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6"/>
  </p:notesMasterIdLst>
  <p:sldIdLst>
    <p:sldId id="256" r:id="rId2"/>
    <p:sldId id="366" r:id="rId3"/>
    <p:sldId id="293" r:id="rId4"/>
    <p:sldId id="359" r:id="rId5"/>
    <p:sldId id="381" r:id="rId6"/>
    <p:sldId id="374" r:id="rId7"/>
    <p:sldId id="384" r:id="rId8"/>
    <p:sldId id="349" r:id="rId9"/>
    <p:sldId id="375" r:id="rId10"/>
    <p:sldId id="376" r:id="rId11"/>
    <p:sldId id="385" r:id="rId12"/>
    <p:sldId id="380" r:id="rId13"/>
    <p:sldId id="329" r:id="rId14"/>
    <p:sldId id="365" r:id="rId15"/>
    <p:sldId id="345" r:id="rId16"/>
    <p:sldId id="344" r:id="rId17"/>
    <p:sldId id="286" r:id="rId18"/>
    <p:sldId id="382" r:id="rId19"/>
    <p:sldId id="383" r:id="rId20"/>
    <p:sldId id="294" r:id="rId21"/>
    <p:sldId id="348" r:id="rId22"/>
    <p:sldId id="326" r:id="rId23"/>
    <p:sldId id="312" r:id="rId24"/>
    <p:sldId id="318" r:id="rId25"/>
    <p:sldId id="367" r:id="rId26"/>
    <p:sldId id="325" r:id="rId27"/>
    <p:sldId id="342" r:id="rId28"/>
    <p:sldId id="372" r:id="rId29"/>
    <p:sldId id="317" r:id="rId30"/>
    <p:sldId id="346" r:id="rId31"/>
    <p:sldId id="351" r:id="rId32"/>
    <p:sldId id="363" r:id="rId33"/>
    <p:sldId id="360" r:id="rId34"/>
    <p:sldId id="369" r:id="rId3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9FE6282-212F-A976-DA65-A430C35772C4}" name="Jeremy Andrea" initials="JA" userId="S::jeremy.andrea@cern.ch::bf0326d6-a4f9-4d2b-bc23-c56745ae40fe" providerId="AD"/>
  <p188:author id="{50208A8A-BFEE-C75A-E114-4C7D3F3B8361}" name="Armin Ilg" initials="AI" userId="418fb49e5c93a03b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916"/>
    <p:restoredTop sz="96766"/>
  </p:normalViewPr>
  <p:slideViewPr>
    <p:cSldViewPr snapToGrid="0">
      <p:cViewPr>
        <p:scale>
          <a:sx n="130" d="100"/>
          <a:sy n="130" d="100"/>
        </p:scale>
        <p:origin x="720" y="11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75FFDD-732D-8549-BCA9-1E4F019FE98E}" type="doc">
      <dgm:prSet loTypeId="urn:microsoft.com/office/officeart/2005/8/layout/hierarchy2" loCatId="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fr-FR"/>
        </a:p>
      </dgm:t>
    </dgm:pt>
    <dgm:pt modelId="{B3F81749-34A0-0248-8EBF-1F0F64E25996}">
      <dgm:prSet phldrT="[Texte]"/>
      <dgm:spPr/>
      <dgm:t>
        <a:bodyPr/>
        <a:lstStyle/>
        <a:p>
          <a:r>
            <a:rPr lang="en-GB" noProof="0" dirty="0"/>
            <a:t>Chip design</a:t>
          </a:r>
        </a:p>
      </dgm:t>
    </dgm:pt>
    <dgm:pt modelId="{A98022F5-4AA0-1340-863D-085F48EAE84C}" type="parTrans" cxnId="{3ED12431-F551-2941-8AB9-49E001F0E41A}">
      <dgm:prSet/>
      <dgm:spPr/>
      <dgm:t>
        <a:bodyPr/>
        <a:lstStyle/>
        <a:p>
          <a:endParaRPr lang="en-GB" noProof="0" dirty="0"/>
        </a:p>
      </dgm:t>
    </dgm:pt>
    <dgm:pt modelId="{3D33F5EB-1839-1548-83D2-543E545007D2}" type="sibTrans" cxnId="{3ED12431-F551-2941-8AB9-49E001F0E41A}">
      <dgm:prSet/>
      <dgm:spPr/>
      <dgm:t>
        <a:bodyPr/>
        <a:lstStyle/>
        <a:p>
          <a:endParaRPr lang="en-GB" noProof="0" dirty="0"/>
        </a:p>
      </dgm:t>
    </dgm:pt>
    <dgm:pt modelId="{C3459EAD-3D85-D749-A4E8-75F67BBAB3E7}">
      <dgm:prSet phldrT="[Texte]"/>
      <dgm:spPr>
        <a:solidFill>
          <a:srgbClr val="00B0F0"/>
        </a:solidFill>
      </dgm:spPr>
      <dgm:t>
        <a:bodyPr/>
        <a:lstStyle/>
        <a:p>
          <a:r>
            <a:rPr lang="en-GB" noProof="0" dirty="0"/>
            <a:t>Pitch</a:t>
          </a:r>
        </a:p>
      </dgm:t>
    </dgm:pt>
    <dgm:pt modelId="{61E82253-2B8F-5240-8533-B26646617BDB}" type="parTrans" cxnId="{D70B96FA-D0F9-1644-AA2D-7BC7FF849F4E}">
      <dgm:prSet/>
      <dgm:spPr/>
      <dgm:t>
        <a:bodyPr/>
        <a:lstStyle/>
        <a:p>
          <a:endParaRPr lang="en-GB" noProof="0" dirty="0"/>
        </a:p>
      </dgm:t>
    </dgm:pt>
    <dgm:pt modelId="{224DA9E7-A53F-034A-9355-068D7ED39C2B}" type="sibTrans" cxnId="{D70B96FA-D0F9-1644-AA2D-7BC7FF849F4E}">
      <dgm:prSet/>
      <dgm:spPr/>
      <dgm:t>
        <a:bodyPr/>
        <a:lstStyle/>
        <a:p>
          <a:endParaRPr lang="en-GB" noProof="0" dirty="0"/>
        </a:p>
      </dgm:t>
    </dgm:pt>
    <dgm:pt modelId="{80988C86-C7BB-0549-96CC-20206BE2BCEE}">
      <dgm:prSet phldrT="[Texte]"/>
      <dgm:spPr>
        <a:solidFill>
          <a:srgbClr val="00B0F0"/>
        </a:solidFill>
      </dgm:spPr>
      <dgm:t>
        <a:bodyPr/>
        <a:lstStyle/>
        <a:p>
          <a:r>
            <a:rPr lang="en-GB" noProof="0" dirty="0"/>
            <a:t>Size/geometry</a:t>
          </a:r>
        </a:p>
      </dgm:t>
    </dgm:pt>
    <dgm:pt modelId="{094090A2-9745-D84D-9752-914B05981D46}" type="parTrans" cxnId="{AC5C2949-6CC5-1B41-AE48-FE6C49A666E3}">
      <dgm:prSet/>
      <dgm:spPr/>
      <dgm:t>
        <a:bodyPr/>
        <a:lstStyle/>
        <a:p>
          <a:endParaRPr lang="en-GB" noProof="0" dirty="0"/>
        </a:p>
      </dgm:t>
    </dgm:pt>
    <dgm:pt modelId="{A7AC5B4F-1CB7-CD4B-A169-8F590D6E7295}" type="sibTrans" cxnId="{AC5C2949-6CC5-1B41-AE48-FE6C49A666E3}">
      <dgm:prSet/>
      <dgm:spPr/>
      <dgm:t>
        <a:bodyPr/>
        <a:lstStyle/>
        <a:p>
          <a:endParaRPr lang="en-GB" noProof="0" dirty="0"/>
        </a:p>
      </dgm:t>
    </dgm:pt>
    <dgm:pt modelId="{C024535F-39AC-E54C-AD88-309E0230CD7C}">
      <dgm:prSet phldrT="[Texte]"/>
      <dgm:spPr>
        <a:solidFill>
          <a:srgbClr val="00B0F0"/>
        </a:solidFill>
      </dgm:spPr>
      <dgm:t>
        <a:bodyPr/>
        <a:lstStyle/>
        <a:p>
          <a:r>
            <a:rPr lang="en-GB" noProof="0" dirty="0"/>
            <a:t>digitization</a:t>
          </a:r>
        </a:p>
      </dgm:t>
    </dgm:pt>
    <dgm:pt modelId="{5B7D021E-1C0C-5F4A-AA99-9EDAD96B382B}" type="parTrans" cxnId="{165D2CE9-9ABE-FA48-866E-23611FF1DFAB}">
      <dgm:prSet/>
      <dgm:spPr/>
      <dgm:t>
        <a:bodyPr/>
        <a:lstStyle/>
        <a:p>
          <a:endParaRPr lang="en-GB" noProof="0" dirty="0"/>
        </a:p>
      </dgm:t>
    </dgm:pt>
    <dgm:pt modelId="{FDD9C0DA-32CE-5749-9F3B-E93AB7343BB8}" type="sibTrans" cxnId="{165D2CE9-9ABE-FA48-866E-23611FF1DFAB}">
      <dgm:prSet/>
      <dgm:spPr/>
      <dgm:t>
        <a:bodyPr/>
        <a:lstStyle/>
        <a:p>
          <a:endParaRPr lang="en-GB" noProof="0" dirty="0"/>
        </a:p>
      </dgm:t>
    </dgm:pt>
    <dgm:pt modelId="{C4062966-FBBF-D840-90EE-998D87A3DA33}">
      <dgm:prSet/>
      <dgm:spPr>
        <a:solidFill>
          <a:srgbClr val="00B0F0"/>
        </a:solidFill>
      </dgm:spPr>
      <dgm:t>
        <a:bodyPr/>
        <a:lstStyle/>
        <a:p>
          <a:r>
            <a:rPr lang="en-GB" noProof="0" dirty="0"/>
            <a:t>Readout speed/timing</a:t>
          </a:r>
        </a:p>
      </dgm:t>
    </dgm:pt>
    <dgm:pt modelId="{A34B9E67-ED14-3B4F-82F1-1FD94380CAAB}" type="parTrans" cxnId="{561CC836-7398-4E4B-8A68-DF810A4D6755}">
      <dgm:prSet/>
      <dgm:spPr/>
      <dgm:t>
        <a:bodyPr/>
        <a:lstStyle/>
        <a:p>
          <a:endParaRPr lang="en-GB" noProof="0" dirty="0"/>
        </a:p>
      </dgm:t>
    </dgm:pt>
    <dgm:pt modelId="{D3CC457F-AAA4-F848-A30B-4F09BD6E33E0}" type="sibTrans" cxnId="{561CC836-7398-4E4B-8A68-DF810A4D6755}">
      <dgm:prSet/>
      <dgm:spPr/>
      <dgm:t>
        <a:bodyPr/>
        <a:lstStyle/>
        <a:p>
          <a:endParaRPr lang="en-GB" noProof="0" dirty="0"/>
        </a:p>
      </dgm:t>
    </dgm:pt>
    <dgm:pt modelId="{64CE7252-29B9-4B48-A7E5-930E962FB892}" type="pres">
      <dgm:prSet presAssocID="{6E75FFDD-732D-8549-BCA9-1E4F019FE98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940B198A-E5C4-1F43-A0F5-D174E5463EEE}" type="pres">
      <dgm:prSet presAssocID="{B3F81749-34A0-0248-8EBF-1F0F64E25996}" presName="root1" presStyleCnt="0"/>
      <dgm:spPr/>
    </dgm:pt>
    <dgm:pt modelId="{EDF95778-B855-5D43-A000-0EA897786E4A}" type="pres">
      <dgm:prSet presAssocID="{B3F81749-34A0-0248-8EBF-1F0F64E25996}" presName="LevelOneTextNode" presStyleLbl="node0" presStyleIdx="0" presStyleCnt="1">
        <dgm:presLayoutVars>
          <dgm:chPref val="3"/>
        </dgm:presLayoutVars>
      </dgm:prSet>
      <dgm:spPr/>
    </dgm:pt>
    <dgm:pt modelId="{99EDF6CD-649B-3E4D-8921-977D6DC9B7AF}" type="pres">
      <dgm:prSet presAssocID="{B3F81749-34A0-0248-8EBF-1F0F64E25996}" presName="level2hierChild" presStyleCnt="0"/>
      <dgm:spPr/>
    </dgm:pt>
    <dgm:pt modelId="{249E1ADF-0065-684E-9595-9B0EA4843C7C}" type="pres">
      <dgm:prSet presAssocID="{61E82253-2B8F-5240-8533-B26646617BDB}" presName="conn2-1" presStyleLbl="parChTrans1D2" presStyleIdx="0" presStyleCnt="4"/>
      <dgm:spPr/>
    </dgm:pt>
    <dgm:pt modelId="{B211E79A-3F9E-B148-A471-730455DC9EFF}" type="pres">
      <dgm:prSet presAssocID="{61E82253-2B8F-5240-8533-B26646617BDB}" presName="connTx" presStyleLbl="parChTrans1D2" presStyleIdx="0" presStyleCnt="4"/>
      <dgm:spPr/>
    </dgm:pt>
    <dgm:pt modelId="{A2EDDE85-689F-5947-A4B4-0E86CAFBD903}" type="pres">
      <dgm:prSet presAssocID="{C3459EAD-3D85-D749-A4E8-75F67BBAB3E7}" presName="root2" presStyleCnt="0"/>
      <dgm:spPr/>
    </dgm:pt>
    <dgm:pt modelId="{3BA818BF-0356-F642-97B9-37FED2FA5C9C}" type="pres">
      <dgm:prSet presAssocID="{C3459EAD-3D85-D749-A4E8-75F67BBAB3E7}" presName="LevelTwoTextNode" presStyleLbl="node2" presStyleIdx="0" presStyleCnt="4">
        <dgm:presLayoutVars>
          <dgm:chPref val="3"/>
        </dgm:presLayoutVars>
      </dgm:prSet>
      <dgm:spPr/>
    </dgm:pt>
    <dgm:pt modelId="{DF416BFB-5287-D841-9685-2BD4A21C537C}" type="pres">
      <dgm:prSet presAssocID="{C3459EAD-3D85-D749-A4E8-75F67BBAB3E7}" presName="level3hierChild" presStyleCnt="0"/>
      <dgm:spPr/>
    </dgm:pt>
    <dgm:pt modelId="{C62232A3-0539-0E4D-A61E-BC45A840F547}" type="pres">
      <dgm:prSet presAssocID="{094090A2-9745-D84D-9752-914B05981D46}" presName="conn2-1" presStyleLbl="parChTrans1D2" presStyleIdx="1" presStyleCnt="4"/>
      <dgm:spPr/>
    </dgm:pt>
    <dgm:pt modelId="{5D1CC116-4A50-8B4C-9F7F-93BD5D054142}" type="pres">
      <dgm:prSet presAssocID="{094090A2-9745-D84D-9752-914B05981D46}" presName="connTx" presStyleLbl="parChTrans1D2" presStyleIdx="1" presStyleCnt="4"/>
      <dgm:spPr/>
    </dgm:pt>
    <dgm:pt modelId="{1B19ADE6-E789-4348-9D0F-438FD079917A}" type="pres">
      <dgm:prSet presAssocID="{80988C86-C7BB-0549-96CC-20206BE2BCEE}" presName="root2" presStyleCnt="0"/>
      <dgm:spPr/>
    </dgm:pt>
    <dgm:pt modelId="{0A4B423D-2675-984B-86B5-EF3BDD2ACE81}" type="pres">
      <dgm:prSet presAssocID="{80988C86-C7BB-0549-96CC-20206BE2BCEE}" presName="LevelTwoTextNode" presStyleLbl="node2" presStyleIdx="1" presStyleCnt="4">
        <dgm:presLayoutVars>
          <dgm:chPref val="3"/>
        </dgm:presLayoutVars>
      </dgm:prSet>
      <dgm:spPr/>
    </dgm:pt>
    <dgm:pt modelId="{8C2F853A-24CD-3E47-A32A-264032F6A0EF}" type="pres">
      <dgm:prSet presAssocID="{80988C86-C7BB-0549-96CC-20206BE2BCEE}" presName="level3hierChild" presStyleCnt="0"/>
      <dgm:spPr/>
    </dgm:pt>
    <dgm:pt modelId="{DD8A7E1C-DD2A-7C46-AFB7-366BF2CFEBB2}" type="pres">
      <dgm:prSet presAssocID="{5B7D021E-1C0C-5F4A-AA99-9EDAD96B382B}" presName="conn2-1" presStyleLbl="parChTrans1D2" presStyleIdx="2" presStyleCnt="4"/>
      <dgm:spPr/>
    </dgm:pt>
    <dgm:pt modelId="{88952D94-D635-D948-BC93-8CA1B34C1B49}" type="pres">
      <dgm:prSet presAssocID="{5B7D021E-1C0C-5F4A-AA99-9EDAD96B382B}" presName="connTx" presStyleLbl="parChTrans1D2" presStyleIdx="2" presStyleCnt="4"/>
      <dgm:spPr/>
    </dgm:pt>
    <dgm:pt modelId="{BD110FA6-FC48-0645-B728-0A78A382BE4B}" type="pres">
      <dgm:prSet presAssocID="{C024535F-39AC-E54C-AD88-309E0230CD7C}" presName="root2" presStyleCnt="0"/>
      <dgm:spPr/>
    </dgm:pt>
    <dgm:pt modelId="{274019A7-ED2A-B647-BBFE-24F302F8A528}" type="pres">
      <dgm:prSet presAssocID="{C024535F-39AC-E54C-AD88-309E0230CD7C}" presName="LevelTwoTextNode" presStyleLbl="node2" presStyleIdx="2" presStyleCnt="4">
        <dgm:presLayoutVars>
          <dgm:chPref val="3"/>
        </dgm:presLayoutVars>
      </dgm:prSet>
      <dgm:spPr/>
    </dgm:pt>
    <dgm:pt modelId="{ED07746D-F802-014E-9955-A13E4975884C}" type="pres">
      <dgm:prSet presAssocID="{C024535F-39AC-E54C-AD88-309E0230CD7C}" presName="level3hierChild" presStyleCnt="0"/>
      <dgm:spPr/>
    </dgm:pt>
    <dgm:pt modelId="{7FFE7B3D-1BB3-DB44-AC7E-C300194F3D29}" type="pres">
      <dgm:prSet presAssocID="{A34B9E67-ED14-3B4F-82F1-1FD94380CAAB}" presName="conn2-1" presStyleLbl="parChTrans1D2" presStyleIdx="3" presStyleCnt="4"/>
      <dgm:spPr/>
    </dgm:pt>
    <dgm:pt modelId="{FA99A70E-8F46-A64C-8602-CBDD2E83875A}" type="pres">
      <dgm:prSet presAssocID="{A34B9E67-ED14-3B4F-82F1-1FD94380CAAB}" presName="connTx" presStyleLbl="parChTrans1D2" presStyleIdx="3" presStyleCnt="4"/>
      <dgm:spPr/>
    </dgm:pt>
    <dgm:pt modelId="{7EEC014E-0976-E245-BE93-ABF2AE9B2A69}" type="pres">
      <dgm:prSet presAssocID="{C4062966-FBBF-D840-90EE-998D87A3DA33}" presName="root2" presStyleCnt="0"/>
      <dgm:spPr/>
    </dgm:pt>
    <dgm:pt modelId="{343E03A0-1976-A54A-A128-984AB5257DA9}" type="pres">
      <dgm:prSet presAssocID="{C4062966-FBBF-D840-90EE-998D87A3DA33}" presName="LevelTwoTextNode" presStyleLbl="node2" presStyleIdx="3" presStyleCnt="4">
        <dgm:presLayoutVars>
          <dgm:chPref val="3"/>
        </dgm:presLayoutVars>
      </dgm:prSet>
      <dgm:spPr/>
    </dgm:pt>
    <dgm:pt modelId="{FAAA26A4-EA8B-6C49-BD25-A030634780FD}" type="pres">
      <dgm:prSet presAssocID="{C4062966-FBBF-D840-90EE-998D87A3DA33}" presName="level3hierChild" presStyleCnt="0"/>
      <dgm:spPr/>
    </dgm:pt>
  </dgm:ptLst>
  <dgm:cxnLst>
    <dgm:cxn modelId="{EB511C06-A1DF-534A-95E8-3F916AD87744}" type="presOf" srcId="{A34B9E67-ED14-3B4F-82F1-1FD94380CAAB}" destId="{7FFE7B3D-1BB3-DB44-AC7E-C300194F3D29}" srcOrd="0" destOrd="0" presId="urn:microsoft.com/office/officeart/2005/8/layout/hierarchy2"/>
    <dgm:cxn modelId="{AD31C107-B3AA-9A49-8331-05A1905B46FA}" type="presOf" srcId="{80988C86-C7BB-0549-96CC-20206BE2BCEE}" destId="{0A4B423D-2675-984B-86B5-EF3BDD2ACE81}" srcOrd="0" destOrd="0" presId="urn:microsoft.com/office/officeart/2005/8/layout/hierarchy2"/>
    <dgm:cxn modelId="{905D1D31-5865-7941-BFF4-010E34FAA3F6}" type="presOf" srcId="{C4062966-FBBF-D840-90EE-998D87A3DA33}" destId="{343E03A0-1976-A54A-A128-984AB5257DA9}" srcOrd="0" destOrd="0" presId="urn:microsoft.com/office/officeart/2005/8/layout/hierarchy2"/>
    <dgm:cxn modelId="{3ED12431-F551-2941-8AB9-49E001F0E41A}" srcId="{6E75FFDD-732D-8549-BCA9-1E4F019FE98E}" destId="{B3F81749-34A0-0248-8EBF-1F0F64E25996}" srcOrd="0" destOrd="0" parTransId="{A98022F5-4AA0-1340-863D-085F48EAE84C}" sibTransId="{3D33F5EB-1839-1548-83D2-543E545007D2}"/>
    <dgm:cxn modelId="{561CC836-7398-4E4B-8A68-DF810A4D6755}" srcId="{B3F81749-34A0-0248-8EBF-1F0F64E25996}" destId="{C4062966-FBBF-D840-90EE-998D87A3DA33}" srcOrd="3" destOrd="0" parTransId="{A34B9E67-ED14-3B4F-82F1-1FD94380CAAB}" sibTransId="{D3CC457F-AAA4-F848-A30B-4F09BD6E33E0}"/>
    <dgm:cxn modelId="{AC5C2949-6CC5-1B41-AE48-FE6C49A666E3}" srcId="{B3F81749-34A0-0248-8EBF-1F0F64E25996}" destId="{80988C86-C7BB-0549-96CC-20206BE2BCEE}" srcOrd="1" destOrd="0" parTransId="{094090A2-9745-D84D-9752-914B05981D46}" sibTransId="{A7AC5B4F-1CB7-CD4B-A169-8F590D6E7295}"/>
    <dgm:cxn modelId="{1BA04A76-B600-C443-BB5C-E8A788905B64}" type="presOf" srcId="{5B7D021E-1C0C-5F4A-AA99-9EDAD96B382B}" destId="{88952D94-D635-D948-BC93-8CA1B34C1B49}" srcOrd="1" destOrd="0" presId="urn:microsoft.com/office/officeart/2005/8/layout/hierarchy2"/>
    <dgm:cxn modelId="{7321557A-DD66-6444-87E0-9A0941A0D9B4}" type="presOf" srcId="{094090A2-9745-D84D-9752-914B05981D46}" destId="{C62232A3-0539-0E4D-A61E-BC45A840F547}" srcOrd="0" destOrd="0" presId="urn:microsoft.com/office/officeart/2005/8/layout/hierarchy2"/>
    <dgm:cxn modelId="{9662E584-263A-414A-9E09-453C99001759}" type="presOf" srcId="{C024535F-39AC-E54C-AD88-309E0230CD7C}" destId="{274019A7-ED2A-B647-BBFE-24F302F8A528}" srcOrd="0" destOrd="0" presId="urn:microsoft.com/office/officeart/2005/8/layout/hierarchy2"/>
    <dgm:cxn modelId="{39BAA8A7-32E1-7E47-BD48-D95560F54253}" type="presOf" srcId="{094090A2-9745-D84D-9752-914B05981D46}" destId="{5D1CC116-4A50-8B4C-9F7F-93BD5D054142}" srcOrd="1" destOrd="0" presId="urn:microsoft.com/office/officeart/2005/8/layout/hierarchy2"/>
    <dgm:cxn modelId="{ADF9E9C0-F167-0A4D-BBC9-63DC35B01D06}" type="presOf" srcId="{C3459EAD-3D85-D749-A4E8-75F67BBAB3E7}" destId="{3BA818BF-0356-F642-97B9-37FED2FA5C9C}" srcOrd="0" destOrd="0" presId="urn:microsoft.com/office/officeart/2005/8/layout/hierarchy2"/>
    <dgm:cxn modelId="{12B9F8D1-50E0-8D40-94E7-F193A9E50397}" type="presOf" srcId="{5B7D021E-1C0C-5F4A-AA99-9EDAD96B382B}" destId="{DD8A7E1C-DD2A-7C46-AFB7-366BF2CFEBB2}" srcOrd="0" destOrd="0" presId="urn:microsoft.com/office/officeart/2005/8/layout/hierarchy2"/>
    <dgm:cxn modelId="{165D2CE9-9ABE-FA48-866E-23611FF1DFAB}" srcId="{B3F81749-34A0-0248-8EBF-1F0F64E25996}" destId="{C024535F-39AC-E54C-AD88-309E0230CD7C}" srcOrd="2" destOrd="0" parTransId="{5B7D021E-1C0C-5F4A-AA99-9EDAD96B382B}" sibTransId="{FDD9C0DA-32CE-5749-9F3B-E93AB7343BB8}"/>
    <dgm:cxn modelId="{9B6571F1-82E9-5C40-879D-815FCECEC540}" type="presOf" srcId="{6E75FFDD-732D-8549-BCA9-1E4F019FE98E}" destId="{64CE7252-29B9-4B48-A7E5-930E962FB892}" srcOrd="0" destOrd="0" presId="urn:microsoft.com/office/officeart/2005/8/layout/hierarchy2"/>
    <dgm:cxn modelId="{2E232EF3-280A-5B43-AA00-882F9CA23649}" type="presOf" srcId="{A34B9E67-ED14-3B4F-82F1-1FD94380CAAB}" destId="{FA99A70E-8F46-A64C-8602-CBDD2E83875A}" srcOrd="1" destOrd="0" presId="urn:microsoft.com/office/officeart/2005/8/layout/hierarchy2"/>
    <dgm:cxn modelId="{C0AD26F5-226A-CB4A-8394-9318A6703350}" type="presOf" srcId="{61E82253-2B8F-5240-8533-B26646617BDB}" destId="{249E1ADF-0065-684E-9595-9B0EA4843C7C}" srcOrd="0" destOrd="0" presId="urn:microsoft.com/office/officeart/2005/8/layout/hierarchy2"/>
    <dgm:cxn modelId="{107CCBF6-9DE5-4C4F-B951-28A48B6F3218}" type="presOf" srcId="{61E82253-2B8F-5240-8533-B26646617BDB}" destId="{B211E79A-3F9E-B148-A471-730455DC9EFF}" srcOrd="1" destOrd="0" presId="urn:microsoft.com/office/officeart/2005/8/layout/hierarchy2"/>
    <dgm:cxn modelId="{107DB3F8-FD4E-0E43-AAA4-1038DF8D6CD2}" type="presOf" srcId="{B3F81749-34A0-0248-8EBF-1F0F64E25996}" destId="{EDF95778-B855-5D43-A000-0EA897786E4A}" srcOrd="0" destOrd="0" presId="urn:microsoft.com/office/officeart/2005/8/layout/hierarchy2"/>
    <dgm:cxn modelId="{D70B96FA-D0F9-1644-AA2D-7BC7FF849F4E}" srcId="{B3F81749-34A0-0248-8EBF-1F0F64E25996}" destId="{C3459EAD-3D85-D749-A4E8-75F67BBAB3E7}" srcOrd="0" destOrd="0" parTransId="{61E82253-2B8F-5240-8533-B26646617BDB}" sibTransId="{224DA9E7-A53F-034A-9355-068D7ED39C2B}"/>
    <dgm:cxn modelId="{6BAC82D6-6819-D040-8661-CE99E8491378}" type="presParOf" srcId="{64CE7252-29B9-4B48-A7E5-930E962FB892}" destId="{940B198A-E5C4-1F43-A0F5-D174E5463EEE}" srcOrd="0" destOrd="0" presId="urn:microsoft.com/office/officeart/2005/8/layout/hierarchy2"/>
    <dgm:cxn modelId="{33E302CA-7E9F-C242-8DAE-3DE316AD90C4}" type="presParOf" srcId="{940B198A-E5C4-1F43-A0F5-D174E5463EEE}" destId="{EDF95778-B855-5D43-A000-0EA897786E4A}" srcOrd="0" destOrd="0" presId="urn:microsoft.com/office/officeart/2005/8/layout/hierarchy2"/>
    <dgm:cxn modelId="{5EDE3339-1740-624F-AB88-2386DA9115B1}" type="presParOf" srcId="{940B198A-E5C4-1F43-A0F5-D174E5463EEE}" destId="{99EDF6CD-649B-3E4D-8921-977D6DC9B7AF}" srcOrd="1" destOrd="0" presId="urn:microsoft.com/office/officeart/2005/8/layout/hierarchy2"/>
    <dgm:cxn modelId="{69254C27-8DC6-6242-8F21-5F0E28683659}" type="presParOf" srcId="{99EDF6CD-649B-3E4D-8921-977D6DC9B7AF}" destId="{249E1ADF-0065-684E-9595-9B0EA4843C7C}" srcOrd="0" destOrd="0" presId="urn:microsoft.com/office/officeart/2005/8/layout/hierarchy2"/>
    <dgm:cxn modelId="{E8E7A08E-2436-774B-B476-27814F9C7D21}" type="presParOf" srcId="{249E1ADF-0065-684E-9595-9B0EA4843C7C}" destId="{B211E79A-3F9E-B148-A471-730455DC9EFF}" srcOrd="0" destOrd="0" presId="urn:microsoft.com/office/officeart/2005/8/layout/hierarchy2"/>
    <dgm:cxn modelId="{05788238-FBEC-374D-ABB9-F130F19B6F82}" type="presParOf" srcId="{99EDF6CD-649B-3E4D-8921-977D6DC9B7AF}" destId="{A2EDDE85-689F-5947-A4B4-0E86CAFBD903}" srcOrd="1" destOrd="0" presId="urn:microsoft.com/office/officeart/2005/8/layout/hierarchy2"/>
    <dgm:cxn modelId="{79917A8F-5ABC-5844-BEE6-1C79F43B7437}" type="presParOf" srcId="{A2EDDE85-689F-5947-A4B4-0E86CAFBD903}" destId="{3BA818BF-0356-F642-97B9-37FED2FA5C9C}" srcOrd="0" destOrd="0" presId="urn:microsoft.com/office/officeart/2005/8/layout/hierarchy2"/>
    <dgm:cxn modelId="{4281CB85-1385-EB4A-B7FE-FA08DB38132C}" type="presParOf" srcId="{A2EDDE85-689F-5947-A4B4-0E86CAFBD903}" destId="{DF416BFB-5287-D841-9685-2BD4A21C537C}" srcOrd="1" destOrd="0" presId="urn:microsoft.com/office/officeart/2005/8/layout/hierarchy2"/>
    <dgm:cxn modelId="{DA774B6C-6AF6-354B-B1A6-0247DB5782C6}" type="presParOf" srcId="{99EDF6CD-649B-3E4D-8921-977D6DC9B7AF}" destId="{C62232A3-0539-0E4D-A61E-BC45A840F547}" srcOrd="2" destOrd="0" presId="urn:microsoft.com/office/officeart/2005/8/layout/hierarchy2"/>
    <dgm:cxn modelId="{86CAE270-2DCF-6041-A771-5578A3CEA507}" type="presParOf" srcId="{C62232A3-0539-0E4D-A61E-BC45A840F547}" destId="{5D1CC116-4A50-8B4C-9F7F-93BD5D054142}" srcOrd="0" destOrd="0" presId="urn:microsoft.com/office/officeart/2005/8/layout/hierarchy2"/>
    <dgm:cxn modelId="{C65FE757-8AE5-2F41-8555-6004DEB5835E}" type="presParOf" srcId="{99EDF6CD-649B-3E4D-8921-977D6DC9B7AF}" destId="{1B19ADE6-E789-4348-9D0F-438FD079917A}" srcOrd="3" destOrd="0" presId="urn:microsoft.com/office/officeart/2005/8/layout/hierarchy2"/>
    <dgm:cxn modelId="{C255E6D2-612F-1A4E-8BA6-BBC19D5D31F2}" type="presParOf" srcId="{1B19ADE6-E789-4348-9D0F-438FD079917A}" destId="{0A4B423D-2675-984B-86B5-EF3BDD2ACE81}" srcOrd="0" destOrd="0" presId="urn:microsoft.com/office/officeart/2005/8/layout/hierarchy2"/>
    <dgm:cxn modelId="{BF28A7B3-DB68-5648-9AA2-796AEB15113C}" type="presParOf" srcId="{1B19ADE6-E789-4348-9D0F-438FD079917A}" destId="{8C2F853A-24CD-3E47-A32A-264032F6A0EF}" srcOrd="1" destOrd="0" presId="urn:microsoft.com/office/officeart/2005/8/layout/hierarchy2"/>
    <dgm:cxn modelId="{325A8B5C-8163-1047-9A3A-863D35367F93}" type="presParOf" srcId="{99EDF6CD-649B-3E4D-8921-977D6DC9B7AF}" destId="{DD8A7E1C-DD2A-7C46-AFB7-366BF2CFEBB2}" srcOrd="4" destOrd="0" presId="urn:microsoft.com/office/officeart/2005/8/layout/hierarchy2"/>
    <dgm:cxn modelId="{05700F0B-ACA3-AF49-9FE1-36527EC8425B}" type="presParOf" srcId="{DD8A7E1C-DD2A-7C46-AFB7-366BF2CFEBB2}" destId="{88952D94-D635-D948-BC93-8CA1B34C1B49}" srcOrd="0" destOrd="0" presId="urn:microsoft.com/office/officeart/2005/8/layout/hierarchy2"/>
    <dgm:cxn modelId="{CBB2D9D5-6A64-3547-AA5D-B09CF8DFBBCD}" type="presParOf" srcId="{99EDF6CD-649B-3E4D-8921-977D6DC9B7AF}" destId="{BD110FA6-FC48-0645-B728-0A78A382BE4B}" srcOrd="5" destOrd="0" presId="urn:microsoft.com/office/officeart/2005/8/layout/hierarchy2"/>
    <dgm:cxn modelId="{892EAB06-E2A4-6B45-AD17-40DAA562E7E6}" type="presParOf" srcId="{BD110FA6-FC48-0645-B728-0A78A382BE4B}" destId="{274019A7-ED2A-B647-BBFE-24F302F8A528}" srcOrd="0" destOrd="0" presId="urn:microsoft.com/office/officeart/2005/8/layout/hierarchy2"/>
    <dgm:cxn modelId="{3CB81634-EF4F-3940-9A2C-2A2398412C11}" type="presParOf" srcId="{BD110FA6-FC48-0645-B728-0A78A382BE4B}" destId="{ED07746D-F802-014E-9955-A13E4975884C}" srcOrd="1" destOrd="0" presId="urn:microsoft.com/office/officeart/2005/8/layout/hierarchy2"/>
    <dgm:cxn modelId="{7A018BC8-F024-114B-A4C8-2D40A099BC39}" type="presParOf" srcId="{99EDF6CD-649B-3E4D-8921-977D6DC9B7AF}" destId="{7FFE7B3D-1BB3-DB44-AC7E-C300194F3D29}" srcOrd="6" destOrd="0" presId="urn:microsoft.com/office/officeart/2005/8/layout/hierarchy2"/>
    <dgm:cxn modelId="{5FFBDDF9-6A4F-4448-B476-FF948C70B5B4}" type="presParOf" srcId="{7FFE7B3D-1BB3-DB44-AC7E-C300194F3D29}" destId="{FA99A70E-8F46-A64C-8602-CBDD2E83875A}" srcOrd="0" destOrd="0" presId="urn:microsoft.com/office/officeart/2005/8/layout/hierarchy2"/>
    <dgm:cxn modelId="{11B02057-20CC-384B-96BD-EE32E89977E6}" type="presParOf" srcId="{99EDF6CD-649B-3E4D-8921-977D6DC9B7AF}" destId="{7EEC014E-0976-E245-BE93-ABF2AE9B2A69}" srcOrd="7" destOrd="0" presId="urn:microsoft.com/office/officeart/2005/8/layout/hierarchy2"/>
    <dgm:cxn modelId="{2E19D4CC-3FDC-7E42-88C0-80896C675F58}" type="presParOf" srcId="{7EEC014E-0976-E245-BE93-ABF2AE9B2A69}" destId="{343E03A0-1976-A54A-A128-984AB5257DA9}" srcOrd="0" destOrd="0" presId="urn:microsoft.com/office/officeart/2005/8/layout/hierarchy2"/>
    <dgm:cxn modelId="{8AAC13DE-EDE1-8D40-A947-8BBA6D9A5443}" type="presParOf" srcId="{7EEC014E-0976-E245-BE93-ABF2AE9B2A69}" destId="{FAAA26A4-EA8B-6C49-BD25-A030634780FD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E75FFDD-732D-8549-BCA9-1E4F019FE98E}" type="doc">
      <dgm:prSet loTypeId="urn:microsoft.com/office/officeart/2005/8/layout/hierarchy2" loCatId="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fr-FR"/>
        </a:p>
      </dgm:t>
    </dgm:pt>
    <dgm:pt modelId="{B3F81749-34A0-0248-8EBF-1F0F64E25996}">
      <dgm:prSet phldrT="[Texte]"/>
      <dgm:spPr>
        <a:solidFill>
          <a:schemeClr val="accent6"/>
        </a:solidFill>
      </dgm:spPr>
      <dgm:t>
        <a:bodyPr/>
        <a:lstStyle/>
        <a:p>
          <a:r>
            <a:rPr lang="en-GB" noProof="0" dirty="0"/>
            <a:t>Mechanics</a:t>
          </a:r>
        </a:p>
      </dgm:t>
    </dgm:pt>
    <dgm:pt modelId="{A98022F5-4AA0-1340-863D-085F48EAE84C}" type="parTrans" cxnId="{3ED12431-F551-2941-8AB9-49E001F0E41A}">
      <dgm:prSet/>
      <dgm:spPr/>
      <dgm:t>
        <a:bodyPr/>
        <a:lstStyle/>
        <a:p>
          <a:endParaRPr lang="fr-FR"/>
        </a:p>
      </dgm:t>
    </dgm:pt>
    <dgm:pt modelId="{3D33F5EB-1839-1548-83D2-543E545007D2}" type="sibTrans" cxnId="{3ED12431-F551-2941-8AB9-49E001F0E41A}">
      <dgm:prSet/>
      <dgm:spPr/>
      <dgm:t>
        <a:bodyPr/>
        <a:lstStyle/>
        <a:p>
          <a:endParaRPr lang="fr-FR"/>
        </a:p>
      </dgm:t>
    </dgm:pt>
    <dgm:pt modelId="{C3459EAD-3D85-D749-A4E8-75F67BBAB3E7}">
      <dgm:prSet phldrT="[Texte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GB" noProof="0" dirty="0"/>
            <a:t>Geometry</a:t>
          </a:r>
        </a:p>
      </dgm:t>
    </dgm:pt>
    <dgm:pt modelId="{61E82253-2B8F-5240-8533-B26646617BDB}" type="parTrans" cxnId="{D70B96FA-D0F9-1644-AA2D-7BC7FF849F4E}">
      <dgm:prSet/>
      <dgm:spPr/>
      <dgm:t>
        <a:bodyPr/>
        <a:lstStyle/>
        <a:p>
          <a:endParaRPr lang="fr-FR"/>
        </a:p>
      </dgm:t>
    </dgm:pt>
    <dgm:pt modelId="{224DA9E7-A53F-034A-9355-068D7ED39C2B}" type="sibTrans" cxnId="{D70B96FA-D0F9-1644-AA2D-7BC7FF849F4E}">
      <dgm:prSet/>
      <dgm:spPr/>
      <dgm:t>
        <a:bodyPr/>
        <a:lstStyle/>
        <a:p>
          <a:endParaRPr lang="fr-FR"/>
        </a:p>
      </dgm:t>
    </dgm:pt>
    <dgm:pt modelId="{80988C86-C7BB-0549-96CC-20206BE2BCEE}">
      <dgm:prSet phldrT="[Texte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GB" noProof="0" dirty="0"/>
            <a:t>Material budget</a:t>
          </a:r>
        </a:p>
      </dgm:t>
    </dgm:pt>
    <dgm:pt modelId="{094090A2-9745-D84D-9752-914B05981D46}" type="parTrans" cxnId="{AC5C2949-6CC5-1B41-AE48-FE6C49A666E3}">
      <dgm:prSet/>
      <dgm:spPr/>
      <dgm:t>
        <a:bodyPr/>
        <a:lstStyle/>
        <a:p>
          <a:endParaRPr lang="fr-FR"/>
        </a:p>
      </dgm:t>
    </dgm:pt>
    <dgm:pt modelId="{A7AC5B4F-1CB7-CD4B-A169-8F590D6E7295}" type="sibTrans" cxnId="{AC5C2949-6CC5-1B41-AE48-FE6C49A666E3}">
      <dgm:prSet/>
      <dgm:spPr/>
      <dgm:t>
        <a:bodyPr/>
        <a:lstStyle/>
        <a:p>
          <a:endParaRPr lang="fr-FR"/>
        </a:p>
      </dgm:t>
    </dgm:pt>
    <dgm:pt modelId="{C024535F-39AC-E54C-AD88-309E0230CD7C}">
      <dgm:prSet phldrT="[Texte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GB" noProof="0" dirty="0"/>
            <a:t>Material type</a:t>
          </a:r>
        </a:p>
      </dgm:t>
    </dgm:pt>
    <dgm:pt modelId="{5B7D021E-1C0C-5F4A-AA99-9EDAD96B382B}" type="parTrans" cxnId="{165D2CE9-9ABE-FA48-866E-23611FF1DFAB}">
      <dgm:prSet/>
      <dgm:spPr/>
      <dgm:t>
        <a:bodyPr/>
        <a:lstStyle/>
        <a:p>
          <a:endParaRPr lang="fr-FR"/>
        </a:p>
      </dgm:t>
    </dgm:pt>
    <dgm:pt modelId="{FDD9C0DA-32CE-5749-9F3B-E93AB7343BB8}" type="sibTrans" cxnId="{165D2CE9-9ABE-FA48-866E-23611FF1DFAB}">
      <dgm:prSet/>
      <dgm:spPr/>
      <dgm:t>
        <a:bodyPr/>
        <a:lstStyle/>
        <a:p>
          <a:endParaRPr lang="fr-FR"/>
        </a:p>
      </dgm:t>
    </dgm:pt>
    <dgm:pt modelId="{E7D9F564-26DE-C148-836F-E7BDDAF27F02}">
      <dgm:prSet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fr-FR" dirty="0"/>
            <a:t>Services supports</a:t>
          </a:r>
        </a:p>
      </dgm:t>
    </dgm:pt>
    <dgm:pt modelId="{824D21D0-87CB-124C-90C2-11BD880ABD77}" type="parTrans" cxnId="{DD369B1E-7871-FE48-BEE5-33EE71EF8A2C}">
      <dgm:prSet/>
      <dgm:spPr/>
      <dgm:t>
        <a:bodyPr/>
        <a:lstStyle/>
        <a:p>
          <a:endParaRPr lang="fr-FR"/>
        </a:p>
      </dgm:t>
    </dgm:pt>
    <dgm:pt modelId="{DB559D90-3B9E-C04D-9061-930D0D869643}" type="sibTrans" cxnId="{DD369B1E-7871-FE48-BEE5-33EE71EF8A2C}">
      <dgm:prSet/>
      <dgm:spPr/>
      <dgm:t>
        <a:bodyPr/>
        <a:lstStyle/>
        <a:p>
          <a:endParaRPr lang="fr-FR"/>
        </a:p>
      </dgm:t>
    </dgm:pt>
    <dgm:pt modelId="{64CE7252-29B9-4B48-A7E5-930E962FB892}" type="pres">
      <dgm:prSet presAssocID="{6E75FFDD-732D-8549-BCA9-1E4F019FE98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940B198A-E5C4-1F43-A0F5-D174E5463EEE}" type="pres">
      <dgm:prSet presAssocID="{B3F81749-34A0-0248-8EBF-1F0F64E25996}" presName="root1" presStyleCnt="0"/>
      <dgm:spPr/>
    </dgm:pt>
    <dgm:pt modelId="{EDF95778-B855-5D43-A000-0EA897786E4A}" type="pres">
      <dgm:prSet presAssocID="{B3F81749-34A0-0248-8EBF-1F0F64E25996}" presName="LevelOneTextNode" presStyleLbl="node0" presStyleIdx="0" presStyleCnt="1">
        <dgm:presLayoutVars>
          <dgm:chPref val="3"/>
        </dgm:presLayoutVars>
      </dgm:prSet>
      <dgm:spPr/>
    </dgm:pt>
    <dgm:pt modelId="{99EDF6CD-649B-3E4D-8921-977D6DC9B7AF}" type="pres">
      <dgm:prSet presAssocID="{B3F81749-34A0-0248-8EBF-1F0F64E25996}" presName="level2hierChild" presStyleCnt="0"/>
      <dgm:spPr/>
    </dgm:pt>
    <dgm:pt modelId="{249E1ADF-0065-684E-9595-9B0EA4843C7C}" type="pres">
      <dgm:prSet presAssocID="{61E82253-2B8F-5240-8533-B26646617BDB}" presName="conn2-1" presStyleLbl="parChTrans1D2" presStyleIdx="0" presStyleCnt="4"/>
      <dgm:spPr/>
    </dgm:pt>
    <dgm:pt modelId="{B211E79A-3F9E-B148-A471-730455DC9EFF}" type="pres">
      <dgm:prSet presAssocID="{61E82253-2B8F-5240-8533-B26646617BDB}" presName="connTx" presStyleLbl="parChTrans1D2" presStyleIdx="0" presStyleCnt="4"/>
      <dgm:spPr/>
    </dgm:pt>
    <dgm:pt modelId="{A2EDDE85-689F-5947-A4B4-0E86CAFBD903}" type="pres">
      <dgm:prSet presAssocID="{C3459EAD-3D85-D749-A4E8-75F67BBAB3E7}" presName="root2" presStyleCnt="0"/>
      <dgm:spPr/>
    </dgm:pt>
    <dgm:pt modelId="{3BA818BF-0356-F642-97B9-37FED2FA5C9C}" type="pres">
      <dgm:prSet presAssocID="{C3459EAD-3D85-D749-A4E8-75F67BBAB3E7}" presName="LevelTwoTextNode" presStyleLbl="node2" presStyleIdx="0" presStyleCnt="4">
        <dgm:presLayoutVars>
          <dgm:chPref val="3"/>
        </dgm:presLayoutVars>
      </dgm:prSet>
      <dgm:spPr/>
    </dgm:pt>
    <dgm:pt modelId="{DF416BFB-5287-D841-9685-2BD4A21C537C}" type="pres">
      <dgm:prSet presAssocID="{C3459EAD-3D85-D749-A4E8-75F67BBAB3E7}" presName="level3hierChild" presStyleCnt="0"/>
      <dgm:spPr/>
    </dgm:pt>
    <dgm:pt modelId="{C62232A3-0539-0E4D-A61E-BC45A840F547}" type="pres">
      <dgm:prSet presAssocID="{094090A2-9745-D84D-9752-914B05981D46}" presName="conn2-1" presStyleLbl="parChTrans1D2" presStyleIdx="1" presStyleCnt="4"/>
      <dgm:spPr/>
    </dgm:pt>
    <dgm:pt modelId="{5D1CC116-4A50-8B4C-9F7F-93BD5D054142}" type="pres">
      <dgm:prSet presAssocID="{094090A2-9745-D84D-9752-914B05981D46}" presName="connTx" presStyleLbl="parChTrans1D2" presStyleIdx="1" presStyleCnt="4"/>
      <dgm:spPr/>
    </dgm:pt>
    <dgm:pt modelId="{1B19ADE6-E789-4348-9D0F-438FD079917A}" type="pres">
      <dgm:prSet presAssocID="{80988C86-C7BB-0549-96CC-20206BE2BCEE}" presName="root2" presStyleCnt="0"/>
      <dgm:spPr/>
    </dgm:pt>
    <dgm:pt modelId="{0A4B423D-2675-984B-86B5-EF3BDD2ACE81}" type="pres">
      <dgm:prSet presAssocID="{80988C86-C7BB-0549-96CC-20206BE2BCEE}" presName="LevelTwoTextNode" presStyleLbl="node2" presStyleIdx="1" presStyleCnt="4">
        <dgm:presLayoutVars>
          <dgm:chPref val="3"/>
        </dgm:presLayoutVars>
      </dgm:prSet>
      <dgm:spPr/>
    </dgm:pt>
    <dgm:pt modelId="{8C2F853A-24CD-3E47-A32A-264032F6A0EF}" type="pres">
      <dgm:prSet presAssocID="{80988C86-C7BB-0549-96CC-20206BE2BCEE}" presName="level3hierChild" presStyleCnt="0"/>
      <dgm:spPr/>
    </dgm:pt>
    <dgm:pt modelId="{DD8A7E1C-DD2A-7C46-AFB7-366BF2CFEBB2}" type="pres">
      <dgm:prSet presAssocID="{5B7D021E-1C0C-5F4A-AA99-9EDAD96B382B}" presName="conn2-1" presStyleLbl="parChTrans1D2" presStyleIdx="2" presStyleCnt="4"/>
      <dgm:spPr/>
    </dgm:pt>
    <dgm:pt modelId="{88952D94-D635-D948-BC93-8CA1B34C1B49}" type="pres">
      <dgm:prSet presAssocID="{5B7D021E-1C0C-5F4A-AA99-9EDAD96B382B}" presName="connTx" presStyleLbl="parChTrans1D2" presStyleIdx="2" presStyleCnt="4"/>
      <dgm:spPr/>
    </dgm:pt>
    <dgm:pt modelId="{BD110FA6-FC48-0645-B728-0A78A382BE4B}" type="pres">
      <dgm:prSet presAssocID="{C024535F-39AC-E54C-AD88-309E0230CD7C}" presName="root2" presStyleCnt="0"/>
      <dgm:spPr/>
    </dgm:pt>
    <dgm:pt modelId="{274019A7-ED2A-B647-BBFE-24F302F8A528}" type="pres">
      <dgm:prSet presAssocID="{C024535F-39AC-E54C-AD88-309E0230CD7C}" presName="LevelTwoTextNode" presStyleLbl="node2" presStyleIdx="2" presStyleCnt="4">
        <dgm:presLayoutVars>
          <dgm:chPref val="3"/>
        </dgm:presLayoutVars>
      </dgm:prSet>
      <dgm:spPr/>
    </dgm:pt>
    <dgm:pt modelId="{ED07746D-F802-014E-9955-A13E4975884C}" type="pres">
      <dgm:prSet presAssocID="{C024535F-39AC-E54C-AD88-309E0230CD7C}" presName="level3hierChild" presStyleCnt="0"/>
      <dgm:spPr/>
    </dgm:pt>
    <dgm:pt modelId="{E2283966-7B72-EA40-A356-D5708F3E96A2}" type="pres">
      <dgm:prSet presAssocID="{824D21D0-87CB-124C-90C2-11BD880ABD77}" presName="conn2-1" presStyleLbl="parChTrans1D2" presStyleIdx="3" presStyleCnt="4"/>
      <dgm:spPr/>
    </dgm:pt>
    <dgm:pt modelId="{68931F5D-3624-F446-A21B-072A7DB807C8}" type="pres">
      <dgm:prSet presAssocID="{824D21D0-87CB-124C-90C2-11BD880ABD77}" presName="connTx" presStyleLbl="parChTrans1D2" presStyleIdx="3" presStyleCnt="4"/>
      <dgm:spPr/>
    </dgm:pt>
    <dgm:pt modelId="{47243721-C911-B640-93E2-866D098453D3}" type="pres">
      <dgm:prSet presAssocID="{E7D9F564-26DE-C148-836F-E7BDDAF27F02}" presName="root2" presStyleCnt="0"/>
      <dgm:spPr/>
    </dgm:pt>
    <dgm:pt modelId="{160775F0-1FB5-9341-BD66-DDC744163B9A}" type="pres">
      <dgm:prSet presAssocID="{E7D9F564-26DE-C148-836F-E7BDDAF27F02}" presName="LevelTwoTextNode" presStyleLbl="node2" presStyleIdx="3" presStyleCnt="4">
        <dgm:presLayoutVars>
          <dgm:chPref val="3"/>
        </dgm:presLayoutVars>
      </dgm:prSet>
      <dgm:spPr/>
    </dgm:pt>
    <dgm:pt modelId="{EC6ABA76-6A17-C246-8722-6FADF7A627CF}" type="pres">
      <dgm:prSet presAssocID="{E7D9F564-26DE-C148-836F-E7BDDAF27F02}" presName="level3hierChild" presStyleCnt="0"/>
      <dgm:spPr/>
    </dgm:pt>
  </dgm:ptLst>
  <dgm:cxnLst>
    <dgm:cxn modelId="{3A97870B-EF4D-5843-AB68-09E8C241F1B6}" type="presOf" srcId="{B3F81749-34A0-0248-8EBF-1F0F64E25996}" destId="{EDF95778-B855-5D43-A000-0EA897786E4A}" srcOrd="0" destOrd="0" presId="urn:microsoft.com/office/officeart/2005/8/layout/hierarchy2"/>
    <dgm:cxn modelId="{A7350910-DF81-9343-B141-3F030D4497B8}" type="presOf" srcId="{824D21D0-87CB-124C-90C2-11BD880ABD77}" destId="{68931F5D-3624-F446-A21B-072A7DB807C8}" srcOrd="1" destOrd="0" presId="urn:microsoft.com/office/officeart/2005/8/layout/hierarchy2"/>
    <dgm:cxn modelId="{7ECA3B15-A4E4-9B49-B21D-8C2E39F7339B}" type="presOf" srcId="{C3459EAD-3D85-D749-A4E8-75F67BBAB3E7}" destId="{3BA818BF-0356-F642-97B9-37FED2FA5C9C}" srcOrd="0" destOrd="0" presId="urn:microsoft.com/office/officeart/2005/8/layout/hierarchy2"/>
    <dgm:cxn modelId="{DD369B1E-7871-FE48-BEE5-33EE71EF8A2C}" srcId="{B3F81749-34A0-0248-8EBF-1F0F64E25996}" destId="{E7D9F564-26DE-C148-836F-E7BDDAF27F02}" srcOrd="3" destOrd="0" parTransId="{824D21D0-87CB-124C-90C2-11BD880ABD77}" sibTransId="{DB559D90-3B9E-C04D-9061-930D0D869643}"/>
    <dgm:cxn modelId="{E41AF32C-F468-4C4F-8AE4-0606B9AD3A02}" type="presOf" srcId="{E7D9F564-26DE-C148-836F-E7BDDAF27F02}" destId="{160775F0-1FB5-9341-BD66-DDC744163B9A}" srcOrd="0" destOrd="0" presId="urn:microsoft.com/office/officeart/2005/8/layout/hierarchy2"/>
    <dgm:cxn modelId="{87AB3530-38FD-4D49-84D9-80365182B9C1}" type="presOf" srcId="{61E82253-2B8F-5240-8533-B26646617BDB}" destId="{249E1ADF-0065-684E-9595-9B0EA4843C7C}" srcOrd="0" destOrd="0" presId="urn:microsoft.com/office/officeart/2005/8/layout/hierarchy2"/>
    <dgm:cxn modelId="{3ED12431-F551-2941-8AB9-49E001F0E41A}" srcId="{6E75FFDD-732D-8549-BCA9-1E4F019FE98E}" destId="{B3F81749-34A0-0248-8EBF-1F0F64E25996}" srcOrd="0" destOrd="0" parTransId="{A98022F5-4AA0-1340-863D-085F48EAE84C}" sibTransId="{3D33F5EB-1839-1548-83D2-543E545007D2}"/>
    <dgm:cxn modelId="{DA25133C-2AF2-2A40-BB30-8603E1CB18E7}" type="presOf" srcId="{5B7D021E-1C0C-5F4A-AA99-9EDAD96B382B}" destId="{88952D94-D635-D948-BC93-8CA1B34C1B49}" srcOrd="1" destOrd="0" presId="urn:microsoft.com/office/officeart/2005/8/layout/hierarchy2"/>
    <dgm:cxn modelId="{F165CE3E-1EA7-9D42-B8B5-487CD11B5C51}" type="presOf" srcId="{61E82253-2B8F-5240-8533-B26646617BDB}" destId="{B211E79A-3F9E-B148-A471-730455DC9EFF}" srcOrd="1" destOrd="0" presId="urn:microsoft.com/office/officeart/2005/8/layout/hierarchy2"/>
    <dgm:cxn modelId="{AC5C2949-6CC5-1B41-AE48-FE6C49A666E3}" srcId="{B3F81749-34A0-0248-8EBF-1F0F64E25996}" destId="{80988C86-C7BB-0549-96CC-20206BE2BCEE}" srcOrd="1" destOrd="0" parTransId="{094090A2-9745-D84D-9752-914B05981D46}" sibTransId="{A7AC5B4F-1CB7-CD4B-A169-8F590D6E7295}"/>
    <dgm:cxn modelId="{AB611351-0A6A-344B-8F5F-137E73EED828}" type="presOf" srcId="{80988C86-C7BB-0549-96CC-20206BE2BCEE}" destId="{0A4B423D-2675-984B-86B5-EF3BDD2ACE81}" srcOrd="0" destOrd="0" presId="urn:microsoft.com/office/officeart/2005/8/layout/hierarchy2"/>
    <dgm:cxn modelId="{2FC05C85-99A8-B440-87B1-F805FFCEE68E}" type="presOf" srcId="{824D21D0-87CB-124C-90C2-11BD880ABD77}" destId="{E2283966-7B72-EA40-A356-D5708F3E96A2}" srcOrd="0" destOrd="0" presId="urn:microsoft.com/office/officeart/2005/8/layout/hierarchy2"/>
    <dgm:cxn modelId="{90D432A8-C33E-A542-BFCC-C7E5699D418A}" type="presOf" srcId="{C024535F-39AC-E54C-AD88-309E0230CD7C}" destId="{274019A7-ED2A-B647-BBFE-24F302F8A528}" srcOrd="0" destOrd="0" presId="urn:microsoft.com/office/officeart/2005/8/layout/hierarchy2"/>
    <dgm:cxn modelId="{F51A08C0-D8F3-D342-A698-ED559476809E}" type="presOf" srcId="{094090A2-9745-D84D-9752-914B05981D46}" destId="{C62232A3-0539-0E4D-A61E-BC45A840F547}" srcOrd="0" destOrd="0" presId="urn:microsoft.com/office/officeart/2005/8/layout/hierarchy2"/>
    <dgm:cxn modelId="{96E46EC3-2200-AE46-B3AD-9343BE9D3B4E}" type="presOf" srcId="{094090A2-9745-D84D-9752-914B05981D46}" destId="{5D1CC116-4A50-8B4C-9F7F-93BD5D054142}" srcOrd="1" destOrd="0" presId="urn:microsoft.com/office/officeart/2005/8/layout/hierarchy2"/>
    <dgm:cxn modelId="{165D2CE9-9ABE-FA48-866E-23611FF1DFAB}" srcId="{B3F81749-34A0-0248-8EBF-1F0F64E25996}" destId="{C024535F-39AC-E54C-AD88-309E0230CD7C}" srcOrd="2" destOrd="0" parTransId="{5B7D021E-1C0C-5F4A-AA99-9EDAD96B382B}" sibTransId="{FDD9C0DA-32CE-5749-9F3B-E93AB7343BB8}"/>
    <dgm:cxn modelId="{EF01E4F0-4FFF-644B-AA25-8A6FCBD1AA8A}" type="presOf" srcId="{5B7D021E-1C0C-5F4A-AA99-9EDAD96B382B}" destId="{DD8A7E1C-DD2A-7C46-AFB7-366BF2CFEBB2}" srcOrd="0" destOrd="0" presId="urn:microsoft.com/office/officeart/2005/8/layout/hierarchy2"/>
    <dgm:cxn modelId="{9B6571F1-82E9-5C40-879D-815FCECEC540}" type="presOf" srcId="{6E75FFDD-732D-8549-BCA9-1E4F019FE98E}" destId="{64CE7252-29B9-4B48-A7E5-930E962FB892}" srcOrd="0" destOrd="0" presId="urn:microsoft.com/office/officeart/2005/8/layout/hierarchy2"/>
    <dgm:cxn modelId="{D70B96FA-D0F9-1644-AA2D-7BC7FF849F4E}" srcId="{B3F81749-34A0-0248-8EBF-1F0F64E25996}" destId="{C3459EAD-3D85-D749-A4E8-75F67BBAB3E7}" srcOrd="0" destOrd="0" parTransId="{61E82253-2B8F-5240-8533-B26646617BDB}" sibTransId="{224DA9E7-A53F-034A-9355-068D7ED39C2B}"/>
    <dgm:cxn modelId="{415C1C12-5C32-7D49-9632-C369096B8F44}" type="presParOf" srcId="{64CE7252-29B9-4B48-A7E5-930E962FB892}" destId="{940B198A-E5C4-1F43-A0F5-D174E5463EEE}" srcOrd="0" destOrd="0" presId="urn:microsoft.com/office/officeart/2005/8/layout/hierarchy2"/>
    <dgm:cxn modelId="{6B3754DA-F5EB-AF43-819D-F6FAA264739D}" type="presParOf" srcId="{940B198A-E5C4-1F43-A0F5-D174E5463EEE}" destId="{EDF95778-B855-5D43-A000-0EA897786E4A}" srcOrd="0" destOrd="0" presId="urn:microsoft.com/office/officeart/2005/8/layout/hierarchy2"/>
    <dgm:cxn modelId="{88A6C765-F8B9-0742-9CD3-CDDCEEFE0A13}" type="presParOf" srcId="{940B198A-E5C4-1F43-A0F5-D174E5463EEE}" destId="{99EDF6CD-649B-3E4D-8921-977D6DC9B7AF}" srcOrd="1" destOrd="0" presId="urn:microsoft.com/office/officeart/2005/8/layout/hierarchy2"/>
    <dgm:cxn modelId="{8E0F7DBE-E3EC-0A4B-8127-1A8569ADB61C}" type="presParOf" srcId="{99EDF6CD-649B-3E4D-8921-977D6DC9B7AF}" destId="{249E1ADF-0065-684E-9595-9B0EA4843C7C}" srcOrd="0" destOrd="0" presId="urn:microsoft.com/office/officeart/2005/8/layout/hierarchy2"/>
    <dgm:cxn modelId="{963F49FC-AB63-8346-BB51-4563C0A4A6B2}" type="presParOf" srcId="{249E1ADF-0065-684E-9595-9B0EA4843C7C}" destId="{B211E79A-3F9E-B148-A471-730455DC9EFF}" srcOrd="0" destOrd="0" presId="urn:microsoft.com/office/officeart/2005/8/layout/hierarchy2"/>
    <dgm:cxn modelId="{0C5F0761-B63F-ED41-BF4D-4310FBBEDC0F}" type="presParOf" srcId="{99EDF6CD-649B-3E4D-8921-977D6DC9B7AF}" destId="{A2EDDE85-689F-5947-A4B4-0E86CAFBD903}" srcOrd="1" destOrd="0" presId="urn:microsoft.com/office/officeart/2005/8/layout/hierarchy2"/>
    <dgm:cxn modelId="{F8FEF964-E3DA-E540-A126-E9E714C34A6B}" type="presParOf" srcId="{A2EDDE85-689F-5947-A4B4-0E86CAFBD903}" destId="{3BA818BF-0356-F642-97B9-37FED2FA5C9C}" srcOrd="0" destOrd="0" presId="urn:microsoft.com/office/officeart/2005/8/layout/hierarchy2"/>
    <dgm:cxn modelId="{09EA772D-D0DC-A540-BFCD-0CE733483303}" type="presParOf" srcId="{A2EDDE85-689F-5947-A4B4-0E86CAFBD903}" destId="{DF416BFB-5287-D841-9685-2BD4A21C537C}" srcOrd="1" destOrd="0" presId="urn:microsoft.com/office/officeart/2005/8/layout/hierarchy2"/>
    <dgm:cxn modelId="{FD5C31C2-2C02-BB4C-A2BB-EA78E7269783}" type="presParOf" srcId="{99EDF6CD-649B-3E4D-8921-977D6DC9B7AF}" destId="{C62232A3-0539-0E4D-A61E-BC45A840F547}" srcOrd="2" destOrd="0" presId="urn:microsoft.com/office/officeart/2005/8/layout/hierarchy2"/>
    <dgm:cxn modelId="{425C2918-D6FE-3245-9F4C-F56909496F84}" type="presParOf" srcId="{C62232A3-0539-0E4D-A61E-BC45A840F547}" destId="{5D1CC116-4A50-8B4C-9F7F-93BD5D054142}" srcOrd="0" destOrd="0" presId="urn:microsoft.com/office/officeart/2005/8/layout/hierarchy2"/>
    <dgm:cxn modelId="{211144CB-9465-E84A-9213-04CD57D6BBCC}" type="presParOf" srcId="{99EDF6CD-649B-3E4D-8921-977D6DC9B7AF}" destId="{1B19ADE6-E789-4348-9D0F-438FD079917A}" srcOrd="3" destOrd="0" presId="urn:microsoft.com/office/officeart/2005/8/layout/hierarchy2"/>
    <dgm:cxn modelId="{E03851D9-2486-E644-B608-E028A3734AF3}" type="presParOf" srcId="{1B19ADE6-E789-4348-9D0F-438FD079917A}" destId="{0A4B423D-2675-984B-86B5-EF3BDD2ACE81}" srcOrd="0" destOrd="0" presId="urn:microsoft.com/office/officeart/2005/8/layout/hierarchy2"/>
    <dgm:cxn modelId="{C168634E-126E-A24E-AFFB-9946FF2ED3AA}" type="presParOf" srcId="{1B19ADE6-E789-4348-9D0F-438FD079917A}" destId="{8C2F853A-24CD-3E47-A32A-264032F6A0EF}" srcOrd="1" destOrd="0" presId="urn:microsoft.com/office/officeart/2005/8/layout/hierarchy2"/>
    <dgm:cxn modelId="{8FB554B5-9F8E-4A45-851A-37B89CC1881A}" type="presParOf" srcId="{99EDF6CD-649B-3E4D-8921-977D6DC9B7AF}" destId="{DD8A7E1C-DD2A-7C46-AFB7-366BF2CFEBB2}" srcOrd="4" destOrd="0" presId="urn:microsoft.com/office/officeart/2005/8/layout/hierarchy2"/>
    <dgm:cxn modelId="{A64EA701-74E7-0745-B694-A327353579D9}" type="presParOf" srcId="{DD8A7E1C-DD2A-7C46-AFB7-366BF2CFEBB2}" destId="{88952D94-D635-D948-BC93-8CA1B34C1B49}" srcOrd="0" destOrd="0" presId="urn:microsoft.com/office/officeart/2005/8/layout/hierarchy2"/>
    <dgm:cxn modelId="{E1C8B61F-E2CE-564F-BE2C-3A5F9D6C1C94}" type="presParOf" srcId="{99EDF6CD-649B-3E4D-8921-977D6DC9B7AF}" destId="{BD110FA6-FC48-0645-B728-0A78A382BE4B}" srcOrd="5" destOrd="0" presId="urn:microsoft.com/office/officeart/2005/8/layout/hierarchy2"/>
    <dgm:cxn modelId="{73F9FA17-A4D6-0C42-9C73-25EEE5C58A2A}" type="presParOf" srcId="{BD110FA6-FC48-0645-B728-0A78A382BE4B}" destId="{274019A7-ED2A-B647-BBFE-24F302F8A528}" srcOrd="0" destOrd="0" presId="urn:microsoft.com/office/officeart/2005/8/layout/hierarchy2"/>
    <dgm:cxn modelId="{52CED904-26BC-6F4C-9F54-A684FBE40F24}" type="presParOf" srcId="{BD110FA6-FC48-0645-B728-0A78A382BE4B}" destId="{ED07746D-F802-014E-9955-A13E4975884C}" srcOrd="1" destOrd="0" presId="urn:microsoft.com/office/officeart/2005/8/layout/hierarchy2"/>
    <dgm:cxn modelId="{B5D3690D-7435-7B44-AE9D-130472BC0091}" type="presParOf" srcId="{99EDF6CD-649B-3E4D-8921-977D6DC9B7AF}" destId="{E2283966-7B72-EA40-A356-D5708F3E96A2}" srcOrd="6" destOrd="0" presId="urn:microsoft.com/office/officeart/2005/8/layout/hierarchy2"/>
    <dgm:cxn modelId="{0F3D2A36-A738-9B48-B1F9-39BBA0DBE18D}" type="presParOf" srcId="{E2283966-7B72-EA40-A356-D5708F3E96A2}" destId="{68931F5D-3624-F446-A21B-072A7DB807C8}" srcOrd="0" destOrd="0" presId="urn:microsoft.com/office/officeart/2005/8/layout/hierarchy2"/>
    <dgm:cxn modelId="{13A42A0A-8787-7045-9110-6EBA049CF5FF}" type="presParOf" srcId="{99EDF6CD-649B-3E4D-8921-977D6DC9B7AF}" destId="{47243721-C911-B640-93E2-866D098453D3}" srcOrd="7" destOrd="0" presId="urn:microsoft.com/office/officeart/2005/8/layout/hierarchy2"/>
    <dgm:cxn modelId="{C782E9A2-F228-CE44-B25E-FE7123AED90F}" type="presParOf" srcId="{47243721-C911-B640-93E2-866D098453D3}" destId="{160775F0-1FB5-9341-BD66-DDC744163B9A}" srcOrd="0" destOrd="0" presId="urn:microsoft.com/office/officeart/2005/8/layout/hierarchy2"/>
    <dgm:cxn modelId="{6111C17F-9C50-2140-8B0D-C7EAE9CD5DF3}" type="presParOf" srcId="{47243721-C911-B640-93E2-866D098453D3}" destId="{EC6ABA76-6A17-C246-8722-6FADF7A627CF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F95778-B855-5D43-A000-0EA897786E4A}">
      <dsp:nvSpPr>
        <dsp:cNvPr id="0" name=""/>
        <dsp:cNvSpPr/>
      </dsp:nvSpPr>
      <dsp:spPr>
        <a:xfrm>
          <a:off x="237032" y="976809"/>
          <a:ext cx="1131820" cy="5659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noProof="0" dirty="0"/>
            <a:t>Chip design</a:t>
          </a:r>
        </a:p>
      </dsp:txBody>
      <dsp:txXfrm>
        <a:off x="253607" y="993384"/>
        <a:ext cx="1098670" cy="532760"/>
      </dsp:txXfrm>
    </dsp:sp>
    <dsp:sp modelId="{249E1ADF-0065-684E-9595-9B0EA4843C7C}">
      <dsp:nvSpPr>
        <dsp:cNvPr id="0" name=""/>
        <dsp:cNvSpPr/>
      </dsp:nvSpPr>
      <dsp:spPr>
        <a:xfrm rot="17692822">
          <a:off x="1057183" y="751452"/>
          <a:ext cx="1076066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076066" y="2021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 noProof="0" dirty="0"/>
        </a:p>
      </dsp:txBody>
      <dsp:txXfrm>
        <a:off x="1568315" y="744765"/>
        <a:ext cx="53803" cy="53803"/>
      </dsp:txXfrm>
    </dsp:sp>
    <dsp:sp modelId="{3BA818BF-0356-F642-97B9-37FED2FA5C9C}">
      <dsp:nvSpPr>
        <dsp:cNvPr id="0" name=""/>
        <dsp:cNvSpPr/>
      </dsp:nvSpPr>
      <dsp:spPr>
        <a:xfrm>
          <a:off x="1821581" y="615"/>
          <a:ext cx="1131820" cy="565910"/>
        </a:xfrm>
        <a:prstGeom prst="roundRect">
          <a:avLst>
            <a:gd name="adj" fmla="val 10000"/>
          </a:avLst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noProof="0" dirty="0"/>
            <a:t>Pitch</a:t>
          </a:r>
        </a:p>
      </dsp:txBody>
      <dsp:txXfrm>
        <a:off x="1838156" y="17190"/>
        <a:ext cx="1098670" cy="532760"/>
      </dsp:txXfrm>
    </dsp:sp>
    <dsp:sp modelId="{C62232A3-0539-0E4D-A61E-BC45A840F547}">
      <dsp:nvSpPr>
        <dsp:cNvPr id="0" name=""/>
        <dsp:cNvSpPr/>
      </dsp:nvSpPr>
      <dsp:spPr>
        <a:xfrm rot="19457599">
          <a:off x="1316448" y="1076851"/>
          <a:ext cx="557536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557536" y="2021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 noProof="0" dirty="0"/>
        </a:p>
      </dsp:txBody>
      <dsp:txXfrm>
        <a:off x="1581278" y="1083127"/>
        <a:ext cx="27876" cy="27876"/>
      </dsp:txXfrm>
    </dsp:sp>
    <dsp:sp modelId="{0A4B423D-2675-984B-86B5-EF3BDD2ACE81}">
      <dsp:nvSpPr>
        <dsp:cNvPr id="0" name=""/>
        <dsp:cNvSpPr/>
      </dsp:nvSpPr>
      <dsp:spPr>
        <a:xfrm>
          <a:off x="1821581" y="651411"/>
          <a:ext cx="1131820" cy="565910"/>
        </a:xfrm>
        <a:prstGeom prst="roundRect">
          <a:avLst>
            <a:gd name="adj" fmla="val 10000"/>
          </a:avLst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noProof="0" dirty="0"/>
            <a:t>Size/geometry</a:t>
          </a:r>
        </a:p>
      </dsp:txBody>
      <dsp:txXfrm>
        <a:off x="1838156" y="667986"/>
        <a:ext cx="1098670" cy="532760"/>
      </dsp:txXfrm>
    </dsp:sp>
    <dsp:sp modelId="{DD8A7E1C-DD2A-7C46-AFB7-366BF2CFEBB2}">
      <dsp:nvSpPr>
        <dsp:cNvPr id="0" name=""/>
        <dsp:cNvSpPr/>
      </dsp:nvSpPr>
      <dsp:spPr>
        <a:xfrm rot="2142401">
          <a:off x="1316448" y="1402249"/>
          <a:ext cx="557536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557536" y="2021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 noProof="0" dirty="0"/>
        </a:p>
      </dsp:txBody>
      <dsp:txXfrm>
        <a:off x="1581278" y="1408525"/>
        <a:ext cx="27876" cy="27876"/>
      </dsp:txXfrm>
    </dsp:sp>
    <dsp:sp modelId="{274019A7-ED2A-B647-BBFE-24F302F8A528}">
      <dsp:nvSpPr>
        <dsp:cNvPr id="0" name=""/>
        <dsp:cNvSpPr/>
      </dsp:nvSpPr>
      <dsp:spPr>
        <a:xfrm>
          <a:off x="1821581" y="1302208"/>
          <a:ext cx="1131820" cy="565910"/>
        </a:xfrm>
        <a:prstGeom prst="roundRect">
          <a:avLst>
            <a:gd name="adj" fmla="val 10000"/>
          </a:avLst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noProof="0" dirty="0"/>
            <a:t>digitization</a:t>
          </a:r>
        </a:p>
      </dsp:txBody>
      <dsp:txXfrm>
        <a:off x="1838156" y="1318783"/>
        <a:ext cx="1098670" cy="532760"/>
      </dsp:txXfrm>
    </dsp:sp>
    <dsp:sp modelId="{7FFE7B3D-1BB3-DB44-AC7E-C300194F3D29}">
      <dsp:nvSpPr>
        <dsp:cNvPr id="0" name=""/>
        <dsp:cNvSpPr/>
      </dsp:nvSpPr>
      <dsp:spPr>
        <a:xfrm rot="3907178">
          <a:off x="1057183" y="1727647"/>
          <a:ext cx="1076066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076066" y="2021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 noProof="0" dirty="0"/>
        </a:p>
      </dsp:txBody>
      <dsp:txXfrm>
        <a:off x="1568315" y="1720960"/>
        <a:ext cx="53803" cy="53803"/>
      </dsp:txXfrm>
    </dsp:sp>
    <dsp:sp modelId="{343E03A0-1976-A54A-A128-984AB5257DA9}">
      <dsp:nvSpPr>
        <dsp:cNvPr id="0" name=""/>
        <dsp:cNvSpPr/>
      </dsp:nvSpPr>
      <dsp:spPr>
        <a:xfrm>
          <a:off x="1821581" y="1953004"/>
          <a:ext cx="1131820" cy="565910"/>
        </a:xfrm>
        <a:prstGeom prst="roundRect">
          <a:avLst>
            <a:gd name="adj" fmla="val 10000"/>
          </a:avLst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noProof="0" dirty="0"/>
            <a:t>Readout speed/timing</a:t>
          </a:r>
        </a:p>
      </dsp:txBody>
      <dsp:txXfrm>
        <a:off x="1838156" y="1969579"/>
        <a:ext cx="1098670" cy="5327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F95778-B855-5D43-A000-0EA897786E4A}">
      <dsp:nvSpPr>
        <dsp:cNvPr id="0" name=""/>
        <dsp:cNvSpPr/>
      </dsp:nvSpPr>
      <dsp:spPr>
        <a:xfrm>
          <a:off x="318279" y="931094"/>
          <a:ext cx="1078850" cy="539425"/>
        </a:xfrm>
        <a:prstGeom prst="roundRect">
          <a:avLst>
            <a:gd name="adj" fmla="val 10000"/>
          </a:avLst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noProof="0" dirty="0"/>
            <a:t>Mechanics</a:t>
          </a:r>
        </a:p>
      </dsp:txBody>
      <dsp:txXfrm>
        <a:off x="334078" y="946893"/>
        <a:ext cx="1047252" cy="507827"/>
      </dsp:txXfrm>
    </dsp:sp>
    <dsp:sp modelId="{249E1ADF-0065-684E-9595-9B0EA4843C7C}">
      <dsp:nvSpPr>
        <dsp:cNvPr id="0" name=""/>
        <dsp:cNvSpPr/>
      </dsp:nvSpPr>
      <dsp:spPr>
        <a:xfrm rot="17692822">
          <a:off x="1100047" y="715338"/>
          <a:ext cx="1025705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025705" y="2021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1587257" y="709910"/>
        <a:ext cx="51285" cy="51285"/>
      </dsp:txXfrm>
    </dsp:sp>
    <dsp:sp modelId="{3BA818BF-0356-F642-97B9-37FED2FA5C9C}">
      <dsp:nvSpPr>
        <dsp:cNvPr id="0" name=""/>
        <dsp:cNvSpPr/>
      </dsp:nvSpPr>
      <dsp:spPr>
        <a:xfrm>
          <a:off x="1828670" y="586"/>
          <a:ext cx="1078850" cy="539425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noProof="0" dirty="0"/>
            <a:t>Geometry</a:t>
          </a:r>
        </a:p>
      </dsp:txBody>
      <dsp:txXfrm>
        <a:off x="1844469" y="16385"/>
        <a:ext cx="1047252" cy="507827"/>
      </dsp:txXfrm>
    </dsp:sp>
    <dsp:sp modelId="{C62232A3-0539-0E4D-A61E-BC45A840F547}">
      <dsp:nvSpPr>
        <dsp:cNvPr id="0" name=""/>
        <dsp:cNvSpPr/>
      </dsp:nvSpPr>
      <dsp:spPr>
        <a:xfrm rot="19457599">
          <a:off x="1347178" y="1025507"/>
          <a:ext cx="531443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531443" y="2021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1599613" y="1032436"/>
        <a:ext cx="26572" cy="26572"/>
      </dsp:txXfrm>
    </dsp:sp>
    <dsp:sp modelId="{0A4B423D-2675-984B-86B5-EF3BDD2ACE81}">
      <dsp:nvSpPr>
        <dsp:cNvPr id="0" name=""/>
        <dsp:cNvSpPr/>
      </dsp:nvSpPr>
      <dsp:spPr>
        <a:xfrm>
          <a:off x="1828670" y="620925"/>
          <a:ext cx="1078850" cy="539425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noProof="0" dirty="0"/>
            <a:t>Material budget</a:t>
          </a:r>
        </a:p>
      </dsp:txBody>
      <dsp:txXfrm>
        <a:off x="1844469" y="636724"/>
        <a:ext cx="1047252" cy="507827"/>
      </dsp:txXfrm>
    </dsp:sp>
    <dsp:sp modelId="{DD8A7E1C-DD2A-7C46-AFB7-366BF2CFEBB2}">
      <dsp:nvSpPr>
        <dsp:cNvPr id="0" name=""/>
        <dsp:cNvSpPr/>
      </dsp:nvSpPr>
      <dsp:spPr>
        <a:xfrm rot="2142401">
          <a:off x="1347178" y="1335676"/>
          <a:ext cx="531443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531443" y="2021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1599613" y="1342605"/>
        <a:ext cx="26572" cy="26572"/>
      </dsp:txXfrm>
    </dsp:sp>
    <dsp:sp modelId="{274019A7-ED2A-B647-BBFE-24F302F8A528}">
      <dsp:nvSpPr>
        <dsp:cNvPr id="0" name=""/>
        <dsp:cNvSpPr/>
      </dsp:nvSpPr>
      <dsp:spPr>
        <a:xfrm>
          <a:off x="1828670" y="1241263"/>
          <a:ext cx="1078850" cy="539425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noProof="0" dirty="0"/>
            <a:t>Material type</a:t>
          </a:r>
        </a:p>
      </dsp:txBody>
      <dsp:txXfrm>
        <a:off x="1844469" y="1257062"/>
        <a:ext cx="1047252" cy="507827"/>
      </dsp:txXfrm>
    </dsp:sp>
    <dsp:sp modelId="{E2283966-7B72-EA40-A356-D5708F3E96A2}">
      <dsp:nvSpPr>
        <dsp:cNvPr id="0" name=""/>
        <dsp:cNvSpPr/>
      </dsp:nvSpPr>
      <dsp:spPr>
        <a:xfrm rot="3907178">
          <a:off x="1100047" y="1645846"/>
          <a:ext cx="1025705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025705" y="2021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1587257" y="1640418"/>
        <a:ext cx="51285" cy="51285"/>
      </dsp:txXfrm>
    </dsp:sp>
    <dsp:sp modelId="{160775F0-1FB5-9341-BD66-DDC744163B9A}">
      <dsp:nvSpPr>
        <dsp:cNvPr id="0" name=""/>
        <dsp:cNvSpPr/>
      </dsp:nvSpPr>
      <dsp:spPr>
        <a:xfrm>
          <a:off x="1828670" y="1861602"/>
          <a:ext cx="1078850" cy="539425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 dirty="0"/>
            <a:t>Services supports</a:t>
          </a:r>
        </a:p>
      </dsp:txBody>
      <dsp:txXfrm>
        <a:off x="1844469" y="1877401"/>
        <a:ext cx="1047252" cy="5078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2A44C2-09A5-814C-AE2B-3236620BA662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6BB714-5B50-294D-8326-DBD1D7EB9FE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6847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640330B-2699-F009-E667-D8EA22D94018}" type="slidenum">
              <a:rPr/>
              <a:t>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54892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Espace réservé de l'image des diapositives 1">
            <a:extLst>
              <a:ext uri="{FF2B5EF4-FFF2-40B4-BE49-F238E27FC236}">
                <a16:creationId xmlns:a16="http://schemas.microsoft.com/office/drawing/2014/main" id="{8BF5989B-E70C-26DD-D9A1-FBFD0611DD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fr-FR"/>
          </a:p>
        </p:txBody>
      </p:sp>
      <p:sp>
        <p:nvSpPr>
          <p:cNvPr id="9219" name="Espace réservé des notes 2">
            <a:extLst>
              <a:ext uri="{FF2B5EF4-FFF2-40B4-BE49-F238E27FC236}">
                <a16:creationId xmlns:a16="http://schemas.microsoft.com/office/drawing/2014/main" id="{36CAA510-F811-F726-7757-A7E3F2F746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/>
          </a:p>
        </p:txBody>
      </p:sp>
      <p:sp>
        <p:nvSpPr>
          <p:cNvPr id="9220" name="Espace réservé du numéro de diapositive 3">
            <a:extLst>
              <a:ext uri="{FF2B5EF4-FFF2-40B4-BE49-F238E27FC236}">
                <a16:creationId xmlns:a16="http://schemas.microsoft.com/office/drawing/2014/main" id="{3D207026-B01F-1DC0-00AD-F9F9155FCA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6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86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86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86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86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4097F90-B780-3F43-9F5C-13D784934BC4}" type="slidenum">
              <a:rPr lang="fr-FR" altLang="fr-FR" sz="1000"/>
              <a:pPr/>
              <a:t>24</a:t>
            </a:fld>
            <a:endParaRPr lang="fr-FR" altLang="fr-FR" sz="1000"/>
          </a:p>
        </p:txBody>
      </p:sp>
    </p:spTree>
    <p:extLst>
      <p:ext uri="{BB962C8B-B14F-4D97-AF65-F5344CB8AC3E}">
        <p14:creationId xmlns:p14="http://schemas.microsoft.com/office/powerpoint/2010/main" val="1445102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DCBA412-747C-31E4-EAD3-80403FC24094}" type="slidenum">
              <a:rPr/>
              <a:t>29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07559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01265B-3939-426E-AF88-CDA0975C32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9266A4C-5E7F-303C-760F-91FE09500B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4F4337-DA7B-FACC-3DD3-6B607F32A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18D3F-8920-1B4B-A699-9B6EF7C709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1678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63A190-16C1-C48E-63AE-28CAB4FEB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29DAA3-6B1C-31AA-D94B-82EE250DA1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0962AEA-F201-37E9-FF3A-5B58751E8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18D3F-8920-1B4B-A699-9B6EF7C709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4072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C53F9F-A872-CFF7-6D12-C6C725087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A00F97-FD66-8091-9BAA-8E36EA7E34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C1E37EB-1ECA-DA28-C5B0-28B6F7082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18D3F-8920-1B4B-A699-9B6EF7C709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995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D8BFF6-ECCA-156B-EA0F-A495C2B81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DF68F5F-8490-3B5B-BAEB-FE31CE644E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EB16BBE-680F-190C-32D0-6F4DE04402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6CCE00D-1CA6-42A3-A4F9-8AE6DAF0D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18D3F-8920-1B4B-A699-9B6EF7C709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8391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DB0295-00C3-25BC-020A-CABACCEE6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A72C75B-3227-107F-C456-3859EC1253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06026D4-350B-FE23-163E-DD094A0124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D08B6C7-D61F-D7D6-7F23-3A32A8CD47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6BE0725-0C99-FDEF-31E2-1A9FF77CE1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67F6DFA-2992-B230-D3A3-D42FA78FC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18D3F-8920-1B4B-A699-9B6EF7C709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1192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B38961-BB8D-89BC-B6D6-F5C3830AC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E705D94-230A-81F4-6E58-2DBE3DBFE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18D3F-8920-1B4B-A699-9B6EF7C709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5986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8A4D2EB-5249-AA43-EC94-0FCBFE20B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18D3F-8920-1B4B-A699-9B6EF7C709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6757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E7E2D8C-71DE-312E-34AD-3630C418A3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600" y="1280160"/>
            <a:ext cx="11836400" cy="5021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F4A7235-7CBD-AC6C-04F0-A659884F2C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45579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E18D3F-8920-1B4B-A699-9B6EF7C709E7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CustomShape 1">
            <a:extLst>
              <a:ext uri="{FF2B5EF4-FFF2-40B4-BE49-F238E27FC236}">
                <a16:creationId xmlns:a16="http://schemas.microsoft.com/office/drawing/2014/main" id="{46352F43-496A-CF54-AB69-95D94869BBC7}"/>
              </a:ext>
            </a:extLst>
          </p:cNvPr>
          <p:cNvSpPr/>
          <p:nvPr userDrawn="1"/>
        </p:nvSpPr>
        <p:spPr>
          <a:xfrm>
            <a:off x="270" y="103131"/>
            <a:ext cx="12191730" cy="994094"/>
          </a:xfrm>
          <a:prstGeom prst="roundRect">
            <a:avLst>
              <a:gd name="adj" fmla="val 31"/>
            </a:avLst>
          </a:prstGeom>
          <a:gradFill>
            <a:gsLst>
              <a:gs pos="0">
                <a:srgbClr val="FFFFFF"/>
              </a:gs>
              <a:gs pos="100000">
                <a:srgbClr val="CADAEE"/>
              </a:gs>
            </a:gsLst>
            <a:lin ang="5400000"/>
          </a:gra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1E67F4F-AB3B-2D06-2529-F0B379887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068" y="37080"/>
            <a:ext cx="9921224" cy="9170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E9F1A01-071B-CD7F-E9C2-92E17DE1D90C}"/>
              </a:ext>
            </a:extLst>
          </p:cNvPr>
          <p:cNvGrpSpPr/>
          <p:nvPr userDrawn="1"/>
        </p:nvGrpSpPr>
        <p:grpSpPr>
          <a:xfrm>
            <a:off x="0" y="1020454"/>
            <a:ext cx="12192000" cy="76771"/>
            <a:chOff x="0" y="1044000"/>
            <a:chExt cx="9145333" cy="64800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65FBA06A-5CDF-4CCD-2A57-5F8D9E34E29C}"/>
                </a:ext>
              </a:extLst>
            </p:cNvPr>
            <p:cNvPicPr/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0" y="1044000"/>
              <a:ext cx="1872000" cy="64800"/>
            </a:xfrm>
            <a:prstGeom prst="rect">
              <a:avLst/>
            </a:prstGeom>
            <a:ln>
              <a:noFill/>
            </a:ln>
          </p:spPr>
        </p:pic>
        <p:sp>
          <p:nvSpPr>
            <p:cNvPr id="12" name="CustomShape 30">
              <a:extLst>
                <a:ext uri="{FF2B5EF4-FFF2-40B4-BE49-F238E27FC236}">
                  <a16:creationId xmlns:a16="http://schemas.microsoft.com/office/drawing/2014/main" id="{CB4EB622-C6E8-AD64-FBC4-81134173F1D0}"/>
                </a:ext>
              </a:extLst>
            </p:cNvPr>
            <p:cNvSpPr/>
            <p:nvPr userDrawn="1"/>
          </p:nvSpPr>
          <p:spPr>
            <a:xfrm rot="10800000">
              <a:off x="1799972" y="1044000"/>
              <a:ext cx="5477647" cy="64800"/>
            </a:xfrm>
            <a:prstGeom prst="roundRect">
              <a:avLst>
                <a:gd name="adj" fmla="val 490"/>
              </a:avLst>
            </a:prstGeom>
            <a:solidFill>
              <a:srgbClr val="9999FF"/>
            </a:solidFill>
            <a:ln>
              <a:noFill/>
            </a:ln>
          </p:spPr>
          <p:txBody>
            <a:bodyPr/>
            <a:lstStyle/>
            <a:p>
              <a:endParaRPr lang="fr-FR" sz="1350" dirty="0"/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8DB2B8C6-0427-DA0D-7670-E1F93C576D59}"/>
                </a:ext>
              </a:extLst>
            </p:cNvPr>
            <p:cNvPicPr/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7207200" y="1044000"/>
              <a:ext cx="1938133" cy="64800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B6A09BC6-8155-8544-994B-B973B9C9C6F9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961801" y="96984"/>
            <a:ext cx="1240709" cy="87514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C2B4498-8CBD-502A-A91D-B198EE4D4CE5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30858" y="30516"/>
            <a:ext cx="978189" cy="978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465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70C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2.png"/><Relationship Id="rId7" Type="http://schemas.openxmlformats.org/officeDocument/2006/relationships/image" Target="../media/image2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30.png"/><Relationship Id="rId4" Type="http://schemas.openxmlformats.org/officeDocument/2006/relationships/image" Target="../media/image28.png"/><Relationship Id="rId9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3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2.jpg"/><Relationship Id="rId11" Type="http://schemas.openxmlformats.org/officeDocument/2006/relationships/image" Target="../media/image36.png"/><Relationship Id="rId5" Type="http://schemas.microsoft.com/office/2007/relationships/hdphoto" Target="../media/hdphoto1.wdp"/><Relationship Id="rId10" Type="http://schemas.openxmlformats.org/officeDocument/2006/relationships/image" Target="../media/image35.png"/><Relationship Id="rId4" Type="http://schemas.openxmlformats.org/officeDocument/2006/relationships/image" Target="../media/image31.png"/><Relationship Id="rId9" Type="http://schemas.openxmlformats.org/officeDocument/2006/relationships/image" Target="../media/image3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51.png"/><Relationship Id="rId3" Type="http://schemas.openxmlformats.org/officeDocument/2006/relationships/image" Target="../media/image47.png"/><Relationship Id="rId7" Type="http://schemas.openxmlformats.org/officeDocument/2006/relationships/image" Target="../media/image8.png"/><Relationship Id="rId12" Type="http://schemas.openxmlformats.org/officeDocument/2006/relationships/image" Target="../media/image50.png"/><Relationship Id="rId17" Type="http://schemas.openxmlformats.org/officeDocument/2006/relationships/image" Target="../media/image53.png"/><Relationship Id="rId2" Type="http://schemas.openxmlformats.org/officeDocument/2006/relationships/image" Target="../media/image290.png"/><Relationship Id="rId16" Type="http://schemas.openxmlformats.org/officeDocument/2006/relationships/image" Target="../media/image4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49.png"/><Relationship Id="rId5" Type="http://schemas.openxmlformats.org/officeDocument/2006/relationships/image" Target="../media/image12.png"/><Relationship Id="rId15" Type="http://schemas.openxmlformats.org/officeDocument/2006/relationships/image" Target="../media/image52.png"/><Relationship Id="rId10" Type="http://schemas.openxmlformats.org/officeDocument/2006/relationships/image" Target="../media/image48.png"/><Relationship Id="rId4" Type="http://schemas.openxmlformats.org/officeDocument/2006/relationships/image" Target="../media/image11.png"/><Relationship Id="rId9" Type="http://schemas.openxmlformats.org/officeDocument/2006/relationships/image" Target="../media/image10.png"/><Relationship Id="rId1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microsoft.com/office/2007/relationships/hdphoto" Target="../media/hdphoto5.wdp"/><Relationship Id="rId4" Type="http://schemas.openxmlformats.org/officeDocument/2006/relationships/image" Target="../media/image77.png"/><Relationship Id="rId9" Type="http://schemas.microsoft.com/office/2007/relationships/hdphoto" Target="../media/hdphoto7.wdp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797CC8-52BF-61A0-82DE-CA1BFD5B2A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1783" y="1276141"/>
            <a:ext cx="9788434" cy="1733958"/>
          </a:xfrm>
        </p:spPr>
        <p:txBody>
          <a:bodyPr>
            <a:normAutofit/>
          </a:bodyPr>
          <a:lstStyle/>
          <a:p>
            <a:r>
              <a:rPr lang="en-GB" sz="4800" dirty="0"/>
              <a:t>Vertex detectors for FCC-ee and the FCC-SEED concept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77111AE-5AE4-19B9-360E-4C05DFEA1E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7427" y="3173841"/>
            <a:ext cx="1873257" cy="1873257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E7CAC8BF-CB24-239A-A087-38534A265544}"/>
              </a:ext>
            </a:extLst>
          </p:cNvPr>
          <p:cNvSpPr txBox="1"/>
          <p:nvPr/>
        </p:nvSpPr>
        <p:spPr>
          <a:xfrm>
            <a:off x="1201783" y="5401429"/>
            <a:ext cx="92018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/>
              <a:t>Armin Ilg, Jeremy Andrea</a:t>
            </a:r>
          </a:p>
          <a:p>
            <a:pPr algn="ctr"/>
            <a:r>
              <a:rPr lang="fr-FR" sz="2800" dirty="0"/>
              <a:t>IPHC (Strasbourg)</a:t>
            </a:r>
            <a:endParaRPr lang="en-GB" sz="2800" dirty="0"/>
          </a:p>
        </p:txBody>
      </p:sp>
      <p:sp>
        <p:nvSpPr>
          <p:cNvPr id="10" name="Espace réservé du numéro de diapositive 3">
            <a:extLst>
              <a:ext uri="{FF2B5EF4-FFF2-40B4-BE49-F238E27FC236}">
                <a16:creationId xmlns:a16="http://schemas.microsoft.com/office/drawing/2014/main" id="{B4A68F30-1C48-A9B9-3F03-A714E74BF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55794"/>
            <a:ext cx="2743200" cy="365125"/>
          </a:xfrm>
        </p:spPr>
        <p:txBody>
          <a:bodyPr/>
          <a:lstStyle/>
          <a:p>
            <a:fld id="{D1F3EB87-43B8-C349-9524-A5B52D9957BC}" type="slidenum">
              <a:rPr lang="fr-FR" smtClean="0"/>
              <a:t>1</a:t>
            </a:fld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B0D0599-CC18-32E6-E7BD-F6C1C1F215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8919" y="3394873"/>
            <a:ext cx="1396288" cy="143119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FEA283D-46DC-0620-4207-37C5DD6F49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4978" y="3364430"/>
            <a:ext cx="2115354" cy="149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741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8A49EE-62A6-1AA3-351B-8F2B01F42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Introduction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65533DBF-F188-5869-F140-2801FA2723F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" y="1119527"/>
                <a:ext cx="6864802" cy="5738473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GB" noProof="1">
                    <a:solidFill>
                      <a:schemeClr val="accent1"/>
                    </a:solidFill>
                  </a:rPr>
                  <a:t>In the context of FCC-ee, development of a vertex detector concept. </a:t>
                </a:r>
              </a:p>
              <a:p>
                <a:pPr marL="0" indent="0">
                  <a:buNone/>
                </a:pPr>
                <a:endParaRPr lang="en-GB" noProof="1"/>
              </a:p>
              <a:p>
                <a:pPr marL="0" indent="0">
                  <a:buNone/>
                </a:pPr>
                <a:endParaRPr lang="en-GB" noProof="1"/>
              </a:p>
              <a:p>
                <a:r>
                  <a:rPr lang="en-GB" noProof="1">
                    <a:solidFill>
                      <a:schemeClr val="accent1"/>
                    </a:solidFill>
                  </a:rPr>
                  <a:t>General requirements </a:t>
                </a:r>
                <a:r>
                  <a:rPr lang="en-GB" noProof="1"/>
                  <a:t>:</a:t>
                </a:r>
              </a:p>
              <a:p>
                <a:pPr lvl="1"/>
                <a:r>
                  <a:rPr lang="en-GB" noProof="1"/>
                  <a:t>Sustain/cope with the large beam backgrounds, high bunch-crossing rates, </a:t>
                </a:r>
              </a:p>
              <a:p>
                <a:pPr lvl="1"/>
                <a:r>
                  <a:rPr lang="en-GB" noProof="1"/>
                  <a:t>Have a material budget as low as possible (</a:t>
                </a:r>
                <a14:m>
                  <m:oMath xmlns:m="http://schemas.openxmlformats.org/officeDocument/2006/math">
                    <m:r>
                      <a:rPr lang="en-GB" i="1" noProof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≲</m:t>
                    </m:r>
                  </m:oMath>
                </a14:m>
                <a:r>
                  <a:rPr lang="en-GB" noProof="1"/>
                  <a:t> 0.5% x</a:t>
                </a:r>
                <a14:m>
                  <m:oMath xmlns:m="http://schemas.openxmlformats.org/officeDocument/2006/math">
                    <m:r>
                      <a:rPr lang="fr-FR" b="0" i="1" noProof="1" smtClean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fr-FR" b="0" i="1" noProof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noProof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fr-FR" b="0" i="1" noProof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GB" noProof="1"/>
                  <a:t>) =&gt; </a:t>
                </a:r>
                <a:r>
                  <a:rPr lang="en-GB" b="1" noProof="1"/>
                  <a:t>imply air cooling</a:t>
                </a:r>
                <a:r>
                  <a:rPr lang="en-GB" noProof="1"/>
                  <a:t>, thin </a:t>
                </a:r>
                <a:r>
                  <a:rPr lang="en-GB" b="1" noProof="1"/>
                  <a:t>MAPS</a:t>
                </a:r>
                <a:r>
                  <a:rPr lang="en-GB" noProof="1"/>
                  <a:t> sensors (</a:t>
                </a:r>
                <a14:m>
                  <m:oMath xmlns:m="http://schemas.openxmlformats.org/officeDocument/2006/math">
                    <m:r>
                      <a:rPr lang="en-GB" i="1" noProof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≲</m:t>
                    </m:r>
                  </m:oMath>
                </a14:m>
                <a:r>
                  <a:rPr lang="en-GB" noProof="1"/>
                  <a:t> 50 </a:t>
                </a:r>
                <a14:m>
                  <m:oMath xmlns:m="http://schemas.openxmlformats.org/officeDocument/2006/math">
                    <m:r>
                      <a:rPr lang="en-GB" i="1" noProof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fr-FR" i="1" noProof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GB" noProof="1"/>
                  <a:t>),</a:t>
                </a:r>
              </a:p>
              <a:p>
                <a:pPr lvl="1"/>
                <a:r>
                  <a:rPr lang="en-GB" noProof="1"/>
                  <a:t>Have a single point resolution </a:t>
                </a:r>
                <a14:m>
                  <m:oMath xmlns:m="http://schemas.openxmlformats.org/officeDocument/2006/math">
                    <m:r>
                      <a:rPr lang="en-GB" i="1" noProof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≲</m:t>
                    </m:r>
                  </m:oMath>
                </a14:m>
                <a:r>
                  <a:rPr lang="en-GB" noProof="1"/>
                  <a:t> 3 </a:t>
                </a:r>
                <a14:m>
                  <m:oMath xmlns:m="http://schemas.openxmlformats.org/officeDocument/2006/math">
                    <m:r>
                      <a:rPr lang="en-GB" i="1" noProof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fr-FR" i="1" noProof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GB" noProof="1"/>
                  <a:t>, with </a:t>
                </a:r>
                <a:r>
                  <a:rPr lang="en-GB" b="1" noProof="1"/>
                  <a:t>low power dissipation </a:t>
                </a:r>
                <a:r>
                  <a:rPr lang="en-GB" noProof="1"/>
                  <a:t>allowing for air colling (</a:t>
                </a:r>
                <a14:m>
                  <m:oMath xmlns:m="http://schemas.openxmlformats.org/officeDocument/2006/math">
                    <m:r>
                      <a:rPr lang="en-GB" i="1" noProof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≲</m:t>
                    </m:r>
                  </m:oMath>
                </a14:m>
                <a:r>
                  <a:rPr lang="en-GB" noProof="1"/>
                  <a:t> 50 mW/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b="0" i="1" noProof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noProof="1" smtClean="0"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fr-FR" b="0" i="1" noProof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noProof="1"/>
                  <a:t>),</a:t>
                </a:r>
              </a:p>
              <a:p>
                <a:pPr lvl="1"/>
                <a:r>
                  <a:rPr lang="en-GB" noProof="1"/>
                  <a:t>Have the first measurement point as close as possible to the collision point =&gt; first layer slightly above the beam pipe radius =&gt; </a:t>
                </a:r>
                <a:r>
                  <a:rPr lang="en-GB" b="1" noProof="1"/>
                  <a:t>curved sensors.</a:t>
                </a:r>
              </a:p>
              <a:p>
                <a:pPr lvl="1"/>
                <a:r>
                  <a:rPr lang="en-GB" noProof="1"/>
                  <a:t>Impact parameter resolutions depends as square root of material budget, but lineary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noProof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noProof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fr-FR" b="0" i="1" noProof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GB" noProof="1"/>
                  <a:t>.</a:t>
                </a:r>
              </a:p>
              <a:p>
                <a:pPr lvl="2"/>
                <a:r>
                  <a:rPr lang="en-GB" sz="2300" noProof="1"/>
                  <a:t>Reducing material budget is important, but full acceptance is even more.</a:t>
                </a:r>
                <a:endParaRPr lang="en-GB" noProof="1"/>
              </a:p>
              <a:p>
                <a:pPr marL="457200" lvl="1" indent="0">
                  <a:buNone/>
                </a:pPr>
                <a:endParaRPr lang="en-GB" noProof="1"/>
              </a:p>
              <a:p>
                <a:pPr marL="457200" lvl="1" indent="0">
                  <a:buNone/>
                </a:pPr>
                <a:endParaRPr lang="en-GB" noProof="1"/>
              </a:p>
              <a:p>
                <a:r>
                  <a:rPr lang="en-GB" noProof="1">
                    <a:solidFill>
                      <a:schemeClr val="accent1"/>
                    </a:solidFill>
                  </a:rPr>
                  <a:t>In this presentation, we will discuss various detector concepts, with a focus on FCC-SEED</a:t>
                </a:r>
                <a:r>
                  <a:rPr lang="en-GB" noProof="1"/>
                  <a:t>, and would not go into the details of other concepts, nor DRD3 developments.</a:t>
                </a:r>
              </a:p>
              <a:p>
                <a:pPr marL="0" indent="0">
                  <a:buNone/>
                </a:pPr>
                <a:endParaRPr lang="en-GB" noProof="1"/>
              </a:p>
              <a:p>
                <a:pPr lvl="1"/>
                <a:endParaRPr lang="en-GB" noProof="1"/>
              </a:p>
              <a:p>
                <a:pPr lvl="1"/>
                <a:endParaRPr lang="en-GB" noProof="1"/>
              </a:p>
            </p:txBody>
          </p:sp>
        </mc:Choice>
        <mc:Fallback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65533DBF-F188-5869-F140-2801FA2723F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" y="1119527"/>
                <a:ext cx="6864802" cy="5738473"/>
              </a:xfrm>
              <a:blipFill>
                <a:blip r:embed="rId2"/>
                <a:stretch>
                  <a:fillRect l="-739" t="-1991" b="-221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e 3">
            <a:extLst>
              <a:ext uri="{FF2B5EF4-FFF2-40B4-BE49-F238E27FC236}">
                <a16:creationId xmlns:a16="http://schemas.microsoft.com/office/drawing/2014/main" id="{827ECD78-5F51-6F79-FAC2-056A3839DD77}"/>
              </a:ext>
            </a:extLst>
          </p:cNvPr>
          <p:cNvGrpSpPr/>
          <p:nvPr/>
        </p:nvGrpSpPr>
        <p:grpSpPr>
          <a:xfrm>
            <a:off x="7371328" y="3750142"/>
            <a:ext cx="4491838" cy="1378621"/>
            <a:chOff x="292969" y="2897951"/>
            <a:chExt cx="5969000" cy="1852653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01A1D8BB-A1D2-508A-F5DB-15C0A6D1B0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6303" y="3069401"/>
              <a:ext cx="812800" cy="647700"/>
            </a:xfrm>
            <a:prstGeom prst="rect">
              <a:avLst/>
            </a:prstGeom>
          </p:spPr>
        </p:pic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A4E5AE65-119A-B523-B86D-1164431B3F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78604" y="3829570"/>
              <a:ext cx="5156200" cy="774700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7DC27F3-AB35-5545-5BA5-044A3B5490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7643" y="4023529"/>
              <a:ext cx="812800" cy="495300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F051B3E-3A53-B31D-BB7E-B5A19DA147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69103" y="2897951"/>
              <a:ext cx="4292600" cy="990600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0569BA1-3E9C-8774-32B5-F1DE3F1AA51E}"/>
                </a:ext>
              </a:extLst>
            </p:cNvPr>
            <p:cNvSpPr/>
            <p:nvPr/>
          </p:nvSpPr>
          <p:spPr>
            <a:xfrm>
              <a:off x="292969" y="2948880"/>
              <a:ext cx="5969000" cy="1801724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A543B080-6B06-0BEF-4B69-22C69622E52C}"/>
              </a:ext>
            </a:extLst>
          </p:cNvPr>
          <p:cNvGrpSpPr/>
          <p:nvPr/>
        </p:nvGrpSpPr>
        <p:grpSpPr>
          <a:xfrm>
            <a:off x="7134482" y="1559728"/>
            <a:ext cx="4728684" cy="1956148"/>
            <a:chOff x="6084380" y="2892266"/>
            <a:chExt cx="5194299" cy="2240452"/>
          </a:xfrm>
        </p:grpSpPr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id="{CDD72CB2-417D-9B82-DACD-C23F24869D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84380" y="2892266"/>
              <a:ext cx="2070100" cy="2133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24D6053F-7477-B17F-A67A-F92CC3DB73C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154480" y="2999119"/>
              <a:ext cx="3124199" cy="2133599"/>
            </a:xfrm>
            <a:prstGeom prst="rect">
              <a:avLst/>
            </a:prstGeom>
          </p:spPr>
        </p:pic>
      </p:grpSp>
      <p:pic>
        <p:nvPicPr>
          <p:cNvPr id="13" name="Picture 11">
            <a:extLst>
              <a:ext uri="{FF2B5EF4-FFF2-40B4-BE49-F238E27FC236}">
                <a16:creationId xmlns:a16="http://schemas.microsoft.com/office/drawing/2014/main" id="{54A3DE99-F998-5218-9181-EFDF8BAAD0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6191" y="1119527"/>
            <a:ext cx="4229100" cy="36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9E3C0D79-CB10-C3B4-A9BA-8A03C1FC8762}"/>
              </a:ext>
            </a:extLst>
          </p:cNvPr>
          <p:cNvGrpSpPr/>
          <p:nvPr/>
        </p:nvGrpSpPr>
        <p:grpSpPr>
          <a:xfrm>
            <a:off x="8004485" y="5400927"/>
            <a:ext cx="3331712" cy="985345"/>
            <a:chOff x="1880655" y="2845550"/>
            <a:chExt cx="3939461" cy="122195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011AD881-C299-DE11-DFD5-E60DC1128E02}"/>
                    </a:ext>
                  </a:extLst>
                </p:cNvPr>
                <p:cNvSpPr txBox="1"/>
                <p:nvPr/>
              </p:nvSpPr>
              <p:spPr>
                <a:xfrm>
                  <a:off x="1880655" y="3027147"/>
                  <a:ext cx="3759281" cy="93726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fr-FR" sz="1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sSub>
                              <m:sSubPr>
                                <m:ctrlPr>
                                  <a:rPr lang="fr-FR" sz="1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14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sub>
                                <m:r>
                                  <a:rPr lang="fr-FR" sz="1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sub>
                        </m:sSub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fr-F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⊕</m:t>
                        </m:r>
                        <m:f>
                          <m:fPr>
                            <m:ctrlPr>
                              <a:rPr lang="fr-FR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</m:t>
                            </m:r>
                          </m:num>
                          <m:den>
                            <m:r>
                              <a:rPr lang="fr-FR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fr-FR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sSup>
                              <m:sSupPr>
                                <m:ctrlPr>
                                  <a:rPr lang="fr-FR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fr-FR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𝑠𝑖𝑛</m:t>
                                </m:r>
                              </m:e>
                              <m:sup>
                                <m:r>
                                  <a:rPr lang="fr-FR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3/2</m:t>
                                </m:r>
                              </m:sup>
                            </m:sSup>
                            <m:r>
                              <a:rPr lang="fr-FR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den>
                        </m:f>
                      </m:oMath>
                    </m:oMathPara>
                  </a14:m>
                  <a:endParaRPr lang="fr-FR" sz="1400" dirty="0"/>
                </a:p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fr-F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≼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fr-F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fr-F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  <m:r>
                          <a:rPr lang="fr-F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  <m:r>
                          <a:rPr lang="fr-F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fr-FR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𝑜𝑟</m:t>
                            </m:r>
                            <m:r>
                              <a:rPr lang="fr-FR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fr-FR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𝑏𝑒𝑡𝑡𝑒𝑟</m:t>
                            </m:r>
                          </m:e>
                        </m:d>
                        <m:r>
                          <a:rPr lang="fr-F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;   </m:t>
                        </m:r>
                        <m:r>
                          <a:rPr lang="fr-F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fr-F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≈15 </m:t>
                        </m:r>
                        <m:r>
                          <a:rPr lang="fr-F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  <m:r>
                          <a:rPr lang="fr-FR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oMath>
                    </m:oMathPara>
                  </a14:m>
                  <a:endParaRPr lang="fr-FR" sz="1400" dirty="0"/>
                </a:p>
              </p:txBody>
            </p:sp>
          </mc:Choice>
          <mc:Fallback xmlns="">
            <p:sp>
              <p:nvSpPr>
                <p:cNvPr id="19" name="ZoneTexte 18">
                  <a:extLst>
                    <a:ext uri="{FF2B5EF4-FFF2-40B4-BE49-F238E27FC236}">
                      <a16:creationId xmlns:a16="http://schemas.microsoft.com/office/drawing/2014/main" id="{011AD881-C299-DE11-DFD5-E60DC1128E0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80655" y="3027147"/>
                  <a:ext cx="3759281" cy="937267"/>
                </a:xfrm>
                <a:prstGeom prst="rect">
                  <a:avLst/>
                </a:prstGeom>
                <a:blipFill>
                  <a:blip r:embed="rId11"/>
                  <a:stretch>
                    <a:fillRect b="-3279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en-CH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6" name="Groupe 15">
              <a:extLst>
                <a:ext uri="{FF2B5EF4-FFF2-40B4-BE49-F238E27FC236}">
                  <a16:creationId xmlns:a16="http://schemas.microsoft.com/office/drawing/2014/main" id="{AD36D5A7-89D8-9E3B-22C9-C3977A1A8E2C}"/>
                </a:ext>
              </a:extLst>
            </p:cNvPr>
            <p:cNvGrpSpPr/>
            <p:nvPr/>
          </p:nvGrpSpPr>
          <p:grpSpPr>
            <a:xfrm>
              <a:off x="1880656" y="2845550"/>
              <a:ext cx="3939460" cy="1221952"/>
              <a:chOff x="1880656" y="2845550"/>
              <a:chExt cx="3939460" cy="1221952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190F1A13-5095-4BA3-1D63-0F33EFC038DC}"/>
                  </a:ext>
                </a:extLst>
              </p:cNvPr>
              <p:cNvSpPr/>
              <p:nvPr/>
            </p:nvSpPr>
            <p:spPr>
              <a:xfrm>
                <a:off x="1880656" y="2900854"/>
                <a:ext cx="3939460" cy="1166648"/>
              </a:xfrm>
              <a:prstGeom prst="rect">
                <a:avLst/>
              </a:prstGeom>
              <a:noFill/>
              <a:ln w="285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FFB5A136-06B1-89C0-C4BC-498FE3E1BC14}"/>
                  </a:ext>
                </a:extLst>
              </p:cNvPr>
              <p:cNvSpPr txBox="1"/>
              <p:nvPr/>
            </p:nvSpPr>
            <p:spPr>
              <a:xfrm>
                <a:off x="1912493" y="2845550"/>
                <a:ext cx="76610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b="1" dirty="0">
                    <a:solidFill>
                      <a:srgbClr val="C00000"/>
                    </a:solidFill>
                  </a:rPr>
                  <a:t>FCCee</a:t>
                </a:r>
              </a:p>
            </p:txBody>
          </p:sp>
        </p:grpSp>
      </p:grpSp>
      <p:sp>
        <p:nvSpPr>
          <p:cNvPr id="22" name="Espace réservé du numéro de diapositive 3">
            <a:extLst>
              <a:ext uri="{FF2B5EF4-FFF2-40B4-BE49-F238E27FC236}">
                <a16:creationId xmlns:a16="http://schemas.microsoft.com/office/drawing/2014/main" id="{924257C1-4856-732C-0175-BD0A979C2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55794"/>
            <a:ext cx="2743200" cy="365125"/>
          </a:xfrm>
        </p:spPr>
        <p:txBody>
          <a:bodyPr/>
          <a:lstStyle/>
          <a:p>
            <a:fld id="{D1F3EB87-43B8-C349-9524-A5B52D9957BC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2252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5810D8-5B57-EF40-F7DB-17DC8AB9C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Vertex sensor specifications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CACE4C6-9AAB-BF08-3185-1119FE82EC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080" y="2353732"/>
            <a:ext cx="6310602" cy="333417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CC4D4F2-D930-B4DF-1BFE-1C98AB29C639}"/>
              </a:ext>
            </a:extLst>
          </p:cNvPr>
          <p:cNvSpPr txBox="1"/>
          <p:nvPr/>
        </p:nvSpPr>
        <p:spPr>
          <a:xfrm>
            <a:off x="7266942" y="1341853"/>
            <a:ext cx="4743606" cy="369332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/>
              <a:t>Depends on pitch, charge sharing and encoding</a:t>
            </a: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7F9D4F3E-5D57-CEBC-9408-824F4CA67C48}"/>
              </a:ext>
            </a:extLst>
          </p:cNvPr>
          <p:cNvCxnSpPr>
            <a:cxnSpLocks/>
          </p:cNvCxnSpPr>
          <p:nvPr/>
        </p:nvCxnSpPr>
        <p:spPr>
          <a:xfrm flipV="1">
            <a:off x="6612467" y="1729834"/>
            <a:ext cx="654475" cy="670170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80DB27D8-E0F1-0A19-EF10-A80DEAE686FC}"/>
              </a:ext>
            </a:extLst>
          </p:cNvPr>
          <p:cNvSpPr txBox="1"/>
          <p:nvPr/>
        </p:nvSpPr>
        <p:spPr>
          <a:xfrm>
            <a:off x="313267" y="2893175"/>
            <a:ext cx="6299200" cy="26161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fr-FR" sz="11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BB33025-DE00-EF1C-E582-DAD429DDA6CF}"/>
              </a:ext>
            </a:extLst>
          </p:cNvPr>
          <p:cNvSpPr txBox="1"/>
          <p:nvPr/>
        </p:nvSpPr>
        <p:spPr>
          <a:xfrm>
            <a:off x="7266942" y="2109373"/>
            <a:ext cx="4550978" cy="646331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Balance between power dissipation and particle rate</a:t>
            </a: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66B91028-3F20-C9A4-13FD-A0BAA7FE6E0A}"/>
              </a:ext>
            </a:extLst>
          </p:cNvPr>
          <p:cNvCxnSpPr>
            <a:cxnSpLocks/>
            <a:stCxn id="6" idx="3"/>
            <a:endCxn id="9" idx="1"/>
          </p:cNvCxnSpPr>
          <p:nvPr/>
        </p:nvCxnSpPr>
        <p:spPr>
          <a:xfrm flipV="1">
            <a:off x="6612467" y="2432539"/>
            <a:ext cx="654475" cy="591441"/>
          </a:xfrm>
          <a:prstGeom prst="straightConnector1">
            <a:avLst/>
          </a:prstGeom>
          <a:ln w="254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5EB8CA6D-5E36-DB9D-B54E-704B52BD615D}"/>
              </a:ext>
            </a:extLst>
          </p:cNvPr>
          <p:cNvSpPr/>
          <p:nvPr/>
        </p:nvSpPr>
        <p:spPr>
          <a:xfrm>
            <a:off x="301866" y="2395772"/>
            <a:ext cx="6310601" cy="434461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E4727BE-F46B-2F4B-F2B6-625A488AC143}"/>
              </a:ext>
            </a:extLst>
          </p:cNvPr>
          <p:cNvSpPr txBox="1"/>
          <p:nvPr/>
        </p:nvSpPr>
        <p:spPr>
          <a:xfrm>
            <a:off x="301866" y="3436687"/>
            <a:ext cx="6321112" cy="274479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endParaRPr lang="fr-FR" sz="1100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1E5C7E72-2E4F-6E9C-B49B-00D4DC83A439}"/>
              </a:ext>
            </a:extLst>
          </p:cNvPr>
          <p:cNvSpPr txBox="1"/>
          <p:nvPr/>
        </p:nvSpPr>
        <p:spPr>
          <a:xfrm>
            <a:off x="7256431" y="3809447"/>
            <a:ext cx="4550978" cy="369332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Reduced material budget, allows for bending</a:t>
            </a: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852B261D-77F7-E3E9-EBC9-9E327F62696F}"/>
              </a:ext>
            </a:extLst>
          </p:cNvPr>
          <p:cNvCxnSpPr>
            <a:cxnSpLocks/>
            <a:endCxn id="15" idx="1"/>
          </p:cNvCxnSpPr>
          <p:nvPr/>
        </p:nvCxnSpPr>
        <p:spPr>
          <a:xfrm>
            <a:off x="6622978" y="3703215"/>
            <a:ext cx="633453" cy="290898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C2078BD2-9611-A2B5-FA75-1BE4FB99D22D}"/>
              </a:ext>
            </a:extLst>
          </p:cNvPr>
          <p:cNvSpPr/>
          <p:nvPr/>
        </p:nvSpPr>
        <p:spPr>
          <a:xfrm>
            <a:off x="301866" y="3935306"/>
            <a:ext cx="6321112" cy="1214891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E811C08-9681-2925-62EE-E797B7C6B047}"/>
              </a:ext>
            </a:extLst>
          </p:cNvPr>
          <p:cNvSpPr txBox="1"/>
          <p:nvPr/>
        </p:nvSpPr>
        <p:spPr>
          <a:xfrm>
            <a:off x="7266942" y="4693891"/>
            <a:ext cx="4550978" cy="369332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Related to max particle rates at the Z energy</a:t>
            </a: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5CB002BB-B10B-2D2F-10AE-AD5229ED8673}"/>
              </a:ext>
            </a:extLst>
          </p:cNvPr>
          <p:cNvCxnSpPr>
            <a:cxnSpLocks/>
            <a:endCxn id="20" idx="1"/>
          </p:cNvCxnSpPr>
          <p:nvPr/>
        </p:nvCxnSpPr>
        <p:spPr>
          <a:xfrm>
            <a:off x="6622978" y="4580467"/>
            <a:ext cx="643964" cy="298090"/>
          </a:xfrm>
          <a:prstGeom prst="straightConnector1">
            <a:avLst/>
          </a:prstGeom>
          <a:ln w="254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12DF1BD6-EC87-7783-024F-1051EDC84E0C}"/>
              </a:ext>
            </a:extLst>
          </p:cNvPr>
          <p:cNvSpPr/>
          <p:nvPr/>
        </p:nvSpPr>
        <p:spPr>
          <a:xfrm>
            <a:off x="296610" y="5380890"/>
            <a:ext cx="6321112" cy="274480"/>
          </a:xfrm>
          <a:prstGeom prst="rect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618693EA-95E5-3772-56DE-A0B8202D1504}"/>
              </a:ext>
            </a:extLst>
          </p:cNvPr>
          <p:cNvSpPr txBox="1"/>
          <p:nvPr/>
        </p:nvSpPr>
        <p:spPr>
          <a:xfrm>
            <a:off x="7266942" y="5701659"/>
            <a:ext cx="4550978" cy="369332"/>
          </a:xfrm>
          <a:prstGeom prst="rect">
            <a:avLst/>
          </a:prstGeom>
          <a:noFill/>
          <a:ln w="254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Expected max fluence per year</a:t>
            </a:r>
          </a:p>
        </p:txBody>
      </p: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AE8DEDF0-9C64-5B9B-8650-844782DE93A2}"/>
              </a:ext>
            </a:extLst>
          </p:cNvPr>
          <p:cNvCxnSpPr>
            <a:cxnSpLocks/>
            <a:stCxn id="23" idx="3"/>
            <a:endCxn id="24" idx="1"/>
          </p:cNvCxnSpPr>
          <p:nvPr/>
        </p:nvCxnSpPr>
        <p:spPr>
          <a:xfrm>
            <a:off x="6617722" y="5518130"/>
            <a:ext cx="649220" cy="368195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329A53CA-4C4F-2497-9B61-2AA5B71FEA73}"/>
              </a:ext>
            </a:extLst>
          </p:cNvPr>
          <p:cNvSpPr txBox="1"/>
          <p:nvPr/>
        </p:nvSpPr>
        <p:spPr>
          <a:xfrm>
            <a:off x="7266942" y="2991314"/>
            <a:ext cx="4340858" cy="369332"/>
          </a:xfrm>
          <a:prstGeom prst="rect">
            <a:avLst/>
          </a:prstGeom>
          <a:noFill/>
          <a:ln w="2540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To be compatible with air cooling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752ABFD-C525-AAF6-446D-1F83B55FAB6A}"/>
              </a:ext>
            </a:extLst>
          </p:cNvPr>
          <p:cNvSpPr/>
          <p:nvPr/>
        </p:nvSpPr>
        <p:spPr>
          <a:xfrm>
            <a:off x="313267" y="3188653"/>
            <a:ext cx="6299200" cy="205861"/>
          </a:xfrm>
          <a:prstGeom prst="rect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358FCD73-EFBD-E9A3-A62B-1CFDD5587670}"/>
              </a:ext>
            </a:extLst>
          </p:cNvPr>
          <p:cNvCxnSpPr>
            <a:cxnSpLocks/>
            <a:endCxn id="33" idx="1"/>
          </p:cNvCxnSpPr>
          <p:nvPr/>
        </p:nvCxnSpPr>
        <p:spPr>
          <a:xfrm flipV="1">
            <a:off x="6622978" y="3175980"/>
            <a:ext cx="643964" cy="110417"/>
          </a:xfrm>
          <a:prstGeom prst="straightConnector1">
            <a:avLst/>
          </a:prstGeom>
          <a:ln w="254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Espace réservé du numéro de diapositive 3">
            <a:extLst>
              <a:ext uri="{FF2B5EF4-FFF2-40B4-BE49-F238E27FC236}">
                <a16:creationId xmlns:a16="http://schemas.microsoft.com/office/drawing/2014/main" id="{D6836B34-0549-2127-4CE4-C60F42C6D8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448800" y="6455794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253156">
              <a:spcBef>
                <a:spcPct val="20000"/>
              </a:spcBef>
              <a:buChar char="•"/>
              <a:defRPr sz="3943">
                <a:solidFill>
                  <a:srgbClr val="080808"/>
                </a:solidFill>
                <a:latin typeface="Times New Roman" panose="02020603050405020304" pitchFamily="18" charset="0"/>
              </a:defRPr>
            </a:lvl1pPr>
            <a:lvl2pPr marL="819109" indent="-314310" defTabSz="1253156">
              <a:spcBef>
                <a:spcPct val="20000"/>
              </a:spcBef>
              <a:buChar char="–"/>
              <a:defRPr sz="3343">
                <a:solidFill>
                  <a:srgbClr val="080808"/>
                </a:solidFill>
                <a:latin typeface="Times New Roman" panose="02020603050405020304" pitchFamily="18" charset="0"/>
              </a:defRPr>
            </a:lvl2pPr>
            <a:lvl3pPr marL="1259958" indent="-251720" defTabSz="1253156">
              <a:spcBef>
                <a:spcPct val="20000"/>
              </a:spcBef>
              <a:buChar char="•"/>
              <a:defRPr sz="2914">
                <a:solidFill>
                  <a:srgbClr val="080808"/>
                </a:solidFill>
                <a:latin typeface="Times New Roman" panose="02020603050405020304" pitchFamily="18" charset="0"/>
              </a:defRPr>
            </a:lvl3pPr>
            <a:lvl4pPr marL="1764759" indent="-251720" defTabSz="1253156">
              <a:spcBef>
                <a:spcPct val="20000"/>
              </a:spcBef>
              <a:buChar char="–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4pPr>
            <a:lvl5pPr marL="2269558" indent="-251720" defTabSz="1253156">
              <a:spcBef>
                <a:spcPct val="20000"/>
              </a:spcBef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5pPr>
            <a:lvl6pPr marL="2661424" indent="-251720" defTabSz="1253156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6pPr>
            <a:lvl7pPr marL="3053290" indent="-251720" defTabSz="1253156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7pPr>
            <a:lvl8pPr marL="3445156" indent="-251720" defTabSz="1253156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8pPr>
            <a:lvl9pPr marL="3837022" indent="-251720" defTabSz="1253156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A939748-AC10-C341-A5C3-B049BDDE90DB}" type="slidenum">
              <a:rPr lang="fr-FR" altLang="fr-FR" sz="1371">
                <a:solidFill>
                  <a:schemeClr val="tx1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fr-FR" altLang="fr-FR" sz="1371" dirty="0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5FC6FE6-D634-1515-6C91-1E34ABAB39ED}"/>
              </a:ext>
            </a:extLst>
          </p:cNvPr>
          <p:cNvSpPr/>
          <p:nvPr/>
        </p:nvSpPr>
        <p:spPr>
          <a:xfrm>
            <a:off x="2762820" y="5403272"/>
            <a:ext cx="1062990" cy="1862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457EBE-FA4A-39BA-4B76-04D5DF152030}"/>
              </a:ext>
            </a:extLst>
          </p:cNvPr>
          <p:cNvSpPr/>
          <p:nvPr/>
        </p:nvSpPr>
        <p:spPr>
          <a:xfrm>
            <a:off x="3149932" y="5183471"/>
            <a:ext cx="996652" cy="1648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976974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8CF363-8046-4BD9-1C1B-16BC42B98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600" dirty="0"/>
              <a:t>Vertex detector design ”spaghetti” diagram</a:t>
            </a:r>
          </a:p>
        </p:txBody>
      </p:sp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2229D421-445B-33AA-F33B-59D97BB621E3}"/>
              </a:ext>
            </a:extLst>
          </p:cNvPr>
          <p:cNvGraphicFramePr/>
          <p:nvPr/>
        </p:nvGraphicFramePr>
        <p:xfrm>
          <a:off x="1214930" y="1355834"/>
          <a:ext cx="3190434" cy="25195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me 5">
            <a:extLst>
              <a:ext uri="{FF2B5EF4-FFF2-40B4-BE49-F238E27FC236}">
                <a16:creationId xmlns:a16="http://schemas.microsoft.com/office/drawing/2014/main" id="{E0627826-A072-A6A8-FD5E-1A7D79BD9D75}"/>
              </a:ext>
            </a:extLst>
          </p:cNvPr>
          <p:cNvGraphicFramePr/>
          <p:nvPr/>
        </p:nvGraphicFramePr>
        <p:xfrm>
          <a:off x="1179564" y="3972910"/>
          <a:ext cx="3225800" cy="24016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B2CDE78-0DB6-5265-83CA-269496CA464C}"/>
              </a:ext>
            </a:extLst>
          </p:cNvPr>
          <p:cNvSpPr/>
          <p:nvPr/>
        </p:nvSpPr>
        <p:spPr>
          <a:xfrm>
            <a:off x="9888343" y="2697189"/>
            <a:ext cx="1345325" cy="55704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Integration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4261B16-461D-3BFA-24A6-26D44CF141F8}"/>
              </a:ext>
            </a:extLst>
          </p:cNvPr>
          <p:cNvSpPr/>
          <p:nvPr/>
        </p:nvSpPr>
        <p:spPr>
          <a:xfrm>
            <a:off x="8043237" y="2282022"/>
            <a:ext cx="1345325" cy="55704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Cables/flex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0D874970-0FD3-3258-D941-FB7ACA971632}"/>
              </a:ext>
            </a:extLst>
          </p:cNvPr>
          <p:cNvSpPr/>
          <p:nvPr/>
        </p:nvSpPr>
        <p:spPr>
          <a:xfrm>
            <a:off x="8043236" y="3012451"/>
            <a:ext cx="1345325" cy="55704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Assembly procedure</a:t>
            </a: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4A82266C-C189-ED68-A7BF-1205B98BF865}"/>
              </a:ext>
            </a:extLst>
          </p:cNvPr>
          <p:cNvCxnSpPr>
            <a:stCxn id="14" idx="1"/>
            <a:endCxn id="15" idx="3"/>
          </p:cNvCxnSpPr>
          <p:nvPr/>
        </p:nvCxnSpPr>
        <p:spPr>
          <a:xfrm flipH="1" flipV="1">
            <a:off x="9388562" y="2560546"/>
            <a:ext cx="499781" cy="415167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3EFBEDF0-E2E1-7520-D3FF-BE0ECDD6911A}"/>
              </a:ext>
            </a:extLst>
          </p:cNvPr>
          <p:cNvCxnSpPr>
            <a:cxnSpLocks/>
            <a:stCxn id="14" idx="1"/>
            <a:endCxn id="16" idx="3"/>
          </p:cNvCxnSpPr>
          <p:nvPr/>
        </p:nvCxnSpPr>
        <p:spPr>
          <a:xfrm flipH="1">
            <a:off x="9388561" y="2975713"/>
            <a:ext cx="499782" cy="315262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8DC9F414-E6B7-0B35-9950-E57E606803FE}"/>
              </a:ext>
            </a:extLst>
          </p:cNvPr>
          <p:cNvSpPr/>
          <p:nvPr/>
        </p:nvSpPr>
        <p:spPr>
          <a:xfrm>
            <a:off x="9888343" y="5042396"/>
            <a:ext cx="1345325" cy="557048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Cooling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281B498-EF1B-3064-D06B-82992A5B6DC4}"/>
              </a:ext>
            </a:extLst>
          </p:cNvPr>
          <p:cNvSpPr/>
          <p:nvPr/>
        </p:nvSpPr>
        <p:spPr>
          <a:xfrm>
            <a:off x="8043237" y="4508939"/>
            <a:ext cx="1345325" cy="55704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Cooling power</a:t>
            </a: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3B1E617D-ECB7-90AE-EA26-11FF031FB79C}"/>
              </a:ext>
            </a:extLst>
          </p:cNvPr>
          <p:cNvSpPr/>
          <p:nvPr/>
        </p:nvSpPr>
        <p:spPr>
          <a:xfrm>
            <a:off x="8043236" y="5421038"/>
            <a:ext cx="1345325" cy="55704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Cooling type</a:t>
            </a:r>
          </a:p>
        </p:txBody>
      </p: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719BB3B1-7F47-4046-DD9B-E63947B08DE3}"/>
              </a:ext>
            </a:extLst>
          </p:cNvPr>
          <p:cNvCxnSpPr>
            <a:cxnSpLocks/>
            <a:stCxn id="22" idx="1"/>
            <a:endCxn id="24" idx="3"/>
          </p:cNvCxnSpPr>
          <p:nvPr/>
        </p:nvCxnSpPr>
        <p:spPr>
          <a:xfrm flipH="1">
            <a:off x="9388561" y="5320920"/>
            <a:ext cx="499782" cy="378642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50A1F6F2-23D9-0357-69D5-7428A70D569C}"/>
              </a:ext>
            </a:extLst>
          </p:cNvPr>
          <p:cNvCxnSpPr>
            <a:cxnSpLocks/>
            <a:stCxn id="22" idx="1"/>
            <a:endCxn id="23" idx="3"/>
          </p:cNvCxnSpPr>
          <p:nvPr/>
        </p:nvCxnSpPr>
        <p:spPr>
          <a:xfrm flipH="1" flipV="1">
            <a:off x="9388562" y="4787463"/>
            <a:ext cx="499781" cy="533457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en angle 36">
            <a:extLst>
              <a:ext uri="{FF2B5EF4-FFF2-40B4-BE49-F238E27FC236}">
                <a16:creationId xmlns:a16="http://schemas.microsoft.com/office/drawing/2014/main" id="{4E382386-FCEA-FAF6-5E38-596A4A617BB5}"/>
              </a:ext>
            </a:extLst>
          </p:cNvPr>
          <p:cNvCxnSpPr>
            <a:cxnSpLocks/>
            <a:endCxn id="23" idx="1"/>
          </p:cNvCxnSpPr>
          <p:nvPr/>
        </p:nvCxnSpPr>
        <p:spPr>
          <a:xfrm>
            <a:off x="4148762" y="1638446"/>
            <a:ext cx="3894475" cy="3149017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en angle 41">
            <a:extLst>
              <a:ext uri="{FF2B5EF4-FFF2-40B4-BE49-F238E27FC236}">
                <a16:creationId xmlns:a16="http://schemas.microsoft.com/office/drawing/2014/main" id="{F09907D7-7517-B192-4181-7B355AE1964B}"/>
              </a:ext>
            </a:extLst>
          </p:cNvPr>
          <p:cNvCxnSpPr>
            <a:cxnSpLocks/>
            <a:endCxn id="23" idx="1"/>
          </p:cNvCxnSpPr>
          <p:nvPr/>
        </p:nvCxnSpPr>
        <p:spPr>
          <a:xfrm>
            <a:off x="4148761" y="2975713"/>
            <a:ext cx="3894476" cy="1811750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en angle 43">
            <a:extLst>
              <a:ext uri="{FF2B5EF4-FFF2-40B4-BE49-F238E27FC236}">
                <a16:creationId xmlns:a16="http://schemas.microsoft.com/office/drawing/2014/main" id="{A394875A-2A5B-7ACC-4504-D6790DFFE894}"/>
              </a:ext>
            </a:extLst>
          </p:cNvPr>
          <p:cNvCxnSpPr>
            <a:cxnSpLocks/>
            <a:endCxn id="23" idx="1"/>
          </p:cNvCxnSpPr>
          <p:nvPr/>
        </p:nvCxnSpPr>
        <p:spPr>
          <a:xfrm>
            <a:off x="4148761" y="3579733"/>
            <a:ext cx="3894476" cy="1207730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avec flèche 46">
            <a:extLst>
              <a:ext uri="{FF2B5EF4-FFF2-40B4-BE49-F238E27FC236}">
                <a16:creationId xmlns:a16="http://schemas.microsoft.com/office/drawing/2014/main" id="{589417C3-1C40-D5BA-7FA8-B71DC7E7B69B}"/>
              </a:ext>
            </a:extLst>
          </p:cNvPr>
          <p:cNvCxnSpPr>
            <a:stCxn id="23" idx="2"/>
            <a:endCxn id="24" idx="0"/>
          </p:cNvCxnSpPr>
          <p:nvPr/>
        </p:nvCxnSpPr>
        <p:spPr>
          <a:xfrm flipH="1">
            <a:off x="8715899" y="5065987"/>
            <a:ext cx="1" cy="355051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en angle 48">
            <a:extLst>
              <a:ext uri="{FF2B5EF4-FFF2-40B4-BE49-F238E27FC236}">
                <a16:creationId xmlns:a16="http://schemas.microsoft.com/office/drawing/2014/main" id="{CCEA079A-EC5B-1BE0-2949-A6AE60D40B94}"/>
              </a:ext>
            </a:extLst>
          </p:cNvPr>
          <p:cNvCxnSpPr>
            <a:stCxn id="24" idx="1"/>
          </p:cNvCxnSpPr>
          <p:nvPr/>
        </p:nvCxnSpPr>
        <p:spPr>
          <a:xfrm rot="10800000">
            <a:off x="4045996" y="4897820"/>
            <a:ext cx="3997241" cy="801742"/>
          </a:xfrm>
          <a:prstGeom prst="bentConnector3">
            <a:avLst/>
          </a:prstGeom>
          <a:ln w="28575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en angle 49">
            <a:extLst>
              <a:ext uri="{FF2B5EF4-FFF2-40B4-BE49-F238E27FC236}">
                <a16:creationId xmlns:a16="http://schemas.microsoft.com/office/drawing/2014/main" id="{BB7AB81D-3713-50FF-BB58-7BBBF9AD41FD}"/>
              </a:ext>
            </a:extLst>
          </p:cNvPr>
          <p:cNvCxnSpPr>
            <a:cxnSpLocks/>
            <a:stCxn id="24" idx="1"/>
          </p:cNvCxnSpPr>
          <p:nvPr/>
        </p:nvCxnSpPr>
        <p:spPr>
          <a:xfrm rot="10800000">
            <a:off x="4065366" y="5509392"/>
            <a:ext cx="3977871" cy="190170"/>
          </a:xfrm>
          <a:prstGeom prst="bentConnector3">
            <a:avLst/>
          </a:prstGeom>
          <a:ln w="28575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en angle 51">
            <a:extLst>
              <a:ext uri="{FF2B5EF4-FFF2-40B4-BE49-F238E27FC236}">
                <a16:creationId xmlns:a16="http://schemas.microsoft.com/office/drawing/2014/main" id="{07A4DEBB-9CA4-29CE-18B9-F61A7F3E485F}"/>
              </a:ext>
            </a:extLst>
          </p:cNvPr>
          <p:cNvCxnSpPr>
            <a:cxnSpLocks/>
            <a:stCxn id="24" idx="1"/>
          </p:cNvCxnSpPr>
          <p:nvPr/>
        </p:nvCxnSpPr>
        <p:spPr>
          <a:xfrm rot="10800000">
            <a:off x="4067384" y="4221878"/>
            <a:ext cx="3975852" cy="1477684"/>
          </a:xfrm>
          <a:prstGeom prst="bentConnector3">
            <a:avLst/>
          </a:prstGeom>
          <a:ln w="28575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Groupe 63">
            <a:extLst>
              <a:ext uri="{FF2B5EF4-FFF2-40B4-BE49-F238E27FC236}">
                <a16:creationId xmlns:a16="http://schemas.microsoft.com/office/drawing/2014/main" id="{EF1A1070-788D-B94F-FD1E-12F039C9FD1D}"/>
              </a:ext>
            </a:extLst>
          </p:cNvPr>
          <p:cNvGrpSpPr/>
          <p:nvPr/>
        </p:nvGrpSpPr>
        <p:grpSpPr>
          <a:xfrm>
            <a:off x="4065365" y="2282022"/>
            <a:ext cx="779416" cy="3696064"/>
            <a:chOff x="3845136" y="2607843"/>
            <a:chExt cx="779416" cy="3696064"/>
          </a:xfrm>
        </p:grpSpPr>
        <p:cxnSp>
          <p:nvCxnSpPr>
            <p:cNvPr id="58" name="Connecteur droit 57">
              <a:extLst>
                <a:ext uri="{FF2B5EF4-FFF2-40B4-BE49-F238E27FC236}">
                  <a16:creationId xmlns:a16="http://schemas.microsoft.com/office/drawing/2014/main" id="{F899A46C-5763-6BF9-C31E-5F29BEB844A5}"/>
                </a:ext>
              </a:extLst>
            </p:cNvPr>
            <p:cNvCxnSpPr/>
            <p:nvPr/>
          </p:nvCxnSpPr>
          <p:spPr>
            <a:xfrm>
              <a:off x="3928532" y="2607843"/>
              <a:ext cx="696020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cteur droit 58">
              <a:extLst>
                <a:ext uri="{FF2B5EF4-FFF2-40B4-BE49-F238E27FC236}">
                  <a16:creationId xmlns:a16="http://schemas.microsoft.com/office/drawing/2014/main" id="{54034A8C-C2AA-08EB-D7C9-79E054D6F352}"/>
                </a:ext>
              </a:extLst>
            </p:cNvPr>
            <p:cNvCxnSpPr>
              <a:cxnSpLocks/>
            </p:cNvCxnSpPr>
            <p:nvPr/>
          </p:nvCxnSpPr>
          <p:spPr>
            <a:xfrm>
              <a:off x="4624552" y="2607843"/>
              <a:ext cx="0" cy="3696064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necteur droit avec flèche 62">
              <a:extLst>
                <a:ext uri="{FF2B5EF4-FFF2-40B4-BE49-F238E27FC236}">
                  <a16:creationId xmlns:a16="http://schemas.microsoft.com/office/drawing/2014/main" id="{D1389BC2-18FE-62EE-13CC-5B3A6C6E10EA}"/>
                </a:ext>
              </a:extLst>
            </p:cNvPr>
            <p:cNvCxnSpPr/>
            <p:nvPr/>
          </p:nvCxnSpPr>
          <p:spPr>
            <a:xfrm flipH="1">
              <a:off x="3845136" y="4684986"/>
              <a:ext cx="779416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9" name="Connecteur droit avec flèche 68">
            <a:extLst>
              <a:ext uri="{FF2B5EF4-FFF2-40B4-BE49-F238E27FC236}">
                <a16:creationId xmlns:a16="http://schemas.microsoft.com/office/drawing/2014/main" id="{880AEFCF-8D90-9D1D-EA0B-0F67AAEB1C85}"/>
              </a:ext>
            </a:extLst>
          </p:cNvPr>
          <p:cNvCxnSpPr/>
          <p:nvPr/>
        </p:nvCxnSpPr>
        <p:spPr>
          <a:xfrm flipH="1">
            <a:off x="4065365" y="4787463"/>
            <a:ext cx="779416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>
            <a:extLst>
              <a:ext uri="{FF2B5EF4-FFF2-40B4-BE49-F238E27FC236}">
                <a16:creationId xmlns:a16="http://schemas.microsoft.com/office/drawing/2014/main" id="{F294C087-119C-B4A2-4551-2CDA3BF331E6}"/>
              </a:ext>
            </a:extLst>
          </p:cNvPr>
          <p:cNvCxnSpPr>
            <a:cxnSpLocks/>
          </p:cNvCxnSpPr>
          <p:nvPr/>
        </p:nvCxnSpPr>
        <p:spPr>
          <a:xfrm>
            <a:off x="4844781" y="4260119"/>
            <a:ext cx="0" cy="52734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avec flèche 71">
            <a:extLst>
              <a:ext uri="{FF2B5EF4-FFF2-40B4-BE49-F238E27FC236}">
                <a16:creationId xmlns:a16="http://schemas.microsoft.com/office/drawing/2014/main" id="{9E2F5ABE-73D2-7671-8238-52BB783661FB}"/>
              </a:ext>
            </a:extLst>
          </p:cNvPr>
          <p:cNvCxnSpPr/>
          <p:nvPr/>
        </p:nvCxnSpPr>
        <p:spPr>
          <a:xfrm flipH="1">
            <a:off x="4079963" y="5400019"/>
            <a:ext cx="779416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avec flèche 72">
            <a:extLst>
              <a:ext uri="{FF2B5EF4-FFF2-40B4-BE49-F238E27FC236}">
                <a16:creationId xmlns:a16="http://schemas.microsoft.com/office/drawing/2014/main" id="{C23EB4EE-2B75-7AC1-5640-679F5A8DF453}"/>
              </a:ext>
            </a:extLst>
          </p:cNvPr>
          <p:cNvCxnSpPr/>
          <p:nvPr/>
        </p:nvCxnSpPr>
        <p:spPr>
          <a:xfrm flipH="1">
            <a:off x="4079963" y="5981043"/>
            <a:ext cx="779416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en angle 74">
            <a:extLst>
              <a:ext uri="{FF2B5EF4-FFF2-40B4-BE49-F238E27FC236}">
                <a16:creationId xmlns:a16="http://schemas.microsoft.com/office/drawing/2014/main" id="{234F524C-4E5C-E090-742C-0E8E8C7FF37F}"/>
              </a:ext>
            </a:extLst>
          </p:cNvPr>
          <p:cNvCxnSpPr>
            <a:cxnSpLocks/>
            <a:endCxn id="15" idx="1"/>
          </p:cNvCxnSpPr>
          <p:nvPr/>
        </p:nvCxnSpPr>
        <p:spPr>
          <a:xfrm flipV="1">
            <a:off x="4151145" y="2560546"/>
            <a:ext cx="3892092" cy="1023117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en angle 77">
            <a:extLst>
              <a:ext uri="{FF2B5EF4-FFF2-40B4-BE49-F238E27FC236}">
                <a16:creationId xmlns:a16="http://schemas.microsoft.com/office/drawing/2014/main" id="{C44A9C56-7B5E-E5B7-BEA9-8CD56FE77DDA}"/>
              </a:ext>
            </a:extLst>
          </p:cNvPr>
          <p:cNvCxnSpPr>
            <a:endCxn id="16" idx="1"/>
          </p:cNvCxnSpPr>
          <p:nvPr/>
        </p:nvCxnSpPr>
        <p:spPr>
          <a:xfrm flipV="1">
            <a:off x="4079963" y="3290975"/>
            <a:ext cx="3963273" cy="839079"/>
          </a:xfrm>
          <a:prstGeom prst="bentConnector3">
            <a:avLst>
              <a:gd name="adj1" fmla="val 59017"/>
            </a:avLst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eur droit avec flèche 79">
            <a:extLst>
              <a:ext uri="{FF2B5EF4-FFF2-40B4-BE49-F238E27FC236}">
                <a16:creationId xmlns:a16="http://schemas.microsoft.com/office/drawing/2014/main" id="{A95EF79B-A7B5-E6BE-2046-2E65A59CE892}"/>
              </a:ext>
            </a:extLst>
          </p:cNvPr>
          <p:cNvCxnSpPr>
            <a:cxnSpLocks/>
            <a:endCxn id="16" idx="0"/>
          </p:cNvCxnSpPr>
          <p:nvPr/>
        </p:nvCxnSpPr>
        <p:spPr>
          <a:xfrm>
            <a:off x="8715898" y="2840165"/>
            <a:ext cx="1" cy="172286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necteur en angle 82">
            <a:extLst>
              <a:ext uri="{FF2B5EF4-FFF2-40B4-BE49-F238E27FC236}">
                <a16:creationId xmlns:a16="http://schemas.microsoft.com/office/drawing/2014/main" id="{FCCFFA57-05BF-419F-10C1-4D9EA8D83FF0}"/>
              </a:ext>
            </a:extLst>
          </p:cNvPr>
          <p:cNvCxnSpPr>
            <a:cxnSpLocks/>
          </p:cNvCxnSpPr>
          <p:nvPr/>
        </p:nvCxnSpPr>
        <p:spPr>
          <a:xfrm rot="10800000" flipV="1">
            <a:off x="4065366" y="3156965"/>
            <a:ext cx="3977871" cy="889519"/>
          </a:xfrm>
          <a:prstGeom prst="bentConnector3">
            <a:avLst>
              <a:gd name="adj1" fmla="val 57662"/>
            </a:avLst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necteur en angle 85">
            <a:extLst>
              <a:ext uri="{FF2B5EF4-FFF2-40B4-BE49-F238E27FC236}">
                <a16:creationId xmlns:a16="http://schemas.microsoft.com/office/drawing/2014/main" id="{60F82BB6-7448-6373-2885-510EF6B379F1}"/>
              </a:ext>
            </a:extLst>
          </p:cNvPr>
          <p:cNvCxnSpPr>
            <a:cxnSpLocks/>
          </p:cNvCxnSpPr>
          <p:nvPr/>
        </p:nvCxnSpPr>
        <p:spPr>
          <a:xfrm rot="10800000" flipV="1">
            <a:off x="4079963" y="2688670"/>
            <a:ext cx="3943907" cy="1357813"/>
          </a:xfrm>
          <a:prstGeom prst="bentConnector3">
            <a:avLst>
              <a:gd name="adj1" fmla="val 57462"/>
            </a:avLst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eur en angle 89">
            <a:extLst>
              <a:ext uri="{FF2B5EF4-FFF2-40B4-BE49-F238E27FC236}">
                <a16:creationId xmlns:a16="http://schemas.microsoft.com/office/drawing/2014/main" id="{3F3E552F-6A25-C5B6-E57B-796C4E4A2CA2}"/>
              </a:ext>
            </a:extLst>
          </p:cNvPr>
          <p:cNvCxnSpPr>
            <a:cxnSpLocks/>
          </p:cNvCxnSpPr>
          <p:nvPr/>
        </p:nvCxnSpPr>
        <p:spPr>
          <a:xfrm rot="10800000" flipV="1">
            <a:off x="4060596" y="2694232"/>
            <a:ext cx="3955975" cy="1995514"/>
          </a:xfrm>
          <a:prstGeom prst="bentConnector3">
            <a:avLst>
              <a:gd name="adj1" fmla="val 57173"/>
            </a:avLst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en angle 91">
            <a:extLst>
              <a:ext uri="{FF2B5EF4-FFF2-40B4-BE49-F238E27FC236}">
                <a16:creationId xmlns:a16="http://schemas.microsoft.com/office/drawing/2014/main" id="{6062DCC9-DDBF-CBA9-2494-47A12668FEE1}"/>
              </a:ext>
            </a:extLst>
          </p:cNvPr>
          <p:cNvCxnSpPr>
            <a:cxnSpLocks/>
          </p:cNvCxnSpPr>
          <p:nvPr/>
        </p:nvCxnSpPr>
        <p:spPr>
          <a:xfrm rot="10800000" flipV="1">
            <a:off x="4079962" y="2703718"/>
            <a:ext cx="3929311" cy="2910937"/>
          </a:xfrm>
          <a:prstGeom prst="bentConnector3">
            <a:avLst>
              <a:gd name="adj1" fmla="val 57490"/>
            </a:avLst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Connecteur en angle 93">
            <a:extLst>
              <a:ext uri="{FF2B5EF4-FFF2-40B4-BE49-F238E27FC236}">
                <a16:creationId xmlns:a16="http://schemas.microsoft.com/office/drawing/2014/main" id="{A7D7E780-087F-4D6A-ECC0-EDC0A5D64D5B}"/>
              </a:ext>
            </a:extLst>
          </p:cNvPr>
          <p:cNvCxnSpPr>
            <a:cxnSpLocks/>
          </p:cNvCxnSpPr>
          <p:nvPr/>
        </p:nvCxnSpPr>
        <p:spPr>
          <a:xfrm rot="10800000" flipV="1">
            <a:off x="4065370" y="2688668"/>
            <a:ext cx="3965796" cy="3398789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necteur droit 101">
            <a:extLst>
              <a:ext uri="{FF2B5EF4-FFF2-40B4-BE49-F238E27FC236}">
                <a16:creationId xmlns:a16="http://schemas.microsoft.com/office/drawing/2014/main" id="{1CEA4CE0-D486-5B64-2A55-082EB8D9E808}"/>
              </a:ext>
            </a:extLst>
          </p:cNvPr>
          <p:cNvCxnSpPr/>
          <p:nvPr/>
        </p:nvCxnSpPr>
        <p:spPr>
          <a:xfrm flipV="1">
            <a:off x="5296726" y="2175641"/>
            <a:ext cx="0" cy="1954413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Connecteur droit avec flèche 103">
            <a:extLst>
              <a:ext uri="{FF2B5EF4-FFF2-40B4-BE49-F238E27FC236}">
                <a16:creationId xmlns:a16="http://schemas.microsoft.com/office/drawing/2014/main" id="{1A82C021-FA4D-3BAD-E5FF-CE2AAC2FE5EA}"/>
              </a:ext>
            </a:extLst>
          </p:cNvPr>
          <p:cNvCxnSpPr/>
          <p:nvPr/>
        </p:nvCxnSpPr>
        <p:spPr>
          <a:xfrm flipH="1">
            <a:off x="4148761" y="2175641"/>
            <a:ext cx="1147965" cy="0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Connecteur en angle 105">
            <a:extLst>
              <a:ext uri="{FF2B5EF4-FFF2-40B4-BE49-F238E27FC236}">
                <a16:creationId xmlns:a16="http://schemas.microsoft.com/office/drawing/2014/main" id="{1EFD51F2-8951-04A2-765E-5B5094C5E513}"/>
              </a:ext>
            </a:extLst>
          </p:cNvPr>
          <p:cNvCxnSpPr>
            <a:cxnSpLocks/>
          </p:cNvCxnSpPr>
          <p:nvPr/>
        </p:nvCxnSpPr>
        <p:spPr>
          <a:xfrm flipV="1">
            <a:off x="4072667" y="2406686"/>
            <a:ext cx="3970568" cy="1727652"/>
          </a:xfrm>
          <a:prstGeom prst="bentConnector3">
            <a:avLst>
              <a:gd name="adj1" fmla="val 58735"/>
            </a:avLst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necteur en angle 108">
            <a:extLst>
              <a:ext uri="{FF2B5EF4-FFF2-40B4-BE49-F238E27FC236}">
                <a16:creationId xmlns:a16="http://schemas.microsoft.com/office/drawing/2014/main" id="{F8D03D4D-317F-A30B-4D0B-5A7F7E294C67}"/>
              </a:ext>
            </a:extLst>
          </p:cNvPr>
          <p:cNvCxnSpPr>
            <a:cxnSpLocks/>
          </p:cNvCxnSpPr>
          <p:nvPr/>
        </p:nvCxnSpPr>
        <p:spPr>
          <a:xfrm rot="10800000">
            <a:off x="4083638" y="4237948"/>
            <a:ext cx="3947528" cy="405657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Espace réservé du numéro de diapositive 3">
            <a:extLst>
              <a:ext uri="{FF2B5EF4-FFF2-40B4-BE49-F238E27FC236}">
                <a16:creationId xmlns:a16="http://schemas.microsoft.com/office/drawing/2014/main" id="{8AFB83C6-84AC-E3F0-3C73-7D2DB4C4DF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448800" y="6455794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253156">
              <a:spcBef>
                <a:spcPct val="20000"/>
              </a:spcBef>
              <a:buChar char="•"/>
              <a:defRPr sz="3943">
                <a:solidFill>
                  <a:srgbClr val="080808"/>
                </a:solidFill>
                <a:latin typeface="Times New Roman" panose="02020603050405020304" pitchFamily="18" charset="0"/>
              </a:defRPr>
            </a:lvl1pPr>
            <a:lvl2pPr marL="819109" indent="-314310" defTabSz="1253156">
              <a:spcBef>
                <a:spcPct val="20000"/>
              </a:spcBef>
              <a:buChar char="–"/>
              <a:defRPr sz="3343">
                <a:solidFill>
                  <a:srgbClr val="080808"/>
                </a:solidFill>
                <a:latin typeface="Times New Roman" panose="02020603050405020304" pitchFamily="18" charset="0"/>
              </a:defRPr>
            </a:lvl2pPr>
            <a:lvl3pPr marL="1259958" indent="-251720" defTabSz="1253156">
              <a:spcBef>
                <a:spcPct val="20000"/>
              </a:spcBef>
              <a:buChar char="•"/>
              <a:defRPr sz="2914">
                <a:solidFill>
                  <a:srgbClr val="080808"/>
                </a:solidFill>
                <a:latin typeface="Times New Roman" panose="02020603050405020304" pitchFamily="18" charset="0"/>
              </a:defRPr>
            </a:lvl3pPr>
            <a:lvl4pPr marL="1764759" indent="-251720" defTabSz="1253156">
              <a:spcBef>
                <a:spcPct val="20000"/>
              </a:spcBef>
              <a:buChar char="–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4pPr>
            <a:lvl5pPr marL="2269558" indent="-251720" defTabSz="1253156">
              <a:spcBef>
                <a:spcPct val="20000"/>
              </a:spcBef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5pPr>
            <a:lvl6pPr marL="2661424" indent="-251720" defTabSz="1253156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6pPr>
            <a:lvl7pPr marL="3053290" indent="-251720" defTabSz="1253156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7pPr>
            <a:lvl8pPr marL="3445156" indent="-251720" defTabSz="1253156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8pPr>
            <a:lvl9pPr marL="3837022" indent="-251720" defTabSz="1253156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A939748-AC10-C341-A5C3-B049BDDE90DB}" type="slidenum">
              <a:rPr lang="fr-FR" altLang="fr-FR" sz="1371">
                <a:solidFill>
                  <a:schemeClr val="tx1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fr-FR" altLang="fr-FR" sz="1371" dirty="0">
              <a:solidFill>
                <a:schemeClr val="tx1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C289E33-420A-EBA8-E4C9-CA58B149C6E1}"/>
              </a:ext>
            </a:extLst>
          </p:cNvPr>
          <p:cNvSpPr txBox="1"/>
          <p:nvPr/>
        </p:nvSpPr>
        <p:spPr>
          <a:xfrm>
            <a:off x="10729548" y="1131604"/>
            <a:ext cx="1500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As illustration</a:t>
            </a:r>
          </a:p>
        </p:txBody>
      </p:sp>
    </p:spTree>
    <p:extLst>
      <p:ext uri="{BB962C8B-B14F-4D97-AF65-F5344CB8AC3E}">
        <p14:creationId xmlns:p14="http://schemas.microsoft.com/office/powerpoint/2010/main" val="939117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7DFA9F-226C-B0ED-A24F-9ADD547B8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Technologies for Vertex detector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544FBEF0-98CD-5507-2F30-EAA38F7D21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9502" y="1278300"/>
            <a:ext cx="11140815" cy="542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475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C58498-139A-2091-D84B-85181510E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600" noProof="0"/>
              <a:t>Vertex detector layouts </a:t>
            </a:r>
            <a:br>
              <a:rPr lang="en-GB" sz="3600" noProof="0"/>
            </a:br>
            <a:r>
              <a:rPr lang="en-GB" sz="3600" noProof="0"/>
              <a:t>for FCCee in DD4hep full simulation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2342C82-C784-7788-AA8C-F29B6F6D0E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091" y="1167382"/>
            <a:ext cx="11599817" cy="565353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D14ED47-D044-DF85-3478-90D70E08766A}"/>
              </a:ext>
            </a:extLst>
          </p:cNvPr>
          <p:cNvSpPr txBox="1"/>
          <p:nvPr/>
        </p:nvSpPr>
        <p:spPr>
          <a:xfrm>
            <a:off x="6023199" y="6259132"/>
            <a:ext cx="5927501" cy="52322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CH" sz="1400" dirty="0"/>
              <a:t>ALFA det. </a:t>
            </a:r>
            <a:r>
              <a:rPr lang="en-GB" sz="1400" dirty="0"/>
              <a:t>c</a:t>
            </a:r>
            <a:r>
              <a:rPr lang="en-CH" sz="1400" dirty="0"/>
              <a:t>oncept: 5-layer curved inner VXD (long barrel)</a:t>
            </a:r>
            <a:br>
              <a:rPr lang="en-CH" sz="1400" dirty="0"/>
            </a:br>
            <a:r>
              <a:rPr lang="en-CH" sz="1400" dirty="0"/>
              <a:t>AGORA det. </a:t>
            </a:r>
            <a:r>
              <a:rPr lang="en-GB" sz="1400" dirty="0"/>
              <a:t>c</a:t>
            </a:r>
            <a:r>
              <a:rPr lang="en-CH" sz="1400" dirty="0"/>
              <a:t>oncept: 4-layer curved inner VXD (long barrel + 2 layers of </a:t>
            </a:r>
            <a:r>
              <a:rPr lang="en-CH" sz="1200" dirty="0"/>
              <a:t>ladders</a:t>
            </a:r>
            <a:endParaRPr lang="en-CH" sz="1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A6F692E-152D-1BA0-49F6-E777EC6EE799}"/>
              </a:ext>
            </a:extLst>
          </p:cNvPr>
          <p:cNvSpPr txBox="1"/>
          <p:nvPr/>
        </p:nvSpPr>
        <p:spPr>
          <a:xfrm>
            <a:off x="8672052" y="4680155"/>
            <a:ext cx="2635045" cy="688258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10575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1BA89-7497-DA89-31BB-E9912F3571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53A8D5-1393-16BD-DBE7-CC694EB24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600" noProof="0"/>
              <a:t>Vertex detector layouts </a:t>
            </a:r>
            <a:br>
              <a:rPr lang="en-GB" sz="3600" noProof="0"/>
            </a:br>
            <a:r>
              <a:rPr lang="en-GB" sz="3600" noProof="0"/>
              <a:t>for FCCee in DD4hep full simulation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5825D02-1CA0-180D-7711-DEE9298A0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091" y="1167382"/>
            <a:ext cx="11599817" cy="565353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74DB065-3C38-0AD7-B348-AFEAAA4BC393}"/>
              </a:ext>
            </a:extLst>
          </p:cNvPr>
          <p:cNvSpPr txBox="1"/>
          <p:nvPr/>
        </p:nvSpPr>
        <p:spPr>
          <a:xfrm>
            <a:off x="6023199" y="6259132"/>
            <a:ext cx="5927501" cy="52322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CH" sz="1400" dirty="0"/>
              <a:t>ALFA det. </a:t>
            </a:r>
            <a:r>
              <a:rPr lang="en-GB" sz="1400" dirty="0"/>
              <a:t>c</a:t>
            </a:r>
            <a:r>
              <a:rPr lang="en-CH" sz="1400" dirty="0"/>
              <a:t>oncept: 5-layer curved inner VXD (long barrel)</a:t>
            </a:r>
            <a:br>
              <a:rPr lang="en-CH" sz="1400" dirty="0"/>
            </a:br>
            <a:r>
              <a:rPr lang="en-CH" sz="1400" dirty="0"/>
              <a:t>AGORA det. </a:t>
            </a:r>
            <a:r>
              <a:rPr lang="en-GB" sz="1400" dirty="0"/>
              <a:t>c</a:t>
            </a:r>
            <a:r>
              <a:rPr lang="en-CH" sz="1400" dirty="0"/>
              <a:t>oncept: 4-layer curved inner VXD (long barrel + 2 layers of </a:t>
            </a:r>
            <a:r>
              <a:rPr lang="en-CH" sz="1200" dirty="0"/>
              <a:t>ladders</a:t>
            </a:r>
            <a:endParaRPr lang="en-CH" sz="1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A61DB40-3D3B-0A16-B760-1B469E57A4E2}"/>
              </a:ext>
            </a:extLst>
          </p:cNvPr>
          <p:cNvSpPr txBox="1"/>
          <p:nvPr/>
        </p:nvSpPr>
        <p:spPr>
          <a:xfrm>
            <a:off x="8672052" y="4680155"/>
            <a:ext cx="2635045" cy="688258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075867-4E97-C86D-D608-E9B56C2F6DF4}"/>
              </a:ext>
            </a:extLst>
          </p:cNvPr>
          <p:cNvSpPr/>
          <p:nvPr/>
        </p:nvSpPr>
        <p:spPr>
          <a:xfrm>
            <a:off x="98323" y="1167382"/>
            <a:ext cx="11995354" cy="5653538"/>
          </a:xfrm>
          <a:prstGeom prst="rect">
            <a:avLst/>
          </a:prstGeom>
          <a:solidFill>
            <a:schemeClr val="bg1">
              <a:alpha val="7542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96A1ED9-7F53-F103-9475-4A535EAE65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2839" y="1257424"/>
            <a:ext cx="2549698" cy="36715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8EAF116-FF4B-874D-99B3-307641B86D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3198" y="1341228"/>
            <a:ext cx="2568346" cy="26072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AC39380-430E-F736-5A2D-8DEA6B4C5D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65480" y="1619163"/>
            <a:ext cx="2726064" cy="248153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266BB00-E4AE-C9A5-126A-C774708F98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3669" y="4269307"/>
            <a:ext cx="2883759" cy="256130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B2A2AB6-0598-B299-4953-45DD13D8B2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62205" y="1601958"/>
            <a:ext cx="2763225" cy="5256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4373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CED466-C9D5-34FF-112D-68796D32E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067" y="195073"/>
            <a:ext cx="9983373" cy="673124"/>
          </a:xfrm>
        </p:spPr>
        <p:txBody>
          <a:bodyPr>
            <a:normAutofit fontScale="90000"/>
          </a:bodyPr>
          <a:lstStyle/>
          <a:p>
            <a:r>
              <a:rPr lang="en-US" noProof="1"/>
              <a:t>FCC-SEED, general approach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8B83C4A-BB68-25D8-4C9A-2B70956C0B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65" y="1241211"/>
            <a:ext cx="5904807" cy="2441063"/>
          </a:xfrm>
        </p:spPr>
        <p:txBody>
          <a:bodyPr>
            <a:normAutofit fontScale="62500" lnSpcReduction="20000"/>
          </a:bodyPr>
          <a:lstStyle/>
          <a:p>
            <a:r>
              <a:rPr lang="en-GB" dirty="0">
                <a:solidFill>
                  <a:schemeClr val="accent1"/>
                </a:solidFill>
              </a:rPr>
              <a:t>General approach : curved sensors, favour hermeticity.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>
                <a:solidFill>
                  <a:schemeClr val="accent1"/>
                </a:solidFill>
              </a:rPr>
              <a:t>Main concept </a:t>
            </a:r>
            <a:r>
              <a:rPr lang="en-GB" dirty="0"/>
              <a:t>:</a:t>
            </a:r>
          </a:p>
          <a:p>
            <a:pPr lvl="1"/>
            <a:r>
              <a:rPr lang="en-GB" dirty="0"/>
              <a:t>Have curved “ladders” (a la ALICE),</a:t>
            </a:r>
          </a:p>
          <a:p>
            <a:pPr lvl="1"/>
            <a:r>
              <a:rPr lang="en-GB" dirty="0"/>
              <a:t>Have octopus-like sensors,</a:t>
            </a:r>
          </a:p>
          <a:p>
            <a:pPr lvl="1"/>
            <a:r>
              <a:rPr lang="en-GB" dirty="0"/>
              <a:t>Bend wafer “slice”, have bonding along the Z-axis, stitching as an option,</a:t>
            </a:r>
          </a:p>
          <a:p>
            <a:pPr lvl="1"/>
            <a:r>
              <a:rPr lang="en-GB" dirty="0"/>
              <a:t>Overlap to avoid holes in the acceptance,</a:t>
            </a:r>
          </a:p>
          <a:p>
            <a:pPr lvl="1"/>
            <a:r>
              <a:rPr lang="en-GB" dirty="0" err="1"/>
              <a:t>Barrel+endcaps</a:t>
            </a:r>
            <a:r>
              <a:rPr lang="en-GB" dirty="0"/>
              <a:t>.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196E4E90-CC84-C65B-3538-25840F7282C0}"/>
              </a:ext>
            </a:extLst>
          </p:cNvPr>
          <p:cNvSpPr txBox="1">
            <a:spLocks/>
          </p:cNvSpPr>
          <p:nvPr/>
        </p:nvSpPr>
        <p:spPr>
          <a:xfrm>
            <a:off x="45393" y="5242561"/>
            <a:ext cx="4696708" cy="1515291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accent1"/>
                </a:solidFill>
              </a:rPr>
              <a:t>Very first steps : </a:t>
            </a:r>
          </a:p>
          <a:p>
            <a:pPr lvl="1"/>
            <a:r>
              <a:rPr lang="en-GB" dirty="0"/>
              <a:t>Mastering the techniques for bending sensor,</a:t>
            </a:r>
          </a:p>
          <a:p>
            <a:pPr lvl="1"/>
            <a:r>
              <a:rPr lang="en-GB" dirty="0"/>
              <a:t>Learn “basics” for mechanics and integration (gluing, wire bonding),</a:t>
            </a:r>
          </a:p>
          <a:p>
            <a:pPr lvl="1"/>
            <a:r>
              <a:rPr lang="en-GB" dirty="0"/>
              <a:t>Measure impact of the bending on the chip's properties.</a:t>
            </a:r>
          </a:p>
          <a:p>
            <a:endParaRPr lang="en-GB" dirty="0"/>
          </a:p>
        </p:txBody>
      </p:sp>
      <p:pic>
        <p:nvPicPr>
          <p:cNvPr id="5" name="Google Shape;115;p19">
            <a:extLst>
              <a:ext uri="{FF2B5EF4-FFF2-40B4-BE49-F238E27FC236}">
                <a16:creationId xmlns:a16="http://schemas.microsoft.com/office/drawing/2014/main" id="{72CB0FBB-007A-7568-3B11-E88C08A4497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489811" y="1152294"/>
            <a:ext cx="4916304" cy="1918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13;p19">
            <a:extLst>
              <a:ext uri="{FF2B5EF4-FFF2-40B4-BE49-F238E27FC236}">
                <a16:creationId xmlns:a16="http://schemas.microsoft.com/office/drawing/2014/main" id="{6651FCA0-E58A-7347-E13A-0B961247AD0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4774" y="3097172"/>
            <a:ext cx="6684562" cy="356575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286B5D6-5EA6-0540-2892-8B620DEF6AFA}"/>
              </a:ext>
            </a:extLst>
          </p:cNvPr>
          <p:cNvSpPr txBox="1"/>
          <p:nvPr/>
        </p:nvSpPr>
        <p:spPr>
          <a:xfrm>
            <a:off x="10988750" y="3426984"/>
            <a:ext cx="1001172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fr-FR" dirty="0"/>
              <a:t>Option 1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9593CB95-EFC3-925F-EA4A-5C267E6065F8}"/>
              </a:ext>
            </a:extLst>
          </p:cNvPr>
          <p:cNvSpPr txBox="1"/>
          <p:nvPr/>
        </p:nvSpPr>
        <p:spPr>
          <a:xfrm>
            <a:off x="10935963" y="5350426"/>
            <a:ext cx="1001172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fr-FR" dirty="0"/>
              <a:t>Option 2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D651665-6C9A-AE6F-C460-41BDB6D9D93B}"/>
              </a:ext>
            </a:extLst>
          </p:cNvPr>
          <p:cNvSpPr txBox="1"/>
          <p:nvPr/>
        </p:nvSpPr>
        <p:spPr>
          <a:xfrm>
            <a:off x="6096000" y="1125467"/>
            <a:ext cx="1001172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fr-FR" dirty="0"/>
              <a:t>Option 1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BC125B5-5F2B-82FC-14A3-A6243B353329}"/>
              </a:ext>
            </a:extLst>
          </p:cNvPr>
          <p:cNvSpPr txBox="1"/>
          <p:nvPr/>
        </p:nvSpPr>
        <p:spPr>
          <a:xfrm>
            <a:off x="10730916" y="1138242"/>
            <a:ext cx="1001172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fr-FR" dirty="0"/>
              <a:t>Option 2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BF62105-3BD8-BD9F-2206-FE048C276F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994" y="3853998"/>
            <a:ext cx="2505613" cy="1275228"/>
          </a:xfrm>
          <a:prstGeom prst="rect">
            <a:avLst/>
          </a:prstGeom>
        </p:spPr>
      </p:pic>
      <p:sp>
        <p:nvSpPr>
          <p:cNvPr id="10" name="Espace réservé du numéro de diapositive 3">
            <a:extLst>
              <a:ext uri="{FF2B5EF4-FFF2-40B4-BE49-F238E27FC236}">
                <a16:creationId xmlns:a16="http://schemas.microsoft.com/office/drawing/2014/main" id="{E2D9BE0A-83BB-F8D5-A02B-1391501A6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55794"/>
            <a:ext cx="2743200" cy="365125"/>
          </a:xfrm>
        </p:spPr>
        <p:txBody>
          <a:bodyPr/>
          <a:lstStyle/>
          <a:p>
            <a:fld id="{D1F3EB87-43B8-C349-9524-A5B52D9957BC}" type="slidenum">
              <a:rPr lang="fr-FR" smtClean="0"/>
              <a:t>8</a:t>
            </a:fld>
            <a:endParaRPr lang="fr-FR"/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36961985-6AC8-713E-BEFB-03E31116BF79}"/>
              </a:ext>
            </a:extLst>
          </p:cNvPr>
          <p:cNvCxnSpPr/>
          <p:nvPr/>
        </p:nvCxnSpPr>
        <p:spPr>
          <a:xfrm flipV="1">
            <a:off x="8440616" y="3979147"/>
            <a:ext cx="0" cy="502417"/>
          </a:xfrm>
          <a:prstGeom prst="straightConnector1">
            <a:avLst/>
          </a:prstGeom>
          <a:ln>
            <a:solidFill>
              <a:schemeClr val="tx1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EEEEA32A-8513-7A86-C2DC-1E87C39EA599}"/>
              </a:ext>
            </a:extLst>
          </p:cNvPr>
          <p:cNvCxnSpPr>
            <a:cxnSpLocks/>
          </p:cNvCxnSpPr>
          <p:nvPr/>
        </p:nvCxnSpPr>
        <p:spPr>
          <a:xfrm flipV="1">
            <a:off x="8633209" y="3717890"/>
            <a:ext cx="0" cy="773722"/>
          </a:xfrm>
          <a:prstGeom prst="straightConnector1">
            <a:avLst/>
          </a:prstGeom>
          <a:ln>
            <a:solidFill>
              <a:schemeClr val="tx1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848A2729-1A34-D700-7156-ACB26AC9FB2A}"/>
              </a:ext>
            </a:extLst>
          </p:cNvPr>
          <p:cNvCxnSpPr>
            <a:cxnSpLocks/>
          </p:cNvCxnSpPr>
          <p:nvPr/>
        </p:nvCxnSpPr>
        <p:spPr>
          <a:xfrm flipV="1">
            <a:off x="8805705" y="3426984"/>
            <a:ext cx="0" cy="1054580"/>
          </a:xfrm>
          <a:prstGeom prst="straightConnector1">
            <a:avLst/>
          </a:prstGeom>
          <a:ln>
            <a:solidFill>
              <a:schemeClr val="tx1"/>
            </a:solidFill>
            <a:headEnd type="triangl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C452A0FB-6494-576B-044C-246D11F38F89}"/>
              </a:ext>
            </a:extLst>
          </p:cNvPr>
          <p:cNvSpPr txBox="1"/>
          <p:nvPr/>
        </p:nvSpPr>
        <p:spPr>
          <a:xfrm>
            <a:off x="8232137" y="4026852"/>
            <a:ext cx="40107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" dirty="0"/>
              <a:t>24 mm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191722B-1A37-2843-977D-A0B2D4A955B1}"/>
              </a:ext>
            </a:extLst>
          </p:cNvPr>
          <p:cNvSpPr txBox="1"/>
          <p:nvPr/>
        </p:nvSpPr>
        <p:spPr>
          <a:xfrm>
            <a:off x="8432673" y="3767654"/>
            <a:ext cx="40107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" dirty="0"/>
              <a:t>36 mm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F396AB4E-57F1-F678-6CDC-3688F52490B7}"/>
              </a:ext>
            </a:extLst>
          </p:cNvPr>
          <p:cNvSpPr txBox="1"/>
          <p:nvPr/>
        </p:nvSpPr>
        <p:spPr>
          <a:xfrm>
            <a:off x="8633209" y="3497608"/>
            <a:ext cx="40107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600" dirty="0"/>
              <a:t>48 mm</a:t>
            </a:r>
          </a:p>
        </p:txBody>
      </p:sp>
    </p:spTree>
    <p:extLst>
      <p:ext uri="{BB962C8B-B14F-4D97-AF65-F5344CB8AC3E}">
        <p14:creationId xmlns:p14="http://schemas.microsoft.com/office/powerpoint/2010/main" val="196011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E35F18-BA59-7829-A888-7842DCC61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FCC-SEED: full simulation </a:t>
            </a:r>
            <a:r>
              <a:rPr lang="fr-FR" dirty="0" err="1"/>
              <a:t>layout</a:t>
            </a:r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0A6D5C6-E75B-C207-AEEC-917E3A3AFA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4139" y="1209857"/>
            <a:ext cx="11133427" cy="546151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EF97167-C2D4-98FE-33E8-E8CED09162A2}"/>
              </a:ext>
            </a:extLst>
          </p:cNvPr>
          <p:cNvSpPr txBox="1"/>
          <p:nvPr/>
        </p:nvSpPr>
        <p:spPr>
          <a:xfrm>
            <a:off x="414139" y="6451588"/>
            <a:ext cx="43211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noProof="0" dirty="0">
                <a:solidFill>
                  <a:srgbClr val="C00000"/>
                </a:solidFill>
              </a:rPr>
              <a:t>Air cooling tubes and fixations to be added !</a:t>
            </a:r>
          </a:p>
        </p:txBody>
      </p:sp>
    </p:spTree>
    <p:extLst>
      <p:ext uri="{BB962C8B-B14F-4D97-AF65-F5344CB8AC3E}">
        <p14:creationId xmlns:p14="http://schemas.microsoft.com/office/powerpoint/2010/main" val="23886876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35CB2D-3D92-AD0E-76C1-1E90280FD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FCC-SEED: full simulation performance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3AC9BD50-32EA-BF3D-3ADA-33E530B473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9530" y="1140352"/>
            <a:ext cx="11555522" cy="565444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464C319-4E3A-4FC6-8D47-5F9061A69E0E}"/>
              </a:ext>
            </a:extLst>
          </p:cNvPr>
          <p:cNvSpPr/>
          <p:nvPr/>
        </p:nvSpPr>
        <p:spPr>
          <a:xfrm>
            <a:off x="319362" y="6479458"/>
            <a:ext cx="5363683" cy="358877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3225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72743D-72F3-53DA-4289-401C369FA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DE06C1-BC14-89BD-D23C-6AE75A35D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600" noProof="0"/>
              <a:t>Vertex detector layouts </a:t>
            </a:r>
            <a:br>
              <a:rPr lang="en-GB" sz="3600" noProof="0"/>
            </a:br>
            <a:r>
              <a:rPr lang="en-GB" sz="3600" noProof="0"/>
              <a:t>for FCCee in DD4hep full simulation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DBC032A-092D-0FD1-50D5-F791FA8D1D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091" y="1167382"/>
            <a:ext cx="11599817" cy="565353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7DD6A96-E4AF-A43C-E6AD-DD429140198B}"/>
              </a:ext>
            </a:extLst>
          </p:cNvPr>
          <p:cNvSpPr txBox="1"/>
          <p:nvPr/>
        </p:nvSpPr>
        <p:spPr>
          <a:xfrm>
            <a:off x="6023199" y="6259132"/>
            <a:ext cx="5927501" cy="52322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CH" sz="1400" dirty="0"/>
              <a:t>ALFA det. </a:t>
            </a:r>
            <a:r>
              <a:rPr lang="en-GB" sz="1400" dirty="0"/>
              <a:t>c</a:t>
            </a:r>
            <a:r>
              <a:rPr lang="en-CH" sz="1400" dirty="0"/>
              <a:t>oncept: 5-layer curved inner VXD (long barrel)</a:t>
            </a:r>
            <a:br>
              <a:rPr lang="en-CH" sz="1400" dirty="0"/>
            </a:br>
            <a:r>
              <a:rPr lang="en-CH" sz="1400" dirty="0"/>
              <a:t>AGORA det. </a:t>
            </a:r>
            <a:r>
              <a:rPr lang="en-GB" sz="1400" dirty="0"/>
              <a:t>c</a:t>
            </a:r>
            <a:r>
              <a:rPr lang="en-CH" sz="1400" dirty="0"/>
              <a:t>oncept: 4-layer curved inner VXD (long barrel + 2 layers of </a:t>
            </a:r>
            <a:r>
              <a:rPr lang="en-CH" sz="1200" dirty="0"/>
              <a:t>ladders</a:t>
            </a:r>
            <a:endParaRPr lang="en-CH" sz="14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23E10E2-9213-F118-B697-955BCA1E5764}"/>
              </a:ext>
            </a:extLst>
          </p:cNvPr>
          <p:cNvSpPr txBox="1"/>
          <p:nvPr/>
        </p:nvSpPr>
        <p:spPr>
          <a:xfrm>
            <a:off x="8672052" y="4680155"/>
            <a:ext cx="2635045" cy="688258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86D9EA-F045-C959-4003-785D9EE993D5}"/>
              </a:ext>
            </a:extLst>
          </p:cNvPr>
          <p:cNvSpPr/>
          <p:nvPr/>
        </p:nvSpPr>
        <p:spPr>
          <a:xfrm>
            <a:off x="98323" y="1167382"/>
            <a:ext cx="11995354" cy="5653538"/>
          </a:xfrm>
          <a:prstGeom prst="rect">
            <a:avLst/>
          </a:prstGeom>
          <a:solidFill>
            <a:schemeClr val="bg1">
              <a:alpha val="7542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6EA9C91-8640-6EB1-2F62-83C16F67BD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2205" y="1601958"/>
            <a:ext cx="2763225" cy="525604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971112A-B88F-606F-AFFD-3F69701828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6523" y="4137566"/>
            <a:ext cx="2813667" cy="274027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E8C2FDC-1456-9C88-A279-8C17358171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2839" y="1257424"/>
            <a:ext cx="2549698" cy="36715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2C3478C-1F5D-D10C-718E-7B2E4CB658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3198" y="1341228"/>
            <a:ext cx="2568346" cy="260729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31AE254-5456-61AF-1C4A-7B7A3DAAD2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47413" y="1281154"/>
            <a:ext cx="1664948" cy="29381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053035B-F45B-ACC4-E842-E2BC18F877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5480" y="1619163"/>
            <a:ext cx="2726064" cy="248153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436F3F8-E306-DEA5-DC12-F3A95D1D264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23669" y="4269307"/>
            <a:ext cx="2883759" cy="25613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C9CC0D9-F3C5-D344-FBD3-D4FC1B1A289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91544" y="2097893"/>
            <a:ext cx="2644298" cy="1942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6662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7FE70D-2F17-144D-A3C2-099C8178A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Prototyping and test strategy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8A6A67-4E46-707B-1AB8-6F7A801DD4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noProof="0" dirty="0">
                <a:solidFill>
                  <a:schemeClr val="accent1"/>
                </a:solidFill>
              </a:rPr>
              <a:t>Designs made on CAD and simulations need to be confronted to reality </a:t>
            </a:r>
            <a:r>
              <a:rPr lang="en-GB" noProof="0" dirty="0"/>
              <a:t>: can we build such detectors ? How to interface it properly with MDI ? How to mechanically support it ? How to cool it down efficiently? Where to pass cables ? </a:t>
            </a:r>
            <a:r>
              <a:rPr lang="en-GB" dirty="0"/>
              <a:t>Etc… etc…</a:t>
            </a:r>
          </a:p>
          <a:p>
            <a:endParaRPr lang="en-GB" noProof="0" dirty="0"/>
          </a:p>
          <a:p>
            <a:endParaRPr lang="en-GB" noProof="0" dirty="0"/>
          </a:p>
          <a:p>
            <a:r>
              <a:rPr lang="en-GB" dirty="0">
                <a:solidFill>
                  <a:schemeClr val="accent1"/>
                </a:solidFill>
              </a:rPr>
              <a:t>Prototyping and assembly tests are essential </a:t>
            </a:r>
            <a:r>
              <a:rPr lang="en-GB" dirty="0"/>
              <a:t>to ensure the detector concepts are making any sense.</a:t>
            </a:r>
          </a:p>
          <a:p>
            <a:endParaRPr lang="en-GB" noProof="0" dirty="0"/>
          </a:p>
          <a:p>
            <a:endParaRPr lang="en-GB" noProof="0" dirty="0"/>
          </a:p>
          <a:p>
            <a:r>
              <a:rPr lang="en-GB" dirty="0">
                <a:solidFill>
                  <a:schemeClr val="accent1"/>
                </a:solidFill>
              </a:rPr>
              <a:t>Vast campaigns of prototyping and test to be realised</a:t>
            </a:r>
            <a:r>
              <a:rPr lang="en-GB" dirty="0"/>
              <a:t>. FCC-SEED will benefit from the CBM chips developed at IPHC : </a:t>
            </a:r>
            <a:r>
              <a:rPr lang="en-GB" b="1" dirty="0"/>
              <a:t>Mimosis</a:t>
            </a:r>
            <a:r>
              <a:rPr lang="en-GB" dirty="0"/>
              <a:t>.</a:t>
            </a:r>
          </a:p>
          <a:p>
            <a:pPr lvl="1"/>
            <a:r>
              <a:rPr lang="en-GB" noProof="0" dirty="0"/>
              <a:t>Mimosis has already specs close to what is needed at FCCee,</a:t>
            </a:r>
          </a:p>
          <a:p>
            <a:pPr lvl="1"/>
            <a:r>
              <a:rPr lang="en-GB" dirty="0"/>
              <a:t>Existing Mimosis helped us already to practice sensor bending,</a:t>
            </a:r>
          </a:p>
          <a:p>
            <a:pPr lvl="1"/>
            <a:r>
              <a:rPr lang="en-GB" noProof="0" dirty="0"/>
              <a:t>Sharing production with CBM can allow to have large quantities of sensors to tests, </a:t>
            </a:r>
          </a:p>
          <a:p>
            <a:pPr lvl="1"/>
            <a:r>
              <a:rPr lang="en-GB" dirty="0"/>
              <a:t>Use Mimosis to understand performance changes with different bending radius,</a:t>
            </a:r>
          </a:p>
          <a:p>
            <a:pPr lvl="1"/>
            <a:r>
              <a:rPr lang="en-GB" dirty="0"/>
              <a:t>Prepare a demonstrator, potentially with a fully functional layer 1.</a:t>
            </a:r>
          </a:p>
          <a:p>
            <a:pPr lvl="1"/>
            <a:endParaRPr lang="en-GB" dirty="0"/>
          </a:p>
          <a:p>
            <a:r>
              <a:rPr lang="en-GB" dirty="0"/>
              <a:t>Simulations and realisation of FCC-SEED demonstrator, based on Mimosis, recently received support from French funding agency (ANR).</a:t>
            </a:r>
          </a:p>
          <a:p>
            <a:pPr lvl="1"/>
            <a:endParaRPr lang="en-GB" dirty="0"/>
          </a:p>
          <a:p>
            <a:pPr lvl="1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07073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545C1A-2071-30E8-0A1B-CA2206EC7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 dirty="0"/>
              <a:t>Sensor Bending setup</a:t>
            </a:r>
            <a:br>
              <a:rPr lang="en-GB" sz="3200" dirty="0"/>
            </a:br>
            <a:r>
              <a:rPr lang="en-GB" sz="3200" dirty="0"/>
              <a:t>(strongly inspired from ALICE)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6A5D704-85C7-0CC1-C4EA-A4526A50E9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0843" y="1205401"/>
            <a:ext cx="4927600" cy="36957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704536B-4937-5B8A-EDE9-40AE818D0C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4892092">
            <a:off x="1200426" y="4727169"/>
            <a:ext cx="1456267" cy="10922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D3B636F-97D6-4C08-95CF-8F295B0134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30000" contrast="1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87822" y="3978306"/>
            <a:ext cx="3790151" cy="2842613"/>
          </a:xfrm>
          <a:prstGeom prst="rect">
            <a:avLst/>
          </a:prstGeom>
        </p:spPr>
      </p:pic>
      <p:sp>
        <p:nvSpPr>
          <p:cNvPr id="13" name="Parallélogramme 12">
            <a:extLst>
              <a:ext uri="{FF2B5EF4-FFF2-40B4-BE49-F238E27FC236}">
                <a16:creationId xmlns:a16="http://schemas.microsoft.com/office/drawing/2014/main" id="{F99816C7-B03D-C267-A11C-9DF8370D4A32}"/>
              </a:ext>
            </a:extLst>
          </p:cNvPr>
          <p:cNvSpPr/>
          <p:nvPr/>
        </p:nvSpPr>
        <p:spPr>
          <a:xfrm rot="2750344">
            <a:off x="2876195" y="3105155"/>
            <a:ext cx="462352" cy="397557"/>
          </a:xfrm>
          <a:prstGeom prst="parallelogram">
            <a:avLst>
              <a:gd name="adj" fmla="val 23698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1280FD68-EB1B-C39D-6933-F1DCDE95E863}"/>
              </a:ext>
            </a:extLst>
          </p:cNvPr>
          <p:cNvSpPr/>
          <p:nvPr/>
        </p:nvSpPr>
        <p:spPr>
          <a:xfrm rot="16354219">
            <a:off x="3122820" y="2729461"/>
            <a:ext cx="768064" cy="765287"/>
          </a:xfrm>
          <a:prstGeom prst="arc">
            <a:avLst/>
          </a:prstGeom>
          <a:ln w="28575"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920C53A-22D8-169C-9317-67406AE4AA2F}"/>
              </a:ext>
            </a:extLst>
          </p:cNvPr>
          <p:cNvSpPr txBox="1"/>
          <p:nvPr/>
        </p:nvSpPr>
        <p:spPr>
          <a:xfrm>
            <a:off x="3506852" y="2485402"/>
            <a:ext cx="819455" cy="369332"/>
          </a:xfrm>
          <a:prstGeom prst="rect">
            <a:avLst/>
          </a:prstGeom>
          <a:solidFill>
            <a:schemeClr val="bg1">
              <a:alpha val="81986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accent1"/>
                </a:solidFill>
              </a:rPr>
              <a:t>Sensor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A9CE00A6-4018-9CA5-FE97-BA69E27A613B}"/>
              </a:ext>
            </a:extLst>
          </p:cNvPr>
          <p:cNvCxnSpPr/>
          <p:nvPr/>
        </p:nvCxnSpPr>
        <p:spPr>
          <a:xfrm>
            <a:off x="3107371" y="3725622"/>
            <a:ext cx="1480451" cy="3095297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1537BFB6-DA5B-85A4-5FD0-58276EC2D662}"/>
              </a:ext>
            </a:extLst>
          </p:cNvPr>
          <p:cNvCxnSpPr>
            <a:cxnSpLocks/>
          </p:cNvCxnSpPr>
          <p:nvPr/>
        </p:nvCxnSpPr>
        <p:spPr>
          <a:xfrm>
            <a:off x="3952108" y="3205360"/>
            <a:ext cx="4351053" cy="772946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815D3CC8-3416-069E-18D4-23C395C74ABE}"/>
              </a:ext>
            </a:extLst>
          </p:cNvPr>
          <p:cNvSpPr txBox="1"/>
          <p:nvPr/>
        </p:nvSpPr>
        <p:spPr>
          <a:xfrm>
            <a:off x="7231706" y="4531769"/>
            <a:ext cx="1606530" cy="369332"/>
          </a:xfrm>
          <a:prstGeom prst="rect">
            <a:avLst/>
          </a:prstGeom>
          <a:solidFill>
            <a:schemeClr val="bg1">
              <a:alpha val="81467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C00000"/>
                </a:solidFill>
              </a:rPr>
              <a:t>Sensor support</a:t>
            </a:r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2A8A3440-B5B2-0014-C439-BFA237CA8646}"/>
              </a:ext>
            </a:extLst>
          </p:cNvPr>
          <p:cNvSpPr/>
          <p:nvPr/>
        </p:nvSpPr>
        <p:spPr>
          <a:xfrm rot="16354219">
            <a:off x="6485573" y="4904721"/>
            <a:ext cx="1431390" cy="1074809"/>
          </a:xfrm>
          <a:prstGeom prst="arc">
            <a:avLst>
              <a:gd name="adj1" fmla="val 15128662"/>
              <a:gd name="adj2" fmla="val 716"/>
            </a:avLst>
          </a:prstGeom>
          <a:ln w="28575">
            <a:solidFill>
              <a:srgbClr val="C0000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DD9781B-7285-A1BF-DAA3-F124765359C0}"/>
              </a:ext>
            </a:extLst>
          </p:cNvPr>
          <p:cNvSpPr txBox="1"/>
          <p:nvPr/>
        </p:nvSpPr>
        <p:spPr>
          <a:xfrm>
            <a:off x="1132847" y="5948336"/>
            <a:ext cx="15521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counterweight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D5716D5-B871-A4AC-59DE-EB0E998D979D}"/>
              </a:ext>
            </a:extLst>
          </p:cNvPr>
          <p:cNvSpPr txBox="1"/>
          <p:nvPr/>
        </p:nvSpPr>
        <p:spPr>
          <a:xfrm rot="2141706">
            <a:off x="2146265" y="2020756"/>
            <a:ext cx="1077474" cy="369332"/>
          </a:xfrm>
          <a:prstGeom prst="rect">
            <a:avLst/>
          </a:prstGeom>
          <a:solidFill>
            <a:schemeClr val="bg1">
              <a:alpha val="45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Millar foil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636E27EF-92CF-FFAA-AD46-B576430FFC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05161" y="1205401"/>
            <a:ext cx="2305183" cy="1728887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7CC1050A-CE75-424C-26F7-110D6F00BA24}"/>
              </a:ext>
            </a:extLst>
          </p:cNvPr>
          <p:cNvSpPr txBox="1"/>
          <p:nvPr/>
        </p:nvSpPr>
        <p:spPr>
          <a:xfrm>
            <a:off x="4658265" y="4716435"/>
            <a:ext cx="1034450" cy="369332"/>
          </a:xfrm>
          <a:prstGeom prst="rect">
            <a:avLst/>
          </a:prstGeom>
          <a:solidFill>
            <a:schemeClr val="bg1">
              <a:alpha val="81467"/>
            </a:schemeClr>
          </a:solidFill>
        </p:spPr>
        <p:txBody>
          <a:bodyPr wrap="none" rtlCol="0">
            <a:spAutoFit/>
          </a:bodyPr>
          <a:lstStyle/>
          <a:p>
            <a:r>
              <a:rPr lang="en-GB">
                <a:solidFill>
                  <a:schemeClr val="accent2"/>
                </a:solidFill>
              </a:rPr>
              <a:t>Mandrell</a:t>
            </a:r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693505E3-908B-253B-6E28-FA268D7B85BC}"/>
              </a:ext>
            </a:extLst>
          </p:cNvPr>
          <p:cNvCxnSpPr/>
          <p:nvPr/>
        </p:nvCxnSpPr>
        <p:spPr>
          <a:xfrm>
            <a:off x="5175490" y="5085767"/>
            <a:ext cx="296885" cy="536272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Image 28">
            <a:extLst>
              <a:ext uri="{FF2B5EF4-FFF2-40B4-BE49-F238E27FC236}">
                <a16:creationId xmlns:a16="http://schemas.microsoft.com/office/drawing/2014/main" id="{305E9ABA-FFDC-4353-1B49-F017D369554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7657760" y="1233159"/>
            <a:ext cx="1505900" cy="1450383"/>
          </a:xfrm>
          <a:prstGeom prst="rect">
            <a:avLst/>
          </a:prstGeom>
        </p:spPr>
      </p:pic>
      <p:sp>
        <p:nvSpPr>
          <p:cNvPr id="30" name="Espace réservé du numéro de diapositive 3">
            <a:extLst>
              <a:ext uri="{FF2B5EF4-FFF2-40B4-BE49-F238E27FC236}">
                <a16:creationId xmlns:a16="http://schemas.microsoft.com/office/drawing/2014/main" id="{B35BEA4B-5364-83F9-B8E0-C4809F0617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448800" y="6455794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253156">
              <a:spcBef>
                <a:spcPct val="20000"/>
              </a:spcBef>
              <a:buChar char="•"/>
              <a:defRPr sz="3943">
                <a:solidFill>
                  <a:srgbClr val="080808"/>
                </a:solidFill>
                <a:latin typeface="Times New Roman" panose="02020603050405020304" pitchFamily="18" charset="0"/>
              </a:defRPr>
            </a:lvl1pPr>
            <a:lvl2pPr marL="819109" indent="-314310" defTabSz="1253156">
              <a:spcBef>
                <a:spcPct val="20000"/>
              </a:spcBef>
              <a:buChar char="–"/>
              <a:defRPr sz="3343">
                <a:solidFill>
                  <a:srgbClr val="080808"/>
                </a:solidFill>
                <a:latin typeface="Times New Roman" panose="02020603050405020304" pitchFamily="18" charset="0"/>
              </a:defRPr>
            </a:lvl2pPr>
            <a:lvl3pPr marL="1259958" indent="-251720" defTabSz="1253156">
              <a:spcBef>
                <a:spcPct val="20000"/>
              </a:spcBef>
              <a:buChar char="•"/>
              <a:defRPr sz="2914">
                <a:solidFill>
                  <a:srgbClr val="080808"/>
                </a:solidFill>
                <a:latin typeface="Times New Roman" panose="02020603050405020304" pitchFamily="18" charset="0"/>
              </a:defRPr>
            </a:lvl3pPr>
            <a:lvl4pPr marL="1764759" indent="-251720" defTabSz="1253156">
              <a:spcBef>
                <a:spcPct val="20000"/>
              </a:spcBef>
              <a:buChar char="–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4pPr>
            <a:lvl5pPr marL="2269558" indent="-251720" defTabSz="1253156">
              <a:spcBef>
                <a:spcPct val="20000"/>
              </a:spcBef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5pPr>
            <a:lvl6pPr marL="2661424" indent="-251720" defTabSz="1253156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6pPr>
            <a:lvl7pPr marL="3053290" indent="-251720" defTabSz="1253156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7pPr>
            <a:lvl8pPr marL="3445156" indent="-251720" defTabSz="1253156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8pPr>
            <a:lvl9pPr marL="3837022" indent="-251720" defTabSz="1253156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A939748-AC10-C341-A5C3-B049BDDE90DB}" type="slidenum">
              <a:rPr lang="fr-FR" altLang="fr-FR" sz="1371">
                <a:solidFill>
                  <a:schemeClr val="tx1"/>
                </a:solidFill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fr-FR" altLang="fr-FR" sz="1371" dirty="0">
              <a:solidFill>
                <a:schemeClr val="tx1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6274F3E-B820-BA82-59B8-59A1C797489E}"/>
              </a:ext>
            </a:extLst>
          </p:cNvPr>
          <p:cNvSpPr txBox="1"/>
          <p:nvPr/>
        </p:nvSpPr>
        <p:spPr>
          <a:xfrm>
            <a:off x="0" y="6334713"/>
            <a:ext cx="3952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noProof="1"/>
              <a:t>3D printed Mandrell and sensor support</a:t>
            </a:r>
          </a:p>
        </p:txBody>
      </p:sp>
      <p:pic>
        <p:nvPicPr>
          <p:cNvPr id="5" name="1000001978">
            <a:hlinkClick r:id="" action="ppaction://media"/>
            <a:extLst>
              <a:ext uri="{FF2B5EF4-FFF2-40B4-BE49-F238E27FC236}">
                <a16:creationId xmlns:a16="http://schemas.microsoft.com/office/drawing/2014/main" id="{C68E2E70-5CC5-4BA3-F9CC-0D9F2801EFE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338335" y="1548456"/>
            <a:ext cx="2599665" cy="462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433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7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B0711F-ED03-FDA7-0178-E7743B226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Test beam preparation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BC87EB-7DE1-9D9E-4BE6-63CCCEE1DB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1169" y="1274116"/>
            <a:ext cx="8370277" cy="1619809"/>
          </a:xfrm>
        </p:spPr>
        <p:txBody>
          <a:bodyPr>
            <a:normAutofit fontScale="77500" lnSpcReduction="20000"/>
          </a:bodyPr>
          <a:lstStyle/>
          <a:p>
            <a:r>
              <a:rPr lang="en-GB" noProof="1"/>
              <a:t>A different version of half-shelf developped for test beam.</a:t>
            </a:r>
          </a:p>
          <a:p>
            <a:r>
              <a:rPr lang="en-GB" noProof="1">
                <a:solidFill>
                  <a:schemeClr val="accent1"/>
                </a:solidFill>
              </a:rPr>
              <a:t>Removable part.</a:t>
            </a:r>
          </a:p>
          <a:p>
            <a:pPr lvl="1"/>
            <a:r>
              <a:rPr lang="en-GB" noProof="1"/>
              <a:t>allowing for a safe bending,</a:t>
            </a:r>
          </a:p>
          <a:p>
            <a:pPr lvl="1"/>
            <a:r>
              <a:rPr lang="en-GB" noProof="1"/>
              <a:t>opening for the passage of the beam. </a:t>
            </a:r>
          </a:p>
          <a:p>
            <a:r>
              <a:rPr lang="en-GB" noProof="1">
                <a:solidFill>
                  <a:schemeClr val="accent1"/>
                </a:solidFill>
              </a:rPr>
              <a:t>Glue positioned only on the contact surfaces.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761A889-5A0D-A28D-0283-82D4AC7D5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6154" y="3441517"/>
            <a:ext cx="2789517" cy="319087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A00508D-A70D-D2C4-A337-24EFF85D23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193" y="3426134"/>
            <a:ext cx="1741714" cy="3214968"/>
          </a:xfrm>
          <a:prstGeom prst="rect">
            <a:avLst/>
          </a:prstGeom>
        </p:spPr>
      </p:pic>
      <p:pic>
        <p:nvPicPr>
          <p:cNvPr id="10" name="Image 7">
            <a:extLst>
              <a:ext uri="{FF2B5EF4-FFF2-40B4-BE49-F238E27FC236}">
                <a16:creationId xmlns:a16="http://schemas.microsoft.com/office/drawing/2014/main" id="{226D484E-451E-47C5-8BE2-87E371576B9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466" t="2555" r="20212" b="34610"/>
          <a:stretch/>
        </p:blipFill>
        <p:spPr bwMode="auto">
          <a:xfrm>
            <a:off x="2721064" y="3441516"/>
            <a:ext cx="2469245" cy="3216167"/>
          </a:xfrm>
          <a:prstGeom prst="rect">
            <a:avLst/>
          </a:prstGeom>
        </p:spPr>
      </p:pic>
      <p:pic>
        <p:nvPicPr>
          <p:cNvPr id="11" name="Image 11">
            <a:extLst>
              <a:ext uri="{FF2B5EF4-FFF2-40B4-BE49-F238E27FC236}">
                <a16:creationId xmlns:a16="http://schemas.microsoft.com/office/drawing/2014/main" id="{B355C89C-D875-3033-2D5A-B18277F3B0C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2435" t="19615" r="14726" b="19614"/>
          <a:stretch/>
        </p:blipFill>
        <p:spPr bwMode="auto">
          <a:xfrm>
            <a:off x="5559779" y="3426134"/>
            <a:ext cx="2494215" cy="3216167"/>
          </a:xfrm>
          <a:prstGeom prst="rect">
            <a:avLst/>
          </a:prstGeom>
        </p:spPr>
      </p:pic>
      <p:sp>
        <p:nvSpPr>
          <p:cNvPr id="12" name="Espace réservé du numéro de diapositive 3">
            <a:extLst>
              <a:ext uri="{FF2B5EF4-FFF2-40B4-BE49-F238E27FC236}">
                <a16:creationId xmlns:a16="http://schemas.microsoft.com/office/drawing/2014/main" id="{5C4DC762-724C-F775-DBB4-3285BBB51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55794"/>
            <a:ext cx="2743200" cy="365125"/>
          </a:xfrm>
        </p:spPr>
        <p:txBody>
          <a:bodyPr/>
          <a:lstStyle/>
          <a:p>
            <a:fld id="{D1F3EB87-43B8-C349-9524-A5B52D9957BC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46259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690196-D5B7-59F7-2736-3F0A6F3E9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Beam test preparation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D663CC5-6E50-B183-1F2F-3134C2B380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7291" y="1553934"/>
            <a:ext cx="5081637" cy="2350853"/>
          </a:xfrm>
        </p:spPr>
        <p:txBody>
          <a:bodyPr>
            <a:normAutofit fontScale="62500" lnSpcReduction="20000"/>
          </a:bodyPr>
          <a:lstStyle/>
          <a:p>
            <a:r>
              <a:rPr lang="en-GB" dirty="0"/>
              <a:t>Testing with beams to be performed with a </a:t>
            </a:r>
            <a:r>
              <a:rPr lang="en-GB" dirty="0">
                <a:solidFill>
                  <a:schemeClr val="accent1"/>
                </a:solidFill>
              </a:rPr>
              <a:t>Mimosis-based telescope</a:t>
            </a:r>
            <a:r>
              <a:rPr lang="en-GB" dirty="0"/>
              <a:t>.</a:t>
            </a:r>
          </a:p>
          <a:p>
            <a:r>
              <a:rPr lang="en-GB" dirty="0">
                <a:solidFill>
                  <a:schemeClr val="accent1"/>
                </a:solidFill>
              </a:rPr>
              <a:t>Two layers with two Mimosis sensors each</a:t>
            </a:r>
            <a:r>
              <a:rPr lang="en-GB" dirty="0"/>
              <a:t>, sandwiching the Detector Under Test (DUT).</a:t>
            </a:r>
          </a:p>
          <a:p>
            <a:r>
              <a:rPr lang="en-GB" dirty="0"/>
              <a:t>Synchronisation “for free”, uses same DAQ and software.</a:t>
            </a:r>
          </a:p>
          <a:p>
            <a:r>
              <a:rPr lang="en-GB" dirty="0"/>
              <a:t>Key point to address : alignment with bend sensors.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F441067-2F1F-78AB-47BA-E912C33CDC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-549094" y="2060195"/>
            <a:ext cx="5257274" cy="394295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3A933B5-BAD4-F407-51FC-8799EC452B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1559" y="4965621"/>
            <a:ext cx="3869788" cy="1470087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2632EBA-19D7-17FF-9F30-CD067C59DC6E}"/>
              </a:ext>
            </a:extLst>
          </p:cNvPr>
          <p:cNvSpPr txBox="1"/>
          <p:nvPr/>
        </p:nvSpPr>
        <p:spPr>
          <a:xfrm>
            <a:off x="247486" y="1553934"/>
            <a:ext cx="2058256" cy="646331"/>
          </a:xfrm>
          <a:prstGeom prst="rect">
            <a:avLst/>
          </a:prstGeom>
          <a:solidFill>
            <a:schemeClr val="bg1">
              <a:alpha val="86000"/>
            </a:schemeClr>
          </a:solidFill>
          <a:ln w="28575">
            <a:solidFill>
              <a:schemeClr val="accent5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GB" b="1" dirty="0"/>
              <a:t>Reference planes</a:t>
            </a:r>
          </a:p>
          <a:p>
            <a:pPr algn="ctr"/>
            <a:r>
              <a:rPr lang="en-GB" b="1" dirty="0"/>
              <a:t>2 Mimosis per layer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BEC1A544-1511-1FA3-63C4-47FF1401B968}"/>
              </a:ext>
            </a:extLst>
          </p:cNvPr>
          <p:cNvCxnSpPr/>
          <p:nvPr/>
        </p:nvCxnSpPr>
        <p:spPr>
          <a:xfrm>
            <a:off x="742384" y="2215544"/>
            <a:ext cx="452673" cy="1306254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2E3C74DE-0469-8540-5BC8-45C90979E7EF}"/>
              </a:ext>
            </a:extLst>
          </p:cNvPr>
          <p:cNvCxnSpPr>
            <a:cxnSpLocks/>
          </p:cNvCxnSpPr>
          <p:nvPr/>
        </p:nvCxnSpPr>
        <p:spPr>
          <a:xfrm>
            <a:off x="1853207" y="2215544"/>
            <a:ext cx="571561" cy="1458681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43949D51-ABBF-24B3-CC79-FD9B758CE4CB}"/>
              </a:ext>
            </a:extLst>
          </p:cNvPr>
          <p:cNvSpPr txBox="1"/>
          <p:nvPr/>
        </p:nvSpPr>
        <p:spPr>
          <a:xfrm>
            <a:off x="1537808" y="4965621"/>
            <a:ext cx="1214445" cy="646331"/>
          </a:xfrm>
          <a:prstGeom prst="rect">
            <a:avLst/>
          </a:prstGeom>
          <a:solidFill>
            <a:schemeClr val="bg1">
              <a:alpha val="86000"/>
            </a:schemeClr>
          </a:solidFill>
          <a:ln w="28575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Location of the DUT</a:t>
            </a: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487414D5-CCE6-C6F4-84C9-C44207572BBB}"/>
              </a:ext>
            </a:extLst>
          </p:cNvPr>
          <p:cNvCxnSpPr>
            <a:cxnSpLocks/>
          </p:cNvCxnSpPr>
          <p:nvPr/>
        </p:nvCxnSpPr>
        <p:spPr>
          <a:xfrm flipH="1" flipV="1">
            <a:off x="1853207" y="4389120"/>
            <a:ext cx="289748" cy="576501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DDC64CF8-9924-8BCE-146A-823034976BB0}"/>
              </a:ext>
            </a:extLst>
          </p:cNvPr>
          <p:cNvSpPr txBox="1"/>
          <p:nvPr/>
        </p:nvSpPr>
        <p:spPr>
          <a:xfrm>
            <a:off x="3042480" y="2106228"/>
            <a:ext cx="1214445" cy="369332"/>
          </a:xfrm>
          <a:prstGeom prst="rect">
            <a:avLst/>
          </a:prstGeom>
          <a:solidFill>
            <a:schemeClr val="bg1">
              <a:alpha val="86000"/>
            </a:schemeClr>
          </a:solidFill>
          <a:ln w="28575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scintillator</a:t>
            </a: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9F1B3DE6-9F1B-C1AF-3D32-15DBD933E2E9}"/>
              </a:ext>
            </a:extLst>
          </p:cNvPr>
          <p:cNvCxnSpPr>
            <a:cxnSpLocks/>
          </p:cNvCxnSpPr>
          <p:nvPr/>
        </p:nvCxnSpPr>
        <p:spPr>
          <a:xfrm flipH="1">
            <a:off x="2952114" y="2466622"/>
            <a:ext cx="661023" cy="1290566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 20">
            <a:extLst>
              <a:ext uri="{FF2B5EF4-FFF2-40B4-BE49-F238E27FC236}">
                <a16:creationId xmlns:a16="http://schemas.microsoft.com/office/drawing/2014/main" id="{F1A84DDA-D115-9ACE-A22A-889EE86465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6925" y="4129389"/>
            <a:ext cx="3804634" cy="253092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10751A6-0F78-6501-E8D6-BE62DF32DD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66812" y="1214450"/>
            <a:ext cx="2077702" cy="2817223"/>
          </a:xfrm>
          <a:prstGeom prst="rect">
            <a:avLst/>
          </a:prstGeom>
        </p:spPr>
      </p:pic>
      <p:sp>
        <p:nvSpPr>
          <p:cNvPr id="7" name="Espace réservé du numéro de diapositive 3">
            <a:extLst>
              <a:ext uri="{FF2B5EF4-FFF2-40B4-BE49-F238E27FC236}">
                <a16:creationId xmlns:a16="http://schemas.microsoft.com/office/drawing/2014/main" id="{8ADB49AA-F7F7-F8B9-DD3E-90514E52C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55794"/>
            <a:ext cx="2743200" cy="365125"/>
          </a:xfrm>
        </p:spPr>
        <p:txBody>
          <a:bodyPr/>
          <a:lstStyle/>
          <a:p>
            <a:fld id="{D1F3EB87-43B8-C349-9524-A5B52D9957BC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11144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460F6F-42A9-3EDE-94AD-38E6A4406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Summary and next steps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07A1CA8-D40F-066E-B9F1-E470EED21F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047" y="1263284"/>
            <a:ext cx="11702643" cy="5422651"/>
          </a:xfrm>
        </p:spPr>
        <p:txBody>
          <a:bodyPr>
            <a:normAutofit fontScale="70000" lnSpcReduction="20000"/>
          </a:bodyPr>
          <a:lstStyle/>
          <a:p>
            <a:r>
              <a:rPr lang="en-GB" noProof="0" dirty="0">
                <a:solidFill>
                  <a:schemeClr val="accent1"/>
                </a:solidFill>
              </a:rPr>
              <a:t>FCC-ee puts very stringent requirements on vertex detectors</a:t>
            </a:r>
            <a:r>
              <a:rPr lang="en-GB" noProof="0" dirty="0"/>
              <a:t>, mainly driven by Z pole collision environment and high-precision physics program</a:t>
            </a:r>
          </a:p>
          <a:p>
            <a:endParaRPr lang="en-GB" noProof="0" dirty="0"/>
          </a:p>
          <a:p>
            <a:endParaRPr lang="en-GB" noProof="0" dirty="0"/>
          </a:p>
          <a:p>
            <a:r>
              <a:rPr lang="en-GB" noProof="0" dirty="0">
                <a:solidFill>
                  <a:schemeClr val="accent1"/>
                </a:solidFill>
              </a:rPr>
              <a:t>Multiple vertex detector layouts available</a:t>
            </a:r>
            <a:r>
              <a:rPr lang="en-GB" noProof="0" dirty="0"/>
              <a:t>. FCC-SEED soon available in Key4hep full simulation framework as well (</a:t>
            </a:r>
            <a:r>
              <a:rPr lang="en-GB" b="1" noProof="0" dirty="0"/>
              <a:t>pull request made to FCC-SEED as option to ILD</a:t>
            </a:r>
            <a:r>
              <a:rPr lang="en-GB" noProof="0" dirty="0"/>
              <a:t>)</a:t>
            </a:r>
          </a:p>
          <a:p>
            <a:pPr lvl="1"/>
            <a:r>
              <a:rPr lang="en-GB" noProof="0" dirty="0"/>
              <a:t>Trend towards lower material budget and curved sensors,</a:t>
            </a:r>
          </a:p>
          <a:p>
            <a:pPr lvl="1"/>
            <a:r>
              <a:rPr lang="en-GB" noProof="0" dirty="0"/>
              <a:t>Redundancy and hermeticity as antagonist to low material budget.</a:t>
            </a:r>
          </a:p>
          <a:p>
            <a:pPr marL="0" indent="0">
              <a:buNone/>
            </a:pPr>
            <a:endParaRPr lang="en-GB" noProof="0" dirty="0"/>
          </a:p>
          <a:p>
            <a:pPr marL="0" indent="0">
              <a:buNone/>
            </a:pPr>
            <a:endParaRPr lang="en-GB" noProof="0" dirty="0"/>
          </a:p>
          <a:p>
            <a:r>
              <a:rPr lang="en-GB" noProof="0" dirty="0">
                <a:solidFill>
                  <a:schemeClr val="accent1"/>
                </a:solidFill>
              </a:rPr>
              <a:t>Vertex detector that provide nice resolution “in simulation” is a starting point. A lot of effort has to be spent on ensuring the feasibility of these nice detectors</a:t>
            </a:r>
            <a:r>
              <a:rPr lang="en-GB" noProof="0" dirty="0"/>
              <a:t> :</a:t>
            </a:r>
          </a:p>
          <a:p>
            <a:pPr lvl="1"/>
            <a:r>
              <a:rPr lang="en-GB" noProof="0" dirty="0"/>
              <a:t>Can it be constructed, integrated, </a:t>
            </a:r>
          </a:p>
          <a:p>
            <a:pPr lvl="1"/>
            <a:r>
              <a:rPr lang="en-GB" noProof="0" dirty="0"/>
              <a:t>how to design cooling, </a:t>
            </a:r>
          </a:p>
          <a:p>
            <a:pPr lvl="1"/>
            <a:r>
              <a:rPr lang="en-GB" noProof="0" dirty="0"/>
              <a:t>minimise mechanical support while maintaining rigidity, </a:t>
            </a:r>
          </a:p>
          <a:p>
            <a:pPr lvl="1"/>
            <a:r>
              <a:rPr lang="en-GB" noProof="0" dirty="0"/>
              <a:t>how to interface with MDI and other detectors.</a:t>
            </a:r>
          </a:p>
          <a:p>
            <a:pPr lvl="1"/>
            <a:r>
              <a:rPr lang="en-GB" noProof="0" dirty="0"/>
              <a:t>etc… etc…</a:t>
            </a:r>
          </a:p>
          <a:p>
            <a:pPr lvl="1"/>
            <a:endParaRPr lang="en-GB" noProof="0" dirty="0"/>
          </a:p>
          <a:p>
            <a:r>
              <a:rPr lang="en-GB" noProof="0" dirty="0"/>
              <a:t>Realisation of prototypes and demonstrator will be of utmost importance.</a:t>
            </a:r>
          </a:p>
        </p:txBody>
      </p:sp>
      <p:sp>
        <p:nvSpPr>
          <p:cNvPr id="5" name="Espace réservé du numéro de diapositive 3">
            <a:extLst>
              <a:ext uri="{FF2B5EF4-FFF2-40B4-BE49-F238E27FC236}">
                <a16:creationId xmlns:a16="http://schemas.microsoft.com/office/drawing/2014/main" id="{3B641C70-EC13-74BB-6478-D03063F73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55794"/>
            <a:ext cx="2743200" cy="365125"/>
          </a:xfrm>
        </p:spPr>
        <p:txBody>
          <a:bodyPr/>
          <a:lstStyle/>
          <a:p>
            <a:fld id="{D1F3EB87-43B8-C349-9524-A5B52D9957BC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78517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8E15E7-F5F4-2562-8774-3A27F0CAFF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66218"/>
            <a:ext cx="9144000" cy="1325563"/>
          </a:xfrm>
        </p:spPr>
        <p:txBody>
          <a:bodyPr/>
          <a:lstStyle/>
          <a:p>
            <a:r>
              <a:rPr lang="fr-FR" dirty="0"/>
              <a:t>Backups</a:t>
            </a:r>
          </a:p>
        </p:txBody>
      </p:sp>
      <p:sp>
        <p:nvSpPr>
          <p:cNvPr id="3" name="Espace réservé du numéro de diapositive 3">
            <a:extLst>
              <a:ext uri="{FF2B5EF4-FFF2-40B4-BE49-F238E27FC236}">
                <a16:creationId xmlns:a16="http://schemas.microsoft.com/office/drawing/2014/main" id="{EFC89FBF-8540-4E7A-39A4-B7B77B7F0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55794"/>
            <a:ext cx="2743200" cy="365125"/>
          </a:xfrm>
        </p:spPr>
        <p:txBody>
          <a:bodyPr/>
          <a:lstStyle/>
          <a:p>
            <a:fld id="{D1F3EB87-43B8-C349-9524-A5B52D9957BC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21127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95DAFA-D7CB-0B37-8AEE-8B6C1C06D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references</a:t>
            </a:r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2CA0714C-A4E2-E850-C217-EAC0DD6CE9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6567" y="1303276"/>
            <a:ext cx="11288308" cy="5263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0760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5D02A9-7783-2875-7C84-91DFD574D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References</a:t>
            </a:r>
            <a:r>
              <a:rPr lang="fr-FR" dirty="0"/>
              <a:t> 2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990AFE0D-DA23-32F3-DED8-FA68BA5201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015" y="1235035"/>
            <a:ext cx="12095937" cy="5585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1855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F4D18D-318F-1E8C-1C62-1AC11FABB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Main parameters of tracks resolution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8484C92-D837-8825-C177-55DCE31351F5}"/>
              </a:ext>
            </a:extLst>
          </p:cNvPr>
          <p:cNvGrpSpPr/>
          <p:nvPr/>
        </p:nvGrpSpPr>
        <p:grpSpPr>
          <a:xfrm>
            <a:off x="7087906" y="4556572"/>
            <a:ext cx="3067937" cy="985345"/>
            <a:chOff x="1880656" y="2845550"/>
            <a:chExt cx="3939460" cy="1221952"/>
          </a:xfrm>
        </p:grpSpPr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FAE14292-C9EB-3249-6BBE-B525B2031B51}"/>
                </a:ext>
              </a:extLst>
            </p:cNvPr>
            <p:cNvGrpSpPr/>
            <p:nvPr/>
          </p:nvGrpSpPr>
          <p:grpSpPr>
            <a:xfrm>
              <a:off x="1880656" y="3027146"/>
              <a:ext cx="3758927" cy="853635"/>
              <a:chOff x="1880656" y="3027146"/>
              <a:chExt cx="3758927" cy="85363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" name="ZoneTexte 3">
                    <a:extLst>
                      <a:ext uri="{FF2B5EF4-FFF2-40B4-BE49-F238E27FC236}">
                        <a16:creationId xmlns:a16="http://schemas.microsoft.com/office/drawing/2014/main" id="{5C187706-A7BE-8FF4-3F46-7597679E4A6E}"/>
                      </a:ext>
                    </a:extLst>
                  </p:cNvPr>
                  <p:cNvSpPr txBox="1"/>
                  <p:nvPr/>
                </p:nvSpPr>
                <p:spPr>
                  <a:xfrm>
                    <a:off x="1880656" y="3027146"/>
                    <a:ext cx="2436308" cy="831773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fr-FR" sz="1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fr-FR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400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fr-FR" sz="1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sub>
                          </m:sSub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⊕</m:t>
                          </m:r>
                          <m:f>
                            <m:fPr>
                              <m:ctrlPr>
                                <a:rPr lang="fr-F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num>
                            <m:den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sSup>
                                <m:sSupPr>
                                  <m:ctrlPr>
                                    <a:rPr lang="fr-FR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𝑠𝑖𝑛</m:t>
                                  </m:r>
                                </m:e>
                                <m:sup>
                                  <m:r>
                                    <a:rPr lang="fr-FR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3/2</m:t>
                                  </m:r>
                                </m:sup>
                              </m:sSup>
                              <m:r>
                                <a:rPr lang="fr-FR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den>
                          </m:f>
                        </m:oMath>
                      </m:oMathPara>
                    </a14:m>
                    <a:endParaRPr lang="fr-FR" sz="1400" dirty="0"/>
                  </a:p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fr-FR" sz="1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≈5 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;  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≈15 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  <m:r>
                            <a:rPr lang="fr-FR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oMath>
                      </m:oMathPara>
                    </a14:m>
                    <a:endParaRPr lang="fr-FR" sz="1400" dirty="0"/>
                  </a:p>
                </p:txBody>
              </p:sp>
            </mc:Choice>
            <mc:Fallback xmlns="">
              <p:sp>
                <p:nvSpPr>
                  <p:cNvPr id="4" name="ZoneTexte 3">
                    <a:extLst>
                      <a:ext uri="{FF2B5EF4-FFF2-40B4-BE49-F238E27FC236}">
                        <a16:creationId xmlns:a16="http://schemas.microsoft.com/office/drawing/2014/main" id="{5C187706-A7BE-8FF4-3F46-7597679E4A6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80656" y="3027146"/>
                    <a:ext cx="2436308" cy="831773"/>
                  </a:xfrm>
                  <a:prstGeom prst="rect">
                    <a:avLst/>
                  </a:prstGeom>
                  <a:blipFill>
                    <a:blip r:embed="rId2"/>
                    <a:stretch>
                      <a:fillRect b="-16667"/>
                    </a:stretch>
                  </a:blipFill>
                  <a:ln>
                    <a:noFill/>
                  </a:ln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pic>
            <p:nvPicPr>
              <p:cNvPr id="6" name="Image 5">
                <a:extLst>
                  <a:ext uri="{FF2B5EF4-FFF2-40B4-BE49-F238E27FC236}">
                    <a16:creationId xmlns:a16="http://schemas.microsoft.com/office/drawing/2014/main" id="{EC057EE4-1DA1-EE58-975B-D0C8AC766F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136506" y="3146322"/>
                <a:ext cx="1503077" cy="734459"/>
              </a:xfrm>
              <a:prstGeom prst="rect">
                <a:avLst/>
              </a:prstGeom>
              <a:ln>
                <a:noFill/>
              </a:ln>
            </p:spPr>
          </p:pic>
        </p:grp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AF16FC2-1C89-09C6-60C4-D2E5BA671C95}"/>
                </a:ext>
              </a:extLst>
            </p:cNvPr>
            <p:cNvGrpSpPr/>
            <p:nvPr/>
          </p:nvGrpSpPr>
          <p:grpSpPr>
            <a:xfrm>
              <a:off x="1880656" y="2845550"/>
              <a:ext cx="3939460" cy="1221952"/>
              <a:chOff x="1880656" y="2845550"/>
              <a:chExt cx="3939460" cy="1221952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8BD2F71A-993F-F4C6-5506-BDD76ED34370}"/>
                  </a:ext>
                </a:extLst>
              </p:cNvPr>
              <p:cNvSpPr/>
              <p:nvPr/>
            </p:nvSpPr>
            <p:spPr>
              <a:xfrm>
                <a:off x="1880656" y="2900854"/>
                <a:ext cx="3939460" cy="1166648"/>
              </a:xfrm>
              <a:prstGeom prst="rect">
                <a:avLst/>
              </a:prstGeom>
              <a:noFill/>
              <a:ln w="28575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FF000921-DCFE-25D6-ABBA-9086AAE20719}"/>
                  </a:ext>
                </a:extLst>
              </p:cNvPr>
              <p:cNvSpPr txBox="1"/>
              <p:nvPr/>
            </p:nvSpPr>
            <p:spPr>
              <a:xfrm>
                <a:off x="1912493" y="2845550"/>
                <a:ext cx="76610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b="1" dirty="0">
                    <a:solidFill>
                      <a:srgbClr val="C00000"/>
                    </a:solidFill>
                  </a:rPr>
                  <a:t>FCCee</a:t>
                </a:r>
              </a:p>
            </p:txBody>
          </p:sp>
        </p:grp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C2D97A68-F5E7-870B-468D-D79E91454D43}"/>
              </a:ext>
            </a:extLst>
          </p:cNvPr>
          <p:cNvGrpSpPr/>
          <p:nvPr/>
        </p:nvGrpSpPr>
        <p:grpSpPr>
          <a:xfrm>
            <a:off x="476002" y="1259604"/>
            <a:ext cx="5283851" cy="2076061"/>
            <a:chOff x="6084380" y="2892266"/>
            <a:chExt cx="5194299" cy="2240452"/>
          </a:xfrm>
        </p:grpSpPr>
        <p:pic>
          <p:nvPicPr>
            <p:cNvPr id="4098" name="Picture 2">
              <a:extLst>
                <a:ext uri="{FF2B5EF4-FFF2-40B4-BE49-F238E27FC236}">
                  <a16:creationId xmlns:a16="http://schemas.microsoft.com/office/drawing/2014/main" id="{09702F8A-6D5A-23CA-303B-FBAE716FF2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84380" y="2892266"/>
              <a:ext cx="2070100" cy="2133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74B29B75-208F-A8D9-8632-AB964F97E6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154480" y="2999119"/>
              <a:ext cx="3124199" cy="2133599"/>
            </a:xfrm>
            <a:prstGeom prst="rect">
              <a:avLst/>
            </a:prstGeom>
          </p:spPr>
        </p:pic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3B34627A-9031-1425-B40C-F9A76D195763}"/>
              </a:ext>
            </a:extLst>
          </p:cNvPr>
          <p:cNvGrpSpPr/>
          <p:nvPr/>
        </p:nvGrpSpPr>
        <p:grpSpPr>
          <a:xfrm>
            <a:off x="141095" y="3367551"/>
            <a:ext cx="5439314" cy="1618377"/>
            <a:chOff x="292969" y="2897951"/>
            <a:chExt cx="5969000" cy="1852653"/>
          </a:xfrm>
        </p:grpSpPr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299218AC-C08D-FB58-B4DC-95EB5BB20B3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6303" y="3069401"/>
              <a:ext cx="812800" cy="647700"/>
            </a:xfrm>
            <a:prstGeom prst="rect">
              <a:avLst/>
            </a:prstGeom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7124B673-57A9-BC88-6495-4B088F16F0A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78604" y="3829570"/>
              <a:ext cx="5156200" cy="774700"/>
            </a:xfrm>
            <a:prstGeom prst="rect">
              <a:avLst/>
            </a:prstGeom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9A2D0105-7978-FC30-8248-9725E4BD051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97643" y="4023529"/>
              <a:ext cx="812800" cy="495300"/>
            </a:xfrm>
            <a:prstGeom prst="rect">
              <a:avLst/>
            </a:prstGeom>
          </p:spPr>
        </p:pic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5F8BEFB4-72DE-7146-DA98-4F3EC1725B1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269103" y="2897951"/>
              <a:ext cx="4292600" cy="990600"/>
            </a:xfrm>
            <a:prstGeom prst="rect">
              <a:avLst/>
            </a:prstGeom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1C3DD73E-8853-10CA-A870-25B116A1B325}"/>
                </a:ext>
              </a:extLst>
            </p:cNvPr>
            <p:cNvSpPr/>
            <p:nvPr/>
          </p:nvSpPr>
          <p:spPr>
            <a:xfrm>
              <a:off x="292969" y="2948880"/>
              <a:ext cx="5969000" cy="1801724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F7AFB61F-01F8-54BF-6AB9-36F77564F98F}"/>
              </a:ext>
            </a:extLst>
          </p:cNvPr>
          <p:cNvGrpSpPr/>
          <p:nvPr/>
        </p:nvGrpSpPr>
        <p:grpSpPr>
          <a:xfrm>
            <a:off x="141095" y="5188831"/>
            <a:ext cx="3429032" cy="1485605"/>
            <a:chOff x="1078604" y="5012372"/>
            <a:chExt cx="3766665" cy="1801724"/>
          </a:xfrm>
        </p:grpSpPr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645746E2-60A0-5898-38E3-96159F320FF5}"/>
                </a:ext>
              </a:extLst>
            </p:cNvPr>
            <p:cNvGrpSpPr/>
            <p:nvPr/>
          </p:nvGrpSpPr>
          <p:grpSpPr>
            <a:xfrm>
              <a:off x="1105769" y="6045176"/>
              <a:ext cx="3659947" cy="762000"/>
              <a:chOff x="914866" y="5754647"/>
              <a:chExt cx="3659947" cy="762000"/>
            </a:xfrm>
          </p:grpSpPr>
          <p:pic>
            <p:nvPicPr>
              <p:cNvPr id="20" name="Image 19">
                <a:extLst>
                  <a:ext uri="{FF2B5EF4-FFF2-40B4-BE49-F238E27FC236}">
                    <a16:creationId xmlns:a16="http://schemas.microsoft.com/office/drawing/2014/main" id="{069406D8-B660-5FC9-C401-77EE0D8610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806213" y="5754647"/>
                <a:ext cx="2768600" cy="762000"/>
              </a:xfrm>
              <a:prstGeom prst="rect">
                <a:avLst/>
              </a:prstGeom>
            </p:spPr>
          </p:pic>
          <p:pic>
            <p:nvPicPr>
              <p:cNvPr id="22" name="Image 21">
                <a:extLst>
                  <a:ext uri="{FF2B5EF4-FFF2-40B4-BE49-F238E27FC236}">
                    <a16:creationId xmlns:a16="http://schemas.microsoft.com/office/drawing/2014/main" id="{EB791E5C-026B-A612-0792-1912D3665E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14866" y="5786397"/>
                <a:ext cx="939800" cy="698500"/>
              </a:xfrm>
              <a:prstGeom prst="rect">
                <a:avLst/>
              </a:prstGeom>
            </p:spPr>
          </p:pic>
        </p:grpSp>
        <p:grpSp>
          <p:nvGrpSpPr>
            <p:cNvPr id="25" name="Groupe 24">
              <a:extLst>
                <a:ext uri="{FF2B5EF4-FFF2-40B4-BE49-F238E27FC236}">
                  <a16:creationId xmlns:a16="http://schemas.microsoft.com/office/drawing/2014/main" id="{C807D5FE-7CE9-48D0-BC79-A81AA916E299}"/>
                </a:ext>
              </a:extLst>
            </p:cNvPr>
            <p:cNvGrpSpPr/>
            <p:nvPr/>
          </p:nvGrpSpPr>
          <p:grpSpPr>
            <a:xfrm>
              <a:off x="1233229" y="5083831"/>
              <a:ext cx="3153951" cy="825500"/>
              <a:chOff x="849362" y="4840915"/>
              <a:chExt cx="3153951" cy="825500"/>
            </a:xfrm>
          </p:grpSpPr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665C20DA-EBE0-D1C9-70A4-94DC0E8884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49362" y="4840915"/>
                <a:ext cx="965200" cy="825500"/>
              </a:xfrm>
              <a:prstGeom prst="rect">
                <a:avLst/>
              </a:prstGeom>
            </p:spPr>
          </p:pic>
          <p:pic>
            <p:nvPicPr>
              <p:cNvPr id="24" name="Image 23">
                <a:extLst>
                  <a:ext uri="{FF2B5EF4-FFF2-40B4-BE49-F238E27FC236}">
                    <a16:creationId xmlns:a16="http://schemas.microsoft.com/office/drawing/2014/main" id="{B640D72A-9F13-DB26-E148-6DE99E4EA5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806213" y="4881668"/>
                <a:ext cx="2197100" cy="762000"/>
              </a:xfrm>
              <a:prstGeom prst="rect">
                <a:avLst/>
              </a:prstGeom>
            </p:spPr>
          </p:pic>
        </p:grp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AC4F7EA-34CD-A09D-2D04-D7BDD700FB74}"/>
                </a:ext>
              </a:extLst>
            </p:cNvPr>
            <p:cNvSpPr/>
            <p:nvPr/>
          </p:nvSpPr>
          <p:spPr>
            <a:xfrm>
              <a:off x="1078604" y="5012372"/>
              <a:ext cx="3766665" cy="1801724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4107" name="Picture 11">
            <a:extLst>
              <a:ext uri="{FF2B5EF4-FFF2-40B4-BE49-F238E27FC236}">
                <a16:creationId xmlns:a16="http://schemas.microsoft.com/office/drawing/2014/main" id="{203D60E8-12F9-874E-D761-A1B82EE94A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6191" y="1119527"/>
            <a:ext cx="4229100" cy="36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7F419107-B7ED-072D-6C0B-B160B2A7C7B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78516" y="5213434"/>
            <a:ext cx="2133309" cy="3379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3" name="Espace réservé du contenu 2">
                <a:extLst>
                  <a:ext uri="{FF2B5EF4-FFF2-40B4-BE49-F238E27FC236}">
                    <a16:creationId xmlns:a16="http://schemas.microsoft.com/office/drawing/2014/main" id="{BC86DC55-0E6A-120A-BBB7-EE3ED428224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754004" y="1475591"/>
                <a:ext cx="6321288" cy="311075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62500" lnSpcReduction="2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dirty="0">
                    <a:solidFill>
                      <a:schemeClr val="accent1"/>
                    </a:solidFill>
                  </a:rPr>
                  <a:t>Relevant parameters for tracks resolution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fr-FR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fr-FR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fr-FR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l-GR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fr-FR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fr-FR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fr-FR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fr-FR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fr-FR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fr-FR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>
                    <a:solidFill>
                      <a:schemeClr val="accent1"/>
                    </a:solidFill>
                  </a:rPr>
                  <a:t> </a:t>
                </a:r>
                <a:r>
                  <a:rPr lang="en-GB" dirty="0"/>
                  <a:t>:</a:t>
                </a:r>
              </a:p>
              <a:p>
                <a:pPr lvl="1"/>
                <a:r>
                  <a:rPr lang="en-GB" dirty="0"/>
                  <a:t>Single point resolution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𝜑</m:t>
                        </m:r>
                      </m:sub>
                    </m:sSub>
                  </m:oMath>
                </a14:m>
                <a:r>
                  <a:rPr lang="en-GB" dirty="0"/>
                  <a:t>,</a:t>
                </a:r>
              </a:p>
              <a:p>
                <a:pPr lvl="1"/>
                <a:r>
                  <a:rPr lang="en-GB" dirty="0"/>
                  <a:t>Material budget (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GB" dirty="0"/>
                  <a:t>),</a:t>
                </a:r>
              </a:p>
              <a:p>
                <a:pPr lvl="1"/>
                <a:r>
                  <a:rPr lang="en-GB" dirty="0"/>
                  <a:t>Radius of the innermost measured point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fr-FR" b="0" i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endParaRPr lang="fr-FR" b="0" dirty="0"/>
              </a:p>
              <a:p>
                <a:pPr lvl="1"/>
                <a:r>
                  <a:rPr lang="en-GB" dirty="0"/>
                  <a:t>Level arm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GB" dirty="0"/>
                  <a:t>).</a:t>
                </a:r>
              </a:p>
              <a:p>
                <a:pPr lvl="1"/>
                <a:endParaRPr lang="en-GB" dirty="0"/>
              </a:p>
              <a:p>
                <a:r>
                  <a:rPr lang="en-GB" dirty="0">
                    <a:solidFill>
                      <a:schemeClr val="accent1"/>
                    </a:solidFill>
                  </a:rPr>
                  <a:t>Remarks</a:t>
                </a:r>
                <a:r>
                  <a:rPr lang="en-GB" dirty="0"/>
                  <a:t>,</a:t>
                </a:r>
              </a:p>
              <a:p>
                <a:pPr lvl="1"/>
                <a:r>
                  <a:rPr lang="en-GB" dirty="0"/>
                  <a:t>With existing single point resolution, performance strongly dependant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GB" dirty="0"/>
                  <a:t> and material budget,</a:t>
                </a:r>
              </a:p>
              <a:p>
                <a:pPr lvl="1"/>
                <a:r>
                  <a:rPr lang="en-GB" dirty="0"/>
                  <a:t>Multiple scattering impact reduced with lower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GB" dirty="0"/>
                  <a:t>,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GB" dirty="0"/>
                  <a:t> resolution improves with the number of layers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GB" dirty="0"/>
                  <a:t>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fr-F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en-GB" dirty="0"/>
                  <a:t> proportional to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1/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rad>
                  </m:oMath>
                </a14:m>
                <a:r>
                  <a:rPr lang="en-GB" dirty="0"/>
                  <a:t>,</a:t>
                </a:r>
              </a:p>
              <a:p>
                <a:pPr lvl="1"/>
                <a:r>
                  <a:rPr lang="en-GB" dirty="0"/>
                  <a:t>Strong dependence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fr-F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en-GB" dirty="0"/>
                  <a:t> to the level arm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GB" dirty="0"/>
                  <a:t>).</a:t>
                </a:r>
              </a:p>
              <a:p>
                <a:pPr lvl="1"/>
                <a:endParaRPr lang="en-GB" dirty="0"/>
              </a:p>
            </p:txBody>
          </p:sp>
        </mc:Choice>
        <mc:Fallback xmlns="">
          <p:sp>
            <p:nvSpPr>
              <p:cNvPr id="43" name="Espace réservé du contenu 2">
                <a:extLst>
                  <a:ext uri="{FF2B5EF4-FFF2-40B4-BE49-F238E27FC236}">
                    <a16:creationId xmlns:a16="http://schemas.microsoft.com/office/drawing/2014/main" id="{BC86DC55-0E6A-120A-BBB7-EE3ED42822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4004" y="1475591"/>
                <a:ext cx="6321288" cy="3110758"/>
              </a:xfrm>
              <a:prstGeom prst="rect">
                <a:avLst/>
              </a:prstGeom>
              <a:blipFill>
                <a:blip r:embed="rId16"/>
                <a:stretch>
                  <a:fillRect l="-602" t="-367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5" name="Groupe 54">
            <a:extLst>
              <a:ext uri="{FF2B5EF4-FFF2-40B4-BE49-F238E27FC236}">
                <a16:creationId xmlns:a16="http://schemas.microsoft.com/office/drawing/2014/main" id="{A3F2F333-B9CF-1D64-F464-8C6BA211FEBE}"/>
              </a:ext>
            </a:extLst>
          </p:cNvPr>
          <p:cNvGrpSpPr/>
          <p:nvPr/>
        </p:nvGrpSpPr>
        <p:grpSpPr>
          <a:xfrm>
            <a:off x="6505881" y="5737087"/>
            <a:ext cx="4817533" cy="653809"/>
            <a:chOff x="6781800" y="6094124"/>
            <a:chExt cx="4817533" cy="653809"/>
          </a:xfrm>
        </p:grpSpPr>
        <p:pic>
          <p:nvPicPr>
            <p:cNvPr id="51" name="Image 50">
              <a:extLst>
                <a:ext uri="{FF2B5EF4-FFF2-40B4-BE49-F238E27FC236}">
                  <a16:creationId xmlns:a16="http://schemas.microsoft.com/office/drawing/2014/main" id="{0ED9653C-37B1-35F0-9DF8-3D4F13C667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6781800" y="6354459"/>
              <a:ext cx="4742517" cy="319977"/>
            </a:xfrm>
            <a:prstGeom prst="rect">
              <a:avLst/>
            </a:prstGeom>
          </p:spPr>
        </p:pic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1B9147F2-2BC0-8866-4FD5-496C565D1DAF}"/>
                </a:ext>
              </a:extLst>
            </p:cNvPr>
            <p:cNvSpPr txBox="1"/>
            <p:nvPr/>
          </p:nvSpPr>
          <p:spPr>
            <a:xfrm>
              <a:off x="6815296" y="6094124"/>
              <a:ext cx="11533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/>
                <a:t>ALICE ITS2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A90F50FF-155F-C9D2-32FA-E54C38F61F87}"/>
                </a:ext>
              </a:extLst>
            </p:cNvPr>
            <p:cNvSpPr/>
            <p:nvPr/>
          </p:nvSpPr>
          <p:spPr>
            <a:xfrm>
              <a:off x="6815296" y="6094124"/>
              <a:ext cx="4784037" cy="653809"/>
            </a:xfrm>
            <a:prstGeom prst="rect">
              <a:avLst/>
            </a:prstGeom>
            <a:noFill/>
            <a:ln w="317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54" name="Espace réservé du numéro de diapositive 3">
            <a:extLst>
              <a:ext uri="{FF2B5EF4-FFF2-40B4-BE49-F238E27FC236}">
                <a16:creationId xmlns:a16="http://schemas.microsoft.com/office/drawing/2014/main" id="{F7914DE8-5DA5-9912-19C5-239735E7DC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448800" y="6455794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253156">
              <a:spcBef>
                <a:spcPct val="20000"/>
              </a:spcBef>
              <a:buChar char="•"/>
              <a:defRPr sz="3943">
                <a:solidFill>
                  <a:srgbClr val="080808"/>
                </a:solidFill>
                <a:latin typeface="Times New Roman" panose="02020603050405020304" pitchFamily="18" charset="0"/>
              </a:defRPr>
            </a:lvl1pPr>
            <a:lvl2pPr marL="819109" indent="-314310" defTabSz="1253156">
              <a:spcBef>
                <a:spcPct val="20000"/>
              </a:spcBef>
              <a:buChar char="–"/>
              <a:defRPr sz="3343">
                <a:solidFill>
                  <a:srgbClr val="080808"/>
                </a:solidFill>
                <a:latin typeface="Times New Roman" panose="02020603050405020304" pitchFamily="18" charset="0"/>
              </a:defRPr>
            </a:lvl2pPr>
            <a:lvl3pPr marL="1259958" indent="-251720" defTabSz="1253156">
              <a:spcBef>
                <a:spcPct val="20000"/>
              </a:spcBef>
              <a:buChar char="•"/>
              <a:defRPr sz="2914">
                <a:solidFill>
                  <a:srgbClr val="080808"/>
                </a:solidFill>
                <a:latin typeface="Times New Roman" panose="02020603050405020304" pitchFamily="18" charset="0"/>
              </a:defRPr>
            </a:lvl3pPr>
            <a:lvl4pPr marL="1764759" indent="-251720" defTabSz="1253156">
              <a:spcBef>
                <a:spcPct val="20000"/>
              </a:spcBef>
              <a:buChar char="–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4pPr>
            <a:lvl5pPr marL="2269558" indent="-251720" defTabSz="1253156">
              <a:spcBef>
                <a:spcPct val="20000"/>
              </a:spcBef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5pPr>
            <a:lvl6pPr marL="2661424" indent="-251720" defTabSz="1253156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6pPr>
            <a:lvl7pPr marL="3053290" indent="-251720" defTabSz="1253156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7pPr>
            <a:lvl8pPr marL="3445156" indent="-251720" defTabSz="1253156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8pPr>
            <a:lvl9pPr marL="3837022" indent="-251720" defTabSz="1253156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A939748-AC10-C341-A5C3-B049BDDE90DB}" type="slidenum">
              <a:rPr lang="fr-FR" altLang="fr-FR" sz="1371">
                <a:solidFill>
                  <a:schemeClr val="tx1"/>
                </a:solidFill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lang="fr-FR" altLang="fr-FR" sz="1371" dirty="0">
              <a:solidFill>
                <a:schemeClr val="tx1"/>
              </a:solidFill>
            </a:endParaRP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7A9ADD0F-902A-C194-995B-0675FC42F848}"/>
              </a:ext>
            </a:extLst>
          </p:cNvPr>
          <p:cNvSpPr txBox="1"/>
          <p:nvPr/>
        </p:nvSpPr>
        <p:spPr>
          <a:xfrm>
            <a:off x="6900057" y="6455794"/>
            <a:ext cx="3653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>
                <a:solidFill>
                  <a:srgbClr val="C00000"/>
                </a:solidFill>
              </a:rPr>
              <a:t>Material budget is a key parameter !</a:t>
            </a:r>
          </a:p>
        </p:txBody>
      </p:sp>
    </p:spTree>
    <p:extLst>
      <p:ext uri="{BB962C8B-B14F-4D97-AF65-F5344CB8AC3E}">
        <p14:creationId xmlns:p14="http://schemas.microsoft.com/office/powerpoint/2010/main" val="35512186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A589A826-5404-F9E3-877C-CF4B737E6F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858" r="22342"/>
          <a:stretch/>
        </p:blipFill>
        <p:spPr>
          <a:xfrm>
            <a:off x="1358307" y="4022568"/>
            <a:ext cx="2221144" cy="250309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E987AC3-250B-B980-D354-EAA34463D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Mecanical simulations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04A189D-6946-F59F-AAB0-8EF9607840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0065" y="1668448"/>
            <a:ext cx="7107871" cy="4857212"/>
          </a:xfrm>
        </p:spPr>
        <p:txBody>
          <a:bodyPr>
            <a:normAutofit fontScale="70000" lnSpcReduction="20000"/>
          </a:bodyPr>
          <a:lstStyle/>
          <a:p>
            <a:r>
              <a:rPr lang="en-GB" dirty="0">
                <a:solidFill>
                  <a:schemeClr val="accent1"/>
                </a:solidFill>
              </a:rPr>
              <a:t>Goal</a:t>
            </a:r>
            <a:r>
              <a:rPr lang="en-GB" dirty="0"/>
              <a:t> : simulate the bending of a silicon sensor, to determine the breaking points vs thickness and inner radius.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>
                <a:solidFill>
                  <a:schemeClr val="accent1"/>
                </a:solidFill>
              </a:rPr>
              <a:t>Start with the modelling of a simple leaf of silicon, but mechanical characteristics of chips might be different </a:t>
            </a:r>
            <a:r>
              <a:rPr lang="en-GB" dirty="0"/>
              <a:t>:</a:t>
            </a:r>
          </a:p>
          <a:p>
            <a:pPr lvl="1"/>
            <a:r>
              <a:rPr lang="en-GB" dirty="0"/>
              <a:t>Simulation of a complete chips might be difficult,</a:t>
            </a:r>
          </a:p>
          <a:p>
            <a:pPr lvl="1"/>
            <a:r>
              <a:rPr lang="en-GB" dirty="0"/>
              <a:t>Considering measuring the mechanical characteristic of Mimosis and feed the simulation with the results.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Preliminary studies with ANSYS being performed, but much more work is needed.</a:t>
            </a:r>
          </a:p>
          <a:p>
            <a:endParaRPr lang="en-GB" dirty="0"/>
          </a:p>
          <a:p>
            <a:r>
              <a:rPr lang="en-GB" dirty="0">
                <a:solidFill>
                  <a:schemeClr val="accent1"/>
                </a:solidFill>
              </a:rPr>
              <a:t>More simulations (thermo-fluidic) </a:t>
            </a:r>
            <a:r>
              <a:rPr lang="en-GB" dirty="0"/>
              <a:t>related to thermal aspects are also required.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FAD675C-F7DE-1FBF-2ADE-CB4709A527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000" y="1267691"/>
            <a:ext cx="4197048" cy="272399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340B15B-1EB5-7895-A44A-B008354394E5}"/>
              </a:ext>
            </a:extLst>
          </p:cNvPr>
          <p:cNvSpPr txBox="1"/>
          <p:nvPr/>
        </p:nvSpPr>
        <p:spPr>
          <a:xfrm>
            <a:off x="9584704" y="1095494"/>
            <a:ext cx="2203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>
                <a:solidFill>
                  <a:srgbClr val="C00000"/>
                </a:solidFill>
              </a:rPr>
              <a:t>M.Krauth</a:t>
            </a:r>
            <a:r>
              <a:rPr lang="fr-FR" b="1" dirty="0">
                <a:solidFill>
                  <a:srgbClr val="C00000"/>
                </a:solidFill>
              </a:rPr>
              <a:t>, </a:t>
            </a:r>
            <a:r>
              <a:rPr lang="fr-FR" b="1" dirty="0" err="1">
                <a:solidFill>
                  <a:srgbClr val="C00000"/>
                </a:solidFill>
              </a:rPr>
              <a:t>T.Sommen</a:t>
            </a:r>
            <a:endParaRPr lang="fr-FR" b="1" dirty="0">
              <a:solidFill>
                <a:srgbClr val="C0000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A51385B-3947-5455-AD12-24D85DA8CA68}"/>
              </a:ext>
            </a:extLst>
          </p:cNvPr>
          <p:cNvSpPr txBox="1"/>
          <p:nvPr/>
        </p:nvSpPr>
        <p:spPr>
          <a:xfrm>
            <a:off x="2468880" y="1267691"/>
            <a:ext cx="1287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Preliminary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F72AA12-FB45-50EF-6BAA-752E5ED6C765}"/>
              </a:ext>
            </a:extLst>
          </p:cNvPr>
          <p:cNvSpPr txBox="1"/>
          <p:nvPr/>
        </p:nvSpPr>
        <p:spPr>
          <a:xfrm>
            <a:off x="1825081" y="4022568"/>
            <a:ext cx="1287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Preliminary</a:t>
            </a:r>
          </a:p>
        </p:txBody>
      </p:sp>
      <p:sp>
        <p:nvSpPr>
          <p:cNvPr id="6" name="Espace réservé du numéro de diapositive 3">
            <a:extLst>
              <a:ext uri="{FF2B5EF4-FFF2-40B4-BE49-F238E27FC236}">
                <a16:creationId xmlns:a16="http://schemas.microsoft.com/office/drawing/2014/main" id="{887C3675-0719-9201-24EE-C3A23B8A3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65842"/>
            <a:ext cx="2743200" cy="365125"/>
          </a:xfrm>
        </p:spPr>
        <p:txBody>
          <a:bodyPr/>
          <a:lstStyle/>
          <a:p>
            <a:fld id="{D1F3EB87-43B8-C349-9524-A5B52D9957BC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41229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4AE25E84-CA75-C4AE-7042-CD475540F5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947" y="4755038"/>
            <a:ext cx="10092517" cy="196796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A0A46F5-7A0B-7F50-57DC-B38F4506656D}"/>
              </a:ext>
            </a:extLst>
          </p:cNvPr>
          <p:cNvSpPr/>
          <p:nvPr/>
        </p:nvSpPr>
        <p:spPr>
          <a:xfrm>
            <a:off x="9493215" y="4616608"/>
            <a:ext cx="1877002" cy="1320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BC0D833-26D4-6C89-BBFC-2EDEAB2DA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MIMOSIS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9E101550-B0B7-5158-22AD-B5801ED2B96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13602" y="1223400"/>
                <a:ext cx="9028475" cy="3285538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GB" dirty="0">
                    <a:solidFill>
                      <a:schemeClr val="accent1"/>
                    </a:solidFill>
                  </a:rPr>
                  <a:t>Desiging of a new chip is a long process</a:t>
                </a:r>
                <a:r>
                  <a:rPr lang="en-GB" dirty="0"/>
                  <a:t>. To move forward, we are bending/testing already existing sensors : </a:t>
                </a:r>
                <a:r>
                  <a:rPr lang="en-GB" b="1" dirty="0">
                    <a:solidFill>
                      <a:schemeClr val="accent1"/>
                    </a:solidFill>
                  </a:rPr>
                  <a:t>MIMOSIS</a:t>
                </a:r>
                <a:r>
                  <a:rPr lang="en-GB" dirty="0"/>
                  <a:t> (CBM experiment @ FAIR), IPHC (PICSEL, C4PI platform).</a:t>
                </a:r>
              </a:p>
              <a:p>
                <a:endParaRPr lang="en-GB" dirty="0"/>
              </a:p>
              <a:p>
                <a:r>
                  <a:rPr lang="en-GB" dirty="0"/>
                  <a:t>MIMOSIS : based on ALPIDE architecture. </a:t>
                </a:r>
              </a:p>
              <a:p>
                <a:endParaRPr lang="en-GB" dirty="0"/>
              </a:p>
              <a:p>
                <a:r>
                  <a:rPr lang="en-GB" dirty="0">
                    <a:solidFill>
                      <a:schemeClr val="accent1"/>
                    </a:solidFill>
                  </a:rPr>
                  <a:t>Fulfil already a significant amount of specs </a:t>
                </a:r>
                <a:r>
                  <a:rPr lang="en-GB" dirty="0"/>
                  <a:t>: milestone toward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GB" dirty="0"/>
                  <a:t> colliders.</a:t>
                </a:r>
              </a:p>
              <a:p>
                <a:endParaRPr lang="en-GB" dirty="0"/>
              </a:p>
              <a:p>
                <a:r>
                  <a:rPr lang="en-GB" dirty="0">
                    <a:solidFill>
                      <a:schemeClr val="accent1"/>
                    </a:solidFill>
                  </a:rPr>
                  <a:t>Functional versions Mimosis 1 or 2.1 are good candidates for bend sensor testing. </a:t>
                </a:r>
                <a:r>
                  <a:rPr lang="en-GB" dirty="0"/>
                  <a:t>Mimosis 2.0 are good candidates for bending tests.</a:t>
                </a:r>
              </a:p>
              <a:p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9E101550-B0B7-5158-22AD-B5801ED2B9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13602" y="1223400"/>
                <a:ext cx="9028475" cy="3285538"/>
              </a:xfrm>
              <a:blipFill>
                <a:blip r:embed="rId3"/>
                <a:stretch>
                  <a:fillRect l="-702" t="-3462" b="-115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id="{35B44A26-B27E-4667-6A75-8E2CC0D59A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493" y="1188195"/>
            <a:ext cx="2688956" cy="3741157"/>
          </a:xfrm>
          <a:prstGeom prst="rect">
            <a:avLst/>
          </a:prstGeom>
        </p:spPr>
      </p:pic>
      <p:sp>
        <p:nvSpPr>
          <p:cNvPr id="12" name="Espace réservé du numéro de diapositive 3">
            <a:extLst>
              <a:ext uri="{FF2B5EF4-FFF2-40B4-BE49-F238E27FC236}">
                <a16:creationId xmlns:a16="http://schemas.microsoft.com/office/drawing/2014/main" id="{43164F47-2653-F609-A5EE-291FF219A5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448800" y="6455794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253156">
              <a:spcBef>
                <a:spcPct val="20000"/>
              </a:spcBef>
              <a:buChar char="•"/>
              <a:defRPr sz="3943">
                <a:solidFill>
                  <a:srgbClr val="080808"/>
                </a:solidFill>
                <a:latin typeface="Times New Roman" panose="02020603050405020304" pitchFamily="18" charset="0"/>
              </a:defRPr>
            </a:lvl1pPr>
            <a:lvl2pPr marL="819109" indent="-314310" defTabSz="1253156">
              <a:spcBef>
                <a:spcPct val="20000"/>
              </a:spcBef>
              <a:buChar char="–"/>
              <a:defRPr sz="3343">
                <a:solidFill>
                  <a:srgbClr val="080808"/>
                </a:solidFill>
                <a:latin typeface="Times New Roman" panose="02020603050405020304" pitchFamily="18" charset="0"/>
              </a:defRPr>
            </a:lvl2pPr>
            <a:lvl3pPr marL="1259958" indent="-251720" defTabSz="1253156">
              <a:spcBef>
                <a:spcPct val="20000"/>
              </a:spcBef>
              <a:buChar char="•"/>
              <a:defRPr sz="2914">
                <a:solidFill>
                  <a:srgbClr val="080808"/>
                </a:solidFill>
                <a:latin typeface="Times New Roman" panose="02020603050405020304" pitchFamily="18" charset="0"/>
              </a:defRPr>
            </a:lvl3pPr>
            <a:lvl4pPr marL="1764759" indent="-251720" defTabSz="1253156">
              <a:spcBef>
                <a:spcPct val="20000"/>
              </a:spcBef>
              <a:buChar char="–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4pPr>
            <a:lvl5pPr marL="2269558" indent="-251720" defTabSz="1253156">
              <a:spcBef>
                <a:spcPct val="20000"/>
              </a:spcBef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5pPr>
            <a:lvl6pPr marL="2661424" indent="-251720" defTabSz="1253156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6pPr>
            <a:lvl7pPr marL="3053290" indent="-251720" defTabSz="1253156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7pPr>
            <a:lvl8pPr marL="3445156" indent="-251720" defTabSz="1253156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8pPr>
            <a:lvl9pPr marL="3837022" indent="-251720" defTabSz="1253156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A939748-AC10-C341-A5C3-B049BDDE90DB}" type="slidenum">
              <a:rPr lang="fr-FR" altLang="fr-FR" sz="1371">
                <a:solidFill>
                  <a:schemeClr val="tx1"/>
                </a:solidFill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lang="fr-FR" altLang="fr-FR" sz="1371" dirty="0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DFA7E61-B61A-5D20-1464-AF51C0EDE8E4}"/>
              </a:ext>
            </a:extLst>
          </p:cNvPr>
          <p:cNvSpPr/>
          <p:nvPr/>
        </p:nvSpPr>
        <p:spPr>
          <a:xfrm>
            <a:off x="947651" y="6497359"/>
            <a:ext cx="1296785" cy="2672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792329-805A-A64D-C747-68137184302C}"/>
              </a:ext>
            </a:extLst>
          </p:cNvPr>
          <p:cNvSpPr/>
          <p:nvPr/>
        </p:nvSpPr>
        <p:spPr>
          <a:xfrm>
            <a:off x="4549832" y="6455794"/>
            <a:ext cx="2475657" cy="2672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C1CD12C-6E95-71CE-CFE0-38F6BF60273D}"/>
              </a:ext>
            </a:extLst>
          </p:cNvPr>
          <p:cNvSpPr txBox="1"/>
          <p:nvPr/>
        </p:nvSpPr>
        <p:spPr>
          <a:xfrm>
            <a:off x="9110166" y="6447772"/>
            <a:ext cx="1812174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100"/>
              <a:t>Submission Q1 2026</a:t>
            </a:r>
          </a:p>
        </p:txBody>
      </p:sp>
    </p:spTree>
    <p:extLst>
      <p:ext uri="{BB962C8B-B14F-4D97-AF65-F5344CB8AC3E}">
        <p14:creationId xmlns:p14="http://schemas.microsoft.com/office/powerpoint/2010/main" val="25489997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 bwMode="auto">
          <a:xfrm>
            <a:off x="1143000" y="183483"/>
            <a:ext cx="9423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3600" b="1" dirty="0">
                <a:solidFill>
                  <a:schemeClr val="accent1"/>
                </a:solidFill>
              </a:rPr>
              <a:t>Bending bench setup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/>
              <p:nvPr/>
            </p:nvSpPr>
            <p:spPr bwMode="auto">
              <a:xfrm>
                <a:off x="7427881" y="1109847"/>
                <a:ext cx="4555066" cy="56323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GB" sz="2000" dirty="0">
                    <a:solidFill>
                      <a:schemeClr val="accent1"/>
                    </a:solidFill>
                  </a:rPr>
                  <a:t>Inspired from ALICE technique.</a:t>
                </a:r>
              </a:p>
              <a:p>
                <a:pPr marL="457200" indent="-457200">
                  <a:buFont typeface="+mj-lt"/>
                  <a:buAutoNum type="arabicPeriod"/>
                  <a:defRPr/>
                </a:pPr>
                <a:r>
                  <a:rPr lang="en-GB" sz="2000" dirty="0">
                    <a:solidFill>
                      <a:schemeClr val="accent1"/>
                    </a:solidFill>
                  </a:rPr>
                  <a:t>Fixed suction table</a:t>
                </a:r>
                <a:r>
                  <a:rPr lang="en-GB" sz="2000" dirty="0"/>
                  <a:t>, </a:t>
                </a:r>
              </a:p>
              <a:p>
                <a:pPr marL="914400" lvl="1" indent="-457200">
                  <a:buFont typeface="Arial" panose="020B0604020202020204" pitchFamily="34" charset="0"/>
                  <a:buChar char="•"/>
                  <a:defRPr/>
                </a:pPr>
                <a:r>
                  <a:rPr lang="en-GB" sz="2000" dirty="0"/>
                  <a:t>preparation of the sensor,</a:t>
                </a:r>
                <a:endParaRPr lang="en-GB" sz="2800" dirty="0"/>
              </a:p>
              <a:p>
                <a:pPr marL="914400" lvl="1" indent="-457200">
                  <a:buFont typeface="Arial" panose="020B0604020202020204" pitchFamily="34" charset="0"/>
                  <a:buChar char="•"/>
                  <a:defRPr/>
                </a:pPr>
                <a:endParaRPr lang="en-GB" sz="2800" dirty="0"/>
              </a:p>
              <a:p>
                <a:pPr marL="457200" indent="-457200">
                  <a:buFont typeface="+mj-lt"/>
                  <a:buAutoNum type="arabicPeriod"/>
                  <a:defRPr/>
                </a:pPr>
                <a:r>
                  <a:rPr lang="en-GB" sz="2000" dirty="0">
                    <a:solidFill>
                      <a:schemeClr val="accent1"/>
                    </a:solidFill>
                  </a:rPr>
                  <a:t>Mobile suction table</a:t>
                </a:r>
                <a:r>
                  <a:rPr lang="en-GB" sz="2000" dirty="0"/>
                  <a:t>,</a:t>
                </a:r>
                <a:r>
                  <a:rPr lang="en-GB" sz="2800" dirty="0"/>
                  <a:t> </a:t>
                </a:r>
              </a:p>
              <a:p>
                <a:pPr marL="914400" lvl="1" indent="-457200">
                  <a:buFont typeface="Arial" panose="020B0604020202020204" pitchFamily="34" charset="0"/>
                  <a:buChar char="•"/>
                  <a:defRPr/>
                </a:pPr>
                <a:r>
                  <a:rPr lang="en-GB" sz="2000" dirty="0"/>
                  <a:t>Linear displacement in </a:t>
                </a:r>
                <a:r>
                  <a:rPr lang="en-GB" sz="2000" dirty="0" err="1"/>
                  <a:t>xyz</a:t>
                </a:r>
                <a:r>
                  <a:rPr lang="en-GB" sz="2000" dirty="0"/>
                  <a:t>,</a:t>
                </a:r>
                <a:r>
                  <a:rPr lang="en-GB" sz="2800" dirty="0"/>
                  <a:t> </a:t>
                </a:r>
                <a:r>
                  <a:rPr lang="en-GB" sz="2000" dirty="0">
                    <a:ea typeface="Cambria Math" panose="02040503050406030204" pitchFamily="18" charset="0"/>
                  </a:rPr>
                  <a:t>Angular displacement in </a:t>
                </a:r>
                <a14:m>
                  <m:oMath xmlns:m="http://schemas.openxmlformats.org/officeDocument/2006/math">
                    <m:r>
                      <a:rPr lang="en-GB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𝜑</m:t>
                    </m:r>
                  </m:oMath>
                </a14:m>
                <a:r>
                  <a:rPr lang="en-GB" sz="2800" dirty="0"/>
                  <a:t>,</a:t>
                </a:r>
              </a:p>
              <a:p>
                <a:pPr marL="914400" lvl="1" indent="-457200">
                  <a:buFont typeface="Arial" panose="020B0604020202020204" pitchFamily="34" charset="0"/>
                  <a:buChar char="•"/>
                  <a:defRPr/>
                </a:pPr>
                <a:r>
                  <a:rPr lang="en-GB" sz="2000" dirty="0"/>
                  <a:t>Pickup the sensor on 1, and precise positioning on the cylinder</a:t>
                </a:r>
              </a:p>
              <a:p>
                <a:pPr marL="914400" lvl="1" indent="-457200">
                  <a:buFont typeface="Arial" panose="020B0604020202020204" pitchFamily="34" charset="0"/>
                  <a:buChar char="•"/>
                  <a:defRPr/>
                </a:pPr>
                <a:endParaRPr lang="en-GB" sz="2000" dirty="0"/>
              </a:p>
              <a:p>
                <a:pPr marL="457200" indent="-457200">
                  <a:buFont typeface="+mj-lt"/>
                  <a:buAutoNum type="arabicPeriod"/>
                  <a:defRPr/>
                </a:pPr>
                <a:r>
                  <a:rPr lang="en-GB" sz="2000" dirty="0">
                    <a:solidFill>
                      <a:schemeClr val="accent1"/>
                    </a:solidFill>
                  </a:rPr>
                  <a:t>Bending of silicon, motor for mandrel rotation, camera for alignment</a:t>
                </a:r>
                <a:r>
                  <a:rPr lang="en-GB" sz="2000" dirty="0"/>
                  <a:t>,</a:t>
                </a:r>
                <a:endParaRPr lang="en-GB" sz="2800" dirty="0"/>
              </a:p>
              <a:p>
                <a:pPr marL="457200" indent="-457200">
                  <a:buFont typeface="+mj-lt"/>
                  <a:buAutoNum type="arabicPeriod"/>
                  <a:defRPr/>
                </a:pPr>
                <a:endParaRPr lang="en-GB" sz="2800" dirty="0"/>
              </a:p>
              <a:p>
                <a:pPr marL="457200" indent="-457200">
                  <a:buFont typeface="+mj-lt"/>
                  <a:buAutoNum type="arabicPeriod"/>
                  <a:defRPr/>
                </a:pPr>
                <a:r>
                  <a:rPr lang="en-GB" sz="2000" dirty="0">
                    <a:solidFill>
                      <a:schemeClr val="accent1"/>
                    </a:solidFill>
                  </a:rPr>
                  <a:t>PC for camera </a:t>
                </a:r>
                <a:r>
                  <a:rPr lang="en-GB" sz="2000" dirty="0"/>
                  <a:t>display and other measurements.</a:t>
                </a:r>
                <a:endParaRPr lang="en-GB" sz="2800" dirty="0"/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27881" y="1109847"/>
                <a:ext cx="4555066" cy="5632311"/>
              </a:xfrm>
              <a:prstGeom prst="rect">
                <a:avLst/>
              </a:prstGeom>
              <a:blipFill>
                <a:blip r:embed="rId3"/>
                <a:stretch>
                  <a:fillRect l="-1389" t="-676" r="-1389" b="-112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e 1">
            <a:extLst>
              <a:ext uri="{FF2B5EF4-FFF2-40B4-BE49-F238E27FC236}">
                <a16:creationId xmlns:a16="http://schemas.microsoft.com/office/drawing/2014/main" id="{E6089184-5729-3A37-480F-3C2A7C08E925}"/>
              </a:ext>
            </a:extLst>
          </p:cNvPr>
          <p:cNvGrpSpPr/>
          <p:nvPr/>
        </p:nvGrpSpPr>
        <p:grpSpPr>
          <a:xfrm>
            <a:off x="248715" y="1433310"/>
            <a:ext cx="6969084" cy="4985386"/>
            <a:chOff x="1460293" y="1240436"/>
            <a:chExt cx="5836169" cy="4377128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1460293" y="1240436"/>
              <a:ext cx="5836169" cy="4377128"/>
            </a:xfrm>
            <a:prstGeom prst="rect">
              <a:avLst/>
            </a:prstGeom>
          </p:spPr>
        </p:pic>
        <p:sp>
          <p:nvSpPr>
            <p:cNvPr id="14" name="ZoneTexte 13"/>
            <p:cNvSpPr txBox="1"/>
            <p:nvPr/>
          </p:nvSpPr>
          <p:spPr bwMode="auto">
            <a:xfrm>
              <a:off x="3134331" y="3513944"/>
              <a:ext cx="301686" cy="369332"/>
            </a:xfrm>
            <a:prstGeom prst="rect">
              <a:avLst/>
            </a:prstGeom>
            <a:noFill/>
            <a:ln>
              <a:solidFill>
                <a:srgbClr val="FFFF00"/>
              </a:solidFill>
            </a:ln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fr-FR">
                  <a:solidFill>
                    <a:srgbClr val="FF0000"/>
                  </a:solidFill>
                </a:rPr>
                <a:t>1</a:t>
              </a:r>
              <a:endParaRPr/>
            </a:p>
          </p:txBody>
        </p:sp>
        <p:sp>
          <p:nvSpPr>
            <p:cNvPr id="15" name="ZoneTexte 14"/>
            <p:cNvSpPr txBox="1"/>
            <p:nvPr/>
          </p:nvSpPr>
          <p:spPr bwMode="auto">
            <a:xfrm>
              <a:off x="4100290" y="3130174"/>
              <a:ext cx="301686" cy="369332"/>
            </a:xfrm>
            <a:prstGeom prst="rect">
              <a:avLst/>
            </a:prstGeom>
            <a:noFill/>
            <a:ln>
              <a:solidFill>
                <a:srgbClr val="FFFF00"/>
              </a:solidFill>
            </a:ln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fr-FR">
                  <a:solidFill>
                    <a:srgbClr val="FF0000"/>
                  </a:solidFill>
                </a:rPr>
                <a:t>2</a:t>
              </a:r>
              <a:endParaRPr/>
            </a:p>
          </p:txBody>
        </p:sp>
        <p:sp>
          <p:nvSpPr>
            <p:cNvPr id="16" name="ZoneTexte 15"/>
            <p:cNvSpPr txBox="1"/>
            <p:nvPr/>
          </p:nvSpPr>
          <p:spPr bwMode="auto">
            <a:xfrm>
              <a:off x="3285174" y="2906816"/>
              <a:ext cx="301686" cy="369332"/>
            </a:xfrm>
            <a:prstGeom prst="rect">
              <a:avLst/>
            </a:prstGeom>
            <a:noFill/>
            <a:ln>
              <a:solidFill>
                <a:srgbClr val="FFFF00"/>
              </a:solidFill>
            </a:ln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fr-FR">
                  <a:solidFill>
                    <a:srgbClr val="FF0000"/>
                  </a:solidFill>
                </a:rPr>
                <a:t>3</a:t>
              </a:r>
              <a:endParaRPr/>
            </a:p>
          </p:txBody>
        </p:sp>
        <p:sp>
          <p:nvSpPr>
            <p:cNvPr id="17" name="ZoneTexte 16"/>
            <p:cNvSpPr txBox="1"/>
            <p:nvPr/>
          </p:nvSpPr>
          <p:spPr bwMode="auto">
            <a:xfrm>
              <a:off x="6322655" y="3144612"/>
              <a:ext cx="301686" cy="369332"/>
            </a:xfrm>
            <a:prstGeom prst="rect">
              <a:avLst/>
            </a:prstGeom>
            <a:noFill/>
            <a:ln>
              <a:solidFill>
                <a:srgbClr val="FFFF00"/>
              </a:solidFill>
            </a:ln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fr-FR">
                  <a:solidFill>
                    <a:srgbClr val="FF0000"/>
                  </a:solidFill>
                </a:rPr>
                <a:t>4</a:t>
              </a:r>
              <a:endParaRPr/>
            </a:p>
          </p:txBody>
        </p:sp>
      </p:grpSp>
      <p:sp>
        <p:nvSpPr>
          <p:cNvPr id="10" name="Espace réservé du numéro de diapositive 3">
            <a:extLst>
              <a:ext uri="{FF2B5EF4-FFF2-40B4-BE49-F238E27FC236}">
                <a16:creationId xmlns:a16="http://schemas.microsoft.com/office/drawing/2014/main" id="{6580C86D-FF78-6BBF-57CA-F6669EA0DA5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448800" y="6455794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253156">
              <a:spcBef>
                <a:spcPct val="20000"/>
              </a:spcBef>
              <a:buChar char="•"/>
              <a:defRPr sz="3943">
                <a:solidFill>
                  <a:srgbClr val="080808"/>
                </a:solidFill>
                <a:latin typeface="Times New Roman" panose="02020603050405020304" pitchFamily="18" charset="0"/>
              </a:defRPr>
            </a:lvl1pPr>
            <a:lvl2pPr marL="819109" indent="-314310" defTabSz="1253156">
              <a:spcBef>
                <a:spcPct val="20000"/>
              </a:spcBef>
              <a:buChar char="–"/>
              <a:defRPr sz="3343">
                <a:solidFill>
                  <a:srgbClr val="080808"/>
                </a:solidFill>
                <a:latin typeface="Times New Roman" panose="02020603050405020304" pitchFamily="18" charset="0"/>
              </a:defRPr>
            </a:lvl2pPr>
            <a:lvl3pPr marL="1259958" indent="-251720" defTabSz="1253156">
              <a:spcBef>
                <a:spcPct val="20000"/>
              </a:spcBef>
              <a:buChar char="•"/>
              <a:defRPr sz="2914">
                <a:solidFill>
                  <a:srgbClr val="080808"/>
                </a:solidFill>
                <a:latin typeface="Times New Roman" panose="02020603050405020304" pitchFamily="18" charset="0"/>
              </a:defRPr>
            </a:lvl3pPr>
            <a:lvl4pPr marL="1764759" indent="-251720" defTabSz="1253156">
              <a:spcBef>
                <a:spcPct val="20000"/>
              </a:spcBef>
              <a:buChar char="–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4pPr>
            <a:lvl5pPr marL="2269558" indent="-251720" defTabSz="1253156">
              <a:spcBef>
                <a:spcPct val="20000"/>
              </a:spcBef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5pPr>
            <a:lvl6pPr marL="2661424" indent="-251720" defTabSz="1253156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6pPr>
            <a:lvl7pPr marL="3053290" indent="-251720" defTabSz="1253156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7pPr>
            <a:lvl8pPr marL="3445156" indent="-251720" defTabSz="1253156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8pPr>
            <a:lvl9pPr marL="3837022" indent="-251720" defTabSz="1253156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A939748-AC10-C341-A5C3-B049BDDE90DB}" type="slidenum">
              <a:rPr lang="fr-FR" altLang="fr-FR" sz="1371">
                <a:solidFill>
                  <a:schemeClr val="tx1"/>
                </a:solidFill>
              </a:rPr>
              <a:pPr>
                <a:spcBef>
                  <a:spcPct val="0"/>
                </a:spcBef>
                <a:buFontTx/>
                <a:buNone/>
              </a:pPr>
              <a:t>23</a:t>
            </a:fld>
            <a:endParaRPr lang="fr-FR" altLang="fr-FR" sz="137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1112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ce réservé du numéro de diapositive 3">
            <a:extLst>
              <a:ext uri="{FF2B5EF4-FFF2-40B4-BE49-F238E27FC236}">
                <a16:creationId xmlns:a16="http://schemas.microsoft.com/office/drawing/2014/main" id="{73314366-5A3A-3F25-F348-6D9675009C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253156">
              <a:spcBef>
                <a:spcPct val="20000"/>
              </a:spcBef>
              <a:buChar char="•"/>
              <a:defRPr sz="3943">
                <a:solidFill>
                  <a:srgbClr val="080808"/>
                </a:solidFill>
                <a:latin typeface="Times New Roman" panose="02020603050405020304" pitchFamily="18" charset="0"/>
              </a:defRPr>
            </a:lvl1pPr>
            <a:lvl2pPr marL="819109" indent="-314310" defTabSz="1253156">
              <a:spcBef>
                <a:spcPct val="20000"/>
              </a:spcBef>
              <a:buChar char="–"/>
              <a:defRPr sz="3343">
                <a:solidFill>
                  <a:srgbClr val="080808"/>
                </a:solidFill>
                <a:latin typeface="Times New Roman" panose="02020603050405020304" pitchFamily="18" charset="0"/>
              </a:defRPr>
            </a:lvl2pPr>
            <a:lvl3pPr marL="1259958" indent="-251720" defTabSz="1253156">
              <a:spcBef>
                <a:spcPct val="20000"/>
              </a:spcBef>
              <a:buChar char="•"/>
              <a:defRPr sz="2914">
                <a:solidFill>
                  <a:srgbClr val="080808"/>
                </a:solidFill>
                <a:latin typeface="Times New Roman" panose="02020603050405020304" pitchFamily="18" charset="0"/>
              </a:defRPr>
            </a:lvl3pPr>
            <a:lvl4pPr marL="1764759" indent="-251720" defTabSz="1253156">
              <a:spcBef>
                <a:spcPct val="20000"/>
              </a:spcBef>
              <a:buChar char="–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4pPr>
            <a:lvl5pPr marL="2269558" indent="-251720" defTabSz="1253156">
              <a:spcBef>
                <a:spcPct val="20000"/>
              </a:spcBef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5pPr>
            <a:lvl6pPr marL="2661424" indent="-251720" defTabSz="1253156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6pPr>
            <a:lvl7pPr marL="3053290" indent="-251720" defTabSz="1253156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7pPr>
            <a:lvl8pPr marL="3445156" indent="-251720" defTabSz="1253156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8pPr>
            <a:lvl9pPr marL="3837022" indent="-251720" defTabSz="1253156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A939748-AC10-C341-A5C3-B049BDDE90DB}" type="slidenum">
              <a:rPr lang="fr-FR" altLang="fr-FR" sz="1371">
                <a:solidFill>
                  <a:schemeClr val="tx1"/>
                </a:solidFill>
              </a:rPr>
              <a:pPr>
                <a:spcBef>
                  <a:spcPct val="0"/>
                </a:spcBef>
                <a:buFontTx/>
                <a:buNone/>
              </a:pPr>
              <a:t>24</a:t>
            </a:fld>
            <a:endParaRPr lang="fr-FR" altLang="fr-FR" sz="1371" dirty="0">
              <a:solidFill>
                <a:schemeClr val="tx1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0DE994B-758F-AEAE-038C-5EB85C174C2A}"/>
              </a:ext>
            </a:extLst>
          </p:cNvPr>
          <p:cNvSpPr txBox="1"/>
          <p:nvPr/>
        </p:nvSpPr>
        <p:spPr>
          <a:xfrm>
            <a:off x="1378875" y="225500"/>
            <a:ext cx="471712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altLang="fr-FR" sz="2800" b="1" dirty="0">
                <a:solidFill>
                  <a:schemeClr val="accent1"/>
                </a:solidFill>
              </a:rPr>
              <a:t>Test bench for Mimosis testing</a:t>
            </a:r>
            <a:endParaRPr lang="en-GB" sz="3200" b="1" dirty="0">
              <a:solidFill>
                <a:schemeClr val="accent1"/>
              </a:solidFill>
            </a:endParaRPr>
          </a:p>
        </p:txBody>
      </p:sp>
      <p:pic>
        <p:nvPicPr>
          <p:cNvPr id="8197" name="Image 1">
            <a:extLst>
              <a:ext uri="{FF2B5EF4-FFF2-40B4-BE49-F238E27FC236}">
                <a16:creationId xmlns:a16="http://schemas.microsoft.com/office/drawing/2014/main" id="{40F2BDB3-2BC8-2051-58D6-B587236D0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80" t="19463" r="30977" b="14200"/>
          <a:stretch>
            <a:fillRect/>
          </a:stretch>
        </p:blipFill>
        <p:spPr bwMode="auto">
          <a:xfrm>
            <a:off x="6096000" y="574004"/>
            <a:ext cx="5881511" cy="6087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E1FFD110-2DC8-4403-2B60-70EDD2C9ADD0}"/>
              </a:ext>
            </a:extLst>
          </p:cNvPr>
          <p:cNvCxnSpPr>
            <a:cxnSpLocks/>
            <a:stCxn id="7" idx="3"/>
          </p:cNvCxnSpPr>
          <p:nvPr/>
        </p:nvCxnSpPr>
        <p:spPr bwMode="auto">
          <a:xfrm flipV="1">
            <a:off x="4855565" y="4816963"/>
            <a:ext cx="4864168" cy="87438"/>
          </a:xfrm>
          <a:prstGeom prst="straightConnector1">
            <a:avLst/>
          </a:prstGeom>
          <a:ln w="31750">
            <a:solidFill>
              <a:schemeClr val="accent1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13F46F72-86FC-6EB9-73FF-5C293AA429F5}"/>
              </a:ext>
            </a:extLst>
          </p:cNvPr>
          <p:cNvCxnSpPr>
            <a:cxnSpLocks/>
            <a:stCxn id="21" idx="3"/>
          </p:cNvCxnSpPr>
          <p:nvPr/>
        </p:nvCxnSpPr>
        <p:spPr bwMode="auto">
          <a:xfrm>
            <a:off x="4220386" y="2013632"/>
            <a:ext cx="2594071" cy="40946"/>
          </a:xfrm>
          <a:prstGeom prst="straightConnector1">
            <a:avLst/>
          </a:prstGeom>
          <a:ln w="31750">
            <a:solidFill>
              <a:schemeClr val="accent1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B3A97B29-D9CA-E6B5-52BA-6907764B096A}"/>
              </a:ext>
            </a:extLst>
          </p:cNvPr>
          <p:cNvCxnSpPr>
            <a:cxnSpLocks/>
            <a:stCxn id="13" idx="3"/>
          </p:cNvCxnSpPr>
          <p:nvPr/>
        </p:nvCxnSpPr>
        <p:spPr bwMode="auto">
          <a:xfrm>
            <a:off x="3914872" y="3540154"/>
            <a:ext cx="5310875" cy="1078298"/>
          </a:xfrm>
          <a:prstGeom prst="straightConnector1">
            <a:avLst/>
          </a:prstGeom>
          <a:ln w="31750">
            <a:solidFill>
              <a:schemeClr val="accent1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86F39F9F-1D4A-F445-FD3C-D16D96EB040E}"/>
              </a:ext>
            </a:extLst>
          </p:cNvPr>
          <p:cNvCxnSpPr>
            <a:cxnSpLocks/>
            <a:stCxn id="4" idx="3"/>
          </p:cNvCxnSpPr>
          <p:nvPr/>
        </p:nvCxnSpPr>
        <p:spPr bwMode="auto">
          <a:xfrm flipV="1">
            <a:off x="4647315" y="5585491"/>
            <a:ext cx="4722910" cy="268897"/>
          </a:xfrm>
          <a:prstGeom prst="straightConnector1">
            <a:avLst/>
          </a:prstGeom>
          <a:ln w="31750">
            <a:solidFill>
              <a:schemeClr val="accent1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ED57B894-0DED-4477-A211-FACDA7EEBD4D}"/>
              </a:ext>
            </a:extLst>
          </p:cNvPr>
          <p:cNvSpPr txBox="1"/>
          <p:nvPr/>
        </p:nvSpPr>
        <p:spPr>
          <a:xfrm>
            <a:off x="276375" y="5669722"/>
            <a:ext cx="4370940" cy="369332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GB" altLang="fr-FR" sz="1800" b="1" dirty="0">
                <a:sym typeface="Wingdings" panose="05000000000000000000" pitchFamily="2" charset="2"/>
              </a:rPr>
              <a:t>Mimosis is mounted on a </a:t>
            </a:r>
            <a:r>
              <a:rPr lang="en-GB" altLang="fr-FR" sz="1800" b="1" dirty="0">
                <a:solidFill>
                  <a:schemeClr val="accent1"/>
                </a:solidFill>
                <a:sym typeface="Wingdings" panose="05000000000000000000" pitchFamily="2" charset="2"/>
              </a:rPr>
              <a:t>“Proximity board”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A70AA19-5C8E-E9E4-CDE1-E5D608A1C8CD}"/>
              </a:ext>
            </a:extLst>
          </p:cNvPr>
          <p:cNvSpPr txBox="1"/>
          <p:nvPr/>
        </p:nvSpPr>
        <p:spPr>
          <a:xfrm>
            <a:off x="291110" y="4581235"/>
            <a:ext cx="4564455" cy="646331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GB" altLang="fr-FR" sz="1800" b="1" dirty="0">
                <a:solidFill>
                  <a:schemeClr val="accent1"/>
                </a:solidFill>
                <a:sym typeface="Wingdings" panose="05000000000000000000" pitchFamily="2" charset="2"/>
              </a:rPr>
              <a:t>S3 board </a:t>
            </a:r>
            <a:r>
              <a:rPr lang="en-GB" altLang="fr-FR" sz="1800" dirty="0">
                <a:sym typeface="Wingdings" panose="05000000000000000000" pitchFamily="2" charset="2"/>
              </a:rPr>
              <a:t>(Slow control Steering Synchro) </a:t>
            </a:r>
            <a:br>
              <a:rPr lang="en-GB" altLang="fr-FR" sz="1800" dirty="0">
                <a:sym typeface="Wingdings" panose="05000000000000000000" pitchFamily="2" charset="2"/>
              </a:rPr>
            </a:br>
            <a:r>
              <a:rPr lang="en-GB" altLang="fr-FR" sz="1800" dirty="0">
                <a:sym typeface="Wingdings" panose="05000000000000000000" pitchFamily="2" charset="2"/>
              </a:rPr>
              <a:t>provides slow control I2C and clock to Mimosis</a:t>
            </a:r>
            <a:endParaRPr lang="en-GB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E622BF7-B811-C0F1-59FE-8D5E112E6EBC}"/>
              </a:ext>
            </a:extLst>
          </p:cNvPr>
          <p:cNvSpPr txBox="1"/>
          <p:nvPr/>
        </p:nvSpPr>
        <p:spPr>
          <a:xfrm>
            <a:off x="1097459" y="3078489"/>
            <a:ext cx="2817413" cy="92333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altLang="fr-FR" sz="1800" b="1" dirty="0">
                <a:solidFill>
                  <a:schemeClr val="accent1"/>
                </a:solidFill>
                <a:sym typeface="Wingdings" panose="05000000000000000000" pitchFamily="2" charset="2"/>
              </a:rPr>
              <a:t>DATA board </a:t>
            </a:r>
            <a:r>
              <a:rPr lang="en-GB" altLang="fr-FR" sz="1800" dirty="0">
                <a:sym typeface="Wingdings" panose="05000000000000000000" pitchFamily="2" charset="2"/>
              </a:rPr>
              <a:t>transmission links to Mimosis / DAQ, 8 links at  320 Mb/s.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1BF85B4-18F0-62C9-5948-220D4CFB5F99}"/>
              </a:ext>
            </a:extLst>
          </p:cNvPr>
          <p:cNvSpPr txBox="1"/>
          <p:nvPr/>
        </p:nvSpPr>
        <p:spPr>
          <a:xfrm>
            <a:off x="0" y="1136469"/>
            <a:ext cx="4220386" cy="1754326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Le slow control &amp; DAQ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NI PXIe crate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CPU + DAQ board </a:t>
            </a:r>
            <a:r>
              <a:rPr lang="en-GB" dirty="0" err="1"/>
              <a:t>FlexRio</a:t>
            </a:r>
            <a:r>
              <a:rPr lang="en-GB" dirty="0"/>
              <a:t> (FPGA)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SW under Windows 7 Pro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DAQ : GUI executable (C++ Builder)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SC : GUI Python Q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D304DBA0-6BF3-88FF-9ABC-D2A002AA9A82}"/>
              </a:ext>
            </a:extLst>
          </p:cNvPr>
          <p:cNvSpPr txBox="1"/>
          <p:nvPr/>
        </p:nvSpPr>
        <p:spPr>
          <a:xfrm>
            <a:off x="1329499" y="6340214"/>
            <a:ext cx="7177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accent1"/>
                </a:solidFill>
              </a:rPr>
              <a:t>Effort started (LPNHE) to develop a FPGA-based DAQ system for Mimosis.</a:t>
            </a:r>
          </a:p>
        </p:txBody>
      </p:sp>
    </p:spTree>
    <p:extLst>
      <p:ext uri="{BB962C8B-B14F-4D97-AF65-F5344CB8AC3E}">
        <p14:creationId xmlns:p14="http://schemas.microsoft.com/office/powerpoint/2010/main" val="30461102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B3CCA3-6FC6-7726-A0CB-9068C29BC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Alice ITS3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25BD5C2F-D260-937C-5C98-0C7A8F1D43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30286" y="1147294"/>
            <a:ext cx="6674078" cy="5673626"/>
          </a:xfrm>
          <a:prstGeom prst="rect">
            <a:avLst/>
          </a:prstGeom>
        </p:spPr>
      </p:pic>
      <p:sp>
        <p:nvSpPr>
          <p:cNvPr id="3" name="Espace réservé du numéro de diapositive 3">
            <a:extLst>
              <a:ext uri="{FF2B5EF4-FFF2-40B4-BE49-F238E27FC236}">
                <a16:creationId xmlns:a16="http://schemas.microsoft.com/office/drawing/2014/main" id="{34A7FC52-D443-A436-DBA1-71E0B003E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55794"/>
            <a:ext cx="2743200" cy="365125"/>
          </a:xfrm>
        </p:spPr>
        <p:txBody>
          <a:bodyPr/>
          <a:lstStyle/>
          <a:p>
            <a:fld id="{D1F3EB87-43B8-C349-9524-A5B52D9957BC}" type="slidenum">
              <a:rPr lang="fr-FR" smtClean="0"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1219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D870D3-7A8D-B88E-D14C-B25DDDF7E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FCC-SEED : setting up the program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D11F41-7C54-2B83-6038-2877D2E32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" y="1280160"/>
            <a:ext cx="5562600" cy="4951758"/>
          </a:xfrm>
        </p:spPr>
        <p:txBody>
          <a:bodyPr>
            <a:normAutofit fontScale="85000" lnSpcReduction="10000"/>
          </a:bodyPr>
          <a:lstStyle/>
          <a:p>
            <a:r>
              <a:rPr lang="en-GB" dirty="0">
                <a:solidFill>
                  <a:schemeClr val="accent1"/>
                </a:solidFill>
              </a:rPr>
              <a:t>Goals for mechanics and integration</a:t>
            </a:r>
            <a:r>
              <a:rPr lang="en-GB" dirty="0"/>
              <a:t>: work toward a robust vertex concepts for FCCee in the coming years.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>
                <a:solidFill>
                  <a:schemeClr val="accent1"/>
                </a:solidFill>
              </a:rPr>
              <a:t>Mains topics to worked on </a:t>
            </a:r>
            <a:r>
              <a:rPr lang="en-GB" dirty="0"/>
              <a:t>:</a:t>
            </a:r>
          </a:p>
          <a:p>
            <a:pPr lvl="1"/>
            <a:r>
              <a:rPr lang="en-GB" dirty="0"/>
              <a:t>Master curved sensor fabrication and testing, </a:t>
            </a:r>
          </a:p>
          <a:p>
            <a:pPr lvl="1"/>
            <a:r>
              <a:rPr lang="en-GB" dirty="0"/>
              <a:t>Explore mechanical options, type of material, stress and cooling, etc…</a:t>
            </a:r>
          </a:p>
          <a:p>
            <a:pPr lvl="1"/>
            <a:r>
              <a:rPr lang="en-GB" dirty="0"/>
              <a:t>Design a full mechanical geometry, to be tested in full simulation,</a:t>
            </a:r>
          </a:p>
          <a:p>
            <a:pPr lvl="1"/>
            <a:endParaRPr lang="en-GB" dirty="0"/>
          </a:p>
          <a:p>
            <a:pPr lvl="1"/>
            <a:endParaRPr lang="en-GB" dirty="0"/>
          </a:p>
          <a:p>
            <a:r>
              <a:rPr lang="en-GB" dirty="0">
                <a:solidFill>
                  <a:schemeClr val="accent1"/>
                </a:solidFill>
              </a:rPr>
              <a:t>Iterative process !</a:t>
            </a:r>
          </a:p>
          <a:p>
            <a:pPr marL="457200" lvl="1" indent="0">
              <a:buNone/>
            </a:pPr>
            <a:endParaRPr lang="en-GB" dirty="0"/>
          </a:p>
          <a:p>
            <a:pPr lvl="1"/>
            <a:endParaRPr lang="en-GB" dirty="0"/>
          </a:p>
          <a:p>
            <a:endParaRPr lang="en-GB" dirty="0"/>
          </a:p>
        </p:txBody>
      </p:sp>
      <p:sp>
        <p:nvSpPr>
          <p:cNvPr id="6" name="Espace réservé du numéro de diapositive 3">
            <a:extLst>
              <a:ext uri="{FF2B5EF4-FFF2-40B4-BE49-F238E27FC236}">
                <a16:creationId xmlns:a16="http://schemas.microsoft.com/office/drawing/2014/main" id="{0EF999BD-1B4B-F010-0526-FDF9BC6EA9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448800" y="6455794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253156">
              <a:spcBef>
                <a:spcPct val="20000"/>
              </a:spcBef>
              <a:buChar char="•"/>
              <a:defRPr sz="3943">
                <a:solidFill>
                  <a:srgbClr val="080808"/>
                </a:solidFill>
                <a:latin typeface="Times New Roman" panose="02020603050405020304" pitchFamily="18" charset="0"/>
              </a:defRPr>
            </a:lvl1pPr>
            <a:lvl2pPr marL="819109" indent="-314310" defTabSz="1253156">
              <a:spcBef>
                <a:spcPct val="20000"/>
              </a:spcBef>
              <a:buChar char="–"/>
              <a:defRPr sz="3343">
                <a:solidFill>
                  <a:srgbClr val="080808"/>
                </a:solidFill>
                <a:latin typeface="Times New Roman" panose="02020603050405020304" pitchFamily="18" charset="0"/>
              </a:defRPr>
            </a:lvl2pPr>
            <a:lvl3pPr marL="1259958" indent="-251720" defTabSz="1253156">
              <a:spcBef>
                <a:spcPct val="20000"/>
              </a:spcBef>
              <a:buChar char="•"/>
              <a:defRPr sz="2914">
                <a:solidFill>
                  <a:srgbClr val="080808"/>
                </a:solidFill>
                <a:latin typeface="Times New Roman" panose="02020603050405020304" pitchFamily="18" charset="0"/>
              </a:defRPr>
            </a:lvl3pPr>
            <a:lvl4pPr marL="1764759" indent="-251720" defTabSz="1253156">
              <a:spcBef>
                <a:spcPct val="20000"/>
              </a:spcBef>
              <a:buChar char="–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4pPr>
            <a:lvl5pPr marL="2269558" indent="-251720" defTabSz="1253156">
              <a:spcBef>
                <a:spcPct val="20000"/>
              </a:spcBef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5pPr>
            <a:lvl6pPr marL="2661424" indent="-251720" defTabSz="1253156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6pPr>
            <a:lvl7pPr marL="3053290" indent="-251720" defTabSz="1253156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7pPr>
            <a:lvl8pPr marL="3445156" indent="-251720" defTabSz="1253156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8pPr>
            <a:lvl9pPr marL="3837022" indent="-251720" defTabSz="1253156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A939748-AC10-C341-A5C3-B049BDDE90DB}" type="slidenum">
              <a:rPr lang="fr-FR" altLang="fr-FR" sz="1371">
                <a:solidFill>
                  <a:schemeClr val="tx1"/>
                </a:solidFill>
              </a:rPr>
              <a:pPr>
                <a:spcBef>
                  <a:spcPct val="0"/>
                </a:spcBef>
                <a:buFontTx/>
                <a:buNone/>
              </a:pPr>
              <a:t>26</a:t>
            </a:fld>
            <a:endParaRPr lang="fr-FR" altLang="fr-FR" sz="1371" dirty="0">
              <a:solidFill>
                <a:schemeClr val="tx1"/>
              </a:solidFill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AFBE66FA-8FBF-09FC-D9BB-8164046F211E}"/>
              </a:ext>
            </a:extLst>
          </p:cNvPr>
          <p:cNvGrpSpPr/>
          <p:nvPr/>
        </p:nvGrpSpPr>
        <p:grpSpPr>
          <a:xfrm>
            <a:off x="5664200" y="1998134"/>
            <a:ext cx="6350000" cy="4233784"/>
            <a:chOff x="6788479" y="1347330"/>
            <a:chExt cx="5403520" cy="3389153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99258B15-7692-91C5-C8DC-DFE0A2BF7B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798893" y="1347330"/>
              <a:ext cx="5393106" cy="3372933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212E3E2-7C50-168A-89BF-640FE910AE3A}"/>
                </a:ext>
              </a:extLst>
            </p:cNvPr>
            <p:cNvSpPr/>
            <p:nvPr/>
          </p:nvSpPr>
          <p:spPr>
            <a:xfrm>
              <a:off x="6788479" y="4528952"/>
              <a:ext cx="613496" cy="2075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32406988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D6ADB5AB-1B5A-BC1C-9CDA-933553E9F0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2536" y="3997875"/>
            <a:ext cx="3816537" cy="284830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DE7E1F04-53F6-9C54-DA19-C723EAF5D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Toward curved Mimosis ladder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0EB4EEB-823E-10D3-982E-B33B90F953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70297"/>
            <a:ext cx="7942408" cy="5675881"/>
          </a:xfrm>
        </p:spPr>
        <p:txBody>
          <a:bodyPr>
            <a:normAutofit fontScale="62500" lnSpcReduction="20000"/>
          </a:bodyPr>
          <a:lstStyle/>
          <a:p>
            <a:r>
              <a:rPr lang="en-GB" dirty="0">
                <a:solidFill>
                  <a:schemeClr val="accent1"/>
                </a:solidFill>
              </a:rPr>
              <a:t>Design of FCC-SEED requires a gain of expertise in curved sensors. Many aspects to investigate, questions to answer.</a:t>
            </a:r>
          </a:p>
          <a:p>
            <a:pPr lvl="1"/>
            <a:r>
              <a:rPr lang="en-GB" sz="2600" dirty="0"/>
              <a:t>To what minimal inner radius can we bend sensors ?</a:t>
            </a:r>
          </a:p>
          <a:p>
            <a:pPr lvl="1"/>
            <a:r>
              <a:rPr lang="en-GB" sz="2600" dirty="0"/>
              <a:t>And for what sensors thickness ?</a:t>
            </a:r>
          </a:p>
          <a:p>
            <a:pPr lvl="1"/>
            <a:r>
              <a:rPr lang="en-GB" sz="2600" dirty="0"/>
              <a:t>Does the bending change the chip performances ? Silicon properties ?</a:t>
            </a:r>
          </a:p>
          <a:p>
            <a:pPr lvl="1"/>
            <a:r>
              <a:rPr lang="en-GB" sz="2600" dirty="0"/>
              <a:t>How to curve the sensors, and maintain the curvature ?</a:t>
            </a:r>
          </a:p>
          <a:p>
            <a:pPr lvl="1"/>
            <a:r>
              <a:rPr lang="en-GB" sz="2600" dirty="0"/>
              <a:t>How to glue sensors on mechanical structure ?</a:t>
            </a:r>
          </a:p>
          <a:p>
            <a:pPr lvl="1"/>
            <a:r>
              <a:rPr lang="en-GB" sz="2600" dirty="0"/>
              <a:t>How to make the bonding with curved sensors?</a:t>
            </a:r>
          </a:p>
          <a:p>
            <a:pPr lvl="1"/>
            <a:r>
              <a:rPr lang="en-GB" sz="2600" dirty="0"/>
              <a:t>Etc… etc…</a:t>
            </a:r>
          </a:p>
          <a:p>
            <a:pPr lvl="1"/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 </a:t>
            </a:r>
            <a:r>
              <a:rPr lang="en-GB" dirty="0">
                <a:solidFill>
                  <a:schemeClr val="accent1"/>
                </a:solidFill>
              </a:rPr>
              <a:t>Strategy/working plan.</a:t>
            </a:r>
          </a:p>
          <a:p>
            <a:pPr lvl="1"/>
            <a:r>
              <a:rPr lang="en-GB" sz="2600" dirty="0"/>
              <a:t>Waiting for final chips to come (in many years), use existing and available chips : </a:t>
            </a:r>
            <a:r>
              <a:rPr lang="en-GB" sz="2600" b="1" dirty="0"/>
              <a:t>Mimosis (CBM) prototype versions</a:t>
            </a:r>
            <a:r>
              <a:rPr lang="en-GB" sz="2600" dirty="0"/>
              <a:t>,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sz="2600" dirty="0">
                <a:solidFill>
                  <a:schemeClr val="accent6"/>
                </a:solidFill>
              </a:rPr>
              <a:t>Setup and practice sensors bending (different radii and different thicknesses), using sacrificial sensors,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sz="2600" dirty="0">
                <a:solidFill>
                  <a:schemeClr val="accent4"/>
                </a:solidFill>
              </a:rPr>
              <a:t>Bend single functional Mimosis, and tests them (</a:t>
            </a:r>
            <a:r>
              <a:rPr lang="en-GB" sz="2600" dirty="0" err="1">
                <a:solidFill>
                  <a:schemeClr val="accent4"/>
                </a:solidFill>
              </a:rPr>
              <a:t>lab+source</a:t>
            </a:r>
            <a:r>
              <a:rPr lang="en-GB" sz="2600" dirty="0">
                <a:solidFill>
                  <a:schemeClr val="accent4"/>
                </a:solidFill>
              </a:rPr>
              <a:t>, beam). Requires flex and running DAQ,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sz="2600" dirty="0">
                <a:solidFill>
                  <a:srgbClr val="C00000"/>
                </a:solidFill>
              </a:rPr>
              <a:t>Bend a Mimosis ladder, integrated on simplified mechanical structure, tests,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sz="2600" dirty="0">
                <a:solidFill>
                  <a:srgbClr val="C00000"/>
                </a:solidFill>
              </a:rPr>
              <a:t>Design and realise a demonstrator/mock-up for the first FCC-SEED layer. Require mechanical designs work.</a:t>
            </a:r>
          </a:p>
          <a:p>
            <a:pPr lvl="1"/>
            <a:endParaRPr lang="en-GB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3298109-AB54-EE92-EA1C-FB06FB52A8E8}"/>
              </a:ext>
            </a:extLst>
          </p:cNvPr>
          <p:cNvGrpSpPr/>
          <p:nvPr/>
        </p:nvGrpSpPr>
        <p:grpSpPr>
          <a:xfrm>
            <a:off x="8368791" y="1349147"/>
            <a:ext cx="3584028" cy="2039604"/>
            <a:chOff x="564170" y="4552234"/>
            <a:chExt cx="2788629" cy="1825930"/>
          </a:xfrm>
        </p:grpSpPr>
        <p:pic>
          <p:nvPicPr>
            <p:cNvPr id="6" name="Picture 24">
              <a:extLst>
                <a:ext uri="{FF2B5EF4-FFF2-40B4-BE49-F238E27FC236}">
                  <a16:creationId xmlns:a16="http://schemas.microsoft.com/office/drawing/2014/main" id="{B59D874B-2743-4006-4903-3CABFEDF5D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5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4170" y="4552234"/>
              <a:ext cx="2788629" cy="1825930"/>
            </a:xfrm>
            <a:prstGeom prst="rect">
              <a:avLst/>
            </a:prstGeom>
          </p:spPr>
        </p:pic>
        <p:sp>
          <p:nvSpPr>
            <p:cNvPr id="7" name="TextBox 27">
              <a:extLst>
                <a:ext uri="{FF2B5EF4-FFF2-40B4-BE49-F238E27FC236}">
                  <a16:creationId xmlns:a16="http://schemas.microsoft.com/office/drawing/2014/main" id="{162F9478-648C-9E55-6652-8D772CD120EA}"/>
                </a:ext>
              </a:extLst>
            </p:cNvPr>
            <p:cNvSpPr txBox="1"/>
            <p:nvPr/>
          </p:nvSpPr>
          <p:spPr>
            <a:xfrm>
              <a:off x="1215313" y="5239547"/>
              <a:ext cx="14494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MIMOSIS-2.1</a:t>
              </a:r>
            </a:p>
          </p:txBody>
        </p:sp>
      </p:grpSp>
      <p:sp>
        <p:nvSpPr>
          <p:cNvPr id="10" name="ZoneTexte 9">
            <a:extLst>
              <a:ext uri="{FF2B5EF4-FFF2-40B4-BE49-F238E27FC236}">
                <a16:creationId xmlns:a16="http://schemas.microsoft.com/office/drawing/2014/main" id="{6D32F1CD-984F-E290-3704-DCC92F815798}"/>
              </a:ext>
            </a:extLst>
          </p:cNvPr>
          <p:cNvSpPr txBox="1"/>
          <p:nvPr/>
        </p:nvSpPr>
        <p:spPr>
          <a:xfrm>
            <a:off x="8818179" y="3783724"/>
            <a:ext cx="2589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Cutting of Mimosis wafer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10620EC-9597-BE6D-47DD-44FE138CE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55794"/>
            <a:ext cx="2743200" cy="365125"/>
          </a:xfrm>
        </p:spPr>
        <p:txBody>
          <a:bodyPr/>
          <a:lstStyle/>
          <a:p>
            <a:fld id="{D1F3EB87-43B8-C349-9524-A5B52D9957BC}" type="slidenum">
              <a:rPr lang="fr-FR" smtClean="0"/>
              <a:t>27</a:t>
            </a:fld>
            <a:endParaRPr lang="fr-FR"/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846FEECF-33B1-8C94-1747-BAFB2629469F}"/>
              </a:ext>
            </a:extLst>
          </p:cNvPr>
          <p:cNvCxnSpPr>
            <a:cxnSpLocks/>
          </p:cNvCxnSpPr>
          <p:nvPr/>
        </p:nvCxnSpPr>
        <p:spPr>
          <a:xfrm>
            <a:off x="8551147" y="3429000"/>
            <a:ext cx="327576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504A753F-276E-D054-0D06-74DDFE8ED2FB}"/>
              </a:ext>
            </a:extLst>
          </p:cNvPr>
          <p:cNvSpPr txBox="1"/>
          <p:nvPr/>
        </p:nvSpPr>
        <p:spPr>
          <a:xfrm>
            <a:off x="9884125" y="3391035"/>
            <a:ext cx="5533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/>
              <a:t>30mm</a:t>
            </a:r>
          </a:p>
        </p:txBody>
      </p:sp>
    </p:spTree>
    <p:extLst>
      <p:ext uri="{BB962C8B-B14F-4D97-AF65-F5344CB8AC3E}">
        <p14:creationId xmlns:p14="http://schemas.microsoft.com/office/powerpoint/2010/main" val="34726597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4AE25E84-CA75-C4AE-7042-CD475540F5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947" y="4755038"/>
            <a:ext cx="10092517" cy="196796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A0A46F5-7A0B-7F50-57DC-B38F4506656D}"/>
              </a:ext>
            </a:extLst>
          </p:cNvPr>
          <p:cNvSpPr/>
          <p:nvPr/>
        </p:nvSpPr>
        <p:spPr>
          <a:xfrm>
            <a:off x="9493215" y="4616608"/>
            <a:ext cx="1877002" cy="1320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BC0D833-26D4-6C89-BBFC-2EDEAB2DA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MIMOSIS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9E101550-B0B7-5158-22AD-B5801ED2B96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113602" y="1223400"/>
                <a:ext cx="9028475" cy="3285538"/>
              </a:xfrm>
            </p:spPr>
            <p:txBody>
              <a:bodyPr>
                <a:normAutofit fontScale="70000" lnSpcReduction="20000"/>
              </a:bodyPr>
              <a:lstStyle/>
              <a:p>
                <a:r>
                  <a:rPr lang="en-GB" dirty="0">
                    <a:solidFill>
                      <a:schemeClr val="accent1"/>
                    </a:solidFill>
                  </a:rPr>
                  <a:t>Desiging of a new chip is a long process</a:t>
                </a:r>
                <a:r>
                  <a:rPr lang="en-GB" dirty="0"/>
                  <a:t>. To move forward, we are bending/testing already existing sensors : </a:t>
                </a:r>
                <a:r>
                  <a:rPr lang="en-GB" b="1" dirty="0">
                    <a:solidFill>
                      <a:schemeClr val="accent1"/>
                    </a:solidFill>
                  </a:rPr>
                  <a:t>MIMOSIS</a:t>
                </a:r>
                <a:r>
                  <a:rPr lang="en-GB" dirty="0"/>
                  <a:t> (CBM experiment @ FAIR), IPHC (PICSEL, C4PI platform).</a:t>
                </a:r>
              </a:p>
              <a:p>
                <a:endParaRPr lang="en-GB" dirty="0"/>
              </a:p>
              <a:p>
                <a:r>
                  <a:rPr lang="en-GB" dirty="0"/>
                  <a:t>MIMOSIS : based on ALPIDE architecture. </a:t>
                </a:r>
              </a:p>
              <a:p>
                <a:endParaRPr lang="en-GB" dirty="0"/>
              </a:p>
              <a:p>
                <a:r>
                  <a:rPr lang="en-GB" dirty="0">
                    <a:solidFill>
                      <a:schemeClr val="accent1"/>
                    </a:solidFill>
                  </a:rPr>
                  <a:t>Fulfil already a significant number of FCCee specs </a:t>
                </a:r>
                <a:r>
                  <a:rPr lang="en-GB" dirty="0"/>
                  <a:t>: milestone toward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</m:oMath>
                </a14:m>
                <a:r>
                  <a:rPr lang="en-GB" dirty="0"/>
                  <a:t> colliders.</a:t>
                </a:r>
              </a:p>
              <a:p>
                <a:endParaRPr lang="en-GB" dirty="0"/>
              </a:p>
              <a:p>
                <a:r>
                  <a:rPr lang="en-GB" dirty="0">
                    <a:solidFill>
                      <a:schemeClr val="accent1"/>
                    </a:solidFill>
                  </a:rPr>
                  <a:t>Functional versions Mimosis 1 or 2.1 are good candidates for bend sensor testing. </a:t>
                </a:r>
                <a:r>
                  <a:rPr lang="en-GB" dirty="0"/>
                  <a:t>Mimosis 2.0 are good candidates for bending tests.</a:t>
                </a:r>
              </a:p>
              <a:p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3" name="Espace réservé du contenu 2">
                <a:extLst>
                  <a:ext uri="{FF2B5EF4-FFF2-40B4-BE49-F238E27FC236}">
                    <a16:creationId xmlns:a16="http://schemas.microsoft.com/office/drawing/2014/main" id="{9E101550-B0B7-5158-22AD-B5801ED2B9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13602" y="1223400"/>
                <a:ext cx="9028475" cy="3285538"/>
              </a:xfrm>
              <a:blipFill>
                <a:blip r:embed="rId3"/>
                <a:stretch>
                  <a:fillRect l="-702" t="-3462" b="-115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age 6">
            <a:extLst>
              <a:ext uri="{FF2B5EF4-FFF2-40B4-BE49-F238E27FC236}">
                <a16:creationId xmlns:a16="http://schemas.microsoft.com/office/drawing/2014/main" id="{35B44A26-B27E-4667-6A75-8E2CC0D59A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493" y="1188195"/>
            <a:ext cx="2688956" cy="3741157"/>
          </a:xfrm>
          <a:prstGeom prst="rect">
            <a:avLst/>
          </a:prstGeom>
        </p:spPr>
      </p:pic>
      <p:sp>
        <p:nvSpPr>
          <p:cNvPr id="12" name="Espace réservé du numéro de diapositive 3">
            <a:extLst>
              <a:ext uri="{FF2B5EF4-FFF2-40B4-BE49-F238E27FC236}">
                <a16:creationId xmlns:a16="http://schemas.microsoft.com/office/drawing/2014/main" id="{43164F47-2653-F609-A5EE-291FF219A5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448800" y="6455794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253156">
              <a:spcBef>
                <a:spcPct val="20000"/>
              </a:spcBef>
              <a:buChar char="•"/>
              <a:defRPr sz="3943">
                <a:solidFill>
                  <a:srgbClr val="080808"/>
                </a:solidFill>
                <a:latin typeface="Times New Roman" panose="02020603050405020304" pitchFamily="18" charset="0"/>
              </a:defRPr>
            </a:lvl1pPr>
            <a:lvl2pPr marL="819109" indent="-314310" defTabSz="1253156">
              <a:spcBef>
                <a:spcPct val="20000"/>
              </a:spcBef>
              <a:buChar char="–"/>
              <a:defRPr sz="3343">
                <a:solidFill>
                  <a:srgbClr val="080808"/>
                </a:solidFill>
                <a:latin typeface="Times New Roman" panose="02020603050405020304" pitchFamily="18" charset="0"/>
              </a:defRPr>
            </a:lvl2pPr>
            <a:lvl3pPr marL="1259958" indent="-251720" defTabSz="1253156">
              <a:spcBef>
                <a:spcPct val="20000"/>
              </a:spcBef>
              <a:buChar char="•"/>
              <a:defRPr sz="2914">
                <a:solidFill>
                  <a:srgbClr val="080808"/>
                </a:solidFill>
                <a:latin typeface="Times New Roman" panose="02020603050405020304" pitchFamily="18" charset="0"/>
              </a:defRPr>
            </a:lvl3pPr>
            <a:lvl4pPr marL="1764759" indent="-251720" defTabSz="1253156">
              <a:spcBef>
                <a:spcPct val="20000"/>
              </a:spcBef>
              <a:buChar char="–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4pPr>
            <a:lvl5pPr marL="2269558" indent="-251720" defTabSz="1253156">
              <a:spcBef>
                <a:spcPct val="20000"/>
              </a:spcBef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5pPr>
            <a:lvl6pPr marL="2661424" indent="-251720" defTabSz="1253156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6pPr>
            <a:lvl7pPr marL="3053290" indent="-251720" defTabSz="1253156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7pPr>
            <a:lvl8pPr marL="3445156" indent="-251720" defTabSz="1253156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8pPr>
            <a:lvl9pPr marL="3837022" indent="-251720" defTabSz="1253156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A939748-AC10-C341-A5C3-B049BDDE90DB}" type="slidenum">
              <a:rPr lang="fr-FR" altLang="fr-FR" sz="1371">
                <a:solidFill>
                  <a:schemeClr val="tx1"/>
                </a:solidFill>
              </a:rPr>
              <a:pPr>
                <a:spcBef>
                  <a:spcPct val="0"/>
                </a:spcBef>
                <a:buFontTx/>
                <a:buNone/>
              </a:pPr>
              <a:t>28</a:t>
            </a:fld>
            <a:endParaRPr lang="fr-FR" altLang="fr-FR" sz="1371" dirty="0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DFA7E61-B61A-5D20-1464-AF51C0EDE8E4}"/>
              </a:ext>
            </a:extLst>
          </p:cNvPr>
          <p:cNvSpPr/>
          <p:nvPr/>
        </p:nvSpPr>
        <p:spPr>
          <a:xfrm>
            <a:off x="947651" y="6497359"/>
            <a:ext cx="1296785" cy="2672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792329-805A-A64D-C747-68137184302C}"/>
              </a:ext>
            </a:extLst>
          </p:cNvPr>
          <p:cNvSpPr/>
          <p:nvPr/>
        </p:nvSpPr>
        <p:spPr>
          <a:xfrm>
            <a:off x="4549832" y="6455794"/>
            <a:ext cx="2475657" cy="2672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C1CD12C-6E95-71CE-CFE0-38F6BF60273D}"/>
              </a:ext>
            </a:extLst>
          </p:cNvPr>
          <p:cNvSpPr txBox="1"/>
          <p:nvPr/>
        </p:nvSpPr>
        <p:spPr>
          <a:xfrm>
            <a:off x="9110166" y="6447772"/>
            <a:ext cx="2062298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1100" dirty="0"/>
              <a:t>Submission before end of 2026 ?</a:t>
            </a:r>
          </a:p>
        </p:txBody>
      </p:sp>
    </p:spTree>
    <p:extLst>
      <p:ext uri="{BB962C8B-B14F-4D97-AF65-F5344CB8AC3E}">
        <p14:creationId xmlns:p14="http://schemas.microsoft.com/office/powerpoint/2010/main" val="3213492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 bwMode="auto">
          <a:xfrm>
            <a:off x="6462835" y="1350622"/>
            <a:ext cx="558285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schemeClr val="accent1"/>
                </a:solidFill>
              </a:rPr>
              <a:t>Test board and flex for tests  </a:t>
            </a:r>
            <a:r>
              <a:rPr lang="en-GB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GB" dirty="0"/>
              <a:t>Developed for testing purpose only,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GB" dirty="0"/>
              <a:t>After first iteration, new flex and proximity board designed and produced (bug-fix + improved connectivity).</a:t>
            </a:r>
          </a:p>
          <a:p>
            <a:pPr lvl="1">
              <a:defRPr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dirty="0">
                <a:solidFill>
                  <a:schemeClr val="accent1"/>
                </a:solidFill>
              </a:rPr>
              <a:t>First tests performed on MIMOSIS vs curved-MIMOSIS</a:t>
            </a:r>
            <a:endParaRPr lang="en-GB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AD9A807-404B-B277-ACC2-630DA356D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-8466"/>
            <a:ext cx="10241280" cy="1133842"/>
          </a:xfrm>
        </p:spPr>
        <p:txBody>
          <a:bodyPr>
            <a:noAutofit/>
          </a:bodyPr>
          <a:lstStyle/>
          <a:p>
            <a:pPr algn="ctr"/>
            <a:r>
              <a:rPr lang="en-GB" sz="3200" b="1" dirty="0">
                <a:solidFill>
                  <a:schemeClr val="accent1"/>
                </a:solidFill>
              </a:rPr>
              <a:t>Design of a flex cable and board </a:t>
            </a:r>
            <a:br>
              <a:rPr lang="en-GB" sz="3200" b="1" dirty="0">
                <a:solidFill>
                  <a:schemeClr val="accent1"/>
                </a:solidFill>
              </a:rPr>
            </a:br>
            <a:r>
              <a:rPr lang="en-GB" sz="3200" b="1" dirty="0">
                <a:solidFill>
                  <a:schemeClr val="accent1"/>
                </a:solidFill>
              </a:rPr>
              <a:t>for curved </a:t>
            </a:r>
            <a:r>
              <a:rPr lang="en-GB" sz="3200" dirty="0">
                <a:solidFill>
                  <a:schemeClr val="accent1"/>
                </a:solidFill>
              </a:rPr>
              <a:t>M</a:t>
            </a:r>
            <a:r>
              <a:rPr lang="en-GB" sz="3200" b="1" dirty="0">
                <a:solidFill>
                  <a:schemeClr val="accent1"/>
                </a:solidFill>
              </a:rPr>
              <a:t>imosis testing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F5FFEC2-C701-C237-12F1-0F928AC22510}"/>
              </a:ext>
            </a:extLst>
          </p:cNvPr>
          <p:cNvSpPr txBox="1"/>
          <p:nvPr/>
        </p:nvSpPr>
        <p:spPr>
          <a:xfrm>
            <a:off x="7690551" y="4105518"/>
            <a:ext cx="3762862" cy="2308324"/>
          </a:xfrm>
          <a:prstGeom prst="rect">
            <a:avLst/>
          </a:prstGeom>
          <a:noFill/>
          <a:ln w="2222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/>
                </a:solidFill>
              </a:rPr>
              <a:t>For the final detector, the flex design is a key element</a:t>
            </a:r>
            <a:r>
              <a:rPr lang="en-GB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Should allow for a robust and easy bonding,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Should be well integrated within the mechanics,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Should be as small and as light as possible.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6EC9B0F-E69F-2BB0-C5FE-47A7A5B5DCD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448800" y="6455794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253156">
              <a:spcBef>
                <a:spcPct val="20000"/>
              </a:spcBef>
              <a:buChar char="•"/>
              <a:defRPr sz="3943">
                <a:solidFill>
                  <a:srgbClr val="080808"/>
                </a:solidFill>
                <a:latin typeface="Times New Roman" panose="02020603050405020304" pitchFamily="18" charset="0"/>
              </a:defRPr>
            </a:lvl1pPr>
            <a:lvl2pPr marL="819109" indent="-314310" defTabSz="1253156">
              <a:spcBef>
                <a:spcPct val="20000"/>
              </a:spcBef>
              <a:buChar char="–"/>
              <a:defRPr sz="3343">
                <a:solidFill>
                  <a:srgbClr val="080808"/>
                </a:solidFill>
                <a:latin typeface="Times New Roman" panose="02020603050405020304" pitchFamily="18" charset="0"/>
              </a:defRPr>
            </a:lvl2pPr>
            <a:lvl3pPr marL="1259958" indent="-251720" defTabSz="1253156">
              <a:spcBef>
                <a:spcPct val="20000"/>
              </a:spcBef>
              <a:buChar char="•"/>
              <a:defRPr sz="2914">
                <a:solidFill>
                  <a:srgbClr val="080808"/>
                </a:solidFill>
                <a:latin typeface="Times New Roman" panose="02020603050405020304" pitchFamily="18" charset="0"/>
              </a:defRPr>
            </a:lvl3pPr>
            <a:lvl4pPr marL="1764759" indent="-251720" defTabSz="1253156">
              <a:spcBef>
                <a:spcPct val="20000"/>
              </a:spcBef>
              <a:buChar char="–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4pPr>
            <a:lvl5pPr marL="2269558" indent="-251720" defTabSz="1253156">
              <a:spcBef>
                <a:spcPct val="20000"/>
              </a:spcBef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5pPr>
            <a:lvl6pPr marL="2661424" indent="-251720" defTabSz="1253156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6pPr>
            <a:lvl7pPr marL="3053290" indent="-251720" defTabSz="1253156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7pPr>
            <a:lvl8pPr marL="3445156" indent="-251720" defTabSz="1253156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8pPr>
            <a:lvl9pPr marL="3837022" indent="-251720" defTabSz="1253156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A939748-AC10-C341-A5C3-B049BDDE90DB}" type="slidenum">
              <a:rPr lang="fr-FR" altLang="fr-FR" sz="1371">
                <a:solidFill>
                  <a:schemeClr val="tx1"/>
                </a:solidFill>
              </a:rPr>
              <a:pPr>
                <a:spcBef>
                  <a:spcPct val="0"/>
                </a:spcBef>
                <a:buFontTx/>
                <a:buNone/>
              </a:pPr>
              <a:t>29</a:t>
            </a:fld>
            <a:endParaRPr lang="fr-FR" altLang="fr-FR" sz="1371" dirty="0">
              <a:solidFill>
                <a:schemeClr val="tx1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EA76656-732A-5F95-ECC0-72C4DB9B50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849127" y="4246292"/>
            <a:ext cx="2567494" cy="192562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CED7039-9D70-CAE6-0100-F828887742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952" y="4070864"/>
            <a:ext cx="4317704" cy="256749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CEC5072-124A-7446-EBFF-2771D3EBC3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650" y="1436241"/>
            <a:ext cx="4454402" cy="220993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4F0CF90-6D36-D90A-1D49-C6E14F7BF132}"/>
              </a:ext>
            </a:extLst>
          </p:cNvPr>
          <p:cNvSpPr txBox="1"/>
          <p:nvPr/>
        </p:nvSpPr>
        <p:spPr>
          <a:xfrm>
            <a:off x="5287178" y="2220685"/>
            <a:ext cx="1175657" cy="923330"/>
          </a:xfrm>
          <a:prstGeom prst="rect">
            <a:avLst/>
          </a:prstGeom>
          <a:noFill/>
          <a:ln w="2222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noProof="1"/>
              <a:t>Where sensors are glued</a:t>
            </a: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83691577-C8CE-CA72-FB0A-D656FF439033}"/>
              </a:ext>
            </a:extLst>
          </p:cNvPr>
          <p:cNvCxnSpPr>
            <a:stCxn id="14" idx="1"/>
          </p:cNvCxnSpPr>
          <p:nvPr/>
        </p:nvCxnSpPr>
        <p:spPr>
          <a:xfrm flipH="1" flipV="1">
            <a:off x="4280598" y="2541209"/>
            <a:ext cx="1006580" cy="141141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ZoneTexte 16">
            <a:extLst>
              <a:ext uri="{FF2B5EF4-FFF2-40B4-BE49-F238E27FC236}">
                <a16:creationId xmlns:a16="http://schemas.microsoft.com/office/drawing/2014/main" id="{14C81AE0-D250-9C8E-5960-B55DCDB716D0}"/>
              </a:ext>
            </a:extLst>
          </p:cNvPr>
          <p:cNvSpPr txBox="1"/>
          <p:nvPr/>
        </p:nvSpPr>
        <p:spPr>
          <a:xfrm>
            <a:off x="3324642" y="1208011"/>
            <a:ext cx="1459246" cy="369332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6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/>
              <a:t>Wire bonding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517A163-2BA6-A210-9B67-FD18E887F077}"/>
              </a:ext>
            </a:extLst>
          </p:cNvPr>
          <p:cNvSpPr/>
          <p:nvPr/>
        </p:nvSpPr>
        <p:spPr>
          <a:xfrm>
            <a:off x="3828422" y="2009670"/>
            <a:ext cx="225843" cy="1134345"/>
          </a:xfrm>
          <a:prstGeom prst="rect">
            <a:avLst/>
          </a:prstGeom>
          <a:noFill/>
          <a:ln w="3492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E0A3B7DF-4326-45B3-D327-ADEDDF7930B6}"/>
              </a:ext>
            </a:extLst>
          </p:cNvPr>
          <p:cNvCxnSpPr>
            <a:cxnSpLocks/>
            <a:stCxn id="17" idx="2"/>
            <a:endCxn id="18" idx="0"/>
          </p:cNvCxnSpPr>
          <p:nvPr/>
        </p:nvCxnSpPr>
        <p:spPr bwMode="auto">
          <a:xfrm flipH="1">
            <a:off x="3941344" y="1577343"/>
            <a:ext cx="112921" cy="432327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98636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3AE04A-A094-2922-B0A2-0E83B6A5D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Toward functional bend Mimosis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6908998-9805-D50D-6D05-BF90A0020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6234" y="1199083"/>
            <a:ext cx="10191038" cy="2026256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Observed difficulties while performing bonding.</a:t>
            </a:r>
          </a:p>
          <a:p>
            <a:endParaRPr lang="en-GB" dirty="0"/>
          </a:p>
          <a:p>
            <a:r>
              <a:rPr lang="en-GB" dirty="0">
                <a:solidFill>
                  <a:schemeClr val="accent1"/>
                </a:solidFill>
              </a:rPr>
              <a:t>Glue was flowing</a:t>
            </a:r>
            <a:r>
              <a:rPr lang="en-GB" dirty="0"/>
              <a:t> out of the silicon back surface : </a:t>
            </a:r>
            <a:r>
              <a:rPr lang="en-GB" dirty="0">
                <a:solidFill>
                  <a:schemeClr val="accent1"/>
                </a:solidFill>
              </a:rPr>
              <a:t>contamination of the bonding pads, went on the Millar leaf</a:t>
            </a:r>
            <a:r>
              <a:rPr lang="en-GB" dirty="0"/>
              <a:t>.</a:t>
            </a:r>
          </a:p>
          <a:p>
            <a:endParaRPr lang="en-GB" dirty="0"/>
          </a:p>
          <a:p>
            <a:r>
              <a:rPr lang="en-GB" dirty="0"/>
              <a:t>Several tests were performed, with different </a:t>
            </a:r>
            <a:r>
              <a:rPr lang="en-GB" dirty="0">
                <a:solidFill>
                  <a:schemeClr val="accent1"/>
                </a:solidFill>
              </a:rPr>
              <a:t>glue viscosities and glue doses.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A20985A-1346-5CE3-0376-19C0748254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3936" y="4068539"/>
            <a:ext cx="2845031" cy="276010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8954BA7-8A43-C5AA-D9A7-BE9B5D19E0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4139" y="4035643"/>
            <a:ext cx="3380271" cy="276994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D8CCBD7-3042-5DDF-2464-86B9EEF03F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130" y="4154224"/>
            <a:ext cx="3612333" cy="2666696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01349E95-3064-68A1-D39A-7F60E7EEC170}"/>
              </a:ext>
            </a:extLst>
          </p:cNvPr>
          <p:cNvSpPr txBox="1"/>
          <p:nvPr/>
        </p:nvSpPr>
        <p:spPr>
          <a:xfrm>
            <a:off x="424130" y="3800777"/>
            <a:ext cx="3078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C00000"/>
                </a:solidFill>
              </a:rPr>
              <a:t>Sensor taping on the mandrel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31829AF-708C-C7AF-B103-94E300BEA9B8}"/>
              </a:ext>
            </a:extLst>
          </p:cNvPr>
          <p:cNvSpPr txBox="1"/>
          <p:nvPr/>
        </p:nvSpPr>
        <p:spPr>
          <a:xfrm>
            <a:off x="4562027" y="3443076"/>
            <a:ext cx="32133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C00000"/>
                </a:solidFill>
              </a:rPr>
              <a:t>Sensor covered with Kapton foil,</a:t>
            </a:r>
          </a:p>
          <a:p>
            <a:r>
              <a:rPr lang="en-GB" dirty="0">
                <a:solidFill>
                  <a:srgbClr val="C00000"/>
                </a:solidFill>
              </a:rPr>
              <a:t>after rolling the Millar foil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A84B343-841A-3F32-0094-101017870BCF}"/>
              </a:ext>
            </a:extLst>
          </p:cNvPr>
          <p:cNvSpPr txBox="1"/>
          <p:nvPr/>
        </p:nvSpPr>
        <p:spPr>
          <a:xfrm>
            <a:off x="8357300" y="3429000"/>
            <a:ext cx="3380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C00000"/>
                </a:solidFill>
              </a:rPr>
              <a:t>Curved sensor glued on it support, ready for bonding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8C27C89-F4E5-9D27-B4DC-FF5434B5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55794"/>
            <a:ext cx="2743200" cy="365125"/>
          </a:xfrm>
        </p:spPr>
        <p:txBody>
          <a:bodyPr/>
          <a:lstStyle/>
          <a:p>
            <a:fld id="{D1F3EB87-43B8-C349-9524-A5B52D9957BC}" type="slidenum">
              <a:rPr lang="fr-FR" smtClean="0"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656843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043C11-E171-D183-8C13-FC24591DD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Toward functional bend Mimosis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6754F27-27F2-2B71-355E-6D80152A7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9386" y="1496292"/>
            <a:ext cx="5468684" cy="4381994"/>
          </a:xfrm>
        </p:spPr>
        <p:txBody>
          <a:bodyPr>
            <a:normAutofit fontScale="70000" lnSpcReduction="20000"/>
          </a:bodyPr>
          <a:lstStyle/>
          <a:p>
            <a:r>
              <a:rPr lang="en-GB" dirty="0">
                <a:solidFill>
                  <a:schemeClr val="accent1"/>
                </a:solidFill>
              </a:rPr>
              <a:t>Optimisation of glue deposition.</a:t>
            </a:r>
          </a:p>
          <a:p>
            <a:endParaRPr lang="en-GB" dirty="0"/>
          </a:p>
          <a:p>
            <a:endParaRPr lang="en-GB" dirty="0"/>
          </a:p>
          <a:p>
            <a:r>
              <a:rPr lang="en-GB" dirty="0">
                <a:solidFill>
                  <a:schemeClr val="accent1"/>
                </a:solidFill>
              </a:rPr>
              <a:t>New approach found to be working well</a:t>
            </a:r>
          </a:p>
          <a:p>
            <a:pPr lvl="1"/>
            <a:r>
              <a:rPr lang="en-GB" dirty="0"/>
              <a:t>Glue deposited with an automated dispenser machine, perfect control of the glue quantity and glued surface,</a:t>
            </a:r>
          </a:p>
          <a:p>
            <a:pPr lvl="1"/>
            <a:r>
              <a:rPr lang="en-GB" dirty="0"/>
              <a:t>Glue deposited on the flex,</a:t>
            </a:r>
          </a:p>
          <a:p>
            <a:pPr lvl="1"/>
            <a:r>
              <a:rPr lang="en-GB" dirty="0"/>
              <a:t>Then gluing and bending of the ship performed.</a:t>
            </a:r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r>
              <a:rPr lang="en-GB" dirty="0">
                <a:solidFill>
                  <a:schemeClr val="accent1"/>
                </a:solidFill>
              </a:rPr>
              <a:t>Found to be conclusive, and allowed us to move on.</a:t>
            </a:r>
          </a:p>
          <a:p>
            <a:pPr lvl="1"/>
            <a:r>
              <a:rPr lang="en-GB" dirty="0"/>
              <a:t>But not suitable for the final detector (no flex wanted in the back of the sensor).</a:t>
            </a:r>
          </a:p>
          <a:p>
            <a:pPr lvl="1"/>
            <a:endParaRPr lang="en-GB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0408C91-6234-A309-78E2-905F745CBE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811" y="4304141"/>
            <a:ext cx="2944847" cy="232950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23225F5-E3EB-0265-A9E2-ED64A78E3A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2251" y="4304141"/>
            <a:ext cx="3112972" cy="232950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215C79EC-232E-0996-8468-2D02B49902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811" y="1168895"/>
            <a:ext cx="3553689" cy="2665267"/>
          </a:xfrm>
          <a:prstGeom prst="rect">
            <a:avLst/>
          </a:prstGeom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5BA7C53D-0654-AB0A-0978-ABC3B85D1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2733" y="1168895"/>
            <a:ext cx="2525485" cy="2434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8F44B09-DF1C-0E73-4E43-7E76A5C51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55794"/>
            <a:ext cx="2743200" cy="365125"/>
          </a:xfrm>
        </p:spPr>
        <p:txBody>
          <a:bodyPr/>
          <a:lstStyle/>
          <a:p>
            <a:fld id="{D1F3EB87-43B8-C349-9524-A5B52D9957BC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09194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6438E8-2031-A04C-A90E-857220462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noProof="1"/>
              <a:t>Firsts comparisons of flat and </a:t>
            </a:r>
            <a:br>
              <a:rPr lang="en-US" sz="3600" noProof="1"/>
            </a:br>
            <a:r>
              <a:rPr lang="en-US" sz="3600" noProof="1"/>
              <a:t>bent Mimosis 2.0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C259BCB-3C70-20CD-7FFD-02C559BC76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7345" y="1192192"/>
            <a:ext cx="5444655" cy="5665807"/>
          </a:xfrm>
        </p:spPr>
        <p:txBody>
          <a:bodyPr>
            <a:noAutofit/>
          </a:bodyPr>
          <a:lstStyle/>
          <a:p>
            <a:r>
              <a:rPr lang="en-GB" sz="1700" noProof="1">
                <a:solidFill>
                  <a:schemeClr val="accent1"/>
                </a:solidFill>
              </a:rPr>
              <a:t>Several tests of bending+bonding+electrical tests performed.</a:t>
            </a:r>
          </a:p>
          <a:p>
            <a:pPr lvl="1"/>
            <a:r>
              <a:rPr lang="en-GB" sz="1700" noProof="1"/>
              <a:t>Bonding performed while the sensor is on the mandrel.</a:t>
            </a:r>
          </a:p>
          <a:p>
            <a:r>
              <a:rPr lang="en-GB" sz="1700" noProof="1">
                <a:solidFill>
                  <a:schemeClr val="accent1"/>
                </a:solidFill>
              </a:rPr>
              <a:t>Conclusive results with power consumption similar to flat sensors.</a:t>
            </a:r>
            <a:endParaRPr lang="en-GB" sz="1700" noProof="1"/>
          </a:p>
          <a:p>
            <a:r>
              <a:rPr lang="en-GB" sz="1700" noProof="1">
                <a:solidFill>
                  <a:schemeClr val="accent1"/>
                </a:solidFill>
              </a:rPr>
              <a:t>Validation of the process, lead to the bending of 3 Mimosis 1.0.</a:t>
            </a:r>
          </a:p>
          <a:p>
            <a:pPr lvl="1"/>
            <a:r>
              <a:rPr lang="en-GB" sz="1700" noProof="1"/>
              <a:t>2 Mimosis bent and connected with success, partially functional (some bad bonding pads, nothing to do with curving),</a:t>
            </a:r>
          </a:p>
          <a:p>
            <a:pPr lvl="1"/>
            <a:r>
              <a:rPr lang="en-GB" sz="1700" noProof="1"/>
              <a:t>3</a:t>
            </a:r>
            <a:r>
              <a:rPr lang="en-GB" sz="1700" baseline="30000" noProof="1"/>
              <a:t>rd</a:t>
            </a:r>
            <a:r>
              <a:rPr lang="en-GB" sz="1700" noProof="1"/>
              <a:t> Mimosis bent, connected, but does not provide correct data. Currently investigated by it is believed the chip had an issue before bending.</a:t>
            </a:r>
          </a:p>
          <a:p>
            <a:r>
              <a:rPr lang="en-GB" sz="1700" noProof="1">
                <a:solidFill>
                  <a:schemeClr val="accent1"/>
                </a:solidFill>
              </a:rPr>
              <a:t>Next step (ongoing)</a:t>
            </a:r>
            <a:r>
              <a:rPr lang="en-GB" sz="1700" noProof="1"/>
              <a:t>: </a:t>
            </a:r>
          </a:p>
          <a:p>
            <a:pPr lvl="1"/>
            <a:r>
              <a:rPr lang="en-GB" sz="1700" noProof="1"/>
              <a:t>bend more sensors after passing probe station, test the same sensors before and after bending.</a:t>
            </a:r>
          </a:p>
          <a:p>
            <a:pPr lvl="1"/>
            <a:r>
              <a:rPr lang="en-GB" sz="1700" noProof="1"/>
              <a:t>Get ready for test beam mid-agust at DESY</a:t>
            </a:r>
          </a:p>
        </p:txBody>
      </p:sp>
      <p:pic>
        <p:nvPicPr>
          <p:cNvPr id="2051" name="Picture 3">
            <a:extLst>
              <a:ext uri="{FF2B5EF4-FFF2-40B4-BE49-F238E27FC236}">
                <a16:creationId xmlns:a16="http://schemas.microsoft.com/office/drawing/2014/main" id="{7B180796-AC39-3736-44FD-6A95E1791F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74" y="1827207"/>
            <a:ext cx="2336419" cy="2953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A109A16-3ADD-8C14-B8CA-3BA4E30042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1865" y="1987497"/>
            <a:ext cx="3125480" cy="2516224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D56A5C79-D692-6404-178A-1A45EA74B72B}"/>
              </a:ext>
            </a:extLst>
          </p:cNvPr>
          <p:cNvGraphicFramePr>
            <a:graphicFrameLocks noGrp="1"/>
          </p:cNvGraphicFramePr>
          <p:nvPr/>
        </p:nvGraphicFramePr>
        <p:xfrm>
          <a:off x="559027" y="5364793"/>
          <a:ext cx="2294434" cy="729615"/>
        </p:xfrm>
        <a:graphic>
          <a:graphicData uri="http://schemas.openxmlformats.org/drawingml/2006/table">
            <a:tbl>
              <a:tblPr/>
              <a:tblGrid>
                <a:gridCol w="758264">
                  <a:extLst>
                    <a:ext uri="{9D8B030D-6E8A-4147-A177-3AD203B41FA5}">
                      <a16:colId xmlns:a16="http://schemas.microsoft.com/office/drawing/2014/main" val="1747415009"/>
                    </a:ext>
                  </a:extLst>
                </a:gridCol>
                <a:gridCol w="709394">
                  <a:extLst>
                    <a:ext uri="{9D8B030D-6E8A-4147-A177-3AD203B41FA5}">
                      <a16:colId xmlns:a16="http://schemas.microsoft.com/office/drawing/2014/main" val="860434784"/>
                    </a:ext>
                  </a:extLst>
                </a:gridCol>
                <a:gridCol w="826776">
                  <a:extLst>
                    <a:ext uri="{9D8B030D-6E8A-4147-A177-3AD203B41FA5}">
                      <a16:colId xmlns:a16="http://schemas.microsoft.com/office/drawing/2014/main" val="1688070952"/>
                    </a:ext>
                  </a:extLst>
                </a:gridCol>
              </a:tblGrid>
              <a:tr h="240902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fr-FR" dirty="0">
                          <a:effectLst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IDigital</a:t>
                      </a:r>
                      <a:endParaRPr lang="fr-FR">
                        <a:effectLst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IAnalog</a:t>
                      </a:r>
                      <a:endParaRPr lang="fr-FR">
                        <a:effectLst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2929903"/>
                  </a:ext>
                </a:extLst>
              </a:tr>
              <a:tr h="202099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Reset ON</a:t>
                      </a:r>
                      <a:endParaRPr lang="fr-FR">
                        <a:effectLst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39mA</a:t>
                      </a:r>
                      <a:endParaRPr lang="fr-FR" dirty="0">
                        <a:effectLst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12mA</a:t>
                      </a:r>
                      <a:endParaRPr lang="fr-FR" dirty="0">
                        <a:effectLst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7387462"/>
                  </a:ext>
                </a:extLst>
              </a:tr>
              <a:tr h="202099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Reset OFF</a:t>
                      </a:r>
                      <a:endParaRPr lang="fr-FR">
                        <a:effectLst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119mA</a:t>
                      </a:r>
                      <a:endParaRPr lang="fr-FR">
                        <a:effectLst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9,2mA</a:t>
                      </a:r>
                      <a:endParaRPr lang="fr-FR" dirty="0">
                        <a:effectLst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4076715"/>
                  </a:ext>
                </a:extLst>
              </a:tr>
            </a:tbl>
          </a:graphicData>
        </a:graphic>
      </p:graphicFrame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DA32466D-56D5-96E3-D50E-42F2F5B53FDF}"/>
              </a:ext>
            </a:extLst>
          </p:cNvPr>
          <p:cNvGraphicFramePr>
            <a:graphicFrameLocks noGrp="1"/>
          </p:cNvGraphicFramePr>
          <p:nvPr/>
        </p:nvGraphicFramePr>
        <p:xfrm>
          <a:off x="3822755" y="5211691"/>
          <a:ext cx="2774816" cy="729615"/>
        </p:xfrm>
        <a:graphic>
          <a:graphicData uri="http://schemas.openxmlformats.org/drawingml/2006/table">
            <a:tbl>
              <a:tblPr/>
              <a:tblGrid>
                <a:gridCol w="1256791">
                  <a:extLst>
                    <a:ext uri="{9D8B030D-6E8A-4147-A177-3AD203B41FA5}">
                      <a16:colId xmlns:a16="http://schemas.microsoft.com/office/drawing/2014/main" val="2546704574"/>
                    </a:ext>
                  </a:extLst>
                </a:gridCol>
                <a:gridCol w="785498">
                  <a:extLst>
                    <a:ext uri="{9D8B030D-6E8A-4147-A177-3AD203B41FA5}">
                      <a16:colId xmlns:a16="http://schemas.microsoft.com/office/drawing/2014/main" val="1332203436"/>
                    </a:ext>
                  </a:extLst>
                </a:gridCol>
                <a:gridCol w="732527">
                  <a:extLst>
                    <a:ext uri="{9D8B030D-6E8A-4147-A177-3AD203B41FA5}">
                      <a16:colId xmlns:a16="http://schemas.microsoft.com/office/drawing/2014/main" val="1745073123"/>
                    </a:ext>
                  </a:extLst>
                </a:gridCol>
              </a:tblGrid>
              <a:tr h="240902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fr-FR">
                          <a:effectLst/>
                        </a:rPr>
                        <a:t> </a:t>
                      </a:r>
                      <a:endParaRPr lang="fr-FR" dirty="0">
                        <a:effectLst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IDigital</a:t>
                      </a:r>
                      <a:endParaRPr lang="fr-FR">
                        <a:effectLst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IAnalog</a:t>
                      </a:r>
                      <a:endParaRPr lang="fr-FR">
                        <a:effectLst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1010803"/>
                  </a:ext>
                </a:extLst>
              </a:tr>
              <a:tr h="202099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Reset ON</a:t>
                      </a:r>
                      <a:endParaRPr lang="fr-FR" dirty="0">
                        <a:effectLst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39,9mA</a:t>
                      </a:r>
                      <a:endParaRPr lang="fr-FR">
                        <a:effectLst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11mA</a:t>
                      </a:r>
                      <a:endParaRPr lang="fr-FR">
                        <a:effectLst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9232520"/>
                  </a:ext>
                </a:extLst>
              </a:tr>
              <a:tr h="202099"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Reset OFF</a:t>
                      </a:r>
                      <a:endParaRPr lang="fr-FR" dirty="0">
                        <a:effectLst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fr-FR" sz="14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116,6mA</a:t>
                      </a:r>
                      <a:endParaRPr lang="fr-FR" dirty="0">
                        <a:effectLst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fr-FR" sz="14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8,4mA</a:t>
                      </a:r>
                      <a:endParaRPr lang="fr-FR" dirty="0">
                        <a:effectLst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6697888"/>
                  </a:ext>
                </a:extLst>
              </a:tr>
            </a:tbl>
          </a:graphicData>
        </a:graphic>
      </p:graphicFrame>
      <p:sp>
        <p:nvSpPr>
          <p:cNvPr id="13" name="Espace réservé du numéro de diapositive 3">
            <a:extLst>
              <a:ext uri="{FF2B5EF4-FFF2-40B4-BE49-F238E27FC236}">
                <a16:creationId xmlns:a16="http://schemas.microsoft.com/office/drawing/2014/main" id="{2F46A4FC-EE6C-47C8-15FF-9CFABEBAB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55794"/>
            <a:ext cx="2743200" cy="365125"/>
          </a:xfrm>
        </p:spPr>
        <p:txBody>
          <a:bodyPr/>
          <a:lstStyle/>
          <a:p>
            <a:fld id="{D1F3EB87-43B8-C349-9524-A5B52D9957BC}" type="slidenum">
              <a:rPr lang="fr-FR" smtClean="0"/>
              <a:t>32</a:t>
            </a:fld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08F787B-3E5F-6F91-AF45-99D062577756}"/>
              </a:ext>
            </a:extLst>
          </p:cNvPr>
          <p:cNvSpPr txBox="1"/>
          <p:nvPr/>
        </p:nvSpPr>
        <p:spPr>
          <a:xfrm>
            <a:off x="2734186" y="1381324"/>
            <a:ext cx="1775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1"/>
              <a:t>Different sensors</a:t>
            </a:r>
          </a:p>
        </p:txBody>
      </p:sp>
    </p:spTree>
    <p:extLst>
      <p:ext uri="{BB962C8B-B14F-4D97-AF65-F5344CB8AC3E}">
        <p14:creationId xmlns:p14="http://schemas.microsoft.com/office/powerpoint/2010/main" val="13329503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805123A1-B867-ABBB-2830-52E36092FE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0108" y="2727855"/>
            <a:ext cx="3146493" cy="2735675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2CE542E-45DF-3333-4418-0D79922A0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 dirty="0"/>
              <a:t>DD4HEP Implementation of the </a:t>
            </a:r>
            <a:br>
              <a:rPr lang="en-GB" sz="3200" dirty="0"/>
            </a:br>
            <a:r>
              <a:rPr lang="en-GB" sz="3200" dirty="0"/>
              <a:t>FCC-SEED geometry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EFE10AE-95A2-DCDA-33A6-C16BE9B1A44B}"/>
              </a:ext>
            </a:extLst>
          </p:cNvPr>
          <p:cNvSpPr txBox="1"/>
          <p:nvPr/>
        </p:nvSpPr>
        <p:spPr>
          <a:xfrm>
            <a:off x="6883567" y="1270656"/>
            <a:ext cx="528096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/>
                </a:solidFill>
              </a:rPr>
              <a:t>Current geometry being tested in full simulation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In between overlapping sensor regions : 0.5 mm CF + 250 </a:t>
            </a:r>
            <a:r>
              <a:rPr lang="el-GR" dirty="0"/>
              <a:t>μ</a:t>
            </a:r>
            <a:r>
              <a:rPr lang="en-GB" dirty="0"/>
              <a:t>m Flex (200</a:t>
            </a:r>
            <a:r>
              <a:rPr lang="el-GR" dirty="0"/>
              <a:t> μ</a:t>
            </a:r>
            <a:r>
              <a:rPr lang="en-GB" dirty="0"/>
              <a:t>m Kapton, 50 </a:t>
            </a:r>
            <a:r>
              <a:rPr lang="el-GR" dirty="0"/>
              <a:t>μ</a:t>
            </a:r>
            <a:r>
              <a:rPr lang="en-GB" dirty="0"/>
              <a:t>m Al).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Carbon foam longerons along Z direction, support the edges,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5 layers,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6 single side disks, extended down to </a:t>
            </a:r>
            <a:r>
              <a:rPr lang="el-GR" dirty="0"/>
              <a:t>θ = 135 </a:t>
            </a:r>
            <a:r>
              <a:rPr lang="en-GB" dirty="0" err="1"/>
              <a:t>mrad</a:t>
            </a:r>
            <a:r>
              <a:rPr lang="en-GB" dirty="0"/>
              <a:t> (7.7◦).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/>
              <a:t>a hybrid flex at the end of the ladders (250 </a:t>
            </a:r>
            <a:r>
              <a:rPr lang="el-GR" dirty="0"/>
              <a:t>μ</a:t>
            </a:r>
            <a:r>
              <a:rPr lang="en-GB" dirty="0"/>
              <a:t>m), with a 5 × 5 mm opto-el. ASIC on top (orange, 100 </a:t>
            </a:r>
            <a:r>
              <a:rPr lang="el-GR" dirty="0"/>
              <a:t>μ</a:t>
            </a:r>
            <a:r>
              <a:rPr lang="en-GB" dirty="0"/>
              <a:t>m of Si)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/>
                </a:solidFill>
              </a:rPr>
              <a:t>Very significant design work needed</a:t>
            </a:r>
            <a:r>
              <a:rPr lang="en-GB" dirty="0"/>
              <a:t>, but </a:t>
            </a:r>
            <a:r>
              <a:rPr lang="en-GB" b="1" dirty="0">
                <a:solidFill>
                  <a:schemeClr val="accent1"/>
                </a:solidFill>
              </a:rPr>
              <a:t>requires mechanical realisations : simulation and prototyping !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6CD0C01-9419-E96D-1EF0-2C300939EA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19364" y="2968349"/>
            <a:ext cx="2677795" cy="205857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07D4311-5EA0-F7D1-0E60-E5B3DB6BDFB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89673" y="4992124"/>
            <a:ext cx="3093894" cy="187458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7F4C7C77-7F40-E119-6E73-AAC253159D54}"/>
              </a:ext>
            </a:extLst>
          </p:cNvPr>
          <p:cNvSpPr txBox="1"/>
          <p:nvPr/>
        </p:nvSpPr>
        <p:spPr>
          <a:xfrm>
            <a:off x="521155" y="5780906"/>
            <a:ext cx="1712777" cy="369332"/>
          </a:xfrm>
          <a:prstGeom prst="rect">
            <a:avLst/>
          </a:prstGeom>
          <a:noFill/>
          <a:ln w="34925">
            <a:solidFill>
              <a:schemeClr val="accent3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err="1"/>
              <a:t>opto-hybrid</a:t>
            </a:r>
            <a:r>
              <a:rPr lang="fr-FR" dirty="0"/>
              <a:t> PCB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817A0CB-1610-B7A7-C903-92800AAFAB54}"/>
              </a:ext>
            </a:extLst>
          </p:cNvPr>
          <p:cNvSpPr txBox="1"/>
          <p:nvPr/>
        </p:nvSpPr>
        <p:spPr>
          <a:xfrm>
            <a:off x="3020332" y="2204041"/>
            <a:ext cx="772647" cy="369332"/>
          </a:xfrm>
          <a:prstGeom prst="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noProof="1"/>
              <a:t>silicon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1BDC622-74D6-4981-4548-0B2556E2D556}"/>
              </a:ext>
            </a:extLst>
          </p:cNvPr>
          <p:cNvSpPr txBox="1"/>
          <p:nvPr/>
        </p:nvSpPr>
        <p:spPr>
          <a:xfrm>
            <a:off x="712535" y="1948533"/>
            <a:ext cx="1207125" cy="646331"/>
          </a:xfrm>
          <a:prstGeom prst="rect">
            <a:avLst/>
          </a:prstGeom>
          <a:noFill/>
          <a:ln w="31750">
            <a:solidFill>
              <a:schemeClr val="accent6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/>
              <a:t>Sensor </a:t>
            </a:r>
            <a:r>
              <a:rPr lang="fr-FR" dirty="0" err="1"/>
              <a:t>flex</a:t>
            </a:r>
            <a:endParaRPr lang="fr-FR" dirty="0"/>
          </a:p>
          <a:p>
            <a:r>
              <a:rPr lang="fr-FR" dirty="0"/>
              <a:t>Bonds 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18D8BF94-B87F-6925-4556-C490B858AE11}"/>
              </a:ext>
            </a:extLst>
          </p:cNvPr>
          <p:cNvSpPr txBox="1"/>
          <p:nvPr/>
        </p:nvSpPr>
        <p:spPr>
          <a:xfrm>
            <a:off x="3037016" y="4241468"/>
            <a:ext cx="1082348" cy="369332"/>
          </a:xfrm>
          <a:prstGeom prst="rect">
            <a:avLst/>
          </a:prstGeom>
          <a:noFill/>
          <a:ln w="3175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GB" noProof="1"/>
              <a:t>CF spacer</a:t>
            </a:r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5B786221-F980-417B-CF8C-1638F0204C18}"/>
              </a:ext>
            </a:extLst>
          </p:cNvPr>
          <p:cNvCxnSpPr>
            <a:stCxn id="22" idx="1"/>
          </p:cNvCxnSpPr>
          <p:nvPr/>
        </p:nvCxnSpPr>
        <p:spPr>
          <a:xfrm flipH="1" flipV="1">
            <a:off x="2612298" y="4322568"/>
            <a:ext cx="424718" cy="103566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6A4399C8-B333-BD3A-69D2-F398740CDF66}"/>
              </a:ext>
            </a:extLst>
          </p:cNvPr>
          <p:cNvCxnSpPr>
            <a:stCxn id="20" idx="2"/>
          </p:cNvCxnSpPr>
          <p:nvPr/>
        </p:nvCxnSpPr>
        <p:spPr>
          <a:xfrm flipH="1">
            <a:off x="3020332" y="2573373"/>
            <a:ext cx="386324" cy="559537"/>
          </a:xfrm>
          <a:prstGeom prst="straightConnector1">
            <a:avLst/>
          </a:prstGeom>
          <a:ln w="25400">
            <a:solidFill>
              <a:schemeClr val="accent4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BDB2EEB2-314A-0FFC-4A17-20CDFE0DFF6D}"/>
              </a:ext>
            </a:extLst>
          </p:cNvPr>
          <p:cNvCxnSpPr>
            <a:cxnSpLocks/>
          </p:cNvCxnSpPr>
          <p:nvPr/>
        </p:nvCxnSpPr>
        <p:spPr>
          <a:xfrm>
            <a:off x="1933354" y="2410479"/>
            <a:ext cx="219628" cy="763855"/>
          </a:xfrm>
          <a:prstGeom prst="straightConnector1">
            <a:avLst/>
          </a:prstGeom>
          <a:ln w="254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B5808786-9C65-51E3-AE4B-0825ECF8DFD2}"/>
              </a:ext>
            </a:extLst>
          </p:cNvPr>
          <p:cNvCxnSpPr>
            <a:cxnSpLocks/>
            <a:stCxn id="17" idx="0"/>
          </p:cNvCxnSpPr>
          <p:nvPr/>
        </p:nvCxnSpPr>
        <p:spPr>
          <a:xfrm flipV="1">
            <a:off x="1377544" y="3810102"/>
            <a:ext cx="45523" cy="1970804"/>
          </a:xfrm>
          <a:prstGeom prst="straightConnector1">
            <a:avLst/>
          </a:prstGeom>
          <a:ln w="254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Image 34">
            <a:extLst>
              <a:ext uri="{FF2B5EF4-FFF2-40B4-BE49-F238E27FC236}">
                <a16:creationId xmlns:a16="http://schemas.microsoft.com/office/drawing/2014/main" id="{E661E433-6FF9-1C92-E419-CC010FC6013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3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93354" y="1109148"/>
            <a:ext cx="2569795" cy="1765764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DC2015E4-6B55-D7C0-D6EC-B6E85E39F27B}"/>
              </a:ext>
            </a:extLst>
          </p:cNvPr>
          <p:cNvSpPr txBox="1"/>
          <p:nvPr/>
        </p:nvSpPr>
        <p:spPr>
          <a:xfrm>
            <a:off x="7468388" y="6269024"/>
            <a:ext cx="4111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noProof="1">
                <a:solidFill>
                  <a:srgbClr val="C00000"/>
                </a:solidFill>
              </a:rPr>
              <a:t>Design will surely evolve as we progress !</a:t>
            </a:r>
          </a:p>
        </p:txBody>
      </p:sp>
      <p:sp>
        <p:nvSpPr>
          <p:cNvPr id="37" name="Espace réservé du numéro de diapositive 3">
            <a:extLst>
              <a:ext uri="{FF2B5EF4-FFF2-40B4-BE49-F238E27FC236}">
                <a16:creationId xmlns:a16="http://schemas.microsoft.com/office/drawing/2014/main" id="{F9DA5171-41CF-81DD-DBE4-7A9F3F169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55794"/>
            <a:ext cx="2743200" cy="365125"/>
          </a:xfrm>
        </p:spPr>
        <p:txBody>
          <a:bodyPr/>
          <a:lstStyle/>
          <a:p>
            <a:fld id="{D1F3EB87-43B8-C349-9524-A5B52D9957BC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92349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57EADE-B986-88D8-EDE7-B4FAD13AAB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3">
            <a:extLst>
              <a:ext uri="{FF2B5EF4-FFF2-40B4-BE49-F238E27FC236}">
                <a16:creationId xmlns:a16="http://schemas.microsoft.com/office/drawing/2014/main" id="{B38D657E-983B-B722-1FC7-C22EB16D8F62}"/>
              </a:ext>
            </a:extLst>
          </p:cNvPr>
          <p:cNvGrpSpPr/>
          <p:nvPr/>
        </p:nvGrpSpPr>
        <p:grpSpPr>
          <a:xfrm>
            <a:off x="6840570" y="1854237"/>
            <a:ext cx="5388652" cy="4299071"/>
            <a:chOff x="796687" y="1628842"/>
            <a:chExt cx="5388652" cy="4299071"/>
          </a:xfrm>
        </p:grpSpPr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49B84345-5EBF-6533-8DE3-56224E60959D}"/>
                </a:ext>
              </a:extLst>
            </p:cNvPr>
            <p:cNvSpPr/>
            <p:nvPr/>
          </p:nvSpPr>
          <p:spPr>
            <a:xfrm>
              <a:off x="2131300" y="2461695"/>
              <a:ext cx="2700000" cy="270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F7E0F0F-54D5-FF0F-4C00-9B25058AAD5D}"/>
                </a:ext>
              </a:extLst>
            </p:cNvPr>
            <p:cNvSpPr/>
            <p:nvPr/>
          </p:nvSpPr>
          <p:spPr>
            <a:xfrm>
              <a:off x="3371456" y="2297667"/>
              <a:ext cx="234315" cy="109352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10" name="Arc 9">
              <a:extLst>
                <a:ext uri="{FF2B5EF4-FFF2-40B4-BE49-F238E27FC236}">
                  <a16:creationId xmlns:a16="http://schemas.microsoft.com/office/drawing/2014/main" id="{9B468182-3F81-722E-0BE3-B1E5F4B4E270}"/>
                </a:ext>
              </a:extLst>
            </p:cNvPr>
            <p:cNvSpPr/>
            <p:nvPr/>
          </p:nvSpPr>
          <p:spPr>
            <a:xfrm rot="20965345">
              <a:off x="1508985" y="2428125"/>
              <a:ext cx="3585291" cy="3499788"/>
            </a:xfrm>
            <a:prstGeom prst="arc">
              <a:avLst>
                <a:gd name="adj1" fmla="val 17002272"/>
                <a:gd name="adj2" fmla="val 178031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FC4F2CB-6D7A-C292-51FE-3998792D8BA3}"/>
                </a:ext>
              </a:extLst>
            </p:cNvPr>
            <p:cNvSpPr/>
            <p:nvPr/>
          </p:nvSpPr>
          <p:spPr>
            <a:xfrm rot="5400000">
              <a:off x="4849643" y="3757021"/>
              <a:ext cx="234315" cy="109352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7752AAD-0F11-C13A-E1CC-B9BAD9B0AED2}"/>
                </a:ext>
              </a:extLst>
            </p:cNvPr>
            <p:cNvSpPr/>
            <p:nvPr/>
          </p:nvSpPr>
          <p:spPr>
            <a:xfrm>
              <a:off x="3371456" y="5216372"/>
              <a:ext cx="234315" cy="109352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6AF789E-8706-473C-0246-4E593F358431}"/>
                </a:ext>
              </a:extLst>
            </p:cNvPr>
            <p:cNvSpPr/>
            <p:nvPr/>
          </p:nvSpPr>
          <p:spPr>
            <a:xfrm rot="5400000">
              <a:off x="1878644" y="3757022"/>
              <a:ext cx="234315" cy="109352"/>
            </a:xfrm>
            <a:prstGeom prst="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17" name="Arc 16">
              <a:extLst>
                <a:ext uri="{FF2B5EF4-FFF2-40B4-BE49-F238E27FC236}">
                  <a16:creationId xmlns:a16="http://schemas.microsoft.com/office/drawing/2014/main" id="{0CFF08A2-C59A-D621-6BBD-EFA9995D9190}"/>
                </a:ext>
              </a:extLst>
            </p:cNvPr>
            <p:cNvSpPr/>
            <p:nvPr/>
          </p:nvSpPr>
          <p:spPr>
            <a:xfrm rot="4808407">
              <a:off x="1377693" y="1809779"/>
              <a:ext cx="3585291" cy="3499788"/>
            </a:xfrm>
            <a:prstGeom prst="arc">
              <a:avLst>
                <a:gd name="adj1" fmla="val 17002272"/>
                <a:gd name="adj2" fmla="val 178031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18" name="Arc 17">
              <a:extLst>
                <a:ext uri="{FF2B5EF4-FFF2-40B4-BE49-F238E27FC236}">
                  <a16:creationId xmlns:a16="http://schemas.microsoft.com/office/drawing/2014/main" id="{3AE8DD58-138A-5083-A0E7-9D2076A6F3C1}"/>
                </a:ext>
              </a:extLst>
            </p:cNvPr>
            <p:cNvSpPr/>
            <p:nvPr/>
          </p:nvSpPr>
          <p:spPr>
            <a:xfrm rot="10144311">
              <a:off x="1907025" y="1708036"/>
              <a:ext cx="3585291" cy="3499788"/>
            </a:xfrm>
            <a:prstGeom prst="arc">
              <a:avLst>
                <a:gd name="adj1" fmla="val 17002272"/>
                <a:gd name="adj2" fmla="val 178031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sp>
          <p:nvSpPr>
            <p:cNvPr id="19" name="Arc 18">
              <a:extLst>
                <a:ext uri="{FF2B5EF4-FFF2-40B4-BE49-F238E27FC236}">
                  <a16:creationId xmlns:a16="http://schemas.microsoft.com/office/drawing/2014/main" id="{961F07FC-F94C-7326-18B8-40E8957B0205}"/>
                </a:ext>
              </a:extLst>
            </p:cNvPr>
            <p:cNvSpPr/>
            <p:nvPr/>
          </p:nvSpPr>
          <p:spPr>
            <a:xfrm rot="15596515">
              <a:off x="2024784" y="2286842"/>
              <a:ext cx="3585291" cy="3499788"/>
            </a:xfrm>
            <a:prstGeom prst="arc">
              <a:avLst>
                <a:gd name="adj1" fmla="val 17002272"/>
                <a:gd name="adj2" fmla="val 178031"/>
              </a:avLst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 sz="1350"/>
            </a:p>
          </p:txBody>
        </p:sp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9F6DC7A0-5A52-F760-0989-EDA74DA9CE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639645" y="2032553"/>
              <a:ext cx="872546" cy="319589"/>
            </a:xfrm>
            <a:prstGeom prst="straightConnector1">
              <a:avLst/>
            </a:prstGeom>
            <a:ln w="2222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AF79B146-FDBB-4FB4-6D0F-29E2B9FEEB43}"/>
                </a:ext>
              </a:extLst>
            </p:cNvPr>
            <p:cNvSpPr txBox="1"/>
            <p:nvPr/>
          </p:nvSpPr>
          <p:spPr>
            <a:xfrm>
              <a:off x="4490451" y="1628842"/>
              <a:ext cx="1694888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350" dirty="0"/>
                <a:t>Mechanical supports.</a:t>
              </a:r>
            </a:p>
            <a:p>
              <a:r>
                <a:rPr lang="en-GB" sz="1350" dirty="0"/>
                <a:t>Include the flex</a:t>
              </a:r>
            </a:p>
          </p:txBody>
        </p: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D6C4C763-912C-E9B7-2DAA-89CC741B5B2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00526" y="4291266"/>
              <a:ext cx="892008" cy="603032"/>
            </a:xfrm>
            <a:prstGeom prst="straightConnector1">
              <a:avLst/>
            </a:prstGeom>
            <a:ln w="2222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A346CFD8-B28A-6202-1908-97E2F246AF72}"/>
                </a:ext>
              </a:extLst>
            </p:cNvPr>
            <p:cNvSpPr txBox="1"/>
            <p:nvPr/>
          </p:nvSpPr>
          <p:spPr>
            <a:xfrm>
              <a:off x="852234" y="4858274"/>
              <a:ext cx="934871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350" dirty="0"/>
                <a:t>Beam pipe</a:t>
              </a:r>
            </a:p>
          </p:txBody>
        </p:sp>
        <p:cxnSp>
          <p:nvCxnSpPr>
            <p:cNvPr id="27" name="Connecteur droit avec flèche 26">
              <a:extLst>
                <a:ext uri="{FF2B5EF4-FFF2-40B4-BE49-F238E27FC236}">
                  <a16:creationId xmlns:a16="http://schemas.microsoft.com/office/drawing/2014/main" id="{793968B8-20B8-A4FA-9AFE-7DDDA264E5C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328811" y="4912371"/>
              <a:ext cx="528113" cy="330507"/>
            </a:xfrm>
            <a:prstGeom prst="straightConnector1">
              <a:avLst/>
            </a:prstGeom>
            <a:ln w="2222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FB7E4E57-2E40-9AF1-8376-71EDF4144B27}"/>
                </a:ext>
              </a:extLst>
            </p:cNvPr>
            <p:cNvSpPr txBox="1"/>
            <p:nvPr/>
          </p:nvSpPr>
          <p:spPr>
            <a:xfrm>
              <a:off x="4826637" y="5148388"/>
              <a:ext cx="1051891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350" dirty="0"/>
                <a:t>Bend sensor</a:t>
              </a:r>
            </a:p>
            <a:p>
              <a:r>
                <a:rPr lang="en-GB" sz="1350" dirty="0"/>
                <a:t>R=12mm</a:t>
              </a:r>
            </a:p>
          </p:txBody>
        </p:sp>
        <p:cxnSp>
          <p:nvCxnSpPr>
            <p:cNvPr id="96" name="Connecteur droit 95">
              <a:extLst>
                <a:ext uri="{FF2B5EF4-FFF2-40B4-BE49-F238E27FC236}">
                  <a16:creationId xmlns:a16="http://schemas.microsoft.com/office/drawing/2014/main" id="{A5919BAF-6FEC-791B-545C-CACC08E46C09}"/>
                </a:ext>
              </a:extLst>
            </p:cNvPr>
            <p:cNvCxnSpPr>
              <a:cxnSpLocks/>
            </p:cNvCxnSpPr>
            <p:nvPr/>
          </p:nvCxnSpPr>
          <p:spPr>
            <a:xfrm>
              <a:off x="3499122" y="2261556"/>
              <a:ext cx="106649" cy="0"/>
            </a:xfrm>
            <a:prstGeom prst="line">
              <a:avLst/>
            </a:prstGeom>
            <a:ln w="25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Connecteur droit 100">
              <a:extLst>
                <a:ext uri="{FF2B5EF4-FFF2-40B4-BE49-F238E27FC236}">
                  <a16:creationId xmlns:a16="http://schemas.microsoft.com/office/drawing/2014/main" id="{E012210F-3080-01D7-26F5-57C8B71EA83F}"/>
                </a:ext>
              </a:extLst>
            </p:cNvPr>
            <p:cNvCxnSpPr>
              <a:cxnSpLocks/>
            </p:cNvCxnSpPr>
            <p:nvPr/>
          </p:nvCxnSpPr>
          <p:spPr>
            <a:xfrm>
              <a:off x="3371456" y="5328572"/>
              <a:ext cx="106649" cy="0"/>
            </a:xfrm>
            <a:prstGeom prst="line">
              <a:avLst/>
            </a:prstGeom>
            <a:ln w="25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Connecteur droit 105">
              <a:extLst>
                <a:ext uri="{FF2B5EF4-FFF2-40B4-BE49-F238E27FC236}">
                  <a16:creationId xmlns:a16="http://schemas.microsoft.com/office/drawing/2014/main" id="{E6140946-7418-3B4B-5F71-3737B7994E4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41124" y="3679175"/>
              <a:ext cx="0" cy="132521"/>
            </a:xfrm>
            <a:prstGeom prst="line">
              <a:avLst/>
            </a:prstGeom>
            <a:ln w="25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ZoneTexte 106">
              <a:extLst>
                <a:ext uri="{FF2B5EF4-FFF2-40B4-BE49-F238E27FC236}">
                  <a16:creationId xmlns:a16="http://schemas.microsoft.com/office/drawing/2014/main" id="{654422D8-9B23-42B3-9E4E-F761954F16B9}"/>
                </a:ext>
              </a:extLst>
            </p:cNvPr>
            <p:cNvSpPr txBox="1"/>
            <p:nvPr/>
          </p:nvSpPr>
          <p:spPr>
            <a:xfrm>
              <a:off x="796687" y="3002215"/>
              <a:ext cx="927754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350" dirty="0"/>
                <a:t>Wire bond</a:t>
              </a:r>
            </a:p>
          </p:txBody>
        </p:sp>
        <p:cxnSp>
          <p:nvCxnSpPr>
            <p:cNvPr id="108" name="Connecteur droit avec flèche 107">
              <a:extLst>
                <a:ext uri="{FF2B5EF4-FFF2-40B4-BE49-F238E27FC236}">
                  <a16:creationId xmlns:a16="http://schemas.microsoft.com/office/drawing/2014/main" id="{536CCEAB-6092-5320-E36B-22A994EA9DFD}"/>
                </a:ext>
              </a:extLst>
            </p:cNvPr>
            <p:cNvCxnSpPr>
              <a:cxnSpLocks/>
              <a:endCxn id="18" idx="2"/>
            </p:cNvCxnSpPr>
            <p:nvPr/>
          </p:nvCxnSpPr>
          <p:spPr>
            <a:xfrm>
              <a:off x="1590031" y="3235906"/>
              <a:ext cx="334388" cy="470286"/>
            </a:xfrm>
            <a:prstGeom prst="straightConnector1">
              <a:avLst/>
            </a:prstGeom>
            <a:ln w="2222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5" name="ZoneTexte 124">
            <a:extLst>
              <a:ext uri="{FF2B5EF4-FFF2-40B4-BE49-F238E27FC236}">
                <a16:creationId xmlns:a16="http://schemas.microsoft.com/office/drawing/2014/main" id="{55E09F3A-08A3-899B-CC96-96BCE53073C8}"/>
              </a:ext>
            </a:extLst>
          </p:cNvPr>
          <p:cNvSpPr txBox="1"/>
          <p:nvPr/>
        </p:nvSpPr>
        <p:spPr>
          <a:xfrm>
            <a:off x="1880745" y="6506583"/>
            <a:ext cx="86076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/>
              <a:t>Assembly of quarters (hemi) of cylinders : assemble individual frames together around the beam pipe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120B3D5-86D2-235F-B83B-C9C25A24C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4948"/>
            <a:ext cx="10515600" cy="679047"/>
          </a:xfrm>
        </p:spPr>
        <p:txBody>
          <a:bodyPr>
            <a:noAutofit/>
          </a:bodyPr>
          <a:lstStyle/>
          <a:p>
            <a:pPr algn="ctr"/>
            <a:r>
              <a:rPr lang="en-GB" sz="3600" b="1" dirty="0">
                <a:solidFill>
                  <a:schemeClr val="accent1"/>
                </a:solidFill>
              </a:rPr>
              <a:t>FCC-SEED : geometry concept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5A5106EC-2999-BF4C-9BC4-4FD3C3F7DAC7}"/>
              </a:ext>
            </a:extLst>
          </p:cNvPr>
          <p:cNvCxnSpPr/>
          <p:nvPr/>
        </p:nvCxnSpPr>
        <p:spPr>
          <a:xfrm flipV="1">
            <a:off x="9394677" y="1357607"/>
            <a:ext cx="0" cy="2429308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8986AEC1-4F79-50B8-2E86-C4E363E0A37F}"/>
              </a:ext>
            </a:extLst>
          </p:cNvPr>
          <p:cNvCxnSpPr>
            <a:cxnSpLocks/>
          </p:cNvCxnSpPr>
          <p:nvPr/>
        </p:nvCxnSpPr>
        <p:spPr>
          <a:xfrm>
            <a:off x="9394677" y="3786915"/>
            <a:ext cx="2207153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0DA19DF7-6B5B-D6FF-D209-7226FF46D6BE}"/>
              </a:ext>
            </a:extLst>
          </p:cNvPr>
          <p:cNvSpPr txBox="1"/>
          <p:nvPr/>
        </p:nvSpPr>
        <p:spPr>
          <a:xfrm>
            <a:off x="11328741" y="3806180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x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60DBF533-095A-E95E-0C70-12B5510DF233}"/>
              </a:ext>
            </a:extLst>
          </p:cNvPr>
          <p:cNvSpPr txBox="1"/>
          <p:nvPr/>
        </p:nvSpPr>
        <p:spPr>
          <a:xfrm>
            <a:off x="9007737" y="1184911"/>
            <a:ext cx="288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y</a:t>
            </a:r>
          </a:p>
        </p:txBody>
      </p:sp>
      <p:sp>
        <p:nvSpPr>
          <p:cNvPr id="63" name="Espace réservé du numéro de diapositive 3">
            <a:extLst>
              <a:ext uri="{FF2B5EF4-FFF2-40B4-BE49-F238E27FC236}">
                <a16:creationId xmlns:a16="http://schemas.microsoft.com/office/drawing/2014/main" id="{C87589CF-A885-79A1-1954-BA2702F604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448800" y="6455794"/>
            <a:ext cx="2743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253156">
              <a:spcBef>
                <a:spcPct val="20000"/>
              </a:spcBef>
              <a:buChar char="•"/>
              <a:defRPr sz="3943">
                <a:solidFill>
                  <a:srgbClr val="080808"/>
                </a:solidFill>
                <a:latin typeface="Times New Roman" panose="02020603050405020304" pitchFamily="18" charset="0"/>
              </a:defRPr>
            </a:lvl1pPr>
            <a:lvl2pPr marL="819109" indent="-314310" defTabSz="1253156">
              <a:spcBef>
                <a:spcPct val="20000"/>
              </a:spcBef>
              <a:buChar char="–"/>
              <a:defRPr sz="3343">
                <a:solidFill>
                  <a:srgbClr val="080808"/>
                </a:solidFill>
                <a:latin typeface="Times New Roman" panose="02020603050405020304" pitchFamily="18" charset="0"/>
              </a:defRPr>
            </a:lvl2pPr>
            <a:lvl3pPr marL="1259958" indent="-251720" defTabSz="1253156">
              <a:spcBef>
                <a:spcPct val="20000"/>
              </a:spcBef>
              <a:buChar char="•"/>
              <a:defRPr sz="2914">
                <a:solidFill>
                  <a:srgbClr val="080808"/>
                </a:solidFill>
                <a:latin typeface="Times New Roman" panose="02020603050405020304" pitchFamily="18" charset="0"/>
              </a:defRPr>
            </a:lvl3pPr>
            <a:lvl4pPr marL="1764759" indent="-251720" defTabSz="1253156">
              <a:spcBef>
                <a:spcPct val="20000"/>
              </a:spcBef>
              <a:buChar char="–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4pPr>
            <a:lvl5pPr marL="2269558" indent="-251720" defTabSz="1253156">
              <a:spcBef>
                <a:spcPct val="20000"/>
              </a:spcBef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5pPr>
            <a:lvl6pPr marL="2661424" indent="-251720" defTabSz="1253156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6pPr>
            <a:lvl7pPr marL="3053290" indent="-251720" defTabSz="1253156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7pPr>
            <a:lvl8pPr marL="3445156" indent="-251720" defTabSz="1253156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8pPr>
            <a:lvl9pPr marL="3837022" indent="-251720" defTabSz="1253156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080808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A939748-AC10-C341-A5C3-B049BDDE90DB}" type="slidenum">
              <a:rPr lang="fr-FR" altLang="fr-FR" sz="1371">
                <a:solidFill>
                  <a:schemeClr val="tx1"/>
                </a:solidFill>
              </a:rPr>
              <a:pPr>
                <a:spcBef>
                  <a:spcPct val="0"/>
                </a:spcBef>
                <a:buFontTx/>
                <a:buNone/>
              </a:pPr>
              <a:t>34</a:t>
            </a:fld>
            <a:endParaRPr lang="fr-FR" altLang="fr-FR" sz="1371" dirty="0">
              <a:solidFill>
                <a:schemeClr val="tx1"/>
              </a:solidFill>
            </a:endParaRPr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id="{BCF3952A-9440-41FF-1825-2ACDF35A6937}"/>
              </a:ext>
            </a:extLst>
          </p:cNvPr>
          <p:cNvSpPr/>
          <p:nvPr/>
        </p:nvSpPr>
        <p:spPr>
          <a:xfrm>
            <a:off x="6760410" y="2398522"/>
            <a:ext cx="80159" cy="329317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69A6DCA1-3351-0F8C-BEDD-D01CFECC3FC3}"/>
              </a:ext>
            </a:extLst>
          </p:cNvPr>
          <p:cNvSpPr/>
          <p:nvPr/>
        </p:nvSpPr>
        <p:spPr>
          <a:xfrm>
            <a:off x="5202677" y="2398523"/>
            <a:ext cx="80159" cy="329317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10" name="Rectangle 209">
            <a:extLst>
              <a:ext uri="{FF2B5EF4-FFF2-40B4-BE49-F238E27FC236}">
                <a16:creationId xmlns:a16="http://schemas.microsoft.com/office/drawing/2014/main" id="{94B402D6-0167-7ABA-1A16-19B35E966750}"/>
              </a:ext>
            </a:extLst>
          </p:cNvPr>
          <p:cNvSpPr/>
          <p:nvPr/>
        </p:nvSpPr>
        <p:spPr>
          <a:xfrm>
            <a:off x="5242756" y="2398522"/>
            <a:ext cx="799769" cy="3293171"/>
          </a:xfrm>
          <a:prstGeom prst="rect">
            <a:avLst/>
          </a:prstGeom>
          <a:solidFill>
            <a:schemeClr val="accent1">
              <a:alpha val="68524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211" name="Rectangle 210">
            <a:extLst>
              <a:ext uri="{FF2B5EF4-FFF2-40B4-BE49-F238E27FC236}">
                <a16:creationId xmlns:a16="http://schemas.microsoft.com/office/drawing/2014/main" id="{5310E360-CCFC-2CCF-09DA-901CD05E5A76}"/>
              </a:ext>
            </a:extLst>
          </p:cNvPr>
          <p:cNvSpPr/>
          <p:nvPr/>
        </p:nvSpPr>
        <p:spPr>
          <a:xfrm>
            <a:off x="5962366" y="2398522"/>
            <a:ext cx="80159" cy="3293171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cxnSp>
        <p:nvCxnSpPr>
          <p:cNvPr id="212" name="Connecteur droit 211">
            <a:extLst>
              <a:ext uri="{FF2B5EF4-FFF2-40B4-BE49-F238E27FC236}">
                <a16:creationId xmlns:a16="http://schemas.microsoft.com/office/drawing/2014/main" id="{54809FA5-9938-DD3F-409B-123BE7FB6666}"/>
              </a:ext>
            </a:extLst>
          </p:cNvPr>
          <p:cNvCxnSpPr>
            <a:cxnSpLocks/>
          </p:cNvCxnSpPr>
          <p:nvPr/>
        </p:nvCxnSpPr>
        <p:spPr>
          <a:xfrm>
            <a:off x="5202677" y="2484758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Connecteur droit 212">
            <a:extLst>
              <a:ext uri="{FF2B5EF4-FFF2-40B4-BE49-F238E27FC236}">
                <a16:creationId xmlns:a16="http://schemas.microsoft.com/office/drawing/2014/main" id="{A0F3520C-9301-00E2-E7D8-61C84E76C920}"/>
              </a:ext>
            </a:extLst>
          </p:cNvPr>
          <p:cNvCxnSpPr>
            <a:cxnSpLocks/>
          </p:cNvCxnSpPr>
          <p:nvPr/>
        </p:nvCxnSpPr>
        <p:spPr>
          <a:xfrm>
            <a:off x="5202677" y="2599058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Connecteur droit 213">
            <a:extLst>
              <a:ext uri="{FF2B5EF4-FFF2-40B4-BE49-F238E27FC236}">
                <a16:creationId xmlns:a16="http://schemas.microsoft.com/office/drawing/2014/main" id="{5BAE951E-C07A-29B4-9C40-A49BC79E7F57}"/>
              </a:ext>
            </a:extLst>
          </p:cNvPr>
          <p:cNvCxnSpPr>
            <a:cxnSpLocks/>
          </p:cNvCxnSpPr>
          <p:nvPr/>
        </p:nvCxnSpPr>
        <p:spPr>
          <a:xfrm>
            <a:off x="5202677" y="2713358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Connecteur droit 214">
            <a:extLst>
              <a:ext uri="{FF2B5EF4-FFF2-40B4-BE49-F238E27FC236}">
                <a16:creationId xmlns:a16="http://schemas.microsoft.com/office/drawing/2014/main" id="{7588234C-C212-93ED-14AD-8E53BC34795A}"/>
              </a:ext>
            </a:extLst>
          </p:cNvPr>
          <p:cNvCxnSpPr>
            <a:cxnSpLocks/>
          </p:cNvCxnSpPr>
          <p:nvPr/>
        </p:nvCxnSpPr>
        <p:spPr>
          <a:xfrm>
            <a:off x="5202677" y="2827658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Connecteur droit 215">
            <a:extLst>
              <a:ext uri="{FF2B5EF4-FFF2-40B4-BE49-F238E27FC236}">
                <a16:creationId xmlns:a16="http://schemas.microsoft.com/office/drawing/2014/main" id="{C7AE29E7-3D3E-F7D7-CC04-F9E0754CBDC2}"/>
              </a:ext>
            </a:extLst>
          </p:cNvPr>
          <p:cNvCxnSpPr>
            <a:cxnSpLocks/>
          </p:cNvCxnSpPr>
          <p:nvPr/>
        </p:nvCxnSpPr>
        <p:spPr>
          <a:xfrm>
            <a:off x="5202677" y="2941958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Connecteur droit 216">
            <a:extLst>
              <a:ext uri="{FF2B5EF4-FFF2-40B4-BE49-F238E27FC236}">
                <a16:creationId xmlns:a16="http://schemas.microsoft.com/office/drawing/2014/main" id="{29C164A3-FA6D-CC1D-27E5-C404F9874DC0}"/>
              </a:ext>
            </a:extLst>
          </p:cNvPr>
          <p:cNvCxnSpPr>
            <a:cxnSpLocks/>
          </p:cNvCxnSpPr>
          <p:nvPr/>
        </p:nvCxnSpPr>
        <p:spPr>
          <a:xfrm>
            <a:off x="5202677" y="3056258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Connecteur droit 217">
            <a:extLst>
              <a:ext uri="{FF2B5EF4-FFF2-40B4-BE49-F238E27FC236}">
                <a16:creationId xmlns:a16="http://schemas.microsoft.com/office/drawing/2014/main" id="{2BB0C65B-7ACF-FF3F-7FC8-B66229F74216}"/>
              </a:ext>
            </a:extLst>
          </p:cNvPr>
          <p:cNvCxnSpPr>
            <a:cxnSpLocks/>
          </p:cNvCxnSpPr>
          <p:nvPr/>
        </p:nvCxnSpPr>
        <p:spPr>
          <a:xfrm>
            <a:off x="5202677" y="3170558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Connecteur droit 218">
            <a:extLst>
              <a:ext uri="{FF2B5EF4-FFF2-40B4-BE49-F238E27FC236}">
                <a16:creationId xmlns:a16="http://schemas.microsoft.com/office/drawing/2014/main" id="{AF241191-141F-0E96-8717-B3701E81294B}"/>
              </a:ext>
            </a:extLst>
          </p:cNvPr>
          <p:cNvCxnSpPr>
            <a:cxnSpLocks/>
          </p:cNvCxnSpPr>
          <p:nvPr/>
        </p:nvCxnSpPr>
        <p:spPr>
          <a:xfrm>
            <a:off x="5202677" y="3284858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Connecteur droit 219">
            <a:extLst>
              <a:ext uri="{FF2B5EF4-FFF2-40B4-BE49-F238E27FC236}">
                <a16:creationId xmlns:a16="http://schemas.microsoft.com/office/drawing/2014/main" id="{88DB20D8-840B-77F7-0D81-0178E5CCE124}"/>
              </a:ext>
            </a:extLst>
          </p:cNvPr>
          <p:cNvCxnSpPr>
            <a:cxnSpLocks/>
          </p:cNvCxnSpPr>
          <p:nvPr/>
        </p:nvCxnSpPr>
        <p:spPr>
          <a:xfrm>
            <a:off x="5202677" y="3399158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Connecteur droit 220">
            <a:extLst>
              <a:ext uri="{FF2B5EF4-FFF2-40B4-BE49-F238E27FC236}">
                <a16:creationId xmlns:a16="http://schemas.microsoft.com/office/drawing/2014/main" id="{916F2043-6572-E772-9F23-15D78954777C}"/>
              </a:ext>
            </a:extLst>
          </p:cNvPr>
          <p:cNvCxnSpPr>
            <a:cxnSpLocks/>
          </p:cNvCxnSpPr>
          <p:nvPr/>
        </p:nvCxnSpPr>
        <p:spPr>
          <a:xfrm>
            <a:off x="5202677" y="3513458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Connecteur droit 221">
            <a:extLst>
              <a:ext uri="{FF2B5EF4-FFF2-40B4-BE49-F238E27FC236}">
                <a16:creationId xmlns:a16="http://schemas.microsoft.com/office/drawing/2014/main" id="{A514BD0D-3D71-D172-F813-706FEE74F645}"/>
              </a:ext>
            </a:extLst>
          </p:cNvPr>
          <p:cNvCxnSpPr>
            <a:cxnSpLocks/>
          </p:cNvCxnSpPr>
          <p:nvPr/>
        </p:nvCxnSpPr>
        <p:spPr>
          <a:xfrm>
            <a:off x="5202677" y="3627758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Connecteur droit 222">
            <a:extLst>
              <a:ext uri="{FF2B5EF4-FFF2-40B4-BE49-F238E27FC236}">
                <a16:creationId xmlns:a16="http://schemas.microsoft.com/office/drawing/2014/main" id="{14733727-A148-D9E3-4AA5-5CAF3054A0E3}"/>
              </a:ext>
            </a:extLst>
          </p:cNvPr>
          <p:cNvCxnSpPr>
            <a:cxnSpLocks/>
          </p:cNvCxnSpPr>
          <p:nvPr/>
        </p:nvCxnSpPr>
        <p:spPr>
          <a:xfrm>
            <a:off x="5202677" y="3742058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Connecteur droit 223">
            <a:extLst>
              <a:ext uri="{FF2B5EF4-FFF2-40B4-BE49-F238E27FC236}">
                <a16:creationId xmlns:a16="http://schemas.microsoft.com/office/drawing/2014/main" id="{0BF12857-5B19-1EFC-E6F9-9FB235C95FB1}"/>
              </a:ext>
            </a:extLst>
          </p:cNvPr>
          <p:cNvCxnSpPr>
            <a:cxnSpLocks/>
          </p:cNvCxnSpPr>
          <p:nvPr/>
        </p:nvCxnSpPr>
        <p:spPr>
          <a:xfrm>
            <a:off x="5202677" y="3856358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Connecteur droit 224">
            <a:extLst>
              <a:ext uri="{FF2B5EF4-FFF2-40B4-BE49-F238E27FC236}">
                <a16:creationId xmlns:a16="http://schemas.microsoft.com/office/drawing/2014/main" id="{A88EA598-CD72-67DC-F10C-BD0B5C8C48A9}"/>
              </a:ext>
            </a:extLst>
          </p:cNvPr>
          <p:cNvCxnSpPr>
            <a:cxnSpLocks/>
          </p:cNvCxnSpPr>
          <p:nvPr/>
        </p:nvCxnSpPr>
        <p:spPr>
          <a:xfrm>
            <a:off x="5202677" y="3970658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Connecteur droit 225">
            <a:extLst>
              <a:ext uri="{FF2B5EF4-FFF2-40B4-BE49-F238E27FC236}">
                <a16:creationId xmlns:a16="http://schemas.microsoft.com/office/drawing/2014/main" id="{BA50C8FF-AC0B-CE3F-A7ED-E29ED03529AA}"/>
              </a:ext>
            </a:extLst>
          </p:cNvPr>
          <p:cNvCxnSpPr>
            <a:cxnSpLocks/>
          </p:cNvCxnSpPr>
          <p:nvPr/>
        </p:nvCxnSpPr>
        <p:spPr>
          <a:xfrm>
            <a:off x="5202677" y="4084958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Connecteur droit 226">
            <a:extLst>
              <a:ext uri="{FF2B5EF4-FFF2-40B4-BE49-F238E27FC236}">
                <a16:creationId xmlns:a16="http://schemas.microsoft.com/office/drawing/2014/main" id="{6BEFEAD3-5524-0015-BD41-B54954051D3F}"/>
              </a:ext>
            </a:extLst>
          </p:cNvPr>
          <p:cNvCxnSpPr>
            <a:cxnSpLocks/>
          </p:cNvCxnSpPr>
          <p:nvPr/>
        </p:nvCxnSpPr>
        <p:spPr>
          <a:xfrm>
            <a:off x="5202677" y="4199258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Connecteur droit 227">
            <a:extLst>
              <a:ext uri="{FF2B5EF4-FFF2-40B4-BE49-F238E27FC236}">
                <a16:creationId xmlns:a16="http://schemas.microsoft.com/office/drawing/2014/main" id="{C186F60F-D0AF-1C63-359C-8C1E3E2F26F8}"/>
              </a:ext>
            </a:extLst>
          </p:cNvPr>
          <p:cNvCxnSpPr>
            <a:cxnSpLocks/>
          </p:cNvCxnSpPr>
          <p:nvPr/>
        </p:nvCxnSpPr>
        <p:spPr>
          <a:xfrm>
            <a:off x="5202677" y="4313558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Connecteur droit 228">
            <a:extLst>
              <a:ext uri="{FF2B5EF4-FFF2-40B4-BE49-F238E27FC236}">
                <a16:creationId xmlns:a16="http://schemas.microsoft.com/office/drawing/2014/main" id="{49B141BE-DA11-CA83-8B2A-F512F0AB29CD}"/>
              </a:ext>
            </a:extLst>
          </p:cNvPr>
          <p:cNvCxnSpPr>
            <a:cxnSpLocks/>
          </p:cNvCxnSpPr>
          <p:nvPr/>
        </p:nvCxnSpPr>
        <p:spPr>
          <a:xfrm>
            <a:off x="5202677" y="4427858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Connecteur droit 229">
            <a:extLst>
              <a:ext uri="{FF2B5EF4-FFF2-40B4-BE49-F238E27FC236}">
                <a16:creationId xmlns:a16="http://schemas.microsoft.com/office/drawing/2014/main" id="{14A80498-ED4C-63A2-7159-831D55CEABD7}"/>
              </a:ext>
            </a:extLst>
          </p:cNvPr>
          <p:cNvCxnSpPr>
            <a:cxnSpLocks/>
          </p:cNvCxnSpPr>
          <p:nvPr/>
        </p:nvCxnSpPr>
        <p:spPr>
          <a:xfrm>
            <a:off x="5202677" y="4542158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Connecteur droit 230">
            <a:extLst>
              <a:ext uri="{FF2B5EF4-FFF2-40B4-BE49-F238E27FC236}">
                <a16:creationId xmlns:a16="http://schemas.microsoft.com/office/drawing/2014/main" id="{524D5C30-0D48-583F-7114-6808361A2D90}"/>
              </a:ext>
            </a:extLst>
          </p:cNvPr>
          <p:cNvCxnSpPr>
            <a:cxnSpLocks/>
          </p:cNvCxnSpPr>
          <p:nvPr/>
        </p:nvCxnSpPr>
        <p:spPr>
          <a:xfrm>
            <a:off x="5202677" y="4656458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Connecteur droit 231">
            <a:extLst>
              <a:ext uri="{FF2B5EF4-FFF2-40B4-BE49-F238E27FC236}">
                <a16:creationId xmlns:a16="http://schemas.microsoft.com/office/drawing/2014/main" id="{EC73D751-C712-9379-06C2-84B0B1201B1F}"/>
              </a:ext>
            </a:extLst>
          </p:cNvPr>
          <p:cNvCxnSpPr>
            <a:cxnSpLocks/>
          </p:cNvCxnSpPr>
          <p:nvPr/>
        </p:nvCxnSpPr>
        <p:spPr>
          <a:xfrm>
            <a:off x="5202677" y="4770758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Connecteur droit 232">
            <a:extLst>
              <a:ext uri="{FF2B5EF4-FFF2-40B4-BE49-F238E27FC236}">
                <a16:creationId xmlns:a16="http://schemas.microsoft.com/office/drawing/2014/main" id="{0EE207E2-F3A1-2F28-0DB1-7274596886FD}"/>
              </a:ext>
            </a:extLst>
          </p:cNvPr>
          <p:cNvCxnSpPr>
            <a:cxnSpLocks/>
          </p:cNvCxnSpPr>
          <p:nvPr/>
        </p:nvCxnSpPr>
        <p:spPr>
          <a:xfrm>
            <a:off x="5202677" y="4885058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Connecteur droit 233">
            <a:extLst>
              <a:ext uri="{FF2B5EF4-FFF2-40B4-BE49-F238E27FC236}">
                <a16:creationId xmlns:a16="http://schemas.microsoft.com/office/drawing/2014/main" id="{DDACC4AE-AE48-D1F7-E370-5DC040AAE041}"/>
              </a:ext>
            </a:extLst>
          </p:cNvPr>
          <p:cNvCxnSpPr>
            <a:cxnSpLocks/>
          </p:cNvCxnSpPr>
          <p:nvPr/>
        </p:nvCxnSpPr>
        <p:spPr>
          <a:xfrm>
            <a:off x="5202677" y="4999358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Connecteur droit 234">
            <a:extLst>
              <a:ext uri="{FF2B5EF4-FFF2-40B4-BE49-F238E27FC236}">
                <a16:creationId xmlns:a16="http://schemas.microsoft.com/office/drawing/2014/main" id="{E828657E-CF8A-BF7C-B3F1-34CC40C4D93E}"/>
              </a:ext>
            </a:extLst>
          </p:cNvPr>
          <p:cNvCxnSpPr>
            <a:cxnSpLocks/>
          </p:cNvCxnSpPr>
          <p:nvPr/>
        </p:nvCxnSpPr>
        <p:spPr>
          <a:xfrm>
            <a:off x="5202677" y="5113658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Connecteur droit 235">
            <a:extLst>
              <a:ext uri="{FF2B5EF4-FFF2-40B4-BE49-F238E27FC236}">
                <a16:creationId xmlns:a16="http://schemas.microsoft.com/office/drawing/2014/main" id="{BA7DDFD6-80CD-C635-77D5-671E04761D43}"/>
              </a:ext>
            </a:extLst>
          </p:cNvPr>
          <p:cNvCxnSpPr>
            <a:cxnSpLocks/>
          </p:cNvCxnSpPr>
          <p:nvPr/>
        </p:nvCxnSpPr>
        <p:spPr>
          <a:xfrm>
            <a:off x="5202677" y="5227958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Connecteur droit 236">
            <a:extLst>
              <a:ext uri="{FF2B5EF4-FFF2-40B4-BE49-F238E27FC236}">
                <a16:creationId xmlns:a16="http://schemas.microsoft.com/office/drawing/2014/main" id="{75F607A7-506C-8AE0-7D1A-1BF340DB012B}"/>
              </a:ext>
            </a:extLst>
          </p:cNvPr>
          <p:cNvCxnSpPr>
            <a:cxnSpLocks/>
          </p:cNvCxnSpPr>
          <p:nvPr/>
        </p:nvCxnSpPr>
        <p:spPr>
          <a:xfrm>
            <a:off x="5202677" y="5342258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Connecteur droit 237">
            <a:extLst>
              <a:ext uri="{FF2B5EF4-FFF2-40B4-BE49-F238E27FC236}">
                <a16:creationId xmlns:a16="http://schemas.microsoft.com/office/drawing/2014/main" id="{5BF87F16-29BF-F8A6-3DA7-D9AD8541046B}"/>
              </a:ext>
            </a:extLst>
          </p:cNvPr>
          <p:cNvCxnSpPr>
            <a:cxnSpLocks/>
          </p:cNvCxnSpPr>
          <p:nvPr/>
        </p:nvCxnSpPr>
        <p:spPr>
          <a:xfrm>
            <a:off x="5202677" y="5456558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Connecteur droit 238">
            <a:extLst>
              <a:ext uri="{FF2B5EF4-FFF2-40B4-BE49-F238E27FC236}">
                <a16:creationId xmlns:a16="http://schemas.microsoft.com/office/drawing/2014/main" id="{DEC95EFC-C473-38EA-323B-C27474EABDFC}"/>
              </a:ext>
            </a:extLst>
          </p:cNvPr>
          <p:cNvCxnSpPr>
            <a:cxnSpLocks/>
          </p:cNvCxnSpPr>
          <p:nvPr/>
        </p:nvCxnSpPr>
        <p:spPr>
          <a:xfrm>
            <a:off x="5202677" y="5570858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0" name="Rectangle 239">
            <a:extLst>
              <a:ext uri="{FF2B5EF4-FFF2-40B4-BE49-F238E27FC236}">
                <a16:creationId xmlns:a16="http://schemas.microsoft.com/office/drawing/2014/main" id="{188B0C25-075F-3641-5FA0-A059FE08FE2F}"/>
              </a:ext>
            </a:extLst>
          </p:cNvPr>
          <p:cNvSpPr/>
          <p:nvPr/>
        </p:nvSpPr>
        <p:spPr>
          <a:xfrm>
            <a:off x="6002445" y="2398522"/>
            <a:ext cx="799769" cy="3293171"/>
          </a:xfrm>
          <a:prstGeom prst="rect">
            <a:avLst/>
          </a:prstGeom>
          <a:solidFill>
            <a:schemeClr val="accent1">
              <a:alpha val="68524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cxnSp>
        <p:nvCxnSpPr>
          <p:cNvPr id="241" name="Connecteur droit 240">
            <a:extLst>
              <a:ext uri="{FF2B5EF4-FFF2-40B4-BE49-F238E27FC236}">
                <a16:creationId xmlns:a16="http://schemas.microsoft.com/office/drawing/2014/main" id="{784E218A-7061-A0FB-F6A3-9DEE71325706}"/>
              </a:ext>
            </a:extLst>
          </p:cNvPr>
          <p:cNvCxnSpPr>
            <a:cxnSpLocks/>
          </p:cNvCxnSpPr>
          <p:nvPr/>
        </p:nvCxnSpPr>
        <p:spPr>
          <a:xfrm>
            <a:off x="5962366" y="2477984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Connecteur droit 241">
            <a:extLst>
              <a:ext uri="{FF2B5EF4-FFF2-40B4-BE49-F238E27FC236}">
                <a16:creationId xmlns:a16="http://schemas.microsoft.com/office/drawing/2014/main" id="{9AD25AE3-7F54-E01B-C167-93F366F6B939}"/>
              </a:ext>
            </a:extLst>
          </p:cNvPr>
          <p:cNvCxnSpPr>
            <a:cxnSpLocks/>
          </p:cNvCxnSpPr>
          <p:nvPr/>
        </p:nvCxnSpPr>
        <p:spPr>
          <a:xfrm>
            <a:off x="5962366" y="2592284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Connecteur droit 242">
            <a:extLst>
              <a:ext uri="{FF2B5EF4-FFF2-40B4-BE49-F238E27FC236}">
                <a16:creationId xmlns:a16="http://schemas.microsoft.com/office/drawing/2014/main" id="{909E49F8-5D6B-6172-4080-7F7F448BE000}"/>
              </a:ext>
            </a:extLst>
          </p:cNvPr>
          <p:cNvCxnSpPr>
            <a:cxnSpLocks/>
          </p:cNvCxnSpPr>
          <p:nvPr/>
        </p:nvCxnSpPr>
        <p:spPr>
          <a:xfrm>
            <a:off x="5962366" y="2706584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Connecteur droit 243">
            <a:extLst>
              <a:ext uri="{FF2B5EF4-FFF2-40B4-BE49-F238E27FC236}">
                <a16:creationId xmlns:a16="http://schemas.microsoft.com/office/drawing/2014/main" id="{A9FA96D1-9EE7-5AC8-52D2-E2E4C604A8B5}"/>
              </a:ext>
            </a:extLst>
          </p:cNvPr>
          <p:cNvCxnSpPr>
            <a:cxnSpLocks/>
          </p:cNvCxnSpPr>
          <p:nvPr/>
        </p:nvCxnSpPr>
        <p:spPr>
          <a:xfrm>
            <a:off x="5962366" y="2820884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Connecteur droit 244">
            <a:extLst>
              <a:ext uri="{FF2B5EF4-FFF2-40B4-BE49-F238E27FC236}">
                <a16:creationId xmlns:a16="http://schemas.microsoft.com/office/drawing/2014/main" id="{4B4BE3CA-5567-A911-D958-386492556CF1}"/>
              </a:ext>
            </a:extLst>
          </p:cNvPr>
          <p:cNvCxnSpPr>
            <a:cxnSpLocks/>
          </p:cNvCxnSpPr>
          <p:nvPr/>
        </p:nvCxnSpPr>
        <p:spPr>
          <a:xfrm>
            <a:off x="5962366" y="2935184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Connecteur droit 245">
            <a:extLst>
              <a:ext uri="{FF2B5EF4-FFF2-40B4-BE49-F238E27FC236}">
                <a16:creationId xmlns:a16="http://schemas.microsoft.com/office/drawing/2014/main" id="{566B3D86-F097-6B03-7231-6F14FB1D93FE}"/>
              </a:ext>
            </a:extLst>
          </p:cNvPr>
          <p:cNvCxnSpPr>
            <a:cxnSpLocks/>
          </p:cNvCxnSpPr>
          <p:nvPr/>
        </p:nvCxnSpPr>
        <p:spPr>
          <a:xfrm>
            <a:off x="5962366" y="3049484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7" name="Connecteur droit 246">
            <a:extLst>
              <a:ext uri="{FF2B5EF4-FFF2-40B4-BE49-F238E27FC236}">
                <a16:creationId xmlns:a16="http://schemas.microsoft.com/office/drawing/2014/main" id="{BA3856EC-322B-B2F9-9CFD-C6F0ACD24585}"/>
              </a:ext>
            </a:extLst>
          </p:cNvPr>
          <p:cNvCxnSpPr>
            <a:cxnSpLocks/>
          </p:cNvCxnSpPr>
          <p:nvPr/>
        </p:nvCxnSpPr>
        <p:spPr>
          <a:xfrm>
            <a:off x="5962366" y="3163784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8" name="Connecteur droit 247">
            <a:extLst>
              <a:ext uri="{FF2B5EF4-FFF2-40B4-BE49-F238E27FC236}">
                <a16:creationId xmlns:a16="http://schemas.microsoft.com/office/drawing/2014/main" id="{EB192FC8-321E-8F4D-9F93-C07CD3BF60F3}"/>
              </a:ext>
            </a:extLst>
          </p:cNvPr>
          <p:cNvCxnSpPr>
            <a:cxnSpLocks/>
          </p:cNvCxnSpPr>
          <p:nvPr/>
        </p:nvCxnSpPr>
        <p:spPr>
          <a:xfrm>
            <a:off x="5962366" y="3278084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9" name="Connecteur droit 248">
            <a:extLst>
              <a:ext uri="{FF2B5EF4-FFF2-40B4-BE49-F238E27FC236}">
                <a16:creationId xmlns:a16="http://schemas.microsoft.com/office/drawing/2014/main" id="{CCD56F1E-FAA2-5610-6F98-CB7709FAB0CD}"/>
              </a:ext>
            </a:extLst>
          </p:cNvPr>
          <p:cNvCxnSpPr>
            <a:cxnSpLocks/>
          </p:cNvCxnSpPr>
          <p:nvPr/>
        </p:nvCxnSpPr>
        <p:spPr>
          <a:xfrm>
            <a:off x="5962366" y="3392384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0" name="Connecteur droit 249">
            <a:extLst>
              <a:ext uri="{FF2B5EF4-FFF2-40B4-BE49-F238E27FC236}">
                <a16:creationId xmlns:a16="http://schemas.microsoft.com/office/drawing/2014/main" id="{C52D5860-CDEF-2BBB-3298-698238488C5B}"/>
              </a:ext>
            </a:extLst>
          </p:cNvPr>
          <p:cNvCxnSpPr>
            <a:cxnSpLocks/>
          </p:cNvCxnSpPr>
          <p:nvPr/>
        </p:nvCxnSpPr>
        <p:spPr>
          <a:xfrm>
            <a:off x="5962366" y="3506684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1" name="Connecteur droit 250">
            <a:extLst>
              <a:ext uri="{FF2B5EF4-FFF2-40B4-BE49-F238E27FC236}">
                <a16:creationId xmlns:a16="http://schemas.microsoft.com/office/drawing/2014/main" id="{FDBC933D-5244-4E95-288F-51BBE8EEB2DB}"/>
              </a:ext>
            </a:extLst>
          </p:cNvPr>
          <p:cNvCxnSpPr>
            <a:cxnSpLocks/>
          </p:cNvCxnSpPr>
          <p:nvPr/>
        </p:nvCxnSpPr>
        <p:spPr>
          <a:xfrm>
            <a:off x="5962366" y="3620984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2" name="Connecteur droit 251">
            <a:extLst>
              <a:ext uri="{FF2B5EF4-FFF2-40B4-BE49-F238E27FC236}">
                <a16:creationId xmlns:a16="http://schemas.microsoft.com/office/drawing/2014/main" id="{4D152B85-EAF3-6556-FF07-10718080ACDF}"/>
              </a:ext>
            </a:extLst>
          </p:cNvPr>
          <p:cNvCxnSpPr>
            <a:cxnSpLocks/>
          </p:cNvCxnSpPr>
          <p:nvPr/>
        </p:nvCxnSpPr>
        <p:spPr>
          <a:xfrm>
            <a:off x="5962366" y="3735284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Connecteur droit 252">
            <a:extLst>
              <a:ext uri="{FF2B5EF4-FFF2-40B4-BE49-F238E27FC236}">
                <a16:creationId xmlns:a16="http://schemas.microsoft.com/office/drawing/2014/main" id="{D9E0F3E7-A840-3964-3D8F-64899F715DFE}"/>
              </a:ext>
            </a:extLst>
          </p:cNvPr>
          <p:cNvCxnSpPr>
            <a:cxnSpLocks/>
          </p:cNvCxnSpPr>
          <p:nvPr/>
        </p:nvCxnSpPr>
        <p:spPr>
          <a:xfrm>
            <a:off x="5962366" y="3849584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4" name="Connecteur droit 253">
            <a:extLst>
              <a:ext uri="{FF2B5EF4-FFF2-40B4-BE49-F238E27FC236}">
                <a16:creationId xmlns:a16="http://schemas.microsoft.com/office/drawing/2014/main" id="{83BD2D6D-D05C-7992-B487-95F361A11CA5}"/>
              </a:ext>
            </a:extLst>
          </p:cNvPr>
          <p:cNvCxnSpPr>
            <a:cxnSpLocks/>
          </p:cNvCxnSpPr>
          <p:nvPr/>
        </p:nvCxnSpPr>
        <p:spPr>
          <a:xfrm>
            <a:off x="5962366" y="3963884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Connecteur droit 254">
            <a:extLst>
              <a:ext uri="{FF2B5EF4-FFF2-40B4-BE49-F238E27FC236}">
                <a16:creationId xmlns:a16="http://schemas.microsoft.com/office/drawing/2014/main" id="{1E43C630-A70B-9F88-2FEA-932F28A49CDB}"/>
              </a:ext>
            </a:extLst>
          </p:cNvPr>
          <p:cNvCxnSpPr>
            <a:cxnSpLocks/>
          </p:cNvCxnSpPr>
          <p:nvPr/>
        </p:nvCxnSpPr>
        <p:spPr>
          <a:xfrm>
            <a:off x="5962366" y="4078184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6" name="Connecteur droit 255">
            <a:extLst>
              <a:ext uri="{FF2B5EF4-FFF2-40B4-BE49-F238E27FC236}">
                <a16:creationId xmlns:a16="http://schemas.microsoft.com/office/drawing/2014/main" id="{417CA67C-ECC1-C831-883E-C4022FB7DCF9}"/>
              </a:ext>
            </a:extLst>
          </p:cNvPr>
          <p:cNvCxnSpPr>
            <a:cxnSpLocks/>
          </p:cNvCxnSpPr>
          <p:nvPr/>
        </p:nvCxnSpPr>
        <p:spPr>
          <a:xfrm>
            <a:off x="5962366" y="4192484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7" name="Connecteur droit 256">
            <a:extLst>
              <a:ext uri="{FF2B5EF4-FFF2-40B4-BE49-F238E27FC236}">
                <a16:creationId xmlns:a16="http://schemas.microsoft.com/office/drawing/2014/main" id="{708799EB-BD90-2E2A-2703-401EBC4D5A7D}"/>
              </a:ext>
            </a:extLst>
          </p:cNvPr>
          <p:cNvCxnSpPr>
            <a:cxnSpLocks/>
          </p:cNvCxnSpPr>
          <p:nvPr/>
        </p:nvCxnSpPr>
        <p:spPr>
          <a:xfrm>
            <a:off x="5962366" y="4306784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Connecteur droit 257">
            <a:extLst>
              <a:ext uri="{FF2B5EF4-FFF2-40B4-BE49-F238E27FC236}">
                <a16:creationId xmlns:a16="http://schemas.microsoft.com/office/drawing/2014/main" id="{2E0FE0F1-1495-43A9-06F1-E9784ABFF35C}"/>
              </a:ext>
            </a:extLst>
          </p:cNvPr>
          <p:cNvCxnSpPr>
            <a:cxnSpLocks/>
          </p:cNvCxnSpPr>
          <p:nvPr/>
        </p:nvCxnSpPr>
        <p:spPr>
          <a:xfrm>
            <a:off x="5962366" y="4421084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Connecteur droit 258">
            <a:extLst>
              <a:ext uri="{FF2B5EF4-FFF2-40B4-BE49-F238E27FC236}">
                <a16:creationId xmlns:a16="http://schemas.microsoft.com/office/drawing/2014/main" id="{FB22BCEF-F98C-50E2-25F3-AF720B8D8588}"/>
              </a:ext>
            </a:extLst>
          </p:cNvPr>
          <p:cNvCxnSpPr>
            <a:cxnSpLocks/>
          </p:cNvCxnSpPr>
          <p:nvPr/>
        </p:nvCxnSpPr>
        <p:spPr>
          <a:xfrm>
            <a:off x="5962366" y="4535384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Connecteur droit 259">
            <a:extLst>
              <a:ext uri="{FF2B5EF4-FFF2-40B4-BE49-F238E27FC236}">
                <a16:creationId xmlns:a16="http://schemas.microsoft.com/office/drawing/2014/main" id="{9F927997-201C-1694-93EA-847F9B474465}"/>
              </a:ext>
            </a:extLst>
          </p:cNvPr>
          <p:cNvCxnSpPr>
            <a:cxnSpLocks/>
          </p:cNvCxnSpPr>
          <p:nvPr/>
        </p:nvCxnSpPr>
        <p:spPr>
          <a:xfrm>
            <a:off x="5962366" y="4649684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Connecteur droit 260">
            <a:extLst>
              <a:ext uri="{FF2B5EF4-FFF2-40B4-BE49-F238E27FC236}">
                <a16:creationId xmlns:a16="http://schemas.microsoft.com/office/drawing/2014/main" id="{2A7780B5-80AD-F68C-F708-47781768723F}"/>
              </a:ext>
            </a:extLst>
          </p:cNvPr>
          <p:cNvCxnSpPr>
            <a:cxnSpLocks/>
          </p:cNvCxnSpPr>
          <p:nvPr/>
        </p:nvCxnSpPr>
        <p:spPr>
          <a:xfrm>
            <a:off x="5962366" y="4763984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2" name="Connecteur droit 261">
            <a:extLst>
              <a:ext uri="{FF2B5EF4-FFF2-40B4-BE49-F238E27FC236}">
                <a16:creationId xmlns:a16="http://schemas.microsoft.com/office/drawing/2014/main" id="{813972F9-A7EF-CE99-8DE9-65DA6BAEBDC9}"/>
              </a:ext>
            </a:extLst>
          </p:cNvPr>
          <p:cNvCxnSpPr>
            <a:cxnSpLocks/>
          </p:cNvCxnSpPr>
          <p:nvPr/>
        </p:nvCxnSpPr>
        <p:spPr>
          <a:xfrm>
            <a:off x="5962366" y="4878284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3" name="Connecteur droit 262">
            <a:extLst>
              <a:ext uri="{FF2B5EF4-FFF2-40B4-BE49-F238E27FC236}">
                <a16:creationId xmlns:a16="http://schemas.microsoft.com/office/drawing/2014/main" id="{7E350135-DFDF-42B9-C4DA-8ABB0CF5B6C9}"/>
              </a:ext>
            </a:extLst>
          </p:cNvPr>
          <p:cNvCxnSpPr>
            <a:cxnSpLocks/>
          </p:cNvCxnSpPr>
          <p:nvPr/>
        </p:nvCxnSpPr>
        <p:spPr>
          <a:xfrm>
            <a:off x="5962366" y="4992584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4" name="Connecteur droit 263">
            <a:extLst>
              <a:ext uri="{FF2B5EF4-FFF2-40B4-BE49-F238E27FC236}">
                <a16:creationId xmlns:a16="http://schemas.microsoft.com/office/drawing/2014/main" id="{BD00E2C5-8DF9-9CC6-1FB5-6F56C5002153}"/>
              </a:ext>
            </a:extLst>
          </p:cNvPr>
          <p:cNvCxnSpPr>
            <a:cxnSpLocks/>
          </p:cNvCxnSpPr>
          <p:nvPr/>
        </p:nvCxnSpPr>
        <p:spPr>
          <a:xfrm>
            <a:off x="5962366" y="5106884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Connecteur droit 264">
            <a:extLst>
              <a:ext uri="{FF2B5EF4-FFF2-40B4-BE49-F238E27FC236}">
                <a16:creationId xmlns:a16="http://schemas.microsoft.com/office/drawing/2014/main" id="{FD071E40-AF13-65E7-1060-0FDB65D3B416}"/>
              </a:ext>
            </a:extLst>
          </p:cNvPr>
          <p:cNvCxnSpPr>
            <a:cxnSpLocks/>
          </p:cNvCxnSpPr>
          <p:nvPr/>
        </p:nvCxnSpPr>
        <p:spPr>
          <a:xfrm>
            <a:off x="5962366" y="5221184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Connecteur droit 265">
            <a:extLst>
              <a:ext uri="{FF2B5EF4-FFF2-40B4-BE49-F238E27FC236}">
                <a16:creationId xmlns:a16="http://schemas.microsoft.com/office/drawing/2014/main" id="{777E58BB-9491-FA8F-F5BC-D5E7C679B43C}"/>
              </a:ext>
            </a:extLst>
          </p:cNvPr>
          <p:cNvCxnSpPr>
            <a:cxnSpLocks/>
          </p:cNvCxnSpPr>
          <p:nvPr/>
        </p:nvCxnSpPr>
        <p:spPr>
          <a:xfrm>
            <a:off x="5962366" y="5335484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7" name="Connecteur droit 266">
            <a:extLst>
              <a:ext uri="{FF2B5EF4-FFF2-40B4-BE49-F238E27FC236}">
                <a16:creationId xmlns:a16="http://schemas.microsoft.com/office/drawing/2014/main" id="{CE5943D9-899F-DF7F-B88F-77AA455DA689}"/>
              </a:ext>
            </a:extLst>
          </p:cNvPr>
          <p:cNvCxnSpPr>
            <a:cxnSpLocks/>
          </p:cNvCxnSpPr>
          <p:nvPr/>
        </p:nvCxnSpPr>
        <p:spPr>
          <a:xfrm>
            <a:off x="5962366" y="5449784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8" name="Connecteur droit 267">
            <a:extLst>
              <a:ext uri="{FF2B5EF4-FFF2-40B4-BE49-F238E27FC236}">
                <a16:creationId xmlns:a16="http://schemas.microsoft.com/office/drawing/2014/main" id="{6F5070C4-CD74-08F4-AC51-569455E1C816}"/>
              </a:ext>
            </a:extLst>
          </p:cNvPr>
          <p:cNvCxnSpPr>
            <a:cxnSpLocks/>
          </p:cNvCxnSpPr>
          <p:nvPr/>
        </p:nvCxnSpPr>
        <p:spPr>
          <a:xfrm>
            <a:off x="5962366" y="5564084"/>
            <a:ext cx="80159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9" name="Rectangle 268">
            <a:extLst>
              <a:ext uri="{FF2B5EF4-FFF2-40B4-BE49-F238E27FC236}">
                <a16:creationId xmlns:a16="http://schemas.microsoft.com/office/drawing/2014/main" id="{7361938C-02AA-360F-8F1C-82D6D891DE3A}"/>
              </a:ext>
            </a:extLst>
          </p:cNvPr>
          <p:cNvSpPr/>
          <p:nvPr/>
        </p:nvSpPr>
        <p:spPr>
          <a:xfrm rot="16200000">
            <a:off x="5981881" y="4919240"/>
            <a:ext cx="79485" cy="1637892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70" name="Rectangle 269">
            <a:extLst>
              <a:ext uri="{FF2B5EF4-FFF2-40B4-BE49-F238E27FC236}">
                <a16:creationId xmlns:a16="http://schemas.microsoft.com/office/drawing/2014/main" id="{7DADBE33-18AD-B68C-F57A-66AFB4F255E4}"/>
              </a:ext>
            </a:extLst>
          </p:cNvPr>
          <p:cNvSpPr/>
          <p:nvPr/>
        </p:nvSpPr>
        <p:spPr>
          <a:xfrm rot="16200000">
            <a:off x="5981881" y="1531432"/>
            <a:ext cx="79485" cy="1637892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cxnSp>
        <p:nvCxnSpPr>
          <p:cNvPr id="271" name="Connecteur droit 270">
            <a:extLst>
              <a:ext uri="{FF2B5EF4-FFF2-40B4-BE49-F238E27FC236}">
                <a16:creationId xmlns:a16="http://schemas.microsoft.com/office/drawing/2014/main" id="{E4474922-41C7-0BB3-6325-5986A7244354}"/>
              </a:ext>
            </a:extLst>
          </p:cNvPr>
          <p:cNvCxnSpPr>
            <a:cxnSpLocks/>
          </p:cNvCxnSpPr>
          <p:nvPr/>
        </p:nvCxnSpPr>
        <p:spPr>
          <a:xfrm flipV="1">
            <a:off x="5202677" y="2009396"/>
            <a:ext cx="0" cy="3693923"/>
          </a:xfrm>
          <a:prstGeom prst="line">
            <a:avLst/>
          </a:prstGeom>
          <a:ln w="1270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Connecteur droit 271">
            <a:extLst>
              <a:ext uri="{FF2B5EF4-FFF2-40B4-BE49-F238E27FC236}">
                <a16:creationId xmlns:a16="http://schemas.microsoft.com/office/drawing/2014/main" id="{19D05E38-16D8-8854-356F-4DE3DA1209DF}"/>
              </a:ext>
            </a:extLst>
          </p:cNvPr>
          <p:cNvCxnSpPr>
            <a:cxnSpLocks/>
          </p:cNvCxnSpPr>
          <p:nvPr/>
        </p:nvCxnSpPr>
        <p:spPr>
          <a:xfrm flipV="1">
            <a:off x="5962366" y="2004519"/>
            <a:ext cx="0" cy="3693923"/>
          </a:xfrm>
          <a:prstGeom prst="line">
            <a:avLst/>
          </a:prstGeom>
          <a:ln w="1270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3" name="ZoneTexte 272">
            <a:extLst>
              <a:ext uri="{FF2B5EF4-FFF2-40B4-BE49-F238E27FC236}">
                <a16:creationId xmlns:a16="http://schemas.microsoft.com/office/drawing/2014/main" id="{D03AD46D-2DCD-BDE7-813D-3E2FA2E6F257}"/>
              </a:ext>
            </a:extLst>
          </p:cNvPr>
          <p:cNvSpPr txBox="1"/>
          <p:nvPr/>
        </p:nvSpPr>
        <p:spPr>
          <a:xfrm>
            <a:off x="6143300" y="1744408"/>
            <a:ext cx="29357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/>
              <a:t>Flex</a:t>
            </a:r>
          </a:p>
        </p:txBody>
      </p:sp>
      <p:cxnSp>
        <p:nvCxnSpPr>
          <p:cNvPr id="274" name="Connecteur droit avec flèche 273">
            <a:extLst>
              <a:ext uri="{FF2B5EF4-FFF2-40B4-BE49-F238E27FC236}">
                <a16:creationId xmlns:a16="http://schemas.microsoft.com/office/drawing/2014/main" id="{BB9A7492-BB49-6060-091C-821680F944C0}"/>
              </a:ext>
            </a:extLst>
          </p:cNvPr>
          <p:cNvCxnSpPr>
            <a:cxnSpLocks/>
          </p:cNvCxnSpPr>
          <p:nvPr/>
        </p:nvCxnSpPr>
        <p:spPr>
          <a:xfrm flipH="1">
            <a:off x="5976359" y="1927942"/>
            <a:ext cx="232595" cy="126762"/>
          </a:xfrm>
          <a:prstGeom prst="straightConnector1">
            <a:avLst/>
          </a:prstGeom>
          <a:ln w="222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Connecteur droit avec flèche 274">
            <a:extLst>
              <a:ext uri="{FF2B5EF4-FFF2-40B4-BE49-F238E27FC236}">
                <a16:creationId xmlns:a16="http://schemas.microsoft.com/office/drawing/2014/main" id="{3E57FA2A-1910-E856-C00F-1A7F339A9BE6}"/>
              </a:ext>
            </a:extLst>
          </p:cNvPr>
          <p:cNvCxnSpPr>
            <a:cxnSpLocks/>
          </p:cNvCxnSpPr>
          <p:nvPr/>
        </p:nvCxnSpPr>
        <p:spPr>
          <a:xfrm flipV="1">
            <a:off x="5080023" y="1578040"/>
            <a:ext cx="0" cy="4212667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" name="ZoneTexte 275">
            <a:extLst>
              <a:ext uri="{FF2B5EF4-FFF2-40B4-BE49-F238E27FC236}">
                <a16:creationId xmlns:a16="http://schemas.microsoft.com/office/drawing/2014/main" id="{890C1CD7-CE5C-FE44-0904-32EC4A43C2F8}"/>
              </a:ext>
            </a:extLst>
          </p:cNvPr>
          <p:cNvSpPr txBox="1"/>
          <p:nvPr/>
        </p:nvSpPr>
        <p:spPr>
          <a:xfrm>
            <a:off x="5124003" y="1502034"/>
            <a:ext cx="276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z</a:t>
            </a:r>
          </a:p>
        </p:txBody>
      </p:sp>
      <p:cxnSp>
        <p:nvCxnSpPr>
          <p:cNvPr id="277" name="Connecteur droit 276">
            <a:extLst>
              <a:ext uri="{FF2B5EF4-FFF2-40B4-BE49-F238E27FC236}">
                <a16:creationId xmlns:a16="http://schemas.microsoft.com/office/drawing/2014/main" id="{1FC4DC3D-02B7-669C-EA72-FC744C2458AA}"/>
              </a:ext>
            </a:extLst>
          </p:cNvPr>
          <p:cNvCxnSpPr>
            <a:cxnSpLocks/>
          </p:cNvCxnSpPr>
          <p:nvPr/>
        </p:nvCxnSpPr>
        <p:spPr>
          <a:xfrm>
            <a:off x="5288975" y="2889955"/>
            <a:ext cx="6097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8" name="Connecteur droit 277">
            <a:extLst>
              <a:ext uri="{FF2B5EF4-FFF2-40B4-BE49-F238E27FC236}">
                <a16:creationId xmlns:a16="http://schemas.microsoft.com/office/drawing/2014/main" id="{BEBC2C55-92DA-6C17-5AE2-743E46B70387}"/>
              </a:ext>
            </a:extLst>
          </p:cNvPr>
          <p:cNvCxnSpPr>
            <a:cxnSpLocks/>
          </p:cNvCxnSpPr>
          <p:nvPr/>
        </p:nvCxnSpPr>
        <p:spPr>
          <a:xfrm>
            <a:off x="5288975" y="3404162"/>
            <a:ext cx="6097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9" name="Connecteur droit 278">
            <a:extLst>
              <a:ext uri="{FF2B5EF4-FFF2-40B4-BE49-F238E27FC236}">
                <a16:creationId xmlns:a16="http://schemas.microsoft.com/office/drawing/2014/main" id="{4AE617ED-96BE-E207-66C1-1B619A6E78C5}"/>
              </a:ext>
            </a:extLst>
          </p:cNvPr>
          <p:cNvCxnSpPr>
            <a:cxnSpLocks/>
          </p:cNvCxnSpPr>
          <p:nvPr/>
        </p:nvCxnSpPr>
        <p:spPr>
          <a:xfrm>
            <a:off x="5288975" y="3944965"/>
            <a:ext cx="6097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0" name="Connecteur droit 279">
            <a:extLst>
              <a:ext uri="{FF2B5EF4-FFF2-40B4-BE49-F238E27FC236}">
                <a16:creationId xmlns:a16="http://schemas.microsoft.com/office/drawing/2014/main" id="{9CE75CC3-935B-5128-EFD3-F631B706BDDA}"/>
              </a:ext>
            </a:extLst>
          </p:cNvPr>
          <p:cNvCxnSpPr>
            <a:cxnSpLocks/>
          </p:cNvCxnSpPr>
          <p:nvPr/>
        </p:nvCxnSpPr>
        <p:spPr>
          <a:xfrm>
            <a:off x="5288975" y="4524107"/>
            <a:ext cx="6097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1" name="Connecteur droit 280">
            <a:extLst>
              <a:ext uri="{FF2B5EF4-FFF2-40B4-BE49-F238E27FC236}">
                <a16:creationId xmlns:a16="http://schemas.microsoft.com/office/drawing/2014/main" id="{7268AAE0-1802-7556-4366-87D5EAA377EE}"/>
              </a:ext>
            </a:extLst>
          </p:cNvPr>
          <p:cNvCxnSpPr>
            <a:cxnSpLocks/>
          </p:cNvCxnSpPr>
          <p:nvPr/>
        </p:nvCxnSpPr>
        <p:spPr>
          <a:xfrm>
            <a:off x="5288975" y="5093467"/>
            <a:ext cx="60977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2" name="Connecteur droit 281">
            <a:extLst>
              <a:ext uri="{FF2B5EF4-FFF2-40B4-BE49-F238E27FC236}">
                <a16:creationId xmlns:a16="http://schemas.microsoft.com/office/drawing/2014/main" id="{271BA9C7-CCBA-F9AB-FE32-8675AC59C156}"/>
              </a:ext>
            </a:extLst>
          </p:cNvPr>
          <p:cNvCxnSpPr>
            <a:cxnSpLocks/>
          </p:cNvCxnSpPr>
          <p:nvPr/>
        </p:nvCxnSpPr>
        <p:spPr>
          <a:xfrm>
            <a:off x="6042525" y="2895118"/>
            <a:ext cx="71788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3" name="Connecteur droit 282">
            <a:extLst>
              <a:ext uri="{FF2B5EF4-FFF2-40B4-BE49-F238E27FC236}">
                <a16:creationId xmlns:a16="http://schemas.microsoft.com/office/drawing/2014/main" id="{671189AF-4CD6-F848-4C25-632C0E1684E2}"/>
              </a:ext>
            </a:extLst>
          </p:cNvPr>
          <p:cNvCxnSpPr>
            <a:cxnSpLocks/>
          </p:cNvCxnSpPr>
          <p:nvPr/>
        </p:nvCxnSpPr>
        <p:spPr>
          <a:xfrm>
            <a:off x="6042525" y="3409325"/>
            <a:ext cx="71788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4" name="Connecteur droit 283">
            <a:extLst>
              <a:ext uri="{FF2B5EF4-FFF2-40B4-BE49-F238E27FC236}">
                <a16:creationId xmlns:a16="http://schemas.microsoft.com/office/drawing/2014/main" id="{DCD3E9BE-BFB6-3FB0-638B-054A318F7E31}"/>
              </a:ext>
            </a:extLst>
          </p:cNvPr>
          <p:cNvCxnSpPr>
            <a:cxnSpLocks/>
          </p:cNvCxnSpPr>
          <p:nvPr/>
        </p:nvCxnSpPr>
        <p:spPr>
          <a:xfrm flipV="1">
            <a:off x="6042525" y="3944965"/>
            <a:ext cx="717885" cy="516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5" name="Connecteur droit 284">
            <a:extLst>
              <a:ext uri="{FF2B5EF4-FFF2-40B4-BE49-F238E27FC236}">
                <a16:creationId xmlns:a16="http://schemas.microsoft.com/office/drawing/2014/main" id="{D3F4F9A6-5702-CBBF-C6D2-127A60659AE8}"/>
              </a:ext>
            </a:extLst>
          </p:cNvPr>
          <p:cNvCxnSpPr>
            <a:cxnSpLocks/>
          </p:cNvCxnSpPr>
          <p:nvPr/>
        </p:nvCxnSpPr>
        <p:spPr>
          <a:xfrm>
            <a:off x="6042525" y="4529270"/>
            <a:ext cx="717885" cy="61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6" name="Connecteur droit 285">
            <a:extLst>
              <a:ext uri="{FF2B5EF4-FFF2-40B4-BE49-F238E27FC236}">
                <a16:creationId xmlns:a16="http://schemas.microsoft.com/office/drawing/2014/main" id="{3BEDC2A8-22B1-F820-449D-3E4F9243D6EF}"/>
              </a:ext>
            </a:extLst>
          </p:cNvPr>
          <p:cNvCxnSpPr>
            <a:cxnSpLocks/>
          </p:cNvCxnSpPr>
          <p:nvPr/>
        </p:nvCxnSpPr>
        <p:spPr>
          <a:xfrm>
            <a:off x="6042525" y="5098630"/>
            <a:ext cx="71788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0DFC8ADA-3153-85DA-35BB-BAFA15873CEC}"/>
              </a:ext>
            </a:extLst>
          </p:cNvPr>
          <p:cNvSpPr txBox="1"/>
          <p:nvPr/>
        </p:nvSpPr>
        <p:spPr>
          <a:xfrm>
            <a:off x="0" y="1081636"/>
            <a:ext cx="14165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Not at </a:t>
            </a:r>
            <a:r>
              <a:rPr lang="fr-FR" dirty="0" err="1"/>
              <a:t>scale</a:t>
            </a:r>
            <a:r>
              <a:rPr lang="fr-FR" dirty="0"/>
              <a:t> !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E73D87FF-A996-4063-F55B-D326CB4CA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017" y="1915010"/>
            <a:ext cx="4318073" cy="4011397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chemeClr val="accent1"/>
                </a:solidFill>
              </a:rPr>
              <a:t>Pros</a:t>
            </a:r>
            <a:r>
              <a:rPr lang="en-GB" sz="1600" dirty="0"/>
              <a:t> 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600" dirty="0"/>
              <a:t>Bonding on a “flat” surface,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600" dirty="0"/>
              <a:t>Improved acceptance,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600" dirty="0"/>
              <a:t>Options without stitching possible.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4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600" dirty="0">
                <a:solidFill>
                  <a:schemeClr val="accent1"/>
                </a:solidFill>
              </a:rPr>
              <a:t>Cons</a:t>
            </a:r>
            <a:r>
              <a:rPr lang="en-GB" sz="1600" dirty="0"/>
              <a:t>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600" dirty="0"/>
              <a:t>Extra material budget in bands along Z,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600" dirty="0"/>
              <a:t>Design of the mechanical structure challenging,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1600" dirty="0"/>
              <a:t>Assembly and integration procedure challenging.</a:t>
            </a:r>
          </a:p>
        </p:txBody>
      </p:sp>
    </p:spTree>
    <p:extLst>
      <p:ext uri="{BB962C8B-B14F-4D97-AF65-F5344CB8AC3E}">
        <p14:creationId xmlns:p14="http://schemas.microsoft.com/office/powerpoint/2010/main" val="94092687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87939</TotalTime>
  <Words>2473</Words>
  <Application>Microsoft Macintosh PowerPoint</Application>
  <PresentationFormat>Grand écran</PresentationFormat>
  <Paragraphs>378</Paragraphs>
  <Slides>34</Slides>
  <Notes>3</Notes>
  <HiddenSlides>0</HiddenSlides>
  <MMClips>1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34</vt:i4>
      </vt:variant>
    </vt:vector>
  </HeadingPairs>
  <TitlesOfParts>
    <vt:vector size="40" baseType="lpstr">
      <vt:lpstr>Arial</vt:lpstr>
      <vt:lpstr>Calibri</vt:lpstr>
      <vt:lpstr>Cambria Math</vt:lpstr>
      <vt:lpstr>Times New Roman</vt:lpstr>
      <vt:lpstr>Wingdings</vt:lpstr>
      <vt:lpstr>Thème Office</vt:lpstr>
      <vt:lpstr>Vertex detectors for FCC-ee and the FCC-SEED concept</vt:lpstr>
      <vt:lpstr>Introduction</vt:lpstr>
      <vt:lpstr>Vertex sensor specifications</vt:lpstr>
      <vt:lpstr>Vertex detector design ”spaghetti” diagram</vt:lpstr>
      <vt:lpstr>Technologies for Vertex detector</vt:lpstr>
      <vt:lpstr>Vertex detector layouts  for FCCee in DD4hep full simulation</vt:lpstr>
      <vt:lpstr>Vertex detector layouts  for FCCee in DD4hep full simulation</vt:lpstr>
      <vt:lpstr>FCC-SEED, general approach </vt:lpstr>
      <vt:lpstr>FCC-SEED: full simulation layout</vt:lpstr>
      <vt:lpstr>FCC-SEED: full simulation performance</vt:lpstr>
      <vt:lpstr>Vertex detector layouts  for FCCee in DD4hep full simulation</vt:lpstr>
      <vt:lpstr>Prototyping and test strategy</vt:lpstr>
      <vt:lpstr>Sensor Bending setup (strongly inspired from ALICE)</vt:lpstr>
      <vt:lpstr>Test beam preparation</vt:lpstr>
      <vt:lpstr>Beam test preparation</vt:lpstr>
      <vt:lpstr>Summary and next steps</vt:lpstr>
      <vt:lpstr>Backups</vt:lpstr>
      <vt:lpstr>references</vt:lpstr>
      <vt:lpstr>References 2</vt:lpstr>
      <vt:lpstr>Main parameters of tracks resolution</vt:lpstr>
      <vt:lpstr>Mecanical simulations</vt:lpstr>
      <vt:lpstr>MIMOSIS</vt:lpstr>
      <vt:lpstr>Présentation PowerPoint</vt:lpstr>
      <vt:lpstr>Présentation PowerPoint</vt:lpstr>
      <vt:lpstr>Alice ITS3</vt:lpstr>
      <vt:lpstr>FCC-SEED : setting up the program</vt:lpstr>
      <vt:lpstr>Toward curved Mimosis ladder</vt:lpstr>
      <vt:lpstr>MIMOSIS</vt:lpstr>
      <vt:lpstr>Design of a flex cable and board  for curved Mimosis testing</vt:lpstr>
      <vt:lpstr>Toward functional bend Mimosis</vt:lpstr>
      <vt:lpstr>Toward functional bend Mimosis</vt:lpstr>
      <vt:lpstr>Firsts comparisons of flat and  bent Mimosis 2.0</vt:lpstr>
      <vt:lpstr>DD4HEP Implementation of the  FCC-SEED geometry</vt:lpstr>
      <vt:lpstr>FCC-SEED : geometry concept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Jeremy Andrea</cp:lastModifiedBy>
  <cp:revision>463</cp:revision>
  <dcterms:created xsi:type="dcterms:W3CDTF">2025-05-28T09:41:48Z</dcterms:created>
  <dcterms:modified xsi:type="dcterms:W3CDTF">2026-09-15T06:14:26Z</dcterms:modified>
</cp:coreProperties>
</file>