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361" r:id="rId3"/>
    <p:sldId id="363" r:id="rId4"/>
    <p:sldId id="364" r:id="rId5"/>
    <p:sldId id="365" r:id="rId6"/>
    <p:sldId id="366" r:id="rId7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432FF"/>
    <a:srgbClr val="FF66FF"/>
    <a:srgbClr val="2AEAF4"/>
    <a:srgbClr val="088F96"/>
    <a:srgbClr val="EE2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94"/>
    <p:restoredTop sz="94678"/>
  </p:normalViewPr>
  <p:slideViewPr>
    <p:cSldViewPr snapToGrid="0" snapToObjects="1">
      <p:cViewPr varScale="1">
        <p:scale>
          <a:sx n="63" d="100"/>
          <a:sy n="63" d="100"/>
        </p:scale>
        <p:origin x="126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183C4-30C7-AA4A-9085-4ECB4269BBB7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81772-59C3-1946-9D0F-BAABCD958B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360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2080-3719-46FC-BBC5-CA20188DF825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1F344-A59B-45DE-A7CD-4856E99B735E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B167-3347-48C1-B21E-225227C29943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E4A5-209A-438B-B9D4-A70943537257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8566-5754-4D60-8955-28C744C255FA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10167-93BD-49AD-AF50-E113452A2A5B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FE5C-5696-43FF-A351-09C4DC117EDE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6F682-CA9D-4CE9-BB72-F17E2ED65B2F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960C-E25C-40E3-A50C-8278DA9B1D9C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DEC1E-49EE-4C9A-BF51-FA7B77D5A7FF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573-B202-4753-A9EF-C32378BE69BA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4E658-F62D-489E-A81F-8CE618A9A05E}" type="datetime1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111B3-0ACA-E345-A780-6AF8137E8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genda.linearcollider.org/event/10484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0/epjc/s10052-024-12918-z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arxiv.org/abs/2306.1141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pscience.iop.org/article/10.1088/1748-0221/19/10/T10009" TargetMode="External"/><Relationship Id="rId5" Type="http://schemas.openxmlformats.org/officeDocument/2006/relationships/hyperlink" Target="https://doi.org/10.1103/PhysRevD.110.032011" TargetMode="External"/><Relationship Id="rId4" Type="http://schemas.openxmlformats.org/officeDocument/2006/relationships/hyperlink" Target="https://arxiv.org/abs/2405.0582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i.org/10.3390/physics703003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9035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1237" y="1031284"/>
            <a:ext cx="2963725" cy="4436126"/>
          </a:xfrm>
          <a:custGeom>
            <a:avLst/>
            <a:gdLst>
              <a:gd name="connsiteX0" fmla="*/ 0 w 2963725"/>
              <a:gd name="connsiteY0" fmla="*/ 0 h 4436126"/>
              <a:gd name="connsiteX1" fmla="*/ 563108 w 2963725"/>
              <a:gd name="connsiteY1" fmla="*/ 0 h 4436126"/>
              <a:gd name="connsiteX2" fmla="*/ 1126216 w 2963725"/>
              <a:gd name="connsiteY2" fmla="*/ 0 h 4436126"/>
              <a:gd name="connsiteX3" fmla="*/ 1718961 w 2963725"/>
              <a:gd name="connsiteY3" fmla="*/ 0 h 4436126"/>
              <a:gd name="connsiteX4" fmla="*/ 2370980 w 2963725"/>
              <a:gd name="connsiteY4" fmla="*/ 0 h 4436126"/>
              <a:gd name="connsiteX5" fmla="*/ 2963725 w 2963725"/>
              <a:gd name="connsiteY5" fmla="*/ 0 h 4436126"/>
              <a:gd name="connsiteX6" fmla="*/ 2963725 w 2963725"/>
              <a:gd name="connsiteY6" fmla="*/ 678094 h 4436126"/>
              <a:gd name="connsiteX7" fmla="*/ 2963725 w 2963725"/>
              <a:gd name="connsiteY7" fmla="*/ 1178742 h 4436126"/>
              <a:gd name="connsiteX8" fmla="*/ 2963725 w 2963725"/>
              <a:gd name="connsiteY8" fmla="*/ 1901197 h 4436126"/>
              <a:gd name="connsiteX9" fmla="*/ 2963725 w 2963725"/>
              <a:gd name="connsiteY9" fmla="*/ 2623652 h 4436126"/>
              <a:gd name="connsiteX10" fmla="*/ 2963725 w 2963725"/>
              <a:gd name="connsiteY10" fmla="*/ 3168661 h 4436126"/>
              <a:gd name="connsiteX11" fmla="*/ 2963725 w 2963725"/>
              <a:gd name="connsiteY11" fmla="*/ 3802394 h 4436126"/>
              <a:gd name="connsiteX12" fmla="*/ 2963725 w 2963725"/>
              <a:gd name="connsiteY12" fmla="*/ 4436126 h 4436126"/>
              <a:gd name="connsiteX13" fmla="*/ 2341343 w 2963725"/>
              <a:gd name="connsiteY13" fmla="*/ 4436126 h 4436126"/>
              <a:gd name="connsiteX14" fmla="*/ 1689323 w 2963725"/>
              <a:gd name="connsiteY14" fmla="*/ 4436126 h 4436126"/>
              <a:gd name="connsiteX15" fmla="*/ 1096578 w 2963725"/>
              <a:gd name="connsiteY15" fmla="*/ 4436126 h 4436126"/>
              <a:gd name="connsiteX16" fmla="*/ 592745 w 2963725"/>
              <a:gd name="connsiteY16" fmla="*/ 4436126 h 4436126"/>
              <a:gd name="connsiteX17" fmla="*/ 0 w 2963725"/>
              <a:gd name="connsiteY17" fmla="*/ 4436126 h 4436126"/>
              <a:gd name="connsiteX18" fmla="*/ 0 w 2963725"/>
              <a:gd name="connsiteY18" fmla="*/ 3802394 h 4436126"/>
              <a:gd name="connsiteX19" fmla="*/ 0 w 2963725"/>
              <a:gd name="connsiteY19" fmla="*/ 3301745 h 4436126"/>
              <a:gd name="connsiteX20" fmla="*/ 0 w 2963725"/>
              <a:gd name="connsiteY20" fmla="*/ 2801097 h 4436126"/>
              <a:gd name="connsiteX21" fmla="*/ 0 w 2963725"/>
              <a:gd name="connsiteY21" fmla="*/ 2078642 h 4436126"/>
              <a:gd name="connsiteX22" fmla="*/ 0 w 2963725"/>
              <a:gd name="connsiteY22" fmla="*/ 1489271 h 4436126"/>
              <a:gd name="connsiteX23" fmla="*/ 0 w 2963725"/>
              <a:gd name="connsiteY23" fmla="*/ 988622 h 4436126"/>
              <a:gd name="connsiteX24" fmla="*/ 0 w 2963725"/>
              <a:gd name="connsiteY24" fmla="*/ 0 h 4436126"/>
              <a:gd name="connsiteX0" fmla="*/ 0 w 2963725"/>
              <a:gd name="connsiteY0" fmla="*/ 0 h 4436126"/>
              <a:gd name="connsiteX1" fmla="*/ 533471 w 2963725"/>
              <a:gd name="connsiteY1" fmla="*/ 0 h 4436126"/>
              <a:gd name="connsiteX2" fmla="*/ 1066941 w 2963725"/>
              <a:gd name="connsiteY2" fmla="*/ 0 h 4436126"/>
              <a:gd name="connsiteX3" fmla="*/ 1659686 w 2963725"/>
              <a:gd name="connsiteY3" fmla="*/ 0 h 4436126"/>
              <a:gd name="connsiteX4" fmla="*/ 2282068 w 2963725"/>
              <a:gd name="connsiteY4" fmla="*/ 0 h 4436126"/>
              <a:gd name="connsiteX5" fmla="*/ 2963725 w 2963725"/>
              <a:gd name="connsiteY5" fmla="*/ 0 h 4436126"/>
              <a:gd name="connsiteX6" fmla="*/ 2963725 w 2963725"/>
              <a:gd name="connsiteY6" fmla="*/ 633732 h 4436126"/>
              <a:gd name="connsiteX7" fmla="*/ 2963725 w 2963725"/>
              <a:gd name="connsiteY7" fmla="*/ 1356187 h 4436126"/>
              <a:gd name="connsiteX8" fmla="*/ 2963725 w 2963725"/>
              <a:gd name="connsiteY8" fmla="*/ 1945558 h 4436126"/>
              <a:gd name="connsiteX9" fmla="*/ 2963725 w 2963725"/>
              <a:gd name="connsiteY9" fmla="*/ 2668013 h 4436126"/>
              <a:gd name="connsiteX10" fmla="*/ 2963725 w 2963725"/>
              <a:gd name="connsiteY10" fmla="*/ 3301745 h 4436126"/>
              <a:gd name="connsiteX11" fmla="*/ 2963725 w 2963725"/>
              <a:gd name="connsiteY11" fmla="*/ 4436126 h 4436126"/>
              <a:gd name="connsiteX12" fmla="*/ 2370980 w 2963725"/>
              <a:gd name="connsiteY12" fmla="*/ 4436126 h 4436126"/>
              <a:gd name="connsiteX13" fmla="*/ 1837510 w 2963725"/>
              <a:gd name="connsiteY13" fmla="*/ 4436126 h 4436126"/>
              <a:gd name="connsiteX14" fmla="*/ 1333676 w 2963725"/>
              <a:gd name="connsiteY14" fmla="*/ 4436126 h 4436126"/>
              <a:gd name="connsiteX15" fmla="*/ 829843 w 2963725"/>
              <a:gd name="connsiteY15" fmla="*/ 4436126 h 4436126"/>
              <a:gd name="connsiteX16" fmla="*/ 0 w 2963725"/>
              <a:gd name="connsiteY16" fmla="*/ 4436126 h 4436126"/>
              <a:gd name="connsiteX17" fmla="*/ 0 w 2963725"/>
              <a:gd name="connsiteY17" fmla="*/ 3758032 h 4436126"/>
              <a:gd name="connsiteX18" fmla="*/ 0 w 2963725"/>
              <a:gd name="connsiteY18" fmla="*/ 3257384 h 4436126"/>
              <a:gd name="connsiteX19" fmla="*/ 0 w 2963725"/>
              <a:gd name="connsiteY19" fmla="*/ 2534929 h 4436126"/>
              <a:gd name="connsiteX20" fmla="*/ 0 w 2963725"/>
              <a:gd name="connsiteY20" fmla="*/ 1945558 h 4436126"/>
              <a:gd name="connsiteX21" fmla="*/ 0 w 2963725"/>
              <a:gd name="connsiteY21" fmla="*/ 1356187 h 4436126"/>
              <a:gd name="connsiteX22" fmla="*/ 0 w 2963725"/>
              <a:gd name="connsiteY22" fmla="*/ 811177 h 4436126"/>
              <a:gd name="connsiteX23" fmla="*/ 0 w 2963725"/>
              <a:gd name="connsiteY23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63725" h="4436126" fill="none" extrusionOk="0">
                <a:moveTo>
                  <a:pt x="0" y="0"/>
                </a:moveTo>
                <a:cubicBezTo>
                  <a:pt x="195162" y="-62691"/>
                  <a:pt x="361284" y="52931"/>
                  <a:pt x="563108" y="0"/>
                </a:cubicBezTo>
                <a:cubicBezTo>
                  <a:pt x="743510" y="-32950"/>
                  <a:pt x="962122" y="-29051"/>
                  <a:pt x="1126216" y="0"/>
                </a:cubicBezTo>
                <a:cubicBezTo>
                  <a:pt x="1323215" y="-454"/>
                  <a:pt x="1452426" y="-5140"/>
                  <a:pt x="1718961" y="0"/>
                </a:cubicBezTo>
                <a:cubicBezTo>
                  <a:pt x="1993965" y="-22248"/>
                  <a:pt x="2142975" y="2533"/>
                  <a:pt x="2370980" y="0"/>
                </a:cubicBezTo>
                <a:cubicBezTo>
                  <a:pt x="2550197" y="-5718"/>
                  <a:pt x="2747178" y="7668"/>
                  <a:pt x="2963725" y="0"/>
                </a:cubicBezTo>
                <a:cubicBezTo>
                  <a:pt x="2973869" y="340954"/>
                  <a:pt x="2918010" y="556180"/>
                  <a:pt x="2963725" y="678094"/>
                </a:cubicBezTo>
                <a:cubicBezTo>
                  <a:pt x="2977931" y="819149"/>
                  <a:pt x="2984719" y="930569"/>
                  <a:pt x="2963725" y="1178742"/>
                </a:cubicBezTo>
                <a:cubicBezTo>
                  <a:pt x="2945128" y="1437479"/>
                  <a:pt x="3018409" y="1684594"/>
                  <a:pt x="2963725" y="1901197"/>
                </a:cubicBezTo>
                <a:cubicBezTo>
                  <a:pt x="2915494" y="2109602"/>
                  <a:pt x="2940558" y="2431082"/>
                  <a:pt x="2963725" y="2623652"/>
                </a:cubicBezTo>
                <a:cubicBezTo>
                  <a:pt x="2998506" y="2792938"/>
                  <a:pt x="2966696" y="2923121"/>
                  <a:pt x="2963725" y="3168661"/>
                </a:cubicBezTo>
                <a:cubicBezTo>
                  <a:pt x="2932375" y="3426319"/>
                  <a:pt x="2997183" y="3672325"/>
                  <a:pt x="2963725" y="3802394"/>
                </a:cubicBezTo>
                <a:cubicBezTo>
                  <a:pt x="2929872" y="3959622"/>
                  <a:pt x="2947958" y="4201278"/>
                  <a:pt x="2963725" y="4436126"/>
                </a:cubicBezTo>
                <a:cubicBezTo>
                  <a:pt x="2681426" y="4436244"/>
                  <a:pt x="2569493" y="4415795"/>
                  <a:pt x="2341343" y="4436126"/>
                </a:cubicBezTo>
                <a:cubicBezTo>
                  <a:pt x="2135354" y="4446846"/>
                  <a:pt x="1966151" y="4408094"/>
                  <a:pt x="1689323" y="4436126"/>
                </a:cubicBezTo>
                <a:cubicBezTo>
                  <a:pt x="1401427" y="4474994"/>
                  <a:pt x="1318773" y="4410691"/>
                  <a:pt x="1096578" y="4436126"/>
                </a:cubicBezTo>
                <a:cubicBezTo>
                  <a:pt x="856386" y="4454172"/>
                  <a:pt x="833215" y="4451335"/>
                  <a:pt x="592745" y="4436126"/>
                </a:cubicBezTo>
                <a:cubicBezTo>
                  <a:pt x="363482" y="4432457"/>
                  <a:pt x="276128" y="4453306"/>
                  <a:pt x="0" y="4436126"/>
                </a:cubicBezTo>
                <a:cubicBezTo>
                  <a:pt x="13460" y="4150140"/>
                  <a:pt x="-9141" y="3969465"/>
                  <a:pt x="0" y="3802394"/>
                </a:cubicBezTo>
                <a:cubicBezTo>
                  <a:pt x="-31925" y="3634969"/>
                  <a:pt x="-9882" y="3547862"/>
                  <a:pt x="0" y="3301745"/>
                </a:cubicBezTo>
                <a:cubicBezTo>
                  <a:pt x="-6843" y="3060852"/>
                  <a:pt x="11375" y="3046352"/>
                  <a:pt x="0" y="2801097"/>
                </a:cubicBezTo>
                <a:cubicBezTo>
                  <a:pt x="-43660" y="2527392"/>
                  <a:pt x="4223" y="2269255"/>
                  <a:pt x="0" y="2078642"/>
                </a:cubicBezTo>
                <a:cubicBezTo>
                  <a:pt x="10906" y="1933929"/>
                  <a:pt x="-16200" y="1760683"/>
                  <a:pt x="0" y="1489271"/>
                </a:cubicBezTo>
                <a:cubicBezTo>
                  <a:pt x="5549" y="1210031"/>
                  <a:pt x="-3228" y="1219568"/>
                  <a:pt x="0" y="988622"/>
                </a:cubicBezTo>
                <a:cubicBezTo>
                  <a:pt x="-14804" y="710925"/>
                  <a:pt x="-20996" y="295023"/>
                  <a:pt x="0" y="0"/>
                </a:cubicBezTo>
                <a:close/>
              </a:path>
              <a:path w="2963725" h="4436126" stroke="0" extrusionOk="0">
                <a:moveTo>
                  <a:pt x="0" y="0"/>
                </a:moveTo>
                <a:cubicBezTo>
                  <a:pt x="223635" y="28900"/>
                  <a:pt x="302237" y="24513"/>
                  <a:pt x="533471" y="0"/>
                </a:cubicBezTo>
                <a:cubicBezTo>
                  <a:pt x="737829" y="-35827"/>
                  <a:pt x="953530" y="-38549"/>
                  <a:pt x="1066941" y="0"/>
                </a:cubicBezTo>
                <a:cubicBezTo>
                  <a:pt x="1183873" y="58228"/>
                  <a:pt x="1403744" y="14115"/>
                  <a:pt x="1659686" y="0"/>
                </a:cubicBezTo>
                <a:cubicBezTo>
                  <a:pt x="1901317" y="-44965"/>
                  <a:pt x="2053294" y="23531"/>
                  <a:pt x="2282068" y="0"/>
                </a:cubicBezTo>
                <a:cubicBezTo>
                  <a:pt x="2504358" y="-23800"/>
                  <a:pt x="2740514" y="-19103"/>
                  <a:pt x="2963725" y="0"/>
                </a:cubicBezTo>
                <a:cubicBezTo>
                  <a:pt x="2950967" y="161106"/>
                  <a:pt x="2989119" y="489097"/>
                  <a:pt x="2963725" y="633732"/>
                </a:cubicBezTo>
                <a:cubicBezTo>
                  <a:pt x="2910619" y="806324"/>
                  <a:pt x="2907162" y="1106435"/>
                  <a:pt x="2963725" y="1356187"/>
                </a:cubicBezTo>
                <a:cubicBezTo>
                  <a:pt x="2967942" y="1571343"/>
                  <a:pt x="2964837" y="1780039"/>
                  <a:pt x="2963725" y="1945558"/>
                </a:cubicBezTo>
                <a:cubicBezTo>
                  <a:pt x="2984857" y="2108181"/>
                  <a:pt x="2972824" y="2450989"/>
                  <a:pt x="2963725" y="2668013"/>
                </a:cubicBezTo>
                <a:cubicBezTo>
                  <a:pt x="2910735" y="2878648"/>
                  <a:pt x="2908192" y="3139879"/>
                  <a:pt x="2963725" y="3301745"/>
                </a:cubicBezTo>
                <a:cubicBezTo>
                  <a:pt x="3016060" y="3431620"/>
                  <a:pt x="3021776" y="4055261"/>
                  <a:pt x="2963725" y="4436126"/>
                </a:cubicBezTo>
                <a:cubicBezTo>
                  <a:pt x="2819210" y="4483950"/>
                  <a:pt x="2569913" y="4405070"/>
                  <a:pt x="2370980" y="4436126"/>
                </a:cubicBezTo>
                <a:cubicBezTo>
                  <a:pt x="2162696" y="4479045"/>
                  <a:pt x="1984434" y="4412764"/>
                  <a:pt x="1837510" y="4436126"/>
                </a:cubicBezTo>
                <a:cubicBezTo>
                  <a:pt x="1708317" y="4490484"/>
                  <a:pt x="1539513" y="4470503"/>
                  <a:pt x="1333676" y="4436126"/>
                </a:cubicBezTo>
                <a:cubicBezTo>
                  <a:pt x="1129605" y="4446227"/>
                  <a:pt x="1063772" y="4442620"/>
                  <a:pt x="829843" y="4436126"/>
                </a:cubicBezTo>
                <a:cubicBezTo>
                  <a:pt x="593710" y="4408531"/>
                  <a:pt x="172888" y="4449725"/>
                  <a:pt x="0" y="4436126"/>
                </a:cubicBezTo>
                <a:cubicBezTo>
                  <a:pt x="39269" y="4193875"/>
                  <a:pt x="-12313" y="4003572"/>
                  <a:pt x="0" y="3758032"/>
                </a:cubicBezTo>
                <a:cubicBezTo>
                  <a:pt x="-28934" y="3556680"/>
                  <a:pt x="-30585" y="3446563"/>
                  <a:pt x="0" y="3257384"/>
                </a:cubicBezTo>
                <a:cubicBezTo>
                  <a:pt x="16105" y="3031487"/>
                  <a:pt x="-45861" y="2787241"/>
                  <a:pt x="0" y="2534929"/>
                </a:cubicBezTo>
                <a:cubicBezTo>
                  <a:pt x="27944" y="2300148"/>
                  <a:pt x="7972" y="2054143"/>
                  <a:pt x="0" y="1945558"/>
                </a:cubicBezTo>
                <a:cubicBezTo>
                  <a:pt x="688" y="1806823"/>
                  <a:pt x="-3529" y="1525596"/>
                  <a:pt x="0" y="1356187"/>
                </a:cubicBezTo>
                <a:cubicBezTo>
                  <a:pt x="-13584" y="1189518"/>
                  <a:pt x="47433" y="953224"/>
                  <a:pt x="0" y="811177"/>
                </a:cubicBezTo>
                <a:cubicBezTo>
                  <a:pt x="-11182" y="643077"/>
                  <a:pt x="-41922" y="179324"/>
                  <a:pt x="0" y="0"/>
                </a:cubicBezTo>
                <a:close/>
              </a:path>
              <a:path w="2963725" h="4436126" fill="none" stroke="0" extrusionOk="0">
                <a:moveTo>
                  <a:pt x="0" y="0"/>
                </a:moveTo>
                <a:cubicBezTo>
                  <a:pt x="156753" y="17445"/>
                  <a:pt x="317205" y="7245"/>
                  <a:pt x="563108" y="0"/>
                </a:cubicBezTo>
                <a:cubicBezTo>
                  <a:pt x="774286" y="-4404"/>
                  <a:pt x="956093" y="-21839"/>
                  <a:pt x="1126216" y="0"/>
                </a:cubicBezTo>
                <a:cubicBezTo>
                  <a:pt x="1277152" y="27819"/>
                  <a:pt x="1449477" y="44506"/>
                  <a:pt x="1718961" y="0"/>
                </a:cubicBezTo>
                <a:cubicBezTo>
                  <a:pt x="1977060" y="-15228"/>
                  <a:pt x="2167255" y="-23719"/>
                  <a:pt x="2370980" y="0"/>
                </a:cubicBezTo>
                <a:cubicBezTo>
                  <a:pt x="2568014" y="-11985"/>
                  <a:pt x="2768142" y="18621"/>
                  <a:pt x="2963725" y="0"/>
                </a:cubicBezTo>
                <a:cubicBezTo>
                  <a:pt x="2935852" y="360347"/>
                  <a:pt x="2924657" y="556569"/>
                  <a:pt x="2963725" y="678094"/>
                </a:cubicBezTo>
                <a:cubicBezTo>
                  <a:pt x="2999614" y="817817"/>
                  <a:pt x="2972034" y="939345"/>
                  <a:pt x="2963725" y="1178742"/>
                </a:cubicBezTo>
                <a:cubicBezTo>
                  <a:pt x="2981125" y="1421658"/>
                  <a:pt x="2945054" y="1711461"/>
                  <a:pt x="2963725" y="1901197"/>
                </a:cubicBezTo>
                <a:cubicBezTo>
                  <a:pt x="2936272" y="2084126"/>
                  <a:pt x="2900138" y="2432896"/>
                  <a:pt x="2963725" y="2623652"/>
                </a:cubicBezTo>
                <a:cubicBezTo>
                  <a:pt x="2990468" y="2814658"/>
                  <a:pt x="2966713" y="2923997"/>
                  <a:pt x="2963725" y="3168661"/>
                </a:cubicBezTo>
                <a:cubicBezTo>
                  <a:pt x="2970464" y="3439615"/>
                  <a:pt x="2984130" y="3679656"/>
                  <a:pt x="2963725" y="3802394"/>
                </a:cubicBezTo>
                <a:cubicBezTo>
                  <a:pt x="2945939" y="3885060"/>
                  <a:pt x="2968975" y="4172416"/>
                  <a:pt x="2963725" y="4436126"/>
                </a:cubicBezTo>
                <a:cubicBezTo>
                  <a:pt x="2716054" y="4414600"/>
                  <a:pt x="2572946" y="4437440"/>
                  <a:pt x="2341343" y="4436126"/>
                </a:cubicBezTo>
                <a:cubicBezTo>
                  <a:pt x="2118656" y="4461670"/>
                  <a:pt x="1972633" y="4401085"/>
                  <a:pt x="1689323" y="4436126"/>
                </a:cubicBezTo>
                <a:cubicBezTo>
                  <a:pt x="1432745" y="4452083"/>
                  <a:pt x="1343114" y="4434668"/>
                  <a:pt x="1096578" y="4436126"/>
                </a:cubicBezTo>
                <a:cubicBezTo>
                  <a:pt x="860666" y="4451812"/>
                  <a:pt x="828010" y="4454696"/>
                  <a:pt x="592745" y="4436126"/>
                </a:cubicBezTo>
                <a:cubicBezTo>
                  <a:pt x="350112" y="4428883"/>
                  <a:pt x="298753" y="4458089"/>
                  <a:pt x="0" y="4436126"/>
                </a:cubicBezTo>
                <a:cubicBezTo>
                  <a:pt x="15997" y="4151774"/>
                  <a:pt x="57794" y="3984381"/>
                  <a:pt x="0" y="3802394"/>
                </a:cubicBezTo>
                <a:cubicBezTo>
                  <a:pt x="-11563" y="3625915"/>
                  <a:pt x="1334" y="3520670"/>
                  <a:pt x="0" y="3301745"/>
                </a:cubicBezTo>
                <a:cubicBezTo>
                  <a:pt x="1222" y="3062749"/>
                  <a:pt x="15388" y="3049113"/>
                  <a:pt x="0" y="2801097"/>
                </a:cubicBezTo>
                <a:cubicBezTo>
                  <a:pt x="14818" y="2555221"/>
                  <a:pt x="3403" y="2252774"/>
                  <a:pt x="0" y="2078642"/>
                </a:cubicBezTo>
                <a:cubicBezTo>
                  <a:pt x="-20357" y="1889057"/>
                  <a:pt x="7851" y="1767812"/>
                  <a:pt x="0" y="1489271"/>
                </a:cubicBezTo>
                <a:cubicBezTo>
                  <a:pt x="5520" y="1212100"/>
                  <a:pt x="-3669" y="1220552"/>
                  <a:pt x="0" y="988622"/>
                </a:cubicBezTo>
                <a:cubicBezTo>
                  <a:pt x="7672" y="763333"/>
                  <a:pt x="21588" y="316248"/>
                  <a:pt x="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5715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87283399">
                  <a:custGeom>
                    <a:avLst/>
                    <a:gdLst>
                      <a:gd name="connsiteX0" fmla="*/ 0 w 2963725"/>
                      <a:gd name="connsiteY0" fmla="*/ 0 h 4436126"/>
                      <a:gd name="connsiteX1" fmla="*/ 563108 w 2963725"/>
                      <a:gd name="connsiteY1" fmla="*/ 0 h 4436126"/>
                      <a:gd name="connsiteX2" fmla="*/ 1126216 w 2963725"/>
                      <a:gd name="connsiteY2" fmla="*/ 0 h 4436126"/>
                      <a:gd name="connsiteX3" fmla="*/ 1718961 w 2963725"/>
                      <a:gd name="connsiteY3" fmla="*/ 0 h 4436126"/>
                      <a:gd name="connsiteX4" fmla="*/ 2370980 w 2963725"/>
                      <a:gd name="connsiteY4" fmla="*/ 0 h 4436126"/>
                      <a:gd name="connsiteX5" fmla="*/ 2963725 w 2963725"/>
                      <a:gd name="connsiteY5" fmla="*/ 0 h 4436126"/>
                      <a:gd name="connsiteX6" fmla="*/ 2963725 w 2963725"/>
                      <a:gd name="connsiteY6" fmla="*/ 678094 h 4436126"/>
                      <a:gd name="connsiteX7" fmla="*/ 2963725 w 2963725"/>
                      <a:gd name="connsiteY7" fmla="*/ 1178742 h 4436126"/>
                      <a:gd name="connsiteX8" fmla="*/ 2963725 w 2963725"/>
                      <a:gd name="connsiteY8" fmla="*/ 1901197 h 4436126"/>
                      <a:gd name="connsiteX9" fmla="*/ 2963725 w 2963725"/>
                      <a:gd name="connsiteY9" fmla="*/ 2623652 h 4436126"/>
                      <a:gd name="connsiteX10" fmla="*/ 2963725 w 2963725"/>
                      <a:gd name="connsiteY10" fmla="*/ 3168661 h 4436126"/>
                      <a:gd name="connsiteX11" fmla="*/ 2963725 w 2963725"/>
                      <a:gd name="connsiteY11" fmla="*/ 3802394 h 4436126"/>
                      <a:gd name="connsiteX12" fmla="*/ 2963725 w 2963725"/>
                      <a:gd name="connsiteY12" fmla="*/ 4436126 h 4436126"/>
                      <a:gd name="connsiteX13" fmla="*/ 2341343 w 2963725"/>
                      <a:gd name="connsiteY13" fmla="*/ 4436126 h 4436126"/>
                      <a:gd name="connsiteX14" fmla="*/ 1689323 w 2963725"/>
                      <a:gd name="connsiteY14" fmla="*/ 4436126 h 4436126"/>
                      <a:gd name="connsiteX15" fmla="*/ 1096578 w 2963725"/>
                      <a:gd name="connsiteY15" fmla="*/ 4436126 h 4436126"/>
                      <a:gd name="connsiteX16" fmla="*/ 592745 w 2963725"/>
                      <a:gd name="connsiteY16" fmla="*/ 4436126 h 4436126"/>
                      <a:gd name="connsiteX17" fmla="*/ 0 w 2963725"/>
                      <a:gd name="connsiteY17" fmla="*/ 4436126 h 4436126"/>
                      <a:gd name="connsiteX18" fmla="*/ 0 w 2963725"/>
                      <a:gd name="connsiteY18" fmla="*/ 3802394 h 4436126"/>
                      <a:gd name="connsiteX19" fmla="*/ 0 w 2963725"/>
                      <a:gd name="connsiteY19" fmla="*/ 3301745 h 4436126"/>
                      <a:gd name="connsiteX20" fmla="*/ 0 w 2963725"/>
                      <a:gd name="connsiteY20" fmla="*/ 2801097 h 4436126"/>
                      <a:gd name="connsiteX21" fmla="*/ 0 w 2963725"/>
                      <a:gd name="connsiteY21" fmla="*/ 2078642 h 4436126"/>
                      <a:gd name="connsiteX22" fmla="*/ 0 w 2963725"/>
                      <a:gd name="connsiteY22" fmla="*/ 1489271 h 4436126"/>
                      <a:gd name="connsiteX23" fmla="*/ 0 w 2963725"/>
                      <a:gd name="connsiteY23" fmla="*/ 988622 h 4436126"/>
                      <a:gd name="connsiteX24" fmla="*/ 0 w 2963725"/>
                      <a:gd name="connsiteY24" fmla="*/ 0 h 4436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2963725" h="4436126" fill="none" extrusionOk="0">
                        <a:moveTo>
                          <a:pt x="0" y="0"/>
                        </a:moveTo>
                        <a:cubicBezTo>
                          <a:pt x="173866" y="-23105"/>
                          <a:pt x="358333" y="17214"/>
                          <a:pt x="563108" y="0"/>
                        </a:cubicBezTo>
                        <a:cubicBezTo>
                          <a:pt x="767883" y="-17214"/>
                          <a:pt x="967102" y="-6828"/>
                          <a:pt x="1126216" y="0"/>
                        </a:cubicBezTo>
                        <a:cubicBezTo>
                          <a:pt x="1285330" y="6828"/>
                          <a:pt x="1469416" y="16926"/>
                          <a:pt x="1718961" y="0"/>
                        </a:cubicBezTo>
                        <a:cubicBezTo>
                          <a:pt x="1968506" y="-16926"/>
                          <a:pt x="2169820" y="6961"/>
                          <a:pt x="2370980" y="0"/>
                        </a:cubicBezTo>
                        <a:cubicBezTo>
                          <a:pt x="2572140" y="-6961"/>
                          <a:pt x="2763284" y="18969"/>
                          <a:pt x="2963725" y="0"/>
                        </a:cubicBezTo>
                        <a:cubicBezTo>
                          <a:pt x="2956216" y="334600"/>
                          <a:pt x="2931842" y="536035"/>
                          <a:pt x="2963725" y="678094"/>
                        </a:cubicBezTo>
                        <a:cubicBezTo>
                          <a:pt x="2995608" y="820153"/>
                          <a:pt x="2975226" y="932261"/>
                          <a:pt x="2963725" y="1178742"/>
                        </a:cubicBezTo>
                        <a:cubicBezTo>
                          <a:pt x="2952224" y="1425223"/>
                          <a:pt x="2987160" y="1691975"/>
                          <a:pt x="2963725" y="1901197"/>
                        </a:cubicBezTo>
                        <a:cubicBezTo>
                          <a:pt x="2940290" y="2110420"/>
                          <a:pt x="2939885" y="2441561"/>
                          <a:pt x="2963725" y="2623652"/>
                        </a:cubicBezTo>
                        <a:cubicBezTo>
                          <a:pt x="2987565" y="2805743"/>
                          <a:pt x="2971288" y="2924081"/>
                          <a:pt x="2963725" y="3168661"/>
                        </a:cubicBezTo>
                        <a:cubicBezTo>
                          <a:pt x="2956162" y="3413241"/>
                          <a:pt x="2990843" y="3673346"/>
                          <a:pt x="2963725" y="3802394"/>
                        </a:cubicBezTo>
                        <a:cubicBezTo>
                          <a:pt x="2936607" y="3931442"/>
                          <a:pt x="2972623" y="4177691"/>
                          <a:pt x="2963725" y="4436126"/>
                        </a:cubicBezTo>
                        <a:cubicBezTo>
                          <a:pt x="2691285" y="4428634"/>
                          <a:pt x="2565243" y="4436134"/>
                          <a:pt x="2341343" y="4436126"/>
                        </a:cubicBezTo>
                        <a:cubicBezTo>
                          <a:pt x="2117443" y="4436118"/>
                          <a:pt x="1960780" y="4408599"/>
                          <a:pt x="1689323" y="4436126"/>
                        </a:cubicBezTo>
                        <a:cubicBezTo>
                          <a:pt x="1417866" y="4463653"/>
                          <a:pt x="1333363" y="4423716"/>
                          <a:pt x="1096578" y="4436126"/>
                        </a:cubicBezTo>
                        <a:cubicBezTo>
                          <a:pt x="859793" y="4448536"/>
                          <a:pt x="833161" y="4451996"/>
                          <a:pt x="592745" y="4436126"/>
                        </a:cubicBezTo>
                        <a:cubicBezTo>
                          <a:pt x="352329" y="4420256"/>
                          <a:pt x="290001" y="4451155"/>
                          <a:pt x="0" y="4436126"/>
                        </a:cubicBezTo>
                        <a:cubicBezTo>
                          <a:pt x="19339" y="4159687"/>
                          <a:pt x="16272" y="3974944"/>
                          <a:pt x="0" y="3802394"/>
                        </a:cubicBezTo>
                        <a:cubicBezTo>
                          <a:pt x="-16272" y="3629844"/>
                          <a:pt x="1884" y="3541628"/>
                          <a:pt x="0" y="3301745"/>
                        </a:cubicBezTo>
                        <a:cubicBezTo>
                          <a:pt x="-1884" y="3061862"/>
                          <a:pt x="14490" y="3045717"/>
                          <a:pt x="0" y="2801097"/>
                        </a:cubicBezTo>
                        <a:cubicBezTo>
                          <a:pt x="-14490" y="2556477"/>
                          <a:pt x="-2023" y="2254167"/>
                          <a:pt x="0" y="2078642"/>
                        </a:cubicBezTo>
                        <a:cubicBezTo>
                          <a:pt x="2023" y="1903117"/>
                          <a:pt x="-7461" y="1768350"/>
                          <a:pt x="0" y="1489271"/>
                        </a:cubicBezTo>
                        <a:cubicBezTo>
                          <a:pt x="7461" y="1210192"/>
                          <a:pt x="-4630" y="1221575"/>
                          <a:pt x="0" y="988622"/>
                        </a:cubicBezTo>
                        <a:cubicBezTo>
                          <a:pt x="4630" y="755669"/>
                          <a:pt x="522" y="312824"/>
                          <a:pt x="0" y="0"/>
                        </a:cubicBezTo>
                        <a:close/>
                      </a:path>
                      <a:path w="2963725" h="4436126" stroke="0" extrusionOk="0">
                        <a:moveTo>
                          <a:pt x="0" y="0"/>
                        </a:moveTo>
                        <a:cubicBezTo>
                          <a:pt x="222974" y="7661"/>
                          <a:pt x="310392" y="16599"/>
                          <a:pt x="533471" y="0"/>
                        </a:cubicBezTo>
                        <a:cubicBezTo>
                          <a:pt x="756550" y="-16599"/>
                          <a:pt x="943728" y="-18150"/>
                          <a:pt x="1066941" y="0"/>
                        </a:cubicBezTo>
                        <a:cubicBezTo>
                          <a:pt x="1190154" y="18150"/>
                          <a:pt x="1408724" y="26239"/>
                          <a:pt x="1659686" y="0"/>
                        </a:cubicBezTo>
                        <a:cubicBezTo>
                          <a:pt x="1910648" y="-26239"/>
                          <a:pt x="2059166" y="16394"/>
                          <a:pt x="2282068" y="0"/>
                        </a:cubicBezTo>
                        <a:cubicBezTo>
                          <a:pt x="2504970" y="-16394"/>
                          <a:pt x="2744310" y="-12273"/>
                          <a:pt x="2963725" y="0"/>
                        </a:cubicBezTo>
                        <a:cubicBezTo>
                          <a:pt x="2973022" y="163895"/>
                          <a:pt x="2989513" y="476100"/>
                          <a:pt x="2963725" y="633732"/>
                        </a:cubicBezTo>
                        <a:cubicBezTo>
                          <a:pt x="2937937" y="791364"/>
                          <a:pt x="2959654" y="1122787"/>
                          <a:pt x="2963725" y="1356187"/>
                        </a:cubicBezTo>
                        <a:cubicBezTo>
                          <a:pt x="2967796" y="1589588"/>
                          <a:pt x="2935607" y="1779616"/>
                          <a:pt x="2963725" y="1945558"/>
                        </a:cubicBezTo>
                        <a:cubicBezTo>
                          <a:pt x="2991843" y="2111500"/>
                          <a:pt x="2986129" y="2457474"/>
                          <a:pt x="2963725" y="2668013"/>
                        </a:cubicBezTo>
                        <a:cubicBezTo>
                          <a:pt x="2941321" y="2878552"/>
                          <a:pt x="2948968" y="3126576"/>
                          <a:pt x="2963725" y="3301745"/>
                        </a:cubicBezTo>
                        <a:cubicBezTo>
                          <a:pt x="2978482" y="3476914"/>
                          <a:pt x="2967924" y="4045124"/>
                          <a:pt x="2963725" y="4436126"/>
                        </a:cubicBezTo>
                        <a:cubicBezTo>
                          <a:pt x="2823404" y="4446318"/>
                          <a:pt x="2564347" y="4413864"/>
                          <a:pt x="2370980" y="4436126"/>
                        </a:cubicBezTo>
                        <a:cubicBezTo>
                          <a:pt x="2177614" y="4458388"/>
                          <a:pt x="1973689" y="4409689"/>
                          <a:pt x="1837510" y="4436126"/>
                        </a:cubicBezTo>
                        <a:cubicBezTo>
                          <a:pt x="1701331" y="4462564"/>
                          <a:pt x="1535865" y="4438035"/>
                          <a:pt x="1333676" y="4436126"/>
                        </a:cubicBezTo>
                        <a:cubicBezTo>
                          <a:pt x="1131487" y="4434217"/>
                          <a:pt x="1073675" y="4446937"/>
                          <a:pt x="829843" y="4436126"/>
                        </a:cubicBezTo>
                        <a:cubicBezTo>
                          <a:pt x="586011" y="4425315"/>
                          <a:pt x="184555" y="4429344"/>
                          <a:pt x="0" y="4436126"/>
                        </a:cubicBezTo>
                        <a:cubicBezTo>
                          <a:pt x="24819" y="4238351"/>
                          <a:pt x="7625" y="3972614"/>
                          <a:pt x="0" y="3758032"/>
                        </a:cubicBezTo>
                        <a:cubicBezTo>
                          <a:pt x="-7625" y="3543450"/>
                          <a:pt x="-19206" y="3436965"/>
                          <a:pt x="0" y="3257384"/>
                        </a:cubicBezTo>
                        <a:cubicBezTo>
                          <a:pt x="19206" y="3077803"/>
                          <a:pt x="-35854" y="2776527"/>
                          <a:pt x="0" y="2534929"/>
                        </a:cubicBezTo>
                        <a:cubicBezTo>
                          <a:pt x="35854" y="2293331"/>
                          <a:pt x="1945" y="2064875"/>
                          <a:pt x="0" y="1945558"/>
                        </a:cubicBezTo>
                        <a:cubicBezTo>
                          <a:pt x="-1945" y="1826241"/>
                          <a:pt x="-11601" y="1516736"/>
                          <a:pt x="0" y="1356187"/>
                        </a:cubicBezTo>
                        <a:cubicBezTo>
                          <a:pt x="11601" y="1195638"/>
                          <a:pt x="22776" y="971438"/>
                          <a:pt x="0" y="811177"/>
                        </a:cubicBezTo>
                        <a:cubicBezTo>
                          <a:pt x="-22776" y="650916"/>
                          <a:pt x="-23602" y="20102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036" y="5439978"/>
            <a:ext cx="5104067" cy="18288"/>
          </a:xfrm>
          <a:custGeom>
            <a:avLst/>
            <a:gdLst>
              <a:gd name="connsiteX0" fmla="*/ 0 w 5104067"/>
              <a:gd name="connsiteY0" fmla="*/ 0 h 18288"/>
              <a:gd name="connsiteX1" fmla="*/ 535927 w 5104067"/>
              <a:gd name="connsiteY1" fmla="*/ 0 h 18288"/>
              <a:gd name="connsiteX2" fmla="*/ 1224976 w 5104067"/>
              <a:gd name="connsiteY2" fmla="*/ 0 h 18288"/>
              <a:gd name="connsiteX3" fmla="*/ 1811944 w 5104067"/>
              <a:gd name="connsiteY3" fmla="*/ 0 h 18288"/>
              <a:gd name="connsiteX4" fmla="*/ 2347871 w 5104067"/>
              <a:gd name="connsiteY4" fmla="*/ 0 h 18288"/>
              <a:gd name="connsiteX5" fmla="*/ 3036920 w 5104067"/>
              <a:gd name="connsiteY5" fmla="*/ 0 h 18288"/>
              <a:gd name="connsiteX6" fmla="*/ 3674928 w 5104067"/>
              <a:gd name="connsiteY6" fmla="*/ 0 h 18288"/>
              <a:gd name="connsiteX7" fmla="*/ 4312937 w 5104067"/>
              <a:gd name="connsiteY7" fmla="*/ 0 h 18288"/>
              <a:gd name="connsiteX8" fmla="*/ 5104067 w 5104067"/>
              <a:gd name="connsiteY8" fmla="*/ 0 h 18288"/>
              <a:gd name="connsiteX9" fmla="*/ 5104067 w 5104067"/>
              <a:gd name="connsiteY9" fmla="*/ 18288 h 18288"/>
              <a:gd name="connsiteX10" fmla="*/ 4568140 w 5104067"/>
              <a:gd name="connsiteY10" fmla="*/ 18288 h 18288"/>
              <a:gd name="connsiteX11" fmla="*/ 4083254 w 5104067"/>
              <a:gd name="connsiteY11" fmla="*/ 18288 h 18288"/>
              <a:gd name="connsiteX12" fmla="*/ 3394205 w 5104067"/>
              <a:gd name="connsiteY12" fmla="*/ 18288 h 18288"/>
              <a:gd name="connsiteX13" fmla="*/ 2858278 w 5104067"/>
              <a:gd name="connsiteY13" fmla="*/ 18288 h 18288"/>
              <a:gd name="connsiteX14" fmla="*/ 2169228 w 5104067"/>
              <a:gd name="connsiteY14" fmla="*/ 18288 h 18288"/>
              <a:gd name="connsiteX15" fmla="*/ 1429139 w 5104067"/>
              <a:gd name="connsiteY15" fmla="*/ 18288 h 18288"/>
              <a:gd name="connsiteX16" fmla="*/ 842171 w 5104067"/>
              <a:gd name="connsiteY16" fmla="*/ 18288 h 18288"/>
              <a:gd name="connsiteX17" fmla="*/ 0 w 5104067"/>
              <a:gd name="connsiteY17" fmla="*/ 18288 h 18288"/>
              <a:gd name="connsiteX18" fmla="*/ 0 w 5104067"/>
              <a:gd name="connsiteY18" fmla="*/ 0 h 18288"/>
              <a:gd name="connsiteX0" fmla="*/ 0 w 5104067"/>
              <a:gd name="connsiteY0" fmla="*/ 0 h 18288"/>
              <a:gd name="connsiteX1" fmla="*/ 586968 w 5104067"/>
              <a:gd name="connsiteY1" fmla="*/ 0 h 18288"/>
              <a:gd name="connsiteX2" fmla="*/ 1071854 w 5104067"/>
              <a:gd name="connsiteY2" fmla="*/ 0 h 18288"/>
              <a:gd name="connsiteX3" fmla="*/ 1811944 w 5104067"/>
              <a:gd name="connsiteY3" fmla="*/ 0 h 18288"/>
              <a:gd name="connsiteX4" fmla="*/ 2398911 w 5104067"/>
              <a:gd name="connsiteY4" fmla="*/ 0 h 18288"/>
              <a:gd name="connsiteX5" fmla="*/ 2985879 w 5104067"/>
              <a:gd name="connsiteY5" fmla="*/ 0 h 18288"/>
              <a:gd name="connsiteX6" fmla="*/ 3725969 w 5104067"/>
              <a:gd name="connsiteY6" fmla="*/ 0 h 18288"/>
              <a:gd name="connsiteX7" fmla="*/ 4261896 w 5104067"/>
              <a:gd name="connsiteY7" fmla="*/ 0 h 18288"/>
              <a:gd name="connsiteX8" fmla="*/ 5104067 w 5104067"/>
              <a:gd name="connsiteY8" fmla="*/ 0 h 18288"/>
              <a:gd name="connsiteX9" fmla="*/ 5104067 w 5104067"/>
              <a:gd name="connsiteY9" fmla="*/ 18288 h 18288"/>
              <a:gd name="connsiteX10" fmla="*/ 4568140 w 5104067"/>
              <a:gd name="connsiteY10" fmla="*/ 18288 h 18288"/>
              <a:gd name="connsiteX11" fmla="*/ 3930132 w 5104067"/>
              <a:gd name="connsiteY11" fmla="*/ 18288 h 18288"/>
              <a:gd name="connsiteX12" fmla="*/ 3343164 w 5104067"/>
              <a:gd name="connsiteY12" fmla="*/ 18288 h 18288"/>
              <a:gd name="connsiteX13" fmla="*/ 2603074 w 5104067"/>
              <a:gd name="connsiteY13" fmla="*/ 18288 h 18288"/>
              <a:gd name="connsiteX14" fmla="*/ 1862984 w 5104067"/>
              <a:gd name="connsiteY14" fmla="*/ 18288 h 18288"/>
              <a:gd name="connsiteX15" fmla="*/ 1327057 w 5104067"/>
              <a:gd name="connsiteY15" fmla="*/ 18288 h 18288"/>
              <a:gd name="connsiteX16" fmla="*/ 689049 w 5104067"/>
              <a:gd name="connsiteY16" fmla="*/ 18288 h 18288"/>
              <a:gd name="connsiteX17" fmla="*/ 0 w 5104067"/>
              <a:gd name="connsiteY17" fmla="*/ 18288 h 18288"/>
              <a:gd name="connsiteX18" fmla="*/ 0 w 5104067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04067" h="18288" fill="none" extrusionOk="0">
                <a:moveTo>
                  <a:pt x="0" y="0"/>
                </a:moveTo>
                <a:cubicBezTo>
                  <a:pt x="176848" y="38394"/>
                  <a:pt x="291488" y="18658"/>
                  <a:pt x="535927" y="0"/>
                </a:cubicBezTo>
                <a:cubicBezTo>
                  <a:pt x="760032" y="-26655"/>
                  <a:pt x="1013750" y="19800"/>
                  <a:pt x="1224976" y="0"/>
                </a:cubicBezTo>
                <a:cubicBezTo>
                  <a:pt x="1424217" y="-1589"/>
                  <a:pt x="1567949" y="2180"/>
                  <a:pt x="1811944" y="0"/>
                </a:cubicBezTo>
                <a:cubicBezTo>
                  <a:pt x="2039729" y="40100"/>
                  <a:pt x="2140687" y="17958"/>
                  <a:pt x="2347871" y="0"/>
                </a:cubicBezTo>
                <a:cubicBezTo>
                  <a:pt x="2586753" y="-10597"/>
                  <a:pt x="2817760" y="-16966"/>
                  <a:pt x="3036920" y="0"/>
                </a:cubicBezTo>
                <a:cubicBezTo>
                  <a:pt x="3261370" y="-5555"/>
                  <a:pt x="3397321" y="35818"/>
                  <a:pt x="3674928" y="0"/>
                </a:cubicBezTo>
                <a:cubicBezTo>
                  <a:pt x="3923899" y="1613"/>
                  <a:pt x="4132497" y="-34848"/>
                  <a:pt x="4312937" y="0"/>
                </a:cubicBezTo>
                <a:cubicBezTo>
                  <a:pt x="4538666" y="-10479"/>
                  <a:pt x="4854112" y="-45537"/>
                  <a:pt x="5104067" y="0"/>
                </a:cubicBezTo>
                <a:cubicBezTo>
                  <a:pt x="5104153" y="6784"/>
                  <a:pt x="5104895" y="12746"/>
                  <a:pt x="5104067" y="18288"/>
                </a:cubicBezTo>
                <a:cubicBezTo>
                  <a:pt x="4893906" y="12460"/>
                  <a:pt x="4789973" y="22774"/>
                  <a:pt x="4568140" y="18288"/>
                </a:cubicBezTo>
                <a:cubicBezTo>
                  <a:pt x="4359896" y="32295"/>
                  <a:pt x="4190652" y="35300"/>
                  <a:pt x="4083254" y="18288"/>
                </a:cubicBezTo>
                <a:cubicBezTo>
                  <a:pt x="4020924" y="23145"/>
                  <a:pt x="3718435" y="-28169"/>
                  <a:pt x="3394205" y="18288"/>
                </a:cubicBezTo>
                <a:cubicBezTo>
                  <a:pt x="3069332" y="41321"/>
                  <a:pt x="3087492" y="8339"/>
                  <a:pt x="2858278" y="18288"/>
                </a:cubicBezTo>
                <a:cubicBezTo>
                  <a:pt x="2653757" y="52356"/>
                  <a:pt x="2386943" y="78865"/>
                  <a:pt x="2169228" y="18288"/>
                </a:cubicBezTo>
                <a:cubicBezTo>
                  <a:pt x="2002410" y="23644"/>
                  <a:pt x="1719133" y="-18026"/>
                  <a:pt x="1429139" y="18288"/>
                </a:cubicBezTo>
                <a:cubicBezTo>
                  <a:pt x="1119510" y="35496"/>
                  <a:pt x="1095514" y="24187"/>
                  <a:pt x="842171" y="18288"/>
                </a:cubicBezTo>
                <a:cubicBezTo>
                  <a:pt x="626906" y="-27362"/>
                  <a:pt x="341446" y="-19642"/>
                  <a:pt x="0" y="18288"/>
                </a:cubicBezTo>
                <a:cubicBezTo>
                  <a:pt x="-1358" y="9645"/>
                  <a:pt x="170" y="5676"/>
                  <a:pt x="0" y="0"/>
                </a:cubicBezTo>
                <a:close/>
              </a:path>
              <a:path w="5104067" h="18288" stroke="0" extrusionOk="0">
                <a:moveTo>
                  <a:pt x="0" y="0"/>
                </a:moveTo>
                <a:cubicBezTo>
                  <a:pt x="248763" y="-37143"/>
                  <a:pt x="364192" y="8703"/>
                  <a:pt x="586968" y="0"/>
                </a:cubicBezTo>
                <a:cubicBezTo>
                  <a:pt x="815103" y="-12891"/>
                  <a:pt x="843045" y="22296"/>
                  <a:pt x="1071854" y="0"/>
                </a:cubicBezTo>
                <a:cubicBezTo>
                  <a:pt x="1289123" y="-17237"/>
                  <a:pt x="1495259" y="-52076"/>
                  <a:pt x="1811944" y="0"/>
                </a:cubicBezTo>
                <a:cubicBezTo>
                  <a:pt x="2128334" y="10227"/>
                  <a:pt x="2118094" y="-23529"/>
                  <a:pt x="2398911" y="0"/>
                </a:cubicBezTo>
                <a:cubicBezTo>
                  <a:pt x="2670181" y="23112"/>
                  <a:pt x="2742511" y="22896"/>
                  <a:pt x="2985879" y="0"/>
                </a:cubicBezTo>
                <a:cubicBezTo>
                  <a:pt x="3267775" y="-55306"/>
                  <a:pt x="3569555" y="15618"/>
                  <a:pt x="3725969" y="0"/>
                </a:cubicBezTo>
                <a:cubicBezTo>
                  <a:pt x="3916828" y="-23579"/>
                  <a:pt x="4100656" y="-12676"/>
                  <a:pt x="4261896" y="0"/>
                </a:cubicBezTo>
                <a:cubicBezTo>
                  <a:pt x="4418857" y="39980"/>
                  <a:pt x="4780153" y="-14514"/>
                  <a:pt x="5104067" y="0"/>
                </a:cubicBezTo>
                <a:cubicBezTo>
                  <a:pt x="5104408" y="6238"/>
                  <a:pt x="5102136" y="12848"/>
                  <a:pt x="5104067" y="18288"/>
                </a:cubicBezTo>
                <a:cubicBezTo>
                  <a:pt x="4934845" y="4984"/>
                  <a:pt x="4784420" y="-42655"/>
                  <a:pt x="4568140" y="18288"/>
                </a:cubicBezTo>
                <a:cubicBezTo>
                  <a:pt x="4330409" y="49673"/>
                  <a:pt x="4058527" y="47578"/>
                  <a:pt x="3930132" y="18288"/>
                </a:cubicBezTo>
                <a:cubicBezTo>
                  <a:pt x="3792559" y="1204"/>
                  <a:pt x="3480968" y="-8852"/>
                  <a:pt x="3343164" y="18288"/>
                </a:cubicBezTo>
                <a:cubicBezTo>
                  <a:pt x="3174584" y="42392"/>
                  <a:pt x="2869094" y="32235"/>
                  <a:pt x="2603074" y="18288"/>
                </a:cubicBezTo>
                <a:cubicBezTo>
                  <a:pt x="2285595" y="-2395"/>
                  <a:pt x="2179026" y="-21197"/>
                  <a:pt x="1862984" y="18288"/>
                </a:cubicBezTo>
                <a:cubicBezTo>
                  <a:pt x="1545764" y="55177"/>
                  <a:pt x="1553125" y="27200"/>
                  <a:pt x="1327057" y="18288"/>
                </a:cubicBezTo>
                <a:cubicBezTo>
                  <a:pt x="1085846" y="16760"/>
                  <a:pt x="1007022" y="43867"/>
                  <a:pt x="689049" y="18288"/>
                </a:cubicBezTo>
                <a:cubicBezTo>
                  <a:pt x="344651" y="-2845"/>
                  <a:pt x="235738" y="-30253"/>
                  <a:pt x="0" y="18288"/>
                </a:cubicBezTo>
                <a:cubicBezTo>
                  <a:pt x="-249" y="10953"/>
                  <a:pt x="-560" y="7652"/>
                  <a:pt x="0" y="0"/>
                </a:cubicBezTo>
                <a:close/>
              </a:path>
              <a:path w="5104067" h="18288" fill="none" stroke="0" extrusionOk="0">
                <a:moveTo>
                  <a:pt x="0" y="0"/>
                </a:moveTo>
                <a:cubicBezTo>
                  <a:pt x="134607" y="-9098"/>
                  <a:pt x="301007" y="11445"/>
                  <a:pt x="535927" y="0"/>
                </a:cubicBezTo>
                <a:cubicBezTo>
                  <a:pt x="796592" y="2423"/>
                  <a:pt x="1014005" y="22927"/>
                  <a:pt x="1224976" y="0"/>
                </a:cubicBezTo>
                <a:cubicBezTo>
                  <a:pt x="1370132" y="8077"/>
                  <a:pt x="1574301" y="-8798"/>
                  <a:pt x="1811944" y="0"/>
                </a:cubicBezTo>
                <a:cubicBezTo>
                  <a:pt x="2034368" y="20338"/>
                  <a:pt x="2157947" y="28358"/>
                  <a:pt x="2347871" y="0"/>
                </a:cubicBezTo>
                <a:cubicBezTo>
                  <a:pt x="2605735" y="-15010"/>
                  <a:pt x="2833222" y="-19480"/>
                  <a:pt x="3036920" y="0"/>
                </a:cubicBezTo>
                <a:cubicBezTo>
                  <a:pt x="3249641" y="-10486"/>
                  <a:pt x="3392724" y="53064"/>
                  <a:pt x="3674928" y="0"/>
                </a:cubicBezTo>
                <a:cubicBezTo>
                  <a:pt x="3933343" y="-44323"/>
                  <a:pt x="4127919" y="-15325"/>
                  <a:pt x="4312937" y="0"/>
                </a:cubicBezTo>
                <a:cubicBezTo>
                  <a:pt x="4528637" y="47081"/>
                  <a:pt x="4887389" y="-531"/>
                  <a:pt x="5104067" y="0"/>
                </a:cubicBezTo>
                <a:cubicBezTo>
                  <a:pt x="5104204" y="6891"/>
                  <a:pt x="5105148" y="13123"/>
                  <a:pt x="5104067" y="18288"/>
                </a:cubicBezTo>
                <a:cubicBezTo>
                  <a:pt x="4906453" y="10750"/>
                  <a:pt x="4783943" y="16044"/>
                  <a:pt x="4568140" y="18288"/>
                </a:cubicBezTo>
                <a:cubicBezTo>
                  <a:pt x="4358692" y="41399"/>
                  <a:pt x="4207847" y="45338"/>
                  <a:pt x="4083254" y="18288"/>
                </a:cubicBezTo>
                <a:cubicBezTo>
                  <a:pt x="4017588" y="-28900"/>
                  <a:pt x="3737976" y="-62354"/>
                  <a:pt x="3394205" y="18288"/>
                </a:cubicBezTo>
                <a:cubicBezTo>
                  <a:pt x="3060427" y="41489"/>
                  <a:pt x="3079225" y="546"/>
                  <a:pt x="2858278" y="18288"/>
                </a:cubicBezTo>
                <a:cubicBezTo>
                  <a:pt x="2615022" y="33065"/>
                  <a:pt x="2357658" y="14823"/>
                  <a:pt x="2169228" y="18288"/>
                </a:cubicBezTo>
                <a:cubicBezTo>
                  <a:pt x="1963445" y="-32636"/>
                  <a:pt x="1707444" y="20625"/>
                  <a:pt x="1429139" y="18288"/>
                </a:cubicBezTo>
                <a:cubicBezTo>
                  <a:pt x="1122199" y="33129"/>
                  <a:pt x="1099102" y="27220"/>
                  <a:pt x="842171" y="18288"/>
                </a:cubicBezTo>
                <a:cubicBezTo>
                  <a:pt x="587245" y="66996"/>
                  <a:pt x="363896" y="-4937"/>
                  <a:pt x="0" y="18288"/>
                </a:cubicBezTo>
                <a:cubicBezTo>
                  <a:pt x="-692" y="9472"/>
                  <a:pt x="-28" y="510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5">
                <a:lumMod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104067"/>
                      <a:gd name="connsiteY0" fmla="*/ 0 h 18288"/>
                      <a:gd name="connsiteX1" fmla="*/ 535927 w 5104067"/>
                      <a:gd name="connsiteY1" fmla="*/ 0 h 18288"/>
                      <a:gd name="connsiteX2" fmla="*/ 1224976 w 5104067"/>
                      <a:gd name="connsiteY2" fmla="*/ 0 h 18288"/>
                      <a:gd name="connsiteX3" fmla="*/ 1811944 w 5104067"/>
                      <a:gd name="connsiteY3" fmla="*/ 0 h 18288"/>
                      <a:gd name="connsiteX4" fmla="*/ 2347871 w 5104067"/>
                      <a:gd name="connsiteY4" fmla="*/ 0 h 18288"/>
                      <a:gd name="connsiteX5" fmla="*/ 3036920 w 5104067"/>
                      <a:gd name="connsiteY5" fmla="*/ 0 h 18288"/>
                      <a:gd name="connsiteX6" fmla="*/ 3674928 w 5104067"/>
                      <a:gd name="connsiteY6" fmla="*/ 0 h 18288"/>
                      <a:gd name="connsiteX7" fmla="*/ 4312937 w 5104067"/>
                      <a:gd name="connsiteY7" fmla="*/ 0 h 18288"/>
                      <a:gd name="connsiteX8" fmla="*/ 5104067 w 5104067"/>
                      <a:gd name="connsiteY8" fmla="*/ 0 h 18288"/>
                      <a:gd name="connsiteX9" fmla="*/ 5104067 w 5104067"/>
                      <a:gd name="connsiteY9" fmla="*/ 18288 h 18288"/>
                      <a:gd name="connsiteX10" fmla="*/ 4568140 w 5104067"/>
                      <a:gd name="connsiteY10" fmla="*/ 18288 h 18288"/>
                      <a:gd name="connsiteX11" fmla="*/ 4083254 w 5104067"/>
                      <a:gd name="connsiteY11" fmla="*/ 18288 h 18288"/>
                      <a:gd name="connsiteX12" fmla="*/ 3394205 w 5104067"/>
                      <a:gd name="connsiteY12" fmla="*/ 18288 h 18288"/>
                      <a:gd name="connsiteX13" fmla="*/ 2858278 w 5104067"/>
                      <a:gd name="connsiteY13" fmla="*/ 18288 h 18288"/>
                      <a:gd name="connsiteX14" fmla="*/ 2169228 w 5104067"/>
                      <a:gd name="connsiteY14" fmla="*/ 18288 h 18288"/>
                      <a:gd name="connsiteX15" fmla="*/ 1429139 w 5104067"/>
                      <a:gd name="connsiteY15" fmla="*/ 18288 h 18288"/>
                      <a:gd name="connsiteX16" fmla="*/ 842171 w 5104067"/>
                      <a:gd name="connsiteY16" fmla="*/ 18288 h 18288"/>
                      <a:gd name="connsiteX17" fmla="*/ 0 w 5104067"/>
                      <a:gd name="connsiteY17" fmla="*/ 18288 h 18288"/>
                      <a:gd name="connsiteX18" fmla="*/ 0 w 5104067"/>
                      <a:gd name="connsiteY18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104067" h="18288" fill="none" extrusionOk="0">
                        <a:moveTo>
                          <a:pt x="0" y="0"/>
                        </a:moveTo>
                        <a:cubicBezTo>
                          <a:pt x="161123" y="7258"/>
                          <a:pt x="315428" y="6033"/>
                          <a:pt x="535927" y="0"/>
                        </a:cubicBezTo>
                        <a:cubicBezTo>
                          <a:pt x="756426" y="-6033"/>
                          <a:pt x="1049218" y="21807"/>
                          <a:pt x="1224976" y="0"/>
                        </a:cubicBezTo>
                        <a:cubicBezTo>
                          <a:pt x="1400734" y="-21807"/>
                          <a:pt x="1577571" y="-26875"/>
                          <a:pt x="1811944" y="0"/>
                        </a:cubicBezTo>
                        <a:cubicBezTo>
                          <a:pt x="2046317" y="26875"/>
                          <a:pt x="2143223" y="21323"/>
                          <a:pt x="2347871" y="0"/>
                        </a:cubicBezTo>
                        <a:cubicBezTo>
                          <a:pt x="2552519" y="-21323"/>
                          <a:pt x="2819045" y="9697"/>
                          <a:pt x="3036920" y="0"/>
                        </a:cubicBezTo>
                        <a:cubicBezTo>
                          <a:pt x="3254795" y="-9697"/>
                          <a:pt x="3415210" y="31893"/>
                          <a:pt x="3674928" y="0"/>
                        </a:cubicBezTo>
                        <a:cubicBezTo>
                          <a:pt x="3934646" y="-31893"/>
                          <a:pt x="4135397" y="-25717"/>
                          <a:pt x="4312937" y="0"/>
                        </a:cubicBezTo>
                        <a:cubicBezTo>
                          <a:pt x="4490477" y="25717"/>
                          <a:pt x="4835390" y="-13033"/>
                          <a:pt x="5104067" y="0"/>
                        </a:cubicBezTo>
                        <a:cubicBezTo>
                          <a:pt x="5104597" y="6954"/>
                          <a:pt x="5104801" y="12839"/>
                          <a:pt x="5104067" y="18288"/>
                        </a:cubicBezTo>
                        <a:cubicBezTo>
                          <a:pt x="4903854" y="6882"/>
                          <a:pt x="4782686" y="3030"/>
                          <a:pt x="4568140" y="18288"/>
                        </a:cubicBezTo>
                        <a:cubicBezTo>
                          <a:pt x="4353594" y="33546"/>
                          <a:pt x="4192872" y="26994"/>
                          <a:pt x="4083254" y="18288"/>
                        </a:cubicBezTo>
                        <a:cubicBezTo>
                          <a:pt x="3973636" y="9582"/>
                          <a:pt x="3725684" y="-4535"/>
                          <a:pt x="3394205" y="18288"/>
                        </a:cubicBezTo>
                        <a:cubicBezTo>
                          <a:pt x="3062726" y="41111"/>
                          <a:pt x="3081457" y="2086"/>
                          <a:pt x="2858278" y="18288"/>
                        </a:cubicBezTo>
                        <a:cubicBezTo>
                          <a:pt x="2635099" y="34490"/>
                          <a:pt x="2376233" y="52687"/>
                          <a:pt x="2169228" y="18288"/>
                        </a:cubicBezTo>
                        <a:cubicBezTo>
                          <a:pt x="1962223" y="-16111"/>
                          <a:pt x="1735699" y="4127"/>
                          <a:pt x="1429139" y="18288"/>
                        </a:cubicBezTo>
                        <a:cubicBezTo>
                          <a:pt x="1122579" y="32449"/>
                          <a:pt x="1094807" y="24028"/>
                          <a:pt x="842171" y="18288"/>
                        </a:cubicBezTo>
                        <a:cubicBezTo>
                          <a:pt x="589535" y="12548"/>
                          <a:pt x="353223" y="1394"/>
                          <a:pt x="0" y="18288"/>
                        </a:cubicBezTo>
                        <a:cubicBezTo>
                          <a:pt x="-570" y="9279"/>
                          <a:pt x="132" y="5100"/>
                          <a:pt x="0" y="0"/>
                        </a:cubicBezTo>
                        <a:close/>
                      </a:path>
                      <a:path w="5104067" h="18288" stroke="0" extrusionOk="0">
                        <a:moveTo>
                          <a:pt x="0" y="0"/>
                        </a:moveTo>
                        <a:cubicBezTo>
                          <a:pt x="258470" y="-26037"/>
                          <a:pt x="359530" y="13747"/>
                          <a:pt x="586968" y="0"/>
                        </a:cubicBezTo>
                        <a:cubicBezTo>
                          <a:pt x="814406" y="-13747"/>
                          <a:pt x="841487" y="22029"/>
                          <a:pt x="1071854" y="0"/>
                        </a:cubicBezTo>
                        <a:cubicBezTo>
                          <a:pt x="1302221" y="-22029"/>
                          <a:pt x="1496267" y="-17432"/>
                          <a:pt x="1811944" y="0"/>
                        </a:cubicBezTo>
                        <a:cubicBezTo>
                          <a:pt x="2127621" y="17432"/>
                          <a:pt x="2117690" y="-22335"/>
                          <a:pt x="2398911" y="0"/>
                        </a:cubicBezTo>
                        <a:cubicBezTo>
                          <a:pt x="2680132" y="22335"/>
                          <a:pt x="2739795" y="27125"/>
                          <a:pt x="2985879" y="0"/>
                        </a:cubicBezTo>
                        <a:cubicBezTo>
                          <a:pt x="3231963" y="-27125"/>
                          <a:pt x="3536504" y="18183"/>
                          <a:pt x="3725969" y="0"/>
                        </a:cubicBezTo>
                        <a:cubicBezTo>
                          <a:pt x="3915434" y="-18183"/>
                          <a:pt x="4095669" y="6054"/>
                          <a:pt x="4261896" y="0"/>
                        </a:cubicBezTo>
                        <a:cubicBezTo>
                          <a:pt x="4428123" y="-6054"/>
                          <a:pt x="4805049" y="12164"/>
                          <a:pt x="5104067" y="0"/>
                        </a:cubicBezTo>
                        <a:cubicBezTo>
                          <a:pt x="5103384" y="5414"/>
                          <a:pt x="5103347" y="12510"/>
                          <a:pt x="5104067" y="18288"/>
                        </a:cubicBezTo>
                        <a:cubicBezTo>
                          <a:pt x="4948359" y="243"/>
                          <a:pt x="4785166" y="-5416"/>
                          <a:pt x="4568140" y="18288"/>
                        </a:cubicBezTo>
                        <a:cubicBezTo>
                          <a:pt x="4351114" y="41992"/>
                          <a:pt x="4059792" y="28436"/>
                          <a:pt x="3930132" y="18288"/>
                        </a:cubicBezTo>
                        <a:cubicBezTo>
                          <a:pt x="3800472" y="8140"/>
                          <a:pt x="3461039" y="-10660"/>
                          <a:pt x="3343164" y="18288"/>
                        </a:cubicBezTo>
                        <a:cubicBezTo>
                          <a:pt x="3225289" y="47236"/>
                          <a:pt x="2902286" y="17696"/>
                          <a:pt x="2603074" y="18288"/>
                        </a:cubicBezTo>
                        <a:cubicBezTo>
                          <a:pt x="2303862" y="18881"/>
                          <a:pt x="2178642" y="-16332"/>
                          <a:pt x="1862984" y="18288"/>
                        </a:cubicBezTo>
                        <a:cubicBezTo>
                          <a:pt x="1547326" y="52908"/>
                          <a:pt x="1554785" y="23055"/>
                          <a:pt x="1327057" y="18288"/>
                        </a:cubicBezTo>
                        <a:cubicBezTo>
                          <a:pt x="1099329" y="13521"/>
                          <a:pt x="1003507" y="34225"/>
                          <a:pt x="689049" y="18288"/>
                        </a:cubicBezTo>
                        <a:cubicBezTo>
                          <a:pt x="374591" y="2351"/>
                          <a:pt x="236887" y="-494"/>
                          <a:pt x="0" y="18288"/>
                        </a:cubicBezTo>
                        <a:cubicBezTo>
                          <a:pt x="-306" y="11061"/>
                          <a:pt x="-655" y="775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字幕 6">
            <a:extLst>
              <a:ext uri="{FF2B5EF4-FFF2-40B4-BE49-F238E27FC236}">
                <a16:creationId xmlns:a16="http://schemas.microsoft.com/office/drawing/2014/main" id="{2A274BDF-E7A0-4243-B20F-2EF574121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0462" y="1232452"/>
            <a:ext cx="2711455" cy="3850919"/>
          </a:xfrm>
        </p:spPr>
        <p:txBody>
          <a:bodyPr anchor="b">
            <a:normAutofit/>
          </a:bodyPr>
          <a:lstStyle/>
          <a:p>
            <a:pPr algn="l"/>
            <a:r>
              <a:rPr lang="en-US" altLang="ja-JP" dirty="0">
                <a:solidFill>
                  <a:srgbClr val="FFFFFF"/>
                </a:solidFill>
              </a:rPr>
              <a:t>2024-2026 Wrap up</a:t>
            </a:r>
          </a:p>
          <a:p>
            <a:pPr algn="l"/>
            <a:endParaRPr lang="ja-JP" alt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ILC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43" y="661226"/>
            <a:ext cx="2382162" cy="152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1037" y="1122362"/>
            <a:ext cx="5525298" cy="4135437"/>
          </a:xfrm>
        </p:spPr>
        <p:txBody>
          <a:bodyPr>
            <a:normAutofit fontScale="90000"/>
          </a:bodyPr>
          <a:lstStyle/>
          <a:p>
            <a:pPr algn="l"/>
            <a:br>
              <a:rPr kumimoji="1" lang="en-US" altLang="ja-JP" sz="5900" dirty="0"/>
            </a:br>
            <a:r>
              <a:rPr kumimoji="1" lang="en-US" altLang="ja-JP" sz="5900" dirty="0"/>
              <a:t>PSB REPORT</a:t>
            </a:r>
            <a:br>
              <a:rPr kumimoji="1" lang="en-US" altLang="ja-JP" sz="5900" dirty="0"/>
            </a:br>
            <a:br>
              <a:rPr kumimoji="1" lang="en-US" altLang="ja-JP" sz="5900" dirty="0"/>
            </a:br>
            <a:br>
              <a:rPr kumimoji="1" lang="en-US" altLang="ja-JP" sz="5900" dirty="0"/>
            </a:br>
            <a:r>
              <a:rPr kumimoji="1" lang="en-US" altLang="ja-JP" sz="2200" dirty="0"/>
              <a:t>A detector for the next CERN flagship project: ILD</a:t>
            </a:r>
            <a:br>
              <a:rPr kumimoji="1" lang="en-US" altLang="ja-JP" sz="2200" dirty="0"/>
            </a:br>
            <a:r>
              <a:rPr kumimoji="1" lang="en-US" altLang="ja-JP" sz="2200" dirty="0"/>
              <a:t>September 14-16, CERN</a:t>
            </a:r>
            <a:endParaRPr kumimoji="1" lang="ja-JP" alt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91C286-B347-4314-BE94-CC2F33E1D569}"/>
              </a:ext>
            </a:extLst>
          </p:cNvPr>
          <p:cNvSpPr txBox="1"/>
          <p:nvPr/>
        </p:nvSpPr>
        <p:spPr>
          <a:xfrm>
            <a:off x="0" y="6516609"/>
            <a:ext cx="9903523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/>
              <a:t>I</a:t>
            </a:r>
            <a:r>
              <a:rPr lang="en-US" sz="1600" dirty="0">
                <a:latin typeface="+mj-lt"/>
              </a:rPr>
              <a:t>. </a:t>
            </a:r>
            <a:r>
              <a:rPr lang="en-US" sz="1600" dirty="0" err="1">
                <a:latin typeface="+mj-lt"/>
              </a:rPr>
              <a:t>Bozovic</a:t>
            </a:r>
            <a:r>
              <a:rPr lang="en-US" sz="1600" dirty="0">
                <a:latin typeface="+mj-lt"/>
              </a:rPr>
              <a:t>  on behalf of the ILD Publication and Speakers Bureau</a:t>
            </a:r>
          </a:p>
        </p:txBody>
      </p:sp>
    </p:spTree>
    <p:extLst>
      <p:ext uri="{BB962C8B-B14F-4D97-AF65-F5344CB8AC3E}">
        <p14:creationId xmlns:p14="http://schemas.microsoft.com/office/powerpoint/2010/main" val="159167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7FE955-767E-C34C-A7DE-3AA8FA46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417" y="153155"/>
            <a:ext cx="5877260" cy="614055"/>
          </a:xfrm>
        </p:spPr>
        <p:txBody>
          <a:bodyPr>
            <a:normAutofit/>
          </a:bodyPr>
          <a:lstStyle/>
          <a:p>
            <a:r>
              <a:rPr lang="en-US" altLang="ja-JP" sz="2800" b="1" dirty="0"/>
              <a:t>Summary of ILD output in 2024-26</a:t>
            </a:r>
            <a:endParaRPr kumimoji="1" lang="ja-JP" altLang="en-US" sz="28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B4E088-B892-8F4F-95EF-386B2010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2</a:t>
            </a:fld>
            <a:endParaRPr kumimoji="1" lang="ja-JP" alt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412927"/>
              </p:ext>
            </p:extLst>
          </p:nvPr>
        </p:nvGraphicFramePr>
        <p:xfrm>
          <a:off x="966399" y="3805617"/>
          <a:ext cx="6615838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8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802">
                  <a:extLst>
                    <a:ext uri="{9D8B030D-6E8A-4147-A177-3AD203B41FA5}">
                      <a16:colId xmlns:a16="http://schemas.microsoft.com/office/drawing/2014/main" val="1655523966"/>
                    </a:ext>
                  </a:extLst>
                </a:gridCol>
                <a:gridCol w="1787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ILD talks (excluding LCWS2024)</a:t>
                      </a:r>
                    </a:p>
                    <a:p>
                      <a:pPr algn="ctr"/>
                      <a:endParaRPr lang="en-US" b="1" dirty="0">
                        <a:sym typeface="Symbol" panose="05050102010706020507" pitchFamily="18" charset="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pPr algn="ctr"/>
                      <a:r>
                        <a:rPr lang="en-US" dirty="0">
                          <a:sym typeface="Symbol" panose="05050102010706020507" pitchFamily="18" charset="2"/>
                        </a:rPr>
                        <a:t>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73671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5890747-C176-46ED-AEC8-C9A0756C5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837333"/>
              </p:ext>
            </p:extLst>
          </p:nvPr>
        </p:nvGraphicFramePr>
        <p:xfrm>
          <a:off x="1630197" y="987930"/>
          <a:ext cx="4154182" cy="273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3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1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ILD papers</a:t>
                      </a:r>
                    </a:p>
                  </a:txBody>
                  <a:tcPr>
                    <a:solidFill>
                      <a:srgbClr val="2AE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Published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bg1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sym typeface="Symbol" panose="05050102010706020507" pitchFamily="18" charset="2"/>
                        </a:rPr>
                        <a:t>2024</a:t>
                      </a:r>
                    </a:p>
                  </a:txBody>
                  <a:tcPr>
                    <a:solidFill>
                      <a:srgbClr val="088F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219930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>
                    <a:solidFill>
                      <a:srgbClr val="088F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3545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bg1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sym typeface="Symbol" panose="05050102010706020507" pitchFamily="18" charset="2"/>
                        </a:rPr>
                        <a:t>2026</a:t>
                      </a:r>
                    </a:p>
                  </a:txBody>
                  <a:tcPr>
                    <a:solidFill>
                      <a:srgbClr val="088F9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  <a:p>
                      <a:pPr algn="ctr"/>
                      <a:r>
                        <a:rPr lang="en-US" b="1" dirty="0"/>
                        <a:t>(2)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7628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30305A9-D289-4367-873E-E30A64723E11}"/>
              </a:ext>
            </a:extLst>
          </p:cNvPr>
          <p:cNvSpPr txBox="1"/>
          <p:nvPr/>
        </p:nvSpPr>
        <p:spPr>
          <a:xfrm>
            <a:off x="966399" y="5430943"/>
            <a:ext cx="8880985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+ (2024) 17 ECFA Higgs/top/EW study notes </a:t>
            </a:r>
            <a:r>
              <a:rPr lang="en-US" dirty="0">
                <a:hlinkClick r:id="rId2"/>
              </a:rPr>
              <a:t>https://agenda.linearcollider.org/event/10484/</a:t>
            </a:r>
            <a:r>
              <a:rPr lang="en-US" dirty="0"/>
              <a:t> 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+ (2025) 13 LCWS2024  reviewed proceedings </a:t>
            </a:r>
          </a:p>
        </p:txBody>
      </p:sp>
      <p:pic>
        <p:nvPicPr>
          <p:cNvPr id="10" name="Picture 2" descr="ILCILD">
            <a:extLst>
              <a:ext uri="{FF2B5EF4-FFF2-40B4-BE49-F238E27FC236}">
                <a16:creationId xmlns:a16="http://schemas.microsoft.com/office/drawing/2014/main" id="{D6117C48-9E66-45CF-A253-277A9FF89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0"/>
            <a:ext cx="1759625" cy="11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9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kumimoji="1" lang="en-US" altLang="ja-JP" dirty="0"/>
          </a:p>
          <a:p>
            <a:fld id="{AF2111B3-0ACA-E345-A780-6AF8137E85A3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411408" y="261787"/>
            <a:ext cx="8298306" cy="1223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dirty="0"/>
              <a:t>Topical papers published</a:t>
            </a:r>
            <a:endParaRPr lang="ja-JP" altLang="en-US" sz="2800" b="1" dirty="0"/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6A865C50-5EED-4416-89FA-609C3F06F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08" y="2096885"/>
            <a:ext cx="9083183" cy="377430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" altLang="ja-JP" sz="1600" b="1" dirty="0">
                <a:solidFill>
                  <a:srgbClr val="000000"/>
                </a:solidFill>
                <a:effectLst/>
                <a:latin typeface="+mj-lt"/>
              </a:rPr>
              <a:t>Probing Gauge-Higgs Unification models at the ILC, with AFBb and AFBc above the Z-pole</a:t>
            </a:r>
            <a:endParaRPr lang="en-US" altLang="ja-JP" sz="1600" dirty="0">
              <a:latin typeface="+mj-lt"/>
            </a:endParaRPr>
          </a:p>
          <a:p>
            <a:pPr lvl="1"/>
            <a:r>
              <a:rPr lang="en-US" altLang="ja-JP" sz="1600" dirty="0">
                <a:latin typeface="+mj-lt"/>
              </a:rPr>
              <a:t>Authors: 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A.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Irles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, R.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Poeschl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, </a:t>
            </a:r>
            <a:r>
              <a:rPr lang="en-US" altLang="ja-JP" sz="1600" i="1" dirty="0">
                <a:latin typeface="+mj-lt"/>
              </a:rPr>
              <a:t>et al</a:t>
            </a:r>
            <a:r>
              <a:rPr lang="en-US" altLang="ja-JP" sz="1600" dirty="0">
                <a:latin typeface="+mj-lt"/>
              </a:rPr>
              <a:t>. </a:t>
            </a:r>
            <a:endParaRPr lang="en-US" altLang="ja-JP" sz="1600" dirty="0">
              <a:solidFill>
                <a:srgbClr val="0432FF"/>
              </a:solidFill>
              <a:latin typeface="+mj-lt"/>
            </a:endParaRPr>
          </a:p>
          <a:p>
            <a:pPr lvl="1"/>
            <a:r>
              <a:rPr lang="en-US" altLang="ja-JP" sz="1600" dirty="0">
                <a:latin typeface="+mj-lt"/>
              </a:rPr>
              <a:t>ILD-PHYS-2024-001 </a:t>
            </a:r>
          </a:p>
          <a:p>
            <a:pPr lvl="1"/>
            <a:r>
              <a:rPr lang="en-US" altLang="ja-JP" sz="1600" dirty="0">
                <a:latin typeface="+mj-lt"/>
              </a:rPr>
              <a:t>Also published as </a:t>
            </a:r>
            <a:r>
              <a:rPr lang="en-US" altLang="ja-JP" sz="1600" dirty="0">
                <a:latin typeface="+mj-lt"/>
                <a:hlinkClick r:id="rId2"/>
              </a:rPr>
              <a:t>arXiv:2306.11413 </a:t>
            </a:r>
            <a:r>
              <a:rPr lang="en" altLang="ja-JP" sz="1600" b="0" i="0" dirty="0">
                <a:effectLst/>
                <a:latin typeface="+mj-lt"/>
              </a:rPr>
              <a:t>  </a:t>
            </a:r>
          </a:p>
          <a:p>
            <a:pPr lvl="1"/>
            <a:r>
              <a:rPr lang="fr-FR" altLang="ja-JP" sz="1600" dirty="0" err="1">
                <a:solidFill>
                  <a:srgbClr val="FF66FF"/>
                </a:solidFill>
                <a:latin typeface="+mj-lt"/>
              </a:rPr>
              <a:t>Eur</a:t>
            </a:r>
            <a:r>
              <a:rPr lang="fr-FR" altLang="ja-JP" sz="1600" dirty="0">
                <a:solidFill>
                  <a:srgbClr val="FF66FF"/>
                </a:solidFill>
                <a:latin typeface="+mj-lt"/>
              </a:rPr>
              <a:t>. Phys. J. C 84, 537 (2024) </a:t>
            </a:r>
            <a:r>
              <a:rPr lang="fr-FR" altLang="ja-JP" sz="1600" dirty="0">
                <a:solidFill>
                  <a:srgbClr val="FF66FF"/>
                </a:solidFill>
                <a:latin typeface="+mj-lt"/>
                <a:hlinkClick r:id="rId3"/>
              </a:rPr>
              <a:t>https://doi.org/10.1140/epjc/s10052-024-12918-z</a:t>
            </a:r>
            <a:r>
              <a:rPr lang="en" altLang="ja-JP" sz="1600" dirty="0">
                <a:solidFill>
                  <a:srgbClr val="FF66FF"/>
                </a:solidFill>
                <a:latin typeface="+mj-lt"/>
              </a:rPr>
              <a:t> </a:t>
            </a:r>
          </a:p>
          <a:p>
            <a:pPr marL="457200" lvl="1" indent="0">
              <a:buNone/>
            </a:pPr>
            <a:endParaRPr lang="en-US" altLang="ja-JP" sz="16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altLang="ja-JP" sz="1600" b="1" dirty="0">
                <a:solidFill>
                  <a:srgbClr val="000000"/>
                </a:solidFill>
                <a:latin typeface="+mj-lt"/>
              </a:rPr>
              <a:t>2.      Probing CPV mixing in the Higgs sector in VBF at 1 </a:t>
            </a:r>
            <a:r>
              <a:rPr lang="en-US" altLang="ja-JP" sz="1600" b="1" dirty="0" err="1">
                <a:solidFill>
                  <a:srgbClr val="000000"/>
                </a:solidFill>
                <a:latin typeface="+mj-lt"/>
              </a:rPr>
              <a:t>TeV</a:t>
            </a:r>
            <a:r>
              <a:rPr lang="en-US" altLang="ja-JP" sz="1600" b="1" dirty="0">
                <a:solidFill>
                  <a:srgbClr val="000000"/>
                </a:solidFill>
                <a:latin typeface="+mj-lt"/>
              </a:rPr>
              <a:t> ILC</a:t>
            </a:r>
          </a:p>
          <a:p>
            <a:pPr lvl="1"/>
            <a:r>
              <a:rPr lang="en-US" altLang="ja-JP" sz="1600" dirty="0">
                <a:latin typeface="+mj-lt"/>
              </a:rPr>
              <a:t>Authors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: N.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Vukasinovic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, I.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Bozovic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, </a:t>
            </a:r>
            <a:r>
              <a:rPr lang="en-US" altLang="ja-JP" sz="1600" i="1" dirty="0">
                <a:latin typeface="+mj-lt"/>
              </a:rPr>
              <a:t>et al.</a:t>
            </a:r>
            <a:endParaRPr lang="en-US" altLang="ja-JP" sz="1600" dirty="0">
              <a:solidFill>
                <a:srgbClr val="0432FF"/>
              </a:solidFill>
              <a:latin typeface="+mj-lt"/>
            </a:endParaRPr>
          </a:p>
          <a:p>
            <a:pPr lvl="1"/>
            <a:r>
              <a:rPr lang="en-US" altLang="ja-JP" sz="1600" dirty="0">
                <a:latin typeface="+mj-lt"/>
              </a:rPr>
              <a:t>ILD-PHYS-2024-002</a:t>
            </a:r>
          </a:p>
          <a:p>
            <a:pPr lvl="1"/>
            <a:r>
              <a:rPr lang="en-US" altLang="ja-JP" sz="1600" dirty="0">
                <a:latin typeface="+mj-lt"/>
              </a:rPr>
              <a:t>Also published as </a:t>
            </a:r>
            <a:r>
              <a:rPr lang="en-US" altLang="ja-JP" sz="1600" dirty="0">
                <a:latin typeface="+mj-lt"/>
                <a:hlinkClick r:id="rId4"/>
              </a:rPr>
              <a:t>arXiv:2405.05820  </a:t>
            </a:r>
            <a:r>
              <a:rPr lang="en" altLang="ja-JP" sz="1600" dirty="0">
                <a:latin typeface="+mj-lt"/>
              </a:rPr>
              <a:t> </a:t>
            </a:r>
            <a:endParaRPr lang="en-US" altLang="ja-JP" sz="1600" dirty="0">
              <a:latin typeface="+mj-lt"/>
            </a:endParaRPr>
          </a:p>
          <a:p>
            <a:pPr lvl="1"/>
            <a:r>
              <a:rPr lang="fr-FR" altLang="ja-JP" sz="1600" dirty="0">
                <a:solidFill>
                  <a:srgbClr val="FF66FF"/>
                </a:solidFill>
                <a:latin typeface="+mj-lt"/>
              </a:rPr>
              <a:t>Phys. </a:t>
            </a:r>
            <a:r>
              <a:rPr lang="fr-FR" altLang="ja-JP" sz="1600" dirty="0" err="1">
                <a:solidFill>
                  <a:srgbClr val="FF66FF"/>
                </a:solidFill>
                <a:latin typeface="+mj-lt"/>
              </a:rPr>
              <a:t>Rev</a:t>
            </a:r>
            <a:r>
              <a:rPr lang="fr-FR" altLang="ja-JP" sz="1600" dirty="0">
                <a:solidFill>
                  <a:srgbClr val="FF66FF"/>
                </a:solidFill>
                <a:latin typeface="+mj-lt"/>
              </a:rPr>
              <a:t>. D 110, 032011 (2024)</a:t>
            </a:r>
            <a:r>
              <a:rPr lang="fr-FR" altLang="ja-JP" sz="1600" dirty="0">
                <a:latin typeface="+mj-lt"/>
              </a:rPr>
              <a:t>, </a:t>
            </a:r>
            <a:r>
              <a:rPr lang="fr-FR" altLang="ja-JP" sz="1600" dirty="0">
                <a:solidFill>
                  <a:srgbClr val="FF66FF"/>
                </a:solidFill>
                <a:latin typeface="+mj-lt"/>
                <a:hlinkClick r:id="rId5"/>
              </a:rPr>
              <a:t>https://doi.org/</a:t>
            </a:r>
            <a:r>
              <a:rPr lang="fr-FR" altLang="ja-JP" sz="1600" dirty="0">
                <a:latin typeface="+mj-lt"/>
                <a:hlinkClick r:id="rId5"/>
              </a:rPr>
              <a:t>10.1103/PhysRevD.110.032011</a:t>
            </a:r>
            <a:r>
              <a:rPr lang="fr-FR" altLang="ja-JP" sz="1600" dirty="0">
                <a:latin typeface="+mj-lt"/>
              </a:rPr>
              <a:t>  </a:t>
            </a:r>
          </a:p>
          <a:p>
            <a:pPr marL="457200" lvl="1" indent="0">
              <a:buNone/>
            </a:pPr>
            <a:endParaRPr lang="en" altLang="ja-JP" sz="1600" b="1" dirty="0">
              <a:latin typeface="+mj-lt"/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n-US" altLang="ja-JP" sz="1600" b="1" dirty="0" err="1">
                <a:latin typeface="+mj-lt"/>
              </a:rPr>
              <a:t>CaloFlux</a:t>
            </a:r>
            <a:r>
              <a:rPr lang="en-US" altLang="ja-JP" sz="1600" b="1" dirty="0">
                <a:latin typeface="+mj-lt"/>
              </a:rPr>
              <a:t>: A Tool to Estimate Fluxes in Calorimeters at Colliders</a:t>
            </a:r>
          </a:p>
          <a:p>
            <a:pPr lvl="1"/>
            <a:r>
              <a:rPr lang="en-US" altLang="ja-JP" sz="1600" dirty="0">
                <a:latin typeface="+mj-lt"/>
              </a:rPr>
              <a:t>Authors: 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V.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Boudry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 and K.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Hassouna</a:t>
            </a:r>
            <a:endParaRPr lang="en-US" altLang="ja-JP" sz="1600" dirty="0">
              <a:solidFill>
                <a:srgbClr val="0432FF"/>
              </a:solidFill>
              <a:highlight>
                <a:srgbClr val="00FFFF"/>
              </a:highlight>
              <a:latin typeface="+mj-lt"/>
            </a:endParaRPr>
          </a:p>
          <a:p>
            <a:pPr lvl="1"/>
            <a:r>
              <a:rPr lang="en-US" altLang="ja-JP" sz="1600" dirty="0">
                <a:solidFill>
                  <a:srgbClr val="FF66FF"/>
                </a:solidFill>
                <a:latin typeface="+mj-lt"/>
              </a:rPr>
              <a:t>Accepted as a technical report in JINST, </a:t>
            </a:r>
            <a:r>
              <a:rPr lang="en-US" altLang="ja-JP" sz="1600" dirty="0">
                <a:solidFill>
                  <a:srgbClr val="FF66FF"/>
                </a:solidFill>
                <a:latin typeface="+mj-lt"/>
                <a:hlinkClick r:id="rId6"/>
              </a:rPr>
              <a:t>https://iopscience.iop.org/article/10.1088/1748-0221/19/10/T10009</a:t>
            </a:r>
            <a:r>
              <a:rPr lang="en-US" altLang="ja-JP" sz="1600" dirty="0">
                <a:solidFill>
                  <a:srgbClr val="FF66FF"/>
                </a:solidFill>
                <a:latin typeface="+mj-lt"/>
              </a:rPr>
              <a:t> </a:t>
            </a:r>
            <a:endParaRPr lang="en-US" altLang="ja-JP" sz="1600" u="sng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en-US" altLang="ja-JP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EE7DC-164F-4E17-99D3-B0FE1F723280}"/>
              </a:ext>
            </a:extLst>
          </p:cNvPr>
          <p:cNvSpPr txBox="1"/>
          <p:nvPr/>
        </p:nvSpPr>
        <p:spPr>
          <a:xfrm>
            <a:off x="525984" y="1485384"/>
            <a:ext cx="699248" cy="36933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4000">
                <a:schemeClr val="accent1">
                  <a:lumMod val="95000"/>
                  <a:lumOff val="5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2024</a:t>
            </a:r>
          </a:p>
        </p:txBody>
      </p:sp>
      <p:pic>
        <p:nvPicPr>
          <p:cNvPr id="6" name="Picture 2" descr="ILCILD">
            <a:extLst>
              <a:ext uri="{FF2B5EF4-FFF2-40B4-BE49-F238E27FC236}">
                <a16:creationId xmlns:a16="http://schemas.microsoft.com/office/drawing/2014/main" id="{71B24BE9-DE90-4674-ADBA-325FC1933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0"/>
            <a:ext cx="1759625" cy="11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526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kumimoji="1" lang="en-US" altLang="ja-JP" dirty="0"/>
          </a:p>
          <a:p>
            <a:fld id="{AF2111B3-0ACA-E345-A780-6AF8137E85A3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674711" y="126051"/>
            <a:ext cx="8298306" cy="1223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dirty="0"/>
              <a:t>Topical papers published</a:t>
            </a:r>
            <a:endParaRPr lang="ja-JP" altLang="en-US" sz="2800" b="1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B68B291A-60B9-4412-9927-2507D4628E48}"/>
              </a:ext>
            </a:extLst>
          </p:cNvPr>
          <p:cNvSpPr txBox="1">
            <a:spLocks/>
          </p:cNvSpPr>
          <p:nvPr/>
        </p:nvSpPr>
        <p:spPr>
          <a:xfrm>
            <a:off x="674711" y="2025414"/>
            <a:ext cx="8755180" cy="361407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ja-JP" sz="1700" b="1" dirty="0">
                <a:solidFill>
                  <a:srgbClr val="000000"/>
                </a:solidFill>
                <a:latin typeface="+mj-lt"/>
              </a:rPr>
              <a:t>Exploring Hidden Sectors with Two-Particle Angular Correlations at Future </a:t>
            </a:r>
            <a:r>
              <a:rPr lang="en-US" altLang="ja-JP" sz="1700" b="1" dirty="0" err="1">
                <a:solidFill>
                  <a:srgbClr val="000000"/>
                </a:solidFill>
                <a:latin typeface="+mj-lt"/>
              </a:rPr>
              <a:t>e+e</a:t>
            </a:r>
            <a:r>
              <a:rPr lang="en-US" altLang="ja-JP" sz="1700" b="1" dirty="0">
                <a:solidFill>
                  <a:srgbClr val="000000"/>
                </a:solidFill>
                <a:latin typeface="+mj-lt"/>
              </a:rPr>
              <a:t>− Colliders</a:t>
            </a:r>
          </a:p>
          <a:p>
            <a:pPr lvl="1"/>
            <a:r>
              <a:rPr lang="en-US" altLang="ja-JP" sz="1700" dirty="0">
                <a:latin typeface="+mj-lt"/>
              </a:rPr>
              <a:t>Authors: </a:t>
            </a:r>
            <a:r>
              <a:rPr lang="en-US" altLang="ja-JP" sz="1700" dirty="0">
                <a:highlight>
                  <a:srgbClr val="00FFFF"/>
                </a:highlight>
                <a:latin typeface="+mj-lt"/>
              </a:rPr>
              <a:t>E. </a:t>
            </a:r>
            <a:r>
              <a:rPr lang="en-US" altLang="ja-JP" sz="1700" dirty="0" err="1">
                <a:highlight>
                  <a:srgbClr val="00FFFF"/>
                </a:highlight>
                <a:latin typeface="+mj-lt"/>
              </a:rPr>
              <a:t>Musumeci</a:t>
            </a:r>
            <a:r>
              <a:rPr lang="en-US" altLang="ja-JP" sz="1700" dirty="0">
                <a:highlight>
                  <a:srgbClr val="00FFFF"/>
                </a:highlight>
                <a:latin typeface="+mj-lt"/>
              </a:rPr>
              <a:t>, A. </a:t>
            </a:r>
            <a:r>
              <a:rPr lang="en-US" altLang="ja-JP" sz="1700" dirty="0" err="1">
                <a:highlight>
                  <a:srgbClr val="00FFFF"/>
                </a:highlight>
                <a:latin typeface="+mj-lt"/>
              </a:rPr>
              <a:t>Irles</a:t>
            </a:r>
            <a:r>
              <a:rPr lang="en-US" altLang="ja-JP" sz="1700" dirty="0">
                <a:latin typeface="+mj-lt"/>
              </a:rPr>
              <a:t>, </a:t>
            </a:r>
            <a:r>
              <a:rPr lang="en-US" altLang="ja-JP" sz="1700" i="1" dirty="0">
                <a:latin typeface="+mj-lt"/>
              </a:rPr>
              <a:t>et al.</a:t>
            </a:r>
          </a:p>
          <a:p>
            <a:pPr lvl="1"/>
            <a:r>
              <a:rPr lang="en-US" altLang="ja-JP" sz="1700" i="1" dirty="0">
                <a:latin typeface="+mj-lt"/>
              </a:rPr>
              <a:t>The paper was not reviewed by the PSB</a:t>
            </a:r>
          </a:p>
          <a:p>
            <a:pPr lvl="1"/>
            <a:r>
              <a:rPr lang="en-US" altLang="ja-JP" sz="1700" dirty="0">
                <a:latin typeface="+mj-lt"/>
              </a:rPr>
              <a:t>Physics 2025, 7(3), 30; </a:t>
            </a:r>
            <a:r>
              <a:rPr lang="en-US" altLang="ja-JP" sz="1700" dirty="0">
                <a:solidFill>
                  <a:srgbClr val="FF0000"/>
                </a:solidFill>
                <a:latin typeface="+mj-lt"/>
                <a:hlinkClick r:id="rId2"/>
              </a:rPr>
              <a:t>https://doi.org/10.3390/physics7030030</a:t>
            </a:r>
            <a:r>
              <a:rPr lang="en-US" altLang="ja-JP" sz="1700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457200" lvl="1" indent="0">
              <a:buNone/>
            </a:pPr>
            <a:endParaRPr lang="en-US" altLang="ja-JP" sz="17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700" b="1" dirty="0">
                <a:latin typeface="+mj-lt"/>
              </a:rPr>
              <a:t>Metrology requirements for the integrated luminosity measurement using small angle Bhabha scattering at ILC</a:t>
            </a:r>
          </a:p>
          <a:p>
            <a:pPr lvl="1"/>
            <a:r>
              <a:rPr lang="en-US" altLang="ja-JP" sz="1700" dirty="0">
                <a:latin typeface="+mj-lt"/>
              </a:rPr>
              <a:t>Authors</a:t>
            </a:r>
            <a:r>
              <a:rPr lang="en-US" altLang="ja-JP" sz="1700" dirty="0">
                <a:highlight>
                  <a:srgbClr val="00FFFF"/>
                </a:highlight>
                <a:latin typeface="+mj-lt"/>
              </a:rPr>
              <a:t>: </a:t>
            </a:r>
            <a:r>
              <a:rPr lang="sv-SE" altLang="ja-JP" sz="1700" dirty="0">
                <a:highlight>
                  <a:srgbClr val="00FFFF"/>
                </a:highlight>
                <a:latin typeface="+mj-lt"/>
              </a:rPr>
              <a:t>I. Smiljanic, I. Bozovic</a:t>
            </a:r>
            <a:r>
              <a:rPr lang="sv-SE" altLang="ja-JP" sz="1700" dirty="0">
                <a:latin typeface="+mj-lt"/>
              </a:rPr>
              <a:t>, </a:t>
            </a:r>
            <a:r>
              <a:rPr lang="en-US" altLang="ja-JP" sz="1700" i="1" dirty="0">
                <a:latin typeface="+mj-lt"/>
              </a:rPr>
              <a:t>et al.</a:t>
            </a:r>
            <a:endParaRPr lang="en-US" altLang="ja-JP" sz="1700" dirty="0">
              <a:latin typeface="+mj-lt"/>
            </a:endParaRPr>
          </a:p>
          <a:p>
            <a:pPr lvl="1"/>
            <a:r>
              <a:rPr lang="en-US" altLang="ja-JP" sz="1700" dirty="0">
                <a:solidFill>
                  <a:srgbClr val="0432FF"/>
                </a:solidFill>
                <a:latin typeface="+mj-lt"/>
              </a:rPr>
              <a:t>ILD-PHYS-2024-003</a:t>
            </a:r>
          </a:p>
          <a:p>
            <a:pPr lvl="1"/>
            <a:r>
              <a:rPr lang="en-US" altLang="ja-JP" sz="1700" dirty="0">
                <a:latin typeface="+mj-lt"/>
              </a:rPr>
              <a:t>Also published as arXiv:2407.03024 </a:t>
            </a:r>
          </a:p>
          <a:p>
            <a:pPr lvl="1"/>
            <a:r>
              <a:rPr lang="en-US" altLang="ja-JP" sz="1700" dirty="0">
                <a:latin typeface="+mj-lt"/>
              </a:rPr>
              <a:t>Progress of Theoretical and Experimental Physics, ptaf015 (2025)</a:t>
            </a:r>
          </a:p>
          <a:p>
            <a:pPr marL="457200" lvl="1" indent="0">
              <a:buNone/>
            </a:pPr>
            <a:endParaRPr lang="en-US" altLang="ja-JP" sz="1700" dirty="0">
              <a:latin typeface="+mj-lt"/>
            </a:endParaRPr>
          </a:p>
          <a:p>
            <a:pPr marL="0" indent="0">
              <a:buNone/>
            </a:pPr>
            <a:r>
              <a:rPr lang="en-US" altLang="ja-JP" sz="1700" dirty="0">
                <a:latin typeface="+mj-lt"/>
              </a:rPr>
              <a:t>3.    </a:t>
            </a:r>
            <a:r>
              <a:rPr lang="en-US" altLang="ja-JP" sz="1700" b="1" dirty="0">
                <a:latin typeface="+mj-lt"/>
              </a:rPr>
              <a:t>Searching for LLP at the ILD</a:t>
            </a:r>
          </a:p>
          <a:p>
            <a:pPr lvl="1"/>
            <a:r>
              <a:rPr lang="en-US" altLang="ja-JP" sz="1700" dirty="0">
                <a:latin typeface="+mj-lt"/>
              </a:rPr>
              <a:t>Authors</a:t>
            </a:r>
            <a:r>
              <a:rPr lang="en-US" altLang="ja-JP" sz="1700" dirty="0">
                <a:highlight>
                  <a:srgbClr val="00FFFF"/>
                </a:highlight>
                <a:latin typeface="+mj-lt"/>
              </a:rPr>
              <a:t>: J. </a:t>
            </a:r>
            <a:r>
              <a:rPr lang="en-US" altLang="ja-JP" sz="1700" dirty="0" err="1">
                <a:highlight>
                  <a:srgbClr val="00FFFF"/>
                </a:highlight>
                <a:latin typeface="+mj-lt"/>
              </a:rPr>
              <a:t>Klamka</a:t>
            </a:r>
            <a:r>
              <a:rPr lang="en-US" altLang="ja-JP" sz="1700" dirty="0">
                <a:highlight>
                  <a:srgbClr val="00FFFF"/>
                </a:highlight>
                <a:latin typeface="+mj-lt"/>
              </a:rPr>
              <a:t> and F. </a:t>
            </a:r>
            <a:r>
              <a:rPr lang="en-US" altLang="ja-JP" sz="1700" dirty="0" err="1">
                <a:highlight>
                  <a:srgbClr val="00FFFF"/>
                </a:highlight>
                <a:latin typeface="+mj-lt"/>
              </a:rPr>
              <a:t>Zarnecki</a:t>
            </a:r>
            <a:endParaRPr lang="en-US" altLang="ja-JP" sz="1700" i="1" dirty="0">
              <a:highlight>
                <a:srgbClr val="00FFFF"/>
              </a:highlight>
              <a:latin typeface="+mj-lt"/>
            </a:endParaRPr>
          </a:p>
          <a:p>
            <a:pPr lvl="1"/>
            <a:r>
              <a:rPr lang="en-US" altLang="ja-JP" sz="1700" dirty="0">
                <a:solidFill>
                  <a:srgbClr val="0432FF"/>
                </a:solidFill>
                <a:latin typeface="+mj-lt"/>
              </a:rPr>
              <a:t>  ILD-PHYS-2024-002</a:t>
            </a:r>
          </a:p>
          <a:p>
            <a:pPr lvl="1"/>
            <a:r>
              <a:rPr lang="en-US" altLang="ja-JP" sz="1700" dirty="0">
                <a:latin typeface="+mj-lt"/>
              </a:rPr>
              <a:t>Also published as </a:t>
            </a:r>
            <a:r>
              <a:rPr lang="en-US" sz="1700" dirty="0">
                <a:effectLst/>
                <a:latin typeface="+mj-lt"/>
              </a:rPr>
              <a:t>arXiv:2409.13492 </a:t>
            </a:r>
            <a:endParaRPr lang="en-US" altLang="ja-JP" sz="1700" dirty="0">
              <a:solidFill>
                <a:srgbClr val="FF66FF"/>
              </a:solidFill>
              <a:latin typeface="+mj-lt"/>
            </a:endParaRPr>
          </a:p>
          <a:p>
            <a:pPr lvl="1"/>
            <a:r>
              <a:rPr lang="en-US" sz="1700" dirty="0">
                <a:effectLst/>
                <a:latin typeface="Segoe UI" panose="020B0502040204020203" pitchFamily="34" charset="0"/>
              </a:rPr>
              <a:t>JHEP 02 (2025) 112</a:t>
            </a:r>
            <a:endParaRPr lang="en-US" altLang="ja-JP" sz="1700" dirty="0">
              <a:latin typeface="+mj-lt"/>
            </a:endParaRPr>
          </a:p>
          <a:p>
            <a:pPr marL="0" indent="0">
              <a:buNone/>
            </a:pPr>
            <a:endParaRPr lang="en-US" altLang="ja-JP" sz="1600" dirty="0">
              <a:solidFill>
                <a:srgbClr val="FF66FF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F2655E-D133-41D4-8B2A-2F7FADC8C130}"/>
              </a:ext>
            </a:extLst>
          </p:cNvPr>
          <p:cNvSpPr txBox="1"/>
          <p:nvPr/>
        </p:nvSpPr>
        <p:spPr>
          <a:xfrm>
            <a:off x="803847" y="1352982"/>
            <a:ext cx="699248" cy="36933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4000">
                <a:schemeClr val="accent1">
                  <a:lumMod val="95000"/>
                  <a:lumOff val="5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2025</a:t>
            </a:r>
          </a:p>
        </p:txBody>
      </p:sp>
      <p:pic>
        <p:nvPicPr>
          <p:cNvPr id="10" name="Picture 2" descr="ILCILD">
            <a:extLst>
              <a:ext uri="{FF2B5EF4-FFF2-40B4-BE49-F238E27FC236}">
                <a16:creationId xmlns:a16="http://schemas.microsoft.com/office/drawing/2014/main" id="{7C46E21B-5674-401B-A414-09B1755D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0"/>
            <a:ext cx="1759625" cy="11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465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kumimoji="1" lang="en-US" altLang="ja-JP" dirty="0"/>
          </a:p>
          <a:p>
            <a:fld id="{AF2111B3-0ACA-E345-A780-6AF8137E85A3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627581" y="-43672"/>
            <a:ext cx="8298306" cy="1223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b="1" dirty="0"/>
              <a:t>Topical papers submitted</a:t>
            </a:r>
            <a:endParaRPr lang="ja-JP" altLang="en-US" sz="2800" b="1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25A2E26E-03FB-4F41-BA9B-C6F44FE76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503" y="1699776"/>
            <a:ext cx="8352384" cy="3674911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altLang="ja-JP" sz="21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altLang="ja-JP" sz="1600" b="1" dirty="0">
                <a:latin typeface="+mj-lt"/>
              </a:rPr>
              <a:t>1. Comparative study and optimization of SDHCAL hadronic energy reconstruction methods</a:t>
            </a:r>
          </a:p>
          <a:p>
            <a:pPr lvl="1"/>
            <a:r>
              <a:rPr lang="en-US" altLang="ja-JP" sz="1600" dirty="0">
                <a:latin typeface="+mj-lt"/>
              </a:rPr>
              <a:t>Authors: 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T.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Pasquier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, G. </a:t>
            </a:r>
            <a:r>
              <a:rPr lang="en-US" altLang="ja-JP" sz="1600" dirty="0" err="1">
                <a:highlight>
                  <a:srgbClr val="00FFFF"/>
                </a:highlight>
                <a:latin typeface="+mj-lt"/>
              </a:rPr>
              <a:t>Grenier</a:t>
            </a:r>
            <a:r>
              <a:rPr lang="en-US" altLang="ja-JP" sz="1600" dirty="0">
                <a:latin typeface="+mj-lt"/>
              </a:rPr>
              <a:t>, </a:t>
            </a:r>
            <a:r>
              <a:rPr lang="en-US" altLang="ja-JP" sz="1600" i="1" dirty="0">
                <a:latin typeface="+mj-lt"/>
              </a:rPr>
              <a:t>et al.</a:t>
            </a:r>
          </a:p>
          <a:p>
            <a:pPr lvl="1"/>
            <a:r>
              <a:rPr lang="en-US" altLang="ja-JP" sz="1600" dirty="0">
                <a:latin typeface="+mj-lt"/>
              </a:rPr>
              <a:t>Also published as arXiv:2607.15023 [</a:t>
            </a:r>
            <a:r>
              <a:rPr lang="en-US" altLang="ja-JP" sz="1600" dirty="0" err="1">
                <a:latin typeface="+mj-lt"/>
              </a:rPr>
              <a:t>physics.ins</a:t>
            </a:r>
            <a:r>
              <a:rPr lang="en-US" altLang="ja-JP" sz="1600" dirty="0">
                <a:latin typeface="+mj-lt"/>
              </a:rPr>
              <a:t>-det]</a:t>
            </a:r>
          </a:p>
          <a:p>
            <a:pPr lvl="1"/>
            <a:r>
              <a:rPr lang="en-US" altLang="ja-JP" sz="1600" dirty="0">
                <a:solidFill>
                  <a:srgbClr val="FF66FF"/>
                </a:solidFill>
                <a:latin typeface="+mj-lt"/>
              </a:rPr>
              <a:t>Under review in JINST </a:t>
            </a:r>
          </a:p>
          <a:p>
            <a:pPr lvl="1"/>
            <a:r>
              <a:rPr lang="en-US" sz="1600" b="0" i="0" dirty="0">
                <a:solidFill>
                  <a:srgbClr val="2C363A"/>
                </a:solidFill>
                <a:effectLst/>
                <a:latin typeface="Roboto" panose="02000000000000000000" pitchFamily="2" charset="0"/>
              </a:rPr>
              <a:t>ILD-TECH-2026-001</a:t>
            </a:r>
          </a:p>
          <a:p>
            <a:pPr marL="0" indent="0">
              <a:buNone/>
            </a:pPr>
            <a:endParaRPr lang="en-US" altLang="ja-JP" sz="1600" b="1" dirty="0">
              <a:latin typeface="+mj-lt"/>
            </a:endParaRPr>
          </a:p>
          <a:p>
            <a:pPr marL="0" indent="0">
              <a:buNone/>
            </a:pPr>
            <a:r>
              <a:rPr lang="en-US" altLang="ja-JP" sz="1600" b="1" dirty="0">
                <a:latin typeface="+mj-lt"/>
              </a:rPr>
              <a:t>2. The SUSY reach of Higgs Factories in the most challenging scenario: scalar </a:t>
            </a:r>
            <a:r>
              <a:rPr lang="el-GR" altLang="ja-JP" sz="1600" b="1" dirty="0">
                <a:latin typeface="+mj-lt"/>
              </a:rPr>
              <a:t>τ-</a:t>
            </a:r>
            <a:r>
              <a:rPr lang="en-US" altLang="ja-JP" sz="1600" b="1" dirty="0">
                <a:latin typeface="+mj-lt"/>
              </a:rPr>
              <a:t>leptons with lowest cross-section and small mass differences</a:t>
            </a:r>
          </a:p>
          <a:p>
            <a:pPr lvl="1"/>
            <a:r>
              <a:rPr lang="en-US" altLang="ja-JP" sz="1600" dirty="0">
                <a:latin typeface="+mj-lt"/>
              </a:rPr>
              <a:t>Authors: </a:t>
            </a:r>
            <a:r>
              <a:rPr lang="pt-BR" altLang="ja-JP" sz="1600" dirty="0">
                <a:highlight>
                  <a:srgbClr val="00FFFF"/>
                </a:highlight>
                <a:latin typeface="+mj-lt"/>
              </a:rPr>
              <a:t>M.T. Núñez Pardo de Vera, </a:t>
            </a:r>
            <a:r>
              <a:rPr lang="en-US" altLang="ja-JP" sz="1600" dirty="0">
                <a:highlight>
                  <a:srgbClr val="00FFFF"/>
                </a:highlight>
                <a:latin typeface="+mj-lt"/>
              </a:rPr>
              <a:t>M. Berggren</a:t>
            </a:r>
            <a:r>
              <a:rPr lang="en-US" altLang="ja-JP" sz="1600" dirty="0">
                <a:latin typeface="+mj-lt"/>
              </a:rPr>
              <a:t>, </a:t>
            </a:r>
            <a:r>
              <a:rPr lang="en-US" altLang="ja-JP" sz="1600" i="1" dirty="0">
                <a:latin typeface="+mj-lt"/>
              </a:rPr>
              <a:t>et al.</a:t>
            </a:r>
            <a:r>
              <a:rPr lang="en-US" altLang="ja-JP" sz="1600" dirty="0">
                <a:latin typeface="+mj-lt"/>
              </a:rPr>
              <a:t> </a:t>
            </a:r>
          </a:p>
          <a:p>
            <a:pPr lvl="1"/>
            <a:r>
              <a:rPr lang="en-US" altLang="ja-JP" sz="1600" dirty="0">
                <a:latin typeface="+mj-lt"/>
              </a:rPr>
              <a:t>Also published as arXiv:2604.06103 [hep-</a:t>
            </a:r>
            <a:r>
              <a:rPr lang="en-US" altLang="ja-JP" sz="1600" dirty="0" err="1">
                <a:latin typeface="+mj-lt"/>
              </a:rPr>
              <a:t>ph</a:t>
            </a:r>
            <a:r>
              <a:rPr lang="en-US" altLang="ja-JP" sz="1600" dirty="0">
                <a:latin typeface="+mj-lt"/>
              </a:rPr>
              <a:t>]</a:t>
            </a:r>
          </a:p>
          <a:p>
            <a:pPr lvl="1"/>
            <a:r>
              <a:rPr lang="en-US" altLang="ja-JP" sz="1600" dirty="0">
                <a:solidFill>
                  <a:srgbClr val="FF66FF"/>
                </a:solidFill>
                <a:latin typeface="+mj-lt"/>
              </a:rPr>
              <a:t>Under review in  Eur. Phys. J. C</a:t>
            </a:r>
          </a:p>
          <a:p>
            <a:pPr lvl="1"/>
            <a:r>
              <a:rPr lang="en-US" sz="1600" b="0" i="0" dirty="0">
                <a:effectLst/>
                <a:latin typeface="Roboto" panose="02000000000000000000" pitchFamily="2" charset="0"/>
              </a:rPr>
              <a:t>ILD-PHYS-2026-001</a:t>
            </a:r>
          </a:p>
          <a:p>
            <a:pPr marL="457200" lvl="1" indent="0">
              <a:buNone/>
            </a:pPr>
            <a:endParaRPr lang="en-US" altLang="ja-JP" sz="1600" dirty="0">
              <a:latin typeface="+mj-lt"/>
            </a:endParaRPr>
          </a:p>
          <a:p>
            <a:pPr marL="457200" lvl="1" indent="0">
              <a:buNone/>
            </a:pPr>
            <a:endParaRPr lang="en-US" altLang="ja-JP" sz="1700" b="1" dirty="0">
              <a:solidFill>
                <a:srgbClr val="FF66FF"/>
              </a:solidFill>
              <a:latin typeface="+mj-lt"/>
            </a:endParaRPr>
          </a:p>
          <a:p>
            <a:pPr marL="457200" indent="-457200">
              <a:buFont typeface="+mj-lt"/>
              <a:buAutoNum type="arabicPeriod" startAt="2"/>
            </a:pPr>
            <a:endParaRPr lang="en-US" altLang="ja-JP" sz="2100" b="1" dirty="0">
              <a:latin typeface="+mj-lt"/>
            </a:endParaRPr>
          </a:p>
          <a:p>
            <a:pPr marL="457200" lvl="1" indent="0">
              <a:buNone/>
            </a:pPr>
            <a:endParaRPr lang="en-US" altLang="ja-JP" sz="1800" dirty="0">
              <a:solidFill>
                <a:srgbClr val="0432FF"/>
              </a:solidFill>
              <a:latin typeface="+mj-lt"/>
            </a:endParaRPr>
          </a:p>
          <a:p>
            <a:pPr marL="914400" lvl="1" indent="-457200">
              <a:buFont typeface="+mj-lt"/>
              <a:buAutoNum type="arabicPeriod" startAt="3"/>
            </a:pPr>
            <a:endParaRPr lang="en-US" altLang="ja-JP" sz="1900" u="sng" dirty="0">
              <a:solidFill>
                <a:schemeClr val="accent6"/>
              </a:solidFill>
              <a:latin typeface="+mj-lt"/>
            </a:endParaRPr>
          </a:p>
          <a:p>
            <a:pPr marL="914400" lvl="1" indent="-457200">
              <a:buFont typeface="+mj-lt"/>
              <a:buAutoNum type="arabicPeriod" startAt="3"/>
            </a:pPr>
            <a:endParaRPr lang="en-US" altLang="ja-JP" sz="1900" dirty="0">
              <a:latin typeface="+mj-lt"/>
            </a:endParaRPr>
          </a:p>
          <a:p>
            <a:pPr marL="0" indent="0">
              <a:buNone/>
            </a:pPr>
            <a:endParaRPr lang="de-DE" altLang="ja-JP" sz="29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14BC9-D06A-41AB-86AA-EFFF0E1FBB00}"/>
              </a:ext>
            </a:extLst>
          </p:cNvPr>
          <p:cNvSpPr txBox="1"/>
          <p:nvPr/>
        </p:nvSpPr>
        <p:spPr>
          <a:xfrm>
            <a:off x="690972" y="1160457"/>
            <a:ext cx="699248" cy="36933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64000">
                <a:schemeClr val="accent1">
                  <a:lumMod val="95000"/>
                  <a:lumOff val="5000"/>
                </a:schemeClr>
              </a:gs>
            </a:gsLst>
            <a:path path="rect">
              <a:fillToRect l="100000" t="10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10" name="Picture 2" descr="ILCILD">
            <a:extLst>
              <a:ext uri="{FF2B5EF4-FFF2-40B4-BE49-F238E27FC236}">
                <a16:creationId xmlns:a16="http://schemas.microsoft.com/office/drawing/2014/main" id="{699AC315-C90F-4CC5-B4A2-F25BDD41F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0"/>
            <a:ext cx="1759625" cy="11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36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7FE955-767E-C34C-A7DE-3AA8FA46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33" y="415510"/>
            <a:ext cx="5877260" cy="614055"/>
          </a:xfrm>
        </p:spPr>
        <p:txBody>
          <a:bodyPr>
            <a:normAutofit/>
          </a:bodyPr>
          <a:lstStyle/>
          <a:p>
            <a:r>
              <a:rPr lang="en-US" altLang="ja-JP" sz="2800" b="1" dirty="0"/>
              <a:t>2024-2026 in the PSB eyes</a:t>
            </a:r>
            <a:endParaRPr kumimoji="1" lang="ja-JP" altLang="en-US" sz="28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B4E088-B892-8F4F-95EF-386B2010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11B3-0ACA-E345-A780-6AF8137E85A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0305A9-D289-4367-873E-E30A64723E11}"/>
              </a:ext>
            </a:extLst>
          </p:cNvPr>
          <p:cNvSpPr txBox="1"/>
          <p:nvPr/>
        </p:nvSpPr>
        <p:spPr>
          <a:xfrm>
            <a:off x="569192" y="1555038"/>
            <a:ext cx="8362627" cy="437042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/>
              <a:t>ILD Collaboration (authors) demonstrated tremendous effort, endurance and enthusiasm in (already very long) times of uncertainty of LC (or any other major HEP project)</a:t>
            </a:r>
            <a:endParaRPr lang="en-US" sz="1600" dirty="0">
              <a:highlight>
                <a:srgbClr val="00FFFF"/>
              </a:highlight>
            </a:endParaRPr>
          </a:p>
          <a:p>
            <a:pPr algn="just"/>
            <a:endParaRPr lang="en-US" sz="16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/>
              <a:t>No major HEP conference took place without ILD participation (ICHEP2024 – 10 accepted abstracts, EPS-HEP2025 - 7 talks + 1 poster, ICHEP2026 – 4 physics talks + 1 on ILD detector)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/>
              <a:t>Significant contribution to the EU strategy process - 17 ECFA Higgs/top/EW study notes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600" dirty="0"/>
              <a:t>LCWS meetings traditionally get the Collaboration’s attention with over 10 talks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600" dirty="0">
              <a:highlight>
                <a:srgbClr val="00FFFF"/>
              </a:highlight>
            </a:endParaRPr>
          </a:p>
          <a:p>
            <a:pPr algn="just"/>
            <a:r>
              <a:rPr lang="en-US" sz="1600" dirty="0">
                <a:highlight>
                  <a:srgbClr val="00FFFF"/>
                </a:highlight>
              </a:rPr>
              <a:t>  The biggest ‘Thank you’ from the PSB goes to the authors of 8 published papers and conference speakers and volunteers who gave 64 talks in the course of two and half years</a:t>
            </a:r>
          </a:p>
          <a:p>
            <a:pPr algn="just"/>
            <a:endParaRPr lang="en-US" sz="1600" dirty="0">
              <a:solidFill>
                <a:schemeClr val="bg1"/>
              </a:solidFill>
              <a:highlight>
                <a:srgbClr val="00FFFF"/>
              </a:highlight>
            </a:endParaRPr>
          </a:p>
          <a:p>
            <a:pPr algn="just"/>
            <a:r>
              <a:rPr lang="en-US" dirty="0">
                <a:solidFill>
                  <a:schemeClr val="bg1"/>
                </a:solidFill>
                <a:highlight>
                  <a:srgbClr val="3366FF"/>
                </a:highlight>
              </a:rPr>
              <a:t>Also, very special</a:t>
            </a:r>
            <a:r>
              <a:rPr lang="en-US" sz="1800" dirty="0">
                <a:solidFill>
                  <a:schemeClr val="bg1"/>
                </a:solidFill>
                <a:highlight>
                  <a:srgbClr val="3366FF"/>
                </a:highlight>
              </a:rPr>
              <a:t> ‘Thank you’ from the us goes to Ties who led ILD effort over 2 decades long ‘dry season’ with wisdom and moderation, keeping </a:t>
            </a:r>
            <a:r>
              <a:rPr lang="en-US" dirty="0">
                <a:solidFill>
                  <a:schemeClr val="bg1"/>
                </a:solidFill>
                <a:highlight>
                  <a:srgbClr val="3366FF"/>
                </a:highlight>
              </a:rPr>
              <a:t>ILD</a:t>
            </a:r>
            <a:r>
              <a:rPr lang="en-US" sz="1800" dirty="0">
                <a:solidFill>
                  <a:schemeClr val="bg1"/>
                </a:solidFill>
                <a:highlight>
                  <a:srgbClr val="3366FF"/>
                </a:highlight>
              </a:rPr>
              <a:t> international, visible and pleasant community to be a part of</a:t>
            </a:r>
            <a:endParaRPr lang="en-US" dirty="0">
              <a:highlight>
                <a:srgbClr val="0432FF"/>
              </a:highlight>
            </a:endParaRPr>
          </a:p>
        </p:txBody>
      </p:sp>
      <p:pic>
        <p:nvPicPr>
          <p:cNvPr id="10" name="Picture 2" descr="ILCILD">
            <a:extLst>
              <a:ext uri="{FF2B5EF4-FFF2-40B4-BE49-F238E27FC236}">
                <a16:creationId xmlns:a16="http://schemas.microsoft.com/office/drawing/2014/main" id="{D6117C48-9E66-45CF-A253-277A9FF89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0"/>
            <a:ext cx="1759625" cy="112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A1305E-83CA-44A4-BD77-43F8155DD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6" y="3897335"/>
            <a:ext cx="8507744" cy="339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09FB5B-0F49-46AA-9B81-FCDF8A52B904}"/>
              </a:ext>
            </a:extLst>
          </p:cNvPr>
          <p:cNvSpPr txBox="1"/>
          <p:nvPr/>
        </p:nvSpPr>
        <p:spPr>
          <a:xfrm>
            <a:off x="3876890" y="6288601"/>
            <a:ext cx="2395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432FF"/>
                </a:solidFill>
              </a:rPr>
              <a:t>ild-psb@desy.de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0C43A6-7DC7-4E4E-9817-CCA97C92F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6" y="5900773"/>
            <a:ext cx="8507744" cy="3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3065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686</Words>
  <Application>Microsoft Office PowerPoint</Application>
  <PresentationFormat>A4 Paper (210x297 mm)</PresentationFormat>
  <Paragraphs>110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Yu Gothic</vt:lpstr>
      <vt:lpstr>Arial</vt:lpstr>
      <vt:lpstr>Calibri</vt:lpstr>
      <vt:lpstr>Calibri Light</vt:lpstr>
      <vt:lpstr>Roboto</vt:lpstr>
      <vt:lpstr>Segoe UI</vt:lpstr>
      <vt:lpstr>Symbol</vt:lpstr>
      <vt:lpstr>Wingdings</vt:lpstr>
      <vt:lpstr>ホワイト</vt:lpstr>
      <vt:lpstr> PSB REPORT   A detector for the next CERN flagship project: ILD September 14-16, CERN</vt:lpstr>
      <vt:lpstr>Summary of ILD output in 2024-26</vt:lpstr>
      <vt:lpstr>PowerPoint Presentation</vt:lpstr>
      <vt:lpstr>PowerPoint Presentation</vt:lpstr>
      <vt:lpstr>PowerPoint Presentation</vt:lpstr>
      <vt:lpstr>2024-2026 in the PSB eyes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PSB meeting</dc:title>
  <dc:subject/>
  <dc:creator>Microsoft Office ユーザー</dc:creator>
  <cp:keywords/>
  <dc:description/>
  <cp:lastModifiedBy>Ivanka Bozovic-Jelisavcic</cp:lastModifiedBy>
  <cp:revision>811</cp:revision>
  <cp:lastPrinted>2019-09-02T02:21:42Z</cp:lastPrinted>
  <dcterms:created xsi:type="dcterms:W3CDTF">2017-05-10T00:30:46Z</dcterms:created>
  <dcterms:modified xsi:type="dcterms:W3CDTF">2026-09-14T11:41:46Z</dcterms:modified>
  <cp:category/>
</cp:coreProperties>
</file>