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362" r:id="rId5"/>
    <p:sldId id="339" r:id="rId6"/>
    <p:sldId id="338" r:id="rId7"/>
    <p:sldId id="340" r:id="rId8"/>
    <p:sldId id="341" r:id="rId9"/>
    <p:sldId id="342" r:id="rId10"/>
    <p:sldId id="343" r:id="rId11"/>
    <p:sldId id="259" r:id="rId12"/>
    <p:sldId id="261" r:id="rId13"/>
    <p:sldId id="308" r:id="rId14"/>
    <p:sldId id="345" r:id="rId15"/>
    <p:sldId id="337" r:id="rId16"/>
    <p:sldId id="346" r:id="rId17"/>
    <p:sldId id="460" r:id="rId18"/>
    <p:sldId id="462" r:id="rId19"/>
    <p:sldId id="344" r:id="rId20"/>
    <p:sldId id="270" r:id="rId21"/>
    <p:sldId id="280" r:id="rId22"/>
    <p:sldId id="463" r:id="rId23"/>
    <p:sldId id="464" r:id="rId24"/>
    <p:sldId id="268" r:id="rId25"/>
    <p:sldId id="263" r:id="rId26"/>
    <p:sldId id="361" r:id="rId27"/>
    <p:sldId id="465" r:id="rId28"/>
    <p:sldId id="466" r:id="rId29"/>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1"/>
    <p:restoredTop sz="96405"/>
  </p:normalViewPr>
  <p:slideViewPr>
    <p:cSldViewPr snapToGrid="0">
      <p:cViewPr>
        <p:scale>
          <a:sx n="97" d="100"/>
          <a:sy n="97" d="100"/>
        </p:scale>
        <p:origin x="496" y="8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16D7021-6BDF-259B-9DA3-050481CA5DF2}"/>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endParaRPr lang="en-GB"/>
          </a:p>
        </p:txBody>
      </p:sp>
      <p:sp>
        <p:nvSpPr>
          <p:cNvPr id="3" name="Sous-titre 2">
            <a:extLst>
              <a:ext uri="{FF2B5EF4-FFF2-40B4-BE49-F238E27FC236}">
                <a16:creationId xmlns:a16="http://schemas.microsoft.com/office/drawing/2014/main" id="{14FFFC51-5048-5F9F-B33C-B5167427EC8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en-GB"/>
          </a:p>
        </p:txBody>
      </p:sp>
      <p:sp>
        <p:nvSpPr>
          <p:cNvPr id="4" name="Espace réservé de la date 3">
            <a:extLst>
              <a:ext uri="{FF2B5EF4-FFF2-40B4-BE49-F238E27FC236}">
                <a16:creationId xmlns:a16="http://schemas.microsoft.com/office/drawing/2014/main" id="{AC2716E3-1F8D-1553-0A83-832A5F178900}"/>
              </a:ext>
            </a:extLst>
          </p:cNvPr>
          <p:cNvSpPr>
            <a:spLocks noGrp="1"/>
          </p:cNvSpPr>
          <p:nvPr>
            <p:ph type="dt" sz="half" idx="10"/>
          </p:nvPr>
        </p:nvSpPr>
        <p:spPr/>
        <p:txBody>
          <a:bodyPr/>
          <a:lstStyle/>
          <a:p>
            <a:fld id="{DDC078DA-5C22-1D43-AE3C-349B06ADC9A5}" type="datetimeFigureOut">
              <a:rPr lang="en-GB" smtClean="0"/>
              <a:t>15/06/2026</a:t>
            </a:fld>
            <a:endParaRPr lang="en-GB"/>
          </a:p>
        </p:txBody>
      </p:sp>
      <p:sp>
        <p:nvSpPr>
          <p:cNvPr id="5" name="Espace réservé du pied de page 4">
            <a:extLst>
              <a:ext uri="{FF2B5EF4-FFF2-40B4-BE49-F238E27FC236}">
                <a16:creationId xmlns:a16="http://schemas.microsoft.com/office/drawing/2014/main" id="{9B6FDC82-5494-DAD5-B822-5131B3ED9292}"/>
              </a:ext>
            </a:extLst>
          </p:cNvPr>
          <p:cNvSpPr>
            <a:spLocks noGrp="1"/>
          </p:cNvSpPr>
          <p:nvPr>
            <p:ph type="ftr" sz="quarter" idx="11"/>
          </p:nvPr>
        </p:nvSpPr>
        <p:spPr/>
        <p:txBody>
          <a:bodyPr/>
          <a:lstStyle/>
          <a:p>
            <a:endParaRPr lang="en-GB"/>
          </a:p>
        </p:txBody>
      </p:sp>
      <p:sp>
        <p:nvSpPr>
          <p:cNvPr id="6" name="Espace réservé du numéro de diapositive 5">
            <a:extLst>
              <a:ext uri="{FF2B5EF4-FFF2-40B4-BE49-F238E27FC236}">
                <a16:creationId xmlns:a16="http://schemas.microsoft.com/office/drawing/2014/main" id="{8E8A997E-FC08-B557-1123-4F4F25A2D049}"/>
              </a:ext>
            </a:extLst>
          </p:cNvPr>
          <p:cNvSpPr>
            <a:spLocks noGrp="1"/>
          </p:cNvSpPr>
          <p:nvPr>
            <p:ph type="sldNum" sz="quarter" idx="12"/>
          </p:nvPr>
        </p:nvSpPr>
        <p:spPr/>
        <p:txBody>
          <a:bodyPr/>
          <a:lstStyle/>
          <a:p>
            <a:fld id="{8FF6C962-612E-BF49-9BAA-712871B75A46}" type="slidenum">
              <a:rPr lang="en-GB" smtClean="0"/>
              <a:t>‹N°›</a:t>
            </a:fld>
            <a:endParaRPr lang="en-GB"/>
          </a:p>
        </p:txBody>
      </p:sp>
    </p:spTree>
    <p:extLst>
      <p:ext uri="{BB962C8B-B14F-4D97-AF65-F5344CB8AC3E}">
        <p14:creationId xmlns:p14="http://schemas.microsoft.com/office/powerpoint/2010/main" val="7538211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16963AD-0912-CEDC-D9E6-3CDF1E5DEBE8}"/>
              </a:ext>
            </a:extLst>
          </p:cNvPr>
          <p:cNvSpPr>
            <a:spLocks noGrp="1"/>
          </p:cNvSpPr>
          <p:nvPr>
            <p:ph type="title"/>
          </p:nvPr>
        </p:nvSpPr>
        <p:spPr/>
        <p:txBody>
          <a:bodyPr/>
          <a:lstStyle/>
          <a:p>
            <a:r>
              <a:rPr lang="fr-FR"/>
              <a:t>Modifiez le style du titre</a:t>
            </a:r>
            <a:endParaRPr lang="en-GB"/>
          </a:p>
        </p:txBody>
      </p:sp>
      <p:sp>
        <p:nvSpPr>
          <p:cNvPr id="3" name="Espace réservé du texte vertical 2">
            <a:extLst>
              <a:ext uri="{FF2B5EF4-FFF2-40B4-BE49-F238E27FC236}">
                <a16:creationId xmlns:a16="http://schemas.microsoft.com/office/drawing/2014/main" id="{522A4B7A-4F19-C6CD-62E6-99B0C772DF68}"/>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e la date 3">
            <a:extLst>
              <a:ext uri="{FF2B5EF4-FFF2-40B4-BE49-F238E27FC236}">
                <a16:creationId xmlns:a16="http://schemas.microsoft.com/office/drawing/2014/main" id="{2CEF6B30-CEC6-0F8B-41BB-9917AB208C2D}"/>
              </a:ext>
            </a:extLst>
          </p:cNvPr>
          <p:cNvSpPr>
            <a:spLocks noGrp="1"/>
          </p:cNvSpPr>
          <p:nvPr>
            <p:ph type="dt" sz="half" idx="10"/>
          </p:nvPr>
        </p:nvSpPr>
        <p:spPr/>
        <p:txBody>
          <a:bodyPr/>
          <a:lstStyle/>
          <a:p>
            <a:fld id="{DDC078DA-5C22-1D43-AE3C-349B06ADC9A5}" type="datetimeFigureOut">
              <a:rPr lang="en-GB" smtClean="0"/>
              <a:t>15/06/2026</a:t>
            </a:fld>
            <a:endParaRPr lang="en-GB"/>
          </a:p>
        </p:txBody>
      </p:sp>
      <p:sp>
        <p:nvSpPr>
          <p:cNvPr id="5" name="Espace réservé du pied de page 4">
            <a:extLst>
              <a:ext uri="{FF2B5EF4-FFF2-40B4-BE49-F238E27FC236}">
                <a16:creationId xmlns:a16="http://schemas.microsoft.com/office/drawing/2014/main" id="{659E2F7B-EF8F-A944-3802-8C409338C248}"/>
              </a:ext>
            </a:extLst>
          </p:cNvPr>
          <p:cNvSpPr>
            <a:spLocks noGrp="1"/>
          </p:cNvSpPr>
          <p:nvPr>
            <p:ph type="ftr" sz="quarter" idx="11"/>
          </p:nvPr>
        </p:nvSpPr>
        <p:spPr/>
        <p:txBody>
          <a:bodyPr/>
          <a:lstStyle/>
          <a:p>
            <a:endParaRPr lang="en-GB"/>
          </a:p>
        </p:txBody>
      </p:sp>
      <p:sp>
        <p:nvSpPr>
          <p:cNvPr id="6" name="Espace réservé du numéro de diapositive 5">
            <a:extLst>
              <a:ext uri="{FF2B5EF4-FFF2-40B4-BE49-F238E27FC236}">
                <a16:creationId xmlns:a16="http://schemas.microsoft.com/office/drawing/2014/main" id="{10E5CD60-86BD-554A-CB51-BA37C3B4A1A4}"/>
              </a:ext>
            </a:extLst>
          </p:cNvPr>
          <p:cNvSpPr>
            <a:spLocks noGrp="1"/>
          </p:cNvSpPr>
          <p:nvPr>
            <p:ph type="sldNum" sz="quarter" idx="12"/>
          </p:nvPr>
        </p:nvSpPr>
        <p:spPr/>
        <p:txBody>
          <a:bodyPr/>
          <a:lstStyle/>
          <a:p>
            <a:fld id="{8FF6C962-612E-BF49-9BAA-712871B75A46}" type="slidenum">
              <a:rPr lang="en-GB" smtClean="0"/>
              <a:t>‹N°›</a:t>
            </a:fld>
            <a:endParaRPr lang="en-GB"/>
          </a:p>
        </p:txBody>
      </p:sp>
    </p:spTree>
    <p:extLst>
      <p:ext uri="{BB962C8B-B14F-4D97-AF65-F5344CB8AC3E}">
        <p14:creationId xmlns:p14="http://schemas.microsoft.com/office/powerpoint/2010/main" val="41998889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99ABA3CA-BCF0-77BE-0BD2-4B9408BCE168}"/>
              </a:ext>
            </a:extLst>
          </p:cNvPr>
          <p:cNvSpPr>
            <a:spLocks noGrp="1"/>
          </p:cNvSpPr>
          <p:nvPr>
            <p:ph type="title" orient="vert"/>
          </p:nvPr>
        </p:nvSpPr>
        <p:spPr>
          <a:xfrm>
            <a:off x="8724900" y="365125"/>
            <a:ext cx="2628900" cy="5811838"/>
          </a:xfrm>
        </p:spPr>
        <p:txBody>
          <a:bodyPr vert="eaVert"/>
          <a:lstStyle/>
          <a:p>
            <a:r>
              <a:rPr lang="fr-FR"/>
              <a:t>Modifiez le style du titre</a:t>
            </a:r>
            <a:endParaRPr lang="en-GB"/>
          </a:p>
        </p:txBody>
      </p:sp>
      <p:sp>
        <p:nvSpPr>
          <p:cNvPr id="3" name="Espace réservé du texte vertical 2">
            <a:extLst>
              <a:ext uri="{FF2B5EF4-FFF2-40B4-BE49-F238E27FC236}">
                <a16:creationId xmlns:a16="http://schemas.microsoft.com/office/drawing/2014/main" id="{B3A29E25-2DC5-1DA6-7412-13BBC359344F}"/>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e la date 3">
            <a:extLst>
              <a:ext uri="{FF2B5EF4-FFF2-40B4-BE49-F238E27FC236}">
                <a16:creationId xmlns:a16="http://schemas.microsoft.com/office/drawing/2014/main" id="{B753904E-3B23-FCFB-C9BE-3692A4E0EC90}"/>
              </a:ext>
            </a:extLst>
          </p:cNvPr>
          <p:cNvSpPr>
            <a:spLocks noGrp="1"/>
          </p:cNvSpPr>
          <p:nvPr>
            <p:ph type="dt" sz="half" idx="10"/>
          </p:nvPr>
        </p:nvSpPr>
        <p:spPr/>
        <p:txBody>
          <a:bodyPr/>
          <a:lstStyle/>
          <a:p>
            <a:fld id="{DDC078DA-5C22-1D43-AE3C-349B06ADC9A5}" type="datetimeFigureOut">
              <a:rPr lang="en-GB" smtClean="0"/>
              <a:t>15/06/2026</a:t>
            </a:fld>
            <a:endParaRPr lang="en-GB"/>
          </a:p>
        </p:txBody>
      </p:sp>
      <p:sp>
        <p:nvSpPr>
          <p:cNvPr id="5" name="Espace réservé du pied de page 4">
            <a:extLst>
              <a:ext uri="{FF2B5EF4-FFF2-40B4-BE49-F238E27FC236}">
                <a16:creationId xmlns:a16="http://schemas.microsoft.com/office/drawing/2014/main" id="{2E01EEE1-2B05-6690-7473-75F4A635AC4A}"/>
              </a:ext>
            </a:extLst>
          </p:cNvPr>
          <p:cNvSpPr>
            <a:spLocks noGrp="1"/>
          </p:cNvSpPr>
          <p:nvPr>
            <p:ph type="ftr" sz="quarter" idx="11"/>
          </p:nvPr>
        </p:nvSpPr>
        <p:spPr/>
        <p:txBody>
          <a:bodyPr/>
          <a:lstStyle/>
          <a:p>
            <a:endParaRPr lang="en-GB"/>
          </a:p>
        </p:txBody>
      </p:sp>
      <p:sp>
        <p:nvSpPr>
          <p:cNvPr id="6" name="Espace réservé du numéro de diapositive 5">
            <a:extLst>
              <a:ext uri="{FF2B5EF4-FFF2-40B4-BE49-F238E27FC236}">
                <a16:creationId xmlns:a16="http://schemas.microsoft.com/office/drawing/2014/main" id="{1DF38B15-A817-3A49-5252-4C5AEF1EC06F}"/>
              </a:ext>
            </a:extLst>
          </p:cNvPr>
          <p:cNvSpPr>
            <a:spLocks noGrp="1"/>
          </p:cNvSpPr>
          <p:nvPr>
            <p:ph type="sldNum" sz="quarter" idx="12"/>
          </p:nvPr>
        </p:nvSpPr>
        <p:spPr/>
        <p:txBody>
          <a:bodyPr/>
          <a:lstStyle/>
          <a:p>
            <a:fld id="{8FF6C962-612E-BF49-9BAA-712871B75A46}" type="slidenum">
              <a:rPr lang="en-GB" smtClean="0"/>
              <a:t>‹N°›</a:t>
            </a:fld>
            <a:endParaRPr lang="en-GB"/>
          </a:p>
        </p:txBody>
      </p:sp>
    </p:spTree>
    <p:extLst>
      <p:ext uri="{BB962C8B-B14F-4D97-AF65-F5344CB8AC3E}">
        <p14:creationId xmlns:p14="http://schemas.microsoft.com/office/powerpoint/2010/main" val="13797247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160F7DC-2F43-B2FB-6808-AA5EE25F5341}"/>
              </a:ext>
            </a:extLst>
          </p:cNvPr>
          <p:cNvSpPr>
            <a:spLocks noGrp="1"/>
          </p:cNvSpPr>
          <p:nvPr>
            <p:ph type="title"/>
          </p:nvPr>
        </p:nvSpPr>
        <p:spPr/>
        <p:txBody>
          <a:bodyPr/>
          <a:lstStyle/>
          <a:p>
            <a:r>
              <a:rPr lang="fr-FR"/>
              <a:t>Modifiez le style du titre</a:t>
            </a:r>
            <a:endParaRPr lang="en-GB"/>
          </a:p>
        </p:txBody>
      </p:sp>
      <p:sp>
        <p:nvSpPr>
          <p:cNvPr id="3" name="Espace réservé du contenu 2">
            <a:extLst>
              <a:ext uri="{FF2B5EF4-FFF2-40B4-BE49-F238E27FC236}">
                <a16:creationId xmlns:a16="http://schemas.microsoft.com/office/drawing/2014/main" id="{A5A9B4A9-D5C8-855B-FBFB-45D2DB9C648D}"/>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e la date 3">
            <a:extLst>
              <a:ext uri="{FF2B5EF4-FFF2-40B4-BE49-F238E27FC236}">
                <a16:creationId xmlns:a16="http://schemas.microsoft.com/office/drawing/2014/main" id="{745377E6-E271-E73F-1ABE-493ED994CA30}"/>
              </a:ext>
            </a:extLst>
          </p:cNvPr>
          <p:cNvSpPr>
            <a:spLocks noGrp="1"/>
          </p:cNvSpPr>
          <p:nvPr>
            <p:ph type="dt" sz="half" idx="10"/>
          </p:nvPr>
        </p:nvSpPr>
        <p:spPr/>
        <p:txBody>
          <a:bodyPr/>
          <a:lstStyle/>
          <a:p>
            <a:fld id="{DDC078DA-5C22-1D43-AE3C-349B06ADC9A5}" type="datetimeFigureOut">
              <a:rPr lang="en-GB" smtClean="0"/>
              <a:t>15/06/2026</a:t>
            </a:fld>
            <a:endParaRPr lang="en-GB"/>
          </a:p>
        </p:txBody>
      </p:sp>
      <p:sp>
        <p:nvSpPr>
          <p:cNvPr id="5" name="Espace réservé du pied de page 4">
            <a:extLst>
              <a:ext uri="{FF2B5EF4-FFF2-40B4-BE49-F238E27FC236}">
                <a16:creationId xmlns:a16="http://schemas.microsoft.com/office/drawing/2014/main" id="{6A8F9BDC-A87A-B6A2-5CD1-7304B4E88707}"/>
              </a:ext>
            </a:extLst>
          </p:cNvPr>
          <p:cNvSpPr>
            <a:spLocks noGrp="1"/>
          </p:cNvSpPr>
          <p:nvPr>
            <p:ph type="ftr" sz="quarter" idx="11"/>
          </p:nvPr>
        </p:nvSpPr>
        <p:spPr/>
        <p:txBody>
          <a:bodyPr/>
          <a:lstStyle/>
          <a:p>
            <a:endParaRPr lang="en-GB"/>
          </a:p>
        </p:txBody>
      </p:sp>
      <p:sp>
        <p:nvSpPr>
          <p:cNvPr id="6" name="Espace réservé du numéro de diapositive 5">
            <a:extLst>
              <a:ext uri="{FF2B5EF4-FFF2-40B4-BE49-F238E27FC236}">
                <a16:creationId xmlns:a16="http://schemas.microsoft.com/office/drawing/2014/main" id="{FDA56DF6-94F4-6969-E868-E0A57555732A}"/>
              </a:ext>
            </a:extLst>
          </p:cNvPr>
          <p:cNvSpPr>
            <a:spLocks noGrp="1"/>
          </p:cNvSpPr>
          <p:nvPr>
            <p:ph type="sldNum" sz="quarter" idx="12"/>
          </p:nvPr>
        </p:nvSpPr>
        <p:spPr/>
        <p:txBody>
          <a:bodyPr/>
          <a:lstStyle/>
          <a:p>
            <a:fld id="{8FF6C962-612E-BF49-9BAA-712871B75A46}" type="slidenum">
              <a:rPr lang="en-GB" smtClean="0"/>
              <a:t>‹N°›</a:t>
            </a:fld>
            <a:endParaRPr lang="en-GB"/>
          </a:p>
        </p:txBody>
      </p:sp>
    </p:spTree>
    <p:extLst>
      <p:ext uri="{BB962C8B-B14F-4D97-AF65-F5344CB8AC3E}">
        <p14:creationId xmlns:p14="http://schemas.microsoft.com/office/powerpoint/2010/main" val="14307274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ABFC26E-3A3F-FC41-19CE-DC24366B8A25}"/>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endParaRPr lang="en-GB"/>
          </a:p>
        </p:txBody>
      </p:sp>
      <p:sp>
        <p:nvSpPr>
          <p:cNvPr id="3" name="Espace réservé du texte 2">
            <a:extLst>
              <a:ext uri="{FF2B5EF4-FFF2-40B4-BE49-F238E27FC236}">
                <a16:creationId xmlns:a16="http://schemas.microsoft.com/office/drawing/2014/main" id="{514CC280-52D5-210A-303F-C7CD869447B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39A3DB61-9480-A788-D009-405566BB3CA5}"/>
              </a:ext>
            </a:extLst>
          </p:cNvPr>
          <p:cNvSpPr>
            <a:spLocks noGrp="1"/>
          </p:cNvSpPr>
          <p:nvPr>
            <p:ph type="dt" sz="half" idx="10"/>
          </p:nvPr>
        </p:nvSpPr>
        <p:spPr/>
        <p:txBody>
          <a:bodyPr/>
          <a:lstStyle/>
          <a:p>
            <a:fld id="{DDC078DA-5C22-1D43-AE3C-349B06ADC9A5}" type="datetimeFigureOut">
              <a:rPr lang="en-GB" smtClean="0"/>
              <a:t>15/06/2026</a:t>
            </a:fld>
            <a:endParaRPr lang="en-GB"/>
          </a:p>
        </p:txBody>
      </p:sp>
      <p:sp>
        <p:nvSpPr>
          <p:cNvPr id="5" name="Espace réservé du pied de page 4">
            <a:extLst>
              <a:ext uri="{FF2B5EF4-FFF2-40B4-BE49-F238E27FC236}">
                <a16:creationId xmlns:a16="http://schemas.microsoft.com/office/drawing/2014/main" id="{0A304974-27AA-D866-9325-7FB4EDA1151D}"/>
              </a:ext>
            </a:extLst>
          </p:cNvPr>
          <p:cNvSpPr>
            <a:spLocks noGrp="1"/>
          </p:cNvSpPr>
          <p:nvPr>
            <p:ph type="ftr" sz="quarter" idx="11"/>
          </p:nvPr>
        </p:nvSpPr>
        <p:spPr/>
        <p:txBody>
          <a:bodyPr/>
          <a:lstStyle/>
          <a:p>
            <a:endParaRPr lang="en-GB"/>
          </a:p>
        </p:txBody>
      </p:sp>
      <p:sp>
        <p:nvSpPr>
          <p:cNvPr id="6" name="Espace réservé du numéro de diapositive 5">
            <a:extLst>
              <a:ext uri="{FF2B5EF4-FFF2-40B4-BE49-F238E27FC236}">
                <a16:creationId xmlns:a16="http://schemas.microsoft.com/office/drawing/2014/main" id="{A986ADE7-5795-78D6-4283-7B486F93645C}"/>
              </a:ext>
            </a:extLst>
          </p:cNvPr>
          <p:cNvSpPr>
            <a:spLocks noGrp="1"/>
          </p:cNvSpPr>
          <p:nvPr>
            <p:ph type="sldNum" sz="quarter" idx="12"/>
          </p:nvPr>
        </p:nvSpPr>
        <p:spPr/>
        <p:txBody>
          <a:bodyPr/>
          <a:lstStyle/>
          <a:p>
            <a:fld id="{8FF6C962-612E-BF49-9BAA-712871B75A46}" type="slidenum">
              <a:rPr lang="en-GB" smtClean="0"/>
              <a:t>‹N°›</a:t>
            </a:fld>
            <a:endParaRPr lang="en-GB"/>
          </a:p>
        </p:txBody>
      </p:sp>
    </p:spTree>
    <p:extLst>
      <p:ext uri="{BB962C8B-B14F-4D97-AF65-F5344CB8AC3E}">
        <p14:creationId xmlns:p14="http://schemas.microsoft.com/office/powerpoint/2010/main" val="26782071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8ADE5C4-6FB4-4D2B-9444-9782AF1A2276}"/>
              </a:ext>
            </a:extLst>
          </p:cNvPr>
          <p:cNvSpPr>
            <a:spLocks noGrp="1"/>
          </p:cNvSpPr>
          <p:nvPr>
            <p:ph type="title"/>
          </p:nvPr>
        </p:nvSpPr>
        <p:spPr/>
        <p:txBody>
          <a:bodyPr/>
          <a:lstStyle/>
          <a:p>
            <a:r>
              <a:rPr lang="fr-FR"/>
              <a:t>Modifiez le style du titre</a:t>
            </a:r>
            <a:endParaRPr lang="en-GB"/>
          </a:p>
        </p:txBody>
      </p:sp>
      <p:sp>
        <p:nvSpPr>
          <p:cNvPr id="3" name="Espace réservé du contenu 2">
            <a:extLst>
              <a:ext uri="{FF2B5EF4-FFF2-40B4-BE49-F238E27FC236}">
                <a16:creationId xmlns:a16="http://schemas.microsoft.com/office/drawing/2014/main" id="{358B1288-ADB3-4DE2-7B21-70BF0BE46113}"/>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u contenu 3">
            <a:extLst>
              <a:ext uri="{FF2B5EF4-FFF2-40B4-BE49-F238E27FC236}">
                <a16:creationId xmlns:a16="http://schemas.microsoft.com/office/drawing/2014/main" id="{6211175A-8907-FEE7-9D3F-89DB955EA47A}"/>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5" name="Espace réservé de la date 4">
            <a:extLst>
              <a:ext uri="{FF2B5EF4-FFF2-40B4-BE49-F238E27FC236}">
                <a16:creationId xmlns:a16="http://schemas.microsoft.com/office/drawing/2014/main" id="{7133955C-10EA-E1ED-9461-C379C82684DF}"/>
              </a:ext>
            </a:extLst>
          </p:cNvPr>
          <p:cNvSpPr>
            <a:spLocks noGrp="1"/>
          </p:cNvSpPr>
          <p:nvPr>
            <p:ph type="dt" sz="half" idx="10"/>
          </p:nvPr>
        </p:nvSpPr>
        <p:spPr/>
        <p:txBody>
          <a:bodyPr/>
          <a:lstStyle/>
          <a:p>
            <a:fld id="{DDC078DA-5C22-1D43-AE3C-349B06ADC9A5}" type="datetimeFigureOut">
              <a:rPr lang="en-GB" smtClean="0"/>
              <a:t>15/06/2026</a:t>
            </a:fld>
            <a:endParaRPr lang="en-GB"/>
          </a:p>
        </p:txBody>
      </p:sp>
      <p:sp>
        <p:nvSpPr>
          <p:cNvPr id="6" name="Espace réservé du pied de page 5">
            <a:extLst>
              <a:ext uri="{FF2B5EF4-FFF2-40B4-BE49-F238E27FC236}">
                <a16:creationId xmlns:a16="http://schemas.microsoft.com/office/drawing/2014/main" id="{79BE5605-4DA1-B59A-647B-68C2288CA5A7}"/>
              </a:ext>
            </a:extLst>
          </p:cNvPr>
          <p:cNvSpPr>
            <a:spLocks noGrp="1"/>
          </p:cNvSpPr>
          <p:nvPr>
            <p:ph type="ftr" sz="quarter" idx="11"/>
          </p:nvPr>
        </p:nvSpPr>
        <p:spPr/>
        <p:txBody>
          <a:bodyPr/>
          <a:lstStyle/>
          <a:p>
            <a:endParaRPr lang="en-GB"/>
          </a:p>
        </p:txBody>
      </p:sp>
      <p:sp>
        <p:nvSpPr>
          <p:cNvPr id="7" name="Espace réservé du numéro de diapositive 6">
            <a:extLst>
              <a:ext uri="{FF2B5EF4-FFF2-40B4-BE49-F238E27FC236}">
                <a16:creationId xmlns:a16="http://schemas.microsoft.com/office/drawing/2014/main" id="{97828D4F-2E40-BE83-DFF1-0B94D1EE29BD}"/>
              </a:ext>
            </a:extLst>
          </p:cNvPr>
          <p:cNvSpPr>
            <a:spLocks noGrp="1"/>
          </p:cNvSpPr>
          <p:nvPr>
            <p:ph type="sldNum" sz="quarter" idx="12"/>
          </p:nvPr>
        </p:nvSpPr>
        <p:spPr/>
        <p:txBody>
          <a:bodyPr/>
          <a:lstStyle/>
          <a:p>
            <a:fld id="{8FF6C962-612E-BF49-9BAA-712871B75A46}" type="slidenum">
              <a:rPr lang="en-GB" smtClean="0"/>
              <a:t>‹N°›</a:t>
            </a:fld>
            <a:endParaRPr lang="en-GB"/>
          </a:p>
        </p:txBody>
      </p:sp>
    </p:spTree>
    <p:extLst>
      <p:ext uri="{BB962C8B-B14F-4D97-AF65-F5344CB8AC3E}">
        <p14:creationId xmlns:p14="http://schemas.microsoft.com/office/powerpoint/2010/main" val="35520908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22D874B-E8C0-D1FB-98F8-FC77E4942995}"/>
              </a:ext>
            </a:extLst>
          </p:cNvPr>
          <p:cNvSpPr>
            <a:spLocks noGrp="1"/>
          </p:cNvSpPr>
          <p:nvPr>
            <p:ph type="title"/>
          </p:nvPr>
        </p:nvSpPr>
        <p:spPr>
          <a:xfrm>
            <a:off x="839788" y="365125"/>
            <a:ext cx="10515600" cy="1325563"/>
          </a:xfrm>
        </p:spPr>
        <p:txBody>
          <a:bodyPr/>
          <a:lstStyle/>
          <a:p>
            <a:r>
              <a:rPr lang="fr-FR"/>
              <a:t>Modifiez le style du titre</a:t>
            </a:r>
            <a:endParaRPr lang="en-GB"/>
          </a:p>
        </p:txBody>
      </p:sp>
      <p:sp>
        <p:nvSpPr>
          <p:cNvPr id="3" name="Espace réservé du texte 2">
            <a:extLst>
              <a:ext uri="{FF2B5EF4-FFF2-40B4-BE49-F238E27FC236}">
                <a16:creationId xmlns:a16="http://schemas.microsoft.com/office/drawing/2014/main" id="{D63E4147-BC27-46C8-6865-4FFE7D59A12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F3AB1142-A2B1-1821-ECBE-0B39FD718B7A}"/>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5" name="Espace réservé du texte 4">
            <a:extLst>
              <a:ext uri="{FF2B5EF4-FFF2-40B4-BE49-F238E27FC236}">
                <a16:creationId xmlns:a16="http://schemas.microsoft.com/office/drawing/2014/main" id="{14235EEB-154B-722B-BA2C-4AA81AE4D89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260B8AA9-1CA3-65F5-F003-DCB2BFB6DF63}"/>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7" name="Espace réservé de la date 6">
            <a:extLst>
              <a:ext uri="{FF2B5EF4-FFF2-40B4-BE49-F238E27FC236}">
                <a16:creationId xmlns:a16="http://schemas.microsoft.com/office/drawing/2014/main" id="{80A3D68B-40C8-8CFA-7E19-426A537CD5A1}"/>
              </a:ext>
            </a:extLst>
          </p:cNvPr>
          <p:cNvSpPr>
            <a:spLocks noGrp="1"/>
          </p:cNvSpPr>
          <p:nvPr>
            <p:ph type="dt" sz="half" idx="10"/>
          </p:nvPr>
        </p:nvSpPr>
        <p:spPr/>
        <p:txBody>
          <a:bodyPr/>
          <a:lstStyle/>
          <a:p>
            <a:fld id="{DDC078DA-5C22-1D43-AE3C-349B06ADC9A5}" type="datetimeFigureOut">
              <a:rPr lang="en-GB" smtClean="0"/>
              <a:t>15/06/2026</a:t>
            </a:fld>
            <a:endParaRPr lang="en-GB"/>
          </a:p>
        </p:txBody>
      </p:sp>
      <p:sp>
        <p:nvSpPr>
          <p:cNvPr id="8" name="Espace réservé du pied de page 7">
            <a:extLst>
              <a:ext uri="{FF2B5EF4-FFF2-40B4-BE49-F238E27FC236}">
                <a16:creationId xmlns:a16="http://schemas.microsoft.com/office/drawing/2014/main" id="{8ED394BE-4F34-6814-8C76-A13F3112747F}"/>
              </a:ext>
            </a:extLst>
          </p:cNvPr>
          <p:cNvSpPr>
            <a:spLocks noGrp="1"/>
          </p:cNvSpPr>
          <p:nvPr>
            <p:ph type="ftr" sz="quarter" idx="11"/>
          </p:nvPr>
        </p:nvSpPr>
        <p:spPr/>
        <p:txBody>
          <a:bodyPr/>
          <a:lstStyle/>
          <a:p>
            <a:endParaRPr lang="en-GB"/>
          </a:p>
        </p:txBody>
      </p:sp>
      <p:sp>
        <p:nvSpPr>
          <p:cNvPr id="9" name="Espace réservé du numéro de diapositive 8">
            <a:extLst>
              <a:ext uri="{FF2B5EF4-FFF2-40B4-BE49-F238E27FC236}">
                <a16:creationId xmlns:a16="http://schemas.microsoft.com/office/drawing/2014/main" id="{AB87CAB7-A382-AA05-4F3B-B479511E1DB5}"/>
              </a:ext>
            </a:extLst>
          </p:cNvPr>
          <p:cNvSpPr>
            <a:spLocks noGrp="1"/>
          </p:cNvSpPr>
          <p:nvPr>
            <p:ph type="sldNum" sz="quarter" idx="12"/>
          </p:nvPr>
        </p:nvSpPr>
        <p:spPr/>
        <p:txBody>
          <a:bodyPr/>
          <a:lstStyle/>
          <a:p>
            <a:fld id="{8FF6C962-612E-BF49-9BAA-712871B75A46}" type="slidenum">
              <a:rPr lang="en-GB" smtClean="0"/>
              <a:t>‹N°›</a:t>
            </a:fld>
            <a:endParaRPr lang="en-GB"/>
          </a:p>
        </p:txBody>
      </p:sp>
    </p:spTree>
    <p:extLst>
      <p:ext uri="{BB962C8B-B14F-4D97-AF65-F5344CB8AC3E}">
        <p14:creationId xmlns:p14="http://schemas.microsoft.com/office/powerpoint/2010/main" val="19899092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D5DF552-8130-889E-B1DE-CD880DFA1A27}"/>
              </a:ext>
            </a:extLst>
          </p:cNvPr>
          <p:cNvSpPr>
            <a:spLocks noGrp="1"/>
          </p:cNvSpPr>
          <p:nvPr>
            <p:ph type="title"/>
          </p:nvPr>
        </p:nvSpPr>
        <p:spPr/>
        <p:txBody>
          <a:bodyPr/>
          <a:lstStyle/>
          <a:p>
            <a:r>
              <a:rPr lang="fr-FR"/>
              <a:t>Modifiez le style du titre</a:t>
            </a:r>
            <a:endParaRPr lang="en-GB"/>
          </a:p>
        </p:txBody>
      </p:sp>
      <p:sp>
        <p:nvSpPr>
          <p:cNvPr id="3" name="Espace réservé de la date 2">
            <a:extLst>
              <a:ext uri="{FF2B5EF4-FFF2-40B4-BE49-F238E27FC236}">
                <a16:creationId xmlns:a16="http://schemas.microsoft.com/office/drawing/2014/main" id="{B8796835-18B1-A3DC-126A-C6BF8F98DCE8}"/>
              </a:ext>
            </a:extLst>
          </p:cNvPr>
          <p:cNvSpPr>
            <a:spLocks noGrp="1"/>
          </p:cNvSpPr>
          <p:nvPr>
            <p:ph type="dt" sz="half" idx="10"/>
          </p:nvPr>
        </p:nvSpPr>
        <p:spPr/>
        <p:txBody>
          <a:bodyPr/>
          <a:lstStyle/>
          <a:p>
            <a:fld id="{DDC078DA-5C22-1D43-AE3C-349B06ADC9A5}" type="datetimeFigureOut">
              <a:rPr lang="en-GB" smtClean="0"/>
              <a:t>15/06/2026</a:t>
            </a:fld>
            <a:endParaRPr lang="en-GB"/>
          </a:p>
        </p:txBody>
      </p:sp>
      <p:sp>
        <p:nvSpPr>
          <p:cNvPr id="4" name="Espace réservé du pied de page 3">
            <a:extLst>
              <a:ext uri="{FF2B5EF4-FFF2-40B4-BE49-F238E27FC236}">
                <a16:creationId xmlns:a16="http://schemas.microsoft.com/office/drawing/2014/main" id="{5A137023-0A5A-FD93-3F73-E08270CEDC24}"/>
              </a:ext>
            </a:extLst>
          </p:cNvPr>
          <p:cNvSpPr>
            <a:spLocks noGrp="1"/>
          </p:cNvSpPr>
          <p:nvPr>
            <p:ph type="ftr" sz="quarter" idx="11"/>
          </p:nvPr>
        </p:nvSpPr>
        <p:spPr/>
        <p:txBody>
          <a:bodyPr/>
          <a:lstStyle/>
          <a:p>
            <a:endParaRPr lang="en-GB"/>
          </a:p>
        </p:txBody>
      </p:sp>
      <p:sp>
        <p:nvSpPr>
          <p:cNvPr id="5" name="Espace réservé du numéro de diapositive 4">
            <a:extLst>
              <a:ext uri="{FF2B5EF4-FFF2-40B4-BE49-F238E27FC236}">
                <a16:creationId xmlns:a16="http://schemas.microsoft.com/office/drawing/2014/main" id="{AE4CFA34-1C13-7799-82DA-2B67BFBC0924}"/>
              </a:ext>
            </a:extLst>
          </p:cNvPr>
          <p:cNvSpPr>
            <a:spLocks noGrp="1"/>
          </p:cNvSpPr>
          <p:nvPr>
            <p:ph type="sldNum" sz="quarter" idx="12"/>
          </p:nvPr>
        </p:nvSpPr>
        <p:spPr/>
        <p:txBody>
          <a:bodyPr/>
          <a:lstStyle/>
          <a:p>
            <a:fld id="{8FF6C962-612E-BF49-9BAA-712871B75A46}" type="slidenum">
              <a:rPr lang="en-GB" smtClean="0"/>
              <a:t>‹N°›</a:t>
            </a:fld>
            <a:endParaRPr lang="en-GB"/>
          </a:p>
        </p:txBody>
      </p:sp>
    </p:spTree>
    <p:extLst>
      <p:ext uri="{BB962C8B-B14F-4D97-AF65-F5344CB8AC3E}">
        <p14:creationId xmlns:p14="http://schemas.microsoft.com/office/powerpoint/2010/main" val="23267963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379C01F5-9A31-B651-BC77-570A0EEF4069}"/>
              </a:ext>
            </a:extLst>
          </p:cNvPr>
          <p:cNvSpPr>
            <a:spLocks noGrp="1"/>
          </p:cNvSpPr>
          <p:nvPr>
            <p:ph type="dt" sz="half" idx="10"/>
          </p:nvPr>
        </p:nvSpPr>
        <p:spPr/>
        <p:txBody>
          <a:bodyPr/>
          <a:lstStyle/>
          <a:p>
            <a:fld id="{DDC078DA-5C22-1D43-AE3C-349B06ADC9A5}" type="datetimeFigureOut">
              <a:rPr lang="en-GB" smtClean="0"/>
              <a:t>15/06/2026</a:t>
            </a:fld>
            <a:endParaRPr lang="en-GB"/>
          </a:p>
        </p:txBody>
      </p:sp>
      <p:sp>
        <p:nvSpPr>
          <p:cNvPr id="3" name="Espace réservé du pied de page 2">
            <a:extLst>
              <a:ext uri="{FF2B5EF4-FFF2-40B4-BE49-F238E27FC236}">
                <a16:creationId xmlns:a16="http://schemas.microsoft.com/office/drawing/2014/main" id="{DB9C11FE-6F4A-E887-3272-61565AF79A43}"/>
              </a:ext>
            </a:extLst>
          </p:cNvPr>
          <p:cNvSpPr>
            <a:spLocks noGrp="1"/>
          </p:cNvSpPr>
          <p:nvPr>
            <p:ph type="ftr" sz="quarter" idx="11"/>
          </p:nvPr>
        </p:nvSpPr>
        <p:spPr/>
        <p:txBody>
          <a:bodyPr/>
          <a:lstStyle/>
          <a:p>
            <a:endParaRPr lang="en-GB"/>
          </a:p>
        </p:txBody>
      </p:sp>
      <p:sp>
        <p:nvSpPr>
          <p:cNvPr id="4" name="Espace réservé du numéro de diapositive 3">
            <a:extLst>
              <a:ext uri="{FF2B5EF4-FFF2-40B4-BE49-F238E27FC236}">
                <a16:creationId xmlns:a16="http://schemas.microsoft.com/office/drawing/2014/main" id="{EE986EE6-1840-66B3-D2CD-F59964AA4B06}"/>
              </a:ext>
            </a:extLst>
          </p:cNvPr>
          <p:cNvSpPr>
            <a:spLocks noGrp="1"/>
          </p:cNvSpPr>
          <p:nvPr>
            <p:ph type="sldNum" sz="quarter" idx="12"/>
          </p:nvPr>
        </p:nvSpPr>
        <p:spPr/>
        <p:txBody>
          <a:bodyPr/>
          <a:lstStyle/>
          <a:p>
            <a:fld id="{8FF6C962-612E-BF49-9BAA-712871B75A46}" type="slidenum">
              <a:rPr lang="en-GB" smtClean="0"/>
              <a:t>‹N°›</a:t>
            </a:fld>
            <a:endParaRPr lang="en-GB"/>
          </a:p>
        </p:txBody>
      </p:sp>
    </p:spTree>
    <p:extLst>
      <p:ext uri="{BB962C8B-B14F-4D97-AF65-F5344CB8AC3E}">
        <p14:creationId xmlns:p14="http://schemas.microsoft.com/office/powerpoint/2010/main" val="35480108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081CC65-BF2B-A534-6DF5-A75C608BB481}"/>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en-GB"/>
          </a:p>
        </p:txBody>
      </p:sp>
      <p:sp>
        <p:nvSpPr>
          <p:cNvPr id="3" name="Espace réservé du contenu 2">
            <a:extLst>
              <a:ext uri="{FF2B5EF4-FFF2-40B4-BE49-F238E27FC236}">
                <a16:creationId xmlns:a16="http://schemas.microsoft.com/office/drawing/2014/main" id="{7DC8376F-18D7-438A-17F9-5EE7392630F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u texte 3">
            <a:extLst>
              <a:ext uri="{FF2B5EF4-FFF2-40B4-BE49-F238E27FC236}">
                <a16:creationId xmlns:a16="http://schemas.microsoft.com/office/drawing/2014/main" id="{0BC9846D-D3A7-A735-452A-F1C5EE5CC14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9628E103-2144-E2CA-C614-A061F1369EB0}"/>
              </a:ext>
            </a:extLst>
          </p:cNvPr>
          <p:cNvSpPr>
            <a:spLocks noGrp="1"/>
          </p:cNvSpPr>
          <p:nvPr>
            <p:ph type="dt" sz="half" idx="10"/>
          </p:nvPr>
        </p:nvSpPr>
        <p:spPr/>
        <p:txBody>
          <a:bodyPr/>
          <a:lstStyle/>
          <a:p>
            <a:fld id="{DDC078DA-5C22-1D43-AE3C-349B06ADC9A5}" type="datetimeFigureOut">
              <a:rPr lang="en-GB" smtClean="0"/>
              <a:t>15/06/2026</a:t>
            </a:fld>
            <a:endParaRPr lang="en-GB"/>
          </a:p>
        </p:txBody>
      </p:sp>
      <p:sp>
        <p:nvSpPr>
          <p:cNvPr id="6" name="Espace réservé du pied de page 5">
            <a:extLst>
              <a:ext uri="{FF2B5EF4-FFF2-40B4-BE49-F238E27FC236}">
                <a16:creationId xmlns:a16="http://schemas.microsoft.com/office/drawing/2014/main" id="{397DE883-CA9A-AF7F-4F8A-C15F1707797C}"/>
              </a:ext>
            </a:extLst>
          </p:cNvPr>
          <p:cNvSpPr>
            <a:spLocks noGrp="1"/>
          </p:cNvSpPr>
          <p:nvPr>
            <p:ph type="ftr" sz="quarter" idx="11"/>
          </p:nvPr>
        </p:nvSpPr>
        <p:spPr/>
        <p:txBody>
          <a:bodyPr/>
          <a:lstStyle/>
          <a:p>
            <a:endParaRPr lang="en-GB"/>
          </a:p>
        </p:txBody>
      </p:sp>
      <p:sp>
        <p:nvSpPr>
          <p:cNvPr id="7" name="Espace réservé du numéro de diapositive 6">
            <a:extLst>
              <a:ext uri="{FF2B5EF4-FFF2-40B4-BE49-F238E27FC236}">
                <a16:creationId xmlns:a16="http://schemas.microsoft.com/office/drawing/2014/main" id="{FCE1307A-0F30-9C33-9D59-6E9BEC775692}"/>
              </a:ext>
            </a:extLst>
          </p:cNvPr>
          <p:cNvSpPr>
            <a:spLocks noGrp="1"/>
          </p:cNvSpPr>
          <p:nvPr>
            <p:ph type="sldNum" sz="quarter" idx="12"/>
          </p:nvPr>
        </p:nvSpPr>
        <p:spPr/>
        <p:txBody>
          <a:bodyPr/>
          <a:lstStyle/>
          <a:p>
            <a:fld id="{8FF6C962-612E-BF49-9BAA-712871B75A46}" type="slidenum">
              <a:rPr lang="en-GB" smtClean="0"/>
              <a:t>‹N°›</a:t>
            </a:fld>
            <a:endParaRPr lang="en-GB"/>
          </a:p>
        </p:txBody>
      </p:sp>
    </p:spTree>
    <p:extLst>
      <p:ext uri="{BB962C8B-B14F-4D97-AF65-F5344CB8AC3E}">
        <p14:creationId xmlns:p14="http://schemas.microsoft.com/office/powerpoint/2010/main" val="32518976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8EE6707-3F2E-94A3-508B-9CC1772A7435}"/>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en-GB"/>
          </a:p>
        </p:txBody>
      </p:sp>
      <p:sp>
        <p:nvSpPr>
          <p:cNvPr id="3" name="Espace réservé pour une image  2">
            <a:extLst>
              <a:ext uri="{FF2B5EF4-FFF2-40B4-BE49-F238E27FC236}">
                <a16:creationId xmlns:a16="http://schemas.microsoft.com/office/drawing/2014/main" id="{59271502-B660-9F79-57C3-DFAED31773F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Espace réservé du texte 3">
            <a:extLst>
              <a:ext uri="{FF2B5EF4-FFF2-40B4-BE49-F238E27FC236}">
                <a16:creationId xmlns:a16="http://schemas.microsoft.com/office/drawing/2014/main" id="{F8098A72-4964-E20C-BD5A-7A71FD354CF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2B36D6BD-523E-BC05-1B22-BF2CB49E9B02}"/>
              </a:ext>
            </a:extLst>
          </p:cNvPr>
          <p:cNvSpPr>
            <a:spLocks noGrp="1"/>
          </p:cNvSpPr>
          <p:nvPr>
            <p:ph type="dt" sz="half" idx="10"/>
          </p:nvPr>
        </p:nvSpPr>
        <p:spPr/>
        <p:txBody>
          <a:bodyPr/>
          <a:lstStyle/>
          <a:p>
            <a:fld id="{DDC078DA-5C22-1D43-AE3C-349B06ADC9A5}" type="datetimeFigureOut">
              <a:rPr lang="en-GB" smtClean="0"/>
              <a:t>15/06/2026</a:t>
            </a:fld>
            <a:endParaRPr lang="en-GB"/>
          </a:p>
        </p:txBody>
      </p:sp>
      <p:sp>
        <p:nvSpPr>
          <p:cNvPr id="6" name="Espace réservé du pied de page 5">
            <a:extLst>
              <a:ext uri="{FF2B5EF4-FFF2-40B4-BE49-F238E27FC236}">
                <a16:creationId xmlns:a16="http://schemas.microsoft.com/office/drawing/2014/main" id="{1A0DD1F1-40B9-3612-34AD-5EC3FD4E8992}"/>
              </a:ext>
            </a:extLst>
          </p:cNvPr>
          <p:cNvSpPr>
            <a:spLocks noGrp="1"/>
          </p:cNvSpPr>
          <p:nvPr>
            <p:ph type="ftr" sz="quarter" idx="11"/>
          </p:nvPr>
        </p:nvSpPr>
        <p:spPr/>
        <p:txBody>
          <a:bodyPr/>
          <a:lstStyle/>
          <a:p>
            <a:endParaRPr lang="en-GB"/>
          </a:p>
        </p:txBody>
      </p:sp>
      <p:sp>
        <p:nvSpPr>
          <p:cNvPr id="7" name="Espace réservé du numéro de diapositive 6">
            <a:extLst>
              <a:ext uri="{FF2B5EF4-FFF2-40B4-BE49-F238E27FC236}">
                <a16:creationId xmlns:a16="http://schemas.microsoft.com/office/drawing/2014/main" id="{5FE166AC-32DA-F03F-EAE4-D53D69F7B1AD}"/>
              </a:ext>
            </a:extLst>
          </p:cNvPr>
          <p:cNvSpPr>
            <a:spLocks noGrp="1"/>
          </p:cNvSpPr>
          <p:nvPr>
            <p:ph type="sldNum" sz="quarter" idx="12"/>
          </p:nvPr>
        </p:nvSpPr>
        <p:spPr/>
        <p:txBody>
          <a:bodyPr/>
          <a:lstStyle/>
          <a:p>
            <a:fld id="{8FF6C962-612E-BF49-9BAA-712871B75A46}" type="slidenum">
              <a:rPr lang="en-GB" smtClean="0"/>
              <a:t>‹N°›</a:t>
            </a:fld>
            <a:endParaRPr lang="en-GB"/>
          </a:p>
        </p:txBody>
      </p:sp>
    </p:spTree>
    <p:extLst>
      <p:ext uri="{BB962C8B-B14F-4D97-AF65-F5344CB8AC3E}">
        <p14:creationId xmlns:p14="http://schemas.microsoft.com/office/powerpoint/2010/main" val="39393054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C371DA75-5B90-3E87-366F-DC3E1EC888D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endParaRPr lang="en-GB"/>
          </a:p>
        </p:txBody>
      </p:sp>
      <p:sp>
        <p:nvSpPr>
          <p:cNvPr id="3" name="Espace réservé du texte 2">
            <a:extLst>
              <a:ext uri="{FF2B5EF4-FFF2-40B4-BE49-F238E27FC236}">
                <a16:creationId xmlns:a16="http://schemas.microsoft.com/office/drawing/2014/main" id="{0C61EFB2-EA95-C23C-D1C6-B245456B5B9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e la date 3">
            <a:extLst>
              <a:ext uri="{FF2B5EF4-FFF2-40B4-BE49-F238E27FC236}">
                <a16:creationId xmlns:a16="http://schemas.microsoft.com/office/drawing/2014/main" id="{5A08EE12-248B-B960-52DB-61EBB4AFA1E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C078DA-5C22-1D43-AE3C-349B06ADC9A5}" type="datetimeFigureOut">
              <a:rPr lang="en-GB" smtClean="0"/>
              <a:t>15/06/2026</a:t>
            </a:fld>
            <a:endParaRPr lang="en-GB"/>
          </a:p>
        </p:txBody>
      </p:sp>
      <p:sp>
        <p:nvSpPr>
          <p:cNvPr id="5" name="Espace réservé du pied de page 4">
            <a:extLst>
              <a:ext uri="{FF2B5EF4-FFF2-40B4-BE49-F238E27FC236}">
                <a16:creationId xmlns:a16="http://schemas.microsoft.com/office/drawing/2014/main" id="{D4E0C572-0A7E-B5D3-32DF-78A942B12A5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Espace réservé du numéro de diapositive 5">
            <a:extLst>
              <a:ext uri="{FF2B5EF4-FFF2-40B4-BE49-F238E27FC236}">
                <a16:creationId xmlns:a16="http://schemas.microsoft.com/office/drawing/2014/main" id="{BAEF3FC7-DB3A-5042-7D54-F4A8CECCE71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FF6C962-612E-BF49-9BAA-712871B75A46}" type="slidenum">
              <a:rPr lang="en-GB" smtClean="0"/>
              <a:t>‹N°›</a:t>
            </a:fld>
            <a:endParaRPr lang="en-GB"/>
          </a:p>
        </p:txBody>
      </p:sp>
    </p:spTree>
    <p:extLst>
      <p:ext uri="{BB962C8B-B14F-4D97-AF65-F5344CB8AC3E}">
        <p14:creationId xmlns:p14="http://schemas.microsoft.com/office/powerpoint/2010/main" val="1306927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 Id="rId6" Type="http://schemas.openxmlformats.org/officeDocument/2006/relationships/image" Target="../media/image16.tiff"/><Relationship Id="rId5" Type="http://schemas.openxmlformats.org/officeDocument/2006/relationships/image" Target="../media/image15.jpeg"/><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 Id="rId4" Type="http://schemas.openxmlformats.org/officeDocument/2006/relationships/image" Target="../media/image19.png"/></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 Id="rId4" Type="http://schemas.openxmlformats.org/officeDocument/2006/relationships/image" Target="../media/image2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png"/><Relationship Id="rId1" Type="http://schemas.openxmlformats.org/officeDocument/2006/relationships/slideLayout" Target="../slideLayouts/slideLayout7.xml"/><Relationship Id="rId5" Type="http://schemas.openxmlformats.org/officeDocument/2006/relationships/image" Target="../media/image26.png"/><Relationship Id="rId4" Type="http://schemas.openxmlformats.org/officeDocument/2006/relationships/image" Target="../media/image25.png"/></Relationships>
</file>

<file path=ppt/slides/_rels/slide16.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28.jpeg"/><Relationship Id="rId7" Type="http://schemas.openxmlformats.org/officeDocument/2006/relationships/image" Target="../media/image32.png"/><Relationship Id="rId2" Type="http://schemas.openxmlformats.org/officeDocument/2006/relationships/image" Target="../media/image27.png"/><Relationship Id="rId1" Type="http://schemas.openxmlformats.org/officeDocument/2006/relationships/slideLayout" Target="../slideLayouts/slideLayout7.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1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7.xml"/><Relationship Id="rId4" Type="http://schemas.openxmlformats.org/officeDocument/2006/relationships/image" Target="../media/image36.png"/></Relationships>
</file>

<file path=ppt/slides/_rels/slide18.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9.tiff"/><Relationship Id="rId7" Type="http://schemas.openxmlformats.org/officeDocument/2006/relationships/image" Target="../media/image42.png"/><Relationship Id="rId2" Type="http://schemas.openxmlformats.org/officeDocument/2006/relationships/image" Target="../media/image38.tiff"/><Relationship Id="rId1" Type="http://schemas.openxmlformats.org/officeDocument/2006/relationships/slideLayout" Target="../slideLayouts/slideLayout7.xml"/><Relationship Id="rId6" Type="http://schemas.openxmlformats.org/officeDocument/2006/relationships/image" Target="../media/image16.tiff"/><Relationship Id="rId5" Type="http://schemas.openxmlformats.org/officeDocument/2006/relationships/image" Target="../media/image41.jpeg"/><Relationship Id="rId4" Type="http://schemas.openxmlformats.org/officeDocument/2006/relationships/image" Target="../media/image40.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6.xml"/><Relationship Id="rId4" Type="http://schemas.openxmlformats.org/officeDocument/2006/relationships/image" Target="../media/image45.png"/></Relationships>
</file>

<file path=ppt/slides/_rels/slide2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jpeg"/><Relationship Id="rId1" Type="http://schemas.openxmlformats.org/officeDocument/2006/relationships/slideLayout" Target="../slideLayouts/slideLayout7.xml"/><Relationship Id="rId4" Type="http://schemas.openxmlformats.org/officeDocument/2006/relationships/image" Target="../media/image48.png"/></Relationships>
</file>

<file path=ppt/slides/_rels/slide24.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6.xml"/><Relationship Id="rId5" Type="http://schemas.openxmlformats.org/officeDocument/2006/relationships/image" Target="../media/image53.png"/><Relationship Id="rId4" Type="http://schemas.openxmlformats.org/officeDocument/2006/relationships/image" Target="../media/image52.png"/></Relationships>
</file>

<file path=ppt/slides/_rels/slide26.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7.xml"/><Relationship Id="rId4" Type="http://schemas.openxmlformats.org/officeDocument/2006/relationships/image" Target="../media/image56.jpeg"/></Relationships>
</file>

<file path=ppt/slides/_rels/slide27.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528BC37-4EBA-198B-8EBB-06874C5CF5F6}"/>
              </a:ext>
            </a:extLst>
          </p:cNvPr>
          <p:cNvSpPr>
            <a:spLocks noGrp="1"/>
          </p:cNvSpPr>
          <p:nvPr>
            <p:ph type="ctrTitle"/>
          </p:nvPr>
        </p:nvSpPr>
        <p:spPr>
          <a:xfrm>
            <a:off x="1669774" y="406400"/>
            <a:ext cx="9144000" cy="2387600"/>
          </a:xfrm>
        </p:spPr>
        <p:txBody>
          <a:bodyPr/>
          <a:lstStyle/>
          <a:p>
            <a:r>
              <a:rPr lang="en-GB" b="1" dirty="0"/>
              <a:t>ILD muon system</a:t>
            </a:r>
          </a:p>
        </p:txBody>
      </p:sp>
      <p:sp>
        <p:nvSpPr>
          <p:cNvPr id="3" name="Sous-titre 2">
            <a:extLst>
              <a:ext uri="{FF2B5EF4-FFF2-40B4-BE49-F238E27FC236}">
                <a16:creationId xmlns:a16="http://schemas.microsoft.com/office/drawing/2014/main" id="{8F1A12B3-D05F-5438-8D89-0765030F86A6}"/>
              </a:ext>
            </a:extLst>
          </p:cNvPr>
          <p:cNvSpPr>
            <a:spLocks noGrp="1"/>
          </p:cNvSpPr>
          <p:nvPr>
            <p:ph type="subTitle" idx="1"/>
          </p:nvPr>
        </p:nvSpPr>
        <p:spPr/>
        <p:txBody>
          <a:bodyPr/>
          <a:lstStyle/>
          <a:p>
            <a:r>
              <a:rPr lang="en-GB" dirty="0" err="1"/>
              <a:t>I.Laktineh</a:t>
            </a:r>
            <a:endParaRPr lang="en-GB" dirty="0"/>
          </a:p>
          <a:p>
            <a:r>
              <a:rPr lang="en-GB" dirty="0"/>
              <a:t>On </a:t>
            </a:r>
            <a:r>
              <a:rPr lang="en-GB" dirty="0" err="1"/>
              <a:t>belhlf</a:t>
            </a:r>
            <a:r>
              <a:rPr lang="en-GB" dirty="0"/>
              <a:t> of the ILD collaboration</a:t>
            </a:r>
          </a:p>
        </p:txBody>
      </p:sp>
    </p:spTree>
    <p:extLst>
      <p:ext uri="{BB962C8B-B14F-4D97-AF65-F5344CB8AC3E}">
        <p14:creationId xmlns:p14="http://schemas.microsoft.com/office/powerpoint/2010/main" val="38561282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id="{C08210F6-BC15-882D-5DF7-83DD0990F818}"/>
              </a:ext>
            </a:extLst>
          </p:cNvPr>
          <p:cNvPicPr>
            <a:picLocks noChangeAspect="1"/>
          </p:cNvPicPr>
          <p:nvPr/>
        </p:nvPicPr>
        <p:blipFill>
          <a:blip r:embed="rId2"/>
          <a:stretch>
            <a:fillRect/>
          </a:stretch>
        </p:blipFill>
        <p:spPr>
          <a:xfrm>
            <a:off x="950870" y="1085146"/>
            <a:ext cx="4968618" cy="4687707"/>
          </a:xfrm>
          <a:prstGeom prst="rect">
            <a:avLst/>
          </a:prstGeom>
        </p:spPr>
      </p:pic>
      <p:pic>
        <p:nvPicPr>
          <p:cNvPr id="3" name="Image 2">
            <a:extLst>
              <a:ext uri="{FF2B5EF4-FFF2-40B4-BE49-F238E27FC236}">
                <a16:creationId xmlns:a16="http://schemas.microsoft.com/office/drawing/2014/main" id="{4424E481-C0D6-6F3D-0F24-3743480D3276}"/>
              </a:ext>
            </a:extLst>
          </p:cNvPr>
          <p:cNvPicPr>
            <a:picLocks noChangeAspect="1"/>
          </p:cNvPicPr>
          <p:nvPr/>
        </p:nvPicPr>
        <p:blipFill>
          <a:blip r:embed="rId3"/>
          <a:stretch>
            <a:fillRect/>
          </a:stretch>
        </p:blipFill>
        <p:spPr>
          <a:xfrm>
            <a:off x="6096000" y="1085146"/>
            <a:ext cx="4910354" cy="4632736"/>
          </a:xfrm>
          <a:prstGeom prst="rect">
            <a:avLst/>
          </a:prstGeom>
        </p:spPr>
      </p:pic>
      <p:sp>
        <p:nvSpPr>
          <p:cNvPr id="4" name="ZoneTexte 3">
            <a:extLst>
              <a:ext uri="{FF2B5EF4-FFF2-40B4-BE49-F238E27FC236}">
                <a16:creationId xmlns:a16="http://schemas.microsoft.com/office/drawing/2014/main" id="{4CC1873C-3E77-787A-8845-7AB2E57B4A30}"/>
              </a:ext>
            </a:extLst>
          </p:cNvPr>
          <p:cNvSpPr txBox="1"/>
          <p:nvPr/>
        </p:nvSpPr>
        <p:spPr>
          <a:xfrm>
            <a:off x="3435179" y="6019989"/>
            <a:ext cx="2075935" cy="646331"/>
          </a:xfrm>
          <a:prstGeom prst="rect">
            <a:avLst/>
          </a:prstGeom>
          <a:noFill/>
        </p:spPr>
        <p:txBody>
          <a:bodyPr wrap="square" rtlCol="0">
            <a:spAutoFit/>
          </a:bodyPr>
          <a:lstStyle/>
          <a:p>
            <a:r>
              <a:rPr lang="fr-FR" dirty="0">
                <a:solidFill>
                  <a:srgbClr val="A60021"/>
                </a:solidFill>
                <a:effectLst/>
                <a:latin typeface="Helvetica" pitchFamily="2" charset="0"/>
              </a:rPr>
              <a:t>Barrel</a:t>
            </a:r>
          </a:p>
          <a:p>
            <a:endParaRPr lang="en-GB" dirty="0"/>
          </a:p>
        </p:txBody>
      </p:sp>
      <p:sp>
        <p:nvSpPr>
          <p:cNvPr id="6" name="ZoneTexte 5">
            <a:extLst>
              <a:ext uri="{FF2B5EF4-FFF2-40B4-BE49-F238E27FC236}">
                <a16:creationId xmlns:a16="http://schemas.microsoft.com/office/drawing/2014/main" id="{6125FDE4-0C6B-B839-104C-2EA87914532B}"/>
              </a:ext>
            </a:extLst>
          </p:cNvPr>
          <p:cNvSpPr txBox="1"/>
          <p:nvPr/>
        </p:nvSpPr>
        <p:spPr>
          <a:xfrm>
            <a:off x="7739750" y="5951356"/>
            <a:ext cx="1799368" cy="369332"/>
          </a:xfrm>
          <a:prstGeom prst="rect">
            <a:avLst/>
          </a:prstGeom>
          <a:noFill/>
        </p:spPr>
        <p:txBody>
          <a:bodyPr wrap="square">
            <a:spAutoFit/>
          </a:bodyPr>
          <a:lstStyle/>
          <a:p>
            <a:r>
              <a:rPr lang="fr-FR" dirty="0" err="1">
                <a:solidFill>
                  <a:srgbClr val="A60021"/>
                </a:solidFill>
                <a:effectLst/>
                <a:latin typeface="Helvetica" pitchFamily="2" charset="0"/>
              </a:rPr>
              <a:t>EndCup</a:t>
            </a:r>
            <a:endParaRPr lang="fr-FR" dirty="0">
              <a:solidFill>
                <a:srgbClr val="A60021"/>
              </a:solidFill>
              <a:effectLst/>
              <a:latin typeface="Helvetica" pitchFamily="2" charset="0"/>
            </a:endParaRPr>
          </a:p>
        </p:txBody>
      </p:sp>
      <p:sp>
        <p:nvSpPr>
          <p:cNvPr id="7" name="ZoneTexte 6">
            <a:extLst>
              <a:ext uri="{FF2B5EF4-FFF2-40B4-BE49-F238E27FC236}">
                <a16:creationId xmlns:a16="http://schemas.microsoft.com/office/drawing/2014/main" id="{FD17A2FB-8FB0-90A1-8844-2CB2B418F2C7}"/>
              </a:ext>
            </a:extLst>
          </p:cNvPr>
          <p:cNvSpPr txBox="1"/>
          <p:nvPr/>
        </p:nvSpPr>
        <p:spPr>
          <a:xfrm>
            <a:off x="4955059" y="877330"/>
            <a:ext cx="1940011" cy="369332"/>
          </a:xfrm>
          <a:prstGeom prst="rect">
            <a:avLst/>
          </a:prstGeom>
          <a:noFill/>
        </p:spPr>
        <p:txBody>
          <a:bodyPr wrap="square" rtlCol="0">
            <a:spAutoFit/>
          </a:bodyPr>
          <a:lstStyle/>
          <a:p>
            <a:r>
              <a:rPr lang="en-GB" dirty="0"/>
              <a:t>    Tail catcher role</a:t>
            </a:r>
          </a:p>
        </p:txBody>
      </p:sp>
      <p:sp>
        <p:nvSpPr>
          <p:cNvPr id="8" name="ZoneTexte 7">
            <a:extLst>
              <a:ext uri="{FF2B5EF4-FFF2-40B4-BE49-F238E27FC236}">
                <a16:creationId xmlns:a16="http://schemas.microsoft.com/office/drawing/2014/main" id="{761693A0-41AD-BD84-67C1-F9499EF1CF43}"/>
              </a:ext>
            </a:extLst>
          </p:cNvPr>
          <p:cNvSpPr txBox="1"/>
          <p:nvPr/>
        </p:nvSpPr>
        <p:spPr>
          <a:xfrm>
            <a:off x="4473144" y="295014"/>
            <a:ext cx="3015049" cy="461665"/>
          </a:xfrm>
          <a:prstGeom prst="rect">
            <a:avLst/>
          </a:prstGeom>
          <a:noFill/>
        </p:spPr>
        <p:txBody>
          <a:bodyPr wrap="square" rtlCol="0">
            <a:spAutoFit/>
          </a:bodyPr>
          <a:lstStyle/>
          <a:p>
            <a:r>
              <a:rPr lang="en-GB" sz="2400" b="1" dirty="0">
                <a:solidFill>
                  <a:srgbClr val="FF0000"/>
                </a:solidFill>
              </a:rPr>
              <a:t>Muon system impact</a:t>
            </a:r>
          </a:p>
        </p:txBody>
      </p:sp>
    </p:spTree>
    <p:extLst>
      <p:ext uri="{BB962C8B-B14F-4D97-AF65-F5344CB8AC3E}">
        <p14:creationId xmlns:p14="http://schemas.microsoft.com/office/powerpoint/2010/main" val="31770117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BCB85D05-C39F-6B9C-B515-4F994CCA4D94}"/>
              </a:ext>
            </a:extLst>
          </p:cNvPr>
          <p:cNvSpPr txBox="1"/>
          <p:nvPr/>
        </p:nvSpPr>
        <p:spPr>
          <a:xfrm>
            <a:off x="4334610" y="212026"/>
            <a:ext cx="3241040" cy="461665"/>
          </a:xfrm>
          <a:prstGeom prst="rect">
            <a:avLst/>
          </a:prstGeom>
          <a:noFill/>
        </p:spPr>
        <p:txBody>
          <a:bodyPr wrap="square" rtlCol="0">
            <a:spAutoFit/>
          </a:bodyPr>
          <a:lstStyle/>
          <a:p>
            <a:r>
              <a:rPr lang="en-GB" sz="2400" dirty="0">
                <a:solidFill>
                  <a:srgbClr val="FF0000"/>
                </a:solidFill>
              </a:rPr>
              <a:t>      Which technology?</a:t>
            </a:r>
          </a:p>
        </p:txBody>
      </p:sp>
      <p:sp>
        <p:nvSpPr>
          <p:cNvPr id="3" name="ZoneTexte 2">
            <a:extLst>
              <a:ext uri="{FF2B5EF4-FFF2-40B4-BE49-F238E27FC236}">
                <a16:creationId xmlns:a16="http://schemas.microsoft.com/office/drawing/2014/main" id="{D716AF4C-CC09-B4F4-30A5-D79FDF8EF41A}"/>
              </a:ext>
            </a:extLst>
          </p:cNvPr>
          <p:cNvSpPr txBox="1"/>
          <p:nvPr/>
        </p:nvSpPr>
        <p:spPr>
          <a:xfrm>
            <a:off x="396240" y="1290320"/>
            <a:ext cx="5019040" cy="400110"/>
          </a:xfrm>
          <a:prstGeom prst="rect">
            <a:avLst/>
          </a:prstGeom>
          <a:noFill/>
        </p:spPr>
        <p:txBody>
          <a:bodyPr wrap="square" rtlCol="0">
            <a:spAutoFit/>
          </a:bodyPr>
          <a:lstStyle/>
          <a:p>
            <a:r>
              <a:rPr lang="en-GB" sz="2000" dirty="0"/>
              <a:t>Two HCAL technologies are proposed  for ILD </a:t>
            </a:r>
          </a:p>
        </p:txBody>
      </p:sp>
      <p:pic>
        <p:nvPicPr>
          <p:cNvPr id="4" name="Image 3">
            <a:extLst>
              <a:ext uri="{FF2B5EF4-FFF2-40B4-BE49-F238E27FC236}">
                <a16:creationId xmlns:a16="http://schemas.microsoft.com/office/drawing/2014/main" id="{8530AE6E-5AFB-750D-3FF9-51AB80049701}"/>
              </a:ext>
            </a:extLst>
          </p:cNvPr>
          <p:cNvPicPr>
            <a:picLocks noChangeAspect="1"/>
          </p:cNvPicPr>
          <p:nvPr/>
        </p:nvPicPr>
        <p:blipFill>
          <a:blip r:embed="rId2"/>
          <a:stretch>
            <a:fillRect/>
          </a:stretch>
        </p:blipFill>
        <p:spPr>
          <a:xfrm>
            <a:off x="475449" y="2710597"/>
            <a:ext cx="2857500" cy="2146300"/>
          </a:xfrm>
          <a:prstGeom prst="rect">
            <a:avLst/>
          </a:prstGeom>
        </p:spPr>
      </p:pic>
      <p:pic>
        <p:nvPicPr>
          <p:cNvPr id="5" name="Image 4">
            <a:extLst>
              <a:ext uri="{FF2B5EF4-FFF2-40B4-BE49-F238E27FC236}">
                <a16:creationId xmlns:a16="http://schemas.microsoft.com/office/drawing/2014/main" id="{6087B6AF-7D1D-1BBB-E4E3-82D5860811D2}"/>
              </a:ext>
            </a:extLst>
          </p:cNvPr>
          <p:cNvPicPr>
            <a:picLocks noChangeAspect="1"/>
          </p:cNvPicPr>
          <p:nvPr/>
        </p:nvPicPr>
        <p:blipFill>
          <a:blip r:embed="rId3"/>
          <a:stretch>
            <a:fillRect/>
          </a:stretch>
        </p:blipFill>
        <p:spPr>
          <a:xfrm>
            <a:off x="9318498" y="2595484"/>
            <a:ext cx="2670302" cy="2146301"/>
          </a:xfrm>
          <a:prstGeom prst="rect">
            <a:avLst/>
          </a:prstGeom>
        </p:spPr>
      </p:pic>
      <p:pic>
        <p:nvPicPr>
          <p:cNvPr id="6" name="Image 5">
            <a:extLst>
              <a:ext uri="{FF2B5EF4-FFF2-40B4-BE49-F238E27FC236}">
                <a16:creationId xmlns:a16="http://schemas.microsoft.com/office/drawing/2014/main" id="{646E2AA4-8A99-4CAF-D205-759C058614AE}"/>
              </a:ext>
            </a:extLst>
          </p:cNvPr>
          <p:cNvPicPr>
            <a:picLocks noChangeAspect="1"/>
          </p:cNvPicPr>
          <p:nvPr/>
        </p:nvPicPr>
        <p:blipFill>
          <a:blip r:embed="rId4"/>
          <a:stretch>
            <a:fillRect/>
          </a:stretch>
        </p:blipFill>
        <p:spPr>
          <a:xfrm>
            <a:off x="6554442" y="2969855"/>
            <a:ext cx="2164744" cy="1575492"/>
          </a:xfrm>
          <a:prstGeom prst="rect">
            <a:avLst/>
          </a:prstGeom>
        </p:spPr>
      </p:pic>
      <p:sp>
        <p:nvSpPr>
          <p:cNvPr id="9" name="ZoneTexte 8">
            <a:extLst>
              <a:ext uri="{FF2B5EF4-FFF2-40B4-BE49-F238E27FC236}">
                <a16:creationId xmlns:a16="http://schemas.microsoft.com/office/drawing/2014/main" id="{F6841435-60A9-4C77-9741-4D3B954DD31A}"/>
              </a:ext>
            </a:extLst>
          </p:cNvPr>
          <p:cNvSpPr txBox="1"/>
          <p:nvPr/>
        </p:nvSpPr>
        <p:spPr>
          <a:xfrm>
            <a:off x="2905760" y="5134103"/>
            <a:ext cx="6540843" cy="400110"/>
          </a:xfrm>
          <a:prstGeom prst="rect">
            <a:avLst/>
          </a:prstGeom>
          <a:noFill/>
        </p:spPr>
        <p:txBody>
          <a:bodyPr wrap="square">
            <a:spAutoFit/>
          </a:bodyPr>
          <a:lstStyle/>
          <a:p>
            <a:r>
              <a:rPr lang="en-GB" sz="2000" b="1" dirty="0"/>
              <a:t>The active medium of each can be used as a muon detector </a:t>
            </a:r>
          </a:p>
        </p:txBody>
      </p:sp>
      <p:pic>
        <p:nvPicPr>
          <p:cNvPr id="11" name="Picture 4">
            <a:extLst>
              <a:ext uri="{FF2B5EF4-FFF2-40B4-BE49-F238E27FC236}">
                <a16:creationId xmlns:a16="http://schemas.microsoft.com/office/drawing/2014/main" id="{D71FAF74-EA9A-9983-18F0-088EE6F5D61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98887" y="2979141"/>
            <a:ext cx="2356243" cy="1609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16" name="ZoneTexte 15">
            <a:extLst>
              <a:ext uri="{FF2B5EF4-FFF2-40B4-BE49-F238E27FC236}">
                <a16:creationId xmlns:a16="http://schemas.microsoft.com/office/drawing/2014/main" id="{1CAE4E82-0321-1AA9-A1F7-F720AAA12964}"/>
              </a:ext>
            </a:extLst>
          </p:cNvPr>
          <p:cNvSpPr txBox="1"/>
          <p:nvPr/>
        </p:nvSpPr>
        <p:spPr>
          <a:xfrm>
            <a:off x="6788562" y="2045727"/>
            <a:ext cx="5200238" cy="400110"/>
          </a:xfrm>
          <a:prstGeom prst="rect">
            <a:avLst/>
          </a:prstGeom>
          <a:noFill/>
        </p:spPr>
        <p:txBody>
          <a:bodyPr wrap="square">
            <a:spAutoFit/>
          </a:bodyPr>
          <a:lstStyle/>
          <a:p>
            <a:r>
              <a:rPr lang="en-GB" sz="2000" dirty="0"/>
              <a:t>AHCAL based on scintillating tiles of 3 cm x 3 cm</a:t>
            </a:r>
          </a:p>
        </p:txBody>
      </p:sp>
      <p:sp>
        <p:nvSpPr>
          <p:cNvPr id="17" name="ZoneTexte 16">
            <a:extLst>
              <a:ext uri="{FF2B5EF4-FFF2-40B4-BE49-F238E27FC236}">
                <a16:creationId xmlns:a16="http://schemas.microsoft.com/office/drawing/2014/main" id="{DCDF5A2B-109C-2483-9243-6CDE8FC3FC55}"/>
              </a:ext>
            </a:extLst>
          </p:cNvPr>
          <p:cNvSpPr txBox="1"/>
          <p:nvPr/>
        </p:nvSpPr>
        <p:spPr>
          <a:xfrm>
            <a:off x="302454" y="1962738"/>
            <a:ext cx="4724370" cy="400110"/>
          </a:xfrm>
          <a:prstGeom prst="rect">
            <a:avLst/>
          </a:prstGeom>
          <a:noFill/>
        </p:spPr>
        <p:txBody>
          <a:bodyPr wrap="none" rtlCol="0">
            <a:spAutoFit/>
          </a:bodyPr>
          <a:lstStyle/>
          <a:p>
            <a:r>
              <a:rPr lang="en-GB" sz="2000" dirty="0"/>
              <a:t>(T)-SDHCAL based on (M)RPC of 1 cm x 1cm</a:t>
            </a:r>
          </a:p>
        </p:txBody>
      </p:sp>
      <p:sp>
        <p:nvSpPr>
          <p:cNvPr id="7" name="ZoneTexte 6">
            <a:extLst>
              <a:ext uri="{FF2B5EF4-FFF2-40B4-BE49-F238E27FC236}">
                <a16:creationId xmlns:a16="http://schemas.microsoft.com/office/drawing/2014/main" id="{7D2705EF-08D9-77EF-D040-AB6AB02892B4}"/>
              </a:ext>
            </a:extLst>
          </p:cNvPr>
          <p:cNvSpPr txBox="1"/>
          <p:nvPr/>
        </p:nvSpPr>
        <p:spPr>
          <a:xfrm>
            <a:off x="893667" y="5479151"/>
            <a:ext cx="10565027" cy="369332"/>
          </a:xfrm>
          <a:prstGeom prst="rect">
            <a:avLst/>
          </a:prstGeom>
          <a:noFill/>
        </p:spPr>
        <p:txBody>
          <a:bodyPr wrap="square" rtlCol="0">
            <a:spAutoFit/>
          </a:bodyPr>
          <a:lstStyle/>
          <a:p>
            <a:r>
              <a:rPr lang="en-GB" dirty="0"/>
              <a:t>                        The readout needs not to be as granular as the HCAL for the muon system</a:t>
            </a:r>
          </a:p>
        </p:txBody>
      </p:sp>
      <p:sp>
        <p:nvSpPr>
          <p:cNvPr id="8" name="ZoneTexte 7">
            <a:extLst>
              <a:ext uri="{FF2B5EF4-FFF2-40B4-BE49-F238E27FC236}">
                <a16:creationId xmlns:a16="http://schemas.microsoft.com/office/drawing/2014/main" id="{A4791662-4872-CD0E-555F-60B7D6557682}"/>
              </a:ext>
            </a:extLst>
          </p:cNvPr>
          <p:cNvSpPr txBox="1"/>
          <p:nvPr/>
        </p:nvSpPr>
        <p:spPr>
          <a:xfrm>
            <a:off x="1904199" y="6263723"/>
            <a:ext cx="7669378" cy="369332"/>
          </a:xfrm>
          <a:prstGeom prst="rect">
            <a:avLst/>
          </a:prstGeom>
          <a:noFill/>
        </p:spPr>
        <p:txBody>
          <a:bodyPr wrap="square" rtlCol="0">
            <a:spAutoFit/>
          </a:bodyPr>
          <a:lstStyle/>
          <a:p>
            <a:r>
              <a:rPr lang="en-GB" b="1" dirty="0"/>
              <a:t>      Nevertheless all other technologies could be proposed for ILD muon system</a:t>
            </a:r>
          </a:p>
        </p:txBody>
      </p:sp>
      <p:pic>
        <p:nvPicPr>
          <p:cNvPr id="10" name="Image 9">
            <a:extLst>
              <a:ext uri="{FF2B5EF4-FFF2-40B4-BE49-F238E27FC236}">
                <a16:creationId xmlns:a16="http://schemas.microsoft.com/office/drawing/2014/main" id="{3DAAE37F-CC01-E4E9-44B6-9F38D3CF4DC2}"/>
              </a:ext>
            </a:extLst>
          </p:cNvPr>
          <p:cNvPicPr>
            <a:picLocks noChangeAspect="1"/>
          </p:cNvPicPr>
          <p:nvPr/>
        </p:nvPicPr>
        <p:blipFill>
          <a:blip r:embed="rId6"/>
          <a:stretch>
            <a:fillRect/>
          </a:stretch>
        </p:blipFill>
        <p:spPr>
          <a:xfrm>
            <a:off x="3887911" y="3983601"/>
            <a:ext cx="1734475" cy="604751"/>
          </a:xfrm>
          <a:prstGeom prst="rect">
            <a:avLst/>
          </a:prstGeom>
        </p:spPr>
      </p:pic>
    </p:spTree>
    <p:extLst>
      <p:ext uri="{BB962C8B-B14F-4D97-AF65-F5344CB8AC3E}">
        <p14:creationId xmlns:p14="http://schemas.microsoft.com/office/powerpoint/2010/main" val="5414040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 9" descr="Capture d’écran 2017-10-19 à 21.02.23.png"/>
          <p:cNvPicPr>
            <a:picLocks noChangeAspect="1"/>
          </p:cNvPicPr>
          <p:nvPr/>
        </p:nvPicPr>
        <p:blipFill>
          <a:blip r:embed="rId2"/>
          <a:stretch>
            <a:fillRect/>
          </a:stretch>
        </p:blipFill>
        <p:spPr>
          <a:xfrm>
            <a:off x="8058233" y="2691037"/>
            <a:ext cx="3709592" cy="1756286"/>
          </a:xfrm>
          <a:prstGeom prst="rect">
            <a:avLst/>
          </a:prstGeom>
        </p:spPr>
      </p:pic>
      <p:pic>
        <p:nvPicPr>
          <p:cNvPr id="8" name="Image 7" descr="Capture d’écran 2017-10-14 à 22.20.47.png"/>
          <p:cNvPicPr>
            <a:picLocks noChangeAspect="1"/>
          </p:cNvPicPr>
          <p:nvPr/>
        </p:nvPicPr>
        <p:blipFill>
          <a:blip r:embed="rId3"/>
          <a:stretch>
            <a:fillRect/>
          </a:stretch>
        </p:blipFill>
        <p:spPr>
          <a:xfrm>
            <a:off x="3647703" y="4270864"/>
            <a:ext cx="3860274" cy="2388638"/>
          </a:xfrm>
          <a:prstGeom prst="rect">
            <a:avLst/>
          </a:prstGeom>
        </p:spPr>
      </p:pic>
      <p:sp>
        <p:nvSpPr>
          <p:cNvPr id="2" name="ZoneTexte 1"/>
          <p:cNvSpPr txBox="1"/>
          <p:nvPr/>
        </p:nvSpPr>
        <p:spPr>
          <a:xfrm>
            <a:off x="2715115" y="421835"/>
            <a:ext cx="6136119" cy="461665"/>
          </a:xfrm>
          <a:prstGeom prst="rect">
            <a:avLst/>
          </a:prstGeom>
          <a:noFill/>
        </p:spPr>
        <p:txBody>
          <a:bodyPr wrap="square" rtlCol="0">
            <a:spAutoFit/>
          </a:bodyPr>
          <a:lstStyle/>
          <a:p>
            <a:r>
              <a:rPr lang="fr-FR" dirty="0"/>
              <a:t>                      </a:t>
            </a:r>
            <a:r>
              <a:rPr lang="fr-FR" sz="2400" dirty="0"/>
              <a:t>          </a:t>
            </a:r>
            <a:r>
              <a:rPr lang="fr-FR" sz="2400" b="1" dirty="0" err="1"/>
              <a:t>Scintillators</a:t>
            </a:r>
            <a:endParaRPr lang="en-GB" sz="2400" b="1" dirty="0"/>
          </a:p>
        </p:txBody>
      </p:sp>
      <p:sp>
        <p:nvSpPr>
          <p:cNvPr id="3" name="ZoneTexte 2"/>
          <p:cNvSpPr txBox="1"/>
          <p:nvPr/>
        </p:nvSpPr>
        <p:spPr>
          <a:xfrm>
            <a:off x="641135" y="738270"/>
            <a:ext cx="4147959" cy="400110"/>
          </a:xfrm>
          <a:prstGeom prst="rect">
            <a:avLst/>
          </a:prstGeom>
          <a:noFill/>
        </p:spPr>
        <p:txBody>
          <a:bodyPr wrap="square" rtlCol="0">
            <a:spAutoFit/>
          </a:bodyPr>
          <a:lstStyle/>
          <a:p>
            <a:r>
              <a:rPr lang="en-US" sz="2000" b="1" dirty="0">
                <a:solidFill>
                  <a:srgbClr val="FF0000"/>
                </a:solidFill>
              </a:rPr>
              <a:t>Advantages</a:t>
            </a:r>
            <a:r>
              <a:rPr lang="fr-FR" sz="2000" b="1" dirty="0">
                <a:solidFill>
                  <a:srgbClr val="FF0000"/>
                </a:solidFill>
              </a:rPr>
              <a:t> </a:t>
            </a:r>
          </a:p>
        </p:txBody>
      </p:sp>
      <p:sp>
        <p:nvSpPr>
          <p:cNvPr id="4" name="ZoneTexte 3"/>
          <p:cNvSpPr txBox="1"/>
          <p:nvPr/>
        </p:nvSpPr>
        <p:spPr>
          <a:xfrm>
            <a:off x="641135" y="1199375"/>
            <a:ext cx="7942217" cy="369332"/>
          </a:xfrm>
          <a:prstGeom prst="rect">
            <a:avLst/>
          </a:prstGeom>
          <a:noFill/>
        </p:spPr>
        <p:txBody>
          <a:bodyPr wrap="square" rtlCol="0">
            <a:spAutoFit/>
          </a:bodyPr>
          <a:lstStyle/>
          <a:p>
            <a:r>
              <a:rPr lang="en-US" dirty="0"/>
              <a:t>Robustness, efficiency, high rate capability </a:t>
            </a:r>
          </a:p>
        </p:txBody>
      </p:sp>
      <p:sp>
        <p:nvSpPr>
          <p:cNvPr id="5" name="ZoneTexte 4"/>
          <p:cNvSpPr txBox="1"/>
          <p:nvPr/>
        </p:nvSpPr>
        <p:spPr>
          <a:xfrm>
            <a:off x="424175" y="2664032"/>
            <a:ext cx="7966663" cy="2031325"/>
          </a:xfrm>
          <a:prstGeom prst="rect">
            <a:avLst/>
          </a:prstGeom>
          <a:noFill/>
        </p:spPr>
        <p:txBody>
          <a:bodyPr wrap="square" rtlCol="0">
            <a:spAutoFit/>
          </a:bodyPr>
          <a:lstStyle/>
          <a:p>
            <a:r>
              <a:rPr lang="en-US" b="1" dirty="0" err="1"/>
              <a:t>Scintillators</a:t>
            </a:r>
            <a:r>
              <a:rPr lang="en-US" b="1" dirty="0"/>
              <a:t> </a:t>
            </a:r>
            <a:r>
              <a:rPr lang="en-US" dirty="0"/>
              <a:t> are  not very often used as a </a:t>
            </a:r>
            <a:r>
              <a:rPr lang="en-US" dirty="0" err="1"/>
              <a:t>muon</a:t>
            </a:r>
            <a:r>
              <a:rPr lang="en-US" dirty="0"/>
              <a:t> detector in big experiments</a:t>
            </a:r>
          </a:p>
          <a:p>
            <a:r>
              <a:rPr lang="en-US" dirty="0"/>
              <a:t>They are used essentially as Bars equipped</a:t>
            </a:r>
          </a:p>
          <a:p>
            <a:r>
              <a:rPr lang="en-US" dirty="0"/>
              <a:t>with WLS and read out by photo-detectors :</a:t>
            </a:r>
          </a:p>
          <a:p>
            <a:r>
              <a:rPr lang="en-US" dirty="0" err="1"/>
              <a:t>MaPMT</a:t>
            </a:r>
            <a:r>
              <a:rPr lang="en-US" dirty="0"/>
              <a:t> as in OPERA or  </a:t>
            </a:r>
            <a:r>
              <a:rPr lang="en-US" dirty="0" err="1"/>
              <a:t>SiPM</a:t>
            </a:r>
            <a:r>
              <a:rPr lang="en-US" dirty="0"/>
              <a:t> as</a:t>
            </a:r>
          </a:p>
          <a:p>
            <a:r>
              <a:rPr lang="en-US" dirty="0"/>
              <a:t>intended in Belle2 and </a:t>
            </a:r>
            <a:r>
              <a:rPr lang="en-US" dirty="0" err="1"/>
              <a:t>SiD</a:t>
            </a:r>
            <a:r>
              <a:rPr lang="en-US" dirty="0"/>
              <a:t>.  </a:t>
            </a:r>
          </a:p>
          <a:p>
            <a:endParaRPr lang="en-US" dirty="0"/>
          </a:p>
          <a:p>
            <a:r>
              <a:rPr lang="en-US" dirty="0"/>
              <a:t>Tiles proposed for AHCAL could be also used</a:t>
            </a:r>
          </a:p>
        </p:txBody>
      </p:sp>
      <p:sp>
        <p:nvSpPr>
          <p:cNvPr id="6" name="ZoneTexte 5"/>
          <p:cNvSpPr txBox="1"/>
          <p:nvPr/>
        </p:nvSpPr>
        <p:spPr>
          <a:xfrm>
            <a:off x="641135" y="1617096"/>
            <a:ext cx="4147959" cy="400110"/>
          </a:xfrm>
          <a:prstGeom prst="rect">
            <a:avLst/>
          </a:prstGeom>
          <a:noFill/>
        </p:spPr>
        <p:txBody>
          <a:bodyPr wrap="square" rtlCol="0">
            <a:spAutoFit/>
          </a:bodyPr>
          <a:lstStyle/>
          <a:p>
            <a:r>
              <a:rPr lang="en-US" sz="2000" b="1" dirty="0">
                <a:solidFill>
                  <a:srgbClr val="FF0000"/>
                </a:solidFill>
              </a:rPr>
              <a:t>Limitations</a:t>
            </a:r>
            <a:r>
              <a:rPr lang="fr-FR" sz="2000" b="1" dirty="0">
                <a:solidFill>
                  <a:srgbClr val="FF0000"/>
                </a:solidFill>
              </a:rPr>
              <a:t> </a:t>
            </a:r>
          </a:p>
        </p:txBody>
      </p:sp>
      <p:sp>
        <p:nvSpPr>
          <p:cNvPr id="7" name="ZoneTexte 6"/>
          <p:cNvSpPr txBox="1"/>
          <p:nvPr/>
        </p:nvSpPr>
        <p:spPr>
          <a:xfrm>
            <a:off x="472406" y="1969520"/>
            <a:ext cx="7918432" cy="646331"/>
          </a:xfrm>
          <a:prstGeom prst="rect">
            <a:avLst/>
          </a:prstGeom>
          <a:noFill/>
        </p:spPr>
        <p:txBody>
          <a:bodyPr wrap="square" rtlCol="0">
            <a:spAutoFit/>
          </a:bodyPr>
          <a:lstStyle/>
          <a:p>
            <a:pPr>
              <a:buFont typeface="Wingdings" pitchFamily="-65" charset="2"/>
              <a:buChar char="à"/>
            </a:pPr>
            <a:r>
              <a:rPr lang="fr-FR" dirty="0">
                <a:sym typeface="Wingdings"/>
              </a:rPr>
              <a:t>segmentation,  </a:t>
            </a:r>
            <a:r>
              <a:rPr lang="fr-FR" dirty="0" err="1">
                <a:sym typeface="Wingdings"/>
              </a:rPr>
              <a:t>cost</a:t>
            </a:r>
            <a:r>
              <a:rPr lang="fr-FR" dirty="0">
                <a:sym typeface="Wingdings"/>
              </a:rPr>
              <a:t>,  </a:t>
            </a:r>
            <a:r>
              <a:rPr lang="fr-FR" dirty="0" err="1">
                <a:sym typeface="Wingdings"/>
              </a:rPr>
              <a:t>SiPM</a:t>
            </a:r>
            <a:r>
              <a:rPr lang="fr-FR" dirty="0">
                <a:sym typeface="Wingdings"/>
              </a:rPr>
              <a:t> </a:t>
            </a:r>
            <a:r>
              <a:rPr lang="fr-FR" dirty="0" err="1">
                <a:sym typeface="Wingdings"/>
              </a:rPr>
              <a:t>rather</a:t>
            </a:r>
            <a:r>
              <a:rPr lang="fr-FR" dirty="0">
                <a:sym typeface="Wingdings"/>
              </a:rPr>
              <a:t> </a:t>
            </a:r>
            <a:r>
              <a:rPr lang="fr-FR" dirty="0" err="1">
                <a:sym typeface="Wingdings"/>
              </a:rPr>
              <a:t>noisy</a:t>
            </a:r>
            <a:endParaRPr lang="en-US" dirty="0">
              <a:sym typeface="Wingdings"/>
            </a:endParaRPr>
          </a:p>
          <a:p>
            <a:endParaRPr lang="en-US" dirty="0"/>
          </a:p>
        </p:txBody>
      </p:sp>
      <p:pic>
        <p:nvPicPr>
          <p:cNvPr id="9" name="Image 8" descr="Capture d’écran 2017-10-19 à 21.03.04.png"/>
          <p:cNvPicPr>
            <a:picLocks noChangeAspect="1"/>
          </p:cNvPicPr>
          <p:nvPr/>
        </p:nvPicPr>
        <p:blipFill>
          <a:blip r:embed="rId4"/>
          <a:stretch>
            <a:fillRect/>
          </a:stretch>
        </p:blipFill>
        <p:spPr>
          <a:xfrm>
            <a:off x="7931563" y="4686180"/>
            <a:ext cx="3278717" cy="1558007"/>
          </a:xfrm>
          <a:prstGeom prst="rect">
            <a:avLst/>
          </a:prstGeom>
        </p:spPr>
      </p:pic>
    </p:spTree>
    <p:extLst>
      <p:ext uri="{BB962C8B-B14F-4D97-AF65-F5344CB8AC3E}">
        <p14:creationId xmlns:p14="http://schemas.microsoft.com/office/powerpoint/2010/main" val="25930859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2550015" y="586935"/>
            <a:ext cx="6136119" cy="461665"/>
          </a:xfrm>
          <a:prstGeom prst="rect">
            <a:avLst/>
          </a:prstGeom>
          <a:noFill/>
        </p:spPr>
        <p:txBody>
          <a:bodyPr wrap="square" rtlCol="0">
            <a:spAutoFit/>
          </a:bodyPr>
          <a:lstStyle/>
          <a:p>
            <a:r>
              <a:rPr lang="fr-FR" dirty="0"/>
              <a:t>                      </a:t>
            </a:r>
            <a:r>
              <a:rPr lang="fr-FR" sz="2400" dirty="0"/>
              <a:t>          </a:t>
            </a:r>
            <a:r>
              <a:rPr lang="en-GB" sz="2400" b="1" dirty="0"/>
              <a:t>Resistive Plate Chamber</a:t>
            </a:r>
          </a:p>
        </p:txBody>
      </p:sp>
      <p:sp>
        <p:nvSpPr>
          <p:cNvPr id="3" name="ZoneTexte 2"/>
          <p:cNvSpPr txBox="1"/>
          <p:nvPr/>
        </p:nvSpPr>
        <p:spPr>
          <a:xfrm>
            <a:off x="480763" y="1021237"/>
            <a:ext cx="4147959" cy="400110"/>
          </a:xfrm>
          <a:prstGeom prst="rect">
            <a:avLst/>
          </a:prstGeom>
          <a:noFill/>
        </p:spPr>
        <p:txBody>
          <a:bodyPr wrap="square" rtlCol="0">
            <a:spAutoFit/>
          </a:bodyPr>
          <a:lstStyle/>
          <a:p>
            <a:r>
              <a:rPr lang="en-US" sz="2000" b="1" dirty="0">
                <a:solidFill>
                  <a:srgbClr val="FF0000"/>
                </a:solidFill>
              </a:rPr>
              <a:t>Advantages</a:t>
            </a:r>
            <a:r>
              <a:rPr lang="fr-FR" sz="2000" b="1" dirty="0">
                <a:solidFill>
                  <a:srgbClr val="FF0000"/>
                </a:solidFill>
              </a:rPr>
              <a:t> </a:t>
            </a:r>
          </a:p>
        </p:txBody>
      </p:sp>
      <p:sp>
        <p:nvSpPr>
          <p:cNvPr id="4" name="ZoneTexte 3"/>
          <p:cNvSpPr txBox="1"/>
          <p:nvPr/>
        </p:nvSpPr>
        <p:spPr>
          <a:xfrm>
            <a:off x="505209" y="1426079"/>
            <a:ext cx="7942217" cy="923330"/>
          </a:xfrm>
          <a:prstGeom prst="rect">
            <a:avLst/>
          </a:prstGeom>
          <a:noFill/>
        </p:spPr>
        <p:txBody>
          <a:bodyPr wrap="square" rtlCol="0">
            <a:spAutoFit/>
          </a:bodyPr>
          <a:lstStyle/>
          <a:p>
            <a:r>
              <a:rPr lang="en-US" dirty="0"/>
              <a:t>Simplicity, robustness, efficiency, sparks free, fast timing (in particular in MRPC) </a:t>
            </a:r>
          </a:p>
          <a:p>
            <a:r>
              <a:rPr lang="en-US" dirty="0"/>
              <a:t>and cost effectiveness</a:t>
            </a:r>
          </a:p>
          <a:p>
            <a:endParaRPr lang="en-US" dirty="0"/>
          </a:p>
        </p:txBody>
      </p:sp>
      <p:sp>
        <p:nvSpPr>
          <p:cNvPr id="5" name="ZoneTexte 4"/>
          <p:cNvSpPr txBox="1"/>
          <p:nvPr/>
        </p:nvSpPr>
        <p:spPr>
          <a:xfrm>
            <a:off x="378543" y="2877959"/>
            <a:ext cx="7966663" cy="3693319"/>
          </a:xfrm>
          <a:prstGeom prst="rect">
            <a:avLst/>
          </a:prstGeom>
          <a:noFill/>
        </p:spPr>
        <p:txBody>
          <a:bodyPr wrap="square" rtlCol="0">
            <a:spAutoFit/>
          </a:bodyPr>
          <a:lstStyle/>
          <a:p>
            <a:endParaRPr lang="en-US" dirty="0"/>
          </a:p>
          <a:p>
            <a:r>
              <a:rPr lang="en-US" dirty="0"/>
              <a:t>Two kinds of electrodes have been used up to now</a:t>
            </a:r>
          </a:p>
          <a:p>
            <a:endParaRPr lang="en-US" dirty="0"/>
          </a:p>
          <a:p>
            <a:r>
              <a:rPr lang="en-US" b="1" dirty="0"/>
              <a:t>HPL (Bakelite) </a:t>
            </a:r>
            <a:r>
              <a:rPr lang="en-US" dirty="0"/>
              <a:t>: L3, </a:t>
            </a:r>
            <a:r>
              <a:rPr lang="en-US" dirty="0" err="1"/>
              <a:t>BaBar</a:t>
            </a:r>
            <a:r>
              <a:rPr lang="en-US" dirty="0"/>
              <a:t>, OPERA, CMS, ATLAS, ALICE, DAYABAY</a:t>
            </a:r>
          </a:p>
          <a:p>
            <a:r>
              <a:rPr lang="en-US" dirty="0"/>
              <a:t>                            </a:t>
            </a:r>
            <a:r>
              <a:rPr lang="en-US" b="1" dirty="0"/>
              <a:t>needs “good” linseed oil  treatment and humidity</a:t>
            </a:r>
          </a:p>
          <a:p>
            <a:r>
              <a:rPr lang="en-US" b="1" dirty="0"/>
              <a:t>Glass   </a:t>
            </a:r>
            <a:r>
              <a:rPr lang="en-US" dirty="0"/>
              <a:t>              : Belle, ALICE, STAR </a:t>
            </a:r>
          </a:p>
          <a:p>
            <a:endParaRPr lang="en-US" b="1" dirty="0"/>
          </a:p>
          <a:p>
            <a:r>
              <a:rPr lang="en-US" b="1" dirty="0"/>
              <a:t>Limited rate capability </a:t>
            </a:r>
            <a:r>
              <a:rPr lang="en-US" dirty="0"/>
              <a:t>(unless moderate resistivity electrodes are used or MRPC)  </a:t>
            </a:r>
          </a:p>
          <a:p>
            <a:r>
              <a:rPr lang="en-US" dirty="0"/>
              <a:t> </a:t>
            </a:r>
          </a:p>
          <a:p>
            <a:r>
              <a:rPr lang="en-US" dirty="0"/>
              <a:t>MRPC provides excellent timing and higher rate capabilities ( low charge)</a:t>
            </a:r>
          </a:p>
          <a:p>
            <a:r>
              <a:rPr lang="en-US" dirty="0"/>
              <a:t>High rate capabilities could be obtained using low resistive electrode materials</a:t>
            </a:r>
          </a:p>
          <a:p>
            <a:r>
              <a:rPr lang="en-US" dirty="0"/>
              <a:t>(Tsinghua glass, dopped PEEK, </a:t>
            </a:r>
            <a:r>
              <a:rPr lang="en-US" dirty="0" err="1"/>
              <a:t>etc</a:t>
            </a:r>
            <a:r>
              <a:rPr lang="en-US" dirty="0"/>
              <a:t>)</a:t>
            </a:r>
          </a:p>
          <a:p>
            <a:endParaRPr lang="en-US" dirty="0"/>
          </a:p>
        </p:txBody>
      </p:sp>
      <p:sp>
        <p:nvSpPr>
          <p:cNvPr id="6" name="ZoneTexte 5"/>
          <p:cNvSpPr txBox="1"/>
          <p:nvPr/>
        </p:nvSpPr>
        <p:spPr>
          <a:xfrm>
            <a:off x="476035" y="1954629"/>
            <a:ext cx="4147959" cy="400110"/>
          </a:xfrm>
          <a:prstGeom prst="rect">
            <a:avLst/>
          </a:prstGeom>
          <a:noFill/>
        </p:spPr>
        <p:txBody>
          <a:bodyPr wrap="square" rtlCol="0">
            <a:spAutoFit/>
          </a:bodyPr>
          <a:lstStyle/>
          <a:p>
            <a:r>
              <a:rPr lang="en-US" sz="2000" b="1" dirty="0">
                <a:solidFill>
                  <a:srgbClr val="FF0000"/>
                </a:solidFill>
              </a:rPr>
              <a:t>Limitations</a:t>
            </a:r>
            <a:r>
              <a:rPr lang="fr-FR" sz="2000" b="1" dirty="0">
                <a:solidFill>
                  <a:srgbClr val="FF0000"/>
                </a:solidFill>
              </a:rPr>
              <a:t> </a:t>
            </a:r>
          </a:p>
        </p:txBody>
      </p:sp>
      <p:sp>
        <p:nvSpPr>
          <p:cNvPr id="7" name="ZoneTexte 6"/>
          <p:cNvSpPr txBox="1"/>
          <p:nvPr/>
        </p:nvSpPr>
        <p:spPr>
          <a:xfrm>
            <a:off x="504878" y="2320545"/>
            <a:ext cx="7918432" cy="369332"/>
          </a:xfrm>
          <a:prstGeom prst="rect">
            <a:avLst/>
          </a:prstGeom>
          <a:noFill/>
        </p:spPr>
        <p:txBody>
          <a:bodyPr wrap="square" rtlCol="0">
            <a:spAutoFit/>
          </a:bodyPr>
          <a:lstStyle/>
          <a:p>
            <a:pPr marL="285750" indent="-285750">
              <a:buFont typeface="Wingdings" charset="0"/>
              <a:buChar char="à"/>
            </a:pPr>
            <a:r>
              <a:rPr lang="en-US" dirty="0"/>
              <a:t>Rate detection capability , gas mixtures currently used are not eco-friendly</a:t>
            </a:r>
          </a:p>
        </p:txBody>
      </p:sp>
      <p:pic>
        <p:nvPicPr>
          <p:cNvPr id="8" name="Image 7" descr="Capture d’écran 2016-12-02 à 14.31.44.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86134" y="1061209"/>
            <a:ext cx="2887263" cy="1108028"/>
          </a:xfrm>
          <a:prstGeom prst="rect">
            <a:avLst/>
          </a:prstGeom>
        </p:spPr>
      </p:pic>
      <p:sp>
        <p:nvSpPr>
          <p:cNvPr id="9" name="Espace réservé de la date 8"/>
          <p:cNvSpPr>
            <a:spLocks noGrp="1"/>
          </p:cNvSpPr>
          <p:nvPr>
            <p:ph type="dt" sz="half" idx="10"/>
          </p:nvPr>
        </p:nvSpPr>
        <p:spPr/>
        <p:txBody>
          <a:bodyPr/>
          <a:lstStyle/>
          <a:p>
            <a:fld id="{04110100-F106-274B-9660-AB1214AC84C4}" type="datetime1">
              <a:rPr lang="fr-FR" smtClean="0"/>
              <a:t>15/06/2026</a:t>
            </a:fld>
            <a:endParaRPr lang="en-GB"/>
          </a:p>
        </p:txBody>
      </p:sp>
      <p:sp>
        <p:nvSpPr>
          <p:cNvPr id="10" name="Espace réservé du pied de page 9"/>
          <p:cNvSpPr>
            <a:spLocks noGrp="1"/>
          </p:cNvSpPr>
          <p:nvPr>
            <p:ph type="ftr" sz="quarter" idx="11"/>
          </p:nvPr>
        </p:nvSpPr>
        <p:spPr/>
        <p:txBody>
          <a:bodyPr/>
          <a:lstStyle/>
          <a:p>
            <a:r>
              <a:rPr lang="fr-FR"/>
              <a:t>I.Laktineh, LCWS2017, Strasbourg, France </a:t>
            </a:r>
            <a:endParaRPr lang="en-GB"/>
          </a:p>
        </p:txBody>
      </p:sp>
      <p:pic>
        <p:nvPicPr>
          <p:cNvPr id="11" name="Image 10" descr="Capture d’écran 2016-12-10 à 16.20.11.png">
            <a:extLst>
              <a:ext uri="{FF2B5EF4-FFF2-40B4-BE49-F238E27FC236}">
                <a16:creationId xmlns:a16="http://schemas.microsoft.com/office/drawing/2014/main" id="{38DEC712-6424-7BEE-F792-3D6F60FBC1B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34365" y="2477867"/>
            <a:ext cx="2590800" cy="1902266"/>
          </a:xfrm>
          <a:prstGeom prst="rect">
            <a:avLst/>
          </a:prstGeom>
        </p:spPr>
      </p:pic>
      <p:pic>
        <p:nvPicPr>
          <p:cNvPr id="12" name="Picture 2" descr="C:\Users\Bo XIE\Desktop\Graph2.bmp">
            <a:extLst>
              <a:ext uri="{FF2B5EF4-FFF2-40B4-BE49-F238E27FC236}">
                <a16:creationId xmlns:a16="http://schemas.microsoft.com/office/drawing/2014/main" id="{5AE322D5-B253-361C-9B8C-F7824A75B64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2982" t="8342" r="1099" b="3871"/>
          <a:stretch>
            <a:fillRect/>
          </a:stretch>
        </p:blipFill>
        <p:spPr bwMode="auto">
          <a:xfrm>
            <a:off x="8550734" y="4492622"/>
            <a:ext cx="3158062" cy="1778443"/>
          </a:xfrm>
          <a:prstGeom prst="rect">
            <a:avLst/>
          </a:prstGeom>
          <a:noFill/>
          <a:ln>
            <a:noFill/>
          </a:ln>
          <a:extLst>
            <a:ext uri="{909E8E84-426E-40dd-AFC4-6F175D3DCCD1}">
              <a14:hiddenFill xmlns="" xmlns:a14="http://schemas.microsoft.com/office/drawing/2010/main" xmlns:mv="urn:schemas-microsoft-com:mac:vml" xmlns:mc="http://schemas.openxmlformats.org/markup-compatibility/2006">
                <a:solidFill>
                  <a:srgbClr val="FFFFFF"/>
                </a:solidFill>
              </a14:hiddenFill>
            </a:ext>
            <a:ext uri="{91240B29-F687-4f45-9708-019B960494DF}">
              <a14:hiddenLine xmlns="" xmlns:a14="http://schemas.microsoft.com/office/drawing/2010/main" xmlns:mv="urn:schemas-microsoft-com:mac:vml" xmlns:mc="http://schemas.openxmlformats.org/markup-compatibility/2006" w="9525">
                <a:solidFill>
                  <a:srgbClr val="000000"/>
                </a:solidFill>
                <a:miter lim="800000"/>
                <a:headEnd/>
                <a:tailEnd/>
              </a14:hiddenLine>
            </a:ext>
          </a:extLst>
        </p:spPr>
      </p:pic>
    </p:spTree>
    <p:extLst>
      <p:ext uri="{BB962C8B-B14F-4D97-AF65-F5344CB8AC3E}">
        <p14:creationId xmlns:p14="http://schemas.microsoft.com/office/powerpoint/2010/main" val="27163551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83934C2F-636F-5592-C5DD-301779A5FCA0}"/>
              </a:ext>
            </a:extLst>
          </p:cNvPr>
          <p:cNvSpPr txBox="1"/>
          <p:nvPr/>
        </p:nvSpPr>
        <p:spPr>
          <a:xfrm>
            <a:off x="2808628" y="3033164"/>
            <a:ext cx="5955957" cy="584775"/>
          </a:xfrm>
          <a:prstGeom prst="rect">
            <a:avLst/>
          </a:prstGeom>
          <a:noFill/>
        </p:spPr>
        <p:txBody>
          <a:bodyPr wrap="square" rtlCol="0">
            <a:spAutoFit/>
          </a:bodyPr>
          <a:lstStyle/>
          <a:p>
            <a:pPr algn="ctr"/>
            <a:r>
              <a:rPr lang="en-GB" sz="3200" b="1" dirty="0"/>
              <a:t>(M)RPC</a:t>
            </a:r>
          </a:p>
        </p:txBody>
      </p:sp>
    </p:spTree>
    <p:extLst>
      <p:ext uri="{BB962C8B-B14F-4D97-AF65-F5344CB8AC3E}">
        <p14:creationId xmlns:p14="http://schemas.microsoft.com/office/powerpoint/2010/main" val="13855700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er 49"/>
          <p:cNvGrpSpPr/>
          <p:nvPr/>
        </p:nvGrpSpPr>
        <p:grpSpPr>
          <a:xfrm>
            <a:off x="2032119" y="1284130"/>
            <a:ext cx="8029575" cy="2389278"/>
            <a:chOff x="358775" y="657225"/>
            <a:chExt cx="8391525" cy="3775075"/>
          </a:xfrm>
        </p:grpSpPr>
        <p:grpSp>
          <p:nvGrpSpPr>
            <p:cNvPr id="5" name="Grouper 61"/>
            <p:cNvGrpSpPr>
              <a:grpSpLocks/>
            </p:cNvGrpSpPr>
            <p:nvPr/>
          </p:nvGrpSpPr>
          <p:grpSpPr bwMode="auto">
            <a:xfrm>
              <a:off x="647700" y="657225"/>
              <a:ext cx="8102600" cy="1970299"/>
              <a:chOff x="2498353" y="4419596"/>
              <a:chExt cx="6493247" cy="2418667"/>
            </a:xfrm>
          </p:grpSpPr>
          <p:grpSp>
            <p:nvGrpSpPr>
              <p:cNvPr id="6" name="Grouper 58"/>
              <p:cNvGrpSpPr>
                <a:grpSpLocks/>
              </p:cNvGrpSpPr>
              <p:nvPr/>
            </p:nvGrpSpPr>
            <p:grpSpPr bwMode="auto">
              <a:xfrm>
                <a:off x="2498353" y="4419596"/>
                <a:ext cx="3216648" cy="2418667"/>
                <a:chOff x="5851153" y="1253540"/>
                <a:chExt cx="3216648" cy="2418667"/>
              </a:xfrm>
            </p:grpSpPr>
            <p:grpSp>
              <p:nvGrpSpPr>
                <p:cNvPr id="7" name="Grouper 9"/>
                <p:cNvGrpSpPr>
                  <a:grpSpLocks/>
                </p:cNvGrpSpPr>
                <p:nvPr/>
              </p:nvGrpSpPr>
              <p:grpSpPr bwMode="auto">
                <a:xfrm>
                  <a:off x="5851153" y="1269333"/>
                  <a:ext cx="3216648" cy="2402874"/>
                  <a:chOff x="3118886" y="1303591"/>
                  <a:chExt cx="5690006" cy="4145105"/>
                </a:xfrm>
              </p:grpSpPr>
              <p:pic>
                <p:nvPicPr>
                  <p:cNvPr id="52257" name="Imag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118886" y="1303591"/>
                    <a:ext cx="5568949" cy="40576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13" name="Connecteur droit avec flèche 12"/>
                  <p:cNvCxnSpPr/>
                  <p:nvPr/>
                </p:nvCxnSpPr>
                <p:spPr bwMode="auto">
                  <a:xfrm rot="10800000" flipV="1">
                    <a:off x="5486311" y="3581190"/>
                    <a:ext cx="3047047" cy="1677203"/>
                  </a:xfrm>
                  <a:prstGeom prst="straightConnector1">
                    <a:avLst/>
                  </a:prstGeom>
                  <a:solidFill>
                    <a:srgbClr val="00B8FF"/>
                  </a:solidFill>
                  <a:ln w="9525" cap="flat" cmpd="sng" algn="ctr">
                    <a:solidFill>
                      <a:schemeClr val="accent3"/>
                    </a:solidFill>
                    <a:prstDash val="solid"/>
                    <a:round/>
                    <a:headEnd type="arrow"/>
                    <a:tailEnd type="arrow"/>
                  </a:ln>
                  <a:effectLst/>
                </p:spPr>
              </p:cxnSp>
              <p:sp>
                <p:nvSpPr>
                  <p:cNvPr id="52259" name="ZoneTexte 6"/>
                  <p:cNvSpPr txBox="1">
                    <a:spLocks noChangeArrowheads="1"/>
                  </p:cNvSpPr>
                  <p:nvPr/>
                </p:nvSpPr>
                <p:spPr bwMode="auto">
                  <a:xfrm rot="19870601">
                    <a:off x="6561996" y="4278341"/>
                    <a:ext cx="1030740" cy="926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200">
                        <a:solidFill>
                          <a:srgbClr val="FFFFFF"/>
                        </a:solidFill>
                      </a:rPr>
                      <a:t>2 m</a:t>
                    </a:r>
                  </a:p>
                </p:txBody>
              </p:sp>
              <p:cxnSp>
                <p:nvCxnSpPr>
                  <p:cNvPr id="52260" name="Connecteur droit avec flèche 12"/>
                  <p:cNvCxnSpPr>
                    <a:cxnSpLocks noChangeShapeType="1"/>
                  </p:cNvCxnSpPr>
                  <p:nvPr/>
                </p:nvCxnSpPr>
                <p:spPr bwMode="auto">
                  <a:xfrm>
                    <a:off x="3200400" y="4191000"/>
                    <a:ext cx="1676400" cy="1066800"/>
                  </a:xfrm>
                  <a:prstGeom prst="straightConnector1">
                    <a:avLst/>
                  </a:prstGeom>
                  <a:noFill/>
                  <a:ln w="9525">
                    <a:solidFill>
                      <a:schemeClr val="bg1"/>
                    </a:solidFill>
                    <a:round/>
                    <a:headEnd type="arrow" w="med" len="med"/>
                    <a:tailEnd type="arrow" w="med" len="med"/>
                  </a:ln>
                  <a:extLst>
                    <a:ext uri="{909E8E84-426E-40dd-AFC4-6F175D3DCCD1}">
                      <a14:hiddenFill xmlns:a14="http://schemas.microsoft.com/office/drawing/2010/main" xmlns="">
                        <a:noFill/>
                      </a14:hiddenFill>
                    </a:ext>
                  </a:extLst>
                </p:spPr>
              </p:cxnSp>
              <p:sp>
                <p:nvSpPr>
                  <p:cNvPr id="52261" name="ZoneTexte 14"/>
                  <p:cNvSpPr txBox="1">
                    <a:spLocks noChangeArrowheads="1"/>
                  </p:cNvSpPr>
                  <p:nvPr/>
                </p:nvSpPr>
                <p:spPr bwMode="auto">
                  <a:xfrm rot="2074047">
                    <a:off x="3376056" y="4521896"/>
                    <a:ext cx="925889" cy="926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200">
                        <a:solidFill>
                          <a:schemeClr val="bg1"/>
                        </a:solidFill>
                      </a:rPr>
                      <a:t>1 m</a:t>
                    </a:r>
                  </a:p>
                </p:txBody>
              </p:sp>
              <p:sp>
                <p:nvSpPr>
                  <p:cNvPr id="52262" name="ZoneTexte 16"/>
                  <p:cNvSpPr txBox="1">
                    <a:spLocks noChangeArrowheads="1"/>
                  </p:cNvSpPr>
                  <p:nvPr/>
                </p:nvSpPr>
                <p:spPr bwMode="auto">
                  <a:xfrm>
                    <a:off x="6629400" y="1916107"/>
                    <a:ext cx="838201" cy="926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200">
                        <a:solidFill>
                          <a:srgbClr val="FFFFFF"/>
                        </a:solidFill>
                      </a:rPr>
                      <a:t>inlet</a:t>
                    </a:r>
                  </a:p>
                </p:txBody>
              </p:sp>
              <p:sp>
                <p:nvSpPr>
                  <p:cNvPr id="52263" name="ZoneTexte 17"/>
                  <p:cNvSpPr txBox="1">
                    <a:spLocks noChangeArrowheads="1"/>
                  </p:cNvSpPr>
                  <p:nvPr/>
                </p:nvSpPr>
                <p:spPr bwMode="auto">
                  <a:xfrm>
                    <a:off x="7602391" y="2531592"/>
                    <a:ext cx="1206501" cy="926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200" dirty="0">
                        <a:solidFill>
                          <a:srgbClr val="FFFFFF"/>
                        </a:solidFill>
                      </a:rPr>
                      <a:t>outlet</a:t>
                    </a:r>
                  </a:p>
                </p:txBody>
              </p:sp>
            </p:grpSp>
            <p:sp>
              <p:nvSpPr>
                <p:cNvPr id="52256" name="ZoneTexte 10"/>
                <p:cNvSpPr txBox="1">
                  <a:spLocks noChangeArrowheads="1"/>
                </p:cNvSpPr>
                <p:nvPr/>
              </p:nvSpPr>
              <p:spPr bwMode="auto">
                <a:xfrm>
                  <a:off x="6172200" y="1253540"/>
                  <a:ext cx="2707303" cy="53725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GB" sz="1200" dirty="0">
                      <a:solidFill>
                        <a:srgbClr val="FFFFFF"/>
                      </a:solidFill>
                    </a:rPr>
                    <a:t>Prototype circulation system</a:t>
                  </a:r>
                </a:p>
              </p:txBody>
            </p:sp>
          </p:grpSp>
          <p:grpSp>
            <p:nvGrpSpPr>
              <p:cNvPr id="8" name="Grouper 57"/>
              <p:cNvGrpSpPr>
                <a:grpSpLocks/>
              </p:cNvGrpSpPr>
              <p:nvPr/>
            </p:nvGrpSpPr>
            <p:grpSpPr bwMode="auto">
              <a:xfrm>
                <a:off x="5674697" y="4419596"/>
                <a:ext cx="3316903" cy="2362204"/>
                <a:chOff x="5334000" y="4267196"/>
                <a:chExt cx="3316903" cy="2362204"/>
              </a:xfrm>
            </p:grpSpPr>
            <p:pic>
              <p:nvPicPr>
                <p:cNvPr id="52253" name="Image 7" descr="2m2_091213_100_colours.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334000" y="4277222"/>
                  <a:ext cx="3229123" cy="235217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2254" name="ZoneTexte 8"/>
                <p:cNvSpPr txBox="1">
                  <a:spLocks noChangeArrowheads="1"/>
                </p:cNvSpPr>
                <p:nvPr/>
              </p:nvSpPr>
              <p:spPr bwMode="auto">
                <a:xfrm>
                  <a:off x="5943600" y="4267196"/>
                  <a:ext cx="2707303" cy="53725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GB" sz="1200">
                      <a:solidFill>
                        <a:srgbClr val="FFFFFF"/>
                      </a:solidFill>
                    </a:rPr>
                    <a:t>New circulation system</a:t>
                  </a:r>
                </a:p>
              </p:txBody>
            </p:sp>
          </p:grpSp>
        </p:grpSp>
        <p:grpSp>
          <p:nvGrpSpPr>
            <p:cNvPr id="9" name="Grouper 40"/>
            <p:cNvGrpSpPr>
              <a:grpSpLocks/>
            </p:cNvGrpSpPr>
            <p:nvPr/>
          </p:nvGrpSpPr>
          <p:grpSpPr bwMode="auto">
            <a:xfrm>
              <a:off x="358775" y="2787650"/>
              <a:ext cx="4068763" cy="1644650"/>
              <a:chOff x="251520" y="4329100"/>
              <a:chExt cx="4068452" cy="2304256"/>
            </a:xfrm>
          </p:grpSpPr>
          <p:sp>
            <p:nvSpPr>
              <p:cNvPr id="2" name="Rectangle 1"/>
              <p:cNvSpPr/>
              <p:nvPr/>
            </p:nvSpPr>
            <p:spPr>
              <a:xfrm>
                <a:off x="538836" y="4329100"/>
                <a:ext cx="3781136" cy="2304256"/>
              </a:xfrm>
              <a:prstGeom prst="rect">
                <a:avLst/>
              </a:prstGeom>
            </p:spPr>
            <p:style>
              <a:lnRef idx="1">
                <a:schemeClr val="accent5"/>
              </a:lnRef>
              <a:fillRef idx="2">
                <a:schemeClr val="accent5"/>
              </a:fillRef>
              <a:effectRef idx="1">
                <a:schemeClr val="accent5"/>
              </a:effectRef>
              <a:fontRef idx="minor">
                <a:schemeClr val="dk1"/>
              </a:fontRef>
            </p:style>
            <p:txBody>
              <a:bodyPr anchor="ctr"/>
              <a:lstStyle/>
              <a:p>
                <a:pPr algn="ctr">
                  <a:defRPr/>
                </a:pPr>
                <a:endParaRPr lang="en-GB" dirty="0"/>
              </a:p>
            </p:txBody>
          </p:sp>
          <p:cxnSp>
            <p:nvCxnSpPr>
              <p:cNvPr id="22" name="Connecteur droit 21"/>
              <p:cNvCxnSpPr/>
              <p:nvPr/>
            </p:nvCxnSpPr>
            <p:spPr>
              <a:xfrm>
                <a:off x="467403" y="4508426"/>
                <a:ext cx="1188947"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3" name="Connecteur droit 22"/>
              <p:cNvCxnSpPr/>
              <p:nvPr/>
            </p:nvCxnSpPr>
            <p:spPr>
              <a:xfrm>
                <a:off x="1872234" y="4508426"/>
                <a:ext cx="1007985"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4" name="Connecteur droit 23"/>
              <p:cNvCxnSpPr/>
              <p:nvPr/>
            </p:nvCxnSpPr>
            <p:spPr>
              <a:xfrm>
                <a:off x="3096103" y="4508426"/>
                <a:ext cx="1007986"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5" name="Connecteur droit 24"/>
              <p:cNvCxnSpPr/>
              <p:nvPr/>
            </p:nvCxnSpPr>
            <p:spPr>
              <a:xfrm>
                <a:off x="538836" y="6488944"/>
                <a:ext cx="1117515"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6" name="Connecteur droit 25"/>
              <p:cNvCxnSpPr/>
              <p:nvPr/>
            </p:nvCxnSpPr>
            <p:spPr>
              <a:xfrm>
                <a:off x="1799215" y="6488944"/>
                <a:ext cx="1007985"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7" name="Connecteur droit 26"/>
              <p:cNvCxnSpPr/>
              <p:nvPr/>
            </p:nvCxnSpPr>
            <p:spPr>
              <a:xfrm>
                <a:off x="3059593" y="6488944"/>
                <a:ext cx="1007985"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9" name="Connecteur droit 28"/>
              <p:cNvCxnSpPr/>
              <p:nvPr/>
            </p:nvCxnSpPr>
            <p:spPr>
              <a:xfrm flipH="1">
                <a:off x="4067578" y="4508426"/>
                <a:ext cx="36510" cy="1980518"/>
              </a:xfrm>
              <a:prstGeom prst="line">
                <a:avLst/>
              </a:prstGeom>
            </p:spPr>
            <p:style>
              <a:lnRef idx="2">
                <a:schemeClr val="accent1"/>
              </a:lnRef>
              <a:fillRef idx="0">
                <a:schemeClr val="accent1"/>
              </a:fillRef>
              <a:effectRef idx="1">
                <a:schemeClr val="accent1"/>
              </a:effectRef>
              <a:fontRef idx="minor">
                <a:schemeClr val="tx1"/>
              </a:fontRef>
            </p:style>
          </p:cxnSp>
          <p:cxnSp>
            <p:nvCxnSpPr>
              <p:cNvPr id="33" name="Connecteur droit avec flèche 32"/>
              <p:cNvCxnSpPr/>
              <p:nvPr/>
            </p:nvCxnSpPr>
            <p:spPr>
              <a:xfrm>
                <a:off x="251520" y="4437013"/>
                <a:ext cx="612728" cy="0"/>
              </a:xfrm>
              <a:prstGeom prst="straightConnector1">
                <a:avLst/>
              </a:prstGeom>
              <a:ln>
                <a:solidFill>
                  <a:srgbClr val="860908"/>
                </a:solidFill>
                <a:tailEnd type="arrow"/>
              </a:ln>
            </p:spPr>
            <p:style>
              <a:lnRef idx="2">
                <a:schemeClr val="accent1"/>
              </a:lnRef>
              <a:fillRef idx="0">
                <a:schemeClr val="accent1"/>
              </a:fillRef>
              <a:effectRef idx="1">
                <a:schemeClr val="accent1"/>
              </a:effectRef>
              <a:fontRef idx="minor">
                <a:schemeClr val="tx1"/>
              </a:fontRef>
            </p:style>
          </p:cxnSp>
          <p:cxnSp>
            <p:nvCxnSpPr>
              <p:cNvPr id="35" name="Connecteur droit avec flèche 34"/>
              <p:cNvCxnSpPr/>
              <p:nvPr/>
            </p:nvCxnSpPr>
            <p:spPr>
              <a:xfrm flipH="1">
                <a:off x="251520" y="6561944"/>
                <a:ext cx="539709" cy="0"/>
              </a:xfrm>
              <a:prstGeom prst="straightConnector1">
                <a:avLst/>
              </a:prstGeom>
              <a:ln>
                <a:solidFill>
                  <a:srgbClr val="860908"/>
                </a:solidFill>
                <a:tailEnd type="arrow"/>
              </a:ln>
            </p:spPr>
            <p:style>
              <a:lnRef idx="2">
                <a:schemeClr val="accent1"/>
              </a:lnRef>
              <a:fillRef idx="0">
                <a:schemeClr val="accent1"/>
              </a:fillRef>
              <a:effectRef idx="1">
                <a:schemeClr val="accent1"/>
              </a:effectRef>
              <a:fontRef idx="minor">
                <a:schemeClr val="tx1"/>
              </a:fontRef>
            </p:style>
          </p:cxnSp>
        </p:grpSp>
        <p:grpSp>
          <p:nvGrpSpPr>
            <p:cNvPr id="10" name="Grouper 63"/>
            <p:cNvGrpSpPr>
              <a:grpSpLocks/>
            </p:cNvGrpSpPr>
            <p:nvPr/>
          </p:nvGrpSpPr>
          <p:grpSpPr bwMode="auto">
            <a:xfrm>
              <a:off x="4572000" y="2747963"/>
              <a:ext cx="4068763" cy="1608137"/>
              <a:chOff x="4535996" y="3068960"/>
              <a:chExt cx="4068452" cy="2304256"/>
            </a:xfrm>
          </p:grpSpPr>
          <p:grpSp>
            <p:nvGrpSpPr>
              <p:cNvPr id="11" name="Grouper 41"/>
              <p:cNvGrpSpPr>
                <a:grpSpLocks/>
              </p:cNvGrpSpPr>
              <p:nvPr/>
            </p:nvGrpSpPr>
            <p:grpSpPr bwMode="auto">
              <a:xfrm>
                <a:off x="4535996" y="3068960"/>
                <a:ext cx="4068452" cy="2304256"/>
                <a:chOff x="251520" y="4329100"/>
                <a:chExt cx="4068452" cy="2304256"/>
              </a:xfrm>
            </p:grpSpPr>
            <p:sp>
              <p:nvSpPr>
                <p:cNvPr id="43" name="Rectangle 42"/>
                <p:cNvSpPr/>
                <p:nvPr/>
              </p:nvSpPr>
              <p:spPr>
                <a:xfrm>
                  <a:off x="538836" y="4329100"/>
                  <a:ext cx="3781136" cy="2304256"/>
                </a:xfrm>
                <a:prstGeom prst="rect">
                  <a:avLst/>
                </a:prstGeom>
              </p:spPr>
              <p:style>
                <a:lnRef idx="1">
                  <a:schemeClr val="accent5"/>
                </a:lnRef>
                <a:fillRef idx="2">
                  <a:schemeClr val="accent5"/>
                </a:fillRef>
                <a:effectRef idx="1">
                  <a:schemeClr val="accent5"/>
                </a:effectRef>
                <a:fontRef idx="minor">
                  <a:schemeClr val="dk1"/>
                </a:fontRef>
              </p:style>
              <p:txBody>
                <a:bodyPr anchor="ctr"/>
                <a:lstStyle/>
                <a:p>
                  <a:pPr algn="ctr">
                    <a:defRPr/>
                  </a:pPr>
                  <a:endParaRPr lang="en-GB" dirty="0"/>
                </a:p>
              </p:txBody>
            </p:sp>
            <p:cxnSp>
              <p:nvCxnSpPr>
                <p:cNvPr id="44" name="Connecteur droit 43"/>
                <p:cNvCxnSpPr/>
                <p:nvPr/>
              </p:nvCxnSpPr>
              <p:spPr>
                <a:xfrm>
                  <a:off x="467403" y="4508549"/>
                  <a:ext cx="1188947"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45" name="Connecteur droit 44"/>
                <p:cNvCxnSpPr/>
                <p:nvPr/>
              </p:nvCxnSpPr>
              <p:spPr>
                <a:xfrm>
                  <a:off x="1872234" y="4508549"/>
                  <a:ext cx="1007985"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46" name="Connecteur droit 45"/>
                <p:cNvCxnSpPr/>
                <p:nvPr/>
              </p:nvCxnSpPr>
              <p:spPr>
                <a:xfrm>
                  <a:off x="3096103" y="4508549"/>
                  <a:ext cx="1007986"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47" name="Connecteur droit 46"/>
                <p:cNvCxnSpPr/>
                <p:nvPr/>
              </p:nvCxnSpPr>
              <p:spPr>
                <a:xfrm>
                  <a:off x="538836" y="6488844"/>
                  <a:ext cx="1117515"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48" name="Connecteur droit 47"/>
                <p:cNvCxnSpPr/>
                <p:nvPr/>
              </p:nvCxnSpPr>
              <p:spPr>
                <a:xfrm>
                  <a:off x="1799215" y="6488844"/>
                  <a:ext cx="1007985"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49" name="Connecteur droit 48"/>
                <p:cNvCxnSpPr/>
                <p:nvPr/>
              </p:nvCxnSpPr>
              <p:spPr>
                <a:xfrm>
                  <a:off x="3059593" y="6488844"/>
                  <a:ext cx="1007985"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51" name="Connecteur droit avec flèche 50"/>
                <p:cNvCxnSpPr/>
                <p:nvPr/>
              </p:nvCxnSpPr>
              <p:spPr>
                <a:xfrm>
                  <a:off x="251520" y="4437087"/>
                  <a:ext cx="612728" cy="0"/>
                </a:xfrm>
                <a:prstGeom prst="straightConnector1">
                  <a:avLst/>
                </a:prstGeom>
                <a:ln>
                  <a:solidFill>
                    <a:srgbClr val="860908"/>
                  </a:solidFill>
                  <a:tailEnd type="arrow"/>
                </a:ln>
              </p:spPr>
              <p:style>
                <a:lnRef idx="2">
                  <a:schemeClr val="accent1"/>
                </a:lnRef>
                <a:fillRef idx="0">
                  <a:schemeClr val="accent1"/>
                </a:fillRef>
                <a:effectRef idx="1">
                  <a:schemeClr val="accent1"/>
                </a:effectRef>
                <a:fontRef idx="minor">
                  <a:schemeClr val="tx1"/>
                </a:fontRef>
              </p:style>
            </p:cxnSp>
          </p:grpSp>
          <p:cxnSp>
            <p:nvCxnSpPr>
              <p:cNvPr id="54" name="Connecteur droit avec flèche 53"/>
              <p:cNvCxnSpPr/>
              <p:nvPr/>
            </p:nvCxnSpPr>
            <p:spPr>
              <a:xfrm>
                <a:off x="4572506" y="5301754"/>
                <a:ext cx="503199" cy="0"/>
              </a:xfrm>
              <a:prstGeom prst="straightConnector1">
                <a:avLst/>
              </a:prstGeom>
              <a:ln>
                <a:solidFill>
                  <a:srgbClr val="860908"/>
                </a:solidFill>
                <a:tailEnd type="arrow"/>
              </a:ln>
            </p:spPr>
            <p:style>
              <a:lnRef idx="2">
                <a:schemeClr val="accent1"/>
              </a:lnRef>
              <a:fillRef idx="0">
                <a:schemeClr val="accent1"/>
              </a:fillRef>
              <a:effectRef idx="1">
                <a:schemeClr val="accent1"/>
              </a:effectRef>
              <a:fontRef idx="minor">
                <a:schemeClr val="tx1"/>
              </a:fontRef>
            </p:style>
          </p:cxnSp>
          <p:cxnSp>
            <p:nvCxnSpPr>
              <p:cNvPr id="57" name="Connecteur droit 56"/>
              <p:cNvCxnSpPr/>
              <p:nvPr/>
            </p:nvCxnSpPr>
            <p:spPr>
              <a:xfrm>
                <a:off x="8352054" y="3248409"/>
                <a:ext cx="0" cy="900423"/>
              </a:xfrm>
              <a:prstGeom prst="line">
                <a:avLst/>
              </a:prstGeom>
            </p:spPr>
            <p:style>
              <a:lnRef idx="2">
                <a:schemeClr val="accent1"/>
              </a:lnRef>
              <a:fillRef idx="0">
                <a:schemeClr val="accent1"/>
              </a:fillRef>
              <a:effectRef idx="1">
                <a:schemeClr val="accent1"/>
              </a:effectRef>
              <a:fontRef idx="minor">
                <a:schemeClr val="tx1"/>
              </a:fontRef>
            </p:style>
          </p:cxnSp>
          <p:cxnSp>
            <p:nvCxnSpPr>
              <p:cNvPr id="58" name="Connecteur droit 57"/>
              <p:cNvCxnSpPr/>
              <p:nvPr/>
            </p:nvCxnSpPr>
            <p:spPr>
              <a:xfrm>
                <a:off x="8352054" y="4256819"/>
                <a:ext cx="0" cy="936948"/>
              </a:xfrm>
              <a:prstGeom prst="line">
                <a:avLst/>
              </a:prstGeom>
            </p:spPr>
            <p:style>
              <a:lnRef idx="2">
                <a:schemeClr val="accent1"/>
              </a:lnRef>
              <a:fillRef idx="0">
                <a:schemeClr val="accent1"/>
              </a:fillRef>
              <a:effectRef idx="1">
                <a:schemeClr val="accent1"/>
              </a:effectRef>
              <a:fontRef idx="minor">
                <a:schemeClr val="tx1"/>
              </a:fontRef>
            </p:style>
          </p:cxnSp>
          <p:cxnSp>
            <p:nvCxnSpPr>
              <p:cNvPr id="63" name="Connecteur droit avec flèche 62"/>
              <p:cNvCxnSpPr/>
              <p:nvPr/>
            </p:nvCxnSpPr>
            <p:spPr>
              <a:xfrm flipH="1">
                <a:off x="4535996" y="3865050"/>
                <a:ext cx="719082" cy="0"/>
              </a:xfrm>
              <a:prstGeom prst="straightConnector1">
                <a:avLst/>
              </a:prstGeom>
              <a:ln w="38100" cmpd="sng">
                <a:solidFill>
                  <a:srgbClr val="860908"/>
                </a:solidFill>
                <a:tailEnd type="arrow"/>
              </a:ln>
            </p:spPr>
            <p:style>
              <a:lnRef idx="2">
                <a:schemeClr val="accent1"/>
              </a:lnRef>
              <a:fillRef idx="0">
                <a:schemeClr val="accent1"/>
              </a:fillRef>
              <a:effectRef idx="1">
                <a:schemeClr val="accent1"/>
              </a:effectRef>
              <a:fontRef idx="minor">
                <a:schemeClr val="tx1"/>
              </a:fontRef>
            </p:style>
          </p:cxnSp>
        </p:grpSp>
      </p:grpSp>
      <p:sp>
        <p:nvSpPr>
          <p:cNvPr id="52" name="ZoneTexte 51"/>
          <p:cNvSpPr txBox="1"/>
          <p:nvPr/>
        </p:nvSpPr>
        <p:spPr>
          <a:xfrm>
            <a:off x="707195" y="618796"/>
            <a:ext cx="10069911" cy="400110"/>
          </a:xfrm>
          <a:prstGeom prst="rect">
            <a:avLst/>
          </a:prstGeom>
          <a:noFill/>
        </p:spPr>
        <p:txBody>
          <a:bodyPr wrap="square" rtlCol="0">
            <a:spAutoFit/>
          </a:bodyPr>
          <a:lstStyle/>
          <a:p>
            <a:r>
              <a:rPr lang="en-US" sz="2000" dirty="0"/>
              <a:t>     Construction and operation of efficient and precise large single GRPC is now well  known </a:t>
            </a:r>
          </a:p>
        </p:txBody>
      </p:sp>
      <p:sp>
        <p:nvSpPr>
          <p:cNvPr id="53" name="ZoneTexte 52"/>
          <p:cNvSpPr txBox="1"/>
          <p:nvPr/>
        </p:nvSpPr>
        <p:spPr>
          <a:xfrm>
            <a:off x="1290782" y="3824891"/>
            <a:ext cx="9523233" cy="338554"/>
          </a:xfrm>
          <a:prstGeom prst="rect">
            <a:avLst/>
          </a:prstGeom>
          <a:noFill/>
        </p:spPr>
        <p:txBody>
          <a:bodyPr wrap="square" rtlCol="0">
            <a:spAutoFit/>
          </a:bodyPr>
          <a:lstStyle/>
          <a:p>
            <a:r>
              <a:rPr lang="en-US" sz="1600" dirty="0"/>
              <a:t>Cassette conception to ensure good contact between the detector and electronics is still to be improved  </a:t>
            </a:r>
          </a:p>
        </p:txBody>
      </p:sp>
      <p:pic>
        <p:nvPicPr>
          <p:cNvPr id="55" name="Image 54" descr="Capture d’écran 2019-02-25 à 07.34.50.png">
            <a:extLst>
              <a:ext uri="{FF2B5EF4-FFF2-40B4-BE49-F238E27FC236}">
                <a16:creationId xmlns:a16="http://schemas.microsoft.com/office/drawing/2014/main" id="{B9B3099E-6A44-E54C-9CB8-4B9138375CBC}"/>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rot="5400000">
            <a:off x="7559452" y="3292480"/>
            <a:ext cx="2059120" cy="3982988"/>
          </a:xfrm>
          <a:prstGeom prst="rect">
            <a:avLst/>
          </a:prstGeom>
        </p:spPr>
      </p:pic>
      <p:cxnSp>
        <p:nvCxnSpPr>
          <p:cNvPr id="60" name="Connecteur droit avec flèche 59">
            <a:extLst>
              <a:ext uri="{FF2B5EF4-FFF2-40B4-BE49-F238E27FC236}">
                <a16:creationId xmlns:a16="http://schemas.microsoft.com/office/drawing/2014/main" id="{6B06001C-7C1E-F941-BDB8-83B5EB6B945F}"/>
              </a:ext>
            </a:extLst>
          </p:cNvPr>
          <p:cNvCxnSpPr/>
          <p:nvPr/>
        </p:nvCxnSpPr>
        <p:spPr bwMode="auto">
          <a:xfrm flipH="1">
            <a:off x="6063615" y="3160837"/>
            <a:ext cx="688119" cy="0"/>
          </a:xfrm>
          <a:prstGeom prst="straightConnector1">
            <a:avLst/>
          </a:prstGeom>
          <a:ln w="38100" cmpd="sng">
            <a:solidFill>
              <a:srgbClr val="860908"/>
            </a:solidFill>
            <a:tailEnd type="arrow"/>
          </a:ln>
        </p:spPr>
        <p:style>
          <a:lnRef idx="2">
            <a:schemeClr val="accent1"/>
          </a:lnRef>
          <a:fillRef idx="0">
            <a:schemeClr val="accent1"/>
          </a:fillRef>
          <a:effectRef idx="1">
            <a:schemeClr val="accent1"/>
          </a:effectRef>
          <a:fontRef idx="minor">
            <a:schemeClr val="tx1"/>
          </a:fontRef>
        </p:style>
      </p:cxnSp>
      <p:pic>
        <p:nvPicPr>
          <p:cNvPr id="61" name="Image 60" descr="Capture d’écran 2019-02-25 à 07.32.59.png">
            <a:extLst>
              <a:ext uri="{FF2B5EF4-FFF2-40B4-BE49-F238E27FC236}">
                <a16:creationId xmlns:a16="http://schemas.microsoft.com/office/drawing/2014/main" id="{68FE0C2A-78F3-1148-8371-E2937409B977}"/>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rot="5400000">
            <a:off x="3031303" y="3279340"/>
            <a:ext cx="2060008" cy="4242517"/>
          </a:xfrm>
          <a:prstGeom prst="rect">
            <a:avLst/>
          </a:prstGeom>
        </p:spPr>
      </p:pic>
      <p:sp>
        <p:nvSpPr>
          <p:cNvPr id="14" name="ZoneTexte 13">
            <a:extLst>
              <a:ext uri="{FF2B5EF4-FFF2-40B4-BE49-F238E27FC236}">
                <a16:creationId xmlns:a16="http://schemas.microsoft.com/office/drawing/2014/main" id="{264E0ABF-211F-1482-9989-44EAD08BEBBD}"/>
              </a:ext>
            </a:extLst>
          </p:cNvPr>
          <p:cNvSpPr txBox="1"/>
          <p:nvPr/>
        </p:nvSpPr>
        <p:spPr>
          <a:xfrm>
            <a:off x="4053984" y="106721"/>
            <a:ext cx="2651917" cy="461665"/>
          </a:xfrm>
          <a:prstGeom prst="rect">
            <a:avLst/>
          </a:prstGeom>
          <a:noFill/>
        </p:spPr>
        <p:txBody>
          <a:bodyPr wrap="square" rtlCol="0">
            <a:spAutoFit/>
          </a:bodyPr>
          <a:lstStyle/>
          <a:p>
            <a:r>
              <a:rPr lang="en-GB" sz="2400" b="1" dirty="0"/>
              <a:t>                    RPC</a:t>
            </a:r>
          </a:p>
        </p:txBody>
      </p:sp>
    </p:spTree>
    <p:extLst>
      <p:ext uri="{BB962C8B-B14F-4D97-AF65-F5344CB8AC3E}">
        <p14:creationId xmlns:p14="http://schemas.microsoft.com/office/powerpoint/2010/main" val="22162181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age18image14341408">
            <a:extLst>
              <a:ext uri="{FF2B5EF4-FFF2-40B4-BE49-F238E27FC236}">
                <a16:creationId xmlns:a16="http://schemas.microsoft.com/office/drawing/2014/main" id="{144757CE-ED6E-EAD9-F646-8A37212457E9}"/>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15645" y="1906485"/>
            <a:ext cx="2628759" cy="1563129"/>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 2">
            <a:extLst>
              <a:ext uri="{FF2B5EF4-FFF2-40B4-BE49-F238E27FC236}">
                <a16:creationId xmlns:a16="http://schemas.microsoft.com/office/drawing/2014/main" id="{22CCC58F-F7AE-CA62-A625-49F0CD126A02}"/>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094721" y="1883632"/>
            <a:ext cx="2406779" cy="1563129"/>
          </a:xfrm>
          <a:prstGeom prst="rect">
            <a:avLst/>
          </a:prstGeom>
        </p:spPr>
      </p:pic>
      <p:pic>
        <p:nvPicPr>
          <p:cNvPr id="4" name="Image 3">
            <a:extLst>
              <a:ext uri="{FF2B5EF4-FFF2-40B4-BE49-F238E27FC236}">
                <a16:creationId xmlns:a16="http://schemas.microsoft.com/office/drawing/2014/main" id="{6A5B16EF-DBA1-1547-4197-8D084AD87EE4}"/>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823269" y="1672516"/>
            <a:ext cx="3090363" cy="1985360"/>
          </a:xfrm>
          <a:prstGeom prst="rect">
            <a:avLst/>
          </a:prstGeom>
        </p:spPr>
      </p:pic>
      <p:sp>
        <p:nvSpPr>
          <p:cNvPr id="5" name="ZoneTexte 4">
            <a:extLst>
              <a:ext uri="{FF2B5EF4-FFF2-40B4-BE49-F238E27FC236}">
                <a16:creationId xmlns:a16="http://schemas.microsoft.com/office/drawing/2014/main" id="{6736A239-99F8-6DC0-B2F4-0009280AB743}"/>
              </a:ext>
            </a:extLst>
          </p:cNvPr>
          <p:cNvSpPr txBox="1"/>
          <p:nvPr/>
        </p:nvSpPr>
        <p:spPr>
          <a:xfrm>
            <a:off x="415645" y="364296"/>
            <a:ext cx="10762736" cy="1354217"/>
          </a:xfrm>
          <a:prstGeom prst="rect">
            <a:avLst/>
          </a:prstGeom>
          <a:noFill/>
        </p:spPr>
        <p:txBody>
          <a:bodyPr wrap="square" rtlCol="0">
            <a:spAutoFit/>
          </a:bodyPr>
          <a:lstStyle/>
          <a:p>
            <a:r>
              <a:rPr lang="en-GB" sz="2800" b="1" dirty="0"/>
              <a:t>                                                  RPC</a:t>
            </a:r>
            <a:r>
              <a:rPr lang="en-GB" sz="2800" b="1" dirty="0">
                <a:sym typeface="Wingdings" pitchFamily="2" charset="2"/>
              </a:rPr>
              <a:t> MRPC</a:t>
            </a:r>
            <a:endParaRPr lang="en-GB" dirty="0">
              <a:sym typeface="Wingdings" pitchFamily="2" charset="2"/>
            </a:endParaRPr>
          </a:p>
          <a:p>
            <a:pPr marL="285750" indent="-285750">
              <a:buFont typeface="Wingdings" pitchFamily="2" charset="2"/>
              <a:buChar char="Ø"/>
            </a:pPr>
            <a:r>
              <a:rPr lang="en-GB" dirty="0">
                <a:sym typeface="Wingdings" pitchFamily="2" charset="2"/>
              </a:rPr>
              <a:t> MRPC provides excellent time resolution  (down to 50-70 </a:t>
            </a:r>
            <a:r>
              <a:rPr lang="en-GB" dirty="0" err="1">
                <a:sym typeface="Wingdings" pitchFamily="2" charset="2"/>
              </a:rPr>
              <a:t>ps</a:t>
            </a:r>
            <a:r>
              <a:rPr lang="en-GB" dirty="0">
                <a:sym typeface="Wingdings" pitchFamily="2" charset="2"/>
              </a:rPr>
              <a:t> with 2x4 </a:t>
            </a:r>
            <a:r>
              <a:rPr lang="en-GB" dirty="0" err="1">
                <a:sym typeface="Wingdings" pitchFamily="2" charset="2"/>
              </a:rPr>
              <a:t>gpas</a:t>
            </a:r>
            <a:r>
              <a:rPr lang="en-GB" dirty="0">
                <a:sym typeface="Wingdings" pitchFamily="2" charset="2"/>
              </a:rPr>
              <a:t>) </a:t>
            </a:r>
            <a:r>
              <a:rPr lang="en-GB" dirty="0" err="1">
                <a:sym typeface="Wingdings" pitchFamily="2" charset="2"/>
              </a:rPr>
              <a:t>ToF</a:t>
            </a:r>
            <a:r>
              <a:rPr lang="en-GB" dirty="0">
                <a:sym typeface="Wingdings" pitchFamily="2" charset="2"/>
              </a:rPr>
              <a:t>, LLP,….</a:t>
            </a:r>
          </a:p>
          <a:p>
            <a:pPr marL="285750" indent="-285750">
              <a:buFont typeface="Wingdings" pitchFamily="2" charset="2"/>
              <a:buChar char="Ø"/>
            </a:pPr>
            <a:r>
              <a:rPr lang="en-GB" dirty="0">
                <a:sym typeface="Wingdings" pitchFamily="2" charset="2"/>
              </a:rPr>
              <a:t> MRPC has higher detection rate</a:t>
            </a:r>
          </a:p>
          <a:p>
            <a:r>
              <a:rPr lang="en-GB" dirty="0">
                <a:sym typeface="Wingdings" pitchFamily="2" charset="2"/>
              </a:rPr>
              <a:t>New way of producing MRPC was developed in Lyon easy production, cheap detector</a:t>
            </a:r>
            <a:endParaRPr lang="en-GB" dirty="0"/>
          </a:p>
        </p:txBody>
      </p:sp>
      <p:sp>
        <p:nvSpPr>
          <p:cNvPr id="6" name="Espace réservé du numéro de diapositive 21">
            <a:extLst>
              <a:ext uri="{FF2B5EF4-FFF2-40B4-BE49-F238E27FC236}">
                <a16:creationId xmlns:a16="http://schemas.microsoft.com/office/drawing/2014/main" id="{76883384-B044-1C1D-42C5-110CE075F027}"/>
              </a:ext>
            </a:extLst>
          </p:cNvPr>
          <p:cNvSpPr>
            <a:spLocks noGrp="1"/>
          </p:cNvSpPr>
          <p:nvPr>
            <p:ph type="sldNum" sz="quarter" idx="12"/>
          </p:nvPr>
        </p:nvSpPr>
        <p:spPr>
          <a:xfrm>
            <a:off x="10340183" y="1359205"/>
            <a:ext cx="838199" cy="767687"/>
          </a:xfrm>
        </p:spPr>
        <p:txBody>
          <a:bodyPr/>
          <a:lstStyle/>
          <a:p>
            <a:fld id="{D57F1E4F-1CFF-5643-939E-02111984F565}" type="slidenum">
              <a:rPr lang="en-US" smtClean="0"/>
              <a:t>16</a:t>
            </a:fld>
            <a:endParaRPr lang="en-US" dirty="0"/>
          </a:p>
        </p:txBody>
      </p:sp>
      <p:pic>
        <p:nvPicPr>
          <p:cNvPr id="7" name="Image 6">
            <a:extLst>
              <a:ext uri="{FF2B5EF4-FFF2-40B4-BE49-F238E27FC236}">
                <a16:creationId xmlns:a16="http://schemas.microsoft.com/office/drawing/2014/main" id="{E2667B54-8919-F8C5-450B-CC4511A886E9}"/>
              </a:ext>
            </a:extLst>
          </p:cNvPr>
          <p:cNvPicPr>
            <a:picLocks noChangeAspect="1"/>
          </p:cNvPicPr>
          <p:nvPr/>
        </p:nvPicPr>
        <p:blipFill>
          <a:blip r:embed="rId5"/>
          <a:stretch>
            <a:fillRect/>
          </a:stretch>
        </p:blipFill>
        <p:spPr>
          <a:xfrm>
            <a:off x="3366173" y="1906485"/>
            <a:ext cx="2406779" cy="1477329"/>
          </a:xfrm>
          <a:prstGeom prst="rect">
            <a:avLst/>
          </a:prstGeom>
        </p:spPr>
      </p:pic>
      <p:grpSp>
        <p:nvGrpSpPr>
          <p:cNvPr id="9" name="Groupe 8">
            <a:extLst>
              <a:ext uri="{FF2B5EF4-FFF2-40B4-BE49-F238E27FC236}">
                <a16:creationId xmlns:a16="http://schemas.microsoft.com/office/drawing/2014/main" id="{B9F72AD4-0B54-A809-88F5-227FC934B9F1}"/>
              </a:ext>
            </a:extLst>
          </p:cNvPr>
          <p:cNvGrpSpPr/>
          <p:nvPr/>
        </p:nvGrpSpPr>
        <p:grpSpPr>
          <a:xfrm>
            <a:off x="876988" y="3816626"/>
            <a:ext cx="1967327" cy="2089928"/>
            <a:chOff x="2748018" y="2068643"/>
            <a:chExt cx="2850808" cy="2810656"/>
          </a:xfrm>
        </p:grpSpPr>
        <p:pic>
          <p:nvPicPr>
            <p:cNvPr id="10" name="Image 9">
              <a:extLst>
                <a:ext uri="{FF2B5EF4-FFF2-40B4-BE49-F238E27FC236}">
                  <a16:creationId xmlns:a16="http://schemas.microsoft.com/office/drawing/2014/main" id="{61F58D83-2AFD-C15A-ABE0-9FBFCC4522D6}"/>
                </a:ext>
              </a:extLst>
            </p:cNvPr>
            <p:cNvPicPr>
              <a:picLocks noChangeAspect="1"/>
            </p:cNvPicPr>
            <p:nvPr/>
          </p:nvPicPr>
          <p:blipFill>
            <a:blip r:embed="rId6"/>
            <a:stretch>
              <a:fillRect/>
            </a:stretch>
          </p:blipFill>
          <p:spPr>
            <a:xfrm>
              <a:off x="2748018" y="2068643"/>
              <a:ext cx="2850808" cy="2810656"/>
            </a:xfrm>
            <a:prstGeom prst="rect">
              <a:avLst/>
            </a:prstGeom>
          </p:spPr>
        </p:pic>
        <p:sp>
          <p:nvSpPr>
            <p:cNvPr id="11" name="ZoneTexte 10">
              <a:extLst>
                <a:ext uri="{FF2B5EF4-FFF2-40B4-BE49-F238E27FC236}">
                  <a16:creationId xmlns:a16="http://schemas.microsoft.com/office/drawing/2014/main" id="{310DC952-DD45-C3EF-E3E7-BACA5E89B27F}"/>
                </a:ext>
              </a:extLst>
            </p:cNvPr>
            <p:cNvSpPr txBox="1"/>
            <p:nvPr/>
          </p:nvSpPr>
          <p:spPr>
            <a:xfrm>
              <a:off x="3873618" y="2431118"/>
              <a:ext cx="998185" cy="369332"/>
            </a:xfrm>
            <a:prstGeom prst="rect">
              <a:avLst/>
            </a:prstGeom>
            <a:noFill/>
          </p:spPr>
          <p:txBody>
            <a:bodyPr wrap="square" rtlCol="0">
              <a:spAutoFit/>
            </a:bodyPr>
            <a:lstStyle/>
            <a:p>
              <a:r>
                <a:rPr lang="en-GB" dirty="0">
                  <a:solidFill>
                    <a:schemeClr val="bg1"/>
                  </a:solidFill>
                </a:rPr>
                <a:t>LRG5</a:t>
              </a:r>
            </a:p>
          </p:txBody>
        </p:sp>
      </p:grpSp>
      <p:grpSp>
        <p:nvGrpSpPr>
          <p:cNvPr id="12" name="Groupe 11">
            <a:extLst>
              <a:ext uri="{FF2B5EF4-FFF2-40B4-BE49-F238E27FC236}">
                <a16:creationId xmlns:a16="http://schemas.microsoft.com/office/drawing/2014/main" id="{DE9BAFD6-5932-C37C-C787-E20D1E626489}"/>
              </a:ext>
            </a:extLst>
          </p:cNvPr>
          <p:cNvGrpSpPr/>
          <p:nvPr/>
        </p:nvGrpSpPr>
        <p:grpSpPr>
          <a:xfrm>
            <a:off x="3457557" y="3816625"/>
            <a:ext cx="2406780" cy="2198681"/>
            <a:chOff x="6096000" y="1983167"/>
            <a:chExt cx="2915274" cy="2810656"/>
          </a:xfrm>
        </p:grpSpPr>
        <p:pic>
          <p:nvPicPr>
            <p:cNvPr id="13" name="Image 12">
              <a:extLst>
                <a:ext uri="{FF2B5EF4-FFF2-40B4-BE49-F238E27FC236}">
                  <a16:creationId xmlns:a16="http://schemas.microsoft.com/office/drawing/2014/main" id="{15E7AD7F-EA5F-3D43-ACFD-6A537F1AED9B}"/>
                </a:ext>
              </a:extLst>
            </p:cNvPr>
            <p:cNvPicPr>
              <a:picLocks noChangeAspect="1"/>
            </p:cNvPicPr>
            <p:nvPr/>
          </p:nvPicPr>
          <p:blipFill>
            <a:blip r:embed="rId7"/>
            <a:stretch>
              <a:fillRect/>
            </a:stretch>
          </p:blipFill>
          <p:spPr>
            <a:xfrm>
              <a:off x="6096000" y="1983167"/>
              <a:ext cx="2915274" cy="2810656"/>
            </a:xfrm>
            <a:prstGeom prst="rect">
              <a:avLst/>
            </a:prstGeom>
          </p:spPr>
        </p:pic>
        <p:sp>
          <p:nvSpPr>
            <p:cNvPr id="14" name="ZoneTexte 13">
              <a:extLst>
                <a:ext uri="{FF2B5EF4-FFF2-40B4-BE49-F238E27FC236}">
                  <a16:creationId xmlns:a16="http://schemas.microsoft.com/office/drawing/2014/main" id="{E01450B9-202E-97B4-58F2-94A62FF3016F}"/>
                </a:ext>
              </a:extLst>
            </p:cNvPr>
            <p:cNvSpPr txBox="1"/>
            <p:nvPr/>
          </p:nvSpPr>
          <p:spPr>
            <a:xfrm>
              <a:off x="7237571" y="2615784"/>
              <a:ext cx="998185" cy="369332"/>
            </a:xfrm>
            <a:prstGeom prst="rect">
              <a:avLst/>
            </a:prstGeom>
            <a:noFill/>
          </p:spPr>
          <p:txBody>
            <a:bodyPr wrap="square" rtlCol="0">
              <a:spAutoFit/>
            </a:bodyPr>
            <a:lstStyle/>
            <a:p>
              <a:r>
                <a:rPr lang="en-GB" dirty="0">
                  <a:solidFill>
                    <a:schemeClr val="bg1"/>
                  </a:solidFill>
                </a:rPr>
                <a:t>LRG3</a:t>
              </a:r>
            </a:p>
          </p:txBody>
        </p:sp>
      </p:grpSp>
      <p:pic>
        <p:nvPicPr>
          <p:cNvPr id="15" name="Image 14">
            <a:extLst>
              <a:ext uri="{FF2B5EF4-FFF2-40B4-BE49-F238E27FC236}">
                <a16:creationId xmlns:a16="http://schemas.microsoft.com/office/drawing/2014/main" id="{2ECB237A-8366-EB6B-A886-FDA3CD092F48}"/>
              </a:ext>
            </a:extLst>
          </p:cNvPr>
          <p:cNvPicPr>
            <a:picLocks noChangeAspect="1"/>
          </p:cNvPicPr>
          <p:nvPr/>
        </p:nvPicPr>
        <p:blipFill>
          <a:blip r:embed="rId8"/>
          <a:stretch>
            <a:fillRect/>
          </a:stretch>
        </p:blipFill>
        <p:spPr>
          <a:xfrm>
            <a:off x="5953161" y="3629881"/>
            <a:ext cx="3812124" cy="2479613"/>
          </a:xfrm>
          <a:prstGeom prst="rect">
            <a:avLst/>
          </a:prstGeom>
        </p:spPr>
      </p:pic>
      <p:sp>
        <p:nvSpPr>
          <p:cNvPr id="18" name="ZoneTexte 17">
            <a:extLst>
              <a:ext uri="{FF2B5EF4-FFF2-40B4-BE49-F238E27FC236}">
                <a16:creationId xmlns:a16="http://schemas.microsoft.com/office/drawing/2014/main" id="{817334F8-B738-F14A-5EBD-CE19995AD8CE}"/>
              </a:ext>
            </a:extLst>
          </p:cNvPr>
          <p:cNvSpPr txBox="1"/>
          <p:nvPr/>
        </p:nvSpPr>
        <p:spPr>
          <a:xfrm>
            <a:off x="10187112" y="4706845"/>
            <a:ext cx="1726520" cy="957278"/>
          </a:xfrm>
          <a:prstGeom prst="rect">
            <a:avLst/>
          </a:prstGeom>
          <a:noFill/>
        </p:spPr>
        <p:txBody>
          <a:bodyPr wrap="square" rtlCol="0">
            <a:spAutoFit/>
          </a:bodyPr>
          <a:lstStyle/>
          <a:p>
            <a:r>
              <a:rPr lang="en-GB" dirty="0"/>
              <a:t>Credit:</a:t>
            </a:r>
          </a:p>
          <a:p>
            <a:r>
              <a:rPr lang="en-GB" dirty="0" err="1"/>
              <a:t>Yw</a:t>
            </a:r>
            <a:r>
              <a:rPr lang="en-GB" dirty="0"/>
              <a:t>. </a:t>
            </a:r>
            <a:r>
              <a:rPr lang="en-GB" dirty="0" err="1"/>
              <a:t>Baek</a:t>
            </a:r>
            <a:endParaRPr lang="en-GB" dirty="0"/>
          </a:p>
          <a:p>
            <a:r>
              <a:rPr lang="en-GB" dirty="0" err="1"/>
              <a:t>Js</a:t>
            </a:r>
            <a:r>
              <a:rPr lang="en-GB" dirty="0"/>
              <a:t>. Kim</a:t>
            </a:r>
          </a:p>
        </p:txBody>
      </p:sp>
      <p:sp>
        <p:nvSpPr>
          <p:cNvPr id="19" name="ZoneTexte 18">
            <a:extLst>
              <a:ext uri="{FF2B5EF4-FFF2-40B4-BE49-F238E27FC236}">
                <a16:creationId xmlns:a16="http://schemas.microsoft.com/office/drawing/2014/main" id="{F40E6AC6-EAC8-26D0-8D80-A46FE9EC322D}"/>
              </a:ext>
            </a:extLst>
          </p:cNvPr>
          <p:cNvSpPr txBox="1"/>
          <p:nvPr/>
        </p:nvSpPr>
        <p:spPr>
          <a:xfrm>
            <a:off x="7276545" y="1923286"/>
            <a:ext cx="2073664" cy="382911"/>
          </a:xfrm>
          <a:prstGeom prst="rect">
            <a:avLst/>
          </a:prstGeom>
          <a:noFill/>
        </p:spPr>
        <p:txBody>
          <a:bodyPr wrap="square" rtlCol="0">
            <a:spAutoFit/>
          </a:bodyPr>
          <a:lstStyle/>
          <a:p>
            <a:r>
              <a:rPr lang="en-GB" dirty="0"/>
              <a:t>preliminary</a:t>
            </a:r>
          </a:p>
        </p:txBody>
      </p:sp>
    </p:spTree>
    <p:extLst>
      <p:ext uri="{BB962C8B-B14F-4D97-AF65-F5344CB8AC3E}">
        <p14:creationId xmlns:p14="http://schemas.microsoft.com/office/powerpoint/2010/main" val="29426184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BB0D1C4E-47C6-1270-51D1-84A195867A39}"/>
              </a:ext>
            </a:extLst>
          </p:cNvPr>
          <p:cNvSpPr>
            <a:spLocks noGrp="1"/>
          </p:cNvSpPr>
          <p:nvPr>
            <p:ph type="sldNum" sz="quarter" idx="12"/>
          </p:nvPr>
        </p:nvSpPr>
        <p:spPr/>
        <p:txBody>
          <a:bodyPr/>
          <a:lstStyle/>
          <a:p>
            <a:fld id="{D57F1E4F-1CFF-5643-939E-02111984F565}" type="slidenum">
              <a:rPr lang="en-US" smtClean="0"/>
              <a:t>17</a:t>
            </a:fld>
            <a:endParaRPr lang="en-US" dirty="0"/>
          </a:p>
        </p:txBody>
      </p:sp>
      <p:pic>
        <p:nvPicPr>
          <p:cNvPr id="3" name="Image 2">
            <a:extLst>
              <a:ext uri="{FF2B5EF4-FFF2-40B4-BE49-F238E27FC236}">
                <a16:creationId xmlns:a16="http://schemas.microsoft.com/office/drawing/2014/main" id="{48878590-9346-27AE-10AC-A77C65435F5A}"/>
              </a:ext>
            </a:extLst>
          </p:cNvPr>
          <p:cNvPicPr>
            <a:picLocks noChangeAspect="1"/>
          </p:cNvPicPr>
          <p:nvPr/>
        </p:nvPicPr>
        <p:blipFill>
          <a:blip r:embed="rId2"/>
          <a:stretch>
            <a:fillRect/>
          </a:stretch>
        </p:blipFill>
        <p:spPr>
          <a:xfrm>
            <a:off x="2254876" y="1172164"/>
            <a:ext cx="6858000" cy="1333500"/>
          </a:xfrm>
          <a:prstGeom prst="rect">
            <a:avLst/>
          </a:prstGeom>
        </p:spPr>
      </p:pic>
      <p:pic>
        <p:nvPicPr>
          <p:cNvPr id="5" name="Image 4">
            <a:extLst>
              <a:ext uri="{FF2B5EF4-FFF2-40B4-BE49-F238E27FC236}">
                <a16:creationId xmlns:a16="http://schemas.microsoft.com/office/drawing/2014/main" id="{F3A5C243-07F0-E5A3-280A-A55DBD0058AA}"/>
              </a:ext>
            </a:extLst>
          </p:cNvPr>
          <p:cNvPicPr>
            <a:picLocks noChangeAspect="1"/>
          </p:cNvPicPr>
          <p:nvPr/>
        </p:nvPicPr>
        <p:blipFill>
          <a:blip r:embed="rId3"/>
          <a:stretch>
            <a:fillRect/>
          </a:stretch>
        </p:blipFill>
        <p:spPr>
          <a:xfrm>
            <a:off x="714776" y="2950765"/>
            <a:ext cx="5370490" cy="3151893"/>
          </a:xfrm>
          <a:prstGeom prst="rect">
            <a:avLst/>
          </a:prstGeom>
        </p:spPr>
      </p:pic>
      <p:pic>
        <p:nvPicPr>
          <p:cNvPr id="6" name="Image 5">
            <a:extLst>
              <a:ext uri="{FF2B5EF4-FFF2-40B4-BE49-F238E27FC236}">
                <a16:creationId xmlns:a16="http://schemas.microsoft.com/office/drawing/2014/main" id="{DA076539-7D12-D8E1-1373-C14A412CDB8D}"/>
              </a:ext>
            </a:extLst>
          </p:cNvPr>
          <p:cNvPicPr>
            <a:picLocks noChangeAspect="1"/>
          </p:cNvPicPr>
          <p:nvPr/>
        </p:nvPicPr>
        <p:blipFill>
          <a:blip r:embed="rId4"/>
          <a:stretch>
            <a:fillRect/>
          </a:stretch>
        </p:blipFill>
        <p:spPr>
          <a:xfrm>
            <a:off x="6519959" y="2968169"/>
            <a:ext cx="4957265" cy="3151893"/>
          </a:xfrm>
          <a:prstGeom prst="rect">
            <a:avLst/>
          </a:prstGeom>
        </p:spPr>
      </p:pic>
      <p:sp>
        <p:nvSpPr>
          <p:cNvPr id="7" name="ZoneTexte 6">
            <a:extLst>
              <a:ext uri="{FF2B5EF4-FFF2-40B4-BE49-F238E27FC236}">
                <a16:creationId xmlns:a16="http://schemas.microsoft.com/office/drawing/2014/main" id="{396D4EAB-0D69-8128-7BC9-C272CF151343}"/>
              </a:ext>
            </a:extLst>
          </p:cNvPr>
          <p:cNvSpPr txBox="1"/>
          <p:nvPr/>
        </p:nvSpPr>
        <p:spPr>
          <a:xfrm>
            <a:off x="3879807" y="325700"/>
            <a:ext cx="3902299" cy="461665"/>
          </a:xfrm>
          <a:prstGeom prst="rect">
            <a:avLst/>
          </a:prstGeom>
          <a:noFill/>
        </p:spPr>
        <p:txBody>
          <a:bodyPr wrap="square" rtlCol="0">
            <a:spAutoFit/>
          </a:bodyPr>
          <a:lstStyle/>
          <a:p>
            <a:r>
              <a:rPr lang="en-GB" sz="2400" b="1" dirty="0"/>
              <a:t>  Eco-friendly gas mixtures</a:t>
            </a:r>
          </a:p>
        </p:txBody>
      </p:sp>
      <p:sp>
        <p:nvSpPr>
          <p:cNvPr id="8" name="ZoneTexte 7">
            <a:extLst>
              <a:ext uri="{FF2B5EF4-FFF2-40B4-BE49-F238E27FC236}">
                <a16:creationId xmlns:a16="http://schemas.microsoft.com/office/drawing/2014/main" id="{65714E37-02BA-9355-79AA-5D6B67D9A053}"/>
              </a:ext>
            </a:extLst>
          </p:cNvPr>
          <p:cNvSpPr txBox="1"/>
          <p:nvPr/>
        </p:nvSpPr>
        <p:spPr>
          <a:xfrm>
            <a:off x="4047046" y="6333007"/>
            <a:ext cx="6297769" cy="369332"/>
          </a:xfrm>
          <a:prstGeom prst="rect">
            <a:avLst/>
          </a:prstGeom>
          <a:noFill/>
        </p:spPr>
        <p:txBody>
          <a:bodyPr wrap="square" rtlCol="0">
            <a:spAutoFit/>
          </a:bodyPr>
          <a:lstStyle/>
          <a:p>
            <a:r>
              <a:rPr lang="en-GB" dirty="0"/>
              <a:t>HFO+NOVEC+CO2 to be tested in near future</a:t>
            </a:r>
          </a:p>
        </p:txBody>
      </p:sp>
      <p:sp>
        <p:nvSpPr>
          <p:cNvPr id="9" name="ZoneTexte 8">
            <a:extLst>
              <a:ext uri="{FF2B5EF4-FFF2-40B4-BE49-F238E27FC236}">
                <a16:creationId xmlns:a16="http://schemas.microsoft.com/office/drawing/2014/main" id="{934ED5C1-25A0-CCF2-8D4A-A0B4F2F9249B}"/>
              </a:ext>
            </a:extLst>
          </p:cNvPr>
          <p:cNvSpPr txBox="1"/>
          <p:nvPr/>
        </p:nvSpPr>
        <p:spPr>
          <a:xfrm>
            <a:off x="9581882" y="1674254"/>
            <a:ext cx="2266681" cy="369332"/>
          </a:xfrm>
          <a:prstGeom prst="rect">
            <a:avLst/>
          </a:prstGeom>
          <a:noFill/>
        </p:spPr>
        <p:txBody>
          <a:bodyPr wrap="square" rtlCol="0">
            <a:spAutoFit/>
          </a:bodyPr>
          <a:lstStyle/>
          <a:p>
            <a:r>
              <a:rPr lang="en-GB" dirty="0"/>
              <a:t>M. </a:t>
            </a:r>
            <a:r>
              <a:rPr lang="en-GB" dirty="0" err="1"/>
              <a:t>Verzeroli</a:t>
            </a:r>
            <a:endParaRPr lang="en-GB" dirty="0"/>
          </a:p>
        </p:txBody>
      </p:sp>
    </p:spTree>
    <p:extLst>
      <p:ext uri="{BB962C8B-B14F-4D97-AF65-F5344CB8AC3E}">
        <p14:creationId xmlns:p14="http://schemas.microsoft.com/office/powerpoint/2010/main" val="40851849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A9B6A205-11F3-7652-D426-967DB437F3B0}"/>
              </a:ext>
            </a:extLst>
          </p:cNvPr>
          <p:cNvSpPr>
            <a:spLocks noGrp="1"/>
          </p:cNvSpPr>
          <p:nvPr>
            <p:ph type="sldNum" sz="quarter" idx="12"/>
          </p:nvPr>
        </p:nvSpPr>
        <p:spPr/>
        <p:txBody>
          <a:bodyPr/>
          <a:lstStyle/>
          <a:p>
            <a:fld id="{D57F1E4F-1CFF-5643-939E-02111984F565}" type="slidenum">
              <a:rPr lang="en-US" smtClean="0"/>
              <a:t>18</a:t>
            </a:fld>
            <a:endParaRPr lang="en-US" dirty="0"/>
          </a:p>
        </p:txBody>
      </p:sp>
      <p:pic>
        <p:nvPicPr>
          <p:cNvPr id="3" name="Image 2">
            <a:extLst>
              <a:ext uri="{FF2B5EF4-FFF2-40B4-BE49-F238E27FC236}">
                <a16:creationId xmlns:a16="http://schemas.microsoft.com/office/drawing/2014/main" id="{5C8D0B60-F66B-DA2E-90D9-26AA93089D72}"/>
              </a:ext>
            </a:extLst>
          </p:cNvPr>
          <p:cNvPicPr>
            <a:picLocks noChangeAspect="1"/>
          </p:cNvPicPr>
          <p:nvPr/>
        </p:nvPicPr>
        <p:blipFill>
          <a:blip r:embed="rId2"/>
          <a:stretch>
            <a:fillRect/>
          </a:stretch>
        </p:blipFill>
        <p:spPr>
          <a:xfrm>
            <a:off x="3172227" y="1948554"/>
            <a:ext cx="5847545" cy="3951523"/>
          </a:xfrm>
          <a:prstGeom prst="rect">
            <a:avLst/>
          </a:prstGeom>
        </p:spPr>
      </p:pic>
      <p:sp>
        <p:nvSpPr>
          <p:cNvPr id="5" name="ZoneTexte 4">
            <a:extLst>
              <a:ext uri="{FF2B5EF4-FFF2-40B4-BE49-F238E27FC236}">
                <a16:creationId xmlns:a16="http://schemas.microsoft.com/office/drawing/2014/main" id="{D0A724DC-EE40-B959-6230-D7DDAFD8D256}"/>
              </a:ext>
            </a:extLst>
          </p:cNvPr>
          <p:cNvSpPr txBox="1"/>
          <p:nvPr/>
        </p:nvSpPr>
        <p:spPr>
          <a:xfrm>
            <a:off x="976829" y="1492281"/>
            <a:ext cx="10976631" cy="369332"/>
          </a:xfrm>
          <a:prstGeom prst="rect">
            <a:avLst/>
          </a:prstGeom>
          <a:noFill/>
        </p:spPr>
        <p:txBody>
          <a:bodyPr wrap="square">
            <a:spAutoFit/>
          </a:bodyPr>
          <a:lstStyle/>
          <a:p>
            <a:r>
              <a:rPr lang="fr-FR" dirty="0">
                <a:effectLst/>
                <a:latin typeface="Helvetica" pitchFamily="2" charset="0"/>
              </a:rPr>
              <a:t>MRPC </a:t>
            </a:r>
            <a:r>
              <a:rPr lang="fr-FR" dirty="0" err="1">
                <a:effectLst/>
                <a:latin typeface="Helvetica" pitchFamily="2" charset="0"/>
              </a:rPr>
              <a:t>with</a:t>
            </a:r>
            <a:r>
              <a:rPr lang="fr-FR" dirty="0">
                <a:effectLst/>
                <a:latin typeface="Helvetica" pitchFamily="2" charset="0"/>
              </a:rPr>
              <a:t> pure HFO: </a:t>
            </a:r>
            <a:r>
              <a:rPr lang="fr-FR" dirty="0" err="1">
                <a:effectLst/>
                <a:latin typeface="Helvetica" pitchFamily="2" charset="0"/>
              </a:rPr>
              <a:t>Nuclear</a:t>
            </a:r>
            <a:r>
              <a:rPr lang="fr-FR" dirty="0">
                <a:effectLst/>
                <a:latin typeface="Helvetica" pitchFamily="2" charset="0"/>
              </a:rPr>
              <a:t> </a:t>
            </a:r>
            <a:r>
              <a:rPr lang="fr-FR" dirty="0" err="1">
                <a:effectLst/>
                <a:latin typeface="Helvetica" pitchFamily="2" charset="0"/>
              </a:rPr>
              <a:t>Inst</a:t>
            </a:r>
            <a:r>
              <a:rPr lang="fr-FR" dirty="0">
                <a:effectLst/>
                <a:latin typeface="Helvetica" pitchFamily="2" charset="0"/>
              </a:rPr>
              <a:t>. and Methods in </a:t>
            </a:r>
            <a:r>
              <a:rPr lang="fr-FR" dirty="0" err="1">
                <a:effectLst/>
                <a:latin typeface="Helvetica" pitchFamily="2" charset="0"/>
              </a:rPr>
              <a:t>Physics</a:t>
            </a:r>
            <a:r>
              <a:rPr lang="fr-FR" dirty="0">
                <a:effectLst/>
                <a:latin typeface="Helvetica" pitchFamily="2" charset="0"/>
              </a:rPr>
              <a:t> </a:t>
            </a:r>
            <a:r>
              <a:rPr lang="fr-FR" dirty="0" err="1">
                <a:effectLst/>
                <a:latin typeface="Helvetica" pitchFamily="2" charset="0"/>
              </a:rPr>
              <a:t>Research</a:t>
            </a:r>
            <a:r>
              <a:rPr lang="fr-FR" dirty="0">
                <a:effectLst/>
                <a:latin typeface="Helvetica" pitchFamily="2" charset="0"/>
              </a:rPr>
              <a:t>, A 1061 (2024) 169104</a:t>
            </a:r>
          </a:p>
        </p:txBody>
      </p:sp>
      <p:sp>
        <p:nvSpPr>
          <p:cNvPr id="4" name="ZoneTexte 3">
            <a:extLst>
              <a:ext uri="{FF2B5EF4-FFF2-40B4-BE49-F238E27FC236}">
                <a16:creationId xmlns:a16="http://schemas.microsoft.com/office/drawing/2014/main" id="{57988B91-75C6-E8FA-2376-C09E29AB2745}"/>
              </a:ext>
            </a:extLst>
          </p:cNvPr>
          <p:cNvSpPr txBox="1"/>
          <p:nvPr/>
        </p:nvSpPr>
        <p:spPr>
          <a:xfrm>
            <a:off x="3879807" y="325700"/>
            <a:ext cx="3902299" cy="461665"/>
          </a:xfrm>
          <a:prstGeom prst="rect">
            <a:avLst/>
          </a:prstGeom>
          <a:noFill/>
        </p:spPr>
        <p:txBody>
          <a:bodyPr wrap="square" rtlCol="0">
            <a:spAutoFit/>
          </a:bodyPr>
          <a:lstStyle/>
          <a:p>
            <a:r>
              <a:rPr lang="en-GB" sz="2400" b="1" dirty="0"/>
              <a:t>  Eco-friendly gas mixtures</a:t>
            </a:r>
          </a:p>
        </p:txBody>
      </p:sp>
    </p:spTree>
    <p:extLst>
      <p:ext uri="{BB962C8B-B14F-4D97-AF65-F5344CB8AC3E}">
        <p14:creationId xmlns:p14="http://schemas.microsoft.com/office/powerpoint/2010/main" val="165544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F3F5C319-4C03-071C-4ADB-43C24E5C3DE1}"/>
              </a:ext>
            </a:extLst>
          </p:cNvPr>
          <p:cNvSpPr txBox="1"/>
          <p:nvPr/>
        </p:nvSpPr>
        <p:spPr>
          <a:xfrm>
            <a:off x="2188313" y="2844225"/>
            <a:ext cx="7602583" cy="584775"/>
          </a:xfrm>
          <a:prstGeom prst="rect">
            <a:avLst/>
          </a:prstGeom>
          <a:noFill/>
        </p:spPr>
        <p:txBody>
          <a:bodyPr wrap="square" rtlCol="0">
            <a:spAutoFit/>
          </a:bodyPr>
          <a:lstStyle/>
          <a:p>
            <a:r>
              <a:rPr lang="en-GB" sz="3200" b="1" dirty="0"/>
              <a:t>                               (M)RPC Readout</a:t>
            </a:r>
          </a:p>
        </p:txBody>
      </p:sp>
    </p:spTree>
    <p:extLst>
      <p:ext uri="{BB962C8B-B14F-4D97-AF65-F5344CB8AC3E}">
        <p14:creationId xmlns:p14="http://schemas.microsoft.com/office/powerpoint/2010/main" val="13000017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E4EEBABA-76E8-535B-9951-2CE54A843931}"/>
              </a:ext>
            </a:extLst>
          </p:cNvPr>
          <p:cNvSpPr txBox="1"/>
          <p:nvPr/>
        </p:nvSpPr>
        <p:spPr>
          <a:xfrm>
            <a:off x="1737360" y="1848499"/>
            <a:ext cx="8717280" cy="2677656"/>
          </a:xfrm>
          <a:prstGeom prst="rect">
            <a:avLst/>
          </a:prstGeom>
          <a:noFill/>
        </p:spPr>
        <p:txBody>
          <a:bodyPr wrap="square" rtlCol="0">
            <a:spAutoFit/>
          </a:bodyPr>
          <a:lstStyle/>
          <a:p>
            <a:r>
              <a:rPr lang="en-GB" sz="2400" b="1" dirty="0"/>
              <a:t>Disclaimer:</a:t>
            </a:r>
          </a:p>
          <a:p>
            <a:endParaRPr lang="en-GB" dirty="0"/>
          </a:p>
          <a:p>
            <a:r>
              <a:rPr lang="en-GB" dirty="0"/>
              <a:t>In this presentation I report  a study that was performed a few years ago on the role of muon system in ILD concept. The work was led by V. </a:t>
            </a:r>
            <a:r>
              <a:rPr lang="en-GB" dirty="0" err="1"/>
              <a:t>Saveliev</a:t>
            </a:r>
            <a:r>
              <a:rPr lang="en-GB" dirty="0"/>
              <a:t> (National Research Nuclear University, Russia). All the merit is his and  that of the colleagues who contributed to.</a:t>
            </a:r>
          </a:p>
          <a:p>
            <a:endParaRPr lang="en-GB" dirty="0"/>
          </a:p>
          <a:p>
            <a:endParaRPr lang="en-GB" dirty="0"/>
          </a:p>
          <a:p>
            <a:r>
              <a:rPr lang="en-GB" dirty="0"/>
              <a:t>I dd my grain of salt by mentioning the work we did within ILD to develop  RPC and MRPC that can be excellent candidates, but not the only ones,  to equip the muon system </a:t>
            </a:r>
          </a:p>
        </p:txBody>
      </p:sp>
    </p:spTree>
    <p:extLst>
      <p:ext uri="{BB962C8B-B14F-4D97-AF65-F5344CB8AC3E}">
        <p14:creationId xmlns:p14="http://schemas.microsoft.com/office/powerpoint/2010/main" val="378770703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591549" y="352285"/>
            <a:ext cx="9386927" cy="6617196"/>
          </a:xfrm>
          <a:prstGeom prst="rect">
            <a:avLst/>
          </a:prstGeom>
          <a:noFill/>
        </p:spPr>
        <p:txBody>
          <a:bodyPr wrap="square" rtlCol="0">
            <a:spAutoFit/>
          </a:bodyPr>
          <a:lstStyle/>
          <a:p>
            <a:r>
              <a:rPr lang="en-US" b="1" dirty="0">
                <a:solidFill>
                  <a:srgbClr val="FF0000"/>
                </a:solidFill>
              </a:rPr>
              <a:t>                                                                             </a:t>
            </a:r>
            <a:r>
              <a:rPr lang="en-US" sz="2400" b="1" dirty="0">
                <a:solidFill>
                  <a:srgbClr val="FF0000"/>
                </a:solidFill>
              </a:rPr>
              <a:t>Readout of RPC</a:t>
            </a:r>
          </a:p>
          <a:p>
            <a:endParaRPr lang="en-US" b="1" dirty="0">
              <a:solidFill>
                <a:srgbClr val="FF0000"/>
              </a:solidFill>
            </a:endParaRPr>
          </a:p>
          <a:p>
            <a:r>
              <a:rPr lang="en-US" b="1" dirty="0"/>
              <a:t>There are several ways to read out RPC:</a:t>
            </a:r>
          </a:p>
          <a:p>
            <a:endParaRPr lang="en-US" sz="1400" dirty="0"/>
          </a:p>
          <a:p>
            <a:pPr marL="285750" indent="-285750">
              <a:buFont typeface="Wingdings" pitchFamily="2" charset="2"/>
              <a:buChar char="v"/>
            </a:pPr>
            <a:r>
              <a:rPr lang="en-US" dirty="0"/>
              <a:t> Using  </a:t>
            </a:r>
            <a:r>
              <a:rPr lang="en-US" b="1" dirty="0"/>
              <a:t>one-end readout</a:t>
            </a:r>
            <a:r>
              <a:rPr lang="en-US" dirty="0"/>
              <a:t> </a:t>
            </a:r>
            <a:r>
              <a:rPr lang="en-US" b="1" dirty="0"/>
              <a:t>pick-up strips </a:t>
            </a:r>
            <a:r>
              <a:rPr lang="en-US" dirty="0"/>
              <a:t>(either one direction on the anode side as for current CMS RPC or two directions: one on the anode and one on the cathode as for ATLAS) </a:t>
            </a:r>
          </a:p>
          <a:p>
            <a:endParaRPr lang="en-US" sz="1400" dirty="0"/>
          </a:p>
          <a:p>
            <a:endParaRPr lang="en-US" sz="1400" dirty="0"/>
          </a:p>
          <a:p>
            <a:pPr marL="285750" indent="-285750">
              <a:buFont typeface="Wingdings" pitchFamily="2" charset="2"/>
              <a:buChar char="v"/>
            </a:pPr>
            <a:r>
              <a:rPr lang="en-US" b="1" dirty="0"/>
              <a:t> two-end readout </a:t>
            </a:r>
            <a:r>
              <a:rPr lang="en-US" dirty="0"/>
              <a:t>using </a:t>
            </a:r>
            <a:r>
              <a:rPr lang="en-US" b="1" dirty="0"/>
              <a:t>excellent time measurement </a:t>
            </a:r>
            <a:r>
              <a:rPr lang="en-US" dirty="0"/>
              <a:t>as the one proposed for </a:t>
            </a:r>
            <a:r>
              <a:rPr lang="en-US" b="1" dirty="0">
                <a:solidFill>
                  <a:srgbClr val="FF0000"/>
                </a:solidFill>
              </a:rPr>
              <a:t>CMS </a:t>
            </a:r>
            <a:r>
              <a:rPr lang="en-US" b="1" dirty="0" err="1">
                <a:solidFill>
                  <a:srgbClr val="FF0000"/>
                </a:solidFill>
              </a:rPr>
              <a:t>iRPC</a:t>
            </a:r>
            <a:r>
              <a:rPr lang="en-US" b="1" dirty="0">
                <a:solidFill>
                  <a:srgbClr val="FF0000"/>
                </a:solidFill>
              </a:rPr>
              <a:t> </a:t>
            </a:r>
            <a:r>
              <a:rPr lang="en-US" dirty="0"/>
              <a:t>upgrade project</a:t>
            </a:r>
          </a:p>
          <a:p>
            <a:endParaRPr lang="en-US" dirty="0"/>
          </a:p>
          <a:p>
            <a:endParaRPr lang="en-US" sz="1400" dirty="0"/>
          </a:p>
          <a:p>
            <a:endParaRPr lang="en-US" sz="1400" dirty="0"/>
          </a:p>
          <a:p>
            <a:endParaRPr lang="en-US" sz="1400" dirty="0"/>
          </a:p>
          <a:p>
            <a:endParaRPr lang="en-US" sz="1400" dirty="0"/>
          </a:p>
          <a:p>
            <a:endParaRPr lang="en-US" sz="1400" dirty="0"/>
          </a:p>
          <a:p>
            <a:endParaRPr lang="en-US" sz="1400" dirty="0"/>
          </a:p>
          <a:p>
            <a:pPr marL="285750" indent="-285750">
              <a:buFont typeface="Wingdings" pitchFamily="2" charset="2"/>
              <a:buChar char="v"/>
            </a:pPr>
            <a:r>
              <a:rPr lang="en-US" dirty="0"/>
              <a:t> Using </a:t>
            </a:r>
            <a:r>
              <a:rPr lang="en-US" b="1" dirty="0"/>
              <a:t>pick-up PADs  </a:t>
            </a:r>
            <a:r>
              <a:rPr lang="en-US" dirty="0"/>
              <a:t>as for SDHCAL (CALICE)</a:t>
            </a:r>
          </a:p>
          <a:p>
            <a:pPr marL="285750" indent="-285750">
              <a:buFont typeface="Wingdings" charset="2"/>
              <a:buChar char="u"/>
            </a:pPr>
            <a:endParaRPr lang="en-US" dirty="0"/>
          </a:p>
          <a:p>
            <a:pPr marL="285750" indent="-285750">
              <a:buFont typeface="Wingdings" charset="2"/>
              <a:buChar char="u"/>
            </a:pPr>
            <a:endParaRPr lang="en-US" sz="1400" dirty="0"/>
          </a:p>
          <a:p>
            <a:endParaRPr lang="en-US" sz="1400" dirty="0"/>
          </a:p>
          <a:p>
            <a:endParaRPr lang="en-US" sz="1400" dirty="0"/>
          </a:p>
          <a:p>
            <a:endParaRPr lang="en-US" sz="1400" dirty="0"/>
          </a:p>
          <a:p>
            <a:endParaRPr lang="en-US" sz="1400" dirty="0"/>
          </a:p>
          <a:p>
            <a:endParaRPr lang="en-US" sz="1400" dirty="0"/>
          </a:p>
          <a:p>
            <a:endParaRPr lang="en-US" sz="1400" dirty="0"/>
          </a:p>
          <a:p>
            <a:endParaRPr lang="en-US" sz="1400" dirty="0"/>
          </a:p>
        </p:txBody>
      </p:sp>
      <p:pic>
        <p:nvPicPr>
          <p:cNvPr id="3" name="Image 2">
            <a:extLst>
              <a:ext uri="{FF2B5EF4-FFF2-40B4-BE49-F238E27FC236}">
                <a16:creationId xmlns:a16="http://schemas.microsoft.com/office/drawing/2014/main" id="{66FA48B0-5FD5-F841-87E8-6BD9B3C2DA1B}"/>
              </a:ext>
            </a:extLst>
          </p:cNvPr>
          <p:cNvPicPr>
            <a:picLocks noChangeAspect="1"/>
          </p:cNvPicPr>
          <p:nvPr/>
        </p:nvPicPr>
        <p:blipFill>
          <a:blip r:embed="rId2"/>
          <a:stretch>
            <a:fillRect/>
          </a:stretch>
        </p:blipFill>
        <p:spPr>
          <a:xfrm>
            <a:off x="5745108" y="2776845"/>
            <a:ext cx="3773273" cy="1396773"/>
          </a:xfrm>
          <a:prstGeom prst="rect">
            <a:avLst/>
          </a:prstGeom>
        </p:spPr>
      </p:pic>
      <p:pic>
        <p:nvPicPr>
          <p:cNvPr id="4" name="Image 3">
            <a:extLst>
              <a:ext uri="{FF2B5EF4-FFF2-40B4-BE49-F238E27FC236}">
                <a16:creationId xmlns:a16="http://schemas.microsoft.com/office/drawing/2014/main" id="{B7B06587-7B2B-FD4F-A748-17E356113724}"/>
              </a:ext>
            </a:extLst>
          </p:cNvPr>
          <p:cNvPicPr>
            <a:picLocks noChangeAspect="1"/>
          </p:cNvPicPr>
          <p:nvPr/>
        </p:nvPicPr>
        <p:blipFill>
          <a:blip r:embed="rId3"/>
          <a:stretch>
            <a:fillRect/>
          </a:stretch>
        </p:blipFill>
        <p:spPr>
          <a:xfrm>
            <a:off x="2021112" y="2938675"/>
            <a:ext cx="3263900" cy="1396773"/>
          </a:xfrm>
          <a:prstGeom prst="rect">
            <a:avLst/>
          </a:prstGeom>
        </p:spPr>
      </p:pic>
      <p:pic>
        <p:nvPicPr>
          <p:cNvPr id="8" name="Picture 5">
            <a:extLst>
              <a:ext uri="{FF2B5EF4-FFF2-40B4-BE49-F238E27FC236}">
                <a16:creationId xmlns:a16="http://schemas.microsoft.com/office/drawing/2014/main" id="{8E421944-0966-1B40-A631-EC3FF7B0F52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15672" y="4979477"/>
            <a:ext cx="2693061" cy="185680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pic>
      <p:grpSp>
        <p:nvGrpSpPr>
          <p:cNvPr id="10" name="Groupe 9">
            <a:extLst>
              <a:ext uri="{FF2B5EF4-FFF2-40B4-BE49-F238E27FC236}">
                <a16:creationId xmlns:a16="http://schemas.microsoft.com/office/drawing/2014/main" id="{FF33CC54-4BBA-2705-E5EE-1D5CAEDB6844}"/>
              </a:ext>
            </a:extLst>
          </p:cNvPr>
          <p:cNvGrpSpPr/>
          <p:nvPr/>
        </p:nvGrpSpPr>
        <p:grpSpPr>
          <a:xfrm>
            <a:off x="6490786" y="4812306"/>
            <a:ext cx="2885542" cy="2023977"/>
            <a:chOff x="8006024" y="4191698"/>
            <a:chExt cx="2282097" cy="2148960"/>
          </a:xfrm>
        </p:grpSpPr>
        <p:pic>
          <p:nvPicPr>
            <p:cNvPr id="9" name="Picture 4">
              <a:extLst>
                <a:ext uri="{FF2B5EF4-FFF2-40B4-BE49-F238E27FC236}">
                  <a16:creationId xmlns:a16="http://schemas.microsoft.com/office/drawing/2014/main" id="{7B64C99D-44F7-1D4D-BDEE-108E11B0067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06024" y="4227857"/>
              <a:ext cx="2282097" cy="211280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pic>
        <p:pic>
          <p:nvPicPr>
            <p:cNvPr id="11" name="Image 10">
              <a:extLst>
                <a:ext uri="{FF2B5EF4-FFF2-40B4-BE49-F238E27FC236}">
                  <a16:creationId xmlns:a16="http://schemas.microsoft.com/office/drawing/2014/main" id="{C7DEF9B5-DEF0-4248-B383-D70967371DEC}"/>
                </a:ext>
              </a:extLst>
            </p:cNvPr>
            <p:cNvPicPr>
              <a:picLocks noChangeAspect="1"/>
            </p:cNvPicPr>
            <p:nvPr/>
          </p:nvPicPr>
          <p:blipFill>
            <a:blip r:embed="rId6"/>
            <a:stretch>
              <a:fillRect/>
            </a:stretch>
          </p:blipFill>
          <p:spPr>
            <a:xfrm>
              <a:off x="8006024" y="4191698"/>
              <a:ext cx="1371749" cy="642095"/>
            </a:xfrm>
            <a:prstGeom prst="rect">
              <a:avLst/>
            </a:prstGeom>
          </p:spPr>
        </p:pic>
      </p:grpSp>
      <p:pic>
        <p:nvPicPr>
          <p:cNvPr id="5" name="Image 4" descr="Capture d’écran 2016-12-11 à 17.07.21.png">
            <a:extLst>
              <a:ext uri="{FF2B5EF4-FFF2-40B4-BE49-F238E27FC236}">
                <a16:creationId xmlns:a16="http://schemas.microsoft.com/office/drawing/2014/main" id="{3AD47BE1-CD4C-334C-D3BF-B72D8EAC63E5}"/>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8916521" y="701948"/>
            <a:ext cx="2743200" cy="1738323"/>
          </a:xfrm>
          <a:prstGeom prst="rect">
            <a:avLst/>
          </a:prstGeom>
        </p:spPr>
      </p:pic>
      <p:sp>
        <p:nvSpPr>
          <p:cNvPr id="14" name="ZoneTexte 13">
            <a:extLst>
              <a:ext uri="{FF2B5EF4-FFF2-40B4-BE49-F238E27FC236}">
                <a16:creationId xmlns:a16="http://schemas.microsoft.com/office/drawing/2014/main" id="{12F4A75A-AA81-30A0-F216-928C7621349D}"/>
              </a:ext>
            </a:extLst>
          </p:cNvPr>
          <p:cNvSpPr txBox="1"/>
          <p:nvPr/>
        </p:nvSpPr>
        <p:spPr>
          <a:xfrm>
            <a:off x="9753600" y="3273287"/>
            <a:ext cx="1654439" cy="646331"/>
          </a:xfrm>
          <a:prstGeom prst="rect">
            <a:avLst/>
          </a:prstGeom>
          <a:noFill/>
        </p:spPr>
        <p:txBody>
          <a:bodyPr wrap="square" rtlCol="0">
            <a:spAutoFit/>
          </a:bodyPr>
          <a:lstStyle/>
          <a:p>
            <a:r>
              <a:rPr lang="en-GB" dirty="0">
                <a:latin typeface="Symbol" pitchFamily="2" charset="2"/>
              </a:rPr>
              <a:t> </a:t>
            </a:r>
            <a:r>
              <a:rPr lang="en-GB" dirty="0" err="1">
                <a:latin typeface="Symbol" pitchFamily="2" charset="2"/>
              </a:rPr>
              <a:t>s</a:t>
            </a:r>
            <a:r>
              <a:rPr lang="en-GB" baseline="-25000" dirty="0" err="1"/>
              <a:t>x</a:t>
            </a:r>
            <a:r>
              <a:rPr lang="en-GB" dirty="0">
                <a:latin typeface="Symbol" pitchFamily="2" charset="2"/>
              </a:rPr>
              <a:t>  :</a:t>
            </a:r>
            <a:r>
              <a:rPr lang="en-GB" dirty="0"/>
              <a:t>0.4 cm  </a:t>
            </a:r>
          </a:p>
          <a:p>
            <a:r>
              <a:rPr lang="en-GB" dirty="0"/>
              <a:t> </a:t>
            </a:r>
            <a:r>
              <a:rPr lang="en-GB" dirty="0" err="1">
                <a:latin typeface="Symbol" pitchFamily="2" charset="2"/>
              </a:rPr>
              <a:t>s</a:t>
            </a:r>
            <a:r>
              <a:rPr lang="en-GB" baseline="-25000" dirty="0" err="1"/>
              <a:t>y</a:t>
            </a:r>
            <a:r>
              <a:rPr lang="en-GB" baseline="-25000" dirty="0"/>
              <a:t>  : </a:t>
            </a:r>
            <a:r>
              <a:rPr lang="en-GB" dirty="0"/>
              <a:t>1.6 cm</a:t>
            </a:r>
          </a:p>
        </p:txBody>
      </p:sp>
      <p:sp>
        <p:nvSpPr>
          <p:cNvPr id="16" name="ZoneTexte 15">
            <a:extLst>
              <a:ext uri="{FF2B5EF4-FFF2-40B4-BE49-F238E27FC236}">
                <a16:creationId xmlns:a16="http://schemas.microsoft.com/office/drawing/2014/main" id="{ED5D14F2-F44D-CE41-8E03-7019B7A91F29}"/>
              </a:ext>
            </a:extLst>
          </p:cNvPr>
          <p:cNvSpPr txBox="1"/>
          <p:nvPr/>
        </p:nvSpPr>
        <p:spPr>
          <a:xfrm>
            <a:off x="9726790" y="5042342"/>
            <a:ext cx="2027888" cy="369332"/>
          </a:xfrm>
          <a:prstGeom prst="rect">
            <a:avLst/>
          </a:prstGeom>
          <a:noFill/>
        </p:spPr>
        <p:txBody>
          <a:bodyPr wrap="square" rtlCol="0">
            <a:spAutoFit/>
          </a:bodyPr>
          <a:lstStyle/>
          <a:p>
            <a:r>
              <a:rPr lang="en-GB" dirty="0">
                <a:latin typeface="Symbol" pitchFamily="2" charset="2"/>
              </a:rPr>
              <a:t> </a:t>
            </a:r>
            <a:r>
              <a:rPr lang="en-GB" dirty="0" err="1">
                <a:latin typeface="Symbol" pitchFamily="2" charset="2"/>
              </a:rPr>
              <a:t>s</a:t>
            </a:r>
            <a:r>
              <a:rPr lang="en-GB" baseline="-25000" dirty="0" err="1"/>
              <a:t>x</a:t>
            </a:r>
            <a:r>
              <a:rPr lang="en-GB" dirty="0">
                <a:latin typeface="Symbol" pitchFamily="2" charset="2"/>
              </a:rPr>
              <a:t>  = </a:t>
            </a:r>
            <a:r>
              <a:rPr lang="en-GB" dirty="0"/>
              <a:t> </a:t>
            </a:r>
            <a:r>
              <a:rPr lang="en-GB" dirty="0" err="1">
                <a:latin typeface="Symbol" pitchFamily="2" charset="2"/>
              </a:rPr>
              <a:t>s</a:t>
            </a:r>
            <a:r>
              <a:rPr lang="en-GB" baseline="-25000" dirty="0" err="1"/>
              <a:t>y</a:t>
            </a:r>
            <a:r>
              <a:rPr lang="en-GB" baseline="-25000" dirty="0"/>
              <a:t>     </a:t>
            </a:r>
            <a:r>
              <a:rPr lang="en-GB" dirty="0"/>
              <a:t>~. 0.3 cm</a:t>
            </a:r>
          </a:p>
        </p:txBody>
      </p:sp>
    </p:spTree>
    <p:extLst>
      <p:ext uri="{BB962C8B-B14F-4D97-AF65-F5344CB8AC3E}">
        <p14:creationId xmlns:p14="http://schemas.microsoft.com/office/powerpoint/2010/main" val="2751665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r 1"/>
          <p:cNvGrpSpPr/>
          <p:nvPr/>
        </p:nvGrpSpPr>
        <p:grpSpPr>
          <a:xfrm>
            <a:off x="3101315" y="1746309"/>
            <a:ext cx="6421313" cy="4276768"/>
            <a:chOff x="2363591" y="1776266"/>
            <a:chExt cx="4180141" cy="2713307"/>
          </a:xfrm>
        </p:grpSpPr>
        <p:grpSp>
          <p:nvGrpSpPr>
            <p:cNvPr id="3" name="Grouper 2"/>
            <p:cNvGrpSpPr/>
            <p:nvPr/>
          </p:nvGrpSpPr>
          <p:grpSpPr>
            <a:xfrm>
              <a:off x="2363591" y="2162148"/>
              <a:ext cx="4180141" cy="2327425"/>
              <a:chOff x="1362638" y="2249109"/>
              <a:chExt cx="4180141" cy="2327425"/>
            </a:xfrm>
          </p:grpSpPr>
          <p:grpSp>
            <p:nvGrpSpPr>
              <p:cNvPr id="9" name="Grouper 8"/>
              <p:cNvGrpSpPr/>
              <p:nvPr/>
            </p:nvGrpSpPr>
            <p:grpSpPr>
              <a:xfrm>
                <a:off x="1362638" y="3132920"/>
                <a:ext cx="4180141" cy="1443614"/>
                <a:chOff x="28157" y="1147441"/>
                <a:chExt cx="8601902" cy="4729780"/>
              </a:xfrm>
            </p:grpSpPr>
            <p:grpSp>
              <p:nvGrpSpPr>
                <p:cNvPr id="13" name="Grouper 12"/>
                <p:cNvGrpSpPr/>
                <p:nvPr/>
              </p:nvGrpSpPr>
              <p:grpSpPr>
                <a:xfrm>
                  <a:off x="28157" y="1659342"/>
                  <a:ext cx="8601902" cy="4217879"/>
                  <a:chOff x="0" y="2438206"/>
                  <a:chExt cx="8601902" cy="4217879"/>
                </a:xfrm>
              </p:grpSpPr>
              <p:grpSp>
                <p:nvGrpSpPr>
                  <p:cNvPr id="49" name="Grouper 48"/>
                  <p:cNvGrpSpPr/>
                  <p:nvPr/>
                </p:nvGrpSpPr>
                <p:grpSpPr>
                  <a:xfrm>
                    <a:off x="0" y="2520783"/>
                    <a:ext cx="5289063" cy="4135302"/>
                    <a:chOff x="1630522" y="1072395"/>
                    <a:chExt cx="5289063" cy="4135302"/>
                  </a:xfrm>
                </p:grpSpPr>
                <p:grpSp>
                  <p:nvGrpSpPr>
                    <p:cNvPr id="72" name="Grouper 71"/>
                    <p:cNvGrpSpPr/>
                    <p:nvPr/>
                  </p:nvGrpSpPr>
                  <p:grpSpPr>
                    <a:xfrm>
                      <a:off x="4981929" y="1072395"/>
                      <a:ext cx="1102693" cy="3631507"/>
                      <a:chOff x="4981929" y="1072395"/>
                      <a:chExt cx="1102693" cy="3631507"/>
                    </a:xfrm>
                  </p:grpSpPr>
                  <p:sp>
                    <p:nvSpPr>
                      <p:cNvPr id="100" name="Hexagone 99"/>
                      <p:cNvSpPr/>
                      <p:nvPr/>
                    </p:nvSpPr>
                    <p:spPr>
                      <a:xfrm>
                        <a:off x="4981929" y="2833231"/>
                        <a:ext cx="1060704" cy="914400"/>
                      </a:xfrm>
                      <a:prstGeom prst="hexag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1" name="Hexagone 100"/>
                      <p:cNvSpPr/>
                      <p:nvPr/>
                    </p:nvSpPr>
                    <p:spPr>
                      <a:xfrm>
                        <a:off x="4996008" y="1984108"/>
                        <a:ext cx="1060704" cy="914400"/>
                      </a:xfrm>
                      <a:prstGeom prst="hexagon">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2" name="Hexagone 101"/>
                      <p:cNvSpPr/>
                      <p:nvPr/>
                    </p:nvSpPr>
                    <p:spPr>
                      <a:xfrm>
                        <a:off x="4993674" y="1072395"/>
                        <a:ext cx="1060704" cy="914400"/>
                      </a:xfrm>
                      <a:prstGeom prst="hexagon">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3" name="Hexagone 102"/>
                      <p:cNvSpPr/>
                      <p:nvPr/>
                    </p:nvSpPr>
                    <p:spPr>
                      <a:xfrm>
                        <a:off x="5023918" y="3789502"/>
                        <a:ext cx="1060704" cy="914400"/>
                      </a:xfrm>
                      <a:prstGeom prst="hexagon">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73" name="Grouper 72"/>
                    <p:cNvGrpSpPr/>
                    <p:nvPr/>
                  </p:nvGrpSpPr>
                  <p:grpSpPr>
                    <a:xfrm>
                      <a:off x="3292393" y="1127096"/>
                      <a:ext cx="1088614" cy="3603593"/>
                      <a:chOff x="4968098" y="1072395"/>
                      <a:chExt cx="1088614" cy="3603593"/>
                    </a:xfrm>
                  </p:grpSpPr>
                  <p:sp>
                    <p:nvSpPr>
                      <p:cNvPr id="96" name="Hexagone 95"/>
                      <p:cNvSpPr/>
                      <p:nvPr/>
                    </p:nvSpPr>
                    <p:spPr>
                      <a:xfrm>
                        <a:off x="4981929" y="2833231"/>
                        <a:ext cx="1060704" cy="914400"/>
                      </a:xfrm>
                      <a:prstGeom prst="hexag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7" name="Hexagone 96"/>
                      <p:cNvSpPr/>
                      <p:nvPr/>
                    </p:nvSpPr>
                    <p:spPr>
                      <a:xfrm>
                        <a:off x="4996008" y="1984108"/>
                        <a:ext cx="1060704" cy="914400"/>
                      </a:xfrm>
                      <a:prstGeom prst="hexagon">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8" name="Hexagone 97"/>
                      <p:cNvSpPr/>
                      <p:nvPr/>
                    </p:nvSpPr>
                    <p:spPr>
                      <a:xfrm>
                        <a:off x="4993674" y="1072395"/>
                        <a:ext cx="1060704" cy="914400"/>
                      </a:xfrm>
                      <a:prstGeom prst="hexagon">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9" name="Hexagone 98"/>
                      <p:cNvSpPr/>
                      <p:nvPr/>
                    </p:nvSpPr>
                    <p:spPr>
                      <a:xfrm>
                        <a:off x="4968098" y="3761588"/>
                        <a:ext cx="1060704" cy="914400"/>
                      </a:xfrm>
                      <a:prstGeom prst="hexagon">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74" name="Grouper 73"/>
                    <p:cNvGrpSpPr/>
                    <p:nvPr/>
                  </p:nvGrpSpPr>
                  <p:grpSpPr>
                    <a:xfrm>
                      <a:off x="4142419" y="1543335"/>
                      <a:ext cx="1074659" cy="2736005"/>
                      <a:chOff x="4143524" y="1534103"/>
                      <a:chExt cx="1074659" cy="2736005"/>
                    </a:xfrm>
                  </p:grpSpPr>
                  <p:sp>
                    <p:nvSpPr>
                      <p:cNvPr id="93" name="Hexagone 92"/>
                      <p:cNvSpPr/>
                      <p:nvPr/>
                    </p:nvSpPr>
                    <p:spPr>
                      <a:xfrm>
                        <a:off x="4143524" y="2441308"/>
                        <a:ext cx="1060704" cy="914400"/>
                      </a:xfrm>
                      <a:prstGeom prst="hexagon">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4" name="Hexagone 93"/>
                      <p:cNvSpPr/>
                      <p:nvPr/>
                    </p:nvSpPr>
                    <p:spPr>
                      <a:xfrm>
                        <a:off x="4143524" y="1534103"/>
                        <a:ext cx="1060704" cy="914400"/>
                      </a:xfrm>
                      <a:prstGeom prst="hexag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5" name="Hexagone 94"/>
                      <p:cNvSpPr/>
                      <p:nvPr/>
                    </p:nvSpPr>
                    <p:spPr>
                      <a:xfrm>
                        <a:off x="4157479" y="3355708"/>
                        <a:ext cx="1060704" cy="914400"/>
                      </a:xfrm>
                      <a:prstGeom prst="hexagon">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75" name="Hexagone 74"/>
                    <p:cNvSpPr/>
                    <p:nvPr/>
                  </p:nvSpPr>
                  <p:spPr>
                    <a:xfrm>
                      <a:off x="4170329" y="4265383"/>
                      <a:ext cx="1060704" cy="914400"/>
                    </a:xfrm>
                    <a:prstGeom prst="hexag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nvGrpSpPr>
                    <p:cNvPr id="76" name="Grouper 75"/>
                    <p:cNvGrpSpPr/>
                    <p:nvPr/>
                  </p:nvGrpSpPr>
                  <p:grpSpPr>
                    <a:xfrm>
                      <a:off x="2468926" y="1585206"/>
                      <a:ext cx="1088614" cy="3622491"/>
                      <a:chOff x="2468926" y="1585206"/>
                      <a:chExt cx="1088614" cy="3622491"/>
                    </a:xfrm>
                  </p:grpSpPr>
                  <p:grpSp>
                    <p:nvGrpSpPr>
                      <p:cNvPr id="88" name="Grouper 87"/>
                      <p:cNvGrpSpPr/>
                      <p:nvPr/>
                    </p:nvGrpSpPr>
                    <p:grpSpPr>
                      <a:xfrm>
                        <a:off x="2468926" y="1585206"/>
                        <a:ext cx="1074659" cy="2736005"/>
                        <a:chOff x="4143524" y="1534103"/>
                        <a:chExt cx="1074659" cy="2736005"/>
                      </a:xfrm>
                    </p:grpSpPr>
                    <p:sp>
                      <p:nvSpPr>
                        <p:cNvPr id="90" name="Hexagone 89"/>
                        <p:cNvSpPr/>
                        <p:nvPr/>
                      </p:nvSpPr>
                      <p:spPr>
                        <a:xfrm>
                          <a:off x="4143524" y="2441308"/>
                          <a:ext cx="1060704" cy="914400"/>
                        </a:xfrm>
                        <a:prstGeom prst="hexagon">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1" name="Hexagone 90"/>
                        <p:cNvSpPr/>
                        <p:nvPr/>
                      </p:nvSpPr>
                      <p:spPr>
                        <a:xfrm>
                          <a:off x="4143524" y="1534103"/>
                          <a:ext cx="1060704" cy="914400"/>
                        </a:xfrm>
                        <a:prstGeom prst="hexag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2" name="Hexagone 91"/>
                        <p:cNvSpPr/>
                        <p:nvPr/>
                      </p:nvSpPr>
                      <p:spPr>
                        <a:xfrm>
                          <a:off x="4157479" y="3355708"/>
                          <a:ext cx="1060704" cy="914400"/>
                        </a:xfrm>
                        <a:prstGeom prst="hexagon">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89" name="Hexagone 88"/>
                      <p:cNvSpPr/>
                      <p:nvPr/>
                    </p:nvSpPr>
                    <p:spPr>
                      <a:xfrm>
                        <a:off x="2496836" y="4293297"/>
                        <a:ext cx="1060704" cy="914400"/>
                      </a:xfrm>
                      <a:prstGeom prst="hexag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77" name="Grouper 76"/>
                    <p:cNvGrpSpPr/>
                    <p:nvPr/>
                  </p:nvGrpSpPr>
                  <p:grpSpPr>
                    <a:xfrm>
                      <a:off x="5830971" y="1472429"/>
                      <a:ext cx="1088614" cy="3622491"/>
                      <a:chOff x="2468926" y="1585206"/>
                      <a:chExt cx="1088614" cy="3622491"/>
                    </a:xfrm>
                  </p:grpSpPr>
                  <p:grpSp>
                    <p:nvGrpSpPr>
                      <p:cNvPr id="83" name="Grouper 82"/>
                      <p:cNvGrpSpPr/>
                      <p:nvPr/>
                    </p:nvGrpSpPr>
                    <p:grpSpPr>
                      <a:xfrm>
                        <a:off x="2468926" y="1585206"/>
                        <a:ext cx="1074659" cy="2736005"/>
                        <a:chOff x="4143524" y="1534103"/>
                        <a:chExt cx="1074659" cy="2736005"/>
                      </a:xfrm>
                    </p:grpSpPr>
                    <p:sp>
                      <p:nvSpPr>
                        <p:cNvPr id="85" name="Hexagone 84"/>
                        <p:cNvSpPr/>
                        <p:nvPr/>
                      </p:nvSpPr>
                      <p:spPr>
                        <a:xfrm>
                          <a:off x="4143524" y="2441308"/>
                          <a:ext cx="1060704" cy="914400"/>
                        </a:xfrm>
                        <a:prstGeom prst="hexagon">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6" name="Hexagone 85"/>
                        <p:cNvSpPr/>
                        <p:nvPr/>
                      </p:nvSpPr>
                      <p:spPr>
                        <a:xfrm>
                          <a:off x="4143524" y="1534103"/>
                          <a:ext cx="1060704" cy="914400"/>
                        </a:xfrm>
                        <a:prstGeom prst="hexag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7" name="Hexagone 86"/>
                        <p:cNvSpPr/>
                        <p:nvPr/>
                      </p:nvSpPr>
                      <p:spPr>
                        <a:xfrm>
                          <a:off x="4157479" y="3355708"/>
                          <a:ext cx="1060704" cy="914400"/>
                        </a:xfrm>
                        <a:prstGeom prst="hexagon">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84" name="Hexagone 83"/>
                      <p:cNvSpPr/>
                      <p:nvPr/>
                    </p:nvSpPr>
                    <p:spPr>
                      <a:xfrm>
                        <a:off x="2496836" y="4293297"/>
                        <a:ext cx="1060704" cy="914400"/>
                      </a:xfrm>
                      <a:prstGeom prst="hexag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78" name="Grouper 77"/>
                    <p:cNvGrpSpPr/>
                    <p:nvPr/>
                  </p:nvGrpSpPr>
                  <p:grpSpPr>
                    <a:xfrm>
                      <a:off x="1630522" y="1177983"/>
                      <a:ext cx="1074783" cy="3617550"/>
                      <a:chOff x="4981929" y="1072395"/>
                      <a:chExt cx="1074783" cy="3617550"/>
                    </a:xfrm>
                  </p:grpSpPr>
                  <p:sp>
                    <p:nvSpPr>
                      <p:cNvPr id="79" name="Hexagone 78"/>
                      <p:cNvSpPr/>
                      <p:nvPr/>
                    </p:nvSpPr>
                    <p:spPr>
                      <a:xfrm>
                        <a:off x="4981929" y="2833231"/>
                        <a:ext cx="1060704" cy="914400"/>
                      </a:xfrm>
                      <a:prstGeom prst="hexag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0" name="Hexagone 79"/>
                      <p:cNvSpPr/>
                      <p:nvPr/>
                    </p:nvSpPr>
                    <p:spPr>
                      <a:xfrm>
                        <a:off x="4996008" y="1984108"/>
                        <a:ext cx="1060704" cy="914400"/>
                      </a:xfrm>
                      <a:prstGeom prst="hexagon">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1" name="Hexagone 80"/>
                      <p:cNvSpPr/>
                      <p:nvPr/>
                    </p:nvSpPr>
                    <p:spPr>
                      <a:xfrm>
                        <a:off x="4993674" y="1072395"/>
                        <a:ext cx="1060704" cy="914400"/>
                      </a:xfrm>
                      <a:prstGeom prst="hexagon">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2" name="Hexagone 81"/>
                      <p:cNvSpPr/>
                      <p:nvPr/>
                    </p:nvSpPr>
                    <p:spPr>
                      <a:xfrm>
                        <a:off x="4982053" y="3775545"/>
                        <a:ext cx="1060704" cy="914400"/>
                      </a:xfrm>
                      <a:prstGeom prst="hexagon">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grpSp>
                <p:nvGrpSpPr>
                  <p:cNvPr id="50" name="Grouper 49"/>
                  <p:cNvGrpSpPr/>
                  <p:nvPr/>
                </p:nvGrpSpPr>
                <p:grpSpPr>
                  <a:xfrm>
                    <a:off x="5001391" y="2438206"/>
                    <a:ext cx="3600511" cy="4080601"/>
                    <a:chOff x="1630522" y="1127096"/>
                    <a:chExt cx="3600511" cy="4080601"/>
                  </a:xfrm>
                </p:grpSpPr>
                <p:grpSp>
                  <p:nvGrpSpPr>
                    <p:cNvPr id="51" name="Grouper 50"/>
                    <p:cNvGrpSpPr/>
                    <p:nvPr/>
                  </p:nvGrpSpPr>
                  <p:grpSpPr>
                    <a:xfrm>
                      <a:off x="3292393" y="1127096"/>
                      <a:ext cx="1088614" cy="3603593"/>
                      <a:chOff x="4968098" y="1072395"/>
                      <a:chExt cx="1088614" cy="3603593"/>
                    </a:xfrm>
                  </p:grpSpPr>
                  <p:sp>
                    <p:nvSpPr>
                      <p:cNvPr id="68" name="Hexagone 67"/>
                      <p:cNvSpPr/>
                      <p:nvPr/>
                    </p:nvSpPr>
                    <p:spPr>
                      <a:xfrm>
                        <a:off x="4981929" y="2833231"/>
                        <a:ext cx="1060704" cy="914400"/>
                      </a:xfrm>
                      <a:prstGeom prst="hexag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9" name="Hexagone 68"/>
                      <p:cNvSpPr/>
                      <p:nvPr/>
                    </p:nvSpPr>
                    <p:spPr>
                      <a:xfrm>
                        <a:off x="4996008" y="1984108"/>
                        <a:ext cx="1060704" cy="914400"/>
                      </a:xfrm>
                      <a:prstGeom prst="hexagon">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0" name="Hexagone 69"/>
                      <p:cNvSpPr/>
                      <p:nvPr/>
                    </p:nvSpPr>
                    <p:spPr>
                      <a:xfrm>
                        <a:off x="4993674" y="1072395"/>
                        <a:ext cx="1060704" cy="914400"/>
                      </a:xfrm>
                      <a:prstGeom prst="hexagon">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1" name="Hexagone 70"/>
                      <p:cNvSpPr/>
                      <p:nvPr/>
                    </p:nvSpPr>
                    <p:spPr>
                      <a:xfrm>
                        <a:off x="4968098" y="3761588"/>
                        <a:ext cx="1060704" cy="914400"/>
                      </a:xfrm>
                      <a:prstGeom prst="hexagon">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52" name="Grouper 51"/>
                    <p:cNvGrpSpPr/>
                    <p:nvPr/>
                  </p:nvGrpSpPr>
                  <p:grpSpPr>
                    <a:xfrm>
                      <a:off x="4142419" y="1543335"/>
                      <a:ext cx="1074659" cy="2736005"/>
                      <a:chOff x="4143524" y="1534103"/>
                      <a:chExt cx="1074659" cy="2736005"/>
                    </a:xfrm>
                  </p:grpSpPr>
                  <p:sp>
                    <p:nvSpPr>
                      <p:cNvPr id="65" name="Hexagone 64"/>
                      <p:cNvSpPr/>
                      <p:nvPr/>
                    </p:nvSpPr>
                    <p:spPr>
                      <a:xfrm>
                        <a:off x="4143524" y="2441308"/>
                        <a:ext cx="1060704" cy="914400"/>
                      </a:xfrm>
                      <a:prstGeom prst="hexagon">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6" name="Hexagone 65"/>
                      <p:cNvSpPr/>
                      <p:nvPr/>
                    </p:nvSpPr>
                    <p:spPr>
                      <a:xfrm>
                        <a:off x="4143524" y="1534103"/>
                        <a:ext cx="1060704" cy="914400"/>
                      </a:xfrm>
                      <a:prstGeom prst="hexag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7" name="Hexagone 66"/>
                      <p:cNvSpPr/>
                      <p:nvPr/>
                    </p:nvSpPr>
                    <p:spPr>
                      <a:xfrm>
                        <a:off x="4157479" y="3355708"/>
                        <a:ext cx="1060704" cy="914400"/>
                      </a:xfrm>
                      <a:prstGeom prst="hexagon">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53" name="Hexagone 52"/>
                    <p:cNvSpPr/>
                    <p:nvPr/>
                  </p:nvSpPr>
                  <p:spPr>
                    <a:xfrm>
                      <a:off x="4170329" y="4265383"/>
                      <a:ext cx="1060704" cy="914400"/>
                    </a:xfrm>
                    <a:prstGeom prst="hexag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nvGrpSpPr>
                    <p:cNvPr id="54" name="Grouper 53"/>
                    <p:cNvGrpSpPr/>
                    <p:nvPr/>
                  </p:nvGrpSpPr>
                  <p:grpSpPr>
                    <a:xfrm>
                      <a:off x="2468926" y="1585206"/>
                      <a:ext cx="1088614" cy="3622491"/>
                      <a:chOff x="2468926" y="1585206"/>
                      <a:chExt cx="1088614" cy="3622491"/>
                    </a:xfrm>
                  </p:grpSpPr>
                  <p:grpSp>
                    <p:nvGrpSpPr>
                      <p:cNvPr id="60" name="Grouper 59"/>
                      <p:cNvGrpSpPr/>
                      <p:nvPr/>
                    </p:nvGrpSpPr>
                    <p:grpSpPr>
                      <a:xfrm>
                        <a:off x="2468926" y="1585206"/>
                        <a:ext cx="1074659" cy="2736005"/>
                        <a:chOff x="4143524" y="1534103"/>
                        <a:chExt cx="1074659" cy="2736005"/>
                      </a:xfrm>
                    </p:grpSpPr>
                    <p:sp>
                      <p:nvSpPr>
                        <p:cNvPr id="62" name="Hexagone 61"/>
                        <p:cNvSpPr/>
                        <p:nvPr/>
                      </p:nvSpPr>
                      <p:spPr>
                        <a:xfrm>
                          <a:off x="4143524" y="2441308"/>
                          <a:ext cx="1060704" cy="914400"/>
                        </a:xfrm>
                        <a:prstGeom prst="hexagon">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3" name="Hexagone 62"/>
                        <p:cNvSpPr/>
                        <p:nvPr/>
                      </p:nvSpPr>
                      <p:spPr>
                        <a:xfrm>
                          <a:off x="4143524" y="1534103"/>
                          <a:ext cx="1060704" cy="914400"/>
                        </a:xfrm>
                        <a:prstGeom prst="hexag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4" name="Hexagone 63"/>
                        <p:cNvSpPr/>
                        <p:nvPr/>
                      </p:nvSpPr>
                      <p:spPr>
                        <a:xfrm>
                          <a:off x="4157479" y="3355708"/>
                          <a:ext cx="1060704" cy="914400"/>
                        </a:xfrm>
                        <a:prstGeom prst="hexagon">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61" name="Hexagone 60"/>
                      <p:cNvSpPr/>
                      <p:nvPr/>
                    </p:nvSpPr>
                    <p:spPr>
                      <a:xfrm>
                        <a:off x="2496836" y="4293297"/>
                        <a:ext cx="1060704" cy="914400"/>
                      </a:xfrm>
                      <a:prstGeom prst="hexag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55" name="Grouper 54"/>
                    <p:cNvGrpSpPr/>
                    <p:nvPr/>
                  </p:nvGrpSpPr>
                  <p:grpSpPr>
                    <a:xfrm>
                      <a:off x="1630522" y="1177983"/>
                      <a:ext cx="1074783" cy="3617550"/>
                      <a:chOff x="4981929" y="1072395"/>
                      <a:chExt cx="1074783" cy="3617550"/>
                    </a:xfrm>
                  </p:grpSpPr>
                  <p:sp>
                    <p:nvSpPr>
                      <p:cNvPr id="56" name="Hexagone 55"/>
                      <p:cNvSpPr/>
                      <p:nvPr/>
                    </p:nvSpPr>
                    <p:spPr>
                      <a:xfrm>
                        <a:off x="4981929" y="2833231"/>
                        <a:ext cx="1060704" cy="914400"/>
                      </a:xfrm>
                      <a:prstGeom prst="hexag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7" name="Hexagone 56"/>
                      <p:cNvSpPr/>
                      <p:nvPr/>
                    </p:nvSpPr>
                    <p:spPr>
                      <a:xfrm>
                        <a:off x="4996008" y="1984108"/>
                        <a:ext cx="1060704" cy="914400"/>
                      </a:xfrm>
                      <a:prstGeom prst="hexagon">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8" name="Hexagone 57"/>
                      <p:cNvSpPr/>
                      <p:nvPr/>
                    </p:nvSpPr>
                    <p:spPr>
                      <a:xfrm>
                        <a:off x="4993674" y="1072395"/>
                        <a:ext cx="1060704" cy="914400"/>
                      </a:xfrm>
                      <a:prstGeom prst="hexagon">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9" name="Hexagone 58"/>
                      <p:cNvSpPr/>
                      <p:nvPr/>
                    </p:nvSpPr>
                    <p:spPr>
                      <a:xfrm>
                        <a:off x="4982053" y="3775545"/>
                        <a:ext cx="1060704" cy="914400"/>
                      </a:xfrm>
                      <a:prstGeom prst="hexagon">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grpSp>
            <p:sp>
              <p:nvSpPr>
                <p:cNvPr id="14" name="Hexagone 13"/>
                <p:cNvSpPr/>
                <p:nvPr/>
              </p:nvSpPr>
              <p:spPr>
                <a:xfrm>
                  <a:off x="4228606" y="1253029"/>
                  <a:ext cx="1060704" cy="914400"/>
                </a:xfrm>
                <a:prstGeom prst="hexagon">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Hexagone 14"/>
                <p:cNvSpPr/>
                <p:nvPr/>
              </p:nvSpPr>
              <p:spPr>
                <a:xfrm>
                  <a:off x="5867952" y="1176301"/>
                  <a:ext cx="1060704" cy="914400"/>
                </a:xfrm>
                <a:prstGeom prst="hexagon">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Hexagone 15"/>
                <p:cNvSpPr/>
                <p:nvPr/>
              </p:nvSpPr>
              <p:spPr>
                <a:xfrm>
                  <a:off x="2540054" y="1274913"/>
                  <a:ext cx="1060704" cy="914400"/>
                </a:xfrm>
                <a:prstGeom prst="hexagon">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 name="Hexagone 16"/>
                <p:cNvSpPr/>
                <p:nvPr/>
              </p:nvSpPr>
              <p:spPr>
                <a:xfrm>
                  <a:off x="866561" y="1390307"/>
                  <a:ext cx="1060704" cy="914400"/>
                </a:xfrm>
                <a:prstGeom prst="hexagon">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 name="Hexagone 17"/>
                <p:cNvSpPr/>
                <p:nvPr/>
              </p:nvSpPr>
              <p:spPr>
                <a:xfrm>
                  <a:off x="7541445" y="1147441"/>
                  <a:ext cx="1060704" cy="914400"/>
                </a:xfrm>
                <a:prstGeom prst="hexagon">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9" name="Connecteur en arc 18"/>
                <p:cNvCxnSpPr/>
                <p:nvPr/>
              </p:nvCxnSpPr>
              <p:spPr>
                <a:xfrm rot="5400000">
                  <a:off x="5427186" y="2828623"/>
                  <a:ext cx="1326131" cy="894738"/>
                </a:xfrm>
                <a:prstGeom prst="curvedConnector3">
                  <a:avLst/>
                </a:prstGeom>
              </p:spPr>
              <p:style>
                <a:lnRef idx="2">
                  <a:schemeClr val="accent1"/>
                </a:lnRef>
                <a:fillRef idx="0">
                  <a:schemeClr val="accent1"/>
                </a:fillRef>
                <a:effectRef idx="1">
                  <a:schemeClr val="accent1"/>
                </a:effectRef>
                <a:fontRef idx="minor">
                  <a:schemeClr val="tx1"/>
                </a:fontRef>
              </p:style>
            </p:cxnSp>
            <p:cxnSp>
              <p:nvCxnSpPr>
                <p:cNvPr id="20" name="Connecteur en arc 19"/>
                <p:cNvCxnSpPr/>
                <p:nvPr/>
              </p:nvCxnSpPr>
              <p:spPr>
                <a:xfrm rot="5400000">
                  <a:off x="6148484" y="4378174"/>
                  <a:ext cx="1326131" cy="894738"/>
                </a:xfrm>
                <a:prstGeom prst="curvedConnector3">
                  <a:avLst/>
                </a:prstGeom>
              </p:spPr>
              <p:style>
                <a:lnRef idx="2">
                  <a:schemeClr val="accent1"/>
                </a:lnRef>
                <a:fillRef idx="0">
                  <a:schemeClr val="accent1"/>
                </a:fillRef>
                <a:effectRef idx="1">
                  <a:schemeClr val="accent1"/>
                </a:effectRef>
                <a:fontRef idx="minor">
                  <a:schemeClr val="tx1"/>
                </a:fontRef>
              </p:style>
            </p:cxnSp>
            <p:cxnSp>
              <p:nvCxnSpPr>
                <p:cNvPr id="21" name="Connecteur en arc 20"/>
                <p:cNvCxnSpPr/>
                <p:nvPr/>
              </p:nvCxnSpPr>
              <p:spPr>
                <a:xfrm rot="5400000">
                  <a:off x="7137897" y="2939151"/>
                  <a:ext cx="1326131" cy="894738"/>
                </a:xfrm>
                <a:prstGeom prst="curvedConnector3">
                  <a:avLst/>
                </a:prstGeom>
              </p:spPr>
              <p:style>
                <a:lnRef idx="2">
                  <a:schemeClr val="accent1"/>
                </a:lnRef>
                <a:fillRef idx="0">
                  <a:schemeClr val="accent1"/>
                </a:fillRef>
                <a:effectRef idx="1">
                  <a:schemeClr val="accent1"/>
                </a:effectRef>
                <a:fontRef idx="minor">
                  <a:schemeClr val="tx1"/>
                </a:fontRef>
              </p:style>
            </p:cxnSp>
            <p:cxnSp>
              <p:nvCxnSpPr>
                <p:cNvPr id="22" name="Connecteur en arc 21"/>
                <p:cNvCxnSpPr/>
                <p:nvPr/>
              </p:nvCxnSpPr>
              <p:spPr>
                <a:xfrm rot="5400000">
                  <a:off x="4532447" y="4430589"/>
                  <a:ext cx="1326131" cy="894738"/>
                </a:xfrm>
                <a:prstGeom prst="curvedConnector3">
                  <a:avLst/>
                </a:prstGeom>
              </p:spPr>
              <p:style>
                <a:lnRef idx="2">
                  <a:schemeClr val="accent1"/>
                </a:lnRef>
                <a:fillRef idx="0">
                  <a:schemeClr val="accent1"/>
                </a:fillRef>
                <a:effectRef idx="1">
                  <a:schemeClr val="accent1"/>
                </a:effectRef>
                <a:fontRef idx="minor">
                  <a:schemeClr val="tx1"/>
                </a:fontRef>
              </p:style>
            </p:cxnSp>
            <p:cxnSp>
              <p:nvCxnSpPr>
                <p:cNvPr id="23" name="Connecteur en arc 22"/>
                <p:cNvCxnSpPr/>
                <p:nvPr/>
              </p:nvCxnSpPr>
              <p:spPr>
                <a:xfrm rot="5400000">
                  <a:off x="3777202" y="2853124"/>
                  <a:ext cx="1326131" cy="894738"/>
                </a:xfrm>
                <a:prstGeom prst="curvedConnector3">
                  <a:avLst/>
                </a:prstGeom>
              </p:spPr>
              <p:style>
                <a:lnRef idx="2">
                  <a:schemeClr val="accent1"/>
                </a:lnRef>
                <a:fillRef idx="0">
                  <a:schemeClr val="accent1"/>
                </a:fillRef>
                <a:effectRef idx="1">
                  <a:schemeClr val="accent1"/>
                </a:effectRef>
                <a:fontRef idx="minor">
                  <a:schemeClr val="tx1"/>
                </a:fontRef>
              </p:style>
            </p:cxnSp>
            <p:cxnSp>
              <p:nvCxnSpPr>
                <p:cNvPr id="24" name="Connecteur en arc 23"/>
                <p:cNvCxnSpPr/>
                <p:nvPr/>
              </p:nvCxnSpPr>
              <p:spPr>
                <a:xfrm rot="5400000">
                  <a:off x="2868295" y="4419114"/>
                  <a:ext cx="1326131" cy="894738"/>
                </a:xfrm>
                <a:prstGeom prst="curvedConnector3">
                  <a:avLst/>
                </a:prstGeom>
              </p:spPr>
              <p:style>
                <a:lnRef idx="2">
                  <a:schemeClr val="accent1"/>
                </a:lnRef>
                <a:fillRef idx="0">
                  <a:schemeClr val="accent1"/>
                </a:fillRef>
                <a:effectRef idx="1">
                  <a:schemeClr val="accent1"/>
                </a:effectRef>
                <a:fontRef idx="minor">
                  <a:schemeClr val="tx1"/>
                </a:fontRef>
              </p:style>
            </p:cxnSp>
            <p:cxnSp>
              <p:nvCxnSpPr>
                <p:cNvPr id="25" name="Connecteur en arc 24"/>
                <p:cNvCxnSpPr/>
                <p:nvPr/>
              </p:nvCxnSpPr>
              <p:spPr>
                <a:xfrm rot="5400000">
                  <a:off x="2115576" y="2915402"/>
                  <a:ext cx="1326131" cy="894738"/>
                </a:xfrm>
                <a:prstGeom prst="curvedConnector3">
                  <a:avLst/>
                </a:prstGeom>
              </p:spPr>
              <p:style>
                <a:lnRef idx="2">
                  <a:schemeClr val="accent1"/>
                </a:lnRef>
                <a:fillRef idx="0">
                  <a:schemeClr val="accent1"/>
                </a:fillRef>
                <a:effectRef idx="1">
                  <a:schemeClr val="accent1"/>
                </a:effectRef>
                <a:fontRef idx="minor">
                  <a:schemeClr val="tx1"/>
                </a:fontRef>
              </p:style>
            </p:cxnSp>
            <p:cxnSp>
              <p:nvCxnSpPr>
                <p:cNvPr id="26" name="Connecteur en arc 25"/>
                <p:cNvCxnSpPr/>
                <p:nvPr/>
              </p:nvCxnSpPr>
              <p:spPr>
                <a:xfrm rot="5400000">
                  <a:off x="1054872" y="4515452"/>
                  <a:ext cx="1326131" cy="894738"/>
                </a:xfrm>
                <a:prstGeom prst="curvedConnector3">
                  <a:avLst/>
                </a:prstGeom>
              </p:spPr>
              <p:style>
                <a:lnRef idx="2">
                  <a:schemeClr val="accent1"/>
                </a:lnRef>
                <a:fillRef idx="0">
                  <a:schemeClr val="accent1"/>
                </a:fillRef>
                <a:effectRef idx="1">
                  <a:schemeClr val="accent1"/>
                </a:effectRef>
                <a:fontRef idx="minor">
                  <a:schemeClr val="tx1"/>
                </a:fontRef>
              </p:style>
            </p:cxnSp>
            <p:cxnSp>
              <p:nvCxnSpPr>
                <p:cNvPr id="27" name="Connecteur en arc 26"/>
                <p:cNvCxnSpPr/>
                <p:nvPr/>
              </p:nvCxnSpPr>
              <p:spPr>
                <a:xfrm rot="5400000">
                  <a:off x="231405" y="2924030"/>
                  <a:ext cx="1326131" cy="894738"/>
                </a:xfrm>
                <a:prstGeom prst="curvedConnector3">
                  <a:avLst/>
                </a:prstGeom>
              </p:spPr>
              <p:style>
                <a:lnRef idx="2">
                  <a:schemeClr val="accent1"/>
                </a:lnRef>
                <a:fillRef idx="0">
                  <a:schemeClr val="accent1"/>
                </a:fillRef>
                <a:effectRef idx="1">
                  <a:schemeClr val="accent1"/>
                </a:effectRef>
                <a:fontRef idx="minor">
                  <a:schemeClr val="tx1"/>
                </a:fontRef>
              </p:style>
            </p:cxnSp>
            <p:cxnSp>
              <p:nvCxnSpPr>
                <p:cNvPr id="28" name="Connecteur en arc 27"/>
                <p:cNvCxnSpPr/>
                <p:nvPr/>
              </p:nvCxnSpPr>
              <p:spPr>
                <a:xfrm rot="16200000" flipH="1">
                  <a:off x="5342191" y="2341612"/>
                  <a:ext cx="1207319" cy="779287"/>
                </a:xfrm>
                <a:prstGeom prst="curvedConnector3">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9" name="Connecteur en arc 28"/>
                <p:cNvCxnSpPr/>
                <p:nvPr/>
              </p:nvCxnSpPr>
              <p:spPr>
                <a:xfrm rot="16200000" flipH="1">
                  <a:off x="6965695" y="2369576"/>
                  <a:ext cx="1207319" cy="779287"/>
                </a:xfrm>
                <a:prstGeom prst="curvedConnector3">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0" name="Connecteur en arc 29"/>
                <p:cNvCxnSpPr/>
                <p:nvPr/>
              </p:nvCxnSpPr>
              <p:spPr>
                <a:xfrm rot="16200000" flipH="1">
                  <a:off x="3652856" y="2285108"/>
                  <a:ext cx="1207319" cy="779287"/>
                </a:xfrm>
                <a:prstGeom prst="curvedConnector3">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1" name="Connecteur en arc 30"/>
                <p:cNvCxnSpPr/>
                <p:nvPr/>
              </p:nvCxnSpPr>
              <p:spPr>
                <a:xfrm rot="16200000" flipH="1">
                  <a:off x="341948" y="2536611"/>
                  <a:ext cx="1207319" cy="779287"/>
                </a:xfrm>
                <a:prstGeom prst="curvedConnector3">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2" name="Connecteur en arc 31"/>
                <p:cNvCxnSpPr/>
                <p:nvPr/>
              </p:nvCxnSpPr>
              <p:spPr>
                <a:xfrm rot="16200000" flipH="1">
                  <a:off x="2096484" y="2527998"/>
                  <a:ext cx="1207319" cy="779287"/>
                </a:xfrm>
                <a:prstGeom prst="curvedConnector3">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3" name="Connecteur en arc 32"/>
                <p:cNvCxnSpPr/>
                <p:nvPr/>
              </p:nvCxnSpPr>
              <p:spPr>
                <a:xfrm rot="16200000" flipH="1">
                  <a:off x="6352906" y="3910111"/>
                  <a:ext cx="1207319" cy="779287"/>
                </a:xfrm>
                <a:prstGeom prst="curvedConnector3">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4" name="Connecteur en arc 33"/>
                <p:cNvCxnSpPr/>
                <p:nvPr/>
              </p:nvCxnSpPr>
              <p:spPr>
                <a:xfrm rot="16200000" flipH="1">
                  <a:off x="4564084" y="3887636"/>
                  <a:ext cx="1207319" cy="779287"/>
                </a:xfrm>
                <a:prstGeom prst="curvedConnector3">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5" name="Connecteur en arc 34"/>
                <p:cNvCxnSpPr/>
                <p:nvPr/>
              </p:nvCxnSpPr>
              <p:spPr>
                <a:xfrm rot="16200000" flipH="1">
                  <a:off x="3025008" y="4062511"/>
                  <a:ext cx="1207319" cy="779287"/>
                </a:xfrm>
                <a:prstGeom prst="curvedConnector3">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6" name="Connecteur en arc 35"/>
                <p:cNvCxnSpPr/>
                <p:nvPr/>
              </p:nvCxnSpPr>
              <p:spPr>
                <a:xfrm rot="16200000" flipH="1">
                  <a:off x="1468005" y="4027511"/>
                  <a:ext cx="1207319" cy="779287"/>
                </a:xfrm>
                <a:prstGeom prst="curvedConnector3">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7" name="Connecteur en arc 36"/>
                <p:cNvCxnSpPr/>
                <p:nvPr/>
              </p:nvCxnSpPr>
              <p:spPr>
                <a:xfrm rot="10800000">
                  <a:off x="6393042" y="1505748"/>
                  <a:ext cx="1702888" cy="269035"/>
                </a:xfrm>
                <a:prstGeom prst="curvedConnector3">
                  <a:avLst/>
                </a:prstGeom>
                <a:ln>
                  <a:solidFill>
                    <a:srgbClr val="BD921B"/>
                  </a:solidFill>
                </a:ln>
              </p:spPr>
              <p:style>
                <a:lnRef idx="2">
                  <a:schemeClr val="accent1"/>
                </a:lnRef>
                <a:fillRef idx="0">
                  <a:schemeClr val="accent1"/>
                </a:fillRef>
                <a:effectRef idx="1">
                  <a:schemeClr val="accent1"/>
                </a:effectRef>
                <a:fontRef idx="minor">
                  <a:schemeClr val="tx1"/>
                </a:fontRef>
              </p:style>
            </p:cxnSp>
            <p:cxnSp>
              <p:nvCxnSpPr>
                <p:cNvPr id="38" name="Connecteur en arc 37"/>
                <p:cNvCxnSpPr/>
                <p:nvPr/>
              </p:nvCxnSpPr>
              <p:spPr>
                <a:xfrm rot="10800000">
                  <a:off x="4596693" y="1549971"/>
                  <a:ext cx="1702888" cy="269035"/>
                </a:xfrm>
                <a:prstGeom prst="curvedConnector3">
                  <a:avLst/>
                </a:prstGeom>
                <a:ln>
                  <a:solidFill>
                    <a:srgbClr val="BD921B"/>
                  </a:solidFill>
                </a:ln>
              </p:spPr>
              <p:style>
                <a:lnRef idx="2">
                  <a:schemeClr val="accent1"/>
                </a:lnRef>
                <a:fillRef idx="0">
                  <a:schemeClr val="accent1"/>
                </a:fillRef>
                <a:effectRef idx="1">
                  <a:schemeClr val="accent1"/>
                </a:effectRef>
                <a:fontRef idx="minor">
                  <a:schemeClr val="tx1"/>
                </a:fontRef>
              </p:style>
            </p:cxnSp>
            <p:cxnSp>
              <p:nvCxnSpPr>
                <p:cNvPr id="39" name="Connecteur en arc 38"/>
                <p:cNvCxnSpPr/>
                <p:nvPr/>
              </p:nvCxnSpPr>
              <p:spPr>
                <a:xfrm rot="10800000">
                  <a:off x="3015428" y="1578472"/>
                  <a:ext cx="1702888" cy="269035"/>
                </a:xfrm>
                <a:prstGeom prst="curvedConnector3">
                  <a:avLst/>
                </a:prstGeom>
                <a:ln>
                  <a:solidFill>
                    <a:srgbClr val="BD921B"/>
                  </a:solidFill>
                </a:ln>
              </p:spPr>
              <p:style>
                <a:lnRef idx="2">
                  <a:schemeClr val="accent1"/>
                </a:lnRef>
                <a:fillRef idx="0">
                  <a:schemeClr val="accent1"/>
                </a:fillRef>
                <a:effectRef idx="1">
                  <a:schemeClr val="accent1"/>
                </a:effectRef>
                <a:fontRef idx="minor">
                  <a:schemeClr val="tx1"/>
                </a:fontRef>
              </p:style>
            </p:cxnSp>
            <p:cxnSp>
              <p:nvCxnSpPr>
                <p:cNvPr id="40" name="Connecteur en arc 39"/>
                <p:cNvCxnSpPr/>
                <p:nvPr/>
              </p:nvCxnSpPr>
              <p:spPr>
                <a:xfrm rot="10800000">
                  <a:off x="1312540" y="1630910"/>
                  <a:ext cx="1702888" cy="269035"/>
                </a:xfrm>
                <a:prstGeom prst="curvedConnector3">
                  <a:avLst/>
                </a:prstGeom>
                <a:ln>
                  <a:solidFill>
                    <a:srgbClr val="BD921B"/>
                  </a:solidFill>
                </a:ln>
              </p:spPr>
              <p:style>
                <a:lnRef idx="2">
                  <a:schemeClr val="accent1"/>
                </a:lnRef>
                <a:fillRef idx="0">
                  <a:schemeClr val="accent1"/>
                </a:fillRef>
                <a:effectRef idx="1">
                  <a:schemeClr val="accent1"/>
                </a:effectRef>
                <a:fontRef idx="minor">
                  <a:schemeClr val="tx1"/>
                </a:fontRef>
              </p:style>
            </p:cxnSp>
            <p:cxnSp>
              <p:nvCxnSpPr>
                <p:cNvPr id="41" name="Connecteur en arc 40"/>
                <p:cNvCxnSpPr/>
                <p:nvPr/>
              </p:nvCxnSpPr>
              <p:spPr>
                <a:xfrm rot="10800000">
                  <a:off x="5448137" y="2921835"/>
                  <a:ext cx="1702888" cy="269035"/>
                </a:xfrm>
                <a:prstGeom prst="curvedConnector3">
                  <a:avLst/>
                </a:prstGeom>
                <a:ln>
                  <a:solidFill>
                    <a:srgbClr val="BD921B"/>
                  </a:solidFill>
                </a:ln>
              </p:spPr>
              <p:style>
                <a:lnRef idx="2">
                  <a:schemeClr val="accent1"/>
                </a:lnRef>
                <a:fillRef idx="0">
                  <a:schemeClr val="accent1"/>
                </a:fillRef>
                <a:effectRef idx="1">
                  <a:schemeClr val="accent1"/>
                </a:effectRef>
                <a:fontRef idx="minor">
                  <a:schemeClr val="tx1"/>
                </a:fontRef>
              </p:style>
            </p:cxnSp>
            <p:cxnSp>
              <p:nvCxnSpPr>
                <p:cNvPr id="42" name="Connecteur en arc 41"/>
                <p:cNvCxnSpPr/>
                <p:nvPr/>
              </p:nvCxnSpPr>
              <p:spPr>
                <a:xfrm rot="10800000">
                  <a:off x="3939994" y="3009377"/>
                  <a:ext cx="1702888" cy="269035"/>
                </a:xfrm>
                <a:prstGeom prst="curvedConnector3">
                  <a:avLst/>
                </a:prstGeom>
                <a:ln>
                  <a:solidFill>
                    <a:srgbClr val="BD921B"/>
                  </a:solidFill>
                </a:ln>
              </p:spPr>
              <p:style>
                <a:lnRef idx="2">
                  <a:schemeClr val="accent1"/>
                </a:lnRef>
                <a:fillRef idx="0">
                  <a:schemeClr val="accent1"/>
                </a:fillRef>
                <a:effectRef idx="1">
                  <a:schemeClr val="accent1"/>
                </a:effectRef>
                <a:fontRef idx="minor">
                  <a:schemeClr val="tx1"/>
                </a:fontRef>
              </p:style>
            </p:cxnSp>
            <p:cxnSp>
              <p:nvCxnSpPr>
                <p:cNvPr id="43" name="Connecteur en arc 42"/>
                <p:cNvCxnSpPr/>
                <p:nvPr/>
              </p:nvCxnSpPr>
              <p:spPr>
                <a:xfrm rot="10800000">
                  <a:off x="1911825" y="3115504"/>
                  <a:ext cx="1702888" cy="269035"/>
                </a:xfrm>
                <a:prstGeom prst="curvedConnector3">
                  <a:avLst/>
                </a:prstGeom>
                <a:ln>
                  <a:solidFill>
                    <a:srgbClr val="BD921B"/>
                  </a:solidFill>
                </a:ln>
              </p:spPr>
              <p:style>
                <a:lnRef idx="2">
                  <a:schemeClr val="accent1"/>
                </a:lnRef>
                <a:fillRef idx="0">
                  <a:schemeClr val="accent1"/>
                </a:fillRef>
                <a:effectRef idx="1">
                  <a:schemeClr val="accent1"/>
                </a:effectRef>
                <a:fontRef idx="minor">
                  <a:schemeClr val="tx1"/>
                </a:fontRef>
              </p:style>
            </p:cxnSp>
            <p:cxnSp>
              <p:nvCxnSpPr>
                <p:cNvPr id="44" name="Connecteur en arc 43"/>
                <p:cNvCxnSpPr/>
                <p:nvPr/>
              </p:nvCxnSpPr>
              <p:spPr>
                <a:xfrm rot="10800000">
                  <a:off x="260130" y="3185071"/>
                  <a:ext cx="1702888" cy="269035"/>
                </a:xfrm>
                <a:prstGeom prst="curvedConnector3">
                  <a:avLst/>
                </a:prstGeom>
                <a:ln>
                  <a:solidFill>
                    <a:srgbClr val="BD921B"/>
                  </a:solidFill>
                </a:ln>
              </p:spPr>
              <p:style>
                <a:lnRef idx="2">
                  <a:schemeClr val="accent1"/>
                </a:lnRef>
                <a:fillRef idx="0">
                  <a:schemeClr val="accent1"/>
                </a:fillRef>
                <a:effectRef idx="1">
                  <a:schemeClr val="accent1"/>
                </a:effectRef>
                <a:fontRef idx="minor">
                  <a:schemeClr val="tx1"/>
                </a:fontRef>
              </p:style>
            </p:cxnSp>
            <p:cxnSp>
              <p:nvCxnSpPr>
                <p:cNvPr id="45" name="Connecteur en arc 44"/>
                <p:cNvCxnSpPr/>
                <p:nvPr/>
              </p:nvCxnSpPr>
              <p:spPr>
                <a:xfrm rot="10800000">
                  <a:off x="6451981" y="4214017"/>
                  <a:ext cx="1702888" cy="269035"/>
                </a:xfrm>
                <a:prstGeom prst="curvedConnector3">
                  <a:avLst/>
                </a:prstGeom>
                <a:ln>
                  <a:solidFill>
                    <a:srgbClr val="BD921B"/>
                  </a:solidFill>
                </a:ln>
              </p:spPr>
              <p:style>
                <a:lnRef idx="2">
                  <a:schemeClr val="accent1"/>
                </a:lnRef>
                <a:fillRef idx="0">
                  <a:schemeClr val="accent1"/>
                </a:fillRef>
                <a:effectRef idx="1">
                  <a:schemeClr val="accent1"/>
                </a:effectRef>
                <a:fontRef idx="minor">
                  <a:schemeClr val="tx1"/>
                </a:fontRef>
              </p:style>
            </p:cxnSp>
            <p:cxnSp>
              <p:nvCxnSpPr>
                <p:cNvPr id="46" name="Connecteur en arc 45"/>
                <p:cNvCxnSpPr/>
                <p:nvPr/>
              </p:nvCxnSpPr>
              <p:spPr>
                <a:xfrm rot="10800000">
                  <a:off x="4718316" y="4341986"/>
                  <a:ext cx="1702888" cy="269035"/>
                </a:xfrm>
                <a:prstGeom prst="curvedConnector3">
                  <a:avLst/>
                </a:prstGeom>
                <a:ln>
                  <a:solidFill>
                    <a:srgbClr val="BD921B"/>
                  </a:solidFill>
                </a:ln>
              </p:spPr>
              <p:style>
                <a:lnRef idx="2">
                  <a:schemeClr val="accent1"/>
                </a:lnRef>
                <a:fillRef idx="0">
                  <a:schemeClr val="accent1"/>
                </a:fillRef>
                <a:effectRef idx="1">
                  <a:schemeClr val="accent1"/>
                </a:effectRef>
                <a:fontRef idx="minor">
                  <a:schemeClr val="tx1"/>
                </a:fontRef>
              </p:style>
            </p:cxnSp>
            <p:cxnSp>
              <p:nvCxnSpPr>
                <p:cNvPr id="47" name="Connecteur en arc 46"/>
                <p:cNvCxnSpPr/>
                <p:nvPr/>
              </p:nvCxnSpPr>
              <p:spPr>
                <a:xfrm rot="10800000">
                  <a:off x="2908873" y="4449708"/>
                  <a:ext cx="1702888" cy="269035"/>
                </a:xfrm>
                <a:prstGeom prst="curvedConnector3">
                  <a:avLst/>
                </a:prstGeom>
                <a:ln>
                  <a:solidFill>
                    <a:srgbClr val="BD921B"/>
                  </a:solidFill>
                </a:ln>
              </p:spPr>
              <p:style>
                <a:lnRef idx="2">
                  <a:schemeClr val="accent1"/>
                </a:lnRef>
                <a:fillRef idx="0">
                  <a:schemeClr val="accent1"/>
                </a:fillRef>
                <a:effectRef idx="1">
                  <a:schemeClr val="accent1"/>
                </a:effectRef>
                <a:fontRef idx="minor">
                  <a:schemeClr val="tx1"/>
                </a:fontRef>
              </p:style>
            </p:cxnSp>
            <p:cxnSp>
              <p:nvCxnSpPr>
                <p:cNvPr id="48" name="Connecteur en arc 47"/>
                <p:cNvCxnSpPr/>
                <p:nvPr/>
              </p:nvCxnSpPr>
              <p:spPr>
                <a:xfrm rot="10800000">
                  <a:off x="1285001" y="4514389"/>
                  <a:ext cx="1702888" cy="269035"/>
                </a:xfrm>
                <a:prstGeom prst="curvedConnector3">
                  <a:avLst/>
                </a:prstGeom>
                <a:ln>
                  <a:solidFill>
                    <a:srgbClr val="BD921B"/>
                  </a:solidFill>
                </a:ln>
              </p:spPr>
              <p:style>
                <a:lnRef idx="2">
                  <a:schemeClr val="accent1"/>
                </a:lnRef>
                <a:fillRef idx="0">
                  <a:schemeClr val="accent1"/>
                </a:fillRef>
                <a:effectRef idx="1">
                  <a:schemeClr val="accent1"/>
                </a:effectRef>
                <a:fontRef idx="minor">
                  <a:schemeClr val="tx1"/>
                </a:fontRef>
              </p:style>
            </p:cxnSp>
          </p:grpSp>
          <p:cxnSp>
            <p:nvCxnSpPr>
              <p:cNvPr id="10" name="Connecteur en arc 9"/>
              <p:cNvCxnSpPr/>
              <p:nvPr/>
            </p:nvCxnSpPr>
            <p:spPr>
              <a:xfrm rot="5400000">
                <a:off x="3938720" y="2680066"/>
                <a:ext cx="1221773" cy="359860"/>
              </a:xfrm>
              <a:prstGeom prst="curvedConnector3">
                <a:avLst/>
              </a:prstGeom>
              <a:ln>
                <a:solidFill>
                  <a:schemeClr val="tx1"/>
                </a:solidFill>
                <a:prstDash val="sysDash"/>
              </a:ln>
            </p:spPr>
            <p:style>
              <a:lnRef idx="2">
                <a:schemeClr val="accent1"/>
              </a:lnRef>
              <a:fillRef idx="0">
                <a:schemeClr val="accent1"/>
              </a:fillRef>
              <a:effectRef idx="1">
                <a:schemeClr val="accent1"/>
              </a:effectRef>
              <a:fontRef idx="minor">
                <a:schemeClr val="tx1"/>
              </a:fontRef>
            </p:style>
          </p:cxnSp>
          <p:cxnSp>
            <p:nvCxnSpPr>
              <p:cNvPr id="11" name="Connecteur en arc 10"/>
              <p:cNvCxnSpPr/>
              <p:nvPr/>
            </p:nvCxnSpPr>
            <p:spPr>
              <a:xfrm rot="16200000" flipH="1">
                <a:off x="4295040" y="2670045"/>
                <a:ext cx="1162901" cy="321031"/>
              </a:xfrm>
              <a:prstGeom prst="curvedConnector3">
                <a:avLst/>
              </a:prstGeom>
              <a:ln>
                <a:solidFill>
                  <a:schemeClr val="tx1"/>
                </a:solidFill>
                <a:prstDash val="sysDash"/>
              </a:ln>
            </p:spPr>
            <p:style>
              <a:lnRef idx="2">
                <a:schemeClr val="accent1"/>
              </a:lnRef>
              <a:fillRef idx="0">
                <a:schemeClr val="accent1"/>
              </a:fillRef>
              <a:effectRef idx="1">
                <a:schemeClr val="accent1"/>
              </a:effectRef>
              <a:fontRef idx="minor">
                <a:schemeClr val="tx1"/>
              </a:fontRef>
            </p:style>
          </p:cxnSp>
          <p:sp>
            <p:nvSpPr>
              <p:cNvPr id="12" name="Ellipse 11"/>
              <p:cNvSpPr/>
              <p:nvPr/>
            </p:nvSpPr>
            <p:spPr>
              <a:xfrm>
                <a:off x="4371440" y="3363358"/>
                <a:ext cx="697749" cy="125611"/>
              </a:xfrm>
              <a:prstGeom prst="ellipse">
                <a:avLst/>
              </a:prstGeom>
              <a:pattFill prst="divot">
                <a:fgClr>
                  <a:schemeClr val="tx1"/>
                </a:fgClr>
                <a:bgClr>
                  <a:prstClr val="white"/>
                </a:bgClr>
              </a:pattFill>
              <a:ln>
                <a:solidFill>
                  <a:schemeClr val="tx1"/>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cxnSp>
          <p:nvCxnSpPr>
            <p:cNvPr id="4" name="Connecteur en arc 3"/>
            <p:cNvCxnSpPr/>
            <p:nvPr/>
          </p:nvCxnSpPr>
          <p:spPr>
            <a:xfrm rot="16200000" flipH="1">
              <a:off x="4061349" y="3394019"/>
              <a:ext cx="1162901" cy="321031"/>
            </a:xfrm>
            <a:prstGeom prst="curvedConnector3">
              <a:avLst/>
            </a:prstGeom>
            <a:ln>
              <a:solidFill>
                <a:schemeClr val="tx1"/>
              </a:solidFill>
              <a:prstDash val="sysDash"/>
            </a:ln>
          </p:spPr>
          <p:style>
            <a:lnRef idx="2">
              <a:schemeClr val="accent1"/>
            </a:lnRef>
            <a:fillRef idx="0">
              <a:schemeClr val="accent1"/>
            </a:fillRef>
            <a:effectRef idx="1">
              <a:schemeClr val="accent1"/>
            </a:effectRef>
            <a:fontRef idx="minor">
              <a:schemeClr val="tx1"/>
            </a:fontRef>
          </p:style>
        </p:cxnSp>
        <p:cxnSp>
          <p:nvCxnSpPr>
            <p:cNvPr id="5" name="Connecteur en arc 4"/>
            <p:cNvCxnSpPr/>
            <p:nvPr/>
          </p:nvCxnSpPr>
          <p:spPr>
            <a:xfrm rot="5400000">
              <a:off x="3691467" y="3391959"/>
              <a:ext cx="1221773" cy="359860"/>
            </a:xfrm>
            <a:prstGeom prst="curvedConnector3">
              <a:avLst/>
            </a:prstGeom>
            <a:ln>
              <a:solidFill>
                <a:schemeClr val="tx1"/>
              </a:solidFill>
              <a:prstDash val="sysDash"/>
            </a:ln>
          </p:spPr>
          <p:style>
            <a:lnRef idx="2">
              <a:schemeClr val="accent1"/>
            </a:lnRef>
            <a:fillRef idx="0">
              <a:schemeClr val="accent1"/>
            </a:fillRef>
            <a:effectRef idx="1">
              <a:schemeClr val="accent1"/>
            </a:effectRef>
            <a:fontRef idx="minor">
              <a:schemeClr val="tx1"/>
            </a:fontRef>
          </p:style>
        </p:cxnSp>
        <p:sp>
          <p:nvSpPr>
            <p:cNvPr id="6" name="Ellipse 5"/>
            <p:cNvSpPr/>
            <p:nvPr/>
          </p:nvSpPr>
          <p:spPr>
            <a:xfrm>
              <a:off x="4109828" y="4052243"/>
              <a:ext cx="697749" cy="231445"/>
            </a:xfrm>
            <a:prstGeom prst="ellipse">
              <a:avLst/>
            </a:prstGeom>
            <a:pattFill prst="divot">
              <a:fgClr>
                <a:schemeClr val="tx1"/>
              </a:fgClr>
              <a:bgClr>
                <a:prstClr val="white"/>
              </a:bgClr>
            </a:pattFill>
            <a:ln>
              <a:solidFill>
                <a:schemeClr val="tx1"/>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8" name="Connecteur droit 7"/>
            <p:cNvCxnSpPr/>
            <p:nvPr/>
          </p:nvCxnSpPr>
          <p:spPr>
            <a:xfrm flipV="1">
              <a:off x="5716925" y="1776266"/>
              <a:ext cx="13565" cy="385884"/>
            </a:xfrm>
            <a:prstGeom prst="line">
              <a:avLst/>
            </a:prstGeom>
            <a:ln>
              <a:solidFill>
                <a:schemeClr val="tx1"/>
              </a:solidFill>
              <a:prstDash val="sysDash"/>
            </a:ln>
          </p:spPr>
          <p:style>
            <a:lnRef idx="2">
              <a:schemeClr val="accent1"/>
            </a:lnRef>
            <a:fillRef idx="0">
              <a:schemeClr val="accent1"/>
            </a:fillRef>
            <a:effectRef idx="1">
              <a:schemeClr val="accent1"/>
            </a:effectRef>
            <a:fontRef idx="minor">
              <a:schemeClr val="tx1"/>
            </a:fontRef>
          </p:style>
        </p:cxnSp>
        <p:cxnSp>
          <p:nvCxnSpPr>
            <p:cNvPr id="7" name="Connecteur droit 6"/>
            <p:cNvCxnSpPr/>
            <p:nvPr/>
          </p:nvCxnSpPr>
          <p:spPr>
            <a:xfrm flipV="1">
              <a:off x="4482283" y="2139024"/>
              <a:ext cx="1" cy="788921"/>
            </a:xfrm>
            <a:prstGeom prst="line">
              <a:avLst/>
            </a:prstGeom>
            <a:ln>
              <a:solidFill>
                <a:schemeClr val="tx1"/>
              </a:solidFill>
              <a:prstDash val="sysDash"/>
            </a:ln>
          </p:spPr>
          <p:style>
            <a:lnRef idx="2">
              <a:schemeClr val="accent1"/>
            </a:lnRef>
            <a:fillRef idx="0">
              <a:schemeClr val="accent1"/>
            </a:fillRef>
            <a:effectRef idx="1">
              <a:schemeClr val="accent1"/>
            </a:effectRef>
            <a:fontRef idx="minor">
              <a:schemeClr val="tx1"/>
            </a:fontRef>
          </p:style>
        </p:cxnSp>
      </p:grpSp>
      <p:sp>
        <p:nvSpPr>
          <p:cNvPr id="104" name="ZoneTexte 103"/>
          <p:cNvSpPr txBox="1"/>
          <p:nvPr/>
        </p:nvSpPr>
        <p:spPr>
          <a:xfrm>
            <a:off x="844223" y="6285111"/>
            <a:ext cx="9308001" cy="400110"/>
          </a:xfrm>
          <a:prstGeom prst="rect">
            <a:avLst/>
          </a:prstGeom>
          <a:noFill/>
          <a:ln>
            <a:solidFill>
              <a:schemeClr val="accent1"/>
            </a:solidFill>
          </a:ln>
        </p:spPr>
        <p:txBody>
          <a:bodyPr wrap="square" rtlCol="0">
            <a:spAutoFit/>
          </a:bodyPr>
          <a:lstStyle/>
          <a:p>
            <a:pPr algn="ctr"/>
            <a:r>
              <a:rPr lang="en-US" sz="2000" dirty="0">
                <a:solidFill>
                  <a:srgbClr val="000000"/>
                </a:solidFill>
              </a:rPr>
              <a:t>NXN </a:t>
            </a:r>
            <a:r>
              <a:rPr lang="en-US" sz="2000" dirty="0">
                <a:solidFill>
                  <a:srgbClr val="000000"/>
                </a:solidFill>
                <a:sym typeface="Wingdings"/>
              </a:rPr>
              <a:t> 3N : Reduction of electronic channels, power consumption and occupancy</a:t>
            </a:r>
            <a:endParaRPr lang="en-US" sz="2000" dirty="0">
              <a:solidFill>
                <a:srgbClr val="000000"/>
              </a:solidFill>
            </a:endParaRPr>
          </a:p>
        </p:txBody>
      </p:sp>
      <p:sp>
        <p:nvSpPr>
          <p:cNvPr id="105" name="ZoneTexte 104"/>
          <p:cNvSpPr txBox="1"/>
          <p:nvPr/>
        </p:nvSpPr>
        <p:spPr>
          <a:xfrm>
            <a:off x="1013382" y="1061285"/>
            <a:ext cx="10052173" cy="1938992"/>
          </a:xfrm>
          <a:prstGeom prst="rect">
            <a:avLst/>
          </a:prstGeom>
          <a:noFill/>
        </p:spPr>
        <p:txBody>
          <a:bodyPr wrap="square" rtlCol="0">
            <a:spAutoFit/>
          </a:bodyPr>
          <a:lstStyle/>
          <a:p>
            <a:pPr marL="285750" indent="-285750">
              <a:buFont typeface="Wingdings" charset="2"/>
              <a:buChar char="q"/>
            </a:pPr>
            <a:r>
              <a:rPr lang="en-US" sz="2000" dirty="0">
                <a:solidFill>
                  <a:srgbClr val="000000"/>
                </a:solidFill>
              </a:rPr>
              <a:t> Use pickup pads/pixels to have excellent granularity </a:t>
            </a:r>
          </a:p>
          <a:p>
            <a:pPr marL="285750" indent="-285750">
              <a:buFont typeface="Wingdings" charset="2"/>
              <a:buChar char="q"/>
            </a:pPr>
            <a:r>
              <a:rPr lang="en-US" sz="2000" dirty="0">
                <a:solidFill>
                  <a:srgbClr val="000000"/>
                </a:solidFill>
              </a:rPr>
              <a:t> Connect the pads/pixels in a special way: </a:t>
            </a:r>
            <a:r>
              <a:rPr lang="en-US" sz="2000" b="1" dirty="0">
                <a:solidFill>
                  <a:srgbClr val="FF0000"/>
                </a:solidFill>
              </a:rPr>
              <a:t>woven strips</a:t>
            </a:r>
          </a:p>
          <a:p>
            <a:pPr marL="285750" indent="-285750">
              <a:buFont typeface="Wingdings" charset="2"/>
              <a:buChar char="q"/>
            </a:pPr>
            <a:r>
              <a:rPr lang="en-US" sz="2000" dirty="0">
                <a:solidFill>
                  <a:srgbClr val="000000"/>
                </a:solidFill>
              </a:rPr>
              <a:t> Two neighboring pixels are connected to two different strips of different directions</a:t>
            </a:r>
          </a:p>
          <a:p>
            <a:pPr marL="285750" indent="-285750">
              <a:buFont typeface="Wingdings" charset="2"/>
              <a:buChar char="q"/>
            </a:pPr>
            <a:r>
              <a:rPr lang="en-US" sz="2000" dirty="0">
                <a:solidFill>
                  <a:srgbClr val="000000"/>
                </a:solidFill>
              </a:rPr>
              <a:t> Each strip is connected to one electronic channel </a:t>
            </a:r>
          </a:p>
          <a:p>
            <a:pPr marL="285750" indent="-285750">
              <a:buFont typeface="Wingdings" charset="2"/>
              <a:buChar char="q"/>
            </a:pPr>
            <a:r>
              <a:rPr lang="en-US" sz="2000" dirty="0">
                <a:solidFill>
                  <a:srgbClr val="000000"/>
                </a:solidFill>
              </a:rPr>
              <a:t> Share the charge among a few ones</a:t>
            </a:r>
          </a:p>
          <a:p>
            <a:pPr marL="285750" indent="-285750">
              <a:buFont typeface="Wingdings" charset="2"/>
              <a:buChar char="q"/>
            </a:pPr>
            <a:r>
              <a:rPr lang="en-US" sz="2000" dirty="0">
                <a:solidFill>
                  <a:srgbClr val="000000"/>
                </a:solidFill>
              </a:rPr>
              <a:t> Cross the fired strip to determine the position</a:t>
            </a:r>
          </a:p>
        </p:txBody>
      </p:sp>
      <p:sp>
        <p:nvSpPr>
          <p:cNvPr id="106" name="Rectangle 105"/>
          <p:cNvSpPr/>
          <p:nvPr/>
        </p:nvSpPr>
        <p:spPr>
          <a:xfrm>
            <a:off x="1272455" y="276022"/>
            <a:ext cx="3423253" cy="461665"/>
          </a:xfrm>
          <a:prstGeom prst="rect">
            <a:avLst/>
          </a:prstGeom>
        </p:spPr>
        <p:txBody>
          <a:bodyPr wrap="square">
            <a:spAutoFit/>
          </a:bodyPr>
          <a:lstStyle/>
          <a:p>
            <a:r>
              <a:rPr lang="en-GB" sz="2400" b="1" dirty="0">
                <a:solidFill>
                  <a:srgbClr val="FF0000"/>
                </a:solidFill>
              </a:rPr>
              <a:t>There is another solution </a:t>
            </a:r>
          </a:p>
        </p:txBody>
      </p:sp>
      <p:sp>
        <p:nvSpPr>
          <p:cNvPr id="109" name="Espace réservé du numéro de diapositive 108">
            <a:extLst>
              <a:ext uri="{FF2B5EF4-FFF2-40B4-BE49-F238E27FC236}">
                <a16:creationId xmlns:a16="http://schemas.microsoft.com/office/drawing/2014/main" id="{A52BE0FF-2F12-C448-B4DB-79700D64A823}"/>
              </a:ext>
            </a:extLst>
          </p:cNvPr>
          <p:cNvSpPr>
            <a:spLocks noGrp="1"/>
          </p:cNvSpPr>
          <p:nvPr>
            <p:ph type="sldNum" sz="quarter" idx="12"/>
          </p:nvPr>
        </p:nvSpPr>
        <p:spPr/>
        <p:txBody>
          <a:bodyPr/>
          <a:lstStyle/>
          <a:p>
            <a:fld id="{5FD889E0-CAB2-4699-909D-B9A88D47ACBE}" type="slidenum">
              <a:rPr lang="en-US" smtClean="0"/>
              <a:t>21</a:t>
            </a:fld>
            <a:endParaRPr lang="en-US"/>
          </a:p>
        </p:txBody>
      </p:sp>
    </p:spTree>
    <p:extLst>
      <p:ext uri="{BB962C8B-B14F-4D97-AF65-F5344CB8AC3E}">
        <p14:creationId xmlns:p14="http://schemas.microsoft.com/office/powerpoint/2010/main" val="26893717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 8" descr="Capture d’écran 2019-04-19 à 13.08.00.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5400000">
            <a:off x="2353252" y="3315364"/>
            <a:ext cx="2764266" cy="3460750"/>
          </a:xfrm>
          <a:prstGeom prst="rect">
            <a:avLst/>
          </a:prstGeom>
        </p:spPr>
      </p:pic>
      <p:grpSp>
        <p:nvGrpSpPr>
          <p:cNvPr id="2" name="Groupe 1">
            <a:extLst>
              <a:ext uri="{FF2B5EF4-FFF2-40B4-BE49-F238E27FC236}">
                <a16:creationId xmlns:a16="http://schemas.microsoft.com/office/drawing/2014/main" id="{5DB4B08C-0BEB-3109-A954-781F4D0DA86C}"/>
              </a:ext>
            </a:extLst>
          </p:cNvPr>
          <p:cNvGrpSpPr/>
          <p:nvPr/>
        </p:nvGrpSpPr>
        <p:grpSpPr>
          <a:xfrm>
            <a:off x="3860800" y="735056"/>
            <a:ext cx="5548310" cy="2459338"/>
            <a:chOff x="481010" y="735056"/>
            <a:chExt cx="7404100" cy="2895600"/>
          </a:xfrm>
        </p:grpSpPr>
        <p:pic>
          <p:nvPicPr>
            <p:cNvPr id="8" name="Image 7" descr="Capture d’écran 2019-04-23 à 23.49.51.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81010" y="735056"/>
              <a:ext cx="7404100" cy="2895600"/>
            </a:xfrm>
            <a:prstGeom prst="rect">
              <a:avLst/>
            </a:prstGeom>
          </p:spPr>
        </p:pic>
        <p:cxnSp>
          <p:nvCxnSpPr>
            <p:cNvPr id="6" name="Connecteur droit avec flèche 5"/>
            <p:cNvCxnSpPr/>
            <p:nvPr/>
          </p:nvCxnSpPr>
          <p:spPr>
            <a:xfrm flipV="1">
              <a:off x="1273175" y="1461268"/>
              <a:ext cx="2127250" cy="1269232"/>
            </a:xfrm>
            <a:prstGeom prst="straightConnector1">
              <a:avLst/>
            </a:prstGeom>
            <a:ln w="34925">
              <a:solidFill>
                <a:schemeClr val="accent2"/>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10" name="ZoneTexte 9"/>
            <p:cNvSpPr txBox="1"/>
            <p:nvPr/>
          </p:nvSpPr>
          <p:spPr>
            <a:xfrm rot="19629519">
              <a:off x="2095497" y="1983456"/>
              <a:ext cx="1055954" cy="434848"/>
            </a:xfrm>
            <a:prstGeom prst="rect">
              <a:avLst/>
            </a:prstGeom>
            <a:noFill/>
          </p:spPr>
          <p:txBody>
            <a:bodyPr wrap="square" rtlCol="0">
              <a:spAutoFit/>
            </a:bodyPr>
            <a:lstStyle/>
            <a:p>
              <a:r>
                <a:rPr lang="en-US" dirty="0">
                  <a:solidFill>
                    <a:srgbClr val="FF0000"/>
                  </a:solidFill>
                </a:rPr>
                <a:t>62 cm</a:t>
              </a:r>
            </a:p>
          </p:txBody>
        </p:sp>
      </p:grpSp>
      <p:sp>
        <p:nvSpPr>
          <p:cNvPr id="12" name="ZoneTexte 11"/>
          <p:cNvSpPr txBox="1"/>
          <p:nvPr/>
        </p:nvSpPr>
        <p:spPr>
          <a:xfrm>
            <a:off x="6286501" y="4254500"/>
            <a:ext cx="3460749" cy="2308324"/>
          </a:xfrm>
          <a:prstGeom prst="rect">
            <a:avLst/>
          </a:prstGeom>
          <a:noFill/>
        </p:spPr>
        <p:txBody>
          <a:bodyPr wrap="square" rtlCol="0">
            <a:spAutoFit/>
          </a:bodyPr>
          <a:lstStyle/>
          <a:p>
            <a:r>
              <a:rPr lang="en-US" dirty="0"/>
              <a:t>A board hosting </a:t>
            </a:r>
          </a:p>
          <a:p>
            <a:pPr marL="285750" indent="-285750">
              <a:buFontTx/>
              <a:buChar char="-"/>
            </a:pPr>
            <a:r>
              <a:rPr lang="en-US" dirty="0"/>
              <a:t>One </a:t>
            </a:r>
            <a:r>
              <a:rPr lang="en-US" dirty="0" err="1"/>
              <a:t>Hardroc</a:t>
            </a:r>
            <a:r>
              <a:rPr lang="en-US" dirty="0"/>
              <a:t> ASIC</a:t>
            </a:r>
          </a:p>
          <a:p>
            <a:pPr marL="285750" indent="-285750">
              <a:buFontTx/>
              <a:buChar char="-"/>
            </a:pPr>
            <a:r>
              <a:rPr lang="en-US" dirty="0"/>
              <a:t>One Microcontroller </a:t>
            </a:r>
          </a:p>
          <a:p>
            <a:endParaRPr lang="en-US" dirty="0"/>
          </a:p>
          <a:p>
            <a:r>
              <a:rPr lang="en-US" dirty="0"/>
              <a:t>To be plugged directly on the back of  the  PCB, on the edge  to read out 64 woven strips. </a:t>
            </a:r>
          </a:p>
          <a:p>
            <a:endParaRPr lang="en-US" dirty="0"/>
          </a:p>
        </p:txBody>
      </p:sp>
      <p:pic>
        <p:nvPicPr>
          <p:cNvPr id="3" name="Image 2" descr="Capture d’écran 2019-04-23 à 23.44.26.png">
            <a:extLst>
              <a:ext uri="{FF2B5EF4-FFF2-40B4-BE49-F238E27FC236}">
                <a16:creationId xmlns:a16="http://schemas.microsoft.com/office/drawing/2014/main" id="{345945C6-996B-23FD-0D05-19CEB7F8DE9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24000" y="955116"/>
            <a:ext cx="2496050" cy="2239279"/>
          </a:xfrm>
          <a:prstGeom prst="rect">
            <a:avLst/>
          </a:prstGeom>
        </p:spPr>
      </p:pic>
      <p:sp>
        <p:nvSpPr>
          <p:cNvPr id="4" name="ZoneTexte 3">
            <a:extLst>
              <a:ext uri="{FF2B5EF4-FFF2-40B4-BE49-F238E27FC236}">
                <a16:creationId xmlns:a16="http://schemas.microsoft.com/office/drawing/2014/main" id="{75D28997-04FB-7D4F-3B1B-697FB4C2012B}"/>
              </a:ext>
            </a:extLst>
          </p:cNvPr>
          <p:cNvSpPr txBox="1"/>
          <p:nvPr/>
        </p:nvSpPr>
        <p:spPr>
          <a:xfrm>
            <a:off x="1807780" y="1610318"/>
            <a:ext cx="1618657" cy="369332"/>
          </a:xfrm>
          <a:prstGeom prst="rect">
            <a:avLst/>
          </a:prstGeom>
          <a:noFill/>
        </p:spPr>
        <p:txBody>
          <a:bodyPr wrap="square" rtlCol="0">
            <a:spAutoFit/>
          </a:bodyPr>
          <a:lstStyle/>
          <a:p>
            <a:r>
              <a:rPr lang="en-US" dirty="0">
                <a:solidFill>
                  <a:schemeClr val="bg1"/>
                </a:solidFill>
              </a:rPr>
              <a:t>70cm x 70 cm</a:t>
            </a:r>
          </a:p>
        </p:txBody>
      </p:sp>
    </p:spTree>
    <p:extLst>
      <p:ext uri="{BB962C8B-B14F-4D97-AF65-F5344CB8AC3E}">
        <p14:creationId xmlns:p14="http://schemas.microsoft.com/office/powerpoint/2010/main" val="224686908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descr="20200210_174623.jpg">
            <a:extLst>
              <a:ext uri="{FF2B5EF4-FFF2-40B4-BE49-F238E27FC236}">
                <a16:creationId xmlns:a16="http://schemas.microsoft.com/office/drawing/2014/main" id="{55B51096-F1EE-B3ED-399F-8166C5B73AF6}"/>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5400000">
            <a:off x="95150" y="1861901"/>
            <a:ext cx="4533898" cy="3434282"/>
          </a:xfrm>
          <a:prstGeom prst="rect">
            <a:avLst/>
          </a:prstGeom>
        </p:spPr>
      </p:pic>
      <p:pic>
        <p:nvPicPr>
          <p:cNvPr id="3" name="Image 2" descr="Eff-Puls.png">
            <a:extLst>
              <a:ext uri="{FF2B5EF4-FFF2-40B4-BE49-F238E27FC236}">
                <a16:creationId xmlns:a16="http://schemas.microsoft.com/office/drawing/2014/main" id="{7B1ED6A9-F322-B3B3-0A1E-828FDE57116B}"/>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079240" y="1483890"/>
            <a:ext cx="3747682" cy="3890219"/>
          </a:xfrm>
          <a:prstGeom prst="rect">
            <a:avLst/>
          </a:prstGeom>
        </p:spPr>
      </p:pic>
      <p:pic>
        <p:nvPicPr>
          <p:cNvPr id="4" name="Image 3" descr="dx1.png">
            <a:extLst>
              <a:ext uri="{FF2B5EF4-FFF2-40B4-BE49-F238E27FC236}">
                <a16:creationId xmlns:a16="http://schemas.microsoft.com/office/drawing/2014/main" id="{41C879C0-47D7-658A-EB14-F52E39DC1576}"/>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760061" y="1655687"/>
            <a:ext cx="4218338" cy="3890219"/>
          </a:xfrm>
          <a:prstGeom prst="rect">
            <a:avLst/>
          </a:prstGeom>
        </p:spPr>
      </p:pic>
    </p:spTree>
    <p:extLst>
      <p:ext uri="{BB962C8B-B14F-4D97-AF65-F5344CB8AC3E}">
        <p14:creationId xmlns:p14="http://schemas.microsoft.com/office/powerpoint/2010/main" val="93422752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0" name="Grouper 199"/>
          <p:cNvGrpSpPr/>
          <p:nvPr/>
        </p:nvGrpSpPr>
        <p:grpSpPr>
          <a:xfrm>
            <a:off x="3673434" y="1413005"/>
            <a:ext cx="4813300" cy="4609461"/>
            <a:chOff x="1701800" y="1106908"/>
            <a:chExt cx="4813300" cy="4609461"/>
          </a:xfrm>
        </p:grpSpPr>
        <p:grpSp>
          <p:nvGrpSpPr>
            <p:cNvPr id="134" name="Grouper 133"/>
            <p:cNvGrpSpPr/>
            <p:nvPr/>
          </p:nvGrpSpPr>
          <p:grpSpPr>
            <a:xfrm>
              <a:off x="1701800" y="1106908"/>
              <a:ext cx="4813300" cy="4609461"/>
              <a:chOff x="3352800" y="851396"/>
              <a:chExt cx="4813300" cy="4609461"/>
            </a:xfrm>
          </p:grpSpPr>
          <p:pic>
            <p:nvPicPr>
              <p:cNvPr id="106" name="Image 105" descr="Capture d’écran 2018-07-03 à 11.13.30.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352800" y="851396"/>
                <a:ext cx="4813300" cy="4609461"/>
              </a:xfrm>
              <a:prstGeom prst="rect">
                <a:avLst/>
              </a:prstGeom>
            </p:spPr>
          </p:pic>
          <p:sp>
            <p:nvSpPr>
              <p:cNvPr id="120" name="ZoneTexte 119"/>
              <p:cNvSpPr txBox="1"/>
              <p:nvPr/>
            </p:nvSpPr>
            <p:spPr>
              <a:xfrm>
                <a:off x="5175469" y="4986521"/>
                <a:ext cx="794150" cy="369332"/>
              </a:xfrm>
              <a:prstGeom prst="rect">
                <a:avLst/>
              </a:prstGeom>
              <a:noFill/>
            </p:spPr>
            <p:txBody>
              <a:bodyPr wrap="square" rtlCol="0">
                <a:spAutoFit/>
              </a:bodyPr>
              <a:lstStyle/>
              <a:p>
                <a:r>
                  <a:rPr lang="en-GB" b="1" dirty="0">
                    <a:solidFill>
                      <a:srgbClr val="660066"/>
                    </a:solidFill>
                  </a:rPr>
                  <a:t>FEB</a:t>
                </a:r>
              </a:p>
            </p:txBody>
          </p:sp>
          <p:sp>
            <p:nvSpPr>
              <p:cNvPr id="130" name="Rectangle 129"/>
              <p:cNvSpPr/>
              <p:nvPr/>
            </p:nvSpPr>
            <p:spPr>
              <a:xfrm rot="6783444">
                <a:off x="5989563" y="4621696"/>
                <a:ext cx="164217" cy="770661"/>
              </a:xfrm>
              <a:prstGeom prst="rect">
                <a:avLst/>
              </a:prstGeom>
              <a:solidFill>
                <a:srgbClr val="660066"/>
              </a:solidFill>
              <a:ln>
                <a:solidFill>
                  <a:srgbClr val="66006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146" name="Grouper 145"/>
            <p:cNvGrpSpPr/>
            <p:nvPr/>
          </p:nvGrpSpPr>
          <p:grpSpPr>
            <a:xfrm rot="5400000">
              <a:off x="2650546" y="3231681"/>
              <a:ext cx="3425928" cy="594777"/>
              <a:chOff x="1391050" y="3385618"/>
              <a:chExt cx="4921490" cy="660862"/>
            </a:xfrm>
          </p:grpSpPr>
          <p:grpSp>
            <p:nvGrpSpPr>
              <p:cNvPr id="140" name="Grouper 139"/>
              <p:cNvGrpSpPr/>
              <p:nvPr/>
            </p:nvGrpSpPr>
            <p:grpSpPr>
              <a:xfrm>
                <a:off x="1391050" y="3385618"/>
                <a:ext cx="4921490" cy="266699"/>
                <a:chOff x="1391050" y="3385618"/>
                <a:chExt cx="4921490" cy="266699"/>
              </a:xfrm>
            </p:grpSpPr>
            <p:grpSp>
              <p:nvGrpSpPr>
                <p:cNvPr id="138" name="Grouper 137"/>
                <p:cNvGrpSpPr/>
                <p:nvPr/>
              </p:nvGrpSpPr>
              <p:grpSpPr>
                <a:xfrm>
                  <a:off x="1391051" y="3385618"/>
                  <a:ext cx="4921489" cy="139700"/>
                  <a:chOff x="1391051" y="3385618"/>
                  <a:chExt cx="4921489" cy="139700"/>
                </a:xfrm>
              </p:grpSpPr>
              <p:cxnSp>
                <p:nvCxnSpPr>
                  <p:cNvPr id="137" name="Connecteur droit 136"/>
                  <p:cNvCxnSpPr/>
                  <p:nvPr/>
                </p:nvCxnSpPr>
                <p:spPr>
                  <a:xfrm rot="16200000" flipV="1">
                    <a:off x="3830780" y="1098288"/>
                    <a:ext cx="1" cy="4854059"/>
                  </a:xfrm>
                  <a:prstGeom prst="line">
                    <a:avLst/>
                  </a:prstGeom>
                </p:spPr>
                <p:style>
                  <a:lnRef idx="2">
                    <a:schemeClr val="accent1"/>
                  </a:lnRef>
                  <a:fillRef idx="0">
                    <a:schemeClr val="accent1"/>
                  </a:fillRef>
                  <a:effectRef idx="1">
                    <a:schemeClr val="accent1"/>
                  </a:effectRef>
                  <a:fontRef idx="minor">
                    <a:schemeClr val="tx1"/>
                  </a:fontRef>
                </p:style>
              </p:cxnSp>
              <p:cxnSp>
                <p:nvCxnSpPr>
                  <p:cNvPr id="136" name="Connecteur droit 135"/>
                  <p:cNvCxnSpPr/>
                  <p:nvPr/>
                </p:nvCxnSpPr>
                <p:spPr>
                  <a:xfrm rot="16200000" flipV="1">
                    <a:off x="3851795" y="924874"/>
                    <a:ext cx="1" cy="4921489"/>
                  </a:xfrm>
                  <a:prstGeom prst="line">
                    <a:avLst/>
                  </a:prstGeom>
                </p:spPr>
                <p:style>
                  <a:lnRef idx="2">
                    <a:schemeClr val="accent1"/>
                  </a:lnRef>
                  <a:fillRef idx="0">
                    <a:schemeClr val="accent1"/>
                  </a:fillRef>
                  <a:effectRef idx="1">
                    <a:schemeClr val="accent1"/>
                  </a:effectRef>
                  <a:fontRef idx="minor">
                    <a:schemeClr val="tx1"/>
                  </a:fontRef>
                </p:style>
              </p:cxnSp>
            </p:grpSp>
            <p:cxnSp>
              <p:nvCxnSpPr>
                <p:cNvPr id="139" name="Connecteur droit 138"/>
                <p:cNvCxnSpPr/>
                <p:nvPr/>
              </p:nvCxnSpPr>
              <p:spPr>
                <a:xfrm flipH="1">
                  <a:off x="1391050" y="3652317"/>
                  <a:ext cx="4781150" cy="0"/>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141" name="Grouper 140"/>
              <p:cNvGrpSpPr/>
              <p:nvPr/>
            </p:nvGrpSpPr>
            <p:grpSpPr>
              <a:xfrm>
                <a:off x="1409066" y="3765929"/>
                <a:ext cx="4716136" cy="280551"/>
                <a:chOff x="1383666" y="3397629"/>
                <a:chExt cx="4716136" cy="280551"/>
              </a:xfrm>
            </p:grpSpPr>
            <p:grpSp>
              <p:nvGrpSpPr>
                <p:cNvPr id="142" name="Grouper 141"/>
                <p:cNvGrpSpPr/>
                <p:nvPr/>
              </p:nvGrpSpPr>
              <p:grpSpPr>
                <a:xfrm>
                  <a:off x="1383666" y="3397629"/>
                  <a:ext cx="4716135" cy="127689"/>
                  <a:chOff x="1383666" y="3397629"/>
                  <a:chExt cx="4716135" cy="127689"/>
                </a:xfrm>
              </p:grpSpPr>
              <p:cxnSp>
                <p:nvCxnSpPr>
                  <p:cNvPr id="144" name="Connecteur droit 143"/>
                  <p:cNvCxnSpPr/>
                  <p:nvPr/>
                </p:nvCxnSpPr>
                <p:spPr>
                  <a:xfrm rot="16200000" flipH="1" flipV="1">
                    <a:off x="3740479" y="1040816"/>
                    <a:ext cx="2509" cy="4716135"/>
                  </a:xfrm>
                  <a:prstGeom prst="line">
                    <a:avLst/>
                  </a:prstGeom>
                </p:spPr>
                <p:style>
                  <a:lnRef idx="2">
                    <a:schemeClr val="accent1"/>
                  </a:lnRef>
                  <a:fillRef idx="0">
                    <a:schemeClr val="accent1"/>
                  </a:fillRef>
                  <a:effectRef idx="1">
                    <a:schemeClr val="accent1"/>
                  </a:effectRef>
                  <a:fontRef idx="minor">
                    <a:schemeClr val="tx1"/>
                  </a:fontRef>
                </p:style>
              </p:cxnSp>
              <p:cxnSp>
                <p:nvCxnSpPr>
                  <p:cNvPr id="145" name="Connecteur droit 144"/>
                  <p:cNvCxnSpPr/>
                  <p:nvPr/>
                </p:nvCxnSpPr>
                <p:spPr>
                  <a:xfrm rot="16200000" flipV="1">
                    <a:off x="3697510" y="1231557"/>
                    <a:ext cx="1" cy="4587521"/>
                  </a:xfrm>
                  <a:prstGeom prst="line">
                    <a:avLst/>
                  </a:prstGeom>
                </p:spPr>
                <p:style>
                  <a:lnRef idx="2">
                    <a:schemeClr val="accent1"/>
                  </a:lnRef>
                  <a:fillRef idx="0">
                    <a:schemeClr val="accent1"/>
                  </a:fillRef>
                  <a:effectRef idx="1">
                    <a:schemeClr val="accent1"/>
                  </a:effectRef>
                  <a:fontRef idx="minor">
                    <a:schemeClr val="tx1"/>
                  </a:fontRef>
                </p:style>
              </p:cxnSp>
            </p:grpSp>
            <p:cxnSp>
              <p:nvCxnSpPr>
                <p:cNvPr id="143" name="Connecteur droit 142"/>
                <p:cNvCxnSpPr>
                  <a:stCxn id="130" idx="2"/>
                </p:cNvCxnSpPr>
                <p:nvPr/>
              </p:nvCxnSpPr>
              <p:spPr>
                <a:xfrm rot="16200000" flipV="1">
                  <a:off x="3732496" y="1310874"/>
                  <a:ext cx="25862" cy="4708750"/>
                </a:xfrm>
                <a:prstGeom prst="line">
                  <a:avLst/>
                </a:prstGeom>
              </p:spPr>
              <p:style>
                <a:lnRef idx="2">
                  <a:schemeClr val="accent1"/>
                </a:lnRef>
                <a:fillRef idx="0">
                  <a:schemeClr val="accent1"/>
                </a:fillRef>
                <a:effectRef idx="1">
                  <a:schemeClr val="accent1"/>
                </a:effectRef>
                <a:fontRef idx="minor">
                  <a:schemeClr val="tx1"/>
                </a:fontRef>
              </p:style>
            </p:cxnSp>
          </p:grpSp>
        </p:grpSp>
        <p:grpSp>
          <p:nvGrpSpPr>
            <p:cNvPr id="169" name="Grouper 168"/>
            <p:cNvGrpSpPr/>
            <p:nvPr/>
          </p:nvGrpSpPr>
          <p:grpSpPr>
            <a:xfrm>
              <a:off x="2463800" y="2908300"/>
              <a:ext cx="3431816" cy="1766966"/>
              <a:chOff x="2641600" y="2984500"/>
              <a:chExt cx="3035300" cy="1549400"/>
            </a:xfrm>
          </p:grpSpPr>
          <p:cxnSp>
            <p:nvCxnSpPr>
              <p:cNvPr id="166" name="Connecteur droit 165"/>
              <p:cNvCxnSpPr/>
              <p:nvPr/>
            </p:nvCxnSpPr>
            <p:spPr>
              <a:xfrm flipH="1">
                <a:off x="2641600" y="2984500"/>
                <a:ext cx="2959100" cy="139700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67" name="Connecteur droit 166"/>
              <p:cNvCxnSpPr/>
              <p:nvPr/>
            </p:nvCxnSpPr>
            <p:spPr>
              <a:xfrm flipH="1">
                <a:off x="2667000" y="3060700"/>
                <a:ext cx="2959100" cy="139700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68" name="Connecteur droit 167"/>
              <p:cNvCxnSpPr/>
              <p:nvPr/>
            </p:nvCxnSpPr>
            <p:spPr>
              <a:xfrm flipH="1">
                <a:off x="2717800" y="3136900"/>
                <a:ext cx="2959100" cy="139700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grpSp>
          <p:nvGrpSpPr>
            <p:cNvPr id="171" name="Grouper 170"/>
            <p:cNvGrpSpPr/>
            <p:nvPr/>
          </p:nvGrpSpPr>
          <p:grpSpPr>
            <a:xfrm>
              <a:off x="2565400" y="3060700"/>
              <a:ext cx="3429000" cy="1790700"/>
              <a:chOff x="2641600" y="2984500"/>
              <a:chExt cx="3035300" cy="1549400"/>
            </a:xfrm>
          </p:grpSpPr>
          <p:cxnSp>
            <p:nvCxnSpPr>
              <p:cNvPr id="172" name="Connecteur droit 171"/>
              <p:cNvCxnSpPr/>
              <p:nvPr/>
            </p:nvCxnSpPr>
            <p:spPr>
              <a:xfrm flipH="1">
                <a:off x="2641600" y="2984500"/>
                <a:ext cx="2959100" cy="139700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73" name="Connecteur droit 172"/>
              <p:cNvCxnSpPr/>
              <p:nvPr/>
            </p:nvCxnSpPr>
            <p:spPr>
              <a:xfrm flipH="1">
                <a:off x="2667000" y="3060700"/>
                <a:ext cx="2959100" cy="139700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74" name="Connecteur droit 173"/>
              <p:cNvCxnSpPr/>
              <p:nvPr/>
            </p:nvCxnSpPr>
            <p:spPr>
              <a:xfrm flipH="1">
                <a:off x="2717800" y="3136900"/>
                <a:ext cx="2959100" cy="139700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sp>
          <p:nvSpPr>
            <p:cNvPr id="179" name="Rectangle 178"/>
            <p:cNvSpPr/>
            <p:nvPr/>
          </p:nvSpPr>
          <p:spPr>
            <a:xfrm rot="10800000">
              <a:off x="2492516" y="4307092"/>
              <a:ext cx="158968" cy="770661"/>
            </a:xfrm>
            <a:prstGeom prst="rect">
              <a:avLst/>
            </a:prstGeom>
            <a:solidFill>
              <a:srgbClr val="660066"/>
            </a:solidFill>
            <a:ln>
              <a:solidFill>
                <a:srgbClr val="66006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81" name="Connecteur droit 180"/>
            <p:cNvCxnSpPr/>
            <p:nvPr/>
          </p:nvCxnSpPr>
          <p:spPr>
            <a:xfrm>
              <a:off x="2463800" y="2921000"/>
              <a:ext cx="3035300" cy="1474992"/>
            </a:xfrm>
            <a:prstGeom prst="line">
              <a:avLst/>
            </a:prstGeom>
            <a:ln>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183" name="Connecteur droit 182"/>
            <p:cNvCxnSpPr/>
            <p:nvPr/>
          </p:nvCxnSpPr>
          <p:spPr>
            <a:xfrm>
              <a:off x="2336800" y="2971800"/>
              <a:ext cx="3124200" cy="1504266"/>
            </a:xfrm>
            <a:prstGeom prst="line">
              <a:avLst/>
            </a:prstGeom>
            <a:ln>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186" name="Connecteur droit 185"/>
            <p:cNvCxnSpPr/>
            <p:nvPr/>
          </p:nvCxnSpPr>
          <p:spPr>
            <a:xfrm>
              <a:off x="2235200" y="3022600"/>
              <a:ext cx="3225800" cy="1540366"/>
            </a:xfrm>
            <a:prstGeom prst="line">
              <a:avLst/>
            </a:prstGeom>
            <a:ln>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192" name="Connecteur droit 191"/>
            <p:cNvCxnSpPr/>
            <p:nvPr/>
          </p:nvCxnSpPr>
          <p:spPr>
            <a:xfrm>
              <a:off x="2197100" y="3073400"/>
              <a:ext cx="3225800" cy="1540366"/>
            </a:xfrm>
            <a:prstGeom prst="line">
              <a:avLst/>
            </a:prstGeom>
            <a:ln>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193" name="Connecteur droit 192"/>
            <p:cNvCxnSpPr/>
            <p:nvPr/>
          </p:nvCxnSpPr>
          <p:spPr>
            <a:xfrm>
              <a:off x="2108200" y="3120200"/>
              <a:ext cx="3365500" cy="1618566"/>
            </a:xfrm>
            <a:prstGeom prst="line">
              <a:avLst/>
            </a:prstGeom>
            <a:ln>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197" name="Connecteur droit 196"/>
            <p:cNvCxnSpPr/>
            <p:nvPr/>
          </p:nvCxnSpPr>
          <p:spPr>
            <a:xfrm>
              <a:off x="2070100" y="3209100"/>
              <a:ext cx="3365500" cy="1618566"/>
            </a:xfrm>
            <a:prstGeom prst="line">
              <a:avLst/>
            </a:prstGeom>
            <a:ln>
              <a:solidFill>
                <a:srgbClr val="FFFF00"/>
              </a:solidFill>
            </a:ln>
          </p:spPr>
          <p:style>
            <a:lnRef idx="2">
              <a:schemeClr val="accent1"/>
            </a:lnRef>
            <a:fillRef idx="0">
              <a:schemeClr val="accent1"/>
            </a:fillRef>
            <a:effectRef idx="1">
              <a:schemeClr val="accent1"/>
            </a:effectRef>
            <a:fontRef idx="minor">
              <a:schemeClr val="tx1"/>
            </a:fontRef>
          </p:style>
        </p:cxnSp>
        <p:sp>
          <p:nvSpPr>
            <p:cNvPr id="198" name="Rectangle 197"/>
            <p:cNvSpPr/>
            <p:nvPr/>
          </p:nvSpPr>
          <p:spPr>
            <a:xfrm rot="10800000">
              <a:off x="5372100" y="4307090"/>
              <a:ext cx="215900" cy="770661"/>
            </a:xfrm>
            <a:prstGeom prst="rect">
              <a:avLst/>
            </a:prstGeom>
            <a:solidFill>
              <a:srgbClr val="660066"/>
            </a:solidFill>
            <a:ln>
              <a:solidFill>
                <a:srgbClr val="66006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100" name="ZoneTexte 99"/>
          <p:cNvSpPr txBox="1"/>
          <p:nvPr/>
        </p:nvSpPr>
        <p:spPr>
          <a:xfrm>
            <a:off x="1790700" y="1141744"/>
            <a:ext cx="8877300" cy="369332"/>
          </a:xfrm>
          <a:prstGeom prst="rect">
            <a:avLst/>
          </a:prstGeom>
          <a:noFill/>
        </p:spPr>
        <p:txBody>
          <a:bodyPr wrap="square" rtlCol="0">
            <a:spAutoFit/>
          </a:bodyPr>
          <a:lstStyle/>
          <a:p>
            <a:r>
              <a:rPr lang="en-GB" dirty="0"/>
              <a:t>To instrument </a:t>
            </a:r>
            <a:r>
              <a:rPr lang="en-GB" dirty="0">
                <a:solidFill>
                  <a:srgbClr val="FF0000"/>
                </a:solidFill>
              </a:rPr>
              <a:t>(</a:t>
            </a:r>
            <a:r>
              <a:rPr lang="en-GB" b="1" dirty="0">
                <a:solidFill>
                  <a:srgbClr val="FF0000"/>
                </a:solidFill>
              </a:rPr>
              <a:t>very) large gaseous detectors </a:t>
            </a:r>
            <a:r>
              <a:rPr lang="en-GB" b="1" dirty="0"/>
              <a:t>a</a:t>
            </a:r>
            <a:r>
              <a:rPr lang="en-GB" dirty="0"/>
              <a:t> simple scheme is proposed:</a:t>
            </a:r>
          </a:p>
        </p:txBody>
      </p:sp>
      <p:sp>
        <p:nvSpPr>
          <p:cNvPr id="2" name="ZoneTexte 1"/>
          <p:cNvSpPr txBox="1"/>
          <p:nvPr/>
        </p:nvSpPr>
        <p:spPr>
          <a:xfrm>
            <a:off x="3860800" y="457200"/>
            <a:ext cx="3924300" cy="523220"/>
          </a:xfrm>
          <a:prstGeom prst="rect">
            <a:avLst/>
          </a:prstGeom>
          <a:noFill/>
        </p:spPr>
        <p:txBody>
          <a:bodyPr wrap="square" rtlCol="0">
            <a:spAutoFit/>
          </a:bodyPr>
          <a:lstStyle/>
          <a:p>
            <a:pPr algn="ctr"/>
            <a:r>
              <a:rPr lang="en-US" sz="2800" dirty="0">
                <a:solidFill>
                  <a:srgbClr val="FF0000"/>
                </a:solidFill>
              </a:rPr>
              <a:t>Large surface detectors</a:t>
            </a:r>
          </a:p>
        </p:txBody>
      </p:sp>
      <p:sp>
        <p:nvSpPr>
          <p:cNvPr id="3" name="Rectangle 2"/>
          <p:cNvSpPr/>
          <p:nvPr/>
        </p:nvSpPr>
        <p:spPr>
          <a:xfrm>
            <a:off x="1825661" y="6022466"/>
            <a:ext cx="8607306" cy="369332"/>
          </a:xfrm>
          <a:prstGeom prst="rect">
            <a:avLst/>
          </a:prstGeom>
        </p:spPr>
        <p:txBody>
          <a:bodyPr wrap="square">
            <a:spAutoFit/>
          </a:bodyPr>
          <a:lstStyle/>
          <a:p>
            <a:r>
              <a:rPr lang="en-GB" dirty="0"/>
              <a:t>“Well matched impedance will help to keep the signal in good shape for long distances”</a:t>
            </a:r>
            <a:endParaRPr lang="fr-FR" dirty="0"/>
          </a:p>
        </p:txBody>
      </p:sp>
      <p:sp>
        <p:nvSpPr>
          <p:cNvPr id="5" name="Espace réservé du numéro de diapositive 4">
            <a:extLst>
              <a:ext uri="{FF2B5EF4-FFF2-40B4-BE49-F238E27FC236}">
                <a16:creationId xmlns:a16="http://schemas.microsoft.com/office/drawing/2014/main" id="{B6C4EFB5-2BF3-0B42-8FC6-425C3F940F9B}"/>
              </a:ext>
            </a:extLst>
          </p:cNvPr>
          <p:cNvSpPr>
            <a:spLocks noGrp="1"/>
          </p:cNvSpPr>
          <p:nvPr>
            <p:ph type="sldNum" sz="quarter" idx="12"/>
          </p:nvPr>
        </p:nvSpPr>
        <p:spPr/>
        <p:txBody>
          <a:bodyPr/>
          <a:lstStyle/>
          <a:p>
            <a:fld id="{5FD889E0-CAB2-4699-909D-B9A88D47ACBE}" type="slidenum">
              <a:rPr lang="en-US" smtClean="0"/>
              <a:t>24</a:t>
            </a:fld>
            <a:endParaRPr lang="en-US"/>
          </a:p>
        </p:txBody>
      </p:sp>
    </p:spTree>
    <p:extLst>
      <p:ext uri="{BB962C8B-B14F-4D97-AF65-F5344CB8AC3E}">
        <p14:creationId xmlns:p14="http://schemas.microsoft.com/office/powerpoint/2010/main" val="184143959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descr="Capture d’écran 2019-04-23 à 23.45.51.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114146" y="1216660"/>
            <a:ext cx="4029552" cy="3048424"/>
          </a:xfrm>
          <a:prstGeom prst="rect">
            <a:avLst/>
          </a:prstGeom>
        </p:spPr>
      </p:pic>
      <p:pic>
        <p:nvPicPr>
          <p:cNvPr id="6" name="Image 5" descr="Capture d’écran 2019-04-23 à 23.46.21.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197225" y="1561992"/>
            <a:ext cx="3029512" cy="2580695"/>
          </a:xfrm>
          <a:prstGeom prst="rect">
            <a:avLst/>
          </a:prstGeom>
        </p:spPr>
      </p:pic>
      <p:cxnSp>
        <p:nvCxnSpPr>
          <p:cNvPr id="8" name="Connecteur droit avec flèche 7"/>
          <p:cNvCxnSpPr/>
          <p:nvPr/>
        </p:nvCxnSpPr>
        <p:spPr>
          <a:xfrm>
            <a:off x="5027829" y="2777207"/>
            <a:ext cx="703826"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 name="ZoneTexte 1">
            <a:extLst>
              <a:ext uri="{FF2B5EF4-FFF2-40B4-BE49-F238E27FC236}">
                <a16:creationId xmlns:a16="http://schemas.microsoft.com/office/drawing/2014/main" id="{61BCE45B-6002-B44E-810C-F31DEBDD3E45}"/>
              </a:ext>
            </a:extLst>
          </p:cNvPr>
          <p:cNvSpPr txBox="1"/>
          <p:nvPr/>
        </p:nvSpPr>
        <p:spPr>
          <a:xfrm>
            <a:off x="2366641" y="4357063"/>
            <a:ext cx="7458718" cy="369332"/>
          </a:xfrm>
          <a:prstGeom prst="rect">
            <a:avLst/>
          </a:prstGeom>
          <a:noFill/>
          <a:ln>
            <a:solidFill>
              <a:schemeClr val="accent1"/>
            </a:solidFill>
          </a:ln>
        </p:spPr>
        <p:txBody>
          <a:bodyPr wrap="square" rtlCol="0">
            <a:spAutoFit/>
          </a:bodyPr>
          <a:lstStyle/>
          <a:p>
            <a:r>
              <a:rPr lang="en-US" dirty="0"/>
              <a:t>Large detection area can be instrumented by assembling easily many PCB. </a:t>
            </a:r>
          </a:p>
        </p:txBody>
      </p:sp>
      <p:sp>
        <p:nvSpPr>
          <p:cNvPr id="9" name="Espace réservé du numéro de diapositive 8">
            <a:extLst>
              <a:ext uri="{FF2B5EF4-FFF2-40B4-BE49-F238E27FC236}">
                <a16:creationId xmlns:a16="http://schemas.microsoft.com/office/drawing/2014/main" id="{E9B9F7D7-6273-E94C-9E1A-669DC0A2372A}"/>
              </a:ext>
            </a:extLst>
          </p:cNvPr>
          <p:cNvSpPr>
            <a:spLocks noGrp="1"/>
          </p:cNvSpPr>
          <p:nvPr>
            <p:ph type="sldNum" sz="quarter" idx="12"/>
          </p:nvPr>
        </p:nvSpPr>
        <p:spPr/>
        <p:txBody>
          <a:bodyPr/>
          <a:lstStyle/>
          <a:p>
            <a:fld id="{5FD889E0-CAB2-4699-909D-B9A88D47ACBE}" type="slidenum">
              <a:rPr lang="en-US" smtClean="0"/>
              <a:t>25</a:t>
            </a:fld>
            <a:endParaRPr lang="en-US"/>
          </a:p>
        </p:txBody>
      </p:sp>
      <p:sp>
        <p:nvSpPr>
          <p:cNvPr id="14" name="ZoneTexte 13">
            <a:extLst>
              <a:ext uri="{FF2B5EF4-FFF2-40B4-BE49-F238E27FC236}">
                <a16:creationId xmlns:a16="http://schemas.microsoft.com/office/drawing/2014/main" id="{71E56174-239C-8CD7-3CF0-923757946D95}"/>
              </a:ext>
            </a:extLst>
          </p:cNvPr>
          <p:cNvSpPr txBox="1"/>
          <p:nvPr/>
        </p:nvSpPr>
        <p:spPr>
          <a:xfrm>
            <a:off x="4226477" y="304800"/>
            <a:ext cx="3924300" cy="523220"/>
          </a:xfrm>
          <a:prstGeom prst="rect">
            <a:avLst/>
          </a:prstGeom>
          <a:noFill/>
        </p:spPr>
        <p:txBody>
          <a:bodyPr wrap="square" rtlCol="0">
            <a:spAutoFit/>
          </a:bodyPr>
          <a:lstStyle/>
          <a:p>
            <a:pPr algn="ctr"/>
            <a:r>
              <a:rPr lang="en-US" sz="2800" dirty="0">
                <a:solidFill>
                  <a:srgbClr val="FF0000"/>
                </a:solidFill>
              </a:rPr>
              <a:t>Large surface detectors</a:t>
            </a:r>
          </a:p>
        </p:txBody>
      </p:sp>
      <p:pic>
        <p:nvPicPr>
          <p:cNvPr id="3" name="Image 2">
            <a:extLst>
              <a:ext uri="{FF2B5EF4-FFF2-40B4-BE49-F238E27FC236}">
                <a16:creationId xmlns:a16="http://schemas.microsoft.com/office/drawing/2014/main" id="{D5875E2B-D508-C8BB-FF93-B5D795ACE50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97783" y="5448519"/>
            <a:ext cx="3390844" cy="1184927"/>
          </a:xfrm>
          <a:prstGeom prst="rect">
            <a:avLst/>
          </a:prstGeom>
        </p:spPr>
      </p:pic>
      <p:pic>
        <p:nvPicPr>
          <p:cNvPr id="10" name="Image 9">
            <a:extLst>
              <a:ext uri="{FF2B5EF4-FFF2-40B4-BE49-F238E27FC236}">
                <a16:creationId xmlns:a16="http://schemas.microsoft.com/office/drawing/2014/main" id="{5DF58C62-B513-F523-709C-E86A69F9AAB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704777" y="5393113"/>
            <a:ext cx="3438921" cy="1267338"/>
          </a:xfrm>
          <a:prstGeom prst="rect">
            <a:avLst/>
          </a:prstGeom>
        </p:spPr>
      </p:pic>
    </p:spTree>
    <p:extLst>
      <p:ext uri="{BB962C8B-B14F-4D97-AF65-F5344CB8AC3E}">
        <p14:creationId xmlns:p14="http://schemas.microsoft.com/office/powerpoint/2010/main" val="349600225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a:extLst>
              <a:ext uri="{FF2B5EF4-FFF2-40B4-BE49-F238E27FC236}">
                <a16:creationId xmlns:a16="http://schemas.microsoft.com/office/drawing/2014/main" id="{83F9B378-C4A0-C948-9DBD-65D4B981C07F}"/>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858323" y="1973533"/>
            <a:ext cx="2519237" cy="3215734"/>
          </a:xfrm>
          <a:prstGeom prst="rect">
            <a:avLst/>
          </a:prstGeom>
        </p:spPr>
      </p:pic>
      <p:sp>
        <p:nvSpPr>
          <p:cNvPr id="7" name="AutoShape 2" descr="XYPM.pdf">
            <a:extLst>
              <a:ext uri="{FF2B5EF4-FFF2-40B4-BE49-F238E27FC236}">
                <a16:creationId xmlns:a16="http://schemas.microsoft.com/office/drawing/2014/main" id="{441A6F6C-AC2B-1443-B3CE-F2C3C03AA60C}"/>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AutoShape 4" descr="XYPM.pdf">
            <a:extLst>
              <a:ext uri="{FF2B5EF4-FFF2-40B4-BE49-F238E27FC236}">
                <a16:creationId xmlns:a16="http://schemas.microsoft.com/office/drawing/2014/main" id="{84678DE5-605F-874B-B193-884AD2C9CD48}"/>
              </a:ext>
            </a:extLst>
          </p:cNvPr>
          <p:cNvSpPr>
            <a:spLocks noChangeAspect="1" noChangeArrowheads="1"/>
          </p:cNvSpPr>
          <p:nvPr/>
        </p:nvSpPr>
        <p:spPr bwMode="auto">
          <a:xfrm>
            <a:off x="6096000" y="34290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1" name="Image 10">
            <a:extLst>
              <a:ext uri="{FF2B5EF4-FFF2-40B4-BE49-F238E27FC236}">
                <a16:creationId xmlns:a16="http://schemas.microsoft.com/office/drawing/2014/main" id="{E690ECA0-6B39-DD4F-93DE-9B94F4E3842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083973" y="1906050"/>
            <a:ext cx="3384331" cy="3780047"/>
          </a:xfrm>
          <a:prstGeom prst="rect">
            <a:avLst/>
          </a:prstGeom>
        </p:spPr>
      </p:pic>
      <p:sp>
        <p:nvSpPr>
          <p:cNvPr id="12" name="ZoneTexte 11">
            <a:extLst>
              <a:ext uri="{FF2B5EF4-FFF2-40B4-BE49-F238E27FC236}">
                <a16:creationId xmlns:a16="http://schemas.microsoft.com/office/drawing/2014/main" id="{612BFDF9-279E-084A-BF00-4B4B250161DC}"/>
              </a:ext>
            </a:extLst>
          </p:cNvPr>
          <p:cNvSpPr txBox="1"/>
          <p:nvPr/>
        </p:nvSpPr>
        <p:spPr>
          <a:xfrm>
            <a:off x="1858323" y="910522"/>
            <a:ext cx="8203503" cy="646331"/>
          </a:xfrm>
          <a:prstGeom prst="rect">
            <a:avLst/>
          </a:prstGeom>
          <a:noFill/>
        </p:spPr>
        <p:txBody>
          <a:bodyPr wrap="square" rtlCol="0">
            <a:spAutoFit/>
          </a:bodyPr>
          <a:lstStyle/>
          <a:p>
            <a:r>
              <a:rPr lang="en-US" dirty="0"/>
              <a:t>The new scheme is being tested on a large GRPC  (2m x 1 m) with several PCBs</a:t>
            </a:r>
          </a:p>
          <a:p>
            <a:r>
              <a:rPr lang="en-US" dirty="0"/>
              <a:t>Reconstruction efficiency (1 direction efficiency is not included) is around 90%. </a:t>
            </a:r>
          </a:p>
        </p:txBody>
      </p:sp>
      <p:sp>
        <p:nvSpPr>
          <p:cNvPr id="3" name="Espace réservé du numéro de diapositive 2">
            <a:extLst>
              <a:ext uri="{FF2B5EF4-FFF2-40B4-BE49-F238E27FC236}">
                <a16:creationId xmlns:a16="http://schemas.microsoft.com/office/drawing/2014/main" id="{E8A391D8-1E59-7738-3896-AF2BB1417953}"/>
              </a:ext>
            </a:extLst>
          </p:cNvPr>
          <p:cNvSpPr>
            <a:spLocks noGrp="1"/>
          </p:cNvSpPr>
          <p:nvPr>
            <p:ph type="sldNum" sz="quarter" idx="12"/>
          </p:nvPr>
        </p:nvSpPr>
        <p:spPr/>
        <p:txBody>
          <a:bodyPr/>
          <a:lstStyle/>
          <a:p>
            <a:fld id="{5FD889E0-CAB2-4699-909D-B9A88D47ACBE}" type="slidenum">
              <a:rPr lang="en-US" smtClean="0"/>
              <a:t>26</a:t>
            </a:fld>
            <a:endParaRPr lang="en-US"/>
          </a:p>
        </p:txBody>
      </p:sp>
      <p:pic>
        <p:nvPicPr>
          <p:cNvPr id="4" name="Image 3">
            <a:extLst>
              <a:ext uri="{FF2B5EF4-FFF2-40B4-BE49-F238E27FC236}">
                <a16:creationId xmlns:a16="http://schemas.microsoft.com/office/drawing/2014/main" id="{C460ACAA-82CA-E377-E538-E031BDA512B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4170195" y="2275490"/>
            <a:ext cx="3215734" cy="2611820"/>
          </a:xfrm>
          <a:prstGeom prst="rect">
            <a:avLst/>
          </a:prstGeom>
        </p:spPr>
      </p:pic>
      <p:sp>
        <p:nvSpPr>
          <p:cNvPr id="5" name="ZoneTexte 4">
            <a:extLst>
              <a:ext uri="{FF2B5EF4-FFF2-40B4-BE49-F238E27FC236}">
                <a16:creationId xmlns:a16="http://schemas.microsoft.com/office/drawing/2014/main" id="{75C6A36B-1830-07F1-EF4E-E3E27234556F}"/>
              </a:ext>
            </a:extLst>
          </p:cNvPr>
          <p:cNvSpPr txBox="1"/>
          <p:nvPr/>
        </p:nvSpPr>
        <p:spPr>
          <a:xfrm>
            <a:off x="3860800" y="304800"/>
            <a:ext cx="3924300" cy="523220"/>
          </a:xfrm>
          <a:prstGeom prst="rect">
            <a:avLst/>
          </a:prstGeom>
          <a:noFill/>
        </p:spPr>
        <p:txBody>
          <a:bodyPr wrap="square" rtlCol="0">
            <a:spAutoFit/>
          </a:bodyPr>
          <a:lstStyle/>
          <a:p>
            <a:pPr algn="ctr"/>
            <a:r>
              <a:rPr lang="en-US" sz="2800" dirty="0">
                <a:solidFill>
                  <a:srgbClr val="FF0000"/>
                </a:solidFill>
              </a:rPr>
              <a:t>Large surface detectors</a:t>
            </a:r>
          </a:p>
        </p:txBody>
      </p:sp>
    </p:spTree>
    <p:extLst>
      <p:ext uri="{BB962C8B-B14F-4D97-AF65-F5344CB8AC3E}">
        <p14:creationId xmlns:p14="http://schemas.microsoft.com/office/powerpoint/2010/main" val="352747388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Image 14">
            <a:extLst>
              <a:ext uri="{FF2B5EF4-FFF2-40B4-BE49-F238E27FC236}">
                <a16:creationId xmlns:a16="http://schemas.microsoft.com/office/drawing/2014/main" id="{B22B3B1B-426D-7B3E-F9BC-60C14BD8E2AF}"/>
              </a:ext>
            </a:extLst>
          </p:cNvPr>
          <p:cNvPicPr>
            <a:picLocks noChangeAspect="1"/>
          </p:cNvPicPr>
          <p:nvPr/>
        </p:nvPicPr>
        <p:blipFill>
          <a:blip r:embed="rId2"/>
          <a:stretch>
            <a:fillRect/>
          </a:stretch>
        </p:blipFill>
        <p:spPr>
          <a:xfrm>
            <a:off x="3723443" y="1073426"/>
            <a:ext cx="4804076" cy="4530265"/>
          </a:xfrm>
          <a:prstGeom prst="rect">
            <a:avLst/>
          </a:prstGeom>
        </p:spPr>
      </p:pic>
      <p:sp>
        <p:nvSpPr>
          <p:cNvPr id="16" name="ZoneTexte 15">
            <a:extLst>
              <a:ext uri="{FF2B5EF4-FFF2-40B4-BE49-F238E27FC236}">
                <a16:creationId xmlns:a16="http://schemas.microsoft.com/office/drawing/2014/main" id="{02E84368-44F1-C633-BA0B-76FA4D6DA6F1}"/>
              </a:ext>
            </a:extLst>
          </p:cNvPr>
          <p:cNvSpPr txBox="1"/>
          <p:nvPr/>
        </p:nvSpPr>
        <p:spPr>
          <a:xfrm>
            <a:off x="245165" y="6027722"/>
            <a:ext cx="11668539" cy="646331"/>
          </a:xfrm>
          <a:prstGeom prst="rect">
            <a:avLst/>
          </a:prstGeom>
          <a:noFill/>
        </p:spPr>
        <p:txBody>
          <a:bodyPr wrap="square" rtlCol="0">
            <a:spAutoFit/>
          </a:bodyPr>
          <a:lstStyle/>
          <a:p>
            <a:r>
              <a:rPr lang="en-GB" dirty="0"/>
              <a:t>   In addition the woven strips could be used to build a very large detector surrounding the whole experiment </a:t>
            </a:r>
          </a:p>
          <a:p>
            <a:r>
              <a:rPr lang="en-GB" dirty="0"/>
              <a:t> ( ILD and the others) to look for LLP (  Z</a:t>
            </a:r>
            <a:r>
              <a:rPr lang="en-GB" dirty="0">
                <a:sym typeface="Wingdings" pitchFamily="2" charset="2"/>
              </a:rPr>
              <a:t> N </a:t>
            </a:r>
            <a:r>
              <a:rPr lang="en-GB" dirty="0">
                <a:latin typeface="Symbol" pitchFamily="2" charset="2"/>
                <a:sym typeface="Wingdings" pitchFamily="2" charset="2"/>
              </a:rPr>
              <a:t>n</a:t>
            </a:r>
            <a:r>
              <a:rPr lang="en-GB" dirty="0">
                <a:sym typeface="Wingdings" pitchFamily="2" charset="2"/>
              </a:rPr>
              <a:t>).  A work was already done with </a:t>
            </a:r>
            <a:r>
              <a:rPr lang="en-GB" dirty="0" err="1">
                <a:sym typeface="Wingdings" pitchFamily="2" charset="2"/>
              </a:rPr>
              <a:t>FCCee</a:t>
            </a:r>
            <a:r>
              <a:rPr lang="en-GB" dirty="0">
                <a:sym typeface="Wingdings" pitchFamily="2" charset="2"/>
              </a:rPr>
              <a:t> LLP group</a:t>
            </a:r>
            <a:endParaRPr lang="en-GB" dirty="0"/>
          </a:p>
        </p:txBody>
      </p:sp>
    </p:spTree>
    <p:extLst>
      <p:ext uri="{BB962C8B-B14F-4D97-AF65-F5344CB8AC3E}">
        <p14:creationId xmlns:p14="http://schemas.microsoft.com/office/powerpoint/2010/main" val="153172091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2C14E4AD-5EF2-2F67-DFF1-E46E4B95F77C}"/>
              </a:ext>
            </a:extLst>
          </p:cNvPr>
          <p:cNvSpPr txBox="1"/>
          <p:nvPr/>
        </p:nvSpPr>
        <p:spPr>
          <a:xfrm>
            <a:off x="3604591" y="861391"/>
            <a:ext cx="5035826" cy="523220"/>
          </a:xfrm>
          <a:prstGeom prst="rect">
            <a:avLst/>
          </a:prstGeom>
          <a:noFill/>
        </p:spPr>
        <p:txBody>
          <a:bodyPr wrap="square" rtlCol="0">
            <a:spAutoFit/>
          </a:bodyPr>
          <a:lstStyle/>
          <a:p>
            <a:pPr algn="ctr"/>
            <a:r>
              <a:rPr lang="en-GB" sz="2800" dirty="0"/>
              <a:t>Conclusions</a:t>
            </a:r>
          </a:p>
        </p:txBody>
      </p:sp>
      <p:sp>
        <p:nvSpPr>
          <p:cNvPr id="3" name="ZoneTexte 2">
            <a:extLst>
              <a:ext uri="{FF2B5EF4-FFF2-40B4-BE49-F238E27FC236}">
                <a16:creationId xmlns:a16="http://schemas.microsoft.com/office/drawing/2014/main" id="{9C3E068D-D603-292B-4DDA-BC68D1CAFC19}"/>
              </a:ext>
            </a:extLst>
          </p:cNvPr>
          <p:cNvSpPr txBox="1"/>
          <p:nvPr/>
        </p:nvSpPr>
        <p:spPr>
          <a:xfrm>
            <a:off x="556591" y="2027583"/>
            <a:ext cx="10827026" cy="2862322"/>
          </a:xfrm>
          <a:prstGeom prst="rect">
            <a:avLst/>
          </a:prstGeom>
          <a:noFill/>
        </p:spPr>
        <p:txBody>
          <a:bodyPr wrap="square" rtlCol="0">
            <a:spAutoFit/>
          </a:bodyPr>
          <a:lstStyle/>
          <a:p>
            <a:r>
              <a:rPr lang="en-GB" dirty="0"/>
              <a:t>Simulation work has been done a few years ago within the ILD framework to show the role of muon detectors</a:t>
            </a:r>
          </a:p>
          <a:p>
            <a:endParaRPr lang="en-GB" dirty="0"/>
          </a:p>
          <a:p>
            <a:r>
              <a:rPr lang="en-GB" dirty="0"/>
              <a:t>The segmentation (longitudinal and transversal) is not yet fixed </a:t>
            </a:r>
          </a:p>
          <a:p>
            <a:endParaRPr lang="en-GB" dirty="0"/>
          </a:p>
          <a:p>
            <a:r>
              <a:rPr lang="en-GB" dirty="0"/>
              <a:t>The technology options are still open even if </a:t>
            </a:r>
            <a:r>
              <a:rPr lang="en-GB" dirty="0" err="1"/>
              <a:t>tose</a:t>
            </a:r>
            <a:r>
              <a:rPr lang="en-GB" dirty="0"/>
              <a:t> proposed for HCAL were studied</a:t>
            </a:r>
          </a:p>
          <a:p>
            <a:endParaRPr lang="en-GB" dirty="0"/>
          </a:p>
          <a:p>
            <a:r>
              <a:rPr lang="en-GB" dirty="0"/>
              <a:t>New generations of muon detectors could offer  additional assets ( timing, granularity at affordable </a:t>
            </a:r>
            <a:r>
              <a:rPr lang="en-GB" dirty="0" err="1"/>
              <a:t>cost..etc</a:t>
            </a:r>
            <a:r>
              <a:rPr lang="en-GB" dirty="0"/>
              <a:t>)</a:t>
            </a:r>
          </a:p>
          <a:p>
            <a:endParaRPr lang="en-GB" dirty="0"/>
          </a:p>
          <a:p>
            <a:endParaRPr lang="en-GB" dirty="0"/>
          </a:p>
          <a:p>
            <a:endParaRPr lang="en-GB" dirty="0"/>
          </a:p>
        </p:txBody>
      </p:sp>
    </p:spTree>
    <p:extLst>
      <p:ext uri="{BB962C8B-B14F-4D97-AF65-F5344CB8AC3E}">
        <p14:creationId xmlns:p14="http://schemas.microsoft.com/office/powerpoint/2010/main" val="35804561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4C8E07E9-8CE6-C29D-B7F5-7705E7E63206}"/>
              </a:ext>
            </a:extLst>
          </p:cNvPr>
          <p:cNvSpPr txBox="1"/>
          <p:nvPr/>
        </p:nvSpPr>
        <p:spPr>
          <a:xfrm>
            <a:off x="528320" y="457200"/>
            <a:ext cx="10982960" cy="5170646"/>
          </a:xfrm>
          <a:prstGeom prst="rect">
            <a:avLst/>
          </a:prstGeom>
          <a:noFill/>
        </p:spPr>
        <p:txBody>
          <a:bodyPr wrap="square" rtlCol="0">
            <a:spAutoFit/>
          </a:bodyPr>
          <a:lstStyle/>
          <a:p>
            <a:r>
              <a:rPr lang="en-GB" sz="2400" dirty="0">
                <a:solidFill>
                  <a:srgbClr val="A60021"/>
                </a:solidFill>
                <a:effectLst/>
                <a:latin typeface="Helvetica" pitchFamily="2" charset="0"/>
              </a:rPr>
              <a:t>Muon system in ILD</a:t>
            </a:r>
          </a:p>
          <a:p>
            <a:r>
              <a:rPr lang="en-GB" dirty="0">
                <a:solidFill>
                  <a:srgbClr val="A60021"/>
                </a:solidFill>
                <a:effectLst/>
                <a:latin typeface="Helvetica" pitchFamily="2" charset="0"/>
              </a:rPr>
              <a:t> </a:t>
            </a:r>
          </a:p>
          <a:p>
            <a:r>
              <a:rPr lang="en-GB" dirty="0">
                <a:effectLst/>
                <a:latin typeface="Helvetica" pitchFamily="2" charset="0"/>
              </a:rPr>
              <a:t>It was conceived to fulfil a few goals </a:t>
            </a:r>
          </a:p>
          <a:p>
            <a:endParaRPr lang="en-GB" dirty="0">
              <a:latin typeface="Helvetica" pitchFamily="2" charset="0"/>
            </a:endParaRPr>
          </a:p>
          <a:p>
            <a:endParaRPr lang="en-GB" dirty="0">
              <a:effectLst/>
              <a:latin typeface="Helvetica" pitchFamily="2" charset="0"/>
            </a:endParaRPr>
          </a:p>
          <a:p>
            <a:r>
              <a:rPr lang="en-GB" dirty="0">
                <a:latin typeface="Helvetica" pitchFamily="2" charset="0"/>
              </a:rPr>
              <a:t>- </a:t>
            </a:r>
            <a:r>
              <a:rPr lang="en-GB" dirty="0">
                <a:effectLst/>
                <a:latin typeface="Helvetica" pitchFamily="2" charset="0"/>
              </a:rPr>
              <a:t>Identification of muons/punch-crossing hadrons</a:t>
            </a:r>
          </a:p>
          <a:p>
            <a:endParaRPr lang="en-GB" dirty="0">
              <a:effectLst/>
              <a:latin typeface="Helvetica" pitchFamily="2" charset="0"/>
            </a:endParaRPr>
          </a:p>
          <a:p>
            <a:r>
              <a:rPr lang="en-GB" dirty="0">
                <a:latin typeface="Helvetica" pitchFamily="2" charset="0"/>
              </a:rPr>
              <a:t>- Tracking for PFA. The momentum precision is provided by inner tracker </a:t>
            </a:r>
          </a:p>
          <a:p>
            <a:r>
              <a:rPr lang="en-GB" dirty="0">
                <a:latin typeface="Helvetica" pitchFamily="2" charset="0"/>
              </a:rPr>
              <a:t>   (</a:t>
            </a:r>
            <a:r>
              <a:rPr lang="en-US" altLang="ja-JP" sz="1800" dirty="0">
                <a:sym typeface="Wingdings" pitchFamily="2" charset="2"/>
              </a:rPr>
              <a:t>VTX, Si, TPC)</a:t>
            </a:r>
          </a:p>
          <a:p>
            <a:endParaRPr lang="en-GB" dirty="0">
              <a:latin typeface="Helvetica" pitchFamily="2" charset="0"/>
            </a:endParaRPr>
          </a:p>
          <a:p>
            <a:r>
              <a:rPr lang="en-GB" dirty="0">
                <a:latin typeface="Helvetica" pitchFamily="2" charset="0"/>
              </a:rPr>
              <a:t>-</a:t>
            </a:r>
            <a:r>
              <a:rPr lang="en-GB" dirty="0">
                <a:effectLst/>
                <a:latin typeface="Helvetica" pitchFamily="2" charset="0"/>
              </a:rPr>
              <a:t> Tail catcher for HCAL: </a:t>
            </a:r>
            <a:r>
              <a:rPr lang="en-GB" dirty="0">
                <a:latin typeface="Helvetica" pitchFamily="2" charset="0"/>
              </a:rPr>
              <a:t>s</a:t>
            </a:r>
            <a:r>
              <a:rPr lang="en-GB" dirty="0">
                <a:effectLst/>
                <a:latin typeface="Helvetica" pitchFamily="2" charset="0"/>
              </a:rPr>
              <a:t>howers that are not fully contained (6 </a:t>
            </a:r>
            <a:r>
              <a:rPr lang="en-GB" dirty="0" err="1">
                <a:effectLst/>
                <a:latin typeface="Symbol" pitchFamily="2" charset="2"/>
              </a:rPr>
              <a:t>l</a:t>
            </a:r>
            <a:r>
              <a:rPr lang="en-GB" baseline="-25000" dirty="0" err="1">
                <a:effectLst/>
              </a:rPr>
              <a:t>I</a:t>
            </a:r>
            <a:r>
              <a:rPr lang="en-GB" dirty="0">
                <a:effectLst/>
              </a:rPr>
              <a:t>)</a:t>
            </a:r>
            <a:endParaRPr lang="en-GB" dirty="0">
              <a:effectLst/>
              <a:latin typeface="Helvetica" pitchFamily="2" charset="0"/>
            </a:endParaRPr>
          </a:p>
          <a:p>
            <a:r>
              <a:rPr lang="en-GB" dirty="0">
                <a:latin typeface="Helvetica" pitchFamily="2" charset="0"/>
              </a:rPr>
              <a:t>   </a:t>
            </a:r>
            <a:r>
              <a:rPr lang="en-GB" dirty="0">
                <a:effectLst/>
                <a:latin typeface="Helvetica" pitchFamily="2" charset="0"/>
              </a:rPr>
              <a:t>could be better reconstructed and their energy better estimated thanks </a:t>
            </a:r>
          </a:p>
          <a:p>
            <a:r>
              <a:rPr lang="en-GB" dirty="0">
                <a:latin typeface="Helvetica" pitchFamily="2" charset="0"/>
              </a:rPr>
              <a:t>   </a:t>
            </a:r>
            <a:r>
              <a:rPr lang="en-GB" dirty="0">
                <a:effectLst/>
                <a:latin typeface="Helvetica" pitchFamily="2" charset="0"/>
              </a:rPr>
              <a:t>to the information they leave in the muon system. </a:t>
            </a:r>
          </a:p>
          <a:p>
            <a:endParaRPr lang="en-GB" dirty="0">
              <a:effectLst/>
              <a:latin typeface="Helvetica" pitchFamily="2" charset="0"/>
            </a:endParaRPr>
          </a:p>
          <a:p>
            <a:r>
              <a:rPr lang="en-GB" dirty="0">
                <a:latin typeface="Helvetica" pitchFamily="2" charset="0"/>
              </a:rPr>
              <a:t>-  Long Lived Particle.  Muon system could contribute to their discovery/study </a:t>
            </a:r>
          </a:p>
          <a:p>
            <a:endParaRPr lang="en-GB" dirty="0">
              <a:latin typeface="Helvetica" pitchFamily="2" charset="0"/>
            </a:endParaRPr>
          </a:p>
          <a:p>
            <a:r>
              <a:rPr lang="en-GB" dirty="0">
                <a:effectLst/>
                <a:latin typeface="Helvetica" pitchFamily="2" charset="0"/>
              </a:rPr>
              <a:t>- Trigger: This function was absent in the ILD@ILC but </a:t>
            </a:r>
            <a:r>
              <a:rPr lang="en-GB" dirty="0">
                <a:latin typeface="Helvetica" pitchFamily="2" charset="0"/>
              </a:rPr>
              <a:t>for </a:t>
            </a:r>
            <a:r>
              <a:rPr lang="en-GB" dirty="0" err="1">
                <a:latin typeface="Helvetica" pitchFamily="2" charset="0"/>
              </a:rPr>
              <a:t>FCCee</a:t>
            </a:r>
            <a:r>
              <a:rPr lang="en-GB" dirty="0">
                <a:latin typeface="Helvetica" pitchFamily="2" charset="0"/>
              </a:rPr>
              <a:t> </a:t>
            </a:r>
            <a:r>
              <a:rPr lang="en-GB" dirty="0">
                <a:effectLst/>
                <a:latin typeface="Helvetica" pitchFamily="2" charset="0"/>
              </a:rPr>
              <a:t>it </a:t>
            </a:r>
            <a:r>
              <a:rPr lang="en-GB" dirty="0">
                <a:latin typeface="Helvetica" pitchFamily="2" charset="0"/>
              </a:rPr>
              <a:t>needs to be considered</a:t>
            </a:r>
            <a:endParaRPr lang="en-GB" dirty="0">
              <a:effectLst/>
              <a:latin typeface="Helvetica" pitchFamily="2" charset="0"/>
            </a:endParaRPr>
          </a:p>
          <a:p>
            <a:endParaRPr lang="en-GB" dirty="0"/>
          </a:p>
        </p:txBody>
      </p:sp>
      <p:pic>
        <p:nvPicPr>
          <p:cNvPr id="3" name="Image 2">
            <a:extLst>
              <a:ext uri="{FF2B5EF4-FFF2-40B4-BE49-F238E27FC236}">
                <a16:creationId xmlns:a16="http://schemas.microsoft.com/office/drawing/2014/main" id="{71250392-AD4A-132A-3A8B-E732B7676550}"/>
              </a:ext>
            </a:extLst>
          </p:cNvPr>
          <p:cNvPicPr>
            <a:picLocks noChangeAspect="1"/>
          </p:cNvPicPr>
          <p:nvPr/>
        </p:nvPicPr>
        <p:blipFill>
          <a:blip r:embed="rId2"/>
          <a:stretch>
            <a:fillRect/>
          </a:stretch>
        </p:blipFill>
        <p:spPr>
          <a:xfrm>
            <a:off x="8317424" y="1507153"/>
            <a:ext cx="3682372" cy="3166989"/>
          </a:xfrm>
          <a:prstGeom prst="rect">
            <a:avLst/>
          </a:prstGeom>
        </p:spPr>
      </p:pic>
    </p:spTree>
    <p:extLst>
      <p:ext uri="{BB962C8B-B14F-4D97-AF65-F5344CB8AC3E}">
        <p14:creationId xmlns:p14="http://schemas.microsoft.com/office/powerpoint/2010/main" val="37708629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4C8E07E9-8CE6-C29D-B7F5-7705E7E63206}"/>
              </a:ext>
            </a:extLst>
          </p:cNvPr>
          <p:cNvSpPr txBox="1"/>
          <p:nvPr/>
        </p:nvSpPr>
        <p:spPr>
          <a:xfrm>
            <a:off x="417110" y="370702"/>
            <a:ext cx="10982960" cy="4062651"/>
          </a:xfrm>
          <a:prstGeom prst="rect">
            <a:avLst/>
          </a:prstGeom>
          <a:noFill/>
        </p:spPr>
        <p:txBody>
          <a:bodyPr wrap="square" rtlCol="0">
            <a:spAutoFit/>
          </a:bodyPr>
          <a:lstStyle/>
          <a:p>
            <a:r>
              <a:rPr lang="en-GB" sz="2400" dirty="0">
                <a:solidFill>
                  <a:srgbClr val="A60021"/>
                </a:solidFill>
                <a:effectLst/>
                <a:latin typeface="Helvetica" pitchFamily="2" charset="0"/>
              </a:rPr>
              <a:t>Muon system in ILD</a:t>
            </a:r>
          </a:p>
          <a:p>
            <a:r>
              <a:rPr lang="en-GB" dirty="0">
                <a:solidFill>
                  <a:srgbClr val="A60021"/>
                </a:solidFill>
                <a:effectLst/>
                <a:latin typeface="Helvetica" pitchFamily="2" charset="0"/>
              </a:rPr>
              <a:t> </a:t>
            </a:r>
          </a:p>
          <a:p>
            <a:endParaRPr lang="en-GB" dirty="0">
              <a:solidFill>
                <a:srgbClr val="A60021"/>
              </a:solidFill>
              <a:latin typeface="Helvetica" pitchFamily="2" charset="0"/>
            </a:endParaRPr>
          </a:p>
          <a:p>
            <a:endParaRPr lang="en-GB" dirty="0">
              <a:solidFill>
                <a:srgbClr val="A60021"/>
              </a:solidFill>
              <a:effectLst/>
              <a:latin typeface="Helvetica" pitchFamily="2" charset="0"/>
            </a:endParaRPr>
          </a:p>
          <a:p>
            <a:r>
              <a:rPr lang="en-GB" dirty="0"/>
              <a:t>Several questions were on the table for the muon detectors</a:t>
            </a:r>
          </a:p>
          <a:p>
            <a:endParaRPr lang="en-GB" dirty="0"/>
          </a:p>
          <a:p>
            <a:r>
              <a:rPr lang="en-GB" dirty="0"/>
              <a:t>1- Where to place it</a:t>
            </a:r>
          </a:p>
          <a:p>
            <a:endParaRPr lang="en-GB" dirty="0"/>
          </a:p>
          <a:p>
            <a:r>
              <a:rPr lang="en-GB" dirty="0"/>
              <a:t>     </a:t>
            </a:r>
          </a:p>
          <a:p>
            <a:r>
              <a:rPr lang="en-GB" dirty="0"/>
              <a:t>2-Which granularity</a:t>
            </a:r>
          </a:p>
          <a:p>
            <a:endParaRPr lang="en-GB" dirty="0"/>
          </a:p>
          <a:p>
            <a:endParaRPr lang="en-GB" dirty="0"/>
          </a:p>
          <a:p>
            <a:r>
              <a:rPr lang="en-GB" dirty="0"/>
              <a:t>3-Which technologies</a:t>
            </a:r>
          </a:p>
          <a:p>
            <a:endParaRPr lang="en-GB" dirty="0"/>
          </a:p>
        </p:txBody>
      </p:sp>
      <p:pic>
        <p:nvPicPr>
          <p:cNvPr id="3" name="Image 2">
            <a:extLst>
              <a:ext uri="{FF2B5EF4-FFF2-40B4-BE49-F238E27FC236}">
                <a16:creationId xmlns:a16="http://schemas.microsoft.com/office/drawing/2014/main" id="{71250392-AD4A-132A-3A8B-E732B7676550}"/>
              </a:ext>
            </a:extLst>
          </p:cNvPr>
          <p:cNvPicPr>
            <a:picLocks noChangeAspect="1"/>
          </p:cNvPicPr>
          <p:nvPr/>
        </p:nvPicPr>
        <p:blipFill>
          <a:blip r:embed="rId2"/>
          <a:stretch>
            <a:fillRect/>
          </a:stretch>
        </p:blipFill>
        <p:spPr>
          <a:xfrm>
            <a:off x="8264415" y="543697"/>
            <a:ext cx="3682372" cy="3166989"/>
          </a:xfrm>
          <a:prstGeom prst="rect">
            <a:avLst/>
          </a:prstGeom>
        </p:spPr>
      </p:pic>
    </p:spTree>
    <p:extLst>
      <p:ext uri="{BB962C8B-B14F-4D97-AF65-F5344CB8AC3E}">
        <p14:creationId xmlns:p14="http://schemas.microsoft.com/office/powerpoint/2010/main" val="4877118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66787A37-C6F8-B89D-220E-58313E518857}"/>
              </a:ext>
            </a:extLst>
          </p:cNvPr>
          <p:cNvSpPr txBox="1"/>
          <p:nvPr/>
        </p:nvSpPr>
        <p:spPr>
          <a:xfrm>
            <a:off x="7072116" y="1720840"/>
            <a:ext cx="4987361" cy="3416320"/>
          </a:xfrm>
          <a:prstGeom prst="rect">
            <a:avLst/>
          </a:prstGeom>
          <a:noFill/>
        </p:spPr>
        <p:txBody>
          <a:bodyPr wrap="square">
            <a:spAutoFit/>
          </a:bodyPr>
          <a:lstStyle/>
          <a:p>
            <a:r>
              <a:rPr lang="en-GB" b="1" dirty="0">
                <a:solidFill>
                  <a:srgbClr val="A60021"/>
                </a:solidFill>
                <a:effectLst/>
                <a:latin typeface="Helvetica" pitchFamily="2" charset="0"/>
              </a:rPr>
              <a:t>Yoke:</a:t>
            </a:r>
          </a:p>
          <a:p>
            <a:r>
              <a:rPr lang="en-GB" dirty="0">
                <a:solidFill>
                  <a:srgbClr val="FF9A00"/>
                </a:solidFill>
                <a:effectLst/>
                <a:latin typeface="Helvetica" pitchFamily="2" charset="0"/>
              </a:rPr>
              <a:t>- </a:t>
            </a:r>
            <a:r>
              <a:rPr lang="en-GB" dirty="0">
                <a:effectLst/>
                <a:latin typeface="Helvetica" pitchFamily="2" charset="0"/>
              </a:rPr>
              <a:t>Barrel: 10x100 +3x560 mm</a:t>
            </a:r>
          </a:p>
          <a:p>
            <a:r>
              <a:rPr lang="en-GB" dirty="0">
                <a:effectLst/>
                <a:latin typeface="Helvetica" pitchFamily="2" charset="0"/>
              </a:rPr>
              <a:t>- </a:t>
            </a:r>
            <a:r>
              <a:rPr lang="en-GB" dirty="0" err="1">
                <a:effectLst/>
                <a:latin typeface="Helvetica" pitchFamily="2" charset="0"/>
              </a:rPr>
              <a:t>EndCup</a:t>
            </a:r>
            <a:r>
              <a:rPr lang="en-GB" dirty="0">
                <a:effectLst/>
                <a:latin typeface="Helvetica" pitchFamily="2" charset="0"/>
              </a:rPr>
              <a:t>: 10x100 +2x560 mm</a:t>
            </a:r>
          </a:p>
          <a:p>
            <a:r>
              <a:rPr lang="en-GB" b="1" dirty="0">
                <a:solidFill>
                  <a:srgbClr val="A60021"/>
                </a:solidFill>
                <a:effectLst/>
                <a:latin typeface="Helvetica" pitchFamily="2" charset="0"/>
              </a:rPr>
              <a:t>Cryostat:</a:t>
            </a:r>
          </a:p>
          <a:p>
            <a:r>
              <a:rPr lang="en-GB" dirty="0">
                <a:effectLst/>
                <a:latin typeface="Helvetica" pitchFamily="2" charset="0"/>
              </a:rPr>
              <a:t>- Cylinder with 40 mm thick inner wall</a:t>
            </a:r>
          </a:p>
          <a:p>
            <a:r>
              <a:rPr lang="en-GB" dirty="0">
                <a:effectLst/>
                <a:latin typeface="Helvetica" pitchFamily="2" charset="0"/>
              </a:rPr>
              <a:t>   and 30 mm thick outer wall</a:t>
            </a:r>
          </a:p>
          <a:p>
            <a:r>
              <a:rPr lang="en-GB" dirty="0">
                <a:effectLst/>
                <a:latin typeface="Helvetica" pitchFamily="2" charset="0"/>
              </a:rPr>
              <a:t>- 750 mm distance between walls</a:t>
            </a:r>
          </a:p>
          <a:p>
            <a:r>
              <a:rPr lang="en-GB" b="1" dirty="0">
                <a:effectLst/>
                <a:latin typeface="Helvetica" pitchFamily="2" charset="0"/>
              </a:rPr>
              <a:t>- </a:t>
            </a:r>
            <a:r>
              <a:rPr lang="en-GB" b="1" dirty="0">
                <a:solidFill>
                  <a:srgbClr val="A60021"/>
                </a:solidFill>
                <a:effectLst/>
                <a:latin typeface="Helvetica" pitchFamily="2" charset="0"/>
              </a:rPr>
              <a:t>Coil:</a:t>
            </a:r>
          </a:p>
          <a:p>
            <a:r>
              <a:rPr lang="en-GB" dirty="0">
                <a:effectLst/>
                <a:latin typeface="Helvetica" pitchFamily="2" charset="0"/>
              </a:rPr>
              <a:t>-  3x1650à mm + 2x1200 mm    </a:t>
            </a:r>
          </a:p>
          <a:p>
            <a:r>
              <a:rPr lang="en-GB" dirty="0">
                <a:latin typeface="Helvetica" pitchFamily="2" charset="0"/>
              </a:rPr>
              <a:t>   </a:t>
            </a:r>
            <a:endParaRPr lang="en-GB" dirty="0">
              <a:solidFill>
                <a:srgbClr val="FF9A00"/>
              </a:solidFill>
              <a:effectLst/>
              <a:latin typeface="Helvetica" pitchFamily="2" charset="0"/>
            </a:endParaRPr>
          </a:p>
          <a:p>
            <a:r>
              <a:rPr lang="en-GB" dirty="0">
                <a:solidFill>
                  <a:srgbClr val="A60021"/>
                </a:solidFill>
                <a:effectLst/>
                <a:latin typeface="Helvetica" pitchFamily="2" charset="0"/>
              </a:rPr>
              <a:t>Muon Detector System:</a:t>
            </a:r>
          </a:p>
          <a:p>
            <a:r>
              <a:rPr lang="en-GB" dirty="0">
                <a:solidFill>
                  <a:srgbClr val="FF9A00"/>
                </a:solidFill>
                <a:effectLst/>
                <a:latin typeface="Helvetica" pitchFamily="2" charset="0"/>
              </a:rPr>
              <a:t>- </a:t>
            </a:r>
            <a:r>
              <a:rPr lang="en-GB" dirty="0">
                <a:effectLst/>
                <a:latin typeface="Helvetica" pitchFamily="2" charset="0"/>
              </a:rPr>
              <a:t>Double Sensitive Layers</a:t>
            </a:r>
            <a:r>
              <a:rPr lang="en-GB" dirty="0">
                <a:latin typeface="Helvetica" pitchFamily="2" charset="0"/>
              </a:rPr>
              <a:t> </a:t>
            </a:r>
            <a:r>
              <a:rPr lang="en-GB" dirty="0">
                <a:effectLst/>
                <a:latin typeface="Helvetica" pitchFamily="2" charset="0"/>
              </a:rPr>
              <a:t>in the Yoke Gaps</a:t>
            </a:r>
          </a:p>
        </p:txBody>
      </p:sp>
      <p:sp>
        <p:nvSpPr>
          <p:cNvPr id="6" name="ZoneTexte 5">
            <a:extLst>
              <a:ext uri="{FF2B5EF4-FFF2-40B4-BE49-F238E27FC236}">
                <a16:creationId xmlns:a16="http://schemas.microsoft.com/office/drawing/2014/main" id="{882C24DD-7352-6B4A-E19A-738E15855B82}"/>
              </a:ext>
            </a:extLst>
          </p:cNvPr>
          <p:cNvSpPr txBox="1"/>
          <p:nvPr/>
        </p:nvSpPr>
        <p:spPr>
          <a:xfrm>
            <a:off x="4522572" y="307700"/>
            <a:ext cx="3015049" cy="461665"/>
          </a:xfrm>
          <a:prstGeom prst="rect">
            <a:avLst/>
          </a:prstGeom>
          <a:noFill/>
        </p:spPr>
        <p:txBody>
          <a:bodyPr wrap="square" rtlCol="0">
            <a:spAutoFit/>
          </a:bodyPr>
          <a:lstStyle/>
          <a:p>
            <a:r>
              <a:rPr lang="en-GB" sz="2400" b="1" dirty="0">
                <a:solidFill>
                  <a:srgbClr val="FF0000"/>
                </a:solidFill>
              </a:rPr>
              <a:t>Muon system @ ILD</a:t>
            </a:r>
          </a:p>
        </p:txBody>
      </p:sp>
      <p:pic>
        <p:nvPicPr>
          <p:cNvPr id="7" name="Image 6">
            <a:extLst>
              <a:ext uri="{FF2B5EF4-FFF2-40B4-BE49-F238E27FC236}">
                <a16:creationId xmlns:a16="http://schemas.microsoft.com/office/drawing/2014/main" id="{29160AE6-99A9-6934-3EA1-03D103045164}"/>
              </a:ext>
            </a:extLst>
          </p:cNvPr>
          <p:cNvPicPr>
            <a:picLocks noChangeAspect="1"/>
          </p:cNvPicPr>
          <p:nvPr/>
        </p:nvPicPr>
        <p:blipFill>
          <a:blip r:embed="rId2"/>
          <a:stretch>
            <a:fillRect/>
          </a:stretch>
        </p:blipFill>
        <p:spPr>
          <a:xfrm>
            <a:off x="353264" y="903531"/>
            <a:ext cx="6718852" cy="5291784"/>
          </a:xfrm>
          <a:prstGeom prst="rect">
            <a:avLst/>
          </a:prstGeom>
        </p:spPr>
      </p:pic>
    </p:spTree>
    <p:extLst>
      <p:ext uri="{BB962C8B-B14F-4D97-AF65-F5344CB8AC3E}">
        <p14:creationId xmlns:p14="http://schemas.microsoft.com/office/powerpoint/2010/main" val="8723814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id="{931C6347-18F3-F35C-54D6-DB053C837093}"/>
              </a:ext>
            </a:extLst>
          </p:cNvPr>
          <p:cNvPicPr>
            <a:picLocks noChangeAspect="1"/>
          </p:cNvPicPr>
          <p:nvPr/>
        </p:nvPicPr>
        <p:blipFill>
          <a:blip r:embed="rId2"/>
          <a:stretch>
            <a:fillRect/>
          </a:stretch>
        </p:blipFill>
        <p:spPr>
          <a:xfrm>
            <a:off x="672414" y="952361"/>
            <a:ext cx="5423586" cy="4706142"/>
          </a:xfrm>
          <a:prstGeom prst="rect">
            <a:avLst/>
          </a:prstGeom>
        </p:spPr>
      </p:pic>
      <p:pic>
        <p:nvPicPr>
          <p:cNvPr id="4" name="Image 3" descr="Capture d’écran 2015-01-04 à 18.29.31.png">
            <a:extLst>
              <a:ext uri="{FF2B5EF4-FFF2-40B4-BE49-F238E27FC236}">
                <a16:creationId xmlns:a16="http://schemas.microsoft.com/office/drawing/2014/main" id="{C7F584F6-EFB8-2A28-9B18-B9848C02A6B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27600" y="1267427"/>
            <a:ext cx="4991986" cy="2519060"/>
          </a:xfrm>
          <a:prstGeom prst="rect">
            <a:avLst/>
          </a:prstGeom>
        </p:spPr>
      </p:pic>
      <p:sp>
        <p:nvSpPr>
          <p:cNvPr id="6" name="ZoneTexte 5">
            <a:extLst>
              <a:ext uri="{FF2B5EF4-FFF2-40B4-BE49-F238E27FC236}">
                <a16:creationId xmlns:a16="http://schemas.microsoft.com/office/drawing/2014/main" id="{21A41515-7581-3DC4-FB85-3181ECEBD054}"/>
              </a:ext>
            </a:extLst>
          </p:cNvPr>
          <p:cNvSpPr txBox="1"/>
          <p:nvPr/>
        </p:nvSpPr>
        <p:spPr>
          <a:xfrm>
            <a:off x="6397711" y="4299290"/>
            <a:ext cx="5423586" cy="1754326"/>
          </a:xfrm>
          <a:prstGeom prst="rect">
            <a:avLst/>
          </a:prstGeom>
          <a:noFill/>
        </p:spPr>
        <p:txBody>
          <a:bodyPr wrap="square">
            <a:spAutoFit/>
          </a:bodyPr>
          <a:lstStyle/>
          <a:p>
            <a:pPr marL="285750" indent="-285750">
              <a:buFont typeface="Wingdings" charset="2"/>
              <a:buChar char="v"/>
            </a:pPr>
            <a:r>
              <a:rPr lang="en-GB" sz="1800" dirty="0">
                <a:latin typeface="Arial"/>
                <a:cs typeface="Arial"/>
              </a:rPr>
              <a:t>14 (12) active layer for the barrel (endcap ) region, interleaved with iron slabs of return yoke.</a:t>
            </a:r>
          </a:p>
          <a:p>
            <a:pPr marL="285750" indent="-285750">
              <a:buFont typeface="Wingdings" charset="2"/>
              <a:buChar char="v"/>
            </a:pPr>
            <a:r>
              <a:rPr lang="en-GB" sz="1800" dirty="0">
                <a:latin typeface="Arial"/>
                <a:cs typeface="Arial"/>
              </a:rPr>
              <a:t>scintillator strips read out by </a:t>
            </a:r>
            <a:r>
              <a:rPr lang="en-GB" sz="1800" dirty="0" err="1">
                <a:latin typeface="Arial"/>
                <a:cs typeface="Arial"/>
              </a:rPr>
              <a:t>SiPM</a:t>
            </a:r>
            <a:r>
              <a:rPr lang="en-GB" sz="1800" dirty="0">
                <a:latin typeface="Arial"/>
                <a:cs typeface="Arial"/>
              </a:rPr>
              <a:t> through WLS or RPC (X&amp;Y)</a:t>
            </a:r>
          </a:p>
          <a:p>
            <a:pPr marL="285750" indent="-285750">
              <a:buFont typeface="Wingdings" charset="2"/>
              <a:buChar char="v"/>
            </a:pPr>
            <a:endParaRPr lang="en-GB" dirty="0">
              <a:latin typeface="Arial"/>
              <a:cs typeface="Arial"/>
            </a:endParaRPr>
          </a:p>
          <a:p>
            <a:r>
              <a:rPr lang="en-GB" sz="1800" dirty="0">
                <a:latin typeface="Arial"/>
                <a:cs typeface="Arial"/>
              </a:rPr>
              <a:t>The simulation was made with </a:t>
            </a:r>
            <a:r>
              <a:rPr lang="en-GB" sz="1800" dirty="0" err="1">
                <a:latin typeface="Arial"/>
                <a:cs typeface="Arial"/>
              </a:rPr>
              <a:t>Scint</a:t>
            </a:r>
            <a:r>
              <a:rPr lang="en-GB" sz="1800" dirty="0">
                <a:latin typeface="Arial"/>
                <a:cs typeface="Arial"/>
              </a:rPr>
              <a:t> of 3  cm width</a:t>
            </a:r>
          </a:p>
        </p:txBody>
      </p:sp>
      <p:sp>
        <p:nvSpPr>
          <p:cNvPr id="7" name="ZoneTexte 6">
            <a:extLst>
              <a:ext uri="{FF2B5EF4-FFF2-40B4-BE49-F238E27FC236}">
                <a16:creationId xmlns:a16="http://schemas.microsoft.com/office/drawing/2014/main" id="{2D6D544D-F1B8-28EC-C631-46CC40D73B46}"/>
              </a:ext>
            </a:extLst>
          </p:cNvPr>
          <p:cNvSpPr txBox="1"/>
          <p:nvPr/>
        </p:nvSpPr>
        <p:spPr>
          <a:xfrm>
            <a:off x="4744993" y="318528"/>
            <a:ext cx="3015049" cy="461665"/>
          </a:xfrm>
          <a:prstGeom prst="rect">
            <a:avLst/>
          </a:prstGeom>
          <a:noFill/>
        </p:spPr>
        <p:txBody>
          <a:bodyPr wrap="square" rtlCol="0">
            <a:spAutoFit/>
          </a:bodyPr>
          <a:lstStyle/>
          <a:p>
            <a:r>
              <a:rPr lang="en-GB" sz="2400" b="1" dirty="0">
                <a:solidFill>
                  <a:srgbClr val="FF0000"/>
                </a:solidFill>
              </a:rPr>
              <a:t>Muon system @ ILD</a:t>
            </a:r>
          </a:p>
        </p:txBody>
      </p:sp>
    </p:spTree>
    <p:extLst>
      <p:ext uri="{BB962C8B-B14F-4D97-AF65-F5344CB8AC3E}">
        <p14:creationId xmlns:p14="http://schemas.microsoft.com/office/powerpoint/2010/main" val="4653105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id="{D99A7A55-2CB2-A2B6-934D-8DDF44F14C00}"/>
              </a:ext>
            </a:extLst>
          </p:cNvPr>
          <p:cNvPicPr>
            <a:picLocks noChangeAspect="1"/>
          </p:cNvPicPr>
          <p:nvPr/>
        </p:nvPicPr>
        <p:blipFill>
          <a:blip r:embed="rId2"/>
          <a:stretch>
            <a:fillRect/>
          </a:stretch>
        </p:blipFill>
        <p:spPr>
          <a:xfrm>
            <a:off x="1379323" y="1366834"/>
            <a:ext cx="4131791" cy="3900920"/>
          </a:xfrm>
          <a:prstGeom prst="rect">
            <a:avLst/>
          </a:prstGeom>
        </p:spPr>
      </p:pic>
      <p:pic>
        <p:nvPicPr>
          <p:cNvPr id="3" name="Image 2">
            <a:extLst>
              <a:ext uri="{FF2B5EF4-FFF2-40B4-BE49-F238E27FC236}">
                <a16:creationId xmlns:a16="http://schemas.microsoft.com/office/drawing/2014/main" id="{CF5C2D38-D93B-2A37-D198-8CEA84F8DEC2}"/>
              </a:ext>
            </a:extLst>
          </p:cNvPr>
          <p:cNvPicPr>
            <a:picLocks noChangeAspect="1"/>
          </p:cNvPicPr>
          <p:nvPr/>
        </p:nvPicPr>
        <p:blipFill>
          <a:blip r:embed="rId3"/>
          <a:stretch>
            <a:fillRect/>
          </a:stretch>
        </p:blipFill>
        <p:spPr>
          <a:xfrm>
            <a:off x="6096000" y="1343289"/>
            <a:ext cx="4417401" cy="4171421"/>
          </a:xfrm>
          <a:prstGeom prst="rect">
            <a:avLst/>
          </a:prstGeom>
        </p:spPr>
      </p:pic>
      <p:sp>
        <p:nvSpPr>
          <p:cNvPr id="4" name="ZoneTexte 3">
            <a:extLst>
              <a:ext uri="{FF2B5EF4-FFF2-40B4-BE49-F238E27FC236}">
                <a16:creationId xmlns:a16="http://schemas.microsoft.com/office/drawing/2014/main" id="{70CC7C4D-D269-FCF7-32A7-AB2319E1C9D2}"/>
              </a:ext>
            </a:extLst>
          </p:cNvPr>
          <p:cNvSpPr txBox="1"/>
          <p:nvPr/>
        </p:nvSpPr>
        <p:spPr>
          <a:xfrm>
            <a:off x="600703" y="5608463"/>
            <a:ext cx="11705732" cy="1015663"/>
          </a:xfrm>
          <a:prstGeom prst="rect">
            <a:avLst/>
          </a:prstGeom>
          <a:noFill/>
        </p:spPr>
        <p:txBody>
          <a:bodyPr wrap="square" rtlCol="0">
            <a:spAutoFit/>
          </a:bodyPr>
          <a:lstStyle/>
          <a:p>
            <a:pPr marL="342900" indent="-342900">
              <a:buFont typeface="Wingdings" pitchFamily="2" charset="2"/>
              <a:buChar char="v"/>
            </a:pPr>
            <a:r>
              <a:rPr lang="en-GB" sz="2000" dirty="0"/>
              <a:t>Effect of the coil material for soft muons: the µ-id based only on the muon system is </a:t>
            </a:r>
          </a:p>
          <a:p>
            <a:r>
              <a:rPr lang="en-GB" sz="2000" dirty="0"/>
              <a:t>weak for energy lower than 4 GeV.</a:t>
            </a:r>
          </a:p>
          <a:p>
            <a:pPr marL="342900" indent="-342900">
              <a:buFont typeface="Wingdings" pitchFamily="2" charset="2"/>
              <a:buChar char="v"/>
            </a:pPr>
            <a:r>
              <a:rPr lang="en-GB" sz="2000" dirty="0"/>
              <a:t> </a:t>
            </a:r>
            <a:r>
              <a:rPr lang="en-GB" sz="2000" dirty="0">
                <a:latin typeface="Symbol" pitchFamily="2" charset="2"/>
              </a:rPr>
              <a:t>p </a:t>
            </a:r>
            <a:r>
              <a:rPr lang="en-GB" sz="2000" dirty="0">
                <a:latin typeface="Symbol" pitchFamily="2" charset="2"/>
                <a:sym typeface="Wingdings" pitchFamily="2" charset="2"/>
              </a:rPr>
              <a:t> m + n </a:t>
            </a:r>
            <a:r>
              <a:rPr lang="en-GB" sz="2000" dirty="0">
                <a:sym typeface="Wingdings" pitchFamily="2" charset="2"/>
              </a:rPr>
              <a:t>can be misidentified as muon granularity could be helpful </a:t>
            </a:r>
            <a:endParaRPr lang="en-GB" sz="2000" dirty="0"/>
          </a:p>
        </p:txBody>
      </p:sp>
      <p:sp>
        <p:nvSpPr>
          <p:cNvPr id="6" name="ZoneTexte 5">
            <a:extLst>
              <a:ext uri="{FF2B5EF4-FFF2-40B4-BE49-F238E27FC236}">
                <a16:creationId xmlns:a16="http://schemas.microsoft.com/office/drawing/2014/main" id="{E774ABC7-B905-9E1A-FD95-BEC68CF9CB49}"/>
              </a:ext>
            </a:extLst>
          </p:cNvPr>
          <p:cNvSpPr txBox="1"/>
          <p:nvPr/>
        </p:nvSpPr>
        <p:spPr>
          <a:xfrm>
            <a:off x="4326981" y="308405"/>
            <a:ext cx="3015049" cy="461665"/>
          </a:xfrm>
          <a:prstGeom prst="rect">
            <a:avLst/>
          </a:prstGeom>
          <a:noFill/>
        </p:spPr>
        <p:txBody>
          <a:bodyPr wrap="square" rtlCol="0">
            <a:spAutoFit/>
          </a:bodyPr>
          <a:lstStyle/>
          <a:p>
            <a:r>
              <a:rPr lang="en-GB" sz="2400" b="1" dirty="0">
                <a:solidFill>
                  <a:srgbClr val="FF0000"/>
                </a:solidFill>
              </a:rPr>
              <a:t>Muon system impact</a:t>
            </a:r>
          </a:p>
        </p:txBody>
      </p:sp>
      <p:sp>
        <p:nvSpPr>
          <p:cNvPr id="7" name="ZoneTexte 6">
            <a:extLst>
              <a:ext uri="{FF2B5EF4-FFF2-40B4-BE49-F238E27FC236}">
                <a16:creationId xmlns:a16="http://schemas.microsoft.com/office/drawing/2014/main" id="{B810219A-54E9-09EA-6713-F621C7B1A7ED}"/>
              </a:ext>
            </a:extLst>
          </p:cNvPr>
          <p:cNvSpPr txBox="1"/>
          <p:nvPr/>
        </p:nvSpPr>
        <p:spPr>
          <a:xfrm>
            <a:off x="1731608" y="1026125"/>
            <a:ext cx="5090984" cy="369332"/>
          </a:xfrm>
          <a:prstGeom prst="rect">
            <a:avLst/>
          </a:prstGeom>
          <a:noFill/>
        </p:spPr>
        <p:txBody>
          <a:bodyPr wrap="square" rtlCol="0">
            <a:spAutoFit/>
          </a:bodyPr>
          <a:lstStyle/>
          <a:p>
            <a:r>
              <a:rPr lang="en-GB" dirty="0"/>
              <a:t>Excellent pion/muon separation at energies &gt; 4 GeV</a:t>
            </a:r>
          </a:p>
        </p:txBody>
      </p:sp>
    </p:spTree>
    <p:extLst>
      <p:ext uri="{BB962C8B-B14F-4D97-AF65-F5344CB8AC3E}">
        <p14:creationId xmlns:p14="http://schemas.microsoft.com/office/powerpoint/2010/main" val="37331869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id="{B16A2160-9801-CA4C-E68A-312AD87B46EB}"/>
              </a:ext>
            </a:extLst>
          </p:cNvPr>
          <p:cNvPicPr>
            <a:picLocks noChangeAspect="1"/>
          </p:cNvPicPr>
          <p:nvPr/>
        </p:nvPicPr>
        <p:blipFill>
          <a:blip r:embed="rId2"/>
          <a:stretch>
            <a:fillRect/>
          </a:stretch>
        </p:blipFill>
        <p:spPr>
          <a:xfrm>
            <a:off x="1293340" y="1465986"/>
            <a:ext cx="4286080" cy="4043757"/>
          </a:xfrm>
          <a:prstGeom prst="rect">
            <a:avLst/>
          </a:prstGeom>
        </p:spPr>
      </p:pic>
      <p:pic>
        <p:nvPicPr>
          <p:cNvPr id="3" name="Image 2">
            <a:extLst>
              <a:ext uri="{FF2B5EF4-FFF2-40B4-BE49-F238E27FC236}">
                <a16:creationId xmlns:a16="http://schemas.microsoft.com/office/drawing/2014/main" id="{D58A80C5-71EE-3BD7-0387-0B4879F328ED}"/>
              </a:ext>
            </a:extLst>
          </p:cNvPr>
          <p:cNvPicPr>
            <a:picLocks noChangeAspect="1"/>
          </p:cNvPicPr>
          <p:nvPr/>
        </p:nvPicPr>
        <p:blipFill>
          <a:blip r:embed="rId3"/>
          <a:stretch>
            <a:fillRect/>
          </a:stretch>
        </p:blipFill>
        <p:spPr>
          <a:xfrm>
            <a:off x="6015681" y="1407121"/>
            <a:ext cx="4286080" cy="4043757"/>
          </a:xfrm>
          <a:prstGeom prst="rect">
            <a:avLst/>
          </a:prstGeom>
        </p:spPr>
      </p:pic>
      <p:sp>
        <p:nvSpPr>
          <p:cNvPr id="4" name="ZoneTexte 3">
            <a:extLst>
              <a:ext uri="{FF2B5EF4-FFF2-40B4-BE49-F238E27FC236}">
                <a16:creationId xmlns:a16="http://schemas.microsoft.com/office/drawing/2014/main" id="{54E8574E-0BE5-4FDB-A9F6-61067CA54C72}"/>
              </a:ext>
            </a:extLst>
          </p:cNvPr>
          <p:cNvSpPr txBox="1"/>
          <p:nvPr/>
        </p:nvSpPr>
        <p:spPr>
          <a:xfrm>
            <a:off x="2718486" y="5689940"/>
            <a:ext cx="8143103" cy="369332"/>
          </a:xfrm>
          <a:prstGeom prst="rect">
            <a:avLst/>
          </a:prstGeom>
          <a:noFill/>
        </p:spPr>
        <p:txBody>
          <a:bodyPr wrap="square" rtlCol="0">
            <a:spAutoFit/>
          </a:bodyPr>
          <a:lstStyle/>
          <a:p>
            <a:r>
              <a:rPr lang="en-GB" dirty="0"/>
              <a:t>                                           Pion misidentification</a:t>
            </a:r>
          </a:p>
        </p:txBody>
      </p:sp>
      <p:sp>
        <p:nvSpPr>
          <p:cNvPr id="5" name="ZoneTexte 4">
            <a:extLst>
              <a:ext uri="{FF2B5EF4-FFF2-40B4-BE49-F238E27FC236}">
                <a16:creationId xmlns:a16="http://schemas.microsoft.com/office/drawing/2014/main" id="{F1066600-8092-BCFE-AE4F-D93769D6DC13}"/>
              </a:ext>
            </a:extLst>
          </p:cNvPr>
          <p:cNvSpPr txBox="1"/>
          <p:nvPr/>
        </p:nvSpPr>
        <p:spPr>
          <a:xfrm>
            <a:off x="4744993" y="318528"/>
            <a:ext cx="3015049" cy="461665"/>
          </a:xfrm>
          <a:prstGeom prst="rect">
            <a:avLst/>
          </a:prstGeom>
          <a:noFill/>
        </p:spPr>
        <p:txBody>
          <a:bodyPr wrap="square" rtlCol="0">
            <a:spAutoFit/>
          </a:bodyPr>
          <a:lstStyle/>
          <a:p>
            <a:r>
              <a:rPr lang="en-GB" sz="2400" b="1" dirty="0">
                <a:solidFill>
                  <a:srgbClr val="FF0000"/>
                </a:solidFill>
              </a:rPr>
              <a:t>Muon system impact</a:t>
            </a:r>
          </a:p>
        </p:txBody>
      </p:sp>
      <p:sp>
        <p:nvSpPr>
          <p:cNvPr id="6" name="ZoneTexte 5">
            <a:extLst>
              <a:ext uri="{FF2B5EF4-FFF2-40B4-BE49-F238E27FC236}">
                <a16:creationId xmlns:a16="http://schemas.microsoft.com/office/drawing/2014/main" id="{7B939A85-AFE2-F622-451D-11B382D8A6E7}"/>
              </a:ext>
            </a:extLst>
          </p:cNvPr>
          <p:cNvSpPr txBox="1"/>
          <p:nvPr/>
        </p:nvSpPr>
        <p:spPr>
          <a:xfrm>
            <a:off x="1627914" y="1132357"/>
            <a:ext cx="8538519" cy="369332"/>
          </a:xfrm>
          <a:prstGeom prst="rect">
            <a:avLst/>
          </a:prstGeom>
          <a:noFill/>
        </p:spPr>
        <p:txBody>
          <a:bodyPr wrap="square" rtlCol="0">
            <a:spAutoFit/>
          </a:bodyPr>
          <a:lstStyle/>
          <a:p>
            <a:r>
              <a:rPr lang="en-GB" dirty="0"/>
              <a:t>The  pion  misidentification as a function of  the number of instrumented layers</a:t>
            </a:r>
          </a:p>
        </p:txBody>
      </p:sp>
    </p:spTree>
    <p:extLst>
      <p:ext uri="{BB962C8B-B14F-4D97-AF65-F5344CB8AC3E}">
        <p14:creationId xmlns:p14="http://schemas.microsoft.com/office/powerpoint/2010/main" val="20425786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id="{2E46C58F-5A68-593A-9C55-2002FACFA317}"/>
              </a:ext>
            </a:extLst>
          </p:cNvPr>
          <p:cNvPicPr>
            <a:picLocks noChangeAspect="1"/>
          </p:cNvPicPr>
          <p:nvPr/>
        </p:nvPicPr>
        <p:blipFill>
          <a:blip r:embed="rId2"/>
          <a:stretch>
            <a:fillRect/>
          </a:stretch>
        </p:blipFill>
        <p:spPr>
          <a:xfrm>
            <a:off x="3125057" y="1285103"/>
            <a:ext cx="5153969" cy="4566080"/>
          </a:xfrm>
          <a:prstGeom prst="rect">
            <a:avLst/>
          </a:prstGeom>
        </p:spPr>
      </p:pic>
      <p:sp>
        <p:nvSpPr>
          <p:cNvPr id="4" name="ZoneTexte 3">
            <a:extLst>
              <a:ext uri="{FF2B5EF4-FFF2-40B4-BE49-F238E27FC236}">
                <a16:creationId xmlns:a16="http://schemas.microsoft.com/office/drawing/2014/main" id="{F2FBD1CC-CED6-6A68-1ABD-782581920D84}"/>
              </a:ext>
            </a:extLst>
          </p:cNvPr>
          <p:cNvSpPr txBox="1"/>
          <p:nvPr/>
        </p:nvSpPr>
        <p:spPr>
          <a:xfrm>
            <a:off x="4694022" y="1805530"/>
            <a:ext cx="2462083" cy="369332"/>
          </a:xfrm>
          <a:prstGeom prst="rect">
            <a:avLst/>
          </a:prstGeom>
          <a:noFill/>
        </p:spPr>
        <p:txBody>
          <a:bodyPr wrap="square">
            <a:spAutoFit/>
          </a:bodyPr>
          <a:lstStyle/>
          <a:p>
            <a:r>
              <a:rPr lang="fr-FR" dirty="0">
                <a:solidFill>
                  <a:srgbClr val="A60021"/>
                </a:solidFill>
                <a:effectLst/>
                <a:latin typeface="Helvetica" pitchFamily="2" charset="0"/>
              </a:rPr>
              <a:t>Barrel 140 </a:t>
            </a:r>
            <a:r>
              <a:rPr lang="fr-FR" dirty="0" err="1">
                <a:solidFill>
                  <a:srgbClr val="A60021"/>
                </a:solidFill>
                <a:effectLst/>
                <a:latin typeface="Helvetica" pitchFamily="2" charset="0"/>
              </a:rPr>
              <a:t>GeV</a:t>
            </a:r>
            <a:r>
              <a:rPr lang="fr-FR" dirty="0">
                <a:solidFill>
                  <a:srgbClr val="A60021"/>
                </a:solidFill>
                <a:effectLst/>
                <a:latin typeface="Helvetica" pitchFamily="2" charset="0"/>
              </a:rPr>
              <a:t> pions</a:t>
            </a:r>
          </a:p>
        </p:txBody>
      </p:sp>
      <p:sp>
        <p:nvSpPr>
          <p:cNvPr id="5" name="ZoneTexte 4">
            <a:extLst>
              <a:ext uri="{FF2B5EF4-FFF2-40B4-BE49-F238E27FC236}">
                <a16:creationId xmlns:a16="http://schemas.microsoft.com/office/drawing/2014/main" id="{58FA9014-F62A-AD5C-692B-6B2F8AFBD052}"/>
              </a:ext>
            </a:extLst>
          </p:cNvPr>
          <p:cNvSpPr txBox="1"/>
          <p:nvPr/>
        </p:nvSpPr>
        <p:spPr>
          <a:xfrm>
            <a:off x="4473144" y="295014"/>
            <a:ext cx="3015049" cy="461665"/>
          </a:xfrm>
          <a:prstGeom prst="rect">
            <a:avLst/>
          </a:prstGeom>
          <a:noFill/>
        </p:spPr>
        <p:txBody>
          <a:bodyPr wrap="square" rtlCol="0">
            <a:spAutoFit/>
          </a:bodyPr>
          <a:lstStyle/>
          <a:p>
            <a:r>
              <a:rPr lang="en-GB" sz="2400" b="1" dirty="0">
                <a:solidFill>
                  <a:srgbClr val="FF0000"/>
                </a:solidFill>
              </a:rPr>
              <a:t>Muon system impact</a:t>
            </a:r>
          </a:p>
        </p:txBody>
      </p:sp>
      <p:sp>
        <p:nvSpPr>
          <p:cNvPr id="6" name="ZoneTexte 5">
            <a:extLst>
              <a:ext uri="{FF2B5EF4-FFF2-40B4-BE49-F238E27FC236}">
                <a16:creationId xmlns:a16="http://schemas.microsoft.com/office/drawing/2014/main" id="{D54A1E7B-FB05-B3A5-041E-E14223F9418B}"/>
              </a:ext>
            </a:extLst>
          </p:cNvPr>
          <p:cNvSpPr txBox="1"/>
          <p:nvPr/>
        </p:nvSpPr>
        <p:spPr>
          <a:xfrm>
            <a:off x="4955059" y="877330"/>
            <a:ext cx="1940011" cy="369332"/>
          </a:xfrm>
          <a:prstGeom prst="rect">
            <a:avLst/>
          </a:prstGeom>
          <a:noFill/>
        </p:spPr>
        <p:txBody>
          <a:bodyPr wrap="square" rtlCol="0">
            <a:spAutoFit/>
          </a:bodyPr>
          <a:lstStyle/>
          <a:p>
            <a:r>
              <a:rPr lang="en-GB" dirty="0"/>
              <a:t>    Tail catcher role</a:t>
            </a:r>
          </a:p>
        </p:txBody>
      </p:sp>
      <p:sp>
        <p:nvSpPr>
          <p:cNvPr id="7" name="ZoneTexte 6">
            <a:extLst>
              <a:ext uri="{FF2B5EF4-FFF2-40B4-BE49-F238E27FC236}">
                <a16:creationId xmlns:a16="http://schemas.microsoft.com/office/drawing/2014/main" id="{8F8543C7-E858-7A37-5BDC-3B3DA9CDE186}"/>
              </a:ext>
            </a:extLst>
          </p:cNvPr>
          <p:cNvSpPr txBox="1"/>
          <p:nvPr/>
        </p:nvSpPr>
        <p:spPr>
          <a:xfrm>
            <a:off x="1245704" y="5889624"/>
            <a:ext cx="10005392" cy="646331"/>
          </a:xfrm>
          <a:prstGeom prst="rect">
            <a:avLst/>
          </a:prstGeom>
          <a:noFill/>
        </p:spPr>
        <p:txBody>
          <a:bodyPr wrap="square" rtlCol="0">
            <a:spAutoFit/>
          </a:bodyPr>
          <a:lstStyle/>
          <a:p>
            <a:r>
              <a:rPr lang="en-GB" dirty="0"/>
              <a:t>Having good granularity of the muon system could help to reconstruct the tail shape and then improve on energy reconstruction using MVT </a:t>
            </a:r>
          </a:p>
        </p:txBody>
      </p:sp>
    </p:spTree>
    <p:extLst>
      <p:ext uri="{BB962C8B-B14F-4D97-AF65-F5344CB8AC3E}">
        <p14:creationId xmlns:p14="http://schemas.microsoft.com/office/powerpoint/2010/main" val="2085071332"/>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2551</TotalTime>
  <Words>1316</Words>
  <Application>Microsoft Macintosh PowerPoint</Application>
  <PresentationFormat>Grand écran</PresentationFormat>
  <Paragraphs>206</Paragraphs>
  <Slides>28</Slides>
  <Notes>0</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28</vt:i4>
      </vt:variant>
    </vt:vector>
  </HeadingPairs>
  <TitlesOfParts>
    <vt:vector size="35" baseType="lpstr">
      <vt:lpstr>Arial</vt:lpstr>
      <vt:lpstr>Calibri</vt:lpstr>
      <vt:lpstr>Calibri Light</vt:lpstr>
      <vt:lpstr>Helvetica</vt:lpstr>
      <vt:lpstr>Symbol</vt:lpstr>
      <vt:lpstr>Wingdings</vt:lpstr>
      <vt:lpstr>Thème Office</vt:lpstr>
      <vt:lpstr>ILD muon system</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ILD muon system</dc:title>
  <dc:creator>laktineh imad</dc:creator>
  <cp:lastModifiedBy>laktineh imad</cp:lastModifiedBy>
  <cp:revision>36</cp:revision>
  <dcterms:created xsi:type="dcterms:W3CDTF">2026-06-15T13:35:49Z</dcterms:created>
  <dcterms:modified xsi:type="dcterms:W3CDTF">2026-06-17T08:06:49Z</dcterms:modified>
</cp:coreProperties>
</file>