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10"/>
  </p:notesMasterIdLst>
  <p:sldIdLst>
    <p:sldId id="5274" r:id="rId3"/>
    <p:sldId id="5281" r:id="rId4"/>
    <p:sldId id="259" r:id="rId5"/>
    <p:sldId id="5275" r:id="rId6"/>
    <p:sldId id="5278" r:id="rId7"/>
    <p:sldId id="5279" r:id="rId8"/>
    <p:sldId id="5280" r:id="rId9"/>
  </p:sldIdLst>
  <p:sldSz cx="12192000" cy="6858000"/>
  <p:notesSz cx="6792913" cy="99250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70" d="100"/>
          <a:sy n="70" d="100"/>
        </p:scale>
        <p:origin x="536"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presProps" Target="presProps.xml"/><Relationship Id="rId5" Type="http://schemas.openxmlformats.org/officeDocument/2006/relationships/slide" Target="slides/slide3.xml"/><Relationship Id="rId10"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3596" cy="497976"/>
          </a:xfrm>
          <a:prstGeom prst="rect">
            <a:avLst/>
          </a:prstGeom>
        </p:spPr>
        <p:txBody>
          <a:bodyPr vert="horz" lIns="91430" tIns="45716" rIns="91430" bIns="45716" rtlCol="0"/>
          <a:lstStyle>
            <a:lvl1pPr algn="l">
              <a:defRPr sz="1200"/>
            </a:lvl1pPr>
          </a:lstStyle>
          <a:p>
            <a:endParaRPr lang="en-GB"/>
          </a:p>
        </p:txBody>
      </p:sp>
      <p:sp>
        <p:nvSpPr>
          <p:cNvPr id="3" name="Date Placeholder 2"/>
          <p:cNvSpPr>
            <a:spLocks noGrp="1"/>
          </p:cNvSpPr>
          <p:nvPr>
            <p:ph type="dt" idx="1"/>
          </p:nvPr>
        </p:nvSpPr>
        <p:spPr>
          <a:xfrm>
            <a:off x="3847745" y="0"/>
            <a:ext cx="2943596" cy="497976"/>
          </a:xfrm>
          <a:prstGeom prst="rect">
            <a:avLst/>
          </a:prstGeom>
        </p:spPr>
        <p:txBody>
          <a:bodyPr vert="horz" lIns="91430" tIns="45716" rIns="91430" bIns="45716" rtlCol="0"/>
          <a:lstStyle>
            <a:lvl1pPr algn="r">
              <a:defRPr sz="1200"/>
            </a:lvl1pPr>
          </a:lstStyle>
          <a:p>
            <a:fld id="{846C4AFA-3DD5-4DFB-83CC-0D0B90B0094A}" type="datetimeFigureOut">
              <a:rPr lang="en-GB" smtClean="0"/>
              <a:t>07/07/2026</a:t>
            </a:fld>
            <a:endParaRPr lang="en-GB"/>
          </a:p>
        </p:txBody>
      </p:sp>
      <p:sp>
        <p:nvSpPr>
          <p:cNvPr id="4" name="Slide Image Placeholder 3"/>
          <p:cNvSpPr>
            <a:spLocks noGrp="1" noRot="1" noChangeAspect="1"/>
          </p:cNvSpPr>
          <p:nvPr>
            <p:ph type="sldImg" idx="2"/>
          </p:nvPr>
        </p:nvSpPr>
        <p:spPr>
          <a:xfrm>
            <a:off x="419100" y="1239838"/>
            <a:ext cx="5954713" cy="3351212"/>
          </a:xfrm>
          <a:prstGeom prst="rect">
            <a:avLst/>
          </a:prstGeom>
          <a:noFill/>
          <a:ln w="12700">
            <a:solidFill>
              <a:prstClr val="black"/>
            </a:solidFill>
          </a:ln>
        </p:spPr>
        <p:txBody>
          <a:bodyPr vert="horz" lIns="91430" tIns="45716" rIns="91430" bIns="45716" rtlCol="0" anchor="ctr"/>
          <a:lstStyle/>
          <a:p>
            <a:endParaRPr lang="en-GB"/>
          </a:p>
        </p:txBody>
      </p:sp>
      <p:sp>
        <p:nvSpPr>
          <p:cNvPr id="5" name="Notes Placeholder 4"/>
          <p:cNvSpPr>
            <a:spLocks noGrp="1"/>
          </p:cNvSpPr>
          <p:nvPr>
            <p:ph type="body" sz="quarter" idx="3"/>
          </p:nvPr>
        </p:nvSpPr>
        <p:spPr>
          <a:xfrm>
            <a:off x="679292" y="4776431"/>
            <a:ext cx="5434330" cy="3907988"/>
          </a:xfrm>
          <a:prstGeom prst="rect">
            <a:avLst/>
          </a:prstGeom>
        </p:spPr>
        <p:txBody>
          <a:bodyPr vert="horz" lIns="91430" tIns="45716" rIns="91430" bIns="45716"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7077"/>
            <a:ext cx="2943596" cy="497975"/>
          </a:xfrm>
          <a:prstGeom prst="rect">
            <a:avLst/>
          </a:prstGeom>
        </p:spPr>
        <p:txBody>
          <a:bodyPr vert="horz" lIns="91430" tIns="45716" rIns="91430" bIns="45716" rtlCol="0" anchor="b"/>
          <a:lstStyle>
            <a:lvl1pPr algn="l">
              <a:defRPr sz="1200"/>
            </a:lvl1pPr>
          </a:lstStyle>
          <a:p>
            <a:endParaRPr lang="en-GB"/>
          </a:p>
        </p:txBody>
      </p:sp>
      <p:sp>
        <p:nvSpPr>
          <p:cNvPr id="7" name="Slide Number Placeholder 6"/>
          <p:cNvSpPr>
            <a:spLocks noGrp="1"/>
          </p:cNvSpPr>
          <p:nvPr>
            <p:ph type="sldNum" sz="quarter" idx="5"/>
          </p:nvPr>
        </p:nvSpPr>
        <p:spPr>
          <a:xfrm>
            <a:off x="3847745" y="9427077"/>
            <a:ext cx="2943596" cy="497975"/>
          </a:xfrm>
          <a:prstGeom prst="rect">
            <a:avLst/>
          </a:prstGeom>
        </p:spPr>
        <p:txBody>
          <a:bodyPr vert="horz" lIns="91430" tIns="45716" rIns="91430" bIns="45716" rtlCol="0" anchor="b"/>
          <a:lstStyle>
            <a:lvl1pPr algn="r">
              <a:defRPr sz="1200"/>
            </a:lvl1pPr>
          </a:lstStyle>
          <a:p>
            <a:fld id="{69B49CB7-D762-4732-A498-FDBDBD136C16}" type="slidenum">
              <a:rPr lang="en-GB" smtClean="0"/>
              <a:t>‹#›</a:t>
            </a:fld>
            <a:endParaRPr lang="en-GB"/>
          </a:p>
        </p:txBody>
      </p:sp>
    </p:spTree>
    <p:extLst>
      <p:ext uri="{BB962C8B-B14F-4D97-AF65-F5344CB8AC3E}">
        <p14:creationId xmlns:p14="http://schemas.microsoft.com/office/powerpoint/2010/main" val="18175728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9B49CB7-D762-4732-A498-FDBDBD136C16}" type="slidenum">
              <a:rPr lang="en-GB" smtClean="0"/>
              <a:t>4</a:t>
            </a:fld>
            <a:endParaRPr lang="en-GB"/>
          </a:p>
        </p:txBody>
      </p:sp>
    </p:spTree>
    <p:extLst>
      <p:ext uri="{BB962C8B-B14F-4D97-AF65-F5344CB8AC3E}">
        <p14:creationId xmlns:p14="http://schemas.microsoft.com/office/powerpoint/2010/main" val="1761093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9B49CB7-D762-4732-A498-FDBDBD136C16}" type="slidenum">
              <a:rPr lang="en-GB" smtClean="0"/>
              <a:t>6</a:t>
            </a:fld>
            <a:endParaRPr lang="en-GB"/>
          </a:p>
        </p:txBody>
      </p:sp>
    </p:spTree>
    <p:extLst>
      <p:ext uri="{BB962C8B-B14F-4D97-AF65-F5344CB8AC3E}">
        <p14:creationId xmlns:p14="http://schemas.microsoft.com/office/powerpoint/2010/main" val="12960102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E887A2-D19D-1172-1090-7C5B5EC8191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27FA40FE-C27C-9C13-3E8D-653BD72937F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C7C37F19-0690-44A4-25F8-CB9D30298021}"/>
              </a:ext>
            </a:extLst>
          </p:cNvPr>
          <p:cNvSpPr>
            <a:spLocks noGrp="1"/>
          </p:cNvSpPr>
          <p:nvPr>
            <p:ph type="dt" sz="half" idx="10"/>
          </p:nvPr>
        </p:nvSpPr>
        <p:spPr/>
        <p:txBody>
          <a:bodyPr/>
          <a:lstStyle/>
          <a:p>
            <a:fld id="{FE9B0D65-11D6-4073-9FDE-937B6CBD4563}" type="datetime1">
              <a:rPr lang="en-GB" smtClean="0"/>
              <a:t>07/07/2026</a:t>
            </a:fld>
            <a:endParaRPr lang="en-GB"/>
          </a:p>
        </p:txBody>
      </p:sp>
      <p:sp>
        <p:nvSpPr>
          <p:cNvPr id="5" name="Footer Placeholder 4">
            <a:extLst>
              <a:ext uri="{FF2B5EF4-FFF2-40B4-BE49-F238E27FC236}">
                <a16:creationId xmlns:a16="http://schemas.microsoft.com/office/drawing/2014/main" id="{FD56A71F-1410-2C8B-2684-7970BA8E270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752FEF5-861B-F92F-EA0D-3A759E614245}"/>
              </a:ext>
            </a:extLst>
          </p:cNvPr>
          <p:cNvSpPr>
            <a:spLocks noGrp="1"/>
          </p:cNvSpPr>
          <p:nvPr>
            <p:ph type="sldNum" sz="quarter" idx="12"/>
          </p:nvPr>
        </p:nvSpPr>
        <p:spPr/>
        <p:txBody>
          <a:bodyPr/>
          <a:lstStyle/>
          <a:p>
            <a:fld id="{8E12799E-0F5C-4263-A5BE-5536D2806C90}" type="slidenum">
              <a:rPr lang="en-GB" smtClean="0"/>
              <a:t>‹#›</a:t>
            </a:fld>
            <a:endParaRPr lang="en-GB"/>
          </a:p>
        </p:txBody>
      </p:sp>
    </p:spTree>
    <p:extLst>
      <p:ext uri="{BB962C8B-B14F-4D97-AF65-F5344CB8AC3E}">
        <p14:creationId xmlns:p14="http://schemas.microsoft.com/office/powerpoint/2010/main" val="19027330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3F18F9-4D01-D97C-5441-49FC8C148F76}"/>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225B83EA-D26E-2059-1ADC-921054D028D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2FE017F-F440-1D3D-B6CF-CC2F4DB81489}"/>
              </a:ext>
            </a:extLst>
          </p:cNvPr>
          <p:cNvSpPr>
            <a:spLocks noGrp="1"/>
          </p:cNvSpPr>
          <p:nvPr>
            <p:ph type="dt" sz="half" idx="10"/>
          </p:nvPr>
        </p:nvSpPr>
        <p:spPr/>
        <p:txBody>
          <a:bodyPr/>
          <a:lstStyle/>
          <a:p>
            <a:fld id="{5E381D57-EAC6-44A0-A674-1B9C2C6A2574}" type="datetime1">
              <a:rPr lang="en-GB" smtClean="0"/>
              <a:t>07/07/2026</a:t>
            </a:fld>
            <a:endParaRPr lang="en-GB"/>
          </a:p>
        </p:txBody>
      </p:sp>
      <p:sp>
        <p:nvSpPr>
          <p:cNvPr id="5" name="Footer Placeholder 4">
            <a:extLst>
              <a:ext uri="{FF2B5EF4-FFF2-40B4-BE49-F238E27FC236}">
                <a16:creationId xmlns:a16="http://schemas.microsoft.com/office/drawing/2014/main" id="{41550B76-6817-436F-F24B-24E63DD9C50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5AF6AC3-8104-ABB5-AA3B-2D058C94138E}"/>
              </a:ext>
            </a:extLst>
          </p:cNvPr>
          <p:cNvSpPr>
            <a:spLocks noGrp="1"/>
          </p:cNvSpPr>
          <p:nvPr>
            <p:ph type="sldNum" sz="quarter" idx="12"/>
          </p:nvPr>
        </p:nvSpPr>
        <p:spPr/>
        <p:txBody>
          <a:bodyPr/>
          <a:lstStyle/>
          <a:p>
            <a:fld id="{8E12799E-0F5C-4263-A5BE-5536D2806C90}" type="slidenum">
              <a:rPr lang="en-GB" smtClean="0"/>
              <a:t>‹#›</a:t>
            </a:fld>
            <a:endParaRPr lang="en-GB"/>
          </a:p>
        </p:txBody>
      </p:sp>
    </p:spTree>
    <p:extLst>
      <p:ext uri="{BB962C8B-B14F-4D97-AF65-F5344CB8AC3E}">
        <p14:creationId xmlns:p14="http://schemas.microsoft.com/office/powerpoint/2010/main" val="6152171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48E58A2-98BB-5F1E-E889-3604AD8EA28A}"/>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9152699E-8E9C-694D-EC42-5910B2E2693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BE218CC-D5F3-D71E-146D-E72FD53AE16A}"/>
              </a:ext>
            </a:extLst>
          </p:cNvPr>
          <p:cNvSpPr>
            <a:spLocks noGrp="1"/>
          </p:cNvSpPr>
          <p:nvPr>
            <p:ph type="dt" sz="half" idx="10"/>
          </p:nvPr>
        </p:nvSpPr>
        <p:spPr/>
        <p:txBody>
          <a:bodyPr/>
          <a:lstStyle/>
          <a:p>
            <a:fld id="{DB578227-4343-497F-AD58-324BC19AFB6B}" type="datetime1">
              <a:rPr lang="en-GB" smtClean="0"/>
              <a:t>07/07/2026</a:t>
            </a:fld>
            <a:endParaRPr lang="en-GB"/>
          </a:p>
        </p:txBody>
      </p:sp>
      <p:sp>
        <p:nvSpPr>
          <p:cNvPr id="5" name="Footer Placeholder 4">
            <a:extLst>
              <a:ext uri="{FF2B5EF4-FFF2-40B4-BE49-F238E27FC236}">
                <a16:creationId xmlns:a16="http://schemas.microsoft.com/office/drawing/2014/main" id="{29DFA31C-9E3E-4E1E-7F7D-8C5C26C8C53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4E19BB4-7652-F274-6A11-48CF707BD16F}"/>
              </a:ext>
            </a:extLst>
          </p:cNvPr>
          <p:cNvSpPr>
            <a:spLocks noGrp="1"/>
          </p:cNvSpPr>
          <p:nvPr>
            <p:ph type="sldNum" sz="quarter" idx="12"/>
          </p:nvPr>
        </p:nvSpPr>
        <p:spPr/>
        <p:txBody>
          <a:bodyPr/>
          <a:lstStyle/>
          <a:p>
            <a:fld id="{8E12799E-0F5C-4263-A5BE-5536D2806C90}" type="slidenum">
              <a:rPr lang="en-GB" smtClean="0"/>
              <a:t>‹#›</a:t>
            </a:fld>
            <a:endParaRPr lang="en-GB"/>
          </a:p>
        </p:txBody>
      </p:sp>
    </p:spTree>
    <p:extLst>
      <p:ext uri="{BB962C8B-B14F-4D97-AF65-F5344CB8AC3E}">
        <p14:creationId xmlns:p14="http://schemas.microsoft.com/office/powerpoint/2010/main" val="13281343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9030E4-798C-6C14-6517-5116FA311B7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CD3F0823-5917-FF6D-622D-A81E12A8D26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7CA79759-F5A5-644F-917B-80CB1FE8ED93}"/>
              </a:ext>
            </a:extLst>
          </p:cNvPr>
          <p:cNvSpPr>
            <a:spLocks noGrp="1"/>
          </p:cNvSpPr>
          <p:nvPr>
            <p:ph type="dt" sz="half" idx="10"/>
          </p:nvPr>
        </p:nvSpPr>
        <p:spPr/>
        <p:txBody>
          <a:bodyPr/>
          <a:lstStyle/>
          <a:p>
            <a:fld id="{E63E7FDF-1E6E-4ECE-AE4D-5D4E284786A8}" type="datetime1">
              <a:rPr lang="en-GB" smtClean="0"/>
              <a:t>07/07/2026</a:t>
            </a:fld>
            <a:endParaRPr lang="en-GB"/>
          </a:p>
        </p:txBody>
      </p:sp>
      <p:sp>
        <p:nvSpPr>
          <p:cNvPr id="5" name="Footer Placeholder 4">
            <a:extLst>
              <a:ext uri="{FF2B5EF4-FFF2-40B4-BE49-F238E27FC236}">
                <a16:creationId xmlns:a16="http://schemas.microsoft.com/office/drawing/2014/main" id="{DB0488A1-41C2-5DDC-2E49-AAA6918817E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D28A2D4-531C-2962-CC37-57727DE3A4FA}"/>
              </a:ext>
            </a:extLst>
          </p:cNvPr>
          <p:cNvSpPr>
            <a:spLocks noGrp="1"/>
          </p:cNvSpPr>
          <p:nvPr>
            <p:ph type="sldNum" sz="quarter" idx="12"/>
          </p:nvPr>
        </p:nvSpPr>
        <p:spPr/>
        <p:txBody>
          <a:bodyPr/>
          <a:lstStyle/>
          <a:p>
            <a:fld id="{36D29DBC-057E-4A3F-8308-90B63D74C19A}" type="slidenum">
              <a:rPr lang="en-GB" smtClean="0"/>
              <a:t>‹#›</a:t>
            </a:fld>
            <a:endParaRPr lang="en-GB"/>
          </a:p>
        </p:txBody>
      </p:sp>
    </p:spTree>
    <p:extLst>
      <p:ext uri="{BB962C8B-B14F-4D97-AF65-F5344CB8AC3E}">
        <p14:creationId xmlns:p14="http://schemas.microsoft.com/office/powerpoint/2010/main" val="143724618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8B5584-A368-62DE-C7B8-C9678BDC432E}"/>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4EA96F0-AC94-A233-DEE9-107AF600082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A2AC0DB-5526-FE60-0DB4-1CBA659FC7E1}"/>
              </a:ext>
            </a:extLst>
          </p:cNvPr>
          <p:cNvSpPr>
            <a:spLocks noGrp="1"/>
          </p:cNvSpPr>
          <p:nvPr>
            <p:ph type="dt" sz="half" idx="10"/>
          </p:nvPr>
        </p:nvSpPr>
        <p:spPr/>
        <p:txBody>
          <a:bodyPr/>
          <a:lstStyle/>
          <a:p>
            <a:fld id="{CB3832AA-D358-46A5-8FB1-01D3D4E10DB6}" type="datetime1">
              <a:rPr lang="en-GB" smtClean="0"/>
              <a:t>07/07/2026</a:t>
            </a:fld>
            <a:endParaRPr lang="en-GB"/>
          </a:p>
        </p:txBody>
      </p:sp>
      <p:sp>
        <p:nvSpPr>
          <p:cNvPr id="5" name="Footer Placeholder 4">
            <a:extLst>
              <a:ext uri="{FF2B5EF4-FFF2-40B4-BE49-F238E27FC236}">
                <a16:creationId xmlns:a16="http://schemas.microsoft.com/office/drawing/2014/main" id="{F185777D-5B53-1312-CC2F-2ECF5711527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80FD889-5C29-A7C2-A081-3B978A9BC118}"/>
              </a:ext>
            </a:extLst>
          </p:cNvPr>
          <p:cNvSpPr>
            <a:spLocks noGrp="1"/>
          </p:cNvSpPr>
          <p:nvPr>
            <p:ph type="sldNum" sz="quarter" idx="12"/>
          </p:nvPr>
        </p:nvSpPr>
        <p:spPr/>
        <p:txBody>
          <a:bodyPr/>
          <a:lstStyle/>
          <a:p>
            <a:fld id="{36D29DBC-057E-4A3F-8308-90B63D74C19A}" type="slidenum">
              <a:rPr lang="en-GB" smtClean="0"/>
              <a:t>‹#›</a:t>
            </a:fld>
            <a:endParaRPr lang="en-GB"/>
          </a:p>
        </p:txBody>
      </p:sp>
    </p:spTree>
    <p:extLst>
      <p:ext uri="{BB962C8B-B14F-4D97-AF65-F5344CB8AC3E}">
        <p14:creationId xmlns:p14="http://schemas.microsoft.com/office/powerpoint/2010/main" val="155500249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AB5F58-68C8-7871-9735-48AE1CC9CEB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0417072D-83D6-FDB0-E487-3FCB4DCAB2E3}"/>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D8FD438-86F2-BBED-952A-85295CC5D602}"/>
              </a:ext>
            </a:extLst>
          </p:cNvPr>
          <p:cNvSpPr>
            <a:spLocks noGrp="1"/>
          </p:cNvSpPr>
          <p:nvPr>
            <p:ph type="dt" sz="half" idx="10"/>
          </p:nvPr>
        </p:nvSpPr>
        <p:spPr/>
        <p:txBody>
          <a:bodyPr/>
          <a:lstStyle/>
          <a:p>
            <a:fld id="{A33FAA44-C4AC-40BE-AFDB-65AB984C2675}" type="datetime1">
              <a:rPr lang="en-GB" smtClean="0"/>
              <a:t>07/07/2026</a:t>
            </a:fld>
            <a:endParaRPr lang="en-GB"/>
          </a:p>
        </p:txBody>
      </p:sp>
      <p:sp>
        <p:nvSpPr>
          <p:cNvPr id="5" name="Footer Placeholder 4">
            <a:extLst>
              <a:ext uri="{FF2B5EF4-FFF2-40B4-BE49-F238E27FC236}">
                <a16:creationId xmlns:a16="http://schemas.microsoft.com/office/drawing/2014/main" id="{16491065-744A-5828-0665-3054B7EDBCB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DA628BE-F59B-BA22-4444-2BF10FF62EFA}"/>
              </a:ext>
            </a:extLst>
          </p:cNvPr>
          <p:cNvSpPr>
            <a:spLocks noGrp="1"/>
          </p:cNvSpPr>
          <p:nvPr>
            <p:ph type="sldNum" sz="quarter" idx="12"/>
          </p:nvPr>
        </p:nvSpPr>
        <p:spPr/>
        <p:txBody>
          <a:bodyPr/>
          <a:lstStyle/>
          <a:p>
            <a:fld id="{36D29DBC-057E-4A3F-8308-90B63D74C19A}" type="slidenum">
              <a:rPr lang="en-GB" smtClean="0"/>
              <a:t>‹#›</a:t>
            </a:fld>
            <a:endParaRPr lang="en-GB"/>
          </a:p>
        </p:txBody>
      </p:sp>
    </p:spTree>
    <p:extLst>
      <p:ext uri="{BB962C8B-B14F-4D97-AF65-F5344CB8AC3E}">
        <p14:creationId xmlns:p14="http://schemas.microsoft.com/office/powerpoint/2010/main" val="224398809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63AFD2-DC80-5D46-CBEA-125764222D5E}"/>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8F23AB4-C751-EA2E-158B-779C812618D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9E88BD47-470F-6E14-B786-05F63FD3A13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04CC1688-918D-3D02-138E-949512D2CAFB}"/>
              </a:ext>
            </a:extLst>
          </p:cNvPr>
          <p:cNvSpPr>
            <a:spLocks noGrp="1"/>
          </p:cNvSpPr>
          <p:nvPr>
            <p:ph type="dt" sz="half" idx="10"/>
          </p:nvPr>
        </p:nvSpPr>
        <p:spPr/>
        <p:txBody>
          <a:bodyPr/>
          <a:lstStyle/>
          <a:p>
            <a:fld id="{481C931B-43E0-40D4-8EDC-EE130647D6DB}" type="datetime1">
              <a:rPr lang="en-GB" smtClean="0"/>
              <a:t>07/07/2026</a:t>
            </a:fld>
            <a:endParaRPr lang="en-GB"/>
          </a:p>
        </p:txBody>
      </p:sp>
      <p:sp>
        <p:nvSpPr>
          <p:cNvPr id="6" name="Footer Placeholder 5">
            <a:extLst>
              <a:ext uri="{FF2B5EF4-FFF2-40B4-BE49-F238E27FC236}">
                <a16:creationId xmlns:a16="http://schemas.microsoft.com/office/drawing/2014/main" id="{AB02AA95-CF7A-C945-3391-D274145D7E5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ECC7F32-D451-E522-52CF-58770BB79F68}"/>
              </a:ext>
            </a:extLst>
          </p:cNvPr>
          <p:cNvSpPr>
            <a:spLocks noGrp="1"/>
          </p:cNvSpPr>
          <p:nvPr>
            <p:ph type="sldNum" sz="quarter" idx="12"/>
          </p:nvPr>
        </p:nvSpPr>
        <p:spPr/>
        <p:txBody>
          <a:bodyPr/>
          <a:lstStyle/>
          <a:p>
            <a:fld id="{36D29DBC-057E-4A3F-8308-90B63D74C19A}" type="slidenum">
              <a:rPr lang="en-GB" smtClean="0"/>
              <a:t>‹#›</a:t>
            </a:fld>
            <a:endParaRPr lang="en-GB"/>
          </a:p>
        </p:txBody>
      </p:sp>
    </p:spTree>
    <p:extLst>
      <p:ext uri="{BB962C8B-B14F-4D97-AF65-F5344CB8AC3E}">
        <p14:creationId xmlns:p14="http://schemas.microsoft.com/office/powerpoint/2010/main" val="398538613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8CD28D-EBC3-1058-327F-5F2C0C4DB69E}"/>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CC7A51A8-FD41-CE83-DC96-FBBB0E7C8D2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523EB2C-3583-A237-BA75-FB4F44758F7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3C36B170-4660-F974-7AD4-D6C4561D060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D39CFB0-FBB6-6BAA-AA5A-179ED06B046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25F74772-0EAF-8CE5-D449-ECE2B1312E02}"/>
              </a:ext>
            </a:extLst>
          </p:cNvPr>
          <p:cNvSpPr>
            <a:spLocks noGrp="1"/>
          </p:cNvSpPr>
          <p:nvPr>
            <p:ph type="dt" sz="half" idx="10"/>
          </p:nvPr>
        </p:nvSpPr>
        <p:spPr/>
        <p:txBody>
          <a:bodyPr/>
          <a:lstStyle/>
          <a:p>
            <a:fld id="{1585C881-070D-4B77-B970-458213D00A56}" type="datetime1">
              <a:rPr lang="en-GB" smtClean="0"/>
              <a:t>07/07/2026</a:t>
            </a:fld>
            <a:endParaRPr lang="en-GB"/>
          </a:p>
        </p:txBody>
      </p:sp>
      <p:sp>
        <p:nvSpPr>
          <p:cNvPr id="8" name="Footer Placeholder 7">
            <a:extLst>
              <a:ext uri="{FF2B5EF4-FFF2-40B4-BE49-F238E27FC236}">
                <a16:creationId xmlns:a16="http://schemas.microsoft.com/office/drawing/2014/main" id="{947041C3-6831-FB63-7DFF-848A11CD58B8}"/>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07138E6A-64A7-FCEC-833F-DC10BC154205}"/>
              </a:ext>
            </a:extLst>
          </p:cNvPr>
          <p:cNvSpPr>
            <a:spLocks noGrp="1"/>
          </p:cNvSpPr>
          <p:nvPr>
            <p:ph type="sldNum" sz="quarter" idx="12"/>
          </p:nvPr>
        </p:nvSpPr>
        <p:spPr/>
        <p:txBody>
          <a:bodyPr/>
          <a:lstStyle/>
          <a:p>
            <a:fld id="{36D29DBC-057E-4A3F-8308-90B63D74C19A}" type="slidenum">
              <a:rPr lang="en-GB" smtClean="0"/>
              <a:t>‹#›</a:t>
            </a:fld>
            <a:endParaRPr lang="en-GB"/>
          </a:p>
        </p:txBody>
      </p:sp>
    </p:spTree>
    <p:extLst>
      <p:ext uri="{BB962C8B-B14F-4D97-AF65-F5344CB8AC3E}">
        <p14:creationId xmlns:p14="http://schemas.microsoft.com/office/powerpoint/2010/main" val="120737735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4E9081-89CE-D390-A56A-72E1CDD2DDBB}"/>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5212EE3E-810C-B357-57AD-ACE6BFAC893A}"/>
              </a:ext>
            </a:extLst>
          </p:cNvPr>
          <p:cNvSpPr>
            <a:spLocks noGrp="1"/>
          </p:cNvSpPr>
          <p:nvPr>
            <p:ph type="dt" sz="half" idx="10"/>
          </p:nvPr>
        </p:nvSpPr>
        <p:spPr/>
        <p:txBody>
          <a:bodyPr/>
          <a:lstStyle/>
          <a:p>
            <a:fld id="{35445A61-DBD4-4A2E-B76B-20E28C8D3FDC}" type="datetime1">
              <a:rPr lang="en-GB" smtClean="0"/>
              <a:t>07/07/2026</a:t>
            </a:fld>
            <a:endParaRPr lang="en-GB"/>
          </a:p>
        </p:txBody>
      </p:sp>
      <p:sp>
        <p:nvSpPr>
          <p:cNvPr id="4" name="Footer Placeholder 3">
            <a:extLst>
              <a:ext uri="{FF2B5EF4-FFF2-40B4-BE49-F238E27FC236}">
                <a16:creationId xmlns:a16="http://schemas.microsoft.com/office/drawing/2014/main" id="{EEC0AF53-45BC-9215-6E27-D8DF1F48BC42}"/>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1796F4EF-518F-75AD-0FF8-D94576FC4F92}"/>
              </a:ext>
            </a:extLst>
          </p:cNvPr>
          <p:cNvSpPr>
            <a:spLocks noGrp="1"/>
          </p:cNvSpPr>
          <p:nvPr>
            <p:ph type="sldNum" sz="quarter" idx="12"/>
          </p:nvPr>
        </p:nvSpPr>
        <p:spPr/>
        <p:txBody>
          <a:bodyPr/>
          <a:lstStyle/>
          <a:p>
            <a:fld id="{36D29DBC-057E-4A3F-8308-90B63D74C19A}" type="slidenum">
              <a:rPr lang="en-GB" smtClean="0"/>
              <a:t>‹#›</a:t>
            </a:fld>
            <a:endParaRPr lang="en-GB"/>
          </a:p>
        </p:txBody>
      </p:sp>
    </p:spTree>
    <p:extLst>
      <p:ext uri="{BB962C8B-B14F-4D97-AF65-F5344CB8AC3E}">
        <p14:creationId xmlns:p14="http://schemas.microsoft.com/office/powerpoint/2010/main" val="38431462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7C20F8B-E07B-F071-DE98-76A302F75095}"/>
              </a:ext>
            </a:extLst>
          </p:cNvPr>
          <p:cNvSpPr>
            <a:spLocks noGrp="1"/>
          </p:cNvSpPr>
          <p:nvPr>
            <p:ph type="dt" sz="half" idx="10"/>
          </p:nvPr>
        </p:nvSpPr>
        <p:spPr/>
        <p:txBody>
          <a:bodyPr/>
          <a:lstStyle/>
          <a:p>
            <a:fld id="{73CFBFE4-18F7-4177-B69F-88D616F31B8E}" type="datetime1">
              <a:rPr lang="en-GB" smtClean="0"/>
              <a:t>07/07/2026</a:t>
            </a:fld>
            <a:endParaRPr lang="en-GB"/>
          </a:p>
        </p:txBody>
      </p:sp>
      <p:sp>
        <p:nvSpPr>
          <p:cNvPr id="3" name="Footer Placeholder 2">
            <a:extLst>
              <a:ext uri="{FF2B5EF4-FFF2-40B4-BE49-F238E27FC236}">
                <a16:creationId xmlns:a16="http://schemas.microsoft.com/office/drawing/2014/main" id="{61020E68-8B30-7DED-F0CA-27E9ABC6596B}"/>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3EDB00FB-51AB-1270-F650-363D79CBE531}"/>
              </a:ext>
            </a:extLst>
          </p:cNvPr>
          <p:cNvSpPr>
            <a:spLocks noGrp="1"/>
          </p:cNvSpPr>
          <p:nvPr>
            <p:ph type="sldNum" sz="quarter" idx="12"/>
          </p:nvPr>
        </p:nvSpPr>
        <p:spPr/>
        <p:txBody>
          <a:bodyPr/>
          <a:lstStyle/>
          <a:p>
            <a:fld id="{36D29DBC-057E-4A3F-8308-90B63D74C19A}" type="slidenum">
              <a:rPr lang="en-GB" smtClean="0"/>
              <a:t>‹#›</a:t>
            </a:fld>
            <a:endParaRPr lang="en-GB"/>
          </a:p>
        </p:txBody>
      </p:sp>
    </p:spTree>
    <p:extLst>
      <p:ext uri="{BB962C8B-B14F-4D97-AF65-F5344CB8AC3E}">
        <p14:creationId xmlns:p14="http://schemas.microsoft.com/office/powerpoint/2010/main" val="241252756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4E40DF-E773-2096-23A5-8C147261D37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64FAF64B-C585-209C-85EB-8351203E2A0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0A23C8C7-40DA-5FAD-CAE1-ABB01B91619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5F35CBF-736E-DF03-CD85-E94638AA2C12}"/>
              </a:ext>
            </a:extLst>
          </p:cNvPr>
          <p:cNvSpPr>
            <a:spLocks noGrp="1"/>
          </p:cNvSpPr>
          <p:nvPr>
            <p:ph type="dt" sz="half" idx="10"/>
          </p:nvPr>
        </p:nvSpPr>
        <p:spPr/>
        <p:txBody>
          <a:bodyPr/>
          <a:lstStyle/>
          <a:p>
            <a:fld id="{A937BF72-AB3B-4C59-8C7D-83E4CB5EE16C}" type="datetime1">
              <a:rPr lang="en-GB" smtClean="0"/>
              <a:t>07/07/2026</a:t>
            </a:fld>
            <a:endParaRPr lang="en-GB"/>
          </a:p>
        </p:txBody>
      </p:sp>
      <p:sp>
        <p:nvSpPr>
          <p:cNvPr id="6" name="Footer Placeholder 5">
            <a:extLst>
              <a:ext uri="{FF2B5EF4-FFF2-40B4-BE49-F238E27FC236}">
                <a16:creationId xmlns:a16="http://schemas.microsoft.com/office/drawing/2014/main" id="{BC44330D-80EA-96C5-6434-B13EA2B6306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4A3DFF0-D94A-F4EE-773D-1DE60B29E6F9}"/>
              </a:ext>
            </a:extLst>
          </p:cNvPr>
          <p:cNvSpPr>
            <a:spLocks noGrp="1"/>
          </p:cNvSpPr>
          <p:nvPr>
            <p:ph type="sldNum" sz="quarter" idx="12"/>
          </p:nvPr>
        </p:nvSpPr>
        <p:spPr/>
        <p:txBody>
          <a:bodyPr/>
          <a:lstStyle/>
          <a:p>
            <a:fld id="{36D29DBC-057E-4A3F-8308-90B63D74C19A}" type="slidenum">
              <a:rPr lang="en-GB" smtClean="0"/>
              <a:t>‹#›</a:t>
            </a:fld>
            <a:endParaRPr lang="en-GB"/>
          </a:p>
        </p:txBody>
      </p:sp>
    </p:spTree>
    <p:extLst>
      <p:ext uri="{BB962C8B-B14F-4D97-AF65-F5344CB8AC3E}">
        <p14:creationId xmlns:p14="http://schemas.microsoft.com/office/powerpoint/2010/main" val="10897037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B08151-1531-C709-6909-7DC3720BA0A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5846D78-F0ED-1968-D770-370ACA4BFD5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79A0508-A365-7F53-CFDF-AE5A3FDAD4D4}"/>
              </a:ext>
            </a:extLst>
          </p:cNvPr>
          <p:cNvSpPr>
            <a:spLocks noGrp="1"/>
          </p:cNvSpPr>
          <p:nvPr>
            <p:ph type="dt" sz="half" idx="10"/>
          </p:nvPr>
        </p:nvSpPr>
        <p:spPr/>
        <p:txBody>
          <a:bodyPr/>
          <a:lstStyle/>
          <a:p>
            <a:fld id="{7D11056E-EC4F-4D21-9F98-DC2B24B40253}" type="datetime1">
              <a:rPr lang="en-GB" smtClean="0"/>
              <a:t>07/07/2026</a:t>
            </a:fld>
            <a:endParaRPr lang="en-GB"/>
          </a:p>
        </p:txBody>
      </p:sp>
      <p:sp>
        <p:nvSpPr>
          <p:cNvPr id="5" name="Footer Placeholder 4">
            <a:extLst>
              <a:ext uri="{FF2B5EF4-FFF2-40B4-BE49-F238E27FC236}">
                <a16:creationId xmlns:a16="http://schemas.microsoft.com/office/drawing/2014/main" id="{7BD5E5C3-9628-63E6-911A-21FC26F7C7E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0EC9672-194F-8239-36D0-AEE77DE6C855}"/>
              </a:ext>
            </a:extLst>
          </p:cNvPr>
          <p:cNvSpPr>
            <a:spLocks noGrp="1"/>
          </p:cNvSpPr>
          <p:nvPr>
            <p:ph type="sldNum" sz="quarter" idx="12"/>
          </p:nvPr>
        </p:nvSpPr>
        <p:spPr/>
        <p:txBody>
          <a:bodyPr/>
          <a:lstStyle/>
          <a:p>
            <a:fld id="{8E12799E-0F5C-4263-A5BE-5536D2806C90}" type="slidenum">
              <a:rPr lang="en-GB" smtClean="0"/>
              <a:t>‹#›</a:t>
            </a:fld>
            <a:endParaRPr lang="en-GB"/>
          </a:p>
        </p:txBody>
      </p:sp>
    </p:spTree>
    <p:extLst>
      <p:ext uri="{BB962C8B-B14F-4D97-AF65-F5344CB8AC3E}">
        <p14:creationId xmlns:p14="http://schemas.microsoft.com/office/powerpoint/2010/main" val="168293503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7077C4-F9B7-A50C-4B4D-6A9E33883A1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048D441A-85C0-CB28-5E19-026D5CDB550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D9F32D72-76FC-A3B3-3644-4174C93480B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366EA83-2983-FC4F-F144-CBDB6E7D7885}"/>
              </a:ext>
            </a:extLst>
          </p:cNvPr>
          <p:cNvSpPr>
            <a:spLocks noGrp="1"/>
          </p:cNvSpPr>
          <p:nvPr>
            <p:ph type="dt" sz="half" idx="10"/>
          </p:nvPr>
        </p:nvSpPr>
        <p:spPr/>
        <p:txBody>
          <a:bodyPr/>
          <a:lstStyle/>
          <a:p>
            <a:fld id="{2EC1B9D9-D342-48B1-8176-83829DE6FCB7}" type="datetime1">
              <a:rPr lang="en-GB" smtClean="0"/>
              <a:t>07/07/2026</a:t>
            </a:fld>
            <a:endParaRPr lang="en-GB"/>
          </a:p>
        </p:txBody>
      </p:sp>
      <p:sp>
        <p:nvSpPr>
          <p:cNvPr id="6" name="Footer Placeholder 5">
            <a:extLst>
              <a:ext uri="{FF2B5EF4-FFF2-40B4-BE49-F238E27FC236}">
                <a16:creationId xmlns:a16="http://schemas.microsoft.com/office/drawing/2014/main" id="{679E33D4-5FFD-471E-ABA1-82FAF9E0EB5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D7263D4-1896-D554-6882-72A7748034EA}"/>
              </a:ext>
            </a:extLst>
          </p:cNvPr>
          <p:cNvSpPr>
            <a:spLocks noGrp="1"/>
          </p:cNvSpPr>
          <p:nvPr>
            <p:ph type="sldNum" sz="quarter" idx="12"/>
          </p:nvPr>
        </p:nvSpPr>
        <p:spPr/>
        <p:txBody>
          <a:bodyPr/>
          <a:lstStyle/>
          <a:p>
            <a:fld id="{36D29DBC-057E-4A3F-8308-90B63D74C19A}" type="slidenum">
              <a:rPr lang="en-GB" smtClean="0"/>
              <a:t>‹#›</a:t>
            </a:fld>
            <a:endParaRPr lang="en-GB"/>
          </a:p>
        </p:txBody>
      </p:sp>
    </p:spTree>
    <p:extLst>
      <p:ext uri="{BB962C8B-B14F-4D97-AF65-F5344CB8AC3E}">
        <p14:creationId xmlns:p14="http://schemas.microsoft.com/office/powerpoint/2010/main" val="314940041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CD5B5C-0EDF-2700-3CBE-0C17387995BB}"/>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664EEEA-52ED-BA5E-8E18-584D72975AE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EB49C8B-E10C-4D40-6E61-43B47C5D8486}"/>
              </a:ext>
            </a:extLst>
          </p:cNvPr>
          <p:cNvSpPr>
            <a:spLocks noGrp="1"/>
          </p:cNvSpPr>
          <p:nvPr>
            <p:ph type="dt" sz="half" idx="10"/>
          </p:nvPr>
        </p:nvSpPr>
        <p:spPr/>
        <p:txBody>
          <a:bodyPr/>
          <a:lstStyle/>
          <a:p>
            <a:fld id="{E1DAA601-4FF1-40B0-8C4C-EB0DF7D84B32}" type="datetime1">
              <a:rPr lang="en-GB" smtClean="0"/>
              <a:t>07/07/2026</a:t>
            </a:fld>
            <a:endParaRPr lang="en-GB"/>
          </a:p>
        </p:txBody>
      </p:sp>
      <p:sp>
        <p:nvSpPr>
          <p:cNvPr id="5" name="Footer Placeholder 4">
            <a:extLst>
              <a:ext uri="{FF2B5EF4-FFF2-40B4-BE49-F238E27FC236}">
                <a16:creationId xmlns:a16="http://schemas.microsoft.com/office/drawing/2014/main" id="{CA48F880-30D0-D581-ACB2-BAA9B833907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0D822D1-14DB-EC77-6C3F-C1AB91F9BA9F}"/>
              </a:ext>
            </a:extLst>
          </p:cNvPr>
          <p:cNvSpPr>
            <a:spLocks noGrp="1"/>
          </p:cNvSpPr>
          <p:nvPr>
            <p:ph type="sldNum" sz="quarter" idx="12"/>
          </p:nvPr>
        </p:nvSpPr>
        <p:spPr/>
        <p:txBody>
          <a:bodyPr/>
          <a:lstStyle/>
          <a:p>
            <a:fld id="{36D29DBC-057E-4A3F-8308-90B63D74C19A}" type="slidenum">
              <a:rPr lang="en-GB" smtClean="0"/>
              <a:t>‹#›</a:t>
            </a:fld>
            <a:endParaRPr lang="en-GB"/>
          </a:p>
        </p:txBody>
      </p:sp>
    </p:spTree>
    <p:extLst>
      <p:ext uri="{BB962C8B-B14F-4D97-AF65-F5344CB8AC3E}">
        <p14:creationId xmlns:p14="http://schemas.microsoft.com/office/powerpoint/2010/main" val="97747757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92CF525-5495-4792-2DE5-CF871FBD2ADE}"/>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3F10A37F-AECA-84FA-4222-8B4B0201288A}"/>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2E9CF30-411D-3050-02DD-664DFDDFE6DC}"/>
              </a:ext>
            </a:extLst>
          </p:cNvPr>
          <p:cNvSpPr>
            <a:spLocks noGrp="1"/>
          </p:cNvSpPr>
          <p:nvPr>
            <p:ph type="dt" sz="half" idx="10"/>
          </p:nvPr>
        </p:nvSpPr>
        <p:spPr/>
        <p:txBody>
          <a:bodyPr/>
          <a:lstStyle/>
          <a:p>
            <a:fld id="{A0D3753C-3BBC-4BCC-82E9-78B74AA16001}" type="datetime1">
              <a:rPr lang="en-GB" smtClean="0"/>
              <a:t>07/07/2026</a:t>
            </a:fld>
            <a:endParaRPr lang="en-GB"/>
          </a:p>
        </p:txBody>
      </p:sp>
      <p:sp>
        <p:nvSpPr>
          <p:cNvPr id="5" name="Footer Placeholder 4">
            <a:extLst>
              <a:ext uri="{FF2B5EF4-FFF2-40B4-BE49-F238E27FC236}">
                <a16:creationId xmlns:a16="http://schemas.microsoft.com/office/drawing/2014/main" id="{D22A9F65-159B-7B27-87A2-340D9774A15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04385EA-0685-8CBB-07D8-908271F65DCD}"/>
              </a:ext>
            </a:extLst>
          </p:cNvPr>
          <p:cNvSpPr>
            <a:spLocks noGrp="1"/>
          </p:cNvSpPr>
          <p:nvPr>
            <p:ph type="sldNum" sz="quarter" idx="12"/>
          </p:nvPr>
        </p:nvSpPr>
        <p:spPr/>
        <p:txBody>
          <a:bodyPr/>
          <a:lstStyle/>
          <a:p>
            <a:fld id="{36D29DBC-057E-4A3F-8308-90B63D74C19A}" type="slidenum">
              <a:rPr lang="en-GB" smtClean="0"/>
              <a:t>‹#›</a:t>
            </a:fld>
            <a:endParaRPr lang="en-GB"/>
          </a:p>
        </p:txBody>
      </p:sp>
    </p:spTree>
    <p:extLst>
      <p:ext uri="{BB962C8B-B14F-4D97-AF65-F5344CB8AC3E}">
        <p14:creationId xmlns:p14="http://schemas.microsoft.com/office/powerpoint/2010/main" val="42279693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1015E2-031C-FEB7-D465-169DFAA3C10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AB52D536-9916-FC86-73AD-86C084EBAF53}"/>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6D8C15A-2446-5E30-B861-F074DBBEE572}"/>
              </a:ext>
            </a:extLst>
          </p:cNvPr>
          <p:cNvSpPr>
            <a:spLocks noGrp="1"/>
          </p:cNvSpPr>
          <p:nvPr>
            <p:ph type="dt" sz="half" idx="10"/>
          </p:nvPr>
        </p:nvSpPr>
        <p:spPr/>
        <p:txBody>
          <a:bodyPr/>
          <a:lstStyle/>
          <a:p>
            <a:fld id="{955B3883-AF8D-4EC9-9623-6AE1747914F3}" type="datetime1">
              <a:rPr lang="en-GB" smtClean="0"/>
              <a:t>07/07/2026</a:t>
            </a:fld>
            <a:endParaRPr lang="en-GB"/>
          </a:p>
        </p:txBody>
      </p:sp>
      <p:sp>
        <p:nvSpPr>
          <p:cNvPr id="5" name="Footer Placeholder 4">
            <a:extLst>
              <a:ext uri="{FF2B5EF4-FFF2-40B4-BE49-F238E27FC236}">
                <a16:creationId xmlns:a16="http://schemas.microsoft.com/office/drawing/2014/main" id="{D0C60C1C-CA46-5A29-930F-7618517AA05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13FAE40-89B3-F7C4-DF15-3F7AA452E19C}"/>
              </a:ext>
            </a:extLst>
          </p:cNvPr>
          <p:cNvSpPr>
            <a:spLocks noGrp="1"/>
          </p:cNvSpPr>
          <p:nvPr>
            <p:ph type="sldNum" sz="quarter" idx="12"/>
          </p:nvPr>
        </p:nvSpPr>
        <p:spPr/>
        <p:txBody>
          <a:bodyPr/>
          <a:lstStyle/>
          <a:p>
            <a:fld id="{8E12799E-0F5C-4263-A5BE-5536D2806C90}" type="slidenum">
              <a:rPr lang="en-GB" smtClean="0"/>
              <a:t>‹#›</a:t>
            </a:fld>
            <a:endParaRPr lang="en-GB"/>
          </a:p>
        </p:txBody>
      </p:sp>
    </p:spTree>
    <p:extLst>
      <p:ext uri="{BB962C8B-B14F-4D97-AF65-F5344CB8AC3E}">
        <p14:creationId xmlns:p14="http://schemas.microsoft.com/office/powerpoint/2010/main" val="10007817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5874A9-8E6A-4E9F-672E-C0CADDE3BC6E}"/>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45EF11B0-3396-52BA-20D3-8F1438BCCE4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6B1DDA7D-EB33-F085-600F-71F178D51C3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BC55A1F5-ECBD-570D-ECED-173ACC2926C9}"/>
              </a:ext>
            </a:extLst>
          </p:cNvPr>
          <p:cNvSpPr>
            <a:spLocks noGrp="1"/>
          </p:cNvSpPr>
          <p:nvPr>
            <p:ph type="dt" sz="half" idx="10"/>
          </p:nvPr>
        </p:nvSpPr>
        <p:spPr/>
        <p:txBody>
          <a:bodyPr/>
          <a:lstStyle/>
          <a:p>
            <a:fld id="{67D755E6-B0DF-4EB9-95A9-4B601EF095E9}" type="datetime1">
              <a:rPr lang="en-GB" smtClean="0"/>
              <a:t>07/07/2026</a:t>
            </a:fld>
            <a:endParaRPr lang="en-GB"/>
          </a:p>
        </p:txBody>
      </p:sp>
      <p:sp>
        <p:nvSpPr>
          <p:cNvPr id="6" name="Footer Placeholder 5">
            <a:extLst>
              <a:ext uri="{FF2B5EF4-FFF2-40B4-BE49-F238E27FC236}">
                <a16:creationId xmlns:a16="http://schemas.microsoft.com/office/drawing/2014/main" id="{88072B94-ED77-8368-BADF-D3ECCA7DAB6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124CC14-A3DC-BBAC-3D0D-EE41973166D2}"/>
              </a:ext>
            </a:extLst>
          </p:cNvPr>
          <p:cNvSpPr>
            <a:spLocks noGrp="1"/>
          </p:cNvSpPr>
          <p:nvPr>
            <p:ph type="sldNum" sz="quarter" idx="12"/>
          </p:nvPr>
        </p:nvSpPr>
        <p:spPr/>
        <p:txBody>
          <a:bodyPr/>
          <a:lstStyle/>
          <a:p>
            <a:fld id="{8E12799E-0F5C-4263-A5BE-5536D2806C90}" type="slidenum">
              <a:rPr lang="en-GB" smtClean="0"/>
              <a:t>‹#›</a:t>
            </a:fld>
            <a:endParaRPr lang="en-GB"/>
          </a:p>
        </p:txBody>
      </p:sp>
    </p:spTree>
    <p:extLst>
      <p:ext uri="{BB962C8B-B14F-4D97-AF65-F5344CB8AC3E}">
        <p14:creationId xmlns:p14="http://schemas.microsoft.com/office/powerpoint/2010/main" val="2191256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F40ADC-7F20-29C6-8B88-30DB03360B6A}"/>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2A5C2589-FAA7-3F83-34B1-F1BC0F36246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3DCA756-5AF3-4BB0-6E33-9C493C9CF86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0552C244-9734-EDA5-5ECB-EE1F8E0A656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24EE48B-26CD-08B0-CCB8-2CD91EA51C8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35823B69-A9A1-C64C-7D55-513056C32722}"/>
              </a:ext>
            </a:extLst>
          </p:cNvPr>
          <p:cNvSpPr>
            <a:spLocks noGrp="1"/>
          </p:cNvSpPr>
          <p:nvPr>
            <p:ph type="dt" sz="half" idx="10"/>
          </p:nvPr>
        </p:nvSpPr>
        <p:spPr/>
        <p:txBody>
          <a:bodyPr/>
          <a:lstStyle/>
          <a:p>
            <a:fld id="{ABC2BC91-71A3-439A-8F55-43AC7459834D}" type="datetime1">
              <a:rPr lang="en-GB" smtClean="0"/>
              <a:t>07/07/2026</a:t>
            </a:fld>
            <a:endParaRPr lang="en-GB"/>
          </a:p>
        </p:txBody>
      </p:sp>
      <p:sp>
        <p:nvSpPr>
          <p:cNvPr id="8" name="Footer Placeholder 7">
            <a:extLst>
              <a:ext uri="{FF2B5EF4-FFF2-40B4-BE49-F238E27FC236}">
                <a16:creationId xmlns:a16="http://schemas.microsoft.com/office/drawing/2014/main" id="{D0AE403B-3FBB-49F8-86ED-6A2DDC49F760}"/>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27B7AD35-6F1B-45C2-FCB0-16048A226702}"/>
              </a:ext>
            </a:extLst>
          </p:cNvPr>
          <p:cNvSpPr>
            <a:spLocks noGrp="1"/>
          </p:cNvSpPr>
          <p:nvPr>
            <p:ph type="sldNum" sz="quarter" idx="12"/>
          </p:nvPr>
        </p:nvSpPr>
        <p:spPr/>
        <p:txBody>
          <a:bodyPr/>
          <a:lstStyle/>
          <a:p>
            <a:fld id="{8E12799E-0F5C-4263-A5BE-5536D2806C90}" type="slidenum">
              <a:rPr lang="en-GB" smtClean="0"/>
              <a:t>‹#›</a:t>
            </a:fld>
            <a:endParaRPr lang="en-GB"/>
          </a:p>
        </p:txBody>
      </p:sp>
    </p:spTree>
    <p:extLst>
      <p:ext uri="{BB962C8B-B14F-4D97-AF65-F5344CB8AC3E}">
        <p14:creationId xmlns:p14="http://schemas.microsoft.com/office/powerpoint/2010/main" val="41541371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3BDE60-4385-D041-06BF-4DC44714A74B}"/>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BBD6C573-B8E9-E1D9-A747-56350008F7D7}"/>
              </a:ext>
            </a:extLst>
          </p:cNvPr>
          <p:cNvSpPr>
            <a:spLocks noGrp="1"/>
          </p:cNvSpPr>
          <p:nvPr>
            <p:ph type="dt" sz="half" idx="10"/>
          </p:nvPr>
        </p:nvSpPr>
        <p:spPr/>
        <p:txBody>
          <a:bodyPr/>
          <a:lstStyle/>
          <a:p>
            <a:fld id="{320F02A5-B883-4853-9C0B-1B9E475F65EB}" type="datetime1">
              <a:rPr lang="en-GB" smtClean="0"/>
              <a:t>07/07/2026</a:t>
            </a:fld>
            <a:endParaRPr lang="en-GB"/>
          </a:p>
        </p:txBody>
      </p:sp>
      <p:sp>
        <p:nvSpPr>
          <p:cNvPr id="4" name="Footer Placeholder 3">
            <a:extLst>
              <a:ext uri="{FF2B5EF4-FFF2-40B4-BE49-F238E27FC236}">
                <a16:creationId xmlns:a16="http://schemas.microsoft.com/office/drawing/2014/main" id="{847B3B97-C485-E953-9EEA-0F580A411E37}"/>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65220E6A-734F-3D5F-8FA7-1D69FD61652C}"/>
              </a:ext>
            </a:extLst>
          </p:cNvPr>
          <p:cNvSpPr>
            <a:spLocks noGrp="1"/>
          </p:cNvSpPr>
          <p:nvPr>
            <p:ph type="sldNum" sz="quarter" idx="12"/>
          </p:nvPr>
        </p:nvSpPr>
        <p:spPr/>
        <p:txBody>
          <a:bodyPr/>
          <a:lstStyle/>
          <a:p>
            <a:fld id="{8E12799E-0F5C-4263-A5BE-5536D2806C90}" type="slidenum">
              <a:rPr lang="en-GB" smtClean="0"/>
              <a:t>‹#›</a:t>
            </a:fld>
            <a:endParaRPr lang="en-GB"/>
          </a:p>
        </p:txBody>
      </p:sp>
    </p:spTree>
    <p:extLst>
      <p:ext uri="{BB962C8B-B14F-4D97-AF65-F5344CB8AC3E}">
        <p14:creationId xmlns:p14="http://schemas.microsoft.com/office/powerpoint/2010/main" val="7304120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533F3CC-0C3B-14A8-78CB-D54D61AECD79}"/>
              </a:ext>
            </a:extLst>
          </p:cNvPr>
          <p:cNvSpPr>
            <a:spLocks noGrp="1"/>
          </p:cNvSpPr>
          <p:nvPr>
            <p:ph type="dt" sz="half" idx="10"/>
          </p:nvPr>
        </p:nvSpPr>
        <p:spPr/>
        <p:txBody>
          <a:bodyPr/>
          <a:lstStyle/>
          <a:p>
            <a:fld id="{B5C216F5-6838-4D1E-82CA-7F4E17D37DAF}" type="datetime1">
              <a:rPr lang="en-GB" smtClean="0"/>
              <a:t>07/07/2026</a:t>
            </a:fld>
            <a:endParaRPr lang="en-GB"/>
          </a:p>
        </p:txBody>
      </p:sp>
      <p:sp>
        <p:nvSpPr>
          <p:cNvPr id="3" name="Footer Placeholder 2">
            <a:extLst>
              <a:ext uri="{FF2B5EF4-FFF2-40B4-BE49-F238E27FC236}">
                <a16:creationId xmlns:a16="http://schemas.microsoft.com/office/drawing/2014/main" id="{7D76974C-C179-E54C-5D7E-505D6FB5B04D}"/>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204D8024-8589-ED34-C523-FF83C9EA9010}"/>
              </a:ext>
            </a:extLst>
          </p:cNvPr>
          <p:cNvSpPr>
            <a:spLocks noGrp="1"/>
          </p:cNvSpPr>
          <p:nvPr>
            <p:ph type="sldNum" sz="quarter" idx="12"/>
          </p:nvPr>
        </p:nvSpPr>
        <p:spPr/>
        <p:txBody>
          <a:bodyPr/>
          <a:lstStyle/>
          <a:p>
            <a:fld id="{8E12799E-0F5C-4263-A5BE-5536D2806C90}" type="slidenum">
              <a:rPr lang="en-GB" smtClean="0"/>
              <a:t>‹#›</a:t>
            </a:fld>
            <a:endParaRPr lang="en-GB"/>
          </a:p>
        </p:txBody>
      </p:sp>
    </p:spTree>
    <p:extLst>
      <p:ext uri="{BB962C8B-B14F-4D97-AF65-F5344CB8AC3E}">
        <p14:creationId xmlns:p14="http://schemas.microsoft.com/office/powerpoint/2010/main" val="3514446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F925C4-4F11-C821-5E3F-E611921B696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BAE9B66B-5E4C-47D0-8D34-C46EEB4F748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3EACE591-0460-8D77-7953-A1155301AB2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6429232-8E06-C98D-865F-B44B3B3A4419}"/>
              </a:ext>
            </a:extLst>
          </p:cNvPr>
          <p:cNvSpPr>
            <a:spLocks noGrp="1"/>
          </p:cNvSpPr>
          <p:nvPr>
            <p:ph type="dt" sz="half" idx="10"/>
          </p:nvPr>
        </p:nvSpPr>
        <p:spPr/>
        <p:txBody>
          <a:bodyPr/>
          <a:lstStyle/>
          <a:p>
            <a:fld id="{1B60A16D-4EB2-4452-964A-EE5A508E2D14}" type="datetime1">
              <a:rPr lang="en-GB" smtClean="0"/>
              <a:t>07/07/2026</a:t>
            </a:fld>
            <a:endParaRPr lang="en-GB"/>
          </a:p>
        </p:txBody>
      </p:sp>
      <p:sp>
        <p:nvSpPr>
          <p:cNvPr id="6" name="Footer Placeholder 5">
            <a:extLst>
              <a:ext uri="{FF2B5EF4-FFF2-40B4-BE49-F238E27FC236}">
                <a16:creationId xmlns:a16="http://schemas.microsoft.com/office/drawing/2014/main" id="{56884147-088A-23FE-7FD9-AA04389EF4A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D3ACEAF-B7AA-38ED-FA34-5D39AA74F1FD}"/>
              </a:ext>
            </a:extLst>
          </p:cNvPr>
          <p:cNvSpPr>
            <a:spLocks noGrp="1"/>
          </p:cNvSpPr>
          <p:nvPr>
            <p:ph type="sldNum" sz="quarter" idx="12"/>
          </p:nvPr>
        </p:nvSpPr>
        <p:spPr/>
        <p:txBody>
          <a:bodyPr/>
          <a:lstStyle/>
          <a:p>
            <a:fld id="{8E12799E-0F5C-4263-A5BE-5536D2806C90}" type="slidenum">
              <a:rPr lang="en-GB" smtClean="0"/>
              <a:t>‹#›</a:t>
            </a:fld>
            <a:endParaRPr lang="en-GB"/>
          </a:p>
        </p:txBody>
      </p:sp>
    </p:spTree>
    <p:extLst>
      <p:ext uri="{BB962C8B-B14F-4D97-AF65-F5344CB8AC3E}">
        <p14:creationId xmlns:p14="http://schemas.microsoft.com/office/powerpoint/2010/main" val="28599422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C536A1-9EED-914C-448B-49C8885508F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15A3736B-375E-5701-5827-A018283D54B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E942C3CE-DCB0-F15D-893B-53CD0876330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FB9D617-03B9-1B92-A786-E12865CED34F}"/>
              </a:ext>
            </a:extLst>
          </p:cNvPr>
          <p:cNvSpPr>
            <a:spLocks noGrp="1"/>
          </p:cNvSpPr>
          <p:nvPr>
            <p:ph type="dt" sz="half" idx="10"/>
          </p:nvPr>
        </p:nvSpPr>
        <p:spPr/>
        <p:txBody>
          <a:bodyPr/>
          <a:lstStyle/>
          <a:p>
            <a:fld id="{FBC58542-1385-46E6-8EEE-422BA358EF1C}" type="datetime1">
              <a:rPr lang="en-GB" smtClean="0"/>
              <a:t>07/07/2026</a:t>
            </a:fld>
            <a:endParaRPr lang="en-GB"/>
          </a:p>
        </p:txBody>
      </p:sp>
      <p:sp>
        <p:nvSpPr>
          <p:cNvPr id="6" name="Footer Placeholder 5">
            <a:extLst>
              <a:ext uri="{FF2B5EF4-FFF2-40B4-BE49-F238E27FC236}">
                <a16:creationId xmlns:a16="http://schemas.microsoft.com/office/drawing/2014/main" id="{353C91D1-99A5-264F-A0A5-70A1D3E3BD6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53EFFB2-1F71-D9A8-2505-D4AF3F041D9F}"/>
              </a:ext>
            </a:extLst>
          </p:cNvPr>
          <p:cNvSpPr>
            <a:spLocks noGrp="1"/>
          </p:cNvSpPr>
          <p:nvPr>
            <p:ph type="sldNum" sz="quarter" idx="12"/>
          </p:nvPr>
        </p:nvSpPr>
        <p:spPr/>
        <p:txBody>
          <a:bodyPr/>
          <a:lstStyle/>
          <a:p>
            <a:fld id="{8E12799E-0F5C-4263-A5BE-5536D2806C90}" type="slidenum">
              <a:rPr lang="en-GB" smtClean="0"/>
              <a:t>‹#›</a:t>
            </a:fld>
            <a:endParaRPr lang="en-GB"/>
          </a:p>
        </p:txBody>
      </p:sp>
    </p:spTree>
    <p:extLst>
      <p:ext uri="{BB962C8B-B14F-4D97-AF65-F5344CB8AC3E}">
        <p14:creationId xmlns:p14="http://schemas.microsoft.com/office/powerpoint/2010/main" val="18338712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BA4638F-49C2-EC59-5214-B8DA2D08989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59E0DAB-4818-35C6-69A7-D70A493A20F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CA4E975-2655-5B8B-356E-3D31817A95C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309C1578-361D-420B-955B-D8285AD0EFA5}" type="datetime1">
              <a:rPr lang="en-GB" smtClean="0"/>
              <a:t>07/07/2026</a:t>
            </a:fld>
            <a:endParaRPr lang="en-GB"/>
          </a:p>
        </p:txBody>
      </p:sp>
      <p:sp>
        <p:nvSpPr>
          <p:cNvPr id="5" name="Footer Placeholder 4">
            <a:extLst>
              <a:ext uri="{FF2B5EF4-FFF2-40B4-BE49-F238E27FC236}">
                <a16:creationId xmlns:a16="http://schemas.microsoft.com/office/drawing/2014/main" id="{4B8B4D7F-AFAB-6CDC-5128-025114A414E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D7ADB822-318A-3CC8-88EA-D22FED6CE4D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8E12799E-0F5C-4263-A5BE-5536D2806C90}" type="slidenum">
              <a:rPr lang="en-GB" smtClean="0"/>
              <a:t>‹#›</a:t>
            </a:fld>
            <a:endParaRPr lang="en-GB"/>
          </a:p>
        </p:txBody>
      </p:sp>
    </p:spTree>
    <p:extLst>
      <p:ext uri="{BB962C8B-B14F-4D97-AF65-F5344CB8AC3E}">
        <p14:creationId xmlns:p14="http://schemas.microsoft.com/office/powerpoint/2010/main" val="82629829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75BE648-58E1-450D-F8CA-4A669FA2192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AEBA7F75-62C8-B0C6-66D6-994F97ECD12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5F25CA1-4F9C-FF01-CD86-0F590C73260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0D3B9F1B-FB83-459B-9A57-D706F22FBCD8}" type="datetime1">
              <a:rPr lang="en-GB" smtClean="0"/>
              <a:t>07/07/2026</a:t>
            </a:fld>
            <a:endParaRPr lang="en-GB"/>
          </a:p>
        </p:txBody>
      </p:sp>
      <p:sp>
        <p:nvSpPr>
          <p:cNvPr id="5" name="Footer Placeholder 4">
            <a:extLst>
              <a:ext uri="{FF2B5EF4-FFF2-40B4-BE49-F238E27FC236}">
                <a16:creationId xmlns:a16="http://schemas.microsoft.com/office/drawing/2014/main" id="{4A5C39FE-4BD7-6AFD-136F-CD88A9E9BF0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CAD5E03B-64C7-5CB4-7536-3AE62588B6D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6D29DBC-057E-4A3F-8308-90B63D74C19A}" type="slidenum">
              <a:rPr lang="en-GB" smtClean="0"/>
              <a:t>‹#›</a:t>
            </a:fld>
            <a:endParaRPr lang="en-GB"/>
          </a:p>
        </p:txBody>
      </p:sp>
    </p:spTree>
    <p:extLst>
      <p:ext uri="{BB962C8B-B14F-4D97-AF65-F5344CB8AC3E}">
        <p14:creationId xmlns:p14="http://schemas.microsoft.com/office/powerpoint/2010/main" val="46414237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c.damerell@rl.ac.uk" TargetMode="External"/><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28EF49-253B-1E68-2966-11068EA68AE0}"/>
            </a:ext>
          </a:extLst>
        </p:cNvPr>
        <p:cNvGrpSpPr/>
        <p:nvPr/>
      </p:nvGrpSpPr>
      <p:grpSpPr>
        <a:xfrm>
          <a:off x="0" y="0"/>
          <a:ext cx="0" cy="0"/>
          <a:chOff x="0" y="0"/>
          <a:chExt cx="0" cy="0"/>
        </a:xfrm>
      </p:grpSpPr>
      <p:pic>
        <p:nvPicPr>
          <p:cNvPr id="5" name="Picture 4">
            <a:extLst>
              <a:ext uri="{FF2B5EF4-FFF2-40B4-BE49-F238E27FC236}">
                <a16:creationId xmlns:a16="http://schemas.microsoft.com/office/drawing/2014/main" id="{92AFD882-7D40-FCCC-E689-1A1B840B969A}"/>
              </a:ext>
            </a:extLst>
          </p:cNvPr>
          <p:cNvPicPr>
            <a:picLocks noChangeAspect="1"/>
          </p:cNvPicPr>
          <p:nvPr/>
        </p:nvPicPr>
        <p:blipFill>
          <a:blip r:embed="rId2"/>
          <a:stretch>
            <a:fillRect/>
          </a:stretch>
        </p:blipFill>
        <p:spPr>
          <a:xfrm>
            <a:off x="0" y="213763"/>
            <a:ext cx="5444307" cy="6644237"/>
          </a:xfrm>
          <a:prstGeom prst="rect">
            <a:avLst/>
          </a:prstGeom>
        </p:spPr>
      </p:pic>
      <p:sp>
        <p:nvSpPr>
          <p:cNvPr id="4" name="TextBox 3">
            <a:extLst>
              <a:ext uri="{FF2B5EF4-FFF2-40B4-BE49-F238E27FC236}">
                <a16:creationId xmlns:a16="http://schemas.microsoft.com/office/drawing/2014/main" id="{C73ED2E2-E159-1AB2-024B-C7262DA34C59}"/>
              </a:ext>
            </a:extLst>
          </p:cNvPr>
          <p:cNvSpPr txBox="1"/>
          <p:nvPr/>
        </p:nvSpPr>
        <p:spPr>
          <a:xfrm>
            <a:off x="0" y="0"/>
            <a:ext cx="12192000" cy="1138773"/>
          </a:xfrm>
          <a:prstGeom prst="rect">
            <a:avLst/>
          </a:prstGeom>
          <a:noFill/>
        </p:spPr>
        <p:txBody>
          <a:bodyPr wrap="square" rtlCol="0">
            <a:spAutoFit/>
          </a:bodyPr>
          <a:lstStyle/>
          <a:p>
            <a:pPr algn="ctr"/>
            <a:r>
              <a:rPr lang="en-GB" sz="2400" b="1" dirty="0">
                <a:solidFill>
                  <a:prstClr val="black"/>
                </a:solidFill>
                <a:ea typeface="Calibri" panose="020F0502020204030204" pitchFamily="34" charset="0"/>
                <a:cs typeface="Calibri" panose="020F0502020204030204" pitchFamily="34" charset="0"/>
              </a:rPr>
              <a:t>Vertex detector </a:t>
            </a:r>
            <a:r>
              <a:rPr lang="en-GB" sz="2400" b="1" dirty="0" err="1">
                <a:solidFill>
                  <a:prstClr val="black"/>
                </a:solidFill>
                <a:ea typeface="Calibri" panose="020F0502020204030204" pitchFamily="34" charset="0"/>
                <a:cs typeface="Calibri" panose="020F0502020204030204" pitchFamily="34" charset="0"/>
              </a:rPr>
              <a:t>bgds</a:t>
            </a:r>
            <a:r>
              <a:rPr lang="en-GB" sz="2400" b="1" dirty="0">
                <a:solidFill>
                  <a:prstClr val="black"/>
                </a:solidFill>
                <a:ea typeface="Calibri" panose="020F0502020204030204" pitchFamily="34" charset="0"/>
                <a:cs typeface="Calibri" panose="020F0502020204030204" pitchFamily="34" charset="0"/>
              </a:rPr>
              <a:t> at FCC-ee(Z0) – concerns based on experience at SLC</a:t>
            </a:r>
            <a:endParaRPr lang="en-GB" i="1" dirty="0">
              <a:solidFill>
                <a:prstClr val="black"/>
              </a:solidFill>
              <a:ea typeface="Calibri" panose="020F0502020204030204" pitchFamily="34" charset="0"/>
              <a:cs typeface="Calibri" panose="020F0502020204030204" pitchFamily="34" charset="0"/>
            </a:endParaRPr>
          </a:p>
          <a:p>
            <a:pPr algn="r"/>
            <a:r>
              <a:rPr lang="en-GB" dirty="0">
                <a:solidFill>
                  <a:prstClr val="black"/>
                </a:solidFill>
                <a:ea typeface="Calibri" panose="020F0502020204030204" pitchFamily="34" charset="0"/>
                <a:cs typeface="Calibri" panose="020F0502020204030204" pitchFamily="34" charset="0"/>
              </a:rPr>
              <a:t>Chris Damerell, RAL: </a:t>
            </a:r>
            <a:r>
              <a:rPr lang="en-GB" dirty="0">
                <a:solidFill>
                  <a:prstClr val="black"/>
                </a:solidFill>
                <a:ea typeface="Calibri" panose="020F0502020204030204" pitchFamily="34" charset="0"/>
                <a:cs typeface="Calibri" panose="020F0502020204030204" pitchFamily="34" charset="0"/>
                <a:hlinkClick r:id="rId3"/>
              </a:rPr>
              <a:t>c.damerell@rl.ac.uk</a:t>
            </a:r>
            <a:endParaRPr lang="en-GB" dirty="0">
              <a:solidFill>
                <a:prstClr val="black"/>
              </a:solidFill>
              <a:ea typeface="Calibri" panose="020F0502020204030204" pitchFamily="34" charset="0"/>
              <a:cs typeface="Calibri" panose="020F0502020204030204" pitchFamily="34" charset="0"/>
            </a:endParaRPr>
          </a:p>
          <a:p>
            <a:pPr algn="r"/>
            <a:r>
              <a:rPr lang="en-GB" dirty="0">
                <a:solidFill>
                  <a:prstClr val="black"/>
                </a:solidFill>
                <a:ea typeface="Calibri" panose="020F0502020204030204" pitchFamily="34" charset="0"/>
                <a:cs typeface="Calibri" panose="020F0502020204030204" pitchFamily="34" charset="0"/>
              </a:rPr>
              <a:t>  8</a:t>
            </a:r>
            <a:r>
              <a:rPr lang="en-GB" baseline="30000" dirty="0">
                <a:solidFill>
                  <a:prstClr val="black"/>
                </a:solidFill>
                <a:ea typeface="Calibri" panose="020F0502020204030204" pitchFamily="34" charset="0"/>
                <a:cs typeface="Calibri" panose="020F0502020204030204" pitchFamily="34" charset="0"/>
              </a:rPr>
              <a:t>th</a:t>
            </a:r>
            <a:r>
              <a:rPr lang="en-GB" dirty="0">
                <a:solidFill>
                  <a:prstClr val="black"/>
                </a:solidFill>
                <a:ea typeface="Calibri" panose="020F0502020204030204" pitchFamily="34" charset="0"/>
                <a:cs typeface="Calibri" panose="020F0502020204030204" pitchFamily="34" charset="0"/>
              </a:rPr>
              <a:t> July 2026</a:t>
            </a:r>
          </a:p>
          <a:p>
            <a:pPr algn="r"/>
            <a:endParaRPr lang="en-GB" sz="800" dirty="0">
              <a:solidFill>
                <a:prstClr val="black"/>
              </a:solidFill>
              <a:ea typeface="Calibri" panose="020F0502020204030204" pitchFamily="34" charset="0"/>
              <a:cs typeface="Calibri" panose="020F0502020204030204" pitchFamily="34" charset="0"/>
            </a:endParaRPr>
          </a:p>
        </p:txBody>
      </p:sp>
      <p:sp>
        <p:nvSpPr>
          <p:cNvPr id="3" name="TextBox 2">
            <a:extLst>
              <a:ext uri="{FF2B5EF4-FFF2-40B4-BE49-F238E27FC236}">
                <a16:creationId xmlns:a16="http://schemas.microsoft.com/office/drawing/2014/main" id="{60DBA3BB-1DB1-983B-E9B6-A78937C4EE3C}"/>
              </a:ext>
            </a:extLst>
          </p:cNvPr>
          <p:cNvSpPr txBox="1"/>
          <p:nvPr/>
        </p:nvSpPr>
        <p:spPr>
          <a:xfrm>
            <a:off x="0" y="478461"/>
            <a:ext cx="5705856"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ptos" panose="02110004020202020204"/>
                <a:ea typeface="+mn-ea"/>
                <a:cs typeface="+mn-cs"/>
              </a:rPr>
              <a:t>SLD’s first vertex detector, VXD2  1992 120 </a:t>
            </a:r>
            <a:r>
              <a:rPr kumimoji="0" lang="en-GB" sz="1800" b="0" i="0" u="none" strike="noStrike" kern="1200" cap="none" spc="0" normalizeH="0" baseline="0" noProof="0" dirty="0" err="1">
                <a:ln>
                  <a:noFill/>
                </a:ln>
                <a:solidFill>
                  <a:prstClr val="black"/>
                </a:solidFill>
                <a:effectLst/>
                <a:uLnTx/>
                <a:uFillTx/>
                <a:latin typeface="Aptos" panose="02110004020202020204"/>
                <a:ea typeface="+mn-ea"/>
                <a:cs typeface="+mn-cs"/>
              </a:rPr>
              <a:t>Mpixels</a:t>
            </a:r>
            <a:endParaRPr kumimoji="0" lang="en-GB" sz="18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6" name="TextBox 5">
            <a:extLst>
              <a:ext uri="{FF2B5EF4-FFF2-40B4-BE49-F238E27FC236}">
                <a16:creationId xmlns:a16="http://schemas.microsoft.com/office/drawing/2014/main" id="{32E27F31-46E1-E6C3-5590-2AC31D4F91E8}"/>
              </a:ext>
            </a:extLst>
          </p:cNvPr>
          <p:cNvSpPr txBox="1"/>
          <p:nvPr/>
        </p:nvSpPr>
        <p:spPr>
          <a:xfrm>
            <a:off x="70104" y="5592197"/>
            <a:ext cx="3744687"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ptos" panose="02110004020202020204"/>
                <a:ea typeface="+mn-ea"/>
                <a:cs typeface="+mn-cs"/>
              </a:rPr>
              <a:t>After track finding,  Z</a:t>
            </a:r>
            <a:r>
              <a:rPr kumimoji="0" lang="en-GB" sz="1800" b="0" i="0" u="none" strike="noStrike" kern="1200" cap="none" spc="0" normalizeH="0" baseline="30000" noProof="0" dirty="0">
                <a:ln>
                  <a:noFill/>
                </a:ln>
                <a:solidFill>
                  <a:prstClr val="black"/>
                </a:solidFill>
                <a:effectLst/>
                <a:uLnTx/>
                <a:uFillTx/>
                <a:latin typeface="Aptos" panose="02110004020202020204"/>
                <a:ea typeface="+mn-ea"/>
                <a:cs typeface="+mn-cs"/>
              </a:rPr>
              <a:t>0</a:t>
            </a:r>
            <a:r>
              <a:rPr kumimoji="0" lang="en-GB" sz="1800" b="0" i="0" u="none" strike="noStrike" kern="1200" cap="none" spc="0" normalizeH="0" baseline="0" noProof="0" dirty="0">
                <a:ln>
                  <a:noFill/>
                </a:ln>
                <a:solidFill>
                  <a:prstClr val="black"/>
                </a:solidFill>
                <a:effectLst/>
                <a:uLnTx/>
                <a:uFillTx/>
                <a:latin typeface="Aptos" panose="02110004020202020204"/>
                <a:ea typeface="+mn-ea"/>
                <a:cs typeface="+mn-cs"/>
                <a:sym typeface="Wingdings" panose="05000000000000000000" pitchFamily="2" charset="2"/>
              </a:rPr>
              <a:t></a:t>
            </a:r>
            <a:r>
              <a:rPr kumimoji="0" lang="en-GB" sz="1800" b="0" i="0" u="none" strike="noStrike" kern="1200" cap="none" spc="0" normalizeH="0" baseline="0" noProof="0" dirty="0">
                <a:ln>
                  <a:noFill/>
                </a:ln>
                <a:solidFill>
                  <a:prstClr val="black"/>
                </a:solidFill>
                <a:effectLst/>
                <a:uLnTx/>
                <a:uFillTx/>
                <a:latin typeface="Symbol" panose="05050102010706020507" pitchFamily="18" charset="2"/>
                <a:ea typeface="+mn-ea"/>
                <a:cs typeface="+mn-cs"/>
                <a:sym typeface="Wingdings" panose="05000000000000000000" pitchFamily="2" charset="2"/>
              </a:rPr>
              <a:t>m</a:t>
            </a:r>
            <a:r>
              <a:rPr kumimoji="0" lang="en-GB" sz="1800" b="0" i="0" u="none" strike="noStrike" kern="1200" cap="none" spc="0" normalizeH="0" baseline="30000" noProof="0" dirty="0">
                <a:ln>
                  <a:noFill/>
                </a:ln>
                <a:solidFill>
                  <a:prstClr val="black"/>
                </a:solidFill>
                <a:effectLst/>
                <a:uLnTx/>
                <a:uFillTx/>
                <a:latin typeface="Symbol" panose="05050102010706020507" pitchFamily="18" charset="2"/>
                <a:ea typeface="+mn-ea"/>
                <a:cs typeface="+mn-cs"/>
                <a:sym typeface="Wingdings" panose="05000000000000000000" pitchFamily="2" charset="2"/>
              </a:rPr>
              <a:t>+</a:t>
            </a:r>
            <a:r>
              <a:rPr kumimoji="0" lang="en-GB" sz="1800" b="0" i="0" u="none" strike="noStrike" kern="1200" cap="none" spc="0" normalizeH="0" baseline="0" noProof="0" dirty="0">
                <a:ln>
                  <a:noFill/>
                </a:ln>
                <a:solidFill>
                  <a:prstClr val="black"/>
                </a:solidFill>
                <a:effectLst/>
                <a:uLnTx/>
                <a:uFillTx/>
                <a:latin typeface="Aptos" panose="02110004020202020204"/>
                <a:ea typeface="+mn-ea"/>
                <a:cs typeface="+mn-cs"/>
                <a:sym typeface="Wingdings" panose="05000000000000000000" pitchFamily="2" charset="2"/>
              </a:rPr>
              <a:t> </a:t>
            </a:r>
            <a:r>
              <a:rPr kumimoji="0" lang="en-GB" sz="1800" b="0" i="0" u="none" strike="noStrike" kern="1200" cap="none" spc="0" normalizeH="0" baseline="0" noProof="0" dirty="0">
                <a:ln>
                  <a:noFill/>
                </a:ln>
                <a:solidFill>
                  <a:prstClr val="black"/>
                </a:solidFill>
                <a:effectLst/>
                <a:uLnTx/>
                <a:uFillTx/>
                <a:latin typeface="Symbol" panose="05050102010706020507" pitchFamily="18" charset="2"/>
                <a:ea typeface="+mn-ea"/>
                <a:cs typeface="+mn-cs"/>
                <a:sym typeface="Wingdings" panose="05000000000000000000" pitchFamily="2" charset="2"/>
              </a:rPr>
              <a:t>m</a:t>
            </a:r>
            <a:r>
              <a:rPr kumimoji="0" lang="en-GB" sz="1800" b="0" i="0" u="none" strike="noStrike" kern="1200" cap="none" spc="0" normalizeH="0" baseline="30000" noProof="0" dirty="0">
                <a:ln>
                  <a:noFill/>
                </a:ln>
                <a:solidFill>
                  <a:prstClr val="black"/>
                </a:solidFill>
                <a:effectLst/>
                <a:uLnTx/>
                <a:uFillTx/>
                <a:latin typeface="Symbol" panose="05050102010706020507" pitchFamily="18" charset="2"/>
                <a:ea typeface="+mn-ea"/>
                <a:cs typeface="+mn-cs"/>
                <a:sym typeface="Wingdings" panose="05000000000000000000" pitchFamily="2" charset="2"/>
              </a:rPr>
              <a:t>-</a:t>
            </a:r>
            <a:endParaRPr kumimoji="0" lang="en-GB" sz="1800" b="0" i="0" u="none" strike="noStrike" kern="1200" cap="none" spc="0" normalizeH="0" baseline="0" noProof="0" dirty="0">
              <a:ln>
                <a:noFill/>
              </a:ln>
              <a:solidFill>
                <a:prstClr val="black"/>
              </a:solidFill>
              <a:effectLst/>
              <a:uLnTx/>
              <a:uFillTx/>
              <a:latin typeface="Symbol" panose="05050102010706020507" pitchFamily="18" charset="2"/>
              <a:ea typeface="+mn-ea"/>
              <a:cs typeface="+mn-cs"/>
            </a:endParaRPr>
          </a:p>
        </p:txBody>
      </p:sp>
      <p:sp>
        <p:nvSpPr>
          <p:cNvPr id="7" name="Slide Number Placeholder 6">
            <a:extLst>
              <a:ext uri="{FF2B5EF4-FFF2-40B4-BE49-F238E27FC236}">
                <a16:creationId xmlns:a16="http://schemas.microsoft.com/office/drawing/2014/main" id="{8A6C1972-793C-2394-8899-71A10CFE99AC}"/>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D29DBC-057E-4A3F-8308-90B63D74C19A}" type="slidenum">
              <a:rPr kumimoji="0" lang="en-GB" sz="1200" b="0" i="0" u="none" strike="noStrike" kern="1200" cap="none" spc="0" normalizeH="0" baseline="0" noProof="0" smtClean="0">
                <a:ln>
                  <a:noFill/>
                </a:ln>
                <a:solidFill>
                  <a:prstClr val="black">
                    <a:tint val="82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GB" sz="1200" b="0" i="0" u="none" strike="noStrike" kern="1200" cap="none" spc="0" normalizeH="0" baseline="0" noProof="0">
              <a:ln>
                <a:noFill/>
              </a:ln>
              <a:solidFill>
                <a:prstClr val="black">
                  <a:tint val="82000"/>
                </a:prstClr>
              </a:solidFill>
              <a:effectLst/>
              <a:uLnTx/>
              <a:uFillTx/>
              <a:latin typeface="Calibri"/>
              <a:ea typeface="+mn-ea"/>
              <a:cs typeface="+mn-cs"/>
            </a:endParaRPr>
          </a:p>
        </p:txBody>
      </p:sp>
      <p:sp>
        <p:nvSpPr>
          <p:cNvPr id="8" name="TextBox 7">
            <a:extLst>
              <a:ext uri="{FF2B5EF4-FFF2-40B4-BE49-F238E27FC236}">
                <a16:creationId xmlns:a16="http://schemas.microsoft.com/office/drawing/2014/main" id="{ECED1125-C281-2965-72C7-8B42D92FE2E9}"/>
              </a:ext>
            </a:extLst>
          </p:cNvPr>
          <p:cNvSpPr txBox="1"/>
          <p:nvPr/>
        </p:nvSpPr>
        <p:spPr>
          <a:xfrm>
            <a:off x="4782312" y="1026093"/>
            <a:ext cx="7409688" cy="5837495"/>
          </a:xfrm>
          <a:prstGeom prst="rect">
            <a:avLst/>
          </a:prstGeom>
          <a:solidFill>
            <a:schemeClr val="bg1"/>
          </a:solidFill>
        </p:spPr>
        <p:txBody>
          <a:bodyPr wrap="square" rtlCol="0">
            <a:spAutoFit/>
          </a:bodyPr>
          <a:lstStyle/>
          <a:p>
            <a:pPr lvl="0">
              <a:defRPr/>
            </a:pPr>
            <a:r>
              <a:rPr lang="en-GB" dirty="0">
                <a:solidFill>
                  <a:prstClr val="black"/>
                </a:solidFill>
                <a:latin typeface="Aptos" panose="02110004020202020204"/>
              </a:rPr>
              <a:t>Unexpected even scary background, given clean conditions with Mark II microstrips that preceded us, integrating over 19 bunch crossings, readout time 152 </a:t>
            </a:r>
            <a:r>
              <a:rPr lang="en-GB" dirty="0" err="1">
                <a:solidFill>
                  <a:prstClr val="black"/>
                </a:solidFill>
                <a:latin typeface="Aptos" panose="02110004020202020204"/>
              </a:rPr>
              <a:t>ms</a:t>
            </a:r>
            <a:r>
              <a:rPr lang="en-GB" dirty="0">
                <a:solidFill>
                  <a:prstClr val="black"/>
                </a:solidFill>
                <a:latin typeface="Aptos" panose="02110004020202020204"/>
              </a:rPr>
              <a:t>.  </a:t>
            </a:r>
          </a:p>
          <a:p>
            <a:pPr lvl="0">
              <a:defRPr/>
            </a:pPr>
            <a:r>
              <a:rPr lang="en-GB" dirty="0">
                <a:solidFill>
                  <a:prstClr val="black"/>
                </a:solidFill>
                <a:latin typeface="Aptos" panose="02110004020202020204"/>
              </a:rPr>
              <a:t>~2100 hits, mostly compact  few-pixel clusters.  Size of blobs represents </a:t>
            </a:r>
            <a:r>
              <a:rPr lang="en-GB" dirty="0">
                <a:solidFill>
                  <a:srgbClr val="FF0000"/>
                </a:solidFill>
                <a:latin typeface="Aptos" panose="02110004020202020204"/>
              </a:rPr>
              <a:t>cluster signal charge,</a:t>
            </a:r>
            <a:r>
              <a:rPr lang="en-GB" dirty="0">
                <a:solidFill>
                  <a:prstClr val="black"/>
                </a:solidFill>
                <a:latin typeface="Aptos" panose="02110004020202020204"/>
              </a:rPr>
              <a:t> which extends far above MIP peak.</a:t>
            </a:r>
          </a:p>
          <a:p>
            <a:pPr lvl="0">
              <a:defRPr/>
            </a:pPr>
            <a:r>
              <a:rPr lang="en-GB" dirty="0">
                <a:solidFill>
                  <a:prstClr val="black"/>
                </a:solidFill>
                <a:latin typeface="Aptos" panose="02110004020202020204"/>
              </a:rPr>
              <a:t>Occupancy ~0.01% - negligible, so track reconstruction worked fine.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SLD was running at ~1,000 Z/</a:t>
            </a:r>
            <a:r>
              <a:rPr kumimoji="0" lang="en-GB" sz="1800" b="0" i="0" u="none" strike="noStrike" kern="1200" cap="none" spc="0" normalizeH="0" baseline="0" noProof="0" dirty="0" err="1">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wk</a:t>
            </a: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 5.95 Z/hr</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L(SLD) = </a:t>
            </a:r>
            <a:r>
              <a:rPr lang="en-GB" dirty="0">
                <a:solidFill>
                  <a:prstClr val="black"/>
                </a:solidFill>
                <a:latin typeface="Calibri" panose="020F0502020204030204" pitchFamily="34" charset="0"/>
                <a:ea typeface="Calibri" panose="020F0502020204030204" pitchFamily="34" charset="0"/>
                <a:cs typeface="Calibri" panose="020F0502020204030204" pitchFamily="34" charset="0"/>
              </a:rPr>
              <a:t>6.0</a:t>
            </a: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E28 cm</a:t>
            </a:r>
            <a:r>
              <a:rPr kumimoji="0" lang="en-GB" sz="1800" b="0" i="0" u="none" strike="noStrike" kern="1200" cap="none" spc="0" normalizeH="0" baseline="3000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-2 </a:t>
            </a: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s</a:t>
            </a:r>
            <a:r>
              <a:rPr kumimoji="0" lang="en-GB" sz="1800" b="0" i="0" u="none" strike="noStrike" kern="1200" cap="none" spc="0" normalizeH="0" baseline="3000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-1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L(goal) of FCC-ee(Z) = 140E34 cm</a:t>
            </a:r>
            <a:r>
              <a:rPr kumimoji="0" lang="en-GB" sz="1800" b="0" i="0" u="none" strike="noStrike" kern="1200" cap="none" spc="0" normalizeH="0" baseline="3000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-2 </a:t>
            </a: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s</a:t>
            </a:r>
            <a:r>
              <a:rPr kumimoji="0" lang="en-GB" sz="1800" b="0" i="0" u="none" strike="noStrike" kern="1200" cap="none" spc="0" normalizeH="0" baseline="3000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-1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800" b="0" i="0" u="none" strike="noStrike" kern="1200" cap="none" spc="0" normalizeH="0" baseline="3000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endParaRPr>
          </a:p>
          <a:p>
            <a:pPr lvl="0">
              <a:defRPr/>
            </a:pP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But </a:t>
            </a:r>
            <a:r>
              <a:rPr lang="en-GB" dirty="0">
                <a:solidFill>
                  <a:prstClr val="black"/>
                </a:solidFill>
                <a:latin typeface="Calibri" panose="020F0502020204030204" pitchFamily="34" charset="0"/>
                <a:ea typeface="Calibri" panose="020F0502020204030204" pitchFamily="34" charset="0"/>
                <a:cs typeface="Calibri" panose="020F0502020204030204" pitchFamily="34" charset="0"/>
              </a:rPr>
              <a:t>FCC vertex pioneers hope to read out</a:t>
            </a: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 out in 1 </a:t>
            </a:r>
            <a:r>
              <a:rPr lang="en-GB" dirty="0" err="1">
                <a:solidFill>
                  <a:prstClr val="black"/>
                </a:solidFill>
                <a:latin typeface="Symbol" panose="05050102010706020507" pitchFamily="18" charset="2"/>
                <a:ea typeface="Calibri" panose="020F0502020204030204" pitchFamily="34" charset="0"/>
                <a:cs typeface="Calibri" panose="020F0502020204030204" pitchFamily="34" charset="0"/>
              </a:rPr>
              <a:t>m</a:t>
            </a:r>
            <a:r>
              <a:rPr lang="en-GB" dirty="0" err="1">
                <a:solidFill>
                  <a:prstClr val="black"/>
                </a:solidFill>
                <a:latin typeface="Calibri" panose="020F0502020204030204" pitchFamily="34" charset="0"/>
                <a:ea typeface="Calibri" panose="020F0502020204030204" pitchFamily="34" charset="0"/>
                <a:cs typeface="Calibri" panose="020F0502020204030204" pitchFamily="34" charset="0"/>
              </a:rPr>
              <a:t>s</a:t>
            </a:r>
            <a:r>
              <a:rPr lang="en-GB" dirty="0">
                <a:solidFill>
                  <a:prstClr val="black"/>
                </a:solidFill>
                <a:latin typeface="Calibri" panose="020F0502020204030204" pitchFamily="34" charset="0"/>
                <a:ea typeface="Calibri" panose="020F0502020204030204" pitchFamily="34" charset="0"/>
                <a:cs typeface="Calibri" panose="020F0502020204030204" pitchFamily="34" charset="0"/>
              </a:rPr>
              <a:t>, so a similar </a:t>
            </a: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FCC-ee(Z) detector </a:t>
            </a:r>
            <a:r>
              <a:rPr lang="en-GB" dirty="0">
                <a:solidFill>
                  <a:prstClr val="black"/>
                </a:solidFill>
                <a:latin typeface="Calibri" panose="020F0502020204030204" pitchFamily="34" charset="0"/>
                <a:ea typeface="Calibri" panose="020F0502020204030204" pitchFamily="34" charset="0"/>
                <a:cs typeface="Calibri" panose="020F0502020204030204" pitchFamily="34" charset="0"/>
              </a:rPr>
              <a:t>might</a:t>
            </a: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 see 2100 x L(goal)/L(SLD) </a:t>
            </a:r>
            <a:r>
              <a:rPr lang="en-GB" dirty="0">
                <a:solidFill>
                  <a:prstClr val="black"/>
                </a:solidFill>
                <a:latin typeface="Calibri" panose="020F0502020204030204" pitchFamily="34" charset="0"/>
                <a:ea typeface="Calibri" panose="020F0502020204030204" pitchFamily="34" charset="0"/>
                <a:cs typeface="Calibri" panose="020F0502020204030204" pitchFamily="34" charset="0"/>
              </a:rPr>
              <a:t>x 1.0E-6/152E-3 = 322,000 hits.</a:t>
            </a: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  Occupancy would still be ‘only’ ~1.0%, but would this be feasible, </a:t>
            </a:r>
            <a:r>
              <a:rPr lang="en-GB" dirty="0">
                <a:solidFill>
                  <a:prstClr val="black"/>
                </a:solidFill>
                <a:latin typeface="Calibri" panose="020F0502020204030204" pitchFamily="34" charset="0"/>
                <a:ea typeface="Calibri" panose="020F0502020204030204" pitchFamily="34" charset="0"/>
                <a:cs typeface="Calibri" panose="020F0502020204030204" pitchFamily="34" charset="0"/>
              </a:rPr>
              <a:t>given</a:t>
            </a: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 the </a:t>
            </a:r>
            <a:r>
              <a:rPr lang="en-GB" dirty="0">
                <a:solidFill>
                  <a:prstClr val="black"/>
                </a:solidFill>
                <a:latin typeface="Calibri" panose="020F0502020204030204" pitchFamily="34" charset="0"/>
                <a:ea typeface="Calibri" panose="020F0502020204030204" pitchFamily="34" charset="0"/>
                <a:cs typeface="Calibri" panose="020F0502020204030204" pitchFamily="34" charset="0"/>
              </a:rPr>
              <a:t>requirement </a:t>
            </a: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of air cooling to keep the material budget under control?</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800" b="1" i="1" u="none" strike="noStrike" kern="1200" cap="none" spc="0" normalizeH="0" baseline="0" noProof="0" dirty="0">
              <a:ln>
                <a:noFill/>
              </a:ln>
              <a:solidFill>
                <a:srgbClr val="FF0000"/>
              </a:solidFill>
              <a:effectLst/>
              <a:uLnTx/>
              <a:uFillTx/>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solidFill>
                  <a:prstClr val="black"/>
                </a:solidFill>
                <a:latin typeface="Calibri" panose="020F0502020204030204" pitchFamily="34" charset="0"/>
                <a:ea typeface="Calibri" panose="020F0502020204030204" pitchFamily="34" charset="0"/>
                <a:cs typeface="Calibri" panose="020F0502020204030204" pitchFamily="34" charset="0"/>
              </a:rPr>
              <a:t>VXD3 at SLD (307 </a:t>
            </a:r>
            <a:r>
              <a:rPr lang="en-GB" dirty="0" err="1">
                <a:solidFill>
                  <a:prstClr val="black"/>
                </a:solidFill>
                <a:latin typeface="Calibri" panose="020F0502020204030204" pitchFamily="34" charset="0"/>
                <a:ea typeface="Calibri" panose="020F0502020204030204" pitchFamily="34" charset="0"/>
                <a:cs typeface="Calibri" panose="020F0502020204030204" pitchFamily="34" charset="0"/>
              </a:rPr>
              <a:t>Mpixels</a:t>
            </a:r>
            <a:r>
              <a:rPr lang="en-GB" dirty="0">
                <a:solidFill>
                  <a:prstClr val="black"/>
                </a:solidFill>
                <a:latin typeface="Calibri" panose="020F0502020204030204" pitchFamily="34" charset="0"/>
                <a:ea typeface="Calibri" panose="020F0502020204030204" pitchFamily="34" charset="0"/>
                <a:cs typeface="Calibri" panose="020F0502020204030204" pitchFamily="34" charset="0"/>
              </a:rPr>
              <a:t>) added important details, most importantly that these hits were almost exclusively from x-rays up to at least 20 keV, above which the silicon is rather transparent.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solidFill>
                  <a:prstClr val="black"/>
                </a:solidFill>
                <a:latin typeface="Calibri" panose="020F0502020204030204" pitchFamily="34" charset="0"/>
                <a:ea typeface="Calibri" panose="020F0502020204030204" pitchFamily="34" charset="0"/>
                <a:cs typeface="Calibri" panose="020F0502020204030204" pitchFamily="34" charset="0"/>
              </a:rPr>
              <a:t>Background being predominantly x-rays seems reasonable, given the radial confinement of charged particles by the solenoid field.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Our guess is that the source is annihilation of positrons from Incoherent Pair Creation (IPC) which fly through the Beam Volume into solid material.</a:t>
            </a:r>
            <a:endParaRPr kumimoji="0" lang="en-GB" sz="1800" u="none" strike="noStrike" kern="1200" cap="none" spc="0" normalizeH="0" baseline="0" noProof="0" dirty="0">
              <a:ln>
                <a:noFill/>
              </a:ln>
              <a:solidFill>
                <a:srgbClr val="FF0000"/>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3705642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6725CCF-5103-6DD8-335D-FE78FB41D165}"/>
              </a:ext>
            </a:extLst>
          </p:cNvPr>
          <p:cNvSpPr>
            <a:spLocks noGrp="1"/>
          </p:cNvSpPr>
          <p:nvPr>
            <p:ph type="sldNum" sz="quarter" idx="12"/>
          </p:nvPr>
        </p:nvSpPr>
        <p:spPr/>
        <p:txBody>
          <a:bodyPr/>
          <a:lstStyle/>
          <a:p>
            <a:fld id="{8E12799E-0F5C-4263-A5BE-5536D2806C90}" type="slidenum">
              <a:rPr lang="en-GB" smtClean="0"/>
              <a:t>2</a:t>
            </a:fld>
            <a:endParaRPr lang="en-GB"/>
          </a:p>
        </p:txBody>
      </p:sp>
      <p:sp>
        <p:nvSpPr>
          <p:cNvPr id="3" name="TextBox 2">
            <a:extLst>
              <a:ext uri="{FF2B5EF4-FFF2-40B4-BE49-F238E27FC236}">
                <a16:creationId xmlns:a16="http://schemas.microsoft.com/office/drawing/2014/main" id="{D525EFEE-675F-9F25-60C8-2ADDDFED1FC1}"/>
              </a:ext>
            </a:extLst>
          </p:cNvPr>
          <p:cNvSpPr txBox="1"/>
          <p:nvPr/>
        </p:nvSpPr>
        <p:spPr>
          <a:xfrm>
            <a:off x="0" y="75057"/>
            <a:ext cx="12088368" cy="338554"/>
          </a:xfrm>
          <a:prstGeom prst="rect">
            <a:avLst/>
          </a:prstGeom>
          <a:noFill/>
        </p:spPr>
        <p:txBody>
          <a:bodyPr wrap="square" rtlCol="0">
            <a:spAutoFit/>
          </a:bodyPr>
          <a:lstStyle/>
          <a:p>
            <a:pPr algn="ctr"/>
            <a:r>
              <a:rPr lang="en-US" sz="1600" b="1" dirty="0">
                <a:solidFill>
                  <a:srgbClr val="FF0000"/>
                </a:solidFill>
              </a:rPr>
              <a:t>Slide added Wednesday 8</a:t>
            </a:r>
            <a:r>
              <a:rPr lang="en-US" sz="1600" b="1" baseline="30000" dirty="0">
                <a:solidFill>
                  <a:srgbClr val="FF0000"/>
                </a:solidFill>
              </a:rPr>
              <a:t>th</a:t>
            </a:r>
            <a:r>
              <a:rPr lang="en-US" sz="1600" b="1" dirty="0">
                <a:solidFill>
                  <a:srgbClr val="FF0000"/>
                </a:solidFill>
              </a:rPr>
              <a:t> July.  </a:t>
            </a:r>
            <a:r>
              <a:rPr lang="en-US" sz="1600" b="1" dirty="0"/>
              <a:t>A possible blunder on my part, or (if not) a possible escape route from the legacy of SLD</a:t>
            </a:r>
            <a:endParaRPr lang="en-GB" sz="1600" b="1" dirty="0"/>
          </a:p>
        </p:txBody>
      </p:sp>
      <p:sp>
        <p:nvSpPr>
          <p:cNvPr id="4" name="TextBox 3">
            <a:extLst>
              <a:ext uri="{FF2B5EF4-FFF2-40B4-BE49-F238E27FC236}">
                <a16:creationId xmlns:a16="http://schemas.microsoft.com/office/drawing/2014/main" id="{B9C7DEEA-456C-A3DC-2CEF-2F9B52431990}"/>
              </a:ext>
            </a:extLst>
          </p:cNvPr>
          <p:cNvSpPr txBox="1"/>
          <p:nvPr/>
        </p:nvSpPr>
        <p:spPr>
          <a:xfrm>
            <a:off x="0" y="457200"/>
            <a:ext cx="12192000" cy="7294305"/>
          </a:xfrm>
          <a:prstGeom prst="rect">
            <a:avLst/>
          </a:prstGeom>
          <a:noFill/>
        </p:spPr>
        <p:txBody>
          <a:bodyPr wrap="square" rtlCol="0">
            <a:spAutoFit/>
          </a:bodyPr>
          <a:lstStyle/>
          <a:p>
            <a:r>
              <a:rPr lang="en-US" dirty="0"/>
              <a:t>A CCD and a simple MAPS DAQ have in common one or other variant of ‘rolling shutter readout’, with readout time T_R.  You cycle round all the rows as fast as possible.   So for a simple MAPS you read the hits in a row, perform a ‘row reset’ and return  a time T_R later.  </a:t>
            </a:r>
          </a:p>
          <a:p>
            <a:endParaRPr lang="en-US" dirty="0"/>
          </a:p>
          <a:p>
            <a:r>
              <a:rPr lang="en-US" dirty="0"/>
              <a:t>If a physics event happened during the preceding T_R (seen by whatever fast triggers, typically calorimetry, muon detectors) you</a:t>
            </a:r>
            <a:r>
              <a:rPr lang="en-US" i="1" dirty="0"/>
              <a:t> preserve </a:t>
            </a:r>
            <a:r>
              <a:rPr lang="en-US" dirty="0"/>
              <a:t>the contents of that row.  If there was no such trigger, you discard them and move to the next row.  The background hits come along all the time, but the ‘row resets’ minimize their population when you next interrogate that row at a time when it might contain event-related hits.  </a:t>
            </a:r>
          </a:p>
          <a:p>
            <a:endParaRPr lang="en-US" dirty="0"/>
          </a:p>
          <a:p>
            <a:r>
              <a:rPr lang="en-US" dirty="0">
                <a:solidFill>
                  <a:srgbClr val="FF0000"/>
                </a:solidFill>
              </a:rPr>
              <a:t>This means that the raw event from a given bunch crossing has superimposed the hits from out-of-time bunch crossings over the duration of the readout time T_R.</a:t>
            </a:r>
          </a:p>
          <a:p>
            <a:endParaRPr lang="en-US" dirty="0"/>
          </a:p>
          <a:p>
            <a:r>
              <a:rPr lang="en-US" dirty="0"/>
              <a:t>A more sophisticated approach is to have intelligence in every pixel, so that when an above-threshold hit occurs, the signal amplitude AND TIME are stored in the pixel.  So when the rolling shutter for that row comes along, it collects only the hit information for pixels which have the correct time stamp, ideally with precision of the bunch-crossing interval, say 25 ns.  </a:t>
            </a:r>
          </a:p>
          <a:p>
            <a:endParaRPr lang="en-US" dirty="0"/>
          </a:p>
          <a:p>
            <a:r>
              <a:rPr lang="en-US" dirty="0"/>
              <a:t>This of course dramatically reduces the background compared with the simple MAPS and SLD DAQ.  If this is what the FCC detector people are already planning, I </a:t>
            </a:r>
            <a:r>
              <a:rPr lang="en-US" dirty="0" err="1"/>
              <a:t>apologise</a:t>
            </a:r>
            <a:r>
              <a:rPr lang="en-US" dirty="0"/>
              <a:t> for my ‘false alarm’.   If it’s not the case, then they should perhaps think about it as an escape route.  </a:t>
            </a:r>
          </a:p>
          <a:p>
            <a:endParaRPr lang="en-US" dirty="0"/>
          </a:p>
          <a:p>
            <a:r>
              <a:rPr lang="en-US" dirty="0"/>
              <a:t>The challenge is often to do it while preserving the power restrictions of air cooling.  In this case, I’d look into the possibilities of stacked pixel devices (Walter Snoeys, DRD 7.6 b).</a:t>
            </a:r>
          </a:p>
          <a:p>
            <a:endParaRPr lang="en-US" dirty="0"/>
          </a:p>
          <a:p>
            <a:endParaRPr lang="en-US" dirty="0"/>
          </a:p>
          <a:p>
            <a:endParaRPr lang="en-US" dirty="0"/>
          </a:p>
          <a:p>
            <a:r>
              <a:rPr lang="en-US" dirty="0"/>
              <a:t>  </a:t>
            </a:r>
            <a:endParaRPr lang="en-GB" dirty="0"/>
          </a:p>
        </p:txBody>
      </p:sp>
    </p:spTree>
    <p:extLst>
      <p:ext uri="{BB962C8B-B14F-4D97-AF65-F5344CB8AC3E}">
        <p14:creationId xmlns:p14="http://schemas.microsoft.com/office/powerpoint/2010/main" val="26994573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E94C016-551D-FCD7-8F4A-F5CCB9C34AAD}"/>
              </a:ext>
            </a:extLst>
          </p:cNvPr>
          <p:cNvSpPr>
            <a:spLocks noGrp="1"/>
          </p:cNvSpPr>
          <p:nvPr>
            <p:ph type="sldNum" sz="quarter" idx="12"/>
          </p:nvPr>
        </p:nvSpPr>
        <p:spPr/>
        <p:txBody>
          <a:bodyPr/>
          <a:lstStyle/>
          <a:p>
            <a:fld id="{8E12799E-0F5C-4263-A5BE-5536D2806C90}" type="slidenum">
              <a:rPr lang="en-GB" smtClean="0"/>
              <a:t>3</a:t>
            </a:fld>
            <a:endParaRPr lang="en-GB"/>
          </a:p>
        </p:txBody>
      </p:sp>
      <p:pic>
        <p:nvPicPr>
          <p:cNvPr id="4" name="Picture 3">
            <a:extLst>
              <a:ext uri="{FF2B5EF4-FFF2-40B4-BE49-F238E27FC236}">
                <a16:creationId xmlns:a16="http://schemas.microsoft.com/office/drawing/2014/main" id="{87F0BF69-F2F7-1A78-8E7E-E870750A08BC}"/>
              </a:ext>
            </a:extLst>
          </p:cNvPr>
          <p:cNvPicPr>
            <a:picLocks noChangeAspect="1"/>
          </p:cNvPicPr>
          <p:nvPr/>
        </p:nvPicPr>
        <p:blipFill>
          <a:blip r:embed="rId2"/>
          <a:stretch>
            <a:fillRect/>
          </a:stretch>
        </p:blipFill>
        <p:spPr>
          <a:xfrm>
            <a:off x="0" y="1074013"/>
            <a:ext cx="12192000" cy="5783987"/>
          </a:xfrm>
          <a:prstGeom prst="rect">
            <a:avLst/>
          </a:prstGeom>
        </p:spPr>
      </p:pic>
      <p:sp>
        <p:nvSpPr>
          <p:cNvPr id="3" name="TextBox 2">
            <a:extLst>
              <a:ext uri="{FF2B5EF4-FFF2-40B4-BE49-F238E27FC236}">
                <a16:creationId xmlns:a16="http://schemas.microsoft.com/office/drawing/2014/main" id="{7ACB7323-F527-424F-93C1-517218241F53}"/>
              </a:ext>
            </a:extLst>
          </p:cNvPr>
          <p:cNvSpPr txBox="1"/>
          <p:nvPr/>
        </p:nvSpPr>
        <p:spPr>
          <a:xfrm>
            <a:off x="0" y="18288"/>
            <a:ext cx="12192000" cy="923330"/>
          </a:xfrm>
          <a:prstGeom prst="rect">
            <a:avLst/>
          </a:prstGeom>
          <a:noFill/>
        </p:spPr>
        <p:txBody>
          <a:bodyPr wrap="square" rtlCol="0">
            <a:spAutoFit/>
          </a:bodyPr>
          <a:lstStyle/>
          <a:p>
            <a:r>
              <a:rPr lang="en-US" dirty="0"/>
              <a:t>Fabrizio Palla asserts that in the simulations of the MDI Group, this backsplash background does not exist.  All they see are the feeble tails of the distribution of IPC electrons and positrons which penetrate the beampipe and generate signals in the detector.   There are some handwaving arguments, but basically their implementation in Geant 4 sees no backsplash. </a:t>
            </a:r>
            <a:endParaRPr lang="en-GB" dirty="0"/>
          </a:p>
        </p:txBody>
      </p:sp>
    </p:spTree>
    <p:extLst>
      <p:ext uri="{BB962C8B-B14F-4D97-AF65-F5344CB8AC3E}">
        <p14:creationId xmlns:p14="http://schemas.microsoft.com/office/powerpoint/2010/main" val="27236631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B8DE819-FB38-7103-75FF-29BFBE1E7300}"/>
              </a:ext>
            </a:extLst>
          </p:cNvPr>
          <p:cNvSpPr>
            <a:spLocks noGrp="1"/>
          </p:cNvSpPr>
          <p:nvPr>
            <p:ph type="sldNum" sz="quarter" idx="12"/>
          </p:nvPr>
        </p:nvSpPr>
        <p:spPr/>
        <p:txBody>
          <a:bodyPr/>
          <a:lstStyle/>
          <a:p>
            <a:fld id="{8E12799E-0F5C-4263-A5BE-5536D2806C90}" type="slidenum">
              <a:rPr lang="en-GB" smtClean="0"/>
              <a:t>4</a:t>
            </a:fld>
            <a:endParaRPr lang="en-GB"/>
          </a:p>
        </p:txBody>
      </p:sp>
      <p:pic>
        <p:nvPicPr>
          <p:cNvPr id="4" name="Picture 3">
            <a:extLst>
              <a:ext uri="{FF2B5EF4-FFF2-40B4-BE49-F238E27FC236}">
                <a16:creationId xmlns:a16="http://schemas.microsoft.com/office/drawing/2014/main" id="{5EE25C50-BF31-557B-DFF3-184BDFA72D63}"/>
              </a:ext>
            </a:extLst>
          </p:cNvPr>
          <p:cNvPicPr>
            <a:picLocks noChangeAspect="1"/>
          </p:cNvPicPr>
          <p:nvPr/>
        </p:nvPicPr>
        <p:blipFill>
          <a:blip r:embed="rId3"/>
          <a:stretch>
            <a:fillRect/>
          </a:stretch>
        </p:blipFill>
        <p:spPr>
          <a:xfrm>
            <a:off x="0" y="0"/>
            <a:ext cx="5022339" cy="6208776"/>
          </a:xfrm>
          <a:prstGeom prst="rect">
            <a:avLst/>
          </a:prstGeom>
        </p:spPr>
      </p:pic>
      <p:pic>
        <p:nvPicPr>
          <p:cNvPr id="6" name="Picture 5">
            <a:extLst>
              <a:ext uri="{FF2B5EF4-FFF2-40B4-BE49-F238E27FC236}">
                <a16:creationId xmlns:a16="http://schemas.microsoft.com/office/drawing/2014/main" id="{07EED498-9420-77A0-A36D-55E59ABAB4AE}"/>
              </a:ext>
            </a:extLst>
          </p:cNvPr>
          <p:cNvPicPr>
            <a:picLocks noChangeAspect="1"/>
          </p:cNvPicPr>
          <p:nvPr/>
        </p:nvPicPr>
        <p:blipFill>
          <a:blip r:embed="rId4"/>
          <a:stretch>
            <a:fillRect/>
          </a:stretch>
        </p:blipFill>
        <p:spPr>
          <a:xfrm>
            <a:off x="6698489" y="0"/>
            <a:ext cx="3229426" cy="4791744"/>
          </a:xfrm>
          <a:prstGeom prst="rect">
            <a:avLst/>
          </a:prstGeom>
        </p:spPr>
      </p:pic>
      <p:sp>
        <p:nvSpPr>
          <p:cNvPr id="7" name="Oval 6">
            <a:extLst>
              <a:ext uri="{FF2B5EF4-FFF2-40B4-BE49-F238E27FC236}">
                <a16:creationId xmlns:a16="http://schemas.microsoft.com/office/drawing/2014/main" id="{55E0EF26-78D7-D4EE-D165-2121F2675680}"/>
              </a:ext>
            </a:extLst>
          </p:cNvPr>
          <p:cNvSpPr/>
          <p:nvPr/>
        </p:nvSpPr>
        <p:spPr>
          <a:xfrm>
            <a:off x="7302137" y="2085703"/>
            <a:ext cx="533400" cy="511628"/>
          </a:xfrm>
          <a:prstGeom prst="ellipse">
            <a:avLst/>
          </a:prstGeom>
          <a:solidFill>
            <a:srgbClr val="FFFF00">
              <a:alpha val="77000"/>
            </a:srgbClr>
          </a:solidFill>
          <a:ln>
            <a:noFill/>
          </a:ln>
          <a:effectLst>
            <a:softEdge rad="635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a:extLst>
              <a:ext uri="{FF2B5EF4-FFF2-40B4-BE49-F238E27FC236}">
                <a16:creationId xmlns:a16="http://schemas.microsoft.com/office/drawing/2014/main" id="{2C863328-C452-313F-C382-689ABC9E3B47}"/>
              </a:ext>
            </a:extLst>
          </p:cNvPr>
          <p:cNvSpPr txBox="1"/>
          <p:nvPr/>
        </p:nvSpPr>
        <p:spPr>
          <a:xfrm>
            <a:off x="8878824" y="0"/>
            <a:ext cx="3313176" cy="2092881"/>
          </a:xfrm>
          <a:prstGeom prst="rect">
            <a:avLst/>
          </a:prstGeom>
          <a:solidFill>
            <a:schemeClr val="bg1"/>
          </a:solidFill>
        </p:spPr>
        <p:txBody>
          <a:bodyPr wrap="square" rtlCol="0">
            <a:spAutoFit/>
          </a:bodyPr>
          <a:lstStyle/>
          <a:p>
            <a:r>
              <a:rPr lang="en-US" sz="1400" dirty="0"/>
              <a:t>A positive feature of SLD: M3 mask which aimed to confine backsplash  within the hermetic Beam Volume.  </a:t>
            </a:r>
          </a:p>
          <a:p>
            <a:r>
              <a:rPr lang="en-GB" sz="1400" dirty="0"/>
              <a:t>FCC-ee is more open – more susceptible to backsplash?</a:t>
            </a:r>
          </a:p>
          <a:p>
            <a:r>
              <a:rPr lang="en-GB" sz="1400" dirty="0"/>
              <a:t>How important was M3?  Find out by investigating with G4, and possibly give guidance to FCC.</a:t>
            </a:r>
          </a:p>
          <a:p>
            <a:endParaRPr lang="en-US" dirty="0"/>
          </a:p>
        </p:txBody>
      </p:sp>
      <p:cxnSp>
        <p:nvCxnSpPr>
          <p:cNvPr id="8" name="Straight Arrow Connector 7">
            <a:extLst>
              <a:ext uri="{FF2B5EF4-FFF2-40B4-BE49-F238E27FC236}">
                <a16:creationId xmlns:a16="http://schemas.microsoft.com/office/drawing/2014/main" id="{9E126BB2-32ED-8F88-72C7-C84F1A5B3618}"/>
              </a:ext>
            </a:extLst>
          </p:cNvPr>
          <p:cNvCxnSpPr/>
          <p:nvPr/>
        </p:nvCxnSpPr>
        <p:spPr>
          <a:xfrm flipV="1">
            <a:off x="658368" y="2441448"/>
            <a:ext cx="758952" cy="202996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1" name="Straight Arrow Connector 10">
            <a:extLst>
              <a:ext uri="{FF2B5EF4-FFF2-40B4-BE49-F238E27FC236}">
                <a16:creationId xmlns:a16="http://schemas.microsoft.com/office/drawing/2014/main" id="{EE6F19C3-9677-1EC0-17BF-F5AAD06746E6}"/>
              </a:ext>
            </a:extLst>
          </p:cNvPr>
          <p:cNvCxnSpPr/>
          <p:nvPr/>
        </p:nvCxnSpPr>
        <p:spPr>
          <a:xfrm flipV="1">
            <a:off x="649224" y="3456432"/>
            <a:ext cx="676656" cy="98755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2" name="TextBox 11">
            <a:extLst>
              <a:ext uri="{FF2B5EF4-FFF2-40B4-BE49-F238E27FC236}">
                <a16:creationId xmlns:a16="http://schemas.microsoft.com/office/drawing/2014/main" id="{31525077-4452-391A-3342-9FAE8F026DDF}"/>
              </a:ext>
            </a:extLst>
          </p:cNvPr>
          <p:cNvSpPr txBox="1"/>
          <p:nvPr/>
        </p:nvSpPr>
        <p:spPr>
          <a:xfrm>
            <a:off x="0" y="4398264"/>
            <a:ext cx="1389888" cy="338554"/>
          </a:xfrm>
          <a:prstGeom prst="rect">
            <a:avLst/>
          </a:prstGeom>
          <a:noFill/>
        </p:spPr>
        <p:txBody>
          <a:bodyPr wrap="square" rtlCol="0">
            <a:spAutoFit/>
          </a:bodyPr>
          <a:lstStyle/>
          <a:p>
            <a:r>
              <a:rPr lang="en-US" sz="1600" dirty="0" err="1">
                <a:solidFill>
                  <a:srgbClr val="FF0000"/>
                </a:solidFill>
              </a:rPr>
              <a:t>Heavymet</a:t>
            </a:r>
            <a:r>
              <a:rPr lang="en-US" sz="1600" dirty="0">
                <a:solidFill>
                  <a:srgbClr val="FF0000"/>
                </a:solidFill>
              </a:rPr>
              <a:t>?</a:t>
            </a:r>
            <a:endParaRPr lang="en-GB" sz="1600" dirty="0">
              <a:solidFill>
                <a:srgbClr val="FF0000"/>
              </a:solidFill>
            </a:endParaRPr>
          </a:p>
        </p:txBody>
      </p:sp>
      <p:sp>
        <p:nvSpPr>
          <p:cNvPr id="9" name="TextBox 8">
            <a:extLst>
              <a:ext uri="{FF2B5EF4-FFF2-40B4-BE49-F238E27FC236}">
                <a16:creationId xmlns:a16="http://schemas.microsoft.com/office/drawing/2014/main" id="{A6656956-C786-84A6-7495-FD31B0AA0D51}"/>
              </a:ext>
            </a:extLst>
          </p:cNvPr>
          <p:cNvSpPr txBox="1"/>
          <p:nvPr/>
        </p:nvSpPr>
        <p:spPr>
          <a:xfrm>
            <a:off x="4873752" y="4649593"/>
            <a:ext cx="7318248" cy="2308324"/>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solidFill>
                  <a:prstClr val="black"/>
                </a:solidFill>
                <a:latin typeface="Aptos" panose="02110004020202020204"/>
                <a:sym typeface="Wingdings" panose="05000000000000000000" pitchFamily="2" charset="2"/>
              </a:rPr>
              <a:t>For FCC-ee, positron annihilation will occur along a column of radius ~1 cm, centred on the Z axis, starting at Z~ 1 m.  All surfaces ‘visible’ to 500 keV x-rays will shine with Compton scattered photons and fluorescence x-rays of diminishing energy. Some will penetrate the thin beampipe section into the Detector Volume, generating an increasing flux at lower energy.  Geant4 should reveal precisely how much of the parent x-ray energy will create low energy hits in the detector, indistinguishable from min-I clusters.  How will this compare with what Nature showed us with the SLD vertex detectors?  If we, like the MDI Group, find no backsplash, what next?</a:t>
            </a:r>
          </a:p>
        </p:txBody>
      </p:sp>
      <p:cxnSp>
        <p:nvCxnSpPr>
          <p:cNvPr id="10" name="Straight Arrow Connector 9">
            <a:extLst>
              <a:ext uri="{FF2B5EF4-FFF2-40B4-BE49-F238E27FC236}">
                <a16:creationId xmlns:a16="http://schemas.microsoft.com/office/drawing/2014/main" id="{2E7C755F-7E00-7E6B-1431-7FD781210123}"/>
              </a:ext>
            </a:extLst>
          </p:cNvPr>
          <p:cNvCxnSpPr/>
          <p:nvPr/>
        </p:nvCxnSpPr>
        <p:spPr>
          <a:xfrm flipH="1" flipV="1">
            <a:off x="3081528" y="3163824"/>
            <a:ext cx="219456" cy="109728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3" name="TextBox 12">
            <a:extLst>
              <a:ext uri="{FF2B5EF4-FFF2-40B4-BE49-F238E27FC236}">
                <a16:creationId xmlns:a16="http://schemas.microsoft.com/office/drawing/2014/main" id="{35A3CCA6-AC7C-DA1C-FFA2-9ABC66AE3007}"/>
              </a:ext>
            </a:extLst>
          </p:cNvPr>
          <p:cNvSpPr txBox="1"/>
          <p:nvPr/>
        </p:nvSpPr>
        <p:spPr>
          <a:xfrm>
            <a:off x="3255264" y="4087368"/>
            <a:ext cx="1170432" cy="338554"/>
          </a:xfrm>
          <a:prstGeom prst="rect">
            <a:avLst/>
          </a:prstGeom>
          <a:noFill/>
        </p:spPr>
        <p:txBody>
          <a:bodyPr wrap="square" rtlCol="0">
            <a:spAutoFit/>
          </a:bodyPr>
          <a:lstStyle/>
          <a:p>
            <a:r>
              <a:rPr lang="en-US" sz="1600" dirty="0">
                <a:solidFill>
                  <a:srgbClr val="FF0000"/>
                </a:solidFill>
              </a:rPr>
              <a:t>Too open?</a:t>
            </a:r>
            <a:endParaRPr lang="en-GB" sz="1600" dirty="0">
              <a:solidFill>
                <a:srgbClr val="FF0000"/>
              </a:solidFill>
            </a:endParaRPr>
          </a:p>
        </p:txBody>
      </p:sp>
    </p:spTree>
    <p:extLst>
      <p:ext uri="{BB962C8B-B14F-4D97-AF65-F5344CB8AC3E}">
        <p14:creationId xmlns:p14="http://schemas.microsoft.com/office/powerpoint/2010/main" val="21675167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0E0CB4C-1EE7-E8B5-7427-9F12A7C90772}"/>
              </a:ext>
            </a:extLst>
          </p:cNvPr>
          <p:cNvSpPr>
            <a:spLocks noGrp="1"/>
          </p:cNvSpPr>
          <p:nvPr>
            <p:ph type="sldNum" sz="quarter" idx="12"/>
          </p:nvPr>
        </p:nvSpPr>
        <p:spPr/>
        <p:txBody>
          <a:bodyPr/>
          <a:lstStyle/>
          <a:p>
            <a:fld id="{8E12799E-0F5C-4263-A5BE-5536D2806C90}" type="slidenum">
              <a:rPr lang="en-GB" smtClean="0"/>
              <a:t>5</a:t>
            </a:fld>
            <a:endParaRPr lang="en-GB"/>
          </a:p>
        </p:txBody>
      </p:sp>
      <p:sp>
        <p:nvSpPr>
          <p:cNvPr id="3" name="TextBox 2">
            <a:extLst>
              <a:ext uri="{FF2B5EF4-FFF2-40B4-BE49-F238E27FC236}">
                <a16:creationId xmlns:a16="http://schemas.microsoft.com/office/drawing/2014/main" id="{E0C947EB-5C3F-39A8-0E8A-2EB9EDB28E80}"/>
              </a:ext>
            </a:extLst>
          </p:cNvPr>
          <p:cNvSpPr txBox="1"/>
          <p:nvPr/>
        </p:nvSpPr>
        <p:spPr>
          <a:xfrm>
            <a:off x="0" y="0"/>
            <a:ext cx="12192000" cy="6370975"/>
          </a:xfrm>
          <a:prstGeom prst="rect">
            <a:avLst/>
          </a:prstGeom>
          <a:noFill/>
        </p:spPr>
        <p:txBody>
          <a:bodyPr wrap="square" rtlCol="0">
            <a:spAutoFit/>
          </a:bodyPr>
          <a:lstStyle/>
          <a:p>
            <a:endParaRPr lang="en-US" b="1" dirty="0"/>
          </a:p>
          <a:p>
            <a:r>
              <a:rPr lang="en-US" b="1" dirty="0"/>
              <a:t>Suggestions for how to proceed: </a:t>
            </a:r>
            <a:r>
              <a:rPr lang="en-US" b="1" dirty="0">
                <a:solidFill>
                  <a:srgbClr val="FF0000"/>
                </a:solidFill>
              </a:rPr>
              <a:t>(all modulo my possible blunder noted on Slide 2!)</a:t>
            </a:r>
            <a:endParaRPr lang="en-US" b="1"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Use a detector description that includes Brett Parker’s screening solenoid or similar.  Probably important for simulating the positron annihilation distribution in z.</a:t>
            </a:r>
          </a:p>
          <a:p>
            <a:pPr marL="285750" indent="-285750">
              <a:buFont typeface="Arial" panose="020B0604020202020204" pitchFamily="34" charset="0"/>
              <a:buChar char="•"/>
            </a:pPr>
            <a:endParaRPr lang="en-US" sz="800" dirty="0"/>
          </a:p>
          <a:p>
            <a:pPr marL="285750" indent="-285750">
              <a:buFont typeface="Arial" panose="020B0604020202020204" pitchFamily="34" charset="0"/>
              <a:buChar char="•"/>
            </a:pPr>
            <a:r>
              <a:rPr lang="en-US" dirty="0"/>
              <a:t>Use currently preferred machine optics:  LCC v106.2, with crossing </a:t>
            </a:r>
            <a:r>
              <a:rPr lang="en-US" dirty="0" err="1"/>
              <a:t>fcy</a:t>
            </a:r>
            <a:r>
              <a:rPr lang="en-US" dirty="0"/>
              <a:t> 37.04 MHz, 91 GeV</a:t>
            </a:r>
          </a:p>
          <a:p>
            <a:pPr marL="285750" indent="-285750">
              <a:buFont typeface="Arial" panose="020B0604020202020204" pitchFamily="34" charset="0"/>
              <a:buChar char="•"/>
            </a:pPr>
            <a:endParaRPr lang="en-US" sz="800" dirty="0"/>
          </a:p>
          <a:p>
            <a:pPr marL="285750" indent="-285750">
              <a:buFont typeface="Arial" panose="020B0604020202020204" pitchFamily="34" charset="0"/>
              <a:buChar char="•"/>
            </a:pPr>
            <a:r>
              <a:rPr lang="en-US" dirty="0"/>
              <a:t>Check all 3 IPC processes properly included (including LL!) and stability of each of them </a:t>
            </a:r>
            <a:r>
              <a:rPr lang="en-US" dirty="0" err="1"/>
              <a:t>wrt</a:t>
            </a:r>
            <a:r>
              <a:rPr lang="en-US" dirty="0"/>
              <a:t> granularity of Guinea-Pig grid in y, and possible sensitivity to z position for handover to G4.  Does current version of GP include bending in solenoid field?  With handover to G4 at say z~10 mm, I doubt it matters.</a:t>
            </a:r>
          </a:p>
          <a:p>
            <a:pPr marL="285750" indent="-285750">
              <a:buFont typeface="Arial" panose="020B0604020202020204" pitchFamily="34" charset="0"/>
              <a:buChar char="•"/>
            </a:pPr>
            <a:endParaRPr lang="en-US" sz="800" dirty="0"/>
          </a:p>
          <a:p>
            <a:pPr marL="285750" indent="-285750">
              <a:buFont typeface="Arial" panose="020B0604020202020204" pitchFamily="34" charset="0"/>
              <a:buChar char="•"/>
            </a:pPr>
            <a:r>
              <a:rPr lang="en-US" dirty="0"/>
              <a:t>Use fine-grained stepping to observe advance of IPC electrons and positrons separately, all the way to their absorption or annihilation points.  Then follow the positron annihilation products in detail.  </a:t>
            </a:r>
          </a:p>
          <a:p>
            <a:pPr marL="285750" indent="-285750">
              <a:buFont typeface="Arial" panose="020B0604020202020204" pitchFamily="34" charset="0"/>
              <a:buChar char="•"/>
            </a:pPr>
            <a:endParaRPr lang="en-US" sz="800" dirty="0"/>
          </a:p>
          <a:p>
            <a:pPr marL="285750" indent="-285750">
              <a:buFont typeface="Arial" panose="020B0604020202020204" pitchFamily="34" charset="0"/>
              <a:buChar char="•"/>
            </a:pPr>
            <a:r>
              <a:rPr lang="en-US" dirty="0"/>
              <a:t>Have X-ray fluorescence switched on in G4, and observe the evolution of the ‘messy showers’.  Compare also with it switched off.</a:t>
            </a:r>
          </a:p>
          <a:p>
            <a:pPr marL="285750" indent="-285750">
              <a:buFont typeface="Arial" panose="020B0604020202020204" pitchFamily="34" charset="0"/>
              <a:buChar char="•"/>
            </a:pPr>
            <a:endParaRPr lang="en-US" sz="800" dirty="0"/>
          </a:p>
          <a:p>
            <a:pPr marL="285750" indent="-285750">
              <a:buFont typeface="Arial" panose="020B0604020202020204" pitchFamily="34" charset="0"/>
              <a:buChar char="•"/>
            </a:pPr>
            <a:r>
              <a:rPr lang="en-US" dirty="0"/>
              <a:t>Observe sensitivity of results (hit density and energies in detector sensors) while changing materials:  tungsten vs </a:t>
            </a:r>
            <a:r>
              <a:rPr lang="en-US" dirty="0" err="1"/>
              <a:t>heavymet</a:t>
            </a:r>
            <a:r>
              <a:rPr lang="en-US" dirty="0"/>
              <a:t>, components of thin beampipe section, detector mechanical supports (beryllium vs carbon </a:t>
            </a:r>
            <a:r>
              <a:rPr lang="en-US" dirty="0" err="1"/>
              <a:t>fibre</a:t>
            </a:r>
            <a:r>
              <a:rPr lang="en-US" dirty="0"/>
              <a:t> composite) etc.</a:t>
            </a:r>
          </a:p>
          <a:p>
            <a:pPr marL="285750" indent="-285750">
              <a:buFont typeface="Arial" panose="020B0604020202020204" pitchFamily="34" charset="0"/>
              <a:buChar char="•"/>
            </a:pPr>
            <a:endParaRPr lang="en-US" sz="800" dirty="0"/>
          </a:p>
          <a:p>
            <a:pPr marL="285750" indent="-285750">
              <a:buFont typeface="Arial" panose="020B0604020202020204" pitchFamily="34" charset="0"/>
              <a:buChar char="•"/>
            </a:pPr>
            <a:r>
              <a:rPr lang="en-US" dirty="0"/>
              <a:t>Consider a few options for detector layers, maybe 50 microns thick and fully depleted, or 12 microns depleted on 38 microns inert, among currently suggested examples.  In general, thinner active silicon delivers better tracking precision, specially for oblique tracks, but requires lower threshold (lower than you’d expect for Landau distribution – refer to Hans Bichsel studies (Su Dong for ATLAS), hence greater sensitivity to low energy x-ray background. </a:t>
            </a:r>
            <a:endParaRPr lang="en-GB" dirty="0"/>
          </a:p>
        </p:txBody>
      </p:sp>
    </p:spTree>
    <p:extLst>
      <p:ext uri="{BB962C8B-B14F-4D97-AF65-F5344CB8AC3E}">
        <p14:creationId xmlns:p14="http://schemas.microsoft.com/office/powerpoint/2010/main" val="864295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7DCD529-C2A4-97AD-F7E8-01A3ED340C9A}"/>
              </a:ext>
            </a:extLst>
          </p:cNvPr>
          <p:cNvSpPr>
            <a:spLocks noGrp="1"/>
          </p:cNvSpPr>
          <p:nvPr>
            <p:ph type="sldNum" sz="quarter" idx="12"/>
          </p:nvPr>
        </p:nvSpPr>
        <p:spPr/>
        <p:txBody>
          <a:bodyPr/>
          <a:lstStyle/>
          <a:p>
            <a:fld id="{8E12799E-0F5C-4263-A5BE-5536D2806C90}" type="slidenum">
              <a:rPr lang="en-GB" smtClean="0"/>
              <a:t>6</a:t>
            </a:fld>
            <a:endParaRPr lang="en-GB"/>
          </a:p>
        </p:txBody>
      </p:sp>
      <p:sp>
        <p:nvSpPr>
          <p:cNvPr id="3" name="TextBox 2">
            <a:extLst>
              <a:ext uri="{FF2B5EF4-FFF2-40B4-BE49-F238E27FC236}">
                <a16:creationId xmlns:a16="http://schemas.microsoft.com/office/drawing/2014/main" id="{C1E3965F-1AED-BA39-8E17-746059E33191}"/>
              </a:ext>
            </a:extLst>
          </p:cNvPr>
          <p:cNvSpPr txBox="1"/>
          <p:nvPr/>
        </p:nvSpPr>
        <p:spPr>
          <a:xfrm>
            <a:off x="0" y="4207111"/>
            <a:ext cx="12192000" cy="2554545"/>
          </a:xfrm>
          <a:prstGeom prst="rect">
            <a:avLst/>
          </a:prstGeom>
          <a:noFill/>
        </p:spPr>
        <p:txBody>
          <a:bodyPr wrap="square" rtlCol="0">
            <a:spAutoFit/>
          </a:bodyPr>
          <a:lstStyle/>
          <a:p>
            <a:r>
              <a:rPr lang="en-US" dirty="0"/>
              <a:t>If our work confirms their assertion of no significant backsplash, I will of course </a:t>
            </a:r>
            <a:r>
              <a:rPr lang="en-US" dirty="0" err="1"/>
              <a:t>apologise</a:t>
            </a:r>
            <a:r>
              <a:rPr lang="en-US" dirty="0"/>
              <a:t> humbly to our MDI colleagues.</a:t>
            </a:r>
          </a:p>
          <a:p>
            <a:endParaRPr lang="en-US" sz="800" dirty="0"/>
          </a:p>
          <a:p>
            <a:r>
              <a:rPr lang="en-US" dirty="0"/>
              <a:t>However, this will leave the mystery of </a:t>
            </a:r>
            <a:r>
              <a:rPr lang="en-US" dirty="0">
                <a:solidFill>
                  <a:srgbClr val="FF0000"/>
                </a:solidFill>
              </a:rPr>
              <a:t>what was the source of the intense x-ray background observed in SLD?  </a:t>
            </a:r>
            <a:r>
              <a:rPr lang="en-US" dirty="0"/>
              <a:t>The MDI people concocted a few explanations, including SR, but this ignores the fact that the SLD background </a:t>
            </a:r>
            <a:r>
              <a:rPr lang="en-US" dirty="0">
                <a:solidFill>
                  <a:srgbClr val="FF0000"/>
                </a:solidFill>
              </a:rPr>
              <a:t>disappeared </a:t>
            </a:r>
            <a:r>
              <a:rPr lang="en-US" dirty="0"/>
              <a:t>whenever SLC lost one or other of the beams, EXCEPT on the one occasion when a member of their machine group brought an UNDAMPED beam through the IR, which nearly destroyed the newly installed VXD3 in one shift of running, before the detector was even cabled up!  We got it back, thanks to the Lazarus Effect.  </a:t>
            </a:r>
          </a:p>
          <a:p>
            <a:endParaRPr lang="en-US" sz="800" dirty="0"/>
          </a:p>
          <a:p>
            <a:r>
              <a:rPr lang="en-US" dirty="0">
                <a:solidFill>
                  <a:srgbClr val="FF0000"/>
                </a:solidFill>
              </a:rPr>
              <a:t>So the lesson from SLD was that SLC could indeed produce dangerous levels of SR, but we saw none  at all during normal running conditions. But recall Nan Phinney’s warning:  beams always have tails, and if they don’t they will grow them.  </a:t>
            </a:r>
            <a:endParaRPr lang="en-US" dirty="0"/>
          </a:p>
        </p:txBody>
      </p:sp>
      <p:pic>
        <p:nvPicPr>
          <p:cNvPr id="4" name="Picture 3">
            <a:extLst>
              <a:ext uri="{FF2B5EF4-FFF2-40B4-BE49-F238E27FC236}">
                <a16:creationId xmlns:a16="http://schemas.microsoft.com/office/drawing/2014/main" id="{8734945B-4647-9C62-5A33-AE1985CB39C1}"/>
              </a:ext>
            </a:extLst>
          </p:cNvPr>
          <p:cNvPicPr>
            <a:picLocks noChangeAspect="1"/>
          </p:cNvPicPr>
          <p:nvPr/>
        </p:nvPicPr>
        <p:blipFill>
          <a:blip r:embed="rId3"/>
          <a:stretch>
            <a:fillRect/>
          </a:stretch>
        </p:blipFill>
        <p:spPr>
          <a:xfrm>
            <a:off x="0" y="0"/>
            <a:ext cx="3842733" cy="4297793"/>
          </a:xfrm>
          <a:prstGeom prst="rect">
            <a:avLst/>
          </a:prstGeom>
        </p:spPr>
      </p:pic>
      <p:sp>
        <p:nvSpPr>
          <p:cNvPr id="5" name="TextBox 4">
            <a:extLst>
              <a:ext uri="{FF2B5EF4-FFF2-40B4-BE49-F238E27FC236}">
                <a16:creationId xmlns:a16="http://schemas.microsoft.com/office/drawing/2014/main" id="{382103E9-9C4E-B8C1-3411-73416FBFD622}"/>
              </a:ext>
            </a:extLst>
          </p:cNvPr>
          <p:cNvSpPr txBox="1"/>
          <p:nvPr/>
        </p:nvSpPr>
        <p:spPr>
          <a:xfrm>
            <a:off x="4256314" y="206829"/>
            <a:ext cx="7717972" cy="2431435"/>
          </a:xfrm>
          <a:prstGeom prst="rect">
            <a:avLst/>
          </a:prstGeom>
          <a:noFill/>
        </p:spPr>
        <p:txBody>
          <a:bodyPr wrap="square" rtlCol="0">
            <a:spAutoFit/>
          </a:bodyPr>
          <a:lstStyle/>
          <a:p>
            <a:r>
              <a:rPr lang="en-US" dirty="0"/>
              <a:t>In the paper on which the FCC Feasibility Study Report is based (Boscolo and Ciarma Phys Rev Accelerators and Beams 26, 111002 2023, the vertex detector background is minimal: just the tail of pair electrons and positrons which penetrate the beampipe and leave signals.</a:t>
            </a:r>
          </a:p>
          <a:p>
            <a:endParaRPr lang="en-US" sz="800" dirty="0"/>
          </a:p>
          <a:p>
            <a:r>
              <a:rPr lang="en-US" dirty="0">
                <a:solidFill>
                  <a:srgbClr val="FF0000"/>
                </a:solidFill>
              </a:rPr>
              <a:t>They see  no hint of backsplash, </a:t>
            </a:r>
            <a:r>
              <a:rPr lang="en-US" dirty="0"/>
              <a:t>so my first guess was that they had ignored the later </a:t>
            </a:r>
            <a:r>
              <a:rPr lang="en-US" dirty="0" err="1"/>
              <a:t>behaviour</a:t>
            </a:r>
            <a:r>
              <a:rPr lang="en-US" dirty="0"/>
              <a:t> of pair particles inside the Beam Volume. For example, their timing plot for VXD hits (at left) is totally clean. However, they have asserted that it is in their implementation of Geant 4, and always has been.</a:t>
            </a:r>
          </a:p>
        </p:txBody>
      </p:sp>
    </p:spTree>
    <p:extLst>
      <p:ext uri="{BB962C8B-B14F-4D97-AF65-F5344CB8AC3E}">
        <p14:creationId xmlns:p14="http://schemas.microsoft.com/office/powerpoint/2010/main" val="7688221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F1A55C9-1F21-4F38-7F54-9FFB68A3B149}"/>
              </a:ext>
            </a:extLst>
          </p:cNvPr>
          <p:cNvSpPr>
            <a:spLocks noGrp="1"/>
          </p:cNvSpPr>
          <p:nvPr>
            <p:ph type="sldNum" sz="quarter" idx="12"/>
          </p:nvPr>
        </p:nvSpPr>
        <p:spPr/>
        <p:txBody>
          <a:bodyPr/>
          <a:lstStyle/>
          <a:p>
            <a:fld id="{8E12799E-0F5C-4263-A5BE-5536D2806C90}" type="slidenum">
              <a:rPr lang="en-GB" smtClean="0"/>
              <a:t>7</a:t>
            </a:fld>
            <a:endParaRPr lang="en-GB"/>
          </a:p>
        </p:txBody>
      </p:sp>
      <p:pic>
        <p:nvPicPr>
          <p:cNvPr id="4" name="Picture 3">
            <a:extLst>
              <a:ext uri="{FF2B5EF4-FFF2-40B4-BE49-F238E27FC236}">
                <a16:creationId xmlns:a16="http://schemas.microsoft.com/office/drawing/2014/main" id="{824593A4-B75B-2DAB-A9DB-0F4795B83530}"/>
              </a:ext>
            </a:extLst>
          </p:cNvPr>
          <p:cNvPicPr>
            <a:picLocks noChangeAspect="1"/>
          </p:cNvPicPr>
          <p:nvPr/>
        </p:nvPicPr>
        <p:blipFill>
          <a:blip r:embed="rId2"/>
          <a:stretch>
            <a:fillRect/>
          </a:stretch>
        </p:blipFill>
        <p:spPr>
          <a:xfrm>
            <a:off x="0" y="197198"/>
            <a:ext cx="12192000" cy="1562420"/>
          </a:xfrm>
          <a:prstGeom prst="rect">
            <a:avLst/>
          </a:prstGeom>
        </p:spPr>
      </p:pic>
      <p:sp>
        <p:nvSpPr>
          <p:cNvPr id="5" name="TextBox 4">
            <a:extLst>
              <a:ext uri="{FF2B5EF4-FFF2-40B4-BE49-F238E27FC236}">
                <a16:creationId xmlns:a16="http://schemas.microsoft.com/office/drawing/2014/main" id="{92BDB765-4311-4A8B-36B7-F4B815301B88}"/>
              </a:ext>
            </a:extLst>
          </p:cNvPr>
          <p:cNvSpPr txBox="1"/>
          <p:nvPr/>
        </p:nvSpPr>
        <p:spPr>
          <a:xfrm>
            <a:off x="530352" y="2340864"/>
            <a:ext cx="7406640" cy="923330"/>
          </a:xfrm>
          <a:prstGeom prst="rect">
            <a:avLst/>
          </a:prstGeom>
          <a:noFill/>
        </p:spPr>
        <p:txBody>
          <a:bodyPr wrap="square" rtlCol="0">
            <a:spAutoFit/>
          </a:bodyPr>
          <a:lstStyle/>
          <a:p>
            <a:r>
              <a:rPr lang="en-US" dirty="0"/>
              <a:t>Poster at Helsinki.  Of interest?</a:t>
            </a:r>
          </a:p>
          <a:p>
            <a:endParaRPr lang="en-US" dirty="0"/>
          </a:p>
          <a:p>
            <a:r>
              <a:rPr lang="en-US" dirty="0"/>
              <a:t>Also Jan Eysermans is pushing ahead with </a:t>
            </a:r>
            <a:r>
              <a:rPr lang="en-US" dirty="0" err="1"/>
              <a:t>WarpX</a:t>
            </a:r>
            <a:r>
              <a:rPr lang="en-US" dirty="0"/>
              <a:t> …Might we need it?</a:t>
            </a:r>
            <a:endParaRPr lang="en-GB" dirty="0"/>
          </a:p>
        </p:txBody>
      </p:sp>
    </p:spTree>
    <p:extLst>
      <p:ext uri="{BB962C8B-B14F-4D97-AF65-F5344CB8AC3E}">
        <p14:creationId xmlns:p14="http://schemas.microsoft.com/office/powerpoint/2010/main" val="1105523247"/>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2_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Custom 1">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0</TotalTime>
  <Words>1521</Words>
  <Application>Microsoft Office PowerPoint</Application>
  <PresentationFormat>Widescreen</PresentationFormat>
  <Paragraphs>76</Paragraphs>
  <Slides>7</Slides>
  <Notes>2</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7</vt:i4>
      </vt:variant>
    </vt:vector>
  </HeadingPairs>
  <TitlesOfParts>
    <vt:vector size="14" baseType="lpstr">
      <vt:lpstr>Aptos</vt:lpstr>
      <vt:lpstr>Aptos Display</vt:lpstr>
      <vt:lpstr>Arial</vt:lpstr>
      <vt:lpstr>Calibri</vt:lpstr>
      <vt:lpstr>Symbol</vt:lpstr>
      <vt:lpstr>1_Office Theme</vt:lpstr>
      <vt:lpstr>2_Office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Damerell, Chris (STFC,RAL,PPD)</dc:creator>
  <cp:lastModifiedBy>Damerell, Chris (STFC,RAL,PPD)</cp:lastModifiedBy>
  <cp:revision>21</cp:revision>
  <cp:lastPrinted>2026-07-07T16:21:24Z</cp:lastPrinted>
  <dcterms:created xsi:type="dcterms:W3CDTF">2026-07-02T16:40:20Z</dcterms:created>
  <dcterms:modified xsi:type="dcterms:W3CDTF">2026-07-08T08:44:55Z</dcterms:modified>
</cp:coreProperties>
</file>