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1039" r:id="rId3"/>
    <p:sldId id="1030" r:id="rId4"/>
    <p:sldId id="1037" r:id="rId5"/>
    <p:sldId id="1036" r:id="rId6"/>
    <p:sldId id="104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EFF"/>
    <a:srgbClr val="FF6300"/>
    <a:srgbClr val="FFDF7F"/>
    <a:srgbClr val="FF00FF"/>
    <a:srgbClr val="203864"/>
    <a:srgbClr val="41FF41"/>
    <a:srgbClr val="FF0066"/>
    <a:srgbClr val="939300"/>
    <a:srgbClr val="009900"/>
    <a:srgbClr val="FF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54986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8C2FE-2376-43F0-9256-8F46ED6BD857}" type="datetimeFigureOut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A74F8-02C6-46AB-9CEC-962349CD52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0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Good morning everyone.</a:t>
            </a:r>
            <a:br>
              <a:rPr lang="en-US" altLang="ja-JP" dirty="0"/>
            </a:br>
            <a:r>
              <a:rPr lang="en-US" altLang="ja-JP" dirty="0"/>
              <a:t>I’m Kanako Watanabe, from Iwate University.</a:t>
            </a:r>
          </a:p>
          <a:p>
            <a:br>
              <a:rPr lang="en-US" altLang="ja-JP" dirty="0"/>
            </a:br>
            <a:r>
              <a:rPr lang="en-US" altLang="ja-JP" dirty="0"/>
              <a:t>Today, I’d like to talk about my study on </a:t>
            </a:r>
            <a:r>
              <a:rPr lang="en-US" altLang="ja-JP" sz="1200" b="1" dirty="0">
                <a:latin typeface="+mn-ea"/>
                <a:ea typeface="+mn-ea"/>
              </a:rPr>
              <a:t>Evaluation of hit point distortion due to </a:t>
            </a:r>
            <a:r>
              <a:rPr lang="en-US" altLang="ja-JP" sz="1200" b="1" dirty="0" err="1">
                <a:latin typeface="+mn-ea"/>
                <a:ea typeface="+mn-ea"/>
              </a:rPr>
              <a:t>beamstrahlung</a:t>
            </a:r>
            <a:r>
              <a:rPr lang="en-US" altLang="ja-JP" sz="1200" b="1" dirty="0">
                <a:latin typeface="+mn-ea"/>
                <a:ea typeface="+mn-ea"/>
              </a:rPr>
              <a:t> in the ILD-TPC using a new 3-d code</a:t>
            </a:r>
            <a:r>
              <a:rPr lang="en-US" altLang="ja-JP" dirty="0"/>
              <a:t>.</a:t>
            </a:r>
            <a:br>
              <a:rPr lang="en-US" altLang="ja-JP" dirty="0"/>
            </a:br>
            <a:r>
              <a:rPr lang="en-US" altLang="ja-JP" dirty="0"/>
              <a:t>This work is part of our effort to understand the background and performance of the TPC at the International Linear Collider, or ILC.</a:t>
            </a:r>
          </a:p>
          <a:p>
            <a:br>
              <a:rPr lang="ja-JP" altLang="en-US" dirty="0"/>
            </a:br>
            <a:r>
              <a:rPr lang="ja-JP" altLang="en-US" dirty="0"/>
              <a:t>今日は、</a:t>
            </a:r>
            <a:r>
              <a:rPr lang="en-US" altLang="ja-JP" b="1" dirty="0"/>
              <a:t>ILD-TPC</a:t>
            </a:r>
            <a:r>
              <a:rPr lang="ja-JP" altLang="en-US" b="1" dirty="0"/>
              <a:t>におけるイオンバックフローと空間電荷効果</a:t>
            </a:r>
            <a:r>
              <a:rPr lang="ja-JP" altLang="en-US" dirty="0"/>
              <a:t>の研究についてお話しします。</a:t>
            </a:r>
            <a:br>
              <a:rPr lang="ja-JP" altLang="en-US" dirty="0"/>
            </a:br>
            <a:r>
              <a:rPr lang="ja-JP" altLang="en-US" dirty="0"/>
              <a:t>この研究は、国際リニアコライダー（</a:t>
            </a:r>
            <a:r>
              <a:rPr lang="en-US" altLang="ja-JP" dirty="0"/>
              <a:t>ILC</a:t>
            </a:r>
            <a:r>
              <a:rPr lang="ja-JP" altLang="en-US" dirty="0"/>
              <a:t>）の</a:t>
            </a:r>
            <a:r>
              <a:rPr lang="en-US" altLang="ja-JP" dirty="0"/>
              <a:t>TPC</a:t>
            </a:r>
            <a:r>
              <a:rPr lang="ja-JP" altLang="en-US" dirty="0"/>
              <a:t>性能やバックグラウンドを理解するための一部です。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A74F8-02C6-46AB-9CEC-962349CD523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53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A2058F-C03C-4C4F-9A20-164223D6C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901212-D1DF-463B-8EF4-339882D1A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7CBEB2-12D6-4BA2-97AE-7D00E5521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1CBE-D077-46DA-AF5F-84FD0D60C3AF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0C32E6-42C1-4A94-86EF-127798674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5DEC7-97B2-49B3-8F8A-39CE222A3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32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C5546-7239-4D92-B008-776A8287D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F39D7D-1B5E-4133-B7A1-74A79F8E7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D69F9F-7BA9-4A37-BDF6-D9D2D82EF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3D6-D40F-4B0B-A2E5-66E9C05FA14F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1E243B-3DF6-4CA9-9A88-3D043AA9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2FF4A2-4EAE-4996-B316-3AF78F389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40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67FE0A-63A5-420E-9E3B-A2FF75AE8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5ECDB2-8116-4F9F-B563-8A651B537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AD62B-C680-4309-97CB-9DE34A9C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01F6-8D0E-49EE-B5A0-19A79EEC7987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C12536-59D6-4A64-A0BC-7744FBDD9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3406CA-4953-4325-BB9D-516EE9F6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5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7A9FA64-EE34-FFB2-00C7-61168F5AC726}"/>
              </a:ext>
            </a:extLst>
          </p:cNvPr>
          <p:cNvSpPr/>
          <p:nvPr userDrawn="1"/>
        </p:nvSpPr>
        <p:spPr>
          <a:xfrm>
            <a:off x="0" y="-1407"/>
            <a:ext cx="12192000" cy="64086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1C411E5-6DF4-4A0C-A9F8-2D4E15887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4"/>
            <a:ext cx="10515600" cy="50293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4E6310-5EC0-4740-A3B6-663773A02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4833145"/>
          </a:xfrm>
        </p:spPr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786712-B378-4700-8BDC-2117E82B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D364-D350-4ABF-8E78-F2B5CDB14421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015D2A-D5D6-45F3-B4A0-E2779E05E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707457-596C-4802-8603-D9AB38315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5670" y="141121"/>
            <a:ext cx="470263" cy="334373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ADLaM Display" panose="02010000000000000000" pitchFamily="2" charset="0"/>
                <a:cs typeface="ADLaM Display" panose="02010000000000000000" pitchFamily="2" charset="0"/>
              </a:defRPr>
            </a:lvl1pPr>
          </a:lstStyle>
          <a:p>
            <a:fld id="{B8AA6F3D-1B83-4EE2-9876-CD45B9B52FB4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9D711FF-007F-969B-8000-E9D2021C57EF}"/>
              </a:ext>
            </a:extLst>
          </p:cNvPr>
          <p:cNvCxnSpPr/>
          <p:nvPr userDrawn="1"/>
        </p:nvCxnSpPr>
        <p:spPr>
          <a:xfrm>
            <a:off x="11707569" y="0"/>
            <a:ext cx="0" cy="63945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43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554E3-E4F7-471D-9D08-2FC27880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C588F0-8DBD-4397-A236-D95179513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78B7DE-693C-4EED-8E66-15AD2F73D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547AA-8E2B-4EDB-BF33-84F60C71F4F2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ED8C6B-AC6B-4CB6-B0C3-4B7993D3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7280A8-82A0-44EE-A0DF-68135274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80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7E118-08C1-4C57-9013-C05B17E3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D28C31-7D51-46F3-93C1-C945C25939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637DF1F-1453-438D-B0C5-86DA24DB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9F3AAD-D0ED-4743-AA15-592A84DC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7A1F9-4B9E-4605-AFFD-AAE740AB8AEF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148C3D-82C7-4591-BB19-B7DE812A7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550C2F-6EFC-4880-8F70-28D3D668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61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BB5474-1F0D-4B11-B313-915A4D87D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02EFE0-7D05-4EC4-9AFE-007735CD8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488E81-01FB-491E-B5FB-ADF565A90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BC578F-2CF8-42B8-B681-312890678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E1155E-3186-4906-8967-D95F9087F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BFCE9F-FE3D-4114-8676-6453A0A83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E795-9083-4447-8473-12FC54CA3D6D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1FFEDF-32E7-4C07-9879-C9B951811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0B1988-4CC2-4705-BD89-BA4D5C222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65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F5514F-D00C-4866-8452-D3D2C4E9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07DE8F0-3F7D-4470-9995-AA7929CE7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8740-44CB-4DD9-AC92-D14757F7BD85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91DFF5-9122-45D0-9168-439EBE059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B51018-A9B6-4BE3-9B78-776E0479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83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2E5396F-F090-413C-BEFB-142C90C7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1630-1900-4661-BD99-EB7250659594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0036F37-D420-49F8-89B9-9041E4AB1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30A9C4-00E1-46CA-8546-A07BB959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95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1C7DF-A164-49AC-848C-DC903DAB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6ED59C-427F-4BDD-9775-7919D61B5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192FA4-E07D-4800-AF6A-131B17A9F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C72F59-EACE-4A0D-9CC2-B91F3A5C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C901-1926-41B3-97DF-F62FDDD3F3F3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A7E9F2-729F-4B70-85D5-AF8D3E6B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E98ECF-E3FA-4ED5-803B-AB8EA860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9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2C9CD0-E32D-4204-80BC-7C9FC440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EBA3D9-0E55-4020-9638-52D81F92A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D83A0B7-FABC-4FDC-8321-4EF2C9BA9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195939-15EE-4C34-9A0A-A6012785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319E-A8A0-4F34-B7DF-A5080944DCAD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203F28-78D9-4401-BBA9-46BE6D61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33BE82-F139-4AE0-88B0-FFEAC093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6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E9AAEF-C45C-4424-A162-57178967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D2CAC9-9363-4641-8E6B-731F96214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D5E22-7E48-4C32-943B-96CDDA754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3E2AD-AFC2-4064-9474-DB620100AEFD}" type="datetime1">
              <a:rPr kumimoji="1" lang="ja-JP" altLang="en-US" smtClean="0"/>
              <a:t>2026/7/6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0DAFDC-F273-47CA-BCF5-B77B4B896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C29981-ED49-4530-B11F-8E4B0C29C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47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38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0270E-41FA-4BD5-9C2F-506D172BC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75967"/>
            <a:ext cx="12192000" cy="2481948"/>
          </a:xfrm>
        </p:spPr>
        <p:txBody>
          <a:bodyPr>
            <a:noAutofit/>
          </a:bodyPr>
          <a:lstStyle/>
          <a:p>
            <a:r>
              <a:rPr lang="en-US" altLang="ja-JP" sz="4000" b="1" dirty="0">
                <a:latin typeface="+mn-lt"/>
                <a:ea typeface="+mn-ea"/>
              </a:rPr>
              <a:t>ILC physics &amp; software meeting</a:t>
            </a:r>
            <a:br>
              <a:rPr lang="en-US" altLang="ja-JP" sz="4000" b="1">
                <a:latin typeface="+mn-lt"/>
                <a:ea typeface="+mn-ea"/>
              </a:rPr>
            </a:br>
            <a:r>
              <a:rPr lang="en-US" altLang="ja-JP" sz="4000" b="1">
                <a:latin typeface="+mn-lt"/>
                <a:ea typeface="+mn-ea"/>
              </a:rPr>
              <a:t>2026/7/6</a:t>
            </a:r>
            <a:endParaRPr kumimoji="1" lang="ja-JP" altLang="en-US" sz="4000" b="1" dirty="0">
              <a:latin typeface="+mn-lt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582980-C325-4D5D-A8F4-3D97E9C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815207"/>
            <a:ext cx="12196119" cy="1655762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Kanako Watanabe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Iwate University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5D489E56-FF57-0190-4D52-4E3B96BD5255}"/>
              </a:ext>
            </a:extLst>
          </p:cNvPr>
          <p:cNvSpPr txBox="1">
            <a:spLocks/>
          </p:cNvSpPr>
          <p:nvPr/>
        </p:nvSpPr>
        <p:spPr>
          <a:xfrm>
            <a:off x="-20632" y="27395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1600" b="1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F696F94-5358-455C-8A59-8054DD8F48DB}"/>
              </a:ext>
            </a:extLst>
          </p:cNvPr>
          <p:cNvCxnSpPr/>
          <p:nvPr/>
        </p:nvCxnSpPr>
        <p:spPr>
          <a:xfrm flipV="1">
            <a:off x="0" y="348343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C1CBC71-36AE-34BA-CAF4-4D632028D61B}"/>
              </a:ext>
            </a:extLst>
          </p:cNvPr>
          <p:cNvCxnSpPr/>
          <p:nvPr/>
        </p:nvCxnSpPr>
        <p:spPr>
          <a:xfrm flipV="1">
            <a:off x="4119" y="6543221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A30A0F2-EE64-FB4D-24C8-FC3667E682B0}"/>
              </a:ext>
            </a:extLst>
          </p:cNvPr>
          <p:cNvCxnSpPr>
            <a:cxnSpLocks/>
          </p:cNvCxnSpPr>
          <p:nvPr/>
        </p:nvCxnSpPr>
        <p:spPr>
          <a:xfrm>
            <a:off x="10120181" y="500743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AA2C480-6860-29D4-31CA-C3CD5D51D2C7}"/>
              </a:ext>
            </a:extLst>
          </p:cNvPr>
          <p:cNvCxnSpPr>
            <a:cxnSpLocks/>
          </p:cNvCxnSpPr>
          <p:nvPr/>
        </p:nvCxnSpPr>
        <p:spPr>
          <a:xfrm>
            <a:off x="-20632" y="6386697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1102BBDA-B40D-AF81-0BD8-D3CD62720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"/>
          <a:stretch>
            <a:fillRect/>
          </a:stretch>
        </p:blipFill>
        <p:spPr>
          <a:xfrm>
            <a:off x="9339309" y="5806916"/>
            <a:ext cx="2743200" cy="700179"/>
          </a:xfrm>
          <a:prstGeom prst="rect">
            <a:avLst/>
          </a:prstGeom>
        </p:spPr>
      </p:pic>
      <p:sp>
        <p:nvSpPr>
          <p:cNvPr id="4" name="字幕 2">
            <a:extLst>
              <a:ext uri="{FF2B5EF4-FFF2-40B4-BE49-F238E27FC236}">
                <a16:creationId xmlns:a16="http://schemas.microsoft.com/office/drawing/2014/main" id="{4C0745CB-6D00-F7A8-CA86-FE422915A22C}"/>
              </a:ext>
            </a:extLst>
          </p:cNvPr>
          <p:cNvSpPr txBox="1">
            <a:spLocks/>
          </p:cNvSpPr>
          <p:nvPr/>
        </p:nvSpPr>
        <p:spPr>
          <a:xfrm>
            <a:off x="-20632" y="27396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0357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DC6FA-BA9B-7A16-4737-5A8C1B364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What I did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7005F-9C46-2016-0A1F-F6CD8547F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Jet pairing</a:t>
            </a:r>
          </a:p>
          <a:p>
            <a:pPr marL="0" indent="0">
              <a:buNone/>
            </a:pPr>
            <a:r>
              <a:rPr lang="ja-JP" altLang="en-US" dirty="0"/>
              <a:t>　→　</a:t>
            </a:r>
            <a:r>
              <a:rPr lang="en-US" altLang="ja-JP" dirty="0"/>
              <a:t>s-jet pairing</a:t>
            </a:r>
          </a:p>
          <a:p>
            <a:r>
              <a:rPr kumimoji="1" lang="en-US" altLang="ja-JP" dirty="0"/>
              <a:t>Generate event</a:t>
            </a:r>
          </a:p>
          <a:p>
            <a:pPr marL="0" indent="0">
              <a:buNone/>
            </a:pPr>
            <a:r>
              <a:rPr lang="ja-JP" altLang="en-US" dirty="0"/>
              <a:t>　→　</a:t>
            </a:r>
            <a:r>
              <a:rPr lang="en-US" altLang="ja-JP" dirty="0"/>
              <a:t>Generating h-&gt;bs for 100,000 events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2C4C7C-25DA-AE80-C12B-16129206F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330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B81D94-307D-C881-FB2C-DBCF9EFD8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My strategy for jet pairing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1685A-4139-4FC7-A50F-56AD3A244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592195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Get </a:t>
            </a:r>
            <a:r>
              <a:rPr kumimoji="1" lang="en-US" altLang="ja-JP" dirty="0" err="1"/>
              <a:t>b_px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b_pz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 err="1"/>
              <a:t>bbar_px</a:t>
            </a:r>
            <a:r>
              <a:rPr lang="en-US" altLang="ja-JP" dirty="0"/>
              <a:t>, </a:t>
            </a:r>
            <a:r>
              <a:rPr lang="en-US" altLang="ja-JP" dirty="0" err="1"/>
              <a:t>bbar_py</a:t>
            </a:r>
            <a:r>
              <a:rPr lang="en-US" altLang="ja-JP" dirty="0"/>
              <a:t>, </a:t>
            </a:r>
            <a:r>
              <a:rPr lang="en-US" altLang="ja-JP" dirty="0" err="1"/>
              <a:t>bbar_pz</a:t>
            </a:r>
            <a:r>
              <a:rPr lang="en-US" altLang="ja-JP" dirty="0"/>
              <a:t> (truth quark)</a:t>
            </a:r>
          </a:p>
          <a:p>
            <a:r>
              <a:rPr lang="en-US" altLang="ja-JP" dirty="0"/>
              <a:t>Get px1,py1,pz1, px2, py2, pz2 (reconstructed jet)</a:t>
            </a:r>
          </a:p>
          <a:p>
            <a:r>
              <a:rPr lang="en-US" altLang="ja-JP" dirty="0"/>
              <a:t>Check at the Jet's vector and the quark's vector, and match those that are pointing in similar directions.</a:t>
            </a:r>
          </a:p>
          <a:p>
            <a:pPr lvl="1"/>
            <a:r>
              <a:rPr lang="en-US" altLang="ja-JP" dirty="0"/>
              <a:t>Compare </a:t>
            </a:r>
            <a:r>
              <a:rPr lang="en-US" altLang="ja-JP" u="sng" dirty="0"/>
              <a:t>cos(Jet0-b)+ cos(jet1-bbar)</a:t>
            </a:r>
            <a:r>
              <a:rPr lang="en-US" altLang="ja-JP" dirty="0"/>
              <a:t> &amp; </a:t>
            </a:r>
            <a:r>
              <a:rPr lang="en-US" altLang="ja-JP" u="sng" dirty="0"/>
              <a:t>cos(Jet1-b)+ cos(jet0-bbar)</a:t>
            </a:r>
            <a:endParaRPr kumimoji="1" lang="en-US" altLang="ja-JP" u="sng" dirty="0"/>
          </a:p>
          <a:p>
            <a:pPr marL="457200" lvl="1" indent="0">
              <a:buNone/>
            </a:pPr>
            <a:r>
              <a:rPr lang="en-US" altLang="ja-JP" dirty="0"/>
              <a:t>  </a:t>
            </a:r>
            <a:r>
              <a:rPr lang="ja-JP" altLang="en-US" dirty="0"/>
              <a:t>➡　</a:t>
            </a:r>
            <a:r>
              <a:rPr lang="en-US" altLang="ja-JP" dirty="0"/>
              <a:t>Select the combination with the highest value</a:t>
            </a:r>
          </a:p>
          <a:p>
            <a:pPr marL="457200" lvl="1" indent="0">
              <a:buNone/>
            </a:pPr>
            <a:r>
              <a:rPr kumimoji="1" lang="ja-JP" altLang="en-US" dirty="0"/>
              <a:t>　</a:t>
            </a:r>
            <a:r>
              <a:rPr kumimoji="1" lang="en-US" altLang="ja-JP" dirty="0" err="1"/>
              <a:t>Cosθ</a:t>
            </a:r>
            <a:r>
              <a:rPr kumimoji="1" lang="ja-JP" altLang="en-US" dirty="0"/>
              <a:t>＝</a:t>
            </a:r>
            <a:r>
              <a:rPr kumimoji="1" lang="en-US" altLang="ja-JP" dirty="0"/>
              <a:t>1 Same</a:t>
            </a:r>
          </a:p>
          <a:p>
            <a:pPr marL="457200" lvl="1" indent="0">
              <a:buNone/>
            </a:pPr>
            <a:r>
              <a:rPr lang="ja-JP" altLang="en-US" dirty="0"/>
              <a:t>　</a:t>
            </a:r>
            <a:r>
              <a:rPr lang="en-US" altLang="ja-JP" dirty="0" err="1"/>
              <a:t>Cosθ</a:t>
            </a:r>
            <a:r>
              <a:rPr lang="en-US" altLang="ja-JP" dirty="0"/>
              <a:t>=-1 Opposite</a:t>
            </a:r>
          </a:p>
          <a:p>
            <a:pPr marL="457200" lvl="1" indent="0">
              <a:buNone/>
            </a:pPr>
            <a:r>
              <a:rPr lang="en-US" altLang="ja-JP" dirty="0"/>
              <a:t>It's mostly 1, </a:t>
            </a:r>
          </a:p>
          <a:p>
            <a:pPr marL="457200" lvl="1" indent="0">
              <a:buNone/>
            </a:pPr>
            <a:r>
              <a:rPr lang="en-US" altLang="ja-JP" dirty="0"/>
              <a:t>but some</a:t>
            </a:r>
            <a:r>
              <a:rPr lang="ja-JP" altLang="en-US" dirty="0"/>
              <a:t> </a:t>
            </a:r>
            <a:r>
              <a:rPr lang="en-US" altLang="ja-JP" dirty="0"/>
              <a:t>is near 0.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D71031-FE18-6915-285B-ABFE3F950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12B9279-9061-FBB7-5ABD-D64A1F48D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535" y="4036778"/>
            <a:ext cx="3719514" cy="268010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B11F909-FA8A-DB5B-A1EC-9E4824A07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419" y="4036778"/>
            <a:ext cx="3719514" cy="268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5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33F9B-9974-01D4-74A8-AE950EEB5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09734-9770-FFFA-B87B-F18C2F9A1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Jet pairing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F852CD-A03E-69B5-D4A8-6E793B958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20" y="936044"/>
            <a:ext cx="2672079" cy="59219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u="sng" dirty="0"/>
              <a:t>H-&gt;ss/Z-&gt;</a:t>
            </a:r>
            <a:r>
              <a:rPr lang="en-US" altLang="ja-JP" u="sng" dirty="0" err="1"/>
              <a:t>μμ</a:t>
            </a:r>
            <a:endParaRPr lang="en-US" altLang="ja-JP" u="sng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Separate </a:t>
            </a:r>
          </a:p>
          <a:p>
            <a:pPr marL="0" indent="0">
              <a:buNone/>
            </a:pPr>
            <a:r>
              <a:rPr lang="en-US" altLang="ja-JP" dirty="0"/>
              <a:t>PDG = 3 &amp; -3 </a:t>
            </a:r>
          </a:p>
          <a:p>
            <a:pPr marL="0" indent="0">
              <a:buNone/>
            </a:pPr>
            <a:r>
              <a:rPr lang="en-US" altLang="ja-JP" dirty="0"/>
              <a:t>for s-jet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Is it slightly closer to 0 than when it was b?</a:t>
            </a:r>
          </a:p>
          <a:p>
            <a:pPr marL="0" indent="0">
              <a:buNone/>
            </a:pPr>
            <a:r>
              <a:rPr lang="en-US" altLang="ja-JP" dirty="0"/>
              <a:t>It's almost the same...</a:t>
            </a:r>
            <a:endParaRPr kumimoji="1" lang="en-US" altLang="ja-JP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9A121B-1D20-8B7D-6FB8-946D4FAEE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13F0B8-F5C9-3D8F-B0E9-8E8C78EB6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841" y="3710564"/>
            <a:ext cx="4345596" cy="313122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BEF9F85-A7FB-F9D8-04A8-C3501F5DC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405" y="3726775"/>
            <a:ext cx="4345596" cy="31312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BF95B81-8ACF-BD0C-B3BC-831E34EB9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841" y="571349"/>
            <a:ext cx="4345596" cy="313122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6BC47FD-3E90-C2A1-5EC2-8C83565391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929" y="574339"/>
            <a:ext cx="4345596" cy="313122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1FF2E69-0AB3-C857-5C13-B73DCA42B68C}"/>
              </a:ext>
            </a:extLst>
          </p:cNvPr>
          <p:cNvSpPr txBox="1"/>
          <p:nvPr/>
        </p:nvSpPr>
        <p:spPr>
          <a:xfrm>
            <a:off x="3169920" y="2072640"/>
            <a:ext cx="457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ss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8F665F7-14E5-3689-EA0F-3DE0CD5A2B36}"/>
              </a:ext>
            </a:extLst>
          </p:cNvPr>
          <p:cNvSpPr txBox="1"/>
          <p:nvPr/>
        </p:nvSpPr>
        <p:spPr>
          <a:xfrm>
            <a:off x="3169920" y="5276177"/>
            <a:ext cx="457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bb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7578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DC4DD3-55DC-3BF6-FF42-56D68D4A7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H-&gt;bs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AA8F62-9134-5AD1-8130-C72A80251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/>
              <a:t>For both </a:t>
            </a:r>
            <a:r>
              <a:rPr lang="en-US" altLang="ja-JP" dirty="0" err="1"/>
              <a:t>bsbar</a:t>
            </a:r>
            <a:r>
              <a:rPr lang="en-US" altLang="ja-JP" dirty="0"/>
              <a:t> and </a:t>
            </a:r>
            <a:r>
              <a:rPr lang="en-US" altLang="ja-JP" dirty="0" err="1"/>
              <a:t>bbars</a:t>
            </a:r>
            <a:r>
              <a:rPr lang="en-US" altLang="ja-JP" dirty="0"/>
              <a:t>:  (H-&gt;bs/Z-&gt;</a:t>
            </a:r>
            <a:r>
              <a:rPr lang="en-US" altLang="ja-JP" dirty="0" err="1"/>
              <a:t>νν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r>
              <a:rPr lang="en-US" altLang="ja-JP" dirty="0"/>
              <a:t>Generate 100,000 events through the following</a:t>
            </a:r>
            <a:r>
              <a:rPr lang="ja-JP" altLang="en-US" dirty="0"/>
              <a:t> </a:t>
            </a:r>
            <a:r>
              <a:rPr lang="en-US" altLang="ja-JP" dirty="0"/>
              <a:t>:</a:t>
            </a:r>
          </a:p>
          <a:p>
            <a:pPr marL="0" indent="0">
              <a:buNone/>
            </a:pPr>
            <a:r>
              <a:rPr lang="en-US" altLang="ja-JP" dirty="0"/>
              <a:t>  Generate event→ detector</a:t>
            </a:r>
            <a:r>
              <a:rPr lang="ja-JP" altLang="en-US" dirty="0"/>
              <a:t> </a:t>
            </a:r>
            <a:r>
              <a:rPr lang="en-US" altLang="ja-JP" dirty="0"/>
              <a:t>simulation</a:t>
            </a:r>
            <a:r>
              <a:rPr lang="ja-JP" altLang="en-US" dirty="0"/>
              <a:t>→</a:t>
            </a:r>
            <a:r>
              <a:rPr lang="en-US" altLang="ja-JP" dirty="0"/>
              <a:t> </a:t>
            </a:r>
            <a:r>
              <a:rPr lang="en-US" altLang="ja-JP" dirty="0" err="1"/>
              <a:t>Marlinreco</a:t>
            </a:r>
            <a:r>
              <a:rPr lang="en-US" altLang="ja-JP" dirty="0"/>
              <a:t> → </a:t>
            </a:r>
            <a:r>
              <a:rPr lang="en-US" altLang="ja-JP" dirty="0" err="1"/>
              <a:t>Hilevelreco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➡ Verify using </a:t>
            </a:r>
            <a:r>
              <a:rPr lang="en-US" altLang="ja-JP" dirty="0" err="1"/>
              <a:t>JetClustering</a:t>
            </a:r>
            <a:r>
              <a:rPr lang="en-US" altLang="ja-JP" dirty="0"/>
              <a:t>, etc.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25E6D8-4EE6-EBF6-0CEE-B4E310D9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D9D8B14-9640-AA26-E37A-81EAEAC3FB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93" y="2964135"/>
            <a:ext cx="3648518" cy="262894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55DB14F-B8E3-2569-E6FB-87F143674C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0016"/>
            <a:ext cx="3648517" cy="2628944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454A5C4A-65C6-DC94-FA90-B3C6D1CAFCA5}"/>
              </a:ext>
            </a:extLst>
          </p:cNvPr>
          <p:cNvSpPr txBox="1">
            <a:spLocks/>
          </p:cNvSpPr>
          <p:nvPr/>
        </p:nvSpPr>
        <p:spPr>
          <a:xfrm>
            <a:off x="7416800" y="3074502"/>
            <a:ext cx="4644950" cy="2991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Is it correct that this results in very good separation?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The cause?</a:t>
            </a:r>
          </a:p>
          <a:p>
            <a:pPr lvl="1"/>
            <a:r>
              <a:rPr lang="en-US" altLang="ja-JP" dirty="0"/>
              <a:t>Is it the difference between </a:t>
            </a:r>
            <a:r>
              <a:rPr lang="en-US" altLang="ja-JP" dirty="0" err="1"/>
              <a:t>Z→μ</a:t>
            </a:r>
            <a:r>
              <a:rPr lang="en-US" altLang="ja-JP" dirty="0"/>
              <a:t> and </a:t>
            </a:r>
            <a:r>
              <a:rPr lang="en-US" altLang="ja-JP" dirty="0" err="1"/>
              <a:t>Z→ν</a:t>
            </a:r>
            <a:r>
              <a:rPr lang="en-US" altLang="ja-JP" dirty="0"/>
              <a:t>?</a:t>
            </a:r>
          </a:p>
          <a:p>
            <a:pPr lvl="1"/>
            <a:r>
              <a:rPr lang="en-US" altLang="ja-JP" dirty="0"/>
              <a:t>Does it include pileup or not?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ja-JP" altLang="en-US" dirty="0"/>
              <a:t>→ </a:t>
            </a:r>
            <a:r>
              <a:rPr lang="en-US" altLang="ja-JP" dirty="0"/>
              <a:t>try to check</a:t>
            </a:r>
          </a:p>
        </p:txBody>
      </p:sp>
    </p:spTree>
    <p:extLst>
      <p:ext uri="{BB962C8B-B14F-4D97-AF65-F5344CB8AC3E}">
        <p14:creationId xmlns:p14="http://schemas.microsoft.com/office/powerpoint/2010/main" val="403484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3B825C-202E-47F5-3E7E-2C5B2D6E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Comments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C8F0B5-728F-4615-6CB5-4C7C930A4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en-US" altLang="ja-JP" u="sng" dirty="0"/>
              <a:t>H-&gt;bb/ss</a:t>
            </a:r>
          </a:p>
          <a:p>
            <a:r>
              <a:rPr lang="en-US" altLang="ja-JP" dirty="0"/>
              <a:t>“Reconstruct jet” uses jet information from the after the detector simulation. </a:t>
            </a:r>
          </a:p>
          <a:p>
            <a:r>
              <a:rPr lang="en-US" altLang="ja-JP" dirty="0"/>
              <a:t>Include overlay(pile-up)?</a:t>
            </a:r>
            <a:r>
              <a:rPr lang="ja-JP" altLang="en-US" dirty="0"/>
              <a:t>➡ </a:t>
            </a:r>
            <a:r>
              <a:rPr lang="en-US" altLang="ja-JP" dirty="0"/>
              <a:t>check</a:t>
            </a:r>
            <a:endParaRPr kumimoji="1"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en-US" altLang="ja-JP" u="sng" dirty="0"/>
              <a:t>H-&gt;bs</a:t>
            </a:r>
          </a:p>
          <a:p>
            <a:r>
              <a:rPr kumimoji="1" lang="en-US" altLang="ja-JP" dirty="0"/>
              <a:t>Pile-up is not large </a:t>
            </a:r>
            <a:r>
              <a:rPr lang="en-US" altLang="ja-JP" dirty="0"/>
              <a:t>at ILC?</a:t>
            </a:r>
            <a:r>
              <a:rPr lang="ja-JP" altLang="en-US" dirty="0"/>
              <a:t>　→　</a:t>
            </a:r>
            <a:r>
              <a:rPr lang="en-US" altLang="ja-JP" dirty="0"/>
              <a:t>not large, but not negligible (depends on energy)</a:t>
            </a:r>
            <a:endParaRPr kumimoji="1" lang="en-US" altLang="ja-JP" dirty="0"/>
          </a:p>
          <a:p>
            <a:r>
              <a:rPr kumimoji="1" lang="en-US" altLang="ja-JP" dirty="0"/>
              <a:t>Include ISR? </a:t>
            </a:r>
          </a:p>
          <a:p>
            <a:r>
              <a:rPr lang="ja-JP" altLang="en-US" dirty="0"/>
              <a:t>√</a:t>
            </a:r>
            <a:r>
              <a:rPr lang="en-US" altLang="ja-JP" dirty="0"/>
              <a:t>s = </a:t>
            </a:r>
            <a:r>
              <a:rPr kumimoji="1" lang="en-US" altLang="ja-JP" dirty="0"/>
              <a:t>250GeV</a:t>
            </a:r>
          </a:p>
          <a:p>
            <a:r>
              <a:rPr lang="en-US" altLang="ja-JP" dirty="0"/>
              <a:t>Check reconstruct Z mass,</a:t>
            </a:r>
            <a:r>
              <a:rPr lang="ja-JP" altLang="en-US" dirty="0"/>
              <a:t> </a:t>
            </a:r>
            <a:r>
              <a:rPr lang="en-US" altLang="ja-JP" dirty="0"/>
              <a:t>used for pre-selection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BD3B48-3E9D-6F79-BB91-FC443F1C0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2486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186935</TotalTime>
  <Words>444</Words>
  <Application>Microsoft Office PowerPoint</Application>
  <PresentationFormat>ワイド画面</PresentationFormat>
  <Paragraphs>61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游ゴシック</vt:lpstr>
      <vt:lpstr>游ゴシック Light</vt:lpstr>
      <vt:lpstr>ADLaM Display</vt:lpstr>
      <vt:lpstr>Arial</vt:lpstr>
      <vt:lpstr>Times New Roman</vt:lpstr>
      <vt:lpstr>Office テーマ</vt:lpstr>
      <vt:lpstr>ILC physics &amp; software meeting 2026/7/6</vt:lpstr>
      <vt:lpstr>What I did</vt:lpstr>
      <vt:lpstr>My strategy for jet pairing</vt:lpstr>
      <vt:lpstr>Jet pairing</vt:lpstr>
      <vt:lpstr>H-&gt;bs</vt:lpstr>
      <vt:lpstr>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phys_software_watanabe</dc:title>
  <dc:creator>渡辺 夏七子</dc:creator>
  <cp:lastModifiedBy>KANAKO WATANABE</cp:lastModifiedBy>
  <cp:revision>275</cp:revision>
  <dcterms:created xsi:type="dcterms:W3CDTF">2022-01-19T07:19:35Z</dcterms:created>
  <dcterms:modified xsi:type="dcterms:W3CDTF">2026-07-06T07:49:03Z</dcterms:modified>
</cp:coreProperties>
</file>