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7" r:id="rId2"/>
    <p:sldId id="259" r:id="rId3"/>
    <p:sldId id="264" r:id="rId4"/>
    <p:sldId id="265" r:id="rId5"/>
    <p:sldId id="266" r:id="rId6"/>
    <p:sldId id="267" r:id="rId7"/>
    <p:sldId id="299" r:id="rId8"/>
    <p:sldId id="326" r:id="rId9"/>
    <p:sldId id="362" r:id="rId10"/>
    <p:sldId id="363" r:id="rId11"/>
    <p:sldId id="325" r:id="rId12"/>
    <p:sldId id="334" r:id="rId13"/>
    <p:sldId id="335" r:id="rId14"/>
    <p:sldId id="336" r:id="rId15"/>
    <p:sldId id="337" r:id="rId16"/>
    <p:sldId id="319" r:id="rId17"/>
    <p:sldId id="341" r:id="rId18"/>
    <p:sldId id="342" r:id="rId19"/>
    <p:sldId id="343" r:id="rId20"/>
    <p:sldId id="353" r:id="rId21"/>
    <p:sldId id="354" r:id="rId22"/>
    <p:sldId id="350" r:id="rId23"/>
    <p:sldId id="355" r:id="rId24"/>
    <p:sldId id="356" r:id="rId25"/>
    <p:sldId id="357" r:id="rId26"/>
    <p:sldId id="351" r:id="rId27"/>
    <p:sldId id="347" r:id="rId28"/>
    <p:sldId id="358" r:id="rId29"/>
    <p:sldId id="361" r:id="rId30"/>
    <p:sldId id="359" r:id="rId31"/>
    <p:sldId id="352" r:id="rId32"/>
    <p:sldId id="344" r:id="rId33"/>
    <p:sldId id="348" r:id="rId34"/>
    <p:sldId id="338" r:id="rId35"/>
    <p:sldId id="339" r:id="rId36"/>
    <p:sldId id="340" r:id="rId37"/>
    <p:sldId id="349" r:id="rId38"/>
    <p:sldId id="306" r:id="rId39"/>
    <p:sldId id="345" r:id="rId40"/>
    <p:sldId id="346" r:id="rId41"/>
    <p:sldId id="360" r:id="rId4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8FD5CB3-69AA-489B-A72A-9B4A5834BF34}">
          <p14:sldIdLst>
            <p14:sldId id="257"/>
            <p14:sldId id="259"/>
          </p14:sldIdLst>
        </p14:section>
        <p14:section name="Mtivation" id="{8A5BDF73-D4EA-4E75-B310-C70D6C6C7FF7}">
          <p14:sldIdLst>
            <p14:sldId id="264"/>
            <p14:sldId id="265"/>
            <p14:sldId id="266"/>
            <p14:sldId id="267"/>
          </p14:sldIdLst>
        </p14:section>
        <p14:section name="Higgs_tauchannel" id="{B958C3E7-C52A-481A-8AAB-AA943591E8A2}">
          <p14:sldIdLst>
            <p14:sldId id="299"/>
            <p14:sldId id="326"/>
            <p14:sldId id="362"/>
            <p14:sldId id="363"/>
          </p14:sldIdLst>
        </p14:section>
        <p14:section name="没" id="{5920C387-F232-4987-89E7-6D3D18FC387B}">
          <p14:sldIdLst>
            <p14:sldId id="325"/>
            <p14:sldId id="334"/>
            <p14:sldId id="335"/>
            <p14:sldId id="336"/>
            <p14:sldId id="337"/>
            <p14:sldId id="319"/>
            <p14:sldId id="341"/>
            <p14:sldId id="342"/>
            <p14:sldId id="343"/>
            <p14:sldId id="353"/>
            <p14:sldId id="354"/>
            <p14:sldId id="350"/>
            <p14:sldId id="355"/>
            <p14:sldId id="356"/>
            <p14:sldId id="357"/>
            <p14:sldId id="351"/>
            <p14:sldId id="347"/>
            <p14:sldId id="358"/>
            <p14:sldId id="361"/>
            <p14:sldId id="359"/>
            <p14:sldId id="352"/>
            <p14:sldId id="344"/>
            <p14:sldId id="348"/>
          </p14:sldIdLst>
        </p14:section>
        <p14:section name="Back Up" id="{7A0140A3-32F0-4E79-9E59-C65230526349}">
          <p14:sldIdLst>
            <p14:sldId id="338"/>
            <p14:sldId id="339"/>
            <p14:sldId id="340"/>
            <p14:sldId id="349"/>
            <p14:sldId id="306"/>
            <p14:sldId id="345"/>
            <p14:sldId id="346"/>
            <p14:sldId id="3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89810" autoAdjust="0"/>
  </p:normalViewPr>
  <p:slideViewPr>
    <p:cSldViewPr snapToGrid="0">
      <p:cViewPr varScale="1">
        <p:scale>
          <a:sx n="72" d="100"/>
          <a:sy n="72" d="100"/>
        </p:scale>
        <p:origin x="48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悠風 伊藤" userId="2c23094787c3065a" providerId="LiveId" clId="{7351A7E8-BD46-414B-A989-7C53A66219B9}"/>
    <pc:docChg chg="undo redo custSel addSld delSld modSld sldOrd addSection modSection">
      <pc:chgData name="悠風 伊藤" userId="2c23094787c3065a" providerId="LiveId" clId="{7351A7E8-BD46-414B-A989-7C53A66219B9}" dt="2026-07-06T04:00:07.722" v="5232" actId="478"/>
      <pc:docMkLst>
        <pc:docMk/>
      </pc:docMkLst>
      <pc:sldChg chg="modSp mod">
        <pc:chgData name="悠風 伊藤" userId="2c23094787c3065a" providerId="LiveId" clId="{7351A7E8-BD46-414B-A989-7C53A66219B9}" dt="2026-07-06T03:59:29.129" v="5214" actId="20577"/>
        <pc:sldMkLst>
          <pc:docMk/>
          <pc:sldMk cId="2600881213" sldId="257"/>
        </pc:sldMkLst>
        <pc:spChg chg="mod">
          <ac:chgData name="悠風 伊藤" userId="2c23094787c3065a" providerId="LiveId" clId="{7351A7E8-BD46-414B-A989-7C53A66219B9}" dt="2026-07-06T03:59:29.129" v="5214" actId="20577"/>
          <ac:spMkLst>
            <pc:docMk/>
            <pc:sldMk cId="2600881213" sldId="257"/>
            <ac:spMk id="2" creationId="{31DC7490-EFCA-784A-EE62-DCFCFF6F585C}"/>
          </ac:spMkLst>
        </pc:spChg>
      </pc:sldChg>
      <pc:sldChg chg="modSp mod">
        <pc:chgData name="悠風 伊藤" userId="2c23094787c3065a" providerId="LiveId" clId="{7351A7E8-BD46-414B-A989-7C53A66219B9}" dt="2026-07-06T03:59:48.465" v="5229" actId="20577"/>
        <pc:sldMkLst>
          <pc:docMk/>
          <pc:sldMk cId="2854523507" sldId="259"/>
        </pc:sldMkLst>
        <pc:spChg chg="mod">
          <ac:chgData name="悠風 伊藤" userId="2c23094787c3065a" providerId="LiveId" clId="{7351A7E8-BD46-414B-A989-7C53A66219B9}" dt="2026-07-01T05:42:43.296" v="3648" actId="20577"/>
          <ac:spMkLst>
            <pc:docMk/>
            <pc:sldMk cId="2854523507" sldId="259"/>
            <ac:spMk id="3" creationId="{B83243A3-9B0C-F520-FD6E-5886021055E6}"/>
          </ac:spMkLst>
        </pc:spChg>
        <pc:spChg chg="mod">
          <ac:chgData name="悠風 伊藤" userId="2c23094787c3065a" providerId="LiveId" clId="{7351A7E8-BD46-414B-A989-7C53A66219B9}" dt="2026-07-01T05:44:07.467" v="3814" actId="20577"/>
          <ac:spMkLst>
            <pc:docMk/>
            <pc:sldMk cId="2854523507" sldId="259"/>
            <ac:spMk id="4" creationId="{4E7A6165-D104-60A1-640B-36BF590C119E}"/>
          </ac:spMkLst>
        </pc:spChg>
        <pc:spChg chg="mod">
          <ac:chgData name="悠風 伊藤" userId="2c23094787c3065a" providerId="LiveId" clId="{7351A7E8-BD46-414B-A989-7C53A66219B9}" dt="2026-07-01T05:44:40.037" v="3848" actId="14100"/>
          <ac:spMkLst>
            <pc:docMk/>
            <pc:sldMk cId="2854523507" sldId="259"/>
            <ac:spMk id="11" creationId="{E5D1FFF3-68ED-E527-B34C-814A58EF4632}"/>
          </ac:spMkLst>
        </pc:spChg>
        <pc:spChg chg="mod">
          <ac:chgData name="悠風 伊藤" userId="2c23094787c3065a" providerId="LiveId" clId="{7351A7E8-BD46-414B-A989-7C53A66219B9}" dt="2026-07-06T03:59:48.465" v="5229" actId="20577"/>
          <ac:spMkLst>
            <pc:docMk/>
            <pc:sldMk cId="2854523507" sldId="259"/>
            <ac:spMk id="12" creationId="{F95F6437-CBEC-BE4E-D557-30F5E2CD8952}"/>
          </ac:spMkLst>
        </pc:spChg>
      </pc:sldChg>
      <pc:sldChg chg="delSp mod">
        <pc:chgData name="悠風 伊藤" userId="2c23094787c3065a" providerId="LiveId" clId="{7351A7E8-BD46-414B-A989-7C53A66219B9}" dt="2026-07-01T07:01:08.629" v="4791" actId="478"/>
        <pc:sldMkLst>
          <pc:docMk/>
          <pc:sldMk cId="2500697954" sldId="343"/>
        </pc:sldMkLst>
      </pc:sldChg>
      <pc:sldChg chg="ord">
        <pc:chgData name="悠風 伊藤" userId="2c23094787c3065a" providerId="LiveId" clId="{7351A7E8-BD46-414B-A989-7C53A66219B9}" dt="2026-07-01T05:47:06.718" v="3852"/>
        <pc:sldMkLst>
          <pc:docMk/>
          <pc:sldMk cId="115379758" sldId="347"/>
        </pc:sldMkLst>
      </pc:sldChg>
      <pc:sldChg chg="addSp delSp modSp mod modNotesTx">
        <pc:chgData name="悠風 伊藤" userId="2c23094787c3065a" providerId="LiveId" clId="{7351A7E8-BD46-414B-A989-7C53A66219B9}" dt="2026-07-01T07:08:44.306" v="4795"/>
        <pc:sldMkLst>
          <pc:docMk/>
          <pc:sldMk cId="1241501168" sldId="351"/>
        </pc:sldMkLst>
        <pc:spChg chg="mod">
          <ac:chgData name="悠風 伊藤" userId="2c23094787c3065a" providerId="LiveId" clId="{7351A7E8-BD46-414B-A989-7C53A66219B9}" dt="2026-07-01T07:08:44.306" v="4795"/>
          <ac:spMkLst>
            <pc:docMk/>
            <pc:sldMk cId="1241501168" sldId="351"/>
            <ac:spMk id="7" creationId="{28628153-3059-61C8-A5FB-26CF090790F1}"/>
          </ac:spMkLst>
        </pc:spChg>
        <pc:spChg chg="add mod">
          <ac:chgData name="悠風 伊藤" userId="2c23094787c3065a" providerId="LiveId" clId="{7351A7E8-BD46-414B-A989-7C53A66219B9}" dt="2026-07-01T05:41:23.158" v="3611" actId="20577"/>
          <ac:spMkLst>
            <pc:docMk/>
            <pc:sldMk cId="1241501168" sldId="351"/>
            <ac:spMk id="8" creationId="{1823ADA3-9E08-AE49-FE0A-D03B84165899}"/>
          </ac:spMkLst>
        </pc:spChg>
        <pc:spChg chg="mod">
          <ac:chgData name="悠風 伊藤" userId="2c23094787c3065a" providerId="LiveId" clId="{7351A7E8-BD46-414B-A989-7C53A66219B9}" dt="2026-07-01T04:21:17.947" v="2568" actId="14100"/>
          <ac:spMkLst>
            <pc:docMk/>
            <pc:sldMk cId="1241501168" sldId="351"/>
            <ac:spMk id="19" creationId="{748ECDD9-D94E-F313-4835-F212CE942C16}"/>
          </ac:spMkLst>
        </pc:spChg>
        <pc:spChg chg="mod">
          <ac:chgData name="悠風 伊藤" userId="2c23094787c3065a" providerId="LiveId" clId="{7351A7E8-BD46-414B-A989-7C53A66219B9}" dt="2026-07-01T05:40:56.376" v="3560" actId="1076"/>
          <ac:spMkLst>
            <pc:docMk/>
            <pc:sldMk cId="1241501168" sldId="351"/>
            <ac:spMk id="33" creationId="{D7F622CE-AC06-E20F-202B-DDB0F8D05768}"/>
          </ac:spMkLst>
        </pc:spChg>
        <pc:spChg chg="mod">
          <ac:chgData name="悠風 伊藤" userId="2c23094787c3065a" providerId="LiveId" clId="{7351A7E8-BD46-414B-A989-7C53A66219B9}" dt="2026-07-01T04:23:51.337" v="2601" actId="20577"/>
          <ac:spMkLst>
            <pc:docMk/>
            <pc:sldMk cId="1241501168" sldId="351"/>
            <ac:spMk id="37" creationId="{548EB5CF-4D56-DFE2-B78D-D74488606773}"/>
          </ac:spMkLst>
        </pc:spChg>
        <pc:spChg chg="mod">
          <ac:chgData name="悠風 伊藤" userId="2c23094787c3065a" providerId="LiveId" clId="{7351A7E8-BD46-414B-A989-7C53A66219B9}" dt="2026-07-01T05:40:54.128" v="3559" actId="1076"/>
          <ac:spMkLst>
            <pc:docMk/>
            <pc:sldMk cId="1241501168" sldId="351"/>
            <ac:spMk id="39" creationId="{B3B66CDF-6645-16C4-FE17-B9A64DB191D6}"/>
          </ac:spMkLst>
        </pc:spChg>
        <pc:picChg chg="add mod ord">
          <ac:chgData name="悠風 伊藤" userId="2c23094787c3065a" providerId="LiveId" clId="{7351A7E8-BD46-414B-A989-7C53A66219B9}" dt="2026-07-01T04:21:29.471" v="2572" actId="1076"/>
          <ac:picMkLst>
            <pc:docMk/>
            <pc:sldMk cId="1241501168" sldId="351"/>
            <ac:picMk id="6" creationId="{986E7E77-AA44-17D0-7F7D-3818B671D7B4}"/>
          </ac:picMkLst>
        </pc:picChg>
      </pc:sldChg>
      <pc:sldChg chg="ord">
        <pc:chgData name="悠風 伊藤" userId="2c23094787c3065a" providerId="LiveId" clId="{7351A7E8-BD46-414B-A989-7C53A66219B9}" dt="2026-07-01T05:47:02.014" v="3850"/>
        <pc:sldMkLst>
          <pc:docMk/>
          <pc:sldMk cId="3899485311" sldId="352"/>
        </pc:sldMkLst>
      </pc:sldChg>
      <pc:sldChg chg="modSp mod ord">
        <pc:chgData name="悠風 伊藤" userId="2c23094787c3065a" providerId="LiveId" clId="{7351A7E8-BD46-414B-A989-7C53A66219B9}" dt="2026-07-01T06:12:02.491" v="4513"/>
        <pc:sldMkLst>
          <pc:docMk/>
          <pc:sldMk cId="1887013795" sldId="353"/>
        </pc:sldMkLst>
        <pc:spChg chg="mod">
          <ac:chgData name="悠風 伊藤" userId="2c23094787c3065a" providerId="LiveId" clId="{7351A7E8-BD46-414B-A989-7C53A66219B9}" dt="2026-07-01T05:13:13.417" v="3246" actId="20577"/>
          <ac:spMkLst>
            <pc:docMk/>
            <pc:sldMk cId="1887013795" sldId="353"/>
            <ac:spMk id="12" creationId="{7AA896B1-8869-D03E-E39C-4B52379F9B36}"/>
          </ac:spMkLst>
        </pc:spChg>
        <pc:spChg chg="mod">
          <ac:chgData name="悠風 伊藤" userId="2c23094787c3065a" providerId="LiveId" clId="{7351A7E8-BD46-414B-A989-7C53A66219B9}" dt="2026-07-01T05:10:51.042" v="3142" actId="20577"/>
          <ac:spMkLst>
            <pc:docMk/>
            <pc:sldMk cId="1887013795" sldId="353"/>
            <ac:spMk id="22" creationId="{DF9F7002-E761-7D43-F7C5-BA75E904599B}"/>
          </ac:spMkLst>
        </pc:spChg>
      </pc:sldChg>
      <pc:sldChg chg="modSp mod">
        <pc:chgData name="悠風 伊藤" userId="2c23094787c3065a" providerId="LiveId" clId="{7351A7E8-BD46-414B-A989-7C53A66219B9}" dt="2026-07-01T05:31:35.406" v="3367" actId="20577"/>
        <pc:sldMkLst>
          <pc:docMk/>
          <pc:sldMk cId="2103607458" sldId="354"/>
        </pc:sldMkLst>
        <pc:spChg chg="mod">
          <ac:chgData name="悠風 伊藤" userId="2c23094787c3065a" providerId="LiveId" clId="{7351A7E8-BD46-414B-A989-7C53A66219B9}" dt="2026-07-01T05:31:35.406" v="3367" actId="20577"/>
          <ac:spMkLst>
            <pc:docMk/>
            <pc:sldMk cId="2103607458" sldId="354"/>
            <ac:spMk id="19" creationId="{D8DB0E5E-1F54-140B-B592-D4EE725096D9}"/>
          </ac:spMkLst>
        </pc:spChg>
      </pc:sldChg>
      <pc:sldChg chg="addSp modSp mod modNotesTx">
        <pc:chgData name="悠風 伊藤" userId="2c23094787c3065a" providerId="LiveId" clId="{7351A7E8-BD46-414B-A989-7C53A66219B9}" dt="2026-07-01T05:47:44.726" v="3855" actId="20577"/>
        <pc:sldMkLst>
          <pc:docMk/>
          <pc:sldMk cId="3274416319" sldId="355"/>
        </pc:sldMkLst>
        <pc:spChg chg="add mod">
          <ac:chgData name="悠風 伊藤" userId="2c23094787c3065a" providerId="LiveId" clId="{7351A7E8-BD46-414B-A989-7C53A66219B9}" dt="2026-07-01T04:25:47.393" v="2722" actId="1076"/>
          <ac:spMkLst>
            <pc:docMk/>
            <pc:sldMk cId="3274416319" sldId="355"/>
            <ac:spMk id="3" creationId="{D351FF68-10C4-6B29-762C-6F06567A6C8F}"/>
          </ac:spMkLst>
        </pc:spChg>
        <pc:spChg chg="mod">
          <ac:chgData name="悠風 伊藤" userId="2c23094787c3065a" providerId="LiveId" clId="{7351A7E8-BD46-414B-A989-7C53A66219B9}" dt="2026-07-01T05:47:44.726" v="3855" actId="20577"/>
          <ac:spMkLst>
            <pc:docMk/>
            <pc:sldMk cId="3274416319" sldId="355"/>
            <ac:spMk id="5" creationId="{FB56D559-1092-7BB4-EE5F-8CF0A86F59B0}"/>
          </ac:spMkLst>
        </pc:spChg>
        <pc:spChg chg="mod">
          <ac:chgData name="悠風 伊藤" userId="2c23094787c3065a" providerId="LiveId" clId="{7351A7E8-BD46-414B-A989-7C53A66219B9}" dt="2026-07-01T04:24:21.082" v="2605" actId="1076"/>
          <ac:spMkLst>
            <pc:docMk/>
            <pc:sldMk cId="3274416319" sldId="355"/>
            <ac:spMk id="8" creationId="{9EE89002-3935-B446-EDD4-0869219F3C77}"/>
          </ac:spMkLst>
        </pc:spChg>
      </pc:sldChg>
      <pc:sldChg chg="addSp delSp modSp new mod ord">
        <pc:chgData name="悠風 伊藤" userId="2c23094787c3065a" providerId="LiveId" clId="{7351A7E8-BD46-414B-A989-7C53A66219B9}" dt="2026-07-01T05:21:39.485" v="3323"/>
        <pc:sldMkLst>
          <pc:docMk/>
          <pc:sldMk cId="2022110626" sldId="356"/>
        </pc:sldMkLst>
        <pc:spChg chg="mod">
          <ac:chgData name="悠風 伊藤" userId="2c23094787c3065a" providerId="LiveId" clId="{7351A7E8-BD46-414B-A989-7C53A66219B9}" dt="2026-07-01T03:39:59.169" v="1123" actId="20577"/>
          <ac:spMkLst>
            <pc:docMk/>
            <pc:sldMk cId="2022110626" sldId="356"/>
            <ac:spMk id="2" creationId="{3B3D03D1-06B0-518C-8CD8-776F96E2C15F}"/>
          </ac:spMkLst>
        </pc:spChg>
        <pc:spChg chg="add mod">
          <ac:chgData name="悠風 伊藤" userId="2c23094787c3065a" providerId="LiveId" clId="{7351A7E8-BD46-414B-A989-7C53A66219B9}" dt="2026-07-01T05:04:54.885" v="3136" actId="1076"/>
          <ac:spMkLst>
            <pc:docMk/>
            <pc:sldMk cId="2022110626" sldId="356"/>
            <ac:spMk id="5" creationId="{69C350CC-D84E-FD8E-A24A-F86B65366C38}"/>
          </ac:spMkLst>
        </pc:spChg>
        <pc:spChg chg="add mod">
          <ac:chgData name="悠風 伊藤" userId="2c23094787c3065a" providerId="LiveId" clId="{7351A7E8-BD46-414B-A989-7C53A66219B9}" dt="2026-07-01T05:04:57.703" v="3137" actId="1076"/>
          <ac:spMkLst>
            <pc:docMk/>
            <pc:sldMk cId="2022110626" sldId="356"/>
            <ac:spMk id="6" creationId="{118E0F3D-2D43-3FB5-B98C-378B7E0549ED}"/>
          </ac:spMkLst>
        </pc:spChg>
      </pc:sldChg>
      <pc:sldChg chg="addSp delSp modSp new mod ord modNotesTx">
        <pc:chgData name="悠風 伊藤" userId="2c23094787c3065a" providerId="LiveId" clId="{7351A7E8-BD46-414B-A989-7C53A66219B9}" dt="2026-07-01T06:09:53.883" v="4493" actId="20577"/>
        <pc:sldMkLst>
          <pc:docMk/>
          <pc:sldMk cId="526268448" sldId="357"/>
        </pc:sldMkLst>
        <pc:spChg chg="mod">
          <ac:chgData name="悠風 伊藤" userId="2c23094787c3065a" providerId="LiveId" clId="{7351A7E8-BD46-414B-A989-7C53A66219B9}" dt="2026-07-01T03:40:06.473" v="1128" actId="20577"/>
          <ac:spMkLst>
            <pc:docMk/>
            <pc:sldMk cId="526268448" sldId="357"/>
            <ac:spMk id="2" creationId="{3DF6750A-4D68-6B1D-C2AE-761C8DFA8A17}"/>
          </ac:spMkLst>
        </pc:spChg>
        <pc:spChg chg="add mod">
          <ac:chgData name="悠風 伊藤" userId="2c23094787c3065a" providerId="LiveId" clId="{7351A7E8-BD46-414B-A989-7C53A66219B9}" dt="2026-07-01T06:09:53.883" v="4493" actId="20577"/>
          <ac:spMkLst>
            <pc:docMk/>
            <pc:sldMk cId="526268448" sldId="357"/>
            <ac:spMk id="4" creationId="{EC112E8A-E225-2307-33B8-B2EA02FEE594}"/>
          </ac:spMkLst>
        </pc:spChg>
        <pc:spChg chg="add mod">
          <ac:chgData name="悠風 伊藤" userId="2c23094787c3065a" providerId="LiveId" clId="{7351A7E8-BD46-414B-A989-7C53A66219B9}" dt="2026-07-01T05:05:04.417" v="3139" actId="1076"/>
          <ac:spMkLst>
            <pc:docMk/>
            <pc:sldMk cId="526268448" sldId="357"/>
            <ac:spMk id="7" creationId="{A90CDC22-FA9C-0D4D-907B-C6AC3B3B0CB0}"/>
          </ac:spMkLst>
        </pc:spChg>
        <pc:picChg chg="add mod">
          <ac:chgData name="悠風 伊藤" userId="2c23094787c3065a" providerId="LiveId" clId="{7351A7E8-BD46-414B-A989-7C53A66219B9}" dt="2026-07-01T04:27:03.634" v="2733" actId="1076"/>
          <ac:picMkLst>
            <pc:docMk/>
            <pc:sldMk cId="526268448" sldId="357"/>
            <ac:picMk id="6" creationId="{F55C2796-D644-C634-5916-3E180AA62898}"/>
          </ac:picMkLst>
        </pc:picChg>
      </pc:sldChg>
      <pc:sldChg chg="addSp delSp modSp new mod">
        <pc:chgData name="悠風 伊藤" userId="2c23094787c3065a" providerId="LiveId" clId="{7351A7E8-BD46-414B-A989-7C53A66219B9}" dt="2026-07-01T05:56:28.560" v="3861" actId="14100"/>
        <pc:sldMkLst>
          <pc:docMk/>
          <pc:sldMk cId="2075200529" sldId="358"/>
        </pc:sldMkLst>
        <pc:spChg chg="mod">
          <ac:chgData name="悠風 伊藤" userId="2c23094787c3065a" providerId="LiveId" clId="{7351A7E8-BD46-414B-A989-7C53A66219B9}" dt="2026-07-01T03:51:06.387" v="1674" actId="20577"/>
          <ac:spMkLst>
            <pc:docMk/>
            <pc:sldMk cId="2075200529" sldId="358"/>
            <ac:spMk id="2" creationId="{F63880B3-09B0-8AC4-89B4-FF6D0A7960FC}"/>
          </ac:spMkLst>
        </pc:spChg>
        <pc:spChg chg="add mod">
          <ac:chgData name="悠風 伊藤" userId="2c23094787c3065a" providerId="LiveId" clId="{7351A7E8-BD46-414B-A989-7C53A66219B9}" dt="2026-07-01T05:48:21.205" v="3856" actId="20577"/>
          <ac:spMkLst>
            <pc:docMk/>
            <pc:sldMk cId="2075200529" sldId="358"/>
            <ac:spMk id="4" creationId="{ECCC7CDC-0A04-535D-9D1F-1635BAF4CF99}"/>
          </ac:spMkLst>
        </pc:spChg>
        <pc:spChg chg="add mod">
          <ac:chgData name="悠風 伊藤" userId="2c23094787c3065a" providerId="LiveId" clId="{7351A7E8-BD46-414B-A989-7C53A66219B9}" dt="2026-07-01T04:16:51.128" v="2403" actId="20577"/>
          <ac:spMkLst>
            <pc:docMk/>
            <pc:sldMk cId="2075200529" sldId="358"/>
            <ac:spMk id="5" creationId="{F47647DF-BEA1-7929-DEEB-DFB159647ABA}"/>
          </ac:spMkLst>
        </pc:spChg>
        <pc:spChg chg="add mod">
          <ac:chgData name="悠風 伊藤" userId="2c23094787c3065a" providerId="LiveId" clId="{7351A7E8-BD46-414B-A989-7C53A66219B9}" dt="2026-07-01T05:56:28.560" v="3861" actId="14100"/>
          <ac:spMkLst>
            <pc:docMk/>
            <pc:sldMk cId="2075200529" sldId="358"/>
            <ac:spMk id="8" creationId="{9E147C11-9988-8DD1-8878-9F899BB230E2}"/>
          </ac:spMkLst>
        </pc:spChg>
        <pc:cxnChg chg="add">
          <ac:chgData name="悠風 伊藤" userId="2c23094787c3065a" providerId="LiveId" clId="{7351A7E8-BD46-414B-A989-7C53A66219B9}" dt="2026-07-01T05:50:12.505" v="3857" actId="11529"/>
          <ac:cxnSpMkLst>
            <pc:docMk/>
            <pc:sldMk cId="2075200529" sldId="358"/>
            <ac:cxnSpMk id="7" creationId="{1BD5D91B-B70D-7B3F-C06C-155A2DA24AE3}"/>
          </ac:cxnSpMkLst>
        </pc:cxnChg>
      </pc:sldChg>
      <pc:sldChg chg="addSp delSp modSp add mod">
        <pc:chgData name="悠風 伊藤" userId="2c23094787c3065a" providerId="LiveId" clId="{7351A7E8-BD46-414B-A989-7C53A66219B9}" dt="2026-07-01T05:04:06.630" v="3077" actId="20577"/>
        <pc:sldMkLst>
          <pc:docMk/>
          <pc:sldMk cId="1199669324" sldId="359"/>
        </pc:sldMkLst>
        <pc:spChg chg="mod">
          <ac:chgData name="悠風 伊藤" userId="2c23094787c3065a" providerId="LiveId" clId="{7351A7E8-BD46-414B-A989-7C53A66219B9}" dt="2026-07-01T04:43:49.222" v="2861" actId="20577"/>
          <ac:spMkLst>
            <pc:docMk/>
            <pc:sldMk cId="1199669324" sldId="359"/>
            <ac:spMk id="7" creationId="{D5B5CCF5-7016-648B-6D66-099462364EA1}"/>
          </ac:spMkLst>
        </pc:spChg>
        <pc:spChg chg="mod">
          <ac:chgData name="悠風 伊藤" userId="2c23094787c3065a" providerId="LiveId" clId="{7351A7E8-BD46-414B-A989-7C53A66219B9}" dt="2026-07-01T04:33:43.164" v="2787" actId="14100"/>
          <ac:spMkLst>
            <pc:docMk/>
            <pc:sldMk cId="1199669324" sldId="359"/>
            <ac:spMk id="19" creationId="{DCA1EEFE-3684-FFFF-F55E-E4ADC180FBC4}"/>
          </ac:spMkLst>
        </pc:spChg>
        <pc:spChg chg="mod">
          <ac:chgData name="悠風 伊藤" userId="2c23094787c3065a" providerId="LiveId" clId="{7351A7E8-BD46-414B-A989-7C53A66219B9}" dt="2026-07-01T05:04:06.630" v="3077" actId="20577"/>
          <ac:spMkLst>
            <pc:docMk/>
            <pc:sldMk cId="1199669324" sldId="359"/>
            <ac:spMk id="33" creationId="{4F0B4472-DF55-3F84-875B-B713D9737E5D}"/>
          </ac:spMkLst>
        </pc:spChg>
        <pc:spChg chg="mod">
          <ac:chgData name="悠風 伊藤" userId="2c23094787c3065a" providerId="LiveId" clId="{7351A7E8-BD46-414B-A989-7C53A66219B9}" dt="2026-07-01T04:27:29.024" v="2739" actId="20577"/>
          <ac:spMkLst>
            <pc:docMk/>
            <pc:sldMk cId="1199669324" sldId="359"/>
            <ac:spMk id="37" creationId="{4CB01011-EE8B-1816-D46B-3AA284A971A9}"/>
          </ac:spMkLst>
        </pc:spChg>
        <pc:spChg chg="mod">
          <ac:chgData name="悠風 伊藤" userId="2c23094787c3065a" providerId="LiveId" clId="{7351A7E8-BD46-414B-A989-7C53A66219B9}" dt="2026-07-01T04:47:15.837" v="2890" actId="20577"/>
          <ac:spMkLst>
            <pc:docMk/>
            <pc:sldMk cId="1199669324" sldId="359"/>
            <ac:spMk id="39" creationId="{D9FFFBF2-2440-35E8-F76B-00AAE2502F30}"/>
          </ac:spMkLst>
        </pc:spChg>
        <pc:picChg chg="add mod ord">
          <ac:chgData name="悠風 伊藤" userId="2c23094787c3065a" providerId="LiveId" clId="{7351A7E8-BD46-414B-A989-7C53A66219B9}" dt="2026-07-01T04:33:39.237" v="2786" actId="1076"/>
          <ac:picMkLst>
            <pc:docMk/>
            <pc:sldMk cId="1199669324" sldId="359"/>
            <ac:picMk id="8" creationId="{FB3D6D40-1B11-BC82-52F8-16C3DB8D641E}"/>
          </ac:picMkLst>
        </pc:picChg>
        <pc:picChg chg="mod">
          <ac:chgData name="悠風 伊藤" userId="2c23094787c3065a" providerId="LiveId" clId="{7351A7E8-BD46-414B-A989-7C53A66219B9}" dt="2026-07-01T04:33:29.504" v="2784" actId="1076"/>
          <ac:picMkLst>
            <pc:docMk/>
            <pc:sldMk cId="1199669324" sldId="359"/>
            <ac:picMk id="11" creationId="{61FF24DC-DD26-5249-C203-37E7159D64BA}"/>
          </ac:picMkLst>
        </pc:picChg>
      </pc:sldChg>
      <pc:sldChg chg="addSp delSp modSp new mod ord">
        <pc:chgData name="悠風 伊藤" userId="2c23094787c3065a" providerId="LiveId" clId="{7351A7E8-BD46-414B-A989-7C53A66219B9}" dt="2026-07-01T05:40:16.894" v="3557" actId="14100"/>
        <pc:sldMkLst>
          <pc:docMk/>
          <pc:sldMk cId="1389849913" sldId="360"/>
        </pc:sldMkLst>
        <pc:spChg chg="add mod">
          <ac:chgData name="悠風 伊藤" userId="2c23094787c3065a" providerId="LiveId" clId="{7351A7E8-BD46-414B-A989-7C53A66219B9}" dt="2026-07-01T05:39:24.348" v="3516" actId="1076"/>
          <ac:spMkLst>
            <pc:docMk/>
            <pc:sldMk cId="1389849913" sldId="360"/>
            <ac:spMk id="4" creationId="{A6A3C3F4-E1EA-0E18-4672-29B341445A1B}"/>
          </ac:spMkLst>
        </pc:spChg>
        <pc:spChg chg="add mod">
          <ac:chgData name="悠風 伊藤" userId="2c23094787c3065a" providerId="LiveId" clId="{7351A7E8-BD46-414B-A989-7C53A66219B9}" dt="2026-07-01T05:38:19.274" v="3489" actId="1076"/>
          <ac:spMkLst>
            <pc:docMk/>
            <pc:sldMk cId="1389849913" sldId="360"/>
            <ac:spMk id="5" creationId="{BB9ADF54-886C-7D79-0B9E-CD7ACDA9328E}"/>
          </ac:spMkLst>
        </pc:spChg>
        <pc:spChg chg="add mod">
          <ac:chgData name="悠風 伊藤" userId="2c23094787c3065a" providerId="LiveId" clId="{7351A7E8-BD46-414B-A989-7C53A66219B9}" dt="2026-07-01T05:01:06.963" v="2991" actId="20577"/>
          <ac:spMkLst>
            <pc:docMk/>
            <pc:sldMk cId="1389849913" sldId="360"/>
            <ac:spMk id="12" creationId="{62D5AE12-A745-5B7B-7715-9F295ABA8304}"/>
          </ac:spMkLst>
        </pc:spChg>
        <pc:spChg chg="add mod">
          <ac:chgData name="悠風 伊藤" userId="2c23094787c3065a" providerId="LiveId" clId="{7351A7E8-BD46-414B-A989-7C53A66219B9}" dt="2026-07-01T05:01:40.951" v="3015" actId="1076"/>
          <ac:spMkLst>
            <pc:docMk/>
            <pc:sldMk cId="1389849913" sldId="360"/>
            <ac:spMk id="18" creationId="{A0F085C8-87EC-EBBD-585A-BDB59B68BFE2}"/>
          </ac:spMkLst>
        </pc:spChg>
        <pc:spChg chg="add mod">
          <ac:chgData name="悠風 伊藤" userId="2c23094787c3065a" providerId="LiveId" clId="{7351A7E8-BD46-414B-A989-7C53A66219B9}" dt="2026-07-01T05:02:36.475" v="3035" actId="14100"/>
          <ac:spMkLst>
            <pc:docMk/>
            <pc:sldMk cId="1389849913" sldId="360"/>
            <ac:spMk id="24" creationId="{4B1DA911-0CD1-120C-3614-2F29845C9AAF}"/>
          </ac:spMkLst>
        </pc:spChg>
        <pc:spChg chg="add mod">
          <ac:chgData name="悠風 伊藤" userId="2c23094787c3065a" providerId="LiveId" clId="{7351A7E8-BD46-414B-A989-7C53A66219B9}" dt="2026-07-01T05:38:11.147" v="3488" actId="14100"/>
          <ac:spMkLst>
            <pc:docMk/>
            <pc:sldMk cId="1389849913" sldId="360"/>
            <ac:spMk id="25" creationId="{CEFCCB35-C76B-BBA1-4B00-3652CD82C74B}"/>
          </ac:spMkLst>
        </pc:spChg>
        <pc:spChg chg="add mod">
          <ac:chgData name="悠風 伊藤" userId="2c23094787c3065a" providerId="LiveId" clId="{7351A7E8-BD46-414B-A989-7C53A66219B9}" dt="2026-07-01T05:39:11.763" v="3513" actId="20577"/>
          <ac:spMkLst>
            <pc:docMk/>
            <pc:sldMk cId="1389849913" sldId="360"/>
            <ac:spMk id="29" creationId="{772DEB5B-0A4E-44A5-4648-E15BD97CC4B7}"/>
          </ac:spMkLst>
        </pc:spChg>
        <pc:spChg chg="add mod">
          <ac:chgData name="悠風 伊藤" userId="2c23094787c3065a" providerId="LiveId" clId="{7351A7E8-BD46-414B-A989-7C53A66219B9}" dt="2026-07-01T05:39:33.671" v="3523" actId="14100"/>
          <ac:spMkLst>
            <pc:docMk/>
            <pc:sldMk cId="1389849913" sldId="360"/>
            <ac:spMk id="30" creationId="{E80CEB25-394B-B4B0-3BB9-BED854C6F78C}"/>
          </ac:spMkLst>
        </pc:spChg>
        <pc:spChg chg="add mod">
          <ac:chgData name="悠風 伊藤" userId="2c23094787c3065a" providerId="LiveId" clId="{7351A7E8-BD46-414B-A989-7C53A66219B9}" dt="2026-07-01T05:40:16.894" v="3557" actId="14100"/>
          <ac:spMkLst>
            <pc:docMk/>
            <pc:sldMk cId="1389849913" sldId="360"/>
            <ac:spMk id="31" creationId="{4ED2333A-B5BA-ED18-AFDE-DF6C53F70BBB}"/>
          </ac:spMkLst>
        </pc:spChg>
        <pc:cxnChg chg="add mod">
          <ac:chgData name="悠風 伊藤" userId="2c23094787c3065a" providerId="LiveId" clId="{7351A7E8-BD46-414B-A989-7C53A66219B9}" dt="2026-07-01T05:38:27.516" v="3490" actId="14100"/>
          <ac:cxnSpMkLst>
            <pc:docMk/>
            <pc:sldMk cId="1389849913" sldId="360"/>
            <ac:cxnSpMk id="7" creationId="{9CFE3987-CD50-9247-BAE3-4F504EAACA0E}"/>
          </ac:cxnSpMkLst>
        </pc:cxnChg>
        <pc:cxnChg chg="add mod">
          <ac:chgData name="悠風 伊藤" userId="2c23094787c3065a" providerId="LiveId" clId="{7351A7E8-BD46-414B-A989-7C53A66219B9}" dt="2026-07-01T05:00:43.232" v="2964" actId="14100"/>
          <ac:cxnSpMkLst>
            <pc:docMk/>
            <pc:sldMk cId="1389849913" sldId="360"/>
            <ac:cxnSpMk id="9" creationId="{CD773682-A270-CF6A-E53D-41EC5B0DBD77}"/>
          </ac:cxnSpMkLst>
        </pc:cxnChg>
        <pc:cxnChg chg="add mod">
          <ac:chgData name="悠風 伊藤" userId="2c23094787c3065a" providerId="LiveId" clId="{7351A7E8-BD46-414B-A989-7C53A66219B9}" dt="2026-07-01T05:38:31.004" v="3491" actId="14100"/>
          <ac:cxnSpMkLst>
            <pc:docMk/>
            <pc:sldMk cId="1389849913" sldId="360"/>
            <ac:cxnSpMk id="14" creationId="{8FE3A842-3C25-77A7-06B8-4226930BA5BD}"/>
          </ac:cxnSpMkLst>
        </pc:cxnChg>
        <pc:cxnChg chg="add mod">
          <ac:chgData name="悠風 伊藤" userId="2c23094787c3065a" providerId="LiveId" clId="{7351A7E8-BD46-414B-A989-7C53A66219B9}" dt="2026-07-01T05:01:28.291" v="2996" actId="13822"/>
          <ac:cxnSpMkLst>
            <pc:docMk/>
            <pc:sldMk cId="1389849913" sldId="360"/>
            <ac:cxnSpMk id="17" creationId="{FE9A9696-D6EB-564B-90C8-4191C594951B}"/>
          </ac:cxnSpMkLst>
        </pc:cxnChg>
        <pc:cxnChg chg="add mod">
          <ac:chgData name="悠風 伊藤" userId="2c23094787c3065a" providerId="LiveId" clId="{7351A7E8-BD46-414B-A989-7C53A66219B9}" dt="2026-07-01T05:38:33.483" v="3492" actId="14100"/>
          <ac:cxnSpMkLst>
            <pc:docMk/>
            <pc:sldMk cId="1389849913" sldId="360"/>
            <ac:cxnSpMk id="20" creationId="{6CAB4255-8CD0-98E9-219A-2B037876796B}"/>
          </ac:cxnSpMkLst>
        </pc:cxnChg>
        <pc:cxnChg chg="add mod">
          <ac:chgData name="悠風 伊藤" userId="2c23094787c3065a" providerId="LiveId" clId="{7351A7E8-BD46-414B-A989-7C53A66219B9}" dt="2026-07-01T05:02:20.332" v="3022" actId="208"/>
          <ac:cxnSpMkLst>
            <pc:docMk/>
            <pc:sldMk cId="1389849913" sldId="360"/>
            <ac:cxnSpMk id="23" creationId="{EF9DE8EC-4A06-EDC1-BB99-3F888EE23707}"/>
          </ac:cxnSpMkLst>
        </pc:cxnChg>
      </pc:sldChg>
      <pc:sldChg chg="addSp delSp modSp new mod">
        <pc:chgData name="悠風 伊藤" userId="2c23094787c3065a" providerId="LiveId" clId="{7351A7E8-BD46-414B-A989-7C53A66219B9}" dt="2026-07-01T06:10:29.425" v="4511" actId="20577"/>
        <pc:sldMkLst>
          <pc:docMk/>
          <pc:sldMk cId="3768517878" sldId="361"/>
        </pc:sldMkLst>
        <pc:spChg chg="mod">
          <ac:chgData name="悠風 伊藤" userId="2c23094787c3065a" providerId="LiveId" clId="{7351A7E8-BD46-414B-A989-7C53A66219B9}" dt="2026-07-01T05:59:04.748" v="3863"/>
          <ac:spMkLst>
            <pc:docMk/>
            <pc:sldMk cId="3768517878" sldId="361"/>
            <ac:spMk id="2" creationId="{D67ABAB8-7A81-306B-4BC9-504D261663FC}"/>
          </ac:spMkLst>
        </pc:spChg>
        <pc:spChg chg="add mod">
          <ac:chgData name="悠風 伊藤" userId="2c23094787c3065a" providerId="LiveId" clId="{7351A7E8-BD46-414B-A989-7C53A66219B9}" dt="2026-07-01T06:10:29.425" v="4511" actId="20577"/>
          <ac:spMkLst>
            <pc:docMk/>
            <pc:sldMk cId="3768517878" sldId="361"/>
            <ac:spMk id="4" creationId="{F30B2967-12C6-B3D5-EF51-224432FBB4F6}"/>
          </ac:spMkLst>
        </pc:spChg>
      </pc:sldChg>
      <pc:sldChg chg="addSp delSp modSp new mod">
        <pc:chgData name="悠風 伊藤" userId="2c23094787c3065a" providerId="LiveId" clId="{7351A7E8-BD46-414B-A989-7C53A66219B9}" dt="2026-07-06T04:00:07.722" v="5232" actId="478"/>
        <pc:sldMkLst>
          <pc:docMk/>
          <pc:sldMk cId="1598979738" sldId="362"/>
        </pc:sldMkLst>
        <pc:spChg chg="mod">
          <ac:chgData name="悠風 伊藤" userId="2c23094787c3065a" providerId="LiveId" clId="{7351A7E8-BD46-414B-A989-7C53A66219B9}" dt="2026-07-04T01:07:07.156" v="4824" actId="20577"/>
          <ac:spMkLst>
            <pc:docMk/>
            <pc:sldMk cId="1598979738" sldId="362"/>
            <ac:spMk id="2" creationId="{B2796FF3-CDD2-3834-B701-59FC42E94BD6}"/>
          </ac:spMkLst>
        </pc:spChg>
        <pc:spChg chg="mod">
          <ac:chgData name="悠風 伊藤" userId="2c23094787c3065a" providerId="LiveId" clId="{7351A7E8-BD46-414B-A989-7C53A66219B9}" dt="2026-07-04T01:07:17.267" v="4825"/>
          <ac:spMkLst>
            <pc:docMk/>
            <pc:sldMk cId="1598979738" sldId="362"/>
            <ac:spMk id="5" creationId="{41A8866D-A2CB-BA63-68E5-DDD2AF4ADEA0}"/>
          </ac:spMkLst>
        </pc:spChg>
        <pc:spChg chg="mod">
          <ac:chgData name="悠風 伊藤" userId="2c23094787c3065a" providerId="LiveId" clId="{7351A7E8-BD46-414B-A989-7C53A66219B9}" dt="2026-07-04T01:07:17.267" v="4825"/>
          <ac:spMkLst>
            <pc:docMk/>
            <pc:sldMk cId="1598979738" sldId="362"/>
            <ac:spMk id="6" creationId="{98A5F3E2-4377-41F1-1DDD-A7F8B5D0BA9F}"/>
          </ac:spMkLst>
        </pc:spChg>
        <pc:spChg chg="mod">
          <ac:chgData name="悠風 伊藤" userId="2c23094787c3065a" providerId="LiveId" clId="{7351A7E8-BD46-414B-A989-7C53A66219B9}" dt="2026-07-04T01:07:17.267" v="4825"/>
          <ac:spMkLst>
            <pc:docMk/>
            <pc:sldMk cId="1598979738" sldId="362"/>
            <ac:spMk id="7" creationId="{FD46783F-BC15-C8FE-6DA9-30F05450C5AE}"/>
          </ac:spMkLst>
        </pc:spChg>
        <pc:spChg chg="mod">
          <ac:chgData name="悠風 伊藤" userId="2c23094787c3065a" providerId="LiveId" clId="{7351A7E8-BD46-414B-A989-7C53A66219B9}" dt="2026-07-04T01:07:17.267" v="4825"/>
          <ac:spMkLst>
            <pc:docMk/>
            <pc:sldMk cId="1598979738" sldId="362"/>
            <ac:spMk id="8" creationId="{A115BFA2-B843-20D1-AD76-AB4F0133C6DD}"/>
          </ac:spMkLst>
        </pc:spChg>
        <pc:spChg chg="mod">
          <ac:chgData name="悠風 伊藤" userId="2c23094787c3065a" providerId="LiveId" clId="{7351A7E8-BD46-414B-A989-7C53A66219B9}" dt="2026-07-04T01:07:17.267" v="4825"/>
          <ac:spMkLst>
            <pc:docMk/>
            <pc:sldMk cId="1598979738" sldId="362"/>
            <ac:spMk id="9" creationId="{EF1D15CA-A519-69E6-9D9E-1C3FECC5DFC7}"/>
          </ac:spMkLst>
        </pc:spChg>
        <pc:spChg chg="mod">
          <ac:chgData name="悠風 伊藤" userId="2c23094787c3065a" providerId="LiveId" clId="{7351A7E8-BD46-414B-A989-7C53A66219B9}" dt="2026-07-04T01:09:04.025" v="4838" actId="1076"/>
          <ac:spMkLst>
            <pc:docMk/>
            <pc:sldMk cId="1598979738" sldId="362"/>
            <ac:spMk id="10" creationId="{6147884D-D749-4E5B-19BA-87995B594D0E}"/>
          </ac:spMkLst>
        </pc:spChg>
        <pc:spChg chg="mod">
          <ac:chgData name="悠風 伊藤" userId="2c23094787c3065a" providerId="LiveId" clId="{7351A7E8-BD46-414B-A989-7C53A66219B9}" dt="2026-07-04T01:09:13.681" v="4839" actId="1076"/>
          <ac:spMkLst>
            <pc:docMk/>
            <pc:sldMk cId="1598979738" sldId="362"/>
            <ac:spMk id="12" creationId="{A0F535E6-7D67-CC75-CF23-C88269B8734D}"/>
          </ac:spMkLst>
        </pc:spChg>
        <pc:spChg chg="mod">
          <ac:chgData name="悠風 伊藤" userId="2c23094787c3065a" providerId="LiveId" clId="{7351A7E8-BD46-414B-A989-7C53A66219B9}" dt="2026-07-04T01:07:17.267" v="4825"/>
          <ac:spMkLst>
            <pc:docMk/>
            <pc:sldMk cId="1598979738" sldId="362"/>
            <ac:spMk id="21" creationId="{8424F5CA-6FA3-CBAA-4D25-443D0B606A34}"/>
          </ac:spMkLst>
        </pc:spChg>
        <pc:spChg chg="mod">
          <ac:chgData name="悠風 伊藤" userId="2c23094787c3065a" providerId="LiveId" clId="{7351A7E8-BD46-414B-A989-7C53A66219B9}" dt="2026-07-04T01:07:17.267" v="4825"/>
          <ac:spMkLst>
            <pc:docMk/>
            <pc:sldMk cId="1598979738" sldId="362"/>
            <ac:spMk id="22" creationId="{FFDE373F-9665-1C94-F51B-DA66EE69A186}"/>
          </ac:spMkLst>
        </pc:spChg>
        <pc:spChg chg="mod">
          <ac:chgData name="悠風 伊藤" userId="2c23094787c3065a" providerId="LiveId" clId="{7351A7E8-BD46-414B-A989-7C53A66219B9}" dt="2026-07-04T01:07:17.267" v="4825"/>
          <ac:spMkLst>
            <pc:docMk/>
            <pc:sldMk cId="1598979738" sldId="362"/>
            <ac:spMk id="25" creationId="{D56F5F43-4BE4-DFB1-00D1-41FD1E0688C1}"/>
          </ac:spMkLst>
        </pc:spChg>
        <pc:spChg chg="mod">
          <ac:chgData name="悠風 伊藤" userId="2c23094787c3065a" providerId="LiveId" clId="{7351A7E8-BD46-414B-A989-7C53A66219B9}" dt="2026-07-04T01:08:41.933" v="4834"/>
          <ac:spMkLst>
            <pc:docMk/>
            <pc:sldMk cId="1598979738" sldId="362"/>
            <ac:spMk id="35" creationId="{D99F5432-F69F-1536-F05D-6FD3C16AF3C9}"/>
          </ac:spMkLst>
        </pc:spChg>
        <pc:spChg chg="mod">
          <ac:chgData name="悠風 伊藤" userId="2c23094787c3065a" providerId="LiveId" clId="{7351A7E8-BD46-414B-A989-7C53A66219B9}" dt="2026-07-04T01:08:41.933" v="4834"/>
          <ac:spMkLst>
            <pc:docMk/>
            <pc:sldMk cId="1598979738" sldId="362"/>
            <ac:spMk id="36" creationId="{D3133A0F-2BEC-8DBE-4D91-FFE230BCF89E}"/>
          </ac:spMkLst>
        </pc:spChg>
        <pc:spChg chg="mod">
          <ac:chgData name="悠風 伊藤" userId="2c23094787c3065a" providerId="LiveId" clId="{7351A7E8-BD46-414B-A989-7C53A66219B9}" dt="2026-07-04T01:08:41.933" v="4834"/>
          <ac:spMkLst>
            <pc:docMk/>
            <pc:sldMk cId="1598979738" sldId="362"/>
            <ac:spMk id="37" creationId="{1853B209-C63D-EFD7-DC47-C8CCE6314C47}"/>
          </ac:spMkLst>
        </pc:spChg>
        <pc:spChg chg="mod">
          <ac:chgData name="悠風 伊藤" userId="2c23094787c3065a" providerId="LiveId" clId="{7351A7E8-BD46-414B-A989-7C53A66219B9}" dt="2026-07-04T01:08:41.933" v="4834"/>
          <ac:spMkLst>
            <pc:docMk/>
            <pc:sldMk cId="1598979738" sldId="362"/>
            <ac:spMk id="38" creationId="{F306FDE2-F892-8C69-0C74-3DE3BACCFF27}"/>
          </ac:spMkLst>
        </pc:spChg>
        <pc:spChg chg="mod">
          <ac:chgData name="悠風 伊藤" userId="2c23094787c3065a" providerId="LiveId" clId="{7351A7E8-BD46-414B-A989-7C53A66219B9}" dt="2026-07-04T01:08:41.933" v="4834"/>
          <ac:spMkLst>
            <pc:docMk/>
            <pc:sldMk cId="1598979738" sldId="362"/>
            <ac:spMk id="43" creationId="{FF630EB1-0C64-D56B-E650-2DBED2674FEC}"/>
          </ac:spMkLst>
        </pc:spChg>
        <pc:spChg chg="mod">
          <ac:chgData name="悠風 伊藤" userId="2c23094787c3065a" providerId="LiveId" clId="{7351A7E8-BD46-414B-A989-7C53A66219B9}" dt="2026-07-04T01:08:41.933" v="4834"/>
          <ac:spMkLst>
            <pc:docMk/>
            <pc:sldMk cId="1598979738" sldId="362"/>
            <ac:spMk id="45" creationId="{83CADDCB-1B2F-9355-29DB-70889CB3C4FF}"/>
          </ac:spMkLst>
        </pc:spChg>
        <pc:spChg chg="mod">
          <ac:chgData name="悠風 伊藤" userId="2c23094787c3065a" providerId="LiveId" clId="{7351A7E8-BD46-414B-A989-7C53A66219B9}" dt="2026-07-04T01:08:41.933" v="4834"/>
          <ac:spMkLst>
            <pc:docMk/>
            <pc:sldMk cId="1598979738" sldId="362"/>
            <ac:spMk id="46" creationId="{EDC223D8-BE4D-6B48-1173-AD9A9D42ED23}"/>
          </ac:spMkLst>
        </pc:spChg>
        <pc:spChg chg="mod">
          <ac:chgData name="悠風 伊藤" userId="2c23094787c3065a" providerId="LiveId" clId="{7351A7E8-BD46-414B-A989-7C53A66219B9}" dt="2026-07-04T01:08:41.933" v="4834"/>
          <ac:spMkLst>
            <pc:docMk/>
            <pc:sldMk cId="1598979738" sldId="362"/>
            <ac:spMk id="47" creationId="{E7F787AF-C57C-9214-667B-1C3CC5B38128}"/>
          </ac:spMkLst>
        </pc:spChg>
        <pc:spChg chg="add mod">
          <ac:chgData name="悠風 伊藤" userId="2c23094787c3065a" providerId="LiveId" clId="{7351A7E8-BD46-414B-A989-7C53A66219B9}" dt="2026-07-04T01:10:18.265" v="4852" actId="16959"/>
          <ac:spMkLst>
            <pc:docMk/>
            <pc:sldMk cId="1598979738" sldId="362"/>
            <ac:spMk id="53" creationId="{29747923-4BC5-D1E5-8A59-EF78D001F295}"/>
          </ac:spMkLst>
        </pc:spChg>
        <pc:spChg chg="add mod">
          <ac:chgData name="悠風 伊藤" userId="2c23094787c3065a" providerId="LiveId" clId="{7351A7E8-BD46-414B-A989-7C53A66219B9}" dt="2026-07-04T01:10:33.013" v="4858" actId="1076"/>
          <ac:spMkLst>
            <pc:docMk/>
            <pc:sldMk cId="1598979738" sldId="362"/>
            <ac:spMk id="54" creationId="{682ED72F-F7EA-C20C-46A6-77F7B8208422}"/>
          </ac:spMkLst>
        </pc:spChg>
        <pc:spChg chg="add mod">
          <ac:chgData name="悠風 伊藤" userId="2c23094787c3065a" providerId="LiveId" clId="{7351A7E8-BD46-414B-A989-7C53A66219B9}" dt="2026-07-04T01:13:02.542" v="5078" actId="20577"/>
          <ac:spMkLst>
            <pc:docMk/>
            <pc:sldMk cId="1598979738" sldId="362"/>
            <ac:spMk id="55" creationId="{ED6F5AF0-31E8-C109-3322-FB5EB1AC44DC}"/>
          </ac:spMkLst>
        </pc:spChg>
        <pc:spChg chg="add del mod">
          <ac:chgData name="悠風 伊藤" userId="2c23094787c3065a" providerId="LiveId" clId="{7351A7E8-BD46-414B-A989-7C53A66219B9}" dt="2026-07-06T03:59:59.169" v="5231" actId="478"/>
          <ac:spMkLst>
            <pc:docMk/>
            <pc:sldMk cId="1598979738" sldId="362"/>
            <ac:spMk id="56" creationId="{E6D16ADF-BB67-7658-ADC4-4369BD708985}"/>
          </ac:spMkLst>
        </pc:spChg>
        <pc:spChg chg="add del mod">
          <ac:chgData name="悠風 伊藤" userId="2c23094787c3065a" providerId="LiveId" clId="{7351A7E8-BD46-414B-A989-7C53A66219B9}" dt="2026-07-06T03:59:57.421" v="5230" actId="478"/>
          <ac:spMkLst>
            <pc:docMk/>
            <pc:sldMk cId="1598979738" sldId="362"/>
            <ac:spMk id="57" creationId="{90D32DDF-7B92-33C2-8DDF-6E4E9B38ADB9}"/>
          </ac:spMkLst>
        </pc:spChg>
        <pc:spChg chg="add del mod">
          <ac:chgData name="悠風 伊藤" userId="2c23094787c3065a" providerId="LiveId" clId="{7351A7E8-BD46-414B-A989-7C53A66219B9}" dt="2026-07-06T04:00:07.722" v="5232" actId="478"/>
          <ac:spMkLst>
            <pc:docMk/>
            <pc:sldMk cId="1598979738" sldId="362"/>
            <ac:spMk id="58" creationId="{E2F58730-C8E6-2FF2-E706-8C64CA95756C}"/>
          </ac:spMkLst>
        </pc:spChg>
        <pc:grpChg chg="mod">
          <ac:chgData name="悠風 伊藤" userId="2c23094787c3065a" providerId="LiveId" clId="{7351A7E8-BD46-414B-A989-7C53A66219B9}" dt="2026-07-04T01:07:22.610" v="4826" actId="1076"/>
          <ac:grpSpMkLst>
            <pc:docMk/>
            <pc:sldMk cId="1598979738" sldId="362"/>
            <ac:grpSpMk id="4" creationId="{81808F65-0B53-327C-1109-26554616C5E5}"/>
          </ac:grpSpMkLst>
        </pc:grpChg>
        <pc:grpChg chg="mod">
          <ac:chgData name="悠風 伊藤" userId="2c23094787c3065a" providerId="LiveId" clId="{7351A7E8-BD46-414B-A989-7C53A66219B9}" dt="2026-07-04T01:09:24.083" v="4842" actId="1076"/>
          <ac:grpSpMkLst>
            <pc:docMk/>
            <pc:sldMk cId="1598979738" sldId="362"/>
            <ac:grpSpMk id="32" creationId="{BFB800C9-71D6-042E-0A8E-A10B8A784DB8}"/>
          </ac:grpSpMkLst>
        </pc:grpChg>
        <pc:cxnChg chg="mod">
          <ac:chgData name="悠風 伊藤" userId="2c23094787c3065a" providerId="LiveId" clId="{7351A7E8-BD46-414B-A989-7C53A66219B9}" dt="2026-07-04T01:09:28.272" v="4843" actId="14100"/>
          <ac:cxnSpMkLst>
            <pc:docMk/>
            <pc:sldMk cId="1598979738" sldId="362"/>
            <ac:cxnSpMk id="19" creationId="{CE4575EF-F835-5731-4234-F5EF3049F679}"/>
          </ac:cxnSpMkLst>
        </pc:cxnChg>
        <pc:cxnChg chg="add mod">
          <ac:chgData name="悠風 伊藤" userId="2c23094787c3065a" providerId="LiveId" clId="{7351A7E8-BD46-414B-A989-7C53A66219B9}" dt="2026-07-04T01:07:52.504" v="4829" actId="1076"/>
          <ac:cxnSpMkLst>
            <pc:docMk/>
            <pc:sldMk cId="1598979738" sldId="362"/>
            <ac:cxnSpMk id="27" creationId="{34A65EBF-8D00-3C3A-4F28-766A1FB46C87}"/>
          </ac:cxnSpMkLst>
        </pc:cxnChg>
        <pc:cxnChg chg="add mod">
          <ac:chgData name="悠風 伊藤" userId="2c23094787c3065a" providerId="LiveId" clId="{7351A7E8-BD46-414B-A989-7C53A66219B9}" dt="2026-07-04T01:09:42.945" v="4846" actId="13822"/>
          <ac:cxnSpMkLst>
            <pc:docMk/>
            <pc:sldMk cId="1598979738" sldId="362"/>
            <ac:cxnSpMk id="29" creationId="{BAD1294A-CE1C-D8D6-6EA5-F0FEC69C952A}"/>
          </ac:cxnSpMkLst>
        </pc:cxnChg>
        <pc:cxnChg chg="add mod">
          <ac:chgData name="悠風 伊藤" userId="2c23094787c3065a" providerId="LiveId" clId="{7351A7E8-BD46-414B-A989-7C53A66219B9}" dt="2026-07-04T01:09:47.384" v="4847" actId="1076"/>
          <ac:cxnSpMkLst>
            <pc:docMk/>
            <pc:sldMk cId="1598979738" sldId="362"/>
            <ac:cxnSpMk id="31" creationId="{25D14CBD-5BA4-DCD8-E68D-2BC4C5F454B2}"/>
          </ac:cxnSpMkLst>
        </pc:cxnChg>
        <pc:cxnChg chg="add">
          <ac:chgData name="悠風 伊藤" userId="2c23094787c3065a" providerId="LiveId" clId="{7351A7E8-BD46-414B-A989-7C53A66219B9}" dt="2026-07-04T01:09:57.835" v="4848" actId="11529"/>
          <ac:cxnSpMkLst>
            <pc:docMk/>
            <pc:sldMk cId="1598979738" sldId="362"/>
            <ac:cxnSpMk id="50" creationId="{43B5A2EA-D6AA-603E-8B59-054DBCFDF66F}"/>
          </ac:cxnSpMkLst>
        </pc:cxnChg>
        <pc:cxnChg chg="add mod">
          <ac:chgData name="悠風 伊藤" userId="2c23094787c3065a" providerId="LiveId" clId="{7351A7E8-BD46-414B-A989-7C53A66219B9}" dt="2026-07-04T01:10:36.219" v="4859" actId="1076"/>
          <ac:cxnSpMkLst>
            <pc:docMk/>
            <pc:sldMk cId="1598979738" sldId="362"/>
            <ac:cxnSpMk id="52" creationId="{E5B5D144-80CE-19F0-2B68-B906E127B0B9}"/>
          </ac:cxnSpMkLst>
        </pc:cxnChg>
      </pc:sldChg>
      <pc:sldChg chg="new">
        <pc:chgData name="悠風 伊藤" userId="2c23094787c3065a" providerId="LiveId" clId="{7351A7E8-BD46-414B-A989-7C53A66219B9}" dt="2026-07-04T01:26:34.785" v="5210" actId="680"/>
        <pc:sldMkLst>
          <pc:docMk/>
          <pc:sldMk cId="3158540002" sldId="3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4B2C94-024D-4FFC-A640-9BEEDDDDEE35}" type="datetimeFigureOut">
              <a:rPr kumimoji="1" lang="ja-JP" altLang="en-US" smtClean="0"/>
              <a:t>2026/7/6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EA6C68-D466-4F9B-8F88-6839BE0A0C9C}" type="slidenum">
              <a:rPr kumimoji="1" lang="ja-JP" altLang="en-US" smtClean="0"/>
              <a:t>‹#›</a:t>
            </a:fld>
            <a:endParaRPr kumimoji="1" lang="ja-JP" altLang="en-US"/>
          </a:p>
        </p:txBody>
      </p:sp>
    </p:spTree>
    <p:extLst>
      <p:ext uri="{BB962C8B-B14F-4D97-AF65-F5344CB8AC3E}">
        <p14:creationId xmlns:p14="http://schemas.microsoft.com/office/powerpoint/2010/main" val="40693033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n.wikipedia.org/wiki/David_J._Griffiths"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en.wikipedia.org/wiki/Introduction_to_Elementary_Particles_(book)"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a:t>
            </a:fld>
            <a:endParaRPr kumimoji="1" lang="ja-JP" altLang="en-US"/>
          </a:p>
        </p:txBody>
      </p:sp>
    </p:spTree>
    <p:extLst>
      <p:ext uri="{BB962C8B-B14F-4D97-AF65-F5344CB8AC3E}">
        <p14:creationId xmlns:p14="http://schemas.microsoft.com/office/powerpoint/2010/main" val="2416226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19</a:t>
            </a:fld>
            <a:endParaRPr kumimoji="1" lang="ja-JP" altLang="en-US"/>
          </a:p>
        </p:txBody>
      </p:sp>
    </p:spTree>
    <p:extLst>
      <p:ext uri="{BB962C8B-B14F-4D97-AF65-F5344CB8AC3E}">
        <p14:creationId xmlns:p14="http://schemas.microsoft.com/office/powerpoint/2010/main" val="843307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FD280-9268-077F-697A-A2BE633C71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FCAD231-67E8-72CB-D3AC-2A3F743B50A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716351-B55F-5A67-2946-EC9E6C642982}"/>
              </a:ext>
            </a:extLst>
          </p:cNvPr>
          <p:cNvSpPr>
            <a:spLocks noGrp="1"/>
          </p:cNvSpPr>
          <p:nvPr>
            <p:ph type="body" idx="1"/>
          </p:nvPr>
        </p:nvSpPr>
        <p:spPr/>
        <p:txBody>
          <a:bodyPr/>
          <a:lstStyle/>
          <a:p>
            <a:r>
              <a:rPr kumimoji="1" lang="en-US" altLang="ja-JP" dirty="0"/>
              <a:t>Hmass_upper_140GeV</a:t>
            </a:r>
          </a:p>
          <a:p>
            <a:r>
              <a:rPr kumimoji="1" lang="en-US" altLang="ja-JP" dirty="0"/>
              <a:t>root [1] Tree-&gt;Scan("event : Sum$(</a:t>
            </a:r>
            <a:r>
              <a:rPr kumimoji="1" lang="en-US" altLang="ja-JP" dirty="0" err="1"/>
              <a:t>true_tau_E</a:t>
            </a:r>
            <a:r>
              <a:rPr kumimoji="1" lang="en-US" altLang="ja-JP" dirty="0"/>
              <a:t>*(abs(true_tau_parent1_pdg)==25))", "Sum$(</a:t>
            </a:r>
            <a:r>
              <a:rPr kumimoji="1" lang="en-US" altLang="ja-JP" dirty="0" err="1"/>
              <a:t>true_tau_E</a:t>
            </a:r>
            <a:r>
              <a:rPr kumimoji="1" lang="en-US" altLang="ja-JP" dirty="0"/>
              <a:t>*(abs(true_tau_parent1_pdg)==25)) &gt; 140");</a:t>
            </a:r>
          </a:p>
          <a:p>
            <a:r>
              <a:rPr kumimoji="1" lang="en-US" altLang="ja-JP" dirty="0"/>
              <a:t>************************************</a:t>
            </a:r>
          </a:p>
          <a:p>
            <a:r>
              <a:rPr kumimoji="1" lang="en-US" altLang="ja-JP" dirty="0"/>
              <a:t>*    Row   *    event  *  Sum$(</a:t>
            </a:r>
            <a:r>
              <a:rPr kumimoji="1" lang="en-US" altLang="ja-JP" dirty="0" err="1"/>
              <a:t>tru</a:t>
            </a:r>
            <a:r>
              <a:rPr kumimoji="1" lang="en-US" altLang="ja-JP" dirty="0"/>
              <a:t> *</a:t>
            </a:r>
          </a:p>
          <a:p>
            <a:r>
              <a:rPr kumimoji="1" lang="en-US" altLang="ja-JP" dirty="0"/>
              <a:t>************************************</a:t>
            </a:r>
          </a:p>
          <a:p>
            <a:r>
              <a:rPr kumimoji="1" lang="en-US" altLang="ja-JP" dirty="0"/>
              <a:t>*       90 *        90 * 140.78572 *</a:t>
            </a:r>
          </a:p>
          <a:p>
            <a:r>
              <a:rPr kumimoji="1" lang="en-US" altLang="ja-JP" dirty="0"/>
              <a:t>*       99 *        99 * 142.60543 *</a:t>
            </a:r>
          </a:p>
          <a:p>
            <a:r>
              <a:rPr kumimoji="1" lang="en-US" altLang="ja-JP" dirty="0"/>
              <a:t>*      118 *       118 * 140.26799 *</a:t>
            </a:r>
          </a:p>
          <a:p>
            <a:r>
              <a:rPr kumimoji="1" lang="en-US" altLang="ja-JP" dirty="0"/>
              <a:t>*      174 *       174 * 147.58126 *</a:t>
            </a:r>
          </a:p>
          <a:p>
            <a:r>
              <a:rPr kumimoji="1" lang="en-US" altLang="ja-JP" dirty="0"/>
              <a:t>*      184 *       184 * 142.47469 *</a:t>
            </a:r>
          </a:p>
          <a:p>
            <a:r>
              <a:rPr kumimoji="1" lang="en-US" altLang="ja-JP" dirty="0"/>
              <a:t>*      199 *       199 * 141.55630 *</a:t>
            </a:r>
          </a:p>
          <a:p>
            <a:r>
              <a:rPr kumimoji="1" lang="en-US" altLang="ja-JP" dirty="0"/>
              <a:t>*      382 *       382 * 141.33447 *</a:t>
            </a:r>
          </a:p>
          <a:p>
            <a:r>
              <a:rPr kumimoji="1" lang="en-US" altLang="ja-JP" dirty="0"/>
              <a:t>*      519 *       519 * 141.90716 *</a:t>
            </a:r>
          </a:p>
          <a:p>
            <a:r>
              <a:rPr kumimoji="1" lang="en-US" altLang="ja-JP" dirty="0"/>
              <a:t>*      556 *       556 * 140.54553 *</a:t>
            </a:r>
          </a:p>
          <a:p>
            <a:r>
              <a:rPr kumimoji="1" lang="en-US" altLang="ja-JP" dirty="0"/>
              <a:t>*     1229 *      1229 * 140.23656 *</a:t>
            </a:r>
          </a:p>
          <a:p>
            <a:r>
              <a:rPr kumimoji="1" lang="en-US" altLang="ja-JP" dirty="0"/>
              <a:t>*     1240 *      1240 * 141.81591 *</a:t>
            </a:r>
          </a:p>
          <a:p>
            <a:r>
              <a:rPr kumimoji="1" lang="en-US" altLang="ja-JP" dirty="0"/>
              <a:t>*     1795 *      1795 * 141.23008 *</a:t>
            </a:r>
          </a:p>
          <a:p>
            <a:r>
              <a:rPr kumimoji="1" lang="en-US" altLang="ja-JP" dirty="0"/>
              <a:t>*     1842 *      1842 * 140.11465 *</a:t>
            </a:r>
          </a:p>
          <a:p>
            <a:r>
              <a:rPr kumimoji="1" lang="en-US" altLang="ja-JP" dirty="0"/>
              <a:t>*     1853 *      1853 * 142.33164 *</a:t>
            </a:r>
          </a:p>
          <a:p>
            <a:r>
              <a:rPr kumimoji="1" lang="en-US" altLang="ja-JP" dirty="0"/>
              <a:t>*     1905 *      1905 * 143.83076 *</a:t>
            </a:r>
          </a:p>
          <a:p>
            <a:r>
              <a:rPr kumimoji="1" lang="en-US" altLang="ja-JP" dirty="0"/>
              <a:t>*     1917 *      1917 * 140.60052 *</a:t>
            </a:r>
          </a:p>
          <a:p>
            <a:r>
              <a:rPr kumimoji="1" lang="en-US" altLang="ja-JP" dirty="0"/>
              <a:t>*     2274 *      2274 * 140.08165 *</a:t>
            </a:r>
          </a:p>
          <a:p>
            <a:r>
              <a:rPr kumimoji="1" lang="en-US" altLang="ja-JP" dirty="0"/>
              <a:t>*     2381 *      2381 * 143.03509 *</a:t>
            </a:r>
          </a:p>
          <a:p>
            <a:r>
              <a:rPr kumimoji="1" lang="en-US" altLang="ja-JP" dirty="0"/>
              <a:t>*     2435 *      2435 * 140.15644 *</a:t>
            </a:r>
          </a:p>
          <a:p>
            <a:r>
              <a:rPr kumimoji="1" lang="en-US" altLang="ja-JP" dirty="0"/>
              <a:t>*     2802 *      2802 * 140.74492 *</a:t>
            </a:r>
          </a:p>
          <a:p>
            <a:r>
              <a:rPr kumimoji="1" lang="en-US" altLang="ja-JP" dirty="0"/>
              <a:t>*     2921 *      2921 * 140.37159 *</a:t>
            </a:r>
          </a:p>
          <a:p>
            <a:r>
              <a:rPr kumimoji="1" lang="en-US" altLang="ja-JP" dirty="0"/>
              <a:t>*     2932 *      2932 * 140.19385 *</a:t>
            </a:r>
          </a:p>
          <a:p>
            <a:r>
              <a:rPr kumimoji="1" lang="en-US" altLang="ja-JP" dirty="0"/>
              <a:t>*     3024 *      3024 * 140.00571 *</a:t>
            </a:r>
          </a:p>
          <a:p>
            <a:r>
              <a:rPr kumimoji="1" lang="en-US" altLang="ja-JP" dirty="0"/>
              <a:t>*     3142 *      3142 * 140.46098 *</a:t>
            </a:r>
          </a:p>
          <a:p>
            <a:r>
              <a:rPr kumimoji="1" lang="en-US" altLang="ja-JP" dirty="0"/>
              <a:t>*     3187 *      3187 * 140.18927 *</a:t>
            </a:r>
          </a:p>
          <a:p>
            <a:r>
              <a:rPr kumimoji="1" lang="en-US" altLang="ja-JP" dirty="0"/>
              <a:t>Type &lt;CR&gt; to continue or q to quit ==&gt;</a:t>
            </a:r>
          </a:p>
          <a:p>
            <a:r>
              <a:rPr kumimoji="1" lang="en-US" altLang="ja-JP" dirty="0"/>
              <a:t>*     3219 *      3219 * 140.14683 *</a:t>
            </a:r>
          </a:p>
          <a:p>
            <a:r>
              <a:rPr kumimoji="1" lang="en-US" altLang="ja-JP" dirty="0"/>
              <a:t>*     3600 *      3600 * 142.16867 *</a:t>
            </a:r>
          </a:p>
          <a:p>
            <a:r>
              <a:rPr kumimoji="1" lang="en-US" altLang="ja-JP" dirty="0"/>
              <a:t>*     3950 *      3950 * 140.40163 *</a:t>
            </a:r>
          </a:p>
          <a:p>
            <a:r>
              <a:rPr kumimoji="1" lang="en-US" altLang="ja-JP" dirty="0"/>
              <a:t>*     3977 *      3977 * 141.93547 *</a:t>
            </a:r>
          </a:p>
          <a:p>
            <a:r>
              <a:rPr kumimoji="1" lang="en-US" altLang="ja-JP" dirty="0"/>
              <a:t>*     4095 *      4095 * 140.15652 *</a:t>
            </a:r>
          </a:p>
          <a:p>
            <a:r>
              <a:rPr kumimoji="1" lang="en-US" altLang="ja-JP" dirty="0"/>
              <a:t>*     4148 *      4148 * 142.16010 *</a:t>
            </a:r>
          </a:p>
          <a:p>
            <a:r>
              <a:rPr kumimoji="1" lang="en-US" altLang="ja-JP" dirty="0"/>
              <a:t>*     4207 *      4207 * 140.06151 *</a:t>
            </a:r>
          </a:p>
          <a:p>
            <a:r>
              <a:rPr kumimoji="1" lang="en-US" altLang="ja-JP" dirty="0"/>
              <a:t>*     4594 *      4594 * 140.17123 *</a:t>
            </a:r>
          </a:p>
          <a:p>
            <a:r>
              <a:rPr kumimoji="1" lang="en-US" altLang="ja-JP" dirty="0"/>
              <a:t>*     4778 *      4778 * 140.73310 *</a:t>
            </a:r>
          </a:p>
          <a:p>
            <a:r>
              <a:rPr kumimoji="1" lang="en-US" altLang="ja-JP" dirty="0"/>
              <a:t>*     4891 *      4891 * 142.11657 *</a:t>
            </a:r>
          </a:p>
          <a:p>
            <a:r>
              <a:rPr kumimoji="1" lang="en-US" altLang="ja-JP" dirty="0"/>
              <a:t>*     4902 *      4902 * 140.99201 *</a:t>
            </a:r>
          </a:p>
          <a:p>
            <a:r>
              <a:rPr kumimoji="1" lang="en-US" altLang="ja-JP" dirty="0"/>
              <a:t>*     4913 *      4913 * 140.34790 *</a:t>
            </a:r>
          </a:p>
          <a:p>
            <a:r>
              <a:rPr kumimoji="1" lang="en-US" altLang="ja-JP" dirty="0"/>
              <a:t>*     4997 *      4997 * 141.43608 *</a:t>
            </a:r>
          </a:p>
          <a:p>
            <a:r>
              <a:rPr kumimoji="1" lang="en-US" altLang="ja-JP" dirty="0"/>
              <a:t>*     5234 *      5234 * 140.20741 *</a:t>
            </a:r>
          </a:p>
          <a:p>
            <a:r>
              <a:rPr kumimoji="1" lang="en-US" altLang="ja-JP" dirty="0"/>
              <a:t>*     5270 *      5270 * 140.55028 *</a:t>
            </a:r>
          </a:p>
          <a:p>
            <a:r>
              <a:rPr kumimoji="1" lang="en-US" altLang="ja-JP" dirty="0"/>
              <a:t>*     5384 *      5384 * 140.71279 *</a:t>
            </a:r>
          </a:p>
          <a:p>
            <a:r>
              <a:rPr kumimoji="1" lang="en-US" altLang="ja-JP" dirty="0"/>
              <a:t>*     5502 *      5502 * 140.06158 *</a:t>
            </a:r>
          </a:p>
          <a:p>
            <a:r>
              <a:rPr kumimoji="1" lang="en-US" altLang="ja-JP" dirty="0"/>
              <a:t>*     5568 *      5568 * 140.25608 *</a:t>
            </a:r>
          </a:p>
          <a:p>
            <a:r>
              <a:rPr kumimoji="1" lang="en-US" altLang="ja-JP" dirty="0"/>
              <a:t>*     5756 *      5756 * 149.12260 *</a:t>
            </a:r>
          </a:p>
          <a:p>
            <a:r>
              <a:rPr kumimoji="1" lang="en-US" altLang="ja-JP" dirty="0"/>
              <a:t>*     5828 *      5828 * 140.82203 *</a:t>
            </a:r>
          </a:p>
          <a:p>
            <a:r>
              <a:rPr kumimoji="1" lang="en-US" altLang="ja-JP" dirty="0"/>
              <a:t>*     5916 *      5916 * 140.66669 *</a:t>
            </a:r>
          </a:p>
          <a:p>
            <a:r>
              <a:rPr kumimoji="1" lang="en-US" altLang="ja-JP" dirty="0"/>
              <a:t>*     5971 *      5971 * 140.08803 *</a:t>
            </a:r>
          </a:p>
          <a:p>
            <a:r>
              <a:rPr kumimoji="1" lang="en-US" altLang="ja-JP" dirty="0"/>
              <a:t>*     6025 *      6025 * 140.65783 *</a:t>
            </a:r>
          </a:p>
          <a:p>
            <a:r>
              <a:rPr kumimoji="1" lang="en-US" altLang="ja-JP" dirty="0"/>
              <a:t>*     6206 *      6206 * 144.95174 *</a:t>
            </a:r>
          </a:p>
          <a:p>
            <a:r>
              <a:rPr kumimoji="1" lang="en-US" altLang="ja-JP" dirty="0"/>
              <a:t>*     6337 *      6337 * 150.14760 *</a:t>
            </a:r>
          </a:p>
          <a:p>
            <a:r>
              <a:rPr kumimoji="1" lang="en-US" altLang="ja-JP" dirty="0"/>
              <a:t>Type &lt;CR&gt; to continue or q to quit ==&gt;</a:t>
            </a:r>
          </a:p>
          <a:p>
            <a:r>
              <a:rPr kumimoji="1" lang="en-US" altLang="ja-JP" dirty="0"/>
              <a:t>*     6346 *      6346 * 140.31094 *</a:t>
            </a:r>
          </a:p>
          <a:p>
            <a:r>
              <a:rPr kumimoji="1" lang="en-US" altLang="ja-JP" dirty="0"/>
              <a:t>*     6424 *      6424 * 140.50316 *</a:t>
            </a:r>
          </a:p>
          <a:p>
            <a:r>
              <a:rPr kumimoji="1" lang="en-US" altLang="ja-JP" dirty="0"/>
              <a:t>*     6431 *      6431 * 140.22338 *</a:t>
            </a:r>
          </a:p>
          <a:p>
            <a:r>
              <a:rPr kumimoji="1" lang="en-US" altLang="ja-JP" dirty="0"/>
              <a:t>*     6443 *      6443 * 140.49616 *</a:t>
            </a:r>
          </a:p>
          <a:p>
            <a:r>
              <a:rPr kumimoji="1" lang="en-US" altLang="ja-JP" dirty="0"/>
              <a:t>*     6532 *      6532 * 140.21400 *</a:t>
            </a:r>
          </a:p>
          <a:p>
            <a:r>
              <a:rPr kumimoji="1" lang="en-US" altLang="ja-JP" dirty="0"/>
              <a:t>*     6538 *      6538 * 140.58987 *</a:t>
            </a:r>
          </a:p>
          <a:p>
            <a:r>
              <a:rPr kumimoji="1" lang="en-US" altLang="ja-JP" dirty="0"/>
              <a:t>*     6542 *      6542 * 140.34258 *</a:t>
            </a:r>
          </a:p>
          <a:p>
            <a:r>
              <a:rPr kumimoji="1" lang="en-US" altLang="ja-JP" dirty="0"/>
              <a:t>*     6719 *      6719 * 140.23663 *</a:t>
            </a:r>
          </a:p>
          <a:p>
            <a:r>
              <a:rPr kumimoji="1" lang="en-US" altLang="ja-JP" dirty="0"/>
              <a:t>*     6767 *      6767 * 140.91856 *</a:t>
            </a:r>
          </a:p>
          <a:p>
            <a:r>
              <a:rPr kumimoji="1" lang="en-US" altLang="ja-JP" dirty="0"/>
              <a:t>*     6983 *      6983 * 140.32821 *</a:t>
            </a:r>
          </a:p>
          <a:p>
            <a:r>
              <a:rPr kumimoji="1" lang="en-US" altLang="ja-JP" dirty="0"/>
              <a:t>*     6984 *      6984 * 140.92044 *</a:t>
            </a:r>
          </a:p>
          <a:p>
            <a:r>
              <a:rPr kumimoji="1" lang="en-US" altLang="ja-JP" dirty="0"/>
              <a:t>*     7017 *      7017 * 142.07886 *</a:t>
            </a:r>
          </a:p>
          <a:p>
            <a:r>
              <a:rPr kumimoji="1" lang="en-US" altLang="ja-JP" dirty="0"/>
              <a:t>*     7058 *      7058 * 140.49238 *</a:t>
            </a:r>
          </a:p>
          <a:p>
            <a:r>
              <a:rPr kumimoji="1" lang="en-US" altLang="ja-JP" dirty="0"/>
              <a:t>*     7515 *      7515 * 140.32770 *</a:t>
            </a:r>
          </a:p>
          <a:p>
            <a:r>
              <a:rPr kumimoji="1" lang="en-US" altLang="ja-JP" dirty="0"/>
              <a:t>*     7555 *      7555 * 147.83342 *</a:t>
            </a:r>
          </a:p>
          <a:p>
            <a:r>
              <a:rPr kumimoji="1" lang="en-US" altLang="ja-JP" dirty="0"/>
              <a:t>*     7572 *      7572 * 140.55540 *</a:t>
            </a:r>
          </a:p>
          <a:p>
            <a:r>
              <a:rPr kumimoji="1" lang="en-US" altLang="ja-JP" dirty="0"/>
              <a:t>*     7622 *      7622 * 140.26107 *</a:t>
            </a:r>
          </a:p>
          <a:p>
            <a:r>
              <a:rPr kumimoji="1" lang="en-US" altLang="ja-JP" dirty="0"/>
              <a:t>*     7735 *      7735 * 140.01544 *</a:t>
            </a:r>
          </a:p>
          <a:p>
            <a:r>
              <a:rPr kumimoji="1" lang="en-US" altLang="ja-JP" dirty="0"/>
              <a:t>*     7785 *      7785 * 143.82078 *</a:t>
            </a:r>
          </a:p>
          <a:p>
            <a:r>
              <a:rPr kumimoji="1" lang="en-US" altLang="ja-JP" dirty="0"/>
              <a:t>*     7834 *      7834 * 141.57000 *</a:t>
            </a:r>
          </a:p>
          <a:p>
            <a:r>
              <a:rPr kumimoji="1" lang="en-US" altLang="ja-JP" dirty="0"/>
              <a:t>*     8094 *      8094 * 140.43374 *</a:t>
            </a:r>
          </a:p>
          <a:p>
            <a:r>
              <a:rPr kumimoji="1" lang="en-US" altLang="ja-JP" dirty="0"/>
              <a:t>*     8176 *      8176 * 140.05809 *</a:t>
            </a:r>
          </a:p>
          <a:p>
            <a:r>
              <a:rPr kumimoji="1" lang="en-US" altLang="ja-JP" dirty="0"/>
              <a:t>*     8212 *      8212 * 140.90451 *</a:t>
            </a:r>
          </a:p>
          <a:p>
            <a:r>
              <a:rPr kumimoji="1" lang="en-US" altLang="ja-JP" dirty="0"/>
              <a:t>*     8254 *      8254 * 140.42918 *</a:t>
            </a:r>
          </a:p>
          <a:p>
            <a:r>
              <a:rPr kumimoji="1" lang="en-US" altLang="ja-JP" dirty="0"/>
              <a:t>*     8264 *      8264 * 140.17274 *</a:t>
            </a:r>
          </a:p>
          <a:p>
            <a:r>
              <a:rPr kumimoji="1" lang="en-US" altLang="ja-JP" dirty="0"/>
              <a:t>Type &lt;CR&gt; to continue or q to quit ==&gt;</a:t>
            </a:r>
          </a:p>
          <a:p>
            <a:r>
              <a:rPr kumimoji="1" lang="en-US" altLang="ja-JP" dirty="0"/>
              <a:t>*     8314 *      8314 * 142.30332 *</a:t>
            </a:r>
          </a:p>
          <a:p>
            <a:r>
              <a:rPr kumimoji="1" lang="en-US" altLang="ja-JP" dirty="0"/>
              <a:t>*     8331 *      8331 * 140.32296 *</a:t>
            </a:r>
          </a:p>
          <a:p>
            <a:r>
              <a:rPr kumimoji="1" lang="en-US" altLang="ja-JP" dirty="0"/>
              <a:t>************************************</a:t>
            </a:r>
          </a:p>
          <a:p>
            <a:r>
              <a:rPr kumimoji="1" lang="en-US" altLang="ja-JP" dirty="0"/>
              <a:t>==&gt; 77 selected entries</a:t>
            </a:r>
          </a:p>
          <a:p>
            <a:endParaRPr kumimoji="1" lang="en-US" altLang="ja-JP" dirty="0"/>
          </a:p>
          <a:p>
            <a:r>
              <a:rPr kumimoji="1" lang="en-US" altLang="ja-JP" dirty="0"/>
              <a:t>Zmass_from_Hmass_upper_140GeV</a:t>
            </a:r>
          </a:p>
          <a:p>
            <a:r>
              <a:rPr kumimoji="1" lang="en-US" altLang="ja-JP" dirty="0"/>
              <a:t>root [6] Tree-&gt;Scan("Sum$(</a:t>
            </a:r>
            <a:r>
              <a:rPr kumimoji="1" lang="en-US" altLang="ja-JP" dirty="0" err="1"/>
              <a:t>true_tau_E</a:t>
            </a:r>
            <a:r>
              <a:rPr kumimoji="1" lang="en-US" altLang="ja-JP" dirty="0"/>
              <a:t>*(abs(true_tau_parent1_pdg)==25)) : sqrt(pow(Sum$(</a:t>
            </a:r>
            <a:r>
              <a:rPr kumimoji="1" lang="en-US" altLang="ja-JP" dirty="0" err="1"/>
              <a:t>true_tau_E</a:t>
            </a:r>
            <a:r>
              <a:rPr kumimoji="1" lang="en-US" altLang="ja-JP" dirty="0"/>
              <a:t>*(abs(true_tau_parent1_p</a:t>
            </a:r>
          </a:p>
          <a:p>
            <a:r>
              <a:rPr kumimoji="1" lang="en-US" altLang="ja-JP" dirty="0"/>
              <a:t>************************************(abs(true_tau_parent1_pdg)==11)),2) - pow(Sum$(</a:t>
            </a:r>
            <a:r>
              <a:rPr kumimoji="1" lang="en-US" altLang="ja-JP" dirty="0" err="1"/>
              <a:t>true_tau_py</a:t>
            </a:r>
            <a:r>
              <a:rPr kumimoji="1" lang="en-US" altLang="ja-JP" dirty="0"/>
              <a:t>*(abs(true_tau_parent1_pdg</a:t>
            </a:r>
          </a:p>
          <a:p>
            <a:r>
              <a:rPr kumimoji="1" lang="en-US" altLang="ja-JP" dirty="0"/>
              <a:t>*    Row   * Sum$(true *  sqrt(pow *bs(true_tau_parent1_pdg)==11)),2))", "Sum$(</a:t>
            </a:r>
            <a:r>
              <a:rPr kumimoji="1" lang="en-US" altLang="ja-JP" dirty="0" err="1"/>
              <a:t>true_tau_E</a:t>
            </a:r>
            <a:r>
              <a:rPr kumimoji="1" lang="en-US" altLang="ja-JP" dirty="0"/>
              <a:t>*(abs(true_tau_parent1_pdg)==25</a:t>
            </a:r>
          </a:p>
          <a:p>
            <a:r>
              <a:rPr kumimoji="1" lang="en-US" altLang="ja-JP" dirty="0"/>
              <a:t>************************************1_pdg)==11)==2");</a:t>
            </a:r>
          </a:p>
          <a:p>
            <a:r>
              <a:rPr kumimoji="1" lang="en-US" altLang="ja-JP" dirty="0"/>
              <a:t>*       90 * 140.78572 * 88.641100 *</a:t>
            </a:r>
          </a:p>
          <a:p>
            <a:r>
              <a:rPr kumimoji="1" lang="en-US" altLang="ja-JP" dirty="0"/>
              <a:t>*       99 * 142.60543 * 79.223129 *</a:t>
            </a:r>
          </a:p>
          <a:p>
            <a:r>
              <a:rPr kumimoji="1" lang="en-US" altLang="ja-JP" dirty="0"/>
              <a:t>*      118 * 140.26799 * 88.938959 *</a:t>
            </a:r>
          </a:p>
          <a:p>
            <a:r>
              <a:rPr kumimoji="1" lang="en-US" altLang="ja-JP" dirty="0"/>
              <a:t>*      174 * 147.58126 * 38.379424 *</a:t>
            </a:r>
          </a:p>
          <a:p>
            <a:r>
              <a:rPr kumimoji="1" lang="en-US" altLang="ja-JP" dirty="0"/>
              <a:t>*      184 * 142.47469 * 81.548726 *</a:t>
            </a:r>
          </a:p>
          <a:p>
            <a:r>
              <a:rPr kumimoji="1" lang="en-US" altLang="ja-JP" dirty="0"/>
              <a:t>*      199 * 141.55630 * 85.157938 *</a:t>
            </a:r>
          </a:p>
          <a:p>
            <a:r>
              <a:rPr kumimoji="1" lang="en-US" altLang="ja-JP" dirty="0"/>
              <a:t>*      382 * 141.33447 * 86.049636 *</a:t>
            </a:r>
          </a:p>
          <a:p>
            <a:r>
              <a:rPr kumimoji="1" lang="en-US" altLang="ja-JP" dirty="0"/>
              <a:t>*      519 * 141.90716 * 83.142192 *</a:t>
            </a:r>
          </a:p>
          <a:p>
            <a:r>
              <a:rPr kumimoji="1" lang="en-US" altLang="ja-JP" dirty="0"/>
              <a:t>*      556 * 140.54553 * 88.641101 *</a:t>
            </a:r>
          </a:p>
          <a:p>
            <a:r>
              <a:rPr kumimoji="1" lang="en-US" altLang="ja-JP" dirty="0"/>
              <a:t>*     1229 * 140.23656 * 90.204223 *</a:t>
            </a:r>
          </a:p>
          <a:p>
            <a:r>
              <a:rPr kumimoji="1" lang="en-US" altLang="ja-JP" dirty="0"/>
              <a:t>*     1240 * 141.81591 * 83.080038 *</a:t>
            </a:r>
          </a:p>
          <a:p>
            <a:r>
              <a:rPr kumimoji="1" lang="en-US" altLang="ja-JP" dirty="0"/>
              <a:t>*     1795 * 141.23008 * 86.452281 *</a:t>
            </a:r>
          </a:p>
          <a:p>
            <a:r>
              <a:rPr kumimoji="1" lang="en-US" altLang="ja-JP" dirty="0"/>
              <a:t>*     1842 * 140.11465 * 89.259165 *</a:t>
            </a:r>
          </a:p>
          <a:p>
            <a:r>
              <a:rPr kumimoji="1" lang="en-US" altLang="ja-JP" dirty="0"/>
              <a:t>*     1853 * 142.33164 * 83.673828 *</a:t>
            </a:r>
          </a:p>
          <a:p>
            <a:r>
              <a:rPr kumimoji="1" lang="en-US" altLang="ja-JP" dirty="0"/>
              <a:t>*     1905 * 143.83076 * 77.651023 *</a:t>
            </a:r>
          </a:p>
          <a:p>
            <a:r>
              <a:rPr kumimoji="1" lang="en-US" altLang="ja-JP" dirty="0"/>
              <a:t>*     1917 * 140.60052 * 89.735635 *</a:t>
            </a:r>
          </a:p>
          <a:p>
            <a:r>
              <a:rPr kumimoji="1" lang="en-US" altLang="ja-JP" dirty="0"/>
              <a:t>*     2274 * 140.08165 * 90.424839 *</a:t>
            </a:r>
          </a:p>
          <a:p>
            <a:r>
              <a:rPr kumimoji="1" lang="en-US" altLang="ja-JP" dirty="0"/>
              <a:t>*     2381 * 143.03509 * 79.309732 *</a:t>
            </a:r>
          </a:p>
          <a:p>
            <a:r>
              <a:rPr kumimoji="1" lang="en-US" altLang="ja-JP" dirty="0"/>
              <a:t>*     2435 * 140.15644 * 88.684691 *</a:t>
            </a:r>
          </a:p>
          <a:p>
            <a:r>
              <a:rPr kumimoji="1" lang="en-US" altLang="ja-JP" dirty="0"/>
              <a:t>*     2802 * 140.74492 * 89.334912 *</a:t>
            </a:r>
          </a:p>
          <a:p>
            <a:r>
              <a:rPr kumimoji="1" lang="en-US" altLang="ja-JP" dirty="0"/>
              <a:t>*     2921 * 140.37159 * 88.527652 *</a:t>
            </a:r>
          </a:p>
          <a:p>
            <a:r>
              <a:rPr kumimoji="1" lang="en-US" altLang="ja-JP" dirty="0"/>
              <a:t>*     2932 * 140.19385 * 90.184234 *</a:t>
            </a:r>
          </a:p>
          <a:p>
            <a:r>
              <a:rPr kumimoji="1" lang="en-US" altLang="ja-JP" dirty="0"/>
              <a:t>*     3024 * 140.00571 * 88.023840 *</a:t>
            </a:r>
          </a:p>
          <a:p>
            <a:r>
              <a:rPr kumimoji="1" lang="en-US" altLang="ja-JP" dirty="0"/>
              <a:t>*     3142 * 140.46098 * 89.516703 *</a:t>
            </a:r>
          </a:p>
          <a:p>
            <a:r>
              <a:rPr kumimoji="1" lang="en-US" altLang="ja-JP" dirty="0"/>
              <a:t>*     3187 * 140.18927 * 89.676779 *</a:t>
            </a:r>
          </a:p>
          <a:p>
            <a:r>
              <a:rPr kumimoji="1" lang="en-US" altLang="ja-JP" dirty="0"/>
              <a:t>Type &lt;CR&gt; to continue or q to quit ==&gt;</a:t>
            </a:r>
          </a:p>
          <a:p>
            <a:r>
              <a:rPr kumimoji="1" lang="en-US" altLang="ja-JP" dirty="0"/>
              <a:t>*     3219 * 140.14683 * 89.585860 *</a:t>
            </a:r>
          </a:p>
          <a:p>
            <a:r>
              <a:rPr kumimoji="1" lang="en-US" altLang="ja-JP" dirty="0"/>
              <a:t>*     3600 * 142.16867 * 83.250371 *</a:t>
            </a:r>
          </a:p>
          <a:p>
            <a:r>
              <a:rPr kumimoji="1" lang="en-US" altLang="ja-JP" dirty="0"/>
              <a:t>*     3950 * 140.40163 * 90.424184 *</a:t>
            </a:r>
          </a:p>
          <a:p>
            <a:r>
              <a:rPr kumimoji="1" lang="en-US" altLang="ja-JP" dirty="0"/>
              <a:t>*     3977 * 141.93547 * 81.404840 *</a:t>
            </a:r>
          </a:p>
          <a:p>
            <a:r>
              <a:rPr kumimoji="1" lang="en-US" altLang="ja-JP" dirty="0"/>
              <a:t>*     4095 * 140.15652 * 89.711814 *</a:t>
            </a:r>
          </a:p>
          <a:p>
            <a:r>
              <a:rPr kumimoji="1" lang="en-US" altLang="ja-JP" dirty="0"/>
              <a:t>*     4148 * 142.16010 * 76.333029 *</a:t>
            </a:r>
          </a:p>
          <a:p>
            <a:r>
              <a:rPr kumimoji="1" lang="en-US" altLang="ja-JP" dirty="0"/>
              <a:t>*     4207 * 140.06151 * 89.193275 *</a:t>
            </a:r>
          </a:p>
          <a:p>
            <a:r>
              <a:rPr kumimoji="1" lang="en-US" altLang="ja-JP" dirty="0"/>
              <a:t>*     4594 * 140.17123 * 90.521291 *</a:t>
            </a:r>
          </a:p>
          <a:p>
            <a:r>
              <a:rPr kumimoji="1" lang="en-US" altLang="ja-JP" dirty="0"/>
              <a:t>*     4778 * 140.73310 * 82.597889 *</a:t>
            </a:r>
          </a:p>
          <a:p>
            <a:r>
              <a:rPr kumimoji="1" lang="en-US" altLang="ja-JP" dirty="0"/>
              <a:t>*     4891 * 142.11657 * 84.785518 *</a:t>
            </a:r>
          </a:p>
          <a:p>
            <a:r>
              <a:rPr kumimoji="1" lang="en-US" altLang="ja-JP" dirty="0"/>
              <a:t>*     4902 * 140.99201 * 87.689752 *</a:t>
            </a:r>
          </a:p>
          <a:p>
            <a:r>
              <a:rPr kumimoji="1" lang="en-US" altLang="ja-JP" dirty="0"/>
              <a:t>*     4913 * 140.34790 * 89.918695 *</a:t>
            </a:r>
          </a:p>
          <a:p>
            <a:r>
              <a:rPr kumimoji="1" lang="en-US" altLang="ja-JP" dirty="0"/>
              <a:t>*     4997 * 141.43608 * 84.515806 *</a:t>
            </a:r>
          </a:p>
          <a:p>
            <a:r>
              <a:rPr kumimoji="1" lang="en-US" altLang="ja-JP" dirty="0"/>
              <a:t>*     5234 * 140.20741 * 90.463943 *</a:t>
            </a:r>
          </a:p>
          <a:p>
            <a:r>
              <a:rPr kumimoji="1" lang="en-US" altLang="ja-JP" dirty="0"/>
              <a:t>*     5270 * 140.55028 * 88.179895 *</a:t>
            </a:r>
          </a:p>
          <a:p>
            <a:r>
              <a:rPr kumimoji="1" lang="en-US" altLang="ja-JP" dirty="0"/>
              <a:t>*     5384 * 140.71279 * 89.582476 *</a:t>
            </a:r>
          </a:p>
          <a:p>
            <a:r>
              <a:rPr kumimoji="1" lang="en-US" altLang="ja-JP" dirty="0"/>
              <a:t>*     5502 * 140.06158 * 87.833159 *</a:t>
            </a:r>
          </a:p>
          <a:p>
            <a:r>
              <a:rPr kumimoji="1" lang="en-US" altLang="ja-JP" dirty="0"/>
              <a:t>*     5568 * 140.25608 * 88.102119 *</a:t>
            </a:r>
          </a:p>
          <a:p>
            <a:r>
              <a:rPr kumimoji="1" lang="en-US" altLang="ja-JP" dirty="0"/>
              <a:t>*     5756 * 149.12260 * 59.238890 *</a:t>
            </a:r>
          </a:p>
          <a:p>
            <a:r>
              <a:rPr kumimoji="1" lang="en-US" altLang="ja-JP" dirty="0"/>
              <a:t>*     5828 * 140.82203 * 87.498560 *</a:t>
            </a:r>
          </a:p>
          <a:p>
            <a:r>
              <a:rPr kumimoji="1" lang="en-US" altLang="ja-JP" dirty="0"/>
              <a:t>*     5916 * 140.66669 * 87.844673 *</a:t>
            </a:r>
          </a:p>
          <a:p>
            <a:r>
              <a:rPr kumimoji="1" lang="en-US" altLang="ja-JP" dirty="0"/>
              <a:t>*     5971 * 140.08803 * 90.854920 *</a:t>
            </a:r>
          </a:p>
          <a:p>
            <a:r>
              <a:rPr kumimoji="1" lang="en-US" altLang="ja-JP" dirty="0"/>
              <a:t>*     6025 * 140.65783 * 89.938575 *</a:t>
            </a:r>
          </a:p>
          <a:p>
            <a:r>
              <a:rPr kumimoji="1" lang="en-US" altLang="ja-JP" dirty="0"/>
              <a:t>*     6206 * 144.95174 * 74.571952 *</a:t>
            </a:r>
          </a:p>
          <a:p>
            <a:r>
              <a:rPr kumimoji="1" lang="en-US" altLang="ja-JP" dirty="0"/>
              <a:t>*     6337 * 150.14760 * 39.043212 *</a:t>
            </a:r>
          </a:p>
          <a:p>
            <a:r>
              <a:rPr kumimoji="1" lang="en-US" altLang="ja-JP" dirty="0"/>
              <a:t>Type &lt;CR&gt; to continue or q to quit ==&gt;</a:t>
            </a:r>
          </a:p>
          <a:p>
            <a:r>
              <a:rPr kumimoji="1" lang="en-US" altLang="ja-JP" dirty="0"/>
              <a:t>*     6346 * 140.31094 * 88.626870 *</a:t>
            </a:r>
          </a:p>
          <a:p>
            <a:r>
              <a:rPr kumimoji="1" lang="en-US" altLang="ja-JP" dirty="0"/>
              <a:t>*     6424 * 140.50316 * 89.787712 *</a:t>
            </a:r>
          </a:p>
          <a:p>
            <a:r>
              <a:rPr kumimoji="1" lang="en-US" altLang="ja-JP" dirty="0"/>
              <a:t>*     6431 * 140.22338 * 89.058205 *</a:t>
            </a:r>
          </a:p>
          <a:p>
            <a:r>
              <a:rPr kumimoji="1" lang="en-US" altLang="ja-JP" dirty="0"/>
              <a:t>*     6443 * 140.49616 * 89.610972 *</a:t>
            </a:r>
          </a:p>
          <a:p>
            <a:r>
              <a:rPr kumimoji="1" lang="en-US" altLang="ja-JP" dirty="0"/>
              <a:t>*     6532 * 140.21400 * 90.823010 *</a:t>
            </a:r>
          </a:p>
          <a:p>
            <a:r>
              <a:rPr kumimoji="1" lang="en-US" altLang="ja-JP" dirty="0"/>
              <a:t>*     6538 * 140.58987 * 88.426607 *</a:t>
            </a:r>
          </a:p>
          <a:p>
            <a:r>
              <a:rPr kumimoji="1" lang="en-US" altLang="ja-JP" dirty="0"/>
              <a:t>*     6542 * 140.34258 * 90.373309 *</a:t>
            </a:r>
          </a:p>
          <a:p>
            <a:r>
              <a:rPr kumimoji="1" lang="en-US" altLang="ja-JP" dirty="0"/>
              <a:t>*     6719 * 140.23663 * 90.169286 *</a:t>
            </a:r>
          </a:p>
          <a:p>
            <a:r>
              <a:rPr kumimoji="1" lang="en-US" altLang="ja-JP" dirty="0"/>
              <a:t>*     6767 * 140.91856 * 89.199980 *</a:t>
            </a:r>
          </a:p>
          <a:p>
            <a:r>
              <a:rPr kumimoji="1" lang="en-US" altLang="ja-JP" dirty="0"/>
              <a:t>*     6983 * 140.32821 * 89.982140 *</a:t>
            </a:r>
          </a:p>
          <a:p>
            <a:r>
              <a:rPr kumimoji="1" lang="en-US" altLang="ja-JP" dirty="0"/>
              <a:t>*     6984 * 140.92044 * 88.304288 *</a:t>
            </a:r>
          </a:p>
          <a:p>
            <a:r>
              <a:rPr kumimoji="1" lang="en-US" altLang="ja-JP" dirty="0"/>
              <a:t>*     7017 * 142.07886 * 84.839992 *</a:t>
            </a:r>
          </a:p>
          <a:p>
            <a:r>
              <a:rPr kumimoji="1" lang="en-US" altLang="ja-JP" dirty="0"/>
              <a:t>*     7058 * 140.49238 * 90.066719 *</a:t>
            </a:r>
          </a:p>
          <a:p>
            <a:r>
              <a:rPr kumimoji="1" lang="en-US" altLang="ja-JP" dirty="0"/>
              <a:t>*     7515 * 140.32770 * 89.293382 *</a:t>
            </a:r>
          </a:p>
          <a:p>
            <a:r>
              <a:rPr kumimoji="1" lang="en-US" altLang="ja-JP" dirty="0"/>
              <a:t>*     7555 * 147.83342 * 60.163831 *</a:t>
            </a:r>
          </a:p>
          <a:p>
            <a:r>
              <a:rPr kumimoji="1" lang="en-US" altLang="ja-JP" dirty="0"/>
              <a:t>*     7572 * 140.55540 * 88.072819 *</a:t>
            </a:r>
          </a:p>
          <a:p>
            <a:r>
              <a:rPr kumimoji="1" lang="en-US" altLang="ja-JP" dirty="0"/>
              <a:t>*     7622 * 140.26107 * 90.769777 *</a:t>
            </a:r>
          </a:p>
          <a:p>
            <a:r>
              <a:rPr kumimoji="1" lang="en-US" altLang="ja-JP" dirty="0"/>
              <a:t>*     7735 * 140.01544 * 90.345109 *</a:t>
            </a:r>
          </a:p>
          <a:p>
            <a:r>
              <a:rPr kumimoji="1" lang="en-US" altLang="ja-JP" dirty="0"/>
              <a:t>*     7785 * 143.82078 * 79.758962 *</a:t>
            </a:r>
          </a:p>
          <a:p>
            <a:r>
              <a:rPr kumimoji="1" lang="en-US" altLang="ja-JP" dirty="0"/>
              <a:t>*     7834 * 141.57000 * 84.742118 *</a:t>
            </a:r>
          </a:p>
          <a:p>
            <a:r>
              <a:rPr kumimoji="1" lang="en-US" altLang="ja-JP" dirty="0"/>
              <a:t>*     8094 * 140.43374 * 89.959421 *</a:t>
            </a:r>
          </a:p>
          <a:p>
            <a:r>
              <a:rPr kumimoji="1" lang="en-US" altLang="ja-JP" dirty="0"/>
              <a:t>*     8176 * 140.05809 * 89.009601 *</a:t>
            </a:r>
          </a:p>
          <a:p>
            <a:r>
              <a:rPr kumimoji="1" lang="en-US" altLang="ja-JP" dirty="0"/>
              <a:t>*     8212 * 140.90451 * 87.123415 *</a:t>
            </a:r>
          </a:p>
          <a:p>
            <a:r>
              <a:rPr kumimoji="1" lang="en-US" altLang="ja-JP" dirty="0"/>
              <a:t>*     8254 * 140.42918 * 90.111710 *</a:t>
            </a:r>
          </a:p>
          <a:p>
            <a:r>
              <a:rPr kumimoji="1" lang="en-US" altLang="ja-JP" dirty="0"/>
              <a:t>*     8264 * 140.17274 * 90.857900 *</a:t>
            </a:r>
          </a:p>
          <a:p>
            <a:r>
              <a:rPr kumimoji="1" lang="en-US" altLang="ja-JP" dirty="0"/>
              <a:t>Type &lt;CR&gt; to continue or q to quit ==&gt;</a:t>
            </a:r>
          </a:p>
          <a:p>
            <a:r>
              <a:rPr kumimoji="1" lang="en-US" altLang="ja-JP" dirty="0"/>
              <a:t>*     8314 * 142.30332 * 71.469460 *</a:t>
            </a:r>
          </a:p>
          <a:p>
            <a:r>
              <a:rPr kumimoji="1" lang="en-US" altLang="ja-JP" dirty="0"/>
              <a:t>*     8331 * 140.32296 * 89.477697 *</a:t>
            </a:r>
          </a:p>
          <a:p>
            <a:r>
              <a:rPr kumimoji="1" lang="en-US" altLang="ja-JP" dirty="0"/>
              <a:t>************************************</a:t>
            </a:r>
          </a:p>
          <a:p>
            <a:r>
              <a:rPr kumimoji="1" lang="en-US" altLang="ja-JP" dirty="0"/>
              <a:t>==&gt; 77 selected entries</a:t>
            </a:r>
            <a:endParaRPr kumimoji="1" lang="ja-JP" altLang="en-US" dirty="0"/>
          </a:p>
        </p:txBody>
      </p:sp>
      <p:sp>
        <p:nvSpPr>
          <p:cNvPr id="4" name="スライド番号プレースホルダー 3">
            <a:extLst>
              <a:ext uri="{FF2B5EF4-FFF2-40B4-BE49-F238E27FC236}">
                <a16:creationId xmlns:a16="http://schemas.microsoft.com/office/drawing/2014/main" id="{71C5662A-2D75-ED65-644D-372AC9389E64}"/>
              </a:ext>
            </a:extLst>
          </p:cNvPr>
          <p:cNvSpPr>
            <a:spLocks noGrp="1"/>
          </p:cNvSpPr>
          <p:nvPr>
            <p:ph type="sldNum" sz="quarter" idx="5"/>
          </p:nvPr>
        </p:nvSpPr>
        <p:spPr/>
        <p:txBody>
          <a:bodyPr/>
          <a:lstStyle/>
          <a:p>
            <a:fld id="{B0EA6C68-D466-4F9B-8F88-6839BE0A0C9C}" type="slidenum">
              <a:rPr kumimoji="1" lang="ja-JP" altLang="en-US" smtClean="0"/>
              <a:t>22</a:t>
            </a:fld>
            <a:endParaRPr kumimoji="1" lang="ja-JP" altLang="en-US"/>
          </a:p>
        </p:txBody>
      </p:sp>
    </p:spTree>
    <p:extLst>
      <p:ext uri="{BB962C8B-B14F-4D97-AF65-F5344CB8AC3E}">
        <p14:creationId xmlns:p14="http://schemas.microsoft.com/office/powerpoint/2010/main" val="94109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参考　</a:t>
            </a:r>
            <a:r>
              <a:rPr kumimoji="1" lang="en-US" altLang="ja-JP" dirty="0"/>
              <a:t>Z</a:t>
            </a:r>
            <a:r>
              <a:rPr kumimoji="1" lang="ja-JP" altLang="en-US" dirty="0"/>
              <a:t>の質量について　　</a:t>
            </a:r>
            <a:r>
              <a:rPr kumimoji="1" lang="en-US" altLang="ja-JP" dirty="0"/>
              <a:t>https://hep-www.px.tsukuba.ac.jp/~doraemon/class/exp3/Jikken3Day6.pdf</a:t>
            </a:r>
          </a:p>
          <a:p>
            <a:r>
              <a:rPr kumimoji="1" lang="en-US" altLang="ja-JP" dirty="0"/>
              <a:t>http://pdg.ihep.su/tables/rpp2022-sum-gauge-higgs-bosons.pdf</a:t>
            </a:r>
          </a:p>
          <a:p>
            <a:r>
              <a:rPr kumimoji="1" lang="en-US" altLang="ja-JP" dirty="0"/>
              <a:t>https://research.kek.jp/people/kondo/physics/unstable-particle.pdf</a:t>
            </a:r>
          </a:p>
          <a:p>
            <a:r>
              <a:rPr kumimoji="1" lang="en-US" altLang="ja-JP" dirty="0"/>
              <a:t>https://grokipedia.com/page/Relativistic_Breit%E2%80%93Wigner_distribution</a:t>
            </a:r>
          </a:p>
          <a:p>
            <a:r>
              <a:rPr kumimoji="1" lang="en-US" altLang="ja-JP" dirty="0"/>
              <a:t>Z</a:t>
            </a:r>
            <a:r>
              <a:rPr kumimoji="1" lang="ja-JP" altLang="en-US" dirty="0"/>
              <a:t>の寿命 </a:t>
            </a:r>
            <a:r>
              <a:rPr kumimoji="1" lang="en-US" altLang="ja-JP" dirty="0"/>
              <a:t>2.64*10^-25 s</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23</a:t>
            </a:fld>
            <a:endParaRPr kumimoji="1" lang="ja-JP" altLang="en-US"/>
          </a:p>
        </p:txBody>
      </p:sp>
    </p:spTree>
    <p:extLst>
      <p:ext uri="{BB962C8B-B14F-4D97-AF65-F5344CB8AC3E}">
        <p14:creationId xmlns:p14="http://schemas.microsoft.com/office/powerpoint/2010/main" val="934895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https://research.kek.jp/people/kondo/physics/unstable-particle.pdf</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24</a:t>
            </a:fld>
            <a:endParaRPr kumimoji="1" lang="ja-JP" altLang="en-US"/>
          </a:p>
        </p:txBody>
      </p:sp>
    </p:spTree>
    <p:extLst>
      <p:ext uri="{BB962C8B-B14F-4D97-AF65-F5344CB8AC3E}">
        <p14:creationId xmlns:p14="http://schemas.microsoft.com/office/powerpoint/2010/main" val="3314635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TF1 *</a:t>
            </a:r>
            <a:r>
              <a:rPr kumimoji="1" lang="en-US" altLang="ja-JP" dirty="0" err="1"/>
              <a:t>f_nonrel</a:t>
            </a:r>
            <a:r>
              <a:rPr kumimoji="1" lang="en-US" altLang="ja-JP" dirty="0"/>
              <a:t> = new TF1("</a:t>
            </a:r>
            <a:r>
              <a:rPr kumimoji="1" lang="en-US" altLang="ja-JP" dirty="0" err="1"/>
              <a:t>f_nonrel</a:t>
            </a:r>
            <a:r>
              <a:rPr kumimoji="1" lang="en-US" altLang="ja-JP" dirty="0"/>
              <a:t>", "1.0 * ([2]*[2]/4.0) / (pow(x - [1], 2) + ([2]*[2]/4.0))", 0, 1000);</a:t>
            </a:r>
          </a:p>
          <a:p>
            <a:r>
              <a:rPr lang="ja-JP" altLang="ja-JP" dirty="0"/>
              <a:t>f_nonrel-&gt;SetParameters(1.0, 91.1876, 2.4952);</a:t>
            </a:r>
            <a:endParaRPr lang="ja-JP" altLang="en-US" dirty="0"/>
          </a:p>
          <a:p>
            <a:r>
              <a:rPr lang="ja-JP" altLang="ja-JP" dirty="0"/>
              <a:t>double total_nonrel = f_nonrel-&gt;Integral(0, 1000);</a:t>
            </a:r>
            <a:endParaRPr lang="en-US" altLang="ja-JP" dirty="0"/>
          </a:p>
          <a:p>
            <a:r>
              <a:rPr lang="ja-JP" altLang="ja-JP" dirty="0"/>
              <a:t>double offshell_nonrel = f_nonrel-&gt;Integral(20, 80);</a:t>
            </a:r>
            <a:endParaRPr lang="en-US" altLang="ja-JP" dirty="0"/>
          </a:p>
          <a:p>
            <a:r>
              <a:rPr kumimoji="1" lang="en-US" altLang="ja-JP" dirty="0" err="1"/>
              <a:t>cout</a:t>
            </a:r>
            <a:r>
              <a:rPr kumimoji="1" lang="en-US" altLang="ja-JP" dirty="0"/>
              <a:t> &lt;&lt; "Non-Relativistic Probability (20-80 GeV): " &lt;&lt; (</a:t>
            </a:r>
            <a:r>
              <a:rPr kumimoji="1" lang="en-US" altLang="ja-JP" dirty="0" err="1"/>
              <a:t>offshell_nonrel</a:t>
            </a:r>
            <a:r>
              <a:rPr kumimoji="1" lang="en-US" altLang="ja-JP" dirty="0"/>
              <a:t> / </a:t>
            </a:r>
            <a:r>
              <a:rPr kumimoji="1" lang="en-US" altLang="ja-JP" dirty="0" err="1"/>
              <a:t>total_nonrel</a:t>
            </a:r>
            <a:r>
              <a:rPr kumimoji="1" lang="en-US" altLang="ja-JP" dirty="0"/>
              <a:t>) * 100.0 &lt;&lt; " %" &lt;&lt; </a:t>
            </a:r>
            <a:r>
              <a:rPr kumimoji="1" lang="en-US" altLang="ja-JP" dirty="0" err="1"/>
              <a:t>endl</a:t>
            </a:r>
            <a:r>
              <a:rPr kumimoji="1" lang="en-US" altLang="ja-JP" dirty="0"/>
              <a:t>;</a:t>
            </a:r>
          </a:p>
          <a:p>
            <a:r>
              <a:rPr kumimoji="1" lang="en-US" altLang="ja-JP" dirty="0"/>
              <a:t>Non-Relativistic Probability (20-80 GeV): 2.99161 %</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25</a:t>
            </a:fld>
            <a:endParaRPr kumimoji="1" lang="ja-JP" altLang="en-US"/>
          </a:p>
        </p:txBody>
      </p:sp>
    </p:spTree>
    <p:extLst>
      <p:ext uri="{BB962C8B-B14F-4D97-AF65-F5344CB8AC3E}">
        <p14:creationId xmlns:p14="http://schemas.microsoft.com/office/powerpoint/2010/main" val="2212884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https://pdg.lbl.gov/2022/tables/rpp2022-sum-gauge-higgs-bosons.pdf</a:t>
            </a:r>
          </a:p>
          <a:p>
            <a:endParaRPr kumimoji="1" lang="en-US" altLang="ja-JP" dirty="0"/>
          </a:p>
          <a:p>
            <a:r>
              <a:rPr kumimoji="1" lang="en-US" altLang="ja-JP" dirty="0"/>
              <a:t>TF1 *</a:t>
            </a:r>
            <a:r>
              <a:rPr kumimoji="1" lang="en-US" altLang="ja-JP" dirty="0" err="1"/>
              <a:t>f_nonrel</a:t>
            </a:r>
            <a:r>
              <a:rPr kumimoji="1" lang="en-US" altLang="ja-JP" dirty="0"/>
              <a:t> = new TF1("</a:t>
            </a:r>
            <a:r>
              <a:rPr kumimoji="1" lang="en-US" altLang="ja-JP" dirty="0" err="1"/>
              <a:t>f_nonrel</a:t>
            </a:r>
            <a:r>
              <a:rPr kumimoji="1" lang="en-US" altLang="ja-JP" dirty="0"/>
              <a:t>", "1.0 * ([2]*[2]/4.0) / (pow(x - [1], 2) + ([2]*[2]/4.0))", 0, 1000);</a:t>
            </a:r>
          </a:p>
          <a:p>
            <a:r>
              <a:rPr lang="ja-JP" altLang="ja-JP" dirty="0"/>
              <a:t>f_nonrel-&gt;SetParameters(1.0, 91.1876, 2.4952);</a:t>
            </a:r>
            <a:endParaRPr lang="ja-JP" altLang="en-US" dirty="0"/>
          </a:p>
          <a:p>
            <a:r>
              <a:rPr lang="ja-JP" altLang="ja-JP" dirty="0"/>
              <a:t>double total_nonrel = f_nonrel-&gt;Integral(0, 1000);</a:t>
            </a:r>
            <a:endParaRPr lang="en-US" altLang="ja-JP" dirty="0"/>
          </a:p>
          <a:p>
            <a:r>
              <a:rPr lang="ja-JP" altLang="ja-JP" dirty="0"/>
              <a:t>double offshell_nonrel = f_nonrel-&gt;Integral(20, 80);</a:t>
            </a:r>
            <a:endParaRPr lang="en-US" altLang="ja-JP" dirty="0"/>
          </a:p>
          <a:p>
            <a:r>
              <a:rPr kumimoji="1" lang="en-US" altLang="ja-JP" dirty="0" err="1"/>
              <a:t>cout</a:t>
            </a:r>
            <a:r>
              <a:rPr kumimoji="1" lang="en-US" altLang="ja-JP" dirty="0"/>
              <a:t> &lt;&lt; "Non-Relativistic Probability (20-80 GeV): " &lt;&lt; (</a:t>
            </a:r>
            <a:r>
              <a:rPr kumimoji="1" lang="en-US" altLang="ja-JP" dirty="0" err="1"/>
              <a:t>offshell_nonrel</a:t>
            </a:r>
            <a:r>
              <a:rPr kumimoji="1" lang="en-US" altLang="ja-JP" dirty="0"/>
              <a:t> / </a:t>
            </a:r>
            <a:r>
              <a:rPr kumimoji="1" lang="en-US" altLang="ja-JP" dirty="0" err="1"/>
              <a:t>total_nonrel</a:t>
            </a:r>
            <a:r>
              <a:rPr kumimoji="1" lang="en-US" altLang="ja-JP" dirty="0"/>
              <a:t>) * 100.0 &lt;&lt; " %" &lt;&lt; </a:t>
            </a:r>
            <a:r>
              <a:rPr kumimoji="1" lang="en-US" altLang="ja-JP" dirty="0" err="1"/>
              <a:t>endl</a:t>
            </a:r>
            <a:r>
              <a:rPr kumimoji="1" lang="en-US" altLang="ja-JP" dirty="0"/>
              <a:t>;</a:t>
            </a:r>
          </a:p>
          <a:p>
            <a:r>
              <a:rPr kumimoji="1" lang="en-US" altLang="ja-JP" dirty="0"/>
              <a:t>Non-Relativistic Probability (20-80 GeV): 2.99161 %</a:t>
            </a:r>
            <a:endParaRPr kumimoji="1" lang="ja-JP" altLang="en-US" dirty="0"/>
          </a:p>
          <a:p>
            <a:endParaRPr kumimoji="1" lang="en-US" altLang="ja-JP" dirty="0"/>
          </a:p>
          <a:p>
            <a:r>
              <a:rPr kumimoji="1" lang="en-US" altLang="ja-JP" dirty="0"/>
              <a:t>root [6] </a:t>
            </a:r>
            <a:r>
              <a:rPr kumimoji="1" lang="en-US" altLang="ja-JP" dirty="0" err="1"/>
              <a:t>TString</a:t>
            </a:r>
            <a:r>
              <a:rPr kumimoji="1" lang="en-US" altLang="ja-JP" dirty="0"/>
              <a:t> </a:t>
            </a:r>
            <a:r>
              <a:rPr kumimoji="1" lang="en-US" altLang="ja-JP" dirty="0" err="1"/>
              <a:t>mZ</a:t>
            </a:r>
            <a:r>
              <a:rPr kumimoji="1" lang="en-US" altLang="ja-JP" dirty="0"/>
              <a:t> = "sqrt(pow(Sum$(</a:t>
            </a:r>
            <a:r>
              <a:rPr kumimoji="1" lang="en-US" altLang="ja-JP" dirty="0" err="1"/>
              <a:t>true_tau_E</a:t>
            </a:r>
            <a:r>
              <a:rPr kumimoji="1" lang="en-US" altLang="ja-JP" dirty="0"/>
              <a:t>*(abs(true_tau_parent1_pdg)==11)),2) - pow(Sum$(</a:t>
            </a:r>
            <a:r>
              <a:rPr kumimoji="1" lang="en-US" altLang="ja-JP" dirty="0" err="1"/>
              <a:t>true_tau_px</a:t>
            </a:r>
            <a:r>
              <a:rPr kumimoji="1" lang="en-US" altLang="ja-JP" dirty="0"/>
              <a:t>*(abs(true_tau_parent1_pdg)==11)),2) - pow(Sum$(</a:t>
            </a:r>
            <a:r>
              <a:rPr kumimoji="1" lang="en-US" altLang="ja-JP" dirty="0" err="1"/>
              <a:t>true_tau_py</a:t>
            </a:r>
            <a:r>
              <a:rPr kumimoji="1" lang="en-US" altLang="ja-JP" dirty="0"/>
              <a:t>*(abs(true_tau_parent1_pdg)==11)),2) - pow(Sum$(</a:t>
            </a:r>
            <a:r>
              <a:rPr kumimoji="1" lang="en-US" altLang="ja-JP" dirty="0" err="1"/>
              <a:t>true_tau_pz</a:t>
            </a:r>
            <a:r>
              <a:rPr kumimoji="1" lang="en-US" altLang="ja-JP" dirty="0"/>
              <a:t>*(abs(true_tau_parent1_pdg)==11)),2))";</a:t>
            </a:r>
          </a:p>
          <a:p>
            <a:r>
              <a:rPr kumimoji="1" lang="en-US" altLang="ja-JP" dirty="0"/>
              <a:t>root [7] </a:t>
            </a:r>
            <a:r>
              <a:rPr kumimoji="1" lang="en-US" altLang="ja-JP" dirty="0" err="1"/>
              <a:t>TString</a:t>
            </a:r>
            <a:r>
              <a:rPr kumimoji="1" lang="en-US" altLang="ja-JP" dirty="0"/>
              <a:t> </a:t>
            </a:r>
            <a:r>
              <a:rPr kumimoji="1" lang="en-US" altLang="ja-JP" dirty="0" err="1"/>
              <a:t>isZ</a:t>
            </a:r>
            <a:r>
              <a:rPr kumimoji="1" lang="en-US" altLang="ja-JP" dirty="0"/>
              <a:t> = "Sum$(abs(true_tau_parent1_pdg)==11)==2";</a:t>
            </a:r>
          </a:p>
          <a:p>
            <a:r>
              <a:rPr kumimoji="1" lang="en-US" altLang="ja-JP" dirty="0"/>
              <a:t>root [8] double total = Tree-&gt;</a:t>
            </a:r>
            <a:r>
              <a:rPr kumimoji="1" lang="en-US" altLang="ja-JP" dirty="0" err="1"/>
              <a:t>GetEntries</a:t>
            </a:r>
            <a:r>
              <a:rPr kumimoji="1" lang="en-US" altLang="ja-JP" dirty="0"/>
              <a:t>(Form("%s &amp;&amp; %s &gt; 20 &amp;&amp; %s &lt; 120",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root [9] double offshell = Tree-&gt;</a:t>
            </a:r>
            <a:r>
              <a:rPr kumimoji="1" lang="en-US" altLang="ja-JP" dirty="0" err="1"/>
              <a:t>GetEntries</a:t>
            </a:r>
            <a:r>
              <a:rPr kumimoji="1" lang="en-US" altLang="ja-JP" dirty="0"/>
              <a:t>(Form("%s &amp;&amp; %s &gt; 20 &amp;&amp; %s &lt; 80",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root [10] </a:t>
            </a:r>
            <a:r>
              <a:rPr kumimoji="1" lang="en-US" altLang="ja-JP" dirty="0" err="1"/>
              <a:t>cout</a:t>
            </a:r>
            <a:r>
              <a:rPr kumimoji="1" lang="en-US" altLang="ja-JP" dirty="0"/>
              <a:t> &lt;&lt; "Simulation Off-shell Fraction: " &lt;&lt; (offshell / total) * 100.0 &lt;&lt; " %" &lt;&lt; </a:t>
            </a:r>
            <a:r>
              <a:rPr kumimoji="1" lang="en-US" altLang="ja-JP" dirty="0" err="1"/>
              <a:t>endl</a:t>
            </a:r>
            <a:r>
              <a:rPr kumimoji="1" lang="en-US" altLang="ja-JP" dirty="0"/>
              <a:t>;</a:t>
            </a:r>
          </a:p>
          <a:p>
            <a:r>
              <a:rPr kumimoji="1" lang="en-US" altLang="ja-JP" dirty="0"/>
              <a:t>Simulation Off-shell Fraction: 2.41724 %</a:t>
            </a:r>
          </a:p>
          <a:p>
            <a:endParaRPr kumimoji="1" lang="en-US" altLang="ja-JP" dirty="0"/>
          </a:p>
          <a:p>
            <a:r>
              <a:rPr kumimoji="1" lang="en-US" altLang="ja-JP" dirty="0"/>
              <a:t>// 1. </a:t>
            </a:r>
            <a:r>
              <a:rPr kumimoji="1" lang="ja-JP" altLang="en-US" dirty="0"/>
              <a:t>変数と条件式の再定義</a:t>
            </a:r>
            <a:endParaRPr kumimoji="1" lang="en-US" altLang="ja-JP" dirty="0"/>
          </a:p>
          <a:p>
            <a:r>
              <a:rPr kumimoji="1" lang="en-US" altLang="ja-JP" dirty="0" err="1"/>
              <a:t>TString</a:t>
            </a:r>
            <a:r>
              <a:rPr kumimoji="1" lang="en-US" altLang="ja-JP" dirty="0"/>
              <a:t> </a:t>
            </a:r>
            <a:r>
              <a:rPr kumimoji="1" lang="en-US" altLang="ja-JP" dirty="0" err="1"/>
              <a:t>mZ</a:t>
            </a:r>
            <a:r>
              <a:rPr kumimoji="1" lang="en-US" altLang="ja-JP" dirty="0"/>
              <a:t> = "sqrt(pow(Sum$(</a:t>
            </a:r>
            <a:r>
              <a:rPr kumimoji="1" lang="en-US" altLang="ja-JP" dirty="0" err="1"/>
              <a:t>true_tau_E</a:t>
            </a:r>
            <a:r>
              <a:rPr kumimoji="1" lang="en-US" altLang="ja-JP" dirty="0"/>
              <a:t>*(abs(true_tau_parent1_pdg)==11)),2) - pow(Sum$(</a:t>
            </a:r>
            <a:r>
              <a:rPr kumimoji="1" lang="en-US" altLang="ja-JP" dirty="0" err="1"/>
              <a:t>true_tau_px</a:t>
            </a:r>
            <a:r>
              <a:rPr kumimoji="1" lang="en-US" altLang="ja-JP" dirty="0"/>
              <a:t>*(abs(true_tau_parent1_pdg)==11)),2) - pow(Sum$(</a:t>
            </a:r>
            <a:r>
              <a:rPr kumimoji="1" lang="en-US" altLang="ja-JP" dirty="0" err="1"/>
              <a:t>true_tau_py</a:t>
            </a:r>
            <a:r>
              <a:rPr kumimoji="1" lang="en-US" altLang="ja-JP" dirty="0"/>
              <a:t>*(abs(true_tau_parent1_pdg)==11)),2) - pow(Sum$(</a:t>
            </a:r>
            <a:r>
              <a:rPr kumimoji="1" lang="en-US" altLang="ja-JP" dirty="0" err="1"/>
              <a:t>true_tau_pz</a:t>
            </a:r>
            <a:r>
              <a:rPr kumimoji="1" lang="en-US" altLang="ja-JP" dirty="0"/>
              <a:t>*(abs(true_tau_parent1_pdg)==11)),2))";</a:t>
            </a:r>
            <a:r>
              <a:rPr kumimoji="1" lang="en-US" altLang="ja-JP" dirty="0" err="1"/>
              <a:t>TString</a:t>
            </a:r>
            <a:r>
              <a:rPr kumimoji="1" lang="en-US" altLang="ja-JP" dirty="0"/>
              <a:t> </a:t>
            </a:r>
            <a:r>
              <a:rPr kumimoji="1" lang="en-US" altLang="ja-JP" dirty="0" err="1"/>
              <a:t>isZ</a:t>
            </a:r>
            <a:r>
              <a:rPr kumimoji="1" lang="en-US" altLang="ja-JP" dirty="0"/>
              <a:t> = "Sum$(abs(true_tau_parent1_pdg)==11)==2";</a:t>
            </a:r>
          </a:p>
          <a:p>
            <a:r>
              <a:rPr kumimoji="1" lang="en-US" altLang="ja-JP" dirty="0"/>
              <a:t>// 2. total </a:t>
            </a:r>
            <a:r>
              <a:rPr kumimoji="1" lang="ja-JP" altLang="en-US" dirty="0"/>
              <a:t>と </a:t>
            </a:r>
            <a:r>
              <a:rPr kumimoji="1" lang="en-US" altLang="ja-JP" dirty="0"/>
              <a:t>offshell </a:t>
            </a:r>
            <a:r>
              <a:rPr kumimoji="1" lang="ja-JP" altLang="en-US" dirty="0"/>
              <a:t>の再計算</a:t>
            </a:r>
            <a:endParaRPr kumimoji="1" lang="en-US" altLang="ja-JP" dirty="0"/>
          </a:p>
          <a:p>
            <a:r>
              <a:rPr kumimoji="1" lang="en-US" altLang="ja-JP" dirty="0"/>
              <a:t>double total = Tree-&gt;</a:t>
            </a:r>
            <a:r>
              <a:rPr kumimoji="1" lang="en-US" altLang="ja-JP" dirty="0" err="1"/>
              <a:t>GetEntries</a:t>
            </a:r>
            <a:r>
              <a:rPr kumimoji="1" lang="en-US" altLang="ja-JP" dirty="0"/>
              <a:t>(Form("%s &amp;&amp; %s &gt; 20 &amp;&amp; %s &lt; 120",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()));double offshell = Tree-&gt;</a:t>
            </a:r>
            <a:r>
              <a:rPr kumimoji="1" lang="en-US" altLang="ja-JP" dirty="0" err="1"/>
              <a:t>GetEntries</a:t>
            </a:r>
            <a:r>
              <a:rPr kumimoji="1" lang="en-US" altLang="ja-JP" dirty="0"/>
              <a:t>(Form("%s &amp;&amp; %s &gt; 20 &amp;&amp; %s &lt; 80",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 3. </a:t>
            </a:r>
            <a:r>
              <a:rPr kumimoji="1" lang="ja-JP" altLang="en-US" dirty="0"/>
              <a:t>確率と正しい統計誤差の計算</a:t>
            </a:r>
            <a:endParaRPr kumimoji="1" lang="en-US" altLang="ja-JP" dirty="0"/>
          </a:p>
          <a:p>
            <a:r>
              <a:rPr kumimoji="1" lang="en-US" altLang="ja-JP" dirty="0"/>
              <a:t>double </a:t>
            </a:r>
            <a:r>
              <a:rPr kumimoji="1" lang="en-US" altLang="ja-JP" dirty="0" err="1"/>
              <a:t>p_sim</a:t>
            </a:r>
            <a:r>
              <a:rPr kumimoji="1" lang="en-US" altLang="ja-JP" dirty="0"/>
              <a:t> = offshell / total;</a:t>
            </a:r>
          </a:p>
          <a:p>
            <a:r>
              <a:rPr kumimoji="1" lang="en-US" altLang="ja-JP" dirty="0"/>
              <a:t>double </a:t>
            </a:r>
            <a:r>
              <a:rPr kumimoji="1" lang="en-US" altLang="ja-JP" dirty="0" err="1"/>
              <a:t>sigma_stat_correct</a:t>
            </a:r>
            <a:r>
              <a:rPr kumimoji="1" lang="en-US" altLang="ja-JP" dirty="0"/>
              <a:t> = sqrt(</a:t>
            </a:r>
            <a:r>
              <a:rPr kumimoji="1" lang="en-US" altLang="ja-JP" dirty="0" err="1"/>
              <a:t>p_sim</a:t>
            </a:r>
            <a:r>
              <a:rPr kumimoji="1" lang="en-US" altLang="ja-JP" dirty="0"/>
              <a:t> * (1.0 - </a:t>
            </a:r>
            <a:r>
              <a:rPr kumimoji="1" lang="en-US" altLang="ja-JP" dirty="0" err="1"/>
              <a:t>p_sim</a:t>
            </a:r>
            <a:r>
              <a:rPr kumimoji="1" lang="en-US" altLang="ja-JP" dirty="0"/>
              <a:t>) / total);</a:t>
            </a:r>
          </a:p>
          <a:p>
            <a:r>
              <a:rPr kumimoji="1" lang="en-US" altLang="ja-JP" dirty="0"/>
              <a:t>// 4. </a:t>
            </a:r>
            <a:r>
              <a:rPr kumimoji="1" lang="ja-JP" altLang="en-US" dirty="0"/>
              <a:t>結果の表示</a:t>
            </a:r>
            <a:endParaRPr kumimoji="1" lang="en-US" altLang="ja-JP" dirty="0"/>
          </a:p>
          <a:p>
            <a:r>
              <a:rPr kumimoji="1" lang="en-US" altLang="ja-JP" dirty="0" err="1"/>
              <a:t>cout</a:t>
            </a:r>
            <a:r>
              <a:rPr kumimoji="1" lang="en-US" altLang="ja-JP" dirty="0"/>
              <a:t> &lt;&lt; "----------------------------------------" &lt;&lt; </a:t>
            </a:r>
            <a:r>
              <a:rPr kumimoji="1" lang="en-US" altLang="ja-JP" dirty="0" err="1"/>
              <a:t>endl</a:t>
            </a:r>
            <a:r>
              <a:rPr kumimoji="1" lang="en-US" altLang="ja-JP" dirty="0"/>
              <a:t>;</a:t>
            </a:r>
          </a:p>
          <a:p>
            <a:r>
              <a:rPr kumimoji="1" lang="en-US" altLang="ja-JP" dirty="0" err="1"/>
              <a:t>cout</a:t>
            </a:r>
            <a:r>
              <a:rPr kumimoji="1" lang="en-US" altLang="ja-JP" dirty="0"/>
              <a:t> &lt;&lt; "Total Z events (20-120 GeV) : " &lt;&lt; total &lt;&lt; </a:t>
            </a:r>
            <a:r>
              <a:rPr kumimoji="1" lang="en-US" altLang="ja-JP" dirty="0" err="1"/>
              <a:t>endl</a:t>
            </a:r>
            <a:r>
              <a:rPr kumimoji="1" lang="en-US" altLang="ja-JP" dirty="0"/>
              <a:t>;</a:t>
            </a:r>
          </a:p>
          <a:p>
            <a:r>
              <a:rPr kumimoji="1" lang="en-US" altLang="ja-JP" dirty="0" err="1"/>
              <a:t>cout</a:t>
            </a:r>
            <a:r>
              <a:rPr kumimoji="1" lang="en-US" altLang="ja-JP" dirty="0"/>
              <a:t> &lt;&lt; "Off-shell events (20-80 GeV): " &lt;&lt; offshell &lt;&lt; </a:t>
            </a:r>
            <a:r>
              <a:rPr kumimoji="1" lang="en-US" altLang="ja-JP" dirty="0" err="1"/>
              <a:t>endl</a:t>
            </a:r>
            <a:r>
              <a:rPr kumimoji="1" lang="en-US" altLang="ja-JP" dirty="0"/>
              <a:t>;</a:t>
            </a:r>
          </a:p>
          <a:p>
            <a:r>
              <a:rPr kumimoji="1" lang="en-US" altLang="ja-JP" dirty="0" err="1"/>
              <a:t>cout</a:t>
            </a:r>
            <a:r>
              <a:rPr kumimoji="1" lang="en-US" altLang="ja-JP" dirty="0"/>
              <a:t> &lt;&lt; "Simulation Off-shell Fraction: " &lt;&lt; </a:t>
            </a:r>
            <a:r>
              <a:rPr kumimoji="1" lang="en-US" altLang="ja-JP" dirty="0" err="1"/>
              <a:t>p_sim</a:t>
            </a:r>
            <a:r>
              <a:rPr kumimoji="1" lang="en-US" altLang="ja-JP" dirty="0"/>
              <a:t> * 100.0 &lt;&lt; " %" &lt;&lt; </a:t>
            </a:r>
            <a:r>
              <a:rPr kumimoji="1" lang="en-US" altLang="ja-JP" dirty="0" err="1"/>
              <a:t>endl</a:t>
            </a:r>
            <a:r>
              <a:rPr kumimoji="1" lang="en-US" altLang="ja-JP" dirty="0"/>
              <a:t>;</a:t>
            </a:r>
          </a:p>
          <a:p>
            <a:r>
              <a:rPr kumimoji="1" lang="en-US" altLang="ja-JP" dirty="0" err="1"/>
              <a:t>cout</a:t>
            </a:r>
            <a:r>
              <a:rPr kumimoji="1" lang="en-US" altLang="ja-JP" dirty="0"/>
              <a:t> &lt;&lt; "Correct Statistical Error    : " &lt;&lt; </a:t>
            </a:r>
            <a:r>
              <a:rPr kumimoji="1" lang="en-US" altLang="ja-JP" dirty="0" err="1"/>
              <a:t>sigma_stat_correct</a:t>
            </a:r>
            <a:r>
              <a:rPr kumimoji="1" lang="en-US" altLang="ja-JP" dirty="0"/>
              <a:t> * 100.0 &lt;&lt; " %" &lt;&lt; </a:t>
            </a:r>
            <a:r>
              <a:rPr kumimoji="1" lang="en-US" altLang="ja-JP" dirty="0" err="1"/>
              <a:t>endl</a:t>
            </a:r>
            <a:r>
              <a:rPr kumimoji="1" lang="en-US" altLang="ja-JP" dirty="0"/>
              <a:t>;</a:t>
            </a:r>
          </a:p>
          <a:p>
            <a:r>
              <a:rPr kumimoji="1" lang="en-US" altLang="ja-JP" dirty="0" err="1"/>
              <a:t>cout</a:t>
            </a:r>
            <a:r>
              <a:rPr kumimoji="1" lang="en-US" altLang="ja-JP" dirty="0"/>
              <a:t> &lt;&lt; "----------------------------------------" &lt;&lt; </a:t>
            </a:r>
            <a:r>
              <a:rPr kumimoji="1" lang="en-US" altLang="ja-JP" dirty="0" err="1"/>
              <a:t>endl</a:t>
            </a:r>
            <a:r>
              <a:rPr kumimoji="1" lang="en-US" altLang="ja-JP" dirty="0"/>
              <a:t>;</a:t>
            </a:r>
          </a:p>
          <a:p>
            <a:endParaRPr kumimoji="1" lang="en-US" altLang="ja-JP" dirty="0"/>
          </a:p>
          <a:p>
            <a:r>
              <a:rPr kumimoji="1" lang="en-US" altLang="ja-JP" dirty="0"/>
              <a:t>root [12] </a:t>
            </a:r>
            <a:r>
              <a:rPr kumimoji="1" lang="en-US" altLang="ja-JP" dirty="0" err="1"/>
              <a:t>cout</a:t>
            </a:r>
            <a:r>
              <a:rPr kumimoji="1" lang="en-US" altLang="ja-JP" dirty="0"/>
              <a:t> &lt;&lt; "Total Z events (20-120 GeV) : " &lt;&lt; total &lt;&lt; </a:t>
            </a:r>
            <a:r>
              <a:rPr kumimoji="1" lang="en-US" altLang="ja-JP" dirty="0" err="1"/>
              <a:t>endl</a:t>
            </a:r>
            <a:r>
              <a:rPr kumimoji="1" lang="en-US" altLang="ja-JP" dirty="0"/>
              <a:t>;</a:t>
            </a:r>
          </a:p>
          <a:p>
            <a:r>
              <a:rPr kumimoji="1" lang="en-US" altLang="ja-JP" dirty="0"/>
              <a:t>Total Z events (20-120 GeV) : 8398</a:t>
            </a:r>
          </a:p>
          <a:p>
            <a:r>
              <a:rPr kumimoji="1" lang="en-US" altLang="ja-JP" dirty="0"/>
              <a:t>root [13] </a:t>
            </a:r>
            <a:r>
              <a:rPr kumimoji="1" lang="en-US" altLang="ja-JP" dirty="0" err="1"/>
              <a:t>cout</a:t>
            </a:r>
            <a:r>
              <a:rPr kumimoji="1" lang="en-US" altLang="ja-JP" dirty="0"/>
              <a:t> &lt;&lt; "Off-shell events (20-80 GeV): " &lt;&lt; offshell &lt;&lt; </a:t>
            </a:r>
            <a:r>
              <a:rPr kumimoji="1" lang="en-US" altLang="ja-JP" dirty="0" err="1"/>
              <a:t>endl</a:t>
            </a:r>
            <a:r>
              <a:rPr kumimoji="1" lang="en-US" altLang="ja-JP" dirty="0"/>
              <a:t>;</a:t>
            </a:r>
          </a:p>
          <a:p>
            <a:r>
              <a:rPr kumimoji="1" lang="en-US" altLang="ja-JP" dirty="0"/>
              <a:t>Off-shell events (20-80 GeV): 203</a:t>
            </a:r>
          </a:p>
          <a:p>
            <a:r>
              <a:rPr kumimoji="1" lang="en-US" altLang="ja-JP" dirty="0"/>
              <a:t>root [14] </a:t>
            </a:r>
            <a:r>
              <a:rPr kumimoji="1" lang="en-US" altLang="ja-JP" dirty="0" err="1"/>
              <a:t>cout</a:t>
            </a:r>
            <a:r>
              <a:rPr kumimoji="1" lang="en-US" altLang="ja-JP" dirty="0"/>
              <a:t> &lt;&lt; "Simulation Off-shell Fraction: " &lt;&lt; </a:t>
            </a:r>
            <a:r>
              <a:rPr kumimoji="1" lang="en-US" altLang="ja-JP" dirty="0" err="1"/>
              <a:t>p_sim</a:t>
            </a:r>
            <a:r>
              <a:rPr kumimoji="1" lang="en-US" altLang="ja-JP" dirty="0"/>
              <a:t> * 100.0 &lt;&lt; " %" &lt;&lt; </a:t>
            </a:r>
            <a:r>
              <a:rPr kumimoji="1" lang="en-US" altLang="ja-JP" dirty="0" err="1"/>
              <a:t>endl</a:t>
            </a:r>
            <a:r>
              <a:rPr kumimoji="1" lang="en-US" altLang="ja-JP" dirty="0"/>
              <a:t>;</a:t>
            </a:r>
          </a:p>
          <a:p>
            <a:r>
              <a:rPr kumimoji="1" lang="en-US" altLang="ja-JP" dirty="0"/>
              <a:t>Simulation Off-shell Fraction: 2.41724 %</a:t>
            </a:r>
          </a:p>
          <a:p>
            <a:r>
              <a:rPr kumimoji="1" lang="en-US" altLang="ja-JP" dirty="0"/>
              <a:t>root [15] </a:t>
            </a:r>
            <a:r>
              <a:rPr kumimoji="1" lang="en-US" altLang="ja-JP" dirty="0" err="1"/>
              <a:t>cout</a:t>
            </a:r>
            <a:r>
              <a:rPr kumimoji="1" lang="en-US" altLang="ja-JP" dirty="0"/>
              <a:t> &lt;&lt; "Correct Statistical Error    : " &lt;&lt; </a:t>
            </a:r>
            <a:r>
              <a:rPr kumimoji="1" lang="en-US" altLang="ja-JP" dirty="0" err="1"/>
              <a:t>sigma_stat_correct</a:t>
            </a:r>
            <a:r>
              <a:rPr kumimoji="1" lang="en-US" altLang="ja-JP" dirty="0"/>
              <a:t> * 100.0 &lt;&lt; " %" &lt;&lt; </a:t>
            </a:r>
            <a:r>
              <a:rPr kumimoji="1" lang="en-US" altLang="ja-JP" dirty="0" err="1"/>
              <a:t>endl</a:t>
            </a:r>
            <a:r>
              <a:rPr kumimoji="1" lang="en-US" altLang="ja-JP" dirty="0"/>
              <a:t>;</a:t>
            </a:r>
          </a:p>
          <a:p>
            <a:r>
              <a:rPr kumimoji="1" lang="en-US" altLang="ja-JP" dirty="0"/>
              <a:t>Correct Statistical Error    : 0.167594 %</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26</a:t>
            </a:fld>
            <a:endParaRPr kumimoji="1" lang="ja-JP" altLang="en-US"/>
          </a:p>
        </p:txBody>
      </p:sp>
    </p:spTree>
    <p:extLst>
      <p:ext uri="{BB962C8B-B14F-4D97-AF65-F5344CB8AC3E}">
        <p14:creationId xmlns:p14="http://schemas.microsoft.com/office/powerpoint/2010/main" val="3332394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F8226-6035-FF74-D201-A6B388CA2C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0FF932-0965-B817-41AD-3A5D2DD18BB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64754-0699-94C7-A3E9-564B0BAC8C84}"/>
              </a:ext>
            </a:extLst>
          </p:cNvPr>
          <p:cNvSpPr>
            <a:spLocks noGrp="1"/>
          </p:cNvSpPr>
          <p:nvPr>
            <p:ph type="body" idx="1"/>
          </p:nvPr>
        </p:nvSpPr>
        <p:spPr/>
        <p:txBody>
          <a:bodyPr/>
          <a:lstStyle/>
          <a:p>
            <a:r>
              <a:rPr kumimoji="1" lang="en-US" altLang="ja-JP" dirty="0"/>
              <a:t>https://pdg.lbl.gov/2022/tables/rpp2022-sum-gauge-higgs-bosons.pdf</a:t>
            </a:r>
          </a:p>
          <a:p>
            <a:endParaRPr kumimoji="1" lang="en-US" altLang="ja-JP" dirty="0"/>
          </a:p>
          <a:p>
            <a:r>
              <a:rPr kumimoji="1" lang="en-US" altLang="ja-JP" dirty="0"/>
              <a:t>root [13] TF1 *</a:t>
            </a:r>
            <a:r>
              <a:rPr kumimoji="1" lang="en-US" altLang="ja-JP" dirty="0" err="1"/>
              <a:t>f_Z_RBW</a:t>
            </a:r>
            <a:r>
              <a:rPr kumimoji="1" lang="en-US" altLang="ja-JP" dirty="0"/>
              <a:t> = new TF1("</a:t>
            </a:r>
            <a:r>
              <a:rPr kumimoji="1" lang="en-US" altLang="ja-JP" dirty="0" err="1"/>
              <a:t>f_Z_RBW</a:t>
            </a:r>
            <a:r>
              <a:rPr kumimoji="1" lang="en-US" altLang="ja-JP" dirty="0"/>
              <a:t>", "[0] * (x*x * 2.4952*2.4952) / ( pow(x*x - 91.1876*91.1876, 2) + pow(91.1876 * 2.4952, 2) )", 20, 120);</a:t>
            </a:r>
          </a:p>
          <a:p>
            <a:r>
              <a:rPr kumimoji="1" lang="en-US" altLang="ja-JP" dirty="0"/>
              <a:t>root [14] </a:t>
            </a:r>
            <a:r>
              <a:rPr kumimoji="1" lang="en-US" altLang="ja-JP" dirty="0" err="1"/>
              <a:t>f_Z_RBW</a:t>
            </a:r>
            <a:r>
              <a:rPr kumimoji="1" lang="en-US" altLang="ja-JP" dirty="0"/>
              <a:t>-&gt;</a:t>
            </a:r>
            <a:r>
              <a:rPr kumimoji="1" lang="en-US" altLang="ja-JP" dirty="0" err="1"/>
              <a:t>SetParameter</a:t>
            </a:r>
            <a:r>
              <a:rPr kumimoji="1" lang="en-US" altLang="ja-JP" dirty="0"/>
              <a:t>(0, 1000);</a:t>
            </a:r>
          </a:p>
          <a:p>
            <a:r>
              <a:rPr kumimoji="1" lang="en-US" altLang="ja-JP" dirty="0"/>
              <a:t>root [15] </a:t>
            </a:r>
            <a:r>
              <a:rPr kumimoji="1" lang="en-US" altLang="ja-JP" dirty="0" err="1"/>
              <a:t>f_Z_RBW</a:t>
            </a:r>
            <a:r>
              <a:rPr kumimoji="1" lang="en-US" altLang="ja-JP" dirty="0"/>
              <a:t>-&gt;</a:t>
            </a:r>
            <a:r>
              <a:rPr kumimoji="1" lang="en-US" altLang="ja-JP" dirty="0" err="1"/>
              <a:t>SetLineColor</a:t>
            </a:r>
            <a:r>
              <a:rPr kumimoji="1" lang="en-US" altLang="ja-JP" dirty="0"/>
              <a:t>(</a:t>
            </a:r>
            <a:r>
              <a:rPr kumimoji="1" lang="en-US" altLang="ja-JP" dirty="0" err="1"/>
              <a:t>kRed</a:t>
            </a:r>
            <a:r>
              <a:rPr kumimoji="1" lang="en-US" altLang="ja-JP" dirty="0"/>
              <a:t>);</a:t>
            </a:r>
          </a:p>
          <a:p>
            <a:r>
              <a:rPr kumimoji="1" lang="en-US" altLang="ja-JP" dirty="0"/>
              <a:t>root [16] </a:t>
            </a:r>
            <a:r>
              <a:rPr kumimoji="1" lang="en-US" altLang="ja-JP" dirty="0" err="1"/>
              <a:t>f_Z_RBW</a:t>
            </a:r>
            <a:r>
              <a:rPr kumimoji="1" lang="en-US" altLang="ja-JP" dirty="0"/>
              <a:t>-&gt;Draw();</a:t>
            </a:r>
          </a:p>
          <a:p>
            <a:r>
              <a:rPr kumimoji="1" lang="en-US" altLang="ja-JP" dirty="0"/>
              <a:t>root [17] Info in &lt;</a:t>
            </a:r>
            <a:r>
              <a:rPr kumimoji="1" lang="en-US" altLang="ja-JP" dirty="0" err="1"/>
              <a:t>TCanvas</a:t>
            </a:r>
            <a:r>
              <a:rPr kumimoji="1" lang="en-US" altLang="ja-JP" dirty="0"/>
              <a:t>::Print&gt;: file /home/</a:t>
            </a:r>
            <a:r>
              <a:rPr kumimoji="1" lang="en-US" altLang="ja-JP" dirty="0" err="1"/>
              <a:t>haruk</a:t>
            </a:r>
            <a:r>
              <a:rPr kumimoji="1" lang="en-US" altLang="ja-JP" dirty="0"/>
              <a:t>/</a:t>
            </a:r>
            <a:r>
              <a:rPr kumimoji="1" lang="en-US" altLang="ja-JP" dirty="0" err="1"/>
              <a:t>machine_learning</a:t>
            </a:r>
            <a:r>
              <a:rPr kumimoji="1" lang="en-US" altLang="ja-JP" dirty="0"/>
              <a:t>/</a:t>
            </a:r>
            <a:r>
              <a:rPr kumimoji="1" lang="en-US" altLang="ja-JP" dirty="0" err="1"/>
              <a:t>tokyo</a:t>
            </a:r>
            <a:r>
              <a:rPr kumimoji="1" lang="en-US" altLang="ja-JP" dirty="0"/>
              <a:t>/</a:t>
            </a:r>
            <a:r>
              <a:rPr kumimoji="1" lang="en-US" altLang="ja-JP" dirty="0" err="1"/>
              <a:t>hikitsugi</a:t>
            </a:r>
            <a:r>
              <a:rPr kumimoji="1" lang="en-US" altLang="ja-JP" dirty="0"/>
              <a:t>/</a:t>
            </a:r>
            <a:r>
              <a:rPr kumimoji="1" lang="en-US" altLang="ja-JP" dirty="0" err="1"/>
              <a:t>higgs_tauchannel</a:t>
            </a:r>
            <a:r>
              <a:rPr kumimoji="1" lang="en-US" altLang="ja-JP" dirty="0"/>
              <a:t>/tauchan_16/Zmass_from_calculation.png has been created</a:t>
            </a:r>
          </a:p>
          <a:p>
            <a:r>
              <a:rPr kumimoji="1" lang="en-US" altLang="ja-JP" dirty="0"/>
              <a:t>^C</a:t>
            </a:r>
          </a:p>
          <a:p>
            <a:r>
              <a:rPr kumimoji="1" lang="en-US" altLang="ja-JP" dirty="0"/>
              <a:t>root [17] double </a:t>
            </a:r>
            <a:r>
              <a:rPr kumimoji="1" lang="en-US" altLang="ja-JP" dirty="0" err="1"/>
              <a:t>area_total</a:t>
            </a:r>
            <a:r>
              <a:rPr kumimoji="1" lang="en-US" altLang="ja-JP" dirty="0"/>
              <a:t> = </a:t>
            </a:r>
            <a:r>
              <a:rPr kumimoji="1" lang="en-US" altLang="ja-JP" dirty="0" err="1"/>
              <a:t>f_Z_RBW</a:t>
            </a:r>
            <a:r>
              <a:rPr kumimoji="1" lang="en-US" altLang="ja-JP" dirty="0"/>
              <a:t>-&gt;Integral(20, 120);</a:t>
            </a:r>
          </a:p>
          <a:p>
            <a:r>
              <a:rPr kumimoji="1" lang="en-US" altLang="ja-JP" dirty="0"/>
              <a:t>root [18] double </a:t>
            </a:r>
            <a:r>
              <a:rPr kumimoji="1" lang="en-US" altLang="ja-JP" dirty="0" err="1"/>
              <a:t>area_offshell</a:t>
            </a:r>
            <a:r>
              <a:rPr kumimoji="1" lang="en-US" altLang="ja-JP" dirty="0"/>
              <a:t> = </a:t>
            </a:r>
            <a:r>
              <a:rPr kumimoji="1" lang="en-US" altLang="ja-JP" dirty="0" err="1"/>
              <a:t>f_Z_RBW</a:t>
            </a:r>
            <a:r>
              <a:rPr kumimoji="1" lang="en-US" altLang="ja-JP" dirty="0"/>
              <a:t>-&gt;Integral(20, 80);</a:t>
            </a:r>
          </a:p>
          <a:p>
            <a:r>
              <a:rPr kumimoji="1" lang="en-US" altLang="ja-JP" dirty="0"/>
              <a:t>root [19] std::</a:t>
            </a:r>
            <a:r>
              <a:rPr kumimoji="1" lang="en-US" altLang="ja-JP" dirty="0" err="1"/>
              <a:t>cout</a:t>
            </a:r>
            <a:r>
              <a:rPr kumimoji="1" lang="en-US" altLang="ja-JP" dirty="0"/>
              <a:t> &lt;&lt; "Off-shell Probability (20-80 GeV): " &lt;&lt; (</a:t>
            </a:r>
            <a:r>
              <a:rPr kumimoji="1" lang="en-US" altLang="ja-JP" dirty="0" err="1"/>
              <a:t>area_offshell</a:t>
            </a:r>
            <a:r>
              <a:rPr kumimoji="1" lang="en-US" altLang="ja-JP" dirty="0"/>
              <a:t> / </a:t>
            </a:r>
            <a:r>
              <a:rPr kumimoji="1" lang="en-US" altLang="ja-JP" dirty="0" err="1"/>
              <a:t>area_total</a:t>
            </a:r>
            <a:r>
              <a:rPr kumimoji="1" lang="en-US" altLang="ja-JP" dirty="0"/>
              <a:t>) * 100.0 &lt;&lt; " %" &lt;&lt; std::</a:t>
            </a:r>
            <a:r>
              <a:rPr kumimoji="1" lang="en-US" altLang="ja-JP" dirty="0" err="1"/>
              <a:t>endl</a:t>
            </a:r>
            <a:r>
              <a:rPr kumimoji="1" lang="en-US" altLang="ja-JP" dirty="0"/>
              <a:t>;</a:t>
            </a:r>
          </a:p>
          <a:p>
            <a:r>
              <a:rPr kumimoji="1" lang="en-US" altLang="ja-JP" dirty="0"/>
              <a:t>Off-shell Probability (20-80 GeV): 2.16154 %</a:t>
            </a:r>
          </a:p>
          <a:p>
            <a:endParaRPr kumimoji="1" lang="en-US" altLang="ja-JP" dirty="0"/>
          </a:p>
          <a:p>
            <a:r>
              <a:rPr kumimoji="1" lang="en-US" altLang="ja-JP" dirty="0"/>
              <a:t>root [6] </a:t>
            </a:r>
            <a:r>
              <a:rPr kumimoji="1" lang="en-US" altLang="ja-JP" dirty="0" err="1"/>
              <a:t>TString</a:t>
            </a:r>
            <a:r>
              <a:rPr kumimoji="1" lang="en-US" altLang="ja-JP" dirty="0"/>
              <a:t> </a:t>
            </a:r>
            <a:r>
              <a:rPr kumimoji="1" lang="en-US" altLang="ja-JP" dirty="0" err="1"/>
              <a:t>mZ</a:t>
            </a:r>
            <a:r>
              <a:rPr kumimoji="1" lang="en-US" altLang="ja-JP" dirty="0"/>
              <a:t> = "sqrt(pow(Sum$(</a:t>
            </a:r>
            <a:r>
              <a:rPr kumimoji="1" lang="en-US" altLang="ja-JP" dirty="0" err="1"/>
              <a:t>true_tau_E</a:t>
            </a:r>
            <a:r>
              <a:rPr kumimoji="1" lang="en-US" altLang="ja-JP" dirty="0"/>
              <a:t>*(abs(true_tau_parent1_pdg)==11)),2) - pow(Sum$(</a:t>
            </a:r>
            <a:r>
              <a:rPr kumimoji="1" lang="en-US" altLang="ja-JP" dirty="0" err="1"/>
              <a:t>true_tau_px</a:t>
            </a:r>
            <a:r>
              <a:rPr kumimoji="1" lang="en-US" altLang="ja-JP" dirty="0"/>
              <a:t>*(abs(true_tau_parent1_pdg)==11)),2) - pow(Sum$(</a:t>
            </a:r>
            <a:r>
              <a:rPr kumimoji="1" lang="en-US" altLang="ja-JP" dirty="0" err="1"/>
              <a:t>true_tau_py</a:t>
            </a:r>
            <a:r>
              <a:rPr kumimoji="1" lang="en-US" altLang="ja-JP" dirty="0"/>
              <a:t>*(abs(true_tau_parent1_pdg)==11)),2) - pow(Sum$(</a:t>
            </a:r>
            <a:r>
              <a:rPr kumimoji="1" lang="en-US" altLang="ja-JP" dirty="0" err="1"/>
              <a:t>true_tau_pz</a:t>
            </a:r>
            <a:r>
              <a:rPr kumimoji="1" lang="en-US" altLang="ja-JP" dirty="0"/>
              <a:t>*(abs(true_tau_parent1_pdg)==11)),2))";</a:t>
            </a:r>
          </a:p>
          <a:p>
            <a:r>
              <a:rPr kumimoji="1" lang="en-US" altLang="ja-JP" dirty="0"/>
              <a:t>root [7] </a:t>
            </a:r>
            <a:r>
              <a:rPr kumimoji="1" lang="en-US" altLang="ja-JP" dirty="0" err="1"/>
              <a:t>TString</a:t>
            </a:r>
            <a:r>
              <a:rPr kumimoji="1" lang="en-US" altLang="ja-JP" dirty="0"/>
              <a:t> </a:t>
            </a:r>
            <a:r>
              <a:rPr kumimoji="1" lang="en-US" altLang="ja-JP" dirty="0" err="1"/>
              <a:t>isZ</a:t>
            </a:r>
            <a:r>
              <a:rPr kumimoji="1" lang="en-US" altLang="ja-JP" dirty="0"/>
              <a:t> = "Sum$(abs(true_tau_parent1_pdg)==11)==2";</a:t>
            </a:r>
          </a:p>
          <a:p>
            <a:r>
              <a:rPr kumimoji="1" lang="en-US" altLang="ja-JP" dirty="0"/>
              <a:t>root [8] double total = Tree-&gt;</a:t>
            </a:r>
            <a:r>
              <a:rPr kumimoji="1" lang="en-US" altLang="ja-JP" dirty="0" err="1"/>
              <a:t>GetEntries</a:t>
            </a:r>
            <a:r>
              <a:rPr kumimoji="1" lang="en-US" altLang="ja-JP" dirty="0"/>
              <a:t>(Form("%s &amp;&amp; %s &gt; 20 &amp;&amp; %s &lt; 120",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root [9] double offshell = Tree-&gt;</a:t>
            </a:r>
            <a:r>
              <a:rPr kumimoji="1" lang="en-US" altLang="ja-JP" dirty="0" err="1"/>
              <a:t>GetEntries</a:t>
            </a:r>
            <a:r>
              <a:rPr kumimoji="1" lang="en-US" altLang="ja-JP" dirty="0"/>
              <a:t>(Form("%s &amp;&amp; %s &gt; 20 &amp;&amp; %s &lt; 80",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root [10] </a:t>
            </a:r>
            <a:r>
              <a:rPr kumimoji="1" lang="en-US" altLang="ja-JP" dirty="0" err="1"/>
              <a:t>cout</a:t>
            </a:r>
            <a:r>
              <a:rPr kumimoji="1" lang="en-US" altLang="ja-JP" dirty="0"/>
              <a:t> &lt;&lt; "Simulation Off-shell Fraction: " &lt;&lt; (offshell / total) * 100.0 &lt;&lt; " %" &lt;&lt; </a:t>
            </a:r>
            <a:r>
              <a:rPr kumimoji="1" lang="en-US" altLang="ja-JP" dirty="0" err="1"/>
              <a:t>endl</a:t>
            </a:r>
            <a:r>
              <a:rPr kumimoji="1" lang="en-US" altLang="ja-JP" dirty="0"/>
              <a:t>;</a:t>
            </a:r>
          </a:p>
          <a:p>
            <a:r>
              <a:rPr kumimoji="1" lang="en-US" altLang="ja-JP" dirty="0"/>
              <a:t>Simulation Off-shell Fraction: 2.41724 %</a:t>
            </a:r>
          </a:p>
          <a:p>
            <a:endParaRPr kumimoji="1" lang="en-US" altLang="ja-JP" dirty="0"/>
          </a:p>
          <a:p>
            <a:r>
              <a:rPr kumimoji="1" lang="en-US" altLang="ja-JP" dirty="0"/>
              <a:t>// 1. </a:t>
            </a:r>
            <a:r>
              <a:rPr kumimoji="1" lang="ja-JP" altLang="en-US" dirty="0"/>
              <a:t>変数と条件式の再定義</a:t>
            </a:r>
            <a:endParaRPr kumimoji="1" lang="en-US" altLang="ja-JP" dirty="0"/>
          </a:p>
          <a:p>
            <a:r>
              <a:rPr kumimoji="1" lang="en-US" altLang="ja-JP" dirty="0" err="1"/>
              <a:t>TString</a:t>
            </a:r>
            <a:r>
              <a:rPr kumimoji="1" lang="en-US" altLang="ja-JP" dirty="0"/>
              <a:t> </a:t>
            </a:r>
            <a:r>
              <a:rPr kumimoji="1" lang="en-US" altLang="ja-JP" dirty="0" err="1"/>
              <a:t>mZ</a:t>
            </a:r>
            <a:r>
              <a:rPr kumimoji="1" lang="en-US" altLang="ja-JP" dirty="0"/>
              <a:t> = "sqrt(pow(Sum$(</a:t>
            </a:r>
            <a:r>
              <a:rPr kumimoji="1" lang="en-US" altLang="ja-JP" dirty="0" err="1"/>
              <a:t>true_tau_E</a:t>
            </a:r>
            <a:r>
              <a:rPr kumimoji="1" lang="en-US" altLang="ja-JP" dirty="0"/>
              <a:t>*(abs(true_tau_parent1_pdg)==11)),2) - pow(Sum$(</a:t>
            </a:r>
            <a:r>
              <a:rPr kumimoji="1" lang="en-US" altLang="ja-JP" dirty="0" err="1"/>
              <a:t>true_tau_px</a:t>
            </a:r>
            <a:r>
              <a:rPr kumimoji="1" lang="en-US" altLang="ja-JP" dirty="0"/>
              <a:t>*(abs(true_tau_parent1_pdg)==11)),2) - pow(Sum$(</a:t>
            </a:r>
            <a:r>
              <a:rPr kumimoji="1" lang="en-US" altLang="ja-JP" dirty="0" err="1"/>
              <a:t>true_tau_py</a:t>
            </a:r>
            <a:r>
              <a:rPr kumimoji="1" lang="en-US" altLang="ja-JP" dirty="0"/>
              <a:t>*(abs(true_tau_parent1_pdg)==11)),2) - pow(Sum$(</a:t>
            </a:r>
            <a:r>
              <a:rPr kumimoji="1" lang="en-US" altLang="ja-JP" dirty="0" err="1"/>
              <a:t>true_tau_pz</a:t>
            </a:r>
            <a:r>
              <a:rPr kumimoji="1" lang="en-US" altLang="ja-JP" dirty="0"/>
              <a:t>*(abs(true_tau_parent1_pdg)==11)),2))";</a:t>
            </a:r>
            <a:r>
              <a:rPr kumimoji="1" lang="en-US" altLang="ja-JP" dirty="0" err="1"/>
              <a:t>TString</a:t>
            </a:r>
            <a:r>
              <a:rPr kumimoji="1" lang="en-US" altLang="ja-JP" dirty="0"/>
              <a:t> </a:t>
            </a:r>
            <a:r>
              <a:rPr kumimoji="1" lang="en-US" altLang="ja-JP" dirty="0" err="1"/>
              <a:t>isZ</a:t>
            </a:r>
            <a:r>
              <a:rPr kumimoji="1" lang="en-US" altLang="ja-JP" dirty="0"/>
              <a:t> = "Sum$(abs(true_tau_parent1_pdg)==11)==2";</a:t>
            </a:r>
          </a:p>
          <a:p>
            <a:r>
              <a:rPr kumimoji="1" lang="en-US" altLang="ja-JP" dirty="0"/>
              <a:t>// 2. total </a:t>
            </a:r>
            <a:r>
              <a:rPr kumimoji="1" lang="ja-JP" altLang="en-US" dirty="0"/>
              <a:t>と </a:t>
            </a:r>
            <a:r>
              <a:rPr kumimoji="1" lang="en-US" altLang="ja-JP" dirty="0"/>
              <a:t>offshell </a:t>
            </a:r>
            <a:r>
              <a:rPr kumimoji="1" lang="ja-JP" altLang="en-US" dirty="0"/>
              <a:t>の再計算</a:t>
            </a:r>
            <a:endParaRPr kumimoji="1" lang="en-US" altLang="ja-JP" dirty="0"/>
          </a:p>
          <a:p>
            <a:r>
              <a:rPr kumimoji="1" lang="en-US" altLang="ja-JP" dirty="0"/>
              <a:t>double total = Tree-&gt;</a:t>
            </a:r>
            <a:r>
              <a:rPr kumimoji="1" lang="en-US" altLang="ja-JP" dirty="0" err="1"/>
              <a:t>GetEntries</a:t>
            </a:r>
            <a:r>
              <a:rPr kumimoji="1" lang="en-US" altLang="ja-JP" dirty="0"/>
              <a:t>(Form("%s &amp;&amp; %s &gt; 20 &amp;&amp; %s &lt; 120",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()));double offshell = Tree-&gt;</a:t>
            </a:r>
            <a:r>
              <a:rPr kumimoji="1" lang="en-US" altLang="ja-JP" dirty="0" err="1"/>
              <a:t>GetEntries</a:t>
            </a:r>
            <a:r>
              <a:rPr kumimoji="1" lang="en-US" altLang="ja-JP" dirty="0"/>
              <a:t>(Form("%s &amp;&amp; %s &gt; 20 &amp;&amp; %s &lt; 80", </a:t>
            </a:r>
            <a:r>
              <a:rPr kumimoji="1" lang="en-US" altLang="ja-JP" dirty="0" err="1"/>
              <a:t>isZ.Data</a:t>
            </a:r>
            <a:r>
              <a:rPr kumimoji="1" lang="en-US" altLang="ja-JP" dirty="0"/>
              <a:t>(), </a:t>
            </a:r>
            <a:r>
              <a:rPr kumimoji="1" lang="en-US" altLang="ja-JP" dirty="0" err="1"/>
              <a:t>mZ.Data</a:t>
            </a:r>
            <a:r>
              <a:rPr kumimoji="1" lang="en-US" altLang="ja-JP" dirty="0"/>
              <a:t>(), </a:t>
            </a:r>
            <a:r>
              <a:rPr kumimoji="1" lang="en-US" altLang="ja-JP" dirty="0" err="1"/>
              <a:t>mZ.Data</a:t>
            </a:r>
            <a:r>
              <a:rPr kumimoji="1" lang="en-US" altLang="ja-JP" dirty="0"/>
              <a:t>()));</a:t>
            </a:r>
          </a:p>
          <a:p>
            <a:r>
              <a:rPr kumimoji="1" lang="en-US" altLang="ja-JP" dirty="0"/>
              <a:t>// 3. </a:t>
            </a:r>
            <a:r>
              <a:rPr kumimoji="1" lang="ja-JP" altLang="en-US" dirty="0"/>
              <a:t>確率と正しい統計誤差の計算</a:t>
            </a:r>
            <a:endParaRPr kumimoji="1" lang="en-US" altLang="ja-JP" dirty="0"/>
          </a:p>
          <a:p>
            <a:r>
              <a:rPr kumimoji="1" lang="en-US" altLang="ja-JP" dirty="0"/>
              <a:t>double </a:t>
            </a:r>
            <a:r>
              <a:rPr kumimoji="1" lang="en-US" altLang="ja-JP" dirty="0" err="1"/>
              <a:t>p_sim</a:t>
            </a:r>
            <a:r>
              <a:rPr kumimoji="1" lang="en-US" altLang="ja-JP" dirty="0"/>
              <a:t> = offshell / </a:t>
            </a:r>
            <a:r>
              <a:rPr kumimoji="1" lang="en-US" altLang="ja-JP" dirty="0" err="1"/>
              <a:t>total;double</a:t>
            </a:r>
            <a:r>
              <a:rPr kumimoji="1" lang="en-US" altLang="ja-JP" dirty="0"/>
              <a:t> </a:t>
            </a:r>
            <a:r>
              <a:rPr kumimoji="1" lang="en-US" altLang="ja-JP" dirty="0" err="1"/>
              <a:t>sigma_stat_correct</a:t>
            </a:r>
            <a:r>
              <a:rPr kumimoji="1" lang="en-US" altLang="ja-JP" dirty="0"/>
              <a:t> = sqrt(</a:t>
            </a:r>
            <a:r>
              <a:rPr kumimoji="1" lang="en-US" altLang="ja-JP" dirty="0" err="1"/>
              <a:t>p_sim</a:t>
            </a:r>
            <a:r>
              <a:rPr kumimoji="1" lang="en-US" altLang="ja-JP" dirty="0"/>
              <a:t> * (1.0 - </a:t>
            </a:r>
            <a:r>
              <a:rPr kumimoji="1" lang="en-US" altLang="ja-JP" dirty="0" err="1"/>
              <a:t>p_sim</a:t>
            </a:r>
            <a:r>
              <a:rPr kumimoji="1" lang="en-US" altLang="ja-JP" dirty="0"/>
              <a:t>) / total);</a:t>
            </a:r>
          </a:p>
          <a:p>
            <a:r>
              <a:rPr kumimoji="1" lang="en-US" altLang="ja-JP" dirty="0"/>
              <a:t>// 4. </a:t>
            </a:r>
            <a:r>
              <a:rPr kumimoji="1" lang="ja-JP" altLang="en-US" dirty="0"/>
              <a:t>結果の表示</a:t>
            </a:r>
            <a:endParaRPr kumimoji="1" lang="en-US" altLang="ja-JP" dirty="0"/>
          </a:p>
          <a:p>
            <a:r>
              <a:rPr kumimoji="1" lang="en-US" altLang="ja-JP" dirty="0" err="1"/>
              <a:t>cout</a:t>
            </a:r>
            <a:r>
              <a:rPr kumimoji="1" lang="en-US" altLang="ja-JP" dirty="0"/>
              <a:t> &lt;&lt; "----------------------------------------" &lt;&lt; </a:t>
            </a:r>
            <a:r>
              <a:rPr kumimoji="1" lang="en-US" altLang="ja-JP" dirty="0" err="1"/>
              <a:t>endl</a:t>
            </a:r>
            <a:r>
              <a:rPr kumimoji="1" lang="en-US" altLang="ja-JP" dirty="0"/>
              <a:t>;</a:t>
            </a:r>
          </a:p>
          <a:p>
            <a:r>
              <a:rPr kumimoji="1" lang="en-US" altLang="ja-JP" dirty="0" err="1"/>
              <a:t>cout</a:t>
            </a:r>
            <a:r>
              <a:rPr kumimoji="1" lang="en-US" altLang="ja-JP" dirty="0"/>
              <a:t> &lt;&lt; "Total Z events (20-120 GeV) : " &lt;&lt; total &lt;&lt; </a:t>
            </a:r>
            <a:r>
              <a:rPr kumimoji="1" lang="en-US" altLang="ja-JP" dirty="0" err="1"/>
              <a:t>endl</a:t>
            </a:r>
            <a:r>
              <a:rPr kumimoji="1" lang="en-US" altLang="ja-JP" dirty="0"/>
              <a:t>;</a:t>
            </a:r>
          </a:p>
          <a:p>
            <a:r>
              <a:rPr kumimoji="1" lang="en-US" altLang="ja-JP" dirty="0" err="1"/>
              <a:t>cout</a:t>
            </a:r>
            <a:r>
              <a:rPr kumimoji="1" lang="en-US" altLang="ja-JP" dirty="0"/>
              <a:t> &lt;&lt; "Off-shell events (20-80 GeV): " &lt;&lt; offshell &lt;&lt; </a:t>
            </a:r>
            <a:r>
              <a:rPr kumimoji="1" lang="en-US" altLang="ja-JP" dirty="0" err="1"/>
              <a:t>endl</a:t>
            </a:r>
            <a:r>
              <a:rPr kumimoji="1" lang="en-US" altLang="ja-JP" dirty="0"/>
              <a:t>;</a:t>
            </a:r>
          </a:p>
          <a:p>
            <a:r>
              <a:rPr kumimoji="1" lang="en-US" altLang="ja-JP" dirty="0" err="1"/>
              <a:t>cout</a:t>
            </a:r>
            <a:r>
              <a:rPr kumimoji="1" lang="en-US" altLang="ja-JP" dirty="0"/>
              <a:t> &lt;&lt; "Simulation Off-shell Fraction: " &lt;&lt; </a:t>
            </a:r>
            <a:r>
              <a:rPr kumimoji="1" lang="en-US" altLang="ja-JP" dirty="0" err="1"/>
              <a:t>p_sim</a:t>
            </a:r>
            <a:r>
              <a:rPr kumimoji="1" lang="en-US" altLang="ja-JP" dirty="0"/>
              <a:t> * 100.0 &lt;&lt; " %" &lt;&lt; </a:t>
            </a:r>
            <a:r>
              <a:rPr kumimoji="1" lang="en-US" altLang="ja-JP" dirty="0" err="1"/>
              <a:t>endl</a:t>
            </a:r>
            <a:r>
              <a:rPr kumimoji="1" lang="en-US" altLang="ja-JP" dirty="0"/>
              <a:t>;</a:t>
            </a:r>
          </a:p>
          <a:p>
            <a:r>
              <a:rPr kumimoji="1" lang="en-US" altLang="ja-JP" dirty="0" err="1"/>
              <a:t>cout</a:t>
            </a:r>
            <a:r>
              <a:rPr kumimoji="1" lang="en-US" altLang="ja-JP" dirty="0"/>
              <a:t> &lt;&lt; "Correct Statistical Error    : " &lt;&lt; </a:t>
            </a:r>
            <a:r>
              <a:rPr kumimoji="1" lang="en-US" altLang="ja-JP" dirty="0" err="1"/>
              <a:t>sigma_stat_correct</a:t>
            </a:r>
            <a:r>
              <a:rPr kumimoji="1" lang="en-US" altLang="ja-JP" dirty="0"/>
              <a:t> * 100.0 &lt;&lt; " %" &lt;&lt; </a:t>
            </a:r>
            <a:r>
              <a:rPr kumimoji="1" lang="en-US" altLang="ja-JP" dirty="0" err="1"/>
              <a:t>endl</a:t>
            </a:r>
            <a:r>
              <a:rPr kumimoji="1" lang="en-US" altLang="ja-JP" dirty="0"/>
              <a:t>;</a:t>
            </a:r>
          </a:p>
          <a:p>
            <a:r>
              <a:rPr kumimoji="1" lang="en-US" altLang="ja-JP" dirty="0" err="1"/>
              <a:t>cout</a:t>
            </a:r>
            <a:r>
              <a:rPr kumimoji="1" lang="en-US" altLang="ja-JP" dirty="0"/>
              <a:t> &lt;&lt; "----------------------------------------" &lt;&lt; </a:t>
            </a:r>
            <a:r>
              <a:rPr kumimoji="1" lang="en-US" altLang="ja-JP" dirty="0" err="1"/>
              <a:t>endl</a:t>
            </a:r>
            <a:r>
              <a:rPr kumimoji="1" lang="en-US" altLang="ja-JP" dirty="0"/>
              <a:t>;</a:t>
            </a:r>
          </a:p>
          <a:p>
            <a:endParaRPr kumimoji="1" lang="en-US" altLang="ja-JP" dirty="0"/>
          </a:p>
          <a:p>
            <a:r>
              <a:rPr kumimoji="1" lang="en-US" altLang="ja-JP" dirty="0"/>
              <a:t>root [12] </a:t>
            </a:r>
            <a:r>
              <a:rPr kumimoji="1" lang="en-US" altLang="ja-JP" dirty="0" err="1"/>
              <a:t>cout</a:t>
            </a:r>
            <a:r>
              <a:rPr kumimoji="1" lang="en-US" altLang="ja-JP" dirty="0"/>
              <a:t> &lt;&lt; "Total Z events (20-120 GeV) : " &lt;&lt; total &lt;&lt; </a:t>
            </a:r>
            <a:r>
              <a:rPr kumimoji="1" lang="en-US" altLang="ja-JP" dirty="0" err="1"/>
              <a:t>endl</a:t>
            </a:r>
            <a:r>
              <a:rPr kumimoji="1" lang="en-US" altLang="ja-JP" dirty="0"/>
              <a:t>;</a:t>
            </a:r>
          </a:p>
          <a:p>
            <a:r>
              <a:rPr kumimoji="1" lang="en-US" altLang="ja-JP" dirty="0"/>
              <a:t>Total Z events (20-120 GeV) : 8398</a:t>
            </a:r>
          </a:p>
          <a:p>
            <a:r>
              <a:rPr kumimoji="1" lang="en-US" altLang="ja-JP" dirty="0"/>
              <a:t>root [13] </a:t>
            </a:r>
            <a:r>
              <a:rPr kumimoji="1" lang="en-US" altLang="ja-JP" dirty="0" err="1"/>
              <a:t>cout</a:t>
            </a:r>
            <a:r>
              <a:rPr kumimoji="1" lang="en-US" altLang="ja-JP" dirty="0"/>
              <a:t> &lt;&lt; "Off-shell events (20-80 GeV): " &lt;&lt; offshell &lt;&lt; </a:t>
            </a:r>
            <a:r>
              <a:rPr kumimoji="1" lang="en-US" altLang="ja-JP" dirty="0" err="1"/>
              <a:t>endl</a:t>
            </a:r>
            <a:r>
              <a:rPr kumimoji="1" lang="en-US" altLang="ja-JP" dirty="0"/>
              <a:t>;</a:t>
            </a:r>
          </a:p>
          <a:p>
            <a:r>
              <a:rPr kumimoji="1" lang="en-US" altLang="ja-JP" dirty="0"/>
              <a:t>Off-shell events (20-80 GeV): 203</a:t>
            </a:r>
          </a:p>
          <a:p>
            <a:r>
              <a:rPr kumimoji="1" lang="en-US" altLang="ja-JP" dirty="0"/>
              <a:t>root [14] </a:t>
            </a:r>
            <a:r>
              <a:rPr kumimoji="1" lang="en-US" altLang="ja-JP" dirty="0" err="1"/>
              <a:t>cout</a:t>
            </a:r>
            <a:r>
              <a:rPr kumimoji="1" lang="en-US" altLang="ja-JP" dirty="0"/>
              <a:t> &lt;&lt; "Simulation Off-shell Fraction: " &lt;&lt; </a:t>
            </a:r>
            <a:r>
              <a:rPr kumimoji="1" lang="en-US" altLang="ja-JP" dirty="0" err="1"/>
              <a:t>p_sim</a:t>
            </a:r>
            <a:r>
              <a:rPr kumimoji="1" lang="en-US" altLang="ja-JP" dirty="0"/>
              <a:t> * 100.0 &lt;&lt; " %" &lt;&lt; </a:t>
            </a:r>
            <a:r>
              <a:rPr kumimoji="1" lang="en-US" altLang="ja-JP" dirty="0" err="1"/>
              <a:t>endl</a:t>
            </a:r>
            <a:r>
              <a:rPr kumimoji="1" lang="en-US" altLang="ja-JP" dirty="0"/>
              <a:t>;</a:t>
            </a:r>
          </a:p>
          <a:p>
            <a:r>
              <a:rPr kumimoji="1" lang="en-US" altLang="ja-JP" dirty="0"/>
              <a:t>Simulation Off-shell Fraction: 2.41724 %</a:t>
            </a:r>
          </a:p>
          <a:p>
            <a:r>
              <a:rPr kumimoji="1" lang="en-US" altLang="ja-JP" dirty="0"/>
              <a:t>root [15] </a:t>
            </a:r>
            <a:r>
              <a:rPr kumimoji="1" lang="en-US" altLang="ja-JP" dirty="0" err="1"/>
              <a:t>cout</a:t>
            </a:r>
            <a:r>
              <a:rPr kumimoji="1" lang="en-US" altLang="ja-JP" dirty="0"/>
              <a:t> &lt;&lt; "Correct Statistical Error    : " &lt;&lt; </a:t>
            </a:r>
            <a:r>
              <a:rPr kumimoji="1" lang="en-US" altLang="ja-JP" dirty="0" err="1"/>
              <a:t>sigma_stat_correct</a:t>
            </a:r>
            <a:r>
              <a:rPr kumimoji="1" lang="en-US" altLang="ja-JP" dirty="0"/>
              <a:t> * 100.0 &lt;&lt; " %" &lt;&lt; </a:t>
            </a:r>
            <a:r>
              <a:rPr kumimoji="1" lang="en-US" altLang="ja-JP" dirty="0" err="1"/>
              <a:t>endl</a:t>
            </a:r>
            <a:r>
              <a:rPr kumimoji="1" lang="en-US" altLang="ja-JP" dirty="0"/>
              <a:t>;</a:t>
            </a:r>
          </a:p>
          <a:p>
            <a:r>
              <a:rPr kumimoji="1" lang="en-US" altLang="ja-JP" dirty="0"/>
              <a:t>Correct Statistical Error    : 0.167594 %</a:t>
            </a:r>
            <a:endParaRPr kumimoji="1" lang="ja-JP" altLang="en-US" dirty="0"/>
          </a:p>
        </p:txBody>
      </p:sp>
      <p:sp>
        <p:nvSpPr>
          <p:cNvPr id="4" name="スライド番号プレースホルダー 3">
            <a:extLst>
              <a:ext uri="{FF2B5EF4-FFF2-40B4-BE49-F238E27FC236}">
                <a16:creationId xmlns:a16="http://schemas.microsoft.com/office/drawing/2014/main" id="{4DE09792-2232-2335-2985-C326416FC2CC}"/>
              </a:ext>
            </a:extLst>
          </p:cNvPr>
          <p:cNvSpPr>
            <a:spLocks noGrp="1"/>
          </p:cNvSpPr>
          <p:nvPr>
            <p:ph type="sldNum" sz="quarter" idx="5"/>
          </p:nvPr>
        </p:nvSpPr>
        <p:spPr/>
        <p:txBody>
          <a:bodyPr/>
          <a:lstStyle/>
          <a:p>
            <a:fld id="{B0EA6C68-D466-4F9B-8F88-6839BE0A0C9C}" type="slidenum">
              <a:rPr kumimoji="1" lang="ja-JP" altLang="en-US" smtClean="0"/>
              <a:t>30</a:t>
            </a:fld>
            <a:endParaRPr kumimoji="1" lang="ja-JP" altLang="en-US"/>
          </a:p>
        </p:txBody>
      </p:sp>
    </p:spTree>
    <p:extLst>
      <p:ext uri="{BB962C8B-B14F-4D97-AF65-F5344CB8AC3E}">
        <p14:creationId xmlns:p14="http://schemas.microsoft.com/office/powerpoint/2010/main" val="3795072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https://web2.ph.utexas.edu/~vadim/Classes/2022f/STU.pdf</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36</a:t>
            </a:fld>
            <a:endParaRPr kumimoji="1" lang="ja-JP" altLang="en-US"/>
          </a:p>
        </p:txBody>
      </p:sp>
    </p:spTree>
    <p:extLst>
      <p:ext uri="{BB962C8B-B14F-4D97-AF65-F5344CB8AC3E}">
        <p14:creationId xmlns:p14="http://schemas.microsoft.com/office/powerpoint/2010/main" val="2774748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en-US" altLang="ja-JP" dirty="0"/>
              <a:t>Z boson decay width</a:t>
            </a:r>
          </a:p>
          <a:p>
            <a:r>
              <a:rPr kumimoji="1" lang="en-US" altLang="ja-JP" dirty="0"/>
              <a:t>https://pdglive.lbl.gov/Particle.action?node=S044</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39</a:t>
            </a:fld>
            <a:endParaRPr kumimoji="1" lang="ja-JP" altLang="en-US"/>
          </a:p>
        </p:txBody>
      </p:sp>
    </p:spTree>
    <p:extLst>
      <p:ext uri="{BB962C8B-B14F-4D97-AF65-F5344CB8AC3E}">
        <p14:creationId xmlns:p14="http://schemas.microsoft.com/office/powerpoint/2010/main" val="39638989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Breit-</a:t>
            </a:r>
            <a:r>
              <a:rPr kumimoji="1" lang="en-US" altLang="ja-JP" dirty="0" err="1"/>
              <a:t>wigner</a:t>
            </a:r>
            <a:r>
              <a:rPr kumimoji="1" lang="en-US" altLang="ja-JP" dirty="0"/>
              <a:t> distribution: https://web.archive.org/web/20160422211701/https://ftp.fau.de/gentoo/distfiles/lutp0613man2.pdf   https://arxiv.org/pdf/hep-ph/0412106</a:t>
            </a:r>
          </a:p>
          <a:p>
            <a:r>
              <a:rPr kumimoji="1" lang="en-US" altLang="ja-JP" dirty="0"/>
              <a:t>Virtual particle: https://www.youtube.com/watch?v=ayQhNLqbTFk  </a:t>
            </a:r>
            <a:r>
              <a:rPr kumimoji="1" lang="ja-JP" altLang="ja-JP" sz="1200" b="0" i="0" u="none" strike="noStrike" kern="1200" dirty="0">
                <a:solidFill>
                  <a:schemeClr val="tx1"/>
                </a:solidFill>
                <a:effectLst/>
                <a:latin typeface="+mn-lt"/>
                <a:ea typeface="+mn-ea"/>
                <a:cs typeface="+mn-cs"/>
                <a:hlinkClick r:id="rId3" tooltip="David J. Griffiths"/>
              </a:rPr>
              <a:t>Griffiths, D.J.</a:t>
            </a:r>
            <a:r>
              <a:rPr kumimoji="1" lang="ja-JP" altLang="ja-JP" sz="1200" b="0" i="0" kern="1200" dirty="0">
                <a:solidFill>
                  <a:schemeClr val="tx1"/>
                </a:solidFill>
                <a:effectLst/>
                <a:latin typeface="+mn-lt"/>
                <a:ea typeface="+mn-ea"/>
                <a:cs typeface="+mn-cs"/>
              </a:rPr>
              <a:t> (2008). </a:t>
            </a:r>
            <a:r>
              <a:rPr kumimoji="1" lang="ja-JP" altLang="ja-JP" sz="1200" b="0" i="1" u="none" strike="noStrike" kern="1200" dirty="0">
                <a:solidFill>
                  <a:schemeClr val="tx1"/>
                </a:solidFill>
                <a:effectLst/>
                <a:latin typeface="+mn-lt"/>
                <a:ea typeface="+mn-ea"/>
                <a:cs typeface="+mn-cs"/>
                <a:hlinkClick r:id="rId4"/>
              </a:rPr>
              <a:t>Introduction to Elementary Particles</a:t>
            </a:r>
            <a:r>
              <a:rPr kumimoji="1" lang="ja-JP" altLang="ja-JP" sz="1200" b="0" i="0" kern="1200" dirty="0">
                <a:solidFill>
                  <a:schemeClr val="tx1"/>
                </a:solidFill>
                <a:effectLst/>
                <a:latin typeface="+mn-lt"/>
                <a:ea typeface="+mn-ea"/>
                <a:cs typeface="+mn-cs"/>
              </a:rPr>
              <a:t> </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40</a:t>
            </a:fld>
            <a:endParaRPr kumimoji="1" lang="ja-JP" altLang="en-US"/>
          </a:p>
        </p:txBody>
      </p:sp>
    </p:spTree>
    <p:extLst>
      <p:ext uri="{BB962C8B-B14F-4D97-AF65-F5344CB8AC3E}">
        <p14:creationId xmlns:p14="http://schemas.microsoft.com/office/powerpoint/2010/main" val="2131720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https://ftx.desy.de/research/dta/basics/particle_flow/</a:t>
            </a:r>
          </a:p>
          <a:p>
            <a:r>
              <a:rPr kumimoji="1" lang="en-US" altLang="ja-JP" dirty="0"/>
              <a:t>2026/05/17</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6</a:t>
            </a:fld>
            <a:endParaRPr kumimoji="1" lang="ja-JP" altLang="en-US"/>
          </a:p>
        </p:txBody>
      </p:sp>
    </p:spTree>
    <p:extLst>
      <p:ext uri="{BB962C8B-B14F-4D97-AF65-F5344CB8AC3E}">
        <p14:creationId xmlns:p14="http://schemas.microsoft.com/office/powerpoint/2010/main" val="448587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41</a:t>
            </a:fld>
            <a:endParaRPr kumimoji="1" lang="ja-JP" altLang="en-US"/>
          </a:p>
        </p:txBody>
      </p:sp>
    </p:spTree>
    <p:extLst>
      <p:ext uri="{BB962C8B-B14F-4D97-AF65-F5344CB8AC3E}">
        <p14:creationId xmlns:p14="http://schemas.microsoft.com/office/powerpoint/2010/main" val="58342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/ILD_l5_o1_v02/v02-02/rv02-02.sv02-02.mILD_l5_o1_v02.E250-SetA.I402005.Pe3e3h.eL.pR.n000.d_dstm_15089_1.slcio</a:t>
            </a:r>
            <a:endParaRPr kumimoji="1" lang="en-US" altLang="ja-JP" dirty="0"/>
          </a:p>
          <a:p>
            <a:endParaRPr kumimoji="1" lang="en-US" altLang="ja-JP" dirty="0"/>
          </a:p>
          <a:p>
            <a:r>
              <a:rPr kumimoji="1" lang="en-US" altLang="ja-JP" dirty="0"/>
              <a:t>root [2]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15 *</a:t>
            </a:r>
          </a:p>
          <a:p>
            <a:r>
              <a:rPr kumimoji="1" lang="en-US" altLang="ja-JP" dirty="0"/>
              <a:t>*        0 *        9 *       -15 *</a:t>
            </a:r>
          </a:p>
          <a:p>
            <a:r>
              <a:rPr kumimoji="1" lang="en-US" altLang="ja-JP" dirty="0"/>
              <a:t>*        0 *       10 *        25 *</a:t>
            </a:r>
          </a:p>
          <a:p>
            <a:r>
              <a:rPr kumimoji="1" lang="en-US" altLang="ja-JP" dirty="0"/>
              <a:t>*        0 *       11 *        15 *</a:t>
            </a:r>
          </a:p>
          <a:p>
            <a:r>
              <a:rPr kumimoji="1" lang="en-US" altLang="ja-JP" dirty="0"/>
              <a:t>*        0 *       12 *       -15 *</a:t>
            </a:r>
          </a:p>
          <a:p>
            <a:r>
              <a:rPr kumimoji="1" lang="en-US" altLang="ja-JP" dirty="0"/>
              <a:t>*        0 *       13 *        15 *</a:t>
            </a:r>
          </a:p>
          <a:p>
            <a:r>
              <a:rPr kumimoji="1" lang="en-US" altLang="ja-JP" dirty="0"/>
              <a:t>*        0 *       14 *       -15 *</a:t>
            </a:r>
          </a:p>
          <a:p>
            <a:r>
              <a:rPr kumimoji="1" lang="en-US" altLang="ja-JP" dirty="0"/>
              <a:t>*        0 *       15 *        94 *</a:t>
            </a:r>
          </a:p>
          <a:p>
            <a:r>
              <a:rPr kumimoji="1" lang="en-US" altLang="ja-JP" dirty="0"/>
              <a:t>*        0 *       16 *        15 *</a:t>
            </a:r>
          </a:p>
          <a:p>
            <a:r>
              <a:rPr kumimoji="1" lang="en-US" altLang="ja-JP" dirty="0"/>
              <a:t>*        0 *       17 *       -15 *</a:t>
            </a:r>
          </a:p>
          <a:p>
            <a:r>
              <a:rPr kumimoji="1" lang="en-US" altLang="ja-JP" dirty="0"/>
              <a:t>*        0 *       18 *       -15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25 *</a:t>
            </a:r>
          </a:p>
          <a:p>
            <a:r>
              <a:rPr kumimoji="1" lang="en-US" altLang="ja-JP" dirty="0"/>
              <a:t>*        1 *       11 *         5 *</a:t>
            </a:r>
          </a:p>
          <a:p>
            <a:r>
              <a:rPr kumimoji="1" lang="en-US" altLang="ja-JP" dirty="0"/>
              <a:t>*        1 *       12 *        -5 *</a:t>
            </a:r>
          </a:p>
          <a:p>
            <a:r>
              <a:rPr kumimoji="1" lang="en-US" altLang="ja-JP" dirty="0"/>
              <a:t>*        1 *       13 *         5 *</a:t>
            </a:r>
          </a:p>
          <a:p>
            <a:r>
              <a:rPr kumimoji="1" lang="en-US" altLang="ja-JP" dirty="0"/>
              <a:t>*        1 *       14 *        -5 *</a:t>
            </a:r>
          </a:p>
          <a:p>
            <a:r>
              <a:rPr kumimoji="1" lang="en-US" altLang="ja-JP" dirty="0"/>
              <a:t>*        1 *       15 *        94 *</a:t>
            </a:r>
          </a:p>
          <a:p>
            <a:r>
              <a:rPr kumimoji="1" lang="en-US" altLang="ja-JP" dirty="0"/>
              <a:t>*        1 *       16 *         5 *</a:t>
            </a:r>
          </a:p>
          <a:p>
            <a:r>
              <a:rPr kumimoji="1" lang="en-US" altLang="ja-JP" dirty="0"/>
              <a:t>*        1 *       17 *        -5 *</a:t>
            </a:r>
          </a:p>
          <a:p>
            <a:r>
              <a:rPr kumimoji="1" lang="en-US" altLang="ja-JP" dirty="0"/>
              <a:t>*        1 *       18 *         5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25 *</a:t>
            </a:r>
          </a:p>
          <a:p>
            <a:r>
              <a:rPr kumimoji="1" lang="en-US" altLang="ja-JP" dirty="0"/>
              <a:t>*        2 *       11 *         5 *</a:t>
            </a:r>
          </a:p>
          <a:p>
            <a:r>
              <a:rPr kumimoji="1" lang="en-US" altLang="ja-JP" dirty="0"/>
              <a:t>*        2 *       12 *        -5 *</a:t>
            </a:r>
          </a:p>
          <a:p>
            <a:r>
              <a:rPr kumimoji="1" lang="en-US" altLang="ja-JP" dirty="0"/>
              <a:t>*        2 *       13 *        94 *</a:t>
            </a:r>
          </a:p>
          <a:p>
            <a:r>
              <a:rPr kumimoji="1" lang="en-US" altLang="ja-JP" dirty="0"/>
              <a:t>*        2 *       14 *        15 *</a:t>
            </a:r>
          </a:p>
          <a:p>
            <a:r>
              <a:rPr kumimoji="1" lang="en-US" altLang="ja-JP" dirty="0"/>
              <a:t>*        2 *       15 *       -15 *</a:t>
            </a:r>
          </a:p>
          <a:p>
            <a:r>
              <a:rPr kumimoji="1" lang="en-US" altLang="ja-JP" dirty="0"/>
              <a:t>*        2 *       16 *       -15 *</a:t>
            </a:r>
          </a:p>
          <a:p>
            <a:r>
              <a:rPr kumimoji="1" lang="en-US" altLang="ja-JP" dirty="0"/>
              <a:t>*        2 *       17 *        22 *</a:t>
            </a:r>
          </a:p>
          <a:p>
            <a:r>
              <a:rPr kumimoji="1" lang="en-US" altLang="ja-JP" dirty="0"/>
              <a:t>*        2 *       18 *         5 *</a:t>
            </a:r>
          </a:p>
          <a:p>
            <a:r>
              <a:rPr kumimoji="1" lang="en-US" altLang="ja-JP" dirty="0"/>
              <a:t>*        2 *       19 *        -5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25 *</a:t>
            </a:r>
          </a:p>
          <a:p>
            <a:r>
              <a:rPr kumimoji="1" lang="en-US" altLang="ja-JP" dirty="0"/>
              <a:t>*        3 *       11 *         5 *</a:t>
            </a:r>
          </a:p>
          <a:p>
            <a:r>
              <a:rPr kumimoji="1" lang="en-US" altLang="ja-JP" dirty="0"/>
              <a:t>*        3 *       12 *        -5 *</a:t>
            </a:r>
          </a:p>
          <a:p>
            <a:r>
              <a:rPr kumimoji="1" lang="en-US" altLang="ja-JP" dirty="0"/>
              <a:t>*        3 *       13 *         5 *</a:t>
            </a:r>
          </a:p>
          <a:p>
            <a:r>
              <a:rPr kumimoji="1" lang="en-US" altLang="ja-JP" dirty="0"/>
              <a:t>*        3 *       14 *        -5 *</a:t>
            </a:r>
          </a:p>
          <a:p>
            <a:r>
              <a:rPr kumimoji="1" lang="en-US" altLang="ja-JP" dirty="0"/>
              <a:t>Type &lt;CR&gt; to continue or q to quit ==&gt;</a:t>
            </a:r>
          </a:p>
          <a:p>
            <a:r>
              <a:rPr kumimoji="1" lang="en-US" altLang="ja-JP" dirty="0"/>
              <a:t>*        3 *       15 *        94 *</a:t>
            </a:r>
          </a:p>
          <a:p>
            <a:r>
              <a:rPr kumimoji="1" lang="en-US" altLang="ja-JP" dirty="0"/>
              <a:t>*        3 *       16 *         5 *</a:t>
            </a:r>
          </a:p>
          <a:p>
            <a:r>
              <a:rPr kumimoji="1" lang="en-US" altLang="ja-JP" dirty="0"/>
              <a:t>*        3 *       17 *        -5 *</a:t>
            </a:r>
          </a:p>
          <a:p>
            <a:r>
              <a:rPr kumimoji="1" lang="en-US" altLang="ja-JP" dirty="0"/>
              <a:t>*        3 *       18 *         5 *</a:t>
            </a:r>
          </a:p>
          <a:p>
            <a:r>
              <a:rPr kumimoji="1" lang="en-US" altLang="ja-JP" dirty="0"/>
              <a:t>*        3 *       19 *        21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15 *</a:t>
            </a:r>
          </a:p>
          <a:p>
            <a:r>
              <a:rPr kumimoji="1" lang="en-US" altLang="ja-JP" dirty="0"/>
              <a:t>*        4 *        9 *       -15 *</a:t>
            </a:r>
          </a:p>
          <a:p>
            <a:r>
              <a:rPr kumimoji="1" lang="en-US" altLang="ja-JP" dirty="0"/>
              <a:t>*        4 *       10 *        25 *</a:t>
            </a:r>
          </a:p>
          <a:p>
            <a:r>
              <a:rPr kumimoji="1" lang="en-US" altLang="ja-JP" dirty="0"/>
              <a:t>*        4 *       11 *        24 *</a:t>
            </a:r>
          </a:p>
          <a:p>
            <a:r>
              <a:rPr kumimoji="1" lang="en-US" altLang="ja-JP" dirty="0"/>
              <a:t>*        4 *       12 *       -24 *</a:t>
            </a:r>
          </a:p>
          <a:p>
            <a:r>
              <a:rPr kumimoji="1" lang="en-US" altLang="ja-JP" dirty="0"/>
              <a:t>*        4 *       13 *        -3 *</a:t>
            </a:r>
          </a:p>
          <a:p>
            <a:r>
              <a:rPr kumimoji="1" lang="en-US" altLang="ja-JP" dirty="0"/>
              <a:t>*        4 *       14 *         4 *</a:t>
            </a:r>
          </a:p>
          <a:p>
            <a:r>
              <a:rPr kumimoji="1" lang="en-US" altLang="ja-JP" dirty="0"/>
              <a:t>*        4 *       15 *         3 *</a:t>
            </a:r>
          </a:p>
          <a:p>
            <a:r>
              <a:rPr kumimoji="1" lang="en-US" altLang="ja-JP" dirty="0"/>
              <a:t>*        4 *       16 *        -4 *</a:t>
            </a:r>
          </a:p>
          <a:p>
            <a:r>
              <a:rPr kumimoji="1" lang="en-US" altLang="ja-JP" dirty="0"/>
              <a:t>*        4 *       17 *        94 *</a:t>
            </a:r>
          </a:p>
          <a:p>
            <a:r>
              <a:rPr kumimoji="1" lang="en-US" altLang="ja-JP" dirty="0"/>
              <a:t>*        4 *       18 *        15 *</a:t>
            </a:r>
          </a:p>
          <a:p>
            <a:r>
              <a:rPr kumimoji="1" lang="en-US" altLang="ja-JP" dirty="0"/>
              <a:t>*        4 *       19 *       -15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25 *</a:t>
            </a:r>
          </a:p>
          <a:p>
            <a:r>
              <a:rPr kumimoji="1" lang="en-US" altLang="ja-JP" dirty="0"/>
              <a:t>*        5 *       11 *        21 *</a:t>
            </a:r>
          </a:p>
          <a:p>
            <a:r>
              <a:rPr kumimoji="1" lang="en-US" altLang="ja-JP" dirty="0"/>
              <a:t>*        5 *       12 *        21 *</a:t>
            </a:r>
          </a:p>
          <a:p>
            <a:r>
              <a:rPr kumimoji="1" lang="en-US" altLang="ja-JP" dirty="0"/>
              <a:t>*        5 *       13 *        21 *</a:t>
            </a:r>
          </a:p>
          <a:p>
            <a:r>
              <a:rPr kumimoji="1" lang="en-US" altLang="ja-JP" dirty="0"/>
              <a:t>*        5 *       14 *        21 *</a:t>
            </a:r>
          </a:p>
          <a:p>
            <a:r>
              <a:rPr kumimoji="1" lang="en-US" altLang="ja-JP" dirty="0"/>
              <a:t>*        5 *       15 *        94 *</a:t>
            </a:r>
          </a:p>
          <a:p>
            <a:r>
              <a:rPr kumimoji="1" lang="en-US" altLang="ja-JP" dirty="0"/>
              <a:t>*        5 *       16 *        21 *</a:t>
            </a:r>
          </a:p>
          <a:p>
            <a:r>
              <a:rPr kumimoji="1" lang="en-US" altLang="ja-JP" dirty="0"/>
              <a:t>*        5 *       17 *        21 *</a:t>
            </a:r>
          </a:p>
          <a:p>
            <a:r>
              <a:rPr kumimoji="1" lang="en-US" altLang="ja-JP" dirty="0"/>
              <a:t>*        5 *       18 *        21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15 *</a:t>
            </a:r>
          </a:p>
          <a:p>
            <a:r>
              <a:rPr kumimoji="1" lang="en-US" altLang="ja-JP" dirty="0"/>
              <a:t>*        6 *        9 *       -15 *</a:t>
            </a:r>
          </a:p>
          <a:p>
            <a:r>
              <a:rPr kumimoji="1" lang="en-US" altLang="ja-JP" dirty="0"/>
              <a:t>*        6 *       10 *        25 *</a:t>
            </a:r>
          </a:p>
          <a:p>
            <a:r>
              <a:rPr kumimoji="1" lang="en-US" altLang="ja-JP" dirty="0"/>
              <a:t>*        6 *       11 *         4 *</a:t>
            </a:r>
          </a:p>
          <a:p>
            <a:r>
              <a:rPr kumimoji="1" lang="en-US" altLang="ja-JP" dirty="0"/>
              <a:t>*        6 *       12 *        -4 *</a:t>
            </a:r>
          </a:p>
          <a:p>
            <a:r>
              <a:rPr kumimoji="1" lang="en-US" altLang="ja-JP" dirty="0"/>
              <a:t>*        6 *       13 *         4 *</a:t>
            </a:r>
          </a:p>
          <a:p>
            <a:r>
              <a:rPr kumimoji="1" lang="en-US" altLang="ja-JP" dirty="0"/>
              <a:t>*        6 *       14 *        -4 *</a:t>
            </a:r>
          </a:p>
          <a:p>
            <a:r>
              <a:rPr kumimoji="1" lang="en-US" altLang="ja-JP" dirty="0"/>
              <a:t>*        6 *       15 *        94 *</a:t>
            </a:r>
          </a:p>
          <a:p>
            <a:r>
              <a:rPr kumimoji="1" lang="en-US" altLang="ja-JP" dirty="0"/>
              <a:t>*        6 *       16 *         4 *</a:t>
            </a:r>
          </a:p>
          <a:p>
            <a:r>
              <a:rPr kumimoji="1" lang="en-US" altLang="ja-JP" dirty="0"/>
              <a:t>*        6 *       17 *        -4 *</a:t>
            </a:r>
          </a:p>
          <a:p>
            <a:r>
              <a:rPr kumimoji="1" lang="en-US" altLang="ja-JP" dirty="0"/>
              <a:t>*        6 *       18 *         4 *</a:t>
            </a:r>
          </a:p>
          <a:p>
            <a:r>
              <a:rPr kumimoji="1" lang="en-US" altLang="ja-JP" dirty="0"/>
              <a:t>*        6 *       19 *        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25 *</a:t>
            </a:r>
          </a:p>
          <a:p>
            <a:r>
              <a:rPr kumimoji="1" lang="en-US" altLang="ja-JP" dirty="0"/>
              <a:t>*        7 *       11 *        24 *</a:t>
            </a:r>
          </a:p>
          <a:p>
            <a:r>
              <a:rPr kumimoji="1" lang="en-US" altLang="ja-JP" dirty="0"/>
              <a:t>*        7 *       12 *       -24 *</a:t>
            </a:r>
          </a:p>
          <a:p>
            <a:r>
              <a:rPr kumimoji="1" lang="en-US" altLang="ja-JP" dirty="0"/>
              <a:t>*        7 *       13 *       -11 *</a:t>
            </a:r>
          </a:p>
          <a:p>
            <a:r>
              <a:rPr kumimoji="1" lang="en-US" altLang="ja-JP" dirty="0"/>
              <a:t>*        7 *       14 *        12 *</a:t>
            </a:r>
          </a:p>
          <a:p>
            <a:r>
              <a:rPr kumimoji="1" lang="en-US" altLang="ja-JP" dirty="0"/>
              <a:t>*        7 *       15 *        15 *</a:t>
            </a:r>
          </a:p>
          <a:p>
            <a:r>
              <a:rPr kumimoji="1" lang="en-US" altLang="ja-JP" dirty="0"/>
              <a:t>*        7 *       16 *       -16 *</a:t>
            </a:r>
          </a:p>
          <a:p>
            <a:r>
              <a:rPr kumimoji="1" lang="en-US" altLang="ja-JP" dirty="0"/>
              <a:t>*        7 *       17 *       -11 *</a:t>
            </a:r>
          </a:p>
          <a:p>
            <a:r>
              <a:rPr kumimoji="1" lang="en-US" altLang="ja-JP" dirty="0"/>
              <a:t>*        7 *       18 *        12 *</a:t>
            </a:r>
          </a:p>
          <a:p>
            <a:r>
              <a:rPr kumimoji="1" lang="en-US" altLang="ja-JP" dirty="0"/>
              <a:t>*        7 *       19 *        15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15 *</a:t>
            </a:r>
          </a:p>
          <a:p>
            <a:r>
              <a:rPr kumimoji="1" lang="en-US" altLang="ja-JP" dirty="0"/>
              <a:t>*        8 *        9 *       -15 *</a:t>
            </a:r>
          </a:p>
          <a:p>
            <a:r>
              <a:rPr kumimoji="1" lang="en-US" altLang="ja-JP" dirty="0"/>
              <a:t>*        8 *       10 *        25 *</a:t>
            </a:r>
          </a:p>
          <a:p>
            <a:r>
              <a:rPr kumimoji="1" lang="en-US" altLang="ja-JP" dirty="0"/>
              <a:t>*        8 *       11 *         5 *</a:t>
            </a:r>
          </a:p>
          <a:p>
            <a:r>
              <a:rPr kumimoji="1" lang="en-US" altLang="ja-JP" dirty="0"/>
              <a:t>*        8 *       12 *        -5 *</a:t>
            </a:r>
          </a:p>
          <a:p>
            <a:r>
              <a:rPr kumimoji="1" lang="en-US" altLang="ja-JP" dirty="0"/>
              <a:t>*        8 *       13 *        94 *</a:t>
            </a:r>
          </a:p>
          <a:p>
            <a:r>
              <a:rPr kumimoji="1" lang="en-US" altLang="ja-JP" dirty="0"/>
              <a:t>*        8 *       14 *        15 *</a:t>
            </a:r>
          </a:p>
          <a:p>
            <a:r>
              <a:rPr kumimoji="1" lang="en-US" altLang="ja-JP" dirty="0"/>
              <a:t>Type &lt;CR&gt; to continue or q to quit ==&gt;</a:t>
            </a:r>
          </a:p>
          <a:p>
            <a:r>
              <a:rPr kumimoji="1" lang="en-US" altLang="ja-JP" dirty="0"/>
              <a:t>*        8 *       15 *       -15 *</a:t>
            </a:r>
          </a:p>
          <a:p>
            <a:r>
              <a:rPr kumimoji="1" lang="en-US" altLang="ja-JP" dirty="0"/>
              <a:t>*        8 *       16 *       -15 *</a:t>
            </a:r>
          </a:p>
          <a:p>
            <a:r>
              <a:rPr kumimoji="1" lang="en-US" altLang="ja-JP" dirty="0"/>
              <a:t>*        8 *       17 *        22 *</a:t>
            </a:r>
          </a:p>
          <a:p>
            <a:r>
              <a:rPr kumimoji="1" lang="en-US" altLang="ja-JP" dirty="0"/>
              <a:t>*        8 *       18 *         5 *</a:t>
            </a:r>
          </a:p>
          <a:p>
            <a:r>
              <a:rPr kumimoji="1" lang="en-US" altLang="ja-JP" dirty="0"/>
              <a:t>*        8 *       19 *        -5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15 *</a:t>
            </a:r>
          </a:p>
          <a:p>
            <a:r>
              <a:rPr kumimoji="1" lang="en-US" altLang="ja-JP" dirty="0"/>
              <a:t>*        9 *        9 *       -15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5 *</a:t>
            </a:r>
          </a:p>
          <a:p>
            <a:r>
              <a:rPr kumimoji="1" lang="en-US" altLang="ja-JP" dirty="0"/>
              <a:t>*        9 *       14 *        -5 *</a:t>
            </a:r>
          </a:p>
          <a:p>
            <a:r>
              <a:rPr kumimoji="1" lang="en-US" altLang="ja-JP" dirty="0"/>
              <a:t>*        9 *       15 *        94 *</a:t>
            </a:r>
          </a:p>
          <a:p>
            <a:r>
              <a:rPr kumimoji="1" lang="en-US" altLang="ja-JP" dirty="0"/>
              <a:t>*        9 *       16 *         5 *</a:t>
            </a:r>
          </a:p>
          <a:p>
            <a:r>
              <a:rPr kumimoji="1" lang="en-US" altLang="ja-JP" dirty="0"/>
              <a:t>*        9 *       17 *        -5 *</a:t>
            </a:r>
          </a:p>
          <a:p>
            <a:r>
              <a:rPr kumimoji="1" lang="en-US" altLang="ja-JP" dirty="0"/>
              <a:t>*        9 *       18 *         5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15 *</a:t>
            </a:r>
          </a:p>
          <a:p>
            <a:r>
              <a:rPr kumimoji="1" lang="en-US" altLang="ja-JP" dirty="0"/>
              <a:t>*       10 *        9 *       -15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5 *</a:t>
            </a:r>
          </a:p>
          <a:p>
            <a:r>
              <a:rPr kumimoji="1" lang="en-US" altLang="ja-JP" dirty="0"/>
              <a:t>*       10 *       14 *        -5 *</a:t>
            </a:r>
          </a:p>
          <a:p>
            <a:r>
              <a:rPr kumimoji="1" lang="en-US" altLang="ja-JP" dirty="0"/>
              <a:t>*       10 *       15 *        94 *</a:t>
            </a:r>
          </a:p>
          <a:p>
            <a:r>
              <a:rPr kumimoji="1" lang="en-US" altLang="ja-JP" dirty="0"/>
              <a:t>*       10 *       16 *         5 *</a:t>
            </a:r>
          </a:p>
          <a:p>
            <a:r>
              <a:rPr kumimoji="1" lang="en-US" altLang="ja-JP" dirty="0"/>
              <a:t>*       10 *       17 *        -5 *</a:t>
            </a:r>
          </a:p>
          <a:p>
            <a:r>
              <a:rPr kumimoji="1" lang="en-US" altLang="ja-JP" dirty="0"/>
              <a:t>*       10 *       18 *         5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15 *</a:t>
            </a:r>
          </a:p>
          <a:p>
            <a:r>
              <a:rPr kumimoji="1" lang="en-US" altLang="ja-JP" dirty="0"/>
              <a:t>*       11 *        9 *       -15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5 *</a:t>
            </a:r>
          </a:p>
          <a:p>
            <a:r>
              <a:rPr kumimoji="1" lang="en-US" altLang="ja-JP" dirty="0"/>
              <a:t>*       11 *       14 *        -5 *</a:t>
            </a:r>
          </a:p>
          <a:p>
            <a:r>
              <a:rPr kumimoji="1" lang="en-US" altLang="ja-JP" dirty="0"/>
              <a:t>*       11 *       15 *        94 *</a:t>
            </a:r>
          </a:p>
          <a:p>
            <a:r>
              <a:rPr kumimoji="1" lang="en-US" altLang="ja-JP" dirty="0"/>
              <a:t>*       11 *       16 *         5 *</a:t>
            </a:r>
          </a:p>
          <a:p>
            <a:r>
              <a:rPr kumimoji="1" lang="en-US" altLang="ja-JP" dirty="0"/>
              <a:t>*       11 *       17 *        -5 *</a:t>
            </a:r>
          </a:p>
          <a:p>
            <a:r>
              <a:rPr kumimoji="1" lang="en-US" altLang="ja-JP" dirty="0"/>
              <a:t>*       11 *       18 *         5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15 *</a:t>
            </a:r>
          </a:p>
          <a:p>
            <a:r>
              <a:rPr kumimoji="1" lang="en-US" altLang="ja-JP" dirty="0"/>
              <a:t>*       12 *        9 *       -15 *</a:t>
            </a:r>
          </a:p>
          <a:p>
            <a:r>
              <a:rPr kumimoji="1" lang="en-US" altLang="ja-JP" dirty="0"/>
              <a:t>Type &lt;CR&gt; to continue or q to quit ==&gt;</a:t>
            </a:r>
          </a:p>
          <a:p>
            <a:r>
              <a:rPr kumimoji="1" lang="en-US" altLang="ja-JP" dirty="0"/>
              <a:t>*       12 *       10 *        25 *</a:t>
            </a:r>
          </a:p>
          <a:p>
            <a:r>
              <a:rPr kumimoji="1" lang="en-US" altLang="ja-JP" dirty="0"/>
              <a:t>*       12 *       11 *        23 *</a:t>
            </a:r>
          </a:p>
          <a:p>
            <a:r>
              <a:rPr kumimoji="1" lang="en-US" altLang="ja-JP" dirty="0"/>
              <a:t>*       12 *       12 *        23 *</a:t>
            </a:r>
          </a:p>
          <a:p>
            <a:r>
              <a:rPr kumimoji="1" lang="en-US" altLang="ja-JP" dirty="0"/>
              <a:t>*       12 *       13 *        12 *</a:t>
            </a:r>
          </a:p>
          <a:p>
            <a:r>
              <a:rPr kumimoji="1" lang="en-US" altLang="ja-JP" dirty="0"/>
              <a:t>*       12 *       14 *       -12 *</a:t>
            </a:r>
          </a:p>
          <a:p>
            <a:r>
              <a:rPr kumimoji="1" lang="en-US" altLang="ja-JP" dirty="0"/>
              <a:t>*       12 *       15 *         3 *</a:t>
            </a:r>
          </a:p>
          <a:p>
            <a:r>
              <a:rPr kumimoji="1" lang="en-US" altLang="ja-JP" dirty="0"/>
              <a:t>*       12 *       16 *        -3 *</a:t>
            </a:r>
          </a:p>
          <a:p>
            <a:r>
              <a:rPr kumimoji="1" lang="en-US" altLang="ja-JP" dirty="0"/>
              <a:t>*       12 *       17 *        12 *</a:t>
            </a:r>
          </a:p>
          <a:p>
            <a:r>
              <a:rPr kumimoji="1" lang="en-US" altLang="ja-JP" dirty="0"/>
              <a:t>*       12 *       18 *       -12 *</a:t>
            </a:r>
          </a:p>
          <a:p>
            <a:r>
              <a:rPr kumimoji="1" lang="en-US" altLang="ja-JP" dirty="0"/>
              <a:t>*       12 *       19 *         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15 *</a:t>
            </a:r>
          </a:p>
          <a:p>
            <a:r>
              <a:rPr kumimoji="1" lang="en-US" altLang="ja-JP" dirty="0"/>
              <a:t>*       13 *        9 *       -15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5 *</a:t>
            </a:r>
          </a:p>
          <a:p>
            <a:r>
              <a:rPr kumimoji="1" lang="en-US" altLang="ja-JP" dirty="0"/>
              <a:t>*       13 *       14 *        -5 *</a:t>
            </a:r>
          </a:p>
          <a:p>
            <a:r>
              <a:rPr kumimoji="1" lang="en-US" altLang="ja-JP" dirty="0"/>
              <a:t>Type &lt;CR&gt; to continue or q to quit ==&gt;</a:t>
            </a:r>
          </a:p>
          <a:p>
            <a:r>
              <a:rPr kumimoji="1" lang="en-US" altLang="ja-JP" dirty="0"/>
              <a:t>*       13 *       15 *        94 *</a:t>
            </a:r>
          </a:p>
          <a:p>
            <a:r>
              <a:rPr kumimoji="1" lang="en-US" altLang="ja-JP" dirty="0"/>
              <a:t>*       13 *       16 *         5 *</a:t>
            </a:r>
          </a:p>
          <a:p>
            <a:r>
              <a:rPr kumimoji="1" lang="en-US" altLang="ja-JP" dirty="0"/>
              <a:t>*       13 *       17 *        -5 *</a:t>
            </a:r>
          </a:p>
          <a:p>
            <a:r>
              <a:rPr kumimoji="1" lang="en-US" altLang="ja-JP" dirty="0"/>
              <a:t>*       13 *       18 *         5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15 *</a:t>
            </a:r>
          </a:p>
          <a:p>
            <a:r>
              <a:rPr kumimoji="1" lang="en-US" altLang="ja-JP" dirty="0"/>
              <a:t>*       14 *        9 *       -15 *</a:t>
            </a:r>
          </a:p>
          <a:p>
            <a:r>
              <a:rPr kumimoji="1" lang="en-US" altLang="ja-JP" dirty="0"/>
              <a:t>*       14 *       10 *        25 *</a:t>
            </a:r>
          </a:p>
          <a:p>
            <a:r>
              <a:rPr kumimoji="1" lang="en-US" altLang="ja-JP" dirty="0"/>
              <a:t>*       14 *       11 *        24 *</a:t>
            </a:r>
          </a:p>
          <a:p>
            <a:r>
              <a:rPr kumimoji="1" lang="en-US" altLang="ja-JP" dirty="0"/>
              <a:t>*       14 *       12 *       -24 *</a:t>
            </a:r>
          </a:p>
          <a:p>
            <a:r>
              <a:rPr kumimoji="1" lang="en-US" altLang="ja-JP" dirty="0"/>
              <a:t>*       14 *       13 *       -13 *</a:t>
            </a:r>
          </a:p>
          <a:p>
            <a:r>
              <a:rPr kumimoji="1" lang="en-US" altLang="ja-JP" dirty="0"/>
              <a:t>*       14 *       14 *        14 *</a:t>
            </a:r>
          </a:p>
          <a:p>
            <a:r>
              <a:rPr kumimoji="1" lang="en-US" altLang="ja-JP" dirty="0"/>
              <a:t>*       14 *       15 *         1 *</a:t>
            </a:r>
          </a:p>
          <a:p>
            <a:r>
              <a:rPr kumimoji="1" lang="en-US" altLang="ja-JP" dirty="0"/>
              <a:t>*       14 *       16 *        -2 *</a:t>
            </a:r>
          </a:p>
          <a:p>
            <a:r>
              <a:rPr kumimoji="1" lang="en-US" altLang="ja-JP" dirty="0"/>
              <a:t>*       14 *       17 *        94 *</a:t>
            </a:r>
          </a:p>
          <a:p>
            <a:r>
              <a:rPr kumimoji="1" lang="en-US" altLang="ja-JP" dirty="0"/>
              <a:t>*       14 *       18 *        15 *</a:t>
            </a:r>
          </a:p>
          <a:p>
            <a:r>
              <a:rPr kumimoji="1" lang="en-US" altLang="ja-JP" dirty="0"/>
              <a:t>*       14 *       19 *       -15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25 *</a:t>
            </a:r>
          </a:p>
          <a:p>
            <a:r>
              <a:rPr kumimoji="1" lang="en-US" altLang="ja-JP" dirty="0"/>
              <a:t>*       15 *       11 *        22 *</a:t>
            </a:r>
          </a:p>
          <a:p>
            <a:r>
              <a:rPr kumimoji="1" lang="en-US" altLang="ja-JP" dirty="0"/>
              <a:t>*       15 *       12 *        23 *</a:t>
            </a:r>
          </a:p>
          <a:p>
            <a:r>
              <a:rPr kumimoji="1" lang="en-US" altLang="ja-JP" dirty="0"/>
              <a:t>*       15 *       13 *        11 *</a:t>
            </a:r>
          </a:p>
          <a:p>
            <a:r>
              <a:rPr kumimoji="1" lang="en-US" altLang="ja-JP" dirty="0"/>
              <a:t>*       15 *       14 *       -11 *</a:t>
            </a:r>
          </a:p>
          <a:p>
            <a:r>
              <a:rPr kumimoji="1" lang="en-US" altLang="ja-JP" dirty="0"/>
              <a:t>*       15 *       15 *        22 *</a:t>
            </a:r>
          </a:p>
          <a:p>
            <a:r>
              <a:rPr kumimoji="1" lang="en-US" altLang="ja-JP" dirty="0"/>
              <a:t>*       15 *       16 *        11 *</a:t>
            </a:r>
          </a:p>
          <a:p>
            <a:r>
              <a:rPr kumimoji="1" lang="en-US" altLang="ja-JP" dirty="0"/>
              <a:t>*       15 *       17 *       -11 *</a:t>
            </a:r>
          </a:p>
          <a:p>
            <a:r>
              <a:rPr kumimoji="1" lang="en-US" altLang="ja-JP" dirty="0"/>
              <a:t>*       15 *       18 *        94 *</a:t>
            </a:r>
          </a:p>
          <a:p>
            <a:r>
              <a:rPr kumimoji="1" lang="en-US" altLang="ja-JP" dirty="0"/>
              <a:t>*       15 *       19 *        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15 *</a:t>
            </a:r>
          </a:p>
          <a:p>
            <a:r>
              <a:rPr kumimoji="1" lang="en-US" altLang="ja-JP" dirty="0"/>
              <a:t>*       16 *        9 *       -15 *</a:t>
            </a:r>
          </a:p>
          <a:p>
            <a:r>
              <a:rPr kumimoji="1" lang="en-US" altLang="ja-JP" dirty="0"/>
              <a:t>*       16 *       10 *        25 *</a:t>
            </a:r>
          </a:p>
          <a:p>
            <a:r>
              <a:rPr kumimoji="1" lang="en-US" altLang="ja-JP" dirty="0"/>
              <a:t>*       16 *       11 *         4 *</a:t>
            </a:r>
          </a:p>
          <a:p>
            <a:r>
              <a:rPr kumimoji="1" lang="en-US" altLang="ja-JP" dirty="0"/>
              <a:t>*       16 *       12 *        -4 *</a:t>
            </a:r>
          </a:p>
          <a:p>
            <a:r>
              <a:rPr kumimoji="1" lang="en-US" altLang="ja-JP" dirty="0"/>
              <a:t>*       16 *       13 *         4 *</a:t>
            </a:r>
          </a:p>
          <a:p>
            <a:r>
              <a:rPr kumimoji="1" lang="en-US" altLang="ja-JP" dirty="0"/>
              <a:t>*       16 *       14 *        -4 *</a:t>
            </a:r>
          </a:p>
          <a:p>
            <a:r>
              <a:rPr kumimoji="1" lang="en-US" altLang="ja-JP" dirty="0"/>
              <a:t>*       16 *       15 *        94 *</a:t>
            </a:r>
          </a:p>
          <a:p>
            <a:r>
              <a:rPr kumimoji="1" lang="en-US" altLang="ja-JP" dirty="0"/>
              <a:t>*       16 *       16 *         4 *</a:t>
            </a:r>
          </a:p>
          <a:p>
            <a:r>
              <a:rPr kumimoji="1" lang="en-US" altLang="ja-JP" dirty="0"/>
              <a:t>*       16 *       17 *        -4 *</a:t>
            </a:r>
          </a:p>
          <a:p>
            <a:r>
              <a:rPr kumimoji="1" lang="en-US" altLang="ja-JP" dirty="0"/>
              <a:t>*       16 *       18 *         4 *</a:t>
            </a:r>
          </a:p>
          <a:p>
            <a:r>
              <a:rPr kumimoji="1" lang="en-US" altLang="ja-JP" dirty="0"/>
              <a:t>*       16 *       19 *        21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15 *</a:t>
            </a:r>
          </a:p>
          <a:p>
            <a:r>
              <a:rPr kumimoji="1" lang="en-US" altLang="ja-JP" dirty="0"/>
              <a:t>*       17 *        9 *       -15 *</a:t>
            </a:r>
          </a:p>
          <a:p>
            <a:r>
              <a:rPr kumimoji="1" lang="en-US" altLang="ja-JP" dirty="0"/>
              <a:t>Type &lt;CR&gt; to continue or q to quit ==&gt;</a:t>
            </a:r>
          </a:p>
          <a:p>
            <a:r>
              <a:rPr kumimoji="1" lang="en-US" altLang="ja-JP" dirty="0"/>
              <a:t>*       17 *       10 *        25 *</a:t>
            </a:r>
          </a:p>
          <a:p>
            <a:r>
              <a:rPr kumimoji="1" lang="en-US" altLang="ja-JP" dirty="0"/>
              <a:t>*       17 *       11 *        24 *</a:t>
            </a:r>
          </a:p>
          <a:p>
            <a:r>
              <a:rPr kumimoji="1" lang="en-US" altLang="ja-JP" dirty="0"/>
              <a:t>*       17 *       12 *       -24 *</a:t>
            </a:r>
          </a:p>
          <a:p>
            <a:r>
              <a:rPr kumimoji="1" lang="en-US" altLang="ja-JP" dirty="0"/>
              <a:t>*       17 *       13 *        -3 *</a:t>
            </a:r>
          </a:p>
          <a:p>
            <a:r>
              <a:rPr kumimoji="1" lang="en-US" altLang="ja-JP" dirty="0"/>
              <a:t>*       17 *       14 *         4 *</a:t>
            </a:r>
          </a:p>
          <a:p>
            <a:r>
              <a:rPr kumimoji="1" lang="en-US" altLang="ja-JP" dirty="0"/>
              <a:t>*       17 *       15 *         1 *</a:t>
            </a:r>
          </a:p>
          <a:p>
            <a:r>
              <a:rPr kumimoji="1" lang="en-US" altLang="ja-JP" dirty="0"/>
              <a:t>*       17 *       16 *        -2 *</a:t>
            </a:r>
          </a:p>
          <a:p>
            <a:r>
              <a:rPr kumimoji="1" lang="en-US" altLang="ja-JP" dirty="0"/>
              <a:t>*       17 *       17 *        -3 *</a:t>
            </a:r>
          </a:p>
          <a:p>
            <a:r>
              <a:rPr kumimoji="1" lang="en-US" altLang="ja-JP" dirty="0"/>
              <a:t>*       17 *       18 *         4 *</a:t>
            </a:r>
          </a:p>
          <a:p>
            <a:r>
              <a:rPr kumimoji="1" lang="en-US" altLang="ja-JP" dirty="0"/>
              <a:t>*       17 *       19 *         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15 *</a:t>
            </a:r>
          </a:p>
          <a:p>
            <a:r>
              <a:rPr kumimoji="1" lang="en-US" altLang="ja-JP" dirty="0"/>
              <a:t>*       18 *        9 *       -15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5 *</a:t>
            </a:r>
          </a:p>
          <a:p>
            <a:r>
              <a:rPr kumimoji="1" lang="en-US" altLang="ja-JP" dirty="0"/>
              <a:t>*       18 *       14 *        -5 *</a:t>
            </a:r>
          </a:p>
          <a:p>
            <a:r>
              <a:rPr kumimoji="1" lang="en-US" altLang="ja-JP" dirty="0"/>
              <a:t>Type &lt;CR&gt; to continue or q to quit ==&gt;</a:t>
            </a:r>
          </a:p>
          <a:p>
            <a:r>
              <a:rPr kumimoji="1" lang="en-US" altLang="ja-JP" dirty="0"/>
              <a:t>*       18 *       15 *        94 *</a:t>
            </a:r>
          </a:p>
          <a:p>
            <a:r>
              <a:rPr kumimoji="1" lang="en-US" altLang="ja-JP" dirty="0"/>
              <a:t>*       18 *       16 *         5 *</a:t>
            </a:r>
          </a:p>
          <a:p>
            <a:r>
              <a:rPr kumimoji="1" lang="en-US" altLang="ja-JP" dirty="0"/>
              <a:t>*       18 *       17 *        -5 *</a:t>
            </a:r>
          </a:p>
          <a:p>
            <a:r>
              <a:rPr kumimoji="1" lang="en-US" altLang="ja-JP" dirty="0"/>
              <a:t>*       18 *       18 *        -5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25 *</a:t>
            </a:r>
          </a:p>
          <a:p>
            <a:r>
              <a:rPr kumimoji="1" lang="en-US" altLang="ja-JP" dirty="0"/>
              <a:t>*       19 *       11 *        23 *</a:t>
            </a:r>
          </a:p>
          <a:p>
            <a:r>
              <a:rPr kumimoji="1" lang="en-US" altLang="ja-JP" dirty="0"/>
              <a:t>*       19 *       12 *        23 *</a:t>
            </a:r>
          </a:p>
          <a:p>
            <a:r>
              <a:rPr kumimoji="1" lang="en-US" altLang="ja-JP" dirty="0"/>
              <a:t>*       19 *       13 *        16 *</a:t>
            </a:r>
          </a:p>
          <a:p>
            <a:r>
              <a:rPr kumimoji="1" lang="en-US" altLang="ja-JP" dirty="0"/>
              <a:t>*       19 *       14 *       -16 *</a:t>
            </a:r>
          </a:p>
          <a:p>
            <a:r>
              <a:rPr kumimoji="1" lang="en-US" altLang="ja-JP" dirty="0"/>
              <a:t>*       19 *       15 *        15 *</a:t>
            </a:r>
          </a:p>
          <a:p>
            <a:r>
              <a:rPr kumimoji="1" lang="en-US" altLang="ja-JP" dirty="0"/>
              <a:t>*       19 *       16 *       -15 *</a:t>
            </a:r>
          </a:p>
          <a:p>
            <a:r>
              <a:rPr kumimoji="1" lang="en-US" altLang="ja-JP" dirty="0"/>
              <a:t>*       19 *       17 *        94 *</a:t>
            </a:r>
          </a:p>
          <a:p>
            <a:r>
              <a:rPr kumimoji="1" lang="en-US" altLang="ja-JP" dirty="0"/>
              <a:t>*       19 *       18 *        15 *</a:t>
            </a:r>
          </a:p>
          <a:p>
            <a:r>
              <a:rPr kumimoji="1" lang="en-US" altLang="ja-JP" dirty="0"/>
              <a:t>*       19 *       19 *       -15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25 *</a:t>
            </a:r>
          </a:p>
          <a:p>
            <a:r>
              <a:rPr kumimoji="1" lang="en-US" altLang="ja-JP" dirty="0"/>
              <a:t>*       20 *       11 *         5 *</a:t>
            </a:r>
          </a:p>
          <a:p>
            <a:r>
              <a:rPr kumimoji="1" lang="en-US" altLang="ja-JP" dirty="0"/>
              <a:t>*       20 *       12 *        -5 *</a:t>
            </a:r>
          </a:p>
          <a:p>
            <a:r>
              <a:rPr kumimoji="1" lang="en-US" altLang="ja-JP" dirty="0"/>
              <a:t>*       20 *       13 *        94 *</a:t>
            </a:r>
          </a:p>
          <a:p>
            <a:r>
              <a:rPr kumimoji="1" lang="en-US" altLang="ja-JP" dirty="0"/>
              <a:t>*       20 *       14 *        15 *</a:t>
            </a:r>
          </a:p>
          <a:p>
            <a:r>
              <a:rPr kumimoji="1" lang="en-US" altLang="ja-JP" dirty="0"/>
              <a:t>*       20 *       15 *       -15 *</a:t>
            </a:r>
          </a:p>
          <a:p>
            <a:r>
              <a:rPr kumimoji="1" lang="en-US" altLang="ja-JP" dirty="0"/>
              <a:t>*       20 *       16 *       -15 *</a:t>
            </a:r>
          </a:p>
          <a:p>
            <a:r>
              <a:rPr kumimoji="1" lang="en-US" altLang="ja-JP" dirty="0"/>
              <a:t>*       20 *       17 *        22 *</a:t>
            </a:r>
          </a:p>
          <a:p>
            <a:r>
              <a:rPr kumimoji="1" lang="en-US" altLang="ja-JP" dirty="0"/>
              <a:t>*       20 *       18 *         5 *</a:t>
            </a:r>
          </a:p>
          <a:p>
            <a:r>
              <a:rPr kumimoji="1" lang="en-US" altLang="ja-JP" dirty="0"/>
              <a:t>*       20 *       19 *        -5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15 *</a:t>
            </a:r>
          </a:p>
          <a:p>
            <a:r>
              <a:rPr kumimoji="1" lang="en-US" altLang="ja-JP" dirty="0"/>
              <a:t>*       21 *        9 *       -15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 *</a:t>
            </a:r>
          </a:p>
          <a:p>
            <a:r>
              <a:rPr kumimoji="1" lang="en-US" altLang="ja-JP" dirty="0"/>
              <a:t>*       21 *       14 *         2 *</a:t>
            </a:r>
          </a:p>
          <a:p>
            <a:r>
              <a:rPr kumimoji="1" lang="en-US" altLang="ja-JP" dirty="0"/>
              <a:t>*       21 *       15 *        13 *</a:t>
            </a:r>
          </a:p>
          <a:p>
            <a:r>
              <a:rPr kumimoji="1" lang="en-US" altLang="ja-JP" dirty="0"/>
              <a:t>*       21 *       16 *       -14 *</a:t>
            </a:r>
          </a:p>
          <a:p>
            <a:r>
              <a:rPr kumimoji="1" lang="en-US" altLang="ja-JP" dirty="0"/>
              <a:t>*       21 *       17 *        -1 *</a:t>
            </a:r>
          </a:p>
          <a:p>
            <a:r>
              <a:rPr kumimoji="1" lang="en-US" altLang="ja-JP" dirty="0"/>
              <a:t>*       21 *       18 *         2 *</a:t>
            </a:r>
          </a:p>
          <a:p>
            <a:r>
              <a:rPr kumimoji="1" lang="en-US" altLang="ja-JP" dirty="0"/>
              <a:t>*       21 *       19 *        13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15 *</a:t>
            </a:r>
          </a:p>
          <a:p>
            <a:r>
              <a:rPr kumimoji="1" lang="en-US" altLang="ja-JP" dirty="0"/>
              <a:t>*       22 *        9 *       -15 *</a:t>
            </a:r>
          </a:p>
          <a:p>
            <a:r>
              <a:rPr kumimoji="1" lang="en-US" altLang="ja-JP" dirty="0"/>
              <a:t>Type &lt;CR&gt; to continue or q to quit ==&gt;</a:t>
            </a:r>
          </a:p>
          <a:p>
            <a:r>
              <a:rPr kumimoji="1" lang="en-US" altLang="ja-JP" dirty="0"/>
              <a:t>*       22 *       10 *        25 *</a:t>
            </a:r>
          </a:p>
          <a:p>
            <a:r>
              <a:rPr kumimoji="1" lang="en-US" altLang="ja-JP" dirty="0"/>
              <a:t>*       22 *       11 *        13 *</a:t>
            </a:r>
          </a:p>
          <a:p>
            <a:r>
              <a:rPr kumimoji="1" lang="en-US" altLang="ja-JP" dirty="0"/>
              <a:t>*       22 *       12 *       -13 *</a:t>
            </a:r>
          </a:p>
          <a:p>
            <a:r>
              <a:rPr kumimoji="1" lang="en-US" altLang="ja-JP" dirty="0"/>
              <a:t>*       22 *       13 *        13 *</a:t>
            </a:r>
          </a:p>
          <a:p>
            <a:r>
              <a:rPr kumimoji="1" lang="en-US" altLang="ja-JP" dirty="0"/>
              <a:t>*       22 *       14 *       -13 *</a:t>
            </a:r>
          </a:p>
          <a:p>
            <a:r>
              <a:rPr kumimoji="1" lang="en-US" altLang="ja-JP" dirty="0"/>
              <a:t>*       22 *       15 *        16 *</a:t>
            </a:r>
          </a:p>
          <a:p>
            <a:r>
              <a:rPr kumimoji="1" lang="en-US" altLang="ja-JP" dirty="0"/>
              <a:t>*       22 *       16 *        11 *</a:t>
            </a:r>
          </a:p>
          <a:p>
            <a:r>
              <a:rPr kumimoji="1" lang="en-US" altLang="ja-JP" dirty="0"/>
              <a:t>*       22 *       17 *       -12 *</a:t>
            </a:r>
          </a:p>
          <a:p>
            <a:r>
              <a:rPr kumimoji="1" lang="en-US" altLang="ja-JP" dirty="0"/>
              <a:t>*       22 *       18 *       -16 *</a:t>
            </a:r>
          </a:p>
          <a:p>
            <a:r>
              <a:rPr kumimoji="1" lang="en-US" altLang="ja-JP" dirty="0"/>
              <a:t>*       22 *       19 *     20213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25 *</a:t>
            </a:r>
          </a:p>
          <a:p>
            <a:r>
              <a:rPr kumimoji="1" lang="en-US" altLang="ja-JP" dirty="0"/>
              <a:t>*       23 *       11 *        15 *</a:t>
            </a:r>
          </a:p>
          <a:p>
            <a:r>
              <a:rPr kumimoji="1" lang="en-US" altLang="ja-JP" dirty="0"/>
              <a:t>*       23 *       12 *       -15 *</a:t>
            </a:r>
          </a:p>
          <a:p>
            <a:r>
              <a:rPr kumimoji="1" lang="en-US" altLang="ja-JP" dirty="0"/>
              <a:t>*       23 *       13 *        94 *</a:t>
            </a:r>
          </a:p>
          <a:p>
            <a:r>
              <a:rPr kumimoji="1" lang="en-US" altLang="ja-JP" dirty="0"/>
              <a:t>*       23 *       14 *        15 *</a:t>
            </a:r>
          </a:p>
          <a:p>
            <a:r>
              <a:rPr kumimoji="1" lang="en-US" altLang="ja-JP" dirty="0"/>
              <a:t>Type &lt;CR&gt; to continue or q to quit ==&gt;</a:t>
            </a:r>
          </a:p>
          <a:p>
            <a:r>
              <a:rPr kumimoji="1" lang="en-US" altLang="ja-JP" dirty="0"/>
              <a:t>*       23 *       15 *       -15 *</a:t>
            </a:r>
          </a:p>
          <a:p>
            <a:r>
              <a:rPr kumimoji="1" lang="en-US" altLang="ja-JP" dirty="0"/>
              <a:t>*       23 *       16 *        15 *</a:t>
            </a:r>
          </a:p>
          <a:p>
            <a:r>
              <a:rPr kumimoji="1" lang="en-US" altLang="ja-JP" dirty="0"/>
              <a:t>*       23 *       17 *        22 *</a:t>
            </a:r>
          </a:p>
          <a:p>
            <a:r>
              <a:rPr kumimoji="1" lang="en-US" altLang="ja-JP" dirty="0"/>
              <a:t>*       23 *       18 *       -15 *</a:t>
            </a:r>
          </a:p>
          <a:p>
            <a:r>
              <a:rPr kumimoji="1" lang="en-US" altLang="ja-JP" dirty="0"/>
              <a:t>*       23 *       19 *        22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15 *</a:t>
            </a:r>
          </a:p>
          <a:p>
            <a:r>
              <a:rPr kumimoji="1" lang="en-US" altLang="ja-JP" dirty="0"/>
              <a:t>*       24 *        9 *       -15 *</a:t>
            </a:r>
          </a:p>
          <a:p>
            <a:r>
              <a:rPr kumimoji="1" lang="en-US" altLang="ja-JP" dirty="0"/>
              <a:t>*       24 *       10 *        25 *</a:t>
            </a:r>
          </a:p>
          <a:p>
            <a:r>
              <a:rPr kumimoji="1" lang="en-US" altLang="ja-JP" dirty="0"/>
              <a:t>*       24 *       11 *        24 *</a:t>
            </a:r>
          </a:p>
          <a:p>
            <a:r>
              <a:rPr kumimoji="1" lang="en-US" altLang="ja-JP" dirty="0"/>
              <a:t>*       24 *       12 *       -24 *</a:t>
            </a:r>
          </a:p>
          <a:p>
            <a:r>
              <a:rPr kumimoji="1" lang="en-US" altLang="ja-JP" dirty="0"/>
              <a:t>*       24 *       13 *        -1 *</a:t>
            </a:r>
          </a:p>
          <a:p>
            <a:r>
              <a:rPr kumimoji="1" lang="en-US" altLang="ja-JP" dirty="0"/>
              <a:t>*       24 *       14 *         2 *</a:t>
            </a:r>
          </a:p>
          <a:p>
            <a:r>
              <a:rPr kumimoji="1" lang="en-US" altLang="ja-JP" dirty="0"/>
              <a:t>*       24 *       15 *        15 *</a:t>
            </a:r>
          </a:p>
          <a:p>
            <a:r>
              <a:rPr kumimoji="1" lang="en-US" altLang="ja-JP" dirty="0"/>
              <a:t>*       24 *       16 *       -16 *</a:t>
            </a:r>
          </a:p>
          <a:p>
            <a:r>
              <a:rPr kumimoji="1" lang="en-US" altLang="ja-JP" dirty="0"/>
              <a:t>*       24 *       17 *        -1 *</a:t>
            </a:r>
          </a:p>
          <a:p>
            <a:r>
              <a:rPr kumimoji="1" lang="en-US" altLang="ja-JP" dirty="0"/>
              <a:t>*       24 *       18 *         2 *</a:t>
            </a:r>
          </a:p>
          <a:p>
            <a:r>
              <a:rPr kumimoji="1" lang="en-US" altLang="ja-JP" dirty="0"/>
              <a:t>*       24 *       19 *        15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15 *</a:t>
            </a:r>
          </a:p>
          <a:p>
            <a:r>
              <a:rPr kumimoji="1" lang="en-US" altLang="ja-JP" dirty="0"/>
              <a:t>*       25 *        9 *       -15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5 *</a:t>
            </a:r>
          </a:p>
          <a:p>
            <a:r>
              <a:rPr kumimoji="1" lang="en-US" altLang="ja-JP" dirty="0"/>
              <a:t>*       25 *       14 *        -5 *</a:t>
            </a:r>
          </a:p>
          <a:p>
            <a:r>
              <a:rPr kumimoji="1" lang="en-US" altLang="ja-JP" dirty="0"/>
              <a:t>*       25 *       15 *        94 *</a:t>
            </a:r>
          </a:p>
          <a:p>
            <a:r>
              <a:rPr kumimoji="1" lang="en-US" altLang="ja-JP" dirty="0"/>
              <a:t>*       25 *       16 *         5 *</a:t>
            </a:r>
          </a:p>
          <a:p>
            <a:r>
              <a:rPr kumimoji="1" lang="en-US" altLang="ja-JP" dirty="0"/>
              <a:t>*       25 *       17 *        -5 *</a:t>
            </a:r>
          </a:p>
          <a:p>
            <a:r>
              <a:rPr kumimoji="1" lang="en-US" altLang="ja-JP" dirty="0"/>
              <a:t>*       25 *       18 *         5 *</a:t>
            </a:r>
          </a:p>
          <a:p>
            <a:r>
              <a:rPr kumimoji="1" lang="en-US" altLang="ja-JP" dirty="0"/>
              <a:t>*       25 *       19 *        21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15 *</a:t>
            </a:r>
          </a:p>
          <a:p>
            <a:r>
              <a:rPr kumimoji="1" lang="en-US" altLang="ja-JP" dirty="0"/>
              <a:t>*       26 *        9 *       -15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94 *</a:t>
            </a:r>
          </a:p>
          <a:p>
            <a:r>
              <a:rPr kumimoji="1" lang="en-US" altLang="ja-JP" dirty="0"/>
              <a:t>*       26 *       14 *        15 *</a:t>
            </a:r>
          </a:p>
          <a:p>
            <a:r>
              <a:rPr kumimoji="1" lang="en-US" altLang="ja-JP" dirty="0"/>
              <a:t>*       26 *       15 *       -15 *</a:t>
            </a:r>
          </a:p>
          <a:p>
            <a:r>
              <a:rPr kumimoji="1" lang="en-US" altLang="ja-JP" dirty="0"/>
              <a:t>*       26 *       16 *       -15 *</a:t>
            </a:r>
          </a:p>
          <a:p>
            <a:r>
              <a:rPr kumimoji="1" lang="en-US" altLang="ja-JP" dirty="0"/>
              <a:t>*       26 *       17 *        22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15 *</a:t>
            </a:r>
          </a:p>
          <a:p>
            <a:r>
              <a:rPr kumimoji="1" lang="en-US" altLang="ja-JP" dirty="0"/>
              <a:t>*       27 *        9 *       -15 *</a:t>
            </a:r>
          </a:p>
          <a:p>
            <a:r>
              <a:rPr kumimoji="1" lang="en-US" altLang="ja-JP" dirty="0"/>
              <a:t>Type &lt;CR&gt; to continue or q to quit ==&gt;</a:t>
            </a:r>
          </a:p>
          <a:p>
            <a:r>
              <a:rPr kumimoji="1" lang="en-US" altLang="ja-JP" dirty="0"/>
              <a:t>*       27 *       10 *        25 *</a:t>
            </a:r>
          </a:p>
          <a:p>
            <a:r>
              <a:rPr kumimoji="1" lang="en-US" altLang="ja-JP" dirty="0"/>
              <a:t>*       27 *       11 *        24 *</a:t>
            </a:r>
          </a:p>
          <a:p>
            <a:r>
              <a:rPr kumimoji="1" lang="en-US" altLang="ja-JP" dirty="0"/>
              <a:t>*       27 *       12 *       -24 *</a:t>
            </a:r>
          </a:p>
          <a:p>
            <a:r>
              <a:rPr kumimoji="1" lang="en-US" altLang="ja-JP" dirty="0"/>
              <a:t>*       27 *       13 *       -13 *</a:t>
            </a:r>
          </a:p>
          <a:p>
            <a:r>
              <a:rPr kumimoji="1" lang="en-US" altLang="ja-JP" dirty="0"/>
              <a:t>*       27 *       14 *        14 *</a:t>
            </a:r>
          </a:p>
          <a:p>
            <a:r>
              <a:rPr kumimoji="1" lang="en-US" altLang="ja-JP" dirty="0"/>
              <a:t>*       27 *       15 *         3 *</a:t>
            </a:r>
          </a:p>
          <a:p>
            <a:r>
              <a:rPr kumimoji="1" lang="en-US" altLang="ja-JP" dirty="0"/>
              <a:t>*       27 *       16 *        -4 *</a:t>
            </a:r>
          </a:p>
          <a:p>
            <a:r>
              <a:rPr kumimoji="1" lang="en-US" altLang="ja-JP" dirty="0"/>
              <a:t>*       27 *       17 *        94 *</a:t>
            </a:r>
          </a:p>
          <a:p>
            <a:r>
              <a:rPr kumimoji="1" lang="en-US" altLang="ja-JP" dirty="0"/>
              <a:t>*       27 *       18 *        15 *</a:t>
            </a:r>
          </a:p>
          <a:p>
            <a:r>
              <a:rPr kumimoji="1" lang="en-US" altLang="ja-JP" dirty="0"/>
              <a:t>*       27 *       19 *       -15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15 *</a:t>
            </a:r>
          </a:p>
          <a:p>
            <a:r>
              <a:rPr kumimoji="1" lang="en-US" altLang="ja-JP" dirty="0"/>
              <a:t>*       28 *        9 *       -15 *</a:t>
            </a:r>
          </a:p>
          <a:p>
            <a:r>
              <a:rPr kumimoji="1" lang="en-US" altLang="ja-JP" dirty="0"/>
              <a:t>*       28 *       10 *        25 *</a:t>
            </a:r>
          </a:p>
          <a:p>
            <a:r>
              <a:rPr kumimoji="1" lang="en-US" altLang="ja-JP" dirty="0"/>
              <a:t>*       28 *       11 *         5 *</a:t>
            </a:r>
          </a:p>
          <a:p>
            <a:r>
              <a:rPr kumimoji="1" lang="en-US" altLang="ja-JP" dirty="0"/>
              <a:t>*       28 *       12 *        -5 *</a:t>
            </a:r>
          </a:p>
          <a:p>
            <a:r>
              <a:rPr kumimoji="1" lang="en-US" altLang="ja-JP" dirty="0"/>
              <a:t>*       28 *       13 *        94 *</a:t>
            </a:r>
          </a:p>
          <a:p>
            <a:r>
              <a:rPr kumimoji="1" lang="en-US" altLang="ja-JP" dirty="0"/>
              <a:t>*       28 *       14 *        15 *</a:t>
            </a:r>
          </a:p>
          <a:p>
            <a:r>
              <a:rPr kumimoji="1" lang="en-US" altLang="ja-JP" dirty="0"/>
              <a:t>Type &lt;CR&gt; to continue or q to quit ==&gt;</a:t>
            </a:r>
          </a:p>
          <a:p>
            <a:r>
              <a:rPr kumimoji="1" lang="en-US" altLang="ja-JP" dirty="0"/>
              <a:t>*       28 *       15 *       -15 *</a:t>
            </a:r>
          </a:p>
          <a:p>
            <a:r>
              <a:rPr kumimoji="1" lang="en-US" altLang="ja-JP" dirty="0"/>
              <a:t>*       28 *       16 *       -15 *</a:t>
            </a:r>
          </a:p>
          <a:p>
            <a:r>
              <a:rPr kumimoji="1" lang="en-US" altLang="ja-JP" dirty="0"/>
              <a:t>*       28 *       17 *        22 *</a:t>
            </a:r>
          </a:p>
          <a:p>
            <a:r>
              <a:rPr kumimoji="1" lang="en-US" altLang="ja-JP" dirty="0"/>
              <a:t>*       28 *       18 *         5 *</a:t>
            </a:r>
          </a:p>
          <a:p>
            <a:r>
              <a:rPr kumimoji="1" lang="en-US" altLang="ja-JP" dirty="0"/>
              <a:t>*       28 *       19 *        -5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15 *</a:t>
            </a:r>
          </a:p>
          <a:p>
            <a:r>
              <a:rPr kumimoji="1" lang="en-US" altLang="ja-JP" dirty="0"/>
              <a:t>*       29 *        9 *       -15 *</a:t>
            </a:r>
          </a:p>
          <a:p>
            <a:r>
              <a:rPr kumimoji="1" lang="en-US" altLang="ja-JP" dirty="0"/>
              <a:t>*       29 *       10 *        25 *</a:t>
            </a:r>
          </a:p>
          <a:p>
            <a:r>
              <a:rPr kumimoji="1" lang="en-US" altLang="ja-JP" dirty="0"/>
              <a:t>*       29 *       11 *         5 *</a:t>
            </a:r>
          </a:p>
          <a:p>
            <a:r>
              <a:rPr kumimoji="1" lang="en-US" altLang="ja-JP" dirty="0"/>
              <a:t>*       29 *       12 *        -5 *</a:t>
            </a:r>
          </a:p>
          <a:p>
            <a:r>
              <a:rPr kumimoji="1" lang="en-US" altLang="ja-JP" dirty="0"/>
              <a:t>*       29 *       13 *         5 *</a:t>
            </a:r>
          </a:p>
          <a:p>
            <a:r>
              <a:rPr kumimoji="1" lang="en-US" altLang="ja-JP" dirty="0"/>
              <a:t>*       29 *       14 *        -5 *</a:t>
            </a:r>
          </a:p>
          <a:p>
            <a:r>
              <a:rPr kumimoji="1" lang="en-US" altLang="ja-JP" dirty="0"/>
              <a:t>*       29 *       15 *        94 *</a:t>
            </a:r>
          </a:p>
          <a:p>
            <a:r>
              <a:rPr kumimoji="1" lang="en-US" altLang="ja-JP" dirty="0"/>
              <a:t>*       29 *       16 *         5 *</a:t>
            </a:r>
          </a:p>
          <a:p>
            <a:r>
              <a:rPr kumimoji="1" lang="en-US" altLang="ja-JP" dirty="0"/>
              <a:t>*       29 *       17 *        -5 *</a:t>
            </a:r>
          </a:p>
          <a:p>
            <a:r>
              <a:rPr kumimoji="1" lang="en-US" altLang="ja-JP" dirty="0"/>
              <a:t>*       29 *       18 *         5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15 *</a:t>
            </a:r>
          </a:p>
          <a:p>
            <a:r>
              <a:rPr kumimoji="1" lang="en-US" altLang="ja-JP" dirty="0"/>
              <a:t>*       30 *        9 *       -15 *</a:t>
            </a:r>
          </a:p>
          <a:p>
            <a:r>
              <a:rPr kumimoji="1" lang="en-US" altLang="ja-JP" dirty="0"/>
              <a:t>*       30 *       10 *        25 *</a:t>
            </a:r>
          </a:p>
          <a:p>
            <a:r>
              <a:rPr kumimoji="1" lang="en-US" altLang="ja-JP" dirty="0"/>
              <a:t>*       30 *       11 *         5 *</a:t>
            </a:r>
          </a:p>
          <a:p>
            <a:r>
              <a:rPr kumimoji="1" lang="en-US" altLang="ja-JP" dirty="0"/>
              <a:t>*       30 *       12 *        -5 *</a:t>
            </a:r>
          </a:p>
          <a:p>
            <a:r>
              <a:rPr kumimoji="1" lang="en-US" altLang="ja-JP" dirty="0"/>
              <a:t>*       30 *       13 *        94 *</a:t>
            </a:r>
          </a:p>
          <a:p>
            <a:r>
              <a:rPr kumimoji="1" lang="en-US" altLang="ja-JP" dirty="0"/>
              <a:t>*       30 *       14 *        15 *</a:t>
            </a:r>
          </a:p>
          <a:p>
            <a:r>
              <a:rPr kumimoji="1" lang="en-US" altLang="ja-JP" dirty="0"/>
              <a:t>*       30 *       15 *       -15 *</a:t>
            </a:r>
          </a:p>
          <a:p>
            <a:r>
              <a:rPr kumimoji="1" lang="en-US" altLang="ja-JP" dirty="0"/>
              <a:t>*       30 *       16 *        15 *</a:t>
            </a:r>
          </a:p>
          <a:p>
            <a:r>
              <a:rPr kumimoji="1" lang="en-US" altLang="ja-JP" dirty="0"/>
              <a:t>*       30 *       17 *        22 *</a:t>
            </a:r>
          </a:p>
          <a:p>
            <a:r>
              <a:rPr kumimoji="1" lang="en-US" altLang="ja-JP" dirty="0"/>
              <a:t>*       30 *       18 *         5 *</a:t>
            </a:r>
          </a:p>
          <a:p>
            <a:r>
              <a:rPr kumimoji="1" lang="en-US" altLang="ja-JP" dirty="0"/>
              <a:t>*       30 *       19 *        -5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15 *</a:t>
            </a:r>
          </a:p>
          <a:p>
            <a:r>
              <a:rPr kumimoji="1" lang="en-US" altLang="ja-JP" dirty="0"/>
              <a:t>*       31 *        9 *       -15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5 *</a:t>
            </a:r>
          </a:p>
          <a:p>
            <a:r>
              <a:rPr kumimoji="1" lang="en-US" altLang="ja-JP" dirty="0"/>
              <a:t>*       31 *       14 *        -5 *</a:t>
            </a:r>
          </a:p>
          <a:p>
            <a:r>
              <a:rPr kumimoji="1" lang="en-US" altLang="ja-JP" dirty="0"/>
              <a:t>*       31 *       15 *        94 *</a:t>
            </a:r>
          </a:p>
          <a:p>
            <a:r>
              <a:rPr kumimoji="1" lang="en-US" altLang="ja-JP" dirty="0"/>
              <a:t>*       31 *       16 *         5 *</a:t>
            </a:r>
          </a:p>
          <a:p>
            <a:r>
              <a:rPr kumimoji="1" lang="en-US" altLang="ja-JP" dirty="0"/>
              <a:t>*       31 *       17 *        -5 *</a:t>
            </a:r>
          </a:p>
          <a:p>
            <a:r>
              <a:rPr kumimoji="1" lang="en-US" altLang="ja-JP" dirty="0"/>
              <a:t>*       31 *       18 *         5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15 *</a:t>
            </a:r>
          </a:p>
          <a:p>
            <a:r>
              <a:rPr kumimoji="1" lang="en-US" altLang="ja-JP" dirty="0"/>
              <a:t>*       32 *        9 *       -15 *</a:t>
            </a:r>
          </a:p>
          <a:p>
            <a:r>
              <a:rPr kumimoji="1" lang="en-US" altLang="ja-JP" dirty="0"/>
              <a:t>Type &lt;CR&gt; to continue or q to quit ==&gt;</a:t>
            </a:r>
          </a:p>
          <a:p>
            <a:r>
              <a:rPr kumimoji="1" lang="en-US" altLang="ja-JP" dirty="0"/>
              <a:t>*       32 *       10 *        25 *</a:t>
            </a:r>
          </a:p>
          <a:p>
            <a:r>
              <a:rPr kumimoji="1" lang="en-US" altLang="ja-JP" dirty="0"/>
              <a:t>*       32 *       11 *         5 *</a:t>
            </a:r>
          </a:p>
          <a:p>
            <a:r>
              <a:rPr kumimoji="1" lang="en-US" altLang="ja-JP" dirty="0"/>
              <a:t>*       32 *       12 *        -5 *</a:t>
            </a:r>
          </a:p>
          <a:p>
            <a:r>
              <a:rPr kumimoji="1" lang="en-US" altLang="ja-JP" dirty="0"/>
              <a:t>*       32 *       13 *         5 *</a:t>
            </a:r>
          </a:p>
          <a:p>
            <a:r>
              <a:rPr kumimoji="1" lang="en-US" altLang="ja-JP" dirty="0"/>
              <a:t>*       32 *       14 *        -5 *</a:t>
            </a:r>
          </a:p>
          <a:p>
            <a:r>
              <a:rPr kumimoji="1" lang="en-US" altLang="ja-JP" dirty="0"/>
              <a:t>*       32 *       15 *        94 *</a:t>
            </a:r>
          </a:p>
          <a:p>
            <a:r>
              <a:rPr kumimoji="1" lang="en-US" altLang="ja-JP" dirty="0"/>
              <a:t>*       32 *       16 *         5 *</a:t>
            </a:r>
          </a:p>
          <a:p>
            <a:r>
              <a:rPr kumimoji="1" lang="en-US" altLang="ja-JP" dirty="0"/>
              <a:t>*       32 *       17 *        -5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15 *</a:t>
            </a:r>
          </a:p>
          <a:p>
            <a:r>
              <a:rPr kumimoji="1" lang="en-US" altLang="ja-JP" dirty="0"/>
              <a:t>*       33 *        9 *       -15 *</a:t>
            </a:r>
          </a:p>
          <a:p>
            <a:r>
              <a:rPr kumimoji="1" lang="en-US" altLang="ja-JP" dirty="0"/>
              <a:t>*       33 *       10 *        25 *</a:t>
            </a:r>
          </a:p>
          <a:p>
            <a:r>
              <a:rPr kumimoji="1" lang="en-US" altLang="ja-JP" dirty="0"/>
              <a:t>*       33 *       11 *         5 *</a:t>
            </a:r>
          </a:p>
          <a:p>
            <a:r>
              <a:rPr kumimoji="1" lang="en-US" altLang="ja-JP" dirty="0"/>
              <a:t>*       33 *       12 *        -5 *</a:t>
            </a:r>
          </a:p>
          <a:p>
            <a:r>
              <a:rPr kumimoji="1" lang="en-US" altLang="ja-JP" dirty="0"/>
              <a:t>*       33 *       13 *         5 *</a:t>
            </a:r>
          </a:p>
          <a:p>
            <a:r>
              <a:rPr kumimoji="1" lang="en-US" altLang="ja-JP" dirty="0"/>
              <a:t>*       33 *       14 *        -5 *</a:t>
            </a:r>
          </a:p>
          <a:p>
            <a:r>
              <a:rPr kumimoji="1" lang="en-US" altLang="ja-JP" dirty="0"/>
              <a:t>Type &lt;CR&gt; to continue or q to quit ==&gt;</a:t>
            </a:r>
          </a:p>
          <a:p>
            <a:r>
              <a:rPr kumimoji="1" lang="en-US" altLang="ja-JP" dirty="0"/>
              <a:t>*       33 *       15 *        94 *</a:t>
            </a:r>
          </a:p>
          <a:p>
            <a:r>
              <a:rPr kumimoji="1" lang="en-US" altLang="ja-JP" dirty="0"/>
              <a:t>*       33 *       16 *         5 *</a:t>
            </a:r>
          </a:p>
          <a:p>
            <a:r>
              <a:rPr kumimoji="1" lang="en-US" altLang="ja-JP" dirty="0"/>
              <a:t>*       33 *       17 *        -5 *</a:t>
            </a:r>
          </a:p>
          <a:p>
            <a:r>
              <a:rPr kumimoji="1" lang="en-US" altLang="ja-JP" dirty="0"/>
              <a:t>*       33 *       18 *         5 *</a:t>
            </a:r>
          </a:p>
          <a:p>
            <a:r>
              <a:rPr kumimoji="1" lang="en-US" altLang="ja-JP" dirty="0"/>
              <a:t>*       33 *       19 *        21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15 *</a:t>
            </a:r>
          </a:p>
          <a:p>
            <a:r>
              <a:rPr kumimoji="1" lang="en-US" altLang="ja-JP" dirty="0"/>
              <a:t>*       34 *        9 *       -15 *</a:t>
            </a:r>
          </a:p>
          <a:p>
            <a:r>
              <a:rPr kumimoji="1" lang="en-US" altLang="ja-JP" dirty="0"/>
              <a:t>*       34 *       10 *        25 *</a:t>
            </a:r>
          </a:p>
          <a:p>
            <a:r>
              <a:rPr kumimoji="1" lang="en-US" altLang="ja-JP" dirty="0"/>
              <a:t>*       34 *       11 *         5 *</a:t>
            </a:r>
          </a:p>
          <a:p>
            <a:r>
              <a:rPr kumimoji="1" lang="en-US" altLang="ja-JP" dirty="0"/>
              <a:t>*       34 *       12 *        -5 *</a:t>
            </a:r>
          </a:p>
          <a:p>
            <a:r>
              <a:rPr kumimoji="1" lang="en-US" altLang="ja-JP" dirty="0"/>
              <a:t>*       34 *       13 *        94 *</a:t>
            </a:r>
          </a:p>
          <a:p>
            <a:r>
              <a:rPr kumimoji="1" lang="en-US" altLang="ja-JP" dirty="0"/>
              <a:t>*       34 *       14 *        15 *</a:t>
            </a:r>
          </a:p>
          <a:p>
            <a:r>
              <a:rPr kumimoji="1" lang="en-US" altLang="ja-JP" dirty="0"/>
              <a:t>*       34 *       15 *       -15 *</a:t>
            </a:r>
          </a:p>
          <a:p>
            <a:r>
              <a:rPr kumimoji="1" lang="en-US" altLang="ja-JP" dirty="0"/>
              <a:t>*       34 *       16 *       -15 *</a:t>
            </a:r>
          </a:p>
          <a:p>
            <a:r>
              <a:rPr kumimoji="1" lang="en-US" altLang="ja-JP" dirty="0"/>
              <a:t>*       34 *       17 *        22 *</a:t>
            </a:r>
          </a:p>
          <a:p>
            <a:r>
              <a:rPr kumimoji="1" lang="en-US" altLang="ja-JP" dirty="0"/>
              <a:t>*       34 *       18 *         5 *</a:t>
            </a:r>
          </a:p>
          <a:p>
            <a:r>
              <a:rPr kumimoji="1" lang="en-US" altLang="ja-JP" dirty="0"/>
              <a:t>*       34 *       19 *        -5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25 *</a:t>
            </a:r>
          </a:p>
          <a:p>
            <a:r>
              <a:rPr kumimoji="1" lang="en-US" altLang="ja-JP" dirty="0"/>
              <a:t>*       35 *       11 *         5 *</a:t>
            </a:r>
          </a:p>
          <a:p>
            <a:r>
              <a:rPr kumimoji="1" lang="en-US" altLang="ja-JP" dirty="0"/>
              <a:t>*       35 *       12 *        -5 *</a:t>
            </a:r>
          </a:p>
          <a:p>
            <a:r>
              <a:rPr kumimoji="1" lang="en-US" altLang="ja-JP" dirty="0"/>
              <a:t>*       35 *       13 *        94 *</a:t>
            </a:r>
          </a:p>
          <a:p>
            <a:r>
              <a:rPr kumimoji="1" lang="en-US" altLang="ja-JP" dirty="0"/>
              <a:t>*       35 *       14 *        15 *</a:t>
            </a:r>
          </a:p>
          <a:p>
            <a:r>
              <a:rPr kumimoji="1" lang="en-US" altLang="ja-JP" dirty="0"/>
              <a:t>*       35 *       15 *       -15 *</a:t>
            </a:r>
          </a:p>
          <a:p>
            <a:r>
              <a:rPr kumimoji="1" lang="en-US" altLang="ja-JP" dirty="0"/>
              <a:t>*       35 *       16 *       -15 *</a:t>
            </a:r>
          </a:p>
          <a:p>
            <a:r>
              <a:rPr kumimoji="1" lang="en-US" altLang="ja-JP" dirty="0"/>
              <a:t>*       35 *       17 *        22 *</a:t>
            </a:r>
          </a:p>
          <a:p>
            <a:r>
              <a:rPr kumimoji="1" lang="en-US" altLang="ja-JP" dirty="0"/>
              <a:t>*       35 *       18 *       -15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25 *</a:t>
            </a:r>
          </a:p>
          <a:p>
            <a:r>
              <a:rPr kumimoji="1" lang="en-US" altLang="ja-JP" dirty="0"/>
              <a:t>*       36 *       11 *        15 *</a:t>
            </a:r>
          </a:p>
          <a:p>
            <a:r>
              <a:rPr kumimoji="1" lang="en-US" altLang="ja-JP" dirty="0"/>
              <a:t>*       36 *       12 *       -15 *</a:t>
            </a:r>
          </a:p>
          <a:p>
            <a:r>
              <a:rPr kumimoji="1" lang="en-US" altLang="ja-JP" dirty="0"/>
              <a:t>*       36 *       13 *        15 *</a:t>
            </a:r>
          </a:p>
          <a:p>
            <a:r>
              <a:rPr kumimoji="1" lang="en-US" altLang="ja-JP" dirty="0"/>
              <a:t>*       36 *       14 *       -15 *</a:t>
            </a:r>
          </a:p>
          <a:p>
            <a:r>
              <a:rPr kumimoji="1" lang="en-US" altLang="ja-JP" dirty="0"/>
              <a:t>*       36 *       15 *        16 *</a:t>
            </a:r>
          </a:p>
          <a:p>
            <a:r>
              <a:rPr kumimoji="1" lang="en-US" altLang="ja-JP" dirty="0"/>
              <a:t>*       36 *       16 *      -211 *</a:t>
            </a:r>
          </a:p>
          <a:p>
            <a:r>
              <a:rPr kumimoji="1" lang="en-US" altLang="ja-JP" dirty="0"/>
              <a:t>*       36 *       17 *       -16 *</a:t>
            </a:r>
          </a:p>
          <a:p>
            <a:r>
              <a:rPr kumimoji="1" lang="en-US" altLang="ja-JP" dirty="0"/>
              <a:t>*       36 *       18 *     20213 *</a:t>
            </a:r>
          </a:p>
          <a:p>
            <a:r>
              <a:rPr kumimoji="1" lang="en-US" altLang="ja-JP" dirty="0"/>
              <a:t>*       36 *       19 *       211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15 *</a:t>
            </a:r>
          </a:p>
          <a:p>
            <a:r>
              <a:rPr kumimoji="1" lang="en-US" altLang="ja-JP" dirty="0"/>
              <a:t>*       37 *        9 *       -15 *</a:t>
            </a:r>
          </a:p>
          <a:p>
            <a:r>
              <a:rPr kumimoji="1" lang="en-US" altLang="ja-JP" dirty="0"/>
              <a:t>Type &lt;CR&gt; to continue or q to quit ==&gt;</a:t>
            </a:r>
          </a:p>
          <a:p>
            <a:r>
              <a:rPr kumimoji="1" lang="en-US" altLang="ja-JP" dirty="0"/>
              <a:t>*       37 *       10 *        25 *</a:t>
            </a:r>
          </a:p>
          <a:p>
            <a:r>
              <a:rPr kumimoji="1" lang="en-US" altLang="ja-JP" dirty="0"/>
              <a:t>*       37 *       11 *         5 *</a:t>
            </a:r>
          </a:p>
          <a:p>
            <a:r>
              <a:rPr kumimoji="1" lang="en-US" altLang="ja-JP" dirty="0"/>
              <a:t>*       37 *       12 *        -5 *</a:t>
            </a:r>
          </a:p>
          <a:p>
            <a:r>
              <a:rPr kumimoji="1" lang="en-US" altLang="ja-JP" dirty="0"/>
              <a:t>*       37 *       13 *         5 *</a:t>
            </a:r>
          </a:p>
          <a:p>
            <a:r>
              <a:rPr kumimoji="1" lang="en-US" altLang="ja-JP" dirty="0"/>
              <a:t>*       37 *       14 *        -5 *</a:t>
            </a:r>
          </a:p>
          <a:p>
            <a:r>
              <a:rPr kumimoji="1" lang="en-US" altLang="ja-JP" dirty="0"/>
              <a:t>*       37 *       15 *        94 *</a:t>
            </a:r>
          </a:p>
          <a:p>
            <a:r>
              <a:rPr kumimoji="1" lang="en-US" altLang="ja-JP" dirty="0"/>
              <a:t>*       37 *       16 *         5 *</a:t>
            </a:r>
          </a:p>
          <a:p>
            <a:r>
              <a:rPr kumimoji="1" lang="en-US" altLang="ja-JP" dirty="0"/>
              <a:t>*       37 *       17 *        -5 *</a:t>
            </a:r>
          </a:p>
          <a:p>
            <a:r>
              <a:rPr kumimoji="1" lang="en-US" altLang="ja-JP" dirty="0"/>
              <a:t>*       37 *       18 *         5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15 *</a:t>
            </a:r>
          </a:p>
          <a:p>
            <a:r>
              <a:rPr kumimoji="1" lang="en-US" altLang="ja-JP" dirty="0"/>
              <a:t>*       38 *        9 *       -15 *</a:t>
            </a:r>
          </a:p>
          <a:p>
            <a:r>
              <a:rPr kumimoji="1" lang="en-US" altLang="ja-JP" dirty="0"/>
              <a:t>*       38 *       10 *        25 *</a:t>
            </a:r>
          </a:p>
          <a:p>
            <a:r>
              <a:rPr kumimoji="1" lang="en-US" altLang="ja-JP" dirty="0"/>
              <a:t>*       38 *       11 *         5 *</a:t>
            </a:r>
          </a:p>
          <a:p>
            <a:r>
              <a:rPr kumimoji="1" lang="en-US" altLang="ja-JP" dirty="0"/>
              <a:t>*       38 *       12 *        -5 *</a:t>
            </a:r>
          </a:p>
          <a:p>
            <a:r>
              <a:rPr kumimoji="1" lang="en-US" altLang="ja-JP" dirty="0"/>
              <a:t>*       38 *       13 *         5 *</a:t>
            </a:r>
          </a:p>
          <a:p>
            <a:r>
              <a:rPr kumimoji="1" lang="en-US" altLang="ja-JP" dirty="0"/>
              <a:t>*       38 *       14 *        -5 *</a:t>
            </a:r>
          </a:p>
          <a:p>
            <a:r>
              <a:rPr kumimoji="1" lang="en-US" altLang="ja-JP" dirty="0"/>
              <a:t>Type &lt;CR&gt; to continue or q to quit ==&gt;</a:t>
            </a:r>
          </a:p>
          <a:p>
            <a:r>
              <a:rPr kumimoji="1" lang="en-US" altLang="ja-JP" dirty="0"/>
              <a:t>*       38 *       15 *        94 *</a:t>
            </a:r>
          </a:p>
          <a:p>
            <a:r>
              <a:rPr kumimoji="1" lang="en-US" altLang="ja-JP" dirty="0"/>
              <a:t>*       38 *       16 *         5 *</a:t>
            </a:r>
          </a:p>
          <a:p>
            <a:r>
              <a:rPr kumimoji="1" lang="en-US" altLang="ja-JP" dirty="0"/>
              <a:t>*       38 *       17 *        -5 *</a:t>
            </a:r>
          </a:p>
          <a:p>
            <a:r>
              <a:rPr kumimoji="1" lang="en-US" altLang="ja-JP" dirty="0"/>
              <a:t>*       38 *       18 *         5 *</a:t>
            </a:r>
          </a:p>
          <a:p>
            <a:r>
              <a:rPr kumimoji="1" lang="en-US" altLang="ja-JP" dirty="0"/>
              <a:t>*       38 *       19 *        21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25 *</a:t>
            </a:r>
          </a:p>
          <a:p>
            <a:r>
              <a:rPr kumimoji="1" lang="en-US" altLang="ja-JP" dirty="0"/>
              <a:t>*       39 *       11 *         5 *</a:t>
            </a:r>
          </a:p>
          <a:p>
            <a:r>
              <a:rPr kumimoji="1" lang="en-US" altLang="ja-JP" dirty="0"/>
              <a:t>*       39 *       12 *        -5 *</a:t>
            </a:r>
          </a:p>
          <a:p>
            <a:r>
              <a:rPr kumimoji="1" lang="en-US" altLang="ja-JP" dirty="0"/>
              <a:t>*       39 *       13 *         5 *</a:t>
            </a:r>
          </a:p>
          <a:p>
            <a:r>
              <a:rPr kumimoji="1" lang="en-US" altLang="ja-JP" dirty="0"/>
              <a:t>*       39 *       14 *        -5 *</a:t>
            </a:r>
          </a:p>
          <a:p>
            <a:r>
              <a:rPr kumimoji="1" lang="en-US" altLang="ja-JP" dirty="0"/>
              <a:t>*       39 *       15 *        94 *</a:t>
            </a:r>
          </a:p>
          <a:p>
            <a:r>
              <a:rPr kumimoji="1" lang="en-US" altLang="ja-JP" dirty="0"/>
              <a:t>*       39 *       16 *         5 *</a:t>
            </a:r>
          </a:p>
          <a:p>
            <a:r>
              <a:rPr kumimoji="1" lang="en-US" altLang="ja-JP" dirty="0"/>
              <a:t>*       39 *       17 *        -5 *</a:t>
            </a:r>
          </a:p>
          <a:p>
            <a:r>
              <a:rPr kumimoji="1" lang="en-US" altLang="ja-JP" dirty="0"/>
              <a:t>*       39 *       18 *         5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15 *</a:t>
            </a:r>
          </a:p>
          <a:p>
            <a:r>
              <a:rPr kumimoji="1" lang="en-US" altLang="ja-JP" dirty="0"/>
              <a:t>*       40 *        9 *       -15 *</a:t>
            </a:r>
          </a:p>
          <a:p>
            <a:r>
              <a:rPr kumimoji="1" lang="en-US" altLang="ja-JP" dirty="0"/>
              <a:t>*       40 *       10 *        25 *</a:t>
            </a:r>
          </a:p>
          <a:p>
            <a:r>
              <a:rPr kumimoji="1" lang="en-US" altLang="ja-JP" dirty="0"/>
              <a:t>*       40 *       11 *        21 *</a:t>
            </a:r>
          </a:p>
          <a:p>
            <a:r>
              <a:rPr kumimoji="1" lang="en-US" altLang="ja-JP" dirty="0"/>
              <a:t>*       40 *       12 *        21 *</a:t>
            </a:r>
          </a:p>
          <a:p>
            <a:r>
              <a:rPr kumimoji="1" lang="en-US" altLang="ja-JP" dirty="0"/>
              <a:t>*       40 *       13 *        21 *</a:t>
            </a:r>
          </a:p>
          <a:p>
            <a:r>
              <a:rPr kumimoji="1" lang="en-US" altLang="ja-JP" dirty="0"/>
              <a:t>*       40 *       14 *        21 *</a:t>
            </a:r>
          </a:p>
          <a:p>
            <a:r>
              <a:rPr kumimoji="1" lang="en-US" altLang="ja-JP" dirty="0"/>
              <a:t>*       40 *       15 *        94 *</a:t>
            </a:r>
          </a:p>
          <a:p>
            <a:r>
              <a:rPr kumimoji="1" lang="en-US" altLang="ja-JP" dirty="0"/>
              <a:t>*       40 *       16 *        21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15 *</a:t>
            </a:r>
          </a:p>
          <a:p>
            <a:r>
              <a:rPr kumimoji="1" lang="en-US" altLang="ja-JP" dirty="0"/>
              <a:t>*       41 *        9 *       -15 *</a:t>
            </a:r>
          </a:p>
          <a:p>
            <a:r>
              <a:rPr kumimoji="1" lang="en-US" altLang="ja-JP" dirty="0"/>
              <a:t>*       41 *       10 *        25 *</a:t>
            </a:r>
          </a:p>
          <a:p>
            <a:r>
              <a:rPr kumimoji="1" lang="en-US" altLang="ja-JP" dirty="0"/>
              <a:t>*       41 *       11 *         5 *</a:t>
            </a:r>
          </a:p>
          <a:p>
            <a:r>
              <a:rPr kumimoji="1" lang="en-US" altLang="ja-JP" dirty="0"/>
              <a:t>*       41 *       12 *        -5 *</a:t>
            </a:r>
          </a:p>
          <a:p>
            <a:r>
              <a:rPr kumimoji="1" lang="en-US" altLang="ja-JP" dirty="0"/>
              <a:t>*       41 *       13 *        94 *</a:t>
            </a:r>
          </a:p>
          <a:p>
            <a:r>
              <a:rPr kumimoji="1" lang="en-US" altLang="ja-JP" dirty="0"/>
              <a:t>*       41 *       14 *        15 *</a:t>
            </a:r>
          </a:p>
          <a:p>
            <a:r>
              <a:rPr kumimoji="1" lang="en-US" altLang="ja-JP" dirty="0"/>
              <a:t>*       41 *       15 *       -15 *</a:t>
            </a:r>
          </a:p>
          <a:p>
            <a:r>
              <a:rPr kumimoji="1" lang="en-US" altLang="ja-JP" dirty="0"/>
              <a:t>*       41 *       16 *        15 *</a:t>
            </a:r>
          </a:p>
          <a:p>
            <a:r>
              <a:rPr kumimoji="1" lang="en-US" altLang="ja-JP" dirty="0"/>
              <a:t>*       41 *       17 *        22 *</a:t>
            </a:r>
          </a:p>
          <a:p>
            <a:r>
              <a:rPr kumimoji="1" lang="en-US" altLang="ja-JP" dirty="0"/>
              <a:t>*       41 *       18 *       -15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15 *</a:t>
            </a:r>
          </a:p>
          <a:p>
            <a:r>
              <a:rPr kumimoji="1" lang="en-US" altLang="ja-JP" dirty="0"/>
              <a:t>*       42 *        9 *       -15 *</a:t>
            </a:r>
          </a:p>
          <a:p>
            <a:r>
              <a:rPr kumimoji="1" lang="en-US" altLang="ja-JP" dirty="0"/>
              <a:t>Type &lt;CR&gt; to continue or q to quit ==&gt;</a:t>
            </a:r>
          </a:p>
          <a:p>
            <a:r>
              <a:rPr kumimoji="1" lang="en-US" altLang="ja-JP" dirty="0"/>
              <a:t>*       42 *       10 *        25 *</a:t>
            </a:r>
          </a:p>
          <a:p>
            <a:r>
              <a:rPr kumimoji="1" lang="en-US" altLang="ja-JP" dirty="0"/>
              <a:t>*       42 *       11 *        21 *</a:t>
            </a:r>
          </a:p>
          <a:p>
            <a:r>
              <a:rPr kumimoji="1" lang="en-US" altLang="ja-JP" dirty="0"/>
              <a:t>*       42 *       12 *        21 *</a:t>
            </a:r>
          </a:p>
          <a:p>
            <a:r>
              <a:rPr kumimoji="1" lang="en-US" altLang="ja-JP" dirty="0"/>
              <a:t>*       42 *       13 *        21 *</a:t>
            </a:r>
          </a:p>
          <a:p>
            <a:r>
              <a:rPr kumimoji="1" lang="en-US" altLang="ja-JP" dirty="0"/>
              <a:t>*       42 *       14 *        21 *</a:t>
            </a:r>
          </a:p>
          <a:p>
            <a:r>
              <a:rPr kumimoji="1" lang="en-US" altLang="ja-JP" dirty="0"/>
              <a:t>*       42 *       15 *        94 *</a:t>
            </a:r>
          </a:p>
          <a:p>
            <a:r>
              <a:rPr kumimoji="1" lang="en-US" altLang="ja-JP" dirty="0"/>
              <a:t>*       42 *       16 *        21 *</a:t>
            </a:r>
          </a:p>
          <a:p>
            <a:r>
              <a:rPr kumimoji="1" lang="en-US" altLang="ja-JP" dirty="0"/>
              <a:t>*       42 *       17 *        21 *</a:t>
            </a:r>
          </a:p>
          <a:p>
            <a:r>
              <a:rPr kumimoji="1" lang="en-US" altLang="ja-JP" dirty="0"/>
              <a:t>*       42 *       18 *        21 *</a:t>
            </a:r>
          </a:p>
          <a:p>
            <a:r>
              <a:rPr kumimoji="1" lang="en-US" altLang="ja-JP" dirty="0"/>
              <a:t>*       42 *       19 *        21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25 *</a:t>
            </a:r>
          </a:p>
          <a:p>
            <a:r>
              <a:rPr kumimoji="1" lang="en-US" altLang="ja-JP" dirty="0"/>
              <a:t>*       43 *       11 *        24 *</a:t>
            </a:r>
          </a:p>
          <a:p>
            <a:r>
              <a:rPr kumimoji="1" lang="en-US" altLang="ja-JP" dirty="0"/>
              <a:t>*       43 *       12 *       -24 *</a:t>
            </a:r>
          </a:p>
          <a:p>
            <a:r>
              <a:rPr kumimoji="1" lang="en-US" altLang="ja-JP" dirty="0"/>
              <a:t>*       43 *       13 *       -13 *</a:t>
            </a:r>
          </a:p>
          <a:p>
            <a:r>
              <a:rPr kumimoji="1" lang="en-US" altLang="ja-JP" dirty="0"/>
              <a:t>*       43 *       14 *        14 *</a:t>
            </a:r>
          </a:p>
          <a:p>
            <a:r>
              <a:rPr kumimoji="1" lang="en-US" altLang="ja-JP" dirty="0"/>
              <a:t>Type &lt;CR&gt; to continue or q to quit ==&gt;</a:t>
            </a:r>
          </a:p>
          <a:p>
            <a:r>
              <a:rPr kumimoji="1" lang="en-US" altLang="ja-JP" dirty="0"/>
              <a:t>*       43 *       15 *        13 *</a:t>
            </a:r>
          </a:p>
          <a:p>
            <a:r>
              <a:rPr kumimoji="1" lang="en-US" altLang="ja-JP" dirty="0"/>
              <a:t>*       43 *       16 *       -14 *</a:t>
            </a:r>
          </a:p>
          <a:p>
            <a:r>
              <a:rPr kumimoji="1" lang="en-US" altLang="ja-JP" dirty="0"/>
              <a:t>*       43 *       17 *        94 *</a:t>
            </a:r>
          </a:p>
          <a:p>
            <a:r>
              <a:rPr kumimoji="1" lang="en-US" altLang="ja-JP" dirty="0"/>
              <a:t>*       43 *       18 *        15 *</a:t>
            </a:r>
          </a:p>
          <a:p>
            <a:r>
              <a:rPr kumimoji="1" lang="en-US" altLang="ja-JP" dirty="0"/>
              <a:t>*       43 *       19 *       -15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25 *</a:t>
            </a:r>
          </a:p>
          <a:p>
            <a:r>
              <a:rPr kumimoji="1" lang="en-US" altLang="ja-JP" dirty="0"/>
              <a:t>*       44 *       11 *         5 *</a:t>
            </a:r>
          </a:p>
          <a:p>
            <a:r>
              <a:rPr kumimoji="1" lang="en-US" altLang="ja-JP" dirty="0"/>
              <a:t>*       44 *       12 *        -5 *</a:t>
            </a:r>
          </a:p>
          <a:p>
            <a:r>
              <a:rPr kumimoji="1" lang="en-US" altLang="ja-JP" dirty="0"/>
              <a:t>*       44 *       13 *         5 *</a:t>
            </a:r>
          </a:p>
          <a:p>
            <a:r>
              <a:rPr kumimoji="1" lang="en-US" altLang="ja-JP" dirty="0"/>
              <a:t>*       44 *       14 *        -5 *</a:t>
            </a:r>
          </a:p>
          <a:p>
            <a:r>
              <a:rPr kumimoji="1" lang="en-US" altLang="ja-JP" dirty="0"/>
              <a:t>*       44 *       15 *        94 *</a:t>
            </a:r>
          </a:p>
          <a:p>
            <a:r>
              <a:rPr kumimoji="1" lang="en-US" altLang="ja-JP" dirty="0"/>
              <a:t>*       44 *       16 *         5 *</a:t>
            </a:r>
          </a:p>
          <a:p>
            <a:r>
              <a:rPr kumimoji="1" lang="en-US" altLang="ja-JP" dirty="0"/>
              <a:t>*       44 *       17 *        -5 *</a:t>
            </a:r>
          </a:p>
          <a:p>
            <a:r>
              <a:rPr kumimoji="1" lang="en-US" altLang="ja-JP" dirty="0"/>
              <a:t>*       44 *       18 *         5 *</a:t>
            </a:r>
          </a:p>
          <a:p>
            <a:r>
              <a:rPr kumimoji="1" lang="en-US" altLang="ja-JP" dirty="0"/>
              <a:t>*       44 *       19 *        21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25 *</a:t>
            </a:r>
          </a:p>
          <a:p>
            <a:r>
              <a:rPr kumimoji="1" lang="en-US" altLang="ja-JP" dirty="0"/>
              <a:t>*       45 *       11 *         5 *</a:t>
            </a:r>
          </a:p>
          <a:p>
            <a:r>
              <a:rPr kumimoji="1" lang="en-US" altLang="ja-JP" dirty="0"/>
              <a:t>*       45 *       12 *        -5 *</a:t>
            </a:r>
          </a:p>
          <a:p>
            <a:r>
              <a:rPr kumimoji="1" lang="en-US" altLang="ja-JP" dirty="0"/>
              <a:t>*       45 *       13 *         5 *</a:t>
            </a:r>
          </a:p>
          <a:p>
            <a:r>
              <a:rPr kumimoji="1" lang="en-US" altLang="ja-JP" dirty="0"/>
              <a:t>*       45 *       14 *        -5 *</a:t>
            </a:r>
          </a:p>
          <a:p>
            <a:r>
              <a:rPr kumimoji="1" lang="en-US" altLang="ja-JP" dirty="0"/>
              <a:t>*       45 *       15 *        94 *</a:t>
            </a:r>
          </a:p>
          <a:p>
            <a:r>
              <a:rPr kumimoji="1" lang="en-US" altLang="ja-JP" dirty="0"/>
              <a:t>*       45 *       16 *         5 *</a:t>
            </a:r>
          </a:p>
          <a:p>
            <a:r>
              <a:rPr kumimoji="1" lang="en-US" altLang="ja-JP" dirty="0"/>
              <a:t>*       45 *       17 *        -5 *</a:t>
            </a:r>
          </a:p>
          <a:p>
            <a:r>
              <a:rPr kumimoji="1" lang="en-US" altLang="ja-JP" dirty="0"/>
              <a:t>*       45 *       18 *        -5 *</a:t>
            </a:r>
          </a:p>
          <a:p>
            <a:r>
              <a:rPr kumimoji="1" lang="en-US" altLang="ja-JP" dirty="0"/>
              <a:t>*       45 *       19 *        21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15 *</a:t>
            </a:r>
          </a:p>
          <a:p>
            <a:r>
              <a:rPr kumimoji="1" lang="en-US" altLang="ja-JP" dirty="0"/>
              <a:t>*       46 *        9 *       -15 *</a:t>
            </a:r>
          </a:p>
          <a:p>
            <a:r>
              <a:rPr kumimoji="1" lang="en-US" altLang="ja-JP" dirty="0"/>
              <a:t>*       46 *       10 *        25 *</a:t>
            </a:r>
          </a:p>
          <a:p>
            <a:r>
              <a:rPr kumimoji="1" lang="en-US" altLang="ja-JP" dirty="0"/>
              <a:t>*       46 *       11 *         5 *</a:t>
            </a:r>
          </a:p>
          <a:p>
            <a:r>
              <a:rPr kumimoji="1" lang="en-US" altLang="ja-JP" dirty="0"/>
              <a:t>*       46 *       12 *        -5 *</a:t>
            </a:r>
          </a:p>
          <a:p>
            <a:r>
              <a:rPr kumimoji="1" lang="en-US" altLang="ja-JP" dirty="0"/>
              <a:t>*       46 *       13 *        94 *</a:t>
            </a:r>
          </a:p>
          <a:p>
            <a:r>
              <a:rPr kumimoji="1" lang="en-US" altLang="ja-JP" dirty="0"/>
              <a:t>*       46 *       14 *        15 *</a:t>
            </a:r>
          </a:p>
          <a:p>
            <a:r>
              <a:rPr kumimoji="1" lang="en-US" altLang="ja-JP" dirty="0"/>
              <a:t>*       46 *       15 *       -15 *</a:t>
            </a:r>
          </a:p>
          <a:p>
            <a:r>
              <a:rPr kumimoji="1" lang="en-US" altLang="ja-JP" dirty="0"/>
              <a:t>*       46 *       16 *       -15 *</a:t>
            </a:r>
          </a:p>
          <a:p>
            <a:r>
              <a:rPr kumimoji="1" lang="en-US" altLang="ja-JP" dirty="0"/>
              <a:t>*       46 *       17 *        22 *</a:t>
            </a:r>
          </a:p>
          <a:p>
            <a:r>
              <a:rPr kumimoji="1" lang="en-US" altLang="ja-JP" dirty="0"/>
              <a:t>*       46 *       18 *         5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15 *</a:t>
            </a:r>
          </a:p>
          <a:p>
            <a:r>
              <a:rPr kumimoji="1" lang="en-US" altLang="ja-JP" dirty="0"/>
              <a:t>*       47 *        9 *       -15 *</a:t>
            </a:r>
          </a:p>
          <a:p>
            <a:r>
              <a:rPr kumimoji="1" lang="en-US" altLang="ja-JP" dirty="0"/>
              <a:t>Type &lt;CR&gt; to continue or q to quit ==&gt;</a:t>
            </a:r>
          </a:p>
          <a:p>
            <a:r>
              <a:rPr kumimoji="1" lang="en-US" altLang="ja-JP" dirty="0"/>
              <a:t>*       47 *       10 *        25 *</a:t>
            </a:r>
          </a:p>
          <a:p>
            <a:r>
              <a:rPr kumimoji="1" lang="en-US" altLang="ja-JP" dirty="0"/>
              <a:t>*       47 *       11 *        24 *</a:t>
            </a:r>
          </a:p>
          <a:p>
            <a:r>
              <a:rPr kumimoji="1" lang="en-US" altLang="ja-JP" dirty="0"/>
              <a:t>*       47 *       12 *       -24 *</a:t>
            </a:r>
          </a:p>
          <a:p>
            <a:r>
              <a:rPr kumimoji="1" lang="en-US" altLang="ja-JP" dirty="0"/>
              <a:t>*       47 *       13 *        -1 *</a:t>
            </a:r>
          </a:p>
          <a:p>
            <a:r>
              <a:rPr kumimoji="1" lang="en-US" altLang="ja-JP" dirty="0"/>
              <a:t>*       47 *       14 *         2 *</a:t>
            </a:r>
          </a:p>
          <a:p>
            <a:r>
              <a:rPr kumimoji="1" lang="en-US" altLang="ja-JP" dirty="0"/>
              <a:t>*       47 *       15 *         3 *</a:t>
            </a:r>
          </a:p>
          <a:p>
            <a:r>
              <a:rPr kumimoji="1" lang="en-US" altLang="ja-JP" dirty="0"/>
              <a:t>*       47 *       16 *        -4 *</a:t>
            </a:r>
          </a:p>
          <a:p>
            <a:r>
              <a:rPr kumimoji="1" lang="en-US" altLang="ja-JP" dirty="0"/>
              <a:t>*       47 *       17 *        -1 *</a:t>
            </a:r>
          </a:p>
          <a:p>
            <a:r>
              <a:rPr kumimoji="1" lang="en-US" altLang="ja-JP" dirty="0"/>
              <a:t>*       47 *       18 *         2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25 *</a:t>
            </a:r>
          </a:p>
          <a:p>
            <a:r>
              <a:rPr kumimoji="1" lang="en-US" altLang="ja-JP" dirty="0"/>
              <a:t>*       48 *       11 *        24 *</a:t>
            </a:r>
          </a:p>
          <a:p>
            <a:r>
              <a:rPr kumimoji="1" lang="en-US" altLang="ja-JP" dirty="0"/>
              <a:t>*       48 *       12 *       -24 *</a:t>
            </a:r>
          </a:p>
          <a:p>
            <a:r>
              <a:rPr kumimoji="1" lang="en-US" altLang="ja-JP" dirty="0"/>
              <a:t>*       48 *       13 *       -13 *</a:t>
            </a:r>
          </a:p>
          <a:p>
            <a:r>
              <a:rPr kumimoji="1" lang="en-US" altLang="ja-JP" dirty="0"/>
              <a:t>*       48 *       14 *        14 *</a:t>
            </a:r>
          </a:p>
          <a:p>
            <a:r>
              <a:rPr kumimoji="1" lang="en-US" altLang="ja-JP" dirty="0"/>
              <a:t>Type &lt;CR&gt; to continue or q to quit ==&gt;</a:t>
            </a:r>
          </a:p>
          <a:p>
            <a:r>
              <a:rPr kumimoji="1" lang="en-US" altLang="ja-JP" dirty="0"/>
              <a:t>*       48 *       15 *         1 *</a:t>
            </a:r>
          </a:p>
          <a:p>
            <a:r>
              <a:rPr kumimoji="1" lang="en-US" altLang="ja-JP" dirty="0"/>
              <a:t>*       48 *       16 *        -2 *</a:t>
            </a:r>
          </a:p>
          <a:p>
            <a:r>
              <a:rPr kumimoji="1" lang="en-US" altLang="ja-JP" dirty="0"/>
              <a:t>*       48 *       17 *        94 *</a:t>
            </a:r>
          </a:p>
          <a:p>
            <a:r>
              <a:rPr kumimoji="1" lang="en-US" altLang="ja-JP" dirty="0"/>
              <a:t>*       48 *       18 *        15 *</a:t>
            </a:r>
          </a:p>
          <a:p>
            <a:r>
              <a:rPr kumimoji="1" lang="en-US" altLang="ja-JP" dirty="0"/>
              <a:t>*       48 *       19 *       -15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15 *</a:t>
            </a:r>
          </a:p>
          <a:p>
            <a:r>
              <a:rPr kumimoji="1" lang="en-US" altLang="ja-JP" dirty="0"/>
              <a:t>*       49 *        9 *       -15 *</a:t>
            </a:r>
          </a:p>
          <a:p>
            <a:r>
              <a:rPr kumimoji="1" lang="en-US" altLang="ja-JP" dirty="0"/>
              <a:t>*       49 *       10 *        25 *</a:t>
            </a:r>
          </a:p>
          <a:p>
            <a:r>
              <a:rPr kumimoji="1" lang="en-US" altLang="ja-JP" dirty="0"/>
              <a:t>*       49 *       11 *         5 *</a:t>
            </a:r>
          </a:p>
          <a:p>
            <a:r>
              <a:rPr kumimoji="1" lang="en-US" altLang="ja-JP" dirty="0"/>
              <a:t>*       49 *       12 *        -5 *</a:t>
            </a:r>
          </a:p>
          <a:p>
            <a:r>
              <a:rPr kumimoji="1" lang="en-US" altLang="ja-JP" dirty="0"/>
              <a:t>*       49 *       13 *         5 *</a:t>
            </a:r>
          </a:p>
          <a:p>
            <a:r>
              <a:rPr kumimoji="1" lang="en-US" altLang="ja-JP" dirty="0"/>
              <a:t>*       49 *       14 *        -5 *</a:t>
            </a:r>
          </a:p>
          <a:p>
            <a:r>
              <a:rPr kumimoji="1" lang="en-US" altLang="ja-JP" dirty="0"/>
              <a:t>*       49 *       15 *        94 *</a:t>
            </a:r>
          </a:p>
          <a:p>
            <a:r>
              <a:rPr kumimoji="1" lang="en-US" altLang="ja-JP" dirty="0"/>
              <a:t>*       49 *       16 *         5 *</a:t>
            </a:r>
          </a:p>
          <a:p>
            <a:r>
              <a:rPr kumimoji="1" lang="en-US" altLang="ja-JP" dirty="0"/>
              <a:t>*       49 *       17 *        -5 *</a:t>
            </a:r>
          </a:p>
          <a:p>
            <a:r>
              <a:rPr kumimoji="1" lang="en-US" altLang="ja-JP" dirty="0"/>
              <a:t>*       49 *       18 *         5 *</a:t>
            </a:r>
          </a:p>
          <a:p>
            <a:r>
              <a:rPr kumimoji="1" lang="en-US" altLang="ja-JP" dirty="0"/>
              <a:t>*       49 *       19 *        21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25 *</a:t>
            </a:r>
          </a:p>
          <a:p>
            <a:r>
              <a:rPr kumimoji="1" lang="en-US" altLang="ja-JP" dirty="0"/>
              <a:t>*       50 *       11 *         5 *</a:t>
            </a:r>
          </a:p>
          <a:p>
            <a:r>
              <a:rPr kumimoji="1" lang="en-US" altLang="ja-JP" dirty="0"/>
              <a:t>*       50 *       12 *        -5 *</a:t>
            </a:r>
          </a:p>
          <a:p>
            <a:r>
              <a:rPr kumimoji="1" lang="en-US" altLang="ja-JP" dirty="0"/>
              <a:t>*       50 *       13 *        94 *</a:t>
            </a:r>
          </a:p>
          <a:p>
            <a:r>
              <a:rPr kumimoji="1" lang="en-US" altLang="ja-JP" dirty="0"/>
              <a:t>*       50 *       14 *        15 *</a:t>
            </a:r>
          </a:p>
          <a:p>
            <a:r>
              <a:rPr kumimoji="1" lang="en-US" altLang="ja-JP" dirty="0"/>
              <a:t>*       50 *       15 *       -15 *</a:t>
            </a:r>
          </a:p>
          <a:p>
            <a:r>
              <a:rPr kumimoji="1" lang="en-US" altLang="ja-JP" dirty="0"/>
              <a:t>*       50 *       16 *       -15 *</a:t>
            </a:r>
          </a:p>
          <a:p>
            <a:r>
              <a:rPr kumimoji="1" lang="en-US" altLang="ja-JP" dirty="0"/>
              <a:t>*       50 *       17 *        22 *</a:t>
            </a:r>
          </a:p>
          <a:p>
            <a:r>
              <a:rPr kumimoji="1" lang="en-US" altLang="ja-JP" dirty="0"/>
              <a:t>*       50 *       18 *         5 *</a:t>
            </a:r>
          </a:p>
          <a:p>
            <a:r>
              <a:rPr kumimoji="1" lang="en-US" altLang="ja-JP" dirty="0"/>
              <a:t>*       50 *       19 *        -5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5 *</a:t>
            </a:r>
          </a:p>
          <a:p>
            <a:r>
              <a:rPr kumimoji="1" lang="en-US" altLang="ja-JP" dirty="0"/>
              <a:t>*       51 *       14 *        -5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15 *</a:t>
            </a:r>
          </a:p>
          <a:p>
            <a:r>
              <a:rPr kumimoji="1" lang="en-US" altLang="ja-JP" dirty="0"/>
              <a:t>*       52 *        9 *       -15 *</a:t>
            </a:r>
          </a:p>
          <a:p>
            <a:r>
              <a:rPr kumimoji="1" lang="en-US" altLang="ja-JP" dirty="0"/>
              <a:t>Type &lt;CR&gt; to continue or q to quit ==&gt;</a:t>
            </a:r>
          </a:p>
          <a:p>
            <a:r>
              <a:rPr kumimoji="1" lang="en-US" altLang="ja-JP" dirty="0"/>
              <a:t>*       52 *       10 *        25 *</a:t>
            </a:r>
          </a:p>
          <a:p>
            <a:r>
              <a:rPr kumimoji="1" lang="en-US" altLang="ja-JP" dirty="0"/>
              <a:t>*       52 *       11 *        24 *</a:t>
            </a:r>
          </a:p>
          <a:p>
            <a:r>
              <a:rPr kumimoji="1" lang="en-US" altLang="ja-JP" dirty="0"/>
              <a:t>*       52 *       12 *       -24 *</a:t>
            </a:r>
          </a:p>
          <a:p>
            <a:r>
              <a:rPr kumimoji="1" lang="en-US" altLang="ja-JP" dirty="0"/>
              <a:t>*       52 *       13 *        -1 *</a:t>
            </a:r>
          </a:p>
          <a:p>
            <a:r>
              <a:rPr kumimoji="1" lang="en-US" altLang="ja-JP" dirty="0"/>
              <a:t>*       52 *       14 *         2 *</a:t>
            </a:r>
          </a:p>
          <a:p>
            <a:r>
              <a:rPr kumimoji="1" lang="en-US" altLang="ja-JP" dirty="0"/>
              <a:t>*       52 *       15 *         3 *</a:t>
            </a:r>
          </a:p>
          <a:p>
            <a:r>
              <a:rPr kumimoji="1" lang="en-US" altLang="ja-JP" dirty="0"/>
              <a:t>*       52 *       16 *        -4 *</a:t>
            </a:r>
          </a:p>
          <a:p>
            <a:r>
              <a:rPr kumimoji="1" lang="en-US" altLang="ja-JP" dirty="0"/>
              <a:t>*       52 *       17 *        -1 *</a:t>
            </a:r>
          </a:p>
          <a:p>
            <a:r>
              <a:rPr kumimoji="1" lang="en-US" altLang="ja-JP" dirty="0"/>
              <a:t>*       52 *       18 *         2 *</a:t>
            </a:r>
          </a:p>
          <a:p>
            <a:r>
              <a:rPr kumimoji="1" lang="en-US" altLang="ja-JP" dirty="0"/>
              <a:t>*       52 *       19 *         3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15 *</a:t>
            </a:r>
          </a:p>
          <a:p>
            <a:r>
              <a:rPr kumimoji="1" lang="en-US" altLang="ja-JP" dirty="0"/>
              <a:t>Type &lt;CR&gt; to continue or q to quit ==&gt;</a:t>
            </a:r>
          </a:p>
          <a:p>
            <a:r>
              <a:rPr kumimoji="1" lang="en-US" altLang="ja-JP" dirty="0"/>
              <a:t>*       53 *       15 *       -15 *</a:t>
            </a:r>
          </a:p>
          <a:p>
            <a:r>
              <a:rPr kumimoji="1" lang="en-US" altLang="ja-JP" dirty="0"/>
              <a:t>*       53 *       16 *       -15 *</a:t>
            </a:r>
          </a:p>
          <a:p>
            <a:r>
              <a:rPr kumimoji="1" lang="en-US" altLang="ja-JP" dirty="0"/>
              <a:t>*       53 *       17 *        22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15 *</a:t>
            </a:r>
          </a:p>
          <a:p>
            <a:r>
              <a:rPr kumimoji="1" lang="en-US" altLang="ja-JP" dirty="0"/>
              <a:t>*       54 *        9 *       -15 *</a:t>
            </a:r>
          </a:p>
          <a:p>
            <a:r>
              <a:rPr kumimoji="1" lang="en-US" altLang="ja-JP" dirty="0"/>
              <a:t>*       54 *       10 *        25 *</a:t>
            </a:r>
          </a:p>
          <a:p>
            <a:r>
              <a:rPr kumimoji="1" lang="en-US" altLang="ja-JP" dirty="0"/>
              <a:t>*       54 *       11 *        24 *</a:t>
            </a:r>
          </a:p>
          <a:p>
            <a:r>
              <a:rPr kumimoji="1" lang="en-US" altLang="ja-JP" dirty="0"/>
              <a:t>*       54 *       12 *       -24 *</a:t>
            </a:r>
          </a:p>
          <a:p>
            <a:r>
              <a:rPr kumimoji="1" lang="en-US" altLang="ja-JP" dirty="0"/>
              <a:t>*       54 *       13 *       -11 *</a:t>
            </a:r>
          </a:p>
          <a:p>
            <a:r>
              <a:rPr kumimoji="1" lang="en-US" altLang="ja-JP" dirty="0"/>
              <a:t>*       54 *       14 *        12 *</a:t>
            </a:r>
          </a:p>
          <a:p>
            <a:r>
              <a:rPr kumimoji="1" lang="en-US" altLang="ja-JP" dirty="0"/>
              <a:t>*       54 *       15 *         1 *</a:t>
            </a:r>
          </a:p>
          <a:p>
            <a:r>
              <a:rPr kumimoji="1" lang="en-US" altLang="ja-JP" dirty="0"/>
              <a:t>*       54 *       16 *        -2 *</a:t>
            </a:r>
          </a:p>
          <a:p>
            <a:r>
              <a:rPr kumimoji="1" lang="en-US" altLang="ja-JP" dirty="0"/>
              <a:t>*       54 *       17 *        94 *</a:t>
            </a:r>
          </a:p>
          <a:p>
            <a:r>
              <a:rPr kumimoji="1" lang="en-US" altLang="ja-JP" dirty="0"/>
              <a:t>*       54 *       18 *        15 *</a:t>
            </a:r>
          </a:p>
          <a:p>
            <a:r>
              <a:rPr kumimoji="1" lang="en-US" altLang="ja-JP" dirty="0"/>
              <a:t>*       54 *       19 *       -15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25 *</a:t>
            </a:r>
          </a:p>
          <a:p>
            <a:r>
              <a:rPr kumimoji="1" lang="en-US" altLang="ja-JP" dirty="0"/>
              <a:t>*       55 *       11 *        24 *</a:t>
            </a:r>
          </a:p>
          <a:p>
            <a:r>
              <a:rPr kumimoji="1" lang="en-US" altLang="ja-JP" dirty="0"/>
              <a:t>*       55 *       12 *       -24 *</a:t>
            </a:r>
          </a:p>
          <a:p>
            <a:r>
              <a:rPr kumimoji="1" lang="en-US" altLang="ja-JP" dirty="0"/>
              <a:t>*       55 *       13 *        -1 *</a:t>
            </a:r>
          </a:p>
          <a:p>
            <a:r>
              <a:rPr kumimoji="1" lang="en-US" altLang="ja-JP" dirty="0"/>
              <a:t>*       55 *       14 *         2 *</a:t>
            </a:r>
          </a:p>
          <a:p>
            <a:r>
              <a:rPr kumimoji="1" lang="en-US" altLang="ja-JP" dirty="0"/>
              <a:t>*       55 *       15 *         1 *</a:t>
            </a:r>
          </a:p>
          <a:p>
            <a:r>
              <a:rPr kumimoji="1" lang="en-US" altLang="ja-JP" dirty="0"/>
              <a:t>*       55 *       16 *        -2 *</a:t>
            </a:r>
          </a:p>
          <a:p>
            <a:r>
              <a:rPr kumimoji="1" lang="en-US" altLang="ja-JP" dirty="0"/>
              <a:t>*       55 *       17 *        -1 *</a:t>
            </a:r>
          </a:p>
          <a:p>
            <a:r>
              <a:rPr kumimoji="1" lang="en-US" altLang="ja-JP" dirty="0"/>
              <a:t>*       55 *       18 *         2 *</a:t>
            </a:r>
          </a:p>
          <a:p>
            <a:r>
              <a:rPr kumimoji="1" lang="en-US" altLang="ja-JP" dirty="0"/>
              <a:t>*       55 *       19 *         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15 *</a:t>
            </a:r>
          </a:p>
          <a:p>
            <a:r>
              <a:rPr kumimoji="1" lang="en-US" altLang="ja-JP" dirty="0"/>
              <a:t>*       56 *        9 *       -15 *</a:t>
            </a:r>
          </a:p>
          <a:p>
            <a:r>
              <a:rPr kumimoji="1" lang="en-US" altLang="ja-JP" dirty="0"/>
              <a:t>*       56 *       10 *        25 *</a:t>
            </a:r>
          </a:p>
          <a:p>
            <a:r>
              <a:rPr kumimoji="1" lang="en-US" altLang="ja-JP" dirty="0"/>
              <a:t>*       56 *       11 *        24 *</a:t>
            </a:r>
          </a:p>
          <a:p>
            <a:r>
              <a:rPr kumimoji="1" lang="en-US" altLang="ja-JP" dirty="0"/>
              <a:t>*       56 *       12 *       -24 *</a:t>
            </a:r>
          </a:p>
          <a:p>
            <a:r>
              <a:rPr kumimoji="1" lang="en-US" altLang="ja-JP" dirty="0"/>
              <a:t>*       56 *       13 *       -11 *</a:t>
            </a:r>
          </a:p>
          <a:p>
            <a:r>
              <a:rPr kumimoji="1" lang="en-US" altLang="ja-JP" dirty="0"/>
              <a:t>*       56 *       14 *        12 *</a:t>
            </a:r>
          </a:p>
          <a:p>
            <a:r>
              <a:rPr kumimoji="1" lang="en-US" altLang="ja-JP" dirty="0"/>
              <a:t>*       56 *       15 *         3 *</a:t>
            </a:r>
          </a:p>
          <a:p>
            <a:r>
              <a:rPr kumimoji="1" lang="en-US" altLang="ja-JP" dirty="0"/>
              <a:t>*       56 *       16 *        -4 *</a:t>
            </a:r>
          </a:p>
          <a:p>
            <a:r>
              <a:rPr kumimoji="1" lang="en-US" altLang="ja-JP" dirty="0"/>
              <a:t>*       56 *       17 *       -11 *</a:t>
            </a:r>
          </a:p>
          <a:p>
            <a:r>
              <a:rPr kumimoji="1" lang="en-US" altLang="ja-JP" dirty="0"/>
              <a:t>*       56 *       18 *        12 *</a:t>
            </a:r>
          </a:p>
          <a:p>
            <a:r>
              <a:rPr kumimoji="1" lang="en-US" altLang="ja-JP" dirty="0"/>
              <a:t>*       56 *       19 *         3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15 *</a:t>
            </a:r>
          </a:p>
          <a:p>
            <a:r>
              <a:rPr kumimoji="1" lang="en-US" altLang="ja-JP" dirty="0"/>
              <a:t>*       57 *        9 *       -15 *</a:t>
            </a:r>
          </a:p>
          <a:p>
            <a:r>
              <a:rPr kumimoji="1" lang="en-US" altLang="ja-JP" dirty="0"/>
              <a:t>Type &lt;CR&gt; to continue or q to quit ==&gt;</a:t>
            </a:r>
          </a:p>
          <a:p>
            <a:r>
              <a:rPr kumimoji="1" lang="en-US" altLang="ja-JP" dirty="0"/>
              <a:t>*       57 *       10 *        25 *</a:t>
            </a:r>
          </a:p>
          <a:p>
            <a:r>
              <a:rPr kumimoji="1" lang="en-US" altLang="ja-JP" dirty="0"/>
              <a:t>*       57 *       11 *         5 *</a:t>
            </a:r>
          </a:p>
          <a:p>
            <a:r>
              <a:rPr kumimoji="1" lang="en-US" altLang="ja-JP" dirty="0"/>
              <a:t>*       57 *       12 *        -5 *</a:t>
            </a:r>
          </a:p>
          <a:p>
            <a:r>
              <a:rPr kumimoji="1" lang="en-US" altLang="ja-JP" dirty="0"/>
              <a:t>*       57 *       13 *         5 *</a:t>
            </a:r>
          </a:p>
          <a:p>
            <a:r>
              <a:rPr kumimoji="1" lang="en-US" altLang="ja-JP" dirty="0"/>
              <a:t>*       57 *       14 *        -5 *</a:t>
            </a:r>
          </a:p>
          <a:p>
            <a:r>
              <a:rPr kumimoji="1" lang="en-US" altLang="ja-JP" dirty="0"/>
              <a:t>*       57 *       15 *        94 *</a:t>
            </a:r>
          </a:p>
          <a:p>
            <a:r>
              <a:rPr kumimoji="1" lang="en-US" altLang="ja-JP" dirty="0"/>
              <a:t>*       57 *       16 *         5 *</a:t>
            </a:r>
          </a:p>
          <a:p>
            <a:r>
              <a:rPr kumimoji="1" lang="en-US" altLang="ja-JP" dirty="0"/>
              <a:t>*       57 *       17 *        -5 *</a:t>
            </a:r>
          </a:p>
          <a:p>
            <a:r>
              <a:rPr kumimoji="1" lang="en-US" altLang="ja-JP" dirty="0"/>
              <a:t>*       57 *       18 *         5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15 *</a:t>
            </a:r>
          </a:p>
          <a:p>
            <a:r>
              <a:rPr kumimoji="1" lang="en-US" altLang="ja-JP" dirty="0"/>
              <a:t>*       58 *        9 *       -15 *</a:t>
            </a:r>
          </a:p>
          <a:p>
            <a:r>
              <a:rPr kumimoji="1" lang="en-US" altLang="ja-JP" dirty="0"/>
              <a:t>*       58 *       10 *        25 *</a:t>
            </a:r>
          </a:p>
          <a:p>
            <a:r>
              <a:rPr kumimoji="1" lang="en-US" altLang="ja-JP" dirty="0"/>
              <a:t>*       58 *       11 *         5 *</a:t>
            </a:r>
          </a:p>
          <a:p>
            <a:r>
              <a:rPr kumimoji="1" lang="en-US" altLang="ja-JP" dirty="0"/>
              <a:t>*       58 *       12 *        -5 *</a:t>
            </a:r>
          </a:p>
          <a:p>
            <a:r>
              <a:rPr kumimoji="1" lang="en-US" altLang="ja-JP" dirty="0"/>
              <a:t>*       58 *       13 *        94 *</a:t>
            </a:r>
          </a:p>
          <a:p>
            <a:r>
              <a:rPr kumimoji="1" lang="en-US" altLang="ja-JP" dirty="0"/>
              <a:t>*       58 *       14 *        15 *</a:t>
            </a:r>
          </a:p>
          <a:p>
            <a:r>
              <a:rPr kumimoji="1" lang="en-US" altLang="ja-JP" dirty="0"/>
              <a:t>Type &lt;CR&gt; to continue or q to quit ==&gt;</a:t>
            </a:r>
          </a:p>
          <a:p>
            <a:r>
              <a:rPr kumimoji="1" lang="en-US" altLang="ja-JP" dirty="0"/>
              <a:t>*       58 *       15 *       -15 *</a:t>
            </a:r>
          </a:p>
          <a:p>
            <a:r>
              <a:rPr kumimoji="1" lang="en-US" altLang="ja-JP" dirty="0"/>
              <a:t>*       58 *       16 *        15 *</a:t>
            </a:r>
          </a:p>
          <a:p>
            <a:r>
              <a:rPr kumimoji="1" lang="en-US" altLang="ja-JP" dirty="0"/>
              <a:t>*       58 *       17 *        22 *</a:t>
            </a:r>
          </a:p>
          <a:p>
            <a:r>
              <a:rPr kumimoji="1" lang="en-US" altLang="ja-JP" dirty="0"/>
              <a:t>*       58 *       18 *       -15 *</a:t>
            </a:r>
          </a:p>
          <a:p>
            <a:r>
              <a:rPr kumimoji="1" lang="en-US" altLang="ja-JP" dirty="0"/>
              <a:t>*       58 *       19 *        22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15 *</a:t>
            </a:r>
          </a:p>
          <a:p>
            <a:r>
              <a:rPr kumimoji="1" lang="en-US" altLang="ja-JP" dirty="0"/>
              <a:t>*       59 *        9 *       -15 *</a:t>
            </a:r>
          </a:p>
          <a:p>
            <a:r>
              <a:rPr kumimoji="1" lang="en-US" altLang="ja-JP" dirty="0"/>
              <a:t>*       59 *       10 *        25 *</a:t>
            </a:r>
          </a:p>
          <a:p>
            <a:r>
              <a:rPr kumimoji="1" lang="en-US" altLang="ja-JP" dirty="0"/>
              <a:t>*       59 *       11 *        24 *</a:t>
            </a:r>
          </a:p>
          <a:p>
            <a:r>
              <a:rPr kumimoji="1" lang="en-US" altLang="ja-JP" dirty="0"/>
              <a:t>*       59 *       12 *       -24 *</a:t>
            </a:r>
          </a:p>
          <a:p>
            <a:r>
              <a:rPr kumimoji="1" lang="en-US" altLang="ja-JP" dirty="0"/>
              <a:t>*       59 *       13 *        -1 *</a:t>
            </a:r>
          </a:p>
          <a:p>
            <a:r>
              <a:rPr kumimoji="1" lang="en-US" altLang="ja-JP" dirty="0"/>
              <a:t>*       59 *       14 *         2 *</a:t>
            </a:r>
          </a:p>
          <a:p>
            <a:r>
              <a:rPr kumimoji="1" lang="en-US" altLang="ja-JP" dirty="0"/>
              <a:t>*       59 *       15 *         3 *</a:t>
            </a:r>
          </a:p>
          <a:p>
            <a:r>
              <a:rPr kumimoji="1" lang="en-US" altLang="ja-JP" dirty="0"/>
              <a:t>*       59 *       16 *        -4 *</a:t>
            </a:r>
          </a:p>
          <a:p>
            <a:r>
              <a:rPr kumimoji="1" lang="en-US" altLang="ja-JP" dirty="0"/>
              <a:t>*       59 *       17 *        -1 *</a:t>
            </a:r>
          </a:p>
          <a:p>
            <a:r>
              <a:rPr kumimoji="1" lang="en-US" altLang="ja-JP" dirty="0"/>
              <a:t>*       59 *       18 *         2 *</a:t>
            </a:r>
          </a:p>
          <a:p>
            <a:r>
              <a:rPr kumimoji="1" lang="en-US" altLang="ja-JP" dirty="0"/>
              <a:t>*       59 *       19 *         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15 *</a:t>
            </a:r>
          </a:p>
          <a:p>
            <a:r>
              <a:rPr kumimoji="1" lang="en-US" altLang="ja-JP" dirty="0"/>
              <a:t>*       60 *        9 *       -15 *</a:t>
            </a:r>
          </a:p>
          <a:p>
            <a:r>
              <a:rPr kumimoji="1" lang="en-US" altLang="ja-JP" dirty="0"/>
              <a:t>*       60 *       10 *        25 *</a:t>
            </a:r>
          </a:p>
          <a:p>
            <a:r>
              <a:rPr kumimoji="1" lang="en-US" altLang="ja-JP" dirty="0"/>
              <a:t>*       60 *       11 *         5 *</a:t>
            </a:r>
          </a:p>
          <a:p>
            <a:r>
              <a:rPr kumimoji="1" lang="en-US" altLang="ja-JP" dirty="0"/>
              <a:t>*       60 *       12 *        -5 *</a:t>
            </a:r>
          </a:p>
          <a:p>
            <a:r>
              <a:rPr kumimoji="1" lang="en-US" altLang="ja-JP" dirty="0"/>
              <a:t>*       60 *       13 *        94 *</a:t>
            </a:r>
          </a:p>
          <a:p>
            <a:r>
              <a:rPr kumimoji="1" lang="en-US" altLang="ja-JP" dirty="0"/>
              <a:t>*       60 *       14 *        15 *</a:t>
            </a:r>
          </a:p>
          <a:p>
            <a:r>
              <a:rPr kumimoji="1" lang="en-US" altLang="ja-JP" dirty="0"/>
              <a:t>*       60 *       15 *       -15 *</a:t>
            </a:r>
          </a:p>
          <a:p>
            <a:r>
              <a:rPr kumimoji="1" lang="en-US" altLang="ja-JP" dirty="0"/>
              <a:t>*       60 *       16 *       -15 *</a:t>
            </a:r>
          </a:p>
          <a:p>
            <a:r>
              <a:rPr kumimoji="1" lang="en-US" altLang="ja-JP" dirty="0"/>
              <a:t>*       60 *       17 *        22 *</a:t>
            </a:r>
          </a:p>
          <a:p>
            <a:r>
              <a:rPr kumimoji="1" lang="en-US" altLang="ja-JP" dirty="0"/>
              <a:t>*       60 *       18 *         5 *</a:t>
            </a:r>
          </a:p>
          <a:p>
            <a:r>
              <a:rPr kumimoji="1" lang="en-US" altLang="ja-JP" dirty="0"/>
              <a:t>*       60 *       19 *        -5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15 *</a:t>
            </a:r>
          </a:p>
          <a:p>
            <a:r>
              <a:rPr kumimoji="1" lang="en-US" altLang="ja-JP" dirty="0"/>
              <a:t>*       61 *        9 *       -15 *</a:t>
            </a:r>
          </a:p>
          <a:p>
            <a:r>
              <a:rPr kumimoji="1" lang="en-US" altLang="ja-JP" dirty="0"/>
              <a:t>*       61 *       10 *        25 *</a:t>
            </a:r>
          </a:p>
          <a:p>
            <a:r>
              <a:rPr kumimoji="1" lang="en-US" altLang="ja-JP" dirty="0"/>
              <a:t>*       61 *       11 *        24 *</a:t>
            </a:r>
          </a:p>
          <a:p>
            <a:r>
              <a:rPr kumimoji="1" lang="en-US" altLang="ja-JP" dirty="0"/>
              <a:t>*       61 *       12 *       -24 *</a:t>
            </a:r>
          </a:p>
          <a:p>
            <a:r>
              <a:rPr kumimoji="1" lang="en-US" altLang="ja-JP" dirty="0"/>
              <a:t>*       61 *       13 *        -3 *</a:t>
            </a:r>
          </a:p>
          <a:p>
            <a:r>
              <a:rPr kumimoji="1" lang="en-US" altLang="ja-JP" dirty="0"/>
              <a:t>*       61 *       14 *         4 *</a:t>
            </a:r>
          </a:p>
          <a:p>
            <a:r>
              <a:rPr kumimoji="1" lang="en-US" altLang="ja-JP" dirty="0"/>
              <a:t>*       61 *       15 *        11 *</a:t>
            </a:r>
          </a:p>
          <a:p>
            <a:r>
              <a:rPr kumimoji="1" lang="en-US" altLang="ja-JP" dirty="0"/>
              <a:t>*       61 *       16 *       -12 *</a:t>
            </a:r>
          </a:p>
          <a:p>
            <a:r>
              <a:rPr kumimoji="1" lang="en-US" altLang="ja-JP" dirty="0"/>
              <a:t>*       61 *       17 *        -3 *</a:t>
            </a:r>
          </a:p>
          <a:p>
            <a:r>
              <a:rPr kumimoji="1" lang="en-US" altLang="ja-JP" dirty="0"/>
              <a:t>*       61 *       18 *         4 *</a:t>
            </a:r>
          </a:p>
          <a:p>
            <a:r>
              <a:rPr kumimoji="1" lang="en-US" altLang="ja-JP" dirty="0"/>
              <a:t>*       61 *       19 *        11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25 *</a:t>
            </a:r>
          </a:p>
          <a:p>
            <a:r>
              <a:rPr kumimoji="1" lang="en-US" altLang="ja-JP" dirty="0"/>
              <a:t>*       62 *       11 *         4 *</a:t>
            </a:r>
          </a:p>
          <a:p>
            <a:r>
              <a:rPr kumimoji="1" lang="en-US" altLang="ja-JP" dirty="0"/>
              <a:t>*       62 *       12 *        -4 *</a:t>
            </a:r>
          </a:p>
          <a:p>
            <a:r>
              <a:rPr kumimoji="1" lang="en-US" altLang="ja-JP" dirty="0"/>
              <a:t>*       62 *       13 *        94 *</a:t>
            </a:r>
          </a:p>
          <a:p>
            <a:r>
              <a:rPr kumimoji="1" lang="en-US" altLang="ja-JP" dirty="0"/>
              <a:t>*       62 *       14 *        15 *</a:t>
            </a:r>
          </a:p>
          <a:p>
            <a:r>
              <a:rPr kumimoji="1" lang="en-US" altLang="ja-JP" dirty="0"/>
              <a:t>*       62 *       15 *       -15 *</a:t>
            </a:r>
          </a:p>
          <a:p>
            <a:r>
              <a:rPr kumimoji="1" lang="en-US" altLang="ja-JP" dirty="0"/>
              <a:t>*       62 *       16 *       -15 *</a:t>
            </a:r>
          </a:p>
          <a:p>
            <a:r>
              <a:rPr kumimoji="1" lang="en-US" altLang="ja-JP" dirty="0"/>
              <a:t>*       62 *       17 *        22 *</a:t>
            </a:r>
          </a:p>
          <a:p>
            <a:r>
              <a:rPr kumimoji="1" lang="en-US" altLang="ja-JP" dirty="0"/>
              <a:t>*       62 *       18 *         4 *</a:t>
            </a:r>
          </a:p>
          <a:p>
            <a:r>
              <a:rPr kumimoji="1" lang="en-US" altLang="ja-JP" dirty="0"/>
              <a:t>*       62 *       19 *        -4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15 *</a:t>
            </a:r>
          </a:p>
          <a:p>
            <a:r>
              <a:rPr kumimoji="1" lang="en-US" altLang="ja-JP" dirty="0"/>
              <a:t>*       63 *        9 *       -15 *</a:t>
            </a:r>
          </a:p>
          <a:p>
            <a:r>
              <a:rPr kumimoji="1" lang="en-US" altLang="ja-JP" dirty="0"/>
              <a:t>*       63 *       10 *        25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5 *</a:t>
            </a:r>
          </a:p>
          <a:p>
            <a:r>
              <a:rPr kumimoji="1" lang="en-US" altLang="ja-JP" dirty="0"/>
              <a:t>*       63 *       17 *        -5 *</a:t>
            </a:r>
          </a:p>
          <a:p>
            <a:r>
              <a:rPr kumimoji="1" lang="en-US" altLang="ja-JP" dirty="0"/>
              <a:t>*       63 *       18 *         5 *</a:t>
            </a:r>
          </a:p>
          <a:p>
            <a:r>
              <a:rPr kumimoji="1" lang="en-US" altLang="ja-JP" dirty="0"/>
              <a:t>*       63 *       19 *        21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15 *</a:t>
            </a:r>
          </a:p>
          <a:p>
            <a:r>
              <a:rPr kumimoji="1" lang="en-US" altLang="ja-JP" dirty="0"/>
              <a:t>*       64 *        9 *       -15 *</a:t>
            </a:r>
          </a:p>
          <a:p>
            <a:r>
              <a:rPr kumimoji="1" lang="en-US" altLang="ja-JP" dirty="0"/>
              <a:t>*       64 *       10 *        25 *</a:t>
            </a:r>
          </a:p>
          <a:p>
            <a:r>
              <a:rPr kumimoji="1" lang="en-US" altLang="ja-JP" dirty="0"/>
              <a:t>*       64 *       11 *         5 *</a:t>
            </a:r>
          </a:p>
          <a:p>
            <a:r>
              <a:rPr kumimoji="1" lang="en-US" altLang="ja-JP" dirty="0"/>
              <a:t>*       64 *       12 *        -5 *</a:t>
            </a:r>
          </a:p>
          <a:p>
            <a:r>
              <a:rPr kumimoji="1" lang="en-US" altLang="ja-JP" dirty="0"/>
              <a:t>*       64 *       13 *         5 *</a:t>
            </a:r>
          </a:p>
          <a:p>
            <a:r>
              <a:rPr kumimoji="1" lang="en-US" altLang="ja-JP" dirty="0"/>
              <a:t>*       64 *       14 *        -5 *</a:t>
            </a:r>
          </a:p>
          <a:p>
            <a:r>
              <a:rPr kumimoji="1" lang="en-US" altLang="ja-JP" dirty="0"/>
              <a:t>*       64 *       15 *        94 *</a:t>
            </a:r>
          </a:p>
          <a:p>
            <a:r>
              <a:rPr kumimoji="1" lang="en-US" altLang="ja-JP" dirty="0"/>
              <a:t>*       64 *       16 *         5 *</a:t>
            </a:r>
          </a:p>
          <a:p>
            <a:r>
              <a:rPr kumimoji="1" lang="en-US" altLang="ja-JP" dirty="0"/>
              <a:t>*       64 *       17 *        -5 *</a:t>
            </a:r>
          </a:p>
          <a:p>
            <a:r>
              <a:rPr kumimoji="1" lang="en-US" altLang="ja-JP" dirty="0"/>
              <a:t>*       64 *       18 *         5 *</a:t>
            </a:r>
          </a:p>
          <a:p>
            <a:r>
              <a:rPr kumimoji="1" lang="en-US" altLang="ja-JP" dirty="0"/>
              <a:t>*       64 *       19 *        21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15 *</a:t>
            </a:r>
          </a:p>
          <a:p>
            <a:r>
              <a:rPr kumimoji="1" lang="en-US" altLang="ja-JP" dirty="0"/>
              <a:t>*       65 *        9 *       -15 *</a:t>
            </a:r>
          </a:p>
          <a:p>
            <a:r>
              <a:rPr kumimoji="1" lang="en-US" altLang="ja-JP" dirty="0"/>
              <a:t>*       65 *       10 *        25 *</a:t>
            </a:r>
          </a:p>
          <a:p>
            <a:r>
              <a:rPr kumimoji="1" lang="en-US" altLang="ja-JP" dirty="0"/>
              <a:t>*       65 *       11 *         5 *</a:t>
            </a:r>
          </a:p>
          <a:p>
            <a:r>
              <a:rPr kumimoji="1" lang="en-US" altLang="ja-JP" dirty="0"/>
              <a:t>*       65 *       12 *        -5 *</a:t>
            </a:r>
          </a:p>
          <a:p>
            <a:r>
              <a:rPr kumimoji="1" lang="en-US" altLang="ja-JP" dirty="0"/>
              <a:t>*       65 *       13 *         5 *</a:t>
            </a:r>
          </a:p>
          <a:p>
            <a:r>
              <a:rPr kumimoji="1" lang="en-US" altLang="ja-JP" dirty="0"/>
              <a:t>*       65 *       14 *        -5 *</a:t>
            </a:r>
          </a:p>
          <a:p>
            <a:r>
              <a:rPr kumimoji="1" lang="en-US" altLang="ja-JP" dirty="0"/>
              <a:t>*       65 *       15 *        94 *</a:t>
            </a:r>
          </a:p>
          <a:p>
            <a:r>
              <a:rPr kumimoji="1" lang="en-US" altLang="ja-JP" dirty="0"/>
              <a:t>*       65 *       16 *         5 *</a:t>
            </a:r>
          </a:p>
          <a:p>
            <a:r>
              <a:rPr kumimoji="1" lang="en-US" altLang="ja-JP" dirty="0"/>
              <a:t>*       65 *       17 *        -5 *</a:t>
            </a:r>
          </a:p>
          <a:p>
            <a:r>
              <a:rPr kumimoji="1" lang="en-US" altLang="ja-JP" dirty="0"/>
              <a:t>*       65 *       18 *         5 *</a:t>
            </a:r>
          </a:p>
          <a:p>
            <a:r>
              <a:rPr kumimoji="1" lang="en-US" altLang="ja-JP" dirty="0"/>
              <a:t>*       65 *       19 *        21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94 *</a:t>
            </a:r>
          </a:p>
          <a:p>
            <a:r>
              <a:rPr kumimoji="1" lang="en-US" altLang="ja-JP" dirty="0"/>
              <a:t>*       66 *       14 *        15 *</a:t>
            </a:r>
          </a:p>
          <a:p>
            <a:r>
              <a:rPr kumimoji="1" lang="en-US" altLang="ja-JP" dirty="0"/>
              <a:t>*       66 *       15 *       -15 *</a:t>
            </a:r>
          </a:p>
          <a:p>
            <a:r>
              <a:rPr kumimoji="1" lang="en-US" altLang="ja-JP" dirty="0"/>
              <a:t>*       66 *       16 *        15 *</a:t>
            </a:r>
          </a:p>
          <a:p>
            <a:r>
              <a:rPr kumimoji="1" lang="en-US" altLang="ja-JP" dirty="0"/>
              <a:t>*       66 *       17 *        22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15 *</a:t>
            </a:r>
          </a:p>
          <a:p>
            <a:r>
              <a:rPr kumimoji="1" lang="en-US" altLang="ja-JP" dirty="0"/>
              <a:t>*       67 *        9 *       -15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5 *</a:t>
            </a:r>
          </a:p>
          <a:p>
            <a:r>
              <a:rPr kumimoji="1" lang="en-US" altLang="ja-JP" dirty="0"/>
              <a:t>*       67 *       14 *        -5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25 *</a:t>
            </a:r>
          </a:p>
          <a:p>
            <a:r>
              <a:rPr kumimoji="1" lang="en-US" altLang="ja-JP" dirty="0"/>
              <a:t>*       68 *       11 *         5 *</a:t>
            </a:r>
          </a:p>
          <a:p>
            <a:r>
              <a:rPr kumimoji="1" lang="en-US" altLang="ja-JP" dirty="0"/>
              <a:t>*       68 *       12 *        -5 *</a:t>
            </a:r>
          </a:p>
          <a:p>
            <a:r>
              <a:rPr kumimoji="1" lang="en-US" altLang="ja-JP" dirty="0"/>
              <a:t>*       68 *       13 *         5 *</a:t>
            </a:r>
          </a:p>
          <a:p>
            <a:r>
              <a:rPr kumimoji="1" lang="en-US" altLang="ja-JP" dirty="0"/>
              <a:t>*       68 *       14 *        -5 *</a:t>
            </a:r>
          </a:p>
          <a:p>
            <a:r>
              <a:rPr kumimoji="1" lang="en-US" altLang="ja-JP" dirty="0"/>
              <a:t>Type &lt;CR&gt; to continue or q to quit ==&gt;</a:t>
            </a:r>
          </a:p>
          <a:p>
            <a:r>
              <a:rPr kumimoji="1" lang="en-US" altLang="ja-JP" dirty="0"/>
              <a:t>*       68 *       15 *        94 *</a:t>
            </a:r>
          </a:p>
          <a:p>
            <a:r>
              <a:rPr kumimoji="1" lang="en-US" altLang="ja-JP" dirty="0"/>
              <a:t>*       68 *       16 *         5 *</a:t>
            </a:r>
          </a:p>
          <a:p>
            <a:r>
              <a:rPr kumimoji="1" lang="en-US" altLang="ja-JP" dirty="0"/>
              <a:t>*       68 *       17 *        -5 *</a:t>
            </a:r>
          </a:p>
          <a:p>
            <a:r>
              <a:rPr kumimoji="1" lang="en-US" altLang="ja-JP" dirty="0"/>
              <a:t>*       68 *       18 *         5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25 *</a:t>
            </a:r>
          </a:p>
          <a:p>
            <a:r>
              <a:rPr kumimoji="1" lang="en-US" altLang="ja-JP" dirty="0"/>
              <a:t>*       69 *       11 *         5 *</a:t>
            </a:r>
          </a:p>
          <a:p>
            <a:r>
              <a:rPr kumimoji="1" lang="en-US" altLang="ja-JP" dirty="0"/>
              <a:t>*       69 *       12 *        -5 *</a:t>
            </a:r>
          </a:p>
          <a:p>
            <a:r>
              <a:rPr kumimoji="1" lang="en-US" altLang="ja-JP" dirty="0"/>
              <a:t>*       69 *       13 *         5 *</a:t>
            </a:r>
          </a:p>
          <a:p>
            <a:r>
              <a:rPr kumimoji="1" lang="en-US" altLang="ja-JP" dirty="0"/>
              <a:t>*       69 *       14 *        -5 *</a:t>
            </a:r>
          </a:p>
          <a:p>
            <a:r>
              <a:rPr kumimoji="1" lang="en-US" altLang="ja-JP" dirty="0"/>
              <a:t>*       69 *       15 *        94 *</a:t>
            </a:r>
          </a:p>
          <a:p>
            <a:r>
              <a:rPr kumimoji="1" lang="en-US" altLang="ja-JP" dirty="0"/>
              <a:t>*       69 *       16 *         5 *</a:t>
            </a:r>
          </a:p>
          <a:p>
            <a:r>
              <a:rPr kumimoji="1" lang="en-US" altLang="ja-JP" dirty="0"/>
              <a:t>*       69 *       17 *        -5 *</a:t>
            </a:r>
          </a:p>
          <a:p>
            <a:r>
              <a:rPr kumimoji="1" lang="en-US" altLang="ja-JP" dirty="0"/>
              <a:t>*       69 *       18 *         5 *</a:t>
            </a:r>
          </a:p>
          <a:p>
            <a:r>
              <a:rPr kumimoji="1" lang="en-US" altLang="ja-JP" dirty="0"/>
              <a:t>*       69 *       19 *        21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15 *</a:t>
            </a:r>
          </a:p>
          <a:p>
            <a:r>
              <a:rPr kumimoji="1" lang="en-US" altLang="ja-JP" dirty="0"/>
              <a:t>*       70 *        9 *       -15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5 *</a:t>
            </a:r>
          </a:p>
          <a:p>
            <a:r>
              <a:rPr kumimoji="1" lang="en-US" altLang="ja-JP" dirty="0"/>
              <a:t>*       70 *       14 *        -5 *</a:t>
            </a:r>
          </a:p>
          <a:p>
            <a:r>
              <a:rPr kumimoji="1" lang="en-US" altLang="ja-JP" dirty="0"/>
              <a:t>*       70 *       15 *        94 *</a:t>
            </a:r>
          </a:p>
          <a:p>
            <a:r>
              <a:rPr kumimoji="1" lang="en-US" altLang="ja-JP" dirty="0"/>
              <a:t>*       70 *       16 *         5 *</a:t>
            </a:r>
          </a:p>
          <a:p>
            <a:r>
              <a:rPr kumimoji="1" lang="en-US" altLang="ja-JP" dirty="0"/>
              <a:t>*       70 *       17 *        -5 *</a:t>
            </a:r>
          </a:p>
          <a:p>
            <a:r>
              <a:rPr kumimoji="1" lang="en-US" altLang="ja-JP" dirty="0"/>
              <a:t>*       70 *       18 *         5 *</a:t>
            </a:r>
          </a:p>
          <a:p>
            <a:r>
              <a:rPr kumimoji="1" lang="en-US" altLang="ja-JP" dirty="0"/>
              <a:t>*       70 *       19 *        21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15 *</a:t>
            </a:r>
          </a:p>
          <a:p>
            <a:r>
              <a:rPr kumimoji="1" lang="en-US" altLang="ja-JP" dirty="0"/>
              <a:t>*       71 *        9 *       -15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94 *</a:t>
            </a:r>
          </a:p>
          <a:p>
            <a:r>
              <a:rPr kumimoji="1" lang="en-US" altLang="ja-JP" dirty="0"/>
              <a:t>*       71 *       14 *        15 *</a:t>
            </a:r>
          </a:p>
          <a:p>
            <a:r>
              <a:rPr kumimoji="1" lang="en-US" altLang="ja-JP" dirty="0"/>
              <a:t>*       71 *       15 *       -15 *</a:t>
            </a:r>
          </a:p>
          <a:p>
            <a:r>
              <a:rPr kumimoji="1" lang="en-US" altLang="ja-JP" dirty="0"/>
              <a:t>*       71 *       16 *        15 *</a:t>
            </a:r>
          </a:p>
          <a:p>
            <a:r>
              <a:rPr kumimoji="1" lang="en-US" altLang="ja-JP" dirty="0"/>
              <a:t>*       71 *       17 *        22 *</a:t>
            </a:r>
          </a:p>
          <a:p>
            <a:r>
              <a:rPr kumimoji="1" lang="en-US" altLang="ja-JP" dirty="0"/>
              <a:t>*       71 *       18 *       -15 *</a:t>
            </a:r>
          </a:p>
          <a:p>
            <a:r>
              <a:rPr kumimoji="1" lang="en-US" altLang="ja-JP" dirty="0"/>
              <a:t>*       71 *       19 *        22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15 *</a:t>
            </a:r>
          </a:p>
          <a:p>
            <a:r>
              <a:rPr kumimoji="1" lang="en-US" altLang="ja-JP" dirty="0"/>
              <a:t>*       72 *        9 *       -15 *</a:t>
            </a:r>
          </a:p>
          <a:p>
            <a:r>
              <a:rPr kumimoji="1" lang="en-US" altLang="ja-JP" dirty="0"/>
              <a:t>Type &lt;CR&gt; to continue or q to quit ==&gt;</a:t>
            </a:r>
          </a:p>
          <a:p>
            <a:r>
              <a:rPr kumimoji="1" lang="en-US" altLang="ja-JP" dirty="0"/>
              <a:t>*       72 *       10 *        25 *</a:t>
            </a:r>
          </a:p>
          <a:p>
            <a:r>
              <a:rPr kumimoji="1" lang="en-US" altLang="ja-JP" dirty="0"/>
              <a:t>*       72 *       11 *         5 *</a:t>
            </a:r>
          </a:p>
          <a:p>
            <a:r>
              <a:rPr kumimoji="1" lang="en-US" altLang="ja-JP" dirty="0"/>
              <a:t>*       72 *       12 *        -5 *</a:t>
            </a:r>
          </a:p>
          <a:p>
            <a:r>
              <a:rPr kumimoji="1" lang="en-US" altLang="ja-JP" dirty="0"/>
              <a:t>*       72 *       13 *         5 *</a:t>
            </a:r>
          </a:p>
          <a:p>
            <a:r>
              <a:rPr kumimoji="1" lang="en-US" altLang="ja-JP" dirty="0"/>
              <a:t>*       72 *       14 *        -5 *</a:t>
            </a:r>
          </a:p>
          <a:p>
            <a:r>
              <a:rPr kumimoji="1" lang="en-US" altLang="ja-JP" dirty="0"/>
              <a:t>*       72 *       15 *        94 *</a:t>
            </a:r>
          </a:p>
          <a:p>
            <a:r>
              <a:rPr kumimoji="1" lang="en-US" altLang="ja-JP" dirty="0"/>
              <a:t>*       72 *       16 *         5 *</a:t>
            </a:r>
          </a:p>
          <a:p>
            <a:r>
              <a:rPr kumimoji="1" lang="en-US" altLang="ja-JP" dirty="0"/>
              <a:t>*       72 *       17 *        -5 *</a:t>
            </a:r>
          </a:p>
          <a:p>
            <a:r>
              <a:rPr kumimoji="1" lang="en-US" altLang="ja-JP" dirty="0"/>
              <a:t>*       72 *       18 *         5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15 *</a:t>
            </a:r>
          </a:p>
          <a:p>
            <a:r>
              <a:rPr kumimoji="1" lang="en-US" altLang="ja-JP" dirty="0"/>
              <a:t>*       73 *        9 *       -15 *</a:t>
            </a:r>
          </a:p>
          <a:p>
            <a:r>
              <a:rPr kumimoji="1" lang="en-US" altLang="ja-JP" dirty="0"/>
              <a:t>*       73 *       10 *        25 *</a:t>
            </a:r>
          </a:p>
          <a:p>
            <a:r>
              <a:rPr kumimoji="1" lang="en-US" altLang="ja-JP" dirty="0"/>
              <a:t>*       73 *       11 *         5 *</a:t>
            </a:r>
          </a:p>
          <a:p>
            <a:r>
              <a:rPr kumimoji="1" lang="en-US" altLang="ja-JP" dirty="0"/>
              <a:t>*       73 *       12 *        -5 *</a:t>
            </a:r>
          </a:p>
          <a:p>
            <a:r>
              <a:rPr kumimoji="1" lang="en-US" altLang="ja-JP" dirty="0"/>
              <a:t>*       73 *       13 *        94 *</a:t>
            </a:r>
          </a:p>
          <a:p>
            <a:r>
              <a:rPr kumimoji="1" lang="en-US" altLang="ja-JP" dirty="0"/>
              <a:t>*       73 *       14 *        15 *</a:t>
            </a:r>
          </a:p>
          <a:p>
            <a:r>
              <a:rPr kumimoji="1" lang="en-US" altLang="ja-JP" dirty="0"/>
              <a:t>Type &lt;CR&gt; to continue or q to quit ==&gt;</a:t>
            </a:r>
          </a:p>
          <a:p>
            <a:r>
              <a:rPr kumimoji="1" lang="en-US" altLang="ja-JP" dirty="0"/>
              <a:t>*       73 *       15 *       -15 *</a:t>
            </a:r>
          </a:p>
          <a:p>
            <a:r>
              <a:rPr kumimoji="1" lang="en-US" altLang="ja-JP" dirty="0"/>
              <a:t>*       73 *       16 *       -15 *</a:t>
            </a:r>
          </a:p>
          <a:p>
            <a:r>
              <a:rPr kumimoji="1" lang="en-US" altLang="ja-JP" dirty="0"/>
              <a:t>*       73 *       17 *        22 *</a:t>
            </a:r>
          </a:p>
          <a:p>
            <a:r>
              <a:rPr kumimoji="1" lang="en-US" altLang="ja-JP" dirty="0"/>
              <a:t>*       73 *       18 *         5 *</a:t>
            </a:r>
          </a:p>
          <a:p>
            <a:r>
              <a:rPr kumimoji="1" lang="en-US" altLang="ja-JP" dirty="0"/>
              <a:t>*       73 *       19 *        -5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15 *</a:t>
            </a:r>
          </a:p>
          <a:p>
            <a:r>
              <a:rPr kumimoji="1" lang="en-US" altLang="ja-JP" dirty="0"/>
              <a:t>*       74 *        9 *       -15 *</a:t>
            </a:r>
          </a:p>
          <a:p>
            <a:r>
              <a:rPr kumimoji="1" lang="en-US" altLang="ja-JP" dirty="0"/>
              <a:t>*       74 *       10 *        25 *</a:t>
            </a:r>
          </a:p>
          <a:p>
            <a:r>
              <a:rPr kumimoji="1" lang="en-US" altLang="ja-JP" dirty="0"/>
              <a:t>*       74 *       11 *        24 *</a:t>
            </a:r>
          </a:p>
          <a:p>
            <a:r>
              <a:rPr kumimoji="1" lang="en-US" altLang="ja-JP" dirty="0"/>
              <a:t>*       74 *       12 *       -24 *</a:t>
            </a:r>
          </a:p>
          <a:p>
            <a:r>
              <a:rPr kumimoji="1" lang="en-US" altLang="ja-JP" dirty="0"/>
              <a:t>*       74 *       13 *        -1 *</a:t>
            </a:r>
          </a:p>
          <a:p>
            <a:r>
              <a:rPr kumimoji="1" lang="en-US" altLang="ja-JP" dirty="0"/>
              <a:t>*       74 *       14 *         2 *</a:t>
            </a:r>
          </a:p>
          <a:p>
            <a:r>
              <a:rPr kumimoji="1" lang="en-US" altLang="ja-JP" dirty="0"/>
              <a:t>*       74 *       15 *         3 *</a:t>
            </a:r>
          </a:p>
          <a:p>
            <a:r>
              <a:rPr kumimoji="1" lang="en-US" altLang="ja-JP" dirty="0"/>
              <a:t>*       74 *       16 *        -4 *</a:t>
            </a:r>
          </a:p>
          <a:p>
            <a:r>
              <a:rPr kumimoji="1" lang="en-US" altLang="ja-JP" dirty="0"/>
              <a:t>*       74 *       17 *        94 *</a:t>
            </a:r>
          </a:p>
          <a:p>
            <a:r>
              <a:rPr kumimoji="1" lang="en-US" altLang="ja-JP" dirty="0"/>
              <a:t>*       74 *       18 *        15 *</a:t>
            </a:r>
          </a:p>
          <a:p>
            <a:r>
              <a:rPr kumimoji="1" lang="en-US" altLang="ja-JP" dirty="0"/>
              <a:t>*       74 *       19 *       -15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25 *</a:t>
            </a:r>
          </a:p>
          <a:p>
            <a:r>
              <a:rPr kumimoji="1" lang="en-US" altLang="ja-JP" dirty="0"/>
              <a:t>*       75 *       11 *        24 *</a:t>
            </a:r>
          </a:p>
          <a:p>
            <a:r>
              <a:rPr kumimoji="1" lang="en-US" altLang="ja-JP" dirty="0"/>
              <a:t>*       75 *       12 *       -24 *</a:t>
            </a:r>
          </a:p>
          <a:p>
            <a:r>
              <a:rPr kumimoji="1" lang="en-US" altLang="ja-JP" dirty="0"/>
              <a:t>*       75 *       13 *        -1 *</a:t>
            </a:r>
          </a:p>
          <a:p>
            <a:r>
              <a:rPr kumimoji="1" lang="en-US" altLang="ja-JP" dirty="0"/>
              <a:t>*       75 *       14 *         2 *</a:t>
            </a:r>
          </a:p>
          <a:p>
            <a:r>
              <a:rPr kumimoji="1" lang="en-US" altLang="ja-JP" dirty="0"/>
              <a:t>*       75 *       15 *         1 *</a:t>
            </a:r>
          </a:p>
          <a:p>
            <a:r>
              <a:rPr kumimoji="1" lang="en-US" altLang="ja-JP" dirty="0"/>
              <a:t>*       75 *       16 *        -2 *</a:t>
            </a:r>
          </a:p>
          <a:p>
            <a:r>
              <a:rPr kumimoji="1" lang="en-US" altLang="ja-JP" dirty="0"/>
              <a:t>*       75 *       17 *        -1 *</a:t>
            </a:r>
          </a:p>
          <a:p>
            <a:r>
              <a:rPr kumimoji="1" lang="en-US" altLang="ja-JP" dirty="0"/>
              <a:t>*       75 *       18 *         2 *</a:t>
            </a:r>
          </a:p>
          <a:p>
            <a:r>
              <a:rPr kumimoji="1" lang="en-US" altLang="ja-JP" dirty="0"/>
              <a:t>*       75 *       19 *         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15 *</a:t>
            </a:r>
          </a:p>
          <a:p>
            <a:r>
              <a:rPr kumimoji="1" lang="en-US" altLang="ja-JP" dirty="0"/>
              <a:t>*       76 *        9 *       -15 *</a:t>
            </a:r>
          </a:p>
          <a:p>
            <a:r>
              <a:rPr kumimoji="1" lang="en-US" altLang="ja-JP" dirty="0"/>
              <a:t>*       76 *       10 *        25 *</a:t>
            </a:r>
          </a:p>
          <a:p>
            <a:r>
              <a:rPr kumimoji="1" lang="en-US" altLang="ja-JP" dirty="0"/>
              <a:t>*       76 *       11 *        21 *</a:t>
            </a:r>
          </a:p>
          <a:p>
            <a:r>
              <a:rPr kumimoji="1" lang="en-US" altLang="ja-JP" dirty="0"/>
              <a:t>*       76 *       12 *        21 *</a:t>
            </a:r>
          </a:p>
          <a:p>
            <a:r>
              <a:rPr kumimoji="1" lang="en-US" altLang="ja-JP" dirty="0"/>
              <a:t>*       76 *       13 *        21 *</a:t>
            </a:r>
          </a:p>
          <a:p>
            <a:r>
              <a:rPr kumimoji="1" lang="en-US" altLang="ja-JP" dirty="0"/>
              <a:t>*       76 *       14 *        21 *</a:t>
            </a:r>
          </a:p>
          <a:p>
            <a:r>
              <a:rPr kumimoji="1" lang="en-US" altLang="ja-JP" dirty="0"/>
              <a:t>*       76 *       15 *        94 *</a:t>
            </a:r>
          </a:p>
          <a:p>
            <a:r>
              <a:rPr kumimoji="1" lang="en-US" altLang="ja-JP" dirty="0"/>
              <a:t>*       76 *       16 *        21 *</a:t>
            </a:r>
          </a:p>
          <a:p>
            <a:r>
              <a:rPr kumimoji="1" lang="en-US" altLang="ja-JP" dirty="0"/>
              <a:t>*       76 *       17 *        21 *</a:t>
            </a:r>
          </a:p>
          <a:p>
            <a:r>
              <a:rPr kumimoji="1" lang="en-US" altLang="ja-JP" dirty="0"/>
              <a:t>*       76 *       18 *         1 *</a:t>
            </a:r>
          </a:p>
          <a:p>
            <a:r>
              <a:rPr kumimoji="1" lang="en-US" altLang="ja-JP" dirty="0"/>
              <a:t>*       76 *       19 *        -1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25 *</a:t>
            </a:r>
          </a:p>
          <a:p>
            <a:r>
              <a:rPr kumimoji="1" lang="en-US" altLang="ja-JP" dirty="0"/>
              <a:t>*       77 *       11 *        24 *</a:t>
            </a:r>
          </a:p>
          <a:p>
            <a:r>
              <a:rPr kumimoji="1" lang="en-US" altLang="ja-JP" dirty="0"/>
              <a:t>*       77 *       12 *       -24 *</a:t>
            </a:r>
          </a:p>
          <a:p>
            <a:r>
              <a:rPr kumimoji="1" lang="en-US" altLang="ja-JP" dirty="0"/>
              <a:t>*       77 *       13 *        -1 *</a:t>
            </a:r>
          </a:p>
          <a:p>
            <a:r>
              <a:rPr kumimoji="1" lang="en-US" altLang="ja-JP" dirty="0"/>
              <a:t>*       77 *       14 *         2 *</a:t>
            </a:r>
          </a:p>
          <a:p>
            <a:r>
              <a:rPr kumimoji="1" lang="en-US" altLang="ja-JP" dirty="0"/>
              <a:t>*       77 *       15 *         1 *</a:t>
            </a:r>
          </a:p>
          <a:p>
            <a:r>
              <a:rPr kumimoji="1" lang="en-US" altLang="ja-JP" dirty="0"/>
              <a:t>*       77 *       16 *        -2 *</a:t>
            </a:r>
          </a:p>
          <a:p>
            <a:r>
              <a:rPr kumimoji="1" lang="en-US" altLang="ja-JP" dirty="0"/>
              <a:t>*       77 *       17 *        94 *</a:t>
            </a:r>
          </a:p>
          <a:p>
            <a:r>
              <a:rPr kumimoji="1" lang="en-US" altLang="ja-JP" dirty="0"/>
              <a:t>*       77 *       18 *        15 *</a:t>
            </a:r>
          </a:p>
          <a:p>
            <a:r>
              <a:rPr kumimoji="1" lang="en-US" altLang="ja-JP" dirty="0"/>
              <a:t>*       77 *       19 *       -15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94 *</a:t>
            </a:r>
          </a:p>
          <a:p>
            <a:r>
              <a:rPr kumimoji="1" lang="en-US" altLang="ja-JP" dirty="0"/>
              <a:t>*       78 *       14 *        15 *</a:t>
            </a:r>
          </a:p>
          <a:p>
            <a:r>
              <a:rPr kumimoji="1" lang="en-US" altLang="ja-JP" dirty="0"/>
              <a:t>Type &lt;CR&gt; to continue or q to quit ==&gt;</a:t>
            </a:r>
          </a:p>
          <a:p>
            <a:r>
              <a:rPr kumimoji="1" lang="en-US" altLang="ja-JP" dirty="0"/>
              <a:t>*       78 *       15 *       -15 *</a:t>
            </a:r>
          </a:p>
          <a:p>
            <a:r>
              <a:rPr kumimoji="1" lang="en-US" altLang="ja-JP" dirty="0"/>
              <a:t>*       78 *       16 *        15 *</a:t>
            </a:r>
          </a:p>
          <a:p>
            <a:r>
              <a:rPr kumimoji="1" lang="en-US" altLang="ja-JP" dirty="0"/>
              <a:t>*       78 *       17 *        22 *</a:t>
            </a:r>
          </a:p>
          <a:p>
            <a:r>
              <a:rPr kumimoji="1" lang="en-US" altLang="ja-JP" dirty="0"/>
              <a:t>*       78 *       18 *        15 *</a:t>
            </a:r>
          </a:p>
          <a:p>
            <a:r>
              <a:rPr kumimoji="1" lang="en-US" altLang="ja-JP" dirty="0"/>
              <a:t>*       78 *       19 *        22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25 *</a:t>
            </a:r>
          </a:p>
          <a:p>
            <a:r>
              <a:rPr kumimoji="1" lang="en-US" altLang="ja-JP" dirty="0"/>
              <a:t>*       79 *       11 *         5 *</a:t>
            </a:r>
          </a:p>
          <a:p>
            <a:r>
              <a:rPr kumimoji="1" lang="en-US" altLang="ja-JP" dirty="0"/>
              <a:t>*       79 *       12 *        -5 *</a:t>
            </a:r>
          </a:p>
          <a:p>
            <a:r>
              <a:rPr kumimoji="1" lang="en-US" altLang="ja-JP" dirty="0"/>
              <a:t>*       79 *       13 *         5 *</a:t>
            </a:r>
          </a:p>
          <a:p>
            <a:r>
              <a:rPr kumimoji="1" lang="en-US" altLang="ja-JP" dirty="0"/>
              <a:t>*       79 *       14 *        -5 *</a:t>
            </a:r>
          </a:p>
          <a:p>
            <a:r>
              <a:rPr kumimoji="1" lang="en-US" altLang="ja-JP" dirty="0"/>
              <a:t>*       79 *       15 *        94 *</a:t>
            </a:r>
          </a:p>
          <a:p>
            <a:r>
              <a:rPr kumimoji="1" lang="en-US" altLang="ja-JP" dirty="0"/>
              <a:t>*       79 *       16 *         5 *</a:t>
            </a:r>
          </a:p>
          <a:p>
            <a:r>
              <a:rPr kumimoji="1" lang="en-US" altLang="ja-JP" dirty="0"/>
              <a:t>*       79 *       17 *        -5 *</a:t>
            </a:r>
          </a:p>
          <a:p>
            <a:r>
              <a:rPr kumimoji="1" lang="en-US" altLang="ja-JP" dirty="0"/>
              <a:t>*       79 *       18 *         5 *</a:t>
            </a:r>
          </a:p>
          <a:p>
            <a:r>
              <a:rPr kumimoji="1" lang="en-US" altLang="ja-JP" dirty="0"/>
              <a:t>*       79 *       19 *        21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15 *</a:t>
            </a:r>
          </a:p>
          <a:p>
            <a:r>
              <a:rPr kumimoji="1" lang="en-US" altLang="ja-JP" dirty="0"/>
              <a:t>*       80 *        9 *       -15 *</a:t>
            </a:r>
          </a:p>
          <a:p>
            <a:r>
              <a:rPr kumimoji="1" lang="en-US" altLang="ja-JP" dirty="0"/>
              <a:t>*       80 *       10 *        25 *</a:t>
            </a:r>
          </a:p>
          <a:p>
            <a:r>
              <a:rPr kumimoji="1" lang="en-US" altLang="ja-JP" dirty="0"/>
              <a:t>*       80 *       11 *         5 *</a:t>
            </a:r>
          </a:p>
          <a:p>
            <a:r>
              <a:rPr kumimoji="1" lang="en-US" altLang="ja-JP" dirty="0"/>
              <a:t>*       80 *       12 *        -5 *</a:t>
            </a:r>
          </a:p>
          <a:p>
            <a:r>
              <a:rPr kumimoji="1" lang="en-US" altLang="ja-JP" dirty="0"/>
              <a:t>*       80 *       13 *         5 *</a:t>
            </a:r>
          </a:p>
          <a:p>
            <a:r>
              <a:rPr kumimoji="1" lang="en-US" altLang="ja-JP" dirty="0"/>
              <a:t>*       80 *       14 *        -5 *</a:t>
            </a:r>
          </a:p>
          <a:p>
            <a:r>
              <a:rPr kumimoji="1" lang="en-US" altLang="ja-JP" dirty="0"/>
              <a:t>*       80 *       15 *        94 *</a:t>
            </a:r>
          </a:p>
          <a:p>
            <a:r>
              <a:rPr kumimoji="1" lang="en-US" altLang="ja-JP" dirty="0"/>
              <a:t>*       80 *       16 *         5 *</a:t>
            </a:r>
          </a:p>
          <a:p>
            <a:r>
              <a:rPr kumimoji="1" lang="en-US" altLang="ja-JP" dirty="0"/>
              <a:t>*       80 *       17 *        -5 *</a:t>
            </a:r>
          </a:p>
          <a:p>
            <a:r>
              <a:rPr kumimoji="1" lang="en-US" altLang="ja-JP" dirty="0"/>
              <a:t>*       80 *       18 *         5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94 *</a:t>
            </a:r>
          </a:p>
          <a:p>
            <a:r>
              <a:rPr kumimoji="1" lang="en-US" altLang="ja-JP" dirty="0"/>
              <a:t>*       81 *       14 *        15 *</a:t>
            </a:r>
          </a:p>
          <a:p>
            <a:r>
              <a:rPr kumimoji="1" lang="en-US" altLang="ja-JP" dirty="0"/>
              <a:t>*       81 *       15 *       -15 *</a:t>
            </a:r>
          </a:p>
          <a:p>
            <a:r>
              <a:rPr kumimoji="1" lang="en-US" altLang="ja-JP" dirty="0"/>
              <a:t>*       81 *       16 *        15 *</a:t>
            </a:r>
          </a:p>
          <a:p>
            <a:r>
              <a:rPr kumimoji="1" lang="en-US" altLang="ja-JP" dirty="0"/>
              <a:t>*       81 *       17 *        22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25 *</a:t>
            </a:r>
          </a:p>
          <a:p>
            <a:r>
              <a:rPr kumimoji="1" lang="en-US" altLang="ja-JP" dirty="0"/>
              <a:t>*       82 *       11 *         5 *</a:t>
            </a:r>
          </a:p>
          <a:p>
            <a:r>
              <a:rPr kumimoji="1" lang="en-US" altLang="ja-JP" dirty="0"/>
              <a:t>*       82 *       12 *        -5 *</a:t>
            </a:r>
          </a:p>
          <a:p>
            <a:r>
              <a:rPr kumimoji="1" lang="en-US" altLang="ja-JP" dirty="0"/>
              <a:t>*       82 *       13 *         5 *</a:t>
            </a:r>
          </a:p>
          <a:p>
            <a:r>
              <a:rPr kumimoji="1" lang="en-US" altLang="ja-JP" dirty="0"/>
              <a:t>*       82 *       14 *        -5 *</a:t>
            </a:r>
          </a:p>
          <a:p>
            <a:r>
              <a:rPr kumimoji="1" lang="en-US" altLang="ja-JP" dirty="0"/>
              <a:t>*       82 *       15 *        94 *</a:t>
            </a:r>
          </a:p>
          <a:p>
            <a:r>
              <a:rPr kumimoji="1" lang="en-US" altLang="ja-JP" dirty="0"/>
              <a:t>*       82 *       16 *         5 *</a:t>
            </a:r>
          </a:p>
          <a:p>
            <a:r>
              <a:rPr kumimoji="1" lang="en-US" altLang="ja-JP" dirty="0"/>
              <a:t>*       82 *       17 *        -5 *</a:t>
            </a:r>
          </a:p>
          <a:p>
            <a:r>
              <a:rPr kumimoji="1" lang="en-US" altLang="ja-JP" dirty="0"/>
              <a:t>*       82 *       18 *         5 *</a:t>
            </a:r>
          </a:p>
          <a:p>
            <a:r>
              <a:rPr kumimoji="1" lang="en-US" altLang="ja-JP" dirty="0"/>
              <a:t>*       82 *       19 *        21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25 *</a:t>
            </a:r>
          </a:p>
          <a:p>
            <a:r>
              <a:rPr kumimoji="1" lang="en-US" altLang="ja-JP" dirty="0"/>
              <a:t>*       83 *       11 *        24 *</a:t>
            </a:r>
          </a:p>
          <a:p>
            <a:r>
              <a:rPr kumimoji="1" lang="en-US" altLang="ja-JP" dirty="0"/>
              <a:t>*       83 *       12 *       -24 *</a:t>
            </a:r>
          </a:p>
          <a:p>
            <a:r>
              <a:rPr kumimoji="1" lang="en-US" altLang="ja-JP" dirty="0"/>
              <a:t>*       83 *       13 *        -1 *</a:t>
            </a:r>
          </a:p>
          <a:p>
            <a:r>
              <a:rPr kumimoji="1" lang="en-US" altLang="ja-JP" dirty="0"/>
              <a:t>*       83 *       14 *         2 *</a:t>
            </a:r>
          </a:p>
          <a:p>
            <a:r>
              <a:rPr kumimoji="1" lang="en-US" altLang="ja-JP" dirty="0"/>
              <a:t>Type &lt;CR&gt; to continue or q to quit ==&gt;</a:t>
            </a:r>
          </a:p>
          <a:p>
            <a:r>
              <a:rPr kumimoji="1" lang="en-US" altLang="ja-JP" dirty="0"/>
              <a:t>*       83 *       15 *        13 *</a:t>
            </a:r>
          </a:p>
          <a:p>
            <a:r>
              <a:rPr kumimoji="1" lang="en-US" altLang="ja-JP" dirty="0"/>
              <a:t>*       83 *       16 *       -14 *</a:t>
            </a:r>
          </a:p>
          <a:p>
            <a:r>
              <a:rPr kumimoji="1" lang="en-US" altLang="ja-JP" dirty="0"/>
              <a:t>*       83 *       17 *        -1 *</a:t>
            </a:r>
          </a:p>
          <a:p>
            <a:r>
              <a:rPr kumimoji="1" lang="en-US" altLang="ja-JP" dirty="0"/>
              <a:t>*       83 *       18 *         2 *</a:t>
            </a:r>
          </a:p>
          <a:p>
            <a:r>
              <a:rPr kumimoji="1" lang="en-US" altLang="ja-JP" dirty="0"/>
              <a:t>*       83 *       19 *        13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25 *</a:t>
            </a:r>
          </a:p>
          <a:p>
            <a:r>
              <a:rPr kumimoji="1" lang="en-US" altLang="ja-JP" dirty="0"/>
              <a:t>*       84 *       11 *         5 *</a:t>
            </a:r>
          </a:p>
          <a:p>
            <a:r>
              <a:rPr kumimoji="1" lang="en-US" altLang="ja-JP" dirty="0"/>
              <a:t>*       84 *       12 *        -5 *</a:t>
            </a:r>
          </a:p>
          <a:p>
            <a:r>
              <a:rPr kumimoji="1" lang="en-US" altLang="ja-JP" dirty="0"/>
              <a:t>*       84 *       13 *         5 *</a:t>
            </a:r>
          </a:p>
          <a:p>
            <a:r>
              <a:rPr kumimoji="1" lang="en-US" altLang="ja-JP" dirty="0"/>
              <a:t>*       84 *       14 *        -5 *</a:t>
            </a:r>
          </a:p>
          <a:p>
            <a:r>
              <a:rPr kumimoji="1" lang="en-US" altLang="ja-JP" dirty="0"/>
              <a:t>*       84 *       15 *        94 *</a:t>
            </a:r>
          </a:p>
          <a:p>
            <a:r>
              <a:rPr kumimoji="1" lang="en-US" altLang="ja-JP" dirty="0"/>
              <a:t>*       84 *       16 *         5 *</a:t>
            </a:r>
          </a:p>
          <a:p>
            <a:r>
              <a:rPr kumimoji="1" lang="en-US" altLang="ja-JP" dirty="0"/>
              <a:t>*       84 *       17 *        -5 *</a:t>
            </a:r>
          </a:p>
          <a:p>
            <a:r>
              <a:rPr kumimoji="1" lang="en-US" altLang="ja-JP" dirty="0"/>
              <a:t>*       84 *       18 *         5 *</a:t>
            </a:r>
          </a:p>
          <a:p>
            <a:r>
              <a:rPr kumimoji="1" lang="en-US" altLang="ja-JP" dirty="0"/>
              <a:t>*       84 *       19 *        21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15 *</a:t>
            </a:r>
          </a:p>
          <a:p>
            <a:r>
              <a:rPr kumimoji="1" lang="en-US" altLang="ja-JP" dirty="0"/>
              <a:t>*       85 *        9 *       -15 *</a:t>
            </a:r>
          </a:p>
          <a:p>
            <a:r>
              <a:rPr kumimoji="1" lang="en-US" altLang="ja-JP" dirty="0"/>
              <a:t>*       85 *       10 *        25 *</a:t>
            </a:r>
          </a:p>
          <a:p>
            <a:r>
              <a:rPr kumimoji="1" lang="en-US" altLang="ja-JP" dirty="0"/>
              <a:t>*       85 *       11 *        24 *</a:t>
            </a:r>
          </a:p>
          <a:p>
            <a:r>
              <a:rPr kumimoji="1" lang="en-US" altLang="ja-JP" dirty="0"/>
              <a:t>*       85 *       12 *       -24 *</a:t>
            </a:r>
          </a:p>
          <a:p>
            <a:r>
              <a:rPr kumimoji="1" lang="en-US" altLang="ja-JP" dirty="0"/>
              <a:t>*       85 *       13 *        -3 *</a:t>
            </a:r>
          </a:p>
          <a:p>
            <a:r>
              <a:rPr kumimoji="1" lang="en-US" altLang="ja-JP" dirty="0"/>
              <a:t>*       85 *       14 *         2 *</a:t>
            </a:r>
          </a:p>
          <a:p>
            <a:r>
              <a:rPr kumimoji="1" lang="en-US" altLang="ja-JP" dirty="0"/>
              <a:t>*       85 *       15 *         3 *</a:t>
            </a:r>
          </a:p>
          <a:p>
            <a:r>
              <a:rPr kumimoji="1" lang="en-US" altLang="ja-JP" dirty="0"/>
              <a:t>*       85 *       16 *        -4 *</a:t>
            </a:r>
          </a:p>
          <a:p>
            <a:r>
              <a:rPr kumimoji="1" lang="en-US" altLang="ja-JP" dirty="0"/>
              <a:t>*       85 *       17 *        94 *</a:t>
            </a:r>
          </a:p>
          <a:p>
            <a:r>
              <a:rPr kumimoji="1" lang="en-US" altLang="ja-JP" dirty="0"/>
              <a:t>*       85 *       18 *        15 *</a:t>
            </a:r>
          </a:p>
          <a:p>
            <a:r>
              <a:rPr kumimoji="1" lang="en-US" altLang="ja-JP" dirty="0"/>
              <a:t>*       85 *       19 *       -15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15 *</a:t>
            </a:r>
          </a:p>
          <a:p>
            <a:r>
              <a:rPr kumimoji="1" lang="en-US" altLang="ja-JP" dirty="0"/>
              <a:t>*       86 *        9 *       -15 *</a:t>
            </a:r>
          </a:p>
          <a:p>
            <a:r>
              <a:rPr kumimoji="1" lang="en-US" altLang="ja-JP" dirty="0"/>
              <a:t>*       86 *       10 *        25 *</a:t>
            </a:r>
          </a:p>
          <a:p>
            <a:r>
              <a:rPr kumimoji="1" lang="en-US" altLang="ja-JP" dirty="0"/>
              <a:t>*       86 *       11 *         5 *</a:t>
            </a:r>
          </a:p>
          <a:p>
            <a:r>
              <a:rPr kumimoji="1" lang="en-US" altLang="ja-JP" dirty="0"/>
              <a:t>*       86 *       12 *        -5 *</a:t>
            </a:r>
          </a:p>
          <a:p>
            <a:r>
              <a:rPr kumimoji="1" lang="en-US" altLang="ja-JP" dirty="0"/>
              <a:t>*       86 *       13 *        94 *</a:t>
            </a:r>
          </a:p>
          <a:p>
            <a:r>
              <a:rPr kumimoji="1" lang="en-US" altLang="ja-JP" dirty="0"/>
              <a:t>*       86 *       14 *        15 *</a:t>
            </a:r>
          </a:p>
          <a:p>
            <a:r>
              <a:rPr kumimoji="1" lang="en-US" altLang="ja-JP" dirty="0"/>
              <a:t>*       86 *       15 *       -15 *</a:t>
            </a:r>
          </a:p>
          <a:p>
            <a:r>
              <a:rPr kumimoji="1" lang="en-US" altLang="ja-JP" dirty="0"/>
              <a:t>*       86 *       16 *        15 *</a:t>
            </a:r>
          </a:p>
          <a:p>
            <a:r>
              <a:rPr kumimoji="1" lang="en-US" altLang="ja-JP" dirty="0"/>
              <a:t>*       86 *       17 *        22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15 *</a:t>
            </a:r>
          </a:p>
          <a:p>
            <a:r>
              <a:rPr kumimoji="1" lang="en-US" altLang="ja-JP" dirty="0"/>
              <a:t>*       87 *        9 *       -15 *</a:t>
            </a:r>
          </a:p>
          <a:p>
            <a:r>
              <a:rPr kumimoji="1" lang="en-US" altLang="ja-JP" dirty="0"/>
              <a:t>Type &lt;CR&gt; to continue or q to quit ==&gt;</a:t>
            </a:r>
          </a:p>
          <a:p>
            <a:r>
              <a:rPr kumimoji="1" lang="en-US" altLang="ja-JP" dirty="0"/>
              <a:t>*       87 *       10 *        25 *</a:t>
            </a:r>
          </a:p>
          <a:p>
            <a:r>
              <a:rPr kumimoji="1" lang="en-US" altLang="ja-JP" dirty="0"/>
              <a:t>*       87 *       11 *         5 *</a:t>
            </a:r>
          </a:p>
          <a:p>
            <a:r>
              <a:rPr kumimoji="1" lang="en-US" altLang="ja-JP" dirty="0"/>
              <a:t>*       87 *       12 *        -5 *</a:t>
            </a:r>
          </a:p>
          <a:p>
            <a:r>
              <a:rPr kumimoji="1" lang="en-US" altLang="ja-JP" dirty="0"/>
              <a:t>*       87 *       13 *         5 *</a:t>
            </a:r>
          </a:p>
          <a:p>
            <a:r>
              <a:rPr kumimoji="1" lang="en-US" altLang="ja-JP" dirty="0"/>
              <a:t>*       87 *       14 *        -5 *</a:t>
            </a:r>
          </a:p>
          <a:p>
            <a:r>
              <a:rPr kumimoji="1" lang="en-US" altLang="ja-JP" dirty="0"/>
              <a:t>*       87 *       15 *        94 *</a:t>
            </a:r>
          </a:p>
          <a:p>
            <a:r>
              <a:rPr kumimoji="1" lang="en-US" altLang="ja-JP" dirty="0"/>
              <a:t>*       87 *       16 *         5 *</a:t>
            </a:r>
          </a:p>
          <a:p>
            <a:r>
              <a:rPr kumimoji="1" lang="en-US" altLang="ja-JP" dirty="0"/>
              <a:t>*       87 *       17 *        -5 *</a:t>
            </a:r>
          </a:p>
          <a:p>
            <a:r>
              <a:rPr kumimoji="1" lang="en-US" altLang="ja-JP" dirty="0"/>
              <a:t>*       87 *       18 *         5 *</a:t>
            </a:r>
          </a:p>
          <a:p>
            <a:r>
              <a:rPr kumimoji="1" lang="en-US" altLang="ja-JP" dirty="0"/>
              <a:t>*       87 *       19 *        21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15 *</a:t>
            </a:r>
          </a:p>
          <a:p>
            <a:r>
              <a:rPr kumimoji="1" lang="en-US" altLang="ja-JP" dirty="0"/>
              <a:t>*       88 *        9 *       -15 *</a:t>
            </a:r>
          </a:p>
          <a:p>
            <a:r>
              <a:rPr kumimoji="1" lang="en-US" altLang="ja-JP" dirty="0"/>
              <a:t>*       88 *       10 *        25 *</a:t>
            </a:r>
          </a:p>
          <a:p>
            <a:r>
              <a:rPr kumimoji="1" lang="en-US" altLang="ja-JP" dirty="0"/>
              <a:t>*       88 *       11 *         5 *</a:t>
            </a:r>
          </a:p>
          <a:p>
            <a:r>
              <a:rPr kumimoji="1" lang="en-US" altLang="ja-JP" dirty="0"/>
              <a:t>*       88 *       12 *        -5 *</a:t>
            </a:r>
          </a:p>
          <a:p>
            <a:r>
              <a:rPr kumimoji="1" lang="en-US" altLang="ja-JP" dirty="0"/>
              <a:t>*       88 *       13 *         5 *</a:t>
            </a:r>
          </a:p>
          <a:p>
            <a:r>
              <a:rPr kumimoji="1" lang="en-US" altLang="ja-JP" dirty="0"/>
              <a:t>*       88 *       14 *        -5 *</a:t>
            </a:r>
          </a:p>
          <a:p>
            <a:r>
              <a:rPr kumimoji="1" lang="en-US" altLang="ja-JP" dirty="0"/>
              <a:t>Type &lt;CR&gt; to continue or q to quit ==&gt;</a:t>
            </a:r>
          </a:p>
          <a:p>
            <a:r>
              <a:rPr kumimoji="1" lang="en-US" altLang="ja-JP" dirty="0"/>
              <a:t>*       88 *       15 *        94 *</a:t>
            </a:r>
          </a:p>
          <a:p>
            <a:r>
              <a:rPr kumimoji="1" lang="en-US" altLang="ja-JP" dirty="0"/>
              <a:t>*       88 *       16 *         5 *</a:t>
            </a:r>
          </a:p>
          <a:p>
            <a:r>
              <a:rPr kumimoji="1" lang="en-US" altLang="ja-JP" dirty="0"/>
              <a:t>*       88 *       17 *        -5 *</a:t>
            </a:r>
          </a:p>
          <a:p>
            <a:r>
              <a:rPr kumimoji="1" lang="en-US" altLang="ja-JP" dirty="0"/>
              <a:t>*       88 *       18 *         5 *</a:t>
            </a:r>
          </a:p>
          <a:p>
            <a:r>
              <a:rPr kumimoji="1" lang="en-US" altLang="ja-JP" dirty="0"/>
              <a:t>*       88 *       19 *        21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15 *</a:t>
            </a:r>
          </a:p>
          <a:p>
            <a:r>
              <a:rPr kumimoji="1" lang="en-US" altLang="ja-JP" dirty="0"/>
              <a:t>*       89 *        9 *       -15 *</a:t>
            </a:r>
          </a:p>
          <a:p>
            <a:r>
              <a:rPr kumimoji="1" lang="en-US" altLang="ja-JP" dirty="0"/>
              <a:t>*       89 *       10 *        25 *</a:t>
            </a:r>
          </a:p>
          <a:p>
            <a:r>
              <a:rPr kumimoji="1" lang="en-US" altLang="ja-JP" dirty="0"/>
              <a:t>*       89 *       11 *        15 *</a:t>
            </a:r>
          </a:p>
          <a:p>
            <a:r>
              <a:rPr kumimoji="1" lang="en-US" altLang="ja-JP" dirty="0"/>
              <a:t>*       89 *       12 *       -15 *</a:t>
            </a:r>
          </a:p>
          <a:p>
            <a:r>
              <a:rPr kumimoji="1" lang="en-US" altLang="ja-JP" dirty="0"/>
              <a:t>*       89 *       13 *        15 *</a:t>
            </a:r>
          </a:p>
          <a:p>
            <a:r>
              <a:rPr kumimoji="1" lang="en-US" altLang="ja-JP" dirty="0"/>
              <a:t>*       89 *       14 *       -15 *</a:t>
            </a:r>
          </a:p>
          <a:p>
            <a:r>
              <a:rPr kumimoji="1" lang="en-US" altLang="ja-JP" dirty="0"/>
              <a:t>*       89 *       15 *        94 *</a:t>
            </a:r>
          </a:p>
          <a:p>
            <a:r>
              <a:rPr kumimoji="1" lang="en-US" altLang="ja-JP" dirty="0"/>
              <a:t>*       89 *       16 *        15 *</a:t>
            </a:r>
          </a:p>
          <a:p>
            <a:r>
              <a:rPr kumimoji="1" lang="en-US" altLang="ja-JP" dirty="0"/>
              <a:t>*       89 *       17 *       -15 *</a:t>
            </a:r>
          </a:p>
          <a:p>
            <a:r>
              <a:rPr kumimoji="1" lang="en-US" altLang="ja-JP" dirty="0"/>
              <a:t>*       89 *       18 *       -15 *</a:t>
            </a:r>
          </a:p>
          <a:p>
            <a:r>
              <a:rPr kumimoji="1" lang="en-US" altLang="ja-JP" dirty="0"/>
              <a:t>*       89 *       19 *        22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15 *</a:t>
            </a:r>
          </a:p>
          <a:p>
            <a:r>
              <a:rPr kumimoji="1" lang="en-US" altLang="ja-JP" dirty="0"/>
              <a:t>*       90 *        9 *       -15 *</a:t>
            </a:r>
          </a:p>
          <a:p>
            <a:r>
              <a:rPr kumimoji="1" lang="en-US" altLang="ja-JP" dirty="0"/>
              <a:t>*       90 *       10 *        25 *</a:t>
            </a:r>
          </a:p>
          <a:p>
            <a:r>
              <a:rPr kumimoji="1" lang="en-US" altLang="ja-JP" dirty="0"/>
              <a:t>*       90 *       11 *        15 *</a:t>
            </a:r>
          </a:p>
          <a:p>
            <a:r>
              <a:rPr kumimoji="1" lang="en-US" altLang="ja-JP" dirty="0"/>
              <a:t>*       90 *       12 *       -15 *</a:t>
            </a:r>
          </a:p>
          <a:p>
            <a:r>
              <a:rPr kumimoji="1" lang="en-US" altLang="ja-JP" dirty="0"/>
              <a:t>*       90 *       13 *        94 *</a:t>
            </a:r>
          </a:p>
          <a:p>
            <a:r>
              <a:rPr kumimoji="1" lang="en-US" altLang="ja-JP" dirty="0"/>
              <a:t>*       90 *       14 *        15 *</a:t>
            </a:r>
          </a:p>
          <a:p>
            <a:r>
              <a:rPr kumimoji="1" lang="en-US" altLang="ja-JP" dirty="0"/>
              <a:t>*       90 *       15 *       -15 *</a:t>
            </a:r>
          </a:p>
          <a:p>
            <a:r>
              <a:rPr kumimoji="1" lang="en-US" altLang="ja-JP" dirty="0"/>
              <a:t>*       90 *       16 *        15 *</a:t>
            </a:r>
          </a:p>
          <a:p>
            <a:r>
              <a:rPr kumimoji="1" lang="en-US" altLang="ja-JP" dirty="0"/>
              <a:t>*       90 *       17 *        22 *</a:t>
            </a:r>
          </a:p>
          <a:p>
            <a:r>
              <a:rPr kumimoji="1" lang="en-US" altLang="ja-JP" dirty="0"/>
              <a:t>*       90 *       18 *        15 *</a:t>
            </a:r>
          </a:p>
          <a:p>
            <a:r>
              <a:rPr kumimoji="1" lang="en-US" altLang="ja-JP" dirty="0"/>
              <a:t>*       90 *       19 *       -15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94 *</a:t>
            </a:r>
          </a:p>
          <a:p>
            <a:r>
              <a:rPr kumimoji="1" lang="en-US" altLang="ja-JP" dirty="0"/>
              <a:t>*       91 *       14 *        15 *</a:t>
            </a:r>
          </a:p>
          <a:p>
            <a:r>
              <a:rPr kumimoji="1" lang="en-US" altLang="ja-JP" dirty="0"/>
              <a:t>*       91 *       15 *       -15 *</a:t>
            </a:r>
          </a:p>
          <a:p>
            <a:r>
              <a:rPr kumimoji="1" lang="en-US" altLang="ja-JP" dirty="0"/>
              <a:t>*       91 *       16 *       -15 *</a:t>
            </a:r>
          </a:p>
          <a:p>
            <a:r>
              <a:rPr kumimoji="1" lang="en-US" altLang="ja-JP" dirty="0"/>
              <a:t>*       91 *       17 *        22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15 *</a:t>
            </a:r>
          </a:p>
          <a:p>
            <a:r>
              <a:rPr kumimoji="1" lang="en-US" altLang="ja-JP" dirty="0"/>
              <a:t>*       92 *        9 *       -15 *</a:t>
            </a:r>
          </a:p>
          <a:p>
            <a:r>
              <a:rPr kumimoji="1" lang="en-US" altLang="ja-JP" dirty="0"/>
              <a:t>Type &lt;CR&gt; to continue or q to quit ==&gt;</a:t>
            </a:r>
          </a:p>
          <a:p>
            <a:r>
              <a:rPr kumimoji="1" lang="en-US" altLang="ja-JP" dirty="0"/>
              <a:t>*       92 *       10 *        25 *</a:t>
            </a:r>
          </a:p>
          <a:p>
            <a:r>
              <a:rPr kumimoji="1" lang="en-US" altLang="ja-JP" dirty="0"/>
              <a:t>*       92 *       11 *        24 *</a:t>
            </a:r>
          </a:p>
          <a:p>
            <a:r>
              <a:rPr kumimoji="1" lang="en-US" altLang="ja-JP" dirty="0"/>
              <a:t>*       92 *       12 *       -24 *</a:t>
            </a:r>
          </a:p>
          <a:p>
            <a:r>
              <a:rPr kumimoji="1" lang="en-US" altLang="ja-JP" dirty="0"/>
              <a:t>*       92 *       13 *        -3 *</a:t>
            </a:r>
          </a:p>
          <a:p>
            <a:r>
              <a:rPr kumimoji="1" lang="en-US" altLang="ja-JP" dirty="0"/>
              <a:t>*       92 *       14 *         4 *</a:t>
            </a:r>
          </a:p>
          <a:p>
            <a:r>
              <a:rPr kumimoji="1" lang="en-US" altLang="ja-JP" dirty="0"/>
              <a:t>*       92 *       15 *         3 *</a:t>
            </a:r>
          </a:p>
          <a:p>
            <a:r>
              <a:rPr kumimoji="1" lang="en-US" altLang="ja-JP" dirty="0"/>
              <a:t>*       92 *       16 *        -4 *</a:t>
            </a:r>
          </a:p>
          <a:p>
            <a:r>
              <a:rPr kumimoji="1" lang="en-US" altLang="ja-JP" dirty="0"/>
              <a:t>*       92 *       17 *        -3 *</a:t>
            </a:r>
          </a:p>
          <a:p>
            <a:r>
              <a:rPr kumimoji="1" lang="en-US" altLang="ja-JP" dirty="0"/>
              <a:t>*       92 *       18 *         4 *</a:t>
            </a:r>
          </a:p>
          <a:p>
            <a:r>
              <a:rPr kumimoji="1" lang="en-US" altLang="ja-JP" dirty="0"/>
              <a:t>*       92 *       19 *         3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15 *</a:t>
            </a:r>
          </a:p>
          <a:p>
            <a:r>
              <a:rPr kumimoji="1" lang="en-US" altLang="ja-JP" dirty="0"/>
              <a:t>*       93 *        9 *       -15 *</a:t>
            </a:r>
          </a:p>
          <a:p>
            <a:r>
              <a:rPr kumimoji="1" lang="en-US" altLang="ja-JP" dirty="0"/>
              <a:t>*       93 *       10 *        25 *</a:t>
            </a:r>
          </a:p>
          <a:p>
            <a:r>
              <a:rPr kumimoji="1" lang="en-US" altLang="ja-JP" dirty="0"/>
              <a:t>*       93 *       11 *         5 *</a:t>
            </a:r>
          </a:p>
          <a:p>
            <a:r>
              <a:rPr kumimoji="1" lang="en-US" altLang="ja-JP" dirty="0"/>
              <a:t>*       93 *       12 *        -5 *</a:t>
            </a:r>
          </a:p>
          <a:p>
            <a:r>
              <a:rPr kumimoji="1" lang="en-US" altLang="ja-JP" dirty="0"/>
              <a:t>*       93 *       13 *         5 *</a:t>
            </a:r>
          </a:p>
          <a:p>
            <a:r>
              <a:rPr kumimoji="1" lang="en-US" altLang="ja-JP" dirty="0"/>
              <a:t>*       93 *       14 *        -5 *</a:t>
            </a:r>
          </a:p>
          <a:p>
            <a:r>
              <a:rPr kumimoji="1" lang="en-US" altLang="ja-JP" dirty="0"/>
              <a:t>Type &lt;CR&gt; to continue or q to quit ==&gt;</a:t>
            </a:r>
          </a:p>
          <a:p>
            <a:r>
              <a:rPr kumimoji="1" lang="en-US" altLang="ja-JP" dirty="0"/>
              <a:t>*       93 *       15 *        94 *</a:t>
            </a:r>
          </a:p>
          <a:p>
            <a:r>
              <a:rPr kumimoji="1" lang="en-US" altLang="ja-JP" dirty="0"/>
              <a:t>*       93 *       16 *         5 *</a:t>
            </a:r>
          </a:p>
          <a:p>
            <a:r>
              <a:rPr kumimoji="1" lang="en-US" altLang="ja-JP" dirty="0"/>
              <a:t>*       93 *       17 *        -5 *</a:t>
            </a:r>
          </a:p>
          <a:p>
            <a:r>
              <a:rPr kumimoji="1" lang="en-US" altLang="ja-JP" dirty="0"/>
              <a:t>*       93 *       18 *         5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15 *</a:t>
            </a:r>
          </a:p>
          <a:p>
            <a:r>
              <a:rPr kumimoji="1" lang="en-US" altLang="ja-JP" dirty="0"/>
              <a:t>*       94 *        9 *       -15 *</a:t>
            </a:r>
          </a:p>
          <a:p>
            <a:r>
              <a:rPr kumimoji="1" lang="en-US" altLang="ja-JP" dirty="0"/>
              <a:t>*       94 *       10 *        25 *</a:t>
            </a:r>
          </a:p>
          <a:p>
            <a:r>
              <a:rPr kumimoji="1" lang="en-US" altLang="ja-JP" dirty="0"/>
              <a:t>*       94 *       11 *        24 *</a:t>
            </a:r>
          </a:p>
          <a:p>
            <a:r>
              <a:rPr kumimoji="1" lang="en-US" altLang="ja-JP" dirty="0"/>
              <a:t>*       94 *       12 *       -24 *</a:t>
            </a:r>
          </a:p>
          <a:p>
            <a:r>
              <a:rPr kumimoji="1" lang="en-US" altLang="ja-JP" dirty="0"/>
              <a:t>*       94 *       13 *        -3 *</a:t>
            </a:r>
          </a:p>
          <a:p>
            <a:r>
              <a:rPr kumimoji="1" lang="en-US" altLang="ja-JP" dirty="0"/>
              <a:t>*       94 *       14 *         4 *</a:t>
            </a:r>
          </a:p>
          <a:p>
            <a:r>
              <a:rPr kumimoji="1" lang="en-US" altLang="ja-JP" dirty="0"/>
              <a:t>*       94 *       15 *        13 *</a:t>
            </a:r>
          </a:p>
          <a:p>
            <a:r>
              <a:rPr kumimoji="1" lang="en-US" altLang="ja-JP" dirty="0"/>
              <a:t>*       94 *       16 *       -14 *</a:t>
            </a:r>
          </a:p>
          <a:p>
            <a:r>
              <a:rPr kumimoji="1" lang="en-US" altLang="ja-JP" dirty="0"/>
              <a:t>*       94 *       17 *        -3 *</a:t>
            </a:r>
          </a:p>
          <a:p>
            <a:r>
              <a:rPr kumimoji="1" lang="en-US" altLang="ja-JP" dirty="0"/>
              <a:t>*       94 *       18 *         4 *</a:t>
            </a:r>
          </a:p>
          <a:p>
            <a:r>
              <a:rPr kumimoji="1" lang="en-US" altLang="ja-JP" dirty="0"/>
              <a:t>*       94 *       19 *        13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15 *</a:t>
            </a:r>
          </a:p>
          <a:p>
            <a:r>
              <a:rPr kumimoji="1" lang="en-US" altLang="ja-JP" dirty="0"/>
              <a:t>*       95 *        9 *       -15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5 *</a:t>
            </a:r>
          </a:p>
          <a:p>
            <a:r>
              <a:rPr kumimoji="1" lang="en-US" altLang="ja-JP" dirty="0"/>
              <a:t>*       95 *       14 *        -5 *</a:t>
            </a:r>
          </a:p>
          <a:p>
            <a:r>
              <a:rPr kumimoji="1" lang="en-US" altLang="ja-JP" dirty="0"/>
              <a:t>*       95 *       15 *        94 *</a:t>
            </a:r>
          </a:p>
          <a:p>
            <a:r>
              <a:rPr kumimoji="1" lang="en-US" altLang="ja-JP" dirty="0"/>
              <a:t>*       95 *       16 *         5 *</a:t>
            </a:r>
          </a:p>
          <a:p>
            <a:r>
              <a:rPr kumimoji="1" lang="en-US" altLang="ja-JP" dirty="0"/>
              <a:t>*       95 *       17 *        -5 *</a:t>
            </a:r>
          </a:p>
          <a:p>
            <a:r>
              <a:rPr kumimoji="1" lang="en-US" altLang="ja-JP" dirty="0"/>
              <a:t>*       95 *       18 *         5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15 *</a:t>
            </a:r>
          </a:p>
          <a:p>
            <a:r>
              <a:rPr kumimoji="1" lang="en-US" altLang="ja-JP" dirty="0"/>
              <a:t>*       96 *        9 *       -15 *</a:t>
            </a:r>
          </a:p>
          <a:p>
            <a:r>
              <a:rPr kumimoji="1" lang="en-US" altLang="ja-JP" dirty="0"/>
              <a:t>*       96 *       10 *        25 *</a:t>
            </a:r>
          </a:p>
          <a:p>
            <a:r>
              <a:rPr kumimoji="1" lang="en-US" altLang="ja-JP" dirty="0"/>
              <a:t>*       96 *       11 *         5 *</a:t>
            </a:r>
          </a:p>
          <a:p>
            <a:r>
              <a:rPr kumimoji="1" lang="en-US" altLang="ja-JP" dirty="0"/>
              <a:t>*       96 *       12 *        -5 *</a:t>
            </a:r>
          </a:p>
          <a:p>
            <a:r>
              <a:rPr kumimoji="1" lang="en-US" altLang="ja-JP" dirty="0"/>
              <a:t>*       96 *       13 *         5 *</a:t>
            </a:r>
          </a:p>
          <a:p>
            <a:r>
              <a:rPr kumimoji="1" lang="en-US" altLang="ja-JP" dirty="0"/>
              <a:t>*       96 *       14 *        -5 *</a:t>
            </a:r>
          </a:p>
          <a:p>
            <a:r>
              <a:rPr kumimoji="1" lang="en-US" altLang="ja-JP" dirty="0"/>
              <a:t>*       96 *       15 *        94 *</a:t>
            </a:r>
          </a:p>
          <a:p>
            <a:r>
              <a:rPr kumimoji="1" lang="en-US" altLang="ja-JP" dirty="0"/>
              <a:t>*       96 *       16 *         5 *</a:t>
            </a:r>
          </a:p>
          <a:p>
            <a:r>
              <a:rPr kumimoji="1" lang="en-US" altLang="ja-JP" dirty="0"/>
              <a:t>*       96 *       17 *        -5 *</a:t>
            </a:r>
          </a:p>
          <a:p>
            <a:r>
              <a:rPr kumimoji="1" lang="en-US" altLang="ja-JP" dirty="0"/>
              <a:t>*       96 *       18 *         5 *</a:t>
            </a:r>
          </a:p>
          <a:p>
            <a:r>
              <a:rPr kumimoji="1" lang="en-US" altLang="ja-JP" dirty="0"/>
              <a:t>*       96 *       19 *        21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15 *</a:t>
            </a:r>
          </a:p>
          <a:p>
            <a:r>
              <a:rPr kumimoji="1" lang="en-US" altLang="ja-JP" dirty="0"/>
              <a:t>*       97 *        9 *       -15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5 *</a:t>
            </a:r>
          </a:p>
          <a:p>
            <a:r>
              <a:rPr kumimoji="1" lang="en-US" altLang="ja-JP" dirty="0"/>
              <a:t>*       97 *       14 *        -5 *</a:t>
            </a:r>
          </a:p>
          <a:p>
            <a:r>
              <a:rPr kumimoji="1" lang="en-US" altLang="ja-JP" dirty="0"/>
              <a:t>*       97 *       15 *        94 *</a:t>
            </a:r>
          </a:p>
          <a:p>
            <a:r>
              <a:rPr kumimoji="1" lang="en-US" altLang="ja-JP" dirty="0"/>
              <a:t>*       97 *       16 *         5 *</a:t>
            </a:r>
          </a:p>
          <a:p>
            <a:r>
              <a:rPr kumimoji="1" lang="en-US" altLang="ja-JP" dirty="0"/>
              <a:t>*       97 *       17 *        -5 *</a:t>
            </a:r>
          </a:p>
          <a:p>
            <a:r>
              <a:rPr kumimoji="1" lang="en-US" altLang="ja-JP" dirty="0"/>
              <a:t>*       97 *       18 *         5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5 *</a:t>
            </a:r>
          </a:p>
          <a:p>
            <a:r>
              <a:rPr kumimoji="1" lang="en-US" altLang="ja-JP" dirty="0"/>
              <a:t>*       98 *       14 *        -5 *</a:t>
            </a:r>
          </a:p>
          <a:p>
            <a:r>
              <a:rPr kumimoji="1" lang="en-US" altLang="ja-JP" dirty="0"/>
              <a:t>Type &lt;CR&gt; to continue or q to quit ==&gt;</a:t>
            </a:r>
          </a:p>
          <a:p>
            <a:r>
              <a:rPr kumimoji="1" lang="en-US" altLang="ja-JP" dirty="0"/>
              <a:t>*       98 *       15 *        94 *</a:t>
            </a:r>
          </a:p>
          <a:p>
            <a:r>
              <a:rPr kumimoji="1" lang="en-US" altLang="ja-JP" dirty="0"/>
              <a:t>*       98 *       16 *         5 *</a:t>
            </a:r>
          </a:p>
          <a:p>
            <a:r>
              <a:rPr kumimoji="1" lang="en-US" altLang="ja-JP" dirty="0"/>
              <a:t>*       98 *       17 *        -5 *</a:t>
            </a:r>
          </a:p>
          <a:p>
            <a:r>
              <a:rPr kumimoji="1" lang="en-US" altLang="ja-JP" dirty="0"/>
              <a:t>*       98 *       18 *         5 *</a:t>
            </a:r>
          </a:p>
          <a:p>
            <a:r>
              <a:rPr kumimoji="1" lang="en-US" altLang="ja-JP" dirty="0"/>
              <a:t>*       98 *       19 *        21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7</a:t>
            </a:fld>
            <a:endParaRPr kumimoji="1" lang="ja-JP" altLang="en-US"/>
          </a:p>
        </p:txBody>
      </p:sp>
    </p:spTree>
    <p:extLst>
      <p:ext uri="{BB962C8B-B14F-4D97-AF65-F5344CB8AC3E}">
        <p14:creationId xmlns:p14="http://schemas.microsoft.com/office/powerpoint/2010/main" val="306144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30100-8683-FAA7-1C26-FD579D9FF70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2B03AE-385F-3D6E-DB75-3201C9C657F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966F9F-1941-DEB0-B76F-C8961D33E5F8}"/>
              </a:ext>
            </a:extLst>
          </p:cNvPr>
          <p:cNvSpPr>
            <a:spLocks noGrp="1"/>
          </p:cNvSpPr>
          <p:nvPr>
            <p:ph type="body" idx="1"/>
          </p:nvPr>
        </p:nvSpPr>
        <p:spPr/>
        <p:txBody>
          <a:bodyPr/>
          <a:lstStyle/>
          <a:p>
            <a:r>
              <a:rPr kumimoji="1" lang="en-US" altLang="ja-JP" dirty="0"/>
              <a:t>Tauchan_10</a:t>
            </a:r>
            <a:endParaRPr kumimoji="1" lang="ja-JP" altLang="en-US" dirty="0"/>
          </a:p>
        </p:txBody>
      </p:sp>
      <p:sp>
        <p:nvSpPr>
          <p:cNvPr id="4" name="スライド番号プレースホルダー 3">
            <a:extLst>
              <a:ext uri="{FF2B5EF4-FFF2-40B4-BE49-F238E27FC236}">
                <a16:creationId xmlns:a16="http://schemas.microsoft.com/office/drawing/2014/main" id="{FA0B7D63-4EF7-B35B-9C9E-AA5CC92736A5}"/>
              </a:ext>
            </a:extLst>
          </p:cNvPr>
          <p:cNvSpPr>
            <a:spLocks noGrp="1"/>
          </p:cNvSpPr>
          <p:nvPr>
            <p:ph type="sldNum" sz="quarter" idx="5"/>
          </p:nvPr>
        </p:nvSpPr>
        <p:spPr/>
        <p:txBody>
          <a:bodyPr/>
          <a:lstStyle/>
          <a:p>
            <a:fld id="{52903DD7-282D-413F-9547-FFC08CBB92E1}" type="slidenum">
              <a:rPr kumimoji="1" lang="ja-JP" altLang="en-US" smtClean="0"/>
              <a:t>8</a:t>
            </a:fld>
            <a:endParaRPr kumimoji="1" lang="ja-JP" altLang="en-US"/>
          </a:p>
        </p:txBody>
      </p:sp>
    </p:spTree>
    <p:extLst>
      <p:ext uri="{BB962C8B-B14F-4D97-AF65-F5344CB8AC3E}">
        <p14:creationId xmlns:p14="http://schemas.microsoft.com/office/powerpoint/2010/main" val="3243085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BE7B0-A8C7-AC40-35CE-71D83176FD3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39FC70E-C9C1-99F4-47D8-86347D4F5D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0F2F1E-3102-9F7D-5E13-F6E3ABD5FA8E}"/>
              </a:ext>
            </a:extLst>
          </p:cNvPr>
          <p:cNvSpPr>
            <a:spLocks noGrp="1"/>
          </p:cNvSpPr>
          <p:nvPr>
            <p:ph type="body" idx="1"/>
          </p:nvPr>
        </p:nvSpPr>
        <p:spPr/>
        <p:txBody>
          <a:bodyPr/>
          <a:lstStyle/>
          <a:p>
            <a:r>
              <a:rPr kumimoji="1" lang="en-US" altLang="ja-JP" dirty="0"/>
              <a:t>Tauchan_10</a:t>
            </a:r>
          </a:p>
          <a:p>
            <a:r>
              <a:rPr kumimoji="1" lang="en-US" altLang="ja-JP" dirty="0"/>
              <a:t>root [2] Tree-&gt;Scan("true_tau_parent1_pdg");</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11 *</a:t>
            </a:r>
          </a:p>
          <a:p>
            <a:r>
              <a:rPr kumimoji="1" lang="en-US" altLang="ja-JP" dirty="0"/>
              <a:t>*        0 *        1 *        11 *</a:t>
            </a:r>
          </a:p>
          <a:p>
            <a:r>
              <a:rPr kumimoji="1" lang="en-US" altLang="ja-JP" dirty="0"/>
              <a:t>*        0 *        2 *        25 *</a:t>
            </a:r>
          </a:p>
          <a:p>
            <a:r>
              <a:rPr kumimoji="1" lang="en-US" altLang="ja-JP" dirty="0"/>
              <a:t>*        0 *        3 *        25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3 *        0 *        11 *</a:t>
            </a:r>
          </a:p>
          <a:p>
            <a:r>
              <a:rPr kumimoji="1" lang="en-US" altLang="ja-JP" dirty="0"/>
              <a:t>*        3 *        1 *        11 *</a:t>
            </a:r>
          </a:p>
          <a:p>
            <a:r>
              <a:rPr kumimoji="1" lang="en-US" altLang="ja-JP" dirty="0"/>
              <a:t>*        3 *        2 *       521 *</a:t>
            </a:r>
          </a:p>
          <a:p>
            <a:r>
              <a:rPr kumimoji="1" lang="en-US" altLang="ja-JP" dirty="0"/>
              <a:t>*        4 *        0 *        11 *</a:t>
            </a:r>
          </a:p>
          <a:p>
            <a:r>
              <a:rPr kumimoji="1" lang="en-US" altLang="ja-JP" dirty="0"/>
              <a:t>*        4 *        1 *        11 *</a:t>
            </a:r>
          </a:p>
          <a:p>
            <a:r>
              <a:rPr kumimoji="1" lang="en-US" altLang="ja-JP" dirty="0"/>
              <a:t>*        5 *        0 *        11 *</a:t>
            </a:r>
          </a:p>
          <a:p>
            <a:r>
              <a:rPr kumimoji="1" lang="en-US" altLang="ja-JP" dirty="0"/>
              <a:t>*        5 *        1 *        11 *</a:t>
            </a:r>
          </a:p>
          <a:p>
            <a:r>
              <a:rPr kumimoji="1" lang="en-US" altLang="ja-JP" dirty="0"/>
              <a:t>*        6 *        0 *        11 *</a:t>
            </a:r>
          </a:p>
          <a:p>
            <a:r>
              <a:rPr kumimoji="1" lang="en-US" altLang="ja-JP" dirty="0"/>
              <a:t>*        6 *        1 *        11 *</a:t>
            </a:r>
          </a:p>
          <a:p>
            <a:r>
              <a:rPr kumimoji="1" lang="en-US" altLang="ja-JP" dirty="0"/>
              <a:t>*        7 *        0 *        11 *</a:t>
            </a:r>
          </a:p>
          <a:p>
            <a:r>
              <a:rPr kumimoji="1" lang="en-US" altLang="ja-JP" dirty="0"/>
              <a:t>*        7 *        1 *        11 *</a:t>
            </a:r>
          </a:p>
          <a:p>
            <a:r>
              <a:rPr kumimoji="1" lang="en-US" altLang="ja-JP" dirty="0"/>
              <a:t>*        7 *        2 *       -24 *</a:t>
            </a:r>
          </a:p>
          <a:p>
            <a:r>
              <a:rPr kumimoji="1" lang="en-US" altLang="ja-JP" dirty="0"/>
              <a:t>*        8 *        0 *        11 *</a:t>
            </a:r>
          </a:p>
          <a:p>
            <a:r>
              <a:rPr kumimoji="1" lang="en-US" altLang="ja-JP" dirty="0"/>
              <a:t>*        8 *        1 *        11 *</a:t>
            </a:r>
          </a:p>
          <a:p>
            <a:r>
              <a:rPr kumimoji="1" lang="en-US" altLang="ja-JP" dirty="0"/>
              <a:t>*        9 *        0 *        11 *</a:t>
            </a:r>
          </a:p>
          <a:p>
            <a:r>
              <a:rPr kumimoji="1" lang="en-US" altLang="ja-JP" dirty="0"/>
              <a:t>*        9 *        1 *        11 *</a:t>
            </a:r>
          </a:p>
          <a:p>
            <a:r>
              <a:rPr kumimoji="1" lang="en-US" altLang="ja-JP" dirty="0"/>
              <a:t>*       10 *        0 *        11 *</a:t>
            </a:r>
          </a:p>
          <a:p>
            <a:r>
              <a:rPr kumimoji="1" lang="en-US" altLang="ja-JP" dirty="0"/>
              <a:t>Type &lt;CR&gt; to continue or q to quit ==&gt;</a:t>
            </a:r>
          </a:p>
          <a:p>
            <a:r>
              <a:rPr kumimoji="1" lang="en-US" altLang="ja-JP" dirty="0"/>
              <a:t>*       10 *        1 *        11 *</a:t>
            </a:r>
          </a:p>
          <a:p>
            <a:r>
              <a:rPr kumimoji="1" lang="en-US" altLang="ja-JP" dirty="0"/>
              <a:t>*       11 *        0 *        11 *</a:t>
            </a:r>
          </a:p>
          <a:p>
            <a:r>
              <a:rPr kumimoji="1" lang="en-US" altLang="ja-JP" dirty="0"/>
              <a:t>*       11 *        1 *        11 *</a:t>
            </a:r>
          </a:p>
          <a:p>
            <a:r>
              <a:rPr kumimoji="1" lang="en-US" altLang="ja-JP" dirty="0"/>
              <a:t>*       12 *        0 *        11 *</a:t>
            </a:r>
          </a:p>
          <a:p>
            <a:r>
              <a:rPr kumimoji="1" lang="en-US" altLang="ja-JP" dirty="0"/>
              <a:t>*       12 *        1 *        11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       15 *        0 *        11 *</a:t>
            </a:r>
          </a:p>
          <a:p>
            <a:r>
              <a:rPr kumimoji="1" lang="en-US" altLang="ja-JP" dirty="0"/>
              <a:t>*       15 *        1 *        11 *</a:t>
            </a:r>
          </a:p>
          <a:p>
            <a:r>
              <a:rPr kumimoji="1" lang="en-US" altLang="ja-JP" dirty="0"/>
              <a:t>*       16 *        0 *        11 *</a:t>
            </a:r>
          </a:p>
          <a:p>
            <a:r>
              <a:rPr kumimoji="1" lang="en-US" altLang="ja-JP" dirty="0"/>
              <a:t>*       16 *        1 *        11 *</a:t>
            </a:r>
          </a:p>
          <a:p>
            <a:r>
              <a:rPr kumimoji="1" lang="en-US" altLang="ja-JP" dirty="0"/>
              <a:t>*       17 *        0 *        11 *</a:t>
            </a:r>
          </a:p>
          <a:p>
            <a:r>
              <a:rPr kumimoji="1" lang="en-US" altLang="ja-JP" dirty="0"/>
              <a:t>*       17 *        1 *        11 *</a:t>
            </a:r>
          </a:p>
          <a:p>
            <a:r>
              <a:rPr kumimoji="1" lang="en-US" altLang="ja-JP" dirty="0"/>
              <a:t>*       18 *        0 *        11 *</a:t>
            </a:r>
          </a:p>
          <a:p>
            <a:r>
              <a:rPr kumimoji="1" lang="en-US" altLang="ja-JP" dirty="0"/>
              <a:t>*       18 *        1 *        11 *</a:t>
            </a:r>
          </a:p>
          <a:p>
            <a:r>
              <a:rPr kumimoji="1" lang="en-US" altLang="ja-JP" dirty="0"/>
              <a:t>*       19 *        0 *        11 *</a:t>
            </a:r>
          </a:p>
          <a:p>
            <a:r>
              <a:rPr kumimoji="1" lang="en-US" altLang="ja-JP" dirty="0"/>
              <a:t>*       19 *        1 *        11 *</a:t>
            </a:r>
          </a:p>
          <a:p>
            <a:r>
              <a:rPr kumimoji="1" lang="en-US" altLang="ja-JP" dirty="0"/>
              <a:t>*       19 *        2 *        23 *</a:t>
            </a:r>
          </a:p>
          <a:p>
            <a:r>
              <a:rPr kumimoji="1" lang="en-US" altLang="ja-JP" dirty="0"/>
              <a:t>*       19 *        3 *        23 *</a:t>
            </a:r>
          </a:p>
          <a:p>
            <a:r>
              <a:rPr kumimoji="1" lang="en-US" altLang="ja-JP" dirty="0"/>
              <a:t>*       20 *        0 *        11 *</a:t>
            </a:r>
          </a:p>
          <a:p>
            <a:r>
              <a:rPr kumimoji="1" lang="en-US" altLang="ja-JP" dirty="0"/>
              <a:t>*       20 *        1 *        11 *</a:t>
            </a:r>
          </a:p>
          <a:p>
            <a:r>
              <a:rPr kumimoji="1" lang="en-US" altLang="ja-JP" dirty="0"/>
              <a:t>*       21 *        0 *        11 *</a:t>
            </a:r>
          </a:p>
          <a:p>
            <a:r>
              <a:rPr kumimoji="1" lang="en-US" altLang="ja-JP" dirty="0"/>
              <a:t>*       21 *        1 *        11 *</a:t>
            </a:r>
          </a:p>
          <a:p>
            <a:r>
              <a:rPr kumimoji="1" lang="en-US" altLang="ja-JP" dirty="0"/>
              <a:t>Type &lt;CR&gt; to continue or q to quit ==&gt;</a:t>
            </a:r>
          </a:p>
          <a:p>
            <a:r>
              <a:rPr kumimoji="1" lang="en-US" altLang="ja-JP" dirty="0"/>
              <a:t>*       22 *        0 *        11 *</a:t>
            </a:r>
          </a:p>
          <a:p>
            <a:r>
              <a:rPr kumimoji="1" lang="en-US" altLang="ja-JP" dirty="0"/>
              <a:t>*       22 *        1 *        11 *</a:t>
            </a:r>
          </a:p>
          <a:p>
            <a:r>
              <a:rPr kumimoji="1" lang="en-US" altLang="ja-JP" dirty="0"/>
              <a:t>*       23 *        0 *        11 *</a:t>
            </a:r>
          </a:p>
          <a:p>
            <a:r>
              <a:rPr kumimoji="1" lang="en-US" altLang="ja-JP" dirty="0"/>
              <a:t>*       23 *        1 *        11 *</a:t>
            </a:r>
          </a:p>
          <a:p>
            <a:r>
              <a:rPr kumimoji="1" lang="en-US" altLang="ja-JP" dirty="0"/>
              <a:t>*       23 *        2 *        25 *</a:t>
            </a:r>
          </a:p>
          <a:p>
            <a:r>
              <a:rPr kumimoji="1" lang="en-US" altLang="ja-JP" dirty="0"/>
              <a:t>*       23 *        3 *        25 *</a:t>
            </a:r>
          </a:p>
          <a:p>
            <a:r>
              <a:rPr kumimoji="1" lang="en-US" altLang="ja-JP" dirty="0"/>
              <a:t>*       24 *        0 *        11 *</a:t>
            </a:r>
          </a:p>
          <a:p>
            <a:r>
              <a:rPr kumimoji="1" lang="en-US" altLang="ja-JP" dirty="0"/>
              <a:t>*       24 *        1 *        11 *</a:t>
            </a:r>
          </a:p>
          <a:p>
            <a:r>
              <a:rPr kumimoji="1" lang="en-US" altLang="ja-JP" dirty="0"/>
              <a:t>*       24 *        2 *       -24 *</a:t>
            </a:r>
          </a:p>
          <a:p>
            <a:r>
              <a:rPr kumimoji="1" lang="en-US" altLang="ja-JP" dirty="0"/>
              <a:t>*       25 *        0 *        11 *</a:t>
            </a:r>
          </a:p>
          <a:p>
            <a:r>
              <a:rPr kumimoji="1" lang="en-US" altLang="ja-JP" dirty="0"/>
              <a:t>*       25 *        1 *        11 *</a:t>
            </a:r>
          </a:p>
          <a:p>
            <a:r>
              <a:rPr kumimoji="1" lang="en-US" altLang="ja-JP" dirty="0"/>
              <a:t>*       26 *        0 *        11 *</a:t>
            </a:r>
          </a:p>
          <a:p>
            <a:r>
              <a:rPr kumimoji="1" lang="en-US" altLang="ja-JP" dirty="0"/>
              <a:t>*       26 *        1 *        11 *</a:t>
            </a:r>
          </a:p>
          <a:p>
            <a:r>
              <a:rPr kumimoji="1" lang="en-US" altLang="ja-JP" dirty="0"/>
              <a:t>*       27 *        0 *        11 *</a:t>
            </a:r>
          </a:p>
          <a:p>
            <a:r>
              <a:rPr kumimoji="1" lang="en-US" altLang="ja-JP" dirty="0"/>
              <a:t>*       27 *        1 *        11 *</a:t>
            </a:r>
          </a:p>
          <a:p>
            <a:r>
              <a:rPr kumimoji="1" lang="en-US" altLang="ja-JP" dirty="0"/>
              <a:t>*       28 *        0 *        11 *</a:t>
            </a:r>
          </a:p>
          <a:p>
            <a:r>
              <a:rPr kumimoji="1" lang="en-US" altLang="ja-JP" dirty="0"/>
              <a:t>*       28 *        1 *        11 *</a:t>
            </a:r>
          </a:p>
          <a:p>
            <a:r>
              <a:rPr kumimoji="1" lang="en-US" altLang="ja-JP" dirty="0"/>
              <a:t>*       29 *        0 *        11 *</a:t>
            </a:r>
          </a:p>
          <a:p>
            <a:r>
              <a:rPr kumimoji="1" lang="en-US" altLang="ja-JP" dirty="0"/>
              <a:t>*       29 *        1 *        11 *</a:t>
            </a:r>
          </a:p>
          <a:p>
            <a:r>
              <a:rPr kumimoji="1" lang="en-US" altLang="ja-JP" dirty="0"/>
              <a:t>*       30 *        0 *        11 *</a:t>
            </a:r>
          </a:p>
          <a:p>
            <a:r>
              <a:rPr kumimoji="1" lang="en-US" altLang="ja-JP" dirty="0"/>
              <a:t>*       30 *        1 *        11 *</a:t>
            </a:r>
          </a:p>
          <a:p>
            <a:r>
              <a:rPr kumimoji="1" lang="en-US" altLang="ja-JP" dirty="0"/>
              <a:t>*       31 *        0 *        11 *</a:t>
            </a:r>
          </a:p>
          <a:p>
            <a:r>
              <a:rPr kumimoji="1" lang="en-US" altLang="ja-JP" dirty="0"/>
              <a:t>*       31 *        1 *        11 *</a:t>
            </a:r>
          </a:p>
          <a:p>
            <a:r>
              <a:rPr kumimoji="1" lang="en-US" altLang="ja-JP" dirty="0"/>
              <a:t>*       31 *        2 *       511 *</a:t>
            </a:r>
          </a:p>
          <a:p>
            <a:r>
              <a:rPr kumimoji="1" lang="en-US" altLang="ja-JP" dirty="0"/>
              <a:t>*       32 *        0 *        11 *</a:t>
            </a:r>
          </a:p>
          <a:p>
            <a:r>
              <a:rPr kumimoji="1" lang="en-US" altLang="ja-JP" dirty="0"/>
              <a:t>Type &lt;CR&gt; to continue or q to quit ==&gt;</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11 *</a:t>
            </a:r>
          </a:p>
          <a:p>
            <a:r>
              <a:rPr kumimoji="1" lang="en-US" altLang="ja-JP" dirty="0"/>
              <a:t>*       34 *        1 *        11 *</a:t>
            </a:r>
          </a:p>
          <a:p>
            <a:r>
              <a:rPr kumimoji="1" lang="en-US" altLang="ja-JP" dirty="0"/>
              <a:t>*       35 *        0 *        11 *</a:t>
            </a:r>
          </a:p>
          <a:p>
            <a:r>
              <a:rPr kumimoji="1" lang="en-US" altLang="ja-JP" dirty="0"/>
              <a:t>*       35 *        1 *        11 *</a:t>
            </a:r>
          </a:p>
          <a:p>
            <a:r>
              <a:rPr kumimoji="1" lang="en-US" altLang="ja-JP" dirty="0"/>
              <a:t>*       36 *        0 *        11 *</a:t>
            </a:r>
          </a:p>
          <a:p>
            <a:r>
              <a:rPr kumimoji="1" lang="en-US" altLang="ja-JP" dirty="0"/>
              <a:t>*       36 *        1 *        11 *</a:t>
            </a:r>
          </a:p>
          <a:p>
            <a:r>
              <a:rPr kumimoji="1" lang="en-US" altLang="ja-JP" dirty="0"/>
              <a:t>*       36 *        2 *        25 *</a:t>
            </a:r>
          </a:p>
          <a:p>
            <a:r>
              <a:rPr kumimoji="1" lang="en-US" altLang="ja-JP" dirty="0"/>
              <a:t>*       36 *        3 *        25 *</a:t>
            </a:r>
          </a:p>
          <a:p>
            <a:r>
              <a:rPr kumimoji="1" lang="en-US" altLang="ja-JP" dirty="0"/>
              <a:t>*       37 *        0 *        11 *</a:t>
            </a:r>
          </a:p>
          <a:p>
            <a:r>
              <a:rPr kumimoji="1" lang="en-US" altLang="ja-JP" dirty="0"/>
              <a:t>*       37 *        1 *        11 *</a:t>
            </a:r>
          </a:p>
          <a:p>
            <a:r>
              <a:rPr kumimoji="1" lang="en-US" altLang="ja-JP" dirty="0"/>
              <a:t>*       38 *        0 *        11 *</a:t>
            </a:r>
          </a:p>
          <a:p>
            <a:r>
              <a:rPr kumimoji="1" lang="en-US" altLang="ja-JP" dirty="0"/>
              <a:t>*       38 *        1 *        11 *</a:t>
            </a:r>
          </a:p>
          <a:p>
            <a:r>
              <a:rPr kumimoji="1" lang="en-US" altLang="ja-JP" dirty="0"/>
              <a:t>*       39 *        0 *        11 *</a:t>
            </a:r>
          </a:p>
          <a:p>
            <a:r>
              <a:rPr kumimoji="1" lang="en-US" altLang="ja-JP" dirty="0"/>
              <a:t>*       39 *        1 *        11 *</a:t>
            </a:r>
          </a:p>
          <a:p>
            <a:r>
              <a:rPr kumimoji="1" lang="en-US" altLang="ja-JP" dirty="0"/>
              <a:t>*       40 *        0 *        11 *</a:t>
            </a:r>
          </a:p>
          <a:p>
            <a:r>
              <a:rPr kumimoji="1" lang="en-US" altLang="ja-JP" dirty="0"/>
              <a:t>*       40 *        1 *        11 *</a:t>
            </a:r>
          </a:p>
          <a:p>
            <a:r>
              <a:rPr kumimoji="1" lang="en-US" altLang="ja-JP" dirty="0"/>
              <a:t>*       41 *        0 *        11 *</a:t>
            </a:r>
          </a:p>
          <a:p>
            <a:r>
              <a:rPr kumimoji="1" lang="en-US" altLang="ja-JP" dirty="0"/>
              <a:t>*       41 *        1 *        11 *</a:t>
            </a:r>
          </a:p>
          <a:p>
            <a:r>
              <a:rPr kumimoji="1" lang="en-US" altLang="ja-JP" dirty="0"/>
              <a:t>*       42 *        0 *        11 *</a:t>
            </a:r>
          </a:p>
          <a:p>
            <a:r>
              <a:rPr kumimoji="1" lang="en-US" altLang="ja-JP" dirty="0"/>
              <a:t>*       42 *        1 *        11 *</a:t>
            </a:r>
          </a:p>
          <a:p>
            <a:r>
              <a:rPr kumimoji="1" lang="en-US" altLang="ja-JP" dirty="0"/>
              <a:t>*       43 *        0 *        11 *</a:t>
            </a:r>
          </a:p>
          <a:p>
            <a:r>
              <a:rPr kumimoji="1" lang="en-US" altLang="ja-JP" dirty="0"/>
              <a:t>*       43 *        1 *        11 *</a:t>
            </a:r>
          </a:p>
          <a:p>
            <a:r>
              <a:rPr kumimoji="1" lang="en-US" altLang="ja-JP" dirty="0"/>
              <a:t>Type &lt;CR&gt; to continue or q to quit ==&gt;</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11 *</a:t>
            </a:r>
          </a:p>
          <a:p>
            <a:r>
              <a:rPr kumimoji="1" lang="en-US" altLang="ja-JP" dirty="0"/>
              <a:t>*       46 *        1 *        11 *</a:t>
            </a:r>
          </a:p>
          <a:p>
            <a:r>
              <a:rPr kumimoji="1" lang="en-US" altLang="ja-JP" dirty="0"/>
              <a:t>*       46 *        2 *      -511 *</a:t>
            </a:r>
          </a:p>
          <a:p>
            <a:r>
              <a:rPr kumimoji="1" lang="en-US" altLang="ja-JP" dirty="0"/>
              <a:t>*       47 *        0 *        11 *</a:t>
            </a:r>
          </a:p>
          <a:p>
            <a:r>
              <a:rPr kumimoji="1" lang="en-US" altLang="ja-JP" dirty="0"/>
              <a:t>*       47 *        1 *        11 *</a:t>
            </a:r>
          </a:p>
          <a:p>
            <a:r>
              <a:rPr kumimoji="1" lang="en-US" altLang="ja-JP" dirty="0"/>
              <a:t>*       48 *        0 *        11 *</a:t>
            </a:r>
          </a:p>
          <a:p>
            <a:r>
              <a:rPr kumimoji="1" lang="en-US" altLang="ja-JP" dirty="0"/>
              <a:t>*       48 *        1 *        11 *</a:t>
            </a:r>
          </a:p>
          <a:p>
            <a:r>
              <a:rPr kumimoji="1" lang="en-US" altLang="ja-JP" dirty="0"/>
              <a:t>*       49 *        0 *        11 *</a:t>
            </a:r>
          </a:p>
          <a:p>
            <a:r>
              <a:rPr kumimoji="1" lang="en-US" altLang="ja-JP" dirty="0"/>
              <a:t>*       49 *        1 *        11 *</a:t>
            </a:r>
          </a:p>
          <a:p>
            <a:r>
              <a:rPr kumimoji="1" lang="en-US" altLang="ja-JP" dirty="0"/>
              <a:t>*       49 *        2 *      -511 *</a:t>
            </a:r>
          </a:p>
          <a:p>
            <a:r>
              <a:rPr kumimoji="1" lang="en-US" altLang="ja-JP" dirty="0"/>
              <a:t>*       50 *        0 *        11 *</a:t>
            </a:r>
          </a:p>
          <a:p>
            <a:r>
              <a:rPr kumimoji="1" lang="en-US" altLang="ja-JP" dirty="0"/>
              <a:t>*       50 *        1 *        11 *</a:t>
            </a:r>
          </a:p>
          <a:p>
            <a:r>
              <a:rPr kumimoji="1" lang="en-US" altLang="ja-JP" dirty="0"/>
              <a:t>*       50 *        2 *      -521 *</a:t>
            </a:r>
          </a:p>
          <a:p>
            <a:r>
              <a:rPr kumimoji="1" lang="en-US" altLang="ja-JP" dirty="0"/>
              <a:t>*       51 *        0 *        11 *</a:t>
            </a:r>
          </a:p>
          <a:p>
            <a:r>
              <a:rPr kumimoji="1" lang="en-US" altLang="ja-JP" dirty="0"/>
              <a:t>*       51 *        1 *        11 *</a:t>
            </a:r>
          </a:p>
          <a:p>
            <a:r>
              <a:rPr kumimoji="1" lang="en-US" altLang="ja-JP" dirty="0"/>
              <a:t>*       52 *        0 *        11 *</a:t>
            </a:r>
          </a:p>
          <a:p>
            <a:r>
              <a:rPr kumimoji="1" lang="en-US" altLang="ja-JP" dirty="0"/>
              <a:t>*       52 *        1 *        11 *</a:t>
            </a:r>
          </a:p>
          <a:p>
            <a:r>
              <a:rPr kumimoji="1" lang="en-US" altLang="ja-JP" dirty="0"/>
              <a:t>*       53 *        0 *        11 *</a:t>
            </a:r>
          </a:p>
          <a:p>
            <a:r>
              <a:rPr kumimoji="1" lang="en-US" altLang="ja-JP" dirty="0"/>
              <a:t>*       53 *        1 *        11 *</a:t>
            </a:r>
          </a:p>
          <a:p>
            <a:r>
              <a:rPr kumimoji="1" lang="en-US" altLang="ja-JP" dirty="0"/>
              <a:t>*       54 *        0 *        11 *</a:t>
            </a:r>
          </a:p>
          <a:p>
            <a:r>
              <a:rPr kumimoji="1" lang="en-US" altLang="ja-JP" dirty="0"/>
              <a:t>*       54 *        1 *        11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56 *        0 *        11 *</a:t>
            </a:r>
          </a:p>
          <a:p>
            <a:r>
              <a:rPr kumimoji="1" lang="en-US" altLang="ja-JP" dirty="0"/>
              <a:t>*       56 *        1 *        11 *</a:t>
            </a:r>
          </a:p>
          <a:p>
            <a:r>
              <a:rPr kumimoji="1" lang="en-US" altLang="ja-JP" dirty="0"/>
              <a:t>*       57 *        0 *        11 *</a:t>
            </a:r>
          </a:p>
          <a:p>
            <a:r>
              <a:rPr kumimoji="1" lang="en-US" altLang="ja-JP" dirty="0"/>
              <a:t>*       57 *        1 *        11 *</a:t>
            </a:r>
          </a:p>
          <a:p>
            <a:r>
              <a:rPr kumimoji="1" lang="en-US" altLang="ja-JP" dirty="0"/>
              <a:t>*       58 *        0 *        11 *</a:t>
            </a:r>
          </a:p>
          <a:p>
            <a:r>
              <a:rPr kumimoji="1" lang="en-US" altLang="ja-JP" dirty="0"/>
              <a:t>*       58 *        1 *        11 *</a:t>
            </a:r>
          </a:p>
          <a:p>
            <a:r>
              <a:rPr kumimoji="1" lang="en-US" altLang="ja-JP" dirty="0"/>
              <a:t>*       59 *        0 *        11 *</a:t>
            </a:r>
          </a:p>
          <a:p>
            <a:r>
              <a:rPr kumimoji="1" lang="en-US" altLang="ja-JP" dirty="0"/>
              <a:t>*       59 *        1 *        11 *</a:t>
            </a:r>
          </a:p>
          <a:p>
            <a:r>
              <a:rPr kumimoji="1" lang="en-US" altLang="ja-JP" dirty="0"/>
              <a:t>*       60 *        0 *        11 *</a:t>
            </a:r>
          </a:p>
          <a:p>
            <a:r>
              <a:rPr kumimoji="1" lang="en-US" altLang="ja-JP" dirty="0"/>
              <a:t>*       60 *        1 *        11 *</a:t>
            </a:r>
          </a:p>
          <a:p>
            <a:r>
              <a:rPr kumimoji="1" lang="en-US" altLang="ja-JP" dirty="0"/>
              <a:t>*       61 *        0 *        11 *</a:t>
            </a:r>
          </a:p>
          <a:p>
            <a:r>
              <a:rPr kumimoji="1" lang="en-US" altLang="ja-JP" dirty="0"/>
              <a:t>*       61 *        1 *        11 *</a:t>
            </a:r>
          </a:p>
          <a:p>
            <a:r>
              <a:rPr kumimoji="1" lang="en-US" altLang="ja-JP" dirty="0"/>
              <a:t>*       62 *        0 *        11 *</a:t>
            </a:r>
          </a:p>
          <a:p>
            <a:r>
              <a:rPr kumimoji="1" lang="en-US" altLang="ja-JP" dirty="0"/>
              <a:t>*       62 *        1 *        11 *</a:t>
            </a:r>
          </a:p>
          <a:p>
            <a:r>
              <a:rPr kumimoji="1" lang="en-US" altLang="ja-JP" dirty="0"/>
              <a:t>*       63 *        0 *        11 *</a:t>
            </a:r>
          </a:p>
          <a:p>
            <a:r>
              <a:rPr kumimoji="1" lang="en-US" altLang="ja-JP" dirty="0"/>
              <a:t>*       63 *        1 *        11 *</a:t>
            </a:r>
          </a:p>
          <a:p>
            <a:r>
              <a:rPr kumimoji="1" lang="en-US" altLang="ja-JP" dirty="0"/>
              <a:t>*       64 *        0 *        11 *</a:t>
            </a:r>
          </a:p>
          <a:p>
            <a:r>
              <a:rPr kumimoji="1" lang="en-US" altLang="ja-JP" dirty="0"/>
              <a:t>*       64 *        1 *        11 *</a:t>
            </a:r>
          </a:p>
          <a:p>
            <a:r>
              <a:rPr kumimoji="1" lang="en-US" altLang="ja-JP" dirty="0"/>
              <a:t>*       65 *        0 *        11 *</a:t>
            </a:r>
          </a:p>
          <a:p>
            <a:r>
              <a:rPr kumimoji="1" lang="en-US" altLang="ja-JP" dirty="0"/>
              <a:t>*       65 *        1 *        11 *</a:t>
            </a:r>
          </a:p>
          <a:p>
            <a:r>
              <a:rPr kumimoji="1" lang="en-US" altLang="ja-JP" dirty="0"/>
              <a:t>*       66 *        0 *        11 *</a:t>
            </a:r>
          </a:p>
          <a:p>
            <a:r>
              <a:rPr kumimoji="1" lang="en-US" altLang="ja-JP" dirty="0"/>
              <a:t>*       66 *        1 *        11 *</a:t>
            </a:r>
          </a:p>
          <a:p>
            <a:r>
              <a:rPr kumimoji="1" lang="en-US" altLang="ja-JP" dirty="0"/>
              <a:t>*       67 *        0 *        11 *</a:t>
            </a:r>
          </a:p>
          <a:p>
            <a:r>
              <a:rPr kumimoji="1" lang="en-US" altLang="ja-JP" dirty="0"/>
              <a:t>Type &lt;CR&gt; to continue or q to quit ==&gt;</a:t>
            </a:r>
          </a:p>
          <a:p>
            <a:r>
              <a:rPr kumimoji="1" lang="en-US" altLang="ja-JP" dirty="0"/>
              <a:t>*       67 *        1 *        11 *</a:t>
            </a:r>
          </a:p>
          <a:p>
            <a:r>
              <a:rPr kumimoji="1" lang="en-US" altLang="ja-JP" dirty="0"/>
              <a:t>*       68 *        0 *        11 *</a:t>
            </a:r>
          </a:p>
          <a:p>
            <a:r>
              <a:rPr kumimoji="1" lang="en-US" altLang="ja-JP" dirty="0"/>
              <a:t>*       68 *        1 *        11 *</a:t>
            </a:r>
          </a:p>
          <a:p>
            <a:r>
              <a:rPr kumimoji="1" lang="en-US" altLang="ja-JP" dirty="0"/>
              <a:t>*       69 *        0 *        11 *</a:t>
            </a:r>
          </a:p>
          <a:p>
            <a:r>
              <a:rPr kumimoji="1" lang="en-US" altLang="ja-JP" dirty="0"/>
              <a:t>*       69 *        1 *        11 *</a:t>
            </a:r>
          </a:p>
          <a:p>
            <a:r>
              <a:rPr kumimoji="1" lang="en-US" altLang="ja-JP" dirty="0"/>
              <a:t>*       70 *        0 *        11 *</a:t>
            </a:r>
          </a:p>
          <a:p>
            <a:r>
              <a:rPr kumimoji="1" lang="en-US" altLang="ja-JP" dirty="0"/>
              <a:t>*       70 *        1 *        11 *</a:t>
            </a:r>
          </a:p>
          <a:p>
            <a:r>
              <a:rPr kumimoji="1" lang="en-US" altLang="ja-JP" dirty="0"/>
              <a:t>*       71 *        0 *        11 *</a:t>
            </a:r>
          </a:p>
          <a:p>
            <a:r>
              <a:rPr kumimoji="1" lang="en-US" altLang="ja-JP" dirty="0"/>
              <a:t>*       71 *        1 *        11 *</a:t>
            </a:r>
          </a:p>
          <a:p>
            <a:r>
              <a:rPr kumimoji="1" lang="en-US" altLang="ja-JP" dirty="0"/>
              <a:t>*       71 *        2 *      -511 *</a:t>
            </a:r>
          </a:p>
          <a:p>
            <a:r>
              <a:rPr kumimoji="1" lang="en-US" altLang="ja-JP" dirty="0"/>
              <a:t>*       72 *        0 *        11 *</a:t>
            </a:r>
          </a:p>
          <a:p>
            <a:r>
              <a:rPr kumimoji="1" lang="en-US" altLang="ja-JP" dirty="0"/>
              <a:t>*       72 *        1 *        11 *</a:t>
            </a:r>
          </a:p>
          <a:p>
            <a:r>
              <a:rPr kumimoji="1" lang="en-US" altLang="ja-JP" dirty="0"/>
              <a:t>*       72 *        2 *      -511 *</a:t>
            </a:r>
          </a:p>
          <a:p>
            <a:r>
              <a:rPr kumimoji="1" lang="en-US" altLang="ja-JP" dirty="0"/>
              <a:t>*       73 *        0 *        11 *</a:t>
            </a:r>
          </a:p>
          <a:p>
            <a:r>
              <a:rPr kumimoji="1" lang="en-US" altLang="ja-JP" dirty="0"/>
              <a:t>*       73 *        1 *        11 *</a:t>
            </a:r>
          </a:p>
          <a:p>
            <a:r>
              <a:rPr kumimoji="1" lang="en-US" altLang="ja-JP" dirty="0"/>
              <a:t>*       74 *        0 *        11 *</a:t>
            </a:r>
          </a:p>
          <a:p>
            <a:r>
              <a:rPr kumimoji="1" lang="en-US" altLang="ja-JP" dirty="0"/>
              <a:t>*       74 *        1 *        11 *</a:t>
            </a:r>
          </a:p>
          <a:p>
            <a:r>
              <a:rPr kumimoji="1" lang="en-US" altLang="ja-JP" dirty="0"/>
              <a:t>*       75 *        0 *        11 *</a:t>
            </a:r>
          </a:p>
          <a:p>
            <a:r>
              <a:rPr kumimoji="1" lang="en-US" altLang="ja-JP" dirty="0"/>
              <a:t>*       75 *        1 *        11 *</a:t>
            </a:r>
          </a:p>
          <a:p>
            <a:r>
              <a:rPr kumimoji="1" lang="en-US" altLang="ja-JP" dirty="0"/>
              <a:t>*       76 *        0 *        11 *</a:t>
            </a:r>
          </a:p>
          <a:p>
            <a:r>
              <a:rPr kumimoji="1" lang="en-US" altLang="ja-JP" dirty="0"/>
              <a:t>*       76 *        1 *        11 *</a:t>
            </a:r>
          </a:p>
          <a:p>
            <a:r>
              <a:rPr kumimoji="1" lang="en-US" altLang="ja-JP" dirty="0"/>
              <a:t>*       77 *        0 *        11 *</a:t>
            </a:r>
          </a:p>
          <a:p>
            <a:r>
              <a:rPr kumimoji="1" lang="en-US" altLang="ja-JP" dirty="0"/>
              <a:t>*       77 *        1 *        11 *</a:t>
            </a:r>
          </a:p>
          <a:p>
            <a:r>
              <a:rPr kumimoji="1" lang="en-US" altLang="ja-JP" dirty="0"/>
              <a:t>*       78 *        0 *        11 *</a:t>
            </a:r>
          </a:p>
          <a:p>
            <a:r>
              <a:rPr kumimoji="1" lang="en-US" altLang="ja-JP" dirty="0"/>
              <a:t>*       78 *        1 *        11 *</a:t>
            </a:r>
          </a:p>
          <a:p>
            <a:r>
              <a:rPr kumimoji="1" lang="en-US" altLang="ja-JP" dirty="0"/>
              <a:t>Type &lt;CR&gt; to continue or q to quit ==&gt;</a:t>
            </a:r>
          </a:p>
          <a:p>
            <a:r>
              <a:rPr kumimoji="1" lang="en-US" altLang="ja-JP" dirty="0"/>
              <a:t>*       79 *        0 *        11 *</a:t>
            </a:r>
          </a:p>
          <a:p>
            <a:r>
              <a:rPr kumimoji="1" lang="en-US" altLang="ja-JP" dirty="0"/>
              <a:t>*       79 *        1 *        11 *</a:t>
            </a:r>
          </a:p>
          <a:p>
            <a:r>
              <a:rPr kumimoji="1" lang="en-US" altLang="ja-JP" dirty="0"/>
              <a:t>*       80 *        0 *        11 *</a:t>
            </a:r>
          </a:p>
          <a:p>
            <a:r>
              <a:rPr kumimoji="1" lang="en-US" altLang="ja-JP" dirty="0"/>
              <a:t>*       80 *        1 *        11 *</a:t>
            </a:r>
          </a:p>
          <a:p>
            <a:r>
              <a:rPr kumimoji="1" lang="en-US" altLang="ja-JP" dirty="0"/>
              <a:t>*       81 *        0 *        11 *</a:t>
            </a:r>
          </a:p>
          <a:p>
            <a:r>
              <a:rPr kumimoji="1" lang="en-US" altLang="ja-JP" dirty="0"/>
              <a:t>*       81 *        1 *        11 *</a:t>
            </a:r>
          </a:p>
          <a:p>
            <a:r>
              <a:rPr kumimoji="1" lang="en-US" altLang="ja-JP" dirty="0"/>
              <a:t>*       82 *        0 *        11 *</a:t>
            </a:r>
          </a:p>
          <a:p>
            <a:r>
              <a:rPr kumimoji="1" lang="en-US" altLang="ja-JP" dirty="0"/>
              <a:t>*       82 *        1 *        11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85 *        0 *        11 *</a:t>
            </a:r>
          </a:p>
          <a:p>
            <a:r>
              <a:rPr kumimoji="1" lang="en-US" altLang="ja-JP" dirty="0"/>
              <a:t>*       85 *        1 *        11 *</a:t>
            </a:r>
          </a:p>
          <a:p>
            <a:r>
              <a:rPr kumimoji="1" lang="en-US" altLang="ja-JP" dirty="0"/>
              <a:t>*       86 *        0 *        11 *</a:t>
            </a:r>
          </a:p>
          <a:p>
            <a:r>
              <a:rPr kumimoji="1" lang="en-US" altLang="ja-JP" dirty="0"/>
              <a:t>*       86 *        1 *        11 *</a:t>
            </a:r>
          </a:p>
          <a:p>
            <a:r>
              <a:rPr kumimoji="1" lang="en-US" altLang="ja-JP" dirty="0"/>
              <a:t>*       87 *        0 *        11 *</a:t>
            </a:r>
          </a:p>
          <a:p>
            <a:r>
              <a:rPr kumimoji="1" lang="en-US" altLang="ja-JP" dirty="0"/>
              <a:t>*       87 *        1 *        11 *</a:t>
            </a:r>
          </a:p>
          <a:p>
            <a:r>
              <a:rPr kumimoji="1" lang="en-US" altLang="ja-JP" dirty="0"/>
              <a:t>*       87 *        2 *      -511 *</a:t>
            </a:r>
          </a:p>
          <a:p>
            <a:r>
              <a:rPr kumimoji="1" lang="en-US" altLang="ja-JP" dirty="0"/>
              <a:t>*       88 *        0 *        11 *</a:t>
            </a:r>
          </a:p>
          <a:p>
            <a:r>
              <a:rPr kumimoji="1" lang="en-US" altLang="ja-JP" dirty="0"/>
              <a:t>*       88 *        1 *        11 *</a:t>
            </a:r>
          </a:p>
          <a:p>
            <a:r>
              <a:rPr kumimoji="1" lang="en-US" altLang="ja-JP" dirty="0"/>
              <a:t>*       89 *        0 *        11 *</a:t>
            </a:r>
          </a:p>
          <a:p>
            <a:r>
              <a:rPr kumimoji="1" lang="en-US" altLang="ja-JP" dirty="0"/>
              <a:t>*       89 *        1 *        11 *</a:t>
            </a:r>
          </a:p>
          <a:p>
            <a:r>
              <a:rPr kumimoji="1" lang="en-US" altLang="ja-JP" dirty="0"/>
              <a:t>*       89 *        2 *        25 *</a:t>
            </a:r>
          </a:p>
          <a:p>
            <a:r>
              <a:rPr kumimoji="1" lang="en-US" altLang="ja-JP" dirty="0"/>
              <a:t>*       89 *        3 *        25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25 *</a:t>
            </a:r>
          </a:p>
          <a:p>
            <a:r>
              <a:rPr kumimoji="1" lang="en-US" altLang="ja-JP" dirty="0"/>
              <a:t>*       90 *        3 *        25 *</a:t>
            </a:r>
          </a:p>
          <a:p>
            <a:r>
              <a:rPr kumimoji="1" lang="en-US" altLang="ja-JP" dirty="0"/>
              <a:t>*       91 *        0 *        11 *</a:t>
            </a:r>
          </a:p>
          <a:p>
            <a:r>
              <a:rPr kumimoji="1" lang="en-US" altLang="ja-JP" dirty="0"/>
              <a:t>*       91 *        1 *        11 *</a:t>
            </a:r>
          </a:p>
          <a:p>
            <a:r>
              <a:rPr kumimoji="1" lang="en-US" altLang="ja-JP" dirty="0"/>
              <a:t>*       92 *        0 *        11 *</a:t>
            </a:r>
          </a:p>
          <a:p>
            <a:r>
              <a:rPr kumimoji="1" lang="en-US" altLang="ja-JP" dirty="0"/>
              <a:t>*       92 *        1 *        11 *</a:t>
            </a:r>
          </a:p>
          <a:p>
            <a:r>
              <a:rPr kumimoji="1" lang="en-US" altLang="ja-JP" dirty="0"/>
              <a:t>*       93 *        0 *        11 *</a:t>
            </a:r>
          </a:p>
          <a:p>
            <a:r>
              <a:rPr kumimoji="1" lang="en-US" altLang="ja-JP" dirty="0"/>
              <a:t>*       93 *        1 *        11 *</a:t>
            </a:r>
          </a:p>
          <a:p>
            <a:r>
              <a:rPr kumimoji="1" lang="en-US" altLang="ja-JP" dirty="0"/>
              <a:t>*       94 *        0 *        11 *</a:t>
            </a:r>
          </a:p>
          <a:p>
            <a:r>
              <a:rPr kumimoji="1" lang="en-US" altLang="ja-JP" dirty="0"/>
              <a:t>*       94 *        1 *        11 *</a:t>
            </a:r>
          </a:p>
          <a:p>
            <a:r>
              <a:rPr kumimoji="1" lang="en-US" altLang="ja-JP" dirty="0"/>
              <a:t>*       95 *        0 *        11 *</a:t>
            </a:r>
          </a:p>
          <a:p>
            <a:r>
              <a:rPr kumimoji="1" lang="en-US" altLang="ja-JP" dirty="0"/>
              <a:t>*       95 *        1 *        11 *</a:t>
            </a:r>
          </a:p>
          <a:p>
            <a:r>
              <a:rPr kumimoji="1" lang="en-US" altLang="ja-JP" dirty="0"/>
              <a:t>*       96 *        0 *        11 *</a:t>
            </a:r>
          </a:p>
          <a:p>
            <a:r>
              <a:rPr kumimoji="1" lang="en-US" altLang="ja-JP" dirty="0"/>
              <a:t>*       96 *        1 *        11 *</a:t>
            </a:r>
          </a:p>
          <a:p>
            <a:r>
              <a:rPr kumimoji="1" lang="en-US" altLang="ja-JP" dirty="0"/>
              <a:t>*       97 *        0 *        11 *</a:t>
            </a:r>
          </a:p>
          <a:p>
            <a:r>
              <a:rPr kumimoji="1" lang="en-US" altLang="ja-JP" dirty="0"/>
              <a:t>*       97 *        1 *        11 *</a:t>
            </a:r>
          </a:p>
          <a:p>
            <a:r>
              <a:rPr kumimoji="1" lang="en-US" altLang="ja-JP" dirty="0"/>
              <a:t>*       98 *        0 *        11 *</a:t>
            </a:r>
          </a:p>
          <a:p>
            <a:r>
              <a:rPr kumimoji="1" lang="en-US" altLang="ja-JP" dirty="0"/>
              <a:t>*       98 *        1 *        11 *</a:t>
            </a:r>
          </a:p>
          <a:p>
            <a:r>
              <a:rPr kumimoji="1" lang="en-US" altLang="ja-JP" dirty="0"/>
              <a:t>***********************************</a:t>
            </a:r>
          </a:p>
          <a:p>
            <a:r>
              <a:rPr kumimoji="1" lang="en-US" altLang="ja-JP" dirty="0"/>
              <a:t>root [3] Tree-&gt;Scan("true_tau_parent2_pdg");</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-11 *</a:t>
            </a:r>
          </a:p>
          <a:p>
            <a:r>
              <a:rPr kumimoji="1" lang="en-US" altLang="ja-JP" dirty="0"/>
              <a:t>*        0 *        1 *       -11 *</a:t>
            </a:r>
          </a:p>
          <a:p>
            <a:r>
              <a:rPr kumimoji="1" lang="en-US" altLang="ja-JP" dirty="0"/>
              <a:t>*        0 *        2 *         0 *</a:t>
            </a:r>
          </a:p>
          <a:p>
            <a:r>
              <a:rPr kumimoji="1" lang="en-US" altLang="ja-JP" dirty="0"/>
              <a:t>*        0 *        3 *         0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3 *        0 *       -11 *</a:t>
            </a:r>
          </a:p>
          <a:p>
            <a:r>
              <a:rPr kumimoji="1" lang="en-US" altLang="ja-JP" dirty="0"/>
              <a:t>*        3 *        1 *       -11 *</a:t>
            </a:r>
          </a:p>
          <a:p>
            <a:r>
              <a:rPr kumimoji="1" lang="en-US" altLang="ja-JP" dirty="0"/>
              <a:t>*        3 *        2 *         0 *</a:t>
            </a:r>
          </a:p>
          <a:p>
            <a:r>
              <a:rPr kumimoji="1" lang="en-US" altLang="ja-JP" dirty="0"/>
              <a:t>*        4 *        0 *       -11 *</a:t>
            </a:r>
          </a:p>
          <a:p>
            <a:r>
              <a:rPr kumimoji="1" lang="en-US" altLang="ja-JP" dirty="0"/>
              <a:t>*        4 *        1 *       -11 *</a:t>
            </a:r>
          </a:p>
          <a:p>
            <a:r>
              <a:rPr kumimoji="1" lang="en-US" altLang="ja-JP" dirty="0"/>
              <a:t>*        5 *        0 *       -11 *</a:t>
            </a:r>
          </a:p>
          <a:p>
            <a:r>
              <a:rPr kumimoji="1" lang="en-US" altLang="ja-JP" dirty="0"/>
              <a:t>*        5 *        1 *       -11 *</a:t>
            </a:r>
          </a:p>
          <a:p>
            <a:r>
              <a:rPr kumimoji="1" lang="en-US" altLang="ja-JP" dirty="0"/>
              <a:t>*        6 *        0 *       -11 *</a:t>
            </a:r>
          </a:p>
          <a:p>
            <a:r>
              <a:rPr kumimoji="1" lang="en-US" altLang="ja-JP" dirty="0"/>
              <a:t>*        6 *        1 *       -11 *</a:t>
            </a:r>
          </a:p>
          <a:p>
            <a:r>
              <a:rPr kumimoji="1" lang="en-US" altLang="ja-JP" dirty="0"/>
              <a:t>*        7 *        0 *       -11 *</a:t>
            </a:r>
          </a:p>
          <a:p>
            <a:r>
              <a:rPr kumimoji="1" lang="en-US" altLang="ja-JP" dirty="0"/>
              <a:t>*        7 *        1 *       -11 *</a:t>
            </a:r>
          </a:p>
          <a:p>
            <a:r>
              <a:rPr kumimoji="1" lang="en-US" altLang="ja-JP" dirty="0"/>
              <a:t>*        7 *        2 *         0 *</a:t>
            </a:r>
          </a:p>
          <a:p>
            <a:r>
              <a:rPr kumimoji="1" lang="en-US" altLang="ja-JP" dirty="0"/>
              <a:t>*        8 *        0 *       -11 *</a:t>
            </a:r>
          </a:p>
          <a:p>
            <a:r>
              <a:rPr kumimoji="1" lang="en-US" altLang="ja-JP" dirty="0"/>
              <a:t>*        8 *        1 *       -11 *</a:t>
            </a:r>
          </a:p>
          <a:p>
            <a:r>
              <a:rPr kumimoji="1" lang="en-US" altLang="ja-JP" dirty="0"/>
              <a:t>*        9 *        0 *       -11 *</a:t>
            </a:r>
          </a:p>
          <a:p>
            <a:r>
              <a:rPr kumimoji="1" lang="en-US" altLang="ja-JP" dirty="0"/>
              <a:t>*        9 *        1 *       -11 *</a:t>
            </a:r>
          </a:p>
          <a:p>
            <a:r>
              <a:rPr kumimoji="1" lang="en-US" altLang="ja-JP" dirty="0"/>
              <a:t>*       10 *        0 *       -11 *</a:t>
            </a:r>
          </a:p>
          <a:p>
            <a:r>
              <a:rPr kumimoji="1" lang="en-US" altLang="ja-JP" dirty="0"/>
              <a:t>Type &lt;CR&gt; to continue or q to quit ==&gt;</a:t>
            </a:r>
          </a:p>
          <a:p>
            <a:r>
              <a:rPr kumimoji="1" lang="en-US" altLang="ja-JP" dirty="0"/>
              <a:t>*       10 *        1 *       -11 *</a:t>
            </a:r>
          </a:p>
          <a:p>
            <a:r>
              <a:rPr kumimoji="1" lang="en-US" altLang="ja-JP" dirty="0"/>
              <a:t>*       11 *        0 *       -11 *</a:t>
            </a:r>
          </a:p>
          <a:p>
            <a:r>
              <a:rPr kumimoji="1" lang="en-US" altLang="ja-JP" dirty="0"/>
              <a:t>*       11 *        1 *       -11 *</a:t>
            </a:r>
          </a:p>
          <a:p>
            <a:r>
              <a:rPr kumimoji="1" lang="en-US" altLang="ja-JP" dirty="0"/>
              <a:t>*       12 *        0 *       -11 *</a:t>
            </a:r>
          </a:p>
          <a:p>
            <a:r>
              <a:rPr kumimoji="1" lang="en-US" altLang="ja-JP" dirty="0"/>
              <a:t>*       12 *        1 *       -11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       15 *        0 *       -11 *</a:t>
            </a:r>
          </a:p>
          <a:p>
            <a:r>
              <a:rPr kumimoji="1" lang="en-US" altLang="ja-JP" dirty="0"/>
              <a:t>*       15 *        1 *       -11 *</a:t>
            </a:r>
          </a:p>
          <a:p>
            <a:r>
              <a:rPr kumimoji="1" lang="en-US" altLang="ja-JP" dirty="0"/>
              <a:t>*       16 *        0 *       -11 *</a:t>
            </a:r>
          </a:p>
          <a:p>
            <a:r>
              <a:rPr kumimoji="1" lang="en-US" altLang="ja-JP" dirty="0"/>
              <a:t>*       16 *        1 *       -11 *</a:t>
            </a:r>
          </a:p>
          <a:p>
            <a:r>
              <a:rPr kumimoji="1" lang="en-US" altLang="ja-JP" dirty="0"/>
              <a:t>*       17 *        0 *       -11 *</a:t>
            </a:r>
          </a:p>
          <a:p>
            <a:r>
              <a:rPr kumimoji="1" lang="en-US" altLang="ja-JP" dirty="0"/>
              <a:t>*       17 *        1 *       -11 *</a:t>
            </a:r>
          </a:p>
          <a:p>
            <a:r>
              <a:rPr kumimoji="1" lang="en-US" altLang="ja-JP" dirty="0"/>
              <a:t>*       18 *        0 *       -11 *</a:t>
            </a:r>
          </a:p>
          <a:p>
            <a:r>
              <a:rPr kumimoji="1" lang="en-US" altLang="ja-JP" dirty="0"/>
              <a:t>*       18 *        1 *       -11 *</a:t>
            </a:r>
          </a:p>
          <a:p>
            <a:r>
              <a:rPr kumimoji="1" lang="en-US" altLang="ja-JP" dirty="0"/>
              <a:t>*       19 *        0 *       -11 *</a:t>
            </a:r>
          </a:p>
          <a:p>
            <a:r>
              <a:rPr kumimoji="1" lang="en-US" altLang="ja-JP" dirty="0"/>
              <a:t>*       19 *        1 *       -11 *</a:t>
            </a:r>
          </a:p>
          <a:p>
            <a:r>
              <a:rPr kumimoji="1" lang="en-US" altLang="ja-JP" dirty="0"/>
              <a:t>*       19 *        2 *         0 *</a:t>
            </a:r>
          </a:p>
          <a:p>
            <a:r>
              <a:rPr kumimoji="1" lang="en-US" altLang="ja-JP" dirty="0"/>
              <a:t>*       19 *        3 *         0 *</a:t>
            </a:r>
          </a:p>
          <a:p>
            <a:r>
              <a:rPr kumimoji="1" lang="en-US" altLang="ja-JP" dirty="0"/>
              <a:t>*       20 *        0 *       -11 *</a:t>
            </a:r>
          </a:p>
          <a:p>
            <a:r>
              <a:rPr kumimoji="1" lang="en-US" altLang="ja-JP" dirty="0"/>
              <a:t>*       20 *        1 *       -11 *</a:t>
            </a:r>
          </a:p>
          <a:p>
            <a:r>
              <a:rPr kumimoji="1" lang="en-US" altLang="ja-JP" dirty="0"/>
              <a:t>*       21 *        0 *       -11 *</a:t>
            </a:r>
          </a:p>
          <a:p>
            <a:r>
              <a:rPr kumimoji="1" lang="en-US" altLang="ja-JP" dirty="0"/>
              <a:t>*       21 *        1 *       -11 *</a:t>
            </a:r>
          </a:p>
          <a:p>
            <a:r>
              <a:rPr kumimoji="1" lang="en-US" altLang="ja-JP" dirty="0"/>
              <a:t>Type &lt;CR&gt; to continue or q to quit ==&gt;</a:t>
            </a:r>
          </a:p>
          <a:p>
            <a:r>
              <a:rPr kumimoji="1" lang="en-US" altLang="ja-JP" dirty="0"/>
              <a:t>*       22 *        0 *       -11 *</a:t>
            </a:r>
          </a:p>
          <a:p>
            <a:r>
              <a:rPr kumimoji="1" lang="en-US" altLang="ja-JP" dirty="0"/>
              <a:t>*       22 *        1 *       -11 *</a:t>
            </a:r>
          </a:p>
          <a:p>
            <a:r>
              <a:rPr kumimoji="1" lang="en-US" altLang="ja-JP" dirty="0"/>
              <a:t>*       23 *        0 *       -11 *</a:t>
            </a:r>
          </a:p>
          <a:p>
            <a:r>
              <a:rPr kumimoji="1" lang="en-US" altLang="ja-JP" dirty="0"/>
              <a:t>*       23 *        1 *       -11 *</a:t>
            </a:r>
          </a:p>
          <a:p>
            <a:r>
              <a:rPr kumimoji="1" lang="en-US" altLang="ja-JP" dirty="0"/>
              <a:t>*       23 *        2 *         0 *</a:t>
            </a:r>
          </a:p>
          <a:p>
            <a:r>
              <a:rPr kumimoji="1" lang="en-US" altLang="ja-JP" dirty="0"/>
              <a:t>*       23 *        3 *         0 *</a:t>
            </a:r>
          </a:p>
          <a:p>
            <a:r>
              <a:rPr kumimoji="1" lang="en-US" altLang="ja-JP" dirty="0"/>
              <a:t>*       24 *        0 *       -11 *</a:t>
            </a:r>
          </a:p>
          <a:p>
            <a:r>
              <a:rPr kumimoji="1" lang="en-US" altLang="ja-JP" dirty="0"/>
              <a:t>*       24 *        1 *       -11 *</a:t>
            </a:r>
          </a:p>
          <a:p>
            <a:r>
              <a:rPr kumimoji="1" lang="en-US" altLang="ja-JP" dirty="0"/>
              <a:t>*       24 *        2 *         0 *</a:t>
            </a:r>
          </a:p>
          <a:p>
            <a:r>
              <a:rPr kumimoji="1" lang="en-US" altLang="ja-JP" dirty="0"/>
              <a:t>*       25 *        0 *       -11 *</a:t>
            </a:r>
          </a:p>
          <a:p>
            <a:r>
              <a:rPr kumimoji="1" lang="en-US" altLang="ja-JP" dirty="0"/>
              <a:t>*       25 *        1 *       -11 *</a:t>
            </a:r>
          </a:p>
          <a:p>
            <a:r>
              <a:rPr kumimoji="1" lang="en-US" altLang="ja-JP" dirty="0"/>
              <a:t>*       26 *        0 *       -11 *</a:t>
            </a:r>
          </a:p>
          <a:p>
            <a:r>
              <a:rPr kumimoji="1" lang="en-US" altLang="ja-JP" dirty="0"/>
              <a:t>*       26 *        1 *       -11 *</a:t>
            </a:r>
          </a:p>
          <a:p>
            <a:r>
              <a:rPr kumimoji="1" lang="en-US" altLang="ja-JP" dirty="0"/>
              <a:t>*       27 *        0 *       -11 *</a:t>
            </a:r>
          </a:p>
          <a:p>
            <a:r>
              <a:rPr kumimoji="1" lang="en-US" altLang="ja-JP" dirty="0"/>
              <a:t>*       27 *        1 *       -11 *</a:t>
            </a:r>
          </a:p>
          <a:p>
            <a:r>
              <a:rPr kumimoji="1" lang="en-US" altLang="ja-JP" dirty="0"/>
              <a:t>*       28 *        0 *       -11 *</a:t>
            </a:r>
          </a:p>
          <a:p>
            <a:r>
              <a:rPr kumimoji="1" lang="en-US" altLang="ja-JP" dirty="0"/>
              <a:t>*       28 *        1 *       -11 *</a:t>
            </a:r>
          </a:p>
          <a:p>
            <a:r>
              <a:rPr kumimoji="1" lang="en-US" altLang="ja-JP" dirty="0"/>
              <a:t>*       29 *        0 *       -11 *</a:t>
            </a:r>
          </a:p>
          <a:p>
            <a:r>
              <a:rPr kumimoji="1" lang="en-US" altLang="ja-JP" dirty="0"/>
              <a:t>*       29 *        1 *       -11 *</a:t>
            </a:r>
          </a:p>
          <a:p>
            <a:r>
              <a:rPr kumimoji="1" lang="en-US" altLang="ja-JP" dirty="0"/>
              <a:t>*       30 *        0 *       -11 *</a:t>
            </a:r>
          </a:p>
          <a:p>
            <a:r>
              <a:rPr kumimoji="1" lang="en-US" altLang="ja-JP" dirty="0"/>
              <a:t>*       30 *        1 *       -11 *</a:t>
            </a:r>
          </a:p>
          <a:p>
            <a:r>
              <a:rPr kumimoji="1" lang="en-US" altLang="ja-JP" dirty="0"/>
              <a:t>*       31 *        0 *       -11 *</a:t>
            </a:r>
          </a:p>
          <a:p>
            <a:r>
              <a:rPr kumimoji="1" lang="en-US" altLang="ja-JP" dirty="0"/>
              <a:t>*       31 *        1 *       -11 *</a:t>
            </a:r>
          </a:p>
          <a:p>
            <a:r>
              <a:rPr kumimoji="1" lang="en-US" altLang="ja-JP" dirty="0"/>
              <a:t>*       31 *        2 *         0 *</a:t>
            </a:r>
          </a:p>
          <a:p>
            <a:r>
              <a:rPr kumimoji="1" lang="en-US" altLang="ja-JP" dirty="0"/>
              <a:t>*       32 *        0 *       -11 *</a:t>
            </a:r>
          </a:p>
          <a:p>
            <a:r>
              <a:rPr kumimoji="1" lang="en-US" altLang="ja-JP" dirty="0"/>
              <a:t>Type &lt;CR&gt; to continue or q to quit ==&gt;</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-11 *</a:t>
            </a:r>
          </a:p>
          <a:p>
            <a:r>
              <a:rPr kumimoji="1" lang="en-US" altLang="ja-JP" dirty="0"/>
              <a:t>*       34 *        1 *       -11 *</a:t>
            </a:r>
          </a:p>
          <a:p>
            <a:r>
              <a:rPr kumimoji="1" lang="en-US" altLang="ja-JP" dirty="0"/>
              <a:t>*       35 *        0 *       -11 *</a:t>
            </a:r>
          </a:p>
          <a:p>
            <a:r>
              <a:rPr kumimoji="1" lang="en-US" altLang="ja-JP" dirty="0"/>
              <a:t>*       35 *        1 *       -11 *</a:t>
            </a:r>
          </a:p>
          <a:p>
            <a:r>
              <a:rPr kumimoji="1" lang="en-US" altLang="ja-JP" dirty="0"/>
              <a:t>*       36 *        0 *       -11 *</a:t>
            </a:r>
          </a:p>
          <a:p>
            <a:r>
              <a:rPr kumimoji="1" lang="en-US" altLang="ja-JP" dirty="0"/>
              <a:t>*       36 *        1 *       -11 *</a:t>
            </a:r>
          </a:p>
          <a:p>
            <a:r>
              <a:rPr kumimoji="1" lang="en-US" altLang="ja-JP" dirty="0"/>
              <a:t>*       36 *        2 *         0 *</a:t>
            </a:r>
          </a:p>
          <a:p>
            <a:r>
              <a:rPr kumimoji="1" lang="en-US" altLang="ja-JP" dirty="0"/>
              <a:t>*       36 *        3 *         0 *</a:t>
            </a:r>
          </a:p>
          <a:p>
            <a:r>
              <a:rPr kumimoji="1" lang="en-US" altLang="ja-JP" dirty="0"/>
              <a:t>*       37 *        0 *       -11 *</a:t>
            </a:r>
          </a:p>
          <a:p>
            <a:r>
              <a:rPr kumimoji="1" lang="en-US" altLang="ja-JP" dirty="0"/>
              <a:t>*       37 *        1 *       -11 *</a:t>
            </a:r>
          </a:p>
          <a:p>
            <a:r>
              <a:rPr kumimoji="1" lang="en-US" altLang="ja-JP" dirty="0"/>
              <a:t>*       38 *        0 *       -11 *</a:t>
            </a:r>
          </a:p>
          <a:p>
            <a:r>
              <a:rPr kumimoji="1" lang="en-US" altLang="ja-JP" dirty="0"/>
              <a:t>*       38 *        1 *       -11 *</a:t>
            </a:r>
          </a:p>
          <a:p>
            <a:r>
              <a:rPr kumimoji="1" lang="en-US" altLang="ja-JP" dirty="0"/>
              <a:t>*       39 *        0 *       -11 *</a:t>
            </a:r>
          </a:p>
          <a:p>
            <a:r>
              <a:rPr kumimoji="1" lang="en-US" altLang="ja-JP" dirty="0"/>
              <a:t>*       39 *        1 *       -11 *</a:t>
            </a:r>
          </a:p>
          <a:p>
            <a:r>
              <a:rPr kumimoji="1" lang="en-US" altLang="ja-JP" dirty="0"/>
              <a:t>*       40 *        0 *       -11 *</a:t>
            </a:r>
          </a:p>
          <a:p>
            <a:r>
              <a:rPr kumimoji="1" lang="en-US" altLang="ja-JP" dirty="0"/>
              <a:t>*       40 *        1 *       -11 *</a:t>
            </a:r>
          </a:p>
          <a:p>
            <a:r>
              <a:rPr kumimoji="1" lang="en-US" altLang="ja-JP" dirty="0"/>
              <a:t>*       41 *        0 *       -11 *</a:t>
            </a:r>
          </a:p>
          <a:p>
            <a:r>
              <a:rPr kumimoji="1" lang="en-US" altLang="ja-JP" dirty="0"/>
              <a:t>*       41 *        1 *       -11 *</a:t>
            </a:r>
          </a:p>
          <a:p>
            <a:r>
              <a:rPr kumimoji="1" lang="en-US" altLang="ja-JP" dirty="0"/>
              <a:t>*       42 *        0 *       -11 *</a:t>
            </a:r>
          </a:p>
          <a:p>
            <a:r>
              <a:rPr kumimoji="1" lang="en-US" altLang="ja-JP" dirty="0"/>
              <a:t>*       42 *        1 *       -11 *</a:t>
            </a:r>
          </a:p>
          <a:p>
            <a:r>
              <a:rPr kumimoji="1" lang="en-US" altLang="ja-JP" dirty="0"/>
              <a:t>*       43 *        0 *       -11 *</a:t>
            </a:r>
          </a:p>
          <a:p>
            <a:r>
              <a:rPr kumimoji="1" lang="en-US" altLang="ja-JP" dirty="0"/>
              <a:t>*       43 *        1 *       -11 *</a:t>
            </a:r>
          </a:p>
          <a:p>
            <a:r>
              <a:rPr kumimoji="1" lang="en-US" altLang="ja-JP" dirty="0"/>
              <a:t>Type &lt;CR&gt; to continue or q to quit ==&gt;</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-11 *</a:t>
            </a:r>
          </a:p>
          <a:p>
            <a:r>
              <a:rPr kumimoji="1" lang="en-US" altLang="ja-JP" dirty="0"/>
              <a:t>*       46 *        1 *       -11 *</a:t>
            </a:r>
          </a:p>
          <a:p>
            <a:r>
              <a:rPr kumimoji="1" lang="en-US" altLang="ja-JP" dirty="0"/>
              <a:t>*       46 *        2 *         0 *</a:t>
            </a:r>
          </a:p>
          <a:p>
            <a:r>
              <a:rPr kumimoji="1" lang="en-US" altLang="ja-JP" dirty="0"/>
              <a:t>*       47 *        0 *       -11 *</a:t>
            </a:r>
          </a:p>
          <a:p>
            <a:r>
              <a:rPr kumimoji="1" lang="en-US" altLang="ja-JP" dirty="0"/>
              <a:t>*       47 *        1 *       -11 *</a:t>
            </a:r>
          </a:p>
          <a:p>
            <a:r>
              <a:rPr kumimoji="1" lang="en-US" altLang="ja-JP" dirty="0"/>
              <a:t>*       48 *        0 *       -11 *</a:t>
            </a:r>
          </a:p>
          <a:p>
            <a:r>
              <a:rPr kumimoji="1" lang="en-US" altLang="ja-JP" dirty="0"/>
              <a:t>*       48 *        1 *       -11 *</a:t>
            </a:r>
          </a:p>
          <a:p>
            <a:r>
              <a:rPr kumimoji="1" lang="en-US" altLang="ja-JP" dirty="0"/>
              <a:t>*       49 *        0 *       -11 *</a:t>
            </a:r>
          </a:p>
          <a:p>
            <a:r>
              <a:rPr kumimoji="1" lang="en-US" altLang="ja-JP" dirty="0"/>
              <a:t>*       49 *        1 *       -11 *</a:t>
            </a:r>
          </a:p>
          <a:p>
            <a:r>
              <a:rPr kumimoji="1" lang="en-US" altLang="ja-JP" dirty="0"/>
              <a:t>*       49 *        2 *         0 *</a:t>
            </a:r>
          </a:p>
          <a:p>
            <a:r>
              <a:rPr kumimoji="1" lang="en-US" altLang="ja-JP" dirty="0"/>
              <a:t>*       50 *        0 *       -11 *</a:t>
            </a:r>
          </a:p>
          <a:p>
            <a:r>
              <a:rPr kumimoji="1" lang="en-US" altLang="ja-JP" dirty="0"/>
              <a:t>*       50 *        1 *       -11 *</a:t>
            </a:r>
          </a:p>
          <a:p>
            <a:r>
              <a:rPr kumimoji="1" lang="en-US" altLang="ja-JP" dirty="0"/>
              <a:t>*       50 *        2 *         0 *</a:t>
            </a:r>
          </a:p>
          <a:p>
            <a:r>
              <a:rPr kumimoji="1" lang="en-US" altLang="ja-JP" dirty="0"/>
              <a:t>*       51 *        0 *       -11 *</a:t>
            </a:r>
          </a:p>
          <a:p>
            <a:r>
              <a:rPr kumimoji="1" lang="en-US" altLang="ja-JP" dirty="0"/>
              <a:t>*       51 *        1 *       -11 *</a:t>
            </a:r>
          </a:p>
          <a:p>
            <a:r>
              <a:rPr kumimoji="1" lang="en-US" altLang="ja-JP" dirty="0"/>
              <a:t>*       52 *        0 *       -11 *</a:t>
            </a:r>
          </a:p>
          <a:p>
            <a:r>
              <a:rPr kumimoji="1" lang="en-US" altLang="ja-JP" dirty="0"/>
              <a:t>*       52 *        1 *       -11 *</a:t>
            </a:r>
          </a:p>
          <a:p>
            <a:r>
              <a:rPr kumimoji="1" lang="en-US" altLang="ja-JP" dirty="0"/>
              <a:t>*       53 *        0 *       -11 *</a:t>
            </a:r>
          </a:p>
          <a:p>
            <a:r>
              <a:rPr kumimoji="1" lang="en-US" altLang="ja-JP" dirty="0"/>
              <a:t>*       53 *        1 *       -11 *</a:t>
            </a:r>
          </a:p>
          <a:p>
            <a:r>
              <a:rPr kumimoji="1" lang="en-US" altLang="ja-JP" dirty="0"/>
              <a:t>*       54 *        0 *       -11 *</a:t>
            </a:r>
          </a:p>
          <a:p>
            <a:r>
              <a:rPr kumimoji="1" lang="en-US" altLang="ja-JP" dirty="0"/>
              <a:t>*       54 *        1 *       -11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56 *        0 *       -11 *</a:t>
            </a:r>
          </a:p>
          <a:p>
            <a:r>
              <a:rPr kumimoji="1" lang="en-US" altLang="ja-JP" dirty="0"/>
              <a:t>*       56 *        1 *       -11 *</a:t>
            </a:r>
          </a:p>
          <a:p>
            <a:r>
              <a:rPr kumimoji="1" lang="en-US" altLang="ja-JP" dirty="0"/>
              <a:t>*       57 *        0 *       -11 *</a:t>
            </a:r>
          </a:p>
          <a:p>
            <a:r>
              <a:rPr kumimoji="1" lang="en-US" altLang="ja-JP" dirty="0"/>
              <a:t>*       57 *        1 *       -11 *</a:t>
            </a:r>
          </a:p>
          <a:p>
            <a:r>
              <a:rPr kumimoji="1" lang="en-US" altLang="ja-JP" dirty="0"/>
              <a:t>*       58 *        0 *       -11 *</a:t>
            </a:r>
          </a:p>
          <a:p>
            <a:r>
              <a:rPr kumimoji="1" lang="en-US" altLang="ja-JP" dirty="0"/>
              <a:t>*       58 *        1 *       -11 *</a:t>
            </a:r>
          </a:p>
          <a:p>
            <a:r>
              <a:rPr kumimoji="1" lang="en-US" altLang="ja-JP" dirty="0"/>
              <a:t>*       59 *        0 *       -11 *</a:t>
            </a:r>
          </a:p>
          <a:p>
            <a:r>
              <a:rPr kumimoji="1" lang="en-US" altLang="ja-JP" dirty="0"/>
              <a:t>*       59 *        1 *       -11 *</a:t>
            </a:r>
          </a:p>
          <a:p>
            <a:r>
              <a:rPr kumimoji="1" lang="en-US" altLang="ja-JP" dirty="0"/>
              <a:t>*       60 *        0 *       -11 *</a:t>
            </a:r>
          </a:p>
          <a:p>
            <a:r>
              <a:rPr kumimoji="1" lang="en-US" altLang="ja-JP" dirty="0"/>
              <a:t>*       60 *        1 *       -11 *</a:t>
            </a:r>
          </a:p>
          <a:p>
            <a:r>
              <a:rPr kumimoji="1" lang="en-US" altLang="ja-JP" dirty="0"/>
              <a:t>*       61 *        0 *       -11 *</a:t>
            </a:r>
          </a:p>
          <a:p>
            <a:r>
              <a:rPr kumimoji="1" lang="en-US" altLang="ja-JP" dirty="0"/>
              <a:t>*       61 *        1 *       -11 *</a:t>
            </a:r>
          </a:p>
          <a:p>
            <a:r>
              <a:rPr kumimoji="1" lang="en-US" altLang="ja-JP" dirty="0"/>
              <a:t>*       62 *        0 *       -11 *</a:t>
            </a:r>
          </a:p>
          <a:p>
            <a:r>
              <a:rPr kumimoji="1" lang="en-US" altLang="ja-JP" dirty="0"/>
              <a:t>*       62 *        1 *       -11 *</a:t>
            </a:r>
          </a:p>
          <a:p>
            <a:r>
              <a:rPr kumimoji="1" lang="en-US" altLang="ja-JP" dirty="0"/>
              <a:t>*       63 *        0 *       -11 *</a:t>
            </a:r>
          </a:p>
          <a:p>
            <a:r>
              <a:rPr kumimoji="1" lang="en-US" altLang="ja-JP" dirty="0"/>
              <a:t>*       63 *        1 *       -11 *</a:t>
            </a:r>
          </a:p>
          <a:p>
            <a:r>
              <a:rPr kumimoji="1" lang="en-US" altLang="ja-JP" dirty="0"/>
              <a:t>*       64 *        0 *       -11 *</a:t>
            </a:r>
          </a:p>
          <a:p>
            <a:r>
              <a:rPr kumimoji="1" lang="en-US" altLang="ja-JP" dirty="0"/>
              <a:t>*       64 *        1 *       -11 *</a:t>
            </a:r>
          </a:p>
          <a:p>
            <a:r>
              <a:rPr kumimoji="1" lang="en-US" altLang="ja-JP" dirty="0"/>
              <a:t>*       65 *        0 *       -11 *</a:t>
            </a:r>
          </a:p>
          <a:p>
            <a:r>
              <a:rPr kumimoji="1" lang="en-US" altLang="ja-JP" dirty="0"/>
              <a:t>*       65 *        1 *       -11 *</a:t>
            </a:r>
          </a:p>
          <a:p>
            <a:r>
              <a:rPr kumimoji="1" lang="en-US" altLang="ja-JP" dirty="0"/>
              <a:t>*       66 *        0 *       -11 *</a:t>
            </a:r>
          </a:p>
          <a:p>
            <a:r>
              <a:rPr kumimoji="1" lang="en-US" altLang="ja-JP" dirty="0"/>
              <a:t>*       66 *        1 *       -11 *</a:t>
            </a:r>
          </a:p>
          <a:p>
            <a:r>
              <a:rPr kumimoji="1" lang="en-US" altLang="ja-JP" dirty="0"/>
              <a:t>*       67 *        0 *       -11 *</a:t>
            </a:r>
          </a:p>
          <a:p>
            <a:r>
              <a:rPr kumimoji="1" lang="en-US" altLang="ja-JP" dirty="0"/>
              <a:t>Type &lt;CR&gt; to continue or q to quit ==&gt;</a:t>
            </a:r>
          </a:p>
          <a:p>
            <a:r>
              <a:rPr kumimoji="1" lang="en-US" altLang="ja-JP" dirty="0"/>
              <a:t>*       67 *        1 *       -11 *</a:t>
            </a:r>
          </a:p>
          <a:p>
            <a:r>
              <a:rPr kumimoji="1" lang="en-US" altLang="ja-JP" dirty="0"/>
              <a:t>*       68 *        0 *       -11 *</a:t>
            </a:r>
          </a:p>
          <a:p>
            <a:r>
              <a:rPr kumimoji="1" lang="en-US" altLang="ja-JP" dirty="0"/>
              <a:t>*       68 *        1 *       -11 *</a:t>
            </a:r>
          </a:p>
          <a:p>
            <a:r>
              <a:rPr kumimoji="1" lang="en-US" altLang="ja-JP" dirty="0"/>
              <a:t>*       69 *        0 *       -11 *</a:t>
            </a:r>
          </a:p>
          <a:p>
            <a:r>
              <a:rPr kumimoji="1" lang="en-US" altLang="ja-JP" dirty="0"/>
              <a:t>*       69 *        1 *       -11 *</a:t>
            </a:r>
          </a:p>
          <a:p>
            <a:r>
              <a:rPr kumimoji="1" lang="en-US" altLang="ja-JP" dirty="0"/>
              <a:t>*       70 *        0 *       -11 *</a:t>
            </a:r>
          </a:p>
          <a:p>
            <a:r>
              <a:rPr kumimoji="1" lang="en-US" altLang="ja-JP" dirty="0"/>
              <a:t>*       70 *        1 *       -11 *</a:t>
            </a:r>
          </a:p>
          <a:p>
            <a:r>
              <a:rPr kumimoji="1" lang="en-US" altLang="ja-JP" dirty="0"/>
              <a:t>*       71 *        0 *       -11 *</a:t>
            </a:r>
          </a:p>
          <a:p>
            <a:r>
              <a:rPr kumimoji="1" lang="en-US" altLang="ja-JP" dirty="0"/>
              <a:t>*       71 *        1 *       -11 *</a:t>
            </a:r>
          </a:p>
          <a:p>
            <a:r>
              <a:rPr kumimoji="1" lang="en-US" altLang="ja-JP" dirty="0"/>
              <a:t>*       71 *        2 *         0 *</a:t>
            </a:r>
          </a:p>
          <a:p>
            <a:r>
              <a:rPr kumimoji="1" lang="en-US" altLang="ja-JP" dirty="0"/>
              <a:t>*       72 *        0 *       -11 *</a:t>
            </a:r>
          </a:p>
          <a:p>
            <a:r>
              <a:rPr kumimoji="1" lang="en-US" altLang="ja-JP" dirty="0"/>
              <a:t>*       72 *        1 *       -11 *</a:t>
            </a:r>
          </a:p>
          <a:p>
            <a:r>
              <a:rPr kumimoji="1" lang="en-US" altLang="ja-JP" dirty="0"/>
              <a:t>*       72 *        2 *         0 *</a:t>
            </a:r>
          </a:p>
          <a:p>
            <a:r>
              <a:rPr kumimoji="1" lang="en-US" altLang="ja-JP" dirty="0"/>
              <a:t>*       73 *        0 *       -11 *</a:t>
            </a:r>
          </a:p>
          <a:p>
            <a:r>
              <a:rPr kumimoji="1" lang="en-US" altLang="ja-JP" dirty="0"/>
              <a:t>*       73 *        1 *       -11 *</a:t>
            </a:r>
          </a:p>
          <a:p>
            <a:r>
              <a:rPr kumimoji="1" lang="en-US" altLang="ja-JP" dirty="0"/>
              <a:t>*       74 *        0 *       -11 *</a:t>
            </a:r>
          </a:p>
          <a:p>
            <a:r>
              <a:rPr kumimoji="1" lang="en-US" altLang="ja-JP" dirty="0"/>
              <a:t>*       74 *        1 *       -11 *</a:t>
            </a:r>
          </a:p>
          <a:p>
            <a:r>
              <a:rPr kumimoji="1" lang="en-US" altLang="ja-JP" dirty="0"/>
              <a:t>*       75 *        0 *       -11 *</a:t>
            </a:r>
          </a:p>
          <a:p>
            <a:r>
              <a:rPr kumimoji="1" lang="en-US" altLang="ja-JP" dirty="0"/>
              <a:t>*       75 *        1 *       -11 *</a:t>
            </a:r>
          </a:p>
          <a:p>
            <a:r>
              <a:rPr kumimoji="1" lang="en-US" altLang="ja-JP" dirty="0"/>
              <a:t>*       76 *        0 *       -11 *</a:t>
            </a:r>
          </a:p>
          <a:p>
            <a:r>
              <a:rPr kumimoji="1" lang="en-US" altLang="ja-JP" dirty="0"/>
              <a:t>*       76 *        1 *       -11 *</a:t>
            </a:r>
          </a:p>
          <a:p>
            <a:r>
              <a:rPr kumimoji="1" lang="en-US" altLang="ja-JP" dirty="0"/>
              <a:t>*       77 *        0 *       -11 *</a:t>
            </a:r>
          </a:p>
          <a:p>
            <a:r>
              <a:rPr kumimoji="1" lang="en-US" altLang="ja-JP" dirty="0"/>
              <a:t>*       77 *        1 *       -11 *</a:t>
            </a:r>
          </a:p>
          <a:p>
            <a:r>
              <a:rPr kumimoji="1" lang="en-US" altLang="ja-JP" dirty="0"/>
              <a:t>*       78 *        0 *       -11 *</a:t>
            </a:r>
          </a:p>
          <a:p>
            <a:r>
              <a:rPr kumimoji="1" lang="en-US" altLang="ja-JP" dirty="0"/>
              <a:t>*       78 *        1 *       -11 *</a:t>
            </a:r>
          </a:p>
          <a:p>
            <a:r>
              <a:rPr kumimoji="1" lang="en-US" altLang="ja-JP" dirty="0"/>
              <a:t>Type &lt;CR&gt; to continue or q to quit ==&gt;</a:t>
            </a:r>
          </a:p>
          <a:p>
            <a:r>
              <a:rPr kumimoji="1" lang="en-US" altLang="ja-JP" dirty="0"/>
              <a:t>*       79 *        0 *       -11 *</a:t>
            </a:r>
          </a:p>
          <a:p>
            <a:r>
              <a:rPr kumimoji="1" lang="en-US" altLang="ja-JP" dirty="0"/>
              <a:t>*       79 *        1 *       -11 *</a:t>
            </a:r>
          </a:p>
          <a:p>
            <a:r>
              <a:rPr kumimoji="1" lang="en-US" altLang="ja-JP" dirty="0"/>
              <a:t>*       80 *        0 *       -11 *</a:t>
            </a:r>
          </a:p>
          <a:p>
            <a:r>
              <a:rPr kumimoji="1" lang="en-US" altLang="ja-JP" dirty="0"/>
              <a:t>*       80 *        1 *       -11 *</a:t>
            </a:r>
          </a:p>
          <a:p>
            <a:r>
              <a:rPr kumimoji="1" lang="en-US" altLang="ja-JP" dirty="0"/>
              <a:t>*       81 *        0 *       -11 *</a:t>
            </a:r>
          </a:p>
          <a:p>
            <a:r>
              <a:rPr kumimoji="1" lang="en-US" altLang="ja-JP" dirty="0"/>
              <a:t>*       81 *        1 *       -11 *</a:t>
            </a:r>
          </a:p>
          <a:p>
            <a:r>
              <a:rPr kumimoji="1" lang="en-US" altLang="ja-JP" dirty="0"/>
              <a:t>*       82 *        0 *       -11 *</a:t>
            </a:r>
          </a:p>
          <a:p>
            <a:r>
              <a:rPr kumimoji="1" lang="en-US" altLang="ja-JP" dirty="0"/>
              <a:t>*       82 *        1 *       -11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85 *        0 *       -11 *</a:t>
            </a:r>
          </a:p>
          <a:p>
            <a:r>
              <a:rPr kumimoji="1" lang="en-US" altLang="ja-JP" dirty="0"/>
              <a:t>*       85 *        1 *       -11 *</a:t>
            </a:r>
          </a:p>
          <a:p>
            <a:r>
              <a:rPr kumimoji="1" lang="en-US" altLang="ja-JP" dirty="0"/>
              <a:t>*       86 *        0 *       -11 *</a:t>
            </a:r>
          </a:p>
          <a:p>
            <a:r>
              <a:rPr kumimoji="1" lang="en-US" altLang="ja-JP" dirty="0"/>
              <a:t>*       86 *        1 *       -11 *</a:t>
            </a:r>
          </a:p>
          <a:p>
            <a:r>
              <a:rPr kumimoji="1" lang="en-US" altLang="ja-JP" dirty="0"/>
              <a:t>*       87 *        0 *       -11 *</a:t>
            </a:r>
          </a:p>
          <a:p>
            <a:r>
              <a:rPr kumimoji="1" lang="en-US" altLang="ja-JP" dirty="0"/>
              <a:t>*       87 *        1 *       -11 *</a:t>
            </a:r>
          </a:p>
          <a:p>
            <a:r>
              <a:rPr kumimoji="1" lang="en-US" altLang="ja-JP" dirty="0"/>
              <a:t>*       87 *        2 *         0 *</a:t>
            </a:r>
          </a:p>
          <a:p>
            <a:r>
              <a:rPr kumimoji="1" lang="en-US" altLang="ja-JP" dirty="0"/>
              <a:t>*       88 *        0 *       -11 *</a:t>
            </a:r>
          </a:p>
          <a:p>
            <a:r>
              <a:rPr kumimoji="1" lang="en-US" altLang="ja-JP" dirty="0"/>
              <a:t>*       88 *        1 *       -11 *</a:t>
            </a:r>
          </a:p>
          <a:p>
            <a:r>
              <a:rPr kumimoji="1" lang="en-US" altLang="ja-JP" dirty="0"/>
              <a:t>*       89 *        0 *       -11 *</a:t>
            </a:r>
          </a:p>
          <a:p>
            <a:r>
              <a:rPr kumimoji="1" lang="en-US" altLang="ja-JP" dirty="0"/>
              <a:t>*       89 *        1 *       -11 *</a:t>
            </a:r>
          </a:p>
          <a:p>
            <a:r>
              <a:rPr kumimoji="1" lang="en-US" altLang="ja-JP" dirty="0"/>
              <a:t>*       89 *        2 *         0 *</a:t>
            </a:r>
          </a:p>
          <a:p>
            <a:r>
              <a:rPr kumimoji="1" lang="en-US" altLang="ja-JP" dirty="0"/>
              <a:t>*       89 *        3 *         0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0 *</a:t>
            </a:r>
          </a:p>
          <a:p>
            <a:r>
              <a:rPr kumimoji="1" lang="en-US" altLang="ja-JP" dirty="0"/>
              <a:t>*       90 *        3 *         0 *</a:t>
            </a:r>
          </a:p>
          <a:p>
            <a:r>
              <a:rPr kumimoji="1" lang="en-US" altLang="ja-JP" dirty="0"/>
              <a:t>*       91 *        0 *       -11 *</a:t>
            </a:r>
          </a:p>
          <a:p>
            <a:r>
              <a:rPr kumimoji="1" lang="en-US" altLang="ja-JP" dirty="0"/>
              <a:t>*       91 *        1 *       -11 *</a:t>
            </a:r>
          </a:p>
          <a:p>
            <a:r>
              <a:rPr kumimoji="1" lang="en-US" altLang="ja-JP" dirty="0"/>
              <a:t>*       92 *        0 *       -11 *</a:t>
            </a:r>
          </a:p>
          <a:p>
            <a:r>
              <a:rPr kumimoji="1" lang="en-US" altLang="ja-JP" dirty="0"/>
              <a:t>*       92 *        1 *       -11 *</a:t>
            </a:r>
          </a:p>
          <a:p>
            <a:r>
              <a:rPr kumimoji="1" lang="en-US" altLang="ja-JP" dirty="0"/>
              <a:t>*       93 *        0 *       -11 *</a:t>
            </a:r>
          </a:p>
          <a:p>
            <a:r>
              <a:rPr kumimoji="1" lang="en-US" altLang="ja-JP" dirty="0"/>
              <a:t>*       93 *        1 *       -11 *</a:t>
            </a:r>
          </a:p>
          <a:p>
            <a:r>
              <a:rPr kumimoji="1" lang="en-US" altLang="ja-JP" dirty="0"/>
              <a:t>*       94 *        0 *       -11 *</a:t>
            </a:r>
          </a:p>
          <a:p>
            <a:r>
              <a:rPr kumimoji="1" lang="en-US" altLang="ja-JP" dirty="0"/>
              <a:t>*       94 *        1 *       -11 *</a:t>
            </a:r>
          </a:p>
          <a:p>
            <a:r>
              <a:rPr kumimoji="1" lang="en-US" altLang="ja-JP" dirty="0"/>
              <a:t>*       95 *        0 *       -11 *</a:t>
            </a:r>
          </a:p>
          <a:p>
            <a:r>
              <a:rPr kumimoji="1" lang="en-US" altLang="ja-JP" dirty="0"/>
              <a:t>*       95 *        1 *       -11 *</a:t>
            </a:r>
          </a:p>
          <a:p>
            <a:r>
              <a:rPr kumimoji="1" lang="en-US" altLang="ja-JP" dirty="0"/>
              <a:t>*       96 *        0 *       -11 *</a:t>
            </a:r>
          </a:p>
          <a:p>
            <a:r>
              <a:rPr kumimoji="1" lang="en-US" altLang="ja-JP" dirty="0"/>
              <a:t>*       96 *        1 *       -11 *</a:t>
            </a:r>
          </a:p>
          <a:p>
            <a:r>
              <a:rPr kumimoji="1" lang="en-US" altLang="ja-JP" dirty="0"/>
              <a:t>*       97 *        0 *       -11 *</a:t>
            </a:r>
          </a:p>
          <a:p>
            <a:r>
              <a:rPr kumimoji="1" lang="en-US" altLang="ja-JP" dirty="0"/>
              <a:t>*       97 *        1 *       -11 *</a:t>
            </a:r>
          </a:p>
          <a:p>
            <a:r>
              <a:rPr kumimoji="1" lang="en-US" altLang="ja-JP" dirty="0"/>
              <a:t>*       98 *        0 *       -11 *</a:t>
            </a:r>
          </a:p>
          <a:p>
            <a:r>
              <a:rPr kumimoji="1" lang="en-US" altLang="ja-JP" dirty="0"/>
              <a:t>*       98 *        1 *       -11 *</a:t>
            </a:r>
          </a:p>
          <a:p>
            <a:r>
              <a:rPr kumimoji="1" lang="en-US" altLang="ja-JP" dirty="0"/>
              <a:t>***********************************</a:t>
            </a:r>
          </a:p>
          <a:p>
            <a:r>
              <a:rPr kumimoji="1" lang="en-US" altLang="ja-JP" dirty="0"/>
              <a:t>root [4]</a:t>
            </a:r>
          </a:p>
        </p:txBody>
      </p:sp>
      <p:sp>
        <p:nvSpPr>
          <p:cNvPr id="4" name="スライド番号プレースホルダー 3">
            <a:extLst>
              <a:ext uri="{FF2B5EF4-FFF2-40B4-BE49-F238E27FC236}">
                <a16:creationId xmlns:a16="http://schemas.microsoft.com/office/drawing/2014/main" id="{12E314EB-AC2B-C91F-A841-01FF1A0A4C0A}"/>
              </a:ext>
            </a:extLst>
          </p:cNvPr>
          <p:cNvSpPr>
            <a:spLocks noGrp="1"/>
          </p:cNvSpPr>
          <p:nvPr>
            <p:ph type="sldNum" sz="quarter" idx="5"/>
          </p:nvPr>
        </p:nvSpPr>
        <p:spPr/>
        <p:txBody>
          <a:bodyPr/>
          <a:lstStyle/>
          <a:p>
            <a:fld id="{52903DD7-282D-413F-9547-FFC08CBB92E1}" type="slidenum">
              <a:rPr kumimoji="1" lang="ja-JP" altLang="en-US" smtClean="0"/>
              <a:t>11</a:t>
            </a:fld>
            <a:endParaRPr kumimoji="1" lang="ja-JP" altLang="en-US"/>
          </a:p>
        </p:txBody>
      </p:sp>
    </p:spTree>
    <p:extLst>
      <p:ext uri="{BB962C8B-B14F-4D97-AF65-F5344CB8AC3E}">
        <p14:creationId xmlns:p14="http://schemas.microsoft.com/office/powerpoint/2010/main" val="143143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dirty="0"/>
              <a:t>A Model of Leptons</a:t>
            </a:r>
            <a:r>
              <a:rPr lang="en-US" altLang="ja-JP" dirty="0"/>
              <a:t>: </a:t>
            </a:r>
            <a:r>
              <a:rPr lang="ja-JP" altLang="ja-JP" dirty="0"/>
              <a:t>Steven Weinberg</a:t>
            </a:r>
            <a:r>
              <a:rPr lang="en-US" altLang="ja-JP" dirty="0"/>
              <a:t> </a:t>
            </a:r>
            <a:r>
              <a:rPr lang="ja-JP" altLang="ja-JP" dirty="0"/>
              <a:t>10.1103/PhysRevLett.19.1264</a:t>
            </a:r>
            <a:endParaRPr lang="en-US" altLang="ja-JP" dirty="0"/>
          </a:p>
          <a:p>
            <a:r>
              <a:rPr lang="ja-JP" altLang="ja-JP" dirty="0"/>
              <a:t>An Introduction to Quantum Field Theory</a:t>
            </a:r>
            <a:r>
              <a:rPr lang="en-US" altLang="ja-JP" dirty="0"/>
              <a:t>: </a:t>
            </a:r>
            <a:r>
              <a:rPr lang="ja-JP" altLang="ja-JP" dirty="0"/>
              <a:t>Michael E. Peskin, Daniel V. Schroeder</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12</a:t>
            </a:fld>
            <a:endParaRPr kumimoji="1" lang="ja-JP" altLang="en-US"/>
          </a:p>
        </p:txBody>
      </p:sp>
    </p:spTree>
    <p:extLst>
      <p:ext uri="{BB962C8B-B14F-4D97-AF65-F5344CB8AC3E}">
        <p14:creationId xmlns:p14="http://schemas.microsoft.com/office/powerpoint/2010/main" val="1514219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マンデルスタム変数</a:t>
            </a:r>
            <a:endParaRPr kumimoji="1" lang="en-US" altLang="ja-JP" dirty="0"/>
          </a:p>
          <a:p>
            <a:r>
              <a:rPr kumimoji="1" lang="en-US" altLang="ja-JP" dirty="0"/>
              <a:t>https://web2.ph.utexas.edu/~vadim/Classes/2022f/STU.pdf</a:t>
            </a:r>
          </a:p>
          <a:p>
            <a:r>
              <a:rPr kumimoji="1" lang="en-US" altLang="ja-JP" dirty="0"/>
              <a:t>https://www.youtube.com/watch?v=sKBO8Xmcvus</a:t>
            </a:r>
          </a:p>
          <a:p>
            <a:r>
              <a:rPr kumimoji="1" lang="en-US" altLang="ja-JP" dirty="0"/>
              <a:t>https://www.reddit.com/r/AskPhysics/comments/2nenxc/why_is_the_mandelstam_variable_s_so_useful_to/?tl=ja</a:t>
            </a:r>
          </a:p>
          <a:p>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13</a:t>
            </a:fld>
            <a:endParaRPr kumimoji="1" lang="ja-JP" altLang="en-US"/>
          </a:p>
        </p:txBody>
      </p:sp>
    </p:spTree>
    <p:extLst>
      <p:ext uri="{BB962C8B-B14F-4D97-AF65-F5344CB8AC3E}">
        <p14:creationId xmlns:p14="http://schemas.microsoft.com/office/powerpoint/2010/main" val="1765267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b="1" kern="1200" dirty="0">
                <a:solidFill>
                  <a:schemeClr val="tx1"/>
                </a:solidFill>
                <a:effectLst/>
                <a:latin typeface="+mn-lt"/>
                <a:ea typeface="+mn-ea"/>
                <a:cs typeface="+mn-cs"/>
              </a:rPr>
              <a:t>Decay 前:</a:t>
            </a:r>
            <a:r>
              <a:rPr kumimoji="1" lang="ja-JP" altLang="ja-JP" sz="1200" kern="1200" dirty="0">
                <a:solidFill>
                  <a:schemeClr val="tx1"/>
                </a:solidFill>
                <a:effectLst/>
                <a:latin typeface="+mn-lt"/>
                <a:ea typeface="+mn-ea"/>
                <a:cs typeface="+mn-cs"/>
              </a:rPr>
              <a:t> Higgs boson は $125 \text{ GeV}$ 分の「Mass」と、$15 \text{ GeV}$ 分の「Kinetic energy」を持って飛んでいた（Total $140 \text{ GeV}$）。</a:t>
            </a:r>
          </a:p>
          <a:p>
            <a:r>
              <a:rPr kumimoji="1" lang="ja-JP" altLang="ja-JP" sz="1200" b="1" kern="1200" dirty="0">
                <a:solidFill>
                  <a:schemeClr val="tx1"/>
                </a:solidFill>
                <a:effectLst/>
                <a:latin typeface="+mn-lt"/>
                <a:ea typeface="+mn-ea"/>
                <a:cs typeface="+mn-cs"/>
              </a:rPr>
              <a:t>Decay 後:</a:t>
            </a:r>
            <a:r>
              <a:rPr kumimoji="1" lang="ja-JP" altLang="ja-JP" sz="1200" kern="1200" dirty="0">
                <a:solidFill>
                  <a:schemeClr val="tx1"/>
                </a:solidFill>
                <a:effectLst/>
                <a:latin typeface="+mn-lt"/>
                <a:ea typeface="+mn-ea"/>
                <a:cs typeface="+mn-cs"/>
              </a:rPr>
              <a:t> $\tau$ pair は $3.5 \text{ GeV}$ 分の「Mass」と、$136.5 \text{ GeV}$ 分の膨大な「Kinetic energy」を持って飛び去った（Total $140 \text{ GeV}$）。</a:t>
            </a:r>
          </a:p>
          <a:p>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15</a:t>
            </a:fld>
            <a:endParaRPr kumimoji="1" lang="ja-JP" altLang="en-US"/>
          </a:p>
        </p:txBody>
      </p:sp>
    </p:spTree>
    <p:extLst>
      <p:ext uri="{BB962C8B-B14F-4D97-AF65-F5344CB8AC3E}">
        <p14:creationId xmlns:p14="http://schemas.microsoft.com/office/powerpoint/2010/main" val="3288623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6</a:t>
            </a:r>
            <a:r>
              <a:rPr kumimoji="1" lang="ja-JP" altLang="en-US" dirty="0"/>
              <a:t>個</a:t>
            </a:r>
            <a:endParaRPr kumimoji="1" lang="en-US" altLang="ja-JP" dirty="0"/>
          </a:p>
          <a:p>
            <a:r>
              <a:rPr kumimoji="1" lang="en-US" altLang="ja-JP" dirty="0"/>
              <a:t>[ VERBOSE “MySampleProcessor2_tau”] ====================================================================================================[ VERBOSE “MySampleProcessor2_tau”] Event 3744 | True Tau Count: 6 | Total </a:t>
            </a:r>
            <a:r>
              <a:rPr kumimoji="1" lang="en-US" altLang="ja-JP" dirty="0" err="1"/>
              <a:t>MCParticles</a:t>
            </a:r>
            <a:r>
              <a:rPr kumimoji="1" lang="en-US" altLang="ja-JP" dirty="0"/>
              <a:t>: 129[ VERBOSE “MySampleProcessor2_tau”] ----------------------------------------------------------------------------------------------------[ VERBOSE “MySampleProcessor2_tau”] </a:t>
            </a:r>
            <a:r>
              <a:rPr kumimoji="1" lang="en-US" altLang="ja-JP" dirty="0" err="1"/>
              <a:t>Idx</a:t>
            </a:r>
            <a:r>
              <a:rPr kumimoji="1" lang="en-US" altLang="ja-JP" dirty="0"/>
              <a:t>   PDG       Energy    Momentum(</a:t>
            </a:r>
            <a:r>
              <a:rPr kumimoji="1" lang="en-US" altLang="ja-JP" dirty="0" err="1"/>
              <a:t>px</a:t>
            </a:r>
            <a:r>
              <a:rPr kumimoji="1" lang="en-US" altLang="ja-JP" dirty="0"/>
              <a:t>, </a:t>
            </a:r>
            <a:r>
              <a:rPr kumimoji="1" lang="en-US" altLang="ja-JP" dirty="0" err="1"/>
              <a:t>py</a:t>
            </a:r>
            <a:r>
              <a:rPr kumimoji="1" lang="en-US" altLang="ja-JP" dirty="0"/>
              <a:t>, </a:t>
            </a:r>
            <a:r>
              <a:rPr kumimoji="1" lang="en-US" altLang="ja-JP" dirty="0" err="1"/>
              <a:t>pz</a:t>
            </a:r>
            <a:r>
              <a:rPr kumimoji="1" lang="en-US" altLang="ja-JP" dirty="0"/>
              <a:t>)          Parents[</a:t>
            </a:r>
            <a:r>
              <a:rPr kumimoji="1" lang="en-US" altLang="ja-JP" dirty="0" err="1"/>
              <a:t>Idx</a:t>
            </a:r>
            <a:r>
              <a:rPr kumimoji="1" lang="en-US" altLang="ja-JP" dirty="0"/>
              <a:t>]      Daughters[</a:t>
            </a:r>
            <a:r>
              <a:rPr kumimoji="1" lang="en-US" altLang="ja-JP" dirty="0" err="1"/>
              <a:t>Idx</a:t>
            </a:r>
            <a:r>
              <a:rPr kumimoji="1" lang="en-US" altLang="ja-JP" dirty="0"/>
              <a:t>]    Decay Chain (PDG)[ VERBOSE “MySampleProcessor2_tau”] ----------------------------------------------------------------------------------------------------[ VERBOSE “MySampleProcessor2_tau”] 0     11        125       (0.875  ,0      ,125    ) -                 2 3               11[ VERBOSE “MySampleProcessor2_tau”] 1     -11       125       (0.875  ,0      ,-125   ) -                 2 3               -11[ VERBOSE “MySampleProcessor2_tau”] 2     11        124.4     (0.8711 ,0      ,124.4  ) 0 1               4 6               11-&gt;11[ VERBOSE “MySampleProcessor2_tau”] 3     -11       124.2     (0.8692 ,0      ,-124.2 ) 0 1               5 7               11-&gt;-11[ VERBOSE “MySampleProcessor2_tau”] 4     11        124.4     (0.8711 ,-4.238e-10,124.4  ) 2                 8 9 10            11-&gt;11-&gt;11[ VERBOSE “MySampleProcessor2_tau”] 5     -11       124.2     (0.8692 ,-4.214e-06,-124.2 ) 3                 8 9 10            11-&gt;-11-&gt;-11[ VERBOSE “MySampleProcessor2_tau”] 6     22        5.677e-10 (3.764e-10,4.238e-10,3.19e-11) 2                 -                 11-&gt;11-&gt;22[ VERBOSE “MySampleProcessor2_tau”] 7     22        0.003702  (2.353e-05,4.214e-06,-0.003702) 3                 -                 11-&gt;-11-&gt;22[ VERBOSE “MySampleProcessor2_tau”] 8     15        72.63     (60.16  ,-10.92 ,39.16  ) 4 5               26 27             11-&gt;11-&gt;11-&gt;15[ VERBOSE “MySampleProcessor2_tau”] 9     -15       37.3      (-25.2  ,25.99  ,8.818  ) 4 5               30 31             11-&gt;11-&gt;11-&gt;-15[ VERBOSE “MySampleProcessor2_tau”] 10    25        138.7     (-33.21 ,-15.07 ,-47.72 ) 4 5               11 12             11-&gt;11-&gt;11-&gt;25[ VERBOSE “MySampleProcessor2_tau”] 11    23        95.22     (-1.126 ,-32.15 ,-48.65 ) 10                13 14             11-&gt;11-&gt;11-&gt;25-&gt;23[ VERBOSE “MySampleProcessor2_tau”] 12    23        43.46     (-32.09 ,17.08  ,0.9337 ) 10                15 16             11-&gt;11-&gt;11-&gt;25-&gt;23[ VERBOSE “MySampleProcessor2_tau”] 13    15        40.75     (-24.88 ,-32.22 ,0.3331 ) 11                17                11-&gt;11-&gt;11-&gt;25-&gt;23-&gt;15[ VERBOSE “MySampleProcessor2_tau”] 14    -15       54.47     (23.76  ,0.07088,-48.98 ) 11                18                11-&gt;11-&gt;11-&gt;25-&gt;23-&gt;-15[ VERBOSE “MySampleProcessor2_tau”] 15    15        11.36     (-6.32  ,0.9465 ,-9.218 ) 12                19                11-&gt;11-&gt;11-&gt;25-&gt;23-&gt;15[ VERBOSE “MySampleProcessor2_tau”] 16    -15       32.1      (-25.77 ,16.14  ,10.15  ) 12                20                11-&gt;11-&gt;11-&gt;25-&gt;23-&gt;-15[ VERBOSE “MySampleProcessor2_tau”] 17    15        40.75     (-24.88 ,-32.22 ,0.3331 ) 13                21                11-&gt;11-&gt;11-&gt;25-&gt;23-&gt;15-&gt;15[ VERBOSE “MySampleProcessor2_tau”] 18    -15       54.47     (23.76  ,0.07088,-48.98 ) 14                21                11-&gt;11-&gt;11-&gt;25-&gt;23-&gt;-15-&gt;-15[ VERBOSE “MySampleProcessor2_tau”] 19    15        11.36     (-6.32  ,0.9465 ,-9.218 ) 15                34 35             11-&gt;11-&gt;11-&gt;25-&gt;23-&gt;15-&gt;15[ VERBOSE “MySampleProcessor2_tau”] 20    -15       32.1      (-25.77 ,16.14  ,10.15  ) 16                38 39 40          11-&gt;11-&gt;11-&gt;25-&gt;23-&gt;-15-&gt;-15[ VERBOSE “MySampleProcessor2_tau”] 21    94        95.22     (-1.126 ,-32.15 ,-48.65 ) 17 18             22 23             11-&gt;11-&gt;11-&gt;25-&gt;23-&gt;15-&gt;15-&gt;94[ VERBOSE “MySampleProcessor2_tau”] 22    15        41.05     (-24.75 ,-32.22 ,0.06703) 21                24 25             11-&gt;11-&gt;11-&gt;25-&gt;23-&gt;15-&gt;15-&gt;94-&gt;15[ VERBOSE “MySampleProcessor2_tau”] 23    -15       54.17     (23.63  ,0.0703 ,-48.72 ) 21                41 42             11-&gt;11-&gt;11-&gt;25-&gt;23-&gt;15-&gt;15-&gt;94-&gt;-15[ VERBOSE “MySampleProcessor2_tau”] 24    15        32.63     (-20.26 ,-25.43 ,-2.068 ) 22                43 44             11-&gt;11-&gt;11-&gt;25-&gt;23-&gt;15-&gt;15-&gt;94-&gt;15-&gt;15[ VERBOSE “MySampleProcessor2_tau”] 25    22        8.418     (-4.49  ,-6.792 ,2.135  ) 22                -                 11-&gt;11-&gt;11-&gt;25-&gt;23-&gt;15-&gt;15-&gt;94-&gt;15-&gt;22[ VERBOSE “MySampleProcessor2_tau”] 26    16        36.04     (29.97  ,-4.738 ,19.45  ) 8                 -                 11-&gt;11-&gt;11-&gt;15-&gt;16[ VERBOSE “MySampleProcessor2_tau”] 27    -213      36.64     (30.23  ,-6.191 ,19.74  ) 8                 28 29             11-&gt;11-&gt;11-&gt;15-&gt;-213[ VERBOSE “MySampleProcessor2_tau”] 28    -211      30.61     (25.12  ,-5.319 ,16.66  ) 27                -                 11-&gt;11-&gt;11-&gt;15-&gt;-213-&gt;-211[ VERBOSE “MySampleProcessor2_tau”] 29    111       6.003     (5.086  ,-0.8667,3.065  ) 27                47 48             11-&gt;11-&gt;11-&gt;15-&gt;-213-&gt;111[ VERBOSE “MySampleProcessor2_tau”] 30    -16       23.28     (-15.49 ,16.64  ,5.006  ) 9                 -                 11-&gt;11-&gt;11-&gt;-15-&gt;-16[ VERBOSE “MySampleProcessor2_tau”] 31    213       13.8      (-9.552 ,9.199  ,3.75   ) 9                 32 33             11-&gt;11-&gt;11-&gt;-15-&gt;213[ VERBOSE “MySampleProcessor2_tau”] 32    211       13.24     (-9.197 ,8.834  ,3.541  ) 31                -                 11-&gt;11-&gt;11-&gt;-15-&gt;213-&gt;211[ VERBOSE “MySampleProcessor2_tau”] 33    111       0.8043    (-0.5239,0.5278 ,0.2752 ) 31                49 50             11-&gt;11-&gt;11-&gt;-15-&gt;213-&gt;111[ VERBOSE “MySampleProcessor2_tau”] 34    16        5.012     (-3.151 ,-0.1315,-3.895 ) 19                -                 11-&gt;11-&gt;11-&gt;25-&gt;23-&gt;15-&gt;15-&gt;16[ VERBOSE “MySampleProcessor2_tau”] 35    -213      6.498     (-3.25  ,1.1    ,-5.453 ) 19                36 37             11-&gt;11-&gt;11-&gt;25-&gt;23-&gt;15-&gt;15-&gt;-213[ VERBOSE “MySampleProcessor2_tau”] 36    -211      2.498     (-0.9156,0.561  ,-2.251 ) 35                -                 11-&gt;11-&gt;11-&gt;25-&gt;23-&gt;15-&gt;15-&gt;-213-&gt;-211[ VERBOSE “MySampleProcessor2_tau”] 37    111       3.867     (-2.266 ,0.516  ,-3.087 ) 35                51 52             11-&gt;11-&gt;11-&gt;25-&gt;23-&gt;15-&gt;15-&gt;-213-&gt;111[ VERBOSE “MySampleProcessor2_tau”] 38    -16       19.95     (-15.58 ,10.34  ,6.958  ) 20                -                 11-&gt;11-&gt;11-&gt;25-&gt;23-&gt;-15-&gt;-15-&gt;-16[ VERBOSE “MySampleProcessor2_tau”] 39    -13       4.559     (-3.865 ,2.094  ,1.205  ) 20                -                 11-&gt;11-&gt;11-&gt;25-&gt;23-&gt;-15-&gt;-15-&gt;-13[ VERBOSE “MySampleProcessor2_tau”] 40    14        7.612     (-6.337 ,3.716  ,1.996  ) 20                -                 11-&gt;11-&gt;11-&gt;25-&gt;23-&gt;-15-&gt;-15-&gt;14[ VERBOSE “MySampleProcessor2_tau”] 41    -16       6.695     (3.154  ,0.5249 ,-5.882 ) 23                -                 11-&gt;11-&gt;11-&gt;25-&gt;23-&gt;15-&gt;15-&gt;94-&gt;-15-&gt;-16[ VERBOSE “MySampleProcessor2_tau”] 42    211       47.5      (20.48  ,-0.4555,-42.85 ) 23                -                 11-&gt;11-&gt;11-&gt;25-&gt;23-&gt;15-&gt;15-&gt;94-&gt;-15-&gt;211[ VERBOSE “MySampleProcessor2_tau”] 43    16        16.19     (-9.622 ,-12.93 ,-1.468 ) 24                -                 11-&gt;11-&gt;25-&gt;23-&gt;15-&gt;15-&gt;94-&gt;15-&gt;15-&gt;16[ VERBOSE “MySampleProcessor2_tau”] 44    -213      16.49     (-10.67 ,-12.53 ,-0.6032) 24                45 46             11-&gt;11-&gt;25-&gt;23-&gt;15-&gt;15-&gt;94-&gt;15-&gt;15-&gt;-213[ VERBOSE “MySampleProcessor2_tau”] 45    -211      10.76     (-6.911 ,-8.207 ,-0.7387) 44                -                 11-&gt;25-&gt;23-&gt;15-&gt;15-&gt;94-&gt;15-&gt;15-&gt;-213-&gt;-211[ VERBOSE “MySampleProcessor2_tau”] 46    111       5.708     (-3.743 ,-4.306 ,0.1365 ) 44                53 54             11-&gt;25-&gt;23-&gt;15-&gt;15-&gt;94-&gt;15-&gt;15-&gt;-213-&gt;111[ VERBOSE “MySampleProcessor2_tau”] 47    22        5.548     (4.69   ,-0.7801,2.86   ) 29                -                 11-&gt;11-&gt;11-&gt;15-&gt;-213-&gt;111-&gt;22[ VERBOSE “MySampleProcessor2_tau”] 48    22        0.4541    (0.3958 ,-0.08652,0.2052 ) 29                -                 11-&gt;11-&gt;11-&gt;15-&gt;-213-&gt;111-&gt;22[ VERBOSE “MySampleProcessor2_tau”] 49    22        0.6365    (-0.4563,0.4032 ,0.1853 ) 33                -                 11-&gt;11-&gt;11-&gt;-15-&gt;213-&gt;111-&gt;22[ VERBOSE “MySampleProcessor2_tau”] 50    22        0.1679    (-0.06761,0.1246 ,0.08997) 33                -                 11-&gt;11-&gt;11-&gt;-15-&gt;213-&gt;111-&gt;22[ VERBOSE “MySampleProcessor2_tau”] 51    22        2.804     (-1.689 ,0.3904 ,-2.204 ) 37                -                 11-&gt;11-&gt;11-&gt;25-&gt;23-&gt;15-&gt;15-&gt;-213-&gt;111-&gt;22[ VERBOSE “MySampleProcessor2_tau”] 52    22        1.063     (-0.5766,0.1255 ,-0.8837) 37                -                 11-&gt;11-&gt;11-&gt;25-&gt;23-&gt;15-&gt;15-&gt;-213-&gt;111-&gt;22[ VERBOSE “MySampleProcessor2_tau”] 53    22        1.445     (-0.9842,-1.056 ,0.06569) 46                -                 25-&gt;23-&gt;15-&gt;15-&gt;94-&gt;15-&gt;15-&gt;-213-&gt;111-&gt;22[ VERBOSE “MySampleProcessor2_tau”] 54    22        4.263     (-2.759 ,-3.249 ,0.07081) 46                -                 25-&gt;23-&gt;15-&gt;15-&gt;94-&gt;15-&gt;15-&gt;-213-&gt;111-&gt;22[ VERBOSE “MySampleProcessor2_tau”] 55    -211      0.8816    (0.01312,-0.1344,-0.8599) 60 59             -                 11-&gt;11-&gt;-211[ VERBOSE “MySampleProcessor2_tau”] 56    211       0.3007    (-0.004847,0.1344 ,-0.2299) 60 59             -                 11-&gt;11-&gt;211[ VERBOSE “MySampleProcessor2_tau”] 57    -11       124.4     (0.8708 ,-0     ,-124.4 ) 62 61             -                 11-&gt;-11[ VERBOSE “MySampleProcessor2_tau”] 58    11        125       (0.8751 ,0      ,125    ) 62 61             -                 11-&gt;11[ VERBOSE “MySampleProcessor2_tau”] 59    -11       1.136     (0.007952,0      ,-1.136 ) 62 61             55 56             11-&gt;-11[ VERBOSE “MySampleProcessor2_tau”] 60    11        0.04623   (0.0003236,0      ,0.04623) 62 61             55 56             11-&gt;11[ VERBOSE “MySampleProcessor2_tau”] 61    -11       125       (0.875  ,0      ,-125   ) -                 57 58 59 60       -11[ VERBOSE “MySampleProcessor2_tau”] 62    11        125       (0.875  ,0      ,125    ) -                 57 58 59 60       11[ VERBOSE “MySampleProcessor2_tau”] 63    10000200403.733     (0.1259 ,-0.005086,0.1525 ) 76                -                 22-&gt;22-&gt;-211-&gt;-211-&gt;1000020040[ VERBOSE “MySampleProcessor2_tau”] 64    10000100201.883     (0.005735,0.1374 ,0.08404) 76                -                 22-&gt;22-&gt;-211-&gt;-211-&gt;1000010020[ VERBOSE “MySampleProcessor2_tau”] 65    2112      0.9543    (-0.008664,-0.05735,-0.1567) 76                -                 22-&gt;22-&gt;-211-&gt;-211-&gt;2112[ VERBOSE “MySampleProcessor2_tau”] 66    2212      0.9832    (-0.0361,0.2463 ,0.1559 ) 76                -                 22-&gt;22-&gt;-211-&gt;-211-&gt;2212[ VERBOSE “MySampleProcessor2_tau”] 67    -211      0.2358    (0.06879,-0.1766,0.01549) 76                -                 22-&gt;22-&gt;-211-&gt;-211-&gt;-211[ VERBOSE “MySampleProcessor2_tau”] 68    100006012011.18     (-0.2015,0.07643,0.102  ) 77                -                 22-&gt;22-&gt;-211-&gt;1000060120[ VERBOSE “MySampleProcessor2_tau”] 69    10000200403.736     (-0.2066,-0.1238,0.06397) 77                -                 22-&gt;22-&gt;-211-&gt;1000020040[ VERBOSE “MySampleProcessor2_tau”] 70    10000200403.738     (-0.2137,0.178  ,-0.03012) 77                -                 22-&gt;22-&gt;-211-&gt;1000020040[ VERBOSE “MySampleProcessor2_tau”] 71    10000200403.736     (0.04959,0.06348,-0.2381) 77                -                 22-&gt;22-&gt;-211-&gt;1000020040[ VERBOSE “MySampleProcessor2_tau”] 72    2212      0.9395    (0.04164,0.02119,-0.007554) 77                -                 22-&gt;22-&gt;-211-&gt;2212[ VERBOSE “MySampleProcessor2_tau”] 73    2112      0.9418    (-0.0005169,-0.06286,0.01599) 77                -                 22-&gt;22-&gt;-211-&gt;2112[ VERBOSE “MySampleProcessor2_tau”] 74    2212      0.9417    (-0.0557,0.03859,0.04399) 77                -                 22-&gt;22-&gt;-211-&gt;2212[ VERBOSE “MySampleProcessor2_tau”] 75    2112      0.9486    (0.11   ,-0.05238,-0.0481) 77                -                 22-&gt;22-&gt;-211-&gt;2112[ VERBOSE “MySampleProcessor2_tau”] 76    -211      0.3723    (0.1277 ,0.06434,0.3142 ) 77                63 64 65 66 67    22-&gt;22-&gt;-211-&gt;-211[ VERBOSE “MySampleProcessor2_tau”] 77    -211      0.4813    (-0.06088,0.4024 ,0.2158 ) 82 81             68 69 70 71 72 73 74 75 76 22-&gt;22-&gt;-211[ VERBOSE “MySampleProcessor2_tau”] 78    211       0.466     (0.06751,-0.4024,0.1767 ) 82 81             -                 22-&gt;22-&gt;211[ VERBOSE “MySampleProcessor2_tau”] 79    -11       124.7     (0.8731 ,0      ,-124.7 ) 84 83             -                 22-&gt;-11[ VERBOSE “MySampleProcessor2_tau”] 80    11        124.3     (0.8703 ,0      ,124.3  ) 84 83             -                 22-&gt;11[ VERBOSE “MySampleProcessor2_tau”] 81    22        0.2774    (0.001942,0      ,-0.2774) 84 83             77 78             22-&gt;22[ VERBOSE “MySampleProcessor2_tau”] 82    22        0.6699    (0.004689,0      ,0.6699 ) 84 83             77 78             22-&gt;22[ VERBOSE “MySampleProcessor2_tau”] 83    22        125       (0.875  ,0      ,-125   ) -                 79 80 81 82       22[ VERBOSE “MySampleProcessor2_tau”] 84    22        125       (0.875  ,0      ,125    ) -                 79 80 81 82       22[ VERBOSE “MySampleProcessor2_tau”] 85    11        0.01958   (-0.008915,0.01733,-0.001791) -                 -                 11[ VERBOSE “MySampleProcessor2_tau”] 86    -11       0.1233    (0.03335,0.0006493,0.1187 ) -                 -                 -11[ VERBOSE “MySampleProcessor2_tau”] 87    -11       0.09021   (-0.0448,-0.005397,0.0781 ) -                 -                 -11[ VERBOSE “MySampleProcessor2_tau”] 88    11        0.05714   (0.03952,-0.01701,0.03759) -                 -                 11[ VERBOSE “MySampleProcessor2_tau”] 89    -11       0.05038   (-0.03943,0.003875,-0.03111) -                 -                 -11[ VERBOSE “MySampleProcessor2_tau”] 90    -11       0.03123   (0.02408,0.001976,0.01978) -                 -                 -11[ VERBOSE “MySampleProcessor2_tau”] 91    -11       0.02732   (-0.01489,0.00375,0.02259) -                 -                 -11[ VERBOSE “MySampleProcessor2_tau”] 92    11        0.02813   (0.009907,0.009644,-0.02449) -                 -                 11[ VERBOSE “MySampleProcessor2_tau”] 93    11        0.0317    (-0.008583,0.01109,-0.02843) -                 -                 11[ VERBOSE “MySampleProcessor2_tau”] 94    -11       0.01923   (0.01195,0.004456,0.01438) -                 -                 -11[ VERBOSE “MySampleProcessor2_tau”] 95    -11       0.1012    (-0.01092,0.02811,-0.09658) -                 -                 -11[ VERBOSE “MySampleProcessor2_tau”] 96    11        0.1336    (0.01817,-0.03659,-0.1272) -                 -                 11[ VERBOSE “MySampleProcessor2_tau”] 97    -11       0.08595   (0.03085,0.01396,0.079  ) -                 -                 -11[ VERBOSE “MySampleProcessor2_tau”] 98    11        0.01949   (0.003271,0.01388,-0.01328) -                 -                 11[ VERBOSE “MySampleProcessor2_tau”] 99    11        0.2628    (-0.06482,-0.0002105,0.2547 ) -                 -                 11[ VERBOSE “MySampleProcessor2_tau”] 100   -11       0.06314   (-0.04012,0.01788,0.04535) -                 -                 -11[ VERBOSE “MySampleProcessor2_tau”] 101   11        0.04811   (-0.001231,0.03336,0.03464) -                 -                 11[ VERBOSE “MySampleProcessor2_tau”] 102   11        0.03927   (-0.02866,0.01336,-0.02329) -                 -                 11[ VERBOSE “MySampleProcessor2_tau”] 103   11        0.04065   (-0.02854,-0.01322,0.02574) -                 -                 11[ VERBOSE “MySampleProcessor2_tau”] 104   11        0.04242   (0.01329,-0.03077,-0.02599) -                 -                 11[ VERBOSE “MySampleProcessor2_tau”] 105   -11       0.04517   (-0.04047,-0.01769,-0.009427) -                 -                 -11[ VERBOSE “MySampleProcessor2_tau”] 106   -11       0.08352   (0.06337,-0.05202,-0.0159) -                 -                 -11[ VERBOSE “MySampleProcessor2_tau”] 107   -11       0.01684   (-0.002781,0.0155 ,-0.005926) -                 -                 -11[ VERBOSE “MySampleProcessor2_tau”] 108   11        0.02234   (0.01981,0.003325,0.009763) -                 -                 11[ VERBOSE “MySampleProcessor2_tau”] 109   11        0.01396   (-0.01086,0.006987,-0.005279) -                 -                 11[ VERBOSE “MySampleProcessor2_tau”] 110   11        0.02943   (0.02279,0.01376,0.01251) -                 -                 11[ VERBOSE “MySampleProcessor2_tau”] 111   -11       0.1933    (0.0108 ,-0.04787,-0.1869) -                 -                 -11[ VERBOSE “MySampleProcessor2_tau”] 112   11        0.1633    (-0.01337,-0.07716,-0.1433) -                 -                 11[ VERBOSE “MySampleProcessor2_tau”] 113   11        0.07248   (-0.02294,0.003206,0.06868) -                 -                 11[ VERBOSE “MySampleProcessor2_tau”] 114   -11       0.06825   (0.05999,-0.02594,0.01965) -                 -                 -11[ VERBOSE “MySampleProcessor2_tau”] 115   11        0.07511   (-0.009327,0.0485 ,-0.05659) -                 -                 11[ VERBOSE “MySampleProcessor2_tau”] 116   11        0.07701   (-0.05937,0.02613,-0.0415) -                 -                 11[ VERBOSE “MySampleProcessor2_tau”] 117   -11       0.06218   (-0.001919,0.03391,0.05208) -                 -                 -11[ VERBOSE “MySampleProcessor2_tau”] 118   -11       0.09265   (0.01501,0.07687,-0.04948) -                 -                 -11[ VERBOSE “MySampleProcessor2_tau”] 119   -11       0.07635   (0.07012,-0.0005107,0.03021) -                 -                 -11[ VERBOSE “MySampleProcessor2_tau”] 120   -11       0.01631   (-0.01382,-0.006862,0.005247) -                 -                 -11[ VERBOSE “MySampleProcessor2_tau”] 121   11        0.04003   (0.03966,-0.00367,0.003985) -                 -                 11[ VERBOSE “MySampleProcessor2_tau”] 122   11        0.0441    (0.03998,0.01859,-0.0007775) -                 -                 11[ VERBOSE “MySampleProcessor2_tau”] 123   11        0.05238   (0.04816,0.01909,0.007746) -                 -                 11[ VERBOSE “MySampleProcessor2_tau”] 124   -11       0.02391   (0.01602,-0.01736,0.003668) -                 -                 -11[ VERBOSE “MySampleProcessor2_tau”] 125   -11       0.03137   (0.02855,-0.01295,0.001199) -                 -                 -11[ VERBOSE “MySampleProcessor2_tau”] 126   -11       0.04618   (0.0343 ,0.03074,-0.003431) -                 -                 -11[ VERBOSE “MySampleProcessor2_tau”] 127   -11       0.02661   (-0.02247,-0.01377,-0.003588) -                 -                 -11[ VERBOSE “MySampleProcessor2_tau”] 128   -11       0.01319   (-0.01251,-0.003098,0.002739) -                 -                 -11[ VERBOSE “MySampleProcessor2_tau”] ====================================================================================================</a:t>
            </a:r>
          </a:p>
          <a:p>
            <a:endParaRPr kumimoji="1" lang="en-US" altLang="ja-JP" dirty="0"/>
          </a:p>
          <a:p>
            <a:r>
              <a:rPr kumimoji="1" lang="en-US" altLang="ja-JP" dirty="0"/>
              <a:t>5</a:t>
            </a:r>
            <a:r>
              <a:rPr kumimoji="1" lang="ja-JP" altLang="en-US" dirty="0"/>
              <a:t>個</a:t>
            </a:r>
            <a:endParaRPr kumimoji="1" lang="en-US" altLang="ja-JP" dirty="0"/>
          </a:p>
          <a:p>
            <a:r>
              <a:rPr kumimoji="1" lang="en-US" altLang="ja-JP" dirty="0"/>
              <a:t>[ VERBOSE "MySampleProcessor2_tau"] ====================================================================================================[ VERBOSE "MySampleProcessor2_tau"] Event 6178 | True Tau Count: 5 | Total </a:t>
            </a:r>
            <a:r>
              <a:rPr kumimoji="1" lang="en-US" altLang="ja-JP" dirty="0" err="1"/>
              <a:t>MCParticles</a:t>
            </a:r>
            <a:r>
              <a:rPr kumimoji="1" lang="en-US" altLang="ja-JP" dirty="0"/>
              <a:t>: 197[ VERBOSE "MySampleProcessor2_tau"] ----------------------------------------------------------------------------------------------------[ VERBOSE "MySampleProcessor2_tau"] </a:t>
            </a:r>
            <a:r>
              <a:rPr kumimoji="1" lang="en-US" altLang="ja-JP" dirty="0" err="1"/>
              <a:t>Idx</a:t>
            </a:r>
            <a:r>
              <a:rPr kumimoji="1" lang="en-US" altLang="ja-JP" dirty="0"/>
              <a:t>   PDG       Energy    Momentum(</a:t>
            </a:r>
            <a:r>
              <a:rPr kumimoji="1" lang="en-US" altLang="ja-JP" dirty="0" err="1"/>
              <a:t>px</a:t>
            </a:r>
            <a:r>
              <a:rPr kumimoji="1" lang="en-US" altLang="ja-JP" dirty="0"/>
              <a:t>, </a:t>
            </a:r>
            <a:r>
              <a:rPr kumimoji="1" lang="en-US" altLang="ja-JP" dirty="0" err="1"/>
              <a:t>py</a:t>
            </a:r>
            <a:r>
              <a:rPr kumimoji="1" lang="en-US" altLang="ja-JP" dirty="0"/>
              <a:t>, </a:t>
            </a:r>
            <a:r>
              <a:rPr kumimoji="1" lang="en-US" altLang="ja-JP" dirty="0" err="1"/>
              <a:t>pz</a:t>
            </a:r>
            <a:r>
              <a:rPr kumimoji="1" lang="en-US" altLang="ja-JP" dirty="0"/>
              <a:t>)          Parents[</a:t>
            </a:r>
            <a:r>
              <a:rPr kumimoji="1" lang="en-US" altLang="ja-JP" dirty="0" err="1"/>
              <a:t>Idx</a:t>
            </a:r>
            <a:r>
              <a:rPr kumimoji="1" lang="en-US" altLang="ja-JP" dirty="0"/>
              <a:t>]      Daughters[</a:t>
            </a:r>
            <a:r>
              <a:rPr kumimoji="1" lang="en-US" altLang="ja-JP" dirty="0" err="1"/>
              <a:t>Idx</a:t>
            </a:r>
            <a:r>
              <a:rPr kumimoji="1" lang="en-US" altLang="ja-JP" dirty="0"/>
              <a:t>]    Decay Chain (PDG)[ VERBOSE "MySampleProcessor2_tau"] ----------------------------------------------------------------------------------------------------[ VERBOSE "MySampleProcessor2_tau"] 0     11        125       (0.875  ,0      ,125    ) -                 2 3               11[ VERBOSE "MySampleProcessor2_tau"] 1     -11       125       (0.875  ,0      ,-125   ) -                 2 3               -11[ VERBOSE "MySampleProcessor2_tau"] 2     11        123.6     (0.8649 ,0      ,123.6  ) 0 1               4 6               11-&gt;11[ VERBOSE "MySampleProcessor2_tau"] 3     -11       125.3     (0.8768 ,0      ,-125.3 ) 0 1               5 7               11-&gt;-11[ VERBOSE "MySampleProcessor2_tau"] 4     11        119.5     (1.925  ,-0.2954,119.5  ) 2                 8 9 10            11-&gt;11-&gt;11[ VERBOSE "MySampleProcessor2_tau"] 5     -11       124.8     (1.157  ,-0.02031,-124.8 ) 3                 8 9 10            11-&gt;-11-&gt;-11[ VERBOSE "MySampleProcessor2_tau"] 6     22        4.056     (-1.06  ,0.2956 ,3.904  ) 2                 -                 11-&gt;11-&gt;22[ VERBOSE "MySampleProcessor2_tau"] 7     22        0.3909    (-0.2795,0.02018,-0.2726) 3                 -                 11-&gt;-11-&gt;22[ VERBOSE "MySampleProcessor2_tau"] 8     15        66.5      (-56.6  ,2.036  ,34.8   ) 4 5               37 38 39          11-&gt;11-&gt;11-&gt;15[ VERBOSE "MySampleProcessor2_tau"] 9     -15       39.33     (10.54  ,28.2   ,-25.24 ) 4 5               40 41             11-&gt;11-&gt;11-&gt;-15[ VERBOSE "MySampleProcessor2_tau"] 10    25        138.5     (49.15  ,-30.55 ,-14.89 ) 4 5               11 12             11-&gt;11-&gt;11-&gt;25[ VERBOSE "MySampleProcessor2_tau"] 11    23        102.5     (19.66  ,-36.34 ,-17.13 ) 10                13 14             11-&gt;11-&gt;11-&gt;25-&gt;23[ VERBOSE "MySampleProcessor2_tau"] 12    23        36.01     (29.49  ,5.796  ,2.237  ) 10                15 16             11-&gt;11-&gt;11-&gt;25-&gt;23[ VERBOSE "MySampleProcessor2_tau"] 13    5         39.18     (-33.98 ,-3.005 ,-18.67 ) 11                17                11-&gt;11-&gt;11-&gt;25-&gt;23-&gt;5[ VERBOSE "MySampleProcessor2_tau"] 14    -5        63.35     (53.63  ,-33.34 ,1.542  ) 11                18                11-&gt;11-&gt;11-&gt;25-&gt;23-&gt;-5[ VERBOSE "MySampleProcessor2_tau"] 15    15        3.494     (-2.225 ,-1.164 ,1.657  ) 12                19                11-&gt;11-&gt;11-&gt;25-&gt;23-&gt;15[ VERBOSE "MySampleProcessor2_tau"] 16    -15       32.52     (31.71  ,6.96   ,0.5801 ) 12                20                11-&gt;11-&gt;11-&gt;25-&gt;23-&gt;-15[ VERBOSE "MySampleProcessor2_tau"] 17    5         39.18     (-33.98 ,-3.005 ,-18.67 ) 13                21                11-&gt;11-&gt;11-&gt;25-&gt;23-&gt;5-&gt;5[ VERBOSE "MySampleProcessor2_tau"] 18    -5        63.35     (53.63  ,-33.34 ,1.542  ) 14                21                11-&gt;11-&gt;11-&gt;25-&gt;23-&gt;-5-&gt;-5[ VERBOSE "MySampleProcessor2_tau"] 19    15        3.494     (-2.225 ,-1.164 ,1.657  ) 15                28                11-&gt;11-&gt;11-&gt;25-&gt;23-&gt;15-&gt;15[ VERBOSE "MySampleProcessor2_tau"] 20    -15       32.52     (31.71  ,6.96   ,0.5801 ) 16                28                11-&gt;11-&gt;11-&gt;25-&gt;23-&gt;-15-&gt;-15[ VERBOSE "MySampleProcessor2_tau"] 21    94        102.5     (19.66  ,-36.34 ,-17.13 ) 17 18             22 23             11-&gt;11-&gt;11-&gt;25-&gt;23-&gt;5-&gt;5-&gt;94[ VERBOSE "MySampleProcessor2_tau"] 22    5         39.1      (-32.88 ,-3.269 ,-18.34 ) 21                24 25             11-&gt;11-&gt;11-&gt;25-&gt;23-&gt;5-&gt;5-&gt;94-&gt;5[ VERBOSE "MySampleProcessor2_tau"] 23    -5        63.43     (52.54  ,-33.08 ,1.205  ) 21                26 27             11-&gt;11-&gt;11-&gt;25-&gt;23-&gt;5-&gt;5-&gt;94-&gt;-5[ VERBOSE "MySampleProcessor2_tau"] 24    5         34.35     (-28.17 ,-3.005 ,-18.84 ) 22                33                11-&gt;11-&gt;11-&gt;25-&gt;23-&gt;5-&gt;5-&gt;94-&gt;5-&gt;5[ VERBOSE "MySampleProcessor2_tau"] 25    21        4.748     (-4.714 ,-0.2636,0.5006 ) 22                34                11-&gt;11-&gt;11-&gt;25-&gt;23-&gt;5-&gt;5-&gt;94-&gt;5-&gt;21[ VERBOSE "MySampleProcessor2_tau"] 26    -5        60.64     (52.29  ,-30.3  ,1.368  ) 23                36                11-&gt;11-&gt;11-&gt;25-&gt;23-&gt;5-&gt;5-&gt;94-&gt;-5-&gt;-5[ VERBOSE "MySampleProcessor2_tau"] 27    21        2.794     (0.2508 ,-2.777 ,-0.1638) 23                35                11-&gt;11-&gt;11-&gt;25-&gt;23-&gt;5-&gt;5-&gt;94-&gt;-5-&gt;21[ VERBOSE "MySampleProcessor2_tau"] 28    94        36.01     (29.49  ,5.796  ,2.237  ) 19 20             29 30             11-&gt;11-&gt;11-&gt;25-&gt;23-&gt;15-&gt;15-&gt;94[ VERBOSE "MySampleProcessor2_tau"] 29    15        3.493     (-2.224 ,-1.164 ,1.657  ) 28                44 45             11-&gt;11-&gt;11-&gt;25-&gt;23-&gt;15-&gt;15-&gt;94-&gt;15[ VERBOSE "MySampleProcessor2_tau"] 30    -15       32.52     (31.71  ,6.959  ,0.5809 ) 28                31 32             11-&gt;11-&gt;11-&gt;25-&gt;23-&gt;15-&gt;15-&gt;94-&gt;-15[ VERBOSE "MySampleProcessor2_tau"] 31    -15       32.48     (31.67  ,6.935  ,0.5791 ) 30                46 47             11-&gt;11-&gt;11-&gt;25-&gt;23-&gt;15-&gt;15-&gt;94-&gt;-15-&gt;-15[ VERBOSE "MySampleProcessor2_tau"] 32    22        0.04568   (0.03862,0.02434,0.001801) 30                -                 11-&gt;11-&gt;11-&gt;25-&gt;23-&gt;15-&gt;15-&gt;94-&gt;-15-&gt;22[ VERBOSE "MySampleProcessor2_tau"] 33    5         34.35     (-28.17 ,-3.005 ,-18.84 ) 24                54                11-&gt;11-&gt;25-&gt;23-&gt;5-&gt;5-&gt;94-&gt;5-&gt;5-&gt;5[ VERBOSE "MySampleProcessor2_tau"] 34    21        4.748     (-4.714 ,-0.2636,0.5006 ) 25                54                11-&gt;11-&gt;25-&gt;23-&gt;5-&gt;5-&gt;94-&gt;5-&gt;21-&gt;21[ VERBOSE "MySampleProcessor2_tau"] 35    21        2.794     (0.2508 ,-2.777 ,-0.1638) 27                54                11-&gt;11-&gt;25-&gt;23-&gt;5-&gt;5-&gt;94-&gt;-5-&gt;21-&gt;21[ VERBOSE "MySampleProcessor2_tau"] 36    -5        60.64     (52.29  ,-30.3  ,1.368  ) 26                54                11-&gt;11-&gt;25-&gt;23-&gt;5-&gt;5-&gt;94-&gt;-5-&gt;-5-&gt;-5[ VERBOSE "MySampleProcessor2_tau"] 37    16        13.48     (-11.35 ,-0.03004,7.279  ) 8                 -                 11-&gt;11-&gt;11-&gt;15-&gt;16[ VERBOSE "MySampleProcessor2_tau"] 38    11        44.18     (-37.5  ,1.712  ,23.29  ) 8                 138               11-&gt;11-&gt;11-&gt;15-&gt;11[ VERBOSE "MySampleProcessor2_tau"] 39    -12       8.861     (-7.771 ,0.3458 ,4.242  ) 8                 -                 11-&gt;11-&gt;11-&gt;15-&gt;-12[ VERBOSE "MySampleProcessor2_tau"] 40    -16       19.03     (5.033  ,13.23  ,-12.72 ) 9                 -                 11-&gt;11-&gt;11-&gt;-15-&gt;-16[ VERBOSE "MySampleProcessor2_tau"] 41    213       20.49     (5.555  ,15.11  ,-12.64 ) 9                 42 43             11-&gt;11-&gt;11-&gt;-15-&gt;213[ VERBOSE "MySampleProcessor2_tau"] 42    211       10.57     (2.698  ,7.597  ,-6.841 ) 41                -                 11-&gt;11-&gt;11-&gt;-15-&gt;213-&gt;211[ VERBOSE "MySampleProcessor2_tau"] 43    111       9.744     (2.811  ,7.385  ,-5.7   ) 41                50 51             11-&gt;11-&gt;11-&gt;-15-&gt;213-&gt;111[ VERBOSE "MySampleProcessor2_tau"] 44    16        1.211     (-1.205 ,-0.08828,-0.08814) 29                -                 11-&gt;11-&gt;11-&gt;25-&gt;23-&gt;15-&gt;15-&gt;94-&gt;15-&gt;16[ VERBOSE "MySampleProcessor2_tau"] 45    -211      2.301     (-1.038 ,-1.077 ,1.743  ) 29                -                 11-&gt;11-&gt;11-&gt;25-&gt;23-&gt;15-&gt;15-&gt;94-&gt;15-&gt;-211[ VERBOSE "MySampleProcessor2_tau"] 46    -16       25.4      (24.81  ,5.461  ,0.1502 ) 31                -                 11-&gt;11-&gt;25-&gt;23-&gt;15-&gt;15-&gt;94-&gt;-15-&gt;-15-&gt;-16[ VERBOSE "MySampleProcessor2_tau"] 47    213       7.054     (6.845  ,1.469  ,0.4267 ) 31                48 49             11-&gt;11-&gt;25-&gt;23-&gt;15-&gt;15-&gt;94-&gt;-15-&gt;-15-&gt;213[ VERBOSE "MySampleProcessor2_tau"] 48    211       4.396     (4.281  ,0.9869 ,-0.06587) 47                -                 11-&gt;25-&gt;23-&gt;15-&gt;15-&gt;94-&gt;-15-&gt;-15-&gt;213-&gt;211[ VERBOSE "MySampleProcessor2_tau"] 49    111       2.697     (2.602  ,0.4898 ,0.4949 ) 47                52 53             11-&gt;25-&gt;23-&gt;15-&gt;15-&gt;94-&gt;-15-&gt;-15-&gt;213-&gt;111[ VERBOSE "MySampleProcessor2_tau"] 50    22        7.431     (2.159  ,5.595  ,-4.388 ) 43                -                 11-&gt;11-&gt;11-&gt;-15-&gt;213-&gt;111-&gt;22[ VERBOSE "MySampleProcessor2_tau"] 51    22        2.313     (0.6517 ,1.79   ,-1.312 ) 43                136 137           11-&gt;11-&gt;11-&gt;-15-&gt;213-&gt;111-&gt;22[ VERBOSE "MySampleProcessor2_tau"] 52    22        2.195     (2.106  ,0.4236 ,0.4476 ) 49                -                 25-&gt;23-&gt;15-&gt;15-&gt;94-&gt;-15-&gt;-15-&gt;213-&gt;111-&gt;22[ VERBOSE "MySampleProcessor2_tau"] 53    22        0.5022    (0.4956 ,0.06615,0.04731) 49                -                 25-&gt;23-&gt;15-&gt;15-&gt;94-&gt;-15-&gt;-15-&gt;213-&gt;111-&gt;22[ VERBOSE "MySampleProcessor2_tau"] 54    92        102.5     (19.66  ,-36.34 ,-17.13 ) 33 34 35 36       55 56 57 58 59 60 61 11-&gt;25-&gt;23-&gt;5-&gt;5-&gt;94-&gt;5-&gt;5-&gt;5-&gt;92[ VERBOSE "MySampleProcessor2_tau"] 55    -513      30.96     (-25.35 ,-2.824 ,-16.73 ) 54                62 63             25-&gt;23-&gt;5-&gt;5-&gt;94-&gt;5-&gt;5-&gt;5-&gt;92-&gt;-513[ VERBOSE "MySampleProcessor2_tau"] 56    -10213    4.228     (-3.681 ,-0.326 ,-1.633 ) 54                64 65             25-&gt;23-&gt;5-&gt;5-&gt;94-&gt;5-&gt;5-&gt;5-&gt;92-&gt;-10213[ VERBOSE "MySampleProcessor2_tau"] 57    225       1.644     (-1.075 ,-0.3453,-0.4274) 54                66 67             25-&gt;23-&gt;5-&gt;5-&gt;94-&gt;5-&gt;5-&gt;5-&gt;92-&gt;225[ VERBOSE "MySampleProcessor2_tau"] 58    215       2.216     (-1.761 ,-0.2158,0.285  ) 54                68 69             25-&gt;23-&gt;5-&gt;5-&gt;94-&gt;5-&gt;5-&gt;5-&gt;92-&gt;215[ VERBOSE "MySampleProcessor2_tau"] 59    -211      0.914     (-0.796 ,-0.2966,0.3072 ) 54                -                 25-&gt;23-&gt;5-&gt;5-&gt;94-&gt;5-&gt;5-&gt;5-&gt;92-&gt;-211[ VERBOSE "MySampleProcessor2_tau"] 60    213       1.654     (0.3653 ,-1.411 ,-0.591 ) 54                70 71             25-&gt;23-&gt;5-&gt;5-&gt;94-&gt;5-&gt;5-&gt;5-&gt;92-&gt;213[ VERBOSE "MySampleProcessor2_tau"] 61    515       60.65     (51.94  ,-30.72 ,1.739  ) 54                72 73             25-&gt;23-&gt;5-&gt;5-&gt;94-&gt;5-&gt;5-&gt;5-&gt;92-&gt;515[ VERBOSE "MySampleProcessor2_tau"] 62    -511      30.81     (-25.24 ,-2.839 ,-16.62 ) 55                74 75 76 77       23-&gt;5-&gt;5-&gt;94-&gt;5-&gt;5-&gt;5-&gt;92-&gt;-513-&gt;-511[ VERBOSE "MySampleProcessor2_tau"] 63    22        0.1521    (-0.1081,0.01543,-0.1059) 55                -                 23-&gt;5-&gt;5-&gt;94-&gt;5-&gt;5-&gt;5-&gt;92-&gt;-513-&gt;22[ VERBOSE "MySampleProcessor2_tau"] 64    223       3.149     (-2.669 ,-0.01696,-1.476 ) 56                78 79 80          23-&gt;5-&gt;5-&gt;94-&gt;5-&gt;5-&gt;5-&gt;92-&gt;-10213-&gt;223[ VERBOSE "MySampleProcessor2_tau"] 65    -211      1.067     (-1.001 ,-0.3081,-0.1522) 56                -                 23-&gt;5-&gt;5-&gt;94-&gt;5-&gt;5-&gt;5-&gt;92-&gt;-10213-&gt;-211[ VERBOSE "MySampleProcessor2_tau"] 66    -211      0.5816    (-0.4288,0.3666 ,-0.02178) 57                118 119           23-&gt;5-&gt;5-&gt;94-&gt;5-&gt;5-&gt;5-&gt;92-&gt;225-&gt;-211[ VERBOSE "MySampleProcessor2_tau"] 67    211       1.113     (-0.7071,-0.7313,-0.4297) 57                -                 23-&gt;5-&gt;5-&gt;94-&gt;5-&gt;5-&gt;5-&gt;92-&gt;225-&gt;211[ VERBOSE "MySampleProcessor2_tau"] 68    113       1.69      (-1.406 ,0.01285,-0.02542) 58                81 82             23-&gt;5-&gt;5-&gt;94-&gt;5-&gt;5-&gt;5-&gt;92-&gt;215-&gt;113[ VERBOSE "MySampleProcessor2_tau"] 69    211       0.6781    (-0.541 ,-0.2283,0.309  ) 58                -                 23-&gt;5-&gt;5-&gt;94-&gt;5-&gt;5-&gt;5-&gt;92-&gt;215-&gt;211[ VERBOSE "MySampleProcessor2_tau"] 70    211       0.6944    (0.3079 ,-0.4977,-0.3465) 60                -                 23-&gt;5-&gt;5-&gt;94-&gt;5-&gt;5-&gt;5-&gt;92-&gt;213-&gt;211[ VERBOSE "MySampleProcessor2_tau"] 71    111       1.133     (0.09945,-1.076 ,-0.3126) 60                83 84             23-&gt;5-&gt;5-&gt;94-&gt;5-&gt;5-&gt;5-&gt;92-&gt;213-&gt;111[ VERBOSE "MySampleProcessor2_tau"] 72    521       58.51     (50.32  ,-29.34 ,1.595  ) 61                85 86 87          23-&gt;5-&gt;5-&gt;94-&gt;5-&gt;5-&gt;5-&gt;92-&gt;515-&gt;521[ VERBOSE "MySampleProcessor2_tau"] 73    -211      2.178     (1.656  ,-1.4   ,0.1443 ) 61                -                 23-&gt;5-&gt;5-&gt;94-&gt;5-&gt;5-&gt;5-&gt;92-&gt;515-&gt;-211[ VERBOSE "MySampleProcessor2_tau"] 74    411       10.76     (-9.408 ,-0.2861,-4.859 ) 62                88 89 90          5-&gt;5-&gt;94-&gt;5-&gt;5-&gt;5-&gt;92-&gt;-513-&gt;-511-&gt;411[ VERBOSE "MySampleProcessor2_tau"] 75    -2212     7.533     (-5.937 ,-0.9118,-4.448 ) 62                -                 5-&gt;5-&gt;94-&gt;5-&gt;5-&gt;5-&gt;92-&gt;-513-&gt;-511-&gt;-2212[ VERBOSE "MySampleProcessor2_tau"] 76    3122      8.095     (-6.447 ,-1.094 ,-4.638 ) 62                91 92 122 123 124 125 126 127 5-&gt;5-&gt;94-&gt;5-&gt;5-&gt;5-&gt;92-&gt;-513-&gt;-511-&gt;3122[ VERBOSE "MySampleProcessor2_tau"] 77    311       4.428     (-3.452 ,-0.5473,-2.673 ) 62                93                5-&gt;5-&gt;94-&gt;5-&gt;5-&gt;5-&gt;92-&gt;-513-&gt;-511-&gt;311[ VERBOSE "MySampleProcessor2_tau"] 78    211       0.4236    (-0.3165,0.1616 ,-0.1833) 64                120 121           5-&gt;5-&gt;94-&gt;5-&gt;5-&gt;5-&gt;92-&gt;-10213-&gt;223-&gt;211[ VERBOSE "MySampleProcessor2_tau"] 79    -211      1.76      (-1.596 ,-0.03054,-0.7276) 64                -                 5-&gt;5-&gt;94-&gt;5-&gt;5-&gt;5-&gt;92-&gt;-10213-&gt;223-&gt;-211[ VERBOSE "MySampleProcessor2_tau"] 80    111       0.9652    (-0.7561,-0.1481,-0.5655) 64                94 95             5-&gt;5-&gt;94-&gt;5-&gt;5-&gt;5-&gt;92-&gt;-10213-&gt;223-&gt;111[ VERBOSE "MySampleProcessor2_tau"] 81    211       0.4164    (-0.1599,0.2044 ,-0.2942) 68                -                 5-&gt;5-&gt;94-&gt;5-&gt;5-&gt;5-&gt;92-&gt;215-&gt;113-&gt;211[ VERBOSE "MySampleProcessor2_tau"] 82    -211      1.131     (-1.071 ,-0.1932,0.272  ) 68                -                 5-&gt;5-&gt;94-&gt;5-&gt;5-&gt;5-&gt;92-&gt;215-&gt;113-&gt;-211[ VERBOSE "MySampleProcessor2_tau"] 83    22        0.7593    (0.02371,-0.7145,-0.2558) 71                -                 5-&gt;5-&gt;94-&gt;5-&gt;5-&gt;5-&gt;92-&gt;213-&gt;111-&gt;22[ VERBOSE "MySampleProcessor2_tau"] 84    22        0.3733    (0.07574,-0.3611,-0.05681) 71                -                 5-&gt;5-&gt;94-&gt;5-&gt;5-&gt;5-&gt;92-&gt;213-&gt;111-&gt;22[ VERBOSE "MySampleProcessor2_tau"] 85    16        9.34      (8.362  ,-4.125 ,-0.5527) 72                -                 5-&gt;5-&gt;94-&gt;5-&gt;5-&gt;5-&gt;92-&gt;515-&gt;521-&gt;16[ VERBOSE "MySampleProcessor2_tau"] 86    -15       22.63     (18.98  ,-12.08 ,1.704  ) 72                96 97 98          5-&gt;5-&gt;94-&gt;5-&gt;5-&gt;5-&gt;92-&gt;515-&gt;521-&gt;-15[ VERBOSE "MySampleProcessor2_tau"] 87    -421      26.54     (22.98  ,-13.14 ,0.4442 ) 72                99 100 101 102    5-&gt;5-&gt;94-&gt;5-&gt;5-&gt;5-&gt;92-&gt;515-&gt;521-&gt;-421[ VERBOSE "MySampleProcessor2_tau"] 88    -11       4.207     (-3.555 ,0.4853 ,-2.197 ) 74                -                 5-&gt;94-&gt;5-&gt;5-&gt;5-&gt;92-&gt;-513-&gt;-511-&gt;411-&gt;-11[ VERBOSE "MySampleProcessor2_tau"] 89    12        1.121     (-0.9755,-0.02102,-0.5517) 74                -                 5-&gt;94-&gt;5-&gt;5-&gt;5-&gt;92-&gt;-513-&gt;-511-&gt;411-&gt;12[ VERBOSE "MySampleProcessor2_tau"] 90    -313      5.288     (-4.749 ,-0.7303,-2.055 ) 74                103 104           5-&gt;94-&gt;5-&gt;5-&gt;5-&gt;92-&gt;-513-&gt;-511-&gt;411-&gt;-313[ VERBOSE "MySampleProcessor2_tau"] 91    2212      6.826     (-5.489 ,-0.9512,-3.831 ) 76                -                 5-&gt;94-&gt;5-&gt;5-&gt;5-&gt;92-&gt;-513-&gt;-511-&gt;3122-&gt;2212[ VERBOSE "MySampleProcessor2_tau"] 92    -211      1.269     (-0.958 ,-0.1426,-0.8077) 76                -                 5-&gt;94-&gt;5-&gt;5-&gt;5-&gt;92-&gt;-513-&gt;-511-&gt;3122-&gt;-211[ VERBOSE "MySampleProcessor2_tau"] 93    310       4.428     (-3.452 ,-0.5473,-2.673 ) 77                105 106           5-&gt;94-&gt;5-&gt;5-&gt;5-&gt;92-&gt;-513-&gt;-511-&gt;311-&gt;310[ VERBOSE "MySampleProcessor2_tau"] 94    22        0.385     (-0.3096,-0.1177,-0.1962) 80                -                 5-&gt;94-&gt;5-&gt;5-&gt;5-&gt;92-&gt;-10213-&gt;223-&gt;111-&gt;22[ VERBOSE "MySampleProcessor2_tau"] 95    22        0.5802    (-0.4465,-0.03034,-0.3693) 80                -                 5-&gt;94-&gt;5-&gt;5-&gt;5-&gt;92-&gt;-10213-&gt;223-&gt;111-&gt;22[ VERBOSE "MySampleProcessor2_tau"] 96    12        17.13     (14.3   ,-9.346 ,1.314  ) 86                -                 5-&gt;94-&gt;5-&gt;5-&gt;5-&gt;92-&gt;515-&gt;521-&gt;-15-&gt;12[ VERBOSE "MySampleProcessor2_tau"] 97    -11       2.765     (2.553  ,-1.06  ,0.00233) 86                -                 5-&gt;94-&gt;5-&gt;5-&gt;5-&gt;92-&gt;515-&gt;521-&gt;-15-&gt;-11[ VERBOSE "MySampleProcessor2_tau"] 98    -16       2.736     (2.128  ,-1.675 ,0.3881 ) 86                -                 5-&gt;94-&gt;5-&gt;5-&gt;5-&gt;92-&gt;515-&gt;521-&gt;-15-&gt;-16[ VERBOSE "MySampleProcessor2_tau"] 99    321       7.293     (6.371  ,-3.509 ,-0.1831) 87                115               5-&gt;94-&gt;5-&gt;5-&gt;5-&gt;92-&gt;515-&gt;521-&gt;-421-&gt;321[ VERBOSE "MySampleProcessor2_tau"] 100   -211      11.38     (9.919  ,-5.565 ,0.05781) 87                -                 5-&gt;94-&gt;5-&gt;5-&gt;5-&gt;92-&gt;515-&gt;521-&gt;-421-&gt;-211[ VERBOSE "MySampleProcessor2_tau"] 101   111       1.961     (1.775  ,-0.8191,0.08107) 87                107 108           5-&gt;94-&gt;5-&gt;5-&gt;5-&gt;92-&gt;515-&gt;521-&gt;-421-&gt;111[ VERBOSE "MySampleProcessor2_tau"] 102   111       5.909     (4.91   ,-3.248 ,0.4884 ) 87                109 110           5-&gt;94-&gt;5-&gt;5-&gt;5-&gt;92-&gt;515-&gt;521-&gt;-421-&gt;111[ VERBOSE "MySampleProcessor2_tau"] 103   -321      2.346     (-2.103 ,-0.4057,-0.8206) 90                -                 94-&gt;5-&gt;5-&gt;5-&gt;92-&gt;-513-&gt;-511-&gt;411-&gt;-313-&gt;-321[ VERBOSE "MySampleProcessor2_tau"] 104   211       3.083     (-2.775 ,-0.3445,-1.291 ) 90                -                 94-&gt;5-&gt;5-&gt;5-&gt;92-&gt;-513-&gt;-511-&gt;411-&gt;-313-&gt;211[ VERBOSE "MySampleProcessor2_tau"] 105   111       1.288     (-1.031 ,-0.3164,-0.6913) 93                111 112           94-&gt;5-&gt;5-&gt;5-&gt;92-&gt;-513-&gt;-511-&gt;311-&gt;310-&gt;111[ VERBOSE "MySampleProcessor2_tau"] 106   111       3.14      (-2.421 ,-0.2309,-1.982 ) 93                113 114           94-&gt;5-&gt;5-&gt;5-&gt;92-&gt;-513-&gt;-511-&gt;311-&gt;310-&gt;111[ VERBOSE "MySampleProcessor2_tau"] 107   22        0.04844   (0.03202,-0.03598,-0.005136) 101               -                 94-&gt;5-&gt;5-&gt;5-&gt;92-&gt;515-&gt;521-&gt;-421-&gt;111-&gt;22[ VERBOSE "MySampleProcessor2_tau"] 108   22        1.913     (1.743  ,-0.7831,0.08621) 101               -                 94-&gt;5-&gt;5-&gt;5-&gt;92-&gt;515-&gt;521-&gt;-421-&gt;111-&gt;22[ VERBOSE "MySampleProcessor2_tau"] 109   22        1.729     (1.404  ,-0.9941,0.1711 ) 102               116 117           94-&gt;5-&gt;5-&gt;5-&gt;92-&gt;515-&gt;521-&gt;-421-&gt;111-&gt;22[ VERBOSE "MySampleProcessor2_tau"] 110   22        4.18      (3.506  ,-2.254 ,0.3174 ) 102               -                 94-&gt;5-&gt;5-&gt;5-&gt;92-&gt;515-&gt;521-&gt;-421-&gt;111-&gt;22[ VERBOSE "MySampleProcessor2_tau"] 111   22        1.144     (-0.9179,-0.2458,-0.6377) 105               -                 5-&gt;5-&gt;5-&gt;92-&gt;-513-&gt;-511-&gt;311-&gt;310-&gt;111-&gt;22[ VERBOSE "MySampleProcessor2_tau"] 112   22        0.1437    (-0.1131,-0.07064,-0.05361) 105               -                 5-&gt;5-&gt;5-&gt;92-&gt;-513-&gt;-511-&gt;311-&gt;310-&gt;111-&gt;22[ VERBOSE "MySampleProcessor2_tau"] 113   22        2.861     (-2.22  ,-0.2415,-1.788 ) 106               -                 5-&gt;5-&gt;5-&gt;92-&gt;-513-&gt;-511-&gt;311-&gt;310-&gt;111-&gt;22[ VERBOSE "MySampleProcessor2_tau"] 114   22        0.279     (-0.2007,0.01058,-0.1934) 106               -                 5-&gt;5-&gt;5-&gt;92-&gt;-513-&gt;-511-&gt;311-&gt;310-&gt;111-&gt;22[ VERBOSE "MySampleProcessor2_tau"] 115   11        0.00165   (0.0007552,-0.0009421,-0.001002) 99                -                 94-&gt;5-&gt;5-&gt;5-&gt;92-&gt;515-&gt;521-&gt;-421-&gt;321-&gt;11[ VERBOSE "MySampleProcessor2_tau"] 116   11        0.1642    (0.1335 ,-0.09427,0.01654) 109               -                 5-&gt;5-&gt;5-&gt;92-&gt;515-&gt;521-&gt;-421-&gt;111-&gt;22-&gt;11[ VERBOSE "MySampleProcessor2_tau"] 117   -11       1.564     (1.27   ,-0.8998,0.1545 ) 109               -                 5-&gt;5-&gt;5-&gt;92-&gt;515-&gt;521-&gt;-421-&gt;111-&gt;22-&gt;-11[ VERBOSE "MySampleProcessor2_tau"] 118   -14       0.0372    (-0.01825,0.02981,0.01275) 66                -                 5-&gt;5-&gt;94-&gt;5-&gt;5-&gt;5-&gt;92-&gt;225-&gt;-211-&gt;-14[ VERBOSE "MySampleProcessor2_tau"] 119   13        0.5099    (-0.4375,0.2386 ,-0.02237) 66                -                 5-&gt;5-&gt;94-&gt;5-&gt;5-&gt;5-&gt;92-&gt;225-&gt;-211-&gt;13[ VERBOSE "MySampleProcessor2_tau"] 120   14        0.08218   (-0.06007,0.05286,-0.01874) 78                -                 5-&gt;94-&gt;5-&gt;5-&gt;5-&gt;92-&gt;-10213-&gt;223-&gt;211-&gt;14[ VERBOSE "MySampleProcessor2_tau"] 121   -13       0.3393    (-0.1255,0.2487 ,-0.1624) 78                -                 5-&gt;94-&gt;5-&gt;5-&gt;5-&gt;92-&gt;-10213-&gt;223-&gt;211-&gt;-13[ VERBOSE "MySampleProcessor2_tau"] 122   3212      3.931     (-2.599 ,0.3285 ,-2.676 ) 76                131               5-&gt;94-&gt;5-&gt;5-&gt;5-&gt;92-&gt;-513-&gt;-511-&gt;3122-&gt;3212[ VERBOSE "MySampleProcessor2_tau"] 123   2212      1.11      (-0.5056,0.0245 ,-0.3078) 76                -                 5-&gt;94-&gt;5-&gt;5-&gt;5-&gt;92-&gt;-513-&gt;-511-&gt;3122-&gt;2212[ VERBOSE "MySampleProcessor2_tau"] 124   2212      1.043     (0.3021 ,0.1743 ,0.2943 ) 76                -                 5-&gt;94-&gt;5-&gt;5-&gt;5-&gt;92-&gt;-513-&gt;-511-&gt;3122-&gt;2212[ VERBOSE "MySampleProcessor2_tau"] 125   211       0.4657    (-0.416 ,-0.1548,-0.01882) 76                128 129 130       5-&gt;94-&gt;5-&gt;5-&gt;5-&gt;92-&gt;-513-&gt;-511-&gt;3122-&gt;211[ VERBOSE "MySampleProcessor2_tau"] 126   2212      3.68      (-2.948 ,-0.9382,-1.758 ) 76                -                 5-&gt;94-&gt;5-&gt;5-&gt;5-&gt;92-&gt;-513-&gt;-511-&gt;3122-&gt;2212[ VERBOSE "MySampleProcessor2_tau"] 127   10000200403.923     (-0.803 ,-0.678 ,-0.6278) 76                -                 5-&gt;94-&gt;5-&gt;5-&gt;5-&gt;92-&gt;-513-&gt;-511-&gt;3122-&gt;1000020040[ VERBOSE "MySampleProcessor2_tau"] 128   211       0.3145    (-0.1307,0.09203,0.2322 ) 125               -                 94-&gt;5-&gt;5-&gt;5-&gt;92-&gt;-513-&gt;-511-&gt;3122-&gt;211-&gt;211[ VERBOSE "MySampleProcessor2_tau"] 129   2212      1.049     (-0.1053,-0.3401,-0.3053) 125               -                 94-&gt;5-&gt;5-&gt;5-&gt;92-&gt;-513-&gt;-511-&gt;3122-&gt;211-&gt;2212[ VERBOSE "MySampleProcessor2_tau"] 130   10000100302.811     (0.01052,-0.1055,-0.04113) 125               -                 94-&gt;5-&gt;5-&gt;5-&gt;92-&gt;-513-&gt;-511-&gt;3122-&gt;211-&gt;1000010030[ VERBOSE "MySampleProcessor2_tau"] 131   3122      3.904     (-2.596 ,0.3542 ,-2.671 ) 122               132 133           94-&gt;5-&gt;5-&gt;5-&gt;92-&gt;-513-&gt;-511-&gt;3122-&gt;3212-&gt;3122[ VERBOSE "MySampleProcessor2_tau"] 132   111       0.6305    (-0.3477,0.04961,-0.5059) 131               134 135           5-&gt;5-&gt;5-&gt;92-&gt;-513-&gt;-511-&gt;3122-&gt;3212-&gt;3122-&gt;111[ VERBOSE "MySampleProcessor2_tau"] 133   2112      3.274     (-2.248 ,0.3046 ,-2.165 ) 131               -                 5-&gt;5-&gt;5-&gt;92-&gt;-513-&gt;-511-&gt;3122-&gt;3212-&gt;3122-&gt;2112[ VERBOSE "MySampleProcessor2_tau"] 134   22        0.05447   (-0.02875,-0.03215,-0.03328) 132               -                 5-&gt;5-&gt;92-&gt;-513-&gt;-511-&gt;3122-&gt;3212-&gt;3122-&gt;111-&gt;22[ VERBOSE "MySampleProcessor2_tau"] 135   22        0.576     (-0.319 ,0.08176,-0.4726) 132               -                 5-&gt;5-&gt;92-&gt;-513-&gt;-511-&gt;3122-&gt;3212-&gt;3122-&gt;111-&gt;22[ VERBOSE "MySampleProcessor2_tau"] 136   11        0.144     (0.04048,0.113  ,-0.07961) 51                -                 11-&gt;11-&gt;11-&gt;-15-&gt;213-&gt;111-&gt;22-&gt;11[ VERBOSE "MySampleProcessor2_tau"] 137   -11       2.169     (0.6113 ,1.677  ,-1.232 ) 51                -                 11-&gt;11-&gt;11-&gt;-15-&gt;213-&gt;111-&gt;22-&gt;-11[ VERBOSE "MySampleProcessor2_tau"] 138   22        1.774     (-1.507 ,-0.003049,0.9352 ) 38                139 140           11-&gt;11-&gt;11-&gt;15-&gt;11-&gt;22[ VERBOSE "MySampleProcessor2_tau"] 139   11        1.656     (-1.406 ,-0.00235,0.8733 ) 138               -                 11-&gt;11-&gt;11-&gt;15-&gt;11-&gt;22-&gt;11[ VERBOSE "MySampleProcessor2_tau"] 140   -11       0.1185    (-0.101 ,-0.0006986,0.06196) 138               -                 11-&gt;11-&gt;11-&gt;15-&gt;11-&gt;22-&gt;-11[ VERBOSE "MySampleProcessor2_tau"] 141   -11       0.02531   (0.006475,0.02412,-0.004094) -                 -                 -11[ VERBOSE "MySampleProcessor2_tau"] 142   -11       0.08478   (-0.03411,0.05362,0.05611) -                 -                 -11[ VERBOSE "MySampleProcessor2_tau"] 143   -11       0.04863   (0.005643,0.03174,-0.0364) -                 -                 -11[ VERBOSE "MySampleProcessor2_tau"] 144   -11       0.05703   (-0.009583,-0.04008,0.03942) -                 -                 -11[ VERBOSE "MySampleProcessor2_tau"] 145   11        0.01673   (0.007715,-0.01072,0.01026) -                 -                 11[ VERBOSE "MySampleProcessor2_tau"] 146   -11       0.02968   (-0.00319,0.02089,0.02084) -                 -                 -11[ VERBOSE "MySampleProcessor2_tau"] 147   11        0.09518   (-0.005567,0.03318,-0.08903) -                 -                 11[ VERBOSE "MySampleProcessor2_tau"] 148   -11       0.3413    (-0.1023,-0.004165,0.3255 ) -                 -                 -11[ VERBOSE "MySampleProcessor2_tau"] 149   -11       0.02677   (0.01176,0.008401,0.02253) -                 -                 -11[ VERBOSE "MySampleProcessor2_tau"] 150   11        0.03186   (0.02315,0.01258,0.0179 ) -                 -                 11[ VERBOSE "MySampleProcessor2_tau"] 151   -11       0.03929   (-0.01518,-0.007588,0.03543) -                 -                 -11[ VERBOSE "MySampleProcessor2_tau"] 152   -11       0.03212   (0.02681,0.004005,0.01722) -                 -                 -11[ VERBOSE "MySampleProcessor2_tau"] 153   -11       0.02914   (0.006644,0.01096,0.02616) -                 -                 -11[ VERBOSE "MySampleProcessor2_tau"] 154   11        0.0234    (0.003675,-0.02116,-0.009283) -                 -                 11[ VERBOSE "MySampleProcessor2_tau"] 155   -11       0.1223    (-0.03687,-0.03617,-0.1109) -                 -                 -11[ VERBOSE "MySampleProcessor2_tau"] 156   11        0.1227    (0.04076,0.03861,-0.1091) -                 -                 11[ VERBOSE "MySampleProcessor2_tau"] 157   -11       0.06399   (-0.01715,-0.01398,0.06004) -                 -                 -11[ VERBOSE "MySampleProcessor2_tau"] 158   -11       0.0618    (0.02573,0.01864,0.053  ) -                 -                 -11[ VERBOSE "MySampleProcessor2_tau"] 159   11        0.04587   (-0.02481,-0.0185,0.03385) -                 -                 11[ VERBOSE "MySampleProcessor2_tau"] 160   -11       0.1274    (0.03319,0.03623,0.1175 ) -                 -                 -11[ VERBOSE "MySampleProcessor2_tau"] 161   11        0.02664   (-0.01362,0.004903,-0.02236) -                 -                 11[ VERBOSE "MySampleProcessor2_tau"] 162   -11       0.0226    (0.01951,0.00253,-0.01111) -                 -                 -11[ VERBOSE "MySampleProcessor2_tau"] 163   -11       0.07474   (-0.04174,0.01407,0.06038) -                 -                 -11[ VERBOSE "MySampleProcessor2_tau"] 164   -11       0.03942   (0.02802,0.004907,0.02729) -                 -                 -11[ VERBOSE "MySampleProcessor2_tau"] 165   -11       0.1839    (0.01117,-0.05354,0.1756 ) -                 -                 -11[ VERBOSE "MySampleProcessor2_tau"] 166   -11       0.01718   (-0.002673,0.01413,-0.009389) -                 -                 -11[ VERBOSE "MySampleProcessor2_tau"] 167   11        0.05122   (0.04209,-0.01346,-0.02589) -                 -                 11[ VERBOSE "MySampleProcessor2_tau"] 168   -11       0.03067   (-0.01028,-0.02636,0.01184) -                 -                 -11[ VERBOSE "MySampleProcessor2_tau"] 169   -11       0.06083   (-0.03144,-0.01265,0.05052) -                 -                 -11[ VERBOSE "MySampleProcessor2_tau"] 170   11        0.1253    (0.1029 ,0.003854,0.07134) -                 -                 11[ VERBOSE "MySampleProcessor2_tau"] 171   11        0.06739   (0.01008,-0.02201,-0.06289) -                 -                 11[ VERBOSE "MySampleProcessor2_tau"] 172   11        0.04365   (-0.02788,-0.004705,-0.03326) -                 -                 11[ VERBOSE "MySampleProcessor2_tau"] 173   -11       0.04006   (0.02196,0.02338,-0.02399) -                 -                 -11[ VERBOSE "MySampleProcessor2_tau"] 174   11        0.01602   (0.01148,0.008231,-0.007538) -                 -                 11[ VERBOSE "MySampleProcessor2_tau"] 175   -11       0.01621   (-0.005042,-0.01474,-0.004428) -                 -                 -11[ VERBOSE "MySampleProcessor2_tau"] 176   -11       0.0259    (-0.01175,0.003921,0.02274) -                 -                 -11[ VERBOSE "MySampleProcessor2_tau"] 177   11        0.02654   (0.01307,0.006605,-0.02212) -                 -                 11[ VERBOSE "MySampleProcessor2_tau"] 178   11        0.02826   (-0.006031,-0.02383,0.01393) -                 -                 11[ VERBOSE "MySampleProcessor2_tau"] 179   11        0.0182    (0.01059,-0.009716,0.01115) -                 -                 11[ VERBOSE "MySampleProcessor2_tau"] 180   -11       0.03969   (0.01568,-0.01344,0.03388) -                 -                 -11[ VERBOSE "MySampleProcessor2_tau"] 181   11        0.044     (-0.02603,-0.003787,-0.03527) -                 -                 11[ VERBOSE "MySampleProcessor2_tau"] 182   11        0.02827   (-0.01826,-0.002174,0.02147) -                 -                 11[ VERBOSE "MySampleProcessor2_tau"] 183   11        0.1111    (0.03542,-0.05324,0.09085) -                 -                 11[ VERBOSE "MySampleProcessor2_tau"] 184   -11       0.02979   (0.008476,0.02508,-0.01365) -                 -                 -11[ VERBOSE "MySampleProcessor2_tau"] 185   11        0.01899   (-0.01403,0.01238,-0.003206) -                 -                 11[ VERBOSE "MySampleProcessor2_tau"] 186   11        0.02125   (0.01646,0.01256,0.004795) -                 -                 11[ VERBOSE "MySampleProcessor2_tau"] 187   11        0.01224   (0.0006165,-0.01217,-0.001032) -                 -                 11[ VERBOSE "MySampleProcessor2_tau"] 188   -11       0.02239   (-0.008422,0.02027,0.004382) -                 -                 -11[ VERBOSE "MySampleProcessor2_tau"] 189   11        0.03794   (-0.02762,-0.01867,-0.0181) -                 -                 11[ VERBOSE "MySampleProcessor2_tau"] 190   11        0.07097   (-0.06429,0.02056,0.02192) -                 -                 11[ VERBOSE "MySampleProcessor2_tau"] 191   11        0.01512   (-0.006351,0.01286,-0.004753) -                 -                 11[ VERBOSE "MySampleProcessor2_tau"] 192   11        0.03239   (-0.005001,-0.03193,-0.002024) -                 -                 11[ VERBOSE "MySampleProcessor2_tau"] 193   -11       0.02808   (-0.02217,-0.01227,-0.01209) -                 -                 -11[ VERBOSE "MySampleProcessor2_tau"] 194   11        0.02662   (-0.008131,-0.02528,0.001762) -                 -                 11[ VERBOSE "MySampleProcessor2_tau"] 195   -11       0.02955   (0.02915,0.004126,0.002467) -                 -                 -11[ VERBOSE "MySampleProcessor2_tau"] 196   11        0.02205   (0.0005801,0.02069,0.007609) -                 -                 11[ VERBOSE "MySampleProcessor2_tau"] ====================================================================================================</a:t>
            </a:r>
            <a:endParaRPr kumimoji="1" lang="ja-JP" altLang="en-US" dirty="0"/>
          </a:p>
        </p:txBody>
      </p:sp>
      <p:sp>
        <p:nvSpPr>
          <p:cNvPr id="4" name="スライド番号プレースホルダー 3"/>
          <p:cNvSpPr>
            <a:spLocks noGrp="1"/>
          </p:cNvSpPr>
          <p:nvPr>
            <p:ph type="sldNum" sz="quarter" idx="5"/>
          </p:nvPr>
        </p:nvSpPr>
        <p:spPr/>
        <p:txBody>
          <a:bodyPr/>
          <a:lstStyle/>
          <a:p>
            <a:fld id="{B0EA6C68-D466-4F9B-8F88-6839BE0A0C9C}" type="slidenum">
              <a:rPr kumimoji="1" lang="ja-JP" altLang="en-US" smtClean="0"/>
              <a:t>17</a:t>
            </a:fld>
            <a:endParaRPr kumimoji="1" lang="ja-JP" altLang="en-US"/>
          </a:p>
        </p:txBody>
      </p:sp>
    </p:spTree>
    <p:extLst>
      <p:ext uri="{BB962C8B-B14F-4D97-AF65-F5344CB8AC3E}">
        <p14:creationId xmlns:p14="http://schemas.microsoft.com/office/powerpoint/2010/main" val="3012722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DC31D3-747C-000A-9567-A38A22D2380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302D069-BA25-214E-42F2-AC17CFA7BD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231560C-C0D5-D8ED-1227-97F07813EF9B}"/>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C4A8AD6C-C30D-C13F-F710-B55FF97259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CF3FDA9-F6CB-B463-8C80-6169D45BC6F1}"/>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8899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7A62DE-973E-B10E-92A5-AF4F3FEB2C7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31DD216-B04C-2B32-88FF-7B1FFA3CFC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082362-E2A4-71BE-81A2-C45DC241D6EB}"/>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8DB617FA-35F2-E79E-A0E1-6CD14F812E5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4312928-5A36-CDF7-DD89-0141325A3D6D}"/>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204117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CEC7A16-E763-51BC-E73D-E91C6D5F9D6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2759D1A-BCED-CE68-45DF-8EF831275A6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B900214-6258-82C7-4BBC-A2975F4742A1}"/>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2C005E71-0AAA-904E-B5EB-4701667026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EB4FFBA-9317-7636-856A-56C8B692C248}"/>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2606836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ECC48A-71A5-2E0B-40D0-31F8B33D340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16FB41-7725-D4E4-94A2-8E7F814C3AF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014F1C-6252-D23B-4F27-6BA659B49BA5}"/>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D799BDF2-8118-6591-97ED-055B2346BD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64C9C9-B596-7DAE-AA27-339E0BC9FD8B}"/>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258817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46ED93-F5E1-C604-3E3D-622A96415B2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63704A0-B259-BDD0-FF34-ABCA3309709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81CD5B2-C821-2F62-6EEC-444C50FC3F6E}"/>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A2482955-DD1C-D2D8-6B70-528D0769B61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CF89706-DD66-8EF4-3500-84C8792F69D9}"/>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3558076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2A3DEC-E2AD-650C-8C39-91D1878B8AD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90F1AEB-122D-85B0-88A6-2C47D2E7DAC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61C48BF-85E2-01A0-78FA-254052E4084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D79934F-2C16-BCCB-1A25-C903849E61D9}"/>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6" name="フッター プレースホルダー 5">
            <a:extLst>
              <a:ext uri="{FF2B5EF4-FFF2-40B4-BE49-F238E27FC236}">
                <a16:creationId xmlns:a16="http://schemas.microsoft.com/office/drawing/2014/main" id="{9E99D83B-02B6-EAC8-7024-1D56C39393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C45AAFA-41A1-FF5B-02C0-EC2197CC631E}"/>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2686860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9BE110-BB0E-CC9B-989E-A27D7CD1067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203F472-DF0F-8A13-DC5E-481902043B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BD290EE-E961-A738-9273-F4E4146790F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1B4966D-DEC4-C067-4C3E-DFDC01C6E8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EE52B8F-6167-2501-8B31-A8883CCFC54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D0FBE81-0A25-DDB9-FF1D-B47402F41FF0}"/>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8" name="フッター プレースホルダー 7">
            <a:extLst>
              <a:ext uri="{FF2B5EF4-FFF2-40B4-BE49-F238E27FC236}">
                <a16:creationId xmlns:a16="http://schemas.microsoft.com/office/drawing/2014/main" id="{898D1364-5DCB-1358-945A-7D7D0073EF1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ECBE781-1BC8-1923-A460-6F3757F155B0}"/>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1767578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A702A2-2BE1-F13D-B302-D782BD06D8A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5EF6CB2-E6D8-F551-6968-DF7A58A4AA6C}"/>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4" name="フッター プレースホルダー 3">
            <a:extLst>
              <a:ext uri="{FF2B5EF4-FFF2-40B4-BE49-F238E27FC236}">
                <a16:creationId xmlns:a16="http://schemas.microsoft.com/office/drawing/2014/main" id="{DDA4F771-C0AF-7F08-DCC6-27458235D42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8C60981-7B44-0219-B782-5E14D33721E0}"/>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4033228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D325624-2934-26FD-BC0F-6D9527F6A5CE}"/>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3" name="フッター プレースホルダー 2">
            <a:extLst>
              <a:ext uri="{FF2B5EF4-FFF2-40B4-BE49-F238E27FC236}">
                <a16:creationId xmlns:a16="http://schemas.microsoft.com/office/drawing/2014/main" id="{1B31CCEB-0C4D-B413-9CC9-A9457D51BD5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A5CC983-04C2-C355-3D0E-5B8880792630}"/>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2802445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1B1A05-4116-CCD2-0BC6-9D3B96583B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F080624-8E0C-8835-4ED2-1C57A349B7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0CABBF1-0580-2073-B769-75526E1C18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D380833-B0CD-57BD-9542-7DEB61D70BC5}"/>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6" name="フッター プレースホルダー 5">
            <a:extLst>
              <a:ext uri="{FF2B5EF4-FFF2-40B4-BE49-F238E27FC236}">
                <a16:creationId xmlns:a16="http://schemas.microsoft.com/office/drawing/2014/main" id="{BC1BCACF-0592-2E45-434F-771BF19C1BF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6D5EBD7-AFCB-41DE-D2F8-36F27E9E02D1}"/>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10774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A89E26-86FD-B454-E003-6D5712BCB96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6658B68-0443-3BC0-8BE8-90B6259FB7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E2A041C-82A0-A4A5-1EC7-6E17BD1935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C60D1A5-4829-3098-013F-CF82512880E7}"/>
              </a:ext>
            </a:extLst>
          </p:cNvPr>
          <p:cNvSpPr>
            <a:spLocks noGrp="1"/>
          </p:cNvSpPr>
          <p:nvPr>
            <p:ph type="dt" sz="half" idx="10"/>
          </p:nvPr>
        </p:nvSpPr>
        <p:spPr/>
        <p:txBody>
          <a:bodyPr/>
          <a:lstStyle/>
          <a:p>
            <a:fld id="{4E3CA4E7-866C-4D26-B14E-F809124D8F13}" type="datetimeFigureOut">
              <a:rPr kumimoji="1" lang="ja-JP" altLang="en-US" smtClean="0"/>
              <a:t>2026/7/6</a:t>
            </a:fld>
            <a:endParaRPr kumimoji="1" lang="ja-JP" altLang="en-US"/>
          </a:p>
        </p:txBody>
      </p:sp>
      <p:sp>
        <p:nvSpPr>
          <p:cNvPr id="6" name="フッター プレースホルダー 5">
            <a:extLst>
              <a:ext uri="{FF2B5EF4-FFF2-40B4-BE49-F238E27FC236}">
                <a16:creationId xmlns:a16="http://schemas.microsoft.com/office/drawing/2014/main" id="{BC377EF7-AA59-EBF3-5D1D-D37F321807C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59FD681-A53C-4453-2402-1D235F391268}"/>
              </a:ext>
            </a:extLst>
          </p:cNvPr>
          <p:cNvSpPr>
            <a:spLocks noGrp="1"/>
          </p:cNvSpPr>
          <p:nvPr>
            <p:ph type="sldNum" sz="quarter" idx="12"/>
          </p:nvPr>
        </p:nvSpPr>
        <p:spPr/>
        <p:txBody>
          <a:body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343457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95AA485-2C13-8795-CB0F-918C22D97F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7D69AD5-03D4-B005-3F87-38C32E2B97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F623776-5709-E57E-B1FC-7DF90224CC7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E3CA4E7-866C-4D26-B14E-F809124D8F13}" type="datetimeFigureOut">
              <a:rPr kumimoji="1" lang="ja-JP" altLang="en-US" smtClean="0"/>
              <a:t>2026/7/6</a:t>
            </a:fld>
            <a:endParaRPr kumimoji="1" lang="ja-JP" altLang="en-US"/>
          </a:p>
        </p:txBody>
      </p:sp>
      <p:sp>
        <p:nvSpPr>
          <p:cNvPr id="5" name="フッター プレースホルダー 4">
            <a:extLst>
              <a:ext uri="{FF2B5EF4-FFF2-40B4-BE49-F238E27FC236}">
                <a16:creationId xmlns:a16="http://schemas.microsoft.com/office/drawing/2014/main" id="{625EB403-95C2-F7E1-7304-A74484A5C3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411784A-B287-815D-D7EB-4ED877781C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DAB8041-9436-42FA-95C0-1D2BF62E056D}" type="slidenum">
              <a:rPr kumimoji="1" lang="ja-JP" altLang="en-US" smtClean="0"/>
              <a:t>‹#›</a:t>
            </a:fld>
            <a:endParaRPr kumimoji="1" lang="ja-JP" altLang="en-US"/>
          </a:p>
        </p:txBody>
      </p:sp>
    </p:spTree>
    <p:extLst>
      <p:ext uri="{BB962C8B-B14F-4D97-AF65-F5344CB8AC3E}">
        <p14:creationId xmlns:p14="http://schemas.microsoft.com/office/powerpoint/2010/main" val="774985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3" Type="http://schemas.openxmlformats.org/officeDocument/2006/relationships/image" Target="../media/image33.png"/><Relationship Id="rId18" Type="http://schemas.openxmlformats.org/officeDocument/2006/relationships/image" Target="../media/image32.png"/><Relationship Id="rId3" Type="http://schemas.openxmlformats.org/officeDocument/2006/relationships/image" Target="../media/image31.png"/><Relationship Id="rId21" Type="http://schemas.openxmlformats.org/officeDocument/2006/relationships/image" Target="../media/image47.png"/><Relationship Id="rId17" Type="http://schemas.openxmlformats.org/officeDocument/2006/relationships/image" Target="../media/image30.png"/><Relationship Id="rId12" Type="http://schemas.openxmlformats.org/officeDocument/2006/relationships/image" Target="../media/image430.png"/><Relationship Id="rId2" Type="http://schemas.openxmlformats.org/officeDocument/2006/relationships/notesSlide" Target="../notesSlides/notesSlide6.xml"/><Relationship Id="rId16" Type="http://schemas.openxmlformats.org/officeDocument/2006/relationships/image" Target="../media/image36.png"/><Relationship Id="rId20" Type="http://schemas.openxmlformats.org/officeDocument/2006/relationships/image" Target="../media/image40.png"/><Relationship Id="rId1" Type="http://schemas.openxmlformats.org/officeDocument/2006/relationships/slideLayout" Target="../slideLayouts/slideLayout2.xml"/><Relationship Id="rId11" Type="http://schemas.openxmlformats.org/officeDocument/2006/relationships/image" Target="../media/image420.png"/><Relationship Id="rId15" Type="http://schemas.openxmlformats.org/officeDocument/2006/relationships/image" Target="../media/image35.png"/><Relationship Id="rId23" Type="http://schemas.openxmlformats.org/officeDocument/2006/relationships/image" Target="../media/image64.png"/><Relationship Id="rId19" Type="http://schemas.openxmlformats.org/officeDocument/2006/relationships/image" Target="../media/image39.png"/><Relationship Id="rId10" Type="http://schemas.openxmlformats.org/officeDocument/2006/relationships/image" Target="../media/image410.png"/><Relationship Id="rId4" Type="http://schemas.openxmlformats.org/officeDocument/2006/relationships/image" Target="../media/image23.png"/><Relationship Id="rId14" Type="http://schemas.openxmlformats.org/officeDocument/2006/relationships/image" Target="../media/image34.png"/><Relationship Id="rId22" Type="http://schemas.openxmlformats.org/officeDocument/2006/relationships/image" Target="../media/image44.png"/></Relationships>
</file>

<file path=ppt/slides/_rels/slide13.xml.rels><?xml version="1.0" encoding="UTF-8" standalone="yes"?>
<Relationships xmlns="http://schemas.openxmlformats.org/package/2006/relationships"><Relationship Id="rId18" Type="http://schemas.openxmlformats.org/officeDocument/2006/relationships/image" Target="../media/image32.png"/><Relationship Id="rId3" Type="http://schemas.openxmlformats.org/officeDocument/2006/relationships/image" Target="../media/image45.png"/><Relationship Id="rId21" Type="http://schemas.openxmlformats.org/officeDocument/2006/relationships/image" Target="../media/image47.png"/><Relationship Id="rId12" Type="http://schemas.openxmlformats.org/officeDocument/2006/relationships/image" Target="../media/image430.png"/><Relationship Id="rId2" Type="http://schemas.openxmlformats.org/officeDocument/2006/relationships/notesSlide" Target="../notesSlides/notesSlide7.xml"/><Relationship Id="rId16" Type="http://schemas.openxmlformats.org/officeDocument/2006/relationships/image" Target="../media/image71.png"/><Relationship Id="rId20" Type="http://schemas.openxmlformats.org/officeDocument/2006/relationships/image" Target="../media/image40.png"/><Relationship Id="rId1" Type="http://schemas.openxmlformats.org/officeDocument/2006/relationships/slideLayout" Target="../slideLayouts/slideLayout2.xml"/><Relationship Id="rId11" Type="http://schemas.openxmlformats.org/officeDocument/2006/relationships/image" Target="../media/image420.png"/><Relationship Id="rId24" Type="http://schemas.openxmlformats.org/officeDocument/2006/relationships/image" Target="../media/image57.png"/><Relationship Id="rId23" Type="http://schemas.openxmlformats.org/officeDocument/2006/relationships/image" Target="../media/image64.png"/><Relationship Id="rId19" Type="http://schemas.openxmlformats.org/officeDocument/2006/relationships/image" Target="../media/image39.png"/><Relationship Id="rId10" Type="http://schemas.openxmlformats.org/officeDocument/2006/relationships/image" Target="../media/image410.png"/><Relationship Id="rId4" Type="http://schemas.openxmlformats.org/officeDocument/2006/relationships/image" Target="../media/image450.png"/><Relationship Id="rId22"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1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3" Type="http://schemas.openxmlformats.org/officeDocument/2006/relationships/image" Target="../media/image33.png"/><Relationship Id="rId3" Type="http://schemas.openxmlformats.org/officeDocument/2006/relationships/image" Target="../media/image85.png"/><Relationship Id="rId2" Type="http://schemas.openxmlformats.org/officeDocument/2006/relationships/image" Target="../media/image24.png"/><Relationship Id="rId1" Type="http://schemas.openxmlformats.org/officeDocument/2006/relationships/slideLayout" Target="../slideLayouts/slideLayout2.xml"/><Relationship Id="rId15" Type="http://schemas.openxmlformats.org/officeDocument/2006/relationships/image" Target="../media/image35.png"/><Relationship Id="rId1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3" Type="http://schemas.openxmlformats.org/officeDocument/2006/relationships/image" Target="../media/image33.png"/><Relationship Id="rId3" Type="http://schemas.openxmlformats.org/officeDocument/2006/relationships/image" Target="../media/image86.png"/><Relationship Id="rId2" Type="http://schemas.openxmlformats.org/officeDocument/2006/relationships/image" Target="../media/image26.png"/><Relationship Id="rId1" Type="http://schemas.openxmlformats.org/officeDocument/2006/relationships/slideLayout" Target="../slideLayouts/slideLayout2.xml"/><Relationship Id="rId15" Type="http://schemas.openxmlformats.org/officeDocument/2006/relationships/image" Target="../media/image35.png"/><Relationship Id="rId1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66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70.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79.png"/><Relationship Id="rId4" Type="http://schemas.openxmlformats.org/officeDocument/2006/relationships/image" Target="../media/image78.png"/></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38.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5.png"/><Relationship Id="rId5" Type="http://schemas.openxmlformats.org/officeDocument/2006/relationships/image" Target="../media/image360.png"/><Relationship Id="rId10" Type="http://schemas.openxmlformats.org/officeDocument/2006/relationships/image" Target="../media/image4.png"/><Relationship Id="rId4" Type="http://schemas.openxmlformats.org/officeDocument/2006/relationships/image" Target="../media/image330.png"/><Relationship Id="rId9"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300.png"/><Relationship Id="rId13" Type="http://schemas.openxmlformats.org/officeDocument/2006/relationships/image" Target="../media/image420.png"/><Relationship Id="rId3" Type="http://schemas.openxmlformats.org/officeDocument/2006/relationships/image" Target="../media/image1011.png"/><Relationship Id="rId7" Type="http://schemas.openxmlformats.org/officeDocument/2006/relationships/image" Target="../media/image106.png"/><Relationship Id="rId12" Type="http://schemas.openxmlformats.org/officeDocument/2006/relationships/image" Target="../media/image410.png"/><Relationship Id="rId2" Type="http://schemas.openxmlformats.org/officeDocument/2006/relationships/image" Target="../media/image1001.png"/><Relationship Id="rId1" Type="http://schemas.openxmlformats.org/officeDocument/2006/relationships/slideLayout" Target="../slideLayouts/slideLayout2.xml"/><Relationship Id="rId6" Type="http://schemas.openxmlformats.org/officeDocument/2006/relationships/image" Target="../media/image1041.png"/><Relationship Id="rId11" Type="http://schemas.openxmlformats.org/officeDocument/2006/relationships/image" Target="../media/image380.png"/><Relationship Id="rId5" Type="http://schemas.openxmlformats.org/officeDocument/2006/relationships/image" Target="../media/image91.png"/><Relationship Id="rId10" Type="http://schemas.openxmlformats.org/officeDocument/2006/relationships/image" Target="../media/image370.png"/><Relationship Id="rId4" Type="http://schemas.openxmlformats.org/officeDocument/2006/relationships/image" Target="../media/image87.png"/><Relationship Id="rId9" Type="http://schemas.openxmlformats.org/officeDocument/2006/relationships/image" Target="../media/image3600.png"/><Relationship Id="rId14" Type="http://schemas.openxmlformats.org/officeDocument/2006/relationships/image" Target="../media/image430.png"/></Relationships>
</file>

<file path=ppt/slides/_rels/slide33.xml.rels><?xml version="1.0" encoding="UTF-8" standalone="yes"?>
<Relationships xmlns="http://schemas.openxmlformats.org/package/2006/relationships"><Relationship Id="rId3" Type="http://schemas.openxmlformats.org/officeDocument/2006/relationships/image" Target="../media/image1061.png"/><Relationship Id="rId2" Type="http://schemas.openxmlformats.org/officeDocument/2006/relationships/image" Target="../media/image1001.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8" Type="http://schemas.openxmlformats.org/officeDocument/2006/relationships/image" Target="../media/image1000.png"/><Relationship Id="rId13" Type="http://schemas.openxmlformats.org/officeDocument/2006/relationships/image" Target="../media/image1050.png"/><Relationship Id="rId3" Type="http://schemas.openxmlformats.org/officeDocument/2006/relationships/image" Target="../media/image920.png"/><Relationship Id="rId7" Type="http://schemas.openxmlformats.org/officeDocument/2006/relationships/image" Target="../media/image990.png"/><Relationship Id="rId12" Type="http://schemas.openxmlformats.org/officeDocument/2006/relationships/image" Target="../media/image1040.png"/><Relationship Id="rId2" Type="http://schemas.openxmlformats.org/officeDocument/2006/relationships/image" Target="../media/image910.png"/><Relationship Id="rId1" Type="http://schemas.openxmlformats.org/officeDocument/2006/relationships/slideLayout" Target="../slideLayouts/slideLayout2.xml"/><Relationship Id="rId6" Type="http://schemas.openxmlformats.org/officeDocument/2006/relationships/image" Target="../media/image980.png"/><Relationship Id="rId11" Type="http://schemas.openxmlformats.org/officeDocument/2006/relationships/image" Target="../media/image1030.png"/><Relationship Id="rId5" Type="http://schemas.openxmlformats.org/officeDocument/2006/relationships/image" Target="../media/image970.png"/><Relationship Id="rId10" Type="http://schemas.openxmlformats.org/officeDocument/2006/relationships/image" Target="../media/image1020.png"/><Relationship Id="rId4" Type="http://schemas.openxmlformats.org/officeDocument/2006/relationships/image" Target="../media/image960.png"/><Relationship Id="rId9" Type="http://schemas.openxmlformats.org/officeDocument/2006/relationships/image" Target="../media/image1010.png"/></Relationships>
</file>

<file path=ppt/slides/_rels/slide35.xml.rels><?xml version="1.0" encoding="UTF-8" standalone="yes"?>
<Relationships xmlns="http://schemas.openxmlformats.org/package/2006/relationships"><Relationship Id="rId2" Type="http://schemas.openxmlformats.org/officeDocument/2006/relationships/image" Target="../media/image106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630.png"/><Relationship Id="rId8" Type="http://schemas.openxmlformats.org/officeDocument/2006/relationships/image" Target="../media/image520.png"/><Relationship Id="rId3" Type="http://schemas.openxmlformats.org/officeDocument/2006/relationships/image" Target="../media/image107.png"/><Relationship Id="rId21" Type="http://schemas.openxmlformats.org/officeDocument/2006/relationships/image" Target="../media/image660.png"/><Relationship Id="rId17" Type="http://schemas.openxmlformats.org/officeDocument/2006/relationships/image" Target="../media/image620.png"/><Relationship Id="rId7" Type="http://schemas.openxmlformats.org/officeDocument/2006/relationships/image" Target="../media/image510.png"/><Relationship Id="rId12" Type="http://schemas.openxmlformats.org/officeDocument/2006/relationships/image" Target="../media/image560.png"/><Relationship Id="rId2" Type="http://schemas.openxmlformats.org/officeDocument/2006/relationships/notesSlide" Target="../notesSlides/notesSlide17.xml"/><Relationship Id="rId16" Type="http://schemas.openxmlformats.org/officeDocument/2006/relationships/image" Target="../media/image610.png"/><Relationship Id="rId20" Type="http://schemas.openxmlformats.org/officeDocument/2006/relationships/image" Target="../media/image650.png"/><Relationship Id="rId1" Type="http://schemas.openxmlformats.org/officeDocument/2006/relationships/slideLayout" Target="../slideLayouts/slideLayout2.xml"/><Relationship Id="rId6" Type="http://schemas.openxmlformats.org/officeDocument/2006/relationships/image" Target="../media/image500.png"/><Relationship Id="rId11" Type="http://schemas.openxmlformats.org/officeDocument/2006/relationships/image" Target="../media/image550.png"/><Relationship Id="rId15" Type="http://schemas.openxmlformats.org/officeDocument/2006/relationships/image" Target="../media/image600.png"/><Relationship Id="rId23" Type="http://schemas.openxmlformats.org/officeDocument/2006/relationships/image" Target="../media/image490.png"/><Relationship Id="rId19" Type="http://schemas.openxmlformats.org/officeDocument/2006/relationships/image" Target="../media/image640.png"/><Relationship Id="rId10" Type="http://schemas.openxmlformats.org/officeDocument/2006/relationships/image" Target="../media/image540.png"/><Relationship Id="rId14" Type="http://schemas.openxmlformats.org/officeDocument/2006/relationships/image" Target="../media/image590.png"/><Relationship Id="rId22" Type="http://schemas.openxmlformats.org/officeDocument/2006/relationships/image" Target="../media/image480.png"/><Relationship Id="rId9" Type="http://schemas.openxmlformats.org/officeDocument/2006/relationships/image" Target="../media/image530.png"/></Relationships>
</file>

<file path=ppt/slides/_rels/slide3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630.png"/><Relationship Id="rId8" Type="http://schemas.openxmlformats.org/officeDocument/2006/relationships/image" Target="../media/image5200.png"/><Relationship Id="rId21" Type="http://schemas.openxmlformats.org/officeDocument/2006/relationships/image" Target="../media/image660.png"/><Relationship Id="rId17" Type="http://schemas.openxmlformats.org/officeDocument/2006/relationships/image" Target="../media/image620.png"/><Relationship Id="rId7" Type="http://schemas.openxmlformats.org/officeDocument/2006/relationships/image" Target="../media/image5100.png"/><Relationship Id="rId12" Type="http://schemas.openxmlformats.org/officeDocument/2006/relationships/image" Target="../media/image5600.png"/><Relationship Id="rId2" Type="http://schemas.openxmlformats.org/officeDocument/2006/relationships/image" Target="../media/image940.png"/><Relationship Id="rId16" Type="http://schemas.openxmlformats.org/officeDocument/2006/relationships/image" Target="../media/image610.png"/><Relationship Id="rId20" Type="http://schemas.openxmlformats.org/officeDocument/2006/relationships/image" Target="../media/image650.png"/><Relationship Id="rId1" Type="http://schemas.openxmlformats.org/officeDocument/2006/relationships/slideLayout" Target="../slideLayouts/slideLayout2.xml"/><Relationship Id="rId6" Type="http://schemas.openxmlformats.org/officeDocument/2006/relationships/image" Target="../media/image5000.png"/><Relationship Id="rId11" Type="http://schemas.openxmlformats.org/officeDocument/2006/relationships/image" Target="../media/image5500.png"/><Relationship Id="rId15" Type="http://schemas.openxmlformats.org/officeDocument/2006/relationships/image" Target="../media/image600.png"/><Relationship Id="rId5" Type="http://schemas.openxmlformats.org/officeDocument/2006/relationships/image" Target="../media/image4900.png"/><Relationship Id="rId23" Type="http://schemas.openxmlformats.org/officeDocument/2006/relationships/image" Target="../media/image950.png"/><Relationship Id="rId19" Type="http://schemas.openxmlformats.org/officeDocument/2006/relationships/image" Target="../media/image640.png"/><Relationship Id="rId10" Type="http://schemas.openxmlformats.org/officeDocument/2006/relationships/image" Target="../media/image5400.png"/><Relationship Id="rId14" Type="http://schemas.openxmlformats.org/officeDocument/2006/relationships/image" Target="../media/image590.png"/><Relationship Id="rId22" Type="http://schemas.openxmlformats.org/officeDocument/2006/relationships/image" Target="../media/image4800.png"/><Relationship Id="rId9" Type="http://schemas.openxmlformats.org/officeDocument/2006/relationships/image" Target="../media/image5300.png"/></Relationships>
</file>

<file path=ppt/slides/_rels/slide39.xml.rels><?xml version="1.0" encoding="UTF-8" standalone="yes"?>
<Relationships xmlns="http://schemas.openxmlformats.org/package/2006/relationships"><Relationship Id="rId3" Type="http://schemas.openxmlformats.org/officeDocument/2006/relationships/image" Target="../media/image96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971.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3" Type="http://schemas.openxmlformats.org/officeDocument/2006/relationships/image" Target="../media/image58.png"/><Relationship Id="rId18" Type="http://schemas.openxmlformats.org/officeDocument/2006/relationships/image" Target="../media/image63.png"/><Relationship Id="rId8" Type="http://schemas.openxmlformats.org/officeDocument/2006/relationships/image" Target="../media/image52.png"/><Relationship Id="rId3" Type="http://schemas.openxmlformats.org/officeDocument/2006/relationships/image" Target="../media/image8.png"/><Relationship Id="rId21" Type="http://schemas.openxmlformats.org/officeDocument/2006/relationships/image" Target="../media/image10.png"/><Relationship Id="rId17" Type="http://schemas.openxmlformats.org/officeDocument/2006/relationships/image" Target="../media/image62.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7.png"/><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5.png"/><Relationship Id="rId15" Type="http://schemas.openxmlformats.org/officeDocument/2006/relationships/image" Target="../media/image60.png"/><Relationship Id="rId5" Type="http://schemas.openxmlformats.org/officeDocument/2006/relationships/image" Target="../media/image49.png"/><Relationship Id="rId19" Type="http://schemas.openxmlformats.org/officeDocument/2006/relationships/image" Target="../media/image9.png"/><Relationship Id="rId10" Type="http://schemas.openxmlformats.org/officeDocument/2006/relationships/image" Target="../media/image54.png"/><Relationship Id="rId14" Type="http://schemas.openxmlformats.org/officeDocument/2006/relationships/image" Target="../media/image59.png"/><Relationship Id="rId4" Type="http://schemas.openxmlformats.org/officeDocument/2006/relationships/image" Target="../media/image48.png"/><Relationship Id="rId9" Type="http://schemas.openxmlformats.org/officeDocument/2006/relationships/image" Target="../media/image53.png"/></Relationships>
</file>

<file path=ppt/slides/_rels/slide4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4.png"/><Relationship Id="rId4" Type="http://schemas.openxmlformats.org/officeDocument/2006/relationships/image" Target="../media/image103.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0.png"/><Relationship Id="rId10" Type="http://schemas.openxmlformats.org/officeDocument/2006/relationships/image" Target="../media/image41.png"/><Relationship Id="rId4" Type="http://schemas.openxmlformats.org/officeDocument/2006/relationships/image" Target="../media/image330.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gif"/><Relationship Id="rId4" Type="http://schemas.openxmlformats.org/officeDocument/2006/relationships/hyperlink" Target="https://ftx.desy.de/research/dta/basics/particle_flow/" TargetMode="External"/></Relationships>
</file>

<file path=ppt/slides/_rels/slide7.xml.rels><?xml version="1.0" encoding="UTF-8" standalone="yes"?>
<Relationships xmlns="http://schemas.openxmlformats.org/package/2006/relationships"><Relationship Id="rId13" Type="http://schemas.openxmlformats.org/officeDocument/2006/relationships/image" Target="../media/image68.png"/><Relationship Id="rId7" Type="http://schemas.openxmlformats.org/officeDocument/2006/relationships/image" Target="../media/image380.png"/><Relationship Id="rId12" Type="http://schemas.openxmlformats.org/officeDocument/2006/relationships/image" Target="../media/image43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70.png"/><Relationship Id="rId11" Type="http://schemas.openxmlformats.org/officeDocument/2006/relationships/image" Target="../media/image420.png"/><Relationship Id="rId5" Type="http://schemas.openxmlformats.org/officeDocument/2006/relationships/image" Target="../media/image3600.png"/><Relationship Id="rId10" Type="http://schemas.openxmlformats.org/officeDocument/2006/relationships/image" Target="../media/image410.png"/><Relationship Id="rId4" Type="http://schemas.openxmlformats.org/officeDocument/2006/relationships/image" Target="../media/image3300.png"/><Relationship Id="rId14" Type="http://schemas.openxmlformats.org/officeDocument/2006/relationships/image" Target="../media/image69.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960.png"/><Relationship Id="rId7" Type="http://schemas.openxmlformats.org/officeDocument/2006/relationships/image" Target="../media/image380.png"/><Relationship Id="rId12" Type="http://schemas.openxmlformats.org/officeDocument/2006/relationships/image" Target="../media/image19.png"/><Relationship Id="rId17" Type="http://schemas.openxmlformats.org/officeDocument/2006/relationships/image" Target="../media/image20.png"/><Relationship Id="rId16" Type="http://schemas.openxmlformats.org/officeDocument/2006/relationships/image" Target="../media/image990.png"/><Relationship Id="rId1" Type="http://schemas.openxmlformats.org/officeDocument/2006/relationships/slideLayout" Target="../slideLayouts/slideLayout2.xml"/><Relationship Id="rId6" Type="http://schemas.openxmlformats.org/officeDocument/2006/relationships/image" Target="../media/image370.png"/><Relationship Id="rId11" Type="http://schemas.openxmlformats.org/officeDocument/2006/relationships/image" Target="../media/image420.png"/><Relationship Id="rId5" Type="http://schemas.openxmlformats.org/officeDocument/2006/relationships/image" Target="../media/image3600.png"/><Relationship Id="rId15" Type="http://schemas.openxmlformats.org/officeDocument/2006/relationships/image" Target="../media/image980.png"/><Relationship Id="rId4" Type="http://schemas.openxmlformats.org/officeDocument/2006/relationships/image" Target="../media/image3300.png"/><Relationship Id="rId14" Type="http://schemas.openxmlformats.org/officeDocument/2006/relationships/image" Target="../media/image9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DC7490-EFCA-784A-EE62-DCFCFF6F585C}"/>
              </a:ext>
            </a:extLst>
          </p:cNvPr>
          <p:cNvSpPr>
            <a:spLocks noGrp="1"/>
          </p:cNvSpPr>
          <p:nvPr>
            <p:ph type="ctrTitle"/>
          </p:nvPr>
        </p:nvSpPr>
        <p:spPr/>
        <p:txBody>
          <a:bodyPr/>
          <a:lstStyle/>
          <a:p>
            <a:r>
              <a:rPr kumimoji="1" lang="en-US" altLang="ja-JP" dirty="0"/>
              <a:t>2026/7/8</a:t>
            </a:r>
            <a:endParaRPr kumimoji="1" lang="ja-JP" altLang="en-US" dirty="0"/>
          </a:p>
        </p:txBody>
      </p:sp>
      <p:sp>
        <p:nvSpPr>
          <p:cNvPr id="3" name="字幕 2">
            <a:extLst>
              <a:ext uri="{FF2B5EF4-FFF2-40B4-BE49-F238E27FC236}">
                <a16:creationId xmlns:a16="http://schemas.microsoft.com/office/drawing/2014/main" id="{313673CF-BAB8-15E1-53CA-153866B1630A}"/>
              </a:ext>
            </a:extLst>
          </p:cNvPr>
          <p:cNvSpPr>
            <a:spLocks noGrp="1"/>
          </p:cNvSpPr>
          <p:nvPr>
            <p:ph type="subTitle" idx="1"/>
          </p:nvPr>
        </p:nvSpPr>
        <p:spPr/>
        <p:txBody>
          <a:bodyPr/>
          <a:lstStyle/>
          <a:p>
            <a:r>
              <a:rPr lang="ja-JP" altLang="en-US" dirty="0"/>
              <a:t>伊藤悠風</a:t>
            </a:r>
            <a:endParaRPr kumimoji="1" lang="ja-JP" altLang="en-US" dirty="0"/>
          </a:p>
        </p:txBody>
      </p:sp>
    </p:spTree>
    <p:extLst>
      <p:ext uri="{BB962C8B-B14F-4D97-AF65-F5344CB8AC3E}">
        <p14:creationId xmlns:p14="http://schemas.microsoft.com/office/powerpoint/2010/main" val="2600881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B5E79-63B6-7BE0-27D4-37DBC0D8D975}"/>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A6F76829-EC1F-C40E-3401-C65769EFDA88}"/>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158540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5B20E-5B1E-6621-399D-D373470C9FD2}"/>
            </a:ext>
          </a:extLst>
        </p:cNvPr>
        <p:cNvGrpSpPr/>
        <p:nvPr/>
      </p:nvGrpSpPr>
      <p:grpSpPr>
        <a:xfrm>
          <a:off x="0" y="0"/>
          <a:ext cx="0" cy="0"/>
          <a:chOff x="0" y="0"/>
          <a:chExt cx="0" cy="0"/>
        </a:xfrm>
      </p:grpSpPr>
      <p:pic>
        <p:nvPicPr>
          <p:cNvPr id="7" name="図 6">
            <a:extLst>
              <a:ext uri="{FF2B5EF4-FFF2-40B4-BE49-F238E27FC236}">
                <a16:creationId xmlns:a16="http://schemas.microsoft.com/office/drawing/2014/main" id="{8F529B34-E20D-8709-540A-1A54830505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4515" y="3515757"/>
            <a:ext cx="3865808" cy="2636282"/>
          </a:xfrm>
          <a:prstGeom prst="rect">
            <a:avLst/>
          </a:prstGeom>
        </p:spPr>
      </p:pic>
      <p:pic>
        <p:nvPicPr>
          <p:cNvPr id="5" name="図 4">
            <a:extLst>
              <a:ext uri="{FF2B5EF4-FFF2-40B4-BE49-F238E27FC236}">
                <a16:creationId xmlns:a16="http://schemas.microsoft.com/office/drawing/2014/main" id="{F872DC1E-10D6-0E51-511C-FBDA195C1D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6968" y="300072"/>
            <a:ext cx="4295423" cy="2929257"/>
          </a:xfrm>
          <a:prstGeom prst="rect">
            <a:avLst/>
          </a:prstGeom>
        </p:spPr>
      </p:pic>
      <p:sp>
        <p:nvSpPr>
          <p:cNvPr id="4" name="タイトル 1">
            <a:extLst>
              <a:ext uri="{FF2B5EF4-FFF2-40B4-BE49-F238E27FC236}">
                <a16:creationId xmlns:a16="http://schemas.microsoft.com/office/drawing/2014/main" id="{8BB8C1BA-A73F-C571-C571-6573918D66E0}"/>
              </a:ext>
            </a:extLst>
          </p:cNvPr>
          <p:cNvSpPr>
            <a:spLocks noGrp="1"/>
          </p:cNvSpPr>
          <p:nvPr>
            <p:ph type="title"/>
          </p:nvPr>
        </p:nvSpPr>
        <p:spPr>
          <a:xfrm>
            <a:off x="289560" y="177831"/>
            <a:ext cx="10515600" cy="750675"/>
          </a:xfrm>
        </p:spPr>
        <p:txBody>
          <a:bodyPr>
            <a:normAutofit/>
          </a:bodyPr>
          <a:lstStyle/>
          <a:p>
            <a:r>
              <a:rPr kumimoji="1" lang="en-US" altLang="ja-JP" dirty="0"/>
              <a:t>Tau</a:t>
            </a:r>
            <a:r>
              <a:rPr lang="ja-JP" altLang="en-US" dirty="0"/>
              <a:t>の親粒子の確認</a:t>
            </a:r>
            <a:endParaRPr kumimoji="1" lang="ja-JP" altLang="en-US" dirty="0"/>
          </a:p>
        </p:txBody>
      </p:sp>
      <mc:AlternateContent xmlns:mc="http://schemas.openxmlformats.org/markup-compatibility/2006" xmlns:a14="http://schemas.microsoft.com/office/drawing/2010/main">
        <mc:Choice Requires="a14">
          <p:graphicFrame>
            <p:nvGraphicFramePr>
              <p:cNvPr id="10" name="コンテンツ プレースホルダー 3">
                <a:extLst>
                  <a:ext uri="{FF2B5EF4-FFF2-40B4-BE49-F238E27FC236}">
                    <a16:creationId xmlns:a16="http://schemas.microsoft.com/office/drawing/2014/main" id="{FA9FC19E-9F5A-3322-0110-8BFB85402A57}"/>
                  </a:ext>
                </a:extLst>
              </p:cNvPr>
              <p:cNvGraphicFramePr>
                <a:graphicFrameLocks/>
              </p:cNvGraphicFramePr>
              <p:nvPr>
                <p:extLst>
                  <p:ext uri="{D42A27DB-BD31-4B8C-83A1-F6EECF244321}">
                    <p14:modId xmlns:p14="http://schemas.microsoft.com/office/powerpoint/2010/main" val="3813788"/>
                  </p:ext>
                </p:extLst>
              </p:nvPr>
            </p:nvGraphicFramePr>
            <p:xfrm>
              <a:off x="566487" y="1493755"/>
              <a:ext cx="5950819" cy="2905760"/>
            </p:xfrm>
            <a:graphic>
              <a:graphicData uri="http://schemas.openxmlformats.org/drawingml/2006/table">
                <a:tbl>
                  <a:tblPr firstRow="1" bandRow="1">
                    <a:tableStyleId>{F5AB1C69-6EDB-4FF4-983F-18BD219EF322}</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370840">
                    <a:tc>
                      <a:txBody>
                        <a:bodyPr/>
                        <a:lstStyle/>
                        <a:p>
                          <a:pPr rtl="0">
                            <a:buNone/>
                          </a:pPr>
                          <a:r>
                            <a:rPr lang="en-US" b="1" dirty="0">
                              <a:solidFill>
                                <a:schemeClr val="bg1"/>
                              </a:solidFill>
                              <a:effectLst/>
                            </a:rPr>
                            <a:t>MC Truth PDG ID</a:t>
                          </a:r>
                          <a:endParaRPr lang="en-US" dirty="0">
                            <a:solidFill>
                              <a:schemeClr val="bg1"/>
                            </a:solidFill>
                            <a:effectLst/>
                            <a:latin typeface="Google Sans Text"/>
                          </a:endParaRPr>
                        </a:p>
                      </a:txBody>
                      <a:tcPr marL="76200" marR="76200" marT="50800" marB="50800" anchor="ctr"/>
                    </a:tc>
                    <a:tc>
                      <a:txBody>
                        <a:bodyPr/>
                        <a:lstStyle/>
                        <a:p>
                          <a:pPr rtl="0">
                            <a:buNone/>
                          </a:pPr>
                          <a:r>
                            <a:rPr lang="en-US" b="1" dirty="0">
                              <a:solidFill>
                                <a:schemeClr val="bg1"/>
                              </a:solidFill>
                              <a:effectLst/>
                            </a:rPr>
                            <a:t>Particle Candidate</a:t>
                          </a:r>
                          <a:endParaRPr lang="en-US" dirty="0">
                            <a:solidFill>
                              <a:schemeClr val="bg1"/>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0840">
                    <a:tc>
                      <a:txBody>
                        <a:bodyPr/>
                        <a:lstStyle/>
                        <a:p>
                          <a:pPr rtl="0">
                            <a:buNone/>
                          </a:pPr>
                          <a:r>
                            <a:rPr lang="en-US" altLang="ja-JP" dirty="0">
                              <a:solidFill>
                                <a:srgbClr val="1F1F1F"/>
                              </a:solidFill>
                              <a:effectLst/>
                            </a:rPr>
                            <a:t>±11</a:t>
                          </a:r>
                          <a:endParaRPr lang="en-US" altLang="ja-JP" dirty="0">
                            <a:solidFill>
                              <a:srgbClr val="1F1F1F"/>
                            </a:solidFill>
                            <a:effectLst/>
                            <a:latin typeface="Google Sans Text"/>
                          </a:endParaRPr>
                        </a:p>
                      </a:txBody>
                      <a:tcPr marL="76200" marR="76200" marT="50800" marB="50800" anchor="ctr"/>
                    </a:tc>
                    <a:tc>
                      <a:txBody>
                        <a:bodyPr/>
                        <a:lstStyle/>
                        <a:p>
                          <a:pPr rtl="0">
                            <a:buNone/>
                          </a:pPr>
                          <a:r>
                            <a:rPr lang="ja-JP" altLang="en-US" dirty="0">
                              <a:solidFill>
                                <a:srgbClr val="1F1F1F"/>
                              </a:solidFill>
                              <a:effectLst/>
                            </a:rPr>
                            <a:t>電子 </a:t>
                          </a:r>
                          <a:r>
                            <a:rPr lang="en-US" altLang="ja-JP" dirty="0">
                              <a:solidFill>
                                <a:srgbClr val="1F1F1F"/>
                              </a:solidFill>
                              <a:effectLst/>
                            </a:rPr>
                            <a:t>/ </a:t>
                          </a:r>
                          <a:r>
                            <a:rPr lang="ja-JP" altLang="en-US" dirty="0">
                              <a:solidFill>
                                <a:srgbClr val="1F1F1F"/>
                              </a:solidFill>
                              <a:effectLst/>
                            </a:rPr>
                            <a:t>陽電子 </a:t>
                          </a:r>
                          <a:r>
                            <a:rPr lang="en-US" altLang="ja-JP" dirty="0">
                              <a:solidFill>
                                <a:srgbClr val="1F1F1F"/>
                              </a:solidFill>
                              <a:effectLst/>
                            </a:rPr>
                            <a:t>(</a:t>
                          </a:r>
                          <a:r>
                            <a:rPr lang="en-US" dirty="0">
                              <a:solidFill>
                                <a:srgbClr val="1F1F1F"/>
                              </a:solidFill>
                              <a:effectLst/>
                            </a:rPr>
                            <a:t>Electron / Positron)</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021075110"/>
                      </a:ext>
                    </a:extLst>
                  </a:tr>
                  <a:tr h="370840">
                    <a:tc>
                      <a:txBody>
                        <a:bodyPr/>
                        <a:lstStyle/>
                        <a:p>
                          <a:pPr rtl="0">
                            <a:buNone/>
                          </a:pPr>
                          <a:r>
                            <a:rPr lang="en-US" altLang="ja-JP" dirty="0">
                              <a:solidFill>
                                <a:srgbClr val="1F1F1F"/>
                              </a:solidFill>
                              <a:effectLst/>
                            </a:rPr>
                            <a:t>23</a:t>
                          </a:r>
                          <a:endParaRPr lang="en-US" altLang="ja-JP" dirty="0">
                            <a:solidFill>
                              <a:srgbClr val="1F1F1F"/>
                            </a:solidFill>
                            <a:effectLst/>
                            <a:latin typeface="Google Sans Text"/>
                          </a:endParaRPr>
                        </a:p>
                      </a:txBody>
                      <a:tcPr marL="76200" marR="76200" marT="50800" marB="50800" anchor="ctr"/>
                    </a:tc>
                    <a:tc>
                      <a:txBody>
                        <a:bodyPr/>
                        <a:lstStyle/>
                        <a:p>
                          <a:pPr rtl="0">
                            <a:buNone/>
                          </a:pPr>
                          <a14:m>
                            <m:oMath xmlns:m="http://schemas.openxmlformats.org/officeDocument/2006/math">
                              <m:sSup>
                                <m:sSupPr>
                                  <m:ctrlPr>
                                    <a:rPr lang="en-US" altLang="ja-JP" i="1" smtClean="0">
                                      <a:solidFill>
                                        <a:srgbClr val="1F1F1F"/>
                                      </a:solidFill>
                                      <a:effectLst/>
                                      <a:latin typeface="Cambria Math" panose="02040503050406030204" pitchFamily="18" charset="0"/>
                                    </a:rPr>
                                  </m:ctrlPr>
                                </m:sSupPr>
                                <m:e>
                                  <m:r>
                                    <a:rPr lang="en-US" altLang="ja-JP" b="0" smtClean="0">
                                      <a:solidFill>
                                        <a:srgbClr val="1F1F1F"/>
                                      </a:solidFill>
                                      <a:effectLst/>
                                      <a:latin typeface="Cambria Math" panose="02040503050406030204" pitchFamily="18" charset="0"/>
                                    </a:rPr>
                                    <m:t>𝑍</m:t>
                                  </m:r>
                                </m:e>
                                <m:sup>
                                  <m:r>
                                    <a:rPr lang="en-US" altLang="ja-JP" b="0" smtClean="0">
                                      <a:solidFill>
                                        <a:srgbClr val="1F1F1F"/>
                                      </a:solidFill>
                                      <a:effectLst/>
                                      <a:latin typeface="Cambria Math" panose="02040503050406030204" pitchFamily="18" charset="0"/>
                                    </a:rPr>
                                    <m:t>0</m:t>
                                  </m:r>
                                </m:sup>
                              </m:sSup>
                            </m:oMath>
                          </a14:m>
                          <a:r>
                            <a:rPr lang="ja-JP" altLang="en-US" dirty="0">
                              <a:solidFill>
                                <a:srgbClr val="1F1F1F"/>
                              </a:solidFill>
                              <a:effectLst/>
                            </a:rPr>
                            <a:t>ボソン</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526586327"/>
                      </a:ext>
                    </a:extLst>
                  </a:tr>
                  <a:tr h="370840">
                    <a:tc>
                      <a:txBody>
                        <a:bodyPr/>
                        <a:lstStyle/>
                        <a:p>
                          <a:pPr rtl="0">
                            <a:buNone/>
                          </a:pPr>
                          <a:r>
                            <a:rPr lang="en-US" altLang="ja-JP" dirty="0">
                              <a:solidFill>
                                <a:srgbClr val="1F1F1F"/>
                              </a:solidFill>
                              <a:effectLst/>
                            </a:rPr>
                            <a:t>-24</a:t>
                          </a:r>
                          <a:endParaRPr lang="en-US" altLang="ja-JP" dirty="0">
                            <a:solidFill>
                              <a:srgbClr val="1F1F1F"/>
                            </a:solidFill>
                            <a:effectLst/>
                            <a:latin typeface="Google Sans Text"/>
                          </a:endParaRPr>
                        </a:p>
                      </a:txBody>
                      <a:tcPr marL="76200" marR="76200" marT="50800" marB="50800" anchor="ctr"/>
                    </a:tc>
                    <a:tc>
                      <a:txBody>
                        <a:bodyPr/>
                        <a:lstStyle/>
                        <a:p>
                          <a:pPr rtl="0">
                            <a:buNone/>
                          </a:pPr>
                          <a14:m>
                            <m:oMath xmlns:m="http://schemas.openxmlformats.org/officeDocument/2006/math">
                              <m:sSup>
                                <m:sSupPr>
                                  <m:ctrlPr>
                                    <a:rPr lang="en-US" altLang="ja-JP" i="1" smtClean="0">
                                      <a:solidFill>
                                        <a:srgbClr val="1F1F1F"/>
                                      </a:solidFill>
                                      <a:effectLst/>
                                      <a:latin typeface="Cambria Math" panose="02040503050406030204" pitchFamily="18" charset="0"/>
                                    </a:rPr>
                                  </m:ctrlPr>
                                </m:sSupPr>
                                <m:e>
                                  <m:r>
                                    <a:rPr lang="en-US" altLang="ja-JP" b="0" smtClean="0">
                                      <a:solidFill>
                                        <a:srgbClr val="1F1F1F"/>
                                      </a:solidFill>
                                      <a:effectLst/>
                                      <a:latin typeface="Cambria Math" panose="02040503050406030204" pitchFamily="18" charset="0"/>
                                    </a:rPr>
                                    <m:t>𝑊</m:t>
                                  </m:r>
                                </m:e>
                                <m:sup>
                                  <m:r>
                                    <a:rPr lang="en-US" altLang="ja-JP" b="0" smtClean="0">
                                      <a:solidFill>
                                        <a:srgbClr val="1F1F1F"/>
                                      </a:solidFill>
                                      <a:effectLst/>
                                      <a:latin typeface="Cambria Math" panose="02040503050406030204" pitchFamily="18" charset="0"/>
                                    </a:rPr>
                                    <m:t>−</m:t>
                                  </m:r>
                                </m:sup>
                              </m:sSup>
                            </m:oMath>
                          </a14:m>
                          <a:r>
                            <a:rPr lang="ja-JP" altLang="en-US" dirty="0">
                              <a:solidFill>
                                <a:srgbClr val="1F1F1F"/>
                              </a:solidFill>
                              <a:effectLst/>
                            </a:rPr>
                            <a:t>ボソン</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2023560332"/>
                      </a:ext>
                    </a:extLst>
                  </a:tr>
                  <a:tr h="370840">
                    <a:tc>
                      <a:txBody>
                        <a:bodyPr/>
                        <a:lstStyle/>
                        <a:p>
                          <a:pPr rtl="0">
                            <a:buNone/>
                          </a:pPr>
                          <a:r>
                            <a:rPr lang="en-US" altLang="ja-JP" dirty="0">
                              <a:solidFill>
                                <a:srgbClr val="1F1F1F"/>
                              </a:solidFill>
                              <a:effectLst/>
                            </a:rPr>
                            <a:t>25</a:t>
                          </a:r>
                          <a:endParaRPr lang="en-US" altLang="ja-JP" dirty="0">
                            <a:solidFill>
                              <a:srgbClr val="1F1F1F"/>
                            </a:solidFill>
                            <a:effectLst/>
                            <a:latin typeface="Google Sans Text"/>
                          </a:endParaRPr>
                        </a:p>
                      </a:txBody>
                      <a:tcPr marL="76200" marR="76200" marT="50800" marB="50800" anchor="ctr"/>
                    </a:tc>
                    <a:tc>
                      <a:txBody>
                        <a:bodyPr/>
                        <a:lstStyle/>
                        <a:p>
                          <a:pPr rtl="0">
                            <a:buNone/>
                          </a:pPr>
                          <a:r>
                            <a:rPr lang="ja-JP" altLang="en-US" dirty="0">
                              <a:solidFill>
                                <a:srgbClr val="1F1F1F"/>
                              </a:solidFill>
                              <a:effectLst/>
                            </a:rPr>
                            <a:t>ヒッグス粒子</a:t>
                          </a:r>
                          <a:r>
                            <a:rPr lang="en-US" altLang="ja-JP" dirty="0">
                              <a:solidFill>
                                <a:srgbClr val="1F1F1F"/>
                              </a:solidFill>
                              <a:effectLst/>
                            </a:rPr>
                            <a:t>(Higgs)</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032905409"/>
                      </a:ext>
                    </a:extLst>
                  </a:tr>
                  <a:tr h="370840">
                    <a:tc>
                      <a:txBody>
                        <a:bodyPr/>
                        <a:lstStyle/>
                        <a:p>
                          <a:pPr rtl="0">
                            <a:buNone/>
                          </a:pPr>
                          <a:r>
                            <a:rPr lang="en-US" altLang="ja-JP" dirty="0">
                              <a:solidFill>
                                <a:srgbClr val="1F1F1F"/>
                              </a:solidFill>
                              <a:effectLst/>
                            </a:rPr>
                            <a:t>-511</a:t>
                          </a:r>
                          <a:endParaRPr lang="en-US" altLang="ja-JP" dirty="0">
                            <a:solidFill>
                              <a:srgbClr val="1F1F1F"/>
                            </a:solidFill>
                            <a:effectLst/>
                            <a:latin typeface="Google Sans Text"/>
                          </a:endParaRPr>
                        </a:p>
                      </a:txBody>
                      <a:tcPr marL="76200" marR="76200" marT="50800" marB="50800" anchor="ctr"/>
                    </a:tc>
                    <a:tc>
                      <a:txBody>
                        <a:bodyPr/>
                        <a:lstStyle/>
                        <a:p>
                          <a:pPr rtl="0">
                            <a:buNone/>
                          </a:pPr>
                          <a14:m>
                            <m:oMath xmlns:m="http://schemas.openxmlformats.org/officeDocument/2006/math">
                              <m:sSup>
                                <m:sSupPr>
                                  <m:ctrlPr>
                                    <a:rPr lang="en-US" altLang="ja-JP" i="1" smtClean="0">
                                      <a:latin typeface="Cambria Math" panose="02040503050406030204" pitchFamily="18" charset="0"/>
                                    </a:rPr>
                                  </m:ctrlPr>
                                </m:sSupPr>
                                <m:e>
                                  <m:r>
                                    <a:rPr lang="en-US" altLang="ja-JP" b="0" smtClean="0">
                                      <a:latin typeface="Cambria Math" panose="02040503050406030204" pitchFamily="18" charset="0"/>
                                    </a:rPr>
                                    <m:t>𝐵</m:t>
                                  </m:r>
                                </m:e>
                                <m:sup>
                                  <m:r>
                                    <a:rPr lang="en-US" altLang="ja-JP" b="0" smtClean="0">
                                      <a:latin typeface="Cambria Math" panose="02040503050406030204" pitchFamily="18" charset="0"/>
                                    </a:rPr>
                                    <m:t>0</m:t>
                                  </m:r>
                                </m:sup>
                              </m:sSup>
                            </m:oMath>
                          </a14:m>
                          <a:r>
                            <a:rPr lang="ja-JP" altLang="ja-JP" dirty="0"/>
                            <a:t>中間子</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36289"/>
                      </a:ext>
                    </a:extLst>
                  </a:tr>
                  <a:tr h="370840">
                    <a:tc>
                      <a:txBody>
                        <a:bodyPr/>
                        <a:lstStyle/>
                        <a:p>
                          <a:pPr rtl="0">
                            <a:buNone/>
                          </a:pPr>
                          <a:r>
                            <a:rPr lang="en-US" altLang="ja-JP" dirty="0">
                              <a:solidFill>
                                <a:srgbClr val="1F1F1F"/>
                              </a:solidFill>
                              <a:effectLst/>
                            </a:rPr>
                            <a:t>521</a:t>
                          </a:r>
                          <a:endParaRPr lang="en-US" altLang="ja-JP" dirty="0">
                            <a:solidFill>
                              <a:srgbClr val="1F1F1F"/>
                            </a:solidFill>
                            <a:effectLst/>
                            <a:latin typeface="Google Sans Text"/>
                          </a:endParaRPr>
                        </a:p>
                      </a:txBody>
                      <a:tcPr marL="76200" marR="76200" marT="50800" marB="50800" anchor="ctr"/>
                    </a:tc>
                    <a:tc>
                      <a:txBody>
                        <a:bodyPr/>
                        <a:lstStyle/>
                        <a:p>
                          <a:pPr rtl="0">
                            <a:buNone/>
                          </a:pPr>
                          <a14:m>
                            <m:oMath xmlns:m="http://schemas.openxmlformats.org/officeDocument/2006/math">
                              <m:sSup>
                                <m:sSupPr>
                                  <m:ctrlPr>
                                    <a:rPr lang="en-US" altLang="ja-JP" i="1" smtClean="0">
                                      <a:latin typeface="Cambria Math" panose="02040503050406030204" pitchFamily="18" charset="0"/>
                                    </a:rPr>
                                  </m:ctrlPr>
                                </m:sSupPr>
                                <m:e>
                                  <m:r>
                                    <a:rPr lang="en-US" altLang="ja-JP" b="0" smtClean="0">
                                      <a:latin typeface="Cambria Math" panose="02040503050406030204" pitchFamily="18" charset="0"/>
                                    </a:rPr>
                                    <m:t>𝐵</m:t>
                                  </m:r>
                                </m:e>
                                <m:sup>
                                  <m:r>
                                    <a:rPr lang="en-US" altLang="ja-JP" b="0" smtClean="0">
                                      <a:latin typeface="Cambria Math" panose="02040503050406030204" pitchFamily="18" charset="0"/>
                                    </a:rPr>
                                    <m:t>+</m:t>
                                  </m:r>
                                </m:sup>
                              </m:sSup>
                            </m:oMath>
                          </a14:m>
                          <a:r>
                            <a:rPr lang="ja-JP" altLang="ja-JP" dirty="0"/>
                            <a:t>中間子</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28208004"/>
                      </a:ext>
                    </a:extLst>
                  </a:tr>
                </a:tbl>
              </a:graphicData>
            </a:graphic>
          </p:graphicFrame>
        </mc:Choice>
        <mc:Fallback xmlns="">
          <p:graphicFrame>
            <p:nvGraphicFramePr>
              <p:cNvPr id="10" name="コンテンツ プレースホルダー 3">
                <a:extLst>
                  <a:ext uri="{FF2B5EF4-FFF2-40B4-BE49-F238E27FC236}">
                    <a16:creationId xmlns:a16="http://schemas.microsoft.com/office/drawing/2014/main" id="{FA9FC19E-9F5A-3322-0110-8BFB85402A57}"/>
                  </a:ext>
                </a:extLst>
              </p:cNvPr>
              <p:cNvGraphicFramePr>
                <a:graphicFrameLocks/>
              </p:cNvGraphicFramePr>
              <p:nvPr>
                <p:extLst>
                  <p:ext uri="{D42A27DB-BD31-4B8C-83A1-F6EECF244321}">
                    <p14:modId xmlns:p14="http://schemas.microsoft.com/office/powerpoint/2010/main" val="3813788"/>
                  </p:ext>
                </p:extLst>
              </p:nvPr>
            </p:nvGraphicFramePr>
            <p:xfrm>
              <a:off x="566487" y="1493755"/>
              <a:ext cx="5950819" cy="2905760"/>
            </p:xfrm>
            <a:graphic>
              <a:graphicData uri="http://schemas.openxmlformats.org/drawingml/2006/table">
                <a:tbl>
                  <a:tblPr firstRow="1" bandRow="1">
                    <a:tableStyleId>{F5AB1C69-6EDB-4FF4-983F-18BD219EF322}</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650240">
                    <a:tc>
                      <a:txBody>
                        <a:bodyPr/>
                        <a:lstStyle/>
                        <a:p>
                          <a:pPr rtl="0">
                            <a:buNone/>
                          </a:pPr>
                          <a:r>
                            <a:rPr lang="en-US" b="1" dirty="0">
                              <a:solidFill>
                                <a:schemeClr val="bg1"/>
                              </a:solidFill>
                              <a:effectLst/>
                            </a:rPr>
                            <a:t>MC Truth PDG ID</a:t>
                          </a:r>
                          <a:endParaRPr lang="en-US" dirty="0">
                            <a:solidFill>
                              <a:schemeClr val="bg1"/>
                            </a:solidFill>
                            <a:effectLst/>
                            <a:latin typeface="Google Sans Text"/>
                          </a:endParaRPr>
                        </a:p>
                      </a:txBody>
                      <a:tcPr marL="76200" marR="76200" marT="50800" marB="50800" anchor="ctr"/>
                    </a:tc>
                    <a:tc>
                      <a:txBody>
                        <a:bodyPr/>
                        <a:lstStyle/>
                        <a:p>
                          <a:pPr rtl="0">
                            <a:buNone/>
                          </a:pPr>
                          <a:r>
                            <a:rPr lang="en-US" b="1" dirty="0">
                              <a:solidFill>
                                <a:schemeClr val="bg1"/>
                              </a:solidFill>
                              <a:effectLst/>
                            </a:rPr>
                            <a:t>Particle Candidate</a:t>
                          </a:r>
                          <a:endParaRPr lang="en-US" dirty="0">
                            <a:solidFill>
                              <a:schemeClr val="bg1"/>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5920">
                    <a:tc>
                      <a:txBody>
                        <a:bodyPr/>
                        <a:lstStyle/>
                        <a:p>
                          <a:pPr rtl="0">
                            <a:buNone/>
                          </a:pPr>
                          <a:r>
                            <a:rPr lang="en-US" altLang="ja-JP" dirty="0">
                              <a:solidFill>
                                <a:srgbClr val="1F1F1F"/>
                              </a:solidFill>
                              <a:effectLst/>
                            </a:rPr>
                            <a:t>±11</a:t>
                          </a:r>
                          <a:endParaRPr lang="en-US" altLang="ja-JP" dirty="0">
                            <a:solidFill>
                              <a:srgbClr val="1F1F1F"/>
                            </a:solidFill>
                            <a:effectLst/>
                            <a:latin typeface="Google Sans Text"/>
                          </a:endParaRPr>
                        </a:p>
                      </a:txBody>
                      <a:tcPr marL="76200" marR="76200" marT="50800" marB="50800" anchor="ctr"/>
                    </a:tc>
                    <a:tc>
                      <a:txBody>
                        <a:bodyPr/>
                        <a:lstStyle/>
                        <a:p>
                          <a:pPr rtl="0">
                            <a:buNone/>
                          </a:pPr>
                          <a:r>
                            <a:rPr lang="ja-JP" altLang="en-US" dirty="0">
                              <a:solidFill>
                                <a:srgbClr val="1F1F1F"/>
                              </a:solidFill>
                              <a:effectLst/>
                            </a:rPr>
                            <a:t>電子 </a:t>
                          </a:r>
                          <a:r>
                            <a:rPr lang="en-US" altLang="ja-JP" dirty="0">
                              <a:solidFill>
                                <a:srgbClr val="1F1F1F"/>
                              </a:solidFill>
                              <a:effectLst/>
                            </a:rPr>
                            <a:t>/ </a:t>
                          </a:r>
                          <a:r>
                            <a:rPr lang="ja-JP" altLang="en-US" dirty="0">
                              <a:solidFill>
                                <a:srgbClr val="1F1F1F"/>
                              </a:solidFill>
                              <a:effectLst/>
                            </a:rPr>
                            <a:t>陽電子 </a:t>
                          </a:r>
                          <a:r>
                            <a:rPr lang="en-US" altLang="ja-JP" dirty="0">
                              <a:solidFill>
                                <a:srgbClr val="1F1F1F"/>
                              </a:solidFill>
                              <a:effectLst/>
                            </a:rPr>
                            <a:t>(</a:t>
                          </a:r>
                          <a:r>
                            <a:rPr lang="en-US" dirty="0">
                              <a:solidFill>
                                <a:srgbClr val="1F1F1F"/>
                              </a:solidFill>
                              <a:effectLst/>
                            </a:rPr>
                            <a:t>Electron / Positron)</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021075110"/>
                      </a:ext>
                    </a:extLst>
                  </a:tr>
                  <a:tr h="375920">
                    <a:tc>
                      <a:txBody>
                        <a:bodyPr/>
                        <a:lstStyle/>
                        <a:p>
                          <a:pPr rtl="0">
                            <a:buNone/>
                          </a:pPr>
                          <a:r>
                            <a:rPr lang="en-US" altLang="ja-JP" dirty="0">
                              <a:solidFill>
                                <a:srgbClr val="1F1F1F"/>
                              </a:solidFill>
                              <a:effectLst/>
                            </a:rPr>
                            <a:t>23</a:t>
                          </a:r>
                          <a:endParaRPr lang="en-US" alt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5"/>
                          <a:stretch>
                            <a:fillRect l="-50384" t="-279032" r="-614" b="-424194"/>
                          </a:stretch>
                        </a:blipFill>
                      </a:tcPr>
                    </a:tc>
                    <a:extLst>
                      <a:ext uri="{0D108BD9-81ED-4DB2-BD59-A6C34878D82A}">
                        <a16:rowId xmlns:a16="http://schemas.microsoft.com/office/drawing/2014/main" val="3526586327"/>
                      </a:ext>
                    </a:extLst>
                  </a:tr>
                  <a:tr h="375920">
                    <a:tc>
                      <a:txBody>
                        <a:bodyPr/>
                        <a:lstStyle/>
                        <a:p>
                          <a:pPr rtl="0">
                            <a:buNone/>
                          </a:pPr>
                          <a:r>
                            <a:rPr lang="en-US" altLang="ja-JP" dirty="0">
                              <a:solidFill>
                                <a:srgbClr val="1F1F1F"/>
                              </a:solidFill>
                              <a:effectLst/>
                            </a:rPr>
                            <a:t>-24</a:t>
                          </a:r>
                          <a:endParaRPr lang="en-US" alt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5"/>
                          <a:stretch>
                            <a:fillRect l="-50384" t="-379032" r="-614" b="-324194"/>
                          </a:stretch>
                        </a:blipFill>
                      </a:tcPr>
                    </a:tc>
                    <a:extLst>
                      <a:ext uri="{0D108BD9-81ED-4DB2-BD59-A6C34878D82A}">
                        <a16:rowId xmlns:a16="http://schemas.microsoft.com/office/drawing/2014/main" val="2023560332"/>
                      </a:ext>
                    </a:extLst>
                  </a:tr>
                  <a:tr h="375920">
                    <a:tc>
                      <a:txBody>
                        <a:bodyPr/>
                        <a:lstStyle/>
                        <a:p>
                          <a:pPr rtl="0">
                            <a:buNone/>
                          </a:pPr>
                          <a:r>
                            <a:rPr lang="en-US" altLang="ja-JP" dirty="0">
                              <a:solidFill>
                                <a:srgbClr val="1F1F1F"/>
                              </a:solidFill>
                              <a:effectLst/>
                            </a:rPr>
                            <a:t>25</a:t>
                          </a:r>
                          <a:endParaRPr lang="en-US" altLang="ja-JP" dirty="0">
                            <a:solidFill>
                              <a:srgbClr val="1F1F1F"/>
                            </a:solidFill>
                            <a:effectLst/>
                            <a:latin typeface="Google Sans Text"/>
                          </a:endParaRPr>
                        </a:p>
                      </a:txBody>
                      <a:tcPr marL="76200" marR="76200" marT="50800" marB="50800" anchor="ctr"/>
                    </a:tc>
                    <a:tc>
                      <a:txBody>
                        <a:bodyPr/>
                        <a:lstStyle/>
                        <a:p>
                          <a:pPr rtl="0">
                            <a:buNone/>
                          </a:pPr>
                          <a:r>
                            <a:rPr lang="ja-JP" altLang="en-US" dirty="0">
                              <a:solidFill>
                                <a:srgbClr val="1F1F1F"/>
                              </a:solidFill>
                              <a:effectLst/>
                            </a:rPr>
                            <a:t>ヒッグス粒子</a:t>
                          </a:r>
                          <a:r>
                            <a:rPr lang="en-US" altLang="ja-JP" dirty="0">
                              <a:solidFill>
                                <a:srgbClr val="1F1F1F"/>
                              </a:solidFill>
                              <a:effectLst/>
                            </a:rPr>
                            <a:t>(Higgs)</a:t>
                          </a:r>
                          <a:endParaRPr lang="en-US" dirty="0">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1032905409"/>
                      </a:ext>
                    </a:extLst>
                  </a:tr>
                  <a:tr h="375920">
                    <a:tc>
                      <a:txBody>
                        <a:bodyPr/>
                        <a:lstStyle/>
                        <a:p>
                          <a:pPr rtl="0">
                            <a:buNone/>
                          </a:pPr>
                          <a:r>
                            <a:rPr lang="en-US" altLang="ja-JP" dirty="0">
                              <a:solidFill>
                                <a:srgbClr val="1F1F1F"/>
                              </a:solidFill>
                              <a:effectLst/>
                            </a:rPr>
                            <a:t>-511</a:t>
                          </a:r>
                          <a:endParaRPr lang="en-US" alt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5"/>
                          <a:stretch>
                            <a:fillRect l="-50384" t="-588525" r="-614" b="-127869"/>
                          </a:stretch>
                        </a:blipFill>
                      </a:tcPr>
                    </a:tc>
                    <a:extLst>
                      <a:ext uri="{0D108BD9-81ED-4DB2-BD59-A6C34878D82A}">
                        <a16:rowId xmlns:a16="http://schemas.microsoft.com/office/drawing/2014/main" val="136289"/>
                      </a:ext>
                    </a:extLst>
                  </a:tr>
                  <a:tr h="375920">
                    <a:tc>
                      <a:txBody>
                        <a:bodyPr/>
                        <a:lstStyle/>
                        <a:p>
                          <a:pPr rtl="0">
                            <a:buNone/>
                          </a:pPr>
                          <a:r>
                            <a:rPr lang="en-US" altLang="ja-JP" dirty="0">
                              <a:solidFill>
                                <a:srgbClr val="1F1F1F"/>
                              </a:solidFill>
                              <a:effectLst/>
                            </a:rPr>
                            <a:t>521</a:t>
                          </a:r>
                          <a:endParaRPr lang="en-US" altLang="ja-JP" dirty="0">
                            <a:solidFill>
                              <a:srgbClr val="1F1F1F"/>
                            </a:solidFill>
                            <a:effectLst/>
                            <a:latin typeface="Google Sans Text"/>
                          </a:endParaRPr>
                        </a:p>
                      </a:txBody>
                      <a:tcPr marL="76200" marR="76200" marT="50800" marB="50800" anchor="ctr"/>
                    </a:tc>
                    <a:tc>
                      <a:txBody>
                        <a:bodyPr/>
                        <a:lstStyle/>
                        <a:p>
                          <a:endParaRPr lang="ja-JP"/>
                        </a:p>
                      </a:txBody>
                      <a:tcPr marL="76200" marR="76200" marT="50800" marB="50800" anchor="ctr">
                        <a:blipFill>
                          <a:blip r:embed="rId5"/>
                          <a:stretch>
                            <a:fillRect l="-50384" t="-677419" r="-614" b="-25806"/>
                          </a:stretch>
                        </a:blipFill>
                      </a:tcPr>
                    </a:tc>
                    <a:extLst>
                      <a:ext uri="{0D108BD9-81ED-4DB2-BD59-A6C34878D82A}">
                        <a16:rowId xmlns:a16="http://schemas.microsoft.com/office/drawing/2014/main" val="328208004"/>
                      </a:ext>
                    </a:extLst>
                  </a:tr>
                </a:tbl>
              </a:graphicData>
            </a:graphic>
          </p:graphicFrame>
        </mc:Fallback>
      </mc:AlternateContent>
      <p:sp>
        <p:nvSpPr>
          <p:cNvPr id="11" name="正方形/長方形 10">
            <a:extLst>
              <a:ext uri="{FF2B5EF4-FFF2-40B4-BE49-F238E27FC236}">
                <a16:creationId xmlns:a16="http://schemas.microsoft.com/office/drawing/2014/main" id="{2D08F5BB-7BF5-4801-8530-4A66AD29072A}"/>
              </a:ext>
            </a:extLst>
          </p:cNvPr>
          <p:cNvSpPr/>
          <p:nvPr/>
        </p:nvSpPr>
        <p:spPr>
          <a:xfrm>
            <a:off x="346710" y="4730671"/>
            <a:ext cx="5200650" cy="14213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a:t>tau</a:t>
            </a:r>
            <a:r>
              <a:rPr lang="ja-JP" altLang="en-US" dirty="0"/>
              <a:t>を重複してカウントしていると考えられる場所がなくなっていたので、</a:t>
            </a:r>
            <a:r>
              <a:rPr lang="en-US" altLang="ja-JP" dirty="0"/>
              <a:t>double count</a:t>
            </a:r>
            <a:r>
              <a:rPr lang="ja-JP" altLang="en-US" dirty="0"/>
              <a:t>はなくなったと考えられる。</a:t>
            </a:r>
            <a:endParaRPr kumimoji="1" lang="ja-JP" altLang="en-US" dirty="0"/>
          </a:p>
        </p:txBody>
      </p:sp>
      <p:sp>
        <p:nvSpPr>
          <p:cNvPr id="12" name="テキスト ボックス 11">
            <a:extLst>
              <a:ext uri="{FF2B5EF4-FFF2-40B4-BE49-F238E27FC236}">
                <a16:creationId xmlns:a16="http://schemas.microsoft.com/office/drawing/2014/main" id="{EAB07077-C538-4305-5775-7E1696DBCC72}"/>
              </a:ext>
            </a:extLst>
          </p:cNvPr>
          <p:cNvSpPr txBox="1"/>
          <p:nvPr/>
        </p:nvSpPr>
        <p:spPr>
          <a:xfrm>
            <a:off x="5865748" y="4099124"/>
            <a:ext cx="1977687" cy="1323439"/>
          </a:xfrm>
          <a:prstGeom prst="rect">
            <a:avLst/>
          </a:prstGeom>
          <a:noFill/>
        </p:spPr>
        <p:txBody>
          <a:bodyPr wrap="square" rtlCol="0">
            <a:spAutoFit/>
          </a:bodyPr>
          <a:lstStyle/>
          <a:p>
            <a:r>
              <a:rPr kumimoji="1" lang="en-US" altLang="ja-JP" sz="800" dirty="0"/>
              <a:t>***********************************</a:t>
            </a:r>
          </a:p>
          <a:p>
            <a:r>
              <a:rPr kumimoji="1" lang="en-US" altLang="ja-JP" sz="800" dirty="0"/>
              <a:t>*    Row   * Instance * </a:t>
            </a:r>
            <a:r>
              <a:rPr kumimoji="1" lang="en-US" altLang="ja-JP" sz="800" dirty="0" err="1"/>
              <a:t>true_tau</a:t>
            </a:r>
            <a:r>
              <a:rPr kumimoji="1" lang="en-US" altLang="ja-JP" sz="800" dirty="0"/>
              <a:t>_ *</a:t>
            </a:r>
          </a:p>
          <a:p>
            <a:r>
              <a:rPr kumimoji="1" lang="en-US" altLang="ja-JP" sz="800" dirty="0"/>
              <a:t>***********************************</a:t>
            </a:r>
          </a:p>
          <a:p>
            <a:r>
              <a:rPr kumimoji="1" lang="en-US" altLang="ja-JP" sz="800" dirty="0"/>
              <a:t>*        0 *        0 *        11 *</a:t>
            </a:r>
          </a:p>
          <a:p>
            <a:r>
              <a:rPr kumimoji="1" lang="en-US" altLang="ja-JP" sz="800" dirty="0"/>
              <a:t>*        0 *        1 *        11 *</a:t>
            </a:r>
          </a:p>
          <a:p>
            <a:r>
              <a:rPr kumimoji="1" lang="en-US" altLang="ja-JP" sz="800" dirty="0"/>
              <a:t>*        0 *        2 *        25 *</a:t>
            </a:r>
          </a:p>
          <a:p>
            <a:r>
              <a:rPr kumimoji="1" lang="en-US" altLang="ja-JP" sz="800" dirty="0"/>
              <a:t>*        0 *        3 *        25 *</a:t>
            </a:r>
          </a:p>
          <a:p>
            <a:r>
              <a:rPr kumimoji="1" lang="en-US" altLang="ja-JP" sz="800" dirty="0"/>
              <a:t>*        0 *        4 *        25 *</a:t>
            </a:r>
          </a:p>
          <a:p>
            <a:r>
              <a:rPr kumimoji="1" lang="en-US" altLang="ja-JP" sz="800" dirty="0"/>
              <a:t>*        0 *        5 *        25 *</a:t>
            </a:r>
          </a:p>
          <a:p>
            <a:r>
              <a:rPr lang="en-US" altLang="ja-JP" sz="800" dirty="0"/>
              <a:t>*        1 *        0 *        11 *</a:t>
            </a:r>
          </a:p>
        </p:txBody>
      </p:sp>
      <p:cxnSp>
        <p:nvCxnSpPr>
          <p:cNvPr id="14" name="直線矢印コネクタ 13">
            <a:extLst>
              <a:ext uri="{FF2B5EF4-FFF2-40B4-BE49-F238E27FC236}">
                <a16:creationId xmlns:a16="http://schemas.microsoft.com/office/drawing/2014/main" id="{BB428BA1-3A7A-F878-C330-576952EBFE0E}"/>
              </a:ext>
            </a:extLst>
          </p:cNvPr>
          <p:cNvCxnSpPr>
            <a:cxnSpLocks/>
          </p:cNvCxnSpPr>
          <p:nvPr/>
        </p:nvCxnSpPr>
        <p:spPr>
          <a:xfrm flipV="1">
            <a:off x="5487206" y="4904326"/>
            <a:ext cx="515607" cy="4599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AD683570-9A3D-C553-CFB1-6CFA4D783E24}"/>
              </a:ext>
            </a:extLst>
          </p:cNvPr>
          <p:cNvSpPr txBox="1"/>
          <p:nvPr/>
        </p:nvSpPr>
        <p:spPr>
          <a:xfrm>
            <a:off x="6820182" y="1924988"/>
            <a:ext cx="1152144" cy="369332"/>
          </a:xfrm>
          <a:prstGeom prst="rect">
            <a:avLst/>
          </a:prstGeom>
          <a:noFill/>
        </p:spPr>
        <p:txBody>
          <a:bodyPr wrap="square" rtlCol="0">
            <a:spAutoFit/>
          </a:bodyPr>
          <a:lstStyle/>
          <a:p>
            <a:r>
              <a:rPr lang="ja-JP" altLang="en-US" dirty="0"/>
              <a:t>事象数</a:t>
            </a:r>
            <a:endParaRPr kumimoji="1" lang="ja-JP" altLang="en-US" dirty="0"/>
          </a:p>
        </p:txBody>
      </p:sp>
      <p:sp>
        <p:nvSpPr>
          <p:cNvPr id="16" name="テキスト ボックス 15">
            <a:extLst>
              <a:ext uri="{FF2B5EF4-FFF2-40B4-BE49-F238E27FC236}">
                <a16:creationId xmlns:a16="http://schemas.microsoft.com/office/drawing/2014/main" id="{F2B83B11-880C-06A3-CD0F-C1D8406EC324}"/>
              </a:ext>
            </a:extLst>
          </p:cNvPr>
          <p:cNvSpPr txBox="1"/>
          <p:nvPr/>
        </p:nvSpPr>
        <p:spPr>
          <a:xfrm>
            <a:off x="7415007" y="3429000"/>
            <a:ext cx="1152144" cy="369332"/>
          </a:xfrm>
          <a:prstGeom prst="rect">
            <a:avLst/>
          </a:prstGeom>
          <a:noFill/>
        </p:spPr>
        <p:txBody>
          <a:bodyPr wrap="square" rtlCol="0">
            <a:spAutoFit/>
          </a:bodyPr>
          <a:lstStyle/>
          <a:p>
            <a:r>
              <a:rPr lang="ja-JP" altLang="en-US" dirty="0"/>
              <a:t>事象数</a:t>
            </a:r>
            <a:endParaRPr kumimoji="1" lang="ja-JP" altLang="en-US" dirty="0"/>
          </a:p>
        </p:txBody>
      </p:sp>
      <p:sp>
        <p:nvSpPr>
          <p:cNvPr id="17" name="テキスト ボックス 16">
            <a:extLst>
              <a:ext uri="{FF2B5EF4-FFF2-40B4-BE49-F238E27FC236}">
                <a16:creationId xmlns:a16="http://schemas.microsoft.com/office/drawing/2014/main" id="{0E2FAE5B-F459-B921-756B-868F85873F5C}"/>
              </a:ext>
            </a:extLst>
          </p:cNvPr>
          <p:cNvSpPr txBox="1"/>
          <p:nvPr/>
        </p:nvSpPr>
        <p:spPr>
          <a:xfrm>
            <a:off x="8979368" y="6018936"/>
            <a:ext cx="1368552" cy="369332"/>
          </a:xfrm>
          <a:prstGeom prst="rect">
            <a:avLst/>
          </a:prstGeom>
          <a:noFill/>
        </p:spPr>
        <p:txBody>
          <a:bodyPr wrap="square" rtlCol="0">
            <a:spAutoFit/>
          </a:bodyPr>
          <a:lstStyle/>
          <a:p>
            <a:r>
              <a:rPr kumimoji="1" lang="en-US" altLang="ja-JP" dirty="0"/>
              <a:t>PDG ID</a:t>
            </a:r>
            <a:endParaRPr kumimoji="1" lang="ja-JP" altLang="en-US" dirty="0"/>
          </a:p>
        </p:txBody>
      </p:sp>
      <p:sp>
        <p:nvSpPr>
          <p:cNvPr id="18" name="テキスト ボックス 17">
            <a:extLst>
              <a:ext uri="{FF2B5EF4-FFF2-40B4-BE49-F238E27FC236}">
                <a16:creationId xmlns:a16="http://schemas.microsoft.com/office/drawing/2014/main" id="{F0E78B54-6B24-5C9B-34B2-5829029688BC}"/>
              </a:ext>
            </a:extLst>
          </p:cNvPr>
          <p:cNvSpPr txBox="1"/>
          <p:nvPr/>
        </p:nvSpPr>
        <p:spPr>
          <a:xfrm>
            <a:off x="9131769" y="3059668"/>
            <a:ext cx="1368552" cy="369332"/>
          </a:xfrm>
          <a:prstGeom prst="rect">
            <a:avLst/>
          </a:prstGeom>
          <a:noFill/>
        </p:spPr>
        <p:txBody>
          <a:bodyPr wrap="square" rtlCol="0">
            <a:spAutoFit/>
          </a:bodyPr>
          <a:lstStyle/>
          <a:p>
            <a:r>
              <a:rPr kumimoji="1" lang="en-US" altLang="ja-JP" dirty="0"/>
              <a:t>PDG ID</a:t>
            </a:r>
            <a:endParaRPr kumimoji="1" lang="ja-JP" altLang="en-US" dirty="0"/>
          </a:p>
        </p:txBody>
      </p:sp>
      <p:sp>
        <p:nvSpPr>
          <p:cNvPr id="8" name="テキスト ボックス 7">
            <a:extLst>
              <a:ext uri="{FF2B5EF4-FFF2-40B4-BE49-F238E27FC236}">
                <a16:creationId xmlns:a16="http://schemas.microsoft.com/office/drawing/2014/main" id="{26F235AB-61C7-790B-9571-40888ECA72B1}"/>
              </a:ext>
            </a:extLst>
          </p:cNvPr>
          <p:cNvSpPr txBox="1"/>
          <p:nvPr/>
        </p:nvSpPr>
        <p:spPr>
          <a:xfrm>
            <a:off x="5994175" y="5413375"/>
            <a:ext cx="1764031" cy="1323439"/>
          </a:xfrm>
          <a:prstGeom prst="rect">
            <a:avLst/>
          </a:prstGeom>
          <a:noFill/>
        </p:spPr>
        <p:txBody>
          <a:bodyPr wrap="square" rtlCol="0">
            <a:spAutoFit/>
          </a:bodyPr>
          <a:lstStyle/>
          <a:p>
            <a:r>
              <a:rPr lang="en-US" altLang="ja-JP" sz="800" dirty="0"/>
              <a:t>***********************************</a:t>
            </a:r>
          </a:p>
          <a:p>
            <a:r>
              <a:rPr lang="en-US" altLang="ja-JP" sz="800" dirty="0"/>
              <a:t>*    Row   * Instance * </a:t>
            </a:r>
            <a:r>
              <a:rPr lang="en-US" altLang="ja-JP" sz="800" dirty="0" err="1"/>
              <a:t>true_tau</a:t>
            </a:r>
            <a:r>
              <a:rPr lang="en-US" altLang="ja-JP" sz="800" dirty="0"/>
              <a:t>_ *</a:t>
            </a:r>
          </a:p>
          <a:p>
            <a:r>
              <a:rPr lang="en-US" altLang="ja-JP" sz="800" dirty="0"/>
              <a:t>***********************************</a:t>
            </a:r>
          </a:p>
          <a:p>
            <a:r>
              <a:rPr lang="en-US" altLang="ja-JP" sz="800" dirty="0"/>
              <a:t>*        0 *        0 *        11 *</a:t>
            </a:r>
          </a:p>
          <a:p>
            <a:r>
              <a:rPr lang="en-US" altLang="ja-JP" sz="800" dirty="0"/>
              <a:t>*        0 *        1 *        11 *</a:t>
            </a:r>
          </a:p>
          <a:p>
            <a:r>
              <a:rPr lang="en-US" altLang="ja-JP" sz="800" dirty="0"/>
              <a:t>*        0 *        2 *        25 *</a:t>
            </a:r>
          </a:p>
          <a:p>
            <a:r>
              <a:rPr lang="en-US" altLang="ja-JP" sz="800" dirty="0"/>
              <a:t>*        0 *        3 *        25 *</a:t>
            </a:r>
          </a:p>
          <a:p>
            <a:r>
              <a:rPr lang="en-US" altLang="ja-JP" sz="800" dirty="0"/>
              <a:t>*        1 *        0 *        11 *</a:t>
            </a:r>
          </a:p>
        </p:txBody>
      </p:sp>
      <p:cxnSp>
        <p:nvCxnSpPr>
          <p:cNvPr id="21" name="直線矢印コネクタ 20">
            <a:extLst>
              <a:ext uri="{FF2B5EF4-FFF2-40B4-BE49-F238E27FC236}">
                <a16:creationId xmlns:a16="http://schemas.microsoft.com/office/drawing/2014/main" id="{C9B13DA1-1B44-E584-3991-132601AB20C7}"/>
              </a:ext>
            </a:extLst>
          </p:cNvPr>
          <p:cNvCxnSpPr>
            <a:cxnSpLocks/>
          </p:cNvCxnSpPr>
          <p:nvPr/>
        </p:nvCxnSpPr>
        <p:spPr>
          <a:xfrm>
            <a:off x="5448751" y="5704615"/>
            <a:ext cx="647249" cy="1320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5101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C0C221-8CA0-4E04-D030-745F5903A369}"/>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D10C9161-D60C-09EB-5882-5D105ABD5F29}"/>
              </a:ext>
            </a:extLst>
          </p:cNvPr>
          <p:cNvSpPr>
            <a:spLocks noGrp="1"/>
          </p:cNvSpPr>
          <p:nvPr>
            <p:ph type="title"/>
          </p:nvPr>
        </p:nvSpPr>
        <p:spPr>
          <a:xfrm>
            <a:off x="289560" y="177831"/>
            <a:ext cx="11064240" cy="750675"/>
          </a:xfrm>
        </p:spPr>
        <p:txBody>
          <a:bodyPr>
            <a:normAutofit fontScale="90000"/>
          </a:bodyPr>
          <a:lstStyle/>
          <a:p>
            <a:r>
              <a:rPr lang="ja-JP" altLang="ja-JP" dirty="0"/>
              <a:t>タウの真の起源</a:t>
            </a:r>
            <a:r>
              <a:rPr lang="en-US" altLang="ja-JP" dirty="0"/>
              <a:t>(</a:t>
            </a:r>
            <a:r>
              <a:rPr lang="ja-JP" altLang="ja-JP" dirty="0"/>
              <a:t>親粒子</a:t>
            </a:r>
            <a:r>
              <a:rPr lang="en-US" altLang="ja-JP" dirty="0"/>
              <a:t>)</a:t>
            </a:r>
            <a:r>
              <a:rPr lang="ja-JP" altLang="ja-JP" dirty="0"/>
              <a:t>と崩壊モードの総括</a:t>
            </a:r>
            <a:endParaRPr kumimoji="1" lang="ja-JP" altLang="en-US" dirty="0"/>
          </a:p>
        </p:txBody>
      </p:sp>
      <p:sp>
        <p:nvSpPr>
          <p:cNvPr id="2" name="テキスト ボックス 1">
            <a:extLst>
              <a:ext uri="{FF2B5EF4-FFF2-40B4-BE49-F238E27FC236}">
                <a16:creationId xmlns:a16="http://schemas.microsoft.com/office/drawing/2014/main" id="{17308740-81D5-275A-8AB8-0E6F782C9B51}"/>
              </a:ext>
            </a:extLst>
          </p:cNvPr>
          <p:cNvSpPr txBox="1"/>
          <p:nvPr/>
        </p:nvSpPr>
        <p:spPr>
          <a:xfrm>
            <a:off x="715617" y="928506"/>
            <a:ext cx="1616766" cy="461665"/>
          </a:xfrm>
          <a:prstGeom prst="rect">
            <a:avLst/>
          </a:prstGeom>
          <a:noFill/>
        </p:spPr>
        <p:txBody>
          <a:bodyPr wrap="square" rtlCol="0">
            <a:spAutoFit/>
          </a:bodyPr>
          <a:lstStyle/>
          <a:p>
            <a:r>
              <a:rPr kumimoji="1" lang="en-US" altLang="ja-JP" sz="2400" dirty="0"/>
              <a:t>Higgs(25)</a:t>
            </a:r>
            <a:endParaRPr kumimoji="1" lang="ja-JP" altLang="en-US" sz="2400" dirty="0"/>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F66019A9-CE1C-18E1-171C-A17C3DDE8BAF}"/>
                  </a:ext>
                </a:extLst>
              </p:cNvPr>
              <p:cNvSpPr txBox="1"/>
              <p:nvPr/>
            </p:nvSpPr>
            <p:spPr>
              <a:xfrm>
                <a:off x="65199" y="2023553"/>
                <a:ext cx="4634281" cy="830997"/>
              </a:xfrm>
              <a:prstGeom prst="rect">
                <a:avLst/>
              </a:prstGeom>
              <a:noFill/>
            </p:spPr>
            <p:txBody>
              <a:bodyPr wrap="square" rtlCol="0">
                <a:spAutoFit/>
              </a:bodyPr>
              <a:lstStyle/>
              <a:p>
                <a:r>
                  <a:rPr kumimoji="1" lang="en-US" altLang="ja-JP" sz="2400" b="0" dirty="0"/>
                  <a:t>tau</a:t>
                </a:r>
                <a:r>
                  <a:rPr kumimoji="1" lang="ja-JP" altLang="en-US" sz="2400" b="0" dirty="0"/>
                  <a:t>の生成数から予想される反応　</a:t>
                </a:r>
                <a14:m>
                  <m:oMath xmlns:m="http://schemas.openxmlformats.org/officeDocument/2006/math">
                    <m:r>
                      <a:rPr kumimoji="1" lang="en-US" altLang="ja-JP" sz="2400" b="0" i="1" smtClean="0">
                        <a:latin typeface="Cambria Math" panose="02040503050406030204" pitchFamily="18" charset="0"/>
                      </a:rPr>
                      <m:t>𝐻</m:t>
                    </m:r>
                    <m:r>
                      <a:rPr kumimoji="1" lang="en-US" altLang="ja-JP" sz="2400" b="0" i="1" smtClean="0">
                        <a:latin typeface="Cambria Math" panose="02040503050406030204" pitchFamily="18" charset="0"/>
                        <a:ea typeface="Cambria Math" panose="02040503050406030204" pitchFamily="18" charset="0"/>
                      </a:rPr>
                      <m:t>→</m:t>
                    </m:r>
                    <m:sSup>
                      <m:sSupPr>
                        <m:ctrlPr>
                          <a:rPr kumimoji="1" lang="ja-JP" altLang="en-US" sz="2400" b="0" i="1" smtClean="0">
                            <a:latin typeface="Cambria Math" panose="02040503050406030204" pitchFamily="18" charset="0"/>
                            <a:ea typeface="Cambria Math" panose="02040503050406030204" pitchFamily="18" charset="0"/>
                          </a:rPr>
                        </m:ctrlPr>
                      </m:sSupPr>
                      <m:e>
                        <m:r>
                          <a:rPr kumimoji="1" lang="ja-JP" altLang="en-US" sz="2400" b="0" i="1" smtClean="0">
                            <a:latin typeface="Cambria Math" panose="02040503050406030204" pitchFamily="18" charset="0"/>
                            <a:ea typeface="Cambria Math" panose="02040503050406030204" pitchFamily="18" charset="0"/>
                          </a:rPr>
                          <m:t>𝜏</m:t>
                        </m:r>
                      </m:e>
                      <m:sup>
                        <m:r>
                          <a:rPr kumimoji="1" lang="en-US" altLang="ja-JP" sz="2400" b="0" i="1" smtClean="0">
                            <a:latin typeface="Cambria Math" panose="02040503050406030204" pitchFamily="18" charset="0"/>
                            <a:ea typeface="Cambria Math" panose="02040503050406030204" pitchFamily="18" charset="0"/>
                          </a:rPr>
                          <m:t>+</m:t>
                        </m:r>
                      </m:sup>
                    </m:sSup>
                    <m:sSup>
                      <m:sSupPr>
                        <m:ctrlPr>
                          <a:rPr kumimoji="1" lang="ja-JP" altLang="en-US" sz="2400" b="0" i="1" smtClean="0">
                            <a:latin typeface="Cambria Math" panose="02040503050406030204" pitchFamily="18" charset="0"/>
                            <a:ea typeface="Cambria Math" panose="02040503050406030204" pitchFamily="18" charset="0"/>
                          </a:rPr>
                        </m:ctrlPr>
                      </m:sSupPr>
                      <m:e>
                        <m:r>
                          <a:rPr kumimoji="1" lang="ja-JP" altLang="en-US" sz="2400" b="0" i="1" smtClean="0">
                            <a:latin typeface="Cambria Math" panose="02040503050406030204" pitchFamily="18" charset="0"/>
                            <a:ea typeface="Cambria Math" panose="02040503050406030204" pitchFamily="18" charset="0"/>
                          </a:rPr>
                          <m:t>𝜏</m:t>
                        </m:r>
                      </m:e>
                      <m:sup>
                        <m:r>
                          <a:rPr kumimoji="1" lang="en-US" altLang="ja-JP" sz="2400" b="0" i="1" smtClean="0">
                            <a:latin typeface="Cambria Math" panose="02040503050406030204" pitchFamily="18" charset="0"/>
                            <a:ea typeface="Cambria Math" panose="02040503050406030204" pitchFamily="18" charset="0"/>
                          </a:rPr>
                          <m:t>−</m:t>
                        </m:r>
                      </m:sup>
                    </m:sSup>
                  </m:oMath>
                </a14:m>
                <a:endParaRPr kumimoji="1" lang="ja-JP" altLang="en-US" sz="2400" dirty="0"/>
              </a:p>
            </p:txBody>
          </p:sp>
        </mc:Choice>
        <mc:Fallback xmlns="">
          <p:sp>
            <p:nvSpPr>
              <p:cNvPr id="5" name="テキスト ボックス 4">
                <a:extLst>
                  <a:ext uri="{FF2B5EF4-FFF2-40B4-BE49-F238E27FC236}">
                    <a16:creationId xmlns:a16="http://schemas.microsoft.com/office/drawing/2014/main" id="{F66019A9-CE1C-18E1-171C-A17C3DDE8BAF}"/>
                  </a:ext>
                </a:extLst>
              </p:cNvPr>
              <p:cNvSpPr txBox="1">
                <a:spLocks noRot="1" noChangeAspect="1" noMove="1" noResize="1" noEditPoints="1" noAdjustHandles="1" noChangeArrowheads="1" noChangeShapeType="1" noTextEdit="1"/>
              </p:cNvSpPr>
              <p:nvPr/>
            </p:nvSpPr>
            <p:spPr>
              <a:xfrm>
                <a:off x="65199" y="2023553"/>
                <a:ext cx="4634281" cy="830997"/>
              </a:xfrm>
              <a:prstGeom prst="rect">
                <a:avLst/>
              </a:prstGeom>
              <a:blipFill>
                <a:blip r:embed="rId3"/>
                <a:stretch>
                  <a:fillRect l="-2105" t="-5882" r="-1316"/>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CEB0EFEA-724B-F090-C808-D406EA4D44D2}"/>
              </a:ext>
            </a:extLst>
          </p:cNvPr>
          <p:cNvSpPr txBox="1"/>
          <p:nvPr/>
        </p:nvSpPr>
        <p:spPr>
          <a:xfrm>
            <a:off x="442504" y="1482936"/>
            <a:ext cx="2511139" cy="461665"/>
          </a:xfrm>
          <a:prstGeom prst="rect">
            <a:avLst/>
          </a:prstGeom>
          <a:noFill/>
        </p:spPr>
        <p:txBody>
          <a:bodyPr wrap="square" rtlCol="0">
            <a:spAutoFit/>
          </a:bodyPr>
          <a:lstStyle/>
          <a:p>
            <a:r>
              <a:rPr lang="en-US" altLang="ja-JP" sz="2400" dirty="0"/>
              <a:t>tau</a:t>
            </a:r>
            <a:r>
              <a:rPr lang="ja-JP" altLang="en-US" sz="2400" dirty="0"/>
              <a:t>の生成数</a:t>
            </a:r>
            <a:r>
              <a:rPr lang="en-US" altLang="ja-JP" sz="2400" dirty="0"/>
              <a:t>: 2</a:t>
            </a:r>
            <a:r>
              <a:rPr lang="ja-JP" altLang="en-US" sz="2400" dirty="0"/>
              <a:t>個</a:t>
            </a:r>
            <a:endParaRPr kumimoji="1" lang="ja-JP" altLang="en-US" sz="2400" dirty="0"/>
          </a:p>
        </p:txBody>
      </p:sp>
      <p:pic>
        <p:nvPicPr>
          <p:cNvPr id="8" name="図 7">
            <a:extLst>
              <a:ext uri="{FF2B5EF4-FFF2-40B4-BE49-F238E27FC236}">
                <a16:creationId xmlns:a16="http://schemas.microsoft.com/office/drawing/2014/main" id="{168A2CB9-A9BB-9224-AFFB-1BCC3CD493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4354" y="979638"/>
            <a:ext cx="3365745" cy="2295265"/>
          </a:xfrm>
          <a:prstGeom prst="rect">
            <a:avLst/>
          </a:prstGeom>
        </p:spPr>
      </p:pic>
      <p:cxnSp>
        <p:nvCxnSpPr>
          <p:cNvPr id="14" name="直線矢印コネクタ 13">
            <a:extLst>
              <a:ext uri="{FF2B5EF4-FFF2-40B4-BE49-F238E27FC236}">
                <a16:creationId xmlns:a16="http://schemas.microsoft.com/office/drawing/2014/main" id="{A737C69D-BE1D-5E2F-15FF-A69E1BAB8033}"/>
              </a:ext>
            </a:extLst>
          </p:cNvPr>
          <p:cNvCxnSpPr>
            <a:cxnSpLocks/>
            <a:stCxn id="6" idx="3"/>
          </p:cNvCxnSpPr>
          <p:nvPr/>
        </p:nvCxnSpPr>
        <p:spPr>
          <a:xfrm>
            <a:off x="2953643" y="1713769"/>
            <a:ext cx="7229369" cy="12310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テキスト ボックス 10">
            <a:extLst>
              <a:ext uri="{FF2B5EF4-FFF2-40B4-BE49-F238E27FC236}">
                <a16:creationId xmlns:a16="http://schemas.microsoft.com/office/drawing/2014/main" id="{25CD224B-13CA-AC3A-0BC7-D3030F7C8C35}"/>
              </a:ext>
            </a:extLst>
          </p:cNvPr>
          <p:cNvSpPr txBox="1"/>
          <p:nvPr/>
        </p:nvSpPr>
        <p:spPr>
          <a:xfrm>
            <a:off x="7180539" y="1136688"/>
            <a:ext cx="487630" cy="923330"/>
          </a:xfrm>
          <a:prstGeom prst="rect">
            <a:avLst/>
          </a:prstGeom>
          <a:noFill/>
        </p:spPr>
        <p:txBody>
          <a:bodyPr wrap="square" rtlCol="0">
            <a:spAutoFit/>
          </a:bodyPr>
          <a:lstStyle/>
          <a:p>
            <a:r>
              <a:rPr kumimoji="1" lang="ja-JP" altLang="en-US" dirty="0"/>
              <a:t>事象数</a:t>
            </a:r>
          </a:p>
        </p:txBody>
      </p:sp>
      <p:sp>
        <p:nvSpPr>
          <p:cNvPr id="12" name="テキスト ボックス 11">
            <a:extLst>
              <a:ext uri="{FF2B5EF4-FFF2-40B4-BE49-F238E27FC236}">
                <a16:creationId xmlns:a16="http://schemas.microsoft.com/office/drawing/2014/main" id="{D36ED894-5BFB-5D7C-E1E6-818AB7F6DAFB}"/>
              </a:ext>
            </a:extLst>
          </p:cNvPr>
          <p:cNvSpPr txBox="1"/>
          <p:nvPr/>
        </p:nvSpPr>
        <p:spPr>
          <a:xfrm>
            <a:off x="10468807" y="2566047"/>
            <a:ext cx="1413227" cy="923330"/>
          </a:xfrm>
          <a:prstGeom prst="rect">
            <a:avLst/>
          </a:prstGeom>
          <a:noFill/>
        </p:spPr>
        <p:txBody>
          <a:bodyPr wrap="square" rtlCol="0">
            <a:spAutoFit/>
          </a:bodyPr>
          <a:lstStyle/>
          <a:p>
            <a:r>
              <a:rPr kumimoji="1" lang="en-US" altLang="ja-JP" dirty="0"/>
              <a:t>1</a:t>
            </a:r>
            <a:r>
              <a:rPr kumimoji="1" lang="ja-JP" altLang="en-US" dirty="0"/>
              <a:t>つの</a:t>
            </a:r>
            <a:r>
              <a:rPr kumimoji="1" lang="en-US" altLang="ja-JP" dirty="0"/>
              <a:t>H</a:t>
            </a:r>
            <a:r>
              <a:rPr kumimoji="1" lang="ja-JP" altLang="en-US" dirty="0"/>
              <a:t>から</a:t>
            </a:r>
            <a:r>
              <a:rPr kumimoji="1" lang="en-US" altLang="ja-JP" dirty="0"/>
              <a:t>Tau</a:t>
            </a:r>
            <a:r>
              <a:rPr kumimoji="1" lang="ja-JP" altLang="en-US" dirty="0"/>
              <a:t>の生成された数</a:t>
            </a:r>
          </a:p>
        </p:txBody>
      </p:sp>
      <p:grpSp>
        <p:nvGrpSpPr>
          <p:cNvPr id="54" name="グループ化 53">
            <a:extLst>
              <a:ext uri="{FF2B5EF4-FFF2-40B4-BE49-F238E27FC236}">
                <a16:creationId xmlns:a16="http://schemas.microsoft.com/office/drawing/2014/main" id="{E7B6DEB7-18C2-2874-6887-CD4B49FD5265}"/>
              </a:ext>
            </a:extLst>
          </p:cNvPr>
          <p:cNvGrpSpPr/>
          <p:nvPr/>
        </p:nvGrpSpPr>
        <p:grpSpPr>
          <a:xfrm>
            <a:off x="4232184" y="2123360"/>
            <a:ext cx="1372145" cy="975375"/>
            <a:chOff x="4776186" y="3259391"/>
            <a:chExt cx="1372145" cy="975375"/>
          </a:xfrm>
        </p:grpSpPr>
        <p:cxnSp>
          <p:nvCxnSpPr>
            <p:cNvPr id="9" name="直線コネクタ 8">
              <a:extLst>
                <a:ext uri="{FF2B5EF4-FFF2-40B4-BE49-F238E27FC236}">
                  <a16:creationId xmlns:a16="http://schemas.microsoft.com/office/drawing/2014/main" id="{3E576C89-9DFB-C175-6976-F60D20C5072D}"/>
                </a:ext>
              </a:extLst>
            </p:cNvPr>
            <p:cNvCxnSpPr>
              <a:cxnSpLocks/>
            </p:cNvCxnSpPr>
            <p:nvPr/>
          </p:nvCxnSpPr>
          <p:spPr>
            <a:xfrm>
              <a:off x="4776186"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CC0B0285-CC45-A3DF-2121-AA7C1C7A2623}"/>
                </a:ext>
              </a:extLst>
            </p:cNvPr>
            <p:cNvCxnSpPr>
              <a:cxnSpLocks/>
            </p:cNvCxnSpPr>
            <p:nvPr/>
          </p:nvCxnSpPr>
          <p:spPr>
            <a:xfrm>
              <a:off x="49478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55D5F856-E009-2CDF-3E57-D903619C1953}"/>
                </a:ext>
              </a:extLst>
            </p:cNvPr>
            <p:cNvCxnSpPr>
              <a:cxnSpLocks/>
            </p:cNvCxnSpPr>
            <p:nvPr/>
          </p:nvCxnSpPr>
          <p:spPr>
            <a:xfrm>
              <a:off x="51002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2" name="直線コネクタ 41">
              <a:extLst>
                <a:ext uri="{FF2B5EF4-FFF2-40B4-BE49-F238E27FC236}">
                  <a16:creationId xmlns:a16="http://schemas.microsoft.com/office/drawing/2014/main" id="{D75BFC04-ECCA-3243-A916-DACED5BE77F0}"/>
                </a:ext>
              </a:extLst>
            </p:cNvPr>
            <p:cNvCxnSpPr>
              <a:cxnSpLocks/>
            </p:cNvCxnSpPr>
            <p:nvPr/>
          </p:nvCxnSpPr>
          <p:spPr>
            <a:xfrm>
              <a:off x="5252621" y="3755254"/>
              <a:ext cx="153880"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46" name="テキスト ボックス 45">
                  <a:extLst>
                    <a:ext uri="{FF2B5EF4-FFF2-40B4-BE49-F238E27FC236}">
                      <a16:creationId xmlns:a16="http://schemas.microsoft.com/office/drawing/2014/main" id="{3156BA6D-B9F9-A55C-D731-A20A6A720056}"/>
                    </a:ext>
                  </a:extLst>
                </p:cNvPr>
                <p:cNvSpPr txBox="1"/>
                <p:nvPr/>
              </p:nvSpPr>
              <p:spPr>
                <a:xfrm>
                  <a:off x="4898256" y="3362358"/>
                  <a:ext cx="403930" cy="3297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46" name="テキスト ボックス 45">
                  <a:extLst>
                    <a:ext uri="{FF2B5EF4-FFF2-40B4-BE49-F238E27FC236}">
                      <a16:creationId xmlns:a16="http://schemas.microsoft.com/office/drawing/2014/main" id="{3156BA6D-B9F9-A55C-D731-A20A6A720056}"/>
                    </a:ext>
                  </a:extLst>
                </p:cNvPr>
                <p:cNvSpPr txBox="1">
                  <a:spLocks noRot="1" noChangeAspect="1" noMove="1" noResize="1" noEditPoints="1" noAdjustHandles="1" noChangeArrowheads="1" noChangeShapeType="1" noTextEdit="1"/>
                </p:cNvSpPr>
                <p:nvPr/>
              </p:nvSpPr>
              <p:spPr>
                <a:xfrm>
                  <a:off x="4898256" y="3362358"/>
                  <a:ext cx="403930" cy="329716"/>
                </a:xfrm>
                <a:prstGeom prst="rect">
                  <a:avLst/>
                </a:prstGeom>
                <a:blipFill>
                  <a:blip r:embed="rId13"/>
                  <a:stretch>
                    <a:fillRect b="-3704"/>
                  </a:stretch>
                </a:blipFill>
              </p:spPr>
              <p:txBody>
                <a:bodyPr/>
                <a:lstStyle/>
                <a:p>
                  <a:r>
                    <a:rPr lang="ja-JP" altLang="en-US">
                      <a:noFill/>
                    </a:rPr>
                    <a:t> </a:t>
                  </a:r>
                </a:p>
              </p:txBody>
            </p:sp>
          </mc:Fallback>
        </mc:AlternateContent>
        <p:cxnSp>
          <p:nvCxnSpPr>
            <p:cNvPr id="47" name="直線コネクタ 46">
              <a:extLst>
                <a:ext uri="{FF2B5EF4-FFF2-40B4-BE49-F238E27FC236}">
                  <a16:creationId xmlns:a16="http://schemas.microsoft.com/office/drawing/2014/main" id="{1A98B4D7-724C-E78A-5E62-4A09F7E838BB}"/>
                </a:ext>
              </a:extLst>
            </p:cNvPr>
            <p:cNvCxnSpPr>
              <a:cxnSpLocks/>
            </p:cNvCxnSpPr>
            <p:nvPr/>
          </p:nvCxnSpPr>
          <p:spPr>
            <a:xfrm flipH="1">
              <a:off x="5402688" y="3528345"/>
              <a:ext cx="384098" cy="229132"/>
            </a:xfrm>
            <a:prstGeom prst="line">
              <a:avLst/>
            </a:prstGeom>
          </p:spPr>
          <p:style>
            <a:lnRef idx="2">
              <a:schemeClr val="dk1"/>
            </a:lnRef>
            <a:fillRef idx="0">
              <a:schemeClr val="dk1"/>
            </a:fillRef>
            <a:effectRef idx="1">
              <a:schemeClr val="dk1"/>
            </a:effectRef>
            <a:fontRef idx="minor">
              <a:schemeClr val="tx1"/>
            </a:fontRef>
          </p:style>
        </p:cxnSp>
        <p:cxnSp>
          <p:nvCxnSpPr>
            <p:cNvPr id="48" name="直線コネクタ 47">
              <a:extLst>
                <a:ext uri="{FF2B5EF4-FFF2-40B4-BE49-F238E27FC236}">
                  <a16:creationId xmlns:a16="http://schemas.microsoft.com/office/drawing/2014/main" id="{CA590655-84C9-B2A8-C83D-A76CE2B465AC}"/>
                </a:ext>
              </a:extLst>
            </p:cNvPr>
            <p:cNvCxnSpPr>
              <a:cxnSpLocks/>
            </p:cNvCxnSpPr>
            <p:nvPr/>
          </p:nvCxnSpPr>
          <p:spPr>
            <a:xfrm>
              <a:off x="5420039" y="3755254"/>
              <a:ext cx="366747" cy="25260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0FE60BAD-2760-0E72-B0B0-85B21BE51338}"/>
                    </a:ext>
                  </a:extLst>
                </p:cNvPr>
                <p:cNvSpPr txBox="1"/>
                <p:nvPr/>
              </p:nvSpPr>
              <p:spPr>
                <a:xfrm>
                  <a:off x="5744401" y="3259391"/>
                  <a:ext cx="403930" cy="5770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50" name="テキスト ボックス 49">
                  <a:extLst>
                    <a:ext uri="{FF2B5EF4-FFF2-40B4-BE49-F238E27FC236}">
                      <a16:creationId xmlns:a16="http://schemas.microsoft.com/office/drawing/2014/main" id="{0FE60BAD-2760-0E72-B0B0-85B21BE51338}"/>
                    </a:ext>
                  </a:extLst>
                </p:cNvPr>
                <p:cNvSpPr txBox="1">
                  <a:spLocks noRot="1" noChangeAspect="1" noMove="1" noResize="1" noEditPoints="1" noAdjustHandles="1" noChangeArrowheads="1" noChangeShapeType="1" noTextEdit="1"/>
                </p:cNvSpPr>
                <p:nvPr/>
              </p:nvSpPr>
              <p:spPr>
                <a:xfrm>
                  <a:off x="5744401" y="3259391"/>
                  <a:ext cx="403930" cy="577003"/>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1" name="テキスト ボックス 50">
                  <a:extLst>
                    <a:ext uri="{FF2B5EF4-FFF2-40B4-BE49-F238E27FC236}">
                      <a16:creationId xmlns:a16="http://schemas.microsoft.com/office/drawing/2014/main" id="{E1CBC9B5-DBE6-9162-BEDA-45AB8CBACC18}"/>
                    </a:ext>
                  </a:extLst>
                </p:cNvPr>
                <p:cNvSpPr txBox="1"/>
                <p:nvPr/>
              </p:nvSpPr>
              <p:spPr>
                <a:xfrm flipH="1">
                  <a:off x="5756781" y="3865434"/>
                  <a:ext cx="22355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51" name="テキスト ボックス 50">
                  <a:extLst>
                    <a:ext uri="{FF2B5EF4-FFF2-40B4-BE49-F238E27FC236}">
                      <a16:creationId xmlns:a16="http://schemas.microsoft.com/office/drawing/2014/main" id="{E1CBC9B5-DBE6-9162-BEDA-45AB8CBACC18}"/>
                    </a:ext>
                  </a:extLst>
                </p:cNvPr>
                <p:cNvSpPr txBox="1">
                  <a:spLocks noRot="1" noChangeAspect="1" noMove="1" noResize="1" noEditPoints="1" noAdjustHandles="1" noChangeArrowheads="1" noChangeShapeType="1" noTextEdit="1"/>
                </p:cNvSpPr>
                <p:nvPr/>
              </p:nvSpPr>
              <p:spPr>
                <a:xfrm flipH="1">
                  <a:off x="5756781" y="3865434"/>
                  <a:ext cx="223550" cy="369332"/>
                </a:xfrm>
                <a:prstGeom prst="rect">
                  <a:avLst/>
                </a:prstGeom>
                <a:blipFill>
                  <a:blip r:embed="rId15"/>
                  <a:stretch>
                    <a:fillRect r="-63889"/>
                  </a:stretch>
                </a:blipFill>
              </p:spPr>
              <p:txBody>
                <a:bodyPr/>
                <a:lstStyle/>
                <a:p>
                  <a:r>
                    <a:rPr lang="ja-JP" altLang="en-US">
                      <a:noFill/>
                    </a:rPr>
                    <a:t> </a:t>
                  </a:r>
                </a:p>
              </p:txBody>
            </p:sp>
          </mc:Fallback>
        </mc:AlternateContent>
        <p:sp>
          <p:nvSpPr>
            <p:cNvPr id="52" name="二等辺三角形 51">
              <a:extLst>
                <a:ext uri="{FF2B5EF4-FFF2-40B4-BE49-F238E27FC236}">
                  <a16:creationId xmlns:a16="http://schemas.microsoft.com/office/drawing/2014/main" id="{7465C1E3-6502-1BDD-B801-0323EE3B0494}"/>
                </a:ext>
              </a:extLst>
            </p:cNvPr>
            <p:cNvSpPr/>
            <p:nvPr/>
          </p:nvSpPr>
          <p:spPr>
            <a:xfrm rot="15764172">
              <a:off x="5530637" y="3599338"/>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0B3FFD4D-A033-48EC-BF4F-9D999FF9079D}"/>
                </a:ext>
              </a:extLst>
            </p:cNvPr>
            <p:cNvSpPr/>
            <p:nvPr/>
          </p:nvSpPr>
          <p:spPr>
            <a:xfrm rot="6887572">
              <a:off x="5497605" y="3842667"/>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55" name="テキスト ボックス 54">
                <a:extLst>
                  <a:ext uri="{FF2B5EF4-FFF2-40B4-BE49-F238E27FC236}">
                    <a16:creationId xmlns:a16="http://schemas.microsoft.com/office/drawing/2014/main" id="{B9E59F43-F198-A5A7-3308-DD9940FA6B3F}"/>
                  </a:ext>
                </a:extLst>
              </p:cNvPr>
              <p:cNvSpPr txBox="1"/>
              <p:nvPr/>
            </p:nvSpPr>
            <p:spPr>
              <a:xfrm>
                <a:off x="3776412" y="6336808"/>
                <a:ext cx="6702641" cy="400110"/>
              </a:xfrm>
              <a:prstGeom prst="rect">
                <a:avLst/>
              </a:prstGeom>
              <a:noFill/>
            </p:spPr>
            <p:txBody>
              <a:bodyPr wrap="square" rtlCol="0">
                <a:spAutoFit/>
              </a:bodyPr>
              <a:lstStyle/>
              <a:p>
                <a:r>
                  <a:rPr lang="en-US" altLang="ja-JP" sz="1000" dirty="0"/>
                  <a:t>(</a:t>
                </a:r>
                <a:r>
                  <a:rPr lang="ja-JP" altLang="ja-JP" sz="1000" dirty="0"/>
                  <a:t>Hは、W bosonやZ bosonを経由する Cascade decay</a:t>
                </a:r>
                <a:r>
                  <a:rPr lang="en-US" altLang="ja-JP" sz="1000" dirty="0"/>
                  <a:t>(</a:t>
                </a:r>
                <a:r>
                  <a:rPr lang="ja-JP" altLang="ja-JP" sz="1000" dirty="0"/>
                  <a:t>例</a:t>
                </a:r>
                <a:r>
                  <a:rPr lang="en-US" altLang="ja-JP" sz="1000" dirty="0"/>
                  <a:t>: </a:t>
                </a:r>
                <a14:m>
                  <m:oMath xmlns:m="http://schemas.openxmlformats.org/officeDocument/2006/math">
                    <m:r>
                      <a:rPr lang="en-US" altLang="ja-JP" sz="1000" b="0" i="1" smtClean="0">
                        <a:latin typeface="Cambria Math" panose="02040503050406030204" pitchFamily="18" charset="0"/>
                      </a:rPr>
                      <m:t>𝐻</m:t>
                    </m:r>
                    <m:r>
                      <a:rPr lang="en-US" altLang="ja-JP" sz="1000" b="0" i="1" smtClean="0">
                        <a:latin typeface="Cambria Math" panose="02040503050406030204" pitchFamily="18" charset="0"/>
                        <a:ea typeface="Cambria Math" panose="02040503050406030204" pitchFamily="18" charset="0"/>
                      </a:rPr>
                      <m:t>→</m:t>
                    </m:r>
                    <m:r>
                      <a:rPr lang="en-US" altLang="ja-JP" sz="1000" b="0" i="1" smtClean="0">
                        <a:latin typeface="Cambria Math" panose="02040503050406030204" pitchFamily="18" charset="0"/>
                        <a:ea typeface="Cambria Math" panose="02040503050406030204" pitchFamily="18" charset="0"/>
                      </a:rPr>
                      <m:t>𝑊</m:t>
                    </m:r>
                    <m:sSup>
                      <m:sSupPr>
                        <m:ctrlPr>
                          <a:rPr lang="en-US" altLang="ja-JP" sz="1000" b="0" i="1" smtClean="0">
                            <a:latin typeface="Cambria Math" panose="02040503050406030204" pitchFamily="18" charset="0"/>
                            <a:ea typeface="Cambria Math" panose="02040503050406030204" pitchFamily="18" charset="0"/>
                          </a:rPr>
                        </m:ctrlPr>
                      </m:sSupPr>
                      <m:e>
                        <m:r>
                          <a:rPr lang="en-US" altLang="ja-JP" sz="1000" b="0" i="1" smtClean="0">
                            <a:latin typeface="Cambria Math" panose="02040503050406030204" pitchFamily="18" charset="0"/>
                            <a:ea typeface="Cambria Math" panose="02040503050406030204" pitchFamily="18" charset="0"/>
                          </a:rPr>
                          <m:t>𝑊</m:t>
                        </m:r>
                      </m:e>
                      <m:sup>
                        <m:r>
                          <a:rPr lang="en-US" altLang="ja-JP" sz="1000" b="0" i="1" smtClean="0">
                            <a:latin typeface="Cambria Math" panose="02040503050406030204" pitchFamily="18" charset="0"/>
                            <a:ea typeface="Cambria Math" panose="02040503050406030204" pitchFamily="18" charset="0"/>
                          </a:rPr>
                          <m:t>∗</m:t>
                        </m:r>
                      </m:sup>
                    </m:sSup>
                    <m:r>
                      <a:rPr lang="en-US" altLang="ja-JP" sz="1000" b="0" i="1" smtClean="0">
                        <a:latin typeface="Cambria Math" panose="02040503050406030204" pitchFamily="18" charset="0"/>
                        <a:ea typeface="Cambria Math" panose="02040503050406030204" pitchFamily="18" charset="0"/>
                      </a:rPr>
                      <m:t>→</m:t>
                    </m:r>
                    <m:r>
                      <a:rPr lang="ja-JP" altLang="en-US" sz="1000" b="0" i="1" smtClean="0">
                        <a:latin typeface="Cambria Math" panose="02040503050406030204" pitchFamily="18" charset="0"/>
                        <a:ea typeface="Cambria Math" panose="02040503050406030204" pitchFamily="18" charset="0"/>
                      </a:rPr>
                      <m:t>𝜏</m:t>
                    </m:r>
                    <m:sSub>
                      <m:sSubPr>
                        <m:ctrlPr>
                          <a:rPr lang="en-US" altLang="ja-JP" sz="1000" b="0" i="1" smtClean="0">
                            <a:latin typeface="Cambria Math" panose="02040503050406030204" pitchFamily="18" charset="0"/>
                            <a:ea typeface="Cambria Math" panose="02040503050406030204" pitchFamily="18" charset="0"/>
                          </a:rPr>
                        </m:ctrlPr>
                      </m:sSubPr>
                      <m:e>
                        <m:r>
                          <a:rPr lang="ja-JP" altLang="en-US" sz="1000" b="0" i="1" smtClean="0">
                            <a:latin typeface="Cambria Math" panose="02040503050406030204" pitchFamily="18" charset="0"/>
                            <a:ea typeface="Cambria Math" panose="02040503050406030204" pitchFamily="18" charset="0"/>
                          </a:rPr>
                          <m:t>𝜈</m:t>
                        </m:r>
                      </m:e>
                      <m:sub>
                        <m:r>
                          <a:rPr lang="ja-JP" altLang="en-US" sz="1000" b="0" i="1" smtClean="0">
                            <a:latin typeface="Cambria Math" panose="02040503050406030204" pitchFamily="18" charset="0"/>
                            <a:ea typeface="Cambria Math" panose="02040503050406030204" pitchFamily="18" charset="0"/>
                          </a:rPr>
                          <m:t>𝜏</m:t>
                        </m:r>
                      </m:sub>
                    </m:sSub>
                    <m:r>
                      <a:rPr lang="en-US" altLang="ja-JP" sz="1000" b="0" i="1" smtClean="0">
                        <a:latin typeface="Cambria Math" panose="02040503050406030204" pitchFamily="18" charset="0"/>
                        <a:ea typeface="Cambria Math" panose="02040503050406030204" pitchFamily="18" charset="0"/>
                      </a:rPr>
                      <m:t>𝑞</m:t>
                    </m:r>
                    <m:acc>
                      <m:accPr>
                        <m:chr m:val="̅"/>
                        <m:ctrlPr>
                          <a:rPr lang="en-US" altLang="ja-JP" sz="1000" b="0" i="1" smtClean="0">
                            <a:latin typeface="Cambria Math" panose="02040503050406030204" pitchFamily="18" charset="0"/>
                            <a:ea typeface="Cambria Math" panose="02040503050406030204" pitchFamily="18" charset="0"/>
                          </a:rPr>
                        </m:ctrlPr>
                      </m:accPr>
                      <m:e>
                        <m:r>
                          <a:rPr lang="en-US" altLang="ja-JP" sz="1000" b="0" i="1" smtClean="0">
                            <a:latin typeface="Cambria Math" panose="02040503050406030204" pitchFamily="18" charset="0"/>
                            <a:ea typeface="Cambria Math" panose="02040503050406030204" pitchFamily="18" charset="0"/>
                          </a:rPr>
                          <m:t>𝑞</m:t>
                        </m:r>
                      </m:e>
                    </m:acc>
                  </m:oMath>
                </a14:m>
                <a:r>
                  <a:rPr lang="en-US" altLang="ja-JP" sz="1000" dirty="0"/>
                  <a:t>)</a:t>
                </a:r>
                <a:r>
                  <a:rPr lang="ja-JP" altLang="ja-JP" sz="1000" dirty="0"/>
                  <a:t>でもtauを</a:t>
                </a:r>
                <a:r>
                  <a:rPr lang="ja-JP" altLang="en-US" sz="1000" dirty="0"/>
                  <a:t>生成する</a:t>
                </a:r>
                <a:r>
                  <a:rPr lang="ja-JP" altLang="ja-JP" sz="1000" dirty="0"/>
                  <a:t>。しかし、その場合</a:t>
                </a:r>
                <a:r>
                  <a:rPr lang="ja-JP" altLang="en-US" sz="1000" dirty="0"/>
                  <a:t>、</a:t>
                </a:r>
                <a:r>
                  <a:rPr lang="ja-JP" altLang="ja-JP" sz="1000" dirty="0"/>
                  <a:t>tauの </a:t>
                </a:r>
                <a:r>
                  <a:rPr lang="ja-JP" altLang="en-US" sz="1000" dirty="0"/>
                  <a:t>直接の</a:t>
                </a:r>
                <a:r>
                  <a:rPr lang="ja-JP" altLang="ja-JP" sz="1000" dirty="0"/>
                  <a:t>Parent particleはWやZとなるため、この Histogram には Entry され</a:t>
                </a:r>
                <a:r>
                  <a:rPr lang="ja-JP" altLang="en-US" sz="1000" dirty="0"/>
                  <a:t>ない</a:t>
                </a:r>
                <a:r>
                  <a:rPr lang="en-US" altLang="ja-JP" sz="1000" dirty="0"/>
                  <a:t>)</a:t>
                </a:r>
                <a:endParaRPr kumimoji="1" lang="ja-JP" altLang="en-US" sz="1000" dirty="0"/>
              </a:p>
            </p:txBody>
          </p:sp>
        </mc:Choice>
        <mc:Fallback xmlns="">
          <p:sp>
            <p:nvSpPr>
              <p:cNvPr id="55" name="テキスト ボックス 54">
                <a:extLst>
                  <a:ext uri="{FF2B5EF4-FFF2-40B4-BE49-F238E27FC236}">
                    <a16:creationId xmlns:a16="http://schemas.microsoft.com/office/drawing/2014/main" id="{B9E59F43-F198-A5A7-3308-DD9940FA6B3F}"/>
                  </a:ext>
                </a:extLst>
              </p:cNvPr>
              <p:cNvSpPr txBox="1">
                <a:spLocks noRot="1" noChangeAspect="1" noMove="1" noResize="1" noEditPoints="1" noAdjustHandles="1" noChangeArrowheads="1" noChangeShapeType="1" noTextEdit="1"/>
              </p:cNvSpPr>
              <p:nvPr/>
            </p:nvSpPr>
            <p:spPr>
              <a:xfrm>
                <a:off x="3776412" y="6336808"/>
                <a:ext cx="6702641" cy="400110"/>
              </a:xfrm>
              <a:prstGeom prst="rect">
                <a:avLst/>
              </a:prstGeom>
              <a:blipFill>
                <a:blip r:embed="rId16"/>
                <a:stretch>
                  <a:fillRect b="-769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B47FE8E2-4E62-47FA-F0B9-CC9C77C33C11}"/>
                  </a:ext>
                </a:extLst>
              </p:cNvPr>
              <p:cNvSpPr txBox="1"/>
              <p:nvPr/>
            </p:nvSpPr>
            <p:spPr>
              <a:xfrm>
                <a:off x="0" y="2860360"/>
                <a:ext cx="10118185" cy="3293209"/>
              </a:xfrm>
              <a:prstGeom prst="rect">
                <a:avLst/>
              </a:prstGeom>
              <a:noFill/>
            </p:spPr>
            <p:txBody>
              <a:bodyPr wrap="square" rtlCol="0">
                <a:spAutoFit/>
              </a:bodyPr>
              <a:lstStyle/>
              <a:p>
                <a:r>
                  <a:rPr lang="ja-JP" altLang="en-US" sz="1600" dirty="0"/>
                  <a:t>なぜ</a:t>
                </a:r>
                <a:r>
                  <a:rPr lang="en-US" altLang="ja-JP" sz="1600" dirty="0"/>
                  <a:t>tau</a:t>
                </a:r>
                <a:r>
                  <a:rPr lang="ja-JP" altLang="en-US" sz="1600" dirty="0"/>
                  <a:t>が二つだけしか出ないか</a:t>
                </a:r>
                <a:endParaRPr lang="en-US" altLang="ja-JP" sz="1600" dirty="0"/>
              </a:p>
              <a:p>
                <a:pPr marL="285750" indent="-285750">
                  <a:buFont typeface="Arial" panose="020B0604020202020204" pitchFamily="34" charset="0"/>
                  <a:buChar char="•"/>
                </a:pPr>
                <a:r>
                  <a:rPr lang="ja-JP" altLang="ja-JP" sz="1600" dirty="0"/>
                  <a:t>Yukawa Coupling (湯川結合)</a:t>
                </a:r>
                <a:r>
                  <a:rPr lang="en-US" altLang="ja-JP" sz="1600" dirty="0"/>
                  <a:t>:</a:t>
                </a:r>
                <a:br>
                  <a:rPr lang="en-US" altLang="ja-JP" sz="1600" dirty="0"/>
                </a:br>
                <a:r>
                  <a:rPr lang="ja-JP" altLang="ja-JP" sz="1600" dirty="0"/>
                  <a:t>Standard ModelのTheoryにおいて、Higgs bosonとFermionの</a:t>
                </a:r>
                <a:r>
                  <a:rPr lang="ja-JP" altLang="en-US" sz="1600" dirty="0"/>
                  <a:t>相互作用</a:t>
                </a:r>
                <a:r>
                  <a:rPr lang="ja-JP" altLang="ja-JP" sz="1600" dirty="0"/>
                  <a:t> は、常に 3-point vertex (3点頂点：1つの Higgs と 1組の Particle-Antiparticle pair)で</a:t>
                </a:r>
                <a:r>
                  <a:rPr lang="ja-JP" altLang="en-US" sz="1600" dirty="0"/>
                  <a:t>記述</a:t>
                </a:r>
                <a:r>
                  <a:rPr lang="ja-JP" altLang="ja-JP" sz="1600" dirty="0"/>
                  <a:t>され</a:t>
                </a:r>
                <a:r>
                  <a:rPr lang="ja-JP" altLang="en-US" sz="1600" dirty="0"/>
                  <a:t>る</a:t>
                </a:r>
                <a:r>
                  <a:rPr lang="ja-JP" altLang="ja-JP" sz="1600" dirty="0"/>
                  <a:t>。そのため、Primary decayは</a:t>
                </a:r>
                <a:r>
                  <a:rPr lang="ja-JP" altLang="en-US" sz="1600" dirty="0"/>
                  <a:t>常に</a:t>
                </a:r>
                <a:r>
                  <a:rPr lang="ja-JP" altLang="ja-JP" sz="1600" dirty="0"/>
                  <a:t>2-body decay (2体崩壊) の Topology を取</a:t>
                </a:r>
                <a:r>
                  <a:rPr lang="ja-JP" altLang="en-US" sz="1600" dirty="0"/>
                  <a:t>る</a:t>
                </a:r>
                <a:r>
                  <a:rPr lang="ja-JP" altLang="ja-JP" sz="1600" dirty="0"/>
                  <a:t>。</a:t>
                </a:r>
                <a:endParaRPr lang="en-US" altLang="ja-JP" sz="1600" dirty="0"/>
              </a:p>
              <a:p>
                <a:pPr marL="285750" indent="-285750">
                  <a:buFont typeface="Arial" panose="020B0604020202020204" pitchFamily="34" charset="0"/>
                  <a:buChar char="•"/>
                </a:pPr>
                <a:r>
                  <a:rPr lang="en-US" altLang="ja-JP" sz="1600" dirty="0"/>
                  <a:t>Charge Conservation (</a:t>
                </a:r>
                <a:r>
                  <a:rPr lang="ja-JP" altLang="en-US" sz="1600" dirty="0"/>
                  <a:t>電荷の保存則</a:t>
                </a:r>
                <a:r>
                  <a:rPr lang="en-US" altLang="ja-JP" sz="1600" dirty="0"/>
                  <a:t>):</a:t>
                </a:r>
                <a:br>
                  <a:rPr lang="en-US" altLang="ja-JP" sz="1600" dirty="0"/>
                </a:br>
                <a:r>
                  <a:rPr lang="ja-JP" altLang="ja-JP" sz="1600" dirty="0"/>
                  <a:t>Parent particleであるHiggs bosonはNeutral(Charge = 0)。一方、Daughter particle であるtauはCharged particle(+1または-1)</a:t>
                </a:r>
                <a:r>
                  <a:rPr lang="ja-JP" altLang="en-US" sz="1600" dirty="0"/>
                  <a:t>。</a:t>
                </a:r>
                <a:r>
                  <a:rPr lang="ja-JP" altLang="ja-JP" sz="1600" dirty="0"/>
                  <a:t>Initial stateのTotal charge(0)をFinal stateでも</a:t>
                </a:r>
                <a:r>
                  <a:rPr lang="ja-JP" altLang="en-US" sz="1600" dirty="0"/>
                  <a:t>維持</a:t>
                </a:r>
                <a:r>
                  <a:rPr lang="ja-JP" altLang="ja-JP" sz="1600" dirty="0"/>
                  <a:t>するためには、必ず</a:t>
                </a:r>
                <a14:m>
                  <m:oMath xmlns:m="http://schemas.openxmlformats.org/officeDocument/2006/math">
                    <m:sSup>
                      <m:sSupPr>
                        <m:ctrlPr>
                          <a:rPr lang="en-US" altLang="ja-JP" sz="1600" i="1" dirty="0" smtClean="0">
                            <a:latin typeface="Cambria Math" panose="02040503050406030204" pitchFamily="18" charset="0"/>
                          </a:rPr>
                        </m:ctrlPr>
                      </m:sSupPr>
                      <m:e>
                        <m:r>
                          <a:rPr lang="ja-JP" altLang="en-US" sz="1600" i="1" dirty="0">
                            <a:latin typeface="Cambria Math" panose="02040503050406030204" pitchFamily="18" charset="0"/>
                          </a:rPr>
                          <m:t>𝜏</m:t>
                        </m:r>
                      </m:e>
                      <m:sup>
                        <m:r>
                          <a:rPr lang="en-US" altLang="ja-JP" sz="1600" i="1" dirty="0">
                            <a:latin typeface="Cambria Math" panose="02040503050406030204" pitchFamily="18" charset="0"/>
                          </a:rPr>
                          <m:t>+</m:t>
                        </m:r>
                      </m:sup>
                    </m:sSup>
                  </m:oMath>
                </a14:m>
                <a:r>
                  <a:rPr lang="ja-JP" altLang="ja-JP" sz="1600" dirty="0"/>
                  <a:t>と</a:t>
                </a:r>
                <a14:m>
                  <m:oMath xmlns:m="http://schemas.openxmlformats.org/officeDocument/2006/math">
                    <m:sSup>
                      <m:sSupPr>
                        <m:ctrlPr>
                          <a:rPr lang="en-US" altLang="ja-JP" sz="1600" i="1" dirty="0" smtClean="0">
                            <a:latin typeface="Cambria Math" panose="02040503050406030204" pitchFamily="18" charset="0"/>
                          </a:rPr>
                        </m:ctrlPr>
                      </m:sSupPr>
                      <m:e>
                        <m:r>
                          <a:rPr lang="ja-JP" altLang="en-US" sz="1600" i="1" dirty="0">
                            <a:latin typeface="Cambria Math" panose="02040503050406030204" pitchFamily="18" charset="0"/>
                          </a:rPr>
                          <m:t>𝜏</m:t>
                        </m:r>
                      </m:e>
                      <m:sup>
                        <m:r>
                          <a:rPr lang="en-US" altLang="ja-JP" sz="1600" b="0" i="1" dirty="0" smtClean="0">
                            <a:latin typeface="Cambria Math" panose="02040503050406030204" pitchFamily="18" charset="0"/>
                          </a:rPr>
                          <m:t>−</m:t>
                        </m:r>
                      </m:sup>
                    </m:sSup>
                  </m:oMath>
                </a14:m>
                <a:r>
                  <a:rPr lang="ja-JP" altLang="ja-JP" sz="1600" dirty="0"/>
                  <a:t>の</a:t>
                </a:r>
                <a:r>
                  <a:rPr lang="ja-JP" altLang="en-US" sz="1600" dirty="0"/>
                  <a:t>ペア</a:t>
                </a:r>
                <a:r>
                  <a:rPr lang="ja-JP" altLang="ja-JP" sz="1600" dirty="0"/>
                  <a:t>で</a:t>
                </a:r>
                <a:r>
                  <a:rPr lang="ja-JP" altLang="en-US" sz="1600" dirty="0"/>
                  <a:t>生成</a:t>
                </a:r>
                <a:r>
                  <a:rPr lang="ja-JP" altLang="ja-JP" sz="1600" dirty="0"/>
                  <a:t>される</a:t>
                </a:r>
                <a:r>
                  <a:rPr lang="ja-JP" altLang="en-US" sz="1600" dirty="0"/>
                  <a:t>必要性</a:t>
                </a:r>
                <a:r>
                  <a:rPr lang="ja-JP" altLang="ja-JP" sz="1600" dirty="0"/>
                  <a:t>があ</a:t>
                </a:r>
                <a:r>
                  <a:rPr lang="ja-JP" altLang="en-US" sz="1600" dirty="0"/>
                  <a:t>る</a:t>
                </a:r>
                <a:r>
                  <a:rPr lang="ja-JP" altLang="ja-JP" sz="1600" dirty="0"/>
                  <a:t>。</a:t>
                </a:r>
                <a:endParaRPr lang="en-US" altLang="ja-JP" sz="1600" dirty="0"/>
              </a:p>
              <a:p>
                <a:pPr marL="285750" indent="-285750">
                  <a:buFont typeface="Arial" panose="020B0604020202020204" pitchFamily="34" charset="0"/>
                  <a:buChar char="•"/>
                </a:pPr>
                <a:r>
                  <a:rPr lang="en-US" altLang="ja-JP" sz="1600" dirty="0"/>
                  <a:t>Lepton Number Conservation (</a:t>
                </a:r>
                <a:r>
                  <a:rPr lang="ja-JP" altLang="en-US" sz="1600" dirty="0"/>
                  <a:t>レプトン数の保存則</a:t>
                </a:r>
                <a:r>
                  <a:rPr lang="en-US" altLang="ja-JP" sz="1600" dirty="0"/>
                  <a:t>):</a:t>
                </a:r>
                <a:br>
                  <a:rPr lang="en-US" altLang="ja-JP" sz="1600" dirty="0"/>
                </a:br>
                <a:r>
                  <a:rPr lang="ja-JP" altLang="ja-JP" sz="1600" dirty="0"/>
                  <a:t>Lepton numberは</a:t>
                </a:r>
                <a:r>
                  <a:rPr lang="ja-JP" altLang="en-US" sz="1600" dirty="0"/>
                  <a:t>常</a:t>
                </a:r>
                <a:r>
                  <a:rPr lang="ja-JP" altLang="ja-JP" sz="1600" dirty="0"/>
                  <a:t>に</a:t>
                </a:r>
                <a:r>
                  <a:rPr lang="ja-JP" altLang="en-US" sz="1600" dirty="0"/>
                  <a:t>保存</a:t>
                </a:r>
                <a:r>
                  <a:rPr lang="ja-JP" altLang="ja-JP" sz="1600" dirty="0"/>
                  <a:t>されなければな</a:t>
                </a:r>
                <a:r>
                  <a:rPr lang="ja-JP" altLang="en-US" sz="1600" dirty="0"/>
                  <a:t>らない</a:t>
                </a:r>
                <a:r>
                  <a:rPr lang="ja-JP" altLang="ja-JP" sz="1600" dirty="0"/>
                  <a:t>。</a:t>
                </a:r>
                <a:r>
                  <a:rPr lang="en-US" altLang="ja-JP" sz="1600" dirty="0"/>
                  <a:t> </a:t>
                </a:r>
                <a14:m>
                  <m:oMath xmlns:m="http://schemas.openxmlformats.org/officeDocument/2006/math">
                    <m:sSup>
                      <m:sSupPr>
                        <m:ctrlPr>
                          <a:rPr lang="en-US" altLang="ja-JP" sz="1600" i="1" dirty="0" smtClean="0">
                            <a:latin typeface="Cambria Math" panose="02040503050406030204" pitchFamily="18" charset="0"/>
                          </a:rPr>
                        </m:ctrlPr>
                      </m:sSupPr>
                      <m:e>
                        <m:r>
                          <a:rPr lang="ja-JP" altLang="en-US" sz="1600" i="1" dirty="0">
                            <a:latin typeface="Cambria Math" panose="02040503050406030204" pitchFamily="18" charset="0"/>
                          </a:rPr>
                          <m:t>𝜏</m:t>
                        </m:r>
                      </m:e>
                      <m:sup>
                        <m:r>
                          <a:rPr lang="en-US" altLang="ja-JP" sz="1600" b="0" i="1" dirty="0" smtClean="0">
                            <a:latin typeface="Cambria Math" panose="02040503050406030204" pitchFamily="18" charset="0"/>
                          </a:rPr>
                          <m:t>−</m:t>
                        </m:r>
                      </m:sup>
                    </m:sSup>
                  </m:oMath>
                </a14:m>
                <a:r>
                  <a:rPr lang="ja-JP" altLang="ja-JP" sz="1600" dirty="0"/>
                  <a:t>は Tau lepton number +1、</a:t>
                </a:r>
                <a:r>
                  <a:rPr lang="en-US" altLang="ja-JP" sz="1600" dirty="0"/>
                  <a:t> </a:t>
                </a:r>
                <a14:m>
                  <m:oMath xmlns:m="http://schemas.openxmlformats.org/officeDocument/2006/math">
                    <m:sSup>
                      <m:sSupPr>
                        <m:ctrlPr>
                          <a:rPr lang="en-US" altLang="ja-JP" sz="1600" i="1" dirty="0" smtClean="0">
                            <a:latin typeface="Cambria Math" panose="02040503050406030204" pitchFamily="18" charset="0"/>
                          </a:rPr>
                        </m:ctrlPr>
                      </m:sSupPr>
                      <m:e>
                        <m:r>
                          <a:rPr lang="ja-JP" altLang="en-US" sz="1600" i="1" dirty="0">
                            <a:latin typeface="Cambria Math" panose="02040503050406030204" pitchFamily="18" charset="0"/>
                          </a:rPr>
                          <m:t>𝜏</m:t>
                        </m:r>
                      </m:e>
                      <m:sup>
                        <m:r>
                          <a:rPr lang="en-US" altLang="ja-JP" sz="1600" i="1" dirty="0">
                            <a:latin typeface="Cambria Math" panose="02040503050406030204" pitchFamily="18" charset="0"/>
                          </a:rPr>
                          <m:t>+</m:t>
                        </m:r>
                      </m:sup>
                    </m:sSup>
                  </m:oMath>
                </a14:m>
                <a:r>
                  <a:rPr lang="ja-JP" altLang="ja-JP" sz="1600" dirty="0"/>
                  <a:t>は -1 を持</a:t>
                </a:r>
                <a:r>
                  <a:rPr lang="ja-JP" altLang="en-US" sz="1600" dirty="0"/>
                  <a:t>つ</a:t>
                </a:r>
                <a:r>
                  <a:rPr lang="ja-JP" altLang="ja-JP" sz="1600" dirty="0"/>
                  <a:t>。Hは Lepton ではないため (Lepton number 0)、Decayの前後で Total lepton number を 0 にするには、必ず +1 と -1 の Pair が</a:t>
                </a:r>
                <a:r>
                  <a:rPr lang="ja-JP" altLang="en-US" sz="1600" dirty="0"/>
                  <a:t>必要に</a:t>
                </a:r>
                <a:r>
                  <a:rPr lang="ja-JP" altLang="ja-JP" sz="1600" dirty="0"/>
                  <a:t>な</a:t>
                </a:r>
                <a:r>
                  <a:rPr lang="ja-JP" altLang="en-US" sz="1600" dirty="0"/>
                  <a:t>る</a:t>
                </a:r>
                <a:r>
                  <a:rPr lang="ja-JP" altLang="ja-JP" sz="1600" dirty="0"/>
                  <a:t>。</a:t>
                </a:r>
                <a:endParaRPr lang="en-US" altLang="ja-JP" sz="1600" dirty="0"/>
              </a:p>
            </p:txBody>
          </p:sp>
        </mc:Choice>
        <mc:Fallback xmlns="">
          <p:sp>
            <p:nvSpPr>
              <p:cNvPr id="56" name="テキスト ボックス 55">
                <a:extLst>
                  <a:ext uri="{FF2B5EF4-FFF2-40B4-BE49-F238E27FC236}">
                    <a16:creationId xmlns:a16="http://schemas.microsoft.com/office/drawing/2014/main" id="{B47FE8E2-4E62-47FA-F0B9-CC9C77C33C11}"/>
                  </a:ext>
                </a:extLst>
              </p:cNvPr>
              <p:cNvSpPr txBox="1">
                <a:spLocks noRot="1" noChangeAspect="1" noMove="1" noResize="1" noEditPoints="1" noAdjustHandles="1" noChangeArrowheads="1" noChangeShapeType="1" noTextEdit="1"/>
              </p:cNvSpPr>
              <p:nvPr/>
            </p:nvSpPr>
            <p:spPr>
              <a:xfrm>
                <a:off x="0" y="2860360"/>
                <a:ext cx="10118185" cy="3293209"/>
              </a:xfrm>
              <a:prstGeom prst="rect">
                <a:avLst/>
              </a:prstGeom>
              <a:blipFill>
                <a:blip r:embed="rId17"/>
                <a:stretch>
                  <a:fillRect l="-301" t="-556" r="-843" b="-1481"/>
                </a:stretch>
              </a:blipFill>
            </p:spPr>
            <p:txBody>
              <a:bodyPr/>
              <a:lstStyle/>
              <a:p>
                <a:r>
                  <a:rPr lang="ja-JP" altLang="en-US">
                    <a:noFill/>
                  </a:rPr>
                  <a:t> </a:t>
                </a:r>
              </a:p>
            </p:txBody>
          </p:sp>
        </mc:Fallback>
      </mc:AlternateContent>
      <p:grpSp>
        <p:nvGrpSpPr>
          <p:cNvPr id="10" name="グループ化 9">
            <a:extLst>
              <a:ext uri="{FF2B5EF4-FFF2-40B4-BE49-F238E27FC236}">
                <a16:creationId xmlns:a16="http://schemas.microsoft.com/office/drawing/2014/main" id="{4670AD82-4660-4E6A-4639-4755A6B556D7}"/>
              </a:ext>
            </a:extLst>
          </p:cNvPr>
          <p:cNvGrpSpPr/>
          <p:nvPr/>
        </p:nvGrpSpPr>
        <p:grpSpPr>
          <a:xfrm rot="16534635">
            <a:off x="9441613" y="4018001"/>
            <a:ext cx="2696970" cy="1613373"/>
            <a:chOff x="8787905" y="3350693"/>
            <a:chExt cx="2696970" cy="1613373"/>
          </a:xfrm>
        </p:grpSpPr>
        <p:grpSp>
          <p:nvGrpSpPr>
            <p:cNvPr id="13" name="グループ化 12">
              <a:extLst>
                <a:ext uri="{FF2B5EF4-FFF2-40B4-BE49-F238E27FC236}">
                  <a16:creationId xmlns:a16="http://schemas.microsoft.com/office/drawing/2014/main" id="{62F73740-B3F7-75AC-586C-D225F3587095}"/>
                </a:ext>
              </a:extLst>
            </p:cNvPr>
            <p:cNvGrpSpPr/>
            <p:nvPr/>
          </p:nvGrpSpPr>
          <p:grpSpPr>
            <a:xfrm>
              <a:off x="8787905" y="3894912"/>
              <a:ext cx="2237573" cy="1069154"/>
              <a:chOff x="1951710" y="4632948"/>
              <a:chExt cx="3614379" cy="1885237"/>
            </a:xfrm>
          </p:grpSpPr>
          <p:sp>
            <p:nvSpPr>
              <p:cNvPr id="64" name="フリーフォーム: 図形 63">
                <a:extLst>
                  <a:ext uri="{FF2B5EF4-FFF2-40B4-BE49-F238E27FC236}">
                    <a16:creationId xmlns:a16="http://schemas.microsoft.com/office/drawing/2014/main" id="{6CFC2B16-929D-347F-6573-3ADE7BE74B66}"/>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65" name="テキスト ボックス 64">
                    <a:extLst>
                      <a:ext uri="{FF2B5EF4-FFF2-40B4-BE49-F238E27FC236}">
                        <a16:creationId xmlns:a16="http://schemas.microsoft.com/office/drawing/2014/main" id="{B0352BE3-5DDD-13B4-F568-633CCF00FA30}"/>
                      </a:ext>
                    </a:extLst>
                  </p:cNvPr>
                  <p:cNvSpPr txBox="1"/>
                  <p:nvPr/>
                </p:nvSpPr>
                <p:spPr>
                  <a:xfrm>
                    <a:off x="2085513" y="4632948"/>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B0352BE3-5DDD-13B4-F568-633CCF00FA30}"/>
                      </a:ext>
                    </a:extLst>
                  </p:cNvPr>
                  <p:cNvSpPr txBox="1">
                    <a:spLocks noRot="1" noChangeAspect="1" noMove="1" noResize="1" noEditPoints="1" noAdjustHandles="1" noChangeArrowheads="1" noChangeShapeType="1" noTextEdit="1"/>
                  </p:cNvSpPr>
                  <p:nvPr/>
                </p:nvSpPr>
                <p:spPr>
                  <a:xfrm>
                    <a:off x="2085513" y="4632948"/>
                    <a:ext cx="462843" cy="369332"/>
                  </a:xfrm>
                  <a:prstGeom prst="rect">
                    <a:avLst/>
                  </a:prstGeom>
                  <a:blipFill>
                    <a:blip r:embed="rId18"/>
                    <a:stretch>
                      <a:fillRect t="-31373" r="-435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6" name="テキスト ボックス 65">
                    <a:extLst>
                      <a:ext uri="{FF2B5EF4-FFF2-40B4-BE49-F238E27FC236}">
                        <a16:creationId xmlns:a16="http://schemas.microsoft.com/office/drawing/2014/main" id="{2B0238EE-9F76-E51F-EEAF-7C71F01CDA95}"/>
                      </a:ext>
                    </a:extLst>
                  </p:cNvPr>
                  <p:cNvSpPr txBox="1"/>
                  <p:nvPr/>
                </p:nvSpPr>
                <p:spPr>
                  <a:xfrm>
                    <a:off x="1951710" y="5765682"/>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2B0238EE-9F76-E51F-EEAF-7C71F01CDA95}"/>
                      </a:ext>
                    </a:extLst>
                  </p:cNvPr>
                  <p:cNvSpPr txBox="1">
                    <a:spLocks noRot="1" noChangeAspect="1" noMove="1" noResize="1" noEditPoints="1" noAdjustHandles="1" noChangeArrowheads="1" noChangeShapeType="1" noTextEdit="1"/>
                  </p:cNvSpPr>
                  <p:nvPr/>
                </p:nvSpPr>
                <p:spPr>
                  <a:xfrm>
                    <a:off x="1951710" y="5765682"/>
                    <a:ext cx="462843" cy="369332"/>
                  </a:xfrm>
                  <a:prstGeom prst="rect">
                    <a:avLst/>
                  </a:prstGeom>
                  <a:blipFill>
                    <a:blip r:embed="rId19"/>
                    <a:stretch>
                      <a:fillRect t="-21154" r="-4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7" name="テキスト ボックス 66">
                    <a:extLst>
                      <a:ext uri="{FF2B5EF4-FFF2-40B4-BE49-F238E27FC236}">
                        <a16:creationId xmlns:a16="http://schemas.microsoft.com/office/drawing/2014/main" id="{A1649479-2711-3ECF-3236-C9B0AC2927C2}"/>
                      </a:ext>
                    </a:extLst>
                  </p:cNvPr>
                  <p:cNvSpPr txBox="1"/>
                  <p:nvPr/>
                </p:nvSpPr>
                <p:spPr>
                  <a:xfrm>
                    <a:off x="3209213" y="4831146"/>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A1649479-2711-3ECF-3236-C9B0AC2927C2}"/>
                      </a:ext>
                    </a:extLst>
                  </p:cNvPr>
                  <p:cNvSpPr txBox="1">
                    <a:spLocks noRot="1" noChangeAspect="1" noMove="1" noResize="1" noEditPoints="1" noAdjustHandles="1" noChangeArrowheads="1" noChangeShapeType="1" noTextEdit="1"/>
                  </p:cNvSpPr>
                  <p:nvPr/>
                </p:nvSpPr>
                <p:spPr>
                  <a:xfrm>
                    <a:off x="3209213" y="4831146"/>
                    <a:ext cx="462843" cy="369332"/>
                  </a:xfrm>
                  <a:prstGeom prst="rect">
                    <a:avLst/>
                  </a:prstGeom>
                  <a:blipFill>
                    <a:blip r:embed="rId20"/>
                    <a:stretch>
                      <a:fillRect t="-21569" r="-5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8" name="テキスト ボックス 67">
                    <a:extLst>
                      <a:ext uri="{FF2B5EF4-FFF2-40B4-BE49-F238E27FC236}">
                        <a16:creationId xmlns:a16="http://schemas.microsoft.com/office/drawing/2014/main" id="{B8F08C67-1404-5ED6-6B4A-7498328AB875}"/>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9" name="テキスト ボックス 68">
                    <a:extLst>
                      <a:ext uri="{FF2B5EF4-FFF2-40B4-BE49-F238E27FC236}">
                        <a16:creationId xmlns:a16="http://schemas.microsoft.com/office/drawing/2014/main" id="{5B616A42-7FE3-576E-150E-8410F03BAE91}"/>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0" name="テキスト ボックス 69">
                    <a:extLst>
                      <a:ext uri="{FF2B5EF4-FFF2-40B4-BE49-F238E27FC236}">
                        <a16:creationId xmlns:a16="http://schemas.microsoft.com/office/drawing/2014/main" id="{1FA75344-7753-34AC-E57D-1A18FD03698E}"/>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71" name="直線コネクタ 70">
                <a:extLst>
                  <a:ext uri="{FF2B5EF4-FFF2-40B4-BE49-F238E27FC236}">
                    <a16:creationId xmlns:a16="http://schemas.microsoft.com/office/drawing/2014/main" id="{A34087DD-4D13-6A3E-8CFC-D70DC1FCC132}"/>
                  </a:ext>
                </a:extLst>
              </p:cNvPr>
              <p:cNvCxnSpPr>
                <a:cxnSpLocks/>
                <a:endCxn id="64"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72" name="直線コネクタ 71">
                <a:extLst>
                  <a:ext uri="{FF2B5EF4-FFF2-40B4-BE49-F238E27FC236}">
                    <a16:creationId xmlns:a16="http://schemas.microsoft.com/office/drawing/2014/main" id="{B5A31898-4CFF-667F-C0F2-390B2D3ECEB5}"/>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73" name="直線コネクタ 72">
                <a:extLst>
                  <a:ext uri="{FF2B5EF4-FFF2-40B4-BE49-F238E27FC236}">
                    <a16:creationId xmlns:a16="http://schemas.microsoft.com/office/drawing/2014/main" id="{31F6499A-6230-7B5E-A3A2-6AE66E98A010}"/>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74" name="直線コネクタ 73">
                <a:extLst>
                  <a:ext uri="{FF2B5EF4-FFF2-40B4-BE49-F238E27FC236}">
                    <a16:creationId xmlns:a16="http://schemas.microsoft.com/office/drawing/2014/main" id="{9F8F9155-5BDA-C121-A88A-16D6E0D21BA4}"/>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75" name="直線コネクタ 74">
                <a:extLst>
                  <a:ext uri="{FF2B5EF4-FFF2-40B4-BE49-F238E27FC236}">
                    <a16:creationId xmlns:a16="http://schemas.microsoft.com/office/drawing/2014/main" id="{F43135B2-BA1C-6D25-924E-A07B30474662}"/>
                  </a:ext>
                </a:extLst>
              </p:cNvPr>
              <p:cNvCxnSpPr/>
              <p:nvPr/>
            </p:nvCxnSpPr>
            <p:spPr>
              <a:xfrm flipV="1">
                <a:off x="4452323" y="5148005"/>
                <a:ext cx="112887" cy="111405"/>
              </a:xfrm>
              <a:prstGeom prst="line">
                <a:avLst/>
              </a:prstGeom>
            </p:spPr>
            <p:style>
              <a:lnRef idx="2">
                <a:schemeClr val="dk1"/>
              </a:lnRef>
              <a:fillRef idx="0">
                <a:schemeClr val="dk1"/>
              </a:fillRef>
              <a:effectRef idx="1">
                <a:schemeClr val="dk1"/>
              </a:effectRef>
              <a:fontRef idx="minor">
                <a:schemeClr val="tx1"/>
              </a:fontRef>
            </p:style>
          </p:cxnSp>
          <p:cxnSp>
            <p:nvCxnSpPr>
              <p:cNvPr id="76" name="直線コネクタ 75">
                <a:extLst>
                  <a:ext uri="{FF2B5EF4-FFF2-40B4-BE49-F238E27FC236}">
                    <a16:creationId xmlns:a16="http://schemas.microsoft.com/office/drawing/2014/main" id="{491F10FF-2844-7D4B-C229-0B340966CA57}"/>
                  </a:ext>
                </a:extLst>
              </p:cNvPr>
              <p:cNvCxnSpPr>
                <a:cxnSpLocks/>
              </p:cNvCxnSpPr>
              <p:nvPr/>
            </p:nvCxnSpPr>
            <p:spPr>
              <a:xfrm flipH="1">
                <a:off x="4610741" y="4987073"/>
                <a:ext cx="125260" cy="136169"/>
              </a:xfrm>
              <a:prstGeom prst="line">
                <a:avLst/>
              </a:prstGeom>
            </p:spPr>
            <p:style>
              <a:lnRef idx="2">
                <a:schemeClr val="dk1"/>
              </a:lnRef>
              <a:fillRef idx="0">
                <a:schemeClr val="dk1"/>
              </a:fillRef>
              <a:effectRef idx="1">
                <a:schemeClr val="dk1"/>
              </a:effectRef>
              <a:fontRef idx="minor">
                <a:schemeClr val="tx1"/>
              </a:fontRef>
            </p:style>
          </p:cxnSp>
          <p:cxnSp>
            <p:nvCxnSpPr>
              <p:cNvPr id="77" name="直線コネクタ 76">
                <a:extLst>
                  <a:ext uri="{FF2B5EF4-FFF2-40B4-BE49-F238E27FC236}">
                    <a16:creationId xmlns:a16="http://schemas.microsoft.com/office/drawing/2014/main" id="{9DBCA91E-22AC-9125-ABEB-0E21AA25D154}"/>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78" name="直線コネクタ 77">
                <a:extLst>
                  <a:ext uri="{FF2B5EF4-FFF2-40B4-BE49-F238E27FC236}">
                    <a16:creationId xmlns:a16="http://schemas.microsoft.com/office/drawing/2014/main" id="{D9CBFEFA-DD48-F045-6A1B-3934E541FAE9}"/>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79" name="フリーフォーム: 図形 78">
                <a:extLst>
                  <a:ext uri="{FF2B5EF4-FFF2-40B4-BE49-F238E27FC236}">
                    <a16:creationId xmlns:a16="http://schemas.microsoft.com/office/drawing/2014/main" id="{E7E434C0-C500-EE4C-89CB-7D7C525DB165}"/>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二等辺三角形 79">
                <a:extLst>
                  <a:ext uri="{FF2B5EF4-FFF2-40B4-BE49-F238E27FC236}">
                    <a16:creationId xmlns:a16="http://schemas.microsoft.com/office/drawing/2014/main" id="{8955453C-38F9-42DB-D768-62A6D1D3C6F0}"/>
                  </a:ext>
                </a:extLst>
              </p:cNvPr>
              <p:cNvSpPr/>
              <p:nvPr/>
            </p:nvSpPr>
            <p:spPr>
              <a:xfrm rot="14894005">
                <a:off x="4853115" y="5788582"/>
                <a:ext cx="208910" cy="6477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1" name="二等辺三角形 80">
                <a:extLst>
                  <a:ext uri="{FF2B5EF4-FFF2-40B4-BE49-F238E27FC236}">
                    <a16:creationId xmlns:a16="http://schemas.microsoft.com/office/drawing/2014/main" id="{9FAA6ADF-ED3A-9D01-FA8D-E3CD316E0FE1}"/>
                  </a:ext>
                </a:extLst>
              </p:cNvPr>
              <p:cNvSpPr/>
              <p:nvPr/>
            </p:nvSpPr>
            <p:spPr>
              <a:xfrm rot="7557716">
                <a:off x="4837294" y="6087717"/>
                <a:ext cx="208910" cy="6477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2" name="二等辺三角形 81">
                <a:extLst>
                  <a:ext uri="{FF2B5EF4-FFF2-40B4-BE49-F238E27FC236}">
                    <a16:creationId xmlns:a16="http://schemas.microsoft.com/office/drawing/2014/main" id="{760946BE-EFD9-11EA-1BB7-301A0437EEB0}"/>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3" name="二等辺三角形 82">
                <a:extLst>
                  <a:ext uri="{FF2B5EF4-FFF2-40B4-BE49-F238E27FC236}">
                    <a16:creationId xmlns:a16="http://schemas.microsoft.com/office/drawing/2014/main" id="{F04A6FDD-AB42-C10C-A483-85E0D82B3C7C}"/>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15" name="グループ化 14">
              <a:extLst>
                <a:ext uri="{FF2B5EF4-FFF2-40B4-BE49-F238E27FC236}">
                  <a16:creationId xmlns:a16="http://schemas.microsoft.com/office/drawing/2014/main" id="{C6C4A964-32F9-0AA0-E3CE-051C1BD1526D}"/>
                </a:ext>
              </a:extLst>
            </p:cNvPr>
            <p:cNvGrpSpPr/>
            <p:nvPr/>
          </p:nvGrpSpPr>
          <p:grpSpPr>
            <a:xfrm rot="19074016">
              <a:off x="10112730" y="3350693"/>
              <a:ext cx="1372145" cy="975376"/>
              <a:chOff x="4776186" y="3259390"/>
              <a:chExt cx="1372145" cy="975376"/>
            </a:xfrm>
          </p:grpSpPr>
          <p:cxnSp>
            <p:nvCxnSpPr>
              <p:cNvPr id="43" name="直線コネクタ 42">
                <a:extLst>
                  <a:ext uri="{FF2B5EF4-FFF2-40B4-BE49-F238E27FC236}">
                    <a16:creationId xmlns:a16="http://schemas.microsoft.com/office/drawing/2014/main" id="{C1AD8DA7-F4C2-F3BC-0561-E484E83CCCBE}"/>
                  </a:ext>
                </a:extLst>
              </p:cNvPr>
              <p:cNvCxnSpPr>
                <a:cxnSpLocks/>
              </p:cNvCxnSpPr>
              <p:nvPr/>
            </p:nvCxnSpPr>
            <p:spPr>
              <a:xfrm>
                <a:off x="4776186"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15EE67B7-BD43-6C72-C85D-5BB3AB7F1DAA}"/>
                  </a:ext>
                </a:extLst>
              </p:cNvPr>
              <p:cNvCxnSpPr>
                <a:cxnSpLocks/>
              </p:cNvCxnSpPr>
              <p:nvPr/>
            </p:nvCxnSpPr>
            <p:spPr>
              <a:xfrm>
                <a:off x="49478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E42898E2-BC99-B1BA-D897-1E1A02065937}"/>
                  </a:ext>
                </a:extLst>
              </p:cNvPr>
              <p:cNvCxnSpPr>
                <a:cxnSpLocks/>
              </p:cNvCxnSpPr>
              <p:nvPr/>
            </p:nvCxnSpPr>
            <p:spPr>
              <a:xfrm>
                <a:off x="51002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9" name="直線コネクタ 48">
                <a:extLst>
                  <a:ext uri="{FF2B5EF4-FFF2-40B4-BE49-F238E27FC236}">
                    <a16:creationId xmlns:a16="http://schemas.microsoft.com/office/drawing/2014/main" id="{0597B52E-5BFC-5E54-0011-6C62FFCB0F67}"/>
                  </a:ext>
                </a:extLst>
              </p:cNvPr>
              <p:cNvCxnSpPr>
                <a:cxnSpLocks/>
              </p:cNvCxnSpPr>
              <p:nvPr/>
            </p:nvCxnSpPr>
            <p:spPr>
              <a:xfrm>
                <a:off x="5252621" y="3755254"/>
                <a:ext cx="153880"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72A450D3-4C01-FB74-4C26-3FF337B1101B}"/>
                      </a:ext>
                    </a:extLst>
                  </p:cNvPr>
                  <p:cNvSpPr txBox="1"/>
                  <p:nvPr/>
                </p:nvSpPr>
                <p:spPr>
                  <a:xfrm>
                    <a:off x="4898256" y="3362358"/>
                    <a:ext cx="403930" cy="3297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79C32188-6776-C783-DE15-31E75617B9B4}"/>
                      </a:ext>
                    </a:extLst>
                  </p:cNvPr>
                  <p:cNvSpPr txBox="1">
                    <a:spLocks noRot="1" noChangeAspect="1" noMove="1" noResize="1" noEditPoints="1" noAdjustHandles="1" noChangeArrowheads="1" noChangeShapeType="1" noTextEdit="1"/>
                  </p:cNvSpPr>
                  <p:nvPr/>
                </p:nvSpPr>
                <p:spPr>
                  <a:xfrm>
                    <a:off x="4898256" y="3362358"/>
                    <a:ext cx="403930" cy="329716"/>
                  </a:xfrm>
                  <a:prstGeom prst="rect">
                    <a:avLst/>
                  </a:prstGeom>
                  <a:blipFill>
                    <a:blip r:embed="rId21"/>
                    <a:stretch>
                      <a:fillRect/>
                    </a:stretch>
                  </a:blipFill>
                </p:spPr>
                <p:txBody>
                  <a:bodyPr/>
                  <a:lstStyle/>
                  <a:p>
                    <a:r>
                      <a:rPr lang="ja-JP" altLang="en-US">
                        <a:noFill/>
                      </a:rPr>
                      <a:t> </a:t>
                    </a:r>
                  </a:p>
                </p:txBody>
              </p:sp>
            </mc:Fallback>
          </mc:AlternateContent>
          <p:cxnSp>
            <p:nvCxnSpPr>
              <p:cNvPr id="58" name="直線コネクタ 57">
                <a:extLst>
                  <a:ext uri="{FF2B5EF4-FFF2-40B4-BE49-F238E27FC236}">
                    <a16:creationId xmlns:a16="http://schemas.microsoft.com/office/drawing/2014/main" id="{6FD538C3-42D2-404B-5CCC-15713D58BA6F}"/>
                  </a:ext>
                </a:extLst>
              </p:cNvPr>
              <p:cNvCxnSpPr>
                <a:cxnSpLocks/>
              </p:cNvCxnSpPr>
              <p:nvPr/>
            </p:nvCxnSpPr>
            <p:spPr>
              <a:xfrm flipH="1">
                <a:off x="5402688" y="3528345"/>
                <a:ext cx="384098" cy="229132"/>
              </a:xfrm>
              <a:prstGeom prst="line">
                <a:avLst/>
              </a:prstGeom>
            </p:spPr>
            <p:style>
              <a:lnRef idx="2">
                <a:schemeClr val="dk1"/>
              </a:lnRef>
              <a:fillRef idx="0">
                <a:schemeClr val="dk1"/>
              </a:fillRef>
              <a:effectRef idx="1">
                <a:schemeClr val="dk1"/>
              </a:effectRef>
              <a:fontRef idx="minor">
                <a:schemeClr val="tx1"/>
              </a:fontRef>
            </p:style>
          </p:cxnSp>
          <p:cxnSp>
            <p:nvCxnSpPr>
              <p:cNvPr id="59" name="直線コネクタ 58">
                <a:extLst>
                  <a:ext uri="{FF2B5EF4-FFF2-40B4-BE49-F238E27FC236}">
                    <a16:creationId xmlns:a16="http://schemas.microsoft.com/office/drawing/2014/main" id="{EE44A60F-E90D-DCBF-90CA-1DC7D1A0401C}"/>
                  </a:ext>
                </a:extLst>
              </p:cNvPr>
              <p:cNvCxnSpPr>
                <a:cxnSpLocks/>
              </p:cNvCxnSpPr>
              <p:nvPr/>
            </p:nvCxnSpPr>
            <p:spPr>
              <a:xfrm>
                <a:off x="5420039" y="3755254"/>
                <a:ext cx="366747" cy="25260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DB6CBC9F-1DAE-DB46-B6FB-5B33FD0CEE2C}"/>
                      </a:ext>
                    </a:extLst>
                  </p:cNvPr>
                  <p:cNvSpPr txBox="1"/>
                  <p:nvPr/>
                </p:nvSpPr>
                <p:spPr>
                  <a:xfrm>
                    <a:off x="5744401" y="3259390"/>
                    <a:ext cx="403930" cy="5770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60" name="テキスト ボックス 59">
                    <a:extLst>
                      <a:ext uri="{FF2B5EF4-FFF2-40B4-BE49-F238E27FC236}">
                        <a16:creationId xmlns:a16="http://schemas.microsoft.com/office/drawing/2014/main" id="{DB6CBC9F-1DAE-DB46-B6FB-5B33FD0CEE2C}"/>
                      </a:ext>
                    </a:extLst>
                  </p:cNvPr>
                  <p:cNvSpPr txBox="1">
                    <a:spLocks noRot="1" noChangeAspect="1" noMove="1" noResize="1" noEditPoints="1" noAdjustHandles="1" noChangeArrowheads="1" noChangeShapeType="1" noTextEdit="1"/>
                  </p:cNvSpPr>
                  <p:nvPr/>
                </p:nvSpPr>
                <p:spPr>
                  <a:xfrm>
                    <a:off x="5744401" y="3259390"/>
                    <a:ext cx="403930" cy="577003"/>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BF907FB1-169B-61D0-33CE-B21E809CCF8B}"/>
                      </a:ext>
                    </a:extLst>
                  </p:cNvPr>
                  <p:cNvSpPr txBox="1"/>
                  <p:nvPr/>
                </p:nvSpPr>
                <p:spPr>
                  <a:xfrm flipH="1">
                    <a:off x="5756781" y="3865434"/>
                    <a:ext cx="22355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8" name="テキスト ボックス 37">
                    <a:extLst>
                      <a:ext uri="{FF2B5EF4-FFF2-40B4-BE49-F238E27FC236}">
                        <a16:creationId xmlns:a16="http://schemas.microsoft.com/office/drawing/2014/main" id="{7BF2EA7A-F472-4F9E-94C5-7DE60C03AC75}"/>
                      </a:ext>
                    </a:extLst>
                  </p:cNvPr>
                  <p:cNvSpPr txBox="1">
                    <a:spLocks noRot="1" noChangeAspect="1" noMove="1" noResize="1" noEditPoints="1" noAdjustHandles="1" noChangeArrowheads="1" noChangeShapeType="1" noTextEdit="1"/>
                  </p:cNvSpPr>
                  <p:nvPr/>
                </p:nvSpPr>
                <p:spPr>
                  <a:xfrm flipH="1">
                    <a:off x="5756781" y="3865434"/>
                    <a:ext cx="223550" cy="369332"/>
                  </a:xfrm>
                  <a:prstGeom prst="rect">
                    <a:avLst/>
                  </a:prstGeom>
                  <a:blipFill>
                    <a:blip r:embed="rId23"/>
                    <a:stretch>
                      <a:fillRect t="-2857"/>
                    </a:stretch>
                  </a:blipFill>
                </p:spPr>
                <p:txBody>
                  <a:bodyPr/>
                  <a:lstStyle/>
                  <a:p>
                    <a:r>
                      <a:rPr lang="ja-JP" altLang="en-US">
                        <a:noFill/>
                      </a:rPr>
                      <a:t> </a:t>
                    </a:r>
                  </a:p>
                </p:txBody>
              </p:sp>
            </mc:Fallback>
          </mc:AlternateContent>
          <p:sp>
            <p:nvSpPr>
              <p:cNvPr id="62" name="二等辺三角形 61">
                <a:extLst>
                  <a:ext uri="{FF2B5EF4-FFF2-40B4-BE49-F238E27FC236}">
                    <a16:creationId xmlns:a16="http://schemas.microsoft.com/office/drawing/2014/main" id="{8401C637-7467-B692-047B-29D6669F2963}"/>
                  </a:ext>
                </a:extLst>
              </p:cNvPr>
              <p:cNvSpPr/>
              <p:nvPr/>
            </p:nvSpPr>
            <p:spPr>
              <a:xfrm rot="14223392">
                <a:off x="5530637" y="3599338"/>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3" name="二等辺三角形 62">
                <a:extLst>
                  <a:ext uri="{FF2B5EF4-FFF2-40B4-BE49-F238E27FC236}">
                    <a16:creationId xmlns:a16="http://schemas.microsoft.com/office/drawing/2014/main" id="{DFA7D4FB-29DE-2541-5DE8-8F438E4B1090}"/>
                  </a:ext>
                </a:extLst>
              </p:cNvPr>
              <p:cNvSpPr/>
              <p:nvPr/>
            </p:nvSpPr>
            <p:spPr>
              <a:xfrm rot="8119937">
                <a:off x="5497605" y="3842667"/>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grpSp>
      <p:cxnSp>
        <p:nvCxnSpPr>
          <p:cNvPr id="85" name="直線矢印コネクタ 84">
            <a:extLst>
              <a:ext uri="{FF2B5EF4-FFF2-40B4-BE49-F238E27FC236}">
                <a16:creationId xmlns:a16="http://schemas.microsoft.com/office/drawing/2014/main" id="{F2867421-CE90-C751-4DFB-B7A1C5B3278A}"/>
              </a:ext>
            </a:extLst>
          </p:cNvPr>
          <p:cNvCxnSpPr>
            <a:cxnSpLocks/>
          </p:cNvCxnSpPr>
          <p:nvPr/>
        </p:nvCxnSpPr>
        <p:spPr>
          <a:xfrm flipH="1">
            <a:off x="3149620" y="3254578"/>
            <a:ext cx="71216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9" name="テキスト ボックス 88">
            <a:extLst>
              <a:ext uri="{FF2B5EF4-FFF2-40B4-BE49-F238E27FC236}">
                <a16:creationId xmlns:a16="http://schemas.microsoft.com/office/drawing/2014/main" id="{CE1F8E87-685F-8581-1203-5BB76CEF6A9B}"/>
              </a:ext>
            </a:extLst>
          </p:cNvPr>
          <p:cNvSpPr txBox="1"/>
          <p:nvPr/>
        </p:nvSpPr>
        <p:spPr>
          <a:xfrm>
            <a:off x="3861786" y="3101640"/>
            <a:ext cx="2929631" cy="369332"/>
          </a:xfrm>
          <a:prstGeom prst="rect">
            <a:avLst/>
          </a:prstGeom>
          <a:noFill/>
        </p:spPr>
        <p:txBody>
          <a:bodyPr wrap="square" rtlCol="0">
            <a:spAutoFit/>
          </a:bodyPr>
          <a:lstStyle/>
          <a:p>
            <a:r>
              <a:rPr lang="ja-JP" altLang="en-US" dirty="0"/>
              <a:t>もっと勉強する必要あり</a:t>
            </a:r>
            <a:endParaRPr kumimoji="1" lang="ja-JP" altLang="en-US" dirty="0"/>
          </a:p>
        </p:txBody>
      </p:sp>
    </p:spTree>
    <p:extLst>
      <p:ext uri="{BB962C8B-B14F-4D97-AF65-F5344CB8AC3E}">
        <p14:creationId xmlns:p14="http://schemas.microsoft.com/office/powerpoint/2010/main" val="1768636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8FCD3-682A-8348-A814-4EE8B0E70F59}"/>
              </a:ext>
            </a:extLst>
          </p:cNvPr>
          <p:cNvSpPr>
            <a:spLocks noGrp="1"/>
          </p:cNvSpPr>
          <p:nvPr>
            <p:ph type="title"/>
          </p:nvPr>
        </p:nvSpPr>
        <p:spPr>
          <a:xfrm>
            <a:off x="305540" y="208941"/>
            <a:ext cx="10515600" cy="1325563"/>
          </a:xfrm>
        </p:spPr>
        <p:txBody>
          <a:bodyPr>
            <a:normAutofit/>
          </a:bodyPr>
          <a:lstStyle/>
          <a:p>
            <a:r>
              <a:rPr lang="ja-JP" altLang="ja-JP" sz="3600" dirty="0"/>
              <a:t>2-body final state</a:t>
            </a:r>
            <a:r>
              <a:rPr lang="en-US" altLang="ja-JP" sz="3600" dirty="0"/>
              <a:t>(</a:t>
            </a:r>
            <a:r>
              <a:rPr lang="ja-JP" altLang="ja-JP" sz="3600" dirty="0"/>
              <a:t>2体終状態</a:t>
            </a:r>
            <a:r>
              <a:rPr lang="en-US" altLang="ja-JP" sz="3600" dirty="0"/>
              <a:t>)</a:t>
            </a:r>
            <a:r>
              <a:rPr lang="ja-JP" altLang="ja-JP" sz="3600" dirty="0"/>
              <a:t>のEnergy</a:t>
            </a:r>
            <a:r>
              <a:rPr lang="ja-JP" altLang="en-US" sz="3600" dirty="0"/>
              <a:t>の概算①</a:t>
            </a:r>
            <a:endParaRPr kumimoji="1" lang="ja-JP" altLang="en-US" sz="3600"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775AF6FC-B62F-7832-DC7E-CDE0EDB7AA33}"/>
                  </a:ext>
                </a:extLst>
              </p:cNvPr>
              <p:cNvSpPr txBox="1"/>
              <p:nvPr/>
            </p:nvSpPr>
            <p:spPr>
              <a:xfrm>
                <a:off x="399496" y="1340528"/>
                <a:ext cx="9942990" cy="4807342"/>
              </a:xfrm>
              <a:prstGeom prst="rect">
                <a:avLst/>
              </a:prstGeom>
              <a:noFill/>
            </p:spPr>
            <p:txBody>
              <a:bodyPr wrap="square" rtlCol="0">
                <a:spAutoFit/>
              </a:bodyPr>
              <a:lstStyle/>
              <a:p>
                <a:r>
                  <a:rPr lang="ja-JP" altLang="ja-JP" dirty="0"/>
                  <a:t>4-momentum</a:t>
                </a:r>
                <a:r>
                  <a:rPr lang="en-US" altLang="ja-JP" dirty="0"/>
                  <a:t>(</a:t>
                </a:r>
                <a:r>
                  <a:rPr lang="ja-JP" altLang="ja-JP" dirty="0"/>
                  <a:t>4元運動量</a:t>
                </a:r>
                <a:r>
                  <a:rPr lang="en-US" altLang="ja-JP" dirty="0"/>
                  <a:t>)</a:t>
                </a:r>
                <a:r>
                  <a:rPr lang="ja-JP" altLang="en-US" dirty="0"/>
                  <a:t>の定義</a:t>
                </a:r>
                <a:endParaRPr lang="en-US" altLang="ja-JP" dirty="0"/>
              </a:p>
              <a:p>
                <a:r>
                  <a:rPr lang="ja-JP" altLang="ja-JP" dirty="0"/>
                  <a:t>Collision</a:t>
                </a:r>
                <a:r>
                  <a:rPr lang="en-US" altLang="ja-JP" dirty="0"/>
                  <a:t>(</a:t>
                </a:r>
                <a:r>
                  <a:rPr lang="ja-JP" altLang="ja-JP" dirty="0"/>
                  <a:t>衝突</a:t>
                </a:r>
                <a:r>
                  <a:rPr lang="en-US" altLang="ja-JP" dirty="0"/>
                  <a:t>)</a:t>
                </a:r>
                <a:r>
                  <a:rPr lang="ja-JP" altLang="ja-JP" dirty="0"/>
                  <a:t>するSystem全体のInitial state（初期状態）の4-momentumを</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oMath>
                </a14:m>
                <a:r>
                  <a:rPr lang="ja-JP" altLang="ja-JP" dirty="0"/>
                  <a:t>と</a:t>
                </a:r>
                <a:r>
                  <a:rPr lang="ja-JP" altLang="en-US" dirty="0"/>
                  <a:t>する</a:t>
                </a:r>
                <a:r>
                  <a:rPr lang="ja-JP" altLang="ja-JP" dirty="0"/>
                  <a:t>。</a:t>
                </a:r>
                <a:endParaRPr lang="en-US" altLang="ja-JP" dirty="0"/>
              </a:p>
              <a:p>
                <a:r>
                  <a:rPr lang="ja-JP" altLang="ja-JP" dirty="0"/>
                  <a:t>Center of Mass frame</a:t>
                </a:r>
                <a:r>
                  <a:rPr lang="en-US" altLang="ja-JP" dirty="0"/>
                  <a:t>(</a:t>
                </a:r>
                <a:r>
                  <a:rPr lang="ja-JP" altLang="ja-JP" dirty="0"/>
                  <a:t>重心系</a:t>
                </a:r>
                <a:r>
                  <a:rPr lang="en-US" altLang="ja-JP" dirty="0"/>
                  <a:t>)</a:t>
                </a:r>
                <a:r>
                  <a:rPr lang="ja-JP" altLang="ja-JP" dirty="0"/>
                  <a:t>で</a:t>
                </a:r>
                <a:r>
                  <a:rPr lang="ja-JP" altLang="en-US" dirty="0"/>
                  <a:t>実験</a:t>
                </a:r>
                <a:r>
                  <a:rPr lang="ja-JP" altLang="ja-JP" dirty="0"/>
                  <a:t>が行われるため、Total spatial momentum</a:t>
                </a:r>
                <a:r>
                  <a:rPr lang="en-US" altLang="ja-JP" dirty="0"/>
                  <a:t>(</a:t>
                </a:r>
                <a:r>
                  <a:rPr lang="ja-JP" altLang="ja-JP" dirty="0"/>
                  <a:t>空間運動量の和</a:t>
                </a:r>
                <a:r>
                  <a:rPr lang="en-US" altLang="ja-JP" dirty="0"/>
                  <a:t>)</a:t>
                </a:r>
                <a:r>
                  <a:rPr lang="ja-JP" altLang="ja-JP" dirty="0"/>
                  <a:t>は</a:t>
                </a:r>
                <a:r>
                  <a:rPr lang="ja-JP" altLang="en-US" dirty="0"/>
                  <a:t>相殺</a:t>
                </a:r>
                <a:r>
                  <a:rPr lang="ja-JP" altLang="ja-JP" dirty="0"/>
                  <a:t>され、</a:t>
                </a:r>
                <a:r>
                  <a:rPr lang="en-US" altLang="ja-JP" dirty="0"/>
                  <a:t>0</a:t>
                </a:r>
                <a:r>
                  <a:rPr lang="ja-JP" altLang="ja-JP" dirty="0"/>
                  <a:t>にな</a:t>
                </a:r>
                <a:r>
                  <a:rPr lang="ja-JP" altLang="en-US" dirty="0"/>
                  <a:t>る。</a:t>
                </a:r>
                <a:r>
                  <a:rPr lang="en-US" altLang="ja-JP" dirty="0"/>
                  <a:t> </a:t>
                </a:r>
                <a14:m>
                  <m:oMath xmlns:m="http://schemas.openxmlformats.org/officeDocument/2006/math">
                    <m:rad>
                      <m:radPr>
                        <m:degHide m:val="on"/>
                        <m:ctrlPr>
                          <a:rPr lang="ja-JP" altLang="en-US" i="1">
                            <a:latin typeface="Cambria Math" panose="02040503050406030204" pitchFamily="18" charset="0"/>
                          </a:rPr>
                        </m:ctrlPr>
                      </m:radPr>
                      <m:deg/>
                      <m:e>
                        <m:r>
                          <a:rPr lang="en-US" altLang="ja-JP" i="1">
                            <a:latin typeface="Cambria Math" panose="02040503050406030204" pitchFamily="18" charset="0"/>
                          </a:rPr>
                          <m:t>𝑠</m:t>
                        </m:r>
                      </m:e>
                    </m:rad>
                  </m:oMath>
                </a14:m>
                <a:r>
                  <a:rPr lang="en-US" altLang="ja-JP" dirty="0"/>
                  <a:t>(</a:t>
                </a:r>
                <a:r>
                  <a:rPr lang="ja-JP" altLang="en-US" dirty="0"/>
                  <a:t>重心衝突エネルギー</a:t>
                </a:r>
                <a:r>
                  <a:rPr lang="en-US" altLang="ja-JP" dirty="0"/>
                  <a:t>)</a:t>
                </a:r>
                <a:r>
                  <a:rPr lang="ja-JP" altLang="ja-JP" dirty="0"/>
                  <a:t>を用いると、Initial stateの4-momentumは以下のように書け</a:t>
                </a:r>
                <a:r>
                  <a:rPr lang="ja-JP" altLang="en-US" dirty="0"/>
                  <a:t>る。</a:t>
                </a:r>
                <a:endParaRPr lang="en-US" altLang="ja-JP" dirty="0"/>
              </a:p>
              <a:p>
                <a:pPr/>
                <a14:m>
                  <m:oMathPara xmlns:m="http://schemas.openxmlformats.org/officeDocument/2006/math">
                    <m:oMathParaPr>
                      <m:jc m:val="centerGroup"/>
                    </m:oMathParaPr>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d>
                        <m:dPr>
                          <m:ctrlPr>
                            <a:rPr lang="ja-JP" altLang="en-US" b="0" i="1" smtClean="0">
                              <a:latin typeface="Cambria Math" panose="02040503050406030204" pitchFamily="18" charset="0"/>
                            </a:rPr>
                          </m:ctrlPr>
                        </m:dPr>
                        <m:e>
                          <m:rad>
                            <m:radPr>
                              <m:degHide m:val="on"/>
                              <m:ctrlPr>
                                <a:rPr lang="ja-JP" altLang="en-US" b="0" i="1" smtClean="0">
                                  <a:latin typeface="Cambria Math" panose="02040503050406030204" pitchFamily="18" charset="0"/>
                                </a:rPr>
                              </m:ctrlPr>
                            </m:radPr>
                            <m:deg/>
                            <m:e>
                              <m:r>
                                <a:rPr lang="en-US" altLang="ja-JP" b="0" i="1" smtClean="0">
                                  <a:latin typeface="Cambria Math" panose="02040503050406030204" pitchFamily="18" charset="0"/>
                                </a:rPr>
                                <m:t>𝑠</m:t>
                              </m:r>
                            </m:e>
                          </m:rad>
                          <m:r>
                            <a:rPr lang="en-US" altLang="ja-JP" b="0" i="1" smtClean="0">
                              <a:latin typeface="Cambria Math" panose="02040503050406030204" pitchFamily="18" charset="0"/>
                            </a:rPr>
                            <m:t>,0</m:t>
                          </m:r>
                        </m:e>
                      </m:d>
                    </m:oMath>
                  </m:oMathPara>
                </a14:m>
                <a:endParaRPr kumimoji="1" lang="en-US" altLang="ja-JP" dirty="0"/>
              </a:p>
              <a:p>
                <a:r>
                  <a:rPr lang="ja-JP" altLang="ja-JP" dirty="0"/>
                  <a:t>Final state</a:t>
                </a:r>
                <a:r>
                  <a:rPr lang="en-US" altLang="ja-JP" dirty="0"/>
                  <a:t>(</a:t>
                </a:r>
                <a:r>
                  <a:rPr lang="ja-JP" altLang="ja-JP" dirty="0"/>
                  <a:t>終状態</a:t>
                </a:r>
                <a:r>
                  <a:rPr lang="en-US" altLang="ja-JP" dirty="0"/>
                  <a:t>)</a:t>
                </a:r>
                <a:r>
                  <a:rPr lang="ja-JP" altLang="ja-JP" dirty="0"/>
                  <a:t>であるHの4-momentumを</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oMath>
                </a14:m>
                <a:r>
                  <a:rPr lang="ja-JP" altLang="ja-JP" dirty="0"/>
                  <a:t>、Zの4-momentumを</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oMath>
                </a14:m>
                <a:r>
                  <a:rPr lang="ja-JP" altLang="ja-JP" dirty="0"/>
                  <a:t>とすると、それぞれ以下のよう</a:t>
                </a:r>
                <a:r>
                  <a:rPr lang="ja-JP" altLang="en-US" dirty="0"/>
                  <a:t>記述される。</a:t>
                </a:r>
                <a:endParaRPr lang="en-US" altLang="ja-JP" dirty="0"/>
              </a:p>
              <a:p>
                <a:pPr algn="ctr"/>
                <a14:m>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m:t>
                    </m:r>
                    <m:d>
                      <m:dPr>
                        <m:ctrlPr>
                          <a:rPr kumimoji="1" lang="ja-JP" altLang="en-US" b="0" i="1" smtClean="0">
                            <a:latin typeface="Cambria Math" panose="02040503050406030204" pitchFamily="18" charset="0"/>
                          </a:rPr>
                        </m:ctrlPr>
                      </m:dPr>
                      <m:e>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𝐻</m:t>
                            </m:r>
                          </m:sub>
                        </m:sSub>
                      </m:e>
                    </m:d>
                  </m:oMath>
                </a14:m>
                <a:r>
                  <a:rPr kumimoji="1" lang="en-US" altLang="ja-JP" dirty="0"/>
                  <a:t>, </a:t>
                </a:r>
                <a14:m>
                  <m:oMath xmlns:m="http://schemas.openxmlformats.org/officeDocument/2006/math">
                    <m:sSub>
                      <m:sSubPr>
                        <m:ctrlPr>
                          <a:rPr kumimoji="1" lang="ja-JP" altLang="en-US" i="1" dirty="0" smtClean="0">
                            <a:latin typeface="Cambria Math" panose="02040503050406030204" pitchFamily="18" charset="0"/>
                          </a:rPr>
                        </m:ctrlPr>
                      </m:sSubPr>
                      <m:e>
                        <m:r>
                          <a:rPr kumimoji="1" lang="en-US" altLang="ja-JP" b="0" i="1" dirty="0" smtClean="0">
                            <a:latin typeface="Cambria Math" panose="02040503050406030204" pitchFamily="18" charset="0"/>
                          </a:rPr>
                          <m:t>𝑃</m:t>
                        </m:r>
                      </m:e>
                      <m:sub>
                        <m:r>
                          <a:rPr kumimoji="1" lang="en-US" altLang="ja-JP" b="0" i="1" dirty="0" smtClean="0">
                            <a:latin typeface="Cambria Math" panose="02040503050406030204" pitchFamily="18" charset="0"/>
                          </a:rPr>
                          <m:t>𝑍</m:t>
                        </m:r>
                      </m:sub>
                    </m:sSub>
                    <m:r>
                      <a:rPr kumimoji="1" lang="en-US" altLang="ja-JP" b="0" i="1" dirty="0" smtClean="0">
                        <a:latin typeface="Cambria Math" panose="02040503050406030204" pitchFamily="18" charset="0"/>
                      </a:rPr>
                      <m:t>=</m:t>
                    </m:r>
                    <m:d>
                      <m:dPr>
                        <m:ctrlPr>
                          <a:rPr kumimoji="1" lang="ja-JP" altLang="en-US" b="0" i="1" dirty="0" smtClean="0">
                            <a:latin typeface="Cambria Math" panose="02040503050406030204" pitchFamily="18" charset="0"/>
                          </a:rPr>
                        </m:ctrlPr>
                      </m:dPr>
                      <m:e>
                        <m:sSub>
                          <m:sSubPr>
                            <m:ctrlPr>
                              <a:rPr kumimoji="1" lang="ja-JP" altLang="en-US" b="0" i="1" dirty="0" smtClean="0">
                                <a:latin typeface="Cambria Math" panose="02040503050406030204" pitchFamily="18" charset="0"/>
                              </a:rPr>
                            </m:ctrlPr>
                          </m:sSubPr>
                          <m:e>
                            <m:r>
                              <a:rPr kumimoji="1" lang="en-US" altLang="ja-JP" b="0" i="1" dirty="0" smtClean="0">
                                <a:latin typeface="Cambria Math" panose="02040503050406030204" pitchFamily="18" charset="0"/>
                              </a:rPr>
                              <m:t>𝐸</m:t>
                            </m:r>
                          </m:e>
                          <m:sub>
                            <m:r>
                              <a:rPr kumimoji="1" lang="en-US" altLang="ja-JP" b="0" i="1" dirty="0" smtClean="0">
                                <a:latin typeface="Cambria Math" panose="02040503050406030204" pitchFamily="18" charset="0"/>
                              </a:rPr>
                              <m:t>𝑍</m:t>
                            </m:r>
                          </m:sub>
                        </m:sSub>
                        <m:r>
                          <a:rPr kumimoji="1" lang="en-US" altLang="ja-JP" b="0" i="1" dirty="0" smtClean="0">
                            <a:latin typeface="Cambria Math" panose="02040503050406030204" pitchFamily="18" charset="0"/>
                          </a:rPr>
                          <m:t>,</m:t>
                        </m:r>
                        <m:sSub>
                          <m:sSubPr>
                            <m:ctrlPr>
                              <a:rPr kumimoji="1" lang="ja-JP" altLang="en-US" b="0" i="1" dirty="0" smtClean="0">
                                <a:latin typeface="Cambria Math" panose="02040503050406030204" pitchFamily="18" charset="0"/>
                              </a:rPr>
                            </m:ctrlPr>
                          </m:sSubPr>
                          <m:e>
                            <m:r>
                              <a:rPr kumimoji="1" lang="en-US" altLang="ja-JP" b="0" i="1" dirty="0" smtClean="0">
                                <a:latin typeface="Cambria Math" panose="02040503050406030204" pitchFamily="18" charset="0"/>
                              </a:rPr>
                              <m:t>𝑝</m:t>
                            </m:r>
                          </m:e>
                          <m:sub>
                            <m:r>
                              <a:rPr kumimoji="1" lang="en-US" altLang="ja-JP" b="0" i="1" dirty="0" smtClean="0">
                                <a:latin typeface="Cambria Math" panose="02040503050406030204" pitchFamily="18" charset="0"/>
                              </a:rPr>
                              <m:t>𝑍</m:t>
                            </m:r>
                          </m:sub>
                        </m:sSub>
                      </m:e>
                    </m:d>
                  </m:oMath>
                </a14:m>
                <a:endParaRPr kumimoji="1" lang="en-US" altLang="ja-JP" dirty="0"/>
              </a:p>
              <a:p>
                <a:pPr algn="ctr"/>
                <a:endParaRPr kumimoji="1" lang="en-US" altLang="ja-JP" dirty="0"/>
              </a:p>
              <a:p>
                <a:r>
                  <a:rPr kumimoji="1" lang="en-US" altLang="ja-JP" dirty="0"/>
                  <a:t>Energy-Momentum Conservation</a:t>
                </a:r>
                <a:r>
                  <a:rPr lang="en-US" altLang="ja-JP" dirty="0"/>
                  <a:t>(</a:t>
                </a:r>
                <a:r>
                  <a:rPr kumimoji="1" lang="ja-JP" altLang="en-US" dirty="0"/>
                  <a:t>エネルギー・運動量保存則</a:t>
                </a:r>
                <a:r>
                  <a:rPr kumimoji="1" lang="en-US" altLang="ja-JP" dirty="0"/>
                  <a:t>)</a:t>
                </a:r>
              </a:p>
              <a:p>
                <a:r>
                  <a:rPr lang="ja-JP" altLang="ja-JP" dirty="0"/>
                  <a:t>Initial stateとFinal stateの間で、Total 4-momentumはconserve</a:t>
                </a:r>
                <a:r>
                  <a:rPr lang="en-US" altLang="ja-JP" dirty="0"/>
                  <a:t>(</a:t>
                </a:r>
                <a:r>
                  <a:rPr lang="ja-JP" altLang="ja-JP" dirty="0"/>
                  <a:t>保存</a:t>
                </a:r>
                <a:r>
                  <a:rPr lang="en-US" altLang="ja-JP" dirty="0"/>
                  <a:t>)</a:t>
                </a:r>
                <a:r>
                  <a:rPr lang="ja-JP" altLang="ja-JP" dirty="0"/>
                  <a:t>され</a:t>
                </a:r>
                <a:r>
                  <a:rPr lang="ja-JP" altLang="en-US" dirty="0"/>
                  <a:t>る</a:t>
                </a:r>
                <a:r>
                  <a:rPr lang="ja-JP" altLang="ja-JP" dirty="0"/>
                  <a:t>。</a:t>
                </a:r>
                <a:endParaRPr lang="en-US" altLang="ja-JP" dirty="0"/>
              </a:p>
              <a:p>
                <a:pPr/>
                <a14:m>
                  <m:oMathPara xmlns:m="http://schemas.openxmlformats.org/officeDocument/2006/math">
                    <m:oMathParaPr>
                      <m:jc m:val="centerGroup"/>
                    </m:oMathParaPr>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oMath>
                  </m:oMathPara>
                </a14:m>
                <a:endParaRPr kumimoji="1" lang="en-US" altLang="ja-JP" dirty="0"/>
              </a:p>
              <a:p>
                <a:r>
                  <a:rPr kumimoji="1" lang="ja-JP" altLang="en-US" dirty="0"/>
                  <a:t>今回導出したいのは</a:t>
                </a:r>
                <a14:m>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oMath>
                </a14:m>
                <a:r>
                  <a:rPr lang="ja-JP" altLang="en-US" dirty="0"/>
                  <a:t>。この後、</a:t>
                </a:r>
                <a:r>
                  <a:rPr lang="en-US" altLang="ja-JP" dirty="0"/>
                  <a:t>Equation</a:t>
                </a:r>
                <a:r>
                  <a:rPr lang="ja-JP" altLang="en-US" dirty="0"/>
                  <a:t>の両辺を</a:t>
                </a:r>
                <a:r>
                  <a:rPr lang="en-US" altLang="ja-JP" dirty="0"/>
                  <a:t>2</a:t>
                </a:r>
                <a:r>
                  <a:rPr lang="ja-JP" altLang="en-US" dirty="0"/>
                  <a:t>乗して</a:t>
                </a:r>
                <a:r>
                  <a:rPr lang="en-US" altLang="ja-JP" dirty="0"/>
                  <a:t>Lorentz invariant</a:t>
                </a:r>
                <a:r>
                  <a:rPr lang="ja-JP" altLang="en-US" dirty="0"/>
                  <a:t>（ローレンツ不変量）を作る操作を行うが、その際に不要となる</a:t>
                </a:r>
                <a:r>
                  <a:rPr lang="en-US" altLang="ja-JP" dirty="0"/>
                  <a:t>Z</a:t>
                </a:r>
                <a:r>
                  <a:rPr lang="ja-JP" altLang="en-US" dirty="0"/>
                  <a:t>の</a:t>
                </a:r>
                <a:r>
                  <a:rPr lang="en-US" altLang="ja-JP" dirty="0"/>
                  <a:t>momentum vector(</a:t>
                </a:r>
                <a14:m>
                  <m:oMath xmlns:m="http://schemas.openxmlformats.org/officeDocument/2006/math">
                    <m:acc>
                      <m:accPr>
                        <m:chr m:val="⃗"/>
                        <m:ctrlPr>
                          <a:rPr lang="en-US" altLang="ja-JP" i="1" smtClean="0">
                            <a:latin typeface="Cambria Math" panose="02040503050406030204" pitchFamily="18" charset="0"/>
                          </a:rPr>
                        </m:ctrlPr>
                      </m:accPr>
                      <m:e>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𝑍</m:t>
                            </m:r>
                          </m:sub>
                        </m:sSub>
                      </m:e>
                    </m:acc>
                  </m:oMath>
                </a14:m>
                <a:r>
                  <a:rPr lang="en-US" altLang="ja-JP" dirty="0"/>
                  <a:t>)</a:t>
                </a:r>
                <a:r>
                  <a:rPr lang="ja-JP" altLang="en-US" dirty="0"/>
                  <a:t>の項を消去するため、式を</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oMath>
                </a14:m>
                <a:r>
                  <a:rPr lang="ja-JP" altLang="en-US" dirty="0"/>
                  <a:t>について解く形に変形する。</a:t>
                </a:r>
                <a:endParaRPr lang="en-US" altLang="ja-JP" dirty="0"/>
              </a:p>
              <a:p>
                <a:pPr/>
                <a14:m>
                  <m:oMathPara xmlns:m="http://schemas.openxmlformats.org/officeDocument/2006/math">
                    <m:oMathParaPr>
                      <m:jc m:val="centerGroup"/>
                    </m:oMathParaPr>
                    <m:oMath xmlns:m="http://schemas.openxmlformats.org/officeDocument/2006/math">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775AF6FC-B62F-7832-DC7E-CDE0EDB7AA33}"/>
                  </a:ext>
                </a:extLst>
              </p:cNvPr>
              <p:cNvSpPr txBox="1">
                <a:spLocks noRot="1" noChangeAspect="1" noMove="1" noResize="1" noEditPoints="1" noAdjustHandles="1" noChangeArrowheads="1" noChangeShapeType="1" noTextEdit="1"/>
              </p:cNvSpPr>
              <p:nvPr/>
            </p:nvSpPr>
            <p:spPr>
              <a:xfrm>
                <a:off x="399496" y="1340528"/>
                <a:ext cx="9942990" cy="4807342"/>
              </a:xfrm>
              <a:prstGeom prst="rect">
                <a:avLst/>
              </a:prstGeom>
              <a:blipFill>
                <a:blip r:embed="rId3"/>
                <a:stretch>
                  <a:fillRect l="-552" t="-760" r="-275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2C08F5C1-C4D2-03DA-720C-BBE396921AB8}"/>
                  </a:ext>
                </a:extLst>
              </p:cNvPr>
              <p:cNvSpPr txBox="1"/>
              <p:nvPr/>
            </p:nvSpPr>
            <p:spPr>
              <a:xfrm>
                <a:off x="1594282" y="248465"/>
                <a:ext cx="94103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ja-JP" altLang="en-US"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ja-JP" altLang="en-US"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m:oMathPara>
                </a14:m>
                <a:endParaRPr kumimoji="1" lang="ja-JP" altLang="en-US" dirty="0"/>
              </a:p>
            </p:txBody>
          </p:sp>
        </mc:Choice>
        <mc:Fallback xmlns="">
          <p:sp>
            <p:nvSpPr>
              <p:cNvPr id="6" name="テキスト ボックス 5">
                <a:extLst>
                  <a:ext uri="{FF2B5EF4-FFF2-40B4-BE49-F238E27FC236}">
                    <a16:creationId xmlns:a16="http://schemas.microsoft.com/office/drawing/2014/main" id="{2C08F5C1-C4D2-03DA-720C-BBE396921AB8}"/>
                  </a:ext>
                </a:extLst>
              </p:cNvPr>
              <p:cNvSpPr txBox="1">
                <a:spLocks noRot="1" noChangeAspect="1" noMove="1" noResize="1" noEditPoints="1" noAdjustHandles="1" noChangeArrowheads="1" noChangeShapeType="1" noTextEdit="1"/>
              </p:cNvSpPr>
              <p:nvPr/>
            </p:nvSpPr>
            <p:spPr>
              <a:xfrm>
                <a:off x="1594282" y="248465"/>
                <a:ext cx="941033"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2BF3C60F-9758-CE44-1DA1-B4B1EF73C430}"/>
                  </a:ext>
                </a:extLst>
              </p:cNvPr>
              <p:cNvSpPr txBox="1"/>
              <p:nvPr/>
            </p:nvSpPr>
            <p:spPr>
              <a:xfrm>
                <a:off x="10007853" y="958348"/>
                <a:ext cx="2033215" cy="6880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𝑃</m:t>
                      </m:r>
                      <m:r>
                        <a:rPr kumimoji="1" lang="en-US" altLang="ja-JP" b="0" i="1" smtClean="0">
                          <a:latin typeface="Cambria Math" panose="02040503050406030204" pitchFamily="18" charset="0"/>
                        </a:rPr>
                        <m:t>=</m:t>
                      </m:r>
                      <m:d>
                        <m:dPr>
                          <m:ctrlPr>
                            <a:rPr kumimoji="1" lang="ja-JP" altLang="en-US" b="0" i="1" smtClean="0">
                              <a:latin typeface="Cambria Math" panose="02040503050406030204" pitchFamily="18" charset="0"/>
                            </a:rPr>
                          </m:ctrlPr>
                        </m:dPr>
                        <m:e>
                          <m:r>
                            <a:rPr kumimoji="1" lang="en-US" altLang="ja-JP" b="0" i="1" smtClean="0">
                              <a:latin typeface="Cambria Math" panose="02040503050406030204" pitchFamily="18" charset="0"/>
                            </a:rPr>
                            <m:t>𝐸</m:t>
                          </m:r>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𝑥</m:t>
                              </m:r>
                            </m:sub>
                          </m:sSub>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𝑦</m:t>
                              </m:r>
                            </m:sub>
                          </m:sSub>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𝑧</m:t>
                              </m:r>
                            </m:sub>
                          </m:sSub>
                        </m:e>
                      </m:d>
                      <m:r>
                        <a:rPr kumimoji="1" lang="en-US" altLang="ja-JP" b="0" i="1" smtClean="0">
                          <a:latin typeface="Cambria Math" panose="02040503050406030204" pitchFamily="18" charset="0"/>
                        </a:rPr>
                        <m:t>=</m:t>
                      </m:r>
                      <m:d>
                        <m:dPr>
                          <m:ctrlPr>
                            <a:rPr kumimoji="1" lang="ja-JP" altLang="en-US" b="0" i="1" smtClean="0">
                              <a:latin typeface="Cambria Math" panose="02040503050406030204" pitchFamily="18" charset="0"/>
                            </a:rPr>
                          </m:ctrlPr>
                        </m:dPr>
                        <m:e>
                          <m:r>
                            <a:rPr kumimoji="1" lang="en-US" altLang="ja-JP" b="0" i="1" smtClean="0">
                              <a:latin typeface="Cambria Math" panose="02040503050406030204" pitchFamily="18" charset="0"/>
                            </a:rPr>
                            <m:t>𝐸</m:t>
                          </m:r>
                          <m:r>
                            <a:rPr kumimoji="1" lang="en-US" altLang="ja-JP" b="0" i="1" smtClean="0">
                              <a:latin typeface="Cambria Math" panose="02040503050406030204" pitchFamily="18" charset="0"/>
                            </a:rPr>
                            <m:t>,</m:t>
                          </m:r>
                          <m:acc>
                            <m:accPr>
                              <m:chr m:val="⃗"/>
                              <m:ctrlPr>
                                <a:rPr kumimoji="1" lang="ja-JP" altLang="en-US" b="0" i="1" smtClean="0">
                                  <a:latin typeface="Cambria Math" panose="02040503050406030204" pitchFamily="18" charset="0"/>
                                </a:rPr>
                              </m:ctrlPr>
                            </m:accPr>
                            <m:e>
                              <m:r>
                                <a:rPr kumimoji="1" lang="en-US" altLang="ja-JP" b="0" i="1" smtClean="0">
                                  <a:latin typeface="Cambria Math" panose="02040503050406030204" pitchFamily="18" charset="0"/>
                                </a:rPr>
                                <m:t>𝑝</m:t>
                              </m:r>
                            </m:e>
                          </m:acc>
                        </m:e>
                      </m:d>
                    </m:oMath>
                  </m:oMathPara>
                </a14:m>
                <a:endParaRPr kumimoji="1" lang="ja-JP" altLang="en-US" dirty="0"/>
              </a:p>
            </p:txBody>
          </p:sp>
        </mc:Choice>
        <mc:Fallback xmlns="">
          <p:sp>
            <p:nvSpPr>
              <p:cNvPr id="50" name="テキスト ボックス 49">
                <a:extLst>
                  <a:ext uri="{FF2B5EF4-FFF2-40B4-BE49-F238E27FC236}">
                    <a16:creationId xmlns:a16="http://schemas.microsoft.com/office/drawing/2014/main" id="{2BF3C60F-9758-CE44-1DA1-B4B1EF73C430}"/>
                  </a:ext>
                </a:extLst>
              </p:cNvPr>
              <p:cNvSpPr txBox="1">
                <a:spLocks noRot="1" noChangeAspect="1" noMove="1" noResize="1" noEditPoints="1" noAdjustHandles="1" noChangeArrowheads="1" noChangeShapeType="1" noTextEdit="1"/>
              </p:cNvSpPr>
              <p:nvPr/>
            </p:nvSpPr>
            <p:spPr>
              <a:xfrm>
                <a:off x="10007853" y="958348"/>
                <a:ext cx="2033215" cy="688009"/>
              </a:xfrm>
              <a:prstGeom prst="rect">
                <a:avLst/>
              </a:prstGeom>
              <a:blipFill>
                <a:blip r:embed="rId16"/>
                <a:stretch>
                  <a:fillRect b="-2655"/>
                </a:stretch>
              </a:blipFill>
            </p:spPr>
            <p:txBody>
              <a:bodyPr/>
              <a:lstStyle/>
              <a:p>
                <a:r>
                  <a:rPr lang="ja-JP" altLang="en-US">
                    <a:noFill/>
                  </a:rPr>
                  <a:t> </a:t>
                </a:r>
              </a:p>
            </p:txBody>
          </p:sp>
        </mc:Fallback>
      </mc:AlternateContent>
      <p:grpSp>
        <p:nvGrpSpPr>
          <p:cNvPr id="3" name="グループ化 2">
            <a:extLst>
              <a:ext uri="{FF2B5EF4-FFF2-40B4-BE49-F238E27FC236}">
                <a16:creationId xmlns:a16="http://schemas.microsoft.com/office/drawing/2014/main" id="{259452F3-C21D-E90C-0AAA-F122E8A71099}"/>
              </a:ext>
            </a:extLst>
          </p:cNvPr>
          <p:cNvGrpSpPr/>
          <p:nvPr/>
        </p:nvGrpSpPr>
        <p:grpSpPr>
          <a:xfrm>
            <a:off x="9095534" y="3429000"/>
            <a:ext cx="2696970" cy="1613373"/>
            <a:chOff x="8787905" y="3350693"/>
            <a:chExt cx="2696970" cy="1613373"/>
          </a:xfrm>
        </p:grpSpPr>
        <p:grpSp>
          <p:nvGrpSpPr>
            <p:cNvPr id="5" name="グループ化 4">
              <a:extLst>
                <a:ext uri="{FF2B5EF4-FFF2-40B4-BE49-F238E27FC236}">
                  <a16:creationId xmlns:a16="http://schemas.microsoft.com/office/drawing/2014/main" id="{BDDBD60B-38B6-62A3-107F-F21158B9C817}"/>
                </a:ext>
              </a:extLst>
            </p:cNvPr>
            <p:cNvGrpSpPr/>
            <p:nvPr/>
          </p:nvGrpSpPr>
          <p:grpSpPr>
            <a:xfrm>
              <a:off x="8787905" y="3894912"/>
              <a:ext cx="2237573" cy="1069154"/>
              <a:chOff x="1951710" y="4632948"/>
              <a:chExt cx="3614379" cy="1885237"/>
            </a:xfrm>
          </p:grpSpPr>
          <p:sp>
            <p:nvSpPr>
              <p:cNvPr id="56" name="フリーフォーム: 図形 55">
                <a:extLst>
                  <a:ext uri="{FF2B5EF4-FFF2-40B4-BE49-F238E27FC236}">
                    <a16:creationId xmlns:a16="http://schemas.microsoft.com/office/drawing/2014/main" id="{64CEEDAE-E685-4E1B-A331-163FB1754C72}"/>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33219F98-69E7-7507-DF7F-9B03236E637E}"/>
                      </a:ext>
                    </a:extLst>
                  </p:cNvPr>
                  <p:cNvSpPr txBox="1"/>
                  <p:nvPr/>
                </p:nvSpPr>
                <p:spPr>
                  <a:xfrm>
                    <a:off x="2085513" y="4632948"/>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B0352BE3-5DDD-13B4-F568-633CCF00FA30}"/>
                      </a:ext>
                    </a:extLst>
                  </p:cNvPr>
                  <p:cNvSpPr txBox="1">
                    <a:spLocks noRot="1" noChangeAspect="1" noMove="1" noResize="1" noEditPoints="1" noAdjustHandles="1" noChangeArrowheads="1" noChangeShapeType="1" noTextEdit="1"/>
                  </p:cNvSpPr>
                  <p:nvPr/>
                </p:nvSpPr>
                <p:spPr>
                  <a:xfrm>
                    <a:off x="2085513" y="4632948"/>
                    <a:ext cx="462843" cy="369332"/>
                  </a:xfrm>
                  <a:prstGeom prst="rect">
                    <a:avLst/>
                  </a:prstGeom>
                  <a:blipFill>
                    <a:blip r:embed="rId18"/>
                    <a:stretch>
                      <a:fillRect t="-31373" r="-435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a:extLst>
                      <a:ext uri="{FF2B5EF4-FFF2-40B4-BE49-F238E27FC236}">
                        <a16:creationId xmlns:a16="http://schemas.microsoft.com/office/drawing/2014/main" id="{F19609E9-3C2C-10B3-B01B-E9332841424D}"/>
                      </a:ext>
                    </a:extLst>
                  </p:cNvPr>
                  <p:cNvSpPr txBox="1"/>
                  <p:nvPr/>
                </p:nvSpPr>
                <p:spPr>
                  <a:xfrm>
                    <a:off x="1951710" y="5765682"/>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2B0238EE-9F76-E51F-EEAF-7C71F01CDA95}"/>
                      </a:ext>
                    </a:extLst>
                  </p:cNvPr>
                  <p:cNvSpPr txBox="1">
                    <a:spLocks noRot="1" noChangeAspect="1" noMove="1" noResize="1" noEditPoints="1" noAdjustHandles="1" noChangeArrowheads="1" noChangeShapeType="1" noTextEdit="1"/>
                  </p:cNvSpPr>
                  <p:nvPr/>
                </p:nvSpPr>
                <p:spPr>
                  <a:xfrm>
                    <a:off x="1951710" y="5765682"/>
                    <a:ext cx="462843" cy="369332"/>
                  </a:xfrm>
                  <a:prstGeom prst="rect">
                    <a:avLst/>
                  </a:prstGeom>
                  <a:blipFill>
                    <a:blip r:embed="rId19"/>
                    <a:stretch>
                      <a:fillRect t="-21154" r="-4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2BAE82E3-07C3-7D09-030A-15738C7A6C64}"/>
                      </a:ext>
                    </a:extLst>
                  </p:cNvPr>
                  <p:cNvSpPr txBox="1"/>
                  <p:nvPr/>
                </p:nvSpPr>
                <p:spPr>
                  <a:xfrm>
                    <a:off x="3209213" y="4831146"/>
                    <a:ext cx="46284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A1649479-2711-3ECF-3236-C9B0AC2927C2}"/>
                      </a:ext>
                    </a:extLst>
                  </p:cNvPr>
                  <p:cNvSpPr txBox="1">
                    <a:spLocks noRot="1" noChangeAspect="1" noMove="1" noResize="1" noEditPoints="1" noAdjustHandles="1" noChangeArrowheads="1" noChangeShapeType="1" noTextEdit="1"/>
                  </p:cNvSpPr>
                  <p:nvPr/>
                </p:nvSpPr>
                <p:spPr>
                  <a:xfrm>
                    <a:off x="3209213" y="4831146"/>
                    <a:ext cx="462843" cy="369332"/>
                  </a:xfrm>
                  <a:prstGeom prst="rect">
                    <a:avLst/>
                  </a:prstGeom>
                  <a:blipFill>
                    <a:blip r:embed="rId20"/>
                    <a:stretch>
                      <a:fillRect t="-21569" r="-5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1BC4D8D5-60B8-D84A-B3EE-4E4F1D5E7980}"/>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579335C5-72B9-3F46-6BDB-9FE2A96FC861}"/>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C91E0D3E-430E-1BB6-6D01-44674FC08BF7}"/>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63" name="直線コネクタ 62">
                <a:extLst>
                  <a:ext uri="{FF2B5EF4-FFF2-40B4-BE49-F238E27FC236}">
                    <a16:creationId xmlns:a16="http://schemas.microsoft.com/office/drawing/2014/main" id="{E40ADED7-7D70-8A51-92F9-A93E1A16425D}"/>
                  </a:ext>
                </a:extLst>
              </p:cNvPr>
              <p:cNvCxnSpPr>
                <a:cxnSpLocks/>
                <a:endCxn id="56"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64" name="直線コネクタ 63">
                <a:extLst>
                  <a:ext uri="{FF2B5EF4-FFF2-40B4-BE49-F238E27FC236}">
                    <a16:creationId xmlns:a16="http://schemas.microsoft.com/office/drawing/2014/main" id="{A39C5865-31FB-2848-E72D-466E6B11E589}"/>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65" name="直線コネクタ 64">
                <a:extLst>
                  <a:ext uri="{FF2B5EF4-FFF2-40B4-BE49-F238E27FC236}">
                    <a16:creationId xmlns:a16="http://schemas.microsoft.com/office/drawing/2014/main" id="{303D978A-3EE1-2B3A-D45A-592C33836C7D}"/>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66" name="直線コネクタ 65">
                <a:extLst>
                  <a:ext uri="{FF2B5EF4-FFF2-40B4-BE49-F238E27FC236}">
                    <a16:creationId xmlns:a16="http://schemas.microsoft.com/office/drawing/2014/main" id="{F7F006D0-B933-96F7-2F0A-DC2C8D5653D7}"/>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67" name="直線コネクタ 66">
                <a:extLst>
                  <a:ext uri="{FF2B5EF4-FFF2-40B4-BE49-F238E27FC236}">
                    <a16:creationId xmlns:a16="http://schemas.microsoft.com/office/drawing/2014/main" id="{C278AAD8-AE6C-D62A-F784-C6EC3F217F32}"/>
                  </a:ext>
                </a:extLst>
              </p:cNvPr>
              <p:cNvCxnSpPr/>
              <p:nvPr/>
            </p:nvCxnSpPr>
            <p:spPr>
              <a:xfrm flipV="1">
                <a:off x="4452323" y="5148005"/>
                <a:ext cx="112887" cy="111405"/>
              </a:xfrm>
              <a:prstGeom prst="line">
                <a:avLst/>
              </a:prstGeom>
            </p:spPr>
            <p:style>
              <a:lnRef idx="2">
                <a:schemeClr val="dk1"/>
              </a:lnRef>
              <a:fillRef idx="0">
                <a:schemeClr val="dk1"/>
              </a:fillRef>
              <a:effectRef idx="1">
                <a:schemeClr val="dk1"/>
              </a:effectRef>
              <a:fontRef idx="minor">
                <a:schemeClr val="tx1"/>
              </a:fontRef>
            </p:style>
          </p:cxnSp>
          <p:cxnSp>
            <p:nvCxnSpPr>
              <p:cNvPr id="68" name="直線コネクタ 67">
                <a:extLst>
                  <a:ext uri="{FF2B5EF4-FFF2-40B4-BE49-F238E27FC236}">
                    <a16:creationId xmlns:a16="http://schemas.microsoft.com/office/drawing/2014/main" id="{E1160743-B595-2935-CFAF-C6F5CFB1A766}"/>
                  </a:ext>
                </a:extLst>
              </p:cNvPr>
              <p:cNvCxnSpPr>
                <a:cxnSpLocks/>
              </p:cNvCxnSpPr>
              <p:nvPr/>
            </p:nvCxnSpPr>
            <p:spPr>
              <a:xfrm flipH="1">
                <a:off x="4610741" y="4987073"/>
                <a:ext cx="125260" cy="136169"/>
              </a:xfrm>
              <a:prstGeom prst="line">
                <a:avLst/>
              </a:prstGeom>
            </p:spPr>
            <p:style>
              <a:lnRef idx="2">
                <a:schemeClr val="dk1"/>
              </a:lnRef>
              <a:fillRef idx="0">
                <a:schemeClr val="dk1"/>
              </a:fillRef>
              <a:effectRef idx="1">
                <a:schemeClr val="dk1"/>
              </a:effectRef>
              <a:fontRef idx="minor">
                <a:schemeClr val="tx1"/>
              </a:fontRef>
            </p:style>
          </p:cxnSp>
          <p:cxnSp>
            <p:nvCxnSpPr>
              <p:cNvPr id="69" name="直線コネクタ 68">
                <a:extLst>
                  <a:ext uri="{FF2B5EF4-FFF2-40B4-BE49-F238E27FC236}">
                    <a16:creationId xmlns:a16="http://schemas.microsoft.com/office/drawing/2014/main" id="{56CBA9A6-54A5-C010-820A-E515ED03ED25}"/>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70" name="直線コネクタ 69">
                <a:extLst>
                  <a:ext uri="{FF2B5EF4-FFF2-40B4-BE49-F238E27FC236}">
                    <a16:creationId xmlns:a16="http://schemas.microsoft.com/office/drawing/2014/main" id="{9E460136-C2D9-52CF-08A2-56138C15342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71" name="フリーフォーム: 図形 70">
                <a:extLst>
                  <a:ext uri="{FF2B5EF4-FFF2-40B4-BE49-F238E27FC236}">
                    <a16:creationId xmlns:a16="http://schemas.microsoft.com/office/drawing/2014/main" id="{0663CC24-392A-456C-05BE-89E96D93C166}"/>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2" name="二等辺三角形 71">
                <a:extLst>
                  <a:ext uri="{FF2B5EF4-FFF2-40B4-BE49-F238E27FC236}">
                    <a16:creationId xmlns:a16="http://schemas.microsoft.com/office/drawing/2014/main" id="{735502F4-A080-8862-56E5-B9540CA594A2}"/>
                  </a:ext>
                </a:extLst>
              </p:cNvPr>
              <p:cNvSpPr/>
              <p:nvPr/>
            </p:nvSpPr>
            <p:spPr>
              <a:xfrm rot="14894005">
                <a:off x="4853115" y="5788582"/>
                <a:ext cx="208910" cy="6477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3" name="二等辺三角形 72">
                <a:extLst>
                  <a:ext uri="{FF2B5EF4-FFF2-40B4-BE49-F238E27FC236}">
                    <a16:creationId xmlns:a16="http://schemas.microsoft.com/office/drawing/2014/main" id="{F3BBCFED-B3C3-27FB-91EC-DE915BCAC7B8}"/>
                  </a:ext>
                </a:extLst>
              </p:cNvPr>
              <p:cNvSpPr/>
              <p:nvPr/>
            </p:nvSpPr>
            <p:spPr>
              <a:xfrm rot="7557716">
                <a:off x="4837294" y="6087717"/>
                <a:ext cx="208910" cy="6477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4" name="二等辺三角形 73">
                <a:extLst>
                  <a:ext uri="{FF2B5EF4-FFF2-40B4-BE49-F238E27FC236}">
                    <a16:creationId xmlns:a16="http://schemas.microsoft.com/office/drawing/2014/main" id="{9CAE988A-4505-2DFD-24C0-F589B155D651}"/>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5" name="二等辺三角形 74">
                <a:extLst>
                  <a:ext uri="{FF2B5EF4-FFF2-40B4-BE49-F238E27FC236}">
                    <a16:creationId xmlns:a16="http://schemas.microsoft.com/office/drawing/2014/main" id="{7D069039-FA31-C5AA-B584-C7514E1412BC}"/>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D2DB5BED-B334-9959-738E-6440E81560A6}"/>
                </a:ext>
              </a:extLst>
            </p:cNvPr>
            <p:cNvGrpSpPr/>
            <p:nvPr/>
          </p:nvGrpSpPr>
          <p:grpSpPr>
            <a:xfrm rot="19074016">
              <a:off x="10112730" y="3350693"/>
              <a:ext cx="1372145" cy="975376"/>
              <a:chOff x="4776186" y="3259390"/>
              <a:chExt cx="1372145" cy="975376"/>
            </a:xfrm>
          </p:grpSpPr>
          <p:cxnSp>
            <p:nvCxnSpPr>
              <p:cNvPr id="42" name="直線コネクタ 41">
                <a:extLst>
                  <a:ext uri="{FF2B5EF4-FFF2-40B4-BE49-F238E27FC236}">
                    <a16:creationId xmlns:a16="http://schemas.microsoft.com/office/drawing/2014/main" id="{BA77E6DC-E70E-DA99-3B9C-C2126D4BA6EC}"/>
                  </a:ext>
                </a:extLst>
              </p:cNvPr>
              <p:cNvCxnSpPr>
                <a:cxnSpLocks/>
              </p:cNvCxnSpPr>
              <p:nvPr/>
            </p:nvCxnSpPr>
            <p:spPr>
              <a:xfrm>
                <a:off x="4776186"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AC7C322A-2714-372E-02DE-36192A8FA413}"/>
                  </a:ext>
                </a:extLst>
              </p:cNvPr>
              <p:cNvCxnSpPr>
                <a:cxnSpLocks/>
              </p:cNvCxnSpPr>
              <p:nvPr/>
            </p:nvCxnSpPr>
            <p:spPr>
              <a:xfrm>
                <a:off x="49478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542D633B-0787-3A23-69FB-E9F758E15D32}"/>
                  </a:ext>
                </a:extLst>
              </p:cNvPr>
              <p:cNvCxnSpPr>
                <a:cxnSpLocks/>
              </p:cNvCxnSpPr>
              <p:nvPr/>
            </p:nvCxnSpPr>
            <p:spPr>
              <a:xfrm>
                <a:off x="51002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109203F8-4114-1B27-1D8B-4B9E1B490009}"/>
                  </a:ext>
                </a:extLst>
              </p:cNvPr>
              <p:cNvCxnSpPr>
                <a:cxnSpLocks/>
              </p:cNvCxnSpPr>
              <p:nvPr/>
            </p:nvCxnSpPr>
            <p:spPr>
              <a:xfrm>
                <a:off x="5252621" y="3755254"/>
                <a:ext cx="153880"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47" name="テキスト ボックス 46">
                    <a:extLst>
                      <a:ext uri="{FF2B5EF4-FFF2-40B4-BE49-F238E27FC236}">
                        <a16:creationId xmlns:a16="http://schemas.microsoft.com/office/drawing/2014/main" id="{C7974428-0419-86AA-CB63-603DC862DA45}"/>
                      </a:ext>
                    </a:extLst>
                  </p:cNvPr>
                  <p:cNvSpPr txBox="1"/>
                  <p:nvPr/>
                </p:nvSpPr>
                <p:spPr>
                  <a:xfrm>
                    <a:off x="4898256" y="3362358"/>
                    <a:ext cx="403930" cy="3297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79C32188-6776-C783-DE15-31E75617B9B4}"/>
                      </a:ext>
                    </a:extLst>
                  </p:cNvPr>
                  <p:cNvSpPr txBox="1">
                    <a:spLocks noRot="1" noChangeAspect="1" noMove="1" noResize="1" noEditPoints="1" noAdjustHandles="1" noChangeArrowheads="1" noChangeShapeType="1" noTextEdit="1"/>
                  </p:cNvSpPr>
                  <p:nvPr/>
                </p:nvSpPr>
                <p:spPr>
                  <a:xfrm>
                    <a:off x="4898256" y="3362358"/>
                    <a:ext cx="403930" cy="329716"/>
                  </a:xfrm>
                  <a:prstGeom prst="rect">
                    <a:avLst/>
                  </a:prstGeom>
                  <a:blipFill>
                    <a:blip r:embed="rId21"/>
                    <a:stretch>
                      <a:fillRect/>
                    </a:stretch>
                  </a:blipFill>
                </p:spPr>
                <p:txBody>
                  <a:bodyPr/>
                  <a:lstStyle/>
                  <a:p>
                    <a:r>
                      <a:rPr lang="ja-JP" altLang="en-US">
                        <a:noFill/>
                      </a:rPr>
                      <a:t> </a:t>
                    </a:r>
                  </a:p>
                </p:txBody>
              </p:sp>
            </mc:Fallback>
          </mc:AlternateContent>
          <p:cxnSp>
            <p:nvCxnSpPr>
              <p:cNvPr id="48" name="直線コネクタ 47">
                <a:extLst>
                  <a:ext uri="{FF2B5EF4-FFF2-40B4-BE49-F238E27FC236}">
                    <a16:creationId xmlns:a16="http://schemas.microsoft.com/office/drawing/2014/main" id="{6EEB7D30-42B7-9B72-A4FA-712E370DA496}"/>
                  </a:ext>
                </a:extLst>
              </p:cNvPr>
              <p:cNvCxnSpPr>
                <a:cxnSpLocks/>
              </p:cNvCxnSpPr>
              <p:nvPr/>
            </p:nvCxnSpPr>
            <p:spPr>
              <a:xfrm flipH="1">
                <a:off x="5402688" y="3528345"/>
                <a:ext cx="384098" cy="229132"/>
              </a:xfrm>
              <a:prstGeom prst="line">
                <a:avLst/>
              </a:prstGeom>
            </p:spPr>
            <p:style>
              <a:lnRef idx="2">
                <a:schemeClr val="dk1"/>
              </a:lnRef>
              <a:fillRef idx="0">
                <a:schemeClr val="dk1"/>
              </a:fillRef>
              <a:effectRef idx="1">
                <a:schemeClr val="dk1"/>
              </a:effectRef>
              <a:fontRef idx="minor">
                <a:schemeClr val="tx1"/>
              </a:fontRef>
            </p:style>
          </p:cxnSp>
          <p:cxnSp>
            <p:nvCxnSpPr>
              <p:cNvPr id="49" name="直線コネクタ 48">
                <a:extLst>
                  <a:ext uri="{FF2B5EF4-FFF2-40B4-BE49-F238E27FC236}">
                    <a16:creationId xmlns:a16="http://schemas.microsoft.com/office/drawing/2014/main" id="{58E0EE2A-B27C-51A6-0648-880A53392DA4}"/>
                  </a:ext>
                </a:extLst>
              </p:cNvPr>
              <p:cNvCxnSpPr>
                <a:cxnSpLocks/>
              </p:cNvCxnSpPr>
              <p:nvPr/>
            </p:nvCxnSpPr>
            <p:spPr>
              <a:xfrm>
                <a:off x="5420039" y="3755254"/>
                <a:ext cx="366747" cy="25260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2" name="テキスト ボックス 51">
                    <a:extLst>
                      <a:ext uri="{FF2B5EF4-FFF2-40B4-BE49-F238E27FC236}">
                        <a16:creationId xmlns:a16="http://schemas.microsoft.com/office/drawing/2014/main" id="{7C14E072-6BBF-6007-EC8B-E616A649A2AA}"/>
                      </a:ext>
                    </a:extLst>
                  </p:cNvPr>
                  <p:cNvSpPr txBox="1"/>
                  <p:nvPr/>
                </p:nvSpPr>
                <p:spPr>
                  <a:xfrm>
                    <a:off x="5744401" y="3259390"/>
                    <a:ext cx="403930" cy="5770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60" name="テキスト ボックス 59">
                    <a:extLst>
                      <a:ext uri="{FF2B5EF4-FFF2-40B4-BE49-F238E27FC236}">
                        <a16:creationId xmlns:a16="http://schemas.microsoft.com/office/drawing/2014/main" id="{DB6CBC9F-1DAE-DB46-B6FB-5B33FD0CEE2C}"/>
                      </a:ext>
                    </a:extLst>
                  </p:cNvPr>
                  <p:cNvSpPr txBox="1">
                    <a:spLocks noRot="1" noChangeAspect="1" noMove="1" noResize="1" noEditPoints="1" noAdjustHandles="1" noChangeArrowheads="1" noChangeShapeType="1" noTextEdit="1"/>
                  </p:cNvSpPr>
                  <p:nvPr/>
                </p:nvSpPr>
                <p:spPr>
                  <a:xfrm>
                    <a:off x="5744401" y="3259390"/>
                    <a:ext cx="403930" cy="577003"/>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3" name="テキスト ボックス 52">
                    <a:extLst>
                      <a:ext uri="{FF2B5EF4-FFF2-40B4-BE49-F238E27FC236}">
                        <a16:creationId xmlns:a16="http://schemas.microsoft.com/office/drawing/2014/main" id="{2314596D-47B4-585F-78E9-A2752D1F100D}"/>
                      </a:ext>
                    </a:extLst>
                  </p:cNvPr>
                  <p:cNvSpPr txBox="1"/>
                  <p:nvPr/>
                </p:nvSpPr>
                <p:spPr>
                  <a:xfrm flipH="1">
                    <a:off x="5756781" y="3865434"/>
                    <a:ext cx="22355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8" name="テキスト ボックス 37">
                    <a:extLst>
                      <a:ext uri="{FF2B5EF4-FFF2-40B4-BE49-F238E27FC236}">
                        <a16:creationId xmlns:a16="http://schemas.microsoft.com/office/drawing/2014/main" id="{7BF2EA7A-F472-4F9E-94C5-7DE60C03AC75}"/>
                      </a:ext>
                    </a:extLst>
                  </p:cNvPr>
                  <p:cNvSpPr txBox="1">
                    <a:spLocks noRot="1" noChangeAspect="1" noMove="1" noResize="1" noEditPoints="1" noAdjustHandles="1" noChangeArrowheads="1" noChangeShapeType="1" noTextEdit="1"/>
                  </p:cNvSpPr>
                  <p:nvPr/>
                </p:nvSpPr>
                <p:spPr>
                  <a:xfrm flipH="1">
                    <a:off x="5756781" y="3865434"/>
                    <a:ext cx="223550" cy="369332"/>
                  </a:xfrm>
                  <a:prstGeom prst="rect">
                    <a:avLst/>
                  </a:prstGeom>
                  <a:blipFill>
                    <a:blip r:embed="rId23"/>
                    <a:stretch>
                      <a:fillRect t="-2857"/>
                    </a:stretch>
                  </a:blipFill>
                </p:spPr>
                <p:txBody>
                  <a:bodyPr/>
                  <a:lstStyle/>
                  <a:p>
                    <a:r>
                      <a:rPr lang="ja-JP" altLang="en-US">
                        <a:noFill/>
                      </a:rPr>
                      <a:t> </a:t>
                    </a:r>
                  </a:p>
                </p:txBody>
              </p:sp>
            </mc:Fallback>
          </mc:AlternateContent>
          <p:sp>
            <p:nvSpPr>
              <p:cNvPr id="54" name="二等辺三角形 53">
                <a:extLst>
                  <a:ext uri="{FF2B5EF4-FFF2-40B4-BE49-F238E27FC236}">
                    <a16:creationId xmlns:a16="http://schemas.microsoft.com/office/drawing/2014/main" id="{5A6CF1F3-D978-047B-1ED4-BFAF09D57C6C}"/>
                  </a:ext>
                </a:extLst>
              </p:cNvPr>
              <p:cNvSpPr/>
              <p:nvPr/>
            </p:nvSpPr>
            <p:spPr>
              <a:xfrm rot="14223392">
                <a:off x="5530637" y="3599338"/>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5" name="二等辺三角形 54">
                <a:extLst>
                  <a:ext uri="{FF2B5EF4-FFF2-40B4-BE49-F238E27FC236}">
                    <a16:creationId xmlns:a16="http://schemas.microsoft.com/office/drawing/2014/main" id="{4D5E9BA5-F9FA-A4AE-D762-B0FA2FC419EA}"/>
                  </a:ext>
                </a:extLst>
              </p:cNvPr>
              <p:cNvSpPr/>
              <p:nvPr/>
            </p:nvSpPr>
            <p:spPr>
              <a:xfrm rot="8119937">
                <a:off x="5497605" y="3842667"/>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gr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6928A087-1E42-3606-E569-64EDB3FF7011}"/>
                  </a:ext>
                </a:extLst>
              </p:cNvPr>
              <p:cNvSpPr txBox="1"/>
              <p:nvPr/>
            </p:nvSpPr>
            <p:spPr>
              <a:xfrm>
                <a:off x="7615533" y="2564491"/>
                <a:ext cx="3805024" cy="369332"/>
              </a:xfrm>
              <a:prstGeom prst="rect">
                <a:avLst/>
              </a:prstGeom>
              <a:noFill/>
            </p:spPr>
            <p:txBody>
              <a:bodyPr wrap="square" rtlCol="0">
                <a:spAutoFit/>
              </a:bodyPr>
              <a:lstStyle/>
              <a:p>
                <a14:m>
                  <m:oMath xmlns:m="http://schemas.openxmlformats.org/officeDocument/2006/math">
                    <m:r>
                      <a:rPr kumimoji="1" lang="en-US" altLang="ja-JP" b="0" i="1" smtClean="0">
                        <a:latin typeface="Cambria Math" panose="02040503050406030204" pitchFamily="18" charset="0"/>
                      </a:rPr>
                      <m:t>𝑠</m:t>
                    </m:r>
                  </m:oMath>
                </a14:m>
                <a:r>
                  <a:rPr kumimoji="1" lang="ja-JP" altLang="en-US" dirty="0"/>
                  <a:t>は</a:t>
                </a:r>
                <a:r>
                  <a:rPr lang="ja-JP" altLang="en-US" dirty="0"/>
                  <a:t>マンデルスタム変数と言う</a:t>
                </a:r>
                <a:endParaRPr kumimoji="1" lang="ja-JP" altLang="en-US" dirty="0"/>
              </a:p>
            </p:txBody>
          </p:sp>
        </mc:Choice>
        <mc:Fallback xmlns="">
          <p:sp>
            <p:nvSpPr>
              <p:cNvPr id="7" name="テキスト ボックス 6">
                <a:extLst>
                  <a:ext uri="{FF2B5EF4-FFF2-40B4-BE49-F238E27FC236}">
                    <a16:creationId xmlns:a16="http://schemas.microsoft.com/office/drawing/2014/main" id="{6928A087-1E42-3606-E569-64EDB3FF7011}"/>
                  </a:ext>
                </a:extLst>
              </p:cNvPr>
              <p:cNvSpPr txBox="1">
                <a:spLocks noRot="1" noChangeAspect="1" noMove="1" noResize="1" noEditPoints="1" noAdjustHandles="1" noChangeArrowheads="1" noChangeShapeType="1" noTextEdit="1"/>
              </p:cNvSpPr>
              <p:nvPr/>
            </p:nvSpPr>
            <p:spPr>
              <a:xfrm>
                <a:off x="7615533" y="2564491"/>
                <a:ext cx="3805024" cy="369332"/>
              </a:xfrm>
              <a:prstGeom prst="rect">
                <a:avLst/>
              </a:prstGeom>
              <a:blipFill>
                <a:blip r:embed="rId24"/>
                <a:stretch>
                  <a:fillRect t="-8333" b="-2833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51664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E3219E-A6F1-CC94-344D-D81946D5FF81}"/>
              </a:ext>
            </a:extLst>
          </p:cNvPr>
          <p:cNvSpPr>
            <a:spLocks noGrp="1"/>
          </p:cNvSpPr>
          <p:nvPr>
            <p:ph type="title"/>
          </p:nvPr>
        </p:nvSpPr>
        <p:spPr/>
        <p:txBody>
          <a:bodyPr>
            <a:normAutofit/>
          </a:bodyPr>
          <a:lstStyle/>
          <a:p>
            <a:r>
              <a:rPr lang="ja-JP" altLang="ja-JP" sz="3600" dirty="0"/>
              <a:t>2-body final state</a:t>
            </a:r>
            <a:r>
              <a:rPr lang="en-US" altLang="ja-JP" sz="3600" dirty="0"/>
              <a:t>(</a:t>
            </a:r>
            <a:r>
              <a:rPr lang="ja-JP" altLang="ja-JP" sz="3600" dirty="0"/>
              <a:t>2体終状態</a:t>
            </a:r>
            <a:r>
              <a:rPr lang="en-US" altLang="ja-JP" sz="3600" dirty="0"/>
              <a:t>)</a:t>
            </a:r>
            <a:r>
              <a:rPr lang="ja-JP" altLang="ja-JP" sz="3600" dirty="0"/>
              <a:t>のEnergy</a:t>
            </a:r>
            <a:r>
              <a:rPr lang="ja-JP" altLang="en-US" sz="3600" dirty="0"/>
              <a:t>の概算②</a:t>
            </a:r>
            <a:endParaRPr kumimoji="1" lang="ja-JP" altLang="en-US" sz="3600"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FDC5A008-1F05-480D-B7E5-3899C305E9A9}"/>
                  </a:ext>
                </a:extLst>
              </p:cNvPr>
              <p:cNvSpPr txBox="1"/>
              <p:nvPr/>
            </p:nvSpPr>
            <p:spPr>
              <a:xfrm>
                <a:off x="245615" y="1712374"/>
                <a:ext cx="8838460" cy="3875356"/>
              </a:xfrm>
              <a:prstGeom prst="rect">
                <a:avLst/>
              </a:prstGeom>
              <a:noFill/>
            </p:spPr>
            <p:txBody>
              <a:bodyPr wrap="square" rtlCol="0">
                <a:spAutoFit/>
              </a:bodyPr>
              <a:lstStyle/>
              <a:p>
                <a:r>
                  <a:rPr lang="ja-JP" altLang="ja-JP" dirty="0"/>
                  <a:t>Lorentz Invariant Scalar Product</a:t>
                </a:r>
                <a:r>
                  <a:rPr lang="en-US" altLang="ja-JP" dirty="0"/>
                  <a:t>(</a:t>
                </a:r>
                <a:r>
                  <a:rPr lang="ja-JP" altLang="ja-JP" dirty="0"/>
                  <a:t>ローレンツ不変な内積</a:t>
                </a:r>
                <a:r>
                  <a:rPr lang="en-US" altLang="ja-JP" dirty="0"/>
                  <a:t>)</a:t>
                </a:r>
                <a:r>
                  <a:rPr lang="ja-JP" altLang="ja-JP" dirty="0"/>
                  <a:t>の</a:t>
                </a:r>
                <a:r>
                  <a:rPr lang="ja-JP" altLang="en-US" dirty="0"/>
                  <a:t>解</a:t>
                </a:r>
                <a:endParaRPr lang="en-US" altLang="ja-JP" dirty="0"/>
              </a:p>
              <a:p>
                <a:r>
                  <a:rPr kumimoji="1" lang="en-US" altLang="ja-JP" dirty="0"/>
                  <a:t>Special Relativity(</a:t>
                </a:r>
                <a:r>
                  <a:rPr kumimoji="1" lang="ja-JP" altLang="en-US" dirty="0"/>
                  <a:t>特殊相対性理論</a:t>
                </a:r>
                <a:r>
                  <a:rPr kumimoji="1" lang="en-US" altLang="ja-JP" dirty="0"/>
                  <a:t>)</a:t>
                </a:r>
                <a:r>
                  <a:rPr kumimoji="1" lang="ja-JP" altLang="en-US" dirty="0"/>
                  <a:t>において、ある</a:t>
                </a:r>
                <a:r>
                  <a:rPr kumimoji="1" lang="en-US" altLang="ja-JP" dirty="0"/>
                  <a:t>Particle</a:t>
                </a:r>
                <a:r>
                  <a:rPr kumimoji="1" lang="ja-JP" altLang="en-US" dirty="0"/>
                  <a:t>の</a:t>
                </a:r>
                <a:r>
                  <a:rPr kumimoji="1" lang="en-US" altLang="ja-JP" dirty="0"/>
                  <a:t>4-momentum</a:t>
                </a:r>
                <a:r>
                  <a:rPr kumimoji="1" lang="ja-JP" altLang="en-US" dirty="0"/>
                  <a:t>自身との</a:t>
                </a:r>
                <a:r>
                  <a:rPr kumimoji="1" lang="en-US" altLang="ja-JP" dirty="0"/>
                  <a:t>Scalar product</a:t>
                </a:r>
                <a:r>
                  <a:rPr lang="en-US" altLang="ja-JP" dirty="0"/>
                  <a:t>(</a:t>
                </a:r>
                <a:r>
                  <a:rPr kumimoji="1" lang="ja-JP" altLang="en-US" dirty="0"/>
                  <a:t>内積</a:t>
                </a:r>
                <a:r>
                  <a:rPr kumimoji="1" lang="en-US" altLang="ja-JP" dirty="0"/>
                  <a:t>)</a:t>
                </a:r>
                <a:r>
                  <a:rPr kumimoji="1" lang="ja-JP" altLang="en-US" dirty="0"/>
                  <a:t>は、その</a:t>
                </a:r>
                <a:r>
                  <a:rPr kumimoji="1" lang="en-US" altLang="ja-JP" dirty="0"/>
                  <a:t>Particle</a:t>
                </a:r>
                <a:r>
                  <a:rPr kumimoji="1" lang="ja-JP" altLang="en-US" dirty="0"/>
                  <a:t>の</a:t>
                </a:r>
                <a:r>
                  <a:rPr kumimoji="1" lang="en-US" altLang="ja-JP" dirty="0"/>
                  <a:t>Invariant mass</a:t>
                </a:r>
                <a:r>
                  <a:rPr lang="en-US" altLang="ja-JP" dirty="0"/>
                  <a:t>(</a:t>
                </a:r>
                <a:r>
                  <a:rPr kumimoji="1" lang="ja-JP" altLang="en-US" dirty="0"/>
                  <a:t>不変質量</a:t>
                </a:r>
                <a:r>
                  <a:rPr kumimoji="1" lang="en-US" altLang="ja-JP" dirty="0"/>
                  <a:t>)</a:t>
                </a:r>
                <a:r>
                  <a:rPr kumimoji="1" lang="ja-JP" altLang="en-US" dirty="0"/>
                  <a:t>の</a:t>
                </a:r>
                <a:r>
                  <a:rPr lang="en-US" altLang="ja-JP" dirty="0"/>
                  <a:t>2</a:t>
                </a:r>
                <a:r>
                  <a:rPr lang="ja-JP" altLang="en-US" dirty="0"/>
                  <a:t>乗</a:t>
                </a:r>
                <a:r>
                  <a:rPr kumimoji="1" lang="ja-JP" altLang="en-US" dirty="0"/>
                  <a:t>になるという</a:t>
                </a:r>
                <a:r>
                  <a:rPr kumimoji="1" lang="en-US" altLang="ja-JP" dirty="0"/>
                  <a:t>Identity</a:t>
                </a:r>
                <a:r>
                  <a:rPr lang="en-US" altLang="ja-JP" dirty="0"/>
                  <a:t>(</a:t>
                </a:r>
                <a:r>
                  <a:rPr kumimoji="1" lang="ja-JP" altLang="en-US" dirty="0"/>
                  <a:t>恒等式</a:t>
                </a:r>
                <a:r>
                  <a:rPr kumimoji="1" lang="en-US" altLang="ja-JP" dirty="0"/>
                  <a:t>)</a:t>
                </a:r>
                <a:r>
                  <a:rPr kumimoji="1" lang="ja-JP" altLang="en-US" dirty="0"/>
                  <a:t>がある。</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𝑃</m:t>
                        </m:r>
                      </m:e>
                      <m:sup>
                        <m:r>
                          <a:rPr kumimoji="1" lang="en-US" altLang="ja-JP" b="0" i="1" smtClean="0">
                            <a:latin typeface="Cambria Math" panose="02040503050406030204" pitchFamily="18" charset="0"/>
                          </a:rPr>
                          <m:t>2</m:t>
                        </m:r>
                      </m:sup>
                    </m:sSup>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𝐸</m:t>
                        </m:r>
                      </m:e>
                      <m:sup>
                        <m:r>
                          <a:rPr kumimoji="1" lang="en-US" altLang="ja-JP" b="0" i="1" smtClean="0">
                            <a:latin typeface="Cambria Math" panose="02040503050406030204" pitchFamily="18" charset="0"/>
                          </a:rPr>
                          <m:t>2</m:t>
                        </m:r>
                      </m:sup>
                    </m:sSup>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d>
                          <m:dPr>
                            <m:begChr m:val="|"/>
                            <m:endChr m:val="|"/>
                            <m:ctrlPr>
                              <a:rPr kumimoji="1" lang="en-US" altLang="ja-JP" b="0" i="1" smtClean="0">
                                <a:latin typeface="Cambria Math" panose="02040503050406030204" pitchFamily="18" charset="0"/>
                              </a:rPr>
                            </m:ctrlPr>
                          </m:dPr>
                          <m:e>
                            <m:acc>
                              <m:accPr>
                                <m:chr m:val="⃗"/>
                                <m:ctrlPr>
                                  <a:rPr kumimoji="1" lang="en-US" altLang="ja-JP" b="0" i="1" smtClean="0">
                                    <a:latin typeface="Cambria Math" panose="02040503050406030204" pitchFamily="18" charset="0"/>
                                  </a:rPr>
                                </m:ctrlPr>
                              </m:accPr>
                              <m:e>
                                <m:r>
                                  <a:rPr kumimoji="1" lang="en-US" altLang="ja-JP" b="0" i="1" smtClean="0">
                                    <a:latin typeface="Cambria Math" panose="02040503050406030204" pitchFamily="18" charset="0"/>
                                  </a:rPr>
                                  <m:t>𝑝</m:t>
                                </m:r>
                              </m:e>
                            </m:acc>
                          </m:e>
                        </m:d>
                      </m:e>
                      <m:sup>
                        <m:r>
                          <a:rPr kumimoji="1" lang="en-US" altLang="ja-JP" b="0" i="1" smtClean="0">
                            <a:latin typeface="Cambria Math" panose="02040503050406030204" pitchFamily="18" charset="0"/>
                          </a:rPr>
                          <m:t>2</m:t>
                        </m:r>
                      </m:sup>
                    </m:sSup>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𝑚</m:t>
                        </m:r>
                      </m:e>
                      <m:sup>
                        <m:r>
                          <a:rPr kumimoji="1" lang="en-US" altLang="ja-JP" b="0" i="1" smtClean="0">
                            <a:latin typeface="Cambria Math" panose="02040503050406030204" pitchFamily="18" charset="0"/>
                          </a:rPr>
                          <m:t>2</m:t>
                        </m:r>
                      </m:sup>
                    </m:sSup>
                  </m:oMath>
                </a14:m>
                <a:r>
                  <a:rPr kumimoji="1" lang="en-US" altLang="ja-JP" dirty="0"/>
                  <a:t>)</a:t>
                </a:r>
              </a:p>
              <a:p>
                <a14:m>
                  <m:oMath xmlns:m="http://schemas.openxmlformats.org/officeDocument/2006/math">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oMath>
                </a14:m>
                <a:r>
                  <a:rPr kumimoji="1" lang="ja-JP" altLang="en-US" dirty="0"/>
                  <a:t>の両辺の</a:t>
                </a:r>
                <a:r>
                  <a:rPr lang="ja-JP" altLang="en-US" dirty="0"/>
                  <a:t>内積をとる。</a:t>
                </a:r>
                <a:endParaRPr lang="en-US" altLang="ja-JP" dirty="0"/>
              </a:p>
              <a:p>
                <a:pPr/>
                <a14:m>
                  <m:oMathPara xmlns:m="http://schemas.openxmlformats.org/officeDocument/2006/math">
                    <m:oMathParaPr>
                      <m:jc m:val="centerGroup"/>
                    </m:oMathParaPr>
                    <m:oMath xmlns:m="http://schemas.openxmlformats.org/officeDocument/2006/math">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𝑍</m:t>
                          </m:r>
                        </m:sub>
                      </m:sSub>
                      <m:r>
                        <a:rPr lang="en-US" altLang="ja-JP" b="0" i="1" smtClean="0">
                          <a:latin typeface="Cambria Math" panose="02040503050406030204" pitchFamily="18" charset="0"/>
                          <a:ea typeface="Cambria Math" panose="02040503050406030204" pitchFamily="18" charset="0"/>
                        </a:rPr>
                        <m:t>∙</m:t>
                      </m:r>
                      <m:sSub>
                        <m:sSubPr>
                          <m:ctrlPr>
                            <a:rPr lang="en-US" altLang="ja-JP" b="0" i="1" smtClean="0">
                              <a:latin typeface="Cambria Math" panose="02040503050406030204" pitchFamily="18" charset="0"/>
                              <a:ea typeface="Cambria Math" panose="02040503050406030204" pitchFamily="18" charset="0"/>
                            </a:rPr>
                          </m:ctrlPr>
                        </m:sSubPr>
                        <m:e>
                          <m:r>
                            <a:rPr lang="en-US" altLang="ja-JP" b="0" i="1" smtClean="0">
                              <a:latin typeface="Cambria Math" panose="02040503050406030204" pitchFamily="18" charset="0"/>
                              <a:ea typeface="Cambria Math" panose="02040503050406030204" pitchFamily="18" charset="0"/>
                            </a:rPr>
                            <m:t>𝑃</m:t>
                          </m:r>
                        </m:e>
                        <m:sub>
                          <m:r>
                            <a:rPr lang="en-US" altLang="ja-JP" b="0" i="1" smtClean="0">
                              <a:latin typeface="Cambria Math" panose="02040503050406030204" pitchFamily="18" charset="0"/>
                              <a:ea typeface="Cambria Math" panose="02040503050406030204" pitchFamily="18" charset="0"/>
                            </a:rPr>
                            <m:t>𝑍</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m:t>
                          </m:r>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r>
                        <a:rPr lang="en-US" altLang="ja-JP" b="0" i="1" smtClean="0">
                          <a:latin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m:t>
                          </m:r>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𝑃</m:t>
                          </m:r>
                        </m:e>
                        <m:sub>
                          <m:r>
                            <a:rPr lang="en-US" altLang="ja-JP" b="0" i="1" smtClean="0">
                              <a:latin typeface="Cambria Math" panose="02040503050406030204" pitchFamily="18" charset="0"/>
                            </a:rPr>
                            <m:t>𝐻</m:t>
                          </m:r>
                        </m:sub>
                      </m:sSub>
                      <m:r>
                        <a:rPr lang="en-US" altLang="ja-JP" b="0" i="1" smtClean="0">
                          <a:latin typeface="Cambria Math" panose="02040503050406030204" pitchFamily="18" charset="0"/>
                        </a:rPr>
                        <m:t>)</m:t>
                      </m:r>
                    </m:oMath>
                  </m:oMathPara>
                </a14:m>
                <a:endParaRPr kumimoji="1" lang="en-US" altLang="ja-JP" dirty="0"/>
              </a:p>
              <a:p>
                <a:pPr/>
                <a14:m>
                  <m:oMathPara xmlns:m="http://schemas.openxmlformats.org/officeDocument/2006/math">
                    <m:oMathParaPr>
                      <m:jc m:val="centerGroup"/>
                    </m:oMathParaPr>
                    <m:oMath xmlns:m="http://schemas.openxmlformats.org/officeDocument/2006/math">
                      <m:sSubSup>
                        <m:sSubSupPr>
                          <m:ctrlPr>
                            <a:rPr kumimoji="1" lang="ja-JP" altLang="en-US" i="1" smtClean="0">
                              <a:latin typeface="Cambria Math" panose="02040503050406030204" pitchFamily="18" charset="0"/>
                            </a:rPr>
                          </m:ctrlPr>
                        </m:sSubSup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𝑍</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𝑖𝑛𝑖𝑡</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−2</m:t>
                      </m:r>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𝑖𝑛𝑖𝑡</m:t>
                              </m:r>
                            </m:sub>
                          </m:sSub>
                          <m:r>
                            <a:rPr kumimoji="1" lang="en-US" altLang="ja-JP" b="0" i="1" smtClean="0">
                              <a:latin typeface="Cambria Math" panose="02040503050406030204" pitchFamily="18" charset="0"/>
                              <a:ea typeface="Cambria Math" panose="02040503050406030204" pitchFamily="18" charset="0"/>
                            </a:rPr>
                            <m:t>∙</m:t>
                          </m:r>
                          <m:sSub>
                            <m:sSubPr>
                              <m:ctrlPr>
                                <a:rPr kumimoji="1" lang="en-US" altLang="ja-JP" b="0" i="1" smtClean="0">
                                  <a:latin typeface="Cambria Math" panose="02040503050406030204" pitchFamily="18" charset="0"/>
                                  <a:ea typeface="Cambria Math" panose="02040503050406030204" pitchFamily="18" charset="0"/>
                                </a:rPr>
                              </m:ctrlPr>
                            </m:sSubPr>
                            <m:e>
                              <m:r>
                                <a:rPr kumimoji="1" lang="en-US" altLang="ja-JP" b="0" i="1" smtClean="0">
                                  <a:latin typeface="Cambria Math" panose="02040503050406030204" pitchFamily="18" charset="0"/>
                                  <a:ea typeface="Cambria Math" panose="02040503050406030204" pitchFamily="18" charset="0"/>
                                </a:rPr>
                                <m:t>𝑃</m:t>
                              </m:r>
                            </m:e>
                            <m:sub>
                              <m:r>
                                <a:rPr kumimoji="1" lang="en-US" altLang="ja-JP" b="0" i="1" smtClean="0">
                                  <a:latin typeface="Cambria Math" panose="02040503050406030204" pitchFamily="18" charset="0"/>
                                  <a:ea typeface="Cambria Math" panose="02040503050406030204" pitchFamily="18" charset="0"/>
                                </a:rPr>
                                <m:t>𝐻</m:t>
                              </m:r>
                            </m:sub>
                          </m:sSub>
                        </m:e>
                      </m:d>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𝐻</m:t>
                          </m:r>
                        </m:sub>
                        <m:sup>
                          <m:r>
                            <a:rPr kumimoji="1" lang="en-US" altLang="ja-JP" b="0" i="1" smtClean="0">
                              <a:latin typeface="Cambria Math" panose="02040503050406030204" pitchFamily="18" charset="0"/>
                            </a:rPr>
                            <m:t>2</m:t>
                          </m:r>
                        </m:sup>
                      </m:sSubSup>
                    </m:oMath>
                  </m:oMathPara>
                </a14:m>
                <a:endParaRPr kumimoji="1" lang="en-US" altLang="ja-JP" dirty="0"/>
              </a:p>
              <a:p>
                <a:r>
                  <a:rPr kumimoji="1" lang="ja-JP" altLang="en-US" dirty="0"/>
                  <a:t>ここで各項を評価する</a:t>
                </a:r>
                <a:endParaRPr kumimoji="1" lang="en-US" altLang="ja-JP" dirty="0"/>
              </a:p>
              <a:p>
                <a14:m>
                  <m:oMath xmlns:m="http://schemas.openxmlformats.org/officeDocument/2006/math">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𝑃</m:t>
                        </m:r>
                      </m:e>
                      <m:sub>
                        <m:r>
                          <a:rPr lang="en-US" altLang="ja-JP" i="1">
                            <a:latin typeface="Cambria Math" panose="02040503050406030204" pitchFamily="18" charset="0"/>
                          </a:rPr>
                          <m:t>𝑍</m:t>
                        </m:r>
                      </m:sub>
                      <m:sup>
                        <m:r>
                          <a:rPr lang="en-US" altLang="ja-JP" i="1">
                            <a:latin typeface="Cambria Math" panose="02040503050406030204" pitchFamily="18" charset="0"/>
                          </a:rPr>
                          <m:t>2</m:t>
                        </m:r>
                      </m:sup>
                    </m:sSubSup>
                  </m:oMath>
                </a14:m>
                <a:r>
                  <a:rPr kumimoji="1" lang="en-US" altLang="ja-JP" dirty="0"/>
                  <a:t>: Z</a:t>
                </a:r>
                <a:r>
                  <a:rPr kumimoji="1" lang="ja-JP" altLang="en-US" dirty="0"/>
                  <a:t>の</a:t>
                </a:r>
                <a:r>
                  <a:rPr lang="ja-JP" altLang="en-US" dirty="0"/>
                  <a:t>質量の</a:t>
                </a:r>
                <a:r>
                  <a:rPr lang="en-US" altLang="ja-JP" dirty="0"/>
                  <a:t>2</a:t>
                </a:r>
                <a:r>
                  <a:rPr lang="ja-JP" altLang="en-US" dirty="0"/>
                  <a:t>乗になるため、</a:t>
                </a:r>
                <a14:m>
                  <m:oMath xmlns:m="http://schemas.openxmlformats.org/officeDocument/2006/math">
                    <m:sSubSup>
                      <m:sSubSupPr>
                        <m:ctrlPr>
                          <a:rPr lang="ja-JP" altLang="en-US" i="1" smtClean="0">
                            <a:latin typeface="Cambria Math" panose="02040503050406030204" pitchFamily="18" charset="0"/>
                          </a:rPr>
                        </m:ctrlPr>
                      </m:sSubSupPr>
                      <m:e>
                        <m:r>
                          <a:rPr lang="en-US" altLang="ja-JP" b="0" i="1" smtClean="0">
                            <a:latin typeface="Cambria Math" panose="02040503050406030204" pitchFamily="18" charset="0"/>
                          </a:rPr>
                          <m:t>𝑚</m:t>
                        </m:r>
                      </m:e>
                      <m:sub>
                        <m:r>
                          <a:rPr lang="en-US" altLang="ja-JP" b="0" i="1" smtClean="0">
                            <a:latin typeface="Cambria Math" panose="02040503050406030204" pitchFamily="18" charset="0"/>
                          </a:rPr>
                          <m:t>𝑍</m:t>
                        </m:r>
                      </m:sub>
                      <m:sup>
                        <m:r>
                          <a:rPr lang="en-US" altLang="ja-JP" b="0" i="1" smtClean="0">
                            <a:latin typeface="Cambria Math" panose="02040503050406030204" pitchFamily="18" charset="0"/>
                          </a:rPr>
                          <m:t>2</m:t>
                        </m:r>
                      </m:sup>
                    </m:sSubSup>
                  </m:oMath>
                </a14:m>
                <a:endParaRPr kumimoji="1" lang="en-US" altLang="ja-JP" dirty="0"/>
              </a:p>
              <a:p>
                <a14:m>
                  <m:oMath xmlns:m="http://schemas.openxmlformats.org/officeDocument/2006/math">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𝑃</m:t>
                        </m:r>
                      </m:e>
                      <m:sub>
                        <m:r>
                          <a:rPr lang="en-US" altLang="ja-JP" i="1">
                            <a:latin typeface="Cambria Math" panose="02040503050406030204" pitchFamily="18" charset="0"/>
                          </a:rPr>
                          <m:t>𝑖𝑛𝑖𝑡</m:t>
                        </m:r>
                      </m:sub>
                      <m:sup>
                        <m:r>
                          <a:rPr lang="en-US" altLang="ja-JP" i="1">
                            <a:latin typeface="Cambria Math" panose="02040503050406030204" pitchFamily="18" charset="0"/>
                          </a:rPr>
                          <m:t>2</m:t>
                        </m:r>
                      </m:sup>
                    </m:sSubSup>
                  </m:oMath>
                </a14:m>
                <a:r>
                  <a:rPr kumimoji="1" lang="en-US" altLang="ja-JP" dirty="0"/>
                  <a:t>: Initial state</a:t>
                </a:r>
                <a:r>
                  <a:rPr kumimoji="1" lang="ja-JP" altLang="en-US" dirty="0"/>
                  <a:t>の</a:t>
                </a:r>
                <a:r>
                  <a:rPr kumimoji="1" lang="en-US" altLang="ja-JP" dirty="0"/>
                  <a:t>Total energy</a:t>
                </a:r>
                <a:r>
                  <a:rPr kumimoji="1" lang="ja-JP" altLang="en-US" dirty="0"/>
                  <a:t>の</a:t>
                </a:r>
                <a:r>
                  <a:rPr kumimoji="1" lang="en-US" altLang="ja-JP" dirty="0"/>
                  <a:t>2</a:t>
                </a:r>
                <a:r>
                  <a:rPr kumimoji="1" lang="ja-JP" altLang="en-US" dirty="0"/>
                  <a:t>乗になるため、</a:t>
                </a:r>
                <a:r>
                  <a:rPr kumimoji="1" lang="en-US" altLang="ja-JP" dirty="0"/>
                  <a:t>s</a:t>
                </a:r>
              </a:p>
              <a:p>
                <a14:m>
                  <m:oMath xmlns:m="http://schemas.openxmlformats.org/officeDocument/2006/math">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𝑃</m:t>
                        </m:r>
                      </m:e>
                      <m:sub>
                        <m:r>
                          <a:rPr lang="en-US" altLang="ja-JP" i="1">
                            <a:latin typeface="Cambria Math" panose="02040503050406030204" pitchFamily="18" charset="0"/>
                          </a:rPr>
                          <m:t>𝐻</m:t>
                        </m:r>
                      </m:sub>
                      <m:sup>
                        <m:r>
                          <a:rPr lang="en-US" altLang="ja-JP" i="1">
                            <a:latin typeface="Cambria Math" panose="02040503050406030204" pitchFamily="18" charset="0"/>
                          </a:rPr>
                          <m:t>2</m:t>
                        </m:r>
                      </m:sup>
                    </m:sSubSup>
                  </m:oMath>
                </a14:m>
                <a:r>
                  <a:rPr kumimoji="1" lang="en-US" altLang="ja-JP" dirty="0"/>
                  <a:t>: H</a:t>
                </a:r>
                <a:r>
                  <a:rPr kumimoji="1" lang="ja-JP" altLang="en-US" dirty="0"/>
                  <a:t>の質量の</a:t>
                </a:r>
                <a:r>
                  <a:rPr kumimoji="1" lang="en-US" altLang="ja-JP" dirty="0"/>
                  <a:t>2</a:t>
                </a:r>
                <a:r>
                  <a:rPr kumimoji="1" lang="ja-JP" altLang="en-US" dirty="0"/>
                  <a:t>乗になるため、</a:t>
                </a:r>
                <a:r>
                  <a:rPr lang="ja-JP" altLang="en-US" dirty="0"/>
                  <a:t> </a:t>
                </a:r>
                <a14:m>
                  <m:oMath xmlns:m="http://schemas.openxmlformats.org/officeDocument/2006/math">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𝑚</m:t>
                        </m:r>
                      </m:e>
                      <m:sub>
                        <m:r>
                          <a:rPr lang="en-US" altLang="ja-JP" b="0" i="1" smtClean="0">
                            <a:latin typeface="Cambria Math" panose="02040503050406030204" pitchFamily="18" charset="0"/>
                          </a:rPr>
                          <m:t>𝐻</m:t>
                        </m:r>
                      </m:sub>
                      <m:sup>
                        <m:r>
                          <a:rPr lang="en-US" altLang="ja-JP" i="1">
                            <a:latin typeface="Cambria Math" panose="02040503050406030204" pitchFamily="18" charset="0"/>
                          </a:rPr>
                          <m:t>2</m:t>
                        </m:r>
                      </m:sup>
                    </m:sSubSup>
                  </m:oMath>
                </a14:m>
                <a:endParaRPr kumimoji="1" lang="en-US" altLang="ja-JP" dirty="0"/>
              </a:p>
              <a:p>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𝑃</m:t>
                        </m:r>
                      </m:e>
                      <m:sub>
                        <m:r>
                          <a:rPr lang="en-US" altLang="ja-JP" i="1">
                            <a:latin typeface="Cambria Math" panose="02040503050406030204" pitchFamily="18" charset="0"/>
                          </a:rPr>
                          <m:t>𝑖𝑛𝑖𝑡</m:t>
                        </m:r>
                      </m:sub>
                    </m:sSub>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𝑃</m:t>
                        </m:r>
                      </m:e>
                      <m:sub>
                        <m:r>
                          <a:rPr lang="en-US" altLang="ja-JP" i="1">
                            <a:latin typeface="Cambria Math" panose="02040503050406030204" pitchFamily="18" charset="0"/>
                            <a:ea typeface="Cambria Math" panose="02040503050406030204" pitchFamily="18" charset="0"/>
                          </a:rPr>
                          <m:t>𝐻</m:t>
                        </m:r>
                      </m:sub>
                    </m:sSub>
                  </m:oMath>
                </a14:m>
                <a:r>
                  <a:rPr kumimoji="1" lang="en-US" altLang="ja-JP" dirty="0"/>
                  <a:t>: 4-vector</a:t>
                </a:r>
                <a:r>
                  <a:rPr kumimoji="1" lang="ja-JP" altLang="en-US" dirty="0"/>
                  <a:t>の内積の定義に従って計算する</a:t>
                </a:r>
                <a:endParaRPr kumimoji="1" lang="en-US" altLang="ja-JP" dirty="0"/>
              </a:p>
              <a:p>
                <a:pPr/>
                <a14:m>
                  <m:oMathPara xmlns:m="http://schemas.openxmlformats.org/officeDocument/2006/math">
                    <m:oMathParaPr>
                      <m:jc m:val="centerGroup"/>
                    </m:oMathParaPr>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𝑃</m:t>
                          </m:r>
                        </m:e>
                        <m:sub>
                          <m:r>
                            <a:rPr lang="en-US" altLang="ja-JP" i="1">
                              <a:latin typeface="Cambria Math" panose="02040503050406030204" pitchFamily="18" charset="0"/>
                            </a:rPr>
                            <m:t>𝑖𝑛𝑖𝑡</m:t>
                          </m:r>
                        </m:sub>
                      </m:sSub>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𝑃</m:t>
                          </m:r>
                        </m:e>
                        <m:sub>
                          <m:r>
                            <a:rPr lang="en-US" altLang="ja-JP" i="1">
                              <a:latin typeface="Cambria Math" panose="02040503050406030204" pitchFamily="18" charset="0"/>
                              <a:ea typeface="Cambria Math" panose="02040503050406030204" pitchFamily="18" charset="0"/>
                            </a:rPr>
                            <m:t>𝐻</m:t>
                          </m:r>
                        </m:sub>
                      </m:sSub>
                      <m:r>
                        <a:rPr lang="en-US" altLang="ja-JP" b="0" i="1" smtClean="0">
                          <a:latin typeface="Cambria Math" panose="02040503050406030204" pitchFamily="18" charset="0"/>
                          <a:ea typeface="Cambria Math" panose="02040503050406030204" pitchFamily="18" charset="0"/>
                        </a:rPr>
                        <m:t>=</m:t>
                      </m:r>
                      <m:d>
                        <m:dPr>
                          <m:ctrlPr>
                            <a:rPr lang="ja-JP" altLang="en-US" b="0" i="1" smtClean="0">
                              <a:latin typeface="Cambria Math" panose="02040503050406030204" pitchFamily="18" charset="0"/>
                              <a:ea typeface="Cambria Math" panose="02040503050406030204" pitchFamily="18" charset="0"/>
                            </a:rPr>
                          </m:ctrlPr>
                        </m:dPr>
                        <m:e>
                          <m:rad>
                            <m:radPr>
                              <m:degHide m:val="on"/>
                              <m:ctrlPr>
                                <a:rPr lang="ja-JP" altLang="en-US" b="0" i="1" smtClean="0">
                                  <a:latin typeface="Cambria Math" panose="02040503050406030204" pitchFamily="18" charset="0"/>
                                </a:rPr>
                              </m:ctrlPr>
                            </m:radPr>
                            <m:deg/>
                            <m:e>
                              <m:r>
                                <a:rPr lang="en-US" altLang="ja-JP" b="0" i="1" smtClean="0">
                                  <a:latin typeface="Cambria Math" panose="02040503050406030204" pitchFamily="18" charset="0"/>
                                </a:rPr>
                                <m:t>𝑠</m:t>
                              </m:r>
                            </m:e>
                          </m:rad>
                          <m:r>
                            <a:rPr lang="en-US" altLang="ja-JP" i="1">
                              <a:latin typeface="Cambria Math" panose="02040503050406030204" pitchFamily="18" charset="0"/>
                              <a:ea typeface="Cambria Math" panose="02040503050406030204" pitchFamily="18" charset="0"/>
                            </a:rPr>
                            <m:t>∙</m:t>
                          </m:r>
                          <m:sSub>
                            <m:sSubPr>
                              <m:ctrlPr>
                                <a:rPr lang="ja-JP" altLang="en-US" b="0" i="1" smtClean="0">
                                  <a:latin typeface="Cambria Math" panose="02040503050406030204" pitchFamily="18" charset="0"/>
                                  <a:ea typeface="Cambria Math" panose="02040503050406030204" pitchFamily="18" charset="0"/>
                                </a:rPr>
                              </m:ctrlPr>
                            </m:sSubPr>
                            <m:e>
                              <m:r>
                                <a:rPr lang="en-US" altLang="ja-JP" b="0" i="1" smtClean="0">
                                  <a:latin typeface="Cambria Math" panose="02040503050406030204" pitchFamily="18" charset="0"/>
                                  <a:ea typeface="Cambria Math" panose="02040503050406030204" pitchFamily="18" charset="0"/>
                                </a:rPr>
                                <m:t>𝐸</m:t>
                              </m:r>
                            </m:e>
                            <m:sub>
                              <m:r>
                                <a:rPr lang="en-US" altLang="ja-JP" b="0" i="1" smtClean="0">
                                  <a:latin typeface="Cambria Math" panose="02040503050406030204" pitchFamily="18" charset="0"/>
                                  <a:ea typeface="Cambria Math" panose="02040503050406030204" pitchFamily="18" charset="0"/>
                                </a:rPr>
                                <m:t>𝐻</m:t>
                              </m:r>
                            </m:sub>
                          </m:sSub>
                        </m:e>
                      </m:d>
                      <m:r>
                        <a:rPr lang="en-US" altLang="ja-JP" b="0" i="1" smtClean="0">
                          <a:latin typeface="Cambria Math" panose="02040503050406030204" pitchFamily="18" charset="0"/>
                          <a:ea typeface="Cambria Math" panose="02040503050406030204" pitchFamily="18" charset="0"/>
                        </a:rPr>
                        <m:t>−</m:t>
                      </m:r>
                      <m:d>
                        <m:dPr>
                          <m:ctrlPr>
                            <a:rPr lang="ja-JP" altLang="en-US" b="0" i="1" smtClean="0">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0∙</m:t>
                          </m:r>
                          <m:sSub>
                            <m:sSubPr>
                              <m:ctrlPr>
                                <a:rPr lang="ja-JP" altLang="en-US" b="0" i="1" smtClean="0">
                                  <a:latin typeface="Cambria Math" panose="02040503050406030204" pitchFamily="18" charset="0"/>
                                  <a:ea typeface="Cambria Math" panose="02040503050406030204" pitchFamily="18" charset="0"/>
                                </a:rPr>
                              </m:ctrlPr>
                            </m:sSubPr>
                            <m:e>
                              <m:r>
                                <a:rPr lang="en-US" altLang="ja-JP" b="0" i="1" smtClean="0">
                                  <a:latin typeface="Cambria Math" panose="02040503050406030204" pitchFamily="18" charset="0"/>
                                  <a:ea typeface="Cambria Math" panose="02040503050406030204" pitchFamily="18" charset="0"/>
                                </a:rPr>
                                <m:t>𝑝</m:t>
                              </m:r>
                            </m:e>
                            <m:sub>
                              <m:r>
                                <a:rPr lang="en-US" altLang="ja-JP" b="0" i="1" smtClean="0">
                                  <a:latin typeface="Cambria Math" panose="02040503050406030204" pitchFamily="18" charset="0"/>
                                  <a:ea typeface="Cambria Math" panose="02040503050406030204" pitchFamily="18" charset="0"/>
                                </a:rPr>
                                <m:t>𝐻</m:t>
                              </m:r>
                            </m:sub>
                          </m:sSub>
                        </m:e>
                      </m:d>
                      <m:r>
                        <a:rPr lang="en-US" altLang="ja-JP" b="0" i="1" smtClean="0">
                          <a:latin typeface="Cambria Math" panose="02040503050406030204" pitchFamily="18" charset="0"/>
                          <a:ea typeface="Cambria Math" panose="02040503050406030204" pitchFamily="18" charset="0"/>
                        </a:rPr>
                        <m:t>=</m:t>
                      </m:r>
                      <m:rad>
                        <m:radPr>
                          <m:degHide m:val="on"/>
                          <m:ctrlPr>
                            <a:rPr lang="ja-JP" altLang="en-US" i="1">
                              <a:latin typeface="Cambria Math" panose="02040503050406030204" pitchFamily="18" charset="0"/>
                            </a:rPr>
                          </m:ctrlPr>
                        </m:radPr>
                        <m:deg/>
                        <m:e>
                          <m:r>
                            <a:rPr lang="en-US" altLang="ja-JP" i="1">
                              <a:latin typeface="Cambria Math" panose="02040503050406030204" pitchFamily="18" charset="0"/>
                            </a:rPr>
                            <m:t>𝑠</m:t>
                          </m:r>
                        </m:e>
                      </m:rad>
                      <m:sSub>
                        <m:sSubPr>
                          <m:ctrlPr>
                            <a:rPr lang="ja-JP" altLang="en-US"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𝐸</m:t>
                          </m:r>
                        </m:e>
                        <m:sub>
                          <m:r>
                            <a:rPr lang="en-US" altLang="ja-JP" i="1">
                              <a:latin typeface="Cambria Math" panose="02040503050406030204" pitchFamily="18" charset="0"/>
                              <a:ea typeface="Cambria Math" panose="02040503050406030204" pitchFamily="18" charset="0"/>
                            </a:rPr>
                            <m:t>𝐻</m:t>
                          </m:r>
                        </m:sub>
                      </m:sSub>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FDC5A008-1F05-480D-B7E5-3899C305E9A9}"/>
                  </a:ext>
                </a:extLst>
              </p:cNvPr>
              <p:cNvSpPr txBox="1">
                <a:spLocks noRot="1" noChangeAspect="1" noMove="1" noResize="1" noEditPoints="1" noAdjustHandles="1" noChangeArrowheads="1" noChangeShapeType="1" noTextEdit="1"/>
              </p:cNvSpPr>
              <p:nvPr/>
            </p:nvSpPr>
            <p:spPr>
              <a:xfrm>
                <a:off x="245615" y="1712374"/>
                <a:ext cx="8838460" cy="3875356"/>
              </a:xfrm>
              <a:prstGeom prst="rect">
                <a:avLst/>
              </a:prstGeom>
              <a:blipFill>
                <a:blip r:embed="rId2"/>
                <a:stretch>
                  <a:fillRect l="-552" t="-943"/>
                </a:stretch>
              </a:blipFill>
            </p:spPr>
            <p:txBody>
              <a:bodyPr/>
              <a:lstStyle/>
              <a:p>
                <a:r>
                  <a:rPr lang="ja-JP" altLang="en-US">
                    <a:noFill/>
                  </a:rPr>
                  <a:t> </a:t>
                </a:r>
              </a:p>
            </p:txBody>
          </p:sp>
        </mc:Fallback>
      </mc:AlternateContent>
      <p:cxnSp>
        <p:nvCxnSpPr>
          <p:cNvPr id="5" name="直線矢印コネクタ 4">
            <a:extLst>
              <a:ext uri="{FF2B5EF4-FFF2-40B4-BE49-F238E27FC236}">
                <a16:creationId xmlns:a16="http://schemas.microsoft.com/office/drawing/2014/main" id="{4B6FE5B1-90F8-C04D-78AB-501BEBB844FF}"/>
              </a:ext>
            </a:extLst>
          </p:cNvPr>
          <p:cNvCxnSpPr>
            <a:cxnSpLocks/>
            <a:stCxn id="23" idx="1"/>
          </p:cNvCxnSpPr>
          <p:nvPr/>
        </p:nvCxnSpPr>
        <p:spPr>
          <a:xfrm flipH="1">
            <a:off x="4864963" y="2823099"/>
            <a:ext cx="429975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直線矢印コネクタ 12">
            <a:extLst>
              <a:ext uri="{FF2B5EF4-FFF2-40B4-BE49-F238E27FC236}">
                <a16:creationId xmlns:a16="http://schemas.microsoft.com/office/drawing/2014/main" id="{3561C6E5-2EE3-FC56-AEE2-5D59895D41B7}"/>
              </a:ext>
            </a:extLst>
          </p:cNvPr>
          <p:cNvCxnSpPr>
            <a:cxnSpLocks/>
            <a:stCxn id="25" idx="1"/>
          </p:cNvCxnSpPr>
          <p:nvPr/>
        </p:nvCxnSpPr>
        <p:spPr>
          <a:xfrm flipH="1" flipV="1">
            <a:off x="3684233" y="2823099"/>
            <a:ext cx="4380760" cy="26277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正方形/長方形 22">
                <a:extLst>
                  <a:ext uri="{FF2B5EF4-FFF2-40B4-BE49-F238E27FC236}">
                    <a16:creationId xmlns:a16="http://schemas.microsoft.com/office/drawing/2014/main" id="{9345B4DF-36B4-71C8-ABDC-401220C53E82}"/>
                  </a:ext>
                </a:extLst>
              </p:cNvPr>
              <p:cNvSpPr/>
              <p:nvPr/>
            </p:nvSpPr>
            <p:spPr>
              <a:xfrm>
                <a:off x="9164715" y="1515004"/>
                <a:ext cx="2701771" cy="26161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14:m>
                  <m:oMathPara xmlns:m="http://schemas.openxmlformats.org/officeDocument/2006/math">
                    <m:oMathParaPr>
                      <m:jc m:val="centerGroup"/>
                    </m:oMathParaPr>
                    <m:oMath xmlns:m="http://schemas.openxmlformats.org/officeDocument/2006/math">
                      <m:sSup>
                        <m:sSupPr>
                          <m:ctrlPr>
                            <a:rPr lang="ja-JP" altLang="en-US" i="1" smtClean="0">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2</m:t>
                          </m:r>
                        </m:sup>
                      </m:sSup>
                      <m:r>
                        <a:rPr lang="en-US" altLang="ja-JP" b="0" i="1" smtClean="0">
                          <a:latin typeface="Cambria Math" panose="02040503050406030204" pitchFamily="18" charset="0"/>
                        </a:rPr>
                        <m:t>=</m:t>
                      </m:r>
                      <m:sSup>
                        <m:sSupPr>
                          <m:ctrlPr>
                            <a:rPr lang="ja-JP" altLang="en-US" i="1">
                              <a:latin typeface="Cambria Math" panose="02040503050406030204" pitchFamily="18" charset="0"/>
                            </a:rPr>
                          </m:ctrlPr>
                        </m:sSupPr>
                        <m:e>
                          <m:d>
                            <m:dPr>
                              <m:ctrlPr>
                                <a:rPr lang="ja-JP" altLang="en-US" i="1">
                                  <a:latin typeface="Cambria Math" panose="02040503050406030204" pitchFamily="18" charset="0"/>
                                </a:rPr>
                              </m:ctrlPr>
                            </m:dPr>
                            <m:e>
                              <m:d>
                                <m:dPr>
                                  <m:begChr m:val="|"/>
                                  <m:endChr m:val="|"/>
                                  <m:ctrlPr>
                                    <a:rPr lang="ja-JP" altLang="en-US" i="1">
                                      <a:latin typeface="Cambria Math" panose="02040503050406030204" pitchFamily="18" charset="0"/>
                                    </a:rPr>
                                  </m:ctrlPr>
                                </m:dPr>
                                <m:e>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𝑝</m:t>
                                      </m:r>
                                    </m:e>
                                  </m:acc>
                                </m:e>
                              </m:d>
                              <m:r>
                                <a:rPr lang="en-US" altLang="ja-JP" i="1">
                                  <a:latin typeface="Cambria Math" panose="02040503050406030204" pitchFamily="18" charset="0"/>
                                </a:rPr>
                                <m:t>𝑐</m:t>
                              </m:r>
                            </m:e>
                          </m:d>
                        </m:e>
                        <m:sup>
                          <m:r>
                            <a:rPr lang="en-US" altLang="ja-JP" i="1">
                              <a:latin typeface="Cambria Math" panose="02040503050406030204" pitchFamily="18" charset="0"/>
                            </a:rPr>
                            <m:t>2</m:t>
                          </m:r>
                        </m:sup>
                      </m:sSup>
                      <m:r>
                        <a:rPr lang="en-US" altLang="ja-JP" b="0" i="1" smtClean="0">
                          <a:latin typeface="Cambria Math" panose="02040503050406030204" pitchFamily="18" charset="0"/>
                        </a:rPr>
                        <m:t>+</m:t>
                      </m:r>
                      <m:sSup>
                        <m:sSupPr>
                          <m:ctrlPr>
                            <a:rPr lang="ja-JP" altLang="en-US" i="1">
                              <a:latin typeface="Cambria Math" panose="02040503050406030204" pitchFamily="18" charset="0"/>
                            </a:rPr>
                          </m:ctrlPr>
                        </m:sSupPr>
                        <m:e>
                          <m:d>
                            <m:dPr>
                              <m:ctrlPr>
                                <a:rPr lang="ja-JP" altLang="en-US" i="1">
                                  <a:latin typeface="Cambria Math" panose="02040503050406030204" pitchFamily="18" charset="0"/>
                                </a:rPr>
                              </m:ctrlPr>
                            </m:dPr>
                            <m:e>
                              <m:r>
                                <a:rPr lang="en-US" altLang="ja-JP" i="1">
                                  <a:latin typeface="Cambria Math" panose="02040503050406030204" pitchFamily="18" charset="0"/>
                                </a:rPr>
                                <m:t>𝑚</m:t>
                              </m:r>
                              <m:sSup>
                                <m:sSupPr>
                                  <m:ctrlPr>
                                    <a:rPr lang="ja-JP" altLang="en-US" i="1">
                                      <a:latin typeface="Cambria Math" panose="02040503050406030204" pitchFamily="18" charset="0"/>
                                    </a:rPr>
                                  </m:ctrlPr>
                                </m:sSupPr>
                                <m:e>
                                  <m:r>
                                    <a:rPr lang="en-US" altLang="ja-JP" i="1">
                                      <a:latin typeface="Cambria Math" panose="02040503050406030204" pitchFamily="18" charset="0"/>
                                    </a:rPr>
                                    <m:t>𝑐</m:t>
                                  </m:r>
                                </m:e>
                                <m:sup>
                                  <m:r>
                                    <a:rPr lang="en-US" altLang="ja-JP" i="1">
                                      <a:latin typeface="Cambria Math" panose="02040503050406030204" pitchFamily="18" charset="0"/>
                                    </a:rPr>
                                    <m:t>2</m:t>
                                  </m:r>
                                </m:sup>
                              </m:sSup>
                            </m:e>
                          </m:d>
                        </m:e>
                        <m:sup>
                          <m:r>
                            <a:rPr lang="en-US" altLang="ja-JP" i="1">
                              <a:latin typeface="Cambria Math" panose="02040503050406030204" pitchFamily="18" charset="0"/>
                            </a:rPr>
                            <m:t>2</m:t>
                          </m:r>
                        </m:sup>
                      </m:sSup>
                    </m:oMath>
                  </m:oMathPara>
                </a14:m>
                <a:endParaRPr lang="en-US" altLang="ja-JP" dirty="0"/>
              </a:p>
              <a:p>
                <a:r>
                  <a:rPr lang="ja-JP" altLang="en-US" dirty="0"/>
                  <a:t>ここで</a:t>
                </a:r>
                <a:r>
                  <a:rPr lang="en-US" altLang="ja-JP" dirty="0"/>
                  <a:t>Momentum(kg*m/s)</a:t>
                </a:r>
                <a:r>
                  <a:rPr lang="ja-JP" altLang="en-US" dirty="0"/>
                  <a:t>と</a:t>
                </a:r>
                <a:r>
                  <a:rPr lang="en-US" altLang="ja-JP" dirty="0"/>
                  <a:t>Mass(kg)</a:t>
                </a:r>
                <a:r>
                  <a:rPr lang="ja-JP" altLang="en-US" dirty="0"/>
                  <a:t>は異なる次元を持つがここでは光速</a:t>
                </a:r>
                <a:r>
                  <a:rPr lang="en-US" altLang="ja-JP" dirty="0"/>
                  <a:t>(c)</a:t>
                </a:r>
                <a:r>
                  <a:rPr lang="ja-JP" altLang="en-US" dirty="0"/>
                  <a:t>を</a:t>
                </a:r>
                <a:r>
                  <a:rPr lang="en-US" altLang="ja-JP" dirty="0"/>
                  <a:t>1</a:t>
                </a:r>
                <a:r>
                  <a:rPr lang="ja-JP" altLang="en-US" dirty="0"/>
                  <a:t>とするため</a:t>
                </a:r>
                <a:endParaRPr lang="en-US" altLang="ja-JP" dirty="0"/>
              </a:p>
              <a:p>
                <a:pPr/>
                <a14:m>
                  <m:oMathPara xmlns:m="http://schemas.openxmlformats.org/officeDocument/2006/math">
                    <m:oMathParaPr>
                      <m:jc m:val="centerGroup"/>
                    </m:oMathParaPr>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2</m:t>
                          </m:r>
                        </m:sup>
                      </m:sSup>
                      <m:r>
                        <a:rPr lang="en-US" altLang="ja-JP" i="1">
                          <a:latin typeface="Cambria Math" panose="02040503050406030204" pitchFamily="18" charset="0"/>
                        </a:rPr>
                        <m:t>−</m:t>
                      </m:r>
                      <m:sSup>
                        <m:sSupPr>
                          <m:ctrlPr>
                            <a:rPr lang="ja-JP" altLang="en-US" i="1">
                              <a:latin typeface="Cambria Math" panose="02040503050406030204" pitchFamily="18" charset="0"/>
                            </a:rPr>
                          </m:ctrlPr>
                        </m:sSupPr>
                        <m:e>
                          <m:d>
                            <m:dPr>
                              <m:ctrlPr>
                                <a:rPr lang="ja-JP" altLang="en-US" i="1">
                                  <a:latin typeface="Cambria Math" panose="02040503050406030204" pitchFamily="18" charset="0"/>
                                </a:rPr>
                              </m:ctrlPr>
                            </m:dPr>
                            <m:e>
                              <m:d>
                                <m:dPr>
                                  <m:begChr m:val="|"/>
                                  <m:endChr m:val="|"/>
                                  <m:ctrlPr>
                                    <a:rPr lang="ja-JP" altLang="en-US" i="1">
                                      <a:latin typeface="Cambria Math" panose="02040503050406030204" pitchFamily="18" charset="0"/>
                                    </a:rPr>
                                  </m:ctrlPr>
                                </m:dPr>
                                <m:e>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𝑝</m:t>
                                      </m:r>
                                    </m:e>
                                  </m:acc>
                                </m:e>
                              </m:d>
                              <m:r>
                                <a:rPr lang="en-US" altLang="ja-JP" i="1">
                                  <a:latin typeface="Cambria Math" panose="02040503050406030204" pitchFamily="18" charset="0"/>
                                </a:rPr>
                                <m:t>𝑐</m:t>
                              </m:r>
                            </m:e>
                          </m:d>
                        </m:e>
                        <m:sup>
                          <m:r>
                            <a:rPr lang="en-US" altLang="ja-JP" i="1">
                              <a:latin typeface="Cambria Math" panose="02040503050406030204" pitchFamily="18" charset="0"/>
                            </a:rPr>
                            <m:t>2</m:t>
                          </m:r>
                        </m:sup>
                      </m:sSup>
                      <m:r>
                        <a:rPr lang="en-US" altLang="ja-JP" i="1">
                          <a:latin typeface="Cambria Math" panose="02040503050406030204" pitchFamily="18" charset="0"/>
                        </a:rPr>
                        <m:t>=</m:t>
                      </m:r>
                      <m:sSup>
                        <m:sSupPr>
                          <m:ctrlPr>
                            <a:rPr lang="ja-JP" altLang="en-US" i="1">
                              <a:latin typeface="Cambria Math" panose="02040503050406030204" pitchFamily="18" charset="0"/>
                            </a:rPr>
                          </m:ctrlPr>
                        </m:sSupPr>
                        <m:e>
                          <m:d>
                            <m:dPr>
                              <m:ctrlPr>
                                <a:rPr lang="ja-JP" altLang="en-US" i="1">
                                  <a:latin typeface="Cambria Math" panose="02040503050406030204" pitchFamily="18" charset="0"/>
                                </a:rPr>
                              </m:ctrlPr>
                            </m:dPr>
                            <m:e>
                              <m:r>
                                <a:rPr lang="en-US" altLang="ja-JP" i="1">
                                  <a:latin typeface="Cambria Math" panose="02040503050406030204" pitchFamily="18" charset="0"/>
                                </a:rPr>
                                <m:t>𝑚</m:t>
                              </m:r>
                              <m:sSup>
                                <m:sSupPr>
                                  <m:ctrlPr>
                                    <a:rPr lang="ja-JP" altLang="en-US" i="1">
                                      <a:latin typeface="Cambria Math" panose="02040503050406030204" pitchFamily="18" charset="0"/>
                                    </a:rPr>
                                  </m:ctrlPr>
                                </m:sSupPr>
                                <m:e>
                                  <m:r>
                                    <a:rPr lang="en-US" altLang="ja-JP" i="1">
                                      <a:latin typeface="Cambria Math" panose="02040503050406030204" pitchFamily="18" charset="0"/>
                                    </a:rPr>
                                    <m:t>𝑐</m:t>
                                  </m:r>
                                </m:e>
                                <m:sup>
                                  <m:r>
                                    <a:rPr lang="en-US" altLang="ja-JP" i="1">
                                      <a:latin typeface="Cambria Math" panose="02040503050406030204" pitchFamily="18" charset="0"/>
                                    </a:rPr>
                                    <m:t>2</m:t>
                                  </m:r>
                                </m:sup>
                              </m:sSup>
                            </m:e>
                          </m:d>
                        </m:e>
                        <m:sup>
                          <m:r>
                            <a:rPr lang="en-US" altLang="ja-JP" i="1">
                              <a:latin typeface="Cambria Math" panose="02040503050406030204" pitchFamily="18" charset="0"/>
                            </a:rPr>
                            <m:t>2</m:t>
                          </m:r>
                        </m:sup>
                      </m:sSup>
                    </m:oMath>
                  </m:oMathPara>
                </a14:m>
                <a:endParaRPr lang="en-US" altLang="ja-JP" dirty="0"/>
              </a:p>
              <a:p>
                <a:pPr/>
                <a14:m>
                  <m:oMathPara xmlns:m="http://schemas.openxmlformats.org/officeDocument/2006/math">
                    <m:oMathParaPr>
                      <m:jc m:val="centerGroup"/>
                    </m:oMathParaPr>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2</m:t>
                          </m:r>
                        </m:sup>
                      </m:sSup>
                      <m:r>
                        <a:rPr lang="en-US" altLang="ja-JP" i="1">
                          <a:latin typeface="Cambria Math" panose="02040503050406030204" pitchFamily="18" charset="0"/>
                        </a:rPr>
                        <m:t>−</m:t>
                      </m:r>
                      <m:sSup>
                        <m:sSupPr>
                          <m:ctrlPr>
                            <a:rPr lang="ja-JP" altLang="en-US" i="1">
                              <a:latin typeface="Cambria Math" panose="02040503050406030204" pitchFamily="18" charset="0"/>
                            </a:rPr>
                          </m:ctrlPr>
                        </m:sSupPr>
                        <m:e>
                          <m:d>
                            <m:dPr>
                              <m:begChr m:val="|"/>
                              <m:endChr m:val="|"/>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𝑝</m:t>
                                  </m:r>
                                </m:e>
                              </m:acc>
                            </m:e>
                          </m:d>
                        </m:e>
                        <m:sup>
                          <m:r>
                            <a:rPr lang="en-US" altLang="ja-JP" i="1">
                              <a:latin typeface="Cambria Math" panose="02040503050406030204" pitchFamily="18" charset="0"/>
                            </a:rPr>
                            <m:t>2</m:t>
                          </m:r>
                        </m:sup>
                      </m:sSup>
                      <m:r>
                        <a:rPr lang="en-US" altLang="ja-JP" i="1">
                          <a:latin typeface="Cambria Math" panose="02040503050406030204" pitchFamily="18" charset="0"/>
                        </a:rPr>
                        <m:t>=</m:t>
                      </m:r>
                      <m:sSup>
                        <m:sSupPr>
                          <m:ctrlPr>
                            <a:rPr lang="ja-JP" altLang="en-US" i="1">
                              <a:latin typeface="Cambria Math" panose="02040503050406030204" pitchFamily="18" charset="0"/>
                            </a:rPr>
                          </m:ctrlPr>
                        </m:sSupPr>
                        <m:e>
                          <m:r>
                            <a:rPr lang="en-US" altLang="ja-JP" i="1">
                              <a:latin typeface="Cambria Math" panose="02040503050406030204" pitchFamily="18" charset="0"/>
                            </a:rPr>
                            <m:t>𝑚</m:t>
                          </m:r>
                        </m:e>
                        <m:sup>
                          <m:r>
                            <a:rPr lang="en-US" altLang="ja-JP" i="1">
                              <a:latin typeface="Cambria Math" panose="02040503050406030204" pitchFamily="18" charset="0"/>
                            </a:rPr>
                            <m:t>2</m:t>
                          </m:r>
                        </m:sup>
                      </m:sSup>
                    </m:oMath>
                  </m:oMathPara>
                </a14:m>
                <a:endParaRPr lang="en-US" altLang="ja-JP" dirty="0"/>
              </a:p>
              <a:p>
                <a:r>
                  <a:rPr lang="ja-JP" altLang="en-US" dirty="0"/>
                  <a:t>これで次元は同じになる</a:t>
                </a:r>
                <a:endParaRPr lang="en-US" altLang="ja-JP" dirty="0"/>
              </a:p>
            </p:txBody>
          </p:sp>
        </mc:Choice>
        <mc:Fallback xmlns="">
          <p:sp>
            <p:nvSpPr>
              <p:cNvPr id="23" name="正方形/長方形 22">
                <a:extLst>
                  <a:ext uri="{FF2B5EF4-FFF2-40B4-BE49-F238E27FC236}">
                    <a16:creationId xmlns:a16="http://schemas.microsoft.com/office/drawing/2014/main" id="{9345B4DF-36B4-71C8-ABDC-401220C53E82}"/>
                  </a:ext>
                </a:extLst>
              </p:cNvPr>
              <p:cNvSpPr>
                <a:spLocks noRot="1" noChangeAspect="1" noMove="1" noResize="1" noEditPoints="1" noAdjustHandles="1" noChangeArrowheads="1" noChangeShapeType="1" noTextEdit="1"/>
              </p:cNvSpPr>
              <p:nvPr/>
            </p:nvSpPr>
            <p:spPr>
              <a:xfrm>
                <a:off x="9164715" y="1515004"/>
                <a:ext cx="2701771" cy="2616189"/>
              </a:xfrm>
              <a:prstGeom prst="rect">
                <a:avLst/>
              </a:prstGeom>
              <a:blipFill>
                <a:blip r:embed="rId3"/>
                <a:stretch>
                  <a:fillRect l="-1566" t="-2083" r="-1342" b="-208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正方形/長方形 24">
                <a:extLst>
                  <a:ext uri="{FF2B5EF4-FFF2-40B4-BE49-F238E27FC236}">
                    <a16:creationId xmlns:a16="http://schemas.microsoft.com/office/drawing/2014/main" id="{D8CA4D9B-B38A-F862-BE0D-6ED896C10F95}"/>
                  </a:ext>
                </a:extLst>
              </p:cNvPr>
              <p:cNvSpPr/>
              <p:nvPr/>
            </p:nvSpPr>
            <p:spPr>
              <a:xfrm>
                <a:off x="8064993" y="4314547"/>
                <a:ext cx="3693111" cy="22726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特殊相対性理論におけるミンコフスキー空間では、</a:t>
                </a:r>
                <a:r>
                  <a:rPr lang="en-US" altLang="ja-JP" dirty="0"/>
                  <a:t>4-momentum </a:t>
                </a:r>
                <a14:m>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𝑃</m:t>
                        </m:r>
                      </m:e>
                      <m:sup>
                        <m:r>
                          <a:rPr lang="ja-JP" altLang="en-US" i="1">
                            <a:latin typeface="Cambria Math" panose="02040503050406030204" pitchFamily="18" charset="0"/>
                          </a:rPr>
                          <m:t>𝜇</m:t>
                        </m:r>
                      </m:sup>
                    </m:sSup>
                    <m:r>
                      <a:rPr lang="en-US" altLang="ja-JP" i="1">
                        <a:latin typeface="Cambria Math" panose="02040503050406030204" pitchFamily="18" charset="0"/>
                      </a:rPr>
                      <m:t>=</m:t>
                    </m:r>
                    <m:d>
                      <m:dPr>
                        <m:ctrlPr>
                          <a:rPr lang="ja-JP" altLang="en-US" i="1">
                            <a:latin typeface="Cambria Math" panose="02040503050406030204" pitchFamily="18" charset="0"/>
                          </a:rPr>
                        </m:ctrlPr>
                      </m:dPr>
                      <m:e>
                        <m:r>
                          <a:rPr lang="en-US" altLang="ja-JP" i="1">
                            <a:latin typeface="Cambria Math" panose="02040503050406030204" pitchFamily="18" charset="0"/>
                          </a:rPr>
                          <m:t>𝐸</m:t>
                        </m:r>
                        <m:r>
                          <a:rPr lang="en-US" altLang="ja-JP" i="1">
                            <a:latin typeface="Cambria Math" panose="02040503050406030204" pitchFamily="18" charset="0"/>
                          </a:rPr>
                          <m:t>,</m:t>
                        </m:r>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𝑝</m:t>
                            </m:r>
                          </m:e>
                        </m:acc>
                      </m:e>
                    </m:d>
                    <m:r>
                      <a:rPr lang="ja-JP" altLang="en-US" i="1">
                        <a:latin typeface="Cambria Math" panose="02040503050406030204" pitchFamily="18" charset="0"/>
                      </a:rPr>
                      <m:t>の</m:t>
                    </m:r>
                  </m:oMath>
                </a14:m>
                <a:r>
                  <a:rPr lang="ja-JP" altLang="en-US" dirty="0"/>
                  <a:t>ノルムは時間成分と空間成分の間にマイナスを適用する計算テンソルを用いて計算される</a:t>
                </a:r>
                <a:endParaRPr lang="en-US" altLang="ja-JP" dirty="0"/>
              </a:p>
              <a:p>
                <a:pPr/>
                <a14:m>
                  <m:oMathPara xmlns:m="http://schemas.openxmlformats.org/officeDocument/2006/math">
                    <m:oMathParaPr>
                      <m:jc m:val="centerGroup"/>
                    </m:oMathParaPr>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𝑃</m:t>
                          </m:r>
                        </m:e>
                        <m:sup>
                          <m:r>
                            <a:rPr lang="en-US" altLang="ja-JP" i="1">
                              <a:latin typeface="Cambria Math" panose="02040503050406030204" pitchFamily="18" charset="0"/>
                            </a:rPr>
                            <m:t>2</m:t>
                          </m:r>
                        </m:sup>
                      </m:sSup>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𝑃</m:t>
                          </m:r>
                        </m:e>
                        <m:sub>
                          <m:r>
                            <a:rPr lang="ja-JP" altLang="en-US" i="1">
                              <a:latin typeface="Cambria Math" panose="02040503050406030204" pitchFamily="18" charset="0"/>
                            </a:rPr>
                            <m:t>𝜇</m:t>
                          </m:r>
                        </m:sub>
                      </m:sSub>
                      <m:sSup>
                        <m:sSupPr>
                          <m:ctrlPr>
                            <a:rPr lang="ja-JP" altLang="en-US" i="1">
                              <a:latin typeface="Cambria Math" panose="02040503050406030204" pitchFamily="18" charset="0"/>
                            </a:rPr>
                          </m:ctrlPr>
                        </m:sSupPr>
                        <m:e>
                          <m:r>
                            <a:rPr lang="en-US" altLang="ja-JP" i="1">
                              <a:latin typeface="Cambria Math" panose="02040503050406030204" pitchFamily="18" charset="0"/>
                            </a:rPr>
                            <m:t>𝑃</m:t>
                          </m:r>
                        </m:e>
                        <m:sup>
                          <m:r>
                            <a:rPr lang="ja-JP" altLang="en-US" i="1">
                              <a:latin typeface="Cambria Math" panose="02040503050406030204" pitchFamily="18" charset="0"/>
                            </a:rPr>
                            <m:t>𝜇</m:t>
                          </m:r>
                        </m:sup>
                      </m:sSup>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2</m:t>
                          </m:r>
                        </m:sup>
                      </m:sSup>
                      <m:r>
                        <a:rPr lang="en-US" altLang="ja-JP" i="1">
                          <a:latin typeface="Cambria Math" panose="02040503050406030204" pitchFamily="18" charset="0"/>
                        </a:rPr>
                        <m:t>−</m:t>
                      </m:r>
                      <m:sSup>
                        <m:sSupPr>
                          <m:ctrlPr>
                            <a:rPr lang="en-US" altLang="ja-JP" i="1">
                              <a:latin typeface="Cambria Math" panose="02040503050406030204" pitchFamily="18" charset="0"/>
                            </a:rPr>
                          </m:ctrlPr>
                        </m:sSupPr>
                        <m:e>
                          <m:d>
                            <m:dPr>
                              <m:begChr m:val="|"/>
                              <m:endChr m:val="|"/>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𝑝</m:t>
                                  </m:r>
                                </m:e>
                              </m:acc>
                            </m:e>
                          </m:d>
                        </m:e>
                        <m:sup>
                          <m:r>
                            <a:rPr lang="en-US" altLang="ja-JP" i="1">
                              <a:latin typeface="Cambria Math" panose="02040503050406030204" pitchFamily="18" charset="0"/>
                            </a:rPr>
                            <m:t>2</m:t>
                          </m:r>
                        </m:sup>
                      </m:sSup>
                    </m:oMath>
                  </m:oMathPara>
                </a14:m>
                <a:endParaRPr lang="ja-JP" altLang="en-US" dirty="0"/>
              </a:p>
            </p:txBody>
          </p:sp>
        </mc:Choice>
        <mc:Fallback xmlns="">
          <p:sp>
            <p:nvSpPr>
              <p:cNvPr id="25" name="正方形/長方形 24">
                <a:extLst>
                  <a:ext uri="{FF2B5EF4-FFF2-40B4-BE49-F238E27FC236}">
                    <a16:creationId xmlns:a16="http://schemas.microsoft.com/office/drawing/2014/main" id="{D8CA4D9B-B38A-F862-BE0D-6ED896C10F95}"/>
                  </a:ext>
                </a:extLst>
              </p:cNvPr>
              <p:cNvSpPr>
                <a:spLocks noRot="1" noChangeAspect="1" noMove="1" noResize="1" noEditPoints="1" noAdjustHandles="1" noChangeArrowheads="1" noChangeShapeType="1" noTextEdit="1"/>
              </p:cNvSpPr>
              <p:nvPr/>
            </p:nvSpPr>
            <p:spPr>
              <a:xfrm>
                <a:off x="8064993" y="4314547"/>
                <a:ext cx="3693111" cy="2272683"/>
              </a:xfrm>
              <a:prstGeom prst="rect">
                <a:avLst/>
              </a:prstGeom>
              <a:blipFill>
                <a:blip r:embed="rId4"/>
                <a:stretch>
                  <a:fillRect l="-1314"/>
                </a:stretch>
              </a:blipFill>
            </p:spPr>
            <p:txBody>
              <a:bodyPr/>
              <a:lstStyle/>
              <a:p>
                <a:r>
                  <a:rPr lang="ja-JP" altLang="en-US">
                    <a:noFill/>
                  </a:rPr>
                  <a:t> </a:t>
                </a:r>
              </a:p>
            </p:txBody>
          </p:sp>
        </mc:Fallback>
      </mc:AlternateContent>
      <p:cxnSp>
        <p:nvCxnSpPr>
          <p:cNvPr id="31" name="直線矢印コネクタ 30">
            <a:extLst>
              <a:ext uri="{FF2B5EF4-FFF2-40B4-BE49-F238E27FC236}">
                <a16:creationId xmlns:a16="http://schemas.microsoft.com/office/drawing/2014/main" id="{747A5FB0-9D9F-2FDD-EE1D-7851FE7FB10C}"/>
              </a:ext>
            </a:extLst>
          </p:cNvPr>
          <p:cNvCxnSpPr/>
          <p:nvPr/>
        </p:nvCxnSpPr>
        <p:spPr>
          <a:xfrm flipV="1">
            <a:off x="7723573" y="5779363"/>
            <a:ext cx="958788" cy="5415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CE9462D7-10FC-9A81-879D-73C135B9770F}"/>
              </a:ext>
            </a:extLst>
          </p:cNvPr>
          <p:cNvSpPr txBox="1"/>
          <p:nvPr/>
        </p:nvSpPr>
        <p:spPr>
          <a:xfrm>
            <a:off x="5619566" y="6130900"/>
            <a:ext cx="2104007" cy="646331"/>
          </a:xfrm>
          <a:prstGeom prst="rect">
            <a:avLst/>
          </a:prstGeom>
          <a:noFill/>
        </p:spPr>
        <p:txBody>
          <a:bodyPr wrap="square" rtlCol="0">
            <a:spAutoFit/>
          </a:bodyPr>
          <a:lstStyle/>
          <a:p>
            <a:r>
              <a:rPr kumimoji="1" lang="ja-JP" altLang="en-US" dirty="0"/>
              <a:t>もっと勉強する必要あり</a:t>
            </a:r>
          </a:p>
        </p:txBody>
      </p:sp>
    </p:spTree>
    <p:extLst>
      <p:ext uri="{BB962C8B-B14F-4D97-AF65-F5344CB8AC3E}">
        <p14:creationId xmlns:p14="http://schemas.microsoft.com/office/powerpoint/2010/main" val="470926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60038BF3-4985-5951-4323-E45E24D8FD2C}"/>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ja-JP" sz="3600" dirty="0"/>
              <a:t>2-body final state</a:t>
            </a:r>
            <a:r>
              <a:rPr lang="en-US" altLang="ja-JP" sz="3600" dirty="0"/>
              <a:t>(</a:t>
            </a:r>
            <a:r>
              <a:rPr lang="ja-JP" altLang="ja-JP" sz="3600" dirty="0"/>
              <a:t>2体終状態</a:t>
            </a:r>
            <a:r>
              <a:rPr lang="en-US" altLang="ja-JP" sz="3600" dirty="0"/>
              <a:t>)</a:t>
            </a:r>
            <a:r>
              <a:rPr lang="ja-JP" altLang="ja-JP" sz="3600" dirty="0"/>
              <a:t>のEnergy</a:t>
            </a:r>
            <a:r>
              <a:rPr lang="ja-JP" altLang="en-US" sz="3600" dirty="0"/>
              <a:t>の概算③</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0A420C63-3D33-7D7C-BD4E-501CB8D5FF7A}"/>
                  </a:ext>
                </a:extLst>
              </p:cNvPr>
              <p:cNvSpPr txBox="1"/>
              <p:nvPr/>
            </p:nvSpPr>
            <p:spPr>
              <a:xfrm>
                <a:off x="435006" y="1677880"/>
                <a:ext cx="11071194" cy="3763466"/>
              </a:xfrm>
              <a:prstGeom prst="rect">
                <a:avLst/>
              </a:prstGeom>
              <a:noFill/>
            </p:spPr>
            <p:txBody>
              <a:bodyPr wrap="square" rtlCol="0">
                <a:spAutoFit/>
              </a:bodyPr>
              <a:lstStyle/>
              <a:p>
                <a:r>
                  <a:rPr kumimoji="1" lang="ja-JP" altLang="en-US" dirty="0"/>
                  <a:t>先ほど得られた各項を元の式に代入する</a:t>
                </a:r>
                <a:endParaRPr kumimoji="1" lang="en-US" altLang="ja-JP" dirty="0"/>
              </a:p>
              <a:p>
                <a:pPr/>
                <a14:m>
                  <m:oMathPara xmlns:m="http://schemas.openxmlformats.org/officeDocument/2006/math">
                    <m:oMathParaPr>
                      <m:jc m:val="centerGroup"/>
                    </m:oMathParaPr>
                    <m:oMath xmlns:m="http://schemas.openxmlformats.org/officeDocument/2006/math">
                      <m:sSubSup>
                        <m:sSubSupPr>
                          <m:ctrlPr>
                            <a:rPr kumimoji="1" lang="ja-JP" altLang="en-US"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𝑍</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r>
                        <a:rPr kumimoji="1" lang="en-US" altLang="ja-JP" b="0" i="1" smtClean="0">
                          <a:latin typeface="Cambria Math" panose="02040503050406030204" pitchFamily="18" charset="0"/>
                        </a:rPr>
                        <m:t>−2</m:t>
                      </m:r>
                      <m:rad>
                        <m:radPr>
                          <m:degHide m:val="on"/>
                          <m:ctrlPr>
                            <a:rPr kumimoji="1" lang="ja-JP" altLang="en-US" b="0" i="1" smtClean="0">
                              <a:latin typeface="Cambria Math" panose="02040503050406030204" pitchFamily="18" charset="0"/>
                            </a:rPr>
                          </m:ctrlPr>
                        </m:radPr>
                        <m:deg/>
                        <m:e>
                          <m:r>
                            <a:rPr kumimoji="1" lang="en-US" altLang="ja-JP" b="0" i="1" smtClean="0">
                              <a:latin typeface="Cambria Math" panose="02040503050406030204" pitchFamily="18" charset="0"/>
                            </a:rPr>
                            <m:t>𝑠</m:t>
                          </m:r>
                        </m:e>
                      </m:rad>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𝐻</m:t>
                          </m:r>
                        </m:sub>
                        <m:sup>
                          <m:r>
                            <a:rPr kumimoji="1" lang="en-US" altLang="ja-JP" b="0" i="1" smtClean="0">
                              <a:latin typeface="Cambria Math" panose="02040503050406030204" pitchFamily="18" charset="0"/>
                            </a:rPr>
                            <m:t>2</m:t>
                          </m:r>
                        </m:sup>
                      </m:sSubSup>
                    </m:oMath>
                  </m:oMathPara>
                </a14:m>
                <a:endParaRPr kumimoji="1" lang="en-US" altLang="ja-JP" dirty="0"/>
              </a:p>
              <a:p>
                <a:r>
                  <a:rPr lang="ja-JP" altLang="en-US" dirty="0"/>
                  <a:t>求めているのは</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𝐸</m:t>
                        </m:r>
                      </m:e>
                      <m:sub>
                        <m:r>
                          <a:rPr lang="en-US" altLang="ja-JP" b="0" i="1" smtClean="0">
                            <a:latin typeface="Cambria Math" panose="02040503050406030204" pitchFamily="18" charset="0"/>
                          </a:rPr>
                          <m:t>𝐻</m:t>
                        </m:r>
                      </m:sub>
                    </m:sSub>
                  </m:oMath>
                </a14:m>
                <a:r>
                  <a:rPr kumimoji="1" lang="ja-JP" altLang="en-US" dirty="0"/>
                  <a:t>なので、</a:t>
                </a:r>
                <a:r>
                  <a:rPr lang="ja-JP" altLang="en-US" dirty="0"/>
                  <a:t> </a:t>
                </a:r>
                <a14:m>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oMath>
                </a14:m>
                <a:r>
                  <a:rPr kumimoji="1" lang="ja-JP" altLang="en-US" dirty="0"/>
                  <a:t>について解いていく。</a:t>
                </a:r>
                <a:endParaRPr kumimoji="1" lang="en-US" altLang="ja-JP" dirty="0"/>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2</m:t>
                      </m:r>
                      <m:rad>
                        <m:radPr>
                          <m:degHide m:val="on"/>
                          <m:ctrlPr>
                            <a:rPr lang="ja-JP" altLang="en-US" i="1">
                              <a:latin typeface="Cambria Math" panose="02040503050406030204" pitchFamily="18" charset="0"/>
                            </a:rPr>
                          </m:ctrlPr>
                        </m:radPr>
                        <m:deg/>
                        <m:e>
                          <m:r>
                            <a:rPr lang="en-US" altLang="ja-JP" i="1">
                              <a:latin typeface="Cambria Math" panose="02040503050406030204" pitchFamily="18" charset="0"/>
                            </a:rPr>
                            <m:t>𝑠</m:t>
                          </m:r>
                        </m:e>
                      </m:rad>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r>
                        <a:rPr lang="en-US" altLang="ja-JP" b="0" i="1" smtClean="0">
                          <a:latin typeface="Cambria Math" panose="02040503050406030204" pitchFamily="18" charset="0"/>
                        </a:rPr>
                        <m:t>=</m:t>
                      </m:r>
                      <m:r>
                        <a:rPr lang="en-US" altLang="ja-JP" b="0" i="1" smtClean="0">
                          <a:latin typeface="Cambria Math" panose="02040503050406030204" pitchFamily="18" charset="0"/>
                        </a:rPr>
                        <m:t>𝑠</m:t>
                      </m:r>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𝐻</m:t>
                          </m:r>
                        </m:sub>
                        <m:sup>
                          <m:r>
                            <a:rPr lang="en-US" altLang="ja-JP" i="1">
                              <a:latin typeface="Cambria Math" panose="02040503050406030204" pitchFamily="18" charset="0"/>
                            </a:rPr>
                            <m:t>2</m:t>
                          </m:r>
                        </m:sup>
                      </m:sSubSup>
                      <m:r>
                        <a:rPr lang="en-US" altLang="ja-JP" b="0" i="1" smtClean="0">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𝑍</m:t>
                          </m:r>
                        </m:sub>
                        <m:sup>
                          <m:r>
                            <a:rPr lang="en-US" altLang="ja-JP" i="1">
                              <a:latin typeface="Cambria Math" panose="02040503050406030204" pitchFamily="18" charset="0"/>
                            </a:rPr>
                            <m:t>2</m:t>
                          </m:r>
                        </m:sup>
                      </m:sSubSup>
                    </m:oMath>
                  </m:oMathPara>
                </a14:m>
                <a:endParaRPr kumimoji="1" lang="en-US" altLang="ja-JP" dirty="0"/>
              </a:p>
              <a:p>
                <a:pPr/>
                <a14:m>
                  <m:oMathPara xmlns:m="http://schemas.openxmlformats.org/officeDocument/2006/math">
                    <m:oMathParaPr>
                      <m:jc m:val="centerGroup"/>
                    </m:oMathParaPr>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r>
                        <a:rPr lang="en-US" altLang="ja-JP" i="1">
                          <a:latin typeface="Cambria Math" panose="02040503050406030204" pitchFamily="18" charset="0"/>
                        </a:rPr>
                        <m:t>=</m:t>
                      </m:r>
                      <m:f>
                        <m:fPr>
                          <m:ctrlPr>
                            <a:rPr lang="ja-JP" altLang="en-US" i="1" smtClean="0">
                              <a:latin typeface="Cambria Math" panose="02040503050406030204" pitchFamily="18" charset="0"/>
                            </a:rPr>
                          </m:ctrlPr>
                        </m:fPr>
                        <m:num>
                          <m:r>
                            <a:rPr lang="en-US" altLang="ja-JP" i="1">
                              <a:latin typeface="Cambria Math" panose="02040503050406030204" pitchFamily="18" charset="0"/>
                            </a:rPr>
                            <m:t>𝑠</m:t>
                          </m:r>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𝐻</m:t>
                              </m:r>
                            </m:sub>
                            <m:sup>
                              <m:r>
                                <a:rPr lang="en-US" altLang="ja-JP" i="1">
                                  <a:latin typeface="Cambria Math" panose="02040503050406030204" pitchFamily="18" charset="0"/>
                                </a:rPr>
                                <m:t>2</m:t>
                              </m:r>
                            </m:sup>
                          </m:sSubSup>
                          <m:r>
                            <a:rPr lang="en-US" altLang="ja-JP" b="0" i="1" smtClean="0">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𝑍</m:t>
                              </m:r>
                            </m:sub>
                            <m:sup>
                              <m:r>
                                <a:rPr lang="en-US" altLang="ja-JP" i="1">
                                  <a:latin typeface="Cambria Math" panose="02040503050406030204" pitchFamily="18" charset="0"/>
                                </a:rPr>
                                <m:t>2</m:t>
                              </m:r>
                            </m:sup>
                          </m:sSubSup>
                        </m:num>
                        <m:den>
                          <m:r>
                            <a:rPr lang="en-US" altLang="ja-JP" i="1">
                              <a:latin typeface="Cambria Math" panose="02040503050406030204" pitchFamily="18" charset="0"/>
                            </a:rPr>
                            <m:t>2</m:t>
                          </m:r>
                          <m:rad>
                            <m:radPr>
                              <m:degHide m:val="on"/>
                              <m:ctrlPr>
                                <a:rPr lang="ja-JP" altLang="en-US" i="1">
                                  <a:latin typeface="Cambria Math" panose="02040503050406030204" pitchFamily="18" charset="0"/>
                                </a:rPr>
                              </m:ctrlPr>
                            </m:radPr>
                            <m:deg/>
                            <m:e>
                              <m:r>
                                <a:rPr lang="en-US" altLang="ja-JP" i="1">
                                  <a:latin typeface="Cambria Math" panose="02040503050406030204" pitchFamily="18" charset="0"/>
                                </a:rPr>
                                <m:t>𝑠</m:t>
                              </m:r>
                            </m:e>
                          </m:rad>
                        </m:den>
                      </m:f>
                    </m:oMath>
                  </m:oMathPara>
                </a14:m>
                <a:endParaRPr kumimoji="1" lang="en-US" altLang="ja-JP" dirty="0"/>
              </a:p>
              <a:p>
                <a14:m>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=125 </m:t>
                    </m:r>
                    <m:r>
                      <a:rPr kumimoji="1" lang="en-US" altLang="ja-JP" b="0" i="1" smtClean="0">
                        <a:latin typeface="Cambria Math" panose="02040503050406030204" pitchFamily="18" charset="0"/>
                      </a:rPr>
                      <m:t>𝐺𝑒𝑉</m:t>
                    </m:r>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𝑍</m:t>
                        </m:r>
                      </m:sub>
                    </m:sSub>
                    <m:r>
                      <a:rPr kumimoji="1" lang="en-US" altLang="ja-JP" b="0" i="1" smtClean="0">
                        <a:latin typeface="Cambria Math" panose="02040503050406030204" pitchFamily="18" charset="0"/>
                      </a:rPr>
                      <m:t>=91.2 </m:t>
                    </m:r>
                    <m:r>
                      <a:rPr kumimoji="1" lang="en-US" altLang="ja-JP" b="0" i="1" smtClean="0">
                        <a:latin typeface="Cambria Math" panose="02040503050406030204" pitchFamily="18" charset="0"/>
                      </a:rPr>
                      <m:t>𝐺𝑒𝑉</m:t>
                    </m:r>
                    <m:r>
                      <a:rPr kumimoji="1" lang="en-US" altLang="ja-JP" b="0" i="1" smtClean="0">
                        <a:latin typeface="Cambria Math" panose="02040503050406030204" pitchFamily="18" charset="0"/>
                      </a:rPr>
                      <m:t>,</m:t>
                    </m:r>
                    <m:rad>
                      <m:radPr>
                        <m:degHide m:val="on"/>
                        <m:ctrlPr>
                          <a:rPr lang="ja-JP" altLang="en-US" i="1">
                            <a:latin typeface="Cambria Math" panose="02040503050406030204" pitchFamily="18" charset="0"/>
                          </a:rPr>
                        </m:ctrlPr>
                      </m:radPr>
                      <m:deg/>
                      <m:e>
                        <m:r>
                          <a:rPr lang="en-US" altLang="ja-JP" i="1">
                            <a:latin typeface="Cambria Math" panose="02040503050406030204" pitchFamily="18" charset="0"/>
                          </a:rPr>
                          <m:t>𝑠</m:t>
                        </m:r>
                      </m:e>
                    </m:rad>
                    <m:r>
                      <a:rPr lang="en-US" altLang="ja-JP" b="0" i="1" smtClean="0">
                        <a:latin typeface="Cambria Math" panose="02040503050406030204" pitchFamily="18" charset="0"/>
                      </a:rPr>
                      <m:t>=250 </m:t>
                    </m:r>
                    <m:r>
                      <a:rPr lang="en-US" altLang="ja-JP" b="0" i="1" smtClean="0">
                        <a:latin typeface="Cambria Math" panose="02040503050406030204" pitchFamily="18" charset="0"/>
                      </a:rPr>
                      <m:t>𝐺𝑒𝑉</m:t>
                    </m:r>
                  </m:oMath>
                </a14:m>
                <a:r>
                  <a:rPr kumimoji="1" lang="ja-JP" altLang="en-US" dirty="0"/>
                  <a:t>を代入して計算すると</a:t>
                </a:r>
                <a:endParaRPr kumimoji="1" lang="en-US" altLang="ja-JP" dirty="0"/>
              </a:p>
              <a:p>
                <a:pPr/>
                <a14:m>
                  <m:oMathPara xmlns:m="http://schemas.openxmlformats.org/officeDocument/2006/math">
                    <m:oMathParaPr>
                      <m:jc m:val="centerGroup"/>
                    </m:oMathParaPr>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rPr>
                        <m:t>139.6 </m:t>
                      </m:r>
                      <m:r>
                        <a:rPr lang="en-US" altLang="ja-JP" b="0" i="1" smtClean="0">
                          <a:latin typeface="Cambria Math" panose="02040503050406030204" pitchFamily="18" charset="0"/>
                        </a:rPr>
                        <m:t>𝐺𝑒𝑉</m:t>
                      </m:r>
                    </m:oMath>
                  </m:oMathPara>
                </a14:m>
                <a:endParaRPr kumimoji="1" lang="en-US" altLang="ja-JP" dirty="0"/>
              </a:p>
              <a:p>
                <a:r>
                  <a:rPr kumimoji="1" lang="ja-JP" altLang="en-US" dirty="0"/>
                  <a:t>これによって</a:t>
                </a:r>
                <a:r>
                  <a:rPr kumimoji="1" lang="en-US" altLang="ja-JP" dirty="0"/>
                  <a:t>H</a:t>
                </a:r>
                <a:r>
                  <a:rPr kumimoji="1" lang="ja-JP" altLang="en-US" dirty="0"/>
                  <a:t>が持っているエネルギーが求められた。</a:t>
                </a:r>
                <a:endParaRPr kumimoji="1" lang="en-US" altLang="ja-JP" dirty="0"/>
              </a:p>
              <a:p>
                <a:r>
                  <a:rPr kumimoji="1" lang="en-US" altLang="ja-JP" dirty="0"/>
                  <a:t>H</a:t>
                </a:r>
                <a:r>
                  <a:rPr kumimoji="1" lang="ja-JP" altLang="en-US" dirty="0"/>
                  <a:t>の</a:t>
                </a:r>
                <a:r>
                  <a:rPr kumimoji="1" lang="en-US" altLang="ja-JP" dirty="0"/>
                  <a:t>Decay</a:t>
                </a:r>
                <a:r>
                  <a:rPr kumimoji="1" lang="ja-JP" altLang="en-US" dirty="0"/>
                  <a:t>の前後において</a:t>
                </a:r>
                <a:r>
                  <a:rPr lang="ja-JP" altLang="en-US" dirty="0"/>
                  <a:t>エネルギーは保存されるため</a:t>
                </a:r>
                <a:endParaRPr lang="en-US" altLang="ja-JP" dirty="0"/>
              </a:p>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m:t>
                      </m:r>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sub>
                      </m:sSub>
                      <m:r>
                        <a:rPr kumimoji="1" lang="en-US" altLang="ja-JP" b="0" i="1" smtClean="0">
                          <a:latin typeface="Cambria Math" panose="02040503050406030204" pitchFamily="18" charset="0"/>
                        </a:rPr>
                        <m:t>+</m:t>
                      </m:r>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sub>
                      </m:sSub>
                    </m:oMath>
                  </m:oMathPara>
                </a14:m>
                <a:endParaRPr kumimoji="1" lang="en-US" altLang="ja-JP" dirty="0"/>
              </a:p>
              <a:p>
                <a:r>
                  <a:rPr lang="ja-JP" altLang="en-US" dirty="0"/>
                  <a:t>なので、</a:t>
                </a:r>
                <a:r>
                  <a:rPr lang="en-US" altLang="ja-JP" dirty="0"/>
                  <a:t>H</a:t>
                </a:r>
                <a:r>
                  <a:rPr lang="ja-JP" altLang="en-US" dirty="0"/>
                  <a:t>の</a:t>
                </a:r>
                <a:r>
                  <a:rPr lang="ja-JP" altLang="ja-JP" dirty="0"/>
                  <a:t>2-body final state</a:t>
                </a:r>
                <a:r>
                  <a:rPr lang="en-US" altLang="ja-JP" dirty="0"/>
                  <a:t>(</a:t>
                </a:r>
                <a:r>
                  <a:rPr lang="ja-JP" altLang="ja-JP" dirty="0"/>
                  <a:t>2体終状態</a:t>
                </a:r>
                <a:r>
                  <a:rPr lang="en-US" altLang="ja-JP" dirty="0"/>
                  <a:t>)</a:t>
                </a:r>
                <a:r>
                  <a:rPr lang="ja-JP" altLang="ja-JP" dirty="0"/>
                  <a:t>のEnergy</a:t>
                </a:r>
                <a:r>
                  <a:rPr lang="ja-JP" altLang="en-US" dirty="0"/>
                  <a:t>、つまり</a:t>
                </a:r>
                <a:r>
                  <a:rPr lang="en-US" altLang="ja-JP" dirty="0"/>
                  <a:t>tau</a:t>
                </a:r>
                <a:r>
                  <a:rPr lang="ja-JP" altLang="en-US" dirty="0"/>
                  <a:t>対の合計のエネルギーは</a:t>
                </a:r>
                <a14:m>
                  <m:oMath xmlns:m="http://schemas.openxmlformats.org/officeDocument/2006/math">
                    <m:r>
                      <a:rPr lang="en-US" altLang="ja-JP" i="1">
                        <a:latin typeface="Cambria Math" panose="02040503050406030204" pitchFamily="18" charset="0"/>
                      </a:rPr>
                      <m:t>139.6 </m:t>
                    </m:r>
                    <m:r>
                      <a:rPr lang="en-US" altLang="ja-JP" i="1">
                        <a:latin typeface="Cambria Math" panose="02040503050406030204" pitchFamily="18" charset="0"/>
                      </a:rPr>
                      <m:t>𝐺𝑒𝑉</m:t>
                    </m:r>
                  </m:oMath>
                </a14:m>
                <a:r>
                  <a:rPr kumimoji="1" lang="ja-JP" altLang="en-US" dirty="0"/>
                  <a:t>ほどだと考えられる。</a:t>
                </a:r>
              </a:p>
            </p:txBody>
          </p:sp>
        </mc:Choice>
        <mc:Fallback xmlns="">
          <p:sp>
            <p:nvSpPr>
              <p:cNvPr id="5" name="テキスト ボックス 4">
                <a:extLst>
                  <a:ext uri="{FF2B5EF4-FFF2-40B4-BE49-F238E27FC236}">
                    <a16:creationId xmlns:a16="http://schemas.microsoft.com/office/drawing/2014/main" id="{0A420C63-3D33-7D7C-BD4E-501CB8D5FF7A}"/>
                  </a:ext>
                </a:extLst>
              </p:cNvPr>
              <p:cNvSpPr txBox="1">
                <a:spLocks noRot="1" noChangeAspect="1" noMove="1" noResize="1" noEditPoints="1" noAdjustHandles="1" noChangeArrowheads="1" noChangeShapeType="1" noTextEdit="1"/>
              </p:cNvSpPr>
              <p:nvPr/>
            </p:nvSpPr>
            <p:spPr>
              <a:xfrm>
                <a:off x="435006" y="1677880"/>
                <a:ext cx="11071194" cy="3763466"/>
              </a:xfrm>
              <a:prstGeom prst="rect">
                <a:avLst/>
              </a:prstGeom>
              <a:blipFill>
                <a:blip r:embed="rId3"/>
                <a:stretch>
                  <a:fillRect l="-440" t="-809" b="-161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38011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C3B8EC32-7D3B-F202-E70B-5795113E17C9}"/>
              </a:ext>
            </a:extLst>
          </p:cNvPr>
          <p:cNvSpPr>
            <a:spLocks noGrp="1"/>
          </p:cNvSpPr>
          <p:nvPr>
            <p:ph type="title"/>
          </p:nvPr>
        </p:nvSpPr>
        <p:spPr>
          <a:xfrm>
            <a:off x="289560" y="177831"/>
            <a:ext cx="11064240" cy="750675"/>
          </a:xfrm>
        </p:spPr>
        <p:txBody>
          <a:bodyPr>
            <a:normAutofit fontScale="90000"/>
          </a:bodyPr>
          <a:lstStyle/>
          <a:p>
            <a:r>
              <a:rPr lang="ja-JP" altLang="ja-JP" dirty="0"/>
              <a:t>タウの真の起源</a:t>
            </a:r>
            <a:r>
              <a:rPr lang="en-US" altLang="ja-JP" dirty="0"/>
              <a:t>(</a:t>
            </a:r>
            <a:r>
              <a:rPr lang="ja-JP" altLang="ja-JP" dirty="0"/>
              <a:t>親粒子</a:t>
            </a:r>
            <a:r>
              <a:rPr lang="en-US" altLang="ja-JP" dirty="0"/>
              <a:t>)</a:t>
            </a:r>
            <a:r>
              <a:rPr lang="ja-JP" altLang="ja-JP" dirty="0"/>
              <a:t>と崩壊モードの総括</a:t>
            </a:r>
            <a:endParaRPr kumimoji="1" lang="ja-JP" altLang="en-US" dirty="0"/>
          </a:p>
        </p:txBody>
      </p:sp>
      <p:sp>
        <p:nvSpPr>
          <p:cNvPr id="2" name="テキスト ボックス 1">
            <a:extLst>
              <a:ext uri="{FF2B5EF4-FFF2-40B4-BE49-F238E27FC236}">
                <a16:creationId xmlns:a16="http://schemas.microsoft.com/office/drawing/2014/main" id="{09BEF37C-9C3E-4A92-DDF3-D4FFAE2B41ED}"/>
              </a:ext>
            </a:extLst>
          </p:cNvPr>
          <p:cNvSpPr txBox="1"/>
          <p:nvPr/>
        </p:nvSpPr>
        <p:spPr>
          <a:xfrm>
            <a:off x="10285674" y="376053"/>
            <a:ext cx="1616766" cy="461665"/>
          </a:xfrm>
          <a:prstGeom prst="rect">
            <a:avLst/>
          </a:prstGeom>
          <a:noFill/>
        </p:spPr>
        <p:txBody>
          <a:bodyPr wrap="square" rtlCol="0">
            <a:spAutoFit/>
          </a:bodyPr>
          <a:lstStyle/>
          <a:p>
            <a:r>
              <a:rPr kumimoji="1" lang="en-US" altLang="ja-JP" sz="2400" dirty="0"/>
              <a:t>Higgs(25)</a:t>
            </a:r>
            <a:endParaRPr kumimoji="1" lang="ja-JP" altLang="en-US" sz="2400" dirty="0"/>
          </a:p>
        </p:txBody>
      </p:sp>
      <p:pic>
        <p:nvPicPr>
          <p:cNvPr id="10" name="図 9">
            <a:extLst>
              <a:ext uri="{FF2B5EF4-FFF2-40B4-BE49-F238E27FC236}">
                <a16:creationId xmlns:a16="http://schemas.microsoft.com/office/drawing/2014/main" id="{906AB2CB-3E7B-7544-4FFA-DC40AA44C1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9406" y="1716175"/>
            <a:ext cx="3966334" cy="2704835"/>
          </a:xfrm>
          <a:prstGeom prst="rect">
            <a:avLst/>
          </a:prstGeom>
        </p:spPr>
      </p:pic>
      <p:sp>
        <p:nvSpPr>
          <p:cNvPr id="15" name="テキスト ボックス 14">
            <a:extLst>
              <a:ext uri="{FF2B5EF4-FFF2-40B4-BE49-F238E27FC236}">
                <a16:creationId xmlns:a16="http://schemas.microsoft.com/office/drawing/2014/main" id="{8DA88005-5144-6308-B836-5EFEDAC36A41}"/>
              </a:ext>
            </a:extLst>
          </p:cNvPr>
          <p:cNvSpPr txBox="1"/>
          <p:nvPr/>
        </p:nvSpPr>
        <p:spPr>
          <a:xfrm>
            <a:off x="396774" y="2990653"/>
            <a:ext cx="5187279" cy="646331"/>
          </a:xfrm>
          <a:prstGeom prst="rect">
            <a:avLst/>
          </a:prstGeom>
          <a:noFill/>
        </p:spPr>
        <p:txBody>
          <a:bodyPr wrap="square" rtlCol="0">
            <a:spAutoFit/>
          </a:bodyPr>
          <a:lstStyle/>
          <a:p>
            <a:r>
              <a:rPr lang="ja-JP" altLang="en-US" dirty="0"/>
              <a:t>ヒッグスボソン由来の</a:t>
            </a:r>
            <a:r>
              <a:rPr lang="en-US" altLang="ja-JP" dirty="0"/>
              <a:t>tau2</a:t>
            </a:r>
            <a:r>
              <a:rPr lang="ja-JP" altLang="en-US" dirty="0"/>
              <a:t>個の合計エネルギーが、約</a:t>
            </a:r>
            <a:r>
              <a:rPr lang="en-US" altLang="ja-JP" dirty="0"/>
              <a:t>140 GeV</a:t>
            </a:r>
            <a:r>
              <a:rPr lang="ja-JP" altLang="en-US" dirty="0"/>
              <a:t>付近に密集している。</a:t>
            </a:r>
            <a:endParaRPr kumimoji="1" lang="ja-JP" altLang="en-US" dirty="0"/>
          </a:p>
        </p:txBody>
      </p:sp>
      <p:cxnSp>
        <p:nvCxnSpPr>
          <p:cNvPr id="17" name="直線矢印コネクタ 16">
            <a:extLst>
              <a:ext uri="{FF2B5EF4-FFF2-40B4-BE49-F238E27FC236}">
                <a16:creationId xmlns:a16="http://schemas.microsoft.com/office/drawing/2014/main" id="{23EDF32C-6BBB-77E6-86D2-D23A79B22CB5}"/>
              </a:ext>
            </a:extLst>
          </p:cNvPr>
          <p:cNvCxnSpPr>
            <a:cxnSpLocks/>
            <a:stCxn id="15" idx="3"/>
          </p:cNvCxnSpPr>
          <p:nvPr/>
        </p:nvCxnSpPr>
        <p:spPr>
          <a:xfrm>
            <a:off x="5584053" y="3313819"/>
            <a:ext cx="4234650" cy="6887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F30B8BC7-8EE7-D06C-835D-D24DACDCA4BF}"/>
                  </a:ext>
                </a:extLst>
              </p:cNvPr>
              <p:cNvSpPr txBox="1"/>
              <p:nvPr/>
            </p:nvSpPr>
            <p:spPr>
              <a:xfrm>
                <a:off x="686394" y="1191869"/>
                <a:ext cx="4181708" cy="1535420"/>
              </a:xfrm>
              <a:prstGeom prst="rect">
                <a:avLst/>
              </a:prstGeom>
              <a:noFill/>
            </p:spPr>
            <p:txBody>
              <a:bodyPr wrap="square" rtlCol="0">
                <a:spAutoFit/>
              </a:bodyPr>
              <a:lstStyle/>
              <a:p>
                <a:r>
                  <a:rPr kumimoji="1" lang="ja-JP" altLang="en-US" dirty="0">
                    <a:latin typeface="Cambria Math" panose="02040503050406030204" pitchFamily="18" charset="0"/>
                  </a:rPr>
                  <a:t>計算より</a:t>
                </a:r>
                <a:r>
                  <a:rPr kumimoji="1" lang="en-US" altLang="ja-JP" dirty="0">
                    <a:latin typeface="Cambria Math" panose="02040503050406030204" pitchFamily="18" charset="0"/>
                  </a:rPr>
                  <a:t>H</a:t>
                </a:r>
                <a:r>
                  <a:rPr kumimoji="1" lang="ja-JP" altLang="en-US" dirty="0">
                    <a:latin typeface="Cambria Math" panose="02040503050406030204" pitchFamily="18" charset="0"/>
                  </a:rPr>
                  <a:t>より生成される</a:t>
                </a:r>
                <a:r>
                  <a:rPr kumimoji="1" lang="en-US" altLang="ja-JP" dirty="0">
                    <a:latin typeface="Cambria Math" panose="02040503050406030204" pitchFamily="18" charset="0"/>
                  </a:rPr>
                  <a:t>tau</a:t>
                </a:r>
                <a:r>
                  <a:rPr kumimoji="1" lang="ja-JP" altLang="en-US" dirty="0">
                    <a:latin typeface="Cambria Math" panose="02040503050406030204" pitchFamily="18" charset="0"/>
                  </a:rPr>
                  <a:t>対の合計のエネルギーは次のようになると考えられた</a:t>
                </a:r>
                <a:endParaRPr kumimoji="1" lang="en-US" altLang="ja-JP"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r>
                        <a:rPr kumimoji="1" lang="en-US" altLang="ja-JP" b="0" i="1" smtClean="0">
                          <a:latin typeface="Cambria Math" panose="02040503050406030204" pitchFamily="18" charset="0"/>
                        </a:rPr>
                        <m:t>=</m:t>
                      </m:r>
                      <m:f>
                        <m:fPr>
                          <m:ctrlPr>
                            <a:rPr kumimoji="1" lang="ja-JP" altLang="en-US" b="0" i="1" smtClean="0">
                              <a:latin typeface="Cambria Math" panose="02040503050406030204" pitchFamily="18" charset="0"/>
                            </a:rPr>
                          </m:ctrlPr>
                        </m:fPr>
                        <m:num>
                          <m:r>
                            <a:rPr kumimoji="1" lang="en-US" altLang="ja-JP" b="0" i="1" smtClean="0">
                              <a:latin typeface="Cambria Math" panose="02040503050406030204" pitchFamily="18" charset="0"/>
                            </a:rPr>
                            <m:t>𝑠</m:t>
                          </m:r>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𝐻</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𝑍</m:t>
                              </m:r>
                            </m:sub>
                            <m:sup>
                              <m:r>
                                <a:rPr kumimoji="1" lang="en-US" altLang="ja-JP" b="0" i="1" smtClean="0">
                                  <a:latin typeface="Cambria Math" panose="02040503050406030204" pitchFamily="18" charset="0"/>
                                </a:rPr>
                                <m:t>2</m:t>
                              </m:r>
                            </m:sup>
                          </m:sSubSup>
                        </m:num>
                        <m:den>
                          <m:r>
                            <a:rPr kumimoji="1" lang="en-US" altLang="ja-JP" b="0" i="1" smtClean="0">
                              <a:latin typeface="Cambria Math" panose="02040503050406030204" pitchFamily="18" charset="0"/>
                            </a:rPr>
                            <m:t>2</m:t>
                          </m:r>
                          <m:rad>
                            <m:radPr>
                              <m:degHide m:val="on"/>
                              <m:ctrlPr>
                                <a:rPr kumimoji="1" lang="ja-JP" altLang="en-US" b="0" i="1" smtClean="0">
                                  <a:latin typeface="Cambria Math" panose="02040503050406030204" pitchFamily="18" charset="0"/>
                                </a:rPr>
                              </m:ctrlPr>
                            </m:radPr>
                            <m:deg/>
                            <m:e>
                              <m:r>
                                <a:rPr kumimoji="1" lang="en-US" altLang="ja-JP" b="0" i="1" smtClean="0">
                                  <a:latin typeface="Cambria Math" panose="02040503050406030204" pitchFamily="18" charset="0"/>
                                </a:rPr>
                                <m:t>𝑠</m:t>
                              </m:r>
                            </m:e>
                          </m:rad>
                        </m:den>
                      </m:f>
                      <m:r>
                        <a:rPr kumimoji="1" lang="ja-JP" altLang="en-US" b="0" i="1" smtClean="0">
                          <a:latin typeface="Cambria Math" panose="02040503050406030204" pitchFamily="18" charset="0"/>
                        </a:rPr>
                        <m:t>≈</m:t>
                      </m:r>
                      <m:r>
                        <a:rPr kumimoji="1" lang="en-US" altLang="ja-JP" b="0" i="1" smtClean="0">
                          <a:latin typeface="Cambria Math" panose="02040503050406030204" pitchFamily="18" charset="0"/>
                        </a:rPr>
                        <m:t>139.6 </m:t>
                      </m:r>
                      <m:r>
                        <a:rPr kumimoji="1" lang="en-US" altLang="ja-JP" b="0" i="1" smtClean="0">
                          <a:latin typeface="Cambria Math" panose="02040503050406030204" pitchFamily="18" charset="0"/>
                        </a:rPr>
                        <m:t>𝐺𝑒𝑉</m:t>
                      </m:r>
                    </m:oMath>
                  </m:oMathPara>
                </a14:m>
                <a:endParaRPr kumimoji="1" lang="ja-JP" altLang="en-US" dirty="0"/>
              </a:p>
            </p:txBody>
          </p:sp>
        </mc:Choice>
        <mc:Fallback xmlns="">
          <p:sp>
            <p:nvSpPr>
              <p:cNvPr id="3" name="テキスト ボックス 2">
                <a:extLst>
                  <a:ext uri="{FF2B5EF4-FFF2-40B4-BE49-F238E27FC236}">
                    <a16:creationId xmlns:a16="http://schemas.microsoft.com/office/drawing/2014/main" id="{F30B8BC7-8EE7-D06C-835D-D24DACDCA4BF}"/>
                  </a:ext>
                </a:extLst>
              </p:cNvPr>
              <p:cNvSpPr txBox="1">
                <a:spLocks noRot="1" noChangeAspect="1" noMove="1" noResize="1" noEditPoints="1" noAdjustHandles="1" noChangeArrowheads="1" noChangeShapeType="1" noTextEdit="1"/>
              </p:cNvSpPr>
              <p:nvPr/>
            </p:nvSpPr>
            <p:spPr>
              <a:xfrm>
                <a:off x="686394" y="1191869"/>
                <a:ext cx="4181708" cy="1535420"/>
              </a:xfrm>
              <a:prstGeom prst="rect">
                <a:avLst/>
              </a:prstGeom>
              <a:blipFill>
                <a:blip r:embed="rId3"/>
                <a:stretch>
                  <a:fillRect l="-1312" t="-3187"/>
                </a:stretch>
              </a:blipFill>
            </p:spPr>
            <p:txBody>
              <a:bodyPr/>
              <a:lstStyle/>
              <a:p>
                <a:r>
                  <a:rPr lang="ja-JP" altLang="en-US">
                    <a:noFill/>
                  </a:rPr>
                  <a:t> </a:t>
                </a:r>
              </a:p>
            </p:txBody>
          </p:sp>
        </mc:Fallback>
      </mc:AlternateContent>
      <p:sp>
        <p:nvSpPr>
          <p:cNvPr id="13" name="テキスト ボックス 12">
            <a:extLst>
              <a:ext uri="{FF2B5EF4-FFF2-40B4-BE49-F238E27FC236}">
                <a16:creationId xmlns:a16="http://schemas.microsoft.com/office/drawing/2014/main" id="{FB28DAD7-AE99-75DB-8A67-C2502C189692}"/>
              </a:ext>
            </a:extLst>
          </p:cNvPr>
          <p:cNvSpPr txBox="1"/>
          <p:nvPr/>
        </p:nvSpPr>
        <p:spPr>
          <a:xfrm>
            <a:off x="6807624" y="1487258"/>
            <a:ext cx="5094816" cy="369332"/>
          </a:xfrm>
          <a:prstGeom prst="rect">
            <a:avLst/>
          </a:prstGeom>
          <a:noFill/>
        </p:spPr>
        <p:txBody>
          <a:bodyPr wrap="square" rtlCol="0">
            <a:spAutoFit/>
          </a:bodyPr>
          <a:lstStyle/>
          <a:p>
            <a:r>
              <a:rPr lang="en-US" altLang="ja-JP" dirty="0"/>
              <a:t>1</a:t>
            </a:r>
            <a:r>
              <a:rPr lang="ja-JP" altLang="en-US" dirty="0"/>
              <a:t>つの</a:t>
            </a:r>
            <a:r>
              <a:rPr lang="en-US" altLang="ja-JP" dirty="0"/>
              <a:t>H</a:t>
            </a:r>
            <a:r>
              <a:rPr lang="ja-JP" altLang="en-US" dirty="0"/>
              <a:t>より生成された</a:t>
            </a:r>
            <a:r>
              <a:rPr lang="en-US" altLang="ja-JP" dirty="0"/>
              <a:t>tau</a:t>
            </a:r>
            <a:r>
              <a:rPr lang="ja-JP" altLang="en-US" dirty="0"/>
              <a:t>の合計のエネルギー</a:t>
            </a:r>
            <a:endParaRPr lang="en-US" altLang="ja-JP" dirty="0"/>
          </a:p>
        </p:txBody>
      </p:sp>
      <p:sp>
        <p:nvSpPr>
          <p:cNvPr id="16" name="テキスト ボックス 15">
            <a:extLst>
              <a:ext uri="{FF2B5EF4-FFF2-40B4-BE49-F238E27FC236}">
                <a16:creationId xmlns:a16="http://schemas.microsoft.com/office/drawing/2014/main" id="{E0AA7875-D86B-4897-5B73-2F00C43CCAE1}"/>
              </a:ext>
            </a:extLst>
          </p:cNvPr>
          <p:cNvSpPr txBox="1"/>
          <p:nvPr/>
        </p:nvSpPr>
        <p:spPr>
          <a:xfrm>
            <a:off x="11034944" y="4190982"/>
            <a:ext cx="760282" cy="369332"/>
          </a:xfrm>
          <a:prstGeom prst="rect">
            <a:avLst/>
          </a:prstGeom>
          <a:noFill/>
        </p:spPr>
        <p:txBody>
          <a:bodyPr wrap="square" rtlCol="0">
            <a:spAutoFit/>
          </a:bodyPr>
          <a:lstStyle/>
          <a:p>
            <a:r>
              <a:rPr kumimoji="1" lang="en-US" altLang="ja-JP" dirty="0"/>
              <a:t>GeV</a:t>
            </a:r>
            <a:endParaRPr kumimoji="1" lang="ja-JP" altLang="en-US" dirty="0"/>
          </a:p>
        </p:txBody>
      </p:sp>
      <p:sp>
        <p:nvSpPr>
          <p:cNvPr id="18" name="テキスト ボックス 17">
            <a:extLst>
              <a:ext uri="{FF2B5EF4-FFF2-40B4-BE49-F238E27FC236}">
                <a16:creationId xmlns:a16="http://schemas.microsoft.com/office/drawing/2014/main" id="{F1062931-44BB-7362-6F1C-493DBA963ADB}"/>
              </a:ext>
            </a:extLst>
          </p:cNvPr>
          <p:cNvSpPr txBox="1"/>
          <p:nvPr/>
        </p:nvSpPr>
        <p:spPr>
          <a:xfrm>
            <a:off x="7100039" y="2096140"/>
            <a:ext cx="437104" cy="923330"/>
          </a:xfrm>
          <a:prstGeom prst="rect">
            <a:avLst/>
          </a:prstGeom>
          <a:noFill/>
        </p:spPr>
        <p:txBody>
          <a:bodyPr wrap="square" rtlCol="0">
            <a:spAutoFit/>
          </a:bodyPr>
          <a:lstStyle/>
          <a:p>
            <a:r>
              <a:rPr kumimoji="1" lang="ja-JP" altLang="en-US" dirty="0"/>
              <a:t>事象数</a:t>
            </a:r>
          </a:p>
        </p:txBody>
      </p:sp>
      <p:cxnSp>
        <p:nvCxnSpPr>
          <p:cNvPr id="43" name="直線矢印コネクタ 42">
            <a:extLst>
              <a:ext uri="{FF2B5EF4-FFF2-40B4-BE49-F238E27FC236}">
                <a16:creationId xmlns:a16="http://schemas.microsoft.com/office/drawing/2014/main" id="{033625BA-439E-6987-8F44-38C316AE663E}"/>
              </a:ext>
            </a:extLst>
          </p:cNvPr>
          <p:cNvCxnSpPr>
            <a:cxnSpLocks/>
            <a:stCxn id="45" idx="3"/>
          </p:cNvCxnSpPr>
          <p:nvPr/>
        </p:nvCxnSpPr>
        <p:spPr>
          <a:xfrm flipV="1">
            <a:off x="4672075" y="4106870"/>
            <a:ext cx="3140275" cy="1933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5" name="テキスト ボックス 44">
            <a:extLst>
              <a:ext uri="{FF2B5EF4-FFF2-40B4-BE49-F238E27FC236}">
                <a16:creationId xmlns:a16="http://schemas.microsoft.com/office/drawing/2014/main" id="{402769DA-F41F-DCC8-E9BF-7054B363B3FC}"/>
              </a:ext>
            </a:extLst>
          </p:cNvPr>
          <p:cNvSpPr txBox="1"/>
          <p:nvPr/>
        </p:nvSpPr>
        <p:spPr>
          <a:xfrm>
            <a:off x="490367" y="3838532"/>
            <a:ext cx="4181708" cy="923330"/>
          </a:xfrm>
          <a:prstGeom prst="rect">
            <a:avLst/>
          </a:prstGeom>
          <a:noFill/>
        </p:spPr>
        <p:txBody>
          <a:bodyPr wrap="square" rtlCol="0">
            <a:spAutoFit/>
          </a:bodyPr>
          <a:lstStyle/>
          <a:p>
            <a:r>
              <a:rPr kumimoji="1" lang="ja-JP" altLang="en-US" dirty="0"/>
              <a:t>明らかに</a:t>
            </a:r>
            <a:r>
              <a:rPr lang="ja-JP" altLang="en-US" dirty="0"/>
              <a:t>エネルギーが低いものがある</a:t>
            </a:r>
            <a:endParaRPr lang="en-US" altLang="ja-JP" dirty="0"/>
          </a:p>
          <a:p>
            <a:r>
              <a:rPr kumimoji="1" lang="ja-JP" altLang="en-US" dirty="0"/>
              <a:t>どうしてこうなったのかを確かめる必要がある</a:t>
            </a:r>
          </a:p>
        </p:txBody>
      </p:sp>
      <p:grpSp>
        <p:nvGrpSpPr>
          <p:cNvPr id="47" name="グループ化 46">
            <a:extLst>
              <a:ext uri="{FF2B5EF4-FFF2-40B4-BE49-F238E27FC236}">
                <a16:creationId xmlns:a16="http://schemas.microsoft.com/office/drawing/2014/main" id="{D2F06A11-2752-A1A6-BF4F-8A50A83718D0}"/>
              </a:ext>
            </a:extLst>
          </p:cNvPr>
          <p:cNvGrpSpPr/>
          <p:nvPr/>
        </p:nvGrpSpPr>
        <p:grpSpPr>
          <a:xfrm>
            <a:off x="4997469" y="1548859"/>
            <a:ext cx="1372145" cy="975375"/>
            <a:chOff x="4776186" y="3259391"/>
            <a:chExt cx="1372145" cy="975375"/>
          </a:xfrm>
        </p:grpSpPr>
        <p:cxnSp>
          <p:nvCxnSpPr>
            <p:cNvPr id="48" name="直線コネクタ 47">
              <a:extLst>
                <a:ext uri="{FF2B5EF4-FFF2-40B4-BE49-F238E27FC236}">
                  <a16:creationId xmlns:a16="http://schemas.microsoft.com/office/drawing/2014/main" id="{5CFBEADE-0617-6F8C-C39F-5B1F0A53DDDC}"/>
                </a:ext>
              </a:extLst>
            </p:cNvPr>
            <p:cNvCxnSpPr>
              <a:cxnSpLocks/>
            </p:cNvCxnSpPr>
            <p:nvPr/>
          </p:nvCxnSpPr>
          <p:spPr>
            <a:xfrm>
              <a:off x="4776186"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49" name="直線コネクタ 48">
              <a:extLst>
                <a:ext uri="{FF2B5EF4-FFF2-40B4-BE49-F238E27FC236}">
                  <a16:creationId xmlns:a16="http://schemas.microsoft.com/office/drawing/2014/main" id="{0918C4CA-C6B0-E2F4-596A-8F08B6CB0EA0}"/>
                </a:ext>
              </a:extLst>
            </p:cNvPr>
            <p:cNvCxnSpPr>
              <a:cxnSpLocks/>
            </p:cNvCxnSpPr>
            <p:nvPr/>
          </p:nvCxnSpPr>
          <p:spPr>
            <a:xfrm>
              <a:off x="49478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50" name="直線コネクタ 49">
              <a:extLst>
                <a:ext uri="{FF2B5EF4-FFF2-40B4-BE49-F238E27FC236}">
                  <a16:creationId xmlns:a16="http://schemas.microsoft.com/office/drawing/2014/main" id="{91EE8340-0102-D333-A0A4-458F57287C63}"/>
                </a:ext>
              </a:extLst>
            </p:cNvPr>
            <p:cNvCxnSpPr>
              <a:cxnSpLocks/>
            </p:cNvCxnSpPr>
            <p:nvPr/>
          </p:nvCxnSpPr>
          <p:spPr>
            <a:xfrm>
              <a:off x="51002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51" name="直線コネクタ 50">
              <a:extLst>
                <a:ext uri="{FF2B5EF4-FFF2-40B4-BE49-F238E27FC236}">
                  <a16:creationId xmlns:a16="http://schemas.microsoft.com/office/drawing/2014/main" id="{AEFC8C8A-A5AE-1C93-3B80-F283F032DF5A}"/>
                </a:ext>
              </a:extLst>
            </p:cNvPr>
            <p:cNvCxnSpPr>
              <a:cxnSpLocks/>
            </p:cNvCxnSpPr>
            <p:nvPr/>
          </p:nvCxnSpPr>
          <p:spPr>
            <a:xfrm>
              <a:off x="5252621" y="3755254"/>
              <a:ext cx="153880"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2" name="テキスト ボックス 51">
                  <a:extLst>
                    <a:ext uri="{FF2B5EF4-FFF2-40B4-BE49-F238E27FC236}">
                      <a16:creationId xmlns:a16="http://schemas.microsoft.com/office/drawing/2014/main" id="{65BFE4F0-E3D5-4DEC-15D9-F848D4A1ECE3}"/>
                    </a:ext>
                  </a:extLst>
                </p:cNvPr>
                <p:cNvSpPr txBox="1"/>
                <p:nvPr/>
              </p:nvSpPr>
              <p:spPr>
                <a:xfrm>
                  <a:off x="4898256" y="3362358"/>
                  <a:ext cx="403930" cy="3297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46" name="テキスト ボックス 45">
                  <a:extLst>
                    <a:ext uri="{FF2B5EF4-FFF2-40B4-BE49-F238E27FC236}">
                      <a16:creationId xmlns:a16="http://schemas.microsoft.com/office/drawing/2014/main" id="{3156BA6D-B9F9-A55C-D731-A20A6A720056}"/>
                    </a:ext>
                  </a:extLst>
                </p:cNvPr>
                <p:cNvSpPr txBox="1">
                  <a:spLocks noRot="1" noChangeAspect="1" noMove="1" noResize="1" noEditPoints="1" noAdjustHandles="1" noChangeArrowheads="1" noChangeShapeType="1" noTextEdit="1"/>
                </p:cNvSpPr>
                <p:nvPr/>
              </p:nvSpPr>
              <p:spPr>
                <a:xfrm>
                  <a:off x="4898256" y="3362358"/>
                  <a:ext cx="403930" cy="329716"/>
                </a:xfrm>
                <a:prstGeom prst="rect">
                  <a:avLst/>
                </a:prstGeom>
                <a:blipFill>
                  <a:blip r:embed="rId13"/>
                  <a:stretch>
                    <a:fillRect b="-3704"/>
                  </a:stretch>
                </a:blipFill>
              </p:spPr>
              <p:txBody>
                <a:bodyPr/>
                <a:lstStyle/>
                <a:p>
                  <a:r>
                    <a:rPr lang="ja-JP" altLang="en-US">
                      <a:noFill/>
                    </a:rPr>
                    <a:t> </a:t>
                  </a:r>
                </a:p>
              </p:txBody>
            </p:sp>
          </mc:Fallback>
        </mc:AlternateContent>
        <p:cxnSp>
          <p:nvCxnSpPr>
            <p:cNvPr id="53" name="直線コネクタ 52">
              <a:extLst>
                <a:ext uri="{FF2B5EF4-FFF2-40B4-BE49-F238E27FC236}">
                  <a16:creationId xmlns:a16="http://schemas.microsoft.com/office/drawing/2014/main" id="{B0B8AEC5-3D5C-5069-126C-08400F5DD7C3}"/>
                </a:ext>
              </a:extLst>
            </p:cNvPr>
            <p:cNvCxnSpPr>
              <a:cxnSpLocks/>
            </p:cNvCxnSpPr>
            <p:nvPr/>
          </p:nvCxnSpPr>
          <p:spPr>
            <a:xfrm flipH="1">
              <a:off x="5402688" y="3528345"/>
              <a:ext cx="384098" cy="229132"/>
            </a:xfrm>
            <a:prstGeom prst="line">
              <a:avLst/>
            </a:prstGeom>
          </p:spPr>
          <p:style>
            <a:lnRef idx="2">
              <a:schemeClr val="dk1"/>
            </a:lnRef>
            <a:fillRef idx="0">
              <a:schemeClr val="dk1"/>
            </a:fillRef>
            <a:effectRef idx="1">
              <a:schemeClr val="dk1"/>
            </a:effectRef>
            <a:fontRef idx="minor">
              <a:schemeClr val="tx1"/>
            </a:fontRef>
          </p:style>
        </p:cxnSp>
        <p:cxnSp>
          <p:nvCxnSpPr>
            <p:cNvPr id="54" name="直線コネクタ 53">
              <a:extLst>
                <a:ext uri="{FF2B5EF4-FFF2-40B4-BE49-F238E27FC236}">
                  <a16:creationId xmlns:a16="http://schemas.microsoft.com/office/drawing/2014/main" id="{60730C5C-AA83-29EA-7F8F-B2260C6ACA2A}"/>
                </a:ext>
              </a:extLst>
            </p:cNvPr>
            <p:cNvCxnSpPr>
              <a:cxnSpLocks/>
            </p:cNvCxnSpPr>
            <p:nvPr/>
          </p:nvCxnSpPr>
          <p:spPr>
            <a:xfrm>
              <a:off x="5420039" y="3755254"/>
              <a:ext cx="366747" cy="25260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5" name="テキスト ボックス 54">
                  <a:extLst>
                    <a:ext uri="{FF2B5EF4-FFF2-40B4-BE49-F238E27FC236}">
                      <a16:creationId xmlns:a16="http://schemas.microsoft.com/office/drawing/2014/main" id="{871EBEF0-D8D9-45E3-36FF-1955E56CBDD9}"/>
                    </a:ext>
                  </a:extLst>
                </p:cNvPr>
                <p:cNvSpPr txBox="1"/>
                <p:nvPr/>
              </p:nvSpPr>
              <p:spPr>
                <a:xfrm>
                  <a:off x="5744401" y="3259391"/>
                  <a:ext cx="403930" cy="5770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50" name="テキスト ボックス 49">
                  <a:extLst>
                    <a:ext uri="{FF2B5EF4-FFF2-40B4-BE49-F238E27FC236}">
                      <a16:creationId xmlns:a16="http://schemas.microsoft.com/office/drawing/2014/main" id="{0FE60BAD-2760-0E72-B0B0-85B21BE51338}"/>
                    </a:ext>
                  </a:extLst>
                </p:cNvPr>
                <p:cNvSpPr txBox="1">
                  <a:spLocks noRot="1" noChangeAspect="1" noMove="1" noResize="1" noEditPoints="1" noAdjustHandles="1" noChangeArrowheads="1" noChangeShapeType="1" noTextEdit="1"/>
                </p:cNvSpPr>
                <p:nvPr/>
              </p:nvSpPr>
              <p:spPr>
                <a:xfrm>
                  <a:off x="5744401" y="3259391"/>
                  <a:ext cx="403930" cy="577003"/>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53446632-870D-1542-CB25-DF18897A06D8}"/>
                    </a:ext>
                  </a:extLst>
                </p:cNvPr>
                <p:cNvSpPr txBox="1"/>
                <p:nvPr/>
              </p:nvSpPr>
              <p:spPr>
                <a:xfrm flipH="1">
                  <a:off x="5756781" y="3865434"/>
                  <a:ext cx="22355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51" name="テキスト ボックス 50">
                  <a:extLst>
                    <a:ext uri="{FF2B5EF4-FFF2-40B4-BE49-F238E27FC236}">
                      <a16:creationId xmlns:a16="http://schemas.microsoft.com/office/drawing/2014/main" id="{E1CBC9B5-DBE6-9162-BEDA-45AB8CBACC18}"/>
                    </a:ext>
                  </a:extLst>
                </p:cNvPr>
                <p:cNvSpPr txBox="1">
                  <a:spLocks noRot="1" noChangeAspect="1" noMove="1" noResize="1" noEditPoints="1" noAdjustHandles="1" noChangeArrowheads="1" noChangeShapeType="1" noTextEdit="1"/>
                </p:cNvSpPr>
                <p:nvPr/>
              </p:nvSpPr>
              <p:spPr>
                <a:xfrm flipH="1">
                  <a:off x="5756781" y="3865434"/>
                  <a:ext cx="223550" cy="369332"/>
                </a:xfrm>
                <a:prstGeom prst="rect">
                  <a:avLst/>
                </a:prstGeom>
                <a:blipFill>
                  <a:blip r:embed="rId15"/>
                  <a:stretch>
                    <a:fillRect r="-63889"/>
                  </a:stretch>
                </a:blipFill>
              </p:spPr>
              <p:txBody>
                <a:bodyPr/>
                <a:lstStyle/>
                <a:p>
                  <a:r>
                    <a:rPr lang="ja-JP" altLang="en-US">
                      <a:noFill/>
                    </a:rPr>
                    <a:t> </a:t>
                  </a:r>
                </a:p>
              </p:txBody>
            </p:sp>
          </mc:Fallback>
        </mc:AlternateContent>
        <p:sp>
          <p:nvSpPr>
            <p:cNvPr id="57" name="二等辺三角形 56">
              <a:extLst>
                <a:ext uri="{FF2B5EF4-FFF2-40B4-BE49-F238E27FC236}">
                  <a16:creationId xmlns:a16="http://schemas.microsoft.com/office/drawing/2014/main" id="{43BBD3F0-2EED-FE01-AC79-6C4D12A30088}"/>
                </a:ext>
              </a:extLst>
            </p:cNvPr>
            <p:cNvSpPr/>
            <p:nvPr/>
          </p:nvSpPr>
          <p:spPr>
            <a:xfrm rot="14715718">
              <a:off x="5530637" y="3599338"/>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8" name="二等辺三角形 57">
              <a:extLst>
                <a:ext uri="{FF2B5EF4-FFF2-40B4-BE49-F238E27FC236}">
                  <a16:creationId xmlns:a16="http://schemas.microsoft.com/office/drawing/2014/main" id="{78AACD32-F6A3-BB3C-C24F-05D2CCB060F4}"/>
                </a:ext>
              </a:extLst>
            </p:cNvPr>
            <p:cNvSpPr/>
            <p:nvPr/>
          </p:nvSpPr>
          <p:spPr>
            <a:xfrm rot="7178156">
              <a:off x="5497605" y="3842667"/>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60" name="コネクタ: カギ線 59">
            <a:extLst>
              <a:ext uri="{FF2B5EF4-FFF2-40B4-BE49-F238E27FC236}">
                <a16:creationId xmlns:a16="http://schemas.microsoft.com/office/drawing/2014/main" id="{29660A9F-BA2B-A5A2-5013-192691783A79}"/>
              </a:ext>
            </a:extLst>
          </p:cNvPr>
          <p:cNvCxnSpPr>
            <a:cxnSpLocks/>
            <a:stCxn id="52" idx="2"/>
            <a:endCxn id="18" idx="1"/>
          </p:cNvCxnSpPr>
          <p:nvPr/>
        </p:nvCxnSpPr>
        <p:spPr>
          <a:xfrm rot="16200000" flipH="1">
            <a:off x="5922640" y="1380405"/>
            <a:ext cx="576263" cy="1778535"/>
          </a:xfrm>
          <a:prstGeom prst="bentConnector2">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D0DF0349-3AE2-22C8-8351-0B792241ED8B}"/>
              </a:ext>
            </a:extLst>
          </p:cNvPr>
          <p:cNvSpPr txBox="1"/>
          <p:nvPr/>
        </p:nvSpPr>
        <p:spPr>
          <a:xfrm>
            <a:off x="6294474" y="4901609"/>
            <a:ext cx="5607966" cy="646331"/>
          </a:xfrm>
          <a:prstGeom prst="rect">
            <a:avLst/>
          </a:prstGeom>
          <a:noFill/>
        </p:spPr>
        <p:txBody>
          <a:bodyPr wrap="square" rtlCol="0">
            <a:spAutoFit/>
          </a:bodyPr>
          <a:lstStyle/>
          <a:p>
            <a:r>
              <a:rPr kumimoji="1" lang="ja-JP" altLang="en-US" dirty="0"/>
              <a:t>統計が少なくてよくわからなくなっている。</a:t>
            </a:r>
            <a:endParaRPr kumimoji="1" lang="en-US" altLang="ja-JP" dirty="0"/>
          </a:p>
          <a:p>
            <a:r>
              <a:rPr kumimoji="1" lang="en-US" altLang="ja-JP" dirty="0"/>
              <a:t>-&gt;</a:t>
            </a:r>
            <a:r>
              <a:rPr kumimoji="1" lang="ja-JP" altLang="en-US" dirty="0"/>
              <a:t>出来るだけデータを増やす。</a:t>
            </a:r>
          </a:p>
        </p:txBody>
      </p:sp>
    </p:spTree>
    <p:extLst>
      <p:ext uri="{BB962C8B-B14F-4D97-AF65-F5344CB8AC3E}">
        <p14:creationId xmlns:p14="http://schemas.microsoft.com/office/powerpoint/2010/main" val="1857647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FD7B43-186E-4D3D-D79A-4B297E794B85}"/>
              </a:ext>
            </a:extLst>
          </p:cNvPr>
          <p:cNvSpPr>
            <a:spLocks noGrp="1"/>
          </p:cNvSpPr>
          <p:nvPr>
            <p:ph type="title"/>
          </p:nvPr>
        </p:nvSpPr>
        <p:spPr>
          <a:xfrm>
            <a:off x="332172" y="176863"/>
            <a:ext cx="10515600" cy="1325563"/>
          </a:xfrm>
        </p:spPr>
        <p:txBody>
          <a:bodyPr/>
          <a:lstStyle/>
          <a:p>
            <a:r>
              <a:rPr kumimoji="1" lang="ja-JP" altLang="en-US" dirty="0"/>
              <a:t>統計を増やす</a:t>
            </a:r>
          </a:p>
        </p:txBody>
      </p:sp>
      <p:pic>
        <p:nvPicPr>
          <p:cNvPr id="5" name="図 4">
            <a:extLst>
              <a:ext uri="{FF2B5EF4-FFF2-40B4-BE49-F238E27FC236}">
                <a16:creationId xmlns:a16="http://schemas.microsoft.com/office/drawing/2014/main" id="{F196F3E3-7598-6F84-C91D-BEE30292D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887422"/>
            <a:ext cx="5768748" cy="3903538"/>
          </a:xfrm>
          <a:prstGeom prst="rect">
            <a:avLst/>
          </a:prstGeom>
        </p:spPr>
      </p:pic>
      <p:pic>
        <p:nvPicPr>
          <p:cNvPr id="6" name="図 5">
            <a:extLst>
              <a:ext uri="{FF2B5EF4-FFF2-40B4-BE49-F238E27FC236}">
                <a16:creationId xmlns:a16="http://schemas.microsoft.com/office/drawing/2014/main" id="{BBDB5304-3ADE-30CA-FBE7-B7F29A7D28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1" y="2887422"/>
            <a:ext cx="5457825" cy="3721955"/>
          </a:xfrm>
          <a:prstGeom prst="rect">
            <a:avLst/>
          </a:prstGeom>
        </p:spPr>
      </p:pic>
      <p:sp>
        <p:nvSpPr>
          <p:cNvPr id="7" name="テキスト ボックス 6">
            <a:extLst>
              <a:ext uri="{FF2B5EF4-FFF2-40B4-BE49-F238E27FC236}">
                <a16:creationId xmlns:a16="http://schemas.microsoft.com/office/drawing/2014/main" id="{ECC05992-32D9-4E01-514F-77A9787A5106}"/>
              </a:ext>
            </a:extLst>
          </p:cNvPr>
          <p:cNvSpPr txBox="1"/>
          <p:nvPr/>
        </p:nvSpPr>
        <p:spPr>
          <a:xfrm>
            <a:off x="2060304" y="2541982"/>
            <a:ext cx="1838960" cy="369332"/>
          </a:xfrm>
          <a:prstGeom prst="rect">
            <a:avLst/>
          </a:prstGeom>
          <a:noFill/>
        </p:spPr>
        <p:txBody>
          <a:bodyPr wrap="square" rtlCol="0">
            <a:spAutoFit/>
          </a:bodyPr>
          <a:lstStyle/>
          <a:p>
            <a:r>
              <a:rPr kumimoji="1" lang="ja-JP" altLang="en-US" dirty="0"/>
              <a:t>全</a:t>
            </a:r>
            <a:r>
              <a:rPr kumimoji="1" lang="en-US" altLang="ja-JP" dirty="0"/>
              <a:t>99</a:t>
            </a:r>
            <a:r>
              <a:rPr kumimoji="1" lang="ja-JP" altLang="en-US" dirty="0"/>
              <a:t>イベント</a:t>
            </a:r>
          </a:p>
        </p:txBody>
      </p:sp>
      <p:sp>
        <p:nvSpPr>
          <p:cNvPr id="8" name="テキスト ボックス 7">
            <a:extLst>
              <a:ext uri="{FF2B5EF4-FFF2-40B4-BE49-F238E27FC236}">
                <a16:creationId xmlns:a16="http://schemas.microsoft.com/office/drawing/2014/main" id="{32F2FFC3-C100-9EA3-2ADE-9FC723849CC5}"/>
              </a:ext>
            </a:extLst>
          </p:cNvPr>
          <p:cNvSpPr txBox="1"/>
          <p:nvPr/>
        </p:nvSpPr>
        <p:spPr>
          <a:xfrm>
            <a:off x="8146144" y="2541982"/>
            <a:ext cx="1838960" cy="369332"/>
          </a:xfrm>
          <a:prstGeom prst="rect">
            <a:avLst/>
          </a:prstGeom>
          <a:noFill/>
        </p:spPr>
        <p:txBody>
          <a:bodyPr wrap="square" rtlCol="0">
            <a:spAutoFit/>
          </a:bodyPr>
          <a:lstStyle/>
          <a:p>
            <a:r>
              <a:rPr kumimoji="1" lang="ja-JP" altLang="en-US" dirty="0"/>
              <a:t>全</a:t>
            </a:r>
            <a:r>
              <a:rPr kumimoji="1" lang="en-US" altLang="ja-JP" dirty="0"/>
              <a:t>8400</a:t>
            </a:r>
            <a:r>
              <a:rPr kumimoji="1" lang="ja-JP" altLang="en-US" dirty="0"/>
              <a:t>イベント</a:t>
            </a:r>
          </a:p>
        </p:txBody>
      </p:sp>
      <p:sp>
        <p:nvSpPr>
          <p:cNvPr id="9" name="テキスト ボックス 8">
            <a:extLst>
              <a:ext uri="{FF2B5EF4-FFF2-40B4-BE49-F238E27FC236}">
                <a16:creationId xmlns:a16="http://schemas.microsoft.com/office/drawing/2014/main" id="{96E3391E-DA8C-F3EA-38A8-8466C4312493}"/>
              </a:ext>
            </a:extLst>
          </p:cNvPr>
          <p:cNvSpPr txBox="1"/>
          <p:nvPr/>
        </p:nvSpPr>
        <p:spPr>
          <a:xfrm>
            <a:off x="441235" y="3507081"/>
            <a:ext cx="423817" cy="1477328"/>
          </a:xfrm>
          <a:prstGeom prst="rect">
            <a:avLst/>
          </a:prstGeom>
          <a:noFill/>
        </p:spPr>
        <p:txBody>
          <a:bodyPr wrap="square" rtlCol="0">
            <a:spAutoFit/>
          </a:bodyPr>
          <a:lstStyle/>
          <a:p>
            <a:r>
              <a:rPr kumimoji="1" lang="ja-JP" altLang="en-US" dirty="0"/>
              <a:t>イベント数</a:t>
            </a:r>
          </a:p>
        </p:txBody>
      </p:sp>
      <p:sp>
        <p:nvSpPr>
          <p:cNvPr id="10" name="テキスト ボックス 9">
            <a:extLst>
              <a:ext uri="{FF2B5EF4-FFF2-40B4-BE49-F238E27FC236}">
                <a16:creationId xmlns:a16="http://schemas.microsoft.com/office/drawing/2014/main" id="{3E4A7B4D-9FA1-CACD-6982-956285740223}"/>
              </a:ext>
            </a:extLst>
          </p:cNvPr>
          <p:cNvSpPr txBox="1"/>
          <p:nvPr/>
        </p:nvSpPr>
        <p:spPr>
          <a:xfrm>
            <a:off x="7679691" y="6492875"/>
            <a:ext cx="2631440" cy="369332"/>
          </a:xfrm>
          <a:prstGeom prst="rect">
            <a:avLst/>
          </a:prstGeom>
          <a:noFill/>
        </p:spPr>
        <p:txBody>
          <a:bodyPr wrap="square" rtlCol="0">
            <a:spAutoFit/>
          </a:bodyPr>
          <a:lstStyle/>
          <a:p>
            <a:r>
              <a:rPr lang="en-US" altLang="ja-JP" dirty="0"/>
              <a:t>1</a:t>
            </a:r>
            <a:r>
              <a:rPr kumimoji="1" lang="ja-JP" altLang="en-US" dirty="0"/>
              <a:t>イベント中の</a:t>
            </a:r>
            <a:r>
              <a:rPr kumimoji="1" lang="en-US" altLang="ja-JP" dirty="0"/>
              <a:t>tau</a:t>
            </a:r>
            <a:r>
              <a:rPr kumimoji="1" lang="ja-JP" altLang="en-US" dirty="0"/>
              <a:t>の数</a:t>
            </a:r>
          </a:p>
        </p:txBody>
      </p:sp>
      <p:sp>
        <p:nvSpPr>
          <p:cNvPr id="11" name="テキスト ボックス 10">
            <a:extLst>
              <a:ext uri="{FF2B5EF4-FFF2-40B4-BE49-F238E27FC236}">
                <a16:creationId xmlns:a16="http://schemas.microsoft.com/office/drawing/2014/main" id="{9B681F41-9F6D-3765-D693-EFC7CFC1E445}"/>
              </a:ext>
            </a:extLst>
          </p:cNvPr>
          <p:cNvSpPr txBox="1"/>
          <p:nvPr/>
        </p:nvSpPr>
        <p:spPr>
          <a:xfrm>
            <a:off x="2221866" y="6424711"/>
            <a:ext cx="2631440" cy="369332"/>
          </a:xfrm>
          <a:prstGeom prst="rect">
            <a:avLst/>
          </a:prstGeom>
          <a:noFill/>
        </p:spPr>
        <p:txBody>
          <a:bodyPr wrap="square" rtlCol="0">
            <a:spAutoFit/>
          </a:bodyPr>
          <a:lstStyle/>
          <a:p>
            <a:r>
              <a:rPr lang="en-US" altLang="ja-JP" dirty="0"/>
              <a:t>1</a:t>
            </a:r>
            <a:r>
              <a:rPr kumimoji="1" lang="ja-JP" altLang="en-US" dirty="0"/>
              <a:t>イベント中の</a:t>
            </a:r>
            <a:r>
              <a:rPr kumimoji="1" lang="en-US" altLang="ja-JP" dirty="0"/>
              <a:t>tau</a:t>
            </a:r>
            <a:r>
              <a:rPr kumimoji="1" lang="ja-JP" altLang="en-US" dirty="0"/>
              <a:t>の数</a:t>
            </a:r>
          </a:p>
        </p:txBody>
      </p:sp>
      <p:sp>
        <p:nvSpPr>
          <p:cNvPr id="12" name="テキスト ボックス 11">
            <a:extLst>
              <a:ext uri="{FF2B5EF4-FFF2-40B4-BE49-F238E27FC236}">
                <a16:creationId xmlns:a16="http://schemas.microsoft.com/office/drawing/2014/main" id="{36E0F28F-31BD-376B-63BD-7DB5A24D44F4}"/>
              </a:ext>
            </a:extLst>
          </p:cNvPr>
          <p:cNvSpPr txBox="1"/>
          <p:nvPr/>
        </p:nvSpPr>
        <p:spPr>
          <a:xfrm>
            <a:off x="5910944" y="3271071"/>
            <a:ext cx="423817" cy="1477328"/>
          </a:xfrm>
          <a:prstGeom prst="rect">
            <a:avLst/>
          </a:prstGeom>
          <a:noFill/>
        </p:spPr>
        <p:txBody>
          <a:bodyPr wrap="square" rtlCol="0">
            <a:spAutoFit/>
          </a:bodyPr>
          <a:lstStyle/>
          <a:p>
            <a:r>
              <a:rPr kumimoji="1" lang="ja-JP" altLang="en-US" dirty="0"/>
              <a:t>イベント数</a:t>
            </a:r>
          </a:p>
        </p:txBody>
      </p:sp>
      <p:sp>
        <p:nvSpPr>
          <p:cNvPr id="13" name="テキスト ボックス 12">
            <a:extLst>
              <a:ext uri="{FF2B5EF4-FFF2-40B4-BE49-F238E27FC236}">
                <a16:creationId xmlns:a16="http://schemas.microsoft.com/office/drawing/2014/main" id="{CB751342-2051-261B-8B97-D22720DCCD2F}"/>
              </a:ext>
            </a:extLst>
          </p:cNvPr>
          <p:cNvSpPr txBox="1"/>
          <p:nvPr/>
        </p:nvSpPr>
        <p:spPr>
          <a:xfrm>
            <a:off x="820624" y="1276772"/>
            <a:ext cx="2716962" cy="923330"/>
          </a:xfrm>
          <a:prstGeom prst="rect">
            <a:avLst/>
          </a:prstGeom>
          <a:noFill/>
        </p:spPr>
        <p:txBody>
          <a:bodyPr wrap="square" rtlCol="0">
            <a:spAutoFit/>
          </a:bodyPr>
          <a:lstStyle/>
          <a:p>
            <a:r>
              <a:rPr kumimoji="1" lang="ja-JP" altLang="en-US" dirty="0"/>
              <a:t>統計を増やしたら</a:t>
            </a:r>
            <a:r>
              <a:rPr kumimoji="1" lang="en-US" altLang="ja-JP" dirty="0"/>
              <a:t>1</a:t>
            </a:r>
            <a:r>
              <a:rPr kumimoji="1" lang="ja-JP" altLang="en-US" dirty="0"/>
              <a:t>イベント中に</a:t>
            </a:r>
            <a:r>
              <a:rPr kumimoji="1" lang="en-US" altLang="ja-JP" dirty="0"/>
              <a:t>tau</a:t>
            </a:r>
            <a:r>
              <a:rPr kumimoji="1" lang="ja-JP" altLang="en-US" dirty="0"/>
              <a:t>が</a:t>
            </a:r>
            <a:r>
              <a:rPr kumimoji="1" lang="en-US" altLang="ja-JP" dirty="0"/>
              <a:t>5</a:t>
            </a:r>
            <a:r>
              <a:rPr kumimoji="1" lang="ja-JP" altLang="en-US" dirty="0"/>
              <a:t>つや</a:t>
            </a:r>
            <a:r>
              <a:rPr kumimoji="1" lang="en-US" altLang="ja-JP" dirty="0"/>
              <a:t>6</a:t>
            </a:r>
            <a:r>
              <a:rPr kumimoji="1" lang="ja-JP" altLang="en-US" dirty="0"/>
              <a:t>つできるものが出てきた</a:t>
            </a:r>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FCDFECE9-F4ED-CB20-2DFE-7B48BD707EDE}"/>
                  </a:ext>
                </a:extLst>
              </p:cNvPr>
              <p:cNvSpPr txBox="1"/>
              <p:nvPr/>
            </p:nvSpPr>
            <p:spPr>
              <a:xfrm>
                <a:off x="4509856" y="559293"/>
                <a:ext cx="6738152" cy="2314416"/>
              </a:xfrm>
              <a:prstGeom prst="rect">
                <a:avLst/>
              </a:prstGeom>
              <a:noFill/>
            </p:spPr>
            <p:txBody>
              <a:bodyPr wrap="square" rtlCol="0">
                <a:spAutoFit/>
              </a:bodyPr>
              <a:lstStyle/>
              <a:p>
                <a:r>
                  <a:rPr kumimoji="1" lang="ja-JP" altLang="en-US" dirty="0"/>
                  <a:t>ざっと調べたら</a:t>
                </a:r>
                <a:r>
                  <a:rPr lang="ja-JP" altLang="en-US" dirty="0"/>
                  <a:t>、</a:t>
                </a:r>
                <a:endParaRPr lang="en-US" altLang="ja-JP" dirty="0"/>
              </a:p>
              <a:p>
                <a:r>
                  <a:rPr kumimoji="1" lang="en-US" altLang="ja-JP" dirty="0"/>
                  <a:t>tau</a:t>
                </a:r>
                <a:r>
                  <a:rPr kumimoji="1" lang="ja-JP" altLang="en-US" dirty="0"/>
                  <a:t>が</a:t>
                </a:r>
                <a:r>
                  <a:rPr kumimoji="1" lang="en-US" altLang="ja-JP" dirty="0"/>
                  <a:t>5</a:t>
                </a:r>
                <a:r>
                  <a:rPr kumimoji="1" lang="ja-JP" altLang="en-US" dirty="0"/>
                  <a:t>個の方は、</a:t>
                </a:r>
                <a:r>
                  <a:rPr kumimoji="1" lang="en-US" altLang="ja-JP" dirty="0"/>
                  <a:t>H</a:t>
                </a:r>
                <a:r>
                  <a:rPr kumimoji="1" lang="ja-JP" altLang="en-US" dirty="0"/>
                  <a:t>から生成され</a:t>
                </a:r>
                <a:r>
                  <a:rPr lang="ja-JP" altLang="en-US" dirty="0"/>
                  <a:t>た</a:t>
                </a:r>
                <a14:m>
                  <m:oMath xmlns:m="http://schemas.openxmlformats.org/officeDocument/2006/math">
                    <m:r>
                      <a:rPr lang="en-US" altLang="ja-JP" b="0" i="1" smtClean="0">
                        <a:latin typeface="Cambria Math" panose="02040503050406030204" pitchFamily="18" charset="0"/>
                      </a:rPr>
                      <m:t>𝑍</m:t>
                    </m:r>
                    <m:sSup>
                      <m:sSupPr>
                        <m:ctrlPr>
                          <a:rPr lang="ja-JP" altLang="en-US" b="0" i="1" smtClean="0">
                            <a:latin typeface="Cambria Math" panose="02040503050406030204" pitchFamily="18" charset="0"/>
                          </a:rPr>
                        </m:ctrlPr>
                      </m:sSupPr>
                      <m:e>
                        <m:r>
                          <a:rPr lang="en-US" altLang="ja-JP" b="0" i="1" smtClean="0">
                            <a:latin typeface="Cambria Math" panose="02040503050406030204" pitchFamily="18" charset="0"/>
                          </a:rPr>
                          <m:t>𝑍</m:t>
                        </m:r>
                      </m:e>
                      <m:sup>
                        <m:r>
                          <a:rPr lang="en-US" altLang="ja-JP" b="0" i="1" smtClean="0">
                            <a:latin typeface="Cambria Math" panose="02040503050406030204" pitchFamily="18" charset="0"/>
                          </a:rPr>
                          <m:t>∗</m:t>
                        </m:r>
                      </m:sup>
                    </m:sSup>
                  </m:oMath>
                </a14:m>
                <a:r>
                  <a:rPr kumimoji="1" lang="ja-JP" altLang="en-US" dirty="0"/>
                  <a:t>の片方</a:t>
                </a:r>
                <a:r>
                  <a:rPr kumimoji="1" lang="en-US" altLang="ja-JP" dirty="0"/>
                  <a:t>Z</a:t>
                </a:r>
                <a:r>
                  <a:rPr kumimoji="1" lang="ja-JP" altLang="en-US" dirty="0"/>
                  <a:t>が</a:t>
                </a:r>
                <a:r>
                  <a:rPr kumimoji="1" lang="en-US" altLang="ja-JP" dirty="0"/>
                  <a:t>tau</a:t>
                </a:r>
                <a:r>
                  <a:rPr kumimoji="1" lang="ja-JP" altLang="en-US" dirty="0"/>
                  <a:t>対に、もう片方の</a:t>
                </a:r>
                <a:r>
                  <a:rPr kumimoji="1" lang="en-US" altLang="ja-JP" dirty="0"/>
                  <a:t>Z</a:t>
                </a:r>
                <a:r>
                  <a:rPr kumimoji="1" lang="ja-JP" altLang="en-US" dirty="0"/>
                  <a:t>が</a:t>
                </a:r>
                <a14:m>
                  <m:oMath xmlns:m="http://schemas.openxmlformats.org/officeDocument/2006/math">
                    <m:r>
                      <m:rPr>
                        <m:sty m:val="p"/>
                      </m:rPr>
                      <a:rPr kumimoji="1" lang="en-US" altLang="ja-JP" b="0" i="0" smtClean="0">
                        <a:latin typeface="Cambria Math" panose="02040503050406030204" pitchFamily="18" charset="0"/>
                      </a:rPr>
                      <m:t>b</m:t>
                    </m:r>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𝑏</m:t>
                        </m:r>
                      </m:e>
                    </m:acc>
                  </m:oMath>
                </a14:m>
                <a:r>
                  <a:rPr lang="ja-JP" altLang="ja-JP" dirty="0"/>
                  <a:t>に崩壊し、それが</a:t>
                </a:r>
                <a14:m>
                  <m:oMath xmlns:m="http://schemas.openxmlformats.org/officeDocument/2006/math">
                    <m:sSup>
                      <m:sSupPr>
                        <m:ctrlPr>
                          <a:rPr lang="ja-JP" altLang="en-US" i="1" smtClean="0">
                            <a:latin typeface="Cambria Math" panose="02040503050406030204" pitchFamily="18" charset="0"/>
                          </a:rPr>
                        </m:ctrlPr>
                      </m:sSupPr>
                      <m:e>
                        <m:r>
                          <a:rPr lang="en-US" altLang="ja-JP" b="0" i="1" smtClean="0">
                            <a:latin typeface="Cambria Math" panose="02040503050406030204" pitchFamily="18" charset="0"/>
                          </a:rPr>
                          <m:t>𝐵</m:t>
                        </m:r>
                      </m:e>
                      <m:sup>
                        <m:r>
                          <a:rPr lang="en-US" altLang="ja-JP" b="0" i="1" smtClean="0">
                            <a:latin typeface="Cambria Math" panose="02040503050406030204" pitchFamily="18" charset="0"/>
                          </a:rPr>
                          <m:t>+</m:t>
                        </m:r>
                      </m:sup>
                    </m:sSup>
                    <m:r>
                      <a:rPr lang="en-US" altLang="ja-JP" b="0" i="1" smtClean="0">
                        <a:latin typeface="Cambria Math" panose="02040503050406030204" pitchFamily="18" charset="0"/>
                      </a:rPr>
                      <m:t> </m:t>
                    </m:r>
                    <m:r>
                      <a:rPr lang="en-US" altLang="ja-JP" b="0" i="1" smtClean="0">
                        <a:latin typeface="Cambria Math" panose="02040503050406030204" pitchFamily="18" charset="0"/>
                      </a:rPr>
                      <m:t>𝑚𝑒𝑠𝑜𝑛</m:t>
                    </m:r>
                  </m:oMath>
                </a14:m>
                <a:r>
                  <a:rPr lang="ja-JP" altLang="ja-JP" dirty="0"/>
                  <a:t>(521) に Hadronize して、最後</a:t>
                </a:r>
                <a14:m>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𝐵</m:t>
                        </m:r>
                      </m:e>
                      <m:sup>
                        <m:r>
                          <a:rPr lang="en-US" altLang="ja-JP" i="1">
                            <a:latin typeface="Cambria Math" panose="02040503050406030204" pitchFamily="18" charset="0"/>
                          </a:rPr>
                          <m:t>+</m:t>
                        </m:r>
                      </m:sup>
                    </m:sSup>
                    <m:r>
                      <a:rPr lang="en-US" altLang="ja-JP" i="1" smtClean="0">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r>
                          <a:rPr lang="ja-JP" altLang="en-US" i="1" smtClean="0">
                            <a:latin typeface="Cambria Math" panose="02040503050406030204" pitchFamily="18" charset="0"/>
                            <a:ea typeface="Cambria Math" panose="02040503050406030204" pitchFamily="18" charset="0"/>
                          </a:rPr>
                          <m:t>𝜏</m:t>
                        </m:r>
                      </m:e>
                      <m:sup>
                        <m:r>
                          <a:rPr lang="en-US" altLang="ja-JP" b="0" i="1" smtClean="0">
                            <a:latin typeface="Cambria Math" panose="02040503050406030204" pitchFamily="18" charset="0"/>
                            <a:ea typeface="Cambria Math" panose="02040503050406030204" pitchFamily="18" charset="0"/>
                          </a:rPr>
                          <m:t>+</m:t>
                        </m:r>
                      </m:sup>
                    </m:sSup>
                    <m:sSub>
                      <m:sSubPr>
                        <m:ctrlPr>
                          <a:rPr lang="ja-JP" altLang="en-US" i="1" smtClean="0">
                            <a:latin typeface="Cambria Math" panose="02040503050406030204" pitchFamily="18" charset="0"/>
                            <a:ea typeface="Cambria Math" panose="02040503050406030204" pitchFamily="18" charset="0"/>
                          </a:rPr>
                        </m:ctrlPr>
                      </m:sSubPr>
                      <m:e>
                        <m:r>
                          <a:rPr lang="ja-JP" altLang="en-US" i="1" smtClean="0">
                            <a:latin typeface="Cambria Math" panose="02040503050406030204" pitchFamily="18" charset="0"/>
                            <a:ea typeface="Cambria Math" panose="02040503050406030204" pitchFamily="18" charset="0"/>
                          </a:rPr>
                          <m:t>𝜈</m:t>
                        </m:r>
                      </m:e>
                      <m:sub>
                        <m:r>
                          <a:rPr lang="ja-JP" altLang="en-US" i="1" smtClean="0">
                            <a:latin typeface="Cambria Math" panose="02040503050406030204" pitchFamily="18" charset="0"/>
                            <a:ea typeface="Cambria Math" panose="02040503050406030204" pitchFamily="18" charset="0"/>
                          </a:rPr>
                          <m:t>𝜏</m:t>
                        </m:r>
                      </m:sub>
                    </m:sSub>
                  </m:oMath>
                </a14:m>
                <a:r>
                  <a:rPr lang="ja-JP" altLang="ja-JP" dirty="0"/>
                  <a:t>と崩壊した</a:t>
                </a:r>
                <a:r>
                  <a:rPr lang="ja-JP" altLang="en-US" dirty="0"/>
                  <a:t>というのと、</a:t>
                </a:r>
                <a:endParaRPr lang="en-US" altLang="ja-JP" dirty="0"/>
              </a:p>
              <a:p>
                <a:r>
                  <a:rPr kumimoji="1" lang="en-US" altLang="ja-JP" dirty="0"/>
                  <a:t>Tau</a:t>
                </a:r>
                <a:r>
                  <a:rPr kumimoji="1" lang="ja-JP" altLang="en-US" dirty="0"/>
                  <a:t>が</a:t>
                </a:r>
                <a:r>
                  <a:rPr kumimoji="1" lang="en-US" altLang="ja-JP" dirty="0"/>
                  <a:t>6</a:t>
                </a:r>
                <a:r>
                  <a:rPr lang="ja-JP" altLang="en-US" dirty="0"/>
                  <a:t>個</a:t>
                </a:r>
                <a:r>
                  <a:rPr kumimoji="1" lang="ja-JP" altLang="en-US" dirty="0"/>
                  <a:t>の方は、</a:t>
                </a:r>
                <a:r>
                  <a:rPr lang="en-US" altLang="ja-JP" dirty="0"/>
                  <a:t> H</a:t>
                </a:r>
                <a:r>
                  <a:rPr lang="ja-JP" altLang="en-US" dirty="0"/>
                  <a:t>から生成された</a:t>
                </a:r>
                <a14:m>
                  <m:oMath xmlns:m="http://schemas.openxmlformats.org/officeDocument/2006/math">
                    <m:r>
                      <a:rPr lang="en-US" altLang="ja-JP" i="1">
                        <a:latin typeface="Cambria Math" panose="02040503050406030204" pitchFamily="18" charset="0"/>
                      </a:rPr>
                      <m:t>𝑍</m:t>
                    </m:r>
                    <m:sSup>
                      <m:sSupPr>
                        <m:ctrlPr>
                          <a:rPr lang="ja-JP" altLang="en-US" i="1">
                            <a:latin typeface="Cambria Math" panose="02040503050406030204" pitchFamily="18" charset="0"/>
                          </a:rPr>
                        </m:ctrlPr>
                      </m:sSupPr>
                      <m:e>
                        <m:r>
                          <a:rPr lang="en-US" altLang="ja-JP" i="1">
                            <a:latin typeface="Cambria Math" panose="02040503050406030204" pitchFamily="18" charset="0"/>
                          </a:rPr>
                          <m:t>𝑍</m:t>
                        </m:r>
                      </m:e>
                      <m:sup>
                        <m:r>
                          <a:rPr lang="en-US" altLang="ja-JP" i="1">
                            <a:latin typeface="Cambria Math" panose="02040503050406030204" pitchFamily="18" charset="0"/>
                          </a:rPr>
                          <m:t>∗</m:t>
                        </m:r>
                      </m:sup>
                    </m:sSup>
                  </m:oMath>
                </a14:m>
                <a:r>
                  <a:rPr kumimoji="1" lang="ja-JP" altLang="en-US" dirty="0"/>
                  <a:t>の両方の</a:t>
                </a:r>
                <a:r>
                  <a:rPr kumimoji="1" lang="en-US" altLang="ja-JP" dirty="0"/>
                  <a:t>Z</a:t>
                </a:r>
                <a:r>
                  <a:rPr kumimoji="1" lang="ja-JP" altLang="en-US" dirty="0"/>
                  <a:t>が</a:t>
                </a:r>
                <a:r>
                  <a:rPr kumimoji="1" lang="en-US" altLang="ja-JP" dirty="0"/>
                  <a:t>tau</a:t>
                </a:r>
                <a:r>
                  <a:rPr kumimoji="1" lang="ja-JP" altLang="en-US" dirty="0"/>
                  <a:t>対に崩壊したという感じだった。</a:t>
                </a:r>
                <a:endParaRPr kumimoji="1" lang="en-US" altLang="ja-JP" dirty="0"/>
              </a:p>
              <a:p>
                <a:r>
                  <a:rPr lang="en-US" altLang="ja-JP" dirty="0"/>
                  <a:t>Double count</a:t>
                </a:r>
                <a:r>
                  <a:rPr lang="ja-JP" altLang="en-US" dirty="0"/>
                  <a:t>している感じは無し。</a:t>
                </a:r>
                <a:endParaRPr kumimoji="1" lang="en-US" altLang="ja-JP" dirty="0"/>
              </a:p>
              <a:p>
                <a:r>
                  <a:rPr lang="ja-JP" altLang="en-US" dirty="0"/>
                  <a:t>もっとよく調べる必要あり。</a:t>
                </a:r>
                <a:endParaRPr kumimoji="1" lang="ja-JP" altLang="en-US" dirty="0"/>
              </a:p>
            </p:txBody>
          </p:sp>
        </mc:Choice>
        <mc:Fallback xmlns="">
          <p:sp>
            <p:nvSpPr>
              <p:cNvPr id="14" name="テキスト ボックス 13">
                <a:extLst>
                  <a:ext uri="{FF2B5EF4-FFF2-40B4-BE49-F238E27FC236}">
                    <a16:creationId xmlns:a16="http://schemas.microsoft.com/office/drawing/2014/main" id="{FCDFECE9-F4ED-CB20-2DFE-7B48BD707EDE}"/>
                  </a:ext>
                </a:extLst>
              </p:cNvPr>
              <p:cNvSpPr txBox="1">
                <a:spLocks noRot="1" noChangeAspect="1" noMove="1" noResize="1" noEditPoints="1" noAdjustHandles="1" noChangeArrowheads="1" noChangeShapeType="1" noTextEdit="1"/>
              </p:cNvSpPr>
              <p:nvPr/>
            </p:nvSpPr>
            <p:spPr>
              <a:xfrm>
                <a:off x="4509856" y="559293"/>
                <a:ext cx="6738152" cy="2314416"/>
              </a:xfrm>
              <a:prstGeom prst="rect">
                <a:avLst/>
              </a:prstGeom>
              <a:blipFill>
                <a:blip r:embed="rId5"/>
                <a:stretch>
                  <a:fillRect l="-814" t="-1583" r="-633" b="-343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889566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F8A21C-ED39-3D41-0142-078C7A388F07}"/>
              </a:ext>
            </a:extLst>
          </p:cNvPr>
          <p:cNvSpPr>
            <a:spLocks noGrp="1"/>
          </p:cNvSpPr>
          <p:nvPr>
            <p:ph type="title"/>
          </p:nvPr>
        </p:nvSpPr>
        <p:spPr/>
        <p:txBody>
          <a:bodyPr>
            <a:normAutofit/>
          </a:bodyPr>
          <a:lstStyle/>
          <a:p>
            <a:r>
              <a:rPr lang="ja-JP" altLang="ja-JP" sz="4000" dirty="0"/>
              <a:t>タウの真の起源</a:t>
            </a:r>
            <a:r>
              <a:rPr lang="en-US" altLang="ja-JP" sz="4000" dirty="0"/>
              <a:t>(</a:t>
            </a:r>
            <a:r>
              <a:rPr lang="ja-JP" altLang="ja-JP" sz="4000" dirty="0"/>
              <a:t>親粒子</a:t>
            </a:r>
            <a:r>
              <a:rPr lang="en-US" altLang="ja-JP" sz="4000" dirty="0"/>
              <a:t>)</a:t>
            </a:r>
            <a:r>
              <a:rPr lang="ja-JP" altLang="ja-JP" sz="4000" dirty="0"/>
              <a:t>と崩壊モードの総括</a:t>
            </a:r>
            <a:endParaRPr kumimoji="1" lang="ja-JP" altLang="en-US" sz="4000" dirty="0"/>
          </a:p>
        </p:txBody>
      </p:sp>
      <p:pic>
        <p:nvPicPr>
          <p:cNvPr id="5" name="コンテンツ プレースホルダー 4">
            <a:extLst>
              <a:ext uri="{FF2B5EF4-FFF2-40B4-BE49-F238E27FC236}">
                <a16:creationId xmlns:a16="http://schemas.microsoft.com/office/drawing/2014/main" id="{4DD7EDE0-A6E2-401E-D04E-6B24EE07F81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7277" y="1825625"/>
            <a:ext cx="6380743" cy="4351338"/>
          </a:xfrm>
          <a:prstGeom prst="rect">
            <a:avLst/>
          </a:prstGeom>
        </p:spPr>
      </p:pic>
      <p:sp>
        <p:nvSpPr>
          <p:cNvPr id="6" name="テキスト ボックス 5">
            <a:extLst>
              <a:ext uri="{FF2B5EF4-FFF2-40B4-BE49-F238E27FC236}">
                <a16:creationId xmlns:a16="http://schemas.microsoft.com/office/drawing/2014/main" id="{3684665F-C2FF-4266-C391-5A650C0F1C67}"/>
              </a:ext>
            </a:extLst>
          </p:cNvPr>
          <p:cNvSpPr txBox="1"/>
          <p:nvPr/>
        </p:nvSpPr>
        <p:spPr>
          <a:xfrm>
            <a:off x="442504" y="1482936"/>
            <a:ext cx="2511139" cy="461665"/>
          </a:xfrm>
          <a:prstGeom prst="rect">
            <a:avLst/>
          </a:prstGeom>
          <a:noFill/>
        </p:spPr>
        <p:txBody>
          <a:bodyPr wrap="square" rtlCol="0">
            <a:spAutoFit/>
          </a:bodyPr>
          <a:lstStyle/>
          <a:p>
            <a:r>
              <a:rPr lang="en-US" altLang="ja-JP" sz="2400" dirty="0"/>
              <a:t>tau</a:t>
            </a:r>
            <a:r>
              <a:rPr lang="ja-JP" altLang="en-US" sz="2400" dirty="0"/>
              <a:t>の生成数</a:t>
            </a:r>
            <a:r>
              <a:rPr lang="en-US" altLang="ja-JP" sz="2400" dirty="0"/>
              <a:t>: 2</a:t>
            </a:r>
            <a:r>
              <a:rPr lang="ja-JP" altLang="en-US" sz="2400" dirty="0"/>
              <a:t>個</a:t>
            </a:r>
            <a:endParaRPr kumimoji="1" lang="ja-JP" altLang="en-US" sz="2400" dirty="0"/>
          </a:p>
        </p:txBody>
      </p:sp>
      <p:cxnSp>
        <p:nvCxnSpPr>
          <p:cNvPr id="7" name="直線矢印コネクタ 6">
            <a:extLst>
              <a:ext uri="{FF2B5EF4-FFF2-40B4-BE49-F238E27FC236}">
                <a16:creationId xmlns:a16="http://schemas.microsoft.com/office/drawing/2014/main" id="{20263428-BDC8-BBDD-3CF7-574C45B582DE}"/>
              </a:ext>
            </a:extLst>
          </p:cNvPr>
          <p:cNvCxnSpPr>
            <a:cxnSpLocks/>
          </p:cNvCxnSpPr>
          <p:nvPr/>
        </p:nvCxnSpPr>
        <p:spPr>
          <a:xfrm>
            <a:off x="2953643" y="1713769"/>
            <a:ext cx="7965891" cy="38081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BCFF95F9-FCE8-60CF-0EE6-F8B82A89D658}"/>
                  </a:ext>
                </a:extLst>
              </p:cNvPr>
              <p:cNvSpPr txBox="1"/>
              <p:nvPr/>
            </p:nvSpPr>
            <p:spPr>
              <a:xfrm>
                <a:off x="189486" y="2103452"/>
                <a:ext cx="4634281" cy="830997"/>
              </a:xfrm>
              <a:prstGeom prst="rect">
                <a:avLst/>
              </a:prstGeom>
              <a:noFill/>
            </p:spPr>
            <p:txBody>
              <a:bodyPr wrap="square" rtlCol="0">
                <a:spAutoFit/>
              </a:bodyPr>
              <a:lstStyle/>
              <a:p>
                <a:r>
                  <a:rPr kumimoji="1" lang="en-US" altLang="ja-JP" sz="2400" b="0" dirty="0"/>
                  <a:t>tau</a:t>
                </a:r>
                <a:r>
                  <a:rPr kumimoji="1" lang="ja-JP" altLang="en-US" sz="2400" b="0" dirty="0"/>
                  <a:t>の生成数から予想される反応　</a:t>
                </a:r>
                <a14:m>
                  <m:oMath xmlns:m="http://schemas.openxmlformats.org/officeDocument/2006/math">
                    <m:r>
                      <a:rPr kumimoji="1" lang="en-US" altLang="ja-JP" sz="2400" b="0" i="1" smtClean="0">
                        <a:latin typeface="Cambria Math" panose="02040503050406030204" pitchFamily="18" charset="0"/>
                      </a:rPr>
                      <m:t>𝐻</m:t>
                    </m:r>
                    <m:r>
                      <a:rPr kumimoji="1" lang="en-US" altLang="ja-JP" sz="2400" b="0" i="1" smtClean="0">
                        <a:latin typeface="Cambria Math" panose="02040503050406030204" pitchFamily="18" charset="0"/>
                        <a:ea typeface="Cambria Math" panose="02040503050406030204" pitchFamily="18" charset="0"/>
                      </a:rPr>
                      <m:t>→</m:t>
                    </m:r>
                    <m:sSup>
                      <m:sSupPr>
                        <m:ctrlPr>
                          <a:rPr kumimoji="1" lang="ja-JP" altLang="en-US" sz="2400" b="0" i="1" smtClean="0">
                            <a:latin typeface="Cambria Math" panose="02040503050406030204" pitchFamily="18" charset="0"/>
                            <a:ea typeface="Cambria Math" panose="02040503050406030204" pitchFamily="18" charset="0"/>
                          </a:rPr>
                        </m:ctrlPr>
                      </m:sSupPr>
                      <m:e>
                        <m:r>
                          <a:rPr kumimoji="1" lang="ja-JP" altLang="en-US" sz="2400" b="0" i="1" smtClean="0">
                            <a:latin typeface="Cambria Math" panose="02040503050406030204" pitchFamily="18" charset="0"/>
                            <a:ea typeface="Cambria Math" panose="02040503050406030204" pitchFamily="18" charset="0"/>
                          </a:rPr>
                          <m:t>𝜏</m:t>
                        </m:r>
                      </m:e>
                      <m:sup>
                        <m:r>
                          <a:rPr kumimoji="1" lang="en-US" altLang="ja-JP" sz="2400" b="0" i="1" smtClean="0">
                            <a:latin typeface="Cambria Math" panose="02040503050406030204" pitchFamily="18" charset="0"/>
                            <a:ea typeface="Cambria Math" panose="02040503050406030204" pitchFamily="18" charset="0"/>
                          </a:rPr>
                          <m:t>+</m:t>
                        </m:r>
                      </m:sup>
                    </m:sSup>
                    <m:sSup>
                      <m:sSupPr>
                        <m:ctrlPr>
                          <a:rPr kumimoji="1" lang="ja-JP" altLang="en-US" sz="2400" b="0" i="1" smtClean="0">
                            <a:latin typeface="Cambria Math" panose="02040503050406030204" pitchFamily="18" charset="0"/>
                            <a:ea typeface="Cambria Math" panose="02040503050406030204" pitchFamily="18" charset="0"/>
                          </a:rPr>
                        </m:ctrlPr>
                      </m:sSupPr>
                      <m:e>
                        <m:r>
                          <a:rPr kumimoji="1" lang="ja-JP" altLang="en-US" sz="2400" b="0" i="1" smtClean="0">
                            <a:latin typeface="Cambria Math" panose="02040503050406030204" pitchFamily="18" charset="0"/>
                            <a:ea typeface="Cambria Math" panose="02040503050406030204" pitchFamily="18" charset="0"/>
                          </a:rPr>
                          <m:t>𝜏</m:t>
                        </m:r>
                      </m:e>
                      <m:sup>
                        <m:r>
                          <a:rPr kumimoji="1" lang="en-US" altLang="ja-JP" sz="2400" b="0" i="1" smtClean="0">
                            <a:latin typeface="Cambria Math" panose="02040503050406030204" pitchFamily="18" charset="0"/>
                            <a:ea typeface="Cambria Math" panose="02040503050406030204" pitchFamily="18" charset="0"/>
                          </a:rPr>
                          <m:t>−</m:t>
                        </m:r>
                      </m:sup>
                    </m:sSup>
                  </m:oMath>
                </a14:m>
                <a:endParaRPr kumimoji="1" lang="ja-JP" altLang="en-US" sz="2400" dirty="0"/>
              </a:p>
            </p:txBody>
          </p:sp>
        </mc:Choice>
        <mc:Fallback xmlns="">
          <p:sp>
            <p:nvSpPr>
              <p:cNvPr id="9" name="テキスト ボックス 8">
                <a:extLst>
                  <a:ext uri="{FF2B5EF4-FFF2-40B4-BE49-F238E27FC236}">
                    <a16:creationId xmlns:a16="http://schemas.microsoft.com/office/drawing/2014/main" id="{BCFF95F9-FCE8-60CF-0EE6-F8B82A89D658}"/>
                  </a:ext>
                </a:extLst>
              </p:cNvPr>
              <p:cNvSpPr txBox="1">
                <a:spLocks noRot="1" noChangeAspect="1" noMove="1" noResize="1" noEditPoints="1" noAdjustHandles="1" noChangeArrowheads="1" noChangeShapeType="1" noTextEdit="1"/>
              </p:cNvSpPr>
              <p:nvPr/>
            </p:nvSpPr>
            <p:spPr>
              <a:xfrm>
                <a:off x="189486" y="2103452"/>
                <a:ext cx="4634281" cy="830997"/>
              </a:xfrm>
              <a:prstGeom prst="rect">
                <a:avLst/>
              </a:prstGeom>
              <a:blipFill>
                <a:blip r:embed="rId3"/>
                <a:stretch>
                  <a:fillRect l="-1974" t="-5882" r="-1447"/>
                </a:stretch>
              </a:blipFill>
            </p:spPr>
            <p:txBody>
              <a:bodyPr/>
              <a:lstStyle/>
              <a:p>
                <a:r>
                  <a:rPr lang="ja-JP" altLang="en-US">
                    <a:noFill/>
                  </a:rPr>
                  <a:t> </a:t>
                </a:r>
              </a:p>
            </p:txBody>
          </p:sp>
        </mc:Fallback>
      </mc:AlternateContent>
      <p:grpSp>
        <p:nvGrpSpPr>
          <p:cNvPr id="10" name="グループ化 9">
            <a:extLst>
              <a:ext uri="{FF2B5EF4-FFF2-40B4-BE49-F238E27FC236}">
                <a16:creationId xmlns:a16="http://schemas.microsoft.com/office/drawing/2014/main" id="{7728B5F5-9647-7377-259B-EB70E500F36E}"/>
              </a:ext>
            </a:extLst>
          </p:cNvPr>
          <p:cNvGrpSpPr/>
          <p:nvPr/>
        </p:nvGrpSpPr>
        <p:grpSpPr>
          <a:xfrm>
            <a:off x="2598693" y="2574724"/>
            <a:ext cx="1372145" cy="975375"/>
            <a:chOff x="4776186" y="3259391"/>
            <a:chExt cx="1372145" cy="975375"/>
          </a:xfrm>
        </p:grpSpPr>
        <p:cxnSp>
          <p:nvCxnSpPr>
            <p:cNvPr id="11" name="直線コネクタ 10">
              <a:extLst>
                <a:ext uri="{FF2B5EF4-FFF2-40B4-BE49-F238E27FC236}">
                  <a16:creationId xmlns:a16="http://schemas.microsoft.com/office/drawing/2014/main" id="{1F505402-A3F8-2C75-51B6-6778F699C1C3}"/>
                </a:ext>
              </a:extLst>
            </p:cNvPr>
            <p:cNvCxnSpPr>
              <a:cxnSpLocks/>
            </p:cNvCxnSpPr>
            <p:nvPr/>
          </p:nvCxnSpPr>
          <p:spPr>
            <a:xfrm>
              <a:off x="4776186"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12" name="直線コネクタ 11">
              <a:extLst>
                <a:ext uri="{FF2B5EF4-FFF2-40B4-BE49-F238E27FC236}">
                  <a16:creationId xmlns:a16="http://schemas.microsoft.com/office/drawing/2014/main" id="{26E2D744-6591-980F-F26C-4415328EE49B}"/>
                </a:ext>
              </a:extLst>
            </p:cNvPr>
            <p:cNvCxnSpPr>
              <a:cxnSpLocks/>
            </p:cNvCxnSpPr>
            <p:nvPr/>
          </p:nvCxnSpPr>
          <p:spPr>
            <a:xfrm>
              <a:off x="49478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13" name="直線コネクタ 12">
              <a:extLst>
                <a:ext uri="{FF2B5EF4-FFF2-40B4-BE49-F238E27FC236}">
                  <a16:creationId xmlns:a16="http://schemas.microsoft.com/office/drawing/2014/main" id="{A13D170D-FB72-9020-9521-64FD85C0FD67}"/>
                </a:ext>
              </a:extLst>
            </p:cNvPr>
            <p:cNvCxnSpPr>
              <a:cxnSpLocks/>
            </p:cNvCxnSpPr>
            <p:nvPr/>
          </p:nvCxnSpPr>
          <p:spPr>
            <a:xfrm>
              <a:off x="5100221" y="3755254"/>
              <a:ext cx="133165" cy="0"/>
            </a:xfrm>
            <a:prstGeom prst="line">
              <a:avLst/>
            </a:prstGeom>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64114AA9-8280-D730-D45C-827E5CA09666}"/>
                </a:ext>
              </a:extLst>
            </p:cNvPr>
            <p:cNvCxnSpPr>
              <a:cxnSpLocks/>
            </p:cNvCxnSpPr>
            <p:nvPr/>
          </p:nvCxnSpPr>
          <p:spPr>
            <a:xfrm>
              <a:off x="5252621" y="3755254"/>
              <a:ext cx="153880" cy="0"/>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4A4BF47E-81A7-B3C8-5982-F5F3DA79C9B8}"/>
                    </a:ext>
                  </a:extLst>
                </p:cNvPr>
                <p:cNvSpPr txBox="1"/>
                <p:nvPr/>
              </p:nvSpPr>
              <p:spPr>
                <a:xfrm>
                  <a:off x="4898256" y="3362358"/>
                  <a:ext cx="403930" cy="3297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46" name="テキスト ボックス 45">
                  <a:extLst>
                    <a:ext uri="{FF2B5EF4-FFF2-40B4-BE49-F238E27FC236}">
                      <a16:creationId xmlns:a16="http://schemas.microsoft.com/office/drawing/2014/main" id="{3156BA6D-B9F9-A55C-D731-A20A6A720056}"/>
                    </a:ext>
                  </a:extLst>
                </p:cNvPr>
                <p:cNvSpPr txBox="1">
                  <a:spLocks noRot="1" noChangeAspect="1" noMove="1" noResize="1" noEditPoints="1" noAdjustHandles="1" noChangeArrowheads="1" noChangeShapeType="1" noTextEdit="1"/>
                </p:cNvSpPr>
                <p:nvPr/>
              </p:nvSpPr>
              <p:spPr>
                <a:xfrm>
                  <a:off x="4898256" y="3362358"/>
                  <a:ext cx="403930" cy="329716"/>
                </a:xfrm>
                <a:prstGeom prst="rect">
                  <a:avLst/>
                </a:prstGeom>
                <a:blipFill>
                  <a:blip r:embed="rId13"/>
                  <a:stretch>
                    <a:fillRect b="-3704"/>
                  </a:stretch>
                </a:blipFill>
              </p:spPr>
              <p:txBody>
                <a:bodyPr/>
                <a:lstStyle/>
                <a:p>
                  <a:r>
                    <a:rPr lang="ja-JP" altLang="en-US">
                      <a:noFill/>
                    </a:rPr>
                    <a:t> </a:t>
                  </a:r>
                </a:p>
              </p:txBody>
            </p:sp>
          </mc:Fallback>
        </mc:AlternateContent>
        <p:cxnSp>
          <p:nvCxnSpPr>
            <p:cNvPr id="16" name="直線コネクタ 15">
              <a:extLst>
                <a:ext uri="{FF2B5EF4-FFF2-40B4-BE49-F238E27FC236}">
                  <a16:creationId xmlns:a16="http://schemas.microsoft.com/office/drawing/2014/main" id="{D0EDFEA2-C968-0AB6-FDAA-BEAD1DC7EA1E}"/>
                </a:ext>
              </a:extLst>
            </p:cNvPr>
            <p:cNvCxnSpPr>
              <a:cxnSpLocks/>
            </p:cNvCxnSpPr>
            <p:nvPr/>
          </p:nvCxnSpPr>
          <p:spPr>
            <a:xfrm flipH="1">
              <a:off x="5402688" y="3528345"/>
              <a:ext cx="384098" cy="229132"/>
            </a:xfrm>
            <a:prstGeom prst="line">
              <a:avLst/>
            </a:prstGeom>
          </p:spPr>
          <p:style>
            <a:lnRef idx="2">
              <a:schemeClr val="dk1"/>
            </a:lnRef>
            <a:fillRef idx="0">
              <a:schemeClr val="dk1"/>
            </a:fillRef>
            <a:effectRef idx="1">
              <a:schemeClr val="dk1"/>
            </a:effectRef>
            <a:fontRef idx="minor">
              <a:schemeClr val="tx1"/>
            </a:fontRef>
          </p:style>
        </p:cxnSp>
        <p:cxnSp>
          <p:nvCxnSpPr>
            <p:cNvPr id="17" name="直線コネクタ 16">
              <a:extLst>
                <a:ext uri="{FF2B5EF4-FFF2-40B4-BE49-F238E27FC236}">
                  <a16:creationId xmlns:a16="http://schemas.microsoft.com/office/drawing/2014/main" id="{7D74FAAD-5013-6833-9212-AB631BD62E09}"/>
                </a:ext>
              </a:extLst>
            </p:cNvPr>
            <p:cNvCxnSpPr>
              <a:cxnSpLocks/>
            </p:cNvCxnSpPr>
            <p:nvPr/>
          </p:nvCxnSpPr>
          <p:spPr>
            <a:xfrm>
              <a:off x="5420039" y="3755254"/>
              <a:ext cx="366747" cy="25260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FC250DA4-1584-C07C-ADBA-1C9F2C87F46B}"/>
                    </a:ext>
                  </a:extLst>
                </p:cNvPr>
                <p:cNvSpPr txBox="1"/>
                <p:nvPr/>
              </p:nvSpPr>
              <p:spPr>
                <a:xfrm>
                  <a:off x="5744401" y="3259391"/>
                  <a:ext cx="403930" cy="5770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50" name="テキスト ボックス 49">
                  <a:extLst>
                    <a:ext uri="{FF2B5EF4-FFF2-40B4-BE49-F238E27FC236}">
                      <a16:creationId xmlns:a16="http://schemas.microsoft.com/office/drawing/2014/main" id="{0FE60BAD-2760-0E72-B0B0-85B21BE51338}"/>
                    </a:ext>
                  </a:extLst>
                </p:cNvPr>
                <p:cNvSpPr txBox="1">
                  <a:spLocks noRot="1" noChangeAspect="1" noMove="1" noResize="1" noEditPoints="1" noAdjustHandles="1" noChangeArrowheads="1" noChangeShapeType="1" noTextEdit="1"/>
                </p:cNvSpPr>
                <p:nvPr/>
              </p:nvSpPr>
              <p:spPr>
                <a:xfrm>
                  <a:off x="5744401" y="3259391"/>
                  <a:ext cx="403930" cy="577003"/>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694E698D-E619-EFA4-BA84-BC9C95FE7BD2}"/>
                    </a:ext>
                  </a:extLst>
                </p:cNvPr>
                <p:cNvSpPr txBox="1"/>
                <p:nvPr/>
              </p:nvSpPr>
              <p:spPr>
                <a:xfrm flipH="1">
                  <a:off x="5756781" y="3865434"/>
                  <a:ext cx="22355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51" name="テキスト ボックス 50">
                  <a:extLst>
                    <a:ext uri="{FF2B5EF4-FFF2-40B4-BE49-F238E27FC236}">
                      <a16:creationId xmlns:a16="http://schemas.microsoft.com/office/drawing/2014/main" id="{E1CBC9B5-DBE6-9162-BEDA-45AB8CBACC18}"/>
                    </a:ext>
                  </a:extLst>
                </p:cNvPr>
                <p:cNvSpPr txBox="1">
                  <a:spLocks noRot="1" noChangeAspect="1" noMove="1" noResize="1" noEditPoints="1" noAdjustHandles="1" noChangeArrowheads="1" noChangeShapeType="1" noTextEdit="1"/>
                </p:cNvSpPr>
                <p:nvPr/>
              </p:nvSpPr>
              <p:spPr>
                <a:xfrm flipH="1">
                  <a:off x="5756781" y="3865434"/>
                  <a:ext cx="223550" cy="369332"/>
                </a:xfrm>
                <a:prstGeom prst="rect">
                  <a:avLst/>
                </a:prstGeom>
                <a:blipFill>
                  <a:blip r:embed="rId15"/>
                  <a:stretch>
                    <a:fillRect r="-63889"/>
                  </a:stretch>
                </a:blipFill>
              </p:spPr>
              <p:txBody>
                <a:bodyPr/>
                <a:lstStyle/>
                <a:p>
                  <a:r>
                    <a:rPr lang="ja-JP" altLang="en-US">
                      <a:noFill/>
                    </a:rPr>
                    <a:t> </a:t>
                  </a:r>
                </a:p>
              </p:txBody>
            </p:sp>
          </mc:Fallback>
        </mc:AlternateContent>
        <p:sp>
          <p:nvSpPr>
            <p:cNvPr id="20" name="二等辺三角形 19">
              <a:extLst>
                <a:ext uri="{FF2B5EF4-FFF2-40B4-BE49-F238E27FC236}">
                  <a16:creationId xmlns:a16="http://schemas.microsoft.com/office/drawing/2014/main" id="{3721D637-C28E-ACEF-5206-AC8F9BB43CE5}"/>
                </a:ext>
              </a:extLst>
            </p:cNvPr>
            <p:cNvSpPr/>
            <p:nvPr/>
          </p:nvSpPr>
          <p:spPr>
            <a:xfrm rot="15764172">
              <a:off x="5530637" y="3599338"/>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id="{3D5BD739-1B77-4A6E-97DA-2D9E123CF549}"/>
                </a:ext>
              </a:extLst>
            </p:cNvPr>
            <p:cNvSpPr/>
            <p:nvPr/>
          </p:nvSpPr>
          <p:spPr>
            <a:xfrm rot="6887572">
              <a:off x="5497605" y="3842667"/>
              <a:ext cx="186501" cy="5652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2" name="テキスト ボックス 21">
            <a:extLst>
              <a:ext uri="{FF2B5EF4-FFF2-40B4-BE49-F238E27FC236}">
                <a16:creationId xmlns:a16="http://schemas.microsoft.com/office/drawing/2014/main" id="{6D512DAE-1F08-E651-4C6D-476CB3B921E3}"/>
              </a:ext>
            </a:extLst>
          </p:cNvPr>
          <p:cNvSpPr txBox="1"/>
          <p:nvPr/>
        </p:nvSpPr>
        <p:spPr>
          <a:xfrm>
            <a:off x="7439487" y="6176963"/>
            <a:ext cx="3480047" cy="369332"/>
          </a:xfrm>
          <a:prstGeom prst="rect">
            <a:avLst/>
          </a:prstGeom>
          <a:noFill/>
        </p:spPr>
        <p:txBody>
          <a:bodyPr wrap="square" rtlCol="0">
            <a:spAutoFit/>
          </a:bodyPr>
          <a:lstStyle/>
          <a:p>
            <a:r>
              <a:rPr kumimoji="1" lang="en-US" altLang="ja-JP" dirty="0"/>
              <a:t>1</a:t>
            </a:r>
            <a:r>
              <a:rPr kumimoji="1" lang="ja-JP" altLang="en-US" dirty="0"/>
              <a:t>つの</a:t>
            </a:r>
            <a:r>
              <a:rPr kumimoji="1" lang="en-US" altLang="ja-JP" dirty="0"/>
              <a:t>H</a:t>
            </a:r>
            <a:r>
              <a:rPr kumimoji="1" lang="ja-JP" altLang="en-US" dirty="0"/>
              <a:t>から</a:t>
            </a:r>
            <a:r>
              <a:rPr kumimoji="1" lang="en-US" altLang="ja-JP" dirty="0"/>
              <a:t>Tau</a:t>
            </a:r>
            <a:r>
              <a:rPr kumimoji="1" lang="ja-JP" altLang="en-US" dirty="0"/>
              <a:t>の生成された数</a:t>
            </a:r>
          </a:p>
        </p:txBody>
      </p:sp>
      <p:sp>
        <p:nvSpPr>
          <p:cNvPr id="23" name="テキスト ボックス 22">
            <a:extLst>
              <a:ext uri="{FF2B5EF4-FFF2-40B4-BE49-F238E27FC236}">
                <a16:creationId xmlns:a16="http://schemas.microsoft.com/office/drawing/2014/main" id="{7FB878C5-5FE6-220A-B150-E4F177C4E7F3}"/>
              </a:ext>
            </a:extLst>
          </p:cNvPr>
          <p:cNvSpPr txBox="1"/>
          <p:nvPr/>
        </p:nvSpPr>
        <p:spPr>
          <a:xfrm>
            <a:off x="5543732" y="1985814"/>
            <a:ext cx="487630" cy="923330"/>
          </a:xfrm>
          <a:prstGeom prst="rect">
            <a:avLst/>
          </a:prstGeom>
          <a:noFill/>
        </p:spPr>
        <p:txBody>
          <a:bodyPr wrap="square" rtlCol="0">
            <a:spAutoFit/>
          </a:bodyPr>
          <a:lstStyle/>
          <a:p>
            <a:r>
              <a:rPr kumimoji="1" lang="ja-JP" altLang="en-US" dirty="0"/>
              <a:t>事象数</a:t>
            </a:r>
          </a:p>
        </p:txBody>
      </p:sp>
      <p:sp>
        <p:nvSpPr>
          <p:cNvPr id="24" name="テキスト ボックス 23">
            <a:extLst>
              <a:ext uri="{FF2B5EF4-FFF2-40B4-BE49-F238E27FC236}">
                <a16:creationId xmlns:a16="http://schemas.microsoft.com/office/drawing/2014/main" id="{D1AAE094-47C3-4B19-A3EB-B9884C761D9F}"/>
              </a:ext>
            </a:extLst>
          </p:cNvPr>
          <p:cNvSpPr txBox="1"/>
          <p:nvPr/>
        </p:nvSpPr>
        <p:spPr>
          <a:xfrm>
            <a:off x="372862" y="4001294"/>
            <a:ext cx="4450905" cy="923330"/>
          </a:xfrm>
          <a:prstGeom prst="rect">
            <a:avLst/>
          </a:prstGeom>
          <a:noFill/>
        </p:spPr>
        <p:txBody>
          <a:bodyPr wrap="square" rtlCol="0">
            <a:spAutoFit/>
          </a:bodyPr>
          <a:lstStyle/>
          <a:p>
            <a:r>
              <a:rPr kumimoji="1" lang="ja-JP" altLang="en-US" dirty="0"/>
              <a:t>構成は統計が少ないときと変わっていないため、</a:t>
            </a:r>
            <a:r>
              <a:rPr kumimoji="1" lang="en-US" altLang="ja-JP" dirty="0"/>
              <a:t>tau</a:t>
            </a:r>
            <a:r>
              <a:rPr kumimoji="1" lang="ja-JP" altLang="en-US" dirty="0"/>
              <a:t>対の合計のエネルギーも変わらず</a:t>
            </a:r>
            <a:r>
              <a:rPr kumimoji="1" lang="en-US" altLang="ja-JP" dirty="0"/>
              <a:t>140GeV</a:t>
            </a:r>
            <a:r>
              <a:rPr kumimoji="1" lang="ja-JP" altLang="en-US" dirty="0"/>
              <a:t>ほどだと予想できる</a:t>
            </a:r>
          </a:p>
        </p:txBody>
      </p:sp>
      <p:sp>
        <p:nvSpPr>
          <p:cNvPr id="3" name="テキスト ボックス 2">
            <a:extLst>
              <a:ext uri="{FF2B5EF4-FFF2-40B4-BE49-F238E27FC236}">
                <a16:creationId xmlns:a16="http://schemas.microsoft.com/office/drawing/2014/main" id="{5979FA85-CCA0-694A-8B52-E67AC82DB7FA}"/>
              </a:ext>
            </a:extLst>
          </p:cNvPr>
          <p:cNvSpPr txBox="1"/>
          <p:nvPr/>
        </p:nvSpPr>
        <p:spPr>
          <a:xfrm>
            <a:off x="706739" y="226764"/>
            <a:ext cx="1616766" cy="461665"/>
          </a:xfrm>
          <a:prstGeom prst="rect">
            <a:avLst/>
          </a:prstGeom>
          <a:noFill/>
        </p:spPr>
        <p:txBody>
          <a:bodyPr wrap="square" rtlCol="0">
            <a:spAutoFit/>
          </a:bodyPr>
          <a:lstStyle/>
          <a:p>
            <a:r>
              <a:rPr kumimoji="1" lang="en-US" altLang="ja-JP" sz="2400" dirty="0"/>
              <a:t>Higgs(25)</a:t>
            </a:r>
            <a:endParaRPr kumimoji="1" lang="ja-JP" altLang="en-US" sz="2400" dirty="0"/>
          </a:p>
        </p:txBody>
      </p:sp>
    </p:spTree>
    <p:extLst>
      <p:ext uri="{BB962C8B-B14F-4D97-AF65-F5344CB8AC3E}">
        <p14:creationId xmlns:p14="http://schemas.microsoft.com/office/powerpoint/2010/main" val="2171564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822B9D-729E-CE46-ECF6-B8569A22320C}"/>
              </a:ext>
            </a:extLst>
          </p:cNvPr>
          <p:cNvSpPr>
            <a:spLocks noGrp="1"/>
          </p:cNvSpPr>
          <p:nvPr>
            <p:ph type="title"/>
          </p:nvPr>
        </p:nvSpPr>
        <p:spPr>
          <a:xfrm>
            <a:off x="838200" y="107329"/>
            <a:ext cx="10515600" cy="1325563"/>
          </a:xfrm>
        </p:spPr>
        <p:txBody>
          <a:bodyPr>
            <a:normAutofit/>
          </a:bodyPr>
          <a:lstStyle/>
          <a:p>
            <a:r>
              <a:rPr lang="ja-JP" altLang="ja-JP" sz="3200" dirty="0"/>
              <a:t>タウの</a:t>
            </a:r>
            <a:r>
              <a:rPr lang="ja-JP" altLang="en-US" sz="3200" dirty="0"/>
              <a:t>物理的な</a:t>
            </a:r>
            <a:r>
              <a:rPr lang="ja-JP" altLang="ja-JP" sz="3200" dirty="0"/>
              <a:t>真の起源</a:t>
            </a:r>
            <a:r>
              <a:rPr lang="en-US" altLang="ja-JP" sz="3200" dirty="0"/>
              <a:t>(</a:t>
            </a:r>
            <a:r>
              <a:rPr lang="ja-JP" altLang="ja-JP" sz="3200" dirty="0"/>
              <a:t>親粒子</a:t>
            </a:r>
            <a:r>
              <a:rPr lang="en-US" altLang="ja-JP" sz="3200" dirty="0"/>
              <a:t>)</a:t>
            </a:r>
            <a:r>
              <a:rPr lang="ja-JP" altLang="ja-JP" sz="3200" dirty="0"/>
              <a:t>と崩壊モードの総括</a:t>
            </a:r>
            <a:endParaRPr kumimoji="1" lang="ja-JP" altLang="en-US" sz="3200" dirty="0"/>
          </a:p>
        </p:txBody>
      </p:sp>
      <p:pic>
        <p:nvPicPr>
          <p:cNvPr id="5" name="コンテンツ プレースホルダー 4">
            <a:extLst>
              <a:ext uri="{FF2B5EF4-FFF2-40B4-BE49-F238E27FC236}">
                <a16:creationId xmlns:a16="http://schemas.microsoft.com/office/drawing/2014/main" id="{C8410D3D-D46E-893D-B990-5DEC9929F8C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843524" y="1110063"/>
            <a:ext cx="6380743" cy="4351338"/>
          </a:xfrm>
          <a:prstGeom prst="rect">
            <a:avLst/>
          </a:prstGeom>
        </p:spPr>
      </p:pic>
      <p:sp>
        <p:nvSpPr>
          <p:cNvPr id="6" name="テキスト ボックス 5">
            <a:extLst>
              <a:ext uri="{FF2B5EF4-FFF2-40B4-BE49-F238E27FC236}">
                <a16:creationId xmlns:a16="http://schemas.microsoft.com/office/drawing/2014/main" id="{D27E3ABB-A5CB-4E02-DB97-F6EE63C75916}"/>
              </a:ext>
            </a:extLst>
          </p:cNvPr>
          <p:cNvSpPr txBox="1"/>
          <p:nvPr/>
        </p:nvSpPr>
        <p:spPr>
          <a:xfrm>
            <a:off x="8247000" y="5409612"/>
            <a:ext cx="2618913" cy="369332"/>
          </a:xfrm>
          <a:prstGeom prst="rect">
            <a:avLst/>
          </a:prstGeom>
          <a:noFill/>
        </p:spPr>
        <p:txBody>
          <a:bodyPr wrap="square" rtlCol="0">
            <a:spAutoFit/>
          </a:bodyPr>
          <a:lstStyle/>
          <a:p>
            <a:r>
              <a:rPr kumimoji="1" lang="en-US" altLang="ja-JP" dirty="0"/>
              <a:t>tau</a:t>
            </a:r>
            <a:r>
              <a:rPr kumimoji="1" lang="ja-JP" altLang="en-US" dirty="0"/>
              <a:t>対のエネルギー</a:t>
            </a:r>
          </a:p>
        </p:txBody>
      </p:sp>
      <p:sp>
        <p:nvSpPr>
          <p:cNvPr id="7" name="テキスト ボックス 6">
            <a:extLst>
              <a:ext uri="{FF2B5EF4-FFF2-40B4-BE49-F238E27FC236}">
                <a16:creationId xmlns:a16="http://schemas.microsoft.com/office/drawing/2014/main" id="{97B86A96-F205-D525-2A60-5556871DCCD4}"/>
              </a:ext>
            </a:extLst>
          </p:cNvPr>
          <p:cNvSpPr txBox="1"/>
          <p:nvPr/>
        </p:nvSpPr>
        <p:spPr>
          <a:xfrm>
            <a:off x="5737604" y="1690688"/>
            <a:ext cx="594804" cy="3139321"/>
          </a:xfrm>
          <a:prstGeom prst="rect">
            <a:avLst/>
          </a:prstGeom>
          <a:noFill/>
        </p:spPr>
        <p:txBody>
          <a:bodyPr wrap="square" rtlCol="0">
            <a:spAutoFit/>
          </a:bodyPr>
          <a:lstStyle/>
          <a:p>
            <a:r>
              <a:rPr kumimoji="1" lang="en-US" altLang="ja-JP" dirty="0"/>
              <a:t>Tau</a:t>
            </a:r>
            <a:r>
              <a:rPr kumimoji="1" lang="ja-JP" altLang="en-US" dirty="0"/>
              <a:t>のペアの個数</a:t>
            </a:r>
            <a:endParaRPr kumimoji="1" lang="en-US" altLang="ja-JP" dirty="0"/>
          </a:p>
          <a:p>
            <a:r>
              <a:rPr kumimoji="1" lang="en-US" altLang="ja-JP" dirty="0"/>
              <a:t>=</a:t>
            </a:r>
          </a:p>
          <a:p>
            <a:r>
              <a:rPr kumimoji="1" lang="en-US" altLang="ja-JP" dirty="0"/>
              <a:t>H</a:t>
            </a:r>
          </a:p>
          <a:p>
            <a:r>
              <a:rPr kumimoji="1" lang="ja-JP" altLang="en-US" dirty="0"/>
              <a:t>の数</a:t>
            </a:r>
          </a:p>
        </p:txBody>
      </p:sp>
      <p:sp>
        <p:nvSpPr>
          <p:cNvPr id="8" name="テキスト ボックス 7">
            <a:extLst>
              <a:ext uri="{FF2B5EF4-FFF2-40B4-BE49-F238E27FC236}">
                <a16:creationId xmlns:a16="http://schemas.microsoft.com/office/drawing/2014/main" id="{5914EC5D-29C5-8EB7-A670-5B8625082290}"/>
              </a:ext>
            </a:extLst>
          </p:cNvPr>
          <p:cNvSpPr txBox="1"/>
          <p:nvPr/>
        </p:nvSpPr>
        <p:spPr>
          <a:xfrm>
            <a:off x="881118" y="986545"/>
            <a:ext cx="4655762" cy="923330"/>
          </a:xfrm>
          <a:prstGeom prst="rect">
            <a:avLst/>
          </a:prstGeom>
          <a:noFill/>
        </p:spPr>
        <p:txBody>
          <a:bodyPr wrap="square" rtlCol="0">
            <a:spAutoFit/>
          </a:bodyPr>
          <a:lstStyle/>
          <a:p>
            <a:r>
              <a:rPr kumimoji="1" lang="en-US" altLang="ja-JP" dirty="0"/>
              <a:t>140GeV</a:t>
            </a:r>
            <a:r>
              <a:rPr kumimoji="1" lang="ja-JP" altLang="en-US" dirty="0"/>
              <a:t>ほどにピークが立っている</a:t>
            </a:r>
            <a:endParaRPr kumimoji="1" lang="en-US" altLang="ja-JP" dirty="0"/>
          </a:p>
          <a:p>
            <a:r>
              <a:rPr kumimoji="1" lang="ja-JP" altLang="en-US" dirty="0"/>
              <a:t>それより下のエネルギーはなだらかに個数が減り、それ以上は一気に減っている</a:t>
            </a:r>
          </a:p>
        </p:txBody>
      </p:sp>
      <p:sp>
        <p:nvSpPr>
          <p:cNvPr id="9" name="テキスト ボックス 8">
            <a:extLst>
              <a:ext uri="{FF2B5EF4-FFF2-40B4-BE49-F238E27FC236}">
                <a16:creationId xmlns:a16="http://schemas.microsoft.com/office/drawing/2014/main" id="{7429E9C7-D13E-8608-9F26-B48E252FEB8A}"/>
              </a:ext>
            </a:extLst>
          </p:cNvPr>
          <p:cNvSpPr txBox="1"/>
          <p:nvPr/>
        </p:nvSpPr>
        <p:spPr>
          <a:xfrm>
            <a:off x="387184" y="5221423"/>
            <a:ext cx="7805979" cy="1477328"/>
          </a:xfrm>
          <a:prstGeom prst="rect">
            <a:avLst/>
          </a:prstGeom>
          <a:noFill/>
        </p:spPr>
        <p:txBody>
          <a:bodyPr wrap="square" rtlCol="0">
            <a:spAutoFit/>
          </a:bodyPr>
          <a:lstStyle/>
          <a:p>
            <a:r>
              <a:rPr lang="en-US" altLang="ja-JP" sz="600" dirty="0"/>
              <a:t>[ VERBOSE "MySampleProcessor2_tau"] ====================================================================================================</a:t>
            </a:r>
          </a:p>
          <a:p>
            <a:r>
              <a:rPr lang="en-US" altLang="ja-JP" sz="600" dirty="0"/>
              <a:t>[ VERBOSE "MySampleProcessor2_tau"]  Event : 2 | Total </a:t>
            </a:r>
            <a:r>
              <a:rPr lang="en-US" altLang="ja-JP" sz="600" dirty="0" err="1"/>
              <a:t>MCParticles</a:t>
            </a:r>
            <a:r>
              <a:rPr lang="en-US" altLang="ja-JP" sz="600" dirty="0"/>
              <a:t>: 396[ VERBOSE "MySampleProcessor2_tau"] ----------------------------------------------------------------------------------------------------</a:t>
            </a:r>
          </a:p>
          <a:p>
            <a:r>
              <a:rPr lang="en-US" altLang="ja-JP" sz="600" dirty="0"/>
              <a:t>[ VERBOSE "MySampleProcessor2_tau"] </a:t>
            </a:r>
            <a:r>
              <a:rPr lang="en-US" altLang="ja-JP" sz="600" dirty="0" err="1"/>
              <a:t>Idx</a:t>
            </a:r>
            <a:r>
              <a:rPr lang="en-US" altLang="ja-JP" sz="600" dirty="0"/>
              <a:t>   PDG       Energy    Momentum(</a:t>
            </a:r>
            <a:r>
              <a:rPr lang="en-US" altLang="ja-JP" sz="600" dirty="0" err="1"/>
              <a:t>px</a:t>
            </a:r>
            <a:r>
              <a:rPr lang="en-US" altLang="ja-JP" sz="600" dirty="0"/>
              <a:t>, </a:t>
            </a:r>
            <a:r>
              <a:rPr lang="en-US" altLang="ja-JP" sz="600" dirty="0" err="1"/>
              <a:t>py</a:t>
            </a:r>
            <a:r>
              <a:rPr lang="en-US" altLang="ja-JP" sz="600" dirty="0"/>
              <a:t>, </a:t>
            </a:r>
            <a:r>
              <a:rPr lang="en-US" altLang="ja-JP" sz="600" dirty="0" err="1"/>
              <a:t>pz</a:t>
            </a:r>
            <a:r>
              <a:rPr lang="en-US" altLang="ja-JP" sz="600" dirty="0"/>
              <a:t>)          Parents[</a:t>
            </a:r>
            <a:r>
              <a:rPr lang="en-US" altLang="ja-JP" sz="600" dirty="0" err="1"/>
              <a:t>Idx</a:t>
            </a:r>
            <a:r>
              <a:rPr lang="en-US" altLang="ja-JP" sz="600" dirty="0"/>
              <a:t>]      Daughters[</a:t>
            </a:r>
            <a:r>
              <a:rPr lang="en-US" altLang="ja-JP" sz="600" dirty="0" err="1"/>
              <a:t>Idx</a:t>
            </a:r>
            <a:r>
              <a:rPr lang="en-US" altLang="ja-JP" sz="600" dirty="0"/>
              <a:t>]    Decay Chain (PDG)</a:t>
            </a:r>
          </a:p>
          <a:p>
            <a:r>
              <a:rPr lang="en-US" altLang="ja-JP" sz="600" dirty="0"/>
              <a:t>[ VERBOSE "MySampleProcessor2_tau"] ----------------------------------------------------------------------------------------------------</a:t>
            </a:r>
          </a:p>
          <a:p>
            <a:r>
              <a:rPr lang="en-US" altLang="ja-JP" sz="600" dirty="0"/>
              <a:t>[ VERBOSE "MySampleProcessor2_tau"] 0     11        125       (0.875  ,0      ,125    ) -                 2 3               11</a:t>
            </a:r>
          </a:p>
          <a:p>
            <a:r>
              <a:rPr lang="en-US" altLang="ja-JP" sz="600" dirty="0"/>
              <a:t>[ VERBOSE "MySampleProcessor2_tau"] 1     -11       125       (0.875  ,0      ,-125   ) -                 2 3               -11</a:t>
            </a:r>
          </a:p>
          <a:p>
            <a:r>
              <a:rPr lang="en-US" altLang="ja-JP" sz="600" dirty="0"/>
              <a:t>[ VERBOSE "MySampleProcessor2_tau"] 2     11        123.6     (0.8654 ,0      ,123.6  ) 0 1               4 6               11-&gt;11</a:t>
            </a:r>
          </a:p>
          <a:p>
            <a:r>
              <a:rPr lang="en-US" altLang="ja-JP" sz="600" dirty="0"/>
              <a:t>[ VERBOSE "MySampleProcessor2_tau"] 3     -11       110.5     (0.7732 ,0      ,-110.5 ) 0 1               5 7               11-&gt;-11</a:t>
            </a:r>
          </a:p>
          <a:p>
            <a:r>
              <a:rPr lang="en-US" altLang="ja-JP" sz="600" dirty="0"/>
              <a:t>[ VERBOSE "MySampleProcessor2_tau"] 4     11        123.6     (0.8654 ,2.569e-06,123.6  ) 2                 8 9 10            11-&gt;11-&gt;11</a:t>
            </a:r>
          </a:p>
          <a:p>
            <a:r>
              <a:rPr lang="en-US" altLang="ja-JP" sz="600" dirty="0"/>
              <a:t>[ VERBOSE "MySampleProcessor2_tau"] 5     -11       110.5     (0.7732 ,-2.588e-06,-110.5 ) 3                 8 9 10            11-&gt;-11-&gt;-11</a:t>
            </a:r>
          </a:p>
          <a:p>
            <a:r>
              <a:rPr lang="en-US" altLang="ja-JP" sz="600" dirty="0"/>
              <a:t>[ VERBOSE "MySampleProcessor2_tau"] 6     22        3.804e-06 (-2.805e-06,-2.569e-06,-5.993e-08) 2                 -                 11-&gt;11-&gt;22</a:t>
            </a:r>
          </a:p>
          <a:p>
            <a:r>
              <a:rPr lang="en-US" altLang="ja-JP" sz="600" dirty="0"/>
              <a:t>[ VERBOSE "MySampleProcessor2_tau"] 7     22        9.126e-06 (-1.711e-06,2.588e-06,-8.582e-06) 3                 -                 11-&gt;-11-&gt;22</a:t>
            </a:r>
          </a:p>
          <a:p>
            <a:r>
              <a:rPr lang="en-US" altLang="ja-JP" sz="600" dirty="0"/>
              <a:t>[ VERBOSE "MySampleProcessor2_tau"] 8     15        56.75     (-31.74 ,30.71  ,35.6   ) 4 5               13                11-&gt;11-&gt;11-&gt;15</a:t>
            </a:r>
          </a:p>
          <a:p>
            <a:r>
              <a:rPr lang="en-US" altLang="ja-JP" sz="600" dirty="0"/>
              <a:t>[ VERBOSE "MySampleProcessor2_tau"] 9     -15       46.52     (46.27  ,-3.963 ,2.131  ) 4 5               13                11-&gt;11-&gt;11-&gt;-15</a:t>
            </a:r>
          </a:p>
          <a:p>
            <a:r>
              <a:rPr lang="en-US" altLang="ja-JP" sz="600" dirty="0"/>
              <a:t>[ VERBOSE "MySampleProcessor2_tau"] 10    25        130.8     (-12.89 ,-26.75 ,-24.55 ) 4 5               11 12             11-&gt;11-&gt;11-&gt;25</a:t>
            </a:r>
            <a:endParaRPr kumimoji="1" lang="ja-JP" altLang="en-US" sz="600" dirty="0"/>
          </a:p>
        </p:txBody>
      </p:sp>
      <p:sp>
        <p:nvSpPr>
          <p:cNvPr id="10" name="テキスト ボックス 9">
            <a:extLst>
              <a:ext uri="{FF2B5EF4-FFF2-40B4-BE49-F238E27FC236}">
                <a16:creationId xmlns:a16="http://schemas.microsoft.com/office/drawing/2014/main" id="{88CB0645-6009-D8A1-CF3E-88F3083D37DF}"/>
              </a:ext>
            </a:extLst>
          </p:cNvPr>
          <p:cNvSpPr txBox="1"/>
          <p:nvPr/>
        </p:nvSpPr>
        <p:spPr>
          <a:xfrm>
            <a:off x="75751" y="3874650"/>
            <a:ext cx="311433" cy="1477328"/>
          </a:xfrm>
          <a:prstGeom prst="rect">
            <a:avLst/>
          </a:prstGeom>
          <a:noFill/>
        </p:spPr>
        <p:txBody>
          <a:bodyPr wrap="square" rtlCol="0">
            <a:spAutoFit/>
          </a:bodyPr>
          <a:lstStyle/>
          <a:p>
            <a:r>
              <a:rPr kumimoji="1" lang="en-US" altLang="ja-JP" dirty="0"/>
              <a:t>ISR</a:t>
            </a:r>
            <a:r>
              <a:rPr kumimoji="1" lang="ja-JP" altLang="en-US" dirty="0"/>
              <a:t>の例</a:t>
            </a:r>
          </a:p>
        </p:txBody>
      </p:sp>
      <p:sp>
        <p:nvSpPr>
          <p:cNvPr id="11" name="テキスト ボックス 10">
            <a:extLst>
              <a:ext uri="{FF2B5EF4-FFF2-40B4-BE49-F238E27FC236}">
                <a16:creationId xmlns:a16="http://schemas.microsoft.com/office/drawing/2014/main" id="{7F6282D5-FE93-E808-176A-2E004AB5A11D}"/>
              </a:ext>
            </a:extLst>
          </p:cNvPr>
          <p:cNvSpPr txBox="1"/>
          <p:nvPr/>
        </p:nvSpPr>
        <p:spPr>
          <a:xfrm>
            <a:off x="854887" y="1909875"/>
            <a:ext cx="4101483" cy="923330"/>
          </a:xfrm>
          <a:prstGeom prst="rect">
            <a:avLst/>
          </a:prstGeom>
          <a:noFill/>
        </p:spPr>
        <p:txBody>
          <a:bodyPr wrap="square" rtlCol="0">
            <a:spAutoFit/>
          </a:bodyPr>
          <a:lstStyle/>
          <a:p>
            <a:r>
              <a:rPr kumimoji="1" lang="en-US" altLang="ja-JP" dirty="0"/>
              <a:t>ISR</a:t>
            </a:r>
            <a:r>
              <a:rPr kumimoji="1" lang="ja-JP" altLang="en-US" dirty="0"/>
              <a:t>や</a:t>
            </a:r>
            <a:r>
              <a:rPr kumimoji="1" lang="en-US" altLang="ja-JP" dirty="0"/>
              <a:t>radiation</a:t>
            </a:r>
            <a:r>
              <a:rPr kumimoji="1" lang="ja-JP" altLang="en-US" dirty="0"/>
              <a:t>によって、</a:t>
            </a:r>
            <a:r>
              <a:rPr kumimoji="1" lang="en-US" altLang="ja-JP" dirty="0"/>
              <a:t>140 GeV</a:t>
            </a:r>
            <a:r>
              <a:rPr kumimoji="1" lang="ja-JP" altLang="en-US" dirty="0"/>
              <a:t>より低いエネルギーを持つものが生まれている。</a:t>
            </a:r>
          </a:p>
        </p:txBody>
      </p:sp>
      <p:cxnSp>
        <p:nvCxnSpPr>
          <p:cNvPr id="17" name="コネクタ: カギ線 16">
            <a:extLst>
              <a:ext uri="{FF2B5EF4-FFF2-40B4-BE49-F238E27FC236}">
                <a16:creationId xmlns:a16="http://schemas.microsoft.com/office/drawing/2014/main" id="{4E2CB3D0-CD13-AAE4-7FDD-BB2B4B478FD0}"/>
              </a:ext>
            </a:extLst>
          </p:cNvPr>
          <p:cNvCxnSpPr>
            <a:cxnSpLocks/>
          </p:cNvCxnSpPr>
          <p:nvPr/>
        </p:nvCxnSpPr>
        <p:spPr>
          <a:xfrm rot="5400000">
            <a:off x="-978827" y="3439361"/>
            <a:ext cx="3246280" cy="514257"/>
          </a:xfrm>
          <a:prstGeom prst="bentConnector3">
            <a:avLst>
              <a:gd name="adj1" fmla="val 535"/>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テキスト ボックス 26">
            <a:extLst>
              <a:ext uri="{FF2B5EF4-FFF2-40B4-BE49-F238E27FC236}">
                <a16:creationId xmlns:a16="http://schemas.microsoft.com/office/drawing/2014/main" id="{EE38F121-FCA0-D37B-F7EF-A0FE5E5A8A9C}"/>
              </a:ext>
            </a:extLst>
          </p:cNvPr>
          <p:cNvSpPr txBox="1"/>
          <p:nvPr/>
        </p:nvSpPr>
        <p:spPr>
          <a:xfrm>
            <a:off x="10971833" y="5407646"/>
            <a:ext cx="898388" cy="369332"/>
          </a:xfrm>
          <a:prstGeom prst="rect">
            <a:avLst/>
          </a:prstGeom>
          <a:noFill/>
        </p:spPr>
        <p:txBody>
          <a:bodyPr wrap="square" rtlCol="0">
            <a:spAutoFit/>
          </a:bodyPr>
          <a:lstStyle/>
          <a:p>
            <a:r>
              <a:rPr kumimoji="1" lang="en-US" altLang="ja-JP" dirty="0"/>
              <a:t>GeV</a:t>
            </a:r>
            <a:endParaRPr kumimoji="1" lang="ja-JP" altLang="en-US" dirty="0"/>
          </a:p>
        </p:txBody>
      </p:sp>
      <p:sp>
        <p:nvSpPr>
          <p:cNvPr id="4" name="テキスト ボックス 3">
            <a:extLst>
              <a:ext uri="{FF2B5EF4-FFF2-40B4-BE49-F238E27FC236}">
                <a16:creationId xmlns:a16="http://schemas.microsoft.com/office/drawing/2014/main" id="{8AD2504A-DF62-BE3E-48E8-186A0D1DAB55}"/>
              </a:ext>
            </a:extLst>
          </p:cNvPr>
          <p:cNvSpPr txBox="1"/>
          <p:nvPr/>
        </p:nvSpPr>
        <p:spPr>
          <a:xfrm>
            <a:off x="1063547" y="3176338"/>
            <a:ext cx="3684161" cy="923330"/>
          </a:xfrm>
          <a:prstGeom prst="rect">
            <a:avLst/>
          </a:prstGeom>
          <a:noFill/>
        </p:spPr>
        <p:txBody>
          <a:bodyPr wrap="square" rtlCol="0">
            <a:spAutoFit/>
          </a:bodyPr>
          <a:lstStyle/>
          <a:p>
            <a:r>
              <a:rPr kumimoji="1" lang="en-US" altLang="ja-JP" dirty="0"/>
              <a:t>tau</a:t>
            </a:r>
            <a:r>
              <a:rPr kumimoji="1" lang="ja-JP" altLang="en-US" dirty="0"/>
              <a:t>対のエネルギーが減る理由の</a:t>
            </a:r>
            <a:r>
              <a:rPr kumimoji="1" lang="en-US" altLang="ja-JP" dirty="0"/>
              <a:t>1</a:t>
            </a:r>
            <a:r>
              <a:rPr kumimoji="1" lang="ja-JP" altLang="en-US" dirty="0"/>
              <a:t>つは分かったが、</a:t>
            </a:r>
            <a:r>
              <a:rPr lang="ja-JP" altLang="en-US" dirty="0"/>
              <a:t>エネルギーが増加している理由がわからない</a:t>
            </a:r>
            <a:endParaRPr kumimoji="1" lang="ja-JP" altLang="en-US" dirty="0"/>
          </a:p>
        </p:txBody>
      </p:sp>
      <p:cxnSp>
        <p:nvCxnSpPr>
          <p:cNvPr id="16" name="直線矢印コネクタ 15">
            <a:extLst>
              <a:ext uri="{FF2B5EF4-FFF2-40B4-BE49-F238E27FC236}">
                <a16:creationId xmlns:a16="http://schemas.microsoft.com/office/drawing/2014/main" id="{96EFD487-2EB6-9CD6-7772-268DE7DDADBD}"/>
              </a:ext>
            </a:extLst>
          </p:cNvPr>
          <p:cNvCxnSpPr/>
          <p:nvPr/>
        </p:nvCxnSpPr>
        <p:spPr>
          <a:xfrm>
            <a:off x="4244009" y="3796748"/>
            <a:ext cx="6400800" cy="10332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069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9B29C-F957-49AA-9211-EFEE591B9C28}"/>
              </a:ext>
            </a:extLst>
          </p:cNvPr>
          <p:cNvSpPr>
            <a:spLocks noGrp="1"/>
          </p:cNvSpPr>
          <p:nvPr>
            <p:ph type="title"/>
          </p:nvPr>
        </p:nvSpPr>
        <p:spPr/>
        <p:txBody>
          <a:bodyPr/>
          <a:lstStyle/>
          <a:p>
            <a:r>
              <a:rPr lang="en-US" altLang="ja-JP" dirty="0"/>
              <a:t>Activity details</a:t>
            </a:r>
            <a:endParaRPr kumimoji="1" lang="ja-JP" altLang="en-US" dirty="0"/>
          </a:p>
        </p:txBody>
      </p:sp>
      <p:sp>
        <p:nvSpPr>
          <p:cNvPr id="3" name="コンテンツ プレースホルダー 2">
            <a:extLst>
              <a:ext uri="{FF2B5EF4-FFF2-40B4-BE49-F238E27FC236}">
                <a16:creationId xmlns:a16="http://schemas.microsoft.com/office/drawing/2014/main" id="{B83243A3-9B0C-F520-FD6E-5886021055E6}"/>
              </a:ext>
            </a:extLst>
          </p:cNvPr>
          <p:cNvSpPr>
            <a:spLocks noGrp="1"/>
          </p:cNvSpPr>
          <p:nvPr>
            <p:ph idx="1"/>
          </p:nvPr>
        </p:nvSpPr>
        <p:spPr/>
        <p:txBody>
          <a:bodyPr/>
          <a:lstStyle/>
          <a:p>
            <a:r>
              <a:rPr lang="ja-JP" altLang="en-US" dirty="0"/>
              <a:t>真の</a:t>
            </a:r>
            <a:r>
              <a:rPr lang="en-US" altLang="ja-JP" dirty="0"/>
              <a:t>tau</a:t>
            </a:r>
            <a:r>
              <a:rPr lang="ja-JP" altLang="en-US" dirty="0"/>
              <a:t>を拾うプログラムに対する精査</a:t>
            </a:r>
            <a:endParaRPr lang="en-US" altLang="ja-JP" dirty="0"/>
          </a:p>
          <a:p>
            <a:endParaRPr lang="en-US" altLang="ja-JP" dirty="0"/>
          </a:p>
        </p:txBody>
      </p:sp>
      <p:sp>
        <p:nvSpPr>
          <p:cNvPr id="4" name="正方形/長方形 3">
            <a:extLst>
              <a:ext uri="{FF2B5EF4-FFF2-40B4-BE49-F238E27FC236}">
                <a16:creationId xmlns:a16="http://schemas.microsoft.com/office/drawing/2014/main" id="{4E7A6165-D104-60A1-640B-36BF590C119E}"/>
              </a:ext>
            </a:extLst>
          </p:cNvPr>
          <p:cNvSpPr/>
          <p:nvPr/>
        </p:nvSpPr>
        <p:spPr>
          <a:xfrm>
            <a:off x="6096000" y="2303074"/>
            <a:ext cx="6062869" cy="17989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a:t>H</a:t>
            </a:r>
            <a:r>
              <a:rPr lang="ja-JP" altLang="en-US" dirty="0"/>
              <a:t>のエネルギーが大きくなっているものに対する調査</a:t>
            </a:r>
            <a:endParaRPr lang="en-US" altLang="ja-JP" dirty="0"/>
          </a:p>
          <a:p>
            <a:pPr algn="ctr"/>
            <a:r>
              <a:rPr lang="en-US" altLang="ja-JP" dirty="0"/>
              <a:t>-&gt;Z</a:t>
            </a:r>
            <a:r>
              <a:rPr lang="ja-JP" altLang="en-US" dirty="0"/>
              <a:t>の質量が小さくなっている理由の調査</a:t>
            </a:r>
            <a:endParaRPr lang="en-US" altLang="ja-JP" dirty="0"/>
          </a:p>
          <a:p>
            <a:pPr algn="ctr"/>
            <a:endParaRPr kumimoji="1" lang="ja-JP" altLang="en-US" dirty="0"/>
          </a:p>
        </p:txBody>
      </p:sp>
      <p:sp>
        <p:nvSpPr>
          <p:cNvPr id="5" name="正方形/長方形 4">
            <a:extLst>
              <a:ext uri="{FF2B5EF4-FFF2-40B4-BE49-F238E27FC236}">
                <a16:creationId xmlns:a16="http://schemas.microsoft.com/office/drawing/2014/main" id="{204744B4-FECF-E452-977A-B02CDD9E928B}"/>
              </a:ext>
            </a:extLst>
          </p:cNvPr>
          <p:cNvSpPr/>
          <p:nvPr/>
        </p:nvSpPr>
        <p:spPr>
          <a:xfrm>
            <a:off x="938463" y="4319337"/>
            <a:ext cx="4824663" cy="185762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3231BE5-06ED-DDA7-A907-1697E1948ACB}"/>
              </a:ext>
            </a:extLst>
          </p:cNvPr>
          <p:cNvSpPr/>
          <p:nvPr/>
        </p:nvSpPr>
        <p:spPr>
          <a:xfrm>
            <a:off x="5763126" y="4367463"/>
            <a:ext cx="5257800" cy="179898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F2AFE0D1-BFEF-9855-133D-61311DD628F1}"/>
              </a:ext>
            </a:extLst>
          </p:cNvPr>
          <p:cNvSpPr txBox="1"/>
          <p:nvPr/>
        </p:nvSpPr>
        <p:spPr>
          <a:xfrm>
            <a:off x="986590" y="3780505"/>
            <a:ext cx="950495" cy="369332"/>
          </a:xfrm>
          <a:prstGeom prst="rect">
            <a:avLst/>
          </a:prstGeom>
          <a:noFill/>
        </p:spPr>
        <p:txBody>
          <a:bodyPr wrap="square" rtlCol="0">
            <a:spAutoFit/>
          </a:bodyPr>
          <a:lstStyle/>
          <a:p>
            <a:r>
              <a:rPr kumimoji="1" lang="en-US" altLang="ja-JP" dirty="0"/>
              <a:t>6</a:t>
            </a:r>
            <a:r>
              <a:rPr kumimoji="1" lang="ja-JP" altLang="en-US" dirty="0"/>
              <a:t>月</a:t>
            </a:r>
          </a:p>
        </p:txBody>
      </p:sp>
      <p:sp>
        <p:nvSpPr>
          <p:cNvPr id="8" name="テキスト ボックス 7">
            <a:extLst>
              <a:ext uri="{FF2B5EF4-FFF2-40B4-BE49-F238E27FC236}">
                <a16:creationId xmlns:a16="http://schemas.microsoft.com/office/drawing/2014/main" id="{1EA9DFB3-D9AA-3546-BA01-6604F5F2B38C}"/>
              </a:ext>
            </a:extLst>
          </p:cNvPr>
          <p:cNvSpPr txBox="1"/>
          <p:nvPr/>
        </p:nvSpPr>
        <p:spPr>
          <a:xfrm>
            <a:off x="6096000" y="3974068"/>
            <a:ext cx="2205789" cy="369332"/>
          </a:xfrm>
          <a:prstGeom prst="rect">
            <a:avLst/>
          </a:prstGeom>
          <a:noFill/>
        </p:spPr>
        <p:txBody>
          <a:bodyPr wrap="square" rtlCol="0">
            <a:spAutoFit/>
          </a:bodyPr>
          <a:lstStyle/>
          <a:p>
            <a:r>
              <a:rPr kumimoji="1" lang="en-US" altLang="ja-JP" dirty="0"/>
              <a:t>7</a:t>
            </a:r>
            <a:r>
              <a:rPr kumimoji="1" lang="ja-JP" altLang="en-US" dirty="0"/>
              <a:t>月</a:t>
            </a:r>
          </a:p>
        </p:txBody>
      </p:sp>
      <p:sp>
        <p:nvSpPr>
          <p:cNvPr id="9" name="矢印: 右 8">
            <a:extLst>
              <a:ext uri="{FF2B5EF4-FFF2-40B4-BE49-F238E27FC236}">
                <a16:creationId xmlns:a16="http://schemas.microsoft.com/office/drawing/2014/main" id="{05FC2CB9-70F6-8B67-81EE-5F462AD0EC0A}"/>
              </a:ext>
            </a:extLst>
          </p:cNvPr>
          <p:cNvSpPr/>
          <p:nvPr/>
        </p:nvSpPr>
        <p:spPr>
          <a:xfrm>
            <a:off x="986590" y="4475747"/>
            <a:ext cx="1528010" cy="97455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t>True_tau</a:t>
            </a:r>
            <a:r>
              <a:rPr kumimoji="1" lang="ja-JP" altLang="en-US" dirty="0"/>
              <a:t>の調整</a:t>
            </a:r>
          </a:p>
        </p:txBody>
      </p:sp>
      <p:sp>
        <p:nvSpPr>
          <p:cNvPr id="11" name="矢印: 右 10">
            <a:extLst>
              <a:ext uri="{FF2B5EF4-FFF2-40B4-BE49-F238E27FC236}">
                <a16:creationId xmlns:a16="http://schemas.microsoft.com/office/drawing/2014/main" id="{E5D1FFF3-68ED-E527-B34C-814A58EF4632}"/>
              </a:ext>
            </a:extLst>
          </p:cNvPr>
          <p:cNvSpPr/>
          <p:nvPr/>
        </p:nvSpPr>
        <p:spPr>
          <a:xfrm>
            <a:off x="2496551" y="4001294"/>
            <a:ext cx="4176964" cy="17178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プログラムの精査</a:t>
            </a:r>
            <a:endParaRPr kumimoji="1" lang="ja-JP" altLang="en-US" dirty="0"/>
          </a:p>
        </p:txBody>
      </p:sp>
      <p:sp>
        <p:nvSpPr>
          <p:cNvPr id="12" name="矢印: 右 11">
            <a:extLst>
              <a:ext uri="{FF2B5EF4-FFF2-40B4-BE49-F238E27FC236}">
                <a16:creationId xmlns:a16="http://schemas.microsoft.com/office/drawing/2014/main" id="{F95F6437-CBEC-BE4E-D557-30F5E2CD8952}"/>
              </a:ext>
            </a:extLst>
          </p:cNvPr>
          <p:cNvSpPr/>
          <p:nvPr/>
        </p:nvSpPr>
        <p:spPr>
          <a:xfrm>
            <a:off x="7069861" y="3429000"/>
            <a:ext cx="2902400" cy="3012816"/>
          </a:xfrm>
          <a:prstGeom prst="rightArrow">
            <a:avLst>
              <a:gd name="adj1" fmla="val 61463"/>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予定</a:t>
            </a:r>
            <a:endParaRPr lang="en-US" altLang="ja-JP" dirty="0"/>
          </a:p>
          <a:p>
            <a:pPr algn="ctr"/>
            <a:r>
              <a:rPr lang="en-US" altLang="ja-JP" dirty="0" err="1"/>
              <a:t>Higgs+tau+tau</a:t>
            </a:r>
            <a:r>
              <a:rPr lang="ja-JP" altLang="en-US" dirty="0"/>
              <a:t>以外の事象にも調整済みの</a:t>
            </a:r>
            <a:r>
              <a:rPr lang="en-US" altLang="ja-JP" dirty="0" err="1"/>
              <a:t>truetau</a:t>
            </a:r>
            <a:r>
              <a:rPr lang="ja-JP" altLang="en-US" dirty="0"/>
              <a:t>を適用</a:t>
            </a:r>
            <a:endParaRPr kumimoji="1" lang="ja-JP" altLang="en-US" dirty="0"/>
          </a:p>
        </p:txBody>
      </p:sp>
      <p:sp>
        <p:nvSpPr>
          <p:cNvPr id="13" name="矢印: 右 12">
            <a:extLst>
              <a:ext uri="{FF2B5EF4-FFF2-40B4-BE49-F238E27FC236}">
                <a16:creationId xmlns:a16="http://schemas.microsoft.com/office/drawing/2014/main" id="{307B9B99-C438-28AD-4FA6-63DF5D40B20D}"/>
              </a:ext>
            </a:extLst>
          </p:cNvPr>
          <p:cNvSpPr/>
          <p:nvPr/>
        </p:nvSpPr>
        <p:spPr>
          <a:xfrm>
            <a:off x="1603513" y="5910469"/>
            <a:ext cx="9417413" cy="5824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t>MODERN PARTICLE PHYSICS by Mark </a:t>
            </a:r>
            <a:r>
              <a:rPr kumimoji="1" lang="en-US" altLang="ja-JP" dirty="0" err="1"/>
              <a:t>thomson</a:t>
            </a:r>
            <a:r>
              <a:rPr kumimoji="1" lang="ja-JP" altLang="en-US" dirty="0"/>
              <a:t>で勉強</a:t>
            </a:r>
          </a:p>
        </p:txBody>
      </p:sp>
    </p:spTree>
    <p:extLst>
      <p:ext uri="{BB962C8B-B14F-4D97-AF65-F5344CB8AC3E}">
        <p14:creationId xmlns:p14="http://schemas.microsoft.com/office/powerpoint/2010/main" val="2854523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4CE007-BFE8-E541-4BAB-3A0891C97186}"/>
              </a:ext>
            </a:extLst>
          </p:cNvPr>
          <p:cNvSpPr>
            <a:spLocks noGrp="1"/>
          </p:cNvSpPr>
          <p:nvPr>
            <p:ph type="title"/>
          </p:nvPr>
        </p:nvSpPr>
        <p:spPr>
          <a:xfrm>
            <a:off x="526774" y="365125"/>
            <a:ext cx="10827026" cy="1325563"/>
          </a:xfrm>
        </p:spPr>
        <p:txBody>
          <a:bodyPr/>
          <a:lstStyle/>
          <a:p>
            <a:r>
              <a:rPr kumimoji="1" lang="en-US" altLang="ja-JP" dirty="0"/>
              <a:t>H</a:t>
            </a:r>
            <a:r>
              <a:rPr kumimoji="1" lang="ja-JP" altLang="en-US" dirty="0"/>
              <a:t>のエネルギーが増加している理由の調査</a:t>
            </a:r>
          </a:p>
        </p:txBody>
      </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7AA896B1-8869-D03E-E39C-4B52379F9B36}"/>
                  </a:ext>
                </a:extLst>
              </p:cNvPr>
              <p:cNvSpPr txBox="1"/>
              <p:nvPr/>
            </p:nvSpPr>
            <p:spPr>
              <a:xfrm>
                <a:off x="716660" y="5469243"/>
                <a:ext cx="10637140" cy="923330"/>
              </a:xfrm>
              <a:prstGeom prst="rect">
                <a:avLst/>
              </a:prstGeom>
              <a:noFill/>
            </p:spPr>
            <p:txBody>
              <a:bodyPr wrap="square" rtlCol="0">
                <a:spAutoFit/>
              </a:bodyPr>
              <a:lstStyle/>
              <a:p>
                <a:r>
                  <a:rPr kumimoji="1" lang="en-US" altLang="ja-JP" dirty="0"/>
                  <a:t>H</a:t>
                </a:r>
                <a:r>
                  <a:rPr kumimoji="1" lang="ja-JP" altLang="en-US" dirty="0"/>
                  <a:t>のエネルギーが</a:t>
                </a:r>
                <a:r>
                  <a:rPr kumimoji="1" lang="en-US" altLang="ja-JP" dirty="0"/>
                  <a:t>140 GeV</a:t>
                </a:r>
                <a:r>
                  <a:rPr kumimoji="1" lang="ja-JP" altLang="en-US" dirty="0"/>
                  <a:t>より</a:t>
                </a:r>
                <a:r>
                  <a:rPr lang="ja-JP" altLang="en-US" dirty="0"/>
                  <a:t>大きくなっているため、</a:t>
                </a:r>
                <a:r>
                  <a:rPr kumimoji="1" lang="ja-JP" altLang="en-US" dirty="0"/>
                  <a:t>随伴生成される</a:t>
                </a:r>
                <a:r>
                  <a:rPr kumimoji="1" lang="en-US" altLang="ja-JP" dirty="0"/>
                  <a:t>Z</a:t>
                </a:r>
                <a:r>
                  <a:rPr kumimoji="1" lang="ja-JP" altLang="en-US" dirty="0"/>
                  <a:t>のエネルギー</a:t>
                </a:r>
                <a:r>
                  <a:rPr lang="ja-JP" altLang="en-US" dirty="0"/>
                  <a:t>はエネルギー保存則より、</a:t>
                </a:r>
                <a:r>
                  <a:rPr lang="en-US" altLang="ja-JP" dirty="0"/>
                  <a:t>110 GeV</a:t>
                </a:r>
                <a:r>
                  <a:rPr lang="ja-JP" altLang="en-US" dirty="0"/>
                  <a:t>以下になっていると考えられる</a:t>
                </a:r>
                <a:endParaRPr kumimoji="1" lang="en-US" altLang="ja-JP" dirty="0"/>
              </a:p>
              <a:p>
                <a:r>
                  <a:rPr kumimoji="1" lang="ja-JP" altLang="en-US" dirty="0"/>
                  <a:t>そのため、</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𝐸</m:t>
                        </m:r>
                      </m:e>
                      <m:sup>
                        <m:r>
                          <a:rPr lang="en-US" altLang="ja-JP" i="1">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i="1">
                            <a:latin typeface="Cambria Math" panose="02040503050406030204" pitchFamily="18" charset="0"/>
                          </a:rPr>
                        </m:ctrlPr>
                      </m:sSupPr>
                      <m:e>
                        <m:d>
                          <m:dPr>
                            <m:begChr m:val="|"/>
                            <m:endChr m:val="|"/>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𝑝</m:t>
                                </m:r>
                              </m:e>
                            </m:acc>
                          </m:e>
                        </m:d>
                      </m:e>
                      <m:sup>
                        <m:r>
                          <a:rPr lang="en-US" altLang="ja-JP" i="1">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𝑚</m:t>
                        </m:r>
                      </m:e>
                      <m:sup>
                        <m:r>
                          <a:rPr lang="en-US" altLang="ja-JP" i="1">
                            <a:latin typeface="Cambria Math" panose="02040503050406030204" pitchFamily="18" charset="0"/>
                          </a:rPr>
                          <m:t>2</m:t>
                        </m:r>
                      </m:sup>
                    </m:sSup>
                    <m:r>
                      <a:rPr lang="en-US" altLang="ja-JP" i="1">
                        <a:latin typeface="Cambria Math" panose="02040503050406030204" pitchFamily="18" charset="0"/>
                      </a:rPr>
                      <m:t> </m:t>
                    </m:r>
                  </m:oMath>
                </a14:m>
                <a:r>
                  <a:rPr kumimoji="1" lang="ja-JP" altLang="en-US" dirty="0"/>
                  <a:t>より</a:t>
                </a:r>
                <a:r>
                  <a:rPr kumimoji="1" lang="en-US" altLang="ja-JP" dirty="0"/>
                  <a:t>Z</a:t>
                </a:r>
                <a:r>
                  <a:rPr kumimoji="1" lang="ja-JP" altLang="en-US" dirty="0"/>
                  <a:t>の質量が減少していると予想を立てた</a:t>
                </a:r>
                <a:endParaRPr kumimoji="1" lang="en-US" altLang="ja-JP" dirty="0"/>
              </a:p>
            </p:txBody>
          </p:sp>
        </mc:Choice>
        <mc:Fallback xmlns="">
          <p:sp>
            <p:nvSpPr>
              <p:cNvPr id="12" name="テキスト ボックス 11">
                <a:extLst>
                  <a:ext uri="{FF2B5EF4-FFF2-40B4-BE49-F238E27FC236}">
                    <a16:creationId xmlns:a16="http://schemas.microsoft.com/office/drawing/2014/main" id="{7AA896B1-8869-D03E-E39C-4B52379F9B36}"/>
                  </a:ext>
                </a:extLst>
              </p:cNvPr>
              <p:cNvSpPr txBox="1">
                <a:spLocks noRot="1" noChangeAspect="1" noMove="1" noResize="1" noEditPoints="1" noAdjustHandles="1" noChangeArrowheads="1" noChangeShapeType="1" noTextEdit="1"/>
              </p:cNvSpPr>
              <p:nvPr/>
            </p:nvSpPr>
            <p:spPr>
              <a:xfrm>
                <a:off x="716660" y="5469243"/>
                <a:ext cx="10637140" cy="923330"/>
              </a:xfrm>
              <a:prstGeom prst="rect">
                <a:avLst/>
              </a:prstGeom>
              <a:blipFill>
                <a:blip r:embed="rId2"/>
                <a:stretch>
                  <a:fillRect l="-516" t="-3289" b="-9868"/>
                </a:stretch>
              </a:blipFill>
            </p:spPr>
            <p:txBody>
              <a:bodyPr/>
              <a:lstStyle/>
              <a:p>
                <a:r>
                  <a:rPr lang="ja-JP" altLang="en-US">
                    <a:noFill/>
                  </a:rPr>
                  <a:t> </a:t>
                </a:r>
              </a:p>
            </p:txBody>
          </p:sp>
        </mc:Fallback>
      </mc:AlternateContent>
      <p:pic>
        <p:nvPicPr>
          <p:cNvPr id="14" name="図 13">
            <a:extLst>
              <a:ext uri="{FF2B5EF4-FFF2-40B4-BE49-F238E27FC236}">
                <a16:creationId xmlns:a16="http://schemas.microsoft.com/office/drawing/2014/main" id="{8E08C5CA-30A7-B1B5-93C4-C3240EBE4B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419" y="1631955"/>
            <a:ext cx="5326652" cy="3632502"/>
          </a:xfrm>
          <a:prstGeom prst="rect">
            <a:avLst/>
          </a:prstGeom>
        </p:spPr>
      </p:pic>
      <p:sp>
        <p:nvSpPr>
          <p:cNvPr id="22" name="テキスト ボックス 21">
            <a:extLst>
              <a:ext uri="{FF2B5EF4-FFF2-40B4-BE49-F238E27FC236}">
                <a16:creationId xmlns:a16="http://schemas.microsoft.com/office/drawing/2014/main" id="{DF9F7002-E761-7D43-F7C5-BA75E904599B}"/>
              </a:ext>
            </a:extLst>
          </p:cNvPr>
          <p:cNvSpPr txBox="1"/>
          <p:nvPr/>
        </p:nvSpPr>
        <p:spPr>
          <a:xfrm>
            <a:off x="7374835" y="5125958"/>
            <a:ext cx="3594045" cy="276999"/>
          </a:xfrm>
          <a:prstGeom prst="rect">
            <a:avLst/>
          </a:prstGeom>
          <a:noFill/>
        </p:spPr>
        <p:txBody>
          <a:bodyPr wrap="square" rtlCol="0">
            <a:spAutoFit/>
          </a:bodyPr>
          <a:lstStyle/>
          <a:p>
            <a:r>
              <a:rPr kumimoji="1" lang="en-US" altLang="ja-JP" sz="1200" dirty="0"/>
              <a:t>Z</a:t>
            </a:r>
            <a:r>
              <a:rPr kumimoji="1" lang="ja-JP" altLang="en-US" sz="1200" dirty="0"/>
              <a:t>からの</a:t>
            </a:r>
            <a:r>
              <a:rPr kumimoji="1" lang="en-US" altLang="ja-JP" sz="1200" dirty="0"/>
              <a:t>Tau</a:t>
            </a:r>
            <a:r>
              <a:rPr kumimoji="1" lang="ja-JP" altLang="en-US" sz="1200" dirty="0"/>
              <a:t>から計算した、</a:t>
            </a:r>
            <a:r>
              <a:rPr kumimoji="1" lang="en-US" altLang="ja-JP" sz="1200" dirty="0"/>
              <a:t>Z</a:t>
            </a:r>
            <a:r>
              <a:rPr kumimoji="1" lang="ja-JP" altLang="en-US" sz="1200" dirty="0"/>
              <a:t>のエネルギー</a:t>
            </a:r>
          </a:p>
        </p:txBody>
      </p:sp>
      <p:sp>
        <p:nvSpPr>
          <p:cNvPr id="28" name="テキスト ボックス 27">
            <a:extLst>
              <a:ext uri="{FF2B5EF4-FFF2-40B4-BE49-F238E27FC236}">
                <a16:creationId xmlns:a16="http://schemas.microsoft.com/office/drawing/2014/main" id="{D642AC39-4073-1171-C668-CC6925C5826A}"/>
              </a:ext>
            </a:extLst>
          </p:cNvPr>
          <p:cNvSpPr txBox="1"/>
          <p:nvPr/>
        </p:nvSpPr>
        <p:spPr>
          <a:xfrm>
            <a:off x="11147527" y="4954315"/>
            <a:ext cx="660160" cy="369332"/>
          </a:xfrm>
          <a:prstGeom prst="rect">
            <a:avLst/>
          </a:prstGeom>
          <a:noFill/>
        </p:spPr>
        <p:txBody>
          <a:bodyPr wrap="square" rtlCol="0">
            <a:spAutoFit/>
          </a:bodyPr>
          <a:lstStyle/>
          <a:p>
            <a:r>
              <a:rPr kumimoji="1" lang="en-US" altLang="ja-JP" dirty="0"/>
              <a:t>GeV</a:t>
            </a:r>
            <a:endParaRPr kumimoji="1" lang="ja-JP" altLang="en-US" dirty="0"/>
          </a:p>
        </p:txBody>
      </p:sp>
      <p:sp>
        <p:nvSpPr>
          <p:cNvPr id="15" name="テキスト ボックス 14">
            <a:extLst>
              <a:ext uri="{FF2B5EF4-FFF2-40B4-BE49-F238E27FC236}">
                <a16:creationId xmlns:a16="http://schemas.microsoft.com/office/drawing/2014/main" id="{D5302A1B-CCBF-5EA9-C04A-7825DD1ABF6B}"/>
              </a:ext>
            </a:extLst>
          </p:cNvPr>
          <p:cNvSpPr txBox="1"/>
          <p:nvPr/>
        </p:nvSpPr>
        <p:spPr>
          <a:xfrm>
            <a:off x="228976" y="1917309"/>
            <a:ext cx="6582937" cy="2031325"/>
          </a:xfrm>
          <a:prstGeom prst="rect">
            <a:avLst/>
          </a:prstGeom>
          <a:noFill/>
        </p:spPr>
        <p:txBody>
          <a:bodyPr wrap="square" rtlCol="0">
            <a:spAutoFit/>
          </a:bodyPr>
          <a:lstStyle/>
          <a:p>
            <a:r>
              <a:rPr lang="en-US" altLang="ja-JP" dirty="0"/>
              <a:t>************************************</a:t>
            </a:r>
          </a:p>
          <a:p>
            <a:r>
              <a:rPr lang="en-US" altLang="ja-JP" dirty="0"/>
              <a:t>*    Row   * Z</a:t>
            </a:r>
            <a:r>
              <a:rPr lang="ja-JP" altLang="en-US" dirty="0"/>
              <a:t>のエネルギー</a:t>
            </a:r>
            <a:r>
              <a:rPr lang="en-US" altLang="ja-JP" dirty="0"/>
              <a:t> *  H</a:t>
            </a:r>
            <a:r>
              <a:rPr lang="ja-JP" altLang="en-US" dirty="0"/>
              <a:t>のエネルギー</a:t>
            </a:r>
            <a:r>
              <a:rPr lang="en-US" altLang="ja-JP" dirty="0"/>
              <a:t>*</a:t>
            </a:r>
          </a:p>
          <a:p>
            <a:r>
              <a:rPr lang="en-US" altLang="ja-JP" dirty="0"/>
              <a:t>************************************</a:t>
            </a:r>
          </a:p>
          <a:p>
            <a:r>
              <a:rPr lang="ja-JP" altLang="en-US" dirty="0"/>
              <a:t>*     </a:t>
            </a:r>
            <a:r>
              <a:rPr lang="en-US" altLang="ja-JP" dirty="0"/>
              <a:t>7545 * 109.92071 * 139.29720 *</a:t>
            </a:r>
          </a:p>
          <a:p>
            <a:r>
              <a:rPr lang="en-US" altLang="ja-JP" b="1" dirty="0">
                <a:highlight>
                  <a:srgbClr val="00FFFF"/>
                </a:highlight>
              </a:rPr>
              <a:t>*     7555 * 97.206214 * 147.83342 *</a:t>
            </a:r>
          </a:p>
          <a:p>
            <a:r>
              <a:rPr lang="en-US" altLang="ja-JP" dirty="0"/>
              <a:t>*     7572 * 109.86408 * 140.55540 *</a:t>
            </a:r>
          </a:p>
          <a:p>
            <a:r>
              <a:rPr lang="en-US" altLang="ja-JP" dirty="0"/>
              <a:t>*     7573 * 113.10886 * 137.01545 *</a:t>
            </a:r>
            <a:endParaRPr kumimoji="1" lang="ja-JP" altLang="en-US" dirty="0"/>
          </a:p>
        </p:txBody>
      </p:sp>
      <p:cxnSp>
        <p:nvCxnSpPr>
          <p:cNvPr id="5" name="直線矢印コネクタ 4">
            <a:extLst>
              <a:ext uri="{FF2B5EF4-FFF2-40B4-BE49-F238E27FC236}">
                <a16:creationId xmlns:a16="http://schemas.microsoft.com/office/drawing/2014/main" id="{AC640E74-A3C6-4637-4556-2FBF626AF5DA}"/>
              </a:ext>
            </a:extLst>
          </p:cNvPr>
          <p:cNvCxnSpPr>
            <a:cxnSpLocks/>
          </p:cNvCxnSpPr>
          <p:nvPr/>
        </p:nvCxnSpPr>
        <p:spPr>
          <a:xfrm flipH="1" flipV="1">
            <a:off x="4184979" y="3211297"/>
            <a:ext cx="1669169" cy="21916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直線矢印コネクタ 17">
            <a:extLst>
              <a:ext uri="{FF2B5EF4-FFF2-40B4-BE49-F238E27FC236}">
                <a16:creationId xmlns:a16="http://schemas.microsoft.com/office/drawing/2014/main" id="{11517505-C5B8-47C9-EAAA-E8A80D8F9772}"/>
              </a:ext>
            </a:extLst>
          </p:cNvPr>
          <p:cNvCxnSpPr>
            <a:cxnSpLocks/>
          </p:cNvCxnSpPr>
          <p:nvPr/>
        </p:nvCxnSpPr>
        <p:spPr>
          <a:xfrm flipV="1">
            <a:off x="5854148" y="4949792"/>
            <a:ext cx="2425148" cy="5194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7013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AEB9E4-1206-ECD8-29FF-9A8310A1C705}"/>
              </a:ext>
            </a:extLst>
          </p:cNvPr>
          <p:cNvSpPr>
            <a:spLocks noGrp="1"/>
          </p:cNvSpPr>
          <p:nvPr>
            <p:ph type="title"/>
          </p:nvPr>
        </p:nvSpPr>
        <p:spPr/>
        <p:txBody>
          <a:bodyPr/>
          <a:lstStyle/>
          <a:p>
            <a:r>
              <a:rPr kumimoji="1" lang="en-US" altLang="ja-JP" dirty="0"/>
              <a:t>Z</a:t>
            </a:r>
            <a:r>
              <a:rPr kumimoji="1" lang="ja-JP" altLang="en-US" dirty="0"/>
              <a:t>の質量について</a:t>
            </a:r>
          </a:p>
        </p:txBody>
      </p:sp>
      <p:sp>
        <p:nvSpPr>
          <p:cNvPr id="19" name="テキスト ボックス 18">
            <a:extLst>
              <a:ext uri="{FF2B5EF4-FFF2-40B4-BE49-F238E27FC236}">
                <a16:creationId xmlns:a16="http://schemas.microsoft.com/office/drawing/2014/main" id="{D8DB0E5E-1F54-140B-B592-D4EE725096D9}"/>
              </a:ext>
            </a:extLst>
          </p:cNvPr>
          <p:cNvSpPr txBox="1"/>
          <p:nvPr/>
        </p:nvSpPr>
        <p:spPr>
          <a:xfrm>
            <a:off x="1066021" y="4526099"/>
            <a:ext cx="4005469" cy="584775"/>
          </a:xfrm>
          <a:prstGeom prst="rect">
            <a:avLst/>
          </a:prstGeom>
          <a:noFill/>
        </p:spPr>
        <p:txBody>
          <a:bodyPr wrap="square" rtlCol="0">
            <a:spAutoFit/>
          </a:bodyPr>
          <a:lstStyle/>
          <a:p>
            <a:r>
              <a:rPr kumimoji="1" lang="ja-JP" altLang="en-US" sz="1600" dirty="0"/>
              <a:t>調べると実際に</a:t>
            </a:r>
            <a:r>
              <a:rPr kumimoji="1" lang="en-US" altLang="ja-JP" sz="1600" dirty="0"/>
              <a:t>Z</a:t>
            </a:r>
            <a:r>
              <a:rPr kumimoji="1" lang="ja-JP" altLang="en-US" sz="1600" dirty="0"/>
              <a:t>の質量が揺れるらしい</a:t>
            </a:r>
            <a:endParaRPr kumimoji="1" lang="en-US" altLang="ja-JP" sz="1600" dirty="0"/>
          </a:p>
          <a:p>
            <a:r>
              <a:rPr lang="ja-JP" altLang="en-US" sz="1600" dirty="0"/>
              <a:t>ブライトウィグナー分布</a:t>
            </a:r>
            <a:endParaRPr lang="en-US" altLang="ja-JP" sz="1600" dirty="0"/>
          </a:p>
        </p:txBody>
      </p:sp>
      <p:pic>
        <p:nvPicPr>
          <p:cNvPr id="24" name="図 23">
            <a:extLst>
              <a:ext uri="{FF2B5EF4-FFF2-40B4-BE49-F238E27FC236}">
                <a16:creationId xmlns:a16="http://schemas.microsoft.com/office/drawing/2014/main" id="{B8D02A6F-6EBD-69D8-A309-73E71343CF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287" y="1938131"/>
            <a:ext cx="5819095" cy="3968324"/>
          </a:xfrm>
          <a:prstGeom prst="rect">
            <a:avLst/>
          </a:prstGeom>
        </p:spPr>
      </p:pic>
      <p:sp>
        <p:nvSpPr>
          <p:cNvPr id="25" name="テキスト ボックス 24">
            <a:extLst>
              <a:ext uri="{FF2B5EF4-FFF2-40B4-BE49-F238E27FC236}">
                <a16:creationId xmlns:a16="http://schemas.microsoft.com/office/drawing/2014/main" id="{24AA0937-1A28-3867-0C53-F23CFF4B09A1}"/>
              </a:ext>
            </a:extLst>
          </p:cNvPr>
          <p:cNvSpPr txBox="1"/>
          <p:nvPr/>
        </p:nvSpPr>
        <p:spPr>
          <a:xfrm>
            <a:off x="6862822" y="1570897"/>
            <a:ext cx="3774394" cy="338554"/>
          </a:xfrm>
          <a:prstGeom prst="rect">
            <a:avLst/>
          </a:prstGeom>
          <a:noFill/>
        </p:spPr>
        <p:txBody>
          <a:bodyPr wrap="square" rtlCol="0">
            <a:spAutoFit/>
          </a:bodyPr>
          <a:lstStyle/>
          <a:p>
            <a:r>
              <a:rPr kumimoji="1" lang="en-US" altLang="ja-JP" sz="1600" dirty="0"/>
              <a:t>Z</a:t>
            </a:r>
            <a:r>
              <a:rPr kumimoji="1" lang="ja-JP" altLang="en-US" sz="1600" dirty="0"/>
              <a:t>からの</a:t>
            </a:r>
            <a:r>
              <a:rPr kumimoji="1" lang="en-US" altLang="ja-JP" sz="1600" dirty="0"/>
              <a:t>tau</a:t>
            </a:r>
            <a:r>
              <a:rPr kumimoji="1" lang="ja-JP" altLang="en-US" sz="1600" dirty="0"/>
              <a:t>対から計算した、</a:t>
            </a:r>
            <a:r>
              <a:rPr kumimoji="1" lang="en-US" altLang="ja-JP" sz="1600" dirty="0"/>
              <a:t>Z</a:t>
            </a:r>
            <a:r>
              <a:rPr kumimoji="1" lang="ja-JP" altLang="en-US" sz="1600" dirty="0"/>
              <a:t>の質量</a:t>
            </a:r>
          </a:p>
        </p:txBody>
      </p:sp>
      <p:sp>
        <p:nvSpPr>
          <p:cNvPr id="6" name="テキスト ボックス 5">
            <a:extLst>
              <a:ext uri="{FF2B5EF4-FFF2-40B4-BE49-F238E27FC236}">
                <a16:creationId xmlns:a16="http://schemas.microsoft.com/office/drawing/2014/main" id="{35985DA5-30F9-A62A-A3C6-B1A45ED1007D}"/>
              </a:ext>
            </a:extLst>
          </p:cNvPr>
          <p:cNvSpPr txBox="1"/>
          <p:nvPr/>
        </p:nvSpPr>
        <p:spPr>
          <a:xfrm>
            <a:off x="1066021" y="2670862"/>
            <a:ext cx="3784275" cy="646331"/>
          </a:xfrm>
          <a:prstGeom prst="rect">
            <a:avLst/>
          </a:prstGeom>
          <a:noFill/>
        </p:spPr>
        <p:txBody>
          <a:bodyPr wrap="square" rtlCol="0">
            <a:spAutoFit/>
          </a:bodyPr>
          <a:lstStyle/>
          <a:p>
            <a:r>
              <a:rPr kumimoji="1" lang="ja-JP" altLang="en-US" dirty="0"/>
              <a:t>実際に</a:t>
            </a:r>
            <a:r>
              <a:rPr kumimoji="1" lang="en-US" altLang="ja-JP" dirty="0"/>
              <a:t>Z</a:t>
            </a:r>
            <a:r>
              <a:rPr kumimoji="1" lang="ja-JP" altLang="en-US" dirty="0"/>
              <a:t>の質量を再構成すると、質量が揺れていることがわかった</a:t>
            </a:r>
          </a:p>
        </p:txBody>
      </p:sp>
      <p:sp>
        <p:nvSpPr>
          <p:cNvPr id="7" name="テキスト ボックス 6">
            <a:extLst>
              <a:ext uri="{FF2B5EF4-FFF2-40B4-BE49-F238E27FC236}">
                <a16:creationId xmlns:a16="http://schemas.microsoft.com/office/drawing/2014/main" id="{C7C6B540-A998-48F1-62E9-4B300EBD7786}"/>
              </a:ext>
            </a:extLst>
          </p:cNvPr>
          <p:cNvSpPr txBox="1"/>
          <p:nvPr/>
        </p:nvSpPr>
        <p:spPr>
          <a:xfrm>
            <a:off x="11047067" y="5677646"/>
            <a:ext cx="898388" cy="338554"/>
          </a:xfrm>
          <a:prstGeom prst="rect">
            <a:avLst/>
          </a:prstGeom>
          <a:noFill/>
        </p:spPr>
        <p:txBody>
          <a:bodyPr wrap="square" rtlCol="0">
            <a:spAutoFit/>
          </a:bodyPr>
          <a:lstStyle/>
          <a:p>
            <a:r>
              <a:rPr kumimoji="1" lang="en-US" altLang="ja-JP" sz="1600" dirty="0"/>
              <a:t>GeV</a:t>
            </a:r>
            <a:endParaRPr kumimoji="1" lang="ja-JP" altLang="en-US" sz="1600" dirty="0"/>
          </a:p>
        </p:txBody>
      </p:sp>
      <p:cxnSp>
        <p:nvCxnSpPr>
          <p:cNvPr id="9" name="直線矢印コネクタ 8">
            <a:extLst>
              <a:ext uri="{FF2B5EF4-FFF2-40B4-BE49-F238E27FC236}">
                <a16:creationId xmlns:a16="http://schemas.microsoft.com/office/drawing/2014/main" id="{88B872B2-BAC9-E0E7-F336-3DA93168E40E}"/>
              </a:ext>
            </a:extLst>
          </p:cNvPr>
          <p:cNvCxnSpPr>
            <a:cxnSpLocks/>
            <a:endCxn id="8" idx="1"/>
          </p:cNvCxnSpPr>
          <p:nvPr/>
        </p:nvCxnSpPr>
        <p:spPr>
          <a:xfrm>
            <a:off x="3518452" y="3374554"/>
            <a:ext cx="6349867" cy="28878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左中かっこ 7">
            <a:extLst>
              <a:ext uri="{FF2B5EF4-FFF2-40B4-BE49-F238E27FC236}">
                <a16:creationId xmlns:a16="http://schemas.microsoft.com/office/drawing/2014/main" id="{CCFACF56-3F38-372A-C640-C6F336FCA739}"/>
              </a:ext>
            </a:extLst>
          </p:cNvPr>
          <p:cNvSpPr/>
          <p:nvPr/>
        </p:nvSpPr>
        <p:spPr>
          <a:xfrm rot="16200000">
            <a:off x="9499379" y="4900804"/>
            <a:ext cx="737879" cy="198535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10360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E44201-DA66-8396-3A27-2698DB7E1DA4}"/>
            </a:ext>
          </a:extLst>
        </p:cNvPr>
        <p:cNvGrpSpPr/>
        <p:nvPr/>
      </p:nvGrpSpPr>
      <p:grpSpPr>
        <a:xfrm>
          <a:off x="0" y="0"/>
          <a:ext cx="0" cy="0"/>
          <a:chOff x="0" y="0"/>
          <a:chExt cx="0" cy="0"/>
        </a:xfrm>
      </p:grpSpPr>
      <p:pic>
        <p:nvPicPr>
          <p:cNvPr id="34" name="図 33">
            <a:extLst>
              <a:ext uri="{FF2B5EF4-FFF2-40B4-BE49-F238E27FC236}">
                <a16:creationId xmlns:a16="http://schemas.microsoft.com/office/drawing/2014/main" id="{D9105EFA-1B23-1EB9-DA51-1B36DC25D1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4114" y="3428999"/>
            <a:ext cx="4799787" cy="3313186"/>
          </a:xfrm>
          <a:prstGeom prst="rect">
            <a:avLst/>
          </a:prstGeom>
        </p:spPr>
      </p:pic>
      <p:pic>
        <p:nvPicPr>
          <p:cNvPr id="21" name="図 20">
            <a:extLst>
              <a:ext uri="{FF2B5EF4-FFF2-40B4-BE49-F238E27FC236}">
                <a16:creationId xmlns:a16="http://schemas.microsoft.com/office/drawing/2014/main" id="{12401EF9-8338-7763-9E22-77C14CD9EF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6583" y="702995"/>
            <a:ext cx="4505417" cy="3109989"/>
          </a:xfrm>
          <a:prstGeom prst="rect">
            <a:avLst/>
          </a:prstGeom>
        </p:spPr>
      </p:pic>
      <p:sp>
        <p:nvSpPr>
          <p:cNvPr id="2" name="タイトル 1">
            <a:extLst>
              <a:ext uri="{FF2B5EF4-FFF2-40B4-BE49-F238E27FC236}">
                <a16:creationId xmlns:a16="http://schemas.microsoft.com/office/drawing/2014/main" id="{B8BC2E28-6261-C29D-8515-07AC5BBE6176}"/>
              </a:ext>
            </a:extLst>
          </p:cNvPr>
          <p:cNvSpPr>
            <a:spLocks noGrp="1"/>
          </p:cNvSpPr>
          <p:nvPr>
            <p:ph type="title"/>
          </p:nvPr>
        </p:nvSpPr>
        <p:spPr>
          <a:xfrm>
            <a:off x="3264114" y="107329"/>
            <a:ext cx="8089686" cy="1325563"/>
          </a:xfrm>
        </p:spPr>
        <p:txBody>
          <a:bodyPr>
            <a:normAutofit/>
          </a:bodyPr>
          <a:lstStyle/>
          <a:p>
            <a:r>
              <a:rPr kumimoji="1" lang="en-US" altLang="ja-JP" sz="3200" dirty="0"/>
              <a:t>Z</a:t>
            </a:r>
            <a:r>
              <a:rPr kumimoji="1" lang="ja-JP" altLang="en-US" sz="3200" dirty="0"/>
              <a:t>の質量について</a:t>
            </a:r>
          </a:p>
        </p:txBody>
      </p:sp>
      <p:pic>
        <p:nvPicPr>
          <p:cNvPr id="5" name="コンテンツ プレースホルダー 4">
            <a:extLst>
              <a:ext uri="{FF2B5EF4-FFF2-40B4-BE49-F238E27FC236}">
                <a16:creationId xmlns:a16="http://schemas.microsoft.com/office/drawing/2014/main" id="{D2A6963D-4090-D6F2-A6ED-168459BF349C}"/>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03784" y="1497596"/>
            <a:ext cx="2985329" cy="2035840"/>
          </a:xfrm>
          <a:prstGeom prst="rect">
            <a:avLst/>
          </a:prstGeom>
        </p:spPr>
      </p:pic>
      <p:sp>
        <p:nvSpPr>
          <p:cNvPr id="7" name="テキスト ボックス 6">
            <a:extLst>
              <a:ext uri="{FF2B5EF4-FFF2-40B4-BE49-F238E27FC236}">
                <a16:creationId xmlns:a16="http://schemas.microsoft.com/office/drawing/2014/main" id="{B5B45A8C-4477-C8FC-0BA6-40225AEB7E7B}"/>
              </a:ext>
            </a:extLst>
          </p:cNvPr>
          <p:cNvSpPr txBox="1"/>
          <p:nvPr/>
        </p:nvSpPr>
        <p:spPr>
          <a:xfrm>
            <a:off x="498535" y="1095912"/>
            <a:ext cx="2690578" cy="369332"/>
          </a:xfrm>
          <a:prstGeom prst="rect">
            <a:avLst/>
          </a:prstGeom>
          <a:noFill/>
        </p:spPr>
        <p:txBody>
          <a:bodyPr wrap="square" rtlCol="0">
            <a:spAutoFit/>
          </a:bodyPr>
          <a:lstStyle/>
          <a:p>
            <a:r>
              <a:rPr kumimoji="1" lang="en-US" altLang="ja-JP" dirty="0"/>
              <a:t>H</a:t>
            </a:r>
            <a:r>
              <a:rPr kumimoji="1" lang="ja-JP" altLang="en-US" dirty="0"/>
              <a:t>の</a:t>
            </a:r>
            <a:r>
              <a:rPr lang="ja-JP" altLang="en-US" dirty="0"/>
              <a:t>エネルギー</a:t>
            </a:r>
            <a:endParaRPr kumimoji="1" lang="ja-JP" altLang="en-US" dirty="0"/>
          </a:p>
        </p:txBody>
      </p:sp>
      <p:sp>
        <p:nvSpPr>
          <p:cNvPr id="3" name="テキスト ボックス 2">
            <a:extLst>
              <a:ext uri="{FF2B5EF4-FFF2-40B4-BE49-F238E27FC236}">
                <a16:creationId xmlns:a16="http://schemas.microsoft.com/office/drawing/2014/main" id="{41AADAC2-353A-1C82-A69C-86227A35075A}"/>
              </a:ext>
            </a:extLst>
          </p:cNvPr>
          <p:cNvSpPr txBox="1"/>
          <p:nvPr/>
        </p:nvSpPr>
        <p:spPr>
          <a:xfrm>
            <a:off x="416584" y="212551"/>
            <a:ext cx="1616766" cy="461665"/>
          </a:xfrm>
          <a:prstGeom prst="rect">
            <a:avLst/>
          </a:prstGeom>
          <a:noFill/>
        </p:spPr>
        <p:txBody>
          <a:bodyPr wrap="square" rtlCol="0">
            <a:spAutoFit/>
          </a:bodyPr>
          <a:lstStyle/>
          <a:p>
            <a:r>
              <a:rPr kumimoji="1" lang="en-US" altLang="ja-JP" sz="2400" dirty="0"/>
              <a:t>Higgs(25)</a:t>
            </a:r>
            <a:endParaRPr kumimoji="1" lang="ja-JP" altLang="en-US" sz="2400" dirty="0"/>
          </a:p>
        </p:txBody>
      </p:sp>
      <p:sp>
        <p:nvSpPr>
          <p:cNvPr id="27" name="テキスト ボックス 26">
            <a:extLst>
              <a:ext uri="{FF2B5EF4-FFF2-40B4-BE49-F238E27FC236}">
                <a16:creationId xmlns:a16="http://schemas.microsoft.com/office/drawing/2014/main" id="{1E47E75E-D702-7F17-1825-850B8C42A377}"/>
              </a:ext>
            </a:extLst>
          </p:cNvPr>
          <p:cNvSpPr txBox="1"/>
          <p:nvPr/>
        </p:nvSpPr>
        <p:spPr>
          <a:xfrm>
            <a:off x="11347174" y="3812984"/>
            <a:ext cx="898388" cy="369332"/>
          </a:xfrm>
          <a:prstGeom prst="rect">
            <a:avLst/>
          </a:prstGeom>
          <a:noFill/>
        </p:spPr>
        <p:txBody>
          <a:bodyPr wrap="square" rtlCol="0">
            <a:spAutoFit/>
          </a:bodyPr>
          <a:lstStyle/>
          <a:p>
            <a:r>
              <a:rPr kumimoji="1" lang="en-US" altLang="ja-JP" dirty="0"/>
              <a:t>GeV</a:t>
            </a:r>
            <a:endParaRPr kumimoji="1" lang="ja-JP" altLang="en-US" dirty="0"/>
          </a:p>
        </p:txBody>
      </p:sp>
      <p:sp>
        <p:nvSpPr>
          <p:cNvPr id="4" name="左中かっこ 3">
            <a:extLst>
              <a:ext uri="{FF2B5EF4-FFF2-40B4-BE49-F238E27FC236}">
                <a16:creationId xmlns:a16="http://schemas.microsoft.com/office/drawing/2014/main" id="{20DB8276-2DA1-9BD2-3592-5EC0F160C8B9}"/>
              </a:ext>
            </a:extLst>
          </p:cNvPr>
          <p:cNvSpPr/>
          <p:nvPr/>
        </p:nvSpPr>
        <p:spPr>
          <a:xfrm rot="16200000">
            <a:off x="2087008" y="3246435"/>
            <a:ext cx="654073" cy="1019202"/>
          </a:xfrm>
          <a:prstGeom prst="leftBrace">
            <a:avLst>
              <a:gd name="adj1" fmla="val 8333"/>
              <a:gd name="adj2" fmla="val 5087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6" name="コネクタ: カギ線 15">
            <a:extLst>
              <a:ext uri="{FF2B5EF4-FFF2-40B4-BE49-F238E27FC236}">
                <a16:creationId xmlns:a16="http://schemas.microsoft.com/office/drawing/2014/main" id="{2CC178F2-5978-031F-4747-87D86FADF1E7}"/>
              </a:ext>
            </a:extLst>
          </p:cNvPr>
          <p:cNvCxnSpPr>
            <a:cxnSpLocks/>
            <a:stCxn id="4" idx="1"/>
          </p:cNvCxnSpPr>
          <p:nvPr/>
        </p:nvCxnSpPr>
        <p:spPr>
          <a:xfrm rot="5400000" flipH="1" flipV="1">
            <a:off x="4301737" y="199309"/>
            <a:ext cx="2004948" cy="5762579"/>
          </a:xfrm>
          <a:prstGeom prst="bentConnector4">
            <a:avLst>
              <a:gd name="adj1" fmla="val -11402"/>
              <a:gd name="adj2" fmla="val 12919"/>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コネクタ: カギ線 37">
            <a:extLst>
              <a:ext uri="{FF2B5EF4-FFF2-40B4-BE49-F238E27FC236}">
                <a16:creationId xmlns:a16="http://schemas.microsoft.com/office/drawing/2014/main" id="{6177A0F8-3106-AEBE-F386-5041217F15D6}"/>
              </a:ext>
            </a:extLst>
          </p:cNvPr>
          <p:cNvCxnSpPr>
            <a:cxnSpLocks/>
            <a:stCxn id="21" idx="2"/>
          </p:cNvCxnSpPr>
          <p:nvPr/>
        </p:nvCxnSpPr>
        <p:spPr>
          <a:xfrm rot="5400000">
            <a:off x="8154900" y="3311218"/>
            <a:ext cx="1282626" cy="2286159"/>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テキスト ボックス 7">
            <a:extLst>
              <a:ext uri="{FF2B5EF4-FFF2-40B4-BE49-F238E27FC236}">
                <a16:creationId xmlns:a16="http://schemas.microsoft.com/office/drawing/2014/main" id="{9C59A851-DBBD-5FF7-84C1-237832188C18}"/>
              </a:ext>
            </a:extLst>
          </p:cNvPr>
          <p:cNvSpPr txBox="1"/>
          <p:nvPr/>
        </p:nvSpPr>
        <p:spPr>
          <a:xfrm>
            <a:off x="4697899" y="2190170"/>
            <a:ext cx="3487600" cy="646331"/>
          </a:xfrm>
          <a:prstGeom prst="rect">
            <a:avLst/>
          </a:prstGeom>
          <a:noFill/>
        </p:spPr>
        <p:txBody>
          <a:bodyPr wrap="square" rtlCol="0">
            <a:spAutoFit/>
          </a:bodyPr>
          <a:lstStyle/>
          <a:p>
            <a:r>
              <a:rPr kumimoji="1" lang="en-US" altLang="ja-JP" dirty="0"/>
              <a:t>H</a:t>
            </a:r>
            <a:r>
              <a:rPr kumimoji="1" lang="ja-JP" altLang="en-US" dirty="0"/>
              <a:t>のエネルギーが</a:t>
            </a:r>
            <a:r>
              <a:rPr kumimoji="1" lang="en-US" altLang="ja-JP" dirty="0"/>
              <a:t>140 GeV</a:t>
            </a:r>
            <a:r>
              <a:rPr kumimoji="1" lang="ja-JP" altLang="en-US" dirty="0"/>
              <a:t>以上になっているところを拡大</a:t>
            </a:r>
          </a:p>
        </p:txBody>
      </p:sp>
      <p:sp>
        <p:nvSpPr>
          <p:cNvPr id="11" name="テキスト ボックス 10">
            <a:extLst>
              <a:ext uri="{FF2B5EF4-FFF2-40B4-BE49-F238E27FC236}">
                <a16:creationId xmlns:a16="http://schemas.microsoft.com/office/drawing/2014/main" id="{711A47FF-4D5B-5BEB-BFCC-C7F1F6469471}"/>
              </a:ext>
            </a:extLst>
          </p:cNvPr>
          <p:cNvSpPr txBox="1"/>
          <p:nvPr/>
        </p:nvSpPr>
        <p:spPr>
          <a:xfrm>
            <a:off x="9156134" y="5307397"/>
            <a:ext cx="2055484" cy="1200329"/>
          </a:xfrm>
          <a:prstGeom prst="rect">
            <a:avLst/>
          </a:prstGeom>
          <a:noFill/>
        </p:spPr>
        <p:txBody>
          <a:bodyPr wrap="square" rtlCol="0">
            <a:spAutoFit/>
          </a:bodyPr>
          <a:lstStyle/>
          <a:p>
            <a:r>
              <a:rPr kumimoji="1" lang="en-US" altLang="ja-JP" dirty="0"/>
              <a:t>H</a:t>
            </a:r>
            <a:r>
              <a:rPr kumimoji="1" lang="ja-JP" altLang="en-US" dirty="0"/>
              <a:t>のエネルギーが</a:t>
            </a:r>
            <a:r>
              <a:rPr kumimoji="1" lang="en-US" altLang="ja-JP" dirty="0"/>
              <a:t>140GeV</a:t>
            </a:r>
            <a:r>
              <a:rPr kumimoji="1" lang="ja-JP" altLang="en-US" dirty="0"/>
              <a:t>以上のものに対する</a:t>
            </a:r>
            <a:r>
              <a:rPr kumimoji="1" lang="en-US" altLang="ja-JP" dirty="0"/>
              <a:t>Z</a:t>
            </a:r>
            <a:r>
              <a:rPr kumimoji="1" lang="ja-JP" altLang="en-US" dirty="0"/>
              <a:t>の不変質量を表示</a:t>
            </a:r>
          </a:p>
        </p:txBody>
      </p:sp>
      <p:sp>
        <p:nvSpPr>
          <p:cNvPr id="12" name="テキスト ボックス 11">
            <a:extLst>
              <a:ext uri="{FF2B5EF4-FFF2-40B4-BE49-F238E27FC236}">
                <a16:creationId xmlns:a16="http://schemas.microsoft.com/office/drawing/2014/main" id="{E62E704E-E086-E046-8A3D-D2BCB448E532}"/>
              </a:ext>
            </a:extLst>
          </p:cNvPr>
          <p:cNvSpPr txBox="1"/>
          <p:nvPr/>
        </p:nvSpPr>
        <p:spPr>
          <a:xfrm>
            <a:off x="514124" y="5055676"/>
            <a:ext cx="3038451" cy="1200329"/>
          </a:xfrm>
          <a:prstGeom prst="rect">
            <a:avLst/>
          </a:prstGeom>
          <a:noFill/>
        </p:spPr>
        <p:txBody>
          <a:bodyPr wrap="square" rtlCol="0">
            <a:spAutoFit/>
          </a:bodyPr>
          <a:lstStyle/>
          <a:p>
            <a:r>
              <a:rPr lang="en-US" altLang="ja-JP" dirty="0"/>
              <a:t>Z</a:t>
            </a:r>
            <a:r>
              <a:rPr lang="ja-JP" altLang="en-US" dirty="0"/>
              <a:t>の質量の</a:t>
            </a:r>
            <a:r>
              <a:rPr lang="en-US" altLang="ja-JP" dirty="0"/>
              <a:t>90 GEV</a:t>
            </a:r>
            <a:r>
              <a:rPr lang="ja-JP" altLang="en-US" dirty="0"/>
              <a:t>付近にピークが立っているが、明らかにそれよりも小さい質量を持つものが存在する</a:t>
            </a:r>
            <a:endParaRPr kumimoji="1" lang="ja-JP" altLang="en-US" dirty="0"/>
          </a:p>
        </p:txBody>
      </p:sp>
    </p:spTree>
    <p:extLst>
      <p:ext uri="{BB962C8B-B14F-4D97-AF65-F5344CB8AC3E}">
        <p14:creationId xmlns:p14="http://schemas.microsoft.com/office/powerpoint/2010/main" val="2414645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DD6BC4-8C1F-947C-D623-C1BF7A14539A}"/>
              </a:ext>
            </a:extLst>
          </p:cNvPr>
          <p:cNvSpPr>
            <a:spLocks noGrp="1"/>
          </p:cNvSpPr>
          <p:nvPr>
            <p:ph type="title"/>
          </p:nvPr>
        </p:nvSpPr>
        <p:spPr/>
        <p:txBody>
          <a:bodyPr/>
          <a:lstStyle/>
          <a:p>
            <a:r>
              <a:rPr kumimoji="1" lang="en-US" altLang="ja-JP" dirty="0"/>
              <a:t>Z</a:t>
            </a:r>
            <a:r>
              <a:rPr kumimoji="1" lang="ja-JP" altLang="en-US" dirty="0"/>
              <a:t>の質量分布の計算</a:t>
            </a:r>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9EE89002-3935-B446-EDD4-0869219F3C77}"/>
                  </a:ext>
                </a:extLst>
              </p:cNvPr>
              <p:cNvSpPr txBox="1"/>
              <p:nvPr/>
            </p:nvSpPr>
            <p:spPr>
              <a:xfrm>
                <a:off x="768626" y="3112122"/>
                <a:ext cx="8226287" cy="1962653"/>
              </a:xfrm>
              <a:prstGeom prst="rect">
                <a:avLst/>
              </a:prstGeom>
              <a:noFill/>
            </p:spPr>
            <p:txBody>
              <a:bodyPr wrap="square" rtlCol="0">
                <a:spAutoFit/>
              </a:bodyPr>
              <a:lstStyle/>
              <a:p>
                <a:r>
                  <a:rPr kumimoji="1" lang="ja-JP" altLang="en-US" dirty="0"/>
                  <a:t>結果、</a:t>
                </a:r>
                <a:r>
                  <a:rPr kumimoji="1" lang="en-US" altLang="ja-JP" dirty="0"/>
                  <a:t>Z</a:t>
                </a:r>
                <a:r>
                  <a:rPr kumimoji="1" lang="ja-JP" altLang="en-US" dirty="0"/>
                  <a:t>の不変質量が</a:t>
                </a:r>
                <a:r>
                  <a:rPr kumimoji="1" lang="en-US" altLang="ja-JP" dirty="0"/>
                  <a:t>m</a:t>
                </a:r>
                <a:r>
                  <a:rPr kumimoji="1" lang="ja-JP" altLang="en-US" dirty="0"/>
                  <a:t>になる確率密度分布</a:t>
                </a:r>
                <a14:m>
                  <m:oMath xmlns:m="http://schemas.openxmlformats.org/officeDocument/2006/math">
                    <m:r>
                      <a:rPr kumimoji="1" lang="en-US" altLang="ja-JP" b="0" i="1" smtClean="0">
                        <a:latin typeface="Cambria Math" panose="02040503050406030204" pitchFamily="18" charset="0"/>
                      </a:rPr>
                      <m:t>𝑃</m:t>
                    </m:r>
                    <m:d>
                      <m:dPr>
                        <m:ctrlPr>
                          <a:rPr kumimoji="1" lang="ja-JP" altLang="en-US" b="0" i="1" smtClean="0">
                            <a:latin typeface="Cambria Math" panose="02040503050406030204" pitchFamily="18" charset="0"/>
                          </a:rPr>
                        </m:ctrlPr>
                      </m:dPr>
                      <m:e>
                        <m:r>
                          <a:rPr kumimoji="1" lang="en-US" altLang="ja-JP" b="0" i="1" smtClean="0">
                            <a:latin typeface="Cambria Math" panose="02040503050406030204" pitchFamily="18" charset="0"/>
                          </a:rPr>
                          <m:t>𝑚</m:t>
                        </m:r>
                      </m:e>
                    </m:d>
                  </m:oMath>
                </a14:m>
                <a:r>
                  <a:rPr kumimoji="1" lang="ja-JP" altLang="en-US" dirty="0"/>
                  <a:t>は</a:t>
                </a:r>
                <a:r>
                  <a:rPr lang="ja-JP" altLang="en-US" dirty="0"/>
                  <a:t>このように</a:t>
                </a:r>
                <a:r>
                  <a:rPr kumimoji="1" lang="ja-JP" altLang="en-US" dirty="0"/>
                  <a:t>導出される</a:t>
                </a:r>
                <a:endParaRPr kumimoji="1" lang="en-US" altLang="ja-JP" dirty="0"/>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𝑃</m:t>
                      </m:r>
                      <m:d>
                        <m:dPr>
                          <m:ctrlPr>
                            <a:rPr lang="ja-JP" altLang="en-US" i="1">
                              <a:latin typeface="Cambria Math" panose="02040503050406030204" pitchFamily="18" charset="0"/>
                            </a:rPr>
                          </m:ctrlPr>
                        </m:dPr>
                        <m:e>
                          <m:r>
                            <a:rPr lang="en-US" altLang="ja-JP" i="1">
                              <a:latin typeface="Cambria Math" panose="02040503050406030204" pitchFamily="18" charset="0"/>
                            </a:rPr>
                            <m:t>𝑚</m:t>
                          </m:r>
                        </m:e>
                      </m:d>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1</m:t>
                          </m:r>
                        </m:num>
                        <m:den>
                          <m:sSup>
                            <m:sSupPr>
                              <m:ctrlPr>
                                <a:rPr lang="ja-JP" altLang="en-US"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𝑚</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𝑀</m:t>
                              </m:r>
                              <m:r>
                                <a:rPr lang="en-US" altLang="ja-JP" i="1">
                                  <a:latin typeface="Cambria Math" panose="02040503050406030204" pitchFamily="18" charset="0"/>
                                  <a:ea typeface="Cambria Math" panose="02040503050406030204" pitchFamily="18" charset="0"/>
                                </a:rPr>
                                <m:t>)</m:t>
                              </m:r>
                            </m:e>
                            <m:sup>
                              <m:r>
                                <a:rPr lang="en-US" altLang="ja-JP" i="1">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sSup>
                                <m:sSupPr>
                                  <m:ctrlPr>
                                    <a:rPr lang="ja-JP" altLang="en-US" i="1">
                                      <a:latin typeface="Cambria Math" panose="02040503050406030204" pitchFamily="18" charset="0"/>
                                      <a:ea typeface="Cambria Math" panose="02040503050406030204" pitchFamily="18" charset="0"/>
                                    </a:rPr>
                                  </m:ctrlPr>
                                </m:sSupPr>
                                <m:e>
                                  <m:r>
                                    <m:rPr>
                                      <m:sty m:val="p"/>
                                    </m:rPr>
                                    <a:rPr lang="el-GR" altLang="ja-JP" i="1">
                                      <a:latin typeface="Cambria Math" panose="02040503050406030204" pitchFamily="18" charset="0"/>
                                      <a:ea typeface="Cambria Math" panose="02040503050406030204" pitchFamily="18" charset="0"/>
                                    </a:rPr>
                                    <m:t>Γ</m:t>
                                  </m:r>
                                </m:e>
                                <m:sup>
                                  <m:r>
                                    <a:rPr lang="en-US" altLang="ja-JP" i="1">
                                      <a:latin typeface="Cambria Math" panose="02040503050406030204" pitchFamily="18" charset="0"/>
                                      <a:ea typeface="Cambria Math" panose="02040503050406030204" pitchFamily="18" charset="0"/>
                                    </a:rPr>
                                    <m:t>2</m:t>
                                  </m:r>
                                </m:sup>
                              </m:sSup>
                            </m:num>
                            <m:den>
                              <m:r>
                                <a:rPr lang="en-US" altLang="ja-JP" i="1">
                                  <a:latin typeface="Cambria Math" panose="02040503050406030204" pitchFamily="18" charset="0"/>
                                  <a:ea typeface="Cambria Math" panose="02040503050406030204" pitchFamily="18" charset="0"/>
                                </a:rPr>
                                <m:t>4</m:t>
                              </m:r>
                            </m:den>
                          </m:f>
                        </m:den>
                      </m:f>
                    </m:oMath>
                  </m:oMathPara>
                </a14:m>
                <a:endParaRPr kumimoji="1" lang="en-US" altLang="ja-JP" dirty="0"/>
              </a:p>
              <a:p>
                <a:r>
                  <a:rPr lang="en-US" altLang="ja-JP" dirty="0"/>
                  <a:t>m: </a:t>
                </a:r>
                <a:r>
                  <a:rPr lang="ja-JP" altLang="en-US" dirty="0"/>
                  <a:t>変数</a:t>
                </a:r>
                <a:r>
                  <a:rPr lang="en-US" altLang="ja-JP" dirty="0"/>
                  <a:t>(Z</a:t>
                </a:r>
                <a:r>
                  <a:rPr lang="ja-JP" altLang="en-US" dirty="0"/>
                  <a:t>として生成された実際の質量</a:t>
                </a:r>
                <a:r>
                  <a:rPr lang="en-US" altLang="ja-JP" dirty="0"/>
                  <a:t>)</a:t>
                </a:r>
                <a:endParaRPr kumimoji="1" lang="en-US" altLang="ja-JP" dirty="0"/>
              </a:p>
              <a:p>
                <a14:m>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𝑍</m:t>
                        </m:r>
                      </m:sub>
                    </m:sSub>
                  </m:oMath>
                </a14:m>
                <a:r>
                  <a:rPr kumimoji="1" lang="en-US" altLang="ja-JP" dirty="0"/>
                  <a:t>: Z</a:t>
                </a:r>
                <a:r>
                  <a:rPr kumimoji="1" lang="ja-JP" altLang="en-US" dirty="0"/>
                  <a:t>の本来の質量</a:t>
                </a:r>
                <a:r>
                  <a:rPr kumimoji="1" lang="en-US" altLang="ja-JP" dirty="0"/>
                  <a:t>(</a:t>
                </a:r>
                <a:r>
                  <a:rPr lang="ja-JP" altLang="en-US" dirty="0"/>
                  <a:t>極</a:t>
                </a:r>
                <a:r>
                  <a:rPr kumimoji="1" lang="ja-JP" altLang="en-US" dirty="0"/>
                  <a:t>質量</a:t>
                </a:r>
                <a:r>
                  <a:rPr kumimoji="1" lang="en-US" altLang="ja-JP" dirty="0"/>
                  <a:t>)=91.1876 GeV</a:t>
                </a:r>
              </a:p>
              <a:p>
                <a14:m>
                  <m:oMath xmlns:m="http://schemas.openxmlformats.org/officeDocument/2006/math">
                    <m:sSub>
                      <m:sSubPr>
                        <m:ctrlPr>
                          <a:rPr kumimoji="1" lang="ja-JP" altLang="en-US" i="1" smtClean="0">
                            <a:latin typeface="Cambria Math" panose="02040503050406030204" pitchFamily="18" charset="0"/>
                          </a:rPr>
                        </m:ctrlPr>
                      </m:sSubPr>
                      <m:e>
                        <m:r>
                          <m:rPr>
                            <m:sty m:val="p"/>
                          </m:rPr>
                          <a:rPr kumimoji="1" lang="el-GR" altLang="ja-JP" i="1" smtClean="0">
                            <a:latin typeface="Cambria Math" panose="02040503050406030204" pitchFamily="18" charset="0"/>
                            <a:ea typeface="Cambria Math" panose="02040503050406030204" pitchFamily="18" charset="0"/>
                          </a:rPr>
                          <m:t>Γ</m:t>
                        </m:r>
                      </m:e>
                      <m:sub>
                        <m:r>
                          <a:rPr kumimoji="1" lang="en-US" altLang="ja-JP" b="0" i="1" smtClean="0">
                            <a:latin typeface="Cambria Math" panose="02040503050406030204" pitchFamily="18" charset="0"/>
                          </a:rPr>
                          <m:t>𝑍</m:t>
                        </m:r>
                      </m:sub>
                    </m:sSub>
                  </m:oMath>
                </a14:m>
                <a:r>
                  <a:rPr kumimoji="1" lang="en-US" altLang="ja-JP" dirty="0"/>
                  <a:t>: Z</a:t>
                </a:r>
                <a:r>
                  <a:rPr kumimoji="1" lang="ja-JP" altLang="en-US" dirty="0"/>
                  <a:t>の全崩壊幅</a:t>
                </a:r>
                <a:r>
                  <a:rPr kumimoji="1" lang="en-US" altLang="ja-JP" dirty="0"/>
                  <a:t>(Full Width)=2.4952 GeV</a:t>
                </a:r>
                <a:endParaRPr kumimoji="1" lang="ja-JP" altLang="en-US" dirty="0"/>
              </a:p>
            </p:txBody>
          </p:sp>
        </mc:Choice>
        <mc:Fallback xmlns="">
          <p:sp>
            <p:nvSpPr>
              <p:cNvPr id="8" name="テキスト ボックス 7">
                <a:extLst>
                  <a:ext uri="{FF2B5EF4-FFF2-40B4-BE49-F238E27FC236}">
                    <a16:creationId xmlns:a16="http://schemas.microsoft.com/office/drawing/2014/main" id="{9EE89002-3935-B446-EDD4-0869219F3C77}"/>
                  </a:ext>
                </a:extLst>
              </p:cNvPr>
              <p:cNvSpPr txBox="1">
                <a:spLocks noRot="1" noChangeAspect="1" noMove="1" noResize="1" noEditPoints="1" noAdjustHandles="1" noChangeArrowheads="1" noChangeShapeType="1" noTextEdit="1"/>
              </p:cNvSpPr>
              <p:nvPr/>
            </p:nvSpPr>
            <p:spPr>
              <a:xfrm>
                <a:off x="768626" y="3112122"/>
                <a:ext cx="8226287" cy="1962653"/>
              </a:xfrm>
              <a:prstGeom prst="rect">
                <a:avLst/>
              </a:prstGeom>
              <a:blipFill>
                <a:blip r:embed="rId3"/>
                <a:stretch>
                  <a:fillRect l="-593" t="-1558" b="-4673"/>
                </a:stretch>
              </a:blipFill>
            </p:spPr>
            <p:txBody>
              <a:bodyPr/>
              <a:lstStyle/>
              <a:p>
                <a:r>
                  <a:rPr lang="ja-JP" altLang="en-US">
                    <a:noFill/>
                  </a:rPr>
                  <a:t> </a:t>
                </a:r>
              </a:p>
            </p:txBody>
          </p:sp>
        </mc:Fallback>
      </mc:AlternateContent>
      <p:sp>
        <p:nvSpPr>
          <p:cNvPr id="30" name="テキスト ボックス 29">
            <a:extLst>
              <a:ext uri="{FF2B5EF4-FFF2-40B4-BE49-F238E27FC236}">
                <a16:creationId xmlns:a16="http://schemas.microsoft.com/office/drawing/2014/main" id="{A5461C8F-13BE-794C-073D-814D441618B4}"/>
              </a:ext>
            </a:extLst>
          </p:cNvPr>
          <p:cNvSpPr txBox="1"/>
          <p:nvPr/>
        </p:nvSpPr>
        <p:spPr>
          <a:xfrm>
            <a:off x="768626" y="1506022"/>
            <a:ext cx="7117639" cy="369332"/>
          </a:xfrm>
          <a:prstGeom prst="rect">
            <a:avLst/>
          </a:prstGeom>
          <a:noFill/>
        </p:spPr>
        <p:txBody>
          <a:bodyPr wrap="square" rtlCol="0">
            <a:spAutoFit/>
          </a:bodyPr>
          <a:lstStyle/>
          <a:p>
            <a:r>
              <a:rPr kumimoji="1" lang="en-US" altLang="ja-JP" dirty="0"/>
              <a:t>Z</a:t>
            </a:r>
            <a:r>
              <a:rPr kumimoji="1" lang="ja-JP" altLang="en-US" dirty="0"/>
              <a:t>の質量が本当にこのように分布するか気になったので確かめた</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FB56D559-1092-7BB4-EE5F-8CF0A86F59B0}"/>
                  </a:ext>
                </a:extLst>
              </p:cNvPr>
              <p:cNvSpPr txBox="1"/>
              <p:nvPr/>
            </p:nvSpPr>
            <p:spPr>
              <a:xfrm>
                <a:off x="576469" y="2107671"/>
                <a:ext cx="11039061" cy="772134"/>
              </a:xfrm>
              <a:prstGeom prst="rect">
                <a:avLst/>
              </a:prstGeom>
              <a:noFill/>
            </p:spPr>
            <p:txBody>
              <a:bodyPr wrap="square" rtlCol="0">
                <a:spAutoFit/>
              </a:bodyPr>
              <a:lstStyle/>
              <a:p>
                <a:r>
                  <a:rPr kumimoji="1" lang="en-US" altLang="ja-JP" dirty="0"/>
                  <a:t>Z</a:t>
                </a:r>
                <a:r>
                  <a:rPr kumimoji="1" lang="ja-JP" altLang="en-US" dirty="0"/>
                  <a:t>は寿命が短い。不確定性原理より</a:t>
                </a:r>
                <a14:m>
                  <m:oMath xmlns:m="http://schemas.openxmlformats.org/officeDocument/2006/math">
                    <m:r>
                      <a:rPr lang="ja-JP" altLang="en-US" i="1">
                        <a:latin typeface="Cambria Math" panose="02040503050406030204" pitchFamily="18" charset="0"/>
                      </a:rPr>
                      <m:t>∆</m:t>
                    </m:r>
                    <m:r>
                      <a:rPr lang="en-US" altLang="ja-JP" i="1">
                        <a:latin typeface="Cambria Math" panose="02040503050406030204" pitchFamily="18" charset="0"/>
                      </a:rPr>
                      <m:t>𝐸</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𝑡</m:t>
                    </m:r>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ℏ</m:t>
                        </m:r>
                      </m:num>
                      <m:den>
                        <m:r>
                          <a:rPr lang="en-US" altLang="ja-JP" i="1">
                            <a:latin typeface="Cambria Math" panose="02040503050406030204" pitchFamily="18" charset="0"/>
                            <a:ea typeface="Cambria Math" panose="02040503050406030204" pitchFamily="18" charset="0"/>
                          </a:rPr>
                          <m:t>2</m:t>
                        </m:r>
                      </m:den>
                    </m:f>
                  </m:oMath>
                </a14:m>
                <a:r>
                  <a:rPr kumimoji="1" lang="ja-JP" altLang="en-US" dirty="0"/>
                  <a:t>なので</a:t>
                </a:r>
                <a:r>
                  <a:rPr lang="ja-JP" altLang="en-US" dirty="0"/>
                  <a:t>、寿命が短いせいでエネルギー</a:t>
                </a:r>
                <a:r>
                  <a:rPr lang="en-US" altLang="ja-JP" dirty="0"/>
                  <a:t>(</a:t>
                </a:r>
                <a:r>
                  <a:rPr lang="ja-JP" altLang="en-US" dirty="0"/>
                  <a:t>質量</a:t>
                </a:r>
                <a:r>
                  <a:rPr lang="en-US" altLang="ja-JP" dirty="0"/>
                  <a:t>)</a:t>
                </a:r>
                <a:r>
                  <a:rPr lang="ja-JP" altLang="en-US" dirty="0"/>
                  <a:t>が揺れる。</a:t>
                </a:r>
                <a:endParaRPr lang="en-US" altLang="ja-JP" dirty="0"/>
              </a:p>
              <a:p>
                <a:r>
                  <a:rPr lang="ja-JP" altLang="en-US" dirty="0"/>
                  <a:t>質量の揺れ度合いを表したものがブライトウィグナー分布で</a:t>
                </a:r>
                <a:r>
                  <a:rPr lang="en-US" altLang="ja-JP" dirty="0"/>
                  <a:t>Z</a:t>
                </a:r>
                <a:r>
                  <a:rPr lang="ja-JP" altLang="en-US" dirty="0"/>
                  <a:t>はこれに従う。</a:t>
                </a:r>
                <a:endParaRPr lang="en-US" altLang="ja-JP" dirty="0"/>
              </a:p>
            </p:txBody>
          </p:sp>
        </mc:Choice>
        <mc:Fallback xmlns="">
          <p:sp>
            <p:nvSpPr>
              <p:cNvPr id="5" name="テキスト ボックス 4">
                <a:extLst>
                  <a:ext uri="{FF2B5EF4-FFF2-40B4-BE49-F238E27FC236}">
                    <a16:creationId xmlns:a16="http://schemas.microsoft.com/office/drawing/2014/main" id="{FB56D559-1092-7BB4-EE5F-8CF0A86F59B0}"/>
                  </a:ext>
                </a:extLst>
              </p:cNvPr>
              <p:cNvSpPr txBox="1">
                <a:spLocks noRot="1" noChangeAspect="1" noMove="1" noResize="1" noEditPoints="1" noAdjustHandles="1" noChangeArrowheads="1" noChangeShapeType="1" noTextEdit="1"/>
              </p:cNvSpPr>
              <p:nvPr/>
            </p:nvSpPr>
            <p:spPr>
              <a:xfrm>
                <a:off x="576469" y="2107671"/>
                <a:ext cx="11039061" cy="772134"/>
              </a:xfrm>
              <a:prstGeom prst="rect">
                <a:avLst/>
              </a:prstGeom>
              <a:blipFill>
                <a:blip r:embed="rId4"/>
                <a:stretch>
                  <a:fillRect l="-497" b="-12698"/>
                </a:stretch>
              </a:blipFill>
            </p:spPr>
            <p:txBody>
              <a:bodyPr/>
              <a:lstStyle/>
              <a:p>
                <a:r>
                  <a:rPr lang="ja-JP" altLang="en-US">
                    <a:noFill/>
                  </a:rPr>
                  <a:t> </a:t>
                </a:r>
              </a:p>
            </p:txBody>
          </p:sp>
        </mc:Fallback>
      </mc:AlternateContent>
      <p:sp>
        <p:nvSpPr>
          <p:cNvPr id="3" name="テキスト ボックス 2">
            <a:extLst>
              <a:ext uri="{FF2B5EF4-FFF2-40B4-BE49-F238E27FC236}">
                <a16:creationId xmlns:a16="http://schemas.microsoft.com/office/drawing/2014/main" id="{D351FF68-10C4-6B29-762C-6F06567A6C8F}"/>
              </a:ext>
            </a:extLst>
          </p:cNvPr>
          <p:cNvSpPr txBox="1"/>
          <p:nvPr/>
        </p:nvSpPr>
        <p:spPr>
          <a:xfrm>
            <a:off x="7899099" y="6014440"/>
            <a:ext cx="4292901" cy="769441"/>
          </a:xfrm>
          <a:prstGeom prst="rect">
            <a:avLst/>
          </a:prstGeom>
          <a:noFill/>
        </p:spPr>
        <p:txBody>
          <a:bodyPr wrap="square" rtlCol="0">
            <a:spAutoFit/>
          </a:bodyPr>
          <a:lstStyle/>
          <a:p>
            <a:r>
              <a:rPr lang="ja-JP" altLang="en-US" sz="1100" dirty="0"/>
              <a:t>高エネルギー下で生成されるものは、特殊相対性理論の効果が加わり、相対論的ブライトウィグナー分布に従うようになるらしいが、難しくて追えないので今回は非相対論的なブライトウィグナー分布で確かめてみる</a:t>
            </a:r>
            <a:endParaRPr kumimoji="1" lang="ja-JP" altLang="en-US" sz="1100" dirty="0"/>
          </a:p>
        </p:txBody>
      </p:sp>
    </p:spTree>
    <p:extLst>
      <p:ext uri="{BB962C8B-B14F-4D97-AF65-F5344CB8AC3E}">
        <p14:creationId xmlns:p14="http://schemas.microsoft.com/office/powerpoint/2010/main" val="3274416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3D03D1-06B0-518C-8CD8-776F96E2C15F}"/>
              </a:ext>
            </a:extLst>
          </p:cNvPr>
          <p:cNvSpPr>
            <a:spLocks noGrp="1"/>
          </p:cNvSpPr>
          <p:nvPr>
            <p:ph type="title"/>
          </p:nvPr>
        </p:nvSpPr>
        <p:spPr/>
        <p:txBody>
          <a:bodyPr/>
          <a:lstStyle/>
          <a:p>
            <a:r>
              <a:rPr kumimoji="1" lang="ja-JP" altLang="en-US" dirty="0"/>
              <a:t>ブライトウィグナー分布</a:t>
            </a:r>
            <a:r>
              <a:rPr kumimoji="1" lang="en-US" altLang="ja-JP" dirty="0"/>
              <a:t>(</a:t>
            </a:r>
            <a:r>
              <a:rPr kumimoji="1" lang="ja-JP" altLang="en-US" dirty="0"/>
              <a:t>非相対論的</a:t>
            </a:r>
            <a:r>
              <a:rPr kumimoji="1" lang="en-US" altLang="ja-JP" dirty="0"/>
              <a:t>)</a:t>
            </a:r>
            <a:r>
              <a:rPr kumimoji="1" lang="ja-JP" altLang="en-US" dirty="0"/>
              <a:t>①</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69C350CC-D84E-FD8E-A24A-F86B65366C38}"/>
                  </a:ext>
                </a:extLst>
              </p:cNvPr>
              <p:cNvSpPr txBox="1"/>
              <p:nvPr/>
            </p:nvSpPr>
            <p:spPr>
              <a:xfrm>
                <a:off x="618836" y="1690688"/>
                <a:ext cx="10954328" cy="3800015"/>
              </a:xfrm>
              <a:prstGeom prst="rect">
                <a:avLst/>
              </a:prstGeom>
              <a:noFill/>
            </p:spPr>
            <p:txBody>
              <a:bodyPr wrap="square" rtlCol="0">
                <a:spAutoFit/>
              </a:bodyPr>
              <a:lstStyle/>
              <a:p>
                <a:r>
                  <a:rPr kumimoji="1" lang="ja-JP" altLang="en-US" dirty="0"/>
                  <a:t>安定な粒子の波動関数</a:t>
                </a:r>
                <a14:m>
                  <m:oMath xmlns:m="http://schemas.openxmlformats.org/officeDocument/2006/math">
                    <m:r>
                      <a:rPr kumimoji="1" lang="ja-JP" altLang="en-US" i="1" smtClean="0">
                        <a:latin typeface="Cambria Math" panose="02040503050406030204" pitchFamily="18" charset="0"/>
                      </a:rPr>
                      <m:t>𝜓</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m:t>
                    </m:r>
                    <m:r>
                      <a:rPr kumimoji="1" lang="en-US" altLang="ja-JP" b="0" i="1" smtClean="0">
                        <a:latin typeface="Cambria Math" panose="02040503050406030204" pitchFamily="18" charset="0"/>
                      </a:rPr>
                      <m:t>)</m:t>
                    </m:r>
                  </m:oMath>
                </a14:m>
                <a:r>
                  <a:rPr kumimoji="1" lang="ja-JP" altLang="en-US" dirty="0"/>
                  <a:t>は、シュレディンガー方程式より</a:t>
                </a:r>
                <a:endParaRPr kumimoji="1" lang="en-US" altLang="ja-JP" dirty="0"/>
              </a:p>
              <a:p>
                <a14:m>
                  <m:oMath xmlns:m="http://schemas.openxmlformats.org/officeDocument/2006/math">
                    <m:r>
                      <a:rPr lang="ja-JP" altLang="en-US" i="1">
                        <a:latin typeface="Cambria Math" panose="02040503050406030204" pitchFamily="18" charset="0"/>
                      </a:rPr>
                      <m:t>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r>
                      <a:rPr lang="en-US" altLang="ja-JP" i="1">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𝑒</m:t>
                        </m:r>
                      </m:e>
                      <m:sup>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𝑖𝑀𝑡</m:t>
                        </m:r>
                      </m:sup>
                    </m:sSup>
                    <m:r>
                      <a:rPr lang="ja-JP" altLang="en-US" i="1">
                        <a:latin typeface="Cambria Math" panose="02040503050406030204" pitchFamily="18" charset="0"/>
                        <a:ea typeface="Cambria Math" panose="02040503050406030204" pitchFamily="18" charset="0"/>
                      </a:rPr>
                      <m:t>　</m:t>
                    </m:r>
                  </m:oMath>
                </a14:m>
                <a:r>
                  <a:rPr kumimoji="1" lang="en-US" altLang="ja-JP" dirty="0"/>
                  <a:t>(M: </a:t>
                </a:r>
                <a:r>
                  <a:rPr kumimoji="1" lang="ja-JP" altLang="en-US" dirty="0"/>
                  <a:t>粒子の質量</a:t>
                </a:r>
                <a:r>
                  <a:rPr kumimoji="1" lang="en-US" altLang="ja-JP" dirty="0"/>
                  <a:t>(=</a:t>
                </a:r>
                <a:r>
                  <a:rPr kumimoji="1" lang="ja-JP" altLang="en-US" dirty="0"/>
                  <a:t>静止エネルギー</a:t>
                </a:r>
                <a:r>
                  <a:rPr kumimoji="1" lang="en-US" altLang="ja-JP" dirty="0"/>
                  <a:t>))</a:t>
                </a:r>
              </a:p>
              <a:p>
                <a:r>
                  <a:rPr kumimoji="1" lang="ja-JP" altLang="en-US" dirty="0"/>
                  <a:t>この波の確率密度は</a:t>
                </a:r>
                <a:endParaRPr kumimoji="1" lang="en-US" altLang="ja-JP" dirty="0"/>
              </a:p>
              <a:p>
                <a14:m>
                  <m:oMath xmlns:m="http://schemas.openxmlformats.org/officeDocument/2006/math">
                    <m:sSup>
                      <m:sSupPr>
                        <m:ctrlPr>
                          <a:rPr kumimoji="1" lang="ja-JP" altLang="en-US" i="1" smtClean="0">
                            <a:latin typeface="Cambria Math" panose="02040503050406030204" pitchFamily="18" charset="0"/>
                          </a:rPr>
                        </m:ctrlPr>
                      </m:sSupPr>
                      <m:e>
                        <m:d>
                          <m:dPr>
                            <m:begChr m:val="|"/>
                            <m:endChr m:val="|"/>
                            <m:ctrlPr>
                              <a:rPr kumimoji="1" lang="ja-JP" altLang="en-US" i="1" smtClean="0">
                                <a:latin typeface="Cambria Math" panose="02040503050406030204" pitchFamily="18" charset="0"/>
                              </a:rPr>
                            </m:ctrlPr>
                          </m:dPr>
                          <m:e>
                            <m:r>
                              <a:rPr lang="ja-JP" altLang="en-US" i="1">
                                <a:latin typeface="Cambria Math" panose="02040503050406030204" pitchFamily="18" charset="0"/>
                              </a:rPr>
                              <m:t>𝜓</m:t>
                            </m:r>
                            <m:r>
                              <a:rPr lang="en-US" altLang="ja-JP" i="1">
                                <a:latin typeface="Cambria Math" panose="02040503050406030204" pitchFamily="18" charset="0"/>
                              </a:rPr>
                              <m:t>(</m:t>
                            </m:r>
                            <m:r>
                              <a:rPr lang="en-US" altLang="ja-JP" i="1">
                                <a:latin typeface="Cambria Math" panose="02040503050406030204" pitchFamily="18" charset="0"/>
                              </a:rPr>
                              <m:t>𝑡</m:t>
                            </m:r>
                            <m:r>
                              <a:rPr lang="en-US" altLang="ja-JP" i="1">
                                <a:latin typeface="Cambria Math" panose="02040503050406030204" pitchFamily="18" charset="0"/>
                              </a:rPr>
                              <m:t>)</m:t>
                            </m:r>
                          </m:e>
                        </m:d>
                      </m:e>
                      <m:sup>
                        <m:r>
                          <a:rPr kumimoji="1" lang="en-US" altLang="ja-JP" b="0" i="1" smtClean="0">
                            <a:latin typeface="Cambria Math" panose="02040503050406030204" pitchFamily="18" charset="0"/>
                          </a:rPr>
                          <m:t>2</m:t>
                        </m:r>
                      </m:sup>
                    </m:sSup>
                    <m:r>
                      <a:rPr kumimoji="1" lang="ja-JP" altLang="en-US" i="1" smtClean="0">
                        <a:latin typeface="Cambria Math" panose="02040503050406030204" pitchFamily="18" charset="0"/>
                      </a:rPr>
                      <m:t>∝</m:t>
                    </m:r>
                    <m:sSup>
                      <m:sSupPr>
                        <m:ctrlPr>
                          <a:rPr kumimoji="1" lang="ja-JP" altLang="en-US" i="1" smtClean="0">
                            <a:latin typeface="Cambria Math" panose="02040503050406030204" pitchFamily="18" charset="0"/>
                          </a:rPr>
                        </m:ctrlPr>
                      </m:sSupPr>
                      <m:e>
                        <m:d>
                          <m:dPr>
                            <m:begChr m:val="|"/>
                            <m:endChr m:val="|"/>
                            <m:ctrlPr>
                              <a:rPr kumimoji="1" lang="ja-JP" altLang="en-US" i="1" smtClean="0">
                                <a:latin typeface="Cambria Math" panose="02040503050406030204" pitchFamily="18" charset="0"/>
                              </a:rPr>
                            </m:ctrlPr>
                          </m:dPr>
                          <m:e>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𝑖𝑀𝑡</m:t>
                                </m:r>
                              </m:sup>
                            </m:sSup>
                          </m:e>
                        </m:d>
                      </m:e>
                      <m:sup>
                        <m:r>
                          <a:rPr kumimoji="1" lang="en-US" altLang="ja-JP" b="0" i="1" smtClean="0">
                            <a:latin typeface="Cambria Math" panose="02040503050406030204" pitchFamily="18" charset="0"/>
                          </a:rPr>
                          <m:t>2</m:t>
                        </m:r>
                      </m:sup>
                    </m:sSup>
                    <m:r>
                      <a:rPr kumimoji="1" lang="en-US" altLang="ja-JP" b="0" i="1" smtClean="0">
                        <a:latin typeface="Cambria Math" panose="02040503050406030204" pitchFamily="18" charset="0"/>
                      </a:rPr>
                      <m:t>=1</m:t>
                    </m:r>
                  </m:oMath>
                </a14:m>
                <a:r>
                  <a:rPr kumimoji="1" lang="ja-JP" altLang="en-US" dirty="0"/>
                  <a:t>　</a:t>
                </a:r>
                <a:endParaRPr lang="en-US" altLang="ja-JP" dirty="0"/>
              </a:p>
              <a:p>
                <a:r>
                  <a:rPr lang="ja-JP" altLang="en-US" dirty="0"/>
                  <a:t>ここで、不安定な粒子は崩壊するため、時間がたつと存在する確率が減っていく。</a:t>
                </a:r>
                <a:endParaRPr lang="en-US" altLang="ja-JP" dirty="0"/>
              </a:p>
              <a:p>
                <a:r>
                  <a:rPr kumimoji="1" lang="ja-JP" altLang="en-US" dirty="0"/>
                  <a:t>崩壊幅を</a:t>
                </a:r>
                <a14:m>
                  <m:oMath xmlns:m="http://schemas.openxmlformats.org/officeDocument/2006/math">
                    <m:r>
                      <m:rPr>
                        <m:sty m:val="p"/>
                      </m:rPr>
                      <a:rPr kumimoji="1" lang="el-GR" altLang="ja-JP" i="1" smtClean="0">
                        <a:latin typeface="Cambria Math" panose="02040503050406030204" pitchFamily="18" charset="0"/>
                        <a:ea typeface="Cambria Math" panose="02040503050406030204" pitchFamily="18" charset="0"/>
                      </a:rPr>
                      <m:t>Γ</m:t>
                    </m:r>
                  </m:oMath>
                </a14:m>
                <a:r>
                  <a:rPr kumimoji="1" lang="ja-JP" altLang="en-US" dirty="0"/>
                  <a:t>とすると、確率の減少は指数関数的に表される。</a:t>
                </a:r>
                <a:endParaRPr kumimoji="1" lang="en-US" altLang="ja-JP" dirty="0"/>
              </a:p>
              <a:p>
                <a14:m>
                  <m:oMath xmlns:m="http://schemas.openxmlformats.org/officeDocument/2006/math">
                    <m:sSup>
                      <m:sSupPr>
                        <m:ctrlPr>
                          <a:rPr lang="ja-JP" altLang="en-US" i="1">
                            <a:latin typeface="Cambria Math" panose="02040503050406030204" pitchFamily="18" charset="0"/>
                          </a:rPr>
                        </m:ctrlPr>
                      </m:sSupPr>
                      <m:e>
                        <m:d>
                          <m:dPr>
                            <m:begChr m:val="|"/>
                            <m:endChr m:val="|"/>
                            <m:ctrlPr>
                              <a:rPr lang="ja-JP" altLang="en-US" i="1">
                                <a:latin typeface="Cambria Math" panose="02040503050406030204" pitchFamily="18" charset="0"/>
                              </a:rPr>
                            </m:ctrlPr>
                          </m:dPr>
                          <m:e>
                            <m:r>
                              <a:rPr lang="ja-JP" altLang="en-US" i="1">
                                <a:latin typeface="Cambria Math" panose="02040503050406030204" pitchFamily="18" charset="0"/>
                              </a:rPr>
                              <m:t>𝜓</m:t>
                            </m:r>
                            <m:r>
                              <a:rPr lang="en-US" altLang="ja-JP" i="1">
                                <a:latin typeface="Cambria Math" panose="02040503050406030204" pitchFamily="18" charset="0"/>
                              </a:rPr>
                              <m:t>(</m:t>
                            </m:r>
                            <m:r>
                              <a:rPr lang="en-US" altLang="ja-JP" i="1">
                                <a:latin typeface="Cambria Math" panose="02040503050406030204" pitchFamily="18" charset="0"/>
                              </a:rPr>
                              <m:t>𝑡</m:t>
                            </m:r>
                            <m:r>
                              <a:rPr lang="en-US" altLang="ja-JP" i="1">
                                <a:latin typeface="Cambria Math" panose="02040503050406030204" pitchFamily="18" charset="0"/>
                              </a:rPr>
                              <m:t>)</m:t>
                            </m:r>
                          </m:e>
                        </m:d>
                      </m:e>
                      <m:sup>
                        <m:r>
                          <a:rPr lang="en-US" altLang="ja-JP" i="1">
                            <a:latin typeface="Cambria Math" panose="02040503050406030204" pitchFamily="18" charset="0"/>
                          </a:rPr>
                          <m:t>2</m:t>
                        </m:r>
                      </m:sup>
                    </m:sSup>
                    <m:r>
                      <a:rPr lang="ja-JP" altLang="en-US" i="1">
                        <a:latin typeface="Cambria Math" panose="02040503050406030204" pitchFamily="18" charset="0"/>
                      </a:rPr>
                      <m:t>∝</m:t>
                    </m:r>
                    <m:sSup>
                      <m:sSupPr>
                        <m:ctrlPr>
                          <a:rPr lang="ja-JP" altLang="en-US"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r>
                          <m:rPr>
                            <m:sty m:val="p"/>
                          </m:rPr>
                          <a:rPr lang="el-GR" altLang="ja-JP" b="0" i="1" smtClean="0">
                            <a:latin typeface="Cambria Math" panose="02040503050406030204" pitchFamily="18" charset="0"/>
                            <a:ea typeface="Cambria Math" panose="02040503050406030204" pitchFamily="18" charset="0"/>
                          </a:rPr>
                          <m:t>Γ</m:t>
                        </m:r>
                        <m:r>
                          <a:rPr lang="en-US" altLang="ja-JP" b="0" i="1" smtClean="0">
                            <a:latin typeface="Cambria Math" panose="02040503050406030204" pitchFamily="18" charset="0"/>
                            <a:ea typeface="Cambria Math" panose="02040503050406030204" pitchFamily="18" charset="0"/>
                          </a:rPr>
                          <m:t>𝑡</m:t>
                        </m:r>
                      </m:sup>
                    </m:sSup>
                  </m:oMath>
                </a14:m>
                <a:r>
                  <a:rPr kumimoji="1" lang="ja-JP" altLang="en-US" dirty="0"/>
                  <a:t> </a:t>
                </a:r>
                <a:endParaRPr kumimoji="1" lang="en-US" altLang="ja-JP" dirty="0"/>
              </a:p>
              <a:p>
                <a14:m>
                  <m:oMath xmlns:m="http://schemas.openxmlformats.org/officeDocument/2006/math">
                    <m:sSup>
                      <m:sSupPr>
                        <m:ctrlPr>
                          <a:rPr lang="ja-JP" altLang="en-US"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Γ</m:t>
                        </m:r>
                        <m:r>
                          <a:rPr lang="en-US" altLang="ja-JP" i="1">
                            <a:latin typeface="Cambria Math" panose="02040503050406030204" pitchFamily="18" charset="0"/>
                            <a:ea typeface="Cambria Math" panose="02040503050406030204" pitchFamily="18" charset="0"/>
                          </a:rPr>
                          <m:t>𝑡</m:t>
                        </m:r>
                      </m:sup>
                    </m:sSup>
                  </m:oMath>
                </a14:m>
                <a:r>
                  <a:rPr kumimoji="1" lang="ja-JP" altLang="en-US" dirty="0"/>
                  <a:t>で確率が減るという条件を満たすように、元の波動関数を変えると、</a:t>
                </a:r>
                <a:endParaRPr kumimoji="1" lang="en-US" altLang="ja-JP" dirty="0"/>
              </a:p>
              <a:p>
                <a:r>
                  <a:rPr lang="ja-JP" altLang="en-US" dirty="0"/>
                  <a:t>波の振幅が</a:t>
                </a:r>
                <a14:m>
                  <m:oMath xmlns:m="http://schemas.openxmlformats.org/officeDocument/2006/math">
                    <m:r>
                      <m:rPr>
                        <m:sty m:val="p"/>
                      </m:rPr>
                      <a:rPr lang="el-GR" altLang="ja-JP" i="1" smtClean="0">
                        <a:latin typeface="Cambria Math" panose="02040503050406030204" pitchFamily="18" charset="0"/>
                        <a:ea typeface="Cambria Math" panose="02040503050406030204" pitchFamily="18" charset="0"/>
                      </a:rPr>
                      <m:t>Γ</m:t>
                    </m:r>
                    <m:r>
                      <a:rPr lang="en-US" altLang="ja-JP" b="0" i="1" smtClean="0">
                        <a:latin typeface="Cambria Math" panose="02040503050406030204" pitchFamily="18" charset="0"/>
                        <a:ea typeface="Cambria Math" panose="02040503050406030204" pitchFamily="18" charset="0"/>
                      </a:rPr>
                      <m:t>/2</m:t>
                    </m:r>
                  </m:oMath>
                </a14:m>
                <a:r>
                  <a:rPr kumimoji="1" lang="ja-JP" altLang="en-US" dirty="0"/>
                  <a:t>のペースで減衰すると考えられるので、</a:t>
                </a:r>
                <a:endParaRPr kumimoji="1" lang="en-US" altLang="ja-JP" dirty="0"/>
              </a:p>
              <a:p>
                <a:r>
                  <a:rPr lang="ja-JP" altLang="en-US" dirty="0"/>
                  <a:t>不安定な粒子の波動関数は</a:t>
                </a:r>
                <a:endParaRPr lang="en-US" altLang="ja-JP" dirty="0"/>
              </a:p>
              <a:p>
                <a14:m>
                  <m:oMath xmlns:m="http://schemas.openxmlformats.org/officeDocument/2006/math">
                    <m:r>
                      <a:rPr lang="ja-JP" altLang="en-US" i="1">
                        <a:latin typeface="Cambria Math" panose="02040503050406030204" pitchFamily="18" charset="0"/>
                      </a:rPr>
                      <m:t>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r>
                      <a:rPr lang="en-US" altLang="ja-JP" i="1">
                        <a:latin typeface="Cambria Math" panose="02040503050406030204" pitchFamily="18" charset="0"/>
                        <a:ea typeface="Cambria Math" panose="02040503050406030204" pitchFamily="18" charset="0"/>
                      </a:rPr>
                      <m:t>∝</m:t>
                    </m:r>
                    <m:sSup>
                      <m:sSupPr>
                        <m:ctrlPr>
                          <a:rPr lang="ja-JP" altLang="en-US"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𝑒</m:t>
                        </m:r>
                      </m:e>
                      <m: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𝑖𝑀𝑡</m:t>
                        </m:r>
                      </m:sup>
                    </m:sSup>
                    <m:r>
                      <a:rPr lang="en-US" altLang="ja-JP" i="1">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𝑒</m:t>
                        </m:r>
                      </m:e>
                      <m:sup>
                        <m:r>
                          <a:rPr lang="en-US" altLang="ja-JP" b="0" i="1" smtClean="0">
                            <a:latin typeface="Cambria Math" panose="02040503050406030204" pitchFamily="18" charset="0"/>
                            <a:ea typeface="Cambria Math" panose="02040503050406030204" pitchFamily="18" charset="0"/>
                          </a:rPr>
                          <m:t>−</m:t>
                        </m:r>
                        <m:f>
                          <m:fPr>
                            <m:ctrlPr>
                              <a:rPr lang="ja-JP" altLang="en-US" b="0" i="1" smtClean="0">
                                <a:latin typeface="Cambria Math" panose="02040503050406030204" pitchFamily="18" charset="0"/>
                                <a:ea typeface="Cambria Math" panose="02040503050406030204" pitchFamily="18" charset="0"/>
                              </a:rPr>
                            </m:ctrlPr>
                          </m:fPr>
                          <m:num>
                            <m:r>
                              <m:rPr>
                                <m:sty m:val="p"/>
                              </m:rPr>
                              <a:rPr lang="el-GR" altLang="ja-JP" b="0" i="1" smtClean="0">
                                <a:latin typeface="Cambria Math" panose="02040503050406030204" pitchFamily="18" charset="0"/>
                                <a:ea typeface="Cambria Math" panose="02040503050406030204" pitchFamily="18" charset="0"/>
                              </a:rPr>
                              <m:t>Γ</m:t>
                            </m:r>
                          </m:num>
                          <m:den>
                            <m:r>
                              <a:rPr lang="en-US" altLang="ja-JP" b="0" i="1" smtClean="0">
                                <a:latin typeface="Cambria Math" panose="02040503050406030204" pitchFamily="18" charset="0"/>
                                <a:ea typeface="Cambria Math" panose="02040503050406030204" pitchFamily="18" charset="0"/>
                              </a:rPr>
                              <m:t>2</m:t>
                            </m:r>
                          </m:den>
                        </m:f>
                        <m:r>
                          <a:rPr lang="en-US" altLang="ja-JP" b="0" i="1" smtClean="0">
                            <a:latin typeface="Cambria Math" panose="02040503050406030204" pitchFamily="18" charset="0"/>
                            <a:ea typeface="Cambria Math" panose="02040503050406030204" pitchFamily="18" charset="0"/>
                          </a:rPr>
                          <m:t>𝑡</m:t>
                        </m:r>
                      </m:sup>
                    </m:sSup>
                    <m:r>
                      <a:rPr lang="en-US" altLang="ja-JP" b="0" i="1" smtClean="0">
                        <a:latin typeface="Cambria Math" panose="02040503050406030204" pitchFamily="18" charset="0"/>
                        <a:ea typeface="Cambria Math" panose="02040503050406030204" pitchFamily="18" charset="0"/>
                      </a:rPr>
                      <m:t>=</m:t>
                    </m:r>
                    <m:sSup>
                      <m:sSupPr>
                        <m:ctrlPr>
                          <a:rPr lang="ja-JP" altLang="en-US"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𝑒</m:t>
                        </m:r>
                      </m:e>
                      <m:sup>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𝑖</m:t>
                        </m:r>
                        <m:d>
                          <m:dPr>
                            <m:ctrlPr>
                              <a:rPr lang="ja-JP" altLang="en-US" b="0" i="1" smtClean="0">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𝑀</m:t>
                            </m:r>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𝑖</m:t>
                            </m:r>
                            <m:f>
                              <m:fPr>
                                <m:ctrlPr>
                                  <a:rPr lang="ja-JP" altLang="en-US" b="0" i="1" smtClean="0">
                                    <a:latin typeface="Cambria Math" panose="02040503050406030204" pitchFamily="18" charset="0"/>
                                    <a:ea typeface="Cambria Math" panose="02040503050406030204" pitchFamily="18" charset="0"/>
                                  </a:rPr>
                                </m:ctrlPr>
                              </m:fPr>
                              <m:num>
                                <m:r>
                                  <m:rPr>
                                    <m:sty m:val="p"/>
                                  </m:rPr>
                                  <a:rPr lang="el-GR" altLang="ja-JP" b="0" i="1" smtClean="0">
                                    <a:latin typeface="Cambria Math" panose="02040503050406030204" pitchFamily="18" charset="0"/>
                                    <a:ea typeface="Cambria Math" panose="02040503050406030204" pitchFamily="18" charset="0"/>
                                  </a:rPr>
                                  <m:t>Γ</m:t>
                                </m:r>
                              </m:num>
                              <m:den>
                                <m:r>
                                  <a:rPr lang="en-US" altLang="ja-JP" b="0" i="1" smtClean="0">
                                    <a:latin typeface="Cambria Math" panose="02040503050406030204" pitchFamily="18" charset="0"/>
                                    <a:ea typeface="Cambria Math" panose="02040503050406030204" pitchFamily="18" charset="0"/>
                                  </a:rPr>
                                  <m:t>2</m:t>
                                </m:r>
                              </m:den>
                            </m:f>
                          </m:e>
                        </m:d>
                        <m:r>
                          <a:rPr lang="en-US" altLang="ja-JP" b="0" i="1" smtClean="0">
                            <a:latin typeface="Cambria Math" panose="02040503050406030204" pitchFamily="18" charset="0"/>
                            <a:ea typeface="Cambria Math" panose="02040503050406030204" pitchFamily="18" charset="0"/>
                          </a:rPr>
                          <m:t>𝑡</m:t>
                        </m:r>
                      </m:sup>
                    </m:sSup>
                  </m:oMath>
                </a14:m>
                <a:r>
                  <a:rPr kumimoji="1" lang="ja-JP" altLang="en-US" dirty="0"/>
                  <a:t>　</a:t>
                </a:r>
                <a:endParaRPr kumimoji="1" lang="en-US" altLang="ja-JP" dirty="0"/>
              </a:p>
              <a:p>
                <a:r>
                  <a:rPr kumimoji="1" lang="ja-JP" altLang="en-US" dirty="0"/>
                  <a:t>不安定な粒子は、質量が</a:t>
                </a:r>
                <a14:m>
                  <m:oMath xmlns:m="http://schemas.openxmlformats.org/officeDocument/2006/math">
                    <m:r>
                      <a:rPr kumimoji="1" lang="en-US" altLang="ja-JP" b="0" i="1" smtClean="0">
                        <a:latin typeface="Cambria Math" panose="02040503050406030204" pitchFamily="18" charset="0"/>
                      </a:rPr>
                      <m:t>𝑀</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𝑀</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𝑖</m:t>
                    </m:r>
                    <m:f>
                      <m:fPr>
                        <m:ctrlPr>
                          <a:rPr kumimoji="1" lang="ja-JP" altLang="en-US" b="0" i="1" smtClean="0">
                            <a:latin typeface="Cambria Math" panose="02040503050406030204" pitchFamily="18" charset="0"/>
                            <a:ea typeface="Cambria Math" panose="02040503050406030204" pitchFamily="18" charset="0"/>
                          </a:rPr>
                        </m:ctrlPr>
                      </m:fPr>
                      <m:num>
                        <m:r>
                          <m:rPr>
                            <m:sty m:val="p"/>
                          </m:rPr>
                          <a:rPr kumimoji="1" lang="el-GR" altLang="ja-JP" b="0" i="1" smtClean="0">
                            <a:latin typeface="Cambria Math" panose="02040503050406030204" pitchFamily="18" charset="0"/>
                            <a:ea typeface="Cambria Math" panose="02040503050406030204" pitchFamily="18" charset="0"/>
                          </a:rPr>
                          <m:t>Γ</m:t>
                        </m:r>
                      </m:num>
                      <m:den>
                        <m:r>
                          <a:rPr kumimoji="1" lang="en-US" altLang="ja-JP" b="0" i="1" smtClean="0">
                            <a:latin typeface="Cambria Math" panose="02040503050406030204" pitchFamily="18" charset="0"/>
                            <a:ea typeface="Cambria Math" panose="02040503050406030204" pitchFamily="18" charset="0"/>
                          </a:rPr>
                          <m:t>2</m:t>
                        </m:r>
                      </m:den>
                    </m:f>
                  </m:oMath>
                </a14:m>
                <a:r>
                  <a:rPr kumimoji="1" lang="ja-JP" altLang="en-US" dirty="0"/>
                  <a:t>に移った粒子として考えられる。</a:t>
                </a:r>
                <a:endParaRPr kumimoji="1" lang="en-US" altLang="ja-JP" dirty="0"/>
              </a:p>
            </p:txBody>
          </p:sp>
        </mc:Choice>
        <mc:Fallback xmlns="">
          <p:sp>
            <p:nvSpPr>
              <p:cNvPr id="5" name="テキスト ボックス 4">
                <a:extLst>
                  <a:ext uri="{FF2B5EF4-FFF2-40B4-BE49-F238E27FC236}">
                    <a16:creationId xmlns:a16="http://schemas.microsoft.com/office/drawing/2014/main" id="{69C350CC-D84E-FD8E-A24A-F86B65366C38}"/>
                  </a:ext>
                </a:extLst>
              </p:cNvPr>
              <p:cNvSpPr txBox="1">
                <a:spLocks noRot="1" noChangeAspect="1" noMove="1" noResize="1" noEditPoints="1" noAdjustHandles="1" noChangeArrowheads="1" noChangeShapeType="1" noTextEdit="1"/>
              </p:cNvSpPr>
              <p:nvPr/>
            </p:nvSpPr>
            <p:spPr>
              <a:xfrm>
                <a:off x="618836" y="1690688"/>
                <a:ext cx="10954328" cy="3800015"/>
              </a:xfrm>
              <a:prstGeom prst="rect">
                <a:avLst/>
              </a:prstGeom>
              <a:blipFill>
                <a:blip r:embed="rId3"/>
                <a:stretch>
                  <a:fillRect l="-501" t="-641" b="-160"/>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118E0F3D-2D43-3FB5-B98C-378B7E0549ED}"/>
              </a:ext>
            </a:extLst>
          </p:cNvPr>
          <p:cNvSpPr txBox="1"/>
          <p:nvPr/>
        </p:nvSpPr>
        <p:spPr>
          <a:xfrm>
            <a:off x="8967831" y="5846544"/>
            <a:ext cx="2771862" cy="646331"/>
          </a:xfrm>
          <a:prstGeom prst="rect">
            <a:avLst/>
          </a:prstGeom>
          <a:noFill/>
        </p:spPr>
        <p:txBody>
          <a:bodyPr wrap="square" rtlCol="0">
            <a:spAutoFit/>
          </a:bodyPr>
          <a:lstStyle/>
          <a:p>
            <a:r>
              <a:rPr kumimoji="1" lang="en-US" altLang="ja-JP" dirty="0"/>
              <a:t>M</a:t>
            </a:r>
            <a:r>
              <a:rPr lang="en-US" altLang="ja-JP" dirty="0"/>
              <a:t>:</a:t>
            </a:r>
            <a:r>
              <a:rPr lang="ja-JP" altLang="en-US" dirty="0"/>
              <a:t> 極質量</a:t>
            </a:r>
            <a:endParaRPr lang="en-US" altLang="ja-JP" dirty="0"/>
          </a:p>
          <a:p>
            <a:r>
              <a:rPr lang="en-US" altLang="ja-JP" dirty="0"/>
              <a:t>m</a:t>
            </a:r>
            <a:r>
              <a:rPr kumimoji="1" lang="en-US" altLang="ja-JP" dirty="0"/>
              <a:t>: </a:t>
            </a:r>
            <a:r>
              <a:rPr kumimoji="1" lang="ja-JP" altLang="en-US" dirty="0"/>
              <a:t>観測される不変質量</a:t>
            </a:r>
          </a:p>
        </p:txBody>
      </p:sp>
    </p:spTree>
    <p:extLst>
      <p:ext uri="{BB962C8B-B14F-4D97-AF65-F5344CB8AC3E}">
        <p14:creationId xmlns:p14="http://schemas.microsoft.com/office/powerpoint/2010/main" val="2022110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F6750A-4D68-6B1D-C2AE-761C8DFA8A17}"/>
              </a:ext>
            </a:extLst>
          </p:cNvPr>
          <p:cNvSpPr>
            <a:spLocks noGrp="1"/>
          </p:cNvSpPr>
          <p:nvPr>
            <p:ph type="title"/>
          </p:nvPr>
        </p:nvSpPr>
        <p:spPr/>
        <p:txBody>
          <a:bodyPr/>
          <a:lstStyle/>
          <a:p>
            <a:r>
              <a:rPr lang="ja-JP" altLang="en-US" dirty="0"/>
              <a:t>ブライトウィグナー分布</a:t>
            </a:r>
            <a:r>
              <a:rPr lang="en-US" altLang="ja-JP" dirty="0"/>
              <a:t>(</a:t>
            </a:r>
            <a:r>
              <a:rPr lang="ja-JP" altLang="en-US" dirty="0"/>
              <a:t>非相対論的</a:t>
            </a:r>
            <a:r>
              <a:rPr lang="en-US" altLang="ja-JP" dirty="0"/>
              <a:t>)</a:t>
            </a:r>
            <a:r>
              <a:rPr lang="ja-JP" altLang="en-US" dirty="0"/>
              <a:t>②</a:t>
            </a:r>
            <a:endParaRPr kumimoji="1" lang="ja-JP" altLang="en-US"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EC112E8A-E225-2307-33B8-B2EA02FEE594}"/>
                  </a:ext>
                </a:extLst>
              </p:cNvPr>
              <p:cNvSpPr txBox="1"/>
              <p:nvPr/>
            </p:nvSpPr>
            <p:spPr>
              <a:xfrm>
                <a:off x="609600" y="1459345"/>
                <a:ext cx="10852727" cy="3988592"/>
              </a:xfrm>
              <a:prstGeom prst="rect">
                <a:avLst/>
              </a:prstGeom>
              <a:noFill/>
            </p:spPr>
            <p:txBody>
              <a:bodyPr wrap="square" rtlCol="0">
                <a:spAutoFit/>
              </a:bodyPr>
              <a:lstStyle/>
              <a:p>
                <a:r>
                  <a:rPr kumimoji="1" lang="ja-JP" altLang="en-US" dirty="0"/>
                  <a:t>今、観測しているのは時間</a:t>
                </a:r>
                <a:r>
                  <a:rPr kumimoji="1" lang="en-US" altLang="ja-JP" dirty="0"/>
                  <a:t>t</a:t>
                </a:r>
                <a:r>
                  <a:rPr kumimoji="1" lang="ja-JP" altLang="en-US" dirty="0"/>
                  <a:t>ではなく、タウ対から再構成した不変質量</a:t>
                </a:r>
                <a:r>
                  <a:rPr kumimoji="1" lang="en-US" altLang="ja-JP" dirty="0"/>
                  <a:t>m(</a:t>
                </a:r>
                <a:r>
                  <a:rPr kumimoji="1" lang="ja-JP" altLang="en-US" dirty="0"/>
                  <a:t>エネルギー</a:t>
                </a:r>
                <a:r>
                  <a:rPr kumimoji="1" lang="en-US" altLang="ja-JP" dirty="0"/>
                  <a:t>)</a:t>
                </a:r>
              </a:p>
              <a:p>
                <a:r>
                  <a:rPr lang="ja-JP" altLang="en-US" dirty="0"/>
                  <a:t>時間空間の波</a:t>
                </a:r>
                <a14:m>
                  <m:oMath xmlns:m="http://schemas.openxmlformats.org/officeDocument/2006/math">
                    <m:r>
                      <a:rPr lang="ja-JP" altLang="en-US" i="1">
                        <a:latin typeface="Cambria Math" panose="02040503050406030204" pitchFamily="18" charset="0"/>
                      </a:rPr>
                      <m:t>𝜓</m:t>
                    </m:r>
                    <m:r>
                      <a:rPr lang="en-US" altLang="ja-JP" i="1">
                        <a:latin typeface="Cambria Math" panose="02040503050406030204" pitchFamily="18" charset="0"/>
                      </a:rPr>
                      <m:t>(</m:t>
                    </m:r>
                    <m:r>
                      <a:rPr lang="en-US" altLang="ja-JP" i="1">
                        <a:latin typeface="Cambria Math" panose="02040503050406030204" pitchFamily="18" charset="0"/>
                      </a:rPr>
                      <m:t>𝑡</m:t>
                    </m:r>
                    <m:r>
                      <a:rPr lang="en-US" altLang="ja-JP" i="1">
                        <a:latin typeface="Cambria Math" panose="02040503050406030204" pitchFamily="18" charset="0"/>
                      </a:rPr>
                      <m:t>)</m:t>
                    </m:r>
                  </m:oMath>
                </a14:m>
                <a:r>
                  <a:rPr kumimoji="1" lang="ja-JP" altLang="en-US" dirty="0"/>
                  <a:t>が、エネルギー空間でどのような分布</a:t>
                </a:r>
                <a14:m>
                  <m:oMath xmlns:m="http://schemas.openxmlformats.org/officeDocument/2006/math">
                    <m:r>
                      <a:rPr kumimoji="1" lang="ja-JP" altLang="en-US" i="1" smtClean="0">
                        <a:latin typeface="Cambria Math" panose="02040503050406030204" pitchFamily="18" charset="0"/>
                      </a:rPr>
                      <m:t>𝜒</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𝑚</m:t>
                    </m:r>
                    <m:r>
                      <a:rPr kumimoji="1" lang="en-US" altLang="ja-JP" b="0" i="1" smtClean="0">
                        <a:latin typeface="Cambria Math" panose="02040503050406030204" pitchFamily="18" charset="0"/>
                      </a:rPr>
                      <m:t>)</m:t>
                    </m:r>
                  </m:oMath>
                </a14:m>
                <a:r>
                  <a:rPr kumimoji="1" lang="ja-JP" altLang="en-US" dirty="0"/>
                  <a:t>を持つか知るためにフーリエ変換</a:t>
                </a:r>
                <a:endParaRPr kumimoji="1" lang="en-US" altLang="ja-JP" dirty="0"/>
              </a:p>
              <a:p>
                <a:pPr/>
                <a14:m>
                  <m:oMathPara xmlns:m="http://schemas.openxmlformats.org/officeDocument/2006/math">
                    <m:oMathParaPr>
                      <m:jc m:val="centerGroup"/>
                    </m:oMathParaPr>
                    <m:oMath xmlns:m="http://schemas.openxmlformats.org/officeDocument/2006/math">
                      <m:r>
                        <a:rPr lang="ja-JP" altLang="en-US" i="1">
                          <a:latin typeface="Cambria Math" panose="02040503050406030204" pitchFamily="18" charset="0"/>
                        </a:rPr>
                        <m:t>𝜒</m:t>
                      </m:r>
                      <m:d>
                        <m:dPr>
                          <m:ctrlPr>
                            <a:rPr lang="en-US" altLang="ja-JP" i="1">
                              <a:latin typeface="Cambria Math" panose="02040503050406030204" pitchFamily="18" charset="0"/>
                            </a:rPr>
                          </m:ctrlPr>
                        </m:dPr>
                        <m:e>
                          <m:r>
                            <a:rPr lang="en-US" altLang="ja-JP" i="1">
                              <a:latin typeface="Cambria Math" panose="02040503050406030204" pitchFamily="18" charset="0"/>
                            </a:rPr>
                            <m:t>𝑚</m:t>
                          </m:r>
                        </m:e>
                      </m:d>
                      <m:r>
                        <a:rPr lang="en-US" altLang="ja-JP" i="1">
                          <a:latin typeface="Cambria Math" panose="02040503050406030204" pitchFamily="18" charset="0"/>
                          <a:ea typeface="Cambria Math" panose="02040503050406030204" pitchFamily="18" charset="0"/>
                        </a:rPr>
                        <m:t>∝</m:t>
                      </m:r>
                      <m:nary>
                        <m:naryPr>
                          <m:ctrlPr>
                            <a:rPr lang="ja-JP" altLang="en-US" i="1" smtClean="0">
                              <a:latin typeface="Cambria Math" panose="02040503050406030204" pitchFamily="18" charset="0"/>
                              <a:ea typeface="Cambria Math" panose="02040503050406030204" pitchFamily="18" charset="0"/>
                            </a:rPr>
                          </m:ctrlPr>
                        </m:naryPr>
                        <m:sub>
                          <m:r>
                            <m:rPr>
                              <m:brk m:alnAt="23"/>
                            </m:rPr>
                            <a:rPr lang="en-US" altLang="ja-JP" b="0" i="1" smtClean="0">
                              <a:latin typeface="Cambria Math" panose="02040503050406030204" pitchFamily="18" charset="0"/>
                              <a:ea typeface="Cambria Math" panose="02040503050406030204" pitchFamily="18" charset="0"/>
                            </a:rPr>
                            <m:t>0</m:t>
                          </m:r>
                        </m:sub>
                        <m:sup>
                          <m:r>
                            <a:rPr lang="ja-JP" altLang="en-US" i="1" smtClean="0">
                              <a:latin typeface="Cambria Math" panose="02040503050406030204" pitchFamily="18" charset="0"/>
                              <a:ea typeface="Cambria Math" panose="02040503050406030204" pitchFamily="18" charset="0"/>
                            </a:rPr>
                            <m:t>∞</m:t>
                          </m:r>
                        </m:sup>
                        <m:e>
                          <m:r>
                            <a:rPr lang="ja-JP" altLang="en-US" i="1">
                              <a:latin typeface="Cambria Math" panose="02040503050406030204" pitchFamily="18" charset="0"/>
                            </a:rPr>
                            <m:t>𝜓</m:t>
                          </m:r>
                          <m:r>
                            <a:rPr lang="en-US" altLang="ja-JP" i="1">
                              <a:latin typeface="Cambria Math" panose="02040503050406030204" pitchFamily="18" charset="0"/>
                            </a:rPr>
                            <m:t>(</m:t>
                          </m:r>
                          <m:r>
                            <a:rPr lang="en-US" altLang="ja-JP" i="1">
                              <a:latin typeface="Cambria Math" panose="02040503050406030204" pitchFamily="18" charset="0"/>
                            </a:rPr>
                            <m:t>𝑡</m:t>
                          </m:r>
                          <m:r>
                            <a:rPr lang="en-US" altLang="ja-JP" i="1">
                              <a:latin typeface="Cambria Math" panose="02040503050406030204" pitchFamily="18" charset="0"/>
                            </a:rPr>
                            <m:t>)</m:t>
                          </m:r>
                          <m:sSup>
                            <m:sSupPr>
                              <m:ctrlPr>
                                <a:rPr lang="ja-JP" altLang="en-US"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𝑖𝑚𝑡</m:t>
                              </m:r>
                            </m:sup>
                          </m:sSup>
                          <m:r>
                            <a:rPr lang="en-US" altLang="ja-JP" b="0" i="1" smtClean="0">
                              <a:latin typeface="Cambria Math" panose="02040503050406030204" pitchFamily="18" charset="0"/>
                            </a:rPr>
                            <m:t>𝑑𝑡</m:t>
                          </m:r>
                        </m:e>
                      </m:nary>
                    </m:oMath>
                  </m:oMathPara>
                </a14:m>
                <a:endParaRPr kumimoji="1" lang="en-US" altLang="ja-JP" dirty="0"/>
              </a:p>
              <a:p>
                <a:r>
                  <a:rPr lang="ja-JP" altLang="en-US" dirty="0"/>
                  <a:t>これに先ほどの</a:t>
                </a:r>
                <a14:m>
                  <m:oMath xmlns:m="http://schemas.openxmlformats.org/officeDocument/2006/math">
                    <m:r>
                      <a:rPr lang="ja-JP" altLang="en-US" i="1">
                        <a:latin typeface="Cambria Math" panose="02040503050406030204" pitchFamily="18" charset="0"/>
                      </a:rPr>
                      <m:t>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r>
                      <a:rPr lang="en-US" altLang="ja-JP" i="1">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𝑒</m:t>
                        </m:r>
                      </m:e>
                      <m: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𝑖</m:t>
                        </m:r>
                        <m:d>
                          <m:dPr>
                            <m:ctrlPr>
                              <a:rPr lang="ja-JP" altLang="en-US" i="1">
                                <a:latin typeface="Cambria Math" panose="02040503050406030204" pitchFamily="18" charset="0"/>
                                <a:ea typeface="Cambria Math" panose="02040503050406030204" pitchFamily="18" charset="0"/>
                              </a:rPr>
                            </m:ctrlPr>
                          </m:dPr>
                          <m:e>
                            <m:r>
                              <a:rPr lang="en-US" altLang="ja-JP" i="1">
                                <a:latin typeface="Cambria Math" panose="02040503050406030204" pitchFamily="18" charset="0"/>
                                <a:ea typeface="Cambria Math" panose="02040503050406030204" pitchFamily="18" charset="0"/>
                              </a:rPr>
                              <m:t>𝑀</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𝑖</m:t>
                            </m:r>
                            <m:f>
                              <m:fPr>
                                <m:ctrlPr>
                                  <a:rPr lang="ja-JP" altLang="en-US" i="1">
                                    <a:latin typeface="Cambria Math" panose="02040503050406030204" pitchFamily="18" charset="0"/>
                                    <a:ea typeface="Cambria Math" panose="02040503050406030204" pitchFamily="18" charset="0"/>
                                  </a:rPr>
                                </m:ctrlPr>
                              </m:fPr>
                              <m:num>
                                <m:r>
                                  <m:rPr>
                                    <m:sty m:val="p"/>
                                  </m:rPr>
                                  <a:rPr lang="el-GR" altLang="ja-JP" i="1">
                                    <a:latin typeface="Cambria Math" panose="02040503050406030204" pitchFamily="18" charset="0"/>
                                    <a:ea typeface="Cambria Math" panose="02040503050406030204" pitchFamily="18" charset="0"/>
                                  </a:rPr>
                                  <m:t>Γ</m:t>
                                </m:r>
                              </m:num>
                              <m:den>
                                <m:r>
                                  <a:rPr lang="en-US" altLang="ja-JP" i="1">
                                    <a:latin typeface="Cambria Math" panose="02040503050406030204" pitchFamily="18" charset="0"/>
                                    <a:ea typeface="Cambria Math" panose="02040503050406030204" pitchFamily="18" charset="0"/>
                                  </a:rPr>
                                  <m:t>2</m:t>
                                </m:r>
                              </m:den>
                            </m:f>
                          </m:e>
                        </m:d>
                        <m:r>
                          <a:rPr lang="en-US" altLang="ja-JP" i="1">
                            <a:latin typeface="Cambria Math" panose="02040503050406030204" pitchFamily="18" charset="0"/>
                            <a:ea typeface="Cambria Math" panose="02040503050406030204" pitchFamily="18" charset="0"/>
                          </a:rPr>
                          <m:t>𝑡</m:t>
                        </m:r>
                      </m:sup>
                    </m:sSup>
                  </m:oMath>
                </a14:m>
                <a:r>
                  <a:rPr kumimoji="1" lang="ja-JP" altLang="en-US" dirty="0"/>
                  <a:t>を代入すると</a:t>
                </a:r>
                <a:endParaRPr kumimoji="1" lang="en-US" altLang="ja-JP" dirty="0"/>
              </a:p>
              <a:p>
                <a:pPr/>
                <a14:m>
                  <m:oMathPara xmlns:m="http://schemas.openxmlformats.org/officeDocument/2006/math">
                    <m:oMathParaPr>
                      <m:jc m:val="centerGroup"/>
                    </m:oMathParaPr>
                    <m:oMath xmlns:m="http://schemas.openxmlformats.org/officeDocument/2006/math">
                      <m:r>
                        <a:rPr lang="ja-JP" altLang="en-US" i="1">
                          <a:latin typeface="Cambria Math" panose="02040503050406030204" pitchFamily="18" charset="0"/>
                        </a:rPr>
                        <m:t>𝜒</m:t>
                      </m:r>
                      <m:d>
                        <m:dPr>
                          <m:ctrlPr>
                            <a:rPr lang="en-US" altLang="ja-JP" i="1">
                              <a:latin typeface="Cambria Math" panose="02040503050406030204" pitchFamily="18" charset="0"/>
                            </a:rPr>
                          </m:ctrlPr>
                        </m:dPr>
                        <m:e>
                          <m:r>
                            <a:rPr lang="en-US" altLang="ja-JP" i="1">
                              <a:latin typeface="Cambria Math" panose="02040503050406030204" pitchFamily="18" charset="0"/>
                            </a:rPr>
                            <m:t>𝑚</m:t>
                          </m:r>
                        </m:e>
                      </m:d>
                      <m:r>
                        <a:rPr lang="en-US" altLang="ja-JP" i="1">
                          <a:latin typeface="Cambria Math" panose="02040503050406030204" pitchFamily="18" charset="0"/>
                          <a:ea typeface="Cambria Math" panose="02040503050406030204" pitchFamily="18" charset="0"/>
                        </a:rPr>
                        <m:t>∝</m:t>
                      </m:r>
                      <m:nary>
                        <m:naryPr>
                          <m:ctrlPr>
                            <a:rPr lang="ja-JP" altLang="en-US" i="1">
                              <a:latin typeface="Cambria Math" panose="02040503050406030204" pitchFamily="18" charset="0"/>
                              <a:ea typeface="Cambria Math" panose="02040503050406030204" pitchFamily="18" charset="0"/>
                            </a:rPr>
                          </m:ctrlPr>
                        </m:naryPr>
                        <m:sub>
                          <m:r>
                            <m:rPr>
                              <m:brk m:alnAt="23"/>
                            </m:rPr>
                            <a:rPr lang="en-US" altLang="ja-JP" i="1">
                              <a:latin typeface="Cambria Math" panose="02040503050406030204" pitchFamily="18" charset="0"/>
                              <a:ea typeface="Cambria Math" panose="02040503050406030204" pitchFamily="18" charset="0"/>
                            </a:rPr>
                            <m:t>0</m:t>
                          </m:r>
                        </m:sub>
                        <m:sup>
                          <m:r>
                            <a:rPr lang="ja-JP" altLang="en-US" i="1">
                              <a:latin typeface="Cambria Math" panose="02040503050406030204" pitchFamily="18" charset="0"/>
                              <a:ea typeface="Cambria Math" panose="02040503050406030204" pitchFamily="18" charset="0"/>
                            </a:rPr>
                            <m:t>∞</m:t>
                          </m:r>
                        </m:sup>
                        <m:e>
                          <m:sSup>
                            <m:sSupPr>
                              <m:ctrlPr>
                                <a:rPr lang="ja-JP" altLang="en-US"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𝑖</m:t>
                              </m:r>
                              <m:r>
                                <a:rPr lang="en-US" altLang="ja-JP" b="0" i="1" smtClean="0">
                                  <a:latin typeface="Cambria Math" panose="02040503050406030204" pitchFamily="18" charset="0"/>
                                </a:rPr>
                                <m:t>(</m:t>
                              </m:r>
                              <m:r>
                                <a:rPr lang="en-US" altLang="ja-JP" i="1">
                                  <a:latin typeface="Cambria Math" panose="02040503050406030204" pitchFamily="18" charset="0"/>
                                </a:rPr>
                                <m:t>𝑚</m:t>
                              </m:r>
                              <m:r>
                                <a:rPr lang="en-US" altLang="ja-JP" b="0" i="1" smtClean="0">
                                  <a:latin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𝑀</m:t>
                              </m:r>
                              <m:r>
                                <a:rPr lang="en-US" altLang="ja-JP" b="0" i="1" smtClean="0">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𝑖</m:t>
                              </m:r>
                              <m:f>
                                <m:fPr>
                                  <m:ctrlPr>
                                    <a:rPr lang="ja-JP" altLang="en-US" i="1">
                                      <a:latin typeface="Cambria Math" panose="02040503050406030204" pitchFamily="18" charset="0"/>
                                      <a:ea typeface="Cambria Math" panose="02040503050406030204" pitchFamily="18" charset="0"/>
                                    </a:rPr>
                                  </m:ctrlPr>
                                </m:fPr>
                                <m:num>
                                  <m:r>
                                    <m:rPr>
                                      <m:sty m:val="p"/>
                                    </m:rPr>
                                    <a:rPr lang="el-GR" altLang="ja-JP" i="1">
                                      <a:latin typeface="Cambria Math" panose="02040503050406030204" pitchFamily="18" charset="0"/>
                                      <a:ea typeface="Cambria Math" panose="02040503050406030204" pitchFamily="18" charset="0"/>
                                    </a:rPr>
                                    <m:t>Γ</m:t>
                                  </m:r>
                                </m:num>
                                <m:den>
                                  <m:r>
                                    <a:rPr lang="en-US" altLang="ja-JP" i="1">
                                      <a:latin typeface="Cambria Math" panose="02040503050406030204" pitchFamily="18" charset="0"/>
                                      <a:ea typeface="Cambria Math" panose="02040503050406030204" pitchFamily="18" charset="0"/>
                                    </a:rPr>
                                    <m:t>2</m:t>
                                  </m:r>
                                </m:den>
                              </m:f>
                              <m:r>
                                <a:rPr lang="en-US" altLang="ja-JP" b="0" i="1" smtClean="0">
                                  <a:latin typeface="Cambria Math" panose="02040503050406030204" pitchFamily="18" charset="0"/>
                                  <a:ea typeface="Cambria Math" panose="02040503050406030204" pitchFamily="18" charset="0"/>
                                </a:rPr>
                                <m:t>)</m:t>
                              </m:r>
                              <m:r>
                                <a:rPr lang="en-US" altLang="ja-JP" i="1">
                                  <a:latin typeface="Cambria Math" panose="02040503050406030204" pitchFamily="18" charset="0"/>
                                </a:rPr>
                                <m:t>𝑡</m:t>
                              </m:r>
                            </m:sup>
                          </m:sSup>
                          <m:r>
                            <a:rPr lang="en-US" altLang="ja-JP" i="1">
                              <a:latin typeface="Cambria Math" panose="02040503050406030204" pitchFamily="18" charset="0"/>
                            </a:rPr>
                            <m:t>𝑑𝑡</m:t>
                          </m:r>
                        </m:e>
                      </m:nary>
                      <m:r>
                        <a:rPr lang="en-US" altLang="ja-JP" i="1" smtClean="0">
                          <a:latin typeface="Cambria Math" panose="02040503050406030204" pitchFamily="18" charset="0"/>
                          <a:ea typeface="Cambria Math" panose="02040503050406030204" pitchFamily="18" charset="0"/>
                        </a:rPr>
                        <m:t>∝</m:t>
                      </m:r>
                      <m:f>
                        <m:fPr>
                          <m:ctrlPr>
                            <a:rPr lang="ja-JP" altLang="en-US" i="1" smtClean="0">
                              <a:latin typeface="Cambria Math" panose="02040503050406030204" pitchFamily="18" charset="0"/>
                              <a:ea typeface="Cambria Math" panose="02040503050406030204" pitchFamily="18" charset="0"/>
                            </a:rPr>
                          </m:ctrlPr>
                        </m:fPr>
                        <m:num>
                          <m:r>
                            <a:rPr lang="en-US" altLang="ja-JP" b="0" i="1" smtClean="0">
                              <a:latin typeface="Cambria Math" panose="02040503050406030204" pitchFamily="18" charset="0"/>
                              <a:ea typeface="Cambria Math" panose="02040503050406030204" pitchFamily="18" charset="0"/>
                            </a:rPr>
                            <m:t>1</m:t>
                          </m:r>
                        </m:num>
                        <m:den>
                          <m:r>
                            <a:rPr lang="en-US" altLang="ja-JP" b="0" i="1" smtClean="0">
                              <a:latin typeface="Cambria Math" panose="02040503050406030204" pitchFamily="18" charset="0"/>
                              <a:ea typeface="Cambria Math" panose="02040503050406030204" pitchFamily="18" charset="0"/>
                            </a:rPr>
                            <m:t>(</m:t>
                          </m:r>
                          <m:r>
                            <a:rPr lang="en-US" altLang="ja-JP" i="1">
                              <a:latin typeface="Cambria Math" panose="02040503050406030204" pitchFamily="18" charset="0"/>
                            </a:rPr>
                            <m:t>𝑚</m:t>
                          </m:r>
                          <m:r>
                            <a:rPr lang="en-US" altLang="ja-JP" i="1">
                              <a:latin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𝑀</m:t>
                          </m:r>
                          <m:r>
                            <a:rPr lang="en-US" altLang="ja-JP" b="0" i="1" smtClean="0">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𝑖</m:t>
                          </m:r>
                          <m:f>
                            <m:fPr>
                              <m:ctrlPr>
                                <a:rPr lang="ja-JP" altLang="en-US" i="1">
                                  <a:latin typeface="Cambria Math" panose="02040503050406030204" pitchFamily="18" charset="0"/>
                                  <a:ea typeface="Cambria Math" panose="02040503050406030204" pitchFamily="18" charset="0"/>
                                </a:rPr>
                              </m:ctrlPr>
                            </m:fPr>
                            <m:num>
                              <m:r>
                                <m:rPr>
                                  <m:sty m:val="p"/>
                                </m:rPr>
                                <a:rPr lang="el-GR" altLang="ja-JP" i="1">
                                  <a:latin typeface="Cambria Math" panose="02040503050406030204" pitchFamily="18" charset="0"/>
                                  <a:ea typeface="Cambria Math" panose="02040503050406030204" pitchFamily="18" charset="0"/>
                                </a:rPr>
                                <m:t>Γ</m:t>
                              </m:r>
                            </m:num>
                            <m:den>
                              <m:r>
                                <a:rPr lang="en-US" altLang="ja-JP" i="1">
                                  <a:latin typeface="Cambria Math" panose="02040503050406030204" pitchFamily="18" charset="0"/>
                                  <a:ea typeface="Cambria Math" panose="02040503050406030204" pitchFamily="18" charset="0"/>
                                </a:rPr>
                                <m:t>2</m:t>
                              </m:r>
                            </m:den>
                          </m:f>
                        </m:den>
                      </m:f>
                    </m:oMath>
                  </m:oMathPara>
                </a14:m>
                <a:endParaRPr kumimoji="1" lang="en-US" altLang="ja-JP" dirty="0"/>
              </a:p>
              <a:p>
                <a:r>
                  <a:rPr lang="ja-JP" altLang="en-US" dirty="0"/>
                  <a:t>これが</a:t>
                </a:r>
                <a:r>
                  <a:rPr lang="en-US" altLang="ja-JP" dirty="0"/>
                  <a:t>m</a:t>
                </a:r>
                <a:r>
                  <a:rPr lang="ja-JP" altLang="en-US" dirty="0"/>
                  <a:t>における振幅</a:t>
                </a:r>
                <a:r>
                  <a:rPr lang="en-US" altLang="ja-JP" dirty="0"/>
                  <a:t>(Amplitude)</a:t>
                </a:r>
                <a:r>
                  <a:rPr lang="ja-JP" altLang="en-US" dirty="0"/>
                  <a:t>になる</a:t>
                </a:r>
                <a:endParaRPr lang="en-US" altLang="ja-JP" dirty="0"/>
              </a:p>
              <a:p>
                <a:r>
                  <a:rPr kumimoji="1" lang="ja-JP" altLang="en-US" dirty="0"/>
                  <a:t>観測される確率分布は波動関数の絶対値の</a:t>
                </a:r>
                <a:r>
                  <a:rPr kumimoji="1" lang="en-US" altLang="ja-JP" dirty="0"/>
                  <a:t>2</a:t>
                </a:r>
                <a:r>
                  <a:rPr kumimoji="1" lang="ja-JP" altLang="en-US" dirty="0"/>
                  <a:t>乗なので</a:t>
                </a:r>
                <a:endParaRPr kumimoji="1" lang="en-US" altLang="ja-JP" dirty="0"/>
              </a:p>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𝑃</m:t>
                          </m:r>
                        </m:e>
                        <m:sub>
                          <m:r>
                            <a:rPr kumimoji="1" lang="en-US" altLang="ja-JP" b="0" i="1" smtClean="0">
                              <a:latin typeface="Cambria Math" panose="02040503050406030204" pitchFamily="18" charset="0"/>
                            </a:rPr>
                            <m:t>𝑛𝑜𝑛</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𝑟𝑒𝑙</m:t>
                          </m:r>
                        </m:sub>
                      </m:sSub>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𝑚</m:t>
                      </m:r>
                      <m:r>
                        <a:rPr kumimoji="1" lang="en-US" altLang="ja-JP" b="0" i="1" smtClean="0">
                          <a:latin typeface="Cambria Math" panose="02040503050406030204" pitchFamily="18" charset="0"/>
                        </a:rPr>
                        <m:t>)∝</m:t>
                      </m:r>
                      <m:sSup>
                        <m:sSupPr>
                          <m:ctrlPr>
                            <a:rPr kumimoji="1" lang="ja-JP" altLang="en-US" b="0" i="1" smtClean="0">
                              <a:latin typeface="Cambria Math" panose="02040503050406030204" pitchFamily="18" charset="0"/>
                              <a:ea typeface="Cambria Math" panose="02040503050406030204" pitchFamily="18" charset="0"/>
                            </a:rPr>
                          </m:ctrlPr>
                        </m:sSupPr>
                        <m:e>
                          <m:d>
                            <m:dPr>
                              <m:begChr m:val="|"/>
                              <m:endChr m:val="|"/>
                              <m:ctrlPr>
                                <a:rPr kumimoji="1" lang="ja-JP" altLang="en-US" b="0" i="1" smtClean="0">
                                  <a:latin typeface="Cambria Math" panose="02040503050406030204" pitchFamily="18" charset="0"/>
                                  <a:ea typeface="Cambria Math" panose="02040503050406030204" pitchFamily="18" charset="0"/>
                                </a:rPr>
                              </m:ctrlPr>
                            </m:dPr>
                            <m:e>
                              <m:r>
                                <a:rPr lang="ja-JP" altLang="en-US" i="1">
                                  <a:latin typeface="Cambria Math" panose="02040503050406030204" pitchFamily="18" charset="0"/>
                                </a:rPr>
                                <m:t>𝜒</m:t>
                              </m:r>
                              <m:d>
                                <m:dPr>
                                  <m:ctrlPr>
                                    <a:rPr lang="en-US" altLang="ja-JP" i="1">
                                      <a:latin typeface="Cambria Math" panose="02040503050406030204" pitchFamily="18" charset="0"/>
                                    </a:rPr>
                                  </m:ctrlPr>
                                </m:dPr>
                                <m:e>
                                  <m:r>
                                    <a:rPr lang="en-US" altLang="ja-JP" i="1">
                                      <a:latin typeface="Cambria Math" panose="02040503050406030204" pitchFamily="18" charset="0"/>
                                    </a:rPr>
                                    <m:t>𝑚</m:t>
                                  </m:r>
                                </m:e>
                              </m:d>
                            </m:e>
                          </m:d>
                        </m:e>
                        <m:sup>
                          <m:r>
                            <a:rPr kumimoji="1" lang="en-US" altLang="ja-JP" b="0" i="1" smtClean="0">
                              <a:latin typeface="Cambria Math" panose="02040503050406030204" pitchFamily="18" charset="0"/>
                              <a:ea typeface="Cambria Math" panose="02040503050406030204" pitchFamily="18" charset="0"/>
                            </a:rPr>
                            <m:t>2</m:t>
                          </m:r>
                        </m:sup>
                      </m:sSup>
                      <m:r>
                        <a:rPr kumimoji="1" lang="ja-JP" altLang="en-US" b="0" i="1" smtClean="0">
                          <a:latin typeface="Cambria Math" panose="02040503050406030204" pitchFamily="18" charset="0"/>
                          <a:ea typeface="Cambria Math" panose="02040503050406030204" pitchFamily="18" charset="0"/>
                        </a:rPr>
                        <m:t>∝</m:t>
                      </m:r>
                      <m:f>
                        <m:fPr>
                          <m:ctrlPr>
                            <a:rPr kumimoji="1" lang="ja-JP" altLang="en-US" b="0"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1</m:t>
                          </m:r>
                        </m:num>
                        <m:den>
                          <m:sSup>
                            <m:sSupPr>
                              <m:ctrlPr>
                                <a:rPr kumimoji="1" lang="ja-JP" altLang="en-US" b="0" i="1" smtClean="0">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𝑚</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𝑀</m:t>
                              </m:r>
                              <m:r>
                                <a:rPr kumimoji="1" lang="en-US" altLang="ja-JP" b="0" i="1" smtClean="0">
                                  <a:latin typeface="Cambria Math" panose="02040503050406030204" pitchFamily="18" charset="0"/>
                                  <a:ea typeface="Cambria Math" panose="02040503050406030204" pitchFamily="18" charset="0"/>
                                </a:rPr>
                                <m:t>)</m:t>
                              </m:r>
                            </m:e>
                            <m:sup>
                              <m:r>
                                <a:rPr kumimoji="1" lang="en-US" altLang="ja-JP" b="0" i="1" smtClean="0">
                                  <a:latin typeface="Cambria Math" panose="02040503050406030204" pitchFamily="18" charset="0"/>
                                  <a:ea typeface="Cambria Math" panose="02040503050406030204" pitchFamily="18" charset="0"/>
                                </a:rPr>
                                <m:t>2</m:t>
                              </m:r>
                            </m:sup>
                          </m:sSup>
                          <m:r>
                            <a:rPr kumimoji="1" lang="en-US" altLang="ja-JP" b="0" i="1" smtClean="0">
                              <a:latin typeface="Cambria Math" panose="02040503050406030204" pitchFamily="18" charset="0"/>
                              <a:ea typeface="Cambria Math" panose="02040503050406030204" pitchFamily="18" charset="0"/>
                            </a:rPr>
                            <m:t>+</m:t>
                          </m:r>
                          <m:f>
                            <m:fPr>
                              <m:ctrlPr>
                                <a:rPr kumimoji="1" lang="ja-JP" altLang="en-US" b="0" i="1" smtClean="0">
                                  <a:latin typeface="Cambria Math" panose="02040503050406030204" pitchFamily="18" charset="0"/>
                                  <a:ea typeface="Cambria Math" panose="02040503050406030204" pitchFamily="18" charset="0"/>
                                </a:rPr>
                              </m:ctrlPr>
                            </m:fPr>
                            <m:num>
                              <m:sSup>
                                <m:sSupPr>
                                  <m:ctrlPr>
                                    <a:rPr kumimoji="1" lang="ja-JP" altLang="en-US" b="0" i="1" smtClean="0">
                                      <a:latin typeface="Cambria Math" panose="02040503050406030204" pitchFamily="18" charset="0"/>
                                      <a:ea typeface="Cambria Math" panose="02040503050406030204" pitchFamily="18" charset="0"/>
                                    </a:rPr>
                                  </m:ctrlPr>
                                </m:sSupPr>
                                <m:e>
                                  <m:r>
                                    <m:rPr>
                                      <m:sty m:val="p"/>
                                    </m:rPr>
                                    <a:rPr kumimoji="1" lang="el-GR" altLang="ja-JP" b="0" i="1" smtClean="0">
                                      <a:latin typeface="Cambria Math" panose="02040503050406030204" pitchFamily="18" charset="0"/>
                                      <a:ea typeface="Cambria Math" panose="02040503050406030204" pitchFamily="18" charset="0"/>
                                    </a:rPr>
                                    <m:t>Γ</m:t>
                                  </m:r>
                                </m:e>
                                <m:sup>
                                  <m:r>
                                    <a:rPr kumimoji="1" lang="en-US" altLang="ja-JP" b="0" i="1" smtClean="0">
                                      <a:latin typeface="Cambria Math" panose="02040503050406030204" pitchFamily="18" charset="0"/>
                                      <a:ea typeface="Cambria Math" panose="02040503050406030204" pitchFamily="18" charset="0"/>
                                    </a:rPr>
                                    <m:t>2</m:t>
                                  </m:r>
                                </m:sup>
                              </m:sSup>
                            </m:num>
                            <m:den>
                              <m:r>
                                <a:rPr kumimoji="1" lang="en-US" altLang="ja-JP" b="0" i="1" smtClean="0">
                                  <a:latin typeface="Cambria Math" panose="02040503050406030204" pitchFamily="18" charset="0"/>
                                  <a:ea typeface="Cambria Math" panose="02040503050406030204" pitchFamily="18" charset="0"/>
                                </a:rPr>
                                <m:t>4</m:t>
                              </m:r>
                            </m:den>
                          </m:f>
                        </m:den>
                      </m:f>
                    </m:oMath>
                  </m:oMathPara>
                </a14:m>
                <a:endParaRPr kumimoji="1" lang="en-US" altLang="ja-JP" dirty="0"/>
              </a:p>
              <a:p>
                <a:r>
                  <a:rPr lang="ja-JP" altLang="en-US" dirty="0"/>
                  <a:t>これが非相対論的なブライトウィグナー分布になる。</a:t>
                </a:r>
                <a:endParaRPr kumimoji="1" lang="ja-JP" altLang="en-US" dirty="0"/>
              </a:p>
            </p:txBody>
          </p:sp>
        </mc:Choice>
        <mc:Fallback xmlns="">
          <p:sp>
            <p:nvSpPr>
              <p:cNvPr id="4" name="テキスト ボックス 3">
                <a:extLst>
                  <a:ext uri="{FF2B5EF4-FFF2-40B4-BE49-F238E27FC236}">
                    <a16:creationId xmlns:a16="http://schemas.microsoft.com/office/drawing/2014/main" id="{EC112E8A-E225-2307-33B8-B2EA02FEE594}"/>
                  </a:ext>
                </a:extLst>
              </p:cNvPr>
              <p:cNvSpPr txBox="1">
                <a:spLocks noRot="1" noChangeAspect="1" noMove="1" noResize="1" noEditPoints="1" noAdjustHandles="1" noChangeArrowheads="1" noChangeShapeType="1" noTextEdit="1"/>
              </p:cNvSpPr>
              <p:nvPr/>
            </p:nvSpPr>
            <p:spPr>
              <a:xfrm>
                <a:off x="609600" y="1459345"/>
                <a:ext cx="10852727" cy="3988592"/>
              </a:xfrm>
              <a:prstGeom prst="rect">
                <a:avLst/>
              </a:prstGeom>
              <a:blipFill>
                <a:blip r:embed="rId3"/>
                <a:stretch>
                  <a:fillRect l="-449" t="-763" b="-1374"/>
                </a:stretch>
              </a:blipFill>
            </p:spPr>
            <p:txBody>
              <a:bodyPr/>
              <a:lstStyle/>
              <a:p>
                <a:r>
                  <a:rPr lang="ja-JP" altLang="en-US">
                    <a:noFill/>
                  </a:rPr>
                  <a:t> </a:t>
                </a:r>
              </a:p>
            </p:txBody>
          </p:sp>
        </mc:Fallback>
      </mc:AlternateContent>
      <p:pic>
        <p:nvPicPr>
          <p:cNvPr id="6" name="図 5">
            <a:extLst>
              <a:ext uri="{FF2B5EF4-FFF2-40B4-BE49-F238E27FC236}">
                <a16:creationId xmlns:a16="http://schemas.microsoft.com/office/drawing/2014/main" id="{F55C2796-D644-C634-5916-3E180AA62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6078" y="3909002"/>
            <a:ext cx="3788957" cy="2583873"/>
          </a:xfrm>
          <a:prstGeom prst="rect">
            <a:avLst/>
          </a:prstGeom>
        </p:spPr>
      </p:pic>
      <p:sp>
        <p:nvSpPr>
          <p:cNvPr id="7" name="テキスト ボックス 6">
            <a:extLst>
              <a:ext uri="{FF2B5EF4-FFF2-40B4-BE49-F238E27FC236}">
                <a16:creationId xmlns:a16="http://schemas.microsoft.com/office/drawing/2014/main" id="{A90CDC22-FA9C-0D4D-907B-C6AC3B3B0CB0}"/>
              </a:ext>
            </a:extLst>
          </p:cNvPr>
          <p:cNvSpPr txBox="1"/>
          <p:nvPr/>
        </p:nvSpPr>
        <p:spPr>
          <a:xfrm>
            <a:off x="5704513" y="6047879"/>
            <a:ext cx="2771862" cy="646331"/>
          </a:xfrm>
          <a:prstGeom prst="rect">
            <a:avLst/>
          </a:prstGeom>
          <a:noFill/>
        </p:spPr>
        <p:txBody>
          <a:bodyPr wrap="square" rtlCol="0">
            <a:spAutoFit/>
          </a:bodyPr>
          <a:lstStyle/>
          <a:p>
            <a:r>
              <a:rPr kumimoji="1" lang="en-US" altLang="ja-JP" dirty="0"/>
              <a:t>M</a:t>
            </a:r>
            <a:r>
              <a:rPr lang="en-US" altLang="ja-JP" dirty="0"/>
              <a:t>:</a:t>
            </a:r>
            <a:r>
              <a:rPr lang="ja-JP" altLang="en-US" dirty="0"/>
              <a:t> 極質量</a:t>
            </a:r>
            <a:endParaRPr lang="en-US" altLang="ja-JP" dirty="0"/>
          </a:p>
          <a:p>
            <a:r>
              <a:rPr lang="en-US" altLang="ja-JP" dirty="0"/>
              <a:t>m</a:t>
            </a:r>
            <a:r>
              <a:rPr kumimoji="1" lang="en-US" altLang="ja-JP" dirty="0"/>
              <a:t>: </a:t>
            </a:r>
            <a:r>
              <a:rPr kumimoji="1" lang="ja-JP" altLang="en-US" dirty="0"/>
              <a:t>観測される不変質量</a:t>
            </a:r>
          </a:p>
        </p:txBody>
      </p:sp>
    </p:spTree>
    <p:extLst>
      <p:ext uri="{BB962C8B-B14F-4D97-AF65-F5344CB8AC3E}">
        <p14:creationId xmlns:p14="http://schemas.microsoft.com/office/powerpoint/2010/main" val="526268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986E7E77-AA44-17D0-7F7D-3818B671D7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5017" y="443209"/>
            <a:ext cx="4386953" cy="2991676"/>
          </a:xfrm>
          <a:prstGeom prst="rect">
            <a:avLst/>
          </a:prstGeom>
        </p:spPr>
      </p:pic>
      <p:pic>
        <p:nvPicPr>
          <p:cNvPr id="11" name="図 10">
            <a:extLst>
              <a:ext uri="{FF2B5EF4-FFF2-40B4-BE49-F238E27FC236}">
                <a16:creationId xmlns:a16="http://schemas.microsoft.com/office/drawing/2014/main" id="{CC0288D9-E5C6-6E0A-E95D-D65CFAD056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5017" y="3651400"/>
            <a:ext cx="4480587" cy="3092848"/>
          </a:xfrm>
          <a:prstGeom prst="rect">
            <a:avLst/>
          </a:prstGeom>
        </p:spPr>
      </p:pic>
      <p:sp>
        <p:nvSpPr>
          <p:cNvPr id="2" name="タイトル 1">
            <a:extLst>
              <a:ext uri="{FF2B5EF4-FFF2-40B4-BE49-F238E27FC236}">
                <a16:creationId xmlns:a16="http://schemas.microsoft.com/office/drawing/2014/main" id="{A87240B2-DDB0-B2DA-7B88-8D1B3E886DAB}"/>
              </a:ext>
            </a:extLst>
          </p:cNvPr>
          <p:cNvSpPr>
            <a:spLocks noGrp="1"/>
          </p:cNvSpPr>
          <p:nvPr>
            <p:ph type="title"/>
          </p:nvPr>
        </p:nvSpPr>
        <p:spPr>
          <a:xfrm>
            <a:off x="72887" y="256203"/>
            <a:ext cx="10515600" cy="1325563"/>
          </a:xfrm>
        </p:spPr>
        <p:txBody>
          <a:bodyPr/>
          <a:lstStyle/>
          <a:p>
            <a:r>
              <a:rPr lang="en-US" altLang="ja-JP" dirty="0"/>
              <a:t>Z</a:t>
            </a:r>
            <a:r>
              <a:rPr lang="ja-JP" altLang="en-US" dirty="0"/>
              <a:t>の質量分布</a:t>
            </a:r>
            <a:r>
              <a:rPr kumimoji="1" lang="ja-JP" altLang="en-US" dirty="0"/>
              <a:t>を計算で出す</a:t>
            </a:r>
          </a:p>
        </p:txBody>
      </p:sp>
      <p:sp>
        <p:nvSpPr>
          <p:cNvPr id="7" name="テキスト ボックス 6">
            <a:extLst>
              <a:ext uri="{FF2B5EF4-FFF2-40B4-BE49-F238E27FC236}">
                <a16:creationId xmlns:a16="http://schemas.microsoft.com/office/drawing/2014/main" id="{28628153-3059-61C8-A5FB-26CF090790F1}"/>
              </a:ext>
            </a:extLst>
          </p:cNvPr>
          <p:cNvSpPr txBox="1"/>
          <p:nvPr/>
        </p:nvSpPr>
        <p:spPr>
          <a:xfrm>
            <a:off x="334997" y="3781463"/>
            <a:ext cx="6016819" cy="2031325"/>
          </a:xfrm>
          <a:prstGeom prst="rect">
            <a:avLst/>
          </a:prstGeom>
          <a:noFill/>
        </p:spPr>
        <p:txBody>
          <a:bodyPr wrap="square" rtlCol="0">
            <a:spAutoFit/>
          </a:bodyPr>
          <a:lstStyle/>
          <a:p>
            <a:r>
              <a:rPr lang="ja-JP" altLang="en-US" dirty="0"/>
              <a:t>どちらも似たような形になった</a:t>
            </a:r>
            <a:endParaRPr lang="en-US" altLang="ja-JP" dirty="0"/>
          </a:p>
          <a:p>
            <a:r>
              <a:rPr lang="en-US" altLang="ja-JP" dirty="0"/>
              <a:t>20GeV</a:t>
            </a:r>
            <a:r>
              <a:rPr lang="ja-JP" altLang="en-US" dirty="0"/>
              <a:t>から</a:t>
            </a:r>
            <a:r>
              <a:rPr lang="en-US" altLang="ja-JP" dirty="0"/>
              <a:t>80GeV</a:t>
            </a:r>
            <a:r>
              <a:rPr lang="ja-JP" altLang="en-US" dirty="0"/>
              <a:t>までの存在確率</a:t>
            </a:r>
            <a:endParaRPr lang="en-US" altLang="ja-JP" dirty="0"/>
          </a:p>
          <a:p>
            <a:r>
              <a:rPr lang="en-US" altLang="ja-JP" dirty="0"/>
              <a:t>Fig.1 </a:t>
            </a:r>
            <a:r>
              <a:rPr lang="en-US" altLang="ja-JP" dirty="0">
                <a:sym typeface="Wingdings" panose="05000000000000000000" pitchFamily="2" charset="2"/>
              </a:rPr>
              <a:t> </a:t>
            </a:r>
            <a:r>
              <a:rPr lang="en-US" altLang="ja-JP" dirty="0"/>
              <a:t>2.99 %</a:t>
            </a:r>
            <a:endParaRPr lang="en-US" altLang="ja-JP" dirty="0">
              <a:sym typeface="Wingdings" panose="05000000000000000000" pitchFamily="2" charset="2"/>
            </a:endParaRPr>
          </a:p>
          <a:p>
            <a:r>
              <a:rPr lang="en-US" altLang="ja-JP" dirty="0">
                <a:sym typeface="Wingdings" panose="05000000000000000000" pitchFamily="2" charset="2"/>
              </a:rPr>
              <a:t>Fig.2  2.42%</a:t>
            </a:r>
          </a:p>
          <a:p>
            <a:endParaRPr lang="en-US" altLang="ja-JP" dirty="0"/>
          </a:p>
          <a:p>
            <a:r>
              <a:rPr lang="en-US" altLang="ja-JP" dirty="0"/>
              <a:t>Fig.2</a:t>
            </a:r>
            <a:r>
              <a:rPr lang="ja-JP" altLang="en-US" dirty="0"/>
              <a:t>での結果の統計誤差は</a:t>
            </a:r>
            <a:r>
              <a:rPr lang="en-US" altLang="ja-JP" dirty="0"/>
              <a:t>0.17</a:t>
            </a:r>
            <a:r>
              <a:rPr lang="ja-JP" altLang="en-US" dirty="0"/>
              <a:t>％で</a:t>
            </a:r>
            <a:r>
              <a:rPr lang="en-US" altLang="ja-JP" dirty="0"/>
              <a:t>Fig1</a:t>
            </a:r>
            <a:r>
              <a:rPr lang="ja-JP" altLang="en-US" dirty="0"/>
              <a:t>との差が</a:t>
            </a:r>
            <a:r>
              <a:rPr lang="en-US" altLang="ja-JP" dirty="0"/>
              <a:t>3.5σ</a:t>
            </a:r>
            <a:r>
              <a:rPr lang="ja-JP" altLang="en-US" dirty="0"/>
              <a:t>程度なので微妙</a:t>
            </a:r>
            <a:endParaRPr lang="en-US" altLang="ja-JP" dirty="0"/>
          </a:p>
        </p:txBody>
      </p:sp>
      <p:sp>
        <p:nvSpPr>
          <p:cNvPr id="3" name="テキスト ボックス 2">
            <a:extLst>
              <a:ext uri="{FF2B5EF4-FFF2-40B4-BE49-F238E27FC236}">
                <a16:creationId xmlns:a16="http://schemas.microsoft.com/office/drawing/2014/main" id="{E3894D4C-F8A9-A9E4-2481-4B9A7E49C09F}"/>
              </a:ext>
            </a:extLst>
          </p:cNvPr>
          <p:cNvSpPr txBox="1"/>
          <p:nvPr/>
        </p:nvSpPr>
        <p:spPr>
          <a:xfrm>
            <a:off x="11020535" y="3278851"/>
            <a:ext cx="805069" cy="369332"/>
          </a:xfrm>
          <a:prstGeom prst="rect">
            <a:avLst/>
          </a:prstGeom>
          <a:noFill/>
        </p:spPr>
        <p:txBody>
          <a:bodyPr wrap="square" rtlCol="0">
            <a:spAutoFit/>
          </a:bodyPr>
          <a:lstStyle/>
          <a:p>
            <a:r>
              <a:rPr kumimoji="1" lang="en-US" altLang="ja-JP" dirty="0"/>
              <a:t>GeV</a:t>
            </a:r>
            <a:endParaRPr kumimoji="1" lang="ja-JP" altLang="en-US" dirty="0"/>
          </a:p>
        </p:txBody>
      </p:sp>
      <p:sp>
        <p:nvSpPr>
          <p:cNvPr id="4" name="テキスト ボックス 3">
            <a:extLst>
              <a:ext uri="{FF2B5EF4-FFF2-40B4-BE49-F238E27FC236}">
                <a16:creationId xmlns:a16="http://schemas.microsoft.com/office/drawing/2014/main" id="{DDD56601-6CB6-93F2-FB60-E9A6059612AC}"/>
              </a:ext>
            </a:extLst>
          </p:cNvPr>
          <p:cNvSpPr txBox="1"/>
          <p:nvPr/>
        </p:nvSpPr>
        <p:spPr>
          <a:xfrm>
            <a:off x="9608811" y="3375987"/>
            <a:ext cx="1749287" cy="369332"/>
          </a:xfrm>
          <a:prstGeom prst="rect">
            <a:avLst/>
          </a:prstGeom>
          <a:noFill/>
        </p:spPr>
        <p:txBody>
          <a:bodyPr wrap="square" rtlCol="0">
            <a:spAutoFit/>
          </a:bodyPr>
          <a:lstStyle/>
          <a:p>
            <a:r>
              <a:rPr kumimoji="1" lang="en-US" altLang="ja-JP" dirty="0"/>
              <a:t>Z</a:t>
            </a:r>
            <a:r>
              <a:rPr kumimoji="1" lang="ja-JP" altLang="en-US" dirty="0"/>
              <a:t>の不変質量</a:t>
            </a:r>
          </a:p>
        </p:txBody>
      </p:sp>
      <p:sp>
        <p:nvSpPr>
          <p:cNvPr id="9" name="テキスト ボックス 8">
            <a:extLst>
              <a:ext uri="{FF2B5EF4-FFF2-40B4-BE49-F238E27FC236}">
                <a16:creationId xmlns:a16="http://schemas.microsoft.com/office/drawing/2014/main" id="{A3F24AE1-2C1B-89D8-5BA8-9E052A3EF18E}"/>
              </a:ext>
            </a:extLst>
          </p:cNvPr>
          <p:cNvSpPr txBox="1"/>
          <p:nvPr/>
        </p:nvSpPr>
        <p:spPr>
          <a:xfrm>
            <a:off x="166766" y="1536145"/>
            <a:ext cx="5929234" cy="646331"/>
          </a:xfrm>
          <a:prstGeom prst="rect">
            <a:avLst/>
          </a:prstGeom>
          <a:noFill/>
        </p:spPr>
        <p:txBody>
          <a:bodyPr wrap="square" rtlCol="0">
            <a:spAutoFit/>
          </a:bodyPr>
          <a:lstStyle/>
          <a:p>
            <a:r>
              <a:rPr lang="ja-JP" altLang="en-US" dirty="0"/>
              <a:t>実際にヒストグラムにおこすと、</a:t>
            </a:r>
            <a:r>
              <a:rPr lang="en-US" altLang="ja-JP" dirty="0"/>
              <a:t>90GeV</a:t>
            </a:r>
            <a:r>
              <a:rPr lang="ja-JP" altLang="en-US" dirty="0"/>
              <a:t>付近でピークが立つものが出来た。</a:t>
            </a:r>
            <a:endParaRPr lang="en-US" altLang="ja-JP" dirty="0"/>
          </a:p>
        </p:txBody>
      </p:sp>
      <p:sp>
        <p:nvSpPr>
          <p:cNvPr id="12" name="テキスト ボックス 11">
            <a:extLst>
              <a:ext uri="{FF2B5EF4-FFF2-40B4-BE49-F238E27FC236}">
                <a16:creationId xmlns:a16="http://schemas.microsoft.com/office/drawing/2014/main" id="{91C6964D-E45C-862C-A895-CD8B5AE5A111}"/>
              </a:ext>
            </a:extLst>
          </p:cNvPr>
          <p:cNvSpPr txBox="1"/>
          <p:nvPr/>
        </p:nvSpPr>
        <p:spPr>
          <a:xfrm>
            <a:off x="6916408" y="2971074"/>
            <a:ext cx="805069" cy="307777"/>
          </a:xfrm>
          <a:prstGeom prst="rect">
            <a:avLst/>
          </a:prstGeom>
          <a:noFill/>
        </p:spPr>
        <p:txBody>
          <a:bodyPr wrap="square" rtlCol="0">
            <a:spAutoFit/>
          </a:bodyPr>
          <a:lstStyle/>
          <a:p>
            <a:r>
              <a:rPr lang="en-US" altLang="ja-JP" sz="1400" b="1" dirty="0"/>
              <a:t>Fig.1</a:t>
            </a:r>
            <a:endParaRPr kumimoji="1" lang="ja-JP" altLang="en-US" sz="1400" b="1" dirty="0"/>
          </a:p>
        </p:txBody>
      </p:sp>
      <p:sp>
        <p:nvSpPr>
          <p:cNvPr id="13" name="テキスト ボックス 12">
            <a:extLst>
              <a:ext uri="{FF2B5EF4-FFF2-40B4-BE49-F238E27FC236}">
                <a16:creationId xmlns:a16="http://schemas.microsoft.com/office/drawing/2014/main" id="{C0E8624E-D681-6C40-A819-33EF29F8E28F}"/>
              </a:ext>
            </a:extLst>
          </p:cNvPr>
          <p:cNvSpPr txBox="1"/>
          <p:nvPr/>
        </p:nvSpPr>
        <p:spPr>
          <a:xfrm>
            <a:off x="9929194" y="6479290"/>
            <a:ext cx="1749287" cy="369332"/>
          </a:xfrm>
          <a:prstGeom prst="rect">
            <a:avLst/>
          </a:prstGeom>
          <a:noFill/>
        </p:spPr>
        <p:txBody>
          <a:bodyPr wrap="square" rtlCol="0">
            <a:spAutoFit/>
          </a:bodyPr>
          <a:lstStyle/>
          <a:p>
            <a:r>
              <a:rPr kumimoji="1" lang="en-US" altLang="ja-JP" dirty="0"/>
              <a:t>Z</a:t>
            </a:r>
            <a:r>
              <a:rPr kumimoji="1" lang="ja-JP" altLang="en-US" dirty="0"/>
              <a:t>の不変質量</a:t>
            </a:r>
          </a:p>
        </p:txBody>
      </p:sp>
      <p:sp>
        <p:nvSpPr>
          <p:cNvPr id="14" name="テキスト ボックス 13">
            <a:extLst>
              <a:ext uri="{FF2B5EF4-FFF2-40B4-BE49-F238E27FC236}">
                <a16:creationId xmlns:a16="http://schemas.microsoft.com/office/drawing/2014/main" id="{65B46FFC-81CD-8A15-6ABB-33AA7D357C06}"/>
              </a:ext>
            </a:extLst>
          </p:cNvPr>
          <p:cNvSpPr txBox="1"/>
          <p:nvPr/>
        </p:nvSpPr>
        <p:spPr>
          <a:xfrm>
            <a:off x="11386931" y="6385371"/>
            <a:ext cx="805069" cy="369332"/>
          </a:xfrm>
          <a:prstGeom prst="rect">
            <a:avLst/>
          </a:prstGeom>
          <a:noFill/>
        </p:spPr>
        <p:txBody>
          <a:bodyPr wrap="square" rtlCol="0">
            <a:spAutoFit/>
          </a:bodyPr>
          <a:lstStyle/>
          <a:p>
            <a:r>
              <a:rPr kumimoji="1" lang="en-US" altLang="ja-JP" dirty="0"/>
              <a:t>GeV</a:t>
            </a:r>
            <a:endParaRPr kumimoji="1" lang="ja-JP" altLang="en-US" dirty="0"/>
          </a:p>
        </p:txBody>
      </p:sp>
      <p:sp>
        <p:nvSpPr>
          <p:cNvPr id="18" name="テキスト ボックス 17">
            <a:extLst>
              <a:ext uri="{FF2B5EF4-FFF2-40B4-BE49-F238E27FC236}">
                <a16:creationId xmlns:a16="http://schemas.microsoft.com/office/drawing/2014/main" id="{FF3ED3DB-8904-8C53-433C-8C6B2A7A621B}"/>
              </a:ext>
            </a:extLst>
          </p:cNvPr>
          <p:cNvSpPr txBox="1"/>
          <p:nvPr/>
        </p:nvSpPr>
        <p:spPr>
          <a:xfrm>
            <a:off x="6916408" y="6172564"/>
            <a:ext cx="698193" cy="307777"/>
          </a:xfrm>
          <a:prstGeom prst="rect">
            <a:avLst/>
          </a:prstGeom>
          <a:noFill/>
        </p:spPr>
        <p:txBody>
          <a:bodyPr wrap="square" rtlCol="0">
            <a:spAutoFit/>
          </a:bodyPr>
          <a:lstStyle/>
          <a:p>
            <a:r>
              <a:rPr lang="en-US" altLang="ja-JP" sz="1400" b="1" dirty="0"/>
              <a:t>Fig.2</a:t>
            </a:r>
            <a:endParaRPr kumimoji="1" lang="en-US" altLang="ja-JP" sz="1400" b="1" dirty="0"/>
          </a:p>
        </p:txBody>
      </p:sp>
      <p:sp>
        <p:nvSpPr>
          <p:cNvPr id="19" name="左中かっこ 18">
            <a:extLst>
              <a:ext uri="{FF2B5EF4-FFF2-40B4-BE49-F238E27FC236}">
                <a16:creationId xmlns:a16="http://schemas.microsoft.com/office/drawing/2014/main" id="{748ECDD9-D94E-F313-4835-F212CE942C16}"/>
              </a:ext>
            </a:extLst>
          </p:cNvPr>
          <p:cNvSpPr/>
          <p:nvPr/>
        </p:nvSpPr>
        <p:spPr>
          <a:xfrm rot="5400000">
            <a:off x="8665072" y="1862995"/>
            <a:ext cx="369333" cy="2085970"/>
          </a:xfrm>
          <a:prstGeom prst="leftBrace">
            <a:avLst>
              <a:gd name="adj1" fmla="val 8333"/>
              <a:gd name="adj2" fmla="val 5179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5" name="左中かっこ 24">
            <a:extLst>
              <a:ext uri="{FF2B5EF4-FFF2-40B4-BE49-F238E27FC236}">
                <a16:creationId xmlns:a16="http://schemas.microsoft.com/office/drawing/2014/main" id="{DDC1C4AF-19D7-EA3E-400B-8B78EDBFB1EF}"/>
              </a:ext>
            </a:extLst>
          </p:cNvPr>
          <p:cNvSpPr/>
          <p:nvPr/>
        </p:nvSpPr>
        <p:spPr>
          <a:xfrm rot="5400000">
            <a:off x="8821609" y="5167068"/>
            <a:ext cx="131236" cy="201099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D7F622CE-AC06-E20F-202B-DDB0F8D05768}"/>
                  </a:ext>
                </a:extLst>
              </p:cNvPr>
              <p:cNvSpPr txBox="1"/>
              <p:nvPr/>
            </p:nvSpPr>
            <p:spPr>
              <a:xfrm>
                <a:off x="709921" y="2925148"/>
                <a:ext cx="5929234" cy="656013"/>
              </a:xfrm>
              <a:prstGeom prst="rect">
                <a:avLst/>
              </a:prstGeom>
              <a:noFill/>
            </p:spPr>
            <p:txBody>
              <a:bodyPr wrap="square" rtlCol="0">
                <a:spAutoFit/>
              </a:bodyPr>
              <a:lstStyle/>
              <a:p>
                <a:r>
                  <a:rPr lang="en-US" altLang="ja-JP" dirty="0"/>
                  <a:t>Fig.2)</a:t>
                </a:r>
                <a:r>
                  <a:rPr lang="ja-JP" altLang="en-US" dirty="0"/>
                  <a:t>　</a:t>
                </a:r>
                <a14:m>
                  <m:oMath xmlns:m="http://schemas.openxmlformats.org/officeDocument/2006/math">
                    <m:r>
                      <m:rPr>
                        <m:sty m:val="p"/>
                      </m:rPr>
                      <a:rPr lang="en-US" altLang="ja-JP" b="0" i="0" smtClean="0">
                        <a:latin typeface="Cambria Math" panose="02040503050406030204" pitchFamily="18" charset="0"/>
                      </a:rPr>
                      <m:t>m</m:t>
                    </m:r>
                    <m:r>
                      <a:rPr lang="en-US" altLang="ja-JP" i="1">
                        <a:latin typeface="Cambria Math" panose="02040503050406030204" pitchFamily="18" charset="0"/>
                      </a:rPr>
                      <m:t>=</m:t>
                    </m:r>
                    <m:rad>
                      <m:radPr>
                        <m:degHide m:val="on"/>
                        <m:ctrlPr>
                          <a:rPr lang="ja-JP" altLang="en-US" i="1">
                            <a:latin typeface="Cambria Math" panose="02040503050406030204" pitchFamily="18" charset="0"/>
                          </a:rPr>
                        </m:ctrlPr>
                      </m:radPr>
                      <m:deg/>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𝐸</m:t>
                            </m:r>
                          </m:e>
                          <m:sub>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d>
                          <m:dPr>
                            <m:ctrlPr>
                              <a:rPr lang="ja-JP" altLang="en-US" i="1">
                                <a:latin typeface="Cambria Math" panose="02040503050406030204" pitchFamily="18" charset="0"/>
                              </a:rPr>
                            </m:ctrlPr>
                          </m:dPr>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𝑦</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𝑧</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e>
                        </m:d>
                      </m:e>
                    </m:rad>
                  </m:oMath>
                </a14:m>
                <a:endParaRPr kumimoji="1" lang="ja-JP" altLang="en-US" dirty="0"/>
              </a:p>
            </p:txBody>
          </p:sp>
        </mc:Choice>
        <mc:Fallback xmlns="">
          <p:sp>
            <p:nvSpPr>
              <p:cNvPr id="33" name="テキスト ボックス 32">
                <a:extLst>
                  <a:ext uri="{FF2B5EF4-FFF2-40B4-BE49-F238E27FC236}">
                    <a16:creationId xmlns:a16="http://schemas.microsoft.com/office/drawing/2014/main" id="{D7F622CE-AC06-E20F-202B-DDB0F8D05768}"/>
                  </a:ext>
                </a:extLst>
              </p:cNvPr>
              <p:cNvSpPr txBox="1">
                <a:spLocks noRot="1" noChangeAspect="1" noMove="1" noResize="1" noEditPoints="1" noAdjustHandles="1" noChangeArrowheads="1" noChangeShapeType="1" noTextEdit="1"/>
              </p:cNvSpPr>
              <p:nvPr/>
            </p:nvSpPr>
            <p:spPr>
              <a:xfrm>
                <a:off x="709921" y="2925148"/>
                <a:ext cx="5929234" cy="656013"/>
              </a:xfrm>
              <a:prstGeom prst="rect">
                <a:avLst/>
              </a:prstGeom>
              <a:blipFill>
                <a:blip r:embed="rId5"/>
                <a:stretch>
                  <a:fillRect l="-822"/>
                </a:stretch>
              </a:blipFill>
            </p:spPr>
            <p:txBody>
              <a:bodyPr/>
              <a:lstStyle/>
              <a:p>
                <a:r>
                  <a:rPr lang="ja-JP" altLang="en-US">
                    <a:noFill/>
                  </a:rPr>
                  <a:t> </a:t>
                </a:r>
              </a:p>
            </p:txBody>
          </p:sp>
        </mc:Fallback>
      </mc:AlternateContent>
      <p:sp>
        <p:nvSpPr>
          <p:cNvPr id="37" name="テキスト ボックス 36">
            <a:extLst>
              <a:ext uri="{FF2B5EF4-FFF2-40B4-BE49-F238E27FC236}">
                <a16:creationId xmlns:a16="http://schemas.microsoft.com/office/drawing/2014/main" id="{548EB5CF-4D56-DFE2-B78D-D74488606773}"/>
              </a:ext>
            </a:extLst>
          </p:cNvPr>
          <p:cNvSpPr txBox="1"/>
          <p:nvPr/>
        </p:nvSpPr>
        <p:spPr>
          <a:xfrm>
            <a:off x="8523240" y="2296327"/>
            <a:ext cx="1405954" cy="369332"/>
          </a:xfrm>
          <a:prstGeom prst="rect">
            <a:avLst/>
          </a:prstGeom>
          <a:noFill/>
        </p:spPr>
        <p:txBody>
          <a:bodyPr wrap="square" rtlCol="0">
            <a:spAutoFit/>
          </a:bodyPr>
          <a:lstStyle/>
          <a:p>
            <a:r>
              <a:rPr kumimoji="1" lang="en-US" altLang="ja-JP" dirty="0"/>
              <a:t>2.99%</a:t>
            </a:r>
            <a:endParaRPr kumimoji="1" lang="ja-JP" altLang="en-US" dirty="0"/>
          </a:p>
        </p:txBody>
      </p:sp>
      <p:sp>
        <p:nvSpPr>
          <p:cNvPr id="38" name="テキスト ボックス 37">
            <a:extLst>
              <a:ext uri="{FF2B5EF4-FFF2-40B4-BE49-F238E27FC236}">
                <a16:creationId xmlns:a16="http://schemas.microsoft.com/office/drawing/2014/main" id="{9CF2C796-0BE7-AABE-3B83-F5831D4EB895}"/>
              </a:ext>
            </a:extLst>
          </p:cNvPr>
          <p:cNvSpPr txBox="1"/>
          <p:nvPr/>
        </p:nvSpPr>
        <p:spPr>
          <a:xfrm>
            <a:off x="8580547" y="5639951"/>
            <a:ext cx="1405954" cy="369332"/>
          </a:xfrm>
          <a:prstGeom prst="rect">
            <a:avLst/>
          </a:prstGeom>
          <a:noFill/>
        </p:spPr>
        <p:txBody>
          <a:bodyPr wrap="square" rtlCol="0">
            <a:spAutoFit/>
          </a:bodyPr>
          <a:lstStyle/>
          <a:p>
            <a:r>
              <a:rPr kumimoji="1" lang="en-US" altLang="ja-JP" dirty="0"/>
              <a:t>2.42%</a:t>
            </a:r>
            <a:endParaRPr kumimoji="1" lang="ja-JP" altLang="en-US" dirty="0"/>
          </a:p>
        </p:txBody>
      </p:sp>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B3B66CDF-6645-16C4-FE17-B9A64DB191D6}"/>
                  </a:ext>
                </a:extLst>
              </p:cNvPr>
              <p:cNvSpPr txBox="1"/>
              <p:nvPr/>
            </p:nvSpPr>
            <p:spPr>
              <a:xfrm>
                <a:off x="744335" y="2237700"/>
                <a:ext cx="3240157" cy="632224"/>
              </a:xfrm>
              <a:prstGeom prst="rect">
                <a:avLst/>
              </a:prstGeom>
              <a:noFill/>
            </p:spPr>
            <p:txBody>
              <a:bodyPr wrap="square" rtlCol="0">
                <a:spAutoFit/>
              </a:bodyPr>
              <a:lstStyle/>
              <a:p>
                <a:r>
                  <a:rPr lang="en-US" altLang="ja-JP" dirty="0"/>
                  <a:t>Fig.1)</a:t>
                </a:r>
                <a:r>
                  <a:rPr lang="ja-JP" altLang="en-US" dirty="0"/>
                  <a:t>　</a:t>
                </a:r>
                <a14:m>
                  <m:oMath xmlns:m="http://schemas.openxmlformats.org/officeDocument/2006/math">
                    <m:r>
                      <a:rPr lang="en-US" altLang="ja-JP" i="1">
                        <a:latin typeface="Cambria Math" panose="02040503050406030204" pitchFamily="18" charset="0"/>
                      </a:rPr>
                      <m:t>𝑃</m:t>
                    </m:r>
                    <m:d>
                      <m:dPr>
                        <m:ctrlPr>
                          <a:rPr lang="ja-JP" altLang="en-US" i="1">
                            <a:latin typeface="Cambria Math" panose="02040503050406030204" pitchFamily="18" charset="0"/>
                          </a:rPr>
                        </m:ctrlPr>
                      </m:dPr>
                      <m:e>
                        <m:r>
                          <a:rPr lang="en-US" altLang="ja-JP" i="1">
                            <a:latin typeface="Cambria Math" panose="02040503050406030204" pitchFamily="18" charset="0"/>
                          </a:rPr>
                          <m:t>𝑚</m:t>
                        </m:r>
                      </m:e>
                    </m:d>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1</m:t>
                        </m:r>
                      </m:num>
                      <m:den>
                        <m:sSup>
                          <m:sSupPr>
                            <m:ctrlPr>
                              <a:rPr lang="ja-JP" altLang="en-US"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𝑚</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𝑀</m:t>
                            </m:r>
                            <m:r>
                              <a:rPr lang="en-US" altLang="ja-JP" i="1">
                                <a:latin typeface="Cambria Math" panose="02040503050406030204" pitchFamily="18" charset="0"/>
                                <a:ea typeface="Cambria Math" panose="02040503050406030204" pitchFamily="18" charset="0"/>
                              </a:rPr>
                              <m:t>)</m:t>
                            </m:r>
                          </m:e>
                          <m:sup>
                            <m:r>
                              <a:rPr lang="en-US" altLang="ja-JP" i="1">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sSup>
                              <m:sSupPr>
                                <m:ctrlPr>
                                  <a:rPr lang="ja-JP" altLang="en-US" i="1">
                                    <a:latin typeface="Cambria Math" panose="02040503050406030204" pitchFamily="18" charset="0"/>
                                    <a:ea typeface="Cambria Math" panose="02040503050406030204" pitchFamily="18" charset="0"/>
                                  </a:rPr>
                                </m:ctrlPr>
                              </m:sSupPr>
                              <m:e>
                                <m:r>
                                  <m:rPr>
                                    <m:sty m:val="p"/>
                                  </m:rPr>
                                  <a:rPr lang="el-GR" altLang="ja-JP" i="1">
                                    <a:latin typeface="Cambria Math" panose="02040503050406030204" pitchFamily="18" charset="0"/>
                                    <a:ea typeface="Cambria Math" panose="02040503050406030204" pitchFamily="18" charset="0"/>
                                  </a:rPr>
                                  <m:t>Γ</m:t>
                                </m:r>
                              </m:e>
                              <m:sup>
                                <m:r>
                                  <a:rPr lang="en-US" altLang="ja-JP" i="1">
                                    <a:latin typeface="Cambria Math" panose="02040503050406030204" pitchFamily="18" charset="0"/>
                                    <a:ea typeface="Cambria Math" panose="02040503050406030204" pitchFamily="18" charset="0"/>
                                  </a:rPr>
                                  <m:t>2</m:t>
                                </m:r>
                              </m:sup>
                            </m:sSup>
                          </m:num>
                          <m:den>
                            <m:r>
                              <a:rPr lang="en-US" altLang="ja-JP" i="1">
                                <a:latin typeface="Cambria Math" panose="02040503050406030204" pitchFamily="18" charset="0"/>
                                <a:ea typeface="Cambria Math" panose="02040503050406030204" pitchFamily="18" charset="0"/>
                              </a:rPr>
                              <m:t>4</m:t>
                            </m:r>
                          </m:den>
                        </m:f>
                      </m:den>
                    </m:f>
                  </m:oMath>
                </a14:m>
                <a:endParaRPr kumimoji="1" lang="en-US" altLang="ja-JP" dirty="0"/>
              </a:p>
            </p:txBody>
          </p:sp>
        </mc:Choice>
        <mc:Fallback xmlns="">
          <p:sp>
            <p:nvSpPr>
              <p:cNvPr id="39" name="テキスト ボックス 38">
                <a:extLst>
                  <a:ext uri="{FF2B5EF4-FFF2-40B4-BE49-F238E27FC236}">
                    <a16:creationId xmlns:a16="http://schemas.microsoft.com/office/drawing/2014/main" id="{B3B66CDF-6645-16C4-FE17-B9A64DB191D6}"/>
                  </a:ext>
                </a:extLst>
              </p:cNvPr>
              <p:cNvSpPr txBox="1">
                <a:spLocks noRot="1" noChangeAspect="1" noMove="1" noResize="1" noEditPoints="1" noAdjustHandles="1" noChangeArrowheads="1" noChangeShapeType="1" noTextEdit="1"/>
              </p:cNvSpPr>
              <p:nvPr/>
            </p:nvSpPr>
            <p:spPr>
              <a:xfrm>
                <a:off x="744335" y="2237700"/>
                <a:ext cx="3240157" cy="632224"/>
              </a:xfrm>
              <a:prstGeom prst="rect">
                <a:avLst/>
              </a:prstGeom>
              <a:blipFill>
                <a:blip r:embed="rId6"/>
                <a:stretch>
                  <a:fillRect l="-1504"/>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1823ADA3-9E08-AE49-FE0A-D03B84165899}"/>
              </a:ext>
            </a:extLst>
          </p:cNvPr>
          <p:cNvSpPr txBox="1"/>
          <p:nvPr/>
        </p:nvSpPr>
        <p:spPr>
          <a:xfrm>
            <a:off x="102151" y="6013090"/>
            <a:ext cx="6482513" cy="646331"/>
          </a:xfrm>
          <a:prstGeom prst="rect">
            <a:avLst/>
          </a:prstGeom>
          <a:noFill/>
        </p:spPr>
        <p:txBody>
          <a:bodyPr wrap="square" rtlCol="0">
            <a:spAutoFit/>
          </a:bodyPr>
          <a:lstStyle/>
          <a:p>
            <a:r>
              <a:rPr kumimoji="1" lang="ja-JP" altLang="en-US" dirty="0"/>
              <a:t>相対論的なブライトウィグナー分布を試してみる必要がある。</a:t>
            </a:r>
            <a:endParaRPr kumimoji="1" lang="en-US" altLang="ja-JP" dirty="0"/>
          </a:p>
          <a:p>
            <a:r>
              <a:rPr lang="ja-JP" altLang="en-US" dirty="0"/>
              <a:t>グリーン関数とかわからなくて苦戦中</a:t>
            </a:r>
            <a:endParaRPr kumimoji="1" lang="ja-JP" altLang="en-US" dirty="0"/>
          </a:p>
        </p:txBody>
      </p:sp>
    </p:spTree>
    <p:extLst>
      <p:ext uri="{BB962C8B-B14F-4D97-AF65-F5344CB8AC3E}">
        <p14:creationId xmlns:p14="http://schemas.microsoft.com/office/powerpoint/2010/main" val="1241501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2557BF-4907-3255-74B7-90D5D61435E0}"/>
              </a:ext>
            </a:extLst>
          </p:cNvPr>
          <p:cNvSpPr>
            <a:spLocks noGrp="1"/>
          </p:cNvSpPr>
          <p:nvPr>
            <p:ph type="title"/>
          </p:nvPr>
        </p:nvSpPr>
        <p:spPr/>
        <p:txBody>
          <a:bodyPr/>
          <a:lstStyle/>
          <a:p>
            <a:r>
              <a:rPr lang="en-US" altLang="ja-JP" dirty="0"/>
              <a:t>H</a:t>
            </a:r>
            <a:r>
              <a:rPr lang="ja-JP" altLang="en-US" dirty="0"/>
              <a:t>からの</a:t>
            </a:r>
            <a:r>
              <a:rPr lang="en-US" altLang="ja-JP" dirty="0"/>
              <a:t>tau</a:t>
            </a:r>
            <a:r>
              <a:rPr lang="ja-JP" altLang="en-US" dirty="0"/>
              <a:t>から計算した、</a:t>
            </a:r>
            <a:r>
              <a:rPr lang="en-US" altLang="ja-JP" dirty="0" err="1"/>
              <a:t>Hmass</a:t>
            </a:r>
            <a:r>
              <a:rPr lang="ja-JP" altLang="en-US" dirty="0"/>
              <a:t>、電荷</a:t>
            </a:r>
            <a:r>
              <a:rPr lang="en-US" altLang="ja-JP" dirty="0"/>
              <a:t> </a:t>
            </a:r>
            <a:endParaRPr kumimoji="1" lang="ja-JP" altLang="en-US" dirty="0"/>
          </a:p>
        </p:txBody>
      </p:sp>
      <p:sp>
        <p:nvSpPr>
          <p:cNvPr id="6" name="テキスト ボックス 5">
            <a:extLst>
              <a:ext uri="{FF2B5EF4-FFF2-40B4-BE49-F238E27FC236}">
                <a16:creationId xmlns:a16="http://schemas.microsoft.com/office/drawing/2014/main" id="{6FFEC4B2-5F2C-21C5-5BF4-C175AFC60B13}"/>
              </a:ext>
            </a:extLst>
          </p:cNvPr>
          <p:cNvSpPr txBox="1"/>
          <p:nvPr/>
        </p:nvSpPr>
        <p:spPr>
          <a:xfrm>
            <a:off x="7762987" y="3802018"/>
            <a:ext cx="1500702" cy="369332"/>
          </a:xfrm>
          <a:prstGeom prst="rect">
            <a:avLst/>
          </a:prstGeom>
          <a:noFill/>
        </p:spPr>
        <p:txBody>
          <a:bodyPr wrap="square" rtlCol="0">
            <a:spAutoFit/>
          </a:bodyPr>
          <a:lstStyle/>
          <a:p>
            <a:r>
              <a:rPr kumimoji="1" lang="en-US" altLang="ja-JP" sz="900" dirty="0"/>
              <a:t>H</a:t>
            </a:r>
            <a:r>
              <a:rPr kumimoji="1" lang="ja-JP" altLang="en-US" sz="900" dirty="0"/>
              <a:t>からの</a:t>
            </a:r>
            <a:r>
              <a:rPr kumimoji="1" lang="en-US" altLang="ja-JP" sz="900" dirty="0"/>
              <a:t>tau</a:t>
            </a:r>
            <a:r>
              <a:rPr kumimoji="1" lang="ja-JP" altLang="en-US" sz="900" dirty="0"/>
              <a:t>から計算した、</a:t>
            </a:r>
            <a:r>
              <a:rPr lang="en-US" altLang="ja-JP" sz="900" dirty="0"/>
              <a:t>H</a:t>
            </a:r>
            <a:r>
              <a:rPr kumimoji="1" lang="ja-JP" altLang="en-US" sz="900" dirty="0"/>
              <a:t>の質量</a:t>
            </a:r>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7AAA54A3-9F81-66A2-9003-FD03CCE83DC9}"/>
                  </a:ext>
                </a:extLst>
              </p:cNvPr>
              <p:cNvSpPr txBox="1"/>
              <p:nvPr/>
            </p:nvSpPr>
            <p:spPr>
              <a:xfrm>
                <a:off x="1159329" y="2188029"/>
                <a:ext cx="5225142" cy="1487010"/>
              </a:xfrm>
              <a:prstGeom prst="rect">
                <a:avLst/>
              </a:prstGeom>
              <a:noFill/>
            </p:spPr>
            <p:txBody>
              <a:bodyPr wrap="square" rtlCol="0">
                <a:spAutoFit/>
              </a:bodyPr>
              <a:lstStyle/>
              <a:p>
                <a:r>
                  <a:rPr kumimoji="1" lang="en-US" altLang="ja-JP" dirty="0"/>
                  <a:t>125 GeV</a:t>
                </a:r>
                <a:r>
                  <a:rPr kumimoji="1" lang="ja-JP" altLang="en-US" dirty="0"/>
                  <a:t>付近にほぼすべてが集まっている。</a:t>
                </a:r>
                <a:endParaRPr kumimoji="1" lang="en-US" altLang="ja-JP" dirty="0"/>
              </a:p>
              <a:p>
                <a:r>
                  <a:rPr lang="en-US" altLang="ja-JP" dirty="0"/>
                  <a:t>H</a:t>
                </a:r>
                <a:r>
                  <a:rPr lang="ja-JP" altLang="en-US" dirty="0"/>
                  <a:t>の質量の</a:t>
                </a:r>
                <a:r>
                  <a:rPr lang="en-US" altLang="ja-JP" dirty="0"/>
                  <a:t>125 GeV</a:t>
                </a:r>
                <a:r>
                  <a:rPr lang="ja-JP" altLang="en-US" dirty="0"/>
                  <a:t>と同じなので、間違いは起きていないと考えられる。</a:t>
                </a:r>
                <a:endParaRPr lang="en-US" altLang="ja-JP" dirty="0"/>
              </a:p>
              <a:p>
                <a:pPr/>
                <a14:m>
                  <m:oMathPara xmlns:m="http://schemas.openxmlformats.org/officeDocument/2006/math">
                    <m:oMathParaPr>
                      <m:jc m:val="centerGroup"/>
                    </m:oMathParaPr>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𝑀</m:t>
                          </m:r>
                        </m:e>
                        <m:sub>
                          <m:r>
                            <a:rPr lang="en-US" altLang="ja-JP" b="0" i="1" smtClean="0">
                              <a:latin typeface="Cambria Math" panose="02040503050406030204" pitchFamily="18" charset="0"/>
                            </a:rPr>
                            <m:t>𝐻</m:t>
                          </m:r>
                        </m:sub>
                      </m:sSub>
                      <m:r>
                        <a:rPr lang="en-US" altLang="ja-JP" i="1">
                          <a:latin typeface="Cambria Math" panose="02040503050406030204" pitchFamily="18" charset="0"/>
                        </a:rPr>
                        <m:t>=</m:t>
                      </m:r>
                      <m:rad>
                        <m:radPr>
                          <m:degHide m:val="on"/>
                          <m:ctrlPr>
                            <a:rPr lang="ja-JP" altLang="en-US" i="1">
                              <a:latin typeface="Cambria Math" panose="02040503050406030204" pitchFamily="18" charset="0"/>
                            </a:rPr>
                          </m:ctrlPr>
                        </m:radPr>
                        <m:deg/>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𝐸</m:t>
                              </m:r>
                            </m:e>
                            <m:sub>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d>
                            <m:dPr>
                              <m:ctrlPr>
                                <a:rPr lang="ja-JP" altLang="en-US" i="1">
                                  <a:latin typeface="Cambria Math" panose="02040503050406030204" pitchFamily="18" charset="0"/>
                                </a:rPr>
                              </m:ctrlPr>
                            </m:dPr>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𝑦</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𝑧</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e>
                          </m:d>
                        </m:e>
                      </m:rad>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7AAA54A3-9F81-66A2-9003-FD03CCE83DC9}"/>
                  </a:ext>
                </a:extLst>
              </p:cNvPr>
              <p:cNvSpPr txBox="1">
                <a:spLocks noRot="1" noChangeAspect="1" noMove="1" noResize="1" noEditPoints="1" noAdjustHandles="1" noChangeArrowheads="1" noChangeShapeType="1" noTextEdit="1"/>
              </p:cNvSpPr>
              <p:nvPr/>
            </p:nvSpPr>
            <p:spPr>
              <a:xfrm>
                <a:off x="1159329" y="2188029"/>
                <a:ext cx="5225142" cy="1487010"/>
              </a:xfrm>
              <a:prstGeom prst="rect">
                <a:avLst/>
              </a:prstGeom>
              <a:blipFill>
                <a:blip r:embed="rId2"/>
                <a:stretch>
                  <a:fillRect l="-933" t="-2459"/>
                </a:stretch>
              </a:blipFill>
            </p:spPr>
            <p:txBody>
              <a:bodyPr/>
              <a:lstStyle/>
              <a:p>
                <a:r>
                  <a:rPr lang="ja-JP" altLang="en-US">
                    <a:noFill/>
                  </a:rPr>
                  <a:t> </a:t>
                </a:r>
              </a:p>
            </p:txBody>
          </p:sp>
        </mc:Fallback>
      </mc:AlternateContent>
      <p:pic>
        <p:nvPicPr>
          <p:cNvPr id="9" name="図 8">
            <a:extLst>
              <a:ext uri="{FF2B5EF4-FFF2-40B4-BE49-F238E27FC236}">
                <a16:creationId xmlns:a16="http://schemas.microsoft.com/office/drawing/2014/main" id="{3AAC3ACE-CD16-0F8F-0244-3FE244A47C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3818" y="4171350"/>
            <a:ext cx="3199039" cy="2181580"/>
          </a:xfrm>
          <a:prstGeom prst="rect">
            <a:avLst/>
          </a:prstGeom>
        </p:spPr>
      </p:pic>
      <p:sp>
        <p:nvSpPr>
          <p:cNvPr id="10" name="テキスト ボックス 9">
            <a:extLst>
              <a:ext uri="{FF2B5EF4-FFF2-40B4-BE49-F238E27FC236}">
                <a16:creationId xmlns:a16="http://schemas.microsoft.com/office/drawing/2014/main" id="{BA25D814-4303-593D-477D-C07BD630EA75}"/>
              </a:ext>
            </a:extLst>
          </p:cNvPr>
          <p:cNvSpPr txBox="1"/>
          <p:nvPr/>
        </p:nvSpPr>
        <p:spPr>
          <a:xfrm>
            <a:off x="7762986" y="6352930"/>
            <a:ext cx="1500702" cy="369332"/>
          </a:xfrm>
          <a:prstGeom prst="rect">
            <a:avLst/>
          </a:prstGeom>
          <a:noFill/>
        </p:spPr>
        <p:txBody>
          <a:bodyPr wrap="square" rtlCol="0">
            <a:spAutoFit/>
          </a:bodyPr>
          <a:lstStyle/>
          <a:p>
            <a:r>
              <a:rPr kumimoji="1" lang="en-US" altLang="ja-JP" sz="900" dirty="0"/>
              <a:t>H</a:t>
            </a:r>
            <a:r>
              <a:rPr kumimoji="1" lang="ja-JP" altLang="en-US" sz="900" dirty="0"/>
              <a:t>からの</a:t>
            </a:r>
            <a:r>
              <a:rPr kumimoji="1" lang="en-US" altLang="ja-JP" sz="900" dirty="0"/>
              <a:t>tau</a:t>
            </a:r>
            <a:r>
              <a:rPr kumimoji="1" lang="ja-JP" altLang="en-US" sz="900" dirty="0"/>
              <a:t>から計算した、</a:t>
            </a:r>
            <a:r>
              <a:rPr lang="en-US" altLang="ja-JP" sz="900" dirty="0"/>
              <a:t>H</a:t>
            </a:r>
            <a:r>
              <a:rPr kumimoji="1" lang="ja-JP" altLang="en-US" sz="900" dirty="0"/>
              <a:t>の電荷</a:t>
            </a:r>
          </a:p>
        </p:txBody>
      </p:sp>
      <p:sp>
        <p:nvSpPr>
          <p:cNvPr id="11" name="テキスト ボックス 10">
            <a:extLst>
              <a:ext uri="{FF2B5EF4-FFF2-40B4-BE49-F238E27FC236}">
                <a16:creationId xmlns:a16="http://schemas.microsoft.com/office/drawing/2014/main" id="{EA3E5F98-FBC7-F4A1-5BA0-22530F335D65}"/>
              </a:ext>
            </a:extLst>
          </p:cNvPr>
          <p:cNvSpPr txBox="1"/>
          <p:nvPr/>
        </p:nvSpPr>
        <p:spPr>
          <a:xfrm>
            <a:off x="1420586" y="4490357"/>
            <a:ext cx="4408714" cy="1200329"/>
          </a:xfrm>
          <a:prstGeom prst="rect">
            <a:avLst/>
          </a:prstGeom>
          <a:noFill/>
        </p:spPr>
        <p:txBody>
          <a:bodyPr wrap="square" rtlCol="0">
            <a:spAutoFit/>
          </a:bodyPr>
          <a:lstStyle/>
          <a:p>
            <a:r>
              <a:rPr lang="en-US" altLang="ja-JP" dirty="0"/>
              <a:t>H</a:t>
            </a:r>
            <a:r>
              <a:rPr lang="ja-JP" altLang="en-US" dirty="0"/>
              <a:t>から生まれた</a:t>
            </a:r>
            <a:r>
              <a:rPr lang="en-US" altLang="ja-JP" dirty="0"/>
              <a:t>tau</a:t>
            </a:r>
            <a:r>
              <a:rPr lang="ja-JP" altLang="en-US" dirty="0"/>
              <a:t>の合計の電荷は</a:t>
            </a:r>
            <a:r>
              <a:rPr lang="en-US" altLang="ja-JP" dirty="0"/>
              <a:t>0</a:t>
            </a:r>
            <a:r>
              <a:rPr lang="ja-JP" altLang="en-US" dirty="0"/>
              <a:t>のところにすべて集まっている。</a:t>
            </a:r>
            <a:r>
              <a:rPr lang="en-US" altLang="ja-JP" dirty="0"/>
              <a:t>H</a:t>
            </a:r>
            <a:r>
              <a:rPr lang="ja-JP" altLang="en-US" dirty="0"/>
              <a:t>の電荷も</a:t>
            </a:r>
            <a:r>
              <a:rPr lang="en-US" altLang="ja-JP" dirty="0"/>
              <a:t>0</a:t>
            </a:r>
            <a:r>
              <a:rPr lang="ja-JP" altLang="en-US" dirty="0"/>
              <a:t>なので、電荷保存則において間違いは起きていないと考えられる。</a:t>
            </a:r>
            <a:endParaRPr kumimoji="1" lang="ja-JP" altLang="en-US" dirty="0"/>
          </a:p>
        </p:txBody>
      </p:sp>
      <p:sp>
        <p:nvSpPr>
          <p:cNvPr id="12" name="テキスト ボックス 11">
            <a:extLst>
              <a:ext uri="{FF2B5EF4-FFF2-40B4-BE49-F238E27FC236}">
                <a16:creationId xmlns:a16="http://schemas.microsoft.com/office/drawing/2014/main" id="{B9DE4187-788B-9F4A-81E2-B3E7F1154CB6}"/>
              </a:ext>
            </a:extLst>
          </p:cNvPr>
          <p:cNvSpPr txBox="1"/>
          <p:nvPr/>
        </p:nvSpPr>
        <p:spPr>
          <a:xfrm>
            <a:off x="9998240" y="3709685"/>
            <a:ext cx="898388" cy="369332"/>
          </a:xfrm>
          <a:prstGeom prst="rect">
            <a:avLst/>
          </a:prstGeom>
          <a:noFill/>
        </p:spPr>
        <p:txBody>
          <a:bodyPr wrap="square" rtlCol="0">
            <a:spAutoFit/>
          </a:bodyPr>
          <a:lstStyle/>
          <a:p>
            <a:r>
              <a:rPr kumimoji="1" lang="en-US" altLang="ja-JP" dirty="0"/>
              <a:t>GeV</a:t>
            </a:r>
            <a:endParaRPr kumimoji="1" lang="ja-JP" altLang="en-US" dirty="0"/>
          </a:p>
        </p:txBody>
      </p:sp>
      <p:sp>
        <p:nvSpPr>
          <p:cNvPr id="3" name="テキスト ボックス 2">
            <a:extLst>
              <a:ext uri="{FF2B5EF4-FFF2-40B4-BE49-F238E27FC236}">
                <a16:creationId xmlns:a16="http://schemas.microsoft.com/office/drawing/2014/main" id="{E3FFE78B-4B3B-EBD4-E60E-CD0DEE051662}"/>
              </a:ext>
            </a:extLst>
          </p:cNvPr>
          <p:cNvSpPr txBox="1"/>
          <p:nvPr/>
        </p:nvSpPr>
        <p:spPr>
          <a:xfrm>
            <a:off x="9813073" y="6266985"/>
            <a:ext cx="1806498" cy="369332"/>
          </a:xfrm>
          <a:prstGeom prst="rect">
            <a:avLst/>
          </a:prstGeom>
          <a:noFill/>
        </p:spPr>
        <p:txBody>
          <a:bodyPr wrap="square" rtlCol="0">
            <a:spAutoFit/>
          </a:bodyPr>
          <a:lstStyle/>
          <a:p>
            <a:r>
              <a:rPr lang="en-US" altLang="ja-JP" dirty="0"/>
              <a:t>e</a:t>
            </a:r>
            <a:r>
              <a:rPr lang="ja-JP" altLang="en-US" dirty="0"/>
              <a:t>　電気素量</a:t>
            </a:r>
            <a:endParaRPr kumimoji="1" lang="ja-JP" altLang="en-US" dirty="0"/>
          </a:p>
        </p:txBody>
      </p:sp>
      <p:pic>
        <p:nvPicPr>
          <p:cNvPr id="5" name="図 4">
            <a:extLst>
              <a:ext uri="{FF2B5EF4-FFF2-40B4-BE49-F238E27FC236}">
                <a16:creationId xmlns:a16="http://schemas.microsoft.com/office/drawing/2014/main" id="{7E63302B-B078-240A-8A8A-CFB141C596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2136" y="1266027"/>
            <a:ext cx="3695728" cy="2520296"/>
          </a:xfrm>
          <a:prstGeom prst="rect">
            <a:avLst/>
          </a:prstGeom>
        </p:spPr>
      </p:pic>
    </p:spTree>
    <p:extLst>
      <p:ext uri="{BB962C8B-B14F-4D97-AF65-F5344CB8AC3E}">
        <p14:creationId xmlns:p14="http://schemas.microsoft.com/office/powerpoint/2010/main" val="115379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3880B3-09B0-8AC4-89B4-FF6D0A7960FC}"/>
              </a:ext>
            </a:extLst>
          </p:cNvPr>
          <p:cNvSpPr>
            <a:spLocks noGrp="1"/>
          </p:cNvSpPr>
          <p:nvPr>
            <p:ph type="title"/>
          </p:nvPr>
        </p:nvSpPr>
        <p:spPr/>
        <p:txBody>
          <a:bodyPr/>
          <a:lstStyle/>
          <a:p>
            <a:r>
              <a:rPr kumimoji="1" lang="ja-JP" altLang="en-US" dirty="0"/>
              <a:t>相対論的なブライトウィグナー分布</a:t>
            </a: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ECCC7CDC-0A04-535D-9D1F-1635BAF4CF99}"/>
                  </a:ext>
                </a:extLst>
              </p:cNvPr>
              <p:cNvSpPr txBox="1"/>
              <p:nvPr/>
            </p:nvSpPr>
            <p:spPr>
              <a:xfrm>
                <a:off x="618836" y="1403927"/>
                <a:ext cx="10734964" cy="3139321"/>
              </a:xfrm>
              <a:prstGeom prst="rect">
                <a:avLst/>
              </a:prstGeom>
              <a:noFill/>
            </p:spPr>
            <p:txBody>
              <a:bodyPr wrap="square" rtlCol="0">
                <a:spAutoFit/>
              </a:bodyPr>
              <a:lstStyle/>
              <a:p>
                <a:r>
                  <a:rPr kumimoji="1" lang="ja-JP" altLang="en-US" dirty="0"/>
                  <a:t>相対論的な場の量子論では、粒子が伝搬する確率振幅はプロパゲーター</a:t>
                </a:r>
                <a:r>
                  <a:rPr kumimoji="1" lang="en-US" altLang="ja-JP" dirty="0"/>
                  <a:t>(</a:t>
                </a:r>
                <a:r>
                  <a:rPr kumimoji="1" lang="ja-JP" altLang="en-US" dirty="0"/>
                  <a:t>伝搬関数</a:t>
                </a:r>
                <a:r>
                  <a:rPr kumimoji="1" lang="en-US" altLang="ja-JP" dirty="0"/>
                  <a:t>)</a:t>
                </a:r>
                <a:r>
                  <a:rPr kumimoji="1" lang="ja-JP" altLang="en-US" dirty="0"/>
                  <a:t>で記述される。</a:t>
                </a:r>
                <a:endParaRPr kumimoji="1" lang="en-US" altLang="ja-JP" dirty="0"/>
              </a:p>
              <a:p>
                <a:endParaRPr kumimoji="1" lang="en-US" altLang="ja-JP" dirty="0"/>
              </a:p>
              <a:p>
                <a:r>
                  <a:rPr lang="ja-JP" altLang="en-US" dirty="0"/>
                  <a:t>プロパゲーターの導出</a:t>
                </a:r>
                <a:endParaRPr lang="en-US" altLang="ja-JP" dirty="0"/>
              </a:p>
              <a:p>
                <a:r>
                  <a:rPr kumimoji="1" lang="ja-JP" altLang="en-US" dirty="0"/>
                  <a:t>安定粒子のプロパゲーターに有限寿命を取り入れることで、不安定な粒子のプロパゲーターが導かれる。</a:t>
                </a:r>
                <a:endParaRPr kumimoji="1" lang="en-US" altLang="ja-JP" dirty="0"/>
              </a:p>
              <a:p>
                <a:r>
                  <a:rPr lang="ja-JP" altLang="en-US" dirty="0"/>
                  <a:t>安定な粒子のプロパゲーターについて、質量</a:t>
                </a:r>
                <a:r>
                  <a:rPr lang="en-US" altLang="ja-JP" dirty="0"/>
                  <a:t>M</a:t>
                </a:r>
                <a:r>
                  <a:rPr lang="ja-JP" altLang="en-US" dirty="0"/>
                  <a:t>を持つスカラー粒子なら、自由場の運動方程式は</a:t>
                </a:r>
                <a:endParaRPr lang="en-US" altLang="ja-JP" dirty="0"/>
              </a:p>
              <a:p>
                <a:pPr/>
                <a14:m>
                  <m:oMathPara xmlns:m="http://schemas.openxmlformats.org/officeDocument/2006/math">
                    <m:oMathParaPr>
                      <m:jc m:val="centerGroup"/>
                    </m:oMathParaPr>
                    <m:oMath xmlns:m="http://schemas.openxmlformats.org/officeDocument/2006/math">
                      <m:d>
                        <m:dPr>
                          <m:ctrlPr>
                            <a:rPr kumimoji="1" lang="ja-JP" altLang="en-US" i="1" smtClean="0">
                              <a:latin typeface="Cambria Math" panose="02040503050406030204" pitchFamily="18" charset="0"/>
                            </a:rPr>
                          </m:ctrlPr>
                        </m:dPr>
                        <m:e>
                          <m:r>
                            <a:rPr kumimoji="1" lang="ja-JP" altLang="en-US" i="1" smtClean="0">
                              <a:latin typeface="Cambria Math" panose="02040503050406030204" pitchFamily="18" charset="0"/>
                            </a:rPr>
                            <m:t>□</m:t>
                          </m:r>
                          <m:r>
                            <a:rPr lang="en-US" altLang="ja-JP" b="0" i="1" smtClean="0">
                              <a:latin typeface="Cambria Math" panose="02040503050406030204" pitchFamily="18" charset="0"/>
                            </a:rPr>
                            <m:t>+</m:t>
                          </m:r>
                          <m:sSup>
                            <m:sSupPr>
                              <m:ctrlPr>
                                <a:rPr lang="ja-JP" altLang="en-US" b="0" i="1" smtClean="0">
                                  <a:latin typeface="Cambria Math" panose="02040503050406030204" pitchFamily="18" charset="0"/>
                                </a:rPr>
                              </m:ctrlPr>
                            </m:sSupPr>
                            <m:e>
                              <m:r>
                                <a:rPr lang="en-US" altLang="ja-JP" b="0" i="1" smtClean="0">
                                  <a:latin typeface="Cambria Math" panose="02040503050406030204" pitchFamily="18" charset="0"/>
                                </a:rPr>
                                <m:t>𝑀</m:t>
                              </m:r>
                            </m:e>
                            <m:sup>
                              <m:r>
                                <a:rPr lang="en-US" altLang="ja-JP" b="0" i="1" smtClean="0">
                                  <a:latin typeface="Cambria Math" panose="02040503050406030204" pitchFamily="18" charset="0"/>
                                </a:rPr>
                                <m:t>2</m:t>
                              </m:r>
                            </m:sup>
                          </m:sSup>
                        </m:e>
                      </m:d>
                      <m:r>
                        <a:rPr kumimoji="1" lang="ja-JP" altLang="en-US" i="1" smtClean="0">
                          <a:latin typeface="Cambria Math" panose="02040503050406030204" pitchFamily="18" charset="0"/>
                        </a:rPr>
                        <m:t>𝜓</m:t>
                      </m:r>
                      <m:d>
                        <m:dPr>
                          <m:ctrlPr>
                            <a:rPr kumimoji="1" lang="en-US" altLang="ja-JP" b="0" i="1" smtClean="0">
                              <a:latin typeface="Cambria Math" panose="02040503050406030204" pitchFamily="18" charset="0"/>
                            </a:rPr>
                          </m:ctrlPr>
                        </m:dPr>
                        <m:e>
                          <m:r>
                            <a:rPr kumimoji="1" lang="en-US" altLang="ja-JP" b="0" i="1" smtClean="0">
                              <a:latin typeface="Cambria Math" panose="02040503050406030204" pitchFamily="18" charset="0"/>
                            </a:rPr>
                            <m:t>𝑥</m:t>
                          </m:r>
                        </m:e>
                      </m:d>
                      <m:r>
                        <a:rPr kumimoji="1" lang="en-US" altLang="ja-JP" b="0" i="1" smtClean="0">
                          <a:latin typeface="Cambria Math" panose="02040503050406030204" pitchFamily="18" charset="0"/>
                        </a:rPr>
                        <m:t>=0</m:t>
                      </m:r>
                    </m:oMath>
                  </m:oMathPara>
                </a14:m>
                <a:endParaRPr kumimoji="1" lang="en-US" altLang="ja-JP" dirty="0"/>
              </a:p>
              <a:p>
                <a:r>
                  <a:rPr kumimoji="1" lang="ja-JP" altLang="en-US" dirty="0"/>
                  <a:t>運動量空間では</a:t>
                </a:r>
                <a:endParaRPr kumimoji="1" lang="en-US" altLang="ja-JP" dirty="0"/>
              </a:p>
              <a:p>
                <a:pPr/>
                <a14:m>
                  <m:oMathPara xmlns:m="http://schemas.openxmlformats.org/officeDocument/2006/math">
                    <m:oMathParaPr>
                      <m:jc m:val="centerGroup"/>
                    </m:oMathParaPr>
                    <m:oMath xmlns:m="http://schemas.openxmlformats.org/officeDocument/2006/math">
                      <m:d>
                        <m:dPr>
                          <m:ctrlPr>
                            <a:rPr kumimoji="1" lang="ja-JP" altLang="en-US" i="1" smtClean="0">
                              <a:latin typeface="Cambria Math" panose="02040503050406030204" pitchFamily="18" charset="0"/>
                            </a:rPr>
                          </m:ctrlPr>
                        </m:dPr>
                        <m:e>
                          <m:r>
                            <a:rPr kumimoji="1" lang="en-US" altLang="ja-JP" b="0" i="1" smtClean="0">
                              <a:latin typeface="Cambria Math" panose="02040503050406030204" pitchFamily="18" charset="0"/>
                            </a:rPr>
                            <m:t>−</m:t>
                          </m:r>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𝑝</m:t>
                              </m:r>
                            </m:e>
                            <m:sup>
                              <m:r>
                                <a:rPr kumimoji="1" lang="en-US" altLang="ja-JP" b="0" i="1" smtClean="0">
                                  <a:latin typeface="Cambria Math" panose="02040503050406030204" pitchFamily="18" charset="0"/>
                                </a:rPr>
                                <m:t>2</m:t>
                              </m:r>
                            </m:sup>
                          </m:sSup>
                          <m:r>
                            <a:rPr kumimoji="1" lang="en-US" altLang="ja-JP" b="0" i="1" smtClean="0">
                              <a:latin typeface="Cambria Math" panose="02040503050406030204" pitchFamily="18" charset="0"/>
                            </a:rPr>
                            <m:t>+</m:t>
                          </m:r>
                          <m:sSup>
                            <m:sSupPr>
                              <m:ctrlPr>
                                <a:rPr kumimoji="1" lang="ja-JP" altLang="en-US" b="0" i="1" smtClean="0">
                                  <a:latin typeface="Cambria Math" panose="02040503050406030204" pitchFamily="18" charset="0"/>
                                </a:rPr>
                              </m:ctrlPr>
                            </m:sSupPr>
                            <m:e>
                              <m:r>
                                <a:rPr kumimoji="1" lang="en-US" altLang="ja-JP" b="0" i="1" smtClean="0">
                                  <a:latin typeface="Cambria Math" panose="02040503050406030204" pitchFamily="18" charset="0"/>
                                </a:rPr>
                                <m:t>𝑀</m:t>
                              </m:r>
                            </m:e>
                            <m:sup>
                              <m:r>
                                <a:rPr kumimoji="1" lang="en-US" altLang="ja-JP" b="0" i="1" smtClean="0">
                                  <a:latin typeface="Cambria Math" panose="02040503050406030204" pitchFamily="18" charset="0"/>
                                </a:rPr>
                                <m:t>2</m:t>
                              </m:r>
                            </m:sup>
                          </m:sSup>
                        </m:e>
                      </m:d>
                      <m:r>
                        <a:rPr lang="ja-JP" altLang="en-US" i="1">
                          <a:latin typeface="Cambria Math" panose="02040503050406030204" pitchFamily="18" charset="0"/>
                        </a:rPr>
                        <m:t>𝜓</m:t>
                      </m:r>
                      <m:d>
                        <m:dPr>
                          <m:ctrlPr>
                            <a:rPr lang="en-US" altLang="ja-JP" i="1">
                              <a:latin typeface="Cambria Math" panose="02040503050406030204" pitchFamily="18" charset="0"/>
                            </a:rPr>
                          </m:ctrlPr>
                        </m:dPr>
                        <m:e>
                          <m:r>
                            <a:rPr lang="en-US" altLang="ja-JP" b="0" i="1" smtClean="0">
                              <a:latin typeface="Cambria Math" panose="02040503050406030204" pitchFamily="18" charset="0"/>
                            </a:rPr>
                            <m:t>𝑝</m:t>
                          </m:r>
                        </m:e>
                      </m:d>
                      <m:r>
                        <a:rPr lang="en-US" altLang="ja-JP" b="0" i="1" smtClean="0">
                          <a:latin typeface="Cambria Math" panose="02040503050406030204" pitchFamily="18" charset="0"/>
                        </a:rPr>
                        <m:t>=0</m:t>
                      </m:r>
                    </m:oMath>
                  </m:oMathPara>
                </a14:m>
                <a:endParaRPr kumimoji="1" lang="en-US" altLang="ja-JP" dirty="0"/>
              </a:p>
              <a:p>
                <a:r>
                  <a:rPr lang="ja-JP" altLang="en-US" dirty="0"/>
                  <a:t>となるので、その逆演算子</a:t>
                </a:r>
                <a:r>
                  <a:rPr lang="en-US" altLang="ja-JP" dirty="0"/>
                  <a:t>(</a:t>
                </a:r>
                <a:r>
                  <a:rPr lang="ja-JP" altLang="en-US" dirty="0"/>
                  <a:t>グリーン関数</a:t>
                </a:r>
                <a:r>
                  <a:rPr lang="en-US" altLang="ja-JP" dirty="0"/>
                  <a:t>)</a:t>
                </a:r>
                <a:r>
                  <a:rPr lang="ja-JP" altLang="en-US" dirty="0"/>
                  <a:t>がプロパゲーター。</a:t>
                </a:r>
                <a:endParaRPr lang="en-US" altLang="ja-JP" dirty="0"/>
              </a:p>
              <a:p>
                <a:r>
                  <a:rPr lang="ja-JP" altLang="en-US" dirty="0"/>
                  <a:t>したがって</a:t>
                </a:r>
                <a:endParaRPr lang="en-US" altLang="ja-JP" dirty="0"/>
              </a:p>
              <a:p>
                <a:endParaRPr kumimoji="1" lang="ja-JP" altLang="en-US" dirty="0"/>
              </a:p>
            </p:txBody>
          </p:sp>
        </mc:Choice>
        <mc:Fallback xmlns="">
          <p:sp>
            <p:nvSpPr>
              <p:cNvPr id="4" name="テキスト ボックス 3">
                <a:extLst>
                  <a:ext uri="{FF2B5EF4-FFF2-40B4-BE49-F238E27FC236}">
                    <a16:creationId xmlns:a16="http://schemas.microsoft.com/office/drawing/2014/main" id="{ECCC7CDC-0A04-535D-9D1F-1635BAF4CF99}"/>
                  </a:ext>
                </a:extLst>
              </p:cNvPr>
              <p:cNvSpPr txBox="1">
                <a:spLocks noRot="1" noChangeAspect="1" noMove="1" noResize="1" noEditPoints="1" noAdjustHandles="1" noChangeArrowheads="1" noChangeShapeType="1" noTextEdit="1"/>
              </p:cNvSpPr>
              <p:nvPr/>
            </p:nvSpPr>
            <p:spPr>
              <a:xfrm>
                <a:off x="618836" y="1403927"/>
                <a:ext cx="10734964" cy="3139321"/>
              </a:xfrm>
              <a:prstGeom prst="rect">
                <a:avLst/>
              </a:prstGeom>
              <a:blipFill>
                <a:blip r:embed="rId2"/>
                <a:stretch>
                  <a:fillRect l="-511" t="-971" r="-22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F47647DF-BEA1-7929-DEEB-DFB159647ABA}"/>
                  </a:ext>
                </a:extLst>
              </p:cNvPr>
              <p:cNvSpPr txBox="1"/>
              <p:nvPr/>
            </p:nvSpPr>
            <p:spPr>
              <a:xfrm>
                <a:off x="8315036" y="4322618"/>
                <a:ext cx="3038764" cy="1618392"/>
              </a:xfrm>
              <a:prstGeom prst="rect">
                <a:avLst/>
              </a:prstGeom>
              <a:noFill/>
            </p:spPr>
            <p:txBody>
              <a:bodyPr wrap="square" rtlCol="0">
                <a:spAutoFit/>
              </a:bodyPr>
              <a:lstStyle/>
              <a:p>
                <a14:m>
                  <m:oMath xmlns:m="http://schemas.openxmlformats.org/officeDocument/2006/math">
                    <m:r>
                      <a:rPr lang="ja-JP" altLang="en-US" i="1" smtClean="0">
                        <a:latin typeface="Cambria Math" panose="02040503050406030204" pitchFamily="18" charset="0"/>
                      </a:rPr>
                      <m:t>□</m:t>
                    </m:r>
                  </m:oMath>
                </a14:m>
                <a:r>
                  <a:rPr kumimoji="1" lang="en-US" altLang="ja-JP" dirty="0"/>
                  <a:t>:</a:t>
                </a:r>
                <a:r>
                  <a:rPr lang="ja-JP" altLang="en-US" dirty="0"/>
                  <a:t> ダランベール演算子</a:t>
                </a:r>
                <a:endParaRPr lang="en-US" altLang="ja-JP" dirty="0"/>
              </a:p>
              <a:p>
                <a:pPr/>
                <a14:m>
                  <m:oMathPara xmlns:m="http://schemas.openxmlformats.org/officeDocument/2006/math">
                    <m:oMathParaPr>
                      <m:jc m:val="centerGroup"/>
                    </m:oMathParaPr>
                    <m:oMath xmlns:m="http://schemas.openxmlformats.org/officeDocument/2006/math">
                      <m:box>
                        <m:boxPr>
                          <m:ctrlPr>
                            <a:rPr lang="ja-JP" altLang="en-US" i="1">
                              <a:latin typeface="Cambria Math" panose="02040503050406030204" pitchFamily="18" charset="0"/>
                            </a:rPr>
                          </m:ctrlPr>
                        </m:boxPr>
                        <m:e>
                          <m:r>
                            <a:rPr lang="ja-JP" altLang="en-US" i="1">
                              <a:latin typeface="Cambria Math" panose="02040503050406030204" pitchFamily="18" charset="0"/>
                            </a:rPr>
                            <m:t>□</m:t>
                          </m:r>
                        </m:e>
                      </m:box>
                      <m:r>
                        <a:rPr lang="en-US" altLang="ja-JP" b="0" i="1" smtClean="0">
                          <a:latin typeface="Cambria Math" panose="02040503050406030204" pitchFamily="18" charset="0"/>
                        </a:rPr>
                        <m:t>=</m:t>
                      </m:r>
                      <m:sSup>
                        <m:sSupPr>
                          <m:ctrlPr>
                            <a:rPr lang="ja-JP" altLang="en-US" b="0" i="1" smtClean="0">
                              <a:latin typeface="Cambria Math" panose="02040503050406030204" pitchFamily="18" charset="0"/>
                            </a:rPr>
                          </m:ctrlPr>
                        </m:sSupPr>
                        <m:e>
                          <m:r>
                            <m:rPr>
                              <m:sty m:val="p"/>
                            </m:rPr>
                            <a:rPr lang="ja-JP" altLang="en-US" i="1">
                              <a:latin typeface="Cambria Math" panose="02040503050406030204" pitchFamily="18" charset="0"/>
                            </a:rPr>
                            <m:t>∇</m:t>
                          </m:r>
                        </m:e>
                        <m:sup>
                          <m:r>
                            <a:rPr lang="en-US" altLang="ja-JP" b="0" i="1" smtClean="0">
                              <a:latin typeface="Cambria Math" panose="02040503050406030204" pitchFamily="18" charset="0"/>
                            </a:rPr>
                            <m:t>2</m:t>
                          </m:r>
                        </m:sup>
                      </m:sSup>
                      <m:r>
                        <a:rPr lang="en-US" altLang="ja-JP" b="0" i="1" smtClean="0">
                          <a:latin typeface="Cambria Math" panose="02040503050406030204" pitchFamily="18" charset="0"/>
                        </a:rPr>
                        <m:t>−</m:t>
                      </m:r>
                      <m:f>
                        <m:fPr>
                          <m:ctrlPr>
                            <a:rPr lang="ja-JP" altLang="en-US" b="0" i="1" smtClean="0">
                              <a:latin typeface="Cambria Math" panose="02040503050406030204" pitchFamily="18" charset="0"/>
                            </a:rPr>
                          </m:ctrlPr>
                        </m:fPr>
                        <m:num>
                          <m:r>
                            <a:rPr lang="en-US" altLang="ja-JP" b="0" i="1" smtClean="0">
                              <a:latin typeface="Cambria Math" panose="02040503050406030204" pitchFamily="18" charset="0"/>
                            </a:rPr>
                            <m:t>1</m:t>
                          </m:r>
                        </m:num>
                        <m:den>
                          <m:sSup>
                            <m:sSupPr>
                              <m:ctrlPr>
                                <a:rPr lang="ja-JP" altLang="en-US" b="0" i="1" smtClean="0">
                                  <a:latin typeface="Cambria Math" panose="02040503050406030204" pitchFamily="18" charset="0"/>
                                </a:rPr>
                              </m:ctrlPr>
                            </m:sSupPr>
                            <m:e>
                              <m:r>
                                <a:rPr lang="en-US" altLang="ja-JP" b="0" i="1" smtClean="0">
                                  <a:latin typeface="Cambria Math" panose="02040503050406030204" pitchFamily="18" charset="0"/>
                                </a:rPr>
                                <m:t>𝑐</m:t>
                              </m:r>
                            </m:e>
                            <m:sup>
                              <m:r>
                                <a:rPr lang="en-US" altLang="ja-JP" b="0" i="1" smtClean="0">
                                  <a:latin typeface="Cambria Math" panose="02040503050406030204" pitchFamily="18" charset="0"/>
                                </a:rPr>
                                <m:t>2</m:t>
                              </m:r>
                            </m:sup>
                          </m:sSup>
                        </m:den>
                      </m:f>
                      <m:f>
                        <m:fPr>
                          <m:ctrlPr>
                            <a:rPr lang="ja-JP" altLang="en-US" b="0" i="1" smtClean="0">
                              <a:latin typeface="Cambria Math" panose="02040503050406030204" pitchFamily="18" charset="0"/>
                            </a:rPr>
                          </m:ctrlPr>
                        </m:fPr>
                        <m:num>
                          <m:sSup>
                            <m:sSupPr>
                              <m:ctrlPr>
                                <a:rPr lang="ja-JP" altLang="en-US" b="0" i="1" smtClean="0">
                                  <a:latin typeface="Cambria Math" panose="02040503050406030204" pitchFamily="18" charset="0"/>
                                </a:rPr>
                              </m:ctrlPr>
                            </m:sSupPr>
                            <m:e>
                              <m:r>
                                <a:rPr lang="ja-JP" altLang="en-US" b="0" i="1" smtClean="0">
                                  <a:latin typeface="Cambria Math" panose="02040503050406030204" pitchFamily="18" charset="0"/>
                                </a:rPr>
                                <m:t>𝜕</m:t>
                              </m:r>
                            </m:e>
                            <m:sup>
                              <m:r>
                                <a:rPr lang="en-US" altLang="ja-JP" b="0" i="1" smtClean="0">
                                  <a:latin typeface="Cambria Math" panose="02040503050406030204" pitchFamily="18" charset="0"/>
                                </a:rPr>
                                <m:t>2</m:t>
                              </m:r>
                            </m:sup>
                          </m:sSup>
                        </m:num>
                        <m:den>
                          <m:sSup>
                            <m:sSupPr>
                              <m:ctrlPr>
                                <a:rPr lang="ja-JP" altLang="en-US" b="0" i="1" smtClean="0">
                                  <a:latin typeface="Cambria Math" panose="02040503050406030204" pitchFamily="18" charset="0"/>
                                </a:rPr>
                              </m:ctrlPr>
                            </m:sSupPr>
                            <m:e>
                              <m:r>
                                <a:rPr lang="ja-JP" altLang="en-US" b="0" i="1" smtClean="0">
                                  <a:latin typeface="Cambria Math" panose="02040503050406030204" pitchFamily="18" charset="0"/>
                                </a:rPr>
                                <m:t>𝜕</m:t>
                              </m:r>
                              <m:r>
                                <a:rPr lang="en-US" altLang="ja-JP" b="0" i="1" smtClean="0">
                                  <a:latin typeface="Cambria Math" panose="02040503050406030204" pitchFamily="18" charset="0"/>
                                </a:rPr>
                                <m:t>𝑡</m:t>
                              </m:r>
                            </m:e>
                            <m:sup>
                              <m:r>
                                <a:rPr lang="en-US" altLang="ja-JP" b="0" i="1" smtClean="0">
                                  <a:latin typeface="Cambria Math" panose="02040503050406030204" pitchFamily="18" charset="0"/>
                                </a:rPr>
                                <m:t>2</m:t>
                              </m:r>
                            </m:sup>
                          </m:sSup>
                        </m:den>
                      </m:f>
                    </m:oMath>
                  </m:oMathPara>
                </a14:m>
                <a:endParaRPr kumimoji="1" lang="en-US" altLang="ja-JP" dirty="0"/>
              </a:p>
              <a:p>
                <a14:m>
                  <m:oMath xmlns:m="http://schemas.openxmlformats.org/officeDocument/2006/math">
                    <m:sSup>
                      <m:sSupPr>
                        <m:ctrlPr>
                          <a:rPr lang="ja-JP" altLang="en-US" i="1">
                            <a:latin typeface="Cambria Math" panose="02040503050406030204" pitchFamily="18" charset="0"/>
                          </a:rPr>
                        </m:ctrlPr>
                      </m:sSupPr>
                      <m:e>
                        <m:r>
                          <m:rPr>
                            <m:sty m:val="p"/>
                          </m:rPr>
                          <a:rPr lang="ja-JP" altLang="en-US" i="1">
                            <a:latin typeface="Cambria Math" panose="02040503050406030204" pitchFamily="18" charset="0"/>
                          </a:rPr>
                          <m:t>∇</m:t>
                        </m:r>
                      </m:e>
                      <m:sup>
                        <m:r>
                          <a:rPr lang="en-US" altLang="ja-JP" i="1">
                            <a:latin typeface="Cambria Math" panose="02040503050406030204" pitchFamily="18" charset="0"/>
                          </a:rPr>
                          <m:t>2</m:t>
                        </m:r>
                      </m:sup>
                    </m:sSup>
                  </m:oMath>
                </a14:m>
                <a:r>
                  <a:rPr kumimoji="1" lang="ja-JP" altLang="en-US" dirty="0"/>
                  <a:t>は空間のラプラシアン、</a:t>
                </a:r>
                <a14:m>
                  <m:oMath xmlns:m="http://schemas.openxmlformats.org/officeDocument/2006/math">
                    <m:f>
                      <m:fPr>
                        <m:ctrlPr>
                          <a:rPr kumimoji="1" lang="en-US" altLang="ja-JP" i="1" smtClean="0">
                            <a:latin typeface="Cambria Math" panose="02040503050406030204" pitchFamily="18" charset="0"/>
                          </a:rPr>
                        </m:ctrlPr>
                      </m:fPr>
                      <m:num>
                        <m:r>
                          <a:rPr kumimoji="1" lang="ja-JP" altLang="en-US" i="1" smtClean="0">
                            <a:latin typeface="Cambria Math" panose="02040503050406030204" pitchFamily="18" charset="0"/>
                          </a:rPr>
                          <m:t>𝜕</m:t>
                        </m:r>
                      </m:num>
                      <m:den>
                        <m:r>
                          <a:rPr kumimoji="1" lang="ja-JP" altLang="en-US" i="1" smtClean="0">
                            <a:latin typeface="Cambria Math" panose="02040503050406030204" pitchFamily="18" charset="0"/>
                          </a:rPr>
                          <m:t>𝜕</m:t>
                        </m:r>
                        <m:r>
                          <a:rPr kumimoji="1" lang="en-US" altLang="ja-JP" b="0" i="1" smtClean="0">
                            <a:latin typeface="Cambria Math" panose="02040503050406030204" pitchFamily="18" charset="0"/>
                          </a:rPr>
                          <m:t>𝑡</m:t>
                        </m:r>
                      </m:den>
                    </m:f>
                  </m:oMath>
                </a14:m>
                <a:r>
                  <a:rPr kumimoji="1" lang="ja-JP" altLang="en-US" dirty="0"/>
                  <a:t>は時間微分、</a:t>
                </a:r>
                <a:r>
                  <a:rPr kumimoji="1" lang="en-US" altLang="ja-JP" dirty="0"/>
                  <a:t>c</a:t>
                </a:r>
                <a:r>
                  <a:rPr kumimoji="1" lang="ja-JP" altLang="en-US" dirty="0"/>
                  <a:t>は</a:t>
                </a:r>
                <a:r>
                  <a:rPr lang="ja-JP" altLang="en-US" dirty="0"/>
                  <a:t>光速</a:t>
                </a:r>
                <a:endParaRPr kumimoji="1" lang="en-US" altLang="ja-JP" dirty="0"/>
              </a:p>
            </p:txBody>
          </p:sp>
        </mc:Choice>
        <mc:Fallback xmlns="">
          <p:sp>
            <p:nvSpPr>
              <p:cNvPr id="5" name="テキスト ボックス 4">
                <a:extLst>
                  <a:ext uri="{FF2B5EF4-FFF2-40B4-BE49-F238E27FC236}">
                    <a16:creationId xmlns:a16="http://schemas.microsoft.com/office/drawing/2014/main" id="{F47647DF-BEA1-7929-DEEB-DFB159647ABA}"/>
                  </a:ext>
                </a:extLst>
              </p:cNvPr>
              <p:cNvSpPr txBox="1">
                <a:spLocks noRot="1" noChangeAspect="1" noMove="1" noResize="1" noEditPoints="1" noAdjustHandles="1" noChangeArrowheads="1" noChangeShapeType="1" noTextEdit="1"/>
              </p:cNvSpPr>
              <p:nvPr/>
            </p:nvSpPr>
            <p:spPr>
              <a:xfrm>
                <a:off x="8315036" y="4322618"/>
                <a:ext cx="3038764" cy="1618392"/>
              </a:xfrm>
              <a:prstGeom prst="rect">
                <a:avLst/>
              </a:prstGeom>
              <a:blipFill>
                <a:blip r:embed="rId3"/>
                <a:stretch>
                  <a:fillRect t="-1504" b="-1128"/>
                </a:stretch>
              </a:blipFill>
            </p:spPr>
            <p:txBody>
              <a:bodyPr/>
              <a:lstStyle/>
              <a:p>
                <a:r>
                  <a:rPr lang="ja-JP" altLang="en-US">
                    <a:noFill/>
                  </a:rPr>
                  <a:t> </a:t>
                </a:r>
              </a:p>
            </p:txBody>
          </p:sp>
        </mc:Fallback>
      </mc:AlternateContent>
      <p:cxnSp>
        <p:nvCxnSpPr>
          <p:cNvPr id="7" name="直線矢印コネクタ 6">
            <a:extLst>
              <a:ext uri="{FF2B5EF4-FFF2-40B4-BE49-F238E27FC236}">
                <a16:creationId xmlns:a16="http://schemas.microsoft.com/office/drawing/2014/main" id="{1BD5D91B-B70D-7B3F-C06C-155A2DA24AE3}"/>
              </a:ext>
            </a:extLst>
          </p:cNvPr>
          <p:cNvCxnSpPr/>
          <p:nvPr/>
        </p:nvCxnSpPr>
        <p:spPr>
          <a:xfrm flipH="1" flipV="1">
            <a:off x="6983896" y="3087757"/>
            <a:ext cx="2067339" cy="3412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テキスト ボックス 7">
            <a:extLst>
              <a:ext uri="{FF2B5EF4-FFF2-40B4-BE49-F238E27FC236}">
                <a16:creationId xmlns:a16="http://schemas.microsoft.com/office/drawing/2014/main" id="{9E147C11-9988-8DD1-8878-9F899BB230E2}"/>
              </a:ext>
            </a:extLst>
          </p:cNvPr>
          <p:cNvSpPr txBox="1"/>
          <p:nvPr/>
        </p:nvSpPr>
        <p:spPr>
          <a:xfrm>
            <a:off x="9090991" y="3140765"/>
            <a:ext cx="2902226" cy="646331"/>
          </a:xfrm>
          <a:prstGeom prst="rect">
            <a:avLst/>
          </a:prstGeom>
          <a:noFill/>
        </p:spPr>
        <p:txBody>
          <a:bodyPr wrap="square" rtlCol="0">
            <a:spAutoFit/>
          </a:bodyPr>
          <a:lstStyle/>
          <a:p>
            <a:r>
              <a:rPr lang="ja-JP" altLang="ja-JP" dirty="0"/>
              <a:t>Schwartz "Quantum Field Theory" Eq (24.38)</a:t>
            </a:r>
            <a:endParaRPr kumimoji="1" lang="ja-JP" altLang="en-US" dirty="0"/>
          </a:p>
        </p:txBody>
      </p:sp>
    </p:spTree>
    <p:extLst>
      <p:ext uri="{BB962C8B-B14F-4D97-AF65-F5344CB8AC3E}">
        <p14:creationId xmlns:p14="http://schemas.microsoft.com/office/powerpoint/2010/main" val="2075200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7ABAB8-7A81-306B-4BC9-504D261663FC}"/>
              </a:ext>
            </a:extLst>
          </p:cNvPr>
          <p:cNvSpPr>
            <a:spLocks noGrp="1"/>
          </p:cNvSpPr>
          <p:nvPr>
            <p:ph type="title"/>
          </p:nvPr>
        </p:nvSpPr>
        <p:spPr/>
        <p:txBody>
          <a:bodyPr/>
          <a:lstStyle/>
          <a:p>
            <a:r>
              <a:rPr lang="ja-JP" altLang="en-US" dirty="0"/>
              <a:t>相対論的なブライトウィグナー分布</a:t>
            </a:r>
            <a:endParaRPr kumimoji="1" lang="ja-JP" altLang="en-US"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F30B2967-12C6-B3D5-EF51-224432FBB4F6}"/>
                  </a:ext>
                </a:extLst>
              </p:cNvPr>
              <p:cNvSpPr txBox="1"/>
              <p:nvPr/>
            </p:nvSpPr>
            <p:spPr>
              <a:xfrm>
                <a:off x="567267" y="1690688"/>
                <a:ext cx="10634133" cy="2594428"/>
              </a:xfrm>
              <a:prstGeom prst="rect">
                <a:avLst/>
              </a:prstGeom>
              <a:noFill/>
            </p:spPr>
            <p:txBody>
              <a:bodyPr wrap="square" rtlCol="0">
                <a:spAutoFit/>
              </a:bodyPr>
              <a:lstStyle/>
              <a:p>
                <a:r>
                  <a:rPr kumimoji="1" lang="ja-JP" altLang="en-US" dirty="0"/>
                  <a:t>観測しているのは</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𝑍𝐻</m:t>
                    </m:r>
                  </m:oMath>
                </a14:m>
                <a:r>
                  <a:rPr kumimoji="1" lang="ja-JP" altLang="en-US" dirty="0"/>
                  <a:t>で生成された</a:t>
                </a:r>
                <a:r>
                  <a:rPr kumimoji="1" lang="en-US" altLang="ja-JP" dirty="0"/>
                  <a:t>Z</a:t>
                </a:r>
                <a:r>
                  <a:rPr kumimoji="1" lang="ja-JP" altLang="en-US" dirty="0"/>
                  <a:t>がさらに</a:t>
                </a:r>
                <a14:m>
                  <m:oMath xmlns:m="http://schemas.openxmlformats.org/officeDocument/2006/math">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a14:m>
                <a:r>
                  <a:rPr kumimoji="1" lang="ja-JP" altLang="en-US" dirty="0"/>
                  <a:t>に崩壊した事象の不変質量の分布。</a:t>
                </a:r>
                <a:endParaRPr kumimoji="1" lang="en-US" altLang="ja-JP" dirty="0"/>
              </a:p>
              <a:p>
                <a:r>
                  <a:rPr lang="ja-JP" altLang="en-US" dirty="0"/>
                  <a:t>このような共鳴状態</a:t>
                </a:r>
                <a:r>
                  <a:rPr lang="en-US" altLang="ja-JP" dirty="0"/>
                  <a:t>(Resonance)</a:t>
                </a:r>
                <a:r>
                  <a:rPr lang="ja-JP" altLang="en-US" dirty="0"/>
                  <a:t>を介した崩壊過程の不変質量分布</a:t>
                </a:r>
                <a:r>
                  <a:rPr lang="en-US" altLang="ja-JP" dirty="0"/>
                  <a:t>(</a:t>
                </a:r>
                <a14:m>
                  <m:oMath xmlns:m="http://schemas.openxmlformats.org/officeDocument/2006/math">
                    <m:f>
                      <m:fPr>
                        <m:ctrlPr>
                          <a:rPr lang="ja-JP" altLang="en-US" i="1" smtClean="0">
                            <a:latin typeface="Cambria Math" panose="02040503050406030204" pitchFamily="18" charset="0"/>
                          </a:rPr>
                        </m:ctrlPr>
                      </m:fPr>
                      <m:num>
                        <m:r>
                          <a:rPr lang="en-US" altLang="ja-JP" b="0" i="1" smtClean="0">
                            <a:latin typeface="Cambria Math" panose="02040503050406030204" pitchFamily="18" charset="0"/>
                          </a:rPr>
                          <m:t>𝑑</m:t>
                        </m:r>
                        <m:r>
                          <a:rPr lang="ja-JP" altLang="en-US" b="0" i="1" smtClean="0">
                            <a:latin typeface="Cambria Math" panose="02040503050406030204" pitchFamily="18" charset="0"/>
                          </a:rPr>
                          <m:t>𝜎</m:t>
                        </m:r>
                      </m:num>
                      <m:den>
                        <m:sSup>
                          <m:sSupPr>
                            <m:ctrlPr>
                              <a:rPr lang="ja-JP" altLang="en-US" i="1" smtClean="0">
                                <a:latin typeface="Cambria Math" panose="02040503050406030204" pitchFamily="18" charset="0"/>
                              </a:rPr>
                            </m:ctrlPr>
                          </m:sSupPr>
                          <m:e>
                            <m:r>
                              <a:rPr lang="en-US" altLang="ja-JP" b="0" i="1" smtClean="0">
                                <a:latin typeface="Cambria Math" panose="02040503050406030204" pitchFamily="18" charset="0"/>
                              </a:rPr>
                              <m:t>𝑑𝑚</m:t>
                            </m:r>
                          </m:e>
                          <m:sup>
                            <m:r>
                              <a:rPr lang="en-US" altLang="ja-JP" b="0" i="1" smtClean="0">
                                <a:latin typeface="Cambria Math" panose="02040503050406030204" pitchFamily="18" charset="0"/>
                              </a:rPr>
                              <m:t>2</m:t>
                            </m:r>
                          </m:sup>
                        </m:sSup>
                      </m:den>
                    </m:f>
                  </m:oMath>
                </a14:m>
                <a:r>
                  <a:rPr lang="en-US" altLang="ja-JP" dirty="0"/>
                  <a:t>)</a:t>
                </a:r>
                <a:r>
                  <a:rPr lang="ja-JP" altLang="en-US" dirty="0"/>
                  <a:t>は、ファインマン則により、</a:t>
                </a:r>
                <a:endParaRPr lang="en-US" altLang="ja-JP" dirty="0"/>
              </a:p>
              <a:p>
                <a:r>
                  <a:rPr kumimoji="1" lang="en-US" altLang="ja-JP" dirty="0"/>
                  <a:t>3</a:t>
                </a:r>
                <a:r>
                  <a:rPr kumimoji="1" lang="ja-JP" altLang="en-US" dirty="0"/>
                  <a:t>つの要素の掛け算に分解</a:t>
                </a:r>
                <a:r>
                  <a:rPr kumimoji="1" lang="en-US" altLang="ja-JP" dirty="0"/>
                  <a:t>(Factorize)</a:t>
                </a:r>
                <a:r>
                  <a:rPr kumimoji="1" lang="ja-JP" altLang="en-US" dirty="0"/>
                  <a:t>できる</a:t>
                </a:r>
                <a:endParaRPr kumimoji="1" lang="en-US" altLang="ja-JP" dirty="0"/>
              </a:p>
              <a:p>
                <a:pPr/>
                <a14:m>
                  <m:oMathPara xmlns:m="http://schemas.openxmlformats.org/officeDocument/2006/math">
                    <m:oMathParaPr>
                      <m:jc m:val="centerGroup"/>
                    </m:oMathParaPr>
                    <m:oMath xmlns:m="http://schemas.openxmlformats.org/officeDocument/2006/math">
                      <m:f>
                        <m:fPr>
                          <m:ctrlPr>
                            <a:rPr lang="ja-JP" altLang="en-US" i="1">
                              <a:latin typeface="Cambria Math" panose="02040503050406030204" pitchFamily="18" charset="0"/>
                            </a:rPr>
                          </m:ctrlPr>
                        </m:fPr>
                        <m:num>
                          <m:r>
                            <a:rPr lang="en-US" altLang="ja-JP" i="1">
                              <a:latin typeface="Cambria Math" panose="02040503050406030204" pitchFamily="18" charset="0"/>
                            </a:rPr>
                            <m:t>𝑑</m:t>
                          </m:r>
                          <m:r>
                            <a:rPr lang="ja-JP" altLang="en-US" i="1">
                              <a:latin typeface="Cambria Math" panose="02040503050406030204" pitchFamily="18" charset="0"/>
                            </a:rPr>
                            <m:t>𝜎</m:t>
                          </m:r>
                        </m:num>
                        <m:den>
                          <m:sSup>
                            <m:sSupPr>
                              <m:ctrlPr>
                                <a:rPr lang="ja-JP" altLang="en-US" i="1">
                                  <a:latin typeface="Cambria Math" panose="02040503050406030204" pitchFamily="18" charset="0"/>
                                </a:rPr>
                              </m:ctrlPr>
                            </m:sSupPr>
                            <m:e>
                              <m:r>
                                <a:rPr lang="en-US" altLang="ja-JP" i="1">
                                  <a:latin typeface="Cambria Math" panose="02040503050406030204" pitchFamily="18" charset="0"/>
                                </a:rPr>
                                <m:t>𝑑𝑚</m:t>
                              </m:r>
                            </m:e>
                            <m:sup>
                              <m:r>
                                <a:rPr lang="en-US" altLang="ja-JP" i="1">
                                  <a:latin typeface="Cambria Math" panose="02040503050406030204" pitchFamily="18" charset="0"/>
                                </a:rPr>
                                <m:t>2</m:t>
                              </m:r>
                            </m:sup>
                          </m:sSup>
                        </m:den>
                      </m:f>
                      <m:r>
                        <a:rPr lang="en-US" altLang="ja-JP" i="1" smtClean="0">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d>
                            <m:dPr>
                              <m:begChr m:val="|"/>
                              <m:endChr m:val="|"/>
                              <m:ctrlPr>
                                <a:rPr lang="ja-JP" altLang="en-US" i="1" smtClean="0">
                                  <a:latin typeface="Cambria Math" panose="02040503050406030204" pitchFamily="18" charset="0"/>
                                  <a:ea typeface="Cambria Math" panose="02040503050406030204" pitchFamily="18" charset="0"/>
                                </a:rPr>
                              </m:ctrlPr>
                            </m:dPr>
                            <m:e>
                              <m:sSub>
                                <m:sSubPr>
                                  <m:ctrlPr>
                                    <a:rPr lang="ja-JP" altLang="en-US" i="1" smtClean="0">
                                      <a:latin typeface="Cambria Math" panose="02040503050406030204" pitchFamily="18" charset="0"/>
                                      <a:ea typeface="Cambria Math" panose="02040503050406030204" pitchFamily="18" charset="0"/>
                                    </a:rPr>
                                  </m:ctrlPr>
                                </m:sSubPr>
                                <m:e>
                                  <m:r>
                                    <a:rPr lang="en-US" altLang="ja-JP" i="1" smtClean="0">
                                      <a:latin typeface="Cambria Math" panose="02040503050406030204" pitchFamily="18" charset="0"/>
                                      <a:ea typeface="Cambria Math" panose="02040503050406030204" pitchFamily="18" charset="0"/>
                                    </a:rPr>
                                    <m:t>ℳ</m:t>
                                  </m:r>
                                </m:e>
                                <m:sub>
                                  <m:r>
                                    <a:rPr lang="en-US" altLang="ja-JP" b="0" i="1" smtClean="0">
                                      <a:latin typeface="Cambria Math" panose="02040503050406030204" pitchFamily="18" charset="0"/>
                                      <a:ea typeface="Cambria Math" panose="02040503050406030204" pitchFamily="18" charset="0"/>
                                    </a:rPr>
                                    <m:t>𝑝𝑟𝑜𝑑</m:t>
                                  </m:r>
                                </m:sub>
                              </m:sSub>
                            </m:e>
                          </m:d>
                        </m:e>
                        <m:sup>
                          <m:r>
                            <a:rPr lang="en-US" altLang="ja-JP" b="0" i="1" smtClean="0">
                              <a:latin typeface="Cambria Math" panose="02040503050406030204" pitchFamily="18" charset="0"/>
                              <a:ea typeface="Cambria Math" panose="02040503050406030204" pitchFamily="18" charset="0"/>
                            </a:rPr>
                            <m:t>2</m:t>
                          </m:r>
                        </m:sup>
                      </m:sSup>
                      <m:r>
                        <a:rPr lang="en-US" altLang="ja-JP" i="1" smtClean="0">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d>
                            <m:dPr>
                              <m:begChr m:val="|"/>
                              <m:endChr m:val="|"/>
                              <m:ctrlPr>
                                <a:rPr lang="ja-JP" altLang="en-US" i="1" smtClean="0">
                                  <a:latin typeface="Cambria Math" panose="02040503050406030204" pitchFamily="18" charset="0"/>
                                  <a:ea typeface="Cambria Math" panose="02040503050406030204" pitchFamily="18" charset="0"/>
                                </a:rPr>
                              </m:ctrlPr>
                            </m:dPr>
                            <m:e>
                              <m:sSub>
                                <m:sSubPr>
                                  <m:ctrlPr>
                                    <a:rPr lang="ja-JP" altLang="en-US" i="1" smtClean="0">
                                      <a:latin typeface="Cambria Math" panose="02040503050406030204" pitchFamily="18" charset="0"/>
                                      <a:ea typeface="Cambria Math" panose="02040503050406030204" pitchFamily="18" charset="0"/>
                                    </a:rPr>
                                  </m:ctrlPr>
                                </m:sSubPr>
                                <m:e>
                                  <m:r>
                                    <a:rPr lang="en-US" altLang="ja-JP" b="0" i="1" smtClean="0">
                                      <a:latin typeface="Cambria Math" panose="02040503050406030204" pitchFamily="18" charset="0"/>
                                      <a:ea typeface="Cambria Math" panose="02040503050406030204" pitchFamily="18" charset="0"/>
                                    </a:rPr>
                                    <m:t>𝐷</m:t>
                                  </m:r>
                                </m:e>
                                <m:sub>
                                  <m:r>
                                    <a:rPr lang="en-US" altLang="ja-JP" b="0" i="1" smtClean="0">
                                      <a:latin typeface="Cambria Math" panose="02040503050406030204" pitchFamily="18" charset="0"/>
                                      <a:ea typeface="Cambria Math" panose="02040503050406030204" pitchFamily="18" charset="0"/>
                                    </a:rPr>
                                    <m:t>𝑍</m:t>
                                  </m:r>
                                </m:sub>
                              </m:sSub>
                              <m:r>
                                <a:rPr lang="en-US" altLang="ja-JP" b="0" i="1" smtClean="0">
                                  <a:latin typeface="Cambria Math" panose="02040503050406030204" pitchFamily="18" charset="0"/>
                                  <a:ea typeface="Cambria Math" panose="02040503050406030204" pitchFamily="18" charset="0"/>
                                </a:rPr>
                                <m:t>(</m:t>
                              </m:r>
                              <m:sSup>
                                <m:sSupPr>
                                  <m:ctrlPr>
                                    <a:rPr lang="en-US" altLang="ja-JP"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𝑚</m:t>
                                  </m:r>
                                </m:e>
                                <m:sup>
                                  <m:r>
                                    <a:rPr lang="en-US" altLang="ja-JP" b="0" i="1" smtClean="0">
                                      <a:latin typeface="Cambria Math" panose="02040503050406030204" pitchFamily="18" charset="0"/>
                                      <a:ea typeface="Cambria Math" panose="02040503050406030204" pitchFamily="18" charset="0"/>
                                    </a:rPr>
                                    <m:t>2</m:t>
                                  </m:r>
                                </m:sup>
                              </m:sSup>
                              <m:r>
                                <a:rPr lang="en-US" altLang="ja-JP" b="0" i="1" smtClean="0">
                                  <a:latin typeface="Cambria Math" panose="02040503050406030204" pitchFamily="18" charset="0"/>
                                  <a:ea typeface="Cambria Math" panose="02040503050406030204" pitchFamily="18" charset="0"/>
                                </a:rPr>
                                <m:t>)</m:t>
                              </m:r>
                            </m:e>
                          </m:d>
                        </m:e>
                        <m:sup>
                          <m:r>
                            <a:rPr lang="en-US" altLang="ja-JP" b="0" i="1" smtClean="0">
                              <a:latin typeface="Cambria Math" panose="02040503050406030204" pitchFamily="18" charset="0"/>
                              <a:ea typeface="Cambria Math" panose="02040503050406030204" pitchFamily="18" charset="0"/>
                            </a:rPr>
                            <m:t>2</m:t>
                          </m:r>
                        </m:sup>
                      </m:sSup>
                      <m:r>
                        <a:rPr lang="en-US" altLang="ja-JP" i="1" smtClean="0">
                          <a:latin typeface="Cambria Math" panose="02040503050406030204" pitchFamily="18" charset="0"/>
                          <a:ea typeface="Cambria Math" panose="02040503050406030204" pitchFamily="18" charset="0"/>
                        </a:rPr>
                        <m:t>×</m:t>
                      </m:r>
                      <m:sSup>
                        <m:sSupPr>
                          <m:ctrlPr>
                            <a:rPr lang="ja-JP" altLang="en-US" i="1" smtClean="0">
                              <a:latin typeface="Cambria Math" panose="02040503050406030204" pitchFamily="18" charset="0"/>
                              <a:ea typeface="Cambria Math" panose="02040503050406030204" pitchFamily="18" charset="0"/>
                            </a:rPr>
                          </m:ctrlPr>
                        </m:sSupPr>
                        <m:e>
                          <m:d>
                            <m:dPr>
                              <m:begChr m:val="|"/>
                              <m:endChr m:val="|"/>
                              <m:ctrlPr>
                                <a:rPr lang="ja-JP" altLang="en-US" i="1" smtClean="0">
                                  <a:latin typeface="Cambria Math" panose="02040503050406030204" pitchFamily="18" charset="0"/>
                                  <a:ea typeface="Cambria Math" panose="02040503050406030204" pitchFamily="18" charset="0"/>
                                </a:rPr>
                              </m:ctrlPr>
                            </m:dPr>
                            <m:e>
                              <m:sSub>
                                <m:sSubPr>
                                  <m:ctrlPr>
                                    <a:rPr lang="ja-JP" altLang="en-US"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ℳ</m:t>
                                  </m:r>
                                </m:e>
                                <m:sub>
                                  <m:r>
                                    <a:rPr lang="en-US" altLang="ja-JP" b="0" i="1" smtClean="0">
                                      <a:latin typeface="Cambria Math" panose="02040503050406030204" pitchFamily="18" charset="0"/>
                                      <a:ea typeface="Cambria Math" panose="02040503050406030204" pitchFamily="18" charset="0"/>
                                    </a:rPr>
                                    <m:t>𝑑𝑒𝑐𝑎𝑦</m:t>
                                  </m:r>
                                </m:sub>
                              </m:sSub>
                            </m:e>
                          </m:d>
                        </m:e>
                        <m:sup>
                          <m:r>
                            <a:rPr lang="en-US" altLang="ja-JP" b="0" i="1" smtClean="0">
                              <a:latin typeface="Cambria Math" panose="02040503050406030204" pitchFamily="18" charset="0"/>
                              <a:ea typeface="Cambria Math" panose="02040503050406030204" pitchFamily="18" charset="0"/>
                            </a:rPr>
                            <m:t>2</m:t>
                          </m:r>
                        </m:sup>
                      </m:sSup>
                    </m:oMath>
                  </m:oMathPara>
                </a14:m>
                <a:endParaRPr kumimoji="1" lang="en-US" altLang="ja-JP" dirty="0"/>
              </a:p>
              <a:p>
                <a14:m>
                  <m:oMath xmlns:m="http://schemas.openxmlformats.org/officeDocument/2006/math">
                    <m:sSup>
                      <m:sSupPr>
                        <m:ctrlPr>
                          <a:rPr lang="ja-JP" altLang="en-US" i="1">
                            <a:latin typeface="Cambria Math" panose="02040503050406030204" pitchFamily="18" charset="0"/>
                            <a:ea typeface="Cambria Math" panose="02040503050406030204" pitchFamily="18" charset="0"/>
                          </a:rPr>
                        </m:ctrlPr>
                      </m:sSupPr>
                      <m:e>
                        <m:d>
                          <m:dPr>
                            <m:begChr m:val="|"/>
                            <m:endChr m:val="|"/>
                            <m:ctrlPr>
                              <a:rPr lang="ja-JP" altLang="en-US" i="1">
                                <a:latin typeface="Cambria Math" panose="02040503050406030204" pitchFamily="18" charset="0"/>
                                <a:ea typeface="Cambria Math" panose="02040503050406030204" pitchFamily="18" charset="0"/>
                              </a:rPr>
                            </m:ctrlPr>
                          </m:dPr>
                          <m:e>
                            <m:sSub>
                              <m:sSubPr>
                                <m:ctrlPr>
                                  <a:rPr lang="ja-JP" altLang="en-US"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ℳ</m:t>
                                </m:r>
                              </m:e>
                              <m:sub>
                                <m:r>
                                  <a:rPr lang="en-US" altLang="ja-JP" i="1">
                                    <a:latin typeface="Cambria Math" panose="02040503050406030204" pitchFamily="18" charset="0"/>
                                    <a:ea typeface="Cambria Math" panose="02040503050406030204" pitchFamily="18" charset="0"/>
                                  </a:rPr>
                                  <m:t>𝑝𝑟𝑜𝑑</m:t>
                                </m:r>
                              </m:sub>
                            </m:sSub>
                          </m:e>
                        </m:d>
                      </m:e>
                      <m:sup>
                        <m:r>
                          <a:rPr lang="en-US" altLang="ja-JP" i="1">
                            <a:latin typeface="Cambria Math" panose="02040503050406030204" pitchFamily="18" charset="0"/>
                            <a:ea typeface="Cambria Math" panose="02040503050406030204" pitchFamily="18" charset="0"/>
                          </a:rPr>
                          <m:t>2</m:t>
                        </m:r>
                      </m:sup>
                    </m:sSup>
                  </m:oMath>
                </a14:m>
                <a:r>
                  <a:rPr kumimoji="1" lang="en-US" altLang="ja-JP" dirty="0"/>
                  <a:t>: Z</a:t>
                </a:r>
                <a:r>
                  <a:rPr kumimoji="1" lang="ja-JP" altLang="en-US" dirty="0"/>
                  <a:t>が生成される波動関数の</a:t>
                </a:r>
                <a:r>
                  <a:rPr kumimoji="1" lang="en-US" altLang="ja-JP" dirty="0"/>
                  <a:t>2</a:t>
                </a:r>
                <a:r>
                  <a:rPr kumimoji="1" lang="ja-JP" altLang="en-US" dirty="0"/>
                  <a:t>乗</a:t>
                </a:r>
                <a:r>
                  <a:rPr kumimoji="1" lang="en-US" altLang="ja-JP" dirty="0"/>
                  <a:t>(</a:t>
                </a:r>
                <a:r>
                  <a:rPr kumimoji="1" lang="ja-JP" altLang="en-US" dirty="0"/>
                  <a:t>今回は</a:t>
                </a:r>
                <a:r>
                  <a:rPr kumimoji="1" lang="en-US" altLang="ja-JP" dirty="0"/>
                  <a:t>m</a:t>
                </a:r>
                <a:r>
                  <a:rPr kumimoji="1" lang="ja-JP" altLang="en-US" dirty="0"/>
                  <a:t>への依存性が少ないので定数とみなす</a:t>
                </a:r>
                <a:r>
                  <a:rPr kumimoji="1" lang="en-US" altLang="ja-JP" dirty="0"/>
                  <a:t>)</a:t>
                </a:r>
              </a:p>
              <a:p>
                <a14:m>
                  <m:oMath xmlns:m="http://schemas.openxmlformats.org/officeDocument/2006/math">
                    <m:sSup>
                      <m:sSupPr>
                        <m:ctrlPr>
                          <a:rPr lang="ja-JP" altLang="en-US" i="1">
                            <a:latin typeface="Cambria Math" panose="02040503050406030204" pitchFamily="18" charset="0"/>
                            <a:ea typeface="Cambria Math" panose="02040503050406030204" pitchFamily="18" charset="0"/>
                          </a:rPr>
                        </m:ctrlPr>
                      </m:sSupPr>
                      <m:e>
                        <m:d>
                          <m:dPr>
                            <m:begChr m:val="|"/>
                            <m:endChr m:val="|"/>
                            <m:ctrlPr>
                              <a:rPr lang="ja-JP" altLang="en-US" i="1">
                                <a:latin typeface="Cambria Math" panose="02040503050406030204" pitchFamily="18" charset="0"/>
                                <a:ea typeface="Cambria Math" panose="02040503050406030204" pitchFamily="18" charset="0"/>
                              </a:rPr>
                            </m:ctrlPr>
                          </m:dPr>
                          <m:e>
                            <m:sSub>
                              <m:sSubPr>
                                <m:ctrlPr>
                                  <a:rPr lang="ja-JP" altLang="en-US"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𝐷</m:t>
                                </m:r>
                              </m:e>
                              <m:sub>
                                <m:r>
                                  <a:rPr lang="en-US" altLang="ja-JP" i="1">
                                    <a:latin typeface="Cambria Math" panose="02040503050406030204" pitchFamily="18" charset="0"/>
                                    <a:ea typeface="Cambria Math" panose="02040503050406030204" pitchFamily="18" charset="0"/>
                                  </a:rPr>
                                  <m:t>𝑍</m:t>
                                </m:r>
                              </m:sub>
                            </m:sSub>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𝑚</m:t>
                                </m:r>
                              </m:e>
                              <m:sup>
                                <m:r>
                                  <a:rPr lang="en-US" altLang="ja-JP" i="1">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e>
                        </m:d>
                      </m:e>
                      <m:sup>
                        <m:r>
                          <a:rPr lang="en-US" altLang="ja-JP" i="1">
                            <a:latin typeface="Cambria Math" panose="02040503050406030204" pitchFamily="18" charset="0"/>
                            <a:ea typeface="Cambria Math" panose="02040503050406030204" pitchFamily="18" charset="0"/>
                          </a:rPr>
                          <m:t>2</m:t>
                        </m:r>
                      </m:sup>
                    </m:sSup>
                  </m:oMath>
                </a14:m>
                <a:r>
                  <a:rPr kumimoji="1" lang="en-US" altLang="ja-JP" dirty="0"/>
                  <a:t>: Z</a:t>
                </a:r>
                <a:r>
                  <a:rPr kumimoji="1" lang="ja-JP" altLang="en-US" dirty="0"/>
                  <a:t>のプロパゲーターの絶対値の</a:t>
                </a:r>
                <a:r>
                  <a:rPr kumimoji="1" lang="en-US" altLang="ja-JP" dirty="0"/>
                  <a:t>2</a:t>
                </a:r>
                <a:r>
                  <a:rPr kumimoji="1" lang="ja-JP" altLang="en-US" dirty="0"/>
                  <a:t>乗</a:t>
                </a:r>
                <a:endParaRPr kumimoji="1" lang="en-US" altLang="ja-JP" dirty="0"/>
              </a:p>
              <a:p>
                <a14:m>
                  <m:oMath xmlns:m="http://schemas.openxmlformats.org/officeDocument/2006/math">
                    <m:sSup>
                      <m:sSupPr>
                        <m:ctrlPr>
                          <a:rPr lang="ja-JP" altLang="en-US" i="1">
                            <a:latin typeface="Cambria Math" panose="02040503050406030204" pitchFamily="18" charset="0"/>
                            <a:ea typeface="Cambria Math" panose="02040503050406030204" pitchFamily="18" charset="0"/>
                          </a:rPr>
                        </m:ctrlPr>
                      </m:sSupPr>
                      <m:e>
                        <m:d>
                          <m:dPr>
                            <m:begChr m:val="|"/>
                            <m:endChr m:val="|"/>
                            <m:ctrlPr>
                              <a:rPr lang="ja-JP" altLang="en-US" i="1">
                                <a:latin typeface="Cambria Math" panose="02040503050406030204" pitchFamily="18" charset="0"/>
                                <a:ea typeface="Cambria Math" panose="02040503050406030204" pitchFamily="18" charset="0"/>
                              </a:rPr>
                            </m:ctrlPr>
                          </m:dPr>
                          <m:e>
                            <m:sSub>
                              <m:sSubPr>
                                <m:ctrlPr>
                                  <a:rPr lang="ja-JP" altLang="en-US" i="1">
                                    <a:latin typeface="Cambria Math" panose="02040503050406030204" pitchFamily="18" charset="0"/>
                                    <a:ea typeface="Cambria Math" panose="02040503050406030204" pitchFamily="18" charset="0"/>
                                  </a:rPr>
                                </m:ctrlPr>
                              </m:sSubPr>
                              <m:e>
                                <m:r>
                                  <a:rPr lang="en-US" altLang="ja-JP" i="1">
                                    <a:latin typeface="Cambria Math" panose="02040503050406030204" pitchFamily="18" charset="0"/>
                                    <a:ea typeface="Cambria Math" panose="02040503050406030204" pitchFamily="18" charset="0"/>
                                  </a:rPr>
                                  <m:t>ℳ</m:t>
                                </m:r>
                              </m:e>
                              <m:sub>
                                <m:r>
                                  <a:rPr lang="en-US" altLang="ja-JP" i="1">
                                    <a:latin typeface="Cambria Math" panose="02040503050406030204" pitchFamily="18" charset="0"/>
                                    <a:ea typeface="Cambria Math" panose="02040503050406030204" pitchFamily="18" charset="0"/>
                                  </a:rPr>
                                  <m:t>𝑑𝑒𝑐𝑎𝑦</m:t>
                                </m:r>
                              </m:sub>
                            </m:sSub>
                          </m:e>
                        </m:d>
                      </m:e>
                      <m:sup>
                        <m:r>
                          <a:rPr lang="en-US" altLang="ja-JP" i="1">
                            <a:latin typeface="Cambria Math" panose="02040503050406030204" pitchFamily="18" charset="0"/>
                            <a:ea typeface="Cambria Math" panose="02040503050406030204" pitchFamily="18" charset="0"/>
                          </a:rPr>
                          <m:t>2</m:t>
                        </m:r>
                      </m:sup>
                    </m:sSup>
                  </m:oMath>
                </a14:m>
                <a:r>
                  <a:rPr kumimoji="1" lang="en-US" altLang="ja-JP" dirty="0"/>
                  <a:t>: Z</a:t>
                </a:r>
                <a:r>
                  <a:rPr kumimoji="1" lang="ja-JP" altLang="en-US" dirty="0"/>
                  <a:t>が</a:t>
                </a:r>
                <a:r>
                  <a:rPr lang="en-US" altLang="ja-JP" dirty="0"/>
                  <a:t>tau</a:t>
                </a:r>
                <a:r>
                  <a:rPr lang="ja-JP" altLang="en-US" dirty="0"/>
                  <a:t>対に崩壊する波動関数の</a:t>
                </a:r>
                <a:r>
                  <a:rPr lang="en-US" altLang="ja-JP" dirty="0"/>
                  <a:t>2</a:t>
                </a:r>
                <a:r>
                  <a:rPr lang="ja-JP" altLang="en-US" dirty="0"/>
                  <a:t>乗</a:t>
                </a:r>
                <a:endParaRPr kumimoji="1" lang="ja-JP" altLang="en-US" dirty="0"/>
              </a:p>
            </p:txBody>
          </p:sp>
        </mc:Choice>
        <mc:Fallback xmlns="">
          <p:sp>
            <p:nvSpPr>
              <p:cNvPr id="4" name="テキスト ボックス 3">
                <a:extLst>
                  <a:ext uri="{FF2B5EF4-FFF2-40B4-BE49-F238E27FC236}">
                    <a16:creationId xmlns:a16="http://schemas.microsoft.com/office/drawing/2014/main" id="{F30B2967-12C6-B3D5-EF51-224432FBB4F6}"/>
                  </a:ext>
                </a:extLst>
              </p:cNvPr>
              <p:cNvSpPr txBox="1">
                <a:spLocks noRot="1" noChangeAspect="1" noMove="1" noResize="1" noEditPoints="1" noAdjustHandles="1" noChangeArrowheads="1" noChangeShapeType="1" noTextEdit="1"/>
              </p:cNvSpPr>
              <p:nvPr/>
            </p:nvSpPr>
            <p:spPr>
              <a:xfrm>
                <a:off x="567267" y="1690688"/>
                <a:ext cx="10634133" cy="2594428"/>
              </a:xfrm>
              <a:prstGeom prst="rect">
                <a:avLst/>
              </a:prstGeom>
              <a:blipFill>
                <a:blip r:embed="rId2"/>
                <a:stretch>
                  <a:fillRect l="-458" t="-939" b="-234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768517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C6965E-AA55-6D5D-0C04-B636D82DF753}"/>
              </a:ext>
            </a:extLst>
          </p:cNvPr>
          <p:cNvSpPr>
            <a:spLocks noGrp="1"/>
          </p:cNvSpPr>
          <p:nvPr>
            <p:ph type="title"/>
          </p:nvPr>
        </p:nvSpPr>
        <p:spPr/>
        <p:txBody>
          <a:bodyPr/>
          <a:lstStyle/>
          <a:p>
            <a:r>
              <a:rPr kumimoji="1" lang="en-US" altLang="ja-JP" dirty="0"/>
              <a:t>Physics Motivation and Challenges</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175EF680-113E-9E94-846E-18351B8D5874}"/>
                  </a:ext>
                </a:extLst>
              </p:cNvPr>
              <p:cNvSpPr>
                <a:spLocks noGrp="1"/>
              </p:cNvSpPr>
              <p:nvPr>
                <p:ph idx="1"/>
              </p:nvPr>
            </p:nvSpPr>
            <p:spPr>
              <a:xfrm>
                <a:off x="611698" y="1825625"/>
                <a:ext cx="6477428" cy="4351338"/>
              </a:xfrm>
            </p:spPr>
            <p:txBody>
              <a:bodyPr>
                <a:noAutofit/>
              </a:bodyPr>
              <a:lstStyle/>
              <a:p>
                <a:pPr marL="0" indent="0">
                  <a:buNone/>
                </a:pPr>
                <a:r>
                  <a:rPr kumimoji="1" lang="ja-JP" altLang="en-US" sz="2200" dirty="0"/>
                  <a:t>解析の目的</a:t>
                </a:r>
                <a:endParaRPr kumimoji="1" lang="en-US" altLang="ja-JP" sz="2200" dirty="0"/>
              </a:p>
              <a:p>
                <a:pPr marL="0" indent="0">
                  <a:buNone/>
                </a:pPr>
                <a:r>
                  <a:rPr lang="ja-JP" altLang="en-US" sz="2200" dirty="0"/>
                  <a:t>ストレンジクォークの湯川結合の測定は、ヒッグス結合の世代普遍性を検証する上で重要である。そこで</a:t>
                </a:r>
                <a:r>
                  <a:rPr lang="en-US" altLang="ja-JP" sz="2200" dirty="0"/>
                  <a:t>ILC</a:t>
                </a:r>
                <a:r>
                  <a:rPr lang="ja-JP" altLang="en-US" sz="2200" dirty="0"/>
                  <a:t>における</a:t>
                </a:r>
                <a:r>
                  <a:rPr lang="en-US" altLang="ja-JP" sz="2200" dirty="0"/>
                  <a:t>Higgs-</a:t>
                </a:r>
                <a:r>
                  <a:rPr lang="en-US" altLang="ja-JP" sz="2200" dirty="0" err="1"/>
                  <a:t>strahlung</a:t>
                </a:r>
                <a:r>
                  <a:rPr lang="ja-JP" altLang="en-US" sz="2200" dirty="0"/>
                  <a:t>過程</a:t>
                </a:r>
                <a:r>
                  <a:rPr lang="en-US" altLang="ja-JP" sz="2200" dirty="0"/>
                  <a:t>(</a:t>
                </a:r>
                <a14:m>
                  <m:oMath xmlns:m="http://schemas.openxmlformats.org/officeDocument/2006/math">
                    <m:sSup>
                      <m:sSupPr>
                        <m:ctrlPr>
                          <a:rPr lang="en-US" altLang="ja-JP" sz="2200" i="1" smtClean="0">
                            <a:latin typeface="Cambria Math" panose="02040503050406030204" pitchFamily="18" charset="0"/>
                          </a:rPr>
                        </m:ctrlPr>
                      </m:sSupPr>
                      <m:e>
                        <m:r>
                          <a:rPr lang="en-US" altLang="ja-JP" sz="2200" b="0" i="1" smtClean="0">
                            <a:latin typeface="Cambria Math" panose="02040503050406030204" pitchFamily="18" charset="0"/>
                          </a:rPr>
                          <m:t>𝑒</m:t>
                        </m:r>
                      </m:e>
                      <m:sup>
                        <m:r>
                          <a:rPr lang="en-US" altLang="ja-JP" sz="2200" b="0" i="1" smtClean="0">
                            <a:latin typeface="Cambria Math" panose="02040503050406030204" pitchFamily="18" charset="0"/>
                          </a:rPr>
                          <m:t>+</m:t>
                        </m:r>
                      </m:sup>
                    </m:sSup>
                    <m:sSup>
                      <m:sSupPr>
                        <m:ctrlPr>
                          <a:rPr lang="en-US" altLang="ja-JP" sz="2200" i="1" smtClean="0">
                            <a:latin typeface="Cambria Math" panose="02040503050406030204" pitchFamily="18" charset="0"/>
                          </a:rPr>
                        </m:ctrlPr>
                      </m:sSupPr>
                      <m:e>
                        <m:r>
                          <a:rPr lang="en-US" altLang="ja-JP" sz="2200" b="0" i="1" smtClean="0">
                            <a:latin typeface="Cambria Math" panose="02040503050406030204" pitchFamily="18" charset="0"/>
                          </a:rPr>
                          <m:t>𝑒</m:t>
                        </m:r>
                      </m:e>
                      <m:sup>
                        <m:r>
                          <a:rPr lang="en-US" altLang="ja-JP" sz="2200" b="0" i="1" smtClean="0">
                            <a:latin typeface="Cambria Math" panose="02040503050406030204" pitchFamily="18" charset="0"/>
                          </a:rPr>
                          <m:t>−</m:t>
                        </m:r>
                      </m:sup>
                    </m:sSup>
                    <m:r>
                      <a:rPr lang="en-US" altLang="ja-JP" sz="2200" i="1" smtClean="0">
                        <a:latin typeface="Cambria Math" panose="02040503050406030204" pitchFamily="18" charset="0"/>
                        <a:ea typeface="Cambria Math" panose="02040503050406030204" pitchFamily="18" charset="0"/>
                      </a:rPr>
                      <m:t>→</m:t>
                    </m:r>
                    <m:r>
                      <a:rPr lang="en-US" altLang="ja-JP" sz="2200" b="0" i="1" smtClean="0">
                        <a:latin typeface="Cambria Math" panose="02040503050406030204" pitchFamily="18" charset="0"/>
                        <a:ea typeface="Cambria Math" panose="02040503050406030204" pitchFamily="18" charset="0"/>
                      </a:rPr>
                      <m:t>𝐻𝑍</m:t>
                    </m:r>
                  </m:oMath>
                </a14:m>
                <a:r>
                  <a:rPr lang="en-US" altLang="ja-JP" sz="2200" dirty="0"/>
                  <a:t>)</a:t>
                </a:r>
                <a:r>
                  <a:rPr lang="ja-JP" altLang="en-US" sz="2200" dirty="0"/>
                  <a:t>を利用し、第２世代湯川結合</a:t>
                </a:r>
                <a:r>
                  <a:rPr lang="en-US" altLang="ja-JP" sz="2200" dirty="0"/>
                  <a:t>(</a:t>
                </a:r>
                <a14:m>
                  <m:oMath xmlns:m="http://schemas.openxmlformats.org/officeDocument/2006/math">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oMath>
                </a14:m>
                <a:r>
                  <a:rPr lang="en-US" altLang="ja-JP" sz="2200" dirty="0"/>
                  <a:t>)</a:t>
                </a:r>
                <a:r>
                  <a:rPr lang="ja-JP" altLang="en-US" sz="2200" dirty="0"/>
                  <a:t>の精密測定を目指す。</a:t>
                </a:r>
                <a:endParaRPr lang="en-US" altLang="ja-JP" sz="2200" dirty="0"/>
              </a:p>
              <a:p>
                <a:pPr marL="0" indent="0">
                  <a:buNone/>
                </a:pPr>
                <a14:m>
                  <m:oMath xmlns:m="http://schemas.openxmlformats.org/officeDocument/2006/math">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oMath>
                </a14:m>
                <a:r>
                  <a:rPr kumimoji="1" lang="ja-JP" altLang="en-US" sz="2200" dirty="0"/>
                  <a:t>の分岐比</a:t>
                </a:r>
                <a:r>
                  <a:rPr kumimoji="1" lang="en-US" altLang="ja-JP" sz="2200" dirty="0"/>
                  <a:t>(BR)</a:t>
                </a:r>
                <a:r>
                  <a:rPr kumimoji="1" lang="ja-JP" altLang="en-US" sz="2200" dirty="0"/>
                  <a:t>は極めて小さいため</a:t>
                </a:r>
                <a:r>
                  <a:rPr kumimoji="1" lang="en-US" altLang="ja-JP" sz="2200" dirty="0"/>
                  <a:t>(BR</a:t>
                </a:r>
                <a14:m>
                  <m:oMath xmlns:m="http://schemas.openxmlformats.org/officeDocument/2006/math">
                    <m:r>
                      <a:rPr lang="en-US" altLang="ja-JP" sz="2200" b="0" i="0" dirty="0" smtClean="0">
                        <a:latin typeface="Cambria Math" panose="02040503050406030204" pitchFamily="18" charset="0"/>
                      </a:rPr>
                      <m:t>(</m:t>
                    </m:r>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r>
                      <a:rPr lang="en-US" altLang="ja-JP" sz="2200" b="0" i="1" dirty="0" smtClean="0">
                        <a:latin typeface="Cambria Math" panose="02040503050406030204" pitchFamily="18" charset="0"/>
                        <a:ea typeface="Cambria Math" panose="02040503050406030204" pitchFamily="18" charset="0"/>
                      </a:rPr>
                      <m:t>)≈0.024%</m:t>
                    </m:r>
                  </m:oMath>
                </a14:m>
                <a:r>
                  <a:rPr kumimoji="1" lang="en-US" altLang="ja-JP" sz="2200" dirty="0"/>
                  <a:t>)</a:t>
                </a:r>
                <a:r>
                  <a:rPr kumimoji="1" lang="ja-JP" altLang="en-US" sz="2200" dirty="0"/>
                  <a:t>、以下の二点が解析のカギとなる：</a:t>
                </a:r>
                <a:endParaRPr kumimoji="1" lang="en-US" altLang="ja-JP" sz="2200" dirty="0"/>
              </a:p>
              <a:p>
                <a:r>
                  <a:rPr lang="ja-JP" altLang="en-US" sz="2200" dirty="0"/>
                  <a:t>背景事象の抑制</a:t>
                </a:r>
                <a:r>
                  <a:rPr lang="en-US" altLang="ja-JP" sz="2200" dirty="0"/>
                  <a:t>(Background Suppression)</a:t>
                </a:r>
              </a:p>
              <a:p>
                <a:r>
                  <a:rPr kumimoji="1" lang="ja-JP" altLang="en-US" sz="2200" dirty="0"/>
                  <a:t>信号事象の受容効率最大化</a:t>
                </a:r>
                <a:r>
                  <a:rPr kumimoji="1" lang="en-US" altLang="ja-JP" sz="2200" dirty="0"/>
                  <a:t>(Efficiency Maximization)</a:t>
                </a:r>
                <a:endParaRPr kumimoji="1" lang="ja-JP" altLang="en-US" sz="2200" dirty="0"/>
              </a:p>
            </p:txBody>
          </p:sp>
        </mc:Choice>
        <mc:Fallback xmlns="">
          <p:sp>
            <p:nvSpPr>
              <p:cNvPr id="3" name="コンテンツ プレースホルダー 2">
                <a:extLst>
                  <a:ext uri="{FF2B5EF4-FFF2-40B4-BE49-F238E27FC236}">
                    <a16:creationId xmlns:a16="http://schemas.microsoft.com/office/drawing/2014/main" id="{175EF680-113E-9E94-846E-18351B8D5874}"/>
                  </a:ext>
                </a:extLst>
              </p:cNvPr>
              <p:cNvSpPr>
                <a:spLocks noGrp="1" noRot="1" noChangeAspect="1" noMove="1" noResize="1" noEditPoints="1" noAdjustHandles="1" noChangeArrowheads="1" noChangeShapeType="1" noTextEdit="1"/>
              </p:cNvSpPr>
              <p:nvPr>
                <p:ph idx="1"/>
              </p:nvPr>
            </p:nvSpPr>
            <p:spPr>
              <a:xfrm>
                <a:off x="611698" y="1825625"/>
                <a:ext cx="6477428" cy="4351338"/>
              </a:xfrm>
              <a:blipFill>
                <a:blip r:embed="rId2"/>
                <a:stretch>
                  <a:fillRect l="-1223" t="-1541" r="-753"/>
                </a:stretch>
              </a:blipFill>
            </p:spPr>
            <p:txBody>
              <a:bodyPr/>
              <a:lstStyle/>
              <a:p>
                <a:r>
                  <a:rPr lang="ja-JP" altLang="en-US">
                    <a:noFill/>
                  </a:rPr>
                  <a:t> </a:t>
                </a:r>
              </a:p>
            </p:txBody>
          </p:sp>
        </mc:Fallback>
      </mc:AlternateContent>
      <p:grpSp>
        <p:nvGrpSpPr>
          <p:cNvPr id="4" name="グループ化 3">
            <a:extLst>
              <a:ext uri="{FF2B5EF4-FFF2-40B4-BE49-F238E27FC236}">
                <a16:creationId xmlns:a16="http://schemas.microsoft.com/office/drawing/2014/main" id="{54EA9DC2-7E1D-450A-33E7-B8908140E656}"/>
              </a:ext>
            </a:extLst>
          </p:cNvPr>
          <p:cNvGrpSpPr/>
          <p:nvPr/>
        </p:nvGrpSpPr>
        <p:grpSpPr>
          <a:xfrm>
            <a:off x="7557897" y="2500485"/>
            <a:ext cx="3795903" cy="2260149"/>
            <a:chOff x="1770186" y="4258037"/>
            <a:chExt cx="3795903" cy="2260148"/>
          </a:xfrm>
        </p:grpSpPr>
        <p:sp>
          <p:nvSpPr>
            <p:cNvPr id="5" name="二等辺三角形 4">
              <a:extLst>
                <a:ext uri="{FF2B5EF4-FFF2-40B4-BE49-F238E27FC236}">
                  <a16:creationId xmlns:a16="http://schemas.microsoft.com/office/drawing/2014/main" id="{C57B2803-BC00-F1B2-732A-F35FC012F74D}"/>
                </a:ext>
              </a:extLst>
            </p:cNvPr>
            <p:cNvSpPr/>
            <p:nvPr/>
          </p:nvSpPr>
          <p:spPr>
            <a:xfrm rot="7918603">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6" name="二等辺三角形 5">
              <a:extLst>
                <a:ext uri="{FF2B5EF4-FFF2-40B4-BE49-F238E27FC236}">
                  <a16:creationId xmlns:a16="http://schemas.microsoft.com/office/drawing/2014/main" id="{A7BBDE22-8B6A-05A4-AC14-7A71305B52A9}"/>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8117AE85-B255-B61A-B8A8-EED74AAB2D1C}"/>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076FE2AF-3942-E0B6-1439-D79B349CD17E}"/>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CC5AA55F-4B23-D283-F78F-ADC2EE52F3F8}"/>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22FEA945-792A-0FF6-A58A-3589C3D1BD66}"/>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13AF59A7-6C5F-DCEC-519B-DBEE86CD2044}"/>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1B471211-2B51-9E75-D3D1-7391AB350A49}"/>
                    </a:ext>
                  </a:extLst>
                </p:cNvPr>
                <p:cNvSpPr txBox="1"/>
                <p:nvPr/>
              </p:nvSpPr>
              <p:spPr>
                <a:xfrm>
                  <a:off x="4901541" y="425803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m:oMathPara>
                  </a14:m>
                  <a:endParaRPr kumimoji="1" lang="ja-JP" altLang="en-US" dirty="0"/>
                </a:p>
              </p:txBody>
            </p:sp>
          </mc:Choice>
          <mc:Fallback xmlns="">
            <p:sp>
              <p:nvSpPr>
                <p:cNvPr id="12" name="テキスト ボックス 11">
                  <a:extLst>
                    <a:ext uri="{FF2B5EF4-FFF2-40B4-BE49-F238E27FC236}">
                      <a16:creationId xmlns:a16="http://schemas.microsoft.com/office/drawing/2014/main" id="{1B471211-2B51-9E75-D3D1-7391AB350A49}"/>
                    </a:ext>
                  </a:extLst>
                </p:cNvPr>
                <p:cNvSpPr txBox="1">
                  <a:spLocks noRot="1" noChangeAspect="1" noMove="1" noResize="1" noEditPoints="1" noAdjustHandles="1" noChangeArrowheads="1" noChangeShapeType="1" noTextEdit="1"/>
                </p:cNvSpPr>
                <p:nvPr/>
              </p:nvSpPr>
              <p:spPr>
                <a:xfrm>
                  <a:off x="4901541" y="4258037"/>
                  <a:ext cx="462844" cy="369332"/>
                </a:xfrm>
                <a:prstGeom prst="rect">
                  <a:avLst/>
                </a:prstGeom>
                <a:blipFill>
                  <a:blip r:embed="rId8"/>
                  <a:stretch>
                    <a:fillRect r="-2894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C891A7B-1CD8-1418-4032-A84C65D01DF2}"/>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𝑠</m:t>
                        </m:r>
                      </m:oMath>
                    </m:oMathPara>
                  </a14:m>
                  <a:endParaRPr kumimoji="1" lang="ja-JP" altLang="en-US" dirty="0"/>
                </a:p>
              </p:txBody>
            </p:sp>
          </mc:Choice>
          <mc:Fallback xmlns="">
            <p:sp>
              <p:nvSpPr>
                <p:cNvPr id="13" name="テキスト ボックス 12">
                  <a:extLst>
                    <a:ext uri="{FF2B5EF4-FFF2-40B4-BE49-F238E27FC236}">
                      <a16:creationId xmlns:a16="http://schemas.microsoft.com/office/drawing/2014/main" id="{9C891A7B-1CD8-1418-4032-A84C65D01DF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EA2AD4D9-3685-1F5F-38E1-1363AE548781}"/>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𝑙</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14" name="テキスト ボックス 13">
                  <a:extLst>
                    <a:ext uri="{FF2B5EF4-FFF2-40B4-BE49-F238E27FC236}">
                      <a16:creationId xmlns:a16="http://schemas.microsoft.com/office/drawing/2014/main" id="{EA2AD4D9-3685-1F5F-38E1-1363AE548781}"/>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CE7E203A-0B0E-1743-4163-2E4D3CD99B1A}"/>
                    </a:ext>
                  </a:extLst>
                </p:cNvPr>
                <p:cNvSpPr txBox="1"/>
                <p:nvPr/>
              </p:nvSpPr>
              <p:spPr>
                <a:xfrm>
                  <a:off x="3954518" y="585640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CE7E203A-0B0E-1743-4163-2E4D3CD99B1A}"/>
                    </a:ext>
                  </a:extLst>
                </p:cNvPr>
                <p:cNvSpPr txBox="1">
                  <a:spLocks noRot="1" noChangeAspect="1" noMove="1" noResize="1" noEditPoints="1" noAdjustHandles="1" noChangeArrowheads="1" noChangeShapeType="1" noTextEdit="1"/>
                </p:cNvSpPr>
                <p:nvPr/>
              </p:nvSpPr>
              <p:spPr>
                <a:xfrm>
                  <a:off x="3954518" y="5856404"/>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529A0E98-C9CA-1D99-C5A6-84FD57C6F33E}"/>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𝑙</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16" name="テキスト ボックス 15">
                  <a:extLst>
                    <a:ext uri="{FF2B5EF4-FFF2-40B4-BE49-F238E27FC236}">
                      <a16:creationId xmlns:a16="http://schemas.microsoft.com/office/drawing/2014/main" id="{529A0E98-C9CA-1D99-C5A6-84FD57C6F33E}"/>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D49BB633-1CB2-F4FA-A6EC-901C1BBE1D6F}"/>
                </a:ext>
              </a:extLst>
            </p:cNvPr>
            <p:cNvCxnSpPr>
              <a:cxnSpLocks/>
              <a:endCxn id="7"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7CE0C4EA-ED6C-FBAB-7BB8-0BB9D26F7EF1}"/>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1AF608E2-60C2-F712-A615-0647AC333C1A}"/>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5E1939A0-AB25-DA16-4C25-ED6F6D6FBFA5}"/>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B753ADCA-75AB-E663-D18D-E8DAA82A3F76}"/>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00DD4C8-AF1A-7C1C-EBF1-33C75E91BFB4}"/>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D7577214-7974-E17C-23B3-16B37A626114}"/>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F50F39EA-7DDC-8343-30C9-A57B0A906982}"/>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CE1B40FF-E92F-7D52-524F-B093EB2487E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A0159F3C-1C62-295B-E0AB-3206381B4516}"/>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7" name="フリーフォーム: 図形 26">
              <a:extLst>
                <a:ext uri="{FF2B5EF4-FFF2-40B4-BE49-F238E27FC236}">
                  <a16:creationId xmlns:a16="http://schemas.microsoft.com/office/drawing/2014/main" id="{17787400-50A2-EE4E-0FC5-8016BEE2EF51}"/>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6B1D8E4E-6374-4F7C-749A-7F290D5CF938}"/>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29" name="二等辺三角形 28">
              <a:extLst>
                <a:ext uri="{FF2B5EF4-FFF2-40B4-BE49-F238E27FC236}">
                  <a16:creationId xmlns:a16="http://schemas.microsoft.com/office/drawing/2014/main" id="{9B7C873C-A771-F6AB-5F3B-EB5F6ECAE541}"/>
                </a:ext>
              </a:extLst>
            </p:cNvPr>
            <p:cNvSpPr/>
            <p:nvPr/>
          </p:nvSpPr>
          <p:spPr>
            <a:xfrm rot="7747516">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2B120289-0DD2-E8CB-E098-74075427A85A}"/>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0A626335-A721-2FDE-6CA1-EA96CBA6E00D}"/>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74386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DBDA6-35A7-971B-FCDD-402BFEE6F6E6}"/>
            </a:ext>
          </a:extLst>
        </p:cNvPr>
        <p:cNvGrpSpPr/>
        <p:nvPr/>
      </p:nvGrpSpPr>
      <p:grpSpPr>
        <a:xfrm>
          <a:off x="0" y="0"/>
          <a:ext cx="0" cy="0"/>
          <a:chOff x="0" y="0"/>
          <a:chExt cx="0" cy="0"/>
        </a:xfrm>
      </p:grpSpPr>
      <p:pic>
        <p:nvPicPr>
          <p:cNvPr id="8" name="図 7">
            <a:extLst>
              <a:ext uri="{FF2B5EF4-FFF2-40B4-BE49-F238E27FC236}">
                <a16:creationId xmlns:a16="http://schemas.microsoft.com/office/drawing/2014/main" id="{FB3D6D40-1B11-BC82-52F8-16C3DB8D64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5017" y="566290"/>
            <a:ext cx="4168441" cy="2877382"/>
          </a:xfrm>
          <a:prstGeom prst="rect">
            <a:avLst/>
          </a:prstGeom>
        </p:spPr>
      </p:pic>
      <p:pic>
        <p:nvPicPr>
          <p:cNvPr id="11" name="図 10">
            <a:extLst>
              <a:ext uri="{FF2B5EF4-FFF2-40B4-BE49-F238E27FC236}">
                <a16:creationId xmlns:a16="http://schemas.microsoft.com/office/drawing/2014/main" id="{61FF24DC-DD26-5249-C203-37E7159D64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5017" y="3560653"/>
            <a:ext cx="4480587" cy="3092848"/>
          </a:xfrm>
          <a:prstGeom prst="rect">
            <a:avLst/>
          </a:prstGeom>
        </p:spPr>
      </p:pic>
      <p:sp>
        <p:nvSpPr>
          <p:cNvPr id="2" name="タイトル 1">
            <a:extLst>
              <a:ext uri="{FF2B5EF4-FFF2-40B4-BE49-F238E27FC236}">
                <a16:creationId xmlns:a16="http://schemas.microsoft.com/office/drawing/2014/main" id="{E08F739D-E832-3B00-4EA4-9DA3FC286CF9}"/>
              </a:ext>
            </a:extLst>
          </p:cNvPr>
          <p:cNvSpPr>
            <a:spLocks noGrp="1"/>
          </p:cNvSpPr>
          <p:nvPr>
            <p:ph type="title"/>
          </p:nvPr>
        </p:nvSpPr>
        <p:spPr>
          <a:xfrm>
            <a:off x="72887" y="256203"/>
            <a:ext cx="10515600" cy="1325563"/>
          </a:xfrm>
        </p:spPr>
        <p:txBody>
          <a:bodyPr/>
          <a:lstStyle/>
          <a:p>
            <a:r>
              <a:rPr lang="en-US" altLang="ja-JP" dirty="0"/>
              <a:t>Z</a:t>
            </a:r>
            <a:r>
              <a:rPr lang="ja-JP" altLang="en-US" dirty="0"/>
              <a:t>の質量分布</a:t>
            </a:r>
            <a:r>
              <a:rPr kumimoji="1" lang="ja-JP" altLang="en-US" dirty="0"/>
              <a:t>を計算で出す</a:t>
            </a:r>
          </a:p>
        </p:txBody>
      </p:sp>
      <p:sp>
        <p:nvSpPr>
          <p:cNvPr id="7" name="テキスト ボックス 6">
            <a:extLst>
              <a:ext uri="{FF2B5EF4-FFF2-40B4-BE49-F238E27FC236}">
                <a16:creationId xmlns:a16="http://schemas.microsoft.com/office/drawing/2014/main" id="{D5B5CCF5-7016-648B-6D66-099462364EA1}"/>
              </a:ext>
            </a:extLst>
          </p:cNvPr>
          <p:cNvSpPr txBox="1"/>
          <p:nvPr/>
        </p:nvSpPr>
        <p:spPr>
          <a:xfrm>
            <a:off x="614794" y="4383264"/>
            <a:ext cx="6016819" cy="2031325"/>
          </a:xfrm>
          <a:prstGeom prst="rect">
            <a:avLst/>
          </a:prstGeom>
          <a:noFill/>
        </p:spPr>
        <p:txBody>
          <a:bodyPr wrap="square" rtlCol="0">
            <a:spAutoFit/>
          </a:bodyPr>
          <a:lstStyle/>
          <a:p>
            <a:r>
              <a:rPr lang="ja-JP" altLang="en-US" dirty="0"/>
              <a:t>どちらも似たような形になった</a:t>
            </a:r>
            <a:endParaRPr lang="en-US" altLang="ja-JP" dirty="0"/>
          </a:p>
          <a:p>
            <a:r>
              <a:rPr lang="en-US" altLang="ja-JP" dirty="0"/>
              <a:t>20GeV</a:t>
            </a:r>
            <a:r>
              <a:rPr lang="ja-JP" altLang="en-US" dirty="0"/>
              <a:t>から</a:t>
            </a:r>
            <a:r>
              <a:rPr lang="en-US" altLang="ja-JP" dirty="0"/>
              <a:t>80GeV</a:t>
            </a:r>
            <a:r>
              <a:rPr lang="ja-JP" altLang="en-US" dirty="0"/>
              <a:t>までの存在確率</a:t>
            </a:r>
            <a:endParaRPr lang="en-US" altLang="ja-JP" dirty="0"/>
          </a:p>
          <a:p>
            <a:r>
              <a:rPr lang="en-US" altLang="ja-JP" dirty="0"/>
              <a:t>Fig.1 </a:t>
            </a:r>
            <a:r>
              <a:rPr lang="en-US" altLang="ja-JP" dirty="0">
                <a:sym typeface="Wingdings" panose="05000000000000000000" pitchFamily="2" charset="2"/>
              </a:rPr>
              <a:t> </a:t>
            </a:r>
            <a:r>
              <a:rPr lang="en-US" altLang="ja-JP" dirty="0"/>
              <a:t>2.16 %</a:t>
            </a:r>
            <a:endParaRPr lang="en-US" altLang="ja-JP" dirty="0">
              <a:sym typeface="Wingdings" panose="05000000000000000000" pitchFamily="2" charset="2"/>
            </a:endParaRPr>
          </a:p>
          <a:p>
            <a:r>
              <a:rPr lang="en-US" altLang="ja-JP" dirty="0">
                <a:sym typeface="Wingdings" panose="05000000000000000000" pitchFamily="2" charset="2"/>
              </a:rPr>
              <a:t>Fig.2  2.42%</a:t>
            </a:r>
          </a:p>
          <a:p>
            <a:endParaRPr lang="en-US" altLang="ja-JP" dirty="0"/>
          </a:p>
          <a:p>
            <a:r>
              <a:rPr lang="ja-JP" altLang="en-US" dirty="0"/>
              <a:t>シミュレーションでの結果の統計誤差は</a:t>
            </a:r>
            <a:r>
              <a:rPr lang="en-US" altLang="ja-JP" dirty="0"/>
              <a:t>0.17%</a:t>
            </a:r>
            <a:r>
              <a:rPr lang="ja-JP" altLang="en-US" dirty="0"/>
              <a:t>で</a:t>
            </a:r>
            <a:r>
              <a:rPr lang="en-US" altLang="ja-JP" dirty="0"/>
              <a:t>1.5σ</a:t>
            </a:r>
            <a:r>
              <a:rPr lang="ja-JP" altLang="en-US" dirty="0"/>
              <a:t>程度なのでずれの範囲内だと思われる</a:t>
            </a:r>
            <a:endParaRPr lang="en-US" altLang="ja-JP" dirty="0"/>
          </a:p>
        </p:txBody>
      </p:sp>
      <p:sp>
        <p:nvSpPr>
          <p:cNvPr id="3" name="テキスト ボックス 2">
            <a:extLst>
              <a:ext uri="{FF2B5EF4-FFF2-40B4-BE49-F238E27FC236}">
                <a16:creationId xmlns:a16="http://schemas.microsoft.com/office/drawing/2014/main" id="{7D12669A-676B-EEA7-F6E2-16A86785105D}"/>
              </a:ext>
            </a:extLst>
          </p:cNvPr>
          <p:cNvSpPr txBox="1"/>
          <p:nvPr/>
        </p:nvSpPr>
        <p:spPr>
          <a:xfrm>
            <a:off x="11020535" y="3278851"/>
            <a:ext cx="805069" cy="369332"/>
          </a:xfrm>
          <a:prstGeom prst="rect">
            <a:avLst/>
          </a:prstGeom>
          <a:noFill/>
        </p:spPr>
        <p:txBody>
          <a:bodyPr wrap="square" rtlCol="0">
            <a:spAutoFit/>
          </a:bodyPr>
          <a:lstStyle/>
          <a:p>
            <a:r>
              <a:rPr kumimoji="1" lang="en-US" altLang="ja-JP" dirty="0"/>
              <a:t>GeV</a:t>
            </a:r>
            <a:endParaRPr kumimoji="1" lang="ja-JP" altLang="en-US" dirty="0"/>
          </a:p>
        </p:txBody>
      </p:sp>
      <p:sp>
        <p:nvSpPr>
          <p:cNvPr id="4" name="テキスト ボックス 3">
            <a:extLst>
              <a:ext uri="{FF2B5EF4-FFF2-40B4-BE49-F238E27FC236}">
                <a16:creationId xmlns:a16="http://schemas.microsoft.com/office/drawing/2014/main" id="{A50F723A-53BD-B508-570F-3183085D8132}"/>
              </a:ext>
            </a:extLst>
          </p:cNvPr>
          <p:cNvSpPr txBox="1"/>
          <p:nvPr/>
        </p:nvSpPr>
        <p:spPr>
          <a:xfrm>
            <a:off x="9608811" y="3375987"/>
            <a:ext cx="1749287" cy="369332"/>
          </a:xfrm>
          <a:prstGeom prst="rect">
            <a:avLst/>
          </a:prstGeom>
          <a:noFill/>
        </p:spPr>
        <p:txBody>
          <a:bodyPr wrap="square" rtlCol="0">
            <a:spAutoFit/>
          </a:bodyPr>
          <a:lstStyle/>
          <a:p>
            <a:r>
              <a:rPr kumimoji="1" lang="en-US" altLang="ja-JP" dirty="0"/>
              <a:t>Z</a:t>
            </a:r>
            <a:r>
              <a:rPr kumimoji="1" lang="ja-JP" altLang="en-US" dirty="0"/>
              <a:t>の不変質量</a:t>
            </a:r>
          </a:p>
        </p:txBody>
      </p:sp>
      <p:sp>
        <p:nvSpPr>
          <p:cNvPr id="9" name="テキスト ボックス 8">
            <a:extLst>
              <a:ext uri="{FF2B5EF4-FFF2-40B4-BE49-F238E27FC236}">
                <a16:creationId xmlns:a16="http://schemas.microsoft.com/office/drawing/2014/main" id="{9D48B5ED-FC5A-9792-DCAE-10785649741A}"/>
              </a:ext>
            </a:extLst>
          </p:cNvPr>
          <p:cNvSpPr txBox="1"/>
          <p:nvPr/>
        </p:nvSpPr>
        <p:spPr>
          <a:xfrm>
            <a:off x="166766" y="1536145"/>
            <a:ext cx="5929234" cy="646331"/>
          </a:xfrm>
          <a:prstGeom prst="rect">
            <a:avLst/>
          </a:prstGeom>
          <a:noFill/>
        </p:spPr>
        <p:txBody>
          <a:bodyPr wrap="square" rtlCol="0">
            <a:spAutoFit/>
          </a:bodyPr>
          <a:lstStyle/>
          <a:p>
            <a:r>
              <a:rPr lang="ja-JP" altLang="en-US" dirty="0"/>
              <a:t>実際にヒストグラムにおこすと、</a:t>
            </a:r>
            <a:r>
              <a:rPr lang="en-US" altLang="ja-JP" dirty="0"/>
              <a:t>90GeV</a:t>
            </a:r>
            <a:r>
              <a:rPr lang="ja-JP" altLang="en-US" dirty="0"/>
              <a:t>付近でピークが立つものが出来た。</a:t>
            </a:r>
            <a:endParaRPr lang="en-US" altLang="ja-JP" dirty="0"/>
          </a:p>
        </p:txBody>
      </p:sp>
      <p:sp>
        <p:nvSpPr>
          <p:cNvPr id="12" name="テキスト ボックス 11">
            <a:extLst>
              <a:ext uri="{FF2B5EF4-FFF2-40B4-BE49-F238E27FC236}">
                <a16:creationId xmlns:a16="http://schemas.microsoft.com/office/drawing/2014/main" id="{365FA1B3-A5F9-66E9-5CFA-E2CA7E264333}"/>
              </a:ext>
            </a:extLst>
          </p:cNvPr>
          <p:cNvSpPr txBox="1"/>
          <p:nvPr/>
        </p:nvSpPr>
        <p:spPr>
          <a:xfrm>
            <a:off x="6916408" y="2971074"/>
            <a:ext cx="805069" cy="307777"/>
          </a:xfrm>
          <a:prstGeom prst="rect">
            <a:avLst/>
          </a:prstGeom>
          <a:noFill/>
        </p:spPr>
        <p:txBody>
          <a:bodyPr wrap="square" rtlCol="0">
            <a:spAutoFit/>
          </a:bodyPr>
          <a:lstStyle/>
          <a:p>
            <a:r>
              <a:rPr lang="en-US" altLang="ja-JP" sz="1400" b="1" dirty="0"/>
              <a:t>Fig.1</a:t>
            </a:r>
            <a:endParaRPr kumimoji="1" lang="ja-JP" altLang="en-US" sz="1400" b="1" dirty="0"/>
          </a:p>
        </p:txBody>
      </p:sp>
      <p:sp>
        <p:nvSpPr>
          <p:cNvPr id="13" name="テキスト ボックス 12">
            <a:extLst>
              <a:ext uri="{FF2B5EF4-FFF2-40B4-BE49-F238E27FC236}">
                <a16:creationId xmlns:a16="http://schemas.microsoft.com/office/drawing/2014/main" id="{4E2E3D7B-C8BC-F4C6-D66D-9A24513D015E}"/>
              </a:ext>
            </a:extLst>
          </p:cNvPr>
          <p:cNvSpPr txBox="1"/>
          <p:nvPr/>
        </p:nvSpPr>
        <p:spPr>
          <a:xfrm>
            <a:off x="9929194" y="6479290"/>
            <a:ext cx="1749287" cy="369332"/>
          </a:xfrm>
          <a:prstGeom prst="rect">
            <a:avLst/>
          </a:prstGeom>
          <a:noFill/>
        </p:spPr>
        <p:txBody>
          <a:bodyPr wrap="square" rtlCol="0">
            <a:spAutoFit/>
          </a:bodyPr>
          <a:lstStyle/>
          <a:p>
            <a:r>
              <a:rPr kumimoji="1" lang="en-US" altLang="ja-JP" dirty="0"/>
              <a:t>Z</a:t>
            </a:r>
            <a:r>
              <a:rPr kumimoji="1" lang="ja-JP" altLang="en-US" dirty="0"/>
              <a:t>の不変質量</a:t>
            </a:r>
          </a:p>
        </p:txBody>
      </p:sp>
      <p:sp>
        <p:nvSpPr>
          <p:cNvPr id="14" name="テキスト ボックス 13">
            <a:extLst>
              <a:ext uri="{FF2B5EF4-FFF2-40B4-BE49-F238E27FC236}">
                <a16:creationId xmlns:a16="http://schemas.microsoft.com/office/drawing/2014/main" id="{24D61D85-CFD8-46A5-B127-16FCA63F88C4}"/>
              </a:ext>
            </a:extLst>
          </p:cNvPr>
          <p:cNvSpPr txBox="1"/>
          <p:nvPr/>
        </p:nvSpPr>
        <p:spPr>
          <a:xfrm>
            <a:off x="11386931" y="6385371"/>
            <a:ext cx="805069" cy="369332"/>
          </a:xfrm>
          <a:prstGeom prst="rect">
            <a:avLst/>
          </a:prstGeom>
          <a:noFill/>
        </p:spPr>
        <p:txBody>
          <a:bodyPr wrap="square" rtlCol="0">
            <a:spAutoFit/>
          </a:bodyPr>
          <a:lstStyle/>
          <a:p>
            <a:r>
              <a:rPr kumimoji="1" lang="en-US" altLang="ja-JP" dirty="0"/>
              <a:t>GeV</a:t>
            </a:r>
            <a:endParaRPr kumimoji="1" lang="ja-JP" altLang="en-US" dirty="0"/>
          </a:p>
        </p:txBody>
      </p:sp>
      <p:sp>
        <p:nvSpPr>
          <p:cNvPr id="18" name="テキスト ボックス 17">
            <a:extLst>
              <a:ext uri="{FF2B5EF4-FFF2-40B4-BE49-F238E27FC236}">
                <a16:creationId xmlns:a16="http://schemas.microsoft.com/office/drawing/2014/main" id="{0C8BF9B3-DE46-F922-C243-E9A22E8E4FA5}"/>
              </a:ext>
            </a:extLst>
          </p:cNvPr>
          <p:cNvSpPr txBox="1"/>
          <p:nvPr/>
        </p:nvSpPr>
        <p:spPr>
          <a:xfrm>
            <a:off x="6916408" y="6172564"/>
            <a:ext cx="698193" cy="307777"/>
          </a:xfrm>
          <a:prstGeom prst="rect">
            <a:avLst/>
          </a:prstGeom>
          <a:noFill/>
        </p:spPr>
        <p:txBody>
          <a:bodyPr wrap="square" rtlCol="0">
            <a:spAutoFit/>
          </a:bodyPr>
          <a:lstStyle/>
          <a:p>
            <a:r>
              <a:rPr lang="en-US" altLang="ja-JP" sz="1400" b="1" dirty="0"/>
              <a:t>Fig.2</a:t>
            </a:r>
            <a:endParaRPr kumimoji="1" lang="en-US" altLang="ja-JP" sz="1400" b="1" dirty="0"/>
          </a:p>
        </p:txBody>
      </p:sp>
      <p:sp>
        <p:nvSpPr>
          <p:cNvPr id="19" name="左中かっこ 18">
            <a:extLst>
              <a:ext uri="{FF2B5EF4-FFF2-40B4-BE49-F238E27FC236}">
                <a16:creationId xmlns:a16="http://schemas.microsoft.com/office/drawing/2014/main" id="{DCA1EEFE-3684-FFFF-F55E-E4ADC180FBC4}"/>
              </a:ext>
            </a:extLst>
          </p:cNvPr>
          <p:cNvSpPr/>
          <p:nvPr/>
        </p:nvSpPr>
        <p:spPr>
          <a:xfrm rot="5400000">
            <a:off x="8614594" y="1923931"/>
            <a:ext cx="358876" cy="1974555"/>
          </a:xfrm>
          <a:prstGeom prst="leftBrace">
            <a:avLst>
              <a:gd name="adj1" fmla="val 8333"/>
              <a:gd name="adj2" fmla="val 5179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5" name="左中かっこ 24">
            <a:extLst>
              <a:ext uri="{FF2B5EF4-FFF2-40B4-BE49-F238E27FC236}">
                <a16:creationId xmlns:a16="http://schemas.microsoft.com/office/drawing/2014/main" id="{6B75AFC2-530B-69C6-1421-7A835CFD26E0}"/>
              </a:ext>
            </a:extLst>
          </p:cNvPr>
          <p:cNvSpPr/>
          <p:nvPr/>
        </p:nvSpPr>
        <p:spPr>
          <a:xfrm rot="5400000">
            <a:off x="8821609" y="5167068"/>
            <a:ext cx="131236" cy="201099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4F0B4472-DF55-3F84-875B-B713D9737E5D}"/>
                  </a:ext>
                </a:extLst>
              </p:cNvPr>
              <p:cNvSpPr txBox="1"/>
              <p:nvPr/>
            </p:nvSpPr>
            <p:spPr>
              <a:xfrm>
                <a:off x="755739" y="3578916"/>
                <a:ext cx="5929233" cy="656013"/>
              </a:xfrm>
              <a:prstGeom prst="rect">
                <a:avLst/>
              </a:prstGeom>
              <a:noFill/>
            </p:spPr>
            <p:txBody>
              <a:bodyPr wrap="square" rtlCol="0">
                <a:spAutoFit/>
              </a:bodyPr>
              <a:lstStyle/>
              <a:p>
                <a:r>
                  <a:rPr lang="en-US" altLang="ja-JP" dirty="0"/>
                  <a:t>Fig.2)</a:t>
                </a:r>
                <a:r>
                  <a:rPr lang="ja-JP" altLang="en-US" dirty="0"/>
                  <a:t>　</a:t>
                </a:r>
                <a14:m>
                  <m:oMath xmlns:m="http://schemas.openxmlformats.org/officeDocument/2006/math">
                    <m:sSub>
                      <m:sSubPr>
                        <m:ctrlPr>
                          <a:rPr lang="ja-JP" altLang="en-US" i="1">
                            <a:latin typeface="Cambria Math" panose="02040503050406030204" pitchFamily="18" charset="0"/>
                          </a:rPr>
                        </m:ctrlPr>
                      </m:sSubPr>
                      <m:e>
                        <m:r>
                          <a:rPr lang="en-US" altLang="ja-JP" b="0" i="1" smtClean="0">
                            <a:latin typeface="Cambria Math" panose="02040503050406030204" pitchFamily="18" charset="0"/>
                          </a:rPr>
                          <m:t>𝑚</m:t>
                        </m:r>
                      </m:e>
                      <m:sub>
                        <m:r>
                          <a:rPr lang="en-US" altLang="ja-JP" i="1">
                            <a:latin typeface="Cambria Math" panose="02040503050406030204" pitchFamily="18" charset="0"/>
                          </a:rPr>
                          <m:t>𝑍</m:t>
                        </m:r>
                      </m:sub>
                    </m:sSub>
                    <m:r>
                      <a:rPr lang="en-US" altLang="ja-JP" i="1">
                        <a:latin typeface="Cambria Math" panose="02040503050406030204" pitchFamily="18" charset="0"/>
                      </a:rPr>
                      <m:t>=</m:t>
                    </m:r>
                    <m:rad>
                      <m:radPr>
                        <m:degHide m:val="on"/>
                        <m:ctrlPr>
                          <a:rPr lang="ja-JP" altLang="en-US" i="1">
                            <a:latin typeface="Cambria Math" panose="02040503050406030204" pitchFamily="18" charset="0"/>
                          </a:rPr>
                        </m:ctrlPr>
                      </m:radPr>
                      <m:deg/>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𝐸</m:t>
                            </m:r>
                          </m:e>
                          <m:sub>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d>
                          <m:dPr>
                            <m:ctrlPr>
                              <a:rPr lang="ja-JP" altLang="en-US" i="1">
                                <a:latin typeface="Cambria Math" panose="02040503050406030204" pitchFamily="18" charset="0"/>
                              </a:rPr>
                            </m:ctrlPr>
                          </m:dPr>
                          <m:e>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𝑥</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𝑦</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ja-JP" altLang="en-US" i="1">
                                    <a:latin typeface="Cambria Math" panose="02040503050406030204" pitchFamily="18" charset="0"/>
                                  </a:rPr>
                                </m:ctrlPr>
                              </m:sSubSupPr>
                              <m:e>
                                <m:r>
                                  <a:rPr lang="en-US" altLang="ja-JP" i="1">
                                    <a:latin typeface="Cambria Math" panose="02040503050406030204" pitchFamily="18" charset="0"/>
                                  </a:rPr>
                                  <m:t>𝑝</m:t>
                                </m:r>
                              </m:e>
                              <m:sub>
                                <m:r>
                                  <a:rPr lang="en-US" altLang="ja-JP" i="1">
                                    <a:latin typeface="Cambria Math" panose="02040503050406030204" pitchFamily="18" charset="0"/>
                                  </a:rPr>
                                  <m:t>𝑧</m:t>
                                </m:r>
                                <m:r>
                                  <a:rPr lang="en-US" altLang="ja-JP" i="1">
                                    <a:latin typeface="Cambria Math" panose="02040503050406030204" pitchFamily="18" charset="0"/>
                                  </a:rPr>
                                  <m:t>,</m:t>
                                </m:r>
                                <m:r>
                                  <a:rPr lang="en-US" altLang="ja-JP" i="1">
                                    <a:latin typeface="Cambria Math" panose="02040503050406030204" pitchFamily="18" charset="0"/>
                                  </a:rPr>
                                  <m:t>𝑡𝑜𝑡𝑎𝑙</m:t>
                                </m:r>
                              </m:sub>
                              <m:sup>
                                <m:r>
                                  <a:rPr lang="en-US" altLang="ja-JP" i="1">
                                    <a:latin typeface="Cambria Math" panose="02040503050406030204" pitchFamily="18" charset="0"/>
                                  </a:rPr>
                                  <m:t>2</m:t>
                                </m:r>
                              </m:sup>
                            </m:sSubSup>
                          </m:e>
                        </m:d>
                      </m:e>
                    </m:rad>
                  </m:oMath>
                </a14:m>
                <a:endParaRPr kumimoji="1" lang="ja-JP" altLang="en-US" dirty="0"/>
              </a:p>
            </p:txBody>
          </p:sp>
        </mc:Choice>
        <mc:Fallback xmlns="">
          <p:sp>
            <p:nvSpPr>
              <p:cNvPr id="33" name="テキスト ボックス 32">
                <a:extLst>
                  <a:ext uri="{FF2B5EF4-FFF2-40B4-BE49-F238E27FC236}">
                    <a16:creationId xmlns:a16="http://schemas.microsoft.com/office/drawing/2014/main" id="{4F0B4472-DF55-3F84-875B-B713D9737E5D}"/>
                  </a:ext>
                </a:extLst>
              </p:cNvPr>
              <p:cNvSpPr txBox="1">
                <a:spLocks noRot="1" noChangeAspect="1" noMove="1" noResize="1" noEditPoints="1" noAdjustHandles="1" noChangeArrowheads="1" noChangeShapeType="1" noTextEdit="1"/>
              </p:cNvSpPr>
              <p:nvPr/>
            </p:nvSpPr>
            <p:spPr>
              <a:xfrm>
                <a:off x="755739" y="3578916"/>
                <a:ext cx="5929233" cy="656013"/>
              </a:xfrm>
              <a:prstGeom prst="rect">
                <a:avLst/>
              </a:prstGeom>
              <a:blipFill>
                <a:blip r:embed="rId5"/>
                <a:stretch>
                  <a:fillRect l="-925"/>
                </a:stretch>
              </a:blipFill>
            </p:spPr>
            <p:txBody>
              <a:bodyPr/>
              <a:lstStyle/>
              <a:p>
                <a:r>
                  <a:rPr lang="ja-JP" altLang="en-US">
                    <a:noFill/>
                  </a:rPr>
                  <a:t> </a:t>
                </a:r>
              </a:p>
            </p:txBody>
          </p:sp>
        </mc:Fallback>
      </mc:AlternateContent>
      <p:sp>
        <p:nvSpPr>
          <p:cNvPr id="37" name="テキスト ボックス 36">
            <a:extLst>
              <a:ext uri="{FF2B5EF4-FFF2-40B4-BE49-F238E27FC236}">
                <a16:creationId xmlns:a16="http://schemas.microsoft.com/office/drawing/2014/main" id="{4CB01011-EE8B-1816-D46B-3AA284A971A9}"/>
              </a:ext>
            </a:extLst>
          </p:cNvPr>
          <p:cNvSpPr txBox="1"/>
          <p:nvPr/>
        </p:nvSpPr>
        <p:spPr>
          <a:xfrm>
            <a:off x="8523240" y="2296327"/>
            <a:ext cx="1405954" cy="369332"/>
          </a:xfrm>
          <a:prstGeom prst="rect">
            <a:avLst/>
          </a:prstGeom>
          <a:noFill/>
        </p:spPr>
        <p:txBody>
          <a:bodyPr wrap="square" rtlCol="0">
            <a:spAutoFit/>
          </a:bodyPr>
          <a:lstStyle/>
          <a:p>
            <a:r>
              <a:rPr kumimoji="1" lang="en-US" altLang="ja-JP" dirty="0"/>
              <a:t>2.16%</a:t>
            </a:r>
            <a:endParaRPr kumimoji="1" lang="ja-JP" altLang="en-US" dirty="0"/>
          </a:p>
        </p:txBody>
      </p:sp>
      <p:sp>
        <p:nvSpPr>
          <p:cNvPr id="38" name="テキスト ボックス 37">
            <a:extLst>
              <a:ext uri="{FF2B5EF4-FFF2-40B4-BE49-F238E27FC236}">
                <a16:creationId xmlns:a16="http://schemas.microsoft.com/office/drawing/2014/main" id="{D47888D1-7DB9-E6A9-D99B-C021867D7DAC}"/>
              </a:ext>
            </a:extLst>
          </p:cNvPr>
          <p:cNvSpPr txBox="1"/>
          <p:nvPr/>
        </p:nvSpPr>
        <p:spPr>
          <a:xfrm>
            <a:off x="8580547" y="5639951"/>
            <a:ext cx="1405954" cy="369332"/>
          </a:xfrm>
          <a:prstGeom prst="rect">
            <a:avLst/>
          </a:prstGeom>
          <a:noFill/>
        </p:spPr>
        <p:txBody>
          <a:bodyPr wrap="square" rtlCol="0">
            <a:spAutoFit/>
          </a:bodyPr>
          <a:lstStyle/>
          <a:p>
            <a:r>
              <a:rPr kumimoji="1" lang="en-US" altLang="ja-JP" dirty="0"/>
              <a:t>2.42%</a:t>
            </a:r>
            <a:endParaRPr kumimoji="1" lang="ja-JP" altLang="en-US" dirty="0"/>
          </a:p>
        </p:txBody>
      </p:sp>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D9FFFBF2-2440-35E8-F76B-00AAE2502F30}"/>
                  </a:ext>
                </a:extLst>
              </p:cNvPr>
              <p:cNvSpPr txBox="1"/>
              <p:nvPr/>
            </p:nvSpPr>
            <p:spPr>
              <a:xfrm>
                <a:off x="755740" y="2470466"/>
                <a:ext cx="3240157" cy="559897"/>
              </a:xfrm>
              <a:prstGeom prst="rect">
                <a:avLst/>
              </a:prstGeom>
              <a:noFill/>
            </p:spPr>
            <p:txBody>
              <a:bodyPr wrap="square" rtlCol="0">
                <a:spAutoFit/>
              </a:bodyPr>
              <a:lstStyle/>
              <a:p>
                <a:r>
                  <a:rPr lang="en-US" altLang="ja-JP" dirty="0"/>
                  <a:t>Fig.1)</a:t>
                </a:r>
                <a:r>
                  <a:rPr lang="ja-JP" altLang="en-US" dirty="0"/>
                  <a:t>　</a:t>
                </a:r>
                <a14:m>
                  <m:oMath xmlns:m="http://schemas.openxmlformats.org/officeDocument/2006/math">
                    <m:r>
                      <a:rPr lang="en-US" altLang="ja-JP" i="1">
                        <a:latin typeface="Cambria Math" panose="02040503050406030204" pitchFamily="18" charset="0"/>
                      </a:rPr>
                      <m:t>𝑃</m:t>
                    </m:r>
                    <m:d>
                      <m:dPr>
                        <m:ctrlPr>
                          <a:rPr lang="ja-JP" altLang="en-US" i="1">
                            <a:latin typeface="Cambria Math" panose="02040503050406030204" pitchFamily="18" charset="0"/>
                          </a:rPr>
                        </m:ctrlPr>
                      </m:dPr>
                      <m:e>
                        <m:r>
                          <a:rPr lang="en-US" altLang="ja-JP" i="1">
                            <a:latin typeface="Cambria Math" panose="02040503050406030204" pitchFamily="18" charset="0"/>
                          </a:rPr>
                          <m:t>𝑚</m:t>
                        </m:r>
                      </m:e>
                    </m:d>
                    <m:r>
                      <a:rPr lang="en-US" altLang="ja-JP" i="1">
                        <a:latin typeface="Cambria Math" panose="02040503050406030204" pitchFamily="18" charset="0"/>
                        <a:ea typeface="Cambria Math" panose="02040503050406030204" pitchFamily="18" charset="0"/>
                      </a:rPr>
                      <m:t>∝</m:t>
                    </m:r>
                    <m:f>
                      <m:fPr>
                        <m:ctrlPr>
                          <a:rPr lang="ja-JP" altLang="en-US" i="1">
                            <a:latin typeface="Cambria Math" panose="02040503050406030204" pitchFamily="18" charset="0"/>
                            <a:ea typeface="Cambria Math" panose="02040503050406030204" pitchFamily="18" charset="0"/>
                          </a:rPr>
                        </m:ctrlPr>
                      </m:fPr>
                      <m:num>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𝑚</m:t>
                            </m:r>
                          </m:e>
                          <m:sup>
                            <m:r>
                              <a:rPr lang="en-US" altLang="ja-JP" b="0" i="1" smtClean="0">
                                <a:latin typeface="Cambria Math" panose="02040503050406030204" pitchFamily="18" charset="0"/>
                                <a:ea typeface="Cambria Math" panose="02040503050406030204" pitchFamily="18" charset="0"/>
                              </a:rPr>
                              <m:t>2</m:t>
                            </m:r>
                          </m:sup>
                        </m:sSup>
                      </m:num>
                      <m:den>
                        <m:sSup>
                          <m:sSupPr>
                            <m:ctrlPr>
                              <a:rPr lang="ja-JP" altLang="en-US"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𝑚</m:t>
                                </m:r>
                              </m:e>
                              <m:sup>
                                <m:r>
                                  <a:rPr lang="en-US" altLang="ja-JP" b="0" i="1" smtClean="0">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𝑀</m:t>
                                </m:r>
                              </m:e>
                              <m:sup>
                                <m:r>
                                  <a:rPr lang="en-US" altLang="ja-JP" b="0" i="1" smtClean="0">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e>
                          <m:sup>
                            <m:r>
                              <a:rPr lang="en-US" altLang="ja-JP" i="1">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𝑀</m:t>
                            </m:r>
                          </m:e>
                          <m:sup>
                            <m:r>
                              <a:rPr lang="en-US" altLang="ja-JP" b="0" i="1" smtClean="0">
                                <a:latin typeface="Cambria Math" panose="02040503050406030204" pitchFamily="18" charset="0"/>
                                <a:ea typeface="Cambria Math" panose="02040503050406030204" pitchFamily="18" charset="0"/>
                              </a:rPr>
                              <m:t>2</m:t>
                            </m:r>
                          </m:sup>
                        </m:sSup>
                        <m:sSup>
                          <m:sSupPr>
                            <m:ctrlPr>
                              <a:rPr lang="en-US" altLang="ja-JP" i="1" smtClean="0">
                                <a:latin typeface="Cambria Math" panose="02040503050406030204" pitchFamily="18" charset="0"/>
                                <a:ea typeface="Cambria Math" panose="02040503050406030204" pitchFamily="18" charset="0"/>
                              </a:rPr>
                            </m:ctrlPr>
                          </m:sSupPr>
                          <m:e>
                            <m:r>
                              <m:rPr>
                                <m:sty m:val="p"/>
                              </m:rPr>
                              <a:rPr lang="el-GR" altLang="ja-JP" i="1" smtClean="0">
                                <a:latin typeface="Cambria Math" panose="02040503050406030204" pitchFamily="18" charset="0"/>
                                <a:ea typeface="Cambria Math" panose="02040503050406030204" pitchFamily="18" charset="0"/>
                              </a:rPr>
                              <m:t>Γ</m:t>
                            </m:r>
                          </m:e>
                          <m:sup>
                            <m:r>
                              <a:rPr lang="en-US" altLang="ja-JP" b="0" i="1" smtClean="0">
                                <a:latin typeface="Cambria Math" panose="02040503050406030204" pitchFamily="18" charset="0"/>
                                <a:ea typeface="Cambria Math" panose="02040503050406030204" pitchFamily="18" charset="0"/>
                              </a:rPr>
                              <m:t>2</m:t>
                            </m:r>
                          </m:sup>
                        </m:sSup>
                      </m:den>
                    </m:f>
                  </m:oMath>
                </a14:m>
                <a:endParaRPr kumimoji="1" lang="en-US" altLang="ja-JP" dirty="0"/>
              </a:p>
            </p:txBody>
          </p:sp>
        </mc:Choice>
        <mc:Fallback xmlns="">
          <p:sp>
            <p:nvSpPr>
              <p:cNvPr id="39" name="テキスト ボックス 38">
                <a:extLst>
                  <a:ext uri="{FF2B5EF4-FFF2-40B4-BE49-F238E27FC236}">
                    <a16:creationId xmlns:a16="http://schemas.microsoft.com/office/drawing/2014/main" id="{D9FFFBF2-2440-35E8-F76B-00AAE2502F30}"/>
                  </a:ext>
                </a:extLst>
              </p:cNvPr>
              <p:cNvSpPr txBox="1">
                <a:spLocks noRot="1" noChangeAspect="1" noMove="1" noResize="1" noEditPoints="1" noAdjustHandles="1" noChangeArrowheads="1" noChangeShapeType="1" noTextEdit="1"/>
              </p:cNvSpPr>
              <p:nvPr/>
            </p:nvSpPr>
            <p:spPr>
              <a:xfrm>
                <a:off x="755740" y="2470466"/>
                <a:ext cx="3240157" cy="559897"/>
              </a:xfrm>
              <a:prstGeom prst="rect">
                <a:avLst/>
              </a:prstGeom>
              <a:blipFill>
                <a:blip r:embed="rId6"/>
                <a:stretch>
                  <a:fillRect l="-1695" b="-108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199669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842D3E-DD13-66FC-AB8B-AEB1A7BA4469}"/>
              </a:ext>
            </a:extLst>
          </p:cNvPr>
          <p:cNvSpPr>
            <a:spLocks noGrp="1"/>
          </p:cNvSpPr>
          <p:nvPr>
            <p:ph type="title"/>
          </p:nvPr>
        </p:nvSpPr>
        <p:spPr>
          <a:xfrm>
            <a:off x="501770" y="1557820"/>
            <a:ext cx="1278835" cy="2666310"/>
          </a:xfrm>
        </p:spPr>
        <p:txBody>
          <a:bodyPr>
            <a:normAutofit/>
          </a:bodyPr>
          <a:lstStyle/>
          <a:p>
            <a:r>
              <a:rPr kumimoji="1" lang="ja-JP" altLang="en-US" dirty="0"/>
              <a:t>計算式</a:t>
            </a:r>
          </a:p>
        </p:txBody>
      </p:sp>
      <p:pic>
        <p:nvPicPr>
          <p:cNvPr id="9" name="コンテンツ プレースホルダー 8">
            <a:extLst>
              <a:ext uri="{FF2B5EF4-FFF2-40B4-BE49-F238E27FC236}">
                <a16:creationId xmlns:a16="http://schemas.microsoft.com/office/drawing/2014/main" id="{E037C44C-8FCA-DC06-E1A6-62A9B338FCF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34974" y="178905"/>
            <a:ext cx="5009321" cy="6679095"/>
          </a:xfrm>
          <a:prstGeom prst="rect">
            <a:avLst/>
          </a:prstGeom>
        </p:spPr>
      </p:pic>
      <p:pic>
        <p:nvPicPr>
          <p:cNvPr id="11" name="図 10">
            <a:extLst>
              <a:ext uri="{FF2B5EF4-FFF2-40B4-BE49-F238E27FC236}">
                <a16:creationId xmlns:a16="http://schemas.microsoft.com/office/drawing/2014/main" id="{36C9C56A-A0FD-F6F2-DF37-B6059C52A2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4904" y="0"/>
            <a:ext cx="5143500" cy="6858000"/>
          </a:xfrm>
          <a:prstGeom prst="rect">
            <a:avLst/>
          </a:prstGeom>
        </p:spPr>
      </p:pic>
    </p:spTree>
    <p:extLst>
      <p:ext uri="{BB962C8B-B14F-4D97-AF65-F5344CB8AC3E}">
        <p14:creationId xmlns:p14="http://schemas.microsoft.com/office/powerpoint/2010/main" val="3899485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フリーフォーム: 図形 48">
            <a:extLst>
              <a:ext uri="{FF2B5EF4-FFF2-40B4-BE49-F238E27FC236}">
                <a16:creationId xmlns:a16="http://schemas.microsoft.com/office/drawing/2014/main" id="{C7EBFA2E-3E6A-21FC-1BE6-41262BD6D1DA}"/>
              </a:ext>
            </a:extLst>
          </p:cNvPr>
          <p:cNvSpPr/>
          <p:nvPr/>
        </p:nvSpPr>
        <p:spPr>
          <a:xfrm>
            <a:off x="3962400" y="5303520"/>
            <a:ext cx="2411507" cy="1493520"/>
          </a:xfrm>
          <a:custGeom>
            <a:avLst/>
            <a:gdLst>
              <a:gd name="csX0" fmla="*/ 0 w 2411507"/>
              <a:gd name="csY0" fmla="*/ 0 h 1493520"/>
              <a:gd name="csX1" fmla="*/ 0 w 2411507"/>
              <a:gd name="csY1" fmla="*/ 0 h 1493520"/>
              <a:gd name="csX2" fmla="*/ 30480 w 2411507"/>
              <a:gd name="csY2" fmla="*/ 182880 h 1493520"/>
              <a:gd name="csX3" fmla="*/ 60960 w 2411507"/>
              <a:gd name="csY3" fmla="*/ 274320 h 1493520"/>
              <a:gd name="csX4" fmla="*/ 45720 w 2411507"/>
              <a:gd name="csY4" fmla="*/ 883920 h 1493520"/>
              <a:gd name="csX5" fmla="*/ 76200 w 2411507"/>
              <a:gd name="csY5" fmla="*/ 1127760 h 1493520"/>
              <a:gd name="csX6" fmla="*/ 121920 w 2411507"/>
              <a:gd name="csY6" fmla="*/ 1158240 h 1493520"/>
              <a:gd name="csX7" fmla="*/ 335280 w 2411507"/>
              <a:gd name="csY7" fmla="*/ 1219200 h 1493520"/>
              <a:gd name="csX8" fmla="*/ 472440 w 2411507"/>
              <a:gd name="csY8" fmla="*/ 1264920 h 1493520"/>
              <a:gd name="csX9" fmla="*/ 807720 w 2411507"/>
              <a:gd name="csY9" fmla="*/ 1402080 h 1493520"/>
              <a:gd name="csX10" fmla="*/ 1005840 w 2411507"/>
              <a:gd name="csY10" fmla="*/ 1432560 h 1493520"/>
              <a:gd name="csX11" fmla="*/ 1203960 w 2411507"/>
              <a:gd name="csY11" fmla="*/ 1478280 h 1493520"/>
              <a:gd name="csX12" fmla="*/ 1493520 w 2411507"/>
              <a:gd name="csY12" fmla="*/ 1493520 h 1493520"/>
              <a:gd name="csX13" fmla="*/ 1965960 w 2411507"/>
              <a:gd name="csY13" fmla="*/ 1478280 h 1493520"/>
              <a:gd name="csX14" fmla="*/ 2148840 w 2411507"/>
              <a:gd name="csY14" fmla="*/ 1432560 h 1493520"/>
              <a:gd name="csX15" fmla="*/ 2225040 w 2411507"/>
              <a:gd name="csY15" fmla="*/ 1386840 h 1493520"/>
              <a:gd name="csX16" fmla="*/ 2377440 w 2411507"/>
              <a:gd name="csY16" fmla="*/ 1280160 h 1493520"/>
              <a:gd name="csX17" fmla="*/ 2316480 w 2411507"/>
              <a:gd name="csY17" fmla="*/ 640080 h 1493520"/>
              <a:gd name="csX18" fmla="*/ 2286000 w 2411507"/>
              <a:gd name="csY18" fmla="*/ 594360 h 1493520"/>
              <a:gd name="csX19" fmla="*/ 1996440 w 2411507"/>
              <a:gd name="csY19" fmla="*/ 624840 h 1493520"/>
              <a:gd name="csX20" fmla="*/ 1722120 w 2411507"/>
              <a:gd name="csY20" fmla="*/ 670560 h 1493520"/>
              <a:gd name="csX21" fmla="*/ 1508760 w 2411507"/>
              <a:gd name="csY21" fmla="*/ 655320 h 1493520"/>
              <a:gd name="csX22" fmla="*/ 1447800 w 2411507"/>
              <a:gd name="csY22" fmla="*/ 533400 h 1493520"/>
              <a:gd name="csX23" fmla="*/ 1417320 w 2411507"/>
              <a:gd name="csY23" fmla="*/ 472440 h 1493520"/>
              <a:gd name="csX24" fmla="*/ 1386840 w 2411507"/>
              <a:gd name="csY24" fmla="*/ 335280 h 1493520"/>
              <a:gd name="csX25" fmla="*/ 1356360 w 2411507"/>
              <a:gd name="csY25" fmla="*/ 213360 h 1493520"/>
              <a:gd name="csX26" fmla="*/ 1188720 w 2411507"/>
              <a:gd name="csY26" fmla="*/ 137160 h 1493520"/>
              <a:gd name="csX27" fmla="*/ 1082040 w 2411507"/>
              <a:gd name="csY27" fmla="*/ 121920 h 1493520"/>
              <a:gd name="csX28" fmla="*/ 914400 w 2411507"/>
              <a:gd name="csY28" fmla="*/ 76200 h 1493520"/>
              <a:gd name="csX29" fmla="*/ 15240 w 2411507"/>
              <a:gd name="csY29" fmla="*/ 76200 h 1493520"/>
              <a:gd name="csX30" fmla="*/ 60960 w 2411507"/>
              <a:gd name="csY30" fmla="*/ 91440 h 1493520"/>
              <a:gd name="csX31" fmla="*/ 60960 w 2411507"/>
              <a:gd name="csY31" fmla="*/ 91440 h 1493520"/>
              <a:gd name="csX32" fmla="*/ 289560 w 2411507"/>
              <a:gd name="csY32" fmla="*/ 106680 h 149352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Lst>
            <a:rect l="l" t="t" r="r" b="b"/>
            <a:pathLst>
              <a:path w="2411507" h="1493520">
                <a:moveTo>
                  <a:pt x="0" y="0"/>
                </a:moveTo>
                <a:lnTo>
                  <a:pt x="0" y="0"/>
                </a:lnTo>
                <a:cubicBezTo>
                  <a:pt x="10160" y="60960"/>
                  <a:pt x="17074" y="122551"/>
                  <a:pt x="30480" y="182880"/>
                </a:cubicBezTo>
                <a:cubicBezTo>
                  <a:pt x="37450" y="214244"/>
                  <a:pt x="60262" y="242199"/>
                  <a:pt x="60960" y="274320"/>
                </a:cubicBezTo>
                <a:cubicBezTo>
                  <a:pt x="65378" y="477535"/>
                  <a:pt x="50800" y="680720"/>
                  <a:pt x="45720" y="883920"/>
                </a:cubicBezTo>
                <a:cubicBezTo>
                  <a:pt x="55880" y="965200"/>
                  <a:pt x="54277" y="1048836"/>
                  <a:pt x="76200" y="1127760"/>
                </a:cubicBezTo>
                <a:cubicBezTo>
                  <a:pt x="81102" y="1145408"/>
                  <a:pt x="105246" y="1150661"/>
                  <a:pt x="121920" y="1158240"/>
                </a:cubicBezTo>
                <a:cubicBezTo>
                  <a:pt x="309274" y="1243401"/>
                  <a:pt x="175040" y="1176469"/>
                  <a:pt x="335280" y="1219200"/>
                </a:cubicBezTo>
                <a:cubicBezTo>
                  <a:pt x="381846" y="1231618"/>
                  <a:pt x="427694" y="1247022"/>
                  <a:pt x="472440" y="1264920"/>
                </a:cubicBezTo>
                <a:cubicBezTo>
                  <a:pt x="485509" y="1270148"/>
                  <a:pt x="726346" y="1384949"/>
                  <a:pt x="807720" y="1402080"/>
                </a:cubicBezTo>
                <a:cubicBezTo>
                  <a:pt x="873104" y="1415845"/>
                  <a:pt x="940321" y="1419456"/>
                  <a:pt x="1005840" y="1432560"/>
                </a:cubicBezTo>
                <a:cubicBezTo>
                  <a:pt x="1129082" y="1457208"/>
                  <a:pt x="1087027" y="1468925"/>
                  <a:pt x="1203960" y="1478280"/>
                </a:cubicBezTo>
                <a:cubicBezTo>
                  <a:pt x="1300306" y="1485988"/>
                  <a:pt x="1397000" y="1488440"/>
                  <a:pt x="1493520" y="1493520"/>
                </a:cubicBezTo>
                <a:cubicBezTo>
                  <a:pt x="1651000" y="1488440"/>
                  <a:pt x="1808628" y="1486784"/>
                  <a:pt x="1965960" y="1478280"/>
                </a:cubicBezTo>
                <a:cubicBezTo>
                  <a:pt x="2019318" y="1475396"/>
                  <a:pt x="2100632" y="1454473"/>
                  <a:pt x="2148840" y="1432560"/>
                </a:cubicBezTo>
                <a:cubicBezTo>
                  <a:pt x="2175806" y="1420303"/>
                  <a:pt x="2200050" y="1402743"/>
                  <a:pt x="2225040" y="1386840"/>
                </a:cubicBezTo>
                <a:cubicBezTo>
                  <a:pt x="2307594" y="1334305"/>
                  <a:pt x="2307989" y="1332248"/>
                  <a:pt x="2377440" y="1280160"/>
                </a:cubicBezTo>
                <a:cubicBezTo>
                  <a:pt x="2352605" y="311595"/>
                  <a:pt x="2503321" y="864290"/>
                  <a:pt x="2316480" y="640080"/>
                </a:cubicBezTo>
                <a:cubicBezTo>
                  <a:pt x="2304754" y="626009"/>
                  <a:pt x="2296160" y="609600"/>
                  <a:pt x="2286000" y="594360"/>
                </a:cubicBezTo>
                <a:lnTo>
                  <a:pt x="1996440" y="624840"/>
                </a:lnTo>
                <a:cubicBezTo>
                  <a:pt x="1900902" y="635864"/>
                  <a:pt x="1818585" y="653021"/>
                  <a:pt x="1722120" y="670560"/>
                </a:cubicBezTo>
                <a:cubicBezTo>
                  <a:pt x="1651000" y="665480"/>
                  <a:pt x="1577164" y="675439"/>
                  <a:pt x="1508760" y="655320"/>
                </a:cubicBezTo>
                <a:cubicBezTo>
                  <a:pt x="1461419" y="641396"/>
                  <a:pt x="1460174" y="566397"/>
                  <a:pt x="1447800" y="533400"/>
                </a:cubicBezTo>
                <a:cubicBezTo>
                  <a:pt x="1439823" y="512128"/>
                  <a:pt x="1427480" y="492760"/>
                  <a:pt x="1417320" y="472440"/>
                </a:cubicBezTo>
                <a:cubicBezTo>
                  <a:pt x="1385693" y="282679"/>
                  <a:pt x="1418998" y="453192"/>
                  <a:pt x="1386840" y="335280"/>
                </a:cubicBezTo>
                <a:cubicBezTo>
                  <a:pt x="1375818" y="294865"/>
                  <a:pt x="1379597" y="248215"/>
                  <a:pt x="1356360" y="213360"/>
                </a:cubicBezTo>
                <a:cubicBezTo>
                  <a:pt x="1317952" y="155748"/>
                  <a:pt x="1248102" y="147057"/>
                  <a:pt x="1188720" y="137160"/>
                </a:cubicBezTo>
                <a:cubicBezTo>
                  <a:pt x="1153288" y="131255"/>
                  <a:pt x="1117106" y="129712"/>
                  <a:pt x="1082040" y="121920"/>
                </a:cubicBezTo>
                <a:cubicBezTo>
                  <a:pt x="1025498" y="109355"/>
                  <a:pt x="972268" y="78680"/>
                  <a:pt x="914400" y="76200"/>
                </a:cubicBezTo>
                <a:cubicBezTo>
                  <a:pt x="614955" y="63367"/>
                  <a:pt x="314960" y="76200"/>
                  <a:pt x="15240" y="76200"/>
                </a:cubicBezTo>
                <a:lnTo>
                  <a:pt x="60960" y="91440"/>
                </a:lnTo>
                <a:lnTo>
                  <a:pt x="60960" y="91440"/>
                </a:lnTo>
                <a:lnTo>
                  <a:pt x="289560" y="106680"/>
                </a:lnTo>
              </a:path>
            </a:pathLst>
          </a:cu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B1D18E04-B8D2-8DD8-5C4A-C4D939E0B339}"/>
              </a:ext>
            </a:extLst>
          </p:cNvPr>
          <p:cNvSpPr>
            <a:spLocks noGrp="1"/>
          </p:cNvSpPr>
          <p:nvPr>
            <p:ph type="title"/>
          </p:nvPr>
        </p:nvSpPr>
        <p:spPr>
          <a:xfrm>
            <a:off x="696158" y="764622"/>
            <a:ext cx="10515600" cy="371722"/>
          </a:xfrm>
        </p:spPr>
        <p:txBody>
          <a:bodyPr>
            <a:normAutofit fontScale="90000"/>
          </a:bodyPr>
          <a:lstStyle/>
          <a:p>
            <a:r>
              <a:rPr lang="ja-JP" altLang="ja-JP" sz="3200" dirty="0"/>
              <a:t>タウの</a:t>
            </a:r>
            <a:r>
              <a:rPr lang="ja-JP" altLang="en-US" sz="3200" dirty="0"/>
              <a:t>物理的な</a:t>
            </a:r>
            <a:r>
              <a:rPr lang="ja-JP" altLang="ja-JP" sz="3200" dirty="0"/>
              <a:t>真の起源</a:t>
            </a:r>
            <a:r>
              <a:rPr lang="en-US" altLang="ja-JP" sz="3200" dirty="0"/>
              <a:t>(</a:t>
            </a:r>
            <a:r>
              <a:rPr lang="ja-JP" altLang="ja-JP" sz="3200" dirty="0"/>
              <a:t>親粒子</a:t>
            </a:r>
            <a:r>
              <a:rPr lang="en-US" altLang="ja-JP" sz="3200" dirty="0"/>
              <a:t>)</a:t>
            </a:r>
            <a:r>
              <a:rPr lang="ja-JP" altLang="ja-JP" sz="3200" dirty="0"/>
              <a:t>と崩壊モードの総括</a:t>
            </a:r>
            <a:endParaRPr kumimoji="1" lang="ja-JP" altLang="en-US" sz="3200"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6BD54C7C-4716-1E94-6DC7-8EBC1DAA53E1}"/>
                  </a:ext>
                </a:extLst>
              </p:cNvPr>
              <p:cNvSpPr txBox="1"/>
              <p:nvPr/>
            </p:nvSpPr>
            <p:spPr>
              <a:xfrm>
                <a:off x="626841" y="365125"/>
                <a:ext cx="3075148" cy="461665"/>
              </a:xfrm>
              <a:prstGeom prst="rect">
                <a:avLst/>
              </a:prstGeom>
              <a:noFill/>
            </p:spPr>
            <p:txBody>
              <a:bodyPr wrap="square" rtlCol="0">
                <a:spAutoFit/>
              </a:bodyPr>
              <a:lstStyle/>
              <a:p>
                <a:r>
                  <a:rPr kumimoji="1" lang="en-US" altLang="ja-JP" sz="2400" dirty="0"/>
                  <a:t>Z{</a:t>
                </a:r>
                <a14:m>
                  <m:oMath xmlns:m="http://schemas.openxmlformats.org/officeDocument/2006/math">
                    <m:sSup>
                      <m:sSupPr>
                        <m:ctrlPr>
                          <a:rPr kumimoji="1" lang="en-US" altLang="ja-JP" sz="2400" i="1" smtClean="0">
                            <a:latin typeface="Cambria Math" panose="02040503050406030204" pitchFamily="18" charset="0"/>
                          </a:rPr>
                        </m:ctrlPr>
                      </m:sSupPr>
                      <m:e>
                        <m:r>
                          <a:rPr kumimoji="1" lang="en-US" altLang="ja-JP" sz="2400" b="0" i="1" smtClean="0">
                            <a:latin typeface="Cambria Math" panose="02040503050406030204" pitchFamily="18" charset="0"/>
                          </a:rPr>
                          <m:t>𝑒</m:t>
                        </m:r>
                      </m:e>
                      <m:sup>
                        <m:r>
                          <a:rPr kumimoji="1" lang="en-US" altLang="ja-JP" sz="2400" b="0" i="1" smtClean="0">
                            <a:latin typeface="Cambria Math" panose="02040503050406030204" pitchFamily="18" charset="0"/>
                          </a:rPr>
                          <m:t>−</m:t>
                        </m:r>
                      </m:sup>
                    </m:sSup>
                  </m:oMath>
                </a14:m>
                <a:r>
                  <a:rPr kumimoji="1" lang="en-US" altLang="ja-JP" sz="2400" dirty="0"/>
                  <a:t>(11)</a:t>
                </a:r>
                <a14:m>
                  <m:oMath xmlns:m="http://schemas.openxmlformats.org/officeDocument/2006/math">
                    <m:sSup>
                      <m:sSupPr>
                        <m:ctrlPr>
                          <a:rPr kumimoji="1" lang="en-US" altLang="ja-JP" sz="240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𝑒</m:t>
                        </m:r>
                      </m:e>
                      <m:sup>
                        <m:r>
                          <a:rPr kumimoji="1" lang="en-US" altLang="ja-JP" sz="2400" b="0" i="1" dirty="0" smtClean="0">
                            <a:latin typeface="Cambria Math" panose="02040503050406030204" pitchFamily="18" charset="0"/>
                          </a:rPr>
                          <m:t>+</m:t>
                        </m:r>
                      </m:sup>
                    </m:sSup>
                  </m:oMath>
                </a14:m>
                <a:r>
                  <a:rPr kumimoji="1" lang="en-US" altLang="ja-JP" sz="2400" dirty="0"/>
                  <a:t>(-11)}</a:t>
                </a:r>
                <a:endParaRPr kumimoji="1" lang="ja-JP" altLang="en-US" sz="2400" dirty="0"/>
              </a:p>
            </p:txBody>
          </p:sp>
        </mc:Choice>
        <mc:Fallback xmlns="">
          <p:sp>
            <p:nvSpPr>
              <p:cNvPr id="4" name="テキスト ボックス 3">
                <a:extLst>
                  <a:ext uri="{FF2B5EF4-FFF2-40B4-BE49-F238E27FC236}">
                    <a16:creationId xmlns:a16="http://schemas.microsoft.com/office/drawing/2014/main" id="{6BD54C7C-4716-1E94-6DC7-8EBC1DAA53E1}"/>
                  </a:ext>
                </a:extLst>
              </p:cNvPr>
              <p:cNvSpPr txBox="1">
                <a:spLocks noRot="1" noChangeAspect="1" noMove="1" noResize="1" noEditPoints="1" noAdjustHandles="1" noChangeArrowheads="1" noChangeShapeType="1" noTextEdit="1"/>
              </p:cNvSpPr>
              <p:nvPr/>
            </p:nvSpPr>
            <p:spPr>
              <a:xfrm>
                <a:off x="626841" y="365125"/>
                <a:ext cx="3075148" cy="461665"/>
              </a:xfrm>
              <a:prstGeom prst="rect">
                <a:avLst/>
              </a:prstGeom>
              <a:blipFill>
                <a:blip r:embed="rId2"/>
                <a:stretch>
                  <a:fillRect l="-3175" t="-10526" b="-28947"/>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99F8A21B-0744-2972-5A5A-5E5503974D8E}"/>
              </a:ext>
            </a:extLst>
          </p:cNvPr>
          <p:cNvSpPr txBox="1"/>
          <p:nvPr/>
        </p:nvSpPr>
        <p:spPr>
          <a:xfrm>
            <a:off x="847078" y="1226287"/>
            <a:ext cx="4914530" cy="923330"/>
          </a:xfrm>
          <a:prstGeom prst="rect">
            <a:avLst/>
          </a:prstGeom>
          <a:noFill/>
        </p:spPr>
        <p:txBody>
          <a:bodyPr wrap="square" rtlCol="0">
            <a:spAutoFit/>
          </a:bodyPr>
          <a:lstStyle/>
          <a:p>
            <a:r>
              <a:rPr kumimoji="1" lang="en-US" altLang="ja-JP" dirty="0"/>
              <a:t>Z</a:t>
            </a:r>
            <a:r>
              <a:rPr kumimoji="1" lang="ja-JP" altLang="en-US" dirty="0"/>
              <a:t>由来の</a:t>
            </a:r>
            <a:r>
              <a:rPr kumimoji="1" lang="en-US" altLang="ja-JP" dirty="0"/>
              <a:t>tau</a:t>
            </a:r>
            <a:r>
              <a:rPr kumimoji="1" lang="ja-JP" altLang="en-US" dirty="0"/>
              <a:t>が生じるとき</a:t>
            </a:r>
            <a:r>
              <a:rPr lang="ja-JP" altLang="en-US" dirty="0"/>
              <a:t>、</a:t>
            </a:r>
            <a:r>
              <a:rPr lang="en-US" altLang="ja-JP" dirty="0"/>
              <a:t>Z</a:t>
            </a:r>
            <a:r>
              <a:rPr lang="ja-JP" altLang="en-US" dirty="0"/>
              <a:t>には</a:t>
            </a:r>
            <a:r>
              <a:rPr lang="en-US" altLang="ja-JP" dirty="0"/>
              <a:t>ZH</a:t>
            </a:r>
            <a:r>
              <a:rPr lang="ja-JP" altLang="en-US" dirty="0"/>
              <a:t>随伴生成で生成されるものと、</a:t>
            </a:r>
            <a:r>
              <a:rPr lang="en-US" altLang="ja-JP" dirty="0"/>
              <a:t>H</a:t>
            </a:r>
            <a:r>
              <a:rPr lang="ja-JP" altLang="en-US" dirty="0"/>
              <a:t>の崩壊から生成されるものがあると考えられる</a:t>
            </a:r>
            <a:endParaRPr kumimoji="1" lang="ja-JP" altLang="en-US" dirty="0"/>
          </a:p>
        </p:txBody>
      </p:sp>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4C3A102B-00E5-56A4-3A69-7ECF002AB755}"/>
                  </a:ext>
                </a:extLst>
              </p:cNvPr>
              <p:cNvSpPr txBox="1"/>
              <p:nvPr/>
            </p:nvSpPr>
            <p:spPr>
              <a:xfrm>
                <a:off x="705036" y="2289446"/>
                <a:ext cx="5248922" cy="1477328"/>
              </a:xfrm>
              <a:prstGeom prst="rect">
                <a:avLst/>
              </a:prstGeom>
              <a:noFill/>
            </p:spPr>
            <p:txBody>
              <a:bodyPr wrap="square" rtlCol="0">
                <a:spAutoFit/>
              </a:bodyPr>
              <a:lstStyle/>
              <a:p>
                <a:r>
                  <a:rPr lang="ja-JP" altLang="en-US" dirty="0"/>
                  <a:t>一度</a:t>
                </a:r>
                <a:r>
                  <a:rPr kumimoji="1" lang="ja-JP" altLang="en-US" dirty="0"/>
                  <a:t>に全部考えると面倒なので、ここでは</a:t>
                </a:r>
                <a:r>
                  <a:rPr kumimoji="1" lang="en-US" altLang="ja-JP" dirty="0"/>
                  <a:t>ZH</a:t>
                </a:r>
                <a:r>
                  <a:rPr kumimoji="1" lang="ja-JP" altLang="en-US" dirty="0"/>
                  <a:t>随伴生成での</a:t>
                </a:r>
                <a:r>
                  <a:rPr kumimoji="1" lang="en-US" altLang="ja-JP" dirty="0"/>
                  <a:t>Z</a:t>
                </a:r>
                <a:r>
                  <a:rPr kumimoji="1" lang="ja-JP" altLang="en-US" dirty="0"/>
                  <a:t>が</a:t>
                </a:r>
                <a:r>
                  <a:rPr kumimoji="1" lang="en-US" altLang="ja-JP" dirty="0"/>
                  <a:t>tau</a:t>
                </a:r>
                <a:r>
                  <a:rPr kumimoji="1" lang="ja-JP" altLang="en-US" dirty="0"/>
                  <a:t>の親粒子になったものだけを考える</a:t>
                </a:r>
                <a:endParaRPr kumimoji="1" lang="en-US" altLang="ja-JP" dirty="0"/>
              </a:p>
              <a:p>
                <a:r>
                  <a:rPr lang="ja-JP" altLang="en-US" dirty="0"/>
                  <a:t>しかし、この</a:t>
                </a:r>
                <a:r>
                  <a:rPr lang="en-US" altLang="ja-JP" dirty="0"/>
                  <a:t>Z</a:t>
                </a:r>
                <a:r>
                  <a:rPr lang="ja-JP" altLang="en-US" dirty="0"/>
                  <a:t>は省略されてしまっているため、データ上では</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𝑒</m:t>
                        </m:r>
                      </m:e>
                      <m:sup>
                        <m:r>
                          <a:rPr lang="en-US" altLang="ja-JP" i="1" dirty="0">
                            <a:latin typeface="Cambria Math" panose="02040503050406030204" pitchFamily="18" charset="0"/>
                          </a:rPr>
                          <m:t>+</m:t>
                        </m:r>
                      </m:sup>
                    </m:sSup>
                  </m:oMath>
                </a14:m>
                <a:r>
                  <a:rPr kumimoji="1" lang="ja-JP" altLang="en-US" dirty="0"/>
                  <a:t>が親粒子だと記録されている。</a:t>
                </a:r>
              </a:p>
            </p:txBody>
          </p:sp>
        </mc:Choice>
        <mc:Fallback xmlns="">
          <p:sp>
            <p:nvSpPr>
              <p:cNvPr id="6" name="テキスト ボックス 5">
                <a:extLst>
                  <a:ext uri="{FF2B5EF4-FFF2-40B4-BE49-F238E27FC236}">
                    <a16:creationId xmlns:a16="http://schemas.microsoft.com/office/drawing/2014/main" id="{4C3A102B-00E5-56A4-3A69-7ECF002AB755}"/>
                  </a:ext>
                </a:extLst>
              </p:cNvPr>
              <p:cNvSpPr txBox="1">
                <a:spLocks noRot="1" noChangeAspect="1" noMove="1" noResize="1" noEditPoints="1" noAdjustHandles="1" noChangeArrowheads="1" noChangeShapeType="1" noTextEdit="1"/>
              </p:cNvSpPr>
              <p:nvPr/>
            </p:nvSpPr>
            <p:spPr>
              <a:xfrm>
                <a:off x="705036" y="2289446"/>
                <a:ext cx="5248922" cy="1477328"/>
              </a:xfrm>
              <a:prstGeom prst="rect">
                <a:avLst/>
              </a:prstGeom>
              <a:blipFill>
                <a:blip r:embed="rId3"/>
                <a:stretch>
                  <a:fillRect l="-1045" t="-2479" r="-5226" b="-6198"/>
                </a:stretch>
              </a:blipFill>
            </p:spPr>
            <p:txBody>
              <a:bodyPr/>
              <a:lstStyle/>
              <a:p>
                <a:r>
                  <a:rPr lang="ja-JP" altLang="en-US">
                    <a:noFill/>
                  </a:rPr>
                  <a:t> </a:t>
                </a:r>
              </a:p>
            </p:txBody>
          </p:sp>
        </mc:Fallback>
      </mc:AlternateContent>
      <p:pic>
        <p:nvPicPr>
          <p:cNvPr id="10" name="図 9">
            <a:extLst>
              <a:ext uri="{FF2B5EF4-FFF2-40B4-BE49-F238E27FC236}">
                <a16:creationId xmlns:a16="http://schemas.microsoft.com/office/drawing/2014/main" id="{D7AF347E-A74C-0B63-C381-0F58AE7A3D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6368" y="1508249"/>
            <a:ext cx="3335480" cy="2274625"/>
          </a:xfrm>
          <a:prstGeom prst="rect">
            <a:avLst/>
          </a:prstGeom>
        </p:spPr>
      </p:pic>
      <p:pic>
        <p:nvPicPr>
          <p:cNvPr id="12" name="図 11">
            <a:extLst>
              <a:ext uri="{FF2B5EF4-FFF2-40B4-BE49-F238E27FC236}">
                <a16:creationId xmlns:a16="http://schemas.microsoft.com/office/drawing/2014/main" id="{EE4191C9-19B3-17B8-CB52-4235C7F3E1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56071" y="4212438"/>
            <a:ext cx="3516075" cy="2397781"/>
          </a:xfrm>
          <a:prstGeom prst="rect">
            <a:avLst/>
          </a:prstGeom>
        </p:spPr>
      </p:pic>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D3735D9-5202-3E73-5F64-7362D0058F50}"/>
                  </a:ext>
                </a:extLst>
              </p:cNvPr>
              <p:cNvSpPr txBox="1"/>
              <p:nvPr/>
            </p:nvSpPr>
            <p:spPr>
              <a:xfrm>
                <a:off x="626841" y="3914119"/>
                <a:ext cx="5647641" cy="369332"/>
              </a:xfrm>
              <a:prstGeom prst="rect">
                <a:avLst/>
              </a:prstGeom>
              <a:noFill/>
            </p:spPr>
            <p:txBody>
              <a:bodyPr wrap="square" rtlCol="0">
                <a:spAutoFit/>
              </a:bodyPr>
              <a:lstStyle/>
              <a:p>
                <a:r>
                  <a:rPr kumimoji="1" lang="en-US" altLang="ja-JP" dirty="0"/>
                  <a:t>1</a:t>
                </a:r>
                <a:r>
                  <a:rPr kumimoji="1" lang="ja-JP" altLang="en-US" dirty="0"/>
                  <a:t>つの電子</a:t>
                </a:r>
                <a:r>
                  <a:rPr kumimoji="1" lang="en-US" altLang="ja-JP" dirty="0"/>
                  <a:t>(</a:t>
                </a:r>
                <a14:m>
                  <m:oMath xmlns:m="http://schemas.openxmlformats.org/officeDocument/2006/math">
                    <m:r>
                      <a:rPr kumimoji="1" lang="en-US" altLang="ja-JP" i="1" smtClean="0">
                        <a:latin typeface="Cambria Math" panose="02040503050406030204" pitchFamily="18" charset="0"/>
                        <a:ea typeface="Cambria Math" panose="02040503050406030204" pitchFamily="18" charset="0"/>
                      </a:rPr>
                      <m:t>±</m:t>
                    </m:r>
                  </m:oMath>
                </a14:m>
                <a:r>
                  <a:rPr kumimoji="1" lang="ja-JP" altLang="en-US" dirty="0"/>
                  <a:t>どちらも</a:t>
                </a:r>
                <a:r>
                  <a:rPr kumimoji="1" lang="en-US" altLang="ja-JP" dirty="0"/>
                  <a:t>)</a:t>
                </a:r>
                <a:r>
                  <a:rPr kumimoji="1" lang="ja-JP" altLang="en-US" dirty="0"/>
                  <a:t>から</a:t>
                </a:r>
                <a:r>
                  <a:rPr kumimoji="1" lang="en-US" altLang="ja-JP" dirty="0"/>
                  <a:t>2</a:t>
                </a:r>
                <a:r>
                  <a:rPr kumimoji="1" lang="ja-JP" altLang="en-US" dirty="0"/>
                  <a:t>つの</a:t>
                </a:r>
                <a:r>
                  <a:rPr kumimoji="1" lang="en-US" altLang="ja-JP" dirty="0"/>
                  <a:t>tau</a:t>
                </a:r>
                <a:r>
                  <a:rPr kumimoji="1" lang="ja-JP" altLang="en-US" dirty="0"/>
                  <a:t>が生まれている</a:t>
                </a:r>
              </a:p>
            </p:txBody>
          </p:sp>
        </mc:Choice>
        <mc:Fallback xmlns="">
          <p:sp>
            <p:nvSpPr>
              <p:cNvPr id="13" name="テキスト ボックス 12">
                <a:extLst>
                  <a:ext uri="{FF2B5EF4-FFF2-40B4-BE49-F238E27FC236}">
                    <a16:creationId xmlns:a16="http://schemas.microsoft.com/office/drawing/2014/main" id="{9D3735D9-5202-3E73-5F64-7362D0058F50}"/>
                  </a:ext>
                </a:extLst>
              </p:cNvPr>
              <p:cNvSpPr txBox="1">
                <a:spLocks noRot="1" noChangeAspect="1" noMove="1" noResize="1" noEditPoints="1" noAdjustHandles="1" noChangeArrowheads="1" noChangeShapeType="1" noTextEdit="1"/>
              </p:cNvSpPr>
              <p:nvPr/>
            </p:nvSpPr>
            <p:spPr>
              <a:xfrm>
                <a:off x="626841" y="3914119"/>
                <a:ext cx="5647641" cy="369332"/>
              </a:xfrm>
              <a:prstGeom prst="rect">
                <a:avLst/>
              </a:prstGeom>
              <a:blipFill>
                <a:blip r:embed="rId6"/>
                <a:stretch>
                  <a:fillRect l="-972" t="-6557" b="-2623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E3FBF233-3805-5B8B-1A54-6937BB82A6CE}"/>
                  </a:ext>
                </a:extLst>
              </p:cNvPr>
              <p:cNvSpPr txBox="1"/>
              <p:nvPr/>
            </p:nvSpPr>
            <p:spPr>
              <a:xfrm>
                <a:off x="484159" y="4250604"/>
                <a:ext cx="6030686" cy="1484124"/>
              </a:xfrm>
              <a:prstGeom prst="rect">
                <a:avLst/>
              </a:prstGeom>
              <a:noFill/>
            </p:spPr>
            <p:txBody>
              <a:bodyPr wrap="square" rtlCol="0">
                <a:spAutoFit/>
              </a:bodyPr>
              <a:lstStyle/>
              <a:p>
                <a:r>
                  <a:rPr lang="ja-JP" altLang="en-US" dirty="0"/>
                  <a:t>考えている反応は</a:t>
                </a:r>
                <a:endParaRPr lang="en-US" altLang="ja-JP" dirty="0"/>
              </a:p>
              <a:p>
                <a:pPr/>
                <a14:m>
                  <m:oMathPara xmlns:m="http://schemas.openxmlformats.org/officeDocument/2006/math">
                    <m:oMathParaPr>
                      <m:jc m:val="centerGroup"/>
                    </m:oMathParaPr>
                    <m:oMath xmlns:m="http://schemas.openxmlformats.org/officeDocument/2006/math">
                      <m:r>
                        <m:rPr>
                          <m:nor/>
                        </m:rPr>
                        <a:rPr lang="en-US" altLang="ja-JP" dirty="0"/>
                        <m:t>Z</m:t>
                      </m:r>
                      <m:r>
                        <m:rPr>
                          <m:nor/>
                        </m:rPr>
                        <a:rPr lang="en-US" altLang="ja-JP" dirty="0"/>
                        <m:t>{</m:t>
                      </m:r>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𝑒</m:t>
                          </m:r>
                        </m:e>
                        <m:sup>
                          <m:r>
                            <a:rPr lang="en-US" altLang="ja-JP" i="1" dirty="0">
                              <a:latin typeface="Cambria Math" panose="02040503050406030204" pitchFamily="18" charset="0"/>
                            </a:rPr>
                            <m:t>+</m:t>
                          </m:r>
                        </m:sup>
                      </m:sSup>
                      <m:r>
                        <m:rPr>
                          <m:nor/>
                        </m:rPr>
                        <a:rPr lang="en-US" altLang="ja-JP" dirty="0"/>
                        <m:t>}</m:t>
                      </m:r>
                      <m:r>
                        <a:rPr lang="en-US" altLang="ja-JP" i="1" dirty="0" smtClean="0">
                          <a:latin typeface="Cambria Math" panose="02040503050406030204" pitchFamily="18" charset="0"/>
                          <a:ea typeface="Cambria Math" panose="02040503050406030204" pitchFamily="18" charset="0"/>
                        </a:rPr>
                        <m:t>→</m:t>
                      </m:r>
                      <m:sSup>
                        <m:sSupPr>
                          <m:ctrlPr>
                            <a:rPr lang="ja-JP" altLang="en-US" i="1" dirty="0" smtClean="0">
                              <a:latin typeface="Cambria Math" panose="02040503050406030204" pitchFamily="18" charset="0"/>
                              <a:ea typeface="Cambria Math" panose="02040503050406030204" pitchFamily="18" charset="0"/>
                            </a:rPr>
                          </m:ctrlPr>
                        </m:sSupPr>
                        <m:e>
                          <m:r>
                            <a:rPr lang="ja-JP" altLang="en-US" i="1" dirty="0" smtClean="0">
                              <a:latin typeface="Cambria Math" panose="02040503050406030204" pitchFamily="18" charset="0"/>
                              <a:ea typeface="Cambria Math" panose="02040503050406030204" pitchFamily="18" charset="0"/>
                            </a:rPr>
                            <m:t>𝜏</m:t>
                          </m:r>
                        </m:e>
                        <m:sup>
                          <m:r>
                            <a:rPr lang="en-US" altLang="ja-JP" b="0" i="1" dirty="0" smtClean="0">
                              <a:latin typeface="Cambria Math" panose="02040503050406030204" pitchFamily="18" charset="0"/>
                              <a:ea typeface="Cambria Math" panose="02040503050406030204" pitchFamily="18" charset="0"/>
                            </a:rPr>
                            <m:t>+</m:t>
                          </m:r>
                        </m:sup>
                      </m:sSup>
                      <m:sSup>
                        <m:sSupPr>
                          <m:ctrlPr>
                            <a:rPr lang="ja-JP" altLang="en-US" i="1" dirty="0" smtClean="0">
                              <a:latin typeface="Cambria Math" panose="02040503050406030204" pitchFamily="18" charset="0"/>
                              <a:ea typeface="Cambria Math" panose="02040503050406030204" pitchFamily="18" charset="0"/>
                            </a:rPr>
                          </m:ctrlPr>
                        </m:sSupPr>
                        <m:e>
                          <m:r>
                            <a:rPr lang="ja-JP" altLang="en-US" i="1" dirty="0" smtClean="0">
                              <a:latin typeface="Cambria Math" panose="02040503050406030204" pitchFamily="18" charset="0"/>
                              <a:ea typeface="Cambria Math" panose="02040503050406030204" pitchFamily="18" charset="0"/>
                            </a:rPr>
                            <m:t>𝜏</m:t>
                          </m:r>
                        </m:e>
                        <m:sup>
                          <m:r>
                            <a:rPr lang="en-US" altLang="ja-JP" b="0" i="1" dirty="0" smtClean="0">
                              <a:latin typeface="Cambria Math" panose="02040503050406030204" pitchFamily="18" charset="0"/>
                              <a:ea typeface="Cambria Math" panose="02040503050406030204" pitchFamily="18" charset="0"/>
                            </a:rPr>
                            <m:t>−</m:t>
                          </m:r>
                        </m:sup>
                      </m:sSup>
                    </m:oMath>
                  </m:oMathPara>
                </a14:m>
                <a:endParaRPr lang="en-US" altLang="ja-JP" dirty="0"/>
              </a:p>
              <a:p>
                <a:r>
                  <a:rPr lang="en-US" altLang="ja-JP" dirty="0"/>
                  <a:t>~Pe3e3h.eL.pR.n000.d_dstm_15089_1.slcio</a:t>
                </a:r>
                <a:r>
                  <a:rPr lang="ja-JP" altLang="en-US" dirty="0"/>
                  <a:t>ファイルで走らせているのでこの反応は決められている</a:t>
                </a:r>
                <a:endParaRPr lang="en-US" altLang="ja-JP" dirty="0"/>
              </a:p>
              <a:p>
                <a:endParaRPr lang="ja-JP" altLang="en-US" dirty="0"/>
              </a:p>
            </p:txBody>
          </p:sp>
        </mc:Choice>
        <mc:Fallback xmlns="">
          <p:sp>
            <p:nvSpPr>
              <p:cNvPr id="14" name="テキスト ボックス 13">
                <a:extLst>
                  <a:ext uri="{FF2B5EF4-FFF2-40B4-BE49-F238E27FC236}">
                    <a16:creationId xmlns:a16="http://schemas.microsoft.com/office/drawing/2014/main" id="{E3FBF233-3805-5B8B-1A54-6937BB82A6CE}"/>
                  </a:ext>
                </a:extLst>
              </p:cNvPr>
              <p:cNvSpPr txBox="1">
                <a:spLocks noRot="1" noChangeAspect="1" noMove="1" noResize="1" noEditPoints="1" noAdjustHandles="1" noChangeArrowheads="1" noChangeShapeType="1" noTextEdit="1"/>
              </p:cNvSpPr>
              <p:nvPr/>
            </p:nvSpPr>
            <p:spPr>
              <a:xfrm>
                <a:off x="484159" y="4250604"/>
                <a:ext cx="6030686" cy="1484124"/>
              </a:xfrm>
              <a:prstGeom prst="rect">
                <a:avLst/>
              </a:prstGeom>
              <a:blipFill>
                <a:blip r:embed="rId7"/>
                <a:stretch>
                  <a:fillRect l="-808" t="-2049"/>
                </a:stretch>
              </a:blipFill>
            </p:spPr>
            <p:txBody>
              <a:bodyPr/>
              <a:lstStyle/>
              <a:p>
                <a:r>
                  <a:rPr lang="ja-JP" altLang="en-US">
                    <a:noFill/>
                  </a:rPr>
                  <a:t> </a:t>
                </a:r>
              </a:p>
            </p:txBody>
          </p:sp>
        </mc:Fallback>
      </mc:AlternateContent>
      <p:sp>
        <p:nvSpPr>
          <p:cNvPr id="17" name="テキスト ボックス 16">
            <a:extLst>
              <a:ext uri="{FF2B5EF4-FFF2-40B4-BE49-F238E27FC236}">
                <a16:creationId xmlns:a16="http://schemas.microsoft.com/office/drawing/2014/main" id="{21D9ED8E-1462-8F8C-9B24-BB98719AB761}"/>
              </a:ext>
            </a:extLst>
          </p:cNvPr>
          <p:cNvSpPr txBox="1"/>
          <p:nvPr/>
        </p:nvSpPr>
        <p:spPr>
          <a:xfrm>
            <a:off x="8521120" y="6425553"/>
            <a:ext cx="1184833" cy="369332"/>
          </a:xfrm>
          <a:prstGeom prst="rect">
            <a:avLst/>
          </a:prstGeom>
          <a:noFill/>
        </p:spPr>
        <p:txBody>
          <a:bodyPr wrap="square" rtlCol="0">
            <a:spAutoFit/>
          </a:bodyPr>
          <a:lstStyle/>
          <a:p>
            <a:r>
              <a:rPr kumimoji="1" lang="en-US" altLang="ja-JP" dirty="0"/>
              <a:t>Tau</a:t>
            </a:r>
            <a:r>
              <a:rPr kumimoji="1" lang="ja-JP" altLang="en-US" dirty="0"/>
              <a:t>の数</a:t>
            </a:r>
          </a:p>
        </p:txBody>
      </p:sp>
      <p:sp>
        <p:nvSpPr>
          <p:cNvPr id="18" name="テキスト ボックス 17">
            <a:extLst>
              <a:ext uri="{FF2B5EF4-FFF2-40B4-BE49-F238E27FC236}">
                <a16:creationId xmlns:a16="http://schemas.microsoft.com/office/drawing/2014/main" id="{C45A5CF2-3EBD-574D-7ACD-FF589C4A5E45}"/>
              </a:ext>
            </a:extLst>
          </p:cNvPr>
          <p:cNvSpPr txBox="1"/>
          <p:nvPr/>
        </p:nvSpPr>
        <p:spPr>
          <a:xfrm>
            <a:off x="9848318" y="2305059"/>
            <a:ext cx="669472" cy="369332"/>
          </a:xfrm>
          <a:prstGeom prst="rect">
            <a:avLst/>
          </a:prstGeom>
          <a:noFill/>
        </p:spPr>
        <p:txBody>
          <a:bodyPr wrap="square" rtlCol="0">
            <a:spAutoFit/>
          </a:bodyPr>
          <a:lstStyle/>
          <a:p>
            <a:r>
              <a:rPr kumimoji="1" lang="ja-JP" altLang="en-US" dirty="0"/>
              <a:t>電子</a:t>
            </a:r>
          </a:p>
        </p:txBody>
      </p:sp>
      <p:sp>
        <p:nvSpPr>
          <p:cNvPr id="19" name="テキスト ボックス 18">
            <a:extLst>
              <a:ext uri="{FF2B5EF4-FFF2-40B4-BE49-F238E27FC236}">
                <a16:creationId xmlns:a16="http://schemas.microsoft.com/office/drawing/2014/main" id="{15CE77B4-9C37-3B07-A067-A43A3E0E2379}"/>
              </a:ext>
            </a:extLst>
          </p:cNvPr>
          <p:cNvSpPr txBox="1"/>
          <p:nvPr/>
        </p:nvSpPr>
        <p:spPr>
          <a:xfrm>
            <a:off x="9848318" y="5165085"/>
            <a:ext cx="933792" cy="369332"/>
          </a:xfrm>
          <a:prstGeom prst="rect">
            <a:avLst/>
          </a:prstGeom>
          <a:noFill/>
        </p:spPr>
        <p:txBody>
          <a:bodyPr wrap="square" rtlCol="0">
            <a:spAutoFit/>
          </a:bodyPr>
          <a:lstStyle/>
          <a:p>
            <a:r>
              <a:rPr kumimoji="1" lang="ja-JP" altLang="en-US" dirty="0"/>
              <a:t>陽電子</a:t>
            </a:r>
          </a:p>
        </p:txBody>
      </p:sp>
      <p:cxnSp>
        <p:nvCxnSpPr>
          <p:cNvPr id="21" name="直線矢印コネクタ 20">
            <a:extLst>
              <a:ext uri="{FF2B5EF4-FFF2-40B4-BE49-F238E27FC236}">
                <a16:creationId xmlns:a16="http://schemas.microsoft.com/office/drawing/2014/main" id="{1687C177-79B6-F875-DE14-506BEE832AF9}"/>
              </a:ext>
            </a:extLst>
          </p:cNvPr>
          <p:cNvCxnSpPr>
            <a:cxnSpLocks/>
          </p:cNvCxnSpPr>
          <p:nvPr/>
        </p:nvCxnSpPr>
        <p:spPr>
          <a:xfrm flipV="1">
            <a:off x="6096000" y="3237331"/>
            <a:ext cx="3246120" cy="8614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A09502BF-36BE-16E7-3647-350E5198CA1F}"/>
              </a:ext>
            </a:extLst>
          </p:cNvPr>
          <p:cNvCxnSpPr>
            <a:cxnSpLocks/>
          </p:cNvCxnSpPr>
          <p:nvPr/>
        </p:nvCxnSpPr>
        <p:spPr>
          <a:xfrm>
            <a:off x="6096000" y="4212438"/>
            <a:ext cx="3246120" cy="13219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F6601CB9-C21B-37E2-3E29-B698490DB39B}"/>
              </a:ext>
            </a:extLst>
          </p:cNvPr>
          <p:cNvGrpSpPr/>
          <p:nvPr/>
        </p:nvGrpSpPr>
        <p:grpSpPr>
          <a:xfrm>
            <a:off x="2849880" y="5266440"/>
            <a:ext cx="4337711" cy="1653875"/>
            <a:chOff x="1770186" y="4890079"/>
            <a:chExt cx="3795903" cy="1628106"/>
          </a:xfrm>
        </p:grpSpPr>
        <p:sp>
          <p:nvSpPr>
            <p:cNvPr id="28" name="フリーフォーム: 図形 27">
              <a:extLst>
                <a:ext uri="{FF2B5EF4-FFF2-40B4-BE49-F238E27FC236}">
                  <a16:creationId xmlns:a16="http://schemas.microsoft.com/office/drawing/2014/main" id="{8CEA4A3A-FE49-40D4-860F-1A29D1936952}"/>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B3AA4628-C648-6785-8A8D-8E9BEAD38655}"/>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6512A92F-81A4-8913-E20A-4172DCD50DDD}"/>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3CE43430-BAF0-38C2-2E57-24F83551BC25}"/>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A8548471-F786-400F-C8E6-26375DD9F839}"/>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428E8C90-C5D5-A8C5-CDE8-4A41ADC8958D}"/>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A6FE260F-9469-CFFD-9778-F0C716A306D8}"/>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64711A88-3A54-AC20-5891-83E89CBDEE6F}"/>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4"/>
                  <a:stretch>
                    <a:fillRect/>
                  </a:stretch>
                </a:blipFill>
              </p:spPr>
              <p:txBody>
                <a:bodyPr/>
                <a:lstStyle/>
                <a:p>
                  <a:r>
                    <a:rPr lang="ja-JP" altLang="en-US">
                      <a:noFill/>
                    </a:rPr>
                    <a:t> </a:t>
                  </a:r>
                </a:p>
              </p:txBody>
            </p:sp>
          </mc:Fallback>
        </mc:AlternateContent>
        <p:cxnSp>
          <p:nvCxnSpPr>
            <p:cNvPr id="36" name="直線コネクタ 35">
              <a:extLst>
                <a:ext uri="{FF2B5EF4-FFF2-40B4-BE49-F238E27FC236}">
                  <a16:creationId xmlns:a16="http://schemas.microsoft.com/office/drawing/2014/main" id="{A863A96D-32D9-53C9-2B8A-9D452553A2C0}"/>
                </a:ext>
              </a:extLst>
            </p:cNvPr>
            <p:cNvCxnSpPr>
              <a:cxnSpLocks/>
              <a:endCxn id="28"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37" name="直線コネクタ 36">
              <a:extLst>
                <a:ext uri="{FF2B5EF4-FFF2-40B4-BE49-F238E27FC236}">
                  <a16:creationId xmlns:a16="http://schemas.microsoft.com/office/drawing/2014/main" id="{77D80033-1773-CD23-84A1-A08BEFE08B22}"/>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978A9514-1CF0-D8A8-981B-5BF8FBA927C3}"/>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E9B337A2-D695-661E-E50C-CFA38AE7D610}"/>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A7D03E56-0033-F7E9-1F98-731E6216D99B}"/>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D4CDAB70-40C6-5036-314E-558A8E00ECA3}"/>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42" name="直線コネクタ 41">
              <a:extLst>
                <a:ext uri="{FF2B5EF4-FFF2-40B4-BE49-F238E27FC236}">
                  <a16:creationId xmlns:a16="http://schemas.microsoft.com/office/drawing/2014/main" id="{30C07D51-8A5F-E741-BCD5-E0623C9AE842}"/>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E3182E0B-7BBF-5155-6CAF-7DCF26B5E21A}"/>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44" name="フリーフォーム: 図形 43">
              <a:extLst>
                <a:ext uri="{FF2B5EF4-FFF2-40B4-BE49-F238E27FC236}">
                  <a16:creationId xmlns:a16="http://schemas.microsoft.com/office/drawing/2014/main" id="{9F1891C1-B00B-7037-65A2-81AD4F872F70}"/>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二等辺三角形 44">
              <a:extLst>
                <a:ext uri="{FF2B5EF4-FFF2-40B4-BE49-F238E27FC236}">
                  <a16:creationId xmlns:a16="http://schemas.microsoft.com/office/drawing/2014/main" id="{AA19B13D-92F3-6E37-EA21-91A8A08E901E}"/>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6" name="二等辺三角形 45">
              <a:extLst>
                <a:ext uri="{FF2B5EF4-FFF2-40B4-BE49-F238E27FC236}">
                  <a16:creationId xmlns:a16="http://schemas.microsoft.com/office/drawing/2014/main" id="{030499A0-ACA2-524B-0D91-B4547824E978}"/>
                </a:ext>
              </a:extLst>
            </p:cNvPr>
            <p:cNvSpPr/>
            <p:nvPr/>
          </p:nvSpPr>
          <p:spPr>
            <a:xfrm rot="8184946">
              <a:off x="4828877" y="6090131"/>
              <a:ext cx="225744" cy="5994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二等辺三角形 46">
              <a:extLst>
                <a:ext uri="{FF2B5EF4-FFF2-40B4-BE49-F238E27FC236}">
                  <a16:creationId xmlns:a16="http://schemas.microsoft.com/office/drawing/2014/main" id="{60384A34-575A-8726-4C20-3E8011B06359}"/>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二等辺三角形 47">
              <a:extLst>
                <a:ext uri="{FF2B5EF4-FFF2-40B4-BE49-F238E27FC236}">
                  <a16:creationId xmlns:a16="http://schemas.microsoft.com/office/drawing/2014/main" id="{2B410023-117C-958D-0878-DFC2C913F2E7}"/>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51" name="直線矢印コネクタ 50">
            <a:extLst>
              <a:ext uri="{FF2B5EF4-FFF2-40B4-BE49-F238E27FC236}">
                <a16:creationId xmlns:a16="http://schemas.microsoft.com/office/drawing/2014/main" id="{48725096-90AF-7DF3-C725-D737136CAEDB}"/>
              </a:ext>
            </a:extLst>
          </p:cNvPr>
          <p:cNvCxnSpPr/>
          <p:nvPr/>
        </p:nvCxnSpPr>
        <p:spPr>
          <a:xfrm flipV="1">
            <a:off x="2164415" y="6351837"/>
            <a:ext cx="2118025" cy="1313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テキスト ボックス 51">
            <a:extLst>
              <a:ext uri="{FF2B5EF4-FFF2-40B4-BE49-F238E27FC236}">
                <a16:creationId xmlns:a16="http://schemas.microsoft.com/office/drawing/2014/main" id="{7BDA55DD-0EB4-50DB-D251-056D0E58FD09}"/>
              </a:ext>
            </a:extLst>
          </p:cNvPr>
          <p:cNvSpPr txBox="1"/>
          <p:nvPr/>
        </p:nvSpPr>
        <p:spPr>
          <a:xfrm>
            <a:off x="398657" y="6351837"/>
            <a:ext cx="1808092" cy="369332"/>
          </a:xfrm>
          <a:prstGeom prst="rect">
            <a:avLst/>
          </a:prstGeom>
          <a:noFill/>
        </p:spPr>
        <p:txBody>
          <a:bodyPr wrap="square" rtlCol="0">
            <a:spAutoFit/>
          </a:bodyPr>
          <a:lstStyle/>
          <a:p>
            <a:r>
              <a:rPr kumimoji="1" lang="ja-JP" altLang="en-US" dirty="0"/>
              <a:t>省略されている</a:t>
            </a:r>
          </a:p>
        </p:txBody>
      </p:sp>
    </p:spTree>
    <p:extLst>
      <p:ext uri="{BB962C8B-B14F-4D97-AF65-F5344CB8AC3E}">
        <p14:creationId xmlns:p14="http://schemas.microsoft.com/office/powerpoint/2010/main" val="17551526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21ACFBD3-789F-AFC1-A2B3-874320591FC2}"/>
                  </a:ext>
                </a:extLst>
              </p:cNvPr>
              <p:cNvSpPr txBox="1"/>
              <p:nvPr/>
            </p:nvSpPr>
            <p:spPr>
              <a:xfrm>
                <a:off x="626841" y="365125"/>
                <a:ext cx="3075148" cy="461665"/>
              </a:xfrm>
              <a:prstGeom prst="rect">
                <a:avLst/>
              </a:prstGeom>
              <a:noFill/>
            </p:spPr>
            <p:txBody>
              <a:bodyPr wrap="square" rtlCol="0">
                <a:spAutoFit/>
              </a:bodyPr>
              <a:lstStyle/>
              <a:p>
                <a:r>
                  <a:rPr kumimoji="1" lang="en-US" altLang="ja-JP" sz="2400" dirty="0"/>
                  <a:t>Z{</a:t>
                </a:r>
                <a14:m>
                  <m:oMath xmlns:m="http://schemas.openxmlformats.org/officeDocument/2006/math">
                    <m:sSup>
                      <m:sSupPr>
                        <m:ctrlPr>
                          <a:rPr kumimoji="1" lang="en-US" altLang="ja-JP" sz="2400" i="1" smtClean="0">
                            <a:latin typeface="Cambria Math" panose="02040503050406030204" pitchFamily="18" charset="0"/>
                          </a:rPr>
                        </m:ctrlPr>
                      </m:sSupPr>
                      <m:e>
                        <m:r>
                          <a:rPr kumimoji="1" lang="en-US" altLang="ja-JP" sz="2400" b="0" i="1" smtClean="0">
                            <a:latin typeface="Cambria Math" panose="02040503050406030204" pitchFamily="18" charset="0"/>
                          </a:rPr>
                          <m:t>𝑒</m:t>
                        </m:r>
                      </m:e>
                      <m:sup>
                        <m:r>
                          <a:rPr kumimoji="1" lang="en-US" altLang="ja-JP" sz="2400" b="0" i="1" smtClean="0">
                            <a:latin typeface="Cambria Math" panose="02040503050406030204" pitchFamily="18" charset="0"/>
                          </a:rPr>
                          <m:t>−</m:t>
                        </m:r>
                      </m:sup>
                    </m:sSup>
                  </m:oMath>
                </a14:m>
                <a:r>
                  <a:rPr kumimoji="1" lang="en-US" altLang="ja-JP" sz="2400" dirty="0"/>
                  <a:t>(11)</a:t>
                </a:r>
                <a14:m>
                  <m:oMath xmlns:m="http://schemas.openxmlformats.org/officeDocument/2006/math">
                    <m:sSup>
                      <m:sSupPr>
                        <m:ctrlPr>
                          <a:rPr kumimoji="1" lang="en-US" altLang="ja-JP" sz="2400" i="1" dirty="0" smtClean="0">
                            <a:latin typeface="Cambria Math" panose="02040503050406030204" pitchFamily="18" charset="0"/>
                          </a:rPr>
                        </m:ctrlPr>
                      </m:sSupPr>
                      <m:e>
                        <m:r>
                          <a:rPr kumimoji="1" lang="en-US" altLang="ja-JP" sz="2400" b="0" i="1" dirty="0" smtClean="0">
                            <a:latin typeface="Cambria Math" panose="02040503050406030204" pitchFamily="18" charset="0"/>
                          </a:rPr>
                          <m:t>𝑒</m:t>
                        </m:r>
                      </m:e>
                      <m:sup>
                        <m:r>
                          <a:rPr kumimoji="1" lang="en-US" altLang="ja-JP" sz="2400" b="0" i="1" dirty="0" smtClean="0">
                            <a:latin typeface="Cambria Math" panose="02040503050406030204" pitchFamily="18" charset="0"/>
                          </a:rPr>
                          <m:t>+</m:t>
                        </m:r>
                      </m:sup>
                    </m:sSup>
                  </m:oMath>
                </a14:m>
                <a:r>
                  <a:rPr kumimoji="1" lang="en-US" altLang="ja-JP" sz="2400" dirty="0"/>
                  <a:t>(-11)}</a:t>
                </a:r>
                <a:endParaRPr kumimoji="1" lang="ja-JP" altLang="en-US" sz="2400" dirty="0"/>
              </a:p>
            </p:txBody>
          </p:sp>
        </mc:Choice>
        <mc:Fallback xmlns="">
          <p:sp>
            <p:nvSpPr>
              <p:cNvPr id="4" name="テキスト ボックス 3">
                <a:extLst>
                  <a:ext uri="{FF2B5EF4-FFF2-40B4-BE49-F238E27FC236}">
                    <a16:creationId xmlns:a16="http://schemas.microsoft.com/office/drawing/2014/main" id="{21ACFBD3-789F-AFC1-A2B3-874320591FC2}"/>
                  </a:ext>
                </a:extLst>
              </p:cNvPr>
              <p:cNvSpPr txBox="1">
                <a:spLocks noRot="1" noChangeAspect="1" noMove="1" noResize="1" noEditPoints="1" noAdjustHandles="1" noChangeArrowheads="1" noChangeShapeType="1" noTextEdit="1"/>
              </p:cNvSpPr>
              <p:nvPr/>
            </p:nvSpPr>
            <p:spPr>
              <a:xfrm>
                <a:off x="626841" y="365125"/>
                <a:ext cx="3075148" cy="461665"/>
              </a:xfrm>
              <a:prstGeom prst="rect">
                <a:avLst/>
              </a:prstGeom>
              <a:blipFill>
                <a:blip r:embed="rId2"/>
                <a:stretch>
                  <a:fillRect l="-3175" t="-10526" b="-28947"/>
                </a:stretch>
              </a:blipFill>
            </p:spPr>
            <p:txBody>
              <a:bodyPr/>
              <a:lstStyle/>
              <a:p>
                <a:r>
                  <a:rPr lang="ja-JP" altLang="en-US">
                    <a:noFill/>
                  </a:rPr>
                  <a:t> </a:t>
                </a:r>
              </a:p>
            </p:txBody>
          </p:sp>
        </mc:Fallback>
      </mc:AlternateContent>
      <p:sp>
        <p:nvSpPr>
          <p:cNvPr id="5" name="タイトル 1">
            <a:extLst>
              <a:ext uri="{FF2B5EF4-FFF2-40B4-BE49-F238E27FC236}">
                <a16:creationId xmlns:a16="http://schemas.microsoft.com/office/drawing/2014/main" id="{A83F32BF-0392-8110-AB2A-6B6E1815FFCE}"/>
              </a:ext>
            </a:extLst>
          </p:cNvPr>
          <p:cNvSpPr>
            <a:spLocks noGrp="1"/>
          </p:cNvSpPr>
          <p:nvPr>
            <p:ph type="title"/>
          </p:nvPr>
        </p:nvSpPr>
        <p:spPr>
          <a:xfrm>
            <a:off x="696158" y="764622"/>
            <a:ext cx="10515600" cy="371722"/>
          </a:xfrm>
        </p:spPr>
        <p:txBody>
          <a:bodyPr>
            <a:normAutofit fontScale="90000"/>
          </a:bodyPr>
          <a:lstStyle/>
          <a:p>
            <a:r>
              <a:rPr lang="ja-JP" altLang="ja-JP" sz="3200" dirty="0"/>
              <a:t>タウの</a:t>
            </a:r>
            <a:r>
              <a:rPr lang="ja-JP" altLang="en-US" sz="3200" dirty="0"/>
              <a:t>物理的な</a:t>
            </a:r>
            <a:r>
              <a:rPr lang="ja-JP" altLang="ja-JP" sz="3200" dirty="0"/>
              <a:t>真の起源</a:t>
            </a:r>
            <a:r>
              <a:rPr lang="en-US" altLang="ja-JP" sz="3200" dirty="0"/>
              <a:t>(</a:t>
            </a:r>
            <a:r>
              <a:rPr lang="ja-JP" altLang="ja-JP" sz="3200" dirty="0"/>
              <a:t>親粒子</a:t>
            </a:r>
            <a:r>
              <a:rPr lang="en-US" altLang="ja-JP" sz="3200" dirty="0"/>
              <a:t>)</a:t>
            </a:r>
            <a:r>
              <a:rPr lang="ja-JP" altLang="ja-JP" sz="3200" dirty="0"/>
              <a:t>と崩壊モードの総括</a:t>
            </a:r>
            <a:endParaRPr kumimoji="1" lang="ja-JP" altLang="en-US" sz="3200" dirty="0"/>
          </a:p>
        </p:txBody>
      </p:sp>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C5552A4F-6BCB-61E1-A33D-5860519E53F4}"/>
                  </a:ext>
                </a:extLst>
              </p:cNvPr>
              <p:cNvSpPr txBox="1"/>
              <p:nvPr/>
            </p:nvSpPr>
            <p:spPr>
              <a:xfrm>
                <a:off x="626841" y="1535841"/>
                <a:ext cx="4378065" cy="923330"/>
              </a:xfrm>
              <a:prstGeom prst="rect">
                <a:avLst/>
              </a:prstGeom>
              <a:noFill/>
            </p:spPr>
            <p:txBody>
              <a:bodyPr wrap="square" rtlCol="0">
                <a:spAutoFit/>
              </a:bodyPr>
              <a:lstStyle/>
              <a:p>
                <a:r>
                  <a:rPr lang="ja-JP" altLang="en-US" dirty="0"/>
                  <a:t>エネルギー保存則より</a:t>
                </a:r>
                <a:endParaRPr lang="en-US" altLang="ja-JP" dirty="0"/>
              </a:p>
              <a:p>
                <a14:m>
                  <m:oMath xmlns:m="http://schemas.openxmlformats.org/officeDocument/2006/math">
                    <m:sSub>
                      <m:sSubPr>
                        <m:ctrlPr>
                          <a:rPr lang="ja-JP" altLang="en-US" i="1">
                            <a:latin typeface="Cambria Math" panose="02040503050406030204" pitchFamily="18" charset="0"/>
                          </a:rPr>
                        </m:ctrlPr>
                      </m:sSubPr>
                      <m:e>
                        <m:sSub>
                          <m:sSubPr>
                            <m:ctrlPr>
                              <a:rPr lang="ja-JP" altLang="en-US" i="1">
                                <a:latin typeface="Cambria Math" panose="02040503050406030204" pitchFamily="18" charset="0"/>
                              </a:rPr>
                            </m:ctrlPr>
                          </m:sSubPr>
                          <m:e>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b="0" i="1" smtClean="0">
                                    <a:latin typeface="Cambria Math" panose="02040503050406030204" pitchFamily="18" charset="0"/>
                                  </a:rPr>
                                  <m:t>𝑍</m:t>
                                </m:r>
                              </m:sub>
                            </m:sSub>
                            <m:r>
                              <a:rPr lang="en-US" altLang="ja-JP" b="0" i="1" smtClean="0">
                                <a:latin typeface="Cambria Math" panose="02040503050406030204" pitchFamily="18" charset="0"/>
                              </a:rPr>
                              <m:t>=</m:t>
                            </m:r>
                            <m:r>
                              <a:rPr lang="en-US" altLang="ja-JP" i="1">
                                <a:latin typeface="Cambria Math" panose="02040503050406030204" pitchFamily="18" charset="0"/>
                              </a:rPr>
                              <m:t>𝐸</m:t>
                            </m:r>
                          </m:e>
                          <m:sub>
                            <m:r>
                              <a:rPr lang="en-US" altLang="ja-JP" b="0" i="1" smtClean="0">
                                <a:latin typeface="Cambria Math" panose="02040503050406030204" pitchFamily="18" charset="0"/>
                              </a:rPr>
                              <m:t>𝑖𝑛𝑖𝑡</m:t>
                            </m:r>
                          </m:sub>
                        </m:sSub>
                        <m:r>
                          <a:rPr lang="en-US" altLang="ja-JP" b="0" i="1" smtClean="0">
                            <a:latin typeface="Cambria Math" panose="02040503050406030204" pitchFamily="18" charset="0"/>
                          </a:rPr>
                          <m:t>−</m:t>
                        </m:r>
                        <m:r>
                          <a:rPr lang="en-US" altLang="ja-JP" i="1">
                            <a:latin typeface="Cambria Math" panose="02040503050406030204" pitchFamily="18" charset="0"/>
                          </a:rPr>
                          <m:t>𝐸</m:t>
                        </m:r>
                      </m:e>
                      <m:sub>
                        <m:r>
                          <a:rPr lang="en-US" altLang="ja-JP" i="1">
                            <a:latin typeface="Cambria Math" panose="02040503050406030204" pitchFamily="18" charset="0"/>
                          </a:rPr>
                          <m:t>𝐻</m:t>
                        </m:r>
                      </m:sub>
                    </m:sSub>
                  </m:oMath>
                </a14:m>
                <a:r>
                  <a:rPr kumimoji="1" lang="ja-JP" altLang="en-US" dirty="0"/>
                  <a:t>なので</a:t>
                </a:r>
                <a:endParaRPr kumimoji="1" lang="en-US" altLang="ja-JP" dirty="0"/>
              </a:p>
              <a:p>
                <a14:m>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𝑍</m:t>
                        </m:r>
                      </m:sub>
                    </m:sSub>
                    <m:r>
                      <a:rPr lang="en-US" altLang="ja-JP"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110 </m:t>
                    </m:r>
                    <m:r>
                      <a:rPr lang="en-US" altLang="ja-JP" b="0" i="1" smtClean="0">
                        <a:latin typeface="Cambria Math" panose="02040503050406030204" pitchFamily="18" charset="0"/>
                        <a:ea typeface="Cambria Math" panose="02040503050406030204" pitchFamily="18" charset="0"/>
                      </a:rPr>
                      <m:t>𝐺𝑒𝑉</m:t>
                    </m:r>
                  </m:oMath>
                </a14:m>
                <a:r>
                  <a:rPr kumimoji="1" lang="ja-JP" altLang="en-US" dirty="0"/>
                  <a:t>だと予想される。</a:t>
                </a:r>
              </a:p>
            </p:txBody>
          </p:sp>
        </mc:Choice>
        <mc:Fallback xmlns="">
          <p:sp>
            <p:nvSpPr>
              <p:cNvPr id="6" name="テキスト ボックス 5">
                <a:extLst>
                  <a:ext uri="{FF2B5EF4-FFF2-40B4-BE49-F238E27FC236}">
                    <a16:creationId xmlns:a16="http://schemas.microsoft.com/office/drawing/2014/main" id="{C5552A4F-6BCB-61E1-A33D-5860519E53F4}"/>
                  </a:ext>
                </a:extLst>
              </p:cNvPr>
              <p:cNvSpPr txBox="1">
                <a:spLocks noRot="1" noChangeAspect="1" noMove="1" noResize="1" noEditPoints="1" noAdjustHandles="1" noChangeArrowheads="1" noChangeShapeType="1" noTextEdit="1"/>
              </p:cNvSpPr>
              <p:nvPr/>
            </p:nvSpPr>
            <p:spPr>
              <a:xfrm>
                <a:off x="626841" y="1535841"/>
                <a:ext cx="4378065" cy="923330"/>
              </a:xfrm>
              <a:prstGeom prst="rect">
                <a:avLst/>
              </a:prstGeom>
              <a:blipFill>
                <a:blip r:embed="rId3"/>
                <a:stretch>
                  <a:fillRect l="-1253" t="-3974" b="-10596"/>
                </a:stretch>
              </a:blipFill>
            </p:spPr>
            <p:txBody>
              <a:bodyPr/>
              <a:lstStyle/>
              <a:p>
                <a:r>
                  <a:rPr lang="ja-JP" altLang="en-US">
                    <a:noFill/>
                  </a:rPr>
                  <a:t> </a:t>
                </a:r>
              </a:p>
            </p:txBody>
          </p:sp>
        </mc:Fallback>
      </mc:AlternateContent>
      <p:pic>
        <p:nvPicPr>
          <p:cNvPr id="7" name="図 6">
            <a:extLst>
              <a:ext uri="{FF2B5EF4-FFF2-40B4-BE49-F238E27FC236}">
                <a16:creationId xmlns:a16="http://schemas.microsoft.com/office/drawing/2014/main" id="{0383B518-581F-019A-00DF-03DDC6E7EB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3159" y="1870065"/>
            <a:ext cx="4572000" cy="3117869"/>
          </a:xfrm>
          <a:prstGeom prst="rect">
            <a:avLst/>
          </a:prstGeom>
        </p:spPr>
      </p:pic>
      <p:sp>
        <p:nvSpPr>
          <p:cNvPr id="8" name="テキスト ボックス 7">
            <a:extLst>
              <a:ext uri="{FF2B5EF4-FFF2-40B4-BE49-F238E27FC236}">
                <a16:creationId xmlns:a16="http://schemas.microsoft.com/office/drawing/2014/main" id="{9EC08C27-0131-3276-08D8-24E67F865551}"/>
              </a:ext>
            </a:extLst>
          </p:cNvPr>
          <p:cNvSpPr txBox="1"/>
          <p:nvPr/>
        </p:nvSpPr>
        <p:spPr>
          <a:xfrm>
            <a:off x="11161156" y="4703398"/>
            <a:ext cx="898388" cy="369332"/>
          </a:xfrm>
          <a:prstGeom prst="rect">
            <a:avLst/>
          </a:prstGeom>
          <a:noFill/>
        </p:spPr>
        <p:txBody>
          <a:bodyPr wrap="square" rtlCol="0">
            <a:spAutoFit/>
          </a:bodyPr>
          <a:lstStyle/>
          <a:p>
            <a:r>
              <a:rPr kumimoji="1" lang="en-US" altLang="ja-JP" dirty="0"/>
              <a:t>GeV</a:t>
            </a:r>
            <a:endParaRPr kumimoji="1" lang="ja-JP" altLang="en-US" dirty="0"/>
          </a:p>
        </p:txBody>
      </p:sp>
      <p:sp>
        <p:nvSpPr>
          <p:cNvPr id="11" name="テキスト ボックス 10">
            <a:extLst>
              <a:ext uri="{FF2B5EF4-FFF2-40B4-BE49-F238E27FC236}">
                <a16:creationId xmlns:a16="http://schemas.microsoft.com/office/drawing/2014/main" id="{2D008144-7DB8-CD0A-E27B-8467E93F4DA7}"/>
              </a:ext>
            </a:extLst>
          </p:cNvPr>
          <p:cNvSpPr txBox="1"/>
          <p:nvPr/>
        </p:nvSpPr>
        <p:spPr>
          <a:xfrm>
            <a:off x="6933041" y="4734176"/>
            <a:ext cx="4278717" cy="338554"/>
          </a:xfrm>
          <a:prstGeom prst="rect">
            <a:avLst/>
          </a:prstGeom>
          <a:noFill/>
        </p:spPr>
        <p:txBody>
          <a:bodyPr wrap="square" rtlCol="0">
            <a:spAutoFit/>
          </a:bodyPr>
          <a:lstStyle/>
          <a:p>
            <a:r>
              <a:rPr kumimoji="1" lang="en-US" altLang="ja-JP" sz="1600" dirty="0"/>
              <a:t>Z</a:t>
            </a:r>
            <a:r>
              <a:rPr kumimoji="1" lang="ja-JP" altLang="en-US" sz="1600" dirty="0"/>
              <a:t>からの</a:t>
            </a:r>
            <a:r>
              <a:rPr kumimoji="1" lang="en-US" altLang="ja-JP" sz="1600" dirty="0"/>
              <a:t>tau</a:t>
            </a:r>
            <a:r>
              <a:rPr kumimoji="1" lang="ja-JP" altLang="en-US" sz="1600" dirty="0"/>
              <a:t>から計算された、</a:t>
            </a:r>
            <a:r>
              <a:rPr kumimoji="1" lang="en-US" altLang="ja-JP" sz="1600" dirty="0"/>
              <a:t>Z</a:t>
            </a:r>
            <a:r>
              <a:rPr kumimoji="1" lang="ja-JP" altLang="en-US" sz="1600" dirty="0"/>
              <a:t>のエネルギー</a:t>
            </a:r>
          </a:p>
        </p:txBody>
      </p:sp>
      <p:sp>
        <p:nvSpPr>
          <p:cNvPr id="12" name="テキスト ボックス 11">
            <a:extLst>
              <a:ext uri="{FF2B5EF4-FFF2-40B4-BE49-F238E27FC236}">
                <a16:creationId xmlns:a16="http://schemas.microsoft.com/office/drawing/2014/main" id="{32B605D5-DE34-7FF8-BE9E-B4CCF2F779B0}"/>
              </a:ext>
            </a:extLst>
          </p:cNvPr>
          <p:cNvSpPr txBox="1"/>
          <p:nvPr/>
        </p:nvSpPr>
        <p:spPr>
          <a:xfrm>
            <a:off x="696158" y="2727960"/>
            <a:ext cx="5156002" cy="923330"/>
          </a:xfrm>
          <a:prstGeom prst="rect">
            <a:avLst/>
          </a:prstGeom>
          <a:noFill/>
        </p:spPr>
        <p:txBody>
          <a:bodyPr wrap="square" rtlCol="0">
            <a:spAutoFit/>
          </a:bodyPr>
          <a:lstStyle/>
          <a:p>
            <a:r>
              <a:rPr lang="en-US" altLang="ja-JP" dirty="0"/>
              <a:t>110 GeV</a:t>
            </a:r>
            <a:r>
              <a:rPr lang="ja-JP" altLang="en-US" dirty="0"/>
              <a:t>にピークが立っている。</a:t>
            </a:r>
            <a:endParaRPr lang="en-US" altLang="ja-JP" dirty="0"/>
          </a:p>
          <a:p>
            <a:r>
              <a:rPr kumimoji="1" lang="en-US" altLang="ja-JP" dirty="0"/>
              <a:t>H</a:t>
            </a:r>
            <a:r>
              <a:rPr kumimoji="1" lang="ja-JP" altLang="en-US" dirty="0"/>
              <a:t>と同じように、それ以下のエネルギーは緩やかに個数が減り、それ以上は一気に減っている。</a:t>
            </a:r>
          </a:p>
        </p:txBody>
      </p:sp>
      <p:sp>
        <p:nvSpPr>
          <p:cNvPr id="13" name="テキスト ボックス 12">
            <a:extLst>
              <a:ext uri="{FF2B5EF4-FFF2-40B4-BE49-F238E27FC236}">
                <a16:creationId xmlns:a16="http://schemas.microsoft.com/office/drawing/2014/main" id="{6FFDE6B9-A27B-F502-0F12-B7D41A6AD430}"/>
              </a:ext>
            </a:extLst>
          </p:cNvPr>
          <p:cNvSpPr txBox="1"/>
          <p:nvPr/>
        </p:nvSpPr>
        <p:spPr>
          <a:xfrm>
            <a:off x="6889694" y="1619964"/>
            <a:ext cx="594804" cy="3139321"/>
          </a:xfrm>
          <a:prstGeom prst="rect">
            <a:avLst/>
          </a:prstGeom>
          <a:noFill/>
        </p:spPr>
        <p:txBody>
          <a:bodyPr wrap="square" rtlCol="0">
            <a:spAutoFit/>
          </a:bodyPr>
          <a:lstStyle/>
          <a:p>
            <a:r>
              <a:rPr kumimoji="1" lang="en-US" altLang="ja-JP" dirty="0"/>
              <a:t>Tau</a:t>
            </a:r>
            <a:r>
              <a:rPr kumimoji="1" lang="ja-JP" altLang="en-US" dirty="0"/>
              <a:t>のペアの個数</a:t>
            </a:r>
            <a:endParaRPr kumimoji="1" lang="en-US" altLang="ja-JP" dirty="0"/>
          </a:p>
          <a:p>
            <a:r>
              <a:rPr kumimoji="1" lang="en-US" altLang="ja-JP" dirty="0"/>
              <a:t>=</a:t>
            </a:r>
          </a:p>
          <a:p>
            <a:r>
              <a:rPr kumimoji="1" lang="en-US" altLang="ja-JP" dirty="0"/>
              <a:t>Z</a:t>
            </a:r>
          </a:p>
          <a:p>
            <a:r>
              <a:rPr kumimoji="1" lang="ja-JP" altLang="en-US" dirty="0"/>
              <a:t>の数</a:t>
            </a:r>
          </a:p>
        </p:txBody>
      </p:sp>
      <p:sp>
        <p:nvSpPr>
          <p:cNvPr id="2" name="テキスト ボックス 1">
            <a:extLst>
              <a:ext uri="{FF2B5EF4-FFF2-40B4-BE49-F238E27FC236}">
                <a16:creationId xmlns:a16="http://schemas.microsoft.com/office/drawing/2014/main" id="{D14F4F0A-0B46-08D8-A5AE-B2FCA511605B}"/>
              </a:ext>
            </a:extLst>
          </p:cNvPr>
          <p:cNvSpPr txBox="1"/>
          <p:nvPr/>
        </p:nvSpPr>
        <p:spPr>
          <a:xfrm>
            <a:off x="696158" y="4206240"/>
            <a:ext cx="4973122" cy="2031325"/>
          </a:xfrm>
          <a:prstGeom prst="rect">
            <a:avLst/>
          </a:prstGeom>
          <a:noFill/>
        </p:spPr>
        <p:txBody>
          <a:bodyPr wrap="square" rtlCol="0">
            <a:spAutoFit/>
          </a:bodyPr>
          <a:lstStyle/>
          <a:p>
            <a:r>
              <a:rPr kumimoji="1" lang="en-US" altLang="ja-JP" dirty="0"/>
              <a:t>H</a:t>
            </a:r>
            <a:r>
              <a:rPr kumimoji="1" lang="ja-JP" altLang="en-US" dirty="0"/>
              <a:t>の場合と同じように</a:t>
            </a:r>
            <a:r>
              <a:rPr kumimoji="1" lang="en-US" altLang="ja-JP" dirty="0"/>
              <a:t>110 GeV</a:t>
            </a:r>
            <a:r>
              <a:rPr kumimoji="1" lang="ja-JP" altLang="en-US" dirty="0"/>
              <a:t>より小さいものは、</a:t>
            </a:r>
            <a:r>
              <a:rPr kumimoji="1" lang="en-US" altLang="ja-JP" dirty="0"/>
              <a:t>ISR</a:t>
            </a:r>
            <a:r>
              <a:rPr kumimoji="1" lang="ja-JP" altLang="en-US" dirty="0"/>
              <a:t>など</a:t>
            </a:r>
            <a:r>
              <a:rPr kumimoji="1" lang="en-US" altLang="ja-JP" dirty="0"/>
              <a:t>radiation</a:t>
            </a:r>
            <a:r>
              <a:rPr kumimoji="1" lang="ja-JP" altLang="en-US" dirty="0"/>
              <a:t>によってエネルギーを取られているものと</a:t>
            </a:r>
            <a:r>
              <a:rPr kumimoji="1" lang="en-US" altLang="ja-JP" dirty="0"/>
              <a:t>Z</a:t>
            </a:r>
            <a:r>
              <a:rPr kumimoji="1" lang="ja-JP" altLang="en-US" dirty="0"/>
              <a:t>の質量が小さいものだと考えられる。</a:t>
            </a:r>
            <a:endParaRPr kumimoji="1" lang="en-US" altLang="ja-JP" dirty="0"/>
          </a:p>
          <a:p>
            <a:r>
              <a:rPr lang="en-US" altLang="ja-JP" dirty="0"/>
              <a:t>110 GeV</a:t>
            </a:r>
            <a:r>
              <a:rPr lang="ja-JP" altLang="en-US" dirty="0"/>
              <a:t>より大きいものは</a:t>
            </a:r>
            <a:r>
              <a:rPr lang="en-US" altLang="ja-JP" dirty="0"/>
              <a:t>Z</a:t>
            </a:r>
            <a:r>
              <a:rPr lang="ja-JP" altLang="en-US" dirty="0"/>
              <a:t>の質量が大きかったものだと考えられるが、もっと慎重に確認する必要がある。</a:t>
            </a:r>
            <a:endParaRPr kumimoji="1" lang="ja-JP" altLang="en-US" dirty="0"/>
          </a:p>
        </p:txBody>
      </p:sp>
    </p:spTree>
    <p:extLst>
      <p:ext uri="{BB962C8B-B14F-4D97-AF65-F5344CB8AC3E}">
        <p14:creationId xmlns:p14="http://schemas.microsoft.com/office/powerpoint/2010/main" val="8835827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5357A2-62BC-9A96-2F56-5976B9AB96E6}"/>
              </a:ext>
            </a:extLst>
          </p:cNvPr>
          <p:cNvSpPr>
            <a:spLocks noGrp="1"/>
          </p:cNvSpPr>
          <p:nvPr>
            <p:ph type="title"/>
          </p:nvPr>
        </p:nvSpPr>
        <p:spPr/>
        <p:txBody>
          <a:bodyPr/>
          <a:lstStyle/>
          <a:p>
            <a:r>
              <a:rPr kumimoji="1" lang="en-US" altLang="ja-JP" dirty="0"/>
              <a:t>Tau lepton</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CFBE7FCC-2FF1-89A5-1609-977CD0FAABEA}"/>
                  </a:ext>
                </a:extLst>
              </p:cNvPr>
              <p:cNvSpPr>
                <a:spLocks noGrp="1"/>
              </p:cNvSpPr>
              <p:nvPr>
                <p:ph idx="1"/>
              </p:nvPr>
            </p:nvSpPr>
            <p:spPr>
              <a:xfrm>
                <a:off x="246441" y="1976514"/>
                <a:ext cx="5686408" cy="1961436"/>
              </a:xfrm>
            </p:spPr>
            <p:txBody>
              <a:bodyPr>
                <a:normAutofit fontScale="70000" lnSpcReduction="20000"/>
              </a:bodyPr>
              <a:lstStyle/>
              <a:p>
                <a:pPr marL="0" indent="0">
                  <a:buNone/>
                </a:pPr>
                <a:r>
                  <a:rPr kumimoji="1" lang="ja-JP" altLang="en-US" dirty="0"/>
                  <a:t>質量</a:t>
                </a:r>
                <a:r>
                  <a:rPr kumimoji="1" lang="en-US" altLang="ja-JP" dirty="0"/>
                  <a:t>(</a:t>
                </a:r>
                <a:r>
                  <a:rPr kumimoji="1" lang="ja-JP" altLang="en-US" dirty="0"/>
                  <a:t>静止</a:t>
                </a:r>
                <a:r>
                  <a:rPr kumimoji="1" lang="en-US" altLang="ja-JP" dirty="0"/>
                  <a:t>): </a:t>
                </a:r>
                <a14:m>
                  <m:oMath xmlns:m="http://schemas.openxmlformats.org/officeDocument/2006/math">
                    <m:r>
                      <a:rPr kumimoji="1" lang="en-US" altLang="ja-JP" i="1" dirty="0" smtClean="0">
                        <a:latin typeface="Cambria Math" panose="02040503050406030204" pitchFamily="18" charset="0"/>
                      </a:rPr>
                      <m:t>1</m:t>
                    </m:r>
                    <m:r>
                      <a:rPr kumimoji="1" lang="en-US" altLang="ja-JP" b="0" i="1" dirty="0" smtClean="0">
                        <a:latin typeface="Cambria Math" panose="02040503050406030204" pitchFamily="18" charset="0"/>
                      </a:rPr>
                      <m:t>.</m:t>
                    </m:r>
                    <m:r>
                      <a:rPr kumimoji="1" lang="en-US" altLang="ja-JP" i="1" dirty="0" smtClean="0">
                        <a:latin typeface="Cambria Math" panose="02040503050406030204" pitchFamily="18" charset="0"/>
                      </a:rPr>
                      <m:t>77 </m:t>
                    </m:r>
                    <m:r>
                      <a:rPr kumimoji="1" lang="en-US" altLang="ja-JP" b="0" i="1" dirty="0" smtClean="0">
                        <a:latin typeface="Cambria Math" panose="02040503050406030204" pitchFamily="18" charset="0"/>
                      </a:rPr>
                      <m:t>𝐺</m:t>
                    </m:r>
                    <m:r>
                      <a:rPr kumimoji="1" lang="en-US" altLang="ja-JP" i="1" dirty="0" smtClean="0">
                        <a:latin typeface="Cambria Math" panose="02040503050406030204" pitchFamily="18" charset="0"/>
                      </a:rPr>
                      <m:t>𝑒𝑉</m:t>
                    </m:r>
                  </m:oMath>
                </a14:m>
                <a:endParaRPr kumimoji="1" lang="en-US" altLang="ja-JP" dirty="0"/>
              </a:p>
              <a:p>
                <a:pPr marL="0" indent="0">
                  <a:buNone/>
                </a:pPr>
                <a:r>
                  <a:rPr lang="ja-JP" altLang="en-US" dirty="0"/>
                  <a:t>平均寿命</a:t>
                </a:r>
                <a:r>
                  <a:rPr lang="en-US" altLang="ja-JP" dirty="0"/>
                  <a:t>:</a:t>
                </a:r>
                <a:r>
                  <a:rPr lang="ja-JP" altLang="en-US" dirty="0"/>
                  <a:t> </a:t>
                </a:r>
                <a14:m>
                  <m:oMath xmlns:m="http://schemas.openxmlformats.org/officeDocument/2006/math">
                    <m:r>
                      <a:rPr lang="en-US" altLang="ja-JP" i="1" dirty="0" smtClean="0">
                        <a:latin typeface="Cambria Math" panose="02040503050406030204" pitchFamily="18" charset="0"/>
                      </a:rPr>
                      <m:t>2.90</m:t>
                    </m:r>
                    <m:r>
                      <a:rPr lang="en-US" altLang="ja-JP" i="1" dirty="0" smtClean="0">
                        <a:latin typeface="Cambria Math" panose="02040503050406030204" pitchFamily="18" charset="0"/>
                        <a:ea typeface="Cambria Math" panose="02040503050406030204" pitchFamily="18" charset="0"/>
                      </a:rPr>
                      <m:t>×</m:t>
                    </m:r>
                    <m:sSup>
                      <m:sSupPr>
                        <m:ctrlPr>
                          <a:rPr lang="ja-JP" altLang="en-US" i="1" dirty="0" smtClean="0">
                            <a:latin typeface="Cambria Math" panose="02040503050406030204" pitchFamily="18" charset="0"/>
                            <a:ea typeface="Cambria Math" panose="02040503050406030204" pitchFamily="18" charset="0"/>
                          </a:rPr>
                        </m:ctrlPr>
                      </m:sSupPr>
                      <m:e>
                        <m:r>
                          <a:rPr lang="en-US" altLang="ja-JP" b="0" i="1" dirty="0" smtClean="0">
                            <a:latin typeface="Cambria Math" panose="02040503050406030204" pitchFamily="18" charset="0"/>
                            <a:ea typeface="Cambria Math" panose="02040503050406030204" pitchFamily="18" charset="0"/>
                          </a:rPr>
                          <m:t>10</m:t>
                        </m:r>
                      </m:e>
                      <m:sup>
                        <m:r>
                          <a:rPr lang="en-US" altLang="ja-JP" b="0" i="1" dirty="0" smtClean="0">
                            <a:latin typeface="Cambria Math" panose="02040503050406030204" pitchFamily="18" charset="0"/>
                            <a:ea typeface="Cambria Math" panose="02040503050406030204" pitchFamily="18" charset="0"/>
                          </a:rPr>
                          <m:t>−13</m:t>
                        </m:r>
                      </m:sup>
                    </m:sSup>
                    <m:r>
                      <a:rPr lang="en-US" altLang="ja-JP" b="0" i="1" dirty="0" smtClean="0">
                        <a:latin typeface="Cambria Math" panose="02040503050406030204" pitchFamily="18" charset="0"/>
                        <a:ea typeface="Cambria Math" panose="02040503050406030204" pitchFamily="18" charset="0"/>
                      </a:rPr>
                      <m:t> </m:t>
                    </m:r>
                    <m:r>
                      <a:rPr lang="en-US" altLang="ja-JP" b="0" i="1" dirty="0" smtClean="0">
                        <a:latin typeface="Cambria Math" panose="02040503050406030204" pitchFamily="18" charset="0"/>
                        <a:ea typeface="Cambria Math" panose="02040503050406030204" pitchFamily="18" charset="0"/>
                      </a:rPr>
                      <m:t>𝑠</m:t>
                    </m:r>
                  </m:oMath>
                </a14:m>
                <a:endParaRPr kumimoji="1" lang="en-US" altLang="ja-JP" dirty="0"/>
              </a:p>
              <a:p>
                <a:pPr marL="0" indent="0">
                  <a:buNone/>
                </a:pPr>
                <a:r>
                  <a:rPr lang="ja-JP" altLang="en-US" dirty="0"/>
                  <a:t>電気素量</a:t>
                </a:r>
                <a:r>
                  <a:rPr lang="en-US" altLang="ja-JP" dirty="0"/>
                  <a:t>(e)</a:t>
                </a:r>
                <a:r>
                  <a:rPr lang="ja-JP" altLang="en-US" dirty="0"/>
                  <a:t>と等しい電荷と</a:t>
                </a:r>
                <a:r>
                  <a:rPr lang="en-US" altLang="ja-JP" dirty="0"/>
                  <a:t>1/2</a:t>
                </a:r>
                <a:r>
                  <a:rPr lang="ja-JP" altLang="en-US" dirty="0"/>
                  <a:t>スピンをもつ</a:t>
                </a:r>
                <a:endParaRPr lang="en-US" altLang="ja-JP" dirty="0"/>
              </a:p>
              <a:p>
                <a:pPr marL="0" indent="0">
                  <a:buNone/>
                </a:pPr>
                <a:r>
                  <a:rPr kumimoji="1" lang="ja-JP" altLang="en-US" dirty="0"/>
                  <a:t>弱い相互作用でハドロンに崩壊しうる唯一のレプトン</a:t>
                </a:r>
                <a:endParaRPr kumimoji="1" lang="en-US" altLang="ja-JP" dirty="0"/>
              </a:p>
              <a:p>
                <a:pPr marL="0" indent="0">
                  <a:buNone/>
                </a:pPr>
                <a:r>
                  <a:rPr kumimoji="1" lang="ja-JP" altLang="en-US" dirty="0"/>
                  <a:t>レプトンに崩壊するときも</a:t>
                </a:r>
                <a:r>
                  <a:rPr lang="ja-JP" altLang="en-US" dirty="0"/>
                  <a:t>弱い相互作用</a:t>
                </a:r>
                <a:endParaRPr kumimoji="1" lang="en-US" altLang="ja-JP" dirty="0"/>
              </a:p>
              <a:p>
                <a:pPr marL="0" indent="0">
                  <a:buNone/>
                </a:pPr>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CFBE7FCC-2FF1-89A5-1609-977CD0FAABEA}"/>
                  </a:ext>
                </a:extLst>
              </p:cNvPr>
              <p:cNvSpPr>
                <a:spLocks noGrp="1" noRot="1" noChangeAspect="1" noMove="1" noResize="1" noEditPoints="1" noAdjustHandles="1" noChangeArrowheads="1" noChangeShapeType="1" noTextEdit="1"/>
              </p:cNvSpPr>
              <p:nvPr>
                <p:ph idx="1"/>
              </p:nvPr>
            </p:nvSpPr>
            <p:spPr>
              <a:xfrm>
                <a:off x="246441" y="1976514"/>
                <a:ext cx="5686408" cy="1961436"/>
              </a:xfrm>
              <a:blipFill>
                <a:blip r:embed="rId2"/>
                <a:stretch>
                  <a:fillRect l="-1072" t="-5280" b="-2484"/>
                </a:stretch>
              </a:blipFill>
            </p:spPr>
            <p:txBody>
              <a:bodyPr/>
              <a:lstStyle/>
              <a:p>
                <a:r>
                  <a:rPr lang="ja-JP" altLang="en-US">
                    <a:noFill/>
                  </a:rPr>
                  <a:t> </a:t>
                </a:r>
              </a:p>
            </p:txBody>
          </p:sp>
        </mc:Fallback>
      </mc:AlternateContent>
      <p:grpSp>
        <p:nvGrpSpPr>
          <p:cNvPr id="55" name="グループ化 54">
            <a:extLst>
              <a:ext uri="{FF2B5EF4-FFF2-40B4-BE49-F238E27FC236}">
                <a16:creationId xmlns:a16="http://schemas.microsoft.com/office/drawing/2014/main" id="{0321B116-AE72-A5FF-82AA-A25ADE0848F3}"/>
              </a:ext>
            </a:extLst>
          </p:cNvPr>
          <p:cNvGrpSpPr/>
          <p:nvPr/>
        </p:nvGrpSpPr>
        <p:grpSpPr>
          <a:xfrm>
            <a:off x="634220" y="4001294"/>
            <a:ext cx="4294696" cy="2424432"/>
            <a:chOff x="634220" y="4001294"/>
            <a:chExt cx="4294696" cy="2424432"/>
          </a:xfrm>
        </p:grpSpPr>
        <p:grpSp>
          <p:nvGrpSpPr>
            <p:cNvPr id="30" name="グループ化 29">
              <a:extLst>
                <a:ext uri="{FF2B5EF4-FFF2-40B4-BE49-F238E27FC236}">
                  <a16:creationId xmlns:a16="http://schemas.microsoft.com/office/drawing/2014/main" id="{AA681DA5-A9A8-EDD3-ABC2-F83870468F0B}"/>
                </a:ext>
              </a:extLst>
            </p:cNvPr>
            <p:cNvGrpSpPr/>
            <p:nvPr/>
          </p:nvGrpSpPr>
          <p:grpSpPr>
            <a:xfrm>
              <a:off x="1012054" y="4367814"/>
              <a:ext cx="2858018" cy="1884705"/>
              <a:chOff x="1012054" y="4367814"/>
              <a:chExt cx="2858018" cy="1884705"/>
            </a:xfrm>
          </p:grpSpPr>
          <p:cxnSp>
            <p:nvCxnSpPr>
              <p:cNvPr id="5" name="直線コネクタ 4">
                <a:extLst>
                  <a:ext uri="{FF2B5EF4-FFF2-40B4-BE49-F238E27FC236}">
                    <a16:creationId xmlns:a16="http://schemas.microsoft.com/office/drawing/2014/main" id="{DA406F34-6A1C-2269-AC91-55AC4745C246}"/>
                  </a:ext>
                </a:extLst>
              </p:cNvPr>
              <p:cNvCxnSpPr>
                <a:cxnSpLocks/>
                <a:endCxn id="17" idx="0"/>
              </p:cNvCxnSpPr>
              <p:nvPr/>
            </p:nvCxnSpPr>
            <p:spPr>
              <a:xfrm>
                <a:off x="1012054" y="4972049"/>
                <a:ext cx="957274" cy="0"/>
              </a:xfrm>
              <a:prstGeom prst="line">
                <a:avLst/>
              </a:prstGeom>
            </p:spPr>
            <p:style>
              <a:lnRef idx="2">
                <a:schemeClr val="dk1"/>
              </a:lnRef>
              <a:fillRef idx="0">
                <a:schemeClr val="dk1"/>
              </a:fillRef>
              <a:effectRef idx="1">
                <a:schemeClr val="dk1"/>
              </a:effectRef>
              <a:fontRef idx="minor">
                <a:schemeClr val="tx1"/>
              </a:fontRef>
            </p:style>
          </p:cxnSp>
          <p:cxnSp>
            <p:nvCxnSpPr>
              <p:cNvPr id="6" name="直線コネクタ 5">
                <a:extLst>
                  <a:ext uri="{FF2B5EF4-FFF2-40B4-BE49-F238E27FC236}">
                    <a16:creationId xmlns:a16="http://schemas.microsoft.com/office/drawing/2014/main" id="{2D2D39C9-3435-1950-377B-D1F0EC250C46}"/>
                  </a:ext>
                </a:extLst>
              </p:cNvPr>
              <p:cNvCxnSpPr>
                <a:cxnSpLocks/>
                <a:stCxn id="17" idx="0"/>
              </p:cNvCxnSpPr>
              <p:nvPr/>
            </p:nvCxnSpPr>
            <p:spPr>
              <a:xfrm flipV="1">
                <a:off x="1969328" y="4367814"/>
                <a:ext cx="729484" cy="604235"/>
              </a:xfrm>
              <a:prstGeom prst="line">
                <a:avLst/>
              </a:prstGeom>
            </p:spPr>
            <p:style>
              <a:lnRef idx="2">
                <a:schemeClr val="dk1"/>
              </a:lnRef>
              <a:fillRef idx="0">
                <a:schemeClr val="dk1"/>
              </a:fillRef>
              <a:effectRef idx="1">
                <a:schemeClr val="dk1"/>
              </a:effectRef>
              <a:fontRef idx="minor">
                <a:schemeClr val="tx1"/>
              </a:fontRef>
            </p:style>
          </p:cxnSp>
          <p:cxnSp>
            <p:nvCxnSpPr>
              <p:cNvPr id="7" name="直線コネクタ 6">
                <a:extLst>
                  <a:ext uri="{FF2B5EF4-FFF2-40B4-BE49-F238E27FC236}">
                    <a16:creationId xmlns:a16="http://schemas.microsoft.com/office/drawing/2014/main" id="{1BDBEC25-8B59-C9F9-0B4D-BB5614F0FAC6}"/>
                  </a:ext>
                </a:extLst>
              </p:cNvPr>
              <p:cNvCxnSpPr>
                <a:cxnSpLocks/>
                <a:stCxn id="17" idx="15"/>
              </p:cNvCxnSpPr>
              <p:nvPr/>
            </p:nvCxnSpPr>
            <p:spPr>
              <a:xfrm flipV="1">
                <a:off x="3017044" y="4972049"/>
                <a:ext cx="853028" cy="699717"/>
              </a:xfrm>
              <a:prstGeom prst="line">
                <a:avLst/>
              </a:prstGeom>
            </p:spPr>
            <p:style>
              <a:lnRef idx="2">
                <a:schemeClr val="dk1"/>
              </a:lnRef>
              <a:fillRef idx="0">
                <a:schemeClr val="dk1"/>
              </a:fillRef>
              <a:effectRef idx="1">
                <a:schemeClr val="dk1"/>
              </a:effectRef>
              <a:fontRef idx="minor">
                <a:schemeClr val="tx1"/>
              </a:fontRef>
            </p:style>
          </p:cxnSp>
          <p:cxnSp>
            <p:nvCxnSpPr>
              <p:cNvPr id="8" name="直線コネクタ 7">
                <a:extLst>
                  <a:ext uri="{FF2B5EF4-FFF2-40B4-BE49-F238E27FC236}">
                    <a16:creationId xmlns:a16="http://schemas.microsoft.com/office/drawing/2014/main" id="{63F7561B-00DB-1955-84A1-34082310EA05}"/>
                  </a:ext>
                </a:extLst>
              </p:cNvPr>
              <p:cNvCxnSpPr>
                <a:cxnSpLocks/>
                <a:stCxn id="17" idx="15"/>
              </p:cNvCxnSpPr>
              <p:nvPr/>
            </p:nvCxnSpPr>
            <p:spPr>
              <a:xfrm>
                <a:off x="3017044" y="5671766"/>
                <a:ext cx="853028" cy="580753"/>
              </a:xfrm>
              <a:prstGeom prst="line">
                <a:avLst/>
              </a:prstGeom>
            </p:spPr>
            <p:style>
              <a:lnRef idx="2">
                <a:schemeClr val="dk1"/>
              </a:lnRef>
              <a:fillRef idx="0">
                <a:schemeClr val="dk1"/>
              </a:fillRef>
              <a:effectRef idx="1">
                <a:schemeClr val="dk1"/>
              </a:effectRef>
              <a:fontRef idx="minor">
                <a:schemeClr val="tx1"/>
              </a:fontRef>
            </p:style>
          </p:cxnSp>
          <p:sp>
            <p:nvSpPr>
              <p:cNvPr id="17" name="フリーフォーム: 図形 16">
                <a:extLst>
                  <a:ext uri="{FF2B5EF4-FFF2-40B4-BE49-F238E27FC236}">
                    <a16:creationId xmlns:a16="http://schemas.microsoft.com/office/drawing/2014/main" id="{01712CBC-EBFC-FA3C-DA5E-5D52A306CB0F}"/>
                  </a:ext>
                </a:extLst>
              </p:cNvPr>
              <p:cNvSpPr/>
              <p:nvPr/>
            </p:nvSpPr>
            <p:spPr>
              <a:xfrm rot="1976439" flipV="1">
                <a:off x="1862391" y="5222853"/>
                <a:ext cx="1259764" cy="20092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二等辺三角形 25">
                <a:extLst>
                  <a:ext uri="{FF2B5EF4-FFF2-40B4-BE49-F238E27FC236}">
                    <a16:creationId xmlns:a16="http://schemas.microsoft.com/office/drawing/2014/main" id="{3B7340D2-2AB2-7036-8548-B7C8D240C9FB}"/>
                  </a:ext>
                </a:extLst>
              </p:cNvPr>
              <p:cNvSpPr/>
              <p:nvPr/>
            </p:nvSpPr>
            <p:spPr>
              <a:xfrm rot="5400000">
                <a:off x="1375281" y="487384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二等辺三角形 26">
                <a:extLst>
                  <a:ext uri="{FF2B5EF4-FFF2-40B4-BE49-F238E27FC236}">
                    <a16:creationId xmlns:a16="http://schemas.microsoft.com/office/drawing/2014/main" id="{F16718A9-7F57-ACE6-63D5-55320E4A7C30}"/>
                  </a:ext>
                </a:extLst>
              </p:cNvPr>
              <p:cNvSpPr/>
              <p:nvPr/>
            </p:nvSpPr>
            <p:spPr>
              <a:xfrm rot="3136892">
                <a:off x="2218476" y="4542715"/>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1B1F5D58-1FB3-D404-823B-DB4FD9FDF571}"/>
                  </a:ext>
                </a:extLst>
              </p:cNvPr>
              <p:cNvSpPr/>
              <p:nvPr/>
            </p:nvSpPr>
            <p:spPr>
              <a:xfrm rot="14046788">
                <a:off x="3390994" y="518920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4C459B2B-C1CC-215E-99D7-97A56CB708E4}"/>
                  </a:ext>
                </a:extLst>
              </p:cNvPr>
              <p:cNvSpPr/>
              <p:nvPr/>
            </p:nvSpPr>
            <p:spPr>
              <a:xfrm rot="7681778">
                <a:off x="3388451" y="5890293"/>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DC39BA0F-DD27-5EAD-BD21-7613EE034256}"/>
                    </a:ext>
                  </a:extLst>
                </p:cNvPr>
                <p:cNvSpPr txBox="1"/>
                <p:nvPr/>
              </p:nvSpPr>
              <p:spPr>
                <a:xfrm>
                  <a:off x="634220" y="4725063"/>
                  <a:ext cx="5274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1" name="テキスト ボックス 40">
                  <a:extLst>
                    <a:ext uri="{FF2B5EF4-FFF2-40B4-BE49-F238E27FC236}">
                      <a16:creationId xmlns:a16="http://schemas.microsoft.com/office/drawing/2014/main" id="{DC39BA0F-DD27-5EAD-BD21-7613EE034256}"/>
                    </a:ext>
                  </a:extLst>
                </p:cNvPr>
                <p:cNvSpPr txBox="1">
                  <a:spLocks noRot="1" noChangeAspect="1" noMove="1" noResize="1" noEditPoints="1" noAdjustHandles="1" noChangeArrowheads="1" noChangeShapeType="1" noTextEdit="1"/>
                </p:cNvSpPr>
                <p:nvPr/>
              </p:nvSpPr>
              <p:spPr>
                <a:xfrm>
                  <a:off x="634220" y="4725063"/>
                  <a:ext cx="527482" cy="369332"/>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D2B35D35-069C-5EB3-12C3-D8CACAC702BE}"/>
                    </a:ext>
                  </a:extLst>
                </p:cNvPr>
                <p:cNvSpPr txBox="1"/>
                <p:nvPr/>
              </p:nvSpPr>
              <p:spPr>
                <a:xfrm>
                  <a:off x="2698812" y="4001294"/>
                  <a:ext cx="4705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m:oMathPara>
                  </a14:m>
                  <a:endParaRPr kumimoji="1" lang="ja-JP" altLang="en-US" dirty="0"/>
                </a:p>
              </p:txBody>
            </p:sp>
          </mc:Choice>
          <mc:Fallback xmlns="">
            <p:sp>
              <p:nvSpPr>
                <p:cNvPr id="43" name="テキスト ボックス 42">
                  <a:extLst>
                    <a:ext uri="{FF2B5EF4-FFF2-40B4-BE49-F238E27FC236}">
                      <a16:creationId xmlns:a16="http://schemas.microsoft.com/office/drawing/2014/main" id="{D2B35D35-069C-5EB3-12C3-D8CACAC702BE}"/>
                    </a:ext>
                  </a:extLst>
                </p:cNvPr>
                <p:cNvSpPr txBox="1">
                  <a:spLocks noRot="1" noChangeAspect="1" noMove="1" noResize="1" noEditPoints="1" noAdjustHandles="1" noChangeArrowheads="1" noChangeShapeType="1" noTextEdit="1"/>
                </p:cNvSpPr>
                <p:nvPr/>
              </p:nvSpPr>
              <p:spPr>
                <a:xfrm>
                  <a:off x="2698812" y="4001294"/>
                  <a:ext cx="470516"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テキスト ボックス 46">
                  <a:extLst>
                    <a:ext uri="{FF2B5EF4-FFF2-40B4-BE49-F238E27FC236}">
                      <a16:creationId xmlns:a16="http://schemas.microsoft.com/office/drawing/2014/main" id="{F655716A-ACF9-11F1-2F94-589503976402}"/>
                    </a:ext>
                  </a:extLst>
                </p:cNvPr>
                <p:cNvSpPr txBox="1"/>
                <p:nvPr/>
              </p:nvSpPr>
              <p:spPr>
                <a:xfrm>
                  <a:off x="3847173" y="4704286"/>
                  <a:ext cx="330262" cy="41139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𝑙</m:t>
                                </m:r>
                              </m:sub>
                            </m:sSub>
                          </m:e>
                        </m:acc>
                        <m:d>
                          <m:dPr>
                            <m:ctrlPr>
                              <a:rPr kumimoji="1" lang="ja-JP" altLang="en-US" i="1" smtClean="0">
                                <a:latin typeface="Cambria Math" panose="02040503050406030204" pitchFamily="18" charset="0"/>
                              </a:rPr>
                            </m:ctrlPr>
                          </m:dPr>
                          <m:e>
                            <m:acc>
                              <m:accPr>
                                <m:chr m:val="̅"/>
                                <m:ctrlPr>
                                  <a:rPr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𝑒</m:t>
                                    </m:r>
                                  </m:sub>
                                </m:sSub>
                              </m:e>
                            </m:acc>
                            <m:r>
                              <a:rPr lang="en-US" altLang="ja-JP" b="0" i="1" smtClean="0">
                                <a:latin typeface="Cambria Math" panose="02040503050406030204" pitchFamily="18" charset="0"/>
                              </a:rPr>
                              <m:t>,</m:t>
                            </m:r>
                            <m:acc>
                              <m:accPr>
                                <m:chr m:val="̅"/>
                                <m:ctrlPr>
                                  <a:rPr lang="ja-JP" altLang="en-US" i="1">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ja-JP" altLang="en-US" i="1" smtClean="0">
                                        <a:latin typeface="Cambria Math" panose="02040503050406030204" pitchFamily="18" charset="0"/>
                                      </a:rPr>
                                      <m:t>𝜇</m:t>
                                    </m:r>
                                  </m:sub>
                                </m:sSub>
                              </m:e>
                            </m:acc>
                          </m:e>
                        </m:d>
                      </m:oMath>
                    </m:oMathPara>
                  </a14:m>
                  <a:endParaRPr kumimoji="1" lang="ja-JP" altLang="en-US" dirty="0"/>
                </a:p>
              </p:txBody>
            </p:sp>
          </mc:Choice>
          <mc:Fallback xmlns="">
            <p:sp>
              <p:nvSpPr>
                <p:cNvPr id="47" name="テキスト ボックス 46">
                  <a:extLst>
                    <a:ext uri="{FF2B5EF4-FFF2-40B4-BE49-F238E27FC236}">
                      <a16:creationId xmlns:a16="http://schemas.microsoft.com/office/drawing/2014/main" id="{F655716A-ACF9-11F1-2F94-589503976402}"/>
                    </a:ext>
                  </a:extLst>
                </p:cNvPr>
                <p:cNvSpPr txBox="1">
                  <a:spLocks noRot="1" noChangeAspect="1" noMove="1" noResize="1" noEditPoints="1" noAdjustHandles="1" noChangeArrowheads="1" noChangeShapeType="1" noTextEdit="1"/>
                </p:cNvSpPr>
                <p:nvPr/>
              </p:nvSpPr>
              <p:spPr>
                <a:xfrm>
                  <a:off x="3847173" y="4704286"/>
                  <a:ext cx="330262" cy="411395"/>
                </a:xfrm>
                <a:prstGeom prst="rect">
                  <a:avLst/>
                </a:prstGeom>
                <a:blipFill>
                  <a:blip r:embed="rId5"/>
                  <a:stretch>
                    <a:fillRect r="-198148" b="-298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9" name="テキスト ボックス 48">
                  <a:extLst>
                    <a:ext uri="{FF2B5EF4-FFF2-40B4-BE49-F238E27FC236}">
                      <a16:creationId xmlns:a16="http://schemas.microsoft.com/office/drawing/2014/main" id="{B85B2E22-BCFB-667D-4DFE-369612C32609}"/>
                    </a:ext>
                  </a:extLst>
                </p:cNvPr>
                <p:cNvSpPr txBox="1"/>
                <p:nvPr/>
              </p:nvSpPr>
              <p:spPr>
                <a:xfrm>
                  <a:off x="2126433" y="5380808"/>
                  <a:ext cx="5832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9" name="テキスト ボックス 48">
                  <a:extLst>
                    <a:ext uri="{FF2B5EF4-FFF2-40B4-BE49-F238E27FC236}">
                      <a16:creationId xmlns:a16="http://schemas.microsoft.com/office/drawing/2014/main" id="{B85B2E22-BCFB-667D-4DFE-369612C32609}"/>
                    </a:ext>
                  </a:extLst>
                </p:cNvPr>
                <p:cNvSpPr txBox="1">
                  <a:spLocks noRot="1" noChangeAspect="1" noMove="1" noResize="1" noEditPoints="1" noAdjustHandles="1" noChangeArrowheads="1" noChangeShapeType="1" noTextEdit="1"/>
                </p:cNvSpPr>
                <p:nvPr/>
              </p:nvSpPr>
              <p:spPr>
                <a:xfrm>
                  <a:off x="2126433" y="5380808"/>
                  <a:ext cx="583248"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1" name="テキスト ボックス 50">
                  <a:extLst>
                    <a:ext uri="{FF2B5EF4-FFF2-40B4-BE49-F238E27FC236}">
                      <a16:creationId xmlns:a16="http://schemas.microsoft.com/office/drawing/2014/main" id="{A726A14D-B51B-4E3A-80F5-B90761968653}"/>
                    </a:ext>
                  </a:extLst>
                </p:cNvPr>
                <p:cNvSpPr txBox="1"/>
                <p:nvPr/>
              </p:nvSpPr>
              <p:spPr>
                <a:xfrm>
                  <a:off x="3852403" y="6148727"/>
                  <a:ext cx="10765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d>
                          <m:dPr>
                            <m:ctrlPr>
                              <a:rPr kumimoji="1" lang="ja-JP" altLang="en-US" i="1" smtClean="0">
                                <a:latin typeface="Cambria Math" panose="02040503050406030204" pitchFamily="18" charset="0"/>
                              </a:rPr>
                            </m:ctrlPr>
                          </m:dPr>
                          <m:e>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b="0" i="1" smtClean="0">
                                <a:latin typeface="Cambria Math" panose="02040503050406030204" pitchFamily="18" charset="0"/>
                              </a:rPr>
                              <m:t>,</m:t>
                            </m:r>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𝜇</m:t>
                                </m:r>
                              </m:e>
                              <m:sup>
                                <m:r>
                                  <a:rPr kumimoji="1" lang="en-US" altLang="ja-JP" b="0" i="1" smtClean="0">
                                    <a:latin typeface="Cambria Math" panose="02040503050406030204" pitchFamily="18" charset="0"/>
                                  </a:rPr>
                                  <m:t>−</m:t>
                                </m:r>
                              </m:sup>
                            </m:sSup>
                          </m:e>
                        </m:d>
                      </m:oMath>
                    </m:oMathPara>
                  </a14:m>
                  <a:endParaRPr kumimoji="1" lang="ja-JP" altLang="en-US" dirty="0"/>
                </a:p>
              </p:txBody>
            </p:sp>
          </mc:Choice>
          <mc:Fallback xmlns="">
            <p:sp>
              <p:nvSpPr>
                <p:cNvPr id="51" name="テキスト ボックス 50">
                  <a:extLst>
                    <a:ext uri="{FF2B5EF4-FFF2-40B4-BE49-F238E27FC236}">
                      <a16:creationId xmlns:a16="http://schemas.microsoft.com/office/drawing/2014/main" id="{A726A14D-B51B-4E3A-80F5-B90761968653}"/>
                    </a:ext>
                  </a:extLst>
                </p:cNvPr>
                <p:cNvSpPr txBox="1">
                  <a:spLocks noRot="1" noChangeAspect="1" noMove="1" noResize="1" noEditPoints="1" noAdjustHandles="1" noChangeArrowheads="1" noChangeShapeType="1" noTextEdit="1"/>
                </p:cNvSpPr>
                <p:nvPr/>
              </p:nvSpPr>
              <p:spPr>
                <a:xfrm>
                  <a:off x="3852403" y="6148727"/>
                  <a:ext cx="1076513" cy="276999"/>
                </a:xfrm>
                <a:prstGeom prst="rect">
                  <a:avLst/>
                </a:prstGeom>
                <a:blipFill>
                  <a:blip r:embed="rId7"/>
                  <a:stretch>
                    <a:fillRect l="-4520" b="-22222"/>
                  </a:stretch>
                </a:blipFill>
              </p:spPr>
              <p:txBody>
                <a:bodyPr/>
                <a:lstStyle/>
                <a:p>
                  <a:r>
                    <a:rPr lang="ja-JP" altLang="en-US">
                      <a:noFill/>
                    </a:rPr>
                    <a:t> </a:t>
                  </a:r>
                </a:p>
              </p:txBody>
            </p:sp>
          </mc:Fallback>
        </mc:AlternateContent>
      </p:grpSp>
      <p:grpSp>
        <p:nvGrpSpPr>
          <p:cNvPr id="54" name="グループ化 53">
            <a:extLst>
              <a:ext uri="{FF2B5EF4-FFF2-40B4-BE49-F238E27FC236}">
                <a16:creationId xmlns:a16="http://schemas.microsoft.com/office/drawing/2014/main" id="{BFB355AD-4141-3FA2-BF97-8E24C45F9FE2}"/>
              </a:ext>
            </a:extLst>
          </p:cNvPr>
          <p:cNvGrpSpPr/>
          <p:nvPr/>
        </p:nvGrpSpPr>
        <p:grpSpPr>
          <a:xfrm>
            <a:off x="5112122" y="4383914"/>
            <a:ext cx="3537841" cy="2363119"/>
            <a:chOff x="5729645" y="4166751"/>
            <a:chExt cx="3537841" cy="2363119"/>
          </a:xfrm>
        </p:grpSpPr>
        <p:grpSp>
          <p:nvGrpSpPr>
            <p:cNvPr id="31" name="グループ化 30">
              <a:extLst>
                <a:ext uri="{FF2B5EF4-FFF2-40B4-BE49-F238E27FC236}">
                  <a16:creationId xmlns:a16="http://schemas.microsoft.com/office/drawing/2014/main" id="{7239B307-FB12-1128-D731-8B5CD0BF3287}"/>
                </a:ext>
              </a:extLst>
            </p:cNvPr>
            <p:cNvGrpSpPr/>
            <p:nvPr/>
          </p:nvGrpSpPr>
          <p:grpSpPr>
            <a:xfrm>
              <a:off x="6096000" y="4494503"/>
              <a:ext cx="2858018" cy="1884705"/>
              <a:chOff x="1012054" y="4367814"/>
              <a:chExt cx="2858018" cy="1884705"/>
            </a:xfrm>
          </p:grpSpPr>
          <p:cxnSp>
            <p:nvCxnSpPr>
              <p:cNvPr id="32" name="直線コネクタ 31">
                <a:extLst>
                  <a:ext uri="{FF2B5EF4-FFF2-40B4-BE49-F238E27FC236}">
                    <a16:creationId xmlns:a16="http://schemas.microsoft.com/office/drawing/2014/main" id="{AF321520-C55A-D680-2AB3-AC53FDF6C3F3}"/>
                  </a:ext>
                </a:extLst>
              </p:cNvPr>
              <p:cNvCxnSpPr>
                <a:cxnSpLocks/>
                <a:endCxn id="36" idx="0"/>
              </p:cNvCxnSpPr>
              <p:nvPr/>
            </p:nvCxnSpPr>
            <p:spPr>
              <a:xfrm>
                <a:off x="1012054" y="4972049"/>
                <a:ext cx="957274" cy="0"/>
              </a:xfrm>
              <a:prstGeom prst="line">
                <a:avLst/>
              </a:prstGeom>
            </p:spPr>
            <p:style>
              <a:lnRef idx="2">
                <a:schemeClr val="dk1"/>
              </a:lnRef>
              <a:fillRef idx="0">
                <a:schemeClr val="dk1"/>
              </a:fillRef>
              <a:effectRef idx="1">
                <a:schemeClr val="dk1"/>
              </a:effectRef>
              <a:fontRef idx="minor">
                <a:schemeClr val="tx1"/>
              </a:fontRef>
            </p:style>
          </p:cxnSp>
          <p:cxnSp>
            <p:nvCxnSpPr>
              <p:cNvPr id="33" name="直線コネクタ 32">
                <a:extLst>
                  <a:ext uri="{FF2B5EF4-FFF2-40B4-BE49-F238E27FC236}">
                    <a16:creationId xmlns:a16="http://schemas.microsoft.com/office/drawing/2014/main" id="{E5FFCE3D-33C9-A38D-771D-6B6805715629}"/>
                  </a:ext>
                </a:extLst>
              </p:cNvPr>
              <p:cNvCxnSpPr>
                <a:cxnSpLocks/>
                <a:stCxn id="36" idx="0"/>
              </p:cNvCxnSpPr>
              <p:nvPr/>
            </p:nvCxnSpPr>
            <p:spPr>
              <a:xfrm flipV="1">
                <a:off x="1969328" y="4367814"/>
                <a:ext cx="729484" cy="604235"/>
              </a:xfrm>
              <a:prstGeom prst="line">
                <a:avLst/>
              </a:prstGeom>
            </p:spPr>
            <p:style>
              <a:lnRef idx="2">
                <a:schemeClr val="dk1"/>
              </a:lnRef>
              <a:fillRef idx="0">
                <a:schemeClr val="dk1"/>
              </a:fillRef>
              <a:effectRef idx="1">
                <a:schemeClr val="dk1"/>
              </a:effectRef>
              <a:fontRef idx="minor">
                <a:schemeClr val="tx1"/>
              </a:fontRef>
            </p:style>
          </p:cxnSp>
          <p:cxnSp>
            <p:nvCxnSpPr>
              <p:cNvPr id="34" name="直線コネクタ 33">
                <a:extLst>
                  <a:ext uri="{FF2B5EF4-FFF2-40B4-BE49-F238E27FC236}">
                    <a16:creationId xmlns:a16="http://schemas.microsoft.com/office/drawing/2014/main" id="{CEEEE3A2-E86F-2050-30E8-D93B8887837B}"/>
                  </a:ext>
                </a:extLst>
              </p:cNvPr>
              <p:cNvCxnSpPr>
                <a:cxnSpLocks/>
                <a:stCxn id="36" idx="15"/>
              </p:cNvCxnSpPr>
              <p:nvPr/>
            </p:nvCxnSpPr>
            <p:spPr>
              <a:xfrm flipV="1">
                <a:off x="3017044" y="4972049"/>
                <a:ext cx="853028" cy="699717"/>
              </a:xfrm>
              <a:prstGeom prst="line">
                <a:avLst/>
              </a:prstGeom>
            </p:spPr>
            <p:style>
              <a:lnRef idx="2">
                <a:schemeClr val="dk1"/>
              </a:lnRef>
              <a:fillRef idx="0">
                <a:schemeClr val="dk1"/>
              </a:fillRef>
              <a:effectRef idx="1">
                <a:schemeClr val="dk1"/>
              </a:effectRef>
              <a:fontRef idx="minor">
                <a:schemeClr val="tx1"/>
              </a:fontRef>
            </p:style>
          </p:cxnSp>
          <p:cxnSp>
            <p:nvCxnSpPr>
              <p:cNvPr id="35" name="直線コネクタ 34">
                <a:extLst>
                  <a:ext uri="{FF2B5EF4-FFF2-40B4-BE49-F238E27FC236}">
                    <a16:creationId xmlns:a16="http://schemas.microsoft.com/office/drawing/2014/main" id="{C8E092B8-0793-4537-7355-8F35A5ABA4B0}"/>
                  </a:ext>
                </a:extLst>
              </p:cNvPr>
              <p:cNvCxnSpPr>
                <a:cxnSpLocks/>
                <a:stCxn id="36" idx="15"/>
              </p:cNvCxnSpPr>
              <p:nvPr/>
            </p:nvCxnSpPr>
            <p:spPr>
              <a:xfrm>
                <a:off x="3017044" y="5671766"/>
                <a:ext cx="853028" cy="580753"/>
              </a:xfrm>
              <a:prstGeom prst="line">
                <a:avLst/>
              </a:prstGeom>
            </p:spPr>
            <p:style>
              <a:lnRef idx="2">
                <a:schemeClr val="dk1"/>
              </a:lnRef>
              <a:fillRef idx="0">
                <a:schemeClr val="dk1"/>
              </a:fillRef>
              <a:effectRef idx="1">
                <a:schemeClr val="dk1"/>
              </a:effectRef>
              <a:fontRef idx="minor">
                <a:schemeClr val="tx1"/>
              </a:fontRef>
            </p:style>
          </p:cxnSp>
          <p:sp>
            <p:nvSpPr>
              <p:cNvPr id="36" name="フリーフォーム: 図形 35">
                <a:extLst>
                  <a:ext uri="{FF2B5EF4-FFF2-40B4-BE49-F238E27FC236}">
                    <a16:creationId xmlns:a16="http://schemas.microsoft.com/office/drawing/2014/main" id="{0E2BC5F1-25B9-BC25-A013-FE1CE2BC36E1}"/>
                  </a:ext>
                </a:extLst>
              </p:cNvPr>
              <p:cNvSpPr/>
              <p:nvPr/>
            </p:nvSpPr>
            <p:spPr>
              <a:xfrm rot="1976439" flipV="1">
                <a:off x="1862391" y="5222853"/>
                <a:ext cx="1259764" cy="20092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二等辺三角形 36">
                <a:extLst>
                  <a:ext uri="{FF2B5EF4-FFF2-40B4-BE49-F238E27FC236}">
                    <a16:creationId xmlns:a16="http://schemas.microsoft.com/office/drawing/2014/main" id="{C2BF4CDC-7CD5-691F-D96E-33C2F7C343AD}"/>
                  </a:ext>
                </a:extLst>
              </p:cNvPr>
              <p:cNvSpPr/>
              <p:nvPr/>
            </p:nvSpPr>
            <p:spPr>
              <a:xfrm rot="5400000">
                <a:off x="1375281" y="487384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二等辺三角形 37">
                <a:extLst>
                  <a:ext uri="{FF2B5EF4-FFF2-40B4-BE49-F238E27FC236}">
                    <a16:creationId xmlns:a16="http://schemas.microsoft.com/office/drawing/2014/main" id="{4DAB0939-025A-FDB7-4D47-E203872C372B}"/>
                  </a:ext>
                </a:extLst>
              </p:cNvPr>
              <p:cNvSpPr/>
              <p:nvPr/>
            </p:nvSpPr>
            <p:spPr>
              <a:xfrm rot="3136892">
                <a:off x="2218476" y="4542715"/>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二等辺三角形 38">
                <a:extLst>
                  <a:ext uri="{FF2B5EF4-FFF2-40B4-BE49-F238E27FC236}">
                    <a16:creationId xmlns:a16="http://schemas.microsoft.com/office/drawing/2014/main" id="{9CF77E1B-7628-C310-5D51-395051D998E0}"/>
                  </a:ext>
                </a:extLst>
              </p:cNvPr>
              <p:cNvSpPr/>
              <p:nvPr/>
            </p:nvSpPr>
            <p:spPr>
              <a:xfrm rot="14046788">
                <a:off x="3390994" y="518920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二等辺三角形 39">
                <a:extLst>
                  <a:ext uri="{FF2B5EF4-FFF2-40B4-BE49-F238E27FC236}">
                    <a16:creationId xmlns:a16="http://schemas.microsoft.com/office/drawing/2014/main" id="{BD10F8CC-3D90-2073-E642-45AF7A1EE414}"/>
                  </a:ext>
                </a:extLst>
              </p:cNvPr>
              <p:cNvSpPr/>
              <p:nvPr/>
            </p:nvSpPr>
            <p:spPr>
              <a:xfrm rot="7681778">
                <a:off x="3388451" y="5890293"/>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42" name="テキスト ボックス 41">
                  <a:extLst>
                    <a:ext uri="{FF2B5EF4-FFF2-40B4-BE49-F238E27FC236}">
                      <a16:creationId xmlns:a16="http://schemas.microsoft.com/office/drawing/2014/main" id="{D2C39498-3138-AE07-C021-06242B5DCDC0}"/>
                    </a:ext>
                  </a:extLst>
                </p:cNvPr>
                <p:cNvSpPr txBox="1"/>
                <p:nvPr/>
              </p:nvSpPr>
              <p:spPr>
                <a:xfrm>
                  <a:off x="5729645" y="4909729"/>
                  <a:ext cx="5274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𝜏</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2" name="テキスト ボックス 41">
                  <a:extLst>
                    <a:ext uri="{FF2B5EF4-FFF2-40B4-BE49-F238E27FC236}">
                      <a16:creationId xmlns:a16="http://schemas.microsoft.com/office/drawing/2014/main" id="{D2C39498-3138-AE07-C021-06242B5DCDC0}"/>
                    </a:ext>
                  </a:extLst>
                </p:cNvPr>
                <p:cNvSpPr txBox="1">
                  <a:spLocks noRot="1" noChangeAspect="1" noMove="1" noResize="1" noEditPoints="1" noAdjustHandles="1" noChangeArrowheads="1" noChangeShapeType="1" noTextEdit="1"/>
                </p:cNvSpPr>
                <p:nvPr/>
              </p:nvSpPr>
              <p:spPr>
                <a:xfrm>
                  <a:off x="5729645" y="4909729"/>
                  <a:ext cx="527482" cy="369332"/>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7BCE4415-BC3C-65BA-A35E-9331E17B8281}"/>
                    </a:ext>
                  </a:extLst>
                </p:cNvPr>
                <p:cNvSpPr txBox="1"/>
                <p:nvPr/>
              </p:nvSpPr>
              <p:spPr>
                <a:xfrm>
                  <a:off x="7630474" y="4166751"/>
                  <a:ext cx="4705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m:oMathPara>
                  </a14:m>
                  <a:endParaRPr kumimoji="1" lang="ja-JP" altLang="en-US" dirty="0"/>
                </a:p>
              </p:txBody>
            </p:sp>
          </mc:Choice>
          <mc:Fallback xmlns="">
            <p:sp>
              <p:nvSpPr>
                <p:cNvPr id="44" name="テキスト ボックス 43">
                  <a:extLst>
                    <a:ext uri="{FF2B5EF4-FFF2-40B4-BE49-F238E27FC236}">
                      <a16:creationId xmlns:a16="http://schemas.microsoft.com/office/drawing/2014/main" id="{7BCE4415-BC3C-65BA-A35E-9331E17B8281}"/>
                    </a:ext>
                  </a:extLst>
                </p:cNvPr>
                <p:cNvSpPr txBox="1">
                  <a:spLocks noRot="1" noChangeAspect="1" noMove="1" noResize="1" noEditPoints="1" noAdjustHandles="1" noChangeArrowheads="1" noChangeShapeType="1" noTextEdit="1"/>
                </p:cNvSpPr>
                <p:nvPr/>
              </p:nvSpPr>
              <p:spPr>
                <a:xfrm>
                  <a:off x="7630474" y="4166751"/>
                  <a:ext cx="470516"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8" name="テキスト ボックス 47">
                  <a:extLst>
                    <a:ext uri="{FF2B5EF4-FFF2-40B4-BE49-F238E27FC236}">
                      <a16:creationId xmlns:a16="http://schemas.microsoft.com/office/drawing/2014/main" id="{766AE211-C168-03C8-38BF-B512B81DDC9B}"/>
                    </a:ext>
                  </a:extLst>
                </p:cNvPr>
                <p:cNvSpPr txBox="1"/>
                <p:nvPr/>
              </p:nvSpPr>
              <p:spPr>
                <a:xfrm>
                  <a:off x="8937224" y="4888952"/>
                  <a:ext cx="33026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d>
                          <m:dPr>
                            <m:ctrlPr>
                              <a:rPr kumimoji="1" lang="ja-JP" altLang="en-US" i="1" smtClean="0">
                                <a:latin typeface="Cambria Math" panose="02040503050406030204" pitchFamily="18" charset="0"/>
                              </a:rPr>
                            </m:ctrlPr>
                          </m:dPr>
                          <m:e>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𝑢</m:t>
                                </m:r>
                              </m:e>
                            </m:acc>
                          </m:e>
                        </m:d>
                      </m:oMath>
                    </m:oMathPara>
                  </a14:m>
                  <a:endParaRPr kumimoji="1" lang="ja-JP" altLang="en-US" dirty="0"/>
                </a:p>
              </p:txBody>
            </p:sp>
          </mc:Choice>
          <mc:Fallback xmlns="">
            <p:sp>
              <p:nvSpPr>
                <p:cNvPr id="48" name="テキスト ボックス 47">
                  <a:extLst>
                    <a:ext uri="{FF2B5EF4-FFF2-40B4-BE49-F238E27FC236}">
                      <a16:creationId xmlns:a16="http://schemas.microsoft.com/office/drawing/2014/main" id="{766AE211-C168-03C8-38BF-B512B81DDC9B}"/>
                    </a:ext>
                  </a:extLst>
                </p:cNvPr>
                <p:cNvSpPr txBox="1">
                  <a:spLocks noRot="1" noChangeAspect="1" noMove="1" noResize="1" noEditPoints="1" noAdjustHandles="1" noChangeArrowheads="1" noChangeShapeType="1" noTextEdit="1"/>
                </p:cNvSpPr>
                <p:nvPr/>
              </p:nvSpPr>
              <p:spPr>
                <a:xfrm>
                  <a:off x="8937224" y="4888952"/>
                  <a:ext cx="330262" cy="369332"/>
                </a:xfrm>
                <a:prstGeom prst="rect">
                  <a:avLst/>
                </a:prstGeom>
                <a:blipFill>
                  <a:blip r:embed="rId10"/>
                  <a:stretch>
                    <a:fillRect r="-62963"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0" name="テキスト ボックス 49">
                  <a:extLst>
                    <a:ext uri="{FF2B5EF4-FFF2-40B4-BE49-F238E27FC236}">
                      <a16:creationId xmlns:a16="http://schemas.microsoft.com/office/drawing/2014/main" id="{17B30C27-3E12-52D4-6D8D-48AE8EBD9C01}"/>
                    </a:ext>
                  </a:extLst>
                </p:cNvPr>
                <p:cNvSpPr txBox="1"/>
                <p:nvPr/>
              </p:nvSpPr>
              <p:spPr>
                <a:xfrm>
                  <a:off x="7285508" y="5631932"/>
                  <a:ext cx="5832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50" name="テキスト ボックス 49">
                  <a:extLst>
                    <a:ext uri="{FF2B5EF4-FFF2-40B4-BE49-F238E27FC236}">
                      <a16:creationId xmlns:a16="http://schemas.microsoft.com/office/drawing/2014/main" id="{17B30C27-3E12-52D4-6D8D-48AE8EBD9C01}"/>
                    </a:ext>
                  </a:extLst>
                </p:cNvPr>
                <p:cNvSpPr txBox="1">
                  <a:spLocks noRot="1" noChangeAspect="1" noMove="1" noResize="1" noEditPoints="1" noAdjustHandles="1" noChangeArrowheads="1" noChangeShapeType="1" noTextEdit="1"/>
                </p:cNvSpPr>
                <p:nvPr/>
              </p:nvSpPr>
              <p:spPr>
                <a:xfrm>
                  <a:off x="7285508" y="5631932"/>
                  <a:ext cx="583248"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2" name="テキスト ボックス 51">
                  <a:extLst>
                    <a:ext uri="{FF2B5EF4-FFF2-40B4-BE49-F238E27FC236}">
                      <a16:creationId xmlns:a16="http://schemas.microsoft.com/office/drawing/2014/main" id="{5625A8F8-2578-C5EE-BA3E-C1C039B9B0F4}"/>
                    </a:ext>
                  </a:extLst>
                </p:cNvPr>
                <p:cNvSpPr txBox="1"/>
                <p:nvPr/>
              </p:nvSpPr>
              <p:spPr>
                <a:xfrm>
                  <a:off x="8975302" y="6160538"/>
                  <a:ext cx="16513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d>
                          <m:dPr>
                            <m:ctrlPr>
                              <a:rPr kumimoji="1" lang="ja-JP" altLang="en-US" b="0" i="1" smtClean="0">
                                <a:latin typeface="Cambria Math" panose="02040503050406030204" pitchFamily="18" charset="0"/>
                              </a:rPr>
                            </m:ctrlPr>
                          </m:dPr>
                          <m:e>
                            <m:r>
                              <a:rPr kumimoji="1" lang="en-US" altLang="ja-JP" b="0" i="1" smtClean="0">
                                <a:latin typeface="Cambria Math" panose="02040503050406030204" pitchFamily="18" charset="0"/>
                              </a:rPr>
                              <m:t>𝑑</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e>
                        </m:d>
                      </m:oMath>
                    </m:oMathPara>
                  </a14:m>
                  <a:endParaRPr kumimoji="1" lang="ja-JP" altLang="en-US" dirty="0"/>
                </a:p>
              </p:txBody>
            </p:sp>
          </mc:Choice>
          <mc:Fallback xmlns="">
            <p:sp>
              <p:nvSpPr>
                <p:cNvPr id="52" name="テキスト ボックス 51">
                  <a:extLst>
                    <a:ext uri="{FF2B5EF4-FFF2-40B4-BE49-F238E27FC236}">
                      <a16:creationId xmlns:a16="http://schemas.microsoft.com/office/drawing/2014/main" id="{5625A8F8-2578-C5EE-BA3E-C1C039B9B0F4}"/>
                    </a:ext>
                  </a:extLst>
                </p:cNvPr>
                <p:cNvSpPr txBox="1">
                  <a:spLocks noRot="1" noChangeAspect="1" noMove="1" noResize="1" noEditPoints="1" noAdjustHandles="1" noChangeArrowheads="1" noChangeShapeType="1" noTextEdit="1"/>
                </p:cNvSpPr>
                <p:nvPr/>
              </p:nvSpPr>
              <p:spPr>
                <a:xfrm>
                  <a:off x="8975302" y="6160538"/>
                  <a:ext cx="165131" cy="369332"/>
                </a:xfrm>
                <a:prstGeom prst="rect">
                  <a:avLst/>
                </a:prstGeom>
                <a:blipFill>
                  <a:blip r:embed="rId12"/>
                  <a:stretch>
                    <a:fillRect r="-344444" b="-6557"/>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graphicFrame>
            <p:nvGraphicFramePr>
              <p:cNvPr id="53" name="表 52">
                <a:extLst>
                  <a:ext uri="{FF2B5EF4-FFF2-40B4-BE49-F238E27FC236}">
                    <a16:creationId xmlns:a16="http://schemas.microsoft.com/office/drawing/2014/main" id="{17837434-F133-BDFA-A2B9-FBDE2B62B76B}"/>
                  </a:ext>
                </a:extLst>
              </p:cNvPr>
              <p:cNvGraphicFramePr>
                <a:graphicFrameLocks noGrp="1"/>
              </p:cNvGraphicFramePr>
              <p:nvPr>
                <p:extLst>
                  <p:ext uri="{D42A27DB-BD31-4B8C-83A1-F6EECF244321}">
                    <p14:modId xmlns:p14="http://schemas.microsoft.com/office/powerpoint/2010/main" val="3328097451"/>
                  </p:ext>
                </p:extLst>
              </p:nvPr>
            </p:nvGraphicFramePr>
            <p:xfrm>
              <a:off x="5706266" y="67401"/>
              <a:ext cx="6015200" cy="4456878"/>
            </p:xfrm>
            <a:graphic>
              <a:graphicData uri="http://schemas.openxmlformats.org/drawingml/2006/table">
                <a:tbl>
                  <a:tblPr/>
                  <a:tblGrid>
                    <a:gridCol w="1503800">
                      <a:extLst>
                        <a:ext uri="{9D8B030D-6E8A-4147-A177-3AD203B41FA5}">
                          <a16:colId xmlns:a16="http://schemas.microsoft.com/office/drawing/2014/main" val="1274030452"/>
                        </a:ext>
                      </a:extLst>
                    </a:gridCol>
                    <a:gridCol w="1503800">
                      <a:extLst>
                        <a:ext uri="{9D8B030D-6E8A-4147-A177-3AD203B41FA5}">
                          <a16:colId xmlns:a16="http://schemas.microsoft.com/office/drawing/2014/main" val="987418950"/>
                        </a:ext>
                      </a:extLst>
                    </a:gridCol>
                    <a:gridCol w="1530965">
                      <a:extLst>
                        <a:ext uri="{9D8B030D-6E8A-4147-A177-3AD203B41FA5}">
                          <a16:colId xmlns:a16="http://schemas.microsoft.com/office/drawing/2014/main" val="3818851941"/>
                        </a:ext>
                      </a:extLst>
                    </a:gridCol>
                    <a:gridCol w="1476635">
                      <a:extLst>
                        <a:ext uri="{9D8B030D-6E8A-4147-A177-3AD203B41FA5}">
                          <a16:colId xmlns:a16="http://schemas.microsoft.com/office/drawing/2014/main" val="3114586285"/>
                        </a:ext>
                      </a:extLst>
                    </a:gridCol>
                  </a:tblGrid>
                  <a:tr h="331189">
                    <a:tc>
                      <a:txBody>
                        <a:bodyPr/>
                        <a:lstStyle/>
                        <a:p>
                          <a:pPr rtl="0">
                            <a:buNone/>
                          </a:pPr>
                          <a:r>
                            <a:rPr lang="ja-JP" sz="1000" b="0" dirty="0">
                              <a:solidFill>
                                <a:srgbClr val="1F1F1F"/>
                              </a:solidFill>
                              <a:effectLst/>
                              <a:latin typeface="Google Sans Text"/>
                            </a:rPr>
                            <a:t>分類 (合計分岐比)</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崩壊生成物</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生成物記号の例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𝜏</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の場合)</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分岐比</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800161885"/>
                      </a:ext>
                    </a:extLst>
                  </a:tr>
                  <a:tr h="648305">
                    <a:tc>
                      <a:txBody>
                        <a:bodyPr/>
                        <a:lstStyle/>
                        <a:p>
                          <a:pPr rtl="0">
                            <a:buNone/>
                          </a:pPr>
                          <a:r>
                            <a:rPr lang="ja-JP" sz="1000" b="0">
                              <a:solidFill>
                                <a:srgbClr val="1F1F1F"/>
                              </a:solidFill>
                              <a:effectLst/>
                              <a:latin typeface="Google Sans Text"/>
                            </a:rPr>
                            <a:t>ハドロン崩壊</a:t>
                          </a:r>
                        </a:p>
                        <a:p>
                          <a:pPr rtl="0">
                            <a:buNone/>
                          </a:pPr>
                          <a:br>
                            <a:rPr lang="ja-JP" sz="1000" b="0">
                              <a:solidFill>
                                <a:srgbClr val="1F1F1F"/>
                              </a:solidFill>
                              <a:effectLst/>
                              <a:latin typeface="Google Sans Text"/>
                            </a:rPr>
                          </a:br>
                          <a:endParaRPr lang="ja-JP" sz="1000" b="0">
                            <a:solidFill>
                              <a:srgbClr val="1F1F1F"/>
                            </a:solidFill>
                            <a:effectLst/>
                            <a:latin typeface="Google Sans Text"/>
                          </a:endParaRPr>
                        </a:p>
                        <a:p>
                          <a:pPr rtl="0">
                            <a:buNone/>
                          </a:pPr>
                          <a:r>
                            <a:rPr lang="ja-JP" sz="1000" b="0">
                              <a:solidFill>
                                <a:srgbClr val="1F1F1F"/>
                              </a:solidFill>
                              <a:effectLst/>
                              <a:latin typeface="Google Sans Text"/>
                            </a:rPr>
                            <a:t>(約64.79%)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0</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25.49%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812756507"/>
                      </a:ext>
                    </a:extLst>
                  </a:tr>
                  <a:tr h="351623">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10.82%</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309578644"/>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a:t>
                          </a:r>
                          <a:r>
                            <a:rPr lang="ja-JP" altLang="en-US" sz="1000" b="0" dirty="0">
                              <a:solidFill>
                                <a:srgbClr val="1F1F1F"/>
                              </a:solidFill>
                              <a:effectLst/>
                            </a:rPr>
                            <a:t> </a:t>
                          </a:r>
                          <a14:m>
                            <m:oMath xmlns:m="http://schemas.openxmlformats.org/officeDocument/2006/math">
                              <m:r>
                                <a:rPr lang="en-US" altLang="ja-JP" sz="1000" b="0" i="0" smtClean="0">
                                  <a:solidFill>
                                    <a:srgbClr val="1F1F1F"/>
                                  </a:solidFill>
                                  <a:effectLst/>
                                  <a:latin typeface="Cambria Math" panose="02040503050406030204" pitchFamily="18" charset="0"/>
                                </a:rPr>
                                <m:t>2</m:t>
                              </m:r>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0</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9.26%</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2895680896"/>
                      </a:ext>
                    </a:extLst>
                  </a:tr>
                  <a:tr h="351623">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8.99%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920030593"/>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0</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2.74%</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09004985"/>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r>
                                <a:rPr lang="en-US" altLang="ja-JP" sz="1000" b="0" i="0" smtClean="0">
                                  <a:solidFill>
                                    <a:srgbClr val="1F1F1F"/>
                                  </a:solidFill>
                                  <a:effectLst/>
                                  <a:latin typeface="Cambria Math" panose="02040503050406030204" pitchFamily="18" charset="0"/>
                                </a:rPr>
                                <m:t>3</m:t>
                              </m:r>
                              <m:sSup>
                                <m:sSupPr>
                                  <m:ctrlPr>
                                    <a:rPr lang="ja-JP" altLang="en-US" sz="1000" b="0" i="1" smtClean="0">
                                      <a:solidFill>
                                        <a:srgbClr val="1F1F1F"/>
                                      </a:solidFill>
                                      <a:effectLst/>
                                      <a:latin typeface="Cambria Math" panose="02040503050406030204" pitchFamily="18" charset="0"/>
                                    </a:rPr>
                                  </m:ctrlPr>
                                </m:sSupPr>
                                <m:e>
                                  <m:r>
                                    <a:rPr lang="ja-JP" altLang="en-US" sz="1000" b="0" i="1" smtClean="0">
                                      <a:solidFill>
                                        <a:srgbClr val="1F1F1F"/>
                                      </a:solidFill>
                                      <a:effectLst/>
                                      <a:latin typeface="Cambria Math" panose="02040503050406030204" pitchFamily="18" charset="0"/>
                                    </a:rPr>
                                    <m:t>𝜋</m:t>
                                  </m:r>
                                </m:e>
                                <m:sup>
                                  <m:r>
                                    <a:rPr lang="en-US" altLang="ja-JP" sz="1000" b="0" i="1" smtClean="0">
                                      <a:solidFill>
                                        <a:srgbClr val="1F1F1F"/>
                                      </a:solidFill>
                                      <a:effectLst/>
                                      <a:latin typeface="Cambria Math" panose="02040503050406030204" pitchFamily="18" charset="0"/>
                                    </a:rPr>
                                    <m:t>0</m:t>
                                  </m:r>
                                </m:sup>
                              </m:sSup>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1.04%</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185745900"/>
                      </a:ext>
                    </a:extLst>
                  </a:tr>
                  <a:tr h="648305">
                    <a:tc>
                      <a:txBody>
                        <a:bodyPr/>
                        <a:lstStyle/>
                        <a:p>
                          <a:pPr rtl="0">
                            <a:buNone/>
                          </a:pPr>
                          <a:r>
                            <a:rPr lang="ja-JP" sz="1000" b="0">
                              <a:solidFill>
                                <a:srgbClr val="1F1F1F"/>
                              </a:solidFill>
                              <a:effectLst/>
                              <a:latin typeface="Google Sans Text"/>
                            </a:rPr>
                            <a:t>レプトン崩壊</a:t>
                          </a:r>
                        </a:p>
                        <a:p>
                          <a:pPr rtl="0">
                            <a:buNone/>
                          </a:pPr>
                          <a:br>
                            <a:rPr lang="ja-JP" sz="1000" b="0">
                              <a:solidFill>
                                <a:srgbClr val="1F1F1F"/>
                              </a:solidFill>
                              <a:effectLst/>
                              <a:latin typeface="Google Sans Text"/>
                            </a:rPr>
                          </a:br>
                          <a:endParaRPr lang="ja-JP" sz="1000" b="0">
                            <a:solidFill>
                              <a:srgbClr val="1F1F1F"/>
                            </a:solidFill>
                            <a:effectLst/>
                            <a:latin typeface="Google Sans Text"/>
                          </a:endParaRPr>
                        </a:p>
                        <a:p>
                          <a:pPr rtl="0">
                            <a:buNone/>
                          </a:pPr>
                          <a:r>
                            <a:rPr lang="ja-JP" sz="1000" b="0">
                              <a:solidFill>
                                <a:srgbClr val="1F1F1F"/>
                              </a:solidFill>
                              <a:effectLst/>
                              <a:latin typeface="Google Sans Text"/>
                            </a:rPr>
                            <a:t>(約35.21%)</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電子, 電子反ニュートリノ,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kumimoji="1" lang="ja-JP" altLang="en-US" sz="1000" i="1" smtClean="0">
                                      <a:latin typeface="Cambria Math" panose="02040503050406030204" pitchFamily="18" charset="0"/>
                                    </a:rPr>
                                  </m:ctrlPr>
                                </m:sSupPr>
                                <m:e>
                                  <m:r>
                                    <a:rPr kumimoji="1" lang="en-US" altLang="ja-JP" sz="1000" b="0" i="1" smtClean="0">
                                      <a:latin typeface="Cambria Math" panose="02040503050406030204" pitchFamily="18" charset="0"/>
                                    </a:rPr>
                                    <m:t>𝑒</m:t>
                                  </m:r>
                                </m:e>
                                <m:sup>
                                  <m:r>
                                    <a:rPr kumimoji="1" lang="en-US" altLang="ja-JP" sz="1000" b="0" i="1" smtClean="0">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acc>
                                <m:accPr>
                                  <m:chr m:val="̅"/>
                                  <m:ctrlPr>
                                    <a:rPr lang="ja-JP" altLang="en-US" sz="1000" i="1" smtClean="0">
                                      <a:latin typeface="Cambria Math" panose="02040503050406030204" pitchFamily="18" charset="0"/>
                                    </a:rPr>
                                  </m:ctrlPr>
                                </m:accPr>
                                <m:e>
                                  <m:sSub>
                                    <m:sSubPr>
                                      <m:ctrlPr>
                                        <a:rPr lang="ja-JP" altLang="en-US" sz="1000" i="1">
                                          <a:latin typeface="Cambria Math" panose="02040503050406030204" pitchFamily="18" charset="0"/>
                                        </a:rPr>
                                      </m:ctrlPr>
                                    </m:sSubPr>
                                    <m:e>
                                      <m:r>
                                        <a:rPr lang="ja-JP" altLang="en-US" sz="1000" i="1">
                                          <a:latin typeface="Cambria Math" panose="02040503050406030204" pitchFamily="18" charset="0"/>
                                        </a:rPr>
                                        <m:t>𝜈</m:t>
                                      </m:r>
                                    </m:e>
                                    <m:sub>
                                      <m:r>
                                        <a:rPr lang="en-US" altLang="ja-JP" sz="1000" b="0" i="1" smtClean="0">
                                          <a:latin typeface="Cambria Math" panose="02040503050406030204" pitchFamily="18" charset="0"/>
                                        </a:rPr>
                                        <m:t>𝑒</m:t>
                                      </m:r>
                                    </m:sub>
                                  </m:sSub>
                                </m:e>
                              </m:acc>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17.82%</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297348447"/>
                      </a:ext>
                    </a:extLst>
                  </a:tr>
                  <a:tr h="499964">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ミューオン, ミューオン反ニュートリノ,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14:m>
                            <m:oMath xmlns:m="http://schemas.openxmlformats.org/officeDocument/2006/math">
                              <m:sSup>
                                <m:sSupPr>
                                  <m:ctrlPr>
                                    <a:rPr kumimoji="1" lang="ja-JP" altLang="en-US" sz="1000" i="1" smtClean="0">
                                      <a:latin typeface="Cambria Math" panose="02040503050406030204" pitchFamily="18" charset="0"/>
                                    </a:rPr>
                                  </m:ctrlPr>
                                </m:sSupPr>
                                <m:e>
                                  <m:r>
                                    <a:rPr kumimoji="1" lang="ja-JP" altLang="en-US" sz="1000" i="1" smtClean="0">
                                      <a:latin typeface="Cambria Math" panose="02040503050406030204" pitchFamily="18" charset="0"/>
                                    </a:rPr>
                                    <m:t>𝜇</m:t>
                                  </m:r>
                                </m:e>
                                <m:sup>
                                  <m:r>
                                    <a:rPr kumimoji="1" lang="en-US" altLang="ja-JP" sz="1000" b="0" i="1" smtClean="0">
                                      <a:latin typeface="Cambria Math" panose="02040503050406030204" pitchFamily="18" charset="0"/>
                                    </a:rPr>
                                    <m:t>−</m:t>
                                  </m:r>
                                </m:sup>
                              </m:sSup>
                            </m:oMath>
                          </a14:m>
                          <a:r>
                            <a:rPr lang="ja-JP" sz="1000" b="0" dirty="0">
                              <a:solidFill>
                                <a:srgbClr val="1F1F1F"/>
                              </a:solidFill>
                              <a:effectLst/>
                              <a:latin typeface="Google Sans Text"/>
                            </a:rPr>
                            <a:t>, </a:t>
                          </a:r>
                          <a14:m>
                            <m:oMath xmlns:m="http://schemas.openxmlformats.org/officeDocument/2006/math">
                              <m:acc>
                                <m:accPr>
                                  <m:chr m:val="̅"/>
                                  <m:ctrlPr>
                                    <a:rPr lang="ja-JP" altLang="en-US" sz="1000" i="1">
                                      <a:latin typeface="Cambria Math" panose="02040503050406030204" pitchFamily="18" charset="0"/>
                                    </a:rPr>
                                  </m:ctrlPr>
                                </m:accPr>
                                <m:e>
                                  <m:sSub>
                                    <m:sSubPr>
                                      <m:ctrlPr>
                                        <a:rPr lang="ja-JP" altLang="en-US" sz="1000" i="1">
                                          <a:latin typeface="Cambria Math" panose="02040503050406030204" pitchFamily="18" charset="0"/>
                                        </a:rPr>
                                      </m:ctrlPr>
                                    </m:sSubPr>
                                    <m:e>
                                      <m:r>
                                        <a:rPr lang="ja-JP" altLang="en-US" sz="1000" i="1">
                                          <a:latin typeface="Cambria Math" panose="02040503050406030204" pitchFamily="18" charset="0"/>
                                        </a:rPr>
                                        <m:t>𝜈</m:t>
                                      </m:r>
                                    </m:e>
                                    <m:sub>
                                      <m:r>
                                        <a:rPr lang="ja-JP" altLang="en-US" sz="1000" i="1" smtClean="0">
                                          <a:latin typeface="Cambria Math" panose="02040503050406030204" pitchFamily="18" charset="0"/>
                                        </a:rPr>
                                        <m:t>𝜇</m:t>
                                      </m:r>
                                    </m:sub>
                                  </m:sSub>
                                </m:e>
                              </m:acc>
                            </m:oMath>
                          </a14:m>
                          <a:r>
                            <a:rPr lang="ja-JP" sz="1000" b="0" dirty="0">
                              <a:solidFill>
                                <a:srgbClr val="1F1F1F"/>
                              </a:solidFill>
                              <a:effectLst/>
                              <a:latin typeface="Google Sans Text"/>
                            </a:rPr>
                            <a:t>, </a:t>
                          </a:r>
                          <a14:m>
                            <m:oMath xmlns:m="http://schemas.openxmlformats.org/officeDocument/2006/math">
                              <m:sSub>
                                <m:sSubPr>
                                  <m:ctrlPr>
                                    <a:rPr kumimoji="1" lang="ja-JP" altLang="en-US" sz="1000" i="1" smtClean="0">
                                      <a:latin typeface="Cambria Math" panose="02040503050406030204" pitchFamily="18" charset="0"/>
                                    </a:rPr>
                                  </m:ctrlPr>
                                </m:sSubPr>
                                <m:e>
                                  <m:r>
                                    <a:rPr kumimoji="1" lang="ja-JP" altLang="en-US" sz="1000" i="1" smtClean="0">
                                      <a:latin typeface="Cambria Math" panose="02040503050406030204" pitchFamily="18" charset="0"/>
                                    </a:rPr>
                                    <m:t>𝜈</m:t>
                                  </m:r>
                                </m:e>
                                <m:sub>
                                  <m:r>
                                    <a:rPr kumimoji="1" lang="ja-JP" altLang="en-US" sz="1000" i="1" smtClean="0">
                                      <a:latin typeface="Cambria Math" panose="02040503050406030204" pitchFamily="18" charset="0"/>
                                    </a:rPr>
                                    <m:t>𝜏</m:t>
                                  </m:r>
                                </m:sub>
                              </m:sSub>
                            </m:oMath>
                          </a14:m>
                          <a:endParaRPr lang="ja-JP" sz="1000" b="0" dirty="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17.39%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319983625"/>
                      </a:ext>
                    </a:extLst>
                  </a:tr>
                </a:tbl>
              </a:graphicData>
            </a:graphic>
          </p:graphicFrame>
        </mc:Choice>
        <mc:Fallback xmlns="">
          <p:graphicFrame>
            <p:nvGraphicFramePr>
              <p:cNvPr id="53" name="表 52">
                <a:extLst>
                  <a:ext uri="{FF2B5EF4-FFF2-40B4-BE49-F238E27FC236}">
                    <a16:creationId xmlns:a16="http://schemas.microsoft.com/office/drawing/2014/main" id="{17837434-F133-BDFA-A2B9-FBDE2B62B76B}"/>
                  </a:ext>
                </a:extLst>
              </p:cNvPr>
              <p:cNvGraphicFramePr>
                <a:graphicFrameLocks noGrp="1"/>
              </p:cNvGraphicFramePr>
              <p:nvPr>
                <p:extLst>
                  <p:ext uri="{D42A27DB-BD31-4B8C-83A1-F6EECF244321}">
                    <p14:modId xmlns:p14="http://schemas.microsoft.com/office/powerpoint/2010/main" val="3328097451"/>
                  </p:ext>
                </p:extLst>
              </p:nvPr>
            </p:nvGraphicFramePr>
            <p:xfrm>
              <a:off x="5706266" y="67401"/>
              <a:ext cx="6015200" cy="4456878"/>
            </p:xfrm>
            <a:graphic>
              <a:graphicData uri="http://schemas.openxmlformats.org/drawingml/2006/table">
                <a:tbl>
                  <a:tblPr/>
                  <a:tblGrid>
                    <a:gridCol w="1503800">
                      <a:extLst>
                        <a:ext uri="{9D8B030D-6E8A-4147-A177-3AD203B41FA5}">
                          <a16:colId xmlns:a16="http://schemas.microsoft.com/office/drawing/2014/main" val="1274030452"/>
                        </a:ext>
                      </a:extLst>
                    </a:gridCol>
                    <a:gridCol w="1503800">
                      <a:extLst>
                        <a:ext uri="{9D8B030D-6E8A-4147-A177-3AD203B41FA5}">
                          <a16:colId xmlns:a16="http://schemas.microsoft.com/office/drawing/2014/main" val="987418950"/>
                        </a:ext>
                      </a:extLst>
                    </a:gridCol>
                    <a:gridCol w="1530965">
                      <a:extLst>
                        <a:ext uri="{9D8B030D-6E8A-4147-A177-3AD203B41FA5}">
                          <a16:colId xmlns:a16="http://schemas.microsoft.com/office/drawing/2014/main" val="3818851941"/>
                        </a:ext>
                      </a:extLst>
                    </a:gridCol>
                    <a:gridCol w="1476635">
                      <a:extLst>
                        <a:ext uri="{9D8B030D-6E8A-4147-A177-3AD203B41FA5}">
                          <a16:colId xmlns:a16="http://schemas.microsoft.com/office/drawing/2014/main" val="3114586285"/>
                        </a:ext>
                      </a:extLst>
                    </a:gridCol>
                  </a:tblGrid>
                  <a:tr h="359742">
                    <a:tc>
                      <a:txBody>
                        <a:bodyPr/>
                        <a:lstStyle/>
                        <a:p>
                          <a:pPr rtl="0">
                            <a:buNone/>
                          </a:pPr>
                          <a:r>
                            <a:rPr lang="ja-JP" sz="1000" b="0" dirty="0">
                              <a:solidFill>
                                <a:srgbClr val="1F1F1F"/>
                              </a:solidFill>
                              <a:effectLst/>
                              <a:latin typeface="Google Sans Text"/>
                            </a:rPr>
                            <a:t>分類 (合計分岐比)</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崩壊生成物</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3390" r="-96813" b="-1154237"/>
                          </a:stretch>
                        </a:blipFill>
                      </a:tcPr>
                    </a:tc>
                    <a:tc>
                      <a:txBody>
                        <a:bodyPr/>
                        <a:lstStyle/>
                        <a:p>
                          <a:pPr rtl="0">
                            <a:buNone/>
                          </a:pPr>
                          <a:r>
                            <a:rPr lang="ja-JP" sz="1000" b="0">
                              <a:solidFill>
                                <a:srgbClr val="1F1F1F"/>
                              </a:solidFill>
                              <a:effectLst/>
                              <a:latin typeface="Google Sans Text"/>
                            </a:rPr>
                            <a:t>分岐比</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800161885"/>
                      </a:ext>
                    </a:extLst>
                  </a:tr>
                  <a:tr h="664542">
                    <a:tc>
                      <a:txBody>
                        <a:bodyPr/>
                        <a:lstStyle/>
                        <a:p>
                          <a:pPr rtl="0">
                            <a:buNone/>
                          </a:pPr>
                          <a:r>
                            <a:rPr lang="ja-JP" sz="1000" b="0">
                              <a:solidFill>
                                <a:srgbClr val="1F1F1F"/>
                              </a:solidFill>
                              <a:effectLst/>
                              <a:latin typeface="Google Sans Text"/>
                            </a:rPr>
                            <a:t>ハドロン崩壊</a:t>
                          </a:r>
                        </a:p>
                        <a:p>
                          <a:pPr rtl="0">
                            <a:buNone/>
                          </a:pPr>
                          <a:br>
                            <a:rPr lang="ja-JP" sz="1000" b="0">
                              <a:solidFill>
                                <a:srgbClr val="1F1F1F"/>
                              </a:solidFill>
                              <a:effectLst/>
                              <a:latin typeface="Google Sans Text"/>
                            </a:rPr>
                          </a:br>
                          <a:endParaRPr lang="ja-JP" sz="1000" b="0">
                            <a:solidFill>
                              <a:srgbClr val="1F1F1F"/>
                            </a:solidFill>
                            <a:effectLst/>
                            <a:latin typeface="Google Sans Text"/>
                          </a:endParaRPr>
                        </a:p>
                        <a:p>
                          <a:pPr rtl="0">
                            <a:buNone/>
                          </a:pPr>
                          <a:r>
                            <a:rPr lang="ja-JP" sz="1000" b="0">
                              <a:solidFill>
                                <a:srgbClr val="1F1F1F"/>
                              </a:solidFill>
                              <a:effectLst/>
                              <a:latin typeface="Google Sans Text"/>
                            </a:rPr>
                            <a:t>(約64.79%)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55963" r="-96813" b="-524771"/>
                          </a:stretch>
                        </a:blipFill>
                      </a:tcPr>
                    </a:tc>
                    <a:tc>
                      <a:txBody>
                        <a:bodyPr/>
                        <a:lstStyle/>
                        <a:p>
                          <a:pPr rtl="0">
                            <a:buNone/>
                          </a:pPr>
                          <a:r>
                            <a:rPr lang="ja-JP" sz="1000" b="0">
                              <a:solidFill>
                                <a:srgbClr val="1F1F1F"/>
                              </a:solidFill>
                              <a:effectLst/>
                              <a:latin typeface="Google Sans Text"/>
                            </a:rPr>
                            <a:t>25.49%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812756507"/>
                      </a:ext>
                    </a:extLst>
                  </a:tr>
                  <a:tr h="3597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288136" r="-96813" b="-869492"/>
                          </a:stretch>
                        </a:blipFill>
                      </a:tcPr>
                    </a:tc>
                    <a:tc>
                      <a:txBody>
                        <a:bodyPr/>
                        <a:lstStyle/>
                        <a:p>
                          <a:pPr rtl="0">
                            <a:buNone/>
                          </a:pPr>
                          <a:r>
                            <a:rPr lang="ja-JP" sz="1000" b="0">
                              <a:solidFill>
                                <a:srgbClr val="1F1F1F"/>
                              </a:solidFill>
                              <a:effectLst/>
                              <a:latin typeface="Google Sans Text"/>
                            </a:rPr>
                            <a:t>10.82%</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309578644"/>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272619" r="-96813" b="-510714"/>
                          </a:stretch>
                        </a:blipFill>
                      </a:tcPr>
                    </a:tc>
                    <a:tc>
                      <a:txBody>
                        <a:bodyPr/>
                        <a:lstStyle/>
                        <a:p>
                          <a:pPr rtl="0">
                            <a:buNone/>
                          </a:pPr>
                          <a:r>
                            <a:rPr lang="ja-JP" sz="1000" b="0">
                              <a:solidFill>
                                <a:srgbClr val="1F1F1F"/>
                              </a:solidFill>
                              <a:effectLst/>
                              <a:latin typeface="Google Sans Text"/>
                            </a:rPr>
                            <a:t>9.26%</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2895680896"/>
                      </a:ext>
                    </a:extLst>
                  </a:tr>
                  <a:tr h="3597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521667" r="-96813" b="-615000"/>
                          </a:stretch>
                        </a:blipFill>
                      </a:tcPr>
                    </a:tc>
                    <a:tc>
                      <a:txBody>
                        <a:bodyPr/>
                        <a:lstStyle/>
                        <a:p>
                          <a:pPr rtl="0">
                            <a:buNone/>
                          </a:pPr>
                          <a:r>
                            <a:rPr lang="ja-JP" sz="1000" b="0">
                              <a:solidFill>
                                <a:srgbClr val="1F1F1F"/>
                              </a:solidFill>
                              <a:effectLst/>
                              <a:latin typeface="Google Sans Text"/>
                            </a:rPr>
                            <a:t>8.99%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920030593"/>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444048" r="-96813" b="-339286"/>
                          </a:stretch>
                        </a:blipFill>
                      </a:tcPr>
                    </a:tc>
                    <a:tc>
                      <a:txBody>
                        <a:bodyPr/>
                        <a:lstStyle/>
                        <a:p>
                          <a:pPr rtl="0">
                            <a:buNone/>
                          </a:pPr>
                          <a:r>
                            <a:rPr lang="ja-JP" sz="1000" b="0">
                              <a:solidFill>
                                <a:srgbClr val="1F1F1F"/>
                              </a:solidFill>
                              <a:effectLst/>
                              <a:latin typeface="Google Sans Text"/>
                            </a:rPr>
                            <a:t>2.74%</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09004985"/>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荷電パイ中間子, 中性パイ中間子,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544048" r="-96813" b="-239286"/>
                          </a:stretch>
                        </a:blipFill>
                      </a:tcPr>
                    </a:tc>
                    <a:tc>
                      <a:txBody>
                        <a:bodyPr/>
                        <a:lstStyle/>
                        <a:p>
                          <a:pPr rtl="0">
                            <a:buNone/>
                          </a:pPr>
                          <a:r>
                            <a:rPr lang="ja-JP" sz="1000" b="0">
                              <a:solidFill>
                                <a:srgbClr val="1F1F1F"/>
                              </a:solidFill>
                              <a:effectLst/>
                              <a:latin typeface="Google Sans Text"/>
                            </a:rPr>
                            <a:t>1.04%</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3185745900"/>
                      </a:ext>
                    </a:extLst>
                  </a:tr>
                  <a:tr h="664542">
                    <a:tc>
                      <a:txBody>
                        <a:bodyPr/>
                        <a:lstStyle/>
                        <a:p>
                          <a:pPr rtl="0">
                            <a:buNone/>
                          </a:pPr>
                          <a:r>
                            <a:rPr lang="ja-JP" sz="1000" b="0">
                              <a:solidFill>
                                <a:srgbClr val="1F1F1F"/>
                              </a:solidFill>
                              <a:effectLst/>
                              <a:latin typeface="Google Sans Text"/>
                            </a:rPr>
                            <a:t>レプトン崩壊</a:t>
                          </a:r>
                        </a:p>
                        <a:p>
                          <a:pPr rtl="0">
                            <a:buNone/>
                          </a:pPr>
                          <a:br>
                            <a:rPr lang="ja-JP" sz="1000" b="0">
                              <a:solidFill>
                                <a:srgbClr val="1F1F1F"/>
                              </a:solidFill>
                              <a:effectLst/>
                              <a:latin typeface="Google Sans Text"/>
                            </a:rPr>
                          </a:br>
                          <a:endParaRPr lang="ja-JP" sz="1000" b="0">
                            <a:solidFill>
                              <a:srgbClr val="1F1F1F"/>
                            </a:solidFill>
                            <a:effectLst/>
                            <a:latin typeface="Google Sans Text"/>
                          </a:endParaRPr>
                        </a:p>
                        <a:p>
                          <a:pPr rtl="0">
                            <a:buNone/>
                          </a:pPr>
                          <a:r>
                            <a:rPr lang="ja-JP" sz="1000" b="0">
                              <a:solidFill>
                                <a:srgbClr val="1F1F1F"/>
                              </a:solidFill>
                              <a:effectLst/>
                              <a:latin typeface="Google Sans Text"/>
                            </a:rPr>
                            <a:t>(約35.21%)</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dirty="0">
                              <a:solidFill>
                                <a:srgbClr val="1F1F1F"/>
                              </a:solidFill>
                              <a:effectLst/>
                              <a:latin typeface="Google Sans Text"/>
                            </a:rPr>
                            <a:t>電子, 電子反ニュートリノ,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496330" r="-96813" b="-84404"/>
                          </a:stretch>
                        </a:blipFill>
                      </a:tcPr>
                    </a:tc>
                    <a:tc>
                      <a:txBody>
                        <a:bodyPr/>
                        <a:lstStyle/>
                        <a:p>
                          <a:pPr rtl="0">
                            <a:buNone/>
                          </a:pPr>
                          <a:r>
                            <a:rPr lang="ja-JP" sz="1000" b="0">
                              <a:solidFill>
                                <a:srgbClr val="1F1F1F"/>
                              </a:solidFill>
                              <a:effectLst/>
                              <a:latin typeface="Google Sans Text"/>
                            </a:rPr>
                            <a:t>17.82%</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297348447"/>
                      </a:ext>
                    </a:extLst>
                  </a:tr>
                  <a:tr h="512142">
                    <a:tc>
                      <a:txBody>
                        <a:bodyPr/>
                        <a:lstStyle/>
                        <a:p>
                          <a:pPr rtl="0">
                            <a:buNone/>
                          </a:pPr>
                          <a:endParaRPr lang="ja-JP" sz="1000" b="0">
                            <a:solidFill>
                              <a:srgbClr val="1F1F1F"/>
                            </a:solidFill>
                            <a:effectLst/>
                            <a:latin typeface="Google Sans Text"/>
                          </a:endParaRP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pPr rtl="0">
                            <a:buNone/>
                          </a:pPr>
                          <a:r>
                            <a:rPr lang="ja-JP" sz="1000" b="0">
                              <a:solidFill>
                                <a:srgbClr val="1F1F1F"/>
                              </a:solidFill>
                              <a:effectLst/>
                              <a:latin typeface="Google Sans Text"/>
                            </a:rPr>
                            <a:t>ミューオン, ミューオン反ニュートリノ, タウニュートリノ</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tc>
                      <a:txBody>
                        <a:bodyPr/>
                        <a:lstStyle/>
                        <a:p>
                          <a:endParaRPr lang="ja-JP"/>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blipFill>
                          <a:blip r:embed="rId13"/>
                          <a:stretch>
                            <a:fillRect l="-197211" t="-773810" r="-96813" b="-9524"/>
                          </a:stretch>
                        </a:blipFill>
                      </a:tcPr>
                    </a:tc>
                    <a:tc>
                      <a:txBody>
                        <a:bodyPr/>
                        <a:lstStyle/>
                        <a:p>
                          <a:pPr rtl="0">
                            <a:buNone/>
                          </a:pPr>
                          <a:r>
                            <a:rPr lang="ja-JP" sz="1000" b="0" dirty="0">
                              <a:solidFill>
                                <a:srgbClr val="1F1F1F"/>
                              </a:solidFill>
                              <a:effectLst/>
                              <a:latin typeface="Google Sans Text"/>
                            </a:rPr>
                            <a:t>17.39%</a:t>
                          </a:r>
                        </a:p>
                      </a:txBody>
                      <a:tcPr marL="41206" marR="41206" marT="27471" marB="27471" anchor="ctr">
                        <a:lnL w="6350" cap="flat" cmpd="sng" algn="ctr">
                          <a:solidFill>
                            <a:srgbClr val="C4C7C5"/>
                          </a:solidFill>
                          <a:prstDash val="solid"/>
                          <a:round/>
                          <a:headEnd type="none" w="med" len="med"/>
                          <a:tailEnd type="none" w="med" len="med"/>
                        </a:lnL>
                        <a:lnR w="6350" cap="flat" cmpd="sng" algn="ctr">
                          <a:solidFill>
                            <a:srgbClr val="C4C7C5"/>
                          </a:solidFill>
                          <a:prstDash val="solid"/>
                          <a:round/>
                          <a:headEnd type="none" w="med" len="med"/>
                          <a:tailEnd type="none" w="med" len="med"/>
                        </a:lnR>
                        <a:lnT w="6350" cap="flat" cmpd="sng" algn="ctr">
                          <a:solidFill>
                            <a:srgbClr val="C4C7C5"/>
                          </a:solidFill>
                          <a:prstDash val="solid"/>
                          <a:round/>
                          <a:headEnd type="none" w="med" len="med"/>
                          <a:tailEnd type="none" w="med" len="med"/>
                        </a:lnT>
                        <a:lnB w="6350" cap="flat" cmpd="sng" algn="ctr">
                          <a:solidFill>
                            <a:srgbClr val="C4C7C5"/>
                          </a:solidFill>
                          <a:prstDash val="solid"/>
                          <a:round/>
                          <a:headEnd type="none" w="med" len="med"/>
                          <a:tailEnd type="none" w="med" len="med"/>
                        </a:lnB>
                        <a:noFill/>
                      </a:tcPr>
                    </a:tc>
                    <a:extLst>
                      <a:ext uri="{0D108BD9-81ED-4DB2-BD59-A6C34878D82A}">
                        <a16:rowId xmlns:a16="http://schemas.microsoft.com/office/drawing/2014/main" val="1319983625"/>
                      </a:ext>
                    </a:extLst>
                  </a:tr>
                </a:tbl>
              </a:graphicData>
            </a:graphic>
          </p:graphicFrame>
        </mc:Fallback>
      </mc:AlternateContent>
      <p:cxnSp>
        <p:nvCxnSpPr>
          <p:cNvPr id="58" name="直線矢印コネクタ 57">
            <a:extLst>
              <a:ext uri="{FF2B5EF4-FFF2-40B4-BE49-F238E27FC236}">
                <a16:creationId xmlns:a16="http://schemas.microsoft.com/office/drawing/2014/main" id="{64A5DCA0-EA75-A09F-14C8-EBBC774E4AAE}"/>
              </a:ext>
            </a:extLst>
          </p:cNvPr>
          <p:cNvCxnSpPr>
            <a:cxnSpLocks/>
            <a:stCxn id="59" idx="0"/>
            <a:endCxn id="17" idx="0"/>
          </p:cNvCxnSpPr>
          <p:nvPr/>
        </p:nvCxnSpPr>
        <p:spPr>
          <a:xfrm flipV="1">
            <a:off x="1308981" y="4972049"/>
            <a:ext cx="660347" cy="900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9" name="テキスト ボックス 58">
            <a:extLst>
              <a:ext uri="{FF2B5EF4-FFF2-40B4-BE49-F238E27FC236}">
                <a16:creationId xmlns:a16="http://schemas.microsoft.com/office/drawing/2014/main" id="{48E86919-92AB-F106-E4EF-66118036C978}"/>
              </a:ext>
            </a:extLst>
          </p:cNvPr>
          <p:cNvSpPr txBox="1"/>
          <p:nvPr/>
        </p:nvSpPr>
        <p:spPr>
          <a:xfrm>
            <a:off x="378675" y="5872533"/>
            <a:ext cx="1860612" cy="369332"/>
          </a:xfrm>
          <a:prstGeom prst="rect">
            <a:avLst/>
          </a:prstGeom>
          <a:noFill/>
        </p:spPr>
        <p:txBody>
          <a:bodyPr wrap="square" rtlCol="0">
            <a:spAutoFit/>
          </a:bodyPr>
          <a:lstStyle/>
          <a:p>
            <a:r>
              <a:rPr kumimoji="1" lang="ja-JP" altLang="en-US" dirty="0"/>
              <a:t>弱い相互作用</a:t>
            </a:r>
          </a:p>
        </p:txBody>
      </p:sp>
      <p:sp>
        <p:nvSpPr>
          <p:cNvPr id="63" name="楕円 62">
            <a:extLst>
              <a:ext uri="{FF2B5EF4-FFF2-40B4-BE49-F238E27FC236}">
                <a16:creationId xmlns:a16="http://schemas.microsoft.com/office/drawing/2014/main" id="{2AD477AB-0C1C-6072-738D-584BF91968EF}"/>
              </a:ext>
            </a:extLst>
          </p:cNvPr>
          <p:cNvSpPr/>
          <p:nvPr/>
        </p:nvSpPr>
        <p:spPr>
          <a:xfrm>
            <a:off x="8942692" y="5274479"/>
            <a:ext cx="961718" cy="1250809"/>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強い相互作用</a:t>
            </a:r>
            <a:endParaRPr kumimoji="1" lang="ja-JP" altLang="en-US" dirty="0"/>
          </a:p>
        </p:txBody>
      </p:sp>
      <p:cxnSp>
        <p:nvCxnSpPr>
          <p:cNvPr id="65" name="直線矢印コネクタ 64">
            <a:extLst>
              <a:ext uri="{FF2B5EF4-FFF2-40B4-BE49-F238E27FC236}">
                <a16:creationId xmlns:a16="http://schemas.microsoft.com/office/drawing/2014/main" id="{06C06117-3CA8-9688-CB23-C069181417C3}"/>
              </a:ext>
            </a:extLst>
          </p:cNvPr>
          <p:cNvCxnSpPr/>
          <p:nvPr/>
        </p:nvCxnSpPr>
        <p:spPr>
          <a:xfrm>
            <a:off x="10005134" y="6015618"/>
            <a:ext cx="79011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6" name="テキスト ボックス 65">
            <a:extLst>
              <a:ext uri="{FF2B5EF4-FFF2-40B4-BE49-F238E27FC236}">
                <a16:creationId xmlns:a16="http://schemas.microsoft.com/office/drawing/2014/main" id="{1C9C92DB-5FA8-1ABF-64D0-F18BA1DF91D6}"/>
              </a:ext>
            </a:extLst>
          </p:cNvPr>
          <p:cNvSpPr txBox="1"/>
          <p:nvPr/>
        </p:nvSpPr>
        <p:spPr>
          <a:xfrm>
            <a:off x="9904410" y="5617911"/>
            <a:ext cx="1295400" cy="369332"/>
          </a:xfrm>
          <a:prstGeom prst="rect">
            <a:avLst/>
          </a:prstGeom>
          <a:noFill/>
        </p:spPr>
        <p:txBody>
          <a:bodyPr wrap="square" rtlCol="0">
            <a:spAutoFit/>
          </a:bodyPr>
          <a:lstStyle/>
          <a:p>
            <a:r>
              <a:rPr kumimoji="1" lang="ja-JP" altLang="en-US" dirty="0"/>
              <a:t>中間子</a:t>
            </a:r>
          </a:p>
        </p:txBody>
      </p:sp>
      <p:sp>
        <p:nvSpPr>
          <p:cNvPr id="4" name="右中かっこ 3">
            <a:extLst>
              <a:ext uri="{FF2B5EF4-FFF2-40B4-BE49-F238E27FC236}">
                <a16:creationId xmlns:a16="http://schemas.microsoft.com/office/drawing/2014/main" id="{C7CE4B98-85D2-1F3C-D7A1-091C5DFB7E4B}"/>
              </a:ext>
            </a:extLst>
          </p:cNvPr>
          <p:cNvSpPr/>
          <p:nvPr/>
        </p:nvSpPr>
        <p:spPr>
          <a:xfrm>
            <a:off x="11721466" y="452761"/>
            <a:ext cx="361820" cy="290299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0" name="コネクタ: カギ線 9">
            <a:extLst>
              <a:ext uri="{FF2B5EF4-FFF2-40B4-BE49-F238E27FC236}">
                <a16:creationId xmlns:a16="http://schemas.microsoft.com/office/drawing/2014/main" id="{B5195182-FDFB-5BB9-E592-0A6F01AF8885}"/>
              </a:ext>
            </a:extLst>
          </p:cNvPr>
          <p:cNvCxnSpPr>
            <a:cxnSpLocks/>
          </p:cNvCxnSpPr>
          <p:nvPr/>
        </p:nvCxnSpPr>
        <p:spPr>
          <a:xfrm rot="5400000" flipH="1" flipV="1">
            <a:off x="9428495" y="3531049"/>
            <a:ext cx="4117345" cy="1192242"/>
          </a:xfrm>
          <a:prstGeom prst="bentConnector3">
            <a:avLst>
              <a:gd name="adj1" fmla="val -239"/>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直線矢印コネクタ 20">
            <a:extLst>
              <a:ext uri="{FF2B5EF4-FFF2-40B4-BE49-F238E27FC236}">
                <a16:creationId xmlns:a16="http://schemas.microsoft.com/office/drawing/2014/main" id="{CD2C94B1-1956-4823-9127-D11EC1C45F42}"/>
              </a:ext>
            </a:extLst>
          </p:cNvPr>
          <p:cNvCxnSpPr>
            <a:cxnSpLocks/>
            <a:endCxn id="22" idx="1"/>
          </p:cNvCxnSpPr>
          <p:nvPr/>
        </p:nvCxnSpPr>
        <p:spPr>
          <a:xfrm flipV="1">
            <a:off x="3662373" y="3915394"/>
            <a:ext cx="1659311" cy="8974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左中かっこ 21">
            <a:extLst>
              <a:ext uri="{FF2B5EF4-FFF2-40B4-BE49-F238E27FC236}">
                <a16:creationId xmlns:a16="http://schemas.microsoft.com/office/drawing/2014/main" id="{2FF59666-96C1-9B7A-ED92-5388934DE3D1}"/>
              </a:ext>
            </a:extLst>
          </p:cNvPr>
          <p:cNvSpPr/>
          <p:nvPr/>
        </p:nvSpPr>
        <p:spPr>
          <a:xfrm>
            <a:off x="5321684" y="3346022"/>
            <a:ext cx="379831" cy="113874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36782774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E06A65-0926-D458-5BF8-372C96CF3FA5}"/>
              </a:ext>
            </a:extLst>
          </p:cNvPr>
          <p:cNvSpPr>
            <a:spLocks noGrp="1"/>
          </p:cNvSpPr>
          <p:nvPr>
            <p:ph type="title"/>
          </p:nvPr>
        </p:nvSpPr>
        <p:spPr/>
        <p:txBody>
          <a:bodyPr/>
          <a:lstStyle/>
          <a:p>
            <a:r>
              <a:rPr kumimoji="1" lang="en-US" altLang="ja-JP" dirty="0"/>
              <a:t>4-momentum</a:t>
            </a:r>
            <a:r>
              <a:rPr kumimoji="1" lang="ja-JP" altLang="en-US" dirty="0"/>
              <a:t>の定義</a:t>
            </a: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8EC5AA6B-997F-680A-ABC6-333B6BFB537D}"/>
                  </a:ext>
                </a:extLst>
              </p:cNvPr>
              <p:cNvSpPr txBox="1"/>
              <p:nvPr/>
            </p:nvSpPr>
            <p:spPr>
              <a:xfrm>
                <a:off x="514905" y="1526959"/>
                <a:ext cx="11496582" cy="4384470"/>
              </a:xfrm>
              <a:prstGeom prst="rect">
                <a:avLst/>
              </a:prstGeom>
              <a:noFill/>
            </p:spPr>
            <p:txBody>
              <a:bodyPr wrap="square" rtlCol="0">
                <a:spAutoFit/>
              </a:bodyPr>
              <a:lstStyle/>
              <a:p>
                <a:r>
                  <a:rPr kumimoji="1" lang="en-US" altLang="ja-JP" dirty="0"/>
                  <a:t>4-momentum(</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𝑝</m:t>
                        </m:r>
                      </m:e>
                      <m:sup>
                        <m:r>
                          <a:rPr kumimoji="1" lang="ja-JP" altLang="en-US" i="1" smtClean="0">
                            <a:latin typeface="Cambria Math" panose="02040503050406030204" pitchFamily="18" charset="0"/>
                          </a:rPr>
                          <m:t>𝜇</m:t>
                        </m:r>
                      </m:sup>
                    </m:sSup>
                  </m:oMath>
                </a14:m>
                <a:r>
                  <a:rPr kumimoji="1" lang="en-US" altLang="ja-JP" dirty="0"/>
                  <a:t>)</a:t>
                </a:r>
                <a:r>
                  <a:rPr kumimoji="1" lang="ja-JP" altLang="en-US" dirty="0"/>
                  <a:t>は特殊相対性理論の枠組みであるミンコフスキー空間において、粒子の運動を記述するための</a:t>
                </a:r>
                <a:r>
                  <a:rPr kumimoji="1" lang="en-US" altLang="ja-JP" dirty="0"/>
                  <a:t>4</a:t>
                </a:r>
                <a:r>
                  <a:rPr kumimoji="1" lang="ja-JP" altLang="en-US" dirty="0"/>
                  <a:t>成分ベクトルである。</a:t>
                </a:r>
                <a:endParaRPr kumimoji="1" lang="en-US" altLang="ja-JP" dirty="0"/>
              </a:p>
              <a:p>
                <a:r>
                  <a:rPr lang="ja-JP" altLang="en-US" dirty="0"/>
                  <a:t>光速</a:t>
                </a:r>
                <a:r>
                  <a:rPr lang="en-US" altLang="ja-JP" dirty="0"/>
                  <a:t>(c)</a:t>
                </a:r>
                <a:r>
                  <a:rPr lang="ja-JP" altLang="en-US" dirty="0"/>
                  <a:t>を</a:t>
                </a:r>
                <a:r>
                  <a:rPr lang="en-US" altLang="ja-JP" dirty="0"/>
                  <a:t>1</a:t>
                </a:r>
                <a:r>
                  <a:rPr lang="ja-JP" altLang="en-US" dirty="0"/>
                  <a:t>として、</a:t>
                </a:r>
                <a:r>
                  <a:rPr lang="en-US" altLang="ja-JP" dirty="0"/>
                  <a:t> 4-momentum</a:t>
                </a:r>
                <a14:m>
                  <m:oMath xmlns:m="http://schemas.openxmlformats.org/officeDocument/2006/math">
                    <m:r>
                      <a:rPr lang="ja-JP" altLang="en-US" i="1" dirty="0">
                        <a:latin typeface="Cambria Math" panose="02040503050406030204" pitchFamily="18" charset="0"/>
                      </a:rPr>
                      <m:t> </m:t>
                    </m:r>
                    <m:sSup>
                      <m:sSupPr>
                        <m:ctrlPr>
                          <a:rPr lang="en-US" altLang="ja-JP" i="1">
                            <a:latin typeface="Cambria Math" panose="02040503050406030204" pitchFamily="18" charset="0"/>
                          </a:rPr>
                        </m:ctrlPr>
                      </m:sSupPr>
                      <m:e>
                        <m:r>
                          <a:rPr lang="en-US" altLang="ja-JP" i="1">
                            <a:latin typeface="Cambria Math" panose="02040503050406030204" pitchFamily="18" charset="0"/>
                          </a:rPr>
                          <m:t>𝑝</m:t>
                        </m:r>
                      </m:e>
                      <m:sup>
                        <m:r>
                          <a:rPr lang="ja-JP" altLang="en-US" i="1">
                            <a:latin typeface="Cambria Math" panose="02040503050406030204" pitchFamily="18" charset="0"/>
                          </a:rPr>
                          <m:t>𝜇</m:t>
                        </m:r>
                      </m:sup>
                    </m:sSup>
                  </m:oMath>
                </a14:m>
                <a:r>
                  <a:rPr lang="ja-JP" altLang="en-US" dirty="0"/>
                  <a:t>は以下のように定義される。</a:t>
                </a:r>
                <a:endParaRPr lang="en-US" altLang="ja-JP" dirty="0"/>
              </a:p>
              <a:p>
                <a:pPr/>
                <a14:m>
                  <m:oMathPara xmlns:m="http://schemas.openxmlformats.org/officeDocument/2006/math">
                    <m:oMathParaPr>
                      <m:jc m:val="centerGroup"/>
                    </m:oMathParaPr>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𝑝</m:t>
                          </m:r>
                        </m:e>
                        <m:sup>
                          <m:r>
                            <a:rPr lang="ja-JP" altLang="en-US" i="1">
                              <a:latin typeface="Cambria Math" panose="02040503050406030204" pitchFamily="18" charset="0"/>
                            </a:rPr>
                            <m:t>𝜇</m:t>
                          </m:r>
                        </m:sup>
                      </m:sSup>
                      <m:r>
                        <a:rPr lang="en-US" altLang="ja-JP" b="0" i="1" smtClean="0">
                          <a:latin typeface="Cambria Math" panose="02040503050406030204" pitchFamily="18" charset="0"/>
                        </a:rPr>
                        <m:t>=</m:t>
                      </m:r>
                      <m:d>
                        <m:dPr>
                          <m:ctrlPr>
                            <a:rPr lang="ja-JP" altLang="en-US" b="0" i="1" smtClean="0">
                              <a:latin typeface="Cambria Math" panose="02040503050406030204" pitchFamily="18" charset="0"/>
                            </a:rPr>
                          </m:ctrlPr>
                        </m:dPr>
                        <m:e>
                          <m:r>
                            <a:rPr lang="en-US" altLang="ja-JP" i="1">
                              <a:latin typeface="Cambria Math" panose="02040503050406030204" pitchFamily="18" charset="0"/>
                            </a:rPr>
                            <m:t>𝐸</m:t>
                          </m:r>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𝑥</m:t>
                              </m:r>
                            </m:sub>
                          </m:sSub>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𝑦</m:t>
                              </m:r>
                            </m:sub>
                          </m:sSub>
                          <m:r>
                            <a:rPr lang="en-US" altLang="ja-JP" i="1">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𝑧</m:t>
                              </m:r>
                            </m:sub>
                          </m:sSub>
                        </m:e>
                      </m:d>
                      <m:r>
                        <a:rPr lang="en-US" altLang="ja-JP" b="0" i="1" smtClean="0">
                          <a:latin typeface="Cambria Math" panose="02040503050406030204" pitchFamily="18" charset="0"/>
                        </a:rPr>
                        <m:t>=</m:t>
                      </m:r>
                      <m:d>
                        <m:dPr>
                          <m:ctrlPr>
                            <a:rPr lang="ja-JP" altLang="en-US" b="0" i="1" smtClean="0">
                              <a:latin typeface="Cambria Math" panose="02040503050406030204" pitchFamily="18" charset="0"/>
                            </a:rPr>
                          </m:ctrlPr>
                        </m:dPr>
                        <m:e>
                          <m:r>
                            <a:rPr lang="en-US" altLang="ja-JP" b="0" i="1" smtClean="0">
                              <a:latin typeface="Cambria Math" panose="02040503050406030204" pitchFamily="18" charset="0"/>
                            </a:rPr>
                            <m:t>𝐸</m:t>
                          </m:r>
                          <m:r>
                            <a:rPr lang="en-US" altLang="ja-JP" b="0" i="1" smtClean="0">
                              <a:latin typeface="Cambria Math" panose="02040503050406030204" pitchFamily="18" charset="0"/>
                            </a:rPr>
                            <m:t>,</m:t>
                          </m:r>
                          <m:acc>
                            <m:accPr>
                              <m:chr m:val="⃗"/>
                              <m:ctrlPr>
                                <a:rPr lang="ja-JP" altLang="en-US" b="0" i="1" smtClean="0">
                                  <a:latin typeface="Cambria Math" panose="02040503050406030204" pitchFamily="18" charset="0"/>
                                </a:rPr>
                              </m:ctrlPr>
                            </m:accPr>
                            <m:e>
                              <m:r>
                                <a:rPr lang="en-US" altLang="ja-JP" b="0" i="1" smtClean="0">
                                  <a:latin typeface="Cambria Math" panose="02040503050406030204" pitchFamily="18" charset="0"/>
                                </a:rPr>
                                <m:t>𝑝</m:t>
                              </m:r>
                            </m:e>
                          </m:acc>
                        </m:e>
                      </m:d>
                    </m:oMath>
                  </m:oMathPara>
                </a14:m>
                <a:endParaRPr kumimoji="1" lang="en-US" altLang="ja-JP" dirty="0"/>
              </a:p>
              <a:p>
                <a:pPr marL="285750" indent="-285750">
                  <a:buFont typeface="Arial" panose="020B0604020202020204" pitchFamily="34" charset="0"/>
                  <a:buChar char="•"/>
                </a:pPr>
                <a:r>
                  <a:rPr kumimoji="1" lang="en-US" altLang="ja-JP" dirty="0"/>
                  <a:t>Energy(</a:t>
                </a:r>
                <a14:m>
                  <m:oMath xmlns:m="http://schemas.openxmlformats.org/officeDocument/2006/math">
                    <m:r>
                      <a:rPr lang="en-US" altLang="ja-JP" i="1">
                        <a:latin typeface="Cambria Math" panose="02040503050406030204" pitchFamily="18" charset="0"/>
                      </a:rPr>
                      <m:t>𝐸</m:t>
                    </m:r>
                  </m:oMath>
                </a14:m>
                <a:r>
                  <a:rPr kumimoji="1" lang="en-US" altLang="ja-JP" dirty="0"/>
                  <a:t>)(</a:t>
                </a:r>
                <a:r>
                  <a:rPr kumimoji="1" lang="ja-JP" altLang="en-US" dirty="0"/>
                  <a:t>時間成分</a:t>
                </a:r>
                <a:r>
                  <a:rPr kumimoji="1" lang="en-US" altLang="ja-JP" dirty="0"/>
                  <a:t>)</a:t>
                </a:r>
                <a:br>
                  <a:rPr kumimoji="1" lang="en-US" altLang="ja-JP" dirty="0"/>
                </a:br>
                <a:r>
                  <a:rPr kumimoji="1" lang="ja-JP" altLang="en-US" dirty="0"/>
                  <a:t>粒子が持つ</a:t>
                </a:r>
                <a:r>
                  <a:rPr kumimoji="1" lang="en-US" altLang="ja-JP" dirty="0"/>
                  <a:t>Total energy(</a:t>
                </a:r>
                <a:r>
                  <a:rPr kumimoji="1" lang="ja-JP" altLang="en-US" dirty="0"/>
                  <a:t>静止質量エネルギーと運動エネルギーの合計</a:t>
                </a:r>
                <a:r>
                  <a:rPr kumimoji="1" lang="en-US" altLang="ja-JP" dirty="0"/>
                  <a:t>)</a:t>
                </a:r>
                <a:r>
                  <a:rPr kumimoji="1" lang="ja-JP" altLang="en-US" dirty="0"/>
                  <a:t>を意味する。ミンコフスキー空間における時間並進</a:t>
                </a:r>
                <a:r>
                  <a:rPr kumimoji="1" lang="en-US" altLang="ja-JP" dirty="0"/>
                  <a:t>(time translation)</a:t>
                </a:r>
                <a:r>
                  <a:rPr lang="ja-JP" altLang="en-US" dirty="0"/>
                  <a:t>と共役するネーター電荷。</a:t>
                </a:r>
                <a:br>
                  <a:rPr lang="en-US" altLang="ja-JP" dirty="0"/>
                </a:br>
                <a:r>
                  <a:rPr lang="en-US" altLang="ja-JP" dirty="0"/>
                  <a:t>≒</a:t>
                </a:r>
                <a:r>
                  <a:rPr lang="ja-JP" altLang="en-US" dirty="0"/>
                  <a:t>時間を進めても物理法則が変わらない</a:t>
                </a:r>
                <a:r>
                  <a:rPr lang="en-US" altLang="ja-JP" dirty="0"/>
                  <a:t>-&gt;</a:t>
                </a:r>
                <a:r>
                  <a:rPr lang="ja-JP" altLang="en-US" dirty="0"/>
                  <a:t>エネルギーが保存する</a:t>
                </a:r>
                <a:endParaRPr lang="en-US" altLang="ja-JP" dirty="0"/>
              </a:p>
              <a:p>
                <a:pPr marL="285750" indent="-285750">
                  <a:buFont typeface="Arial" panose="020B0604020202020204" pitchFamily="34" charset="0"/>
                  <a:buChar char="•"/>
                </a:pPr>
                <a:r>
                  <a:rPr kumimoji="1" lang="en-US" altLang="ja-JP" dirty="0"/>
                  <a:t>Momentum(</a:t>
                </a:r>
                <a14:m>
                  <m:oMath xmlns:m="http://schemas.openxmlformats.org/officeDocument/2006/math">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𝑝</m:t>
                        </m:r>
                      </m:e>
                    </m:acc>
                  </m:oMath>
                </a14:m>
                <a:r>
                  <a:rPr kumimoji="1" lang="en-US" altLang="ja-JP" dirty="0"/>
                  <a:t>)(</a:t>
                </a:r>
                <a:r>
                  <a:rPr kumimoji="1" lang="ja-JP" altLang="en-US" dirty="0"/>
                  <a:t>空間成分</a:t>
                </a:r>
                <a:r>
                  <a:rPr kumimoji="1" lang="en-US" altLang="ja-JP" dirty="0"/>
                  <a:t>)</a:t>
                </a:r>
                <a:br>
                  <a:rPr lang="en-US" altLang="ja-JP" dirty="0"/>
                </a:br>
                <a:r>
                  <a:rPr lang="en-US" altLang="ja-JP" dirty="0"/>
                  <a:t>3</a:t>
                </a:r>
                <a:r>
                  <a:rPr lang="ja-JP" altLang="en-US" dirty="0"/>
                  <a:t>次元空間における空間運動量を意味する。空間並進</a:t>
                </a:r>
                <a:r>
                  <a:rPr lang="en-US" altLang="ja-JP" dirty="0"/>
                  <a:t>(Space translation)</a:t>
                </a:r>
                <a:r>
                  <a:rPr lang="ja-JP" altLang="en-US" dirty="0"/>
                  <a:t>と共役するネーター電荷。</a:t>
                </a:r>
                <a:br>
                  <a:rPr lang="en-US" altLang="ja-JP" dirty="0"/>
                </a:br>
                <a:r>
                  <a:rPr lang="en-US" altLang="ja-JP" dirty="0"/>
                  <a:t>≒</a:t>
                </a:r>
                <a:r>
                  <a:rPr lang="ja-JP" altLang="en-US" dirty="0"/>
                  <a:t>場所を移動しても物理法則が変わらない</a:t>
                </a:r>
                <a:r>
                  <a:rPr lang="en-US" altLang="ja-JP" dirty="0"/>
                  <a:t>-&gt;</a:t>
                </a:r>
                <a:r>
                  <a:rPr lang="ja-JP" altLang="en-US" dirty="0"/>
                  <a:t>運動量が保存する</a:t>
                </a:r>
                <a:endParaRPr lang="en-US" altLang="ja-JP" dirty="0"/>
              </a:p>
              <a:p>
                <a:pPr marL="285750" indent="-285750">
                  <a:buFont typeface="Arial" panose="020B0604020202020204" pitchFamily="34" charset="0"/>
                  <a:buChar char="•"/>
                </a:pPr>
                <a:endParaRPr kumimoji="1" lang="en-US" altLang="ja-JP" dirty="0"/>
              </a:p>
              <a:p>
                <a:r>
                  <a:rPr kumimoji="1" lang="en-US" altLang="ja-JP" dirty="0"/>
                  <a:t>4-momentum</a:t>
                </a:r>
                <a:r>
                  <a:rPr kumimoji="1" lang="ja-JP" altLang="en-US" dirty="0"/>
                  <a:t>自身のローレンツ不変な内積は、座標系に依存せず、常にその粒子の不変質量</a:t>
                </a:r>
                <a:r>
                  <a:rPr kumimoji="1" lang="en-US" altLang="ja-JP" dirty="0"/>
                  <a:t>(Invariant mass)</a:t>
                </a:r>
                <a:r>
                  <a:rPr kumimoji="1" lang="ja-JP" altLang="en-US" dirty="0"/>
                  <a:t>の</a:t>
                </a:r>
                <a:r>
                  <a:rPr kumimoji="1" lang="en-US" altLang="ja-JP" dirty="0"/>
                  <a:t>2</a:t>
                </a:r>
                <a:r>
                  <a:rPr kumimoji="1" lang="ja-JP" altLang="en-US" dirty="0"/>
                  <a:t>乗と一致する。</a:t>
                </a:r>
                <a:endParaRPr kumimoji="1" lang="en-US" altLang="ja-JP" dirty="0"/>
              </a:p>
              <a:p>
                <a:pPr/>
                <a14:m>
                  <m:oMathPara xmlns:m="http://schemas.openxmlformats.org/officeDocument/2006/math">
                    <m:oMathParaPr>
                      <m:jc m:val="centerGroup"/>
                    </m:oMathParaPr>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ja-JP" altLang="en-US" i="1" smtClean="0">
                              <a:latin typeface="Cambria Math" panose="02040503050406030204" pitchFamily="18" charset="0"/>
                            </a:rPr>
                            <m:t>𝜇</m:t>
                          </m:r>
                        </m:sub>
                      </m:sSub>
                      <m:sSup>
                        <m:sSupPr>
                          <m:ctrlPr>
                            <a:rPr lang="ja-JP" altLang="en-US" i="1">
                              <a:latin typeface="Cambria Math" panose="02040503050406030204" pitchFamily="18" charset="0"/>
                            </a:rPr>
                          </m:ctrlPr>
                        </m:sSupPr>
                        <m:e>
                          <m:r>
                            <a:rPr lang="ja-JP" altLang="en-US" i="1">
                              <a:latin typeface="Cambria Math" panose="02040503050406030204" pitchFamily="18" charset="0"/>
                            </a:rPr>
                            <m:t>𝑝</m:t>
                          </m:r>
                        </m:e>
                        <m:sup>
                          <m:r>
                            <a:rPr lang="ja-JP" altLang="en-US" i="1">
                              <a:latin typeface="Cambria Math" panose="02040503050406030204" pitchFamily="18" charset="0"/>
                            </a:rPr>
                            <m:t>𝜇</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𝐸</m:t>
                          </m:r>
                        </m:e>
                        <m:sup>
                          <m:r>
                            <a:rPr lang="en-US" altLang="ja-JP" b="0" i="1" smtClean="0">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d>
                            <m:dPr>
                              <m:begChr m:val="|"/>
                              <m:endChr m:val="|"/>
                              <m:ctrlPr>
                                <a:rPr lang="en-US" altLang="ja-JP" i="1">
                                  <a:latin typeface="Cambria Math" panose="02040503050406030204" pitchFamily="18" charset="0"/>
                                </a:rPr>
                              </m:ctrlPr>
                            </m:dPr>
                            <m:e>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𝑝</m:t>
                                  </m:r>
                                </m:e>
                              </m:acc>
                            </m:e>
                          </m:d>
                        </m:e>
                        <m:sup>
                          <m:r>
                            <a:rPr lang="en-US" altLang="ja-JP" b="0" i="1" smtClean="0">
                              <a:latin typeface="Cambria Math" panose="02040503050406030204" pitchFamily="18" charset="0"/>
                            </a:rPr>
                            <m:t>2</m:t>
                          </m:r>
                        </m:sup>
                      </m:sSup>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𝑚</m:t>
                          </m:r>
                        </m:e>
                        <m:sup>
                          <m:r>
                            <a:rPr lang="en-US" altLang="ja-JP" b="0" i="1" smtClean="0">
                              <a:latin typeface="Cambria Math" panose="02040503050406030204" pitchFamily="18" charset="0"/>
                            </a:rPr>
                            <m:t>2</m:t>
                          </m:r>
                        </m:sup>
                      </m:sSup>
                    </m:oMath>
                  </m:oMathPara>
                </a14:m>
                <a:endParaRPr kumimoji="1" lang="en-US" altLang="ja-JP" dirty="0"/>
              </a:p>
            </p:txBody>
          </p:sp>
        </mc:Choice>
        <mc:Fallback xmlns="">
          <p:sp>
            <p:nvSpPr>
              <p:cNvPr id="4" name="テキスト ボックス 3">
                <a:extLst>
                  <a:ext uri="{FF2B5EF4-FFF2-40B4-BE49-F238E27FC236}">
                    <a16:creationId xmlns:a16="http://schemas.microsoft.com/office/drawing/2014/main" id="{8EC5AA6B-997F-680A-ABC6-333B6BFB537D}"/>
                  </a:ext>
                </a:extLst>
              </p:cNvPr>
              <p:cNvSpPr txBox="1">
                <a:spLocks noRot="1" noChangeAspect="1" noMove="1" noResize="1" noEditPoints="1" noAdjustHandles="1" noChangeArrowheads="1" noChangeShapeType="1" noTextEdit="1"/>
              </p:cNvSpPr>
              <p:nvPr/>
            </p:nvSpPr>
            <p:spPr>
              <a:xfrm>
                <a:off x="514905" y="1526959"/>
                <a:ext cx="11496582" cy="4384470"/>
              </a:xfrm>
              <a:prstGeom prst="rect">
                <a:avLst/>
              </a:prstGeom>
              <a:blipFill>
                <a:blip r:embed="rId2"/>
                <a:stretch>
                  <a:fillRect l="-424" t="-55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5339519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95A05B-B10F-52B7-99F2-8A4C5F3B5F41}"/>
              </a:ext>
            </a:extLst>
          </p:cNvPr>
          <p:cNvSpPr>
            <a:spLocks noGrp="1"/>
          </p:cNvSpPr>
          <p:nvPr>
            <p:ph type="title"/>
          </p:nvPr>
        </p:nvSpPr>
        <p:spPr>
          <a:xfrm>
            <a:off x="838200" y="121825"/>
            <a:ext cx="10515600" cy="1325563"/>
          </a:xfrm>
        </p:spPr>
        <p:txBody>
          <a:bodyPr/>
          <a:lstStyle/>
          <a:p>
            <a:r>
              <a:rPr kumimoji="1" lang="ja-JP" altLang="en-US" dirty="0"/>
              <a:t>マンデルスタム変数</a:t>
            </a:r>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35BD6C00-970A-99BE-9943-ED2FC24E6281}"/>
                  </a:ext>
                </a:extLst>
              </p:cNvPr>
              <p:cNvSpPr txBox="1"/>
              <p:nvPr/>
            </p:nvSpPr>
            <p:spPr>
              <a:xfrm>
                <a:off x="453964" y="1167983"/>
                <a:ext cx="7797134" cy="5632311"/>
              </a:xfrm>
              <a:prstGeom prst="rect">
                <a:avLst/>
              </a:prstGeom>
              <a:noFill/>
            </p:spPr>
            <p:txBody>
              <a:bodyPr wrap="square" rtlCol="0">
                <a:spAutoFit/>
              </a:bodyPr>
              <a:lstStyle/>
              <a:p>
                <a:r>
                  <a:rPr kumimoji="1" lang="ja-JP" altLang="en-US" dirty="0"/>
                  <a:t>マンデルスタム変数</a:t>
                </a:r>
                <a:r>
                  <a:rPr kumimoji="1" lang="en-US" altLang="ja-JP" dirty="0"/>
                  <a:t>(</a:t>
                </a:r>
                <a:r>
                  <a:rPr kumimoji="1" lang="en-US" altLang="ja-JP" dirty="0" err="1"/>
                  <a:t>s,t,u</a:t>
                </a:r>
                <a:r>
                  <a:rPr kumimoji="1" lang="en-US" altLang="ja-JP" dirty="0"/>
                  <a:t>)</a:t>
                </a:r>
                <a:r>
                  <a:rPr lang="ja-JP" altLang="en-US" dirty="0"/>
                  <a:t>は、</a:t>
                </a:r>
                <a:r>
                  <a:rPr kumimoji="1" lang="en-US" altLang="ja-JP" dirty="0"/>
                  <a:t>2→2</a:t>
                </a:r>
                <a:r>
                  <a:rPr kumimoji="1" lang="ja-JP" altLang="en-US" dirty="0"/>
                  <a:t>の</a:t>
                </a:r>
                <a:r>
                  <a:rPr kumimoji="1" lang="en-US" altLang="ja-JP" dirty="0"/>
                  <a:t>Scattering process(</a:t>
                </a:r>
                <a:r>
                  <a:rPr kumimoji="1" lang="ja-JP" altLang="en-US" dirty="0"/>
                  <a:t>例</a:t>
                </a:r>
                <a:r>
                  <a:rPr kumimoji="1" lang="en-US" altLang="ja-JP" dirty="0"/>
                  <a:t>: Particle </a:t>
                </a:r>
                <a:r>
                  <a:rPr kumimoji="1" lang="ja-JP" altLang="en-US" dirty="0"/>
                  <a:t>①</a:t>
                </a:r>
                <a:r>
                  <a:rPr kumimoji="1" lang="en-US" altLang="ja-JP" dirty="0"/>
                  <a:t>+</a:t>
                </a:r>
                <a:r>
                  <a:rPr kumimoji="1" lang="ja-JP" altLang="en-US" dirty="0"/>
                  <a:t>② → </a:t>
                </a:r>
                <a:r>
                  <a:rPr kumimoji="1" lang="en-US" altLang="ja-JP" dirty="0"/>
                  <a:t>Particle </a:t>
                </a:r>
                <a:r>
                  <a:rPr kumimoji="1" lang="ja-JP" altLang="en-US" dirty="0"/>
                  <a:t>③</a:t>
                </a:r>
                <a:r>
                  <a:rPr kumimoji="1" lang="en-US" altLang="ja-JP" dirty="0"/>
                  <a:t>+</a:t>
                </a:r>
                <a:r>
                  <a:rPr kumimoji="1" lang="ja-JP" altLang="en-US" dirty="0"/>
                  <a:t>④</a:t>
                </a:r>
                <a:r>
                  <a:rPr kumimoji="1" lang="en-US" altLang="ja-JP" dirty="0"/>
                  <a:t>)</a:t>
                </a:r>
                <a:r>
                  <a:rPr kumimoji="1" lang="ja-JP" altLang="en-US" dirty="0"/>
                  <a:t>の運動を、座標系に依存しない不変ローレンツスカラー</a:t>
                </a:r>
                <a:r>
                  <a:rPr kumimoji="1" lang="en-US" altLang="ja-JP" dirty="0"/>
                  <a:t>(Lorentz invariant scalar)</a:t>
                </a:r>
                <a:r>
                  <a:rPr kumimoji="1" lang="ja-JP" altLang="en-US" dirty="0"/>
                  <a:t>として記述するための値。</a:t>
                </a:r>
                <a:r>
                  <a:rPr lang="ja-JP" altLang="en-US" dirty="0"/>
                  <a:t>それぞれの粒子の</a:t>
                </a:r>
                <a:r>
                  <a:rPr lang="en-US" altLang="ja-JP" dirty="0"/>
                  <a:t>4-momentum</a:t>
                </a:r>
                <a:r>
                  <a:rPr lang="ja-JP" altLang="en-US" dirty="0"/>
                  <a:t>を</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1</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2</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3</m:t>
                        </m:r>
                      </m:sub>
                    </m:sSub>
                    <m:r>
                      <a:rPr lang="en-US" altLang="ja-JP" b="0"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4</m:t>
                        </m:r>
                      </m:sub>
                    </m:sSub>
                  </m:oMath>
                </a14:m>
                <a:r>
                  <a:rPr kumimoji="1" lang="ja-JP" altLang="en-US" dirty="0"/>
                  <a:t>とする。</a:t>
                </a:r>
                <a:endParaRPr kumimoji="1" lang="en-US" altLang="ja-JP" dirty="0"/>
              </a:p>
              <a:p>
                <a:endParaRPr kumimoji="1" lang="en-US" altLang="ja-JP" dirty="0"/>
              </a:p>
              <a:p>
                <a:r>
                  <a:rPr lang="en-US" altLang="ja-JP" dirty="0"/>
                  <a:t>s(</a:t>
                </a:r>
                <a:r>
                  <a:rPr lang="ja-JP" altLang="en-US" dirty="0"/>
                  <a:t>重心衝突エネルギーの</a:t>
                </a:r>
                <a:r>
                  <a:rPr lang="en-US" altLang="ja-JP" dirty="0"/>
                  <a:t>2</a:t>
                </a:r>
                <a:r>
                  <a:rPr lang="ja-JP" altLang="en-US" dirty="0"/>
                  <a:t>乗</a:t>
                </a:r>
                <a:r>
                  <a:rPr lang="en-US" altLang="ja-JP" dirty="0"/>
                  <a:t>)</a:t>
                </a:r>
              </a:p>
              <a:p>
                <a:pPr/>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rPr>
                        <m:t>𝑠</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d>
                            <m:dPr>
                              <m:ctrlPr>
                                <a:rPr lang="en-US" altLang="ja-JP" b="0" i="1" smtClean="0">
                                  <a:latin typeface="Cambria Math" panose="02040503050406030204" pitchFamily="18" charset="0"/>
                                </a:rPr>
                              </m:ctrlPr>
                            </m:dPr>
                            <m:e>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1</m:t>
                                  </m:r>
                                </m:sub>
                              </m:sSub>
                              <m:r>
                                <a:rPr lang="en-US" altLang="ja-JP" b="0" i="1" smtClean="0">
                                  <a:latin typeface="Cambria Math" panose="02040503050406030204" pitchFamily="18" charset="0"/>
                                </a:rPr>
                                <m:t>+</m:t>
                              </m:r>
                              <m:sSub>
                                <m:sSubPr>
                                  <m:ctrlPr>
                                    <a:rPr lang="ja-JP" altLang="en-US"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2</m:t>
                                  </m:r>
                                </m:sub>
                              </m:sSub>
                            </m:e>
                          </m:d>
                        </m:e>
                        <m:sup>
                          <m:r>
                            <a:rPr lang="en-US" altLang="ja-JP" b="0" i="1" smtClean="0">
                              <a:latin typeface="Cambria Math" panose="02040503050406030204" pitchFamily="18" charset="0"/>
                            </a:rPr>
                            <m:t>2</m:t>
                          </m:r>
                        </m:sup>
                      </m:sSup>
                    </m:oMath>
                  </m:oMathPara>
                </a14:m>
                <a:endParaRPr lang="en-US" altLang="ja-JP" dirty="0"/>
              </a:p>
              <a:p>
                <a:r>
                  <a:rPr lang="en-US" altLang="ja-JP" dirty="0"/>
                  <a:t>Initial state(</a:t>
                </a:r>
                <a:r>
                  <a:rPr lang="ja-JP" altLang="en-US" dirty="0"/>
                  <a:t>粒子①と②</a:t>
                </a:r>
                <a:r>
                  <a:rPr lang="en-US" altLang="ja-JP" dirty="0"/>
                  <a:t>)</a:t>
                </a:r>
                <a:r>
                  <a:rPr lang="ja-JP" altLang="en-US" dirty="0"/>
                  <a:t>の</a:t>
                </a:r>
                <a:r>
                  <a:rPr lang="en-US" altLang="ja-JP" dirty="0"/>
                  <a:t>4-momentum</a:t>
                </a:r>
                <a:r>
                  <a:rPr lang="ja-JP" altLang="en-US" dirty="0"/>
                  <a:t>の合計の</a:t>
                </a:r>
                <a:r>
                  <a:rPr lang="en-US" altLang="ja-JP" dirty="0"/>
                  <a:t>2</a:t>
                </a:r>
                <a:r>
                  <a:rPr lang="ja-JP" altLang="en-US" dirty="0"/>
                  <a:t>乗。これが</a:t>
                </a:r>
                <a:r>
                  <a:rPr lang="en-US" altLang="ja-JP" dirty="0"/>
                  <a:t>s-channel</a:t>
                </a:r>
                <a:r>
                  <a:rPr lang="ja-JP" altLang="en-US" dirty="0"/>
                  <a:t>の相互作用のトポロジー</a:t>
                </a:r>
                <a:r>
                  <a:rPr lang="en-US" altLang="ja-JP" dirty="0"/>
                  <a:t>(interaction topology</a:t>
                </a:r>
                <a:r>
                  <a:rPr lang="ja-JP" altLang="en-US" dirty="0"/>
                  <a:t>に対応する。</a:t>
                </a:r>
                <a:endParaRPr lang="en-US" altLang="ja-JP" dirty="0"/>
              </a:p>
              <a:p>
                <a:r>
                  <a:rPr lang="en-US" altLang="ja-JP" dirty="0"/>
                  <a:t>Physical meaning: Particle 1 </a:t>
                </a:r>
                <a:r>
                  <a:rPr lang="ja-JP" altLang="en-US" dirty="0"/>
                  <a:t>と </a:t>
                </a:r>
                <a:r>
                  <a:rPr lang="en-US" altLang="ja-JP" dirty="0"/>
                  <a:t>2 </a:t>
                </a:r>
                <a:r>
                  <a:rPr lang="ja-JP" altLang="en-US" dirty="0"/>
                  <a:t>が </a:t>
                </a:r>
                <a:r>
                  <a:rPr lang="en-US" altLang="ja-JP" dirty="0"/>
                  <a:t>Annihilation (</a:t>
                </a:r>
                <a:r>
                  <a:rPr lang="ja-JP" altLang="en-US" dirty="0"/>
                  <a:t>対消滅</a:t>
                </a:r>
                <a:r>
                  <a:rPr lang="en-US" altLang="ja-JP" dirty="0"/>
                  <a:t>) </a:t>
                </a:r>
                <a:r>
                  <a:rPr lang="ja-JP" altLang="en-US" dirty="0"/>
                  <a:t>して </a:t>
                </a:r>
                <a:r>
                  <a:rPr lang="en-US" altLang="ja-JP" dirty="0"/>
                  <a:t>1</a:t>
                </a:r>
                <a:r>
                  <a:rPr lang="ja-JP" altLang="en-US" dirty="0"/>
                  <a:t>つの </a:t>
                </a:r>
                <a:r>
                  <a:rPr lang="en-US" altLang="ja-JP" dirty="0"/>
                  <a:t>Intermediate resonance (</a:t>
                </a:r>
                <a:r>
                  <a:rPr lang="ja-JP" altLang="en-US" dirty="0"/>
                  <a:t>中間状態の共鳴粒子</a:t>
                </a:r>
                <a:r>
                  <a:rPr lang="en-US" altLang="ja-JP" dirty="0"/>
                  <a:t>) </a:t>
                </a:r>
                <a:r>
                  <a:rPr lang="ja-JP" altLang="en-US" dirty="0"/>
                  <a:t>を形成し、そこから </a:t>
                </a:r>
                <a:r>
                  <a:rPr lang="en-US" altLang="ja-JP" dirty="0"/>
                  <a:t>Particle 3 </a:t>
                </a:r>
                <a:r>
                  <a:rPr lang="ja-JP" altLang="en-US" dirty="0"/>
                  <a:t>と </a:t>
                </a:r>
                <a:r>
                  <a:rPr lang="en-US" altLang="ja-JP" dirty="0"/>
                  <a:t>4 </a:t>
                </a:r>
                <a:r>
                  <a:rPr lang="ja-JP" altLang="en-US" dirty="0"/>
                  <a:t>が </a:t>
                </a:r>
                <a:r>
                  <a:rPr lang="en-US" altLang="ja-JP" dirty="0"/>
                  <a:t>Decay </a:t>
                </a:r>
                <a:r>
                  <a:rPr lang="ja-JP" altLang="en-US" dirty="0"/>
                  <a:t>する </a:t>
                </a:r>
                <a:r>
                  <a:rPr lang="en-US" altLang="ja-JP" dirty="0"/>
                  <a:t>process </a:t>
                </a:r>
                <a:r>
                  <a:rPr lang="ja-JP" altLang="en-US" dirty="0"/>
                  <a:t>です。</a:t>
                </a:r>
                <a:endParaRPr lang="en-US" altLang="ja-JP" dirty="0"/>
              </a:p>
              <a:p>
                <a:endParaRPr lang="en-US" altLang="ja-JP" dirty="0"/>
              </a:p>
              <a:p>
                <a:r>
                  <a:rPr lang="en-US" altLang="ja-JP" dirty="0"/>
                  <a:t>t(Momentum transfer squared)</a:t>
                </a:r>
              </a:p>
              <a:p>
                <a:pPr/>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rPr>
                        <m:t>𝑡</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d>
                            <m:dPr>
                              <m:ctrlPr>
                                <a:rPr lang="en-US" altLang="ja-JP" b="0" i="1" smtClean="0">
                                  <a:latin typeface="Cambria Math" panose="02040503050406030204" pitchFamily="18" charset="0"/>
                                </a:rPr>
                              </m:ctrlPr>
                            </m:dPr>
                            <m:e>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1</m:t>
                                  </m:r>
                                </m:sub>
                              </m:sSub>
                              <m:r>
                                <a:rPr lang="en-US" altLang="ja-JP" b="0" i="1" smtClean="0">
                                  <a:latin typeface="Cambria Math" panose="02040503050406030204" pitchFamily="18" charset="0"/>
                                </a:rPr>
                                <m:t>−</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3</m:t>
                                  </m:r>
                                </m:sub>
                              </m:sSub>
                            </m:e>
                          </m:d>
                        </m:e>
                        <m:sup>
                          <m:r>
                            <a:rPr lang="en-US" altLang="ja-JP" b="0" i="1" smtClean="0">
                              <a:latin typeface="Cambria Math" panose="02040503050406030204" pitchFamily="18" charset="0"/>
                            </a:rPr>
                            <m:t>2</m:t>
                          </m:r>
                        </m:sup>
                      </m:sSup>
                    </m:oMath>
                  </m:oMathPara>
                </a14:m>
                <a:endParaRPr lang="en-US" altLang="ja-JP" dirty="0"/>
              </a:p>
              <a:p>
                <a:r>
                  <a:rPr lang="en-US" altLang="ja-JP" dirty="0"/>
                  <a:t>Particle 1 </a:t>
                </a:r>
                <a:r>
                  <a:rPr lang="ja-JP" altLang="en-US" dirty="0"/>
                  <a:t>から </a:t>
                </a:r>
                <a:r>
                  <a:rPr lang="en-US" altLang="ja-JP" dirty="0"/>
                  <a:t>Particle 3 </a:t>
                </a:r>
                <a:r>
                  <a:rPr lang="ja-JP" altLang="en-US" dirty="0"/>
                  <a:t>へ遷移する際の </a:t>
                </a:r>
                <a:r>
                  <a:rPr lang="en-US" altLang="ja-JP" dirty="0"/>
                  <a:t>4-momentum </a:t>
                </a:r>
                <a:r>
                  <a:rPr lang="ja-JP" altLang="en-US" dirty="0"/>
                  <a:t>の </a:t>
                </a:r>
                <a:r>
                  <a:rPr lang="en-US" altLang="ja-JP" dirty="0"/>
                  <a:t>difference </a:t>
                </a:r>
                <a:r>
                  <a:rPr lang="ja-JP" altLang="en-US" dirty="0"/>
                  <a:t>の </a:t>
                </a:r>
                <a:r>
                  <a:rPr lang="en-US" altLang="ja-JP" dirty="0"/>
                  <a:t>square </a:t>
                </a:r>
                <a:r>
                  <a:rPr lang="ja-JP" altLang="en-US" dirty="0"/>
                  <a:t>です。</a:t>
                </a:r>
                <a:r>
                  <a:rPr lang="en-US" altLang="ja-JP" dirty="0"/>
                  <a:t>t-channel (t</a:t>
                </a:r>
                <a:r>
                  <a:rPr lang="ja-JP" altLang="en-US" dirty="0"/>
                  <a:t>チャネル</a:t>
                </a:r>
                <a:r>
                  <a:rPr lang="en-US" altLang="ja-JP" dirty="0"/>
                  <a:t>) </a:t>
                </a:r>
                <a:r>
                  <a:rPr lang="ja-JP" altLang="en-US" dirty="0"/>
                  <a:t>に対応する。</a:t>
                </a:r>
                <a:endParaRPr lang="en-US" altLang="ja-JP" dirty="0"/>
              </a:p>
              <a:p>
                <a:r>
                  <a:rPr lang="en-US" altLang="ja-JP" dirty="0"/>
                  <a:t>Physical meaning: Particle 1 </a:t>
                </a:r>
                <a:r>
                  <a:rPr lang="ja-JP" altLang="en-US" dirty="0"/>
                  <a:t>と </a:t>
                </a:r>
                <a:r>
                  <a:rPr lang="en-US" altLang="ja-JP" dirty="0"/>
                  <a:t>2 </a:t>
                </a:r>
                <a:r>
                  <a:rPr lang="ja-JP" altLang="en-US" dirty="0"/>
                  <a:t>が </a:t>
                </a:r>
                <a:r>
                  <a:rPr lang="en-US" altLang="ja-JP" dirty="0"/>
                  <a:t>Intermediate particle </a:t>
                </a:r>
                <a:r>
                  <a:rPr lang="ja-JP" altLang="en-US" dirty="0"/>
                  <a:t>を </a:t>
                </a:r>
                <a:r>
                  <a:rPr lang="en-US" altLang="ja-JP" dirty="0"/>
                  <a:t>Exchange (</a:t>
                </a:r>
                <a:r>
                  <a:rPr lang="ja-JP" altLang="en-US" dirty="0"/>
                  <a:t>交換</a:t>
                </a:r>
                <a:r>
                  <a:rPr lang="en-US" altLang="ja-JP" dirty="0"/>
                  <a:t>) </a:t>
                </a:r>
                <a:r>
                  <a:rPr lang="ja-JP" altLang="en-US" dirty="0"/>
                  <a:t>して </a:t>
                </a:r>
                <a:r>
                  <a:rPr lang="en-US" altLang="ja-JP" dirty="0"/>
                  <a:t>Particle 3 </a:t>
                </a:r>
                <a:r>
                  <a:rPr lang="ja-JP" altLang="en-US" dirty="0"/>
                  <a:t>と </a:t>
                </a:r>
                <a:r>
                  <a:rPr lang="en-US" altLang="ja-JP" dirty="0"/>
                  <a:t>4 </a:t>
                </a:r>
                <a:r>
                  <a:rPr lang="ja-JP" altLang="en-US" dirty="0"/>
                  <a:t>へと </a:t>
                </a:r>
                <a:r>
                  <a:rPr lang="en-US" altLang="ja-JP" dirty="0"/>
                  <a:t>Scattering (</a:t>
                </a:r>
                <a:r>
                  <a:rPr lang="ja-JP" altLang="en-US" dirty="0"/>
                  <a:t>散乱</a:t>
                </a:r>
                <a:r>
                  <a:rPr lang="en-US" altLang="ja-JP" dirty="0"/>
                  <a:t>) </a:t>
                </a:r>
                <a:r>
                  <a:rPr lang="ja-JP" altLang="en-US" dirty="0"/>
                  <a:t>する </a:t>
                </a:r>
                <a:r>
                  <a:rPr lang="en-US" altLang="ja-JP" dirty="0"/>
                  <a:t>process </a:t>
                </a:r>
                <a:r>
                  <a:rPr lang="ja-JP" altLang="en-US" dirty="0"/>
                  <a:t>を意味する。</a:t>
                </a:r>
                <a:endParaRPr lang="en-US" altLang="ja-JP" dirty="0"/>
              </a:p>
            </p:txBody>
          </p:sp>
        </mc:Choice>
        <mc:Fallback xmlns="">
          <p:sp>
            <p:nvSpPr>
              <p:cNvPr id="4" name="テキスト ボックス 3">
                <a:extLst>
                  <a:ext uri="{FF2B5EF4-FFF2-40B4-BE49-F238E27FC236}">
                    <a16:creationId xmlns:a16="http://schemas.microsoft.com/office/drawing/2014/main" id="{35BD6C00-970A-99BE-9943-ED2FC24E6281}"/>
                  </a:ext>
                </a:extLst>
              </p:cNvPr>
              <p:cNvSpPr txBox="1">
                <a:spLocks noRot="1" noChangeAspect="1" noMove="1" noResize="1" noEditPoints="1" noAdjustHandles="1" noChangeArrowheads="1" noChangeShapeType="1" noTextEdit="1"/>
              </p:cNvSpPr>
              <p:nvPr/>
            </p:nvSpPr>
            <p:spPr>
              <a:xfrm>
                <a:off x="453964" y="1167983"/>
                <a:ext cx="7797134" cy="5632311"/>
              </a:xfrm>
              <a:prstGeom prst="rect">
                <a:avLst/>
              </a:prstGeom>
              <a:blipFill>
                <a:blip r:embed="rId3"/>
                <a:stretch>
                  <a:fillRect l="-625" t="-649" b="-758"/>
                </a:stretch>
              </a:blipFill>
            </p:spPr>
            <p:txBody>
              <a:bodyPr/>
              <a:lstStyle/>
              <a:p>
                <a:r>
                  <a:rPr lang="ja-JP" altLang="en-US">
                    <a:noFill/>
                  </a:rPr>
                  <a:t> </a:t>
                </a:r>
              </a:p>
            </p:txBody>
          </p:sp>
        </mc:Fallback>
      </mc:AlternateContent>
      <p:grpSp>
        <p:nvGrpSpPr>
          <p:cNvPr id="5" name="グループ化 4">
            <a:extLst>
              <a:ext uri="{FF2B5EF4-FFF2-40B4-BE49-F238E27FC236}">
                <a16:creationId xmlns:a16="http://schemas.microsoft.com/office/drawing/2014/main" id="{F8E14704-A0DB-EBD9-3307-403F949DA241}"/>
              </a:ext>
            </a:extLst>
          </p:cNvPr>
          <p:cNvGrpSpPr/>
          <p:nvPr/>
        </p:nvGrpSpPr>
        <p:grpSpPr>
          <a:xfrm>
            <a:off x="8251098" y="2163337"/>
            <a:ext cx="3431545" cy="1724426"/>
            <a:chOff x="1770186" y="4477600"/>
            <a:chExt cx="3795903" cy="2040585"/>
          </a:xfrm>
        </p:grpSpPr>
        <p:sp>
          <p:nvSpPr>
            <p:cNvPr id="6" name="二等辺三角形 5">
              <a:extLst>
                <a:ext uri="{FF2B5EF4-FFF2-40B4-BE49-F238E27FC236}">
                  <a16:creationId xmlns:a16="http://schemas.microsoft.com/office/drawing/2014/main" id="{AAF6835B-186F-FD25-F984-AE2A7466246B}"/>
                </a:ext>
              </a:extLst>
            </p:cNvPr>
            <p:cNvSpPr/>
            <p:nvPr/>
          </p:nvSpPr>
          <p:spPr>
            <a:xfrm rot="7589905">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97E93C7C-4C5F-D2A7-BA0C-8EB8B1C8F3E5}"/>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4EB161A5-6BCC-0B84-6D34-8E6261AD14B0}"/>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9D0420FE-C844-DCA8-2DEF-5D6CDFE6F3F3}"/>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F190BE6B-C823-5F6C-A25E-E75DB0EF6ED9}"/>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CB9DFAC-9914-5174-595E-655718A8B137}"/>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8DE6D516-D675-36CA-9232-F3D8F033B3BB}"/>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B6A31CCF-1099-AFC0-DFE1-09F7AA90BBD4}"/>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3994DBAA-E110-CA40-BC10-F6DF793ACDAF}"/>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38D1C341-0150-BCB9-DAA8-0DDEE931F5A4}"/>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C2511E83-F0DD-2712-7CFA-E778FF1B9F54}"/>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56EA2624-11D2-4544-4784-6CBAB85C8F9A}"/>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8" name="直線コネクタ 17">
              <a:extLst>
                <a:ext uri="{FF2B5EF4-FFF2-40B4-BE49-F238E27FC236}">
                  <a16:creationId xmlns:a16="http://schemas.microsoft.com/office/drawing/2014/main" id="{EF7D66F8-76FC-AA5F-D5D7-362F67A86AA6}"/>
                </a:ext>
              </a:extLst>
            </p:cNvPr>
            <p:cNvCxnSpPr>
              <a:cxnSpLocks/>
              <a:endCxn id="8"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6ECC8CBB-A9DC-BB09-E5B3-3FDB1F5B76ED}"/>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9C630E86-8FE4-EFAD-A4A4-5434E22AD9C9}"/>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88056072-A8EA-90D5-A94E-2A7D38C6A9CF}"/>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11B78232-BF6F-8EA1-15C0-E53B285981C8}"/>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D53719A7-60D5-5AFD-E1BE-7DA44503B28D}"/>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B523AD42-8CB5-8E06-7506-F9FEFFA957CD}"/>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7179ABE4-2A01-E61D-467A-CD6114BB617F}"/>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2D0A276C-1710-FE87-3192-50B4F784B15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8" name="フリーフォーム: 図形 27">
              <a:extLst>
                <a:ext uri="{FF2B5EF4-FFF2-40B4-BE49-F238E27FC236}">
                  <a16:creationId xmlns:a16="http://schemas.microsoft.com/office/drawing/2014/main" id="{05F9C151-33BB-F31B-1095-9E8301C8237D}"/>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530B6918-B640-AC62-09FA-ED5E26963EAC}"/>
                </a:ext>
              </a:extLst>
            </p:cNvPr>
            <p:cNvSpPr/>
            <p:nvPr/>
          </p:nvSpPr>
          <p:spPr>
            <a:xfrm rot="14804471">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A22AC4DD-9E2F-62E0-F112-197AD69B502A}"/>
                </a:ext>
              </a:extLst>
            </p:cNvPr>
            <p:cNvSpPr/>
            <p:nvPr/>
          </p:nvSpPr>
          <p:spPr>
            <a:xfrm rot="6773245">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0EF62F34-9BFB-EC82-EBFD-6253C68A2899}"/>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FD858B03-AABF-ABDF-0253-5581C98FB1D5}"/>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3" name="直線コネクタ 2">
            <a:extLst>
              <a:ext uri="{FF2B5EF4-FFF2-40B4-BE49-F238E27FC236}">
                <a16:creationId xmlns:a16="http://schemas.microsoft.com/office/drawing/2014/main" id="{01AB5A47-21E1-E6CE-3AC1-DD1A83BDFCC1}"/>
              </a:ext>
            </a:extLst>
          </p:cNvPr>
          <p:cNvCxnSpPr>
            <a:cxnSpLocks/>
            <a:endCxn id="14" idx="1"/>
          </p:cNvCxnSpPr>
          <p:nvPr/>
        </p:nvCxnSpPr>
        <p:spPr>
          <a:xfrm>
            <a:off x="10930006" y="2624313"/>
            <a:ext cx="327696" cy="191130"/>
          </a:xfrm>
          <a:prstGeom prst="line">
            <a:avLst/>
          </a:prstGeom>
        </p:spPr>
        <p:style>
          <a:lnRef idx="2">
            <a:schemeClr val="dk1"/>
          </a:lnRef>
          <a:fillRef idx="0">
            <a:schemeClr val="dk1"/>
          </a:fillRef>
          <a:effectRef idx="1">
            <a:schemeClr val="dk1"/>
          </a:effectRef>
          <a:fontRef idx="minor">
            <a:schemeClr val="tx1"/>
          </a:fontRef>
        </p:style>
      </p:cxnSp>
      <p:grpSp>
        <p:nvGrpSpPr>
          <p:cNvPr id="33" name="グループ化 32">
            <a:extLst>
              <a:ext uri="{FF2B5EF4-FFF2-40B4-BE49-F238E27FC236}">
                <a16:creationId xmlns:a16="http://schemas.microsoft.com/office/drawing/2014/main" id="{8E094EB8-6732-87C6-C775-2EDF4B058FCB}"/>
              </a:ext>
            </a:extLst>
          </p:cNvPr>
          <p:cNvGrpSpPr/>
          <p:nvPr/>
        </p:nvGrpSpPr>
        <p:grpSpPr>
          <a:xfrm>
            <a:off x="8602356" y="4850780"/>
            <a:ext cx="3106356" cy="1603826"/>
            <a:chOff x="6375872" y="4237260"/>
            <a:chExt cx="4550979" cy="2303321"/>
          </a:xfrm>
        </p:grpSpPr>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A6C8F7A1-A08F-787F-64FF-D7D26AAF5AF3}"/>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35" name="グループ化 34">
              <a:extLst>
                <a:ext uri="{FF2B5EF4-FFF2-40B4-BE49-F238E27FC236}">
                  <a16:creationId xmlns:a16="http://schemas.microsoft.com/office/drawing/2014/main" id="{881986AE-7C33-DF5A-AD7D-CE415A5C5507}"/>
                </a:ext>
              </a:extLst>
            </p:cNvPr>
            <p:cNvGrpSpPr/>
            <p:nvPr/>
          </p:nvGrpSpPr>
          <p:grpSpPr>
            <a:xfrm>
              <a:off x="6375872" y="4237260"/>
              <a:ext cx="4550979" cy="2176823"/>
              <a:chOff x="6375872" y="4237260"/>
              <a:chExt cx="4550979" cy="2176823"/>
            </a:xfrm>
          </p:grpSpPr>
          <p:cxnSp>
            <p:nvCxnSpPr>
              <p:cNvPr id="36" name="直線コネクタ 35">
                <a:extLst>
                  <a:ext uri="{FF2B5EF4-FFF2-40B4-BE49-F238E27FC236}">
                    <a16:creationId xmlns:a16="http://schemas.microsoft.com/office/drawing/2014/main" id="{12F9C560-2AF2-6C51-4200-783897EACD85}"/>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7" name="直線コネクタ 36">
                <a:extLst>
                  <a:ext uri="{FF2B5EF4-FFF2-40B4-BE49-F238E27FC236}">
                    <a16:creationId xmlns:a16="http://schemas.microsoft.com/office/drawing/2014/main" id="{36645201-0F6D-5F10-F038-135B070CBA33}"/>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4AC2D398-964D-4A90-5AB6-8870FAB541CD}"/>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F364CDFB-49B3-BB0F-0734-425E640BFED1}"/>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0" name="フリーフォーム: 図形 39">
                <a:extLst>
                  <a:ext uri="{FF2B5EF4-FFF2-40B4-BE49-F238E27FC236}">
                    <a16:creationId xmlns:a16="http://schemas.microsoft.com/office/drawing/2014/main" id="{38F22384-684A-0FA1-0B3D-17E44D844542}"/>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フリーフォーム: 図形 40">
                <a:extLst>
                  <a:ext uri="{FF2B5EF4-FFF2-40B4-BE49-F238E27FC236}">
                    <a16:creationId xmlns:a16="http://schemas.microsoft.com/office/drawing/2014/main" id="{77DD4225-A027-DBC2-C781-F194D1AF784C}"/>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2" name="直線コネクタ 41">
                <a:extLst>
                  <a:ext uri="{FF2B5EF4-FFF2-40B4-BE49-F238E27FC236}">
                    <a16:creationId xmlns:a16="http://schemas.microsoft.com/office/drawing/2014/main" id="{AC1D9933-2B5D-E903-A8DC-1B6A947F7692}"/>
                  </a:ext>
                </a:extLst>
              </p:cNvPr>
              <p:cNvCxnSpPr>
                <a:cxnSpLocks/>
                <a:stCxn id="41"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7C7156F5-1C39-2A10-0CBF-BE5ECFD7A387}"/>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99542466-CBB1-FBC9-29DC-C11401CCB190}"/>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E7A6455C-9B6E-4A0A-65AF-C1BFC2226573}"/>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6" name="二等辺三角形 45">
                <a:extLst>
                  <a:ext uri="{FF2B5EF4-FFF2-40B4-BE49-F238E27FC236}">
                    <a16:creationId xmlns:a16="http://schemas.microsoft.com/office/drawing/2014/main" id="{3C1D0979-B5E7-490E-41CB-4CD6DE6C367B}"/>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二等辺三角形 46">
                <a:extLst>
                  <a:ext uri="{FF2B5EF4-FFF2-40B4-BE49-F238E27FC236}">
                    <a16:creationId xmlns:a16="http://schemas.microsoft.com/office/drawing/2014/main" id="{28EB97FA-BB51-8F50-8070-2B31DEADC9B4}"/>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二等辺三角形 47">
                <a:extLst>
                  <a:ext uri="{FF2B5EF4-FFF2-40B4-BE49-F238E27FC236}">
                    <a16:creationId xmlns:a16="http://schemas.microsoft.com/office/drawing/2014/main" id="{D418108A-16B7-AA1C-50C0-76462D888F74}"/>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66E73975-7FC7-8A73-6DD5-EFC0E3436EA2}"/>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ED43A413-8C49-BD34-B16F-759B2A972892}"/>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F5D3D6E1-7C9E-B9EA-32D7-2521AD3DB5B1}"/>
                  </a:ext>
                </a:extLst>
              </p:cNvPr>
              <p:cNvSpPr/>
              <p:nvPr/>
            </p:nvSpPr>
            <p:spPr>
              <a:xfrm rot="3282034">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2" name="直線コネクタ 51">
                <a:extLst>
                  <a:ext uri="{FF2B5EF4-FFF2-40B4-BE49-F238E27FC236}">
                    <a16:creationId xmlns:a16="http://schemas.microsoft.com/office/drawing/2014/main" id="{2E3CC22C-705B-9417-6F52-B53EC7F76D25}"/>
                  </a:ext>
                </a:extLst>
              </p:cNvPr>
              <p:cNvCxnSpPr>
                <a:cxnSpLocks/>
              </p:cNvCxnSpPr>
              <p:nvPr/>
            </p:nvCxnSpPr>
            <p:spPr>
              <a:xfrm flipV="1">
                <a:off x="9866489" y="4357682"/>
                <a:ext cx="1008670" cy="996132"/>
              </a:xfrm>
              <a:prstGeom prst="line">
                <a:avLst/>
              </a:prstGeom>
            </p:spPr>
            <p:style>
              <a:lnRef idx="2">
                <a:schemeClr val="dk1"/>
              </a:lnRef>
              <a:fillRef idx="0">
                <a:schemeClr val="dk1"/>
              </a:fillRef>
              <a:effectRef idx="1">
                <a:schemeClr val="dk1"/>
              </a:effectRef>
              <a:fontRef idx="minor">
                <a:schemeClr val="tx1"/>
              </a:fontRef>
            </p:style>
          </p:cxnSp>
          <p:cxnSp>
            <p:nvCxnSpPr>
              <p:cNvPr id="53" name="直線コネクタ 52">
                <a:extLst>
                  <a:ext uri="{FF2B5EF4-FFF2-40B4-BE49-F238E27FC236}">
                    <a16:creationId xmlns:a16="http://schemas.microsoft.com/office/drawing/2014/main" id="{A1DB68B5-B1C9-D6C3-6224-69DD8001C36B}"/>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4" name="正方形/長方形 53">
                    <a:extLst>
                      <a:ext uri="{FF2B5EF4-FFF2-40B4-BE49-F238E27FC236}">
                        <a16:creationId xmlns:a16="http://schemas.microsoft.com/office/drawing/2014/main" id="{B9F453A9-0856-4242-76D5-3B1EFE0FB32A}"/>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23"/>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テキスト ボックス 54">
                    <a:extLst>
                      <a:ext uri="{FF2B5EF4-FFF2-40B4-BE49-F238E27FC236}">
                        <a16:creationId xmlns:a16="http://schemas.microsoft.com/office/drawing/2014/main" id="{E2626261-E288-BD62-DC5C-BAB6F3FF3FD7}"/>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正方形/長方形 55">
                    <a:extLst>
                      <a:ext uri="{FF2B5EF4-FFF2-40B4-BE49-F238E27FC236}">
                        <a16:creationId xmlns:a16="http://schemas.microsoft.com/office/drawing/2014/main" id="{B5D3962F-162F-6061-D1D3-0B771B7D271D}"/>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2F560567-F8C9-2F90-1016-C6C3F2E99DD1}"/>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a:extLst>
                      <a:ext uri="{FF2B5EF4-FFF2-40B4-BE49-F238E27FC236}">
                        <a16:creationId xmlns:a16="http://schemas.microsoft.com/office/drawing/2014/main" id="{8ECE0E16-BFFD-8EE9-3B47-41958E0EAC70}"/>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F37B6F0C-847B-DD47-ED92-0FBBD76F25EA}"/>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48975ECF-A684-3540-A073-EBAE777ABEBB}"/>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48D6E3FB-E658-F4CA-5BD0-C09649E8CCBA}"/>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spTree>
    <p:extLst>
      <p:ext uri="{BB962C8B-B14F-4D97-AF65-F5344CB8AC3E}">
        <p14:creationId xmlns:p14="http://schemas.microsoft.com/office/powerpoint/2010/main" val="3751629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671DE-5923-6A2C-D1E8-A3F64F385130}"/>
              </a:ext>
            </a:extLst>
          </p:cNvPr>
          <p:cNvSpPr>
            <a:spLocks noGrp="1"/>
          </p:cNvSpPr>
          <p:nvPr>
            <p:ph type="title"/>
          </p:nvPr>
        </p:nvSpPr>
        <p:spPr/>
        <p:txBody>
          <a:bodyPr/>
          <a:lstStyle/>
          <a:p>
            <a:r>
              <a:rPr lang="ja-JP" altLang="en-US" dirty="0"/>
              <a:t>マンデルスタム変数</a:t>
            </a:r>
            <a:endParaRPr kumimoji="1" lang="ja-JP" altLang="en-US"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CFC2753F-8AAA-4CA8-178C-B1D72796C124}"/>
                  </a:ext>
                </a:extLst>
              </p:cNvPr>
              <p:cNvSpPr txBox="1"/>
              <p:nvPr/>
            </p:nvSpPr>
            <p:spPr>
              <a:xfrm>
                <a:off x="713678" y="1690688"/>
                <a:ext cx="9790771" cy="1200329"/>
              </a:xfrm>
              <a:prstGeom prst="rect">
                <a:avLst/>
              </a:prstGeom>
              <a:noFill/>
            </p:spPr>
            <p:txBody>
              <a:bodyPr wrap="square" rtlCol="0">
                <a:spAutoFit/>
              </a:bodyPr>
              <a:lstStyle/>
              <a:p>
                <a:r>
                  <a:rPr lang="en-US" altLang="ja-JP" dirty="0"/>
                  <a:t>u</a:t>
                </a:r>
                <a:r>
                  <a:rPr lang="ja-JP" altLang="en-US" dirty="0"/>
                  <a:t> </a:t>
                </a:r>
                <a:r>
                  <a:rPr kumimoji="1" lang="en-US" altLang="ja-JP" dirty="0"/>
                  <a:t>(Crossed momentum transfer squared)</a:t>
                </a:r>
              </a:p>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𝑢</m:t>
                      </m:r>
                      <m:r>
                        <a:rPr kumimoji="1" lang="en-US" altLang="ja-JP" b="0" i="1" smtClean="0">
                          <a:latin typeface="Cambria Math" panose="02040503050406030204" pitchFamily="18" charset="0"/>
                        </a:rPr>
                        <m:t>=</m:t>
                      </m:r>
                      <m:sSup>
                        <m:sSupPr>
                          <m:ctrlPr>
                            <a:rPr kumimoji="1" lang="ja-JP" altLang="en-US" b="0" i="1" smtClean="0">
                              <a:latin typeface="Cambria Math" panose="02040503050406030204" pitchFamily="18" charset="0"/>
                            </a:rPr>
                          </m:ctrlPr>
                        </m:sSupPr>
                        <m:e>
                          <m:d>
                            <m:dPr>
                              <m:ctrlPr>
                                <a:rPr kumimoji="1" lang="ja-JP" altLang="en-US" b="0" i="1" smtClean="0">
                                  <a:latin typeface="Cambria Math" panose="02040503050406030204" pitchFamily="18" charset="0"/>
                                </a:rPr>
                              </m:ctrlPr>
                            </m:dPr>
                            <m:e>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1</m:t>
                                  </m:r>
                                </m:sub>
                              </m:sSub>
                              <m:r>
                                <a:rPr kumimoji="1" lang="en-US" altLang="ja-JP" b="0" i="1" smtClean="0">
                                  <a:latin typeface="Cambria Math" panose="02040503050406030204" pitchFamily="18" charset="0"/>
                                </a:rPr>
                                <m:t>−</m:t>
                              </m:r>
                              <m:sSub>
                                <m:sSubPr>
                                  <m:ctrlPr>
                                    <a:rPr kumimoji="1" lang="ja-JP" altLang="en-US" b="0"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4</m:t>
                                  </m:r>
                                </m:sub>
                              </m:sSub>
                            </m:e>
                          </m:d>
                        </m:e>
                        <m:sup>
                          <m:r>
                            <a:rPr kumimoji="1" lang="en-US" altLang="ja-JP" b="0" i="1" smtClean="0">
                              <a:latin typeface="Cambria Math" panose="02040503050406030204" pitchFamily="18" charset="0"/>
                            </a:rPr>
                            <m:t>2</m:t>
                          </m:r>
                        </m:sup>
                      </m:sSup>
                    </m:oMath>
                  </m:oMathPara>
                </a14:m>
                <a:endParaRPr kumimoji="1" lang="en-US" altLang="ja-JP" dirty="0"/>
              </a:p>
              <a:p>
                <a:r>
                  <a:rPr lang="ja-JP" altLang="ja-JP" dirty="0"/>
                  <a:t>tと symmetry の関係にある変数で、</a:t>
                </a:r>
                <a:r>
                  <a:rPr lang="en-US" altLang="ja-JP" dirty="0"/>
                  <a:t>u-channel</a:t>
                </a:r>
                <a:r>
                  <a:rPr lang="ja-JP" altLang="ja-JP" dirty="0"/>
                  <a:t>に対応</a:t>
                </a:r>
                <a:r>
                  <a:rPr lang="ja-JP" altLang="en-US" dirty="0"/>
                  <a:t>する</a:t>
                </a:r>
                <a:r>
                  <a:rPr lang="ja-JP" altLang="ja-JP" dirty="0"/>
                  <a:t>。Particle 3 と 4 の phase space を swap した cross section の calculation 等で使用され</a:t>
                </a:r>
                <a:r>
                  <a:rPr lang="ja-JP" altLang="en-US" dirty="0"/>
                  <a:t>る。</a:t>
                </a:r>
                <a:endParaRPr kumimoji="1" lang="ja-JP" altLang="en-US" dirty="0"/>
              </a:p>
            </p:txBody>
          </p:sp>
        </mc:Choice>
        <mc:Fallback xmlns="">
          <p:sp>
            <p:nvSpPr>
              <p:cNvPr id="4" name="テキスト ボックス 3">
                <a:extLst>
                  <a:ext uri="{FF2B5EF4-FFF2-40B4-BE49-F238E27FC236}">
                    <a16:creationId xmlns:a16="http://schemas.microsoft.com/office/drawing/2014/main" id="{CFC2753F-8AAA-4CA8-178C-B1D72796C124}"/>
                  </a:ext>
                </a:extLst>
              </p:cNvPr>
              <p:cNvSpPr txBox="1">
                <a:spLocks noRot="1" noChangeAspect="1" noMove="1" noResize="1" noEditPoints="1" noAdjustHandles="1" noChangeArrowheads="1" noChangeShapeType="1" noTextEdit="1"/>
              </p:cNvSpPr>
              <p:nvPr/>
            </p:nvSpPr>
            <p:spPr>
              <a:xfrm>
                <a:off x="713678" y="1690688"/>
                <a:ext cx="9790771" cy="1200329"/>
              </a:xfrm>
              <a:prstGeom prst="rect">
                <a:avLst/>
              </a:prstGeom>
              <a:blipFill>
                <a:blip r:embed="rId2"/>
                <a:stretch>
                  <a:fillRect l="-498" t="-2538" b="-710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931801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30FD65-D33F-D96B-33BF-44DD6E30EF79}"/>
              </a:ext>
            </a:extLst>
          </p:cNvPr>
          <p:cNvSpPr>
            <a:spLocks noGrp="1"/>
          </p:cNvSpPr>
          <p:nvPr>
            <p:ph type="title"/>
          </p:nvPr>
        </p:nvSpPr>
        <p:spPr/>
        <p:txBody>
          <a:bodyPr/>
          <a:lstStyle/>
          <a:p>
            <a:r>
              <a:rPr kumimoji="1" lang="en-US" altLang="ja-JP" dirty="0"/>
              <a:t>The Difference in Production Mechanisms</a:t>
            </a:r>
            <a:endParaRPr kumimoji="1" lang="ja-JP" altLang="en-US" dirty="0"/>
          </a:p>
        </p:txBody>
      </p:sp>
      <p:sp>
        <p:nvSpPr>
          <p:cNvPr id="4" name="テキスト ボックス 3">
            <a:extLst>
              <a:ext uri="{FF2B5EF4-FFF2-40B4-BE49-F238E27FC236}">
                <a16:creationId xmlns:a16="http://schemas.microsoft.com/office/drawing/2014/main" id="{0CF8EB79-F07F-A51E-559A-21EC941F23D0}"/>
              </a:ext>
            </a:extLst>
          </p:cNvPr>
          <p:cNvSpPr txBox="1"/>
          <p:nvPr/>
        </p:nvSpPr>
        <p:spPr>
          <a:xfrm>
            <a:off x="838200" y="1954306"/>
            <a:ext cx="4522694" cy="923330"/>
          </a:xfrm>
          <a:prstGeom prst="rect">
            <a:avLst/>
          </a:prstGeom>
          <a:noFill/>
        </p:spPr>
        <p:txBody>
          <a:bodyPr wrap="square" rtlCol="0">
            <a:spAutoFit/>
          </a:bodyPr>
          <a:lstStyle/>
          <a:p>
            <a:r>
              <a:rPr kumimoji="1" lang="en-US" altLang="ja-JP" dirty="0" err="1"/>
              <a:t>Higgsstrahlung</a:t>
            </a:r>
            <a:r>
              <a:rPr kumimoji="1" lang="en-US" altLang="ja-JP" dirty="0"/>
              <a:t>(s-channel)</a:t>
            </a:r>
          </a:p>
          <a:p>
            <a:r>
              <a:rPr kumimoji="1" lang="ja-JP" altLang="en-US" dirty="0"/>
              <a:t>電子と陽電子が正面衝突し、エネルギーを</a:t>
            </a:r>
            <a:r>
              <a:rPr kumimoji="1" lang="en-US" altLang="ja-JP" dirty="0"/>
              <a:t>1</a:t>
            </a:r>
            <a:r>
              <a:rPr kumimoji="1" lang="ja-JP" altLang="en-US" dirty="0"/>
              <a:t>点に集中させる対消滅型反応。</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8D73C1FF-1E88-7B1C-296F-1D83DAD8A8F6}"/>
                  </a:ext>
                </a:extLst>
              </p:cNvPr>
              <p:cNvSpPr txBox="1"/>
              <p:nvPr/>
            </p:nvSpPr>
            <p:spPr>
              <a:xfrm>
                <a:off x="1090863" y="3059668"/>
                <a:ext cx="25827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𝜎</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r>
                        <a:rPr kumimoji="1" lang="en-US" altLang="ja-JP" b="0" i="1" smtClean="0">
                          <a:latin typeface="Cambria Math" panose="02040503050406030204" pitchFamily="18" charset="0"/>
                        </a:rPr>
                        <m:t>)∝1/</m:t>
                      </m:r>
                      <m:r>
                        <a:rPr kumimoji="1" lang="en-US" altLang="ja-JP" b="0" i="1" smtClean="0">
                          <a:latin typeface="Cambria Math" panose="02040503050406030204" pitchFamily="18" charset="0"/>
                          <a:ea typeface="Cambria Math" panose="02040503050406030204" pitchFamily="18" charset="0"/>
                        </a:rPr>
                        <m:t>𝑠</m:t>
                      </m:r>
                    </m:oMath>
                  </m:oMathPara>
                </a14:m>
                <a:endParaRPr kumimoji="1" lang="ja-JP" altLang="en-US" dirty="0"/>
              </a:p>
            </p:txBody>
          </p:sp>
        </mc:Choice>
        <mc:Fallback xmlns="">
          <p:sp>
            <p:nvSpPr>
              <p:cNvPr id="5" name="テキスト ボックス 4">
                <a:extLst>
                  <a:ext uri="{FF2B5EF4-FFF2-40B4-BE49-F238E27FC236}">
                    <a16:creationId xmlns:a16="http://schemas.microsoft.com/office/drawing/2014/main" id="{8D73C1FF-1E88-7B1C-296F-1D83DAD8A8F6}"/>
                  </a:ext>
                </a:extLst>
              </p:cNvPr>
              <p:cNvSpPr txBox="1">
                <a:spLocks noRot="1" noChangeAspect="1" noMove="1" noResize="1" noEditPoints="1" noAdjustHandles="1" noChangeArrowheads="1" noChangeShapeType="1" noTextEdit="1"/>
              </p:cNvSpPr>
              <p:nvPr/>
            </p:nvSpPr>
            <p:spPr>
              <a:xfrm>
                <a:off x="1090863" y="3059668"/>
                <a:ext cx="2582779" cy="369332"/>
              </a:xfrm>
              <a:prstGeom prst="rect">
                <a:avLst/>
              </a:prstGeom>
              <a:blipFill>
                <a:blip r:embed="rId2"/>
                <a:stretch>
                  <a:fillRect b="-11475"/>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AA6C8129-98BB-5FDD-F220-7887FD0AD0B2}"/>
              </a:ext>
            </a:extLst>
          </p:cNvPr>
          <p:cNvGrpSpPr/>
          <p:nvPr/>
        </p:nvGrpSpPr>
        <p:grpSpPr>
          <a:xfrm>
            <a:off x="581527" y="4635103"/>
            <a:ext cx="3795903" cy="2040585"/>
            <a:chOff x="1770186" y="4477600"/>
            <a:chExt cx="3795903" cy="2040585"/>
          </a:xfrm>
        </p:grpSpPr>
        <p:sp>
          <p:nvSpPr>
            <p:cNvPr id="7" name="二等辺三角形 6">
              <a:extLst>
                <a:ext uri="{FF2B5EF4-FFF2-40B4-BE49-F238E27FC236}">
                  <a16:creationId xmlns:a16="http://schemas.microsoft.com/office/drawing/2014/main" id="{487D95B3-43F4-042E-088D-19A5489E6D74}"/>
                </a:ext>
              </a:extLst>
            </p:cNvPr>
            <p:cNvSpPr/>
            <p:nvPr/>
          </p:nvSpPr>
          <p:spPr>
            <a:xfrm rot="758845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F25A67A4-421A-DE84-798B-3838784C1360}"/>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F4337154-4999-42E1-0D2F-794C7A23E2F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CB03C39-C972-ED29-0AFE-F55DF69B478E}"/>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D000764F-5041-C519-31DC-099DFF971BF7}"/>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53E9C0E-87A8-6FB0-7A13-B0B9A8B6B2D3}"/>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2E2E621-39ED-FD64-8E6C-EB3CC496727A}"/>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B179E82E-4F6E-2B6F-E767-B5421B3D47FC}"/>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41D2B6A4-5F30-FF89-D5A8-B49A7CE74DE3}"/>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823A8CB-BCF9-05BE-B5E8-CB74D477D5D5}"/>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69CCC66B-A528-C4AF-534C-0B2427EF7BC4}"/>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41297C9C-5921-5DCC-1826-7EE3CE9C5D22}"/>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614185D9-9A95-0AF3-AB4A-073B0C9C89AE}"/>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671F8DF3-DD39-4473-6D2E-AEC20F782A8F}"/>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D2AEA611-DA49-14CB-6B0F-DAD0795D48C6}"/>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53D1E99-28AD-424E-F947-4A7BD68D5A3A}"/>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B042B769-127F-2419-66FB-1C1616BE509E}"/>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A16B2953-A6FB-3A05-0EB9-8033EDB9BF49}"/>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9715A0F-9699-613B-5899-23481E17EB43}"/>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7442BA9F-A408-F357-7C63-9050B5FD0B5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3C0C2EFD-B973-DA55-8717-9DB04854070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1D1A39E7-0527-071A-CE75-8F92544003CA}"/>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C03E98F1-97A9-0163-AAA4-AA9ADDCB2DDC}"/>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36C2C0B4-8E17-FA63-EE95-EE440283183D}"/>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722E0FD2-9037-6173-B7EF-56E1C1008292}"/>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E328D2A6-961D-9F71-E498-1B1FDF562202}"/>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3A388FE1-4A3A-CEBD-823D-B4A8AEC42BD9}"/>
              </a:ext>
            </a:extLst>
          </p:cNvPr>
          <p:cNvSpPr txBox="1"/>
          <p:nvPr/>
        </p:nvSpPr>
        <p:spPr>
          <a:xfrm>
            <a:off x="1504787" y="6275043"/>
            <a:ext cx="1559779" cy="369332"/>
          </a:xfrm>
          <a:prstGeom prst="rect">
            <a:avLst/>
          </a:prstGeom>
          <a:noFill/>
        </p:spPr>
        <p:txBody>
          <a:bodyPr wrap="square" rtlCol="0">
            <a:spAutoFit/>
          </a:bodyPr>
          <a:lstStyle/>
          <a:p>
            <a:r>
              <a:rPr kumimoji="1" lang="en-US" altLang="ja-JP" dirty="0"/>
              <a:t>S</a:t>
            </a:r>
            <a:r>
              <a:rPr kumimoji="1" lang="ja-JP" altLang="en-US" dirty="0"/>
              <a:t>チャンネル</a:t>
            </a:r>
          </a:p>
        </p:txBody>
      </p:sp>
      <p:grpSp>
        <p:nvGrpSpPr>
          <p:cNvPr id="35" name="グループ化 34">
            <a:extLst>
              <a:ext uri="{FF2B5EF4-FFF2-40B4-BE49-F238E27FC236}">
                <a16:creationId xmlns:a16="http://schemas.microsoft.com/office/drawing/2014/main" id="{20B018EA-FF35-4DE4-98F5-AEE36F451163}"/>
              </a:ext>
            </a:extLst>
          </p:cNvPr>
          <p:cNvGrpSpPr/>
          <p:nvPr/>
        </p:nvGrpSpPr>
        <p:grpSpPr>
          <a:xfrm>
            <a:off x="6466689" y="3679459"/>
            <a:ext cx="4232153" cy="2191420"/>
            <a:chOff x="6375872" y="4237260"/>
            <a:chExt cx="4550979" cy="2303321"/>
          </a:xfrm>
        </p:grpSpPr>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E421CD28-D473-9A22-7BA9-72CCD975B053}"/>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37" name="グループ化 36">
              <a:extLst>
                <a:ext uri="{FF2B5EF4-FFF2-40B4-BE49-F238E27FC236}">
                  <a16:creationId xmlns:a16="http://schemas.microsoft.com/office/drawing/2014/main" id="{C509A823-D8FA-6207-3F01-67E1E77942C7}"/>
                </a:ext>
              </a:extLst>
            </p:cNvPr>
            <p:cNvGrpSpPr/>
            <p:nvPr/>
          </p:nvGrpSpPr>
          <p:grpSpPr>
            <a:xfrm>
              <a:off x="6375872" y="4237260"/>
              <a:ext cx="4550979" cy="2176823"/>
              <a:chOff x="6375872" y="4237260"/>
              <a:chExt cx="4550979" cy="2176823"/>
            </a:xfrm>
          </p:grpSpPr>
          <p:cxnSp>
            <p:nvCxnSpPr>
              <p:cNvPr id="38" name="直線コネクタ 37">
                <a:extLst>
                  <a:ext uri="{FF2B5EF4-FFF2-40B4-BE49-F238E27FC236}">
                    <a16:creationId xmlns:a16="http://schemas.microsoft.com/office/drawing/2014/main" id="{2443C7BF-C593-D5BD-D46F-D00EADF642BB}"/>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6272895F-35EB-627A-BDD6-F404F853545B}"/>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9B4D4F05-7B92-FF27-80C1-E81C4AFDE702}"/>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9C6F3AE2-7293-D861-C160-B6D633BC0D48}"/>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2" name="フリーフォーム: 図形 41">
                <a:extLst>
                  <a:ext uri="{FF2B5EF4-FFF2-40B4-BE49-F238E27FC236}">
                    <a16:creationId xmlns:a16="http://schemas.microsoft.com/office/drawing/2014/main" id="{A02707E0-D89B-05CD-1416-3C570B1A5800}"/>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リーフォーム: 図形 42">
                <a:extLst>
                  <a:ext uri="{FF2B5EF4-FFF2-40B4-BE49-F238E27FC236}">
                    <a16:creationId xmlns:a16="http://schemas.microsoft.com/office/drawing/2014/main" id="{FEB86603-13E7-C0D1-8F3D-52BED697F4B7}"/>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4" name="直線コネクタ 43">
                <a:extLst>
                  <a:ext uri="{FF2B5EF4-FFF2-40B4-BE49-F238E27FC236}">
                    <a16:creationId xmlns:a16="http://schemas.microsoft.com/office/drawing/2014/main" id="{7A4204C4-D140-A15F-91F2-D7376B89B8CE}"/>
                  </a:ext>
                </a:extLst>
              </p:cNvPr>
              <p:cNvCxnSpPr>
                <a:cxnSpLocks/>
                <a:stCxn id="43"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0E48AEE-0EA2-2932-6388-287743E0D464}"/>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657C4CE1-B4E4-E3C7-E82F-807E44673CCB}"/>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481FFD89-EC8A-8469-92DB-46762F41420F}"/>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8" name="二等辺三角形 47">
                <a:extLst>
                  <a:ext uri="{FF2B5EF4-FFF2-40B4-BE49-F238E27FC236}">
                    <a16:creationId xmlns:a16="http://schemas.microsoft.com/office/drawing/2014/main" id="{E0B117E0-CE92-0662-6623-A57BD445CD7F}"/>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A9CBD673-A8DB-15B6-1931-86162292298D}"/>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CF0840D2-045D-73A2-7786-E30BD69DCEC9}"/>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A5CBEBA8-D858-8AB7-2EEA-0547B2FBE3EC}"/>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9EC3A437-D1EF-9F2D-150E-C79D18FF269F}"/>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2E637760-FC20-107E-5DAC-ABAD93641409}"/>
                  </a:ext>
                </a:extLst>
              </p:cNvPr>
              <p:cNvSpPr/>
              <p:nvPr/>
            </p:nvSpPr>
            <p:spPr>
              <a:xfrm rot="14351983">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D62F0CDD-A77D-B11F-674E-49EDBB67FBFE}"/>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6" name="正方形/長方形 55">
                    <a:extLst>
                      <a:ext uri="{FF2B5EF4-FFF2-40B4-BE49-F238E27FC236}">
                        <a16:creationId xmlns:a16="http://schemas.microsoft.com/office/drawing/2014/main" id="{E96022CC-7D88-1485-489F-C38CB04B83BE}"/>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5"/>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9EE13F42-E801-2287-DC20-61DA65ED1723}"/>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正方形/長方形 57">
                    <a:extLst>
                      <a:ext uri="{FF2B5EF4-FFF2-40B4-BE49-F238E27FC236}">
                        <a16:creationId xmlns:a16="http://schemas.microsoft.com/office/drawing/2014/main" id="{685ACEC5-C24C-A23D-59D2-6FE6F81D3BB9}"/>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595A79F7-BB16-1E11-D177-8D572191DC9C}"/>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E19F3BC0-1699-45A8-4A62-2B60F7B370F1}"/>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2F3E9A78-D588-5751-43B5-0B36053DDC44}"/>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65B24CE8-6180-612B-749D-E78CE2D5E7E2}"/>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77D68053-1F04-6E3C-0260-25F5961575D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sp>
        <p:nvSpPr>
          <p:cNvPr id="64" name="テキスト ボックス 63">
            <a:extLst>
              <a:ext uri="{FF2B5EF4-FFF2-40B4-BE49-F238E27FC236}">
                <a16:creationId xmlns:a16="http://schemas.microsoft.com/office/drawing/2014/main" id="{680D7CDC-5C6F-F516-4D17-1D51F54FD935}"/>
              </a:ext>
            </a:extLst>
          </p:cNvPr>
          <p:cNvSpPr txBox="1"/>
          <p:nvPr/>
        </p:nvSpPr>
        <p:spPr>
          <a:xfrm>
            <a:off x="8226882" y="6208314"/>
            <a:ext cx="2257260" cy="646331"/>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a:p>
            <a:r>
              <a:rPr kumimoji="1" lang="en-US" altLang="ja-JP" dirty="0"/>
              <a:t>WW</a:t>
            </a:r>
            <a:r>
              <a:rPr kumimoji="1" lang="ja-JP" altLang="en-US" dirty="0"/>
              <a:t>フュージョン</a:t>
            </a:r>
          </a:p>
        </p:txBody>
      </p:sp>
      <mc:AlternateContent xmlns:mc="http://schemas.openxmlformats.org/markup-compatibility/2006" xmlns:a14="http://schemas.microsoft.com/office/drawing/2010/main">
        <mc:Choice Requires="a14">
          <p:sp>
            <p:nvSpPr>
              <p:cNvPr id="66" name="テキスト ボックス 65">
                <a:extLst>
                  <a:ext uri="{FF2B5EF4-FFF2-40B4-BE49-F238E27FC236}">
                    <a16:creationId xmlns:a16="http://schemas.microsoft.com/office/drawing/2014/main" id="{72B892A2-A65E-5404-171A-E4CF3AE92638}"/>
                  </a:ext>
                </a:extLst>
              </p:cNvPr>
              <p:cNvSpPr txBox="1"/>
              <p:nvPr/>
            </p:nvSpPr>
            <p:spPr>
              <a:xfrm>
                <a:off x="625532" y="3498480"/>
                <a:ext cx="4044330" cy="1480342"/>
              </a:xfrm>
              <a:prstGeom prst="rect">
                <a:avLst/>
              </a:prstGeom>
              <a:noFill/>
            </p:spPr>
            <p:txBody>
              <a:bodyPr wrap="square" rtlCol="0">
                <a:spAutoFit/>
              </a:bodyPr>
              <a:lstStyle/>
              <a:p>
                <a:r>
                  <a:rPr lang="ja-JP" altLang="en-US"/>
                  <a:t>重心系エネルギー </a:t>
                </a:r>
                <a14:m>
                  <m:oMath xmlns:m="http://schemas.openxmlformats.org/officeDocument/2006/math">
                    <m:rad>
                      <m:radPr>
                        <m:degHide m:val="on"/>
                        <m:ctrlPr>
                          <a:rPr lang="ja-JP" altLang="en-US" i="1">
                            <a:latin typeface="Cambria Math" panose="02040503050406030204" pitchFamily="18" charset="0"/>
                          </a:rPr>
                        </m:ctrlPr>
                      </m:radPr>
                      <m:deg/>
                      <m:e>
                        <m:r>
                          <a:rPr lang="ja-JP" altLang="en-US" i="1">
                            <a:latin typeface="Cambria Math" panose="02040503050406030204" pitchFamily="18" charset="0"/>
                          </a:rPr>
                          <m:t>𝑠</m:t>
                        </m:r>
                      </m:e>
                    </m:rad>
                  </m:oMath>
                </a14:m>
                <a:r>
                  <a:rPr lang="ja-JP" altLang="en-US"/>
                  <a:t> が上がるほど、粒子の波長が短くなり衝突確率が減少する。</a:t>
                </a:r>
              </a:p>
              <a:p>
                <a:r>
                  <a:rPr lang="en-US" altLang="ja-JP"/>
                  <a:t>ILC250</a:t>
                </a:r>
                <a:r>
                  <a:rPr lang="ja-JP" altLang="en-US"/>
                  <a:t>でピークを迎え、その後急激に低下する。</a:t>
                </a:r>
              </a:p>
            </p:txBody>
          </p:sp>
        </mc:Choice>
        <mc:Fallback xmlns="">
          <p:sp>
            <p:nvSpPr>
              <p:cNvPr id="66" name="テキスト ボックス 65">
                <a:extLst>
                  <a:ext uri="{FF2B5EF4-FFF2-40B4-BE49-F238E27FC236}">
                    <a16:creationId xmlns:a16="http://schemas.microsoft.com/office/drawing/2014/main" id="{72B892A2-A65E-5404-171A-E4CF3AE92638}"/>
                  </a:ext>
                </a:extLst>
              </p:cNvPr>
              <p:cNvSpPr txBox="1">
                <a:spLocks noRot="1" noChangeAspect="1" noMove="1" noResize="1" noEditPoints="1" noAdjustHandles="1" noChangeArrowheads="1" noChangeShapeType="1" noTextEdit="1"/>
              </p:cNvSpPr>
              <p:nvPr/>
            </p:nvSpPr>
            <p:spPr>
              <a:xfrm>
                <a:off x="625532" y="3498480"/>
                <a:ext cx="4044330" cy="1480342"/>
              </a:xfrm>
              <a:prstGeom prst="rect">
                <a:avLst/>
              </a:prstGeom>
              <a:blipFill>
                <a:blip r:embed="rId23"/>
                <a:stretch>
                  <a:fillRect l="-1357" t="-2058" r="-754" b="-5761"/>
                </a:stretch>
              </a:blipFill>
            </p:spPr>
            <p:txBody>
              <a:bodyPr/>
              <a:lstStyle/>
              <a:p>
                <a:r>
                  <a:rPr lang="ja-JP" altLang="en-US">
                    <a:noFill/>
                  </a:rPr>
                  <a:t> </a:t>
                </a:r>
              </a:p>
            </p:txBody>
          </p:sp>
        </mc:Fallback>
      </mc:AlternateContent>
      <p:sp>
        <p:nvSpPr>
          <p:cNvPr id="67" name="テキスト ボックス 66">
            <a:extLst>
              <a:ext uri="{FF2B5EF4-FFF2-40B4-BE49-F238E27FC236}">
                <a16:creationId xmlns:a16="http://schemas.microsoft.com/office/drawing/2014/main" id="{DCF95230-BDC5-3C3F-4648-DE8E5BAB353B}"/>
              </a:ext>
            </a:extLst>
          </p:cNvPr>
          <p:cNvSpPr txBox="1"/>
          <p:nvPr/>
        </p:nvSpPr>
        <p:spPr>
          <a:xfrm>
            <a:off x="7244638" y="1779336"/>
            <a:ext cx="3288234" cy="1200329"/>
          </a:xfrm>
          <a:prstGeom prst="rect">
            <a:avLst/>
          </a:prstGeom>
          <a:noFill/>
        </p:spPr>
        <p:txBody>
          <a:bodyPr wrap="square" rtlCol="0">
            <a:spAutoFit/>
          </a:bodyPr>
          <a:lstStyle/>
          <a:p>
            <a:r>
              <a:rPr kumimoji="1" lang="en-US" altLang="ja-JP" dirty="0"/>
              <a:t>WW-fusion (t-channel)</a:t>
            </a:r>
          </a:p>
          <a:p>
            <a:r>
              <a:rPr kumimoji="1" lang="ja-JP" altLang="en-US" dirty="0"/>
              <a:t>電子と陽電子が仮想的な</a:t>
            </a:r>
            <a:r>
              <a:rPr kumimoji="1" lang="en-US" altLang="ja-JP" dirty="0"/>
              <a:t>W</a:t>
            </a:r>
            <a:r>
              <a:rPr kumimoji="1" lang="ja-JP" altLang="en-US" dirty="0"/>
              <a:t>ボソンを放出し、それが融合するすれ違い型反応。</a:t>
            </a:r>
          </a:p>
        </p:txBody>
      </p:sp>
      <p:cxnSp>
        <p:nvCxnSpPr>
          <p:cNvPr id="3" name="直線コネクタ 2">
            <a:extLst>
              <a:ext uri="{FF2B5EF4-FFF2-40B4-BE49-F238E27FC236}">
                <a16:creationId xmlns:a16="http://schemas.microsoft.com/office/drawing/2014/main" id="{E89CDB9F-523C-F33C-C41E-AA1A2BD47B50}"/>
              </a:ext>
            </a:extLst>
          </p:cNvPr>
          <p:cNvCxnSpPr>
            <a:cxnSpLocks/>
          </p:cNvCxnSpPr>
          <p:nvPr/>
        </p:nvCxnSpPr>
        <p:spPr>
          <a:xfrm flipV="1">
            <a:off x="9712765" y="3878336"/>
            <a:ext cx="820107" cy="854483"/>
          </a:xfrm>
          <a:prstGeom prst="line">
            <a:avLst/>
          </a:prstGeom>
        </p:spPr>
        <p:style>
          <a:lnRef idx="2">
            <a:schemeClr val="dk1"/>
          </a:lnRef>
          <a:fillRef idx="0">
            <a:schemeClr val="dk1"/>
          </a:fillRef>
          <a:effectRef idx="1">
            <a:schemeClr val="dk1"/>
          </a:effectRef>
          <a:fontRef idx="minor">
            <a:schemeClr val="tx1"/>
          </a:fontRef>
        </p:style>
      </p:cxnSp>
      <p:cxnSp>
        <p:nvCxnSpPr>
          <p:cNvPr id="69" name="直線コネクタ 68">
            <a:extLst>
              <a:ext uri="{FF2B5EF4-FFF2-40B4-BE49-F238E27FC236}">
                <a16:creationId xmlns:a16="http://schemas.microsoft.com/office/drawing/2014/main" id="{2BE7B3B9-9C9F-31DE-1D0D-80231C825157}"/>
              </a:ext>
            </a:extLst>
          </p:cNvPr>
          <p:cNvCxnSpPr>
            <a:cxnSpLocks/>
            <a:endCxn id="15" idx="1"/>
          </p:cNvCxnSpPr>
          <p:nvPr/>
        </p:nvCxnSpPr>
        <p:spPr>
          <a:xfrm>
            <a:off x="3609236" y="5099197"/>
            <a:ext cx="298133" cy="30757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826044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C36C2-EAF6-CEA0-744A-AEB59CB5B733}"/>
              </a:ext>
            </a:extLst>
          </p:cNvPr>
          <p:cNvSpPr>
            <a:spLocks noGrp="1"/>
          </p:cNvSpPr>
          <p:nvPr>
            <p:ph type="title"/>
          </p:nvPr>
        </p:nvSpPr>
        <p:spPr/>
        <p:txBody>
          <a:bodyPr/>
          <a:lstStyle/>
          <a:p>
            <a:r>
              <a:rPr kumimoji="1" lang="en-US" altLang="ja-JP" dirty="0"/>
              <a:t>Z</a:t>
            </a:r>
            <a:r>
              <a:rPr kumimoji="1" lang="ja-JP" altLang="en-US" dirty="0"/>
              <a:t>の質量が変動することについて</a:t>
            </a:r>
            <a:r>
              <a:rPr lang="ja-JP" altLang="en-US" dirty="0"/>
              <a:t>①</a:t>
            </a:r>
            <a:endParaRPr kumimoji="1" lang="ja-JP" altLang="en-US" dirty="0"/>
          </a:p>
        </p:txBody>
      </p:sp>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A9E92DD8-CBB6-42CA-24D0-2F52307CB108}"/>
                  </a:ext>
                </a:extLst>
              </p:cNvPr>
              <p:cNvSpPr txBox="1"/>
              <p:nvPr/>
            </p:nvSpPr>
            <p:spPr>
              <a:xfrm>
                <a:off x="669851" y="1690688"/>
                <a:ext cx="10972800" cy="2558521"/>
              </a:xfrm>
              <a:prstGeom prst="rect">
                <a:avLst/>
              </a:prstGeom>
              <a:noFill/>
            </p:spPr>
            <p:txBody>
              <a:bodyPr wrap="square" rtlCol="0">
                <a:spAutoFit/>
              </a:bodyPr>
              <a:lstStyle/>
              <a:p>
                <a:r>
                  <a:rPr lang="ja-JP" altLang="en-US" dirty="0"/>
                  <a:t>ハイゼンベルクの不確定性原理</a:t>
                </a:r>
                <a:r>
                  <a:rPr lang="en-US" altLang="ja-JP" dirty="0"/>
                  <a:t>(</a:t>
                </a:r>
                <a:r>
                  <a:rPr lang="ja-JP" altLang="ja-JP" dirty="0"/>
                  <a:t>Heisenberg's Uncertainty Principle</a:t>
                </a:r>
                <a:r>
                  <a:rPr lang="en-US" altLang="ja-JP" dirty="0"/>
                  <a:t>)</a:t>
                </a:r>
              </a:p>
              <a:p>
                <a:r>
                  <a:rPr lang="ja-JP" altLang="en-US" dirty="0"/>
                  <a:t>量子力学ではエネルギー</a:t>
                </a:r>
                <a:r>
                  <a:rPr lang="en-US" altLang="ja-JP" dirty="0"/>
                  <a:t>(E)</a:t>
                </a:r>
                <a:r>
                  <a:rPr lang="ja-JP" altLang="en-US" dirty="0"/>
                  <a:t>と時間</a:t>
                </a:r>
                <a:r>
                  <a:rPr lang="en-US" altLang="ja-JP" dirty="0"/>
                  <a:t>(t)</a:t>
                </a:r>
                <a:r>
                  <a:rPr lang="ja-JP" altLang="en-US" dirty="0"/>
                  <a:t>の間には、同時に正確な値を決定できないという関係がある</a:t>
                </a:r>
                <a:endParaRPr lang="en-US" altLang="ja-JP" dirty="0"/>
              </a:p>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m:t>
                      </m:r>
                      <m:r>
                        <a:rPr kumimoji="1" lang="en-US" altLang="ja-JP" b="0" i="1" smtClean="0">
                          <a:latin typeface="Cambria Math" panose="02040503050406030204" pitchFamily="18" charset="0"/>
                        </a:rPr>
                        <m:t>𝐸</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𝑡</m:t>
                      </m:r>
                      <m:r>
                        <a:rPr kumimoji="1" lang="en-US" altLang="ja-JP" b="0" i="1" smtClean="0">
                          <a:latin typeface="Cambria Math" panose="02040503050406030204" pitchFamily="18" charset="0"/>
                          <a:ea typeface="Cambria Math" panose="02040503050406030204" pitchFamily="18" charset="0"/>
                        </a:rPr>
                        <m:t>≥</m:t>
                      </m:r>
                      <m:f>
                        <m:fPr>
                          <m:ctrlPr>
                            <a:rPr kumimoji="1" lang="ja-JP" altLang="en-US" b="0"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ℏ</m:t>
                          </m:r>
                        </m:num>
                        <m:den>
                          <m:r>
                            <a:rPr kumimoji="1" lang="en-US" altLang="ja-JP" b="0" i="1" smtClean="0">
                              <a:latin typeface="Cambria Math" panose="02040503050406030204" pitchFamily="18" charset="0"/>
                              <a:ea typeface="Cambria Math" panose="02040503050406030204" pitchFamily="18" charset="0"/>
                            </a:rPr>
                            <m:t>2</m:t>
                          </m:r>
                        </m:den>
                      </m:f>
                    </m:oMath>
                  </m:oMathPara>
                </a14:m>
                <a:endParaRPr kumimoji="1" lang="en-US" altLang="ja-JP" dirty="0"/>
              </a:p>
              <a:p>
                <a:r>
                  <a:rPr lang="ja-JP" altLang="ja-JP" dirty="0"/>
                  <a:t>Zボソンは極めて不安定な粒子であり、生成されてから崩壊するまでの寿命</a:t>
                </a:r>
                <a:r>
                  <a:rPr lang="en-US" altLang="ja-JP" dirty="0"/>
                  <a:t>(</a:t>
                </a:r>
                <a14:m>
                  <m:oMath xmlns:m="http://schemas.openxmlformats.org/officeDocument/2006/math">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𝑡</m:t>
                    </m:r>
                  </m:oMath>
                </a14:m>
                <a:r>
                  <a:rPr lang="en-US" altLang="ja-JP" dirty="0"/>
                  <a:t>)</a:t>
                </a:r>
                <a:r>
                  <a:rPr lang="ja-JP" altLang="ja-JP" dirty="0"/>
                  <a:t>が約 </a:t>
                </a:r>
                <a14:m>
                  <m:oMath xmlns:m="http://schemas.openxmlformats.org/officeDocument/2006/math">
                    <m:r>
                      <a:rPr lang="en-US" altLang="ja-JP" b="0" i="1" smtClean="0">
                        <a:latin typeface="Cambria Math" panose="02040503050406030204" pitchFamily="18" charset="0"/>
                      </a:rPr>
                      <m:t>3</m:t>
                    </m:r>
                    <m:r>
                      <a:rPr lang="en-US" altLang="ja-JP" b="0" i="1" smtClean="0">
                        <a:latin typeface="Cambria Math" panose="02040503050406030204" pitchFamily="18" charset="0"/>
                        <a:ea typeface="Cambria Math" panose="02040503050406030204" pitchFamily="18" charset="0"/>
                      </a:rPr>
                      <m:t>×</m:t>
                    </m:r>
                    <m:sSup>
                      <m:sSupPr>
                        <m:ctrlPr>
                          <a:rPr lang="ja-JP" altLang="en-US"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10</m:t>
                        </m:r>
                      </m:e>
                      <m:sup>
                        <m:r>
                          <a:rPr lang="en-US" altLang="ja-JP" b="0" i="1" smtClean="0">
                            <a:latin typeface="Cambria Math" panose="02040503050406030204" pitchFamily="18" charset="0"/>
                            <a:ea typeface="Cambria Math" panose="02040503050406030204" pitchFamily="18" charset="0"/>
                          </a:rPr>
                          <m:t>−25</m:t>
                        </m:r>
                      </m:sup>
                    </m:sSup>
                  </m:oMath>
                </a14:m>
                <a:r>
                  <a:rPr lang="ja-JP" altLang="ja-JP" dirty="0"/>
                  <a:t>秒しか</a:t>
                </a:r>
                <a:r>
                  <a:rPr lang="ja-JP" altLang="en-US" dirty="0"/>
                  <a:t>ない。</a:t>
                </a:r>
                <a:endParaRPr lang="en-US" altLang="ja-JP" dirty="0"/>
              </a:p>
              <a:p>
                <a:r>
                  <a:rPr kumimoji="1" lang="ja-JP" altLang="en-US" dirty="0"/>
                  <a:t>寿命</a:t>
                </a:r>
                <a14:m>
                  <m:oMath xmlns:m="http://schemas.openxmlformats.org/officeDocument/2006/math">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𝑡</m:t>
                    </m:r>
                  </m:oMath>
                </a14:m>
                <a:r>
                  <a:rPr kumimoji="1" lang="ja-JP" altLang="en-US" dirty="0"/>
                  <a:t>が極端に短いということは、数式上、エネルギー</a:t>
                </a:r>
                <a:r>
                  <a:rPr kumimoji="1" lang="en-US" altLang="ja-JP" dirty="0"/>
                  <a:t>(</a:t>
                </a:r>
                <a14:m>
                  <m:oMath xmlns:m="http://schemas.openxmlformats.org/officeDocument/2006/math">
                    <m:r>
                      <a:rPr kumimoji="1" lang="en-US" altLang="ja-JP" i="1" smtClean="0">
                        <a:latin typeface="Cambria Math" panose="02040503050406030204" pitchFamily="18" charset="0"/>
                        <a:ea typeface="Cambria Math" panose="02040503050406030204" pitchFamily="18" charset="0"/>
                      </a:rPr>
                      <m:t>≒</m:t>
                    </m:r>
                  </m:oMath>
                </a14:m>
                <a:r>
                  <a:rPr kumimoji="1" lang="ja-JP" altLang="en-US" dirty="0"/>
                  <a:t>質量</a:t>
                </a:r>
                <a:r>
                  <a:rPr lang="en-US" altLang="ja-JP" dirty="0"/>
                  <a:t>)</a:t>
                </a:r>
                <a:r>
                  <a:rPr kumimoji="1" lang="ja-JP" altLang="en-US" dirty="0"/>
                  <a:t>の不確定性 </a:t>
                </a:r>
                <a14:m>
                  <m:oMath xmlns:m="http://schemas.openxmlformats.org/officeDocument/2006/math">
                    <m:r>
                      <a:rPr lang="ja-JP" altLang="en-US" i="1">
                        <a:latin typeface="Cambria Math" panose="02040503050406030204" pitchFamily="18" charset="0"/>
                      </a:rPr>
                      <m:t>∆</m:t>
                    </m:r>
                    <m:r>
                      <a:rPr lang="en-US" altLang="ja-JP" i="1">
                        <a:latin typeface="Cambria Math" panose="02040503050406030204" pitchFamily="18" charset="0"/>
                      </a:rPr>
                      <m:t>𝐸</m:t>
                    </m:r>
                  </m:oMath>
                </a14:m>
                <a:r>
                  <a:rPr kumimoji="1" lang="ja-JP" altLang="en-US" dirty="0"/>
                  <a:t>が必然的に大きくなることを意味</a:t>
                </a:r>
                <a:r>
                  <a:rPr lang="ja-JP" altLang="en-US" dirty="0"/>
                  <a:t>する。</a:t>
                </a:r>
                <a:endParaRPr lang="en-US" altLang="ja-JP" dirty="0"/>
              </a:p>
              <a:p>
                <a:r>
                  <a:rPr kumimoji="1" lang="ja-JP" altLang="en-US" dirty="0"/>
                  <a:t>この質量の不確定性の幅を、素粒子物理学では 崩壊幅（</a:t>
                </a:r>
                <a:r>
                  <a:rPr kumimoji="1" lang="en-US" altLang="ja-JP" dirty="0"/>
                  <a:t>Decay Width: </a:t>
                </a:r>
                <a14:m>
                  <m:oMath xmlns:m="http://schemas.openxmlformats.org/officeDocument/2006/math">
                    <m:r>
                      <m:rPr>
                        <m:sty m:val="p"/>
                      </m:rPr>
                      <a:rPr kumimoji="1" lang="el-GR" altLang="ja-JP" i="1" smtClean="0">
                        <a:latin typeface="Cambria Math" panose="02040503050406030204" pitchFamily="18" charset="0"/>
                        <a:ea typeface="Cambria Math" panose="02040503050406030204" pitchFamily="18" charset="0"/>
                      </a:rPr>
                      <m:t>Γ</m:t>
                    </m:r>
                  </m:oMath>
                </a14:m>
                <a:r>
                  <a:rPr kumimoji="1" lang="ja-JP" altLang="en-US" dirty="0"/>
                  <a:t>） と呼</a:t>
                </a:r>
                <a:r>
                  <a:rPr lang="ja-JP" altLang="en-US" dirty="0"/>
                  <a:t>ぶ</a:t>
                </a:r>
                <a:r>
                  <a:rPr kumimoji="1" lang="ja-JP" altLang="en-US" dirty="0"/>
                  <a:t>。</a:t>
                </a:r>
                <a:r>
                  <a:rPr kumimoji="1" lang="en-US" altLang="ja-JP" dirty="0"/>
                  <a:t>Z</a:t>
                </a:r>
                <a:r>
                  <a:rPr kumimoji="1" lang="ja-JP" altLang="en-US" dirty="0"/>
                  <a:t>の場合、</a:t>
                </a:r>
                <a14:m>
                  <m:oMath xmlns:m="http://schemas.openxmlformats.org/officeDocument/2006/math">
                    <m:sSub>
                      <m:sSubPr>
                        <m:ctrlPr>
                          <a:rPr kumimoji="1" lang="en-US" altLang="ja-JP" i="1" smtClean="0">
                            <a:latin typeface="Cambria Math" panose="02040503050406030204" pitchFamily="18" charset="0"/>
                          </a:rPr>
                        </m:ctrlPr>
                      </m:sSubPr>
                      <m:e>
                        <m:r>
                          <m:rPr>
                            <m:sty m:val="p"/>
                          </m:rPr>
                          <a:rPr kumimoji="1" lang="el-GR" altLang="ja-JP" i="1" smtClean="0">
                            <a:latin typeface="Cambria Math" panose="02040503050406030204" pitchFamily="18" charset="0"/>
                            <a:ea typeface="Cambria Math" panose="02040503050406030204" pitchFamily="18" charset="0"/>
                          </a:rPr>
                          <m:t>Γ</m:t>
                        </m:r>
                      </m:e>
                      <m:sub>
                        <m:r>
                          <a:rPr kumimoji="1" lang="en-US" altLang="ja-JP" b="0" i="1" smtClean="0">
                            <a:latin typeface="Cambria Math" panose="02040503050406030204" pitchFamily="18" charset="0"/>
                          </a:rPr>
                          <m:t>𝑍</m:t>
                        </m:r>
                      </m:sub>
                    </m:sSub>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2.5</m:t>
                    </m:r>
                  </m:oMath>
                </a14:m>
                <a:r>
                  <a:rPr kumimoji="1" lang="en-US" altLang="ja-JP" dirty="0"/>
                  <a:t> GeV </a:t>
                </a:r>
                <a:r>
                  <a:rPr kumimoji="1" lang="ja-JP" altLang="en-US" dirty="0"/>
                  <a:t>という幅を持ってい</a:t>
                </a:r>
                <a:r>
                  <a:rPr lang="ja-JP" altLang="en-US" dirty="0"/>
                  <a:t>るので、</a:t>
                </a:r>
                <a:r>
                  <a:rPr kumimoji="1" lang="en-US" altLang="ja-JP" dirty="0"/>
                  <a:t>Z</a:t>
                </a:r>
                <a:r>
                  <a:rPr kumimoji="1" lang="ja-JP" altLang="en-US" dirty="0"/>
                  <a:t>は</a:t>
                </a:r>
                <a14:m>
                  <m:oMath xmlns:m="http://schemas.openxmlformats.org/officeDocument/2006/math">
                    <m:r>
                      <a:rPr kumimoji="1" lang="en-US" altLang="ja-JP" b="0" i="1" smtClean="0">
                        <a:latin typeface="Cambria Math" panose="02040503050406030204" pitchFamily="18" charset="0"/>
                      </a:rPr>
                      <m:t>91.2</m:t>
                    </m:r>
                    <m:r>
                      <a:rPr kumimoji="1" lang="en-US" altLang="ja-JP" b="0" i="1" smtClean="0">
                        <a:latin typeface="Cambria Math" panose="02040503050406030204" pitchFamily="18" charset="0"/>
                        <a:ea typeface="Cambria Math" panose="02040503050406030204" pitchFamily="18" charset="0"/>
                      </a:rPr>
                      <m:t>±2.5</m:t>
                    </m:r>
                  </m:oMath>
                </a14:m>
                <a:r>
                  <a:rPr kumimoji="1" lang="en-US" altLang="ja-JP" dirty="0"/>
                  <a:t> GeV</a:t>
                </a:r>
                <a:r>
                  <a:rPr kumimoji="1" lang="ja-JP" altLang="en-US" dirty="0"/>
                  <a:t>程度の幅で質量が</a:t>
                </a:r>
                <a:r>
                  <a:rPr lang="ja-JP" altLang="en-US" dirty="0"/>
                  <a:t>ぼやけている。</a:t>
                </a:r>
                <a:endParaRPr kumimoji="1" lang="ja-JP" altLang="en-US" dirty="0"/>
              </a:p>
            </p:txBody>
          </p:sp>
        </mc:Choice>
        <mc:Fallback xmlns="">
          <p:sp>
            <p:nvSpPr>
              <p:cNvPr id="6" name="テキスト ボックス 5">
                <a:extLst>
                  <a:ext uri="{FF2B5EF4-FFF2-40B4-BE49-F238E27FC236}">
                    <a16:creationId xmlns:a16="http://schemas.microsoft.com/office/drawing/2014/main" id="{A9E92DD8-CBB6-42CA-24D0-2F52307CB108}"/>
                  </a:ext>
                </a:extLst>
              </p:cNvPr>
              <p:cNvSpPr txBox="1">
                <a:spLocks noRot="1" noChangeAspect="1" noMove="1" noResize="1" noEditPoints="1" noAdjustHandles="1" noChangeArrowheads="1" noChangeShapeType="1" noTextEdit="1"/>
              </p:cNvSpPr>
              <p:nvPr/>
            </p:nvSpPr>
            <p:spPr>
              <a:xfrm>
                <a:off x="669851" y="1690688"/>
                <a:ext cx="10972800" cy="2558521"/>
              </a:xfrm>
              <a:prstGeom prst="rect">
                <a:avLst/>
              </a:prstGeom>
              <a:blipFill>
                <a:blip r:embed="rId3"/>
                <a:stretch>
                  <a:fillRect l="-500" t="-1190" r="-2500" b="-2857"/>
                </a:stretch>
              </a:blipFill>
            </p:spPr>
            <p:txBody>
              <a:bodyPr/>
              <a:lstStyle/>
              <a:p>
                <a:r>
                  <a:rPr lang="ja-JP" altLang="en-US">
                    <a:noFill/>
                  </a:rPr>
                  <a:t> </a:t>
                </a:r>
              </a:p>
            </p:txBody>
          </p:sp>
        </mc:Fallback>
      </mc:AlternateContent>
      <p:pic>
        <p:nvPicPr>
          <p:cNvPr id="8" name="図 7">
            <a:extLst>
              <a:ext uri="{FF2B5EF4-FFF2-40B4-BE49-F238E27FC236}">
                <a16:creationId xmlns:a16="http://schemas.microsoft.com/office/drawing/2014/main" id="{61A15651-ECB1-0E82-F785-72CD9174E8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4588" y="4170038"/>
            <a:ext cx="3640289" cy="2482489"/>
          </a:xfrm>
          <a:prstGeom prst="rect">
            <a:avLst/>
          </a:prstGeom>
        </p:spPr>
      </p:pic>
      <p:sp>
        <p:nvSpPr>
          <p:cNvPr id="9" name="テキスト ボックス 8">
            <a:extLst>
              <a:ext uri="{FF2B5EF4-FFF2-40B4-BE49-F238E27FC236}">
                <a16:creationId xmlns:a16="http://schemas.microsoft.com/office/drawing/2014/main" id="{1B4EFC57-5502-F110-45D3-C89F5C772AA4}"/>
              </a:ext>
            </a:extLst>
          </p:cNvPr>
          <p:cNvSpPr txBox="1"/>
          <p:nvPr/>
        </p:nvSpPr>
        <p:spPr>
          <a:xfrm>
            <a:off x="10417789" y="6315979"/>
            <a:ext cx="1500702" cy="369332"/>
          </a:xfrm>
          <a:prstGeom prst="rect">
            <a:avLst/>
          </a:prstGeom>
          <a:noFill/>
        </p:spPr>
        <p:txBody>
          <a:bodyPr wrap="square" rtlCol="0">
            <a:spAutoFit/>
          </a:bodyPr>
          <a:lstStyle/>
          <a:p>
            <a:r>
              <a:rPr kumimoji="1" lang="en-US" altLang="ja-JP" sz="900" dirty="0"/>
              <a:t>Z</a:t>
            </a:r>
            <a:r>
              <a:rPr kumimoji="1" lang="ja-JP" altLang="en-US" sz="900" dirty="0"/>
              <a:t>からの</a:t>
            </a:r>
            <a:r>
              <a:rPr kumimoji="1" lang="en-US" altLang="ja-JP" sz="900" dirty="0"/>
              <a:t>tau</a:t>
            </a:r>
            <a:r>
              <a:rPr kumimoji="1" lang="ja-JP" altLang="en-US" sz="900" dirty="0"/>
              <a:t>から計算した、</a:t>
            </a:r>
            <a:r>
              <a:rPr kumimoji="1" lang="en-US" altLang="ja-JP" sz="900" dirty="0"/>
              <a:t>Z</a:t>
            </a:r>
            <a:r>
              <a:rPr kumimoji="1" lang="ja-JP" altLang="en-US" sz="900" dirty="0"/>
              <a:t>の質量</a:t>
            </a:r>
          </a:p>
        </p:txBody>
      </p:sp>
      <p:sp>
        <p:nvSpPr>
          <p:cNvPr id="10" name="テキスト ボックス 9">
            <a:extLst>
              <a:ext uri="{FF2B5EF4-FFF2-40B4-BE49-F238E27FC236}">
                <a16:creationId xmlns:a16="http://schemas.microsoft.com/office/drawing/2014/main" id="{FA157A01-AE59-218B-4D2A-37F3D7D40FF0}"/>
              </a:ext>
            </a:extLst>
          </p:cNvPr>
          <p:cNvSpPr txBox="1"/>
          <p:nvPr/>
        </p:nvSpPr>
        <p:spPr>
          <a:xfrm>
            <a:off x="9534982" y="6503510"/>
            <a:ext cx="898388" cy="369332"/>
          </a:xfrm>
          <a:prstGeom prst="rect">
            <a:avLst/>
          </a:prstGeom>
          <a:noFill/>
        </p:spPr>
        <p:txBody>
          <a:bodyPr wrap="square" rtlCol="0">
            <a:spAutoFit/>
          </a:bodyPr>
          <a:lstStyle/>
          <a:p>
            <a:r>
              <a:rPr kumimoji="1" lang="en-US" altLang="ja-JP" dirty="0"/>
              <a:t>GeV</a:t>
            </a:r>
            <a:endParaRPr kumimoji="1" lang="ja-JP" altLang="en-US" dirty="0"/>
          </a:p>
        </p:txBody>
      </p:sp>
      <p:cxnSp>
        <p:nvCxnSpPr>
          <p:cNvPr id="4" name="直線矢印コネクタ 3">
            <a:extLst>
              <a:ext uri="{FF2B5EF4-FFF2-40B4-BE49-F238E27FC236}">
                <a16:creationId xmlns:a16="http://schemas.microsoft.com/office/drawing/2014/main" id="{28E7BAFF-7639-049F-B200-2A684A7671F8}"/>
              </a:ext>
            </a:extLst>
          </p:cNvPr>
          <p:cNvCxnSpPr>
            <a:cxnSpLocks/>
            <a:stCxn id="7" idx="3"/>
          </p:cNvCxnSpPr>
          <p:nvPr/>
        </p:nvCxnSpPr>
        <p:spPr>
          <a:xfrm>
            <a:off x="5108713" y="5167312"/>
            <a:ext cx="4875463" cy="11486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ED157352-1B65-0C54-114F-0EBD70127DB5}"/>
                  </a:ext>
                </a:extLst>
              </p:cNvPr>
              <p:cNvSpPr txBox="1"/>
              <p:nvPr/>
            </p:nvSpPr>
            <p:spPr>
              <a:xfrm>
                <a:off x="318052" y="4705647"/>
                <a:ext cx="4790661" cy="923330"/>
              </a:xfrm>
              <a:prstGeom prst="rect">
                <a:avLst/>
              </a:prstGeom>
              <a:noFill/>
            </p:spPr>
            <p:txBody>
              <a:bodyPr wrap="square" rtlCol="0">
                <a:spAutoFit/>
              </a:bodyPr>
              <a:lstStyle/>
              <a:p>
                <a14:m>
                  <m:oMath xmlns:m="http://schemas.openxmlformats.org/officeDocument/2006/math">
                    <m:r>
                      <a:rPr lang="en-US" altLang="ja-JP" i="1">
                        <a:latin typeface="Cambria Math" panose="02040503050406030204" pitchFamily="18" charset="0"/>
                      </a:rPr>
                      <m:t>91.2</m:t>
                    </m:r>
                    <m:r>
                      <a:rPr lang="en-US" altLang="ja-JP" i="1">
                        <a:latin typeface="Cambria Math" panose="02040503050406030204" pitchFamily="18" charset="0"/>
                        <a:ea typeface="Cambria Math" panose="02040503050406030204" pitchFamily="18" charset="0"/>
                      </a:rPr>
                      <m:t>±2.5</m:t>
                    </m:r>
                  </m:oMath>
                </a14:m>
                <a:r>
                  <a:rPr lang="en-US" altLang="ja-JP" dirty="0"/>
                  <a:t> GeV</a:t>
                </a:r>
                <a:r>
                  <a:rPr lang="ja-JP" altLang="en-US" dirty="0"/>
                  <a:t>の範囲からはみ出ているものもある</a:t>
                </a:r>
                <a:br>
                  <a:rPr lang="en-US" altLang="ja-JP" dirty="0"/>
                </a:br>
                <a:r>
                  <a:rPr lang="ja-JP" altLang="en-US" dirty="0"/>
                  <a:t>ブライト・ウィグナー分布と仮想粒子？</a:t>
                </a:r>
                <a:endParaRPr kumimoji="1" lang="ja-JP" altLang="en-US" dirty="0"/>
              </a:p>
            </p:txBody>
          </p:sp>
        </mc:Choice>
        <mc:Fallback xmlns="">
          <p:sp>
            <p:nvSpPr>
              <p:cNvPr id="7" name="テキスト ボックス 6">
                <a:extLst>
                  <a:ext uri="{FF2B5EF4-FFF2-40B4-BE49-F238E27FC236}">
                    <a16:creationId xmlns:a16="http://schemas.microsoft.com/office/drawing/2014/main" id="{ED157352-1B65-0C54-114F-0EBD70127DB5}"/>
                  </a:ext>
                </a:extLst>
              </p:cNvPr>
              <p:cNvSpPr txBox="1">
                <a:spLocks noRot="1" noChangeAspect="1" noMove="1" noResize="1" noEditPoints="1" noAdjustHandles="1" noChangeArrowheads="1" noChangeShapeType="1" noTextEdit="1"/>
              </p:cNvSpPr>
              <p:nvPr/>
            </p:nvSpPr>
            <p:spPr>
              <a:xfrm>
                <a:off x="318052" y="4705647"/>
                <a:ext cx="4790661" cy="923330"/>
              </a:xfrm>
              <a:prstGeom prst="rect">
                <a:avLst/>
              </a:prstGeom>
              <a:blipFill>
                <a:blip r:embed="rId5"/>
                <a:stretch>
                  <a:fillRect l="-1018" t="-3311" b="-993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9AE55C35-22C4-DA6F-3610-F508AE8A6EA0}"/>
                  </a:ext>
                </a:extLst>
              </p:cNvPr>
              <p:cNvSpPr txBox="1"/>
              <p:nvPr/>
            </p:nvSpPr>
            <p:spPr>
              <a:xfrm>
                <a:off x="111512" y="5574772"/>
                <a:ext cx="8028878" cy="1222194"/>
              </a:xfrm>
              <a:prstGeom prst="rect">
                <a:avLst/>
              </a:prstGeom>
              <a:noFill/>
            </p:spPr>
            <p:txBody>
              <a:bodyPr wrap="square" rtlCol="0">
                <a:spAutoFit/>
              </a:bodyPr>
              <a:lstStyle/>
              <a:p>
                <a:r>
                  <a:rPr kumimoji="1" lang="en-US" altLang="ja-JP" dirty="0"/>
                  <a:t>Z</a:t>
                </a:r>
                <a:r>
                  <a:rPr kumimoji="1" lang="ja-JP" altLang="en-US" dirty="0"/>
                  <a:t>の不変質量の式</a:t>
                </a:r>
                <a:endParaRPr kumimoji="1" lang="en-US" altLang="ja-JP" dirty="0"/>
              </a:p>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𝑍</m:t>
                          </m:r>
                        </m:sub>
                      </m:sSub>
                      <m:r>
                        <a:rPr kumimoji="1" lang="en-US" altLang="ja-JP" b="0" i="1" smtClean="0">
                          <a:latin typeface="Cambria Math" panose="02040503050406030204" pitchFamily="18" charset="0"/>
                        </a:rPr>
                        <m:t>=</m:t>
                      </m:r>
                      <m:rad>
                        <m:radPr>
                          <m:degHide m:val="on"/>
                          <m:ctrlPr>
                            <a:rPr kumimoji="1" lang="ja-JP" altLang="en-US" b="0" i="1" smtClean="0">
                              <a:latin typeface="Cambria Math" panose="02040503050406030204" pitchFamily="18" charset="0"/>
                            </a:rPr>
                          </m:ctrlPr>
                        </m:radPr>
                        <m:deg/>
                        <m:e>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𝑡𝑜𝑡𝑎𝑙</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d>
                            <m:dPr>
                              <m:ctrlPr>
                                <a:rPr kumimoji="1" lang="ja-JP" altLang="en-US" b="0" i="1" smtClean="0">
                                  <a:latin typeface="Cambria Math" panose="02040503050406030204" pitchFamily="18" charset="0"/>
                                </a:rPr>
                              </m:ctrlPr>
                            </m:dPr>
                            <m:e>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𝑥</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𝑡𝑜𝑡𝑎𝑙</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𝑦</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𝑡𝑜𝑡𝑎𝑙</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ja-JP" altLang="en-US" b="0" i="1" smtClean="0">
                                      <a:latin typeface="Cambria Math" panose="02040503050406030204" pitchFamily="18" charset="0"/>
                                    </a:rPr>
                                  </m:ctrlPr>
                                </m:sSubSup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𝑧</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𝑡𝑜𝑡𝑎𝑙</m:t>
                                  </m:r>
                                </m:sub>
                                <m:sup>
                                  <m:r>
                                    <a:rPr kumimoji="1" lang="en-US" altLang="ja-JP" b="0" i="1" smtClean="0">
                                      <a:latin typeface="Cambria Math" panose="02040503050406030204" pitchFamily="18" charset="0"/>
                                    </a:rPr>
                                    <m:t>2</m:t>
                                  </m:r>
                                </m:sup>
                              </m:sSubSup>
                            </m:e>
                          </m:d>
                        </m:e>
                      </m:rad>
                    </m:oMath>
                  </m:oMathPara>
                </a14:m>
                <a:endParaRPr kumimoji="1" lang="en-US" altLang="ja-JP" dirty="0"/>
              </a:p>
              <a:p>
                <a:r>
                  <a:rPr lang="en-US" altLang="ja-JP" dirty="0"/>
                  <a:t>Total</a:t>
                </a:r>
                <a:r>
                  <a:rPr lang="ja-JP" altLang="en-US" dirty="0"/>
                  <a:t>は</a:t>
                </a:r>
                <a:r>
                  <a:rPr lang="en-US" altLang="ja-JP" dirty="0"/>
                  <a:t>Z</a:t>
                </a:r>
                <a:r>
                  <a:rPr lang="ja-JP" altLang="en-US" dirty="0"/>
                  <a:t>から生成された</a:t>
                </a:r>
                <a:r>
                  <a:rPr lang="en-US" altLang="ja-JP" dirty="0"/>
                  <a:t>tau</a:t>
                </a:r>
                <a:r>
                  <a:rPr lang="ja-JP" altLang="en-US" dirty="0"/>
                  <a:t>対</a:t>
                </a:r>
                <a:r>
                  <a:rPr lang="en-US" altLang="ja-JP" dirty="0"/>
                  <a:t>(tau1,tau2)</a:t>
                </a:r>
                <a:r>
                  <a:rPr lang="ja-JP" altLang="en-US" dirty="0"/>
                  <a:t>の合計の意　</a:t>
                </a:r>
                <a14:m>
                  <m:oMath xmlns:m="http://schemas.openxmlformats.org/officeDocument/2006/math">
                    <m:sSub>
                      <m:sSubPr>
                        <m:ctrlPr>
                          <a:rPr lang="ja-JP" altLang="en-US"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𝑥</m:t>
                        </m:r>
                        <m:r>
                          <a:rPr lang="en-US" altLang="ja-JP" b="0" i="1" smtClean="0">
                            <a:latin typeface="Cambria Math" panose="02040503050406030204" pitchFamily="18" charset="0"/>
                          </a:rPr>
                          <m:t>,</m:t>
                        </m:r>
                        <m:r>
                          <a:rPr lang="en-US" altLang="ja-JP" b="0" i="1" smtClean="0">
                            <a:latin typeface="Cambria Math" panose="02040503050406030204" pitchFamily="18" charset="0"/>
                          </a:rPr>
                          <m:t>𝑡𝑜𝑡𝑎𝑙</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𝑥</m:t>
                        </m:r>
                        <m:r>
                          <a:rPr lang="en-US" altLang="ja-JP" b="0" i="1" smtClean="0">
                            <a:latin typeface="Cambria Math" panose="02040503050406030204" pitchFamily="18" charset="0"/>
                          </a:rPr>
                          <m:t>,1</m:t>
                        </m:r>
                      </m:sub>
                    </m:sSub>
                    <m:r>
                      <a:rPr lang="en-US" altLang="ja-JP" b="0" i="1" smtClean="0">
                        <a:latin typeface="Cambria Math" panose="02040503050406030204" pitchFamily="18" charset="0"/>
                      </a:rPr>
                      <m:t>+</m:t>
                    </m:r>
                    <m:sSub>
                      <m:sSubPr>
                        <m:ctrlPr>
                          <a:rPr lang="ja-JP" altLang="en-US" b="0" i="1" smtClean="0">
                            <a:latin typeface="Cambria Math" panose="02040503050406030204" pitchFamily="18" charset="0"/>
                          </a:rPr>
                        </m:ctrlPr>
                      </m:sSubPr>
                      <m:e>
                        <m:r>
                          <a:rPr lang="en-US" altLang="ja-JP" b="0" i="1" smtClean="0">
                            <a:latin typeface="Cambria Math" panose="02040503050406030204" pitchFamily="18" charset="0"/>
                          </a:rPr>
                          <m:t>𝑝</m:t>
                        </m:r>
                      </m:e>
                      <m:sub>
                        <m:r>
                          <a:rPr lang="en-US" altLang="ja-JP" b="0" i="1" smtClean="0">
                            <a:latin typeface="Cambria Math" panose="02040503050406030204" pitchFamily="18" charset="0"/>
                          </a:rPr>
                          <m:t>𝑥</m:t>
                        </m:r>
                        <m:r>
                          <a:rPr lang="en-US" altLang="ja-JP" b="0" i="1" smtClean="0">
                            <a:latin typeface="Cambria Math" panose="02040503050406030204" pitchFamily="18" charset="0"/>
                          </a:rPr>
                          <m:t>,2</m:t>
                        </m:r>
                      </m:sub>
                    </m:sSub>
                  </m:oMath>
                </a14:m>
                <a:endParaRPr kumimoji="1" lang="ja-JP" altLang="en-US" dirty="0"/>
              </a:p>
            </p:txBody>
          </p:sp>
        </mc:Choice>
        <mc:Fallback xmlns="">
          <p:sp>
            <p:nvSpPr>
              <p:cNvPr id="12" name="テキスト ボックス 11">
                <a:extLst>
                  <a:ext uri="{FF2B5EF4-FFF2-40B4-BE49-F238E27FC236}">
                    <a16:creationId xmlns:a16="http://schemas.microsoft.com/office/drawing/2014/main" id="{9AE55C35-22C4-DA6F-3610-F508AE8A6EA0}"/>
                  </a:ext>
                </a:extLst>
              </p:cNvPr>
              <p:cNvSpPr txBox="1">
                <a:spLocks noRot="1" noChangeAspect="1" noMove="1" noResize="1" noEditPoints="1" noAdjustHandles="1" noChangeArrowheads="1" noChangeShapeType="1" noTextEdit="1"/>
              </p:cNvSpPr>
              <p:nvPr/>
            </p:nvSpPr>
            <p:spPr>
              <a:xfrm>
                <a:off x="111512" y="5574772"/>
                <a:ext cx="8028878" cy="1222194"/>
              </a:xfrm>
              <a:prstGeom prst="rect">
                <a:avLst/>
              </a:prstGeom>
              <a:blipFill>
                <a:blip r:embed="rId6"/>
                <a:stretch>
                  <a:fillRect l="-607" t="-2488" b="-646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620934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6D8875-3097-C71A-7778-98CB10C662F9}"/>
              </a:ext>
            </a:extLst>
          </p:cNvPr>
          <p:cNvSpPr>
            <a:spLocks noGrp="1"/>
          </p:cNvSpPr>
          <p:nvPr>
            <p:ph type="title"/>
          </p:nvPr>
        </p:nvSpPr>
        <p:spPr/>
        <p:txBody>
          <a:bodyPr/>
          <a:lstStyle/>
          <a:p>
            <a:r>
              <a:rPr kumimoji="1" lang="en-US" altLang="ja-JP" dirty="0"/>
              <a:t>Tau Veto for Background Suppression</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B25B715E-8A5B-E9B6-79CB-A2597632120A}"/>
                  </a:ext>
                </a:extLst>
              </p:cNvPr>
              <p:cNvSpPr>
                <a:spLocks noGrp="1"/>
              </p:cNvSpPr>
              <p:nvPr>
                <p:ph idx="1"/>
              </p:nvPr>
            </p:nvSpPr>
            <p:spPr>
              <a:xfrm>
                <a:off x="440634" y="1865382"/>
                <a:ext cx="6665844" cy="4351338"/>
              </a:xfrm>
            </p:spPr>
            <p:txBody>
              <a:bodyPr>
                <a:normAutofit lnSpcReduction="10000"/>
              </a:bodyPr>
              <a:lstStyle/>
              <a:p>
                <a:pPr marL="0" indent="0">
                  <a:buNone/>
                </a:pPr>
                <a:r>
                  <a:rPr kumimoji="1" lang="ja-JP" altLang="en-US" dirty="0"/>
                  <a:t>背景事象の棄却戦略</a:t>
                </a:r>
                <a:r>
                  <a:rPr kumimoji="1" lang="en-US" altLang="ja-JP" dirty="0"/>
                  <a:t>(</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i="1">
                        <a:latin typeface="Cambria Math" panose="02040503050406030204" pitchFamily="18" charset="0"/>
                      </a:rPr>
                      <m:t>𝐻</m:t>
                    </m:r>
                  </m:oMath>
                </a14:m>
                <a:r>
                  <a:rPr lang="ja-JP" altLang="en-US" dirty="0"/>
                  <a:t>解析</a:t>
                </a:r>
                <a:r>
                  <a:rPr lang="en-US" altLang="ja-JP" dirty="0"/>
                  <a:t>)</a:t>
                </a:r>
              </a:p>
              <a:p>
                <a:pPr marL="0" indent="0">
                  <a:buNone/>
                </a:pP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i="1" smtClean="0">
                        <a:latin typeface="Cambria Math" panose="02040503050406030204" pitchFamily="18" charset="0"/>
                      </a:rPr>
                      <m:t>𝐻</m:t>
                    </m:r>
                  </m:oMath>
                </a14:m>
                <a:r>
                  <a:rPr kumimoji="1" lang="ja-JP" altLang="en-US" dirty="0"/>
                  <a:t>チャンネルでは、バックグラウンドとして混入するハドロン崩壊タウ</a:t>
                </a:r>
                <a:br>
                  <a:rPr kumimoji="1" lang="en-US" altLang="ja-JP" dirty="0"/>
                </a:br>
                <a:r>
                  <a:rPr lang="en-US" altLang="ja-JP" dirty="0"/>
                  <a:t>(</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τ</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h𝑎𝑑𝑟𝑜𝑛𝑠</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ja-JP" altLang="en-US" i="1">
                            <a:latin typeface="Cambria Math" panose="02040503050406030204" pitchFamily="18" charset="0"/>
                            <a:ea typeface="Cambria Math" panose="02040503050406030204" pitchFamily="18" charset="0"/>
                          </a:rPr>
                          <m:t>𝜈</m:t>
                        </m:r>
                      </m:e>
                      <m:sub>
                        <m:r>
                          <m:rPr>
                            <m:sty m:val="p"/>
                          </m:rPr>
                          <a:rPr lang="el-GR" altLang="ja-JP" i="1">
                            <a:latin typeface="Cambria Math" panose="02040503050406030204" pitchFamily="18" charset="0"/>
                            <a:ea typeface="Cambria Math" panose="02040503050406030204" pitchFamily="18" charset="0"/>
                          </a:rPr>
                          <m:t>τ</m:t>
                        </m:r>
                      </m:sub>
                    </m:sSub>
                  </m:oMath>
                </a14:m>
                <a:r>
                  <a:rPr lang="en-US" altLang="ja-JP" dirty="0"/>
                  <a:t>)</a:t>
                </a:r>
                <a:r>
                  <a:rPr lang="ja-JP" altLang="en-US" dirty="0"/>
                  <a:t>がストレンジジェットを模倣する。</a:t>
                </a:r>
                <a:endParaRPr lang="en-US" altLang="ja-JP" dirty="0"/>
              </a:p>
              <a:p>
                <a:r>
                  <a:rPr lang="ja-JP" altLang="en-US" dirty="0"/>
                  <a:t>課題</a:t>
                </a:r>
                <a:r>
                  <a:rPr lang="en-US" altLang="ja-JP" dirty="0"/>
                  <a:t>: </a:t>
                </a:r>
                <a:r>
                  <a:rPr lang="ja-JP" altLang="en-US" dirty="0"/>
                  <a:t>欠損エネルギーにより反跳質量</a:t>
                </a:r>
                <a:r>
                  <a:rPr lang="en-US" altLang="ja-JP" dirty="0"/>
                  <a:t>(Recoil Mass)</a:t>
                </a:r>
                <a:r>
                  <a:rPr lang="ja-JP" altLang="en-US" dirty="0"/>
                  <a:t>の精度が劣化。</a:t>
                </a:r>
                <a:endParaRPr lang="en-US" altLang="ja-JP" dirty="0"/>
              </a:p>
              <a:p>
                <a:r>
                  <a:rPr lang="ja-JP" altLang="en-US" dirty="0"/>
                  <a:t>解決策</a:t>
                </a:r>
                <a:r>
                  <a:rPr lang="en-US" altLang="ja-JP" dirty="0"/>
                  <a:t>: Tau Finder</a:t>
                </a:r>
                <a:r>
                  <a:rPr lang="ja-JP" altLang="en-US" dirty="0"/>
                  <a:t>をフィルター</a:t>
                </a:r>
                <a:r>
                  <a:rPr lang="en-US" altLang="ja-JP" dirty="0"/>
                  <a:t>(Veto)</a:t>
                </a:r>
                <a:r>
                  <a:rPr lang="ja-JP" altLang="en-US" dirty="0"/>
                  <a:t>として運用し、タウ事象を物理サンプルから排除することで、サンプルの純度</a:t>
                </a:r>
                <a:r>
                  <a:rPr lang="en-US" altLang="ja-JP" dirty="0"/>
                  <a:t>(Purity)</a:t>
                </a:r>
                <a:r>
                  <a:rPr lang="ja-JP" altLang="en-US" dirty="0"/>
                  <a:t>を確保する。</a:t>
                </a:r>
                <a:endParaRPr lang="en-US" altLang="ja-JP" dirty="0"/>
              </a:p>
            </p:txBody>
          </p:sp>
        </mc:Choice>
        <mc:Fallback xmlns="">
          <p:sp>
            <p:nvSpPr>
              <p:cNvPr id="3" name="コンテンツ プレースホルダー 2">
                <a:extLst>
                  <a:ext uri="{FF2B5EF4-FFF2-40B4-BE49-F238E27FC236}">
                    <a16:creationId xmlns:a16="http://schemas.microsoft.com/office/drawing/2014/main" id="{B25B715E-8A5B-E9B6-79CB-A2597632120A}"/>
                  </a:ext>
                </a:extLst>
              </p:cNvPr>
              <p:cNvSpPr>
                <a:spLocks noGrp="1" noRot="1" noChangeAspect="1" noMove="1" noResize="1" noEditPoints="1" noAdjustHandles="1" noChangeArrowheads="1" noChangeShapeType="1" noTextEdit="1"/>
              </p:cNvSpPr>
              <p:nvPr>
                <p:ph idx="1"/>
              </p:nvPr>
            </p:nvSpPr>
            <p:spPr>
              <a:xfrm>
                <a:off x="440634" y="1865382"/>
                <a:ext cx="6665844" cy="4351338"/>
              </a:xfrm>
              <a:blipFill>
                <a:blip r:embed="rId2"/>
                <a:stretch>
                  <a:fillRect l="-1828" t="-2941" r="-823" b="-154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7A7C7AE1-FD8F-C228-122C-C2F09AF1E54C}"/>
                  </a:ext>
                </a:extLst>
              </p:cNvPr>
              <p:cNvSpPr txBox="1"/>
              <p:nvPr/>
            </p:nvSpPr>
            <p:spPr>
              <a:xfrm>
                <a:off x="4961260" y="1624207"/>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b="0" i="1" smtClean="0">
                          <a:latin typeface="Cambria Math" panose="02040503050406030204" pitchFamily="18" charset="0"/>
                        </a:rPr>
                        <m:t> </m:t>
                      </m:r>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7A7C7AE1-FD8F-C228-122C-C2F09AF1E54C}"/>
                  </a:ext>
                </a:extLst>
              </p:cNvPr>
              <p:cNvSpPr txBox="1">
                <a:spLocks noRot="1" noChangeAspect="1" noMove="1" noResize="1" noEditPoints="1" noAdjustHandles="1" noChangeArrowheads="1" noChangeShapeType="1" noTextEdit="1"/>
              </p:cNvSpPr>
              <p:nvPr/>
            </p:nvSpPr>
            <p:spPr>
              <a:xfrm>
                <a:off x="4961260" y="1624207"/>
                <a:ext cx="2443655" cy="369332"/>
              </a:xfrm>
              <a:prstGeom prst="rect">
                <a:avLst/>
              </a:prstGeom>
              <a:blipFill>
                <a:blip r:embed="rId3"/>
                <a:stretch>
                  <a:fillRect/>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79DA4AA8-884A-96F9-C3B4-B2790A71A1FF}"/>
              </a:ext>
            </a:extLst>
          </p:cNvPr>
          <p:cNvGrpSpPr/>
          <p:nvPr/>
        </p:nvGrpSpPr>
        <p:grpSpPr>
          <a:xfrm>
            <a:off x="7557897" y="1690688"/>
            <a:ext cx="3795903" cy="2040585"/>
            <a:chOff x="1770186" y="4477600"/>
            <a:chExt cx="3795903" cy="2040585"/>
          </a:xfrm>
        </p:grpSpPr>
        <p:sp>
          <p:nvSpPr>
            <p:cNvPr id="7" name="二等辺三角形 6">
              <a:extLst>
                <a:ext uri="{FF2B5EF4-FFF2-40B4-BE49-F238E27FC236}">
                  <a16:creationId xmlns:a16="http://schemas.microsoft.com/office/drawing/2014/main" id="{875C1BB2-03E8-7689-DA80-530630B37F7F}"/>
                </a:ext>
              </a:extLst>
            </p:cNvPr>
            <p:cNvSpPr/>
            <p:nvPr/>
          </p:nvSpPr>
          <p:spPr>
            <a:xfrm rot="7326862">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23628C9D-FF49-1281-8DAF-E83E4F00DF8B}"/>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ED80B0A3-03BC-A3D9-2F53-F49105C1D9DD}"/>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89A7A92F-A12F-31EB-A3A5-48EAA5E0C442}"/>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ADECAEF-8E42-423F-4CCB-01C43262E98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4BAA60D9-04AC-CDCB-640B-81E3A8B3A42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BFD4A7B6-F8AF-698E-E963-9BA84D5F71F6}"/>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D38461DC-D26F-BE1E-DE99-717EB963F457}"/>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5C4ACDFD-B7CE-AF68-0D67-13FF51F86740}"/>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9D2400C2-D984-622D-6AD6-E347DBEEB3A4}"/>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r>
                              <a:rPr lang="ja-JP" altLang="en-US" i="1" dirty="0">
                                <a:latin typeface="Cambria Math" panose="02040503050406030204" pitchFamily="18" charset="0"/>
                              </a:rPr>
                              <m:t>𝜈</m:t>
                            </m:r>
                          </m:e>
                        </m:acc>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9D2400C2-D984-622D-6AD6-E347DBEEB3A4}"/>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7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4471476C-ADD7-9CE9-3E5E-53AE89BE758B}"/>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6F9E0FD9-8B34-6612-B26B-CF332E8238B9}"/>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i="1" dirty="0">
                            <a:latin typeface="Cambria Math" panose="02040503050406030204" pitchFamily="18" charset="0"/>
                          </a:rPr>
                          <m:t>𝜈</m:t>
                        </m:r>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6F9E0FD9-8B34-6612-B26B-CF332E8238B9}"/>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37B3A408-B82D-8097-5685-5D8ADBC50781}"/>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E7428514-E538-147F-EC67-3FE19BB23713}"/>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E8303596-A9E2-4C13-A647-6D45A5322CDB}"/>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E9EDEF5-83A6-CDDA-2CA3-8EB7F8E823C6}"/>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E5F88A77-C989-2857-857F-FE4EC49221C4}"/>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A1BD22D3-DAB6-078E-DCCC-18DC9CDB5CB0}"/>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7AF9E636-203A-2A35-23B5-2AF2A037CFB4}"/>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DCE48D8-4124-C0FD-E511-1EAC3E279484}"/>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9DE7F13E-E057-24E9-E089-3299CFB41FC5}"/>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53DDDAE7-6EAE-EF73-BB63-B454E09E8F3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CCCD8BAE-77FF-27FD-0DE0-18F1CCD59968}"/>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AAEC66C5-DC15-2C65-9456-B6CCEC5D2D1D}"/>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6D60EAB5-B741-2432-8236-AC6CF6E33A5D}"/>
                </a:ext>
              </a:extLst>
            </p:cNvPr>
            <p:cNvSpPr/>
            <p:nvPr/>
          </p:nvSpPr>
          <p:spPr>
            <a:xfrm rot="7762088">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32" name="二等辺三角形 31">
              <a:extLst>
                <a:ext uri="{FF2B5EF4-FFF2-40B4-BE49-F238E27FC236}">
                  <a16:creationId xmlns:a16="http://schemas.microsoft.com/office/drawing/2014/main" id="{1407ABF9-4E74-092D-8FDB-BE7AF8A9DB34}"/>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6BC51394-4F06-65E2-F177-87D867C5E063}"/>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4" name="グループ化 33">
            <a:extLst>
              <a:ext uri="{FF2B5EF4-FFF2-40B4-BE49-F238E27FC236}">
                <a16:creationId xmlns:a16="http://schemas.microsoft.com/office/drawing/2014/main" id="{1DCB59D4-F665-0577-2F12-C60F6B0F5506}"/>
              </a:ext>
            </a:extLst>
          </p:cNvPr>
          <p:cNvGrpSpPr/>
          <p:nvPr/>
        </p:nvGrpSpPr>
        <p:grpSpPr>
          <a:xfrm>
            <a:off x="7404915" y="4041051"/>
            <a:ext cx="4232153" cy="2191420"/>
            <a:chOff x="6375872" y="4237260"/>
            <a:chExt cx="4550979" cy="2303321"/>
          </a:xfrm>
        </p:grpSpPr>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60C88457-CA91-AFED-E740-F1129D7E3FCE}"/>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4"/>
                  <a:stretch>
                    <a:fillRect r="-3226"/>
                  </a:stretch>
                </a:blipFill>
              </p:spPr>
              <p:txBody>
                <a:bodyPr/>
                <a:lstStyle/>
                <a:p>
                  <a:r>
                    <a:rPr lang="ja-JP" altLang="en-US">
                      <a:noFill/>
                    </a:rPr>
                    <a:t> </a:t>
                  </a:r>
                </a:p>
              </p:txBody>
            </p:sp>
          </mc:Fallback>
        </mc:AlternateContent>
        <p:grpSp>
          <p:nvGrpSpPr>
            <p:cNvPr id="36" name="グループ化 35">
              <a:extLst>
                <a:ext uri="{FF2B5EF4-FFF2-40B4-BE49-F238E27FC236}">
                  <a16:creationId xmlns:a16="http://schemas.microsoft.com/office/drawing/2014/main" id="{A12FB916-8845-A396-4906-EDD0978E9537}"/>
                </a:ext>
              </a:extLst>
            </p:cNvPr>
            <p:cNvGrpSpPr/>
            <p:nvPr/>
          </p:nvGrpSpPr>
          <p:grpSpPr>
            <a:xfrm>
              <a:off x="6375872" y="4237260"/>
              <a:ext cx="4550979" cy="2176823"/>
              <a:chOff x="6375872" y="4237260"/>
              <a:chExt cx="4550979" cy="2176823"/>
            </a:xfrm>
          </p:grpSpPr>
          <p:cxnSp>
            <p:nvCxnSpPr>
              <p:cNvPr id="37" name="直線コネクタ 36">
                <a:extLst>
                  <a:ext uri="{FF2B5EF4-FFF2-40B4-BE49-F238E27FC236}">
                    <a16:creationId xmlns:a16="http://schemas.microsoft.com/office/drawing/2014/main" id="{120A21CE-D610-D757-44F8-DDF6FD44EB57}"/>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6204C5B1-9237-6BD5-D12D-1E46DCE37606}"/>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6709FEB9-FC7E-1937-EDB2-6257BA4C4DA4}"/>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25E554DC-753A-A36D-5C25-63B9049BAB86}"/>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1" name="フリーフォーム: 図形 40">
                <a:extLst>
                  <a:ext uri="{FF2B5EF4-FFF2-40B4-BE49-F238E27FC236}">
                    <a16:creationId xmlns:a16="http://schemas.microsoft.com/office/drawing/2014/main" id="{2B3BA48B-0711-5BD1-9799-6EC9695DA2F3}"/>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フリーフォーム: 図形 41">
                <a:extLst>
                  <a:ext uri="{FF2B5EF4-FFF2-40B4-BE49-F238E27FC236}">
                    <a16:creationId xmlns:a16="http://schemas.microsoft.com/office/drawing/2014/main" id="{908D7CEC-906D-88F2-A730-5368BE2BF03C}"/>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3" name="直線コネクタ 42">
                <a:extLst>
                  <a:ext uri="{FF2B5EF4-FFF2-40B4-BE49-F238E27FC236}">
                    <a16:creationId xmlns:a16="http://schemas.microsoft.com/office/drawing/2014/main" id="{D87E16E6-5502-A974-556D-A7409D93BC03}"/>
                  </a:ext>
                </a:extLst>
              </p:cNvPr>
              <p:cNvCxnSpPr>
                <a:cxnSpLocks/>
                <a:stCxn id="42"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B7E8246C-2106-4E41-DA31-B0A6ED417297}"/>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63CBE39-95E7-38DA-256E-5460E8944ABD}"/>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DDECDCE1-6629-637E-08B7-54CC1F805DDD}"/>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7" name="二等辺三角形 46">
                <a:extLst>
                  <a:ext uri="{FF2B5EF4-FFF2-40B4-BE49-F238E27FC236}">
                    <a16:creationId xmlns:a16="http://schemas.microsoft.com/office/drawing/2014/main" id="{239BAAA4-6AB9-865C-98AE-51AEBEB47765}"/>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二等辺三角形 47">
                <a:extLst>
                  <a:ext uri="{FF2B5EF4-FFF2-40B4-BE49-F238E27FC236}">
                    <a16:creationId xmlns:a16="http://schemas.microsoft.com/office/drawing/2014/main" id="{DC95CE73-17C8-CF6A-5118-DC1B2A1C1EC1}"/>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5E765B73-4B0F-1DCE-1EB3-DDC541E6132E}"/>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20A6235A-60B1-8BD1-CCA9-A716EEFCAC20}"/>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8DB0F4BF-0B05-C659-9DB0-483C2B0C33DB}"/>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DFF34B68-9DD6-3648-ED5D-F1A1FBE3A0F9}"/>
                  </a:ext>
                </a:extLst>
              </p:cNvPr>
              <p:cNvSpPr/>
              <p:nvPr/>
            </p:nvSpPr>
            <p:spPr>
              <a:xfrm rot="12815158">
                <a:off x="10268181" y="4748181"/>
                <a:ext cx="256978" cy="110341"/>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4" name="直線コネクタ 53">
                <a:extLst>
                  <a:ext uri="{FF2B5EF4-FFF2-40B4-BE49-F238E27FC236}">
                    <a16:creationId xmlns:a16="http://schemas.microsoft.com/office/drawing/2014/main" id="{1E28A5CF-EE23-1F63-7FAE-EEB99DE451CD}"/>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5" name="正方形/長方形 54">
                    <a:extLst>
                      <a:ext uri="{FF2B5EF4-FFF2-40B4-BE49-F238E27FC236}">
                        <a16:creationId xmlns:a16="http://schemas.microsoft.com/office/drawing/2014/main" id="{C25B6C93-8803-2433-44B9-FD2153DF4784}"/>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5"/>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C19F8A9F-69D3-4AA6-505F-D0C0647B18A2}"/>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正方形/長方形 56">
                    <a:extLst>
                      <a:ext uri="{FF2B5EF4-FFF2-40B4-BE49-F238E27FC236}">
                        <a16:creationId xmlns:a16="http://schemas.microsoft.com/office/drawing/2014/main" id="{68B3A305-4764-FCE5-D2F0-706C8701E485}"/>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a:extLst>
                      <a:ext uri="{FF2B5EF4-FFF2-40B4-BE49-F238E27FC236}">
                        <a16:creationId xmlns:a16="http://schemas.microsoft.com/office/drawing/2014/main" id="{A393478C-689F-7445-2463-73D04ACA16CA}"/>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BC6DDB96-3832-4F10-6810-31DE82FC5906}"/>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37F8D88F-DD6B-EECF-EDCC-2405EE893D51}"/>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C343703D-148B-55EA-9378-2345BEC03558}"/>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79CE209D-43D7-ECFE-90EC-B9B8220A426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cxnSp>
        <p:nvCxnSpPr>
          <p:cNvPr id="5" name="直線コネクタ 4">
            <a:extLst>
              <a:ext uri="{FF2B5EF4-FFF2-40B4-BE49-F238E27FC236}">
                <a16:creationId xmlns:a16="http://schemas.microsoft.com/office/drawing/2014/main" id="{45EF3650-79D3-B7F8-3EE2-22EB5EECB89C}"/>
              </a:ext>
            </a:extLst>
          </p:cNvPr>
          <p:cNvCxnSpPr>
            <a:cxnSpLocks/>
          </p:cNvCxnSpPr>
          <p:nvPr/>
        </p:nvCxnSpPr>
        <p:spPr>
          <a:xfrm flipH="1">
            <a:off x="10657580" y="4161320"/>
            <a:ext cx="883391" cy="94204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309131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A4670F-5805-E783-27B6-310720571E13}"/>
              </a:ext>
            </a:extLst>
          </p:cNvPr>
          <p:cNvSpPr>
            <a:spLocks noGrp="1"/>
          </p:cNvSpPr>
          <p:nvPr>
            <p:ph type="title"/>
          </p:nvPr>
        </p:nvSpPr>
        <p:spPr/>
        <p:txBody>
          <a:bodyPr/>
          <a:lstStyle/>
          <a:p>
            <a:r>
              <a:rPr lang="en-US" altLang="ja-JP" dirty="0"/>
              <a:t>Z</a:t>
            </a:r>
            <a:r>
              <a:rPr lang="ja-JP" altLang="en-US" dirty="0"/>
              <a:t>の質量が変動することについて②</a:t>
            </a:r>
            <a:endParaRPr kumimoji="1" lang="ja-JP" altLang="en-US"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A8D54BAF-0685-4478-0242-74CD7D012E1C}"/>
                  </a:ext>
                </a:extLst>
              </p:cNvPr>
              <p:cNvSpPr txBox="1"/>
              <p:nvPr/>
            </p:nvSpPr>
            <p:spPr>
              <a:xfrm>
                <a:off x="148806" y="1562986"/>
                <a:ext cx="7721565" cy="4524315"/>
              </a:xfrm>
              <a:prstGeom prst="rect">
                <a:avLst/>
              </a:prstGeom>
              <a:noFill/>
            </p:spPr>
            <p:txBody>
              <a:bodyPr wrap="square" rtlCol="0">
                <a:spAutoFit/>
              </a:bodyPr>
              <a:lstStyle/>
              <a:p>
                <a:r>
                  <a:rPr kumimoji="1" lang="ja-JP" altLang="en-US" sz="1600" dirty="0"/>
                  <a:t>ブライト・ウィグナー分布</a:t>
                </a:r>
                <a:r>
                  <a:rPr kumimoji="1" lang="en-US" altLang="ja-JP" sz="1600" dirty="0"/>
                  <a:t>(Breit-Wigner Distribution</a:t>
                </a:r>
                <a:r>
                  <a:rPr lang="en-US" altLang="ja-JP" sz="1600" dirty="0"/>
                  <a:t>)</a:t>
                </a:r>
                <a:r>
                  <a:rPr kumimoji="1" lang="ja-JP" altLang="en-US" sz="1600" dirty="0"/>
                  <a:t>と仮想粒子</a:t>
                </a:r>
                <a:r>
                  <a:rPr kumimoji="1" lang="en-US" altLang="ja-JP" sz="1600" dirty="0"/>
                  <a:t>(Off-shell</a:t>
                </a:r>
                <a:r>
                  <a:rPr lang="en-US" altLang="ja-JP" sz="1600" dirty="0"/>
                  <a:t>)</a:t>
                </a:r>
              </a:p>
              <a:p>
                <a:r>
                  <a:rPr lang="ja-JP" altLang="ja-JP" sz="1600" dirty="0"/>
                  <a:t>不確定性原理によってぼやけたZボソンの質量は、QFT</a:t>
                </a:r>
                <a:r>
                  <a:rPr lang="en-US" altLang="ja-JP" sz="1600" dirty="0"/>
                  <a:t>(</a:t>
                </a:r>
                <a:r>
                  <a:rPr lang="ja-JP" altLang="ja-JP" sz="1600" dirty="0"/>
                  <a:t>場の量子論</a:t>
                </a:r>
                <a:r>
                  <a:rPr lang="en-US" altLang="ja-JP" sz="1600" dirty="0"/>
                  <a:t>: </a:t>
                </a:r>
                <a:r>
                  <a:rPr lang="ja-JP" altLang="ja-JP" sz="1600" dirty="0"/>
                  <a:t>Quantum Field Theory</a:t>
                </a:r>
                <a:r>
                  <a:rPr lang="en-US" altLang="ja-JP" sz="1600" dirty="0"/>
                  <a:t>)</a:t>
                </a:r>
                <a:r>
                  <a:rPr lang="ja-JP" altLang="ja-JP" sz="1600" dirty="0"/>
                  <a:t>においてブライト・ウィグナー分布という確率密度関数</a:t>
                </a:r>
                <a:r>
                  <a:rPr lang="en-US" altLang="ja-JP" sz="1600" dirty="0"/>
                  <a:t>(</a:t>
                </a:r>
                <a:r>
                  <a:rPr lang="ja-JP" altLang="ja-JP" sz="1600" dirty="0"/>
                  <a:t>Probability Density Function: PDF</a:t>
                </a:r>
                <a:r>
                  <a:rPr lang="en-US" altLang="ja-JP" sz="1600" dirty="0"/>
                  <a:t>)</a:t>
                </a:r>
                <a:r>
                  <a:rPr lang="ja-JP" altLang="en-US" sz="1600" dirty="0"/>
                  <a:t>によって</a:t>
                </a:r>
                <a:r>
                  <a:rPr lang="ja-JP" altLang="ja-JP" sz="1600" dirty="0"/>
                  <a:t>記述され</a:t>
                </a:r>
                <a:r>
                  <a:rPr lang="ja-JP" altLang="en-US" sz="1600" dirty="0"/>
                  <a:t>る。</a:t>
                </a:r>
                <a:r>
                  <a:rPr lang="ja-JP" altLang="ja-JP" sz="1600" dirty="0"/>
                  <a:t>この分布は、本来の物理的な質量</a:t>
                </a:r>
                <a:r>
                  <a:rPr lang="en-US" altLang="ja-JP" sz="1600" dirty="0"/>
                  <a:t>(</a:t>
                </a:r>
                <a:r>
                  <a:rPr lang="ja-JP" altLang="ja-JP" sz="1600" dirty="0"/>
                  <a:t>Pole mass: 極質量 / On-shell</a:t>
                </a:r>
                <a:r>
                  <a:rPr lang="en-US" altLang="ja-JP" sz="1600" dirty="0"/>
                  <a:t>)</a:t>
                </a:r>
                <a:r>
                  <a:rPr lang="ja-JP" altLang="ja-JP" sz="1600" dirty="0"/>
                  <a:t>を中心としつつも単一の値には固定されず、連続的な質量を持つことを示してい</a:t>
                </a:r>
                <a:r>
                  <a:rPr lang="ja-JP" altLang="en-US" sz="1600" dirty="0"/>
                  <a:t>る。</a:t>
                </a:r>
                <a:endParaRPr lang="en-US" altLang="ja-JP" sz="1600" dirty="0"/>
              </a:p>
              <a:p>
                <a14:m>
                  <m:oMath xmlns:m="http://schemas.openxmlformats.org/officeDocument/2006/math">
                    <m:sSup>
                      <m:sSupPr>
                        <m:ctrlPr>
                          <a:rPr kumimoji="1" lang="ja-JP" altLang="en-US" sz="1600" i="1" smtClean="0">
                            <a:latin typeface="Cambria Math" panose="02040503050406030204" pitchFamily="18" charset="0"/>
                          </a:rPr>
                        </m:ctrlPr>
                      </m:sSupPr>
                      <m:e>
                        <m:r>
                          <a:rPr kumimoji="1" lang="en-US" altLang="ja-JP" sz="1600" b="0" i="1" smtClean="0">
                            <a:latin typeface="Cambria Math" panose="02040503050406030204" pitchFamily="18" charset="0"/>
                          </a:rPr>
                          <m:t>𝑒</m:t>
                        </m:r>
                      </m:e>
                      <m:sup>
                        <m:r>
                          <a:rPr kumimoji="1" lang="en-US" altLang="ja-JP" sz="1600" b="0" i="1" smtClean="0">
                            <a:latin typeface="Cambria Math" panose="02040503050406030204" pitchFamily="18" charset="0"/>
                          </a:rPr>
                          <m:t>+</m:t>
                        </m:r>
                      </m:sup>
                    </m:sSup>
                    <m:sSup>
                      <m:sSupPr>
                        <m:ctrlPr>
                          <a:rPr kumimoji="1" lang="ja-JP" altLang="en-US" sz="1600" i="1" smtClean="0">
                            <a:latin typeface="Cambria Math" panose="02040503050406030204" pitchFamily="18" charset="0"/>
                          </a:rPr>
                        </m:ctrlPr>
                      </m:sSupPr>
                      <m:e>
                        <m:r>
                          <a:rPr kumimoji="1" lang="en-US" altLang="ja-JP" sz="1600" b="0" i="1" smtClean="0">
                            <a:latin typeface="Cambria Math" panose="02040503050406030204" pitchFamily="18" charset="0"/>
                          </a:rPr>
                          <m:t>𝑒</m:t>
                        </m:r>
                      </m:e>
                      <m:sup>
                        <m:r>
                          <a:rPr kumimoji="1" lang="en-US" altLang="ja-JP" sz="1600" b="0" i="1" smtClean="0">
                            <a:latin typeface="Cambria Math" panose="02040503050406030204" pitchFamily="18" charset="0"/>
                          </a:rPr>
                          <m:t>−</m:t>
                        </m:r>
                      </m:sup>
                    </m:sSup>
                    <m:r>
                      <a:rPr kumimoji="1" lang="ja-JP" altLang="en-US" sz="1600" i="1" smtClean="0">
                        <a:latin typeface="Cambria Math" panose="02040503050406030204" pitchFamily="18" charset="0"/>
                      </a:rPr>
                      <m:t>→</m:t>
                    </m:r>
                    <m:r>
                      <a:rPr kumimoji="1" lang="en-US" altLang="ja-JP" sz="1600" b="0" i="1" smtClean="0">
                        <a:latin typeface="Cambria Math" panose="02040503050406030204" pitchFamily="18" charset="0"/>
                      </a:rPr>
                      <m:t>𝑍𝐻</m:t>
                    </m:r>
                  </m:oMath>
                </a14:m>
                <a:r>
                  <a:rPr kumimoji="1" lang="ja-JP" altLang="en-US" sz="1600" dirty="0"/>
                  <a:t>のような生成プロセスにおいて、</a:t>
                </a:r>
                <a:r>
                  <a:rPr kumimoji="1" lang="en-US" altLang="ja-JP" sz="1600" dirty="0"/>
                  <a:t>Z</a:t>
                </a:r>
                <a:r>
                  <a:rPr kumimoji="1" lang="ja-JP" altLang="en-US" sz="1600" dirty="0"/>
                  <a:t>はファインマン・ダイアグラムの終状態</a:t>
                </a:r>
                <a:r>
                  <a:rPr lang="ja-JP" altLang="en-US" sz="1600" dirty="0"/>
                  <a:t>のように</a:t>
                </a:r>
                <a:r>
                  <a:rPr kumimoji="1" lang="ja-JP" altLang="en-US" sz="1600" dirty="0"/>
                  <a:t>描かれるが、すぐに</a:t>
                </a:r>
                <a:r>
                  <a:rPr kumimoji="1" lang="en-US" altLang="ja-JP" sz="1600" dirty="0"/>
                  <a:t>tau</a:t>
                </a:r>
                <a:r>
                  <a:rPr kumimoji="1" lang="ja-JP" altLang="en-US" sz="1600" dirty="0"/>
                  <a:t>対などに崩壊するため、厳密には反応の中間状態すなわちプロパゲーターとしての性質を持つ。このような状態にある粒子を 仮想粒子</a:t>
                </a:r>
                <a:r>
                  <a:rPr kumimoji="1" lang="en-US" altLang="ja-JP" sz="1600" dirty="0"/>
                  <a:t>(Virtual particle/Off-shell particle</a:t>
                </a:r>
                <a:r>
                  <a:rPr lang="en-US" altLang="ja-JP" sz="1600" dirty="0"/>
                  <a:t>)</a:t>
                </a:r>
                <a:r>
                  <a:rPr kumimoji="1" lang="ja-JP" altLang="en-US" sz="1600" dirty="0"/>
                  <a:t>と呼ぶ。</a:t>
                </a:r>
                <a:endParaRPr kumimoji="1" lang="en-US" altLang="ja-JP" sz="1600" dirty="0"/>
              </a:p>
              <a:p>
                <a:r>
                  <a:rPr lang="ja-JP" altLang="ja-JP" sz="1600" dirty="0"/>
                  <a:t>通常の粒子は</a:t>
                </a:r>
                <a:r>
                  <a:rPr kumimoji="1" lang="ja-JP" altLang="en-US" sz="1600" dirty="0"/>
                  <a:t>、質量殻条件</a:t>
                </a:r>
                <a:r>
                  <a:rPr kumimoji="1" lang="en-US" altLang="ja-JP" sz="1600" dirty="0"/>
                  <a:t>(Mass shell condition: </a:t>
                </a:r>
                <a14:m>
                  <m:oMath xmlns:m="http://schemas.openxmlformats.org/officeDocument/2006/math">
                    <m:sSup>
                      <m:sSupPr>
                        <m:ctrlPr>
                          <a:rPr kumimoji="1" lang="en-US" altLang="ja-JP" sz="1600" i="1" smtClean="0">
                            <a:latin typeface="Cambria Math" panose="02040503050406030204" pitchFamily="18" charset="0"/>
                          </a:rPr>
                        </m:ctrlPr>
                      </m:sSupPr>
                      <m:e>
                        <m:r>
                          <a:rPr kumimoji="1" lang="en-US" altLang="ja-JP" sz="1600" b="0" i="1" smtClean="0">
                            <a:latin typeface="Cambria Math" panose="02040503050406030204" pitchFamily="18" charset="0"/>
                          </a:rPr>
                          <m:t>𝐸</m:t>
                        </m:r>
                      </m:e>
                      <m:sup>
                        <m:r>
                          <a:rPr kumimoji="1" lang="en-US" altLang="ja-JP" sz="1600" b="0" i="1" smtClean="0">
                            <a:latin typeface="Cambria Math" panose="02040503050406030204" pitchFamily="18" charset="0"/>
                          </a:rPr>
                          <m:t>2</m:t>
                        </m:r>
                      </m:sup>
                    </m:sSup>
                    <m:r>
                      <a:rPr kumimoji="1" lang="en-US" altLang="ja-JP" sz="1600" b="0" i="1" smtClean="0">
                        <a:latin typeface="Cambria Math" panose="02040503050406030204" pitchFamily="18" charset="0"/>
                      </a:rPr>
                      <m:t>−</m:t>
                    </m:r>
                    <m:sSup>
                      <m:sSupPr>
                        <m:ctrlPr>
                          <a:rPr kumimoji="1" lang="en-US" altLang="ja-JP" sz="1600" i="1" smtClean="0">
                            <a:latin typeface="Cambria Math" panose="02040503050406030204" pitchFamily="18" charset="0"/>
                          </a:rPr>
                        </m:ctrlPr>
                      </m:sSupPr>
                      <m:e>
                        <m:d>
                          <m:dPr>
                            <m:begChr m:val="|"/>
                            <m:endChr m:val="|"/>
                            <m:ctrlPr>
                              <a:rPr kumimoji="1" lang="en-US" altLang="ja-JP" sz="1600" i="1" smtClean="0">
                                <a:latin typeface="Cambria Math" panose="02040503050406030204" pitchFamily="18" charset="0"/>
                              </a:rPr>
                            </m:ctrlPr>
                          </m:dPr>
                          <m:e>
                            <m:r>
                              <a:rPr kumimoji="1" lang="en-US" altLang="ja-JP" sz="1600" b="0" i="1" smtClean="0">
                                <a:latin typeface="Cambria Math" panose="02040503050406030204" pitchFamily="18" charset="0"/>
                              </a:rPr>
                              <m:t>𝑝</m:t>
                            </m:r>
                          </m:e>
                        </m:d>
                      </m:e>
                      <m:sup>
                        <m:r>
                          <a:rPr kumimoji="1" lang="en-US" altLang="ja-JP" sz="1600" b="0" i="1" smtClean="0">
                            <a:latin typeface="Cambria Math" panose="02040503050406030204" pitchFamily="18" charset="0"/>
                          </a:rPr>
                          <m:t>2</m:t>
                        </m:r>
                      </m:sup>
                    </m:sSup>
                    <m:r>
                      <a:rPr kumimoji="1" lang="en-US" altLang="ja-JP" sz="1600" b="0" i="1" smtClean="0">
                        <a:latin typeface="Cambria Math" panose="02040503050406030204" pitchFamily="18" charset="0"/>
                      </a:rPr>
                      <m:t>=</m:t>
                    </m:r>
                    <m:sSup>
                      <m:sSupPr>
                        <m:ctrlPr>
                          <a:rPr kumimoji="1" lang="en-US" altLang="ja-JP" sz="1600" i="1" smtClean="0">
                            <a:latin typeface="Cambria Math" panose="02040503050406030204" pitchFamily="18" charset="0"/>
                          </a:rPr>
                        </m:ctrlPr>
                      </m:sSupPr>
                      <m:e>
                        <m:r>
                          <a:rPr kumimoji="1" lang="en-US" altLang="ja-JP" sz="1600" b="0" i="1" smtClean="0">
                            <a:latin typeface="Cambria Math" panose="02040503050406030204" pitchFamily="18" charset="0"/>
                          </a:rPr>
                          <m:t>𝑚</m:t>
                        </m:r>
                      </m:e>
                      <m:sup>
                        <m:r>
                          <a:rPr kumimoji="1" lang="en-US" altLang="ja-JP" sz="1600" b="0" i="1" smtClean="0">
                            <a:latin typeface="Cambria Math" panose="02040503050406030204" pitchFamily="18" charset="0"/>
                          </a:rPr>
                          <m:t>2</m:t>
                        </m:r>
                      </m:sup>
                    </m:sSup>
                  </m:oMath>
                </a14:m>
                <a:r>
                  <a:rPr lang="en-US" altLang="ja-JP" sz="1600" dirty="0"/>
                  <a:t>)</a:t>
                </a:r>
                <a:r>
                  <a:rPr kumimoji="1" lang="ja-JP" altLang="en-US" sz="1600" dirty="0"/>
                  <a:t>という運動学的な制約</a:t>
                </a:r>
                <a:r>
                  <a:rPr lang="ja-JP" altLang="en-US" sz="1600" dirty="0"/>
                  <a:t>に従いますが、中間状態にある仮想粒子は、寿命が極めて短いためにこの制約を一点に固定する必要がない。不確定性原理により、反応の中継時間</a:t>
                </a:r>
                <a:r>
                  <a:rPr lang="en-US" altLang="ja-JP" sz="1600" dirty="0"/>
                  <a:t>(</a:t>
                </a:r>
                <a14:m>
                  <m:oMath xmlns:m="http://schemas.openxmlformats.org/officeDocument/2006/math">
                    <m:r>
                      <a:rPr lang="en-US" altLang="ja-JP" sz="1600" i="1" smtClean="0">
                        <a:latin typeface="Cambria Math" panose="02040503050406030204" pitchFamily="18" charset="0"/>
                        <a:ea typeface="Cambria Math" panose="02040503050406030204" pitchFamily="18" charset="0"/>
                      </a:rPr>
                      <m:t>∆</m:t>
                    </m:r>
                    <m:r>
                      <a:rPr lang="en-US" altLang="ja-JP" sz="1600" b="0" i="1" smtClean="0">
                        <a:latin typeface="Cambria Math" panose="02040503050406030204" pitchFamily="18" charset="0"/>
                        <a:ea typeface="Cambria Math" panose="02040503050406030204" pitchFamily="18" charset="0"/>
                      </a:rPr>
                      <m:t>𝑡</m:t>
                    </m:r>
                  </m:oMath>
                </a14:m>
                <a:r>
                  <a:rPr lang="en-US" altLang="ja-JP" sz="1600" dirty="0"/>
                  <a:t>)</a:t>
                </a:r>
                <a:r>
                  <a:rPr lang="ja-JP" altLang="en-US" sz="1600" dirty="0"/>
                  <a:t>が短いほど、エネルギー</a:t>
                </a:r>
                <a:r>
                  <a:rPr lang="en-US" altLang="ja-JP" sz="1600" dirty="0"/>
                  <a:t>(</a:t>
                </a:r>
                <a:r>
                  <a:rPr lang="ja-JP" altLang="en-US" sz="1600" dirty="0"/>
                  <a:t>質量</a:t>
                </a:r>
                <a:r>
                  <a:rPr lang="en-US" altLang="ja-JP" sz="1600" dirty="0"/>
                  <a:t>)</a:t>
                </a:r>
                <a:r>
                  <a:rPr lang="ja-JP" altLang="en-US" sz="1600" dirty="0"/>
                  <a:t>の不確定性</a:t>
                </a:r>
                <a:r>
                  <a:rPr lang="en-US" altLang="ja-JP" sz="1600" dirty="0"/>
                  <a:t>(</a:t>
                </a:r>
                <a14:m>
                  <m:oMath xmlns:m="http://schemas.openxmlformats.org/officeDocument/2006/math">
                    <m:r>
                      <a:rPr lang="en-US" altLang="ja-JP" sz="1600" i="1" smtClean="0">
                        <a:latin typeface="Cambria Math" panose="02040503050406030204" pitchFamily="18" charset="0"/>
                        <a:ea typeface="Cambria Math" panose="02040503050406030204" pitchFamily="18" charset="0"/>
                      </a:rPr>
                      <m:t>∆</m:t>
                    </m:r>
                    <m:r>
                      <a:rPr lang="en-US" altLang="ja-JP" sz="1600" b="0" i="1" smtClean="0">
                        <a:latin typeface="Cambria Math" panose="02040503050406030204" pitchFamily="18" charset="0"/>
                        <a:ea typeface="Cambria Math" panose="02040503050406030204" pitchFamily="18" charset="0"/>
                      </a:rPr>
                      <m:t>𝐸</m:t>
                    </m:r>
                  </m:oMath>
                </a14:m>
                <a:r>
                  <a:rPr lang="en-US" altLang="ja-JP" sz="1600" dirty="0"/>
                  <a:t>)</a:t>
                </a:r>
                <a:r>
                  <a:rPr lang="ja-JP" altLang="en-US" sz="1600" dirty="0"/>
                  <a:t>が許容されるためである。</a:t>
                </a:r>
                <a:endParaRPr lang="en-US" altLang="ja-JP" sz="1600" dirty="0"/>
              </a:p>
              <a:p>
                <a:r>
                  <a:rPr kumimoji="1" lang="ja-JP" altLang="en-US" sz="1600" dirty="0"/>
                  <a:t>そのため、仮想粒子は本来の質量（極質量）という点ではなく、ブライト・ウィグナー分布という確率的な幅を全域にわたって内包する存在とな</a:t>
                </a:r>
                <a:r>
                  <a:rPr lang="ja-JP" altLang="en-US" sz="1600" dirty="0"/>
                  <a:t>る</a:t>
                </a:r>
                <a:r>
                  <a:rPr kumimoji="1" lang="ja-JP" altLang="en-US" sz="1600" dirty="0"/>
                  <a:t>。この特定の質量に縛られないという性質そのものがプロパゲーターの定義であり、本来の質量から外れたエネルギー領域でも反応が伝播することが理論的に可能になる。</a:t>
                </a:r>
              </a:p>
            </p:txBody>
          </p:sp>
        </mc:Choice>
        <mc:Fallback xmlns="">
          <p:sp>
            <p:nvSpPr>
              <p:cNvPr id="4" name="テキスト ボックス 3">
                <a:extLst>
                  <a:ext uri="{FF2B5EF4-FFF2-40B4-BE49-F238E27FC236}">
                    <a16:creationId xmlns:a16="http://schemas.microsoft.com/office/drawing/2014/main" id="{A8D54BAF-0685-4478-0242-74CD7D012E1C}"/>
                  </a:ext>
                </a:extLst>
              </p:cNvPr>
              <p:cNvSpPr txBox="1">
                <a:spLocks noRot="1" noChangeAspect="1" noMove="1" noResize="1" noEditPoints="1" noAdjustHandles="1" noChangeArrowheads="1" noChangeShapeType="1" noTextEdit="1"/>
              </p:cNvSpPr>
              <p:nvPr/>
            </p:nvSpPr>
            <p:spPr>
              <a:xfrm>
                <a:off x="148806" y="1562986"/>
                <a:ext cx="7721565" cy="4524315"/>
              </a:xfrm>
              <a:prstGeom prst="rect">
                <a:avLst/>
              </a:prstGeom>
              <a:blipFill>
                <a:blip r:embed="rId3"/>
                <a:stretch>
                  <a:fillRect l="-395" t="-404" b="-673"/>
                </a:stretch>
              </a:blipFill>
            </p:spPr>
            <p:txBody>
              <a:bodyPr/>
              <a:lstStyle/>
              <a:p>
                <a:r>
                  <a:rPr lang="ja-JP" altLang="en-US">
                    <a:noFill/>
                  </a:rPr>
                  <a:t> </a:t>
                </a:r>
              </a:p>
            </p:txBody>
          </p:sp>
        </mc:Fallback>
      </mc:AlternateContent>
      <p:pic>
        <p:nvPicPr>
          <p:cNvPr id="8" name="図 7">
            <a:extLst>
              <a:ext uri="{FF2B5EF4-FFF2-40B4-BE49-F238E27FC236}">
                <a16:creationId xmlns:a16="http://schemas.microsoft.com/office/drawing/2014/main" id="{4C59D579-29E6-9750-F750-894B79E6B0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1162" y="1223050"/>
            <a:ext cx="4262032" cy="2906486"/>
          </a:xfrm>
          <a:prstGeom prst="rect">
            <a:avLst/>
          </a:prstGeom>
        </p:spPr>
      </p:pic>
      <p:sp>
        <p:nvSpPr>
          <p:cNvPr id="9" name="テキスト ボックス 8">
            <a:extLst>
              <a:ext uri="{FF2B5EF4-FFF2-40B4-BE49-F238E27FC236}">
                <a16:creationId xmlns:a16="http://schemas.microsoft.com/office/drawing/2014/main" id="{7CC05DBE-08E1-5DBD-4A7F-BCC5101888FA}"/>
              </a:ext>
            </a:extLst>
          </p:cNvPr>
          <p:cNvSpPr txBox="1"/>
          <p:nvPr/>
        </p:nvSpPr>
        <p:spPr>
          <a:xfrm>
            <a:off x="9043639" y="3940458"/>
            <a:ext cx="2101167" cy="230832"/>
          </a:xfrm>
          <a:prstGeom prst="rect">
            <a:avLst/>
          </a:prstGeom>
          <a:noFill/>
        </p:spPr>
        <p:txBody>
          <a:bodyPr wrap="square" rtlCol="0">
            <a:spAutoFit/>
          </a:bodyPr>
          <a:lstStyle/>
          <a:p>
            <a:r>
              <a:rPr kumimoji="1" lang="en-US" altLang="ja-JP" sz="900" dirty="0"/>
              <a:t>Z</a:t>
            </a:r>
            <a:r>
              <a:rPr kumimoji="1" lang="ja-JP" altLang="en-US" sz="900" dirty="0"/>
              <a:t>からの</a:t>
            </a:r>
            <a:r>
              <a:rPr kumimoji="1" lang="en-US" altLang="ja-JP" sz="900" dirty="0"/>
              <a:t>tau</a:t>
            </a:r>
            <a:r>
              <a:rPr kumimoji="1" lang="ja-JP" altLang="en-US" sz="900" dirty="0"/>
              <a:t>から計算した、</a:t>
            </a:r>
            <a:r>
              <a:rPr kumimoji="1" lang="en-US" altLang="ja-JP" sz="900" dirty="0"/>
              <a:t>Z</a:t>
            </a:r>
            <a:r>
              <a:rPr kumimoji="1" lang="ja-JP" altLang="en-US" sz="900" dirty="0"/>
              <a:t>の質量</a:t>
            </a:r>
          </a:p>
        </p:txBody>
      </p:sp>
      <p:sp>
        <p:nvSpPr>
          <p:cNvPr id="10" name="テキスト ボックス 9">
            <a:extLst>
              <a:ext uri="{FF2B5EF4-FFF2-40B4-BE49-F238E27FC236}">
                <a16:creationId xmlns:a16="http://schemas.microsoft.com/office/drawing/2014/main" id="{0BF168FA-1342-F4E4-722C-E43106BBB0EE}"/>
              </a:ext>
            </a:extLst>
          </p:cNvPr>
          <p:cNvSpPr txBox="1"/>
          <p:nvPr/>
        </p:nvSpPr>
        <p:spPr>
          <a:xfrm>
            <a:off x="11353800" y="3842828"/>
            <a:ext cx="898388" cy="369332"/>
          </a:xfrm>
          <a:prstGeom prst="rect">
            <a:avLst/>
          </a:prstGeom>
          <a:noFill/>
        </p:spPr>
        <p:txBody>
          <a:bodyPr wrap="square" rtlCol="0">
            <a:spAutoFit/>
          </a:bodyPr>
          <a:lstStyle/>
          <a:p>
            <a:r>
              <a:rPr kumimoji="1" lang="en-US" altLang="ja-JP" dirty="0"/>
              <a:t>GeV</a:t>
            </a:r>
            <a:endParaRPr kumimoji="1" lang="ja-JP" altLang="en-US" dirty="0"/>
          </a:p>
        </p:txBody>
      </p:sp>
      <p:cxnSp>
        <p:nvCxnSpPr>
          <p:cNvPr id="5" name="直線矢印コネクタ 4">
            <a:extLst>
              <a:ext uri="{FF2B5EF4-FFF2-40B4-BE49-F238E27FC236}">
                <a16:creationId xmlns:a16="http://schemas.microsoft.com/office/drawing/2014/main" id="{4775A5C7-AAD2-3FA7-7595-261540E31F2B}"/>
              </a:ext>
            </a:extLst>
          </p:cNvPr>
          <p:cNvCxnSpPr/>
          <p:nvPr/>
        </p:nvCxnSpPr>
        <p:spPr>
          <a:xfrm>
            <a:off x="10660566" y="1011177"/>
            <a:ext cx="0" cy="6021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テキスト ボックス 5">
            <a:extLst>
              <a:ext uri="{FF2B5EF4-FFF2-40B4-BE49-F238E27FC236}">
                <a16:creationId xmlns:a16="http://schemas.microsoft.com/office/drawing/2014/main" id="{2049E078-AF4A-E055-A902-A9B9233B3508}"/>
              </a:ext>
            </a:extLst>
          </p:cNvPr>
          <p:cNvSpPr txBox="1"/>
          <p:nvPr/>
        </p:nvSpPr>
        <p:spPr>
          <a:xfrm>
            <a:off x="9946888" y="673464"/>
            <a:ext cx="1427356" cy="369332"/>
          </a:xfrm>
          <a:prstGeom prst="rect">
            <a:avLst/>
          </a:prstGeom>
          <a:noFill/>
        </p:spPr>
        <p:txBody>
          <a:bodyPr wrap="square" rtlCol="0">
            <a:spAutoFit/>
          </a:bodyPr>
          <a:lstStyle/>
          <a:p>
            <a:r>
              <a:rPr kumimoji="1" lang="en-US" altLang="ja-JP" dirty="0"/>
              <a:t>On-shell</a:t>
            </a:r>
            <a:endParaRPr kumimoji="1" lang="ja-JP" altLang="en-US" dirty="0"/>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A4945AEC-2D4E-462B-5AD1-F0AC39EBFA5D}"/>
                  </a:ext>
                </a:extLst>
              </p:cNvPr>
              <p:cNvSpPr txBox="1"/>
              <p:nvPr/>
            </p:nvSpPr>
            <p:spPr>
              <a:xfrm>
                <a:off x="8278030" y="4309790"/>
                <a:ext cx="3337716" cy="2462213"/>
              </a:xfrm>
              <a:prstGeom prst="rect">
                <a:avLst/>
              </a:prstGeom>
              <a:noFill/>
            </p:spPr>
            <p:txBody>
              <a:bodyPr wrap="square" rtlCol="0">
                <a:spAutoFit/>
              </a:bodyPr>
              <a:lstStyle/>
              <a:p>
                <a:r>
                  <a:rPr lang="ja-JP" altLang="en-US" sz="1100" dirty="0"/>
                  <a:t>プロパゲーター</a:t>
                </a:r>
                <a:r>
                  <a:rPr lang="en-US" altLang="ja-JP" sz="1100" dirty="0"/>
                  <a:t>(</a:t>
                </a:r>
                <a:r>
                  <a:rPr lang="ja-JP" altLang="ja-JP" sz="1100" dirty="0"/>
                  <a:t>伝播関数</a:t>
                </a:r>
                <a:r>
                  <a:rPr lang="en-US" altLang="ja-JP" sz="1100" dirty="0"/>
                  <a:t>)</a:t>
                </a:r>
              </a:p>
              <a:p>
                <a:r>
                  <a:rPr lang="ja-JP" altLang="ja-JP" sz="1100" dirty="0"/>
                  <a:t>場の量子論において、ある時空点から別の時空点へ粒子が伝播する確率振幅を記述する演算子。</a:t>
                </a:r>
                <a:endParaRPr lang="en-US" altLang="ja-JP" sz="1100" dirty="0"/>
              </a:p>
              <a:p>
                <a:r>
                  <a:rPr lang="ja-JP" altLang="en-US" sz="1100" dirty="0"/>
                  <a:t>数学的には</a:t>
                </a:r>
                <a:r>
                  <a:rPr lang="ja-JP" altLang="ja-JP" sz="1100" dirty="0"/>
                  <a:t>当該場の微分方程式に対するグリーン関数として定義され</a:t>
                </a:r>
                <a:r>
                  <a:rPr lang="ja-JP" altLang="en-US" sz="1100" dirty="0"/>
                  <a:t>るらしい。</a:t>
                </a:r>
                <a:endParaRPr lang="en-US" altLang="ja-JP" sz="1100" dirty="0"/>
              </a:p>
              <a:p>
                <a:r>
                  <a:rPr lang="ja-JP" altLang="en-US" sz="1100" dirty="0"/>
                  <a:t>プロパゲーターは、自由粒子の質量殻条件</a:t>
                </a:r>
                <a:r>
                  <a:rPr lang="en-US" altLang="ja-JP" sz="1100" dirty="0"/>
                  <a:t>(</a:t>
                </a:r>
                <a14:m>
                  <m:oMath xmlns:m="http://schemas.openxmlformats.org/officeDocument/2006/math">
                    <m:sSup>
                      <m:sSupPr>
                        <m:ctrlPr>
                          <a:rPr lang="ja-JP" altLang="en-US" sz="1100" i="1" smtClean="0">
                            <a:latin typeface="Cambria Math" panose="02040503050406030204" pitchFamily="18" charset="0"/>
                          </a:rPr>
                        </m:ctrlPr>
                      </m:sSupPr>
                      <m:e>
                        <m:r>
                          <a:rPr lang="en-US" altLang="ja-JP" sz="1100" b="0" i="1" smtClean="0">
                            <a:latin typeface="Cambria Math" panose="02040503050406030204" pitchFamily="18" charset="0"/>
                          </a:rPr>
                          <m:t>𝑝</m:t>
                        </m:r>
                      </m:e>
                      <m:sup>
                        <m:r>
                          <a:rPr lang="en-US" altLang="ja-JP" sz="1100" b="0" i="1" smtClean="0">
                            <a:latin typeface="Cambria Math" panose="02040503050406030204" pitchFamily="18" charset="0"/>
                          </a:rPr>
                          <m:t>2</m:t>
                        </m:r>
                      </m:sup>
                    </m:sSup>
                    <m:r>
                      <a:rPr lang="en-US" altLang="ja-JP" sz="1100" b="0" i="1" smtClean="0">
                        <a:latin typeface="Cambria Math" panose="02040503050406030204" pitchFamily="18" charset="0"/>
                      </a:rPr>
                      <m:t>−</m:t>
                    </m:r>
                    <m:sSup>
                      <m:sSupPr>
                        <m:ctrlPr>
                          <a:rPr lang="ja-JP" altLang="en-US" sz="1100" i="1" smtClean="0">
                            <a:latin typeface="Cambria Math" panose="02040503050406030204" pitchFamily="18" charset="0"/>
                          </a:rPr>
                        </m:ctrlPr>
                      </m:sSupPr>
                      <m:e>
                        <m:r>
                          <a:rPr lang="en-US" altLang="ja-JP" sz="1100" b="0" i="1" smtClean="0">
                            <a:latin typeface="Cambria Math" panose="02040503050406030204" pitchFamily="18" charset="0"/>
                          </a:rPr>
                          <m:t>𝑚</m:t>
                        </m:r>
                      </m:e>
                      <m:sup>
                        <m:r>
                          <a:rPr lang="en-US" altLang="ja-JP" sz="1100" b="0" i="1" smtClean="0">
                            <a:latin typeface="Cambria Math" panose="02040503050406030204" pitchFamily="18" charset="0"/>
                          </a:rPr>
                          <m:t>2</m:t>
                        </m:r>
                      </m:sup>
                    </m:sSup>
                    <m:r>
                      <a:rPr lang="en-US" altLang="ja-JP" sz="1100" b="0" i="1" smtClean="0">
                        <a:latin typeface="Cambria Math" panose="02040503050406030204" pitchFamily="18" charset="0"/>
                      </a:rPr>
                      <m:t>=0</m:t>
                    </m:r>
                  </m:oMath>
                </a14:m>
                <a:r>
                  <a:rPr lang="en-US" altLang="ja-JP" sz="1100" dirty="0"/>
                  <a:t>)</a:t>
                </a:r>
                <a:r>
                  <a:rPr lang="ja-JP" altLang="en-US" sz="1100" dirty="0"/>
                  <a:t>を特異点として内包しつつ、その周辺の質量殻条件から逸脱した状態</a:t>
                </a:r>
                <a:r>
                  <a:rPr lang="en-US" altLang="ja-JP" sz="1100" dirty="0"/>
                  <a:t>(Off-shell</a:t>
                </a:r>
                <a:r>
                  <a:rPr lang="ja-JP" altLang="en-US" sz="1100" dirty="0"/>
                  <a:t>状態</a:t>
                </a:r>
                <a:r>
                  <a:rPr lang="en-US" altLang="ja-JP" sz="1100" dirty="0"/>
                  <a:t>)</a:t>
                </a:r>
                <a:r>
                  <a:rPr lang="ja-JP" altLang="en-US" sz="1100" dirty="0"/>
                  <a:t>における寄与を、複素平面上の関数として一意に決定する計算ルールです。すなわち、系において仮想粒子が伝播する際、相互作用の全振幅に対し、質量殻条件からの乖離度合い</a:t>
                </a:r>
                <a:r>
                  <a:rPr lang="en-US" altLang="ja-JP" sz="1100" dirty="0"/>
                  <a:t>(</a:t>
                </a:r>
                <a14:m>
                  <m:oMath xmlns:m="http://schemas.openxmlformats.org/officeDocument/2006/math">
                    <m:sSup>
                      <m:sSupPr>
                        <m:ctrlPr>
                          <a:rPr lang="ja-JP" altLang="en-US" sz="1100" i="1">
                            <a:latin typeface="Cambria Math" panose="02040503050406030204" pitchFamily="18" charset="0"/>
                          </a:rPr>
                        </m:ctrlPr>
                      </m:sSupPr>
                      <m:e>
                        <m:r>
                          <a:rPr lang="en-US" altLang="ja-JP" sz="1100" i="1">
                            <a:latin typeface="Cambria Math" panose="02040503050406030204" pitchFamily="18" charset="0"/>
                          </a:rPr>
                          <m:t>𝑝</m:t>
                        </m:r>
                      </m:e>
                      <m:sup>
                        <m:r>
                          <a:rPr lang="en-US" altLang="ja-JP" sz="1100" i="1">
                            <a:latin typeface="Cambria Math" panose="02040503050406030204" pitchFamily="18" charset="0"/>
                          </a:rPr>
                          <m:t>2</m:t>
                        </m:r>
                      </m:sup>
                    </m:sSup>
                    <m:r>
                      <a:rPr lang="en-US" altLang="ja-JP" sz="1100" i="1">
                        <a:latin typeface="Cambria Math" panose="02040503050406030204" pitchFamily="18" charset="0"/>
                      </a:rPr>
                      <m:t>−</m:t>
                    </m:r>
                    <m:sSup>
                      <m:sSupPr>
                        <m:ctrlPr>
                          <a:rPr lang="ja-JP" altLang="en-US" sz="1100" i="1">
                            <a:latin typeface="Cambria Math" panose="02040503050406030204" pitchFamily="18" charset="0"/>
                          </a:rPr>
                        </m:ctrlPr>
                      </m:sSupPr>
                      <m:e>
                        <m:r>
                          <a:rPr lang="en-US" altLang="ja-JP" sz="1100" i="1">
                            <a:latin typeface="Cambria Math" panose="02040503050406030204" pitchFamily="18" charset="0"/>
                          </a:rPr>
                          <m:t>𝑚</m:t>
                        </m:r>
                      </m:e>
                      <m:sup>
                        <m:r>
                          <a:rPr lang="en-US" altLang="ja-JP" sz="1100" i="1">
                            <a:latin typeface="Cambria Math" panose="02040503050406030204" pitchFamily="18" charset="0"/>
                          </a:rPr>
                          <m:t>2</m:t>
                        </m:r>
                      </m:sup>
                    </m:sSup>
                    <m:r>
                      <a:rPr lang="en-US" altLang="ja-JP" sz="1100" i="1" smtClean="0">
                        <a:latin typeface="Cambria Math" panose="02040503050406030204" pitchFamily="18" charset="0"/>
                        <a:ea typeface="Cambria Math" panose="02040503050406030204" pitchFamily="18" charset="0"/>
                      </a:rPr>
                      <m:t>≠</m:t>
                    </m:r>
                    <m:r>
                      <a:rPr lang="en-US" altLang="ja-JP" sz="1100" i="1">
                        <a:latin typeface="Cambria Math" panose="02040503050406030204" pitchFamily="18" charset="0"/>
                      </a:rPr>
                      <m:t>0</m:t>
                    </m:r>
                  </m:oMath>
                </a14:m>
                <a:r>
                  <a:rPr lang="en-US" altLang="ja-JP" sz="1100" dirty="0"/>
                  <a:t>)</a:t>
                </a:r>
                <a:r>
                  <a:rPr lang="ja-JP" altLang="en-US" sz="1100" dirty="0"/>
                  <a:t>に応じた重み</a:t>
                </a:r>
                <a:r>
                  <a:rPr lang="en-US" altLang="ja-JP" sz="1100" dirty="0"/>
                  <a:t>(</a:t>
                </a:r>
                <a:r>
                  <a:rPr lang="ja-JP" altLang="en-US" sz="1100" dirty="0"/>
                  <a:t>寄与</a:t>
                </a:r>
                <a:r>
                  <a:rPr lang="en-US" altLang="ja-JP" sz="1100" dirty="0"/>
                  <a:t>)</a:t>
                </a:r>
                <a:r>
                  <a:rPr lang="ja-JP" altLang="en-US" sz="1100" dirty="0"/>
                  <a:t>を物理量として配分する役割を担っている。</a:t>
                </a:r>
                <a:endParaRPr lang="en-US" altLang="ja-JP" sz="1100" dirty="0"/>
              </a:p>
            </p:txBody>
          </p:sp>
        </mc:Choice>
        <mc:Fallback xmlns="">
          <p:sp>
            <p:nvSpPr>
              <p:cNvPr id="7" name="テキスト ボックス 6">
                <a:extLst>
                  <a:ext uri="{FF2B5EF4-FFF2-40B4-BE49-F238E27FC236}">
                    <a16:creationId xmlns:a16="http://schemas.microsoft.com/office/drawing/2014/main" id="{A4945AEC-2D4E-462B-5AD1-F0AC39EBFA5D}"/>
                  </a:ext>
                </a:extLst>
              </p:cNvPr>
              <p:cNvSpPr txBox="1">
                <a:spLocks noRot="1" noChangeAspect="1" noMove="1" noResize="1" noEditPoints="1" noAdjustHandles="1" noChangeArrowheads="1" noChangeShapeType="1" noTextEdit="1"/>
              </p:cNvSpPr>
              <p:nvPr/>
            </p:nvSpPr>
            <p:spPr>
              <a:xfrm>
                <a:off x="8278030" y="4309790"/>
                <a:ext cx="3337716" cy="2462213"/>
              </a:xfrm>
              <a:prstGeom prst="rect">
                <a:avLst/>
              </a:prstGeom>
              <a:blipFill>
                <a:blip r:embed="rId5"/>
                <a:stretch>
                  <a:fillRect b="-990"/>
                </a:stretch>
              </a:blipFill>
            </p:spPr>
            <p:txBody>
              <a:bodyPr/>
              <a:lstStyle/>
              <a:p>
                <a:r>
                  <a:rPr lang="ja-JP" altLang="en-US">
                    <a:noFill/>
                  </a:rPr>
                  <a:t> </a:t>
                </a:r>
              </a:p>
            </p:txBody>
          </p:sp>
        </mc:Fallback>
      </mc:AlternateContent>
      <p:cxnSp>
        <p:nvCxnSpPr>
          <p:cNvPr id="12" name="直線矢印コネクタ 11">
            <a:extLst>
              <a:ext uri="{FF2B5EF4-FFF2-40B4-BE49-F238E27FC236}">
                <a16:creationId xmlns:a16="http://schemas.microsoft.com/office/drawing/2014/main" id="{AA72D129-6F28-8EA4-CE7D-880036AF283E}"/>
              </a:ext>
            </a:extLst>
          </p:cNvPr>
          <p:cNvCxnSpPr>
            <a:cxnSpLocks/>
            <a:stCxn id="15" idx="0"/>
          </p:cNvCxnSpPr>
          <p:nvPr/>
        </p:nvCxnSpPr>
        <p:spPr>
          <a:xfrm flipV="1">
            <a:off x="6793005" y="5932449"/>
            <a:ext cx="1570410" cy="375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17B891B5-65C6-5CB5-64F0-FD6881AE4819}"/>
              </a:ext>
            </a:extLst>
          </p:cNvPr>
          <p:cNvSpPr txBox="1"/>
          <p:nvPr/>
        </p:nvSpPr>
        <p:spPr>
          <a:xfrm>
            <a:off x="5511809" y="6308209"/>
            <a:ext cx="2562391" cy="369332"/>
          </a:xfrm>
          <a:prstGeom prst="rect">
            <a:avLst/>
          </a:prstGeom>
          <a:noFill/>
        </p:spPr>
        <p:txBody>
          <a:bodyPr wrap="square" rtlCol="0">
            <a:spAutoFit/>
          </a:bodyPr>
          <a:lstStyle/>
          <a:p>
            <a:r>
              <a:rPr kumimoji="1" lang="ja-JP" altLang="en-US" dirty="0"/>
              <a:t>よく勉強する必要あり</a:t>
            </a:r>
          </a:p>
        </p:txBody>
      </p:sp>
    </p:spTree>
    <p:extLst>
      <p:ext uri="{BB962C8B-B14F-4D97-AF65-F5344CB8AC3E}">
        <p14:creationId xmlns:p14="http://schemas.microsoft.com/office/powerpoint/2010/main" val="4041315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6A3C3F4-E1EA-0E18-4672-29B341445A1B}"/>
              </a:ext>
            </a:extLst>
          </p:cNvPr>
          <p:cNvSpPr txBox="1"/>
          <p:nvPr/>
        </p:nvSpPr>
        <p:spPr>
          <a:xfrm>
            <a:off x="547702" y="4064033"/>
            <a:ext cx="10878481" cy="2862322"/>
          </a:xfrm>
          <a:prstGeom prst="rect">
            <a:avLst/>
          </a:prstGeom>
          <a:noFill/>
        </p:spPr>
        <p:txBody>
          <a:bodyPr wrap="square" rtlCol="0">
            <a:spAutoFit/>
          </a:bodyPr>
          <a:lstStyle/>
          <a:p>
            <a:r>
              <a:rPr lang="en-US" altLang="ja-JP" sz="1000" dirty="0"/>
              <a:t>[ VERBOSE "MySampleProcessor2_tau"] Event 6337 | Higgs Energy Sum: 150.1 GeV</a:t>
            </a:r>
          </a:p>
          <a:p>
            <a:r>
              <a:rPr lang="en-US" altLang="ja-JP" sz="1000" dirty="0"/>
              <a:t>[ VERBOSE "MySampleProcessor2_tau"]            | </a:t>
            </a:r>
            <a:r>
              <a:rPr lang="en-US" altLang="ja-JP" sz="1000" dirty="0">
                <a:highlight>
                  <a:srgbClr val="00FFFF"/>
                </a:highlight>
              </a:rPr>
              <a:t>Z Boson Energy: 93.46 GeV,  Mass: 39.04 GeV</a:t>
            </a:r>
          </a:p>
          <a:p>
            <a:r>
              <a:rPr lang="en-US" altLang="ja-JP" sz="1000" dirty="0"/>
              <a:t>[ VERBOSE "MySampleProcessor2_tau"] ----------------------------------------------------------------------------------------------------</a:t>
            </a:r>
          </a:p>
          <a:p>
            <a:r>
              <a:rPr lang="en-US" altLang="ja-JP" sz="1000" dirty="0"/>
              <a:t>[ VERBOSE "MySampleProcessor2_tau"] </a:t>
            </a:r>
            <a:r>
              <a:rPr lang="en-US" altLang="ja-JP" sz="1000" dirty="0" err="1"/>
              <a:t>Idx</a:t>
            </a:r>
            <a:r>
              <a:rPr lang="en-US" altLang="ja-JP" sz="1000" dirty="0"/>
              <a:t>   PDG       Energy    Momentum(</a:t>
            </a:r>
            <a:r>
              <a:rPr lang="en-US" altLang="ja-JP" sz="1000" dirty="0" err="1"/>
              <a:t>px</a:t>
            </a:r>
            <a:r>
              <a:rPr lang="en-US" altLang="ja-JP" sz="1000" dirty="0"/>
              <a:t>, </a:t>
            </a:r>
            <a:r>
              <a:rPr lang="en-US" altLang="ja-JP" sz="1000" dirty="0" err="1"/>
              <a:t>py</a:t>
            </a:r>
            <a:r>
              <a:rPr lang="en-US" altLang="ja-JP" sz="1000" dirty="0"/>
              <a:t>, </a:t>
            </a:r>
            <a:r>
              <a:rPr lang="en-US" altLang="ja-JP" sz="1000" dirty="0" err="1"/>
              <a:t>pz</a:t>
            </a:r>
            <a:r>
              <a:rPr lang="en-US" altLang="ja-JP" sz="1000" dirty="0"/>
              <a:t>)          Parents[</a:t>
            </a:r>
            <a:r>
              <a:rPr lang="en-US" altLang="ja-JP" sz="1000" dirty="0" err="1"/>
              <a:t>Idx</a:t>
            </a:r>
            <a:r>
              <a:rPr lang="en-US" altLang="ja-JP" sz="1000" dirty="0"/>
              <a:t>]      Daughters[</a:t>
            </a:r>
            <a:r>
              <a:rPr lang="en-US" altLang="ja-JP" sz="1000" dirty="0" err="1"/>
              <a:t>Idx</a:t>
            </a:r>
            <a:r>
              <a:rPr lang="en-US" altLang="ja-JP" sz="1000" dirty="0"/>
              <a:t>]    Decay Chain (PDG)</a:t>
            </a:r>
          </a:p>
          <a:p>
            <a:r>
              <a:rPr lang="en-US" altLang="ja-JP" sz="1000" dirty="0"/>
              <a:t>[ VERBOSE "MySampleProcessor2_tau"] ----------------------------------------------------------------------------------------------------</a:t>
            </a:r>
          </a:p>
          <a:p>
            <a:r>
              <a:rPr lang="en-US" altLang="ja-JP" sz="1000" dirty="0"/>
              <a:t>[ VERBOSE "MySampleProcessor2_tau"] 0     11        125       (0.875  ,0      ,125    ) -                 2 3               11</a:t>
            </a:r>
          </a:p>
          <a:p>
            <a:r>
              <a:rPr lang="en-US" altLang="ja-JP" sz="1000" dirty="0"/>
              <a:t>[ VERBOSE "MySampleProcessor2_tau"] 1     -11       125       (0.875  ,0      ,-125   ) -                 2 3               -11</a:t>
            </a:r>
          </a:p>
          <a:p>
            <a:r>
              <a:rPr lang="en-US" altLang="ja-JP" sz="1000" dirty="0"/>
              <a:t>[ VERBOSE "MySampleProcessor2_tau"] 2     11        124.4     (0.8709 ,0      ,124.4  ) 0 1               4 6               11-&gt;11</a:t>
            </a:r>
          </a:p>
          <a:p>
            <a:r>
              <a:rPr lang="en-US" altLang="ja-JP" sz="1000" dirty="0"/>
              <a:t>[ VERBOSE "MySampleProcessor2_tau"] 3     -11       119.9     (0.8392 ,0      ,-119.9 ) 0 1               5 7               11-&gt;-11</a:t>
            </a:r>
          </a:p>
          <a:p>
            <a:r>
              <a:rPr lang="en-US" altLang="ja-JP" sz="1000" dirty="0"/>
              <a:t>[ VERBOSE "MySampleProcessor2_tau"] 4     11        123.7     (0.8661 ,0.0001297,123.7  ) 2                 8 9 10            11-&gt;11-&gt;11</a:t>
            </a:r>
          </a:p>
          <a:p>
            <a:r>
              <a:rPr lang="en-US" altLang="ja-JP" sz="1000" dirty="0"/>
              <a:t>[ VERBOSE "MySampleProcessor2_tau"] 5     -11       119.9     (0.8392 ,3.933e-10,-119.9 ) 3                 8 9 10            11-&gt;-11-&gt;-11</a:t>
            </a:r>
          </a:p>
          <a:p>
            <a:r>
              <a:rPr lang="en-US" altLang="ja-JP" sz="1000" dirty="0"/>
              <a:t>[ VERBOSE "MySampleProcessor2_tau"] 6     22        0.6908    (0.004801,-0.0001297,0.6908 ) 2                 -                 11-&gt;11-&gt;22</a:t>
            </a:r>
          </a:p>
          <a:p>
            <a:r>
              <a:rPr lang="en-US" altLang="ja-JP" sz="1000" dirty="0"/>
              <a:t>[ VERBOSE "MySampleProcessor2_tau"] 7     22        7.867e-10 (4.656e-10,-3.933e-10,4.974e-10) 3                 -                 11-&gt;-11-&gt;22</a:t>
            </a:r>
          </a:p>
          <a:p>
            <a:r>
              <a:rPr lang="en-US" altLang="ja-JP" sz="1000" dirty="0">
                <a:highlight>
                  <a:srgbClr val="00FF00"/>
                </a:highlight>
              </a:rPr>
              <a:t>[ VERBOSE "MySampleProcessor2_tau"] 8     15        31.49     (15.97  ,26.78  ,-4.005 ) 4 5               13                11-&gt;11-&gt;11-&gt;15</a:t>
            </a:r>
          </a:p>
          <a:p>
            <a:r>
              <a:rPr lang="en-US" altLang="ja-JP" sz="1000" dirty="0">
                <a:highlight>
                  <a:srgbClr val="00FF00"/>
                </a:highlight>
              </a:rPr>
              <a:t>[ VERBOSE "MySampleProcessor2_tau"] 9     -15       61.97     (0.4923 ,49.75  ,36.9   ) 4 5               13                11-&gt;11-&gt;11-&gt;-15</a:t>
            </a:r>
          </a:p>
          <a:p>
            <a:r>
              <a:rPr lang="en-US" altLang="ja-JP" sz="1000" dirty="0">
                <a:highlight>
                  <a:srgbClr val="FFFF00"/>
                </a:highlight>
              </a:rPr>
              <a:t>[ VERBOSE "MySampleProcessor2_tau"] 10    25        150.1     (-14.76 ,-76.53 ,-29.07 ) 4 5               11 12             11-&gt;11-&gt;11-&gt;25</a:t>
            </a:r>
          </a:p>
          <a:p>
            <a:r>
              <a:rPr lang="en-US" altLang="ja-JP" sz="1000" dirty="0"/>
              <a:t>[ VERBOSE "MySampleProcessor2_tau"] 11    15        62.62     (-61.59 ,-10.43 ,4.033  ) 10                18                11-&gt;11-&gt;11-&gt;25-&gt;15</a:t>
            </a:r>
          </a:p>
          <a:p>
            <a:r>
              <a:rPr lang="en-US" altLang="ja-JP" sz="1000" dirty="0"/>
              <a:t>[ VERBOSE "MySampleProcessor2_tau"] 12    -15       87.53     (46.83  ,-66.1  ,-33.1  ) 10                19                11-&gt;11-&gt;11-&gt;25-&gt;-15</a:t>
            </a:r>
            <a:endParaRPr kumimoji="1" lang="ja-JP" altLang="en-US" sz="1000" dirty="0"/>
          </a:p>
        </p:txBody>
      </p:sp>
      <p:sp>
        <p:nvSpPr>
          <p:cNvPr id="5" name="テキスト ボックス 4">
            <a:extLst>
              <a:ext uri="{FF2B5EF4-FFF2-40B4-BE49-F238E27FC236}">
                <a16:creationId xmlns:a16="http://schemas.microsoft.com/office/drawing/2014/main" id="{BB9ADF54-886C-7D79-0B9E-CD7ACDA9328E}"/>
              </a:ext>
            </a:extLst>
          </p:cNvPr>
          <p:cNvSpPr txBox="1"/>
          <p:nvPr/>
        </p:nvSpPr>
        <p:spPr>
          <a:xfrm>
            <a:off x="521516" y="839660"/>
            <a:ext cx="11148968" cy="3000821"/>
          </a:xfrm>
          <a:prstGeom prst="rect">
            <a:avLst/>
          </a:prstGeom>
          <a:noFill/>
        </p:spPr>
        <p:txBody>
          <a:bodyPr wrap="square" rtlCol="0">
            <a:spAutoFit/>
          </a:bodyPr>
          <a:lstStyle/>
          <a:p>
            <a:r>
              <a:rPr lang="en-US" altLang="ja-JP" sz="1050" dirty="0"/>
              <a:t>[ VERBOSE "MySampleProcessor2_tau"] Event 5971 | Higgs Energy Sum: 140.1 GeV</a:t>
            </a:r>
          </a:p>
          <a:p>
            <a:r>
              <a:rPr lang="en-US" altLang="ja-JP" sz="1050" dirty="0"/>
              <a:t>[ VERBOSE "MySampleProcessor2_tau"]            | </a:t>
            </a:r>
            <a:r>
              <a:rPr lang="en-US" altLang="ja-JP" sz="1050" dirty="0">
                <a:highlight>
                  <a:srgbClr val="00FFFF"/>
                </a:highlight>
              </a:rPr>
              <a:t>Z Boson Energy: 110 GeV,  Mass: 90.85 GeV</a:t>
            </a:r>
          </a:p>
          <a:p>
            <a:r>
              <a:rPr lang="en-US" altLang="ja-JP" sz="1050" dirty="0"/>
              <a:t>[ VERBOSE "MySampleProcessor2_tau"] ----------------------------------------------------------------------------------------------------</a:t>
            </a:r>
          </a:p>
          <a:p>
            <a:r>
              <a:rPr lang="en-US" altLang="ja-JP" sz="1050" dirty="0"/>
              <a:t>[ VERBOSE "MySampleProcessor2_tau"] </a:t>
            </a:r>
            <a:r>
              <a:rPr lang="en-US" altLang="ja-JP" sz="1050" dirty="0" err="1"/>
              <a:t>Idx</a:t>
            </a:r>
            <a:r>
              <a:rPr lang="en-US" altLang="ja-JP" sz="1050" dirty="0"/>
              <a:t>   PDG       Energy    Momentum(</a:t>
            </a:r>
            <a:r>
              <a:rPr lang="en-US" altLang="ja-JP" sz="1050" dirty="0" err="1"/>
              <a:t>px</a:t>
            </a:r>
            <a:r>
              <a:rPr lang="en-US" altLang="ja-JP" sz="1050" dirty="0"/>
              <a:t>, </a:t>
            </a:r>
            <a:r>
              <a:rPr lang="en-US" altLang="ja-JP" sz="1050" dirty="0" err="1"/>
              <a:t>py</a:t>
            </a:r>
            <a:r>
              <a:rPr lang="en-US" altLang="ja-JP" sz="1050" dirty="0"/>
              <a:t>, </a:t>
            </a:r>
            <a:r>
              <a:rPr lang="en-US" altLang="ja-JP" sz="1050" dirty="0" err="1"/>
              <a:t>pz</a:t>
            </a:r>
            <a:r>
              <a:rPr lang="en-US" altLang="ja-JP" sz="1050" dirty="0"/>
              <a:t>)          Parents[</a:t>
            </a:r>
            <a:r>
              <a:rPr lang="en-US" altLang="ja-JP" sz="1050" dirty="0" err="1"/>
              <a:t>Idx</a:t>
            </a:r>
            <a:r>
              <a:rPr lang="en-US" altLang="ja-JP" sz="1050" dirty="0"/>
              <a:t>]      Daughters[</a:t>
            </a:r>
            <a:r>
              <a:rPr lang="en-US" altLang="ja-JP" sz="1050" dirty="0" err="1"/>
              <a:t>Idx</a:t>
            </a:r>
            <a:r>
              <a:rPr lang="en-US" altLang="ja-JP" sz="1050" dirty="0"/>
              <a:t>]    Decay Chain (PDG)</a:t>
            </a:r>
          </a:p>
          <a:p>
            <a:r>
              <a:rPr lang="en-US" altLang="ja-JP" sz="1050" dirty="0"/>
              <a:t>[ VERBOSE "MySampleProcessor2_tau"] ----------------------------------------------------------------------------------------------------</a:t>
            </a:r>
          </a:p>
          <a:p>
            <a:r>
              <a:rPr lang="en-US" altLang="ja-JP" sz="1050" dirty="0"/>
              <a:t>[ VERBOSE "MySampleProcessor2_tau"] 0     11        125       (0.875  ,0      ,125    ) -                 2 3               11</a:t>
            </a:r>
          </a:p>
          <a:p>
            <a:r>
              <a:rPr lang="en-US" altLang="ja-JP" sz="1050" dirty="0"/>
              <a:t> VERBOSE "MySampleProcessor2_tau"] 1     -11       125       (0.875  ,0      ,-125   ) -                 2 3               -11</a:t>
            </a:r>
          </a:p>
          <a:p>
            <a:r>
              <a:rPr lang="en-US" altLang="ja-JP" sz="1050" dirty="0"/>
              <a:t>[ VERBOSE "MySampleProcessor2_tau"] 2     11        125.2     (0.8762 ,0      ,125.2  ) 0 1               4 6               11-&gt;11</a:t>
            </a:r>
          </a:p>
          <a:p>
            <a:r>
              <a:rPr lang="en-US" altLang="ja-JP" sz="1050" dirty="0"/>
              <a:t>[ VERBOSE "MySampleProcessor2_tau"] 3     -11       124.9     (0.8745 ,0      ,-124.9 ) 0 1               5 7               11-&gt;-11</a:t>
            </a:r>
          </a:p>
          <a:p>
            <a:r>
              <a:rPr lang="en-US" altLang="ja-JP" sz="1050" dirty="0"/>
              <a:t>[ VERBOSE "MySampleProcessor2_tau"] 4     11        125.2     (0.8762 ,3.455e-11,125.2  ) 2                 8 9 10            11-&gt;11-&gt;11</a:t>
            </a:r>
          </a:p>
          <a:p>
            <a:r>
              <a:rPr lang="en-US" altLang="ja-JP" sz="1050" dirty="0"/>
              <a:t>[ VERBOSE "MySampleProcessor2_tau"] 5     -11       124.9     (0.8745 ,-1.637e-15,-124.9 ) 3                 8 9 10            11-&gt;-11-&gt;-11</a:t>
            </a:r>
          </a:p>
          <a:p>
            <a:r>
              <a:rPr lang="en-US" altLang="ja-JP" sz="1050" dirty="0"/>
              <a:t>[ VERBOSE "MySampleProcessor2_tau"] 6     22        3.692e-11 (-1.252e-11,-3.455e-11,3.506e-12) 2                 -                 11-&gt;11-&gt;22</a:t>
            </a:r>
          </a:p>
          <a:p>
            <a:r>
              <a:rPr lang="en-US" altLang="ja-JP" sz="1050" dirty="0"/>
              <a:t>[ VERBOSE "MySampleProcessor2_tau"] 7     22        1.971e-15 (-9.12e-16,1.637e-15,6.089e-16) 3                 -                 11-&gt;-11-&gt;22</a:t>
            </a:r>
          </a:p>
          <a:p>
            <a:r>
              <a:rPr lang="en-US" altLang="ja-JP" sz="1050" dirty="0">
                <a:highlight>
                  <a:srgbClr val="00FF00"/>
                </a:highlight>
              </a:rPr>
              <a:t>[ VERBOSE "MySampleProcessor2_tau"] 8     15        36.42     (1.296  ,-21.83 ,-29.07 ) 4 5               15 16             11-&gt;11-&gt;11-&gt;15</a:t>
            </a:r>
          </a:p>
          <a:p>
            <a:r>
              <a:rPr lang="en-US" altLang="ja-JP" sz="1050" dirty="0">
                <a:highlight>
                  <a:srgbClr val="00FF00"/>
                </a:highlight>
              </a:rPr>
              <a:t>[ VERBOSE "MySampleProcessor2_tau"] 9     -15       73.6      (-39.17 ,62.28  ,1.137  ) 4 5               20 21             11-&gt;11-&gt;11-&gt;-15</a:t>
            </a:r>
          </a:p>
          <a:p>
            <a:r>
              <a:rPr lang="en-US" altLang="ja-JP" sz="1050" dirty="0">
                <a:highlight>
                  <a:srgbClr val="FFFF00"/>
                </a:highlight>
              </a:rPr>
              <a:t>[ VERBOSE "MySampleProcessor2_tau"] 10    25        140.1     (39.62  ,-40.44 ,28.18  ) 4 5               11 12             11-&gt;11-&gt;11-&gt;25</a:t>
            </a:r>
          </a:p>
          <a:p>
            <a:r>
              <a:rPr lang="en-US" altLang="ja-JP" sz="1050" dirty="0"/>
              <a:t> VERBOSE "MySampleProcessor2_tau"] 11    15        77.52     (61.91  ,-35.64 ,-30.06 ) 10                13                11-&gt;11-&gt;11-&gt;25-&gt;15</a:t>
            </a:r>
          </a:p>
          <a:p>
            <a:r>
              <a:rPr lang="en-US" altLang="ja-JP" sz="1050" dirty="0"/>
              <a:t>[ VERBOSE "MySampleProcessor2_tau"] 12    -15       62.57     (-22.28 ,-4.805 ,58.24  ) 10                14                11-&gt;11-&gt;11-&gt;25-&gt;-15</a:t>
            </a:r>
            <a:endParaRPr kumimoji="1" lang="ja-JP" altLang="en-US" sz="1050" dirty="0"/>
          </a:p>
        </p:txBody>
      </p:sp>
      <p:cxnSp>
        <p:nvCxnSpPr>
          <p:cNvPr id="7" name="直線矢印コネクタ 6">
            <a:extLst>
              <a:ext uri="{FF2B5EF4-FFF2-40B4-BE49-F238E27FC236}">
                <a16:creationId xmlns:a16="http://schemas.microsoft.com/office/drawing/2014/main" id="{9CFE3987-CD50-9247-BAE3-4F504EAACA0E}"/>
              </a:ext>
            </a:extLst>
          </p:cNvPr>
          <p:cNvCxnSpPr>
            <a:cxnSpLocks/>
          </p:cNvCxnSpPr>
          <p:nvPr/>
        </p:nvCxnSpPr>
        <p:spPr>
          <a:xfrm flipH="1" flipV="1">
            <a:off x="6427304" y="1179523"/>
            <a:ext cx="3807265" cy="788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CD773682-A270-CF6A-E53D-41EC5B0DBD77}"/>
              </a:ext>
            </a:extLst>
          </p:cNvPr>
          <p:cNvCxnSpPr>
            <a:cxnSpLocks/>
          </p:cNvCxnSpPr>
          <p:nvPr/>
        </p:nvCxnSpPr>
        <p:spPr>
          <a:xfrm flipH="1">
            <a:off x="6199464" y="1258349"/>
            <a:ext cx="4035105" cy="30032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テキスト ボックス 11">
            <a:extLst>
              <a:ext uri="{FF2B5EF4-FFF2-40B4-BE49-F238E27FC236}">
                <a16:creationId xmlns:a16="http://schemas.microsoft.com/office/drawing/2014/main" id="{62D5AE12-A745-5B7B-7715-9F295ABA8304}"/>
              </a:ext>
            </a:extLst>
          </p:cNvPr>
          <p:cNvSpPr txBox="1"/>
          <p:nvPr/>
        </p:nvSpPr>
        <p:spPr>
          <a:xfrm>
            <a:off x="10159068" y="994857"/>
            <a:ext cx="1786855" cy="369332"/>
          </a:xfrm>
          <a:prstGeom prst="rect">
            <a:avLst/>
          </a:prstGeom>
          <a:noFill/>
        </p:spPr>
        <p:txBody>
          <a:bodyPr wrap="square" rtlCol="0">
            <a:spAutoFit/>
          </a:bodyPr>
          <a:lstStyle/>
          <a:p>
            <a:r>
              <a:rPr kumimoji="1" lang="en-US" altLang="ja-JP" dirty="0" err="1"/>
              <a:t>Zmass</a:t>
            </a:r>
            <a:r>
              <a:rPr kumimoji="1" lang="ja-JP" altLang="en-US" dirty="0"/>
              <a:t>の</a:t>
            </a:r>
            <a:r>
              <a:rPr lang="ja-JP" altLang="en-US" dirty="0"/>
              <a:t>大小</a:t>
            </a:r>
            <a:endParaRPr kumimoji="1" lang="ja-JP" altLang="en-US" dirty="0"/>
          </a:p>
        </p:txBody>
      </p:sp>
      <p:cxnSp>
        <p:nvCxnSpPr>
          <p:cNvPr id="14" name="直線矢印コネクタ 13">
            <a:extLst>
              <a:ext uri="{FF2B5EF4-FFF2-40B4-BE49-F238E27FC236}">
                <a16:creationId xmlns:a16="http://schemas.microsoft.com/office/drawing/2014/main" id="{8FE3A842-3C25-77A7-06B8-4226930BA5BD}"/>
              </a:ext>
            </a:extLst>
          </p:cNvPr>
          <p:cNvCxnSpPr>
            <a:cxnSpLocks/>
          </p:cNvCxnSpPr>
          <p:nvPr/>
        </p:nvCxnSpPr>
        <p:spPr>
          <a:xfrm flipH="1" flipV="1">
            <a:off x="8506437" y="3124899"/>
            <a:ext cx="2089877" cy="113427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7" name="直線矢印コネクタ 16">
            <a:extLst>
              <a:ext uri="{FF2B5EF4-FFF2-40B4-BE49-F238E27FC236}">
                <a16:creationId xmlns:a16="http://schemas.microsoft.com/office/drawing/2014/main" id="{FE9A9696-D6EB-564B-90C8-4191C594951B}"/>
              </a:ext>
            </a:extLst>
          </p:cNvPr>
          <p:cNvCxnSpPr/>
          <p:nvPr/>
        </p:nvCxnSpPr>
        <p:spPr>
          <a:xfrm flipH="1">
            <a:off x="8112154" y="4337108"/>
            <a:ext cx="2424418" cy="184557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8" name="テキスト ボックス 17">
            <a:extLst>
              <a:ext uri="{FF2B5EF4-FFF2-40B4-BE49-F238E27FC236}">
                <a16:creationId xmlns:a16="http://schemas.microsoft.com/office/drawing/2014/main" id="{A0F085C8-87EC-EBBD-585A-BDB59B68BFE2}"/>
              </a:ext>
            </a:extLst>
          </p:cNvPr>
          <p:cNvSpPr txBox="1"/>
          <p:nvPr/>
        </p:nvSpPr>
        <p:spPr>
          <a:xfrm>
            <a:off x="10613659" y="4031374"/>
            <a:ext cx="1349609" cy="646331"/>
          </a:xfrm>
          <a:prstGeom prst="rect">
            <a:avLst/>
          </a:prstGeom>
          <a:noFill/>
        </p:spPr>
        <p:txBody>
          <a:bodyPr wrap="square" rtlCol="0">
            <a:spAutoFit/>
          </a:bodyPr>
          <a:lstStyle/>
          <a:p>
            <a:r>
              <a:rPr kumimoji="1" lang="en-US" altLang="ja-JP" dirty="0"/>
              <a:t>Z</a:t>
            </a:r>
            <a:r>
              <a:rPr kumimoji="1" lang="ja-JP" altLang="en-US" dirty="0"/>
              <a:t>からの</a:t>
            </a:r>
            <a:r>
              <a:rPr kumimoji="1" lang="en-US" altLang="ja-JP" dirty="0"/>
              <a:t>tau</a:t>
            </a:r>
            <a:r>
              <a:rPr kumimoji="1" lang="ja-JP" altLang="en-US" dirty="0"/>
              <a:t>対</a:t>
            </a:r>
          </a:p>
        </p:txBody>
      </p:sp>
      <p:cxnSp>
        <p:nvCxnSpPr>
          <p:cNvPr id="20" name="直線矢印コネクタ 19">
            <a:extLst>
              <a:ext uri="{FF2B5EF4-FFF2-40B4-BE49-F238E27FC236}">
                <a16:creationId xmlns:a16="http://schemas.microsoft.com/office/drawing/2014/main" id="{6CAB4255-8CD0-98E9-219A-2B037876796B}"/>
              </a:ext>
            </a:extLst>
          </p:cNvPr>
          <p:cNvCxnSpPr>
            <a:cxnSpLocks/>
          </p:cNvCxnSpPr>
          <p:nvPr/>
        </p:nvCxnSpPr>
        <p:spPr>
          <a:xfrm flipH="1" flipV="1">
            <a:off x="8613913" y="3429000"/>
            <a:ext cx="1592503" cy="2170651"/>
          </a:xfrm>
          <a:prstGeom prst="straightConnector1">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23" name="直線矢印コネクタ 22">
            <a:extLst>
              <a:ext uri="{FF2B5EF4-FFF2-40B4-BE49-F238E27FC236}">
                <a16:creationId xmlns:a16="http://schemas.microsoft.com/office/drawing/2014/main" id="{EF9DE8EC-4A06-EDC1-BB99-3F888EE23707}"/>
              </a:ext>
            </a:extLst>
          </p:cNvPr>
          <p:cNvCxnSpPr/>
          <p:nvPr/>
        </p:nvCxnSpPr>
        <p:spPr>
          <a:xfrm flipH="1">
            <a:off x="8217016" y="5620624"/>
            <a:ext cx="1942052" cy="780176"/>
          </a:xfrm>
          <a:prstGeom prst="straightConnector1">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24" name="テキスト ボックス 23">
            <a:extLst>
              <a:ext uri="{FF2B5EF4-FFF2-40B4-BE49-F238E27FC236}">
                <a16:creationId xmlns:a16="http://schemas.microsoft.com/office/drawing/2014/main" id="{4B1DA911-0CD1-120C-3614-2F29845C9AAF}"/>
              </a:ext>
            </a:extLst>
          </p:cNvPr>
          <p:cNvSpPr txBox="1"/>
          <p:nvPr/>
        </p:nvSpPr>
        <p:spPr>
          <a:xfrm>
            <a:off x="10184613" y="5530784"/>
            <a:ext cx="1942052" cy="369332"/>
          </a:xfrm>
          <a:prstGeom prst="rect">
            <a:avLst/>
          </a:prstGeom>
          <a:noFill/>
        </p:spPr>
        <p:txBody>
          <a:bodyPr wrap="square" rtlCol="0">
            <a:spAutoFit/>
          </a:bodyPr>
          <a:lstStyle/>
          <a:p>
            <a:r>
              <a:rPr kumimoji="1" lang="en-US" altLang="ja-JP" dirty="0"/>
              <a:t>H</a:t>
            </a:r>
            <a:r>
              <a:rPr kumimoji="1" lang="ja-JP" altLang="en-US" dirty="0"/>
              <a:t>のエネルギー</a:t>
            </a:r>
          </a:p>
        </p:txBody>
      </p:sp>
      <p:sp>
        <p:nvSpPr>
          <p:cNvPr id="25" name="テキスト ボックス 24">
            <a:extLst>
              <a:ext uri="{FF2B5EF4-FFF2-40B4-BE49-F238E27FC236}">
                <a16:creationId xmlns:a16="http://schemas.microsoft.com/office/drawing/2014/main" id="{CEFCCB35-C76B-BBA1-4B00-3652CD82C74B}"/>
              </a:ext>
            </a:extLst>
          </p:cNvPr>
          <p:cNvSpPr txBox="1"/>
          <p:nvPr/>
        </p:nvSpPr>
        <p:spPr>
          <a:xfrm>
            <a:off x="989901" y="184558"/>
            <a:ext cx="6073508" cy="369332"/>
          </a:xfrm>
          <a:prstGeom prst="rect">
            <a:avLst/>
          </a:prstGeom>
          <a:noFill/>
        </p:spPr>
        <p:txBody>
          <a:bodyPr wrap="square" rtlCol="0">
            <a:spAutoFit/>
          </a:bodyPr>
          <a:lstStyle/>
          <a:p>
            <a:r>
              <a:rPr lang="en-US" altLang="ja-JP" dirty="0"/>
              <a:t>H</a:t>
            </a:r>
            <a:r>
              <a:rPr lang="ja-JP" altLang="en-US" dirty="0"/>
              <a:t>のエネルギーが大きいと</a:t>
            </a:r>
            <a:r>
              <a:rPr lang="en-US" altLang="ja-JP" dirty="0"/>
              <a:t>Z</a:t>
            </a:r>
            <a:r>
              <a:rPr lang="ja-JP" altLang="en-US" dirty="0"/>
              <a:t>の</a:t>
            </a:r>
            <a:r>
              <a:rPr lang="en-US" altLang="ja-JP" dirty="0"/>
              <a:t>mass</a:t>
            </a:r>
            <a:r>
              <a:rPr lang="ja-JP" altLang="en-US" dirty="0"/>
              <a:t>が小さい</a:t>
            </a:r>
            <a:r>
              <a:rPr kumimoji="1" lang="ja-JP" altLang="en-US" dirty="0"/>
              <a:t>かの確認</a:t>
            </a:r>
          </a:p>
        </p:txBody>
      </p:sp>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772DEB5B-0A4E-44A5-4648-E15BD97CC4B7}"/>
                  </a:ext>
                </a:extLst>
              </p:cNvPr>
              <p:cNvSpPr txBox="1"/>
              <p:nvPr/>
            </p:nvSpPr>
            <p:spPr>
              <a:xfrm>
                <a:off x="547702" y="499797"/>
                <a:ext cx="1201267" cy="369332"/>
              </a:xfrm>
              <a:prstGeom prst="rect">
                <a:avLst/>
              </a:prstGeom>
              <a:noFill/>
            </p:spPr>
            <p:txBody>
              <a:bodyPr wrap="square" rtlCol="0">
                <a:spAutoFit/>
              </a:bodyPr>
              <a:lstStyle/>
              <a:p>
                <a14:m>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oMath>
                </a14:m>
                <a:r>
                  <a:rPr kumimoji="1" lang="ja-JP" altLang="en-US" dirty="0"/>
                  <a:t> 普通</a:t>
                </a:r>
              </a:p>
            </p:txBody>
          </p:sp>
        </mc:Choice>
        <mc:Fallback xmlns="">
          <p:sp>
            <p:nvSpPr>
              <p:cNvPr id="29" name="テキスト ボックス 28">
                <a:extLst>
                  <a:ext uri="{FF2B5EF4-FFF2-40B4-BE49-F238E27FC236}">
                    <a16:creationId xmlns:a16="http://schemas.microsoft.com/office/drawing/2014/main" id="{772DEB5B-0A4E-44A5-4648-E15BD97CC4B7}"/>
                  </a:ext>
                </a:extLst>
              </p:cNvPr>
              <p:cNvSpPr txBox="1">
                <a:spLocks noRot="1" noChangeAspect="1" noMove="1" noResize="1" noEditPoints="1" noAdjustHandles="1" noChangeArrowheads="1" noChangeShapeType="1" noTextEdit="1"/>
              </p:cNvSpPr>
              <p:nvPr/>
            </p:nvSpPr>
            <p:spPr>
              <a:xfrm>
                <a:off x="547702" y="499797"/>
                <a:ext cx="1201267" cy="369332"/>
              </a:xfrm>
              <a:prstGeom prst="rect">
                <a:avLst/>
              </a:prstGeom>
              <a:blipFill>
                <a:blip r:embed="rId3"/>
                <a:stretch>
                  <a:fillRect t="-8197" b="-2623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E80CEB25-394B-B4B0-3BB9-BED854C6F78C}"/>
                  </a:ext>
                </a:extLst>
              </p:cNvPr>
              <p:cNvSpPr txBox="1"/>
              <p:nvPr/>
            </p:nvSpPr>
            <p:spPr>
              <a:xfrm>
                <a:off x="165183" y="3751262"/>
                <a:ext cx="1592503" cy="369332"/>
              </a:xfrm>
              <a:prstGeom prst="rect">
                <a:avLst/>
              </a:prstGeom>
              <a:noFill/>
            </p:spPr>
            <p:txBody>
              <a:bodyPr wrap="square" rtlCol="0">
                <a:spAutoFit/>
              </a:bodyPr>
              <a:lstStyle/>
              <a:p>
                <a14:m>
                  <m:oMath xmlns:m="http://schemas.openxmlformats.org/officeDocument/2006/math">
                    <m:sSub>
                      <m:sSubPr>
                        <m:ctrlPr>
                          <a:rPr kumimoji="1" lang="ja-JP" altLang="en-US"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𝐻</m:t>
                        </m:r>
                      </m:sub>
                    </m:sSub>
                  </m:oMath>
                </a14:m>
                <a:r>
                  <a:rPr kumimoji="1" lang="ja-JP" altLang="en-US" dirty="0"/>
                  <a:t> 大きい</a:t>
                </a:r>
              </a:p>
            </p:txBody>
          </p:sp>
        </mc:Choice>
        <mc:Fallback xmlns="">
          <p:sp>
            <p:nvSpPr>
              <p:cNvPr id="30" name="テキスト ボックス 29">
                <a:extLst>
                  <a:ext uri="{FF2B5EF4-FFF2-40B4-BE49-F238E27FC236}">
                    <a16:creationId xmlns:a16="http://schemas.microsoft.com/office/drawing/2014/main" id="{E80CEB25-394B-B4B0-3BB9-BED854C6F78C}"/>
                  </a:ext>
                </a:extLst>
              </p:cNvPr>
              <p:cNvSpPr txBox="1">
                <a:spLocks noRot="1" noChangeAspect="1" noMove="1" noResize="1" noEditPoints="1" noAdjustHandles="1" noChangeArrowheads="1" noChangeShapeType="1" noTextEdit="1"/>
              </p:cNvSpPr>
              <p:nvPr/>
            </p:nvSpPr>
            <p:spPr>
              <a:xfrm>
                <a:off x="165183" y="3751262"/>
                <a:ext cx="1592503" cy="369332"/>
              </a:xfrm>
              <a:prstGeom prst="rect">
                <a:avLst/>
              </a:prstGeom>
              <a:blipFill>
                <a:blip r:embed="rId4"/>
                <a:stretch>
                  <a:fillRect t="-6557" b="-2623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正方形/長方形 30">
                <a:extLst>
                  <a:ext uri="{FF2B5EF4-FFF2-40B4-BE49-F238E27FC236}">
                    <a16:creationId xmlns:a16="http://schemas.microsoft.com/office/drawing/2014/main" id="{4ED2333A-B5BA-ED18-AFDE-DF6C53F70BBB}"/>
                  </a:ext>
                </a:extLst>
              </p:cNvPr>
              <p:cNvSpPr/>
              <p:nvPr/>
            </p:nvSpPr>
            <p:spPr>
              <a:xfrm>
                <a:off x="9475304" y="2054087"/>
                <a:ext cx="2305879" cy="106837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14:m>
                  <m:oMath xmlns:m="http://schemas.openxmlformats.org/officeDocument/2006/math">
                    <m:sSub>
                      <m:sSubPr>
                        <m:ctrlPr>
                          <a:rPr lang="ja-JP" altLang="en-US"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𝐻</m:t>
                        </m:r>
                      </m:sub>
                    </m:sSub>
                  </m:oMath>
                </a14:m>
                <a:r>
                  <a:rPr lang="ja-JP" altLang="en-US" dirty="0"/>
                  <a:t> が大きいと</a:t>
                </a:r>
                <a:r>
                  <a:rPr lang="en-US" altLang="ja-JP" dirty="0" err="1"/>
                  <a:t>Zmass</a:t>
                </a:r>
                <a:r>
                  <a:rPr lang="ja-JP" altLang="en-US" dirty="0"/>
                  <a:t>は小さくなる</a:t>
                </a:r>
                <a:endParaRPr kumimoji="1" lang="ja-JP" altLang="en-US" dirty="0"/>
              </a:p>
            </p:txBody>
          </p:sp>
        </mc:Choice>
        <mc:Fallback xmlns="">
          <p:sp>
            <p:nvSpPr>
              <p:cNvPr id="31" name="正方形/長方形 30">
                <a:extLst>
                  <a:ext uri="{FF2B5EF4-FFF2-40B4-BE49-F238E27FC236}">
                    <a16:creationId xmlns:a16="http://schemas.microsoft.com/office/drawing/2014/main" id="{4ED2333A-B5BA-ED18-AFDE-DF6C53F70BBB}"/>
                  </a:ext>
                </a:extLst>
              </p:cNvPr>
              <p:cNvSpPr>
                <a:spLocks noRot="1" noChangeAspect="1" noMove="1" noResize="1" noEditPoints="1" noAdjustHandles="1" noChangeArrowheads="1" noChangeShapeType="1" noTextEdit="1"/>
              </p:cNvSpPr>
              <p:nvPr/>
            </p:nvSpPr>
            <p:spPr>
              <a:xfrm>
                <a:off x="9475304" y="2054087"/>
                <a:ext cx="2305879" cy="1068375"/>
              </a:xfrm>
              <a:prstGeom prst="rect">
                <a:avLst/>
              </a:prstGeom>
              <a:blipFill>
                <a:blip r:embed="rId5"/>
                <a:stretch>
                  <a:fillRect l="-1047" r="-785"/>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389849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B28637-73F9-0B39-CD5B-7170722C05D6}"/>
              </a:ext>
            </a:extLst>
          </p:cNvPr>
          <p:cNvSpPr>
            <a:spLocks noGrp="1"/>
          </p:cNvSpPr>
          <p:nvPr>
            <p:ph type="title"/>
          </p:nvPr>
        </p:nvSpPr>
        <p:spPr/>
        <p:txBody>
          <a:bodyPr/>
          <a:lstStyle/>
          <a:p>
            <a:r>
              <a:rPr kumimoji="1" lang="en-US" altLang="ja-JP" dirty="0"/>
              <a:t>Tau Tagging for Signal Recovery</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6B9D966F-FC3D-32A0-852A-DC595F9871D3}"/>
                  </a:ext>
                </a:extLst>
              </p:cNvPr>
              <p:cNvSpPr>
                <a:spLocks noGrp="1"/>
              </p:cNvSpPr>
              <p:nvPr>
                <p:ph idx="1"/>
              </p:nvPr>
            </p:nvSpPr>
            <p:spPr>
              <a:xfrm>
                <a:off x="231185" y="1540171"/>
                <a:ext cx="7596714" cy="5162188"/>
              </a:xfrm>
            </p:spPr>
            <p:txBody>
              <a:bodyPr>
                <a:noAutofit/>
              </a:bodyPr>
              <a:lstStyle/>
              <a:p>
                <a:pPr marL="0" indent="0">
                  <a:buNone/>
                </a:pPr>
                <a:r>
                  <a:rPr lang="ja-JP" altLang="en-US" dirty="0"/>
                  <a:t>信号事象の回収戦略</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𝐻</m:t>
                    </m:r>
                  </m:oMath>
                </a14:m>
                <a:r>
                  <a:rPr lang="ja-JP" altLang="en-US" dirty="0"/>
                  <a:t>解析</a:t>
                </a:r>
                <a:r>
                  <a:rPr lang="en-US" altLang="ja-JP" dirty="0"/>
                  <a:t>)</a:t>
                </a:r>
              </a:p>
              <a:p>
                <a:pPr marL="0" indent="0">
                  <a:buNone/>
                </a:pPr>
                <a:r>
                  <a:rPr kumimoji="1" lang="ja-JP" altLang="en-US" dirty="0"/>
                  <a:t>従来、</a:t>
                </a:r>
                <a:r>
                  <a:rPr lang="en-US" altLang="ja-JP" dirty="0"/>
                  <a:t> </a:t>
                </a:r>
                <a14:m>
                  <m:oMath xmlns:m="http://schemas.openxmlformats.org/officeDocument/2006/math">
                    <m:r>
                      <a:rPr lang="en-US" altLang="ja-JP" i="1" dirty="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b="0" i="1" dirty="0" smtClean="0">
                        <a:latin typeface="Cambria Math" panose="02040503050406030204" pitchFamily="18" charset="0"/>
                        <a:ea typeface="Cambria Math" panose="02040503050406030204" pitchFamily="18" charset="0"/>
                      </a:rPr>
                      <m:t>𝑞</m:t>
                    </m:r>
                    <m:acc>
                      <m:accPr>
                        <m:chr m:val="̅"/>
                        <m:ctrlPr>
                          <a:rPr lang="en-US" altLang="ja-JP" i="1" dirty="0">
                            <a:latin typeface="Cambria Math" panose="02040503050406030204" pitchFamily="18" charset="0"/>
                            <a:ea typeface="Cambria Math" panose="02040503050406030204" pitchFamily="18" charset="0"/>
                          </a:rPr>
                        </m:ctrlPr>
                      </m:accPr>
                      <m:e>
                        <m:r>
                          <a:rPr lang="en-US" altLang="ja-JP" b="0" i="1" dirty="0" smtClean="0">
                            <a:latin typeface="Cambria Math" panose="02040503050406030204" pitchFamily="18" charset="0"/>
                            <a:ea typeface="Cambria Math" panose="02040503050406030204" pitchFamily="18" charset="0"/>
                          </a:rPr>
                          <m:t>𝑞</m:t>
                        </m:r>
                      </m:e>
                    </m:acc>
                  </m:oMath>
                </a14:m>
                <a:r>
                  <a:rPr kumimoji="1" lang="ja-JP" altLang="en-US" dirty="0"/>
                  <a:t>探索のような精密測定において、タウ対チャンネルはニュートリノの欠損エネルギーに伴う反跳質量分解能の劣化を理由に、解析対象から除外されることが標準的であった。</a:t>
                </a:r>
                <a:endParaRPr kumimoji="1" lang="en-US" altLang="ja-JP" dirty="0"/>
              </a:p>
              <a:p>
                <a:r>
                  <a:rPr lang="ja-JP" altLang="en-US" dirty="0"/>
                  <a:t>アプローチ</a:t>
                </a:r>
                <a:r>
                  <a:rPr lang="en-US" altLang="ja-JP" dirty="0"/>
                  <a:t>: Tau Finder</a:t>
                </a:r>
                <a:r>
                  <a:rPr lang="ja-JP" altLang="en-US" dirty="0"/>
                  <a:t>を識別のレーダー</a:t>
                </a:r>
                <a:r>
                  <a:rPr lang="en-US" altLang="ja-JP" dirty="0"/>
                  <a:t>(Tagging)</a:t>
                </a:r>
                <a:r>
                  <a:rPr lang="ja-JP" altLang="en-US" dirty="0"/>
                  <a:t>として運用。</a:t>
                </a:r>
                <a:endParaRPr lang="en-US" altLang="ja-JP" dirty="0"/>
              </a:p>
              <a:p>
                <a:r>
                  <a:rPr kumimoji="1" lang="ja-JP" altLang="en-US" dirty="0"/>
                  <a:t>利点</a:t>
                </a:r>
                <a:r>
                  <a:rPr kumimoji="1" lang="en-US" altLang="ja-JP" dirty="0"/>
                  <a:t>: </a:t>
                </a:r>
                <a:r>
                  <a:rPr kumimoji="1" lang="ja-JP" altLang="en-US" dirty="0"/>
                  <a:t>これまで損失していた</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𝐻</m:t>
                    </m:r>
                  </m:oMath>
                </a14:m>
                <a:r>
                  <a:rPr kumimoji="1" lang="ja-JP" altLang="en-US" dirty="0"/>
                  <a:t>事象を直接同定し、</a:t>
                </a:r>
                <a:r>
                  <a:rPr lang="ja-JP" altLang="en-US" dirty="0"/>
                  <a:t>信号事象を回収</a:t>
                </a:r>
                <a:r>
                  <a:rPr lang="en-US" altLang="ja-JP" dirty="0"/>
                  <a:t>(Signal Recovery)</a:t>
                </a:r>
                <a:r>
                  <a:rPr lang="ja-JP" altLang="en-US" dirty="0"/>
                  <a:t>することで、</a:t>
                </a:r>
                <a:r>
                  <a:rPr kumimoji="1" lang="ja-JP" altLang="en-US" dirty="0"/>
                  <a:t>統計量を</a:t>
                </a:r>
                <a:r>
                  <a:rPr lang="ja-JP" altLang="en-US" dirty="0"/>
                  <a:t>最大化して</a:t>
                </a:r>
                <a:r>
                  <a:rPr kumimoji="1" lang="ja-JP" altLang="en-US" dirty="0"/>
                  <a:t>、全体の測定感度を向上させる。</a:t>
                </a:r>
              </a:p>
            </p:txBody>
          </p:sp>
        </mc:Choice>
        <mc:Fallback xmlns="">
          <p:sp>
            <p:nvSpPr>
              <p:cNvPr id="3" name="コンテンツ プレースホルダー 2">
                <a:extLst>
                  <a:ext uri="{FF2B5EF4-FFF2-40B4-BE49-F238E27FC236}">
                    <a16:creationId xmlns:a16="http://schemas.microsoft.com/office/drawing/2014/main" id="{6B9D966F-FC3D-32A0-852A-DC595F9871D3}"/>
                  </a:ext>
                </a:extLst>
              </p:cNvPr>
              <p:cNvSpPr>
                <a:spLocks noGrp="1" noRot="1" noChangeAspect="1" noMove="1" noResize="1" noEditPoints="1" noAdjustHandles="1" noChangeArrowheads="1" noChangeShapeType="1" noTextEdit="1"/>
              </p:cNvSpPr>
              <p:nvPr>
                <p:ph idx="1"/>
              </p:nvPr>
            </p:nvSpPr>
            <p:spPr>
              <a:xfrm>
                <a:off x="231185" y="1540171"/>
                <a:ext cx="7596714" cy="5162188"/>
              </a:xfrm>
              <a:blipFill>
                <a:blip r:embed="rId2"/>
                <a:stretch>
                  <a:fillRect l="-1685" t="-2009" r="-6260" b="-200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A8280A76-CC02-5A93-624C-961B296E402A}"/>
                  </a:ext>
                </a:extLst>
              </p:cNvPr>
              <p:cNvSpPr txBox="1"/>
              <p:nvPr/>
            </p:nvSpPr>
            <p:spPr>
              <a:xfrm>
                <a:off x="5348624" y="1619322"/>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A8280A76-CC02-5A93-624C-961B296E402A}"/>
                  </a:ext>
                </a:extLst>
              </p:cNvPr>
              <p:cNvSpPr txBox="1">
                <a:spLocks noRot="1" noChangeAspect="1" noMove="1" noResize="1" noEditPoints="1" noAdjustHandles="1" noChangeArrowheads="1" noChangeShapeType="1" noTextEdit="1"/>
              </p:cNvSpPr>
              <p:nvPr/>
            </p:nvSpPr>
            <p:spPr>
              <a:xfrm>
                <a:off x="5348624" y="1619322"/>
                <a:ext cx="2443655" cy="369332"/>
              </a:xfrm>
              <a:prstGeom prst="rect">
                <a:avLst/>
              </a:prstGeom>
              <a:blipFill>
                <a:blip r:embed="rId3"/>
                <a:stretch>
                  <a:fillRect r="-3491"/>
                </a:stretch>
              </a:blipFill>
            </p:spPr>
            <p:txBody>
              <a:bodyPr/>
              <a:lstStyle/>
              <a:p>
                <a:r>
                  <a:rPr lang="ja-JP" altLang="en-US">
                    <a:noFill/>
                  </a:rPr>
                  <a:t> </a:t>
                </a:r>
              </a:p>
            </p:txBody>
          </p:sp>
        </mc:Fallback>
      </mc:AlternateContent>
      <p:grpSp>
        <p:nvGrpSpPr>
          <p:cNvPr id="5" name="グループ化 4">
            <a:extLst>
              <a:ext uri="{FF2B5EF4-FFF2-40B4-BE49-F238E27FC236}">
                <a16:creationId xmlns:a16="http://schemas.microsoft.com/office/drawing/2014/main" id="{A05A53D2-4622-7EFB-1435-4C0DD3022986}"/>
              </a:ext>
            </a:extLst>
          </p:cNvPr>
          <p:cNvGrpSpPr/>
          <p:nvPr/>
        </p:nvGrpSpPr>
        <p:grpSpPr>
          <a:xfrm>
            <a:off x="8015599" y="2369360"/>
            <a:ext cx="3795903" cy="2229019"/>
            <a:chOff x="1770186" y="4289166"/>
            <a:chExt cx="3795903" cy="2229019"/>
          </a:xfrm>
        </p:grpSpPr>
        <p:sp>
          <p:nvSpPr>
            <p:cNvPr id="6" name="二等辺三角形 5">
              <a:extLst>
                <a:ext uri="{FF2B5EF4-FFF2-40B4-BE49-F238E27FC236}">
                  <a16:creationId xmlns:a16="http://schemas.microsoft.com/office/drawing/2014/main" id="{98DB87DF-83D0-30BF-DFA3-270CE9CDCC38}"/>
                </a:ext>
              </a:extLst>
            </p:cNvPr>
            <p:cNvSpPr/>
            <p:nvPr/>
          </p:nvSpPr>
          <p:spPr>
            <a:xfrm rot="7361963">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A1484222-D426-0912-36EA-57BE05F8D715}"/>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132BC372-4691-BB26-4B1E-894E4CFD969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ED16B7CF-0F76-6FE0-80C2-ED269DC065D6}"/>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FE7E8F90-FDAF-2F17-EA75-5EDE4C62EE3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84461E15-698F-B331-B391-566AC13EF5BD}"/>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308AAEC4-09D6-31E5-644A-D888EF83BD74}"/>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5C8C6690-00E0-863C-470F-FB8315999319}"/>
                    </a:ext>
                  </a:extLst>
                </p:cNvPr>
                <p:cNvSpPr txBox="1"/>
                <p:nvPr/>
              </p:nvSpPr>
              <p:spPr>
                <a:xfrm>
                  <a:off x="4968514" y="428916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m:oMathPara>
                  </a14:m>
                  <a:endParaRPr kumimoji="1" lang="ja-JP" altLang="en-US" dirty="0"/>
                </a:p>
              </p:txBody>
            </p:sp>
          </mc:Choice>
          <mc:Fallback xmlns="">
            <p:sp>
              <p:nvSpPr>
                <p:cNvPr id="13" name="テキスト ボックス 12">
                  <a:extLst>
                    <a:ext uri="{FF2B5EF4-FFF2-40B4-BE49-F238E27FC236}">
                      <a16:creationId xmlns:a16="http://schemas.microsoft.com/office/drawing/2014/main" id="{5C8C6690-00E0-863C-470F-FB8315999319}"/>
                    </a:ext>
                  </a:extLst>
                </p:cNvPr>
                <p:cNvSpPr txBox="1">
                  <a:spLocks noRot="1" noChangeAspect="1" noMove="1" noResize="1" noEditPoints="1" noAdjustHandles="1" noChangeArrowheads="1" noChangeShapeType="1" noTextEdit="1"/>
                </p:cNvSpPr>
                <p:nvPr/>
              </p:nvSpPr>
              <p:spPr>
                <a:xfrm>
                  <a:off x="4968514" y="4289166"/>
                  <a:ext cx="462844" cy="369332"/>
                </a:xfrm>
                <a:prstGeom prst="rect">
                  <a:avLst/>
                </a:prstGeom>
                <a:blipFill>
                  <a:blip r:embed="rId8"/>
                  <a:stretch>
                    <a:fillRect r="-29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A5901446-563A-A105-404B-BC57E4989241}"/>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𝑠</m:t>
                        </m:r>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A5901446-563A-A105-404B-BC57E4989241}"/>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17E743CB-7A95-A398-1592-CCF6C18FF8E4}"/>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60947F00-21C0-BB50-779C-A7525F4EFF8D}"/>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C66E9F3B-3835-8C24-C501-5CC04C4CC17B}"/>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8" name="直線コネクタ 17">
              <a:extLst>
                <a:ext uri="{FF2B5EF4-FFF2-40B4-BE49-F238E27FC236}">
                  <a16:creationId xmlns:a16="http://schemas.microsoft.com/office/drawing/2014/main" id="{012446E2-A130-DF75-5F37-E351E13487E3}"/>
                </a:ext>
              </a:extLst>
            </p:cNvPr>
            <p:cNvCxnSpPr>
              <a:cxnSpLocks/>
              <a:endCxn id="8"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22A4EA1F-27FE-57BD-2880-42193D875DF4}"/>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7D8E1635-7554-1470-294B-972D9AD47779}"/>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8473BCC9-2DD9-4D10-9A55-4172CAA4C991}"/>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6C0CA209-8DC6-4E76-F9DA-92F2758B0631}"/>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FB2312FC-895E-5E19-5EAF-F12E4F6A18BF}"/>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BE838115-971E-5112-ADCE-62C24F863F0D}"/>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C6BF1848-3D9F-A343-98DE-2BE61167740F}"/>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6F20E279-021E-96CD-AABC-FCC90D496AD0}"/>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DE34B69B-5CEB-21DF-94B5-3313EA901AB2}"/>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8" name="フリーフォーム: 図形 27">
              <a:extLst>
                <a:ext uri="{FF2B5EF4-FFF2-40B4-BE49-F238E27FC236}">
                  <a16:creationId xmlns:a16="http://schemas.microsoft.com/office/drawing/2014/main" id="{161F941B-FE45-7AE2-86F3-B567E07EBB0F}"/>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A2777DB4-5130-8830-B0FA-DC48F72DB697}"/>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CF3C34AE-B9B5-0545-1D51-47C47604BB29}"/>
                </a:ext>
              </a:extLst>
            </p:cNvPr>
            <p:cNvSpPr/>
            <p:nvPr/>
          </p:nvSpPr>
          <p:spPr>
            <a:xfrm rot="825558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A3B9B8AE-E275-6AB2-D2D4-33858490FEDF}"/>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2600A7B5-B078-11DA-1743-8DFDF1CDD59F}"/>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485235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C01806-BC18-BAE1-8119-8CA9509062BC}"/>
              </a:ext>
            </a:extLst>
          </p:cNvPr>
          <p:cNvSpPr>
            <a:spLocks noGrp="1"/>
          </p:cNvSpPr>
          <p:nvPr>
            <p:ph type="title"/>
          </p:nvPr>
        </p:nvSpPr>
        <p:spPr>
          <a:xfrm>
            <a:off x="576470" y="365125"/>
            <a:ext cx="10777330" cy="1325563"/>
          </a:xfrm>
        </p:spPr>
        <p:txBody>
          <a:bodyPr>
            <a:normAutofit/>
          </a:bodyPr>
          <a:lstStyle/>
          <a:p>
            <a:r>
              <a:rPr kumimoji="1" lang="en-US" altLang="ja-JP" sz="3600" dirty="0"/>
              <a:t>Strategic Approach to Performance Maximization</a:t>
            </a:r>
            <a:endParaRPr kumimoji="1" lang="ja-JP" altLang="en-US" sz="3600" dirty="0"/>
          </a:p>
        </p:txBody>
      </p:sp>
      <p:sp>
        <p:nvSpPr>
          <p:cNvPr id="4" name="正方形/長方形 3">
            <a:extLst>
              <a:ext uri="{FF2B5EF4-FFF2-40B4-BE49-F238E27FC236}">
                <a16:creationId xmlns:a16="http://schemas.microsoft.com/office/drawing/2014/main" id="{FBB4BD37-CF45-37B9-8A63-CA4C9DD6C056}"/>
              </a:ext>
            </a:extLst>
          </p:cNvPr>
          <p:cNvSpPr/>
          <p:nvPr/>
        </p:nvSpPr>
        <p:spPr>
          <a:xfrm>
            <a:off x="144117" y="1457740"/>
            <a:ext cx="5830955" cy="16333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タウ誤同定メカニズムの物理的解明</a:t>
            </a:r>
            <a:endParaRPr lang="en-US" altLang="ja-JP" dirty="0"/>
          </a:p>
          <a:p>
            <a:r>
              <a:rPr lang="en-US" altLang="ja-JP" dirty="0"/>
              <a:t>PFO(</a:t>
            </a:r>
            <a:r>
              <a:rPr lang="ja-JP" altLang="en-US" dirty="0"/>
              <a:t>粒子フローオブジェクト</a:t>
            </a:r>
            <a:r>
              <a:rPr lang="en-US" altLang="ja-JP" dirty="0"/>
              <a:t>)</a:t>
            </a:r>
            <a:r>
              <a:rPr lang="ja-JP" altLang="en-US" dirty="0"/>
              <a:t>レベルでの</a:t>
            </a:r>
            <a:r>
              <a:rPr lang="en-US" altLang="ja-JP" dirty="0"/>
              <a:t>Confusion(Over-clustering)</a:t>
            </a:r>
            <a:r>
              <a:rPr lang="ja-JP" altLang="en-US" dirty="0"/>
              <a:t>や、検出器内での相互作用等に起因する</a:t>
            </a:r>
            <a:r>
              <a:rPr lang="en-US" altLang="ja-JP" dirty="0"/>
              <a:t>Fake-Tau</a:t>
            </a:r>
            <a:r>
              <a:rPr lang="ja-JP" altLang="en-US" dirty="0"/>
              <a:t>生成プロセスを定量的・物理的に評価する。</a:t>
            </a:r>
            <a:endParaRPr lang="en-US" altLang="ja-JP"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9BC46BFD-B916-3938-9684-29D801799E41}"/>
                  </a:ext>
                </a:extLst>
              </p:cNvPr>
              <p:cNvSpPr/>
              <p:nvPr/>
            </p:nvSpPr>
            <p:spPr>
              <a:xfrm>
                <a:off x="144117" y="3209201"/>
                <a:ext cx="5830955" cy="15405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識別アルゴリズムの最適化</a:t>
                </a:r>
                <a:endParaRPr kumimoji="1" lang="en-US" altLang="ja-JP" dirty="0"/>
              </a:p>
              <a:p>
                <a:r>
                  <a:rPr lang="ja-JP" altLang="en-US" dirty="0"/>
                  <a:t>隔離</a:t>
                </a:r>
                <a:r>
                  <a:rPr lang="en-US" altLang="ja-JP" dirty="0"/>
                  <a:t>(Isolation)</a:t>
                </a:r>
                <a:r>
                  <a:rPr lang="ja-JP" altLang="en-US" dirty="0"/>
                  <a:t>基準、</a:t>
                </a:r>
                <a:r>
                  <a:rPr lang="en-US" altLang="ja-JP" dirty="0"/>
                  <a:t>Cone</a:t>
                </a:r>
                <a:r>
                  <a:rPr lang="ja-JP" altLang="en-US" dirty="0"/>
                  <a:t>角度、不変質量のカットパラメータを、</a:t>
                </a:r>
                <a14:m>
                  <m:oMath xmlns:m="http://schemas.openxmlformats.org/officeDocument/2006/math">
                    <m:r>
                      <a:rPr lang="en-US" altLang="ja-JP" i="1" dirty="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a14:m>
                <a:r>
                  <a:rPr kumimoji="1" lang="ja-JP" altLang="en-US" dirty="0"/>
                  <a:t>特有のトポロジーおよび運動学的制約</a:t>
                </a:r>
                <a:r>
                  <a:rPr kumimoji="1" lang="en-US" altLang="ja-JP" dirty="0"/>
                  <a:t>(Kinematic constraints)</a:t>
                </a:r>
                <a:r>
                  <a:rPr kumimoji="1" lang="ja-JP" altLang="en-US" dirty="0"/>
                  <a:t>に基づき再調整</a:t>
                </a:r>
                <a:r>
                  <a:rPr kumimoji="1" lang="en-US" altLang="ja-JP" dirty="0"/>
                  <a:t>(Tune)</a:t>
                </a:r>
                <a:r>
                  <a:rPr kumimoji="1" lang="ja-JP" altLang="en-US" dirty="0"/>
                  <a:t>する。</a:t>
                </a:r>
              </a:p>
            </p:txBody>
          </p:sp>
        </mc:Choice>
        <mc:Fallback xmlns="">
          <p:sp>
            <p:nvSpPr>
              <p:cNvPr id="5" name="正方形/長方形 4">
                <a:extLst>
                  <a:ext uri="{FF2B5EF4-FFF2-40B4-BE49-F238E27FC236}">
                    <a16:creationId xmlns:a16="http://schemas.microsoft.com/office/drawing/2014/main" id="{9BC46BFD-B916-3938-9684-29D801799E41}"/>
                  </a:ext>
                </a:extLst>
              </p:cNvPr>
              <p:cNvSpPr>
                <a:spLocks noRot="1" noChangeAspect="1" noMove="1" noResize="1" noEditPoints="1" noAdjustHandles="1" noChangeArrowheads="1" noChangeShapeType="1" noTextEdit="1"/>
              </p:cNvSpPr>
              <p:nvPr/>
            </p:nvSpPr>
            <p:spPr>
              <a:xfrm>
                <a:off x="144117" y="3209201"/>
                <a:ext cx="5830955" cy="1540565"/>
              </a:xfrm>
              <a:prstGeom prst="rect">
                <a:avLst/>
              </a:prstGeom>
              <a:blipFill>
                <a:blip r:embed="rId3"/>
                <a:stretch>
                  <a:fillRect l="-834" b="-3125"/>
                </a:stretch>
              </a:blipFill>
            </p:spPr>
            <p:txBody>
              <a:bodyPr/>
              <a:lstStyle/>
              <a:p>
                <a:r>
                  <a:rPr lang="ja-JP" altLang="en-US">
                    <a:noFill/>
                  </a:rPr>
                  <a:t> </a:t>
                </a:r>
              </a:p>
            </p:txBody>
          </p:sp>
        </mc:Fallback>
      </mc:AlternateContent>
      <p:sp>
        <p:nvSpPr>
          <p:cNvPr id="6" name="正方形/長方形 5">
            <a:extLst>
              <a:ext uri="{FF2B5EF4-FFF2-40B4-BE49-F238E27FC236}">
                <a16:creationId xmlns:a16="http://schemas.microsoft.com/office/drawing/2014/main" id="{243B6AE9-531E-C72B-03ED-97896ABDCB65}"/>
              </a:ext>
            </a:extLst>
          </p:cNvPr>
          <p:cNvSpPr/>
          <p:nvPr/>
        </p:nvSpPr>
        <p:spPr>
          <a:xfrm>
            <a:off x="144117" y="4974361"/>
            <a:ext cx="5830955" cy="15185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同定性能の極限追求</a:t>
            </a:r>
            <a:endParaRPr lang="en-US" altLang="ja-JP" dirty="0"/>
          </a:p>
          <a:p>
            <a:r>
              <a:rPr kumimoji="1" lang="en-US" altLang="ja-JP" dirty="0"/>
              <a:t>Veto(</a:t>
            </a:r>
            <a:r>
              <a:rPr kumimoji="1" lang="ja-JP" altLang="en-US" dirty="0"/>
              <a:t>棄却</a:t>
            </a:r>
            <a:r>
              <a:rPr kumimoji="1" lang="en-US" altLang="ja-JP" dirty="0"/>
              <a:t>)</a:t>
            </a:r>
            <a:r>
              <a:rPr kumimoji="1" lang="ja-JP" altLang="en-US" dirty="0"/>
              <a:t>性能と</a:t>
            </a:r>
            <a:r>
              <a:rPr kumimoji="1" lang="en-US" altLang="ja-JP" dirty="0"/>
              <a:t>Tagging(</a:t>
            </a:r>
            <a:r>
              <a:rPr kumimoji="1" lang="ja-JP" altLang="en-US" dirty="0"/>
              <a:t>同定</a:t>
            </a:r>
            <a:r>
              <a:rPr kumimoji="1" lang="en-US" altLang="ja-JP" dirty="0"/>
              <a:t>)</a:t>
            </a:r>
            <a:r>
              <a:rPr kumimoji="1" lang="ja-JP" altLang="en-US" dirty="0"/>
              <a:t>効率のトレードオフ特性</a:t>
            </a:r>
            <a:r>
              <a:rPr kumimoji="1" lang="en-US" altLang="ja-JP" dirty="0"/>
              <a:t>(ROC</a:t>
            </a:r>
            <a:r>
              <a:rPr kumimoji="1" lang="ja-JP" altLang="en-US" dirty="0"/>
              <a:t>特性</a:t>
            </a:r>
            <a:r>
              <a:rPr kumimoji="1" lang="en-US" altLang="ja-JP" dirty="0"/>
              <a:t>)</a:t>
            </a:r>
            <a:r>
              <a:rPr kumimoji="1" lang="ja-JP" altLang="en-US" dirty="0"/>
              <a:t>を最適化し、</a:t>
            </a:r>
            <a:r>
              <a:rPr kumimoji="1" lang="en-US" altLang="ja-JP" dirty="0"/>
              <a:t>ILC</a:t>
            </a:r>
            <a:r>
              <a:rPr kumimoji="1" lang="ja-JP" altLang="en-US" dirty="0"/>
              <a:t>の粒子フロー環境におけるタウ再構成性能の物理的限界</a:t>
            </a:r>
            <a:r>
              <a:rPr kumimoji="1" lang="en-US" altLang="ja-JP" dirty="0"/>
              <a:t>(Performance Limit)</a:t>
            </a:r>
            <a:r>
              <a:rPr kumimoji="1" lang="ja-JP" altLang="en-US" dirty="0"/>
              <a:t>を押し上げる。</a:t>
            </a:r>
          </a:p>
        </p:txBody>
      </p:sp>
      <p:sp>
        <p:nvSpPr>
          <p:cNvPr id="11" name="テキスト ボックス 10">
            <a:extLst>
              <a:ext uri="{FF2B5EF4-FFF2-40B4-BE49-F238E27FC236}">
                <a16:creationId xmlns:a16="http://schemas.microsoft.com/office/drawing/2014/main" id="{6EF591C2-7F29-E961-0BCB-DCAB7AB59C55}"/>
              </a:ext>
            </a:extLst>
          </p:cNvPr>
          <p:cNvSpPr txBox="1"/>
          <p:nvPr/>
        </p:nvSpPr>
        <p:spPr>
          <a:xfrm>
            <a:off x="8702890" y="1435023"/>
            <a:ext cx="3344993" cy="369332"/>
          </a:xfrm>
          <a:prstGeom prst="rect">
            <a:avLst/>
          </a:prstGeom>
          <a:noFill/>
        </p:spPr>
        <p:txBody>
          <a:bodyPr wrap="square" rtlCol="0">
            <a:spAutoFit/>
          </a:bodyPr>
          <a:lstStyle/>
          <a:p>
            <a:r>
              <a:rPr kumimoji="1" lang="en-US" altLang="ja-JP" dirty="0"/>
              <a:t>DESY</a:t>
            </a:r>
            <a:r>
              <a:rPr kumimoji="1" lang="ja-JP" altLang="en-US" dirty="0"/>
              <a:t>の</a:t>
            </a:r>
            <a:r>
              <a:rPr lang="en-US" altLang="ja-JP" dirty="0"/>
              <a:t>Particle Flow</a:t>
            </a:r>
            <a:r>
              <a:rPr lang="ja-JP" altLang="en-US" dirty="0"/>
              <a:t>より引用</a:t>
            </a:r>
            <a:endParaRPr kumimoji="1" lang="ja-JP" altLang="en-US" dirty="0"/>
          </a:p>
        </p:txBody>
      </p:sp>
      <p:pic>
        <p:nvPicPr>
          <p:cNvPr id="13" name="図 12">
            <a:hlinkClick r:id="rId4"/>
            <a:extLst>
              <a:ext uri="{FF2B5EF4-FFF2-40B4-BE49-F238E27FC236}">
                <a16:creationId xmlns:a16="http://schemas.microsoft.com/office/drawing/2014/main" id="{760D345B-DF18-A0A1-7A60-D16037D08B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082237"/>
            <a:ext cx="5715000" cy="2876550"/>
          </a:xfrm>
          <a:prstGeom prst="rect">
            <a:avLst/>
          </a:prstGeom>
        </p:spPr>
      </p:pic>
      <p:sp>
        <p:nvSpPr>
          <p:cNvPr id="14" name="テキスト ボックス 13">
            <a:extLst>
              <a:ext uri="{FF2B5EF4-FFF2-40B4-BE49-F238E27FC236}">
                <a16:creationId xmlns:a16="http://schemas.microsoft.com/office/drawing/2014/main" id="{005C7F83-18A9-19C2-9CF8-EDBB08A46F39}"/>
              </a:ext>
            </a:extLst>
          </p:cNvPr>
          <p:cNvSpPr txBox="1"/>
          <p:nvPr/>
        </p:nvSpPr>
        <p:spPr>
          <a:xfrm>
            <a:off x="6455229" y="4988841"/>
            <a:ext cx="5592654" cy="1754326"/>
          </a:xfrm>
          <a:prstGeom prst="rect">
            <a:avLst/>
          </a:prstGeom>
          <a:noFill/>
        </p:spPr>
        <p:txBody>
          <a:bodyPr wrap="square" rtlCol="0">
            <a:spAutoFit/>
          </a:bodyPr>
          <a:lstStyle/>
          <a:p>
            <a:r>
              <a:rPr lang="en-US" altLang="ja-JP" dirty="0"/>
              <a:t>Confusion</a:t>
            </a:r>
          </a:p>
          <a:p>
            <a:r>
              <a:rPr lang="ja-JP" altLang="en-US" dirty="0"/>
              <a:t>左の図のように荷電粒子</a:t>
            </a:r>
            <a:r>
              <a:rPr lang="en-US" altLang="ja-JP" dirty="0"/>
              <a:t>(h+)</a:t>
            </a:r>
            <a:r>
              <a:rPr lang="ja-JP" altLang="en-US" dirty="0"/>
              <a:t>と中性粒子</a:t>
            </a:r>
            <a:r>
              <a:rPr lang="en-US" altLang="ja-JP" dirty="0"/>
              <a:t>(h0,g)</a:t>
            </a:r>
            <a:r>
              <a:rPr lang="ja-JP" altLang="en-US" dirty="0"/>
              <a:t>が互いに近接してシグナルを残している。</a:t>
            </a:r>
            <a:endParaRPr lang="en-US" altLang="ja-JP" dirty="0"/>
          </a:p>
          <a:p>
            <a:r>
              <a:rPr lang="ja-JP" altLang="en-US" dirty="0"/>
              <a:t>このような場合、近接した粒子によって放出されたエネルギーを区別することは困難で、右の図のように間違って再構成されてしまうことがある</a:t>
            </a:r>
            <a:endParaRPr kumimoji="1" lang="ja-JP" altLang="en-US" dirty="0"/>
          </a:p>
        </p:txBody>
      </p:sp>
    </p:spTree>
    <p:extLst>
      <p:ext uri="{BB962C8B-B14F-4D97-AF65-F5344CB8AC3E}">
        <p14:creationId xmlns:p14="http://schemas.microsoft.com/office/powerpoint/2010/main" val="58655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F5F667-A46C-4038-4E8C-A458EAFC3002}"/>
              </a:ext>
            </a:extLst>
          </p:cNvPr>
          <p:cNvSpPr>
            <a:spLocks noGrp="1"/>
          </p:cNvSpPr>
          <p:nvPr>
            <p:ph type="title"/>
          </p:nvPr>
        </p:nvSpPr>
        <p:spPr/>
        <p:txBody>
          <a:bodyPr/>
          <a:lstStyle/>
          <a:p>
            <a:r>
              <a:rPr lang="en-US" altLang="ja-JP" dirty="0"/>
              <a:t>Process Definition: </a:t>
            </a:r>
            <a:r>
              <a:rPr lang="en-US" altLang="ja-JP" dirty="0" err="1"/>
              <a:t>Higgs_tauchannel</a:t>
            </a:r>
            <a:endParaRPr kumimoji="1" lang="ja-JP" altLang="en-US" dirty="0"/>
          </a:p>
        </p:txBody>
      </p:sp>
      <p:grpSp>
        <p:nvGrpSpPr>
          <p:cNvPr id="4" name="グループ化 3">
            <a:extLst>
              <a:ext uri="{FF2B5EF4-FFF2-40B4-BE49-F238E27FC236}">
                <a16:creationId xmlns:a16="http://schemas.microsoft.com/office/drawing/2014/main" id="{BFB28340-8506-3CDF-F754-617924DEF852}"/>
              </a:ext>
            </a:extLst>
          </p:cNvPr>
          <p:cNvGrpSpPr/>
          <p:nvPr/>
        </p:nvGrpSpPr>
        <p:grpSpPr>
          <a:xfrm>
            <a:off x="6764261" y="1847039"/>
            <a:ext cx="4393597" cy="2036316"/>
            <a:chOff x="1770186" y="4890079"/>
            <a:chExt cx="3795903" cy="1628106"/>
          </a:xfrm>
        </p:grpSpPr>
        <p:sp>
          <p:nvSpPr>
            <p:cNvPr id="7" name="フリーフォーム: 図形 6">
              <a:extLst>
                <a:ext uri="{FF2B5EF4-FFF2-40B4-BE49-F238E27FC236}">
                  <a16:creationId xmlns:a16="http://schemas.microsoft.com/office/drawing/2014/main" id="{9CC7CD60-655C-2DEC-F4BB-05646F384DA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363854F4-6109-6184-D017-81CD51DC91EF}"/>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9B24F36E-51DA-1C01-5995-CDEF8042144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CA793BF2-7649-4897-83DB-999E3B95FB1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A9317567-A2C8-09CB-F753-FB080C866743}"/>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C3F675B5-CF42-18D8-6631-7036DCE58B4C}"/>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B9471A85-2856-2EBE-9E3D-5A48F6230C8E}"/>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D9639722-D8DC-5D04-7252-5C3C1B90E7CE}"/>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A8A6469E-A10A-3C0A-F233-B6E895AC9F55}"/>
                </a:ext>
              </a:extLst>
            </p:cNvPr>
            <p:cNvCxnSpPr>
              <a:cxnSpLocks/>
              <a:endCxn id="7"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9FC98200-4507-AE8A-8E9C-1AAC13DCE094}"/>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8C5DE188-F2DF-82E9-FB8F-172A1358B27B}"/>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8C4354D2-75A9-915D-1AA2-246593585A64}"/>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DDAEFE00-D280-1A35-09EC-BE6CF243393B}"/>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26E0F2CD-7B7F-FECB-54F5-D9EBC2F7532E}"/>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9E1AAF2C-DC54-30D9-16D7-89476B5BD058}"/>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05FA65EF-2B95-4675-C132-E64B8726B622}"/>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7" name="フリーフォーム: 図形 26">
              <a:extLst>
                <a:ext uri="{FF2B5EF4-FFF2-40B4-BE49-F238E27FC236}">
                  <a16:creationId xmlns:a16="http://schemas.microsoft.com/office/drawing/2014/main" id="{C0913A56-917D-D190-DD4B-EF8366B2E340}"/>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二等辺三角形 27">
              <a:extLst>
                <a:ext uri="{FF2B5EF4-FFF2-40B4-BE49-F238E27FC236}">
                  <a16:creationId xmlns:a16="http://schemas.microsoft.com/office/drawing/2014/main" id="{309F2353-1B11-39A7-28A6-6A5CF8F60B74}"/>
                </a:ext>
              </a:extLst>
            </p:cNvPr>
            <p:cNvSpPr/>
            <p:nvPr/>
          </p:nvSpPr>
          <p:spPr>
            <a:xfrm rot="14551113">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F054A98D-D030-54DF-2871-C3F098E212EE}"/>
                </a:ext>
              </a:extLst>
            </p:cNvPr>
            <p:cNvSpPr/>
            <p:nvPr/>
          </p:nvSpPr>
          <p:spPr>
            <a:xfrm rot="8045632">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4488B12E-A118-4EEC-7279-5D16D7528D5A}"/>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661F29A3-A7A6-C0A8-004B-7E3E67FE3483}"/>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B435DB14-627D-39DE-1755-4E8D83533E25}"/>
                  </a:ext>
                </a:extLst>
              </p:cNvPr>
              <p:cNvSpPr txBox="1"/>
              <p:nvPr/>
            </p:nvSpPr>
            <p:spPr>
              <a:xfrm>
                <a:off x="1034142" y="1690688"/>
                <a:ext cx="5241527" cy="1760418"/>
              </a:xfrm>
              <a:prstGeom prst="rect">
                <a:avLst/>
              </a:prstGeom>
              <a:noFill/>
            </p:spPr>
            <p:txBody>
              <a:bodyPr wrap="square" rtlCol="0">
                <a:spAutoFit/>
              </a:bodyPr>
              <a:lstStyle/>
              <a:p>
                <a:r>
                  <a:rPr kumimoji="1" lang="ja-JP" altLang="en-US" dirty="0"/>
                  <a:t>物理過程の定義</a:t>
                </a:r>
              </a:p>
              <a:p>
                <a:pPr marL="285750" indent="-285750">
                  <a:buFont typeface="Arial" panose="020B0604020202020204" pitchFamily="34" charset="0"/>
                  <a:buChar char="•"/>
                </a:pPr>
                <a:r>
                  <a:rPr kumimoji="1" lang="ja-JP" altLang="en-US" dirty="0"/>
                  <a:t>生成過程</a:t>
                </a:r>
                <a:r>
                  <a:rPr kumimoji="1" lang="en-US" altLang="ja-JP" dirty="0"/>
                  <a:t>:</a:t>
                </a:r>
                <a:r>
                  <a:rPr kumimoji="1" lang="ja-JP" altLang="en-US" dirty="0"/>
                  <a:t> </a:t>
                </a:r>
                <a:r>
                  <a:rPr kumimoji="1" lang="en-US" altLang="ja-JP" dirty="0" err="1"/>
                  <a:t>Higgsstrahlung</a:t>
                </a:r>
                <a:r>
                  <a:rPr kumimoji="1" lang="en-US" altLang="ja-JP" dirty="0"/>
                  <a:t> (ZH</a:t>
                </a:r>
                <a:r>
                  <a:rPr kumimoji="1" lang="ja-JP" altLang="en-US" dirty="0"/>
                  <a:t>生成</a:t>
                </a:r>
                <a:r>
                  <a:rPr kumimoji="1" lang="en-US" altLang="ja-JP" dirty="0"/>
                  <a:t>) </a:t>
                </a:r>
                <a:r>
                  <a:rPr kumimoji="1" lang="ja-JP" altLang="en-US" dirty="0"/>
                  <a:t>によるヒッグスボソン生成</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𝑍𝐻</m:t>
                    </m:r>
                    <m:r>
                      <a:rPr kumimoji="1" lang="en-US" altLang="ja-JP" i="1" smtClean="0">
                        <a:latin typeface="Cambria Math" panose="02040503050406030204" pitchFamily="18" charset="0"/>
                        <a:ea typeface="Cambria Math" panose="02040503050406030204" pitchFamily="18" charset="0"/>
                      </a:rPr>
                      <m:t>→</m:t>
                    </m:r>
                    <m:sSup>
                      <m:sSupPr>
                        <m:ctrlPr>
                          <a:rPr kumimoji="1" lang="en-US" altLang="ja-JP" i="1" smtClean="0">
                            <a:latin typeface="Cambria Math" panose="02040503050406030204" pitchFamily="18" charset="0"/>
                            <a:ea typeface="Cambria Math" panose="02040503050406030204" pitchFamily="18" charset="0"/>
                          </a:rPr>
                        </m:ctrlPr>
                      </m:sSupPr>
                      <m:e>
                        <m:r>
                          <a:rPr kumimoji="1" lang="ja-JP" altLang="en-US" i="1" smtClean="0">
                            <a:latin typeface="Cambria Math" panose="02040503050406030204" pitchFamily="18" charset="0"/>
                            <a:ea typeface="Cambria Math" panose="02040503050406030204" pitchFamily="18" charset="0"/>
                          </a:rPr>
                          <m:t>𝜏</m:t>
                        </m:r>
                      </m:e>
                      <m:sup>
                        <m:r>
                          <a:rPr kumimoji="1" lang="en-US" altLang="ja-JP" b="0" i="1" smtClean="0">
                            <a:latin typeface="Cambria Math" panose="02040503050406030204" pitchFamily="18" charset="0"/>
                            <a:ea typeface="Cambria Math" panose="02040503050406030204" pitchFamily="18" charset="0"/>
                          </a:rPr>
                          <m:t>+</m:t>
                        </m:r>
                      </m:sup>
                    </m:sSup>
                    <m:sSup>
                      <m:sSupPr>
                        <m:ctrlPr>
                          <a:rPr kumimoji="1" lang="en-US" altLang="ja-JP" i="1" smtClean="0">
                            <a:latin typeface="Cambria Math" panose="02040503050406030204" pitchFamily="18" charset="0"/>
                            <a:ea typeface="Cambria Math" panose="02040503050406030204" pitchFamily="18" charset="0"/>
                          </a:rPr>
                        </m:ctrlPr>
                      </m:sSupPr>
                      <m:e>
                        <m:r>
                          <a:rPr kumimoji="1" lang="ja-JP" altLang="en-US" i="1" smtClean="0">
                            <a:latin typeface="Cambria Math" panose="02040503050406030204" pitchFamily="18" charset="0"/>
                            <a:ea typeface="Cambria Math" panose="02040503050406030204" pitchFamily="18" charset="0"/>
                          </a:rPr>
                          <m:t>𝜏</m:t>
                        </m:r>
                      </m:e>
                      <m:sup>
                        <m:r>
                          <a:rPr kumimoji="1" lang="en-US" altLang="ja-JP" b="0" i="1" smtClean="0">
                            <a:latin typeface="Cambria Math" panose="02040503050406030204" pitchFamily="18" charset="0"/>
                            <a:ea typeface="Cambria Math" panose="02040503050406030204" pitchFamily="18" charset="0"/>
                          </a:rPr>
                          <m:t>−</m:t>
                        </m:r>
                      </m:sup>
                    </m:sSup>
                    <m:r>
                      <a:rPr kumimoji="1" lang="en-US" altLang="ja-JP" b="0" i="1" smtClean="0">
                        <a:latin typeface="Cambria Math" panose="02040503050406030204" pitchFamily="18" charset="0"/>
                        <a:ea typeface="Cambria Math" panose="02040503050406030204" pitchFamily="18" charset="0"/>
                      </a:rPr>
                      <m:t>𝑞</m:t>
                    </m:r>
                    <m:acc>
                      <m:accPr>
                        <m:chr m:val="̅"/>
                        <m:ctrlPr>
                          <a:rPr kumimoji="1" lang="en-US" altLang="ja-JP"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𝑞</m:t>
                        </m:r>
                      </m:e>
                    </m:acc>
                  </m:oMath>
                </a14:m>
                <a:r>
                  <a:rPr kumimoji="1" lang="en-US" altLang="ja-JP" dirty="0"/>
                  <a:t>)</a:t>
                </a:r>
                <a:endParaRPr lang="en-US" altLang="ja-JP" dirty="0"/>
              </a:p>
              <a:p>
                <a:pPr marL="285750" indent="-285750">
                  <a:buFont typeface="Arial" panose="020B0604020202020204" pitchFamily="34" charset="0"/>
                  <a:buChar char="•"/>
                </a:pPr>
                <a:r>
                  <a:rPr kumimoji="1" lang="ja-JP" altLang="en-US" dirty="0"/>
                  <a:t>特徴</a:t>
                </a:r>
                <a:r>
                  <a:rPr kumimoji="1" lang="en-US" altLang="ja-JP" dirty="0"/>
                  <a:t>: </a:t>
                </a:r>
                <a:r>
                  <a:rPr lang="en-US" altLang="ja-JP" dirty="0"/>
                  <a:t>Z</a:t>
                </a:r>
                <a:r>
                  <a:rPr lang="ja-JP" altLang="en-US" dirty="0"/>
                  <a:t>ボソン由来の</a:t>
                </a:r>
                <a:r>
                  <a:rPr lang="en-US" altLang="ja-JP" dirty="0"/>
                  <a:t>2</a:t>
                </a:r>
                <a:r>
                  <a:rPr lang="ja-JP" altLang="en-US" dirty="0"/>
                  <a:t>本の高運動量な孤立タウ・レプトンに加え、ヒッグス由来の</a:t>
                </a:r>
                <a:r>
                  <a:rPr lang="en-US" altLang="ja-JP" dirty="0"/>
                  <a:t>2</a:t>
                </a:r>
                <a:r>
                  <a:rPr lang="ja-JP" altLang="en-US" dirty="0"/>
                  <a:t>本のハドロンジェット（</a:t>
                </a:r>
                <a14:m>
                  <m:oMath xmlns:m="http://schemas.openxmlformats.org/officeDocument/2006/math">
                    <m:r>
                      <m:rPr>
                        <m:sty m:val="p"/>
                      </m:rPr>
                      <a:rPr lang="en-US" altLang="ja-JP" b="0" i="0" smtClean="0">
                        <a:latin typeface="Cambria Math" panose="02040503050406030204" pitchFamily="18" charset="0"/>
                      </a:rPr>
                      <m:t>s</m:t>
                    </m:r>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r>
                      <a:rPr lang="en-US" altLang="ja-JP" b="0" i="1" smtClean="0">
                        <a:latin typeface="Cambria Math" panose="02040503050406030204" pitchFamily="18" charset="0"/>
                      </a:rPr>
                      <m:t>,</m:t>
                    </m:r>
                    <m:r>
                      <a:rPr lang="en-US" altLang="ja-JP" b="0" i="1" smtClean="0">
                        <a:latin typeface="Cambria Math" panose="02040503050406030204" pitchFamily="18" charset="0"/>
                      </a:rPr>
                      <m:t>𝑏</m:t>
                    </m:r>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𝑏</m:t>
                        </m:r>
                      </m:e>
                    </m:acc>
                  </m:oMath>
                </a14:m>
                <a:r>
                  <a:rPr lang="ja-JP" altLang="en-US" dirty="0"/>
                  <a:t>等）が混在する。</a:t>
                </a:r>
                <a:endParaRPr kumimoji="1" lang="ja-JP" altLang="en-US" dirty="0"/>
              </a:p>
            </p:txBody>
          </p:sp>
        </mc:Choice>
        <mc:Fallback xmlns="">
          <p:sp>
            <p:nvSpPr>
              <p:cNvPr id="32" name="テキスト ボックス 31">
                <a:extLst>
                  <a:ext uri="{FF2B5EF4-FFF2-40B4-BE49-F238E27FC236}">
                    <a16:creationId xmlns:a16="http://schemas.microsoft.com/office/drawing/2014/main" id="{B435DB14-627D-39DE-1755-4E8D83533E25}"/>
                  </a:ext>
                </a:extLst>
              </p:cNvPr>
              <p:cNvSpPr txBox="1">
                <a:spLocks noRot="1" noChangeAspect="1" noMove="1" noResize="1" noEditPoints="1" noAdjustHandles="1" noChangeArrowheads="1" noChangeShapeType="1" noTextEdit="1"/>
              </p:cNvSpPr>
              <p:nvPr/>
            </p:nvSpPr>
            <p:spPr>
              <a:xfrm>
                <a:off x="1034142" y="1690688"/>
                <a:ext cx="5241527" cy="1760418"/>
              </a:xfrm>
              <a:prstGeom prst="rect">
                <a:avLst/>
              </a:prstGeom>
              <a:blipFill>
                <a:blip r:embed="rId13"/>
                <a:stretch>
                  <a:fillRect l="-1048" t="-1730" b="-484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C999C647-17DF-23E2-A87E-ADCA1C3FA4C2}"/>
                  </a:ext>
                </a:extLst>
              </p:cNvPr>
              <p:cNvSpPr txBox="1"/>
              <p:nvPr/>
            </p:nvSpPr>
            <p:spPr>
              <a:xfrm>
                <a:off x="914400" y="4038600"/>
                <a:ext cx="10863380" cy="2607252"/>
              </a:xfrm>
              <a:prstGeom prst="rect">
                <a:avLst/>
              </a:prstGeom>
              <a:noFill/>
            </p:spPr>
            <p:txBody>
              <a:bodyPr wrap="square" rtlCol="0">
                <a:spAutoFit/>
              </a:bodyPr>
              <a:lstStyle/>
              <a:p>
                <a:r>
                  <a:rPr kumimoji="1" lang="en-US" altLang="ja-JP" dirty="0"/>
                  <a:t>Hard-process Level:</a:t>
                </a:r>
              </a:p>
              <a:p>
                <a:r>
                  <a:rPr lang="ja-JP" altLang="en-US" dirty="0"/>
                  <a:t>大元の反応から、</a:t>
                </a:r>
                <a:r>
                  <a:rPr lang="en-US" altLang="ja-JP" dirty="0"/>
                  <a:t>Z</a:t>
                </a:r>
                <a:r>
                  <a:rPr lang="ja-JP" altLang="en-US" dirty="0"/>
                  <a:t>ボソンの崩壊を介してプライマリなタウ対が必ず生成される</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i="1">
                        <a:latin typeface="Cambria Math" panose="02040503050406030204" pitchFamily="18" charset="0"/>
                      </a:rPr>
                      <m:t>=2</m:t>
                    </m:r>
                  </m:oMath>
                </a14:m>
                <a:r>
                  <a:rPr lang="en-US" altLang="ja-JP" dirty="0"/>
                  <a:t>)</a:t>
                </a:r>
                <a:r>
                  <a:rPr kumimoji="1" lang="ja-JP" altLang="en-US" dirty="0"/>
                  <a:t>。</a:t>
                </a:r>
                <a:r>
                  <a:rPr lang="ja-JP" altLang="en-US" dirty="0"/>
                  <a:t>ヒッグスボソンは主にクォーク対へと崩壊する。</a:t>
                </a:r>
                <a:endParaRPr kumimoji="1" lang="ja-JP" altLang="en-US" dirty="0"/>
              </a:p>
              <a:p>
                <a:r>
                  <a:rPr kumimoji="1" lang="en-US" altLang="ja-JP" dirty="0"/>
                  <a:t>Reconstruction-level expectation:</a:t>
                </a:r>
              </a:p>
              <a:p>
                <a:r>
                  <a:rPr lang="en-US" altLang="ja-JP" dirty="0" err="1"/>
                  <a:t>TauFinder</a:t>
                </a:r>
                <a:r>
                  <a:rPr lang="ja-JP" altLang="en-US" dirty="0"/>
                  <a:t>を用いて</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a14:m>
                <a:r>
                  <a:rPr lang="ja-JP" altLang="en-US" dirty="0"/>
                  <a:t>を正確に同定（</a:t>
                </a:r>
                <a:r>
                  <a:rPr lang="en-US" altLang="ja-JP" dirty="0"/>
                  <a:t>Tagging</a:t>
                </a:r>
                <a:r>
                  <a:rPr lang="ja-JP" altLang="en-US" dirty="0"/>
                  <a:t>）することで、これまで背景事象として棄却されていたヒッグス事象を回収（</a:t>
                </a:r>
                <a:r>
                  <a:rPr lang="en-US" altLang="ja-JP" dirty="0"/>
                  <a:t>Signal Recovery</a:t>
                </a:r>
                <a:r>
                  <a:rPr lang="ja-JP" altLang="en-US" dirty="0"/>
                  <a:t>）し、統計感度を向上させる。</a:t>
                </a:r>
                <a:endParaRPr lang="en-US" altLang="ja-JP" dirty="0"/>
              </a:p>
              <a:p>
                <a:r>
                  <a:rPr kumimoji="1" lang="en-US" altLang="ja-JP" dirty="0"/>
                  <a:t> Caveat:</a:t>
                </a:r>
              </a:p>
              <a:p>
                <a:r>
                  <a:rPr kumimoji="1" lang="ja-JP" altLang="en-US" dirty="0"/>
                  <a:t>ヒッグス由来のジェットと</a:t>
                </a:r>
                <a:r>
                  <a:rPr kumimoji="1" lang="en-US" altLang="ja-JP" dirty="0"/>
                  <a:t>Z</a:t>
                </a:r>
                <a:r>
                  <a:rPr kumimoji="1" lang="ja-JP" altLang="en-US" dirty="0"/>
                  <a:t>由来のタウが近接するトポロジーにおいて、ハドロン成分の誤結合（</a:t>
                </a:r>
                <a:r>
                  <a:rPr kumimoji="1" lang="en-US" altLang="ja-JP" dirty="0"/>
                  <a:t>Over-clustering</a:t>
                </a:r>
                <a:r>
                  <a:rPr kumimoji="1" lang="ja-JP" altLang="en-US" dirty="0"/>
                  <a:t>）を抑制し、不変質量再構成の精度を維持することが課題となる。</a:t>
                </a:r>
              </a:p>
            </p:txBody>
          </p:sp>
        </mc:Choice>
        <mc:Fallback xmlns="">
          <p:sp>
            <p:nvSpPr>
              <p:cNvPr id="33" name="テキスト ボックス 32">
                <a:extLst>
                  <a:ext uri="{FF2B5EF4-FFF2-40B4-BE49-F238E27FC236}">
                    <a16:creationId xmlns:a16="http://schemas.microsoft.com/office/drawing/2014/main" id="{C999C647-17DF-23E2-A87E-ADCA1C3FA4C2}"/>
                  </a:ext>
                </a:extLst>
              </p:cNvPr>
              <p:cNvSpPr txBox="1">
                <a:spLocks noRot="1" noChangeAspect="1" noMove="1" noResize="1" noEditPoints="1" noAdjustHandles="1" noChangeArrowheads="1" noChangeShapeType="1" noTextEdit="1"/>
              </p:cNvSpPr>
              <p:nvPr/>
            </p:nvSpPr>
            <p:spPr>
              <a:xfrm>
                <a:off x="914400" y="4038600"/>
                <a:ext cx="10863380" cy="2607252"/>
              </a:xfrm>
              <a:prstGeom prst="rect">
                <a:avLst/>
              </a:prstGeom>
              <a:blipFill>
                <a:blip r:embed="rId14"/>
                <a:stretch>
                  <a:fillRect l="-449" t="-1405" r="-393" b="-281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79056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E2BF4-0DB7-9754-7D9D-DF01E8D8D4AB}"/>
            </a:ext>
          </a:extLst>
        </p:cNvPr>
        <p:cNvGrpSpPr/>
        <p:nvPr/>
      </p:nvGrpSpPr>
      <p:grpSpPr>
        <a:xfrm>
          <a:off x="0" y="0"/>
          <a:ext cx="0" cy="0"/>
          <a:chOff x="0" y="0"/>
          <a:chExt cx="0" cy="0"/>
        </a:xfrm>
      </p:grpSpPr>
      <p:pic>
        <p:nvPicPr>
          <p:cNvPr id="18" name="図 17">
            <a:extLst>
              <a:ext uri="{FF2B5EF4-FFF2-40B4-BE49-F238E27FC236}">
                <a16:creationId xmlns:a16="http://schemas.microsoft.com/office/drawing/2014/main" id="{75AC1B8D-8EEE-9F40-8B02-4D47061869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0800" y="2998167"/>
            <a:ext cx="5457825" cy="3721955"/>
          </a:xfrm>
          <a:prstGeom prst="rect">
            <a:avLst/>
          </a:prstGeom>
        </p:spPr>
      </p:pic>
      <p:pic>
        <p:nvPicPr>
          <p:cNvPr id="5" name="図 4">
            <a:extLst>
              <a:ext uri="{FF2B5EF4-FFF2-40B4-BE49-F238E27FC236}">
                <a16:creationId xmlns:a16="http://schemas.microsoft.com/office/drawing/2014/main" id="{32446548-C7B1-F800-EFDC-890E634FA3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72" y="3118097"/>
            <a:ext cx="5281960" cy="3602025"/>
          </a:xfrm>
          <a:prstGeom prst="rect">
            <a:avLst/>
          </a:prstGeom>
        </p:spPr>
      </p:pic>
      <p:sp>
        <p:nvSpPr>
          <p:cNvPr id="2" name="タイトル 1">
            <a:extLst>
              <a:ext uri="{FF2B5EF4-FFF2-40B4-BE49-F238E27FC236}">
                <a16:creationId xmlns:a16="http://schemas.microsoft.com/office/drawing/2014/main" id="{748F5E6A-67AE-D0EE-A7F5-BBD2D4B366E9}"/>
              </a:ext>
            </a:extLst>
          </p:cNvPr>
          <p:cNvSpPr>
            <a:spLocks noGrp="1"/>
          </p:cNvSpPr>
          <p:nvPr>
            <p:ph type="title"/>
          </p:nvPr>
        </p:nvSpPr>
        <p:spPr>
          <a:xfrm>
            <a:off x="838200" y="167937"/>
            <a:ext cx="10515600" cy="1325563"/>
          </a:xfrm>
        </p:spPr>
        <p:txBody>
          <a:bodyPr/>
          <a:lstStyle/>
          <a:p>
            <a:r>
              <a:rPr kumimoji="1" lang="ja-JP" altLang="en-US" dirty="0"/>
              <a:t>ジェネレータレベルの</a:t>
            </a:r>
            <a:r>
              <a:rPr kumimoji="1" lang="en-US" altLang="ja-JP" dirty="0"/>
              <a:t>tau</a:t>
            </a:r>
            <a:r>
              <a:rPr kumimoji="1" lang="ja-JP" altLang="en-US" dirty="0"/>
              <a:t>の個数の比較</a:t>
            </a:r>
          </a:p>
        </p:txBody>
      </p:sp>
      <p:sp>
        <p:nvSpPr>
          <p:cNvPr id="7" name="テキスト ボックス 6">
            <a:extLst>
              <a:ext uri="{FF2B5EF4-FFF2-40B4-BE49-F238E27FC236}">
                <a16:creationId xmlns:a16="http://schemas.microsoft.com/office/drawing/2014/main" id="{353F9AD4-125B-BB2C-B376-9D0E40630FEC}"/>
              </a:ext>
            </a:extLst>
          </p:cNvPr>
          <p:cNvSpPr txBox="1"/>
          <p:nvPr/>
        </p:nvSpPr>
        <p:spPr>
          <a:xfrm>
            <a:off x="0" y="3149963"/>
            <a:ext cx="1222873" cy="369332"/>
          </a:xfrm>
          <a:prstGeom prst="rect">
            <a:avLst/>
          </a:prstGeom>
          <a:noFill/>
        </p:spPr>
        <p:txBody>
          <a:bodyPr wrap="square" rtlCol="0">
            <a:spAutoFit/>
          </a:bodyPr>
          <a:lstStyle/>
          <a:p>
            <a:r>
              <a:rPr kumimoji="1" lang="ja-JP" altLang="en-US" dirty="0"/>
              <a:t>事象の数</a:t>
            </a:r>
          </a:p>
        </p:txBody>
      </p:sp>
      <p:sp>
        <p:nvSpPr>
          <p:cNvPr id="8" name="テキスト ボックス 7">
            <a:extLst>
              <a:ext uri="{FF2B5EF4-FFF2-40B4-BE49-F238E27FC236}">
                <a16:creationId xmlns:a16="http://schemas.microsoft.com/office/drawing/2014/main" id="{DFC9F667-396D-97FB-A52C-DF62ED7E9799}"/>
              </a:ext>
            </a:extLst>
          </p:cNvPr>
          <p:cNvSpPr txBox="1"/>
          <p:nvPr/>
        </p:nvSpPr>
        <p:spPr>
          <a:xfrm>
            <a:off x="6658493" y="3224757"/>
            <a:ext cx="1222873" cy="369332"/>
          </a:xfrm>
          <a:prstGeom prst="rect">
            <a:avLst/>
          </a:prstGeom>
          <a:noFill/>
        </p:spPr>
        <p:txBody>
          <a:bodyPr wrap="square" rtlCol="0">
            <a:spAutoFit/>
          </a:bodyPr>
          <a:lstStyle/>
          <a:p>
            <a:r>
              <a:rPr kumimoji="1" lang="ja-JP" altLang="en-US" dirty="0"/>
              <a:t>事象の数</a:t>
            </a:r>
          </a:p>
        </p:txBody>
      </p:sp>
      <p:sp>
        <p:nvSpPr>
          <p:cNvPr id="9" name="テキスト ボックス 8">
            <a:extLst>
              <a:ext uri="{FF2B5EF4-FFF2-40B4-BE49-F238E27FC236}">
                <a16:creationId xmlns:a16="http://schemas.microsoft.com/office/drawing/2014/main" id="{EF0BD642-1814-F6F8-CFA1-60C27B79E7ED}"/>
              </a:ext>
            </a:extLst>
          </p:cNvPr>
          <p:cNvSpPr txBox="1"/>
          <p:nvPr/>
        </p:nvSpPr>
        <p:spPr>
          <a:xfrm>
            <a:off x="1609461" y="2588680"/>
            <a:ext cx="2689463" cy="923330"/>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
        <p:nvSpPr>
          <p:cNvPr id="10" name="テキスト ボックス 9">
            <a:extLst>
              <a:ext uri="{FF2B5EF4-FFF2-40B4-BE49-F238E27FC236}">
                <a16:creationId xmlns:a16="http://schemas.microsoft.com/office/drawing/2014/main" id="{A6D15EDA-E67F-81E8-E125-E7F5FF464806}"/>
              </a:ext>
            </a:extLst>
          </p:cNvPr>
          <p:cNvSpPr txBox="1"/>
          <p:nvPr/>
        </p:nvSpPr>
        <p:spPr>
          <a:xfrm>
            <a:off x="7881366" y="2505670"/>
            <a:ext cx="2689463" cy="923330"/>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
        <p:nvSpPr>
          <p:cNvPr id="11" name="テキスト ボックス 10">
            <a:extLst>
              <a:ext uri="{FF2B5EF4-FFF2-40B4-BE49-F238E27FC236}">
                <a16:creationId xmlns:a16="http://schemas.microsoft.com/office/drawing/2014/main" id="{A37C8E93-1A09-2FAA-764A-2180A474C34D}"/>
              </a:ext>
            </a:extLst>
          </p:cNvPr>
          <p:cNvSpPr txBox="1"/>
          <p:nvPr/>
        </p:nvSpPr>
        <p:spPr>
          <a:xfrm>
            <a:off x="1411966"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12" name="テキスト ボックス 11">
            <a:extLst>
              <a:ext uri="{FF2B5EF4-FFF2-40B4-BE49-F238E27FC236}">
                <a16:creationId xmlns:a16="http://schemas.microsoft.com/office/drawing/2014/main" id="{BBAE2B14-2568-7C82-3CFB-66A919B0CF9E}"/>
              </a:ext>
            </a:extLst>
          </p:cNvPr>
          <p:cNvSpPr txBox="1"/>
          <p:nvPr/>
        </p:nvSpPr>
        <p:spPr>
          <a:xfrm>
            <a:off x="7585143" y="6425307"/>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16" name="正方形/長方形 15">
            <a:extLst>
              <a:ext uri="{FF2B5EF4-FFF2-40B4-BE49-F238E27FC236}">
                <a16:creationId xmlns:a16="http://schemas.microsoft.com/office/drawing/2014/main" id="{F1C64F8B-1FDE-D99C-405F-EFE79BF6E1FF}"/>
              </a:ext>
            </a:extLst>
          </p:cNvPr>
          <p:cNvSpPr/>
          <p:nvPr/>
        </p:nvSpPr>
        <p:spPr>
          <a:xfrm>
            <a:off x="557530" y="1338901"/>
            <a:ext cx="4975978" cy="11277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改良前の</a:t>
            </a:r>
            <a:r>
              <a:rPr lang="en-US" altLang="ja-JP" dirty="0" err="1"/>
              <a:t>daughter+Whitelist</a:t>
            </a:r>
            <a:r>
              <a:rPr lang="en-US" altLang="ja-JP" dirty="0"/>
              <a:t>+</a:t>
            </a:r>
            <a:r>
              <a:rPr lang="ja-JP" altLang="ja-JP" dirty="0"/>
              <a:t>シミュレータ起因ノイズの排除</a:t>
            </a:r>
            <a:r>
              <a:rPr lang="ja-JP" altLang="en-US" dirty="0"/>
              <a:t>の真の</a:t>
            </a:r>
            <a:r>
              <a:rPr lang="en-US" altLang="ja-JP" dirty="0"/>
              <a:t>tau</a:t>
            </a:r>
            <a:r>
              <a:rPr lang="ja-JP" altLang="en-US" dirty="0"/>
              <a:t>の個数と、</a:t>
            </a:r>
            <a:r>
              <a:rPr lang="en-US" altLang="ja-JP" dirty="0"/>
              <a:t>daughter</a:t>
            </a:r>
            <a:r>
              <a:rPr lang="ja-JP" altLang="en-US" dirty="0"/>
              <a:t>をの真の</a:t>
            </a:r>
            <a:r>
              <a:rPr lang="en-US" altLang="ja-JP" dirty="0"/>
              <a:t>tau</a:t>
            </a:r>
            <a:r>
              <a:rPr lang="ja-JP" altLang="en-US" dirty="0"/>
              <a:t>の個数を比べた。</a:t>
            </a:r>
            <a:endParaRPr kumimoji="1" lang="ja-JP" altLang="en-US" dirty="0"/>
          </a:p>
        </p:txBody>
      </p:sp>
      <p:sp>
        <p:nvSpPr>
          <p:cNvPr id="17" name="正方形/長方形 16">
            <a:extLst>
              <a:ext uri="{FF2B5EF4-FFF2-40B4-BE49-F238E27FC236}">
                <a16:creationId xmlns:a16="http://schemas.microsoft.com/office/drawing/2014/main" id="{6B88770C-44D9-8074-B3FD-8236073DE794}"/>
              </a:ext>
            </a:extLst>
          </p:cNvPr>
          <p:cNvSpPr/>
          <p:nvPr/>
        </p:nvSpPr>
        <p:spPr>
          <a:xfrm>
            <a:off x="6658493" y="1335455"/>
            <a:ext cx="3800475" cy="11311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t>結果は個数については全く変わらなかったように見えた。</a:t>
            </a:r>
            <a:endParaRPr kumimoji="1" lang="en-US" altLang="ja-JP" dirty="0"/>
          </a:p>
          <a:p>
            <a:pPr algn="ctr"/>
            <a:r>
              <a:rPr kumimoji="1" lang="ja-JP" altLang="en-US" dirty="0"/>
              <a:t>まだ</a:t>
            </a:r>
            <a:r>
              <a:rPr kumimoji="1" lang="en-US" altLang="ja-JP" dirty="0"/>
              <a:t>tau</a:t>
            </a:r>
            <a:r>
              <a:rPr kumimoji="1" lang="ja-JP" altLang="en-US" dirty="0"/>
              <a:t>が予想よりも多く検出されている。</a:t>
            </a:r>
          </a:p>
        </p:txBody>
      </p:sp>
      <p:sp>
        <p:nvSpPr>
          <p:cNvPr id="15" name="正方形/長方形 14">
            <a:extLst>
              <a:ext uri="{FF2B5EF4-FFF2-40B4-BE49-F238E27FC236}">
                <a16:creationId xmlns:a16="http://schemas.microsoft.com/office/drawing/2014/main" id="{8B09D3DB-8F4E-8535-F883-A46555434C67}"/>
              </a:ext>
            </a:extLst>
          </p:cNvPr>
          <p:cNvSpPr/>
          <p:nvPr/>
        </p:nvSpPr>
        <p:spPr>
          <a:xfrm>
            <a:off x="2954192" y="4041427"/>
            <a:ext cx="1852863" cy="1287429"/>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ja-JP" dirty="0"/>
              <a:t>old(</a:t>
            </a:r>
            <a:r>
              <a:rPr lang="en-US" altLang="ja-JP" dirty="0" err="1"/>
              <a:t>daughter+Whitelist</a:t>
            </a:r>
            <a:r>
              <a:rPr lang="en-US" altLang="ja-JP" dirty="0"/>
              <a:t>+</a:t>
            </a:r>
            <a:r>
              <a:rPr lang="ja-JP" altLang="ja-JP" dirty="0"/>
              <a:t>シミュレータ起因ノイズの排除</a:t>
            </a:r>
            <a:r>
              <a:rPr lang="en-US" altLang="ja-JP" dirty="0"/>
              <a:t>)</a:t>
            </a:r>
            <a:endParaRPr kumimoji="1" lang="ja-JP" altLang="en-US" dirty="0"/>
          </a:p>
        </p:txBody>
      </p:sp>
      <p:sp>
        <p:nvSpPr>
          <p:cNvPr id="19" name="正方形/長方形 18">
            <a:extLst>
              <a:ext uri="{FF2B5EF4-FFF2-40B4-BE49-F238E27FC236}">
                <a16:creationId xmlns:a16="http://schemas.microsoft.com/office/drawing/2014/main" id="{ABC319B3-8263-9C40-EA3B-A3DDD3F9F293}"/>
              </a:ext>
            </a:extLst>
          </p:cNvPr>
          <p:cNvSpPr/>
          <p:nvPr/>
        </p:nvSpPr>
        <p:spPr>
          <a:xfrm>
            <a:off x="10130589" y="4199021"/>
            <a:ext cx="1728036" cy="144379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kumimoji="1" lang="en-US" altLang="ja-JP" dirty="0"/>
              <a:t>New(</a:t>
            </a:r>
            <a:r>
              <a:rPr lang="en-US" altLang="ja-JP" dirty="0"/>
              <a:t>Whitelist+</a:t>
            </a:r>
            <a:r>
              <a:rPr lang="ja-JP" altLang="ja-JP" dirty="0"/>
              <a:t>シミュレータ起因ノイズの排除</a:t>
            </a:r>
            <a:r>
              <a:rPr lang="en-US" altLang="ja-JP" dirty="0"/>
              <a:t>+</a:t>
            </a:r>
            <a:endParaRPr kumimoji="1" lang="ja-JP" altLang="en-US" dirty="0"/>
          </a:p>
        </p:txBody>
      </p:sp>
    </p:spTree>
    <p:extLst>
      <p:ext uri="{BB962C8B-B14F-4D97-AF65-F5344CB8AC3E}">
        <p14:creationId xmlns:p14="http://schemas.microsoft.com/office/powerpoint/2010/main" val="3095292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796FF3-CDD2-3834-B701-59FC42E94BD6}"/>
              </a:ext>
            </a:extLst>
          </p:cNvPr>
          <p:cNvSpPr>
            <a:spLocks noGrp="1"/>
          </p:cNvSpPr>
          <p:nvPr>
            <p:ph type="title"/>
          </p:nvPr>
        </p:nvSpPr>
        <p:spPr/>
        <p:txBody>
          <a:bodyPr/>
          <a:lstStyle/>
          <a:p>
            <a:r>
              <a:rPr kumimoji="1" lang="ja-JP" altLang="en-US" dirty="0"/>
              <a:t>時間によってスライス</a:t>
            </a:r>
          </a:p>
        </p:txBody>
      </p:sp>
      <p:grpSp>
        <p:nvGrpSpPr>
          <p:cNvPr id="4" name="グループ化 3">
            <a:extLst>
              <a:ext uri="{FF2B5EF4-FFF2-40B4-BE49-F238E27FC236}">
                <a16:creationId xmlns:a16="http://schemas.microsoft.com/office/drawing/2014/main" id="{81808F65-0B53-327C-1109-26554616C5E5}"/>
              </a:ext>
            </a:extLst>
          </p:cNvPr>
          <p:cNvGrpSpPr/>
          <p:nvPr/>
        </p:nvGrpSpPr>
        <p:grpSpPr>
          <a:xfrm>
            <a:off x="1109185" y="2583886"/>
            <a:ext cx="4315841" cy="1901509"/>
            <a:chOff x="1770186" y="4890079"/>
            <a:chExt cx="3728725" cy="1520323"/>
          </a:xfrm>
        </p:grpSpPr>
        <p:sp>
          <p:nvSpPr>
            <p:cNvPr id="5" name="フリーフォーム: 図形 4">
              <a:extLst>
                <a:ext uri="{FF2B5EF4-FFF2-40B4-BE49-F238E27FC236}">
                  <a16:creationId xmlns:a16="http://schemas.microsoft.com/office/drawing/2014/main" id="{41A8866D-A2CB-BA63-68E5-DDD2AF4ADEA0}"/>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98A5F3E2-4377-41F1-1DDD-A7F8B5D0BA9F}"/>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FD46783F-BC15-C8FE-6DA9-30F05450C5AE}"/>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A115BFA2-B843-20D1-AD76-AB4F0133C6DD}"/>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EF1D15CA-A519-69E6-9D9E-1C3FECC5DFC7}"/>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6147884D-D749-4E5B-19BA-87995B594D0E}"/>
                    </a:ext>
                  </a:extLst>
                </p:cNvPr>
                <p:cNvSpPr txBox="1"/>
                <p:nvPr/>
              </p:nvSpPr>
              <p:spPr>
                <a:xfrm>
                  <a:off x="5028037" y="5471487"/>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10" name="テキスト ボックス 9">
                  <a:extLst>
                    <a:ext uri="{FF2B5EF4-FFF2-40B4-BE49-F238E27FC236}">
                      <a16:creationId xmlns:a16="http://schemas.microsoft.com/office/drawing/2014/main" id="{6147884D-D749-4E5B-19BA-87995B594D0E}"/>
                    </a:ext>
                  </a:extLst>
                </p:cNvPr>
                <p:cNvSpPr txBox="1">
                  <a:spLocks noRot="1" noChangeAspect="1" noMove="1" noResize="1" noEditPoints="1" noAdjustHandles="1" noChangeArrowheads="1" noChangeShapeType="1" noTextEdit="1"/>
                </p:cNvSpPr>
                <p:nvPr/>
              </p:nvSpPr>
              <p:spPr>
                <a:xfrm>
                  <a:off x="5028037" y="5471487"/>
                  <a:ext cx="462844" cy="646331"/>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83017541-43EB-1685-5762-C3A405FB18A9}"/>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0F535E6-7D67-CC75-CF23-C88269B8734D}"/>
                    </a:ext>
                  </a:extLst>
                </p:cNvPr>
                <p:cNvSpPr txBox="1"/>
                <p:nvPr/>
              </p:nvSpPr>
              <p:spPr>
                <a:xfrm>
                  <a:off x="5036067" y="60410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12" name="テキスト ボックス 11">
                  <a:extLst>
                    <a:ext uri="{FF2B5EF4-FFF2-40B4-BE49-F238E27FC236}">
                      <a16:creationId xmlns:a16="http://schemas.microsoft.com/office/drawing/2014/main" id="{A0F535E6-7D67-CC75-CF23-C88269B8734D}"/>
                    </a:ext>
                  </a:extLst>
                </p:cNvPr>
                <p:cNvSpPr txBox="1">
                  <a:spLocks noRot="1" noChangeAspect="1" noMove="1" noResize="1" noEditPoints="1" noAdjustHandles="1" noChangeArrowheads="1" noChangeShapeType="1" noTextEdit="1"/>
                </p:cNvSpPr>
                <p:nvPr/>
              </p:nvSpPr>
              <p:spPr>
                <a:xfrm>
                  <a:off x="5036067" y="6041070"/>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3" name="直線コネクタ 12">
              <a:extLst>
                <a:ext uri="{FF2B5EF4-FFF2-40B4-BE49-F238E27FC236}">
                  <a16:creationId xmlns:a16="http://schemas.microsoft.com/office/drawing/2014/main" id="{463EED6C-3F56-A85D-4E9A-AB6D6A74411E}"/>
                </a:ext>
              </a:extLst>
            </p:cNvPr>
            <p:cNvCxnSpPr>
              <a:cxnSpLocks/>
              <a:endCxn id="5"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7A8E50C5-D490-038D-5E87-F41C9EB82D6B}"/>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5" name="直線コネクタ 14">
              <a:extLst>
                <a:ext uri="{FF2B5EF4-FFF2-40B4-BE49-F238E27FC236}">
                  <a16:creationId xmlns:a16="http://schemas.microsoft.com/office/drawing/2014/main" id="{85437280-4B6E-48EF-C0A6-631A141A39A5}"/>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16" name="直線コネクタ 15">
              <a:extLst>
                <a:ext uri="{FF2B5EF4-FFF2-40B4-BE49-F238E27FC236}">
                  <a16:creationId xmlns:a16="http://schemas.microsoft.com/office/drawing/2014/main" id="{BB2804CD-8868-F630-C835-E760BF8C952F}"/>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17" name="直線コネクタ 16">
              <a:extLst>
                <a:ext uri="{FF2B5EF4-FFF2-40B4-BE49-F238E27FC236}">
                  <a16:creationId xmlns:a16="http://schemas.microsoft.com/office/drawing/2014/main" id="{27D6FF83-60C5-2253-60A3-186C3AEF19FB}"/>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86EF25B9-C3EB-613C-19DE-A76A2BDC4582}"/>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CE4575EF-F835-5731-4234-F5EF3049F679}"/>
                </a:ext>
              </a:extLst>
            </p:cNvPr>
            <p:cNvCxnSpPr>
              <a:cxnSpLocks/>
            </p:cNvCxnSpPr>
            <p:nvPr/>
          </p:nvCxnSpPr>
          <p:spPr>
            <a:xfrm>
              <a:off x="4705722" y="5958564"/>
              <a:ext cx="703781" cy="37613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BDF44D0E-7BB7-6600-9835-B450BA3284FA}"/>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1" name="フリーフォーム: 図形 20">
              <a:extLst>
                <a:ext uri="{FF2B5EF4-FFF2-40B4-BE49-F238E27FC236}">
                  <a16:creationId xmlns:a16="http://schemas.microsoft.com/office/drawing/2014/main" id="{8424F5CA-6FA3-CBAA-4D25-443D0B606A34}"/>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二等辺三角形 21">
              <a:extLst>
                <a:ext uri="{FF2B5EF4-FFF2-40B4-BE49-F238E27FC236}">
                  <a16:creationId xmlns:a16="http://schemas.microsoft.com/office/drawing/2014/main" id="{FFDE373F-9665-1C94-F51B-DA66EE69A186}"/>
                </a:ext>
              </a:extLst>
            </p:cNvPr>
            <p:cNvSpPr/>
            <p:nvPr/>
          </p:nvSpPr>
          <p:spPr>
            <a:xfrm rot="14551113">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3" name="二等辺三角形 22">
              <a:extLst>
                <a:ext uri="{FF2B5EF4-FFF2-40B4-BE49-F238E27FC236}">
                  <a16:creationId xmlns:a16="http://schemas.microsoft.com/office/drawing/2014/main" id="{74409366-71CA-B9FB-2E2B-946C71DFAE1B}"/>
                </a:ext>
              </a:extLst>
            </p:cNvPr>
            <p:cNvSpPr/>
            <p:nvPr/>
          </p:nvSpPr>
          <p:spPr>
            <a:xfrm rot="8045632">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二等辺三角形 23">
              <a:extLst>
                <a:ext uri="{FF2B5EF4-FFF2-40B4-BE49-F238E27FC236}">
                  <a16:creationId xmlns:a16="http://schemas.microsoft.com/office/drawing/2014/main" id="{5516F9AF-6730-050B-351A-9FDEAF457CDA}"/>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二等辺三角形 24">
              <a:extLst>
                <a:ext uri="{FF2B5EF4-FFF2-40B4-BE49-F238E27FC236}">
                  <a16:creationId xmlns:a16="http://schemas.microsoft.com/office/drawing/2014/main" id="{D56F5F43-4BE4-DFB1-00D1-41FD1E0688C1}"/>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cxnSp>
        <p:nvCxnSpPr>
          <p:cNvPr id="27" name="直線コネクタ 26">
            <a:extLst>
              <a:ext uri="{FF2B5EF4-FFF2-40B4-BE49-F238E27FC236}">
                <a16:creationId xmlns:a16="http://schemas.microsoft.com/office/drawing/2014/main" id="{34A65EBF-8D00-3C3A-4F28-766A1FB46C87}"/>
              </a:ext>
            </a:extLst>
          </p:cNvPr>
          <p:cNvCxnSpPr/>
          <p:nvPr/>
        </p:nvCxnSpPr>
        <p:spPr>
          <a:xfrm flipV="1">
            <a:off x="1904097" y="2618270"/>
            <a:ext cx="514365" cy="448558"/>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BAD1294A-CE1C-D8D6-6EA5-F0FEC69C952A}"/>
              </a:ext>
            </a:extLst>
          </p:cNvPr>
          <p:cNvCxnSpPr/>
          <p:nvPr/>
        </p:nvCxnSpPr>
        <p:spPr>
          <a:xfrm>
            <a:off x="4780134" y="2246050"/>
            <a:ext cx="12826" cy="3648723"/>
          </a:xfrm>
          <a:prstGeom prst="line">
            <a:avLst/>
          </a:prstGeom>
        </p:spPr>
        <p:style>
          <a:lnRef idx="1">
            <a:schemeClr val="accent2"/>
          </a:lnRef>
          <a:fillRef idx="0">
            <a:schemeClr val="accent2"/>
          </a:fillRef>
          <a:effectRef idx="0">
            <a:schemeClr val="accent2"/>
          </a:effectRef>
          <a:fontRef idx="minor">
            <a:schemeClr val="tx1"/>
          </a:fontRef>
        </p:style>
      </p:cxnSp>
      <p:cxnSp>
        <p:nvCxnSpPr>
          <p:cNvPr id="31" name="直線コネクタ 30">
            <a:extLst>
              <a:ext uri="{FF2B5EF4-FFF2-40B4-BE49-F238E27FC236}">
                <a16:creationId xmlns:a16="http://schemas.microsoft.com/office/drawing/2014/main" id="{25D14CBD-5BA4-DCD8-E68D-2BC4C5F454B2}"/>
              </a:ext>
            </a:extLst>
          </p:cNvPr>
          <p:cNvCxnSpPr/>
          <p:nvPr/>
        </p:nvCxnSpPr>
        <p:spPr>
          <a:xfrm>
            <a:off x="5422406" y="2223306"/>
            <a:ext cx="63517" cy="3719744"/>
          </a:xfrm>
          <a:prstGeom prst="line">
            <a:avLst/>
          </a:prstGeom>
        </p:spPr>
        <p:style>
          <a:lnRef idx="1">
            <a:schemeClr val="accent2"/>
          </a:lnRef>
          <a:fillRef idx="0">
            <a:schemeClr val="accent2"/>
          </a:fillRef>
          <a:effectRef idx="0">
            <a:schemeClr val="accent2"/>
          </a:effectRef>
          <a:fontRef idx="minor">
            <a:schemeClr val="tx1"/>
          </a:fontRef>
        </p:style>
      </p:cxnSp>
      <p:grpSp>
        <p:nvGrpSpPr>
          <p:cNvPr id="32" name="グループ化 31">
            <a:extLst>
              <a:ext uri="{FF2B5EF4-FFF2-40B4-BE49-F238E27FC236}">
                <a16:creationId xmlns:a16="http://schemas.microsoft.com/office/drawing/2014/main" id="{BFB800C9-71D6-042E-0A8E-A10B8A784DB8}"/>
              </a:ext>
            </a:extLst>
          </p:cNvPr>
          <p:cNvGrpSpPr/>
          <p:nvPr/>
        </p:nvGrpSpPr>
        <p:grpSpPr>
          <a:xfrm>
            <a:off x="5243008" y="3430725"/>
            <a:ext cx="3066525" cy="2424432"/>
            <a:chOff x="1862391" y="4001294"/>
            <a:chExt cx="3066525" cy="2424432"/>
          </a:xfrm>
        </p:grpSpPr>
        <p:grpSp>
          <p:nvGrpSpPr>
            <p:cNvPr id="33" name="グループ化 32">
              <a:extLst>
                <a:ext uri="{FF2B5EF4-FFF2-40B4-BE49-F238E27FC236}">
                  <a16:creationId xmlns:a16="http://schemas.microsoft.com/office/drawing/2014/main" id="{0AA2300E-CF6A-98FB-FBF2-FA6B82E94861}"/>
                </a:ext>
              </a:extLst>
            </p:cNvPr>
            <p:cNvGrpSpPr/>
            <p:nvPr/>
          </p:nvGrpSpPr>
          <p:grpSpPr>
            <a:xfrm>
              <a:off x="1862391" y="4367814"/>
              <a:ext cx="2007681" cy="1884705"/>
              <a:chOff x="1862391" y="4367814"/>
              <a:chExt cx="2007681" cy="1884705"/>
            </a:xfrm>
          </p:grpSpPr>
          <p:cxnSp>
            <p:nvCxnSpPr>
              <p:cNvPr id="40" name="直線コネクタ 39">
                <a:extLst>
                  <a:ext uri="{FF2B5EF4-FFF2-40B4-BE49-F238E27FC236}">
                    <a16:creationId xmlns:a16="http://schemas.microsoft.com/office/drawing/2014/main" id="{E918BE4C-9652-C05A-8C9A-0E8D8A699EDF}"/>
                  </a:ext>
                </a:extLst>
              </p:cNvPr>
              <p:cNvCxnSpPr>
                <a:cxnSpLocks/>
                <a:stCxn id="43" idx="0"/>
              </p:cNvCxnSpPr>
              <p:nvPr/>
            </p:nvCxnSpPr>
            <p:spPr>
              <a:xfrm flipV="1">
                <a:off x="1969328" y="4367814"/>
                <a:ext cx="729484" cy="604235"/>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7A142433-632A-91A8-DB4B-342C6AB6C2BC}"/>
                  </a:ext>
                </a:extLst>
              </p:cNvPr>
              <p:cNvCxnSpPr>
                <a:cxnSpLocks/>
                <a:stCxn id="43" idx="15"/>
              </p:cNvCxnSpPr>
              <p:nvPr/>
            </p:nvCxnSpPr>
            <p:spPr>
              <a:xfrm flipV="1">
                <a:off x="3017044" y="4972049"/>
                <a:ext cx="853028" cy="699717"/>
              </a:xfrm>
              <a:prstGeom prst="line">
                <a:avLst/>
              </a:prstGeom>
            </p:spPr>
            <p:style>
              <a:lnRef idx="2">
                <a:schemeClr val="dk1"/>
              </a:lnRef>
              <a:fillRef idx="0">
                <a:schemeClr val="dk1"/>
              </a:fillRef>
              <a:effectRef idx="1">
                <a:schemeClr val="dk1"/>
              </a:effectRef>
              <a:fontRef idx="minor">
                <a:schemeClr val="tx1"/>
              </a:fontRef>
            </p:style>
          </p:cxnSp>
          <p:cxnSp>
            <p:nvCxnSpPr>
              <p:cNvPr id="42" name="直線コネクタ 41">
                <a:extLst>
                  <a:ext uri="{FF2B5EF4-FFF2-40B4-BE49-F238E27FC236}">
                    <a16:creationId xmlns:a16="http://schemas.microsoft.com/office/drawing/2014/main" id="{4FF46DEE-FFD6-7CEB-6D02-ED1A2DB116ED}"/>
                  </a:ext>
                </a:extLst>
              </p:cNvPr>
              <p:cNvCxnSpPr>
                <a:cxnSpLocks/>
                <a:stCxn id="43" idx="15"/>
              </p:cNvCxnSpPr>
              <p:nvPr/>
            </p:nvCxnSpPr>
            <p:spPr>
              <a:xfrm>
                <a:off x="3017044" y="5671766"/>
                <a:ext cx="853028" cy="580753"/>
              </a:xfrm>
              <a:prstGeom prst="line">
                <a:avLst/>
              </a:prstGeom>
            </p:spPr>
            <p:style>
              <a:lnRef idx="2">
                <a:schemeClr val="dk1"/>
              </a:lnRef>
              <a:fillRef idx="0">
                <a:schemeClr val="dk1"/>
              </a:fillRef>
              <a:effectRef idx="1">
                <a:schemeClr val="dk1"/>
              </a:effectRef>
              <a:fontRef idx="minor">
                <a:schemeClr val="tx1"/>
              </a:fontRef>
            </p:style>
          </p:cxnSp>
          <p:sp>
            <p:nvSpPr>
              <p:cNvPr id="43" name="フリーフォーム: 図形 42">
                <a:extLst>
                  <a:ext uri="{FF2B5EF4-FFF2-40B4-BE49-F238E27FC236}">
                    <a16:creationId xmlns:a16="http://schemas.microsoft.com/office/drawing/2014/main" id="{FF630EB1-0C64-D56B-E650-2DBED2674FEC}"/>
                  </a:ext>
                </a:extLst>
              </p:cNvPr>
              <p:cNvSpPr/>
              <p:nvPr/>
            </p:nvSpPr>
            <p:spPr>
              <a:xfrm rot="1976439" flipV="1">
                <a:off x="1862391" y="5222853"/>
                <a:ext cx="1259764" cy="20092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二等辺三角形 44">
                <a:extLst>
                  <a:ext uri="{FF2B5EF4-FFF2-40B4-BE49-F238E27FC236}">
                    <a16:creationId xmlns:a16="http://schemas.microsoft.com/office/drawing/2014/main" id="{83CADDCB-1B2F-9355-29DB-70889CB3C4FF}"/>
                  </a:ext>
                </a:extLst>
              </p:cNvPr>
              <p:cNvSpPr/>
              <p:nvPr/>
            </p:nvSpPr>
            <p:spPr>
              <a:xfrm rot="3136892">
                <a:off x="2218476" y="4542715"/>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6" name="二等辺三角形 45">
                <a:extLst>
                  <a:ext uri="{FF2B5EF4-FFF2-40B4-BE49-F238E27FC236}">
                    <a16:creationId xmlns:a16="http://schemas.microsoft.com/office/drawing/2014/main" id="{EDC223D8-BE4D-6B48-1173-AD9A9D42ED23}"/>
                  </a:ext>
                </a:extLst>
              </p:cNvPr>
              <p:cNvSpPr/>
              <p:nvPr/>
            </p:nvSpPr>
            <p:spPr>
              <a:xfrm rot="14046788">
                <a:off x="3390994" y="5189201"/>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二等辺三角形 46">
                <a:extLst>
                  <a:ext uri="{FF2B5EF4-FFF2-40B4-BE49-F238E27FC236}">
                    <a16:creationId xmlns:a16="http://schemas.microsoft.com/office/drawing/2014/main" id="{E7F787AF-C57C-9214-667B-1C3CC5B38128}"/>
                  </a:ext>
                </a:extLst>
              </p:cNvPr>
              <p:cNvSpPr/>
              <p:nvPr/>
            </p:nvSpPr>
            <p:spPr>
              <a:xfrm rot="7681778">
                <a:off x="3388451" y="5890293"/>
                <a:ext cx="230820" cy="221942"/>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D99F5432-F69F-1536-F05D-6FD3C16AF3C9}"/>
                    </a:ext>
                  </a:extLst>
                </p:cNvPr>
                <p:cNvSpPr txBox="1"/>
                <p:nvPr/>
              </p:nvSpPr>
              <p:spPr>
                <a:xfrm>
                  <a:off x="2698812" y="4001294"/>
                  <a:ext cx="4705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ja-JP" altLang="en-US"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m:oMathPara>
                  </a14:m>
                  <a:endParaRPr kumimoji="1" lang="ja-JP" altLang="en-US" dirty="0"/>
                </a:p>
              </p:txBody>
            </p:sp>
          </mc:Choice>
          <mc:Fallback xmlns="">
            <p:sp>
              <p:nvSpPr>
                <p:cNvPr id="43" name="テキスト ボックス 42">
                  <a:extLst>
                    <a:ext uri="{FF2B5EF4-FFF2-40B4-BE49-F238E27FC236}">
                      <a16:creationId xmlns:a16="http://schemas.microsoft.com/office/drawing/2014/main" id="{D2B35D35-069C-5EB3-12C3-D8CACAC702BE}"/>
                    </a:ext>
                  </a:extLst>
                </p:cNvPr>
                <p:cNvSpPr txBox="1">
                  <a:spLocks noRot="1" noChangeAspect="1" noMove="1" noResize="1" noEditPoints="1" noAdjustHandles="1" noChangeArrowheads="1" noChangeShapeType="1" noTextEdit="1"/>
                </p:cNvSpPr>
                <p:nvPr/>
              </p:nvSpPr>
              <p:spPr>
                <a:xfrm>
                  <a:off x="2698812" y="4001294"/>
                  <a:ext cx="470516"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D3133A0F-2BEC-8DBE-4D91-FFE230BCF89E}"/>
                    </a:ext>
                  </a:extLst>
                </p:cNvPr>
                <p:cNvSpPr txBox="1"/>
                <p:nvPr/>
              </p:nvSpPr>
              <p:spPr>
                <a:xfrm>
                  <a:off x="3847173" y="4704286"/>
                  <a:ext cx="330262" cy="41139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𝑙</m:t>
                                </m:r>
                              </m:sub>
                            </m:sSub>
                          </m:e>
                        </m:acc>
                        <m:d>
                          <m:dPr>
                            <m:ctrlPr>
                              <a:rPr kumimoji="1" lang="ja-JP" altLang="en-US" i="1" smtClean="0">
                                <a:latin typeface="Cambria Math" panose="02040503050406030204" pitchFamily="18" charset="0"/>
                              </a:rPr>
                            </m:ctrlPr>
                          </m:dPr>
                          <m:e>
                            <m:acc>
                              <m:accPr>
                                <m:chr m:val="̅"/>
                                <m:ctrlPr>
                                  <a:rPr lang="ja-JP" altLang="en-US" i="1" smtClean="0">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en-US" altLang="ja-JP" b="0" i="1" smtClean="0">
                                        <a:latin typeface="Cambria Math" panose="02040503050406030204" pitchFamily="18" charset="0"/>
                                      </a:rPr>
                                      <m:t>𝑒</m:t>
                                    </m:r>
                                  </m:sub>
                                </m:sSub>
                              </m:e>
                            </m:acc>
                            <m:r>
                              <a:rPr lang="en-US" altLang="ja-JP" b="0" i="1" smtClean="0">
                                <a:latin typeface="Cambria Math" panose="02040503050406030204" pitchFamily="18" charset="0"/>
                              </a:rPr>
                              <m:t>,</m:t>
                            </m:r>
                            <m:acc>
                              <m:accPr>
                                <m:chr m:val="̅"/>
                                <m:ctrlPr>
                                  <a:rPr lang="ja-JP" altLang="en-US" i="1">
                                    <a:latin typeface="Cambria Math" panose="02040503050406030204" pitchFamily="18" charset="0"/>
                                  </a:rPr>
                                </m:ctrlPr>
                              </m:accPr>
                              <m:e>
                                <m:sSub>
                                  <m:sSubPr>
                                    <m:ctrlPr>
                                      <a:rPr lang="ja-JP" altLang="en-US" i="1">
                                        <a:latin typeface="Cambria Math" panose="02040503050406030204" pitchFamily="18" charset="0"/>
                                      </a:rPr>
                                    </m:ctrlPr>
                                  </m:sSubPr>
                                  <m:e>
                                    <m:r>
                                      <a:rPr lang="ja-JP" altLang="en-US" i="1">
                                        <a:latin typeface="Cambria Math" panose="02040503050406030204" pitchFamily="18" charset="0"/>
                                      </a:rPr>
                                      <m:t>𝜈</m:t>
                                    </m:r>
                                  </m:e>
                                  <m:sub>
                                    <m:r>
                                      <a:rPr lang="ja-JP" altLang="en-US" i="1" smtClean="0">
                                        <a:latin typeface="Cambria Math" panose="02040503050406030204" pitchFamily="18" charset="0"/>
                                      </a:rPr>
                                      <m:t>𝜇</m:t>
                                    </m:r>
                                  </m:sub>
                                </m:sSub>
                              </m:e>
                            </m:acc>
                          </m:e>
                        </m:d>
                      </m:oMath>
                    </m:oMathPara>
                  </a14:m>
                  <a:endParaRPr kumimoji="1" lang="ja-JP" altLang="en-US" dirty="0"/>
                </a:p>
              </p:txBody>
            </p:sp>
          </mc:Choice>
          <mc:Fallback xmlns="">
            <p:sp>
              <p:nvSpPr>
                <p:cNvPr id="47" name="テキスト ボックス 46">
                  <a:extLst>
                    <a:ext uri="{FF2B5EF4-FFF2-40B4-BE49-F238E27FC236}">
                      <a16:creationId xmlns:a16="http://schemas.microsoft.com/office/drawing/2014/main" id="{F655716A-ACF9-11F1-2F94-589503976402}"/>
                    </a:ext>
                  </a:extLst>
                </p:cNvPr>
                <p:cNvSpPr txBox="1">
                  <a:spLocks noRot="1" noChangeAspect="1" noMove="1" noResize="1" noEditPoints="1" noAdjustHandles="1" noChangeArrowheads="1" noChangeShapeType="1" noTextEdit="1"/>
                </p:cNvSpPr>
                <p:nvPr/>
              </p:nvSpPr>
              <p:spPr>
                <a:xfrm>
                  <a:off x="3847173" y="4704286"/>
                  <a:ext cx="330262" cy="411395"/>
                </a:xfrm>
                <a:prstGeom prst="rect">
                  <a:avLst/>
                </a:prstGeom>
                <a:blipFill>
                  <a:blip r:embed="rId14"/>
                  <a:stretch>
                    <a:fillRect r="-198148" b="-298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1853B209-C63D-EFD7-DC47-C8CCE6314C47}"/>
                    </a:ext>
                  </a:extLst>
                </p:cNvPr>
                <p:cNvSpPr txBox="1"/>
                <p:nvPr/>
              </p:nvSpPr>
              <p:spPr>
                <a:xfrm>
                  <a:off x="2126433" y="5380808"/>
                  <a:ext cx="5832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49" name="テキスト ボックス 48">
                  <a:extLst>
                    <a:ext uri="{FF2B5EF4-FFF2-40B4-BE49-F238E27FC236}">
                      <a16:creationId xmlns:a16="http://schemas.microsoft.com/office/drawing/2014/main" id="{B85B2E22-BCFB-667D-4DFE-369612C32609}"/>
                    </a:ext>
                  </a:extLst>
                </p:cNvPr>
                <p:cNvSpPr txBox="1">
                  <a:spLocks noRot="1" noChangeAspect="1" noMove="1" noResize="1" noEditPoints="1" noAdjustHandles="1" noChangeArrowheads="1" noChangeShapeType="1" noTextEdit="1"/>
                </p:cNvSpPr>
                <p:nvPr/>
              </p:nvSpPr>
              <p:spPr>
                <a:xfrm>
                  <a:off x="2126433" y="5380808"/>
                  <a:ext cx="583248"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F306FDE2-F892-8C69-0C74-3DE3BACCFF27}"/>
                    </a:ext>
                  </a:extLst>
                </p:cNvPr>
                <p:cNvSpPr txBox="1"/>
                <p:nvPr/>
              </p:nvSpPr>
              <p:spPr>
                <a:xfrm>
                  <a:off x="3852403" y="6148727"/>
                  <a:ext cx="10765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d>
                          <m:dPr>
                            <m:ctrlPr>
                              <a:rPr kumimoji="1" lang="ja-JP" altLang="en-US" i="1" smtClean="0">
                                <a:latin typeface="Cambria Math" panose="02040503050406030204" pitchFamily="18" charset="0"/>
                              </a:rPr>
                            </m:ctrlPr>
                          </m:dPr>
                          <m:e>
                            <m:sSup>
                              <m:sSupPr>
                                <m:ctrlPr>
                                  <a:rPr kumimoji="1" lang="ja-JP" altLang="en-US"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b="0" i="1" smtClean="0">
                                <a:latin typeface="Cambria Math" panose="02040503050406030204" pitchFamily="18" charset="0"/>
                              </a:rPr>
                              <m:t>,</m:t>
                            </m:r>
                            <m:sSup>
                              <m:sSupPr>
                                <m:ctrlPr>
                                  <a:rPr kumimoji="1" lang="ja-JP" altLang="en-US" i="1" smtClean="0">
                                    <a:latin typeface="Cambria Math" panose="02040503050406030204" pitchFamily="18" charset="0"/>
                                  </a:rPr>
                                </m:ctrlPr>
                              </m:sSupPr>
                              <m:e>
                                <m:r>
                                  <a:rPr kumimoji="1" lang="ja-JP" altLang="en-US" i="1" smtClean="0">
                                    <a:latin typeface="Cambria Math" panose="02040503050406030204" pitchFamily="18" charset="0"/>
                                  </a:rPr>
                                  <m:t>𝜇</m:t>
                                </m:r>
                              </m:e>
                              <m:sup>
                                <m:r>
                                  <a:rPr kumimoji="1" lang="en-US" altLang="ja-JP" b="0" i="1" smtClean="0">
                                    <a:latin typeface="Cambria Math" panose="02040503050406030204" pitchFamily="18" charset="0"/>
                                  </a:rPr>
                                  <m:t>−</m:t>
                                </m:r>
                              </m:sup>
                            </m:sSup>
                          </m:e>
                        </m:d>
                      </m:oMath>
                    </m:oMathPara>
                  </a14:m>
                  <a:endParaRPr kumimoji="1" lang="ja-JP" altLang="en-US" dirty="0"/>
                </a:p>
              </p:txBody>
            </p:sp>
          </mc:Choice>
          <mc:Fallback xmlns="">
            <p:sp>
              <p:nvSpPr>
                <p:cNvPr id="51" name="テキスト ボックス 50">
                  <a:extLst>
                    <a:ext uri="{FF2B5EF4-FFF2-40B4-BE49-F238E27FC236}">
                      <a16:creationId xmlns:a16="http://schemas.microsoft.com/office/drawing/2014/main" id="{A726A14D-B51B-4E3A-80F5-B90761968653}"/>
                    </a:ext>
                  </a:extLst>
                </p:cNvPr>
                <p:cNvSpPr txBox="1">
                  <a:spLocks noRot="1" noChangeAspect="1" noMove="1" noResize="1" noEditPoints="1" noAdjustHandles="1" noChangeArrowheads="1" noChangeShapeType="1" noTextEdit="1"/>
                </p:cNvSpPr>
                <p:nvPr/>
              </p:nvSpPr>
              <p:spPr>
                <a:xfrm>
                  <a:off x="3852403" y="6148727"/>
                  <a:ext cx="1076513" cy="276999"/>
                </a:xfrm>
                <a:prstGeom prst="rect">
                  <a:avLst/>
                </a:prstGeom>
                <a:blipFill>
                  <a:blip r:embed="rId16"/>
                  <a:stretch>
                    <a:fillRect l="-4520" b="-22222"/>
                  </a:stretch>
                </a:blipFill>
              </p:spPr>
              <p:txBody>
                <a:bodyPr/>
                <a:lstStyle/>
                <a:p>
                  <a:r>
                    <a:rPr lang="ja-JP" altLang="en-US">
                      <a:noFill/>
                    </a:rPr>
                    <a:t> </a:t>
                  </a:r>
                </a:p>
              </p:txBody>
            </p:sp>
          </mc:Fallback>
        </mc:AlternateContent>
      </p:grpSp>
      <p:cxnSp>
        <p:nvCxnSpPr>
          <p:cNvPr id="50" name="直線矢印コネクタ 49">
            <a:extLst>
              <a:ext uri="{FF2B5EF4-FFF2-40B4-BE49-F238E27FC236}">
                <a16:creationId xmlns:a16="http://schemas.microsoft.com/office/drawing/2014/main" id="{43B5A2EA-D6AA-603E-8B59-054DBCFDF66F}"/>
              </a:ext>
            </a:extLst>
          </p:cNvPr>
          <p:cNvCxnSpPr/>
          <p:nvPr/>
        </p:nvCxnSpPr>
        <p:spPr>
          <a:xfrm flipH="1">
            <a:off x="5422406" y="2246050"/>
            <a:ext cx="3357610" cy="9163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2" name="直線矢印コネクタ 51">
            <a:extLst>
              <a:ext uri="{FF2B5EF4-FFF2-40B4-BE49-F238E27FC236}">
                <a16:creationId xmlns:a16="http://schemas.microsoft.com/office/drawing/2014/main" id="{E5B5D144-80CE-19F0-2B68-B906E127B0B9}"/>
              </a:ext>
            </a:extLst>
          </p:cNvPr>
          <p:cNvCxnSpPr/>
          <p:nvPr/>
        </p:nvCxnSpPr>
        <p:spPr>
          <a:xfrm>
            <a:off x="1623867" y="4920446"/>
            <a:ext cx="2346782" cy="396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3" name="テキスト ボックス 52">
                <a:extLst>
                  <a:ext uri="{FF2B5EF4-FFF2-40B4-BE49-F238E27FC236}">
                    <a16:creationId xmlns:a16="http://schemas.microsoft.com/office/drawing/2014/main" id="{29747923-4BC5-D1E5-8A59-EF78D001F295}"/>
                  </a:ext>
                </a:extLst>
              </p:cNvPr>
              <p:cNvSpPr txBox="1"/>
              <p:nvPr/>
            </p:nvSpPr>
            <p:spPr>
              <a:xfrm>
                <a:off x="1926994" y="2521258"/>
                <a:ext cx="25397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oMath>
                  </m:oMathPara>
                </a14:m>
                <a:endParaRPr kumimoji="1" lang="ja-JP" altLang="en-US" dirty="0"/>
              </a:p>
            </p:txBody>
          </p:sp>
        </mc:Choice>
        <mc:Fallback xmlns="">
          <p:sp>
            <p:nvSpPr>
              <p:cNvPr id="53" name="テキスト ボックス 52">
                <a:extLst>
                  <a:ext uri="{FF2B5EF4-FFF2-40B4-BE49-F238E27FC236}">
                    <a16:creationId xmlns:a16="http://schemas.microsoft.com/office/drawing/2014/main" id="{29747923-4BC5-D1E5-8A59-EF78D001F295}"/>
                  </a:ext>
                </a:extLst>
              </p:cNvPr>
              <p:cNvSpPr txBox="1">
                <a:spLocks noRot="1" noChangeAspect="1" noMove="1" noResize="1" noEditPoints="1" noAdjustHandles="1" noChangeArrowheads="1" noChangeShapeType="1" noTextEdit="1"/>
              </p:cNvSpPr>
              <p:nvPr/>
            </p:nvSpPr>
            <p:spPr>
              <a:xfrm>
                <a:off x="1926994" y="2521258"/>
                <a:ext cx="253976" cy="369332"/>
              </a:xfrm>
              <a:prstGeom prst="rect">
                <a:avLst/>
              </a:prstGeom>
              <a:blipFill>
                <a:blip r:embed="rId17"/>
                <a:stretch>
                  <a:fillRect r="-16667" b="-5000"/>
                </a:stretch>
              </a:blipFill>
            </p:spPr>
            <p:txBody>
              <a:bodyPr/>
              <a:lstStyle/>
              <a:p>
                <a:r>
                  <a:rPr lang="ja-JP" altLang="en-US">
                    <a:noFill/>
                  </a:rPr>
                  <a:t> </a:t>
                </a:r>
              </a:p>
            </p:txBody>
          </p:sp>
        </mc:Fallback>
      </mc:AlternateContent>
      <p:sp>
        <p:nvSpPr>
          <p:cNvPr id="54" name="テキスト ボックス 53">
            <a:extLst>
              <a:ext uri="{FF2B5EF4-FFF2-40B4-BE49-F238E27FC236}">
                <a16:creationId xmlns:a16="http://schemas.microsoft.com/office/drawing/2014/main" id="{682ED72F-F7EA-C20C-46A6-77F7B8208422}"/>
              </a:ext>
            </a:extLst>
          </p:cNvPr>
          <p:cNvSpPr txBox="1"/>
          <p:nvPr/>
        </p:nvSpPr>
        <p:spPr>
          <a:xfrm>
            <a:off x="2118847" y="4637541"/>
            <a:ext cx="1414466" cy="369332"/>
          </a:xfrm>
          <a:prstGeom prst="rect">
            <a:avLst/>
          </a:prstGeom>
          <a:noFill/>
        </p:spPr>
        <p:txBody>
          <a:bodyPr wrap="square" rtlCol="0">
            <a:spAutoFit/>
          </a:bodyPr>
          <a:lstStyle/>
          <a:p>
            <a:r>
              <a:rPr kumimoji="1" lang="en-US" altLang="ja-JP" dirty="0"/>
              <a:t>time</a:t>
            </a:r>
            <a:endParaRPr kumimoji="1" lang="ja-JP" altLang="en-US" dirty="0"/>
          </a:p>
        </p:txBody>
      </p:sp>
      <p:sp>
        <p:nvSpPr>
          <p:cNvPr id="55" name="テキスト ボックス 54">
            <a:extLst>
              <a:ext uri="{FF2B5EF4-FFF2-40B4-BE49-F238E27FC236}">
                <a16:creationId xmlns:a16="http://schemas.microsoft.com/office/drawing/2014/main" id="{ED6F5AF0-31E8-C109-3322-FB5EB1AC44DC}"/>
              </a:ext>
            </a:extLst>
          </p:cNvPr>
          <p:cNvSpPr txBox="1"/>
          <p:nvPr/>
        </p:nvSpPr>
        <p:spPr>
          <a:xfrm>
            <a:off x="8708994" y="1690688"/>
            <a:ext cx="3238312" cy="1754326"/>
          </a:xfrm>
          <a:prstGeom prst="rect">
            <a:avLst/>
          </a:prstGeom>
          <a:noFill/>
        </p:spPr>
        <p:txBody>
          <a:bodyPr wrap="square" rtlCol="0">
            <a:spAutoFit/>
          </a:bodyPr>
          <a:lstStyle/>
          <a:p>
            <a:r>
              <a:rPr lang="ja-JP" altLang="en-US" dirty="0"/>
              <a:t>捕まえた</a:t>
            </a:r>
            <a:r>
              <a:rPr lang="en-US" altLang="ja-JP" dirty="0"/>
              <a:t>tau</a:t>
            </a:r>
            <a:r>
              <a:rPr lang="ja-JP" altLang="en-US" dirty="0"/>
              <a:t>について、その</a:t>
            </a:r>
            <a:r>
              <a:rPr lang="en-US" altLang="ja-JP" dirty="0"/>
              <a:t>tau</a:t>
            </a:r>
            <a:r>
              <a:rPr lang="ja-JP" altLang="en-US" dirty="0"/>
              <a:t>が生まれた時刻においてのすべての存在している粒子について、エネルギー、電荷、運動量の保存を確認して、バグがないかを確認する</a:t>
            </a:r>
            <a:endParaRPr kumimoji="1" lang="ja-JP" altLang="en-US" dirty="0"/>
          </a:p>
        </p:txBody>
      </p:sp>
    </p:spTree>
    <p:extLst>
      <p:ext uri="{BB962C8B-B14F-4D97-AF65-F5344CB8AC3E}">
        <p14:creationId xmlns:p14="http://schemas.microsoft.com/office/powerpoint/2010/main" val="159897973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5027</TotalTime>
  <Words>39442</Words>
  <Application>Microsoft Office PowerPoint</Application>
  <PresentationFormat>ワイド画面</PresentationFormat>
  <Paragraphs>3513</Paragraphs>
  <Slides>41</Slides>
  <Notes>20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41</vt:i4>
      </vt:variant>
    </vt:vector>
  </HeadingPairs>
  <TitlesOfParts>
    <vt:vector size="48" baseType="lpstr">
      <vt:lpstr>Google Sans Text</vt:lpstr>
      <vt:lpstr>游ゴシック</vt:lpstr>
      <vt:lpstr>游ゴシック Light</vt:lpstr>
      <vt:lpstr>Arial</vt:lpstr>
      <vt:lpstr>Cambria Math</vt:lpstr>
      <vt:lpstr>Wingdings</vt:lpstr>
      <vt:lpstr>Office テーマ</vt:lpstr>
      <vt:lpstr>2026/7/8</vt:lpstr>
      <vt:lpstr>Activity details</vt:lpstr>
      <vt:lpstr>Physics Motivation and Challenges</vt:lpstr>
      <vt:lpstr>Tau Veto for Background Suppression</vt:lpstr>
      <vt:lpstr>Tau Tagging for Signal Recovery</vt:lpstr>
      <vt:lpstr>Strategic Approach to Performance Maximization</vt:lpstr>
      <vt:lpstr>Process Definition: Higgs_tauchannel</vt:lpstr>
      <vt:lpstr>ジェネレータレベルのtauの個数の比較</vt:lpstr>
      <vt:lpstr>時間によってスライス</vt:lpstr>
      <vt:lpstr>PowerPoint プレゼンテーション</vt:lpstr>
      <vt:lpstr>Tauの親粒子の確認</vt:lpstr>
      <vt:lpstr>タウの真の起源(親粒子)と崩壊モードの総括</vt:lpstr>
      <vt:lpstr>2-body final state(2体終状態)のEnergyの概算①</vt:lpstr>
      <vt:lpstr>2-body final state(2体終状態)のEnergyの概算②</vt:lpstr>
      <vt:lpstr>PowerPoint プレゼンテーション</vt:lpstr>
      <vt:lpstr>タウの真の起源(親粒子)と崩壊モードの総括</vt:lpstr>
      <vt:lpstr>統計を増やす</vt:lpstr>
      <vt:lpstr>タウの真の起源(親粒子)と崩壊モードの総括</vt:lpstr>
      <vt:lpstr>タウの物理的な真の起源(親粒子)と崩壊モードの総括</vt:lpstr>
      <vt:lpstr>Hのエネルギーが増加している理由の調査</vt:lpstr>
      <vt:lpstr>Zの質量について</vt:lpstr>
      <vt:lpstr>Zの質量について</vt:lpstr>
      <vt:lpstr>Zの質量分布の計算</vt:lpstr>
      <vt:lpstr>ブライトウィグナー分布(非相対論的)①</vt:lpstr>
      <vt:lpstr>ブライトウィグナー分布(非相対論的)②</vt:lpstr>
      <vt:lpstr>Zの質量分布を計算で出す</vt:lpstr>
      <vt:lpstr>Hからのtauから計算した、Hmass、電荷 </vt:lpstr>
      <vt:lpstr>相対論的なブライトウィグナー分布</vt:lpstr>
      <vt:lpstr>相対論的なブライトウィグナー分布</vt:lpstr>
      <vt:lpstr>Zの質量分布を計算で出す</vt:lpstr>
      <vt:lpstr>計算式</vt:lpstr>
      <vt:lpstr>タウの物理的な真の起源(親粒子)と崩壊モードの総括</vt:lpstr>
      <vt:lpstr>タウの物理的な真の起源(親粒子)と崩壊モードの総括</vt:lpstr>
      <vt:lpstr>Tau lepton</vt:lpstr>
      <vt:lpstr>4-momentumの定義</vt:lpstr>
      <vt:lpstr>マンデルスタム変数</vt:lpstr>
      <vt:lpstr>マンデルスタム変数</vt:lpstr>
      <vt:lpstr>The Difference in Production Mechanisms</vt:lpstr>
      <vt:lpstr>Zの質量が変動することについて①</vt:lpstr>
      <vt:lpstr>Zの質量が変動することについて②</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悠風 伊藤</dc:creator>
  <cp:lastModifiedBy>悠風 伊藤</cp:lastModifiedBy>
  <cp:revision>48</cp:revision>
  <dcterms:created xsi:type="dcterms:W3CDTF">2026-06-14T19:18:10Z</dcterms:created>
  <dcterms:modified xsi:type="dcterms:W3CDTF">2026-07-06T04:00:16Z</dcterms:modified>
</cp:coreProperties>
</file>