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STIX Two Text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C7F670D-CB62-4A85-A404-AF4BDB9E3222}">
  <a:tblStyle styleId="{2C7F670D-CB62-4A85-A404-AF4BDB9E322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STIXTwoText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STIXTwoText-italic.fntdata"/><Relationship Id="rId14" Type="http://schemas.openxmlformats.org/officeDocument/2006/relationships/slide" Target="slides/slide9.xml"/><Relationship Id="rId36" Type="http://schemas.openxmlformats.org/officeDocument/2006/relationships/font" Target="fonts/STIXTwoText-bold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38" Type="http://schemas.openxmlformats.org/officeDocument/2006/relationships/font" Target="fonts/STIXTwoText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f81676d7c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f81676d7c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f81676d7c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f81676d7c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4eeb50d17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f4eeb50d17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f4eeb50d17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f4eeb50d17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- Metric design: decide what to optimize, what to monitor, and what to report.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- OCQuality: fast diagnostic before expensive clustering.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- OCQuality components: seed quality, compact same-particle groups, separated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  different-particle groups.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- ClusteringQuality: main physics-facing clustering score.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- Efficiency: recovered true-particle energy.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- Purity: cleanliness of matched reconstructed clusters.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- Confusion: charged energy assigned to neutral clusters, and neutral energy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  assigned to charged clusters.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- EnergyQuality: relative and absolute RMSE for the later regression extension.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- Boundary: clustering claim uses clustering metrics; energy metrics belong to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the exploratory energy slides.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f80b2e751c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f80b2e751c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f4eeb50d17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f4eeb50d17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f4eeb50d17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f4eeb50d17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f4eeb50d17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f4eeb50d17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f4eeb50d17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f4eeb50d17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f4eeb50d17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f4eeb50d17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f7ed3933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f7ed3933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f80b2e751c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f80b2e751c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f4eeb50d17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f4eeb50d17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f81676d7ce_1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f81676d7ce_1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81676d7ce_1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f81676d7ce_1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f80b2e751c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f80b2e751c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f80b2e751c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f80b2e751c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f80b2e751c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f80b2e751c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f81676d7ce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f81676d7ce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f81676d7ce_1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f81676d7ce_1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f81676d7ce_1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3f81676d7ce_1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ecfb67b71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ecfb67b71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7f7ed3933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7f7ed3933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f4eeb50d17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f4eeb50d17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f4eeb50d17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f4eeb50d17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f80b2e751c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f80b2e751c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f4eeb50d17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f4eeb50d17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4eeb50d17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f4eeb50d17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1.png"/><Relationship Id="rId4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png"/><Relationship Id="rId4" Type="http://schemas.openxmlformats.org/officeDocument/2006/relationships/image" Target="../media/image19.png"/><Relationship Id="rId5" Type="http://schemas.openxmlformats.org/officeDocument/2006/relationships/image" Target="../media/image1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1" Type="http://schemas.openxmlformats.org/officeDocument/2006/relationships/image" Target="../media/image26.png"/><Relationship Id="rId10" Type="http://schemas.openxmlformats.org/officeDocument/2006/relationships/image" Target="../media/image29.png"/><Relationship Id="rId9" Type="http://schemas.openxmlformats.org/officeDocument/2006/relationships/image" Target="../media/image25.png"/><Relationship Id="rId5" Type="http://schemas.openxmlformats.org/officeDocument/2006/relationships/image" Target="../media/image27.png"/><Relationship Id="rId6" Type="http://schemas.openxmlformats.org/officeDocument/2006/relationships/image" Target="../media/image30.png"/><Relationship Id="rId7" Type="http://schemas.openxmlformats.org/officeDocument/2006/relationships/image" Target="../media/image34.png"/><Relationship Id="rId8" Type="http://schemas.openxmlformats.org/officeDocument/2006/relationships/image" Target="../media/image3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5.png"/><Relationship Id="rId4" Type="http://schemas.openxmlformats.org/officeDocument/2006/relationships/image" Target="../media/image3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0.png"/><Relationship Id="rId4" Type="http://schemas.openxmlformats.org/officeDocument/2006/relationships/image" Target="../media/image4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2.png"/><Relationship Id="rId4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5" Type="http://schemas.openxmlformats.org/officeDocument/2006/relationships/image" Target="../media/image20.png"/><Relationship Id="rId6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80"/>
              <a:t>Particle Flow Reconstruction for </a:t>
            </a:r>
            <a:endParaRPr sz="338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80"/>
              <a:t>the International Linear Collider</a:t>
            </a:r>
            <a:endParaRPr sz="338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42900" y="27971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" sz="2270">
                <a:solidFill>
                  <a:schemeClr val="dk1"/>
                </a:solidFill>
              </a:rPr>
              <a:t>Using Graph Neural Networks and Object Condensation</a:t>
            </a:r>
            <a:endParaRPr sz="1130"/>
          </a:p>
        </p:txBody>
      </p:sp>
      <p:sp>
        <p:nvSpPr>
          <p:cNvPr id="56" name="Google Shape;56;p13"/>
          <p:cNvSpPr txBox="1"/>
          <p:nvPr/>
        </p:nvSpPr>
        <p:spPr>
          <a:xfrm>
            <a:off x="342900" y="3854350"/>
            <a:ext cx="6617400" cy="10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Trinh Cédric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Suehara Taikan, Schaeffer </a:t>
            </a:r>
            <a:r>
              <a:rPr lang="en" sz="1800">
                <a:solidFill>
                  <a:schemeClr val="dk2"/>
                </a:solidFill>
              </a:rPr>
              <a:t>Arpad</a:t>
            </a:r>
            <a:r>
              <a:rPr lang="en" sz="1800">
                <a:solidFill>
                  <a:schemeClr val="dk2"/>
                </a:solidFill>
              </a:rPr>
              <a:t>, Tatsuki Murata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University of Tokyo, ICEPP, École Polytechnique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" name="Google Shape;144;p22"/>
          <p:cNvPicPr preferRelativeResize="0"/>
          <p:nvPr/>
        </p:nvPicPr>
        <p:blipFill rotWithShape="1">
          <a:blip r:embed="rId3">
            <a:alphaModFix/>
          </a:blip>
          <a:srcRect b="16347" l="9418" r="4256" t="14735"/>
          <a:stretch/>
        </p:blipFill>
        <p:spPr>
          <a:xfrm>
            <a:off x="5906650" y="574600"/>
            <a:ext cx="2565801" cy="1898427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2"/>
          <p:cNvSpPr txBox="1"/>
          <p:nvPr>
            <p:ph idx="1" type="body"/>
          </p:nvPr>
        </p:nvSpPr>
        <p:spPr>
          <a:xfrm>
            <a:off x="155850" y="1431625"/>
            <a:ext cx="8832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700">
                <a:latin typeface="STIX Two Text"/>
                <a:ea typeface="STIX Two Text"/>
                <a:cs typeface="STIX Two Text"/>
                <a:sym typeface="STIX Two Text"/>
              </a:rPr>
              <a:t>Hit </a:t>
            </a:r>
            <a:r>
              <a:rPr lang="en" sz="1700">
                <a:latin typeface="STIX Two Text"/>
                <a:ea typeface="STIX Two Text"/>
                <a:cs typeface="STIX Two Text"/>
                <a:sym typeface="STIX Two Text"/>
              </a:rPr>
              <a:t>→ (seed score beta, condensation-space coordinate) </a:t>
            </a:r>
            <a:endParaRPr sz="1700">
              <a:latin typeface="STIX Two Text"/>
              <a:ea typeface="STIX Two Text"/>
              <a:cs typeface="STIX Two Text"/>
              <a:sym typeface="STIX Two Text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700">
                <a:latin typeface="STIX Two Text"/>
                <a:ea typeface="STIX Two Text"/>
                <a:cs typeface="STIX Two Text"/>
                <a:sym typeface="STIX Two Text"/>
              </a:rPr>
              <a:t>Beta control </a:t>
            </a:r>
            <a:r>
              <a:rPr lang="en" sz="1700">
                <a:latin typeface="STIX Two Text"/>
                <a:ea typeface="STIX Two Text"/>
                <a:cs typeface="STIX Two Text"/>
                <a:sym typeface="STIX Two Text"/>
              </a:rPr>
              <a:t>= high beta on seeds + low beta on non-seeds </a:t>
            </a:r>
            <a:endParaRPr sz="1700">
              <a:latin typeface="STIX Two Text"/>
              <a:ea typeface="STIX Two Text"/>
              <a:cs typeface="STIX Two Text"/>
              <a:sym typeface="STIX Two Text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latin typeface="STIX Two Text"/>
              <a:ea typeface="STIX Two Text"/>
              <a:cs typeface="STIX Two Text"/>
              <a:sym typeface="STIX Two Text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latin typeface="STIX Two Text"/>
                <a:ea typeface="STIX Two Text"/>
                <a:cs typeface="STIX Two Text"/>
                <a:sym typeface="STIX Two Text"/>
              </a:rPr>
              <a:t>Seed charge </a:t>
            </a:r>
            <a:r>
              <a:rPr lang="en" sz="1700">
                <a:latin typeface="STIX Two Text"/>
                <a:ea typeface="STIX Two Text"/>
                <a:cs typeface="STIX Two Text"/>
                <a:sym typeface="STIX Two Text"/>
              </a:rPr>
              <a:t>= increasing function of beta + minimum charge </a:t>
            </a:r>
            <a:endParaRPr sz="1700">
              <a:latin typeface="STIX Two Text"/>
              <a:ea typeface="STIX Two Text"/>
              <a:cs typeface="STIX Two Text"/>
              <a:sym typeface="STIX Two Text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700">
                <a:latin typeface="STIX Two Text"/>
                <a:ea typeface="STIX Two Text"/>
                <a:cs typeface="STIX Two Text"/>
                <a:sym typeface="STIX Two Text"/>
              </a:rPr>
              <a:t>Attraction </a:t>
            </a:r>
            <a:r>
              <a:rPr lang="en" sz="1700">
                <a:latin typeface="STIX Two Text"/>
                <a:ea typeface="STIX Two Text"/>
                <a:cs typeface="STIX Two Text"/>
                <a:sym typeface="STIX Two Text"/>
              </a:rPr>
              <a:t>= Σ(hit charge × own-seed charge × distance to own seed²) / number of hits </a:t>
            </a:r>
            <a:endParaRPr sz="1700">
              <a:latin typeface="STIX Two Text"/>
              <a:ea typeface="STIX Two Text"/>
              <a:cs typeface="STIX Two Text"/>
              <a:sym typeface="STIX Two Text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700">
                <a:latin typeface="STIX Two Text"/>
                <a:ea typeface="STIX Two Text"/>
                <a:cs typeface="STIX Two Text"/>
                <a:sym typeface="STIX Two Text"/>
              </a:rPr>
              <a:t>Repulsion </a:t>
            </a:r>
            <a:r>
              <a:rPr lang="en" sz="1700">
                <a:latin typeface="STIX Two Text"/>
                <a:ea typeface="STIX Two Text"/>
                <a:cs typeface="STIX Two Text"/>
                <a:sym typeface="STIX Two Text"/>
              </a:rPr>
              <a:t>= Σ(hit charge × other-seed charge × penalty if too close) / number of hits </a:t>
            </a:r>
            <a:endParaRPr sz="1700">
              <a:latin typeface="STIX Two Text"/>
              <a:ea typeface="STIX Two Text"/>
              <a:cs typeface="STIX Two Text"/>
              <a:sym typeface="STIX Two Text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700">
                <a:latin typeface="STIX Two Text"/>
                <a:ea typeface="STIX Two Text"/>
                <a:cs typeface="STIX Two Text"/>
                <a:sym typeface="STIX Two Text"/>
              </a:rPr>
              <a:t>Potential </a:t>
            </a:r>
            <a:r>
              <a:rPr lang="en" sz="1700">
                <a:latin typeface="STIX Two Text"/>
                <a:ea typeface="STIX Two Text"/>
                <a:cs typeface="STIX Two Text"/>
                <a:sym typeface="STIX Two Text"/>
              </a:rPr>
              <a:t>= Attraction + Repulsion</a:t>
            </a:r>
            <a:endParaRPr sz="1700">
              <a:latin typeface="STIX Two Text"/>
              <a:ea typeface="STIX Two Text"/>
              <a:cs typeface="STIX Two Text"/>
              <a:sym typeface="STIX Two Text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STIX Two Text"/>
              <a:ea typeface="STIX Two Text"/>
              <a:cs typeface="STIX Two Text"/>
              <a:sym typeface="STIX Two Text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700">
                <a:latin typeface="STIX Two Text"/>
                <a:ea typeface="STIX Two Text"/>
                <a:cs typeface="STIX Two Text"/>
                <a:sym typeface="STIX Two Text"/>
              </a:rPr>
              <a:t>OC loss </a:t>
            </a:r>
            <a:r>
              <a:rPr lang="en" sz="1700">
                <a:latin typeface="STIX Two Text"/>
                <a:ea typeface="STIX Two Text"/>
                <a:cs typeface="STIX Two Text"/>
                <a:sym typeface="STIX Two Text"/>
              </a:rPr>
              <a:t>= Potential + Beta control </a:t>
            </a:r>
            <a:endParaRPr sz="1700">
              <a:latin typeface="STIX Two Text"/>
              <a:ea typeface="STIX Two Text"/>
              <a:cs typeface="STIX Two Text"/>
              <a:sym typeface="STIX Two Text"/>
            </a:endParaRPr>
          </a:p>
        </p:txBody>
      </p:sp>
      <p:sp>
        <p:nvSpPr>
          <p:cNvPr id="146" name="Google Shape;146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GNN: Object Condensation</a:t>
            </a:r>
            <a:endParaRPr/>
          </a:p>
        </p:txBody>
      </p:sp>
      <p:sp>
        <p:nvSpPr>
          <p:cNvPr id="147" name="Google Shape;147;p22"/>
          <p:cNvSpPr txBox="1"/>
          <p:nvPr/>
        </p:nvSpPr>
        <p:spPr>
          <a:xfrm>
            <a:off x="311700" y="4716625"/>
            <a:ext cx="4781700" cy="28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800">
                <a:solidFill>
                  <a:schemeClr val="dk2"/>
                </a:solidFill>
              </a:rPr>
              <a:t>Note: Annex with detailed formulas available</a:t>
            </a:r>
            <a:endParaRPr i="1" sz="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GNN: Pipeline</a:t>
            </a:r>
            <a:endParaRPr/>
          </a:p>
        </p:txBody>
      </p:sp>
      <p:sp>
        <p:nvSpPr>
          <p:cNvPr id="153" name="Google Shape;153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p23" title="mermaid-diagram-2026-07-14-17005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275" y="1170125"/>
            <a:ext cx="8771461" cy="3340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Greedy Clustering</a:t>
            </a:r>
            <a:endParaRPr/>
          </a:p>
        </p:txBody>
      </p:sp>
      <p:pic>
        <p:nvPicPr>
          <p:cNvPr id="160" name="Google Shape;160;p24" title="v8_threshold_scan_repo_ggct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0900" y="1071396"/>
            <a:ext cx="4579274" cy="3538154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0500" y="1440875"/>
            <a:ext cx="2906750" cy="311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Metrics: OCQuality, ClusteringQuality, EnergyQuality</a:t>
            </a:r>
            <a:endParaRPr/>
          </a:p>
        </p:txBody>
      </p:sp>
      <p:sp>
        <p:nvSpPr>
          <p:cNvPr id="168" name="Google Shape;168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5"/>
          <p:cNvSpPr txBox="1"/>
          <p:nvPr/>
        </p:nvSpPr>
        <p:spPr>
          <a:xfrm>
            <a:off x="311700" y="4716625"/>
            <a:ext cx="4781700" cy="28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800">
                <a:solidFill>
                  <a:schemeClr val="dk2"/>
                </a:solidFill>
              </a:rPr>
              <a:t>Note: Annex with detailed formulas available</a:t>
            </a:r>
            <a:endParaRPr i="1" sz="800">
              <a:solidFill>
                <a:schemeClr val="dk2"/>
              </a:solidFill>
            </a:endParaRPr>
          </a:p>
        </p:txBody>
      </p:sp>
      <p:sp>
        <p:nvSpPr>
          <p:cNvPr id="170" name="Google Shape;170;p25"/>
          <p:cNvSpPr txBox="1"/>
          <p:nvPr>
            <p:ph idx="1" type="body"/>
          </p:nvPr>
        </p:nvSpPr>
        <p:spPr>
          <a:xfrm>
            <a:off x="311700" y="1040325"/>
            <a:ext cx="8765700" cy="365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600">
                <a:latin typeface="STIX Two Text"/>
                <a:ea typeface="STIX Two Text"/>
                <a:cs typeface="STIX Two Text"/>
                <a:sym typeface="STIX Two Text"/>
              </a:rPr>
              <a:t>SeedQuality </a:t>
            </a:r>
            <a:r>
              <a:rPr lang="en" sz="1600">
                <a:latin typeface="STIX Two Text"/>
                <a:ea typeface="STIX Two Text"/>
                <a:cs typeface="STIX Two Text"/>
                <a:sym typeface="STIX Two Text"/>
              </a:rPr>
              <a:t>= sqrt(MeanSeedBeta × (1 - MeanNonSeedBeta))</a:t>
            </a:r>
            <a:endParaRPr sz="1600">
              <a:latin typeface="STIX Two Text"/>
              <a:ea typeface="STIX Two Text"/>
              <a:cs typeface="STIX Two Text"/>
              <a:sym typeface="STIX Two Text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600">
                <a:latin typeface="STIX Two Text"/>
                <a:ea typeface="STIX Two Text"/>
                <a:cs typeface="STIX Two Text"/>
                <a:sym typeface="STIX Two Text"/>
              </a:rPr>
              <a:t>SpaceQuality </a:t>
            </a:r>
            <a:r>
              <a:rPr lang="en" sz="1600">
                <a:latin typeface="STIX Two Text"/>
                <a:ea typeface="STIX Two Text"/>
                <a:cs typeface="STIX Two Text"/>
                <a:sym typeface="STIX Two Text"/>
              </a:rPr>
              <a:t>= SeedSeparation / (SeedSeparation + HitCompactness + ε)</a:t>
            </a:r>
            <a:endParaRPr sz="1600">
              <a:latin typeface="STIX Two Text"/>
              <a:ea typeface="STIX Two Text"/>
              <a:cs typeface="STIX Two Text"/>
              <a:sym typeface="STIX Two Text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600">
                <a:latin typeface="STIX Two Text"/>
                <a:ea typeface="STIX Two Text"/>
                <a:cs typeface="STIX Two Text"/>
                <a:sym typeface="STIX Two Text"/>
              </a:rPr>
              <a:t>OCQuality </a:t>
            </a:r>
            <a:r>
              <a:rPr lang="en" sz="1600">
                <a:latin typeface="STIX Two Text"/>
                <a:ea typeface="STIX Two Text"/>
                <a:cs typeface="STIX Two Text"/>
                <a:sym typeface="STIX Two Text"/>
              </a:rPr>
              <a:t>= sqrt(SeedQuality × SpaceQuality)</a:t>
            </a:r>
            <a:endParaRPr sz="1600">
              <a:latin typeface="STIX Two Text"/>
              <a:ea typeface="STIX Two Text"/>
              <a:cs typeface="STIX Two Text"/>
              <a:sym typeface="STIX Two Text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STIX Two Text"/>
              <a:ea typeface="STIX Two Text"/>
              <a:cs typeface="STIX Two Text"/>
              <a:sym typeface="STIX Two Text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600">
                <a:latin typeface="STIX Two Text"/>
                <a:ea typeface="STIX Two Text"/>
                <a:cs typeface="STIX Two Text"/>
                <a:sym typeface="STIX Two Text"/>
              </a:rPr>
              <a:t>Efficiency </a:t>
            </a:r>
            <a:r>
              <a:rPr lang="en" sz="1600">
                <a:latin typeface="STIX Two Text"/>
                <a:ea typeface="STIX Two Text"/>
                <a:cs typeface="STIX Two Text"/>
                <a:sym typeface="STIX Two Text"/>
              </a:rPr>
              <a:t>= RecoveredTrueEnergy / TotalTrueEnergy</a:t>
            </a:r>
            <a:endParaRPr sz="1600">
              <a:latin typeface="STIX Two Text"/>
              <a:ea typeface="STIX Two Text"/>
              <a:cs typeface="STIX Two Text"/>
              <a:sym typeface="STIX Two Text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600">
                <a:latin typeface="STIX Two Text"/>
                <a:ea typeface="STIX Two Text"/>
                <a:cs typeface="STIX Two Text"/>
                <a:sym typeface="STIX Two Text"/>
              </a:rPr>
              <a:t>Purity </a:t>
            </a:r>
            <a:r>
              <a:rPr lang="en" sz="1600">
                <a:latin typeface="STIX Two Text"/>
                <a:ea typeface="STIX Two Text"/>
                <a:cs typeface="STIX Two Text"/>
                <a:sym typeface="STIX Two Text"/>
              </a:rPr>
              <a:t>= CorrectEnergyInMatchedClusters / TotalEnergyInMatchedClusters</a:t>
            </a:r>
            <a:endParaRPr sz="1600">
              <a:latin typeface="STIX Two Text"/>
              <a:ea typeface="STIX Two Text"/>
              <a:cs typeface="STIX Two Text"/>
              <a:sym typeface="STIX Two Text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600">
                <a:latin typeface="STIX Two Text"/>
                <a:ea typeface="STIX Two Text"/>
                <a:cs typeface="STIX Two Text"/>
                <a:sym typeface="STIX Two Text"/>
              </a:rPr>
              <a:t>ConfusionQuality </a:t>
            </a:r>
            <a:r>
              <a:rPr lang="en" sz="1600">
                <a:latin typeface="STIX Two Text"/>
                <a:ea typeface="STIX Two Text"/>
                <a:cs typeface="STIX Two Text"/>
                <a:sym typeface="STIX Two Text"/>
              </a:rPr>
              <a:t>= sqrt((1 - ChargedToNeutralConfusion) × (1 - NeutralToChargedConfusion))</a:t>
            </a:r>
            <a:endParaRPr sz="1600">
              <a:latin typeface="STIX Two Text"/>
              <a:ea typeface="STIX Two Text"/>
              <a:cs typeface="STIX Two Text"/>
              <a:sym typeface="STIX Two Text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600">
                <a:latin typeface="STIX Two Text"/>
                <a:ea typeface="STIX Two Text"/>
                <a:cs typeface="STIX Two Text"/>
                <a:sym typeface="STIX Two Text"/>
              </a:rPr>
              <a:t>ClusteringQuality </a:t>
            </a:r>
            <a:r>
              <a:rPr lang="en" sz="1600">
                <a:latin typeface="STIX Two Text"/>
                <a:ea typeface="STIX Two Text"/>
                <a:cs typeface="STIX Two Text"/>
                <a:sym typeface="STIX Two Text"/>
              </a:rPr>
              <a:t>= Efficiency</a:t>
            </a:r>
            <a:r>
              <a:rPr baseline="30000" lang="en" sz="1600">
                <a:latin typeface="STIX Two Text"/>
                <a:ea typeface="STIX Two Text"/>
                <a:cs typeface="STIX Two Text"/>
                <a:sym typeface="STIX Two Text"/>
              </a:rPr>
              <a:t>0.40 </a:t>
            </a:r>
            <a:r>
              <a:rPr lang="en" sz="1600">
                <a:latin typeface="STIX Two Text"/>
                <a:ea typeface="STIX Two Text"/>
                <a:cs typeface="STIX Two Text"/>
                <a:sym typeface="STIX Two Text"/>
              </a:rPr>
              <a:t>× Purity</a:t>
            </a:r>
            <a:r>
              <a:rPr baseline="30000" lang="en" sz="1600">
                <a:latin typeface="STIX Two Text"/>
                <a:ea typeface="STIX Two Text"/>
                <a:cs typeface="STIX Two Text"/>
                <a:sym typeface="STIX Two Text"/>
              </a:rPr>
              <a:t>0.40 </a:t>
            </a:r>
            <a:r>
              <a:rPr lang="en" sz="1600">
                <a:latin typeface="STIX Two Text"/>
                <a:ea typeface="STIX Two Text"/>
                <a:cs typeface="STIX Two Text"/>
                <a:sym typeface="STIX Two Text"/>
              </a:rPr>
              <a:t>× ConfusionQuality</a:t>
            </a:r>
            <a:r>
              <a:rPr baseline="30000" lang="en" sz="1600">
                <a:latin typeface="STIX Two Text"/>
                <a:ea typeface="STIX Two Text"/>
                <a:cs typeface="STIX Two Text"/>
                <a:sym typeface="STIX Two Text"/>
              </a:rPr>
              <a:t>0.20</a:t>
            </a:r>
            <a:endParaRPr baseline="30000" sz="1600">
              <a:latin typeface="STIX Two Text"/>
              <a:ea typeface="STIX Two Text"/>
              <a:cs typeface="STIX Two Text"/>
              <a:sym typeface="STIX Two Text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STIX Two Text"/>
              <a:ea typeface="STIX Two Text"/>
              <a:cs typeface="STIX Two Text"/>
              <a:sym typeface="STIX Two Text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600">
                <a:latin typeface="STIX Two Text"/>
                <a:ea typeface="STIX Two Text"/>
                <a:cs typeface="STIX Two Text"/>
                <a:sym typeface="STIX Two Text"/>
              </a:rPr>
              <a:t>RelativeEnergyRMSE </a:t>
            </a:r>
            <a:r>
              <a:rPr lang="en" sz="1600">
                <a:latin typeface="STIX Two Text"/>
                <a:ea typeface="STIX Two Text"/>
                <a:cs typeface="STIX Two Text"/>
                <a:sym typeface="STIX Two Text"/>
              </a:rPr>
              <a:t>= sqrt(mean(((PredictedEnergy - TrueEnergy) / max(TrueEnergy, ε))²))</a:t>
            </a:r>
            <a:endParaRPr sz="1600">
              <a:latin typeface="STIX Two Text"/>
              <a:ea typeface="STIX Two Text"/>
              <a:cs typeface="STIX Two Text"/>
              <a:sym typeface="STIX Two Text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600">
                <a:latin typeface="STIX Two Text"/>
                <a:ea typeface="STIX Two Text"/>
                <a:cs typeface="STIX Two Text"/>
                <a:sym typeface="STIX Two Text"/>
              </a:rPr>
              <a:t>AbsoluteEnergyRMSE </a:t>
            </a:r>
            <a:r>
              <a:rPr lang="en" sz="1600">
                <a:latin typeface="STIX Two Text"/>
                <a:ea typeface="STIX Two Text"/>
                <a:cs typeface="STIX Two Text"/>
                <a:sym typeface="STIX Two Text"/>
              </a:rPr>
              <a:t>= sqrt(mean((PredictedEnergy - TrueEnergy)²))</a:t>
            </a:r>
            <a:endParaRPr sz="1600">
              <a:latin typeface="STIX Two Text"/>
              <a:ea typeface="STIX Two Text"/>
              <a:cs typeface="STIX Two Text"/>
              <a:sym typeface="STIX Two Text"/>
            </a:endParaRPr>
          </a:p>
        </p:txBody>
      </p:sp>
      <p:cxnSp>
        <p:nvCxnSpPr>
          <p:cNvPr id="171" name="Google Shape;171;p25"/>
          <p:cNvCxnSpPr/>
          <p:nvPr/>
        </p:nvCxnSpPr>
        <p:spPr>
          <a:xfrm flipH="1" rot="10800000">
            <a:off x="382350" y="2125350"/>
            <a:ext cx="8327700" cy="27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2" name="Google Shape;172;p25"/>
          <p:cNvCxnSpPr/>
          <p:nvPr/>
        </p:nvCxnSpPr>
        <p:spPr>
          <a:xfrm flipH="1" rot="10800000">
            <a:off x="382350" y="3788150"/>
            <a:ext cx="8327700" cy="27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Proxy Metrics</a:t>
            </a:r>
            <a:endParaRPr/>
          </a:p>
        </p:txBody>
      </p:sp>
      <p:sp>
        <p:nvSpPr>
          <p:cNvPr id="178" name="Google Shape;178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9" name="Google Shape;179;p26"/>
          <p:cNvPicPr preferRelativeResize="0"/>
          <p:nvPr/>
        </p:nvPicPr>
        <p:blipFill rotWithShape="1">
          <a:blip r:embed="rId3">
            <a:alphaModFix/>
          </a:blip>
          <a:srcRect b="4988" l="0" r="0" t="0"/>
          <a:stretch/>
        </p:blipFill>
        <p:spPr>
          <a:xfrm>
            <a:off x="1219800" y="888487"/>
            <a:ext cx="6704400" cy="391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Bayesian Hyperparameters Tuning</a:t>
            </a:r>
            <a:endParaRPr/>
          </a:p>
        </p:txBody>
      </p:sp>
      <p:sp>
        <p:nvSpPr>
          <p:cNvPr id="185" name="Google Shape;185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86" name="Google Shape;186;p27"/>
          <p:cNvGraphicFramePr/>
          <p:nvPr/>
        </p:nvGraphicFramePr>
        <p:xfrm>
          <a:off x="459325" y="1101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{2C7F670D-CB62-4A85-A404-AF4BDB9E3222}</a:tableStyleId>
              </a:tblPr>
              <a:tblGrid>
                <a:gridCol w="806200"/>
                <a:gridCol w="1027375"/>
                <a:gridCol w="619350"/>
                <a:gridCol w="2218875"/>
                <a:gridCol w="1712325"/>
                <a:gridCol w="1841225"/>
              </a:tblGrid>
              <a:tr h="378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</a:rPr>
                        <a:t>Sweep</a:t>
                      </a:r>
                      <a:endParaRPr b="1" sz="12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10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</a:rPr>
                        <a:t>GPU* time</a:t>
                      </a:r>
                      <a:endParaRPr b="1" sz="1200">
                        <a:solidFill>
                          <a:schemeClr val="dk2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</a:rPr>
                        <a:t>Data</a:t>
                      </a:r>
                      <a:endParaRPr b="1" sz="12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</a:rPr>
                        <a:t>Main swept axes</a:t>
                      </a:r>
                      <a:endParaRPr b="1" sz="12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</a:rPr>
                        <a:t>Best result</a:t>
                      </a:r>
                      <a:endParaRPr b="1" sz="12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</a:rPr>
                        <a:t>Conclusion</a:t>
                      </a:r>
                      <a:endParaRPr b="1" sz="12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6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v1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~308h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tau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OC loss modes, qmin, LR, restart period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oc_quality 0.9475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Pipeline becomes trainable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1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v2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~281h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tau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More conservative OC/loss search, OC dim, LR, weight decay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oc_quality 0.9326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Confirms stability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1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v4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~4,034h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nnqq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OC dim, LR, weight decay, qmin, beta stabilization, OC loss modes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clustering_quality 0.8993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First useful dense-event result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1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v7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~5,578h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nnqq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GravNet blocks, k for knn, space/propagate dims, post layers, OC head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c</a:t>
                      </a:r>
                      <a:r>
                        <a:rPr lang="en" sz="1000">
                          <a:solidFill>
                            <a:schemeClr val="dk2"/>
                          </a:solidFill>
                        </a:rPr>
                        <a:t>lustering_quality </a:t>
                      </a:r>
                      <a:r>
                        <a:rPr lang="en" sz="1000">
                          <a:solidFill>
                            <a:schemeClr val="dk2"/>
                          </a:solidFill>
                        </a:rPr>
                        <a:t>0.9456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Main architecture jump; better geometry and seed selection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55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v8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~10,912h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nnqq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Refined v7 basin: blocks, k for knn, compression, post dim, OC dim, beta/track/background coefficients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c</a:t>
                      </a:r>
                      <a:r>
                        <a:rPr lang="en" sz="1000">
                          <a:solidFill>
                            <a:schemeClr val="dk2"/>
                          </a:solidFill>
                        </a:rPr>
                        <a:t>lustering_quality </a:t>
                      </a:r>
                      <a:r>
                        <a:rPr lang="en" sz="1000">
                          <a:solidFill>
                            <a:schemeClr val="dk2"/>
                          </a:solidFill>
                        </a:rPr>
                        <a:t>0.9531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Final selected model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87" name="Google Shape;187;p27"/>
          <p:cNvSpPr txBox="1"/>
          <p:nvPr/>
        </p:nvSpPr>
        <p:spPr>
          <a:xfrm>
            <a:off x="311700" y="4716625"/>
            <a:ext cx="4781700" cy="28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800">
                <a:solidFill>
                  <a:schemeClr val="dk2"/>
                </a:solidFill>
              </a:rPr>
              <a:t>*Note: A100-40GB-equivalent order of magnitude </a:t>
            </a:r>
            <a:endParaRPr i="1" sz="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350" y="904000"/>
            <a:ext cx="7717393" cy="381262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Main Result on nnqq dataset</a:t>
            </a:r>
            <a:endParaRPr/>
          </a:p>
        </p:txBody>
      </p:sp>
      <p:sp>
        <p:nvSpPr>
          <p:cNvPr id="194" name="Google Shape;194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8"/>
          <p:cNvSpPr txBox="1"/>
          <p:nvPr>
            <p:ph idx="1" type="body"/>
          </p:nvPr>
        </p:nvSpPr>
        <p:spPr>
          <a:xfrm>
            <a:off x="786200" y="1092900"/>
            <a:ext cx="2507700" cy="132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Clustering Quality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GNN v8: 0.95309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PandoraPFA: </a:t>
            </a:r>
            <a:r>
              <a:rPr lang="en"/>
              <a:t>0.92109</a:t>
            </a:r>
            <a:endParaRPr/>
          </a:p>
        </p:txBody>
      </p:sp>
      <p:sp>
        <p:nvSpPr>
          <p:cNvPr id="196" name="Google Shape;196;p28"/>
          <p:cNvSpPr txBox="1"/>
          <p:nvPr/>
        </p:nvSpPr>
        <p:spPr>
          <a:xfrm>
            <a:off x="311700" y="4716625"/>
            <a:ext cx="4781700" cy="28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800">
                <a:solidFill>
                  <a:schemeClr val="dk2"/>
                </a:solidFill>
              </a:rPr>
              <a:t>Note: Annex with detailed sweep analysis available</a:t>
            </a:r>
            <a:endParaRPr i="1" sz="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563" y="250651"/>
            <a:ext cx="8442276" cy="4320073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Seeding</a:t>
            </a:r>
            <a:endParaRPr/>
          </a:p>
        </p:txBody>
      </p:sp>
      <p:sp>
        <p:nvSpPr>
          <p:cNvPr id="203" name="Google Shape;203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9"/>
          <p:cNvSpPr txBox="1"/>
          <p:nvPr/>
        </p:nvSpPr>
        <p:spPr>
          <a:xfrm>
            <a:off x="311700" y="4716625"/>
            <a:ext cx="4781700" cy="28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800">
                <a:solidFill>
                  <a:schemeClr val="dk2"/>
                </a:solidFill>
              </a:rPr>
              <a:t>Note: Seed analysis on the nnqq test dataset for GNN v8</a:t>
            </a:r>
            <a:endParaRPr i="1" sz="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30" title="mermaid-diagram-2026-07-15-18351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60100" y="1915950"/>
            <a:ext cx="2183292" cy="203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GNN Energy Regression Extension</a:t>
            </a:r>
            <a:endParaRPr/>
          </a:p>
        </p:txBody>
      </p:sp>
      <p:sp>
        <p:nvSpPr>
          <p:cNvPr id="211" name="Google Shape;211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2" name="Google Shape;212;p30" title="mermaid-diagram-2026-07-14-134450.png"/>
          <p:cNvPicPr preferRelativeResize="0"/>
          <p:nvPr/>
        </p:nvPicPr>
        <p:blipFill rotWithShape="1">
          <a:blip r:embed="rId4">
            <a:alphaModFix/>
          </a:blip>
          <a:srcRect b="8119" l="4142" r="7915" t="7664"/>
          <a:stretch/>
        </p:blipFill>
        <p:spPr>
          <a:xfrm>
            <a:off x="5619897" y="1292412"/>
            <a:ext cx="3347691" cy="309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0" title="mermaid-diagram-2026-07-14-134542.png"/>
          <p:cNvPicPr preferRelativeResize="0"/>
          <p:nvPr/>
        </p:nvPicPr>
        <p:blipFill rotWithShape="1">
          <a:blip r:embed="rId5">
            <a:alphaModFix/>
          </a:blip>
          <a:srcRect b="9024" l="12231" r="11897" t="10694"/>
          <a:stretch/>
        </p:blipFill>
        <p:spPr>
          <a:xfrm>
            <a:off x="371263" y="1569763"/>
            <a:ext cx="2139169" cy="2722385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30"/>
          <p:cNvSpPr/>
          <p:nvPr/>
        </p:nvSpPr>
        <p:spPr>
          <a:xfrm>
            <a:off x="1938149" y="1894175"/>
            <a:ext cx="1414400" cy="400475"/>
          </a:xfrm>
          <a:custGeom>
            <a:rect b="b" l="l" r="r" t="t"/>
            <a:pathLst>
              <a:path extrusionOk="0" h="16019" w="53253">
                <a:moveTo>
                  <a:pt x="0" y="0"/>
                </a:moveTo>
                <a:lnTo>
                  <a:pt x="53253" y="16019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sp>
      <p:sp>
        <p:nvSpPr>
          <p:cNvPr id="215" name="Google Shape;215;p30"/>
          <p:cNvSpPr/>
          <p:nvPr/>
        </p:nvSpPr>
        <p:spPr>
          <a:xfrm>
            <a:off x="1926650" y="2067350"/>
            <a:ext cx="1632882" cy="1233925"/>
          </a:xfrm>
          <a:custGeom>
            <a:rect b="b" l="l" r="r" t="t"/>
            <a:pathLst>
              <a:path extrusionOk="0" h="49357" w="61479">
                <a:moveTo>
                  <a:pt x="0" y="0"/>
                </a:moveTo>
                <a:lnTo>
                  <a:pt x="61479" y="49357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sp>
      <p:sp>
        <p:nvSpPr>
          <p:cNvPr id="216" name="Google Shape;216;p30"/>
          <p:cNvSpPr/>
          <p:nvPr/>
        </p:nvSpPr>
        <p:spPr>
          <a:xfrm>
            <a:off x="1982950" y="2505450"/>
            <a:ext cx="1369542" cy="1142208"/>
          </a:xfrm>
          <a:custGeom>
            <a:rect b="b" l="l" r="r" t="t"/>
            <a:pathLst>
              <a:path extrusionOk="0" h="45461" w="51088">
                <a:moveTo>
                  <a:pt x="0" y="45461"/>
                </a:moveTo>
                <a:lnTo>
                  <a:pt x="51088" y="0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sp>
      <p:sp>
        <p:nvSpPr>
          <p:cNvPr id="217" name="Google Shape;217;p30"/>
          <p:cNvSpPr/>
          <p:nvPr/>
        </p:nvSpPr>
        <p:spPr>
          <a:xfrm>
            <a:off x="2332002" y="2825025"/>
            <a:ext cx="1216202" cy="649425"/>
          </a:xfrm>
          <a:custGeom>
            <a:rect b="b" l="l" r="r" t="t"/>
            <a:pathLst>
              <a:path extrusionOk="0" h="25977" w="46759">
                <a:moveTo>
                  <a:pt x="0" y="0"/>
                </a:moveTo>
                <a:lnTo>
                  <a:pt x="46759" y="25977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sp>
      <p:sp>
        <p:nvSpPr>
          <p:cNvPr id="218" name="Google Shape;218;p30"/>
          <p:cNvSpPr/>
          <p:nvPr/>
        </p:nvSpPr>
        <p:spPr>
          <a:xfrm>
            <a:off x="1994217" y="3604350"/>
            <a:ext cx="1565282" cy="248950"/>
          </a:xfrm>
          <a:custGeom>
            <a:rect b="b" l="l" r="r" t="t"/>
            <a:pathLst>
              <a:path extrusionOk="0" h="9958" w="60180">
                <a:moveTo>
                  <a:pt x="0" y="9958"/>
                </a:moveTo>
                <a:lnTo>
                  <a:pt x="60180" y="0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sp>
      <p:sp>
        <p:nvSpPr>
          <p:cNvPr id="219" name="Google Shape;219;p30"/>
          <p:cNvSpPr/>
          <p:nvPr/>
        </p:nvSpPr>
        <p:spPr>
          <a:xfrm>
            <a:off x="4946100" y="2473050"/>
            <a:ext cx="1021180" cy="844081"/>
          </a:xfrm>
          <a:custGeom>
            <a:rect b="b" l="l" r="r" t="t"/>
            <a:pathLst>
              <a:path extrusionOk="0" h="33770" w="41131">
                <a:moveTo>
                  <a:pt x="0" y="0"/>
                </a:moveTo>
                <a:lnTo>
                  <a:pt x="41131" y="33770"/>
                </a:lnTo>
              </a:path>
            </a:pathLst>
          </a:custGeom>
          <a:noFill/>
          <a:ln cap="flat" cmpd="sng" w="98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sp>
      <p:sp>
        <p:nvSpPr>
          <p:cNvPr id="220" name="Google Shape;220;p30"/>
          <p:cNvSpPr/>
          <p:nvPr/>
        </p:nvSpPr>
        <p:spPr>
          <a:xfrm>
            <a:off x="4742747" y="1697325"/>
            <a:ext cx="2022141" cy="1777092"/>
          </a:xfrm>
          <a:custGeom>
            <a:rect b="b" l="l" r="r" t="t"/>
            <a:pathLst>
              <a:path extrusionOk="0" h="68488" w="77932">
                <a:moveTo>
                  <a:pt x="0" y="68488"/>
                </a:moveTo>
                <a:cubicBezTo>
                  <a:pt x="4402" y="66828"/>
                  <a:pt x="19699" y="68993"/>
                  <a:pt x="26410" y="58530"/>
                </a:cubicBezTo>
                <a:cubicBezTo>
                  <a:pt x="33121" y="48067"/>
                  <a:pt x="31678" y="15306"/>
                  <a:pt x="40265" y="5709"/>
                </a:cubicBezTo>
                <a:cubicBezTo>
                  <a:pt x="48852" y="-3888"/>
                  <a:pt x="71654" y="1741"/>
                  <a:pt x="77932" y="947"/>
                </a:cubicBezTo>
              </a:path>
            </a:pathLst>
          </a:custGeom>
          <a:noFill/>
          <a:ln cap="flat" cmpd="sng" w="98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31" title="mermaid-diagram-2026-07-15-18395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0499" y="1568813"/>
            <a:ext cx="2335113" cy="295622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Cross-Attention Clustering (CAC) and Energy Regression</a:t>
            </a:r>
            <a:endParaRPr/>
          </a:p>
        </p:txBody>
      </p:sp>
      <p:sp>
        <p:nvSpPr>
          <p:cNvPr id="227" name="Google Shape;227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8" name="Google Shape;228;p31" title="mermaid-diagram-2026-07-14-13401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67738" y="1083500"/>
            <a:ext cx="2073486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1" title="mermaid-diagram-2026-07-14-13402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24586" y="1170125"/>
            <a:ext cx="2092439" cy="382097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1"/>
          <p:cNvSpPr/>
          <p:nvPr/>
        </p:nvSpPr>
        <p:spPr>
          <a:xfrm>
            <a:off x="5347000" y="4546025"/>
            <a:ext cx="1212250" cy="10825"/>
          </a:xfrm>
          <a:custGeom>
            <a:rect b="b" l="l" r="r" t="t"/>
            <a:pathLst>
              <a:path extrusionOk="0" h="433" w="48490">
                <a:moveTo>
                  <a:pt x="0" y="433"/>
                </a:moveTo>
                <a:lnTo>
                  <a:pt x="48490" y="0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sp>
      <p:sp>
        <p:nvSpPr>
          <p:cNvPr id="231" name="Google Shape;231;p31"/>
          <p:cNvSpPr/>
          <p:nvPr/>
        </p:nvSpPr>
        <p:spPr>
          <a:xfrm>
            <a:off x="5347000" y="1688525"/>
            <a:ext cx="1320500" cy="2716800"/>
          </a:xfrm>
          <a:custGeom>
            <a:rect b="b" l="l" r="r" t="t"/>
            <a:pathLst>
              <a:path extrusionOk="0" h="108672" w="52820">
                <a:moveTo>
                  <a:pt x="0" y="108672"/>
                </a:moveTo>
                <a:cubicBezTo>
                  <a:pt x="3536" y="93807"/>
                  <a:pt x="12411" y="37595"/>
                  <a:pt x="21214" y="19483"/>
                </a:cubicBezTo>
                <a:cubicBezTo>
                  <a:pt x="30017" y="1371"/>
                  <a:pt x="47552" y="3247"/>
                  <a:pt x="52820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sp>
      <p:sp>
        <p:nvSpPr>
          <p:cNvPr id="232" name="Google Shape;232;p31"/>
          <p:cNvSpPr/>
          <p:nvPr/>
        </p:nvSpPr>
        <p:spPr>
          <a:xfrm>
            <a:off x="2432000" y="1537000"/>
            <a:ext cx="1518730" cy="1435027"/>
          </a:xfrm>
          <a:custGeom>
            <a:rect b="b" l="l" r="r" t="t"/>
            <a:pathLst>
              <a:path extrusionOk="0" h="53686" w="55418">
                <a:moveTo>
                  <a:pt x="0" y="53686"/>
                </a:moveTo>
                <a:cubicBezTo>
                  <a:pt x="3825" y="46037"/>
                  <a:pt x="13711" y="16741"/>
                  <a:pt x="22947" y="7793"/>
                </a:cubicBezTo>
                <a:cubicBezTo>
                  <a:pt x="32183" y="-1155"/>
                  <a:pt x="50006" y="1299"/>
                  <a:pt x="55418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sp>
      <p:sp>
        <p:nvSpPr>
          <p:cNvPr id="233" name="Google Shape;233;p31"/>
          <p:cNvSpPr/>
          <p:nvPr/>
        </p:nvSpPr>
        <p:spPr>
          <a:xfrm>
            <a:off x="2143125" y="2424550"/>
            <a:ext cx="1558625" cy="1504525"/>
          </a:xfrm>
          <a:custGeom>
            <a:rect b="b" l="l" r="r" t="t"/>
            <a:pathLst>
              <a:path extrusionOk="0" h="60181" w="62345">
                <a:moveTo>
                  <a:pt x="0" y="60181"/>
                </a:moveTo>
                <a:cubicBezTo>
                  <a:pt x="6206" y="56862"/>
                  <a:pt x="29441" y="49429"/>
                  <a:pt x="37234" y="40265"/>
                </a:cubicBezTo>
                <a:cubicBezTo>
                  <a:pt x="45027" y="31101"/>
                  <a:pt x="42574" y="11906"/>
                  <a:pt x="46759" y="5195"/>
                </a:cubicBezTo>
                <a:cubicBezTo>
                  <a:pt x="50944" y="-1516"/>
                  <a:pt x="59747" y="866"/>
                  <a:pt x="62345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445025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International Linear Collider (ILC)</a:t>
            </a:r>
            <a:endParaRPr sz="2500"/>
          </a:p>
        </p:txBody>
      </p:sp>
      <p:pic>
        <p:nvPicPr>
          <p:cNvPr id="63" name="Google Shape;63;p14" title="ilc_schem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867975"/>
            <a:ext cx="5308275" cy="248825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358825" y="1071125"/>
            <a:ext cx="7425300" cy="5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Physics goal: precise measurements of Higgs, Z, W, and top.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5" name="Google Shape;65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616200" y="4175650"/>
            <a:ext cx="5487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ILC layout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67" name="Google Shape;67;p14" title="Standard_Model_of_Elementary_Particles.svg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19975" y="1710450"/>
            <a:ext cx="3121802" cy="2987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Energy Regression Preliminary Results</a:t>
            </a:r>
            <a:endParaRPr/>
          </a:p>
        </p:txBody>
      </p:sp>
      <p:sp>
        <p:nvSpPr>
          <p:cNvPr id="239" name="Google Shape;239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8839204" cy="3060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 and Perspectives</a:t>
            </a:r>
            <a:endParaRPr/>
          </a:p>
        </p:txBody>
      </p:sp>
      <p:sp>
        <p:nvSpPr>
          <p:cNvPr id="246" name="Google Shape;246;p33"/>
          <p:cNvSpPr txBox="1"/>
          <p:nvPr>
            <p:ph idx="1" type="body"/>
          </p:nvPr>
        </p:nvSpPr>
        <p:spPr>
          <a:xfrm>
            <a:off x="311700" y="1152475"/>
            <a:ext cx="8651700" cy="36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marR="0" rtl="0" algn="l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rPr lang="en" sz="1400"/>
              <a:t>Contributions</a:t>
            </a:r>
            <a:endParaRPr sz="1400"/>
          </a:p>
          <a:p>
            <a:pPr indent="-317500" lvl="0" marL="457200" marR="0" rtl="0" algn="l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End-to-end GNN + Object Condensation clustering pipeline.</a:t>
            </a:r>
            <a:endParaRPr sz="1400"/>
          </a:p>
          <a:p>
            <a:pPr indent="-317500" lvl="0" marL="457200" marR="0" rtl="0" algn="l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Metrics, threshold scans, and interactive event review.</a:t>
            </a:r>
            <a:endParaRPr sz="1400"/>
          </a:p>
          <a:p>
            <a:pPr indent="-317500" lvl="0" marL="457200" marR="0" rtl="0" algn="l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Robust sweeps with restart, pruning, logs, and Pandora comparison.</a:t>
            </a:r>
            <a:endParaRPr sz="1400"/>
          </a:p>
          <a:p>
            <a:pPr indent="0" lvl="0" marL="457200" marR="0" rtl="0" algn="l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marR="0" rtl="0" algn="l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rPr lang="en" sz="1400"/>
              <a:t>Results</a:t>
            </a:r>
            <a:endParaRPr sz="1400"/>
          </a:p>
          <a:p>
            <a:pPr indent="-317500" lvl="0" marL="457200" marR="0" rtl="0" algn="l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Full nnqq test: clustering quality 0.9531 vs 0.9211 for PandoraPFA.</a:t>
            </a:r>
            <a:endParaRPr sz="1400"/>
          </a:p>
          <a:p>
            <a:pPr indent="-317500" lvl="0" marL="457200" marR="0" rtl="0" algn="l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Higher efficiency and purity, lower charged-neutral confusion.</a:t>
            </a:r>
            <a:endParaRPr sz="1400"/>
          </a:p>
          <a:p>
            <a:pPr indent="-317500" lvl="0" marL="457200" marR="0" rtl="0" algn="l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Energy and CAC chains validated technically, but still preliminary.</a:t>
            </a:r>
            <a:endParaRPr sz="1400"/>
          </a:p>
          <a:p>
            <a:pPr indent="0" lvl="0" marL="457200" marR="0" rtl="0" algn="l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marR="0" rtl="0" algn="l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rPr lang="en" sz="1400"/>
              <a:t>Perspectives</a:t>
            </a:r>
            <a:endParaRPr sz="1400"/>
          </a:p>
          <a:p>
            <a:pPr indent="-317500" lvl="0" marL="457200" marR="0" rtl="0" algn="l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Finish energy comparison and seed-variance checks.</a:t>
            </a:r>
            <a:endParaRPr sz="1400"/>
          </a:p>
          <a:p>
            <a:pPr indent="-317500" lvl="0" marL="457200" marR="0" rtl="0" algn="l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Couple seed selection with CAC-style assignment.</a:t>
            </a:r>
            <a:endParaRPr sz="1400"/>
          </a:p>
          <a:p>
            <a:pPr indent="-317500" lvl="0" marL="457200" marR="0" rtl="0" algn="l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Move from particle-level diagnostics to jet-energy resolution.</a:t>
            </a:r>
            <a:endParaRPr sz="1400"/>
          </a:p>
          <a:p>
            <a:pPr indent="0" lvl="0" marL="0" marR="0" rtl="0" algn="l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t/>
            </a:r>
            <a:endParaRPr sz="1200"/>
          </a:p>
        </p:txBody>
      </p:sp>
      <p:sp>
        <p:nvSpPr>
          <p:cNvPr id="247" name="Google Shape;247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Annex Object Condensation</a:t>
            </a:r>
            <a:endParaRPr/>
          </a:p>
        </p:txBody>
      </p:sp>
      <p:sp>
        <p:nvSpPr>
          <p:cNvPr id="253" name="Google Shape;253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54" name="Google Shape;254;p34"/>
          <p:cNvGraphicFramePr/>
          <p:nvPr/>
        </p:nvGraphicFramePr>
        <p:xfrm>
          <a:off x="952500" y="931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{2C7F670D-CB62-4A85-A404-AF4BDB9E3222}</a:tableStyleId>
              </a:tblPr>
              <a:tblGrid>
                <a:gridCol w="3619500"/>
                <a:gridCol w="3619500"/>
              </a:tblGrid>
              <a:tr h="245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10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</a:rPr>
                        <a:t>Symbol</a:t>
                      </a:r>
                      <a:endParaRPr b="1" sz="12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10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</a:rPr>
                        <a:t>Meaning</a:t>
                      </a:r>
                      <a:endParaRPr b="1" sz="12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9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𝑖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hit index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9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𝑏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event index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9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𝑘,ℓ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truth object / particle indices inside one event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9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𝐻</a:t>
                      </a:r>
                      <a:r>
                        <a:rPr baseline="-25000" lang="en" sz="1000">
                          <a:solidFill>
                            <a:schemeClr val="dk2"/>
                          </a:solidFill>
                        </a:rPr>
                        <a:t>𝑏</a:t>
                      </a:r>
                      <a:endParaRPr baseline="-25000"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hits in event 𝑏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9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𝐻</a:t>
                      </a:r>
                      <a:r>
                        <a:rPr baseline="-25000" lang="en" sz="1000">
                          <a:solidFill>
                            <a:schemeClr val="dk2"/>
                          </a:solidFill>
                        </a:rPr>
                        <a:t>𝑘</a:t>
                      </a:r>
                      <a:endParaRPr baseline="-25000"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valid hits belonging to object 𝑘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9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𝑂</a:t>
                      </a:r>
                      <a:r>
                        <a:rPr baseline="-25000" lang="en" sz="1000">
                          <a:solidFill>
                            <a:schemeClr val="dk2"/>
                          </a:solidFill>
                        </a:rPr>
                        <a:t>𝑏</a:t>
                      </a:r>
                      <a:endParaRPr baseline="-25000"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valid truth objects in event 𝑏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9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𝑁</a:t>
                      </a:r>
                      <a:r>
                        <a:rPr baseline="-25000" lang="en" sz="1000">
                          <a:solidFill>
                            <a:schemeClr val="dk2"/>
                          </a:solidFill>
                        </a:rPr>
                        <a:t>𝑏</a:t>
                      </a:r>
                      <a:endParaRPr baseline="-25000"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number of hits in event 𝑏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9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𝐾</a:t>
                      </a:r>
                      <a:r>
                        <a:rPr baseline="-25000" lang="en" sz="1000">
                          <a:solidFill>
                            <a:schemeClr val="dk2"/>
                          </a:solidFill>
                        </a:rPr>
                        <a:t>𝑏</a:t>
                      </a:r>
                      <a:endParaRPr baseline="-25000"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number of valid objects in event 𝑏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9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𝛽</a:t>
                      </a:r>
                      <a:r>
                        <a:rPr baseline="-25000" lang="en" sz="1000">
                          <a:solidFill>
                            <a:schemeClr val="dk2"/>
                          </a:solidFill>
                        </a:rPr>
                        <a:t>𝑖</a:t>
                      </a:r>
                      <a:endParaRPr baseline="-25000"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seed score predicted for hit 𝑖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9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𝑧</a:t>
                      </a:r>
                      <a:r>
                        <a:rPr baseline="-25000" lang="en" sz="1000">
                          <a:solidFill>
                            <a:schemeClr val="dk2"/>
                          </a:solidFill>
                        </a:rPr>
                        <a:t>𝑖</a:t>
                      </a:r>
                      <a:endParaRPr baseline="-25000"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Object Condensation coordinate of hit 𝑖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9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𝑞</a:t>
                      </a:r>
                      <a:r>
                        <a:rPr baseline="-25000" lang="en" sz="1000">
                          <a:solidFill>
                            <a:schemeClr val="dk2"/>
                          </a:solidFill>
                        </a:rPr>
                        <a:t>𝑖</a:t>
                      </a:r>
                      <a:endParaRPr baseline="-25000"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condensation charge derived from 𝛽𝑖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9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𝛼</a:t>
                      </a:r>
                      <a:r>
                        <a:rPr baseline="-25000" lang="en" sz="1000">
                          <a:solidFill>
                            <a:schemeClr val="dk2"/>
                          </a:solidFill>
                        </a:rPr>
                        <a:t>𝑘</a:t>
                      </a:r>
                      <a:endParaRPr baseline="-25000"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selected condensation point for object 𝑘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9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𝑒⁡(𝑖)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event containing hit 𝑖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9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𝑡⁡(𝑖)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truth object of hit 𝑖 if it is not noise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Annex Object Condensation</a:t>
            </a:r>
            <a:endParaRPr/>
          </a:p>
        </p:txBody>
      </p:sp>
      <p:sp>
        <p:nvSpPr>
          <p:cNvPr id="260" name="Google Shape;260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1" name="Google Shape;26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15700"/>
            <a:ext cx="3961400" cy="90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57300" y="1203750"/>
            <a:ext cx="1668348" cy="72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7200" y="1962150"/>
            <a:ext cx="3980092" cy="724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57294" y="2114538"/>
            <a:ext cx="4354162" cy="652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7200" y="2832900"/>
            <a:ext cx="49149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55800" y="1223238"/>
            <a:ext cx="247650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7200" y="3527400"/>
            <a:ext cx="2252187" cy="90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3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774825" y="3508300"/>
            <a:ext cx="5177028" cy="90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11650" y="4335025"/>
            <a:ext cx="2798622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en"/>
              <a:t>Annex Metrics</a:t>
            </a:r>
            <a:endParaRPr/>
          </a:p>
        </p:txBody>
      </p:sp>
      <p:sp>
        <p:nvSpPr>
          <p:cNvPr id="275" name="Google Shape;275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76" name="Google Shape;276;p36"/>
          <p:cNvGraphicFramePr/>
          <p:nvPr/>
        </p:nvGraphicFramePr>
        <p:xfrm>
          <a:off x="1453613" y="1071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{2C7F670D-CB62-4A85-A404-AF4BDB9E3222}</a:tableStyleId>
              </a:tblPr>
              <a:tblGrid>
                <a:gridCol w="1185000"/>
                <a:gridCol w="5051775"/>
              </a:tblGrid>
              <a:tr h="347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110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</a:rPr>
                        <a:t>Symbol</a:t>
                      </a:r>
                      <a:endParaRPr b="1" sz="12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</a:rPr>
                        <a:t>Meaning</a:t>
                      </a:r>
                      <a:endParaRPr b="1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7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ℎ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one detector hit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7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𝐸</a:t>
                      </a:r>
                      <a:r>
                        <a:rPr baseline="-25000" lang="en" sz="1000">
                          <a:solidFill>
                            <a:schemeClr val="dk2"/>
                          </a:solidFill>
                        </a:rPr>
                        <a:t>dep⁡</a:t>
                      </a:r>
                      <a:r>
                        <a:rPr lang="en" sz="1000">
                          <a:solidFill>
                            <a:schemeClr val="dk2"/>
                          </a:solidFill>
                        </a:rPr>
                        <a:t>(ℎ)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energy deposited by hit ℎ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7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𝑃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one Monte Carlo truth particle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7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𝐶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one reconstructed cluster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8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𝐻⁡(𝑃),𝐻⁡(𝐶)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hits belonging to truth particle 𝑃 or cluster 𝐶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7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𝐶</a:t>
                      </a:r>
                      <a:r>
                        <a:rPr baseline="30000" lang="en" sz="1000">
                          <a:solidFill>
                            <a:schemeClr val="dk2"/>
                          </a:solidFill>
                        </a:rPr>
                        <a:t>∗</a:t>
                      </a:r>
                      <a:r>
                        <a:rPr lang="en" sz="1000">
                          <a:solidFill>
                            <a:schemeClr val="dk2"/>
                          </a:solidFill>
                        </a:rPr>
                        <a:t>⁡(𝑃)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representative reconstructed cluster matched to truth particle 𝑃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7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P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set of truth particles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7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C, </a:t>
                      </a:r>
                      <a:r>
                        <a:rPr lang="en" sz="1000">
                          <a:solidFill>
                            <a:schemeClr val="dk2"/>
                          </a:solidFill>
                        </a:rPr>
                        <a:t>C</a:t>
                      </a:r>
                      <a:r>
                        <a:rPr baseline="-25000" lang="en" sz="1000">
                          <a:solidFill>
                            <a:schemeClr val="dk2"/>
                          </a:solidFill>
                        </a:rPr>
                        <a:t>match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set of kept reconstructed clusters, </a:t>
                      </a:r>
                      <a:r>
                        <a:rPr lang="en" sz="1000">
                          <a:solidFill>
                            <a:schemeClr val="dk2"/>
                          </a:solidFill>
                        </a:rPr>
                        <a:t>clusters matched to a truth particle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7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𝛽</a:t>
                      </a:r>
                      <a:r>
                        <a:rPr baseline="-25000" lang="en" sz="1000">
                          <a:solidFill>
                            <a:schemeClr val="dk2"/>
                          </a:solidFill>
                        </a:rPr>
                        <a:t>𝑖</a:t>
                      </a:r>
                      <a:endParaRPr baseline="-25000"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Object Condensation seed score for hit 𝑖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7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𝑧</a:t>
                      </a:r>
                      <a:r>
                        <a:rPr baseline="-25000" lang="en" sz="1000">
                          <a:solidFill>
                            <a:schemeClr val="dk2"/>
                          </a:solidFill>
                        </a:rPr>
                        <a:t>𝑖</a:t>
                      </a:r>
                      <a:endParaRPr baseline="-25000"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learned Object Condensation coordinates for hit 𝑖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7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𝛼⁡(𝑖)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truth seed hit associated with hit 𝑖's truth particle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7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𝐷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dimension of the learned clustering space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2" name="Google Shape;28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6125" y="904925"/>
            <a:ext cx="6051726" cy="405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Annex Metrics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Annex Metrics</a:t>
            </a:r>
            <a:endParaRPr/>
          </a:p>
        </p:txBody>
      </p:sp>
      <p:pic>
        <p:nvPicPr>
          <p:cNvPr id="290" name="Google Shape;290;p38"/>
          <p:cNvPicPr preferRelativeResize="0"/>
          <p:nvPr/>
        </p:nvPicPr>
        <p:blipFill rotWithShape="1">
          <a:blip r:embed="rId3">
            <a:alphaModFix/>
          </a:blip>
          <a:srcRect b="0" l="9967" r="0" t="0"/>
          <a:stretch/>
        </p:blipFill>
        <p:spPr>
          <a:xfrm>
            <a:off x="232674" y="1099350"/>
            <a:ext cx="5434400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81275" y="1604950"/>
            <a:ext cx="4051025" cy="171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Annex Sweep</a:t>
            </a:r>
            <a:endParaRPr/>
          </a:p>
        </p:txBody>
      </p:sp>
      <p:sp>
        <p:nvSpPr>
          <p:cNvPr id="297" name="Google Shape;297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39"/>
          <p:cNvSpPr txBox="1"/>
          <p:nvPr/>
        </p:nvSpPr>
        <p:spPr>
          <a:xfrm>
            <a:off x="311700" y="4716625"/>
            <a:ext cx="8160900" cy="28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800">
                <a:solidFill>
                  <a:schemeClr val="dk2"/>
                </a:solidFill>
              </a:rPr>
              <a:t>*Note: values observed nnqq sweep that reached validation clustering_quality &gt;= 0.94</a:t>
            </a:r>
            <a:endParaRPr i="1" sz="800">
              <a:solidFill>
                <a:schemeClr val="dk2"/>
              </a:solidFill>
            </a:endParaRPr>
          </a:p>
        </p:txBody>
      </p:sp>
      <p:graphicFrame>
        <p:nvGraphicFramePr>
          <p:cNvPr id="299" name="Google Shape;299;p39"/>
          <p:cNvGraphicFramePr/>
          <p:nvPr/>
        </p:nvGraphicFramePr>
        <p:xfrm>
          <a:off x="491550" y="1093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{2C7F670D-CB62-4A85-A404-AF4BDB9E3222}</a:tableStyleId>
              </a:tblPr>
              <a:tblGrid>
                <a:gridCol w="1270400"/>
                <a:gridCol w="2423625"/>
                <a:gridCol w="2439750"/>
                <a:gridCol w="2125650"/>
              </a:tblGrid>
              <a:tr h="239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</a:rPr>
                        <a:t>Family</a:t>
                      </a:r>
                      <a:endParaRPr b="1" sz="12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</a:rPr>
                        <a:t>Hyperparameters</a:t>
                      </a:r>
                      <a:endParaRPr b="1" sz="12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</a:rPr>
                        <a:t>Viable* values / range</a:t>
                      </a:r>
                      <a:endParaRPr b="1" sz="12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</a:rPr>
                        <a:t>Practical reading</a:t>
                      </a:r>
                      <a:endParaRPr b="1" sz="12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7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Input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energy mode, projection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edep dominant; mip_response possible; projection 96 - 160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edep safest; capacity is flexible.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4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GravNet depth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num_blocks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6-8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Useful, not monotonic.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7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GravNet graph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k, space_dim, propagate_dim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k 32 - 96; space_dim 6 - 8; propagate_dim 48 - 64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Dense events need larger neighbourhoods.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7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GravNet output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compression, post hidden, post layers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compression 32 - 96; hidden 128 - 192; layers 4 - 6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Moderate width is enough.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7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OC head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MLP depth, clustering-space dim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4 - 6 layers; D_z 9 - 14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Flexible after a strong backbone.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7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OC beta scale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qmin, beta.coef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qmin 0.1364 - 0.2368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beta coef 0.608 - 1.130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Broad stable basin.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0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OC seed control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background suppression, track seed, compactness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background 0.5 - 2.0; track 0.25/0.5/1.0; compactness 0.75 - 1.5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Seed control is critical.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7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Optimisation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learning_rate.max, weight_decay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LR 1.52 ⋅10</a:t>
                      </a:r>
                      <a:r>
                        <a:rPr baseline="30000" lang="en" sz="1000">
                          <a:solidFill>
                            <a:schemeClr val="dk2"/>
                          </a:solidFill>
                        </a:rPr>
                        <a:t>−4</a:t>
                      </a:r>
                      <a:r>
                        <a:rPr lang="en" sz="1000">
                          <a:solidFill>
                            <a:schemeClr val="dk2"/>
                          </a:solidFill>
                        </a:rPr>
                        <a:t> - 6.40 ⋅10</a:t>
                      </a:r>
                      <a:r>
                        <a:rPr baseline="30000" lang="en" sz="1000">
                          <a:solidFill>
                            <a:schemeClr val="dk2"/>
                          </a:solidFill>
                        </a:rPr>
                        <a:t>−4</a:t>
                      </a:r>
                      <a:endParaRPr baseline="30000" sz="10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WD 1.63 ⋅10</a:t>
                      </a:r>
                      <a:r>
                        <a:rPr baseline="30000" lang="en" sz="1000">
                          <a:solidFill>
                            <a:schemeClr val="dk2"/>
                          </a:solidFill>
                        </a:rPr>
                        <a:t>−4</a:t>
                      </a:r>
                      <a:r>
                        <a:rPr lang="en" sz="1000">
                          <a:solidFill>
                            <a:schemeClr val="dk2"/>
                          </a:solidFill>
                        </a:rPr>
                        <a:t> - 8.89 ⋅10</a:t>
                      </a:r>
                      <a:r>
                        <a:rPr baseline="30000" lang="en" sz="1000">
                          <a:solidFill>
                            <a:schemeClr val="dk2"/>
                          </a:solidFill>
                        </a:rPr>
                        <a:t>−4</a:t>
                      </a:r>
                      <a:endParaRPr baseline="30000"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Avoid extreme LR.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Annex Sweep</a:t>
            </a:r>
            <a:endParaRPr/>
          </a:p>
        </p:txBody>
      </p:sp>
      <p:graphicFrame>
        <p:nvGraphicFramePr>
          <p:cNvPr id="306" name="Google Shape;306;p40"/>
          <p:cNvGraphicFramePr/>
          <p:nvPr/>
        </p:nvGraphicFramePr>
        <p:xfrm>
          <a:off x="311700" y="13583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{2C7F670D-CB62-4A85-A404-AF4BDB9E3222}</a:tableStyleId>
              </a:tblPr>
              <a:tblGrid>
                <a:gridCol w="1562275"/>
                <a:gridCol w="3128150"/>
                <a:gridCol w="3830175"/>
              </a:tblGrid>
              <a:tr h="154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</a:rPr>
                        <a:t>Family</a:t>
                      </a:r>
                      <a:endParaRPr b="1" sz="12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</a:rPr>
                        <a:t>Field</a:t>
                      </a:r>
                      <a:endParaRPr b="1" sz="12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</a:rPr>
                        <a:t>Exact value</a:t>
                      </a:r>
                      <a:endParaRPr b="1" sz="12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4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Data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dataset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nnqq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9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Inputs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enabled features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position, deposited energy, detector type, time-of-flight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9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Inputs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energy mode, normalization, global exchange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edep, batchnorm, mean/min/max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4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Input projection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input_projection_dim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160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4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GravNet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blocks, k, space_dim, propagate_dim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7, 96, 6, 64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4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GravNet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output dim, compression, post hidden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128, 96, 128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9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GravNet / post MLP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normalization and activations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GravNet batchnorm + tanh; post MLP batchnorm + relu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4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Post-GravNet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layers, hidden dim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5, 128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4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OC head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layers, hidden dim, output dim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4, 64, D</a:t>
                      </a:r>
                      <a:r>
                        <a:rPr baseline="-25000" lang="en" sz="1000">
                          <a:solidFill>
                            <a:schemeClr val="dk2"/>
                          </a:solidFill>
                        </a:rPr>
                        <a:t>z</a:t>
                      </a:r>
                      <a:r>
                        <a:rPr lang="en" sz="1000">
                          <a:solidFill>
                            <a:schemeClr val="dk2"/>
                          </a:solidFill>
                        </a:rPr>
                        <a:t>=10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4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Physics branch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status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disabled for the clustering model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Annex Sweep</a:t>
            </a:r>
            <a:endParaRPr/>
          </a:p>
        </p:txBody>
      </p:sp>
      <p:graphicFrame>
        <p:nvGraphicFramePr>
          <p:cNvPr id="313" name="Google Shape;313;p41"/>
          <p:cNvGraphicFramePr/>
          <p:nvPr/>
        </p:nvGraphicFramePr>
        <p:xfrm>
          <a:off x="869325" y="1100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{2C7F670D-CB62-4A85-A404-AF4BDB9E3222}</a:tableStyleId>
              </a:tblPr>
              <a:tblGrid>
                <a:gridCol w="1320900"/>
                <a:gridCol w="2731150"/>
                <a:gridCol w="3353300"/>
              </a:tblGrid>
              <a:tr h="190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</a:rPr>
                        <a:t>Family</a:t>
                      </a:r>
                      <a:endParaRPr b="1" sz="12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</a:rPr>
                        <a:t>Field</a:t>
                      </a:r>
                      <a:endParaRPr b="1" sz="12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</a:rPr>
                        <a:t>Exact value</a:t>
                      </a:r>
                      <a:endParaRPr b="1" sz="12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0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Training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epochs, batch size, early stopping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500, 48, patience 60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5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Optimisation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max LR, min LR ratio, weight decay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3.9829 ⋅10</a:t>
                      </a:r>
                      <a:r>
                        <a:rPr baseline="30000" lang="en" sz="1000">
                          <a:solidFill>
                            <a:schemeClr val="dk2"/>
                          </a:solidFill>
                        </a:rPr>
                        <a:t>−4</a:t>
                      </a:r>
                      <a:r>
                        <a:rPr lang="en" sz="1000">
                          <a:solidFill>
                            <a:schemeClr val="dk2"/>
                          </a:solidFill>
                        </a:rPr>
                        <a:t>; 10</a:t>
                      </a:r>
                      <a:r>
                        <a:rPr baseline="30000" lang="en" sz="1000">
                          <a:solidFill>
                            <a:schemeClr val="dk2"/>
                          </a:solidFill>
                        </a:rPr>
                        <a:t>−4</a:t>
                      </a:r>
                      <a:r>
                        <a:rPr lang="en" sz="1000">
                          <a:solidFill>
                            <a:schemeClr val="dk2"/>
                          </a:solidFill>
                        </a:rPr>
                        <a:t>: 8.2405 ⋅10</a:t>
                      </a:r>
                      <a:r>
                        <a:rPr baseline="30000" lang="en" sz="1000">
                          <a:solidFill>
                            <a:schemeClr val="dk2"/>
                          </a:solidFill>
                        </a:rPr>
                        <a:t>−4</a:t>
                      </a:r>
                      <a:endParaRPr baseline="30000"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0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Optimisation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dropout, gradient clip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0.0, 1.0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0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OC loss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global coefficient, potential coefficient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1.0, 1.0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0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OC potential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attractive, repulsive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paper, paper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0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OC beta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coefficient, epoch start, qmin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0.782359, 6, 0.167863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0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OC beta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stabilization, forced track point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soft_q_scaling, true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0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OC seed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mode, kernel, compactness, log-beta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positive_short_range, 20.0, 1.0, 0.2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8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OC seed control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background suppression, track seed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2.0, 0.5 from epoch 6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0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Scheduler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cyclic restarts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2"/>
                          </a:solidFill>
                        </a:rPr>
                        <a:t>cosineReduce, period 30, t_mult=1.1, decay 0.7</a:t>
                      </a:r>
                      <a:endParaRPr sz="1000">
                        <a:solidFill>
                          <a:schemeClr val="dk2"/>
                        </a:solidFill>
                      </a:endParaRPr>
                    </a:p>
                  </a:txBody>
                  <a:tcPr marT="57150" marB="57150" marR="123825" marL="123825" anchor="ctr">
                    <a:lnL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6D6D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en"/>
              <a:t>International Large Detector (ILD)</a:t>
            </a:r>
            <a:endParaRPr/>
          </a:p>
        </p:txBody>
      </p:sp>
      <p:pic>
        <p:nvPicPr>
          <p:cNvPr id="73" name="Google Shape;73;p15" title="pandora_pfa_fig1_ild_quadrant.png"/>
          <p:cNvPicPr preferRelativeResize="0"/>
          <p:nvPr/>
        </p:nvPicPr>
        <p:blipFill rotWithShape="1">
          <a:blip r:embed="rId3">
            <a:alphaModFix/>
          </a:blip>
          <a:srcRect b="0" l="0" r="40266" t="47360"/>
          <a:stretch/>
        </p:blipFill>
        <p:spPr>
          <a:xfrm>
            <a:off x="561225" y="1313200"/>
            <a:ext cx="3918924" cy="3350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 title="pandora_pfa_fig6_jet10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5875" y="1017725"/>
            <a:ext cx="3918933" cy="3724452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862588" y="4503975"/>
            <a:ext cx="3316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ILD subdetectors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5075375" y="4503975"/>
            <a:ext cx="3316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Jet showers in the ILD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Hit clustering</a:t>
            </a:r>
            <a:endParaRPr/>
          </a:p>
        </p:txBody>
      </p:sp>
      <p:pic>
        <p:nvPicPr>
          <p:cNvPr id="83" name="Google Shape;83;p16" title="pandora_pfa_fig2_single_particles.png"/>
          <p:cNvPicPr preferRelativeResize="0"/>
          <p:nvPr/>
        </p:nvPicPr>
        <p:blipFill rotWithShape="1">
          <a:blip r:embed="rId3">
            <a:alphaModFix/>
          </a:blip>
          <a:srcRect b="0" l="0" r="32998" t="0"/>
          <a:stretch/>
        </p:blipFill>
        <p:spPr>
          <a:xfrm>
            <a:off x="985899" y="1031325"/>
            <a:ext cx="2696752" cy="1739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 title="nnqq_event_displa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83935" y="921725"/>
            <a:ext cx="3674178" cy="3457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6" title="pandora_pfa_fig2_single_particles.png"/>
          <p:cNvPicPr preferRelativeResize="0"/>
          <p:nvPr/>
        </p:nvPicPr>
        <p:blipFill rotWithShape="1">
          <a:blip r:embed="rId3">
            <a:alphaModFix/>
          </a:blip>
          <a:srcRect b="0" l="67063" r="0" t="0"/>
          <a:stretch/>
        </p:blipFill>
        <p:spPr>
          <a:xfrm>
            <a:off x="1671417" y="2689593"/>
            <a:ext cx="1325723" cy="1739631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6"/>
          <p:cNvSpPr txBox="1"/>
          <p:nvPr/>
        </p:nvSpPr>
        <p:spPr>
          <a:xfrm>
            <a:off x="636725" y="4555825"/>
            <a:ext cx="3316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Detector signature of single particles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88" name="Google Shape;88;p16"/>
          <p:cNvSpPr txBox="1"/>
          <p:nvPr/>
        </p:nvSpPr>
        <p:spPr>
          <a:xfrm>
            <a:off x="4662913" y="4555825"/>
            <a:ext cx="3316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Jet event clusters inside the ILD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PandoraPFA and GNN</a:t>
            </a:r>
            <a:endParaRPr/>
          </a:p>
        </p:txBody>
      </p:sp>
      <p:sp>
        <p:nvSpPr>
          <p:cNvPr id="94" name="Google Shape;94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7"/>
          <p:cNvSpPr txBox="1"/>
          <p:nvPr/>
        </p:nvSpPr>
        <p:spPr>
          <a:xfrm>
            <a:off x="497600" y="1346050"/>
            <a:ext cx="3572700" cy="3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Pandora PFA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Physical model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Tracks and calorimeter topology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Detector-specific rules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Reference baseline for clustering</a:t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and energy regression</a:t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6" name="Google Shape;96;p17"/>
          <p:cNvSpPr txBox="1"/>
          <p:nvPr/>
        </p:nvSpPr>
        <p:spPr>
          <a:xfrm>
            <a:off x="4978650" y="1346050"/>
            <a:ext cx="3758700" cy="3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GNN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Deep Neural Network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R</a:t>
            </a:r>
            <a:r>
              <a:rPr lang="en">
                <a:solidFill>
                  <a:schemeClr val="dk2"/>
                </a:solidFill>
              </a:rPr>
              <a:t>econstruction from detector hits </a:t>
            </a:r>
            <a:endParaRPr>
              <a:solidFill>
                <a:schemeClr val="dk2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Graph representation</a:t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</a:rPr>
              <a:t>Alternative tested in this work</a:t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</a:rPr>
              <a:t>for clustering</a:t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97" name="Google Shape;97;p17"/>
          <p:cNvCxnSpPr/>
          <p:nvPr/>
        </p:nvCxnSpPr>
        <p:spPr>
          <a:xfrm>
            <a:off x="4567950" y="1114900"/>
            <a:ext cx="8100" cy="3612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8" name="Google Shape;98;p17"/>
          <p:cNvSpPr/>
          <p:nvPr/>
        </p:nvSpPr>
        <p:spPr>
          <a:xfrm>
            <a:off x="2109450" y="3076525"/>
            <a:ext cx="353100" cy="5184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7"/>
          <p:cNvSpPr/>
          <p:nvPr/>
        </p:nvSpPr>
        <p:spPr>
          <a:xfrm>
            <a:off x="6681450" y="3076525"/>
            <a:ext cx="353100" cy="5184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Objective and Personal Contribution</a:t>
            </a:r>
            <a:endParaRPr/>
          </a:p>
        </p:txBody>
      </p:sp>
      <p:sp>
        <p:nvSpPr>
          <p:cNvPr id="105" name="Google Shape;105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p18" title="mermaid-diagram-2026-07-14-23404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93475"/>
            <a:ext cx="8839203" cy="27197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Visualization</a:t>
            </a:r>
            <a:endParaRPr/>
          </a:p>
        </p:txBody>
      </p:sp>
      <p:sp>
        <p:nvSpPr>
          <p:cNvPr id="112" name="Google Shape;112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8275" y="1429537"/>
            <a:ext cx="3561537" cy="2785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9" title="le-curseur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98950" y="3774550"/>
            <a:ext cx="141125" cy="14112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9"/>
          <p:cNvSpPr txBox="1"/>
          <p:nvPr/>
        </p:nvSpPr>
        <p:spPr>
          <a:xfrm>
            <a:off x="2249913" y="4343475"/>
            <a:ext cx="3316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Interactive event display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16" name="Google Shape;11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3125" y="1442788"/>
            <a:ext cx="2363849" cy="2759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67650" y="1429538"/>
            <a:ext cx="2280750" cy="278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Datasets </a:t>
            </a:r>
            <a:endParaRPr/>
          </a:p>
        </p:txBody>
      </p:sp>
      <p:sp>
        <p:nvSpPr>
          <p:cNvPr id="123" name="Google Shape;123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0"/>
          <p:cNvSpPr txBox="1"/>
          <p:nvPr/>
        </p:nvSpPr>
        <p:spPr>
          <a:xfrm>
            <a:off x="441425" y="1494125"/>
            <a:ext cx="3682500" cy="10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70050" lIns="70050" spcFirstLastPara="1" rIns="70050" wrap="square" tIns="70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2"/>
                </a:solidFill>
              </a:rPr>
              <a:t>tau dataset</a:t>
            </a:r>
            <a:endParaRPr b="1" sz="1600">
              <a:solidFill>
                <a:schemeClr val="dk2"/>
              </a:solidFill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τ events</a:t>
            </a:r>
            <a:endParaRPr>
              <a:solidFill>
                <a:schemeClr val="dk2"/>
              </a:solidFill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100.000 events</a:t>
            </a:r>
            <a:endParaRPr>
              <a:solidFill>
                <a:schemeClr val="dk2"/>
              </a:solidFill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 ~25 particles and ~1.5k per event</a:t>
            </a:r>
            <a:endParaRPr sz="1073">
              <a:solidFill>
                <a:schemeClr val="dk2"/>
              </a:solidFill>
            </a:endParaRPr>
          </a:p>
        </p:txBody>
      </p:sp>
      <p:sp>
        <p:nvSpPr>
          <p:cNvPr id="125" name="Google Shape;125;p20"/>
          <p:cNvSpPr txBox="1"/>
          <p:nvPr/>
        </p:nvSpPr>
        <p:spPr>
          <a:xfrm>
            <a:off x="5019825" y="1494125"/>
            <a:ext cx="3682500" cy="1042500"/>
          </a:xfrm>
          <a:prstGeom prst="rect">
            <a:avLst/>
          </a:prstGeom>
          <a:noFill/>
          <a:ln>
            <a:noFill/>
          </a:ln>
        </p:spPr>
        <p:txBody>
          <a:bodyPr anchorCtr="0" anchor="t" bIns="70050" lIns="70050" spcFirstLastPara="1" rIns="70050" wrap="square" tIns="70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2"/>
                </a:solidFill>
              </a:rPr>
              <a:t>n</a:t>
            </a:r>
            <a:r>
              <a:rPr b="1" lang="en" sz="1600">
                <a:solidFill>
                  <a:schemeClr val="dk2"/>
                </a:solidFill>
              </a:rPr>
              <a:t>nqq dataset</a:t>
            </a:r>
            <a:endParaRPr b="1" sz="1600">
              <a:solidFill>
                <a:schemeClr val="dk2"/>
              </a:solidFill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e</a:t>
            </a:r>
            <a:r>
              <a:rPr lang="en">
                <a:solidFill>
                  <a:schemeClr val="dk2"/>
                </a:solidFill>
              </a:rPr>
              <a:t>+</a:t>
            </a:r>
            <a:r>
              <a:rPr lang="en">
                <a:solidFill>
                  <a:schemeClr val="dk2"/>
                </a:solidFill>
              </a:rPr>
              <a:t>e- -&gt; 𝜈𝜈 qq dijet events</a:t>
            </a:r>
            <a:endParaRPr>
              <a:solidFill>
                <a:schemeClr val="dk2"/>
              </a:solidFill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120.000 events</a:t>
            </a:r>
            <a:endParaRPr>
              <a:solidFill>
                <a:schemeClr val="dk2"/>
              </a:solidFill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~50 particles and ~3k hits per event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26" name="Google Shape;126;p20" title="nnqq_event_displa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9719" y="2536734"/>
            <a:ext cx="2561039" cy="2409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9575" y="2536725"/>
            <a:ext cx="2634448" cy="2409647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0"/>
          <p:cNvSpPr txBox="1"/>
          <p:nvPr/>
        </p:nvSpPr>
        <p:spPr>
          <a:xfrm>
            <a:off x="311700" y="1017725"/>
            <a:ext cx="48492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Split of Train/Validation/Test by 80/10/10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129" name="Google Shape;129;p20"/>
          <p:cNvCxnSpPr/>
          <p:nvPr/>
        </p:nvCxnSpPr>
        <p:spPr>
          <a:xfrm>
            <a:off x="4567675" y="1591100"/>
            <a:ext cx="0" cy="3366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GNN: Gravnet</a:t>
            </a:r>
            <a:endParaRPr/>
          </a:p>
        </p:txBody>
      </p:sp>
      <p:sp>
        <p:nvSpPr>
          <p:cNvPr id="135" name="Google Shape;13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" name="Google Shape;136;p21"/>
          <p:cNvPicPr preferRelativeResize="0"/>
          <p:nvPr/>
        </p:nvPicPr>
        <p:blipFill rotWithShape="1">
          <a:blip r:embed="rId3">
            <a:alphaModFix/>
          </a:blip>
          <a:srcRect b="37085" l="0" r="0" t="20613"/>
          <a:stretch/>
        </p:blipFill>
        <p:spPr>
          <a:xfrm>
            <a:off x="373050" y="1656648"/>
            <a:ext cx="4563850" cy="136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1"/>
          <p:cNvPicPr preferRelativeResize="0"/>
          <p:nvPr/>
        </p:nvPicPr>
        <p:blipFill rotWithShape="1">
          <a:blip r:embed="rId4">
            <a:alphaModFix/>
          </a:blip>
          <a:srcRect b="27558" l="0" r="0" t="23735"/>
          <a:stretch/>
        </p:blipFill>
        <p:spPr>
          <a:xfrm>
            <a:off x="4936900" y="1656650"/>
            <a:ext cx="3963648" cy="136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1" title="mermaid-diagram-2026-07-14-170148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3271573"/>
            <a:ext cx="8839204" cy="8027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