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9" r:id="rId3"/>
    <p:sldId id="364" r:id="rId4"/>
    <p:sldId id="365" r:id="rId5"/>
    <p:sldId id="367" r:id="rId6"/>
    <p:sldId id="366" r:id="rId7"/>
    <p:sldId id="338" r:id="rId8"/>
    <p:sldId id="339" r:id="rId9"/>
    <p:sldId id="306" r:id="rId1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767FB874-74E5-426D-AEC7-2129DD78808C}">
          <p14:sldIdLst>
            <p14:sldId id="256"/>
            <p14:sldId id="259"/>
            <p14:sldId id="364"/>
            <p14:sldId id="365"/>
            <p14:sldId id="367"/>
          </p14:sldIdLst>
        </p14:section>
        <p14:section name="Back Up" id="{7A0140A3-32F0-4E79-9E59-C65230526349}">
          <p14:sldIdLst>
            <p14:sldId id="366"/>
            <p14:sldId id="338"/>
            <p14:sldId id="339"/>
            <p14:sldId id="30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72" d="100"/>
          <a:sy n="72" d="100"/>
        </p:scale>
        <p:origin x="42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F0A23A-6221-4E61-9FC0-F8306A9592D7}" type="datetimeFigureOut">
              <a:rPr kumimoji="1" lang="ja-JP" altLang="en-US" smtClean="0"/>
              <a:t>2026/7/10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9B5E19-8894-48FC-AB55-AFD076879F18}" type="slidenum">
              <a:rPr kumimoji="1" lang="ja-JP" altLang="en-US" smtClean="0"/>
              <a:t>‹#›</a:t>
            </a:fld>
            <a:endParaRPr kumimoji="1" lang="ja-JP" altLang="en-US"/>
          </a:p>
        </p:txBody>
      </p:sp>
    </p:spTree>
    <p:extLst>
      <p:ext uri="{BB962C8B-B14F-4D97-AF65-F5344CB8AC3E}">
        <p14:creationId xmlns:p14="http://schemas.microsoft.com/office/powerpoint/2010/main" val="108759963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ノート プレースホルダー 2"/>
              <p:cNvSpPr>
                <a:spLocks noGrp="1"/>
              </p:cNvSpPr>
              <p:nvPr>
                <p:ph type="body" idx="1"/>
              </p:nvPr>
            </p:nvSpPr>
            <p:spPr/>
            <p:txBody>
              <a:bodyPr/>
              <a:lstStyle/>
              <a:p>
                <a:r>
                  <a:rPr lang="en-US" altLang="ja-JP" sz="1200" dirty="0"/>
                  <a:t>t</a:t>
                </a:r>
                <a:r>
                  <a:rPr kumimoji="1" lang="ja-JP" altLang="en-US" sz="1200" dirty="0"/>
                  <a:t>チャンネルについて</a:t>
                </a:r>
                <a:endParaRPr kumimoji="1" lang="en-US" altLang="ja-JP" sz="1200" dirty="0"/>
              </a:p>
              <a:p>
                <a14:m>
                  <m:oMath xmlns:m="http://schemas.openxmlformats.org/officeDocument/2006/math">
                    <m:sSup>
                      <m:sSupPr>
                        <m:ctrlPr>
                          <a:rPr lang="en-US" altLang="ja-JP" sz="1200" i="1">
                            <a:latin typeface="Cambria Math" panose="02040503050406030204" pitchFamily="18" charset="0"/>
                          </a:rPr>
                        </m:ctrlPr>
                      </m:sSupPr>
                      <m:e>
                        <m:r>
                          <a:rPr lang="en-US" altLang="ja-JP" sz="1200" i="1">
                            <a:latin typeface="Cambria Math" panose="02040503050406030204" pitchFamily="18" charset="0"/>
                          </a:rPr>
                          <m:t>𝑒</m:t>
                        </m:r>
                      </m:e>
                      <m:sup>
                        <m:r>
                          <a:rPr lang="en-US" altLang="ja-JP" sz="1200" i="1">
                            <a:latin typeface="Cambria Math" panose="02040503050406030204" pitchFamily="18" charset="0"/>
                          </a:rPr>
                          <m:t>+</m:t>
                        </m:r>
                      </m:sup>
                    </m:sSup>
                  </m:oMath>
                </a14:m>
                <a:r>
                  <a:rPr kumimoji="1" lang="ja-JP" altLang="en-US" sz="1200" dirty="0"/>
                  <a:t>から</a:t>
                </a:r>
                <a14:m>
                  <m:oMath xmlns:m="http://schemas.openxmlformats.org/officeDocument/2006/math">
                    <m:acc>
                      <m:accPr>
                        <m:chr m:val="̅"/>
                        <m:ctrlPr>
                          <a:rPr lang="en-US" altLang="ja-JP" sz="1200" i="1" dirty="0">
                            <a:latin typeface="Cambria Math" panose="02040503050406030204" pitchFamily="18" charset="0"/>
                          </a:rPr>
                        </m:ctrlPr>
                      </m:accPr>
                      <m:e>
                        <m:sSub>
                          <m:sSubPr>
                            <m:ctrlPr>
                              <a:rPr lang="en-US" altLang="ja-JP" sz="1200" i="1" dirty="0">
                                <a:latin typeface="Cambria Math" panose="02040503050406030204" pitchFamily="18" charset="0"/>
                              </a:rPr>
                            </m:ctrlPr>
                          </m:sSubPr>
                          <m:e>
                            <m:r>
                              <a:rPr lang="ja-JP" altLang="en-US" sz="1200" i="1" dirty="0">
                                <a:latin typeface="Cambria Math" panose="02040503050406030204" pitchFamily="18" charset="0"/>
                              </a:rPr>
                              <m:t>𝜈</m:t>
                            </m:r>
                          </m:e>
                          <m:sub>
                            <m:r>
                              <a:rPr lang="en-US" altLang="ja-JP" sz="1200" b="0" i="1" dirty="0" smtClean="0">
                                <a:latin typeface="Cambria Math" panose="02040503050406030204" pitchFamily="18" charset="0"/>
                              </a:rPr>
                              <m:t>𝑒</m:t>
                            </m:r>
                          </m:sub>
                        </m:sSub>
                      </m:e>
                    </m:acc>
                  </m:oMath>
                </a14:m>
                <a:r>
                  <a:rPr kumimoji="1" lang="ja-JP" altLang="en-US" sz="1200" dirty="0"/>
                  <a:t>がでている形でもいい。計算上</a:t>
                </a:r>
                <a:r>
                  <a:rPr kumimoji="1" lang="en-US" altLang="ja-JP" sz="1200" dirty="0"/>
                  <a:t>(</a:t>
                </a:r>
                <a:r>
                  <a:rPr kumimoji="1" lang="ja-JP" altLang="en-US" sz="1200" dirty="0"/>
                  <a:t>ディラックプロパゲーター</a:t>
                </a:r>
                <a:r>
                  <a:rPr kumimoji="1" lang="en-US" altLang="ja-JP" sz="1200" dirty="0"/>
                  <a:t>)</a:t>
                </a:r>
                <a:r>
                  <a:rPr lang="ja-JP" altLang="ja-JP" dirty="0"/>
                  <a:t> 2つは全く同じ1つの項として扱われるため、物理的な計算結果はどちらで考えても変わ</a:t>
                </a:r>
                <a:r>
                  <a:rPr lang="ja-JP" altLang="en-US" dirty="0"/>
                  <a:t>らない。</a:t>
                </a:r>
                <a:endParaRPr kumimoji="1" lang="en-US" altLang="ja-JP" sz="1200" dirty="0"/>
              </a:p>
              <a:p>
                <a:r>
                  <a:rPr lang="ja-JP" altLang="en-US" sz="1200" dirty="0"/>
                  <a:t>フェルミオン・フロー</a:t>
                </a:r>
                <a:r>
                  <a:rPr lang="en-US" altLang="ja-JP" sz="1200" dirty="0"/>
                  <a:t>(Fermion flow)</a:t>
                </a:r>
                <a:r>
                  <a:rPr lang="ja-JP" altLang="en-US" sz="1200" dirty="0"/>
                  <a:t>という図の描き方があって、レプトンやクォークのようなフェルミオンの実線は、矢印をたどると必ず一筆書きの連続した線になるように描くというものがあるらしい。</a:t>
                </a:r>
                <a:endParaRPr kumimoji="1" lang="ja-JP" altLang="en-US" sz="1200" dirty="0"/>
              </a:p>
              <a:p>
                <a:endParaRPr kumimoji="1" lang="ja-JP" altLang="en-US" dirty="0"/>
              </a:p>
            </p:txBody>
          </p:sp>
        </mc:Choice>
        <mc:Fallback xmlns="">
          <p:sp>
            <p:nvSpPr>
              <p:cNvPr id="3" name="ノート プレースホルダー 2"/>
              <p:cNvSpPr>
                <a:spLocks noGrp="1"/>
              </p:cNvSpPr>
              <p:nvPr>
                <p:ph type="body" idx="1"/>
              </p:nvPr>
            </p:nvSpPr>
            <p:spPr/>
            <p:txBody>
              <a:bodyPr/>
              <a:lstStyle/>
              <a:p>
                <a:r>
                  <a:rPr lang="en-US" altLang="ja-JP" sz="1200" dirty="0"/>
                  <a:t>t</a:t>
                </a:r>
                <a:r>
                  <a:rPr kumimoji="1" lang="ja-JP" altLang="en-US" sz="1200" dirty="0"/>
                  <a:t>チャンネルについて</a:t>
                </a:r>
                <a:endParaRPr kumimoji="1" lang="en-US" altLang="ja-JP" sz="1200" dirty="0"/>
              </a:p>
              <a:p>
                <a:r>
                  <a:rPr lang="en-US" altLang="ja-JP" sz="1200" i="0">
                    <a:latin typeface="Cambria Math" panose="02040503050406030204" pitchFamily="18" charset="0"/>
                  </a:rPr>
                  <a:t>𝑒^+</a:t>
                </a:r>
                <a:r>
                  <a:rPr kumimoji="1" lang="ja-JP" altLang="en-US" sz="1200" dirty="0"/>
                  <a:t>から</a:t>
                </a:r>
                <a:r>
                  <a:rPr lang="en-US" altLang="ja-JP" sz="1200" i="0" dirty="0">
                    <a:latin typeface="Cambria Math" panose="02040503050406030204" pitchFamily="18" charset="0"/>
                  </a:rPr>
                  <a:t>(</a:t>
                </a:r>
                <a:r>
                  <a:rPr lang="ja-JP" altLang="en-US" sz="1200" i="0" dirty="0">
                    <a:latin typeface="Cambria Math" panose="02040503050406030204" pitchFamily="18" charset="0"/>
                  </a:rPr>
                  <a:t>𝜈</a:t>
                </a:r>
                <a:r>
                  <a:rPr lang="en-US" altLang="ja-JP" sz="1200" i="0" dirty="0">
                    <a:latin typeface="Cambria Math" panose="02040503050406030204" pitchFamily="18" charset="0"/>
                  </a:rPr>
                  <a:t>_</a:t>
                </a:r>
                <a:r>
                  <a:rPr lang="en-US" altLang="ja-JP" sz="1200" b="0" i="0" dirty="0">
                    <a:latin typeface="Cambria Math" panose="02040503050406030204" pitchFamily="18" charset="0"/>
                  </a:rPr>
                  <a:t>𝑒 ) ̅</a:t>
                </a:r>
                <a:r>
                  <a:rPr kumimoji="1" lang="ja-JP" altLang="en-US" sz="1200" dirty="0"/>
                  <a:t>がでている形でもいい。計算上</a:t>
                </a:r>
                <a:r>
                  <a:rPr kumimoji="1" lang="en-US" altLang="ja-JP" sz="1200" dirty="0"/>
                  <a:t>(</a:t>
                </a:r>
                <a:r>
                  <a:rPr kumimoji="1" lang="ja-JP" altLang="en-US" sz="1200" dirty="0"/>
                  <a:t>ディラックプロパゲーター</a:t>
                </a:r>
                <a:r>
                  <a:rPr kumimoji="1" lang="en-US" altLang="ja-JP" sz="1200" dirty="0"/>
                  <a:t>)</a:t>
                </a:r>
                <a:r>
                  <a:rPr lang="ja-JP" altLang="ja-JP" dirty="0"/>
                  <a:t> 2つは全く同じ1つの項として扱われるため、物理的な計算結果はどちらで考えても変わ</a:t>
                </a:r>
                <a:r>
                  <a:rPr lang="ja-JP" altLang="en-US" dirty="0"/>
                  <a:t>らない。</a:t>
                </a:r>
                <a:endParaRPr kumimoji="1" lang="en-US" altLang="ja-JP" sz="1200" dirty="0"/>
              </a:p>
              <a:p>
                <a:r>
                  <a:rPr lang="ja-JP" altLang="en-US" sz="1200" dirty="0"/>
                  <a:t>フェルミオン・フロー</a:t>
                </a:r>
                <a:r>
                  <a:rPr lang="en-US" altLang="ja-JP" sz="1200" dirty="0"/>
                  <a:t>(Fermion flow)</a:t>
                </a:r>
                <a:r>
                  <a:rPr lang="ja-JP" altLang="en-US" sz="1200" dirty="0"/>
                  <a:t>という図の描き方があって、レプトンやクォークのようなフェルミオンの実線は、矢印をたどると必ず一筆書きの連続した線になるように描くというものがあるらしい。</a:t>
                </a:r>
                <a:endParaRPr kumimoji="1" lang="ja-JP" altLang="en-US" sz="1200" dirty="0"/>
              </a:p>
              <a:p>
                <a:endParaRPr kumimoji="1" lang="ja-JP" altLang="en-US" dirty="0"/>
              </a:p>
            </p:txBody>
          </p:sp>
        </mc:Fallback>
      </mc:AlternateContent>
      <p:sp>
        <p:nvSpPr>
          <p:cNvPr id="4" name="スライド番号プレースホルダー 3"/>
          <p:cNvSpPr>
            <a:spLocks noGrp="1"/>
          </p:cNvSpPr>
          <p:nvPr>
            <p:ph type="sldNum" sz="quarter" idx="5"/>
          </p:nvPr>
        </p:nvSpPr>
        <p:spPr/>
        <p:txBody>
          <a:bodyPr/>
          <a:lstStyle/>
          <a:p>
            <a:fld id="{B0EA6C68-D466-4F9B-8F88-6839BE0A0C9C}" type="slidenum">
              <a:rPr kumimoji="1" lang="ja-JP" altLang="en-US" smtClean="0"/>
              <a:t>4</a:t>
            </a:fld>
            <a:endParaRPr kumimoji="1" lang="ja-JP" altLang="en-US"/>
          </a:p>
        </p:txBody>
      </p:sp>
    </p:spTree>
    <p:extLst>
      <p:ext uri="{BB962C8B-B14F-4D97-AF65-F5344CB8AC3E}">
        <p14:creationId xmlns:p14="http://schemas.microsoft.com/office/powerpoint/2010/main" val="1894418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6AE32B-DEF5-9385-E7D9-65DFFE69A4E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B6FEE2C-AFEA-AB86-274F-D5750BE697B8}"/>
              </a:ext>
            </a:extLst>
          </p:cNvPr>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ノート プレースホルダー 2">
                <a:extLst>
                  <a:ext uri="{FF2B5EF4-FFF2-40B4-BE49-F238E27FC236}">
                    <a16:creationId xmlns:a16="http://schemas.microsoft.com/office/drawing/2014/main" id="{B95C41BD-0B60-CCED-9EAF-EAF4409B5B27}"/>
                  </a:ext>
                </a:extLst>
              </p:cNvPr>
              <p:cNvSpPr>
                <a:spLocks noGrp="1"/>
              </p:cNvSpPr>
              <p:nvPr>
                <p:ph type="body" idx="1"/>
              </p:nvPr>
            </p:nvSpPr>
            <p:spPr/>
            <p:txBody>
              <a:bodyPr/>
              <a:lstStyle/>
              <a:p>
                <a:r>
                  <a:rPr lang="en-US" altLang="ja-JP" sz="1200" dirty="0"/>
                  <a:t>t</a:t>
                </a:r>
                <a:r>
                  <a:rPr kumimoji="1" lang="ja-JP" altLang="en-US" sz="1200" dirty="0"/>
                  <a:t>チャンネルについて</a:t>
                </a:r>
                <a:endParaRPr kumimoji="1" lang="en-US" altLang="ja-JP" sz="1200" dirty="0"/>
              </a:p>
              <a:p>
                <a14:m>
                  <m:oMath xmlns:m="http://schemas.openxmlformats.org/officeDocument/2006/math">
                    <m:sSup>
                      <m:sSupPr>
                        <m:ctrlPr>
                          <a:rPr lang="en-US" altLang="ja-JP" sz="1200" i="1">
                            <a:latin typeface="Cambria Math" panose="02040503050406030204" pitchFamily="18" charset="0"/>
                          </a:rPr>
                        </m:ctrlPr>
                      </m:sSupPr>
                      <m:e>
                        <m:r>
                          <a:rPr lang="en-US" altLang="ja-JP" sz="1200" i="1">
                            <a:latin typeface="Cambria Math" panose="02040503050406030204" pitchFamily="18" charset="0"/>
                          </a:rPr>
                          <m:t>𝑒</m:t>
                        </m:r>
                      </m:e>
                      <m:sup>
                        <m:r>
                          <a:rPr lang="en-US" altLang="ja-JP" sz="1200" i="1">
                            <a:latin typeface="Cambria Math" panose="02040503050406030204" pitchFamily="18" charset="0"/>
                          </a:rPr>
                          <m:t>+</m:t>
                        </m:r>
                      </m:sup>
                    </m:sSup>
                  </m:oMath>
                </a14:m>
                <a:r>
                  <a:rPr kumimoji="1" lang="ja-JP" altLang="en-US" sz="1200" dirty="0"/>
                  <a:t>から</a:t>
                </a:r>
                <a14:m>
                  <m:oMath xmlns:m="http://schemas.openxmlformats.org/officeDocument/2006/math">
                    <m:acc>
                      <m:accPr>
                        <m:chr m:val="̅"/>
                        <m:ctrlPr>
                          <a:rPr lang="en-US" altLang="ja-JP" sz="1200" i="1" dirty="0">
                            <a:latin typeface="Cambria Math" panose="02040503050406030204" pitchFamily="18" charset="0"/>
                          </a:rPr>
                        </m:ctrlPr>
                      </m:accPr>
                      <m:e>
                        <m:sSub>
                          <m:sSubPr>
                            <m:ctrlPr>
                              <a:rPr lang="en-US" altLang="ja-JP" sz="1200" i="1" dirty="0">
                                <a:latin typeface="Cambria Math" panose="02040503050406030204" pitchFamily="18" charset="0"/>
                              </a:rPr>
                            </m:ctrlPr>
                          </m:sSubPr>
                          <m:e>
                            <m:r>
                              <a:rPr lang="ja-JP" altLang="en-US" sz="1200" i="1" dirty="0">
                                <a:latin typeface="Cambria Math" panose="02040503050406030204" pitchFamily="18" charset="0"/>
                              </a:rPr>
                              <m:t>𝜈</m:t>
                            </m:r>
                          </m:e>
                          <m:sub>
                            <m:r>
                              <a:rPr lang="en-US" altLang="ja-JP" sz="1200" b="0" i="1" dirty="0" smtClean="0">
                                <a:latin typeface="Cambria Math" panose="02040503050406030204" pitchFamily="18" charset="0"/>
                              </a:rPr>
                              <m:t>𝑒</m:t>
                            </m:r>
                          </m:sub>
                        </m:sSub>
                      </m:e>
                    </m:acc>
                  </m:oMath>
                </a14:m>
                <a:r>
                  <a:rPr kumimoji="1" lang="ja-JP" altLang="en-US" sz="1200" dirty="0"/>
                  <a:t>がでている形でもいい。計算上</a:t>
                </a:r>
                <a:r>
                  <a:rPr kumimoji="1" lang="en-US" altLang="ja-JP" sz="1200" dirty="0"/>
                  <a:t>(</a:t>
                </a:r>
                <a:r>
                  <a:rPr kumimoji="1" lang="ja-JP" altLang="en-US" sz="1200" dirty="0"/>
                  <a:t>ディラックプロパゲーター</a:t>
                </a:r>
                <a:r>
                  <a:rPr kumimoji="1" lang="en-US" altLang="ja-JP" sz="1200" dirty="0"/>
                  <a:t>)</a:t>
                </a:r>
                <a:r>
                  <a:rPr lang="ja-JP" altLang="ja-JP" dirty="0"/>
                  <a:t> 2つは全く同じ1つの項として扱われるため、物理的な計算結果はどちらで考えても変わ</a:t>
                </a:r>
                <a:r>
                  <a:rPr lang="ja-JP" altLang="en-US" dirty="0"/>
                  <a:t>らない。</a:t>
                </a:r>
                <a:endParaRPr kumimoji="1" lang="en-US" altLang="ja-JP" sz="1200" dirty="0"/>
              </a:p>
              <a:p>
                <a:r>
                  <a:rPr lang="ja-JP" altLang="en-US" sz="1200" dirty="0"/>
                  <a:t>フェルミオン・フロー</a:t>
                </a:r>
                <a:r>
                  <a:rPr lang="en-US" altLang="ja-JP" sz="1200" dirty="0"/>
                  <a:t>(Fermion flow)</a:t>
                </a:r>
                <a:r>
                  <a:rPr lang="ja-JP" altLang="en-US" sz="1200" dirty="0"/>
                  <a:t>という図の描き方があって、レプトンやクォークのようなフェルミオンの実線は、矢印をたどると必ず一筆書きの連続した線になるように描くというものがあるらしい。</a:t>
                </a:r>
                <a:endParaRPr kumimoji="1" lang="ja-JP" altLang="en-US" sz="1200" dirty="0"/>
              </a:p>
              <a:p>
                <a:endParaRPr kumimoji="1" lang="ja-JP" altLang="en-US" dirty="0"/>
              </a:p>
            </p:txBody>
          </p:sp>
        </mc:Choice>
        <mc:Fallback xmlns="">
          <p:sp>
            <p:nvSpPr>
              <p:cNvPr id="3" name="ノート プレースホルダー 2">
                <a:extLst>
                  <a:ext uri="{FF2B5EF4-FFF2-40B4-BE49-F238E27FC236}">
                    <a16:creationId xmlns:a16="http://schemas.microsoft.com/office/drawing/2014/main" id="{B95C41BD-0B60-CCED-9EAF-EAF4409B5B27}"/>
                  </a:ext>
                </a:extLst>
              </p:cNvPr>
              <p:cNvSpPr>
                <a:spLocks noGrp="1"/>
              </p:cNvSpPr>
              <p:nvPr>
                <p:ph type="body" idx="1"/>
              </p:nvPr>
            </p:nvSpPr>
            <p:spPr/>
            <p:txBody>
              <a:bodyPr/>
              <a:lstStyle/>
              <a:p>
                <a:r>
                  <a:rPr lang="en-US" altLang="ja-JP" sz="1200" dirty="0"/>
                  <a:t>t</a:t>
                </a:r>
                <a:r>
                  <a:rPr kumimoji="1" lang="ja-JP" altLang="en-US" sz="1200" dirty="0"/>
                  <a:t>チャンネルについて</a:t>
                </a:r>
                <a:endParaRPr kumimoji="1" lang="en-US" altLang="ja-JP" sz="1200" dirty="0"/>
              </a:p>
              <a:p>
                <a:r>
                  <a:rPr lang="en-US" altLang="ja-JP" sz="1200" i="0">
                    <a:latin typeface="Cambria Math" panose="02040503050406030204" pitchFamily="18" charset="0"/>
                  </a:rPr>
                  <a:t>𝑒^+</a:t>
                </a:r>
                <a:r>
                  <a:rPr kumimoji="1" lang="ja-JP" altLang="en-US" sz="1200" dirty="0"/>
                  <a:t>から</a:t>
                </a:r>
                <a:r>
                  <a:rPr lang="en-US" altLang="ja-JP" sz="1200" i="0" dirty="0">
                    <a:latin typeface="Cambria Math" panose="02040503050406030204" pitchFamily="18" charset="0"/>
                  </a:rPr>
                  <a:t>(</a:t>
                </a:r>
                <a:r>
                  <a:rPr lang="ja-JP" altLang="en-US" sz="1200" i="0" dirty="0">
                    <a:latin typeface="Cambria Math" panose="02040503050406030204" pitchFamily="18" charset="0"/>
                  </a:rPr>
                  <a:t>𝜈</a:t>
                </a:r>
                <a:r>
                  <a:rPr lang="en-US" altLang="ja-JP" sz="1200" i="0" dirty="0">
                    <a:latin typeface="Cambria Math" panose="02040503050406030204" pitchFamily="18" charset="0"/>
                  </a:rPr>
                  <a:t>_</a:t>
                </a:r>
                <a:r>
                  <a:rPr lang="en-US" altLang="ja-JP" sz="1200" b="0" i="0" dirty="0">
                    <a:latin typeface="Cambria Math" panose="02040503050406030204" pitchFamily="18" charset="0"/>
                  </a:rPr>
                  <a:t>𝑒 ) ̅</a:t>
                </a:r>
                <a:r>
                  <a:rPr kumimoji="1" lang="ja-JP" altLang="en-US" sz="1200" dirty="0"/>
                  <a:t>がでている形でもいい。計算上</a:t>
                </a:r>
                <a:r>
                  <a:rPr kumimoji="1" lang="en-US" altLang="ja-JP" sz="1200" dirty="0"/>
                  <a:t>(</a:t>
                </a:r>
                <a:r>
                  <a:rPr kumimoji="1" lang="ja-JP" altLang="en-US" sz="1200" dirty="0"/>
                  <a:t>ディラックプロパゲーター</a:t>
                </a:r>
                <a:r>
                  <a:rPr kumimoji="1" lang="en-US" altLang="ja-JP" sz="1200" dirty="0"/>
                  <a:t>)</a:t>
                </a:r>
                <a:r>
                  <a:rPr lang="ja-JP" altLang="ja-JP" dirty="0"/>
                  <a:t> 2つは全く同じ1つの項として扱われるため、物理的な計算結果はどちらで考えても変わ</a:t>
                </a:r>
                <a:r>
                  <a:rPr lang="ja-JP" altLang="en-US" dirty="0"/>
                  <a:t>らない。</a:t>
                </a:r>
                <a:endParaRPr kumimoji="1" lang="en-US" altLang="ja-JP" sz="1200" dirty="0"/>
              </a:p>
              <a:p>
                <a:r>
                  <a:rPr lang="ja-JP" altLang="en-US" sz="1200" dirty="0"/>
                  <a:t>フェルミオン・フロー</a:t>
                </a:r>
                <a:r>
                  <a:rPr lang="en-US" altLang="ja-JP" sz="1200" dirty="0"/>
                  <a:t>(Fermion flow)</a:t>
                </a:r>
                <a:r>
                  <a:rPr lang="ja-JP" altLang="en-US" sz="1200" dirty="0"/>
                  <a:t>という図の描き方があって、レプトンやクォークのようなフェルミオンの実線は、矢印をたどると必ず一筆書きの連続した線になるように描くというものがあるらしい。</a:t>
                </a:r>
                <a:endParaRPr kumimoji="1" lang="ja-JP" altLang="en-US" sz="1200" dirty="0"/>
              </a:p>
              <a:p>
                <a:endParaRPr kumimoji="1" lang="ja-JP" altLang="en-US" dirty="0"/>
              </a:p>
            </p:txBody>
          </p:sp>
        </mc:Fallback>
      </mc:AlternateContent>
      <p:sp>
        <p:nvSpPr>
          <p:cNvPr id="4" name="スライド番号プレースホルダー 3">
            <a:extLst>
              <a:ext uri="{FF2B5EF4-FFF2-40B4-BE49-F238E27FC236}">
                <a16:creationId xmlns:a16="http://schemas.microsoft.com/office/drawing/2014/main" id="{E6208212-FF03-BB12-3A8B-7C4684BE6438}"/>
              </a:ext>
            </a:extLst>
          </p:cNvPr>
          <p:cNvSpPr>
            <a:spLocks noGrp="1"/>
          </p:cNvSpPr>
          <p:nvPr>
            <p:ph type="sldNum" sz="quarter" idx="5"/>
          </p:nvPr>
        </p:nvSpPr>
        <p:spPr/>
        <p:txBody>
          <a:bodyPr/>
          <a:lstStyle/>
          <a:p>
            <a:fld id="{B0EA6C68-D466-4F9B-8F88-6839BE0A0C9C}" type="slidenum">
              <a:rPr kumimoji="1" lang="ja-JP" altLang="en-US" smtClean="0"/>
              <a:t>6</a:t>
            </a:fld>
            <a:endParaRPr kumimoji="1" lang="ja-JP" altLang="en-US"/>
          </a:p>
        </p:txBody>
      </p:sp>
    </p:spTree>
    <p:extLst>
      <p:ext uri="{BB962C8B-B14F-4D97-AF65-F5344CB8AC3E}">
        <p14:creationId xmlns:p14="http://schemas.microsoft.com/office/powerpoint/2010/main" val="3721970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BB4B99-6D49-C500-0FA3-B039998D6F8C}"/>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27E88182-4AFE-8890-1141-6BA61914139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BF3D4C5C-368E-DAD1-C4AF-0F53C0514F2C}"/>
              </a:ext>
            </a:extLst>
          </p:cNvPr>
          <p:cNvSpPr>
            <a:spLocks noGrp="1"/>
          </p:cNvSpPr>
          <p:nvPr>
            <p:ph type="dt" sz="half" idx="10"/>
          </p:nvPr>
        </p:nvSpPr>
        <p:spPr/>
        <p:txBody>
          <a:bodyPr/>
          <a:lstStyle/>
          <a:p>
            <a:fld id="{C3FCC624-60F2-4A4D-9599-94789D081F04}" type="datetimeFigureOut">
              <a:rPr kumimoji="1" lang="ja-JP" altLang="en-US" smtClean="0"/>
              <a:t>2026/7/10</a:t>
            </a:fld>
            <a:endParaRPr kumimoji="1" lang="ja-JP" altLang="en-US"/>
          </a:p>
        </p:txBody>
      </p:sp>
      <p:sp>
        <p:nvSpPr>
          <p:cNvPr id="5" name="フッター プレースホルダー 4">
            <a:extLst>
              <a:ext uri="{FF2B5EF4-FFF2-40B4-BE49-F238E27FC236}">
                <a16:creationId xmlns:a16="http://schemas.microsoft.com/office/drawing/2014/main" id="{FD2A853B-AB20-A235-B9F8-8E2E7AAF164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96F6F53-DA4B-B981-91DE-E85752F7B8BA}"/>
              </a:ext>
            </a:extLst>
          </p:cNvPr>
          <p:cNvSpPr>
            <a:spLocks noGrp="1"/>
          </p:cNvSpPr>
          <p:nvPr>
            <p:ph type="sldNum" sz="quarter" idx="12"/>
          </p:nvPr>
        </p:nvSpPr>
        <p:spPr/>
        <p:txBody>
          <a:bodyPr/>
          <a:lstStyle/>
          <a:p>
            <a:fld id="{6357C147-2ECB-4991-BCBA-D4A9F864E458}" type="slidenum">
              <a:rPr kumimoji="1" lang="ja-JP" altLang="en-US" smtClean="0"/>
              <a:t>‹#›</a:t>
            </a:fld>
            <a:endParaRPr kumimoji="1" lang="ja-JP" altLang="en-US"/>
          </a:p>
        </p:txBody>
      </p:sp>
    </p:spTree>
    <p:extLst>
      <p:ext uri="{BB962C8B-B14F-4D97-AF65-F5344CB8AC3E}">
        <p14:creationId xmlns:p14="http://schemas.microsoft.com/office/powerpoint/2010/main" val="31063467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FCF6BD-780D-4906-10E7-69F356896F4C}"/>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E66ADD4-2C50-5E68-3358-0557AFBB82A4}"/>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6D817F0-4C53-F26A-CB25-EC82C703693D}"/>
              </a:ext>
            </a:extLst>
          </p:cNvPr>
          <p:cNvSpPr>
            <a:spLocks noGrp="1"/>
          </p:cNvSpPr>
          <p:nvPr>
            <p:ph type="dt" sz="half" idx="10"/>
          </p:nvPr>
        </p:nvSpPr>
        <p:spPr/>
        <p:txBody>
          <a:bodyPr/>
          <a:lstStyle/>
          <a:p>
            <a:fld id="{C3FCC624-60F2-4A4D-9599-94789D081F04}" type="datetimeFigureOut">
              <a:rPr kumimoji="1" lang="ja-JP" altLang="en-US" smtClean="0"/>
              <a:t>2026/7/10</a:t>
            </a:fld>
            <a:endParaRPr kumimoji="1" lang="ja-JP" altLang="en-US"/>
          </a:p>
        </p:txBody>
      </p:sp>
      <p:sp>
        <p:nvSpPr>
          <p:cNvPr id="5" name="フッター プレースホルダー 4">
            <a:extLst>
              <a:ext uri="{FF2B5EF4-FFF2-40B4-BE49-F238E27FC236}">
                <a16:creationId xmlns:a16="http://schemas.microsoft.com/office/drawing/2014/main" id="{78ADC796-BF6F-945A-B928-C78F286F86B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59411E5-6149-F9A9-CA08-E8B6D4AE156E}"/>
              </a:ext>
            </a:extLst>
          </p:cNvPr>
          <p:cNvSpPr>
            <a:spLocks noGrp="1"/>
          </p:cNvSpPr>
          <p:nvPr>
            <p:ph type="sldNum" sz="quarter" idx="12"/>
          </p:nvPr>
        </p:nvSpPr>
        <p:spPr/>
        <p:txBody>
          <a:bodyPr/>
          <a:lstStyle/>
          <a:p>
            <a:fld id="{6357C147-2ECB-4991-BCBA-D4A9F864E458}" type="slidenum">
              <a:rPr kumimoji="1" lang="ja-JP" altLang="en-US" smtClean="0"/>
              <a:t>‹#›</a:t>
            </a:fld>
            <a:endParaRPr kumimoji="1" lang="ja-JP" altLang="en-US"/>
          </a:p>
        </p:txBody>
      </p:sp>
    </p:spTree>
    <p:extLst>
      <p:ext uri="{BB962C8B-B14F-4D97-AF65-F5344CB8AC3E}">
        <p14:creationId xmlns:p14="http://schemas.microsoft.com/office/powerpoint/2010/main" val="4255574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1D13F445-F12B-81E4-9FBE-7A4F17B52A1D}"/>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1ECAF92-4197-37CE-70A2-9583DCA88C1B}"/>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D884A53-0E7A-22B3-7F90-F9F6D29B4753}"/>
              </a:ext>
            </a:extLst>
          </p:cNvPr>
          <p:cNvSpPr>
            <a:spLocks noGrp="1"/>
          </p:cNvSpPr>
          <p:nvPr>
            <p:ph type="dt" sz="half" idx="10"/>
          </p:nvPr>
        </p:nvSpPr>
        <p:spPr/>
        <p:txBody>
          <a:bodyPr/>
          <a:lstStyle/>
          <a:p>
            <a:fld id="{C3FCC624-60F2-4A4D-9599-94789D081F04}" type="datetimeFigureOut">
              <a:rPr kumimoji="1" lang="ja-JP" altLang="en-US" smtClean="0"/>
              <a:t>2026/7/10</a:t>
            </a:fld>
            <a:endParaRPr kumimoji="1" lang="ja-JP" altLang="en-US"/>
          </a:p>
        </p:txBody>
      </p:sp>
      <p:sp>
        <p:nvSpPr>
          <p:cNvPr id="5" name="フッター プレースホルダー 4">
            <a:extLst>
              <a:ext uri="{FF2B5EF4-FFF2-40B4-BE49-F238E27FC236}">
                <a16:creationId xmlns:a16="http://schemas.microsoft.com/office/drawing/2014/main" id="{41F20ED9-D587-1207-7D94-F9B23CF79CC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A6D4F52-A629-630A-07A9-C48C4F8A1092}"/>
              </a:ext>
            </a:extLst>
          </p:cNvPr>
          <p:cNvSpPr>
            <a:spLocks noGrp="1"/>
          </p:cNvSpPr>
          <p:nvPr>
            <p:ph type="sldNum" sz="quarter" idx="12"/>
          </p:nvPr>
        </p:nvSpPr>
        <p:spPr/>
        <p:txBody>
          <a:bodyPr/>
          <a:lstStyle/>
          <a:p>
            <a:fld id="{6357C147-2ECB-4991-BCBA-D4A9F864E458}" type="slidenum">
              <a:rPr kumimoji="1" lang="ja-JP" altLang="en-US" smtClean="0"/>
              <a:t>‹#›</a:t>
            </a:fld>
            <a:endParaRPr kumimoji="1" lang="ja-JP" altLang="en-US"/>
          </a:p>
        </p:txBody>
      </p:sp>
    </p:spTree>
    <p:extLst>
      <p:ext uri="{BB962C8B-B14F-4D97-AF65-F5344CB8AC3E}">
        <p14:creationId xmlns:p14="http://schemas.microsoft.com/office/powerpoint/2010/main" val="2173399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701560A-2299-98EF-7A15-866C6542283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68B94AA-132D-02F0-37A2-E7743B5DCAC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D2E435C-6C52-2916-3E65-3217A34C2736}"/>
              </a:ext>
            </a:extLst>
          </p:cNvPr>
          <p:cNvSpPr>
            <a:spLocks noGrp="1"/>
          </p:cNvSpPr>
          <p:nvPr>
            <p:ph type="dt" sz="half" idx="10"/>
          </p:nvPr>
        </p:nvSpPr>
        <p:spPr/>
        <p:txBody>
          <a:bodyPr/>
          <a:lstStyle/>
          <a:p>
            <a:fld id="{C3FCC624-60F2-4A4D-9599-94789D081F04}" type="datetimeFigureOut">
              <a:rPr kumimoji="1" lang="ja-JP" altLang="en-US" smtClean="0"/>
              <a:t>2026/7/10</a:t>
            </a:fld>
            <a:endParaRPr kumimoji="1" lang="ja-JP" altLang="en-US"/>
          </a:p>
        </p:txBody>
      </p:sp>
      <p:sp>
        <p:nvSpPr>
          <p:cNvPr id="5" name="フッター プレースホルダー 4">
            <a:extLst>
              <a:ext uri="{FF2B5EF4-FFF2-40B4-BE49-F238E27FC236}">
                <a16:creationId xmlns:a16="http://schemas.microsoft.com/office/drawing/2014/main" id="{6FF85FEA-66EB-E410-CF1B-06CA23B3D14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A638E56-BC7E-C7BF-D5DF-5B6ADEBEA2DF}"/>
              </a:ext>
            </a:extLst>
          </p:cNvPr>
          <p:cNvSpPr>
            <a:spLocks noGrp="1"/>
          </p:cNvSpPr>
          <p:nvPr>
            <p:ph type="sldNum" sz="quarter" idx="12"/>
          </p:nvPr>
        </p:nvSpPr>
        <p:spPr/>
        <p:txBody>
          <a:bodyPr/>
          <a:lstStyle/>
          <a:p>
            <a:fld id="{6357C147-2ECB-4991-BCBA-D4A9F864E458}" type="slidenum">
              <a:rPr kumimoji="1" lang="ja-JP" altLang="en-US" smtClean="0"/>
              <a:t>‹#›</a:t>
            </a:fld>
            <a:endParaRPr kumimoji="1" lang="ja-JP" altLang="en-US"/>
          </a:p>
        </p:txBody>
      </p:sp>
    </p:spTree>
    <p:extLst>
      <p:ext uri="{BB962C8B-B14F-4D97-AF65-F5344CB8AC3E}">
        <p14:creationId xmlns:p14="http://schemas.microsoft.com/office/powerpoint/2010/main" val="3751773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F80DF6-8059-AEB4-0566-54AD1F57E401}"/>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0123A9B-5FC4-24AF-C15C-4DB6F4F0120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4DCD617-2D47-15FB-20A8-A3F1716DDF12}"/>
              </a:ext>
            </a:extLst>
          </p:cNvPr>
          <p:cNvSpPr>
            <a:spLocks noGrp="1"/>
          </p:cNvSpPr>
          <p:nvPr>
            <p:ph type="dt" sz="half" idx="10"/>
          </p:nvPr>
        </p:nvSpPr>
        <p:spPr/>
        <p:txBody>
          <a:bodyPr/>
          <a:lstStyle/>
          <a:p>
            <a:fld id="{C3FCC624-60F2-4A4D-9599-94789D081F04}" type="datetimeFigureOut">
              <a:rPr kumimoji="1" lang="ja-JP" altLang="en-US" smtClean="0"/>
              <a:t>2026/7/10</a:t>
            </a:fld>
            <a:endParaRPr kumimoji="1" lang="ja-JP" altLang="en-US"/>
          </a:p>
        </p:txBody>
      </p:sp>
      <p:sp>
        <p:nvSpPr>
          <p:cNvPr id="5" name="フッター プレースホルダー 4">
            <a:extLst>
              <a:ext uri="{FF2B5EF4-FFF2-40B4-BE49-F238E27FC236}">
                <a16:creationId xmlns:a16="http://schemas.microsoft.com/office/drawing/2014/main" id="{85086EF0-5140-38A8-1B8E-21D0F255483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0F59BCF-1E73-FA52-7D12-5CE3E5C51B5E}"/>
              </a:ext>
            </a:extLst>
          </p:cNvPr>
          <p:cNvSpPr>
            <a:spLocks noGrp="1"/>
          </p:cNvSpPr>
          <p:nvPr>
            <p:ph type="sldNum" sz="quarter" idx="12"/>
          </p:nvPr>
        </p:nvSpPr>
        <p:spPr/>
        <p:txBody>
          <a:bodyPr/>
          <a:lstStyle/>
          <a:p>
            <a:fld id="{6357C147-2ECB-4991-BCBA-D4A9F864E458}" type="slidenum">
              <a:rPr kumimoji="1" lang="ja-JP" altLang="en-US" smtClean="0"/>
              <a:t>‹#›</a:t>
            </a:fld>
            <a:endParaRPr kumimoji="1" lang="ja-JP" altLang="en-US"/>
          </a:p>
        </p:txBody>
      </p:sp>
    </p:spTree>
    <p:extLst>
      <p:ext uri="{BB962C8B-B14F-4D97-AF65-F5344CB8AC3E}">
        <p14:creationId xmlns:p14="http://schemas.microsoft.com/office/powerpoint/2010/main" val="1458640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5E33473-DF14-F24E-B6B4-63B1933AF0E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A16EB02-4C16-1D62-F39A-A82D0290D34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30320566-BB8F-2B53-F532-6538BE11619E}"/>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6398882F-507E-0C79-4AC4-E14516942466}"/>
              </a:ext>
            </a:extLst>
          </p:cNvPr>
          <p:cNvSpPr>
            <a:spLocks noGrp="1"/>
          </p:cNvSpPr>
          <p:nvPr>
            <p:ph type="dt" sz="half" idx="10"/>
          </p:nvPr>
        </p:nvSpPr>
        <p:spPr/>
        <p:txBody>
          <a:bodyPr/>
          <a:lstStyle/>
          <a:p>
            <a:fld id="{C3FCC624-60F2-4A4D-9599-94789D081F04}" type="datetimeFigureOut">
              <a:rPr kumimoji="1" lang="ja-JP" altLang="en-US" smtClean="0"/>
              <a:t>2026/7/10</a:t>
            </a:fld>
            <a:endParaRPr kumimoji="1" lang="ja-JP" altLang="en-US"/>
          </a:p>
        </p:txBody>
      </p:sp>
      <p:sp>
        <p:nvSpPr>
          <p:cNvPr id="6" name="フッター プレースホルダー 5">
            <a:extLst>
              <a:ext uri="{FF2B5EF4-FFF2-40B4-BE49-F238E27FC236}">
                <a16:creationId xmlns:a16="http://schemas.microsoft.com/office/drawing/2014/main" id="{EEAC27E4-4F17-8DB8-12EB-CA2EAADDEAE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7C2DC7E-7AC2-1437-635B-62027937CAFE}"/>
              </a:ext>
            </a:extLst>
          </p:cNvPr>
          <p:cNvSpPr>
            <a:spLocks noGrp="1"/>
          </p:cNvSpPr>
          <p:nvPr>
            <p:ph type="sldNum" sz="quarter" idx="12"/>
          </p:nvPr>
        </p:nvSpPr>
        <p:spPr/>
        <p:txBody>
          <a:bodyPr/>
          <a:lstStyle/>
          <a:p>
            <a:fld id="{6357C147-2ECB-4991-BCBA-D4A9F864E458}" type="slidenum">
              <a:rPr kumimoji="1" lang="ja-JP" altLang="en-US" smtClean="0"/>
              <a:t>‹#›</a:t>
            </a:fld>
            <a:endParaRPr kumimoji="1" lang="ja-JP" altLang="en-US"/>
          </a:p>
        </p:txBody>
      </p:sp>
    </p:spTree>
    <p:extLst>
      <p:ext uri="{BB962C8B-B14F-4D97-AF65-F5344CB8AC3E}">
        <p14:creationId xmlns:p14="http://schemas.microsoft.com/office/powerpoint/2010/main" val="22939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D20E604-C198-0798-B299-BE568386FDEA}"/>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D34EE8D-E821-F1AD-6B8A-2345902708E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E816C05A-D30A-87A9-5415-834EC8A73D6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A4EA5145-E695-E603-C523-CA3EC0963D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177D80FD-DDF1-8D33-D457-8C48818CC33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0E861542-51C6-CB3B-8D82-C977291FABB5}"/>
              </a:ext>
            </a:extLst>
          </p:cNvPr>
          <p:cNvSpPr>
            <a:spLocks noGrp="1"/>
          </p:cNvSpPr>
          <p:nvPr>
            <p:ph type="dt" sz="half" idx="10"/>
          </p:nvPr>
        </p:nvSpPr>
        <p:spPr/>
        <p:txBody>
          <a:bodyPr/>
          <a:lstStyle/>
          <a:p>
            <a:fld id="{C3FCC624-60F2-4A4D-9599-94789D081F04}" type="datetimeFigureOut">
              <a:rPr kumimoji="1" lang="ja-JP" altLang="en-US" smtClean="0"/>
              <a:t>2026/7/10</a:t>
            </a:fld>
            <a:endParaRPr kumimoji="1" lang="ja-JP" altLang="en-US"/>
          </a:p>
        </p:txBody>
      </p:sp>
      <p:sp>
        <p:nvSpPr>
          <p:cNvPr id="8" name="フッター プレースホルダー 7">
            <a:extLst>
              <a:ext uri="{FF2B5EF4-FFF2-40B4-BE49-F238E27FC236}">
                <a16:creationId xmlns:a16="http://schemas.microsoft.com/office/drawing/2014/main" id="{F9590F1F-B5F8-1FE4-B716-6C739D8DE1B3}"/>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DC7F42EE-AEF6-B5CC-23F7-58E2B96BFE38}"/>
              </a:ext>
            </a:extLst>
          </p:cNvPr>
          <p:cNvSpPr>
            <a:spLocks noGrp="1"/>
          </p:cNvSpPr>
          <p:nvPr>
            <p:ph type="sldNum" sz="quarter" idx="12"/>
          </p:nvPr>
        </p:nvSpPr>
        <p:spPr/>
        <p:txBody>
          <a:bodyPr/>
          <a:lstStyle/>
          <a:p>
            <a:fld id="{6357C147-2ECB-4991-BCBA-D4A9F864E458}" type="slidenum">
              <a:rPr kumimoji="1" lang="ja-JP" altLang="en-US" smtClean="0"/>
              <a:t>‹#›</a:t>
            </a:fld>
            <a:endParaRPr kumimoji="1" lang="ja-JP" altLang="en-US"/>
          </a:p>
        </p:txBody>
      </p:sp>
    </p:spTree>
    <p:extLst>
      <p:ext uri="{BB962C8B-B14F-4D97-AF65-F5344CB8AC3E}">
        <p14:creationId xmlns:p14="http://schemas.microsoft.com/office/powerpoint/2010/main" val="3075484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F3434FE-9A64-6E57-F4B3-AF90BC0BF10F}"/>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A6198FB5-9785-8F1A-8A94-052BF278DDD3}"/>
              </a:ext>
            </a:extLst>
          </p:cNvPr>
          <p:cNvSpPr>
            <a:spLocks noGrp="1"/>
          </p:cNvSpPr>
          <p:nvPr>
            <p:ph type="dt" sz="half" idx="10"/>
          </p:nvPr>
        </p:nvSpPr>
        <p:spPr/>
        <p:txBody>
          <a:bodyPr/>
          <a:lstStyle/>
          <a:p>
            <a:fld id="{C3FCC624-60F2-4A4D-9599-94789D081F04}" type="datetimeFigureOut">
              <a:rPr kumimoji="1" lang="ja-JP" altLang="en-US" smtClean="0"/>
              <a:t>2026/7/10</a:t>
            </a:fld>
            <a:endParaRPr kumimoji="1" lang="ja-JP" altLang="en-US"/>
          </a:p>
        </p:txBody>
      </p:sp>
      <p:sp>
        <p:nvSpPr>
          <p:cNvPr id="4" name="フッター プレースホルダー 3">
            <a:extLst>
              <a:ext uri="{FF2B5EF4-FFF2-40B4-BE49-F238E27FC236}">
                <a16:creationId xmlns:a16="http://schemas.microsoft.com/office/drawing/2014/main" id="{3299C9C8-6E3C-0802-5FCC-8EF19BAEE4FA}"/>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40E10560-CA7C-093D-276E-279BA90383BE}"/>
              </a:ext>
            </a:extLst>
          </p:cNvPr>
          <p:cNvSpPr>
            <a:spLocks noGrp="1"/>
          </p:cNvSpPr>
          <p:nvPr>
            <p:ph type="sldNum" sz="quarter" idx="12"/>
          </p:nvPr>
        </p:nvSpPr>
        <p:spPr/>
        <p:txBody>
          <a:bodyPr/>
          <a:lstStyle/>
          <a:p>
            <a:fld id="{6357C147-2ECB-4991-BCBA-D4A9F864E458}" type="slidenum">
              <a:rPr kumimoji="1" lang="ja-JP" altLang="en-US" smtClean="0"/>
              <a:t>‹#›</a:t>
            </a:fld>
            <a:endParaRPr kumimoji="1" lang="ja-JP" altLang="en-US"/>
          </a:p>
        </p:txBody>
      </p:sp>
    </p:spTree>
    <p:extLst>
      <p:ext uri="{BB962C8B-B14F-4D97-AF65-F5344CB8AC3E}">
        <p14:creationId xmlns:p14="http://schemas.microsoft.com/office/powerpoint/2010/main" val="1694958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024AEF8-2342-BB1C-5E89-9B26847E2A9F}"/>
              </a:ext>
            </a:extLst>
          </p:cNvPr>
          <p:cNvSpPr>
            <a:spLocks noGrp="1"/>
          </p:cNvSpPr>
          <p:nvPr>
            <p:ph type="dt" sz="half" idx="10"/>
          </p:nvPr>
        </p:nvSpPr>
        <p:spPr/>
        <p:txBody>
          <a:bodyPr/>
          <a:lstStyle/>
          <a:p>
            <a:fld id="{C3FCC624-60F2-4A4D-9599-94789D081F04}" type="datetimeFigureOut">
              <a:rPr kumimoji="1" lang="ja-JP" altLang="en-US" smtClean="0"/>
              <a:t>2026/7/10</a:t>
            </a:fld>
            <a:endParaRPr kumimoji="1" lang="ja-JP" altLang="en-US"/>
          </a:p>
        </p:txBody>
      </p:sp>
      <p:sp>
        <p:nvSpPr>
          <p:cNvPr id="3" name="フッター プレースホルダー 2">
            <a:extLst>
              <a:ext uri="{FF2B5EF4-FFF2-40B4-BE49-F238E27FC236}">
                <a16:creationId xmlns:a16="http://schemas.microsoft.com/office/drawing/2014/main" id="{16639181-01B4-6330-F108-0004F36A16E9}"/>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7A3A393F-D954-9C46-0D30-237D19635173}"/>
              </a:ext>
            </a:extLst>
          </p:cNvPr>
          <p:cNvSpPr>
            <a:spLocks noGrp="1"/>
          </p:cNvSpPr>
          <p:nvPr>
            <p:ph type="sldNum" sz="quarter" idx="12"/>
          </p:nvPr>
        </p:nvSpPr>
        <p:spPr/>
        <p:txBody>
          <a:bodyPr/>
          <a:lstStyle/>
          <a:p>
            <a:fld id="{6357C147-2ECB-4991-BCBA-D4A9F864E458}" type="slidenum">
              <a:rPr kumimoji="1" lang="ja-JP" altLang="en-US" smtClean="0"/>
              <a:t>‹#›</a:t>
            </a:fld>
            <a:endParaRPr kumimoji="1" lang="ja-JP" altLang="en-US"/>
          </a:p>
        </p:txBody>
      </p:sp>
    </p:spTree>
    <p:extLst>
      <p:ext uri="{BB962C8B-B14F-4D97-AF65-F5344CB8AC3E}">
        <p14:creationId xmlns:p14="http://schemas.microsoft.com/office/powerpoint/2010/main" val="2723180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794D35-AA71-DCD2-503B-EE5CFC4C91D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F989743-98AA-11E2-03D3-DED0E255686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934AB96-62B4-61B8-DD50-0FF99403EA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69B9A6-F4AE-E8BF-B961-4F0C2C36C428}"/>
              </a:ext>
            </a:extLst>
          </p:cNvPr>
          <p:cNvSpPr>
            <a:spLocks noGrp="1"/>
          </p:cNvSpPr>
          <p:nvPr>
            <p:ph type="dt" sz="half" idx="10"/>
          </p:nvPr>
        </p:nvSpPr>
        <p:spPr/>
        <p:txBody>
          <a:bodyPr/>
          <a:lstStyle/>
          <a:p>
            <a:fld id="{C3FCC624-60F2-4A4D-9599-94789D081F04}" type="datetimeFigureOut">
              <a:rPr kumimoji="1" lang="ja-JP" altLang="en-US" smtClean="0"/>
              <a:t>2026/7/10</a:t>
            </a:fld>
            <a:endParaRPr kumimoji="1" lang="ja-JP" altLang="en-US"/>
          </a:p>
        </p:txBody>
      </p:sp>
      <p:sp>
        <p:nvSpPr>
          <p:cNvPr id="6" name="フッター プレースホルダー 5">
            <a:extLst>
              <a:ext uri="{FF2B5EF4-FFF2-40B4-BE49-F238E27FC236}">
                <a16:creationId xmlns:a16="http://schemas.microsoft.com/office/drawing/2014/main" id="{9BAC95FE-799E-7BF5-DA74-E8E839EEAE9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5D6BAB0-601B-0000-8B6C-B9E89ED0D867}"/>
              </a:ext>
            </a:extLst>
          </p:cNvPr>
          <p:cNvSpPr>
            <a:spLocks noGrp="1"/>
          </p:cNvSpPr>
          <p:nvPr>
            <p:ph type="sldNum" sz="quarter" idx="12"/>
          </p:nvPr>
        </p:nvSpPr>
        <p:spPr/>
        <p:txBody>
          <a:bodyPr/>
          <a:lstStyle/>
          <a:p>
            <a:fld id="{6357C147-2ECB-4991-BCBA-D4A9F864E458}" type="slidenum">
              <a:rPr kumimoji="1" lang="ja-JP" altLang="en-US" smtClean="0"/>
              <a:t>‹#›</a:t>
            </a:fld>
            <a:endParaRPr kumimoji="1" lang="ja-JP" altLang="en-US"/>
          </a:p>
        </p:txBody>
      </p:sp>
    </p:spTree>
    <p:extLst>
      <p:ext uri="{BB962C8B-B14F-4D97-AF65-F5344CB8AC3E}">
        <p14:creationId xmlns:p14="http://schemas.microsoft.com/office/powerpoint/2010/main" val="169438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84DF45-4B49-2D7A-853C-2EAAC5EB1114}"/>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6E959C68-6957-6789-692C-1EC8D1DB49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99769C08-B3AA-1AFB-47B0-2B129D3024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2E40656-8025-9893-BF22-FC338744D221}"/>
              </a:ext>
            </a:extLst>
          </p:cNvPr>
          <p:cNvSpPr>
            <a:spLocks noGrp="1"/>
          </p:cNvSpPr>
          <p:nvPr>
            <p:ph type="dt" sz="half" idx="10"/>
          </p:nvPr>
        </p:nvSpPr>
        <p:spPr/>
        <p:txBody>
          <a:bodyPr/>
          <a:lstStyle/>
          <a:p>
            <a:fld id="{C3FCC624-60F2-4A4D-9599-94789D081F04}" type="datetimeFigureOut">
              <a:rPr kumimoji="1" lang="ja-JP" altLang="en-US" smtClean="0"/>
              <a:t>2026/7/10</a:t>
            </a:fld>
            <a:endParaRPr kumimoji="1" lang="ja-JP" altLang="en-US"/>
          </a:p>
        </p:txBody>
      </p:sp>
      <p:sp>
        <p:nvSpPr>
          <p:cNvPr id="6" name="フッター プレースホルダー 5">
            <a:extLst>
              <a:ext uri="{FF2B5EF4-FFF2-40B4-BE49-F238E27FC236}">
                <a16:creationId xmlns:a16="http://schemas.microsoft.com/office/drawing/2014/main" id="{9AE4D327-D84E-B5A6-ADD4-7C63342A1F7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306B213-7443-5ED5-D5EC-754C935108AB}"/>
              </a:ext>
            </a:extLst>
          </p:cNvPr>
          <p:cNvSpPr>
            <a:spLocks noGrp="1"/>
          </p:cNvSpPr>
          <p:nvPr>
            <p:ph type="sldNum" sz="quarter" idx="12"/>
          </p:nvPr>
        </p:nvSpPr>
        <p:spPr/>
        <p:txBody>
          <a:bodyPr/>
          <a:lstStyle/>
          <a:p>
            <a:fld id="{6357C147-2ECB-4991-BCBA-D4A9F864E458}" type="slidenum">
              <a:rPr kumimoji="1" lang="ja-JP" altLang="en-US" smtClean="0"/>
              <a:t>‹#›</a:t>
            </a:fld>
            <a:endParaRPr kumimoji="1" lang="ja-JP" altLang="en-US"/>
          </a:p>
        </p:txBody>
      </p:sp>
    </p:spTree>
    <p:extLst>
      <p:ext uri="{BB962C8B-B14F-4D97-AF65-F5344CB8AC3E}">
        <p14:creationId xmlns:p14="http://schemas.microsoft.com/office/powerpoint/2010/main" val="34166905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9DD7CCDB-EC3E-7C15-EB22-CF1D6019D00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7A0EA89-E95A-40E1-3571-F4F30977D3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231E21B-1CC4-D02E-577C-D779908F3A2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3FCC624-60F2-4A4D-9599-94789D081F04}" type="datetimeFigureOut">
              <a:rPr kumimoji="1" lang="ja-JP" altLang="en-US" smtClean="0"/>
              <a:t>2026/7/10</a:t>
            </a:fld>
            <a:endParaRPr kumimoji="1" lang="ja-JP" altLang="en-US"/>
          </a:p>
        </p:txBody>
      </p:sp>
      <p:sp>
        <p:nvSpPr>
          <p:cNvPr id="5" name="フッター プレースホルダー 4">
            <a:extLst>
              <a:ext uri="{FF2B5EF4-FFF2-40B4-BE49-F238E27FC236}">
                <a16:creationId xmlns:a16="http://schemas.microsoft.com/office/drawing/2014/main" id="{483F4EF6-A723-D0F0-0D07-477DED9C36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EA104A2-9E22-FE3E-F1B8-77D563CCCA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357C147-2ECB-4991-BCBA-D4A9F864E458}" type="slidenum">
              <a:rPr kumimoji="1" lang="ja-JP" altLang="en-US" smtClean="0"/>
              <a:t>‹#›</a:t>
            </a:fld>
            <a:endParaRPr kumimoji="1" lang="ja-JP" altLang="en-US"/>
          </a:p>
        </p:txBody>
      </p:sp>
    </p:spTree>
    <p:extLst>
      <p:ext uri="{BB962C8B-B14F-4D97-AF65-F5344CB8AC3E}">
        <p14:creationId xmlns:p14="http://schemas.microsoft.com/office/powerpoint/2010/main" val="1662979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3" Type="http://schemas.openxmlformats.org/officeDocument/2006/relationships/image" Target="../media/image580.png"/><Relationship Id="rId18" Type="http://schemas.openxmlformats.org/officeDocument/2006/relationships/image" Target="../media/image11.png"/><Relationship Id="rId26" Type="http://schemas.openxmlformats.org/officeDocument/2006/relationships/image" Target="../media/image18.png"/><Relationship Id="rId39" Type="http://schemas.openxmlformats.org/officeDocument/2006/relationships/image" Target="../media/image31.png"/><Relationship Id="rId3" Type="http://schemas.openxmlformats.org/officeDocument/2006/relationships/image" Target="../media/image7.png"/><Relationship Id="rId21" Type="http://schemas.openxmlformats.org/officeDocument/2006/relationships/image" Target="../media/image14.png"/><Relationship Id="rId34" Type="http://schemas.openxmlformats.org/officeDocument/2006/relationships/image" Target="../media/image26.png"/><Relationship Id="rId42" Type="http://schemas.openxmlformats.org/officeDocument/2006/relationships/image" Target="../media/image34.png"/><Relationship Id="rId17" Type="http://schemas.openxmlformats.org/officeDocument/2006/relationships/image" Target="../media/image10.png"/><Relationship Id="rId25" Type="http://schemas.openxmlformats.org/officeDocument/2006/relationships/image" Target="../media/image17.png"/><Relationship Id="rId33" Type="http://schemas.openxmlformats.org/officeDocument/2006/relationships/image" Target="../media/image25.png"/><Relationship Id="rId38" Type="http://schemas.openxmlformats.org/officeDocument/2006/relationships/image" Target="../media/image30.png"/><Relationship Id="rId2" Type="http://schemas.openxmlformats.org/officeDocument/2006/relationships/notesSlide" Target="../notesSlides/notesSlide1.xml"/><Relationship Id="rId16" Type="http://schemas.openxmlformats.org/officeDocument/2006/relationships/image" Target="../media/image9.png"/><Relationship Id="rId20" Type="http://schemas.openxmlformats.org/officeDocument/2006/relationships/image" Target="../media/image13.png"/><Relationship Id="rId29" Type="http://schemas.openxmlformats.org/officeDocument/2006/relationships/image" Target="../media/image21.png"/><Relationship Id="rId41"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5000.png"/><Relationship Id="rId24" Type="http://schemas.openxmlformats.org/officeDocument/2006/relationships/image" Target="../media/image16.png"/><Relationship Id="rId32" Type="http://schemas.openxmlformats.org/officeDocument/2006/relationships/image" Target="../media/image24.png"/><Relationship Id="rId37" Type="http://schemas.openxmlformats.org/officeDocument/2006/relationships/image" Target="../media/image29.png"/><Relationship Id="rId40" Type="http://schemas.openxmlformats.org/officeDocument/2006/relationships/image" Target="../media/image32.png"/><Relationship Id="rId15" Type="http://schemas.openxmlformats.org/officeDocument/2006/relationships/image" Target="../media/image8.png"/><Relationship Id="rId23" Type="http://schemas.openxmlformats.org/officeDocument/2006/relationships/image" Target="../media/image15.png"/><Relationship Id="rId28" Type="http://schemas.openxmlformats.org/officeDocument/2006/relationships/image" Target="../media/image20.png"/><Relationship Id="rId36" Type="http://schemas.openxmlformats.org/officeDocument/2006/relationships/image" Target="../media/image28.png"/><Relationship Id="rId19" Type="http://schemas.openxmlformats.org/officeDocument/2006/relationships/image" Target="../media/image12.png"/><Relationship Id="rId31" Type="http://schemas.openxmlformats.org/officeDocument/2006/relationships/image" Target="../media/image23.png"/><Relationship Id="rId14" Type="http://schemas.openxmlformats.org/officeDocument/2006/relationships/image" Target="../media/image590.png"/><Relationship Id="rId22" Type="http://schemas.openxmlformats.org/officeDocument/2006/relationships/image" Target="../media/image4800.png"/><Relationship Id="rId27" Type="http://schemas.openxmlformats.org/officeDocument/2006/relationships/image" Target="../media/image19.png"/><Relationship Id="rId30" Type="http://schemas.openxmlformats.org/officeDocument/2006/relationships/image" Target="../media/image22.png"/><Relationship Id="rId35" Type="http://schemas.openxmlformats.org/officeDocument/2006/relationships/image" Target="../media/image27.png"/><Relationship Id="rId43" Type="http://schemas.openxmlformats.org/officeDocument/2006/relationships/image" Target="../media/image3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3" Type="http://schemas.openxmlformats.org/officeDocument/2006/relationships/image" Target="../media/image580.png"/><Relationship Id="rId18" Type="http://schemas.openxmlformats.org/officeDocument/2006/relationships/image" Target="../media/image100.png"/><Relationship Id="rId26" Type="http://schemas.openxmlformats.org/officeDocument/2006/relationships/image" Target="../media/image112.png"/><Relationship Id="rId39" Type="http://schemas.openxmlformats.org/officeDocument/2006/relationships/image" Target="../media/image124.png"/><Relationship Id="rId21" Type="http://schemas.openxmlformats.org/officeDocument/2006/relationships/image" Target="../media/image104.png"/><Relationship Id="rId34" Type="http://schemas.openxmlformats.org/officeDocument/2006/relationships/image" Target="../media/image119.png"/><Relationship Id="rId42" Type="http://schemas.openxmlformats.org/officeDocument/2006/relationships/image" Target="../media/image127.png"/><Relationship Id="rId17" Type="http://schemas.openxmlformats.org/officeDocument/2006/relationships/image" Target="../media/image99.png"/><Relationship Id="rId25" Type="http://schemas.openxmlformats.org/officeDocument/2006/relationships/image" Target="../media/image111.png"/><Relationship Id="rId33" Type="http://schemas.openxmlformats.org/officeDocument/2006/relationships/image" Target="../media/image118.png"/><Relationship Id="rId38" Type="http://schemas.openxmlformats.org/officeDocument/2006/relationships/image" Target="../media/image123.png"/><Relationship Id="rId2" Type="http://schemas.openxmlformats.org/officeDocument/2006/relationships/notesSlide" Target="../notesSlides/notesSlide2.xml"/><Relationship Id="rId16" Type="http://schemas.openxmlformats.org/officeDocument/2006/relationships/image" Target="../media/image98.png"/><Relationship Id="rId20" Type="http://schemas.openxmlformats.org/officeDocument/2006/relationships/image" Target="../media/image103.png"/><Relationship Id="rId29" Type="http://schemas.openxmlformats.org/officeDocument/2006/relationships/image" Target="../media/image115.png"/><Relationship Id="rId41" Type="http://schemas.openxmlformats.org/officeDocument/2006/relationships/image" Target="../media/image126.png"/><Relationship Id="rId1" Type="http://schemas.openxmlformats.org/officeDocument/2006/relationships/slideLayout" Target="../slideLayouts/slideLayout2.xml"/><Relationship Id="rId24" Type="http://schemas.openxmlformats.org/officeDocument/2006/relationships/image" Target="../media/image109.png"/><Relationship Id="rId6" Type="http://schemas.openxmlformats.org/officeDocument/2006/relationships/image" Target="../media/image5000.png"/><Relationship Id="rId32" Type="http://schemas.openxmlformats.org/officeDocument/2006/relationships/image" Target="../media/image117.png"/><Relationship Id="rId37" Type="http://schemas.openxmlformats.org/officeDocument/2006/relationships/image" Target="../media/image122.png"/><Relationship Id="rId40" Type="http://schemas.openxmlformats.org/officeDocument/2006/relationships/image" Target="../media/image125.png"/><Relationship Id="rId45" Type="http://schemas.openxmlformats.org/officeDocument/2006/relationships/image" Target="../media/image130.png"/><Relationship Id="rId15" Type="http://schemas.openxmlformats.org/officeDocument/2006/relationships/image" Target="../media/image97.png"/><Relationship Id="rId23" Type="http://schemas.openxmlformats.org/officeDocument/2006/relationships/image" Target="../media/image108.png"/><Relationship Id="rId28" Type="http://schemas.openxmlformats.org/officeDocument/2006/relationships/image" Target="../media/image114.png"/><Relationship Id="rId36" Type="http://schemas.openxmlformats.org/officeDocument/2006/relationships/image" Target="../media/image121.png"/><Relationship Id="rId19" Type="http://schemas.openxmlformats.org/officeDocument/2006/relationships/image" Target="../media/image102.png"/><Relationship Id="rId31" Type="http://schemas.openxmlformats.org/officeDocument/2006/relationships/image" Target="../media/image116.png"/><Relationship Id="rId44" Type="http://schemas.openxmlformats.org/officeDocument/2006/relationships/image" Target="../media/image129.png"/><Relationship Id="rId14" Type="http://schemas.openxmlformats.org/officeDocument/2006/relationships/image" Target="../media/image590.png"/><Relationship Id="rId22" Type="http://schemas.openxmlformats.org/officeDocument/2006/relationships/image" Target="../media/image107.png"/><Relationship Id="rId27" Type="http://schemas.openxmlformats.org/officeDocument/2006/relationships/image" Target="../media/image113.png"/><Relationship Id="rId30" Type="http://schemas.openxmlformats.org/officeDocument/2006/relationships/image" Target="../media/image4800.png"/><Relationship Id="rId35" Type="http://schemas.openxmlformats.org/officeDocument/2006/relationships/image" Target="../media/image120.png"/><Relationship Id="rId43" Type="http://schemas.openxmlformats.org/officeDocument/2006/relationships/image" Target="../media/image128.png"/><Relationship Id="rId3" Type="http://schemas.openxmlformats.org/officeDocument/2006/relationships/image" Target="../media/image95.png"/></Relationships>
</file>

<file path=ppt/slides/_rels/slide7.xml.rels><?xml version="1.0" encoding="UTF-8" standalone="yes"?>
<Relationships xmlns="http://schemas.openxmlformats.org/package/2006/relationships"><Relationship Id="rId8" Type="http://schemas.openxmlformats.org/officeDocument/2006/relationships/image" Target="../media/image1000.png"/><Relationship Id="rId13" Type="http://schemas.openxmlformats.org/officeDocument/2006/relationships/image" Target="../media/image94.png"/><Relationship Id="rId3" Type="http://schemas.openxmlformats.org/officeDocument/2006/relationships/image" Target="../media/image920.png"/><Relationship Id="rId7" Type="http://schemas.openxmlformats.org/officeDocument/2006/relationships/image" Target="../media/image990.png"/><Relationship Id="rId12" Type="http://schemas.openxmlformats.org/officeDocument/2006/relationships/image" Target="../media/image1040.png"/><Relationship Id="rId2" Type="http://schemas.openxmlformats.org/officeDocument/2006/relationships/image" Target="../media/image910.png"/><Relationship Id="rId1" Type="http://schemas.openxmlformats.org/officeDocument/2006/relationships/slideLayout" Target="../slideLayouts/slideLayout2.xml"/><Relationship Id="rId6" Type="http://schemas.openxmlformats.org/officeDocument/2006/relationships/image" Target="../media/image980.png"/><Relationship Id="rId11" Type="http://schemas.openxmlformats.org/officeDocument/2006/relationships/image" Target="../media/image1030.png"/><Relationship Id="rId5" Type="http://schemas.openxmlformats.org/officeDocument/2006/relationships/image" Target="../media/image970.png"/><Relationship Id="rId10" Type="http://schemas.openxmlformats.org/officeDocument/2006/relationships/image" Target="../media/image1020.png"/><Relationship Id="rId4" Type="http://schemas.openxmlformats.org/officeDocument/2006/relationships/image" Target="../media/image960.png"/><Relationship Id="rId9" Type="http://schemas.openxmlformats.org/officeDocument/2006/relationships/image" Target="../media/image1010.png"/></Relationships>
</file>

<file path=ppt/slides/_rels/slide8.xml.rels><?xml version="1.0" encoding="UTF-8" standalone="yes"?>
<Relationships xmlns="http://schemas.openxmlformats.org/package/2006/relationships"><Relationship Id="rId2" Type="http://schemas.openxmlformats.org/officeDocument/2006/relationships/image" Target="../media/image106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3" Type="http://schemas.openxmlformats.org/officeDocument/2006/relationships/image" Target="../media/image580.png"/><Relationship Id="rId18" Type="http://schemas.openxmlformats.org/officeDocument/2006/relationships/image" Target="../media/image630.png"/><Relationship Id="rId8" Type="http://schemas.openxmlformats.org/officeDocument/2006/relationships/image" Target="../media/image5200.png"/><Relationship Id="rId21" Type="http://schemas.openxmlformats.org/officeDocument/2006/relationships/image" Target="../media/image660.png"/><Relationship Id="rId17" Type="http://schemas.openxmlformats.org/officeDocument/2006/relationships/image" Target="../media/image620.png"/><Relationship Id="rId12" Type="http://schemas.openxmlformats.org/officeDocument/2006/relationships/image" Target="../media/image5600.png"/><Relationship Id="rId25" Type="http://schemas.openxmlformats.org/officeDocument/2006/relationships/image" Target="../media/image951.png"/><Relationship Id="rId2" Type="http://schemas.openxmlformats.org/officeDocument/2006/relationships/image" Target="../media/image940.png"/><Relationship Id="rId16" Type="http://schemas.openxmlformats.org/officeDocument/2006/relationships/image" Target="../media/image610.png"/><Relationship Id="rId20" Type="http://schemas.openxmlformats.org/officeDocument/2006/relationships/image" Target="../media/image650.png"/><Relationship Id="rId1" Type="http://schemas.openxmlformats.org/officeDocument/2006/relationships/slideLayout" Target="../slideLayouts/slideLayout2.xml"/><Relationship Id="rId6" Type="http://schemas.openxmlformats.org/officeDocument/2006/relationships/image" Target="../media/image5000.png"/><Relationship Id="rId11" Type="http://schemas.openxmlformats.org/officeDocument/2006/relationships/image" Target="../media/image5500.png"/><Relationship Id="rId24" Type="http://schemas.openxmlformats.org/officeDocument/2006/relationships/image" Target="../media/image941.png"/><Relationship Id="rId23" Type="http://schemas.openxmlformats.org/officeDocument/2006/relationships/image" Target="../media/image950.png"/><Relationship Id="rId15" Type="http://schemas.openxmlformats.org/officeDocument/2006/relationships/image" Target="../media/image600.png"/><Relationship Id="rId19" Type="http://schemas.openxmlformats.org/officeDocument/2006/relationships/image" Target="../media/image640.png"/><Relationship Id="rId10" Type="http://schemas.openxmlformats.org/officeDocument/2006/relationships/image" Target="../media/image5400.png"/><Relationship Id="rId14" Type="http://schemas.openxmlformats.org/officeDocument/2006/relationships/image" Target="../media/image590.png"/><Relationship Id="rId22" Type="http://schemas.openxmlformats.org/officeDocument/2006/relationships/image" Target="../media/image4800.png"/><Relationship Id="rId9" Type="http://schemas.openxmlformats.org/officeDocument/2006/relationships/image" Target="../media/image530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7EDA44-2B43-8FB1-3ED3-EFCA25912E89}"/>
              </a:ext>
            </a:extLst>
          </p:cNvPr>
          <p:cNvSpPr>
            <a:spLocks noGrp="1"/>
          </p:cNvSpPr>
          <p:nvPr>
            <p:ph type="ctrTitle"/>
          </p:nvPr>
        </p:nvSpPr>
        <p:spPr/>
        <p:txBody>
          <a:bodyPr/>
          <a:lstStyle/>
          <a:p>
            <a:r>
              <a:rPr kumimoji="1" lang="en-US" altLang="ja-JP" dirty="0"/>
              <a:t>2026/7/15</a:t>
            </a:r>
            <a:endParaRPr kumimoji="1" lang="ja-JP" altLang="en-US" dirty="0"/>
          </a:p>
        </p:txBody>
      </p:sp>
      <p:sp>
        <p:nvSpPr>
          <p:cNvPr id="3" name="字幕 2">
            <a:extLst>
              <a:ext uri="{FF2B5EF4-FFF2-40B4-BE49-F238E27FC236}">
                <a16:creationId xmlns:a16="http://schemas.microsoft.com/office/drawing/2014/main" id="{C4AF4777-537A-98EA-4D71-5A7EEDEE11C0}"/>
              </a:ext>
            </a:extLst>
          </p:cNvPr>
          <p:cNvSpPr>
            <a:spLocks noGrp="1"/>
          </p:cNvSpPr>
          <p:nvPr>
            <p:ph type="subTitle" idx="1"/>
          </p:nvPr>
        </p:nvSpPr>
        <p:spPr/>
        <p:txBody>
          <a:bodyPr/>
          <a:lstStyle/>
          <a:p>
            <a:r>
              <a:rPr kumimoji="1" lang="ja-JP" altLang="en-US" dirty="0"/>
              <a:t>伊藤悠風</a:t>
            </a:r>
          </a:p>
        </p:txBody>
      </p:sp>
    </p:spTree>
    <p:extLst>
      <p:ext uri="{BB962C8B-B14F-4D97-AF65-F5344CB8AC3E}">
        <p14:creationId xmlns:p14="http://schemas.microsoft.com/office/powerpoint/2010/main" val="1121837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99B29C-F957-49AA-9211-EFEE591B9C28}"/>
              </a:ext>
            </a:extLst>
          </p:cNvPr>
          <p:cNvSpPr>
            <a:spLocks noGrp="1"/>
          </p:cNvSpPr>
          <p:nvPr>
            <p:ph type="title"/>
          </p:nvPr>
        </p:nvSpPr>
        <p:spPr/>
        <p:txBody>
          <a:bodyPr/>
          <a:lstStyle/>
          <a:p>
            <a:r>
              <a:rPr lang="en-US" altLang="ja-JP" dirty="0"/>
              <a:t>Activity details</a:t>
            </a:r>
            <a:endParaRPr kumimoji="1" lang="ja-JP" altLang="en-US" dirty="0"/>
          </a:p>
        </p:txBody>
      </p:sp>
      <p:sp>
        <p:nvSpPr>
          <p:cNvPr id="3" name="コンテンツ プレースホルダー 2">
            <a:extLst>
              <a:ext uri="{FF2B5EF4-FFF2-40B4-BE49-F238E27FC236}">
                <a16:creationId xmlns:a16="http://schemas.microsoft.com/office/drawing/2014/main" id="{B83243A3-9B0C-F520-FD6E-5886021055E6}"/>
              </a:ext>
            </a:extLst>
          </p:cNvPr>
          <p:cNvSpPr>
            <a:spLocks noGrp="1"/>
          </p:cNvSpPr>
          <p:nvPr>
            <p:ph idx="1"/>
          </p:nvPr>
        </p:nvSpPr>
        <p:spPr/>
        <p:txBody>
          <a:bodyPr/>
          <a:lstStyle/>
          <a:p>
            <a:endParaRPr lang="en-US" altLang="ja-JP" dirty="0"/>
          </a:p>
        </p:txBody>
      </p:sp>
      <p:sp>
        <p:nvSpPr>
          <p:cNvPr id="5" name="正方形/長方形 4">
            <a:extLst>
              <a:ext uri="{FF2B5EF4-FFF2-40B4-BE49-F238E27FC236}">
                <a16:creationId xmlns:a16="http://schemas.microsoft.com/office/drawing/2014/main" id="{204744B4-FECF-E452-977A-B02CDD9E928B}"/>
              </a:ext>
            </a:extLst>
          </p:cNvPr>
          <p:cNvSpPr/>
          <p:nvPr/>
        </p:nvSpPr>
        <p:spPr>
          <a:xfrm>
            <a:off x="938463" y="4319337"/>
            <a:ext cx="4824663" cy="1857626"/>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03231BE5-06ED-DDA7-A907-1697E1948ACB}"/>
              </a:ext>
            </a:extLst>
          </p:cNvPr>
          <p:cNvSpPr/>
          <p:nvPr/>
        </p:nvSpPr>
        <p:spPr>
          <a:xfrm>
            <a:off x="5763126" y="4367463"/>
            <a:ext cx="5257800" cy="1798983"/>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F2AFE0D1-BFEF-9855-133D-61311DD628F1}"/>
              </a:ext>
            </a:extLst>
          </p:cNvPr>
          <p:cNvSpPr txBox="1"/>
          <p:nvPr/>
        </p:nvSpPr>
        <p:spPr>
          <a:xfrm>
            <a:off x="986590" y="3780505"/>
            <a:ext cx="950495" cy="369332"/>
          </a:xfrm>
          <a:prstGeom prst="rect">
            <a:avLst/>
          </a:prstGeom>
          <a:noFill/>
        </p:spPr>
        <p:txBody>
          <a:bodyPr wrap="square" rtlCol="0">
            <a:spAutoFit/>
          </a:bodyPr>
          <a:lstStyle/>
          <a:p>
            <a:r>
              <a:rPr lang="en-US" altLang="ja-JP" dirty="0"/>
              <a:t>7</a:t>
            </a:r>
            <a:r>
              <a:rPr kumimoji="1" lang="ja-JP" altLang="en-US" dirty="0"/>
              <a:t>月</a:t>
            </a:r>
          </a:p>
        </p:txBody>
      </p:sp>
      <p:sp>
        <p:nvSpPr>
          <p:cNvPr id="8" name="テキスト ボックス 7">
            <a:extLst>
              <a:ext uri="{FF2B5EF4-FFF2-40B4-BE49-F238E27FC236}">
                <a16:creationId xmlns:a16="http://schemas.microsoft.com/office/drawing/2014/main" id="{1EA9DFB3-D9AA-3546-BA01-6604F5F2B38C}"/>
              </a:ext>
            </a:extLst>
          </p:cNvPr>
          <p:cNvSpPr txBox="1"/>
          <p:nvPr/>
        </p:nvSpPr>
        <p:spPr>
          <a:xfrm>
            <a:off x="6096000" y="3974068"/>
            <a:ext cx="2205789" cy="369332"/>
          </a:xfrm>
          <a:prstGeom prst="rect">
            <a:avLst/>
          </a:prstGeom>
          <a:noFill/>
        </p:spPr>
        <p:txBody>
          <a:bodyPr wrap="square" rtlCol="0">
            <a:spAutoFit/>
          </a:bodyPr>
          <a:lstStyle/>
          <a:p>
            <a:r>
              <a:rPr lang="en-US" altLang="ja-JP" dirty="0"/>
              <a:t>8</a:t>
            </a:r>
            <a:r>
              <a:rPr kumimoji="1" lang="ja-JP" altLang="en-US" dirty="0"/>
              <a:t>月</a:t>
            </a:r>
          </a:p>
        </p:txBody>
      </p:sp>
      <p:sp>
        <p:nvSpPr>
          <p:cNvPr id="13" name="矢印: 右 12">
            <a:extLst>
              <a:ext uri="{FF2B5EF4-FFF2-40B4-BE49-F238E27FC236}">
                <a16:creationId xmlns:a16="http://schemas.microsoft.com/office/drawing/2014/main" id="{307B9B99-C438-28AD-4FA6-63DF5D40B20D}"/>
              </a:ext>
            </a:extLst>
          </p:cNvPr>
          <p:cNvSpPr/>
          <p:nvPr/>
        </p:nvSpPr>
        <p:spPr>
          <a:xfrm>
            <a:off x="1603513" y="5910469"/>
            <a:ext cx="9417413" cy="58240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MODERN PARTICLE PHYSICS by Mark </a:t>
            </a:r>
            <a:r>
              <a:rPr kumimoji="1" lang="en-US" altLang="ja-JP" dirty="0" err="1"/>
              <a:t>thomson</a:t>
            </a:r>
            <a:r>
              <a:rPr kumimoji="1" lang="ja-JP" altLang="en-US" dirty="0"/>
              <a:t>で勉強</a:t>
            </a:r>
          </a:p>
        </p:txBody>
      </p:sp>
    </p:spTree>
    <p:extLst>
      <p:ext uri="{BB962C8B-B14F-4D97-AF65-F5344CB8AC3E}">
        <p14:creationId xmlns:p14="http://schemas.microsoft.com/office/powerpoint/2010/main" val="2854523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四角形: 角を丸くする 55">
            <a:extLst>
              <a:ext uri="{FF2B5EF4-FFF2-40B4-BE49-F238E27FC236}">
                <a16:creationId xmlns:a16="http://schemas.microsoft.com/office/drawing/2014/main" id="{35A9C3C1-29E3-25E5-0A89-D49E43E9151A}"/>
              </a:ext>
            </a:extLst>
          </p:cNvPr>
          <p:cNvSpPr/>
          <p:nvPr/>
        </p:nvSpPr>
        <p:spPr>
          <a:xfrm>
            <a:off x="5883964" y="5299473"/>
            <a:ext cx="5370271" cy="1524373"/>
          </a:xfrm>
          <a:prstGeom prst="round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7DC7E0A8-C198-59B4-D2B5-F2E7766AA332}"/>
              </a:ext>
            </a:extLst>
          </p:cNvPr>
          <p:cNvSpPr>
            <a:spLocks noGrp="1"/>
          </p:cNvSpPr>
          <p:nvPr>
            <p:ph type="title"/>
          </p:nvPr>
        </p:nvSpPr>
        <p:spPr>
          <a:xfrm>
            <a:off x="249804" y="191983"/>
            <a:ext cx="10515600" cy="1325563"/>
          </a:xfrm>
        </p:spPr>
        <p:txBody>
          <a:bodyPr/>
          <a:lstStyle/>
          <a:p>
            <a:r>
              <a:rPr kumimoji="1" lang="ja-JP" altLang="en-US" dirty="0"/>
              <a:t>これからやっていくこと</a:t>
            </a:r>
          </a:p>
        </p:txBody>
      </p:sp>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ED82092E-FEFE-7028-CEC4-19F0DFA9A5C8}"/>
                  </a:ext>
                </a:extLst>
              </p:cNvPr>
              <p:cNvSpPr txBox="1"/>
              <p:nvPr/>
            </p:nvSpPr>
            <p:spPr>
              <a:xfrm>
                <a:off x="249804" y="1267860"/>
                <a:ext cx="6931549" cy="1477328"/>
              </a:xfrm>
              <a:prstGeom prst="rect">
                <a:avLst/>
              </a:prstGeom>
              <a:ln>
                <a:solidFill>
                  <a:srgbClr val="FF0000"/>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kumimoji="1" lang="ja-JP" altLang="en-US" dirty="0"/>
                  <a:t>清野さんの修論にて</a:t>
                </a:r>
                <a:r>
                  <a:rPr lang="ja-JP" altLang="en-US" dirty="0"/>
                  <a:t>、</a:t>
                </a:r>
                <a:r>
                  <a:rPr lang="en-US" altLang="ja-JP" dirty="0"/>
                  <a:t>BDT</a:t>
                </a:r>
                <a:r>
                  <a:rPr lang="ja-JP" altLang="en-US" dirty="0"/>
                  <a:t>を用いた</a:t>
                </a:r>
                <a:r>
                  <a:rPr lang="ja-JP" altLang="en-US" b="1" dirty="0"/>
                  <a:t>ニュートリノチャンネル</a:t>
                </a:r>
                <a:r>
                  <a:rPr lang="ja-JP" altLang="en-US" dirty="0"/>
                  <a:t>での</a:t>
                </a:r>
                <a14:m>
                  <m:oMath xmlns:m="http://schemas.openxmlformats.org/officeDocument/2006/math">
                    <m:r>
                      <m:rPr>
                        <m:sty m:val="p"/>
                      </m:rPr>
                      <a:rPr lang="en-US" altLang="ja-JP" b="0" i="0" smtClean="0">
                        <a:latin typeface="Cambria Math" panose="02040503050406030204" pitchFamily="18" charset="0"/>
                      </a:rPr>
                      <m:t>H</m:t>
                    </m:r>
                    <m:r>
                      <a:rPr lang="ja-JP" altLang="en-US" i="1" smtClean="0">
                        <a:latin typeface="Cambria Math" panose="02040503050406030204" pitchFamily="18" charset="0"/>
                      </a:rPr>
                      <m:t>→</m:t>
                    </m:r>
                    <m:r>
                      <a:rPr lang="en-US" altLang="ja-JP" b="0" i="1" smtClean="0">
                        <a:latin typeface="Cambria Math" panose="02040503050406030204" pitchFamily="18" charset="0"/>
                      </a:rPr>
                      <m:t>𝑠</m:t>
                    </m:r>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𝑠</m:t>
                        </m:r>
                      </m:e>
                    </m:acc>
                  </m:oMath>
                </a14:m>
                <a:r>
                  <a:rPr kumimoji="1" lang="ja-JP" altLang="en-US" dirty="0"/>
                  <a:t>測定感度評価が行われている。</a:t>
                </a:r>
                <a:endParaRPr kumimoji="1" lang="en-US" altLang="ja-JP" dirty="0"/>
              </a:p>
              <a:p>
                <a:r>
                  <a:rPr lang="ja-JP" altLang="en-US" dirty="0"/>
                  <a:t>そこで、背景事象として扱われている、</a:t>
                </a:r>
                <a14:m>
                  <m:oMath xmlns:m="http://schemas.openxmlformats.org/officeDocument/2006/math">
                    <m:r>
                      <a:rPr lang="en-US" altLang="ja-JP" b="1" i="1" smtClean="0">
                        <a:latin typeface="Cambria Math" panose="02040503050406030204" pitchFamily="18" charset="0"/>
                      </a:rPr>
                      <m:t>𝑾𝑾</m:t>
                    </m:r>
                    <m:r>
                      <a:rPr lang="en-US" altLang="ja-JP" b="1" i="1" smtClean="0">
                        <a:latin typeface="Cambria Math" panose="02040503050406030204" pitchFamily="18" charset="0"/>
                        <a:ea typeface="Cambria Math" panose="02040503050406030204" pitchFamily="18" charset="0"/>
                      </a:rPr>
                      <m:t>→</m:t>
                    </m:r>
                    <m:r>
                      <a:rPr lang="en-US" altLang="ja-JP" b="1" i="1" smtClean="0">
                        <a:latin typeface="Cambria Math" panose="02040503050406030204" pitchFamily="18" charset="0"/>
                        <a:ea typeface="Cambria Math" panose="02040503050406030204" pitchFamily="18" charset="0"/>
                      </a:rPr>
                      <m:t>𝒍</m:t>
                    </m:r>
                    <m:r>
                      <a:rPr lang="ja-JP" altLang="en-US" b="1" i="1" smtClean="0">
                        <a:latin typeface="Cambria Math" panose="02040503050406030204" pitchFamily="18" charset="0"/>
                        <a:ea typeface="Cambria Math" panose="02040503050406030204" pitchFamily="18" charset="0"/>
                      </a:rPr>
                      <m:t>𝝂</m:t>
                    </m:r>
                    <m:r>
                      <a:rPr lang="en-US" altLang="ja-JP" b="1" i="1" smtClean="0">
                        <a:latin typeface="Cambria Math" panose="02040503050406030204" pitchFamily="18" charset="0"/>
                        <a:ea typeface="Cambria Math" panose="02040503050406030204" pitchFamily="18" charset="0"/>
                      </a:rPr>
                      <m:t>𝒒</m:t>
                    </m:r>
                    <m:acc>
                      <m:accPr>
                        <m:chr m:val="̅"/>
                        <m:ctrlPr>
                          <a:rPr lang="ja-JP" altLang="en-US" b="1" i="1" smtClean="0">
                            <a:latin typeface="Cambria Math" panose="02040503050406030204" pitchFamily="18" charset="0"/>
                            <a:ea typeface="Cambria Math" panose="02040503050406030204" pitchFamily="18" charset="0"/>
                          </a:rPr>
                        </m:ctrlPr>
                      </m:accPr>
                      <m:e>
                        <m:r>
                          <a:rPr lang="en-US" altLang="ja-JP" b="1" i="1" smtClean="0">
                            <a:latin typeface="Cambria Math" panose="02040503050406030204" pitchFamily="18" charset="0"/>
                            <a:ea typeface="Cambria Math" panose="02040503050406030204" pitchFamily="18" charset="0"/>
                          </a:rPr>
                          <m:t>𝒒</m:t>
                        </m:r>
                        <m:r>
                          <a:rPr lang="ja-JP" altLang="en-US" b="1" i="1">
                            <a:latin typeface="Cambria Math" panose="02040503050406030204" pitchFamily="18" charset="0"/>
                            <a:ea typeface="Cambria Math" panose="02040503050406030204" pitchFamily="18" charset="0"/>
                          </a:rPr>
                          <m:t>’</m:t>
                        </m:r>
                      </m:e>
                    </m:acc>
                  </m:oMath>
                </a14:m>
                <a:r>
                  <a:rPr kumimoji="1" lang="ja-JP" altLang="en-US" dirty="0"/>
                  <a:t>において、</a:t>
                </a:r>
                <a:r>
                  <a:rPr kumimoji="1" lang="en-US" altLang="ja-JP" dirty="0"/>
                  <a:t>BDT</a:t>
                </a:r>
                <a:r>
                  <a:rPr kumimoji="1" lang="ja-JP" altLang="en-US" dirty="0"/>
                  <a:t>で</a:t>
                </a:r>
                <a:r>
                  <a:rPr kumimoji="1" lang="en-US" altLang="ja-JP" dirty="0"/>
                  <a:t>cut</a:t>
                </a:r>
                <a:r>
                  <a:rPr kumimoji="1" lang="ja-JP" altLang="en-US" dirty="0"/>
                  <a:t>をかけた後に残存してしまっている事象の、</a:t>
                </a:r>
                <a:r>
                  <a:rPr kumimoji="1" lang="ja-JP" altLang="en-US" b="1" dirty="0"/>
                  <a:t>レプトンが何であったかは評価されていない。</a:t>
                </a:r>
                <a:endParaRPr kumimoji="1" lang="en-US" altLang="ja-JP" b="1" dirty="0"/>
              </a:p>
            </p:txBody>
          </p:sp>
        </mc:Choice>
        <mc:Fallback xmlns="">
          <p:sp>
            <p:nvSpPr>
              <p:cNvPr id="4" name="テキスト ボックス 3">
                <a:extLst>
                  <a:ext uri="{FF2B5EF4-FFF2-40B4-BE49-F238E27FC236}">
                    <a16:creationId xmlns:a16="http://schemas.microsoft.com/office/drawing/2014/main" id="{ED82092E-FEFE-7028-CEC4-19F0DFA9A5C8}"/>
                  </a:ext>
                </a:extLst>
              </p:cNvPr>
              <p:cNvSpPr txBox="1">
                <a:spLocks noRot="1" noChangeAspect="1" noMove="1" noResize="1" noEditPoints="1" noAdjustHandles="1" noChangeArrowheads="1" noChangeShapeType="1" noTextEdit="1"/>
              </p:cNvSpPr>
              <p:nvPr/>
            </p:nvSpPr>
            <p:spPr>
              <a:xfrm>
                <a:off x="249804" y="1267860"/>
                <a:ext cx="6931549" cy="1477328"/>
              </a:xfrm>
              <a:prstGeom prst="rect">
                <a:avLst/>
              </a:prstGeom>
              <a:blipFill>
                <a:blip r:embed="rId2"/>
                <a:stretch>
                  <a:fillRect l="-702" t="-2449" r="-526" b="-5306"/>
                </a:stretch>
              </a:blipFill>
              <a:ln>
                <a:solidFill>
                  <a:srgbClr val="FF0000"/>
                </a:solidFill>
              </a:ln>
            </p:spPr>
            <p:txBody>
              <a:bodyPr/>
              <a:lstStyle/>
              <a:p>
                <a:r>
                  <a:rPr lang="ja-JP" altLang="en-US">
                    <a:noFill/>
                  </a:rPr>
                  <a:t> </a:t>
                </a:r>
              </a:p>
            </p:txBody>
          </p:sp>
        </mc:Fallback>
      </mc:AlternateContent>
      <p:cxnSp>
        <p:nvCxnSpPr>
          <p:cNvPr id="6" name="直線矢印コネクタ 5">
            <a:extLst>
              <a:ext uri="{FF2B5EF4-FFF2-40B4-BE49-F238E27FC236}">
                <a16:creationId xmlns:a16="http://schemas.microsoft.com/office/drawing/2014/main" id="{4B5B7354-4CB7-8A73-5748-2921870113AC}"/>
              </a:ext>
            </a:extLst>
          </p:cNvPr>
          <p:cNvCxnSpPr>
            <a:cxnSpLocks/>
          </p:cNvCxnSpPr>
          <p:nvPr/>
        </p:nvCxnSpPr>
        <p:spPr>
          <a:xfrm>
            <a:off x="1700916" y="2745188"/>
            <a:ext cx="0" cy="1246367"/>
          </a:xfrm>
          <a:prstGeom prst="straightConnector1">
            <a:avLst/>
          </a:prstGeom>
          <a:ln>
            <a:solidFill>
              <a:schemeClr val="accent1">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7" name="正方形/長方形 6">
                <a:extLst>
                  <a:ext uri="{FF2B5EF4-FFF2-40B4-BE49-F238E27FC236}">
                    <a16:creationId xmlns:a16="http://schemas.microsoft.com/office/drawing/2014/main" id="{317128D3-8C25-7B0F-F23B-F4A525066691}"/>
                  </a:ext>
                </a:extLst>
              </p:cNvPr>
              <p:cNvSpPr/>
              <p:nvPr/>
            </p:nvSpPr>
            <p:spPr>
              <a:xfrm>
                <a:off x="88789" y="4003633"/>
                <a:ext cx="6718851" cy="1178407"/>
              </a:xfrm>
              <a:prstGeom prst="rect">
                <a:avLst/>
              </a:prstGeom>
              <a:solidFill>
                <a:schemeClr val="accent5">
                  <a:lumMod val="20000"/>
                  <a:lumOff val="80000"/>
                </a:schemeClr>
              </a:solidFill>
              <a:ln>
                <a:solidFill>
                  <a:schemeClr val="accent5">
                    <a:lumMod val="40000"/>
                    <a:lumOff val="60000"/>
                  </a:schemeClr>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a:t>レプトンが</a:t>
                </a:r>
                <a:r>
                  <a:rPr lang="en-US" altLang="ja-JP" dirty="0"/>
                  <a:t>tau</a:t>
                </a:r>
                <a:r>
                  <a:rPr lang="ja-JP" altLang="en-US" dirty="0"/>
                  <a:t>の事象が主流だったら、</a:t>
                </a:r>
                <a:r>
                  <a:rPr lang="en-US" altLang="ja-JP" dirty="0" err="1"/>
                  <a:t>taufinder</a:t>
                </a:r>
                <a:r>
                  <a:rPr lang="ja-JP" altLang="en-US" dirty="0"/>
                  <a:t>で出したパワーメータをつかうことで、背景事象である</a:t>
                </a:r>
                <a14:m>
                  <m:oMath xmlns:m="http://schemas.openxmlformats.org/officeDocument/2006/math">
                    <m:r>
                      <a:rPr lang="en-US" altLang="ja-JP" b="0" i="1">
                        <a:latin typeface="Cambria Math" panose="02040503050406030204" pitchFamily="18" charset="0"/>
                      </a:rPr>
                      <m:t>𝑊𝑊</m:t>
                    </m:r>
                    <m:r>
                      <a:rPr lang="en-US" altLang="ja-JP" b="0" i="1">
                        <a:latin typeface="Cambria Math" panose="02040503050406030204" pitchFamily="18" charset="0"/>
                        <a:ea typeface="Cambria Math" panose="02040503050406030204" pitchFamily="18" charset="0"/>
                      </a:rPr>
                      <m:t>→</m:t>
                    </m:r>
                    <m:r>
                      <a:rPr lang="en-US" altLang="ja-JP" b="0" i="1">
                        <a:latin typeface="Cambria Math" panose="02040503050406030204" pitchFamily="18" charset="0"/>
                        <a:ea typeface="Cambria Math" panose="02040503050406030204" pitchFamily="18" charset="0"/>
                      </a:rPr>
                      <m:t>𝑙</m:t>
                    </m:r>
                    <m:r>
                      <a:rPr lang="ja-JP" altLang="en-US" b="0" i="1">
                        <a:latin typeface="Cambria Math" panose="02040503050406030204" pitchFamily="18" charset="0"/>
                        <a:ea typeface="Cambria Math" panose="02040503050406030204" pitchFamily="18" charset="0"/>
                      </a:rPr>
                      <m:t>𝜈</m:t>
                    </m:r>
                    <m:r>
                      <a:rPr lang="en-US" altLang="ja-JP" b="0" i="1">
                        <a:latin typeface="Cambria Math" panose="02040503050406030204" pitchFamily="18" charset="0"/>
                        <a:ea typeface="Cambria Math" panose="02040503050406030204" pitchFamily="18" charset="0"/>
                      </a:rPr>
                      <m:t>𝑞</m:t>
                    </m:r>
                    <m:acc>
                      <m:accPr>
                        <m:chr m:val="̅"/>
                        <m:ctrlPr>
                          <a:rPr lang="ja-JP" altLang="en-US" i="1">
                            <a:latin typeface="Cambria Math" panose="02040503050406030204" pitchFamily="18" charset="0"/>
                            <a:ea typeface="Cambria Math" panose="02040503050406030204" pitchFamily="18" charset="0"/>
                          </a:rPr>
                        </m:ctrlPr>
                      </m:accPr>
                      <m:e>
                        <m:r>
                          <a:rPr lang="en-US" altLang="ja-JP" b="0" i="1">
                            <a:latin typeface="Cambria Math" panose="02040503050406030204" pitchFamily="18" charset="0"/>
                            <a:ea typeface="Cambria Math" panose="02040503050406030204" pitchFamily="18" charset="0"/>
                          </a:rPr>
                          <m:t>𝑞</m:t>
                        </m:r>
                      </m:e>
                    </m:acc>
                  </m:oMath>
                </a14:m>
                <a:r>
                  <a:rPr kumimoji="1" lang="ja-JP" altLang="en-US" dirty="0"/>
                  <a:t>を減らせるかもしれない</a:t>
                </a:r>
              </a:p>
            </p:txBody>
          </p:sp>
        </mc:Choice>
        <mc:Fallback xmlns="">
          <p:sp>
            <p:nvSpPr>
              <p:cNvPr id="7" name="正方形/長方形 6">
                <a:extLst>
                  <a:ext uri="{FF2B5EF4-FFF2-40B4-BE49-F238E27FC236}">
                    <a16:creationId xmlns:a16="http://schemas.microsoft.com/office/drawing/2014/main" id="{317128D3-8C25-7B0F-F23B-F4A525066691}"/>
                  </a:ext>
                </a:extLst>
              </p:cNvPr>
              <p:cNvSpPr>
                <a:spLocks noRot="1" noChangeAspect="1" noMove="1" noResize="1" noEditPoints="1" noAdjustHandles="1" noChangeArrowheads="1" noChangeShapeType="1" noTextEdit="1"/>
              </p:cNvSpPr>
              <p:nvPr/>
            </p:nvSpPr>
            <p:spPr>
              <a:xfrm>
                <a:off x="88789" y="4003633"/>
                <a:ext cx="6718851" cy="1178407"/>
              </a:xfrm>
              <a:prstGeom prst="rect">
                <a:avLst/>
              </a:prstGeom>
              <a:blipFill>
                <a:blip r:embed="rId3"/>
                <a:stretch>
                  <a:fillRect l="-724"/>
                </a:stretch>
              </a:blipFill>
              <a:ln>
                <a:solidFill>
                  <a:schemeClr val="accent5">
                    <a:lumMod val="40000"/>
                    <a:lumOff val="60000"/>
                  </a:schemeClr>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9" name="正方形/長方形 8">
                <a:extLst>
                  <a:ext uri="{FF2B5EF4-FFF2-40B4-BE49-F238E27FC236}">
                    <a16:creationId xmlns:a16="http://schemas.microsoft.com/office/drawing/2014/main" id="{96DB700B-0A7A-DA5F-7887-3389166BC8C8}"/>
                  </a:ext>
                </a:extLst>
              </p:cNvPr>
              <p:cNvSpPr/>
              <p:nvPr/>
            </p:nvSpPr>
            <p:spPr>
              <a:xfrm>
                <a:off x="1814224" y="2971800"/>
                <a:ext cx="6931548" cy="914400"/>
              </a:xfrm>
              <a:prstGeom prst="rect">
                <a:avLst/>
              </a:prstGeom>
              <a:ln>
                <a:solidFill>
                  <a:schemeClr val="accent1">
                    <a:lumMod val="60000"/>
                    <a:lumOff val="4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dirty="0"/>
                  <a:t>残存している</a:t>
                </a:r>
                <a14:m>
                  <m:oMath xmlns:m="http://schemas.openxmlformats.org/officeDocument/2006/math">
                    <m:r>
                      <a:rPr lang="en-US" altLang="ja-JP" i="1">
                        <a:latin typeface="Cambria Math" panose="02040503050406030204" pitchFamily="18" charset="0"/>
                      </a:rPr>
                      <m:t>𝑊𝑊</m:t>
                    </m:r>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𝑙</m:t>
                    </m:r>
                    <m:r>
                      <a:rPr lang="ja-JP" altLang="en-US" i="1">
                        <a:latin typeface="Cambria Math" panose="02040503050406030204" pitchFamily="18" charset="0"/>
                        <a:ea typeface="Cambria Math" panose="02040503050406030204" pitchFamily="18" charset="0"/>
                      </a:rPr>
                      <m:t>𝜈</m:t>
                    </m:r>
                    <m:r>
                      <a:rPr lang="en-US" altLang="ja-JP" i="1">
                        <a:latin typeface="Cambria Math" panose="02040503050406030204" pitchFamily="18" charset="0"/>
                        <a:ea typeface="Cambria Math" panose="02040503050406030204" pitchFamily="18" charset="0"/>
                      </a:rPr>
                      <m:t>𝑞</m:t>
                    </m:r>
                    <m:acc>
                      <m:accPr>
                        <m:chr m:val="̅"/>
                        <m:ctrlPr>
                          <a:rPr lang="ja-JP" altLang="en-US" i="1">
                            <a:latin typeface="Cambria Math" panose="02040503050406030204" pitchFamily="18" charset="0"/>
                            <a:ea typeface="Cambria Math" panose="02040503050406030204" pitchFamily="18" charset="0"/>
                          </a:rPr>
                        </m:ctrlPr>
                      </m:accPr>
                      <m:e>
                        <m:r>
                          <a:rPr lang="en-US" altLang="ja-JP" i="1">
                            <a:latin typeface="Cambria Math" panose="02040503050406030204" pitchFamily="18" charset="0"/>
                            <a:ea typeface="Cambria Math" panose="02040503050406030204" pitchFamily="18" charset="0"/>
                          </a:rPr>
                          <m:t>𝑞</m:t>
                        </m:r>
                      </m:e>
                    </m:acc>
                  </m:oMath>
                </a14:m>
                <a:r>
                  <a:rPr lang="ja-JP" altLang="en-US" dirty="0"/>
                  <a:t>の</a:t>
                </a:r>
                <a:r>
                  <a:rPr lang="ja-JP" altLang="en-US" b="1" dirty="0"/>
                  <a:t>レプトンが</a:t>
                </a:r>
                <a:r>
                  <a:rPr lang="en-US" altLang="ja-JP" b="1" dirty="0"/>
                  <a:t>tau</a:t>
                </a:r>
                <a:r>
                  <a:rPr lang="ja-JP" altLang="en-US" b="1" dirty="0"/>
                  <a:t>であったかを調査する</a:t>
                </a:r>
                <a:endParaRPr kumimoji="1" lang="ja-JP" altLang="en-US" b="1" dirty="0"/>
              </a:p>
            </p:txBody>
          </p:sp>
        </mc:Choice>
        <mc:Fallback xmlns="">
          <p:sp>
            <p:nvSpPr>
              <p:cNvPr id="9" name="正方形/長方形 8">
                <a:extLst>
                  <a:ext uri="{FF2B5EF4-FFF2-40B4-BE49-F238E27FC236}">
                    <a16:creationId xmlns:a16="http://schemas.microsoft.com/office/drawing/2014/main" id="{96DB700B-0A7A-DA5F-7887-3389166BC8C8}"/>
                  </a:ext>
                </a:extLst>
              </p:cNvPr>
              <p:cNvSpPr>
                <a:spLocks noRot="1" noChangeAspect="1" noMove="1" noResize="1" noEditPoints="1" noAdjustHandles="1" noChangeArrowheads="1" noChangeShapeType="1" noTextEdit="1"/>
              </p:cNvSpPr>
              <p:nvPr/>
            </p:nvSpPr>
            <p:spPr>
              <a:xfrm>
                <a:off x="1814224" y="2971800"/>
                <a:ext cx="6931548" cy="914400"/>
              </a:xfrm>
              <a:prstGeom prst="rect">
                <a:avLst/>
              </a:prstGeom>
              <a:blipFill>
                <a:blip r:embed="rId4"/>
                <a:stretch>
                  <a:fillRect/>
                </a:stretch>
              </a:blipFill>
              <a:ln>
                <a:solidFill>
                  <a:schemeClr val="accent1">
                    <a:lumMod val="60000"/>
                    <a:lumOff val="40000"/>
                  </a:schemeClr>
                </a:solidFill>
              </a:ln>
            </p:spPr>
            <p:txBody>
              <a:bodyPr/>
              <a:lstStyle/>
              <a:p>
                <a:r>
                  <a:rPr lang="ja-JP" altLang="en-US">
                    <a:noFill/>
                  </a:rPr>
                  <a:t> </a:t>
                </a:r>
              </a:p>
            </p:txBody>
          </p:sp>
        </mc:Fallback>
      </mc:AlternateContent>
      <p:sp>
        <p:nvSpPr>
          <p:cNvPr id="12" name="矢印: 左 11">
            <a:extLst>
              <a:ext uri="{FF2B5EF4-FFF2-40B4-BE49-F238E27FC236}">
                <a16:creationId xmlns:a16="http://schemas.microsoft.com/office/drawing/2014/main" id="{5843635A-AABC-26BC-BCB2-A79DED2F62A6}"/>
              </a:ext>
            </a:extLst>
          </p:cNvPr>
          <p:cNvSpPr/>
          <p:nvPr/>
        </p:nvSpPr>
        <p:spPr>
          <a:xfrm>
            <a:off x="8743786" y="2614985"/>
            <a:ext cx="1717482" cy="1628030"/>
          </a:xfrm>
          <a:prstGeom prst="leftArrow">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b="1" dirty="0"/>
              <a:t>今ココ</a:t>
            </a:r>
          </a:p>
        </p:txBody>
      </p:sp>
      <p:pic>
        <p:nvPicPr>
          <p:cNvPr id="49" name="図 48">
            <a:extLst>
              <a:ext uri="{FF2B5EF4-FFF2-40B4-BE49-F238E27FC236}">
                <a16:creationId xmlns:a16="http://schemas.microsoft.com/office/drawing/2014/main" id="{6E66BE1B-05E0-6E80-8116-716B6AE8885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44482" y="5378286"/>
            <a:ext cx="3116090" cy="1427981"/>
          </a:xfrm>
          <a:prstGeom prst="rect">
            <a:avLst/>
          </a:prstGeom>
        </p:spPr>
      </p:pic>
      <p:sp>
        <p:nvSpPr>
          <p:cNvPr id="57" name="テキスト ボックス 56">
            <a:extLst>
              <a:ext uri="{FF2B5EF4-FFF2-40B4-BE49-F238E27FC236}">
                <a16:creationId xmlns:a16="http://schemas.microsoft.com/office/drawing/2014/main" id="{BEFB9E65-6077-D3A5-9CDA-B95BDBE97601}"/>
              </a:ext>
            </a:extLst>
          </p:cNvPr>
          <p:cNvSpPr txBox="1"/>
          <p:nvPr/>
        </p:nvSpPr>
        <p:spPr>
          <a:xfrm>
            <a:off x="6026253" y="5327937"/>
            <a:ext cx="3116090" cy="369332"/>
          </a:xfrm>
          <a:prstGeom prst="rect">
            <a:avLst/>
          </a:prstGeom>
          <a:noFill/>
        </p:spPr>
        <p:txBody>
          <a:bodyPr wrap="square" rtlCol="0">
            <a:spAutoFit/>
          </a:bodyPr>
          <a:lstStyle/>
          <a:p>
            <a:r>
              <a:rPr kumimoji="1" lang="ja-JP" altLang="en-US" dirty="0"/>
              <a:t>ニュートリノチャンネル</a:t>
            </a:r>
          </a:p>
        </p:txBody>
      </p:sp>
      <mc:AlternateContent xmlns:mc="http://schemas.openxmlformats.org/markup-compatibility/2006" xmlns:a14="http://schemas.microsoft.com/office/drawing/2010/main">
        <mc:Choice Requires="a14">
          <p:sp>
            <p:nvSpPr>
              <p:cNvPr id="58" name="正方形/長方形 57">
                <a:extLst>
                  <a:ext uri="{FF2B5EF4-FFF2-40B4-BE49-F238E27FC236}">
                    <a16:creationId xmlns:a16="http://schemas.microsoft.com/office/drawing/2014/main" id="{E4A29FAE-CE87-B41F-15FB-CD91BFF858D0}"/>
                  </a:ext>
                </a:extLst>
              </p:cNvPr>
              <p:cNvSpPr/>
              <p:nvPr/>
            </p:nvSpPr>
            <p:spPr>
              <a:xfrm>
                <a:off x="10765404" y="5413211"/>
                <a:ext cx="267205" cy="198783"/>
              </a:xfrm>
              <a:prstGeom prst="rect">
                <a:avLst/>
              </a:prstGeom>
              <a:solidFill>
                <a:schemeClr val="accent4">
                  <a:lumMod val="20000"/>
                  <a:lumOff val="80000"/>
                </a:schemeClr>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kumimoji="1" lang="ja-JP" altLang="en-US" sz="1200" i="1" smtClean="0">
                              <a:solidFill>
                                <a:schemeClr val="tx1"/>
                              </a:solidFill>
                              <a:latin typeface="Cambria Math" panose="02040503050406030204" pitchFamily="18" charset="0"/>
                            </a:rPr>
                          </m:ctrlPr>
                        </m:accPr>
                        <m:e>
                          <m:r>
                            <a:rPr kumimoji="1" lang="en-US" altLang="ja-JP" sz="1200" b="0" i="1" smtClean="0">
                              <a:solidFill>
                                <a:schemeClr val="tx1"/>
                              </a:solidFill>
                              <a:latin typeface="Cambria Math" panose="02040503050406030204" pitchFamily="18" charset="0"/>
                            </a:rPr>
                            <m:t>𝑞</m:t>
                          </m:r>
                        </m:e>
                      </m:acc>
                    </m:oMath>
                  </m:oMathPara>
                </a14:m>
                <a:endParaRPr kumimoji="1" lang="ja-JP" altLang="en-US" sz="1200" dirty="0"/>
              </a:p>
            </p:txBody>
          </p:sp>
        </mc:Choice>
        <mc:Fallback xmlns="">
          <p:sp>
            <p:nvSpPr>
              <p:cNvPr id="58" name="正方形/長方形 57">
                <a:extLst>
                  <a:ext uri="{FF2B5EF4-FFF2-40B4-BE49-F238E27FC236}">
                    <a16:creationId xmlns:a16="http://schemas.microsoft.com/office/drawing/2014/main" id="{E4A29FAE-CE87-B41F-15FB-CD91BFF858D0}"/>
                  </a:ext>
                </a:extLst>
              </p:cNvPr>
              <p:cNvSpPr>
                <a:spLocks noRot="1" noChangeAspect="1" noMove="1" noResize="1" noEditPoints="1" noAdjustHandles="1" noChangeArrowheads="1" noChangeShapeType="1" noTextEdit="1"/>
              </p:cNvSpPr>
              <p:nvPr/>
            </p:nvSpPr>
            <p:spPr>
              <a:xfrm>
                <a:off x="10765404" y="5413211"/>
                <a:ext cx="267205" cy="198783"/>
              </a:xfrm>
              <a:prstGeom prst="rect">
                <a:avLst/>
              </a:prstGeom>
              <a:blipFill>
                <a:blip r:embed="rId6"/>
                <a:stretch>
                  <a:fillRect b="-8333"/>
                </a:stretch>
              </a:blipFill>
              <a:ln>
                <a:solidFill>
                  <a:schemeClr val="accent1">
                    <a:lumMod val="20000"/>
                    <a:lumOff val="80000"/>
                  </a:schemeClr>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0" name="正方形/長方形 59">
                <a:extLst>
                  <a:ext uri="{FF2B5EF4-FFF2-40B4-BE49-F238E27FC236}">
                    <a16:creationId xmlns:a16="http://schemas.microsoft.com/office/drawing/2014/main" id="{B9A71535-8CCC-016F-3D45-D4A8E1E4D01F}"/>
                  </a:ext>
                </a:extLst>
              </p:cNvPr>
              <p:cNvSpPr/>
              <p:nvPr/>
            </p:nvSpPr>
            <p:spPr>
              <a:xfrm>
                <a:off x="10788944" y="5697269"/>
                <a:ext cx="295523" cy="208059"/>
              </a:xfrm>
              <a:prstGeom prst="rect">
                <a:avLst/>
              </a:prstGeom>
              <a:solidFill>
                <a:schemeClr val="accent4">
                  <a:lumMod val="20000"/>
                  <a:lumOff val="80000"/>
                </a:schemeClr>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kumimoji="1" lang="en-US" altLang="ja-JP" sz="1200" b="0" i="1" smtClean="0">
                          <a:solidFill>
                            <a:schemeClr val="tx1"/>
                          </a:solidFill>
                          <a:latin typeface="Cambria Math" panose="02040503050406030204" pitchFamily="18" charset="0"/>
                        </a:rPr>
                        <m:t>𝑞</m:t>
                      </m:r>
                    </m:oMath>
                  </m:oMathPara>
                </a14:m>
                <a:endParaRPr kumimoji="1" lang="ja-JP" altLang="en-US" sz="1200" dirty="0">
                  <a:solidFill>
                    <a:schemeClr val="tx1"/>
                  </a:solidFill>
                </a:endParaRPr>
              </a:p>
            </p:txBody>
          </p:sp>
        </mc:Choice>
        <mc:Fallback xmlns="">
          <p:sp>
            <p:nvSpPr>
              <p:cNvPr id="60" name="正方形/長方形 59">
                <a:extLst>
                  <a:ext uri="{FF2B5EF4-FFF2-40B4-BE49-F238E27FC236}">
                    <a16:creationId xmlns:a16="http://schemas.microsoft.com/office/drawing/2014/main" id="{B9A71535-8CCC-016F-3D45-D4A8E1E4D01F}"/>
                  </a:ext>
                </a:extLst>
              </p:cNvPr>
              <p:cNvSpPr>
                <a:spLocks noRot="1" noChangeAspect="1" noMove="1" noResize="1" noEditPoints="1" noAdjustHandles="1" noChangeArrowheads="1" noChangeShapeType="1" noTextEdit="1"/>
              </p:cNvSpPr>
              <p:nvPr/>
            </p:nvSpPr>
            <p:spPr>
              <a:xfrm>
                <a:off x="10788944" y="5697269"/>
                <a:ext cx="295523" cy="208059"/>
              </a:xfrm>
              <a:prstGeom prst="rect">
                <a:avLst/>
              </a:prstGeom>
              <a:blipFill>
                <a:blip r:embed="rId7"/>
                <a:stretch>
                  <a:fillRect b="-8108"/>
                </a:stretch>
              </a:blipFill>
              <a:ln>
                <a:solidFill>
                  <a:schemeClr val="accent1">
                    <a:lumMod val="20000"/>
                    <a:lumOff val="80000"/>
                  </a:schemeClr>
                </a:solidFill>
              </a:ln>
            </p:spPr>
            <p:txBody>
              <a:bodyPr/>
              <a:lstStyle/>
              <a:p>
                <a:r>
                  <a:rPr lang="ja-JP" altLang="en-US">
                    <a:noFill/>
                  </a:rPr>
                  <a:t> </a:t>
                </a:r>
              </a:p>
            </p:txBody>
          </p:sp>
        </mc:Fallback>
      </mc:AlternateContent>
    </p:spTree>
    <p:extLst>
      <p:ext uri="{BB962C8B-B14F-4D97-AF65-F5344CB8AC3E}">
        <p14:creationId xmlns:p14="http://schemas.microsoft.com/office/powerpoint/2010/main" val="1387420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四角形: 角を丸くする 292">
            <a:extLst>
              <a:ext uri="{FF2B5EF4-FFF2-40B4-BE49-F238E27FC236}">
                <a16:creationId xmlns:a16="http://schemas.microsoft.com/office/drawing/2014/main" id="{7EF7BDA4-7C1A-2941-02C6-E9529CAA5B67}"/>
              </a:ext>
            </a:extLst>
          </p:cNvPr>
          <p:cNvSpPr/>
          <p:nvPr/>
        </p:nvSpPr>
        <p:spPr>
          <a:xfrm>
            <a:off x="540759" y="4039263"/>
            <a:ext cx="8913343" cy="2641424"/>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2" name="四角形: 角を丸くする 291">
            <a:extLst>
              <a:ext uri="{FF2B5EF4-FFF2-40B4-BE49-F238E27FC236}">
                <a16:creationId xmlns:a16="http://schemas.microsoft.com/office/drawing/2014/main" id="{D225313E-814D-BCE9-B311-A6EE896EC0C5}"/>
              </a:ext>
            </a:extLst>
          </p:cNvPr>
          <p:cNvSpPr/>
          <p:nvPr/>
        </p:nvSpPr>
        <p:spPr>
          <a:xfrm>
            <a:off x="695296" y="1016680"/>
            <a:ext cx="8758806" cy="2847693"/>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2" name="タイトル 1">
                <a:extLst>
                  <a:ext uri="{FF2B5EF4-FFF2-40B4-BE49-F238E27FC236}">
                    <a16:creationId xmlns:a16="http://schemas.microsoft.com/office/drawing/2014/main" id="{CF6E84F8-15ED-56DF-6AAA-6E9EFFD5617E}"/>
                  </a:ext>
                </a:extLst>
              </p:cNvPr>
              <p:cNvSpPr>
                <a:spLocks noGrp="1"/>
              </p:cNvSpPr>
              <p:nvPr>
                <p:ph type="title"/>
              </p:nvPr>
            </p:nvSpPr>
            <p:spPr>
              <a:xfrm>
                <a:off x="540759" y="309192"/>
                <a:ext cx="4022608" cy="628153"/>
              </a:xfrm>
            </p:spPr>
            <p:txBody>
              <a:bodyPr>
                <a:normAutofit fontScale="90000"/>
              </a:bodyPr>
              <a:lstStyle/>
              <a:p>
                <a14:m>
                  <m:oMath xmlns:m="http://schemas.openxmlformats.org/officeDocument/2006/math">
                    <m:r>
                      <a:rPr lang="en-US" altLang="ja-JP" i="1">
                        <a:latin typeface="Cambria Math" panose="02040503050406030204" pitchFamily="18" charset="0"/>
                      </a:rPr>
                      <m:t>𝑊𝑊</m:t>
                    </m:r>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𝑙</m:t>
                    </m:r>
                    <m:r>
                      <a:rPr lang="ja-JP" altLang="en-US" i="1">
                        <a:latin typeface="Cambria Math" panose="02040503050406030204" pitchFamily="18" charset="0"/>
                        <a:ea typeface="Cambria Math" panose="02040503050406030204" pitchFamily="18" charset="0"/>
                      </a:rPr>
                      <m:t>𝜈</m:t>
                    </m:r>
                    <m:r>
                      <a:rPr lang="en-US" altLang="ja-JP" i="1">
                        <a:latin typeface="Cambria Math" panose="02040503050406030204" pitchFamily="18" charset="0"/>
                        <a:ea typeface="Cambria Math" panose="02040503050406030204" pitchFamily="18" charset="0"/>
                      </a:rPr>
                      <m:t>𝑞</m:t>
                    </m:r>
                    <m:acc>
                      <m:accPr>
                        <m:chr m:val="̅"/>
                        <m:ctrlPr>
                          <a:rPr lang="ja-JP" altLang="en-US" i="1">
                            <a:latin typeface="Cambria Math" panose="02040503050406030204" pitchFamily="18" charset="0"/>
                            <a:ea typeface="Cambria Math" panose="02040503050406030204" pitchFamily="18" charset="0"/>
                          </a:rPr>
                        </m:ctrlPr>
                      </m:accPr>
                      <m:e>
                        <m:r>
                          <a:rPr lang="en-US" altLang="ja-JP" i="1">
                            <a:latin typeface="Cambria Math" panose="02040503050406030204" pitchFamily="18" charset="0"/>
                            <a:ea typeface="Cambria Math" panose="02040503050406030204" pitchFamily="18" charset="0"/>
                          </a:rPr>
                          <m:t>𝑞</m:t>
                        </m:r>
                      </m:e>
                    </m:acc>
                  </m:oMath>
                </a14:m>
                <a:r>
                  <a:rPr kumimoji="1" lang="ja-JP" altLang="en-US" dirty="0"/>
                  <a:t>‘</a:t>
                </a:r>
              </a:p>
            </p:txBody>
          </p:sp>
        </mc:Choice>
        <mc:Fallback xmlns="">
          <p:sp>
            <p:nvSpPr>
              <p:cNvPr id="2" name="タイトル 1">
                <a:extLst>
                  <a:ext uri="{FF2B5EF4-FFF2-40B4-BE49-F238E27FC236}">
                    <a16:creationId xmlns:a16="http://schemas.microsoft.com/office/drawing/2014/main" id="{CF6E84F8-15ED-56DF-6AAA-6E9EFFD5617E}"/>
                  </a:ext>
                </a:extLst>
              </p:cNvPr>
              <p:cNvSpPr>
                <a:spLocks noGrp="1" noRot="1" noChangeAspect="1" noMove="1" noResize="1" noEditPoints="1" noAdjustHandles="1" noChangeArrowheads="1" noChangeShapeType="1" noTextEdit="1"/>
              </p:cNvSpPr>
              <p:nvPr>
                <p:ph type="title"/>
              </p:nvPr>
            </p:nvSpPr>
            <p:spPr>
              <a:xfrm>
                <a:off x="540759" y="309192"/>
                <a:ext cx="4022608" cy="628153"/>
              </a:xfrm>
              <a:blipFill>
                <a:blip r:embed="rId3"/>
                <a:stretch>
                  <a:fillRect t="-27184" b="-43689"/>
                </a:stretch>
              </a:blipFill>
            </p:spPr>
            <p:txBody>
              <a:bodyPr/>
              <a:lstStyle/>
              <a:p>
                <a:r>
                  <a:rPr lang="ja-JP" altLang="en-US">
                    <a:noFill/>
                  </a:rPr>
                  <a:t> </a:t>
                </a:r>
              </a:p>
            </p:txBody>
          </p:sp>
        </mc:Fallback>
      </mc:AlternateContent>
      <p:sp>
        <p:nvSpPr>
          <p:cNvPr id="4" name="テキスト ボックス 3">
            <a:extLst>
              <a:ext uri="{FF2B5EF4-FFF2-40B4-BE49-F238E27FC236}">
                <a16:creationId xmlns:a16="http://schemas.microsoft.com/office/drawing/2014/main" id="{6A4CAB2B-5576-8B8C-B948-4B4A2AED2C18}"/>
              </a:ext>
            </a:extLst>
          </p:cNvPr>
          <p:cNvSpPr txBox="1"/>
          <p:nvPr/>
        </p:nvSpPr>
        <p:spPr>
          <a:xfrm>
            <a:off x="1040148" y="1182669"/>
            <a:ext cx="1559779" cy="369332"/>
          </a:xfrm>
          <a:prstGeom prst="rect">
            <a:avLst/>
          </a:prstGeom>
          <a:noFill/>
        </p:spPr>
        <p:txBody>
          <a:bodyPr wrap="square" rtlCol="0">
            <a:spAutoFit/>
          </a:bodyPr>
          <a:lstStyle/>
          <a:p>
            <a:r>
              <a:rPr lang="en-US" altLang="ja-JP" dirty="0"/>
              <a:t>s</a:t>
            </a:r>
            <a:r>
              <a:rPr kumimoji="1" lang="ja-JP" altLang="en-US" dirty="0"/>
              <a:t>チャンネル</a:t>
            </a:r>
          </a:p>
        </p:txBody>
      </p:sp>
      <p:sp>
        <p:nvSpPr>
          <p:cNvPr id="5" name="テキスト ボックス 4">
            <a:extLst>
              <a:ext uri="{FF2B5EF4-FFF2-40B4-BE49-F238E27FC236}">
                <a16:creationId xmlns:a16="http://schemas.microsoft.com/office/drawing/2014/main" id="{6DB7D069-484D-EFEE-B9E1-BF6B05411DBD}"/>
              </a:ext>
            </a:extLst>
          </p:cNvPr>
          <p:cNvSpPr txBox="1"/>
          <p:nvPr/>
        </p:nvSpPr>
        <p:spPr>
          <a:xfrm>
            <a:off x="662426" y="4099459"/>
            <a:ext cx="2257260" cy="369332"/>
          </a:xfrm>
          <a:prstGeom prst="rect">
            <a:avLst/>
          </a:prstGeom>
          <a:noFill/>
        </p:spPr>
        <p:txBody>
          <a:bodyPr wrap="square" rtlCol="0">
            <a:spAutoFit/>
          </a:bodyPr>
          <a:lstStyle/>
          <a:p>
            <a:r>
              <a:rPr kumimoji="1" lang="en-US" altLang="ja-JP" dirty="0"/>
              <a:t>t</a:t>
            </a:r>
            <a:r>
              <a:rPr kumimoji="1" lang="ja-JP" altLang="en-US" dirty="0"/>
              <a:t>チャンネル</a:t>
            </a:r>
            <a:endParaRPr kumimoji="1" lang="en-US" altLang="ja-JP" dirty="0"/>
          </a:p>
        </p:txBody>
      </p:sp>
      <p:grpSp>
        <p:nvGrpSpPr>
          <p:cNvPr id="191" name="グループ化 190">
            <a:extLst>
              <a:ext uri="{FF2B5EF4-FFF2-40B4-BE49-F238E27FC236}">
                <a16:creationId xmlns:a16="http://schemas.microsoft.com/office/drawing/2014/main" id="{44851702-E840-98E9-2BCB-A446C44EF36D}"/>
              </a:ext>
            </a:extLst>
          </p:cNvPr>
          <p:cNvGrpSpPr/>
          <p:nvPr/>
        </p:nvGrpSpPr>
        <p:grpSpPr>
          <a:xfrm>
            <a:off x="1085936" y="1148429"/>
            <a:ext cx="3886237" cy="2296708"/>
            <a:chOff x="7013713" y="1214913"/>
            <a:chExt cx="3886237" cy="2296708"/>
          </a:xfrm>
        </p:grpSpPr>
        <p:grpSp>
          <p:nvGrpSpPr>
            <p:cNvPr id="6" name="グループ化 5">
              <a:extLst>
                <a:ext uri="{FF2B5EF4-FFF2-40B4-BE49-F238E27FC236}">
                  <a16:creationId xmlns:a16="http://schemas.microsoft.com/office/drawing/2014/main" id="{BBBCD458-4751-A3FA-2EFA-A539EB126503}"/>
                </a:ext>
              </a:extLst>
            </p:cNvPr>
            <p:cNvGrpSpPr/>
            <p:nvPr/>
          </p:nvGrpSpPr>
          <p:grpSpPr>
            <a:xfrm>
              <a:off x="7013713" y="1214913"/>
              <a:ext cx="3886237" cy="2296708"/>
              <a:chOff x="581527" y="4466617"/>
              <a:chExt cx="3886237" cy="2296708"/>
            </a:xfrm>
          </p:grpSpPr>
          <p:grpSp>
            <p:nvGrpSpPr>
              <p:cNvPr id="7" name="グループ化 6">
                <a:extLst>
                  <a:ext uri="{FF2B5EF4-FFF2-40B4-BE49-F238E27FC236}">
                    <a16:creationId xmlns:a16="http://schemas.microsoft.com/office/drawing/2014/main" id="{BF8F95BA-076A-6162-667B-28BB9A6F52CD}"/>
                  </a:ext>
                </a:extLst>
              </p:cNvPr>
              <p:cNvGrpSpPr/>
              <p:nvPr/>
            </p:nvGrpSpPr>
            <p:grpSpPr>
              <a:xfrm>
                <a:off x="581527" y="4466617"/>
                <a:ext cx="3886237" cy="2296708"/>
                <a:chOff x="1770186" y="4309114"/>
                <a:chExt cx="3886237" cy="2296708"/>
              </a:xfrm>
            </p:grpSpPr>
            <p:sp>
              <p:nvSpPr>
                <p:cNvPr id="9" name="二等辺三角形 8">
                  <a:extLst>
                    <a:ext uri="{FF2B5EF4-FFF2-40B4-BE49-F238E27FC236}">
                      <a16:creationId xmlns:a16="http://schemas.microsoft.com/office/drawing/2014/main" id="{07E92F39-1424-6EA9-451E-85427C6E1A89}"/>
                    </a:ext>
                  </a:extLst>
                </p:cNvPr>
                <p:cNvSpPr/>
                <p:nvPr/>
              </p:nvSpPr>
              <p:spPr>
                <a:xfrm rot="7588457">
                  <a:off x="4755203" y="512051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0" name="二等辺三角形 9">
                  <a:extLst>
                    <a:ext uri="{FF2B5EF4-FFF2-40B4-BE49-F238E27FC236}">
                      <a16:creationId xmlns:a16="http://schemas.microsoft.com/office/drawing/2014/main" id="{4FA586B5-BCD5-4B7B-667A-3DC9A9C575C6}"/>
                    </a:ext>
                  </a:extLst>
                </p:cNvPr>
                <p:cNvSpPr/>
                <p:nvPr/>
              </p:nvSpPr>
              <p:spPr>
                <a:xfrm rot="13268211">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1" name="フリーフォーム: 図形 10">
                  <a:extLst>
                    <a:ext uri="{FF2B5EF4-FFF2-40B4-BE49-F238E27FC236}">
                      <a16:creationId xmlns:a16="http://schemas.microsoft.com/office/drawing/2014/main" id="{4E9B7D1F-C3AC-D78E-AB79-915F52DECA85}"/>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80123FBD-7ED6-1E20-0CB6-489A4F2548CD}"/>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5" name="テキスト ボックス 74">
                      <a:extLst>
                        <a:ext uri="{FF2B5EF4-FFF2-40B4-BE49-F238E27FC236}">
                          <a16:creationId xmlns:a16="http://schemas.microsoft.com/office/drawing/2014/main" id="{82C98993-9A8F-9752-54D8-87DBD6750D2C}"/>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1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FA794BEA-10B4-B925-6E0A-CAB80212E6BC}"/>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6" name="テキスト ボックス 75">
                      <a:extLst>
                        <a:ext uri="{FF2B5EF4-FFF2-40B4-BE49-F238E27FC236}">
                          <a16:creationId xmlns:a16="http://schemas.microsoft.com/office/drawing/2014/main" id="{F0579BA4-B015-B608-7751-500B98B8DB89}"/>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1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F8333EE1-B4D0-2289-3B19-E7FBDD64BC73}"/>
                        </a:ext>
                      </a:extLst>
                    </p:cNvPr>
                    <p:cNvSpPr txBox="1"/>
                    <p:nvPr/>
                  </p:nvSpPr>
                  <p:spPr>
                    <a:xfrm>
                      <a:off x="3125283" y="4985587"/>
                      <a:ext cx="66759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ja-JP" altLang="en-US" i="1" smtClean="0">
                                <a:latin typeface="Cambria Math" panose="02040503050406030204" pitchFamily="18" charset="0"/>
                              </a:rPr>
                              <m:t>𝛾</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14" name="テキスト ボックス 13">
                      <a:extLst>
                        <a:ext uri="{FF2B5EF4-FFF2-40B4-BE49-F238E27FC236}">
                          <a16:creationId xmlns:a16="http://schemas.microsoft.com/office/drawing/2014/main" id="{F8333EE1-B4D0-2289-3B19-E7FBDD64BC73}"/>
                        </a:ext>
                      </a:extLst>
                    </p:cNvPr>
                    <p:cNvSpPr txBox="1">
                      <a:spLocks noRot="1" noChangeAspect="1" noMove="1" noResize="1" noEditPoints="1" noAdjustHandles="1" noChangeArrowheads="1" noChangeShapeType="1" noTextEdit="1"/>
                    </p:cNvSpPr>
                    <p:nvPr/>
                  </p:nvSpPr>
                  <p:spPr>
                    <a:xfrm>
                      <a:off x="3125283" y="4985587"/>
                      <a:ext cx="667596" cy="369332"/>
                    </a:xfrm>
                    <a:prstGeom prst="rect">
                      <a:avLst/>
                    </a:prstGeom>
                    <a:blipFill>
                      <a:blip r:embed="rId15"/>
                      <a:stretch>
                        <a:fillRect b="-1311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D3F4BD4F-56CA-A584-324C-FFAB083FF2BB}"/>
                        </a:ext>
                      </a:extLst>
                    </p:cNvPr>
                    <p:cNvSpPr txBox="1"/>
                    <p:nvPr/>
                  </p:nvSpPr>
                  <p:spPr>
                    <a:xfrm>
                      <a:off x="4036870" y="4920702"/>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15" name="テキスト ボックス 14">
                      <a:extLst>
                        <a:ext uri="{FF2B5EF4-FFF2-40B4-BE49-F238E27FC236}">
                          <a16:creationId xmlns:a16="http://schemas.microsoft.com/office/drawing/2014/main" id="{D3F4BD4F-56CA-A584-324C-FFAB083FF2BB}"/>
                        </a:ext>
                      </a:extLst>
                    </p:cNvPr>
                    <p:cNvSpPr txBox="1">
                      <a:spLocks noRot="1" noChangeAspect="1" noMove="1" noResize="1" noEditPoints="1" noAdjustHandles="1" noChangeArrowheads="1" noChangeShapeType="1" noTextEdit="1"/>
                    </p:cNvSpPr>
                    <p:nvPr/>
                  </p:nvSpPr>
                  <p:spPr>
                    <a:xfrm>
                      <a:off x="4036870" y="4920702"/>
                      <a:ext cx="462844" cy="369332"/>
                    </a:xfrm>
                    <a:prstGeom prst="rect">
                      <a:avLst/>
                    </a:prstGeom>
                    <a:blipFill>
                      <a:blip r:embed="rId16"/>
                      <a:stretch>
                        <a:fillRect r="-657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4C9251F8-3735-AABD-67E8-65BF9CB7AE65}"/>
                        </a:ext>
                      </a:extLst>
                    </p:cNvPr>
                    <p:cNvSpPr txBox="1"/>
                    <p:nvPr/>
                  </p:nvSpPr>
                  <p:spPr>
                    <a:xfrm>
                      <a:off x="4904214" y="4309114"/>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𝑞</m:t>
                                </m:r>
                              </m:e>
                            </m:acc>
                            <m:r>
                              <a:rPr lang="en-US" altLang="ja-JP" b="0" i="1" smtClean="0">
                                <a:latin typeface="Cambria Math" panose="02040503050406030204" pitchFamily="18" charset="0"/>
                              </a:rPr>
                              <m:t>′</m:t>
                            </m:r>
                          </m:oMath>
                        </m:oMathPara>
                      </a14:m>
                      <a:endParaRPr kumimoji="1" lang="ja-JP" altLang="en-US" dirty="0"/>
                    </a:p>
                  </p:txBody>
                </p:sp>
              </mc:Choice>
              <mc:Fallback xmlns="">
                <p:sp>
                  <p:nvSpPr>
                    <p:cNvPr id="16" name="テキスト ボックス 15">
                      <a:extLst>
                        <a:ext uri="{FF2B5EF4-FFF2-40B4-BE49-F238E27FC236}">
                          <a16:creationId xmlns:a16="http://schemas.microsoft.com/office/drawing/2014/main" id="{4C9251F8-3735-AABD-67E8-65BF9CB7AE65}"/>
                        </a:ext>
                      </a:extLst>
                    </p:cNvPr>
                    <p:cNvSpPr txBox="1">
                      <a:spLocks noRot="1" noChangeAspect="1" noMove="1" noResize="1" noEditPoints="1" noAdjustHandles="1" noChangeArrowheads="1" noChangeShapeType="1" noTextEdit="1"/>
                    </p:cNvSpPr>
                    <p:nvPr/>
                  </p:nvSpPr>
                  <p:spPr>
                    <a:xfrm>
                      <a:off x="4904214" y="4309114"/>
                      <a:ext cx="462844" cy="369332"/>
                    </a:xfrm>
                    <a:prstGeom prst="rect">
                      <a:avLst/>
                    </a:prstGeom>
                    <a:blipFill>
                      <a:blip r:embed="rId17"/>
                      <a:stretch>
                        <a:fillRect r="-1316" b="-655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FAFE7171-A96F-1B18-2CC6-6EFE6F748D85}"/>
                        </a:ext>
                      </a:extLst>
                    </p:cNvPr>
                    <p:cNvSpPr txBox="1"/>
                    <p:nvPr/>
                  </p:nvSpPr>
                  <p:spPr>
                    <a:xfrm>
                      <a:off x="4862604" y="509710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oMath>
                        </m:oMathPara>
                      </a14:m>
                      <a:endParaRPr kumimoji="1" lang="ja-JP" altLang="en-US" dirty="0"/>
                    </a:p>
                  </p:txBody>
                </p:sp>
              </mc:Choice>
              <mc:Fallback xmlns="">
                <p:sp>
                  <p:nvSpPr>
                    <p:cNvPr id="17" name="テキスト ボックス 16">
                      <a:extLst>
                        <a:ext uri="{FF2B5EF4-FFF2-40B4-BE49-F238E27FC236}">
                          <a16:creationId xmlns:a16="http://schemas.microsoft.com/office/drawing/2014/main" id="{FAFE7171-A96F-1B18-2CC6-6EFE6F748D85}"/>
                        </a:ext>
                      </a:extLst>
                    </p:cNvPr>
                    <p:cNvSpPr txBox="1">
                      <a:spLocks noRot="1" noChangeAspect="1" noMove="1" noResize="1" noEditPoints="1" noAdjustHandles="1" noChangeArrowheads="1" noChangeShapeType="1" noTextEdit="1"/>
                    </p:cNvSpPr>
                    <p:nvPr/>
                  </p:nvSpPr>
                  <p:spPr>
                    <a:xfrm>
                      <a:off x="4862604" y="5097100"/>
                      <a:ext cx="462844" cy="369332"/>
                    </a:xfrm>
                    <a:prstGeom prst="rect">
                      <a:avLst/>
                    </a:prstGeom>
                    <a:blipFill>
                      <a:blip r:embed="rId18"/>
                      <a:stretch>
                        <a:fillRect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7C0902ED-9165-DA59-A8F9-365B775EA04E}"/>
                        </a:ext>
                      </a:extLst>
                    </p:cNvPr>
                    <p:cNvSpPr txBox="1"/>
                    <p:nvPr/>
                  </p:nvSpPr>
                  <p:spPr>
                    <a:xfrm>
                      <a:off x="5193579" y="535491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ja-JP" i="1" dirty="0" smtClean="0">
                                    <a:latin typeface="Cambria Math" panose="02040503050406030204" pitchFamily="18" charset="0"/>
                                  </a:rPr>
                                </m:ctrlPr>
                              </m:accPr>
                              <m:e>
                                <m:sSub>
                                  <m:sSubPr>
                                    <m:ctrlPr>
                                      <a:rPr lang="en-US" altLang="ja-JP" i="1" dirty="0" smtClean="0">
                                        <a:latin typeface="Cambria Math" panose="02040503050406030204" pitchFamily="18" charset="0"/>
                                      </a:rPr>
                                    </m:ctrlPr>
                                  </m:sSubPr>
                                  <m:e>
                                    <m:r>
                                      <a:rPr lang="ja-JP" altLang="en-US" i="1" dirty="0">
                                        <a:latin typeface="Cambria Math" panose="02040503050406030204" pitchFamily="18" charset="0"/>
                                      </a:rPr>
                                      <m:t>𝜈</m:t>
                                    </m:r>
                                  </m:e>
                                  <m:sub>
                                    <m:r>
                                      <a:rPr lang="en-US" altLang="ja-JP" b="0" i="1" dirty="0" smtClean="0">
                                        <a:latin typeface="Cambria Math" panose="02040503050406030204" pitchFamily="18" charset="0"/>
                                      </a:rPr>
                                      <m:t>𝑙</m:t>
                                    </m:r>
                                  </m:sub>
                                </m:sSub>
                              </m:e>
                            </m:acc>
                          </m:oMath>
                        </m:oMathPara>
                      </a14:m>
                      <a:endParaRPr kumimoji="1" lang="ja-JP" altLang="en-US" dirty="0"/>
                    </a:p>
                  </p:txBody>
                </p:sp>
              </mc:Choice>
              <mc:Fallback xmlns="">
                <p:sp>
                  <p:nvSpPr>
                    <p:cNvPr id="18" name="テキスト ボックス 17">
                      <a:extLst>
                        <a:ext uri="{FF2B5EF4-FFF2-40B4-BE49-F238E27FC236}">
                          <a16:creationId xmlns:a16="http://schemas.microsoft.com/office/drawing/2014/main" id="{7C0902ED-9165-DA59-A8F9-365B775EA04E}"/>
                        </a:ext>
                      </a:extLst>
                    </p:cNvPr>
                    <p:cNvSpPr txBox="1">
                      <a:spLocks noRot="1" noChangeAspect="1" noMove="1" noResize="1" noEditPoints="1" noAdjustHandles="1" noChangeArrowheads="1" noChangeShapeType="1" noTextEdit="1"/>
                    </p:cNvSpPr>
                    <p:nvPr/>
                  </p:nvSpPr>
                  <p:spPr>
                    <a:xfrm>
                      <a:off x="5193579" y="5354919"/>
                      <a:ext cx="462844" cy="369332"/>
                    </a:xfrm>
                    <a:prstGeom prst="rect">
                      <a:avLst/>
                    </a:prstGeom>
                    <a:blipFill>
                      <a:blip r:embed="rId19"/>
                      <a:stretch>
                        <a:fillRect r="-1316"/>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 name="テキスト ボックス 18">
                      <a:extLst>
                        <a:ext uri="{FF2B5EF4-FFF2-40B4-BE49-F238E27FC236}">
                          <a16:creationId xmlns:a16="http://schemas.microsoft.com/office/drawing/2014/main" id="{F6864DF6-8287-C19C-0DFF-2CB1D19EB21F}"/>
                        </a:ext>
                      </a:extLst>
                    </p:cNvPr>
                    <p:cNvSpPr txBox="1"/>
                    <p:nvPr/>
                  </p:nvSpPr>
                  <p:spPr>
                    <a:xfrm>
                      <a:off x="4095592" y="5833714"/>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19" name="テキスト ボックス 18">
                      <a:extLst>
                        <a:ext uri="{FF2B5EF4-FFF2-40B4-BE49-F238E27FC236}">
                          <a16:creationId xmlns:a16="http://schemas.microsoft.com/office/drawing/2014/main" id="{F6864DF6-8287-C19C-0DFF-2CB1D19EB21F}"/>
                        </a:ext>
                      </a:extLst>
                    </p:cNvPr>
                    <p:cNvSpPr txBox="1">
                      <a:spLocks noRot="1" noChangeAspect="1" noMove="1" noResize="1" noEditPoints="1" noAdjustHandles="1" noChangeArrowheads="1" noChangeShapeType="1" noTextEdit="1"/>
                    </p:cNvSpPr>
                    <p:nvPr/>
                  </p:nvSpPr>
                  <p:spPr>
                    <a:xfrm>
                      <a:off x="4095592" y="5833714"/>
                      <a:ext cx="462844" cy="369332"/>
                    </a:xfrm>
                    <a:prstGeom prst="rect">
                      <a:avLst/>
                    </a:prstGeom>
                    <a:blipFill>
                      <a:blip r:embed="rId20"/>
                      <a:stretch>
                        <a:fillRect r="-263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F80E1B35-B177-1551-FEE8-7294EDB0F8AD}"/>
                        </a:ext>
                      </a:extLst>
                    </p:cNvPr>
                    <p:cNvSpPr txBox="1"/>
                    <p:nvPr/>
                  </p:nvSpPr>
                  <p:spPr>
                    <a:xfrm>
                      <a:off x="5154390" y="623649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b="0" i="1" smtClean="0">
                                    <a:latin typeface="Cambria Math" panose="02040503050406030204" pitchFamily="18" charset="0"/>
                                  </a:rPr>
                                </m:ctrlPr>
                              </m:sSupPr>
                              <m:e>
                                <m:r>
                                  <a:rPr kumimoji="1" lang="en-US" altLang="ja-JP" b="0" i="1" smtClean="0">
                                    <a:latin typeface="Cambria Math" panose="02040503050406030204" pitchFamily="18" charset="0"/>
                                  </a:rPr>
                                  <m:t>𝑙</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20" name="テキスト ボックス 19">
                      <a:extLst>
                        <a:ext uri="{FF2B5EF4-FFF2-40B4-BE49-F238E27FC236}">
                          <a16:creationId xmlns:a16="http://schemas.microsoft.com/office/drawing/2014/main" id="{F80E1B35-B177-1551-FEE8-7294EDB0F8AD}"/>
                        </a:ext>
                      </a:extLst>
                    </p:cNvPr>
                    <p:cNvSpPr txBox="1">
                      <a:spLocks noRot="1" noChangeAspect="1" noMove="1" noResize="1" noEditPoints="1" noAdjustHandles="1" noChangeArrowheads="1" noChangeShapeType="1" noTextEdit="1"/>
                    </p:cNvSpPr>
                    <p:nvPr/>
                  </p:nvSpPr>
                  <p:spPr>
                    <a:xfrm>
                      <a:off x="5154390" y="6236490"/>
                      <a:ext cx="462844" cy="369332"/>
                    </a:xfrm>
                    <a:prstGeom prst="rect">
                      <a:avLst/>
                    </a:prstGeom>
                    <a:blipFill>
                      <a:blip r:embed="rId21"/>
                      <a:stretch>
                        <a:fillRect/>
                      </a:stretch>
                    </a:blipFill>
                  </p:spPr>
                  <p:txBody>
                    <a:bodyPr/>
                    <a:lstStyle/>
                    <a:p>
                      <a:r>
                        <a:rPr lang="ja-JP" altLang="en-US">
                          <a:noFill/>
                        </a:rPr>
                        <a:t> </a:t>
                      </a:r>
                    </a:p>
                  </p:txBody>
                </p:sp>
              </mc:Fallback>
            </mc:AlternateContent>
            <p:cxnSp>
              <p:nvCxnSpPr>
                <p:cNvPr id="21" name="直線コネクタ 20">
                  <a:extLst>
                    <a:ext uri="{FF2B5EF4-FFF2-40B4-BE49-F238E27FC236}">
                      <a16:creationId xmlns:a16="http://schemas.microsoft.com/office/drawing/2014/main" id="{39A37981-5C97-3093-6C41-DCFD43E3B437}"/>
                    </a:ext>
                  </a:extLst>
                </p:cNvPr>
                <p:cNvCxnSpPr>
                  <a:cxnSpLocks/>
                  <a:endCxn id="11"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22" name="直線コネクタ 21">
                  <a:extLst>
                    <a:ext uri="{FF2B5EF4-FFF2-40B4-BE49-F238E27FC236}">
                      <a16:creationId xmlns:a16="http://schemas.microsoft.com/office/drawing/2014/main" id="{3A841F55-DF00-18D7-1EF5-3DFEC4F5F384}"/>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27" name="直線コネクタ 26">
                  <a:extLst>
                    <a:ext uri="{FF2B5EF4-FFF2-40B4-BE49-F238E27FC236}">
                      <a16:creationId xmlns:a16="http://schemas.microsoft.com/office/drawing/2014/main" id="{37D2D078-4464-6814-C9C1-F469703D9B4D}"/>
                    </a:ext>
                  </a:extLst>
                </p:cNvPr>
                <p:cNvCxnSpPr>
                  <a:cxnSpLocks/>
                </p:cNvCxnSpPr>
                <p:nvPr/>
              </p:nvCxnSpPr>
              <p:spPr>
                <a:xfrm flipV="1">
                  <a:off x="4692930" y="4574729"/>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28" name="直線コネクタ 27">
                  <a:extLst>
                    <a:ext uri="{FF2B5EF4-FFF2-40B4-BE49-F238E27FC236}">
                      <a16:creationId xmlns:a16="http://schemas.microsoft.com/office/drawing/2014/main" id="{CBB68493-89A6-6DAA-C250-4CDF8A251AA8}"/>
                    </a:ext>
                  </a:extLst>
                </p:cNvPr>
                <p:cNvCxnSpPr>
                  <a:cxnSpLocks/>
                </p:cNvCxnSpPr>
                <p:nvPr/>
              </p:nvCxnSpPr>
              <p:spPr>
                <a:xfrm>
                  <a:off x="4803005" y="6027736"/>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29" name="直線コネクタ 28">
                  <a:extLst>
                    <a:ext uri="{FF2B5EF4-FFF2-40B4-BE49-F238E27FC236}">
                      <a16:creationId xmlns:a16="http://schemas.microsoft.com/office/drawing/2014/main" id="{5C9AC540-EF5C-8A87-1D99-C7753AEAF4BF}"/>
                    </a:ext>
                  </a:extLst>
                </p:cNvPr>
                <p:cNvCxnSpPr>
                  <a:cxnSpLocks/>
                </p:cNvCxnSpPr>
                <p:nvPr/>
              </p:nvCxnSpPr>
              <p:spPr>
                <a:xfrm flipH="1">
                  <a:off x="4830198" y="5659253"/>
                  <a:ext cx="467021" cy="370601"/>
                </a:xfrm>
                <a:prstGeom prst="line">
                  <a:avLst/>
                </a:prstGeom>
              </p:spPr>
              <p:style>
                <a:lnRef idx="2">
                  <a:schemeClr val="dk1"/>
                </a:lnRef>
                <a:fillRef idx="0">
                  <a:schemeClr val="dk1"/>
                </a:fillRef>
                <a:effectRef idx="1">
                  <a:schemeClr val="dk1"/>
                </a:effectRef>
                <a:fontRef idx="minor">
                  <a:schemeClr val="tx1"/>
                </a:fontRef>
              </p:style>
            </p:cxnSp>
            <p:sp>
              <p:nvSpPr>
                <p:cNvPr id="30" name="フリーフォーム: 図形 29">
                  <a:extLst>
                    <a:ext uri="{FF2B5EF4-FFF2-40B4-BE49-F238E27FC236}">
                      <a16:creationId xmlns:a16="http://schemas.microsoft.com/office/drawing/2014/main" id="{36F3EC80-1666-353B-1672-35A7272CA9B7}"/>
                    </a:ext>
                  </a:extLst>
                </p:cNvPr>
                <p:cNvSpPr/>
                <p:nvPr/>
              </p:nvSpPr>
              <p:spPr>
                <a:xfrm rot="2031325" flipV="1">
                  <a:off x="4047164" y="5683187"/>
                  <a:ext cx="854538" cy="225986"/>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 name="二等辺三角形 30">
                  <a:extLst>
                    <a:ext uri="{FF2B5EF4-FFF2-40B4-BE49-F238E27FC236}">
                      <a16:creationId xmlns:a16="http://schemas.microsoft.com/office/drawing/2014/main" id="{81B1E460-E18D-065B-1AA9-E14C93016FD6}"/>
                    </a:ext>
                  </a:extLst>
                </p:cNvPr>
                <p:cNvSpPr/>
                <p:nvPr/>
              </p:nvSpPr>
              <p:spPr>
                <a:xfrm rot="14031933">
                  <a:off x="4959954" y="58181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二等辺三角形 31">
                  <a:extLst>
                    <a:ext uri="{FF2B5EF4-FFF2-40B4-BE49-F238E27FC236}">
                      <a16:creationId xmlns:a16="http://schemas.microsoft.com/office/drawing/2014/main" id="{FC651E98-01B2-8BF2-1F84-A0A87C087495}"/>
                    </a:ext>
                  </a:extLst>
                </p:cNvPr>
                <p:cNvSpPr/>
                <p:nvPr/>
              </p:nvSpPr>
              <p:spPr>
                <a:xfrm rot="7558353">
                  <a:off x="5027515" y="6212012"/>
                  <a:ext cx="201275" cy="9087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二等辺三角形 32">
                  <a:extLst>
                    <a:ext uri="{FF2B5EF4-FFF2-40B4-BE49-F238E27FC236}">
                      <a16:creationId xmlns:a16="http://schemas.microsoft.com/office/drawing/2014/main" id="{59D1F4B6-9630-D79F-ABC7-6D8FB88493D7}"/>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4" name="二等辺三角形 33">
                  <a:extLst>
                    <a:ext uri="{FF2B5EF4-FFF2-40B4-BE49-F238E27FC236}">
                      <a16:creationId xmlns:a16="http://schemas.microsoft.com/office/drawing/2014/main" id="{30E2FD62-47E5-5C07-7814-9A15F1F8463A}"/>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cxnSp>
            <p:nvCxnSpPr>
              <p:cNvPr id="8" name="直線コネクタ 7">
                <a:extLst>
                  <a:ext uri="{FF2B5EF4-FFF2-40B4-BE49-F238E27FC236}">
                    <a16:creationId xmlns:a16="http://schemas.microsoft.com/office/drawing/2014/main" id="{EA07CC03-FD7A-EB50-1923-444B17F2292B}"/>
                  </a:ext>
                </a:extLst>
              </p:cNvPr>
              <p:cNvCxnSpPr>
                <a:cxnSpLocks/>
              </p:cNvCxnSpPr>
              <p:nvPr/>
            </p:nvCxnSpPr>
            <p:spPr>
              <a:xfrm>
                <a:off x="3489872" y="5154008"/>
                <a:ext cx="318344" cy="301956"/>
              </a:xfrm>
              <a:prstGeom prst="line">
                <a:avLst/>
              </a:prstGeom>
            </p:spPr>
            <p:style>
              <a:lnRef idx="2">
                <a:schemeClr val="dk1"/>
              </a:lnRef>
              <a:fillRef idx="0">
                <a:schemeClr val="dk1"/>
              </a:fillRef>
              <a:effectRef idx="1">
                <a:schemeClr val="dk1"/>
              </a:effectRef>
              <a:fontRef idx="minor">
                <a:schemeClr val="tx1"/>
              </a:fontRef>
            </p:style>
          </p:cxnSp>
        </p:grpSp>
        <p:sp>
          <p:nvSpPr>
            <p:cNvPr id="187" name="フリーフォーム: 図形 186">
              <a:extLst>
                <a:ext uri="{FF2B5EF4-FFF2-40B4-BE49-F238E27FC236}">
                  <a16:creationId xmlns:a16="http://schemas.microsoft.com/office/drawing/2014/main" id="{66019E90-4811-1FF4-C8AF-DD374FE0B102}"/>
                </a:ext>
              </a:extLst>
            </p:cNvPr>
            <p:cNvSpPr/>
            <p:nvPr/>
          </p:nvSpPr>
          <p:spPr>
            <a:xfrm rot="8092500" flipH="1">
              <a:off x="9237689" y="2064003"/>
              <a:ext cx="801430" cy="241146"/>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291" name="グループ化 290">
            <a:extLst>
              <a:ext uri="{FF2B5EF4-FFF2-40B4-BE49-F238E27FC236}">
                <a16:creationId xmlns:a16="http://schemas.microsoft.com/office/drawing/2014/main" id="{4D41555B-95BB-C15A-8E06-0FB88EE6D29A}"/>
              </a:ext>
            </a:extLst>
          </p:cNvPr>
          <p:cNvGrpSpPr/>
          <p:nvPr/>
        </p:nvGrpSpPr>
        <p:grpSpPr>
          <a:xfrm>
            <a:off x="1710108" y="4261737"/>
            <a:ext cx="3185720" cy="2418950"/>
            <a:chOff x="1876636" y="4184140"/>
            <a:chExt cx="3185720" cy="2418950"/>
          </a:xfrm>
        </p:grpSpPr>
        <p:grpSp>
          <p:nvGrpSpPr>
            <p:cNvPr id="35" name="グループ化 34">
              <a:extLst>
                <a:ext uri="{FF2B5EF4-FFF2-40B4-BE49-F238E27FC236}">
                  <a16:creationId xmlns:a16="http://schemas.microsoft.com/office/drawing/2014/main" id="{BF74330D-6395-A0F9-6436-3FA7156B7C44}"/>
                </a:ext>
              </a:extLst>
            </p:cNvPr>
            <p:cNvGrpSpPr/>
            <p:nvPr/>
          </p:nvGrpSpPr>
          <p:grpSpPr>
            <a:xfrm>
              <a:off x="1876636" y="4347459"/>
              <a:ext cx="2281008" cy="2191420"/>
              <a:chOff x="6466689" y="3679459"/>
              <a:chExt cx="2281008" cy="2191420"/>
            </a:xfrm>
          </p:grpSpPr>
          <p:grpSp>
            <p:nvGrpSpPr>
              <p:cNvPr id="36" name="グループ化 35">
                <a:extLst>
                  <a:ext uri="{FF2B5EF4-FFF2-40B4-BE49-F238E27FC236}">
                    <a16:creationId xmlns:a16="http://schemas.microsoft.com/office/drawing/2014/main" id="{39BAFD41-7A37-50F4-DA87-D20DD208EE5F}"/>
                  </a:ext>
                </a:extLst>
              </p:cNvPr>
              <p:cNvGrpSpPr/>
              <p:nvPr/>
            </p:nvGrpSpPr>
            <p:grpSpPr>
              <a:xfrm>
                <a:off x="6466689" y="3679459"/>
                <a:ext cx="2281008" cy="2191420"/>
                <a:chOff x="6375872" y="4237260"/>
                <a:chExt cx="2452846" cy="2303321"/>
              </a:xfrm>
            </p:grpSpPr>
            <mc:AlternateContent xmlns:mc="http://schemas.openxmlformats.org/markup-compatibility/2006" xmlns:a14="http://schemas.microsoft.com/office/drawing/2010/main">
              <mc:Choice Requires="a14">
                <p:sp>
                  <p:nvSpPr>
                    <p:cNvPr id="40" name="テキスト ボックス 39">
                      <a:extLst>
                        <a:ext uri="{FF2B5EF4-FFF2-40B4-BE49-F238E27FC236}">
                          <a16:creationId xmlns:a16="http://schemas.microsoft.com/office/drawing/2014/main" id="{C45887FB-E8E9-1AC3-9A9A-627E9F3865B9}"/>
                        </a:ext>
                      </a:extLst>
                    </p:cNvPr>
                    <p:cNvSpPr txBox="1"/>
                    <p:nvPr/>
                  </p:nvSpPr>
                  <p:spPr>
                    <a:xfrm>
                      <a:off x="6917739" y="6171249"/>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2" name="テキスト ボックス 61">
                      <a:extLst>
                        <a:ext uri="{FF2B5EF4-FFF2-40B4-BE49-F238E27FC236}">
                          <a16:creationId xmlns:a16="http://schemas.microsoft.com/office/drawing/2014/main" id="{923F36A8-DC40-902C-2D11-7210AC74E2ED}"/>
                        </a:ext>
                      </a:extLst>
                    </p:cNvPr>
                    <p:cNvSpPr txBox="1">
                      <a:spLocks noRot="1" noChangeAspect="1" noMove="1" noResize="1" noEditPoints="1" noAdjustHandles="1" noChangeArrowheads="1" noChangeShapeType="1" noTextEdit="1"/>
                    </p:cNvSpPr>
                    <p:nvPr/>
                  </p:nvSpPr>
                  <p:spPr>
                    <a:xfrm>
                      <a:off x="6917739" y="6171249"/>
                      <a:ext cx="406400" cy="369332"/>
                    </a:xfrm>
                    <a:prstGeom prst="rect">
                      <a:avLst/>
                    </a:prstGeom>
                    <a:blipFill>
                      <a:blip r:embed="rId22"/>
                      <a:stretch>
                        <a:fillRect r="-3226"/>
                      </a:stretch>
                    </a:blipFill>
                  </p:spPr>
                  <p:txBody>
                    <a:bodyPr/>
                    <a:lstStyle/>
                    <a:p>
                      <a:r>
                        <a:rPr lang="ja-JP" altLang="en-US">
                          <a:noFill/>
                        </a:rPr>
                        <a:t> </a:t>
                      </a:r>
                    </a:p>
                  </p:txBody>
                </p:sp>
              </mc:Fallback>
            </mc:AlternateContent>
            <p:grpSp>
              <p:nvGrpSpPr>
                <p:cNvPr id="41" name="グループ化 40">
                  <a:extLst>
                    <a:ext uri="{FF2B5EF4-FFF2-40B4-BE49-F238E27FC236}">
                      <a16:creationId xmlns:a16="http://schemas.microsoft.com/office/drawing/2014/main" id="{32755CA2-C087-769C-A130-D4649B95DA4B}"/>
                    </a:ext>
                  </a:extLst>
                </p:cNvPr>
                <p:cNvGrpSpPr/>
                <p:nvPr/>
              </p:nvGrpSpPr>
              <p:grpSpPr>
                <a:xfrm>
                  <a:off x="6375872" y="4237260"/>
                  <a:ext cx="2452846" cy="2097747"/>
                  <a:chOff x="6375872" y="4237260"/>
                  <a:chExt cx="2452846" cy="2097747"/>
                </a:xfrm>
              </p:grpSpPr>
              <p:cxnSp>
                <p:nvCxnSpPr>
                  <p:cNvPr id="42" name="直線コネクタ 41">
                    <a:extLst>
                      <a:ext uri="{FF2B5EF4-FFF2-40B4-BE49-F238E27FC236}">
                        <a16:creationId xmlns:a16="http://schemas.microsoft.com/office/drawing/2014/main" id="{A4BEDAE2-2F5C-7B8B-23D1-E474B1F71455}"/>
                      </a:ext>
                    </a:extLst>
                  </p:cNvPr>
                  <p:cNvCxnSpPr>
                    <a:cxnSpLocks/>
                  </p:cNvCxnSpPr>
                  <p:nvPr/>
                </p:nvCxnSpPr>
                <p:spPr>
                  <a:xfrm>
                    <a:off x="6375872" y="4404795"/>
                    <a:ext cx="1049867" cy="472005"/>
                  </a:xfrm>
                  <a:prstGeom prst="line">
                    <a:avLst/>
                  </a:prstGeom>
                </p:spPr>
                <p:style>
                  <a:lnRef idx="2">
                    <a:schemeClr val="dk1"/>
                  </a:lnRef>
                  <a:fillRef idx="0">
                    <a:schemeClr val="dk1"/>
                  </a:fillRef>
                  <a:effectRef idx="1">
                    <a:schemeClr val="dk1"/>
                  </a:effectRef>
                  <a:fontRef idx="minor">
                    <a:schemeClr val="tx1"/>
                  </a:fontRef>
                </p:style>
              </p:cxnSp>
              <p:cxnSp>
                <p:nvCxnSpPr>
                  <p:cNvPr id="43" name="直線コネクタ 42">
                    <a:extLst>
                      <a:ext uri="{FF2B5EF4-FFF2-40B4-BE49-F238E27FC236}">
                        <a16:creationId xmlns:a16="http://schemas.microsoft.com/office/drawing/2014/main" id="{EACC551F-10EF-E048-C644-25BF15304340}"/>
                      </a:ext>
                    </a:extLst>
                  </p:cNvPr>
                  <p:cNvCxnSpPr>
                    <a:cxnSpLocks/>
                    <a:stCxn id="47" idx="0"/>
                  </p:cNvCxnSpPr>
                  <p:nvPr/>
                </p:nvCxnSpPr>
                <p:spPr>
                  <a:xfrm flipV="1">
                    <a:off x="7425739" y="4876801"/>
                    <a:ext cx="0" cy="1088532"/>
                  </a:xfrm>
                  <a:prstGeom prst="line">
                    <a:avLst/>
                  </a:prstGeom>
                </p:spPr>
                <p:style>
                  <a:lnRef idx="2">
                    <a:schemeClr val="dk1"/>
                  </a:lnRef>
                  <a:fillRef idx="0">
                    <a:schemeClr val="dk1"/>
                  </a:fillRef>
                  <a:effectRef idx="1">
                    <a:schemeClr val="dk1"/>
                  </a:effectRef>
                  <a:fontRef idx="minor">
                    <a:schemeClr val="tx1"/>
                  </a:fontRef>
                </p:style>
              </p:cxnSp>
              <p:cxnSp>
                <p:nvCxnSpPr>
                  <p:cNvPr id="45" name="直線コネクタ 44">
                    <a:extLst>
                      <a:ext uri="{FF2B5EF4-FFF2-40B4-BE49-F238E27FC236}">
                        <a16:creationId xmlns:a16="http://schemas.microsoft.com/office/drawing/2014/main" id="{C7A74B6C-1098-AD16-4385-2EBFE7D924CD}"/>
                      </a:ext>
                    </a:extLst>
                  </p:cNvPr>
                  <p:cNvCxnSpPr>
                    <a:cxnSpLocks/>
                    <a:endCxn id="47" idx="0"/>
                  </p:cNvCxnSpPr>
                  <p:nvPr/>
                </p:nvCxnSpPr>
                <p:spPr>
                  <a:xfrm flipV="1">
                    <a:off x="6443605" y="5965332"/>
                    <a:ext cx="982134" cy="369675"/>
                  </a:xfrm>
                  <a:prstGeom prst="line">
                    <a:avLst/>
                  </a:prstGeom>
                </p:spPr>
                <p:style>
                  <a:lnRef idx="2">
                    <a:schemeClr val="dk1"/>
                  </a:lnRef>
                  <a:fillRef idx="0">
                    <a:schemeClr val="dk1"/>
                  </a:fillRef>
                  <a:effectRef idx="1">
                    <a:schemeClr val="dk1"/>
                  </a:effectRef>
                  <a:fontRef idx="minor">
                    <a:schemeClr val="tx1"/>
                  </a:fontRef>
                </p:style>
              </p:cxnSp>
              <p:sp>
                <p:nvSpPr>
                  <p:cNvPr id="46" name="フリーフォーム: 図形 45">
                    <a:extLst>
                      <a:ext uri="{FF2B5EF4-FFF2-40B4-BE49-F238E27FC236}">
                        <a16:creationId xmlns:a16="http://schemas.microsoft.com/office/drawing/2014/main" id="{0E9EF496-82E1-F56A-3206-235CA24F29AC}"/>
                      </a:ext>
                    </a:extLst>
                  </p:cNvPr>
                  <p:cNvSpPr/>
                  <p:nvPr/>
                </p:nvSpPr>
                <p:spPr>
                  <a:xfrm flipV="1">
                    <a:off x="7425739" y="4773958"/>
                    <a:ext cx="1354667" cy="211187"/>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7" name="フリーフォーム: 図形 46">
                    <a:extLst>
                      <a:ext uri="{FF2B5EF4-FFF2-40B4-BE49-F238E27FC236}">
                        <a16:creationId xmlns:a16="http://schemas.microsoft.com/office/drawing/2014/main" id="{7AADB2FC-F5CB-A596-FFDF-548337BB0982}"/>
                      </a:ext>
                    </a:extLst>
                  </p:cNvPr>
                  <p:cNvSpPr/>
                  <p:nvPr/>
                </p:nvSpPr>
                <p:spPr>
                  <a:xfrm>
                    <a:off x="7425739" y="5890460"/>
                    <a:ext cx="1402979" cy="135658"/>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2" name="二等辺三角形 51">
                    <a:extLst>
                      <a:ext uri="{FF2B5EF4-FFF2-40B4-BE49-F238E27FC236}">
                        <a16:creationId xmlns:a16="http://schemas.microsoft.com/office/drawing/2014/main" id="{ECC76E2E-7136-398F-C855-522930E40D0B}"/>
                      </a:ext>
                    </a:extLst>
                  </p:cNvPr>
                  <p:cNvSpPr/>
                  <p:nvPr/>
                </p:nvSpPr>
                <p:spPr>
                  <a:xfrm rot="6588550">
                    <a:off x="6728001" y="4563792"/>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二等辺三角形 52">
                    <a:extLst>
                      <a:ext uri="{FF2B5EF4-FFF2-40B4-BE49-F238E27FC236}">
                        <a16:creationId xmlns:a16="http://schemas.microsoft.com/office/drawing/2014/main" id="{EAFA6B71-3DE0-982E-3540-29AF4F773436}"/>
                      </a:ext>
                    </a:extLst>
                  </p:cNvPr>
                  <p:cNvSpPr/>
                  <p:nvPr/>
                </p:nvSpPr>
                <p:spPr>
                  <a:xfrm rot="14440566">
                    <a:off x="6885935" y="6050848"/>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4" name="二等辺三角形 53">
                    <a:extLst>
                      <a:ext uri="{FF2B5EF4-FFF2-40B4-BE49-F238E27FC236}">
                        <a16:creationId xmlns:a16="http://schemas.microsoft.com/office/drawing/2014/main" id="{69F3034D-1686-911F-AF13-54298A382390}"/>
                      </a:ext>
                    </a:extLst>
                  </p:cNvPr>
                  <p:cNvSpPr/>
                  <p:nvPr/>
                </p:nvSpPr>
                <p:spPr>
                  <a:xfrm rot="10800000">
                    <a:off x="7282395" y="5294931"/>
                    <a:ext cx="256978" cy="110341"/>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59" name="テキスト ボックス 58">
                        <a:extLst>
                          <a:ext uri="{FF2B5EF4-FFF2-40B4-BE49-F238E27FC236}">
                            <a16:creationId xmlns:a16="http://schemas.microsoft.com/office/drawing/2014/main" id="{6A957E7F-4A25-A5AF-094C-282B04DE5F71}"/>
                          </a:ext>
                        </a:extLst>
                      </p:cNvPr>
                      <p:cNvSpPr txBox="1"/>
                      <p:nvPr/>
                    </p:nvSpPr>
                    <p:spPr>
                      <a:xfrm>
                        <a:off x="6797361" y="4237260"/>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1" name="テキスト ボックス 60">
                        <a:extLst>
                          <a:ext uri="{FF2B5EF4-FFF2-40B4-BE49-F238E27FC236}">
                            <a16:creationId xmlns:a16="http://schemas.microsoft.com/office/drawing/2014/main" id="{1E93C976-8D36-5CDF-5543-CED7A27E0BF8}"/>
                          </a:ext>
                        </a:extLst>
                      </p:cNvPr>
                      <p:cNvSpPr txBox="1">
                        <a:spLocks noRot="1" noChangeAspect="1" noMove="1" noResize="1" noEditPoints="1" noAdjustHandles="1" noChangeArrowheads="1" noChangeShapeType="1" noTextEdit="1"/>
                      </p:cNvSpPr>
                      <p:nvPr/>
                    </p:nvSpPr>
                    <p:spPr>
                      <a:xfrm>
                        <a:off x="6797361" y="4237260"/>
                        <a:ext cx="406400"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0" name="テキスト ボックス 59">
                        <a:extLst>
                          <a:ext uri="{FF2B5EF4-FFF2-40B4-BE49-F238E27FC236}">
                            <a16:creationId xmlns:a16="http://schemas.microsoft.com/office/drawing/2014/main" id="{927323D1-0B3D-895A-0DB6-7CBEF3809011}"/>
                          </a:ext>
                        </a:extLst>
                      </p:cNvPr>
                      <p:cNvSpPr txBox="1"/>
                      <p:nvPr/>
                    </p:nvSpPr>
                    <p:spPr>
                      <a:xfrm>
                        <a:off x="7910338" y="4357121"/>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0" name="テキスト ボックス 59">
                        <a:extLst>
                          <a:ext uri="{FF2B5EF4-FFF2-40B4-BE49-F238E27FC236}">
                            <a16:creationId xmlns:a16="http://schemas.microsoft.com/office/drawing/2014/main" id="{927323D1-0B3D-895A-0DB6-7CBEF3809011}"/>
                          </a:ext>
                        </a:extLst>
                      </p:cNvPr>
                      <p:cNvSpPr txBox="1">
                        <a:spLocks noRot="1" noChangeAspect="1" noMove="1" noResize="1" noEditPoints="1" noAdjustHandles="1" noChangeArrowheads="1" noChangeShapeType="1" noTextEdit="1"/>
                      </p:cNvSpPr>
                      <p:nvPr/>
                    </p:nvSpPr>
                    <p:spPr>
                      <a:xfrm>
                        <a:off x="7910338" y="4357121"/>
                        <a:ext cx="316089" cy="369332"/>
                      </a:xfrm>
                      <a:prstGeom prst="rect">
                        <a:avLst/>
                      </a:prstGeom>
                      <a:blipFill>
                        <a:blip r:embed="rId23"/>
                        <a:stretch>
                          <a:fillRect r="-625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1" name="テキスト ボックス 60">
                        <a:extLst>
                          <a:ext uri="{FF2B5EF4-FFF2-40B4-BE49-F238E27FC236}">
                            <a16:creationId xmlns:a16="http://schemas.microsoft.com/office/drawing/2014/main" id="{CE049088-5EBB-1D4E-17D6-4C3669A38E1A}"/>
                          </a:ext>
                        </a:extLst>
                      </p:cNvPr>
                      <p:cNvSpPr txBox="1"/>
                      <p:nvPr/>
                    </p:nvSpPr>
                    <p:spPr>
                      <a:xfrm>
                        <a:off x="7910337" y="5546980"/>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1" name="テキスト ボックス 60">
                        <a:extLst>
                          <a:ext uri="{FF2B5EF4-FFF2-40B4-BE49-F238E27FC236}">
                            <a16:creationId xmlns:a16="http://schemas.microsoft.com/office/drawing/2014/main" id="{CE049088-5EBB-1D4E-17D6-4C3669A38E1A}"/>
                          </a:ext>
                        </a:extLst>
                      </p:cNvPr>
                      <p:cNvSpPr txBox="1">
                        <a:spLocks noRot="1" noChangeAspect="1" noMove="1" noResize="1" noEditPoints="1" noAdjustHandles="1" noChangeArrowheads="1" noChangeShapeType="1" noTextEdit="1"/>
                      </p:cNvSpPr>
                      <p:nvPr/>
                    </p:nvSpPr>
                    <p:spPr>
                      <a:xfrm>
                        <a:off x="7910337" y="5546980"/>
                        <a:ext cx="316089" cy="369332"/>
                      </a:xfrm>
                      <a:prstGeom prst="rect">
                        <a:avLst/>
                      </a:prstGeom>
                      <a:blipFill>
                        <a:blip r:embed="rId24"/>
                        <a:stretch>
                          <a:fillRect r="-68750"/>
                        </a:stretch>
                      </a:blipFill>
                    </p:spPr>
                    <p:txBody>
                      <a:bodyPr/>
                      <a:lstStyle/>
                      <a:p>
                        <a:r>
                          <a:rPr lang="ja-JP" altLang="en-US">
                            <a:noFill/>
                          </a:rPr>
                          <a:t> </a:t>
                        </a:r>
                      </a:p>
                    </p:txBody>
                  </p:sp>
                </mc:Fallback>
              </mc:AlternateContent>
            </p:grpSp>
          </p:grpSp>
          <mc:AlternateContent xmlns:mc="http://schemas.openxmlformats.org/markup-compatibility/2006" xmlns:a14="http://schemas.microsoft.com/office/drawing/2010/main">
            <mc:Choice Requires="a14">
              <p:sp>
                <p:nvSpPr>
                  <p:cNvPr id="38" name="テキスト ボックス 37">
                    <a:extLst>
                      <a:ext uri="{FF2B5EF4-FFF2-40B4-BE49-F238E27FC236}">
                        <a16:creationId xmlns:a16="http://schemas.microsoft.com/office/drawing/2014/main" id="{56B102EB-E560-F9DE-60CD-A56BABF21A50}"/>
                      </a:ext>
                    </a:extLst>
                  </p:cNvPr>
                  <p:cNvSpPr txBox="1"/>
                  <p:nvPr/>
                </p:nvSpPr>
                <p:spPr>
                  <a:xfrm>
                    <a:off x="7542608" y="4464491"/>
                    <a:ext cx="21218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en-US" altLang="ja-JP" i="1" dirty="0">
                                  <a:latin typeface="Cambria Math" panose="02040503050406030204" pitchFamily="18" charset="0"/>
                                </a:rPr>
                                <m:t>𝑒</m:t>
                              </m:r>
                            </m:sub>
                          </m:sSub>
                        </m:oMath>
                      </m:oMathPara>
                    </a14:m>
                    <a:endParaRPr kumimoji="1" lang="ja-JP" altLang="en-US" dirty="0"/>
                  </a:p>
                </p:txBody>
              </p:sp>
            </mc:Choice>
            <mc:Fallback xmlns="">
              <p:sp>
                <p:nvSpPr>
                  <p:cNvPr id="38" name="テキスト ボックス 37">
                    <a:extLst>
                      <a:ext uri="{FF2B5EF4-FFF2-40B4-BE49-F238E27FC236}">
                        <a16:creationId xmlns:a16="http://schemas.microsoft.com/office/drawing/2014/main" id="{56B102EB-E560-F9DE-60CD-A56BABF21A50}"/>
                      </a:ext>
                    </a:extLst>
                  </p:cNvPr>
                  <p:cNvSpPr txBox="1">
                    <a:spLocks noRot="1" noChangeAspect="1" noMove="1" noResize="1" noEditPoints="1" noAdjustHandles="1" noChangeArrowheads="1" noChangeShapeType="1" noTextEdit="1"/>
                  </p:cNvSpPr>
                  <p:nvPr/>
                </p:nvSpPr>
                <p:spPr>
                  <a:xfrm>
                    <a:off x="7542608" y="4464491"/>
                    <a:ext cx="212186" cy="369332"/>
                  </a:xfrm>
                  <a:prstGeom prst="rect">
                    <a:avLst/>
                  </a:prstGeom>
                  <a:blipFill>
                    <a:blip r:embed="rId25"/>
                    <a:stretch>
                      <a:fillRect r="-54286"/>
                    </a:stretch>
                  </a:blipFill>
                </p:spPr>
                <p:txBody>
                  <a:bodyPr/>
                  <a:lstStyle/>
                  <a:p>
                    <a:r>
                      <a:rPr lang="ja-JP" altLang="en-US">
                        <a:noFill/>
                      </a:rPr>
                      <a:t> </a:t>
                    </a:r>
                  </a:p>
                </p:txBody>
              </p:sp>
            </mc:Fallback>
          </mc:AlternateContent>
        </p:grpSp>
        <p:cxnSp>
          <p:nvCxnSpPr>
            <p:cNvPr id="198" name="直線コネクタ 197">
              <a:extLst>
                <a:ext uri="{FF2B5EF4-FFF2-40B4-BE49-F238E27FC236}">
                  <a16:creationId xmlns:a16="http://schemas.microsoft.com/office/drawing/2014/main" id="{C7969ABD-06CF-B288-B059-7BE91B6A5A20}"/>
                </a:ext>
              </a:extLst>
            </p:cNvPr>
            <p:cNvCxnSpPr>
              <a:cxnSpLocks/>
            </p:cNvCxnSpPr>
            <p:nvPr/>
          </p:nvCxnSpPr>
          <p:spPr>
            <a:xfrm flipV="1">
              <a:off x="4112717" y="4471760"/>
              <a:ext cx="450650" cy="470341"/>
            </a:xfrm>
            <a:prstGeom prst="line">
              <a:avLst/>
            </a:prstGeom>
          </p:spPr>
          <p:style>
            <a:lnRef idx="2">
              <a:schemeClr val="dk1"/>
            </a:lnRef>
            <a:fillRef idx="0">
              <a:schemeClr val="dk1"/>
            </a:fillRef>
            <a:effectRef idx="1">
              <a:schemeClr val="dk1"/>
            </a:effectRef>
            <a:fontRef idx="minor">
              <a:schemeClr val="tx1"/>
            </a:fontRef>
          </p:style>
        </p:cxnSp>
        <p:cxnSp>
          <p:nvCxnSpPr>
            <p:cNvPr id="200" name="直線コネクタ 199">
              <a:extLst>
                <a:ext uri="{FF2B5EF4-FFF2-40B4-BE49-F238E27FC236}">
                  <a16:creationId xmlns:a16="http://schemas.microsoft.com/office/drawing/2014/main" id="{2E47D0CE-DB2C-8B9D-F078-BE9A9BF9C810}"/>
                </a:ext>
              </a:extLst>
            </p:cNvPr>
            <p:cNvCxnSpPr>
              <a:cxnSpLocks/>
              <a:endCxn id="46" idx="15"/>
            </p:cNvCxnSpPr>
            <p:nvPr/>
          </p:nvCxnSpPr>
          <p:spPr>
            <a:xfrm flipH="1" flipV="1">
              <a:off x="4112717" y="4965623"/>
              <a:ext cx="546935" cy="362801"/>
            </a:xfrm>
            <a:prstGeom prst="line">
              <a:avLst/>
            </a:prstGeom>
          </p:spPr>
          <p:style>
            <a:lnRef idx="2">
              <a:schemeClr val="dk1"/>
            </a:lnRef>
            <a:fillRef idx="0">
              <a:schemeClr val="dk1"/>
            </a:fillRef>
            <a:effectRef idx="1">
              <a:schemeClr val="dk1"/>
            </a:effectRef>
            <a:fontRef idx="minor">
              <a:schemeClr val="tx1"/>
            </a:fontRef>
          </p:style>
        </p:cxnSp>
        <p:sp>
          <p:nvSpPr>
            <p:cNvPr id="204" name="二等辺三角形 203">
              <a:extLst>
                <a:ext uri="{FF2B5EF4-FFF2-40B4-BE49-F238E27FC236}">
                  <a16:creationId xmlns:a16="http://schemas.microsoft.com/office/drawing/2014/main" id="{299CD53E-4BCB-02C2-4F88-A054CEAFFFE7}"/>
                </a:ext>
              </a:extLst>
            </p:cNvPr>
            <p:cNvSpPr/>
            <p:nvPr/>
          </p:nvSpPr>
          <p:spPr>
            <a:xfrm rot="13540042">
              <a:off x="4186330" y="4667396"/>
              <a:ext cx="238975" cy="10498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06" name="二等辺三角形 205">
              <a:extLst>
                <a:ext uri="{FF2B5EF4-FFF2-40B4-BE49-F238E27FC236}">
                  <a16:creationId xmlns:a16="http://schemas.microsoft.com/office/drawing/2014/main" id="{5DF6403F-733B-97A1-DE58-33301CAC98F2}"/>
                </a:ext>
              </a:extLst>
            </p:cNvPr>
            <p:cNvSpPr/>
            <p:nvPr/>
          </p:nvSpPr>
          <p:spPr>
            <a:xfrm rot="7265958">
              <a:off x="4308432" y="5130379"/>
              <a:ext cx="238975" cy="10498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cxnSp>
          <p:nvCxnSpPr>
            <p:cNvPr id="212" name="直線コネクタ 211">
              <a:extLst>
                <a:ext uri="{FF2B5EF4-FFF2-40B4-BE49-F238E27FC236}">
                  <a16:creationId xmlns:a16="http://schemas.microsoft.com/office/drawing/2014/main" id="{02F00A65-B387-94DE-E9DD-BE64628C49F0}"/>
                </a:ext>
              </a:extLst>
            </p:cNvPr>
            <p:cNvCxnSpPr>
              <a:cxnSpLocks/>
            </p:cNvCxnSpPr>
            <p:nvPr/>
          </p:nvCxnSpPr>
          <p:spPr>
            <a:xfrm flipV="1">
              <a:off x="4153396" y="5529415"/>
              <a:ext cx="546935" cy="462866"/>
            </a:xfrm>
            <a:prstGeom prst="line">
              <a:avLst/>
            </a:prstGeom>
          </p:spPr>
          <p:style>
            <a:lnRef idx="2">
              <a:schemeClr val="dk1"/>
            </a:lnRef>
            <a:fillRef idx="0">
              <a:schemeClr val="dk1"/>
            </a:fillRef>
            <a:effectRef idx="1">
              <a:schemeClr val="dk1"/>
            </a:effectRef>
            <a:fontRef idx="minor">
              <a:schemeClr val="tx1"/>
            </a:fontRef>
          </p:style>
        </p:cxnSp>
        <p:cxnSp>
          <p:nvCxnSpPr>
            <p:cNvPr id="213" name="直線コネクタ 212">
              <a:extLst>
                <a:ext uri="{FF2B5EF4-FFF2-40B4-BE49-F238E27FC236}">
                  <a16:creationId xmlns:a16="http://schemas.microsoft.com/office/drawing/2014/main" id="{EFA20DD7-1211-216D-96C2-205B45FD14BD}"/>
                </a:ext>
              </a:extLst>
            </p:cNvPr>
            <p:cNvCxnSpPr>
              <a:cxnSpLocks/>
            </p:cNvCxnSpPr>
            <p:nvPr/>
          </p:nvCxnSpPr>
          <p:spPr>
            <a:xfrm flipH="1" flipV="1">
              <a:off x="4153396" y="6015803"/>
              <a:ext cx="587355" cy="367405"/>
            </a:xfrm>
            <a:prstGeom prst="line">
              <a:avLst/>
            </a:prstGeom>
          </p:spPr>
          <p:style>
            <a:lnRef idx="2">
              <a:schemeClr val="dk1"/>
            </a:lnRef>
            <a:fillRef idx="0">
              <a:schemeClr val="dk1"/>
            </a:fillRef>
            <a:effectRef idx="1">
              <a:schemeClr val="dk1"/>
            </a:effectRef>
            <a:fontRef idx="minor">
              <a:schemeClr val="tx1"/>
            </a:fontRef>
          </p:style>
        </p:cxnSp>
        <p:sp>
          <p:nvSpPr>
            <p:cNvPr id="214" name="二等辺三角形 213">
              <a:extLst>
                <a:ext uri="{FF2B5EF4-FFF2-40B4-BE49-F238E27FC236}">
                  <a16:creationId xmlns:a16="http://schemas.microsoft.com/office/drawing/2014/main" id="{EAC2FF66-1EC4-8C7F-AA59-C91459A6D7B3}"/>
                </a:ext>
              </a:extLst>
            </p:cNvPr>
            <p:cNvSpPr/>
            <p:nvPr/>
          </p:nvSpPr>
          <p:spPr>
            <a:xfrm rot="3212485">
              <a:off x="4298670" y="5737500"/>
              <a:ext cx="238975" cy="10498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15" name="二等辺三角形 214">
              <a:extLst>
                <a:ext uri="{FF2B5EF4-FFF2-40B4-BE49-F238E27FC236}">
                  <a16:creationId xmlns:a16="http://schemas.microsoft.com/office/drawing/2014/main" id="{03908630-8135-9C0E-11B8-21C84B1E2ED3}"/>
                </a:ext>
              </a:extLst>
            </p:cNvPr>
            <p:cNvSpPr/>
            <p:nvPr/>
          </p:nvSpPr>
          <p:spPr>
            <a:xfrm rot="17311648">
              <a:off x="4373360" y="6181268"/>
              <a:ext cx="238975" cy="10498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219" name="テキスト ボックス 218">
                  <a:extLst>
                    <a:ext uri="{FF2B5EF4-FFF2-40B4-BE49-F238E27FC236}">
                      <a16:creationId xmlns:a16="http://schemas.microsoft.com/office/drawing/2014/main" id="{A20EA049-E016-65DD-D626-45F3F73A4D5E}"/>
                    </a:ext>
                  </a:extLst>
                </p:cNvPr>
                <p:cNvSpPr txBox="1"/>
                <p:nvPr/>
              </p:nvSpPr>
              <p:spPr>
                <a:xfrm>
                  <a:off x="4415661" y="418414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𝑞</m:t>
                            </m:r>
                          </m:e>
                        </m:acc>
                        <m:r>
                          <a:rPr lang="en-US" altLang="ja-JP" b="0" i="1" smtClean="0">
                            <a:latin typeface="Cambria Math" panose="02040503050406030204" pitchFamily="18" charset="0"/>
                          </a:rPr>
                          <m:t>′</m:t>
                        </m:r>
                      </m:oMath>
                    </m:oMathPara>
                  </a14:m>
                  <a:endParaRPr kumimoji="1" lang="ja-JP" altLang="en-US" dirty="0"/>
                </a:p>
              </p:txBody>
            </p:sp>
          </mc:Choice>
          <mc:Fallback xmlns="">
            <p:sp>
              <p:nvSpPr>
                <p:cNvPr id="219" name="テキスト ボックス 218">
                  <a:extLst>
                    <a:ext uri="{FF2B5EF4-FFF2-40B4-BE49-F238E27FC236}">
                      <a16:creationId xmlns:a16="http://schemas.microsoft.com/office/drawing/2014/main" id="{A20EA049-E016-65DD-D626-45F3F73A4D5E}"/>
                    </a:ext>
                  </a:extLst>
                </p:cNvPr>
                <p:cNvSpPr txBox="1">
                  <a:spLocks noRot="1" noChangeAspect="1" noMove="1" noResize="1" noEditPoints="1" noAdjustHandles="1" noChangeArrowheads="1" noChangeShapeType="1" noTextEdit="1"/>
                </p:cNvSpPr>
                <p:nvPr/>
              </p:nvSpPr>
              <p:spPr>
                <a:xfrm>
                  <a:off x="4415661" y="4184140"/>
                  <a:ext cx="462844" cy="369332"/>
                </a:xfrm>
                <a:prstGeom prst="rect">
                  <a:avLst/>
                </a:prstGeom>
                <a:blipFill>
                  <a:blip r:embed="rId26"/>
                  <a:stretch>
                    <a:fillRect r="-1316" b="-655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21" name="テキスト ボックス 220">
                  <a:extLst>
                    <a:ext uri="{FF2B5EF4-FFF2-40B4-BE49-F238E27FC236}">
                      <a16:creationId xmlns:a16="http://schemas.microsoft.com/office/drawing/2014/main" id="{693CB4EF-9BA4-CE5F-1645-EE4E84BB3DAE}"/>
                    </a:ext>
                  </a:extLst>
                </p:cNvPr>
                <p:cNvSpPr txBox="1"/>
                <p:nvPr/>
              </p:nvSpPr>
              <p:spPr>
                <a:xfrm>
                  <a:off x="4509329" y="503912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oMath>
                    </m:oMathPara>
                  </a14:m>
                  <a:endParaRPr kumimoji="1" lang="ja-JP" altLang="en-US" dirty="0"/>
                </a:p>
              </p:txBody>
            </p:sp>
          </mc:Choice>
          <mc:Fallback xmlns="">
            <p:sp>
              <p:nvSpPr>
                <p:cNvPr id="221" name="テキスト ボックス 220">
                  <a:extLst>
                    <a:ext uri="{FF2B5EF4-FFF2-40B4-BE49-F238E27FC236}">
                      <a16:creationId xmlns:a16="http://schemas.microsoft.com/office/drawing/2014/main" id="{693CB4EF-9BA4-CE5F-1645-EE4E84BB3DAE}"/>
                    </a:ext>
                  </a:extLst>
                </p:cNvPr>
                <p:cNvSpPr txBox="1">
                  <a:spLocks noRot="1" noChangeAspect="1" noMove="1" noResize="1" noEditPoints="1" noAdjustHandles="1" noChangeArrowheads="1" noChangeShapeType="1" noTextEdit="1"/>
                </p:cNvSpPr>
                <p:nvPr/>
              </p:nvSpPr>
              <p:spPr>
                <a:xfrm>
                  <a:off x="4509329" y="5039129"/>
                  <a:ext cx="462844" cy="369332"/>
                </a:xfrm>
                <a:prstGeom prst="rect">
                  <a:avLst/>
                </a:prstGeom>
                <a:blipFill>
                  <a:blip r:embed="rId27"/>
                  <a:stretch>
                    <a:fillRect b="-655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23" name="テキスト ボックス 222">
                  <a:extLst>
                    <a:ext uri="{FF2B5EF4-FFF2-40B4-BE49-F238E27FC236}">
                      <a16:creationId xmlns:a16="http://schemas.microsoft.com/office/drawing/2014/main" id="{7AD14BAE-B1C2-AECE-20C0-08E6CA8B81F3}"/>
                    </a:ext>
                  </a:extLst>
                </p:cNvPr>
                <p:cNvSpPr txBox="1"/>
                <p:nvPr/>
              </p:nvSpPr>
              <p:spPr>
                <a:xfrm>
                  <a:off x="4599512" y="54323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ja-JP" altLang="en-US" b="0" i="1" dirty="0" smtClean="0">
                                <a:latin typeface="Cambria Math" panose="02040503050406030204" pitchFamily="18" charset="0"/>
                              </a:rPr>
                            </m:ctrlPr>
                          </m:sSubPr>
                          <m:e>
                            <m:r>
                              <a:rPr lang="ja-JP" altLang="en-US" b="0" i="1" dirty="0" smtClean="0">
                                <a:latin typeface="Cambria Math" panose="02040503050406030204" pitchFamily="18" charset="0"/>
                              </a:rPr>
                              <m:t>𝜈</m:t>
                            </m:r>
                          </m:e>
                          <m:sub>
                            <m:r>
                              <a:rPr lang="en-US" altLang="ja-JP" b="0" i="1" dirty="0" smtClean="0">
                                <a:latin typeface="Cambria Math" panose="02040503050406030204" pitchFamily="18" charset="0"/>
                              </a:rPr>
                              <m:t>𝑙</m:t>
                            </m:r>
                          </m:sub>
                        </m:sSub>
                      </m:oMath>
                    </m:oMathPara>
                  </a14:m>
                  <a:endParaRPr kumimoji="1" lang="ja-JP" altLang="en-US" dirty="0"/>
                </a:p>
              </p:txBody>
            </p:sp>
          </mc:Choice>
          <mc:Fallback xmlns="">
            <p:sp>
              <p:nvSpPr>
                <p:cNvPr id="223" name="テキスト ボックス 222">
                  <a:extLst>
                    <a:ext uri="{FF2B5EF4-FFF2-40B4-BE49-F238E27FC236}">
                      <a16:creationId xmlns:a16="http://schemas.microsoft.com/office/drawing/2014/main" id="{7AD14BAE-B1C2-AECE-20C0-08E6CA8B81F3}"/>
                    </a:ext>
                  </a:extLst>
                </p:cNvPr>
                <p:cNvSpPr txBox="1">
                  <a:spLocks noRot="1" noChangeAspect="1" noMove="1" noResize="1" noEditPoints="1" noAdjustHandles="1" noChangeArrowheads="1" noChangeShapeType="1" noTextEdit="1"/>
                </p:cNvSpPr>
                <p:nvPr/>
              </p:nvSpPr>
              <p:spPr>
                <a:xfrm>
                  <a:off x="4599512" y="5432387"/>
                  <a:ext cx="462844" cy="369332"/>
                </a:xfrm>
                <a:prstGeom prst="rect">
                  <a:avLst/>
                </a:prstGeom>
                <a:blipFill>
                  <a:blip r:embed="rId28"/>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25" name="テキスト ボックス 224">
                  <a:extLst>
                    <a:ext uri="{FF2B5EF4-FFF2-40B4-BE49-F238E27FC236}">
                      <a16:creationId xmlns:a16="http://schemas.microsoft.com/office/drawing/2014/main" id="{0E6BEAD7-999B-675A-D75E-C2D03657F4FB}"/>
                    </a:ext>
                  </a:extLst>
                </p:cNvPr>
                <p:cNvSpPr txBox="1"/>
                <p:nvPr/>
              </p:nvSpPr>
              <p:spPr>
                <a:xfrm>
                  <a:off x="4581017" y="6233758"/>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i="1" smtClean="0">
                                <a:latin typeface="Cambria Math" panose="02040503050406030204" pitchFamily="18" charset="0"/>
                              </a:rPr>
                            </m:ctrlPr>
                          </m:sSupPr>
                          <m:e>
                            <m:r>
                              <a:rPr kumimoji="1" lang="en-US" altLang="ja-JP" b="0" i="1" smtClean="0">
                                <a:latin typeface="Cambria Math" panose="02040503050406030204" pitchFamily="18" charset="0"/>
                              </a:rPr>
                              <m:t>𝑙</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225" name="テキスト ボックス 224">
                  <a:extLst>
                    <a:ext uri="{FF2B5EF4-FFF2-40B4-BE49-F238E27FC236}">
                      <a16:creationId xmlns:a16="http://schemas.microsoft.com/office/drawing/2014/main" id="{0E6BEAD7-999B-675A-D75E-C2D03657F4FB}"/>
                    </a:ext>
                  </a:extLst>
                </p:cNvPr>
                <p:cNvSpPr txBox="1">
                  <a:spLocks noRot="1" noChangeAspect="1" noMove="1" noResize="1" noEditPoints="1" noAdjustHandles="1" noChangeArrowheads="1" noChangeShapeType="1" noTextEdit="1"/>
                </p:cNvSpPr>
                <p:nvPr/>
              </p:nvSpPr>
              <p:spPr>
                <a:xfrm>
                  <a:off x="4581017" y="6233758"/>
                  <a:ext cx="462844" cy="369332"/>
                </a:xfrm>
                <a:prstGeom prst="rect">
                  <a:avLst/>
                </a:prstGeom>
                <a:blipFill>
                  <a:blip r:embed="rId29"/>
                  <a:stretch>
                    <a:fillRect/>
                  </a:stretch>
                </a:blipFill>
              </p:spPr>
              <p:txBody>
                <a:bodyPr/>
                <a:lstStyle/>
                <a:p>
                  <a:r>
                    <a:rPr lang="ja-JP" altLang="en-US">
                      <a:noFill/>
                    </a:rPr>
                    <a:t> </a:t>
                  </a:r>
                </a:p>
              </p:txBody>
            </p:sp>
          </mc:Fallback>
        </mc:AlternateContent>
      </p:grpSp>
      <p:grpSp>
        <p:nvGrpSpPr>
          <p:cNvPr id="289" name="グループ化 288">
            <a:extLst>
              <a:ext uri="{FF2B5EF4-FFF2-40B4-BE49-F238E27FC236}">
                <a16:creationId xmlns:a16="http://schemas.microsoft.com/office/drawing/2014/main" id="{A4DFC465-E511-7D8D-7399-F7D576EDE93A}"/>
              </a:ext>
            </a:extLst>
          </p:cNvPr>
          <p:cNvGrpSpPr/>
          <p:nvPr/>
        </p:nvGrpSpPr>
        <p:grpSpPr>
          <a:xfrm>
            <a:off x="5530090" y="4308811"/>
            <a:ext cx="3184659" cy="2350043"/>
            <a:chOff x="5649915" y="4188836"/>
            <a:chExt cx="3184659" cy="2350043"/>
          </a:xfrm>
        </p:grpSpPr>
        <p:grpSp>
          <p:nvGrpSpPr>
            <p:cNvPr id="226" name="グループ化 225">
              <a:extLst>
                <a:ext uri="{FF2B5EF4-FFF2-40B4-BE49-F238E27FC236}">
                  <a16:creationId xmlns:a16="http://schemas.microsoft.com/office/drawing/2014/main" id="{1E791706-7773-B253-F56F-B91D1BC5C2FC}"/>
                </a:ext>
              </a:extLst>
            </p:cNvPr>
            <p:cNvGrpSpPr/>
            <p:nvPr/>
          </p:nvGrpSpPr>
          <p:grpSpPr>
            <a:xfrm>
              <a:off x="5649915" y="4347459"/>
              <a:ext cx="2281008" cy="2191420"/>
              <a:chOff x="6466689" y="3679459"/>
              <a:chExt cx="2281008" cy="2191420"/>
            </a:xfrm>
          </p:grpSpPr>
          <p:grpSp>
            <p:nvGrpSpPr>
              <p:cNvPr id="227" name="グループ化 226">
                <a:extLst>
                  <a:ext uri="{FF2B5EF4-FFF2-40B4-BE49-F238E27FC236}">
                    <a16:creationId xmlns:a16="http://schemas.microsoft.com/office/drawing/2014/main" id="{E3F6E9E3-E559-502F-6074-C73488F24969}"/>
                  </a:ext>
                </a:extLst>
              </p:cNvPr>
              <p:cNvGrpSpPr/>
              <p:nvPr/>
            </p:nvGrpSpPr>
            <p:grpSpPr>
              <a:xfrm>
                <a:off x="6466689" y="3679459"/>
                <a:ext cx="2281008" cy="2191420"/>
                <a:chOff x="6375872" y="4237260"/>
                <a:chExt cx="2452846" cy="2303321"/>
              </a:xfrm>
            </p:grpSpPr>
            <mc:AlternateContent xmlns:mc="http://schemas.openxmlformats.org/markup-compatibility/2006" xmlns:a14="http://schemas.microsoft.com/office/drawing/2010/main">
              <mc:Choice Requires="a14">
                <p:sp>
                  <p:nvSpPr>
                    <p:cNvPr id="229" name="テキスト ボックス 228">
                      <a:extLst>
                        <a:ext uri="{FF2B5EF4-FFF2-40B4-BE49-F238E27FC236}">
                          <a16:creationId xmlns:a16="http://schemas.microsoft.com/office/drawing/2014/main" id="{7E05AE0B-8740-8D5E-EED0-42061571B137}"/>
                        </a:ext>
                      </a:extLst>
                    </p:cNvPr>
                    <p:cNvSpPr txBox="1"/>
                    <p:nvPr/>
                  </p:nvSpPr>
                  <p:spPr>
                    <a:xfrm>
                      <a:off x="6917739" y="6171249"/>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2" name="テキスト ボックス 61">
                      <a:extLst>
                        <a:ext uri="{FF2B5EF4-FFF2-40B4-BE49-F238E27FC236}">
                          <a16:creationId xmlns:a16="http://schemas.microsoft.com/office/drawing/2014/main" id="{923F36A8-DC40-902C-2D11-7210AC74E2ED}"/>
                        </a:ext>
                      </a:extLst>
                    </p:cNvPr>
                    <p:cNvSpPr txBox="1">
                      <a:spLocks noRot="1" noChangeAspect="1" noMove="1" noResize="1" noEditPoints="1" noAdjustHandles="1" noChangeArrowheads="1" noChangeShapeType="1" noTextEdit="1"/>
                    </p:cNvSpPr>
                    <p:nvPr/>
                  </p:nvSpPr>
                  <p:spPr>
                    <a:xfrm>
                      <a:off x="6917739" y="6171249"/>
                      <a:ext cx="406400" cy="369332"/>
                    </a:xfrm>
                    <a:prstGeom prst="rect">
                      <a:avLst/>
                    </a:prstGeom>
                    <a:blipFill>
                      <a:blip r:embed="rId22"/>
                      <a:stretch>
                        <a:fillRect r="-3226"/>
                      </a:stretch>
                    </a:blipFill>
                  </p:spPr>
                  <p:txBody>
                    <a:bodyPr/>
                    <a:lstStyle/>
                    <a:p>
                      <a:r>
                        <a:rPr lang="ja-JP" altLang="en-US">
                          <a:noFill/>
                        </a:rPr>
                        <a:t> </a:t>
                      </a:r>
                    </a:p>
                  </p:txBody>
                </p:sp>
              </mc:Fallback>
            </mc:AlternateContent>
            <p:grpSp>
              <p:nvGrpSpPr>
                <p:cNvPr id="230" name="グループ化 229">
                  <a:extLst>
                    <a:ext uri="{FF2B5EF4-FFF2-40B4-BE49-F238E27FC236}">
                      <a16:creationId xmlns:a16="http://schemas.microsoft.com/office/drawing/2014/main" id="{38DDAD8C-7B10-C5C1-83C6-FEF20C3CD56E}"/>
                    </a:ext>
                  </a:extLst>
                </p:cNvPr>
                <p:cNvGrpSpPr/>
                <p:nvPr/>
              </p:nvGrpSpPr>
              <p:grpSpPr>
                <a:xfrm>
                  <a:off x="6375872" y="4237260"/>
                  <a:ext cx="2452846" cy="2097747"/>
                  <a:chOff x="6375872" y="4237260"/>
                  <a:chExt cx="2452846" cy="2097747"/>
                </a:xfrm>
              </p:grpSpPr>
              <p:cxnSp>
                <p:nvCxnSpPr>
                  <p:cNvPr id="231" name="直線コネクタ 230">
                    <a:extLst>
                      <a:ext uri="{FF2B5EF4-FFF2-40B4-BE49-F238E27FC236}">
                        <a16:creationId xmlns:a16="http://schemas.microsoft.com/office/drawing/2014/main" id="{CAECBCC1-04C9-FDF0-2427-D7B1A8EDC796}"/>
                      </a:ext>
                    </a:extLst>
                  </p:cNvPr>
                  <p:cNvCxnSpPr>
                    <a:cxnSpLocks/>
                  </p:cNvCxnSpPr>
                  <p:nvPr/>
                </p:nvCxnSpPr>
                <p:spPr>
                  <a:xfrm>
                    <a:off x="6375872" y="4404795"/>
                    <a:ext cx="1049867" cy="472005"/>
                  </a:xfrm>
                  <a:prstGeom prst="line">
                    <a:avLst/>
                  </a:prstGeom>
                </p:spPr>
                <p:style>
                  <a:lnRef idx="2">
                    <a:schemeClr val="dk1"/>
                  </a:lnRef>
                  <a:fillRef idx="0">
                    <a:schemeClr val="dk1"/>
                  </a:fillRef>
                  <a:effectRef idx="1">
                    <a:schemeClr val="dk1"/>
                  </a:effectRef>
                  <a:fontRef idx="minor">
                    <a:schemeClr val="tx1"/>
                  </a:fontRef>
                </p:style>
              </p:cxnSp>
              <p:cxnSp>
                <p:nvCxnSpPr>
                  <p:cNvPr id="232" name="直線コネクタ 231">
                    <a:extLst>
                      <a:ext uri="{FF2B5EF4-FFF2-40B4-BE49-F238E27FC236}">
                        <a16:creationId xmlns:a16="http://schemas.microsoft.com/office/drawing/2014/main" id="{9036286F-0AF3-B398-73C3-819604BA2764}"/>
                      </a:ext>
                    </a:extLst>
                  </p:cNvPr>
                  <p:cNvCxnSpPr>
                    <a:cxnSpLocks/>
                    <a:stCxn id="235" idx="0"/>
                  </p:cNvCxnSpPr>
                  <p:nvPr/>
                </p:nvCxnSpPr>
                <p:spPr>
                  <a:xfrm flipV="1">
                    <a:off x="7425739" y="4876801"/>
                    <a:ext cx="0" cy="1088532"/>
                  </a:xfrm>
                  <a:prstGeom prst="line">
                    <a:avLst/>
                  </a:prstGeom>
                </p:spPr>
                <p:style>
                  <a:lnRef idx="2">
                    <a:schemeClr val="dk1"/>
                  </a:lnRef>
                  <a:fillRef idx="0">
                    <a:schemeClr val="dk1"/>
                  </a:fillRef>
                  <a:effectRef idx="1">
                    <a:schemeClr val="dk1"/>
                  </a:effectRef>
                  <a:fontRef idx="minor">
                    <a:schemeClr val="tx1"/>
                  </a:fontRef>
                </p:style>
              </p:cxnSp>
              <p:cxnSp>
                <p:nvCxnSpPr>
                  <p:cNvPr id="233" name="直線コネクタ 232">
                    <a:extLst>
                      <a:ext uri="{FF2B5EF4-FFF2-40B4-BE49-F238E27FC236}">
                        <a16:creationId xmlns:a16="http://schemas.microsoft.com/office/drawing/2014/main" id="{73740353-76E6-8D94-8070-0EA3DADB5637}"/>
                      </a:ext>
                    </a:extLst>
                  </p:cNvPr>
                  <p:cNvCxnSpPr>
                    <a:cxnSpLocks/>
                    <a:endCxn id="235" idx="0"/>
                  </p:cNvCxnSpPr>
                  <p:nvPr/>
                </p:nvCxnSpPr>
                <p:spPr>
                  <a:xfrm flipV="1">
                    <a:off x="6443605" y="5965332"/>
                    <a:ext cx="982134" cy="369675"/>
                  </a:xfrm>
                  <a:prstGeom prst="line">
                    <a:avLst/>
                  </a:prstGeom>
                </p:spPr>
                <p:style>
                  <a:lnRef idx="2">
                    <a:schemeClr val="dk1"/>
                  </a:lnRef>
                  <a:fillRef idx="0">
                    <a:schemeClr val="dk1"/>
                  </a:fillRef>
                  <a:effectRef idx="1">
                    <a:schemeClr val="dk1"/>
                  </a:effectRef>
                  <a:fontRef idx="minor">
                    <a:schemeClr val="tx1"/>
                  </a:fontRef>
                </p:style>
              </p:cxnSp>
              <p:sp>
                <p:nvSpPr>
                  <p:cNvPr id="234" name="フリーフォーム: 図形 233">
                    <a:extLst>
                      <a:ext uri="{FF2B5EF4-FFF2-40B4-BE49-F238E27FC236}">
                        <a16:creationId xmlns:a16="http://schemas.microsoft.com/office/drawing/2014/main" id="{0241B9B1-7BE9-35D5-0F4E-F882ECF36B1C}"/>
                      </a:ext>
                    </a:extLst>
                  </p:cNvPr>
                  <p:cNvSpPr/>
                  <p:nvPr/>
                </p:nvSpPr>
                <p:spPr>
                  <a:xfrm flipV="1">
                    <a:off x="7425739" y="4773958"/>
                    <a:ext cx="1354667" cy="211187"/>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35" name="フリーフォーム: 図形 234">
                    <a:extLst>
                      <a:ext uri="{FF2B5EF4-FFF2-40B4-BE49-F238E27FC236}">
                        <a16:creationId xmlns:a16="http://schemas.microsoft.com/office/drawing/2014/main" id="{8D2F9EB8-F49F-B531-0076-C5BC79A9A58A}"/>
                      </a:ext>
                    </a:extLst>
                  </p:cNvPr>
                  <p:cNvSpPr/>
                  <p:nvPr/>
                </p:nvSpPr>
                <p:spPr>
                  <a:xfrm>
                    <a:off x="7425739" y="5890460"/>
                    <a:ext cx="1402979" cy="135658"/>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36" name="二等辺三角形 235">
                    <a:extLst>
                      <a:ext uri="{FF2B5EF4-FFF2-40B4-BE49-F238E27FC236}">
                        <a16:creationId xmlns:a16="http://schemas.microsoft.com/office/drawing/2014/main" id="{5EE2759D-85B8-32B1-2482-5F8A41519EC7}"/>
                      </a:ext>
                    </a:extLst>
                  </p:cNvPr>
                  <p:cNvSpPr/>
                  <p:nvPr/>
                </p:nvSpPr>
                <p:spPr>
                  <a:xfrm rot="6588550">
                    <a:off x="6728001" y="4563792"/>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37" name="二等辺三角形 236">
                    <a:extLst>
                      <a:ext uri="{FF2B5EF4-FFF2-40B4-BE49-F238E27FC236}">
                        <a16:creationId xmlns:a16="http://schemas.microsoft.com/office/drawing/2014/main" id="{566F9250-5BA1-A870-D700-3337BEA1C3E6}"/>
                      </a:ext>
                    </a:extLst>
                  </p:cNvPr>
                  <p:cNvSpPr/>
                  <p:nvPr/>
                </p:nvSpPr>
                <p:spPr>
                  <a:xfrm rot="14440566">
                    <a:off x="6885935" y="6050848"/>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38" name="二等辺三角形 237">
                    <a:extLst>
                      <a:ext uri="{FF2B5EF4-FFF2-40B4-BE49-F238E27FC236}">
                        <a16:creationId xmlns:a16="http://schemas.microsoft.com/office/drawing/2014/main" id="{1550FE0A-2DCC-3FFD-4232-55990DA9D05D}"/>
                      </a:ext>
                    </a:extLst>
                  </p:cNvPr>
                  <p:cNvSpPr/>
                  <p:nvPr/>
                </p:nvSpPr>
                <p:spPr>
                  <a:xfrm rot="10800000">
                    <a:off x="7282395" y="5294931"/>
                    <a:ext cx="256978" cy="110341"/>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239" name="テキスト ボックス 238">
                        <a:extLst>
                          <a:ext uri="{FF2B5EF4-FFF2-40B4-BE49-F238E27FC236}">
                            <a16:creationId xmlns:a16="http://schemas.microsoft.com/office/drawing/2014/main" id="{C2F51E70-96BD-2FD3-DB46-3C121092FFE4}"/>
                          </a:ext>
                        </a:extLst>
                      </p:cNvPr>
                      <p:cNvSpPr txBox="1"/>
                      <p:nvPr/>
                    </p:nvSpPr>
                    <p:spPr>
                      <a:xfrm>
                        <a:off x="6797361" y="4237260"/>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1" name="テキスト ボックス 60">
                        <a:extLst>
                          <a:ext uri="{FF2B5EF4-FFF2-40B4-BE49-F238E27FC236}">
                            <a16:creationId xmlns:a16="http://schemas.microsoft.com/office/drawing/2014/main" id="{1E93C976-8D36-5CDF-5543-CED7A27E0BF8}"/>
                          </a:ext>
                        </a:extLst>
                      </p:cNvPr>
                      <p:cNvSpPr txBox="1">
                        <a:spLocks noRot="1" noChangeAspect="1" noMove="1" noResize="1" noEditPoints="1" noAdjustHandles="1" noChangeArrowheads="1" noChangeShapeType="1" noTextEdit="1"/>
                      </p:cNvSpPr>
                      <p:nvPr/>
                    </p:nvSpPr>
                    <p:spPr>
                      <a:xfrm>
                        <a:off x="6797361" y="4237260"/>
                        <a:ext cx="406400"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40" name="テキスト ボックス 239">
                        <a:extLst>
                          <a:ext uri="{FF2B5EF4-FFF2-40B4-BE49-F238E27FC236}">
                            <a16:creationId xmlns:a16="http://schemas.microsoft.com/office/drawing/2014/main" id="{68A71498-C2E2-3A43-B574-E4B3AEA49AA9}"/>
                          </a:ext>
                        </a:extLst>
                      </p:cNvPr>
                      <p:cNvSpPr txBox="1"/>
                      <p:nvPr/>
                    </p:nvSpPr>
                    <p:spPr>
                      <a:xfrm>
                        <a:off x="7910338" y="4357121"/>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240" name="テキスト ボックス 239">
                        <a:extLst>
                          <a:ext uri="{FF2B5EF4-FFF2-40B4-BE49-F238E27FC236}">
                            <a16:creationId xmlns:a16="http://schemas.microsoft.com/office/drawing/2014/main" id="{68A71498-C2E2-3A43-B574-E4B3AEA49AA9}"/>
                          </a:ext>
                        </a:extLst>
                      </p:cNvPr>
                      <p:cNvSpPr txBox="1">
                        <a:spLocks noRot="1" noChangeAspect="1" noMove="1" noResize="1" noEditPoints="1" noAdjustHandles="1" noChangeArrowheads="1" noChangeShapeType="1" noTextEdit="1"/>
                      </p:cNvSpPr>
                      <p:nvPr/>
                    </p:nvSpPr>
                    <p:spPr>
                      <a:xfrm>
                        <a:off x="7910338" y="4357121"/>
                        <a:ext cx="316089" cy="369332"/>
                      </a:xfrm>
                      <a:prstGeom prst="rect">
                        <a:avLst/>
                      </a:prstGeom>
                      <a:blipFill>
                        <a:blip r:embed="rId30"/>
                        <a:stretch>
                          <a:fillRect r="-625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41" name="テキスト ボックス 240">
                        <a:extLst>
                          <a:ext uri="{FF2B5EF4-FFF2-40B4-BE49-F238E27FC236}">
                            <a16:creationId xmlns:a16="http://schemas.microsoft.com/office/drawing/2014/main" id="{7D510EE4-619A-7021-6169-ED1B7F4D772E}"/>
                          </a:ext>
                        </a:extLst>
                      </p:cNvPr>
                      <p:cNvSpPr txBox="1"/>
                      <p:nvPr/>
                    </p:nvSpPr>
                    <p:spPr>
                      <a:xfrm>
                        <a:off x="7910337" y="5546980"/>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241" name="テキスト ボックス 240">
                        <a:extLst>
                          <a:ext uri="{FF2B5EF4-FFF2-40B4-BE49-F238E27FC236}">
                            <a16:creationId xmlns:a16="http://schemas.microsoft.com/office/drawing/2014/main" id="{7D510EE4-619A-7021-6169-ED1B7F4D772E}"/>
                          </a:ext>
                        </a:extLst>
                      </p:cNvPr>
                      <p:cNvSpPr txBox="1">
                        <a:spLocks noRot="1" noChangeAspect="1" noMove="1" noResize="1" noEditPoints="1" noAdjustHandles="1" noChangeArrowheads="1" noChangeShapeType="1" noTextEdit="1"/>
                      </p:cNvSpPr>
                      <p:nvPr/>
                    </p:nvSpPr>
                    <p:spPr>
                      <a:xfrm>
                        <a:off x="7910337" y="5546980"/>
                        <a:ext cx="316089" cy="369332"/>
                      </a:xfrm>
                      <a:prstGeom prst="rect">
                        <a:avLst/>
                      </a:prstGeom>
                      <a:blipFill>
                        <a:blip r:embed="rId31"/>
                        <a:stretch>
                          <a:fillRect r="-70833"/>
                        </a:stretch>
                      </a:blipFill>
                    </p:spPr>
                    <p:txBody>
                      <a:bodyPr/>
                      <a:lstStyle/>
                      <a:p>
                        <a:r>
                          <a:rPr lang="ja-JP" altLang="en-US">
                            <a:noFill/>
                          </a:rPr>
                          <a:t> </a:t>
                        </a:r>
                      </a:p>
                    </p:txBody>
                  </p:sp>
                </mc:Fallback>
              </mc:AlternateContent>
            </p:grpSp>
          </p:grpSp>
          <mc:AlternateContent xmlns:mc="http://schemas.openxmlformats.org/markup-compatibility/2006" xmlns:a14="http://schemas.microsoft.com/office/drawing/2010/main">
            <mc:Choice Requires="a14">
              <p:sp>
                <p:nvSpPr>
                  <p:cNvPr id="228" name="テキスト ボックス 227">
                    <a:extLst>
                      <a:ext uri="{FF2B5EF4-FFF2-40B4-BE49-F238E27FC236}">
                        <a16:creationId xmlns:a16="http://schemas.microsoft.com/office/drawing/2014/main" id="{5DD78925-1A5B-EC23-DCCF-A3B1090FCFA0}"/>
                      </a:ext>
                    </a:extLst>
                  </p:cNvPr>
                  <p:cNvSpPr txBox="1"/>
                  <p:nvPr/>
                </p:nvSpPr>
                <p:spPr>
                  <a:xfrm>
                    <a:off x="7542608" y="4464491"/>
                    <a:ext cx="21218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en-US" altLang="ja-JP" i="1" dirty="0">
                                  <a:latin typeface="Cambria Math" panose="02040503050406030204" pitchFamily="18" charset="0"/>
                                </a:rPr>
                                <m:t>𝑒</m:t>
                              </m:r>
                            </m:sub>
                          </m:sSub>
                        </m:oMath>
                      </m:oMathPara>
                    </a14:m>
                    <a:endParaRPr kumimoji="1" lang="ja-JP" altLang="en-US" dirty="0"/>
                  </a:p>
                </p:txBody>
              </p:sp>
            </mc:Choice>
            <mc:Fallback xmlns="">
              <p:sp>
                <p:nvSpPr>
                  <p:cNvPr id="228" name="テキスト ボックス 227">
                    <a:extLst>
                      <a:ext uri="{FF2B5EF4-FFF2-40B4-BE49-F238E27FC236}">
                        <a16:creationId xmlns:a16="http://schemas.microsoft.com/office/drawing/2014/main" id="{5DD78925-1A5B-EC23-DCCF-A3B1090FCFA0}"/>
                      </a:ext>
                    </a:extLst>
                  </p:cNvPr>
                  <p:cNvSpPr txBox="1">
                    <a:spLocks noRot="1" noChangeAspect="1" noMove="1" noResize="1" noEditPoints="1" noAdjustHandles="1" noChangeArrowheads="1" noChangeShapeType="1" noTextEdit="1"/>
                  </p:cNvSpPr>
                  <p:nvPr/>
                </p:nvSpPr>
                <p:spPr>
                  <a:xfrm>
                    <a:off x="7542608" y="4464491"/>
                    <a:ext cx="212186" cy="369332"/>
                  </a:xfrm>
                  <a:prstGeom prst="rect">
                    <a:avLst/>
                  </a:prstGeom>
                  <a:blipFill>
                    <a:blip r:embed="rId32"/>
                    <a:stretch>
                      <a:fillRect r="-58824"/>
                    </a:stretch>
                  </a:blipFill>
                </p:spPr>
                <p:txBody>
                  <a:bodyPr/>
                  <a:lstStyle/>
                  <a:p>
                    <a:r>
                      <a:rPr lang="ja-JP" altLang="en-US">
                        <a:noFill/>
                      </a:rPr>
                      <a:t> </a:t>
                    </a:r>
                  </a:p>
                </p:txBody>
              </p:sp>
            </mc:Fallback>
          </mc:AlternateContent>
        </p:grpSp>
        <p:cxnSp>
          <p:nvCxnSpPr>
            <p:cNvPr id="242" name="直線コネクタ 241">
              <a:extLst>
                <a:ext uri="{FF2B5EF4-FFF2-40B4-BE49-F238E27FC236}">
                  <a16:creationId xmlns:a16="http://schemas.microsoft.com/office/drawing/2014/main" id="{591D0F84-D84C-DDCD-F679-4E5D6DDB1E66}"/>
                </a:ext>
              </a:extLst>
            </p:cNvPr>
            <p:cNvCxnSpPr>
              <a:cxnSpLocks/>
            </p:cNvCxnSpPr>
            <p:nvPr/>
          </p:nvCxnSpPr>
          <p:spPr>
            <a:xfrm flipV="1">
              <a:off x="7939894" y="5671354"/>
              <a:ext cx="441677" cy="300810"/>
            </a:xfrm>
            <a:prstGeom prst="line">
              <a:avLst/>
            </a:prstGeom>
          </p:spPr>
          <p:style>
            <a:lnRef idx="2">
              <a:schemeClr val="dk1"/>
            </a:lnRef>
            <a:fillRef idx="0">
              <a:schemeClr val="dk1"/>
            </a:fillRef>
            <a:effectRef idx="1">
              <a:schemeClr val="dk1"/>
            </a:effectRef>
            <a:fontRef idx="minor">
              <a:schemeClr val="tx1"/>
            </a:fontRef>
          </p:style>
        </p:cxnSp>
        <p:cxnSp>
          <p:nvCxnSpPr>
            <p:cNvPr id="243" name="直線コネクタ 242">
              <a:extLst>
                <a:ext uri="{FF2B5EF4-FFF2-40B4-BE49-F238E27FC236}">
                  <a16:creationId xmlns:a16="http://schemas.microsoft.com/office/drawing/2014/main" id="{42717577-424C-C14B-EAAE-FD54930AE702}"/>
                </a:ext>
              </a:extLst>
            </p:cNvPr>
            <p:cNvCxnSpPr>
              <a:cxnSpLocks/>
            </p:cNvCxnSpPr>
            <p:nvPr/>
          </p:nvCxnSpPr>
          <p:spPr>
            <a:xfrm flipH="1" flipV="1">
              <a:off x="7939894" y="5995686"/>
              <a:ext cx="546935" cy="362801"/>
            </a:xfrm>
            <a:prstGeom prst="line">
              <a:avLst/>
            </a:prstGeom>
          </p:spPr>
          <p:style>
            <a:lnRef idx="2">
              <a:schemeClr val="dk1"/>
            </a:lnRef>
            <a:fillRef idx="0">
              <a:schemeClr val="dk1"/>
            </a:fillRef>
            <a:effectRef idx="1">
              <a:schemeClr val="dk1"/>
            </a:effectRef>
            <a:fontRef idx="minor">
              <a:schemeClr val="tx1"/>
            </a:fontRef>
          </p:style>
        </p:cxnSp>
        <p:sp>
          <p:nvSpPr>
            <p:cNvPr id="244" name="二等辺三角形 243">
              <a:extLst>
                <a:ext uri="{FF2B5EF4-FFF2-40B4-BE49-F238E27FC236}">
                  <a16:creationId xmlns:a16="http://schemas.microsoft.com/office/drawing/2014/main" id="{58854FF1-F57A-4522-8CC6-B24DDA085172}"/>
                </a:ext>
              </a:extLst>
            </p:cNvPr>
            <p:cNvSpPr/>
            <p:nvPr/>
          </p:nvSpPr>
          <p:spPr>
            <a:xfrm rot="14435136">
              <a:off x="8062011" y="5747542"/>
              <a:ext cx="238975" cy="10498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5" name="二等辺三角形 244">
              <a:extLst>
                <a:ext uri="{FF2B5EF4-FFF2-40B4-BE49-F238E27FC236}">
                  <a16:creationId xmlns:a16="http://schemas.microsoft.com/office/drawing/2014/main" id="{13D0BB4E-D425-1E85-BFD7-5CEC71E9EDA1}"/>
                </a:ext>
              </a:extLst>
            </p:cNvPr>
            <p:cNvSpPr/>
            <p:nvPr/>
          </p:nvSpPr>
          <p:spPr>
            <a:xfrm rot="7265958">
              <a:off x="8135609" y="6160442"/>
              <a:ext cx="238975" cy="10498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246" name="テキスト ボックス 245">
                  <a:extLst>
                    <a:ext uri="{FF2B5EF4-FFF2-40B4-BE49-F238E27FC236}">
                      <a16:creationId xmlns:a16="http://schemas.microsoft.com/office/drawing/2014/main" id="{8A400419-0D63-BC58-2693-C055C48003D9}"/>
                    </a:ext>
                  </a:extLst>
                </p:cNvPr>
                <p:cNvSpPr txBox="1"/>
                <p:nvPr/>
              </p:nvSpPr>
              <p:spPr>
                <a:xfrm>
                  <a:off x="8350232" y="5485386"/>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𝑞</m:t>
                            </m:r>
                          </m:e>
                        </m:acc>
                        <m:r>
                          <a:rPr lang="en-US" altLang="ja-JP" b="0" i="1" smtClean="0">
                            <a:latin typeface="Cambria Math" panose="02040503050406030204" pitchFamily="18" charset="0"/>
                          </a:rPr>
                          <m:t>′</m:t>
                        </m:r>
                      </m:oMath>
                    </m:oMathPara>
                  </a14:m>
                  <a:endParaRPr kumimoji="1" lang="ja-JP" altLang="en-US" dirty="0"/>
                </a:p>
              </p:txBody>
            </p:sp>
          </mc:Choice>
          <mc:Fallback xmlns="">
            <p:sp>
              <p:nvSpPr>
                <p:cNvPr id="246" name="テキスト ボックス 245">
                  <a:extLst>
                    <a:ext uri="{FF2B5EF4-FFF2-40B4-BE49-F238E27FC236}">
                      <a16:creationId xmlns:a16="http://schemas.microsoft.com/office/drawing/2014/main" id="{8A400419-0D63-BC58-2693-C055C48003D9}"/>
                    </a:ext>
                  </a:extLst>
                </p:cNvPr>
                <p:cNvSpPr txBox="1">
                  <a:spLocks noRot="1" noChangeAspect="1" noMove="1" noResize="1" noEditPoints="1" noAdjustHandles="1" noChangeArrowheads="1" noChangeShapeType="1" noTextEdit="1"/>
                </p:cNvSpPr>
                <p:nvPr/>
              </p:nvSpPr>
              <p:spPr>
                <a:xfrm>
                  <a:off x="8350232" y="5485386"/>
                  <a:ext cx="462844" cy="369332"/>
                </a:xfrm>
                <a:prstGeom prst="rect">
                  <a:avLst/>
                </a:prstGeom>
                <a:blipFill>
                  <a:blip r:embed="rId33"/>
                  <a:stretch>
                    <a:fillRect r="-1316"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47" name="テキスト ボックス 246">
                  <a:extLst>
                    <a:ext uri="{FF2B5EF4-FFF2-40B4-BE49-F238E27FC236}">
                      <a16:creationId xmlns:a16="http://schemas.microsoft.com/office/drawing/2014/main" id="{3AF43EF5-7DD1-1029-3FB0-5E4062C645C2}"/>
                    </a:ext>
                  </a:extLst>
                </p:cNvPr>
                <p:cNvSpPr txBox="1"/>
                <p:nvPr/>
              </p:nvSpPr>
              <p:spPr>
                <a:xfrm>
                  <a:off x="8336506" y="6069192"/>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oMath>
                    </m:oMathPara>
                  </a14:m>
                  <a:endParaRPr kumimoji="1" lang="ja-JP" altLang="en-US" dirty="0"/>
                </a:p>
              </p:txBody>
            </p:sp>
          </mc:Choice>
          <mc:Fallback xmlns="">
            <p:sp>
              <p:nvSpPr>
                <p:cNvPr id="247" name="テキスト ボックス 246">
                  <a:extLst>
                    <a:ext uri="{FF2B5EF4-FFF2-40B4-BE49-F238E27FC236}">
                      <a16:creationId xmlns:a16="http://schemas.microsoft.com/office/drawing/2014/main" id="{3AF43EF5-7DD1-1029-3FB0-5E4062C645C2}"/>
                    </a:ext>
                  </a:extLst>
                </p:cNvPr>
                <p:cNvSpPr txBox="1">
                  <a:spLocks noRot="1" noChangeAspect="1" noMove="1" noResize="1" noEditPoints="1" noAdjustHandles="1" noChangeArrowheads="1" noChangeShapeType="1" noTextEdit="1"/>
                </p:cNvSpPr>
                <p:nvPr/>
              </p:nvSpPr>
              <p:spPr>
                <a:xfrm>
                  <a:off x="8336506" y="6069192"/>
                  <a:ext cx="462844" cy="369332"/>
                </a:xfrm>
                <a:prstGeom prst="rect">
                  <a:avLst/>
                </a:prstGeom>
                <a:blipFill>
                  <a:blip r:embed="rId34"/>
                  <a:stretch>
                    <a:fillRect b="-6557"/>
                  </a:stretch>
                </a:blipFill>
              </p:spPr>
              <p:txBody>
                <a:bodyPr/>
                <a:lstStyle/>
                <a:p>
                  <a:r>
                    <a:rPr lang="ja-JP" altLang="en-US">
                      <a:noFill/>
                    </a:rPr>
                    <a:t> </a:t>
                  </a:r>
                </a:p>
              </p:txBody>
            </p:sp>
          </mc:Fallback>
        </mc:AlternateContent>
        <p:cxnSp>
          <p:nvCxnSpPr>
            <p:cNvPr id="248" name="直線コネクタ 247">
              <a:extLst>
                <a:ext uri="{FF2B5EF4-FFF2-40B4-BE49-F238E27FC236}">
                  <a16:creationId xmlns:a16="http://schemas.microsoft.com/office/drawing/2014/main" id="{02EE48F9-D7C7-F533-982D-C1EEB477309C}"/>
                </a:ext>
              </a:extLst>
            </p:cNvPr>
            <p:cNvCxnSpPr>
              <a:cxnSpLocks/>
            </p:cNvCxnSpPr>
            <p:nvPr/>
          </p:nvCxnSpPr>
          <p:spPr>
            <a:xfrm flipV="1">
              <a:off x="7866536" y="4480739"/>
              <a:ext cx="546935" cy="462866"/>
            </a:xfrm>
            <a:prstGeom prst="line">
              <a:avLst/>
            </a:prstGeom>
          </p:spPr>
          <p:style>
            <a:lnRef idx="2">
              <a:schemeClr val="dk1"/>
            </a:lnRef>
            <a:fillRef idx="0">
              <a:schemeClr val="dk1"/>
            </a:fillRef>
            <a:effectRef idx="1">
              <a:schemeClr val="dk1"/>
            </a:effectRef>
            <a:fontRef idx="minor">
              <a:schemeClr val="tx1"/>
            </a:fontRef>
          </p:style>
        </p:cxnSp>
        <p:cxnSp>
          <p:nvCxnSpPr>
            <p:cNvPr id="249" name="直線コネクタ 248">
              <a:extLst>
                <a:ext uri="{FF2B5EF4-FFF2-40B4-BE49-F238E27FC236}">
                  <a16:creationId xmlns:a16="http://schemas.microsoft.com/office/drawing/2014/main" id="{D1F99404-8EA9-9C0D-8400-E70F2747DA47}"/>
                </a:ext>
              </a:extLst>
            </p:cNvPr>
            <p:cNvCxnSpPr>
              <a:cxnSpLocks/>
            </p:cNvCxnSpPr>
            <p:nvPr/>
          </p:nvCxnSpPr>
          <p:spPr>
            <a:xfrm flipH="1" flipV="1">
              <a:off x="7866536" y="4967127"/>
              <a:ext cx="587355" cy="367405"/>
            </a:xfrm>
            <a:prstGeom prst="line">
              <a:avLst/>
            </a:prstGeom>
          </p:spPr>
          <p:style>
            <a:lnRef idx="2">
              <a:schemeClr val="dk1"/>
            </a:lnRef>
            <a:fillRef idx="0">
              <a:schemeClr val="dk1"/>
            </a:fillRef>
            <a:effectRef idx="1">
              <a:schemeClr val="dk1"/>
            </a:effectRef>
            <a:fontRef idx="minor">
              <a:schemeClr val="tx1"/>
            </a:fontRef>
          </p:style>
        </p:cxnSp>
        <p:sp>
          <p:nvSpPr>
            <p:cNvPr id="250" name="二等辺三角形 249">
              <a:extLst>
                <a:ext uri="{FF2B5EF4-FFF2-40B4-BE49-F238E27FC236}">
                  <a16:creationId xmlns:a16="http://schemas.microsoft.com/office/drawing/2014/main" id="{E83F6023-7DB1-6F2C-AF52-B15268630558}"/>
                </a:ext>
              </a:extLst>
            </p:cNvPr>
            <p:cNvSpPr/>
            <p:nvPr/>
          </p:nvSpPr>
          <p:spPr>
            <a:xfrm rot="13751113">
              <a:off x="8011810" y="4688824"/>
              <a:ext cx="238975" cy="10498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1" name="二等辺三角形 250">
              <a:extLst>
                <a:ext uri="{FF2B5EF4-FFF2-40B4-BE49-F238E27FC236}">
                  <a16:creationId xmlns:a16="http://schemas.microsoft.com/office/drawing/2014/main" id="{10697CF0-66A4-41D7-6116-8655D976DE0E}"/>
                </a:ext>
              </a:extLst>
            </p:cNvPr>
            <p:cNvSpPr/>
            <p:nvPr/>
          </p:nvSpPr>
          <p:spPr>
            <a:xfrm rot="7882880">
              <a:off x="8086500" y="5132592"/>
              <a:ext cx="238975" cy="10498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255" name="テキスト ボックス 254">
                  <a:extLst>
                    <a:ext uri="{FF2B5EF4-FFF2-40B4-BE49-F238E27FC236}">
                      <a16:creationId xmlns:a16="http://schemas.microsoft.com/office/drawing/2014/main" id="{C3E75E06-709D-386A-6C3F-CC36F95016A3}"/>
                    </a:ext>
                  </a:extLst>
                </p:cNvPr>
                <p:cNvSpPr txBox="1"/>
                <p:nvPr/>
              </p:nvSpPr>
              <p:spPr>
                <a:xfrm>
                  <a:off x="8316101" y="4188836"/>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ja-JP" i="1" dirty="0" smtClean="0">
                                <a:latin typeface="Cambria Math" panose="02040503050406030204" pitchFamily="18" charset="0"/>
                              </a:rPr>
                            </m:ctrlPr>
                          </m:accPr>
                          <m:e>
                            <m:sSub>
                              <m:sSubPr>
                                <m:ctrlPr>
                                  <a:rPr lang="en-US" altLang="ja-JP" i="1" dirty="0" smtClean="0">
                                    <a:latin typeface="Cambria Math" panose="02040503050406030204" pitchFamily="18" charset="0"/>
                                  </a:rPr>
                                </m:ctrlPr>
                              </m:sSubPr>
                              <m:e>
                                <m:r>
                                  <a:rPr lang="ja-JP" altLang="en-US" i="1" dirty="0">
                                    <a:latin typeface="Cambria Math" panose="02040503050406030204" pitchFamily="18" charset="0"/>
                                  </a:rPr>
                                  <m:t>𝜈</m:t>
                                </m:r>
                              </m:e>
                              <m:sub>
                                <m:r>
                                  <a:rPr lang="en-US" altLang="ja-JP" b="0" i="1" dirty="0" smtClean="0">
                                    <a:latin typeface="Cambria Math" panose="02040503050406030204" pitchFamily="18" charset="0"/>
                                  </a:rPr>
                                  <m:t>𝑙</m:t>
                                </m:r>
                              </m:sub>
                            </m:sSub>
                          </m:e>
                        </m:acc>
                      </m:oMath>
                    </m:oMathPara>
                  </a14:m>
                  <a:endParaRPr kumimoji="1" lang="ja-JP" altLang="en-US" dirty="0"/>
                </a:p>
              </p:txBody>
            </p:sp>
          </mc:Choice>
          <mc:Fallback xmlns="">
            <p:sp>
              <p:nvSpPr>
                <p:cNvPr id="255" name="テキスト ボックス 254">
                  <a:extLst>
                    <a:ext uri="{FF2B5EF4-FFF2-40B4-BE49-F238E27FC236}">
                      <a16:creationId xmlns:a16="http://schemas.microsoft.com/office/drawing/2014/main" id="{C3E75E06-709D-386A-6C3F-CC36F95016A3}"/>
                    </a:ext>
                  </a:extLst>
                </p:cNvPr>
                <p:cNvSpPr txBox="1">
                  <a:spLocks noRot="1" noChangeAspect="1" noMove="1" noResize="1" noEditPoints="1" noAdjustHandles="1" noChangeArrowheads="1" noChangeShapeType="1" noTextEdit="1"/>
                </p:cNvSpPr>
                <p:nvPr/>
              </p:nvSpPr>
              <p:spPr>
                <a:xfrm>
                  <a:off x="8316101" y="4188836"/>
                  <a:ext cx="462844" cy="369332"/>
                </a:xfrm>
                <a:prstGeom prst="rect">
                  <a:avLst/>
                </a:prstGeom>
                <a:blipFill>
                  <a:blip r:embed="rId35"/>
                  <a:stretch>
                    <a:fillRect r="-2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57" name="テキスト ボックス 256">
                  <a:extLst>
                    <a:ext uri="{FF2B5EF4-FFF2-40B4-BE49-F238E27FC236}">
                      <a16:creationId xmlns:a16="http://schemas.microsoft.com/office/drawing/2014/main" id="{FF6D8A1C-F55F-9F9F-C673-1F36B1543E62}"/>
                    </a:ext>
                  </a:extLst>
                </p:cNvPr>
                <p:cNvSpPr txBox="1"/>
                <p:nvPr/>
              </p:nvSpPr>
              <p:spPr>
                <a:xfrm>
                  <a:off x="8371730" y="5124771"/>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b="0" i="1" smtClean="0">
                                <a:latin typeface="Cambria Math" panose="02040503050406030204" pitchFamily="18" charset="0"/>
                              </a:rPr>
                            </m:ctrlPr>
                          </m:sSupPr>
                          <m:e>
                            <m:r>
                              <a:rPr kumimoji="1" lang="en-US" altLang="ja-JP" b="0" i="1" smtClean="0">
                                <a:latin typeface="Cambria Math" panose="02040503050406030204" pitchFamily="18" charset="0"/>
                              </a:rPr>
                              <m:t>𝑙</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257" name="テキスト ボックス 256">
                  <a:extLst>
                    <a:ext uri="{FF2B5EF4-FFF2-40B4-BE49-F238E27FC236}">
                      <a16:creationId xmlns:a16="http://schemas.microsoft.com/office/drawing/2014/main" id="{FF6D8A1C-F55F-9F9F-C673-1F36B1543E62}"/>
                    </a:ext>
                  </a:extLst>
                </p:cNvPr>
                <p:cNvSpPr txBox="1">
                  <a:spLocks noRot="1" noChangeAspect="1" noMove="1" noResize="1" noEditPoints="1" noAdjustHandles="1" noChangeArrowheads="1" noChangeShapeType="1" noTextEdit="1"/>
                </p:cNvSpPr>
                <p:nvPr/>
              </p:nvSpPr>
              <p:spPr>
                <a:xfrm>
                  <a:off x="8371730" y="5124771"/>
                  <a:ext cx="462844" cy="369332"/>
                </a:xfrm>
                <a:prstGeom prst="rect">
                  <a:avLst/>
                </a:prstGeom>
                <a:blipFill>
                  <a:blip r:embed="rId36"/>
                  <a:stretch>
                    <a:fillRect/>
                  </a:stretch>
                </a:blipFill>
              </p:spPr>
              <p:txBody>
                <a:bodyPr/>
                <a:lstStyle/>
                <a:p>
                  <a:r>
                    <a:rPr lang="ja-JP" altLang="en-US">
                      <a:noFill/>
                    </a:rPr>
                    <a:t> </a:t>
                  </a:r>
                </a:p>
              </p:txBody>
            </p:sp>
          </mc:Fallback>
        </mc:AlternateContent>
      </p:grpSp>
      <p:grpSp>
        <p:nvGrpSpPr>
          <p:cNvPr id="290" name="グループ化 289">
            <a:extLst>
              <a:ext uri="{FF2B5EF4-FFF2-40B4-BE49-F238E27FC236}">
                <a16:creationId xmlns:a16="http://schemas.microsoft.com/office/drawing/2014/main" id="{C54EADCE-159D-6360-9904-F49047D934C9}"/>
              </a:ext>
            </a:extLst>
          </p:cNvPr>
          <p:cNvGrpSpPr/>
          <p:nvPr/>
        </p:nvGrpSpPr>
        <p:grpSpPr>
          <a:xfrm>
            <a:off x="5397974" y="1222537"/>
            <a:ext cx="3886237" cy="2206698"/>
            <a:chOff x="5640027" y="1111028"/>
            <a:chExt cx="3886237" cy="2206698"/>
          </a:xfrm>
        </p:grpSpPr>
        <p:grpSp>
          <p:nvGrpSpPr>
            <p:cNvPr id="258" name="グループ化 257">
              <a:extLst>
                <a:ext uri="{FF2B5EF4-FFF2-40B4-BE49-F238E27FC236}">
                  <a16:creationId xmlns:a16="http://schemas.microsoft.com/office/drawing/2014/main" id="{7BE2844E-DCCF-66AB-6DA1-26B3513B0D11}"/>
                </a:ext>
              </a:extLst>
            </p:cNvPr>
            <p:cNvGrpSpPr/>
            <p:nvPr/>
          </p:nvGrpSpPr>
          <p:grpSpPr>
            <a:xfrm>
              <a:off x="5640027" y="1286633"/>
              <a:ext cx="3886237" cy="2031093"/>
              <a:chOff x="7013713" y="1480528"/>
              <a:chExt cx="3886237" cy="2031093"/>
            </a:xfrm>
          </p:grpSpPr>
          <p:grpSp>
            <p:nvGrpSpPr>
              <p:cNvPr id="259" name="グループ化 258">
                <a:extLst>
                  <a:ext uri="{FF2B5EF4-FFF2-40B4-BE49-F238E27FC236}">
                    <a16:creationId xmlns:a16="http://schemas.microsoft.com/office/drawing/2014/main" id="{33595656-49FE-EA4C-F2C7-084B67CC3084}"/>
                  </a:ext>
                </a:extLst>
              </p:cNvPr>
              <p:cNvGrpSpPr/>
              <p:nvPr/>
            </p:nvGrpSpPr>
            <p:grpSpPr>
              <a:xfrm>
                <a:off x="7013713" y="1480528"/>
                <a:ext cx="3886237" cy="2031093"/>
                <a:chOff x="581527" y="4732232"/>
                <a:chExt cx="3886237" cy="2031093"/>
              </a:xfrm>
            </p:grpSpPr>
            <p:grpSp>
              <p:nvGrpSpPr>
                <p:cNvPr id="261" name="グループ化 260">
                  <a:extLst>
                    <a:ext uri="{FF2B5EF4-FFF2-40B4-BE49-F238E27FC236}">
                      <a16:creationId xmlns:a16="http://schemas.microsoft.com/office/drawing/2014/main" id="{F8F16DD3-0BCE-558B-9C84-40FA17D4EB86}"/>
                    </a:ext>
                  </a:extLst>
                </p:cNvPr>
                <p:cNvGrpSpPr/>
                <p:nvPr/>
              </p:nvGrpSpPr>
              <p:grpSpPr>
                <a:xfrm>
                  <a:off x="581527" y="4732232"/>
                  <a:ext cx="3886237" cy="2031093"/>
                  <a:chOff x="1770186" y="4574729"/>
                  <a:chExt cx="3886237" cy="2031093"/>
                </a:xfrm>
              </p:grpSpPr>
              <p:sp>
                <p:nvSpPr>
                  <p:cNvPr id="263" name="二等辺三角形 262">
                    <a:extLst>
                      <a:ext uri="{FF2B5EF4-FFF2-40B4-BE49-F238E27FC236}">
                        <a16:creationId xmlns:a16="http://schemas.microsoft.com/office/drawing/2014/main" id="{631841D5-E9DC-871D-AE30-7602C5907869}"/>
                      </a:ext>
                    </a:extLst>
                  </p:cNvPr>
                  <p:cNvSpPr/>
                  <p:nvPr/>
                </p:nvSpPr>
                <p:spPr>
                  <a:xfrm rot="18720627">
                    <a:off x="4755203" y="512051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64" name="二等辺三角形 263">
                    <a:extLst>
                      <a:ext uri="{FF2B5EF4-FFF2-40B4-BE49-F238E27FC236}">
                        <a16:creationId xmlns:a16="http://schemas.microsoft.com/office/drawing/2014/main" id="{773E0A09-CF52-0BE4-4E34-1E4A531CCC53}"/>
                      </a:ext>
                    </a:extLst>
                  </p:cNvPr>
                  <p:cNvSpPr/>
                  <p:nvPr/>
                </p:nvSpPr>
                <p:spPr>
                  <a:xfrm rot="2329934">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65" name="フリーフォーム: 図形 264">
                    <a:extLst>
                      <a:ext uri="{FF2B5EF4-FFF2-40B4-BE49-F238E27FC236}">
                        <a16:creationId xmlns:a16="http://schemas.microsoft.com/office/drawing/2014/main" id="{354FD4C0-9EF8-5C50-961B-11A39D82664B}"/>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266" name="テキスト ボックス 265">
                        <a:extLst>
                          <a:ext uri="{FF2B5EF4-FFF2-40B4-BE49-F238E27FC236}">
                            <a16:creationId xmlns:a16="http://schemas.microsoft.com/office/drawing/2014/main" id="{C4E696E2-FEAB-E538-27EC-1F82B36FAC57}"/>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5" name="テキスト ボックス 74">
                        <a:extLst>
                          <a:ext uri="{FF2B5EF4-FFF2-40B4-BE49-F238E27FC236}">
                            <a16:creationId xmlns:a16="http://schemas.microsoft.com/office/drawing/2014/main" id="{82C98993-9A8F-9752-54D8-87DBD6750D2C}"/>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1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67" name="テキスト ボックス 266">
                        <a:extLst>
                          <a:ext uri="{FF2B5EF4-FFF2-40B4-BE49-F238E27FC236}">
                            <a16:creationId xmlns:a16="http://schemas.microsoft.com/office/drawing/2014/main" id="{7CEFB19A-02B9-531B-5D07-6DC227047780}"/>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6" name="テキスト ボックス 75">
                        <a:extLst>
                          <a:ext uri="{FF2B5EF4-FFF2-40B4-BE49-F238E27FC236}">
                            <a16:creationId xmlns:a16="http://schemas.microsoft.com/office/drawing/2014/main" id="{F0579BA4-B015-B608-7751-500B98B8DB89}"/>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1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68" name="テキスト ボックス 267">
                        <a:extLst>
                          <a:ext uri="{FF2B5EF4-FFF2-40B4-BE49-F238E27FC236}">
                            <a16:creationId xmlns:a16="http://schemas.microsoft.com/office/drawing/2014/main" id="{79771D88-B94B-24F6-4ACF-2B62A6A35900}"/>
                          </a:ext>
                        </a:extLst>
                      </p:cNvPr>
                      <p:cNvSpPr txBox="1"/>
                      <p:nvPr/>
                    </p:nvSpPr>
                    <p:spPr>
                      <a:xfrm>
                        <a:off x="3125283" y="4985587"/>
                        <a:ext cx="66759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ja-JP" altLang="en-US" i="1" smtClean="0">
                                  <a:latin typeface="Cambria Math" panose="02040503050406030204" pitchFamily="18" charset="0"/>
                                </a:rPr>
                                <m:t>𝛾</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268" name="テキスト ボックス 267">
                        <a:extLst>
                          <a:ext uri="{FF2B5EF4-FFF2-40B4-BE49-F238E27FC236}">
                            <a16:creationId xmlns:a16="http://schemas.microsoft.com/office/drawing/2014/main" id="{79771D88-B94B-24F6-4ACF-2B62A6A35900}"/>
                          </a:ext>
                        </a:extLst>
                      </p:cNvPr>
                      <p:cNvSpPr txBox="1">
                        <a:spLocks noRot="1" noChangeAspect="1" noMove="1" noResize="1" noEditPoints="1" noAdjustHandles="1" noChangeArrowheads="1" noChangeShapeType="1" noTextEdit="1"/>
                      </p:cNvSpPr>
                      <p:nvPr/>
                    </p:nvSpPr>
                    <p:spPr>
                      <a:xfrm>
                        <a:off x="3125283" y="4985587"/>
                        <a:ext cx="667596" cy="369332"/>
                      </a:xfrm>
                      <a:prstGeom prst="rect">
                        <a:avLst/>
                      </a:prstGeom>
                      <a:blipFill>
                        <a:blip r:embed="rId37"/>
                        <a:stretch>
                          <a:fillRect b="-1333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69" name="テキスト ボックス 268">
                        <a:extLst>
                          <a:ext uri="{FF2B5EF4-FFF2-40B4-BE49-F238E27FC236}">
                            <a16:creationId xmlns:a16="http://schemas.microsoft.com/office/drawing/2014/main" id="{52D1D202-E628-900B-AC6D-81BF230A9A78}"/>
                          </a:ext>
                        </a:extLst>
                      </p:cNvPr>
                      <p:cNvSpPr txBox="1"/>
                      <p:nvPr/>
                    </p:nvSpPr>
                    <p:spPr>
                      <a:xfrm>
                        <a:off x="4036870" y="4920702"/>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269" name="テキスト ボックス 268">
                        <a:extLst>
                          <a:ext uri="{FF2B5EF4-FFF2-40B4-BE49-F238E27FC236}">
                            <a16:creationId xmlns:a16="http://schemas.microsoft.com/office/drawing/2014/main" id="{52D1D202-E628-900B-AC6D-81BF230A9A78}"/>
                          </a:ext>
                        </a:extLst>
                      </p:cNvPr>
                      <p:cNvSpPr txBox="1">
                        <a:spLocks noRot="1" noChangeAspect="1" noMove="1" noResize="1" noEditPoints="1" noAdjustHandles="1" noChangeArrowheads="1" noChangeShapeType="1" noTextEdit="1"/>
                      </p:cNvSpPr>
                      <p:nvPr/>
                    </p:nvSpPr>
                    <p:spPr>
                      <a:xfrm>
                        <a:off x="4036870" y="4920702"/>
                        <a:ext cx="462844" cy="369332"/>
                      </a:xfrm>
                      <a:prstGeom prst="rect">
                        <a:avLst/>
                      </a:prstGeom>
                      <a:blipFill>
                        <a:blip r:embed="rId38"/>
                        <a:stretch>
                          <a:fillRect r="-789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72" name="テキスト ボックス 271">
                        <a:extLst>
                          <a:ext uri="{FF2B5EF4-FFF2-40B4-BE49-F238E27FC236}">
                            <a16:creationId xmlns:a16="http://schemas.microsoft.com/office/drawing/2014/main" id="{412C0042-4C33-2523-A86C-AB3221CB625C}"/>
                          </a:ext>
                        </a:extLst>
                      </p:cNvPr>
                      <p:cNvSpPr txBox="1"/>
                      <p:nvPr/>
                    </p:nvSpPr>
                    <p:spPr>
                      <a:xfrm>
                        <a:off x="5193579" y="535491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ja-JP" i="1" dirty="0" smtClean="0">
                                      <a:latin typeface="Cambria Math" panose="02040503050406030204" pitchFamily="18" charset="0"/>
                                    </a:rPr>
                                  </m:ctrlPr>
                                </m:accPr>
                                <m:e>
                                  <m:r>
                                    <a:rPr lang="en-US" altLang="ja-JP" b="0" i="1" dirty="0" smtClean="0">
                                      <a:latin typeface="Cambria Math" panose="02040503050406030204" pitchFamily="18" charset="0"/>
                                    </a:rPr>
                                    <m:t>𝑞</m:t>
                                  </m:r>
                                </m:e>
                              </m:acc>
                              <m:r>
                                <a:rPr lang="en-US" altLang="ja-JP" b="0" i="0" dirty="0" smtClean="0">
                                  <a:latin typeface="Cambria Math" panose="02040503050406030204" pitchFamily="18" charset="0"/>
                                </a:rPr>
                                <m:t>′</m:t>
                              </m:r>
                            </m:oMath>
                          </m:oMathPara>
                        </a14:m>
                        <a:endParaRPr kumimoji="1" lang="ja-JP" altLang="en-US" dirty="0"/>
                      </a:p>
                    </p:txBody>
                  </p:sp>
                </mc:Choice>
                <mc:Fallback xmlns="">
                  <p:sp>
                    <p:nvSpPr>
                      <p:cNvPr id="272" name="テキスト ボックス 271">
                        <a:extLst>
                          <a:ext uri="{FF2B5EF4-FFF2-40B4-BE49-F238E27FC236}">
                            <a16:creationId xmlns:a16="http://schemas.microsoft.com/office/drawing/2014/main" id="{412C0042-4C33-2523-A86C-AB3221CB625C}"/>
                          </a:ext>
                        </a:extLst>
                      </p:cNvPr>
                      <p:cNvSpPr txBox="1">
                        <a:spLocks noRot="1" noChangeAspect="1" noMove="1" noResize="1" noEditPoints="1" noAdjustHandles="1" noChangeArrowheads="1" noChangeShapeType="1" noTextEdit="1"/>
                      </p:cNvSpPr>
                      <p:nvPr/>
                    </p:nvSpPr>
                    <p:spPr>
                      <a:xfrm>
                        <a:off x="5193579" y="5354919"/>
                        <a:ext cx="462844" cy="369332"/>
                      </a:xfrm>
                      <a:prstGeom prst="rect">
                        <a:avLst/>
                      </a:prstGeom>
                      <a:blipFill>
                        <a:blip r:embed="rId39"/>
                        <a:stretch>
                          <a:fillRect r="-1316" b="-655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73" name="テキスト ボックス 272">
                        <a:extLst>
                          <a:ext uri="{FF2B5EF4-FFF2-40B4-BE49-F238E27FC236}">
                            <a16:creationId xmlns:a16="http://schemas.microsoft.com/office/drawing/2014/main" id="{DD27F8DA-933D-06DD-2A75-31EA759218F5}"/>
                          </a:ext>
                        </a:extLst>
                      </p:cNvPr>
                      <p:cNvSpPr txBox="1"/>
                      <p:nvPr/>
                    </p:nvSpPr>
                    <p:spPr>
                      <a:xfrm>
                        <a:off x="4095592" y="5833714"/>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273" name="テキスト ボックス 272">
                        <a:extLst>
                          <a:ext uri="{FF2B5EF4-FFF2-40B4-BE49-F238E27FC236}">
                            <a16:creationId xmlns:a16="http://schemas.microsoft.com/office/drawing/2014/main" id="{DD27F8DA-933D-06DD-2A75-31EA759218F5}"/>
                          </a:ext>
                        </a:extLst>
                      </p:cNvPr>
                      <p:cNvSpPr txBox="1">
                        <a:spLocks noRot="1" noChangeAspect="1" noMove="1" noResize="1" noEditPoints="1" noAdjustHandles="1" noChangeArrowheads="1" noChangeShapeType="1" noTextEdit="1"/>
                      </p:cNvSpPr>
                      <p:nvPr/>
                    </p:nvSpPr>
                    <p:spPr>
                      <a:xfrm>
                        <a:off x="4095592" y="5833714"/>
                        <a:ext cx="462844" cy="369332"/>
                      </a:xfrm>
                      <a:prstGeom prst="rect">
                        <a:avLst/>
                      </a:prstGeom>
                      <a:blipFill>
                        <a:blip r:embed="rId40"/>
                        <a:stretch>
                          <a:fillRect r="-263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74" name="テキスト ボックス 273">
                        <a:extLst>
                          <a:ext uri="{FF2B5EF4-FFF2-40B4-BE49-F238E27FC236}">
                            <a16:creationId xmlns:a16="http://schemas.microsoft.com/office/drawing/2014/main" id="{5283FD2F-CE8A-907E-1400-4BB255099E19}"/>
                          </a:ext>
                        </a:extLst>
                      </p:cNvPr>
                      <p:cNvSpPr txBox="1"/>
                      <p:nvPr/>
                    </p:nvSpPr>
                    <p:spPr>
                      <a:xfrm>
                        <a:off x="5154390" y="623649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oMath>
                          </m:oMathPara>
                        </a14:m>
                        <a:endParaRPr kumimoji="1" lang="ja-JP" altLang="en-US" dirty="0"/>
                      </a:p>
                    </p:txBody>
                  </p:sp>
                </mc:Choice>
                <mc:Fallback xmlns="">
                  <p:sp>
                    <p:nvSpPr>
                      <p:cNvPr id="274" name="テキスト ボックス 273">
                        <a:extLst>
                          <a:ext uri="{FF2B5EF4-FFF2-40B4-BE49-F238E27FC236}">
                            <a16:creationId xmlns:a16="http://schemas.microsoft.com/office/drawing/2014/main" id="{5283FD2F-CE8A-907E-1400-4BB255099E19}"/>
                          </a:ext>
                        </a:extLst>
                      </p:cNvPr>
                      <p:cNvSpPr txBox="1">
                        <a:spLocks noRot="1" noChangeAspect="1" noMove="1" noResize="1" noEditPoints="1" noAdjustHandles="1" noChangeArrowheads="1" noChangeShapeType="1" noTextEdit="1"/>
                      </p:cNvSpPr>
                      <p:nvPr/>
                    </p:nvSpPr>
                    <p:spPr>
                      <a:xfrm>
                        <a:off x="5154390" y="6236490"/>
                        <a:ext cx="462844" cy="369332"/>
                      </a:xfrm>
                      <a:prstGeom prst="rect">
                        <a:avLst/>
                      </a:prstGeom>
                      <a:blipFill>
                        <a:blip r:embed="rId41"/>
                        <a:stretch>
                          <a:fillRect b="-4918"/>
                        </a:stretch>
                      </a:blipFill>
                    </p:spPr>
                    <p:txBody>
                      <a:bodyPr/>
                      <a:lstStyle/>
                      <a:p>
                        <a:r>
                          <a:rPr lang="ja-JP" altLang="en-US">
                            <a:noFill/>
                          </a:rPr>
                          <a:t> </a:t>
                        </a:r>
                      </a:p>
                    </p:txBody>
                  </p:sp>
                </mc:Fallback>
              </mc:AlternateContent>
              <p:cxnSp>
                <p:nvCxnSpPr>
                  <p:cNvPr id="275" name="直線コネクタ 274">
                    <a:extLst>
                      <a:ext uri="{FF2B5EF4-FFF2-40B4-BE49-F238E27FC236}">
                        <a16:creationId xmlns:a16="http://schemas.microsoft.com/office/drawing/2014/main" id="{23A66131-A555-6D9A-E9CA-5CCA37B6BF6F}"/>
                      </a:ext>
                    </a:extLst>
                  </p:cNvPr>
                  <p:cNvCxnSpPr>
                    <a:cxnSpLocks/>
                    <a:endCxn id="265"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276" name="直線コネクタ 275">
                    <a:extLst>
                      <a:ext uri="{FF2B5EF4-FFF2-40B4-BE49-F238E27FC236}">
                        <a16:creationId xmlns:a16="http://schemas.microsoft.com/office/drawing/2014/main" id="{AC856EBC-2DEB-B4A7-C077-609790182FE8}"/>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277" name="直線コネクタ 276">
                    <a:extLst>
                      <a:ext uri="{FF2B5EF4-FFF2-40B4-BE49-F238E27FC236}">
                        <a16:creationId xmlns:a16="http://schemas.microsoft.com/office/drawing/2014/main" id="{7EB2F236-0679-2A4D-560E-00A2C3165A54}"/>
                      </a:ext>
                    </a:extLst>
                  </p:cNvPr>
                  <p:cNvCxnSpPr>
                    <a:cxnSpLocks/>
                  </p:cNvCxnSpPr>
                  <p:nvPr/>
                </p:nvCxnSpPr>
                <p:spPr>
                  <a:xfrm flipV="1">
                    <a:off x="4692930" y="4574729"/>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278" name="直線コネクタ 277">
                    <a:extLst>
                      <a:ext uri="{FF2B5EF4-FFF2-40B4-BE49-F238E27FC236}">
                        <a16:creationId xmlns:a16="http://schemas.microsoft.com/office/drawing/2014/main" id="{E5AEFDF3-87A8-B027-E976-626D8AF43D5C}"/>
                      </a:ext>
                    </a:extLst>
                  </p:cNvPr>
                  <p:cNvCxnSpPr>
                    <a:cxnSpLocks/>
                  </p:cNvCxnSpPr>
                  <p:nvPr/>
                </p:nvCxnSpPr>
                <p:spPr>
                  <a:xfrm>
                    <a:off x="4803005" y="6027736"/>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279" name="直線コネクタ 278">
                    <a:extLst>
                      <a:ext uri="{FF2B5EF4-FFF2-40B4-BE49-F238E27FC236}">
                        <a16:creationId xmlns:a16="http://schemas.microsoft.com/office/drawing/2014/main" id="{401CF709-C9EF-70C5-5313-F03537A4D37C}"/>
                      </a:ext>
                    </a:extLst>
                  </p:cNvPr>
                  <p:cNvCxnSpPr>
                    <a:cxnSpLocks/>
                  </p:cNvCxnSpPr>
                  <p:nvPr/>
                </p:nvCxnSpPr>
                <p:spPr>
                  <a:xfrm flipH="1">
                    <a:off x="4830198" y="5659253"/>
                    <a:ext cx="467021" cy="370601"/>
                  </a:xfrm>
                  <a:prstGeom prst="line">
                    <a:avLst/>
                  </a:prstGeom>
                </p:spPr>
                <p:style>
                  <a:lnRef idx="2">
                    <a:schemeClr val="dk1"/>
                  </a:lnRef>
                  <a:fillRef idx="0">
                    <a:schemeClr val="dk1"/>
                  </a:fillRef>
                  <a:effectRef idx="1">
                    <a:schemeClr val="dk1"/>
                  </a:effectRef>
                  <a:fontRef idx="minor">
                    <a:schemeClr val="tx1"/>
                  </a:fontRef>
                </p:style>
              </p:cxnSp>
              <p:sp>
                <p:nvSpPr>
                  <p:cNvPr id="280" name="フリーフォーム: 図形 279">
                    <a:extLst>
                      <a:ext uri="{FF2B5EF4-FFF2-40B4-BE49-F238E27FC236}">
                        <a16:creationId xmlns:a16="http://schemas.microsoft.com/office/drawing/2014/main" id="{D867078E-6631-8ABE-2444-BD1AD59835D8}"/>
                      </a:ext>
                    </a:extLst>
                  </p:cNvPr>
                  <p:cNvSpPr/>
                  <p:nvPr/>
                </p:nvSpPr>
                <p:spPr>
                  <a:xfrm rot="2031325" flipV="1">
                    <a:off x="4047164" y="5683187"/>
                    <a:ext cx="854538" cy="225986"/>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1" name="二等辺三角形 280">
                    <a:extLst>
                      <a:ext uri="{FF2B5EF4-FFF2-40B4-BE49-F238E27FC236}">
                        <a16:creationId xmlns:a16="http://schemas.microsoft.com/office/drawing/2014/main" id="{37267BB0-6752-0A2B-23ED-5BFED2D07AA4}"/>
                      </a:ext>
                    </a:extLst>
                  </p:cNvPr>
                  <p:cNvSpPr/>
                  <p:nvPr/>
                </p:nvSpPr>
                <p:spPr>
                  <a:xfrm rot="13748868">
                    <a:off x="4959954" y="58181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2" name="二等辺三角形 281">
                    <a:extLst>
                      <a:ext uri="{FF2B5EF4-FFF2-40B4-BE49-F238E27FC236}">
                        <a16:creationId xmlns:a16="http://schemas.microsoft.com/office/drawing/2014/main" id="{B4E28A97-7012-25DE-C82A-6871819E73D0}"/>
                      </a:ext>
                    </a:extLst>
                  </p:cNvPr>
                  <p:cNvSpPr/>
                  <p:nvPr/>
                </p:nvSpPr>
                <p:spPr>
                  <a:xfrm rot="7380440">
                    <a:off x="5027515" y="6212012"/>
                    <a:ext cx="201275" cy="9087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3" name="二等辺三角形 282">
                    <a:extLst>
                      <a:ext uri="{FF2B5EF4-FFF2-40B4-BE49-F238E27FC236}">
                        <a16:creationId xmlns:a16="http://schemas.microsoft.com/office/drawing/2014/main" id="{C2FFCECE-A222-E4B2-0856-EA11C4254A4E}"/>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4" name="二等辺三角形 283">
                    <a:extLst>
                      <a:ext uri="{FF2B5EF4-FFF2-40B4-BE49-F238E27FC236}">
                        <a16:creationId xmlns:a16="http://schemas.microsoft.com/office/drawing/2014/main" id="{CBF3E1AD-DBA5-B3DD-69B9-A7523BD9945D}"/>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cxnSp>
              <p:nvCxnSpPr>
                <p:cNvPr id="262" name="直線コネクタ 261">
                  <a:extLst>
                    <a:ext uri="{FF2B5EF4-FFF2-40B4-BE49-F238E27FC236}">
                      <a16:creationId xmlns:a16="http://schemas.microsoft.com/office/drawing/2014/main" id="{E4D2985B-7FE0-7F68-99AF-488EE1456E88}"/>
                    </a:ext>
                  </a:extLst>
                </p:cNvPr>
                <p:cNvCxnSpPr>
                  <a:cxnSpLocks/>
                </p:cNvCxnSpPr>
                <p:nvPr/>
              </p:nvCxnSpPr>
              <p:spPr>
                <a:xfrm>
                  <a:off x="3489872" y="5154008"/>
                  <a:ext cx="318344" cy="301956"/>
                </a:xfrm>
                <a:prstGeom prst="line">
                  <a:avLst/>
                </a:prstGeom>
              </p:spPr>
              <p:style>
                <a:lnRef idx="2">
                  <a:schemeClr val="dk1"/>
                </a:lnRef>
                <a:fillRef idx="0">
                  <a:schemeClr val="dk1"/>
                </a:fillRef>
                <a:effectRef idx="1">
                  <a:schemeClr val="dk1"/>
                </a:effectRef>
                <a:fontRef idx="minor">
                  <a:schemeClr val="tx1"/>
                </a:fontRef>
              </p:style>
            </p:cxnSp>
          </p:grpSp>
          <p:sp>
            <p:nvSpPr>
              <p:cNvPr id="260" name="フリーフォーム: 図形 259">
                <a:extLst>
                  <a:ext uri="{FF2B5EF4-FFF2-40B4-BE49-F238E27FC236}">
                    <a16:creationId xmlns:a16="http://schemas.microsoft.com/office/drawing/2014/main" id="{F5F1F5AC-F93B-7E40-1785-987B0C6FC490}"/>
                  </a:ext>
                </a:extLst>
              </p:cNvPr>
              <p:cNvSpPr/>
              <p:nvPr/>
            </p:nvSpPr>
            <p:spPr>
              <a:xfrm rot="8092500" flipH="1">
                <a:off x="9237689" y="2064003"/>
                <a:ext cx="801430" cy="241146"/>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mc:AlternateContent xmlns:mc="http://schemas.openxmlformats.org/markup-compatibility/2006" xmlns:a14="http://schemas.microsoft.com/office/drawing/2010/main">
          <mc:Choice Requires="a14">
            <p:sp>
              <p:nvSpPr>
                <p:cNvPr id="286" name="テキスト ボックス 285">
                  <a:extLst>
                    <a:ext uri="{FF2B5EF4-FFF2-40B4-BE49-F238E27FC236}">
                      <a16:creationId xmlns:a16="http://schemas.microsoft.com/office/drawing/2014/main" id="{4400F142-84AE-4BBE-27BC-0253D430D3C4}"/>
                    </a:ext>
                  </a:extLst>
                </p:cNvPr>
                <p:cNvSpPr txBox="1"/>
                <p:nvPr/>
              </p:nvSpPr>
              <p:spPr>
                <a:xfrm>
                  <a:off x="8834574" y="1111028"/>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ja-JP" altLang="en-US" b="0" i="1" dirty="0" smtClean="0">
                                <a:latin typeface="Cambria Math" panose="02040503050406030204" pitchFamily="18" charset="0"/>
                              </a:rPr>
                            </m:ctrlPr>
                          </m:sSubPr>
                          <m:e>
                            <m:r>
                              <a:rPr lang="ja-JP" altLang="en-US" b="0" i="1" dirty="0" smtClean="0">
                                <a:latin typeface="Cambria Math" panose="02040503050406030204" pitchFamily="18" charset="0"/>
                              </a:rPr>
                              <m:t>𝜈</m:t>
                            </m:r>
                          </m:e>
                          <m:sub>
                            <m:r>
                              <a:rPr lang="en-US" altLang="ja-JP" b="0" i="1" dirty="0" smtClean="0">
                                <a:latin typeface="Cambria Math" panose="02040503050406030204" pitchFamily="18" charset="0"/>
                              </a:rPr>
                              <m:t>𝑙</m:t>
                            </m:r>
                          </m:sub>
                        </m:sSub>
                      </m:oMath>
                    </m:oMathPara>
                  </a14:m>
                  <a:endParaRPr kumimoji="1" lang="ja-JP" altLang="en-US" dirty="0"/>
                </a:p>
              </p:txBody>
            </p:sp>
          </mc:Choice>
          <mc:Fallback xmlns="">
            <p:sp>
              <p:nvSpPr>
                <p:cNvPr id="286" name="テキスト ボックス 285">
                  <a:extLst>
                    <a:ext uri="{FF2B5EF4-FFF2-40B4-BE49-F238E27FC236}">
                      <a16:creationId xmlns:a16="http://schemas.microsoft.com/office/drawing/2014/main" id="{4400F142-84AE-4BBE-27BC-0253D430D3C4}"/>
                    </a:ext>
                  </a:extLst>
                </p:cNvPr>
                <p:cNvSpPr txBox="1">
                  <a:spLocks noRot="1" noChangeAspect="1" noMove="1" noResize="1" noEditPoints="1" noAdjustHandles="1" noChangeArrowheads="1" noChangeShapeType="1" noTextEdit="1"/>
                </p:cNvSpPr>
                <p:nvPr/>
              </p:nvSpPr>
              <p:spPr>
                <a:xfrm>
                  <a:off x="8834574" y="1111028"/>
                  <a:ext cx="462844" cy="369332"/>
                </a:xfrm>
                <a:prstGeom prst="rect">
                  <a:avLst/>
                </a:prstGeom>
                <a:blipFill>
                  <a:blip r:embed="rId42"/>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88" name="テキスト ボックス 287">
                  <a:extLst>
                    <a:ext uri="{FF2B5EF4-FFF2-40B4-BE49-F238E27FC236}">
                      <a16:creationId xmlns:a16="http://schemas.microsoft.com/office/drawing/2014/main" id="{F94B53E1-43E7-9801-2D2D-AEADEB471D78}"/>
                    </a:ext>
                  </a:extLst>
                </p:cNvPr>
                <p:cNvSpPr txBox="1"/>
                <p:nvPr/>
              </p:nvSpPr>
              <p:spPr>
                <a:xfrm>
                  <a:off x="8799350" y="181571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b="0" i="1" smtClean="0">
                                <a:latin typeface="Cambria Math" panose="02040503050406030204" pitchFamily="18" charset="0"/>
                              </a:rPr>
                            </m:ctrlPr>
                          </m:sSupPr>
                          <m:e>
                            <m:r>
                              <a:rPr kumimoji="1" lang="en-US" altLang="ja-JP" b="0" i="1" smtClean="0">
                                <a:latin typeface="Cambria Math" panose="02040503050406030204" pitchFamily="18" charset="0"/>
                              </a:rPr>
                              <m:t>𝑙</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288" name="テキスト ボックス 287">
                  <a:extLst>
                    <a:ext uri="{FF2B5EF4-FFF2-40B4-BE49-F238E27FC236}">
                      <a16:creationId xmlns:a16="http://schemas.microsoft.com/office/drawing/2014/main" id="{F94B53E1-43E7-9801-2D2D-AEADEB471D78}"/>
                    </a:ext>
                  </a:extLst>
                </p:cNvPr>
                <p:cNvSpPr txBox="1">
                  <a:spLocks noRot="1" noChangeAspect="1" noMove="1" noResize="1" noEditPoints="1" noAdjustHandles="1" noChangeArrowheads="1" noChangeShapeType="1" noTextEdit="1"/>
                </p:cNvSpPr>
                <p:nvPr/>
              </p:nvSpPr>
              <p:spPr>
                <a:xfrm>
                  <a:off x="8799350" y="1815710"/>
                  <a:ext cx="462844" cy="369332"/>
                </a:xfrm>
                <a:prstGeom prst="rect">
                  <a:avLst/>
                </a:prstGeom>
                <a:blipFill>
                  <a:blip r:embed="rId43"/>
                  <a:stretch>
                    <a:fillRect/>
                  </a:stretch>
                </a:blipFill>
              </p:spPr>
              <p:txBody>
                <a:bodyPr/>
                <a:lstStyle/>
                <a:p>
                  <a:r>
                    <a:rPr lang="ja-JP" altLang="en-US">
                      <a:noFill/>
                    </a:rPr>
                    <a:t> </a:t>
                  </a:r>
                </a:p>
              </p:txBody>
            </p:sp>
          </mc:Fallback>
        </mc:AlternateContent>
      </p:grpSp>
      <p:cxnSp>
        <p:nvCxnSpPr>
          <p:cNvPr id="295" name="直線矢印コネクタ 294">
            <a:extLst>
              <a:ext uri="{FF2B5EF4-FFF2-40B4-BE49-F238E27FC236}">
                <a16:creationId xmlns:a16="http://schemas.microsoft.com/office/drawing/2014/main" id="{2ED6F2F0-4943-0B0F-F083-3979C85B421C}"/>
              </a:ext>
            </a:extLst>
          </p:cNvPr>
          <p:cNvCxnSpPr>
            <a:cxnSpLocks/>
            <a:stCxn id="310" idx="1"/>
          </p:cNvCxnSpPr>
          <p:nvPr/>
        </p:nvCxnSpPr>
        <p:spPr>
          <a:xfrm flipH="1" flipV="1">
            <a:off x="4711977" y="3299428"/>
            <a:ext cx="4439974" cy="21452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97" name="直線矢印コネクタ 296">
            <a:extLst>
              <a:ext uri="{FF2B5EF4-FFF2-40B4-BE49-F238E27FC236}">
                <a16:creationId xmlns:a16="http://schemas.microsoft.com/office/drawing/2014/main" id="{42ADF6A4-0473-D317-DECD-5E2CB53D294B}"/>
              </a:ext>
            </a:extLst>
          </p:cNvPr>
          <p:cNvCxnSpPr>
            <a:cxnSpLocks/>
            <a:stCxn id="310" idx="1"/>
          </p:cNvCxnSpPr>
          <p:nvPr/>
        </p:nvCxnSpPr>
        <p:spPr>
          <a:xfrm flipH="1" flipV="1">
            <a:off x="8786191" y="2137776"/>
            <a:ext cx="365760" cy="137617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99" name="直線矢印コネクタ 298">
            <a:extLst>
              <a:ext uri="{FF2B5EF4-FFF2-40B4-BE49-F238E27FC236}">
                <a16:creationId xmlns:a16="http://schemas.microsoft.com/office/drawing/2014/main" id="{7DBCAE29-B1B9-89E5-9A77-0534EFB980DA}"/>
              </a:ext>
            </a:extLst>
          </p:cNvPr>
          <p:cNvCxnSpPr>
            <a:cxnSpLocks/>
            <a:stCxn id="310" idx="1"/>
          </p:cNvCxnSpPr>
          <p:nvPr/>
        </p:nvCxnSpPr>
        <p:spPr>
          <a:xfrm flipH="1">
            <a:off x="4761463" y="3513951"/>
            <a:ext cx="4390488" cy="298207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01" name="直線矢印コネクタ 300">
            <a:extLst>
              <a:ext uri="{FF2B5EF4-FFF2-40B4-BE49-F238E27FC236}">
                <a16:creationId xmlns:a16="http://schemas.microsoft.com/office/drawing/2014/main" id="{B94AE959-F414-AB99-E9BE-D43CB8D23F23}"/>
              </a:ext>
            </a:extLst>
          </p:cNvPr>
          <p:cNvCxnSpPr>
            <a:cxnSpLocks/>
            <a:stCxn id="310" idx="1"/>
          </p:cNvCxnSpPr>
          <p:nvPr/>
        </p:nvCxnSpPr>
        <p:spPr>
          <a:xfrm flipH="1">
            <a:off x="8542247" y="3513951"/>
            <a:ext cx="609704" cy="184602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10" name="爆発: 8 pt 309">
            <a:extLst>
              <a:ext uri="{FF2B5EF4-FFF2-40B4-BE49-F238E27FC236}">
                <a16:creationId xmlns:a16="http://schemas.microsoft.com/office/drawing/2014/main" id="{996A2CE0-685A-CED8-1F00-6CB9D45CAF0A}"/>
              </a:ext>
            </a:extLst>
          </p:cNvPr>
          <p:cNvSpPr/>
          <p:nvPr/>
        </p:nvSpPr>
        <p:spPr>
          <a:xfrm>
            <a:off x="9151951" y="2827003"/>
            <a:ext cx="2979265" cy="1722354"/>
          </a:xfrm>
          <a:prstGeom prst="irregularSeal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latin typeface="ＭＳ Ｐゴシック" panose="020B0600070205080204" pitchFamily="50" charset="-128"/>
                <a:ea typeface="ＭＳ Ｐゴシック" panose="020B0600070205080204" pitchFamily="50" charset="-128"/>
              </a:rPr>
              <a:t>ココを調べる</a:t>
            </a:r>
            <a:endParaRPr kumimoji="1" lang="ja-JP" altLang="en-US" b="1"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645960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正方形/長方形 33">
            <a:extLst>
              <a:ext uri="{FF2B5EF4-FFF2-40B4-BE49-F238E27FC236}">
                <a16:creationId xmlns:a16="http://schemas.microsoft.com/office/drawing/2014/main" id="{FB708951-852B-18CF-319C-362BEE091257}"/>
              </a:ext>
            </a:extLst>
          </p:cNvPr>
          <p:cNvSpPr/>
          <p:nvPr/>
        </p:nvSpPr>
        <p:spPr>
          <a:xfrm>
            <a:off x="8646111" y="1494932"/>
            <a:ext cx="3284738" cy="5202314"/>
          </a:xfrm>
          <a:prstGeom prst="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380603D8-5D18-B802-D47D-C800C166778D}"/>
              </a:ext>
            </a:extLst>
          </p:cNvPr>
          <p:cNvSpPr/>
          <p:nvPr/>
        </p:nvSpPr>
        <p:spPr>
          <a:xfrm>
            <a:off x="4643023" y="1796143"/>
            <a:ext cx="2685494" cy="4767309"/>
          </a:xfrm>
          <a:prstGeom prst="rect">
            <a:avLst/>
          </a:prstGeom>
          <a:solidFill>
            <a:schemeClr val="accent3">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62C61D8F-948E-E010-2322-D582C51A37CE}"/>
              </a:ext>
            </a:extLst>
          </p:cNvPr>
          <p:cNvSpPr/>
          <p:nvPr/>
        </p:nvSpPr>
        <p:spPr>
          <a:xfrm>
            <a:off x="116149" y="1819451"/>
            <a:ext cx="2743200" cy="4565280"/>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49A3FC37-8B14-D47E-0871-AFCC8DB30641}"/>
              </a:ext>
            </a:extLst>
          </p:cNvPr>
          <p:cNvSpPr>
            <a:spLocks noGrp="1"/>
          </p:cNvSpPr>
          <p:nvPr>
            <p:ph type="title"/>
          </p:nvPr>
        </p:nvSpPr>
        <p:spPr/>
        <p:txBody>
          <a:bodyPr/>
          <a:lstStyle/>
          <a:p>
            <a:r>
              <a:rPr lang="ja-JP" altLang="en-US" dirty="0"/>
              <a:t>データのフローチャート</a:t>
            </a:r>
            <a:endParaRPr kumimoji="1" lang="ja-JP" altLang="en-US" dirty="0"/>
          </a:p>
        </p:txBody>
      </p:sp>
      <p:sp>
        <p:nvSpPr>
          <p:cNvPr id="4" name="四角形: 角を丸くする 3">
            <a:extLst>
              <a:ext uri="{FF2B5EF4-FFF2-40B4-BE49-F238E27FC236}">
                <a16:creationId xmlns:a16="http://schemas.microsoft.com/office/drawing/2014/main" id="{79A298BE-00CB-D3FB-AC7D-47375D7F05EB}"/>
              </a:ext>
            </a:extLst>
          </p:cNvPr>
          <p:cNvSpPr/>
          <p:nvPr/>
        </p:nvSpPr>
        <p:spPr>
          <a:xfrm>
            <a:off x="293331" y="1900938"/>
            <a:ext cx="2024110" cy="1055486"/>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lumMod val="95000"/>
                    <a:lumOff val="5000"/>
                  </a:schemeClr>
                </a:solidFill>
              </a:rPr>
              <a:t>LCIO</a:t>
            </a:r>
            <a:r>
              <a:rPr kumimoji="1" lang="ja-JP" altLang="en-US" dirty="0">
                <a:solidFill>
                  <a:schemeClr val="tx1">
                    <a:lumMod val="95000"/>
                    <a:lumOff val="5000"/>
                  </a:schemeClr>
                </a:solidFill>
              </a:rPr>
              <a:t>ファイル</a:t>
            </a:r>
          </a:p>
        </p:txBody>
      </p:sp>
      <p:cxnSp>
        <p:nvCxnSpPr>
          <p:cNvPr id="6" name="直線矢印コネクタ 5">
            <a:extLst>
              <a:ext uri="{FF2B5EF4-FFF2-40B4-BE49-F238E27FC236}">
                <a16:creationId xmlns:a16="http://schemas.microsoft.com/office/drawing/2014/main" id="{12D7B2B5-DBE5-2736-3E73-2D70AC7380A8}"/>
              </a:ext>
            </a:extLst>
          </p:cNvPr>
          <p:cNvCxnSpPr>
            <a:cxnSpLocks/>
            <a:stCxn id="21" idx="3"/>
            <a:endCxn id="27" idx="1"/>
          </p:cNvCxnSpPr>
          <p:nvPr/>
        </p:nvCxnSpPr>
        <p:spPr>
          <a:xfrm>
            <a:off x="2859349" y="4102091"/>
            <a:ext cx="1783674" cy="777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 name="四角形: 角を丸くする 6">
            <a:extLst>
              <a:ext uri="{FF2B5EF4-FFF2-40B4-BE49-F238E27FC236}">
                <a16:creationId xmlns:a16="http://schemas.microsoft.com/office/drawing/2014/main" id="{C42B7272-B42E-3827-7CDD-050D80D56750}"/>
              </a:ext>
            </a:extLst>
          </p:cNvPr>
          <p:cNvSpPr/>
          <p:nvPr/>
        </p:nvSpPr>
        <p:spPr>
          <a:xfrm>
            <a:off x="4452151" y="1819451"/>
            <a:ext cx="2192784" cy="1218460"/>
          </a:xfrm>
          <a:prstGeom prst="roundRect">
            <a:avLst/>
          </a:prstGeom>
          <a:solidFill>
            <a:schemeClr val="accent3">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dirty="0">
              <a:solidFill>
                <a:schemeClr val="tx1">
                  <a:lumMod val="95000"/>
                  <a:lumOff val="5000"/>
                </a:schemeClr>
              </a:solidFill>
            </a:endParaRPr>
          </a:p>
          <a:p>
            <a:pPr algn="ctr"/>
            <a:r>
              <a:rPr kumimoji="1" lang="en-US" altLang="ja-JP" dirty="0">
                <a:solidFill>
                  <a:schemeClr val="tx1">
                    <a:lumMod val="95000"/>
                    <a:lumOff val="5000"/>
                  </a:schemeClr>
                </a:solidFill>
              </a:rPr>
              <a:t>(ROOT)</a:t>
            </a:r>
            <a:endParaRPr kumimoji="1" lang="ja-JP" altLang="en-US" dirty="0">
              <a:solidFill>
                <a:schemeClr val="tx1">
                  <a:lumMod val="95000"/>
                  <a:lumOff val="5000"/>
                </a:schemeClr>
              </a:solidFill>
            </a:endParaRPr>
          </a:p>
        </p:txBody>
      </p:sp>
      <p:sp>
        <p:nvSpPr>
          <p:cNvPr id="14" name="楕円 13">
            <a:extLst>
              <a:ext uri="{FF2B5EF4-FFF2-40B4-BE49-F238E27FC236}">
                <a16:creationId xmlns:a16="http://schemas.microsoft.com/office/drawing/2014/main" id="{E496AAE5-1924-D03E-873E-278E2E5934E8}"/>
              </a:ext>
            </a:extLst>
          </p:cNvPr>
          <p:cNvSpPr/>
          <p:nvPr/>
        </p:nvSpPr>
        <p:spPr>
          <a:xfrm>
            <a:off x="2805343" y="1377363"/>
            <a:ext cx="1571348" cy="78219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MARLIN</a:t>
            </a:r>
            <a:endParaRPr kumimoji="1" lang="ja-JP" altLang="en-US" dirty="0"/>
          </a:p>
        </p:txBody>
      </p:sp>
      <p:cxnSp>
        <p:nvCxnSpPr>
          <p:cNvPr id="16" name="直線矢印コネクタ 15">
            <a:extLst>
              <a:ext uri="{FF2B5EF4-FFF2-40B4-BE49-F238E27FC236}">
                <a16:creationId xmlns:a16="http://schemas.microsoft.com/office/drawing/2014/main" id="{2491A3C7-4E3A-7235-BC0F-28A14D503AEF}"/>
              </a:ext>
            </a:extLst>
          </p:cNvPr>
          <p:cNvCxnSpPr>
            <a:cxnSpLocks/>
            <a:stCxn id="27" idx="3"/>
          </p:cNvCxnSpPr>
          <p:nvPr/>
        </p:nvCxnSpPr>
        <p:spPr>
          <a:xfrm flipV="1">
            <a:off x="7328517" y="3986074"/>
            <a:ext cx="1247312" cy="19372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7" name="楕円 16">
            <a:extLst>
              <a:ext uri="{FF2B5EF4-FFF2-40B4-BE49-F238E27FC236}">
                <a16:creationId xmlns:a16="http://schemas.microsoft.com/office/drawing/2014/main" id="{B6A7B74E-5F44-076D-D625-6ADA0CF4DBD9}"/>
              </a:ext>
            </a:extLst>
          </p:cNvPr>
          <p:cNvSpPr/>
          <p:nvPr/>
        </p:nvSpPr>
        <p:spPr>
          <a:xfrm>
            <a:off x="7423951" y="3069613"/>
            <a:ext cx="1322773" cy="78217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BDT</a:t>
            </a:r>
            <a:endParaRPr kumimoji="1" lang="ja-JP" altLang="en-US" dirty="0"/>
          </a:p>
        </p:txBody>
      </p:sp>
      <p:sp>
        <p:nvSpPr>
          <p:cNvPr id="19" name="四角形: 角を丸くする 18">
            <a:extLst>
              <a:ext uri="{FF2B5EF4-FFF2-40B4-BE49-F238E27FC236}">
                <a16:creationId xmlns:a16="http://schemas.microsoft.com/office/drawing/2014/main" id="{27E967FA-DF79-6DED-A5FB-047764E28DE9}"/>
              </a:ext>
            </a:extLst>
          </p:cNvPr>
          <p:cNvSpPr/>
          <p:nvPr/>
        </p:nvSpPr>
        <p:spPr>
          <a:xfrm>
            <a:off x="8746724" y="1494932"/>
            <a:ext cx="2805344" cy="1440398"/>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lumMod val="95000"/>
                    <a:lumOff val="5000"/>
                  </a:schemeClr>
                </a:solidFill>
              </a:rPr>
              <a:t>Result</a:t>
            </a:r>
          </a:p>
          <a:p>
            <a:pPr algn="ctr"/>
            <a:r>
              <a:rPr kumimoji="1" lang="en-US" altLang="ja-JP" dirty="0">
                <a:solidFill>
                  <a:schemeClr val="tx1">
                    <a:lumMod val="95000"/>
                    <a:lumOff val="5000"/>
                  </a:schemeClr>
                </a:solidFill>
              </a:rPr>
              <a:t>(Root)</a:t>
            </a:r>
            <a:endParaRPr kumimoji="1" lang="ja-JP" altLang="en-US" dirty="0">
              <a:solidFill>
                <a:schemeClr val="tx1">
                  <a:lumMod val="95000"/>
                  <a:lumOff val="5000"/>
                </a:schemeClr>
              </a:solidFill>
            </a:endParaRPr>
          </a:p>
        </p:txBody>
      </p:sp>
    </p:spTree>
    <p:extLst>
      <p:ext uri="{BB962C8B-B14F-4D97-AF65-F5344CB8AC3E}">
        <p14:creationId xmlns:p14="http://schemas.microsoft.com/office/powerpoint/2010/main" val="33284137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530155-4100-CBFD-DC28-65534C44393D}"/>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タイトル 1">
                <a:extLst>
                  <a:ext uri="{FF2B5EF4-FFF2-40B4-BE49-F238E27FC236}">
                    <a16:creationId xmlns:a16="http://schemas.microsoft.com/office/drawing/2014/main" id="{B5A0165F-EB74-49BB-BF24-606B60A955B0}"/>
                  </a:ext>
                </a:extLst>
              </p:cNvPr>
              <p:cNvSpPr>
                <a:spLocks noGrp="1"/>
              </p:cNvSpPr>
              <p:nvPr>
                <p:ph type="title"/>
              </p:nvPr>
            </p:nvSpPr>
            <p:spPr>
              <a:xfrm>
                <a:off x="4102527" y="249816"/>
                <a:ext cx="4022608" cy="628153"/>
              </a:xfrm>
            </p:spPr>
            <p:txBody>
              <a:bodyPr>
                <a:normAutofit fontScale="90000"/>
              </a:bodyPr>
              <a:lstStyle/>
              <a:p>
                <a:pPr/>
                <a14:m>
                  <m:oMathPara xmlns:m="http://schemas.openxmlformats.org/officeDocument/2006/math">
                    <m:oMathParaPr>
                      <m:jc m:val="centerGroup"/>
                    </m:oMathParaPr>
                    <m:oMath xmlns:m="http://schemas.openxmlformats.org/officeDocument/2006/math">
                      <m:r>
                        <a:rPr lang="en-US" altLang="ja-JP" i="1">
                          <a:latin typeface="Cambria Math" panose="02040503050406030204" pitchFamily="18" charset="0"/>
                        </a:rPr>
                        <m:t>𝑊𝑊</m:t>
                      </m:r>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𝑙</m:t>
                      </m:r>
                      <m:r>
                        <a:rPr lang="ja-JP" altLang="en-US" i="1">
                          <a:latin typeface="Cambria Math" panose="02040503050406030204" pitchFamily="18" charset="0"/>
                          <a:ea typeface="Cambria Math" panose="02040503050406030204" pitchFamily="18" charset="0"/>
                        </a:rPr>
                        <m:t>𝜈</m:t>
                      </m:r>
                      <m:r>
                        <a:rPr lang="en-US" altLang="ja-JP" i="1">
                          <a:latin typeface="Cambria Math" panose="02040503050406030204" pitchFamily="18" charset="0"/>
                          <a:ea typeface="Cambria Math" panose="02040503050406030204" pitchFamily="18" charset="0"/>
                        </a:rPr>
                        <m:t>𝑞</m:t>
                      </m:r>
                      <m:acc>
                        <m:accPr>
                          <m:chr m:val="̅"/>
                          <m:ctrlPr>
                            <a:rPr lang="ja-JP" altLang="en-US" i="1">
                              <a:latin typeface="Cambria Math" panose="02040503050406030204" pitchFamily="18" charset="0"/>
                              <a:ea typeface="Cambria Math" panose="02040503050406030204" pitchFamily="18" charset="0"/>
                            </a:rPr>
                          </m:ctrlPr>
                        </m:accPr>
                        <m:e>
                          <m:r>
                            <a:rPr lang="en-US" altLang="ja-JP" i="1">
                              <a:latin typeface="Cambria Math" panose="02040503050406030204" pitchFamily="18" charset="0"/>
                              <a:ea typeface="Cambria Math" panose="02040503050406030204" pitchFamily="18" charset="0"/>
                            </a:rPr>
                            <m:t>𝑞</m:t>
                          </m:r>
                        </m:e>
                      </m:acc>
                    </m:oMath>
                  </m:oMathPara>
                </a14:m>
                <a:endParaRPr kumimoji="1" lang="ja-JP" altLang="en-US" dirty="0"/>
              </a:p>
            </p:txBody>
          </p:sp>
        </mc:Choice>
        <mc:Fallback xmlns="">
          <p:sp>
            <p:nvSpPr>
              <p:cNvPr id="2" name="タイトル 1">
                <a:extLst>
                  <a:ext uri="{FF2B5EF4-FFF2-40B4-BE49-F238E27FC236}">
                    <a16:creationId xmlns:a16="http://schemas.microsoft.com/office/drawing/2014/main" id="{B5A0165F-EB74-49BB-BF24-606B60A955B0}"/>
                  </a:ext>
                </a:extLst>
              </p:cNvPr>
              <p:cNvSpPr>
                <a:spLocks noGrp="1" noRot="1" noChangeAspect="1" noMove="1" noResize="1" noEditPoints="1" noAdjustHandles="1" noChangeArrowheads="1" noChangeShapeType="1" noTextEdit="1"/>
              </p:cNvSpPr>
              <p:nvPr>
                <p:ph type="title"/>
              </p:nvPr>
            </p:nvSpPr>
            <p:spPr>
              <a:xfrm>
                <a:off x="4102527" y="249816"/>
                <a:ext cx="4022608" cy="628153"/>
              </a:xfrm>
              <a:blipFill>
                <a:blip r:embed="rId3"/>
                <a:stretch>
                  <a:fillRect/>
                </a:stretch>
              </a:blipFill>
            </p:spPr>
            <p:txBody>
              <a:bodyPr/>
              <a:lstStyle/>
              <a:p>
                <a:r>
                  <a:rPr lang="ja-JP" altLang="en-US">
                    <a:noFill/>
                  </a:rPr>
                  <a:t> </a:t>
                </a:r>
              </a:p>
            </p:txBody>
          </p:sp>
        </mc:Fallback>
      </mc:AlternateContent>
      <p:grpSp>
        <p:nvGrpSpPr>
          <p:cNvPr id="191" name="グループ化 190">
            <a:extLst>
              <a:ext uri="{FF2B5EF4-FFF2-40B4-BE49-F238E27FC236}">
                <a16:creationId xmlns:a16="http://schemas.microsoft.com/office/drawing/2014/main" id="{DE22B346-274B-8496-B58F-7844C3AAF320}"/>
              </a:ext>
            </a:extLst>
          </p:cNvPr>
          <p:cNvGrpSpPr/>
          <p:nvPr/>
        </p:nvGrpSpPr>
        <p:grpSpPr>
          <a:xfrm>
            <a:off x="737867" y="144082"/>
            <a:ext cx="3886237" cy="2296708"/>
            <a:chOff x="7013713" y="1214913"/>
            <a:chExt cx="3886237" cy="2296708"/>
          </a:xfrm>
        </p:grpSpPr>
        <p:grpSp>
          <p:nvGrpSpPr>
            <p:cNvPr id="6" name="グループ化 5">
              <a:extLst>
                <a:ext uri="{FF2B5EF4-FFF2-40B4-BE49-F238E27FC236}">
                  <a16:creationId xmlns:a16="http://schemas.microsoft.com/office/drawing/2014/main" id="{7A89B5C5-9DDA-5FA5-44CE-ACF37C50D013}"/>
                </a:ext>
              </a:extLst>
            </p:cNvPr>
            <p:cNvGrpSpPr/>
            <p:nvPr/>
          </p:nvGrpSpPr>
          <p:grpSpPr>
            <a:xfrm>
              <a:off x="7013713" y="1214913"/>
              <a:ext cx="3886237" cy="2296708"/>
              <a:chOff x="581527" y="4466617"/>
              <a:chExt cx="3886237" cy="2296708"/>
            </a:xfrm>
          </p:grpSpPr>
          <p:grpSp>
            <p:nvGrpSpPr>
              <p:cNvPr id="7" name="グループ化 6">
                <a:extLst>
                  <a:ext uri="{FF2B5EF4-FFF2-40B4-BE49-F238E27FC236}">
                    <a16:creationId xmlns:a16="http://schemas.microsoft.com/office/drawing/2014/main" id="{82A0FA41-EDBF-F7B5-6D6D-3C5D834BB575}"/>
                  </a:ext>
                </a:extLst>
              </p:cNvPr>
              <p:cNvGrpSpPr/>
              <p:nvPr/>
            </p:nvGrpSpPr>
            <p:grpSpPr>
              <a:xfrm>
                <a:off x="581527" y="4466617"/>
                <a:ext cx="3886237" cy="2296708"/>
                <a:chOff x="1770186" y="4309114"/>
                <a:chExt cx="3886237" cy="2296708"/>
              </a:xfrm>
            </p:grpSpPr>
            <p:sp>
              <p:nvSpPr>
                <p:cNvPr id="9" name="二等辺三角形 8">
                  <a:extLst>
                    <a:ext uri="{FF2B5EF4-FFF2-40B4-BE49-F238E27FC236}">
                      <a16:creationId xmlns:a16="http://schemas.microsoft.com/office/drawing/2014/main" id="{FC9CC9F3-361B-2C91-9A7E-2640D89D4C0C}"/>
                    </a:ext>
                  </a:extLst>
                </p:cNvPr>
                <p:cNvSpPr/>
                <p:nvPr/>
              </p:nvSpPr>
              <p:spPr>
                <a:xfrm rot="7588457">
                  <a:off x="4755203" y="512051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0" name="二等辺三角形 9">
                  <a:extLst>
                    <a:ext uri="{FF2B5EF4-FFF2-40B4-BE49-F238E27FC236}">
                      <a16:creationId xmlns:a16="http://schemas.microsoft.com/office/drawing/2014/main" id="{4F5C7959-D786-5FF7-5824-DDF7443DBE3B}"/>
                    </a:ext>
                  </a:extLst>
                </p:cNvPr>
                <p:cNvSpPr/>
                <p:nvPr/>
              </p:nvSpPr>
              <p:spPr>
                <a:xfrm rot="13268211">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1" name="フリーフォーム: 図形 10">
                  <a:extLst>
                    <a:ext uri="{FF2B5EF4-FFF2-40B4-BE49-F238E27FC236}">
                      <a16:creationId xmlns:a16="http://schemas.microsoft.com/office/drawing/2014/main" id="{FC44D855-7C6A-B0C6-3311-AD50E7659799}"/>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8B0CF100-1DA5-CABF-4428-A1F93B04D388}"/>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5" name="テキスト ボックス 74">
                      <a:extLst>
                        <a:ext uri="{FF2B5EF4-FFF2-40B4-BE49-F238E27FC236}">
                          <a16:creationId xmlns:a16="http://schemas.microsoft.com/office/drawing/2014/main" id="{82C98993-9A8F-9752-54D8-87DBD6750D2C}"/>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1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02B9A6F0-9DEC-85E6-6276-F47E27D245BC}"/>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6" name="テキスト ボックス 75">
                      <a:extLst>
                        <a:ext uri="{FF2B5EF4-FFF2-40B4-BE49-F238E27FC236}">
                          <a16:creationId xmlns:a16="http://schemas.microsoft.com/office/drawing/2014/main" id="{F0579BA4-B015-B608-7751-500B98B8DB89}"/>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1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C04B642F-D1D5-CFDE-52E4-DBB9EAB7965C}"/>
                        </a:ext>
                      </a:extLst>
                    </p:cNvPr>
                    <p:cNvSpPr txBox="1"/>
                    <p:nvPr/>
                  </p:nvSpPr>
                  <p:spPr>
                    <a:xfrm>
                      <a:off x="3125283" y="4985587"/>
                      <a:ext cx="66759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ja-JP" altLang="en-US" i="1" smtClean="0">
                                <a:latin typeface="Cambria Math" panose="02040503050406030204" pitchFamily="18" charset="0"/>
                              </a:rPr>
                              <m:t>𝛾</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14" name="テキスト ボックス 13">
                      <a:extLst>
                        <a:ext uri="{FF2B5EF4-FFF2-40B4-BE49-F238E27FC236}">
                          <a16:creationId xmlns:a16="http://schemas.microsoft.com/office/drawing/2014/main" id="{C04B642F-D1D5-CFDE-52E4-DBB9EAB7965C}"/>
                        </a:ext>
                      </a:extLst>
                    </p:cNvPr>
                    <p:cNvSpPr txBox="1">
                      <a:spLocks noRot="1" noChangeAspect="1" noMove="1" noResize="1" noEditPoints="1" noAdjustHandles="1" noChangeArrowheads="1" noChangeShapeType="1" noTextEdit="1"/>
                    </p:cNvSpPr>
                    <p:nvPr/>
                  </p:nvSpPr>
                  <p:spPr>
                    <a:xfrm>
                      <a:off x="3125283" y="4985587"/>
                      <a:ext cx="667596" cy="369332"/>
                    </a:xfrm>
                    <a:prstGeom prst="rect">
                      <a:avLst/>
                    </a:prstGeom>
                    <a:blipFill>
                      <a:blip r:embed="rId15"/>
                      <a:stretch>
                        <a:fillRect b="-1333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1AD5EC1D-95F3-86C0-2FF3-97E500A2CBCA}"/>
                        </a:ext>
                      </a:extLst>
                    </p:cNvPr>
                    <p:cNvSpPr txBox="1"/>
                    <p:nvPr/>
                  </p:nvSpPr>
                  <p:spPr>
                    <a:xfrm>
                      <a:off x="4036870" y="4920702"/>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15" name="テキスト ボックス 14">
                      <a:extLst>
                        <a:ext uri="{FF2B5EF4-FFF2-40B4-BE49-F238E27FC236}">
                          <a16:creationId xmlns:a16="http://schemas.microsoft.com/office/drawing/2014/main" id="{1AD5EC1D-95F3-86C0-2FF3-97E500A2CBCA}"/>
                        </a:ext>
                      </a:extLst>
                    </p:cNvPr>
                    <p:cNvSpPr txBox="1">
                      <a:spLocks noRot="1" noChangeAspect="1" noMove="1" noResize="1" noEditPoints="1" noAdjustHandles="1" noChangeArrowheads="1" noChangeShapeType="1" noTextEdit="1"/>
                    </p:cNvSpPr>
                    <p:nvPr/>
                  </p:nvSpPr>
                  <p:spPr>
                    <a:xfrm>
                      <a:off x="4036870" y="4920702"/>
                      <a:ext cx="462844" cy="369332"/>
                    </a:xfrm>
                    <a:prstGeom prst="rect">
                      <a:avLst/>
                    </a:prstGeom>
                    <a:blipFill>
                      <a:blip r:embed="rId16"/>
                      <a:stretch>
                        <a:fillRect r="-657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A4CE965A-E547-2BC0-2C8F-80DE444ED202}"/>
                        </a:ext>
                      </a:extLst>
                    </p:cNvPr>
                    <p:cNvSpPr txBox="1"/>
                    <p:nvPr/>
                  </p:nvSpPr>
                  <p:spPr>
                    <a:xfrm>
                      <a:off x="4904214" y="4309114"/>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𝑞</m:t>
                                </m:r>
                              </m:e>
                            </m:acc>
                            <m:r>
                              <a:rPr lang="en-US" altLang="ja-JP" b="0" i="1" smtClean="0">
                                <a:latin typeface="Cambria Math" panose="02040503050406030204" pitchFamily="18" charset="0"/>
                              </a:rPr>
                              <m:t>′</m:t>
                            </m:r>
                          </m:oMath>
                        </m:oMathPara>
                      </a14:m>
                      <a:endParaRPr kumimoji="1" lang="ja-JP" altLang="en-US" dirty="0"/>
                    </a:p>
                  </p:txBody>
                </p:sp>
              </mc:Choice>
              <mc:Fallback xmlns="">
                <p:sp>
                  <p:nvSpPr>
                    <p:cNvPr id="16" name="テキスト ボックス 15">
                      <a:extLst>
                        <a:ext uri="{FF2B5EF4-FFF2-40B4-BE49-F238E27FC236}">
                          <a16:creationId xmlns:a16="http://schemas.microsoft.com/office/drawing/2014/main" id="{A4CE965A-E547-2BC0-2C8F-80DE444ED202}"/>
                        </a:ext>
                      </a:extLst>
                    </p:cNvPr>
                    <p:cNvSpPr txBox="1">
                      <a:spLocks noRot="1" noChangeAspect="1" noMove="1" noResize="1" noEditPoints="1" noAdjustHandles="1" noChangeArrowheads="1" noChangeShapeType="1" noTextEdit="1"/>
                    </p:cNvSpPr>
                    <p:nvPr/>
                  </p:nvSpPr>
                  <p:spPr>
                    <a:xfrm>
                      <a:off x="4904214" y="4309114"/>
                      <a:ext cx="462844" cy="369332"/>
                    </a:xfrm>
                    <a:prstGeom prst="rect">
                      <a:avLst/>
                    </a:prstGeom>
                    <a:blipFill>
                      <a:blip r:embed="rId17"/>
                      <a:stretch>
                        <a:fillRect r="-1316"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119D7C27-C01E-B055-4EDD-3C2093B3B6C3}"/>
                        </a:ext>
                      </a:extLst>
                    </p:cNvPr>
                    <p:cNvSpPr txBox="1"/>
                    <p:nvPr/>
                  </p:nvSpPr>
                  <p:spPr>
                    <a:xfrm>
                      <a:off x="4862604" y="509710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oMath>
                        </m:oMathPara>
                      </a14:m>
                      <a:endParaRPr kumimoji="1" lang="ja-JP" altLang="en-US" dirty="0"/>
                    </a:p>
                  </p:txBody>
                </p:sp>
              </mc:Choice>
              <mc:Fallback xmlns="">
                <p:sp>
                  <p:nvSpPr>
                    <p:cNvPr id="17" name="テキスト ボックス 16">
                      <a:extLst>
                        <a:ext uri="{FF2B5EF4-FFF2-40B4-BE49-F238E27FC236}">
                          <a16:creationId xmlns:a16="http://schemas.microsoft.com/office/drawing/2014/main" id="{119D7C27-C01E-B055-4EDD-3C2093B3B6C3}"/>
                        </a:ext>
                      </a:extLst>
                    </p:cNvPr>
                    <p:cNvSpPr txBox="1">
                      <a:spLocks noRot="1" noChangeAspect="1" noMove="1" noResize="1" noEditPoints="1" noAdjustHandles="1" noChangeArrowheads="1" noChangeShapeType="1" noTextEdit="1"/>
                    </p:cNvSpPr>
                    <p:nvPr/>
                  </p:nvSpPr>
                  <p:spPr>
                    <a:xfrm>
                      <a:off x="4862604" y="5097100"/>
                      <a:ext cx="462844" cy="369332"/>
                    </a:xfrm>
                    <a:prstGeom prst="rect">
                      <a:avLst/>
                    </a:prstGeom>
                    <a:blipFill>
                      <a:blip r:embed="rId18"/>
                      <a:stretch>
                        <a:fillRect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3C17E048-F1E6-40B7-517C-F3F38FD44679}"/>
                        </a:ext>
                      </a:extLst>
                    </p:cNvPr>
                    <p:cNvSpPr txBox="1"/>
                    <p:nvPr/>
                  </p:nvSpPr>
                  <p:spPr>
                    <a:xfrm>
                      <a:off x="5193579" y="535491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ja-JP" i="1" dirty="0" smtClean="0">
                                    <a:latin typeface="Cambria Math" panose="02040503050406030204" pitchFamily="18" charset="0"/>
                                  </a:rPr>
                                </m:ctrlPr>
                              </m:accPr>
                              <m:e>
                                <m:sSub>
                                  <m:sSubPr>
                                    <m:ctrlPr>
                                      <a:rPr lang="en-US" altLang="ja-JP" i="1" dirty="0" smtClean="0">
                                        <a:latin typeface="Cambria Math" panose="02040503050406030204" pitchFamily="18" charset="0"/>
                                      </a:rPr>
                                    </m:ctrlPr>
                                  </m:sSubPr>
                                  <m:e>
                                    <m:r>
                                      <a:rPr lang="ja-JP" altLang="en-US" i="1" dirty="0">
                                        <a:latin typeface="Cambria Math" panose="02040503050406030204" pitchFamily="18" charset="0"/>
                                      </a:rPr>
                                      <m:t>𝜈</m:t>
                                    </m:r>
                                  </m:e>
                                  <m:sub>
                                    <m:r>
                                      <a:rPr lang="en-US" altLang="ja-JP" b="0" i="1" dirty="0" smtClean="0">
                                        <a:latin typeface="Cambria Math" panose="02040503050406030204" pitchFamily="18" charset="0"/>
                                      </a:rPr>
                                      <m:t>𝑙</m:t>
                                    </m:r>
                                  </m:sub>
                                </m:sSub>
                              </m:e>
                            </m:acc>
                          </m:oMath>
                        </m:oMathPara>
                      </a14:m>
                      <a:endParaRPr kumimoji="1" lang="ja-JP" altLang="en-US" dirty="0"/>
                    </a:p>
                  </p:txBody>
                </p:sp>
              </mc:Choice>
              <mc:Fallback xmlns="">
                <p:sp>
                  <p:nvSpPr>
                    <p:cNvPr id="18" name="テキスト ボックス 17">
                      <a:extLst>
                        <a:ext uri="{FF2B5EF4-FFF2-40B4-BE49-F238E27FC236}">
                          <a16:creationId xmlns:a16="http://schemas.microsoft.com/office/drawing/2014/main" id="{3C17E048-F1E6-40B7-517C-F3F38FD44679}"/>
                        </a:ext>
                      </a:extLst>
                    </p:cNvPr>
                    <p:cNvSpPr txBox="1">
                      <a:spLocks noRot="1" noChangeAspect="1" noMove="1" noResize="1" noEditPoints="1" noAdjustHandles="1" noChangeArrowheads="1" noChangeShapeType="1" noTextEdit="1"/>
                    </p:cNvSpPr>
                    <p:nvPr/>
                  </p:nvSpPr>
                  <p:spPr>
                    <a:xfrm>
                      <a:off x="5193579" y="5354919"/>
                      <a:ext cx="462844" cy="369332"/>
                    </a:xfrm>
                    <a:prstGeom prst="rect">
                      <a:avLst/>
                    </a:prstGeom>
                    <a:blipFill>
                      <a:blip r:embed="rId19"/>
                      <a:stretch>
                        <a:fillRect r="-1316"/>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 name="テキスト ボックス 18">
                      <a:extLst>
                        <a:ext uri="{FF2B5EF4-FFF2-40B4-BE49-F238E27FC236}">
                          <a16:creationId xmlns:a16="http://schemas.microsoft.com/office/drawing/2014/main" id="{C0FE6743-A111-ECAF-77BE-E85CC49B5A7A}"/>
                        </a:ext>
                      </a:extLst>
                    </p:cNvPr>
                    <p:cNvSpPr txBox="1"/>
                    <p:nvPr/>
                  </p:nvSpPr>
                  <p:spPr>
                    <a:xfrm>
                      <a:off x="4095592" y="5833714"/>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19" name="テキスト ボックス 18">
                      <a:extLst>
                        <a:ext uri="{FF2B5EF4-FFF2-40B4-BE49-F238E27FC236}">
                          <a16:creationId xmlns:a16="http://schemas.microsoft.com/office/drawing/2014/main" id="{C0FE6743-A111-ECAF-77BE-E85CC49B5A7A}"/>
                        </a:ext>
                      </a:extLst>
                    </p:cNvPr>
                    <p:cNvSpPr txBox="1">
                      <a:spLocks noRot="1" noChangeAspect="1" noMove="1" noResize="1" noEditPoints="1" noAdjustHandles="1" noChangeArrowheads="1" noChangeShapeType="1" noTextEdit="1"/>
                    </p:cNvSpPr>
                    <p:nvPr/>
                  </p:nvSpPr>
                  <p:spPr>
                    <a:xfrm>
                      <a:off x="4095592" y="5833714"/>
                      <a:ext cx="462844" cy="369332"/>
                    </a:xfrm>
                    <a:prstGeom prst="rect">
                      <a:avLst/>
                    </a:prstGeom>
                    <a:blipFill>
                      <a:blip r:embed="rId20"/>
                      <a:stretch>
                        <a:fillRect r="-40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07B9660D-8121-3C77-0BFC-1F0C4F8CA67D}"/>
                        </a:ext>
                      </a:extLst>
                    </p:cNvPr>
                    <p:cNvSpPr txBox="1"/>
                    <p:nvPr/>
                  </p:nvSpPr>
                  <p:spPr>
                    <a:xfrm>
                      <a:off x="5154390" y="623649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b="0" i="1" smtClean="0">
                                    <a:latin typeface="Cambria Math" panose="02040503050406030204" pitchFamily="18" charset="0"/>
                                  </a:rPr>
                                </m:ctrlPr>
                              </m:sSupPr>
                              <m:e>
                                <m:r>
                                  <a:rPr kumimoji="1" lang="en-US" altLang="ja-JP" b="0" i="1" smtClean="0">
                                    <a:latin typeface="Cambria Math" panose="02040503050406030204" pitchFamily="18" charset="0"/>
                                  </a:rPr>
                                  <m:t>𝑙</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20" name="テキスト ボックス 19">
                      <a:extLst>
                        <a:ext uri="{FF2B5EF4-FFF2-40B4-BE49-F238E27FC236}">
                          <a16:creationId xmlns:a16="http://schemas.microsoft.com/office/drawing/2014/main" id="{07B9660D-8121-3C77-0BFC-1F0C4F8CA67D}"/>
                        </a:ext>
                      </a:extLst>
                    </p:cNvPr>
                    <p:cNvSpPr txBox="1">
                      <a:spLocks noRot="1" noChangeAspect="1" noMove="1" noResize="1" noEditPoints="1" noAdjustHandles="1" noChangeArrowheads="1" noChangeShapeType="1" noTextEdit="1"/>
                    </p:cNvSpPr>
                    <p:nvPr/>
                  </p:nvSpPr>
                  <p:spPr>
                    <a:xfrm>
                      <a:off x="5154390" y="6236490"/>
                      <a:ext cx="462844" cy="369332"/>
                    </a:xfrm>
                    <a:prstGeom prst="rect">
                      <a:avLst/>
                    </a:prstGeom>
                    <a:blipFill>
                      <a:blip r:embed="rId21"/>
                      <a:stretch>
                        <a:fillRect/>
                      </a:stretch>
                    </a:blipFill>
                  </p:spPr>
                  <p:txBody>
                    <a:bodyPr/>
                    <a:lstStyle/>
                    <a:p>
                      <a:r>
                        <a:rPr lang="ja-JP" altLang="en-US">
                          <a:noFill/>
                        </a:rPr>
                        <a:t> </a:t>
                      </a:r>
                    </a:p>
                  </p:txBody>
                </p:sp>
              </mc:Fallback>
            </mc:AlternateContent>
            <p:cxnSp>
              <p:nvCxnSpPr>
                <p:cNvPr id="21" name="直線コネクタ 20">
                  <a:extLst>
                    <a:ext uri="{FF2B5EF4-FFF2-40B4-BE49-F238E27FC236}">
                      <a16:creationId xmlns:a16="http://schemas.microsoft.com/office/drawing/2014/main" id="{D1B8C901-0A35-E1DA-5B38-C50516C4ABF2}"/>
                    </a:ext>
                  </a:extLst>
                </p:cNvPr>
                <p:cNvCxnSpPr>
                  <a:cxnSpLocks/>
                  <a:endCxn id="11"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22" name="直線コネクタ 21">
                  <a:extLst>
                    <a:ext uri="{FF2B5EF4-FFF2-40B4-BE49-F238E27FC236}">
                      <a16:creationId xmlns:a16="http://schemas.microsoft.com/office/drawing/2014/main" id="{A49E8AA4-2B46-0300-A36F-A36198FC6493}"/>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27" name="直線コネクタ 26">
                  <a:extLst>
                    <a:ext uri="{FF2B5EF4-FFF2-40B4-BE49-F238E27FC236}">
                      <a16:creationId xmlns:a16="http://schemas.microsoft.com/office/drawing/2014/main" id="{7EC8BBB4-70B5-8707-8A5B-7EE952BC620B}"/>
                    </a:ext>
                  </a:extLst>
                </p:cNvPr>
                <p:cNvCxnSpPr>
                  <a:cxnSpLocks/>
                </p:cNvCxnSpPr>
                <p:nvPr/>
              </p:nvCxnSpPr>
              <p:spPr>
                <a:xfrm flipV="1">
                  <a:off x="4692930" y="4574729"/>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28" name="直線コネクタ 27">
                  <a:extLst>
                    <a:ext uri="{FF2B5EF4-FFF2-40B4-BE49-F238E27FC236}">
                      <a16:creationId xmlns:a16="http://schemas.microsoft.com/office/drawing/2014/main" id="{3B3AC7A3-DD91-3C56-6DD2-FA87B352ACA1}"/>
                    </a:ext>
                  </a:extLst>
                </p:cNvPr>
                <p:cNvCxnSpPr>
                  <a:cxnSpLocks/>
                </p:cNvCxnSpPr>
                <p:nvPr/>
              </p:nvCxnSpPr>
              <p:spPr>
                <a:xfrm>
                  <a:off x="4803005" y="6027736"/>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29" name="直線コネクタ 28">
                  <a:extLst>
                    <a:ext uri="{FF2B5EF4-FFF2-40B4-BE49-F238E27FC236}">
                      <a16:creationId xmlns:a16="http://schemas.microsoft.com/office/drawing/2014/main" id="{462082E6-CD4D-2C3E-49E2-53162B051BDC}"/>
                    </a:ext>
                  </a:extLst>
                </p:cNvPr>
                <p:cNvCxnSpPr>
                  <a:cxnSpLocks/>
                </p:cNvCxnSpPr>
                <p:nvPr/>
              </p:nvCxnSpPr>
              <p:spPr>
                <a:xfrm flipH="1">
                  <a:off x="4830198" y="5659253"/>
                  <a:ext cx="467021" cy="370601"/>
                </a:xfrm>
                <a:prstGeom prst="line">
                  <a:avLst/>
                </a:prstGeom>
              </p:spPr>
              <p:style>
                <a:lnRef idx="2">
                  <a:schemeClr val="dk1"/>
                </a:lnRef>
                <a:fillRef idx="0">
                  <a:schemeClr val="dk1"/>
                </a:fillRef>
                <a:effectRef idx="1">
                  <a:schemeClr val="dk1"/>
                </a:effectRef>
                <a:fontRef idx="minor">
                  <a:schemeClr val="tx1"/>
                </a:fontRef>
              </p:style>
            </p:cxnSp>
            <p:sp>
              <p:nvSpPr>
                <p:cNvPr id="30" name="フリーフォーム: 図形 29">
                  <a:extLst>
                    <a:ext uri="{FF2B5EF4-FFF2-40B4-BE49-F238E27FC236}">
                      <a16:creationId xmlns:a16="http://schemas.microsoft.com/office/drawing/2014/main" id="{0B51C199-9B65-88A2-EC34-2C74287A2058}"/>
                    </a:ext>
                  </a:extLst>
                </p:cNvPr>
                <p:cNvSpPr/>
                <p:nvPr/>
              </p:nvSpPr>
              <p:spPr>
                <a:xfrm rot="2031325" flipV="1">
                  <a:off x="4047164" y="5683187"/>
                  <a:ext cx="854538" cy="225986"/>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 name="二等辺三角形 30">
                  <a:extLst>
                    <a:ext uri="{FF2B5EF4-FFF2-40B4-BE49-F238E27FC236}">
                      <a16:creationId xmlns:a16="http://schemas.microsoft.com/office/drawing/2014/main" id="{CBF98997-598C-3715-3BFD-0CAC4EF81A13}"/>
                    </a:ext>
                  </a:extLst>
                </p:cNvPr>
                <p:cNvSpPr/>
                <p:nvPr/>
              </p:nvSpPr>
              <p:spPr>
                <a:xfrm rot="14031933">
                  <a:off x="4959954" y="58181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二等辺三角形 31">
                  <a:extLst>
                    <a:ext uri="{FF2B5EF4-FFF2-40B4-BE49-F238E27FC236}">
                      <a16:creationId xmlns:a16="http://schemas.microsoft.com/office/drawing/2014/main" id="{8D9EA966-BED2-7094-0884-ADFF5FF08DF7}"/>
                    </a:ext>
                  </a:extLst>
                </p:cNvPr>
                <p:cNvSpPr/>
                <p:nvPr/>
              </p:nvSpPr>
              <p:spPr>
                <a:xfrm rot="7558353">
                  <a:off x="5027515" y="6212012"/>
                  <a:ext cx="201275" cy="9087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二等辺三角形 32">
                  <a:extLst>
                    <a:ext uri="{FF2B5EF4-FFF2-40B4-BE49-F238E27FC236}">
                      <a16:creationId xmlns:a16="http://schemas.microsoft.com/office/drawing/2014/main" id="{CB971B10-60F8-DD12-170B-08516CE67F2C}"/>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4" name="二等辺三角形 33">
                  <a:extLst>
                    <a:ext uri="{FF2B5EF4-FFF2-40B4-BE49-F238E27FC236}">
                      <a16:creationId xmlns:a16="http://schemas.microsoft.com/office/drawing/2014/main" id="{F776266E-2305-B249-9B3D-525AD01B39E9}"/>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cxnSp>
            <p:nvCxnSpPr>
              <p:cNvPr id="8" name="直線コネクタ 7">
                <a:extLst>
                  <a:ext uri="{FF2B5EF4-FFF2-40B4-BE49-F238E27FC236}">
                    <a16:creationId xmlns:a16="http://schemas.microsoft.com/office/drawing/2014/main" id="{062A76B6-3B33-8E17-946D-F62AAC85348E}"/>
                  </a:ext>
                </a:extLst>
              </p:cNvPr>
              <p:cNvCxnSpPr>
                <a:cxnSpLocks/>
              </p:cNvCxnSpPr>
              <p:nvPr/>
            </p:nvCxnSpPr>
            <p:spPr>
              <a:xfrm>
                <a:off x="3489872" y="5154008"/>
                <a:ext cx="318344" cy="301956"/>
              </a:xfrm>
              <a:prstGeom prst="line">
                <a:avLst/>
              </a:prstGeom>
            </p:spPr>
            <p:style>
              <a:lnRef idx="2">
                <a:schemeClr val="dk1"/>
              </a:lnRef>
              <a:fillRef idx="0">
                <a:schemeClr val="dk1"/>
              </a:fillRef>
              <a:effectRef idx="1">
                <a:schemeClr val="dk1"/>
              </a:effectRef>
              <a:fontRef idx="minor">
                <a:schemeClr val="tx1"/>
              </a:fontRef>
            </p:style>
          </p:cxnSp>
        </p:grpSp>
        <p:sp>
          <p:nvSpPr>
            <p:cNvPr id="187" name="フリーフォーム: 図形 186">
              <a:extLst>
                <a:ext uri="{FF2B5EF4-FFF2-40B4-BE49-F238E27FC236}">
                  <a16:creationId xmlns:a16="http://schemas.microsoft.com/office/drawing/2014/main" id="{CCA4A92C-AFB5-DC6A-E819-D60B7E3DA163}"/>
                </a:ext>
              </a:extLst>
            </p:cNvPr>
            <p:cNvSpPr/>
            <p:nvPr/>
          </p:nvSpPr>
          <p:spPr>
            <a:xfrm rot="8092500" flipH="1">
              <a:off x="9237689" y="2064003"/>
              <a:ext cx="801430" cy="241146"/>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290" name="グループ化 289">
            <a:extLst>
              <a:ext uri="{FF2B5EF4-FFF2-40B4-BE49-F238E27FC236}">
                <a16:creationId xmlns:a16="http://schemas.microsoft.com/office/drawing/2014/main" id="{6BFAE586-B652-2B36-6F76-E4C4FF80CA42}"/>
              </a:ext>
            </a:extLst>
          </p:cNvPr>
          <p:cNvGrpSpPr/>
          <p:nvPr/>
        </p:nvGrpSpPr>
        <p:grpSpPr>
          <a:xfrm>
            <a:off x="7792963" y="235348"/>
            <a:ext cx="3886237" cy="2206698"/>
            <a:chOff x="5640027" y="1111028"/>
            <a:chExt cx="3886237" cy="2206698"/>
          </a:xfrm>
        </p:grpSpPr>
        <p:grpSp>
          <p:nvGrpSpPr>
            <p:cNvPr id="258" name="グループ化 257">
              <a:extLst>
                <a:ext uri="{FF2B5EF4-FFF2-40B4-BE49-F238E27FC236}">
                  <a16:creationId xmlns:a16="http://schemas.microsoft.com/office/drawing/2014/main" id="{74EF06EE-97E3-CB14-6D3E-DF8DA2421A54}"/>
                </a:ext>
              </a:extLst>
            </p:cNvPr>
            <p:cNvGrpSpPr/>
            <p:nvPr/>
          </p:nvGrpSpPr>
          <p:grpSpPr>
            <a:xfrm>
              <a:off x="5640027" y="1286633"/>
              <a:ext cx="3886237" cy="2031093"/>
              <a:chOff x="7013713" y="1480528"/>
              <a:chExt cx="3886237" cy="2031093"/>
            </a:xfrm>
          </p:grpSpPr>
          <p:grpSp>
            <p:nvGrpSpPr>
              <p:cNvPr id="259" name="グループ化 258">
                <a:extLst>
                  <a:ext uri="{FF2B5EF4-FFF2-40B4-BE49-F238E27FC236}">
                    <a16:creationId xmlns:a16="http://schemas.microsoft.com/office/drawing/2014/main" id="{7A2D0FA8-CF06-9228-C6B1-586071454DD6}"/>
                  </a:ext>
                </a:extLst>
              </p:cNvPr>
              <p:cNvGrpSpPr/>
              <p:nvPr/>
            </p:nvGrpSpPr>
            <p:grpSpPr>
              <a:xfrm>
                <a:off x="7013713" y="1480528"/>
                <a:ext cx="3886237" cy="2031093"/>
                <a:chOff x="581527" y="4732232"/>
                <a:chExt cx="3886237" cy="2031093"/>
              </a:xfrm>
            </p:grpSpPr>
            <p:grpSp>
              <p:nvGrpSpPr>
                <p:cNvPr id="261" name="グループ化 260">
                  <a:extLst>
                    <a:ext uri="{FF2B5EF4-FFF2-40B4-BE49-F238E27FC236}">
                      <a16:creationId xmlns:a16="http://schemas.microsoft.com/office/drawing/2014/main" id="{0336D1F5-F4F0-A30C-5645-AF0CE495F940}"/>
                    </a:ext>
                  </a:extLst>
                </p:cNvPr>
                <p:cNvGrpSpPr/>
                <p:nvPr/>
              </p:nvGrpSpPr>
              <p:grpSpPr>
                <a:xfrm>
                  <a:off x="581527" y="4732232"/>
                  <a:ext cx="3886237" cy="2031093"/>
                  <a:chOff x="1770186" y="4574729"/>
                  <a:chExt cx="3886237" cy="2031093"/>
                </a:xfrm>
              </p:grpSpPr>
              <p:sp>
                <p:nvSpPr>
                  <p:cNvPr id="263" name="二等辺三角形 262">
                    <a:extLst>
                      <a:ext uri="{FF2B5EF4-FFF2-40B4-BE49-F238E27FC236}">
                        <a16:creationId xmlns:a16="http://schemas.microsoft.com/office/drawing/2014/main" id="{5107F23D-B867-4DDD-5294-A09C11DCBC53}"/>
                      </a:ext>
                    </a:extLst>
                  </p:cNvPr>
                  <p:cNvSpPr/>
                  <p:nvPr/>
                </p:nvSpPr>
                <p:spPr>
                  <a:xfrm rot="18720627">
                    <a:off x="4755203" y="512051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64" name="二等辺三角形 263">
                    <a:extLst>
                      <a:ext uri="{FF2B5EF4-FFF2-40B4-BE49-F238E27FC236}">
                        <a16:creationId xmlns:a16="http://schemas.microsoft.com/office/drawing/2014/main" id="{E6C2E0BA-C1CA-8118-5F4D-C4329743DDA5}"/>
                      </a:ext>
                    </a:extLst>
                  </p:cNvPr>
                  <p:cNvSpPr/>
                  <p:nvPr/>
                </p:nvSpPr>
                <p:spPr>
                  <a:xfrm rot="2329934">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65" name="フリーフォーム: 図形 264">
                    <a:extLst>
                      <a:ext uri="{FF2B5EF4-FFF2-40B4-BE49-F238E27FC236}">
                        <a16:creationId xmlns:a16="http://schemas.microsoft.com/office/drawing/2014/main" id="{A0FA765E-4634-69D2-EE75-A237106CEEE5}"/>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266" name="テキスト ボックス 265">
                        <a:extLst>
                          <a:ext uri="{FF2B5EF4-FFF2-40B4-BE49-F238E27FC236}">
                            <a16:creationId xmlns:a16="http://schemas.microsoft.com/office/drawing/2014/main" id="{09D76E8E-3D40-8029-D7B5-33FC4364137A}"/>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5" name="テキスト ボックス 74">
                        <a:extLst>
                          <a:ext uri="{FF2B5EF4-FFF2-40B4-BE49-F238E27FC236}">
                            <a16:creationId xmlns:a16="http://schemas.microsoft.com/office/drawing/2014/main" id="{82C98993-9A8F-9752-54D8-87DBD6750D2C}"/>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1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67" name="テキスト ボックス 266">
                        <a:extLst>
                          <a:ext uri="{FF2B5EF4-FFF2-40B4-BE49-F238E27FC236}">
                            <a16:creationId xmlns:a16="http://schemas.microsoft.com/office/drawing/2014/main" id="{02A93CC3-54F8-06F8-079B-F14FBEADF852}"/>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6" name="テキスト ボックス 75">
                        <a:extLst>
                          <a:ext uri="{FF2B5EF4-FFF2-40B4-BE49-F238E27FC236}">
                            <a16:creationId xmlns:a16="http://schemas.microsoft.com/office/drawing/2014/main" id="{F0579BA4-B015-B608-7751-500B98B8DB89}"/>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1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68" name="テキスト ボックス 267">
                        <a:extLst>
                          <a:ext uri="{FF2B5EF4-FFF2-40B4-BE49-F238E27FC236}">
                            <a16:creationId xmlns:a16="http://schemas.microsoft.com/office/drawing/2014/main" id="{DCC1F043-19DB-108E-8FC9-1EB9DD193D2D}"/>
                          </a:ext>
                        </a:extLst>
                      </p:cNvPr>
                      <p:cNvSpPr txBox="1"/>
                      <p:nvPr/>
                    </p:nvSpPr>
                    <p:spPr>
                      <a:xfrm>
                        <a:off x="3125283" y="4985587"/>
                        <a:ext cx="66759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ja-JP" altLang="en-US" i="1" smtClean="0">
                                  <a:latin typeface="Cambria Math" panose="02040503050406030204" pitchFamily="18" charset="0"/>
                                </a:rPr>
                                <m:t>𝛾</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268" name="テキスト ボックス 267">
                        <a:extLst>
                          <a:ext uri="{FF2B5EF4-FFF2-40B4-BE49-F238E27FC236}">
                            <a16:creationId xmlns:a16="http://schemas.microsoft.com/office/drawing/2014/main" id="{DCC1F043-19DB-108E-8FC9-1EB9DD193D2D}"/>
                          </a:ext>
                        </a:extLst>
                      </p:cNvPr>
                      <p:cNvSpPr txBox="1">
                        <a:spLocks noRot="1" noChangeAspect="1" noMove="1" noResize="1" noEditPoints="1" noAdjustHandles="1" noChangeArrowheads="1" noChangeShapeType="1" noTextEdit="1"/>
                      </p:cNvSpPr>
                      <p:nvPr/>
                    </p:nvSpPr>
                    <p:spPr>
                      <a:xfrm>
                        <a:off x="3125283" y="4985587"/>
                        <a:ext cx="667596" cy="369332"/>
                      </a:xfrm>
                      <a:prstGeom prst="rect">
                        <a:avLst/>
                      </a:prstGeom>
                      <a:blipFill>
                        <a:blip r:embed="rId22"/>
                        <a:stretch>
                          <a:fillRect b="-1333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69" name="テキスト ボックス 268">
                        <a:extLst>
                          <a:ext uri="{FF2B5EF4-FFF2-40B4-BE49-F238E27FC236}">
                            <a16:creationId xmlns:a16="http://schemas.microsoft.com/office/drawing/2014/main" id="{0B37A1BC-BC5C-6AB7-840E-9094F79D1C4F}"/>
                          </a:ext>
                        </a:extLst>
                      </p:cNvPr>
                      <p:cNvSpPr txBox="1"/>
                      <p:nvPr/>
                    </p:nvSpPr>
                    <p:spPr>
                      <a:xfrm>
                        <a:off x="4036870" y="4920702"/>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269" name="テキスト ボックス 268">
                        <a:extLst>
                          <a:ext uri="{FF2B5EF4-FFF2-40B4-BE49-F238E27FC236}">
                            <a16:creationId xmlns:a16="http://schemas.microsoft.com/office/drawing/2014/main" id="{0B37A1BC-BC5C-6AB7-840E-9094F79D1C4F}"/>
                          </a:ext>
                        </a:extLst>
                      </p:cNvPr>
                      <p:cNvSpPr txBox="1">
                        <a:spLocks noRot="1" noChangeAspect="1" noMove="1" noResize="1" noEditPoints="1" noAdjustHandles="1" noChangeArrowheads="1" noChangeShapeType="1" noTextEdit="1"/>
                      </p:cNvSpPr>
                      <p:nvPr/>
                    </p:nvSpPr>
                    <p:spPr>
                      <a:xfrm>
                        <a:off x="4036870" y="4920702"/>
                        <a:ext cx="462844" cy="369332"/>
                      </a:xfrm>
                      <a:prstGeom prst="rect">
                        <a:avLst/>
                      </a:prstGeom>
                      <a:blipFill>
                        <a:blip r:embed="rId23"/>
                        <a:stretch>
                          <a:fillRect r="-789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72" name="テキスト ボックス 271">
                        <a:extLst>
                          <a:ext uri="{FF2B5EF4-FFF2-40B4-BE49-F238E27FC236}">
                            <a16:creationId xmlns:a16="http://schemas.microsoft.com/office/drawing/2014/main" id="{5473CFC2-3D86-6AA5-C5E9-AF876D8244E6}"/>
                          </a:ext>
                        </a:extLst>
                      </p:cNvPr>
                      <p:cNvSpPr txBox="1"/>
                      <p:nvPr/>
                    </p:nvSpPr>
                    <p:spPr>
                      <a:xfrm>
                        <a:off x="5193579" y="535491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ja-JP" i="1" dirty="0" smtClean="0">
                                      <a:latin typeface="Cambria Math" panose="02040503050406030204" pitchFamily="18" charset="0"/>
                                    </a:rPr>
                                  </m:ctrlPr>
                                </m:accPr>
                                <m:e>
                                  <m:r>
                                    <a:rPr lang="en-US" altLang="ja-JP" b="0" i="1" dirty="0" smtClean="0">
                                      <a:latin typeface="Cambria Math" panose="02040503050406030204" pitchFamily="18" charset="0"/>
                                    </a:rPr>
                                    <m:t>𝑞</m:t>
                                  </m:r>
                                </m:e>
                              </m:acc>
                              <m:r>
                                <a:rPr lang="en-US" altLang="ja-JP" b="0" i="0" dirty="0" smtClean="0">
                                  <a:latin typeface="Cambria Math" panose="02040503050406030204" pitchFamily="18" charset="0"/>
                                </a:rPr>
                                <m:t>′</m:t>
                              </m:r>
                            </m:oMath>
                          </m:oMathPara>
                        </a14:m>
                        <a:endParaRPr kumimoji="1" lang="ja-JP" altLang="en-US" dirty="0"/>
                      </a:p>
                    </p:txBody>
                  </p:sp>
                </mc:Choice>
                <mc:Fallback xmlns="">
                  <p:sp>
                    <p:nvSpPr>
                      <p:cNvPr id="272" name="テキスト ボックス 271">
                        <a:extLst>
                          <a:ext uri="{FF2B5EF4-FFF2-40B4-BE49-F238E27FC236}">
                            <a16:creationId xmlns:a16="http://schemas.microsoft.com/office/drawing/2014/main" id="{5473CFC2-3D86-6AA5-C5E9-AF876D8244E6}"/>
                          </a:ext>
                        </a:extLst>
                      </p:cNvPr>
                      <p:cNvSpPr txBox="1">
                        <a:spLocks noRot="1" noChangeAspect="1" noMove="1" noResize="1" noEditPoints="1" noAdjustHandles="1" noChangeArrowheads="1" noChangeShapeType="1" noTextEdit="1"/>
                      </p:cNvSpPr>
                      <p:nvPr/>
                    </p:nvSpPr>
                    <p:spPr>
                      <a:xfrm>
                        <a:off x="5193579" y="5354919"/>
                        <a:ext cx="462844" cy="369332"/>
                      </a:xfrm>
                      <a:prstGeom prst="rect">
                        <a:avLst/>
                      </a:prstGeom>
                      <a:blipFill>
                        <a:blip r:embed="rId24"/>
                        <a:stretch>
                          <a:fillRect b="-655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73" name="テキスト ボックス 272">
                        <a:extLst>
                          <a:ext uri="{FF2B5EF4-FFF2-40B4-BE49-F238E27FC236}">
                            <a16:creationId xmlns:a16="http://schemas.microsoft.com/office/drawing/2014/main" id="{7AD3D42E-E205-979A-2818-A24A79C2F8F1}"/>
                          </a:ext>
                        </a:extLst>
                      </p:cNvPr>
                      <p:cNvSpPr txBox="1"/>
                      <p:nvPr/>
                    </p:nvSpPr>
                    <p:spPr>
                      <a:xfrm>
                        <a:off x="4095592" y="5833714"/>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273" name="テキスト ボックス 272">
                        <a:extLst>
                          <a:ext uri="{FF2B5EF4-FFF2-40B4-BE49-F238E27FC236}">
                            <a16:creationId xmlns:a16="http://schemas.microsoft.com/office/drawing/2014/main" id="{7AD3D42E-E205-979A-2818-A24A79C2F8F1}"/>
                          </a:ext>
                        </a:extLst>
                      </p:cNvPr>
                      <p:cNvSpPr txBox="1">
                        <a:spLocks noRot="1" noChangeAspect="1" noMove="1" noResize="1" noEditPoints="1" noAdjustHandles="1" noChangeArrowheads="1" noChangeShapeType="1" noTextEdit="1"/>
                      </p:cNvSpPr>
                      <p:nvPr/>
                    </p:nvSpPr>
                    <p:spPr>
                      <a:xfrm>
                        <a:off x="4095592" y="5833714"/>
                        <a:ext cx="462844" cy="369332"/>
                      </a:xfrm>
                      <a:prstGeom prst="rect">
                        <a:avLst/>
                      </a:prstGeom>
                      <a:blipFill>
                        <a:blip r:embed="rId25"/>
                        <a:stretch>
                          <a:fillRect r="-263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74" name="テキスト ボックス 273">
                        <a:extLst>
                          <a:ext uri="{FF2B5EF4-FFF2-40B4-BE49-F238E27FC236}">
                            <a16:creationId xmlns:a16="http://schemas.microsoft.com/office/drawing/2014/main" id="{097BE3E2-BD6E-EDD2-14D8-9EC2B0EF51A5}"/>
                          </a:ext>
                        </a:extLst>
                      </p:cNvPr>
                      <p:cNvSpPr txBox="1"/>
                      <p:nvPr/>
                    </p:nvSpPr>
                    <p:spPr>
                      <a:xfrm>
                        <a:off x="5154390" y="623649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oMath>
                          </m:oMathPara>
                        </a14:m>
                        <a:endParaRPr kumimoji="1" lang="ja-JP" altLang="en-US" dirty="0"/>
                      </a:p>
                    </p:txBody>
                  </p:sp>
                </mc:Choice>
                <mc:Fallback xmlns="">
                  <p:sp>
                    <p:nvSpPr>
                      <p:cNvPr id="274" name="テキスト ボックス 273">
                        <a:extLst>
                          <a:ext uri="{FF2B5EF4-FFF2-40B4-BE49-F238E27FC236}">
                            <a16:creationId xmlns:a16="http://schemas.microsoft.com/office/drawing/2014/main" id="{097BE3E2-BD6E-EDD2-14D8-9EC2B0EF51A5}"/>
                          </a:ext>
                        </a:extLst>
                      </p:cNvPr>
                      <p:cNvSpPr txBox="1">
                        <a:spLocks noRot="1" noChangeAspect="1" noMove="1" noResize="1" noEditPoints="1" noAdjustHandles="1" noChangeArrowheads="1" noChangeShapeType="1" noTextEdit="1"/>
                      </p:cNvSpPr>
                      <p:nvPr/>
                    </p:nvSpPr>
                    <p:spPr>
                      <a:xfrm>
                        <a:off x="5154390" y="6236490"/>
                        <a:ext cx="462844" cy="369332"/>
                      </a:xfrm>
                      <a:prstGeom prst="rect">
                        <a:avLst/>
                      </a:prstGeom>
                      <a:blipFill>
                        <a:blip r:embed="rId26"/>
                        <a:stretch>
                          <a:fillRect b="-6557"/>
                        </a:stretch>
                      </a:blipFill>
                    </p:spPr>
                    <p:txBody>
                      <a:bodyPr/>
                      <a:lstStyle/>
                      <a:p>
                        <a:r>
                          <a:rPr lang="ja-JP" altLang="en-US">
                            <a:noFill/>
                          </a:rPr>
                          <a:t> </a:t>
                        </a:r>
                      </a:p>
                    </p:txBody>
                  </p:sp>
                </mc:Fallback>
              </mc:AlternateContent>
              <p:cxnSp>
                <p:nvCxnSpPr>
                  <p:cNvPr id="275" name="直線コネクタ 274">
                    <a:extLst>
                      <a:ext uri="{FF2B5EF4-FFF2-40B4-BE49-F238E27FC236}">
                        <a16:creationId xmlns:a16="http://schemas.microsoft.com/office/drawing/2014/main" id="{8E31AAE1-4637-37BC-3D91-F2629B8DA94A}"/>
                      </a:ext>
                    </a:extLst>
                  </p:cNvPr>
                  <p:cNvCxnSpPr>
                    <a:cxnSpLocks/>
                    <a:endCxn id="265"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276" name="直線コネクタ 275">
                    <a:extLst>
                      <a:ext uri="{FF2B5EF4-FFF2-40B4-BE49-F238E27FC236}">
                        <a16:creationId xmlns:a16="http://schemas.microsoft.com/office/drawing/2014/main" id="{2EDBB59F-ED6A-2326-BC02-7F078FA86F8F}"/>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277" name="直線コネクタ 276">
                    <a:extLst>
                      <a:ext uri="{FF2B5EF4-FFF2-40B4-BE49-F238E27FC236}">
                        <a16:creationId xmlns:a16="http://schemas.microsoft.com/office/drawing/2014/main" id="{5A667065-2CBA-7EB8-E30A-86CE5E21C88E}"/>
                      </a:ext>
                    </a:extLst>
                  </p:cNvPr>
                  <p:cNvCxnSpPr>
                    <a:cxnSpLocks/>
                  </p:cNvCxnSpPr>
                  <p:nvPr/>
                </p:nvCxnSpPr>
                <p:spPr>
                  <a:xfrm flipV="1">
                    <a:off x="4692930" y="4574729"/>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278" name="直線コネクタ 277">
                    <a:extLst>
                      <a:ext uri="{FF2B5EF4-FFF2-40B4-BE49-F238E27FC236}">
                        <a16:creationId xmlns:a16="http://schemas.microsoft.com/office/drawing/2014/main" id="{74BBA20E-01A9-A035-CAE5-ED0575892774}"/>
                      </a:ext>
                    </a:extLst>
                  </p:cNvPr>
                  <p:cNvCxnSpPr>
                    <a:cxnSpLocks/>
                  </p:cNvCxnSpPr>
                  <p:nvPr/>
                </p:nvCxnSpPr>
                <p:spPr>
                  <a:xfrm>
                    <a:off x="4803005" y="6027736"/>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279" name="直線コネクタ 278">
                    <a:extLst>
                      <a:ext uri="{FF2B5EF4-FFF2-40B4-BE49-F238E27FC236}">
                        <a16:creationId xmlns:a16="http://schemas.microsoft.com/office/drawing/2014/main" id="{D36F8417-E8FA-4D35-D9A3-C1A078D4B3B7}"/>
                      </a:ext>
                    </a:extLst>
                  </p:cNvPr>
                  <p:cNvCxnSpPr>
                    <a:cxnSpLocks/>
                  </p:cNvCxnSpPr>
                  <p:nvPr/>
                </p:nvCxnSpPr>
                <p:spPr>
                  <a:xfrm flipH="1">
                    <a:off x="4830198" y="5659253"/>
                    <a:ext cx="467021" cy="370601"/>
                  </a:xfrm>
                  <a:prstGeom prst="line">
                    <a:avLst/>
                  </a:prstGeom>
                </p:spPr>
                <p:style>
                  <a:lnRef idx="2">
                    <a:schemeClr val="dk1"/>
                  </a:lnRef>
                  <a:fillRef idx="0">
                    <a:schemeClr val="dk1"/>
                  </a:fillRef>
                  <a:effectRef idx="1">
                    <a:schemeClr val="dk1"/>
                  </a:effectRef>
                  <a:fontRef idx="minor">
                    <a:schemeClr val="tx1"/>
                  </a:fontRef>
                </p:style>
              </p:cxnSp>
              <p:sp>
                <p:nvSpPr>
                  <p:cNvPr id="280" name="フリーフォーム: 図形 279">
                    <a:extLst>
                      <a:ext uri="{FF2B5EF4-FFF2-40B4-BE49-F238E27FC236}">
                        <a16:creationId xmlns:a16="http://schemas.microsoft.com/office/drawing/2014/main" id="{7AB1317A-0E0B-872F-AE7D-12614BAB34B3}"/>
                      </a:ext>
                    </a:extLst>
                  </p:cNvPr>
                  <p:cNvSpPr/>
                  <p:nvPr/>
                </p:nvSpPr>
                <p:spPr>
                  <a:xfrm rot="2031325" flipV="1">
                    <a:off x="4047164" y="5683187"/>
                    <a:ext cx="854538" cy="225986"/>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1" name="二等辺三角形 280">
                    <a:extLst>
                      <a:ext uri="{FF2B5EF4-FFF2-40B4-BE49-F238E27FC236}">
                        <a16:creationId xmlns:a16="http://schemas.microsoft.com/office/drawing/2014/main" id="{3F2041C5-19FD-0CE9-8C9C-F21B4603731D}"/>
                      </a:ext>
                    </a:extLst>
                  </p:cNvPr>
                  <p:cNvSpPr/>
                  <p:nvPr/>
                </p:nvSpPr>
                <p:spPr>
                  <a:xfrm rot="13748868">
                    <a:off x="4959954" y="58181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2" name="二等辺三角形 281">
                    <a:extLst>
                      <a:ext uri="{FF2B5EF4-FFF2-40B4-BE49-F238E27FC236}">
                        <a16:creationId xmlns:a16="http://schemas.microsoft.com/office/drawing/2014/main" id="{2D186A8F-181D-3DE1-4FB9-76A242A530EC}"/>
                      </a:ext>
                    </a:extLst>
                  </p:cNvPr>
                  <p:cNvSpPr/>
                  <p:nvPr/>
                </p:nvSpPr>
                <p:spPr>
                  <a:xfrm rot="7380440">
                    <a:off x="5027515" y="6212012"/>
                    <a:ext cx="201275" cy="9087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3" name="二等辺三角形 282">
                    <a:extLst>
                      <a:ext uri="{FF2B5EF4-FFF2-40B4-BE49-F238E27FC236}">
                        <a16:creationId xmlns:a16="http://schemas.microsoft.com/office/drawing/2014/main" id="{8A03538C-E2E5-C80E-F646-36A51F56BF4F}"/>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4" name="二等辺三角形 283">
                    <a:extLst>
                      <a:ext uri="{FF2B5EF4-FFF2-40B4-BE49-F238E27FC236}">
                        <a16:creationId xmlns:a16="http://schemas.microsoft.com/office/drawing/2014/main" id="{2AF18838-3C79-B6EA-DFAD-4117337195DF}"/>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cxnSp>
              <p:nvCxnSpPr>
                <p:cNvPr id="262" name="直線コネクタ 261">
                  <a:extLst>
                    <a:ext uri="{FF2B5EF4-FFF2-40B4-BE49-F238E27FC236}">
                      <a16:creationId xmlns:a16="http://schemas.microsoft.com/office/drawing/2014/main" id="{C0A1927E-6190-31EB-B2D9-132830ECCE77}"/>
                    </a:ext>
                  </a:extLst>
                </p:cNvPr>
                <p:cNvCxnSpPr>
                  <a:cxnSpLocks/>
                </p:cNvCxnSpPr>
                <p:nvPr/>
              </p:nvCxnSpPr>
              <p:spPr>
                <a:xfrm>
                  <a:off x="3489872" y="5154008"/>
                  <a:ext cx="318344" cy="301956"/>
                </a:xfrm>
                <a:prstGeom prst="line">
                  <a:avLst/>
                </a:prstGeom>
              </p:spPr>
              <p:style>
                <a:lnRef idx="2">
                  <a:schemeClr val="dk1"/>
                </a:lnRef>
                <a:fillRef idx="0">
                  <a:schemeClr val="dk1"/>
                </a:fillRef>
                <a:effectRef idx="1">
                  <a:schemeClr val="dk1"/>
                </a:effectRef>
                <a:fontRef idx="minor">
                  <a:schemeClr val="tx1"/>
                </a:fontRef>
              </p:style>
            </p:cxnSp>
          </p:grpSp>
          <p:sp>
            <p:nvSpPr>
              <p:cNvPr id="260" name="フリーフォーム: 図形 259">
                <a:extLst>
                  <a:ext uri="{FF2B5EF4-FFF2-40B4-BE49-F238E27FC236}">
                    <a16:creationId xmlns:a16="http://schemas.microsoft.com/office/drawing/2014/main" id="{49F7500F-9923-8E9D-34FB-2022F6FDB63E}"/>
                  </a:ext>
                </a:extLst>
              </p:cNvPr>
              <p:cNvSpPr/>
              <p:nvPr/>
            </p:nvSpPr>
            <p:spPr>
              <a:xfrm rot="8092500" flipH="1">
                <a:off x="9237689" y="2064003"/>
                <a:ext cx="801430" cy="241146"/>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mc:AlternateContent xmlns:mc="http://schemas.openxmlformats.org/markup-compatibility/2006" xmlns:a14="http://schemas.microsoft.com/office/drawing/2010/main">
          <mc:Choice Requires="a14">
            <p:sp>
              <p:nvSpPr>
                <p:cNvPr id="286" name="テキスト ボックス 285">
                  <a:extLst>
                    <a:ext uri="{FF2B5EF4-FFF2-40B4-BE49-F238E27FC236}">
                      <a16:creationId xmlns:a16="http://schemas.microsoft.com/office/drawing/2014/main" id="{013410A1-C6F6-717C-C254-20E7D6B68128}"/>
                    </a:ext>
                  </a:extLst>
                </p:cNvPr>
                <p:cNvSpPr txBox="1"/>
                <p:nvPr/>
              </p:nvSpPr>
              <p:spPr>
                <a:xfrm>
                  <a:off x="8834574" y="1111028"/>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ja-JP" altLang="en-US" b="0" i="1" dirty="0" smtClean="0">
                                <a:latin typeface="Cambria Math" panose="02040503050406030204" pitchFamily="18" charset="0"/>
                              </a:rPr>
                            </m:ctrlPr>
                          </m:sSubPr>
                          <m:e>
                            <m:r>
                              <a:rPr lang="ja-JP" altLang="en-US" b="0" i="1" dirty="0" smtClean="0">
                                <a:latin typeface="Cambria Math" panose="02040503050406030204" pitchFamily="18" charset="0"/>
                              </a:rPr>
                              <m:t>𝜈</m:t>
                            </m:r>
                          </m:e>
                          <m:sub>
                            <m:r>
                              <a:rPr lang="en-US" altLang="ja-JP" b="0" i="1" dirty="0" smtClean="0">
                                <a:latin typeface="Cambria Math" panose="02040503050406030204" pitchFamily="18" charset="0"/>
                              </a:rPr>
                              <m:t>𝑙</m:t>
                            </m:r>
                          </m:sub>
                        </m:sSub>
                      </m:oMath>
                    </m:oMathPara>
                  </a14:m>
                  <a:endParaRPr kumimoji="1" lang="ja-JP" altLang="en-US" dirty="0"/>
                </a:p>
              </p:txBody>
            </p:sp>
          </mc:Choice>
          <mc:Fallback xmlns="">
            <p:sp>
              <p:nvSpPr>
                <p:cNvPr id="286" name="テキスト ボックス 285">
                  <a:extLst>
                    <a:ext uri="{FF2B5EF4-FFF2-40B4-BE49-F238E27FC236}">
                      <a16:creationId xmlns:a16="http://schemas.microsoft.com/office/drawing/2014/main" id="{013410A1-C6F6-717C-C254-20E7D6B68128}"/>
                    </a:ext>
                  </a:extLst>
                </p:cNvPr>
                <p:cNvSpPr txBox="1">
                  <a:spLocks noRot="1" noChangeAspect="1" noMove="1" noResize="1" noEditPoints="1" noAdjustHandles="1" noChangeArrowheads="1" noChangeShapeType="1" noTextEdit="1"/>
                </p:cNvSpPr>
                <p:nvPr/>
              </p:nvSpPr>
              <p:spPr>
                <a:xfrm>
                  <a:off x="8834574" y="1111028"/>
                  <a:ext cx="462844" cy="369332"/>
                </a:xfrm>
                <a:prstGeom prst="rect">
                  <a:avLst/>
                </a:prstGeom>
                <a:blipFill>
                  <a:blip r:embed="rId2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88" name="テキスト ボックス 287">
                  <a:extLst>
                    <a:ext uri="{FF2B5EF4-FFF2-40B4-BE49-F238E27FC236}">
                      <a16:creationId xmlns:a16="http://schemas.microsoft.com/office/drawing/2014/main" id="{946F02BB-8B9A-0BE5-7443-1C124CDA9B17}"/>
                    </a:ext>
                  </a:extLst>
                </p:cNvPr>
                <p:cNvSpPr txBox="1"/>
                <p:nvPr/>
              </p:nvSpPr>
              <p:spPr>
                <a:xfrm>
                  <a:off x="8799350" y="181571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b="0" i="1" smtClean="0">
                                <a:latin typeface="Cambria Math" panose="02040503050406030204" pitchFamily="18" charset="0"/>
                              </a:rPr>
                            </m:ctrlPr>
                          </m:sSupPr>
                          <m:e>
                            <m:r>
                              <a:rPr kumimoji="1" lang="en-US" altLang="ja-JP" b="0" i="1" smtClean="0">
                                <a:latin typeface="Cambria Math" panose="02040503050406030204" pitchFamily="18" charset="0"/>
                              </a:rPr>
                              <m:t>𝑙</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288" name="テキスト ボックス 287">
                  <a:extLst>
                    <a:ext uri="{FF2B5EF4-FFF2-40B4-BE49-F238E27FC236}">
                      <a16:creationId xmlns:a16="http://schemas.microsoft.com/office/drawing/2014/main" id="{946F02BB-8B9A-0BE5-7443-1C124CDA9B17}"/>
                    </a:ext>
                  </a:extLst>
                </p:cNvPr>
                <p:cNvSpPr txBox="1">
                  <a:spLocks noRot="1" noChangeAspect="1" noMove="1" noResize="1" noEditPoints="1" noAdjustHandles="1" noChangeArrowheads="1" noChangeShapeType="1" noTextEdit="1"/>
                </p:cNvSpPr>
                <p:nvPr/>
              </p:nvSpPr>
              <p:spPr>
                <a:xfrm>
                  <a:off x="8799350" y="1815710"/>
                  <a:ext cx="462844" cy="369332"/>
                </a:xfrm>
                <a:prstGeom prst="rect">
                  <a:avLst/>
                </a:prstGeom>
                <a:blipFill>
                  <a:blip r:embed="rId28"/>
                  <a:stretch>
                    <a:fillRect/>
                  </a:stretch>
                </a:blipFill>
              </p:spPr>
              <p:txBody>
                <a:bodyPr/>
                <a:lstStyle/>
                <a:p>
                  <a:r>
                    <a:rPr lang="ja-JP" altLang="en-US">
                      <a:noFill/>
                    </a:rPr>
                    <a:t> </a:t>
                  </a:r>
                </a:p>
              </p:txBody>
            </p:sp>
          </mc:Fallback>
        </mc:AlternateContent>
      </p:grpSp>
      <mc:AlternateContent xmlns:mc="http://schemas.openxmlformats.org/markup-compatibility/2006" xmlns:a14="http://schemas.microsoft.com/office/drawing/2010/main">
        <mc:Choice Requires="a14">
          <p:graphicFrame>
            <p:nvGraphicFramePr>
              <p:cNvPr id="3" name="表 2">
                <a:extLst>
                  <a:ext uri="{FF2B5EF4-FFF2-40B4-BE49-F238E27FC236}">
                    <a16:creationId xmlns:a16="http://schemas.microsoft.com/office/drawing/2014/main" id="{8D2B1F98-EA93-9A3B-F1C3-412BB9B91FC5}"/>
                  </a:ext>
                </a:extLst>
              </p:cNvPr>
              <p:cNvGraphicFramePr>
                <a:graphicFrameLocks noGrp="1"/>
              </p:cNvGraphicFramePr>
              <p:nvPr/>
            </p:nvGraphicFramePr>
            <p:xfrm>
              <a:off x="1153746" y="4670315"/>
              <a:ext cx="3508983" cy="1891666"/>
            </p:xfrm>
            <a:graphic>
              <a:graphicData uri="http://schemas.openxmlformats.org/drawingml/2006/table">
                <a:tbl>
                  <a:tblPr firstRow="1" bandRow="1">
                    <a:tableStyleId>{21E4AEA4-8DFA-4A89-87EB-49C32662AFE0}</a:tableStyleId>
                  </a:tblPr>
                  <a:tblGrid>
                    <a:gridCol w="1533566">
                      <a:extLst>
                        <a:ext uri="{9D8B030D-6E8A-4147-A177-3AD203B41FA5}">
                          <a16:colId xmlns:a16="http://schemas.microsoft.com/office/drawing/2014/main" val="4263053850"/>
                        </a:ext>
                      </a:extLst>
                    </a:gridCol>
                    <a:gridCol w="1975417">
                      <a:extLst>
                        <a:ext uri="{9D8B030D-6E8A-4147-A177-3AD203B41FA5}">
                          <a16:colId xmlns:a16="http://schemas.microsoft.com/office/drawing/2014/main" val="857507958"/>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b="1" dirty="0">
                              <a:solidFill>
                                <a:srgbClr val="1F1F1F"/>
                              </a:solidFill>
                              <a:effectLst/>
                            </a:rPr>
                            <a:t>クォーク (</a:t>
                          </a:r>
                          <a14:m>
                            <m:oMath xmlns:m="http://schemas.openxmlformats.org/officeDocument/2006/math">
                              <m:r>
                                <a:rPr kumimoji="1" lang="en-US" altLang="ja-JP" sz="1800" b="0" u="none" strike="noStrike" kern="1200" cap="none" spc="0" normalizeH="0" baseline="0" noProof="0" smtClean="0">
                                  <a:ln>
                                    <a:noFill/>
                                  </a:ln>
                                  <a:solidFill>
                                    <a:prstClr val="black"/>
                                  </a:solidFill>
                                  <a:effectLst/>
                                  <a:uLnTx/>
                                  <a:uFillTx/>
                                  <a:latin typeface="Cambria Math" panose="02040503050406030204" pitchFamily="18" charset="0"/>
                                </a:rPr>
                                <m:t>𝑞</m:t>
                              </m:r>
                            </m:oMath>
                          </a14:m>
                          <a:r>
                            <a:rPr lang="ja-JP" b="1" dirty="0">
                              <a:solidFill>
                                <a:srgbClr val="1F1F1F"/>
                              </a:solidFill>
                              <a:effectLst/>
                            </a:rPr>
                            <a:t>)</a:t>
                          </a:r>
                          <a:endParaRPr lang="ja-JP" dirty="0">
                            <a:solidFill>
                              <a:srgbClr val="1F1F1F"/>
                            </a:solidFill>
                            <a:effectLst/>
                            <a:latin typeface="Google Sans Text"/>
                          </a:endParaRPr>
                        </a:p>
                      </a:txBody>
                      <a:tcPr marL="76200" marR="76200" marT="50800" marB="50800" anchor="ctr"/>
                    </a:tc>
                    <a:tc>
                      <a:txBody>
                        <a:bodyPr/>
                        <a:lstStyle/>
                        <a:p>
                          <a:pPr marL="0" marR="0" rtl="0">
                            <a:spcAft>
                              <a:spcPts val="2400"/>
                            </a:spcAft>
                            <a:buNone/>
                          </a:pPr>
                          <a:r>
                            <a:rPr lang="ja-JP" b="1" dirty="0">
                              <a:solidFill>
                                <a:srgbClr val="1F1F1F"/>
                              </a:solidFill>
                              <a:effectLst/>
                            </a:rPr>
                            <a:t>反クォーク (</a:t>
                          </a:r>
                          <a14:m>
                            <m:oMath xmlns:m="http://schemas.openxmlformats.org/officeDocument/2006/math">
                              <m:acc>
                                <m:accPr>
                                  <m:chr m:val="̅"/>
                                  <m:ctrlPr>
                                    <a:rPr kumimoji="1" lang="ja-JP" altLang="en-US" sz="1800" b="0" i="1" u="none" strike="noStrike" kern="1200" cap="none" spc="0" normalizeH="0" baseline="0" noProof="0" smtClean="0">
                                      <a:ln>
                                        <a:noFill/>
                                      </a:ln>
                                      <a:solidFill>
                                        <a:prstClr val="black"/>
                                      </a:solidFill>
                                      <a:effectLst/>
                                      <a:uLnTx/>
                                      <a:uFillTx/>
                                      <a:latin typeface="Cambria Math" panose="02040503050406030204" pitchFamily="18" charset="0"/>
                                    </a:rPr>
                                  </m:ctrlPr>
                                </m:accPr>
                                <m:e>
                                  <m:r>
                                    <a:rPr kumimoji="1" lang="en-US" altLang="ja-JP" sz="1800" b="0" u="none" strike="noStrike" kern="1200" cap="none" spc="0" normalizeH="0" baseline="0" noProof="0" smtClean="0">
                                      <a:ln>
                                        <a:noFill/>
                                      </a:ln>
                                      <a:solidFill>
                                        <a:prstClr val="black"/>
                                      </a:solidFill>
                                      <a:effectLst/>
                                      <a:uLnTx/>
                                      <a:uFillTx/>
                                      <a:latin typeface="Cambria Math" panose="02040503050406030204" pitchFamily="18" charset="0"/>
                                    </a:rPr>
                                    <m:t>𝑞</m:t>
                                  </m:r>
                                </m:e>
                              </m:acc>
                              <m:r>
                                <a:rPr kumimoji="1" lang="en-US" altLang="ja-JP" sz="1800" b="0" u="none" strike="noStrike" kern="1200" cap="none" spc="0" normalizeH="0" baseline="0" noProof="0" smtClean="0">
                                  <a:ln>
                                    <a:noFill/>
                                  </a:ln>
                                  <a:solidFill>
                                    <a:prstClr val="black"/>
                                  </a:solidFill>
                                  <a:effectLst/>
                                  <a:uLnTx/>
                                  <a:uFillTx/>
                                  <a:latin typeface="Cambria Math" panose="02040503050406030204" pitchFamily="18" charset="0"/>
                                </a:rPr>
                                <m:t>′</m:t>
                              </m:r>
                            </m:oMath>
                          </a14:m>
                          <a:r>
                            <a:rPr lang="ja-JP" b="1" dirty="0">
                              <a:solidFill>
                                <a:srgbClr val="1F1F1F"/>
                              </a:solidFill>
                              <a:effectLst/>
                            </a:rPr>
                            <a:t>)</a:t>
                          </a:r>
                          <a:endParaRPr lang="ja-JP" dirty="0">
                            <a:solidFill>
                              <a:srgbClr val="1F1F1F"/>
                            </a:solidFill>
                            <a:effectLst/>
                            <a:latin typeface="Google Sans Text"/>
                          </a:endParaRPr>
                        </a:p>
                      </a:txBody>
                      <a:tcPr marL="76200" marR="76200" marT="50800" marB="50800" anchor="ctr"/>
                    </a:tc>
                    <a:extLst>
                      <a:ext uri="{0D108BD9-81ED-4DB2-BD59-A6C34878D82A}">
                        <a16:rowId xmlns:a16="http://schemas.microsoft.com/office/drawing/2014/main" val="1300256181"/>
                      </a:ext>
                    </a:extLst>
                  </a:tr>
                  <a:tr h="370840">
                    <a:tc>
                      <a:txBody>
                        <a:bodyPr/>
                        <a:lstStyle/>
                        <a:p>
                          <a:pPr marL="0" marR="0" rtl="0">
                            <a:spcAft>
                              <a:spcPts val="2400"/>
                            </a:spcAft>
                            <a:buNone/>
                          </a:pPr>
                          <a:r>
                            <a:rPr lang="en-US" altLang="ja-JP" dirty="0">
                              <a:solidFill>
                                <a:srgbClr val="1F1F1F"/>
                              </a:solidFill>
                              <a:effectLst/>
                            </a:rPr>
                            <a:t>u</a:t>
                          </a:r>
                          <a:r>
                            <a:rPr lang="ja-JP" dirty="0">
                              <a:solidFill>
                                <a:srgbClr val="1F1F1F"/>
                              </a:solidFill>
                              <a:effectLst/>
                            </a:rPr>
                            <a:t>(アップ)</a:t>
                          </a:r>
                          <a:endParaRPr lang="ja-JP" dirty="0">
                            <a:solidFill>
                              <a:srgbClr val="1F1F1F"/>
                            </a:solidFill>
                            <a:effectLst/>
                            <a:latin typeface="Google Sans Text"/>
                          </a:endParaRPr>
                        </a:p>
                      </a:txBody>
                      <a:tcPr marL="76200" marR="76200" marT="50800" marB="50800" anchor="ctr"/>
                    </a:tc>
                    <a:tc>
                      <a:txBody>
                        <a:bodyPr/>
                        <a:lstStyle/>
                        <a:p>
                          <a:pPr marL="0" marR="0" rtl="0">
                            <a:spcAft>
                              <a:spcPts val="2400"/>
                            </a:spcAft>
                            <a:buNone/>
                          </a:pPr>
                          <a14:m>
                            <m:oMath xmlns:m="http://schemas.openxmlformats.org/officeDocument/2006/math">
                              <m:acc>
                                <m:accPr>
                                  <m:chr m:val="̅"/>
                                  <m:ctrlPr>
                                    <a:rPr kumimoji="1" lang="ja-JP" altLang="en-US" sz="1800" b="0" i="1" u="none" strike="noStrike" kern="1200" cap="none" spc="0" normalizeH="0" baseline="0" noProof="0" smtClean="0">
                                      <a:ln>
                                        <a:noFill/>
                                      </a:ln>
                                      <a:solidFill>
                                        <a:prstClr val="black"/>
                                      </a:solidFill>
                                      <a:effectLst/>
                                      <a:uLnTx/>
                                      <a:uFillTx/>
                                      <a:latin typeface="Cambria Math" panose="02040503050406030204" pitchFamily="18" charset="0"/>
                                    </a:rPr>
                                  </m:ctrlPr>
                                </m:accPr>
                                <m:e>
                                  <m:r>
                                    <a:rPr kumimoji="1" lang="en-US" altLang="ja-JP" sz="1800" b="0" u="none" strike="noStrike" kern="1200" cap="none" spc="0" normalizeH="0" baseline="0" noProof="0" smtClean="0">
                                      <a:ln>
                                        <a:noFill/>
                                      </a:ln>
                                      <a:solidFill>
                                        <a:prstClr val="black"/>
                                      </a:solidFill>
                                      <a:effectLst/>
                                      <a:uLnTx/>
                                      <a:uFillTx/>
                                      <a:latin typeface="Cambria Math" panose="02040503050406030204" pitchFamily="18" charset="0"/>
                                    </a:rPr>
                                    <m:t>𝑑</m:t>
                                  </m:r>
                                </m:e>
                              </m:acc>
                            </m:oMath>
                          </a14:m>
                          <a:r>
                            <a:rPr lang="ja-JP" dirty="0">
                              <a:solidFill>
                                <a:srgbClr val="1F1F1F"/>
                              </a:solidFill>
                              <a:effectLst/>
                            </a:rPr>
                            <a:t>(反ダウン)</a:t>
                          </a:r>
                          <a:endParaRPr lang="ja-JP" dirty="0">
                            <a:solidFill>
                              <a:srgbClr val="1F1F1F"/>
                            </a:solidFill>
                            <a:effectLst/>
                            <a:latin typeface="Google Sans Text"/>
                          </a:endParaRPr>
                        </a:p>
                      </a:txBody>
                      <a:tcPr marL="76200" marR="76200" marT="50800" marB="50800" anchor="ctr"/>
                    </a:tc>
                    <a:extLst>
                      <a:ext uri="{0D108BD9-81ED-4DB2-BD59-A6C34878D82A}">
                        <a16:rowId xmlns:a16="http://schemas.microsoft.com/office/drawing/2014/main" val="1926114938"/>
                      </a:ext>
                    </a:extLst>
                  </a:tr>
                  <a:tr h="370840">
                    <a:tc>
                      <a:txBody>
                        <a:bodyPr/>
                        <a:lstStyle/>
                        <a:p>
                          <a:pPr marL="0" marR="0" rtl="0">
                            <a:spcAft>
                              <a:spcPts val="2400"/>
                            </a:spcAft>
                            <a:buNone/>
                          </a:pPr>
                          <a:r>
                            <a:rPr lang="en-US" altLang="ja-JP" dirty="0">
                              <a:solidFill>
                                <a:srgbClr val="1F1F1F"/>
                              </a:solidFill>
                              <a:effectLst/>
                            </a:rPr>
                            <a:t>c</a:t>
                          </a:r>
                          <a:r>
                            <a:rPr lang="ja-JP" dirty="0">
                              <a:solidFill>
                                <a:srgbClr val="1F1F1F"/>
                              </a:solidFill>
                              <a:effectLst/>
                            </a:rPr>
                            <a:t>(チャーム)</a:t>
                          </a:r>
                          <a:endParaRPr lang="ja-JP" dirty="0">
                            <a:solidFill>
                              <a:srgbClr val="1F1F1F"/>
                            </a:solidFill>
                            <a:effectLst/>
                            <a:latin typeface="Google Sans Text"/>
                          </a:endParaRPr>
                        </a:p>
                      </a:txBody>
                      <a:tcPr marL="76200" marR="76200" marT="50800" marB="50800" anchor="ctr"/>
                    </a:tc>
                    <a:tc>
                      <a:txBody>
                        <a:bodyPr/>
                        <a:lstStyle/>
                        <a:p>
                          <a:pPr marL="0" marR="0" rtl="0">
                            <a:spcAft>
                              <a:spcPts val="2400"/>
                            </a:spcAft>
                            <a:buNone/>
                          </a:pPr>
                          <a14:m>
                            <m:oMath xmlns:m="http://schemas.openxmlformats.org/officeDocument/2006/math">
                              <m:acc>
                                <m:accPr>
                                  <m:chr m:val="̅"/>
                                  <m:ctrlPr>
                                    <a:rPr kumimoji="1" lang="ja-JP" altLang="en-US" sz="1800" b="0" i="1" u="none" strike="noStrike" kern="1200" cap="none" spc="0" normalizeH="0" baseline="0" noProof="0" smtClean="0">
                                      <a:ln>
                                        <a:noFill/>
                                      </a:ln>
                                      <a:solidFill>
                                        <a:prstClr val="black"/>
                                      </a:solidFill>
                                      <a:effectLst/>
                                      <a:uLnTx/>
                                      <a:uFillTx/>
                                      <a:latin typeface="Cambria Math" panose="02040503050406030204" pitchFamily="18" charset="0"/>
                                    </a:rPr>
                                  </m:ctrlPr>
                                </m:accPr>
                                <m:e>
                                  <m:r>
                                    <a:rPr kumimoji="1" lang="en-US" altLang="ja-JP" sz="1800" b="0" u="none" strike="noStrike" kern="1200" cap="none" spc="0" normalizeH="0" baseline="0" noProof="0" smtClean="0">
                                      <a:ln>
                                        <a:noFill/>
                                      </a:ln>
                                      <a:solidFill>
                                        <a:prstClr val="black"/>
                                      </a:solidFill>
                                      <a:effectLst/>
                                      <a:uLnTx/>
                                      <a:uFillTx/>
                                      <a:latin typeface="Cambria Math" panose="02040503050406030204" pitchFamily="18" charset="0"/>
                                    </a:rPr>
                                    <m:t>𝑠</m:t>
                                  </m:r>
                                </m:e>
                              </m:acc>
                            </m:oMath>
                          </a14:m>
                          <a:r>
                            <a:rPr lang="ja-JP" dirty="0">
                              <a:solidFill>
                                <a:srgbClr val="1F1F1F"/>
                              </a:solidFill>
                              <a:effectLst/>
                            </a:rPr>
                            <a:t>(反ストレンジ)</a:t>
                          </a:r>
                          <a:endParaRPr lang="ja-JP" dirty="0">
                            <a:solidFill>
                              <a:srgbClr val="1F1F1F"/>
                            </a:solidFill>
                            <a:effectLst/>
                            <a:latin typeface="Google Sans Text"/>
                          </a:endParaRPr>
                        </a:p>
                      </a:txBody>
                      <a:tcPr marL="76200" marR="76200" marT="50800" marB="50800" anchor="ctr"/>
                    </a:tc>
                    <a:extLst>
                      <a:ext uri="{0D108BD9-81ED-4DB2-BD59-A6C34878D82A}">
                        <a16:rowId xmlns:a16="http://schemas.microsoft.com/office/drawing/2014/main" val="2740796261"/>
                      </a:ext>
                    </a:extLst>
                  </a:tr>
                  <a:tr h="370840">
                    <a:tc>
                      <a:txBody>
                        <a:bodyPr/>
                        <a:lstStyle/>
                        <a:p>
                          <a:pPr marL="0" marR="0" rtl="0">
                            <a:spcAft>
                              <a:spcPts val="2400"/>
                            </a:spcAft>
                            <a:buNone/>
                          </a:pPr>
                          <a:r>
                            <a:rPr lang="en-US" altLang="ja-JP" dirty="0">
                              <a:solidFill>
                                <a:srgbClr val="1F1F1F"/>
                              </a:solidFill>
                              <a:effectLst/>
                            </a:rPr>
                            <a:t>u</a:t>
                          </a:r>
                          <a:r>
                            <a:rPr lang="ja-JP" dirty="0">
                              <a:solidFill>
                                <a:srgbClr val="1F1F1F"/>
                              </a:solidFill>
                              <a:effectLst/>
                            </a:rPr>
                            <a:t>(アップ)</a:t>
                          </a:r>
                          <a:endParaRPr lang="ja-JP" dirty="0">
                            <a:solidFill>
                              <a:srgbClr val="1F1F1F"/>
                            </a:solidFill>
                            <a:effectLst/>
                            <a:latin typeface="Google Sans Text"/>
                          </a:endParaRPr>
                        </a:p>
                      </a:txBody>
                      <a:tcPr marL="76200" marR="76200" marT="50800" marB="50800" anchor="ctr"/>
                    </a:tc>
                    <a:tc>
                      <a:txBody>
                        <a:bodyPr/>
                        <a:lstStyle/>
                        <a:p>
                          <a:pPr marL="0" marR="0" rtl="0">
                            <a:spcAft>
                              <a:spcPts val="2400"/>
                            </a:spcAft>
                            <a:buNone/>
                          </a:pPr>
                          <a14:m>
                            <m:oMath xmlns:m="http://schemas.openxmlformats.org/officeDocument/2006/math">
                              <m:acc>
                                <m:accPr>
                                  <m:chr m:val="̅"/>
                                  <m:ctrlPr>
                                    <a:rPr kumimoji="1" lang="ja-JP" altLang="en-US" sz="1800" b="0" i="1" u="none" strike="noStrike" kern="1200" cap="none" spc="0" normalizeH="0" baseline="0" noProof="0" smtClean="0">
                                      <a:ln>
                                        <a:noFill/>
                                      </a:ln>
                                      <a:solidFill>
                                        <a:prstClr val="black"/>
                                      </a:solidFill>
                                      <a:effectLst/>
                                      <a:uLnTx/>
                                      <a:uFillTx/>
                                      <a:latin typeface="Cambria Math" panose="02040503050406030204" pitchFamily="18" charset="0"/>
                                    </a:rPr>
                                  </m:ctrlPr>
                                </m:accPr>
                                <m:e>
                                  <m:r>
                                    <a:rPr kumimoji="1" lang="en-US" altLang="ja-JP" sz="1800" b="0" u="none" strike="noStrike" kern="1200" cap="none" spc="0" normalizeH="0" baseline="0" noProof="0" smtClean="0">
                                      <a:ln>
                                        <a:noFill/>
                                      </a:ln>
                                      <a:solidFill>
                                        <a:prstClr val="black"/>
                                      </a:solidFill>
                                      <a:effectLst/>
                                      <a:uLnTx/>
                                      <a:uFillTx/>
                                      <a:latin typeface="Cambria Math" panose="02040503050406030204" pitchFamily="18" charset="0"/>
                                    </a:rPr>
                                    <m:t>𝑠</m:t>
                                  </m:r>
                                </m:e>
                              </m:acc>
                            </m:oMath>
                          </a14:m>
                          <a:r>
                            <a:rPr lang="ja-JP" dirty="0">
                              <a:solidFill>
                                <a:srgbClr val="1F1F1F"/>
                              </a:solidFill>
                              <a:effectLst/>
                            </a:rPr>
                            <a:t>(反ストレンジ)</a:t>
                          </a:r>
                          <a:endParaRPr lang="ja-JP" dirty="0">
                            <a:solidFill>
                              <a:srgbClr val="1F1F1F"/>
                            </a:solidFill>
                            <a:effectLst/>
                            <a:latin typeface="Google Sans Text"/>
                          </a:endParaRPr>
                        </a:p>
                      </a:txBody>
                      <a:tcPr marL="76200" marR="76200" marT="50800" marB="50800" anchor="ctr"/>
                    </a:tc>
                    <a:extLst>
                      <a:ext uri="{0D108BD9-81ED-4DB2-BD59-A6C34878D82A}">
                        <a16:rowId xmlns:a16="http://schemas.microsoft.com/office/drawing/2014/main" val="516211839"/>
                      </a:ext>
                    </a:extLst>
                  </a:tr>
                  <a:tr h="370840">
                    <a:tc>
                      <a:txBody>
                        <a:bodyPr/>
                        <a:lstStyle/>
                        <a:p>
                          <a:pPr marL="0" marR="0" rtl="0">
                            <a:spcAft>
                              <a:spcPts val="2400"/>
                            </a:spcAft>
                            <a:buNone/>
                          </a:pPr>
                          <a:r>
                            <a:rPr lang="en-US" altLang="ja-JP" dirty="0">
                              <a:solidFill>
                                <a:srgbClr val="1F1F1F"/>
                              </a:solidFill>
                              <a:effectLst/>
                            </a:rPr>
                            <a:t>c</a:t>
                          </a:r>
                          <a:r>
                            <a:rPr lang="ja-JP" dirty="0">
                              <a:solidFill>
                                <a:srgbClr val="1F1F1F"/>
                              </a:solidFill>
                              <a:effectLst/>
                            </a:rPr>
                            <a:t>(チャーム)</a:t>
                          </a:r>
                          <a:endParaRPr lang="ja-JP" dirty="0">
                            <a:solidFill>
                              <a:srgbClr val="1F1F1F"/>
                            </a:solidFill>
                            <a:effectLst/>
                            <a:latin typeface="Google Sans Text"/>
                          </a:endParaRPr>
                        </a:p>
                      </a:txBody>
                      <a:tcPr marL="76200" marR="76200" marT="50800" marB="50800" anchor="ctr"/>
                    </a:tc>
                    <a:tc>
                      <a:txBody>
                        <a:bodyPr/>
                        <a:lstStyle/>
                        <a:p>
                          <a:pPr marL="0" marR="0" rtl="0">
                            <a:spcAft>
                              <a:spcPts val="2400"/>
                            </a:spcAft>
                            <a:buNone/>
                          </a:pPr>
                          <a14:m>
                            <m:oMath xmlns:m="http://schemas.openxmlformats.org/officeDocument/2006/math">
                              <m:acc>
                                <m:accPr>
                                  <m:chr m:val="̅"/>
                                  <m:ctrlPr>
                                    <a:rPr kumimoji="1" lang="ja-JP" altLang="en-US" sz="1800" b="0" i="1" u="none" strike="noStrike" kern="1200" cap="none" spc="0" normalizeH="0" baseline="0" noProof="0" smtClean="0">
                                      <a:ln>
                                        <a:noFill/>
                                      </a:ln>
                                      <a:solidFill>
                                        <a:prstClr val="black"/>
                                      </a:solidFill>
                                      <a:effectLst/>
                                      <a:uLnTx/>
                                      <a:uFillTx/>
                                      <a:latin typeface="Cambria Math" panose="02040503050406030204" pitchFamily="18" charset="0"/>
                                    </a:rPr>
                                  </m:ctrlPr>
                                </m:accPr>
                                <m:e>
                                  <m:r>
                                    <a:rPr kumimoji="1" lang="en-US" altLang="ja-JP" sz="1800" b="0" u="none" strike="noStrike" kern="1200" cap="none" spc="0" normalizeH="0" baseline="0" noProof="0" smtClean="0">
                                      <a:ln>
                                        <a:noFill/>
                                      </a:ln>
                                      <a:solidFill>
                                        <a:prstClr val="black"/>
                                      </a:solidFill>
                                      <a:effectLst/>
                                      <a:uLnTx/>
                                      <a:uFillTx/>
                                      <a:latin typeface="Cambria Math" panose="02040503050406030204" pitchFamily="18" charset="0"/>
                                    </a:rPr>
                                    <m:t>𝑑</m:t>
                                  </m:r>
                                </m:e>
                              </m:acc>
                            </m:oMath>
                          </a14:m>
                          <a:r>
                            <a:rPr lang="ja-JP" dirty="0">
                              <a:solidFill>
                                <a:srgbClr val="1F1F1F"/>
                              </a:solidFill>
                              <a:effectLst/>
                            </a:rPr>
                            <a:t>(反ダウン)</a:t>
                          </a:r>
                          <a:endParaRPr lang="ja-JP" dirty="0">
                            <a:solidFill>
                              <a:srgbClr val="1F1F1F"/>
                            </a:solidFill>
                            <a:effectLst/>
                            <a:latin typeface="Google Sans Text"/>
                          </a:endParaRPr>
                        </a:p>
                      </a:txBody>
                      <a:tcPr marL="76200" marR="76200" marT="50800" marB="50800" anchor="ctr"/>
                    </a:tc>
                    <a:extLst>
                      <a:ext uri="{0D108BD9-81ED-4DB2-BD59-A6C34878D82A}">
                        <a16:rowId xmlns:a16="http://schemas.microsoft.com/office/drawing/2014/main" val="1715457972"/>
                      </a:ext>
                    </a:extLst>
                  </a:tr>
                </a:tbl>
              </a:graphicData>
            </a:graphic>
          </p:graphicFrame>
        </mc:Choice>
        <mc:Fallback xmlns="">
          <p:graphicFrame>
            <p:nvGraphicFramePr>
              <p:cNvPr id="3" name="表 2">
                <a:extLst>
                  <a:ext uri="{FF2B5EF4-FFF2-40B4-BE49-F238E27FC236}">
                    <a16:creationId xmlns:a16="http://schemas.microsoft.com/office/drawing/2014/main" id="{8D2B1F98-EA93-9A3B-F1C3-412BB9B91FC5}"/>
                  </a:ext>
                </a:extLst>
              </p:cNvPr>
              <p:cNvGraphicFramePr>
                <a:graphicFrameLocks noGrp="1"/>
              </p:cNvGraphicFramePr>
              <p:nvPr>
                <p:extLst>
                  <p:ext uri="{D42A27DB-BD31-4B8C-83A1-F6EECF244321}">
                    <p14:modId xmlns:p14="http://schemas.microsoft.com/office/powerpoint/2010/main" val="3731323261"/>
                  </p:ext>
                </p:extLst>
              </p:nvPr>
            </p:nvGraphicFramePr>
            <p:xfrm>
              <a:off x="1153746" y="4670315"/>
              <a:ext cx="3508983" cy="1891666"/>
            </p:xfrm>
            <a:graphic>
              <a:graphicData uri="http://schemas.openxmlformats.org/drawingml/2006/table">
                <a:tbl>
                  <a:tblPr firstRow="1" bandRow="1">
                    <a:tableStyleId>{21E4AEA4-8DFA-4A89-87EB-49C32662AFE0}</a:tableStyleId>
                  </a:tblPr>
                  <a:tblGrid>
                    <a:gridCol w="1533566">
                      <a:extLst>
                        <a:ext uri="{9D8B030D-6E8A-4147-A177-3AD203B41FA5}">
                          <a16:colId xmlns:a16="http://schemas.microsoft.com/office/drawing/2014/main" val="4263053850"/>
                        </a:ext>
                      </a:extLst>
                    </a:gridCol>
                    <a:gridCol w="1975417">
                      <a:extLst>
                        <a:ext uri="{9D8B030D-6E8A-4147-A177-3AD203B41FA5}">
                          <a16:colId xmlns:a16="http://schemas.microsoft.com/office/drawing/2014/main" val="857507958"/>
                        </a:ext>
                      </a:extLst>
                    </a:gridCol>
                  </a:tblGrid>
                  <a:tr h="375920">
                    <a:tc>
                      <a:txBody>
                        <a:bodyPr/>
                        <a:lstStyle/>
                        <a:p>
                          <a:endParaRPr lang="ja-JP"/>
                        </a:p>
                      </a:txBody>
                      <a:tcPr marL="76200" marR="76200" marT="50800" marB="50800" anchor="ctr">
                        <a:blipFill>
                          <a:blip r:embed="rId29"/>
                          <a:stretch>
                            <a:fillRect l="-397" t="-8065" r="-130556" b="-427419"/>
                          </a:stretch>
                        </a:blipFill>
                      </a:tcPr>
                    </a:tc>
                    <a:tc>
                      <a:txBody>
                        <a:bodyPr/>
                        <a:lstStyle/>
                        <a:p>
                          <a:endParaRPr lang="ja-JP"/>
                        </a:p>
                      </a:txBody>
                      <a:tcPr marL="76200" marR="76200" marT="50800" marB="50800" anchor="ctr">
                        <a:blipFill>
                          <a:blip r:embed="rId29"/>
                          <a:stretch>
                            <a:fillRect l="-78086" t="-8065" r="-1543" b="-427419"/>
                          </a:stretch>
                        </a:blipFill>
                      </a:tcPr>
                    </a:tc>
                    <a:extLst>
                      <a:ext uri="{0D108BD9-81ED-4DB2-BD59-A6C34878D82A}">
                        <a16:rowId xmlns:a16="http://schemas.microsoft.com/office/drawing/2014/main" val="1300256181"/>
                      </a:ext>
                    </a:extLst>
                  </a:tr>
                  <a:tr h="381953">
                    <a:tc>
                      <a:txBody>
                        <a:bodyPr/>
                        <a:lstStyle/>
                        <a:p>
                          <a:pPr marL="0" marR="0" rtl="0">
                            <a:spcAft>
                              <a:spcPts val="2400"/>
                            </a:spcAft>
                            <a:buNone/>
                          </a:pPr>
                          <a:r>
                            <a:rPr lang="en-US" altLang="ja-JP" dirty="0">
                              <a:solidFill>
                                <a:srgbClr val="1F1F1F"/>
                              </a:solidFill>
                              <a:effectLst/>
                            </a:rPr>
                            <a:t>u</a:t>
                          </a:r>
                          <a:r>
                            <a:rPr lang="ja-JP" dirty="0">
                              <a:solidFill>
                                <a:srgbClr val="1F1F1F"/>
                              </a:solidFill>
                              <a:effectLst/>
                            </a:rPr>
                            <a:t>(アップ)</a:t>
                          </a:r>
                          <a:endParaRPr lang="ja-JP" dirty="0">
                            <a:solidFill>
                              <a:srgbClr val="1F1F1F"/>
                            </a:solidFill>
                            <a:effectLst/>
                            <a:latin typeface="Google Sans Text"/>
                          </a:endParaRPr>
                        </a:p>
                      </a:txBody>
                      <a:tcPr marL="76200" marR="76200" marT="50800" marB="50800" anchor="ctr"/>
                    </a:tc>
                    <a:tc>
                      <a:txBody>
                        <a:bodyPr/>
                        <a:lstStyle/>
                        <a:p>
                          <a:endParaRPr lang="ja-JP"/>
                        </a:p>
                      </a:txBody>
                      <a:tcPr marL="76200" marR="76200" marT="50800" marB="50800" anchor="ctr">
                        <a:blipFill>
                          <a:blip r:embed="rId29"/>
                          <a:stretch>
                            <a:fillRect l="-78086" t="-106349" r="-1543" b="-320635"/>
                          </a:stretch>
                        </a:blipFill>
                      </a:tcPr>
                    </a:tc>
                    <a:extLst>
                      <a:ext uri="{0D108BD9-81ED-4DB2-BD59-A6C34878D82A}">
                        <a16:rowId xmlns:a16="http://schemas.microsoft.com/office/drawing/2014/main" val="1926114938"/>
                      </a:ext>
                    </a:extLst>
                  </a:tr>
                  <a:tr h="375920">
                    <a:tc>
                      <a:txBody>
                        <a:bodyPr/>
                        <a:lstStyle/>
                        <a:p>
                          <a:pPr marL="0" marR="0" rtl="0">
                            <a:spcAft>
                              <a:spcPts val="2400"/>
                            </a:spcAft>
                            <a:buNone/>
                          </a:pPr>
                          <a:r>
                            <a:rPr lang="en-US" altLang="ja-JP" dirty="0">
                              <a:solidFill>
                                <a:srgbClr val="1F1F1F"/>
                              </a:solidFill>
                              <a:effectLst/>
                            </a:rPr>
                            <a:t>c</a:t>
                          </a:r>
                          <a:r>
                            <a:rPr lang="ja-JP" dirty="0">
                              <a:solidFill>
                                <a:srgbClr val="1F1F1F"/>
                              </a:solidFill>
                              <a:effectLst/>
                            </a:rPr>
                            <a:t>(チャーム)</a:t>
                          </a:r>
                          <a:endParaRPr lang="ja-JP" dirty="0">
                            <a:solidFill>
                              <a:srgbClr val="1F1F1F"/>
                            </a:solidFill>
                            <a:effectLst/>
                            <a:latin typeface="Google Sans Text"/>
                          </a:endParaRPr>
                        </a:p>
                      </a:txBody>
                      <a:tcPr marL="76200" marR="76200" marT="50800" marB="50800" anchor="ctr"/>
                    </a:tc>
                    <a:tc>
                      <a:txBody>
                        <a:bodyPr/>
                        <a:lstStyle/>
                        <a:p>
                          <a:endParaRPr lang="ja-JP"/>
                        </a:p>
                      </a:txBody>
                      <a:tcPr marL="76200" marR="76200" marT="50800" marB="50800" anchor="ctr">
                        <a:blipFill>
                          <a:blip r:embed="rId29"/>
                          <a:stretch>
                            <a:fillRect l="-78086" t="-213115" r="-1543" b="-231148"/>
                          </a:stretch>
                        </a:blipFill>
                      </a:tcPr>
                    </a:tc>
                    <a:extLst>
                      <a:ext uri="{0D108BD9-81ED-4DB2-BD59-A6C34878D82A}">
                        <a16:rowId xmlns:a16="http://schemas.microsoft.com/office/drawing/2014/main" val="2740796261"/>
                      </a:ext>
                    </a:extLst>
                  </a:tr>
                  <a:tr h="375920">
                    <a:tc>
                      <a:txBody>
                        <a:bodyPr/>
                        <a:lstStyle/>
                        <a:p>
                          <a:pPr marL="0" marR="0" rtl="0">
                            <a:spcAft>
                              <a:spcPts val="2400"/>
                            </a:spcAft>
                            <a:buNone/>
                          </a:pPr>
                          <a:r>
                            <a:rPr lang="en-US" altLang="ja-JP" dirty="0">
                              <a:solidFill>
                                <a:srgbClr val="1F1F1F"/>
                              </a:solidFill>
                              <a:effectLst/>
                            </a:rPr>
                            <a:t>u</a:t>
                          </a:r>
                          <a:r>
                            <a:rPr lang="ja-JP" dirty="0">
                              <a:solidFill>
                                <a:srgbClr val="1F1F1F"/>
                              </a:solidFill>
                              <a:effectLst/>
                            </a:rPr>
                            <a:t>(アップ)</a:t>
                          </a:r>
                          <a:endParaRPr lang="ja-JP" dirty="0">
                            <a:solidFill>
                              <a:srgbClr val="1F1F1F"/>
                            </a:solidFill>
                            <a:effectLst/>
                            <a:latin typeface="Google Sans Text"/>
                          </a:endParaRPr>
                        </a:p>
                      </a:txBody>
                      <a:tcPr marL="76200" marR="76200" marT="50800" marB="50800" anchor="ctr"/>
                    </a:tc>
                    <a:tc>
                      <a:txBody>
                        <a:bodyPr/>
                        <a:lstStyle/>
                        <a:p>
                          <a:endParaRPr lang="ja-JP"/>
                        </a:p>
                      </a:txBody>
                      <a:tcPr marL="76200" marR="76200" marT="50800" marB="50800" anchor="ctr">
                        <a:blipFill>
                          <a:blip r:embed="rId29"/>
                          <a:stretch>
                            <a:fillRect l="-78086" t="-308065" r="-1543" b="-127419"/>
                          </a:stretch>
                        </a:blipFill>
                      </a:tcPr>
                    </a:tc>
                    <a:extLst>
                      <a:ext uri="{0D108BD9-81ED-4DB2-BD59-A6C34878D82A}">
                        <a16:rowId xmlns:a16="http://schemas.microsoft.com/office/drawing/2014/main" val="516211839"/>
                      </a:ext>
                    </a:extLst>
                  </a:tr>
                  <a:tr h="381953">
                    <a:tc>
                      <a:txBody>
                        <a:bodyPr/>
                        <a:lstStyle/>
                        <a:p>
                          <a:pPr marL="0" marR="0" rtl="0">
                            <a:spcAft>
                              <a:spcPts val="2400"/>
                            </a:spcAft>
                            <a:buNone/>
                          </a:pPr>
                          <a:r>
                            <a:rPr lang="en-US" altLang="ja-JP" dirty="0">
                              <a:solidFill>
                                <a:srgbClr val="1F1F1F"/>
                              </a:solidFill>
                              <a:effectLst/>
                            </a:rPr>
                            <a:t>c</a:t>
                          </a:r>
                          <a:r>
                            <a:rPr lang="ja-JP" dirty="0">
                              <a:solidFill>
                                <a:srgbClr val="1F1F1F"/>
                              </a:solidFill>
                              <a:effectLst/>
                            </a:rPr>
                            <a:t>(チャーム)</a:t>
                          </a:r>
                          <a:endParaRPr lang="ja-JP" dirty="0">
                            <a:solidFill>
                              <a:srgbClr val="1F1F1F"/>
                            </a:solidFill>
                            <a:effectLst/>
                            <a:latin typeface="Google Sans Text"/>
                          </a:endParaRPr>
                        </a:p>
                      </a:txBody>
                      <a:tcPr marL="76200" marR="76200" marT="50800" marB="50800" anchor="ctr"/>
                    </a:tc>
                    <a:tc>
                      <a:txBody>
                        <a:bodyPr/>
                        <a:lstStyle/>
                        <a:p>
                          <a:endParaRPr lang="ja-JP"/>
                        </a:p>
                      </a:txBody>
                      <a:tcPr marL="76200" marR="76200" marT="50800" marB="50800" anchor="ctr">
                        <a:blipFill>
                          <a:blip r:embed="rId29"/>
                          <a:stretch>
                            <a:fillRect l="-78086" t="-401587" r="-1543" b="-25397"/>
                          </a:stretch>
                        </a:blipFill>
                      </a:tcPr>
                    </a:tc>
                    <a:extLst>
                      <a:ext uri="{0D108BD9-81ED-4DB2-BD59-A6C34878D82A}">
                        <a16:rowId xmlns:a16="http://schemas.microsoft.com/office/drawing/2014/main" val="1715457972"/>
                      </a:ext>
                    </a:extLst>
                  </a:tr>
                </a:tbl>
              </a:graphicData>
            </a:graphic>
          </p:graphicFrame>
        </mc:Fallback>
      </mc:AlternateContent>
      <p:grpSp>
        <p:nvGrpSpPr>
          <p:cNvPr id="23" name="グループ化 22">
            <a:extLst>
              <a:ext uri="{FF2B5EF4-FFF2-40B4-BE49-F238E27FC236}">
                <a16:creationId xmlns:a16="http://schemas.microsoft.com/office/drawing/2014/main" id="{BA5E3422-4BB9-F53A-2C4E-7BB5E78C0AEB}"/>
              </a:ext>
            </a:extLst>
          </p:cNvPr>
          <p:cNvGrpSpPr/>
          <p:nvPr/>
        </p:nvGrpSpPr>
        <p:grpSpPr>
          <a:xfrm>
            <a:off x="7852165" y="2321941"/>
            <a:ext cx="3185720" cy="2418950"/>
            <a:chOff x="1876636" y="4184140"/>
            <a:chExt cx="3185720" cy="2418950"/>
          </a:xfrm>
        </p:grpSpPr>
        <p:grpSp>
          <p:nvGrpSpPr>
            <p:cNvPr id="24" name="グループ化 23">
              <a:extLst>
                <a:ext uri="{FF2B5EF4-FFF2-40B4-BE49-F238E27FC236}">
                  <a16:creationId xmlns:a16="http://schemas.microsoft.com/office/drawing/2014/main" id="{E5D90F26-3E84-3E06-3BC0-E18650ADC0BC}"/>
                </a:ext>
              </a:extLst>
            </p:cNvPr>
            <p:cNvGrpSpPr/>
            <p:nvPr/>
          </p:nvGrpSpPr>
          <p:grpSpPr>
            <a:xfrm>
              <a:off x="1876636" y="4347459"/>
              <a:ext cx="2281008" cy="2191420"/>
              <a:chOff x="6466689" y="3679459"/>
              <a:chExt cx="2281008" cy="2191420"/>
            </a:xfrm>
          </p:grpSpPr>
          <p:grpSp>
            <p:nvGrpSpPr>
              <p:cNvPr id="58" name="グループ化 57">
                <a:extLst>
                  <a:ext uri="{FF2B5EF4-FFF2-40B4-BE49-F238E27FC236}">
                    <a16:creationId xmlns:a16="http://schemas.microsoft.com/office/drawing/2014/main" id="{A23B89E5-67C8-276C-6318-2BBBA22A4D08}"/>
                  </a:ext>
                </a:extLst>
              </p:cNvPr>
              <p:cNvGrpSpPr/>
              <p:nvPr/>
            </p:nvGrpSpPr>
            <p:grpSpPr>
              <a:xfrm>
                <a:off x="6466689" y="3679459"/>
                <a:ext cx="2281008" cy="2191420"/>
                <a:chOff x="6375872" y="4237260"/>
                <a:chExt cx="2452846" cy="2303321"/>
              </a:xfrm>
            </p:grpSpPr>
            <mc:AlternateContent xmlns:mc="http://schemas.openxmlformats.org/markup-compatibility/2006" xmlns:a14="http://schemas.microsoft.com/office/drawing/2010/main">
              <mc:Choice Requires="a14">
                <p:sp>
                  <p:nvSpPr>
                    <p:cNvPr id="63" name="テキスト ボックス 62">
                      <a:extLst>
                        <a:ext uri="{FF2B5EF4-FFF2-40B4-BE49-F238E27FC236}">
                          <a16:creationId xmlns:a16="http://schemas.microsoft.com/office/drawing/2014/main" id="{E8598BA9-1211-9DBE-D277-1760D48B6A4D}"/>
                        </a:ext>
                      </a:extLst>
                    </p:cNvPr>
                    <p:cNvSpPr txBox="1"/>
                    <p:nvPr/>
                  </p:nvSpPr>
                  <p:spPr>
                    <a:xfrm>
                      <a:off x="6917739" y="6171249"/>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2" name="テキスト ボックス 61">
                      <a:extLst>
                        <a:ext uri="{FF2B5EF4-FFF2-40B4-BE49-F238E27FC236}">
                          <a16:creationId xmlns:a16="http://schemas.microsoft.com/office/drawing/2014/main" id="{923F36A8-DC40-902C-2D11-7210AC74E2ED}"/>
                        </a:ext>
                      </a:extLst>
                    </p:cNvPr>
                    <p:cNvSpPr txBox="1">
                      <a:spLocks noRot="1" noChangeAspect="1" noMove="1" noResize="1" noEditPoints="1" noAdjustHandles="1" noChangeArrowheads="1" noChangeShapeType="1" noTextEdit="1"/>
                    </p:cNvSpPr>
                    <p:nvPr/>
                  </p:nvSpPr>
                  <p:spPr>
                    <a:xfrm>
                      <a:off x="6917739" y="6171249"/>
                      <a:ext cx="406400" cy="369332"/>
                    </a:xfrm>
                    <a:prstGeom prst="rect">
                      <a:avLst/>
                    </a:prstGeom>
                    <a:blipFill>
                      <a:blip r:embed="rId30"/>
                      <a:stretch>
                        <a:fillRect r="-3226"/>
                      </a:stretch>
                    </a:blipFill>
                  </p:spPr>
                  <p:txBody>
                    <a:bodyPr/>
                    <a:lstStyle/>
                    <a:p>
                      <a:r>
                        <a:rPr lang="ja-JP" altLang="en-US">
                          <a:noFill/>
                        </a:rPr>
                        <a:t> </a:t>
                      </a:r>
                    </a:p>
                  </p:txBody>
                </p:sp>
              </mc:Fallback>
            </mc:AlternateContent>
            <p:grpSp>
              <p:nvGrpSpPr>
                <p:cNvPr id="128" name="グループ化 127">
                  <a:extLst>
                    <a:ext uri="{FF2B5EF4-FFF2-40B4-BE49-F238E27FC236}">
                      <a16:creationId xmlns:a16="http://schemas.microsoft.com/office/drawing/2014/main" id="{0DFD9A31-1FA4-E15F-7AFC-A34B77275B17}"/>
                    </a:ext>
                  </a:extLst>
                </p:cNvPr>
                <p:cNvGrpSpPr/>
                <p:nvPr/>
              </p:nvGrpSpPr>
              <p:grpSpPr>
                <a:xfrm>
                  <a:off x="6375872" y="4237260"/>
                  <a:ext cx="2452846" cy="2097747"/>
                  <a:chOff x="6375872" y="4237260"/>
                  <a:chExt cx="2452846" cy="2097747"/>
                </a:xfrm>
              </p:grpSpPr>
              <p:cxnSp>
                <p:nvCxnSpPr>
                  <p:cNvPr id="129" name="直線コネクタ 128">
                    <a:extLst>
                      <a:ext uri="{FF2B5EF4-FFF2-40B4-BE49-F238E27FC236}">
                        <a16:creationId xmlns:a16="http://schemas.microsoft.com/office/drawing/2014/main" id="{8FB8D11B-C40C-C654-02E2-7A11B895805B}"/>
                      </a:ext>
                    </a:extLst>
                  </p:cNvPr>
                  <p:cNvCxnSpPr>
                    <a:cxnSpLocks/>
                  </p:cNvCxnSpPr>
                  <p:nvPr/>
                </p:nvCxnSpPr>
                <p:spPr>
                  <a:xfrm>
                    <a:off x="6375872" y="4404795"/>
                    <a:ext cx="1049867" cy="472005"/>
                  </a:xfrm>
                  <a:prstGeom prst="line">
                    <a:avLst/>
                  </a:prstGeom>
                </p:spPr>
                <p:style>
                  <a:lnRef idx="2">
                    <a:schemeClr val="dk1"/>
                  </a:lnRef>
                  <a:fillRef idx="0">
                    <a:schemeClr val="dk1"/>
                  </a:fillRef>
                  <a:effectRef idx="1">
                    <a:schemeClr val="dk1"/>
                  </a:effectRef>
                  <a:fontRef idx="minor">
                    <a:schemeClr val="tx1"/>
                  </a:fontRef>
                </p:style>
              </p:cxnSp>
              <p:cxnSp>
                <p:nvCxnSpPr>
                  <p:cNvPr id="130" name="直線コネクタ 129">
                    <a:extLst>
                      <a:ext uri="{FF2B5EF4-FFF2-40B4-BE49-F238E27FC236}">
                        <a16:creationId xmlns:a16="http://schemas.microsoft.com/office/drawing/2014/main" id="{4C1A7378-5DBE-6765-F847-94651F9065B0}"/>
                      </a:ext>
                    </a:extLst>
                  </p:cNvPr>
                  <p:cNvCxnSpPr>
                    <a:cxnSpLocks/>
                    <a:stCxn id="133" idx="0"/>
                  </p:cNvCxnSpPr>
                  <p:nvPr/>
                </p:nvCxnSpPr>
                <p:spPr>
                  <a:xfrm flipV="1">
                    <a:off x="7425739" y="4876801"/>
                    <a:ext cx="0" cy="1088532"/>
                  </a:xfrm>
                  <a:prstGeom prst="line">
                    <a:avLst/>
                  </a:prstGeom>
                </p:spPr>
                <p:style>
                  <a:lnRef idx="2">
                    <a:schemeClr val="dk1"/>
                  </a:lnRef>
                  <a:fillRef idx="0">
                    <a:schemeClr val="dk1"/>
                  </a:fillRef>
                  <a:effectRef idx="1">
                    <a:schemeClr val="dk1"/>
                  </a:effectRef>
                  <a:fontRef idx="minor">
                    <a:schemeClr val="tx1"/>
                  </a:fontRef>
                </p:style>
              </p:cxnSp>
              <p:cxnSp>
                <p:nvCxnSpPr>
                  <p:cNvPr id="131" name="直線コネクタ 130">
                    <a:extLst>
                      <a:ext uri="{FF2B5EF4-FFF2-40B4-BE49-F238E27FC236}">
                        <a16:creationId xmlns:a16="http://schemas.microsoft.com/office/drawing/2014/main" id="{82BFA7A8-F6DF-E3B5-35C8-90A5119BC6BB}"/>
                      </a:ext>
                    </a:extLst>
                  </p:cNvPr>
                  <p:cNvCxnSpPr>
                    <a:cxnSpLocks/>
                    <a:endCxn id="133" idx="0"/>
                  </p:cNvCxnSpPr>
                  <p:nvPr/>
                </p:nvCxnSpPr>
                <p:spPr>
                  <a:xfrm flipV="1">
                    <a:off x="6443605" y="5965332"/>
                    <a:ext cx="982134" cy="369675"/>
                  </a:xfrm>
                  <a:prstGeom prst="line">
                    <a:avLst/>
                  </a:prstGeom>
                </p:spPr>
                <p:style>
                  <a:lnRef idx="2">
                    <a:schemeClr val="dk1"/>
                  </a:lnRef>
                  <a:fillRef idx="0">
                    <a:schemeClr val="dk1"/>
                  </a:fillRef>
                  <a:effectRef idx="1">
                    <a:schemeClr val="dk1"/>
                  </a:effectRef>
                  <a:fontRef idx="minor">
                    <a:schemeClr val="tx1"/>
                  </a:fontRef>
                </p:style>
              </p:cxnSp>
              <p:sp>
                <p:nvSpPr>
                  <p:cNvPr id="132" name="フリーフォーム: 図形 131">
                    <a:extLst>
                      <a:ext uri="{FF2B5EF4-FFF2-40B4-BE49-F238E27FC236}">
                        <a16:creationId xmlns:a16="http://schemas.microsoft.com/office/drawing/2014/main" id="{3038BD74-4320-ED36-E22D-8E6A23585F15}"/>
                      </a:ext>
                    </a:extLst>
                  </p:cNvPr>
                  <p:cNvSpPr/>
                  <p:nvPr/>
                </p:nvSpPr>
                <p:spPr>
                  <a:xfrm flipV="1">
                    <a:off x="7425739" y="4773958"/>
                    <a:ext cx="1354667" cy="211187"/>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3" name="フリーフォーム: 図形 132">
                    <a:extLst>
                      <a:ext uri="{FF2B5EF4-FFF2-40B4-BE49-F238E27FC236}">
                        <a16:creationId xmlns:a16="http://schemas.microsoft.com/office/drawing/2014/main" id="{C10EB315-C4DF-1527-D9E5-8E2915B3C566}"/>
                      </a:ext>
                    </a:extLst>
                  </p:cNvPr>
                  <p:cNvSpPr/>
                  <p:nvPr/>
                </p:nvSpPr>
                <p:spPr>
                  <a:xfrm>
                    <a:off x="7425739" y="5890460"/>
                    <a:ext cx="1402979" cy="135658"/>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4" name="二等辺三角形 133">
                    <a:extLst>
                      <a:ext uri="{FF2B5EF4-FFF2-40B4-BE49-F238E27FC236}">
                        <a16:creationId xmlns:a16="http://schemas.microsoft.com/office/drawing/2014/main" id="{3E43AE0C-FDC5-31F4-5BC9-0EE9BED062C5}"/>
                      </a:ext>
                    </a:extLst>
                  </p:cNvPr>
                  <p:cNvSpPr/>
                  <p:nvPr/>
                </p:nvSpPr>
                <p:spPr>
                  <a:xfrm rot="6588550">
                    <a:off x="6728001" y="4563792"/>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35" name="二等辺三角形 134">
                    <a:extLst>
                      <a:ext uri="{FF2B5EF4-FFF2-40B4-BE49-F238E27FC236}">
                        <a16:creationId xmlns:a16="http://schemas.microsoft.com/office/drawing/2014/main" id="{8205F4C7-0D55-B8C7-0718-CA2E8A448542}"/>
                      </a:ext>
                    </a:extLst>
                  </p:cNvPr>
                  <p:cNvSpPr/>
                  <p:nvPr/>
                </p:nvSpPr>
                <p:spPr>
                  <a:xfrm rot="14440566">
                    <a:off x="6885935" y="6050848"/>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36" name="二等辺三角形 135">
                    <a:extLst>
                      <a:ext uri="{FF2B5EF4-FFF2-40B4-BE49-F238E27FC236}">
                        <a16:creationId xmlns:a16="http://schemas.microsoft.com/office/drawing/2014/main" id="{D4B2E543-F70E-0A31-AB9D-1666793529CF}"/>
                      </a:ext>
                    </a:extLst>
                  </p:cNvPr>
                  <p:cNvSpPr/>
                  <p:nvPr/>
                </p:nvSpPr>
                <p:spPr>
                  <a:xfrm rot="10800000">
                    <a:off x="7282395" y="5294931"/>
                    <a:ext cx="256978" cy="110341"/>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37" name="テキスト ボックス 136">
                        <a:extLst>
                          <a:ext uri="{FF2B5EF4-FFF2-40B4-BE49-F238E27FC236}">
                            <a16:creationId xmlns:a16="http://schemas.microsoft.com/office/drawing/2014/main" id="{DB6470EB-F702-33F9-D5A3-FBFC185ED225}"/>
                          </a:ext>
                        </a:extLst>
                      </p:cNvPr>
                      <p:cNvSpPr txBox="1"/>
                      <p:nvPr/>
                    </p:nvSpPr>
                    <p:spPr>
                      <a:xfrm>
                        <a:off x="6797361" y="4237260"/>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1" name="テキスト ボックス 60">
                        <a:extLst>
                          <a:ext uri="{FF2B5EF4-FFF2-40B4-BE49-F238E27FC236}">
                            <a16:creationId xmlns:a16="http://schemas.microsoft.com/office/drawing/2014/main" id="{1E93C976-8D36-5CDF-5543-CED7A27E0BF8}"/>
                          </a:ext>
                        </a:extLst>
                      </p:cNvPr>
                      <p:cNvSpPr txBox="1">
                        <a:spLocks noRot="1" noChangeAspect="1" noMove="1" noResize="1" noEditPoints="1" noAdjustHandles="1" noChangeArrowheads="1" noChangeShapeType="1" noTextEdit="1"/>
                      </p:cNvSpPr>
                      <p:nvPr/>
                    </p:nvSpPr>
                    <p:spPr>
                      <a:xfrm>
                        <a:off x="6797361" y="4237260"/>
                        <a:ext cx="406400"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8" name="テキスト ボックス 137">
                        <a:extLst>
                          <a:ext uri="{FF2B5EF4-FFF2-40B4-BE49-F238E27FC236}">
                            <a16:creationId xmlns:a16="http://schemas.microsoft.com/office/drawing/2014/main" id="{DFE8E38C-F1B9-1B1E-6390-D67CDC04A9D0}"/>
                          </a:ext>
                        </a:extLst>
                      </p:cNvPr>
                      <p:cNvSpPr txBox="1"/>
                      <p:nvPr/>
                    </p:nvSpPr>
                    <p:spPr>
                      <a:xfrm>
                        <a:off x="7910338" y="4357121"/>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138" name="テキスト ボックス 137">
                        <a:extLst>
                          <a:ext uri="{FF2B5EF4-FFF2-40B4-BE49-F238E27FC236}">
                            <a16:creationId xmlns:a16="http://schemas.microsoft.com/office/drawing/2014/main" id="{DFE8E38C-F1B9-1B1E-6390-D67CDC04A9D0}"/>
                          </a:ext>
                        </a:extLst>
                      </p:cNvPr>
                      <p:cNvSpPr txBox="1">
                        <a:spLocks noRot="1" noChangeAspect="1" noMove="1" noResize="1" noEditPoints="1" noAdjustHandles="1" noChangeArrowheads="1" noChangeShapeType="1" noTextEdit="1"/>
                      </p:cNvSpPr>
                      <p:nvPr/>
                    </p:nvSpPr>
                    <p:spPr>
                      <a:xfrm>
                        <a:off x="7910338" y="4357121"/>
                        <a:ext cx="316089" cy="369332"/>
                      </a:xfrm>
                      <a:prstGeom prst="rect">
                        <a:avLst/>
                      </a:prstGeom>
                      <a:blipFill>
                        <a:blip r:embed="rId31"/>
                        <a:stretch>
                          <a:fillRect r="-625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9" name="テキスト ボックス 138">
                        <a:extLst>
                          <a:ext uri="{FF2B5EF4-FFF2-40B4-BE49-F238E27FC236}">
                            <a16:creationId xmlns:a16="http://schemas.microsoft.com/office/drawing/2014/main" id="{2737305C-AA67-640C-1619-DF57C13F4112}"/>
                          </a:ext>
                        </a:extLst>
                      </p:cNvPr>
                      <p:cNvSpPr txBox="1"/>
                      <p:nvPr/>
                    </p:nvSpPr>
                    <p:spPr>
                      <a:xfrm>
                        <a:off x="7910337" y="5546980"/>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139" name="テキスト ボックス 138">
                        <a:extLst>
                          <a:ext uri="{FF2B5EF4-FFF2-40B4-BE49-F238E27FC236}">
                            <a16:creationId xmlns:a16="http://schemas.microsoft.com/office/drawing/2014/main" id="{2737305C-AA67-640C-1619-DF57C13F4112}"/>
                          </a:ext>
                        </a:extLst>
                      </p:cNvPr>
                      <p:cNvSpPr txBox="1">
                        <a:spLocks noRot="1" noChangeAspect="1" noMove="1" noResize="1" noEditPoints="1" noAdjustHandles="1" noChangeArrowheads="1" noChangeShapeType="1" noTextEdit="1"/>
                      </p:cNvSpPr>
                      <p:nvPr/>
                    </p:nvSpPr>
                    <p:spPr>
                      <a:xfrm>
                        <a:off x="7910337" y="5546980"/>
                        <a:ext cx="316089" cy="369332"/>
                      </a:xfrm>
                      <a:prstGeom prst="rect">
                        <a:avLst/>
                      </a:prstGeom>
                      <a:blipFill>
                        <a:blip r:embed="rId32"/>
                        <a:stretch>
                          <a:fillRect r="-70833"/>
                        </a:stretch>
                      </a:blipFill>
                    </p:spPr>
                    <p:txBody>
                      <a:bodyPr/>
                      <a:lstStyle/>
                      <a:p>
                        <a:r>
                          <a:rPr lang="ja-JP" altLang="en-US">
                            <a:noFill/>
                          </a:rPr>
                          <a:t> </a:t>
                        </a:r>
                      </a:p>
                    </p:txBody>
                  </p:sp>
                </mc:Fallback>
              </mc:AlternateContent>
            </p:grpSp>
          </p:grpSp>
          <mc:AlternateContent xmlns:mc="http://schemas.openxmlformats.org/markup-compatibility/2006" xmlns:a14="http://schemas.microsoft.com/office/drawing/2010/main">
            <mc:Choice Requires="a14">
              <p:sp>
                <p:nvSpPr>
                  <p:cNvPr id="62" name="テキスト ボックス 61">
                    <a:extLst>
                      <a:ext uri="{FF2B5EF4-FFF2-40B4-BE49-F238E27FC236}">
                        <a16:creationId xmlns:a16="http://schemas.microsoft.com/office/drawing/2014/main" id="{A4725F25-BF42-9FAD-CAF2-D01546B7315E}"/>
                      </a:ext>
                    </a:extLst>
                  </p:cNvPr>
                  <p:cNvSpPr txBox="1"/>
                  <p:nvPr/>
                </p:nvSpPr>
                <p:spPr>
                  <a:xfrm>
                    <a:off x="7542608" y="4464491"/>
                    <a:ext cx="21218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en-US" altLang="ja-JP" i="1" dirty="0">
                                  <a:latin typeface="Cambria Math" panose="02040503050406030204" pitchFamily="18" charset="0"/>
                                </a:rPr>
                                <m:t>𝑒</m:t>
                              </m:r>
                            </m:sub>
                          </m:sSub>
                        </m:oMath>
                      </m:oMathPara>
                    </a14:m>
                    <a:endParaRPr kumimoji="1" lang="ja-JP" altLang="en-US" dirty="0"/>
                  </a:p>
                </p:txBody>
              </p:sp>
            </mc:Choice>
            <mc:Fallback xmlns="">
              <p:sp>
                <p:nvSpPr>
                  <p:cNvPr id="62" name="テキスト ボックス 61">
                    <a:extLst>
                      <a:ext uri="{FF2B5EF4-FFF2-40B4-BE49-F238E27FC236}">
                        <a16:creationId xmlns:a16="http://schemas.microsoft.com/office/drawing/2014/main" id="{A4725F25-BF42-9FAD-CAF2-D01546B7315E}"/>
                      </a:ext>
                    </a:extLst>
                  </p:cNvPr>
                  <p:cNvSpPr txBox="1">
                    <a:spLocks noRot="1" noChangeAspect="1" noMove="1" noResize="1" noEditPoints="1" noAdjustHandles="1" noChangeArrowheads="1" noChangeShapeType="1" noTextEdit="1"/>
                  </p:cNvSpPr>
                  <p:nvPr/>
                </p:nvSpPr>
                <p:spPr>
                  <a:xfrm>
                    <a:off x="7542608" y="4464491"/>
                    <a:ext cx="212186" cy="369332"/>
                  </a:xfrm>
                  <a:prstGeom prst="rect">
                    <a:avLst/>
                  </a:prstGeom>
                  <a:blipFill>
                    <a:blip r:embed="rId33"/>
                    <a:stretch>
                      <a:fillRect r="-58824"/>
                    </a:stretch>
                  </a:blipFill>
                </p:spPr>
                <p:txBody>
                  <a:bodyPr/>
                  <a:lstStyle/>
                  <a:p>
                    <a:r>
                      <a:rPr lang="ja-JP" altLang="en-US">
                        <a:noFill/>
                      </a:rPr>
                      <a:t> </a:t>
                    </a:r>
                  </a:p>
                </p:txBody>
              </p:sp>
            </mc:Fallback>
          </mc:AlternateContent>
        </p:grpSp>
        <p:cxnSp>
          <p:nvCxnSpPr>
            <p:cNvPr id="25" name="直線コネクタ 24">
              <a:extLst>
                <a:ext uri="{FF2B5EF4-FFF2-40B4-BE49-F238E27FC236}">
                  <a16:creationId xmlns:a16="http://schemas.microsoft.com/office/drawing/2014/main" id="{176B663B-E032-BD5C-2E9A-81A2ED1D580A}"/>
                </a:ext>
              </a:extLst>
            </p:cNvPr>
            <p:cNvCxnSpPr>
              <a:cxnSpLocks/>
            </p:cNvCxnSpPr>
            <p:nvPr/>
          </p:nvCxnSpPr>
          <p:spPr>
            <a:xfrm flipV="1">
              <a:off x="4112717" y="4471760"/>
              <a:ext cx="450650" cy="470341"/>
            </a:xfrm>
            <a:prstGeom prst="line">
              <a:avLst/>
            </a:prstGeom>
          </p:spPr>
          <p:style>
            <a:lnRef idx="2">
              <a:schemeClr val="dk1"/>
            </a:lnRef>
            <a:fillRef idx="0">
              <a:schemeClr val="dk1"/>
            </a:fillRef>
            <a:effectRef idx="1">
              <a:schemeClr val="dk1"/>
            </a:effectRef>
            <a:fontRef idx="minor">
              <a:schemeClr val="tx1"/>
            </a:fontRef>
          </p:style>
        </p:cxnSp>
        <p:cxnSp>
          <p:nvCxnSpPr>
            <p:cNvPr id="26" name="直線コネクタ 25">
              <a:extLst>
                <a:ext uri="{FF2B5EF4-FFF2-40B4-BE49-F238E27FC236}">
                  <a16:creationId xmlns:a16="http://schemas.microsoft.com/office/drawing/2014/main" id="{323A0FC7-F457-61FD-6F56-ABEBBBA99469}"/>
                </a:ext>
              </a:extLst>
            </p:cNvPr>
            <p:cNvCxnSpPr>
              <a:cxnSpLocks/>
              <a:endCxn id="132" idx="15"/>
            </p:cNvCxnSpPr>
            <p:nvPr/>
          </p:nvCxnSpPr>
          <p:spPr>
            <a:xfrm flipH="1" flipV="1">
              <a:off x="4112717" y="4965623"/>
              <a:ext cx="546935" cy="362801"/>
            </a:xfrm>
            <a:prstGeom prst="line">
              <a:avLst/>
            </a:prstGeom>
          </p:spPr>
          <p:style>
            <a:lnRef idx="2">
              <a:schemeClr val="dk1"/>
            </a:lnRef>
            <a:fillRef idx="0">
              <a:schemeClr val="dk1"/>
            </a:fillRef>
            <a:effectRef idx="1">
              <a:schemeClr val="dk1"/>
            </a:effectRef>
            <a:fontRef idx="minor">
              <a:schemeClr val="tx1"/>
            </a:fontRef>
          </p:style>
        </p:cxnSp>
        <p:sp>
          <p:nvSpPr>
            <p:cNvPr id="37" name="二等辺三角形 36">
              <a:extLst>
                <a:ext uri="{FF2B5EF4-FFF2-40B4-BE49-F238E27FC236}">
                  <a16:creationId xmlns:a16="http://schemas.microsoft.com/office/drawing/2014/main" id="{8CE870ED-3396-2A6A-5AD4-2203C6EEF52B}"/>
                </a:ext>
              </a:extLst>
            </p:cNvPr>
            <p:cNvSpPr/>
            <p:nvPr/>
          </p:nvSpPr>
          <p:spPr>
            <a:xfrm rot="13540042">
              <a:off x="4186330" y="4667396"/>
              <a:ext cx="238975" cy="10498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9" name="二等辺三角形 38">
              <a:extLst>
                <a:ext uri="{FF2B5EF4-FFF2-40B4-BE49-F238E27FC236}">
                  <a16:creationId xmlns:a16="http://schemas.microsoft.com/office/drawing/2014/main" id="{4A0D6DC7-1A54-374E-04E9-D352E5B0C0AD}"/>
                </a:ext>
              </a:extLst>
            </p:cNvPr>
            <p:cNvSpPr/>
            <p:nvPr/>
          </p:nvSpPr>
          <p:spPr>
            <a:xfrm rot="7265958">
              <a:off x="4308432" y="5130379"/>
              <a:ext cx="238975" cy="10498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cxnSp>
          <p:nvCxnSpPr>
            <p:cNvPr id="44" name="直線コネクタ 43">
              <a:extLst>
                <a:ext uri="{FF2B5EF4-FFF2-40B4-BE49-F238E27FC236}">
                  <a16:creationId xmlns:a16="http://schemas.microsoft.com/office/drawing/2014/main" id="{62169E1C-FBC7-3E79-BE91-1EFD163C07BA}"/>
                </a:ext>
              </a:extLst>
            </p:cNvPr>
            <p:cNvCxnSpPr>
              <a:cxnSpLocks/>
            </p:cNvCxnSpPr>
            <p:nvPr/>
          </p:nvCxnSpPr>
          <p:spPr>
            <a:xfrm flipV="1">
              <a:off x="4153396" y="5529415"/>
              <a:ext cx="546935" cy="462866"/>
            </a:xfrm>
            <a:prstGeom prst="line">
              <a:avLst/>
            </a:prstGeom>
          </p:spPr>
          <p:style>
            <a:lnRef idx="2">
              <a:schemeClr val="dk1"/>
            </a:lnRef>
            <a:fillRef idx="0">
              <a:schemeClr val="dk1"/>
            </a:fillRef>
            <a:effectRef idx="1">
              <a:schemeClr val="dk1"/>
            </a:effectRef>
            <a:fontRef idx="minor">
              <a:schemeClr val="tx1"/>
            </a:fontRef>
          </p:style>
        </p:cxnSp>
        <p:cxnSp>
          <p:nvCxnSpPr>
            <p:cNvPr id="48" name="直線コネクタ 47">
              <a:extLst>
                <a:ext uri="{FF2B5EF4-FFF2-40B4-BE49-F238E27FC236}">
                  <a16:creationId xmlns:a16="http://schemas.microsoft.com/office/drawing/2014/main" id="{DB8B33E3-6ABE-4D7E-3A75-D449F65F9C39}"/>
                </a:ext>
              </a:extLst>
            </p:cNvPr>
            <p:cNvCxnSpPr>
              <a:cxnSpLocks/>
            </p:cNvCxnSpPr>
            <p:nvPr/>
          </p:nvCxnSpPr>
          <p:spPr>
            <a:xfrm flipH="1" flipV="1">
              <a:off x="4153396" y="6015803"/>
              <a:ext cx="587355" cy="367405"/>
            </a:xfrm>
            <a:prstGeom prst="line">
              <a:avLst/>
            </a:prstGeom>
          </p:spPr>
          <p:style>
            <a:lnRef idx="2">
              <a:schemeClr val="dk1"/>
            </a:lnRef>
            <a:fillRef idx="0">
              <a:schemeClr val="dk1"/>
            </a:fillRef>
            <a:effectRef idx="1">
              <a:schemeClr val="dk1"/>
            </a:effectRef>
            <a:fontRef idx="minor">
              <a:schemeClr val="tx1"/>
            </a:fontRef>
          </p:style>
        </p:cxnSp>
        <p:sp>
          <p:nvSpPr>
            <p:cNvPr id="49" name="二等辺三角形 48">
              <a:extLst>
                <a:ext uri="{FF2B5EF4-FFF2-40B4-BE49-F238E27FC236}">
                  <a16:creationId xmlns:a16="http://schemas.microsoft.com/office/drawing/2014/main" id="{316360FB-3B24-173B-142B-73066A0445BD}"/>
                </a:ext>
              </a:extLst>
            </p:cNvPr>
            <p:cNvSpPr/>
            <p:nvPr/>
          </p:nvSpPr>
          <p:spPr>
            <a:xfrm rot="3212485">
              <a:off x="4298670" y="5737500"/>
              <a:ext cx="238975" cy="10498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0" name="二等辺三角形 49">
              <a:extLst>
                <a:ext uri="{FF2B5EF4-FFF2-40B4-BE49-F238E27FC236}">
                  <a16:creationId xmlns:a16="http://schemas.microsoft.com/office/drawing/2014/main" id="{7358EE7A-7982-C17F-6B71-507AABB160E9}"/>
                </a:ext>
              </a:extLst>
            </p:cNvPr>
            <p:cNvSpPr/>
            <p:nvPr/>
          </p:nvSpPr>
          <p:spPr>
            <a:xfrm rot="17311648">
              <a:off x="4373360" y="6181268"/>
              <a:ext cx="238975" cy="10498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51" name="テキスト ボックス 50">
                  <a:extLst>
                    <a:ext uri="{FF2B5EF4-FFF2-40B4-BE49-F238E27FC236}">
                      <a16:creationId xmlns:a16="http://schemas.microsoft.com/office/drawing/2014/main" id="{ACD6753F-0111-02F2-A23B-DA9E6D703672}"/>
                    </a:ext>
                  </a:extLst>
                </p:cNvPr>
                <p:cNvSpPr txBox="1"/>
                <p:nvPr/>
              </p:nvSpPr>
              <p:spPr>
                <a:xfrm>
                  <a:off x="4415661" y="418414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𝑞</m:t>
                            </m:r>
                          </m:e>
                        </m:acc>
                        <m:r>
                          <a:rPr lang="en-US" altLang="ja-JP" b="0" i="1" smtClean="0">
                            <a:latin typeface="Cambria Math" panose="02040503050406030204" pitchFamily="18" charset="0"/>
                          </a:rPr>
                          <m:t>′</m:t>
                        </m:r>
                      </m:oMath>
                    </m:oMathPara>
                  </a14:m>
                  <a:endParaRPr kumimoji="1" lang="ja-JP" altLang="en-US" dirty="0"/>
                </a:p>
              </p:txBody>
            </p:sp>
          </mc:Choice>
          <mc:Fallback xmlns="">
            <p:sp>
              <p:nvSpPr>
                <p:cNvPr id="51" name="テキスト ボックス 50">
                  <a:extLst>
                    <a:ext uri="{FF2B5EF4-FFF2-40B4-BE49-F238E27FC236}">
                      <a16:creationId xmlns:a16="http://schemas.microsoft.com/office/drawing/2014/main" id="{ACD6753F-0111-02F2-A23B-DA9E6D703672}"/>
                    </a:ext>
                  </a:extLst>
                </p:cNvPr>
                <p:cNvSpPr txBox="1">
                  <a:spLocks noRot="1" noChangeAspect="1" noMove="1" noResize="1" noEditPoints="1" noAdjustHandles="1" noChangeArrowheads="1" noChangeShapeType="1" noTextEdit="1"/>
                </p:cNvSpPr>
                <p:nvPr/>
              </p:nvSpPr>
              <p:spPr>
                <a:xfrm>
                  <a:off x="4415661" y="4184140"/>
                  <a:ext cx="462844" cy="369332"/>
                </a:xfrm>
                <a:prstGeom prst="rect">
                  <a:avLst/>
                </a:prstGeom>
                <a:blipFill>
                  <a:blip r:embed="rId34"/>
                  <a:stretch>
                    <a:fillRect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5" name="テキスト ボックス 54">
                  <a:extLst>
                    <a:ext uri="{FF2B5EF4-FFF2-40B4-BE49-F238E27FC236}">
                      <a16:creationId xmlns:a16="http://schemas.microsoft.com/office/drawing/2014/main" id="{AA89498B-338D-1006-FEE6-EF5733F5DCA5}"/>
                    </a:ext>
                  </a:extLst>
                </p:cNvPr>
                <p:cNvSpPr txBox="1"/>
                <p:nvPr/>
              </p:nvSpPr>
              <p:spPr>
                <a:xfrm>
                  <a:off x="4509329" y="503912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oMath>
                    </m:oMathPara>
                  </a14:m>
                  <a:endParaRPr kumimoji="1" lang="ja-JP" altLang="en-US" dirty="0"/>
                </a:p>
              </p:txBody>
            </p:sp>
          </mc:Choice>
          <mc:Fallback xmlns="">
            <p:sp>
              <p:nvSpPr>
                <p:cNvPr id="55" name="テキスト ボックス 54">
                  <a:extLst>
                    <a:ext uri="{FF2B5EF4-FFF2-40B4-BE49-F238E27FC236}">
                      <a16:creationId xmlns:a16="http://schemas.microsoft.com/office/drawing/2014/main" id="{AA89498B-338D-1006-FEE6-EF5733F5DCA5}"/>
                    </a:ext>
                  </a:extLst>
                </p:cNvPr>
                <p:cNvSpPr txBox="1">
                  <a:spLocks noRot="1" noChangeAspect="1" noMove="1" noResize="1" noEditPoints="1" noAdjustHandles="1" noChangeArrowheads="1" noChangeShapeType="1" noTextEdit="1"/>
                </p:cNvSpPr>
                <p:nvPr/>
              </p:nvSpPr>
              <p:spPr>
                <a:xfrm>
                  <a:off x="4509329" y="5039129"/>
                  <a:ext cx="462844" cy="369332"/>
                </a:xfrm>
                <a:prstGeom prst="rect">
                  <a:avLst/>
                </a:prstGeom>
                <a:blipFill>
                  <a:blip r:embed="rId35"/>
                  <a:stretch>
                    <a:fillRect b="-655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6" name="テキスト ボックス 55">
                  <a:extLst>
                    <a:ext uri="{FF2B5EF4-FFF2-40B4-BE49-F238E27FC236}">
                      <a16:creationId xmlns:a16="http://schemas.microsoft.com/office/drawing/2014/main" id="{6CE09D19-202A-EB97-4622-2F62CCF99A04}"/>
                    </a:ext>
                  </a:extLst>
                </p:cNvPr>
                <p:cNvSpPr txBox="1"/>
                <p:nvPr/>
              </p:nvSpPr>
              <p:spPr>
                <a:xfrm>
                  <a:off x="4599512" y="54323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ja-JP" altLang="en-US" b="0" i="1" dirty="0" smtClean="0">
                                <a:latin typeface="Cambria Math" panose="02040503050406030204" pitchFamily="18" charset="0"/>
                              </a:rPr>
                            </m:ctrlPr>
                          </m:sSubPr>
                          <m:e>
                            <m:r>
                              <a:rPr lang="ja-JP" altLang="en-US" b="0" i="1" dirty="0" smtClean="0">
                                <a:latin typeface="Cambria Math" panose="02040503050406030204" pitchFamily="18" charset="0"/>
                              </a:rPr>
                              <m:t>𝜈</m:t>
                            </m:r>
                          </m:e>
                          <m:sub>
                            <m:r>
                              <a:rPr lang="en-US" altLang="ja-JP" b="0" i="1" dirty="0" smtClean="0">
                                <a:latin typeface="Cambria Math" panose="02040503050406030204" pitchFamily="18" charset="0"/>
                              </a:rPr>
                              <m:t>𝑙</m:t>
                            </m:r>
                          </m:sub>
                        </m:sSub>
                      </m:oMath>
                    </m:oMathPara>
                  </a14:m>
                  <a:endParaRPr kumimoji="1" lang="ja-JP" altLang="en-US" dirty="0"/>
                </a:p>
              </p:txBody>
            </p:sp>
          </mc:Choice>
          <mc:Fallback xmlns="">
            <p:sp>
              <p:nvSpPr>
                <p:cNvPr id="56" name="テキスト ボックス 55">
                  <a:extLst>
                    <a:ext uri="{FF2B5EF4-FFF2-40B4-BE49-F238E27FC236}">
                      <a16:creationId xmlns:a16="http://schemas.microsoft.com/office/drawing/2014/main" id="{6CE09D19-202A-EB97-4622-2F62CCF99A04}"/>
                    </a:ext>
                  </a:extLst>
                </p:cNvPr>
                <p:cNvSpPr txBox="1">
                  <a:spLocks noRot="1" noChangeAspect="1" noMove="1" noResize="1" noEditPoints="1" noAdjustHandles="1" noChangeArrowheads="1" noChangeShapeType="1" noTextEdit="1"/>
                </p:cNvSpPr>
                <p:nvPr/>
              </p:nvSpPr>
              <p:spPr>
                <a:xfrm>
                  <a:off x="4599512" y="5432387"/>
                  <a:ext cx="462844" cy="369332"/>
                </a:xfrm>
                <a:prstGeom prst="rect">
                  <a:avLst/>
                </a:prstGeom>
                <a:blipFill>
                  <a:blip r:embed="rId3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7" name="テキスト ボックス 56">
                  <a:extLst>
                    <a:ext uri="{FF2B5EF4-FFF2-40B4-BE49-F238E27FC236}">
                      <a16:creationId xmlns:a16="http://schemas.microsoft.com/office/drawing/2014/main" id="{E57F0077-5515-FF2D-0EA7-F711AEDA6F0F}"/>
                    </a:ext>
                  </a:extLst>
                </p:cNvPr>
                <p:cNvSpPr txBox="1"/>
                <p:nvPr/>
              </p:nvSpPr>
              <p:spPr>
                <a:xfrm>
                  <a:off x="4581017" y="6233758"/>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i="1" smtClean="0">
                                <a:latin typeface="Cambria Math" panose="02040503050406030204" pitchFamily="18" charset="0"/>
                              </a:rPr>
                            </m:ctrlPr>
                          </m:sSupPr>
                          <m:e>
                            <m:r>
                              <a:rPr kumimoji="1" lang="en-US" altLang="ja-JP" b="0" i="1" smtClean="0">
                                <a:latin typeface="Cambria Math" panose="02040503050406030204" pitchFamily="18" charset="0"/>
                              </a:rPr>
                              <m:t>𝑙</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57" name="テキスト ボックス 56">
                  <a:extLst>
                    <a:ext uri="{FF2B5EF4-FFF2-40B4-BE49-F238E27FC236}">
                      <a16:creationId xmlns:a16="http://schemas.microsoft.com/office/drawing/2014/main" id="{E57F0077-5515-FF2D-0EA7-F711AEDA6F0F}"/>
                    </a:ext>
                  </a:extLst>
                </p:cNvPr>
                <p:cNvSpPr txBox="1">
                  <a:spLocks noRot="1" noChangeAspect="1" noMove="1" noResize="1" noEditPoints="1" noAdjustHandles="1" noChangeArrowheads="1" noChangeShapeType="1" noTextEdit="1"/>
                </p:cNvSpPr>
                <p:nvPr/>
              </p:nvSpPr>
              <p:spPr>
                <a:xfrm>
                  <a:off x="4581017" y="6233758"/>
                  <a:ext cx="462844" cy="369332"/>
                </a:xfrm>
                <a:prstGeom prst="rect">
                  <a:avLst/>
                </a:prstGeom>
                <a:blipFill>
                  <a:blip r:embed="rId37"/>
                  <a:stretch>
                    <a:fillRect/>
                  </a:stretch>
                </a:blipFill>
              </p:spPr>
              <p:txBody>
                <a:bodyPr/>
                <a:lstStyle/>
                <a:p>
                  <a:r>
                    <a:rPr lang="ja-JP" altLang="en-US">
                      <a:noFill/>
                    </a:rPr>
                    <a:t> </a:t>
                  </a:r>
                </a:p>
              </p:txBody>
            </p:sp>
          </mc:Fallback>
        </mc:AlternateContent>
      </p:grpSp>
      <p:grpSp>
        <p:nvGrpSpPr>
          <p:cNvPr id="140" name="グループ化 139">
            <a:extLst>
              <a:ext uri="{FF2B5EF4-FFF2-40B4-BE49-F238E27FC236}">
                <a16:creationId xmlns:a16="http://schemas.microsoft.com/office/drawing/2014/main" id="{78760850-6B3D-AF9A-C049-BC2F7857CF4E}"/>
              </a:ext>
            </a:extLst>
          </p:cNvPr>
          <p:cNvGrpSpPr/>
          <p:nvPr/>
        </p:nvGrpSpPr>
        <p:grpSpPr>
          <a:xfrm>
            <a:off x="691617" y="2226149"/>
            <a:ext cx="3184659" cy="2350043"/>
            <a:chOff x="5649915" y="4188836"/>
            <a:chExt cx="3184659" cy="2350043"/>
          </a:xfrm>
        </p:grpSpPr>
        <p:grpSp>
          <p:nvGrpSpPr>
            <p:cNvPr id="141" name="グループ化 140">
              <a:extLst>
                <a:ext uri="{FF2B5EF4-FFF2-40B4-BE49-F238E27FC236}">
                  <a16:creationId xmlns:a16="http://schemas.microsoft.com/office/drawing/2014/main" id="{0A65B6BF-FDAB-0C0C-56E8-5136B75F0D88}"/>
                </a:ext>
              </a:extLst>
            </p:cNvPr>
            <p:cNvGrpSpPr/>
            <p:nvPr/>
          </p:nvGrpSpPr>
          <p:grpSpPr>
            <a:xfrm>
              <a:off x="5649915" y="4347459"/>
              <a:ext cx="2281008" cy="2191420"/>
              <a:chOff x="6466689" y="3679459"/>
              <a:chExt cx="2281008" cy="2191420"/>
            </a:xfrm>
          </p:grpSpPr>
          <p:grpSp>
            <p:nvGrpSpPr>
              <p:cNvPr id="154" name="グループ化 153">
                <a:extLst>
                  <a:ext uri="{FF2B5EF4-FFF2-40B4-BE49-F238E27FC236}">
                    <a16:creationId xmlns:a16="http://schemas.microsoft.com/office/drawing/2014/main" id="{5BFC7D56-91A8-B834-5EDC-1F1BB6AA5FB0}"/>
                  </a:ext>
                </a:extLst>
              </p:cNvPr>
              <p:cNvGrpSpPr/>
              <p:nvPr/>
            </p:nvGrpSpPr>
            <p:grpSpPr>
              <a:xfrm>
                <a:off x="6466689" y="3679459"/>
                <a:ext cx="2281008" cy="2191420"/>
                <a:chOff x="6375872" y="4237260"/>
                <a:chExt cx="2452846" cy="2303321"/>
              </a:xfrm>
            </p:grpSpPr>
            <mc:AlternateContent xmlns:mc="http://schemas.openxmlformats.org/markup-compatibility/2006" xmlns:a14="http://schemas.microsoft.com/office/drawing/2010/main">
              <mc:Choice Requires="a14">
                <p:sp>
                  <p:nvSpPr>
                    <p:cNvPr id="156" name="テキスト ボックス 155">
                      <a:extLst>
                        <a:ext uri="{FF2B5EF4-FFF2-40B4-BE49-F238E27FC236}">
                          <a16:creationId xmlns:a16="http://schemas.microsoft.com/office/drawing/2014/main" id="{2BA56230-E62E-BA23-AAE5-DCB1F6084670}"/>
                        </a:ext>
                      </a:extLst>
                    </p:cNvPr>
                    <p:cNvSpPr txBox="1"/>
                    <p:nvPr/>
                  </p:nvSpPr>
                  <p:spPr>
                    <a:xfrm>
                      <a:off x="6917739" y="6171249"/>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2" name="テキスト ボックス 61">
                      <a:extLst>
                        <a:ext uri="{FF2B5EF4-FFF2-40B4-BE49-F238E27FC236}">
                          <a16:creationId xmlns:a16="http://schemas.microsoft.com/office/drawing/2014/main" id="{923F36A8-DC40-902C-2D11-7210AC74E2ED}"/>
                        </a:ext>
                      </a:extLst>
                    </p:cNvPr>
                    <p:cNvSpPr txBox="1">
                      <a:spLocks noRot="1" noChangeAspect="1" noMove="1" noResize="1" noEditPoints="1" noAdjustHandles="1" noChangeArrowheads="1" noChangeShapeType="1" noTextEdit="1"/>
                    </p:cNvSpPr>
                    <p:nvPr/>
                  </p:nvSpPr>
                  <p:spPr>
                    <a:xfrm>
                      <a:off x="6917739" y="6171249"/>
                      <a:ext cx="406400" cy="369332"/>
                    </a:xfrm>
                    <a:prstGeom prst="rect">
                      <a:avLst/>
                    </a:prstGeom>
                    <a:blipFill>
                      <a:blip r:embed="rId30"/>
                      <a:stretch>
                        <a:fillRect r="-3226"/>
                      </a:stretch>
                    </a:blipFill>
                  </p:spPr>
                  <p:txBody>
                    <a:bodyPr/>
                    <a:lstStyle/>
                    <a:p>
                      <a:r>
                        <a:rPr lang="ja-JP" altLang="en-US">
                          <a:noFill/>
                        </a:rPr>
                        <a:t> </a:t>
                      </a:r>
                    </a:p>
                  </p:txBody>
                </p:sp>
              </mc:Fallback>
            </mc:AlternateContent>
            <p:grpSp>
              <p:nvGrpSpPr>
                <p:cNvPr id="157" name="グループ化 156">
                  <a:extLst>
                    <a:ext uri="{FF2B5EF4-FFF2-40B4-BE49-F238E27FC236}">
                      <a16:creationId xmlns:a16="http://schemas.microsoft.com/office/drawing/2014/main" id="{A6E8BB04-ED41-E71D-94C4-8F6FB8ED81AB}"/>
                    </a:ext>
                  </a:extLst>
                </p:cNvPr>
                <p:cNvGrpSpPr/>
                <p:nvPr/>
              </p:nvGrpSpPr>
              <p:grpSpPr>
                <a:xfrm>
                  <a:off x="6375872" y="4237260"/>
                  <a:ext cx="2452846" cy="2097747"/>
                  <a:chOff x="6375872" y="4237260"/>
                  <a:chExt cx="2452846" cy="2097747"/>
                </a:xfrm>
              </p:grpSpPr>
              <p:cxnSp>
                <p:nvCxnSpPr>
                  <p:cNvPr id="158" name="直線コネクタ 157">
                    <a:extLst>
                      <a:ext uri="{FF2B5EF4-FFF2-40B4-BE49-F238E27FC236}">
                        <a16:creationId xmlns:a16="http://schemas.microsoft.com/office/drawing/2014/main" id="{F87C6239-49FE-71F4-A079-853818D453CD}"/>
                      </a:ext>
                    </a:extLst>
                  </p:cNvPr>
                  <p:cNvCxnSpPr>
                    <a:cxnSpLocks/>
                  </p:cNvCxnSpPr>
                  <p:nvPr/>
                </p:nvCxnSpPr>
                <p:spPr>
                  <a:xfrm>
                    <a:off x="6375872" y="4404795"/>
                    <a:ext cx="1049867" cy="472005"/>
                  </a:xfrm>
                  <a:prstGeom prst="line">
                    <a:avLst/>
                  </a:prstGeom>
                </p:spPr>
                <p:style>
                  <a:lnRef idx="2">
                    <a:schemeClr val="dk1"/>
                  </a:lnRef>
                  <a:fillRef idx="0">
                    <a:schemeClr val="dk1"/>
                  </a:fillRef>
                  <a:effectRef idx="1">
                    <a:schemeClr val="dk1"/>
                  </a:effectRef>
                  <a:fontRef idx="minor">
                    <a:schemeClr val="tx1"/>
                  </a:fontRef>
                </p:style>
              </p:cxnSp>
              <p:cxnSp>
                <p:nvCxnSpPr>
                  <p:cNvPr id="159" name="直線コネクタ 158">
                    <a:extLst>
                      <a:ext uri="{FF2B5EF4-FFF2-40B4-BE49-F238E27FC236}">
                        <a16:creationId xmlns:a16="http://schemas.microsoft.com/office/drawing/2014/main" id="{FF0A3C0A-2B72-4AE2-D98A-6482681809DA}"/>
                      </a:ext>
                    </a:extLst>
                  </p:cNvPr>
                  <p:cNvCxnSpPr>
                    <a:cxnSpLocks/>
                    <a:stCxn id="162" idx="0"/>
                  </p:cNvCxnSpPr>
                  <p:nvPr/>
                </p:nvCxnSpPr>
                <p:spPr>
                  <a:xfrm flipV="1">
                    <a:off x="7425739" y="4876801"/>
                    <a:ext cx="0" cy="1088532"/>
                  </a:xfrm>
                  <a:prstGeom prst="line">
                    <a:avLst/>
                  </a:prstGeom>
                </p:spPr>
                <p:style>
                  <a:lnRef idx="2">
                    <a:schemeClr val="dk1"/>
                  </a:lnRef>
                  <a:fillRef idx="0">
                    <a:schemeClr val="dk1"/>
                  </a:fillRef>
                  <a:effectRef idx="1">
                    <a:schemeClr val="dk1"/>
                  </a:effectRef>
                  <a:fontRef idx="minor">
                    <a:schemeClr val="tx1"/>
                  </a:fontRef>
                </p:style>
              </p:cxnSp>
              <p:cxnSp>
                <p:nvCxnSpPr>
                  <p:cNvPr id="160" name="直線コネクタ 159">
                    <a:extLst>
                      <a:ext uri="{FF2B5EF4-FFF2-40B4-BE49-F238E27FC236}">
                        <a16:creationId xmlns:a16="http://schemas.microsoft.com/office/drawing/2014/main" id="{73C25DAE-933E-A15B-1033-11010CB7AA1B}"/>
                      </a:ext>
                    </a:extLst>
                  </p:cNvPr>
                  <p:cNvCxnSpPr>
                    <a:cxnSpLocks/>
                    <a:endCxn id="162" idx="0"/>
                  </p:cNvCxnSpPr>
                  <p:nvPr/>
                </p:nvCxnSpPr>
                <p:spPr>
                  <a:xfrm flipV="1">
                    <a:off x="6443605" y="5965332"/>
                    <a:ext cx="982134" cy="369675"/>
                  </a:xfrm>
                  <a:prstGeom prst="line">
                    <a:avLst/>
                  </a:prstGeom>
                </p:spPr>
                <p:style>
                  <a:lnRef idx="2">
                    <a:schemeClr val="dk1"/>
                  </a:lnRef>
                  <a:fillRef idx="0">
                    <a:schemeClr val="dk1"/>
                  </a:fillRef>
                  <a:effectRef idx="1">
                    <a:schemeClr val="dk1"/>
                  </a:effectRef>
                  <a:fontRef idx="minor">
                    <a:schemeClr val="tx1"/>
                  </a:fontRef>
                </p:style>
              </p:cxnSp>
              <p:sp>
                <p:nvSpPr>
                  <p:cNvPr id="161" name="フリーフォーム: 図形 160">
                    <a:extLst>
                      <a:ext uri="{FF2B5EF4-FFF2-40B4-BE49-F238E27FC236}">
                        <a16:creationId xmlns:a16="http://schemas.microsoft.com/office/drawing/2014/main" id="{FCB3DE5D-384A-4B19-C06B-46A13848138E}"/>
                      </a:ext>
                    </a:extLst>
                  </p:cNvPr>
                  <p:cNvSpPr/>
                  <p:nvPr/>
                </p:nvSpPr>
                <p:spPr>
                  <a:xfrm flipV="1">
                    <a:off x="7425739" y="4773958"/>
                    <a:ext cx="1354667" cy="211187"/>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2" name="フリーフォーム: 図形 161">
                    <a:extLst>
                      <a:ext uri="{FF2B5EF4-FFF2-40B4-BE49-F238E27FC236}">
                        <a16:creationId xmlns:a16="http://schemas.microsoft.com/office/drawing/2014/main" id="{27F01583-EF6D-8649-A297-D51367882461}"/>
                      </a:ext>
                    </a:extLst>
                  </p:cNvPr>
                  <p:cNvSpPr/>
                  <p:nvPr/>
                </p:nvSpPr>
                <p:spPr>
                  <a:xfrm>
                    <a:off x="7425739" y="5890460"/>
                    <a:ext cx="1402979" cy="135658"/>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3" name="二等辺三角形 162">
                    <a:extLst>
                      <a:ext uri="{FF2B5EF4-FFF2-40B4-BE49-F238E27FC236}">
                        <a16:creationId xmlns:a16="http://schemas.microsoft.com/office/drawing/2014/main" id="{76D56DE2-6AD8-0469-9442-02CA68747CA4}"/>
                      </a:ext>
                    </a:extLst>
                  </p:cNvPr>
                  <p:cNvSpPr/>
                  <p:nvPr/>
                </p:nvSpPr>
                <p:spPr>
                  <a:xfrm rot="6588550">
                    <a:off x="6728001" y="4563792"/>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64" name="二等辺三角形 163">
                    <a:extLst>
                      <a:ext uri="{FF2B5EF4-FFF2-40B4-BE49-F238E27FC236}">
                        <a16:creationId xmlns:a16="http://schemas.microsoft.com/office/drawing/2014/main" id="{5EB10023-8106-7818-08D9-6A1EAD9F4DDF}"/>
                      </a:ext>
                    </a:extLst>
                  </p:cNvPr>
                  <p:cNvSpPr/>
                  <p:nvPr/>
                </p:nvSpPr>
                <p:spPr>
                  <a:xfrm rot="14440566">
                    <a:off x="6885935" y="6050848"/>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65" name="二等辺三角形 164">
                    <a:extLst>
                      <a:ext uri="{FF2B5EF4-FFF2-40B4-BE49-F238E27FC236}">
                        <a16:creationId xmlns:a16="http://schemas.microsoft.com/office/drawing/2014/main" id="{FE55E5FF-A0F3-13BF-C5A2-8824C56FF620}"/>
                      </a:ext>
                    </a:extLst>
                  </p:cNvPr>
                  <p:cNvSpPr/>
                  <p:nvPr/>
                </p:nvSpPr>
                <p:spPr>
                  <a:xfrm rot="10800000">
                    <a:off x="7282395" y="5294931"/>
                    <a:ext cx="256978" cy="110341"/>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66" name="テキスト ボックス 165">
                        <a:extLst>
                          <a:ext uri="{FF2B5EF4-FFF2-40B4-BE49-F238E27FC236}">
                            <a16:creationId xmlns:a16="http://schemas.microsoft.com/office/drawing/2014/main" id="{E4B85015-F582-9E61-944B-C5901F332169}"/>
                          </a:ext>
                        </a:extLst>
                      </p:cNvPr>
                      <p:cNvSpPr txBox="1"/>
                      <p:nvPr/>
                    </p:nvSpPr>
                    <p:spPr>
                      <a:xfrm>
                        <a:off x="6797361" y="4237260"/>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1" name="テキスト ボックス 60">
                        <a:extLst>
                          <a:ext uri="{FF2B5EF4-FFF2-40B4-BE49-F238E27FC236}">
                            <a16:creationId xmlns:a16="http://schemas.microsoft.com/office/drawing/2014/main" id="{1E93C976-8D36-5CDF-5543-CED7A27E0BF8}"/>
                          </a:ext>
                        </a:extLst>
                      </p:cNvPr>
                      <p:cNvSpPr txBox="1">
                        <a:spLocks noRot="1" noChangeAspect="1" noMove="1" noResize="1" noEditPoints="1" noAdjustHandles="1" noChangeArrowheads="1" noChangeShapeType="1" noTextEdit="1"/>
                      </p:cNvSpPr>
                      <p:nvPr/>
                    </p:nvSpPr>
                    <p:spPr>
                      <a:xfrm>
                        <a:off x="6797361" y="4237260"/>
                        <a:ext cx="406400"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7" name="テキスト ボックス 166">
                        <a:extLst>
                          <a:ext uri="{FF2B5EF4-FFF2-40B4-BE49-F238E27FC236}">
                            <a16:creationId xmlns:a16="http://schemas.microsoft.com/office/drawing/2014/main" id="{6A8A65BA-73EE-01CF-8D41-46A5E0A12F13}"/>
                          </a:ext>
                        </a:extLst>
                      </p:cNvPr>
                      <p:cNvSpPr txBox="1"/>
                      <p:nvPr/>
                    </p:nvSpPr>
                    <p:spPr>
                      <a:xfrm>
                        <a:off x="7910338" y="4357121"/>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167" name="テキスト ボックス 166">
                        <a:extLst>
                          <a:ext uri="{FF2B5EF4-FFF2-40B4-BE49-F238E27FC236}">
                            <a16:creationId xmlns:a16="http://schemas.microsoft.com/office/drawing/2014/main" id="{6A8A65BA-73EE-01CF-8D41-46A5E0A12F13}"/>
                          </a:ext>
                        </a:extLst>
                      </p:cNvPr>
                      <p:cNvSpPr txBox="1">
                        <a:spLocks noRot="1" noChangeAspect="1" noMove="1" noResize="1" noEditPoints="1" noAdjustHandles="1" noChangeArrowheads="1" noChangeShapeType="1" noTextEdit="1"/>
                      </p:cNvSpPr>
                      <p:nvPr/>
                    </p:nvSpPr>
                    <p:spPr>
                      <a:xfrm>
                        <a:off x="7910338" y="4357121"/>
                        <a:ext cx="316089" cy="369332"/>
                      </a:xfrm>
                      <a:prstGeom prst="rect">
                        <a:avLst/>
                      </a:prstGeom>
                      <a:blipFill>
                        <a:blip r:embed="rId38"/>
                        <a:stretch>
                          <a:fillRect r="-625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8" name="テキスト ボックス 167">
                        <a:extLst>
                          <a:ext uri="{FF2B5EF4-FFF2-40B4-BE49-F238E27FC236}">
                            <a16:creationId xmlns:a16="http://schemas.microsoft.com/office/drawing/2014/main" id="{F2F1CF1E-AD16-95F0-FF50-77F58B3EA867}"/>
                          </a:ext>
                        </a:extLst>
                      </p:cNvPr>
                      <p:cNvSpPr txBox="1"/>
                      <p:nvPr/>
                    </p:nvSpPr>
                    <p:spPr>
                      <a:xfrm>
                        <a:off x="7910337" y="5546980"/>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168" name="テキスト ボックス 167">
                        <a:extLst>
                          <a:ext uri="{FF2B5EF4-FFF2-40B4-BE49-F238E27FC236}">
                            <a16:creationId xmlns:a16="http://schemas.microsoft.com/office/drawing/2014/main" id="{F2F1CF1E-AD16-95F0-FF50-77F58B3EA867}"/>
                          </a:ext>
                        </a:extLst>
                      </p:cNvPr>
                      <p:cNvSpPr txBox="1">
                        <a:spLocks noRot="1" noChangeAspect="1" noMove="1" noResize="1" noEditPoints="1" noAdjustHandles="1" noChangeArrowheads="1" noChangeShapeType="1" noTextEdit="1"/>
                      </p:cNvSpPr>
                      <p:nvPr/>
                    </p:nvSpPr>
                    <p:spPr>
                      <a:xfrm>
                        <a:off x="7910337" y="5546980"/>
                        <a:ext cx="316089" cy="369332"/>
                      </a:xfrm>
                      <a:prstGeom prst="rect">
                        <a:avLst/>
                      </a:prstGeom>
                      <a:blipFill>
                        <a:blip r:embed="rId39"/>
                        <a:stretch>
                          <a:fillRect r="-68750"/>
                        </a:stretch>
                      </a:blipFill>
                    </p:spPr>
                    <p:txBody>
                      <a:bodyPr/>
                      <a:lstStyle/>
                      <a:p>
                        <a:r>
                          <a:rPr lang="ja-JP" altLang="en-US">
                            <a:noFill/>
                          </a:rPr>
                          <a:t> </a:t>
                        </a:r>
                      </a:p>
                    </p:txBody>
                  </p:sp>
                </mc:Fallback>
              </mc:AlternateContent>
            </p:grpSp>
          </p:grpSp>
          <mc:AlternateContent xmlns:mc="http://schemas.openxmlformats.org/markup-compatibility/2006" xmlns:a14="http://schemas.microsoft.com/office/drawing/2010/main">
            <mc:Choice Requires="a14">
              <p:sp>
                <p:nvSpPr>
                  <p:cNvPr id="155" name="テキスト ボックス 154">
                    <a:extLst>
                      <a:ext uri="{FF2B5EF4-FFF2-40B4-BE49-F238E27FC236}">
                        <a16:creationId xmlns:a16="http://schemas.microsoft.com/office/drawing/2014/main" id="{40C96C4E-11A1-ED54-708E-E3BCA2A82EF3}"/>
                      </a:ext>
                    </a:extLst>
                  </p:cNvPr>
                  <p:cNvSpPr txBox="1"/>
                  <p:nvPr/>
                </p:nvSpPr>
                <p:spPr>
                  <a:xfrm>
                    <a:off x="7542608" y="4464491"/>
                    <a:ext cx="21218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en-US" altLang="ja-JP" i="1" dirty="0">
                                  <a:latin typeface="Cambria Math" panose="02040503050406030204" pitchFamily="18" charset="0"/>
                                </a:rPr>
                                <m:t>𝑒</m:t>
                              </m:r>
                            </m:sub>
                          </m:sSub>
                        </m:oMath>
                      </m:oMathPara>
                    </a14:m>
                    <a:endParaRPr kumimoji="1" lang="ja-JP" altLang="en-US" dirty="0"/>
                  </a:p>
                </p:txBody>
              </p:sp>
            </mc:Choice>
            <mc:Fallback xmlns="">
              <p:sp>
                <p:nvSpPr>
                  <p:cNvPr id="155" name="テキスト ボックス 154">
                    <a:extLst>
                      <a:ext uri="{FF2B5EF4-FFF2-40B4-BE49-F238E27FC236}">
                        <a16:creationId xmlns:a16="http://schemas.microsoft.com/office/drawing/2014/main" id="{40C96C4E-11A1-ED54-708E-E3BCA2A82EF3}"/>
                      </a:ext>
                    </a:extLst>
                  </p:cNvPr>
                  <p:cNvSpPr txBox="1">
                    <a:spLocks noRot="1" noChangeAspect="1" noMove="1" noResize="1" noEditPoints="1" noAdjustHandles="1" noChangeArrowheads="1" noChangeShapeType="1" noTextEdit="1"/>
                  </p:cNvSpPr>
                  <p:nvPr/>
                </p:nvSpPr>
                <p:spPr>
                  <a:xfrm>
                    <a:off x="7542608" y="4464491"/>
                    <a:ext cx="212186" cy="369332"/>
                  </a:xfrm>
                  <a:prstGeom prst="rect">
                    <a:avLst/>
                  </a:prstGeom>
                  <a:blipFill>
                    <a:blip r:embed="rId40"/>
                    <a:stretch>
                      <a:fillRect r="-54286"/>
                    </a:stretch>
                  </a:blipFill>
                </p:spPr>
                <p:txBody>
                  <a:bodyPr/>
                  <a:lstStyle/>
                  <a:p>
                    <a:r>
                      <a:rPr lang="ja-JP" altLang="en-US">
                        <a:noFill/>
                      </a:rPr>
                      <a:t> </a:t>
                    </a:r>
                  </a:p>
                </p:txBody>
              </p:sp>
            </mc:Fallback>
          </mc:AlternateContent>
        </p:grpSp>
        <p:cxnSp>
          <p:nvCxnSpPr>
            <p:cNvPr id="142" name="直線コネクタ 141">
              <a:extLst>
                <a:ext uri="{FF2B5EF4-FFF2-40B4-BE49-F238E27FC236}">
                  <a16:creationId xmlns:a16="http://schemas.microsoft.com/office/drawing/2014/main" id="{DCA2544F-D3AC-71C9-FD08-A0704C165344}"/>
                </a:ext>
              </a:extLst>
            </p:cNvPr>
            <p:cNvCxnSpPr>
              <a:cxnSpLocks/>
            </p:cNvCxnSpPr>
            <p:nvPr/>
          </p:nvCxnSpPr>
          <p:spPr>
            <a:xfrm flipV="1">
              <a:off x="7939894" y="5671354"/>
              <a:ext cx="441677" cy="300810"/>
            </a:xfrm>
            <a:prstGeom prst="line">
              <a:avLst/>
            </a:prstGeom>
          </p:spPr>
          <p:style>
            <a:lnRef idx="2">
              <a:schemeClr val="dk1"/>
            </a:lnRef>
            <a:fillRef idx="0">
              <a:schemeClr val="dk1"/>
            </a:fillRef>
            <a:effectRef idx="1">
              <a:schemeClr val="dk1"/>
            </a:effectRef>
            <a:fontRef idx="minor">
              <a:schemeClr val="tx1"/>
            </a:fontRef>
          </p:style>
        </p:cxnSp>
        <p:cxnSp>
          <p:nvCxnSpPr>
            <p:cNvPr id="143" name="直線コネクタ 142">
              <a:extLst>
                <a:ext uri="{FF2B5EF4-FFF2-40B4-BE49-F238E27FC236}">
                  <a16:creationId xmlns:a16="http://schemas.microsoft.com/office/drawing/2014/main" id="{E44A1A12-9F1F-A97F-D231-C5255F02B4C5}"/>
                </a:ext>
              </a:extLst>
            </p:cNvPr>
            <p:cNvCxnSpPr>
              <a:cxnSpLocks/>
            </p:cNvCxnSpPr>
            <p:nvPr/>
          </p:nvCxnSpPr>
          <p:spPr>
            <a:xfrm flipH="1" flipV="1">
              <a:off x="7939894" y="5995686"/>
              <a:ext cx="546935" cy="362801"/>
            </a:xfrm>
            <a:prstGeom prst="line">
              <a:avLst/>
            </a:prstGeom>
          </p:spPr>
          <p:style>
            <a:lnRef idx="2">
              <a:schemeClr val="dk1"/>
            </a:lnRef>
            <a:fillRef idx="0">
              <a:schemeClr val="dk1"/>
            </a:fillRef>
            <a:effectRef idx="1">
              <a:schemeClr val="dk1"/>
            </a:effectRef>
            <a:fontRef idx="minor">
              <a:schemeClr val="tx1"/>
            </a:fontRef>
          </p:style>
        </p:cxnSp>
        <p:sp>
          <p:nvSpPr>
            <p:cNvPr id="144" name="二等辺三角形 143">
              <a:extLst>
                <a:ext uri="{FF2B5EF4-FFF2-40B4-BE49-F238E27FC236}">
                  <a16:creationId xmlns:a16="http://schemas.microsoft.com/office/drawing/2014/main" id="{7A22FE2E-CA73-BE59-9347-454C1B523DDB}"/>
                </a:ext>
              </a:extLst>
            </p:cNvPr>
            <p:cNvSpPr/>
            <p:nvPr/>
          </p:nvSpPr>
          <p:spPr>
            <a:xfrm rot="14435136">
              <a:off x="8062011" y="5747542"/>
              <a:ext cx="238975" cy="10498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45" name="二等辺三角形 144">
              <a:extLst>
                <a:ext uri="{FF2B5EF4-FFF2-40B4-BE49-F238E27FC236}">
                  <a16:creationId xmlns:a16="http://schemas.microsoft.com/office/drawing/2014/main" id="{51933326-5B74-9D4C-1425-9F19CD39F3A5}"/>
                </a:ext>
              </a:extLst>
            </p:cNvPr>
            <p:cNvSpPr/>
            <p:nvPr/>
          </p:nvSpPr>
          <p:spPr>
            <a:xfrm rot="7265958">
              <a:off x="8135609" y="6160442"/>
              <a:ext cx="238975" cy="10498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46" name="テキスト ボックス 145">
                  <a:extLst>
                    <a:ext uri="{FF2B5EF4-FFF2-40B4-BE49-F238E27FC236}">
                      <a16:creationId xmlns:a16="http://schemas.microsoft.com/office/drawing/2014/main" id="{2A7F663A-388D-0476-9397-80DE1FF48998}"/>
                    </a:ext>
                  </a:extLst>
                </p:cNvPr>
                <p:cNvSpPr txBox="1"/>
                <p:nvPr/>
              </p:nvSpPr>
              <p:spPr>
                <a:xfrm>
                  <a:off x="8350232" y="5485386"/>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𝑞</m:t>
                            </m:r>
                          </m:e>
                        </m:acc>
                        <m:r>
                          <a:rPr lang="en-US" altLang="ja-JP" b="0" i="1" smtClean="0">
                            <a:latin typeface="Cambria Math" panose="02040503050406030204" pitchFamily="18" charset="0"/>
                          </a:rPr>
                          <m:t>′</m:t>
                        </m:r>
                      </m:oMath>
                    </m:oMathPara>
                  </a14:m>
                  <a:endParaRPr kumimoji="1" lang="ja-JP" altLang="en-US" dirty="0"/>
                </a:p>
              </p:txBody>
            </p:sp>
          </mc:Choice>
          <mc:Fallback xmlns="">
            <p:sp>
              <p:nvSpPr>
                <p:cNvPr id="146" name="テキスト ボックス 145">
                  <a:extLst>
                    <a:ext uri="{FF2B5EF4-FFF2-40B4-BE49-F238E27FC236}">
                      <a16:creationId xmlns:a16="http://schemas.microsoft.com/office/drawing/2014/main" id="{2A7F663A-388D-0476-9397-80DE1FF48998}"/>
                    </a:ext>
                  </a:extLst>
                </p:cNvPr>
                <p:cNvSpPr txBox="1">
                  <a:spLocks noRot="1" noChangeAspect="1" noMove="1" noResize="1" noEditPoints="1" noAdjustHandles="1" noChangeArrowheads="1" noChangeShapeType="1" noTextEdit="1"/>
                </p:cNvSpPr>
                <p:nvPr/>
              </p:nvSpPr>
              <p:spPr>
                <a:xfrm>
                  <a:off x="8350232" y="5485386"/>
                  <a:ext cx="462844" cy="369332"/>
                </a:xfrm>
                <a:prstGeom prst="rect">
                  <a:avLst/>
                </a:prstGeom>
                <a:blipFill>
                  <a:blip r:embed="rId41"/>
                  <a:stretch>
                    <a:fillRect r="-1316"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7" name="テキスト ボックス 146">
                  <a:extLst>
                    <a:ext uri="{FF2B5EF4-FFF2-40B4-BE49-F238E27FC236}">
                      <a16:creationId xmlns:a16="http://schemas.microsoft.com/office/drawing/2014/main" id="{2C046AE3-0280-66E7-FCF9-30A28614E4F8}"/>
                    </a:ext>
                  </a:extLst>
                </p:cNvPr>
                <p:cNvSpPr txBox="1"/>
                <p:nvPr/>
              </p:nvSpPr>
              <p:spPr>
                <a:xfrm>
                  <a:off x="8336506" y="6069192"/>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oMath>
                    </m:oMathPara>
                  </a14:m>
                  <a:endParaRPr kumimoji="1" lang="ja-JP" altLang="en-US" dirty="0"/>
                </a:p>
              </p:txBody>
            </p:sp>
          </mc:Choice>
          <mc:Fallback xmlns="">
            <p:sp>
              <p:nvSpPr>
                <p:cNvPr id="147" name="テキスト ボックス 146">
                  <a:extLst>
                    <a:ext uri="{FF2B5EF4-FFF2-40B4-BE49-F238E27FC236}">
                      <a16:creationId xmlns:a16="http://schemas.microsoft.com/office/drawing/2014/main" id="{2C046AE3-0280-66E7-FCF9-30A28614E4F8}"/>
                    </a:ext>
                  </a:extLst>
                </p:cNvPr>
                <p:cNvSpPr txBox="1">
                  <a:spLocks noRot="1" noChangeAspect="1" noMove="1" noResize="1" noEditPoints="1" noAdjustHandles="1" noChangeArrowheads="1" noChangeShapeType="1" noTextEdit="1"/>
                </p:cNvSpPr>
                <p:nvPr/>
              </p:nvSpPr>
              <p:spPr>
                <a:xfrm>
                  <a:off x="8336506" y="6069192"/>
                  <a:ext cx="462844" cy="369332"/>
                </a:xfrm>
                <a:prstGeom prst="rect">
                  <a:avLst/>
                </a:prstGeom>
                <a:blipFill>
                  <a:blip r:embed="rId42"/>
                  <a:stretch>
                    <a:fillRect b="-6667"/>
                  </a:stretch>
                </a:blipFill>
              </p:spPr>
              <p:txBody>
                <a:bodyPr/>
                <a:lstStyle/>
                <a:p>
                  <a:r>
                    <a:rPr lang="ja-JP" altLang="en-US">
                      <a:noFill/>
                    </a:rPr>
                    <a:t> </a:t>
                  </a:r>
                </a:p>
              </p:txBody>
            </p:sp>
          </mc:Fallback>
        </mc:AlternateContent>
        <p:cxnSp>
          <p:nvCxnSpPr>
            <p:cNvPr id="148" name="直線コネクタ 147">
              <a:extLst>
                <a:ext uri="{FF2B5EF4-FFF2-40B4-BE49-F238E27FC236}">
                  <a16:creationId xmlns:a16="http://schemas.microsoft.com/office/drawing/2014/main" id="{085D09F6-7353-FB74-87DC-AF2D9254E17F}"/>
                </a:ext>
              </a:extLst>
            </p:cNvPr>
            <p:cNvCxnSpPr>
              <a:cxnSpLocks/>
            </p:cNvCxnSpPr>
            <p:nvPr/>
          </p:nvCxnSpPr>
          <p:spPr>
            <a:xfrm flipV="1">
              <a:off x="7866536" y="4480739"/>
              <a:ext cx="546935" cy="462866"/>
            </a:xfrm>
            <a:prstGeom prst="line">
              <a:avLst/>
            </a:prstGeom>
          </p:spPr>
          <p:style>
            <a:lnRef idx="2">
              <a:schemeClr val="dk1"/>
            </a:lnRef>
            <a:fillRef idx="0">
              <a:schemeClr val="dk1"/>
            </a:fillRef>
            <a:effectRef idx="1">
              <a:schemeClr val="dk1"/>
            </a:effectRef>
            <a:fontRef idx="minor">
              <a:schemeClr val="tx1"/>
            </a:fontRef>
          </p:style>
        </p:cxnSp>
        <p:cxnSp>
          <p:nvCxnSpPr>
            <p:cNvPr id="149" name="直線コネクタ 148">
              <a:extLst>
                <a:ext uri="{FF2B5EF4-FFF2-40B4-BE49-F238E27FC236}">
                  <a16:creationId xmlns:a16="http://schemas.microsoft.com/office/drawing/2014/main" id="{C8F26553-9242-9021-CCDB-6515646CC312}"/>
                </a:ext>
              </a:extLst>
            </p:cNvPr>
            <p:cNvCxnSpPr>
              <a:cxnSpLocks/>
            </p:cNvCxnSpPr>
            <p:nvPr/>
          </p:nvCxnSpPr>
          <p:spPr>
            <a:xfrm flipH="1" flipV="1">
              <a:off x="7866536" y="4967127"/>
              <a:ext cx="587355" cy="367405"/>
            </a:xfrm>
            <a:prstGeom prst="line">
              <a:avLst/>
            </a:prstGeom>
          </p:spPr>
          <p:style>
            <a:lnRef idx="2">
              <a:schemeClr val="dk1"/>
            </a:lnRef>
            <a:fillRef idx="0">
              <a:schemeClr val="dk1"/>
            </a:fillRef>
            <a:effectRef idx="1">
              <a:schemeClr val="dk1"/>
            </a:effectRef>
            <a:fontRef idx="minor">
              <a:schemeClr val="tx1"/>
            </a:fontRef>
          </p:style>
        </p:cxnSp>
        <p:sp>
          <p:nvSpPr>
            <p:cNvPr id="150" name="二等辺三角形 149">
              <a:extLst>
                <a:ext uri="{FF2B5EF4-FFF2-40B4-BE49-F238E27FC236}">
                  <a16:creationId xmlns:a16="http://schemas.microsoft.com/office/drawing/2014/main" id="{FE31682A-B7A8-967C-161B-15A0431CF26C}"/>
                </a:ext>
              </a:extLst>
            </p:cNvPr>
            <p:cNvSpPr/>
            <p:nvPr/>
          </p:nvSpPr>
          <p:spPr>
            <a:xfrm rot="13751113">
              <a:off x="8011810" y="4688824"/>
              <a:ext cx="238975" cy="10498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51" name="二等辺三角形 150">
              <a:extLst>
                <a:ext uri="{FF2B5EF4-FFF2-40B4-BE49-F238E27FC236}">
                  <a16:creationId xmlns:a16="http://schemas.microsoft.com/office/drawing/2014/main" id="{F1BB39DA-1045-959C-7CCA-1860D4115CB3}"/>
                </a:ext>
              </a:extLst>
            </p:cNvPr>
            <p:cNvSpPr/>
            <p:nvPr/>
          </p:nvSpPr>
          <p:spPr>
            <a:xfrm rot="7882880">
              <a:off x="8086500" y="5132592"/>
              <a:ext cx="238975" cy="10498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52" name="テキスト ボックス 151">
                  <a:extLst>
                    <a:ext uri="{FF2B5EF4-FFF2-40B4-BE49-F238E27FC236}">
                      <a16:creationId xmlns:a16="http://schemas.microsoft.com/office/drawing/2014/main" id="{2B8499DE-4E6E-AE89-EEA0-29C7DA2AC3CA}"/>
                    </a:ext>
                  </a:extLst>
                </p:cNvPr>
                <p:cNvSpPr txBox="1"/>
                <p:nvPr/>
              </p:nvSpPr>
              <p:spPr>
                <a:xfrm>
                  <a:off x="8316101" y="4188836"/>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ja-JP" i="1" dirty="0" smtClean="0">
                                <a:latin typeface="Cambria Math" panose="02040503050406030204" pitchFamily="18" charset="0"/>
                              </a:rPr>
                            </m:ctrlPr>
                          </m:accPr>
                          <m:e>
                            <m:sSub>
                              <m:sSubPr>
                                <m:ctrlPr>
                                  <a:rPr lang="en-US" altLang="ja-JP" i="1" dirty="0" smtClean="0">
                                    <a:latin typeface="Cambria Math" panose="02040503050406030204" pitchFamily="18" charset="0"/>
                                  </a:rPr>
                                </m:ctrlPr>
                              </m:sSubPr>
                              <m:e>
                                <m:r>
                                  <a:rPr lang="ja-JP" altLang="en-US" i="1" dirty="0">
                                    <a:latin typeface="Cambria Math" panose="02040503050406030204" pitchFamily="18" charset="0"/>
                                  </a:rPr>
                                  <m:t>𝜈</m:t>
                                </m:r>
                              </m:e>
                              <m:sub>
                                <m:r>
                                  <a:rPr lang="en-US" altLang="ja-JP" b="0" i="1" dirty="0" smtClean="0">
                                    <a:latin typeface="Cambria Math" panose="02040503050406030204" pitchFamily="18" charset="0"/>
                                  </a:rPr>
                                  <m:t>𝑙</m:t>
                                </m:r>
                              </m:sub>
                            </m:sSub>
                          </m:e>
                        </m:acc>
                      </m:oMath>
                    </m:oMathPara>
                  </a14:m>
                  <a:endParaRPr kumimoji="1" lang="ja-JP" altLang="en-US" dirty="0"/>
                </a:p>
              </p:txBody>
            </p:sp>
          </mc:Choice>
          <mc:Fallback xmlns="">
            <p:sp>
              <p:nvSpPr>
                <p:cNvPr id="152" name="テキスト ボックス 151">
                  <a:extLst>
                    <a:ext uri="{FF2B5EF4-FFF2-40B4-BE49-F238E27FC236}">
                      <a16:creationId xmlns:a16="http://schemas.microsoft.com/office/drawing/2014/main" id="{2B8499DE-4E6E-AE89-EEA0-29C7DA2AC3CA}"/>
                    </a:ext>
                  </a:extLst>
                </p:cNvPr>
                <p:cNvSpPr txBox="1">
                  <a:spLocks noRot="1" noChangeAspect="1" noMove="1" noResize="1" noEditPoints="1" noAdjustHandles="1" noChangeArrowheads="1" noChangeShapeType="1" noTextEdit="1"/>
                </p:cNvSpPr>
                <p:nvPr/>
              </p:nvSpPr>
              <p:spPr>
                <a:xfrm>
                  <a:off x="8316101" y="4188836"/>
                  <a:ext cx="462844" cy="369332"/>
                </a:xfrm>
                <a:prstGeom prst="rect">
                  <a:avLst/>
                </a:prstGeom>
                <a:blipFill>
                  <a:blip r:embed="rId43"/>
                  <a:stretch>
                    <a:fillRect r="-1316"/>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3" name="テキスト ボックス 152">
                  <a:extLst>
                    <a:ext uri="{FF2B5EF4-FFF2-40B4-BE49-F238E27FC236}">
                      <a16:creationId xmlns:a16="http://schemas.microsoft.com/office/drawing/2014/main" id="{0EE33331-B03E-7100-5F4E-E58470360814}"/>
                    </a:ext>
                  </a:extLst>
                </p:cNvPr>
                <p:cNvSpPr txBox="1"/>
                <p:nvPr/>
              </p:nvSpPr>
              <p:spPr>
                <a:xfrm>
                  <a:off x="8371730" y="5124771"/>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b="0" i="1" smtClean="0">
                                <a:latin typeface="Cambria Math" panose="02040503050406030204" pitchFamily="18" charset="0"/>
                              </a:rPr>
                            </m:ctrlPr>
                          </m:sSupPr>
                          <m:e>
                            <m:r>
                              <a:rPr kumimoji="1" lang="en-US" altLang="ja-JP" b="0" i="1" smtClean="0">
                                <a:latin typeface="Cambria Math" panose="02040503050406030204" pitchFamily="18" charset="0"/>
                              </a:rPr>
                              <m:t>𝑙</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153" name="テキスト ボックス 152">
                  <a:extLst>
                    <a:ext uri="{FF2B5EF4-FFF2-40B4-BE49-F238E27FC236}">
                      <a16:creationId xmlns:a16="http://schemas.microsoft.com/office/drawing/2014/main" id="{0EE33331-B03E-7100-5F4E-E58470360814}"/>
                    </a:ext>
                  </a:extLst>
                </p:cNvPr>
                <p:cNvSpPr txBox="1">
                  <a:spLocks noRot="1" noChangeAspect="1" noMove="1" noResize="1" noEditPoints="1" noAdjustHandles="1" noChangeArrowheads="1" noChangeShapeType="1" noTextEdit="1"/>
                </p:cNvSpPr>
                <p:nvPr/>
              </p:nvSpPr>
              <p:spPr>
                <a:xfrm>
                  <a:off x="8371730" y="5124771"/>
                  <a:ext cx="462844" cy="369332"/>
                </a:xfrm>
                <a:prstGeom prst="rect">
                  <a:avLst/>
                </a:prstGeom>
                <a:blipFill>
                  <a:blip r:embed="rId44"/>
                  <a:stretch>
                    <a:fillRect/>
                  </a:stretch>
                </a:blipFill>
              </p:spPr>
              <p:txBody>
                <a:bodyPr/>
                <a:lstStyle/>
                <a:p>
                  <a:r>
                    <a:rPr lang="ja-JP" altLang="en-US">
                      <a:noFill/>
                    </a:rPr>
                    <a:t> </a:t>
                  </a:r>
                </a:p>
              </p:txBody>
            </p:sp>
          </mc:Fallback>
        </mc:AlternateContent>
      </p:grpSp>
      <mc:AlternateContent xmlns:mc="http://schemas.openxmlformats.org/markup-compatibility/2006" xmlns:a14="http://schemas.microsoft.com/office/drawing/2010/main">
        <mc:Choice Requires="a14">
          <p:graphicFrame>
            <p:nvGraphicFramePr>
              <p:cNvPr id="170" name="表 169">
                <a:extLst>
                  <a:ext uri="{FF2B5EF4-FFF2-40B4-BE49-F238E27FC236}">
                    <a16:creationId xmlns:a16="http://schemas.microsoft.com/office/drawing/2014/main" id="{CC54E101-6A36-525B-D624-C35173DB2213}"/>
                  </a:ext>
                </a:extLst>
              </p:cNvPr>
              <p:cNvGraphicFramePr>
                <a:graphicFrameLocks noGrp="1"/>
              </p:cNvGraphicFramePr>
              <p:nvPr/>
            </p:nvGraphicFramePr>
            <p:xfrm>
              <a:off x="7674725" y="4719488"/>
              <a:ext cx="3508983" cy="1879600"/>
            </p:xfrm>
            <a:graphic>
              <a:graphicData uri="http://schemas.openxmlformats.org/drawingml/2006/table">
                <a:tbl>
                  <a:tblPr firstRow="1" bandRow="1">
                    <a:tableStyleId>{93296810-A885-4BE3-A3E7-6D5BEEA58F35}</a:tableStyleId>
                  </a:tblPr>
                  <a:tblGrid>
                    <a:gridCol w="1604447">
                      <a:extLst>
                        <a:ext uri="{9D8B030D-6E8A-4147-A177-3AD203B41FA5}">
                          <a16:colId xmlns:a16="http://schemas.microsoft.com/office/drawing/2014/main" val="4263053850"/>
                        </a:ext>
                      </a:extLst>
                    </a:gridCol>
                    <a:gridCol w="1904536">
                      <a:extLst>
                        <a:ext uri="{9D8B030D-6E8A-4147-A177-3AD203B41FA5}">
                          <a16:colId xmlns:a16="http://schemas.microsoft.com/office/drawing/2014/main" val="857507958"/>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b="1" dirty="0">
                              <a:solidFill>
                                <a:srgbClr val="1F1F1F"/>
                              </a:solidFill>
                              <a:effectLst/>
                            </a:rPr>
                            <a:t>クォーク (</a:t>
                          </a:r>
                          <a14:m>
                            <m:oMath xmlns:m="http://schemas.openxmlformats.org/officeDocument/2006/math">
                              <m:r>
                                <a:rPr kumimoji="1" lang="en-US" altLang="ja-JP" sz="1800" b="0" u="none" strike="noStrike" kern="1200" cap="none" spc="0" normalizeH="0" baseline="0" noProof="0" smtClean="0">
                                  <a:ln>
                                    <a:noFill/>
                                  </a:ln>
                                  <a:solidFill>
                                    <a:prstClr val="black"/>
                                  </a:solidFill>
                                  <a:effectLst/>
                                  <a:uLnTx/>
                                  <a:uFillTx/>
                                  <a:latin typeface="Cambria Math" panose="02040503050406030204" pitchFamily="18" charset="0"/>
                                </a:rPr>
                                <m:t>𝑞</m:t>
                              </m:r>
                            </m:oMath>
                          </a14:m>
                          <a:r>
                            <a:rPr lang="ja-JP" b="1" dirty="0">
                              <a:solidFill>
                                <a:srgbClr val="1F1F1F"/>
                              </a:solidFill>
                              <a:effectLst/>
                            </a:rPr>
                            <a:t>)</a:t>
                          </a:r>
                          <a:endParaRPr lang="ja-JP" dirty="0">
                            <a:solidFill>
                              <a:srgbClr val="1F1F1F"/>
                            </a:solidFill>
                            <a:effectLst/>
                            <a:latin typeface="Google Sans Text"/>
                          </a:endParaRPr>
                        </a:p>
                      </a:txBody>
                      <a:tcPr marL="76200" marR="76200" marT="50800" marB="50800" anchor="ctr"/>
                    </a:tc>
                    <a:tc>
                      <a:txBody>
                        <a:bodyPr/>
                        <a:lstStyle/>
                        <a:p>
                          <a:pPr marL="0" marR="0" rtl="0">
                            <a:spcAft>
                              <a:spcPts val="2400"/>
                            </a:spcAft>
                            <a:buNone/>
                          </a:pPr>
                          <a:r>
                            <a:rPr lang="ja-JP" b="1" dirty="0">
                              <a:solidFill>
                                <a:srgbClr val="1F1F1F"/>
                              </a:solidFill>
                              <a:effectLst/>
                            </a:rPr>
                            <a:t>反クォーク (</a:t>
                          </a:r>
                          <a14:m>
                            <m:oMath xmlns:m="http://schemas.openxmlformats.org/officeDocument/2006/math">
                              <m:acc>
                                <m:accPr>
                                  <m:chr m:val="̅"/>
                                  <m:ctrlPr>
                                    <a:rPr kumimoji="1" lang="ja-JP" altLang="en-US" sz="1800" b="0" i="1" u="none" strike="noStrike" kern="1200" cap="none" spc="0" normalizeH="0" baseline="0" noProof="0" smtClean="0">
                                      <a:ln>
                                        <a:noFill/>
                                      </a:ln>
                                      <a:solidFill>
                                        <a:prstClr val="black"/>
                                      </a:solidFill>
                                      <a:effectLst/>
                                      <a:uLnTx/>
                                      <a:uFillTx/>
                                      <a:latin typeface="Cambria Math" panose="02040503050406030204" pitchFamily="18" charset="0"/>
                                    </a:rPr>
                                  </m:ctrlPr>
                                </m:accPr>
                                <m:e>
                                  <m:r>
                                    <a:rPr kumimoji="1" lang="en-US" altLang="ja-JP" sz="1800" b="0" u="none" strike="noStrike" kern="1200" cap="none" spc="0" normalizeH="0" baseline="0" noProof="0" smtClean="0">
                                      <a:ln>
                                        <a:noFill/>
                                      </a:ln>
                                      <a:solidFill>
                                        <a:prstClr val="black"/>
                                      </a:solidFill>
                                      <a:effectLst/>
                                      <a:uLnTx/>
                                      <a:uFillTx/>
                                      <a:latin typeface="Cambria Math" panose="02040503050406030204" pitchFamily="18" charset="0"/>
                                    </a:rPr>
                                    <m:t>𝑞</m:t>
                                  </m:r>
                                </m:e>
                              </m:acc>
                              <m:r>
                                <a:rPr kumimoji="1" lang="en-US" altLang="ja-JP" sz="1800" b="0" u="none" strike="noStrike" kern="1200" cap="none" spc="0" normalizeH="0" baseline="0" noProof="0" smtClean="0">
                                  <a:ln>
                                    <a:noFill/>
                                  </a:ln>
                                  <a:solidFill>
                                    <a:prstClr val="black"/>
                                  </a:solidFill>
                                  <a:effectLst/>
                                  <a:uLnTx/>
                                  <a:uFillTx/>
                                  <a:latin typeface="Cambria Math" panose="02040503050406030204" pitchFamily="18" charset="0"/>
                                </a:rPr>
                                <m:t>′</m:t>
                              </m:r>
                            </m:oMath>
                          </a14:m>
                          <a:r>
                            <a:rPr lang="ja-JP" b="1" dirty="0">
                              <a:solidFill>
                                <a:srgbClr val="1F1F1F"/>
                              </a:solidFill>
                              <a:effectLst/>
                            </a:rPr>
                            <a:t>)</a:t>
                          </a:r>
                          <a:endParaRPr lang="ja-JP" dirty="0">
                            <a:solidFill>
                              <a:srgbClr val="1F1F1F"/>
                            </a:solidFill>
                            <a:effectLst/>
                            <a:latin typeface="Google Sans Text"/>
                          </a:endParaRPr>
                        </a:p>
                      </a:txBody>
                      <a:tcPr marL="76200" marR="76200" marT="50800" marB="50800" anchor="ctr"/>
                    </a:tc>
                    <a:extLst>
                      <a:ext uri="{0D108BD9-81ED-4DB2-BD59-A6C34878D82A}">
                        <a16:rowId xmlns:a16="http://schemas.microsoft.com/office/drawing/2014/main" val="1300256181"/>
                      </a:ext>
                    </a:extLst>
                  </a:tr>
                  <a:tr h="370840">
                    <a:tc>
                      <a:txBody>
                        <a:bodyPr/>
                        <a:lstStyle/>
                        <a:p>
                          <a:pPr marL="0" marR="0" rtl="0">
                            <a:spcAft>
                              <a:spcPts val="2400"/>
                            </a:spcAft>
                            <a:buNone/>
                          </a:pPr>
                          <a:r>
                            <a:rPr lang="en-US" altLang="ja-JP" dirty="0">
                              <a:solidFill>
                                <a:srgbClr val="1F1F1F"/>
                              </a:solidFill>
                              <a:effectLst/>
                            </a:rPr>
                            <a:t>d</a:t>
                          </a:r>
                          <a:r>
                            <a:rPr lang="ja-JP" dirty="0">
                              <a:solidFill>
                                <a:srgbClr val="1F1F1F"/>
                              </a:solidFill>
                              <a:effectLst/>
                            </a:rPr>
                            <a:t>(</a:t>
                          </a:r>
                          <a:r>
                            <a:rPr lang="ja-JP" altLang="en-US" dirty="0">
                              <a:solidFill>
                                <a:srgbClr val="1F1F1F"/>
                              </a:solidFill>
                              <a:effectLst/>
                            </a:rPr>
                            <a:t>ダウン</a:t>
                          </a:r>
                          <a:r>
                            <a:rPr lang="ja-JP" dirty="0">
                              <a:solidFill>
                                <a:srgbClr val="1F1F1F"/>
                              </a:solidFill>
                              <a:effectLst/>
                            </a:rPr>
                            <a:t>)</a:t>
                          </a:r>
                          <a:endParaRPr lang="ja-JP" dirty="0">
                            <a:solidFill>
                              <a:srgbClr val="1F1F1F"/>
                            </a:solidFill>
                            <a:effectLst/>
                            <a:latin typeface="Google Sans Text"/>
                          </a:endParaRPr>
                        </a:p>
                      </a:txBody>
                      <a:tcPr marL="76200" marR="76200" marT="50800" marB="50800" anchor="ctr"/>
                    </a:tc>
                    <a:tc>
                      <a:txBody>
                        <a:bodyPr/>
                        <a:lstStyle/>
                        <a:p>
                          <a:pPr marL="0" marR="0" rtl="0">
                            <a:spcAft>
                              <a:spcPts val="2400"/>
                            </a:spcAft>
                            <a:buNone/>
                          </a:pPr>
                          <a14:m>
                            <m:oMath xmlns:m="http://schemas.openxmlformats.org/officeDocument/2006/math">
                              <m:acc>
                                <m:accPr>
                                  <m:chr m:val="̅"/>
                                  <m:ctrlPr>
                                    <a:rPr kumimoji="1" lang="ja-JP" altLang="en-US" sz="1800" b="0" i="1" u="none" strike="noStrike" kern="1200" cap="none" spc="0" normalizeH="0" baseline="0" noProof="0" smtClean="0">
                                      <a:ln>
                                        <a:noFill/>
                                      </a:ln>
                                      <a:solidFill>
                                        <a:prstClr val="black"/>
                                      </a:solidFill>
                                      <a:effectLst/>
                                      <a:uLnTx/>
                                      <a:uFillTx/>
                                      <a:latin typeface="Cambria Math" panose="02040503050406030204" pitchFamily="18" charset="0"/>
                                    </a:rPr>
                                  </m:ctrlPr>
                                </m:accPr>
                                <m:e>
                                  <m:r>
                                    <m:rPr>
                                      <m:sty m:val="p"/>
                                    </m:rPr>
                                    <a:rPr kumimoji="1" lang="en-US" altLang="ja-JP" sz="1800" b="0" i="0" u="none" strike="noStrike" kern="1200" cap="none" spc="0" normalizeH="0" baseline="0" noProof="0" smtClean="0">
                                      <a:ln>
                                        <a:noFill/>
                                      </a:ln>
                                      <a:solidFill>
                                        <a:prstClr val="black"/>
                                      </a:solidFill>
                                      <a:effectLst/>
                                      <a:uLnTx/>
                                      <a:uFillTx/>
                                      <a:latin typeface="Cambria Math" panose="02040503050406030204" pitchFamily="18" charset="0"/>
                                    </a:rPr>
                                    <m:t>u</m:t>
                                  </m:r>
                                </m:e>
                              </m:acc>
                            </m:oMath>
                          </a14:m>
                          <a:r>
                            <a:rPr lang="ja-JP" dirty="0">
                              <a:solidFill>
                                <a:srgbClr val="1F1F1F"/>
                              </a:solidFill>
                              <a:effectLst/>
                            </a:rPr>
                            <a:t>(反</a:t>
                          </a:r>
                          <a:r>
                            <a:rPr lang="ja-JP" altLang="en-US" dirty="0">
                              <a:solidFill>
                                <a:srgbClr val="1F1F1F"/>
                              </a:solidFill>
                              <a:effectLst/>
                            </a:rPr>
                            <a:t>アップ</a:t>
                          </a:r>
                          <a:r>
                            <a:rPr lang="ja-JP" dirty="0">
                              <a:solidFill>
                                <a:srgbClr val="1F1F1F"/>
                              </a:solidFill>
                              <a:effectLst/>
                            </a:rPr>
                            <a:t>)</a:t>
                          </a:r>
                          <a:endParaRPr lang="ja-JP" dirty="0">
                            <a:solidFill>
                              <a:srgbClr val="1F1F1F"/>
                            </a:solidFill>
                            <a:effectLst/>
                            <a:latin typeface="Google Sans Text"/>
                          </a:endParaRPr>
                        </a:p>
                      </a:txBody>
                      <a:tcPr marL="76200" marR="76200" marT="50800" marB="50800" anchor="ctr"/>
                    </a:tc>
                    <a:extLst>
                      <a:ext uri="{0D108BD9-81ED-4DB2-BD59-A6C34878D82A}">
                        <a16:rowId xmlns:a16="http://schemas.microsoft.com/office/drawing/2014/main" val="1926114938"/>
                      </a:ext>
                    </a:extLst>
                  </a:tr>
                  <a:tr h="370840">
                    <a:tc>
                      <a:txBody>
                        <a:bodyPr/>
                        <a:lstStyle/>
                        <a:p>
                          <a:pPr marL="0" marR="0" rtl="0">
                            <a:spcAft>
                              <a:spcPts val="2400"/>
                            </a:spcAft>
                            <a:buNone/>
                          </a:pPr>
                          <a:r>
                            <a:rPr lang="en-US" altLang="ja-JP" dirty="0">
                              <a:solidFill>
                                <a:srgbClr val="1F1F1F"/>
                              </a:solidFill>
                              <a:effectLst/>
                            </a:rPr>
                            <a:t>s</a:t>
                          </a:r>
                          <a:r>
                            <a:rPr lang="ja-JP" dirty="0">
                              <a:solidFill>
                                <a:srgbClr val="1F1F1F"/>
                              </a:solidFill>
                              <a:effectLst/>
                            </a:rPr>
                            <a:t>(</a:t>
                          </a:r>
                          <a:r>
                            <a:rPr lang="ja-JP" altLang="en-US" dirty="0">
                              <a:solidFill>
                                <a:srgbClr val="1F1F1F"/>
                              </a:solidFill>
                              <a:effectLst/>
                            </a:rPr>
                            <a:t>ストレンジ</a:t>
                          </a:r>
                          <a:r>
                            <a:rPr lang="ja-JP" dirty="0">
                              <a:solidFill>
                                <a:srgbClr val="1F1F1F"/>
                              </a:solidFill>
                              <a:effectLst/>
                            </a:rPr>
                            <a:t>)</a:t>
                          </a:r>
                          <a:endParaRPr lang="ja-JP" dirty="0">
                            <a:solidFill>
                              <a:srgbClr val="1F1F1F"/>
                            </a:solidFill>
                            <a:effectLst/>
                            <a:latin typeface="Google Sans Text"/>
                          </a:endParaRPr>
                        </a:p>
                      </a:txBody>
                      <a:tcPr marL="76200" marR="76200" marT="50800" marB="50800" anchor="ctr"/>
                    </a:tc>
                    <a:tc>
                      <a:txBody>
                        <a:bodyPr/>
                        <a:lstStyle/>
                        <a:p>
                          <a:pPr marL="0" marR="0" rtl="0">
                            <a:spcAft>
                              <a:spcPts val="2400"/>
                            </a:spcAft>
                            <a:buNone/>
                          </a:pPr>
                          <a14:m>
                            <m:oMath xmlns:m="http://schemas.openxmlformats.org/officeDocument/2006/math">
                              <m:acc>
                                <m:accPr>
                                  <m:chr m:val="̅"/>
                                  <m:ctrlPr>
                                    <a:rPr kumimoji="1" lang="ja-JP" altLang="en-US" sz="1800" b="0" i="1" u="none" strike="noStrike" kern="1200" cap="none" spc="0" normalizeH="0" baseline="0" noProof="0" smtClean="0">
                                      <a:ln>
                                        <a:noFill/>
                                      </a:ln>
                                      <a:solidFill>
                                        <a:prstClr val="black"/>
                                      </a:solidFill>
                                      <a:effectLst/>
                                      <a:uLnTx/>
                                      <a:uFillTx/>
                                      <a:latin typeface="Cambria Math" panose="02040503050406030204" pitchFamily="18" charset="0"/>
                                    </a:rPr>
                                  </m:ctrlPr>
                                </m:accPr>
                                <m:e>
                                  <m:r>
                                    <m:rPr>
                                      <m:sty m:val="p"/>
                                    </m:rPr>
                                    <a:rPr kumimoji="1" lang="en-US" altLang="ja-JP" sz="1800" b="0" i="0" u="none" strike="noStrike" kern="1200" cap="none" spc="0" normalizeH="0" baseline="0" noProof="0" smtClean="0">
                                      <a:ln>
                                        <a:noFill/>
                                      </a:ln>
                                      <a:solidFill>
                                        <a:prstClr val="black"/>
                                      </a:solidFill>
                                      <a:effectLst/>
                                      <a:uLnTx/>
                                      <a:uFillTx/>
                                      <a:latin typeface="Cambria Math" panose="02040503050406030204" pitchFamily="18" charset="0"/>
                                    </a:rPr>
                                    <m:t>c</m:t>
                                  </m:r>
                                </m:e>
                              </m:acc>
                            </m:oMath>
                          </a14:m>
                          <a:r>
                            <a:rPr lang="ja-JP" dirty="0">
                              <a:solidFill>
                                <a:srgbClr val="1F1F1F"/>
                              </a:solidFill>
                              <a:effectLst/>
                            </a:rPr>
                            <a:t>(反</a:t>
                          </a:r>
                          <a:r>
                            <a:rPr lang="ja-JP" altLang="en-US" dirty="0">
                              <a:solidFill>
                                <a:srgbClr val="1F1F1F"/>
                              </a:solidFill>
                              <a:effectLst/>
                            </a:rPr>
                            <a:t>チャーム</a:t>
                          </a:r>
                          <a:r>
                            <a:rPr lang="ja-JP" dirty="0">
                              <a:solidFill>
                                <a:srgbClr val="1F1F1F"/>
                              </a:solidFill>
                              <a:effectLst/>
                            </a:rPr>
                            <a:t>)</a:t>
                          </a:r>
                          <a:endParaRPr lang="ja-JP" dirty="0">
                            <a:solidFill>
                              <a:srgbClr val="1F1F1F"/>
                            </a:solidFill>
                            <a:effectLst/>
                            <a:latin typeface="Google Sans Text"/>
                          </a:endParaRPr>
                        </a:p>
                      </a:txBody>
                      <a:tcPr marL="76200" marR="76200" marT="50800" marB="50800" anchor="ctr"/>
                    </a:tc>
                    <a:extLst>
                      <a:ext uri="{0D108BD9-81ED-4DB2-BD59-A6C34878D82A}">
                        <a16:rowId xmlns:a16="http://schemas.microsoft.com/office/drawing/2014/main" val="2740796261"/>
                      </a:ext>
                    </a:extLst>
                  </a:tr>
                  <a:tr h="370840">
                    <a:tc>
                      <a:txBody>
                        <a:bodyPr/>
                        <a:lstStyle/>
                        <a:p>
                          <a:pPr marL="0" marR="0" rtl="0">
                            <a:spcAft>
                              <a:spcPts val="2400"/>
                            </a:spcAft>
                            <a:buNone/>
                          </a:pPr>
                          <a:r>
                            <a:rPr lang="en-US" altLang="ja-JP" dirty="0">
                              <a:solidFill>
                                <a:srgbClr val="1F1F1F"/>
                              </a:solidFill>
                              <a:effectLst/>
                            </a:rPr>
                            <a:t>s</a:t>
                          </a:r>
                          <a:r>
                            <a:rPr lang="ja-JP" dirty="0">
                              <a:solidFill>
                                <a:srgbClr val="1F1F1F"/>
                              </a:solidFill>
                              <a:effectLst/>
                            </a:rPr>
                            <a:t>(</a:t>
                          </a:r>
                          <a:r>
                            <a:rPr lang="ja-JP" altLang="en-US" dirty="0">
                              <a:solidFill>
                                <a:srgbClr val="1F1F1F"/>
                              </a:solidFill>
                              <a:effectLst/>
                            </a:rPr>
                            <a:t>ストレンジ</a:t>
                          </a:r>
                          <a:r>
                            <a:rPr lang="ja-JP" dirty="0">
                              <a:solidFill>
                                <a:srgbClr val="1F1F1F"/>
                              </a:solidFill>
                              <a:effectLst/>
                            </a:rPr>
                            <a:t>)</a:t>
                          </a:r>
                          <a:endParaRPr lang="ja-JP" dirty="0">
                            <a:solidFill>
                              <a:srgbClr val="1F1F1F"/>
                            </a:solidFill>
                            <a:effectLst/>
                            <a:latin typeface="Google Sans Text"/>
                          </a:endParaRPr>
                        </a:p>
                      </a:txBody>
                      <a:tcPr marL="76200" marR="76200" marT="50800" marB="50800" anchor="ctr"/>
                    </a:tc>
                    <a:tc>
                      <a:txBody>
                        <a:bodyPr/>
                        <a:lstStyle/>
                        <a:p>
                          <a:pPr marL="0" marR="0" rtl="0">
                            <a:spcAft>
                              <a:spcPts val="2400"/>
                            </a:spcAft>
                            <a:buNone/>
                          </a:pPr>
                          <a14:m>
                            <m:oMath xmlns:m="http://schemas.openxmlformats.org/officeDocument/2006/math">
                              <m:acc>
                                <m:accPr>
                                  <m:chr m:val="̅"/>
                                  <m:ctrlPr>
                                    <a:rPr kumimoji="1" lang="ja-JP" altLang="en-US" sz="1800" b="0" i="1" u="none" strike="noStrike" kern="1200" cap="none" spc="0" normalizeH="0" baseline="0" noProof="0" smtClean="0">
                                      <a:ln>
                                        <a:noFill/>
                                      </a:ln>
                                      <a:solidFill>
                                        <a:prstClr val="black"/>
                                      </a:solidFill>
                                      <a:effectLst/>
                                      <a:uLnTx/>
                                      <a:uFillTx/>
                                      <a:latin typeface="Cambria Math" panose="02040503050406030204" pitchFamily="18" charset="0"/>
                                    </a:rPr>
                                  </m:ctrlPr>
                                </m:accPr>
                                <m:e>
                                  <m:r>
                                    <m:rPr>
                                      <m:sty m:val="p"/>
                                    </m:rPr>
                                    <a:rPr kumimoji="1" lang="en-US" altLang="ja-JP" sz="1800" b="0" i="0" u="none" strike="noStrike" kern="1200" cap="none" spc="0" normalizeH="0" baseline="0" noProof="0" smtClean="0">
                                      <a:ln>
                                        <a:noFill/>
                                      </a:ln>
                                      <a:solidFill>
                                        <a:prstClr val="black"/>
                                      </a:solidFill>
                                      <a:effectLst/>
                                      <a:uLnTx/>
                                      <a:uFillTx/>
                                      <a:latin typeface="Cambria Math" panose="02040503050406030204" pitchFamily="18" charset="0"/>
                                    </a:rPr>
                                    <m:t>u</m:t>
                                  </m:r>
                                </m:e>
                              </m:acc>
                            </m:oMath>
                          </a14:m>
                          <a:r>
                            <a:rPr lang="ja-JP" dirty="0">
                              <a:solidFill>
                                <a:srgbClr val="1F1F1F"/>
                              </a:solidFill>
                              <a:effectLst/>
                            </a:rPr>
                            <a:t>(反</a:t>
                          </a:r>
                          <a:r>
                            <a:rPr lang="ja-JP" altLang="en-US" dirty="0">
                              <a:solidFill>
                                <a:srgbClr val="1F1F1F"/>
                              </a:solidFill>
                              <a:effectLst/>
                            </a:rPr>
                            <a:t>アップ</a:t>
                          </a:r>
                          <a:r>
                            <a:rPr lang="ja-JP" dirty="0">
                              <a:solidFill>
                                <a:srgbClr val="1F1F1F"/>
                              </a:solidFill>
                              <a:effectLst/>
                            </a:rPr>
                            <a:t>)</a:t>
                          </a:r>
                          <a:endParaRPr lang="ja-JP" dirty="0">
                            <a:solidFill>
                              <a:srgbClr val="1F1F1F"/>
                            </a:solidFill>
                            <a:effectLst/>
                            <a:latin typeface="Google Sans Text"/>
                          </a:endParaRPr>
                        </a:p>
                      </a:txBody>
                      <a:tcPr marL="76200" marR="76200" marT="50800" marB="50800" anchor="ctr"/>
                    </a:tc>
                    <a:extLst>
                      <a:ext uri="{0D108BD9-81ED-4DB2-BD59-A6C34878D82A}">
                        <a16:rowId xmlns:a16="http://schemas.microsoft.com/office/drawing/2014/main" val="516211839"/>
                      </a:ext>
                    </a:extLst>
                  </a:tr>
                  <a:tr h="370840">
                    <a:tc>
                      <a:txBody>
                        <a:bodyPr/>
                        <a:lstStyle/>
                        <a:p>
                          <a:pPr marL="0" marR="0" rtl="0">
                            <a:spcAft>
                              <a:spcPts val="2400"/>
                            </a:spcAft>
                            <a:buNone/>
                          </a:pPr>
                          <a:r>
                            <a:rPr lang="en-US" altLang="ja-JP" dirty="0">
                              <a:solidFill>
                                <a:srgbClr val="1F1F1F"/>
                              </a:solidFill>
                              <a:effectLst/>
                            </a:rPr>
                            <a:t>d</a:t>
                          </a:r>
                          <a:r>
                            <a:rPr lang="ja-JP" dirty="0">
                              <a:solidFill>
                                <a:srgbClr val="1F1F1F"/>
                              </a:solidFill>
                              <a:effectLst/>
                            </a:rPr>
                            <a:t>(</a:t>
                          </a:r>
                          <a:r>
                            <a:rPr lang="ja-JP" altLang="en-US" dirty="0">
                              <a:solidFill>
                                <a:srgbClr val="1F1F1F"/>
                              </a:solidFill>
                              <a:effectLst/>
                            </a:rPr>
                            <a:t>ダウン</a:t>
                          </a:r>
                          <a:r>
                            <a:rPr lang="ja-JP" dirty="0">
                              <a:solidFill>
                                <a:srgbClr val="1F1F1F"/>
                              </a:solidFill>
                              <a:effectLst/>
                            </a:rPr>
                            <a:t>)</a:t>
                          </a:r>
                          <a:endParaRPr lang="ja-JP" dirty="0">
                            <a:solidFill>
                              <a:srgbClr val="1F1F1F"/>
                            </a:solidFill>
                            <a:effectLst/>
                            <a:latin typeface="Google Sans Text"/>
                          </a:endParaRPr>
                        </a:p>
                      </a:txBody>
                      <a:tcPr marL="76200" marR="76200" marT="50800" marB="50800" anchor="ctr"/>
                    </a:tc>
                    <a:tc>
                      <a:txBody>
                        <a:bodyPr/>
                        <a:lstStyle/>
                        <a:p>
                          <a:pPr marL="0" marR="0" rtl="0">
                            <a:spcAft>
                              <a:spcPts val="2400"/>
                            </a:spcAft>
                            <a:buNone/>
                          </a:pPr>
                          <a14:m>
                            <m:oMath xmlns:m="http://schemas.openxmlformats.org/officeDocument/2006/math">
                              <m:acc>
                                <m:accPr>
                                  <m:chr m:val="̅"/>
                                  <m:ctrlPr>
                                    <a:rPr kumimoji="1" lang="ja-JP" altLang="en-US" sz="1800" b="0" i="1" u="none" strike="noStrike" kern="1200" cap="none" spc="0" normalizeH="0" baseline="0" noProof="0" smtClean="0">
                                      <a:ln>
                                        <a:noFill/>
                                      </a:ln>
                                      <a:solidFill>
                                        <a:prstClr val="black"/>
                                      </a:solidFill>
                                      <a:effectLst/>
                                      <a:uLnTx/>
                                      <a:uFillTx/>
                                      <a:latin typeface="Cambria Math" panose="02040503050406030204" pitchFamily="18" charset="0"/>
                                    </a:rPr>
                                  </m:ctrlPr>
                                </m:accPr>
                                <m:e>
                                  <m:r>
                                    <m:rPr>
                                      <m:sty m:val="p"/>
                                    </m:rPr>
                                    <a:rPr kumimoji="1" lang="en-US" altLang="ja-JP" sz="1800" b="0" i="0" u="none" strike="noStrike" kern="1200" cap="none" spc="0" normalizeH="0" baseline="0" noProof="0" smtClean="0">
                                      <a:ln>
                                        <a:noFill/>
                                      </a:ln>
                                      <a:solidFill>
                                        <a:prstClr val="black"/>
                                      </a:solidFill>
                                      <a:effectLst/>
                                      <a:uLnTx/>
                                      <a:uFillTx/>
                                      <a:latin typeface="Cambria Math" panose="02040503050406030204" pitchFamily="18" charset="0"/>
                                    </a:rPr>
                                    <m:t>c</m:t>
                                  </m:r>
                                </m:e>
                              </m:acc>
                            </m:oMath>
                          </a14:m>
                          <a:r>
                            <a:rPr lang="ja-JP" dirty="0">
                              <a:solidFill>
                                <a:srgbClr val="1F1F1F"/>
                              </a:solidFill>
                              <a:effectLst/>
                            </a:rPr>
                            <a:t>(反</a:t>
                          </a:r>
                          <a:r>
                            <a:rPr lang="ja-JP" altLang="en-US" dirty="0">
                              <a:solidFill>
                                <a:srgbClr val="1F1F1F"/>
                              </a:solidFill>
                              <a:effectLst/>
                            </a:rPr>
                            <a:t>チャーム</a:t>
                          </a:r>
                          <a:r>
                            <a:rPr lang="ja-JP" dirty="0">
                              <a:solidFill>
                                <a:srgbClr val="1F1F1F"/>
                              </a:solidFill>
                              <a:effectLst/>
                            </a:rPr>
                            <a:t>)</a:t>
                          </a:r>
                          <a:endParaRPr lang="ja-JP" dirty="0">
                            <a:solidFill>
                              <a:srgbClr val="1F1F1F"/>
                            </a:solidFill>
                            <a:effectLst/>
                            <a:latin typeface="Google Sans Text"/>
                          </a:endParaRPr>
                        </a:p>
                      </a:txBody>
                      <a:tcPr marL="76200" marR="76200" marT="50800" marB="50800" anchor="ctr"/>
                    </a:tc>
                    <a:extLst>
                      <a:ext uri="{0D108BD9-81ED-4DB2-BD59-A6C34878D82A}">
                        <a16:rowId xmlns:a16="http://schemas.microsoft.com/office/drawing/2014/main" val="1715457972"/>
                      </a:ext>
                    </a:extLst>
                  </a:tr>
                </a:tbl>
              </a:graphicData>
            </a:graphic>
          </p:graphicFrame>
        </mc:Choice>
        <mc:Fallback xmlns="">
          <p:graphicFrame>
            <p:nvGraphicFramePr>
              <p:cNvPr id="170" name="表 169">
                <a:extLst>
                  <a:ext uri="{FF2B5EF4-FFF2-40B4-BE49-F238E27FC236}">
                    <a16:creationId xmlns:a16="http://schemas.microsoft.com/office/drawing/2014/main" id="{CC54E101-6A36-525B-D624-C35173DB2213}"/>
                  </a:ext>
                </a:extLst>
              </p:cNvPr>
              <p:cNvGraphicFramePr>
                <a:graphicFrameLocks noGrp="1"/>
              </p:cNvGraphicFramePr>
              <p:nvPr>
                <p:extLst>
                  <p:ext uri="{D42A27DB-BD31-4B8C-83A1-F6EECF244321}">
                    <p14:modId xmlns:p14="http://schemas.microsoft.com/office/powerpoint/2010/main" val="1942732761"/>
                  </p:ext>
                </p:extLst>
              </p:nvPr>
            </p:nvGraphicFramePr>
            <p:xfrm>
              <a:off x="7674725" y="4719488"/>
              <a:ext cx="3508983" cy="1879600"/>
            </p:xfrm>
            <a:graphic>
              <a:graphicData uri="http://schemas.openxmlformats.org/drawingml/2006/table">
                <a:tbl>
                  <a:tblPr firstRow="1" bandRow="1">
                    <a:tableStyleId>{93296810-A885-4BE3-A3E7-6D5BEEA58F35}</a:tableStyleId>
                  </a:tblPr>
                  <a:tblGrid>
                    <a:gridCol w="1604447">
                      <a:extLst>
                        <a:ext uri="{9D8B030D-6E8A-4147-A177-3AD203B41FA5}">
                          <a16:colId xmlns:a16="http://schemas.microsoft.com/office/drawing/2014/main" val="4263053850"/>
                        </a:ext>
                      </a:extLst>
                    </a:gridCol>
                    <a:gridCol w="1904536">
                      <a:extLst>
                        <a:ext uri="{9D8B030D-6E8A-4147-A177-3AD203B41FA5}">
                          <a16:colId xmlns:a16="http://schemas.microsoft.com/office/drawing/2014/main" val="857507958"/>
                        </a:ext>
                      </a:extLst>
                    </a:gridCol>
                  </a:tblGrid>
                  <a:tr h="375920">
                    <a:tc>
                      <a:txBody>
                        <a:bodyPr/>
                        <a:lstStyle/>
                        <a:p>
                          <a:endParaRPr lang="ja-JP"/>
                        </a:p>
                      </a:txBody>
                      <a:tcPr marL="76200" marR="76200" marT="50800" marB="50800" anchor="ctr">
                        <a:blipFill>
                          <a:blip r:embed="rId45"/>
                          <a:stretch>
                            <a:fillRect l="-379" t="-6452" r="-120076" b="-424194"/>
                          </a:stretch>
                        </a:blipFill>
                      </a:tcPr>
                    </a:tc>
                    <a:tc>
                      <a:txBody>
                        <a:bodyPr/>
                        <a:lstStyle/>
                        <a:p>
                          <a:endParaRPr lang="ja-JP"/>
                        </a:p>
                      </a:txBody>
                      <a:tcPr marL="76200" marR="76200" marT="50800" marB="50800" anchor="ctr">
                        <a:blipFill>
                          <a:blip r:embed="rId45"/>
                          <a:stretch>
                            <a:fillRect l="-84665" t="-6452" r="-1278" b="-424194"/>
                          </a:stretch>
                        </a:blipFill>
                      </a:tcPr>
                    </a:tc>
                    <a:extLst>
                      <a:ext uri="{0D108BD9-81ED-4DB2-BD59-A6C34878D82A}">
                        <a16:rowId xmlns:a16="http://schemas.microsoft.com/office/drawing/2014/main" val="1300256181"/>
                      </a:ext>
                    </a:extLst>
                  </a:tr>
                  <a:tr h="375920">
                    <a:tc>
                      <a:txBody>
                        <a:bodyPr/>
                        <a:lstStyle/>
                        <a:p>
                          <a:pPr marL="0" marR="0" rtl="0">
                            <a:spcAft>
                              <a:spcPts val="2400"/>
                            </a:spcAft>
                            <a:buNone/>
                          </a:pPr>
                          <a:r>
                            <a:rPr lang="en-US" altLang="ja-JP" dirty="0">
                              <a:solidFill>
                                <a:srgbClr val="1F1F1F"/>
                              </a:solidFill>
                              <a:effectLst/>
                            </a:rPr>
                            <a:t>d</a:t>
                          </a:r>
                          <a:r>
                            <a:rPr lang="ja-JP" dirty="0">
                              <a:solidFill>
                                <a:srgbClr val="1F1F1F"/>
                              </a:solidFill>
                              <a:effectLst/>
                            </a:rPr>
                            <a:t>(</a:t>
                          </a:r>
                          <a:r>
                            <a:rPr lang="ja-JP" altLang="en-US" dirty="0">
                              <a:solidFill>
                                <a:srgbClr val="1F1F1F"/>
                              </a:solidFill>
                              <a:effectLst/>
                            </a:rPr>
                            <a:t>ダウン</a:t>
                          </a:r>
                          <a:r>
                            <a:rPr lang="ja-JP" dirty="0">
                              <a:solidFill>
                                <a:srgbClr val="1F1F1F"/>
                              </a:solidFill>
                              <a:effectLst/>
                            </a:rPr>
                            <a:t>)</a:t>
                          </a:r>
                          <a:endParaRPr lang="ja-JP" dirty="0">
                            <a:solidFill>
                              <a:srgbClr val="1F1F1F"/>
                            </a:solidFill>
                            <a:effectLst/>
                            <a:latin typeface="Google Sans Text"/>
                          </a:endParaRPr>
                        </a:p>
                      </a:txBody>
                      <a:tcPr marL="76200" marR="76200" marT="50800" marB="50800" anchor="ctr"/>
                    </a:tc>
                    <a:tc>
                      <a:txBody>
                        <a:bodyPr/>
                        <a:lstStyle/>
                        <a:p>
                          <a:endParaRPr lang="ja-JP"/>
                        </a:p>
                      </a:txBody>
                      <a:tcPr marL="76200" marR="76200" marT="50800" marB="50800" anchor="ctr">
                        <a:blipFill>
                          <a:blip r:embed="rId45"/>
                          <a:stretch>
                            <a:fillRect l="-84665" t="-106452" r="-1278" b="-324194"/>
                          </a:stretch>
                        </a:blipFill>
                      </a:tcPr>
                    </a:tc>
                    <a:extLst>
                      <a:ext uri="{0D108BD9-81ED-4DB2-BD59-A6C34878D82A}">
                        <a16:rowId xmlns:a16="http://schemas.microsoft.com/office/drawing/2014/main" val="1926114938"/>
                      </a:ext>
                    </a:extLst>
                  </a:tr>
                  <a:tr h="375920">
                    <a:tc>
                      <a:txBody>
                        <a:bodyPr/>
                        <a:lstStyle/>
                        <a:p>
                          <a:pPr marL="0" marR="0" rtl="0">
                            <a:spcAft>
                              <a:spcPts val="2400"/>
                            </a:spcAft>
                            <a:buNone/>
                          </a:pPr>
                          <a:r>
                            <a:rPr lang="en-US" altLang="ja-JP" dirty="0">
                              <a:solidFill>
                                <a:srgbClr val="1F1F1F"/>
                              </a:solidFill>
                              <a:effectLst/>
                            </a:rPr>
                            <a:t>s</a:t>
                          </a:r>
                          <a:r>
                            <a:rPr lang="ja-JP" dirty="0">
                              <a:solidFill>
                                <a:srgbClr val="1F1F1F"/>
                              </a:solidFill>
                              <a:effectLst/>
                            </a:rPr>
                            <a:t>(</a:t>
                          </a:r>
                          <a:r>
                            <a:rPr lang="ja-JP" altLang="en-US" dirty="0">
                              <a:solidFill>
                                <a:srgbClr val="1F1F1F"/>
                              </a:solidFill>
                              <a:effectLst/>
                            </a:rPr>
                            <a:t>ストレンジ</a:t>
                          </a:r>
                          <a:r>
                            <a:rPr lang="ja-JP" dirty="0">
                              <a:solidFill>
                                <a:srgbClr val="1F1F1F"/>
                              </a:solidFill>
                              <a:effectLst/>
                            </a:rPr>
                            <a:t>)</a:t>
                          </a:r>
                          <a:endParaRPr lang="ja-JP" dirty="0">
                            <a:solidFill>
                              <a:srgbClr val="1F1F1F"/>
                            </a:solidFill>
                            <a:effectLst/>
                            <a:latin typeface="Google Sans Text"/>
                          </a:endParaRPr>
                        </a:p>
                      </a:txBody>
                      <a:tcPr marL="76200" marR="76200" marT="50800" marB="50800" anchor="ctr"/>
                    </a:tc>
                    <a:tc>
                      <a:txBody>
                        <a:bodyPr/>
                        <a:lstStyle/>
                        <a:p>
                          <a:endParaRPr lang="ja-JP"/>
                        </a:p>
                      </a:txBody>
                      <a:tcPr marL="76200" marR="76200" marT="50800" marB="50800" anchor="ctr">
                        <a:blipFill>
                          <a:blip r:embed="rId45"/>
                          <a:stretch>
                            <a:fillRect l="-84665" t="-209836" r="-1278" b="-229508"/>
                          </a:stretch>
                        </a:blipFill>
                      </a:tcPr>
                    </a:tc>
                    <a:extLst>
                      <a:ext uri="{0D108BD9-81ED-4DB2-BD59-A6C34878D82A}">
                        <a16:rowId xmlns:a16="http://schemas.microsoft.com/office/drawing/2014/main" val="2740796261"/>
                      </a:ext>
                    </a:extLst>
                  </a:tr>
                  <a:tr h="375920">
                    <a:tc>
                      <a:txBody>
                        <a:bodyPr/>
                        <a:lstStyle/>
                        <a:p>
                          <a:pPr marL="0" marR="0" rtl="0">
                            <a:spcAft>
                              <a:spcPts val="2400"/>
                            </a:spcAft>
                            <a:buNone/>
                          </a:pPr>
                          <a:r>
                            <a:rPr lang="en-US" altLang="ja-JP" dirty="0">
                              <a:solidFill>
                                <a:srgbClr val="1F1F1F"/>
                              </a:solidFill>
                              <a:effectLst/>
                            </a:rPr>
                            <a:t>s</a:t>
                          </a:r>
                          <a:r>
                            <a:rPr lang="ja-JP" dirty="0">
                              <a:solidFill>
                                <a:srgbClr val="1F1F1F"/>
                              </a:solidFill>
                              <a:effectLst/>
                            </a:rPr>
                            <a:t>(</a:t>
                          </a:r>
                          <a:r>
                            <a:rPr lang="ja-JP" altLang="en-US" dirty="0">
                              <a:solidFill>
                                <a:srgbClr val="1F1F1F"/>
                              </a:solidFill>
                              <a:effectLst/>
                            </a:rPr>
                            <a:t>ストレンジ</a:t>
                          </a:r>
                          <a:r>
                            <a:rPr lang="ja-JP" dirty="0">
                              <a:solidFill>
                                <a:srgbClr val="1F1F1F"/>
                              </a:solidFill>
                              <a:effectLst/>
                            </a:rPr>
                            <a:t>)</a:t>
                          </a:r>
                          <a:endParaRPr lang="ja-JP" dirty="0">
                            <a:solidFill>
                              <a:srgbClr val="1F1F1F"/>
                            </a:solidFill>
                            <a:effectLst/>
                            <a:latin typeface="Google Sans Text"/>
                          </a:endParaRPr>
                        </a:p>
                      </a:txBody>
                      <a:tcPr marL="76200" marR="76200" marT="50800" marB="50800" anchor="ctr"/>
                    </a:tc>
                    <a:tc>
                      <a:txBody>
                        <a:bodyPr/>
                        <a:lstStyle/>
                        <a:p>
                          <a:endParaRPr lang="ja-JP"/>
                        </a:p>
                      </a:txBody>
                      <a:tcPr marL="76200" marR="76200" marT="50800" marB="50800" anchor="ctr">
                        <a:blipFill>
                          <a:blip r:embed="rId45"/>
                          <a:stretch>
                            <a:fillRect l="-84665" t="-304839" r="-1278" b="-125806"/>
                          </a:stretch>
                        </a:blipFill>
                      </a:tcPr>
                    </a:tc>
                    <a:extLst>
                      <a:ext uri="{0D108BD9-81ED-4DB2-BD59-A6C34878D82A}">
                        <a16:rowId xmlns:a16="http://schemas.microsoft.com/office/drawing/2014/main" val="516211839"/>
                      </a:ext>
                    </a:extLst>
                  </a:tr>
                  <a:tr h="375920">
                    <a:tc>
                      <a:txBody>
                        <a:bodyPr/>
                        <a:lstStyle/>
                        <a:p>
                          <a:pPr marL="0" marR="0" rtl="0">
                            <a:spcAft>
                              <a:spcPts val="2400"/>
                            </a:spcAft>
                            <a:buNone/>
                          </a:pPr>
                          <a:r>
                            <a:rPr lang="en-US" altLang="ja-JP" dirty="0">
                              <a:solidFill>
                                <a:srgbClr val="1F1F1F"/>
                              </a:solidFill>
                              <a:effectLst/>
                            </a:rPr>
                            <a:t>d</a:t>
                          </a:r>
                          <a:r>
                            <a:rPr lang="ja-JP" dirty="0">
                              <a:solidFill>
                                <a:srgbClr val="1F1F1F"/>
                              </a:solidFill>
                              <a:effectLst/>
                            </a:rPr>
                            <a:t>(</a:t>
                          </a:r>
                          <a:r>
                            <a:rPr lang="ja-JP" altLang="en-US" dirty="0">
                              <a:solidFill>
                                <a:srgbClr val="1F1F1F"/>
                              </a:solidFill>
                              <a:effectLst/>
                            </a:rPr>
                            <a:t>ダウン</a:t>
                          </a:r>
                          <a:r>
                            <a:rPr lang="ja-JP" dirty="0">
                              <a:solidFill>
                                <a:srgbClr val="1F1F1F"/>
                              </a:solidFill>
                              <a:effectLst/>
                            </a:rPr>
                            <a:t>)</a:t>
                          </a:r>
                          <a:endParaRPr lang="ja-JP" dirty="0">
                            <a:solidFill>
                              <a:srgbClr val="1F1F1F"/>
                            </a:solidFill>
                            <a:effectLst/>
                            <a:latin typeface="Google Sans Text"/>
                          </a:endParaRPr>
                        </a:p>
                      </a:txBody>
                      <a:tcPr marL="76200" marR="76200" marT="50800" marB="50800" anchor="ctr"/>
                    </a:tc>
                    <a:tc>
                      <a:txBody>
                        <a:bodyPr/>
                        <a:lstStyle/>
                        <a:p>
                          <a:endParaRPr lang="ja-JP"/>
                        </a:p>
                      </a:txBody>
                      <a:tcPr marL="76200" marR="76200" marT="50800" marB="50800" anchor="ctr">
                        <a:blipFill>
                          <a:blip r:embed="rId45"/>
                          <a:stretch>
                            <a:fillRect l="-84665" t="-404839" r="-1278" b="-25806"/>
                          </a:stretch>
                        </a:blipFill>
                      </a:tcPr>
                    </a:tc>
                    <a:extLst>
                      <a:ext uri="{0D108BD9-81ED-4DB2-BD59-A6C34878D82A}">
                        <a16:rowId xmlns:a16="http://schemas.microsoft.com/office/drawing/2014/main" val="1715457972"/>
                      </a:ext>
                    </a:extLst>
                  </a:tr>
                </a:tbl>
              </a:graphicData>
            </a:graphic>
          </p:graphicFrame>
        </mc:Fallback>
      </mc:AlternateContent>
      <p:cxnSp>
        <p:nvCxnSpPr>
          <p:cNvPr id="172" name="直線コネクタ 171">
            <a:extLst>
              <a:ext uri="{FF2B5EF4-FFF2-40B4-BE49-F238E27FC236}">
                <a16:creationId xmlns:a16="http://schemas.microsoft.com/office/drawing/2014/main" id="{C153CF3F-6DFB-C4B9-3D42-E475A3003295}"/>
              </a:ext>
            </a:extLst>
          </p:cNvPr>
          <p:cNvCxnSpPr>
            <a:cxnSpLocks/>
            <a:stCxn id="2" idx="2"/>
          </p:cNvCxnSpPr>
          <p:nvPr/>
        </p:nvCxnSpPr>
        <p:spPr>
          <a:xfrm>
            <a:off x="6113831" y="877969"/>
            <a:ext cx="43098" cy="5980031"/>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579078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5357A2-62BC-9A96-2F56-5976B9AB96E6}"/>
              </a:ext>
            </a:extLst>
          </p:cNvPr>
          <p:cNvSpPr>
            <a:spLocks noGrp="1"/>
          </p:cNvSpPr>
          <p:nvPr>
            <p:ph type="title"/>
          </p:nvPr>
        </p:nvSpPr>
        <p:spPr/>
        <p:txBody>
          <a:bodyPr/>
          <a:lstStyle/>
          <a:p>
            <a:r>
              <a:rPr kumimoji="1" lang="en-US" altLang="ja-JP" dirty="0"/>
              <a:t>Tau lepton</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CFBE7FCC-2FF1-89A5-1609-977CD0FAABEA}"/>
                  </a:ext>
                </a:extLst>
              </p:cNvPr>
              <p:cNvSpPr>
                <a:spLocks noGrp="1"/>
              </p:cNvSpPr>
              <p:nvPr>
                <p:ph idx="1"/>
              </p:nvPr>
            </p:nvSpPr>
            <p:spPr>
              <a:xfrm>
                <a:off x="246441" y="1976514"/>
                <a:ext cx="5686408" cy="1961436"/>
              </a:xfrm>
            </p:spPr>
            <p:txBody>
              <a:bodyPr>
                <a:normAutofit fontScale="70000" lnSpcReduction="20000"/>
              </a:bodyPr>
              <a:lstStyle/>
              <a:p>
                <a:pPr marL="0" indent="0">
                  <a:buNone/>
                </a:pPr>
                <a:r>
                  <a:rPr kumimoji="1" lang="ja-JP" altLang="en-US" dirty="0"/>
                  <a:t>質量</a:t>
                </a:r>
                <a:r>
                  <a:rPr kumimoji="1" lang="en-US" altLang="ja-JP" dirty="0"/>
                  <a:t>(</a:t>
                </a:r>
                <a:r>
                  <a:rPr kumimoji="1" lang="ja-JP" altLang="en-US" dirty="0"/>
                  <a:t>静止</a:t>
                </a:r>
                <a:r>
                  <a:rPr kumimoji="1" lang="en-US" altLang="ja-JP" dirty="0"/>
                  <a:t>): </a:t>
                </a:r>
                <a14:m>
                  <m:oMath xmlns:m="http://schemas.openxmlformats.org/officeDocument/2006/math">
                    <m:r>
                      <a:rPr kumimoji="1" lang="en-US" altLang="ja-JP" i="1" dirty="0" smtClean="0">
                        <a:latin typeface="Cambria Math" panose="02040503050406030204" pitchFamily="18" charset="0"/>
                      </a:rPr>
                      <m:t>1</m:t>
                    </m:r>
                    <m:r>
                      <a:rPr kumimoji="1" lang="en-US" altLang="ja-JP" b="0" i="1" dirty="0" smtClean="0">
                        <a:latin typeface="Cambria Math" panose="02040503050406030204" pitchFamily="18" charset="0"/>
                      </a:rPr>
                      <m:t>.</m:t>
                    </m:r>
                    <m:r>
                      <a:rPr kumimoji="1" lang="en-US" altLang="ja-JP" i="1" dirty="0" smtClean="0">
                        <a:latin typeface="Cambria Math" panose="02040503050406030204" pitchFamily="18" charset="0"/>
                      </a:rPr>
                      <m:t>77 </m:t>
                    </m:r>
                    <m:r>
                      <a:rPr kumimoji="1" lang="en-US" altLang="ja-JP" b="0" i="1" dirty="0" smtClean="0">
                        <a:latin typeface="Cambria Math" panose="02040503050406030204" pitchFamily="18" charset="0"/>
                      </a:rPr>
                      <m:t>𝐺</m:t>
                    </m:r>
                    <m:r>
                      <a:rPr kumimoji="1" lang="en-US" altLang="ja-JP" i="1" dirty="0" smtClean="0">
                        <a:latin typeface="Cambria Math" panose="02040503050406030204" pitchFamily="18" charset="0"/>
                      </a:rPr>
                      <m:t>𝑒𝑉</m:t>
                    </m:r>
                  </m:oMath>
                </a14:m>
                <a:endParaRPr kumimoji="1" lang="en-US" altLang="ja-JP" dirty="0"/>
              </a:p>
              <a:p>
                <a:pPr marL="0" indent="0">
                  <a:buNone/>
                </a:pPr>
                <a:r>
                  <a:rPr lang="ja-JP" altLang="en-US" dirty="0"/>
                  <a:t>平均寿命</a:t>
                </a:r>
                <a:r>
                  <a:rPr lang="en-US" altLang="ja-JP" dirty="0"/>
                  <a:t>:</a:t>
                </a:r>
                <a:r>
                  <a:rPr lang="ja-JP" altLang="en-US" dirty="0"/>
                  <a:t> </a:t>
                </a:r>
                <a14:m>
                  <m:oMath xmlns:m="http://schemas.openxmlformats.org/officeDocument/2006/math">
                    <m:r>
                      <a:rPr lang="en-US" altLang="ja-JP" i="1" dirty="0" smtClean="0">
                        <a:latin typeface="Cambria Math" panose="02040503050406030204" pitchFamily="18" charset="0"/>
                      </a:rPr>
                      <m:t>2.90</m:t>
                    </m:r>
                    <m:r>
                      <a:rPr lang="en-US" altLang="ja-JP" i="1" dirty="0" smtClean="0">
                        <a:latin typeface="Cambria Math" panose="02040503050406030204" pitchFamily="18" charset="0"/>
                        <a:ea typeface="Cambria Math" panose="02040503050406030204" pitchFamily="18" charset="0"/>
                      </a:rPr>
                      <m:t>×</m:t>
                    </m:r>
                    <m:sSup>
                      <m:sSupPr>
                        <m:ctrlPr>
                          <a:rPr lang="ja-JP" altLang="en-US" i="1" dirty="0" smtClean="0">
                            <a:latin typeface="Cambria Math" panose="02040503050406030204" pitchFamily="18" charset="0"/>
                            <a:ea typeface="Cambria Math" panose="02040503050406030204" pitchFamily="18" charset="0"/>
                          </a:rPr>
                        </m:ctrlPr>
                      </m:sSupPr>
                      <m:e>
                        <m:r>
                          <a:rPr lang="en-US" altLang="ja-JP" b="0" i="1" dirty="0" smtClean="0">
                            <a:latin typeface="Cambria Math" panose="02040503050406030204" pitchFamily="18" charset="0"/>
                            <a:ea typeface="Cambria Math" panose="02040503050406030204" pitchFamily="18" charset="0"/>
                          </a:rPr>
                          <m:t>10</m:t>
                        </m:r>
                      </m:e>
                      <m:sup>
                        <m:r>
                          <a:rPr lang="en-US" altLang="ja-JP" b="0" i="1" dirty="0" smtClean="0">
                            <a:latin typeface="Cambria Math" panose="02040503050406030204" pitchFamily="18" charset="0"/>
                            <a:ea typeface="Cambria Math" panose="02040503050406030204" pitchFamily="18" charset="0"/>
                          </a:rPr>
                          <m:t>−13</m:t>
                        </m:r>
                      </m:sup>
                    </m:sSup>
                    <m:r>
                      <a:rPr lang="en-US" altLang="ja-JP" b="0" i="1" dirty="0" smtClean="0">
                        <a:latin typeface="Cambria Math" panose="02040503050406030204" pitchFamily="18" charset="0"/>
                        <a:ea typeface="Cambria Math" panose="02040503050406030204" pitchFamily="18" charset="0"/>
                      </a:rPr>
                      <m:t> </m:t>
                    </m:r>
                    <m:r>
                      <a:rPr lang="en-US" altLang="ja-JP" b="0" i="1" dirty="0" smtClean="0">
                        <a:latin typeface="Cambria Math" panose="02040503050406030204" pitchFamily="18" charset="0"/>
                        <a:ea typeface="Cambria Math" panose="02040503050406030204" pitchFamily="18" charset="0"/>
                      </a:rPr>
                      <m:t>𝑠</m:t>
                    </m:r>
                  </m:oMath>
                </a14:m>
                <a:endParaRPr kumimoji="1" lang="en-US" altLang="ja-JP" dirty="0"/>
              </a:p>
              <a:p>
                <a:pPr marL="0" indent="0">
                  <a:buNone/>
                </a:pPr>
                <a:r>
                  <a:rPr lang="ja-JP" altLang="en-US" dirty="0"/>
                  <a:t>電気素量</a:t>
                </a:r>
                <a:r>
                  <a:rPr lang="en-US" altLang="ja-JP" dirty="0"/>
                  <a:t>(e)</a:t>
                </a:r>
                <a:r>
                  <a:rPr lang="ja-JP" altLang="en-US" dirty="0"/>
                  <a:t>と等しい電荷と</a:t>
                </a:r>
                <a:r>
                  <a:rPr lang="en-US" altLang="ja-JP" dirty="0"/>
                  <a:t>1/2</a:t>
                </a:r>
                <a:r>
                  <a:rPr lang="ja-JP" altLang="en-US" dirty="0"/>
                  <a:t>スピンをもつ</a:t>
                </a:r>
                <a:endParaRPr lang="en-US" altLang="ja-JP" dirty="0"/>
              </a:p>
              <a:p>
                <a:pPr marL="0" indent="0">
                  <a:buNone/>
                </a:pPr>
                <a:r>
                  <a:rPr kumimoji="1" lang="ja-JP" altLang="en-US" dirty="0"/>
                  <a:t>弱い相互作用でハドロンに崩壊しうる唯一のレプトン</a:t>
                </a:r>
                <a:endParaRPr kumimoji="1" lang="en-US" altLang="ja-JP" dirty="0"/>
              </a:p>
              <a:p>
                <a:pPr marL="0" indent="0">
                  <a:buNone/>
                </a:pPr>
                <a:r>
                  <a:rPr kumimoji="1" lang="ja-JP" altLang="en-US" dirty="0"/>
                  <a:t>レプトンに崩壊するときも</a:t>
                </a:r>
                <a:r>
                  <a:rPr lang="ja-JP" altLang="en-US" dirty="0"/>
                  <a:t>弱い相互作用</a:t>
                </a:r>
                <a:endParaRPr kumimoji="1" lang="en-US" altLang="ja-JP" dirty="0"/>
              </a:p>
              <a:p>
                <a:pPr marL="0" indent="0">
                  <a:buNone/>
                </a:pPr>
                <a:endParaRPr kumimoji="1" lang="ja-JP" altLang="en-US" dirty="0"/>
              </a:p>
            </p:txBody>
          </p:sp>
        </mc:Choice>
        <mc:Fallback xmlns="">
          <p:sp>
            <p:nvSpPr>
              <p:cNvPr id="3" name="コンテンツ プレースホルダー 2">
                <a:extLst>
                  <a:ext uri="{FF2B5EF4-FFF2-40B4-BE49-F238E27FC236}">
                    <a16:creationId xmlns:a16="http://schemas.microsoft.com/office/drawing/2014/main" id="{CFBE7FCC-2FF1-89A5-1609-977CD0FAABEA}"/>
                  </a:ext>
                </a:extLst>
              </p:cNvPr>
              <p:cNvSpPr>
                <a:spLocks noGrp="1" noRot="1" noChangeAspect="1" noMove="1" noResize="1" noEditPoints="1" noAdjustHandles="1" noChangeArrowheads="1" noChangeShapeType="1" noTextEdit="1"/>
              </p:cNvSpPr>
              <p:nvPr>
                <p:ph idx="1"/>
              </p:nvPr>
            </p:nvSpPr>
            <p:spPr>
              <a:xfrm>
                <a:off x="246441" y="1976514"/>
                <a:ext cx="5686408" cy="1961436"/>
              </a:xfrm>
              <a:blipFill>
                <a:blip r:embed="rId2"/>
                <a:stretch>
                  <a:fillRect l="-1072" t="-5280" b="-2484"/>
                </a:stretch>
              </a:blipFill>
            </p:spPr>
            <p:txBody>
              <a:bodyPr/>
              <a:lstStyle/>
              <a:p>
                <a:r>
                  <a:rPr lang="ja-JP" altLang="en-US">
                    <a:noFill/>
                  </a:rPr>
                  <a:t> </a:t>
                </a:r>
              </a:p>
            </p:txBody>
          </p:sp>
        </mc:Fallback>
      </mc:AlternateContent>
      <p:grpSp>
        <p:nvGrpSpPr>
          <p:cNvPr id="55" name="グループ化 54">
            <a:extLst>
              <a:ext uri="{FF2B5EF4-FFF2-40B4-BE49-F238E27FC236}">
                <a16:creationId xmlns:a16="http://schemas.microsoft.com/office/drawing/2014/main" id="{0321B116-AE72-A5FF-82AA-A25ADE0848F3}"/>
              </a:ext>
            </a:extLst>
          </p:cNvPr>
          <p:cNvGrpSpPr/>
          <p:nvPr/>
        </p:nvGrpSpPr>
        <p:grpSpPr>
          <a:xfrm>
            <a:off x="634220" y="4001294"/>
            <a:ext cx="4294696" cy="2424432"/>
            <a:chOff x="634220" y="4001294"/>
            <a:chExt cx="4294696" cy="2424432"/>
          </a:xfrm>
        </p:grpSpPr>
        <p:grpSp>
          <p:nvGrpSpPr>
            <p:cNvPr id="30" name="グループ化 29">
              <a:extLst>
                <a:ext uri="{FF2B5EF4-FFF2-40B4-BE49-F238E27FC236}">
                  <a16:creationId xmlns:a16="http://schemas.microsoft.com/office/drawing/2014/main" id="{AA681DA5-A9A8-EDD3-ABC2-F83870468F0B}"/>
                </a:ext>
              </a:extLst>
            </p:cNvPr>
            <p:cNvGrpSpPr/>
            <p:nvPr/>
          </p:nvGrpSpPr>
          <p:grpSpPr>
            <a:xfrm>
              <a:off x="1012054" y="4367814"/>
              <a:ext cx="2858018" cy="1884705"/>
              <a:chOff x="1012054" y="4367814"/>
              <a:chExt cx="2858018" cy="1884705"/>
            </a:xfrm>
          </p:grpSpPr>
          <p:cxnSp>
            <p:nvCxnSpPr>
              <p:cNvPr id="5" name="直線コネクタ 4">
                <a:extLst>
                  <a:ext uri="{FF2B5EF4-FFF2-40B4-BE49-F238E27FC236}">
                    <a16:creationId xmlns:a16="http://schemas.microsoft.com/office/drawing/2014/main" id="{DA406F34-6A1C-2269-AC91-55AC4745C246}"/>
                  </a:ext>
                </a:extLst>
              </p:cNvPr>
              <p:cNvCxnSpPr>
                <a:cxnSpLocks/>
                <a:endCxn id="17" idx="0"/>
              </p:cNvCxnSpPr>
              <p:nvPr/>
            </p:nvCxnSpPr>
            <p:spPr>
              <a:xfrm>
                <a:off x="1012054" y="4972049"/>
                <a:ext cx="957274" cy="0"/>
              </a:xfrm>
              <a:prstGeom prst="line">
                <a:avLst/>
              </a:prstGeom>
            </p:spPr>
            <p:style>
              <a:lnRef idx="2">
                <a:schemeClr val="dk1"/>
              </a:lnRef>
              <a:fillRef idx="0">
                <a:schemeClr val="dk1"/>
              </a:fillRef>
              <a:effectRef idx="1">
                <a:schemeClr val="dk1"/>
              </a:effectRef>
              <a:fontRef idx="minor">
                <a:schemeClr val="tx1"/>
              </a:fontRef>
            </p:style>
          </p:cxnSp>
          <p:cxnSp>
            <p:nvCxnSpPr>
              <p:cNvPr id="6" name="直線コネクタ 5">
                <a:extLst>
                  <a:ext uri="{FF2B5EF4-FFF2-40B4-BE49-F238E27FC236}">
                    <a16:creationId xmlns:a16="http://schemas.microsoft.com/office/drawing/2014/main" id="{2D2D39C9-3435-1950-377B-D1F0EC250C46}"/>
                  </a:ext>
                </a:extLst>
              </p:cNvPr>
              <p:cNvCxnSpPr>
                <a:cxnSpLocks/>
                <a:stCxn id="17" idx="0"/>
              </p:cNvCxnSpPr>
              <p:nvPr/>
            </p:nvCxnSpPr>
            <p:spPr>
              <a:xfrm flipV="1">
                <a:off x="1969328" y="4367814"/>
                <a:ext cx="729484" cy="604235"/>
              </a:xfrm>
              <a:prstGeom prst="line">
                <a:avLst/>
              </a:prstGeom>
            </p:spPr>
            <p:style>
              <a:lnRef idx="2">
                <a:schemeClr val="dk1"/>
              </a:lnRef>
              <a:fillRef idx="0">
                <a:schemeClr val="dk1"/>
              </a:fillRef>
              <a:effectRef idx="1">
                <a:schemeClr val="dk1"/>
              </a:effectRef>
              <a:fontRef idx="minor">
                <a:schemeClr val="tx1"/>
              </a:fontRef>
            </p:style>
          </p:cxnSp>
          <p:cxnSp>
            <p:nvCxnSpPr>
              <p:cNvPr id="7" name="直線コネクタ 6">
                <a:extLst>
                  <a:ext uri="{FF2B5EF4-FFF2-40B4-BE49-F238E27FC236}">
                    <a16:creationId xmlns:a16="http://schemas.microsoft.com/office/drawing/2014/main" id="{1BDBEC25-8B59-C9F9-0B4D-BB5614F0FAC6}"/>
                  </a:ext>
                </a:extLst>
              </p:cNvPr>
              <p:cNvCxnSpPr>
                <a:cxnSpLocks/>
                <a:stCxn id="17" idx="15"/>
              </p:cNvCxnSpPr>
              <p:nvPr/>
            </p:nvCxnSpPr>
            <p:spPr>
              <a:xfrm flipV="1">
                <a:off x="3017044" y="4972049"/>
                <a:ext cx="853028" cy="699717"/>
              </a:xfrm>
              <a:prstGeom prst="line">
                <a:avLst/>
              </a:prstGeom>
            </p:spPr>
            <p:style>
              <a:lnRef idx="2">
                <a:schemeClr val="dk1"/>
              </a:lnRef>
              <a:fillRef idx="0">
                <a:schemeClr val="dk1"/>
              </a:fillRef>
              <a:effectRef idx="1">
                <a:schemeClr val="dk1"/>
              </a:effectRef>
              <a:fontRef idx="minor">
                <a:schemeClr val="tx1"/>
              </a:fontRef>
            </p:style>
          </p:cxnSp>
          <p:cxnSp>
            <p:nvCxnSpPr>
              <p:cNvPr id="8" name="直線コネクタ 7">
                <a:extLst>
                  <a:ext uri="{FF2B5EF4-FFF2-40B4-BE49-F238E27FC236}">
                    <a16:creationId xmlns:a16="http://schemas.microsoft.com/office/drawing/2014/main" id="{63F7561B-00DB-1955-84A1-34082310EA05}"/>
                  </a:ext>
                </a:extLst>
              </p:cNvPr>
              <p:cNvCxnSpPr>
                <a:cxnSpLocks/>
                <a:stCxn id="17" idx="15"/>
              </p:cNvCxnSpPr>
              <p:nvPr/>
            </p:nvCxnSpPr>
            <p:spPr>
              <a:xfrm>
                <a:off x="3017044" y="5671766"/>
                <a:ext cx="853028" cy="580753"/>
              </a:xfrm>
              <a:prstGeom prst="line">
                <a:avLst/>
              </a:prstGeom>
            </p:spPr>
            <p:style>
              <a:lnRef idx="2">
                <a:schemeClr val="dk1"/>
              </a:lnRef>
              <a:fillRef idx="0">
                <a:schemeClr val="dk1"/>
              </a:fillRef>
              <a:effectRef idx="1">
                <a:schemeClr val="dk1"/>
              </a:effectRef>
              <a:fontRef idx="minor">
                <a:schemeClr val="tx1"/>
              </a:fontRef>
            </p:style>
          </p:cxnSp>
          <p:sp>
            <p:nvSpPr>
              <p:cNvPr id="17" name="フリーフォーム: 図形 16">
                <a:extLst>
                  <a:ext uri="{FF2B5EF4-FFF2-40B4-BE49-F238E27FC236}">
                    <a16:creationId xmlns:a16="http://schemas.microsoft.com/office/drawing/2014/main" id="{01712CBC-EBFC-FA3C-DA5E-5D52A306CB0F}"/>
                  </a:ext>
                </a:extLst>
              </p:cNvPr>
              <p:cNvSpPr/>
              <p:nvPr/>
            </p:nvSpPr>
            <p:spPr>
              <a:xfrm rot="1976439" flipV="1">
                <a:off x="1862391" y="5222853"/>
                <a:ext cx="1259764" cy="200927"/>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二等辺三角形 25">
                <a:extLst>
                  <a:ext uri="{FF2B5EF4-FFF2-40B4-BE49-F238E27FC236}">
                    <a16:creationId xmlns:a16="http://schemas.microsoft.com/office/drawing/2014/main" id="{3B7340D2-2AB2-7036-8548-B7C8D240C9FB}"/>
                  </a:ext>
                </a:extLst>
              </p:cNvPr>
              <p:cNvSpPr/>
              <p:nvPr/>
            </p:nvSpPr>
            <p:spPr>
              <a:xfrm rot="5400000">
                <a:off x="1375281" y="4873841"/>
                <a:ext cx="230820" cy="22194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7" name="二等辺三角形 26">
                <a:extLst>
                  <a:ext uri="{FF2B5EF4-FFF2-40B4-BE49-F238E27FC236}">
                    <a16:creationId xmlns:a16="http://schemas.microsoft.com/office/drawing/2014/main" id="{F16718A9-7F57-ACE6-63D5-55320E4A7C30}"/>
                  </a:ext>
                </a:extLst>
              </p:cNvPr>
              <p:cNvSpPr/>
              <p:nvPr/>
            </p:nvSpPr>
            <p:spPr>
              <a:xfrm rot="3136892">
                <a:off x="2218476" y="4542715"/>
                <a:ext cx="230820" cy="22194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二等辺三角形 27">
                <a:extLst>
                  <a:ext uri="{FF2B5EF4-FFF2-40B4-BE49-F238E27FC236}">
                    <a16:creationId xmlns:a16="http://schemas.microsoft.com/office/drawing/2014/main" id="{1B1F5D58-1FB3-D404-823B-DB4FD9FDF571}"/>
                  </a:ext>
                </a:extLst>
              </p:cNvPr>
              <p:cNvSpPr/>
              <p:nvPr/>
            </p:nvSpPr>
            <p:spPr>
              <a:xfrm rot="14046788">
                <a:off x="3390994" y="5189201"/>
                <a:ext cx="230820" cy="22194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二等辺三角形 28">
                <a:extLst>
                  <a:ext uri="{FF2B5EF4-FFF2-40B4-BE49-F238E27FC236}">
                    <a16:creationId xmlns:a16="http://schemas.microsoft.com/office/drawing/2014/main" id="{4C459B2B-C1CC-215E-99D7-97A56CB708E4}"/>
                  </a:ext>
                </a:extLst>
              </p:cNvPr>
              <p:cNvSpPr/>
              <p:nvPr/>
            </p:nvSpPr>
            <p:spPr>
              <a:xfrm rot="7681778">
                <a:off x="3388451" y="5890293"/>
                <a:ext cx="230820" cy="22194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mc:AlternateContent xmlns:mc="http://schemas.openxmlformats.org/markup-compatibility/2006" xmlns:a14="http://schemas.microsoft.com/office/drawing/2010/main">
          <mc:Choice Requires="a14">
            <p:sp>
              <p:nvSpPr>
                <p:cNvPr id="41" name="テキスト ボックス 40">
                  <a:extLst>
                    <a:ext uri="{FF2B5EF4-FFF2-40B4-BE49-F238E27FC236}">
                      <a16:creationId xmlns:a16="http://schemas.microsoft.com/office/drawing/2014/main" id="{DC39BA0F-DD27-5EAD-BD21-7613EE034256}"/>
                    </a:ext>
                  </a:extLst>
                </p:cNvPr>
                <p:cNvSpPr txBox="1"/>
                <p:nvPr/>
              </p:nvSpPr>
              <p:spPr>
                <a:xfrm>
                  <a:off x="634220" y="4725063"/>
                  <a:ext cx="52748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i="1" smtClean="0">
                                <a:latin typeface="Cambria Math" panose="02040503050406030204" pitchFamily="18" charset="0"/>
                              </a:rPr>
                            </m:ctrlPr>
                          </m:sSupPr>
                          <m:e>
                            <m:r>
                              <a:rPr kumimoji="1" lang="ja-JP" altLang="en-US" i="1" smtClean="0">
                                <a:latin typeface="Cambria Math" panose="02040503050406030204" pitchFamily="18" charset="0"/>
                              </a:rPr>
                              <m:t>𝜏</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41" name="テキスト ボックス 40">
                  <a:extLst>
                    <a:ext uri="{FF2B5EF4-FFF2-40B4-BE49-F238E27FC236}">
                      <a16:creationId xmlns:a16="http://schemas.microsoft.com/office/drawing/2014/main" id="{DC39BA0F-DD27-5EAD-BD21-7613EE034256}"/>
                    </a:ext>
                  </a:extLst>
                </p:cNvPr>
                <p:cNvSpPr txBox="1">
                  <a:spLocks noRot="1" noChangeAspect="1" noMove="1" noResize="1" noEditPoints="1" noAdjustHandles="1" noChangeArrowheads="1" noChangeShapeType="1" noTextEdit="1"/>
                </p:cNvSpPr>
                <p:nvPr/>
              </p:nvSpPr>
              <p:spPr>
                <a:xfrm>
                  <a:off x="634220" y="4725063"/>
                  <a:ext cx="527482" cy="369332"/>
                </a:xfrm>
                <a:prstGeom prst="rect">
                  <a:avLst/>
                </a:prstGeom>
                <a:blipFill>
                  <a:blip r:embed="rId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3" name="テキスト ボックス 42">
                  <a:extLst>
                    <a:ext uri="{FF2B5EF4-FFF2-40B4-BE49-F238E27FC236}">
                      <a16:creationId xmlns:a16="http://schemas.microsoft.com/office/drawing/2014/main" id="{D2B35D35-069C-5EB3-12C3-D8CACAC702BE}"/>
                    </a:ext>
                  </a:extLst>
                </p:cNvPr>
                <p:cNvSpPr txBox="1"/>
                <p:nvPr/>
              </p:nvSpPr>
              <p:spPr>
                <a:xfrm>
                  <a:off x="2698812" y="4001294"/>
                  <a:ext cx="47051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ja-JP" altLang="en-US" i="1" smtClean="0">
                                <a:latin typeface="Cambria Math" panose="02040503050406030204" pitchFamily="18" charset="0"/>
                              </a:rPr>
                            </m:ctrlPr>
                          </m:sSubPr>
                          <m:e>
                            <m:r>
                              <a:rPr kumimoji="1" lang="ja-JP" altLang="en-US" i="1" smtClean="0">
                                <a:latin typeface="Cambria Math" panose="02040503050406030204" pitchFamily="18" charset="0"/>
                              </a:rPr>
                              <m:t>𝜈</m:t>
                            </m:r>
                          </m:e>
                          <m:sub>
                            <m:r>
                              <a:rPr kumimoji="1" lang="ja-JP" altLang="en-US" i="1" smtClean="0">
                                <a:latin typeface="Cambria Math" panose="02040503050406030204" pitchFamily="18" charset="0"/>
                              </a:rPr>
                              <m:t>𝜏</m:t>
                            </m:r>
                          </m:sub>
                        </m:sSub>
                      </m:oMath>
                    </m:oMathPara>
                  </a14:m>
                  <a:endParaRPr kumimoji="1" lang="ja-JP" altLang="en-US" dirty="0"/>
                </a:p>
              </p:txBody>
            </p:sp>
          </mc:Choice>
          <mc:Fallback xmlns="">
            <p:sp>
              <p:nvSpPr>
                <p:cNvPr id="43" name="テキスト ボックス 42">
                  <a:extLst>
                    <a:ext uri="{FF2B5EF4-FFF2-40B4-BE49-F238E27FC236}">
                      <a16:creationId xmlns:a16="http://schemas.microsoft.com/office/drawing/2014/main" id="{D2B35D35-069C-5EB3-12C3-D8CACAC702BE}"/>
                    </a:ext>
                  </a:extLst>
                </p:cNvPr>
                <p:cNvSpPr txBox="1">
                  <a:spLocks noRot="1" noChangeAspect="1" noMove="1" noResize="1" noEditPoints="1" noAdjustHandles="1" noChangeArrowheads="1" noChangeShapeType="1" noTextEdit="1"/>
                </p:cNvSpPr>
                <p:nvPr/>
              </p:nvSpPr>
              <p:spPr>
                <a:xfrm>
                  <a:off x="2698812" y="4001294"/>
                  <a:ext cx="470516" cy="369332"/>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7" name="テキスト ボックス 46">
                  <a:extLst>
                    <a:ext uri="{FF2B5EF4-FFF2-40B4-BE49-F238E27FC236}">
                      <a16:creationId xmlns:a16="http://schemas.microsoft.com/office/drawing/2014/main" id="{F655716A-ACF9-11F1-2F94-589503976402}"/>
                    </a:ext>
                  </a:extLst>
                </p:cNvPr>
                <p:cNvSpPr txBox="1"/>
                <p:nvPr/>
              </p:nvSpPr>
              <p:spPr>
                <a:xfrm>
                  <a:off x="3847173" y="4704286"/>
                  <a:ext cx="330262" cy="41139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i="1" smtClean="0">
                                <a:latin typeface="Cambria Math" panose="02040503050406030204" pitchFamily="18" charset="0"/>
                              </a:rPr>
                            </m:ctrlPr>
                          </m:accPr>
                          <m:e>
                            <m:sSub>
                              <m:sSubPr>
                                <m:ctrlPr>
                                  <a:rPr lang="ja-JP" altLang="en-US" i="1">
                                    <a:latin typeface="Cambria Math" panose="02040503050406030204" pitchFamily="18" charset="0"/>
                                  </a:rPr>
                                </m:ctrlPr>
                              </m:sSubPr>
                              <m:e>
                                <m:r>
                                  <a:rPr lang="ja-JP" altLang="en-US" i="1">
                                    <a:latin typeface="Cambria Math" panose="02040503050406030204" pitchFamily="18" charset="0"/>
                                  </a:rPr>
                                  <m:t>𝜈</m:t>
                                </m:r>
                              </m:e>
                              <m:sub>
                                <m:r>
                                  <a:rPr lang="en-US" altLang="ja-JP" b="0" i="1" smtClean="0">
                                    <a:latin typeface="Cambria Math" panose="02040503050406030204" pitchFamily="18" charset="0"/>
                                  </a:rPr>
                                  <m:t>𝑙</m:t>
                                </m:r>
                              </m:sub>
                            </m:sSub>
                          </m:e>
                        </m:acc>
                        <m:d>
                          <m:dPr>
                            <m:ctrlPr>
                              <a:rPr kumimoji="1" lang="ja-JP" altLang="en-US" i="1" smtClean="0">
                                <a:latin typeface="Cambria Math" panose="02040503050406030204" pitchFamily="18" charset="0"/>
                              </a:rPr>
                            </m:ctrlPr>
                          </m:dPr>
                          <m:e>
                            <m:acc>
                              <m:accPr>
                                <m:chr m:val="̅"/>
                                <m:ctrlPr>
                                  <a:rPr lang="ja-JP" altLang="en-US" i="1" smtClean="0">
                                    <a:latin typeface="Cambria Math" panose="02040503050406030204" pitchFamily="18" charset="0"/>
                                  </a:rPr>
                                </m:ctrlPr>
                              </m:accPr>
                              <m:e>
                                <m:sSub>
                                  <m:sSubPr>
                                    <m:ctrlPr>
                                      <a:rPr lang="ja-JP" altLang="en-US" i="1">
                                        <a:latin typeface="Cambria Math" panose="02040503050406030204" pitchFamily="18" charset="0"/>
                                      </a:rPr>
                                    </m:ctrlPr>
                                  </m:sSubPr>
                                  <m:e>
                                    <m:r>
                                      <a:rPr lang="ja-JP" altLang="en-US" i="1">
                                        <a:latin typeface="Cambria Math" panose="02040503050406030204" pitchFamily="18" charset="0"/>
                                      </a:rPr>
                                      <m:t>𝜈</m:t>
                                    </m:r>
                                  </m:e>
                                  <m:sub>
                                    <m:r>
                                      <a:rPr lang="en-US" altLang="ja-JP" b="0" i="1" smtClean="0">
                                        <a:latin typeface="Cambria Math" panose="02040503050406030204" pitchFamily="18" charset="0"/>
                                      </a:rPr>
                                      <m:t>𝑒</m:t>
                                    </m:r>
                                  </m:sub>
                                </m:sSub>
                              </m:e>
                            </m:acc>
                            <m:r>
                              <a:rPr lang="en-US" altLang="ja-JP" b="0" i="1" smtClean="0">
                                <a:latin typeface="Cambria Math" panose="02040503050406030204" pitchFamily="18" charset="0"/>
                              </a:rPr>
                              <m:t>,</m:t>
                            </m:r>
                            <m:acc>
                              <m:accPr>
                                <m:chr m:val="̅"/>
                                <m:ctrlPr>
                                  <a:rPr lang="ja-JP" altLang="en-US" i="1">
                                    <a:latin typeface="Cambria Math" panose="02040503050406030204" pitchFamily="18" charset="0"/>
                                  </a:rPr>
                                </m:ctrlPr>
                              </m:accPr>
                              <m:e>
                                <m:sSub>
                                  <m:sSubPr>
                                    <m:ctrlPr>
                                      <a:rPr lang="ja-JP" altLang="en-US" i="1">
                                        <a:latin typeface="Cambria Math" panose="02040503050406030204" pitchFamily="18" charset="0"/>
                                      </a:rPr>
                                    </m:ctrlPr>
                                  </m:sSubPr>
                                  <m:e>
                                    <m:r>
                                      <a:rPr lang="ja-JP" altLang="en-US" i="1">
                                        <a:latin typeface="Cambria Math" panose="02040503050406030204" pitchFamily="18" charset="0"/>
                                      </a:rPr>
                                      <m:t>𝜈</m:t>
                                    </m:r>
                                  </m:e>
                                  <m:sub>
                                    <m:r>
                                      <a:rPr lang="ja-JP" altLang="en-US" i="1" smtClean="0">
                                        <a:latin typeface="Cambria Math" panose="02040503050406030204" pitchFamily="18" charset="0"/>
                                      </a:rPr>
                                      <m:t>𝜇</m:t>
                                    </m:r>
                                  </m:sub>
                                </m:sSub>
                              </m:e>
                            </m:acc>
                          </m:e>
                        </m:d>
                      </m:oMath>
                    </m:oMathPara>
                  </a14:m>
                  <a:endParaRPr kumimoji="1" lang="ja-JP" altLang="en-US" dirty="0"/>
                </a:p>
              </p:txBody>
            </p:sp>
          </mc:Choice>
          <mc:Fallback xmlns="">
            <p:sp>
              <p:nvSpPr>
                <p:cNvPr id="47" name="テキスト ボックス 46">
                  <a:extLst>
                    <a:ext uri="{FF2B5EF4-FFF2-40B4-BE49-F238E27FC236}">
                      <a16:creationId xmlns:a16="http://schemas.microsoft.com/office/drawing/2014/main" id="{F655716A-ACF9-11F1-2F94-589503976402}"/>
                    </a:ext>
                  </a:extLst>
                </p:cNvPr>
                <p:cNvSpPr txBox="1">
                  <a:spLocks noRot="1" noChangeAspect="1" noMove="1" noResize="1" noEditPoints="1" noAdjustHandles="1" noChangeArrowheads="1" noChangeShapeType="1" noTextEdit="1"/>
                </p:cNvSpPr>
                <p:nvPr/>
              </p:nvSpPr>
              <p:spPr>
                <a:xfrm>
                  <a:off x="3847173" y="4704286"/>
                  <a:ext cx="330262" cy="411395"/>
                </a:xfrm>
                <a:prstGeom prst="rect">
                  <a:avLst/>
                </a:prstGeom>
                <a:blipFill>
                  <a:blip r:embed="rId5"/>
                  <a:stretch>
                    <a:fillRect r="-198148" b="-298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9" name="テキスト ボックス 48">
                  <a:extLst>
                    <a:ext uri="{FF2B5EF4-FFF2-40B4-BE49-F238E27FC236}">
                      <a16:creationId xmlns:a16="http://schemas.microsoft.com/office/drawing/2014/main" id="{B85B2E22-BCFB-667D-4DFE-369612C32609}"/>
                    </a:ext>
                  </a:extLst>
                </p:cNvPr>
                <p:cNvSpPr txBox="1"/>
                <p:nvPr/>
              </p:nvSpPr>
              <p:spPr>
                <a:xfrm>
                  <a:off x="2126433" y="5380808"/>
                  <a:ext cx="5832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49" name="テキスト ボックス 48">
                  <a:extLst>
                    <a:ext uri="{FF2B5EF4-FFF2-40B4-BE49-F238E27FC236}">
                      <a16:creationId xmlns:a16="http://schemas.microsoft.com/office/drawing/2014/main" id="{B85B2E22-BCFB-667D-4DFE-369612C32609}"/>
                    </a:ext>
                  </a:extLst>
                </p:cNvPr>
                <p:cNvSpPr txBox="1">
                  <a:spLocks noRot="1" noChangeAspect="1" noMove="1" noResize="1" noEditPoints="1" noAdjustHandles="1" noChangeArrowheads="1" noChangeShapeType="1" noTextEdit="1"/>
                </p:cNvSpPr>
                <p:nvPr/>
              </p:nvSpPr>
              <p:spPr>
                <a:xfrm>
                  <a:off x="2126433" y="5380808"/>
                  <a:ext cx="583248"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1" name="テキスト ボックス 50">
                  <a:extLst>
                    <a:ext uri="{FF2B5EF4-FFF2-40B4-BE49-F238E27FC236}">
                      <a16:creationId xmlns:a16="http://schemas.microsoft.com/office/drawing/2014/main" id="{A726A14D-B51B-4E3A-80F5-B90761968653}"/>
                    </a:ext>
                  </a:extLst>
                </p:cNvPr>
                <p:cNvSpPr txBox="1"/>
                <p:nvPr/>
              </p:nvSpPr>
              <p:spPr>
                <a:xfrm>
                  <a:off x="3852403" y="6148727"/>
                  <a:ext cx="107651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i="1" smtClean="0">
                                <a:latin typeface="Cambria Math" panose="02040503050406030204" pitchFamily="18" charset="0"/>
                              </a:rPr>
                            </m:ctrlPr>
                          </m:sSupPr>
                          <m:e>
                            <m:r>
                              <a:rPr kumimoji="1" lang="en-US" altLang="ja-JP" b="0" i="1" smtClean="0">
                                <a:latin typeface="Cambria Math" panose="02040503050406030204" pitchFamily="18" charset="0"/>
                              </a:rPr>
                              <m:t>𝑙</m:t>
                            </m:r>
                          </m:e>
                          <m:sup>
                            <m:r>
                              <a:rPr kumimoji="1" lang="en-US" altLang="ja-JP" b="0" i="1" smtClean="0">
                                <a:latin typeface="Cambria Math" panose="02040503050406030204" pitchFamily="18" charset="0"/>
                              </a:rPr>
                              <m:t>−</m:t>
                            </m:r>
                          </m:sup>
                        </m:sSup>
                        <m:d>
                          <m:dPr>
                            <m:ctrlPr>
                              <a:rPr kumimoji="1" lang="ja-JP" altLang="en-US" i="1" smtClean="0">
                                <a:latin typeface="Cambria Math" panose="02040503050406030204" pitchFamily="18" charset="0"/>
                              </a:rPr>
                            </m:ctrlPr>
                          </m:dPr>
                          <m:e>
                            <m:sSup>
                              <m:sSupPr>
                                <m:ctrlPr>
                                  <a:rPr kumimoji="1" lang="ja-JP" altLang="en-US"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r>
                              <a:rPr kumimoji="1" lang="en-US" altLang="ja-JP" b="0" i="1" smtClean="0">
                                <a:latin typeface="Cambria Math" panose="02040503050406030204" pitchFamily="18" charset="0"/>
                              </a:rPr>
                              <m:t>,</m:t>
                            </m:r>
                            <m:sSup>
                              <m:sSupPr>
                                <m:ctrlPr>
                                  <a:rPr kumimoji="1" lang="ja-JP" altLang="en-US" i="1" smtClean="0">
                                    <a:latin typeface="Cambria Math" panose="02040503050406030204" pitchFamily="18" charset="0"/>
                                  </a:rPr>
                                </m:ctrlPr>
                              </m:sSupPr>
                              <m:e>
                                <m:r>
                                  <a:rPr kumimoji="1" lang="ja-JP" altLang="en-US" i="1" smtClean="0">
                                    <a:latin typeface="Cambria Math" panose="02040503050406030204" pitchFamily="18" charset="0"/>
                                  </a:rPr>
                                  <m:t>𝜇</m:t>
                                </m:r>
                              </m:e>
                              <m:sup>
                                <m:r>
                                  <a:rPr kumimoji="1" lang="en-US" altLang="ja-JP" b="0" i="1" smtClean="0">
                                    <a:latin typeface="Cambria Math" panose="02040503050406030204" pitchFamily="18" charset="0"/>
                                  </a:rPr>
                                  <m:t>−</m:t>
                                </m:r>
                              </m:sup>
                            </m:sSup>
                          </m:e>
                        </m:d>
                      </m:oMath>
                    </m:oMathPara>
                  </a14:m>
                  <a:endParaRPr kumimoji="1" lang="ja-JP" altLang="en-US" dirty="0"/>
                </a:p>
              </p:txBody>
            </p:sp>
          </mc:Choice>
          <mc:Fallback xmlns="">
            <p:sp>
              <p:nvSpPr>
                <p:cNvPr id="51" name="テキスト ボックス 50">
                  <a:extLst>
                    <a:ext uri="{FF2B5EF4-FFF2-40B4-BE49-F238E27FC236}">
                      <a16:creationId xmlns:a16="http://schemas.microsoft.com/office/drawing/2014/main" id="{A726A14D-B51B-4E3A-80F5-B90761968653}"/>
                    </a:ext>
                  </a:extLst>
                </p:cNvPr>
                <p:cNvSpPr txBox="1">
                  <a:spLocks noRot="1" noChangeAspect="1" noMove="1" noResize="1" noEditPoints="1" noAdjustHandles="1" noChangeArrowheads="1" noChangeShapeType="1" noTextEdit="1"/>
                </p:cNvSpPr>
                <p:nvPr/>
              </p:nvSpPr>
              <p:spPr>
                <a:xfrm>
                  <a:off x="3852403" y="6148727"/>
                  <a:ext cx="1076513" cy="276999"/>
                </a:xfrm>
                <a:prstGeom prst="rect">
                  <a:avLst/>
                </a:prstGeom>
                <a:blipFill>
                  <a:blip r:embed="rId7"/>
                  <a:stretch>
                    <a:fillRect l="-4520" b="-22222"/>
                  </a:stretch>
                </a:blipFill>
              </p:spPr>
              <p:txBody>
                <a:bodyPr/>
                <a:lstStyle/>
                <a:p>
                  <a:r>
                    <a:rPr lang="ja-JP" altLang="en-US">
                      <a:noFill/>
                    </a:rPr>
                    <a:t> </a:t>
                  </a:r>
                </a:p>
              </p:txBody>
            </p:sp>
          </mc:Fallback>
        </mc:AlternateContent>
      </p:grpSp>
      <p:grpSp>
        <p:nvGrpSpPr>
          <p:cNvPr id="54" name="グループ化 53">
            <a:extLst>
              <a:ext uri="{FF2B5EF4-FFF2-40B4-BE49-F238E27FC236}">
                <a16:creationId xmlns:a16="http://schemas.microsoft.com/office/drawing/2014/main" id="{BFB355AD-4141-3FA2-BF97-8E24C45F9FE2}"/>
              </a:ext>
            </a:extLst>
          </p:cNvPr>
          <p:cNvGrpSpPr/>
          <p:nvPr/>
        </p:nvGrpSpPr>
        <p:grpSpPr>
          <a:xfrm>
            <a:off x="5112122" y="4383914"/>
            <a:ext cx="3537841" cy="2363119"/>
            <a:chOff x="5729645" y="4166751"/>
            <a:chExt cx="3537841" cy="2363119"/>
          </a:xfrm>
        </p:grpSpPr>
        <p:grpSp>
          <p:nvGrpSpPr>
            <p:cNvPr id="31" name="グループ化 30">
              <a:extLst>
                <a:ext uri="{FF2B5EF4-FFF2-40B4-BE49-F238E27FC236}">
                  <a16:creationId xmlns:a16="http://schemas.microsoft.com/office/drawing/2014/main" id="{7239B307-FB12-1128-D731-8B5CD0BF3287}"/>
                </a:ext>
              </a:extLst>
            </p:cNvPr>
            <p:cNvGrpSpPr/>
            <p:nvPr/>
          </p:nvGrpSpPr>
          <p:grpSpPr>
            <a:xfrm>
              <a:off x="6096000" y="4494503"/>
              <a:ext cx="2858018" cy="1884705"/>
              <a:chOff x="1012054" y="4367814"/>
              <a:chExt cx="2858018" cy="1884705"/>
            </a:xfrm>
          </p:grpSpPr>
          <p:cxnSp>
            <p:nvCxnSpPr>
              <p:cNvPr id="32" name="直線コネクタ 31">
                <a:extLst>
                  <a:ext uri="{FF2B5EF4-FFF2-40B4-BE49-F238E27FC236}">
                    <a16:creationId xmlns:a16="http://schemas.microsoft.com/office/drawing/2014/main" id="{AF321520-C55A-D680-2AB3-AC53FDF6C3F3}"/>
                  </a:ext>
                </a:extLst>
              </p:cNvPr>
              <p:cNvCxnSpPr>
                <a:cxnSpLocks/>
                <a:endCxn id="36" idx="0"/>
              </p:cNvCxnSpPr>
              <p:nvPr/>
            </p:nvCxnSpPr>
            <p:spPr>
              <a:xfrm>
                <a:off x="1012054" y="4972049"/>
                <a:ext cx="957274" cy="0"/>
              </a:xfrm>
              <a:prstGeom prst="line">
                <a:avLst/>
              </a:prstGeom>
            </p:spPr>
            <p:style>
              <a:lnRef idx="2">
                <a:schemeClr val="dk1"/>
              </a:lnRef>
              <a:fillRef idx="0">
                <a:schemeClr val="dk1"/>
              </a:fillRef>
              <a:effectRef idx="1">
                <a:schemeClr val="dk1"/>
              </a:effectRef>
              <a:fontRef idx="minor">
                <a:schemeClr val="tx1"/>
              </a:fontRef>
            </p:style>
          </p:cxnSp>
          <p:cxnSp>
            <p:nvCxnSpPr>
              <p:cNvPr id="33" name="直線コネクタ 32">
                <a:extLst>
                  <a:ext uri="{FF2B5EF4-FFF2-40B4-BE49-F238E27FC236}">
                    <a16:creationId xmlns:a16="http://schemas.microsoft.com/office/drawing/2014/main" id="{E5FFCE3D-33C9-A38D-771D-6B6805715629}"/>
                  </a:ext>
                </a:extLst>
              </p:cNvPr>
              <p:cNvCxnSpPr>
                <a:cxnSpLocks/>
                <a:stCxn id="36" idx="0"/>
              </p:cNvCxnSpPr>
              <p:nvPr/>
            </p:nvCxnSpPr>
            <p:spPr>
              <a:xfrm flipV="1">
                <a:off x="1969328" y="4367814"/>
                <a:ext cx="729484" cy="604235"/>
              </a:xfrm>
              <a:prstGeom prst="line">
                <a:avLst/>
              </a:prstGeom>
            </p:spPr>
            <p:style>
              <a:lnRef idx="2">
                <a:schemeClr val="dk1"/>
              </a:lnRef>
              <a:fillRef idx="0">
                <a:schemeClr val="dk1"/>
              </a:fillRef>
              <a:effectRef idx="1">
                <a:schemeClr val="dk1"/>
              </a:effectRef>
              <a:fontRef idx="minor">
                <a:schemeClr val="tx1"/>
              </a:fontRef>
            </p:style>
          </p:cxnSp>
          <p:cxnSp>
            <p:nvCxnSpPr>
              <p:cNvPr id="34" name="直線コネクタ 33">
                <a:extLst>
                  <a:ext uri="{FF2B5EF4-FFF2-40B4-BE49-F238E27FC236}">
                    <a16:creationId xmlns:a16="http://schemas.microsoft.com/office/drawing/2014/main" id="{CEEEE3A2-E86F-2050-30E8-D93B8887837B}"/>
                  </a:ext>
                </a:extLst>
              </p:cNvPr>
              <p:cNvCxnSpPr>
                <a:cxnSpLocks/>
                <a:stCxn id="36" idx="15"/>
              </p:cNvCxnSpPr>
              <p:nvPr/>
            </p:nvCxnSpPr>
            <p:spPr>
              <a:xfrm flipV="1">
                <a:off x="3017044" y="4972049"/>
                <a:ext cx="853028" cy="699717"/>
              </a:xfrm>
              <a:prstGeom prst="line">
                <a:avLst/>
              </a:prstGeom>
            </p:spPr>
            <p:style>
              <a:lnRef idx="2">
                <a:schemeClr val="dk1"/>
              </a:lnRef>
              <a:fillRef idx="0">
                <a:schemeClr val="dk1"/>
              </a:fillRef>
              <a:effectRef idx="1">
                <a:schemeClr val="dk1"/>
              </a:effectRef>
              <a:fontRef idx="minor">
                <a:schemeClr val="tx1"/>
              </a:fontRef>
            </p:style>
          </p:cxnSp>
          <p:cxnSp>
            <p:nvCxnSpPr>
              <p:cNvPr id="35" name="直線コネクタ 34">
                <a:extLst>
                  <a:ext uri="{FF2B5EF4-FFF2-40B4-BE49-F238E27FC236}">
                    <a16:creationId xmlns:a16="http://schemas.microsoft.com/office/drawing/2014/main" id="{C8E092B8-0793-4537-7355-8F35A5ABA4B0}"/>
                  </a:ext>
                </a:extLst>
              </p:cNvPr>
              <p:cNvCxnSpPr>
                <a:cxnSpLocks/>
                <a:stCxn id="36" idx="15"/>
              </p:cNvCxnSpPr>
              <p:nvPr/>
            </p:nvCxnSpPr>
            <p:spPr>
              <a:xfrm>
                <a:off x="3017044" y="5671766"/>
                <a:ext cx="853028" cy="580753"/>
              </a:xfrm>
              <a:prstGeom prst="line">
                <a:avLst/>
              </a:prstGeom>
            </p:spPr>
            <p:style>
              <a:lnRef idx="2">
                <a:schemeClr val="dk1"/>
              </a:lnRef>
              <a:fillRef idx="0">
                <a:schemeClr val="dk1"/>
              </a:fillRef>
              <a:effectRef idx="1">
                <a:schemeClr val="dk1"/>
              </a:effectRef>
              <a:fontRef idx="minor">
                <a:schemeClr val="tx1"/>
              </a:fontRef>
            </p:style>
          </p:cxnSp>
          <p:sp>
            <p:nvSpPr>
              <p:cNvPr id="36" name="フリーフォーム: 図形 35">
                <a:extLst>
                  <a:ext uri="{FF2B5EF4-FFF2-40B4-BE49-F238E27FC236}">
                    <a16:creationId xmlns:a16="http://schemas.microsoft.com/office/drawing/2014/main" id="{0E2BC5F1-25B9-BC25-A013-FE1CE2BC36E1}"/>
                  </a:ext>
                </a:extLst>
              </p:cNvPr>
              <p:cNvSpPr/>
              <p:nvPr/>
            </p:nvSpPr>
            <p:spPr>
              <a:xfrm rot="1976439" flipV="1">
                <a:off x="1862391" y="5222853"/>
                <a:ext cx="1259764" cy="200927"/>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二等辺三角形 36">
                <a:extLst>
                  <a:ext uri="{FF2B5EF4-FFF2-40B4-BE49-F238E27FC236}">
                    <a16:creationId xmlns:a16="http://schemas.microsoft.com/office/drawing/2014/main" id="{C2BF4CDC-7CD5-691F-D96E-33C2F7C343AD}"/>
                  </a:ext>
                </a:extLst>
              </p:cNvPr>
              <p:cNvSpPr/>
              <p:nvPr/>
            </p:nvSpPr>
            <p:spPr>
              <a:xfrm rot="5400000">
                <a:off x="1375281" y="4873841"/>
                <a:ext cx="230820" cy="22194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二等辺三角形 37">
                <a:extLst>
                  <a:ext uri="{FF2B5EF4-FFF2-40B4-BE49-F238E27FC236}">
                    <a16:creationId xmlns:a16="http://schemas.microsoft.com/office/drawing/2014/main" id="{4DAB0939-025A-FDB7-4D47-E203872C372B}"/>
                  </a:ext>
                </a:extLst>
              </p:cNvPr>
              <p:cNvSpPr/>
              <p:nvPr/>
            </p:nvSpPr>
            <p:spPr>
              <a:xfrm rot="3136892">
                <a:off x="2218476" y="4542715"/>
                <a:ext cx="230820" cy="22194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9" name="二等辺三角形 38">
                <a:extLst>
                  <a:ext uri="{FF2B5EF4-FFF2-40B4-BE49-F238E27FC236}">
                    <a16:creationId xmlns:a16="http://schemas.microsoft.com/office/drawing/2014/main" id="{9CF77E1B-7628-C310-5D51-395051D998E0}"/>
                  </a:ext>
                </a:extLst>
              </p:cNvPr>
              <p:cNvSpPr/>
              <p:nvPr/>
            </p:nvSpPr>
            <p:spPr>
              <a:xfrm rot="14046788">
                <a:off x="3390994" y="5189201"/>
                <a:ext cx="230820" cy="22194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0" name="二等辺三角形 39">
                <a:extLst>
                  <a:ext uri="{FF2B5EF4-FFF2-40B4-BE49-F238E27FC236}">
                    <a16:creationId xmlns:a16="http://schemas.microsoft.com/office/drawing/2014/main" id="{BD10F8CC-3D90-2073-E642-45AF7A1EE414}"/>
                  </a:ext>
                </a:extLst>
              </p:cNvPr>
              <p:cNvSpPr/>
              <p:nvPr/>
            </p:nvSpPr>
            <p:spPr>
              <a:xfrm rot="7681778">
                <a:off x="3388451" y="5890293"/>
                <a:ext cx="230820" cy="22194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mc:AlternateContent xmlns:mc="http://schemas.openxmlformats.org/markup-compatibility/2006" xmlns:a14="http://schemas.microsoft.com/office/drawing/2010/main">
          <mc:Choice Requires="a14">
            <p:sp>
              <p:nvSpPr>
                <p:cNvPr id="42" name="テキスト ボックス 41">
                  <a:extLst>
                    <a:ext uri="{FF2B5EF4-FFF2-40B4-BE49-F238E27FC236}">
                      <a16:creationId xmlns:a16="http://schemas.microsoft.com/office/drawing/2014/main" id="{D2C39498-3138-AE07-C021-06242B5DCDC0}"/>
                    </a:ext>
                  </a:extLst>
                </p:cNvPr>
                <p:cNvSpPr txBox="1"/>
                <p:nvPr/>
              </p:nvSpPr>
              <p:spPr>
                <a:xfrm>
                  <a:off x="5729645" y="4909729"/>
                  <a:ext cx="52748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i="1" smtClean="0">
                                <a:latin typeface="Cambria Math" panose="02040503050406030204" pitchFamily="18" charset="0"/>
                              </a:rPr>
                            </m:ctrlPr>
                          </m:sSupPr>
                          <m:e>
                            <m:r>
                              <a:rPr kumimoji="1" lang="ja-JP" altLang="en-US" i="1" smtClean="0">
                                <a:latin typeface="Cambria Math" panose="02040503050406030204" pitchFamily="18" charset="0"/>
                              </a:rPr>
                              <m:t>𝜏</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42" name="テキスト ボックス 41">
                  <a:extLst>
                    <a:ext uri="{FF2B5EF4-FFF2-40B4-BE49-F238E27FC236}">
                      <a16:creationId xmlns:a16="http://schemas.microsoft.com/office/drawing/2014/main" id="{D2C39498-3138-AE07-C021-06242B5DCDC0}"/>
                    </a:ext>
                  </a:extLst>
                </p:cNvPr>
                <p:cNvSpPr txBox="1">
                  <a:spLocks noRot="1" noChangeAspect="1" noMove="1" noResize="1" noEditPoints="1" noAdjustHandles="1" noChangeArrowheads="1" noChangeShapeType="1" noTextEdit="1"/>
                </p:cNvSpPr>
                <p:nvPr/>
              </p:nvSpPr>
              <p:spPr>
                <a:xfrm>
                  <a:off x="5729645" y="4909729"/>
                  <a:ext cx="527482" cy="369332"/>
                </a:xfrm>
                <a:prstGeom prst="rect">
                  <a:avLst/>
                </a:prstGeom>
                <a:blipFill>
                  <a:blip r:embed="rId8"/>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4" name="テキスト ボックス 43">
                  <a:extLst>
                    <a:ext uri="{FF2B5EF4-FFF2-40B4-BE49-F238E27FC236}">
                      <a16:creationId xmlns:a16="http://schemas.microsoft.com/office/drawing/2014/main" id="{7BCE4415-BC3C-65BA-A35E-9331E17B8281}"/>
                    </a:ext>
                  </a:extLst>
                </p:cNvPr>
                <p:cNvSpPr txBox="1"/>
                <p:nvPr/>
              </p:nvSpPr>
              <p:spPr>
                <a:xfrm>
                  <a:off x="7630474" y="4166751"/>
                  <a:ext cx="47051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ja-JP" altLang="en-US" i="1" smtClean="0">
                                <a:latin typeface="Cambria Math" panose="02040503050406030204" pitchFamily="18" charset="0"/>
                              </a:rPr>
                            </m:ctrlPr>
                          </m:sSubPr>
                          <m:e>
                            <m:r>
                              <a:rPr kumimoji="1" lang="ja-JP" altLang="en-US" i="1" smtClean="0">
                                <a:latin typeface="Cambria Math" panose="02040503050406030204" pitchFamily="18" charset="0"/>
                              </a:rPr>
                              <m:t>𝜈</m:t>
                            </m:r>
                          </m:e>
                          <m:sub>
                            <m:r>
                              <a:rPr kumimoji="1" lang="ja-JP" altLang="en-US" i="1" smtClean="0">
                                <a:latin typeface="Cambria Math" panose="02040503050406030204" pitchFamily="18" charset="0"/>
                              </a:rPr>
                              <m:t>𝜏</m:t>
                            </m:r>
                          </m:sub>
                        </m:sSub>
                      </m:oMath>
                    </m:oMathPara>
                  </a14:m>
                  <a:endParaRPr kumimoji="1" lang="ja-JP" altLang="en-US" dirty="0"/>
                </a:p>
              </p:txBody>
            </p:sp>
          </mc:Choice>
          <mc:Fallback xmlns="">
            <p:sp>
              <p:nvSpPr>
                <p:cNvPr id="44" name="テキスト ボックス 43">
                  <a:extLst>
                    <a:ext uri="{FF2B5EF4-FFF2-40B4-BE49-F238E27FC236}">
                      <a16:creationId xmlns:a16="http://schemas.microsoft.com/office/drawing/2014/main" id="{7BCE4415-BC3C-65BA-A35E-9331E17B8281}"/>
                    </a:ext>
                  </a:extLst>
                </p:cNvPr>
                <p:cNvSpPr txBox="1">
                  <a:spLocks noRot="1" noChangeAspect="1" noMove="1" noResize="1" noEditPoints="1" noAdjustHandles="1" noChangeArrowheads="1" noChangeShapeType="1" noTextEdit="1"/>
                </p:cNvSpPr>
                <p:nvPr/>
              </p:nvSpPr>
              <p:spPr>
                <a:xfrm>
                  <a:off x="7630474" y="4166751"/>
                  <a:ext cx="470516" cy="369332"/>
                </a:xfrm>
                <a:prstGeom prst="rect">
                  <a:avLst/>
                </a:prstGeom>
                <a:blipFill>
                  <a:blip r:embed="rId9"/>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8" name="テキスト ボックス 47">
                  <a:extLst>
                    <a:ext uri="{FF2B5EF4-FFF2-40B4-BE49-F238E27FC236}">
                      <a16:creationId xmlns:a16="http://schemas.microsoft.com/office/drawing/2014/main" id="{766AE211-C168-03C8-38BF-B512B81DDC9B}"/>
                    </a:ext>
                  </a:extLst>
                </p:cNvPr>
                <p:cNvSpPr txBox="1"/>
                <p:nvPr/>
              </p:nvSpPr>
              <p:spPr>
                <a:xfrm>
                  <a:off x="8937224" y="4888952"/>
                  <a:ext cx="33026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i="1" smtClean="0">
                                <a:latin typeface="Cambria Math" panose="02040503050406030204" pitchFamily="18" charset="0"/>
                              </a:rPr>
                            </m:ctrlPr>
                          </m:accPr>
                          <m:e>
                            <m:r>
                              <a:rPr kumimoji="1" lang="en-US" altLang="ja-JP" b="0" i="1" smtClean="0">
                                <a:latin typeface="Cambria Math" panose="02040503050406030204" pitchFamily="18" charset="0"/>
                              </a:rPr>
                              <m:t>𝑞</m:t>
                            </m:r>
                          </m:e>
                        </m:acc>
                        <m:d>
                          <m:dPr>
                            <m:ctrlPr>
                              <a:rPr kumimoji="1" lang="ja-JP" altLang="en-US" i="1" smtClean="0">
                                <a:latin typeface="Cambria Math" panose="02040503050406030204" pitchFamily="18" charset="0"/>
                              </a:rPr>
                            </m:ctrlPr>
                          </m:dPr>
                          <m:e>
                            <m:acc>
                              <m:accPr>
                                <m:chr m:val="̅"/>
                                <m:ctrlPr>
                                  <a:rPr kumimoji="1" lang="ja-JP" altLang="en-US" i="1" smtClean="0">
                                    <a:latin typeface="Cambria Math" panose="02040503050406030204" pitchFamily="18" charset="0"/>
                                  </a:rPr>
                                </m:ctrlPr>
                              </m:accPr>
                              <m:e>
                                <m:r>
                                  <a:rPr kumimoji="1" lang="en-US" altLang="ja-JP" b="0" i="1" smtClean="0">
                                    <a:latin typeface="Cambria Math" panose="02040503050406030204" pitchFamily="18" charset="0"/>
                                  </a:rPr>
                                  <m:t>𝑢</m:t>
                                </m:r>
                              </m:e>
                            </m:acc>
                          </m:e>
                        </m:d>
                      </m:oMath>
                    </m:oMathPara>
                  </a14:m>
                  <a:endParaRPr kumimoji="1" lang="ja-JP" altLang="en-US" dirty="0"/>
                </a:p>
              </p:txBody>
            </p:sp>
          </mc:Choice>
          <mc:Fallback xmlns="">
            <p:sp>
              <p:nvSpPr>
                <p:cNvPr id="48" name="テキスト ボックス 47">
                  <a:extLst>
                    <a:ext uri="{FF2B5EF4-FFF2-40B4-BE49-F238E27FC236}">
                      <a16:creationId xmlns:a16="http://schemas.microsoft.com/office/drawing/2014/main" id="{766AE211-C168-03C8-38BF-B512B81DDC9B}"/>
                    </a:ext>
                  </a:extLst>
                </p:cNvPr>
                <p:cNvSpPr txBox="1">
                  <a:spLocks noRot="1" noChangeAspect="1" noMove="1" noResize="1" noEditPoints="1" noAdjustHandles="1" noChangeArrowheads="1" noChangeShapeType="1" noTextEdit="1"/>
                </p:cNvSpPr>
                <p:nvPr/>
              </p:nvSpPr>
              <p:spPr>
                <a:xfrm>
                  <a:off x="8937224" y="4888952"/>
                  <a:ext cx="330262" cy="369332"/>
                </a:xfrm>
                <a:prstGeom prst="rect">
                  <a:avLst/>
                </a:prstGeom>
                <a:blipFill>
                  <a:blip r:embed="rId10"/>
                  <a:stretch>
                    <a:fillRect r="-62963"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0" name="テキスト ボックス 49">
                  <a:extLst>
                    <a:ext uri="{FF2B5EF4-FFF2-40B4-BE49-F238E27FC236}">
                      <a16:creationId xmlns:a16="http://schemas.microsoft.com/office/drawing/2014/main" id="{17B30C27-3E12-52D4-6D8D-48AE8EBD9C01}"/>
                    </a:ext>
                  </a:extLst>
                </p:cNvPr>
                <p:cNvSpPr txBox="1"/>
                <p:nvPr/>
              </p:nvSpPr>
              <p:spPr>
                <a:xfrm>
                  <a:off x="7285508" y="5631932"/>
                  <a:ext cx="5832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50" name="テキスト ボックス 49">
                  <a:extLst>
                    <a:ext uri="{FF2B5EF4-FFF2-40B4-BE49-F238E27FC236}">
                      <a16:creationId xmlns:a16="http://schemas.microsoft.com/office/drawing/2014/main" id="{17B30C27-3E12-52D4-6D8D-48AE8EBD9C01}"/>
                    </a:ext>
                  </a:extLst>
                </p:cNvPr>
                <p:cNvSpPr txBox="1">
                  <a:spLocks noRot="1" noChangeAspect="1" noMove="1" noResize="1" noEditPoints="1" noAdjustHandles="1" noChangeArrowheads="1" noChangeShapeType="1" noTextEdit="1"/>
                </p:cNvSpPr>
                <p:nvPr/>
              </p:nvSpPr>
              <p:spPr>
                <a:xfrm>
                  <a:off x="7285508" y="5631932"/>
                  <a:ext cx="583248" cy="369332"/>
                </a:xfrm>
                <a:prstGeom prst="rect">
                  <a:avLst/>
                </a:prstGeom>
                <a:blipFill>
                  <a:blip r:embed="rId1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2" name="テキスト ボックス 51">
                  <a:extLst>
                    <a:ext uri="{FF2B5EF4-FFF2-40B4-BE49-F238E27FC236}">
                      <a16:creationId xmlns:a16="http://schemas.microsoft.com/office/drawing/2014/main" id="{5625A8F8-2578-C5EE-BA3E-C1C039B9B0F4}"/>
                    </a:ext>
                  </a:extLst>
                </p:cNvPr>
                <p:cNvSpPr txBox="1"/>
                <p:nvPr/>
              </p:nvSpPr>
              <p:spPr>
                <a:xfrm>
                  <a:off x="8975302" y="6160538"/>
                  <a:ext cx="16513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d>
                          <m:dPr>
                            <m:ctrlPr>
                              <a:rPr kumimoji="1" lang="ja-JP" altLang="en-US" b="0" i="1" smtClean="0">
                                <a:latin typeface="Cambria Math" panose="02040503050406030204" pitchFamily="18" charset="0"/>
                              </a:rPr>
                            </m:ctrlPr>
                          </m:dPr>
                          <m:e>
                            <m:r>
                              <a:rPr kumimoji="1" lang="en-US" altLang="ja-JP" b="0" i="1" smtClean="0">
                                <a:latin typeface="Cambria Math" panose="02040503050406030204" pitchFamily="18" charset="0"/>
                              </a:rPr>
                              <m:t>𝑑</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𝑠</m:t>
                            </m:r>
                          </m:e>
                        </m:d>
                      </m:oMath>
                    </m:oMathPara>
                  </a14:m>
                  <a:endParaRPr kumimoji="1" lang="ja-JP" altLang="en-US" dirty="0"/>
                </a:p>
              </p:txBody>
            </p:sp>
          </mc:Choice>
          <mc:Fallback xmlns="">
            <p:sp>
              <p:nvSpPr>
                <p:cNvPr id="52" name="テキスト ボックス 51">
                  <a:extLst>
                    <a:ext uri="{FF2B5EF4-FFF2-40B4-BE49-F238E27FC236}">
                      <a16:creationId xmlns:a16="http://schemas.microsoft.com/office/drawing/2014/main" id="{5625A8F8-2578-C5EE-BA3E-C1C039B9B0F4}"/>
                    </a:ext>
                  </a:extLst>
                </p:cNvPr>
                <p:cNvSpPr txBox="1">
                  <a:spLocks noRot="1" noChangeAspect="1" noMove="1" noResize="1" noEditPoints="1" noAdjustHandles="1" noChangeArrowheads="1" noChangeShapeType="1" noTextEdit="1"/>
                </p:cNvSpPr>
                <p:nvPr/>
              </p:nvSpPr>
              <p:spPr>
                <a:xfrm>
                  <a:off x="8975302" y="6160538"/>
                  <a:ext cx="165131" cy="369332"/>
                </a:xfrm>
                <a:prstGeom prst="rect">
                  <a:avLst/>
                </a:prstGeom>
                <a:blipFill>
                  <a:blip r:embed="rId12"/>
                  <a:stretch>
                    <a:fillRect r="-344444" b="-6557"/>
                  </a:stretch>
                </a:blipFill>
              </p:spPr>
              <p:txBody>
                <a:bodyPr/>
                <a:lstStyle/>
                <a:p>
                  <a:r>
                    <a:rPr lang="ja-JP" altLang="en-US">
                      <a:noFill/>
                    </a:rPr>
                    <a:t> </a:t>
                  </a:r>
                </a:p>
              </p:txBody>
            </p:sp>
          </mc:Fallback>
        </mc:AlternateContent>
      </p:grpSp>
      <mc:AlternateContent xmlns:mc="http://schemas.openxmlformats.org/markup-compatibility/2006" xmlns:a14="http://schemas.microsoft.com/office/drawing/2010/main">
        <mc:Choice Requires="a14">
          <p:graphicFrame>
            <p:nvGraphicFramePr>
              <p:cNvPr id="53" name="表 52">
                <a:extLst>
                  <a:ext uri="{FF2B5EF4-FFF2-40B4-BE49-F238E27FC236}">
                    <a16:creationId xmlns:a16="http://schemas.microsoft.com/office/drawing/2014/main" id="{17837434-F133-BDFA-A2B9-FBDE2B62B76B}"/>
                  </a:ext>
                </a:extLst>
              </p:cNvPr>
              <p:cNvGraphicFramePr>
                <a:graphicFrameLocks noGrp="1"/>
              </p:cNvGraphicFramePr>
              <p:nvPr/>
            </p:nvGraphicFramePr>
            <p:xfrm>
              <a:off x="5706266" y="67401"/>
              <a:ext cx="6015200" cy="4456878"/>
            </p:xfrm>
            <a:graphic>
              <a:graphicData uri="http://schemas.openxmlformats.org/drawingml/2006/table">
                <a:tbl>
                  <a:tblPr>
                    <a:tableStyleId>{16D9F66E-5EB9-4882-86FB-DCBF35E3C3E4}</a:tableStyleId>
                  </a:tblPr>
                  <a:tblGrid>
                    <a:gridCol w="1503800">
                      <a:extLst>
                        <a:ext uri="{9D8B030D-6E8A-4147-A177-3AD203B41FA5}">
                          <a16:colId xmlns:a16="http://schemas.microsoft.com/office/drawing/2014/main" val="1274030452"/>
                        </a:ext>
                      </a:extLst>
                    </a:gridCol>
                    <a:gridCol w="1503800">
                      <a:extLst>
                        <a:ext uri="{9D8B030D-6E8A-4147-A177-3AD203B41FA5}">
                          <a16:colId xmlns:a16="http://schemas.microsoft.com/office/drawing/2014/main" val="987418950"/>
                        </a:ext>
                      </a:extLst>
                    </a:gridCol>
                    <a:gridCol w="1530965">
                      <a:extLst>
                        <a:ext uri="{9D8B030D-6E8A-4147-A177-3AD203B41FA5}">
                          <a16:colId xmlns:a16="http://schemas.microsoft.com/office/drawing/2014/main" val="3818851941"/>
                        </a:ext>
                      </a:extLst>
                    </a:gridCol>
                    <a:gridCol w="1476635">
                      <a:extLst>
                        <a:ext uri="{9D8B030D-6E8A-4147-A177-3AD203B41FA5}">
                          <a16:colId xmlns:a16="http://schemas.microsoft.com/office/drawing/2014/main" val="3114586285"/>
                        </a:ext>
                      </a:extLst>
                    </a:gridCol>
                  </a:tblGrid>
                  <a:tr h="331189">
                    <a:tc>
                      <a:txBody>
                        <a:bodyPr/>
                        <a:lstStyle/>
                        <a:p>
                          <a:pPr rtl="0">
                            <a:buNone/>
                          </a:pPr>
                          <a:r>
                            <a:rPr lang="ja-JP" sz="1000" b="0" dirty="0">
                              <a:solidFill>
                                <a:srgbClr val="1F1F1F"/>
                              </a:solidFill>
                              <a:effectLst/>
                            </a:rPr>
                            <a:t>分類 (合計分岐比)</a:t>
                          </a:r>
                          <a:endParaRPr lang="ja-JP" sz="1000" b="0" dirty="0">
                            <a:solidFill>
                              <a:srgbClr val="1F1F1F"/>
                            </a:solidFill>
                            <a:effectLst/>
                            <a:latin typeface="Google Sans Text"/>
                          </a:endParaRPr>
                        </a:p>
                      </a:txBody>
                      <a:tcPr marL="41206" marR="41206" marT="27471" marB="27471" anchor="ctr"/>
                    </a:tc>
                    <a:tc>
                      <a:txBody>
                        <a:bodyPr/>
                        <a:lstStyle/>
                        <a:p>
                          <a:pPr rtl="0">
                            <a:buNone/>
                          </a:pPr>
                          <a:r>
                            <a:rPr lang="ja-JP" sz="1000" b="0">
                              <a:solidFill>
                                <a:srgbClr val="1F1F1F"/>
                              </a:solidFill>
                              <a:effectLst/>
                            </a:rPr>
                            <a:t>崩壊生成物</a:t>
                          </a:r>
                          <a:endParaRPr lang="ja-JP" sz="1000" b="0">
                            <a:solidFill>
                              <a:srgbClr val="1F1F1F"/>
                            </a:solidFill>
                            <a:effectLst/>
                            <a:latin typeface="Google Sans Text"/>
                          </a:endParaRPr>
                        </a:p>
                      </a:txBody>
                      <a:tcPr marL="41206" marR="41206" marT="27471" marB="27471" anchor="ctr"/>
                    </a:tc>
                    <a:tc>
                      <a:txBody>
                        <a:bodyPr/>
                        <a:lstStyle/>
                        <a:p>
                          <a:pPr rtl="0">
                            <a:buNone/>
                          </a:pPr>
                          <a:r>
                            <a:rPr lang="ja-JP" sz="1000" b="0" dirty="0">
                              <a:solidFill>
                                <a:srgbClr val="1F1F1F"/>
                              </a:solidFill>
                              <a:effectLst/>
                            </a:rPr>
                            <a:t>生成物記号の例 (</a:t>
                          </a: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smtClean="0">
                                      <a:solidFill>
                                        <a:srgbClr val="1F1F1F"/>
                                      </a:solidFill>
                                      <a:effectLst/>
                                      <a:latin typeface="Cambria Math" panose="02040503050406030204" pitchFamily="18" charset="0"/>
                                    </a:rPr>
                                    <m:t>𝜏</m:t>
                                  </m:r>
                                </m:e>
                                <m:sup>
                                  <m:r>
                                    <a:rPr lang="en-US" altLang="ja-JP" sz="1000" b="0" smtClean="0">
                                      <a:solidFill>
                                        <a:srgbClr val="1F1F1F"/>
                                      </a:solidFill>
                                      <a:effectLst/>
                                      <a:latin typeface="Cambria Math" panose="02040503050406030204" pitchFamily="18" charset="0"/>
                                    </a:rPr>
                                    <m:t>−</m:t>
                                  </m:r>
                                </m:sup>
                              </m:sSup>
                            </m:oMath>
                          </a14:m>
                          <a:r>
                            <a:rPr lang="ja-JP" sz="1000" b="0" dirty="0">
                              <a:solidFill>
                                <a:srgbClr val="1F1F1F"/>
                              </a:solidFill>
                              <a:effectLst/>
                            </a:rPr>
                            <a:t>の場合)</a:t>
                          </a:r>
                          <a:endParaRPr lang="ja-JP" sz="1000" b="0" dirty="0">
                            <a:solidFill>
                              <a:srgbClr val="1F1F1F"/>
                            </a:solidFill>
                            <a:effectLst/>
                            <a:latin typeface="Google Sans Text"/>
                          </a:endParaRPr>
                        </a:p>
                      </a:txBody>
                      <a:tcPr marL="41206" marR="41206" marT="27471" marB="27471" anchor="ctr"/>
                    </a:tc>
                    <a:tc>
                      <a:txBody>
                        <a:bodyPr/>
                        <a:lstStyle/>
                        <a:p>
                          <a:pPr rtl="0">
                            <a:buNone/>
                          </a:pPr>
                          <a:r>
                            <a:rPr lang="ja-JP" sz="1000" b="0">
                              <a:solidFill>
                                <a:srgbClr val="1F1F1F"/>
                              </a:solidFill>
                              <a:effectLst/>
                            </a:rPr>
                            <a:t>分岐比</a:t>
                          </a:r>
                          <a:endParaRPr lang="ja-JP" sz="1000" b="0">
                            <a:solidFill>
                              <a:srgbClr val="1F1F1F"/>
                            </a:solidFill>
                            <a:effectLst/>
                            <a:latin typeface="Google Sans Text"/>
                          </a:endParaRPr>
                        </a:p>
                      </a:txBody>
                      <a:tcPr marL="41206" marR="41206" marT="27471" marB="27471" anchor="ctr"/>
                    </a:tc>
                    <a:extLst>
                      <a:ext uri="{0D108BD9-81ED-4DB2-BD59-A6C34878D82A}">
                        <a16:rowId xmlns:a16="http://schemas.microsoft.com/office/drawing/2014/main" val="3800161885"/>
                      </a:ext>
                    </a:extLst>
                  </a:tr>
                  <a:tr h="648305">
                    <a:tc>
                      <a:txBody>
                        <a:bodyPr/>
                        <a:lstStyle/>
                        <a:p>
                          <a:pPr rtl="0">
                            <a:buNone/>
                          </a:pPr>
                          <a:r>
                            <a:rPr lang="ja-JP" sz="1000" b="0">
                              <a:solidFill>
                                <a:srgbClr val="1F1F1F"/>
                              </a:solidFill>
                              <a:effectLst/>
                            </a:rPr>
                            <a:t>ハドロン崩壊</a:t>
                          </a:r>
                        </a:p>
                        <a:p>
                          <a:pPr rtl="0">
                            <a:buNone/>
                          </a:pPr>
                          <a:br>
                            <a:rPr lang="ja-JP" sz="1000" b="0">
                              <a:solidFill>
                                <a:srgbClr val="1F1F1F"/>
                              </a:solidFill>
                              <a:effectLst/>
                            </a:rPr>
                          </a:br>
                          <a:endParaRPr lang="ja-JP" sz="1000" b="0">
                            <a:solidFill>
                              <a:srgbClr val="1F1F1F"/>
                            </a:solidFill>
                            <a:effectLst/>
                          </a:endParaRPr>
                        </a:p>
                        <a:p>
                          <a:pPr rtl="0">
                            <a:buNone/>
                          </a:pPr>
                          <a:r>
                            <a:rPr lang="ja-JP" sz="1000" b="0">
                              <a:solidFill>
                                <a:srgbClr val="1F1F1F"/>
                              </a:solidFill>
                              <a:effectLst/>
                            </a:rPr>
                            <a:t>(約64.79%)</a:t>
                          </a:r>
                          <a:endParaRPr lang="ja-JP" sz="1000" b="0">
                            <a:solidFill>
                              <a:srgbClr val="1F1F1F"/>
                            </a:solidFill>
                            <a:effectLst/>
                            <a:latin typeface="Google Sans Text"/>
                          </a:endParaRPr>
                        </a:p>
                      </a:txBody>
                      <a:tcPr marL="41206" marR="41206" marT="27471" marB="27471" anchor="ctr"/>
                    </a:tc>
                    <a:tc>
                      <a:txBody>
                        <a:bodyPr/>
                        <a:lstStyle/>
                        <a:p>
                          <a:pPr rtl="0">
                            <a:buNone/>
                          </a:pPr>
                          <a:r>
                            <a:rPr lang="ja-JP" sz="1000" b="0" dirty="0">
                              <a:solidFill>
                                <a:srgbClr val="1F1F1F"/>
                              </a:solidFill>
                              <a:effectLst/>
                            </a:rPr>
                            <a:t>荷電パイ中間子, 中性パイ中間子, タウニュートリノ</a:t>
                          </a:r>
                          <a:endParaRPr lang="ja-JP" sz="1000" b="0" dirty="0">
                            <a:solidFill>
                              <a:srgbClr val="1F1F1F"/>
                            </a:solidFill>
                            <a:effectLst/>
                            <a:latin typeface="Google Sans Text"/>
                          </a:endParaRPr>
                        </a:p>
                      </a:txBody>
                      <a:tcPr marL="41206" marR="41206" marT="27471" marB="27471" anchor="ctr"/>
                    </a:tc>
                    <a:tc>
                      <a:txBody>
                        <a:bodyPr/>
                        <a:lstStyle/>
                        <a:p>
                          <a:pPr rtl="0">
                            <a:buNone/>
                          </a:pP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smtClean="0">
                                      <a:solidFill>
                                        <a:srgbClr val="1F1F1F"/>
                                      </a:solidFill>
                                      <a:effectLst/>
                                      <a:latin typeface="Cambria Math" panose="02040503050406030204" pitchFamily="18" charset="0"/>
                                    </a:rPr>
                                    <m:t>𝜋</m:t>
                                  </m:r>
                                </m:e>
                                <m:sup>
                                  <m:r>
                                    <a:rPr lang="en-US" altLang="ja-JP" sz="1000" b="0" smtClean="0">
                                      <a:solidFill>
                                        <a:srgbClr val="1F1F1F"/>
                                      </a:solidFill>
                                      <a:effectLst/>
                                      <a:latin typeface="Cambria Math" panose="02040503050406030204" pitchFamily="18" charset="0"/>
                                    </a:rPr>
                                    <m:t>−</m:t>
                                  </m:r>
                                </m:sup>
                              </m:sSup>
                            </m:oMath>
                          </a14:m>
                          <a:r>
                            <a:rPr lang="ja-JP" sz="1000" b="0" dirty="0">
                              <a:solidFill>
                                <a:srgbClr val="1F1F1F"/>
                              </a:solidFill>
                              <a:effectLst/>
                            </a:rPr>
                            <a:t>, </a:t>
                          </a: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smtClean="0">
                                      <a:solidFill>
                                        <a:srgbClr val="1F1F1F"/>
                                      </a:solidFill>
                                      <a:effectLst/>
                                      <a:latin typeface="Cambria Math" panose="02040503050406030204" pitchFamily="18" charset="0"/>
                                    </a:rPr>
                                    <m:t>𝜋</m:t>
                                  </m:r>
                                </m:e>
                                <m:sup>
                                  <m:r>
                                    <a:rPr lang="en-US" altLang="ja-JP" sz="1000" b="0" smtClean="0">
                                      <a:solidFill>
                                        <a:srgbClr val="1F1F1F"/>
                                      </a:solidFill>
                                      <a:effectLst/>
                                      <a:latin typeface="Cambria Math" panose="02040503050406030204" pitchFamily="18" charset="0"/>
                                    </a:rPr>
                                    <m:t>0</m:t>
                                  </m:r>
                                </m:sup>
                              </m:sSup>
                            </m:oMath>
                          </a14:m>
                          <a:r>
                            <a:rPr lang="ja-JP" sz="1000" b="0" dirty="0">
                              <a:solidFill>
                                <a:srgbClr val="1F1F1F"/>
                              </a:solidFill>
                              <a:effectLst/>
                            </a:rPr>
                            <a:t>, </a:t>
                          </a:r>
                          <a14:m>
                            <m:oMath xmlns:m="http://schemas.openxmlformats.org/officeDocument/2006/math">
                              <m:sSub>
                                <m:sSubPr>
                                  <m:ctrlPr>
                                    <a:rPr kumimoji="1" lang="ja-JP" altLang="en-US" sz="1000" i="1" smtClean="0">
                                      <a:latin typeface="Cambria Math" panose="02040503050406030204" pitchFamily="18" charset="0"/>
                                    </a:rPr>
                                  </m:ctrlPr>
                                </m:sSubPr>
                                <m:e>
                                  <m:r>
                                    <a:rPr kumimoji="1" lang="ja-JP" altLang="en-US" sz="1000" smtClean="0">
                                      <a:latin typeface="Cambria Math" panose="02040503050406030204" pitchFamily="18" charset="0"/>
                                    </a:rPr>
                                    <m:t>𝜈</m:t>
                                  </m:r>
                                </m:e>
                                <m:sub>
                                  <m:r>
                                    <a:rPr kumimoji="1" lang="ja-JP" altLang="en-US" sz="1000" smtClean="0">
                                      <a:latin typeface="Cambria Math" panose="02040503050406030204" pitchFamily="18" charset="0"/>
                                    </a:rPr>
                                    <m:t>𝜏</m:t>
                                  </m:r>
                                </m:sub>
                              </m:sSub>
                            </m:oMath>
                          </a14:m>
                          <a:endParaRPr lang="ja-JP" sz="1000" b="0" dirty="0">
                            <a:solidFill>
                              <a:srgbClr val="1F1F1F"/>
                            </a:solidFill>
                            <a:effectLst/>
                            <a:latin typeface="Google Sans Text"/>
                          </a:endParaRPr>
                        </a:p>
                      </a:txBody>
                      <a:tcPr marL="41206" marR="41206" marT="27471" marB="27471" anchor="ctr"/>
                    </a:tc>
                    <a:tc>
                      <a:txBody>
                        <a:bodyPr/>
                        <a:lstStyle/>
                        <a:p>
                          <a:pPr rtl="0">
                            <a:buNone/>
                          </a:pPr>
                          <a:r>
                            <a:rPr lang="ja-JP" sz="1000" b="0">
                              <a:solidFill>
                                <a:srgbClr val="1F1F1F"/>
                              </a:solidFill>
                              <a:effectLst/>
                            </a:rPr>
                            <a:t>25.49%</a:t>
                          </a:r>
                          <a:endParaRPr lang="ja-JP" sz="1000" b="0">
                            <a:solidFill>
                              <a:srgbClr val="1F1F1F"/>
                            </a:solidFill>
                            <a:effectLst/>
                            <a:latin typeface="Google Sans Text"/>
                          </a:endParaRPr>
                        </a:p>
                      </a:txBody>
                      <a:tcPr marL="41206" marR="41206" marT="27471" marB="27471" anchor="ctr"/>
                    </a:tc>
                    <a:extLst>
                      <a:ext uri="{0D108BD9-81ED-4DB2-BD59-A6C34878D82A}">
                        <a16:rowId xmlns:a16="http://schemas.microsoft.com/office/drawing/2014/main" val="3812756507"/>
                      </a:ext>
                    </a:extLst>
                  </a:tr>
                  <a:tr h="351623">
                    <a:tc>
                      <a:txBody>
                        <a:bodyPr/>
                        <a:lstStyle/>
                        <a:p>
                          <a:pPr rtl="0">
                            <a:buNone/>
                          </a:pPr>
                          <a:endParaRPr lang="ja-JP" sz="1000" b="0">
                            <a:solidFill>
                              <a:srgbClr val="1F1F1F"/>
                            </a:solidFill>
                            <a:effectLst/>
                            <a:latin typeface="Google Sans Text"/>
                          </a:endParaRPr>
                        </a:p>
                      </a:txBody>
                      <a:tcPr marL="41206" marR="41206" marT="27471" marB="27471" anchor="ctr"/>
                    </a:tc>
                    <a:tc>
                      <a:txBody>
                        <a:bodyPr/>
                        <a:lstStyle/>
                        <a:p>
                          <a:pPr rtl="0">
                            <a:buNone/>
                          </a:pPr>
                          <a:r>
                            <a:rPr lang="ja-JP" sz="1000" b="0" dirty="0">
                              <a:solidFill>
                                <a:srgbClr val="1F1F1F"/>
                              </a:solidFill>
                              <a:effectLst/>
                            </a:rPr>
                            <a:t>荷電パイ中間子, タウニュートリノ</a:t>
                          </a:r>
                          <a:endParaRPr lang="ja-JP" sz="1000" b="0" dirty="0">
                            <a:solidFill>
                              <a:srgbClr val="1F1F1F"/>
                            </a:solidFill>
                            <a:effectLst/>
                            <a:latin typeface="Google Sans Text"/>
                          </a:endParaRPr>
                        </a:p>
                      </a:txBody>
                      <a:tcPr marL="41206" marR="41206" marT="27471" marB="27471" anchor="ctr"/>
                    </a:tc>
                    <a:tc>
                      <a:txBody>
                        <a:bodyPr/>
                        <a:lstStyle/>
                        <a:p>
                          <a:pPr rtl="0">
                            <a:buNone/>
                          </a:pP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smtClean="0">
                                      <a:solidFill>
                                        <a:srgbClr val="1F1F1F"/>
                                      </a:solidFill>
                                      <a:effectLst/>
                                      <a:latin typeface="Cambria Math" panose="02040503050406030204" pitchFamily="18" charset="0"/>
                                    </a:rPr>
                                    <m:t>𝜋</m:t>
                                  </m:r>
                                </m:e>
                                <m:sup>
                                  <m:r>
                                    <a:rPr lang="en-US" altLang="ja-JP" sz="1000" b="0" smtClean="0">
                                      <a:solidFill>
                                        <a:srgbClr val="1F1F1F"/>
                                      </a:solidFill>
                                      <a:effectLst/>
                                      <a:latin typeface="Cambria Math" panose="02040503050406030204" pitchFamily="18" charset="0"/>
                                    </a:rPr>
                                    <m:t>−</m:t>
                                  </m:r>
                                </m:sup>
                              </m:sSup>
                            </m:oMath>
                          </a14:m>
                          <a:r>
                            <a:rPr lang="ja-JP" sz="1000" b="0" dirty="0">
                              <a:solidFill>
                                <a:srgbClr val="1F1F1F"/>
                              </a:solidFill>
                              <a:effectLst/>
                            </a:rPr>
                            <a:t>, </a:t>
                          </a:r>
                          <a14:m>
                            <m:oMath xmlns:m="http://schemas.openxmlformats.org/officeDocument/2006/math">
                              <m:sSub>
                                <m:sSubPr>
                                  <m:ctrlPr>
                                    <a:rPr kumimoji="1" lang="ja-JP" altLang="en-US" sz="1000" i="1" smtClean="0">
                                      <a:latin typeface="Cambria Math" panose="02040503050406030204" pitchFamily="18" charset="0"/>
                                    </a:rPr>
                                  </m:ctrlPr>
                                </m:sSubPr>
                                <m:e>
                                  <m:r>
                                    <a:rPr kumimoji="1" lang="ja-JP" altLang="en-US" sz="1000" smtClean="0">
                                      <a:latin typeface="Cambria Math" panose="02040503050406030204" pitchFamily="18" charset="0"/>
                                    </a:rPr>
                                    <m:t>𝜈</m:t>
                                  </m:r>
                                </m:e>
                                <m:sub>
                                  <m:r>
                                    <a:rPr kumimoji="1" lang="ja-JP" altLang="en-US" sz="1000" smtClean="0">
                                      <a:latin typeface="Cambria Math" panose="02040503050406030204" pitchFamily="18" charset="0"/>
                                    </a:rPr>
                                    <m:t>𝜏</m:t>
                                  </m:r>
                                </m:sub>
                              </m:sSub>
                            </m:oMath>
                          </a14:m>
                          <a:endParaRPr lang="ja-JP" sz="1000" b="0" dirty="0">
                            <a:solidFill>
                              <a:srgbClr val="1F1F1F"/>
                            </a:solidFill>
                            <a:effectLst/>
                            <a:latin typeface="Google Sans Text"/>
                          </a:endParaRPr>
                        </a:p>
                      </a:txBody>
                      <a:tcPr marL="41206" marR="41206" marT="27471" marB="27471" anchor="ctr"/>
                    </a:tc>
                    <a:tc>
                      <a:txBody>
                        <a:bodyPr/>
                        <a:lstStyle/>
                        <a:p>
                          <a:pPr rtl="0">
                            <a:buNone/>
                          </a:pPr>
                          <a:r>
                            <a:rPr lang="ja-JP" sz="1000" b="0">
                              <a:solidFill>
                                <a:srgbClr val="1F1F1F"/>
                              </a:solidFill>
                              <a:effectLst/>
                            </a:rPr>
                            <a:t>10.82%</a:t>
                          </a:r>
                          <a:endParaRPr lang="ja-JP" sz="1000" b="0">
                            <a:solidFill>
                              <a:srgbClr val="1F1F1F"/>
                            </a:solidFill>
                            <a:effectLst/>
                            <a:latin typeface="Google Sans Text"/>
                          </a:endParaRPr>
                        </a:p>
                      </a:txBody>
                      <a:tcPr marL="41206" marR="41206" marT="27471" marB="27471" anchor="ctr"/>
                    </a:tc>
                    <a:extLst>
                      <a:ext uri="{0D108BD9-81ED-4DB2-BD59-A6C34878D82A}">
                        <a16:rowId xmlns:a16="http://schemas.microsoft.com/office/drawing/2014/main" val="1309578644"/>
                      </a:ext>
                    </a:extLst>
                  </a:tr>
                  <a:tr h="499964">
                    <a:tc>
                      <a:txBody>
                        <a:bodyPr/>
                        <a:lstStyle/>
                        <a:p>
                          <a:pPr rtl="0">
                            <a:buNone/>
                          </a:pPr>
                          <a:endParaRPr lang="ja-JP" sz="1000" b="0">
                            <a:solidFill>
                              <a:srgbClr val="1F1F1F"/>
                            </a:solidFill>
                            <a:effectLst/>
                            <a:latin typeface="Google Sans Text"/>
                          </a:endParaRPr>
                        </a:p>
                      </a:txBody>
                      <a:tcPr marL="41206" marR="41206" marT="27471" marB="27471" anchor="ctr"/>
                    </a:tc>
                    <a:tc>
                      <a:txBody>
                        <a:bodyPr/>
                        <a:lstStyle/>
                        <a:p>
                          <a:pPr rtl="0">
                            <a:buNone/>
                          </a:pPr>
                          <a:r>
                            <a:rPr lang="ja-JP" sz="1000" b="0" dirty="0">
                              <a:solidFill>
                                <a:srgbClr val="1F1F1F"/>
                              </a:solidFill>
                              <a:effectLst/>
                            </a:rPr>
                            <a:t>荷電パイ中間子, 中性パイ中間子, タウニュートリノ</a:t>
                          </a:r>
                          <a:endParaRPr lang="ja-JP" sz="1000" b="0" dirty="0">
                            <a:solidFill>
                              <a:srgbClr val="1F1F1F"/>
                            </a:solidFill>
                            <a:effectLst/>
                            <a:latin typeface="Google Sans Text"/>
                          </a:endParaRPr>
                        </a:p>
                      </a:txBody>
                      <a:tcPr marL="41206" marR="41206" marT="27471" marB="27471" anchor="ctr"/>
                    </a:tc>
                    <a:tc>
                      <a:txBody>
                        <a:bodyPr/>
                        <a:lstStyle/>
                        <a:p>
                          <a:pPr rtl="0">
                            <a:buNone/>
                          </a:pP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smtClean="0">
                                      <a:solidFill>
                                        <a:srgbClr val="1F1F1F"/>
                                      </a:solidFill>
                                      <a:effectLst/>
                                      <a:latin typeface="Cambria Math" panose="02040503050406030204" pitchFamily="18" charset="0"/>
                                    </a:rPr>
                                    <m:t>𝜋</m:t>
                                  </m:r>
                                </m:e>
                                <m:sup>
                                  <m:r>
                                    <a:rPr lang="en-US" altLang="ja-JP" sz="1000" b="0" smtClean="0">
                                      <a:solidFill>
                                        <a:srgbClr val="1F1F1F"/>
                                      </a:solidFill>
                                      <a:effectLst/>
                                      <a:latin typeface="Cambria Math" panose="02040503050406030204" pitchFamily="18" charset="0"/>
                                    </a:rPr>
                                    <m:t>−</m:t>
                                  </m:r>
                                </m:sup>
                              </m:sSup>
                            </m:oMath>
                          </a14:m>
                          <a:r>
                            <a:rPr lang="ja-JP" sz="1000" b="0" dirty="0">
                              <a:solidFill>
                                <a:srgbClr val="1F1F1F"/>
                              </a:solidFill>
                              <a:effectLst/>
                            </a:rPr>
                            <a:t>,</a:t>
                          </a:r>
                          <a:r>
                            <a:rPr lang="ja-JP" altLang="en-US" sz="1000" b="0" dirty="0">
                              <a:solidFill>
                                <a:srgbClr val="1F1F1F"/>
                              </a:solidFill>
                              <a:effectLst/>
                            </a:rPr>
                            <a:t> </a:t>
                          </a:r>
                          <a14:m>
                            <m:oMath xmlns:m="http://schemas.openxmlformats.org/officeDocument/2006/math">
                              <m:r>
                                <a:rPr lang="en-US" altLang="ja-JP" sz="1000" b="0" smtClean="0">
                                  <a:solidFill>
                                    <a:srgbClr val="1F1F1F"/>
                                  </a:solidFill>
                                  <a:effectLst/>
                                  <a:latin typeface="Cambria Math" panose="02040503050406030204" pitchFamily="18" charset="0"/>
                                </a:rPr>
                                <m:t>2</m:t>
                              </m:r>
                              <m:sSup>
                                <m:sSupPr>
                                  <m:ctrlPr>
                                    <a:rPr lang="ja-JP" altLang="en-US" sz="1000" b="0" i="1" smtClean="0">
                                      <a:solidFill>
                                        <a:srgbClr val="1F1F1F"/>
                                      </a:solidFill>
                                      <a:effectLst/>
                                      <a:latin typeface="Cambria Math" panose="02040503050406030204" pitchFamily="18" charset="0"/>
                                    </a:rPr>
                                  </m:ctrlPr>
                                </m:sSupPr>
                                <m:e>
                                  <m:r>
                                    <a:rPr lang="ja-JP" altLang="en-US" sz="1000" b="0" smtClean="0">
                                      <a:solidFill>
                                        <a:srgbClr val="1F1F1F"/>
                                      </a:solidFill>
                                      <a:effectLst/>
                                      <a:latin typeface="Cambria Math" panose="02040503050406030204" pitchFamily="18" charset="0"/>
                                    </a:rPr>
                                    <m:t>𝜋</m:t>
                                  </m:r>
                                </m:e>
                                <m:sup>
                                  <m:r>
                                    <a:rPr lang="en-US" altLang="ja-JP" sz="1000" b="0" smtClean="0">
                                      <a:solidFill>
                                        <a:srgbClr val="1F1F1F"/>
                                      </a:solidFill>
                                      <a:effectLst/>
                                      <a:latin typeface="Cambria Math" panose="02040503050406030204" pitchFamily="18" charset="0"/>
                                    </a:rPr>
                                    <m:t>0</m:t>
                                  </m:r>
                                </m:sup>
                              </m:sSup>
                            </m:oMath>
                          </a14:m>
                          <a:r>
                            <a:rPr lang="ja-JP" sz="1000" b="0" dirty="0">
                              <a:solidFill>
                                <a:srgbClr val="1F1F1F"/>
                              </a:solidFill>
                              <a:effectLst/>
                            </a:rPr>
                            <a:t>, </a:t>
                          </a:r>
                          <a14:m>
                            <m:oMath xmlns:m="http://schemas.openxmlformats.org/officeDocument/2006/math">
                              <m:sSub>
                                <m:sSubPr>
                                  <m:ctrlPr>
                                    <a:rPr kumimoji="1" lang="ja-JP" altLang="en-US" sz="1000" i="1" smtClean="0">
                                      <a:latin typeface="Cambria Math" panose="02040503050406030204" pitchFamily="18" charset="0"/>
                                    </a:rPr>
                                  </m:ctrlPr>
                                </m:sSubPr>
                                <m:e>
                                  <m:r>
                                    <a:rPr kumimoji="1" lang="ja-JP" altLang="en-US" sz="1000" smtClean="0">
                                      <a:latin typeface="Cambria Math" panose="02040503050406030204" pitchFamily="18" charset="0"/>
                                    </a:rPr>
                                    <m:t>𝜈</m:t>
                                  </m:r>
                                </m:e>
                                <m:sub>
                                  <m:r>
                                    <a:rPr kumimoji="1" lang="ja-JP" altLang="en-US" sz="1000" smtClean="0">
                                      <a:latin typeface="Cambria Math" panose="02040503050406030204" pitchFamily="18" charset="0"/>
                                    </a:rPr>
                                    <m:t>𝜏</m:t>
                                  </m:r>
                                </m:sub>
                              </m:sSub>
                            </m:oMath>
                          </a14:m>
                          <a:endParaRPr lang="ja-JP" sz="1000" b="0" dirty="0">
                            <a:solidFill>
                              <a:srgbClr val="1F1F1F"/>
                            </a:solidFill>
                            <a:effectLst/>
                            <a:latin typeface="Google Sans Text"/>
                          </a:endParaRPr>
                        </a:p>
                      </a:txBody>
                      <a:tcPr marL="41206" marR="41206" marT="27471" marB="27471" anchor="ctr"/>
                    </a:tc>
                    <a:tc>
                      <a:txBody>
                        <a:bodyPr/>
                        <a:lstStyle/>
                        <a:p>
                          <a:pPr rtl="0">
                            <a:buNone/>
                          </a:pPr>
                          <a:r>
                            <a:rPr lang="ja-JP" sz="1000" b="0">
                              <a:solidFill>
                                <a:srgbClr val="1F1F1F"/>
                              </a:solidFill>
                              <a:effectLst/>
                            </a:rPr>
                            <a:t>9.26%</a:t>
                          </a:r>
                          <a:endParaRPr lang="ja-JP" sz="1000" b="0">
                            <a:solidFill>
                              <a:srgbClr val="1F1F1F"/>
                            </a:solidFill>
                            <a:effectLst/>
                            <a:latin typeface="Google Sans Text"/>
                          </a:endParaRPr>
                        </a:p>
                      </a:txBody>
                      <a:tcPr marL="41206" marR="41206" marT="27471" marB="27471" anchor="ctr"/>
                    </a:tc>
                    <a:extLst>
                      <a:ext uri="{0D108BD9-81ED-4DB2-BD59-A6C34878D82A}">
                        <a16:rowId xmlns:a16="http://schemas.microsoft.com/office/drawing/2014/main" val="2895680896"/>
                      </a:ext>
                    </a:extLst>
                  </a:tr>
                  <a:tr h="351623">
                    <a:tc>
                      <a:txBody>
                        <a:bodyPr/>
                        <a:lstStyle/>
                        <a:p>
                          <a:pPr rtl="0">
                            <a:buNone/>
                          </a:pPr>
                          <a:endParaRPr lang="ja-JP" sz="1000" b="0">
                            <a:solidFill>
                              <a:srgbClr val="1F1F1F"/>
                            </a:solidFill>
                            <a:effectLst/>
                            <a:latin typeface="Google Sans Text"/>
                          </a:endParaRPr>
                        </a:p>
                      </a:txBody>
                      <a:tcPr marL="41206" marR="41206" marT="27471" marB="27471" anchor="ctr"/>
                    </a:tc>
                    <a:tc>
                      <a:txBody>
                        <a:bodyPr/>
                        <a:lstStyle/>
                        <a:p>
                          <a:pPr rtl="0">
                            <a:buNone/>
                          </a:pPr>
                          <a:r>
                            <a:rPr lang="ja-JP" sz="1000" b="0" dirty="0">
                              <a:solidFill>
                                <a:srgbClr val="1F1F1F"/>
                              </a:solidFill>
                              <a:effectLst/>
                            </a:rPr>
                            <a:t>荷電パイ中間子, タウニュートリノ</a:t>
                          </a:r>
                          <a:endParaRPr lang="ja-JP" sz="1000" b="0" dirty="0">
                            <a:solidFill>
                              <a:srgbClr val="1F1F1F"/>
                            </a:solidFill>
                            <a:effectLst/>
                            <a:latin typeface="Google Sans Text"/>
                          </a:endParaRPr>
                        </a:p>
                      </a:txBody>
                      <a:tcPr marL="41206" marR="41206" marT="27471" marB="27471" anchor="ctr"/>
                    </a:tc>
                    <a:tc>
                      <a:txBody>
                        <a:bodyPr/>
                        <a:lstStyle/>
                        <a:p>
                          <a:pPr rtl="0">
                            <a:buNone/>
                          </a:pP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smtClean="0">
                                      <a:solidFill>
                                        <a:srgbClr val="1F1F1F"/>
                                      </a:solidFill>
                                      <a:effectLst/>
                                      <a:latin typeface="Cambria Math" panose="02040503050406030204" pitchFamily="18" charset="0"/>
                                    </a:rPr>
                                    <m:t>𝜋</m:t>
                                  </m:r>
                                </m:e>
                                <m:sup>
                                  <m:r>
                                    <a:rPr lang="en-US" altLang="ja-JP" sz="1000" b="0" smtClean="0">
                                      <a:solidFill>
                                        <a:srgbClr val="1F1F1F"/>
                                      </a:solidFill>
                                      <a:effectLst/>
                                      <a:latin typeface="Cambria Math" panose="02040503050406030204" pitchFamily="18" charset="0"/>
                                    </a:rPr>
                                    <m:t>−</m:t>
                                  </m:r>
                                </m:sup>
                              </m:sSup>
                            </m:oMath>
                          </a14:m>
                          <a:r>
                            <a:rPr lang="ja-JP" sz="1000" b="0" dirty="0">
                              <a:solidFill>
                                <a:srgbClr val="1F1F1F"/>
                              </a:solidFill>
                              <a:effectLst/>
                            </a:rPr>
                            <a:t>, </a:t>
                          </a: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smtClean="0">
                                      <a:solidFill>
                                        <a:srgbClr val="1F1F1F"/>
                                      </a:solidFill>
                                      <a:effectLst/>
                                      <a:latin typeface="Cambria Math" panose="02040503050406030204" pitchFamily="18" charset="0"/>
                                    </a:rPr>
                                    <m:t>𝜋</m:t>
                                  </m:r>
                                </m:e>
                                <m:sup>
                                  <m:r>
                                    <a:rPr lang="en-US" altLang="ja-JP" sz="1000" b="0" smtClean="0">
                                      <a:solidFill>
                                        <a:srgbClr val="1F1F1F"/>
                                      </a:solidFill>
                                      <a:effectLst/>
                                      <a:latin typeface="Cambria Math" panose="02040503050406030204" pitchFamily="18" charset="0"/>
                                    </a:rPr>
                                    <m:t>+</m:t>
                                  </m:r>
                                </m:sup>
                              </m:sSup>
                            </m:oMath>
                          </a14:m>
                          <a:r>
                            <a:rPr lang="ja-JP" sz="1000" b="0" dirty="0">
                              <a:solidFill>
                                <a:srgbClr val="1F1F1F"/>
                              </a:solidFill>
                              <a:effectLst/>
                            </a:rPr>
                            <a:t>, </a:t>
                          </a: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smtClean="0">
                                      <a:solidFill>
                                        <a:srgbClr val="1F1F1F"/>
                                      </a:solidFill>
                                      <a:effectLst/>
                                      <a:latin typeface="Cambria Math" panose="02040503050406030204" pitchFamily="18" charset="0"/>
                                    </a:rPr>
                                    <m:t>𝜋</m:t>
                                  </m:r>
                                </m:e>
                                <m:sup>
                                  <m:r>
                                    <a:rPr lang="en-US" altLang="ja-JP" sz="1000" b="0" smtClean="0">
                                      <a:solidFill>
                                        <a:srgbClr val="1F1F1F"/>
                                      </a:solidFill>
                                      <a:effectLst/>
                                      <a:latin typeface="Cambria Math" panose="02040503050406030204" pitchFamily="18" charset="0"/>
                                    </a:rPr>
                                    <m:t>−</m:t>
                                  </m:r>
                                </m:sup>
                              </m:sSup>
                            </m:oMath>
                          </a14:m>
                          <a:r>
                            <a:rPr lang="ja-JP" sz="1000" b="0" dirty="0">
                              <a:solidFill>
                                <a:srgbClr val="1F1F1F"/>
                              </a:solidFill>
                              <a:effectLst/>
                            </a:rPr>
                            <a:t>, </a:t>
                          </a:r>
                          <a14:m>
                            <m:oMath xmlns:m="http://schemas.openxmlformats.org/officeDocument/2006/math">
                              <m:sSub>
                                <m:sSubPr>
                                  <m:ctrlPr>
                                    <a:rPr kumimoji="1" lang="ja-JP" altLang="en-US" sz="1000" i="1" smtClean="0">
                                      <a:latin typeface="Cambria Math" panose="02040503050406030204" pitchFamily="18" charset="0"/>
                                    </a:rPr>
                                  </m:ctrlPr>
                                </m:sSubPr>
                                <m:e>
                                  <m:r>
                                    <a:rPr kumimoji="1" lang="ja-JP" altLang="en-US" sz="1000" smtClean="0">
                                      <a:latin typeface="Cambria Math" panose="02040503050406030204" pitchFamily="18" charset="0"/>
                                    </a:rPr>
                                    <m:t>𝜈</m:t>
                                  </m:r>
                                </m:e>
                                <m:sub>
                                  <m:r>
                                    <a:rPr kumimoji="1" lang="ja-JP" altLang="en-US" sz="1000" smtClean="0">
                                      <a:latin typeface="Cambria Math" panose="02040503050406030204" pitchFamily="18" charset="0"/>
                                    </a:rPr>
                                    <m:t>𝜏</m:t>
                                  </m:r>
                                </m:sub>
                              </m:sSub>
                            </m:oMath>
                          </a14:m>
                          <a:endParaRPr lang="ja-JP" sz="1000" b="0" dirty="0">
                            <a:solidFill>
                              <a:srgbClr val="1F1F1F"/>
                            </a:solidFill>
                            <a:effectLst/>
                            <a:latin typeface="Google Sans Text"/>
                          </a:endParaRPr>
                        </a:p>
                      </a:txBody>
                      <a:tcPr marL="41206" marR="41206" marT="27471" marB="27471" anchor="ctr"/>
                    </a:tc>
                    <a:tc>
                      <a:txBody>
                        <a:bodyPr/>
                        <a:lstStyle/>
                        <a:p>
                          <a:pPr rtl="0">
                            <a:buNone/>
                          </a:pPr>
                          <a:r>
                            <a:rPr lang="ja-JP" sz="1000" b="0">
                              <a:solidFill>
                                <a:srgbClr val="1F1F1F"/>
                              </a:solidFill>
                              <a:effectLst/>
                            </a:rPr>
                            <a:t>8.99%</a:t>
                          </a:r>
                          <a:endParaRPr lang="ja-JP" sz="1000" b="0">
                            <a:solidFill>
                              <a:srgbClr val="1F1F1F"/>
                            </a:solidFill>
                            <a:effectLst/>
                            <a:latin typeface="Google Sans Text"/>
                          </a:endParaRPr>
                        </a:p>
                      </a:txBody>
                      <a:tcPr marL="41206" marR="41206" marT="27471" marB="27471" anchor="ctr"/>
                    </a:tc>
                    <a:extLst>
                      <a:ext uri="{0D108BD9-81ED-4DB2-BD59-A6C34878D82A}">
                        <a16:rowId xmlns:a16="http://schemas.microsoft.com/office/drawing/2014/main" val="920030593"/>
                      </a:ext>
                    </a:extLst>
                  </a:tr>
                  <a:tr h="499964">
                    <a:tc>
                      <a:txBody>
                        <a:bodyPr/>
                        <a:lstStyle/>
                        <a:p>
                          <a:pPr rtl="0">
                            <a:buNone/>
                          </a:pPr>
                          <a:endParaRPr lang="ja-JP" sz="1000" b="0" dirty="0">
                            <a:solidFill>
                              <a:srgbClr val="1F1F1F"/>
                            </a:solidFill>
                            <a:effectLst/>
                            <a:latin typeface="Google Sans Text"/>
                          </a:endParaRPr>
                        </a:p>
                      </a:txBody>
                      <a:tcPr marL="41206" marR="41206" marT="27471" marB="27471" anchor="ctr"/>
                    </a:tc>
                    <a:tc>
                      <a:txBody>
                        <a:bodyPr/>
                        <a:lstStyle/>
                        <a:p>
                          <a:pPr rtl="0">
                            <a:buNone/>
                          </a:pPr>
                          <a:r>
                            <a:rPr lang="ja-JP" sz="1000" b="0" dirty="0">
                              <a:solidFill>
                                <a:srgbClr val="1F1F1F"/>
                              </a:solidFill>
                              <a:effectLst/>
                            </a:rPr>
                            <a:t>荷電パイ中間子, 中性パイ中間子, タウニュートリノ</a:t>
                          </a:r>
                          <a:endParaRPr lang="ja-JP" sz="1000" b="0" dirty="0">
                            <a:solidFill>
                              <a:srgbClr val="1F1F1F"/>
                            </a:solidFill>
                            <a:effectLst/>
                            <a:latin typeface="Google Sans Text"/>
                          </a:endParaRPr>
                        </a:p>
                      </a:txBody>
                      <a:tcPr marL="41206" marR="41206" marT="27471" marB="27471" anchor="ctr"/>
                    </a:tc>
                    <a:tc>
                      <a:txBody>
                        <a:bodyPr/>
                        <a:lstStyle/>
                        <a:p>
                          <a:pPr rtl="0">
                            <a:buNone/>
                          </a:pP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smtClean="0">
                                      <a:solidFill>
                                        <a:srgbClr val="1F1F1F"/>
                                      </a:solidFill>
                                      <a:effectLst/>
                                      <a:latin typeface="Cambria Math" panose="02040503050406030204" pitchFamily="18" charset="0"/>
                                    </a:rPr>
                                    <m:t>𝜋</m:t>
                                  </m:r>
                                </m:e>
                                <m:sup>
                                  <m:r>
                                    <a:rPr lang="en-US" altLang="ja-JP" sz="1000" b="0" smtClean="0">
                                      <a:solidFill>
                                        <a:srgbClr val="1F1F1F"/>
                                      </a:solidFill>
                                      <a:effectLst/>
                                      <a:latin typeface="Cambria Math" panose="02040503050406030204" pitchFamily="18" charset="0"/>
                                    </a:rPr>
                                    <m:t>−</m:t>
                                  </m:r>
                                </m:sup>
                              </m:sSup>
                            </m:oMath>
                          </a14:m>
                          <a:r>
                            <a:rPr lang="ja-JP" sz="1000" b="0" dirty="0">
                              <a:solidFill>
                                <a:srgbClr val="1F1F1F"/>
                              </a:solidFill>
                              <a:effectLst/>
                            </a:rPr>
                            <a:t>, </a:t>
                          </a: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smtClean="0">
                                      <a:solidFill>
                                        <a:srgbClr val="1F1F1F"/>
                                      </a:solidFill>
                                      <a:effectLst/>
                                      <a:latin typeface="Cambria Math" panose="02040503050406030204" pitchFamily="18" charset="0"/>
                                    </a:rPr>
                                    <m:t>𝜋</m:t>
                                  </m:r>
                                </m:e>
                                <m:sup>
                                  <m:r>
                                    <a:rPr lang="en-US" altLang="ja-JP" sz="1000" b="0" smtClean="0">
                                      <a:solidFill>
                                        <a:srgbClr val="1F1F1F"/>
                                      </a:solidFill>
                                      <a:effectLst/>
                                      <a:latin typeface="Cambria Math" panose="02040503050406030204" pitchFamily="18" charset="0"/>
                                    </a:rPr>
                                    <m:t>+</m:t>
                                  </m:r>
                                </m:sup>
                              </m:sSup>
                            </m:oMath>
                          </a14:m>
                          <a:r>
                            <a:rPr lang="ja-JP" sz="1000" b="0" dirty="0">
                              <a:solidFill>
                                <a:srgbClr val="1F1F1F"/>
                              </a:solidFill>
                              <a:effectLst/>
                            </a:rPr>
                            <a:t>, </a:t>
                          </a: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smtClean="0">
                                      <a:solidFill>
                                        <a:srgbClr val="1F1F1F"/>
                                      </a:solidFill>
                                      <a:effectLst/>
                                      <a:latin typeface="Cambria Math" panose="02040503050406030204" pitchFamily="18" charset="0"/>
                                    </a:rPr>
                                    <m:t>𝜋</m:t>
                                  </m:r>
                                </m:e>
                                <m:sup>
                                  <m:r>
                                    <a:rPr lang="en-US" altLang="ja-JP" sz="1000" b="0" smtClean="0">
                                      <a:solidFill>
                                        <a:srgbClr val="1F1F1F"/>
                                      </a:solidFill>
                                      <a:effectLst/>
                                      <a:latin typeface="Cambria Math" panose="02040503050406030204" pitchFamily="18" charset="0"/>
                                    </a:rPr>
                                    <m:t>−</m:t>
                                  </m:r>
                                </m:sup>
                              </m:sSup>
                            </m:oMath>
                          </a14:m>
                          <a:r>
                            <a:rPr lang="ja-JP" sz="1000" b="0" dirty="0">
                              <a:solidFill>
                                <a:srgbClr val="1F1F1F"/>
                              </a:solidFill>
                              <a:effectLst/>
                            </a:rPr>
                            <a:t>, </a:t>
                          </a: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smtClean="0">
                                      <a:solidFill>
                                        <a:srgbClr val="1F1F1F"/>
                                      </a:solidFill>
                                      <a:effectLst/>
                                      <a:latin typeface="Cambria Math" panose="02040503050406030204" pitchFamily="18" charset="0"/>
                                    </a:rPr>
                                    <m:t>𝜋</m:t>
                                  </m:r>
                                </m:e>
                                <m:sup>
                                  <m:r>
                                    <a:rPr lang="en-US" altLang="ja-JP" sz="1000" b="0" smtClean="0">
                                      <a:solidFill>
                                        <a:srgbClr val="1F1F1F"/>
                                      </a:solidFill>
                                      <a:effectLst/>
                                      <a:latin typeface="Cambria Math" panose="02040503050406030204" pitchFamily="18" charset="0"/>
                                    </a:rPr>
                                    <m:t>0</m:t>
                                  </m:r>
                                </m:sup>
                              </m:sSup>
                            </m:oMath>
                          </a14:m>
                          <a:r>
                            <a:rPr lang="ja-JP" sz="1000" b="0" dirty="0">
                              <a:solidFill>
                                <a:srgbClr val="1F1F1F"/>
                              </a:solidFill>
                              <a:effectLst/>
                            </a:rPr>
                            <a:t>, </a:t>
                          </a:r>
                          <a14:m>
                            <m:oMath xmlns:m="http://schemas.openxmlformats.org/officeDocument/2006/math">
                              <m:sSub>
                                <m:sSubPr>
                                  <m:ctrlPr>
                                    <a:rPr kumimoji="1" lang="ja-JP" altLang="en-US" sz="1000" i="1" smtClean="0">
                                      <a:latin typeface="Cambria Math" panose="02040503050406030204" pitchFamily="18" charset="0"/>
                                    </a:rPr>
                                  </m:ctrlPr>
                                </m:sSubPr>
                                <m:e>
                                  <m:r>
                                    <a:rPr kumimoji="1" lang="ja-JP" altLang="en-US" sz="1000" smtClean="0">
                                      <a:latin typeface="Cambria Math" panose="02040503050406030204" pitchFamily="18" charset="0"/>
                                    </a:rPr>
                                    <m:t>𝜈</m:t>
                                  </m:r>
                                </m:e>
                                <m:sub>
                                  <m:r>
                                    <a:rPr kumimoji="1" lang="ja-JP" altLang="en-US" sz="1000" smtClean="0">
                                      <a:latin typeface="Cambria Math" panose="02040503050406030204" pitchFamily="18" charset="0"/>
                                    </a:rPr>
                                    <m:t>𝜏</m:t>
                                  </m:r>
                                </m:sub>
                              </m:sSub>
                            </m:oMath>
                          </a14:m>
                          <a:endParaRPr lang="ja-JP" sz="1000" b="0" dirty="0">
                            <a:solidFill>
                              <a:srgbClr val="1F1F1F"/>
                            </a:solidFill>
                            <a:effectLst/>
                            <a:latin typeface="Google Sans Text"/>
                          </a:endParaRPr>
                        </a:p>
                      </a:txBody>
                      <a:tcPr marL="41206" marR="41206" marT="27471" marB="27471" anchor="ctr"/>
                    </a:tc>
                    <a:tc>
                      <a:txBody>
                        <a:bodyPr/>
                        <a:lstStyle/>
                        <a:p>
                          <a:pPr rtl="0">
                            <a:buNone/>
                          </a:pPr>
                          <a:r>
                            <a:rPr lang="ja-JP" sz="1000" b="0">
                              <a:solidFill>
                                <a:srgbClr val="1F1F1F"/>
                              </a:solidFill>
                              <a:effectLst/>
                            </a:rPr>
                            <a:t>2.74%</a:t>
                          </a:r>
                          <a:endParaRPr lang="ja-JP" sz="1000" b="0">
                            <a:solidFill>
                              <a:srgbClr val="1F1F1F"/>
                            </a:solidFill>
                            <a:effectLst/>
                            <a:latin typeface="Google Sans Text"/>
                          </a:endParaRPr>
                        </a:p>
                      </a:txBody>
                      <a:tcPr marL="41206" marR="41206" marT="27471" marB="27471" anchor="ctr"/>
                    </a:tc>
                    <a:extLst>
                      <a:ext uri="{0D108BD9-81ED-4DB2-BD59-A6C34878D82A}">
                        <a16:rowId xmlns:a16="http://schemas.microsoft.com/office/drawing/2014/main" val="109004985"/>
                      </a:ext>
                    </a:extLst>
                  </a:tr>
                  <a:tr h="499964">
                    <a:tc>
                      <a:txBody>
                        <a:bodyPr/>
                        <a:lstStyle/>
                        <a:p>
                          <a:pPr rtl="0">
                            <a:buNone/>
                          </a:pPr>
                          <a:endParaRPr lang="ja-JP" sz="1000" b="0">
                            <a:solidFill>
                              <a:srgbClr val="1F1F1F"/>
                            </a:solidFill>
                            <a:effectLst/>
                            <a:latin typeface="Google Sans Text"/>
                          </a:endParaRPr>
                        </a:p>
                      </a:txBody>
                      <a:tcPr marL="41206" marR="41206" marT="27471" marB="27471" anchor="ctr"/>
                    </a:tc>
                    <a:tc>
                      <a:txBody>
                        <a:bodyPr/>
                        <a:lstStyle/>
                        <a:p>
                          <a:pPr rtl="0">
                            <a:buNone/>
                          </a:pPr>
                          <a:r>
                            <a:rPr lang="ja-JP" sz="1000" b="0" dirty="0">
                              <a:solidFill>
                                <a:srgbClr val="1F1F1F"/>
                              </a:solidFill>
                              <a:effectLst/>
                            </a:rPr>
                            <a:t>荷電パイ中間子, 中性パイ中間子, タウニュートリノ</a:t>
                          </a:r>
                          <a:endParaRPr lang="ja-JP" sz="1000" b="0" dirty="0">
                            <a:solidFill>
                              <a:srgbClr val="1F1F1F"/>
                            </a:solidFill>
                            <a:effectLst/>
                            <a:latin typeface="Google Sans Text"/>
                          </a:endParaRPr>
                        </a:p>
                      </a:txBody>
                      <a:tcPr marL="41206" marR="41206" marT="27471" marB="27471" anchor="ctr"/>
                    </a:tc>
                    <a:tc>
                      <a:txBody>
                        <a:bodyPr/>
                        <a:lstStyle/>
                        <a:p>
                          <a:pPr rtl="0">
                            <a:buNone/>
                          </a:pP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smtClean="0">
                                      <a:solidFill>
                                        <a:srgbClr val="1F1F1F"/>
                                      </a:solidFill>
                                      <a:effectLst/>
                                      <a:latin typeface="Cambria Math" panose="02040503050406030204" pitchFamily="18" charset="0"/>
                                    </a:rPr>
                                    <m:t>𝜋</m:t>
                                  </m:r>
                                </m:e>
                                <m:sup>
                                  <m:r>
                                    <a:rPr lang="en-US" altLang="ja-JP" sz="1000" b="0" smtClean="0">
                                      <a:solidFill>
                                        <a:srgbClr val="1F1F1F"/>
                                      </a:solidFill>
                                      <a:effectLst/>
                                      <a:latin typeface="Cambria Math" panose="02040503050406030204" pitchFamily="18" charset="0"/>
                                    </a:rPr>
                                    <m:t>−</m:t>
                                  </m:r>
                                </m:sup>
                              </m:sSup>
                            </m:oMath>
                          </a14:m>
                          <a:r>
                            <a:rPr lang="ja-JP" sz="1000" b="0" dirty="0">
                              <a:solidFill>
                                <a:srgbClr val="1F1F1F"/>
                              </a:solidFill>
                              <a:effectLst/>
                            </a:rPr>
                            <a:t>, </a:t>
                          </a:r>
                          <a14:m>
                            <m:oMath xmlns:m="http://schemas.openxmlformats.org/officeDocument/2006/math">
                              <m:r>
                                <a:rPr lang="en-US" altLang="ja-JP" sz="1000" b="0" smtClean="0">
                                  <a:solidFill>
                                    <a:srgbClr val="1F1F1F"/>
                                  </a:solidFill>
                                  <a:effectLst/>
                                  <a:latin typeface="Cambria Math" panose="02040503050406030204" pitchFamily="18" charset="0"/>
                                </a:rPr>
                                <m:t>3</m:t>
                              </m:r>
                              <m:sSup>
                                <m:sSupPr>
                                  <m:ctrlPr>
                                    <a:rPr lang="ja-JP" altLang="en-US" sz="1000" b="0" i="1" smtClean="0">
                                      <a:solidFill>
                                        <a:srgbClr val="1F1F1F"/>
                                      </a:solidFill>
                                      <a:effectLst/>
                                      <a:latin typeface="Cambria Math" panose="02040503050406030204" pitchFamily="18" charset="0"/>
                                    </a:rPr>
                                  </m:ctrlPr>
                                </m:sSupPr>
                                <m:e>
                                  <m:r>
                                    <a:rPr lang="ja-JP" altLang="en-US" sz="1000" b="0" smtClean="0">
                                      <a:solidFill>
                                        <a:srgbClr val="1F1F1F"/>
                                      </a:solidFill>
                                      <a:effectLst/>
                                      <a:latin typeface="Cambria Math" panose="02040503050406030204" pitchFamily="18" charset="0"/>
                                    </a:rPr>
                                    <m:t>𝜋</m:t>
                                  </m:r>
                                </m:e>
                                <m:sup>
                                  <m:r>
                                    <a:rPr lang="en-US" altLang="ja-JP" sz="1000" b="0" smtClean="0">
                                      <a:solidFill>
                                        <a:srgbClr val="1F1F1F"/>
                                      </a:solidFill>
                                      <a:effectLst/>
                                      <a:latin typeface="Cambria Math" panose="02040503050406030204" pitchFamily="18" charset="0"/>
                                    </a:rPr>
                                    <m:t>0</m:t>
                                  </m:r>
                                </m:sup>
                              </m:sSup>
                            </m:oMath>
                          </a14:m>
                          <a:r>
                            <a:rPr lang="ja-JP" sz="1000" b="0" dirty="0">
                              <a:solidFill>
                                <a:srgbClr val="1F1F1F"/>
                              </a:solidFill>
                              <a:effectLst/>
                            </a:rPr>
                            <a:t>, </a:t>
                          </a:r>
                          <a14:m>
                            <m:oMath xmlns:m="http://schemas.openxmlformats.org/officeDocument/2006/math">
                              <m:sSub>
                                <m:sSubPr>
                                  <m:ctrlPr>
                                    <a:rPr kumimoji="1" lang="ja-JP" altLang="en-US" sz="1000" i="1" smtClean="0">
                                      <a:latin typeface="Cambria Math" panose="02040503050406030204" pitchFamily="18" charset="0"/>
                                    </a:rPr>
                                  </m:ctrlPr>
                                </m:sSubPr>
                                <m:e>
                                  <m:r>
                                    <a:rPr kumimoji="1" lang="ja-JP" altLang="en-US" sz="1000" smtClean="0">
                                      <a:latin typeface="Cambria Math" panose="02040503050406030204" pitchFamily="18" charset="0"/>
                                    </a:rPr>
                                    <m:t>𝜈</m:t>
                                  </m:r>
                                </m:e>
                                <m:sub>
                                  <m:r>
                                    <a:rPr kumimoji="1" lang="ja-JP" altLang="en-US" sz="1000" smtClean="0">
                                      <a:latin typeface="Cambria Math" panose="02040503050406030204" pitchFamily="18" charset="0"/>
                                    </a:rPr>
                                    <m:t>𝜏</m:t>
                                  </m:r>
                                </m:sub>
                              </m:sSub>
                            </m:oMath>
                          </a14:m>
                          <a:endParaRPr lang="ja-JP" sz="1000" b="0" dirty="0">
                            <a:solidFill>
                              <a:srgbClr val="1F1F1F"/>
                            </a:solidFill>
                            <a:effectLst/>
                            <a:latin typeface="Google Sans Text"/>
                          </a:endParaRPr>
                        </a:p>
                      </a:txBody>
                      <a:tcPr marL="41206" marR="41206" marT="27471" marB="27471" anchor="ctr"/>
                    </a:tc>
                    <a:tc>
                      <a:txBody>
                        <a:bodyPr/>
                        <a:lstStyle/>
                        <a:p>
                          <a:pPr rtl="0">
                            <a:buNone/>
                          </a:pPr>
                          <a:r>
                            <a:rPr lang="ja-JP" sz="1000" b="0">
                              <a:solidFill>
                                <a:srgbClr val="1F1F1F"/>
                              </a:solidFill>
                              <a:effectLst/>
                            </a:rPr>
                            <a:t>1.04%</a:t>
                          </a:r>
                          <a:endParaRPr lang="ja-JP" sz="1000" b="0">
                            <a:solidFill>
                              <a:srgbClr val="1F1F1F"/>
                            </a:solidFill>
                            <a:effectLst/>
                            <a:latin typeface="Google Sans Text"/>
                          </a:endParaRPr>
                        </a:p>
                      </a:txBody>
                      <a:tcPr marL="41206" marR="41206" marT="27471" marB="27471" anchor="ctr"/>
                    </a:tc>
                    <a:extLst>
                      <a:ext uri="{0D108BD9-81ED-4DB2-BD59-A6C34878D82A}">
                        <a16:rowId xmlns:a16="http://schemas.microsoft.com/office/drawing/2014/main" val="3185745900"/>
                      </a:ext>
                    </a:extLst>
                  </a:tr>
                  <a:tr h="648305">
                    <a:tc>
                      <a:txBody>
                        <a:bodyPr/>
                        <a:lstStyle/>
                        <a:p>
                          <a:pPr rtl="0">
                            <a:buNone/>
                          </a:pPr>
                          <a:r>
                            <a:rPr lang="ja-JP" sz="1000" b="0">
                              <a:solidFill>
                                <a:srgbClr val="1F1F1F"/>
                              </a:solidFill>
                              <a:effectLst/>
                            </a:rPr>
                            <a:t>レプトン崩壊</a:t>
                          </a:r>
                        </a:p>
                        <a:p>
                          <a:pPr rtl="0">
                            <a:buNone/>
                          </a:pPr>
                          <a:br>
                            <a:rPr lang="ja-JP" sz="1000" b="0">
                              <a:solidFill>
                                <a:srgbClr val="1F1F1F"/>
                              </a:solidFill>
                              <a:effectLst/>
                            </a:rPr>
                          </a:br>
                          <a:endParaRPr lang="ja-JP" sz="1000" b="0">
                            <a:solidFill>
                              <a:srgbClr val="1F1F1F"/>
                            </a:solidFill>
                            <a:effectLst/>
                          </a:endParaRPr>
                        </a:p>
                        <a:p>
                          <a:pPr rtl="0">
                            <a:buNone/>
                          </a:pPr>
                          <a:r>
                            <a:rPr lang="ja-JP" sz="1000" b="0">
                              <a:solidFill>
                                <a:srgbClr val="1F1F1F"/>
                              </a:solidFill>
                              <a:effectLst/>
                            </a:rPr>
                            <a:t>(約35.21%)</a:t>
                          </a:r>
                          <a:endParaRPr lang="ja-JP" sz="1000" b="0">
                            <a:solidFill>
                              <a:srgbClr val="1F1F1F"/>
                            </a:solidFill>
                            <a:effectLst/>
                            <a:latin typeface="Google Sans Text"/>
                          </a:endParaRPr>
                        </a:p>
                      </a:txBody>
                      <a:tcPr marL="41206" marR="41206" marT="27471" marB="27471" anchor="ctr"/>
                    </a:tc>
                    <a:tc>
                      <a:txBody>
                        <a:bodyPr/>
                        <a:lstStyle/>
                        <a:p>
                          <a:pPr rtl="0">
                            <a:buNone/>
                          </a:pPr>
                          <a:r>
                            <a:rPr lang="ja-JP" sz="1000" b="0" dirty="0">
                              <a:solidFill>
                                <a:srgbClr val="1F1F1F"/>
                              </a:solidFill>
                              <a:effectLst/>
                            </a:rPr>
                            <a:t>電子, 電子反ニュートリノ, タウニュートリノ</a:t>
                          </a:r>
                          <a:endParaRPr lang="ja-JP" sz="1000" b="0" dirty="0">
                            <a:solidFill>
                              <a:srgbClr val="1F1F1F"/>
                            </a:solidFill>
                            <a:effectLst/>
                            <a:latin typeface="Google Sans Text"/>
                          </a:endParaRPr>
                        </a:p>
                      </a:txBody>
                      <a:tcPr marL="41206" marR="41206" marT="27471" marB="27471" anchor="ctr"/>
                    </a:tc>
                    <a:tc>
                      <a:txBody>
                        <a:bodyPr/>
                        <a:lstStyle/>
                        <a:p>
                          <a:pPr rtl="0">
                            <a:buNone/>
                          </a:pPr>
                          <a14:m>
                            <m:oMath xmlns:m="http://schemas.openxmlformats.org/officeDocument/2006/math">
                              <m:sSup>
                                <m:sSupPr>
                                  <m:ctrlPr>
                                    <a:rPr kumimoji="1" lang="ja-JP" altLang="en-US" sz="1000" i="1" smtClean="0">
                                      <a:latin typeface="Cambria Math" panose="02040503050406030204" pitchFamily="18" charset="0"/>
                                    </a:rPr>
                                  </m:ctrlPr>
                                </m:sSupPr>
                                <m:e>
                                  <m:r>
                                    <a:rPr kumimoji="1" lang="en-US" altLang="ja-JP" sz="1000" b="0" smtClean="0">
                                      <a:latin typeface="Cambria Math" panose="02040503050406030204" pitchFamily="18" charset="0"/>
                                    </a:rPr>
                                    <m:t>𝑒</m:t>
                                  </m:r>
                                </m:e>
                                <m:sup>
                                  <m:r>
                                    <a:rPr kumimoji="1" lang="en-US" altLang="ja-JP" sz="1000" b="0" smtClean="0">
                                      <a:latin typeface="Cambria Math" panose="02040503050406030204" pitchFamily="18" charset="0"/>
                                    </a:rPr>
                                    <m:t>−</m:t>
                                  </m:r>
                                </m:sup>
                              </m:sSup>
                            </m:oMath>
                          </a14:m>
                          <a:r>
                            <a:rPr lang="ja-JP" sz="1000" b="0" dirty="0">
                              <a:solidFill>
                                <a:srgbClr val="1F1F1F"/>
                              </a:solidFill>
                              <a:effectLst/>
                            </a:rPr>
                            <a:t>, </a:t>
                          </a:r>
                          <a14:m>
                            <m:oMath xmlns:m="http://schemas.openxmlformats.org/officeDocument/2006/math">
                              <m:acc>
                                <m:accPr>
                                  <m:chr m:val="̅"/>
                                  <m:ctrlPr>
                                    <a:rPr lang="ja-JP" altLang="en-US" sz="1000" i="1" smtClean="0">
                                      <a:latin typeface="Cambria Math" panose="02040503050406030204" pitchFamily="18" charset="0"/>
                                    </a:rPr>
                                  </m:ctrlPr>
                                </m:accPr>
                                <m:e>
                                  <m:sSub>
                                    <m:sSubPr>
                                      <m:ctrlPr>
                                        <a:rPr lang="ja-JP" altLang="en-US" sz="1000" i="1">
                                          <a:latin typeface="Cambria Math" panose="02040503050406030204" pitchFamily="18" charset="0"/>
                                        </a:rPr>
                                      </m:ctrlPr>
                                    </m:sSubPr>
                                    <m:e>
                                      <m:r>
                                        <a:rPr lang="ja-JP" altLang="en-US" sz="1000">
                                          <a:latin typeface="Cambria Math" panose="02040503050406030204" pitchFamily="18" charset="0"/>
                                        </a:rPr>
                                        <m:t>𝜈</m:t>
                                      </m:r>
                                    </m:e>
                                    <m:sub>
                                      <m:r>
                                        <a:rPr lang="en-US" altLang="ja-JP" sz="1000" b="0" smtClean="0">
                                          <a:latin typeface="Cambria Math" panose="02040503050406030204" pitchFamily="18" charset="0"/>
                                        </a:rPr>
                                        <m:t>𝑒</m:t>
                                      </m:r>
                                    </m:sub>
                                  </m:sSub>
                                </m:e>
                              </m:acc>
                            </m:oMath>
                          </a14:m>
                          <a:r>
                            <a:rPr lang="ja-JP" sz="1000" b="0" dirty="0">
                              <a:solidFill>
                                <a:srgbClr val="1F1F1F"/>
                              </a:solidFill>
                              <a:effectLst/>
                            </a:rPr>
                            <a:t>, </a:t>
                          </a:r>
                          <a14:m>
                            <m:oMath xmlns:m="http://schemas.openxmlformats.org/officeDocument/2006/math">
                              <m:sSub>
                                <m:sSubPr>
                                  <m:ctrlPr>
                                    <a:rPr kumimoji="1" lang="ja-JP" altLang="en-US" sz="1000" i="1" smtClean="0">
                                      <a:latin typeface="Cambria Math" panose="02040503050406030204" pitchFamily="18" charset="0"/>
                                    </a:rPr>
                                  </m:ctrlPr>
                                </m:sSubPr>
                                <m:e>
                                  <m:r>
                                    <a:rPr kumimoji="1" lang="ja-JP" altLang="en-US" sz="1000" smtClean="0">
                                      <a:latin typeface="Cambria Math" panose="02040503050406030204" pitchFamily="18" charset="0"/>
                                    </a:rPr>
                                    <m:t>𝜈</m:t>
                                  </m:r>
                                </m:e>
                                <m:sub>
                                  <m:r>
                                    <a:rPr kumimoji="1" lang="ja-JP" altLang="en-US" sz="1000" smtClean="0">
                                      <a:latin typeface="Cambria Math" panose="02040503050406030204" pitchFamily="18" charset="0"/>
                                    </a:rPr>
                                    <m:t>𝜏</m:t>
                                  </m:r>
                                </m:sub>
                              </m:sSub>
                            </m:oMath>
                          </a14:m>
                          <a:endParaRPr lang="ja-JP" sz="1000" b="0" dirty="0">
                            <a:solidFill>
                              <a:srgbClr val="1F1F1F"/>
                            </a:solidFill>
                            <a:effectLst/>
                            <a:latin typeface="Google Sans Text"/>
                          </a:endParaRPr>
                        </a:p>
                      </a:txBody>
                      <a:tcPr marL="41206" marR="41206" marT="27471" marB="27471" anchor="ctr"/>
                    </a:tc>
                    <a:tc>
                      <a:txBody>
                        <a:bodyPr/>
                        <a:lstStyle/>
                        <a:p>
                          <a:pPr rtl="0">
                            <a:buNone/>
                          </a:pPr>
                          <a:r>
                            <a:rPr lang="ja-JP" sz="1000" b="0">
                              <a:solidFill>
                                <a:srgbClr val="1F1F1F"/>
                              </a:solidFill>
                              <a:effectLst/>
                            </a:rPr>
                            <a:t>17.82%</a:t>
                          </a:r>
                          <a:endParaRPr lang="ja-JP" sz="1000" b="0">
                            <a:solidFill>
                              <a:srgbClr val="1F1F1F"/>
                            </a:solidFill>
                            <a:effectLst/>
                            <a:latin typeface="Google Sans Text"/>
                          </a:endParaRPr>
                        </a:p>
                      </a:txBody>
                      <a:tcPr marL="41206" marR="41206" marT="27471" marB="27471" anchor="ctr"/>
                    </a:tc>
                    <a:extLst>
                      <a:ext uri="{0D108BD9-81ED-4DB2-BD59-A6C34878D82A}">
                        <a16:rowId xmlns:a16="http://schemas.microsoft.com/office/drawing/2014/main" val="1297348447"/>
                      </a:ext>
                    </a:extLst>
                  </a:tr>
                  <a:tr h="499964">
                    <a:tc>
                      <a:txBody>
                        <a:bodyPr/>
                        <a:lstStyle/>
                        <a:p>
                          <a:pPr rtl="0">
                            <a:buNone/>
                          </a:pPr>
                          <a:endParaRPr lang="ja-JP" sz="1000" b="0">
                            <a:solidFill>
                              <a:srgbClr val="1F1F1F"/>
                            </a:solidFill>
                            <a:effectLst/>
                            <a:latin typeface="Google Sans Text"/>
                          </a:endParaRPr>
                        </a:p>
                      </a:txBody>
                      <a:tcPr marL="41206" marR="41206" marT="27471" marB="27471" anchor="ctr"/>
                    </a:tc>
                    <a:tc>
                      <a:txBody>
                        <a:bodyPr/>
                        <a:lstStyle/>
                        <a:p>
                          <a:pPr rtl="0">
                            <a:buNone/>
                          </a:pPr>
                          <a:r>
                            <a:rPr lang="ja-JP" sz="1000" b="0">
                              <a:solidFill>
                                <a:srgbClr val="1F1F1F"/>
                              </a:solidFill>
                              <a:effectLst/>
                            </a:rPr>
                            <a:t>ミューオン, ミューオン反ニュートリノ, タウニュートリノ</a:t>
                          </a:r>
                          <a:endParaRPr lang="ja-JP" sz="1000" b="0">
                            <a:solidFill>
                              <a:srgbClr val="1F1F1F"/>
                            </a:solidFill>
                            <a:effectLst/>
                            <a:latin typeface="Google Sans Text"/>
                          </a:endParaRPr>
                        </a:p>
                      </a:txBody>
                      <a:tcPr marL="41206" marR="41206" marT="27471" marB="27471" anchor="ctr"/>
                    </a:tc>
                    <a:tc>
                      <a:txBody>
                        <a:bodyPr/>
                        <a:lstStyle/>
                        <a:p>
                          <a:pPr rtl="0">
                            <a:buNone/>
                          </a:pPr>
                          <a14:m>
                            <m:oMath xmlns:m="http://schemas.openxmlformats.org/officeDocument/2006/math">
                              <m:sSup>
                                <m:sSupPr>
                                  <m:ctrlPr>
                                    <a:rPr kumimoji="1" lang="ja-JP" altLang="en-US" sz="1000" i="1" smtClean="0">
                                      <a:latin typeface="Cambria Math" panose="02040503050406030204" pitchFamily="18" charset="0"/>
                                    </a:rPr>
                                  </m:ctrlPr>
                                </m:sSupPr>
                                <m:e>
                                  <m:r>
                                    <a:rPr kumimoji="1" lang="ja-JP" altLang="en-US" sz="1000" smtClean="0">
                                      <a:latin typeface="Cambria Math" panose="02040503050406030204" pitchFamily="18" charset="0"/>
                                    </a:rPr>
                                    <m:t>𝜇</m:t>
                                  </m:r>
                                </m:e>
                                <m:sup>
                                  <m:r>
                                    <a:rPr kumimoji="1" lang="en-US" altLang="ja-JP" sz="1000" b="0" smtClean="0">
                                      <a:latin typeface="Cambria Math" panose="02040503050406030204" pitchFamily="18" charset="0"/>
                                    </a:rPr>
                                    <m:t>−</m:t>
                                  </m:r>
                                </m:sup>
                              </m:sSup>
                            </m:oMath>
                          </a14:m>
                          <a:r>
                            <a:rPr lang="ja-JP" sz="1000" b="0" dirty="0">
                              <a:solidFill>
                                <a:srgbClr val="1F1F1F"/>
                              </a:solidFill>
                              <a:effectLst/>
                            </a:rPr>
                            <a:t>, </a:t>
                          </a:r>
                          <a14:m>
                            <m:oMath xmlns:m="http://schemas.openxmlformats.org/officeDocument/2006/math">
                              <m:acc>
                                <m:accPr>
                                  <m:chr m:val="̅"/>
                                  <m:ctrlPr>
                                    <a:rPr lang="ja-JP" altLang="en-US" sz="1000" i="1">
                                      <a:latin typeface="Cambria Math" panose="02040503050406030204" pitchFamily="18" charset="0"/>
                                    </a:rPr>
                                  </m:ctrlPr>
                                </m:accPr>
                                <m:e>
                                  <m:sSub>
                                    <m:sSubPr>
                                      <m:ctrlPr>
                                        <a:rPr lang="ja-JP" altLang="en-US" sz="1000" i="1">
                                          <a:latin typeface="Cambria Math" panose="02040503050406030204" pitchFamily="18" charset="0"/>
                                        </a:rPr>
                                      </m:ctrlPr>
                                    </m:sSubPr>
                                    <m:e>
                                      <m:r>
                                        <a:rPr lang="ja-JP" altLang="en-US" sz="1000">
                                          <a:latin typeface="Cambria Math" panose="02040503050406030204" pitchFamily="18" charset="0"/>
                                        </a:rPr>
                                        <m:t>𝜈</m:t>
                                      </m:r>
                                    </m:e>
                                    <m:sub>
                                      <m:r>
                                        <a:rPr lang="ja-JP" altLang="en-US" sz="1000" smtClean="0">
                                          <a:latin typeface="Cambria Math" panose="02040503050406030204" pitchFamily="18" charset="0"/>
                                        </a:rPr>
                                        <m:t>𝜇</m:t>
                                      </m:r>
                                    </m:sub>
                                  </m:sSub>
                                </m:e>
                              </m:acc>
                            </m:oMath>
                          </a14:m>
                          <a:r>
                            <a:rPr lang="ja-JP" sz="1000" b="0" dirty="0">
                              <a:solidFill>
                                <a:srgbClr val="1F1F1F"/>
                              </a:solidFill>
                              <a:effectLst/>
                            </a:rPr>
                            <a:t>, </a:t>
                          </a:r>
                          <a14:m>
                            <m:oMath xmlns:m="http://schemas.openxmlformats.org/officeDocument/2006/math">
                              <m:sSub>
                                <m:sSubPr>
                                  <m:ctrlPr>
                                    <a:rPr kumimoji="1" lang="ja-JP" altLang="en-US" sz="1000" i="1" smtClean="0">
                                      <a:latin typeface="Cambria Math" panose="02040503050406030204" pitchFamily="18" charset="0"/>
                                    </a:rPr>
                                  </m:ctrlPr>
                                </m:sSubPr>
                                <m:e>
                                  <m:r>
                                    <a:rPr kumimoji="1" lang="ja-JP" altLang="en-US" sz="1000" smtClean="0">
                                      <a:latin typeface="Cambria Math" panose="02040503050406030204" pitchFamily="18" charset="0"/>
                                    </a:rPr>
                                    <m:t>𝜈</m:t>
                                  </m:r>
                                </m:e>
                                <m:sub>
                                  <m:r>
                                    <a:rPr kumimoji="1" lang="ja-JP" altLang="en-US" sz="1000" smtClean="0">
                                      <a:latin typeface="Cambria Math" panose="02040503050406030204" pitchFamily="18" charset="0"/>
                                    </a:rPr>
                                    <m:t>𝜏</m:t>
                                  </m:r>
                                </m:sub>
                              </m:sSub>
                            </m:oMath>
                          </a14:m>
                          <a:endParaRPr lang="ja-JP" sz="1000" b="0" dirty="0">
                            <a:solidFill>
                              <a:srgbClr val="1F1F1F"/>
                            </a:solidFill>
                            <a:effectLst/>
                            <a:latin typeface="Google Sans Text"/>
                          </a:endParaRPr>
                        </a:p>
                      </a:txBody>
                      <a:tcPr marL="41206" marR="41206" marT="27471" marB="27471" anchor="ctr"/>
                    </a:tc>
                    <a:tc>
                      <a:txBody>
                        <a:bodyPr/>
                        <a:lstStyle/>
                        <a:p>
                          <a:pPr rtl="0">
                            <a:buNone/>
                          </a:pPr>
                          <a:r>
                            <a:rPr lang="ja-JP" sz="1000" b="0" dirty="0">
                              <a:solidFill>
                                <a:srgbClr val="1F1F1F"/>
                              </a:solidFill>
                              <a:effectLst/>
                            </a:rPr>
                            <a:t>17.39%</a:t>
                          </a:r>
                          <a:endParaRPr lang="ja-JP" sz="1000" b="0" dirty="0">
                            <a:solidFill>
                              <a:srgbClr val="1F1F1F"/>
                            </a:solidFill>
                            <a:effectLst/>
                            <a:latin typeface="Google Sans Text"/>
                          </a:endParaRPr>
                        </a:p>
                      </a:txBody>
                      <a:tcPr marL="41206" marR="41206" marT="27471" marB="27471" anchor="ctr"/>
                    </a:tc>
                    <a:extLst>
                      <a:ext uri="{0D108BD9-81ED-4DB2-BD59-A6C34878D82A}">
                        <a16:rowId xmlns:a16="http://schemas.microsoft.com/office/drawing/2014/main" val="1319983625"/>
                      </a:ext>
                    </a:extLst>
                  </a:tr>
                </a:tbl>
              </a:graphicData>
            </a:graphic>
          </p:graphicFrame>
        </mc:Choice>
        <mc:Fallback xmlns="">
          <p:graphicFrame>
            <p:nvGraphicFramePr>
              <p:cNvPr id="53" name="表 52">
                <a:extLst>
                  <a:ext uri="{FF2B5EF4-FFF2-40B4-BE49-F238E27FC236}">
                    <a16:creationId xmlns:a16="http://schemas.microsoft.com/office/drawing/2014/main" id="{17837434-F133-BDFA-A2B9-FBDE2B62B76B}"/>
                  </a:ext>
                </a:extLst>
              </p:cNvPr>
              <p:cNvGraphicFramePr>
                <a:graphicFrameLocks noGrp="1"/>
              </p:cNvGraphicFramePr>
              <p:nvPr>
                <p:extLst>
                  <p:ext uri="{D42A27DB-BD31-4B8C-83A1-F6EECF244321}">
                    <p14:modId xmlns:p14="http://schemas.microsoft.com/office/powerpoint/2010/main" val="1924778911"/>
                  </p:ext>
                </p:extLst>
              </p:nvPr>
            </p:nvGraphicFramePr>
            <p:xfrm>
              <a:off x="5706266" y="67401"/>
              <a:ext cx="6015200" cy="4456878"/>
            </p:xfrm>
            <a:graphic>
              <a:graphicData uri="http://schemas.openxmlformats.org/drawingml/2006/table">
                <a:tbl>
                  <a:tblPr>
                    <a:tableStyleId>{16D9F66E-5EB9-4882-86FB-DCBF35E3C3E4}</a:tableStyleId>
                  </a:tblPr>
                  <a:tblGrid>
                    <a:gridCol w="1503800">
                      <a:extLst>
                        <a:ext uri="{9D8B030D-6E8A-4147-A177-3AD203B41FA5}">
                          <a16:colId xmlns:a16="http://schemas.microsoft.com/office/drawing/2014/main" val="1274030452"/>
                        </a:ext>
                      </a:extLst>
                    </a:gridCol>
                    <a:gridCol w="1503800">
                      <a:extLst>
                        <a:ext uri="{9D8B030D-6E8A-4147-A177-3AD203B41FA5}">
                          <a16:colId xmlns:a16="http://schemas.microsoft.com/office/drawing/2014/main" val="987418950"/>
                        </a:ext>
                      </a:extLst>
                    </a:gridCol>
                    <a:gridCol w="1530965">
                      <a:extLst>
                        <a:ext uri="{9D8B030D-6E8A-4147-A177-3AD203B41FA5}">
                          <a16:colId xmlns:a16="http://schemas.microsoft.com/office/drawing/2014/main" val="3818851941"/>
                        </a:ext>
                      </a:extLst>
                    </a:gridCol>
                    <a:gridCol w="1476635">
                      <a:extLst>
                        <a:ext uri="{9D8B030D-6E8A-4147-A177-3AD203B41FA5}">
                          <a16:colId xmlns:a16="http://schemas.microsoft.com/office/drawing/2014/main" val="3114586285"/>
                        </a:ext>
                      </a:extLst>
                    </a:gridCol>
                  </a:tblGrid>
                  <a:tr h="359742">
                    <a:tc>
                      <a:txBody>
                        <a:bodyPr/>
                        <a:lstStyle/>
                        <a:p>
                          <a:pPr rtl="0">
                            <a:buNone/>
                          </a:pPr>
                          <a:r>
                            <a:rPr lang="ja-JP" sz="1000" b="0" dirty="0">
                              <a:solidFill>
                                <a:srgbClr val="1F1F1F"/>
                              </a:solidFill>
                              <a:effectLst/>
                            </a:rPr>
                            <a:t>分類 (合計分岐比)</a:t>
                          </a:r>
                          <a:endParaRPr lang="ja-JP" sz="1000" b="0" dirty="0">
                            <a:solidFill>
                              <a:srgbClr val="1F1F1F"/>
                            </a:solidFill>
                            <a:effectLst/>
                            <a:latin typeface="Google Sans Text"/>
                          </a:endParaRPr>
                        </a:p>
                      </a:txBody>
                      <a:tcPr marL="41206" marR="41206" marT="27471" marB="27471" anchor="ctr"/>
                    </a:tc>
                    <a:tc>
                      <a:txBody>
                        <a:bodyPr/>
                        <a:lstStyle/>
                        <a:p>
                          <a:pPr rtl="0">
                            <a:buNone/>
                          </a:pPr>
                          <a:r>
                            <a:rPr lang="ja-JP" sz="1000" b="0">
                              <a:solidFill>
                                <a:srgbClr val="1F1F1F"/>
                              </a:solidFill>
                              <a:effectLst/>
                            </a:rPr>
                            <a:t>崩壊生成物</a:t>
                          </a:r>
                          <a:endParaRPr lang="ja-JP" sz="1000" b="0">
                            <a:solidFill>
                              <a:srgbClr val="1F1F1F"/>
                            </a:solidFill>
                            <a:effectLst/>
                            <a:latin typeface="Google Sans Text"/>
                          </a:endParaRPr>
                        </a:p>
                      </a:txBody>
                      <a:tcPr marL="41206" marR="41206" marT="27471" marB="27471" anchor="ctr"/>
                    </a:tc>
                    <a:tc>
                      <a:txBody>
                        <a:bodyPr/>
                        <a:lstStyle/>
                        <a:p>
                          <a:endParaRPr lang="ja-JP"/>
                        </a:p>
                      </a:txBody>
                      <a:tcPr marL="41206" marR="41206" marT="27471" marB="27471" anchor="ctr">
                        <a:blipFill>
                          <a:blip r:embed="rId13"/>
                          <a:stretch>
                            <a:fillRect l="-197211" t="-3390" r="-97211" b="-1154237"/>
                          </a:stretch>
                        </a:blipFill>
                      </a:tcPr>
                    </a:tc>
                    <a:tc>
                      <a:txBody>
                        <a:bodyPr/>
                        <a:lstStyle/>
                        <a:p>
                          <a:pPr rtl="0">
                            <a:buNone/>
                          </a:pPr>
                          <a:r>
                            <a:rPr lang="ja-JP" sz="1000" b="0">
                              <a:solidFill>
                                <a:srgbClr val="1F1F1F"/>
                              </a:solidFill>
                              <a:effectLst/>
                            </a:rPr>
                            <a:t>分岐比</a:t>
                          </a:r>
                          <a:endParaRPr lang="ja-JP" sz="1000" b="0">
                            <a:solidFill>
                              <a:srgbClr val="1F1F1F"/>
                            </a:solidFill>
                            <a:effectLst/>
                            <a:latin typeface="Google Sans Text"/>
                          </a:endParaRPr>
                        </a:p>
                      </a:txBody>
                      <a:tcPr marL="41206" marR="41206" marT="27471" marB="27471" anchor="ctr"/>
                    </a:tc>
                    <a:extLst>
                      <a:ext uri="{0D108BD9-81ED-4DB2-BD59-A6C34878D82A}">
                        <a16:rowId xmlns:a16="http://schemas.microsoft.com/office/drawing/2014/main" val="3800161885"/>
                      </a:ext>
                    </a:extLst>
                  </a:tr>
                  <a:tr h="664542">
                    <a:tc>
                      <a:txBody>
                        <a:bodyPr/>
                        <a:lstStyle/>
                        <a:p>
                          <a:pPr rtl="0">
                            <a:buNone/>
                          </a:pPr>
                          <a:r>
                            <a:rPr lang="ja-JP" sz="1000" b="0">
                              <a:solidFill>
                                <a:srgbClr val="1F1F1F"/>
                              </a:solidFill>
                              <a:effectLst/>
                            </a:rPr>
                            <a:t>ハドロン崩壊</a:t>
                          </a:r>
                        </a:p>
                        <a:p>
                          <a:pPr rtl="0">
                            <a:buNone/>
                          </a:pPr>
                          <a:br>
                            <a:rPr lang="ja-JP" sz="1000" b="0">
                              <a:solidFill>
                                <a:srgbClr val="1F1F1F"/>
                              </a:solidFill>
                              <a:effectLst/>
                            </a:rPr>
                          </a:br>
                          <a:endParaRPr lang="ja-JP" sz="1000" b="0">
                            <a:solidFill>
                              <a:srgbClr val="1F1F1F"/>
                            </a:solidFill>
                            <a:effectLst/>
                          </a:endParaRPr>
                        </a:p>
                        <a:p>
                          <a:pPr rtl="0">
                            <a:buNone/>
                          </a:pPr>
                          <a:r>
                            <a:rPr lang="ja-JP" sz="1000" b="0">
                              <a:solidFill>
                                <a:srgbClr val="1F1F1F"/>
                              </a:solidFill>
                              <a:effectLst/>
                            </a:rPr>
                            <a:t>(約64.79%)</a:t>
                          </a:r>
                          <a:endParaRPr lang="ja-JP" sz="1000" b="0">
                            <a:solidFill>
                              <a:srgbClr val="1F1F1F"/>
                            </a:solidFill>
                            <a:effectLst/>
                            <a:latin typeface="Google Sans Text"/>
                          </a:endParaRPr>
                        </a:p>
                      </a:txBody>
                      <a:tcPr marL="41206" marR="41206" marT="27471" marB="27471" anchor="ctr"/>
                    </a:tc>
                    <a:tc>
                      <a:txBody>
                        <a:bodyPr/>
                        <a:lstStyle/>
                        <a:p>
                          <a:pPr rtl="0">
                            <a:buNone/>
                          </a:pPr>
                          <a:r>
                            <a:rPr lang="ja-JP" sz="1000" b="0" dirty="0">
                              <a:solidFill>
                                <a:srgbClr val="1F1F1F"/>
                              </a:solidFill>
                              <a:effectLst/>
                            </a:rPr>
                            <a:t>荷電パイ中間子, 中性パイ中間子, タウニュートリノ</a:t>
                          </a:r>
                          <a:endParaRPr lang="ja-JP" sz="1000" b="0" dirty="0">
                            <a:solidFill>
                              <a:srgbClr val="1F1F1F"/>
                            </a:solidFill>
                            <a:effectLst/>
                            <a:latin typeface="Google Sans Text"/>
                          </a:endParaRPr>
                        </a:p>
                      </a:txBody>
                      <a:tcPr marL="41206" marR="41206" marT="27471" marB="27471" anchor="ctr"/>
                    </a:tc>
                    <a:tc>
                      <a:txBody>
                        <a:bodyPr/>
                        <a:lstStyle/>
                        <a:p>
                          <a:endParaRPr lang="ja-JP"/>
                        </a:p>
                      </a:txBody>
                      <a:tcPr marL="41206" marR="41206" marT="27471" marB="27471" anchor="ctr">
                        <a:blipFill>
                          <a:blip r:embed="rId13"/>
                          <a:stretch>
                            <a:fillRect l="-197211" t="-55963" r="-97211" b="-524771"/>
                          </a:stretch>
                        </a:blipFill>
                      </a:tcPr>
                    </a:tc>
                    <a:tc>
                      <a:txBody>
                        <a:bodyPr/>
                        <a:lstStyle/>
                        <a:p>
                          <a:pPr rtl="0">
                            <a:buNone/>
                          </a:pPr>
                          <a:r>
                            <a:rPr lang="ja-JP" sz="1000" b="0">
                              <a:solidFill>
                                <a:srgbClr val="1F1F1F"/>
                              </a:solidFill>
                              <a:effectLst/>
                            </a:rPr>
                            <a:t>25.49%</a:t>
                          </a:r>
                          <a:endParaRPr lang="ja-JP" sz="1000" b="0">
                            <a:solidFill>
                              <a:srgbClr val="1F1F1F"/>
                            </a:solidFill>
                            <a:effectLst/>
                            <a:latin typeface="Google Sans Text"/>
                          </a:endParaRPr>
                        </a:p>
                      </a:txBody>
                      <a:tcPr marL="41206" marR="41206" marT="27471" marB="27471" anchor="ctr"/>
                    </a:tc>
                    <a:extLst>
                      <a:ext uri="{0D108BD9-81ED-4DB2-BD59-A6C34878D82A}">
                        <a16:rowId xmlns:a16="http://schemas.microsoft.com/office/drawing/2014/main" val="3812756507"/>
                      </a:ext>
                    </a:extLst>
                  </a:tr>
                  <a:tr h="359742">
                    <a:tc>
                      <a:txBody>
                        <a:bodyPr/>
                        <a:lstStyle/>
                        <a:p>
                          <a:pPr rtl="0">
                            <a:buNone/>
                          </a:pPr>
                          <a:endParaRPr lang="ja-JP" sz="1000" b="0">
                            <a:solidFill>
                              <a:srgbClr val="1F1F1F"/>
                            </a:solidFill>
                            <a:effectLst/>
                            <a:latin typeface="Google Sans Text"/>
                          </a:endParaRPr>
                        </a:p>
                      </a:txBody>
                      <a:tcPr marL="41206" marR="41206" marT="27471" marB="27471" anchor="ctr"/>
                    </a:tc>
                    <a:tc>
                      <a:txBody>
                        <a:bodyPr/>
                        <a:lstStyle/>
                        <a:p>
                          <a:pPr rtl="0">
                            <a:buNone/>
                          </a:pPr>
                          <a:r>
                            <a:rPr lang="ja-JP" sz="1000" b="0" dirty="0">
                              <a:solidFill>
                                <a:srgbClr val="1F1F1F"/>
                              </a:solidFill>
                              <a:effectLst/>
                            </a:rPr>
                            <a:t>荷電パイ中間子, タウニュートリノ</a:t>
                          </a:r>
                          <a:endParaRPr lang="ja-JP" sz="1000" b="0" dirty="0">
                            <a:solidFill>
                              <a:srgbClr val="1F1F1F"/>
                            </a:solidFill>
                            <a:effectLst/>
                            <a:latin typeface="Google Sans Text"/>
                          </a:endParaRPr>
                        </a:p>
                      </a:txBody>
                      <a:tcPr marL="41206" marR="41206" marT="27471" marB="27471" anchor="ctr"/>
                    </a:tc>
                    <a:tc>
                      <a:txBody>
                        <a:bodyPr/>
                        <a:lstStyle/>
                        <a:p>
                          <a:endParaRPr lang="ja-JP"/>
                        </a:p>
                      </a:txBody>
                      <a:tcPr marL="41206" marR="41206" marT="27471" marB="27471" anchor="ctr">
                        <a:blipFill>
                          <a:blip r:embed="rId13"/>
                          <a:stretch>
                            <a:fillRect l="-197211" t="-288136" r="-97211" b="-869492"/>
                          </a:stretch>
                        </a:blipFill>
                      </a:tcPr>
                    </a:tc>
                    <a:tc>
                      <a:txBody>
                        <a:bodyPr/>
                        <a:lstStyle/>
                        <a:p>
                          <a:pPr rtl="0">
                            <a:buNone/>
                          </a:pPr>
                          <a:r>
                            <a:rPr lang="ja-JP" sz="1000" b="0">
                              <a:solidFill>
                                <a:srgbClr val="1F1F1F"/>
                              </a:solidFill>
                              <a:effectLst/>
                            </a:rPr>
                            <a:t>10.82%</a:t>
                          </a:r>
                          <a:endParaRPr lang="ja-JP" sz="1000" b="0">
                            <a:solidFill>
                              <a:srgbClr val="1F1F1F"/>
                            </a:solidFill>
                            <a:effectLst/>
                            <a:latin typeface="Google Sans Text"/>
                          </a:endParaRPr>
                        </a:p>
                      </a:txBody>
                      <a:tcPr marL="41206" marR="41206" marT="27471" marB="27471" anchor="ctr"/>
                    </a:tc>
                    <a:extLst>
                      <a:ext uri="{0D108BD9-81ED-4DB2-BD59-A6C34878D82A}">
                        <a16:rowId xmlns:a16="http://schemas.microsoft.com/office/drawing/2014/main" val="1309578644"/>
                      </a:ext>
                    </a:extLst>
                  </a:tr>
                  <a:tr h="512142">
                    <a:tc>
                      <a:txBody>
                        <a:bodyPr/>
                        <a:lstStyle/>
                        <a:p>
                          <a:pPr rtl="0">
                            <a:buNone/>
                          </a:pPr>
                          <a:endParaRPr lang="ja-JP" sz="1000" b="0">
                            <a:solidFill>
                              <a:srgbClr val="1F1F1F"/>
                            </a:solidFill>
                            <a:effectLst/>
                            <a:latin typeface="Google Sans Text"/>
                          </a:endParaRPr>
                        </a:p>
                      </a:txBody>
                      <a:tcPr marL="41206" marR="41206" marT="27471" marB="27471" anchor="ctr"/>
                    </a:tc>
                    <a:tc>
                      <a:txBody>
                        <a:bodyPr/>
                        <a:lstStyle/>
                        <a:p>
                          <a:pPr rtl="0">
                            <a:buNone/>
                          </a:pPr>
                          <a:r>
                            <a:rPr lang="ja-JP" sz="1000" b="0" dirty="0">
                              <a:solidFill>
                                <a:srgbClr val="1F1F1F"/>
                              </a:solidFill>
                              <a:effectLst/>
                            </a:rPr>
                            <a:t>荷電パイ中間子, 中性パイ中間子, タウニュートリノ</a:t>
                          </a:r>
                          <a:endParaRPr lang="ja-JP" sz="1000" b="0" dirty="0">
                            <a:solidFill>
                              <a:srgbClr val="1F1F1F"/>
                            </a:solidFill>
                            <a:effectLst/>
                            <a:latin typeface="Google Sans Text"/>
                          </a:endParaRPr>
                        </a:p>
                      </a:txBody>
                      <a:tcPr marL="41206" marR="41206" marT="27471" marB="27471" anchor="ctr"/>
                    </a:tc>
                    <a:tc>
                      <a:txBody>
                        <a:bodyPr/>
                        <a:lstStyle/>
                        <a:p>
                          <a:endParaRPr lang="ja-JP"/>
                        </a:p>
                      </a:txBody>
                      <a:tcPr marL="41206" marR="41206" marT="27471" marB="27471" anchor="ctr">
                        <a:blipFill>
                          <a:blip r:embed="rId13"/>
                          <a:stretch>
                            <a:fillRect l="-197211" t="-272619" r="-97211" b="-510714"/>
                          </a:stretch>
                        </a:blipFill>
                      </a:tcPr>
                    </a:tc>
                    <a:tc>
                      <a:txBody>
                        <a:bodyPr/>
                        <a:lstStyle/>
                        <a:p>
                          <a:pPr rtl="0">
                            <a:buNone/>
                          </a:pPr>
                          <a:r>
                            <a:rPr lang="ja-JP" sz="1000" b="0">
                              <a:solidFill>
                                <a:srgbClr val="1F1F1F"/>
                              </a:solidFill>
                              <a:effectLst/>
                            </a:rPr>
                            <a:t>9.26%</a:t>
                          </a:r>
                          <a:endParaRPr lang="ja-JP" sz="1000" b="0">
                            <a:solidFill>
                              <a:srgbClr val="1F1F1F"/>
                            </a:solidFill>
                            <a:effectLst/>
                            <a:latin typeface="Google Sans Text"/>
                          </a:endParaRPr>
                        </a:p>
                      </a:txBody>
                      <a:tcPr marL="41206" marR="41206" marT="27471" marB="27471" anchor="ctr"/>
                    </a:tc>
                    <a:extLst>
                      <a:ext uri="{0D108BD9-81ED-4DB2-BD59-A6C34878D82A}">
                        <a16:rowId xmlns:a16="http://schemas.microsoft.com/office/drawing/2014/main" val="2895680896"/>
                      </a:ext>
                    </a:extLst>
                  </a:tr>
                  <a:tr h="359742">
                    <a:tc>
                      <a:txBody>
                        <a:bodyPr/>
                        <a:lstStyle/>
                        <a:p>
                          <a:pPr rtl="0">
                            <a:buNone/>
                          </a:pPr>
                          <a:endParaRPr lang="ja-JP" sz="1000" b="0">
                            <a:solidFill>
                              <a:srgbClr val="1F1F1F"/>
                            </a:solidFill>
                            <a:effectLst/>
                            <a:latin typeface="Google Sans Text"/>
                          </a:endParaRPr>
                        </a:p>
                      </a:txBody>
                      <a:tcPr marL="41206" marR="41206" marT="27471" marB="27471" anchor="ctr"/>
                    </a:tc>
                    <a:tc>
                      <a:txBody>
                        <a:bodyPr/>
                        <a:lstStyle/>
                        <a:p>
                          <a:pPr rtl="0">
                            <a:buNone/>
                          </a:pPr>
                          <a:r>
                            <a:rPr lang="ja-JP" sz="1000" b="0" dirty="0">
                              <a:solidFill>
                                <a:srgbClr val="1F1F1F"/>
                              </a:solidFill>
                              <a:effectLst/>
                            </a:rPr>
                            <a:t>荷電パイ中間子, タウニュートリノ</a:t>
                          </a:r>
                          <a:endParaRPr lang="ja-JP" sz="1000" b="0" dirty="0">
                            <a:solidFill>
                              <a:srgbClr val="1F1F1F"/>
                            </a:solidFill>
                            <a:effectLst/>
                            <a:latin typeface="Google Sans Text"/>
                          </a:endParaRPr>
                        </a:p>
                      </a:txBody>
                      <a:tcPr marL="41206" marR="41206" marT="27471" marB="27471" anchor="ctr"/>
                    </a:tc>
                    <a:tc>
                      <a:txBody>
                        <a:bodyPr/>
                        <a:lstStyle/>
                        <a:p>
                          <a:endParaRPr lang="ja-JP"/>
                        </a:p>
                      </a:txBody>
                      <a:tcPr marL="41206" marR="41206" marT="27471" marB="27471" anchor="ctr">
                        <a:blipFill>
                          <a:blip r:embed="rId13"/>
                          <a:stretch>
                            <a:fillRect l="-197211" t="-521667" r="-97211" b="-615000"/>
                          </a:stretch>
                        </a:blipFill>
                      </a:tcPr>
                    </a:tc>
                    <a:tc>
                      <a:txBody>
                        <a:bodyPr/>
                        <a:lstStyle/>
                        <a:p>
                          <a:pPr rtl="0">
                            <a:buNone/>
                          </a:pPr>
                          <a:r>
                            <a:rPr lang="ja-JP" sz="1000" b="0">
                              <a:solidFill>
                                <a:srgbClr val="1F1F1F"/>
                              </a:solidFill>
                              <a:effectLst/>
                            </a:rPr>
                            <a:t>8.99%</a:t>
                          </a:r>
                          <a:endParaRPr lang="ja-JP" sz="1000" b="0">
                            <a:solidFill>
                              <a:srgbClr val="1F1F1F"/>
                            </a:solidFill>
                            <a:effectLst/>
                            <a:latin typeface="Google Sans Text"/>
                          </a:endParaRPr>
                        </a:p>
                      </a:txBody>
                      <a:tcPr marL="41206" marR="41206" marT="27471" marB="27471" anchor="ctr"/>
                    </a:tc>
                    <a:extLst>
                      <a:ext uri="{0D108BD9-81ED-4DB2-BD59-A6C34878D82A}">
                        <a16:rowId xmlns:a16="http://schemas.microsoft.com/office/drawing/2014/main" val="920030593"/>
                      </a:ext>
                    </a:extLst>
                  </a:tr>
                  <a:tr h="512142">
                    <a:tc>
                      <a:txBody>
                        <a:bodyPr/>
                        <a:lstStyle/>
                        <a:p>
                          <a:pPr rtl="0">
                            <a:buNone/>
                          </a:pPr>
                          <a:endParaRPr lang="ja-JP" sz="1000" b="0" dirty="0">
                            <a:solidFill>
                              <a:srgbClr val="1F1F1F"/>
                            </a:solidFill>
                            <a:effectLst/>
                            <a:latin typeface="Google Sans Text"/>
                          </a:endParaRPr>
                        </a:p>
                      </a:txBody>
                      <a:tcPr marL="41206" marR="41206" marT="27471" marB="27471" anchor="ctr"/>
                    </a:tc>
                    <a:tc>
                      <a:txBody>
                        <a:bodyPr/>
                        <a:lstStyle/>
                        <a:p>
                          <a:pPr rtl="0">
                            <a:buNone/>
                          </a:pPr>
                          <a:r>
                            <a:rPr lang="ja-JP" sz="1000" b="0" dirty="0">
                              <a:solidFill>
                                <a:srgbClr val="1F1F1F"/>
                              </a:solidFill>
                              <a:effectLst/>
                            </a:rPr>
                            <a:t>荷電パイ中間子, 中性パイ中間子, タウニュートリノ</a:t>
                          </a:r>
                          <a:endParaRPr lang="ja-JP" sz="1000" b="0" dirty="0">
                            <a:solidFill>
                              <a:srgbClr val="1F1F1F"/>
                            </a:solidFill>
                            <a:effectLst/>
                            <a:latin typeface="Google Sans Text"/>
                          </a:endParaRPr>
                        </a:p>
                      </a:txBody>
                      <a:tcPr marL="41206" marR="41206" marT="27471" marB="27471" anchor="ctr"/>
                    </a:tc>
                    <a:tc>
                      <a:txBody>
                        <a:bodyPr/>
                        <a:lstStyle/>
                        <a:p>
                          <a:endParaRPr lang="ja-JP"/>
                        </a:p>
                      </a:txBody>
                      <a:tcPr marL="41206" marR="41206" marT="27471" marB="27471" anchor="ctr">
                        <a:blipFill>
                          <a:blip r:embed="rId13"/>
                          <a:stretch>
                            <a:fillRect l="-197211" t="-444048" r="-97211" b="-339286"/>
                          </a:stretch>
                        </a:blipFill>
                      </a:tcPr>
                    </a:tc>
                    <a:tc>
                      <a:txBody>
                        <a:bodyPr/>
                        <a:lstStyle/>
                        <a:p>
                          <a:pPr rtl="0">
                            <a:buNone/>
                          </a:pPr>
                          <a:r>
                            <a:rPr lang="ja-JP" sz="1000" b="0">
                              <a:solidFill>
                                <a:srgbClr val="1F1F1F"/>
                              </a:solidFill>
                              <a:effectLst/>
                            </a:rPr>
                            <a:t>2.74%</a:t>
                          </a:r>
                          <a:endParaRPr lang="ja-JP" sz="1000" b="0">
                            <a:solidFill>
                              <a:srgbClr val="1F1F1F"/>
                            </a:solidFill>
                            <a:effectLst/>
                            <a:latin typeface="Google Sans Text"/>
                          </a:endParaRPr>
                        </a:p>
                      </a:txBody>
                      <a:tcPr marL="41206" marR="41206" marT="27471" marB="27471" anchor="ctr"/>
                    </a:tc>
                    <a:extLst>
                      <a:ext uri="{0D108BD9-81ED-4DB2-BD59-A6C34878D82A}">
                        <a16:rowId xmlns:a16="http://schemas.microsoft.com/office/drawing/2014/main" val="109004985"/>
                      </a:ext>
                    </a:extLst>
                  </a:tr>
                  <a:tr h="512142">
                    <a:tc>
                      <a:txBody>
                        <a:bodyPr/>
                        <a:lstStyle/>
                        <a:p>
                          <a:pPr rtl="0">
                            <a:buNone/>
                          </a:pPr>
                          <a:endParaRPr lang="ja-JP" sz="1000" b="0">
                            <a:solidFill>
                              <a:srgbClr val="1F1F1F"/>
                            </a:solidFill>
                            <a:effectLst/>
                            <a:latin typeface="Google Sans Text"/>
                          </a:endParaRPr>
                        </a:p>
                      </a:txBody>
                      <a:tcPr marL="41206" marR="41206" marT="27471" marB="27471" anchor="ctr"/>
                    </a:tc>
                    <a:tc>
                      <a:txBody>
                        <a:bodyPr/>
                        <a:lstStyle/>
                        <a:p>
                          <a:pPr rtl="0">
                            <a:buNone/>
                          </a:pPr>
                          <a:r>
                            <a:rPr lang="ja-JP" sz="1000" b="0" dirty="0">
                              <a:solidFill>
                                <a:srgbClr val="1F1F1F"/>
                              </a:solidFill>
                              <a:effectLst/>
                            </a:rPr>
                            <a:t>荷電パイ中間子, 中性パイ中間子, タウニュートリノ</a:t>
                          </a:r>
                          <a:endParaRPr lang="ja-JP" sz="1000" b="0" dirty="0">
                            <a:solidFill>
                              <a:srgbClr val="1F1F1F"/>
                            </a:solidFill>
                            <a:effectLst/>
                            <a:latin typeface="Google Sans Text"/>
                          </a:endParaRPr>
                        </a:p>
                      </a:txBody>
                      <a:tcPr marL="41206" marR="41206" marT="27471" marB="27471" anchor="ctr"/>
                    </a:tc>
                    <a:tc>
                      <a:txBody>
                        <a:bodyPr/>
                        <a:lstStyle/>
                        <a:p>
                          <a:endParaRPr lang="ja-JP"/>
                        </a:p>
                      </a:txBody>
                      <a:tcPr marL="41206" marR="41206" marT="27471" marB="27471" anchor="ctr">
                        <a:blipFill>
                          <a:blip r:embed="rId13"/>
                          <a:stretch>
                            <a:fillRect l="-197211" t="-544048" r="-97211" b="-239286"/>
                          </a:stretch>
                        </a:blipFill>
                      </a:tcPr>
                    </a:tc>
                    <a:tc>
                      <a:txBody>
                        <a:bodyPr/>
                        <a:lstStyle/>
                        <a:p>
                          <a:pPr rtl="0">
                            <a:buNone/>
                          </a:pPr>
                          <a:r>
                            <a:rPr lang="ja-JP" sz="1000" b="0">
                              <a:solidFill>
                                <a:srgbClr val="1F1F1F"/>
                              </a:solidFill>
                              <a:effectLst/>
                            </a:rPr>
                            <a:t>1.04%</a:t>
                          </a:r>
                          <a:endParaRPr lang="ja-JP" sz="1000" b="0">
                            <a:solidFill>
                              <a:srgbClr val="1F1F1F"/>
                            </a:solidFill>
                            <a:effectLst/>
                            <a:latin typeface="Google Sans Text"/>
                          </a:endParaRPr>
                        </a:p>
                      </a:txBody>
                      <a:tcPr marL="41206" marR="41206" marT="27471" marB="27471" anchor="ctr"/>
                    </a:tc>
                    <a:extLst>
                      <a:ext uri="{0D108BD9-81ED-4DB2-BD59-A6C34878D82A}">
                        <a16:rowId xmlns:a16="http://schemas.microsoft.com/office/drawing/2014/main" val="3185745900"/>
                      </a:ext>
                    </a:extLst>
                  </a:tr>
                  <a:tr h="664542">
                    <a:tc>
                      <a:txBody>
                        <a:bodyPr/>
                        <a:lstStyle/>
                        <a:p>
                          <a:pPr rtl="0">
                            <a:buNone/>
                          </a:pPr>
                          <a:r>
                            <a:rPr lang="ja-JP" sz="1000" b="0">
                              <a:solidFill>
                                <a:srgbClr val="1F1F1F"/>
                              </a:solidFill>
                              <a:effectLst/>
                            </a:rPr>
                            <a:t>レプトン崩壊</a:t>
                          </a:r>
                        </a:p>
                        <a:p>
                          <a:pPr rtl="0">
                            <a:buNone/>
                          </a:pPr>
                          <a:br>
                            <a:rPr lang="ja-JP" sz="1000" b="0">
                              <a:solidFill>
                                <a:srgbClr val="1F1F1F"/>
                              </a:solidFill>
                              <a:effectLst/>
                            </a:rPr>
                          </a:br>
                          <a:endParaRPr lang="ja-JP" sz="1000" b="0">
                            <a:solidFill>
                              <a:srgbClr val="1F1F1F"/>
                            </a:solidFill>
                            <a:effectLst/>
                          </a:endParaRPr>
                        </a:p>
                        <a:p>
                          <a:pPr rtl="0">
                            <a:buNone/>
                          </a:pPr>
                          <a:r>
                            <a:rPr lang="ja-JP" sz="1000" b="0">
                              <a:solidFill>
                                <a:srgbClr val="1F1F1F"/>
                              </a:solidFill>
                              <a:effectLst/>
                            </a:rPr>
                            <a:t>(約35.21%)</a:t>
                          </a:r>
                          <a:endParaRPr lang="ja-JP" sz="1000" b="0">
                            <a:solidFill>
                              <a:srgbClr val="1F1F1F"/>
                            </a:solidFill>
                            <a:effectLst/>
                            <a:latin typeface="Google Sans Text"/>
                          </a:endParaRPr>
                        </a:p>
                      </a:txBody>
                      <a:tcPr marL="41206" marR="41206" marT="27471" marB="27471" anchor="ctr"/>
                    </a:tc>
                    <a:tc>
                      <a:txBody>
                        <a:bodyPr/>
                        <a:lstStyle/>
                        <a:p>
                          <a:pPr rtl="0">
                            <a:buNone/>
                          </a:pPr>
                          <a:r>
                            <a:rPr lang="ja-JP" sz="1000" b="0" dirty="0">
                              <a:solidFill>
                                <a:srgbClr val="1F1F1F"/>
                              </a:solidFill>
                              <a:effectLst/>
                            </a:rPr>
                            <a:t>電子, 電子反ニュートリノ, タウニュートリノ</a:t>
                          </a:r>
                          <a:endParaRPr lang="ja-JP" sz="1000" b="0" dirty="0">
                            <a:solidFill>
                              <a:srgbClr val="1F1F1F"/>
                            </a:solidFill>
                            <a:effectLst/>
                            <a:latin typeface="Google Sans Text"/>
                          </a:endParaRPr>
                        </a:p>
                      </a:txBody>
                      <a:tcPr marL="41206" marR="41206" marT="27471" marB="27471" anchor="ctr"/>
                    </a:tc>
                    <a:tc>
                      <a:txBody>
                        <a:bodyPr/>
                        <a:lstStyle/>
                        <a:p>
                          <a:endParaRPr lang="ja-JP"/>
                        </a:p>
                      </a:txBody>
                      <a:tcPr marL="41206" marR="41206" marT="27471" marB="27471" anchor="ctr">
                        <a:blipFill>
                          <a:blip r:embed="rId13"/>
                          <a:stretch>
                            <a:fillRect l="-197211" t="-496330" r="-97211" b="-84404"/>
                          </a:stretch>
                        </a:blipFill>
                      </a:tcPr>
                    </a:tc>
                    <a:tc>
                      <a:txBody>
                        <a:bodyPr/>
                        <a:lstStyle/>
                        <a:p>
                          <a:pPr rtl="0">
                            <a:buNone/>
                          </a:pPr>
                          <a:r>
                            <a:rPr lang="ja-JP" sz="1000" b="0">
                              <a:solidFill>
                                <a:srgbClr val="1F1F1F"/>
                              </a:solidFill>
                              <a:effectLst/>
                            </a:rPr>
                            <a:t>17.82%</a:t>
                          </a:r>
                          <a:endParaRPr lang="ja-JP" sz="1000" b="0">
                            <a:solidFill>
                              <a:srgbClr val="1F1F1F"/>
                            </a:solidFill>
                            <a:effectLst/>
                            <a:latin typeface="Google Sans Text"/>
                          </a:endParaRPr>
                        </a:p>
                      </a:txBody>
                      <a:tcPr marL="41206" marR="41206" marT="27471" marB="27471" anchor="ctr"/>
                    </a:tc>
                    <a:extLst>
                      <a:ext uri="{0D108BD9-81ED-4DB2-BD59-A6C34878D82A}">
                        <a16:rowId xmlns:a16="http://schemas.microsoft.com/office/drawing/2014/main" val="1297348447"/>
                      </a:ext>
                    </a:extLst>
                  </a:tr>
                  <a:tr h="512142">
                    <a:tc>
                      <a:txBody>
                        <a:bodyPr/>
                        <a:lstStyle/>
                        <a:p>
                          <a:pPr rtl="0">
                            <a:buNone/>
                          </a:pPr>
                          <a:endParaRPr lang="ja-JP" sz="1000" b="0">
                            <a:solidFill>
                              <a:srgbClr val="1F1F1F"/>
                            </a:solidFill>
                            <a:effectLst/>
                            <a:latin typeface="Google Sans Text"/>
                          </a:endParaRPr>
                        </a:p>
                      </a:txBody>
                      <a:tcPr marL="41206" marR="41206" marT="27471" marB="27471" anchor="ctr"/>
                    </a:tc>
                    <a:tc>
                      <a:txBody>
                        <a:bodyPr/>
                        <a:lstStyle/>
                        <a:p>
                          <a:pPr rtl="0">
                            <a:buNone/>
                          </a:pPr>
                          <a:r>
                            <a:rPr lang="ja-JP" sz="1000" b="0">
                              <a:solidFill>
                                <a:srgbClr val="1F1F1F"/>
                              </a:solidFill>
                              <a:effectLst/>
                            </a:rPr>
                            <a:t>ミューオン, ミューオン反ニュートリノ, タウニュートリノ</a:t>
                          </a:r>
                          <a:endParaRPr lang="ja-JP" sz="1000" b="0">
                            <a:solidFill>
                              <a:srgbClr val="1F1F1F"/>
                            </a:solidFill>
                            <a:effectLst/>
                            <a:latin typeface="Google Sans Text"/>
                          </a:endParaRPr>
                        </a:p>
                      </a:txBody>
                      <a:tcPr marL="41206" marR="41206" marT="27471" marB="27471" anchor="ctr"/>
                    </a:tc>
                    <a:tc>
                      <a:txBody>
                        <a:bodyPr/>
                        <a:lstStyle/>
                        <a:p>
                          <a:endParaRPr lang="ja-JP"/>
                        </a:p>
                      </a:txBody>
                      <a:tcPr marL="41206" marR="41206" marT="27471" marB="27471" anchor="ctr">
                        <a:blipFill>
                          <a:blip r:embed="rId13"/>
                          <a:stretch>
                            <a:fillRect l="-197211" t="-773810" r="-97211" b="-9524"/>
                          </a:stretch>
                        </a:blipFill>
                      </a:tcPr>
                    </a:tc>
                    <a:tc>
                      <a:txBody>
                        <a:bodyPr/>
                        <a:lstStyle/>
                        <a:p>
                          <a:pPr rtl="0">
                            <a:buNone/>
                          </a:pPr>
                          <a:r>
                            <a:rPr lang="ja-JP" sz="1000" b="0" dirty="0">
                              <a:solidFill>
                                <a:srgbClr val="1F1F1F"/>
                              </a:solidFill>
                              <a:effectLst/>
                            </a:rPr>
                            <a:t>17.39%</a:t>
                          </a:r>
                          <a:endParaRPr lang="ja-JP" sz="1000" b="0" dirty="0">
                            <a:solidFill>
                              <a:srgbClr val="1F1F1F"/>
                            </a:solidFill>
                            <a:effectLst/>
                            <a:latin typeface="Google Sans Text"/>
                          </a:endParaRPr>
                        </a:p>
                      </a:txBody>
                      <a:tcPr marL="41206" marR="41206" marT="27471" marB="27471" anchor="ctr"/>
                    </a:tc>
                    <a:extLst>
                      <a:ext uri="{0D108BD9-81ED-4DB2-BD59-A6C34878D82A}">
                        <a16:rowId xmlns:a16="http://schemas.microsoft.com/office/drawing/2014/main" val="1319983625"/>
                      </a:ext>
                    </a:extLst>
                  </a:tr>
                </a:tbl>
              </a:graphicData>
            </a:graphic>
          </p:graphicFrame>
        </mc:Fallback>
      </mc:AlternateContent>
      <p:cxnSp>
        <p:nvCxnSpPr>
          <p:cNvPr id="58" name="直線矢印コネクタ 57">
            <a:extLst>
              <a:ext uri="{FF2B5EF4-FFF2-40B4-BE49-F238E27FC236}">
                <a16:creationId xmlns:a16="http://schemas.microsoft.com/office/drawing/2014/main" id="{64A5DCA0-EA75-A09F-14C8-EBBC774E4AAE}"/>
              </a:ext>
            </a:extLst>
          </p:cNvPr>
          <p:cNvCxnSpPr>
            <a:cxnSpLocks/>
            <a:stCxn id="59" idx="0"/>
            <a:endCxn id="17" idx="0"/>
          </p:cNvCxnSpPr>
          <p:nvPr/>
        </p:nvCxnSpPr>
        <p:spPr>
          <a:xfrm flipV="1">
            <a:off x="1308981" y="4972049"/>
            <a:ext cx="660347" cy="90048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9" name="テキスト ボックス 58">
            <a:extLst>
              <a:ext uri="{FF2B5EF4-FFF2-40B4-BE49-F238E27FC236}">
                <a16:creationId xmlns:a16="http://schemas.microsoft.com/office/drawing/2014/main" id="{48E86919-92AB-F106-E4EF-66118036C978}"/>
              </a:ext>
            </a:extLst>
          </p:cNvPr>
          <p:cNvSpPr txBox="1"/>
          <p:nvPr/>
        </p:nvSpPr>
        <p:spPr>
          <a:xfrm>
            <a:off x="378675" y="5872533"/>
            <a:ext cx="1860612" cy="369332"/>
          </a:xfrm>
          <a:prstGeom prst="rect">
            <a:avLst/>
          </a:prstGeom>
          <a:noFill/>
        </p:spPr>
        <p:txBody>
          <a:bodyPr wrap="square" rtlCol="0">
            <a:spAutoFit/>
          </a:bodyPr>
          <a:lstStyle/>
          <a:p>
            <a:r>
              <a:rPr kumimoji="1" lang="ja-JP" altLang="en-US" dirty="0"/>
              <a:t>弱い相互作用</a:t>
            </a:r>
          </a:p>
        </p:txBody>
      </p:sp>
      <p:sp>
        <p:nvSpPr>
          <p:cNvPr id="63" name="楕円 62">
            <a:extLst>
              <a:ext uri="{FF2B5EF4-FFF2-40B4-BE49-F238E27FC236}">
                <a16:creationId xmlns:a16="http://schemas.microsoft.com/office/drawing/2014/main" id="{2AD477AB-0C1C-6072-738D-584BF91968EF}"/>
              </a:ext>
            </a:extLst>
          </p:cNvPr>
          <p:cNvSpPr/>
          <p:nvPr/>
        </p:nvSpPr>
        <p:spPr>
          <a:xfrm>
            <a:off x="8942692" y="5274479"/>
            <a:ext cx="961718" cy="1250809"/>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dirty="0"/>
              <a:t>強い相互作用</a:t>
            </a:r>
            <a:endParaRPr kumimoji="1" lang="ja-JP" altLang="en-US" dirty="0"/>
          </a:p>
        </p:txBody>
      </p:sp>
      <p:cxnSp>
        <p:nvCxnSpPr>
          <p:cNvPr id="65" name="直線矢印コネクタ 64">
            <a:extLst>
              <a:ext uri="{FF2B5EF4-FFF2-40B4-BE49-F238E27FC236}">
                <a16:creationId xmlns:a16="http://schemas.microsoft.com/office/drawing/2014/main" id="{06C06117-3CA8-9688-CB23-C069181417C3}"/>
              </a:ext>
            </a:extLst>
          </p:cNvPr>
          <p:cNvCxnSpPr>
            <a:cxnSpLocks/>
          </p:cNvCxnSpPr>
          <p:nvPr/>
        </p:nvCxnSpPr>
        <p:spPr>
          <a:xfrm>
            <a:off x="10005134" y="6015618"/>
            <a:ext cx="68937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6" name="テキスト ボックス 65">
            <a:extLst>
              <a:ext uri="{FF2B5EF4-FFF2-40B4-BE49-F238E27FC236}">
                <a16:creationId xmlns:a16="http://schemas.microsoft.com/office/drawing/2014/main" id="{1C9C92DB-5FA8-1ABF-64D0-F18BA1DF91D6}"/>
              </a:ext>
            </a:extLst>
          </p:cNvPr>
          <p:cNvSpPr txBox="1"/>
          <p:nvPr/>
        </p:nvSpPr>
        <p:spPr>
          <a:xfrm>
            <a:off x="9904410" y="5617911"/>
            <a:ext cx="1295400" cy="369332"/>
          </a:xfrm>
          <a:prstGeom prst="rect">
            <a:avLst/>
          </a:prstGeom>
          <a:noFill/>
        </p:spPr>
        <p:txBody>
          <a:bodyPr wrap="square" rtlCol="0">
            <a:spAutoFit/>
          </a:bodyPr>
          <a:lstStyle/>
          <a:p>
            <a:r>
              <a:rPr kumimoji="1" lang="ja-JP" altLang="en-US" dirty="0"/>
              <a:t>中間子</a:t>
            </a:r>
          </a:p>
        </p:txBody>
      </p:sp>
      <p:sp>
        <p:nvSpPr>
          <p:cNvPr id="4" name="右中かっこ 3">
            <a:extLst>
              <a:ext uri="{FF2B5EF4-FFF2-40B4-BE49-F238E27FC236}">
                <a16:creationId xmlns:a16="http://schemas.microsoft.com/office/drawing/2014/main" id="{C7CE4B98-85D2-1F3C-D7A1-091C5DFB7E4B}"/>
              </a:ext>
            </a:extLst>
          </p:cNvPr>
          <p:cNvSpPr/>
          <p:nvPr/>
        </p:nvSpPr>
        <p:spPr>
          <a:xfrm>
            <a:off x="11721466" y="452761"/>
            <a:ext cx="361820" cy="2902998"/>
          </a:xfrm>
          <a:prstGeom prst="rightBrace">
            <a:avLst/>
          </a:prstGeom>
        </p:spPr>
        <p:style>
          <a:lnRef idx="2">
            <a:schemeClr val="accent5"/>
          </a:lnRef>
          <a:fillRef idx="0">
            <a:schemeClr val="accent5"/>
          </a:fillRef>
          <a:effectRef idx="1">
            <a:schemeClr val="accent5"/>
          </a:effectRef>
          <a:fontRef idx="minor">
            <a:schemeClr val="tx1"/>
          </a:fontRef>
        </p:style>
        <p:txBody>
          <a:bodyPr rtlCol="0" anchor="ctr"/>
          <a:lstStyle/>
          <a:p>
            <a:pPr algn="ctr"/>
            <a:endParaRPr kumimoji="1" lang="ja-JP" altLang="en-US"/>
          </a:p>
        </p:txBody>
      </p:sp>
      <p:cxnSp>
        <p:nvCxnSpPr>
          <p:cNvPr id="10" name="コネクタ: カギ線 9">
            <a:extLst>
              <a:ext uri="{FF2B5EF4-FFF2-40B4-BE49-F238E27FC236}">
                <a16:creationId xmlns:a16="http://schemas.microsoft.com/office/drawing/2014/main" id="{B5195182-FDFB-5BB9-E592-0A6F01AF8885}"/>
              </a:ext>
            </a:extLst>
          </p:cNvPr>
          <p:cNvCxnSpPr>
            <a:cxnSpLocks/>
          </p:cNvCxnSpPr>
          <p:nvPr/>
        </p:nvCxnSpPr>
        <p:spPr>
          <a:xfrm rot="5400000" flipH="1" flipV="1">
            <a:off x="9327508" y="3467798"/>
            <a:ext cx="4189732" cy="1062656"/>
          </a:xfrm>
          <a:prstGeom prst="bentConnector3">
            <a:avLst>
              <a:gd name="adj1" fmla="val 88"/>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21" name="直線矢印コネクタ 20">
            <a:extLst>
              <a:ext uri="{FF2B5EF4-FFF2-40B4-BE49-F238E27FC236}">
                <a16:creationId xmlns:a16="http://schemas.microsoft.com/office/drawing/2014/main" id="{CD2C94B1-1956-4823-9127-D11EC1C45F42}"/>
              </a:ext>
            </a:extLst>
          </p:cNvPr>
          <p:cNvCxnSpPr>
            <a:cxnSpLocks/>
            <a:endCxn id="22" idx="1"/>
          </p:cNvCxnSpPr>
          <p:nvPr/>
        </p:nvCxnSpPr>
        <p:spPr>
          <a:xfrm flipV="1">
            <a:off x="3662373" y="3915394"/>
            <a:ext cx="1659311" cy="897475"/>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22" name="左中かっこ 21">
            <a:extLst>
              <a:ext uri="{FF2B5EF4-FFF2-40B4-BE49-F238E27FC236}">
                <a16:creationId xmlns:a16="http://schemas.microsoft.com/office/drawing/2014/main" id="{2FF59666-96C1-9B7A-ED92-5388934DE3D1}"/>
              </a:ext>
            </a:extLst>
          </p:cNvPr>
          <p:cNvSpPr/>
          <p:nvPr/>
        </p:nvSpPr>
        <p:spPr>
          <a:xfrm>
            <a:off x="5321684" y="3346022"/>
            <a:ext cx="379831" cy="1138744"/>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36782774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E06A65-0926-D458-5BF8-372C96CF3FA5}"/>
              </a:ext>
            </a:extLst>
          </p:cNvPr>
          <p:cNvSpPr>
            <a:spLocks noGrp="1"/>
          </p:cNvSpPr>
          <p:nvPr>
            <p:ph type="title"/>
          </p:nvPr>
        </p:nvSpPr>
        <p:spPr/>
        <p:txBody>
          <a:bodyPr/>
          <a:lstStyle/>
          <a:p>
            <a:r>
              <a:rPr kumimoji="1" lang="en-US" altLang="ja-JP" dirty="0"/>
              <a:t>4-momentum</a:t>
            </a:r>
            <a:r>
              <a:rPr kumimoji="1" lang="ja-JP" altLang="en-US" dirty="0"/>
              <a:t>の定義</a:t>
            </a:r>
          </a:p>
        </p:txBody>
      </p:sp>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8EC5AA6B-997F-680A-ABC6-333B6BFB537D}"/>
                  </a:ext>
                </a:extLst>
              </p:cNvPr>
              <p:cNvSpPr txBox="1"/>
              <p:nvPr/>
            </p:nvSpPr>
            <p:spPr>
              <a:xfrm>
                <a:off x="514905" y="1526959"/>
                <a:ext cx="11496582" cy="4384470"/>
              </a:xfrm>
              <a:prstGeom prst="rect">
                <a:avLst/>
              </a:prstGeom>
              <a:noFill/>
            </p:spPr>
            <p:txBody>
              <a:bodyPr wrap="square" rtlCol="0">
                <a:spAutoFit/>
              </a:bodyPr>
              <a:lstStyle/>
              <a:p>
                <a:r>
                  <a:rPr kumimoji="1" lang="en-US" altLang="ja-JP" dirty="0"/>
                  <a:t>4-momentum(</a:t>
                </a:r>
                <a14:m>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𝑝</m:t>
                        </m:r>
                      </m:e>
                      <m:sup>
                        <m:r>
                          <a:rPr kumimoji="1" lang="ja-JP" altLang="en-US" i="1" smtClean="0">
                            <a:latin typeface="Cambria Math" panose="02040503050406030204" pitchFamily="18" charset="0"/>
                          </a:rPr>
                          <m:t>𝜇</m:t>
                        </m:r>
                      </m:sup>
                    </m:sSup>
                  </m:oMath>
                </a14:m>
                <a:r>
                  <a:rPr kumimoji="1" lang="en-US" altLang="ja-JP" dirty="0"/>
                  <a:t>)</a:t>
                </a:r>
                <a:r>
                  <a:rPr kumimoji="1" lang="ja-JP" altLang="en-US" dirty="0"/>
                  <a:t>は特殊相対性理論の枠組みであるミンコフスキー空間において、粒子の運動を記述するための</a:t>
                </a:r>
                <a:r>
                  <a:rPr kumimoji="1" lang="en-US" altLang="ja-JP" dirty="0"/>
                  <a:t>4</a:t>
                </a:r>
                <a:r>
                  <a:rPr kumimoji="1" lang="ja-JP" altLang="en-US" dirty="0"/>
                  <a:t>成分ベクトルである。</a:t>
                </a:r>
                <a:endParaRPr kumimoji="1" lang="en-US" altLang="ja-JP" dirty="0"/>
              </a:p>
              <a:p>
                <a:r>
                  <a:rPr lang="ja-JP" altLang="en-US" dirty="0"/>
                  <a:t>光速</a:t>
                </a:r>
                <a:r>
                  <a:rPr lang="en-US" altLang="ja-JP" dirty="0"/>
                  <a:t>(c)</a:t>
                </a:r>
                <a:r>
                  <a:rPr lang="ja-JP" altLang="en-US" dirty="0"/>
                  <a:t>を</a:t>
                </a:r>
                <a:r>
                  <a:rPr lang="en-US" altLang="ja-JP" dirty="0"/>
                  <a:t>1</a:t>
                </a:r>
                <a:r>
                  <a:rPr lang="ja-JP" altLang="en-US" dirty="0"/>
                  <a:t>として、</a:t>
                </a:r>
                <a:r>
                  <a:rPr lang="en-US" altLang="ja-JP" dirty="0"/>
                  <a:t> 4-momentum</a:t>
                </a:r>
                <a14:m>
                  <m:oMath xmlns:m="http://schemas.openxmlformats.org/officeDocument/2006/math">
                    <m:r>
                      <a:rPr lang="ja-JP" altLang="en-US" i="1" dirty="0">
                        <a:latin typeface="Cambria Math" panose="02040503050406030204" pitchFamily="18" charset="0"/>
                      </a:rPr>
                      <m:t> </m:t>
                    </m:r>
                    <m:sSup>
                      <m:sSupPr>
                        <m:ctrlPr>
                          <a:rPr lang="en-US" altLang="ja-JP" i="1">
                            <a:latin typeface="Cambria Math" panose="02040503050406030204" pitchFamily="18" charset="0"/>
                          </a:rPr>
                        </m:ctrlPr>
                      </m:sSupPr>
                      <m:e>
                        <m:r>
                          <a:rPr lang="en-US" altLang="ja-JP" i="1">
                            <a:latin typeface="Cambria Math" panose="02040503050406030204" pitchFamily="18" charset="0"/>
                          </a:rPr>
                          <m:t>𝑝</m:t>
                        </m:r>
                      </m:e>
                      <m:sup>
                        <m:r>
                          <a:rPr lang="ja-JP" altLang="en-US" i="1">
                            <a:latin typeface="Cambria Math" panose="02040503050406030204" pitchFamily="18" charset="0"/>
                          </a:rPr>
                          <m:t>𝜇</m:t>
                        </m:r>
                      </m:sup>
                    </m:sSup>
                  </m:oMath>
                </a14:m>
                <a:r>
                  <a:rPr lang="ja-JP" altLang="en-US" dirty="0"/>
                  <a:t>は以下のように定義される。</a:t>
                </a:r>
                <a:endParaRPr lang="en-US" altLang="ja-JP" dirty="0"/>
              </a:p>
              <a:p>
                <a:pPr/>
                <a14:m>
                  <m:oMathPara xmlns:m="http://schemas.openxmlformats.org/officeDocument/2006/math">
                    <m:oMathParaPr>
                      <m:jc m:val="centerGroup"/>
                    </m:oMathParaPr>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𝑝</m:t>
                          </m:r>
                        </m:e>
                        <m:sup>
                          <m:r>
                            <a:rPr lang="ja-JP" altLang="en-US" i="1">
                              <a:latin typeface="Cambria Math" panose="02040503050406030204" pitchFamily="18" charset="0"/>
                            </a:rPr>
                            <m:t>𝜇</m:t>
                          </m:r>
                        </m:sup>
                      </m:sSup>
                      <m:r>
                        <a:rPr lang="en-US" altLang="ja-JP" b="0" i="1" smtClean="0">
                          <a:latin typeface="Cambria Math" panose="02040503050406030204" pitchFamily="18" charset="0"/>
                        </a:rPr>
                        <m:t>=</m:t>
                      </m:r>
                      <m:d>
                        <m:dPr>
                          <m:ctrlPr>
                            <a:rPr lang="ja-JP" altLang="en-US" b="0" i="1" smtClean="0">
                              <a:latin typeface="Cambria Math" panose="02040503050406030204" pitchFamily="18" charset="0"/>
                            </a:rPr>
                          </m:ctrlPr>
                        </m:dPr>
                        <m:e>
                          <m:r>
                            <a:rPr lang="en-US" altLang="ja-JP" i="1">
                              <a:latin typeface="Cambria Math" panose="02040503050406030204" pitchFamily="18" charset="0"/>
                            </a:rPr>
                            <m:t>𝐸</m:t>
                          </m:r>
                          <m:r>
                            <a:rPr lang="en-US" altLang="ja-JP" i="1">
                              <a:latin typeface="Cambria Math" panose="02040503050406030204" pitchFamily="18" charset="0"/>
                            </a:rPr>
                            <m:t>,</m:t>
                          </m:r>
                          <m:sSub>
                            <m:sSubPr>
                              <m:ctrlPr>
                                <a:rPr lang="ja-JP" altLang="en-US"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𝑥</m:t>
                              </m:r>
                            </m:sub>
                          </m:sSub>
                          <m:r>
                            <a:rPr lang="en-US" altLang="ja-JP" i="1">
                              <a:latin typeface="Cambria Math" panose="02040503050406030204" pitchFamily="18" charset="0"/>
                            </a:rPr>
                            <m:t>,</m:t>
                          </m:r>
                          <m:sSub>
                            <m:sSubPr>
                              <m:ctrlPr>
                                <a:rPr lang="ja-JP" altLang="en-US"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𝑦</m:t>
                              </m:r>
                            </m:sub>
                          </m:sSub>
                          <m:r>
                            <a:rPr lang="en-US" altLang="ja-JP" i="1">
                              <a:latin typeface="Cambria Math" panose="02040503050406030204" pitchFamily="18" charset="0"/>
                            </a:rPr>
                            <m:t>,</m:t>
                          </m:r>
                          <m:sSub>
                            <m:sSubPr>
                              <m:ctrlPr>
                                <a:rPr lang="ja-JP" altLang="en-US"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𝑧</m:t>
                              </m:r>
                            </m:sub>
                          </m:sSub>
                        </m:e>
                      </m:d>
                      <m:r>
                        <a:rPr lang="en-US" altLang="ja-JP" b="0" i="1" smtClean="0">
                          <a:latin typeface="Cambria Math" panose="02040503050406030204" pitchFamily="18" charset="0"/>
                        </a:rPr>
                        <m:t>=</m:t>
                      </m:r>
                      <m:d>
                        <m:dPr>
                          <m:ctrlPr>
                            <a:rPr lang="ja-JP" altLang="en-US" b="0" i="1" smtClean="0">
                              <a:latin typeface="Cambria Math" panose="02040503050406030204" pitchFamily="18" charset="0"/>
                            </a:rPr>
                          </m:ctrlPr>
                        </m:dPr>
                        <m:e>
                          <m:r>
                            <a:rPr lang="en-US" altLang="ja-JP" b="0" i="1" smtClean="0">
                              <a:latin typeface="Cambria Math" panose="02040503050406030204" pitchFamily="18" charset="0"/>
                            </a:rPr>
                            <m:t>𝐸</m:t>
                          </m:r>
                          <m:r>
                            <a:rPr lang="en-US" altLang="ja-JP" b="0" i="1" smtClean="0">
                              <a:latin typeface="Cambria Math" panose="02040503050406030204" pitchFamily="18" charset="0"/>
                            </a:rPr>
                            <m:t>,</m:t>
                          </m:r>
                          <m:acc>
                            <m:accPr>
                              <m:chr m:val="⃗"/>
                              <m:ctrlPr>
                                <a:rPr lang="ja-JP" altLang="en-US" b="0" i="1" smtClean="0">
                                  <a:latin typeface="Cambria Math" panose="02040503050406030204" pitchFamily="18" charset="0"/>
                                </a:rPr>
                              </m:ctrlPr>
                            </m:accPr>
                            <m:e>
                              <m:r>
                                <a:rPr lang="en-US" altLang="ja-JP" b="0" i="1" smtClean="0">
                                  <a:latin typeface="Cambria Math" panose="02040503050406030204" pitchFamily="18" charset="0"/>
                                </a:rPr>
                                <m:t>𝑝</m:t>
                              </m:r>
                            </m:e>
                          </m:acc>
                        </m:e>
                      </m:d>
                    </m:oMath>
                  </m:oMathPara>
                </a14:m>
                <a:endParaRPr kumimoji="1" lang="en-US" altLang="ja-JP" dirty="0"/>
              </a:p>
              <a:p>
                <a:pPr marL="285750" indent="-285750">
                  <a:buFont typeface="Arial" panose="020B0604020202020204" pitchFamily="34" charset="0"/>
                  <a:buChar char="•"/>
                </a:pPr>
                <a:r>
                  <a:rPr kumimoji="1" lang="en-US" altLang="ja-JP" dirty="0"/>
                  <a:t>Energy(</a:t>
                </a:r>
                <a14:m>
                  <m:oMath xmlns:m="http://schemas.openxmlformats.org/officeDocument/2006/math">
                    <m:r>
                      <a:rPr lang="en-US" altLang="ja-JP" i="1">
                        <a:latin typeface="Cambria Math" panose="02040503050406030204" pitchFamily="18" charset="0"/>
                      </a:rPr>
                      <m:t>𝐸</m:t>
                    </m:r>
                  </m:oMath>
                </a14:m>
                <a:r>
                  <a:rPr kumimoji="1" lang="en-US" altLang="ja-JP" dirty="0"/>
                  <a:t>)(</a:t>
                </a:r>
                <a:r>
                  <a:rPr kumimoji="1" lang="ja-JP" altLang="en-US" dirty="0"/>
                  <a:t>時間成分</a:t>
                </a:r>
                <a:r>
                  <a:rPr kumimoji="1" lang="en-US" altLang="ja-JP" dirty="0"/>
                  <a:t>)</a:t>
                </a:r>
                <a:br>
                  <a:rPr kumimoji="1" lang="en-US" altLang="ja-JP" dirty="0"/>
                </a:br>
                <a:r>
                  <a:rPr kumimoji="1" lang="ja-JP" altLang="en-US" dirty="0"/>
                  <a:t>粒子が持つ</a:t>
                </a:r>
                <a:r>
                  <a:rPr kumimoji="1" lang="en-US" altLang="ja-JP" dirty="0"/>
                  <a:t>Total energy(</a:t>
                </a:r>
                <a:r>
                  <a:rPr kumimoji="1" lang="ja-JP" altLang="en-US" dirty="0"/>
                  <a:t>静止質量エネルギーと運動エネルギーの合計</a:t>
                </a:r>
                <a:r>
                  <a:rPr kumimoji="1" lang="en-US" altLang="ja-JP" dirty="0"/>
                  <a:t>)</a:t>
                </a:r>
                <a:r>
                  <a:rPr kumimoji="1" lang="ja-JP" altLang="en-US" dirty="0"/>
                  <a:t>を意味する。ミンコフスキー空間における時間並進</a:t>
                </a:r>
                <a:r>
                  <a:rPr kumimoji="1" lang="en-US" altLang="ja-JP" dirty="0"/>
                  <a:t>(time translation)</a:t>
                </a:r>
                <a:r>
                  <a:rPr lang="ja-JP" altLang="en-US" dirty="0"/>
                  <a:t>と共役するネーター電荷。</a:t>
                </a:r>
                <a:br>
                  <a:rPr lang="en-US" altLang="ja-JP" dirty="0"/>
                </a:br>
                <a:r>
                  <a:rPr lang="en-US" altLang="ja-JP" dirty="0"/>
                  <a:t>≒</a:t>
                </a:r>
                <a:r>
                  <a:rPr lang="ja-JP" altLang="en-US" dirty="0"/>
                  <a:t>時間を進めても物理法則が変わらない</a:t>
                </a:r>
                <a:r>
                  <a:rPr lang="en-US" altLang="ja-JP" dirty="0"/>
                  <a:t>-&gt;</a:t>
                </a:r>
                <a:r>
                  <a:rPr lang="ja-JP" altLang="en-US" dirty="0"/>
                  <a:t>エネルギーが保存する</a:t>
                </a:r>
                <a:endParaRPr lang="en-US" altLang="ja-JP" dirty="0"/>
              </a:p>
              <a:p>
                <a:pPr marL="285750" indent="-285750">
                  <a:buFont typeface="Arial" panose="020B0604020202020204" pitchFamily="34" charset="0"/>
                  <a:buChar char="•"/>
                </a:pPr>
                <a:r>
                  <a:rPr kumimoji="1" lang="en-US" altLang="ja-JP" dirty="0"/>
                  <a:t>Momentum(</a:t>
                </a:r>
                <a14:m>
                  <m:oMath xmlns:m="http://schemas.openxmlformats.org/officeDocument/2006/math">
                    <m:acc>
                      <m:accPr>
                        <m:chr m:val="⃗"/>
                        <m:ctrlPr>
                          <a:rPr lang="ja-JP" altLang="en-US" i="1">
                            <a:latin typeface="Cambria Math" panose="02040503050406030204" pitchFamily="18" charset="0"/>
                          </a:rPr>
                        </m:ctrlPr>
                      </m:accPr>
                      <m:e>
                        <m:r>
                          <a:rPr lang="en-US" altLang="ja-JP" i="1">
                            <a:latin typeface="Cambria Math" panose="02040503050406030204" pitchFamily="18" charset="0"/>
                          </a:rPr>
                          <m:t>𝑝</m:t>
                        </m:r>
                      </m:e>
                    </m:acc>
                  </m:oMath>
                </a14:m>
                <a:r>
                  <a:rPr kumimoji="1" lang="en-US" altLang="ja-JP" dirty="0"/>
                  <a:t>)(</a:t>
                </a:r>
                <a:r>
                  <a:rPr kumimoji="1" lang="ja-JP" altLang="en-US" dirty="0"/>
                  <a:t>空間成分</a:t>
                </a:r>
                <a:r>
                  <a:rPr kumimoji="1" lang="en-US" altLang="ja-JP" dirty="0"/>
                  <a:t>)</a:t>
                </a:r>
                <a:br>
                  <a:rPr lang="en-US" altLang="ja-JP" dirty="0"/>
                </a:br>
                <a:r>
                  <a:rPr lang="en-US" altLang="ja-JP" dirty="0"/>
                  <a:t>3</a:t>
                </a:r>
                <a:r>
                  <a:rPr lang="ja-JP" altLang="en-US" dirty="0"/>
                  <a:t>次元空間における空間運動量を意味する。空間並進</a:t>
                </a:r>
                <a:r>
                  <a:rPr lang="en-US" altLang="ja-JP" dirty="0"/>
                  <a:t>(Space translation)</a:t>
                </a:r>
                <a:r>
                  <a:rPr lang="ja-JP" altLang="en-US" dirty="0"/>
                  <a:t>と共役するネーター電荷。</a:t>
                </a:r>
                <a:br>
                  <a:rPr lang="en-US" altLang="ja-JP" dirty="0"/>
                </a:br>
                <a:r>
                  <a:rPr lang="en-US" altLang="ja-JP" dirty="0"/>
                  <a:t>≒</a:t>
                </a:r>
                <a:r>
                  <a:rPr lang="ja-JP" altLang="en-US" dirty="0"/>
                  <a:t>場所を移動しても物理法則が変わらない</a:t>
                </a:r>
                <a:r>
                  <a:rPr lang="en-US" altLang="ja-JP" dirty="0"/>
                  <a:t>-&gt;</a:t>
                </a:r>
                <a:r>
                  <a:rPr lang="ja-JP" altLang="en-US" dirty="0"/>
                  <a:t>運動量が保存する</a:t>
                </a:r>
                <a:endParaRPr lang="en-US" altLang="ja-JP" dirty="0"/>
              </a:p>
              <a:p>
                <a:pPr marL="285750" indent="-285750">
                  <a:buFont typeface="Arial" panose="020B0604020202020204" pitchFamily="34" charset="0"/>
                  <a:buChar char="•"/>
                </a:pPr>
                <a:endParaRPr kumimoji="1" lang="en-US" altLang="ja-JP" dirty="0"/>
              </a:p>
              <a:p>
                <a:r>
                  <a:rPr kumimoji="1" lang="en-US" altLang="ja-JP" dirty="0"/>
                  <a:t>4-momentum</a:t>
                </a:r>
                <a:r>
                  <a:rPr kumimoji="1" lang="ja-JP" altLang="en-US" dirty="0"/>
                  <a:t>自身のローレンツ不変な内積は、座標系に依存せず、常にその粒子の不変質量</a:t>
                </a:r>
                <a:r>
                  <a:rPr kumimoji="1" lang="en-US" altLang="ja-JP" dirty="0"/>
                  <a:t>(Invariant mass)</a:t>
                </a:r>
                <a:r>
                  <a:rPr kumimoji="1" lang="ja-JP" altLang="en-US" dirty="0"/>
                  <a:t>の</a:t>
                </a:r>
                <a:r>
                  <a:rPr kumimoji="1" lang="en-US" altLang="ja-JP" dirty="0"/>
                  <a:t>2</a:t>
                </a:r>
                <a:r>
                  <a:rPr kumimoji="1" lang="ja-JP" altLang="en-US" dirty="0"/>
                  <a:t>乗と一致する。</a:t>
                </a:r>
                <a:endParaRPr kumimoji="1" lang="en-US" altLang="ja-JP" dirty="0"/>
              </a:p>
              <a:p>
                <a:pPr/>
                <a14:m>
                  <m:oMathPara xmlns:m="http://schemas.openxmlformats.org/officeDocument/2006/math">
                    <m:oMathParaPr>
                      <m:jc m:val="centerGroup"/>
                    </m:oMathParaPr>
                    <m:oMath xmlns:m="http://schemas.openxmlformats.org/officeDocument/2006/math">
                      <m:sSub>
                        <m:sSubPr>
                          <m:ctrlPr>
                            <a:rPr lang="ja-JP" altLang="en-US" i="1" smtClean="0">
                              <a:latin typeface="Cambria Math" panose="02040503050406030204" pitchFamily="18" charset="0"/>
                            </a:rPr>
                          </m:ctrlPr>
                        </m:sSubPr>
                        <m:e>
                          <m:r>
                            <a:rPr lang="en-US" altLang="ja-JP" b="0" i="1" smtClean="0">
                              <a:latin typeface="Cambria Math" panose="02040503050406030204" pitchFamily="18" charset="0"/>
                            </a:rPr>
                            <m:t>𝑝</m:t>
                          </m:r>
                        </m:e>
                        <m:sub>
                          <m:r>
                            <a:rPr lang="ja-JP" altLang="en-US" i="1" smtClean="0">
                              <a:latin typeface="Cambria Math" panose="02040503050406030204" pitchFamily="18" charset="0"/>
                            </a:rPr>
                            <m:t>𝜇</m:t>
                          </m:r>
                        </m:sub>
                      </m:sSub>
                      <m:sSup>
                        <m:sSupPr>
                          <m:ctrlPr>
                            <a:rPr lang="ja-JP" altLang="en-US" i="1">
                              <a:latin typeface="Cambria Math" panose="02040503050406030204" pitchFamily="18" charset="0"/>
                            </a:rPr>
                          </m:ctrlPr>
                        </m:sSupPr>
                        <m:e>
                          <m:r>
                            <a:rPr lang="ja-JP" altLang="en-US" i="1">
                              <a:latin typeface="Cambria Math" panose="02040503050406030204" pitchFamily="18" charset="0"/>
                            </a:rPr>
                            <m:t>𝑝</m:t>
                          </m:r>
                        </m:e>
                        <m:sup>
                          <m:r>
                            <a:rPr lang="ja-JP" altLang="en-US" i="1">
                              <a:latin typeface="Cambria Math" panose="02040503050406030204" pitchFamily="18" charset="0"/>
                            </a:rPr>
                            <m:t>𝜇</m:t>
                          </m:r>
                        </m:sup>
                      </m:sSup>
                      <m:r>
                        <a:rPr lang="en-US" altLang="ja-JP" b="0" i="1" smtClean="0">
                          <a:latin typeface="Cambria Math" panose="02040503050406030204" pitchFamily="18" charset="0"/>
                        </a:rPr>
                        <m:t>=</m:t>
                      </m:r>
                      <m:sSup>
                        <m:sSupPr>
                          <m:ctrlPr>
                            <a:rPr lang="en-US" altLang="ja-JP" b="0" i="1" smtClean="0">
                              <a:latin typeface="Cambria Math" panose="02040503050406030204" pitchFamily="18" charset="0"/>
                            </a:rPr>
                          </m:ctrlPr>
                        </m:sSupPr>
                        <m:e>
                          <m:r>
                            <a:rPr lang="en-US" altLang="ja-JP" b="0" i="1" smtClean="0">
                              <a:latin typeface="Cambria Math" panose="02040503050406030204" pitchFamily="18" charset="0"/>
                            </a:rPr>
                            <m:t>𝐸</m:t>
                          </m:r>
                        </m:e>
                        <m:sup>
                          <m:r>
                            <a:rPr lang="en-US" altLang="ja-JP" b="0" i="1" smtClean="0">
                              <a:latin typeface="Cambria Math" panose="02040503050406030204" pitchFamily="18" charset="0"/>
                            </a:rPr>
                            <m:t>2</m:t>
                          </m:r>
                        </m:sup>
                      </m:sSup>
                      <m:r>
                        <a:rPr lang="en-US" altLang="ja-JP" b="0" i="1" smtClean="0">
                          <a:latin typeface="Cambria Math" panose="02040503050406030204" pitchFamily="18" charset="0"/>
                        </a:rPr>
                        <m:t>−</m:t>
                      </m:r>
                      <m:sSup>
                        <m:sSupPr>
                          <m:ctrlPr>
                            <a:rPr lang="en-US" altLang="ja-JP" b="0" i="1" smtClean="0">
                              <a:latin typeface="Cambria Math" panose="02040503050406030204" pitchFamily="18" charset="0"/>
                            </a:rPr>
                          </m:ctrlPr>
                        </m:sSupPr>
                        <m:e>
                          <m:d>
                            <m:dPr>
                              <m:begChr m:val="|"/>
                              <m:endChr m:val="|"/>
                              <m:ctrlPr>
                                <a:rPr lang="en-US" altLang="ja-JP" i="1">
                                  <a:latin typeface="Cambria Math" panose="02040503050406030204" pitchFamily="18" charset="0"/>
                                </a:rPr>
                              </m:ctrlPr>
                            </m:dPr>
                            <m:e>
                              <m:acc>
                                <m:accPr>
                                  <m:chr m:val="⃗"/>
                                  <m:ctrlPr>
                                    <a:rPr lang="en-US" altLang="ja-JP" i="1">
                                      <a:latin typeface="Cambria Math" panose="02040503050406030204" pitchFamily="18" charset="0"/>
                                    </a:rPr>
                                  </m:ctrlPr>
                                </m:accPr>
                                <m:e>
                                  <m:r>
                                    <a:rPr lang="ja-JP" altLang="en-US" i="1">
                                      <a:latin typeface="Cambria Math" panose="02040503050406030204" pitchFamily="18" charset="0"/>
                                    </a:rPr>
                                    <m:t>𝑝</m:t>
                                  </m:r>
                                </m:e>
                              </m:acc>
                            </m:e>
                          </m:d>
                        </m:e>
                        <m:sup>
                          <m:r>
                            <a:rPr lang="en-US" altLang="ja-JP" b="0" i="1" smtClean="0">
                              <a:latin typeface="Cambria Math" panose="02040503050406030204" pitchFamily="18" charset="0"/>
                            </a:rPr>
                            <m:t>2</m:t>
                          </m:r>
                        </m:sup>
                      </m:sSup>
                      <m:r>
                        <a:rPr lang="en-US" altLang="ja-JP" b="0" i="1" smtClean="0">
                          <a:latin typeface="Cambria Math" panose="02040503050406030204" pitchFamily="18" charset="0"/>
                        </a:rPr>
                        <m:t>=</m:t>
                      </m:r>
                      <m:sSup>
                        <m:sSupPr>
                          <m:ctrlPr>
                            <a:rPr lang="en-US" altLang="ja-JP" b="0" i="1" smtClean="0">
                              <a:latin typeface="Cambria Math" panose="02040503050406030204" pitchFamily="18" charset="0"/>
                            </a:rPr>
                          </m:ctrlPr>
                        </m:sSupPr>
                        <m:e>
                          <m:r>
                            <a:rPr lang="en-US" altLang="ja-JP" b="0" i="1" smtClean="0">
                              <a:latin typeface="Cambria Math" panose="02040503050406030204" pitchFamily="18" charset="0"/>
                            </a:rPr>
                            <m:t>𝑚</m:t>
                          </m:r>
                        </m:e>
                        <m:sup>
                          <m:r>
                            <a:rPr lang="en-US" altLang="ja-JP" b="0" i="1" smtClean="0">
                              <a:latin typeface="Cambria Math" panose="02040503050406030204" pitchFamily="18" charset="0"/>
                            </a:rPr>
                            <m:t>2</m:t>
                          </m:r>
                        </m:sup>
                      </m:sSup>
                    </m:oMath>
                  </m:oMathPara>
                </a14:m>
                <a:endParaRPr kumimoji="1" lang="en-US" altLang="ja-JP" dirty="0"/>
              </a:p>
            </p:txBody>
          </p:sp>
        </mc:Choice>
        <mc:Fallback xmlns="">
          <p:sp>
            <p:nvSpPr>
              <p:cNvPr id="4" name="テキスト ボックス 3">
                <a:extLst>
                  <a:ext uri="{FF2B5EF4-FFF2-40B4-BE49-F238E27FC236}">
                    <a16:creationId xmlns:a16="http://schemas.microsoft.com/office/drawing/2014/main" id="{8EC5AA6B-997F-680A-ABC6-333B6BFB537D}"/>
                  </a:ext>
                </a:extLst>
              </p:cNvPr>
              <p:cNvSpPr txBox="1">
                <a:spLocks noRot="1" noChangeAspect="1" noMove="1" noResize="1" noEditPoints="1" noAdjustHandles="1" noChangeArrowheads="1" noChangeShapeType="1" noTextEdit="1"/>
              </p:cNvSpPr>
              <p:nvPr/>
            </p:nvSpPr>
            <p:spPr>
              <a:xfrm>
                <a:off x="514905" y="1526959"/>
                <a:ext cx="11496582" cy="4384470"/>
              </a:xfrm>
              <a:prstGeom prst="rect">
                <a:avLst/>
              </a:prstGeom>
              <a:blipFill>
                <a:blip r:embed="rId2"/>
                <a:stretch>
                  <a:fillRect l="-424" t="-556"/>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5339519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30FD65-D33F-D96B-33BF-44DD6E30EF79}"/>
              </a:ext>
            </a:extLst>
          </p:cNvPr>
          <p:cNvSpPr>
            <a:spLocks noGrp="1"/>
          </p:cNvSpPr>
          <p:nvPr>
            <p:ph type="title"/>
          </p:nvPr>
        </p:nvSpPr>
        <p:spPr/>
        <p:txBody>
          <a:bodyPr/>
          <a:lstStyle/>
          <a:p>
            <a:r>
              <a:rPr kumimoji="1" lang="en-US" altLang="ja-JP" dirty="0"/>
              <a:t>The Difference in Production Mechanisms</a:t>
            </a:r>
            <a:endParaRPr kumimoji="1" lang="ja-JP" altLang="en-US" dirty="0"/>
          </a:p>
        </p:txBody>
      </p:sp>
      <p:sp>
        <p:nvSpPr>
          <p:cNvPr id="4" name="テキスト ボックス 3">
            <a:extLst>
              <a:ext uri="{FF2B5EF4-FFF2-40B4-BE49-F238E27FC236}">
                <a16:creationId xmlns:a16="http://schemas.microsoft.com/office/drawing/2014/main" id="{0CF8EB79-F07F-A51E-559A-21EC941F23D0}"/>
              </a:ext>
            </a:extLst>
          </p:cNvPr>
          <p:cNvSpPr txBox="1"/>
          <p:nvPr/>
        </p:nvSpPr>
        <p:spPr>
          <a:xfrm>
            <a:off x="838200" y="1954306"/>
            <a:ext cx="4522694" cy="923330"/>
          </a:xfrm>
          <a:prstGeom prst="rect">
            <a:avLst/>
          </a:prstGeom>
          <a:noFill/>
        </p:spPr>
        <p:txBody>
          <a:bodyPr wrap="square" rtlCol="0">
            <a:spAutoFit/>
          </a:bodyPr>
          <a:lstStyle/>
          <a:p>
            <a:r>
              <a:rPr kumimoji="1" lang="en-US" altLang="ja-JP" dirty="0" err="1"/>
              <a:t>Higgsstrahlung</a:t>
            </a:r>
            <a:r>
              <a:rPr kumimoji="1" lang="en-US" altLang="ja-JP" dirty="0"/>
              <a:t>(s-channel)</a:t>
            </a:r>
          </a:p>
          <a:p>
            <a:r>
              <a:rPr kumimoji="1" lang="ja-JP" altLang="en-US" dirty="0"/>
              <a:t>電子と陽電子が正面衝突し、エネルギーを</a:t>
            </a:r>
            <a:r>
              <a:rPr kumimoji="1" lang="en-US" altLang="ja-JP" dirty="0"/>
              <a:t>1</a:t>
            </a:r>
            <a:r>
              <a:rPr kumimoji="1" lang="ja-JP" altLang="en-US" dirty="0"/>
              <a:t>点に集中させる対消滅型反応。</a:t>
            </a:r>
          </a:p>
        </p:txBody>
      </p:sp>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8D73C1FF-1E88-7B1C-296F-1D83DAD8A8F6}"/>
                  </a:ext>
                </a:extLst>
              </p:cNvPr>
              <p:cNvSpPr txBox="1"/>
              <p:nvPr/>
            </p:nvSpPr>
            <p:spPr>
              <a:xfrm>
                <a:off x="1090863" y="3059668"/>
                <a:ext cx="258277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ja-JP" altLang="en-US" i="1" smtClean="0">
                          <a:latin typeface="Cambria Math" panose="02040503050406030204" pitchFamily="18" charset="0"/>
                        </a:rPr>
                        <m:t>𝜎</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𝑠</m:t>
                      </m:r>
                      <m:r>
                        <a:rPr kumimoji="1" lang="en-US" altLang="ja-JP" b="0" i="1" smtClean="0">
                          <a:latin typeface="Cambria Math" panose="02040503050406030204" pitchFamily="18" charset="0"/>
                        </a:rPr>
                        <m:t>)∝1/</m:t>
                      </m:r>
                      <m:r>
                        <a:rPr kumimoji="1" lang="en-US" altLang="ja-JP" b="0" i="1" smtClean="0">
                          <a:latin typeface="Cambria Math" panose="02040503050406030204" pitchFamily="18" charset="0"/>
                          <a:ea typeface="Cambria Math" panose="02040503050406030204" pitchFamily="18" charset="0"/>
                        </a:rPr>
                        <m:t>𝑠</m:t>
                      </m:r>
                    </m:oMath>
                  </m:oMathPara>
                </a14:m>
                <a:endParaRPr kumimoji="1" lang="ja-JP" altLang="en-US" dirty="0"/>
              </a:p>
            </p:txBody>
          </p:sp>
        </mc:Choice>
        <mc:Fallback xmlns="">
          <p:sp>
            <p:nvSpPr>
              <p:cNvPr id="5" name="テキスト ボックス 4">
                <a:extLst>
                  <a:ext uri="{FF2B5EF4-FFF2-40B4-BE49-F238E27FC236}">
                    <a16:creationId xmlns:a16="http://schemas.microsoft.com/office/drawing/2014/main" id="{8D73C1FF-1E88-7B1C-296F-1D83DAD8A8F6}"/>
                  </a:ext>
                </a:extLst>
              </p:cNvPr>
              <p:cNvSpPr txBox="1">
                <a:spLocks noRot="1" noChangeAspect="1" noMove="1" noResize="1" noEditPoints="1" noAdjustHandles="1" noChangeArrowheads="1" noChangeShapeType="1" noTextEdit="1"/>
              </p:cNvSpPr>
              <p:nvPr/>
            </p:nvSpPr>
            <p:spPr>
              <a:xfrm>
                <a:off x="1090863" y="3059668"/>
                <a:ext cx="2582779" cy="369332"/>
              </a:xfrm>
              <a:prstGeom prst="rect">
                <a:avLst/>
              </a:prstGeom>
              <a:blipFill>
                <a:blip r:embed="rId2"/>
                <a:stretch>
                  <a:fillRect b="-11475"/>
                </a:stretch>
              </a:blipFill>
            </p:spPr>
            <p:txBody>
              <a:bodyPr/>
              <a:lstStyle/>
              <a:p>
                <a:r>
                  <a:rPr lang="ja-JP" altLang="en-US">
                    <a:noFill/>
                  </a:rPr>
                  <a:t> </a:t>
                </a:r>
              </a:p>
            </p:txBody>
          </p:sp>
        </mc:Fallback>
      </mc:AlternateContent>
      <p:sp>
        <p:nvSpPr>
          <p:cNvPr id="34" name="テキスト ボックス 33">
            <a:extLst>
              <a:ext uri="{FF2B5EF4-FFF2-40B4-BE49-F238E27FC236}">
                <a16:creationId xmlns:a16="http://schemas.microsoft.com/office/drawing/2014/main" id="{3A388FE1-4A3A-CEBD-823D-B4A8AEC42BD9}"/>
              </a:ext>
            </a:extLst>
          </p:cNvPr>
          <p:cNvSpPr txBox="1"/>
          <p:nvPr/>
        </p:nvSpPr>
        <p:spPr>
          <a:xfrm>
            <a:off x="1390361" y="6289132"/>
            <a:ext cx="1559779" cy="369332"/>
          </a:xfrm>
          <a:prstGeom prst="rect">
            <a:avLst/>
          </a:prstGeom>
          <a:noFill/>
        </p:spPr>
        <p:txBody>
          <a:bodyPr wrap="square" rtlCol="0">
            <a:spAutoFit/>
          </a:bodyPr>
          <a:lstStyle/>
          <a:p>
            <a:r>
              <a:rPr kumimoji="1" lang="en-US" altLang="ja-JP" dirty="0"/>
              <a:t>S</a:t>
            </a:r>
            <a:r>
              <a:rPr kumimoji="1" lang="ja-JP" altLang="en-US" dirty="0"/>
              <a:t>チャンネル</a:t>
            </a:r>
          </a:p>
        </p:txBody>
      </p:sp>
      <p:sp>
        <p:nvSpPr>
          <p:cNvPr id="64" name="テキスト ボックス 63">
            <a:extLst>
              <a:ext uri="{FF2B5EF4-FFF2-40B4-BE49-F238E27FC236}">
                <a16:creationId xmlns:a16="http://schemas.microsoft.com/office/drawing/2014/main" id="{680D7CDC-5C6F-F516-4D17-1D51F54FD935}"/>
              </a:ext>
            </a:extLst>
          </p:cNvPr>
          <p:cNvSpPr txBox="1"/>
          <p:nvPr/>
        </p:nvSpPr>
        <p:spPr>
          <a:xfrm>
            <a:off x="8226882" y="6208314"/>
            <a:ext cx="2257260" cy="646331"/>
          </a:xfrm>
          <a:prstGeom prst="rect">
            <a:avLst/>
          </a:prstGeom>
          <a:noFill/>
        </p:spPr>
        <p:txBody>
          <a:bodyPr wrap="square" rtlCol="0">
            <a:spAutoFit/>
          </a:bodyPr>
          <a:lstStyle/>
          <a:p>
            <a:r>
              <a:rPr kumimoji="1" lang="en-US" altLang="ja-JP" dirty="0"/>
              <a:t>T</a:t>
            </a:r>
            <a:r>
              <a:rPr kumimoji="1" lang="ja-JP" altLang="en-US" dirty="0"/>
              <a:t>チャンネル</a:t>
            </a:r>
            <a:endParaRPr kumimoji="1" lang="en-US" altLang="ja-JP" dirty="0"/>
          </a:p>
          <a:p>
            <a:r>
              <a:rPr kumimoji="1" lang="en-US" altLang="ja-JP" dirty="0"/>
              <a:t>WW</a:t>
            </a:r>
            <a:r>
              <a:rPr kumimoji="1" lang="ja-JP" altLang="en-US" dirty="0"/>
              <a:t>フュージョン</a:t>
            </a:r>
          </a:p>
        </p:txBody>
      </p:sp>
      <mc:AlternateContent xmlns:mc="http://schemas.openxmlformats.org/markup-compatibility/2006" xmlns:a14="http://schemas.microsoft.com/office/drawing/2010/main">
        <mc:Choice Requires="a14">
          <p:sp>
            <p:nvSpPr>
              <p:cNvPr id="66" name="テキスト ボックス 65">
                <a:extLst>
                  <a:ext uri="{FF2B5EF4-FFF2-40B4-BE49-F238E27FC236}">
                    <a16:creationId xmlns:a16="http://schemas.microsoft.com/office/drawing/2014/main" id="{72B892A2-A65E-5404-171A-E4CF3AE92638}"/>
                  </a:ext>
                </a:extLst>
              </p:cNvPr>
              <p:cNvSpPr txBox="1"/>
              <p:nvPr/>
            </p:nvSpPr>
            <p:spPr>
              <a:xfrm>
                <a:off x="625532" y="3498480"/>
                <a:ext cx="4044330" cy="1480342"/>
              </a:xfrm>
              <a:prstGeom prst="rect">
                <a:avLst/>
              </a:prstGeom>
              <a:noFill/>
            </p:spPr>
            <p:txBody>
              <a:bodyPr wrap="square" rtlCol="0">
                <a:spAutoFit/>
              </a:bodyPr>
              <a:lstStyle/>
              <a:p>
                <a:r>
                  <a:rPr lang="ja-JP" altLang="en-US"/>
                  <a:t>重心系エネルギー </a:t>
                </a:r>
                <a14:m>
                  <m:oMath xmlns:m="http://schemas.openxmlformats.org/officeDocument/2006/math">
                    <m:rad>
                      <m:radPr>
                        <m:degHide m:val="on"/>
                        <m:ctrlPr>
                          <a:rPr lang="ja-JP" altLang="en-US" i="1">
                            <a:latin typeface="Cambria Math" panose="02040503050406030204" pitchFamily="18" charset="0"/>
                          </a:rPr>
                        </m:ctrlPr>
                      </m:radPr>
                      <m:deg/>
                      <m:e>
                        <m:r>
                          <a:rPr lang="ja-JP" altLang="en-US" i="1">
                            <a:latin typeface="Cambria Math" panose="02040503050406030204" pitchFamily="18" charset="0"/>
                          </a:rPr>
                          <m:t>𝑠</m:t>
                        </m:r>
                      </m:e>
                    </m:rad>
                  </m:oMath>
                </a14:m>
                <a:r>
                  <a:rPr lang="ja-JP" altLang="en-US"/>
                  <a:t> が上がるほど、粒子の波長が短くなり衝突確率が減少する。</a:t>
                </a:r>
              </a:p>
              <a:p>
                <a:r>
                  <a:rPr lang="en-US" altLang="ja-JP"/>
                  <a:t>ILC250</a:t>
                </a:r>
                <a:r>
                  <a:rPr lang="ja-JP" altLang="en-US"/>
                  <a:t>でピークを迎え、その後急激に低下する。</a:t>
                </a:r>
              </a:p>
            </p:txBody>
          </p:sp>
        </mc:Choice>
        <mc:Fallback xmlns="">
          <p:sp>
            <p:nvSpPr>
              <p:cNvPr id="66" name="テキスト ボックス 65">
                <a:extLst>
                  <a:ext uri="{FF2B5EF4-FFF2-40B4-BE49-F238E27FC236}">
                    <a16:creationId xmlns:a16="http://schemas.microsoft.com/office/drawing/2014/main" id="{72B892A2-A65E-5404-171A-E4CF3AE92638}"/>
                  </a:ext>
                </a:extLst>
              </p:cNvPr>
              <p:cNvSpPr txBox="1">
                <a:spLocks noRot="1" noChangeAspect="1" noMove="1" noResize="1" noEditPoints="1" noAdjustHandles="1" noChangeArrowheads="1" noChangeShapeType="1" noTextEdit="1"/>
              </p:cNvSpPr>
              <p:nvPr/>
            </p:nvSpPr>
            <p:spPr>
              <a:xfrm>
                <a:off x="625532" y="3498480"/>
                <a:ext cx="4044330" cy="1480342"/>
              </a:xfrm>
              <a:prstGeom prst="rect">
                <a:avLst/>
              </a:prstGeom>
              <a:blipFill>
                <a:blip r:embed="rId23"/>
                <a:stretch>
                  <a:fillRect l="-1357" t="-2058" r="-754" b="-5761"/>
                </a:stretch>
              </a:blipFill>
            </p:spPr>
            <p:txBody>
              <a:bodyPr/>
              <a:lstStyle/>
              <a:p>
                <a:r>
                  <a:rPr lang="ja-JP" altLang="en-US">
                    <a:noFill/>
                  </a:rPr>
                  <a:t> </a:t>
                </a:r>
              </a:p>
            </p:txBody>
          </p:sp>
        </mc:Fallback>
      </mc:AlternateContent>
      <p:sp>
        <p:nvSpPr>
          <p:cNvPr id="67" name="テキスト ボックス 66">
            <a:extLst>
              <a:ext uri="{FF2B5EF4-FFF2-40B4-BE49-F238E27FC236}">
                <a16:creationId xmlns:a16="http://schemas.microsoft.com/office/drawing/2014/main" id="{DCF95230-BDC5-3C3F-4648-DE8E5BAB353B}"/>
              </a:ext>
            </a:extLst>
          </p:cNvPr>
          <p:cNvSpPr txBox="1"/>
          <p:nvPr/>
        </p:nvSpPr>
        <p:spPr>
          <a:xfrm>
            <a:off x="7244638" y="1779336"/>
            <a:ext cx="3288234" cy="1200329"/>
          </a:xfrm>
          <a:prstGeom prst="rect">
            <a:avLst/>
          </a:prstGeom>
          <a:noFill/>
        </p:spPr>
        <p:txBody>
          <a:bodyPr wrap="square" rtlCol="0">
            <a:spAutoFit/>
          </a:bodyPr>
          <a:lstStyle/>
          <a:p>
            <a:r>
              <a:rPr kumimoji="1" lang="en-US" altLang="ja-JP" dirty="0"/>
              <a:t>WW-fusion (t-channel)</a:t>
            </a:r>
          </a:p>
          <a:p>
            <a:r>
              <a:rPr kumimoji="1" lang="ja-JP" altLang="en-US" dirty="0"/>
              <a:t>電子と陽電子が仮想的な</a:t>
            </a:r>
            <a:r>
              <a:rPr kumimoji="1" lang="en-US" altLang="ja-JP" dirty="0"/>
              <a:t>W</a:t>
            </a:r>
            <a:r>
              <a:rPr kumimoji="1" lang="ja-JP" altLang="en-US" dirty="0"/>
              <a:t>ボソンを放出し、それが融合するすれ違い型反応。</a:t>
            </a:r>
          </a:p>
        </p:txBody>
      </p:sp>
      <p:grpSp>
        <p:nvGrpSpPr>
          <p:cNvPr id="68" name="グループ化 67">
            <a:extLst>
              <a:ext uri="{FF2B5EF4-FFF2-40B4-BE49-F238E27FC236}">
                <a16:creationId xmlns:a16="http://schemas.microsoft.com/office/drawing/2014/main" id="{6AF2A30E-28AF-5CC6-2F7A-7E3F04C16A45}"/>
              </a:ext>
            </a:extLst>
          </p:cNvPr>
          <p:cNvGrpSpPr/>
          <p:nvPr/>
        </p:nvGrpSpPr>
        <p:grpSpPr>
          <a:xfrm>
            <a:off x="581527" y="4635103"/>
            <a:ext cx="3795903" cy="2040585"/>
            <a:chOff x="581527" y="4635103"/>
            <a:chExt cx="3795903" cy="2040585"/>
          </a:xfrm>
        </p:grpSpPr>
        <p:grpSp>
          <p:nvGrpSpPr>
            <p:cNvPr id="6" name="グループ化 5">
              <a:extLst>
                <a:ext uri="{FF2B5EF4-FFF2-40B4-BE49-F238E27FC236}">
                  <a16:creationId xmlns:a16="http://schemas.microsoft.com/office/drawing/2014/main" id="{AA6C8129-98BB-5FDD-F220-7887FD0AD0B2}"/>
                </a:ext>
              </a:extLst>
            </p:cNvPr>
            <p:cNvGrpSpPr/>
            <p:nvPr/>
          </p:nvGrpSpPr>
          <p:grpSpPr>
            <a:xfrm>
              <a:off x="581527" y="4635103"/>
              <a:ext cx="3795903" cy="2040585"/>
              <a:chOff x="1770186" y="4477600"/>
              <a:chExt cx="3795903" cy="2040585"/>
            </a:xfrm>
          </p:grpSpPr>
          <p:sp>
            <p:nvSpPr>
              <p:cNvPr id="7" name="二等辺三角形 6">
                <a:extLst>
                  <a:ext uri="{FF2B5EF4-FFF2-40B4-BE49-F238E27FC236}">
                    <a16:creationId xmlns:a16="http://schemas.microsoft.com/office/drawing/2014/main" id="{487D95B3-43F4-042E-088D-19A5489E6D74}"/>
                  </a:ext>
                </a:extLst>
              </p:cNvPr>
              <p:cNvSpPr/>
              <p:nvPr/>
            </p:nvSpPr>
            <p:spPr>
              <a:xfrm rot="7588457">
                <a:off x="4848375" y="507249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8" name="二等辺三角形 7">
                <a:extLst>
                  <a:ext uri="{FF2B5EF4-FFF2-40B4-BE49-F238E27FC236}">
                    <a16:creationId xmlns:a16="http://schemas.microsoft.com/office/drawing/2014/main" id="{F25A67A4-421A-DE84-798B-3838784C1360}"/>
                  </a:ext>
                </a:extLst>
              </p:cNvPr>
              <p:cNvSpPr/>
              <p:nvPr/>
            </p:nvSpPr>
            <p:spPr>
              <a:xfrm rot="13268211">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9" name="フリーフォーム: 図形 8">
                <a:extLst>
                  <a:ext uri="{FF2B5EF4-FFF2-40B4-BE49-F238E27FC236}">
                    <a16:creationId xmlns:a16="http://schemas.microsoft.com/office/drawing/2014/main" id="{F4337154-4999-42E1-0D2F-794C7A23E2FB}"/>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0CB03C39-C972-ED29-0AFE-F55DF69B478E}"/>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5" name="テキスト ボックス 74">
                    <a:extLst>
                      <a:ext uri="{FF2B5EF4-FFF2-40B4-BE49-F238E27FC236}">
                        <a16:creationId xmlns:a16="http://schemas.microsoft.com/office/drawing/2014/main" id="{82C98993-9A8F-9752-54D8-87DBD6750D2C}"/>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1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D000764F-5041-C519-31DC-099DFF971BF7}"/>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6" name="テキスト ボックス 75">
                    <a:extLst>
                      <a:ext uri="{FF2B5EF4-FFF2-40B4-BE49-F238E27FC236}">
                        <a16:creationId xmlns:a16="http://schemas.microsoft.com/office/drawing/2014/main" id="{F0579BA4-B015-B608-7751-500B98B8DB89}"/>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1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A53E9C0E-87A8-6FB0-7A13-B0B9A8B6B2D3}"/>
                      </a:ext>
                    </a:extLst>
                  </p:cNvPr>
                  <p:cNvSpPr txBox="1"/>
                  <p:nvPr/>
                </p:nvSpPr>
                <p:spPr>
                  <a:xfrm>
                    <a:off x="3125283" y="49855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7" name="テキスト ボックス 76">
                    <a:extLst>
                      <a:ext uri="{FF2B5EF4-FFF2-40B4-BE49-F238E27FC236}">
                        <a16:creationId xmlns:a16="http://schemas.microsoft.com/office/drawing/2014/main" id="{FA551D7B-4F45-CFD1-C3E7-D13B1C8B6BF7}"/>
                      </a:ext>
                    </a:extLst>
                  </p:cNvPr>
                  <p:cNvSpPr txBox="1">
                    <a:spLocks noRot="1" noChangeAspect="1" noMove="1" noResize="1" noEditPoints="1" noAdjustHandles="1" noChangeArrowheads="1" noChangeShapeType="1" noTextEdit="1"/>
                  </p:cNvSpPr>
                  <p:nvPr/>
                </p:nvSpPr>
                <p:spPr>
                  <a:xfrm>
                    <a:off x="3125283" y="4985587"/>
                    <a:ext cx="462844" cy="369332"/>
                  </a:xfrm>
                  <a:prstGeom prst="rect">
                    <a:avLst/>
                  </a:prstGeom>
                  <a:blipFill>
                    <a:blip r:embed="rId1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92E2E621-39ED-FD64-8E6C-EB3CC496727A}"/>
                      </a:ext>
                    </a:extLst>
                  </p:cNvPr>
                  <p:cNvSpPr txBox="1"/>
                  <p:nvPr/>
                </p:nvSpPr>
                <p:spPr>
                  <a:xfrm>
                    <a:off x="4113894" y="49556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78" name="テキスト ボックス 77">
                    <a:extLst>
                      <a:ext uri="{FF2B5EF4-FFF2-40B4-BE49-F238E27FC236}">
                        <a16:creationId xmlns:a16="http://schemas.microsoft.com/office/drawing/2014/main" id="{70E63B0D-3298-379E-CD98-AB697CB6533B}"/>
                      </a:ext>
                    </a:extLst>
                  </p:cNvPr>
                  <p:cNvSpPr txBox="1">
                    <a:spLocks noRot="1" noChangeAspect="1" noMove="1" noResize="1" noEditPoints="1" noAdjustHandles="1" noChangeArrowheads="1" noChangeShapeType="1" noTextEdit="1"/>
                  </p:cNvSpPr>
                  <p:nvPr/>
                </p:nvSpPr>
                <p:spPr>
                  <a:xfrm>
                    <a:off x="4113894" y="4955670"/>
                    <a:ext cx="462844" cy="369332"/>
                  </a:xfrm>
                  <a:prstGeom prst="rect">
                    <a:avLst/>
                  </a:prstGeom>
                  <a:blipFill>
                    <a:blip r:embed="rId1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B179E82E-4F6E-2B6F-E767-B5421B3D47FC}"/>
                      </a:ext>
                    </a:extLst>
                  </p:cNvPr>
                  <p:cNvSpPr txBox="1"/>
                  <p:nvPr/>
                </p:nvSpPr>
                <p:spPr>
                  <a:xfrm>
                    <a:off x="4976664" y="447760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𝑞</m:t>
                              </m:r>
                            </m:e>
                          </m:acc>
                        </m:oMath>
                      </m:oMathPara>
                    </a14:m>
                    <a:endParaRPr kumimoji="1" lang="ja-JP" altLang="en-US" dirty="0"/>
                  </a:p>
                </p:txBody>
              </p:sp>
            </mc:Choice>
            <mc:Fallback xmlns="">
              <p:sp>
                <p:nvSpPr>
                  <p:cNvPr id="79" name="テキスト ボックス 78">
                    <a:extLst>
                      <a:ext uri="{FF2B5EF4-FFF2-40B4-BE49-F238E27FC236}">
                        <a16:creationId xmlns:a16="http://schemas.microsoft.com/office/drawing/2014/main" id="{927BCC79-E356-F605-95CE-4E613D5D825F}"/>
                      </a:ext>
                    </a:extLst>
                  </p:cNvPr>
                  <p:cNvSpPr txBox="1">
                    <a:spLocks noRot="1" noChangeAspect="1" noMove="1" noResize="1" noEditPoints="1" noAdjustHandles="1" noChangeArrowheads="1" noChangeShapeType="1" noTextEdit="1"/>
                  </p:cNvSpPr>
                  <p:nvPr/>
                </p:nvSpPr>
                <p:spPr>
                  <a:xfrm>
                    <a:off x="4976664" y="4477600"/>
                    <a:ext cx="462844" cy="369332"/>
                  </a:xfrm>
                  <a:prstGeom prst="rect">
                    <a:avLst/>
                  </a:prstGeom>
                  <a:blipFill>
                    <a:blip r:embed="rId17"/>
                    <a:stretch>
                      <a:fillRect r="-7895"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41D2B6A4-5F30-FF89-D5A8-B49A7CE74DE3}"/>
                      </a:ext>
                    </a:extLst>
                  </p:cNvPr>
                  <p:cNvSpPr txBox="1"/>
                  <p:nvPr/>
                </p:nvSpPr>
                <p:spPr>
                  <a:xfrm>
                    <a:off x="5096028" y="5064598"/>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oMath>
                      </m:oMathPara>
                    </a14:m>
                    <a:endParaRPr kumimoji="1" lang="ja-JP" altLang="en-US" dirty="0"/>
                  </a:p>
                </p:txBody>
              </p:sp>
            </mc:Choice>
            <mc:Fallback xmlns="">
              <p:sp>
                <p:nvSpPr>
                  <p:cNvPr id="80" name="テキスト ボックス 79">
                    <a:extLst>
                      <a:ext uri="{FF2B5EF4-FFF2-40B4-BE49-F238E27FC236}">
                        <a16:creationId xmlns:a16="http://schemas.microsoft.com/office/drawing/2014/main" id="{BF3A4025-3781-3750-5173-8D2951CBFD82}"/>
                      </a:ext>
                    </a:extLst>
                  </p:cNvPr>
                  <p:cNvSpPr txBox="1">
                    <a:spLocks noRot="1" noChangeAspect="1" noMove="1" noResize="1" noEditPoints="1" noAdjustHandles="1" noChangeArrowheads="1" noChangeShapeType="1" noTextEdit="1"/>
                  </p:cNvSpPr>
                  <p:nvPr/>
                </p:nvSpPr>
                <p:spPr>
                  <a:xfrm>
                    <a:off x="5096028" y="5064598"/>
                    <a:ext cx="462844" cy="369332"/>
                  </a:xfrm>
                  <a:prstGeom prst="rect">
                    <a:avLst/>
                  </a:prstGeom>
                  <a:blipFill>
                    <a:blip r:embed="rId18"/>
                    <a:stretch>
                      <a:fillRect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1823A8CB-BCF9-05BE-B5E8-CB74D477D5D5}"/>
                      </a:ext>
                    </a:extLst>
                  </p:cNvPr>
                  <p:cNvSpPr txBox="1"/>
                  <p:nvPr/>
                </p:nvSpPr>
                <p:spPr>
                  <a:xfrm>
                    <a:off x="5103245" y="5519752"/>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ja-JP" i="1" dirty="0">
                                  <a:latin typeface="Cambria Math" panose="02040503050406030204" pitchFamily="18" charset="0"/>
                                </a:rPr>
                              </m:ctrlPr>
                            </m:accPr>
                            <m:e>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en-US" altLang="ja-JP" i="1" dirty="0">
                                      <a:latin typeface="Cambria Math" panose="02040503050406030204" pitchFamily="18" charset="0"/>
                                    </a:rPr>
                                    <m:t>𝑒</m:t>
                                  </m:r>
                                </m:sub>
                              </m:sSub>
                            </m:e>
                          </m:acc>
                        </m:oMath>
                      </m:oMathPara>
                    </a14:m>
                    <a:endParaRPr kumimoji="1" lang="ja-JP" altLang="en-US" dirty="0"/>
                  </a:p>
                </p:txBody>
              </p:sp>
            </mc:Choice>
            <mc:Fallback xmlns="">
              <p:sp>
                <p:nvSpPr>
                  <p:cNvPr id="81" name="テキスト ボックス 80">
                    <a:extLst>
                      <a:ext uri="{FF2B5EF4-FFF2-40B4-BE49-F238E27FC236}">
                        <a16:creationId xmlns:a16="http://schemas.microsoft.com/office/drawing/2014/main" id="{2FB9BFDF-4865-D734-92D0-E73EA5D9CCCE}"/>
                      </a:ext>
                    </a:extLst>
                  </p:cNvPr>
                  <p:cNvSpPr txBox="1">
                    <a:spLocks noRot="1" noChangeAspect="1" noMove="1" noResize="1" noEditPoints="1" noAdjustHandles="1" noChangeArrowheads="1" noChangeShapeType="1" noTextEdit="1"/>
                  </p:cNvSpPr>
                  <p:nvPr/>
                </p:nvSpPr>
                <p:spPr>
                  <a:xfrm>
                    <a:off x="5103245" y="5519752"/>
                    <a:ext cx="462844" cy="369332"/>
                  </a:xfrm>
                  <a:prstGeom prst="rect">
                    <a:avLst/>
                  </a:prstGeom>
                  <a:blipFill>
                    <a:blip r:embed="rId19"/>
                    <a:stretch>
                      <a:fillRect r="-263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69CCC66B-A528-C4AF-534C-0B2427EF7BC4}"/>
                      </a:ext>
                    </a:extLst>
                  </p:cNvPr>
                  <p:cNvSpPr txBox="1"/>
                  <p:nvPr/>
                </p:nvSpPr>
                <p:spPr>
                  <a:xfrm>
                    <a:off x="3954518" y="585640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82" name="テキスト ボックス 81">
                    <a:extLst>
                      <a:ext uri="{FF2B5EF4-FFF2-40B4-BE49-F238E27FC236}">
                        <a16:creationId xmlns:a16="http://schemas.microsoft.com/office/drawing/2014/main" id="{0A2B8207-AC0C-5A4F-4BEF-95645A54073B}"/>
                      </a:ext>
                    </a:extLst>
                  </p:cNvPr>
                  <p:cNvSpPr txBox="1">
                    <a:spLocks noRot="1" noChangeAspect="1" noMove="1" noResize="1" noEditPoints="1" noAdjustHandles="1" noChangeArrowheads="1" noChangeShapeType="1" noTextEdit="1"/>
                  </p:cNvSpPr>
                  <p:nvPr/>
                </p:nvSpPr>
                <p:spPr>
                  <a:xfrm>
                    <a:off x="3954518" y="5856405"/>
                    <a:ext cx="462844" cy="369332"/>
                  </a:xfrm>
                  <a:prstGeom prst="rect">
                    <a:avLst/>
                  </a:prstGeom>
                  <a:blipFill>
                    <a:blip r:embed="rId2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41297C9C-5921-5DCC-1826-7EE3CE9C5D22}"/>
                      </a:ext>
                    </a:extLst>
                  </p:cNvPr>
                  <p:cNvSpPr txBox="1"/>
                  <p:nvPr/>
                </p:nvSpPr>
                <p:spPr>
                  <a:xfrm>
                    <a:off x="5103245" y="6148853"/>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en-US" altLang="ja-JP" i="1" dirty="0">
                                  <a:latin typeface="Cambria Math" panose="02040503050406030204" pitchFamily="18" charset="0"/>
                                </a:rPr>
                                <m:t>𝑒</m:t>
                              </m:r>
                            </m:sub>
                          </m:sSub>
                        </m:oMath>
                      </m:oMathPara>
                    </a14:m>
                    <a:endParaRPr kumimoji="1" lang="ja-JP" altLang="en-US" dirty="0"/>
                  </a:p>
                </p:txBody>
              </p:sp>
            </mc:Choice>
            <mc:Fallback xmlns="">
              <p:sp>
                <p:nvSpPr>
                  <p:cNvPr id="83" name="テキスト ボックス 82">
                    <a:extLst>
                      <a:ext uri="{FF2B5EF4-FFF2-40B4-BE49-F238E27FC236}">
                        <a16:creationId xmlns:a16="http://schemas.microsoft.com/office/drawing/2014/main" id="{8AB66CCC-C58E-9438-D45D-82CA9B285B57}"/>
                      </a:ext>
                    </a:extLst>
                  </p:cNvPr>
                  <p:cNvSpPr txBox="1">
                    <a:spLocks noRot="1" noChangeAspect="1" noMove="1" noResize="1" noEditPoints="1" noAdjustHandles="1" noChangeArrowheads="1" noChangeShapeType="1" noTextEdit="1"/>
                  </p:cNvSpPr>
                  <p:nvPr/>
                </p:nvSpPr>
                <p:spPr>
                  <a:xfrm>
                    <a:off x="5103245" y="6148853"/>
                    <a:ext cx="462844" cy="369332"/>
                  </a:xfrm>
                  <a:prstGeom prst="rect">
                    <a:avLst/>
                  </a:prstGeom>
                  <a:blipFill>
                    <a:blip r:embed="rId21"/>
                    <a:stretch>
                      <a:fillRect/>
                    </a:stretch>
                  </a:blipFill>
                </p:spPr>
                <p:txBody>
                  <a:bodyPr/>
                  <a:lstStyle/>
                  <a:p>
                    <a:r>
                      <a:rPr lang="ja-JP" altLang="en-US">
                        <a:noFill/>
                      </a:rPr>
                      <a:t> </a:t>
                    </a:r>
                  </a:p>
                </p:txBody>
              </p:sp>
            </mc:Fallback>
          </mc:AlternateContent>
          <p:cxnSp>
            <p:nvCxnSpPr>
              <p:cNvPr id="19" name="直線コネクタ 18">
                <a:extLst>
                  <a:ext uri="{FF2B5EF4-FFF2-40B4-BE49-F238E27FC236}">
                    <a16:creationId xmlns:a16="http://schemas.microsoft.com/office/drawing/2014/main" id="{614185D9-9A95-0AF3-AB4A-073B0C9C89AE}"/>
                  </a:ext>
                </a:extLst>
              </p:cNvPr>
              <p:cNvCxnSpPr>
                <a:cxnSpLocks/>
                <a:endCxn id="9"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20" name="直線コネクタ 19">
                <a:extLst>
                  <a:ext uri="{FF2B5EF4-FFF2-40B4-BE49-F238E27FC236}">
                    <a16:creationId xmlns:a16="http://schemas.microsoft.com/office/drawing/2014/main" id="{671F8DF3-DD39-4473-6D2E-AEC20F782A8F}"/>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21" name="直線コネクタ 20">
                <a:extLst>
                  <a:ext uri="{FF2B5EF4-FFF2-40B4-BE49-F238E27FC236}">
                    <a16:creationId xmlns:a16="http://schemas.microsoft.com/office/drawing/2014/main" id="{D2AEA611-DA49-14CB-6B0F-DAD0795D48C6}"/>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2" name="直線コネクタ 21">
                <a:extLst>
                  <a:ext uri="{FF2B5EF4-FFF2-40B4-BE49-F238E27FC236}">
                    <a16:creationId xmlns:a16="http://schemas.microsoft.com/office/drawing/2014/main" id="{D53D1E99-28AD-424E-F947-4A7BD68D5A3A}"/>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3" name="直線コネクタ 22">
                <a:extLst>
                  <a:ext uri="{FF2B5EF4-FFF2-40B4-BE49-F238E27FC236}">
                    <a16:creationId xmlns:a16="http://schemas.microsoft.com/office/drawing/2014/main" id="{B042B769-127F-2419-66FB-1C1616BE509E}"/>
                  </a:ext>
                </a:extLst>
              </p:cNvPr>
              <p:cNvCxnSpPr/>
              <p:nvPr/>
            </p:nvCxnSpPr>
            <p:spPr>
              <a:xfrm flipV="1">
                <a:off x="4452322" y="5148005"/>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4" name="直線コネクタ 23">
                <a:extLst>
                  <a:ext uri="{FF2B5EF4-FFF2-40B4-BE49-F238E27FC236}">
                    <a16:creationId xmlns:a16="http://schemas.microsoft.com/office/drawing/2014/main" id="{A16B2953-A6FB-3A05-0EB9-8033EDB9BF49}"/>
                  </a:ext>
                </a:extLst>
              </p:cNvPr>
              <p:cNvCxnSpPr>
                <a:cxnSpLocks/>
              </p:cNvCxnSpPr>
              <p:nvPr/>
            </p:nvCxnSpPr>
            <p:spPr>
              <a:xfrm flipH="1">
                <a:off x="4610742" y="4987072"/>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6" name="直線コネクタ 25">
                <a:extLst>
                  <a:ext uri="{FF2B5EF4-FFF2-40B4-BE49-F238E27FC236}">
                    <a16:creationId xmlns:a16="http://schemas.microsoft.com/office/drawing/2014/main" id="{39715A0F-9699-613B-5899-23481E17EB43}"/>
                  </a:ext>
                </a:extLst>
              </p:cNvPr>
              <p:cNvCxnSpPr>
                <a:cxnSpLocks/>
              </p:cNvCxnSpPr>
              <p:nvPr/>
            </p:nvCxnSpPr>
            <p:spPr>
              <a:xfrm flipV="1">
                <a:off x="4733538" y="4575316"/>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27" name="直線コネクタ 26">
                <a:extLst>
                  <a:ext uri="{FF2B5EF4-FFF2-40B4-BE49-F238E27FC236}">
                    <a16:creationId xmlns:a16="http://schemas.microsoft.com/office/drawing/2014/main" id="{7442BA9F-A408-F357-7C63-9050B5FD0B57}"/>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28" name="直線コネクタ 27">
                <a:extLst>
                  <a:ext uri="{FF2B5EF4-FFF2-40B4-BE49-F238E27FC236}">
                    <a16:creationId xmlns:a16="http://schemas.microsoft.com/office/drawing/2014/main" id="{3C0C2EFD-B973-DA55-8717-9DB048540700}"/>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29" name="フリーフォーム: 図形 28">
                <a:extLst>
                  <a:ext uri="{FF2B5EF4-FFF2-40B4-BE49-F238E27FC236}">
                    <a16:creationId xmlns:a16="http://schemas.microsoft.com/office/drawing/2014/main" id="{1D1A39E7-0527-071A-CE75-8F92544003CA}"/>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二等辺三角形 29">
                <a:extLst>
                  <a:ext uri="{FF2B5EF4-FFF2-40B4-BE49-F238E27FC236}">
                    <a16:creationId xmlns:a16="http://schemas.microsoft.com/office/drawing/2014/main" id="{C03E98F1-97A9-0163-AAA4-AA9ADDCB2DDC}"/>
                  </a:ext>
                </a:extLst>
              </p:cNvPr>
              <p:cNvSpPr/>
              <p:nvPr/>
            </p:nvSpPr>
            <p:spPr>
              <a:xfrm rot="14547399">
                <a:off x="4853115" y="5788582"/>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二等辺三角形 30">
                <a:extLst>
                  <a:ext uri="{FF2B5EF4-FFF2-40B4-BE49-F238E27FC236}">
                    <a16:creationId xmlns:a16="http://schemas.microsoft.com/office/drawing/2014/main" id="{36C2C0B4-8E17-FA63-EE95-EE440283183D}"/>
                  </a:ext>
                </a:extLst>
              </p:cNvPr>
              <p:cNvSpPr/>
              <p:nvPr/>
            </p:nvSpPr>
            <p:spPr>
              <a:xfrm rot="7558353">
                <a:off x="4837294" y="60877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二等辺三角形 31">
                <a:extLst>
                  <a:ext uri="{FF2B5EF4-FFF2-40B4-BE49-F238E27FC236}">
                    <a16:creationId xmlns:a16="http://schemas.microsoft.com/office/drawing/2014/main" id="{722E0FD2-9037-6173-B7EF-56E1C1008292}"/>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二等辺三角形 32">
                <a:extLst>
                  <a:ext uri="{FF2B5EF4-FFF2-40B4-BE49-F238E27FC236}">
                    <a16:creationId xmlns:a16="http://schemas.microsoft.com/office/drawing/2014/main" id="{E328D2A6-961D-9F71-E498-1B1FDF562202}"/>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cxnSp>
          <p:nvCxnSpPr>
            <p:cNvPr id="69" name="直線コネクタ 68">
              <a:extLst>
                <a:ext uri="{FF2B5EF4-FFF2-40B4-BE49-F238E27FC236}">
                  <a16:creationId xmlns:a16="http://schemas.microsoft.com/office/drawing/2014/main" id="{2BE7B3B9-9C9F-31DE-1D0D-80231C825157}"/>
                </a:ext>
              </a:extLst>
            </p:cNvPr>
            <p:cNvCxnSpPr>
              <a:cxnSpLocks/>
              <a:endCxn id="15" idx="1"/>
            </p:cNvCxnSpPr>
            <p:nvPr/>
          </p:nvCxnSpPr>
          <p:spPr>
            <a:xfrm>
              <a:off x="3609236" y="5099197"/>
              <a:ext cx="298133" cy="307570"/>
            </a:xfrm>
            <a:prstGeom prst="line">
              <a:avLst/>
            </a:prstGeom>
          </p:spPr>
          <p:style>
            <a:lnRef idx="2">
              <a:schemeClr val="dk1"/>
            </a:lnRef>
            <a:fillRef idx="0">
              <a:schemeClr val="dk1"/>
            </a:fillRef>
            <a:effectRef idx="1">
              <a:schemeClr val="dk1"/>
            </a:effectRef>
            <a:fontRef idx="minor">
              <a:schemeClr val="tx1"/>
            </a:fontRef>
          </p:style>
        </p:cxnSp>
      </p:grpSp>
      <p:grpSp>
        <p:nvGrpSpPr>
          <p:cNvPr id="65" name="グループ化 64">
            <a:extLst>
              <a:ext uri="{FF2B5EF4-FFF2-40B4-BE49-F238E27FC236}">
                <a16:creationId xmlns:a16="http://schemas.microsoft.com/office/drawing/2014/main" id="{88A7ED4B-DAA9-2933-7439-576FE5E74F1F}"/>
              </a:ext>
            </a:extLst>
          </p:cNvPr>
          <p:cNvGrpSpPr/>
          <p:nvPr/>
        </p:nvGrpSpPr>
        <p:grpSpPr>
          <a:xfrm>
            <a:off x="6466689" y="3644944"/>
            <a:ext cx="4232153" cy="2251124"/>
            <a:chOff x="6466689" y="3644944"/>
            <a:chExt cx="4232153" cy="2251124"/>
          </a:xfrm>
        </p:grpSpPr>
        <p:grpSp>
          <p:nvGrpSpPr>
            <p:cNvPr id="35" name="グループ化 34">
              <a:extLst>
                <a:ext uri="{FF2B5EF4-FFF2-40B4-BE49-F238E27FC236}">
                  <a16:creationId xmlns:a16="http://schemas.microsoft.com/office/drawing/2014/main" id="{20B018EA-FF35-4DE4-98F5-AEE36F451163}"/>
                </a:ext>
              </a:extLst>
            </p:cNvPr>
            <p:cNvGrpSpPr/>
            <p:nvPr/>
          </p:nvGrpSpPr>
          <p:grpSpPr>
            <a:xfrm>
              <a:off x="6466689" y="3679459"/>
              <a:ext cx="4232153" cy="2191420"/>
              <a:chOff x="6375872" y="4237260"/>
              <a:chExt cx="4550979" cy="2303321"/>
            </a:xfrm>
          </p:grpSpPr>
          <mc:AlternateContent xmlns:mc="http://schemas.openxmlformats.org/markup-compatibility/2006" xmlns:a14="http://schemas.microsoft.com/office/drawing/2010/main">
            <mc:Choice Requires="a14">
              <p:sp>
                <p:nvSpPr>
                  <p:cNvPr id="36" name="テキスト ボックス 35">
                    <a:extLst>
                      <a:ext uri="{FF2B5EF4-FFF2-40B4-BE49-F238E27FC236}">
                        <a16:creationId xmlns:a16="http://schemas.microsoft.com/office/drawing/2014/main" id="{E421CD28-D473-9A22-7BA9-72CCD975B053}"/>
                      </a:ext>
                    </a:extLst>
                  </p:cNvPr>
                  <p:cNvSpPr txBox="1"/>
                  <p:nvPr/>
                </p:nvSpPr>
                <p:spPr>
                  <a:xfrm>
                    <a:off x="6917739" y="6171249"/>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2" name="テキスト ボックス 61">
                    <a:extLst>
                      <a:ext uri="{FF2B5EF4-FFF2-40B4-BE49-F238E27FC236}">
                        <a16:creationId xmlns:a16="http://schemas.microsoft.com/office/drawing/2014/main" id="{923F36A8-DC40-902C-2D11-7210AC74E2ED}"/>
                      </a:ext>
                    </a:extLst>
                  </p:cNvPr>
                  <p:cNvSpPr txBox="1">
                    <a:spLocks noRot="1" noChangeAspect="1" noMove="1" noResize="1" noEditPoints="1" noAdjustHandles="1" noChangeArrowheads="1" noChangeShapeType="1" noTextEdit="1"/>
                  </p:cNvSpPr>
                  <p:nvPr/>
                </p:nvSpPr>
                <p:spPr>
                  <a:xfrm>
                    <a:off x="6917739" y="6171249"/>
                    <a:ext cx="406400" cy="369332"/>
                  </a:xfrm>
                  <a:prstGeom prst="rect">
                    <a:avLst/>
                  </a:prstGeom>
                  <a:blipFill>
                    <a:blip r:embed="rId22"/>
                    <a:stretch>
                      <a:fillRect r="-3226"/>
                    </a:stretch>
                  </a:blipFill>
                </p:spPr>
                <p:txBody>
                  <a:bodyPr/>
                  <a:lstStyle/>
                  <a:p>
                    <a:r>
                      <a:rPr lang="ja-JP" altLang="en-US">
                        <a:noFill/>
                      </a:rPr>
                      <a:t> </a:t>
                    </a:r>
                  </a:p>
                </p:txBody>
              </p:sp>
            </mc:Fallback>
          </mc:AlternateContent>
          <p:grpSp>
            <p:nvGrpSpPr>
              <p:cNvPr id="37" name="グループ化 36">
                <a:extLst>
                  <a:ext uri="{FF2B5EF4-FFF2-40B4-BE49-F238E27FC236}">
                    <a16:creationId xmlns:a16="http://schemas.microsoft.com/office/drawing/2014/main" id="{C509A823-D8FA-6207-3F01-67E1E77942C7}"/>
                  </a:ext>
                </a:extLst>
              </p:cNvPr>
              <p:cNvGrpSpPr/>
              <p:nvPr/>
            </p:nvGrpSpPr>
            <p:grpSpPr>
              <a:xfrm>
                <a:off x="6375872" y="4237260"/>
                <a:ext cx="4550979" cy="2097747"/>
                <a:chOff x="6375872" y="4237260"/>
                <a:chExt cx="4550979" cy="2097747"/>
              </a:xfrm>
            </p:grpSpPr>
            <p:cxnSp>
              <p:nvCxnSpPr>
                <p:cNvPr id="38" name="直線コネクタ 37">
                  <a:extLst>
                    <a:ext uri="{FF2B5EF4-FFF2-40B4-BE49-F238E27FC236}">
                      <a16:creationId xmlns:a16="http://schemas.microsoft.com/office/drawing/2014/main" id="{2443C7BF-C593-D5BD-D46F-D00EADF642BB}"/>
                    </a:ext>
                  </a:extLst>
                </p:cNvPr>
                <p:cNvCxnSpPr>
                  <a:cxnSpLocks/>
                </p:cNvCxnSpPr>
                <p:nvPr/>
              </p:nvCxnSpPr>
              <p:spPr>
                <a:xfrm>
                  <a:off x="6375872" y="4404795"/>
                  <a:ext cx="1049867" cy="472005"/>
                </a:xfrm>
                <a:prstGeom prst="line">
                  <a:avLst/>
                </a:prstGeom>
              </p:spPr>
              <p:style>
                <a:lnRef idx="2">
                  <a:schemeClr val="dk1"/>
                </a:lnRef>
                <a:fillRef idx="0">
                  <a:schemeClr val="dk1"/>
                </a:fillRef>
                <a:effectRef idx="1">
                  <a:schemeClr val="dk1"/>
                </a:effectRef>
                <a:fontRef idx="minor">
                  <a:schemeClr val="tx1"/>
                </a:fontRef>
              </p:style>
            </p:cxnSp>
            <p:cxnSp>
              <p:nvCxnSpPr>
                <p:cNvPr id="39" name="直線コネクタ 38">
                  <a:extLst>
                    <a:ext uri="{FF2B5EF4-FFF2-40B4-BE49-F238E27FC236}">
                      <a16:creationId xmlns:a16="http://schemas.microsoft.com/office/drawing/2014/main" id="{6272895F-35EB-627A-BDD6-F404F853545B}"/>
                    </a:ext>
                  </a:extLst>
                </p:cNvPr>
                <p:cNvCxnSpPr>
                  <a:cxnSpLocks/>
                </p:cNvCxnSpPr>
                <p:nvPr/>
              </p:nvCxnSpPr>
              <p:spPr>
                <a:xfrm flipV="1">
                  <a:off x="7425739" y="4363670"/>
                  <a:ext cx="1022255" cy="513130"/>
                </a:xfrm>
                <a:prstGeom prst="line">
                  <a:avLst/>
                </a:prstGeom>
              </p:spPr>
              <p:style>
                <a:lnRef idx="2">
                  <a:schemeClr val="dk1"/>
                </a:lnRef>
                <a:fillRef idx="0">
                  <a:schemeClr val="dk1"/>
                </a:fillRef>
                <a:effectRef idx="1">
                  <a:schemeClr val="dk1"/>
                </a:effectRef>
                <a:fontRef idx="minor">
                  <a:schemeClr val="tx1"/>
                </a:fontRef>
              </p:style>
            </p:cxnSp>
            <p:cxnSp>
              <p:nvCxnSpPr>
                <p:cNvPr id="40" name="直線コネクタ 39">
                  <a:extLst>
                    <a:ext uri="{FF2B5EF4-FFF2-40B4-BE49-F238E27FC236}">
                      <a16:creationId xmlns:a16="http://schemas.microsoft.com/office/drawing/2014/main" id="{9B4D4F05-7B92-FF27-80C1-E81C4AFDE702}"/>
                    </a:ext>
                  </a:extLst>
                </p:cNvPr>
                <p:cNvCxnSpPr/>
                <p:nvPr/>
              </p:nvCxnSpPr>
              <p:spPr>
                <a:xfrm>
                  <a:off x="7425739" y="5939366"/>
                  <a:ext cx="1049867" cy="372534"/>
                </a:xfrm>
                <a:prstGeom prst="line">
                  <a:avLst/>
                </a:prstGeom>
              </p:spPr>
              <p:style>
                <a:lnRef idx="2">
                  <a:schemeClr val="dk1"/>
                </a:lnRef>
                <a:fillRef idx="0">
                  <a:schemeClr val="dk1"/>
                </a:fillRef>
                <a:effectRef idx="1">
                  <a:schemeClr val="dk1"/>
                </a:effectRef>
                <a:fontRef idx="minor">
                  <a:schemeClr val="tx1"/>
                </a:fontRef>
              </p:style>
            </p:cxnSp>
            <p:cxnSp>
              <p:nvCxnSpPr>
                <p:cNvPr id="41" name="直線コネクタ 40">
                  <a:extLst>
                    <a:ext uri="{FF2B5EF4-FFF2-40B4-BE49-F238E27FC236}">
                      <a16:creationId xmlns:a16="http://schemas.microsoft.com/office/drawing/2014/main" id="{9C6F3AE2-7293-D861-C160-B6D633BC0D48}"/>
                    </a:ext>
                  </a:extLst>
                </p:cNvPr>
                <p:cNvCxnSpPr>
                  <a:cxnSpLocks/>
                </p:cNvCxnSpPr>
                <p:nvPr/>
              </p:nvCxnSpPr>
              <p:spPr>
                <a:xfrm flipV="1">
                  <a:off x="6443605" y="5949244"/>
                  <a:ext cx="982134" cy="385763"/>
                </a:xfrm>
                <a:prstGeom prst="line">
                  <a:avLst/>
                </a:prstGeom>
              </p:spPr>
              <p:style>
                <a:lnRef idx="2">
                  <a:schemeClr val="dk1"/>
                </a:lnRef>
                <a:fillRef idx="0">
                  <a:schemeClr val="dk1"/>
                </a:fillRef>
                <a:effectRef idx="1">
                  <a:schemeClr val="dk1"/>
                </a:effectRef>
                <a:fontRef idx="minor">
                  <a:schemeClr val="tx1"/>
                </a:fontRef>
              </p:style>
            </p:cxnSp>
            <p:sp>
              <p:nvSpPr>
                <p:cNvPr id="42" name="フリーフォーム: 図形 41">
                  <a:extLst>
                    <a:ext uri="{FF2B5EF4-FFF2-40B4-BE49-F238E27FC236}">
                      <a16:creationId xmlns:a16="http://schemas.microsoft.com/office/drawing/2014/main" id="{A02707E0-D89B-05CD-1416-3C570B1A5800}"/>
                    </a:ext>
                  </a:extLst>
                </p:cNvPr>
                <p:cNvSpPr/>
                <p:nvPr/>
              </p:nvSpPr>
              <p:spPr>
                <a:xfrm rot="1193525" flipV="1">
                  <a:off x="7393643" y="5033638"/>
                  <a:ext cx="1354667" cy="211187"/>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 name="フリーフォーム: 図形 42">
                  <a:extLst>
                    <a:ext uri="{FF2B5EF4-FFF2-40B4-BE49-F238E27FC236}">
                      <a16:creationId xmlns:a16="http://schemas.microsoft.com/office/drawing/2014/main" id="{FEB86603-13E7-C0D1-8F3D-52BED697F4B7}"/>
                    </a:ext>
                  </a:extLst>
                </p:cNvPr>
                <p:cNvSpPr/>
                <p:nvPr/>
              </p:nvSpPr>
              <p:spPr>
                <a:xfrm rot="20023569">
                  <a:off x="7383293" y="5600792"/>
                  <a:ext cx="1402979" cy="135658"/>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44" name="直線コネクタ 43">
                  <a:extLst>
                    <a:ext uri="{FF2B5EF4-FFF2-40B4-BE49-F238E27FC236}">
                      <a16:creationId xmlns:a16="http://schemas.microsoft.com/office/drawing/2014/main" id="{7A4204C4-D140-A15F-91F2-D7376B89B8CE}"/>
                    </a:ext>
                  </a:extLst>
                </p:cNvPr>
                <p:cNvCxnSpPr>
                  <a:cxnSpLocks/>
                  <a:stCxn id="43" idx="15"/>
                </p:cNvCxnSpPr>
                <p:nvPr/>
              </p:nvCxnSpPr>
              <p:spPr>
                <a:xfrm>
                  <a:off x="8711685" y="5353814"/>
                  <a:ext cx="183959" cy="0"/>
                </a:xfrm>
                <a:prstGeom prst="line">
                  <a:avLst/>
                </a:prstGeom>
              </p:spPr>
              <p:style>
                <a:lnRef idx="2">
                  <a:schemeClr val="dk1"/>
                </a:lnRef>
                <a:fillRef idx="0">
                  <a:schemeClr val="dk1"/>
                </a:fillRef>
                <a:effectRef idx="1">
                  <a:schemeClr val="dk1"/>
                </a:effectRef>
                <a:fontRef idx="minor">
                  <a:schemeClr val="tx1"/>
                </a:fontRef>
              </p:style>
            </p:cxnSp>
            <p:cxnSp>
              <p:nvCxnSpPr>
                <p:cNvPr id="45" name="直線コネクタ 44">
                  <a:extLst>
                    <a:ext uri="{FF2B5EF4-FFF2-40B4-BE49-F238E27FC236}">
                      <a16:creationId xmlns:a16="http://schemas.microsoft.com/office/drawing/2014/main" id="{30E48AEE-0EA2-2932-6388-287743E0D464}"/>
                    </a:ext>
                  </a:extLst>
                </p:cNvPr>
                <p:cNvCxnSpPr>
                  <a:cxnSpLocks/>
                </p:cNvCxnSpPr>
                <p:nvPr/>
              </p:nvCxnSpPr>
              <p:spPr>
                <a:xfrm>
                  <a:off x="9009252" y="5353814"/>
                  <a:ext cx="227367" cy="0"/>
                </a:xfrm>
                <a:prstGeom prst="line">
                  <a:avLst/>
                </a:prstGeom>
              </p:spPr>
              <p:style>
                <a:lnRef idx="2">
                  <a:schemeClr val="dk1"/>
                </a:lnRef>
                <a:fillRef idx="0">
                  <a:schemeClr val="dk1"/>
                </a:fillRef>
                <a:effectRef idx="1">
                  <a:schemeClr val="dk1"/>
                </a:effectRef>
                <a:fontRef idx="minor">
                  <a:schemeClr val="tx1"/>
                </a:fontRef>
              </p:style>
            </p:cxnSp>
            <p:cxnSp>
              <p:nvCxnSpPr>
                <p:cNvPr id="46" name="直線コネクタ 45">
                  <a:extLst>
                    <a:ext uri="{FF2B5EF4-FFF2-40B4-BE49-F238E27FC236}">
                      <a16:creationId xmlns:a16="http://schemas.microsoft.com/office/drawing/2014/main" id="{657C4CE1-B4E4-E3C7-E82F-807E44673CCB}"/>
                    </a:ext>
                  </a:extLst>
                </p:cNvPr>
                <p:cNvCxnSpPr>
                  <a:cxnSpLocks/>
                </p:cNvCxnSpPr>
                <p:nvPr/>
              </p:nvCxnSpPr>
              <p:spPr>
                <a:xfrm flipV="1">
                  <a:off x="9300376" y="5353814"/>
                  <a:ext cx="250024" cy="2881"/>
                </a:xfrm>
                <a:prstGeom prst="line">
                  <a:avLst/>
                </a:prstGeom>
              </p:spPr>
              <p:style>
                <a:lnRef idx="2">
                  <a:schemeClr val="dk1"/>
                </a:lnRef>
                <a:fillRef idx="0">
                  <a:schemeClr val="dk1"/>
                </a:fillRef>
                <a:effectRef idx="1">
                  <a:schemeClr val="dk1"/>
                </a:effectRef>
                <a:fontRef idx="minor">
                  <a:schemeClr val="tx1"/>
                </a:fontRef>
              </p:style>
            </p:cxnSp>
            <p:cxnSp>
              <p:nvCxnSpPr>
                <p:cNvPr id="47" name="直線コネクタ 46">
                  <a:extLst>
                    <a:ext uri="{FF2B5EF4-FFF2-40B4-BE49-F238E27FC236}">
                      <a16:creationId xmlns:a16="http://schemas.microsoft.com/office/drawing/2014/main" id="{481FFD89-EC8A-8469-92DB-46762F41420F}"/>
                    </a:ext>
                  </a:extLst>
                </p:cNvPr>
                <p:cNvCxnSpPr>
                  <a:cxnSpLocks/>
                </p:cNvCxnSpPr>
                <p:nvPr/>
              </p:nvCxnSpPr>
              <p:spPr>
                <a:xfrm>
                  <a:off x="9663289" y="5353814"/>
                  <a:ext cx="203200" cy="0"/>
                </a:xfrm>
                <a:prstGeom prst="line">
                  <a:avLst/>
                </a:prstGeom>
              </p:spPr>
              <p:style>
                <a:lnRef idx="2">
                  <a:schemeClr val="dk1"/>
                </a:lnRef>
                <a:fillRef idx="0">
                  <a:schemeClr val="dk1"/>
                </a:fillRef>
                <a:effectRef idx="1">
                  <a:schemeClr val="dk1"/>
                </a:effectRef>
                <a:fontRef idx="minor">
                  <a:schemeClr val="tx1"/>
                </a:fontRef>
              </p:style>
            </p:cxnSp>
            <p:sp>
              <p:nvSpPr>
                <p:cNvPr id="48" name="二等辺三角形 47">
                  <a:extLst>
                    <a:ext uri="{FF2B5EF4-FFF2-40B4-BE49-F238E27FC236}">
                      <a16:creationId xmlns:a16="http://schemas.microsoft.com/office/drawing/2014/main" id="{E0B117E0-CE92-0662-6623-A57BD445CD7F}"/>
                    </a:ext>
                  </a:extLst>
                </p:cNvPr>
                <p:cNvSpPr/>
                <p:nvPr/>
              </p:nvSpPr>
              <p:spPr>
                <a:xfrm rot="6588550">
                  <a:off x="6728001" y="4563792"/>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9" name="二等辺三角形 48">
                  <a:extLst>
                    <a:ext uri="{FF2B5EF4-FFF2-40B4-BE49-F238E27FC236}">
                      <a16:creationId xmlns:a16="http://schemas.microsoft.com/office/drawing/2014/main" id="{A9CBD673-A8DB-15B6-1931-86162292298D}"/>
                    </a:ext>
                  </a:extLst>
                </p:cNvPr>
                <p:cNvSpPr/>
                <p:nvPr/>
              </p:nvSpPr>
              <p:spPr>
                <a:xfrm rot="14440566">
                  <a:off x="6885935" y="6050848"/>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0" name="二等辺三角形 49">
                  <a:extLst>
                    <a:ext uri="{FF2B5EF4-FFF2-40B4-BE49-F238E27FC236}">
                      <a16:creationId xmlns:a16="http://schemas.microsoft.com/office/drawing/2014/main" id="{CF0840D2-045D-73A2-7786-E30BD69DCEC9}"/>
                    </a:ext>
                  </a:extLst>
                </p:cNvPr>
                <p:cNvSpPr/>
                <p:nvPr/>
              </p:nvSpPr>
              <p:spPr>
                <a:xfrm rot="3436510">
                  <a:off x="7807791" y="4559589"/>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1" name="二等辺三角形 50">
                  <a:extLst>
                    <a:ext uri="{FF2B5EF4-FFF2-40B4-BE49-F238E27FC236}">
                      <a16:creationId xmlns:a16="http://schemas.microsoft.com/office/drawing/2014/main" id="{A5CBEBA8-D858-8AB7-2EEA-0547B2FBE3EC}"/>
                    </a:ext>
                  </a:extLst>
                </p:cNvPr>
                <p:cNvSpPr/>
                <p:nvPr/>
              </p:nvSpPr>
              <p:spPr>
                <a:xfrm rot="17652706">
                  <a:off x="8070976" y="6138279"/>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二等辺三角形 51">
                  <a:extLst>
                    <a:ext uri="{FF2B5EF4-FFF2-40B4-BE49-F238E27FC236}">
                      <a16:creationId xmlns:a16="http://schemas.microsoft.com/office/drawing/2014/main" id="{9EC3A437-D1EF-9F2D-150E-C79D18FF269F}"/>
                    </a:ext>
                  </a:extLst>
                </p:cNvPr>
                <p:cNvSpPr/>
                <p:nvPr/>
              </p:nvSpPr>
              <p:spPr>
                <a:xfrm rot="7212151">
                  <a:off x="10256744" y="5698928"/>
                  <a:ext cx="210175" cy="115946"/>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二等辺三角形 52">
                  <a:extLst>
                    <a:ext uri="{FF2B5EF4-FFF2-40B4-BE49-F238E27FC236}">
                      <a16:creationId xmlns:a16="http://schemas.microsoft.com/office/drawing/2014/main" id="{2E637760-FC20-107E-5DAC-ABAD93641409}"/>
                    </a:ext>
                  </a:extLst>
                </p:cNvPr>
                <p:cNvSpPr/>
                <p:nvPr/>
              </p:nvSpPr>
              <p:spPr>
                <a:xfrm rot="14351983">
                  <a:off x="10271081" y="4746907"/>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cxnSp>
              <p:nvCxnSpPr>
                <p:cNvPr id="55" name="直線コネクタ 54">
                  <a:extLst>
                    <a:ext uri="{FF2B5EF4-FFF2-40B4-BE49-F238E27FC236}">
                      <a16:creationId xmlns:a16="http://schemas.microsoft.com/office/drawing/2014/main" id="{D62F0CDD-A77D-B11F-674E-49EDBB67FBFE}"/>
                    </a:ext>
                  </a:extLst>
                </p:cNvPr>
                <p:cNvCxnSpPr>
                  <a:cxnSpLocks/>
                </p:cNvCxnSpPr>
                <p:nvPr/>
              </p:nvCxnSpPr>
              <p:spPr>
                <a:xfrm>
                  <a:off x="9866489" y="5357532"/>
                  <a:ext cx="1060362" cy="886901"/>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57" name="テキスト ボックス 56">
                      <a:extLst>
                        <a:ext uri="{FF2B5EF4-FFF2-40B4-BE49-F238E27FC236}">
                          <a16:creationId xmlns:a16="http://schemas.microsoft.com/office/drawing/2014/main" id="{9EE13F42-E801-2287-DC20-61DA65ED1723}"/>
                        </a:ext>
                      </a:extLst>
                    </p:cNvPr>
                    <p:cNvSpPr txBox="1"/>
                    <p:nvPr/>
                  </p:nvSpPr>
                  <p:spPr>
                    <a:xfrm>
                      <a:off x="6797361" y="4237260"/>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1" name="テキスト ボックス 60">
                      <a:extLst>
                        <a:ext uri="{FF2B5EF4-FFF2-40B4-BE49-F238E27FC236}">
                          <a16:creationId xmlns:a16="http://schemas.microsoft.com/office/drawing/2014/main" id="{1E93C976-8D36-5CDF-5543-CED7A27E0BF8}"/>
                        </a:ext>
                      </a:extLst>
                    </p:cNvPr>
                    <p:cNvSpPr txBox="1">
                      <a:spLocks noRot="1" noChangeAspect="1" noMove="1" noResize="1" noEditPoints="1" noAdjustHandles="1" noChangeArrowheads="1" noChangeShapeType="1" noTextEdit="1"/>
                    </p:cNvSpPr>
                    <p:nvPr/>
                  </p:nvSpPr>
                  <p:spPr>
                    <a:xfrm>
                      <a:off x="6797361" y="4237260"/>
                      <a:ext cx="406400"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9" name="テキスト ボックス 58">
                      <a:extLst>
                        <a:ext uri="{FF2B5EF4-FFF2-40B4-BE49-F238E27FC236}">
                          <a16:creationId xmlns:a16="http://schemas.microsoft.com/office/drawing/2014/main" id="{595A79F7-BB16-1E11-D177-8D572191DC9C}"/>
                        </a:ext>
                      </a:extLst>
                    </p:cNvPr>
                    <p:cNvSpPr txBox="1"/>
                    <p:nvPr/>
                  </p:nvSpPr>
                  <p:spPr>
                    <a:xfrm>
                      <a:off x="8101474" y="4803582"/>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4" name="テキスト ボックス 63">
                      <a:extLst>
                        <a:ext uri="{FF2B5EF4-FFF2-40B4-BE49-F238E27FC236}">
                          <a16:creationId xmlns:a16="http://schemas.microsoft.com/office/drawing/2014/main" id="{D11F1259-546C-1485-4A12-A55423F588A2}"/>
                        </a:ext>
                      </a:extLst>
                    </p:cNvPr>
                    <p:cNvSpPr txBox="1">
                      <a:spLocks noRot="1" noChangeAspect="1" noMove="1" noResize="1" noEditPoints="1" noAdjustHandles="1" noChangeArrowheads="1" noChangeShapeType="1" noTextEdit="1"/>
                    </p:cNvSpPr>
                    <p:nvPr/>
                  </p:nvSpPr>
                  <p:spPr>
                    <a:xfrm>
                      <a:off x="8101474" y="4803582"/>
                      <a:ext cx="316089" cy="369332"/>
                    </a:xfrm>
                    <a:prstGeom prst="rect">
                      <a:avLst/>
                    </a:prstGeom>
                    <a:blipFill>
                      <a:blip r:embed="rId8"/>
                      <a:stretch>
                        <a:fillRect r="-625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0" name="テキスト ボックス 59">
                      <a:extLst>
                        <a:ext uri="{FF2B5EF4-FFF2-40B4-BE49-F238E27FC236}">
                          <a16:creationId xmlns:a16="http://schemas.microsoft.com/office/drawing/2014/main" id="{E19F3BC0-1699-45A8-4A62-2B60F7B370F1}"/>
                        </a:ext>
                      </a:extLst>
                    </p:cNvPr>
                    <p:cNvSpPr txBox="1"/>
                    <p:nvPr/>
                  </p:nvSpPr>
                  <p:spPr>
                    <a:xfrm>
                      <a:off x="8070976" y="5588967"/>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5" name="テキスト ボックス 64">
                      <a:extLst>
                        <a:ext uri="{FF2B5EF4-FFF2-40B4-BE49-F238E27FC236}">
                          <a16:creationId xmlns:a16="http://schemas.microsoft.com/office/drawing/2014/main" id="{E6A85282-8E4A-3528-D567-AA3767B2A2E0}"/>
                        </a:ext>
                      </a:extLst>
                    </p:cNvPr>
                    <p:cNvSpPr txBox="1">
                      <a:spLocks noRot="1" noChangeAspect="1" noMove="1" noResize="1" noEditPoints="1" noAdjustHandles="1" noChangeArrowheads="1" noChangeShapeType="1" noTextEdit="1"/>
                    </p:cNvSpPr>
                    <p:nvPr/>
                  </p:nvSpPr>
                  <p:spPr>
                    <a:xfrm>
                      <a:off x="8070976" y="5588967"/>
                      <a:ext cx="316089" cy="369332"/>
                    </a:xfrm>
                    <a:prstGeom prst="rect">
                      <a:avLst/>
                    </a:prstGeom>
                    <a:blipFill>
                      <a:blip r:embed="rId9"/>
                      <a:stretch>
                        <a:fillRect r="-6875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1" name="テキスト ボックス 60">
                      <a:extLst>
                        <a:ext uri="{FF2B5EF4-FFF2-40B4-BE49-F238E27FC236}">
                          <a16:creationId xmlns:a16="http://schemas.microsoft.com/office/drawing/2014/main" id="{2F3E9A78-D588-5751-43B5-0B36053DDC44}"/>
                        </a:ext>
                      </a:extLst>
                    </p:cNvPr>
                    <p:cNvSpPr txBox="1"/>
                    <p:nvPr/>
                  </p:nvSpPr>
                  <p:spPr>
                    <a:xfrm>
                      <a:off x="9057594" y="5016970"/>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66" name="テキスト ボックス 65">
                      <a:extLst>
                        <a:ext uri="{FF2B5EF4-FFF2-40B4-BE49-F238E27FC236}">
                          <a16:creationId xmlns:a16="http://schemas.microsoft.com/office/drawing/2014/main" id="{64338D90-3C87-A806-3CED-6EC969311C5A}"/>
                        </a:ext>
                      </a:extLst>
                    </p:cNvPr>
                    <p:cNvSpPr txBox="1">
                      <a:spLocks noRot="1" noChangeAspect="1" noMove="1" noResize="1" noEditPoints="1" noAdjustHandles="1" noChangeArrowheads="1" noChangeShapeType="1" noTextEdit="1"/>
                    </p:cNvSpPr>
                    <p:nvPr/>
                  </p:nvSpPr>
                  <p:spPr>
                    <a:xfrm>
                      <a:off x="9057594" y="5016970"/>
                      <a:ext cx="316089" cy="369332"/>
                    </a:xfrm>
                    <a:prstGeom prst="rect">
                      <a:avLst/>
                    </a:prstGeom>
                    <a:blipFill>
                      <a:blip r:embed="rId10"/>
                      <a:stretch>
                        <a:fillRect r="-1632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2" name="テキスト ボックス 61">
                      <a:extLst>
                        <a:ext uri="{FF2B5EF4-FFF2-40B4-BE49-F238E27FC236}">
                          <a16:creationId xmlns:a16="http://schemas.microsoft.com/office/drawing/2014/main" id="{65B24CE8-6180-612B-749D-E78CE2D5E7E2}"/>
                        </a:ext>
                      </a:extLst>
                    </p:cNvPr>
                    <p:cNvSpPr txBox="1"/>
                    <p:nvPr/>
                  </p:nvSpPr>
                  <p:spPr>
                    <a:xfrm>
                      <a:off x="10127646" y="4271465"/>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i="1" smtClean="0">
                                    <a:latin typeface="Cambria Math" panose="02040503050406030204" pitchFamily="18" charset="0"/>
                                  </a:rPr>
                                </m:ctrlPr>
                              </m:accPr>
                              <m:e>
                                <m:r>
                                  <a:rPr kumimoji="1" lang="en-US" altLang="ja-JP" b="0" i="1" smtClean="0">
                                    <a:latin typeface="Cambria Math" panose="02040503050406030204" pitchFamily="18" charset="0"/>
                                  </a:rPr>
                                  <m:t>𝑞</m:t>
                                </m:r>
                              </m:e>
                            </m:acc>
                          </m:oMath>
                        </m:oMathPara>
                      </a14:m>
                      <a:endParaRPr kumimoji="1" lang="ja-JP" altLang="en-US" dirty="0"/>
                    </a:p>
                  </p:txBody>
                </p:sp>
              </mc:Choice>
              <mc:Fallback xmlns="">
                <p:sp>
                  <p:nvSpPr>
                    <p:cNvPr id="67" name="テキスト ボックス 66">
                      <a:extLst>
                        <a:ext uri="{FF2B5EF4-FFF2-40B4-BE49-F238E27FC236}">
                          <a16:creationId xmlns:a16="http://schemas.microsoft.com/office/drawing/2014/main" id="{32888126-6A0A-ECD2-A6A7-E132C7D682DB}"/>
                        </a:ext>
                      </a:extLst>
                    </p:cNvPr>
                    <p:cNvSpPr txBox="1">
                      <a:spLocks noRot="1" noChangeAspect="1" noMove="1" noResize="1" noEditPoints="1" noAdjustHandles="1" noChangeArrowheads="1" noChangeShapeType="1" noTextEdit="1"/>
                    </p:cNvSpPr>
                    <p:nvPr/>
                  </p:nvSpPr>
                  <p:spPr>
                    <a:xfrm>
                      <a:off x="10127646" y="4271465"/>
                      <a:ext cx="316089" cy="369332"/>
                    </a:xfrm>
                    <a:prstGeom prst="rect">
                      <a:avLst/>
                    </a:prstGeom>
                    <a:blipFill>
                      <a:blip r:embed="rId11"/>
                      <a:stretch>
                        <a:fillRect r="-2083" b="-12281"/>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3" name="テキスト ボックス 62">
                      <a:extLst>
                        <a:ext uri="{FF2B5EF4-FFF2-40B4-BE49-F238E27FC236}">
                          <a16:creationId xmlns:a16="http://schemas.microsoft.com/office/drawing/2014/main" id="{77D68053-1F04-6E3C-0260-25F5961575DF}"/>
                        </a:ext>
                      </a:extLst>
                    </p:cNvPr>
                    <p:cNvSpPr txBox="1"/>
                    <p:nvPr/>
                  </p:nvSpPr>
                  <p:spPr>
                    <a:xfrm>
                      <a:off x="10080581" y="5749659"/>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kumimoji="1" lang="en-US" altLang="ja-JP" b="0" i="0" smtClean="0">
                                <a:latin typeface="Cambria Math" panose="02040503050406030204" pitchFamily="18" charset="0"/>
                              </a:rPr>
                              <m:t>q</m:t>
                            </m:r>
                          </m:oMath>
                        </m:oMathPara>
                      </a14:m>
                      <a:endParaRPr kumimoji="1" lang="ja-JP" altLang="en-US" dirty="0"/>
                    </a:p>
                  </p:txBody>
                </p:sp>
              </mc:Choice>
              <mc:Fallback xmlns="">
                <p:sp>
                  <p:nvSpPr>
                    <p:cNvPr id="68" name="テキスト ボックス 67">
                      <a:extLst>
                        <a:ext uri="{FF2B5EF4-FFF2-40B4-BE49-F238E27FC236}">
                          <a16:creationId xmlns:a16="http://schemas.microsoft.com/office/drawing/2014/main" id="{AC92DFC4-24D7-4C54-01CB-D26E5523DA9F}"/>
                        </a:ext>
                      </a:extLst>
                    </p:cNvPr>
                    <p:cNvSpPr txBox="1">
                      <a:spLocks noRot="1" noChangeAspect="1" noMove="1" noResize="1" noEditPoints="1" noAdjustHandles="1" noChangeArrowheads="1" noChangeShapeType="1" noTextEdit="1"/>
                    </p:cNvSpPr>
                    <p:nvPr/>
                  </p:nvSpPr>
                  <p:spPr>
                    <a:xfrm>
                      <a:off x="10080581" y="5749659"/>
                      <a:ext cx="316089" cy="369332"/>
                    </a:xfrm>
                    <a:prstGeom prst="rect">
                      <a:avLst/>
                    </a:prstGeom>
                    <a:blipFill>
                      <a:blip r:embed="rId12"/>
                      <a:stretch>
                        <a:fillRect r="-2041" b="-12069"/>
                      </a:stretch>
                    </a:blipFill>
                  </p:spPr>
                  <p:txBody>
                    <a:bodyPr/>
                    <a:lstStyle/>
                    <a:p>
                      <a:r>
                        <a:rPr lang="ja-JP" altLang="en-US">
                          <a:noFill/>
                        </a:rPr>
                        <a:t> </a:t>
                      </a:r>
                    </a:p>
                  </p:txBody>
                </p:sp>
              </mc:Fallback>
            </mc:AlternateContent>
          </p:grpSp>
        </p:grpSp>
        <p:cxnSp>
          <p:nvCxnSpPr>
            <p:cNvPr id="3" name="直線コネクタ 2">
              <a:extLst>
                <a:ext uri="{FF2B5EF4-FFF2-40B4-BE49-F238E27FC236}">
                  <a16:creationId xmlns:a16="http://schemas.microsoft.com/office/drawing/2014/main" id="{E89CDB9F-523C-F33C-C41E-AA1A2BD47B50}"/>
                </a:ext>
              </a:extLst>
            </p:cNvPr>
            <p:cNvCxnSpPr>
              <a:cxnSpLocks/>
            </p:cNvCxnSpPr>
            <p:nvPr/>
          </p:nvCxnSpPr>
          <p:spPr>
            <a:xfrm flipV="1">
              <a:off x="9712765" y="3878336"/>
              <a:ext cx="820107" cy="854483"/>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25" name="テキスト ボックス 24">
                  <a:extLst>
                    <a:ext uri="{FF2B5EF4-FFF2-40B4-BE49-F238E27FC236}">
                      <a16:creationId xmlns:a16="http://schemas.microsoft.com/office/drawing/2014/main" id="{97C31981-D260-AAE9-4E8F-CB69D2FF26C6}"/>
                    </a:ext>
                  </a:extLst>
                </p:cNvPr>
                <p:cNvSpPr txBox="1"/>
                <p:nvPr/>
              </p:nvSpPr>
              <p:spPr>
                <a:xfrm>
                  <a:off x="7689101" y="3644944"/>
                  <a:ext cx="21218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en-US" altLang="ja-JP" i="1" dirty="0">
                                <a:latin typeface="Cambria Math" panose="02040503050406030204" pitchFamily="18" charset="0"/>
                              </a:rPr>
                              <m:t>𝑒</m:t>
                            </m:r>
                          </m:sub>
                        </m:sSub>
                      </m:oMath>
                    </m:oMathPara>
                  </a14:m>
                  <a:endParaRPr kumimoji="1" lang="ja-JP" altLang="en-US" dirty="0"/>
                </a:p>
              </p:txBody>
            </p:sp>
          </mc:Choice>
          <mc:Fallback xmlns="">
            <p:sp>
              <p:nvSpPr>
                <p:cNvPr id="25" name="テキスト ボックス 24">
                  <a:extLst>
                    <a:ext uri="{FF2B5EF4-FFF2-40B4-BE49-F238E27FC236}">
                      <a16:creationId xmlns:a16="http://schemas.microsoft.com/office/drawing/2014/main" id="{97C31981-D260-AAE9-4E8F-CB69D2FF26C6}"/>
                    </a:ext>
                  </a:extLst>
                </p:cNvPr>
                <p:cNvSpPr txBox="1">
                  <a:spLocks noRot="1" noChangeAspect="1" noMove="1" noResize="1" noEditPoints="1" noAdjustHandles="1" noChangeArrowheads="1" noChangeShapeType="1" noTextEdit="1"/>
                </p:cNvSpPr>
                <p:nvPr/>
              </p:nvSpPr>
              <p:spPr>
                <a:xfrm>
                  <a:off x="7689101" y="3644944"/>
                  <a:ext cx="212186" cy="369332"/>
                </a:xfrm>
                <a:prstGeom prst="rect">
                  <a:avLst/>
                </a:prstGeom>
                <a:blipFill>
                  <a:blip r:embed="rId24"/>
                  <a:stretch>
                    <a:fillRect r="-54286"/>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4" name="テキスト ボックス 53">
                  <a:extLst>
                    <a:ext uri="{FF2B5EF4-FFF2-40B4-BE49-F238E27FC236}">
                      <a16:creationId xmlns:a16="http://schemas.microsoft.com/office/drawing/2014/main" id="{17220C54-46F6-FB1E-A91F-FF268C14EAC8}"/>
                    </a:ext>
                  </a:extLst>
                </p:cNvPr>
                <p:cNvSpPr txBox="1"/>
                <p:nvPr/>
              </p:nvSpPr>
              <p:spPr>
                <a:xfrm>
                  <a:off x="7713924" y="5526736"/>
                  <a:ext cx="37792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ja-JP" i="1" dirty="0">
                                <a:latin typeface="Cambria Math" panose="02040503050406030204" pitchFamily="18" charset="0"/>
                              </a:rPr>
                            </m:ctrlPr>
                          </m:accPr>
                          <m:e>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en-US" altLang="ja-JP" i="1" dirty="0">
                                    <a:latin typeface="Cambria Math" panose="02040503050406030204" pitchFamily="18" charset="0"/>
                                  </a:rPr>
                                  <m:t>𝑒</m:t>
                                </m:r>
                              </m:sub>
                            </m:sSub>
                          </m:e>
                        </m:acc>
                      </m:oMath>
                    </m:oMathPara>
                  </a14:m>
                  <a:endParaRPr kumimoji="1" lang="ja-JP" altLang="en-US" dirty="0"/>
                </a:p>
              </p:txBody>
            </p:sp>
          </mc:Choice>
          <mc:Fallback xmlns="">
            <p:sp>
              <p:nvSpPr>
                <p:cNvPr id="54" name="テキスト ボックス 53">
                  <a:extLst>
                    <a:ext uri="{FF2B5EF4-FFF2-40B4-BE49-F238E27FC236}">
                      <a16:creationId xmlns:a16="http://schemas.microsoft.com/office/drawing/2014/main" id="{17220C54-46F6-FB1E-A91F-FF268C14EAC8}"/>
                    </a:ext>
                  </a:extLst>
                </p:cNvPr>
                <p:cNvSpPr txBox="1">
                  <a:spLocks noRot="1" noChangeAspect="1" noMove="1" noResize="1" noEditPoints="1" noAdjustHandles="1" noChangeArrowheads="1" noChangeShapeType="1" noTextEdit="1"/>
                </p:cNvSpPr>
                <p:nvPr/>
              </p:nvSpPr>
              <p:spPr>
                <a:xfrm>
                  <a:off x="7713924" y="5526736"/>
                  <a:ext cx="377929" cy="369332"/>
                </a:xfrm>
                <a:prstGeom prst="rect">
                  <a:avLst/>
                </a:prstGeom>
                <a:blipFill>
                  <a:blip r:embed="rId25"/>
                  <a:stretch>
                    <a:fillRect/>
                  </a:stretch>
                </a:blipFill>
              </p:spPr>
              <p:txBody>
                <a:bodyPr/>
                <a:lstStyle/>
                <a:p>
                  <a:r>
                    <a:rPr lang="ja-JP" altLang="en-US">
                      <a:noFill/>
                    </a:rPr>
                    <a:t> </a:t>
                  </a:r>
                </a:p>
              </p:txBody>
            </p:sp>
          </mc:Fallback>
        </mc:AlternateContent>
      </p:grpSp>
    </p:spTree>
    <p:extLst>
      <p:ext uri="{BB962C8B-B14F-4D97-AF65-F5344CB8AC3E}">
        <p14:creationId xmlns:p14="http://schemas.microsoft.com/office/powerpoint/2010/main" val="108260447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27</TotalTime>
  <Words>1052</Words>
  <Application>Microsoft Office PowerPoint</Application>
  <PresentationFormat>ワイド画面</PresentationFormat>
  <Paragraphs>219</Paragraphs>
  <Slides>9</Slides>
  <Notes>2</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9</vt:i4>
      </vt:variant>
    </vt:vector>
  </HeadingPairs>
  <TitlesOfParts>
    <vt:vector size="16" baseType="lpstr">
      <vt:lpstr>Google Sans Text</vt:lpstr>
      <vt:lpstr>ＭＳ Ｐゴシック</vt:lpstr>
      <vt:lpstr>游ゴシック</vt:lpstr>
      <vt:lpstr>游ゴシック Light</vt:lpstr>
      <vt:lpstr>Arial</vt:lpstr>
      <vt:lpstr>Cambria Math</vt:lpstr>
      <vt:lpstr>Office テーマ</vt:lpstr>
      <vt:lpstr>2026/7/15</vt:lpstr>
      <vt:lpstr>Activity details</vt:lpstr>
      <vt:lpstr>これからやっていくこと</vt:lpstr>
      <vt:lpstr>WW→lνqq ̅‘</vt:lpstr>
      <vt:lpstr>データのフローチャート</vt:lpstr>
      <vt:lpstr>WW→lνqq ̅</vt:lpstr>
      <vt:lpstr>Tau lepton</vt:lpstr>
      <vt:lpstr>4-momentumの定義</vt:lpstr>
      <vt:lpstr>The Difference in Production Mechanisms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悠風 伊藤</dc:creator>
  <cp:lastModifiedBy>悠風 伊藤</cp:lastModifiedBy>
  <cp:revision>3</cp:revision>
  <dcterms:created xsi:type="dcterms:W3CDTF">2026-07-10T06:44:32Z</dcterms:created>
  <dcterms:modified xsi:type="dcterms:W3CDTF">2026-07-10T07:12:12Z</dcterms:modified>
</cp:coreProperties>
</file>