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1037" r:id="rId3"/>
    <p:sldId id="1043" r:id="rId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0EFF"/>
    <a:srgbClr val="FF6300"/>
    <a:srgbClr val="FFDF7F"/>
    <a:srgbClr val="FF00FF"/>
    <a:srgbClr val="203864"/>
    <a:srgbClr val="41FF41"/>
    <a:srgbClr val="FF0066"/>
    <a:srgbClr val="939300"/>
    <a:srgbClr val="009900"/>
    <a:srgbClr val="FF22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54986" autoAdjust="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18C2FE-2376-43F0-9256-8F46ED6BD857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8A74F8-02C6-46AB-9CEC-962349CD52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3500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dirty="0"/>
              <a:t>Good morning everyone.</a:t>
            </a:r>
            <a:br>
              <a:rPr lang="en-US" altLang="ja-JP" dirty="0"/>
            </a:br>
            <a:r>
              <a:rPr lang="en-US" altLang="ja-JP" dirty="0"/>
              <a:t>I’m Kanako Watanabe, from Iwate University.</a:t>
            </a:r>
          </a:p>
          <a:p>
            <a:br>
              <a:rPr lang="en-US" altLang="ja-JP" dirty="0"/>
            </a:br>
            <a:r>
              <a:rPr lang="en-US" altLang="ja-JP" dirty="0"/>
              <a:t>Today, I’d like to talk about my study on </a:t>
            </a:r>
            <a:r>
              <a:rPr lang="en-US" altLang="ja-JP" sz="1200" b="1" dirty="0">
                <a:latin typeface="+mn-ea"/>
                <a:ea typeface="+mn-ea"/>
              </a:rPr>
              <a:t>Evaluation of hit point distortion due to </a:t>
            </a:r>
            <a:r>
              <a:rPr lang="en-US" altLang="ja-JP" sz="1200" b="1" dirty="0" err="1">
                <a:latin typeface="+mn-ea"/>
                <a:ea typeface="+mn-ea"/>
              </a:rPr>
              <a:t>beamstrahlung</a:t>
            </a:r>
            <a:r>
              <a:rPr lang="en-US" altLang="ja-JP" sz="1200" b="1" dirty="0">
                <a:latin typeface="+mn-ea"/>
                <a:ea typeface="+mn-ea"/>
              </a:rPr>
              <a:t> in the ILD-TPC using a new 3-d code</a:t>
            </a:r>
            <a:r>
              <a:rPr lang="en-US" altLang="ja-JP" dirty="0"/>
              <a:t>.</a:t>
            </a:r>
            <a:br>
              <a:rPr lang="en-US" altLang="ja-JP" dirty="0"/>
            </a:br>
            <a:r>
              <a:rPr lang="en-US" altLang="ja-JP" dirty="0"/>
              <a:t>This work is part of our effort to understand the background and performance of the TPC at the International Linear Collider, or ILC.</a:t>
            </a:r>
          </a:p>
          <a:p>
            <a:br>
              <a:rPr lang="ja-JP" altLang="en-US" dirty="0"/>
            </a:br>
            <a:r>
              <a:rPr lang="ja-JP" altLang="en-US" dirty="0"/>
              <a:t>今日は、</a:t>
            </a:r>
            <a:r>
              <a:rPr lang="en-US" altLang="ja-JP" b="1" dirty="0"/>
              <a:t>ILD-TPC</a:t>
            </a:r>
            <a:r>
              <a:rPr lang="ja-JP" altLang="en-US" b="1" dirty="0"/>
              <a:t>におけるイオンバックフローと空間電荷効果</a:t>
            </a:r>
            <a:r>
              <a:rPr lang="ja-JP" altLang="en-US" dirty="0"/>
              <a:t>の研究についてお話しします。</a:t>
            </a:r>
            <a:br>
              <a:rPr lang="ja-JP" altLang="en-US" dirty="0"/>
            </a:br>
            <a:r>
              <a:rPr lang="ja-JP" altLang="en-US" dirty="0"/>
              <a:t>この研究は、国際リニアコライダー（</a:t>
            </a:r>
            <a:r>
              <a:rPr lang="en-US" altLang="ja-JP" dirty="0"/>
              <a:t>ILC</a:t>
            </a:r>
            <a:r>
              <a:rPr lang="ja-JP" altLang="en-US" dirty="0"/>
              <a:t>）の</a:t>
            </a:r>
            <a:r>
              <a:rPr lang="en-US" altLang="ja-JP" dirty="0"/>
              <a:t>TPC</a:t>
            </a:r>
            <a:r>
              <a:rPr lang="ja-JP" altLang="en-US" dirty="0"/>
              <a:t>性能やバックグラウンドを理解するための一部です。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8A74F8-02C6-46AB-9CEC-962349CD5231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4535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0A2058F-C03C-4C4F-9A20-164223D6C8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A901212-D1DF-463B-8EF4-339882D1AA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C7CBEB2-12D6-4BA2-97AE-7D00E5521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1CBE-D077-46DA-AF5F-84FD0D60C3AF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A0C32E6-42C1-4A94-86EF-127798674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375DEC7-97B2-49B3-8F8A-39CE222A3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6F3D-1B83-4EE2-9876-CD45B9B52F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7320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0C5546-7239-4D92-B008-776A8287D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DF39D7D-1B5E-4133-B7A1-74A79F8E7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3D69F9F-7BA9-4A37-BDF6-D9D2D82EF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D3D6-D40F-4B0B-A2E5-66E9C05FA14F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F1E243B-3DF6-4CA9-9A88-3D043AA9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72FF4A2-4EAE-4996-B316-3AF78F389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6F3D-1B83-4EE2-9876-CD45B9B52F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4409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C67FE0A-63A5-420E-9E3B-A2FF75AE8A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E5ECDB2-8116-4F9F-B563-8A651B5375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EDAD62B-C680-4309-97CB-9DE34A9CA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F01F6-8D0E-49EE-B5A0-19A79EEC7987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9C12536-59D6-4A64-A0BC-7744FBDD9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F3406CA-4953-4325-BB9D-516EE9F6E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6F3D-1B83-4EE2-9876-CD45B9B52F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6553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87A9FA64-EE34-FFB2-00C7-61168F5AC726}"/>
              </a:ext>
            </a:extLst>
          </p:cNvPr>
          <p:cNvSpPr/>
          <p:nvPr userDrawn="1"/>
        </p:nvSpPr>
        <p:spPr>
          <a:xfrm>
            <a:off x="0" y="-1407"/>
            <a:ext cx="12192000" cy="64086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A1C411E5-6DF4-4A0C-A9F8-2D4E15887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4"/>
            <a:ext cx="10515600" cy="502935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E4E6310-5EC0-4740-A3B6-663773A02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36044"/>
            <a:ext cx="10515600" cy="4833145"/>
          </a:xfrm>
        </p:spPr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B786712-B378-4700-8BDC-2117E82BA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D364-D350-4ABF-8E78-F2B5CDB14421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5015D2A-D5D6-45F3-B4A0-E2779E05E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707457-596C-4802-8603-D9AB38315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5670" y="141121"/>
            <a:ext cx="470263" cy="334373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  <a:latin typeface="ADLaM Display" panose="02010000000000000000" pitchFamily="2" charset="0"/>
                <a:cs typeface="ADLaM Display" panose="02010000000000000000" pitchFamily="2" charset="0"/>
              </a:defRPr>
            </a:lvl1pPr>
          </a:lstStyle>
          <a:p>
            <a:fld id="{B8AA6F3D-1B83-4EE2-9876-CD45B9B52FB4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19D711FF-007F-969B-8000-E9D2021C57EF}"/>
              </a:ext>
            </a:extLst>
          </p:cNvPr>
          <p:cNvCxnSpPr/>
          <p:nvPr userDrawn="1"/>
        </p:nvCxnSpPr>
        <p:spPr>
          <a:xfrm>
            <a:off x="11707569" y="0"/>
            <a:ext cx="0" cy="639459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6436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A554E3-E4F7-471D-9D08-2FC278806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2C588F0-8DBD-4397-A236-D95179513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078B7DE-693C-4EED-8E66-15AD2F73D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547AA-8E2B-4EDB-BF33-84F60C71F4F2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5ED8C6B-AC6B-4CB6-B0C3-4B7993D35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A7280A8-82A0-44EE-A0DF-68135274E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6F3D-1B83-4EE2-9876-CD45B9B52F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809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37E118-08C1-4C57-9013-C05B17E3C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AD28C31-7D51-46F3-93C1-C945C25939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637DF1F-1453-438D-B0C5-86DA24DB2A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09F3AAD-D0ED-4743-AA15-592A84DCD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7A1F9-4B9E-4605-AFFD-AAE740AB8AEF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5148C3D-82C7-4591-BB19-B7DE812A7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3550C2F-6EFC-4880-8F70-28D3D6684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6F3D-1B83-4EE2-9876-CD45B9B52F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6619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BB5474-1F0D-4B11-B313-915A4D87D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102EFE0-7D05-4EC4-9AFE-007735CD8F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D488E81-01FB-491E-B5FB-ADF565A90C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0BC578F-2CF8-42B8-B681-3128906787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7E1155E-3186-4906-8967-D95F9087FB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BBFCE9F-FE3D-4114-8676-6453A0A83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E795-9083-4447-8473-12FC54CA3D6D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71FFEDF-32E7-4C07-9879-C9B951811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B0B1988-4CC2-4705-BD89-BA4D5C222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6F3D-1B83-4EE2-9876-CD45B9B52F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5659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F5514F-D00C-4866-8452-D3D2C4E98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07DE8F0-3F7D-4470-9995-AA7929CE7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38740-44CB-4DD9-AC92-D14757F7BD85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C91DFF5-9122-45D0-9168-439EBE059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0B51018-A9B6-4BE3-9B78-776E04791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6F3D-1B83-4EE2-9876-CD45B9B52F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5830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2E5396F-F090-413C-BEFB-142C90C79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91630-1900-4661-BD99-EB7250659594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0036F37-D420-49F8-89B9-9041E4AB1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530A9C4-00E1-46CA-8546-A07BB9592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6F3D-1B83-4EE2-9876-CD45B9B52F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0956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E1C7DF-A164-49AC-848C-DC903DAB7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16ED59C-427F-4BDD-9775-7919D61B5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5192FA4-E07D-4800-AF6A-131B17A9F0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CC72F59-EACE-4A0D-9CC2-B91F3A5C4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CC901-1926-41B3-97DF-F62FDDD3F3F3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AA7E9F2-729F-4B70-85D5-AF8D3E6BE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0E98ECF-E3FA-4ED5-803B-AB8EA860D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6F3D-1B83-4EE2-9876-CD45B9B52F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691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2C9CD0-E32D-4204-80BC-7C9FC4407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BEBA3D9-0E55-4020-9638-52D81F92A8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D83A0B7-FABC-4FDC-8321-4EF2C9BA9D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7195939-15EE-4C34-9A0A-A6012785E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3319E-A8A0-4F34-B7DF-A5080944DCAD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3203F28-78D9-4401-BBA9-46BE6D61B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533BE82-F139-4AE0-88B0-FFEAC0935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6F3D-1B83-4EE2-9876-CD45B9B52F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3766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6E9AAEF-C45C-4424-A162-571789673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FD2CAC9-9363-4641-8E6B-731F96214A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A5D5E22-7E48-4C32-943B-96CDDA7540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3E2AD-AFC2-4064-9474-DB620100AEFD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90DAFDC-F273-47CA-BCF5-B77B4B896C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AC29981-ED49-4530-B11F-8E4B0C29C6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476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A6F3D-1B83-4EE2-9876-CD45B9B52F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5385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760270E-41FA-4BD5-9C2F-506D172BC0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475967"/>
            <a:ext cx="12192000" cy="2481948"/>
          </a:xfrm>
        </p:spPr>
        <p:txBody>
          <a:bodyPr>
            <a:noAutofit/>
          </a:bodyPr>
          <a:lstStyle/>
          <a:p>
            <a:r>
              <a:rPr lang="en-US" altLang="ja-JP" sz="4000" b="1" dirty="0">
                <a:latin typeface="+mn-lt"/>
                <a:ea typeface="+mn-ea"/>
              </a:rPr>
              <a:t>ILC physics &amp; software meeting</a:t>
            </a:r>
            <a:br>
              <a:rPr lang="en-US" altLang="ja-JP" sz="4000" b="1" dirty="0">
                <a:latin typeface="+mn-lt"/>
                <a:ea typeface="+mn-ea"/>
              </a:rPr>
            </a:br>
            <a:r>
              <a:rPr lang="en-US" altLang="ja-JP" sz="4000" b="1" dirty="0">
                <a:latin typeface="+mn-lt"/>
                <a:ea typeface="+mn-ea"/>
              </a:rPr>
              <a:t>2026/7/13</a:t>
            </a:r>
            <a:endParaRPr kumimoji="1" lang="ja-JP" altLang="en-US" sz="4000" b="1" dirty="0">
              <a:latin typeface="+mn-lt"/>
              <a:ea typeface="+mn-ea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5582980-C325-4D5D-A8F4-3D97E9C213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4815207"/>
            <a:ext cx="12196119" cy="1655762"/>
          </a:xfrm>
        </p:spPr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6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Kanako Watanabe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26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6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 Iwate University</a:t>
            </a:r>
            <a:endParaRPr kumimoji="1" lang="en-US" altLang="ja-JP" dirty="0"/>
          </a:p>
          <a:p>
            <a:endParaRPr kumimoji="1" lang="en-US" altLang="ja-JP" dirty="0"/>
          </a:p>
        </p:txBody>
      </p:sp>
      <p:sp>
        <p:nvSpPr>
          <p:cNvPr id="5" name="字幕 2">
            <a:extLst>
              <a:ext uri="{FF2B5EF4-FFF2-40B4-BE49-F238E27FC236}">
                <a16:creationId xmlns:a16="http://schemas.microsoft.com/office/drawing/2014/main" id="{5D489E56-FF57-0190-4D52-4E3B96BD5255}"/>
              </a:ext>
            </a:extLst>
          </p:cNvPr>
          <p:cNvSpPr txBox="1">
            <a:spLocks/>
          </p:cNvSpPr>
          <p:nvPr/>
        </p:nvSpPr>
        <p:spPr>
          <a:xfrm>
            <a:off x="-20632" y="27395"/>
            <a:ext cx="12212632" cy="2486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ja-JP" altLang="en-US" sz="1600" b="1" dirty="0"/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DF696F94-5358-455C-8A59-8054DD8F48DB}"/>
              </a:ext>
            </a:extLst>
          </p:cNvPr>
          <p:cNvCxnSpPr/>
          <p:nvPr/>
        </p:nvCxnSpPr>
        <p:spPr>
          <a:xfrm flipV="1">
            <a:off x="0" y="348343"/>
            <a:ext cx="121920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C1CBC71-36AE-34BA-CAF4-4D632028D61B}"/>
              </a:ext>
            </a:extLst>
          </p:cNvPr>
          <p:cNvCxnSpPr/>
          <p:nvPr/>
        </p:nvCxnSpPr>
        <p:spPr>
          <a:xfrm flipV="1">
            <a:off x="4119" y="6543221"/>
            <a:ext cx="121920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EA30A0F2-EE64-FB4D-24C8-FC3667E682B0}"/>
              </a:ext>
            </a:extLst>
          </p:cNvPr>
          <p:cNvCxnSpPr>
            <a:cxnSpLocks/>
          </p:cNvCxnSpPr>
          <p:nvPr/>
        </p:nvCxnSpPr>
        <p:spPr>
          <a:xfrm>
            <a:off x="10120181" y="500743"/>
            <a:ext cx="2100649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4AA2C480-6860-29D4-31CA-C3CD5D51D2C7}"/>
              </a:ext>
            </a:extLst>
          </p:cNvPr>
          <p:cNvCxnSpPr>
            <a:cxnSpLocks/>
          </p:cNvCxnSpPr>
          <p:nvPr/>
        </p:nvCxnSpPr>
        <p:spPr>
          <a:xfrm>
            <a:off x="-20632" y="6386697"/>
            <a:ext cx="2100649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図 7">
            <a:extLst>
              <a:ext uri="{FF2B5EF4-FFF2-40B4-BE49-F238E27FC236}">
                <a16:creationId xmlns:a16="http://schemas.microsoft.com/office/drawing/2014/main" id="{1102BBDA-B40D-AF81-0BD8-D3CD627209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0"/>
          <a:stretch>
            <a:fillRect/>
          </a:stretch>
        </p:blipFill>
        <p:spPr>
          <a:xfrm>
            <a:off x="9339309" y="5806916"/>
            <a:ext cx="2743200" cy="700179"/>
          </a:xfrm>
          <a:prstGeom prst="rect">
            <a:avLst/>
          </a:prstGeom>
        </p:spPr>
      </p:pic>
      <p:sp>
        <p:nvSpPr>
          <p:cNvPr id="4" name="字幕 2">
            <a:extLst>
              <a:ext uri="{FF2B5EF4-FFF2-40B4-BE49-F238E27FC236}">
                <a16:creationId xmlns:a16="http://schemas.microsoft.com/office/drawing/2014/main" id="{4C0745CB-6D00-F7A8-CA86-FE422915A22C}"/>
              </a:ext>
            </a:extLst>
          </p:cNvPr>
          <p:cNvSpPr txBox="1">
            <a:spLocks/>
          </p:cNvSpPr>
          <p:nvPr/>
        </p:nvSpPr>
        <p:spPr>
          <a:xfrm>
            <a:off x="-20632" y="27396"/>
            <a:ext cx="12212632" cy="2486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ja-JP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303573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33F9B-9974-01D4-74A8-AE950EEB5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0409734-9770-FFFA-B87B-F18C2F9A1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/>
              <a:t>Jet pairing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39A121B-1D20-8B7D-6FB8-946D4FAEE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6F3D-1B83-4EE2-9876-CD45B9B52FB4}" type="slidenum">
              <a:rPr lang="ja-JP" altLang="en-US" smtClean="0"/>
              <a:pPr/>
              <a:t>2</a:t>
            </a:fld>
            <a:endParaRPr lang="ja-JP" altLang="en-US" dirty="0"/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75468B2C-B97C-0C62-5489-A1374D318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357" y="1056640"/>
            <a:ext cx="5151137" cy="3711659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0FB3EFBD-3614-C4BF-9A5C-9D849CB586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112195"/>
            <a:ext cx="5151138" cy="3711659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79D2670-B9EC-4732-F720-F3C54D5BB8F4}"/>
              </a:ext>
            </a:extLst>
          </p:cNvPr>
          <p:cNvSpPr txBox="1"/>
          <p:nvPr/>
        </p:nvSpPr>
        <p:spPr>
          <a:xfrm>
            <a:off x="7875248" y="639459"/>
            <a:ext cx="26720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b="1" dirty="0"/>
              <a:t>H-&gt;bs/Z-&gt;</a:t>
            </a:r>
            <a:r>
              <a:rPr lang="en-US" altLang="ja-JP" sz="2400" b="1" dirty="0" err="1"/>
              <a:t>μμ</a:t>
            </a:r>
            <a:endParaRPr lang="ja-JP" altLang="en-US" sz="1600" b="1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D6D7DA2-2D95-3072-19B5-27662E758104}"/>
              </a:ext>
            </a:extLst>
          </p:cNvPr>
          <p:cNvSpPr txBox="1"/>
          <p:nvPr/>
        </p:nvSpPr>
        <p:spPr>
          <a:xfrm>
            <a:off x="2024091" y="707722"/>
            <a:ext cx="26720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b="1" dirty="0"/>
              <a:t>H-&gt;bs/Z-&gt;</a:t>
            </a:r>
            <a:r>
              <a:rPr lang="en-US" altLang="ja-JP" sz="2400" b="1" dirty="0" err="1"/>
              <a:t>νν</a:t>
            </a:r>
            <a:endParaRPr lang="ja-JP" altLang="en-US" sz="1600" b="1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5B4BA153-3190-2DEF-0985-2EF2EE21265F}"/>
              </a:ext>
            </a:extLst>
          </p:cNvPr>
          <p:cNvSpPr txBox="1"/>
          <p:nvPr/>
        </p:nvSpPr>
        <p:spPr>
          <a:xfrm>
            <a:off x="6415037" y="4823854"/>
            <a:ext cx="5151138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dirty="0"/>
              <a:t>I just set the Z decay destination for WHIZARD to e2e2 (</a:t>
            </a:r>
            <a:r>
              <a:rPr lang="en-US" altLang="ja-JP" b="1" dirty="0" err="1"/>
              <a:t>μμ</a:t>
            </a:r>
            <a:r>
              <a:rPr lang="en-US" altLang="ja-JP" b="1" dirty="0"/>
              <a:t>).</a:t>
            </a:r>
          </a:p>
          <a:p>
            <a:r>
              <a:rPr lang="en-US" altLang="ja-JP" b="1" dirty="0"/>
              <a:t>➡ </a:t>
            </a:r>
            <a:r>
              <a:rPr lang="ja-JP" altLang="en-US" b="1" dirty="0"/>
              <a:t>  </a:t>
            </a:r>
            <a:r>
              <a:rPr lang="en-US" altLang="ja-JP" b="1" dirty="0"/>
              <a:t>The distribution has widened.</a:t>
            </a:r>
          </a:p>
          <a:p>
            <a:r>
              <a:rPr lang="ja-JP" altLang="en-US" b="1" dirty="0"/>
              <a:t>➡　</a:t>
            </a:r>
            <a:r>
              <a:rPr lang="ja-JP" altLang="ja-JP" b="1" dirty="0"/>
              <a:t>I hadn't excluded Isolep</a:t>
            </a:r>
            <a:r>
              <a:rPr lang="en-US" altLang="ja-JP" b="1" dirty="0"/>
              <a:t>…. </a:t>
            </a:r>
            <a:r>
              <a:rPr lang="ja-JP" altLang="ja-JP" b="1" dirty="0"/>
              <a:t>I'll exclude it </a:t>
            </a:r>
            <a:r>
              <a:rPr lang="en-US" altLang="ja-JP" b="1" dirty="0"/>
              <a:t> </a:t>
            </a:r>
            <a:r>
              <a:rPr lang="ja-JP" altLang="ja-JP" b="1" dirty="0"/>
              <a:t>and try again.</a:t>
            </a:r>
            <a:endParaRPr lang="en-US" altLang="ja-JP" b="1" dirty="0"/>
          </a:p>
          <a:p>
            <a:r>
              <a:rPr lang="en-US" altLang="ja-JP" b="1" dirty="0"/>
              <a:t>(And check with </a:t>
            </a:r>
            <a:r>
              <a:rPr lang="en-US" altLang="ja-JP" b="1" dirty="0" err="1"/>
              <a:t>junping</a:t>
            </a:r>
            <a:r>
              <a:rPr lang="en-US" altLang="ja-JP" b="1" dirty="0"/>
              <a:t> to make sure the </a:t>
            </a:r>
            <a:r>
              <a:rPr lang="en-US" altLang="ja-JP" b="1" dirty="0" err="1"/>
              <a:t>μμ</a:t>
            </a:r>
            <a:r>
              <a:rPr lang="en-US" altLang="ja-JP" b="1" dirty="0"/>
              <a:t> event is set up correctly)</a:t>
            </a:r>
            <a:endParaRPr lang="ja-JP" altLang="ja-JP" b="1" dirty="0"/>
          </a:p>
          <a:p>
            <a:pPr marL="457200" lvl="1" indent="0">
              <a:buNone/>
            </a:pPr>
            <a:endParaRPr kumimoji="1" lang="ja-JP" altLang="en-US" sz="24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12A461E-297F-5A5C-7712-7299C97502BA}"/>
              </a:ext>
            </a:extLst>
          </p:cNvPr>
          <p:cNvSpPr txBox="1"/>
          <p:nvPr/>
        </p:nvSpPr>
        <p:spPr>
          <a:xfrm>
            <a:off x="838200" y="485899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dirty="0"/>
              <a:t>Z -&gt; </a:t>
            </a:r>
            <a:r>
              <a:rPr lang="en-US" altLang="ja-JP" b="1" dirty="0" err="1"/>
              <a:t>νν</a:t>
            </a:r>
            <a:r>
              <a:rPr lang="en-US" altLang="ja-JP" b="1" dirty="0"/>
              <a:t> is pretty much in the same direction.</a:t>
            </a:r>
          </a:p>
        </p:txBody>
      </p:sp>
    </p:spTree>
    <p:extLst>
      <p:ext uri="{BB962C8B-B14F-4D97-AF65-F5344CB8AC3E}">
        <p14:creationId xmlns:p14="http://schemas.microsoft.com/office/powerpoint/2010/main" val="4067578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0A07AB-0E62-F76D-4094-37291ED04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ja-JP" dirty="0"/>
              <a:t>Check : dilepton mass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75FA31F-06A4-7448-7782-9CE09CF2F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ja-JP" u="sng" dirty="0"/>
              <a:t>Z-&gt;</a:t>
            </a:r>
            <a:r>
              <a:rPr lang="en-US" altLang="ja-JP" u="sng" dirty="0" err="1"/>
              <a:t>μμ</a:t>
            </a:r>
            <a:endParaRPr lang="en-US" altLang="ja-JP" u="sng" dirty="0"/>
          </a:p>
          <a:p>
            <a:pPr marL="0" indent="0">
              <a:buNone/>
            </a:pPr>
            <a:r>
              <a:rPr lang="en-US" altLang="ja-JP" dirty="0"/>
              <a:t>Dilepton mass</a:t>
            </a:r>
          </a:p>
          <a:p>
            <a:pPr marL="0" indent="0">
              <a:buNone/>
            </a:pPr>
            <a:r>
              <a:rPr lang="en-US" altLang="ja-JP" dirty="0"/>
              <a:t>Recoil mass</a:t>
            </a: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en-US" altLang="ja-JP" u="sng" dirty="0"/>
              <a:t>Z-&gt;</a:t>
            </a:r>
            <a:r>
              <a:rPr lang="en-US" altLang="ja-JP" u="sng" dirty="0" err="1"/>
              <a:t>νν</a:t>
            </a:r>
            <a:endParaRPr lang="en-US" altLang="ja-JP" u="sng" dirty="0"/>
          </a:p>
          <a:p>
            <a:pPr marL="0" indent="0">
              <a:buNone/>
            </a:pPr>
            <a:r>
              <a:rPr lang="en-US" altLang="ja-JP" dirty="0"/>
              <a:t>Dilepton mass</a:t>
            </a:r>
          </a:p>
          <a:p>
            <a:pPr marL="0" indent="0">
              <a:buNone/>
            </a:pPr>
            <a:r>
              <a:rPr lang="en-US" altLang="ja-JP" dirty="0"/>
              <a:t>i</a:t>
            </a:r>
            <a:r>
              <a:rPr kumimoji="1" lang="en-US" altLang="ja-JP" dirty="0"/>
              <a:t>s 0.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2ABA1ED-7FE2-2B7B-E1FE-5B1AE7C07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6F3D-1B83-4EE2-9876-CD45B9B52FB4}" type="slidenum">
              <a:rPr lang="ja-JP" altLang="en-US" smtClean="0"/>
              <a:pPr/>
              <a:t>3</a:t>
            </a:fld>
            <a:endParaRPr lang="ja-JP" altLang="en-US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4BC3A407-ED41-DD65-15CE-809069AA6B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999" y="779301"/>
            <a:ext cx="8843933" cy="593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0819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188168</TotalTime>
  <Words>219</Words>
  <Application>Microsoft Office PowerPoint</Application>
  <PresentationFormat>ワイド画面</PresentationFormat>
  <Paragraphs>27</Paragraphs>
  <Slides>3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0" baseType="lpstr">
      <vt:lpstr>ＭＳ Ｐゴシック</vt:lpstr>
      <vt:lpstr>游ゴシック</vt:lpstr>
      <vt:lpstr>游ゴシック Light</vt:lpstr>
      <vt:lpstr>ADLaM Display</vt:lpstr>
      <vt:lpstr>Arial</vt:lpstr>
      <vt:lpstr>Times New Roman</vt:lpstr>
      <vt:lpstr>Office テーマ</vt:lpstr>
      <vt:lpstr>ILC physics &amp; software meeting 2026/7/13</vt:lpstr>
      <vt:lpstr>Jet pairing</vt:lpstr>
      <vt:lpstr>Check : dilepton mass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phys_software_watanabe</dc:title>
  <dc:creator>渡辺 夏七子</dc:creator>
  <cp:lastModifiedBy>KANAKO WATANABE</cp:lastModifiedBy>
  <cp:revision>276</cp:revision>
  <dcterms:created xsi:type="dcterms:W3CDTF">2022-01-19T07:19:35Z</dcterms:created>
  <dcterms:modified xsi:type="dcterms:W3CDTF">2026-07-14T01:37:30Z</dcterms:modified>
</cp:coreProperties>
</file>