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945" r:id="rId5"/>
    <p:sldId id="971" r:id="rId6"/>
    <p:sldId id="970" r:id="rId7"/>
    <p:sldId id="257" r:id="rId8"/>
    <p:sldId id="369" r:id="rId9"/>
    <p:sldId id="362" r:id="rId10"/>
    <p:sldId id="368" r:id="rId11"/>
    <p:sldId id="37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F75B459-6507-410E-8175-F8DB7C67C005}">
          <p14:sldIdLst>
            <p14:sldId id="945"/>
            <p14:sldId id="971"/>
            <p14:sldId id="970"/>
            <p14:sldId id="257"/>
            <p14:sldId id="369"/>
            <p14:sldId id="362"/>
            <p14:sldId id="368"/>
            <p14:sldId id="3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5" autoAdjust="0"/>
    <p:restoredTop sz="96093" autoAdjust="0"/>
  </p:normalViewPr>
  <p:slideViewPr>
    <p:cSldViewPr snapToGrid="0">
      <p:cViewPr varScale="1">
        <p:scale>
          <a:sx n="93" d="100"/>
          <a:sy n="93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22150-FB31-401C-925E-3310B16963A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21650-D496-4931-80AE-07A7D8DAA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54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C95C8C-FEFC-4C58-AD58-CCDBD2DFE868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336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DB11B8-7970-46B5-5D67-42EC6733E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2E721D-17CF-28A5-9D26-F0BCB27E08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38431-1EEC-0CD0-BF74-7AD6FB5B1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74100-CA80-A303-7CF3-511891632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71C34B-5CFA-FFAA-7123-D095615E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6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D516DC-5F7A-0056-DFA7-2ABEFC0A9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9F2C21B-2BFE-8ECB-1DB2-E6AD84571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3856CA-9D5F-1C65-A778-1CBC4D9F8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78E279-50EF-7C9D-36A7-723FEBC3E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20A8C9-4B4A-A32D-2DE5-D6D1CFE55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74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F98F696-3FBA-594F-A9B3-3F2FE14C6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E3B40D-79BC-8793-EB38-B1A532ECD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7D9AAD-7E03-ABA5-3A74-97E71E06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81201B-3307-184C-8686-589B10028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133D6-98F4-1C3E-AB2B-524832B31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1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C283B7-939E-64CE-7E27-71503E0B4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5DBC45-076A-8BC2-E08C-3924934E9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346CE6-F65C-3682-39A2-EF4352D87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810E8E-DFEA-3D59-1F15-138A0DDEA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D51B93-1183-5EE7-5648-C039CB910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354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1B8B7-830A-DF70-A572-409DDAD56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DB62D2-267D-1E75-BDC0-258C33D88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B911B6-C3CF-C85C-3AE5-DFAACD6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C543F3-D873-FA48-8744-198F70443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6A1BB-A97F-DD5E-FBF9-B73CA30A4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02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0FC5E0-CBAA-FFA2-AAD6-FF363E646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BEA250-C41E-F0CE-BC30-5DE87DA248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FBD8F1-342B-01E5-137A-2ADFA8DF6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A0605C3-BAED-5F54-B532-6385AABF0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D609C3-1700-F9A2-6FE3-25FF22FE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B9A6D5-7BBB-2D66-0BFF-F924B7E4E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7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C36868-E743-5D33-54FB-773FA2D1E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2782E9-D380-0AB1-2C33-5121ABF75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E87A90-4071-7D7A-55E6-530BCA987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40CCCE-DA63-8023-4FC3-11ED9A2DF9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ECD128-9AE1-38FB-F99F-BD0C6F4C9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7C1CC2A-6423-7E00-82D5-254953788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D058A0-794E-29EB-EE2E-BFFCC1BF3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14BD697-167B-B156-182C-3C3E8D4E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8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143A7B-C9EA-84CA-182D-ACAF9CC19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90F610C-A110-7A74-7BA1-5B051EF13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425AAF6-BECE-4EA6-A7CD-89F282E7F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E57A0F-AB94-2098-ED51-8A1275D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059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F6150B9-5986-2BB9-00C5-60B524983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2CF795-CA7B-F676-1E3E-793CBEA54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E39D9E3-9B46-C471-9720-465A17FFD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0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B4BA0-6A30-F45D-40F9-3D8570820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B0E82F-2685-0731-3B0F-DAB56E66E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D5CA3B-B696-3C90-4394-A45415D274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425BF5-57CB-1863-718D-002466429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17A28C-DFDB-9711-850C-79C29E19F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F7BFB6-BD49-9156-9832-CA3B3A52D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06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4A6AC5-7C9F-F2AA-FAC3-E74B816A9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0872C1-58DB-C95F-AFC3-708333238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9C8F79D-869A-C9E4-FE88-A88AC64EA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308C92-4314-DFB7-0C6B-9E9C5713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E08359-2857-8A65-33BA-235E92D7D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79D9596-46D7-7D9D-788D-DCB2DB73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12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B52E94F-8851-DECA-7489-1CC89985D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E6093C-1D45-7337-3E99-5FD5ADE1B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7C5BD8-0A06-526E-ADF4-7093BB2F3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0F232-D2D8-433F-A3B5-362E3E4A72EE}" type="datetimeFigureOut">
              <a:rPr kumimoji="1" lang="ja-JP" altLang="en-US" smtClean="0"/>
              <a:t>2026/7/21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F38984-B5ED-64BE-14FD-17A3FA663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1F8F32-53E1-6D53-6C6A-5CB4F8265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DABD9-B5FC-43B5-AA12-95DC7F88B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27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/lcws202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>
          <a:xfrm>
            <a:off x="293592" y="286058"/>
            <a:ext cx="11604811" cy="920636"/>
          </a:xfrm>
          <a:solidFill>
            <a:srgbClr val="FFFF00"/>
          </a:solidFill>
        </p:spPr>
        <p:txBody>
          <a:bodyPr>
            <a:noAutofit/>
          </a:bodyPr>
          <a:lstStyle/>
          <a:p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LCWS2026 status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3200" b="1" dirty="0">
              <a:solidFill>
                <a:srgbClr val="CC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99" name="サブタイトル 2"/>
          <p:cNvSpPr>
            <a:spLocks noGrp="1"/>
          </p:cNvSpPr>
          <p:nvPr>
            <p:ph type="subTitle" idx="1"/>
          </p:nvPr>
        </p:nvSpPr>
        <p:spPr>
          <a:xfrm>
            <a:off x="606319" y="1674214"/>
            <a:ext cx="5851631" cy="361956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chair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Hiroshi Sakai (KEK)</a:t>
            </a: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Co-chair : </a:t>
            </a:r>
            <a:r>
              <a:rPr lang="nn-NO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Erik Adli (Univ. of Oslo), </a:t>
            </a:r>
          </a:p>
          <a:p>
            <a:r>
              <a:rPr lang="nn-NO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Taikan Suehara (Univ. of Tokyo), </a:t>
            </a:r>
          </a:p>
          <a:p>
            <a:r>
              <a:rPr lang="nn-NO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Grace Cummings (FNAL)</a:t>
            </a:r>
          </a:p>
          <a:p>
            <a:r>
              <a:rPr lang="nn-NO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LOC chair : Takeshi Dohmae (KEK)</a:t>
            </a:r>
          </a:p>
          <a:p>
            <a:endParaRPr lang="nn-NO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2026.July.21</a:t>
            </a: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IDT-WG2 meeting</a:t>
            </a:r>
          </a:p>
        </p:txBody>
      </p:sp>
      <p:sp>
        <p:nvSpPr>
          <p:cNvPr id="410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9169D201-D197-461D-9717-1B314C73847F}" type="slidenum">
              <a:rPr lang="en-US" altLang="ja-JP" smtClean="0"/>
              <a:pPr>
                <a:spcBef>
                  <a:spcPct val="0"/>
                </a:spcBef>
                <a:buFontTx/>
                <a:buNone/>
                <a:defRPr/>
              </a:pPr>
              <a:t>1</a:t>
            </a:fld>
            <a:endParaRPr lang="en-US" altLang="ja-JP" sz="14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6F929B-3E71-2D91-CD91-528EA418F1A8}"/>
              </a:ext>
            </a:extLst>
          </p:cNvPr>
          <p:cNvSpPr txBox="1"/>
          <p:nvPr/>
        </p:nvSpPr>
        <p:spPr>
          <a:xfrm>
            <a:off x="3273752" y="5674410"/>
            <a:ext cx="6094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Indico</a:t>
            </a:r>
          </a:p>
          <a:p>
            <a:r>
              <a:rPr kumimoji="1" lang="en-US" altLang="ja-JP" sz="1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https://agenda.linearcollider.org/e/lcws2026</a:t>
            </a:r>
            <a:endParaRPr kumimoji="1" lang="en-US" altLang="ja-JP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007CFE0-475E-E1C5-B99B-E01B35431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678" y="1454261"/>
            <a:ext cx="4949725" cy="35326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B3077-86D9-FA7D-8515-EE4D24291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BE4A6F-D3CE-889C-0AF0-42597AEDE8FD}"/>
              </a:ext>
            </a:extLst>
          </p:cNvPr>
          <p:cNvSpPr txBox="1"/>
          <p:nvPr/>
        </p:nvSpPr>
        <p:spPr>
          <a:xfrm>
            <a:off x="290732" y="168812"/>
            <a:ext cx="807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>
                <a:solidFill>
                  <a:srgbClr val="00B050"/>
                </a:solidFill>
              </a:rPr>
              <a:t>Workshop schedule</a:t>
            </a:r>
          </a:p>
          <a:p>
            <a:r>
              <a:rPr kumimoji="1" lang="en-US" altLang="ja-JP" sz="2400" b="1" u="sng" dirty="0">
                <a:solidFill>
                  <a:srgbClr val="00B050"/>
                </a:solidFill>
              </a:rPr>
              <a:t> (</a:t>
            </a:r>
            <a:r>
              <a:rPr lang="en-US" altLang="ja-JP" sz="2400" b="1" u="sng" dirty="0">
                <a:solidFill>
                  <a:srgbClr val="00B050"/>
                </a:solidFill>
              </a:rPr>
              <a:t>candidate of the details</a:t>
            </a:r>
            <a:r>
              <a:rPr kumimoji="1" lang="en-US" altLang="ja-JP" sz="2400" b="1" u="sng" dirty="0">
                <a:solidFill>
                  <a:srgbClr val="00B050"/>
                </a:solidFill>
              </a:rPr>
              <a:t>)</a:t>
            </a:r>
            <a:endParaRPr kumimoji="1" lang="ja-JP" altLang="en-US" sz="2400" b="1" u="sng" dirty="0">
              <a:solidFill>
                <a:srgbClr val="00B050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3F9A0E9-8F96-884B-35AC-76D6874DC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13194"/>
              </p:ext>
            </p:extLst>
          </p:nvPr>
        </p:nvGraphicFramePr>
        <p:xfrm>
          <a:off x="977557" y="1733203"/>
          <a:ext cx="10493622" cy="495122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48937">
                  <a:extLst>
                    <a:ext uri="{9D8B030D-6E8A-4147-A177-3AD203B41FA5}">
                      <a16:colId xmlns:a16="http://schemas.microsoft.com/office/drawing/2014/main" val="2705744678"/>
                    </a:ext>
                  </a:extLst>
                </a:gridCol>
                <a:gridCol w="1748937">
                  <a:extLst>
                    <a:ext uri="{9D8B030D-6E8A-4147-A177-3AD203B41FA5}">
                      <a16:colId xmlns:a16="http://schemas.microsoft.com/office/drawing/2014/main" val="2839516279"/>
                    </a:ext>
                  </a:extLst>
                </a:gridCol>
                <a:gridCol w="1748937">
                  <a:extLst>
                    <a:ext uri="{9D8B030D-6E8A-4147-A177-3AD203B41FA5}">
                      <a16:colId xmlns:a16="http://schemas.microsoft.com/office/drawing/2014/main" val="1800256895"/>
                    </a:ext>
                  </a:extLst>
                </a:gridCol>
                <a:gridCol w="1748937">
                  <a:extLst>
                    <a:ext uri="{9D8B030D-6E8A-4147-A177-3AD203B41FA5}">
                      <a16:colId xmlns:a16="http://schemas.microsoft.com/office/drawing/2014/main" val="2950006686"/>
                    </a:ext>
                  </a:extLst>
                </a:gridCol>
                <a:gridCol w="1748937">
                  <a:extLst>
                    <a:ext uri="{9D8B030D-6E8A-4147-A177-3AD203B41FA5}">
                      <a16:colId xmlns:a16="http://schemas.microsoft.com/office/drawing/2014/main" val="3500881252"/>
                    </a:ext>
                  </a:extLst>
                </a:gridCol>
                <a:gridCol w="1748937">
                  <a:extLst>
                    <a:ext uri="{9D8B030D-6E8A-4147-A177-3AD203B41FA5}">
                      <a16:colId xmlns:a16="http://schemas.microsoft.com/office/drawing/2014/main" val="295953913"/>
                    </a:ext>
                  </a:extLst>
                </a:gridCol>
              </a:tblGrid>
              <a:tr h="32748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11/9 (Mo)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11/10 (Tu)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11/11 (We)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11/12 (Th)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11/13 (Fr)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64261"/>
                  </a:ext>
                </a:extLst>
              </a:tr>
              <a:tr h="818702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1</a:t>
                      </a:r>
                      <a:r>
                        <a:rPr kumimoji="1" lang="en-US" altLang="ja-JP" b="1" baseline="30000" dirty="0"/>
                        <a:t>st</a:t>
                      </a:r>
                      <a:r>
                        <a:rPr kumimoji="1" lang="en-US" altLang="ja-JP" b="1" dirty="0"/>
                        <a:t> Morning</a:t>
                      </a:r>
                    </a:p>
                    <a:p>
                      <a:r>
                        <a:rPr kumimoji="1" lang="en-US" altLang="ja-JP" b="1" dirty="0"/>
                        <a:t>(9:00-10:30)</a:t>
                      </a:r>
                      <a:endParaRPr kumimoji="1" lang="ja-JP" alt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 10:30-12:30</a:t>
                      </a:r>
                    </a:p>
                    <a:p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(fix) 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welcome &amp; plenary (opening)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 (Detectors and Software)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r>
                        <a:rPr kumimoji="1" lang="en-US" altLang="ja-JP" dirty="0"/>
                        <a:t>(Sustainability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r>
                        <a:rPr kumimoji="1" lang="en-US" altLang="ja-JP" dirty="0"/>
                        <a:t>(Accelerator)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r>
                        <a:rPr kumimoji="1" lang="en-US" altLang="ja-JP" dirty="0"/>
                        <a:t>(Summary of WGs)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363607"/>
                  </a:ext>
                </a:extLst>
              </a:tr>
              <a:tr h="818702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2</a:t>
                      </a:r>
                      <a:r>
                        <a:rPr kumimoji="1" lang="en-US" altLang="ja-JP" b="1" baseline="30000" dirty="0"/>
                        <a:t>nd</a:t>
                      </a:r>
                      <a:r>
                        <a:rPr kumimoji="1" lang="en-US" altLang="ja-JP" b="1" dirty="0"/>
                        <a:t>  Morning</a:t>
                      </a:r>
                    </a:p>
                    <a:p>
                      <a:r>
                        <a:rPr kumimoji="1" lang="en-US" altLang="ja-JP" b="1" dirty="0"/>
                        <a:t>(11:00-12:30)</a:t>
                      </a:r>
                      <a:endParaRPr kumimoji="1" lang="ja-JP" altLang="en-US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(Accelerator)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r>
                        <a:rPr kumimoji="1" lang="en-US" altLang="ja-JP" dirty="0"/>
                        <a:t>(Industry and applications)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parallel</a:t>
                      </a:r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/>
                        <a:t>(fix) </a:t>
                      </a:r>
                      <a:r>
                        <a:rPr kumimoji="1" lang="en-US" altLang="ja-JP" dirty="0"/>
                        <a:t>Plenary</a:t>
                      </a:r>
                    </a:p>
                    <a:p>
                      <a:r>
                        <a:rPr kumimoji="1" lang="en-US" altLang="ja-JP" dirty="0"/>
                        <a:t>(closing)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730118"/>
                  </a:ext>
                </a:extLst>
              </a:tr>
              <a:tr h="585287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1</a:t>
                      </a:r>
                      <a:r>
                        <a:rPr kumimoji="1" lang="en-US" altLang="ja-JP" b="1" baseline="30000" dirty="0"/>
                        <a:t>st</a:t>
                      </a:r>
                      <a:r>
                        <a:rPr kumimoji="1" lang="en-US" altLang="ja-JP" b="1" dirty="0"/>
                        <a:t> Afternoon (14:00-15:30)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(fix)</a:t>
                      </a:r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Plenary</a:t>
                      </a:r>
                    </a:p>
                    <a:p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(Physics)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Satellite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32706"/>
                  </a:ext>
                </a:extLst>
              </a:tr>
              <a:tr h="927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/>
                        <a:t>2</a:t>
                      </a:r>
                      <a:r>
                        <a:rPr kumimoji="1" lang="en-US" altLang="ja-JP" b="1" baseline="30000" dirty="0"/>
                        <a:t>nd</a:t>
                      </a:r>
                      <a:r>
                        <a:rPr kumimoji="1" lang="en-US" altLang="ja-JP" b="1" dirty="0"/>
                        <a:t> Afternoon (16:00-17:30)</a:t>
                      </a:r>
                      <a:endParaRPr kumimoji="1" lang="ja-JP" altLang="en-US" b="1" dirty="0"/>
                    </a:p>
                    <a:p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(?)Plenary</a:t>
                      </a:r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</a:rPr>
                        <a:t>Advanced Accelerator and detector R&amp;D (AI)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Parallel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622061"/>
                  </a:ext>
                </a:extLst>
              </a:tr>
              <a:tr h="1087959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Night 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Reception and student poster session?</a:t>
                      </a:r>
                    </a:p>
                    <a:p>
                      <a:r>
                        <a:rPr kumimoji="1" lang="en-US" altLang="ja-JP" dirty="0"/>
                        <a:t>(18:00–20:00)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Banquet</a:t>
                      </a:r>
                    </a:p>
                    <a:p>
                      <a:r>
                        <a:rPr kumimoji="1" lang="en-US" altLang="ja-JP" dirty="0"/>
                        <a:t>(18:30 ?- 20:30 ?)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9219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D7BE5A-522E-3851-7A67-2AE0CDD372D7}"/>
              </a:ext>
            </a:extLst>
          </p:cNvPr>
          <p:cNvSpPr txBox="1"/>
          <p:nvPr/>
        </p:nvSpPr>
        <p:spPr>
          <a:xfrm>
            <a:off x="485144" y="1158827"/>
            <a:ext cx="352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2026</a:t>
            </a:r>
            <a:r>
              <a:rPr lang="en-US" altLang="ja-JP" b="1" dirty="0">
                <a:solidFill>
                  <a:srgbClr val="FF0000"/>
                </a:solidFill>
              </a:rPr>
              <a:t>.Nov.</a:t>
            </a:r>
            <a:r>
              <a:rPr kumimoji="1" lang="en-US" altLang="ja-JP" b="1" dirty="0">
                <a:solidFill>
                  <a:srgbClr val="FF0000"/>
                </a:solidFill>
              </a:rPr>
              <a:t>9</a:t>
            </a:r>
            <a:r>
              <a:rPr kumimoji="1" lang="ja-JP" altLang="en-US" b="1" dirty="0">
                <a:solidFill>
                  <a:srgbClr val="FF0000"/>
                </a:solidFill>
              </a:rPr>
              <a:t>～</a:t>
            </a:r>
            <a:r>
              <a:rPr lang="en-US" altLang="ja-JP" b="1" dirty="0">
                <a:solidFill>
                  <a:srgbClr val="FF0000"/>
                </a:solidFill>
              </a:rPr>
              <a:t>Nov.</a:t>
            </a:r>
            <a:r>
              <a:rPr kumimoji="1" lang="en-US" altLang="ja-JP" b="1" dirty="0">
                <a:solidFill>
                  <a:srgbClr val="FF0000"/>
                </a:solidFill>
              </a:rPr>
              <a:t>13 in KEK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8371DD-AB13-D44D-2556-BAC097AAA3E7}"/>
              </a:ext>
            </a:extLst>
          </p:cNvPr>
          <p:cNvSpPr txBox="1"/>
          <p:nvPr/>
        </p:nvSpPr>
        <p:spPr>
          <a:xfrm>
            <a:off x="8025714" y="7701121"/>
            <a:ext cx="6292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Details will be discussed in Program committee members.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750DC0-4D02-50C4-9281-672C61DC4525}"/>
              </a:ext>
            </a:extLst>
          </p:cNvPr>
          <p:cNvSpPr txBox="1"/>
          <p:nvPr/>
        </p:nvSpPr>
        <p:spPr>
          <a:xfrm>
            <a:off x="4975974" y="578524"/>
            <a:ext cx="692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Before LCWS2026, we will hold pre-school on Sunday in Tokyo.</a:t>
            </a:r>
          </a:p>
          <a:p>
            <a:r>
              <a:rPr lang="en-US" altLang="ja-JP" dirty="0"/>
              <a:t>(Please show from </a:t>
            </a:r>
            <a:r>
              <a:rPr lang="en-US" altLang="ja-JP" dirty="0" err="1"/>
              <a:t>Suehara-san</a:t>
            </a:r>
            <a:r>
              <a:rPr lang="en-US" altLang="ja-JP" dirty="0"/>
              <a:t>).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06D843-81C6-A5C1-3408-490862C2C600}"/>
              </a:ext>
            </a:extLst>
          </p:cNvPr>
          <p:cNvSpPr txBox="1"/>
          <p:nvPr/>
        </p:nvSpPr>
        <p:spPr>
          <a:xfrm>
            <a:off x="-792152" y="7701121"/>
            <a:ext cx="512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Please see the backup slide about LCWS2025.</a:t>
            </a:r>
            <a:endParaRPr kumimoji="1" lang="ja-JP" altLang="en-US" dirty="0"/>
          </a:p>
        </p:txBody>
      </p:sp>
      <p:sp>
        <p:nvSpPr>
          <p:cNvPr id="13" name="右中かっこ 12">
            <a:extLst>
              <a:ext uri="{FF2B5EF4-FFF2-40B4-BE49-F238E27FC236}">
                <a16:creationId xmlns:a16="http://schemas.microsoft.com/office/drawing/2014/main" id="{24EA6C80-9403-1FE4-68A8-25BD74FF1922}"/>
              </a:ext>
            </a:extLst>
          </p:cNvPr>
          <p:cNvSpPr/>
          <p:nvPr/>
        </p:nvSpPr>
        <p:spPr>
          <a:xfrm>
            <a:off x="4328160" y="2174789"/>
            <a:ext cx="210065" cy="35587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927EB8F-53D5-5512-33AC-2F34354C8B23}"/>
              </a:ext>
            </a:extLst>
          </p:cNvPr>
          <p:cNvCxnSpPr/>
          <p:nvPr/>
        </p:nvCxnSpPr>
        <p:spPr>
          <a:xfrm>
            <a:off x="485144" y="3925229"/>
            <a:ext cx="492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FED8B1-429F-CA6A-2457-07A3A97F00C3}"/>
              </a:ext>
            </a:extLst>
          </p:cNvPr>
          <p:cNvSpPr txBox="1"/>
          <p:nvPr/>
        </p:nvSpPr>
        <p:spPr>
          <a:xfrm>
            <a:off x="0" y="3307831"/>
            <a:ext cx="1059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Satellite</a:t>
            </a:r>
          </a:p>
          <a:p>
            <a:r>
              <a:rPr lang="en-US" altLang="ja-JP" dirty="0"/>
              <a:t>In lunch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9627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E1936D-A34E-15A5-7302-FA49558FE33D}"/>
              </a:ext>
            </a:extLst>
          </p:cNvPr>
          <p:cNvSpPr txBox="1"/>
          <p:nvPr/>
        </p:nvSpPr>
        <p:spPr>
          <a:xfrm>
            <a:off x="4418052" y="0"/>
            <a:ext cx="218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2) WG agenda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B16083-1FB7-CEEC-5F94-1935747E1124}"/>
              </a:ext>
            </a:extLst>
          </p:cNvPr>
          <p:cNvSpPr txBox="1"/>
          <p:nvPr/>
        </p:nvSpPr>
        <p:spPr>
          <a:xfrm>
            <a:off x="728979" y="587078"/>
            <a:ext cx="532885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u="sng" dirty="0"/>
              <a:t>Physics (4)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800" b="1" dirty="0"/>
              <a:t>Higgs and Electroweak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 err="1"/>
              <a:t>Flavour</a:t>
            </a:r>
            <a:r>
              <a:rPr lang="en-US" altLang="ja-JP" b="1" dirty="0"/>
              <a:t>, Top and QCD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Global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Beyond-the-Standard-Model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r>
              <a:rPr lang="en-US" altLang="ja-JP" b="1" u="sng" dirty="0"/>
              <a:t>Software 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Software (Simulation, Reconstruction, MC generators &amp; Machine Learning)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r>
              <a:rPr lang="en-US" altLang="ja-JP" b="1" u="sng" dirty="0"/>
              <a:t>Detector 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Calorimetry + PID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Tracking, vertexing and 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20BF9-A902-ADA6-BE5B-58FBA1883036}"/>
              </a:ext>
            </a:extLst>
          </p:cNvPr>
          <p:cNvSpPr txBox="1"/>
          <p:nvPr/>
        </p:nvSpPr>
        <p:spPr>
          <a:xfrm>
            <a:off x="6057831" y="587078"/>
            <a:ext cx="609805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u="sng" dirty="0"/>
              <a:t>Accelerator (6)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Superconducting RF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High-gradient RF techniques (WW)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Advanced accelerator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MDI &amp; conventional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Damping rings, Beam dynamics, Beam delivery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dirty="0"/>
              <a:t>Electron and Positron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b="1" dirty="0"/>
          </a:p>
          <a:p>
            <a:endParaRPr lang="en-US" altLang="ja-JP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D8F12F-E392-4789-D402-4AA211E443F0}"/>
              </a:ext>
            </a:extLst>
          </p:cNvPr>
          <p:cNvSpPr txBox="1"/>
          <p:nvPr/>
        </p:nvSpPr>
        <p:spPr>
          <a:xfrm>
            <a:off x="361716" y="4986949"/>
            <a:ext cx="4933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u="sng" dirty="0"/>
              <a:t>Need conveners</a:t>
            </a:r>
          </a:p>
          <a:p>
            <a:r>
              <a:rPr lang="en-US" altLang="ja-JP" b="1" u="sng" dirty="0"/>
              <a:t>(Sustainability, industry &amp; applications)</a:t>
            </a:r>
            <a:endParaRPr lang="en-US" altLang="ja-JP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9A685F-F3E1-9B4D-F32A-BE89AAB763DC}"/>
              </a:ext>
            </a:extLst>
          </p:cNvPr>
          <p:cNvSpPr txBox="1"/>
          <p:nvPr/>
        </p:nvSpPr>
        <p:spPr>
          <a:xfrm>
            <a:off x="6311864" y="3794231"/>
            <a:ext cx="588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See the details for the candidate of WG conveners.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7CA5C55-1D5F-B30B-7852-DAC756ED7C6B}"/>
              </a:ext>
            </a:extLst>
          </p:cNvPr>
          <p:cNvSpPr txBox="1"/>
          <p:nvPr/>
        </p:nvSpPr>
        <p:spPr>
          <a:xfrm>
            <a:off x="6210412" y="3309956"/>
            <a:ext cx="25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Total : 13 categories 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2E1C15-4C95-8A95-0213-8CAAE09A9845}"/>
              </a:ext>
            </a:extLst>
          </p:cNvPr>
          <p:cNvSpPr txBox="1"/>
          <p:nvPr/>
        </p:nvSpPr>
        <p:spPr>
          <a:xfrm>
            <a:off x="1818774" y="4487674"/>
            <a:ext cx="8554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Added new WGs of "</a:t>
            </a: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Beyond Collider Opportunities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" and " </a:t>
            </a: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</a:rPr>
              <a:t>AI optimization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CB7547B-3668-8B83-701C-045CFDDC0B82}"/>
              </a:ext>
            </a:extLst>
          </p:cNvPr>
          <p:cNvSpPr txBox="1"/>
          <p:nvPr/>
        </p:nvSpPr>
        <p:spPr>
          <a:xfrm>
            <a:off x="5295151" y="5201837"/>
            <a:ext cx="64158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“Sustainability” and “industry &amp; applications” WGs are suggested by Maxim-</a:t>
            </a:r>
            <a:r>
              <a:rPr lang="en-US" altLang="ja-JP" sz="1800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san</a:t>
            </a:r>
            <a:r>
              <a:rPr lang="en-US" altLang="ja-JP" sz="18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and mailed invitation letter to suggested WG members.</a:t>
            </a:r>
            <a:endParaRPr lang="en-US" altLang="ja-JP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B89C54-BC64-2E64-464D-CA042ECD6A05}"/>
              </a:ext>
            </a:extLst>
          </p:cNvPr>
          <p:cNvSpPr txBox="1"/>
          <p:nvPr/>
        </p:nvSpPr>
        <p:spPr>
          <a:xfrm>
            <a:off x="728979" y="6270922"/>
            <a:ext cx="11008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hold all WG conveners meeting on 7/7 to tell WG charge.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57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D1FCA-C442-76EC-12EC-C56A2533A54A}"/>
              </a:ext>
            </a:extLst>
          </p:cNvPr>
          <p:cNvSpPr txBox="1"/>
          <p:nvPr/>
        </p:nvSpPr>
        <p:spPr>
          <a:xfrm>
            <a:off x="622569" y="1997839"/>
            <a:ext cx="3897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/>
              <a:t>Current status from LOC</a:t>
            </a:r>
            <a:endParaRPr kumimoji="1" lang="ja-JP" altLang="en-US" sz="60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8B5E9E5-1575-F9DE-A763-E51D88BBE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643" y="1197840"/>
            <a:ext cx="7139926" cy="4369623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49D6CC-2B3C-F968-700A-169E7FB5B35A}"/>
              </a:ext>
            </a:extLst>
          </p:cNvPr>
          <p:cNvSpPr txBox="1"/>
          <p:nvPr/>
        </p:nvSpPr>
        <p:spPr>
          <a:xfrm>
            <a:off x="765243" y="5051898"/>
            <a:ext cx="4539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2026. July. 21</a:t>
            </a:r>
          </a:p>
          <a:p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E1C40AA-C4E7-7097-C5B4-D47B2BE97F9A}"/>
              </a:ext>
            </a:extLst>
          </p:cNvPr>
          <p:cNvSpPr txBox="1"/>
          <p:nvPr/>
        </p:nvSpPr>
        <p:spPr>
          <a:xfrm>
            <a:off x="1872343" y="5867400"/>
            <a:ext cx="3230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LOC chair : Takeshi </a:t>
            </a:r>
            <a:r>
              <a:rPr kumimoji="1" lang="en-US" altLang="ja-JP" dirty="0" err="1"/>
              <a:t>Dohmae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1602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AC8D1-7DFD-E02B-5861-1F64B6A49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9630D3-8E73-E816-6E03-F56543FF3C8A}"/>
              </a:ext>
            </a:extLst>
          </p:cNvPr>
          <p:cNvSpPr txBox="1"/>
          <p:nvPr/>
        </p:nvSpPr>
        <p:spPr>
          <a:xfrm>
            <a:off x="290732" y="168812"/>
            <a:ext cx="807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B050"/>
                </a:solidFill>
              </a:rPr>
              <a:t>Important days</a:t>
            </a:r>
            <a:endParaRPr kumimoji="1" lang="ja-JP" altLang="en-US" sz="2400" b="1" u="sng" dirty="0">
              <a:solidFill>
                <a:srgbClr val="00B05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5C6843-8785-0DE3-2763-C2B54B7186E7}"/>
              </a:ext>
            </a:extLst>
          </p:cNvPr>
          <p:cNvSpPr txBox="1"/>
          <p:nvPr/>
        </p:nvSpPr>
        <p:spPr>
          <a:xfrm>
            <a:off x="290732" y="972766"/>
            <a:ext cx="92412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b="1" dirty="0">
                <a:solidFill>
                  <a:srgbClr val="FF0000"/>
                </a:solidFill>
              </a:rPr>
              <a:t>Registration open:</a:t>
            </a:r>
            <a:r>
              <a:rPr lang="en-US" altLang="ja-JP" b="1" dirty="0">
                <a:solidFill>
                  <a:srgbClr val="FF0000"/>
                </a:solidFill>
              </a:rPr>
              <a:t>	       </a:t>
            </a:r>
            <a:r>
              <a:rPr lang="ja-JP" altLang="ja-JP" b="1" dirty="0">
                <a:solidFill>
                  <a:srgbClr val="FF0000"/>
                </a:solidFill>
              </a:rPr>
              <a:t>30/June </a:t>
            </a:r>
            <a:br>
              <a:rPr lang="ja-JP" altLang="ja-JP" b="1" dirty="0">
                <a:solidFill>
                  <a:srgbClr val="FF0000"/>
                </a:solidFill>
              </a:rPr>
            </a:br>
            <a:r>
              <a:rPr lang="ja-JP" altLang="ja-JP" b="1" dirty="0">
                <a:solidFill>
                  <a:srgbClr val="FF0000"/>
                </a:solidFill>
              </a:rPr>
              <a:t>Abstract open:</a:t>
            </a:r>
            <a:r>
              <a:rPr lang="en-US" altLang="ja-JP" b="1" dirty="0">
                <a:solidFill>
                  <a:srgbClr val="FF0000"/>
                </a:solidFill>
              </a:rPr>
              <a:t>	                       2/July</a:t>
            </a:r>
          </a:p>
          <a:p>
            <a:r>
              <a:rPr lang="en-US" altLang="ja-JP" dirty="0">
                <a:solidFill>
                  <a:schemeClr val="bg1">
                    <a:lumMod val="65000"/>
                  </a:schemeClr>
                </a:solidFill>
              </a:rPr>
              <a:t>Open remote registration        beginning of August (TBD)</a:t>
            </a:r>
            <a:br>
              <a:rPr lang="ja-JP" altLang="ja-JP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ja-JP" altLang="ja-JP" dirty="0"/>
              <a:t>Abstract deadline:</a:t>
            </a:r>
            <a:r>
              <a:rPr lang="en-US" altLang="ja-JP" dirty="0"/>
              <a:t>	       </a:t>
            </a:r>
            <a:r>
              <a:rPr lang="ja-JP" altLang="ja-JP" dirty="0"/>
              <a:t>23/August</a:t>
            </a:r>
            <a:br>
              <a:rPr lang="ja-JP" altLang="ja-JP" dirty="0"/>
            </a:br>
            <a:r>
              <a:rPr lang="ja-JP" altLang="ja-JP" dirty="0"/>
              <a:t>Student registration deadline: 31/August </a:t>
            </a:r>
            <a:br>
              <a:rPr lang="ja-JP" altLang="ja-JP" dirty="0"/>
            </a:br>
            <a:r>
              <a:rPr lang="ja-JP" altLang="ja-JP" dirty="0"/>
              <a:t>Visa application deadline:     </a:t>
            </a:r>
            <a:r>
              <a:rPr lang="en-US" altLang="ja-JP" dirty="0"/>
              <a:t>    </a:t>
            </a:r>
            <a:r>
              <a:rPr lang="ja-JP" altLang="ja-JP" dirty="0"/>
              <a:t>6/September </a:t>
            </a:r>
            <a:br>
              <a:rPr lang="ja-JP" altLang="ja-JP" dirty="0"/>
            </a:br>
            <a:r>
              <a:rPr lang="ja-JP" altLang="ja-JP" dirty="0"/>
              <a:t>Early registration deadline:   </a:t>
            </a:r>
            <a:r>
              <a:rPr lang="en-US" altLang="ja-JP" dirty="0"/>
              <a:t>    </a:t>
            </a:r>
            <a:r>
              <a:rPr lang="ja-JP" altLang="ja-JP" dirty="0"/>
              <a:t>4/October </a:t>
            </a:r>
            <a:br>
              <a:rPr lang="ja-JP" altLang="ja-JP" dirty="0"/>
            </a:br>
            <a:r>
              <a:rPr lang="ja-JP" altLang="ja-JP" dirty="0"/>
              <a:t>Final registration deadline:   </a:t>
            </a:r>
            <a:r>
              <a:rPr lang="en-US" altLang="ja-JP" dirty="0"/>
              <a:t>  </a:t>
            </a:r>
            <a:r>
              <a:rPr lang="ja-JP" altLang="ja-JP" dirty="0"/>
              <a:t>23/October </a:t>
            </a:r>
            <a:br>
              <a:rPr lang="ja-JP" altLang="ja-JP" dirty="0"/>
            </a:br>
            <a:r>
              <a:rPr lang="ja-JP" altLang="ja-JP" dirty="0"/>
              <a:t>Cancel deadline:               </a:t>
            </a:r>
            <a:r>
              <a:rPr lang="en-US" altLang="ja-JP" dirty="0"/>
              <a:t>	      </a:t>
            </a:r>
            <a:r>
              <a:rPr lang="ja-JP" altLang="ja-JP" dirty="0"/>
              <a:t>23/October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731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A863D-BF78-FD67-CAE1-EF61C5FC8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205FB3-DB29-4701-AD08-9F5BE4C0EE5E}"/>
              </a:ext>
            </a:extLst>
          </p:cNvPr>
          <p:cNvSpPr txBox="1"/>
          <p:nvPr/>
        </p:nvSpPr>
        <p:spPr>
          <a:xfrm>
            <a:off x="290732" y="168812"/>
            <a:ext cx="807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B050"/>
                </a:solidFill>
              </a:rPr>
              <a:t>Available rooms</a:t>
            </a:r>
            <a:endParaRPr kumimoji="1" lang="ja-JP" altLang="en-US" sz="2400" b="1" u="sng" dirty="0">
              <a:solidFill>
                <a:srgbClr val="00B050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E87C956-520A-8818-0871-E5352F41C3A3}"/>
              </a:ext>
            </a:extLst>
          </p:cNvPr>
          <p:cNvGraphicFramePr>
            <a:graphicFrameLocks noGrp="1"/>
          </p:cNvGraphicFramePr>
          <p:nvPr/>
        </p:nvGraphicFramePr>
        <p:xfrm>
          <a:off x="445460" y="762029"/>
          <a:ext cx="10754528" cy="489491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454567">
                  <a:extLst>
                    <a:ext uri="{9D8B030D-6E8A-4147-A177-3AD203B41FA5}">
                      <a16:colId xmlns:a16="http://schemas.microsoft.com/office/drawing/2014/main" val="2839516279"/>
                    </a:ext>
                  </a:extLst>
                </a:gridCol>
                <a:gridCol w="6245543">
                  <a:extLst>
                    <a:ext uri="{9D8B030D-6E8A-4147-A177-3AD203B41FA5}">
                      <a16:colId xmlns:a16="http://schemas.microsoft.com/office/drawing/2014/main" val="1800256895"/>
                    </a:ext>
                  </a:extLst>
                </a:gridCol>
                <a:gridCol w="1054418">
                  <a:extLst>
                    <a:ext uri="{9D8B030D-6E8A-4147-A177-3AD203B41FA5}">
                      <a16:colId xmlns:a16="http://schemas.microsoft.com/office/drawing/2014/main" val="933882310"/>
                    </a:ext>
                  </a:extLst>
                </a:gridCol>
              </a:tblGrid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b="1" dirty="0"/>
                        <a:t>Room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/>
                        <a:t>Date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1" dirty="0"/>
                        <a:t>Capacity</a:t>
                      </a:r>
                      <a:endParaRPr kumimoji="1" lang="ja-JP" alt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622508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600" b="0" dirty="0"/>
                        <a:t>Kobayashi hall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 (Fri)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13 (Fri)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248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64261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600" b="0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Kenkyu-honkan</a:t>
                      </a:r>
                      <a:r>
                        <a:rPr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room1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 (Fri)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–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(Fri)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198610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600" b="0" i="0" u="none" strike="noStrike" noProof="0" dirty="0">
                          <a:solidFill>
                            <a:srgbClr val="000000"/>
                          </a:solidFill>
                          <a:latin typeface="游ゴシック"/>
                          <a:ea typeface="游ゴシック"/>
                        </a:rPr>
                        <a:t>Bld.1-Danwasitu1</a:t>
                      </a:r>
                      <a:endParaRPr lang="ja-JP" altLang="en-US" sz="1600" b="0" i="0" u="none" strike="noStrike" noProof="0" dirty="0">
                        <a:solidFill>
                          <a:srgbClr val="000000"/>
                        </a:solidFill>
                        <a:latin typeface="游ゴシック"/>
                        <a:ea typeface="游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10(Tue) (11am-8pm), 11 (Wed) – 12 (Thu) (8am – 8pm)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15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58661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600" b="0" i="0" u="none" strike="noStrike" noProof="0" dirty="0">
                          <a:solidFill>
                            <a:srgbClr val="000000"/>
                          </a:solidFill>
                          <a:latin typeface="游ゴシック"/>
                          <a:ea typeface="游ゴシック"/>
                        </a:rPr>
                        <a:t>Bld.1-Danwasitu2</a:t>
                      </a:r>
                      <a:endParaRPr lang="ja-JP" altLang="en-US" sz="1600" b="0" i="0" u="none" strike="noStrike" noProof="0" dirty="0">
                        <a:solidFill>
                          <a:srgbClr val="000000"/>
                        </a:solidFill>
                        <a:latin typeface="游ゴシック"/>
                        <a:ea typeface="游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10 (Tue)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12 (Thu)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(8am - 8pm)</a:t>
                      </a:r>
                      <a:r>
                        <a:rPr kumimoji="1" lang="ja-JP" altLang="en-US" sz="1600" b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15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543319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/>
                        <a:t>Bld.2-1F-Big</a:t>
                      </a:r>
                      <a:r>
                        <a:rPr lang="ja-JP" altLang="en-US" sz="1600" b="0" dirty="0"/>
                        <a:t> </a:t>
                      </a:r>
                      <a:r>
                        <a:rPr lang="en-US" altLang="ja-JP" sz="1600" b="0" dirty="0"/>
                        <a:t>meeting</a:t>
                      </a:r>
                      <a:r>
                        <a:rPr lang="ja-JP" altLang="en-US" sz="1600" b="0" dirty="0"/>
                        <a:t> </a:t>
                      </a:r>
                      <a:r>
                        <a:rPr lang="en-US" altLang="ja-JP" sz="1600" b="0" dirty="0"/>
                        <a:t>room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 (Fri)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13 (Fri)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46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47232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/>
                        <a:t>Bld.3-1F-Seminor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 (Fri)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13 (Fri)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130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456367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600" b="0" dirty="0"/>
                        <a:t>Bld.3-1F-Meeting room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 (Fri)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13 (Fri)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45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45646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Bld.3-7F-Meeting room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 (Tue) (8am – 8pm)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176877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b="0" dirty="0"/>
                        <a:t>Bld.4-1F-Seminor</a:t>
                      </a:r>
                      <a:r>
                        <a:rPr lang="ja-JP" altLang="en-US" sz="1600" b="0" dirty="0"/>
                        <a:t> </a:t>
                      </a:r>
                      <a:r>
                        <a:rPr lang="en-US" altLang="ja-JP" sz="1600" b="0" dirty="0"/>
                        <a:t>hall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 (Fri)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13 (Fri)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90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719756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600" b="0" dirty="0"/>
                        <a:t>Bld.4-2F-Seminor room*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10 (Tue)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12 (Thu)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(Tue:8am – 1pm,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Wed, Thu: 8am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–</a:t>
                      </a:r>
                      <a:r>
                        <a:rPr kumimoji="1" lang="ja-JP" altLang="en-US" sz="1600" b="0" dirty="0"/>
                        <a:t> </a:t>
                      </a:r>
                      <a:r>
                        <a:rPr kumimoji="1" lang="en-US" altLang="ja-JP" sz="1600" b="0" dirty="0"/>
                        <a:t>10pm)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/>
                        <a:t>60/20</a:t>
                      </a:r>
                      <a:endParaRPr kumimoji="1" lang="ja-JP" alt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5027027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Lounge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 (Fri)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–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(Fri)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329473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Kenkyu-honkan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room3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(LOC)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 (Fri)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–</a:t>
                      </a:r>
                      <a:r>
                        <a:rPr kumimoji="1" lang="ja-JP" altLang="en-US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(Fri)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89296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8CE587F-A0E9-3D10-64E3-9DBD89454503}"/>
              </a:ext>
            </a:extLst>
          </p:cNvPr>
          <p:cNvSpPr txBox="1"/>
          <p:nvPr/>
        </p:nvSpPr>
        <p:spPr>
          <a:xfrm>
            <a:off x="445460" y="5765858"/>
            <a:ext cx="107545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*Bld.4-2F-Seminor hall can be </a:t>
            </a:r>
            <a:r>
              <a:rPr kumimoji="1" lang="en-US" altLang="ja-JP" dirty="0" err="1"/>
              <a:t>devided</a:t>
            </a:r>
            <a:r>
              <a:rPr kumimoji="1" lang="en-US" altLang="ja-JP" dirty="0"/>
              <a:t> into two rooms. </a:t>
            </a:r>
          </a:p>
          <a:p>
            <a:r>
              <a:rPr lang="en-US" altLang="ja-JP" sz="1600" dirty="0"/>
              <a:t>https://docs.google.com/spreadsheets/d/1Y8gtM-qe7R9RoqGnIlcF0CmsppUQ9P_miucPYPio1ss/edit?gid=1801455349#gid=1801455349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262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817CB-AC53-C66D-8271-F6E42F390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BFBD3B-1CAB-63D4-AFFC-F697CCA8717C}"/>
              </a:ext>
            </a:extLst>
          </p:cNvPr>
          <p:cNvSpPr txBox="1"/>
          <p:nvPr/>
        </p:nvSpPr>
        <p:spPr>
          <a:xfrm>
            <a:off x="290732" y="168812"/>
            <a:ext cx="807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B050"/>
                </a:solidFill>
              </a:rPr>
              <a:t>Registration fee</a:t>
            </a:r>
            <a:endParaRPr kumimoji="1" lang="ja-JP" altLang="en-US" sz="2400" b="1" u="sng" dirty="0">
              <a:solidFill>
                <a:srgbClr val="00B050"/>
              </a:solidFill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5BDE598-EF8A-236A-D897-7983A313A6C6}"/>
              </a:ext>
            </a:extLst>
          </p:cNvPr>
          <p:cNvGraphicFramePr>
            <a:graphicFrameLocks noGrp="1"/>
          </p:cNvGraphicFramePr>
          <p:nvPr/>
        </p:nvGraphicFramePr>
        <p:xfrm>
          <a:off x="585166" y="887369"/>
          <a:ext cx="6433151" cy="18826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746693">
                  <a:extLst>
                    <a:ext uri="{9D8B030D-6E8A-4147-A177-3AD203B41FA5}">
                      <a16:colId xmlns:a16="http://schemas.microsoft.com/office/drawing/2014/main" val="2839516279"/>
                    </a:ext>
                  </a:extLst>
                </a:gridCol>
                <a:gridCol w="3686458">
                  <a:extLst>
                    <a:ext uri="{9D8B030D-6E8A-4147-A177-3AD203B41FA5}">
                      <a16:colId xmlns:a16="http://schemas.microsoft.com/office/drawing/2014/main" val="1800256895"/>
                    </a:ext>
                  </a:extLst>
                </a:gridCol>
              </a:tblGrid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800" b="0" dirty="0"/>
                        <a:t>Early (util 4/Oct)</a:t>
                      </a:r>
                      <a:endParaRPr 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b="0" dirty="0"/>
                        <a:t>65,000 JPY (348 Euro, 23/Apr)</a:t>
                      </a:r>
                      <a:endParaRPr kumimoji="1" lang="ja-JP" alt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64261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800" b="0" dirty="0"/>
                        <a:t>Normal (until 23/Oct)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b="0" dirty="0"/>
                        <a:t>70,000 JPY (374 Euro, 23/Apr)</a:t>
                      </a:r>
                      <a:endParaRPr kumimoji="1" lang="ja-JP" alt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882519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800" b="0" dirty="0"/>
                        <a:t>Online (not opened yet)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b="0" dirty="0"/>
                        <a:t>15,000 JPY</a:t>
                      </a:r>
                      <a:endParaRPr kumimoji="1" lang="ja-JP" alt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198610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/>
                        <a:t>Student</a:t>
                      </a:r>
                      <a:endParaRPr kumimoji="1" lang="ja-JP" alt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b="0" dirty="0"/>
                        <a:t>10,000 JPY</a:t>
                      </a:r>
                      <a:endParaRPr kumimoji="1" lang="ja-JP" alt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705254"/>
                  </a:ext>
                </a:extLst>
              </a:tr>
              <a:tr h="37653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altLang="ja-JP" sz="1800" b="0" i="0" u="none" strike="noStrike" noProof="0" dirty="0">
                          <a:solidFill>
                            <a:srgbClr val="000000"/>
                          </a:solidFill>
                          <a:latin typeface="游ゴシック"/>
                          <a:ea typeface="游ゴシック"/>
                        </a:rPr>
                        <a:t>Accompany person</a:t>
                      </a:r>
                      <a:endParaRPr lang="ja-JP" altLang="en-US" sz="1800" b="0" i="0" u="none" strike="noStrike" noProof="0" dirty="0">
                        <a:solidFill>
                          <a:srgbClr val="000000"/>
                        </a:solidFill>
                        <a:latin typeface="游ゴシック"/>
                        <a:ea typeface="游ゴシック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800" b="0" dirty="0"/>
                        <a:t>10,000 JPY</a:t>
                      </a:r>
                      <a:endParaRPr kumimoji="1" lang="ja-JP" alt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54331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425CB62-D238-ACE0-4334-BA3159479856}"/>
              </a:ext>
            </a:extLst>
          </p:cNvPr>
          <p:cNvSpPr txBox="1"/>
          <p:nvPr/>
        </p:nvSpPr>
        <p:spPr>
          <a:xfrm>
            <a:off x="490163" y="3026922"/>
            <a:ext cx="11247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NOTE:</a:t>
            </a:r>
          </a:p>
          <a:p>
            <a:r>
              <a:rPr kumimoji="1" lang="en-US" altLang="ja-JP" dirty="0"/>
              <a:t>This registration fee includes; banquet, reception, lunch, coffee, shuttle bus, etc.</a:t>
            </a:r>
          </a:p>
          <a:p>
            <a:r>
              <a:rPr lang="en-US" altLang="ja-JP" dirty="0"/>
              <a:t>Payment by card is officially required.</a:t>
            </a:r>
          </a:p>
          <a:p>
            <a:r>
              <a:rPr lang="en-US" altLang="ja-JP" dirty="0"/>
              <a:t>Tax is not included (tax free). VAT number is not written in invoice/receipt.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2ADC3A2-9134-6CD8-EA52-A6B2AFCD9DC6}"/>
              </a:ext>
            </a:extLst>
          </p:cNvPr>
          <p:cNvSpPr txBox="1"/>
          <p:nvPr/>
        </p:nvSpPr>
        <p:spPr>
          <a:xfrm>
            <a:off x="490163" y="4306094"/>
            <a:ext cx="111052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>
                <a:solidFill>
                  <a:srgbClr val="00B050"/>
                </a:solidFill>
              </a:rPr>
              <a:t>Treatment of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Thanks to the support by AAA,</a:t>
            </a:r>
            <a:r>
              <a:rPr lang="ja-JP" altLang="en-US" dirty="0"/>
              <a:t> </a:t>
            </a:r>
            <a:r>
              <a:rPr lang="en-US" altLang="ja-JP" dirty="0"/>
              <a:t>registration fee for student can be saved to 10,000 JPY.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Up to 30 students can receive support.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If student stays at KEK dormitory, accommodation fee can be also supported.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Students are required to present in poster/oral.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Students are required to help LOC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Students are required to submit C</a:t>
            </a:r>
            <a:r>
              <a:rPr lang="en-US" altLang="ja-JP" dirty="0"/>
              <a:t>.</a:t>
            </a:r>
            <a:r>
              <a:rPr kumimoji="1" lang="en-US" altLang="ja-JP" dirty="0"/>
              <a:t>V. and documents</a:t>
            </a:r>
            <a:r>
              <a:rPr lang="en-US" altLang="ja-JP" dirty="0"/>
              <a:t>. If number of entry exceeds 30, we will go through selection procedure. Documents will be used for that selection procedure.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8395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0CD39-7740-33CD-CA78-EB79E8608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DF9347-5B39-7936-595A-2A3E634FE3BF}"/>
              </a:ext>
            </a:extLst>
          </p:cNvPr>
          <p:cNvSpPr txBox="1"/>
          <p:nvPr/>
        </p:nvSpPr>
        <p:spPr>
          <a:xfrm>
            <a:off x="290732" y="168812"/>
            <a:ext cx="807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>
                <a:solidFill>
                  <a:srgbClr val="00B050"/>
                </a:solidFill>
              </a:rPr>
              <a:t>Schedule of LCWS2026</a:t>
            </a:r>
            <a:r>
              <a:rPr lang="ja-JP" altLang="en-US" sz="2400" b="1" u="sng" dirty="0">
                <a:solidFill>
                  <a:srgbClr val="00B050"/>
                </a:solidFill>
              </a:rPr>
              <a:t> </a:t>
            </a:r>
            <a:r>
              <a:rPr lang="en-US" altLang="ja-JP" sz="2400" b="1" u="sng" dirty="0">
                <a:solidFill>
                  <a:srgbClr val="00B050"/>
                </a:solidFill>
              </a:rPr>
              <a:t>(2026.July.8 updated)</a:t>
            </a:r>
            <a:endParaRPr kumimoji="1" lang="ja-JP" altLang="en-US" sz="2400" b="1" u="sng" dirty="0">
              <a:solidFill>
                <a:srgbClr val="00B050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9B91816-F470-A64A-6513-D67A4AE88F5B}"/>
              </a:ext>
            </a:extLst>
          </p:cNvPr>
          <p:cNvGraphicFramePr>
            <a:graphicFrameLocks noGrp="1"/>
          </p:cNvGraphicFramePr>
          <p:nvPr/>
        </p:nvGraphicFramePr>
        <p:xfrm>
          <a:off x="365758" y="809940"/>
          <a:ext cx="11097371" cy="543192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45825">
                  <a:extLst>
                    <a:ext uri="{9D8B030D-6E8A-4147-A177-3AD203B41FA5}">
                      <a16:colId xmlns:a16="http://schemas.microsoft.com/office/drawing/2014/main" val="2839516279"/>
                    </a:ext>
                  </a:extLst>
                </a:gridCol>
                <a:gridCol w="10451546">
                  <a:extLst>
                    <a:ext uri="{9D8B030D-6E8A-4147-A177-3AD203B41FA5}">
                      <a16:colId xmlns:a16="http://schemas.microsoft.com/office/drawing/2014/main" val="1800256895"/>
                    </a:ext>
                  </a:extLst>
                </a:gridCol>
              </a:tblGrid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Mar</a:t>
                      </a:r>
                      <a:endParaRPr kumimoji="1" lang="ja-JP" altLang="en-US" sz="1400" b="1" dirty="0"/>
                    </a:p>
                  </a:txBody>
                  <a:tcP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50"/>
                          </a:solidFill>
                        </a:rPr>
                        <a:t>decide date</a:t>
                      </a:r>
                      <a:r>
                        <a:rPr kumimoji="1" lang="en-US" altLang="ja-JP" sz="1400" b="0" dirty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kumimoji="1" lang="en-US" altLang="ja-JP" sz="1400" b="1" dirty="0">
                          <a:solidFill>
                            <a:srgbClr val="00B050"/>
                          </a:solidFill>
                        </a:rPr>
                        <a:t>decide LOC</a:t>
                      </a:r>
                      <a:r>
                        <a:rPr kumimoji="1" lang="en-US" altLang="ja-JP" sz="1400" b="0" dirty="0">
                          <a:solidFill>
                            <a:srgbClr val="00B050"/>
                          </a:solidFill>
                        </a:rPr>
                        <a:t>,</a:t>
                      </a:r>
                      <a:r>
                        <a:rPr kumimoji="1" lang="ja-JP" altLang="en-US" sz="1400" b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rgbClr val="00B050"/>
                          </a:solidFill>
                        </a:rPr>
                        <a:t>reserve</a:t>
                      </a:r>
                      <a:r>
                        <a:rPr kumimoji="1" lang="ja-JP" altLang="en-US" sz="1400" b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kumimoji="1" lang="en-US" altLang="ja-JP" sz="1400" b="0" dirty="0">
                          <a:solidFill>
                            <a:srgbClr val="00B050"/>
                          </a:solidFill>
                        </a:rPr>
                        <a:t>rooms,</a:t>
                      </a:r>
                      <a:r>
                        <a:rPr kumimoji="1" lang="ja-JP" altLang="en-US" sz="1400" b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kumimoji="1" lang="en-US" altLang="ja-JP" sz="1400" b="1" dirty="0">
                          <a:solidFill>
                            <a:srgbClr val="00B050"/>
                          </a:solidFill>
                        </a:rPr>
                        <a:t>register INSPIRE</a:t>
                      </a:r>
                      <a:r>
                        <a:rPr kumimoji="1" lang="en-US" altLang="ja-JP" sz="1400" b="0" dirty="0">
                          <a:solidFill>
                            <a:srgbClr val="00B050"/>
                          </a:solidFill>
                        </a:rPr>
                        <a:t>,</a:t>
                      </a:r>
                      <a:r>
                        <a:rPr kumimoji="1" lang="ja-JP" altLang="en-US" sz="1400" b="0" dirty="0">
                          <a:solidFill>
                            <a:srgbClr val="00B050"/>
                          </a:solidFill>
                        </a:rPr>
                        <a:t>　</a:t>
                      </a:r>
                      <a:r>
                        <a:rPr kumimoji="1" lang="en-US" altLang="ja-JP" sz="1400" b="1" dirty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kumimoji="1" lang="en-US" altLang="ja-JP" sz="1400" b="1" baseline="30000" dirty="0">
                          <a:solidFill>
                            <a:srgbClr val="00B050"/>
                          </a:solidFill>
                        </a:rPr>
                        <a:t>st</a:t>
                      </a:r>
                      <a:r>
                        <a:rPr kumimoji="1" lang="en-US" altLang="ja-JP" sz="1400" b="1" dirty="0">
                          <a:solidFill>
                            <a:srgbClr val="00B050"/>
                          </a:solidFill>
                        </a:rPr>
                        <a:t> announcement</a:t>
                      </a:r>
                      <a:endParaRPr kumimoji="1" lang="ja-JP" alt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764261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Apr</a:t>
                      </a:r>
                      <a:endParaRPr kumimoji="1" lang="ja-JP" altLang="en-US" sz="1400" b="1" dirty="0"/>
                    </a:p>
                  </a:txBody>
                  <a:tcP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ja-JP" sz="1400" dirty="0">
                          <a:solidFill>
                            <a:srgbClr val="00B050"/>
                          </a:solidFill>
                        </a:rPr>
                        <a:t>open bank account, decide registration fee(5/13), create web page, reserve shuttle bus(4/22)</a:t>
                      </a:r>
                      <a:endParaRPr lang="ja-JP" alt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48363607"/>
                  </a:ext>
                </a:extLst>
              </a:tr>
              <a:tr h="608995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May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ja-JP" sz="1400" dirty="0">
                          <a:solidFill>
                            <a:srgbClr val="00B050"/>
                          </a:solidFill>
                        </a:rPr>
                        <a:t>decide logo(6/16), create poster(6/29),</a:t>
                      </a:r>
                      <a:r>
                        <a:rPr lang="ja-JP" altLang="en-US" sz="14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altLang="ja-JP" sz="1400" b="1" dirty="0">
                          <a:solidFill>
                            <a:srgbClr val="00B050"/>
                          </a:solidFill>
                        </a:rPr>
                        <a:t>decide</a:t>
                      </a:r>
                      <a:r>
                        <a:rPr lang="ja-JP" altLang="en-US" sz="1400" b="1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altLang="ja-JP" sz="1400" b="1" dirty="0">
                          <a:solidFill>
                            <a:srgbClr val="00B050"/>
                          </a:solidFill>
                        </a:rPr>
                        <a:t>“</a:t>
                      </a:r>
                      <a:r>
                        <a:rPr lang="ja-JP" altLang="en-US" sz="1400" b="1" dirty="0">
                          <a:solidFill>
                            <a:srgbClr val="00B050"/>
                          </a:solidFill>
                        </a:rPr>
                        <a:t>Important Day</a:t>
                      </a:r>
                      <a:r>
                        <a:rPr lang="en-US" altLang="ja-JP" sz="1400" b="1" dirty="0">
                          <a:solidFill>
                            <a:srgbClr val="00B050"/>
                          </a:solidFill>
                        </a:rPr>
                        <a:t>”(6.25)</a:t>
                      </a:r>
                      <a:r>
                        <a:rPr lang="en-US" altLang="ja-JP" sz="1400" dirty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lang="en-US" altLang="ja-JP" sz="1400" b="1" dirty="0">
                          <a:solidFill>
                            <a:srgbClr val="00B050"/>
                          </a:solidFill>
                        </a:rPr>
                        <a:t>finalize SPC members, </a:t>
                      </a:r>
                      <a:r>
                        <a:rPr lang="en-US" altLang="ja-JP" sz="1400" b="0" dirty="0">
                          <a:solidFill>
                            <a:srgbClr val="00B050"/>
                          </a:solidFill>
                        </a:rPr>
                        <a:t>decide student support (6.25)</a:t>
                      </a:r>
                      <a:endParaRPr lang="ja-JP" altLang="en-US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32706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Jun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dirty="0">
                          <a:solidFill>
                            <a:srgbClr val="00B050"/>
                          </a:solidFill>
                        </a:rPr>
                        <a:t>Registration(6/30) and abstract submission(7/2) opens, decide conveners (7/7)</a:t>
                      </a:r>
                      <a:endParaRPr kumimoji="1" lang="ja-JP" alt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092199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Jul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ja-JP" sz="1400" dirty="0"/>
                        <a:t>VISA arrangement, decide sponsors</a:t>
                      </a:r>
                      <a:endParaRPr lang="ja-JP" altLang="ja-JP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656807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Aug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create novelty items and T-shirts, reserve </a:t>
                      </a:r>
                      <a:r>
                        <a:rPr lang="en-US" altLang="ja-JP" sz="1400" b="0" u="none" strike="noStrike" noProof="0" dirty="0" err="1">
                          <a:solidFill>
                            <a:srgbClr val="000000"/>
                          </a:solidFill>
                        </a:rPr>
                        <a:t>WiFi</a:t>
                      </a: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ja-JP" altLang="en-US" sz="1400" b="0" u="none" strike="noStrike" noProof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Reserve PC and printers from computing center,</a:t>
                      </a:r>
                      <a:r>
                        <a:rPr lang="ja-JP" altLang="en-US" sz="1400" b="0" u="none" strike="noStrike" noProof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ja-JP" sz="1400" b="1" u="none" strike="noStrike" noProof="0" dirty="0">
                          <a:solidFill>
                            <a:srgbClr val="000000"/>
                          </a:solidFill>
                        </a:rPr>
                        <a:t>a</a:t>
                      </a:r>
                      <a:r>
                        <a:rPr lang="fr-FR" altLang="ja-JP" sz="1400" b="1" dirty="0" err="1"/>
                        <a:t>bstract</a:t>
                      </a:r>
                      <a:r>
                        <a:rPr lang="fr-FR" altLang="ja-JP" sz="1400" b="1" dirty="0"/>
                        <a:t> </a:t>
                      </a:r>
                      <a:r>
                        <a:rPr lang="fr-FR" altLang="ja-JP" sz="1400" b="1" dirty="0" err="1"/>
                        <a:t>submission</a:t>
                      </a:r>
                      <a:r>
                        <a:rPr lang="fr-FR" altLang="ja-JP" sz="1400" b="1" dirty="0"/>
                        <a:t> deadline</a:t>
                      </a:r>
                      <a:endParaRPr kumimoji="1" lang="ja-JP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9373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Sep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open time table</a:t>
                      </a:r>
                      <a:r>
                        <a:rPr lang="en-US" altLang="ja-JP" sz="1400" b="0" u="none" strike="noStrike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ja-JP" altLang="en-US" sz="1400" b="0" u="none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altLang="ja-JP" sz="1400" b="1" u="none" strike="noStrike" noProof="0" dirty="0">
                          <a:solidFill>
                            <a:srgbClr val="000000"/>
                          </a:solidFill>
                        </a:rPr>
                        <a:t>e</a:t>
                      </a:r>
                      <a:r>
                        <a:rPr lang="fr-FR" altLang="ja-JP" sz="1400" b="1" dirty="0"/>
                        <a:t>arly registration deadline(10/4)</a:t>
                      </a:r>
                      <a:endParaRPr kumimoji="1" lang="ja-JP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543319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Oct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reserve lunch,</a:t>
                      </a:r>
                      <a:r>
                        <a:rPr lang="ja-JP" altLang="en-US" sz="1400" b="0" u="none" strike="noStrike" noProof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create</a:t>
                      </a:r>
                      <a:r>
                        <a:rPr lang="ja-JP" altLang="en-US" sz="1400" b="0" u="none" strike="noStrike" noProof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sign bord, </a:t>
                      </a:r>
                      <a:r>
                        <a:rPr lang="fr-FR" altLang="ja-JP" sz="1400" dirty="0"/>
                        <a:t>part-time job</a:t>
                      </a:r>
                      <a:r>
                        <a:rPr lang="ja-JP" altLang="en-US" sz="1400" dirty="0"/>
                        <a:t> </a:t>
                      </a:r>
                      <a:r>
                        <a:rPr lang="fr-FR" altLang="ja-JP" sz="1400" dirty="0" err="1"/>
                        <a:t>recruitment</a:t>
                      </a:r>
                      <a:r>
                        <a:rPr lang="en-US" altLang="ja-JP" sz="1400" b="0" u="none" strike="noStrike" noProof="0" dirty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ja-JP" altLang="en-US" sz="1400" b="0" u="none" strike="noStrike" noProof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fr-FR" altLang="ja-JP" sz="1400" b="1" u="none" strike="noStrike" noProof="0" dirty="0">
                          <a:solidFill>
                            <a:srgbClr val="000000"/>
                          </a:solidFill>
                        </a:rPr>
                        <a:t>f</a:t>
                      </a:r>
                      <a:r>
                        <a:rPr lang="fr-FR" altLang="ja-JP" sz="1400" b="1" dirty="0" err="1"/>
                        <a:t>inal</a:t>
                      </a:r>
                      <a:r>
                        <a:rPr lang="fr-FR" altLang="ja-JP" sz="1400" b="1" dirty="0"/>
                        <a:t> registration deadline (</a:t>
                      </a:r>
                      <a:r>
                        <a:rPr lang="fr-FR" altLang="ja-JP" sz="1400" b="1" dirty="0" err="1"/>
                        <a:t>number</a:t>
                      </a:r>
                      <a:r>
                        <a:rPr lang="fr-FR" altLang="ja-JP" sz="1400" b="1" dirty="0"/>
                        <a:t> of participants </a:t>
                      </a:r>
                      <a:r>
                        <a:rPr lang="fr-FR" altLang="ja-JP" sz="1400" b="1" dirty="0" err="1"/>
                        <a:t>fixed</a:t>
                      </a:r>
                      <a:r>
                        <a:rPr lang="fr-FR" altLang="ja-JP" sz="1400" b="1" dirty="0"/>
                        <a:t>)</a:t>
                      </a:r>
                      <a:endParaRPr kumimoji="1" lang="ja-JP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218906"/>
                  </a:ext>
                </a:extLst>
              </a:tr>
              <a:tr h="602866">
                <a:tc>
                  <a:txBody>
                    <a:bodyPr/>
                    <a:lstStyle/>
                    <a:p>
                      <a:r>
                        <a:rPr kumimoji="1" lang="en-US" altLang="ja-JP" sz="1400" b="1" dirty="0"/>
                        <a:t>Nov</a:t>
                      </a:r>
                      <a:endParaRPr kumimoji="1" lang="ja-JP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/>
                        <a:t>Venu setup</a:t>
                      </a:r>
                      <a:endParaRPr kumimoji="1" lang="ja-JP" alt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647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753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09BECE28A3D5F4A896E2AB20F48417E" ma:contentTypeVersion="14" ma:contentTypeDescription="新しいドキュメントを作成します。" ma:contentTypeScope="" ma:versionID="fa6e120089d83d667bccf69ec1825162">
  <xsd:schema xmlns:xsd="http://www.w3.org/2001/XMLSchema" xmlns:xs="http://www.w3.org/2001/XMLSchema" xmlns:p="http://schemas.microsoft.com/office/2006/metadata/properties" xmlns:ns2="81ee7084-9c36-47b3-bf68-0e8906af2f78" xmlns:ns3="4b925b86-cccc-4804-98de-5b7846be27c1" targetNamespace="http://schemas.microsoft.com/office/2006/metadata/properties" ma:root="true" ma:fieldsID="a94298168a70c7eb2994dd896814a4ff" ns2:_="" ns3:_="">
    <xsd:import namespace="81ee7084-9c36-47b3-bf68-0e8906af2f78"/>
    <xsd:import namespace="4b925b86-cccc-4804-98de-5b7846be27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ee7084-9c36-47b3-bf68-0e8906af2f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7e36e0a2-e31d-4704-a623-fa914404ec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925b86-cccc-4804-98de-5b7846be27c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1ee7084-9c36-47b3-bf68-0e8906af2f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20CC035-A518-40F7-AECE-4ECC491713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0605B6-66C8-4FE5-B85E-681E1C9F04EC}">
  <ds:schemaRefs>
    <ds:schemaRef ds:uri="4b925b86-cccc-4804-98de-5b7846be27c1"/>
    <ds:schemaRef ds:uri="81ee7084-9c36-47b3-bf68-0e8906af2f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7746390-8706-44FC-A4B0-00FFBB94B37A}">
  <ds:schemaRefs>
    <ds:schemaRef ds:uri="81ee7084-9c36-47b3-bf68-0e8906af2f78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1099</Words>
  <Application>Microsoft Office PowerPoint</Application>
  <PresentationFormat>ワイド画面</PresentationFormat>
  <Paragraphs>179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メイリオ</vt:lpstr>
      <vt:lpstr>游ゴシック</vt:lpstr>
      <vt:lpstr>游ゴシック Light</vt:lpstr>
      <vt:lpstr>Arial</vt:lpstr>
      <vt:lpstr>Office テーマ</vt:lpstr>
      <vt:lpstr> LCWS2026 status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SHIMADA Miho</dc:creator>
  <cp:lastModifiedBy>寛志 阪井</cp:lastModifiedBy>
  <cp:revision>675</cp:revision>
  <dcterms:created xsi:type="dcterms:W3CDTF">2023-08-22T01:11:51Z</dcterms:created>
  <dcterms:modified xsi:type="dcterms:W3CDTF">2026-07-21T12:53:38Z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0x010100C09BECE28A3D5F4A896E2AB20F48417E</vt:lpwstr>
  </property>
  <property fmtid="{D5CDD505-2E9C-101B-9397-08002B2CF9AE}" pid="3" name="MediaServiceImageTags">
    <vt:lpwstr/>
  </property>
</Properties>
</file>