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9" r:id="rId3"/>
    <p:sldId id="368" r:id="rId4"/>
    <p:sldId id="364" r:id="rId5"/>
    <p:sldId id="365" r:id="rId6"/>
    <p:sldId id="367" r:id="rId7"/>
    <p:sldId id="372" r:id="rId8"/>
    <p:sldId id="369" r:id="rId9"/>
    <p:sldId id="378" r:id="rId10"/>
    <p:sldId id="384" r:id="rId11"/>
    <p:sldId id="373" r:id="rId12"/>
    <p:sldId id="374" r:id="rId13"/>
    <p:sldId id="377" r:id="rId14"/>
    <p:sldId id="379" r:id="rId15"/>
    <p:sldId id="375" r:id="rId16"/>
    <p:sldId id="376" r:id="rId17"/>
    <p:sldId id="382" r:id="rId18"/>
    <p:sldId id="385" r:id="rId19"/>
    <p:sldId id="381" r:id="rId20"/>
    <p:sldId id="396" r:id="rId21"/>
    <p:sldId id="386" r:id="rId22"/>
    <p:sldId id="387" r:id="rId23"/>
    <p:sldId id="388" r:id="rId24"/>
    <p:sldId id="389" r:id="rId25"/>
    <p:sldId id="390" r:id="rId26"/>
    <p:sldId id="391" r:id="rId27"/>
    <p:sldId id="392" r:id="rId28"/>
    <p:sldId id="393" r:id="rId29"/>
    <p:sldId id="380" r:id="rId30"/>
    <p:sldId id="366" r:id="rId31"/>
    <p:sldId id="338" r:id="rId32"/>
    <p:sldId id="339" r:id="rId33"/>
    <p:sldId id="306" r:id="rId34"/>
    <p:sldId id="383" r:id="rId35"/>
    <p:sldId id="371" r:id="rId3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67FB874-74E5-426D-AEC7-2129DD78808C}">
          <p14:sldIdLst>
            <p14:sldId id="256"/>
            <p14:sldId id="259"/>
            <p14:sldId id="368"/>
            <p14:sldId id="364"/>
            <p14:sldId id="365"/>
            <p14:sldId id="367"/>
            <p14:sldId id="372"/>
            <p14:sldId id="369"/>
            <p14:sldId id="378"/>
            <p14:sldId id="384"/>
            <p14:sldId id="373"/>
            <p14:sldId id="374"/>
            <p14:sldId id="377"/>
            <p14:sldId id="379"/>
            <p14:sldId id="375"/>
            <p14:sldId id="376"/>
            <p14:sldId id="382"/>
            <p14:sldId id="385"/>
            <p14:sldId id="381"/>
            <p14:sldId id="396"/>
            <p14:sldId id="386"/>
            <p14:sldId id="387"/>
            <p14:sldId id="388"/>
            <p14:sldId id="389"/>
            <p14:sldId id="390"/>
            <p14:sldId id="391"/>
            <p14:sldId id="392"/>
            <p14:sldId id="393"/>
            <p14:sldId id="380"/>
          </p14:sldIdLst>
        </p14:section>
        <p14:section name="Back Up" id="{7A0140A3-32F0-4E79-9E59-C65230526349}">
          <p14:sldIdLst>
            <p14:sldId id="366"/>
            <p14:sldId id="338"/>
            <p14:sldId id="339"/>
            <p14:sldId id="306"/>
            <p14:sldId id="383"/>
            <p14:sldId id="3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94660"/>
  </p:normalViewPr>
  <p:slideViewPr>
    <p:cSldViewPr snapToGrid="0">
      <p:cViewPr varScale="1">
        <p:scale>
          <a:sx n="72" d="100"/>
          <a:sy n="72"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0A23A-6221-4E61-9FC0-F8306A9592D7}"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9B5E19-8894-48FC-AB55-AFD076879F18}" type="slidenum">
              <a:rPr kumimoji="1" lang="ja-JP" altLang="en-US" smtClean="0"/>
              <a:t>‹#›</a:t>
            </a:fld>
            <a:endParaRPr kumimoji="1" lang="ja-JP" altLang="en-US"/>
          </a:p>
        </p:txBody>
      </p:sp>
    </p:spTree>
    <p:extLst>
      <p:ext uri="{BB962C8B-B14F-4D97-AF65-F5344CB8AC3E}">
        <p14:creationId xmlns:p14="http://schemas.microsoft.com/office/powerpoint/2010/main" val="10875996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ノート プレースホルダー 2"/>
              <p:cNvSpPr>
                <a:spLocks noGrp="1"/>
              </p:cNvSpPr>
              <p:nvPr>
                <p:ph type="body" idx="1"/>
              </p:nvPr>
            </p:nvSpPr>
            <p:spPr/>
            <p:txBody>
              <a:bodyPr/>
              <a:lstStyle/>
              <a:p>
                <a:r>
                  <a:rPr lang="en-US" altLang="ja-JP" sz="1200" dirty="0"/>
                  <a:t>t</a:t>
                </a:r>
                <a:r>
                  <a:rPr kumimoji="1" lang="ja-JP" altLang="en-US" sz="1200" dirty="0"/>
                  <a:t>チャンネルについて</a:t>
                </a:r>
                <a:endParaRPr kumimoji="1" lang="en-US" altLang="ja-JP" sz="1200" dirty="0"/>
              </a:p>
              <a:p>
                <a14:m>
                  <m:oMath xmlns:m="http://schemas.openxmlformats.org/officeDocument/2006/math">
                    <m:sSup>
                      <m:sSupPr>
                        <m:ctrlPr>
                          <a:rPr lang="en-US" altLang="ja-JP" sz="1200" i="1">
                            <a:latin typeface="Cambria Math" panose="02040503050406030204" pitchFamily="18" charset="0"/>
                          </a:rPr>
                        </m:ctrlPr>
                      </m:sSupPr>
                      <m:e>
                        <m:r>
                          <a:rPr lang="en-US" altLang="ja-JP" sz="1200" i="1">
                            <a:latin typeface="Cambria Math" panose="02040503050406030204" pitchFamily="18" charset="0"/>
                          </a:rPr>
                          <m:t>𝑒</m:t>
                        </m:r>
                      </m:e>
                      <m:sup>
                        <m:r>
                          <a:rPr lang="en-US" altLang="ja-JP" sz="1200" i="1">
                            <a:latin typeface="Cambria Math" panose="02040503050406030204" pitchFamily="18" charset="0"/>
                          </a:rPr>
                          <m:t>+</m:t>
                        </m:r>
                      </m:sup>
                    </m:sSup>
                  </m:oMath>
                </a14:m>
                <a:r>
                  <a:rPr kumimoji="1" lang="ja-JP" altLang="en-US" sz="1200" dirty="0"/>
                  <a:t>から</a:t>
                </a:r>
                <a14:m>
                  <m:oMath xmlns:m="http://schemas.openxmlformats.org/officeDocument/2006/math">
                    <m:acc>
                      <m:accPr>
                        <m:chr m:val="̅"/>
                        <m:ctrlPr>
                          <a:rPr lang="ja-JP" altLang="en-US" sz="1200" i="1" dirty="0">
                            <a:latin typeface="Cambria Math" panose="02040503050406030204" pitchFamily="18" charset="0"/>
                          </a:rPr>
                        </m:ctrlPr>
                      </m:accPr>
                      <m:e>
                        <m:sSub>
                          <m:sSubPr>
                            <m:ctrlPr>
                              <a:rPr lang="ja-JP" altLang="en-US" sz="1200" i="1" dirty="0">
                                <a:latin typeface="Cambria Math" panose="02040503050406030204" pitchFamily="18" charset="0"/>
                              </a:rPr>
                            </m:ctrlPr>
                          </m:sSubPr>
                          <m:e>
                            <m:r>
                              <a:rPr lang="ja-JP" altLang="en-US" sz="1200" i="1" dirty="0">
                                <a:latin typeface="Cambria Math" panose="02040503050406030204" pitchFamily="18" charset="0"/>
                              </a:rPr>
                              <m:t>𝜈</m:t>
                            </m:r>
                          </m:e>
                          <m:sub>
                            <m:r>
                              <a:rPr lang="en-US" altLang="ja-JP" sz="1200" b="0" i="1" dirty="0" smtClean="0">
                                <a:latin typeface="Cambria Math" panose="02040503050406030204" pitchFamily="18" charset="0"/>
                              </a:rPr>
                              <m:t>𝑒</m:t>
                            </m:r>
                          </m:sub>
                        </m:sSub>
                      </m:e>
                    </m:acc>
                  </m:oMath>
                </a14:m>
                <a:r>
                  <a:rPr kumimoji="1" lang="ja-JP" altLang="en-US" sz="1200" dirty="0"/>
                  <a:t>がでている形でもいい。計算上</a:t>
                </a:r>
                <a:r>
                  <a:rPr kumimoji="1" lang="en-US" altLang="ja-JP" sz="1200" dirty="0"/>
                  <a:t>(</a:t>
                </a:r>
                <a:r>
                  <a:rPr kumimoji="1" lang="ja-JP" altLang="en-US" sz="1200" dirty="0"/>
                  <a:t>ディラックプロパゲーター</a:t>
                </a:r>
                <a:r>
                  <a:rPr kumimoji="1" lang="en-US" altLang="ja-JP" sz="1200" dirty="0"/>
                  <a:t>)</a:t>
                </a:r>
                <a:r>
                  <a:rPr lang="ja-JP" altLang="ja-JP" dirty="0"/>
                  <a:t> 2つは全く同じ1つの項として扱われるため、物理的な計算結果はどちらで考えても変わ</a:t>
                </a:r>
                <a:r>
                  <a:rPr lang="ja-JP" altLang="en-US" dirty="0"/>
                  <a:t>らない。</a:t>
                </a:r>
                <a:endParaRPr kumimoji="1" lang="en-US" altLang="ja-JP" sz="1200" dirty="0"/>
              </a:p>
              <a:p>
                <a:r>
                  <a:rPr lang="ja-JP" altLang="en-US" sz="1200" dirty="0"/>
                  <a:t>フェルミオン・フロー</a:t>
                </a:r>
                <a:r>
                  <a:rPr lang="en-US" altLang="ja-JP" sz="1200" dirty="0"/>
                  <a:t>(Fermion flow)</a:t>
                </a:r>
                <a:r>
                  <a:rPr lang="ja-JP" altLang="en-US" sz="1200" dirty="0"/>
                  <a:t>という図の描き方があって、レプトンやクォークのようなフェルミオンの実線は、矢印をたどると必ず一筆書きの連続した線になるように描くというものがあるらしい。</a:t>
                </a:r>
                <a:endParaRPr kumimoji="1" lang="ja-JP" altLang="en-US" sz="1200" dirty="0"/>
              </a:p>
              <a:p>
                <a:endParaRPr kumimoji="1" lang="ja-JP" altLang="en-US" dirty="0"/>
              </a:p>
            </p:txBody>
          </p:sp>
        </mc:Choice>
        <mc:Fallback xmlns="">
          <p:sp>
            <p:nvSpPr>
              <p:cNvPr id="3" name="ノート プレースホルダー 2"/>
              <p:cNvSpPr>
                <a:spLocks noGrp="1"/>
              </p:cNvSpPr>
              <p:nvPr>
                <p:ph type="body" idx="1"/>
              </p:nvPr>
            </p:nvSpPr>
            <p:spPr/>
            <p:txBody>
              <a:bodyPr/>
              <a:lstStyle/>
              <a:p>
                <a:r>
                  <a:rPr lang="en-US" altLang="ja-JP" sz="1200" dirty="0"/>
                  <a:t>t</a:t>
                </a:r>
                <a:r>
                  <a:rPr kumimoji="1" lang="ja-JP" altLang="en-US" sz="1200" dirty="0"/>
                  <a:t>チャンネルについて</a:t>
                </a:r>
                <a:endParaRPr kumimoji="1" lang="en-US" altLang="ja-JP" sz="1200" dirty="0"/>
              </a:p>
              <a:p>
                <a:r>
                  <a:rPr lang="en-US" altLang="ja-JP" sz="1200" i="0">
                    <a:latin typeface="Cambria Math" panose="02040503050406030204" pitchFamily="18" charset="0"/>
                  </a:rPr>
                  <a:t>𝑒^+</a:t>
                </a:r>
                <a:r>
                  <a:rPr kumimoji="1" lang="ja-JP" altLang="en-US" sz="1200" dirty="0"/>
                  <a:t>から</a:t>
                </a:r>
                <a:r>
                  <a:rPr lang="en-US" altLang="ja-JP" sz="1200" i="0" dirty="0">
                    <a:latin typeface="Cambria Math" panose="02040503050406030204" pitchFamily="18" charset="0"/>
                  </a:rPr>
                  <a:t>(</a:t>
                </a:r>
                <a:r>
                  <a:rPr lang="ja-JP" altLang="en-US" sz="1200" i="0" dirty="0">
                    <a:latin typeface="Cambria Math" panose="02040503050406030204" pitchFamily="18" charset="0"/>
                  </a:rPr>
                  <a:t>𝜈</a:t>
                </a:r>
                <a:r>
                  <a:rPr lang="en-US" altLang="ja-JP" sz="1200" i="0" dirty="0">
                    <a:latin typeface="Cambria Math" panose="02040503050406030204" pitchFamily="18" charset="0"/>
                  </a:rPr>
                  <a:t>_</a:t>
                </a:r>
                <a:r>
                  <a:rPr lang="en-US" altLang="ja-JP" sz="1200" b="0" i="0" dirty="0">
                    <a:latin typeface="Cambria Math" panose="02040503050406030204" pitchFamily="18" charset="0"/>
                  </a:rPr>
                  <a:t>𝑒 ) ̅</a:t>
                </a:r>
                <a:r>
                  <a:rPr kumimoji="1" lang="ja-JP" altLang="en-US" sz="1200" dirty="0"/>
                  <a:t>がでている形でもいい。計算上</a:t>
                </a:r>
                <a:r>
                  <a:rPr kumimoji="1" lang="en-US" altLang="ja-JP" sz="1200" dirty="0"/>
                  <a:t>(</a:t>
                </a:r>
                <a:r>
                  <a:rPr kumimoji="1" lang="ja-JP" altLang="en-US" sz="1200" dirty="0"/>
                  <a:t>ディラックプロパゲーター</a:t>
                </a:r>
                <a:r>
                  <a:rPr kumimoji="1" lang="en-US" altLang="ja-JP" sz="1200" dirty="0"/>
                  <a:t>)</a:t>
                </a:r>
                <a:r>
                  <a:rPr lang="ja-JP" altLang="ja-JP" dirty="0"/>
                  <a:t> 2つは全く同じ1つの項として扱われるため、物理的な計算結果はどちらで考えても変わ</a:t>
                </a:r>
                <a:r>
                  <a:rPr lang="ja-JP" altLang="en-US" dirty="0"/>
                  <a:t>らない。</a:t>
                </a:r>
                <a:endParaRPr kumimoji="1" lang="en-US" altLang="ja-JP" sz="1200" dirty="0"/>
              </a:p>
              <a:p>
                <a:r>
                  <a:rPr lang="ja-JP" altLang="en-US" sz="1200" dirty="0"/>
                  <a:t>フェルミオン・フロー</a:t>
                </a:r>
                <a:r>
                  <a:rPr lang="en-US" altLang="ja-JP" sz="1200" dirty="0"/>
                  <a:t>(Fermion flow)</a:t>
                </a:r>
                <a:r>
                  <a:rPr lang="ja-JP" altLang="en-US" sz="1200" dirty="0"/>
                  <a:t>という図の描き方があって、レプトンやクォークのようなフェルミオンの実線は、矢印をたどると必ず一筆書きの連続した線になるように描くというものがあるらしい。</a:t>
                </a:r>
                <a:endParaRPr kumimoji="1" lang="ja-JP" altLang="en-US" sz="1200" dirty="0"/>
              </a:p>
              <a:p>
                <a:endParaRPr kumimoji="1" lang="ja-JP" altLang="en-US" dirty="0"/>
              </a:p>
            </p:txBody>
          </p:sp>
        </mc:Fallback>
      </mc:AlternateContent>
      <p:sp>
        <p:nvSpPr>
          <p:cNvPr id="4" name="スライド番号プレースホルダー 3"/>
          <p:cNvSpPr>
            <a:spLocks noGrp="1"/>
          </p:cNvSpPr>
          <p:nvPr>
            <p:ph type="sldNum" sz="quarter" idx="5"/>
          </p:nvPr>
        </p:nvSpPr>
        <p:spPr/>
        <p:txBody>
          <a:bodyPr/>
          <a:lstStyle/>
          <a:p>
            <a:fld id="{B0EA6C68-D466-4F9B-8F88-6839BE0A0C9C}" type="slidenum">
              <a:rPr kumimoji="1" lang="ja-JP" altLang="en-US" smtClean="0"/>
              <a:t>5</a:t>
            </a:fld>
            <a:endParaRPr kumimoji="1" lang="ja-JP" altLang="en-US"/>
          </a:p>
        </p:txBody>
      </p:sp>
    </p:spTree>
    <p:extLst>
      <p:ext uri="{BB962C8B-B14F-4D97-AF65-F5344CB8AC3E}">
        <p14:creationId xmlns:p14="http://schemas.microsoft.com/office/powerpoint/2010/main" val="1894418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レプトン普遍性</a:t>
            </a:r>
          </a:p>
        </p:txBody>
      </p:sp>
      <p:sp>
        <p:nvSpPr>
          <p:cNvPr id="4" name="スライド番号プレースホルダー 3"/>
          <p:cNvSpPr>
            <a:spLocks noGrp="1"/>
          </p:cNvSpPr>
          <p:nvPr>
            <p:ph type="sldNum" sz="quarter" idx="5"/>
          </p:nvPr>
        </p:nvSpPr>
        <p:spPr/>
        <p:txBody>
          <a:bodyPr/>
          <a:lstStyle/>
          <a:p>
            <a:fld id="{AC9B5E19-8894-48FC-AB55-AFD076879F18}" type="slidenum">
              <a:rPr kumimoji="1" lang="ja-JP" altLang="en-US" smtClean="0"/>
              <a:t>12</a:t>
            </a:fld>
            <a:endParaRPr kumimoji="1" lang="ja-JP" altLang="en-US"/>
          </a:p>
        </p:txBody>
      </p:sp>
    </p:spTree>
    <p:extLst>
      <p:ext uri="{BB962C8B-B14F-4D97-AF65-F5344CB8AC3E}">
        <p14:creationId xmlns:p14="http://schemas.microsoft.com/office/powerpoint/2010/main" val="112804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全体の結果</a:t>
            </a:r>
            <a:endParaRPr kumimoji="1" lang="en-US" altLang="ja-JP" dirty="0"/>
          </a:p>
          <a:p>
            <a:r>
              <a:rPr kumimoji="1" lang="en-US" altLang="ja-JP" dirty="0"/>
              <a:t>$ grep -n -E "24-&gt;-11|-24-&gt;11" 4f_WW_semileptonic_*.log</a:t>
            </a:r>
          </a:p>
          <a:p>
            <a:r>
              <a:rPr kumimoji="1" lang="en-US" altLang="ja-JP" dirty="0"/>
              <a:t>35200:[ VERBOSE "MySampleProcessor2_tau"] 33    111       35.13     (-20.94 ,-15.16 ,-23.79 ) 32                37 38             11-&gt;11-&gt;11-&gt;2-&gt;94-&gt;15-&gt;-24-&gt;111</a:t>
            </a:r>
          </a:p>
          <a:p>
            <a:r>
              <a:rPr kumimoji="1" lang="en-US" altLang="ja-JP" dirty="0"/>
              <a:t>35201:[ VERBOSE "MySampleProcessor2_tau"] 34    111       7.3       (-4.047 ,-3.195 ,-5.166 ) 32                39 40             11-&gt;11-&gt;11-&gt;2-&gt;94-&gt;15-&gt;-24-&gt;111</a:t>
            </a:r>
          </a:p>
          <a:p>
            <a:r>
              <a:rPr kumimoji="1" lang="en-US" altLang="ja-JP" dirty="0"/>
              <a:t>35202:[ VERBOSE "MySampleProcessor2_tau"] 35    111       12.09     (-7.119 ,-5.298 ,-8.209 ) 32                41 42             11-&gt;11-&gt;11-&gt;2-&gt;94-&gt;15-&gt;-24-&gt;111</a:t>
            </a:r>
          </a:p>
          <a:p>
            <a:r>
              <a:rPr kumimoji="1" lang="en-US" altLang="ja-JP" dirty="0"/>
              <a:t>35204:[ VERBOSE "MySampleProcessor2_tau"] 37    22        21.95     (-13.12 ,-9.504 ,-14.82 ) 33                -                 11-&gt;11-&gt;11-&gt;2-&gt;94-&gt;15-&gt;-24-&gt;111-&gt;22</a:t>
            </a:r>
          </a:p>
          <a:p>
            <a:r>
              <a:rPr kumimoji="1" lang="en-US" altLang="ja-JP" dirty="0"/>
              <a:t>35205:[ VERBOSE "MySampleProcessor2_tau"] 38    22        13.18     (-7.825 ,-5.653 ,-8.97  ) 33                -                 11-&gt;11-&gt;11-&gt;2-&gt;94-&gt;15-&gt;-24-&gt;111-&gt;22</a:t>
            </a:r>
          </a:p>
          <a:p>
            <a:r>
              <a:rPr kumimoji="1" lang="en-US" altLang="ja-JP" dirty="0"/>
              <a:t>35206:[ VERBOSE "MySampleProcessor2_tau"] 39    22        5.155     (-2.895 ,-2.279 ,-3.605 ) 34                -                 11-&gt;11-&gt;11-&gt;2-&gt;94-&gt;15-&gt;-24-&gt;111-&gt;22</a:t>
            </a:r>
          </a:p>
          <a:p>
            <a:r>
              <a:rPr kumimoji="1" lang="en-US" altLang="ja-JP" dirty="0"/>
              <a:t>35207:[ VERBOSE "MySampleProcessor2_tau"] 40    22        2.146     (-1.152 ,-0.9157,-1.561 ) 34                -                 11-&gt;11-&gt;11-&gt;2-&gt;94-&gt;15-&gt;-24-&gt;111-&gt;22</a:t>
            </a:r>
          </a:p>
          <a:p>
            <a:r>
              <a:rPr kumimoji="1" lang="en-US" altLang="ja-JP" dirty="0"/>
              <a:t>35208:[ VERBOSE "MySampleProcessor2_tau"] 41    22        5.503     (-3.288 ,-2.42  ,-3.69  ) 35                -                 11-&gt;11-&gt;11-&gt;2-&gt;94-&gt;15-&gt;-24-&gt;111-&gt;22</a:t>
            </a:r>
          </a:p>
          <a:p>
            <a:r>
              <a:rPr kumimoji="1" lang="en-US" altLang="ja-JP" dirty="0"/>
              <a:t>35209:[ VERBOSE "MySampleProcessor2_tau"] 42    22        6.586     (-3.831 ,-2.878 ,-4.519 ) 35                -                 11-&gt;11-&gt;11-&gt;2-&gt;94-&gt;15-&gt;-24-&gt;111-&gt;22</a:t>
            </a:r>
          </a:p>
          <a:p>
            <a:r>
              <a:rPr kumimoji="1" lang="en-US" altLang="ja-JP" dirty="0"/>
              <a:t>47008:[ VERBOSE "MySampleProcessor2_tau"] 33    111       17.64     (16.31  ,3.403  ,5.789  ) 30                37 38             11-&gt;11-&gt;11-&gt;-24-&gt;15-&gt;-24-&gt;111</a:t>
            </a:r>
          </a:p>
          <a:p>
            <a:r>
              <a:rPr kumimoji="1" lang="en-US" altLang="ja-JP" dirty="0"/>
              <a:t>47012:[ VERBOSE "MySampleProcessor2_tau"] 37    22        0.002155  (0.001144,0.001638,0.0008087) 33                -                 11-&gt;11-&gt;11-&gt;-24-&gt;15-&gt;-24-&gt;111-&gt;22</a:t>
            </a:r>
          </a:p>
          <a:p>
            <a:r>
              <a:rPr kumimoji="1" lang="en-US" altLang="ja-JP" dirty="0"/>
              <a:t>47013:[ VERBOSE "MySampleProcessor2_tau"] 38    22        17.64     (16.31  ,3.401  ,5.788  ) 33                -                 11-&gt;11-&gt;11-&gt;-24-&gt;15-&gt;-24-&gt;111-&gt;22</a:t>
            </a:r>
          </a:p>
          <a:p>
            <a:r>
              <a:rPr kumimoji="1" lang="en-US" altLang="ja-JP" dirty="0"/>
              <a:t>51577:[ VERBOSE "MySampleProcessor2_tau"] 32    111       0.9351    (-0.2653,0.3469 ,-0.8158) 29                34 35             11-&gt;11-&gt;11-&gt;4-&gt;94-&gt;15-&gt;-24-&gt;111</a:t>
            </a:r>
          </a:p>
          <a:p>
            <a:r>
              <a:rPr kumimoji="1" lang="en-US" altLang="ja-JP" dirty="0"/>
              <a:t>51579:[ VERBOSE "MySampleProcessor2_tau"] 34    22        0.6813    (-0.1895,0.3099 ,-0.5764) 32                109 110           11-&gt;11-&gt;11-&gt;4-&gt;94-&gt;15-&gt;-24-&gt;111-&gt;22</a:t>
            </a:r>
          </a:p>
          <a:p>
            <a:r>
              <a:rPr kumimoji="1" lang="en-US" altLang="ja-JP" dirty="0"/>
              <a:t>51580:[ VERBOSE "MySampleProcessor2_tau"] 35    22        0.2539    (-0.0758,0.03702,-0.2394) 32                -                 11-&gt;11-&gt;11-&gt;4-&gt;94-&gt;15-&gt;-24-&gt;111-&gt;22</a:t>
            </a:r>
          </a:p>
          <a:p>
            <a:r>
              <a:rPr kumimoji="1" lang="en-US" altLang="ja-JP" dirty="0"/>
              <a:t>51654:[ VERBOSE "MySampleProcessor2_tau"] 109   11        0.501     (-0.1398,0.2278 ,-0.4238) 34                -                 11-&gt;11-&gt;11-&gt;4-&gt;94-&gt;15-&gt;-24-&gt;111-&gt;22-&gt;11</a:t>
            </a:r>
          </a:p>
          <a:p>
            <a:r>
              <a:rPr kumimoji="1" lang="en-US" altLang="ja-JP" dirty="0"/>
              <a:t>51655:[ VERBOSE "MySampleProcessor2_tau"] 110   -11       0.1802    (-0.04964,0.08209,-0.1526) 34                -                 11-&gt;11-&gt;11-&gt;4-&gt;94-&gt;15-&gt;-24-&gt;111-&gt;22-&gt;-11</a:t>
            </a:r>
          </a:p>
          <a:p>
            <a:r>
              <a:rPr kumimoji="1" lang="en-US" altLang="ja-JP" dirty="0"/>
              <a:t>64460:[ VERBOSE "MySampleProcessor2_tau"] 30    111       43.95     (-32.47 ,-13.4  ,26.41  ) 27                32 33             11-&gt;11-&gt;11-&gt;-24-&gt;15-&gt;-24-&gt;111</a:t>
            </a:r>
          </a:p>
          <a:p>
            <a:r>
              <a:rPr kumimoji="1" lang="en-US" altLang="ja-JP" dirty="0"/>
              <a:t>64462:[ VERBOSE "MySampleProcessor2_tau"] 32    22        30.49     (-22.56 ,-9.313 ,18.27  ) 30                -                 11-&gt;11-&gt;11-&gt;-24-&gt;15-&gt;-24-&gt;111-&gt;22</a:t>
            </a:r>
          </a:p>
          <a:p>
            <a:r>
              <a:rPr kumimoji="1" lang="en-US" altLang="ja-JP" dirty="0"/>
              <a:t>64463:[ VERBOSE "MySampleProcessor2_tau"] 33    22        13.46     (-9.911 ,-4.089 ,8.139  ) 30                -                 11-&gt;11-&gt;11-&gt;-24-&gt;15-&gt;-24-&gt;111-&gt;22</a:t>
            </a:r>
          </a:p>
          <a:p>
            <a:r>
              <a:rPr kumimoji="1" lang="en-US" altLang="ja-JP" dirty="0"/>
              <a:t>84487:[ VERBOSE "MySampleProcessor2_tau"] 52    111       4.39      (4.383  ,0.18   ,-0.0811) 48                55 56             11-&gt;11-&gt;11-&gt;-24-&gt;15-&gt;-24-&gt;111</a:t>
            </a:r>
          </a:p>
          <a:p>
            <a:r>
              <a:rPr kumimoji="1" lang="en-US" altLang="ja-JP" dirty="0"/>
              <a:t>84488:[ VERBOSE "MySampleProcessor2_tau"] 53    111       5.174     (5.17   ,0.03146,-0.1469) 48                57 58             11-&gt;11-&gt;11-&gt;-24-&gt;15-&gt;-24-&gt;111</a:t>
            </a:r>
          </a:p>
          <a:p>
            <a:r>
              <a:rPr kumimoji="1" lang="en-US" altLang="ja-JP" dirty="0"/>
              <a:t>84489:[ VERBOSE "MySampleProcessor2_tau"] 54    111       8.451     (8.429  ,0.5872 ,-0.1265) 48                59 60             11-&gt;11-&gt;11-&gt;-24-&gt;15-&gt;-24-&gt;111</a:t>
            </a:r>
          </a:p>
          <a:p>
            <a:r>
              <a:rPr kumimoji="1" lang="en-US" altLang="ja-JP" dirty="0"/>
              <a:t>84490:[ VERBOSE "MySampleProcessor2_tau"] 55    22        1.603     (1.602  ,0.007497,-0.05847) 52                -                 11-&gt;11-&gt;11-&gt;-24-&gt;15-&gt;-24-&gt;111-&gt;22</a:t>
            </a:r>
          </a:p>
          <a:p>
            <a:r>
              <a:rPr kumimoji="1" lang="en-US" altLang="ja-JP" dirty="0"/>
              <a:t>84491:[ VERBOSE "MySampleProcessor2_tau"] 56    22        2.787     (2.782  ,0.1725 ,-0.02263) 52                -                 11-&gt;11-&gt;11-&gt;-24-&gt;15-&gt;-24-&gt;111-&gt;22</a:t>
            </a:r>
          </a:p>
          <a:p>
            <a:r>
              <a:rPr kumimoji="1" lang="en-US" altLang="ja-JP" dirty="0"/>
              <a:t>84492:[ VERBOSE "MySampleProcessor2_tau"] 57    22        1.105     (1.104  ,0.05923,-0.01401) 53                -                 11-&gt;11-&gt;11-&gt;-24-&gt;15-&gt;-24-&gt;111-&gt;22</a:t>
            </a:r>
          </a:p>
          <a:p>
            <a:r>
              <a:rPr kumimoji="1" lang="en-US" altLang="ja-JP" dirty="0"/>
              <a:t>84493:[ VERBOSE "MySampleProcessor2_tau"] 58    22        4.069     (4.067  ,-0.02777,-0.1329) 53                -                 11-&gt;11-&gt;11-&gt;-24-&gt;15-&gt;-24-&gt;111-&gt;22</a:t>
            </a:r>
          </a:p>
          <a:p>
            <a:r>
              <a:rPr kumimoji="1" lang="en-US" altLang="ja-JP" dirty="0"/>
              <a:t>84494:[ VERBOSE "MySampleProcessor2_tau"] 59    22        5.384     (5.367  ,0.4044 ,-0.1379) 54                -                 11-&gt;11-&gt;11-&gt;-24-&gt;15-&gt;-24-&gt;111-&gt;22</a:t>
            </a:r>
          </a:p>
          <a:p>
            <a:r>
              <a:rPr kumimoji="1" lang="en-US" altLang="ja-JP" dirty="0"/>
              <a:t>84495:[ VERBOSE "MySampleProcessor2_tau"] 60    22        3.067     (3.062  ,0.1828 ,0.01145) 54                -                 11-&gt;11-&gt;11-&gt;-24-&gt;15-&gt;-24-&gt;111-&gt;22</a:t>
            </a:r>
          </a:p>
          <a:p>
            <a:r>
              <a:rPr kumimoji="1" lang="en-US" altLang="ja-JP" dirty="0"/>
              <a:t>94618:[ VERBOSE "MySampleProcessor2_tau"] 50    111       0.3694    (-0.1078,-0.03802,-0.3242) 47                52 53             11-&gt;11-&gt;11-&gt;2-&gt;94-&gt;15-&gt;-24-&gt;111</a:t>
            </a:r>
          </a:p>
          <a:p>
            <a:r>
              <a:rPr kumimoji="1" lang="en-US" altLang="ja-JP" dirty="0"/>
              <a:t>94620:[ VERBOSE "MySampleProcessor2_tau"] 52    22        0.03659   (-0.03034,-0.02042,-0.001106) 50                -                 11-&gt;11-&gt;11-&gt;2-&gt;94-&gt;15-&gt;-24-&gt;111-&gt;22</a:t>
            </a:r>
          </a:p>
          <a:p>
            <a:r>
              <a:rPr kumimoji="1" lang="en-US" altLang="ja-JP" dirty="0"/>
              <a:t>94621:[ VERBOSE "MySampleProcessor2_tau"] 53    22        0.3328    (-0.07749,-0.0176,-0.3232) 50                -                 11-&gt;11-&gt;11-&gt;2-&gt;94-&gt;15-&gt;-24-&gt;111-&gt;22</a:t>
            </a:r>
          </a:p>
          <a:p>
            <a:r>
              <a:rPr kumimoji="1" lang="en-US" altLang="ja-JP" dirty="0"/>
              <a:t>114007:[ VERBOSE "MySampleProcessor2_tau"] 31    111       6.27      (-4.284 ,3.479  ,2.975  ) 28                33 34             11-&gt;11-&gt;11-&gt;-24-&gt;15-&gt;94-&gt;15-&gt;15-&gt;-24-&gt;111</a:t>
            </a:r>
          </a:p>
          <a:p>
            <a:r>
              <a:rPr kumimoji="1" lang="en-US" altLang="ja-JP" dirty="0"/>
              <a:t>114009:[ VERBOSE "MySampleProcessor2_tau"] 33    22        4.12      (-2.854 ,2.281  ,1.904  ) 31                -                 11-&gt;11-&gt;-24-&gt;15-&gt;94-&gt;15-&gt;15-&gt;-24-&gt;111-&gt;22</a:t>
            </a:r>
          </a:p>
          <a:p>
            <a:r>
              <a:rPr kumimoji="1" lang="en-US" altLang="ja-JP" dirty="0"/>
              <a:t>114010:[ VERBOSE "MySampleProcessor2_tau"] 34    22        2.15      (-1.43  ,1.197  ,1.071  ) 31                -                 11-&gt;11-&gt;-24-&gt;15-&gt;94-&gt;15-&gt;15-&gt;-24-&gt;111-&gt;22</a:t>
            </a:r>
            <a:endParaRPr kumimoji="1" lang="ja-JP" altLang="en-US" dirty="0"/>
          </a:p>
        </p:txBody>
      </p:sp>
      <p:sp>
        <p:nvSpPr>
          <p:cNvPr id="4" name="スライド番号プレースホルダー 3"/>
          <p:cNvSpPr>
            <a:spLocks noGrp="1"/>
          </p:cNvSpPr>
          <p:nvPr>
            <p:ph type="sldNum" sz="quarter" idx="5"/>
          </p:nvPr>
        </p:nvSpPr>
        <p:spPr/>
        <p:txBody>
          <a:bodyPr/>
          <a:lstStyle/>
          <a:p>
            <a:fld id="{AC9B5E19-8894-48FC-AB55-AFD076879F18}" type="slidenum">
              <a:rPr kumimoji="1" lang="ja-JP" altLang="en-US" smtClean="0"/>
              <a:t>26</a:t>
            </a:fld>
            <a:endParaRPr kumimoji="1" lang="ja-JP" altLang="en-US"/>
          </a:p>
        </p:txBody>
      </p:sp>
    </p:spTree>
    <p:extLst>
      <p:ext uri="{BB962C8B-B14F-4D97-AF65-F5344CB8AC3E}">
        <p14:creationId xmlns:p14="http://schemas.microsoft.com/office/powerpoint/2010/main" val="55565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AE32B-DEF5-9385-E7D9-65DFFE69A4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B6FEE2C-AFEA-AB86-274F-D5750BE697B8}"/>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ノート プレースホルダー 2">
                <a:extLst>
                  <a:ext uri="{FF2B5EF4-FFF2-40B4-BE49-F238E27FC236}">
                    <a16:creationId xmlns:a16="http://schemas.microsoft.com/office/drawing/2014/main" id="{B95C41BD-0B60-CCED-9EAF-EAF4409B5B27}"/>
                  </a:ext>
                </a:extLst>
              </p:cNvPr>
              <p:cNvSpPr>
                <a:spLocks noGrp="1"/>
              </p:cNvSpPr>
              <p:nvPr>
                <p:ph type="body" idx="1"/>
              </p:nvPr>
            </p:nvSpPr>
            <p:spPr/>
            <p:txBody>
              <a:bodyPr/>
              <a:lstStyle/>
              <a:p>
                <a:r>
                  <a:rPr lang="en-US" altLang="ja-JP" sz="1200" dirty="0"/>
                  <a:t>t</a:t>
                </a:r>
                <a:r>
                  <a:rPr kumimoji="1" lang="ja-JP" altLang="en-US" sz="1200" dirty="0"/>
                  <a:t>チャンネルについて</a:t>
                </a:r>
                <a:endParaRPr kumimoji="1" lang="en-US" altLang="ja-JP" sz="1200" dirty="0"/>
              </a:p>
              <a:p>
                <a14:m>
                  <m:oMath xmlns:m="http://schemas.openxmlformats.org/officeDocument/2006/math">
                    <m:sSup>
                      <m:sSupPr>
                        <m:ctrlPr>
                          <a:rPr lang="en-US" altLang="ja-JP" sz="1200" i="1">
                            <a:latin typeface="Cambria Math" panose="02040503050406030204" pitchFamily="18" charset="0"/>
                          </a:rPr>
                        </m:ctrlPr>
                      </m:sSupPr>
                      <m:e>
                        <m:r>
                          <a:rPr lang="en-US" altLang="ja-JP" sz="1200" i="1">
                            <a:latin typeface="Cambria Math" panose="02040503050406030204" pitchFamily="18" charset="0"/>
                          </a:rPr>
                          <m:t>𝑒</m:t>
                        </m:r>
                      </m:e>
                      <m:sup>
                        <m:r>
                          <a:rPr lang="en-US" altLang="ja-JP" sz="1200" i="1">
                            <a:latin typeface="Cambria Math" panose="02040503050406030204" pitchFamily="18" charset="0"/>
                          </a:rPr>
                          <m:t>+</m:t>
                        </m:r>
                      </m:sup>
                    </m:sSup>
                  </m:oMath>
                </a14:m>
                <a:r>
                  <a:rPr kumimoji="1" lang="ja-JP" altLang="en-US" sz="1200" dirty="0"/>
                  <a:t>から</a:t>
                </a:r>
                <a14:m>
                  <m:oMath xmlns:m="http://schemas.openxmlformats.org/officeDocument/2006/math">
                    <m:acc>
                      <m:accPr>
                        <m:chr m:val="̅"/>
                        <m:ctrlPr>
                          <a:rPr lang="ja-JP" altLang="en-US" sz="1200" i="1" dirty="0">
                            <a:latin typeface="Cambria Math" panose="02040503050406030204" pitchFamily="18" charset="0"/>
                          </a:rPr>
                        </m:ctrlPr>
                      </m:accPr>
                      <m:e>
                        <m:sSub>
                          <m:sSubPr>
                            <m:ctrlPr>
                              <a:rPr lang="ja-JP" altLang="en-US" sz="1200" i="1" dirty="0">
                                <a:latin typeface="Cambria Math" panose="02040503050406030204" pitchFamily="18" charset="0"/>
                              </a:rPr>
                            </m:ctrlPr>
                          </m:sSubPr>
                          <m:e>
                            <m:r>
                              <a:rPr lang="ja-JP" altLang="en-US" sz="1200" i="1" dirty="0">
                                <a:latin typeface="Cambria Math" panose="02040503050406030204" pitchFamily="18" charset="0"/>
                              </a:rPr>
                              <m:t>𝜈</m:t>
                            </m:r>
                          </m:e>
                          <m:sub>
                            <m:r>
                              <a:rPr lang="en-US" altLang="ja-JP" sz="1200" b="0" i="1" dirty="0" smtClean="0">
                                <a:latin typeface="Cambria Math" panose="02040503050406030204" pitchFamily="18" charset="0"/>
                              </a:rPr>
                              <m:t>𝑒</m:t>
                            </m:r>
                          </m:sub>
                        </m:sSub>
                      </m:e>
                    </m:acc>
                  </m:oMath>
                </a14:m>
                <a:r>
                  <a:rPr kumimoji="1" lang="ja-JP" altLang="en-US" sz="1200" dirty="0"/>
                  <a:t>がでている形でもいい。計算上</a:t>
                </a:r>
                <a:r>
                  <a:rPr kumimoji="1" lang="en-US" altLang="ja-JP" sz="1200" dirty="0"/>
                  <a:t>(</a:t>
                </a:r>
                <a:r>
                  <a:rPr kumimoji="1" lang="ja-JP" altLang="en-US" sz="1200" dirty="0"/>
                  <a:t>ディラックプロパゲーター</a:t>
                </a:r>
                <a:r>
                  <a:rPr kumimoji="1" lang="en-US" altLang="ja-JP" sz="1200" dirty="0"/>
                  <a:t>)</a:t>
                </a:r>
                <a:r>
                  <a:rPr lang="ja-JP" altLang="ja-JP" dirty="0"/>
                  <a:t> 2つは全く同じ1つの項として扱われるため、物理的な計算結果はどちらで考えても変わ</a:t>
                </a:r>
                <a:r>
                  <a:rPr lang="ja-JP" altLang="en-US" dirty="0"/>
                  <a:t>らない。</a:t>
                </a:r>
                <a:endParaRPr kumimoji="1" lang="en-US" altLang="ja-JP" sz="1200" dirty="0"/>
              </a:p>
              <a:p>
                <a:r>
                  <a:rPr lang="ja-JP" altLang="en-US" sz="1200" dirty="0"/>
                  <a:t>フェルミオン・フロー</a:t>
                </a:r>
                <a:r>
                  <a:rPr lang="en-US" altLang="ja-JP" sz="1200" dirty="0"/>
                  <a:t>(Fermion flow)</a:t>
                </a:r>
                <a:r>
                  <a:rPr lang="ja-JP" altLang="en-US" sz="1200" dirty="0"/>
                  <a:t>という図の描き方があって、レプトンやクォークのようなフェルミオンの実線は、矢印をたどると必ず一筆書きの連続した線になるように描くというものがあるらしい。</a:t>
                </a:r>
                <a:endParaRPr kumimoji="1" lang="ja-JP" altLang="en-US" sz="1200" dirty="0"/>
              </a:p>
              <a:p>
                <a:endParaRPr kumimoji="1" lang="ja-JP" altLang="en-US" dirty="0"/>
              </a:p>
            </p:txBody>
          </p:sp>
        </mc:Choice>
        <mc:Fallback xmlns="">
          <p:sp>
            <p:nvSpPr>
              <p:cNvPr id="3" name="ノート プレースホルダー 2">
                <a:extLst>
                  <a:ext uri="{FF2B5EF4-FFF2-40B4-BE49-F238E27FC236}">
                    <a16:creationId xmlns:a16="http://schemas.microsoft.com/office/drawing/2014/main" id="{B95C41BD-0B60-CCED-9EAF-EAF4409B5B27}"/>
                  </a:ext>
                </a:extLst>
              </p:cNvPr>
              <p:cNvSpPr>
                <a:spLocks noGrp="1"/>
              </p:cNvSpPr>
              <p:nvPr>
                <p:ph type="body" idx="1"/>
              </p:nvPr>
            </p:nvSpPr>
            <p:spPr/>
            <p:txBody>
              <a:bodyPr/>
              <a:lstStyle/>
              <a:p>
                <a:r>
                  <a:rPr lang="en-US" altLang="ja-JP" sz="1200" dirty="0"/>
                  <a:t>t</a:t>
                </a:r>
                <a:r>
                  <a:rPr kumimoji="1" lang="ja-JP" altLang="en-US" sz="1200" dirty="0"/>
                  <a:t>チャンネルについて</a:t>
                </a:r>
                <a:endParaRPr kumimoji="1" lang="en-US" altLang="ja-JP" sz="1200" dirty="0"/>
              </a:p>
              <a:p>
                <a:r>
                  <a:rPr lang="en-US" altLang="ja-JP" sz="1200" i="0">
                    <a:latin typeface="Cambria Math" panose="02040503050406030204" pitchFamily="18" charset="0"/>
                  </a:rPr>
                  <a:t>𝑒^+</a:t>
                </a:r>
                <a:r>
                  <a:rPr kumimoji="1" lang="ja-JP" altLang="en-US" sz="1200" dirty="0"/>
                  <a:t>から</a:t>
                </a:r>
                <a:r>
                  <a:rPr lang="en-US" altLang="ja-JP" sz="1200" i="0" dirty="0">
                    <a:latin typeface="Cambria Math" panose="02040503050406030204" pitchFamily="18" charset="0"/>
                  </a:rPr>
                  <a:t>(</a:t>
                </a:r>
                <a:r>
                  <a:rPr lang="ja-JP" altLang="en-US" sz="1200" i="0" dirty="0">
                    <a:latin typeface="Cambria Math" panose="02040503050406030204" pitchFamily="18" charset="0"/>
                  </a:rPr>
                  <a:t>𝜈</a:t>
                </a:r>
                <a:r>
                  <a:rPr lang="en-US" altLang="ja-JP" sz="1200" i="0" dirty="0">
                    <a:latin typeface="Cambria Math" panose="02040503050406030204" pitchFamily="18" charset="0"/>
                  </a:rPr>
                  <a:t>_</a:t>
                </a:r>
                <a:r>
                  <a:rPr lang="en-US" altLang="ja-JP" sz="1200" b="0" i="0" dirty="0">
                    <a:latin typeface="Cambria Math" panose="02040503050406030204" pitchFamily="18" charset="0"/>
                  </a:rPr>
                  <a:t>𝑒 ) ̅</a:t>
                </a:r>
                <a:r>
                  <a:rPr kumimoji="1" lang="ja-JP" altLang="en-US" sz="1200" dirty="0"/>
                  <a:t>がでている形でもいい。計算上</a:t>
                </a:r>
                <a:r>
                  <a:rPr kumimoji="1" lang="en-US" altLang="ja-JP" sz="1200" dirty="0"/>
                  <a:t>(</a:t>
                </a:r>
                <a:r>
                  <a:rPr kumimoji="1" lang="ja-JP" altLang="en-US" sz="1200" dirty="0"/>
                  <a:t>ディラックプロパゲーター</a:t>
                </a:r>
                <a:r>
                  <a:rPr kumimoji="1" lang="en-US" altLang="ja-JP" sz="1200" dirty="0"/>
                  <a:t>)</a:t>
                </a:r>
                <a:r>
                  <a:rPr lang="ja-JP" altLang="ja-JP" dirty="0"/>
                  <a:t> 2つは全く同じ1つの項として扱われるため、物理的な計算結果はどちらで考えても変わ</a:t>
                </a:r>
                <a:r>
                  <a:rPr lang="ja-JP" altLang="en-US" dirty="0"/>
                  <a:t>らない。</a:t>
                </a:r>
                <a:endParaRPr kumimoji="1" lang="en-US" altLang="ja-JP" sz="1200" dirty="0"/>
              </a:p>
              <a:p>
                <a:r>
                  <a:rPr lang="ja-JP" altLang="en-US" sz="1200" dirty="0"/>
                  <a:t>フェルミオン・フロー</a:t>
                </a:r>
                <a:r>
                  <a:rPr lang="en-US" altLang="ja-JP" sz="1200" dirty="0"/>
                  <a:t>(Fermion flow)</a:t>
                </a:r>
                <a:r>
                  <a:rPr lang="ja-JP" altLang="en-US" sz="1200" dirty="0"/>
                  <a:t>という図の描き方があって、レプトンやクォークのようなフェルミオンの実線は、矢印をたどると必ず一筆書きの連続した線になるように描くというものがあるらしい。</a:t>
                </a:r>
                <a:endParaRPr kumimoji="1" lang="ja-JP" altLang="en-US" sz="1200" dirty="0"/>
              </a:p>
              <a:p>
                <a:endParaRPr kumimoji="1" lang="ja-JP" altLang="en-US" dirty="0"/>
              </a:p>
            </p:txBody>
          </p:sp>
        </mc:Fallback>
      </mc:AlternateContent>
      <p:sp>
        <p:nvSpPr>
          <p:cNvPr id="4" name="スライド番号プレースホルダー 3">
            <a:extLst>
              <a:ext uri="{FF2B5EF4-FFF2-40B4-BE49-F238E27FC236}">
                <a16:creationId xmlns:a16="http://schemas.microsoft.com/office/drawing/2014/main" id="{E6208212-FF03-BB12-3A8B-7C4684BE6438}"/>
              </a:ext>
            </a:extLst>
          </p:cNvPr>
          <p:cNvSpPr>
            <a:spLocks noGrp="1"/>
          </p:cNvSpPr>
          <p:nvPr>
            <p:ph type="sldNum" sz="quarter" idx="5"/>
          </p:nvPr>
        </p:nvSpPr>
        <p:spPr/>
        <p:txBody>
          <a:bodyPr/>
          <a:lstStyle/>
          <a:p>
            <a:fld id="{B0EA6C68-D466-4F9B-8F88-6839BE0A0C9C}" type="slidenum">
              <a:rPr kumimoji="1" lang="ja-JP" altLang="en-US" smtClean="0"/>
              <a:t>30</a:t>
            </a:fld>
            <a:endParaRPr kumimoji="1" lang="ja-JP" altLang="en-US"/>
          </a:p>
        </p:txBody>
      </p:sp>
    </p:spTree>
    <p:extLst>
      <p:ext uri="{BB962C8B-B14F-4D97-AF65-F5344CB8AC3E}">
        <p14:creationId xmlns:p14="http://schemas.microsoft.com/office/powerpoint/2010/main" val="3721970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BB4B99-6D49-C500-0FA3-B039998D6F8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7E88182-4AFE-8890-1141-6BA6191413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F3D4C5C-368E-DAD1-C4AF-0F53C0514F2C}"/>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FD2A853B-AB20-A235-B9F8-8E2E7AAF164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96F6F53-DA4B-B981-91DE-E85752F7B8BA}"/>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3106346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FCF6BD-780D-4906-10E7-69F356896F4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E66ADD4-2C50-5E68-3358-0557AFBB82A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D817F0-4C53-F26A-CB25-EC82C703693D}"/>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78ADC796-BF6F-945A-B928-C78F286F86B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59411E5-6149-F9A9-CA08-E8B6D4AE156E}"/>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425557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D13F445-F12B-81E4-9FBE-7A4F17B52A1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1ECAF92-4197-37CE-70A2-9583DCA88C1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D884A53-0E7A-22B3-7F90-F9F6D29B4753}"/>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41F20ED9-D587-1207-7D94-F9B23CF79C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A6D4F52-A629-630A-07A9-C48C4F8A1092}"/>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2173399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01560A-2299-98EF-7A15-866C6542283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68B94AA-132D-02F0-37A2-E7743B5DCAC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D2E435C-6C52-2916-3E65-3217A34C2736}"/>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6FF85FEA-66EB-E410-CF1B-06CA23B3D14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A638E56-BC7E-C7BF-D5DF-5B6ADEBEA2DF}"/>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3751773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F80DF6-8059-AEB4-0566-54AD1F57E40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0123A9B-5FC4-24AF-C15C-4DB6F4F0120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4DCD617-2D47-15FB-20A8-A3F1716DDF12}"/>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85086EF0-5140-38A8-1B8E-21D0F255483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0F59BCF-1E73-FA52-7D12-5CE3E5C51B5E}"/>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1458640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E33473-DF14-F24E-B6B4-63B1933AF0E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16EB02-4C16-1D62-F39A-A82D0290D34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0320566-BB8F-2B53-F532-6538BE11619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398882F-507E-0C79-4AC4-E14516942466}"/>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6" name="フッター プレースホルダー 5">
            <a:extLst>
              <a:ext uri="{FF2B5EF4-FFF2-40B4-BE49-F238E27FC236}">
                <a16:creationId xmlns:a16="http://schemas.microsoft.com/office/drawing/2014/main" id="{EEAC27E4-4F17-8DB8-12EB-CA2EAADDEA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7C2DC7E-7AC2-1437-635B-62027937CAFE}"/>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2293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20E604-C198-0798-B299-BE568386FDE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D34EE8D-E821-F1AD-6B8A-2345902708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816C05A-D30A-87A9-5415-834EC8A73D6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4EA5145-E695-E603-C523-CA3EC0963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77D80FD-DDF1-8D33-D457-8C48818CC33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E861542-51C6-CB3B-8D82-C977291FABB5}"/>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8" name="フッター プレースホルダー 7">
            <a:extLst>
              <a:ext uri="{FF2B5EF4-FFF2-40B4-BE49-F238E27FC236}">
                <a16:creationId xmlns:a16="http://schemas.microsoft.com/office/drawing/2014/main" id="{F9590F1F-B5F8-1FE4-B716-6C739D8DE1B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C7F42EE-AEF6-B5CC-23F7-58E2B96BFE38}"/>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307548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3434FE-9A64-6E57-F4B3-AF90BC0BF1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198FB5-9785-8F1A-8A94-052BF278DDD3}"/>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3299C9C8-6E3C-0802-5FCC-8EF19BAEE4F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0E10560-CA7C-093D-276E-279BA90383BE}"/>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1694958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024AEF8-2342-BB1C-5E89-9B26847E2A9F}"/>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3" name="フッター プレースホルダー 2">
            <a:extLst>
              <a:ext uri="{FF2B5EF4-FFF2-40B4-BE49-F238E27FC236}">
                <a16:creationId xmlns:a16="http://schemas.microsoft.com/office/drawing/2014/main" id="{16639181-01B4-6330-F108-0004F36A16E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A3A393F-D954-9C46-0D30-237D19635173}"/>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272318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794D35-AA71-DCD2-503B-EE5CFC4C91D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989743-98AA-11E2-03D3-DED0E2556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934AB96-62B4-61B8-DD50-0FF99403EA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569B9A6-F4AE-E8BF-B961-4F0C2C36C428}"/>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6" name="フッター プレースホルダー 5">
            <a:extLst>
              <a:ext uri="{FF2B5EF4-FFF2-40B4-BE49-F238E27FC236}">
                <a16:creationId xmlns:a16="http://schemas.microsoft.com/office/drawing/2014/main" id="{9BAC95FE-799E-7BF5-DA74-E8E839EEAE9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5D6BAB0-601B-0000-8B6C-B9E89ED0D867}"/>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169438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84DF45-4B49-2D7A-853C-2EAAC5EB111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E959C68-6957-6789-692C-1EC8D1DB49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9769C08-B3AA-1AFB-47B0-2B129D302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2E40656-8025-9893-BF22-FC338744D221}"/>
              </a:ext>
            </a:extLst>
          </p:cNvPr>
          <p:cNvSpPr>
            <a:spLocks noGrp="1"/>
          </p:cNvSpPr>
          <p:nvPr>
            <p:ph type="dt" sz="half" idx="10"/>
          </p:nvPr>
        </p:nvSpPr>
        <p:spPr/>
        <p:txBody>
          <a:bodyPr/>
          <a:lstStyle/>
          <a:p>
            <a:fld id="{C3FCC624-60F2-4A4D-9599-94789D081F04}" type="datetimeFigureOut">
              <a:rPr kumimoji="1" lang="ja-JP" altLang="en-US" smtClean="0"/>
              <a:t>2026/8/3</a:t>
            </a:fld>
            <a:endParaRPr kumimoji="1" lang="ja-JP" altLang="en-US"/>
          </a:p>
        </p:txBody>
      </p:sp>
      <p:sp>
        <p:nvSpPr>
          <p:cNvPr id="6" name="フッター プレースホルダー 5">
            <a:extLst>
              <a:ext uri="{FF2B5EF4-FFF2-40B4-BE49-F238E27FC236}">
                <a16:creationId xmlns:a16="http://schemas.microsoft.com/office/drawing/2014/main" id="{9AE4D327-D84E-B5A6-ADD4-7C63342A1F7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06B213-7443-5ED5-D5EC-754C935108AB}"/>
              </a:ext>
            </a:extLst>
          </p:cNvPr>
          <p:cNvSpPr>
            <a:spLocks noGrp="1"/>
          </p:cNvSpPr>
          <p:nvPr>
            <p:ph type="sldNum" sz="quarter" idx="12"/>
          </p:nvPr>
        </p:nvSpPr>
        <p:spPr/>
        <p:txBody>
          <a:body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3416690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DD7CCDB-EC3E-7C15-EB22-CF1D6019D0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7A0EA89-E95A-40E1-3571-F4F30977D3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231E21B-1CC4-D02E-577C-D779908F3A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FCC624-60F2-4A4D-9599-94789D081F04}" type="datetimeFigureOut">
              <a:rPr kumimoji="1" lang="ja-JP" altLang="en-US" smtClean="0"/>
              <a:t>2026/8/3</a:t>
            </a:fld>
            <a:endParaRPr kumimoji="1" lang="ja-JP" altLang="en-US"/>
          </a:p>
        </p:txBody>
      </p:sp>
      <p:sp>
        <p:nvSpPr>
          <p:cNvPr id="5" name="フッター プレースホルダー 4">
            <a:extLst>
              <a:ext uri="{FF2B5EF4-FFF2-40B4-BE49-F238E27FC236}">
                <a16:creationId xmlns:a16="http://schemas.microsoft.com/office/drawing/2014/main" id="{483F4EF6-A723-D0F0-0D07-477DED9C36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EA104A2-9E22-FE3E-F1B8-77D563CCCA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357C147-2ECB-4991-BCBA-D4A9F864E458}" type="slidenum">
              <a:rPr kumimoji="1" lang="ja-JP" altLang="en-US" smtClean="0"/>
              <a:t>‹#›</a:t>
            </a:fld>
            <a:endParaRPr kumimoji="1" lang="ja-JP" altLang="en-US"/>
          </a:p>
        </p:txBody>
      </p:sp>
    </p:spTree>
    <p:extLst>
      <p:ext uri="{BB962C8B-B14F-4D97-AF65-F5344CB8AC3E}">
        <p14:creationId xmlns:p14="http://schemas.microsoft.com/office/powerpoint/2010/main" val="166297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10.png"/><Relationship Id="rId4" Type="http://schemas.openxmlformats.org/officeDocument/2006/relationships/image" Target="../media/image400.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3" Type="http://schemas.openxmlformats.org/officeDocument/2006/relationships/image" Target="../media/image580.png"/><Relationship Id="rId18" Type="http://schemas.openxmlformats.org/officeDocument/2006/relationships/image" Target="../media/image11.png"/><Relationship Id="rId3" Type="http://schemas.openxmlformats.org/officeDocument/2006/relationships/image" Target="../media/image54.png"/><Relationship Id="rId21" Type="http://schemas.openxmlformats.org/officeDocument/2006/relationships/image" Target="../media/image14.png"/><Relationship Id="rId17"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3.png"/><Relationship Id="rId1" Type="http://schemas.openxmlformats.org/officeDocument/2006/relationships/slideLayout" Target="../slideLayouts/slideLayout2.xml"/><Relationship Id="rId15" Type="http://schemas.openxmlformats.org/officeDocument/2006/relationships/image" Target="../media/image80.png"/><Relationship Id="rId19" Type="http://schemas.openxmlformats.org/officeDocument/2006/relationships/image" Target="../media/image12.png"/><Relationship Id="rId14" Type="http://schemas.openxmlformats.org/officeDocument/2006/relationships/image" Target="../media/image5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0.png"/><Relationship Id="rId7" Type="http://schemas.openxmlformats.org/officeDocument/2006/relationships/image" Target="../media/image55.png"/><Relationship Id="rId12" Type="http://schemas.openxmlformats.org/officeDocument/2006/relationships/image" Target="../media/image61.png"/><Relationship Id="rId2" Type="http://schemas.openxmlformats.org/officeDocument/2006/relationships/image" Target="../media/image500.png"/><Relationship Id="rId1" Type="http://schemas.openxmlformats.org/officeDocument/2006/relationships/slideLayout" Target="../slideLayouts/slideLayout2.xml"/><Relationship Id="rId6" Type="http://schemas.openxmlformats.org/officeDocument/2006/relationships/image" Target="../media/image540.png"/><Relationship Id="rId11" Type="http://schemas.openxmlformats.org/officeDocument/2006/relationships/image" Target="../media/image59.png"/><Relationship Id="rId5" Type="http://schemas.openxmlformats.org/officeDocument/2006/relationships/image" Target="../media/image530.png"/><Relationship Id="rId10" Type="http://schemas.openxmlformats.org/officeDocument/2006/relationships/image" Target="../media/image58.png"/><Relationship Id="rId4" Type="http://schemas.openxmlformats.org/officeDocument/2006/relationships/image" Target="../media/image520.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0.png"/><Relationship Id="rId7" Type="http://schemas.openxmlformats.org/officeDocument/2006/relationships/image" Target="../media/image55.png"/><Relationship Id="rId12" Type="http://schemas.openxmlformats.org/officeDocument/2006/relationships/image" Target="../media/image63.png"/><Relationship Id="rId2" Type="http://schemas.openxmlformats.org/officeDocument/2006/relationships/image" Target="../media/image500.png"/><Relationship Id="rId1" Type="http://schemas.openxmlformats.org/officeDocument/2006/relationships/slideLayout" Target="../slideLayouts/slideLayout2.xml"/><Relationship Id="rId6" Type="http://schemas.openxmlformats.org/officeDocument/2006/relationships/image" Target="../media/image540.png"/><Relationship Id="rId11" Type="http://schemas.openxmlformats.org/officeDocument/2006/relationships/image" Target="../media/image62.png"/><Relationship Id="rId5" Type="http://schemas.openxmlformats.org/officeDocument/2006/relationships/image" Target="../media/image530.png"/><Relationship Id="rId10" Type="http://schemas.openxmlformats.org/officeDocument/2006/relationships/image" Target="../media/image58.png"/><Relationship Id="rId4" Type="http://schemas.openxmlformats.org/officeDocument/2006/relationships/image" Target="../media/image520.png"/><Relationship Id="rId9" Type="http://schemas.openxmlformats.org/officeDocument/2006/relationships/image" Target="../media/image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8" Type="http://schemas.openxmlformats.org/officeDocument/2006/relationships/image" Target="../media/image661.png"/><Relationship Id="rId3" Type="http://schemas.openxmlformats.org/officeDocument/2006/relationships/image" Target="../media/image611.png"/><Relationship Id="rId7" Type="http://schemas.openxmlformats.org/officeDocument/2006/relationships/image" Target="../media/image651.png"/><Relationship Id="rId2" Type="http://schemas.openxmlformats.org/officeDocument/2006/relationships/image" Target="../media/image591.png"/><Relationship Id="rId1" Type="http://schemas.openxmlformats.org/officeDocument/2006/relationships/slideLayout" Target="../slideLayouts/slideLayout2.xml"/><Relationship Id="rId6" Type="http://schemas.openxmlformats.org/officeDocument/2006/relationships/image" Target="../media/image641.png"/><Relationship Id="rId5" Type="http://schemas.openxmlformats.org/officeDocument/2006/relationships/image" Target="../media/image631.png"/><Relationship Id="rId4" Type="http://schemas.openxmlformats.org/officeDocument/2006/relationships/image" Target="../media/image6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3" Type="http://schemas.openxmlformats.org/officeDocument/2006/relationships/image" Target="../media/image580.png"/><Relationship Id="rId18" Type="http://schemas.openxmlformats.org/officeDocument/2006/relationships/image" Target="../media/image100.png"/><Relationship Id="rId26" Type="http://schemas.openxmlformats.org/officeDocument/2006/relationships/image" Target="../media/image112.png"/><Relationship Id="rId39" Type="http://schemas.openxmlformats.org/officeDocument/2006/relationships/image" Target="../media/image124.png"/><Relationship Id="rId21" Type="http://schemas.openxmlformats.org/officeDocument/2006/relationships/image" Target="../media/image104.png"/><Relationship Id="rId34" Type="http://schemas.openxmlformats.org/officeDocument/2006/relationships/image" Target="../media/image119.png"/><Relationship Id="rId42" Type="http://schemas.openxmlformats.org/officeDocument/2006/relationships/image" Target="../media/image127.png"/><Relationship Id="rId17" Type="http://schemas.openxmlformats.org/officeDocument/2006/relationships/image" Target="../media/image99.png"/><Relationship Id="rId25" Type="http://schemas.openxmlformats.org/officeDocument/2006/relationships/image" Target="../media/image111.png"/><Relationship Id="rId33" Type="http://schemas.openxmlformats.org/officeDocument/2006/relationships/image" Target="../media/image118.png"/><Relationship Id="rId38" Type="http://schemas.openxmlformats.org/officeDocument/2006/relationships/image" Target="../media/image123.png"/><Relationship Id="rId2" Type="http://schemas.openxmlformats.org/officeDocument/2006/relationships/notesSlide" Target="../notesSlides/notesSlide4.xml"/><Relationship Id="rId16" Type="http://schemas.openxmlformats.org/officeDocument/2006/relationships/image" Target="../media/image98.png"/><Relationship Id="rId20" Type="http://schemas.openxmlformats.org/officeDocument/2006/relationships/image" Target="../media/image103.png"/><Relationship Id="rId29" Type="http://schemas.openxmlformats.org/officeDocument/2006/relationships/image" Target="../media/image115.png"/><Relationship Id="rId41" Type="http://schemas.openxmlformats.org/officeDocument/2006/relationships/image" Target="../media/image126.png"/><Relationship Id="rId1" Type="http://schemas.openxmlformats.org/officeDocument/2006/relationships/slideLayout" Target="../slideLayouts/slideLayout2.xml"/><Relationship Id="rId24" Type="http://schemas.openxmlformats.org/officeDocument/2006/relationships/image" Target="../media/image109.png"/><Relationship Id="rId6" Type="http://schemas.openxmlformats.org/officeDocument/2006/relationships/image" Target="../media/image5000.png"/><Relationship Id="rId32" Type="http://schemas.openxmlformats.org/officeDocument/2006/relationships/image" Target="../media/image117.png"/><Relationship Id="rId37" Type="http://schemas.openxmlformats.org/officeDocument/2006/relationships/image" Target="../media/image122.png"/><Relationship Id="rId40" Type="http://schemas.openxmlformats.org/officeDocument/2006/relationships/image" Target="../media/image125.png"/><Relationship Id="rId45" Type="http://schemas.openxmlformats.org/officeDocument/2006/relationships/image" Target="../media/image130.png"/><Relationship Id="rId15" Type="http://schemas.openxmlformats.org/officeDocument/2006/relationships/image" Target="../media/image97.png"/><Relationship Id="rId23" Type="http://schemas.openxmlformats.org/officeDocument/2006/relationships/image" Target="../media/image108.png"/><Relationship Id="rId28" Type="http://schemas.openxmlformats.org/officeDocument/2006/relationships/image" Target="../media/image114.png"/><Relationship Id="rId36" Type="http://schemas.openxmlformats.org/officeDocument/2006/relationships/image" Target="../media/image121.png"/><Relationship Id="rId19" Type="http://schemas.openxmlformats.org/officeDocument/2006/relationships/image" Target="../media/image102.png"/><Relationship Id="rId31" Type="http://schemas.openxmlformats.org/officeDocument/2006/relationships/image" Target="../media/image116.png"/><Relationship Id="rId44" Type="http://schemas.openxmlformats.org/officeDocument/2006/relationships/image" Target="../media/image129.png"/><Relationship Id="rId14" Type="http://schemas.openxmlformats.org/officeDocument/2006/relationships/image" Target="../media/image590.png"/><Relationship Id="rId22" Type="http://schemas.openxmlformats.org/officeDocument/2006/relationships/image" Target="../media/image107.png"/><Relationship Id="rId27" Type="http://schemas.openxmlformats.org/officeDocument/2006/relationships/image" Target="../media/image113.png"/><Relationship Id="rId30" Type="http://schemas.openxmlformats.org/officeDocument/2006/relationships/image" Target="../media/image4800.png"/><Relationship Id="rId35" Type="http://schemas.openxmlformats.org/officeDocument/2006/relationships/image" Target="../media/image120.png"/><Relationship Id="rId43" Type="http://schemas.openxmlformats.org/officeDocument/2006/relationships/image" Target="../media/image128.png"/><Relationship Id="rId3" Type="http://schemas.openxmlformats.org/officeDocument/2006/relationships/image" Target="../media/image95.png"/></Relationships>
</file>

<file path=ppt/slides/_rels/slide31.xml.rels><?xml version="1.0" encoding="UTF-8" standalone="yes"?>
<Relationships xmlns="http://schemas.openxmlformats.org/package/2006/relationships"><Relationship Id="rId8" Type="http://schemas.openxmlformats.org/officeDocument/2006/relationships/image" Target="../media/image1000.png"/><Relationship Id="rId13" Type="http://schemas.openxmlformats.org/officeDocument/2006/relationships/image" Target="../media/image94.png"/><Relationship Id="rId3" Type="http://schemas.openxmlformats.org/officeDocument/2006/relationships/image" Target="../media/image920.png"/><Relationship Id="rId7" Type="http://schemas.openxmlformats.org/officeDocument/2006/relationships/image" Target="../media/image990.png"/><Relationship Id="rId12" Type="http://schemas.openxmlformats.org/officeDocument/2006/relationships/image" Target="../media/image1040.png"/><Relationship Id="rId2" Type="http://schemas.openxmlformats.org/officeDocument/2006/relationships/image" Target="../media/image910.png"/><Relationship Id="rId1" Type="http://schemas.openxmlformats.org/officeDocument/2006/relationships/slideLayout" Target="../slideLayouts/slideLayout2.xml"/><Relationship Id="rId6" Type="http://schemas.openxmlformats.org/officeDocument/2006/relationships/image" Target="../media/image980.png"/><Relationship Id="rId11" Type="http://schemas.openxmlformats.org/officeDocument/2006/relationships/image" Target="../media/image1030.png"/><Relationship Id="rId5" Type="http://schemas.openxmlformats.org/officeDocument/2006/relationships/image" Target="../media/image970.png"/><Relationship Id="rId10" Type="http://schemas.openxmlformats.org/officeDocument/2006/relationships/image" Target="../media/image1020.png"/><Relationship Id="rId4" Type="http://schemas.openxmlformats.org/officeDocument/2006/relationships/image" Target="../media/image960.png"/><Relationship Id="rId9" Type="http://schemas.openxmlformats.org/officeDocument/2006/relationships/image" Target="../media/image1010.png"/></Relationships>
</file>

<file path=ppt/slides/_rels/slide32.xml.rels><?xml version="1.0" encoding="UTF-8" standalone="yes"?>
<Relationships xmlns="http://schemas.openxmlformats.org/package/2006/relationships"><Relationship Id="rId2" Type="http://schemas.openxmlformats.org/officeDocument/2006/relationships/image" Target="../media/image10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3" Type="http://schemas.openxmlformats.org/officeDocument/2006/relationships/image" Target="../media/image580.png"/><Relationship Id="rId18" Type="http://schemas.openxmlformats.org/officeDocument/2006/relationships/image" Target="../media/image630.png"/><Relationship Id="rId8" Type="http://schemas.openxmlformats.org/officeDocument/2006/relationships/image" Target="../media/image5200.png"/><Relationship Id="rId21" Type="http://schemas.openxmlformats.org/officeDocument/2006/relationships/image" Target="../media/image660.png"/><Relationship Id="rId17" Type="http://schemas.openxmlformats.org/officeDocument/2006/relationships/image" Target="../media/image620.png"/><Relationship Id="rId12" Type="http://schemas.openxmlformats.org/officeDocument/2006/relationships/image" Target="../media/image5600.png"/><Relationship Id="rId25" Type="http://schemas.openxmlformats.org/officeDocument/2006/relationships/image" Target="../media/image951.png"/><Relationship Id="rId2" Type="http://schemas.openxmlformats.org/officeDocument/2006/relationships/image" Target="../media/image940.png"/><Relationship Id="rId16" Type="http://schemas.openxmlformats.org/officeDocument/2006/relationships/image" Target="../media/image610.png"/><Relationship Id="rId20" Type="http://schemas.openxmlformats.org/officeDocument/2006/relationships/image" Target="../media/image650.png"/><Relationship Id="rId1" Type="http://schemas.openxmlformats.org/officeDocument/2006/relationships/slideLayout" Target="../slideLayouts/slideLayout2.xml"/><Relationship Id="rId6" Type="http://schemas.openxmlformats.org/officeDocument/2006/relationships/image" Target="../media/image5000.png"/><Relationship Id="rId11" Type="http://schemas.openxmlformats.org/officeDocument/2006/relationships/image" Target="../media/image5500.png"/><Relationship Id="rId24" Type="http://schemas.openxmlformats.org/officeDocument/2006/relationships/image" Target="../media/image941.png"/><Relationship Id="rId23" Type="http://schemas.openxmlformats.org/officeDocument/2006/relationships/image" Target="../media/image950.png"/><Relationship Id="rId15" Type="http://schemas.openxmlformats.org/officeDocument/2006/relationships/image" Target="../media/image600.png"/><Relationship Id="rId19" Type="http://schemas.openxmlformats.org/officeDocument/2006/relationships/image" Target="../media/image640.png"/><Relationship Id="rId10" Type="http://schemas.openxmlformats.org/officeDocument/2006/relationships/image" Target="../media/image5400.png"/><Relationship Id="rId14" Type="http://schemas.openxmlformats.org/officeDocument/2006/relationships/image" Target="../media/image590.png"/><Relationship Id="rId22" Type="http://schemas.openxmlformats.org/officeDocument/2006/relationships/image" Target="../media/image4800.png"/><Relationship Id="rId9" Type="http://schemas.openxmlformats.org/officeDocument/2006/relationships/image" Target="../media/image5300.png"/></Relationships>
</file>

<file path=ppt/slides/_rels/slide34.xml.rels><?xml version="1.0" encoding="UTF-8" standalone="yes"?>
<Relationships xmlns="http://schemas.openxmlformats.org/package/2006/relationships"><Relationship Id="rId2" Type="http://schemas.openxmlformats.org/officeDocument/2006/relationships/image" Target="../media/image67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3" Type="http://schemas.openxmlformats.org/officeDocument/2006/relationships/image" Target="../media/image580.png"/><Relationship Id="rId18" Type="http://schemas.openxmlformats.org/officeDocument/2006/relationships/image" Target="../media/image11.png"/><Relationship Id="rId26" Type="http://schemas.openxmlformats.org/officeDocument/2006/relationships/image" Target="../media/image18.png"/><Relationship Id="rId39" Type="http://schemas.openxmlformats.org/officeDocument/2006/relationships/image" Target="../media/image31.png"/><Relationship Id="rId3" Type="http://schemas.openxmlformats.org/officeDocument/2006/relationships/image" Target="../media/image8.png"/><Relationship Id="rId21" Type="http://schemas.openxmlformats.org/officeDocument/2006/relationships/image" Target="../media/image14.png"/><Relationship Id="rId34" Type="http://schemas.openxmlformats.org/officeDocument/2006/relationships/image" Target="../media/image26.png"/><Relationship Id="rId42" Type="http://schemas.openxmlformats.org/officeDocument/2006/relationships/image" Target="../media/image34.png"/><Relationship Id="rId17" Type="http://schemas.openxmlformats.org/officeDocument/2006/relationships/image" Target="../media/image10.png"/><Relationship Id="rId25" Type="http://schemas.openxmlformats.org/officeDocument/2006/relationships/image" Target="../media/image17.png"/><Relationship Id="rId33" Type="http://schemas.openxmlformats.org/officeDocument/2006/relationships/image" Target="../media/image25.png"/><Relationship Id="rId38" Type="http://schemas.openxmlformats.org/officeDocument/2006/relationships/image" Target="../media/image30.pn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image" Target="../media/image13.png"/><Relationship Id="rId29" Type="http://schemas.openxmlformats.org/officeDocument/2006/relationships/image" Target="../media/image21.png"/><Relationship Id="rId41"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5000.png"/><Relationship Id="rId24" Type="http://schemas.openxmlformats.org/officeDocument/2006/relationships/image" Target="../media/image16.png"/><Relationship Id="rId32" Type="http://schemas.openxmlformats.org/officeDocument/2006/relationships/image" Target="../media/image24.png"/><Relationship Id="rId37" Type="http://schemas.openxmlformats.org/officeDocument/2006/relationships/image" Target="../media/image29.png"/><Relationship Id="rId40" Type="http://schemas.openxmlformats.org/officeDocument/2006/relationships/image" Target="../media/image32.png"/><Relationship Id="rId15" Type="http://schemas.openxmlformats.org/officeDocument/2006/relationships/image" Target="../media/image80.png"/><Relationship Id="rId23" Type="http://schemas.openxmlformats.org/officeDocument/2006/relationships/image" Target="../media/image15.png"/><Relationship Id="rId28" Type="http://schemas.openxmlformats.org/officeDocument/2006/relationships/image" Target="../media/image20.png"/><Relationship Id="rId36" Type="http://schemas.openxmlformats.org/officeDocument/2006/relationships/image" Target="../media/image28.png"/><Relationship Id="rId19" Type="http://schemas.openxmlformats.org/officeDocument/2006/relationships/image" Target="../media/image12.png"/><Relationship Id="rId31" Type="http://schemas.openxmlformats.org/officeDocument/2006/relationships/image" Target="../media/image23.png"/><Relationship Id="rId14" Type="http://schemas.openxmlformats.org/officeDocument/2006/relationships/image" Target="../media/image590.png"/><Relationship Id="rId22" Type="http://schemas.openxmlformats.org/officeDocument/2006/relationships/image" Target="../media/image4800.png"/><Relationship Id="rId27" Type="http://schemas.openxmlformats.org/officeDocument/2006/relationships/image" Target="../media/image19.png"/><Relationship Id="rId30" Type="http://schemas.openxmlformats.org/officeDocument/2006/relationships/image" Target="../media/image22.png"/><Relationship Id="rId35" Type="http://schemas.openxmlformats.org/officeDocument/2006/relationships/image" Target="../media/image27.png"/><Relationship Id="rId43"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7EDA44-2B43-8FB1-3ED3-EFCA25912E89}"/>
              </a:ext>
            </a:extLst>
          </p:cNvPr>
          <p:cNvSpPr>
            <a:spLocks noGrp="1"/>
          </p:cNvSpPr>
          <p:nvPr>
            <p:ph type="ctrTitle"/>
          </p:nvPr>
        </p:nvSpPr>
        <p:spPr/>
        <p:txBody>
          <a:bodyPr/>
          <a:lstStyle/>
          <a:p>
            <a:r>
              <a:rPr kumimoji="1" lang="en-US" altLang="ja-JP" dirty="0"/>
              <a:t>2026/7/22</a:t>
            </a:r>
            <a:endParaRPr kumimoji="1" lang="ja-JP" altLang="en-US" dirty="0"/>
          </a:p>
        </p:txBody>
      </p:sp>
      <p:sp>
        <p:nvSpPr>
          <p:cNvPr id="3" name="字幕 2">
            <a:extLst>
              <a:ext uri="{FF2B5EF4-FFF2-40B4-BE49-F238E27FC236}">
                <a16:creationId xmlns:a16="http://schemas.microsoft.com/office/drawing/2014/main" id="{C4AF4777-537A-98EA-4D71-5A7EEDEE11C0}"/>
              </a:ext>
            </a:extLst>
          </p:cNvPr>
          <p:cNvSpPr>
            <a:spLocks noGrp="1"/>
          </p:cNvSpPr>
          <p:nvPr>
            <p:ph type="subTitle" idx="1"/>
          </p:nvPr>
        </p:nvSpPr>
        <p:spPr/>
        <p:txBody>
          <a:bodyPr/>
          <a:lstStyle/>
          <a:p>
            <a:r>
              <a:rPr kumimoji="1" lang="ja-JP" altLang="en-US" dirty="0"/>
              <a:t>伊藤悠風</a:t>
            </a:r>
          </a:p>
        </p:txBody>
      </p:sp>
    </p:spTree>
    <p:extLst>
      <p:ext uri="{BB962C8B-B14F-4D97-AF65-F5344CB8AC3E}">
        <p14:creationId xmlns:p14="http://schemas.microsoft.com/office/powerpoint/2010/main" val="1121837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3467AD-B58E-3B6F-C6D1-64F803E2305A}"/>
              </a:ext>
            </a:extLst>
          </p:cNvPr>
          <p:cNvSpPr>
            <a:spLocks noGrp="1"/>
          </p:cNvSpPr>
          <p:nvPr>
            <p:ph type="title"/>
          </p:nvPr>
        </p:nvSpPr>
        <p:spPr>
          <a:xfrm>
            <a:off x="838200" y="365126"/>
            <a:ext cx="8122920" cy="836658"/>
          </a:xfrm>
        </p:spPr>
        <p:txBody>
          <a:bodyPr>
            <a:noAutofit/>
          </a:bodyPr>
          <a:lstStyle/>
          <a:p>
            <a:r>
              <a:rPr lang="en-US" altLang="ja-JP" sz="2400" dirty="0"/>
              <a:t>2</a:t>
            </a:r>
            <a:r>
              <a:rPr lang="en-US" altLang="ja-JP" sz="2400" baseline="30000" dirty="0"/>
              <a:t>nd</a:t>
            </a:r>
            <a:r>
              <a:rPr lang="en-US" altLang="ja-JP" sz="2400" dirty="0"/>
              <a:t> </a:t>
            </a:r>
            <a:r>
              <a:rPr lang="ja-JP" altLang="en-US" sz="2400" dirty="0"/>
              <a:t>ステップ</a:t>
            </a:r>
            <a:br>
              <a:rPr lang="en-US" altLang="ja-JP" sz="2400" dirty="0"/>
            </a:br>
            <a:r>
              <a:rPr lang="en-US" altLang="ja-JP" sz="2400" dirty="0" err="1"/>
              <a:t>lcio</a:t>
            </a:r>
            <a:r>
              <a:rPr lang="ja-JP" altLang="en-US" sz="2400" dirty="0"/>
              <a:t>ファイルにプロセッサを使用して、結果が出力されるかテスト</a:t>
            </a:r>
            <a:endParaRPr kumimoji="1" lang="ja-JP" altLang="en-US" sz="2400" dirty="0"/>
          </a:p>
        </p:txBody>
      </p:sp>
      <p:pic>
        <p:nvPicPr>
          <p:cNvPr id="5" name="図 4">
            <a:extLst>
              <a:ext uri="{FF2B5EF4-FFF2-40B4-BE49-F238E27FC236}">
                <a16:creationId xmlns:a16="http://schemas.microsoft.com/office/drawing/2014/main" id="{2138730C-086C-DE4D-EEC9-2CB849253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0718" y="1820237"/>
            <a:ext cx="4137025" cy="2821238"/>
          </a:xfrm>
          <a:prstGeom prst="rect">
            <a:avLst/>
          </a:prstGeom>
        </p:spPr>
      </p:pic>
      <p:sp>
        <p:nvSpPr>
          <p:cNvPr id="7" name="テキスト ボックス 6">
            <a:extLst>
              <a:ext uri="{FF2B5EF4-FFF2-40B4-BE49-F238E27FC236}">
                <a16:creationId xmlns:a16="http://schemas.microsoft.com/office/drawing/2014/main" id="{177EEC93-A8C7-2599-488C-B88F1E3FF87E}"/>
              </a:ext>
            </a:extLst>
          </p:cNvPr>
          <p:cNvSpPr txBox="1"/>
          <p:nvPr/>
        </p:nvSpPr>
        <p:spPr>
          <a:xfrm>
            <a:off x="7200012" y="1450905"/>
            <a:ext cx="2696754" cy="369332"/>
          </a:xfrm>
          <a:prstGeom prst="rect">
            <a:avLst/>
          </a:prstGeom>
          <a:noFill/>
        </p:spPr>
        <p:txBody>
          <a:bodyPr wrap="square" rtlCol="0">
            <a:spAutoFit/>
          </a:bodyPr>
          <a:lstStyle/>
          <a:p>
            <a:r>
              <a:rPr lang="en-US" altLang="ja-JP" dirty="0"/>
              <a:t>4f_WW_semileptonic</a:t>
            </a:r>
            <a:endParaRPr kumimoji="1" lang="ja-JP" altLang="en-US" dirty="0"/>
          </a:p>
        </p:txBody>
      </p: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AA762DA9-DF82-701B-A8EF-C1B9892EA560}"/>
                  </a:ext>
                </a:extLst>
              </p:cNvPr>
              <p:cNvSpPr txBox="1"/>
              <p:nvPr/>
            </p:nvSpPr>
            <p:spPr>
              <a:xfrm>
                <a:off x="706004" y="1450905"/>
                <a:ext cx="2617153" cy="369332"/>
              </a:xfrm>
              <a:prstGeom prst="rect">
                <a:avLst/>
              </a:prstGeom>
              <a:noFill/>
            </p:spPr>
            <p:txBody>
              <a:bodyPr wrap="square">
                <a:spAutoFit/>
              </a:bodyPr>
              <a:lstStyle/>
              <a:p>
                <a:pPr/>
                <a14:m>
                  <m:oMathPara xmlns:m="http://schemas.openxmlformats.org/officeDocument/2006/math">
                    <m:oMath>
                      <m:sSup>
                        <m:sSupPr>
                          <m:ctrlPr>
                            <a:rPr lang="en-US" altLang="ja-JP" sz="1800" i="1">
                              <a:latin typeface="Cambria Math" panose="02040503050406030204" pitchFamily="18" charset="0"/>
                            </a:rPr>
                          </m:ctrlPr>
                        </m:sSupPr>
                        <m:e>
                          <m:r>
                            <a:rPr lang="en-US" altLang="ja-JP" sz="1800" i="1">
                              <a:latin typeface="Cambria Math" panose="02040503050406030204" pitchFamily="18" charset="0"/>
                            </a:rPr>
                            <m:t>𝑒</m:t>
                          </m:r>
                        </m:e>
                        <m:sup>
                          <m:r>
                            <a:rPr lang="en-US" altLang="ja-JP" sz="1800" i="1">
                              <a:latin typeface="Cambria Math" panose="02040503050406030204" pitchFamily="18" charset="0"/>
                            </a:rPr>
                            <m:t>+</m:t>
                          </m:r>
                        </m:sup>
                      </m:sSup>
                      <m:sSup>
                        <m:sSupPr>
                          <m:ctrlPr>
                            <a:rPr lang="en-US" altLang="ja-JP" sz="1800" i="1">
                              <a:latin typeface="Cambria Math" panose="02040503050406030204" pitchFamily="18" charset="0"/>
                            </a:rPr>
                          </m:ctrlPr>
                        </m:sSupPr>
                        <m:e>
                          <m:r>
                            <a:rPr lang="en-US" altLang="ja-JP" sz="1800" i="1">
                              <a:latin typeface="Cambria Math" panose="02040503050406030204" pitchFamily="18" charset="0"/>
                            </a:rPr>
                            <m:t>𝑒</m:t>
                          </m:r>
                        </m:e>
                        <m:sup>
                          <m:r>
                            <a:rPr lang="en-US" altLang="ja-JP" sz="1800" i="1">
                              <a:latin typeface="Cambria Math" panose="02040503050406030204" pitchFamily="18" charset="0"/>
                            </a:rPr>
                            <m:t>−</m:t>
                          </m:r>
                        </m:sup>
                      </m:sSup>
                      <m:r>
                        <a:rPr lang="en-US" altLang="ja-JP" sz="1800" i="1">
                          <a:latin typeface="Cambria Math" panose="02040503050406030204" pitchFamily="18" charset="0"/>
                          <a:ea typeface="Cambria Math" panose="02040503050406030204" pitchFamily="18" charset="0"/>
                        </a:rPr>
                        <m:t>→</m:t>
                      </m:r>
                      <m:r>
                        <a:rPr lang="en-US" altLang="ja-JP" sz="1800" i="1">
                          <a:latin typeface="Cambria Math" panose="02040503050406030204" pitchFamily="18" charset="0"/>
                          <a:ea typeface="Cambria Math" panose="02040503050406030204" pitchFamily="18" charset="0"/>
                        </a:rPr>
                        <m:t>𝑍𝐻</m:t>
                      </m:r>
                      <m:r>
                        <a:rPr lang="en-US" altLang="ja-JP" sz="1800" i="1">
                          <a:latin typeface="Cambria Math" panose="02040503050406030204" pitchFamily="18" charset="0"/>
                          <a:ea typeface="Cambria Math" panose="02040503050406030204" pitchFamily="18" charset="0"/>
                        </a:rPr>
                        <m:t>→</m:t>
                      </m:r>
                      <m:sSub>
                        <m:sSubPr>
                          <m:ctrlPr>
                            <a:rPr lang="ja-JP" altLang="en-US" sz="1800" i="1">
                              <a:latin typeface="Cambria Math" panose="02040503050406030204" pitchFamily="18" charset="0"/>
                            </a:rPr>
                          </m:ctrlPr>
                        </m:sSubPr>
                        <m:e>
                          <m:r>
                            <a:rPr lang="ja-JP" altLang="en-US" sz="1800" i="1">
                              <a:latin typeface="Cambria Math" panose="02040503050406030204" pitchFamily="18" charset="0"/>
                            </a:rPr>
                            <m:t>𝜈</m:t>
                          </m:r>
                        </m:e>
                        <m:sub>
                          <m:r>
                            <a:rPr lang="en-US" altLang="ja-JP" sz="1800" i="1">
                              <a:latin typeface="Cambria Math" panose="02040503050406030204" pitchFamily="18" charset="0"/>
                            </a:rPr>
                            <m:t>𝑒</m:t>
                          </m:r>
                        </m:sub>
                      </m:sSub>
                      <m:acc>
                        <m:accPr>
                          <m:chr m:val="̅"/>
                          <m:ctrlPr>
                            <a:rPr lang="ja-JP" altLang="en-US" sz="1800" i="1">
                              <a:latin typeface="Cambria Math" panose="02040503050406030204" pitchFamily="18" charset="0"/>
                            </a:rPr>
                          </m:ctrlPr>
                        </m:accPr>
                        <m:e>
                          <m:sSub>
                            <m:sSubPr>
                              <m:ctrlPr>
                                <a:rPr lang="ja-JP" altLang="en-US" sz="1800" i="1">
                                  <a:latin typeface="Cambria Math" panose="02040503050406030204" pitchFamily="18" charset="0"/>
                                </a:rPr>
                              </m:ctrlPr>
                            </m:sSubPr>
                            <m:e>
                              <m:r>
                                <a:rPr lang="ja-JP" altLang="en-US" sz="1800" i="1">
                                  <a:latin typeface="Cambria Math" panose="02040503050406030204" pitchFamily="18" charset="0"/>
                                </a:rPr>
                                <m:t>𝜈</m:t>
                              </m:r>
                            </m:e>
                            <m:sub>
                              <m:r>
                                <a:rPr lang="en-US" altLang="ja-JP" sz="1800" i="1">
                                  <a:latin typeface="Cambria Math" panose="02040503050406030204" pitchFamily="18" charset="0"/>
                                </a:rPr>
                                <m:t>𝑒</m:t>
                              </m:r>
                            </m:sub>
                          </m:sSub>
                        </m:e>
                      </m:acc>
                      <m:r>
                        <a:rPr lang="en-US" altLang="ja-JP" sz="1800" i="1">
                          <a:latin typeface="Cambria Math" panose="02040503050406030204" pitchFamily="18" charset="0"/>
                          <a:ea typeface="Cambria Math" panose="02040503050406030204" pitchFamily="18" charset="0"/>
                        </a:rPr>
                        <m:t>𝑞</m:t>
                      </m:r>
                      <m:acc>
                        <m:accPr>
                          <m:chr m:val="̅"/>
                          <m:ctrlPr>
                            <a:rPr lang="en-US" altLang="ja-JP" sz="1800" i="1">
                              <a:latin typeface="Cambria Math" panose="02040503050406030204" pitchFamily="18" charset="0"/>
                              <a:ea typeface="Cambria Math" panose="02040503050406030204" pitchFamily="18" charset="0"/>
                            </a:rPr>
                          </m:ctrlPr>
                        </m:accPr>
                        <m:e>
                          <m:r>
                            <a:rPr lang="en-US" altLang="ja-JP" sz="1800" i="1">
                              <a:latin typeface="Cambria Math" panose="02040503050406030204" pitchFamily="18" charset="0"/>
                              <a:ea typeface="Cambria Math" panose="02040503050406030204" pitchFamily="18" charset="0"/>
                            </a:rPr>
                            <m:t>𝑞</m:t>
                          </m:r>
                        </m:e>
                      </m:acc>
                    </m:oMath>
                  </m:oMathPara>
                </a14:m>
                <a:endParaRPr lang="ja-JP" altLang="en-US" dirty="0"/>
              </a:p>
            </p:txBody>
          </p:sp>
        </mc:Choice>
        <mc:Fallback xmlns="">
          <p:sp>
            <p:nvSpPr>
              <p:cNvPr id="9" name="テキスト ボックス 8">
                <a:extLst>
                  <a:ext uri="{FF2B5EF4-FFF2-40B4-BE49-F238E27FC236}">
                    <a16:creationId xmlns:a16="http://schemas.microsoft.com/office/drawing/2014/main" id="{AA762DA9-DF82-701B-A8EF-C1B9892EA560}"/>
                  </a:ext>
                </a:extLst>
              </p:cNvPr>
              <p:cNvSpPr txBox="1">
                <a:spLocks noRot="1" noChangeAspect="1" noMove="1" noResize="1" noEditPoints="1" noAdjustHandles="1" noChangeArrowheads="1" noChangeShapeType="1" noTextEdit="1"/>
              </p:cNvSpPr>
              <p:nvPr/>
            </p:nvSpPr>
            <p:spPr>
              <a:xfrm>
                <a:off x="706004" y="1450905"/>
                <a:ext cx="2617153" cy="369332"/>
              </a:xfrm>
              <a:prstGeom prst="rect">
                <a:avLst/>
              </a:prstGeom>
              <a:blipFill>
                <a:blip r:embed="rId3"/>
                <a:stretch>
                  <a:fillRect r="-3730" b="-6557"/>
                </a:stretch>
              </a:blipFill>
            </p:spPr>
            <p:txBody>
              <a:bodyPr/>
              <a:lstStyle/>
              <a:p>
                <a:r>
                  <a:rPr lang="ja-JP" altLang="en-US">
                    <a:noFill/>
                  </a:rPr>
                  <a:t> </a:t>
                </a:r>
              </a:p>
            </p:txBody>
          </p:sp>
        </mc:Fallback>
      </mc:AlternateContent>
      <p:pic>
        <p:nvPicPr>
          <p:cNvPr id="11" name="図 10">
            <a:extLst>
              <a:ext uri="{FF2B5EF4-FFF2-40B4-BE49-F238E27FC236}">
                <a16:creationId xmlns:a16="http://schemas.microsoft.com/office/drawing/2014/main" id="{3F6F9512-DA46-9C15-52CB-6BF5120AD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195" y="1820237"/>
            <a:ext cx="4280795" cy="2919280"/>
          </a:xfrm>
          <a:prstGeom prst="rect">
            <a:avLst/>
          </a:prstGeom>
        </p:spPr>
      </p:pic>
      <p:sp>
        <p:nvSpPr>
          <p:cNvPr id="12" name="テキスト ボックス 11">
            <a:extLst>
              <a:ext uri="{FF2B5EF4-FFF2-40B4-BE49-F238E27FC236}">
                <a16:creationId xmlns:a16="http://schemas.microsoft.com/office/drawing/2014/main" id="{C7449EE8-C80D-A031-54AC-D8F02C6FCD2F}"/>
              </a:ext>
            </a:extLst>
          </p:cNvPr>
          <p:cNvSpPr txBox="1"/>
          <p:nvPr/>
        </p:nvSpPr>
        <p:spPr>
          <a:xfrm>
            <a:off x="706004" y="4739517"/>
            <a:ext cx="4762979" cy="923330"/>
          </a:xfrm>
          <a:prstGeom prst="rect">
            <a:avLst/>
          </a:prstGeom>
          <a:noFill/>
        </p:spPr>
        <p:txBody>
          <a:bodyPr wrap="square" rtlCol="0">
            <a:spAutoFit/>
          </a:bodyPr>
          <a:lstStyle/>
          <a:p>
            <a:r>
              <a:rPr lang="ja-JP" altLang="en-US" dirty="0"/>
              <a:t>生成されるのは</a:t>
            </a:r>
            <a:r>
              <a:rPr lang="ja-JP" altLang="ja-JP" dirty="0"/>
              <a:t>ニュートリノとクォーク</a:t>
            </a:r>
            <a:r>
              <a:rPr lang="ja-JP" altLang="en-US" dirty="0"/>
              <a:t>なので、高エネルギーの荷電レプトンがいないので、光子を制動放射しにくい。</a:t>
            </a:r>
            <a:endParaRPr kumimoji="1" lang="ja-JP" altLang="en-US" dirty="0"/>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3736E795-7FF9-AC7F-946B-68E273F01C94}"/>
                  </a:ext>
                </a:extLst>
              </p:cNvPr>
              <p:cNvSpPr txBox="1"/>
              <p:nvPr/>
            </p:nvSpPr>
            <p:spPr>
              <a:xfrm>
                <a:off x="6801394" y="4521264"/>
                <a:ext cx="5075870" cy="1477328"/>
              </a:xfrm>
              <a:prstGeom prst="rect">
                <a:avLst/>
              </a:prstGeom>
              <a:noFill/>
            </p:spPr>
            <p:txBody>
              <a:bodyPr wrap="square">
                <a:spAutoFit/>
              </a:bodyPr>
              <a:lstStyle/>
              <a:p>
                <a14:m>
                  <m:oMath xmlns:m="http://schemas.openxmlformats.org/officeDocument/2006/math">
                    <m:r>
                      <a:rPr lang="en-US" altLang="ja-JP" i="1" smtClean="0">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oMath>
                </a14:m>
                <a:r>
                  <a:rPr lang="ja-JP" altLang="en-US" dirty="0"/>
                  <a:t>‘なので、高エネルギーの荷電レプトンが存在する。</a:t>
                </a:r>
                <a:r>
                  <a:rPr lang="ja-JP" altLang="ja-JP" dirty="0"/>
                  <a:t>荷電レプトンは制動放射（FSR）で光子を出しやすいため</a:t>
                </a:r>
                <a:r>
                  <a:rPr lang="ja-JP" altLang="en-US" dirty="0"/>
                  <a:t>、ジェットから離れた孤立光子としてカウントされる確率が、</a:t>
                </a:r>
                <a:r>
                  <a:rPr lang="ja-JP" altLang="en-US" b="1" dirty="0"/>
                  <a:t>信号事象より高くなる</a:t>
                </a:r>
                <a:r>
                  <a:rPr lang="ja-JP" altLang="en-US" dirty="0"/>
                  <a:t>。</a:t>
                </a:r>
              </a:p>
            </p:txBody>
          </p:sp>
        </mc:Choice>
        <mc:Fallback xmlns="">
          <p:sp>
            <p:nvSpPr>
              <p:cNvPr id="15" name="テキスト ボックス 14">
                <a:extLst>
                  <a:ext uri="{FF2B5EF4-FFF2-40B4-BE49-F238E27FC236}">
                    <a16:creationId xmlns:a16="http://schemas.microsoft.com/office/drawing/2014/main" id="{3736E795-7FF9-AC7F-946B-68E273F01C94}"/>
                  </a:ext>
                </a:extLst>
              </p:cNvPr>
              <p:cNvSpPr txBox="1">
                <a:spLocks noRot="1" noChangeAspect="1" noMove="1" noResize="1" noEditPoints="1" noAdjustHandles="1" noChangeArrowheads="1" noChangeShapeType="1" noTextEdit="1"/>
              </p:cNvSpPr>
              <p:nvPr/>
            </p:nvSpPr>
            <p:spPr>
              <a:xfrm>
                <a:off x="6801394" y="4521264"/>
                <a:ext cx="5075870" cy="1477328"/>
              </a:xfrm>
              <a:prstGeom prst="rect">
                <a:avLst/>
              </a:prstGeom>
              <a:blipFill>
                <a:blip r:embed="rId5"/>
                <a:stretch>
                  <a:fillRect l="-1082" t="-2066" r="-3726" b="-5785"/>
                </a:stretch>
              </a:blipFill>
            </p:spPr>
            <p:txBody>
              <a:bodyPr/>
              <a:lstStyle/>
              <a:p>
                <a:r>
                  <a:rPr lang="ja-JP" altLang="en-US">
                    <a:noFill/>
                  </a:rPr>
                  <a:t> </a:t>
                </a:r>
              </a:p>
            </p:txBody>
          </p:sp>
        </mc:Fallback>
      </mc:AlternateContent>
      <p:sp>
        <p:nvSpPr>
          <p:cNvPr id="16" name="テキスト ボックス 15">
            <a:extLst>
              <a:ext uri="{FF2B5EF4-FFF2-40B4-BE49-F238E27FC236}">
                <a16:creationId xmlns:a16="http://schemas.microsoft.com/office/drawing/2014/main" id="{8B939AFD-D62C-016E-A345-2B5F59D6AFF4}"/>
              </a:ext>
            </a:extLst>
          </p:cNvPr>
          <p:cNvSpPr txBox="1"/>
          <p:nvPr/>
        </p:nvSpPr>
        <p:spPr>
          <a:xfrm>
            <a:off x="3535680" y="1341120"/>
            <a:ext cx="1698171" cy="369332"/>
          </a:xfrm>
          <a:prstGeom prst="rect">
            <a:avLst/>
          </a:prstGeom>
          <a:noFill/>
        </p:spPr>
        <p:txBody>
          <a:bodyPr wrap="square" rtlCol="0">
            <a:spAutoFit/>
          </a:bodyPr>
          <a:lstStyle/>
          <a:p>
            <a:r>
              <a:rPr kumimoji="1" lang="ja-JP" altLang="en-US" dirty="0"/>
              <a:t>信号事象</a:t>
            </a:r>
          </a:p>
        </p:txBody>
      </p:sp>
      <p:sp>
        <p:nvSpPr>
          <p:cNvPr id="18" name="テキスト ボックス 17">
            <a:extLst>
              <a:ext uri="{FF2B5EF4-FFF2-40B4-BE49-F238E27FC236}">
                <a16:creationId xmlns:a16="http://schemas.microsoft.com/office/drawing/2014/main" id="{DCCC6F9E-16D4-5AB2-8DC1-3115FC0B4E4A}"/>
              </a:ext>
            </a:extLst>
          </p:cNvPr>
          <p:cNvSpPr txBox="1"/>
          <p:nvPr/>
        </p:nvSpPr>
        <p:spPr>
          <a:xfrm>
            <a:off x="9861931" y="1282874"/>
            <a:ext cx="1698171" cy="369332"/>
          </a:xfrm>
          <a:prstGeom prst="rect">
            <a:avLst/>
          </a:prstGeom>
          <a:noFill/>
        </p:spPr>
        <p:txBody>
          <a:bodyPr wrap="square" rtlCol="0">
            <a:spAutoFit/>
          </a:bodyPr>
          <a:lstStyle/>
          <a:p>
            <a:r>
              <a:rPr lang="ja-JP" altLang="en-US" dirty="0"/>
              <a:t>背景</a:t>
            </a:r>
            <a:r>
              <a:rPr kumimoji="1" lang="ja-JP" altLang="en-US" dirty="0"/>
              <a:t>事象</a:t>
            </a:r>
          </a:p>
        </p:txBody>
      </p:sp>
      <p:sp>
        <p:nvSpPr>
          <p:cNvPr id="19" name="テキスト ボックス 18">
            <a:extLst>
              <a:ext uri="{FF2B5EF4-FFF2-40B4-BE49-F238E27FC236}">
                <a16:creationId xmlns:a16="http://schemas.microsoft.com/office/drawing/2014/main" id="{85514998-62E3-C0C2-9415-F84744993E23}"/>
              </a:ext>
            </a:extLst>
          </p:cNvPr>
          <p:cNvSpPr txBox="1"/>
          <p:nvPr/>
        </p:nvSpPr>
        <p:spPr>
          <a:xfrm>
            <a:off x="890452" y="5998592"/>
            <a:ext cx="5573486" cy="369332"/>
          </a:xfrm>
          <a:prstGeom prst="rect">
            <a:avLst/>
          </a:prstGeom>
          <a:noFill/>
          <a:ln>
            <a:solidFill>
              <a:schemeClr val="accent6"/>
            </a:solidFill>
          </a:ln>
        </p:spPr>
        <p:txBody>
          <a:bodyPr wrap="square" rtlCol="0">
            <a:spAutoFit/>
          </a:bodyPr>
          <a:lstStyle/>
          <a:p>
            <a:r>
              <a:rPr kumimoji="1" lang="ja-JP" altLang="en-US" dirty="0"/>
              <a:t>あまり差が出ていないので、よくわからない</a:t>
            </a:r>
          </a:p>
        </p:txBody>
      </p:sp>
    </p:spTree>
    <p:extLst>
      <p:ext uri="{BB962C8B-B14F-4D97-AF65-F5344CB8AC3E}">
        <p14:creationId xmlns:p14="http://schemas.microsoft.com/office/powerpoint/2010/main" val="3428577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11FFB2-AA3F-5344-DEC6-DF009BD3C06E}"/>
              </a:ext>
            </a:extLst>
          </p:cNvPr>
          <p:cNvSpPr>
            <a:spLocks noGrp="1"/>
          </p:cNvSpPr>
          <p:nvPr>
            <p:ph type="title"/>
          </p:nvPr>
        </p:nvSpPr>
        <p:spPr/>
        <p:txBody>
          <a:bodyPr/>
          <a:lstStyle/>
          <a:p>
            <a:r>
              <a:rPr lang="en-US" altLang="ja-JP" dirty="0"/>
              <a:t>3</a:t>
            </a:r>
            <a:r>
              <a:rPr lang="en-US" altLang="ja-JP" baseline="30000" dirty="0"/>
              <a:t>rd</a:t>
            </a:r>
            <a:r>
              <a:rPr lang="en-US" altLang="ja-JP" dirty="0"/>
              <a:t> </a:t>
            </a:r>
            <a:r>
              <a:rPr lang="ja-JP" altLang="en-US" dirty="0"/>
              <a:t>ステップ</a:t>
            </a:r>
            <a:br>
              <a:rPr lang="en-US" altLang="ja-JP" dirty="0"/>
            </a:br>
            <a:r>
              <a:rPr lang="en-US" altLang="ja-JP" dirty="0" err="1"/>
              <a:t>lcio</a:t>
            </a:r>
            <a:r>
              <a:rPr lang="ja-JP" altLang="en-US" dirty="0"/>
              <a:t>ファイルの確認</a:t>
            </a:r>
            <a:endParaRPr kumimoji="1" lang="ja-JP" altLang="en-US" dirty="0"/>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21D37FCC-E4AF-AD67-AE26-040B1D8A6771}"/>
                  </a:ext>
                </a:extLst>
              </p:cNvPr>
              <p:cNvSpPr txBox="1"/>
              <p:nvPr/>
            </p:nvSpPr>
            <p:spPr>
              <a:xfrm>
                <a:off x="838200" y="1812021"/>
                <a:ext cx="8792361" cy="3016210"/>
              </a:xfrm>
              <a:prstGeom prst="rect">
                <a:avLst/>
              </a:prstGeom>
              <a:noFill/>
            </p:spPr>
            <p:txBody>
              <a:bodyPr wrap="square">
                <a:spAutoFit/>
              </a:bodyPr>
              <a:lstStyle/>
              <a:p>
                <a14:m>
                  <m:oMath xmlns:m="http://schemas.openxmlformats.org/officeDocument/2006/math">
                    <m:r>
                      <a:rPr lang="en-US" altLang="ja-JP" sz="2800" i="1" smtClean="0">
                        <a:latin typeface="Cambria Math" panose="02040503050406030204" pitchFamily="18" charset="0"/>
                      </a:rPr>
                      <m:t>𝑊𝑊</m:t>
                    </m:r>
                    <m:r>
                      <a:rPr lang="en-US" altLang="ja-JP" sz="2800" i="1">
                        <a:latin typeface="Cambria Math" panose="02040503050406030204" pitchFamily="18" charset="0"/>
                        <a:ea typeface="Cambria Math" panose="02040503050406030204" pitchFamily="18" charset="0"/>
                      </a:rPr>
                      <m:t>→</m:t>
                    </m:r>
                    <m:r>
                      <a:rPr lang="en-US" altLang="ja-JP" sz="2800" i="1">
                        <a:latin typeface="Cambria Math" panose="02040503050406030204" pitchFamily="18" charset="0"/>
                        <a:ea typeface="Cambria Math" panose="02040503050406030204" pitchFamily="18" charset="0"/>
                      </a:rPr>
                      <m:t>𝑙</m:t>
                    </m:r>
                    <m:r>
                      <a:rPr lang="ja-JP" altLang="en-US" sz="2800" i="1">
                        <a:latin typeface="Cambria Math" panose="02040503050406030204" pitchFamily="18" charset="0"/>
                        <a:ea typeface="Cambria Math" panose="02040503050406030204" pitchFamily="18" charset="0"/>
                      </a:rPr>
                      <m:t>𝜈</m:t>
                    </m:r>
                    <m:r>
                      <a:rPr lang="en-US" altLang="ja-JP" sz="2800" i="1">
                        <a:latin typeface="Cambria Math" panose="02040503050406030204" pitchFamily="18" charset="0"/>
                        <a:ea typeface="Cambria Math" panose="02040503050406030204" pitchFamily="18" charset="0"/>
                      </a:rPr>
                      <m:t>𝑞</m:t>
                    </m:r>
                    <m:sSup>
                      <m:sSupPr>
                        <m:ctrlPr>
                          <a:rPr lang="en-US" altLang="ja-JP" sz="2800" i="1">
                            <a:latin typeface="Cambria Math" panose="02040503050406030204" pitchFamily="18" charset="0"/>
                            <a:ea typeface="Cambria Math" panose="02040503050406030204" pitchFamily="18" charset="0"/>
                          </a:rPr>
                        </m:ctrlPr>
                      </m:sSupPr>
                      <m:e>
                        <m:acc>
                          <m:accPr>
                            <m:chr m:val="̅"/>
                            <m:ctrlPr>
                              <a:rPr lang="en-US" altLang="ja-JP" sz="2800" i="1">
                                <a:latin typeface="Cambria Math" panose="02040503050406030204" pitchFamily="18" charset="0"/>
                                <a:ea typeface="Cambria Math" panose="02040503050406030204" pitchFamily="18" charset="0"/>
                              </a:rPr>
                            </m:ctrlPr>
                          </m:accPr>
                          <m:e>
                            <m:r>
                              <a:rPr lang="en-US" altLang="ja-JP" sz="2800" i="1">
                                <a:latin typeface="Cambria Math" panose="02040503050406030204" pitchFamily="18" charset="0"/>
                                <a:ea typeface="Cambria Math" panose="02040503050406030204" pitchFamily="18" charset="0"/>
                              </a:rPr>
                              <m:t>𝑞</m:t>
                            </m:r>
                          </m:e>
                        </m:acc>
                      </m:e>
                      <m:sup>
                        <m:r>
                          <a:rPr lang="en-US" altLang="ja-JP" sz="2800" b="0" i="1" smtClean="0">
                            <a:latin typeface="Cambria Math" panose="02040503050406030204" pitchFamily="18" charset="0"/>
                            <a:ea typeface="Cambria Math" panose="02040503050406030204" pitchFamily="18" charset="0"/>
                          </a:rPr>
                          <m:t>′</m:t>
                        </m:r>
                      </m:sup>
                    </m:sSup>
                  </m:oMath>
                </a14:m>
                <a:r>
                  <a:rPr lang="ja-JP" altLang="en-US" sz="2800" dirty="0"/>
                  <a:t>が入っていると思われる</a:t>
                </a:r>
                <a:r>
                  <a:rPr lang="en-US" altLang="ja-JP" sz="2800" dirty="0"/>
                  <a:t>4f_WW_semileptonic</a:t>
                </a:r>
                <a:r>
                  <a:rPr lang="ja-JP" altLang="en-US" sz="2800" dirty="0"/>
                  <a:t>という</a:t>
                </a:r>
                <a:r>
                  <a:rPr lang="en-US" altLang="ja-JP" sz="2800" dirty="0" err="1"/>
                  <a:t>lcio</a:t>
                </a:r>
                <a:r>
                  <a:rPr lang="ja-JP" altLang="en-US" sz="2800" dirty="0"/>
                  <a:t>ファイルの中身がどのようなものなのかわからないので、確認する</a:t>
                </a:r>
                <a:endParaRPr lang="en-US" altLang="ja-JP" sz="2800" dirty="0"/>
              </a:p>
              <a:p>
                <a:endParaRPr lang="en-US" altLang="ja-JP" sz="2800" dirty="0"/>
              </a:p>
              <a:p>
                <a:r>
                  <a:rPr lang="ja-JP" altLang="en-US" sz="2800" dirty="0"/>
                  <a:t>今回は</a:t>
                </a:r>
                <a:endParaRPr lang="en-US" altLang="ja-JP" sz="2800" dirty="0"/>
              </a:p>
              <a:p>
                <a:r>
                  <a:rPr lang="ja-JP" altLang="ja-JP" sz="1100" dirty="0"/>
                  <a:t>/group/ilc/grid/storm/prod/ilc/mc-2020/ild/dst-merged/250-SetA/4f_WW_semileptonic/ILD_l5_o1_v02/v02-02/rv02-02.sv02-02.mILD_l5_o1_v02.E250-SetA.I500084.P4f_ww_sl.eR.pL.n004.d_dstm_15111_30.slcio</a:t>
                </a:r>
              </a:p>
              <a:p>
                <a:r>
                  <a:rPr lang="ja-JP" altLang="en-US" sz="2800" dirty="0"/>
                  <a:t>を使って</a:t>
                </a:r>
                <a:r>
                  <a:rPr lang="en-US" altLang="ja-JP" sz="2800" dirty="0"/>
                  <a:t>11200</a:t>
                </a:r>
                <a:r>
                  <a:rPr lang="ja-JP" altLang="en-US" sz="2800" dirty="0"/>
                  <a:t>事象生成した</a:t>
                </a:r>
              </a:p>
            </p:txBody>
          </p:sp>
        </mc:Choice>
        <mc:Fallback xmlns="">
          <p:sp>
            <p:nvSpPr>
              <p:cNvPr id="6" name="テキスト ボックス 5">
                <a:extLst>
                  <a:ext uri="{FF2B5EF4-FFF2-40B4-BE49-F238E27FC236}">
                    <a16:creationId xmlns:a16="http://schemas.microsoft.com/office/drawing/2014/main" id="{21D37FCC-E4AF-AD67-AE26-040B1D8A6771}"/>
                  </a:ext>
                </a:extLst>
              </p:cNvPr>
              <p:cNvSpPr txBox="1">
                <a:spLocks noRot="1" noChangeAspect="1" noMove="1" noResize="1" noEditPoints="1" noAdjustHandles="1" noChangeArrowheads="1" noChangeShapeType="1" noTextEdit="1"/>
              </p:cNvSpPr>
              <p:nvPr/>
            </p:nvSpPr>
            <p:spPr>
              <a:xfrm>
                <a:off x="838200" y="1812021"/>
                <a:ext cx="8792361" cy="3016210"/>
              </a:xfrm>
              <a:prstGeom prst="rect">
                <a:avLst/>
              </a:prstGeom>
              <a:blipFill>
                <a:blip r:embed="rId2"/>
                <a:stretch>
                  <a:fillRect l="-1456" t="-1818" b="-484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838516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F9D9DF4-8D6E-92C0-1175-6BD51BCBB4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149" y="2272702"/>
            <a:ext cx="5515761" cy="3761465"/>
          </a:xfrm>
          <a:prstGeom prst="rect">
            <a:avLst/>
          </a:prstGeom>
        </p:spPr>
      </p:pic>
      <p:sp>
        <p:nvSpPr>
          <p:cNvPr id="2" name="タイトル 1">
            <a:extLst>
              <a:ext uri="{FF2B5EF4-FFF2-40B4-BE49-F238E27FC236}">
                <a16:creationId xmlns:a16="http://schemas.microsoft.com/office/drawing/2014/main" id="{40697B93-37C5-A672-34FC-B8EBFD1BC130}"/>
              </a:ext>
            </a:extLst>
          </p:cNvPr>
          <p:cNvSpPr>
            <a:spLocks noGrp="1"/>
          </p:cNvSpPr>
          <p:nvPr>
            <p:ph type="title"/>
          </p:nvPr>
        </p:nvSpPr>
        <p:spPr/>
        <p:txBody>
          <a:bodyPr/>
          <a:lstStyle/>
          <a:p>
            <a:r>
              <a:rPr kumimoji="1" lang="en-US" altLang="ja-JP" dirty="0" err="1"/>
              <a:t>lcio</a:t>
            </a:r>
            <a:r>
              <a:rPr kumimoji="1" lang="ja-JP" altLang="en-US" dirty="0"/>
              <a:t>ファイルの中身の確認</a:t>
            </a: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F760B6C0-3C2F-3075-97AC-CE7094648B7A}"/>
                  </a:ext>
                </a:extLst>
              </p:cNvPr>
              <p:cNvSpPr txBox="1"/>
              <p:nvPr/>
            </p:nvSpPr>
            <p:spPr>
              <a:xfrm>
                <a:off x="239086" y="1711084"/>
                <a:ext cx="6094602" cy="1477328"/>
              </a:xfrm>
              <a:prstGeom prst="rect">
                <a:avLst/>
              </a:prstGeom>
              <a:noFill/>
              <a:ln>
                <a:solidFill>
                  <a:srgbClr val="00B050"/>
                </a:solidFill>
              </a:ln>
            </p:spPr>
            <p:txBody>
              <a:bodyPr wrap="square">
                <a:spAutoFit/>
              </a:bodyPr>
              <a:lstStyle/>
              <a:p>
                <a:r>
                  <a:rPr lang="ja-JP" altLang="en-US" sz="1800" dirty="0">
                    <a:latin typeface="Cambria Math" panose="02040503050406030204" pitchFamily="18" charset="0"/>
                  </a:rPr>
                  <a:t>予想</a:t>
                </a:r>
                <a:endParaRPr lang="en-US" altLang="ja-JP" sz="1800" dirty="0">
                  <a:latin typeface="Cambria Math" panose="02040503050406030204" pitchFamily="18" charset="0"/>
                </a:endParaRPr>
              </a:p>
              <a:p>
                <a14:m>
                  <m:oMath xmlns:m="http://schemas.openxmlformats.org/officeDocument/2006/math">
                    <m:r>
                      <a:rPr lang="en-US" altLang="ja-JP" sz="1800" i="1" smtClean="0">
                        <a:latin typeface="Cambria Math" panose="02040503050406030204" pitchFamily="18" charset="0"/>
                      </a:rPr>
                      <m:t>𝑊𝑊</m:t>
                    </m:r>
                    <m:r>
                      <a:rPr lang="en-US" altLang="ja-JP" sz="1800" i="1">
                        <a:latin typeface="Cambria Math" panose="02040503050406030204" pitchFamily="18" charset="0"/>
                        <a:ea typeface="Cambria Math" panose="02040503050406030204" pitchFamily="18" charset="0"/>
                      </a:rPr>
                      <m:t>→</m:t>
                    </m:r>
                    <m:r>
                      <a:rPr lang="en-US" altLang="ja-JP" sz="1800" i="1">
                        <a:latin typeface="Cambria Math" panose="02040503050406030204" pitchFamily="18" charset="0"/>
                        <a:ea typeface="Cambria Math" panose="02040503050406030204" pitchFamily="18" charset="0"/>
                      </a:rPr>
                      <m:t>𝑙</m:t>
                    </m:r>
                    <m:r>
                      <a:rPr lang="ja-JP" altLang="en-US" sz="1800" i="1">
                        <a:latin typeface="Cambria Math" panose="02040503050406030204" pitchFamily="18" charset="0"/>
                        <a:ea typeface="Cambria Math" panose="02040503050406030204" pitchFamily="18" charset="0"/>
                      </a:rPr>
                      <m:t>𝜈</m:t>
                    </m:r>
                    <m:r>
                      <a:rPr lang="en-US" altLang="ja-JP" sz="1800" i="1">
                        <a:latin typeface="Cambria Math" panose="02040503050406030204" pitchFamily="18" charset="0"/>
                        <a:ea typeface="Cambria Math" panose="02040503050406030204" pitchFamily="18" charset="0"/>
                      </a:rPr>
                      <m:t>𝑞</m:t>
                    </m:r>
                    <m:acc>
                      <m:accPr>
                        <m:chr m:val="̅"/>
                        <m:ctrlPr>
                          <a:rPr lang="en-US" altLang="ja-JP" sz="1800" i="1">
                            <a:latin typeface="Cambria Math" panose="02040503050406030204" pitchFamily="18" charset="0"/>
                            <a:ea typeface="Cambria Math" panose="02040503050406030204" pitchFamily="18" charset="0"/>
                          </a:rPr>
                        </m:ctrlPr>
                      </m:accPr>
                      <m:e>
                        <m:r>
                          <a:rPr lang="en-US" altLang="ja-JP" sz="1800" i="1">
                            <a:latin typeface="Cambria Math" panose="02040503050406030204" pitchFamily="18" charset="0"/>
                            <a:ea typeface="Cambria Math" panose="02040503050406030204" pitchFamily="18" charset="0"/>
                          </a:rPr>
                          <m:t>𝑞</m:t>
                        </m:r>
                      </m:e>
                    </m:acc>
                    <m:r>
                      <a:rPr lang="en-US" altLang="ja-JP" sz="1800" i="1">
                        <a:latin typeface="Cambria Math" panose="02040503050406030204" pitchFamily="18" charset="0"/>
                        <a:ea typeface="Cambria Math" panose="02040503050406030204" pitchFamily="18" charset="0"/>
                      </a:rPr>
                      <m:t>′</m:t>
                    </m:r>
                  </m:oMath>
                </a14:m>
                <a:r>
                  <a:rPr lang="ja-JP" altLang="en-US" dirty="0"/>
                  <a:t>のみが</a:t>
                </a:r>
                <a:r>
                  <a:rPr lang="en-US" altLang="ja-JP" dirty="0" err="1"/>
                  <a:t>lcio</a:t>
                </a:r>
                <a:r>
                  <a:rPr lang="ja-JP" altLang="en-US" dirty="0"/>
                  <a:t>ファイルの中に入っていると考えたとき、</a:t>
                </a:r>
                <a:r>
                  <a:rPr lang="en-US" altLang="ja-JP" dirty="0"/>
                  <a:t>lepton</a:t>
                </a:r>
                <a:r>
                  <a:rPr lang="ja-JP" altLang="en-US" dirty="0"/>
                  <a:t>三種類が生成される確率は等価なので、</a:t>
                </a:r>
                <a:r>
                  <a:rPr lang="en-US" altLang="ja-JP" dirty="0"/>
                  <a:t>tau</a:t>
                </a:r>
                <a:r>
                  <a:rPr lang="ja-JP" altLang="en-US" dirty="0"/>
                  <a:t>の生成された事象数は</a:t>
                </a:r>
                <a:r>
                  <a:rPr lang="ja-JP" altLang="en-US" b="1" dirty="0"/>
                  <a:t>全事象数の三分の一</a:t>
                </a:r>
                <a:r>
                  <a:rPr lang="ja-JP" altLang="en-US" dirty="0"/>
                  <a:t>になると考えられる。</a:t>
                </a:r>
              </a:p>
            </p:txBody>
          </p:sp>
        </mc:Choice>
        <mc:Fallback xmlns="">
          <p:sp>
            <p:nvSpPr>
              <p:cNvPr id="6" name="テキスト ボックス 5">
                <a:extLst>
                  <a:ext uri="{FF2B5EF4-FFF2-40B4-BE49-F238E27FC236}">
                    <a16:creationId xmlns:a16="http://schemas.microsoft.com/office/drawing/2014/main" id="{F760B6C0-3C2F-3075-97AC-CE7094648B7A}"/>
                  </a:ext>
                </a:extLst>
              </p:cNvPr>
              <p:cNvSpPr txBox="1">
                <a:spLocks noRot="1" noChangeAspect="1" noMove="1" noResize="1" noEditPoints="1" noAdjustHandles="1" noChangeArrowheads="1" noChangeShapeType="1" noTextEdit="1"/>
              </p:cNvSpPr>
              <p:nvPr/>
            </p:nvSpPr>
            <p:spPr>
              <a:xfrm>
                <a:off x="239086" y="1711084"/>
                <a:ext cx="6094602" cy="1477328"/>
              </a:xfrm>
              <a:prstGeom prst="rect">
                <a:avLst/>
              </a:prstGeom>
              <a:blipFill>
                <a:blip r:embed="rId4"/>
                <a:stretch>
                  <a:fillRect l="-699" t="-1639" b="-5328"/>
                </a:stretch>
              </a:blipFill>
              <a:ln>
                <a:solidFill>
                  <a:srgbClr val="00B050"/>
                </a:solidFill>
              </a:ln>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281EB049-4FCE-1BF6-9475-9DD4B4DD52BE}"/>
              </a:ext>
            </a:extLst>
          </p:cNvPr>
          <p:cNvSpPr txBox="1"/>
          <p:nvPr/>
        </p:nvSpPr>
        <p:spPr>
          <a:xfrm>
            <a:off x="7633981" y="5849501"/>
            <a:ext cx="3280095" cy="369332"/>
          </a:xfrm>
          <a:prstGeom prst="rect">
            <a:avLst/>
          </a:prstGeom>
          <a:noFill/>
        </p:spPr>
        <p:txBody>
          <a:bodyPr wrap="square" rtlCol="0">
            <a:spAutoFit/>
          </a:bodyPr>
          <a:lstStyle/>
          <a:p>
            <a:r>
              <a:rPr kumimoji="1" lang="en-US" altLang="ja-JP" dirty="0"/>
              <a:t>1</a:t>
            </a:r>
            <a:r>
              <a:rPr kumimoji="1" lang="ja-JP" altLang="en-US" dirty="0"/>
              <a:t>事象で</a:t>
            </a:r>
            <a:r>
              <a:rPr kumimoji="1" lang="en-US" altLang="ja-JP" dirty="0"/>
              <a:t>tau</a:t>
            </a:r>
            <a:r>
              <a:rPr kumimoji="1" lang="ja-JP" altLang="en-US" dirty="0"/>
              <a:t>が生成された個数</a:t>
            </a:r>
          </a:p>
        </p:txBody>
      </p:sp>
      <p:sp>
        <p:nvSpPr>
          <p:cNvPr id="10" name="テキスト ボックス 9">
            <a:extLst>
              <a:ext uri="{FF2B5EF4-FFF2-40B4-BE49-F238E27FC236}">
                <a16:creationId xmlns:a16="http://schemas.microsoft.com/office/drawing/2014/main" id="{89718F24-397B-DCAE-3AFA-92F76E47BF9E}"/>
              </a:ext>
            </a:extLst>
          </p:cNvPr>
          <p:cNvSpPr txBox="1"/>
          <p:nvPr/>
        </p:nvSpPr>
        <p:spPr>
          <a:xfrm>
            <a:off x="6333688" y="3188412"/>
            <a:ext cx="377505" cy="923330"/>
          </a:xfrm>
          <a:prstGeom prst="rect">
            <a:avLst/>
          </a:prstGeom>
          <a:noFill/>
        </p:spPr>
        <p:txBody>
          <a:bodyPr wrap="square" rtlCol="0">
            <a:spAutoFit/>
          </a:bodyPr>
          <a:lstStyle/>
          <a:p>
            <a:r>
              <a:rPr kumimoji="1" lang="ja-JP" altLang="en-US" dirty="0"/>
              <a:t>事象数</a:t>
            </a:r>
          </a:p>
        </p:txBody>
      </p: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BAE1700C-0CBF-F39B-45D0-92AAC8980CC4}"/>
                  </a:ext>
                </a:extLst>
              </p:cNvPr>
              <p:cNvSpPr txBox="1"/>
              <p:nvPr/>
            </p:nvSpPr>
            <p:spPr>
              <a:xfrm>
                <a:off x="239086" y="4153434"/>
                <a:ext cx="5637402" cy="2031325"/>
              </a:xfrm>
              <a:prstGeom prst="rect">
                <a:avLst/>
              </a:prstGeom>
              <a:noFill/>
              <a:ln>
                <a:solidFill>
                  <a:srgbClr val="FF0000"/>
                </a:solidFill>
              </a:ln>
            </p:spPr>
            <p:txBody>
              <a:bodyPr wrap="square" rtlCol="0">
                <a:spAutoFit/>
              </a:bodyPr>
              <a:lstStyle/>
              <a:p>
                <a:r>
                  <a:rPr kumimoji="1" lang="ja-JP" altLang="en-US" dirty="0"/>
                  <a:t>結果</a:t>
                </a:r>
                <a:endParaRPr kumimoji="1" lang="en-US" altLang="ja-JP" dirty="0"/>
              </a:p>
              <a:p>
                <a:r>
                  <a:rPr kumimoji="1" lang="en-US" altLang="ja-JP" dirty="0"/>
                  <a:t>Tau</a:t>
                </a:r>
                <a:r>
                  <a:rPr kumimoji="1" lang="ja-JP" altLang="en-US" dirty="0"/>
                  <a:t>が生成された事象が</a:t>
                </a:r>
                <a:r>
                  <a:rPr kumimoji="1" lang="ja-JP" altLang="en-US" b="1" dirty="0"/>
                  <a:t>全体の約二分の一</a:t>
                </a:r>
                <a:r>
                  <a:rPr kumimoji="1" lang="ja-JP" altLang="en-US" dirty="0"/>
                  <a:t>ある</a:t>
                </a:r>
                <a:endParaRPr kumimoji="1" lang="en-US" altLang="ja-JP" dirty="0"/>
              </a:p>
              <a:p>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kumimoji="1" lang="ja-JP" altLang="en-US" dirty="0"/>
                  <a:t>のみが入っているかわからない</a:t>
                </a:r>
                <a:endParaRPr kumimoji="1" lang="en-US" altLang="ja-JP" dirty="0"/>
              </a:p>
              <a:p>
                <a:r>
                  <a:rPr lang="en-US" altLang="ja-JP" dirty="0"/>
                  <a:t>1</a:t>
                </a:r>
                <a:r>
                  <a:rPr lang="ja-JP" altLang="en-US" dirty="0"/>
                  <a:t>事象の中に</a:t>
                </a:r>
                <a:r>
                  <a:rPr lang="en-US" altLang="ja-JP" dirty="0"/>
                  <a:t>tau</a:t>
                </a:r>
                <a:r>
                  <a:rPr lang="ja-JP" altLang="en-US" dirty="0"/>
                  <a:t>がいるかいないかなので、</a:t>
                </a:r>
                <a:r>
                  <a:rPr lang="en-US" altLang="ja-JP" dirty="0"/>
                  <a:t>tau</a:t>
                </a:r>
                <a:r>
                  <a:rPr lang="ja-JP" altLang="en-US" dirty="0"/>
                  <a:t>自体の数は関係ない</a:t>
                </a:r>
                <a:endParaRPr lang="en-US" altLang="ja-JP" dirty="0"/>
              </a:p>
              <a:p>
                <a:r>
                  <a:rPr kumimoji="1" lang="ja-JP" altLang="en-US" dirty="0"/>
                  <a:t>そのため</a:t>
                </a:r>
                <a:r>
                  <a:rPr kumimoji="1" lang="en-US" altLang="ja-JP" dirty="0"/>
                  <a:t>tau</a:t>
                </a:r>
                <a:r>
                  <a:rPr kumimoji="1" lang="ja-JP" altLang="en-US" dirty="0"/>
                  <a:t>が</a:t>
                </a:r>
                <a:r>
                  <a:rPr kumimoji="1" lang="en-US" altLang="ja-JP" dirty="0"/>
                  <a:t>1</a:t>
                </a:r>
                <a:r>
                  <a:rPr kumimoji="1" lang="ja-JP" altLang="en-US" dirty="0"/>
                  <a:t>つ生まれた事象数と</a:t>
                </a:r>
                <a:r>
                  <a:rPr kumimoji="1" lang="en-US" altLang="ja-JP" dirty="0"/>
                  <a:t>2</a:t>
                </a:r>
                <a:r>
                  <a:rPr kumimoji="1" lang="ja-JP" altLang="en-US" dirty="0"/>
                  <a:t>つ生まれた事象数を足し算している</a:t>
                </a:r>
              </a:p>
            </p:txBody>
          </p:sp>
        </mc:Choice>
        <mc:Fallback xmlns="">
          <p:sp>
            <p:nvSpPr>
              <p:cNvPr id="11" name="テキスト ボックス 10">
                <a:extLst>
                  <a:ext uri="{FF2B5EF4-FFF2-40B4-BE49-F238E27FC236}">
                    <a16:creationId xmlns:a16="http://schemas.microsoft.com/office/drawing/2014/main" id="{BAE1700C-0CBF-F39B-45D0-92AAC8980CC4}"/>
                  </a:ext>
                </a:extLst>
              </p:cNvPr>
              <p:cNvSpPr txBox="1">
                <a:spLocks noRot="1" noChangeAspect="1" noMove="1" noResize="1" noEditPoints="1" noAdjustHandles="1" noChangeArrowheads="1" noChangeShapeType="1" noTextEdit="1"/>
              </p:cNvSpPr>
              <p:nvPr/>
            </p:nvSpPr>
            <p:spPr>
              <a:xfrm>
                <a:off x="239086" y="4153434"/>
                <a:ext cx="5637402" cy="2031325"/>
              </a:xfrm>
              <a:prstGeom prst="rect">
                <a:avLst/>
              </a:prstGeom>
              <a:blipFill>
                <a:blip r:embed="rId5"/>
                <a:stretch>
                  <a:fillRect l="-755" t="-1190" r="-108" b="-3274"/>
                </a:stretch>
              </a:blipFill>
              <a:ln>
                <a:solidFill>
                  <a:srgbClr val="FF0000"/>
                </a:solidFill>
              </a:ln>
            </p:spPr>
            <p:txBody>
              <a:bodyPr/>
              <a:lstStyle/>
              <a:p>
                <a:r>
                  <a:rPr lang="ja-JP" altLang="en-US">
                    <a:noFill/>
                  </a:rPr>
                  <a:t> </a:t>
                </a:r>
              </a:p>
            </p:txBody>
          </p:sp>
        </mc:Fallback>
      </mc:AlternateContent>
      <p:cxnSp>
        <p:nvCxnSpPr>
          <p:cNvPr id="4" name="直線矢印コネクタ 3">
            <a:extLst>
              <a:ext uri="{FF2B5EF4-FFF2-40B4-BE49-F238E27FC236}">
                <a16:creationId xmlns:a16="http://schemas.microsoft.com/office/drawing/2014/main" id="{8D546092-34D6-655F-EB48-66B1D5F4D70C}"/>
              </a:ext>
            </a:extLst>
          </p:cNvPr>
          <p:cNvCxnSpPr/>
          <p:nvPr/>
        </p:nvCxnSpPr>
        <p:spPr>
          <a:xfrm flipH="1">
            <a:off x="5226341" y="3429000"/>
            <a:ext cx="4001549" cy="11262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直線コネクタ 6">
            <a:extLst>
              <a:ext uri="{FF2B5EF4-FFF2-40B4-BE49-F238E27FC236}">
                <a16:creationId xmlns:a16="http://schemas.microsoft.com/office/drawing/2014/main" id="{BE5FA509-BA7B-5515-EBEF-3FA86F538818}"/>
              </a:ext>
            </a:extLst>
          </p:cNvPr>
          <p:cNvCxnSpPr/>
          <p:nvPr/>
        </p:nvCxnSpPr>
        <p:spPr>
          <a:xfrm flipH="1" flipV="1">
            <a:off x="7482980" y="3909270"/>
            <a:ext cx="3171038" cy="154357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1404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EA6F70-5A2B-ACFB-7CC5-BF20567D37F6}"/>
              </a:ext>
            </a:extLst>
          </p:cNvPr>
          <p:cNvSpPr>
            <a:spLocks noGrp="1"/>
          </p:cNvSpPr>
          <p:nvPr>
            <p:ph type="title"/>
          </p:nvPr>
        </p:nvSpPr>
        <p:spPr>
          <a:xfrm>
            <a:off x="610356" y="368681"/>
            <a:ext cx="10515600" cy="1325563"/>
          </a:xfrm>
        </p:spPr>
        <p:txBody>
          <a:bodyPr/>
          <a:lstStyle/>
          <a:p>
            <a:r>
              <a:rPr lang="en-US" altLang="ja-JP" dirty="0" err="1"/>
              <a:t>lcio</a:t>
            </a:r>
            <a:r>
              <a:rPr lang="ja-JP" altLang="en-US" dirty="0"/>
              <a:t>ファイルの中身の確認</a:t>
            </a:r>
            <a:endParaRPr kumimoji="1" lang="ja-JP" altLang="en-US" dirty="0"/>
          </a:p>
        </p:txBody>
      </p:sp>
      <p:pic>
        <p:nvPicPr>
          <p:cNvPr id="5" name="図 4">
            <a:extLst>
              <a:ext uri="{FF2B5EF4-FFF2-40B4-BE49-F238E27FC236}">
                <a16:creationId xmlns:a16="http://schemas.microsoft.com/office/drawing/2014/main" id="{2D29C86B-4978-9557-7578-DBA8CCF18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4489" y="474651"/>
            <a:ext cx="4507511" cy="3073891"/>
          </a:xfrm>
          <a:prstGeom prst="rect">
            <a:avLst/>
          </a:prstGeom>
        </p:spPr>
      </p:pic>
      <p:pic>
        <p:nvPicPr>
          <p:cNvPr id="7" name="図 6">
            <a:extLst>
              <a:ext uri="{FF2B5EF4-FFF2-40B4-BE49-F238E27FC236}">
                <a16:creationId xmlns:a16="http://schemas.microsoft.com/office/drawing/2014/main" id="{AB20F79E-8D26-0998-7D43-3BA1C30CF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151" y="4023844"/>
            <a:ext cx="3723490" cy="2539228"/>
          </a:xfrm>
          <a:prstGeom prst="rect">
            <a:avLst/>
          </a:prstGeom>
        </p:spPr>
      </p:pic>
      <p:sp>
        <p:nvSpPr>
          <p:cNvPr id="3" name="テキスト ボックス 2">
            <a:extLst>
              <a:ext uri="{FF2B5EF4-FFF2-40B4-BE49-F238E27FC236}">
                <a16:creationId xmlns:a16="http://schemas.microsoft.com/office/drawing/2014/main" id="{88F5350D-5B5D-5F4D-8287-1A1272C52098}"/>
              </a:ext>
            </a:extLst>
          </p:cNvPr>
          <p:cNvSpPr txBox="1"/>
          <p:nvPr/>
        </p:nvSpPr>
        <p:spPr>
          <a:xfrm>
            <a:off x="463392" y="1973283"/>
            <a:ext cx="5821960" cy="646331"/>
          </a:xfrm>
          <a:prstGeom prst="rect">
            <a:avLst/>
          </a:prstGeom>
          <a:noFill/>
        </p:spPr>
        <p:txBody>
          <a:bodyPr wrap="square" rtlCol="0">
            <a:spAutoFit/>
          </a:bodyPr>
          <a:lstStyle/>
          <a:p>
            <a:r>
              <a:rPr kumimoji="1" lang="ja-JP" altLang="en-US" dirty="0"/>
              <a:t>全事象数の中で</a:t>
            </a:r>
            <a:r>
              <a:rPr kumimoji="1" lang="en-US" altLang="ja-JP" dirty="0"/>
              <a:t>tau</a:t>
            </a:r>
            <a:r>
              <a:rPr kumimoji="1" lang="ja-JP" altLang="en-US" dirty="0"/>
              <a:t>の生成数が多かったので、原因究明のために、</a:t>
            </a:r>
            <a:r>
              <a:rPr kumimoji="1" lang="en-US" altLang="ja-JP" dirty="0"/>
              <a:t>tau</a:t>
            </a:r>
            <a:r>
              <a:rPr kumimoji="1" lang="ja-JP" altLang="en-US" dirty="0"/>
              <a:t>の親粒子を調べた。</a:t>
            </a:r>
          </a:p>
        </p:txBody>
      </p:sp>
      <p:sp>
        <p:nvSpPr>
          <p:cNvPr id="4" name="左中かっこ 3">
            <a:extLst>
              <a:ext uri="{FF2B5EF4-FFF2-40B4-BE49-F238E27FC236}">
                <a16:creationId xmlns:a16="http://schemas.microsoft.com/office/drawing/2014/main" id="{F55087D8-C794-21FE-5EDB-10ABCC5D9DFF}"/>
              </a:ext>
            </a:extLst>
          </p:cNvPr>
          <p:cNvSpPr/>
          <p:nvPr/>
        </p:nvSpPr>
        <p:spPr>
          <a:xfrm rot="16200000">
            <a:off x="8237990" y="3118608"/>
            <a:ext cx="125835" cy="53479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0D57225F-8A27-0540-241C-F16A5B5C6C64}"/>
              </a:ext>
            </a:extLst>
          </p:cNvPr>
          <p:cNvCxnSpPr>
            <a:cxnSpLocks/>
            <a:stCxn id="4" idx="1"/>
          </p:cNvCxnSpPr>
          <p:nvPr/>
        </p:nvCxnSpPr>
        <p:spPr>
          <a:xfrm flipH="1">
            <a:off x="8300907" y="3448925"/>
            <a:ext cx="1" cy="829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テキスト ボックス 10">
            <a:extLst>
              <a:ext uri="{FF2B5EF4-FFF2-40B4-BE49-F238E27FC236}">
                <a16:creationId xmlns:a16="http://schemas.microsoft.com/office/drawing/2014/main" id="{7590F1C5-5954-52B9-000F-500ACE8BA2CF}"/>
              </a:ext>
            </a:extLst>
          </p:cNvPr>
          <p:cNvSpPr txBox="1"/>
          <p:nvPr/>
        </p:nvSpPr>
        <p:spPr>
          <a:xfrm>
            <a:off x="8225405" y="3654512"/>
            <a:ext cx="1094763" cy="369332"/>
          </a:xfrm>
          <a:prstGeom prst="rect">
            <a:avLst/>
          </a:prstGeom>
          <a:noFill/>
        </p:spPr>
        <p:txBody>
          <a:bodyPr wrap="square" rtlCol="0">
            <a:spAutoFit/>
          </a:bodyPr>
          <a:lstStyle/>
          <a:p>
            <a:r>
              <a:rPr kumimoji="1" lang="en-US" altLang="ja-JP" dirty="0"/>
              <a:t>ZOOM</a:t>
            </a:r>
            <a:endParaRPr kumimoji="1" lang="ja-JP" altLang="en-US" dirty="0"/>
          </a:p>
        </p:txBody>
      </p:sp>
      <p:graphicFrame>
        <p:nvGraphicFramePr>
          <p:cNvPr id="12" name="表 11">
            <a:extLst>
              <a:ext uri="{FF2B5EF4-FFF2-40B4-BE49-F238E27FC236}">
                <a16:creationId xmlns:a16="http://schemas.microsoft.com/office/drawing/2014/main" id="{9879191C-D73F-034C-6132-B3AEAE0B247A}"/>
              </a:ext>
            </a:extLst>
          </p:cNvPr>
          <p:cNvGraphicFramePr>
            <a:graphicFrameLocks noGrp="1"/>
          </p:cNvGraphicFramePr>
          <p:nvPr>
            <p:extLst>
              <p:ext uri="{D42A27DB-BD31-4B8C-83A1-F6EECF244321}">
                <p14:modId xmlns:p14="http://schemas.microsoft.com/office/powerpoint/2010/main" val="3577587183"/>
              </p:ext>
            </p:extLst>
          </p:nvPr>
        </p:nvGraphicFramePr>
        <p:xfrm>
          <a:off x="610356" y="3079854"/>
          <a:ext cx="6806734" cy="2194560"/>
        </p:xfrm>
        <a:graphic>
          <a:graphicData uri="http://schemas.openxmlformats.org/drawingml/2006/table">
            <a:tbl>
              <a:tblPr firstRow="1" bandRow="1">
                <a:tableStyleId>{5C22544A-7EE6-4342-B048-85BDC9FD1C3A}</a:tableStyleId>
              </a:tblPr>
              <a:tblGrid>
                <a:gridCol w="3403367">
                  <a:extLst>
                    <a:ext uri="{9D8B030D-6E8A-4147-A177-3AD203B41FA5}">
                      <a16:colId xmlns:a16="http://schemas.microsoft.com/office/drawing/2014/main" val="320533655"/>
                    </a:ext>
                  </a:extLst>
                </a:gridCol>
                <a:gridCol w="3403367">
                  <a:extLst>
                    <a:ext uri="{9D8B030D-6E8A-4147-A177-3AD203B41FA5}">
                      <a16:colId xmlns:a16="http://schemas.microsoft.com/office/drawing/2014/main" val="1511909223"/>
                    </a:ext>
                  </a:extLst>
                </a:gridCol>
              </a:tblGrid>
              <a:tr h="348086">
                <a:tc>
                  <a:txBody>
                    <a:bodyPr/>
                    <a:lstStyle/>
                    <a:p>
                      <a:r>
                        <a:rPr kumimoji="1" lang="en-US" altLang="ja-JP" dirty="0" err="1"/>
                        <a:t>pdg</a:t>
                      </a:r>
                      <a:r>
                        <a:rPr kumimoji="1" lang="en-US" altLang="ja-JP" dirty="0"/>
                        <a:t> ID</a:t>
                      </a:r>
                      <a:endParaRPr kumimoji="1" lang="ja-JP" altLang="en-US" dirty="0"/>
                    </a:p>
                  </a:txBody>
                  <a:tcPr/>
                </a:tc>
                <a:tc>
                  <a:txBody>
                    <a:bodyPr/>
                    <a:lstStyle/>
                    <a:p>
                      <a:r>
                        <a:rPr kumimoji="1" lang="en-US" altLang="ja-JP" dirty="0"/>
                        <a:t>name</a:t>
                      </a:r>
                      <a:endParaRPr kumimoji="1" lang="ja-JP" altLang="en-US" dirty="0"/>
                    </a:p>
                  </a:txBody>
                  <a:tcPr/>
                </a:tc>
                <a:extLst>
                  <a:ext uri="{0D108BD9-81ED-4DB2-BD59-A6C34878D82A}">
                    <a16:rowId xmlns:a16="http://schemas.microsoft.com/office/drawing/2014/main" val="237022432"/>
                  </a:ext>
                </a:extLst>
              </a:tr>
              <a:tr h="348086">
                <a:tc>
                  <a:txBody>
                    <a:bodyPr/>
                    <a:lstStyle/>
                    <a:p>
                      <a:r>
                        <a:rPr kumimoji="1" lang="en-US" altLang="ja-JP" dirty="0"/>
                        <a:t>11</a:t>
                      </a:r>
                      <a:endParaRPr kumimoji="1" lang="ja-JP" altLang="en-US" dirty="0"/>
                    </a:p>
                  </a:txBody>
                  <a:tcPr/>
                </a:tc>
                <a:tc>
                  <a:txBody>
                    <a:bodyPr/>
                    <a:lstStyle/>
                    <a:p>
                      <a:r>
                        <a:rPr kumimoji="1" lang="en-US" altLang="ja-JP" dirty="0" err="1"/>
                        <a:t>electoron</a:t>
                      </a:r>
                      <a:endParaRPr kumimoji="1" lang="ja-JP" altLang="en-US" dirty="0"/>
                    </a:p>
                  </a:txBody>
                  <a:tcPr/>
                </a:tc>
                <a:extLst>
                  <a:ext uri="{0D108BD9-81ED-4DB2-BD59-A6C34878D82A}">
                    <a16:rowId xmlns:a16="http://schemas.microsoft.com/office/drawing/2014/main" val="402432226"/>
                  </a:ext>
                </a:extLst>
              </a:tr>
              <a:tr h="348086">
                <a:tc>
                  <a:txBody>
                    <a:bodyPr/>
                    <a:lstStyle/>
                    <a:p>
                      <a:r>
                        <a:rPr kumimoji="1" lang="en-US" altLang="ja-JP" dirty="0"/>
                        <a:t>24</a:t>
                      </a:r>
                      <a:endParaRPr kumimoji="1" lang="ja-JP" altLang="en-US" dirty="0"/>
                    </a:p>
                  </a:txBody>
                  <a:tcPr/>
                </a:tc>
                <a:tc>
                  <a:txBody>
                    <a:bodyPr/>
                    <a:lstStyle/>
                    <a:p>
                      <a:r>
                        <a:rPr kumimoji="1" lang="en-US" altLang="ja-JP" dirty="0"/>
                        <a:t>W+</a:t>
                      </a:r>
                      <a:endParaRPr kumimoji="1" lang="ja-JP" altLang="en-US" dirty="0"/>
                    </a:p>
                  </a:txBody>
                  <a:tcPr/>
                </a:tc>
                <a:extLst>
                  <a:ext uri="{0D108BD9-81ED-4DB2-BD59-A6C34878D82A}">
                    <a16:rowId xmlns:a16="http://schemas.microsoft.com/office/drawing/2014/main" val="500191280"/>
                  </a:ext>
                </a:extLst>
              </a:tr>
              <a:tr h="348086">
                <a:tc>
                  <a:txBody>
                    <a:bodyPr/>
                    <a:lstStyle/>
                    <a:p>
                      <a:r>
                        <a:rPr kumimoji="1" lang="en-US" altLang="ja-JP" dirty="0"/>
                        <a:t>431</a:t>
                      </a:r>
                      <a:endParaRPr kumimoji="1" lang="ja-JP" altLang="en-US" dirty="0"/>
                    </a:p>
                  </a:txBody>
                  <a:tcPr/>
                </a:tc>
                <a:tc>
                  <a:txBody>
                    <a:bodyPr/>
                    <a:lstStyle/>
                    <a:p>
                      <a:r>
                        <a:rPr kumimoji="1" lang="en-US" altLang="ja-JP" dirty="0"/>
                        <a:t>D_s+ (</a:t>
                      </a:r>
                      <a:r>
                        <a:rPr kumimoji="1" lang="en-US" altLang="ja-JP" dirty="0" err="1"/>
                        <a:t>CharmedMeson</a:t>
                      </a:r>
                      <a:r>
                        <a:rPr kumimoji="1" lang="en-US" altLang="ja-JP" dirty="0"/>
                        <a:t>)</a:t>
                      </a:r>
                      <a:endParaRPr kumimoji="1" lang="ja-JP" altLang="en-US" dirty="0"/>
                    </a:p>
                  </a:txBody>
                  <a:tcPr/>
                </a:tc>
                <a:extLst>
                  <a:ext uri="{0D108BD9-81ED-4DB2-BD59-A6C34878D82A}">
                    <a16:rowId xmlns:a16="http://schemas.microsoft.com/office/drawing/2014/main" val="2517687197"/>
                  </a:ext>
                </a:extLst>
              </a:tr>
              <a:tr h="348086">
                <a:tc>
                  <a:txBody>
                    <a:bodyPr/>
                    <a:lstStyle/>
                    <a:p>
                      <a:r>
                        <a:rPr kumimoji="1" lang="en-US" altLang="ja-JP" dirty="0"/>
                        <a:t>521</a:t>
                      </a:r>
                      <a:endParaRPr kumimoji="1" lang="ja-JP" altLang="en-US" dirty="0"/>
                    </a:p>
                  </a:txBody>
                  <a:tcPr/>
                </a:tc>
                <a:tc>
                  <a:txBody>
                    <a:bodyPr/>
                    <a:lstStyle/>
                    <a:p>
                      <a:r>
                        <a:rPr kumimoji="1" lang="en-US" altLang="ja-JP" dirty="0"/>
                        <a:t>B+ (B-Meson)</a:t>
                      </a:r>
                      <a:endParaRPr kumimoji="1" lang="ja-JP" altLang="en-US" dirty="0"/>
                    </a:p>
                  </a:txBody>
                  <a:tcPr/>
                </a:tc>
                <a:extLst>
                  <a:ext uri="{0D108BD9-81ED-4DB2-BD59-A6C34878D82A}">
                    <a16:rowId xmlns:a16="http://schemas.microsoft.com/office/drawing/2014/main" val="325854725"/>
                  </a:ext>
                </a:extLst>
              </a:tr>
              <a:tr h="348086">
                <a:tc>
                  <a:txBody>
                    <a:bodyPr/>
                    <a:lstStyle/>
                    <a:p>
                      <a:r>
                        <a:rPr kumimoji="1" lang="en-US" altLang="ja-JP" dirty="0"/>
                        <a:t>531</a:t>
                      </a:r>
                      <a:endParaRPr kumimoji="1" lang="ja-JP" altLang="en-US" dirty="0"/>
                    </a:p>
                  </a:txBody>
                  <a:tcPr/>
                </a:tc>
                <a:tc>
                  <a:txBody>
                    <a:bodyPr/>
                    <a:lstStyle/>
                    <a:p>
                      <a:r>
                        <a:rPr kumimoji="1" lang="en-US" altLang="ja-JP" dirty="0"/>
                        <a:t>B_s0 (B-Meson)</a:t>
                      </a:r>
                      <a:endParaRPr kumimoji="1" lang="ja-JP" altLang="en-US" dirty="0"/>
                    </a:p>
                  </a:txBody>
                  <a:tcPr/>
                </a:tc>
                <a:extLst>
                  <a:ext uri="{0D108BD9-81ED-4DB2-BD59-A6C34878D82A}">
                    <a16:rowId xmlns:a16="http://schemas.microsoft.com/office/drawing/2014/main" val="2840326057"/>
                  </a:ext>
                </a:extLst>
              </a:tr>
            </a:tbl>
          </a:graphicData>
        </a:graphic>
      </p:graphicFrame>
      <p:sp>
        <p:nvSpPr>
          <p:cNvPr id="6" name="テキスト ボックス 5">
            <a:extLst>
              <a:ext uri="{FF2B5EF4-FFF2-40B4-BE49-F238E27FC236}">
                <a16:creationId xmlns:a16="http://schemas.microsoft.com/office/drawing/2014/main" id="{E1F7585B-14B6-BF36-F4E8-041BD818B8EA}"/>
              </a:ext>
            </a:extLst>
          </p:cNvPr>
          <p:cNvSpPr txBox="1"/>
          <p:nvPr/>
        </p:nvSpPr>
        <p:spPr>
          <a:xfrm>
            <a:off x="10741454" y="3456209"/>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0" name="テキスト ボックス 9">
            <a:extLst>
              <a:ext uri="{FF2B5EF4-FFF2-40B4-BE49-F238E27FC236}">
                <a16:creationId xmlns:a16="http://schemas.microsoft.com/office/drawing/2014/main" id="{FE494206-4E86-88B1-B3AF-8F251BB45D7D}"/>
              </a:ext>
            </a:extLst>
          </p:cNvPr>
          <p:cNvSpPr txBox="1"/>
          <p:nvPr/>
        </p:nvSpPr>
        <p:spPr>
          <a:xfrm>
            <a:off x="10638654" y="6378406"/>
            <a:ext cx="974604" cy="369332"/>
          </a:xfrm>
          <a:prstGeom prst="rect">
            <a:avLst/>
          </a:prstGeom>
          <a:noFill/>
        </p:spPr>
        <p:txBody>
          <a:bodyPr wrap="square" rtlCol="0">
            <a:spAutoFit/>
          </a:bodyPr>
          <a:lstStyle/>
          <a:p>
            <a:r>
              <a:rPr kumimoji="1" lang="en-US" altLang="ja-JP" dirty="0"/>
              <a:t>PDG ID</a:t>
            </a:r>
            <a:endParaRPr kumimoji="1" lang="ja-JP" altLang="en-US" dirty="0"/>
          </a:p>
        </p:txBody>
      </p:sp>
    </p:spTree>
    <p:extLst>
      <p:ext uri="{BB962C8B-B14F-4D97-AF65-F5344CB8AC3E}">
        <p14:creationId xmlns:p14="http://schemas.microsoft.com/office/powerpoint/2010/main" val="1996654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F61D8F-0047-1214-93E9-48E2EBA1A678}"/>
              </a:ext>
            </a:extLst>
          </p:cNvPr>
          <p:cNvSpPr>
            <a:spLocks noGrp="1"/>
          </p:cNvSpPr>
          <p:nvPr>
            <p:ph type="title"/>
          </p:nvPr>
        </p:nvSpPr>
        <p:spPr>
          <a:xfrm>
            <a:off x="578842" y="356976"/>
            <a:ext cx="10515600" cy="1325563"/>
          </a:xfrm>
        </p:spPr>
        <p:txBody>
          <a:bodyPr/>
          <a:lstStyle/>
          <a:p>
            <a:r>
              <a:rPr lang="en-US" altLang="ja-JP" dirty="0" err="1"/>
              <a:t>lcio</a:t>
            </a:r>
            <a:r>
              <a:rPr lang="ja-JP" altLang="en-US" dirty="0"/>
              <a:t>ファイルの中身の確認</a:t>
            </a:r>
            <a:endParaRPr kumimoji="1" lang="ja-JP" altLang="en-US" dirty="0"/>
          </a:p>
        </p:txBody>
      </p:sp>
      <p:sp>
        <p:nvSpPr>
          <p:cNvPr id="4" name="テキスト ボックス 3">
            <a:extLst>
              <a:ext uri="{FF2B5EF4-FFF2-40B4-BE49-F238E27FC236}">
                <a16:creationId xmlns:a16="http://schemas.microsoft.com/office/drawing/2014/main" id="{970B6583-54DD-1E52-5D76-3F53F6BEE921}"/>
              </a:ext>
            </a:extLst>
          </p:cNvPr>
          <p:cNvSpPr txBox="1"/>
          <p:nvPr/>
        </p:nvSpPr>
        <p:spPr>
          <a:xfrm>
            <a:off x="578842" y="1996066"/>
            <a:ext cx="6509852" cy="2308324"/>
          </a:xfrm>
          <a:prstGeom prst="rect">
            <a:avLst/>
          </a:prstGeom>
          <a:noFill/>
        </p:spPr>
        <p:txBody>
          <a:bodyPr wrap="square" rtlCol="0">
            <a:spAutoFit/>
          </a:bodyPr>
          <a:lstStyle/>
          <a:p>
            <a:r>
              <a:rPr kumimoji="1" lang="en-US" altLang="ja-JP" dirty="0"/>
              <a:t>Tau</a:t>
            </a:r>
            <a:r>
              <a:rPr kumimoji="1" lang="ja-JP" altLang="en-US" dirty="0"/>
              <a:t>が</a:t>
            </a:r>
            <a:r>
              <a:rPr kumimoji="1" lang="en-US" altLang="ja-JP" dirty="0"/>
              <a:t>1</a:t>
            </a:r>
            <a:r>
              <a:rPr kumimoji="1" lang="ja-JP" altLang="en-US" dirty="0"/>
              <a:t>つだけ生成される事象の親粒子についてしらべた</a:t>
            </a:r>
            <a:endParaRPr kumimoji="1" lang="en-US" altLang="ja-JP" dirty="0"/>
          </a:p>
          <a:p>
            <a:endParaRPr lang="en-US" altLang="ja-JP" dirty="0"/>
          </a:p>
          <a:p>
            <a:endParaRPr kumimoji="1" lang="en-US" altLang="ja-JP" dirty="0"/>
          </a:p>
          <a:p>
            <a:r>
              <a:rPr kumimoji="1" lang="ja-JP" altLang="en-US" dirty="0"/>
              <a:t>目立つものとして、電子と</a:t>
            </a:r>
            <a:r>
              <a:rPr kumimoji="1" lang="en-US" altLang="ja-JP" dirty="0"/>
              <a:t>W</a:t>
            </a:r>
            <a:r>
              <a:rPr kumimoji="1" lang="ja-JP" altLang="en-US" dirty="0"/>
              <a:t>から生成されているものがある。</a:t>
            </a:r>
            <a:endParaRPr kumimoji="1" lang="en-US" altLang="ja-JP" dirty="0"/>
          </a:p>
          <a:p>
            <a:r>
              <a:rPr lang="ja-JP" altLang="en-US" dirty="0"/>
              <a:t>電子から生成されるものは、途中の粒子が省略されているものだと考えられる。</a:t>
            </a:r>
            <a:endParaRPr lang="en-US" altLang="ja-JP" dirty="0"/>
          </a:p>
          <a:p>
            <a:r>
              <a:rPr kumimoji="1" lang="ja-JP" altLang="en-US" dirty="0"/>
              <a:t>親粒子が</a:t>
            </a:r>
            <a:r>
              <a:rPr kumimoji="1" lang="en-US" altLang="ja-JP" dirty="0"/>
              <a:t>W</a:t>
            </a:r>
            <a:r>
              <a:rPr kumimoji="1" lang="ja-JP" altLang="en-US" dirty="0"/>
              <a:t>で記録されるものと電子</a:t>
            </a:r>
            <a:r>
              <a:rPr lang="ja-JP" altLang="en-US" dirty="0"/>
              <a:t>で記録されるものの違いを調べる必要がある。</a:t>
            </a:r>
            <a:endParaRPr kumimoji="1" lang="ja-JP" altLang="en-US" dirty="0"/>
          </a:p>
        </p:txBody>
      </p:sp>
      <p:pic>
        <p:nvPicPr>
          <p:cNvPr id="6" name="図 5">
            <a:extLst>
              <a:ext uri="{FF2B5EF4-FFF2-40B4-BE49-F238E27FC236}">
                <a16:creationId xmlns:a16="http://schemas.microsoft.com/office/drawing/2014/main" id="{BA2163A3-169F-C1C8-E6D9-3C12494947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4707" y="351483"/>
            <a:ext cx="3618451" cy="2467597"/>
          </a:xfrm>
          <a:prstGeom prst="rect">
            <a:avLst/>
          </a:prstGeom>
        </p:spPr>
      </p:pic>
      <p:pic>
        <p:nvPicPr>
          <p:cNvPr id="8" name="図 7">
            <a:extLst>
              <a:ext uri="{FF2B5EF4-FFF2-40B4-BE49-F238E27FC236}">
                <a16:creationId xmlns:a16="http://schemas.microsoft.com/office/drawing/2014/main" id="{3A10D9C1-18DD-D979-8D0D-972899757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3619" y="3611125"/>
            <a:ext cx="4280625" cy="2919165"/>
          </a:xfrm>
          <a:prstGeom prst="rect">
            <a:avLst/>
          </a:prstGeom>
        </p:spPr>
      </p:pic>
      <p:sp>
        <p:nvSpPr>
          <p:cNvPr id="9" name="左中かっこ 8">
            <a:extLst>
              <a:ext uri="{FF2B5EF4-FFF2-40B4-BE49-F238E27FC236}">
                <a16:creationId xmlns:a16="http://schemas.microsoft.com/office/drawing/2014/main" id="{379F5E45-51D5-8778-A730-D2C496036CCE}"/>
              </a:ext>
            </a:extLst>
          </p:cNvPr>
          <p:cNvSpPr/>
          <p:nvPr/>
        </p:nvSpPr>
        <p:spPr>
          <a:xfrm rot="16200000">
            <a:off x="8476027" y="2451348"/>
            <a:ext cx="125835" cy="53479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609A82CA-9D4A-EFED-1770-78C88DBED7BF}"/>
              </a:ext>
            </a:extLst>
          </p:cNvPr>
          <p:cNvCxnSpPr>
            <a:cxnSpLocks/>
            <a:stCxn id="9" idx="1"/>
          </p:cNvCxnSpPr>
          <p:nvPr/>
        </p:nvCxnSpPr>
        <p:spPr>
          <a:xfrm flipH="1">
            <a:off x="8538944" y="2781665"/>
            <a:ext cx="1" cy="829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テキスト ボックス 10">
            <a:extLst>
              <a:ext uri="{FF2B5EF4-FFF2-40B4-BE49-F238E27FC236}">
                <a16:creationId xmlns:a16="http://schemas.microsoft.com/office/drawing/2014/main" id="{118D29D1-DB48-C851-DC33-F0E9D3E93431}"/>
              </a:ext>
            </a:extLst>
          </p:cNvPr>
          <p:cNvSpPr txBox="1"/>
          <p:nvPr/>
        </p:nvSpPr>
        <p:spPr>
          <a:xfrm>
            <a:off x="8576576" y="3011729"/>
            <a:ext cx="1094763" cy="369332"/>
          </a:xfrm>
          <a:prstGeom prst="rect">
            <a:avLst/>
          </a:prstGeom>
          <a:noFill/>
        </p:spPr>
        <p:txBody>
          <a:bodyPr wrap="square" rtlCol="0">
            <a:spAutoFit/>
          </a:bodyPr>
          <a:lstStyle/>
          <a:p>
            <a:r>
              <a:rPr kumimoji="1" lang="en-US" altLang="ja-JP" dirty="0"/>
              <a:t>ZOOM</a:t>
            </a:r>
            <a:endParaRPr kumimoji="1" lang="ja-JP" altLang="en-US" dirty="0"/>
          </a:p>
        </p:txBody>
      </p:sp>
      <p:sp>
        <p:nvSpPr>
          <p:cNvPr id="5" name="テキスト ボックス 4">
            <a:extLst>
              <a:ext uri="{FF2B5EF4-FFF2-40B4-BE49-F238E27FC236}">
                <a16:creationId xmlns:a16="http://schemas.microsoft.com/office/drawing/2014/main" id="{DF1DF629-95F8-BCAB-8C3E-39A11B6C4E7D}"/>
              </a:ext>
            </a:extLst>
          </p:cNvPr>
          <p:cNvSpPr txBox="1"/>
          <p:nvPr/>
        </p:nvSpPr>
        <p:spPr>
          <a:xfrm>
            <a:off x="10772254" y="2726747"/>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2" name="テキスト ボックス 11">
            <a:extLst>
              <a:ext uri="{FF2B5EF4-FFF2-40B4-BE49-F238E27FC236}">
                <a16:creationId xmlns:a16="http://schemas.microsoft.com/office/drawing/2014/main" id="{48241701-8AFA-B952-F593-3E4B239B31D6}"/>
              </a:ext>
            </a:extLst>
          </p:cNvPr>
          <p:cNvSpPr txBox="1"/>
          <p:nvPr/>
        </p:nvSpPr>
        <p:spPr>
          <a:xfrm>
            <a:off x="10969640" y="6345624"/>
            <a:ext cx="974604" cy="369332"/>
          </a:xfrm>
          <a:prstGeom prst="rect">
            <a:avLst/>
          </a:prstGeom>
          <a:noFill/>
        </p:spPr>
        <p:txBody>
          <a:bodyPr wrap="square" rtlCol="0">
            <a:spAutoFit/>
          </a:bodyPr>
          <a:lstStyle/>
          <a:p>
            <a:r>
              <a:rPr kumimoji="1" lang="en-US" altLang="ja-JP" dirty="0"/>
              <a:t>PDG ID</a:t>
            </a:r>
            <a:endParaRPr kumimoji="1" lang="ja-JP" altLang="en-US" dirty="0"/>
          </a:p>
        </p:txBody>
      </p:sp>
    </p:spTree>
    <p:extLst>
      <p:ext uri="{BB962C8B-B14F-4D97-AF65-F5344CB8AC3E}">
        <p14:creationId xmlns:p14="http://schemas.microsoft.com/office/powerpoint/2010/main" val="3690571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9550DA4B-5113-F7D0-3DEB-DFDB53CFCE90}"/>
              </a:ext>
            </a:extLst>
          </p:cNvPr>
          <p:cNvSpPr/>
          <p:nvPr/>
        </p:nvSpPr>
        <p:spPr>
          <a:xfrm>
            <a:off x="6679475" y="86684"/>
            <a:ext cx="5393780" cy="6759519"/>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9398CE6F-7CDC-92A9-A013-4E4C7A687599}"/>
              </a:ext>
            </a:extLst>
          </p:cNvPr>
          <p:cNvSpPr/>
          <p:nvPr/>
        </p:nvSpPr>
        <p:spPr>
          <a:xfrm>
            <a:off x="862149" y="3025331"/>
            <a:ext cx="4808610" cy="3820872"/>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9C23562-B2F9-4349-2249-69D146F0FA24}"/>
              </a:ext>
            </a:extLst>
          </p:cNvPr>
          <p:cNvSpPr>
            <a:spLocks noGrp="1"/>
          </p:cNvSpPr>
          <p:nvPr>
            <p:ph type="title"/>
          </p:nvPr>
        </p:nvSpPr>
        <p:spPr>
          <a:xfrm>
            <a:off x="185384" y="86684"/>
            <a:ext cx="10515600" cy="1325563"/>
          </a:xfrm>
        </p:spPr>
        <p:txBody>
          <a:bodyPr/>
          <a:lstStyle/>
          <a:p>
            <a:r>
              <a:rPr lang="en-US" altLang="ja-JP" dirty="0" err="1"/>
              <a:t>lcio</a:t>
            </a:r>
            <a:r>
              <a:rPr lang="ja-JP" altLang="en-US" dirty="0"/>
              <a:t>ファイルの中身の確認</a:t>
            </a:r>
            <a:endParaRPr kumimoji="1" lang="ja-JP" altLang="en-US" dirty="0"/>
          </a:p>
        </p:txBody>
      </p:sp>
      <p:pic>
        <p:nvPicPr>
          <p:cNvPr id="5" name="図 4">
            <a:extLst>
              <a:ext uri="{FF2B5EF4-FFF2-40B4-BE49-F238E27FC236}">
                <a16:creationId xmlns:a16="http://schemas.microsoft.com/office/drawing/2014/main" id="{12854484-7B33-4965-E5CE-F778A041F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723" y="3613666"/>
            <a:ext cx="4353461" cy="2968836"/>
          </a:xfrm>
          <a:prstGeom prst="rect">
            <a:avLst/>
          </a:prstGeom>
        </p:spPr>
      </p:pic>
      <p:pic>
        <p:nvPicPr>
          <p:cNvPr id="7" name="図 6">
            <a:extLst>
              <a:ext uri="{FF2B5EF4-FFF2-40B4-BE49-F238E27FC236}">
                <a16:creationId xmlns:a16="http://schemas.microsoft.com/office/drawing/2014/main" id="{2841EBE6-4662-554C-4592-320A26A7B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151" y="352780"/>
            <a:ext cx="4632219" cy="3158936"/>
          </a:xfrm>
          <a:prstGeom prst="rect">
            <a:avLst/>
          </a:prstGeom>
        </p:spPr>
      </p:pic>
      <p:pic>
        <p:nvPicPr>
          <p:cNvPr id="9" name="図 8">
            <a:extLst>
              <a:ext uri="{FF2B5EF4-FFF2-40B4-BE49-F238E27FC236}">
                <a16:creationId xmlns:a16="http://schemas.microsoft.com/office/drawing/2014/main" id="{E80F707A-47CB-A959-8DE7-328233793F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7215" y="3844959"/>
            <a:ext cx="4172636" cy="2845522"/>
          </a:xfrm>
          <a:prstGeom prst="rect">
            <a:avLst/>
          </a:prstGeom>
        </p:spPr>
      </p:pic>
      <p:sp>
        <p:nvSpPr>
          <p:cNvPr id="3" name="左中かっこ 2">
            <a:extLst>
              <a:ext uri="{FF2B5EF4-FFF2-40B4-BE49-F238E27FC236}">
                <a16:creationId xmlns:a16="http://schemas.microsoft.com/office/drawing/2014/main" id="{4C529BBF-4491-8ACD-9FB7-AD1DB03B23DE}"/>
              </a:ext>
            </a:extLst>
          </p:cNvPr>
          <p:cNvSpPr/>
          <p:nvPr/>
        </p:nvSpPr>
        <p:spPr>
          <a:xfrm rot="16200000">
            <a:off x="7692886" y="3047202"/>
            <a:ext cx="125835" cy="53479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cxnSp>
        <p:nvCxnSpPr>
          <p:cNvPr id="4" name="直線矢印コネクタ 3">
            <a:extLst>
              <a:ext uri="{FF2B5EF4-FFF2-40B4-BE49-F238E27FC236}">
                <a16:creationId xmlns:a16="http://schemas.microsoft.com/office/drawing/2014/main" id="{5BE306B9-270F-73D9-EABB-DFEA2BDCA942}"/>
              </a:ext>
            </a:extLst>
          </p:cNvPr>
          <p:cNvCxnSpPr>
            <a:cxnSpLocks/>
            <a:stCxn id="3" idx="1"/>
          </p:cNvCxnSpPr>
          <p:nvPr/>
        </p:nvCxnSpPr>
        <p:spPr>
          <a:xfrm>
            <a:off x="7755804" y="3377519"/>
            <a:ext cx="0" cy="7073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テキスト ボックス 5">
            <a:extLst>
              <a:ext uri="{FF2B5EF4-FFF2-40B4-BE49-F238E27FC236}">
                <a16:creationId xmlns:a16="http://schemas.microsoft.com/office/drawing/2014/main" id="{EFE33E61-2D72-44BA-BF09-1FF5F358AB17}"/>
              </a:ext>
            </a:extLst>
          </p:cNvPr>
          <p:cNvSpPr txBox="1"/>
          <p:nvPr/>
        </p:nvSpPr>
        <p:spPr>
          <a:xfrm>
            <a:off x="7665477" y="3560757"/>
            <a:ext cx="1094763" cy="369332"/>
          </a:xfrm>
          <a:prstGeom prst="rect">
            <a:avLst/>
          </a:prstGeom>
          <a:noFill/>
        </p:spPr>
        <p:txBody>
          <a:bodyPr wrap="square" rtlCol="0">
            <a:spAutoFit/>
          </a:bodyPr>
          <a:lstStyle/>
          <a:p>
            <a:r>
              <a:rPr kumimoji="1" lang="en-US" altLang="ja-JP" dirty="0"/>
              <a:t>ZOOM</a:t>
            </a:r>
            <a:endParaRPr kumimoji="1" lang="ja-JP" altLang="en-US" dirty="0"/>
          </a:p>
        </p:txBody>
      </p:sp>
      <p:sp>
        <p:nvSpPr>
          <p:cNvPr id="12" name="テキスト ボックス 11">
            <a:extLst>
              <a:ext uri="{FF2B5EF4-FFF2-40B4-BE49-F238E27FC236}">
                <a16:creationId xmlns:a16="http://schemas.microsoft.com/office/drawing/2014/main" id="{3C733F90-13C5-57AA-2420-667AE05544B0}"/>
              </a:ext>
            </a:extLst>
          </p:cNvPr>
          <p:cNvSpPr txBox="1"/>
          <p:nvPr/>
        </p:nvSpPr>
        <p:spPr>
          <a:xfrm>
            <a:off x="451630" y="1146990"/>
            <a:ext cx="5060896" cy="1754326"/>
          </a:xfrm>
          <a:prstGeom prst="rect">
            <a:avLst/>
          </a:prstGeom>
          <a:noFill/>
        </p:spPr>
        <p:txBody>
          <a:bodyPr wrap="square" rtlCol="0">
            <a:spAutoFit/>
          </a:bodyPr>
          <a:lstStyle/>
          <a:p>
            <a:r>
              <a:rPr kumimoji="1" lang="en-US" altLang="ja-JP" dirty="0"/>
              <a:t>Tau</a:t>
            </a:r>
            <a:r>
              <a:rPr kumimoji="1" lang="ja-JP" altLang="en-US" dirty="0"/>
              <a:t>が</a:t>
            </a:r>
            <a:r>
              <a:rPr kumimoji="1" lang="en-US" altLang="ja-JP" dirty="0"/>
              <a:t>2</a:t>
            </a:r>
            <a:r>
              <a:rPr lang="ja-JP" altLang="en-US" dirty="0"/>
              <a:t> つ生成されているものについて、</a:t>
            </a:r>
            <a:endParaRPr lang="en-US" altLang="ja-JP" dirty="0"/>
          </a:p>
          <a:p>
            <a:r>
              <a:rPr kumimoji="1" lang="ja-JP" altLang="en-US" dirty="0"/>
              <a:t>はじめに生成された</a:t>
            </a:r>
            <a:r>
              <a:rPr kumimoji="1" lang="en-US" altLang="ja-JP" dirty="0"/>
              <a:t>tau</a:t>
            </a:r>
            <a:r>
              <a:rPr kumimoji="1" lang="ja-JP" altLang="en-US" dirty="0"/>
              <a:t>について</a:t>
            </a:r>
            <a:r>
              <a:rPr lang="ja-JP" altLang="en-US" dirty="0"/>
              <a:t>親は電子</a:t>
            </a:r>
            <a:r>
              <a:rPr lang="en-US" altLang="ja-JP" dirty="0"/>
              <a:t>(11)</a:t>
            </a:r>
            <a:r>
              <a:rPr lang="ja-JP" altLang="en-US" dirty="0"/>
              <a:t>と</a:t>
            </a:r>
            <a:r>
              <a:rPr lang="en-US" altLang="ja-JP" dirty="0"/>
              <a:t>W(24)</a:t>
            </a:r>
            <a:r>
              <a:rPr lang="ja-JP" altLang="en-US" dirty="0"/>
              <a:t>しかない</a:t>
            </a:r>
            <a:r>
              <a:rPr lang="en-US" altLang="ja-JP" dirty="0"/>
              <a:t>(</a:t>
            </a:r>
            <a:r>
              <a:rPr lang="en-US" altLang="ja-JP" b="1" dirty="0"/>
              <a:t>a</a:t>
            </a:r>
            <a:r>
              <a:rPr lang="en-US" altLang="ja-JP" dirty="0"/>
              <a:t>)</a:t>
            </a:r>
          </a:p>
          <a:p>
            <a:endParaRPr kumimoji="1" lang="en-US" altLang="ja-JP" dirty="0"/>
          </a:p>
          <a:p>
            <a:r>
              <a:rPr kumimoji="1" lang="en-US" altLang="ja-JP" dirty="0"/>
              <a:t>2</a:t>
            </a:r>
            <a:r>
              <a:rPr kumimoji="1" lang="ja-JP" altLang="en-US" dirty="0"/>
              <a:t>個目に生成された</a:t>
            </a:r>
            <a:r>
              <a:rPr kumimoji="1" lang="en-US" altLang="ja-JP" dirty="0"/>
              <a:t>tau</a:t>
            </a:r>
            <a:r>
              <a:rPr kumimoji="1" lang="ja-JP" altLang="en-US" dirty="0"/>
              <a:t>は親粒子として電子</a:t>
            </a:r>
            <a:r>
              <a:rPr kumimoji="1" lang="en-US" altLang="ja-JP" dirty="0"/>
              <a:t>(11)</a:t>
            </a:r>
            <a:r>
              <a:rPr kumimoji="1" lang="ja-JP" altLang="en-US" dirty="0"/>
              <a:t>と中間子</a:t>
            </a:r>
            <a:r>
              <a:rPr kumimoji="1" lang="en-US" altLang="ja-JP" dirty="0"/>
              <a:t>(431,521,531)</a:t>
            </a:r>
            <a:r>
              <a:rPr kumimoji="1" lang="ja-JP" altLang="en-US" dirty="0"/>
              <a:t>を持つ</a:t>
            </a:r>
            <a:r>
              <a:rPr kumimoji="1" lang="en-US" altLang="ja-JP" dirty="0"/>
              <a:t>(</a:t>
            </a:r>
            <a:r>
              <a:rPr kumimoji="1" lang="en-US" altLang="ja-JP" b="1" dirty="0"/>
              <a:t>b</a:t>
            </a:r>
            <a:r>
              <a:rPr kumimoji="1" lang="en-US" altLang="ja-JP" dirty="0"/>
              <a:t>)</a:t>
            </a:r>
            <a:endParaRPr kumimoji="1" lang="ja-JP" altLang="en-US" dirty="0"/>
          </a:p>
        </p:txBody>
      </p:sp>
      <p:sp>
        <p:nvSpPr>
          <p:cNvPr id="13" name="テキスト ボックス 12">
            <a:extLst>
              <a:ext uri="{FF2B5EF4-FFF2-40B4-BE49-F238E27FC236}">
                <a16:creationId xmlns:a16="http://schemas.microsoft.com/office/drawing/2014/main" id="{5592BDEF-2FE6-77C4-A02A-02023B644BAA}"/>
              </a:ext>
            </a:extLst>
          </p:cNvPr>
          <p:cNvSpPr txBox="1"/>
          <p:nvPr/>
        </p:nvSpPr>
        <p:spPr>
          <a:xfrm>
            <a:off x="1207847" y="3327050"/>
            <a:ext cx="746618" cy="369332"/>
          </a:xfrm>
          <a:prstGeom prst="rect">
            <a:avLst/>
          </a:prstGeom>
          <a:noFill/>
        </p:spPr>
        <p:txBody>
          <a:bodyPr wrap="square" rtlCol="0">
            <a:spAutoFit/>
          </a:bodyPr>
          <a:lstStyle/>
          <a:p>
            <a:r>
              <a:rPr kumimoji="1" lang="en-US" altLang="ja-JP" dirty="0"/>
              <a:t>(</a:t>
            </a:r>
            <a:r>
              <a:rPr kumimoji="1" lang="en-US" altLang="ja-JP" b="1" dirty="0"/>
              <a:t>a</a:t>
            </a:r>
            <a:r>
              <a:rPr kumimoji="1" lang="en-US" altLang="ja-JP" dirty="0"/>
              <a:t>)</a:t>
            </a:r>
            <a:endParaRPr kumimoji="1" lang="ja-JP" altLang="en-US" dirty="0"/>
          </a:p>
        </p:txBody>
      </p:sp>
      <p:sp>
        <p:nvSpPr>
          <p:cNvPr id="14" name="テキスト ボックス 13">
            <a:extLst>
              <a:ext uri="{FF2B5EF4-FFF2-40B4-BE49-F238E27FC236}">
                <a16:creationId xmlns:a16="http://schemas.microsoft.com/office/drawing/2014/main" id="{37C07A24-A7DC-7352-C62D-557C2E35EFF5}"/>
              </a:ext>
            </a:extLst>
          </p:cNvPr>
          <p:cNvSpPr txBox="1"/>
          <p:nvPr/>
        </p:nvSpPr>
        <p:spPr>
          <a:xfrm>
            <a:off x="6613447" y="1745490"/>
            <a:ext cx="560732" cy="369332"/>
          </a:xfrm>
          <a:prstGeom prst="rect">
            <a:avLst/>
          </a:prstGeom>
          <a:noFill/>
        </p:spPr>
        <p:txBody>
          <a:bodyPr wrap="square" rtlCol="0">
            <a:spAutoFit/>
          </a:bodyPr>
          <a:lstStyle/>
          <a:p>
            <a:r>
              <a:rPr lang="en-US" altLang="ja-JP" dirty="0"/>
              <a:t>(</a:t>
            </a:r>
            <a:r>
              <a:rPr lang="en-US" altLang="ja-JP" b="1" dirty="0"/>
              <a:t>b</a:t>
            </a:r>
            <a:r>
              <a:rPr lang="en-US" altLang="ja-JP" dirty="0"/>
              <a:t>)</a:t>
            </a:r>
            <a:endParaRPr kumimoji="1" lang="ja-JP" altLang="en-US" dirty="0"/>
          </a:p>
        </p:txBody>
      </p:sp>
      <p:sp>
        <p:nvSpPr>
          <p:cNvPr id="15" name="テキスト ボックス 14">
            <a:extLst>
              <a:ext uri="{FF2B5EF4-FFF2-40B4-BE49-F238E27FC236}">
                <a16:creationId xmlns:a16="http://schemas.microsoft.com/office/drawing/2014/main" id="{4B7EA9D3-0CEE-9294-CED3-77B860BB8AAE}"/>
              </a:ext>
            </a:extLst>
          </p:cNvPr>
          <p:cNvSpPr txBox="1"/>
          <p:nvPr/>
        </p:nvSpPr>
        <p:spPr>
          <a:xfrm flipH="1">
            <a:off x="1681642" y="3353428"/>
            <a:ext cx="1090569" cy="369332"/>
          </a:xfrm>
          <a:prstGeom prst="rect">
            <a:avLst/>
          </a:prstGeom>
          <a:noFill/>
        </p:spPr>
        <p:txBody>
          <a:bodyPr wrap="square" rtlCol="0">
            <a:spAutoFit/>
          </a:bodyPr>
          <a:lstStyle/>
          <a:p>
            <a:r>
              <a:rPr kumimoji="1" lang="en-US" altLang="ja-JP" dirty="0"/>
              <a:t>1</a:t>
            </a:r>
            <a:r>
              <a:rPr kumimoji="1" lang="ja-JP" altLang="en-US" dirty="0"/>
              <a:t>つ目</a:t>
            </a:r>
          </a:p>
        </p:txBody>
      </p:sp>
      <p:sp>
        <p:nvSpPr>
          <p:cNvPr id="16" name="テキスト ボックス 15">
            <a:extLst>
              <a:ext uri="{FF2B5EF4-FFF2-40B4-BE49-F238E27FC236}">
                <a16:creationId xmlns:a16="http://schemas.microsoft.com/office/drawing/2014/main" id="{F35E206F-F8A6-103A-9B4B-8DE267B473C8}"/>
              </a:ext>
            </a:extLst>
          </p:cNvPr>
          <p:cNvSpPr txBox="1"/>
          <p:nvPr/>
        </p:nvSpPr>
        <p:spPr>
          <a:xfrm>
            <a:off x="6677325" y="2073464"/>
            <a:ext cx="795625" cy="369332"/>
          </a:xfrm>
          <a:prstGeom prst="rect">
            <a:avLst/>
          </a:prstGeom>
          <a:noFill/>
        </p:spPr>
        <p:txBody>
          <a:bodyPr wrap="square" rtlCol="0">
            <a:spAutoFit/>
          </a:bodyPr>
          <a:lstStyle/>
          <a:p>
            <a:r>
              <a:rPr kumimoji="1" lang="en-US" altLang="ja-JP" dirty="0"/>
              <a:t>2</a:t>
            </a:r>
            <a:r>
              <a:rPr kumimoji="1" lang="ja-JP" altLang="en-US" dirty="0"/>
              <a:t>つ目</a:t>
            </a:r>
          </a:p>
        </p:txBody>
      </p:sp>
      <p:sp>
        <p:nvSpPr>
          <p:cNvPr id="10" name="テキスト ボックス 9">
            <a:extLst>
              <a:ext uri="{FF2B5EF4-FFF2-40B4-BE49-F238E27FC236}">
                <a16:creationId xmlns:a16="http://schemas.microsoft.com/office/drawing/2014/main" id="{2EA7414C-2BBE-1ADC-A573-0DD14EC1A3AF}"/>
              </a:ext>
            </a:extLst>
          </p:cNvPr>
          <p:cNvSpPr txBox="1"/>
          <p:nvPr/>
        </p:nvSpPr>
        <p:spPr>
          <a:xfrm>
            <a:off x="10998164" y="3429000"/>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7" name="テキスト ボックス 16">
            <a:extLst>
              <a:ext uri="{FF2B5EF4-FFF2-40B4-BE49-F238E27FC236}">
                <a16:creationId xmlns:a16="http://schemas.microsoft.com/office/drawing/2014/main" id="{141658C0-3BC4-4176-6F10-464D91AEC68D}"/>
              </a:ext>
            </a:extLst>
          </p:cNvPr>
          <p:cNvSpPr txBox="1"/>
          <p:nvPr/>
        </p:nvSpPr>
        <p:spPr>
          <a:xfrm>
            <a:off x="10493444" y="6466128"/>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9" name="テキスト ボックス 18">
            <a:extLst>
              <a:ext uri="{FF2B5EF4-FFF2-40B4-BE49-F238E27FC236}">
                <a16:creationId xmlns:a16="http://schemas.microsoft.com/office/drawing/2014/main" id="{427B8443-CC97-7C24-C888-1AA9AF8ABE09}"/>
              </a:ext>
            </a:extLst>
          </p:cNvPr>
          <p:cNvSpPr txBox="1"/>
          <p:nvPr/>
        </p:nvSpPr>
        <p:spPr>
          <a:xfrm>
            <a:off x="4271618" y="6501084"/>
            <a:ext cx="974604" cy="369332"/>
          </a:xfrm>
          <a:prstGeom prst="rect">
            <a:avLst/>
          </a:prstGeom>
          <a:noFill/>
        </p:spPr>
        <p:txBody>
          <a:bodyPr wrap="square" rtlCol="0">
            <a:spAutoFit/>
          </a:bodyPr>
          <a:lstStyle/>
          <a:p>
            <a:r>
              <a:rPr kumimoji="1" lang="en-US" altLang="ja-JP" dirty="0"/>
              <a:t>PDG ID</a:t>
            </a:r>
            <a:endParaRPr kumimoji="1" lang="ja-JP" altLang="en-US" dirty="0"/>
          </a:p>
        </p:txBody>
      </p:sp>
    </p:spTree>
    <p:extLst>
      <p:ext uri="{BB962C8B-B14F-4D97-AF65-F5344CB8AC3E}">
        <p14:creationId xmlns:p14="http://schemas.microsoft.com/office/powerpoint/2010/main" val="3767246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9F79A718-E36B-EDFF-C660-273457435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0124" y="3997008"/>
            <a:ext cx="3733340" cy="2545945"/>
          </a:xfrm>
          <a:prstGeom prst="rect">
            <a:avLst/>
          </a:prstGeom>
        </p:spPr>
      </p:pic>
      <p:sp>
        <p:nvSpPr>
          <p:cNvPr id="2" name="タイトル 1">
            <a:extLst>
              <a:ext uri="{FF2B5EF4-FFF2-40B4-BE49-F238E27FC236}">
                <a16:creationId xmlns:a16="http://schemas.microsoft.com/office/drawing/2014/main" id="{4614FCFE-3D39-9AC9-40FA-7334C6FC45BD}"/>
              </a:ext>
            </a:extLst>
          </p:cNvPr>
          <p:cNvSpPr>
            <a:spLocks noGrp="1"/>
          </p:cNvSpPr>
          <p:nvPr>
            <p:ph type="title"/>
          </p:nvPr>
        </p:nvSpPr>
        <p:spPr>
          <a:xfrm>
            <a:off x="521240" y="315047"/>
            <a:ext cx="10515600" cy="1325563"/>
          </a:xfrm>
        </p:spPr>
        <p:txBody>
          <a:bodyPr/>
          <a:lstStyle/>
          <a:p>
            <a:r>
              <a:rPr lang="en-US" altLang="ja-JP" dirty="0" err="1"/>
              <a:t>lcio</a:t>
            </a:r>
            <a:r>
              <a:rPr lang="ja-JP" altLang="en-US" dirty="0"/>
              <a:t>ファイルの中身の確認</a:t>
            </a:r>
            <a:endParaRPr kumimoji="1" lang="ja-JP" altLang="en-US" dirty="0"/>
          </a:p>
        </p:txBody>
      </p:sp>
      <p:sp>
        <p:nvSpPr>
          <p:cNvPr id="4" name="テキスト ボックス 3">
            <a:extLst>
              <a:ext uri="{FF2B5EF4-FFF2-40B4-BE49-F238E27FC236}">
                <a16:creationId xmlns:a16="http://schemas.microsoft.com/office/drawing/2014/main" id="{C926FEB4-2454-F04D-4AA7-52A325B3C0E1}"/>
              </a:ext>
            </a:extLst>
          </p:cNvPr>
          <p:cNvSpPr txBox="1"/>
          <p:nvPr/>
        </p:nvSpPr>
        <p:spPr>
          <a:xfrm>
            <a:off x="521240" y="2092885"/>
            <a:ext cx="6479099" cy="1754326"/>
          </a:xfrm>
          <a:prstGeom prst="rect">
            <a:avLst/>
          </a:prstGeom>
          <a:noFill/>
        </p:spPr>
        <p:txBody>
          <a:bodyPr wrap="square" rtlCol="0">
            <a:spAutoFit/>
          </a:bodyPr>
          <a:lstStyle/>
          <a:p>
            <a:r>
              <a:rPr kumimoji="1" lang="en-US" altLang="ja-JP" dirty="0"/>
              <a:t>Tau</a:t>
            </a:r>
            <a:r>
              <a:rPr kumimoji="1" lang="ja-JP" altLang="en-US" dirty="0"/>
              <a:t>が</a:t>
            </a:r>
            <a:r>
              <a:rPr kumimoji="1" lang="en-US" altLang="ja-JP" dirty="0"/>
              <a:t>2</a:t>
            </a:r>
            <a:r>
              <a:rPr kumimoji="1" lang="ja-JP" altLang="en-US" dirty="0"/>
              <a:t>つ生成されると記録されている事象の親事象について、</a:t>
            </a:r>
            <a:endParaRPr kumimoji="1" lang="en-US" altLang="ja-JP" dirty="0"/>
          </a:p>
          <a:p>
            <a:r>
              <a:rPr lang="ja-JP" altLang="en-US" dirty="0"/>
              <a:t>はじめに生成された</a:t>
            </a:r>
            <a:r>
              <a:rPr lang="en-US" altLang="ja-JP" b="1" dirty="0"/>
              <a:t>1</a:t>
            </a:r>
            <a:r>
              <a:rPr lang="ja-JP" altLang="en-US" b="1" dirty="0"/>
              <a:t>つ目の</a:t>
            </a:r>
            <a:r>
              <a:rPr lang="en-US" altLang="ja-JP" b="1" dirty="0"/>
              <a:t>tau</a:t>
            </a:r>
            <a:r>
              <a:rPr lang="ja-JP" altLang="en-US" b="1" dirty="0"/>
              <a:t>が</a:t>
            </a:r>
            <a:r>
              <a:rPr lang="en-US" altLang="ja-JP" b="1" dirty="0"/>
              <a:t>W</a:t>
            </a:r>
            <a:r>
              <a:rPr lang="ja-JP" altLang="en-US" b="1" dirty="0"/>
              <a:t>から生成されるもの</a:t>
            </a:r>
            <a:r>
              <a:rPr lang="ja-JP" altLang="en-US" dirty="0"/>
              <a:t>にだけ焦点を絞った。</a:t>
            </a:r>
            <a:endParaRPr lang="en-US" altLang="ja-JP" dirty="0"/>
          </a:p>
          <a:p>
            <a:endParaRPr kumimoji="1" lang="en-US" altLang="ja-JP" dirty="0"/>
          </a:p>
          <a:p>
            <a:endParaRPr lang="en-US" altLang="ja-JP" dirty="0"/>
          </a:p>
          <a:p>
            <a:endParaRPr kumimoji="1" lang="ja-JP" altLang="en-US" dirty="0"/>
          </a:p>
        </p:txBody>
      </p:sp>
      <p:sp>
        <p:nvSpPr>
          <p:cNvPr id="5" name="テキスト ボックス 4">
            <a:extLst>
              <a:ext uri="{FF2B5EF4-FFF2-40B4-BE49-F238E27FC236}">
                <a16:creationId xmlns:a16="http://schemas.microsoft.com/office/drawing/2014/main" id="{4F5A6E9E-085D-1746-7BFA-5DE67AEB2FDC}"/>
              </a:ext>
            </a:extLst>
          </p:cNvPr>
          <p:cNvSpPr txBox="1"/>
          <p:nvPr/>
        </p:nvSpPr>
        <p:spPr>
          <a:xfrm>
            <a:off x="1233458" y="3185715"/>
            <a:ext cx="3598877" cy="1061829"/>
          </a:xfrm>
          <a:prstGeom prst="rect">
            <a:avLst/>
          </a:prstGeom>
          <a:noFill/>
        </p:spPr>
        <p:txBody>
          <a:bodyPr wrap="square" rtlCol="0">
            <a:spAutoFit/>
          </a:bodyPr>
          <a:lstStyle/>
          <a:p>
            <a:r>
              <a:rPr lang="en-US" altLang="ja-JP" sz="900" dirty="0"/>
              <a:t>************************************************</a:t>
            </a:r>
          </a:p>
          <a:p>
            <a:r>
              <a:rPr lang="en-US" altLang="ja-JP" sz="900" dirty="0"/>
              <a:t>*   event *  1</a:t>
            </a:r>
            <a:r>
              <a:rPr lang="ja-JP" altLang="en-US" sz="900" dirty="0"/>
              <a:t>つ目の</a:t>
            </a:r>
            <a:r>
              <a:rPr lang="en-US" altLang="ja-JP" sz="900" dirty="0"/>
              <a:t>tau</a:t>
            </a:r>
            <a:r>
              <a:rPr lang="ja-JP" altLang="en-US" sz="900" dirty="0"/>
              <a:t>の親</a:t>
            </a:r>
            <a:r>
              <a:rPr lang="en-US" altLang="ja-JP" sz="900" dirty="0"/>
              <a:t> *  2</a:t>
            </a:r>
            <a:r>
              <a:rPr lang="ja-JP" altLang="en-US" sz="900" dirty="0"/>
              <a:t>つ目の</a:t>
            </a:r>
            <a:r>
              <a:rPr lang="en-US" altLang="ja-JP" sz="900" dirty="0"/>
              <a:t>tau</a:t>
            </a:r>
            <a:r>
              <a:rPr lang="ja-JP" altLang="en-US" sz="900" dirty="0"/>
              <a:t>の親</a:t>
            </a:r>
            <a:r>
              <a:rPr lang="en-US" altLang="ja-JP" sz="900" dirty="0"/>
              <a:t> *</a:t>
            </a:r>
          </a:p>
          <a:p>
            <a:r>
              <a:rPr lang="en-US" altLang="ja-JP" sz="900" dirty="0"/>
              <a:t>************************************************</a:t>
            </a:r>
          </a:p>
          <a:p>
            <a:r>
              <a:rPr lang="en-US" altLang="ja-JP" sz="900" dirty="0"/>
              <a:t>*   3764 *        24 *                         431 *</a:t>
            </a:r>
          </a:p>
          <a:p>
            <a:r>
              <a:rPr lang="en-US" altLang="ja-JP" sz="900" dirty="0"/>
              <a:t>*   7179 *        24 *                         531 *</a:t>
            </a:r>
          </a:p>
          <a:p>
            <a:r>
              <a:rPr lang="en-US" altLang="ja-JP" sz="900" dirty="0"/>
              <a:t>*   7754 *        24 *                         521 *</a:t>
            </a:r>
          </a:p>
          <a:p>
            <a:r>
              <a:rPr lang="en-US" altLang="ja-JP" sz="900" dirty="0"/>
              <a:t>************************************************</a:t>
            </a:r>
            <a:endParaRPr kumimoji="1" lang="ja-JP" altLang="en-US" sz="900" dirty="0"/>
          </a:p>
        </p:txBody>
      </p:sp>
      <p:pic>
        <p:nvPicPr>
          <p:cNvPr id="7" name="図 6">
            <a:extLst>
              <a:ext uri="{FF2B5EF4-FFF2-40B4-BE49-F238E27FC236}">
                <a16:creationId xmlns:a16="http://schemas.microsoft.com/office/drawing/2014/main" id="{948EAC7E-F363-EAAE-510D-7CBA77348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0064" y="206270"/>
            <a:ext cx="4353461" cy="2968836"/>
          </a:xfrm>
          <a:prstGeom prst="rect">
            <a:avLst/>
          </a:prstGeom>
        </p:spPr>
      </p:pic>
      <p:cxnSp>
        <p:nvCxnSpPr>
          <p:cNvPr id="14" name="直線矢印コネクタ 13">
            <a:extLst>
              <a:ext uri="{FF2B5EF4-FFF2-40B4-BE49-F238E27FC236}">
                <a16:creationId xmlns:a16="http://schemas.microsoft.com/office/drawing/2014/main" id="{5F55C72C-AFCB-A399-36D4-4D986E7E9B01}"/>
              </a:ext>
            </a:extLst>
          </p:cNvPr>
          <p:cNvCxnSpPr>
            <a:cxnSpLocks/>
          </p:cNvCxnSpPr>
          <p:nvPr/>
        </p:nvCxnSpPr>
        <p:spPr>
          <a:xfrm flipV="1">
            <a:off x="3562114" y="2831549"/>
            <a:ext cx="7284851" cy="8512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直線矢印コネクタ 15">
            <a:extLst>
              <a:ext uri="{FF2B5EF4-FFF2-40B4-BE49-F238E27FC236}">
                <a16:creationId xmlns:a16="http://schemas.microsoft.com/office/drawing/2014/main" id="{30E797BB-D2CD-85F1-D8B7-0F3BE1DD7CFC}"/>
              </a:ext>
            </a:extLst>
          </p:cNvPr>
          <p:cNvCxnSpPr>
            <a:cxnSpLocks/>
          </p:cNvCxnSpPr>
          <p:nvPr/>
        </p:nvCxnSpPr>
        <p:spPr>
          <a:xfrm>
            <a:off x="7291321" y="3257158"/>
            <a:ext cx="829687" cy="11088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直線矢印コネクタ 17">
            <a:extLst>
              <a:ext uri="{FF2B5EF4-FFF2-40B4-BE49-F238E27FC236}">
                <a16:creationId xmlns:a16="http://schemas.microsoft.com/office/drawing/2014/main" id="{F512A56E-8E29-2008-CFB5-079F3A0FDD13}"/>
              </a:ext>
            </a:extLst>
          </p:cNvPr>
          <p:cNvCxnSpPr>
            <a:cxnSpLocks/>
          </p:cNvCxnSpPr>
          <p:nvPr/>
        </p:nvCxnSpPr>
        <p:spPr>
          <a:xfrm>
            <a:off x="7712557" y="3175106"/>
            <a:ext cx="2622680" cy="11909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直線矢印コネクタ 19">
            <a:extLst>
              <a:ext uri="{FF2B5EF4-FFF2-40B4-BE49-F238E27FC236}">
                <a16:creationId xmlns:a16="http://schemas.microsoft.com/office/drawing/2014/main" id="{5623684A-236D-80F8-BB35-ADB85735F128}"/>
              </a:ext>
            </a:extLst>
          </p:cNvPr>
          <p:cNvCxnSpPr>
            <a:cxnSpLocks/>
          </p:cNvCxnSpPr>
          <p:nvPr/>
        </p:nvCxnSpPr>
        <p:spPr>
          <a:xfrm>
            <a:off x="8349811" y="3144204"/>
            <a:ext cx="2233508" cy="11593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テキスト ボックス 20">
            <a:extLst>
              <a:ext uri="{FF2B5EF4-FFF2-40B4-BE49-F238E27FC236}">
                <a16:creationId xmlns:a16="http://schemas.microsoft.com/office/drawing/2014/main" id="{6B976165-4918-459F-C325-A9A373D2BCA6}"/>
              </a:ext>
            </a:extLst>
          </p:cNvPr>
          <p:cNvSpPr txBox="1"/>
          <p:nvPr/>
        </p:nvSpPr>
        <p:spPr>
          <a:xfrm>
            <a:off x="662730" y="4626528"/>
            <a:ext cx="6251876" cy="1200329"/>
          </a:xfrm>
          <a:prstGeom prst="rect">
            <a:avLst/>
          </a:prstGeom>
          <a:noFill/>
        </p:spPr>
        <p:txBody>
          <a:bodyPr wrap="square" rtlCol="0">
            <a:spAutoFit/>
          </a:bodyPr>
          <a:lstStyle/>
          <a:p>
            <a:r>
              <a:rPr kumimoji="1" lang="en-US" altLang="ja-JP" dirty="0"/>
              <a:t>1</a:t>
            </a:r>
            <a:r>
              <a:rPr kumimoji="1" lang="ja-JP" altLang="en-US" dirty="0"/>
              <a:t>つ目の</a:t>
            </a:r>
            <a:r>
              <a:rPr kumimoji="1" lang="en-US" altLang="ja-JP" dirty="0"/>
              <a:t>tau</a:t>
            </a:r>
            <a:r>
              <a:rPr kumimoji="1" lang="ja-JP" altLang="en-US" dirty="0"/>
              <a:t>が</a:t>
            </a:r>
            <a:r>
              <a:rPr kumimoji="1" lang="en-US" altLang="ja-JP" dirty="0"/>
              <a:t>W</a:t>
            </a:r>
            <a:r>
              <a:rPr kumimoji="1" lang="ja-JP" altLang="en-US" dirty="0"/>
              <a:t>から生成されているものは</a:t>
            </a:r>
            <a:r>
              <a:rPr lang="ja-JP" altLang="en-US" dirty="0"/>
              <a:t>実際にあり得るトポロジーなので</a:t>
            </a:r>
            <a:r>
              <a:rPr kumimoji="1" lang="ja-JP" altLang="en-US" dirty="0"/>
              <a:t>正しいように見える。</a:t>
            </a:r>
            <a:endParaRPr kumimoji="1" lang="en-US" altLang="ja-JP" dirty="0"/>
          </a:p>
          <a:p>
            <a:r>
              <a:rPr lang="ja-JP" altLang="en-US" dirty="0"/>
              <a:t>電子の方は生成されている</a:t>
            </a:r>
            <a:r>
              <a:rPr lang="en-US" altLang="ja-JP" dirty="0"/>
              <a:t>tau</a:t>
            </a:r>
            <a:r>
              <a:rPr lang="ja-JP" altLang="en-US" dirty="0"/>
              <a:t>は、</a:t>
            </a:r>
            <a:r>
              <a:rPr lang="en-US" altLang="ja-JP" dirty="0"/>
              <a:t> 2</a:t>
            </a:r>
            <a:r>
              <a:rPr lang="ja-JP" altLang="en-US" dirty="0"/>
              <a:t>つどちらについても電子から生成されているので</a:t>
            </a:r>
            <a:r>
              <a:rPr lang="en-US" altLang="ja-JP" dirty="0" err="1"/>
              <a:t>doublecount</a:t>
            </a:r>
            <a:r>
              <a:rPr lang="ja-JP" altLang="en-US" dirty="0"/>
              <a:t>の可能性がある。</a:t>
            </a:r>
            <a:endParaRPr lang="en-US" altLang="ja-JP" dirty="0"/>
          </a:p>
        </p:txBody>
      </p:sp>
      <p:sp>
        <p:nvSpPr>
          <p:cNvPr id="32" name="テキスト ボックス 31">
            <a:extLst>
              <a:ext uri="{FF2B5EF4-FFF2-40B4-BE49-F238E27FC236}">
                <a16:creationId xmlns:a16="http://schemas.microsoft.com/office/drawing/2014/main" id="{3227B2B9-86AF-7FFC-D656-705AD022CD0F}"/>
              </a:ext>
            </a:extLst>
          </p:cNvPr>
          <p:cNvSpPr txBox="1"/>
          <p:nvPr/>
        </p:nvSpPr>
        <p:spPr>
          <a:xfrm>
            <a:off x="11303632" y="2059329"/>
            <a:ext cx="519786" cy="923330"/>
          </a:xfrm>
          <a:prstGeom prst="rect">
            <a:avLst/>
          </a:prstGeom>
          <a:noFill/>
        </p:spPr>
        <p:txBody>
          <a:bodyPr wrap="square" rtlCol="0">
            <a:spAutoFit/>
          </a:bodyPr>
          <a:lstStyle/>
          <a:p>
            <a:r>
              <a:rPr kumimoji="1" lang="en-US" altLang="ja-JP" dirty="0"/>
              <a:t>1</a:t>
            </a:r>
            <a:r>
              <a:rPr kumimoji="1" lang="ja-JP" altLang="en-US" dirty="0"/>
              <a:t>つ目</a:t>
            </a:r>
          </a:p>
        </p:txBody>
      </p:sp>
      <p:sp>
        <p:nvSpPr>
          <p:cNvPr id="34" name="テキスト ボックス 33">
            <a:extLst>
              <a:ext uri="{FF2B5EF4-FFF2-40B4-BE49-F238E27FC236}">
                <a16:creationId xmlns:a16="http://schemas.microsoft.com/office/drawing/2014/main" id="{C332DC8E-03F0-C570-5623-9ED383AFFD2D}"/>
              </a:ext>
            </a:extLst>
          </p:cNvPr>
          <p:cNvSpPr txBox="1"/>
          <p:nvPr/>
        </p:nvSpPr>
        <p:spPr>
          <a:xfrm>
            <a:off x="10997508" y="4164863"/>
            <a:ext cx="519786" cy="923330"/>
          </a:xfrm>
          <a:prstGeom prst="rect">
            <a:avLst/>
          </a:prstGeom>
          <a:noFill/>
        </p:spPr>
        <p:txBody>
          <a:bodyPr wrap="square" rtlCol="0">
            <a:spAutoFit/>
          </a:bodyPr>
          <a:lstStyle/>
          <a:p>
            <a:r>
              <a:rPr lang="en-US" altLang="ja-JP" dirty="0"/>
              <a:t>2</a:t>
            </a:r>
            <a:r>
              <a:rPr kumimoji="1" lang="ja-JP" altLang="en-US" dirty="0"/>
              <a:t>つ目</a:t>
            </a:r>
          </a:p>
        </p:txBody>
      </p:sp>
      <p:sp>
        <p:nvSpPr>
          <p:cNvPr id="10" name="テキスト ボックス 9">
            <a:extLst>
              <a:ext uri="{FF2B5EF4-FFF2-40B4-BE49-F238E27FC236}">
                <a16:creationId xmlns:a16="http://schemas.microsoft.com/office/drawing/2014/main" id="{AE04C496-2B99-D7CD-D6CB-EBE99B584DFD}"/>
              </a:ext>
            </a:extLst>
          </p:cNvPr>
          <p:cNvSpPr txBox="1"/>
          <p:nvPr/>
        </p:nvSpPr>
        <p:spPr>
          <a:xfrm>
            <a:off x="1956265" y="3997008"/>
            <a:ext cx="304800" cy="369332"/>
          </a:xfrm>
          <a:prstGeom prst="rect">
            <a:avLst/>
          </a:prstGeom>
          <a:noFill/>
        </p:spPr>
        <p:txBody>
          <a:bodyPr wrap="square" rtlCol="0">
            <a:spAutoFit/>
          </a:bodyPr>
          <a:lstStyle/>
          <a:p>
            <a:r>
              <a:rPr kumimoji="1" lang="en-US" altLang="ja-JP" dirty="0"/>
              <a:t>W</a:t>
            </a:r>
            <a:endParaRPr kumimoji="1" lang="ja-JP" altLang="en-US" dirty="0"/>
          </a:p>
        </p:txBody>
      </p:sp>
      <p:sp>
        <p:nvSpPr>
          <p:cNvPr id="12" name="テキスト ボックス 11">
            <a:extLst>
              <a:ext uri="{FF2B5EF4-FFF2-40B4-BE49-F238E27FC236}">
                <a16:creationId xmlns:a16="http://schemas.microsoft.com/office/drawing/2014/main" id="{BDDB462E-082E-D461-9193-914CDB55C3A2}"/>
              </a:ext>
            </a:extLst>
          </p:cNvPr>
          <p:cNvSpPr txBox="1"/>
          <p:nvPr/>
        </p:nvSpPr>
        <p:spPr>
          <a:xfrm>
            <a:off x="10766162" y="3232874"/>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5" name="テキスト ボックス 14">
            <a:extLst>
              <a:ext uri="{FF2B5EF4-FFF2-40B4-BE49-F238E27FC236}">
                <a16:creationId xmlns:a16="http://schemas.microsoft.com/office/drawing/2014/main" id="{00790867-AC84-D471-BE01-05D94C7BAAE1}"/>
              </a:ext>
            </a:extLst>
          </p:cNvPr>
          <p:cNvSpPr txBox="1"/>
          <p:nvPr/>
        </p:nvSpPr>
        <p:spPr>
          <a:xfrm>
            <a:off x="10960508" y="6282398"/>
            <a:ext cx="974604" cy="369332"/>
          </a:xfrm>
          <a:prstGeom prst="rect">
            <a:avLst/>
          </a:prstGeom>
          <a:noFill/>
        </p:spPr>
        <p:txBody>
          <a:bodyPr wrap="square" rtlCol="0">
            <a:spAutoFit/>
          </a:bodyPr>
          <a:lstStyle/>
          <a:p>
            <a:r>
              <a:rPr kumimoji="1" lang="en-US" altLang="ja-JP" dirty="0"/>
              <a:t>PDG ID</a:t>
            </a:r>
            <a:endParaRPr kumimoji="1" lang="ja-JP" altLang="en-US" dirty="0"/>
          </a:p>
        </p:txBody>
      </p:sp>
      <p:sp>
        <p:nvSpPr>
          <p:cNvPr id="17" name="テキスト ボックス 16">
            <a:extLst>
              <a:ext uri="{FF2B5EF4-FFF2-40B4-BE49-F238E27FC236}">
                <a16:creationId xmlns:a16="http://schemas.microsoft.com/office/drawing/2014/main" id="{FBA3741E-2DCC-0804-FBEF-4AFD6B0ED1F4}"/>
              </a:ext>
            </a:extLst>
          </p:cNvPr>
          <p:cNvSpPr txBox="1"/>
          <p:nvPr/>
        </p:nvSpPr>
        <p:spPr>
          <a:xfrm>
            <a:off x="3082834" y="4164863"/>
            <a:ext cx="1105989" cy="369332"/>
          </a:xfrm>
          <a:prstGeom prst="rect">
            <a:avLst/>
          </a:prstGeom>
          <a:noFill/>
        </p:spPr>
        <p:txBody>
          <a:bodyPr wrap="square" rtlCol="0">
            <a:spAutoFit/>
          </a:bodyPr>
          <a:lstStyle/>
          <a:p>
            <a:r>
              <a:rPr kumimoji="1" lang="ja-JP" altLang="en-US" dirty="0"/>
              <a:t>中間子</a:t>
            </a:r>
          </a:p>
        </p:txBody>
      </p:sp>
    </p:spTree>
    <p:extLst>
      <p:ext uri="{BB962C8B-B14F-4D97-AF65-F5344CB8AC3E}">
        <p14:creationId xmlns:p14="http://schemas.microsoft.com/office/powerpoint/2010/main" val="825860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C1EA1C-42B5-48EA-E7FE-61F31862C1D9}"/>
              </a:ext>
            </a:extLst>
          </p:cNvPr>
          <p:cNvSpPr>
            <a:spLocks noGrp="1"/>
          </p:cNvSpPr>
          <p:nvPr>
            <p:ph type="title"/>
          </p:nvPr>
        </p:nvSpPr>
        <p:spPr/>
        <p:txBody>
          <a:bodyPr/>
          <a:lstStyle/>
          <a:p>
            <a:r>
              <a:rPr kumimoji="1" lang="en-US" altLang="ja-JP" dirty="0"/>
              <a:t>4 fermion WW </a:t>
            </a:r>
            <a:r>
              <a:rPr kumimoji="1" lang="en-US" altLang="ja-JP" dirty="0" err="1"/>
              <a:t>semileptonic</a:t>
            </a:r>
            <a:endParaRPr kumimoji="1" lang="ja-JP" altLang="en-US" dirty="0"/>
          </a:p>
        </p:txBody>
      </p:sp>
      <p:sp>
        <p:nvSpPr>
          <p:cNvPr id="7" name="テキスト ボックス 6">
            <a:extLst>
              <a:ext uri="{FF2B5EF4-FFF2-40B4-BE49-F238E27FC236}">
                <a16:creationId xmlns:a16="http://schemas.microsoft.com/office/drawing/2014/main" id="{8918E922-3485-A70C-A184-2BC15B4EE80A}"/>
              </a:ext>
            </a:extLst>
          </p:cNvPr>
          <p:cNvSpPr txBox="1"/>
          <p:nvPr/>
        </p:nvSpPr>
        <p:spPr>
          <a:xfrm>
            <a:off x="379012" y="3021074"/>
            <a:ext cx="5716988" cy="1200329"/>
          </a:xfrm>
          <a:prstGeom prst="rect">
            <a:avLst/>
          </a:prstGeom>
          <a:noFill/>
        </p:spPr>
        <p:txBody>
          <a:bodyPr wrap="square" rtlCol="0">
            <a:spAutoFit/>
          </a:bodyPr>
          <a:lstStyle/>
          <a:p>
            <a:r>
              <a:rPr lang="ja-JP" altLang="en-US" dirty="0"/>
              <a:t>今まで考えていた</a:t>
            </a:r>
            <a:r>
              <a:rPr lang="en-US" altLang="ja-JP" dirty="0"/>
              <a:t>WW</a:t>
            </a:r>
            <a:r>
              <a:rPr lang="ja-JP" altLang="en-US" dirty="0"/>
              <a:t>ペア以外にも</a:t>
            </a:r>
            <a:r>
              <a:rPr lang="en-US" altLang="ja-JP" b="1" dirty="0"/>
              <a:t>single W</a:t>
            </a:r>
            <a:r>
              <a:rPr lang="ja-JP" altLang="en-US" dirty="0"/>
              <a:t>というものが入ってくる</a:t>
            </a:r>
            <a:endParaRPr lang="en-US" altLang="ja-JP" dirty="0"/>
          </a:p>
          <a:p>
            <a:r>
              <a:rPr lang="ja-JP" altLang="en-US" dirty="0"/>
              <a:t>この</a:t>
            </a:r>
            <a:r>
              <a:rPr lang="en-US" altLang="ja-JP" b="1" dirty="0"/>
              <a:t>single W</a:t>
            </a:r>
            <a:r>
              <a:rPr lang="ja-JP" altLang="en-US" dirty="0"/>
              <a:t>も新たに評価に入れる必要がある</a:t>
            </a:r>
            <a:endParaRPr lang="en-US" altLang="ja-JP" dirty="0"/>
          </a:p>
          <a:p>
            <a:endParaRPr kumimoji="1" lang="ja-JP" altLang="en-US" dirty="0"/>
          </a:p>
        </p:txBody>
      </p:sp>
      <p:pic>
        <p:nvPicPr>
          <p:cNvPr id="4" name="図 3">
            <a:extLst>
              <a:ext uri="{FF2B5EF4-FFF2-40B4-BE49-F238E27FC236}">
                <a16:creationId xmlns:a16="http://schemas.microsoft.com/office/drawing/2014/main" id="{572DC56E-A9D7-BC25-FE97-144454062B3D}"/>
              </a:ext>
            </a:extLst>
          </p:cNvPr>
          <p:cNvPicPr>
            <a:picLocks noChangeAspect="1"/>
          </p:cNvPicPr>
          <p:nvPr/>
        </p:nvPicPr>
        <p:blipFill>
          <a:blip r:embed="rId2"/>
          <a:stretch>
            <a:fillRect/>
          </a:stretch>
        </p:blipFill>
        <p:spPr>
          <a:xfrm>
            <a:off x="5776614" y="3416454"/>
            <a:ext cx="5562600" cy="3370369"/>
          </a:xfrm>
          <a:prstGeom prst="rect">
            <a:avLst/>
          </a:prstGeom>
        </p:spPr>
      </p:pic>
      <p:cxnSp>
        <p:nvCxnSpPr>
          <p:cNvPr id="6" name="直線コネクタ 5">
            <a:extLst>
              <a:ext uri="{FF2B5EF4-FFF2-40B4-BE49-F238E27FC236}">
                <a16:creationId xmlns:a16="http://schemas.microsoft.com/office/drawing/2014/main" id="{35F14CD9-BC68-A96A-A082-F0628C6CFCC5}"/>
              </a:ext>
            </a:extLst>
          </p:cNvPr>
          <p:cNvCxnSpPr/>
          <p:nvPr/>
        </p:nvCxnSpPr>
        <p:spPr>
          <a:xfrm>
            <a:off x="6096000" y="6069874"/>
            <a:ext cx="818606"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412B80D7-814C-DF4E-A60C-9F711E0F834A}"/>
                  </a:ext>
                </a:extLst>
              </p:cNvPr>
              <p:cNvSpPr txBox="1"/>
              <p:nvPr/>
            </p:nvSpPr>
            <p:spPr>
              <a:xfrm>
                <a:off x="583474" y="1550126"/>
                <a:ext cx="4737463" cy="1200329"/>
              </a:xfrm>
              <a:prstGeom prst="rect">
                <a:avLst/>
              </a:prstGeom>
              <a:noFill/>
            </p:spPr>
            <p:txBody>
              <a:bodyPr wrap="square" rtlCol="0">
                <a:spAutoFit/>
              </a:bodyPr>
              <a:lstStyle/>
              <a:p>
                <a:r>
                  <a:rPr kumimoji="1" lang="ja-JP" altLang="en-US" dirty="0"/>
                  <a:t>清野さんが</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kumimoji="1" lang="ja-JP" altLang="en-US" dirty="0"/>
                  <a:t>の評価のために使っていた</a:t>
                </a:r>
                <a:r>
                  <a:rPr kumimoji="1" lang="en-US" altLang="ja-JP" dirty="0"/>
                  <a:t>4 fermion WW </a:t>
                </a:r>
                <a:r>
                  <a:rPr kumimoji="1" lang="en-US" altLang="ja-JP" dirty="0" err="1"/>
                  <a:t>semileptonic</a:t>
                </a:r>
                <a:r>
                  <a:rPr kumimoji="1" lang="ja-JP" altLang="en-US" dirty="0"/>
                  <a:t>の</a:t>
                </a:r>
                <a:r>
                  <a:rPr kumimoji="1" lang="en-US" altLang="ja-JP" dirty="0" err="1"/>
                  <a:t>lcio</a:t>
                </a:r>
                <a:r>
                  <a:rPr kumimoji="1" lang="ja-JP" altLang="en-US" dirty="0"/>
                  <a:t>ファイルについて、中に予想していない事象が入っていることがわかった。</a:t>
                </a:r>
              </a:p>
            </p:txBody>
          </p:sp>
        </mc:Choice>
        <mc:Fallback xmlns="">
          <p:sp>
            <p:nvSpPr>
              <p:cNvPr id="8" name="テキスト ボックス 7">
                <a:extLst>
                  <a:ext uri="{FF2B5EF4-FFF2-40B4-BE49-F238E27FC236}">
                    <a16:creationId xmlns:a16="http://schemas.microsoft.com/office/drawing/2014/main" id="{412B80D7-814C-DF4E-A60C-9F711E0F834A}"/>
                  </a:ext>
                </a:extLst>
              </p:cNvPr>
              <p:cNvSpPr txBox="1">
                <a:spLocks noRot="1" noChangeAspect="1" noMove="1" noResize="1" noEditPoints="1" noAdjustHandles="1" noChangeArrowheads="1" noChangeShapeType="1" noTextEdit="1"/>
              </p:cNvSpPr>
              <p:nvPr/>
            </p:nvSpPr>
            <p:spPr>
              <a:xfrm>
                <a:off x="583474" y="1550126"/>
                <a:ext cx="4737463" cy="1200329"/>
              </a:xfrm>
              <a:prstGeom prst="rect">
                <a:avLst/>
              </a:prstGeom>
              <a:blipFill>
                <a:blip r:embed="rId3"/>
                <a:stretch>
                  <a:fillRect l="-1158" t="-2030" b="-7107"/>
                </a:stretch>
              </a:blipFill>
            </p:spPr>
            <p:txBody>
              <a:bodyPr/>
              <a:lstStyle/>
              <a:p>
                <a:r>
                  <a:rPr lang="ja-JP" altLang="en-US">
                    <a:noFill/>
                  </a:rPr>
                  <a:t> </a:t>
                </a:r>
              </a:p>
            </p:txBody>
          </p:sp>
        </mc:Fallback>
      </mc:AlternateContent>
      <p:grpSp>
        <p:nvGrpSpPr>
          <p:cNvPr id="9" name="グループ化 8">
            <a:extLst>
              <a:ext uri="{FF2B5EF4-FFF2-40B4-BE49-F238E27FC236}">
                <a16:creationId xmlns:a16="http://schemas.microsoft.com/office/drawing/2014/main" id="{07537905-5E33-198B-752E-F71CDDEB14D7}"/>
              </a:ext>
            </a:extLst>
          </p:cNvPr>
          <p:cNvGrpSpPr/>
          <p:nvPr/>
        </p:nvGrpSpPr>
        <p:grpSpPr>
          <a:xfrm>
            <a:off x="7722289" y="832298"/>
            <a:ext cx="3886237" cy="2296708"/>
            <a:chOff x="7013713" y="1214913"/>
            <a:chExt cx="3886237" cy="2296708"/>
          </a:xfrm>
        </p:grpSpPr>
        <p:grpSp>
          <p:nvGrpSpPr>
            <p:cNvPr id="10" name="グループ化 9">
              <a:extLst>
                <a:ext uri="{FF2B5EF4-FFF2-40B4-BE49-F238E27FC236}">
                  <a16:creationId xmlns:a16="http://schemas.microsoft.com/office/drawing/2014/main" id="{9F2BE4F9-084C-5E07-481E-6BF37484E56E}"/>
                </a:ext>
              </a:extLst>
            </p:cNvPr>
            <p:cNvGrpSpPr/>
            <p:nvPr/>
          </p:nvGrpSpPr>
          <p:grpSpPr>
            <a:xfrm>
              <a:off x="7013713" y="1214913"/>
              <a:ext cx="3886237" cy="2296708"/>
              <a:chOff x="581527" y="4466617"/>
              <a:chExt cx="3886237" cy="2296708"/>
            </a:xfrm>
          </p:grpSpPr>
          <p:grpSp>
            <p:nvGrpSpPr>
              <p:cNvPr id="12" name="グループ化 11">
                <a:extLst>
                  <a:ext uri="{FF2B5EF4-FFF2-40B4-BE49-F238E27FC236}">
                    <a16:creationId xmlns:a16="http://schemas.microsoft.com/office/drawing/2014/main" id="{D88A8CED-611F-C888-0B2E-190B0FBD9AED}"/>
                  </a:ext>
                </a:extLst>
              </p:cNvPr>
              <p:cNvGrpSpPr/>
              <p:nvPr/>
            </p:nvGrpSpPr>
            <p:grpSpPr>
              <a:xfrm>
                <a:off x="581527" y="4466617"/>
                <a:ext cx="3886237" cy="2296708"/>
                <a:chOff x="1770186" y="4309114"/>
                <a:chExt cx="3886237" cy="2296708"/>
              </a:xfrm>
            </p:grpSpPr>
            <p:sp>
              <p:nvSpPr>
                <p:cNvPr id="14" name="二等辺三角形 13">
                  <a:extLst>
                    <a:ext uri="{FF2B5EF4-FFF2-40B4-BE49-F238E27FC236}">
                      <a16:creationId xmlns:a16="http://schemas.microsoft.com/office/drawing/2014/main" id="{B2077159-5090-E600-6E5B-D2CAB84FD5ED}"/>
                    </a:ext>
                  </a:extLst>
                </p:cNvPr>
                <p:cNvSpPr/>
                <p:nvPr/>
              </p:nvSpPr>
              <p:spPr>
                <a:xfrm rot="7588457">
                  <a:off x="4755203" y="512051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5" name="二等辺三角形 14">
                  <a:extLst>
                    <a:ext uri="{FF2B5EF4-FFF2-40B4-BE49-F238E27FC236}">
                      <a16:creationId xmlns:a16="http://schemas.microsoft.com/office/drawing/2014/main" id="{669E8F96-A8FF-E6B0-FEA0-32FDB8CF1E38}"/>
                    </a:ext>
                  </a:extLst>
                </p:cNvPr>
                <p:cNvSpPr/>
                <p:nvPr/>
              </p:nvSpPr>
              <p:spPr>
                <a:xfrm rot="13268211">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6" name="フリーフォーム: 図形 15">
                  <a:extLst>
                    <a:ext uri="{FF2B5EF4-FFF2-40B4-BE49-F238E27FC236}">
                      <a16:creationId xmlns:a16="http://schemas.microsoft.com/office/drawing/2014/main" id="{B1B6D9F0-7D97-A875-A773-3487FB89C085}"/>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D97FAAC5-F371-E6C3-49EB-C5E4C5878D64}"/>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E7517B36-CB1F-E801-0249-F45B3AF38FA8}"/>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4DC0A597-22AF-B752-0584-1998D1E1D258}"/>
                        </a:ext>
                      </a:extLst>
                    </p:cNvPr>
                    <p:cNvSpPr txBox="1"/>
                    <p:nvPr/>
                  </p:nvSpPr>
                  <p:spPr>
                    <a:xfrm>
                      <a:off x="3125283" y="4985587"/>
                      <a:ext cx="667596"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𝛾</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14" name="テキスト ボックス 13">
                      <a:extLst>
                        <a:ext uri="{FF2B5EF4-FFF2-40B4-BE49-F238E27FC236}">
                          <a16:creationId xmlns:a16="http://schemas.microsoft.com/office/drawing/2014/main" id="{F8333EE1-B4D0-2289-3B19-E7FBDD64BC73}"/>
                        </a:ext>
                      </a:extLst>
                    </p:cNvPr>
                    <p:cNvSpPr txBox="1">
                      <a:spLocks noRot="1" noChangeAspect="1" noMove="1" noResize="1" noEditPoints="1" noAdjustHandles="1" noChangeArrowheads="1" noChangeShapeType="1" noTextEdit="1"/>
                    </p:cNvSpPr>
                    <p:nvPr/>
                  </p:nvSpPr>
                  <p:spPr>
                    <a:xfrm>
                      <a:off x="3125283" y="4985587"/>
                      <a:ext cx="667596" cy="369332"/>
                    </a:xfrm>
                    <a:prstGeom prst="rect">
                      <a:avLst/>
                    </a:prstGeom>
                    <a:blipFill>
                      <a:blip r:embed="rId15"/>
                      <a:stretch>
                        <a:fillRect b="-131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9C61A327-7E3E-C5A0-7D2C-519CE2103F75}"/>
                        </a:ext>
                      </a:extLst>
                    </p:cNvPr>
                    <p:cNvSpPr txBox="1"/>
                    <p:nvPr/>
                  </p:nvSpPr>
                  <p:spPr>
                    <a:xfrm>
                      <a:off x="4036870" y="4920702"/>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5" name="テキスト ボックス 14">
                      <a:extLst>
                        <a:ext uri="{FF2B5EF4-FFF2-40B4-BE49-F238E27FC236}">
                          <a16:creationId xmlns:a16="http://schemas.microsoft.com/office/drawing/2014/main" id="{D3F4BD4F-56CA-A584-324C-FFAB083FF2BB}"/>
                        </a:ext>
                      </a:extLst>
                    </p:cNvPr>
                    <p:cNvSpPr txBox="1">
                      <a:spLocks noRot="1" noChangeAspect="1" noMove="1" noResize="1" noEditPoints="1" noAdjustHandles="1" noChangeArrowheads="1" noChangeShapeType="1" noTextEdit="1"/>
                    </p:cNvSpPr>
                    <p:nvPr/>
                  </p:nvSpPr>
                  <p:spPr>
                    <a:xfrm>
                      <a:off x="4036870" y="4920702"/>
                      <a:ext cx="462844" cy="369332"/>
                    </a:xfrm>
                    <a:prstGeom prst="rect">
                      <a:avLst/>
                    </a:prstGeom>
                    <a:blipFill>
                      <a:blip r:embed="rId16"/>
                      <a:stretch>
                        <a:fillRect r="-65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24606EA9-F325-AF8B-269C-8588518453A0}"/>
                        </a:ext>
                      </a:extLst>
                    </p:cNvPr>
                    <p:cNvSpPr txBox="1"/>
                    <p:nvPr/>
                  </p:nvSpPr>
                  <p:spPr>
                    <a:xfrm>
                      <a:off x="4904214" y="4309114"/>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16" name="テキスト ボックス 15">
                      <a:extLst>
                        <a:ext uri="{FF2B5EF4-FFF2-40B4-BE49-F238E27FC236}">
                          <a16:creationId xmlns:a16="http://schemas.microsoft.com/office/drawing/2014/main" id="{4C9251F8-3735-AABD-67E8-65BF9CB7AE65}"/>
                        </a:ext>
                      </a:extLst>
                    </p:cNvPr>
                    <p:cNvSpPr txBox="1">
                      <a:spLocks noRot="1" noChangeAspect="1" noMove="1" noResize="1" noEditPoints="1" noAdjustHandles="1" noChangeArrowheads="1" noChangeShapeType="1" noTextEdit="1"/>
                    </p:cNvSpPr>
                    <p:nvPr/>
                  </p:nvSpPr>
                  <p:spPr>
                    <a:xfrm>
                      <a:off x="4904214" y="4309114"/>
                      <a:ext cx="462844" cy="369332"/>
                    </a:xfrm>
                    <a:prstGeom prst="rect">
                      <a:avLst/>
                    </a:prstGeom>
                    <a:blipFill>
                      <a:blip r:embed="rId17"/>
                      <a:stretch>
                        <a:fillRect r="-1316"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9ECA1E3B-422F-000C-3016-1D073565D633}"/>
                        </a:ext>
                      </a:extLst>
                    </p:cNvPr>
                    <p:cNvSpPr txBox="1"/>
                    <p:nvPr/>
                  </p:nvSpPr>
                  <p:spPr>
                    <a:xfrm>
                      <a:off x="4862604" y="509710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17" name="テキスト ボックス 16">
                      <a:extLst>
                        <a:ext uri="{FF2B5EF4-FFF2-40B4-BE49-F238E27FC236}">
                          <a16:creationId xmlns:a16="http://schemas.microsoft.com/office/drawing/2014/main" id="{FAFE7171-A96F-1B18-2CC6-6EFE6F748D85}"/>
                        </a:ext>
                      </a:extLst>
                    </p:cNvPr>
                    <p:cNvSpPr txBox="1">
                      <a:spLocks noRot="1" noChangeAspect="1" noMove="1" noResize="1" noEditPoints="1" noAdjustHandles="1" noChangeArrowheads="1" noChangeShapeType="1" noTextEdit="1"/>
                    </p:cNvSpPr>
                    <p:nvPr/>
                  </p:nvSpPr>
                  <p:spPr>
                    <a:xfrm>
                      <a:off x="4862604" y="5097100"/>
                      <a:ext cx="462844" cy="369332"/>
                    </a:xfrm>
                    <a:prstGeom prst="rect">
                      <a:avLst/>
                    </a:prstGeom>
                    <a:blipFill>
                      <a:blip r:embed="rId18"/>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FC51D2FF-A568-CE20-362B-0DBA7BCA0FBA}"/>
                        </a:ext>
                      </a:extLst>
                    </p:cNvPr>
                    <p:cNvSpPr txBox="1"/>
                    <p:nvPr/>
                  </p:nvSpPr>
                  <p:spPr>
                    <a:xfrm>
                      <a:off x="5193579" y="5354919"/>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𝑙</m:t>
                                    </m:r>
                                  </m:sub>
                                </m:sSub>
                              </m:e>
                            </m:acc>
                          </m:oMath>
                        </m:oMathPara>
                      </a14:m>
                      <a:endParaRPr kumimoji="1" lang="ja-JP" altLang="en-US" dirty="0"/>
                    </a:p>
                  </p:txBody>
                </p:sp>
              </mc:Choice>
              <mc:Fallback xmlns="">
                <p:sp>
                  <p:nvSpPr>
                    <p:cNvPr id="18" name="テキスト ボックス 17">
                      <a:extLst>
                        <a:ext uri="{FF2B5EF4-FFF2-40B4-BE49-F238E27FC236}">
                          <a16:creationId xmlns:a16="http://schemas.microsoft.com/office/drawing/2014/main" id="{7C0902ED-9165-DA59-A8F9-365B775EA04E}"/>
                        </a:ext>
                      </a:extLst>
                    </p:cNvPr>
                    <p:cNvSpPr txBox="1">
                      <a:spLocks noRot="1" noChangeAspect="1" noMove="1" noResize="1" noEditPoints="1" noAdjustHandles="1" noChangeArrowheads="1" noChangeShapeType="1" noTextEdit="1"/>
                    </p:cNvSpPr>
                    <p:nvPr/>
                  </p:nvSpPr>
                  <p:spPr>
                    <a:xfrm>
                      <a:off x="5193579" y="5354919"/>
                      <a:ext cx="462844" cy="369332"/>
                    </a:xfrm>
                    <a:prstGeom prst="rect">
                      <a:avLst/>
                    </a:prstGeom>
                    <a:blipFill>
                      <a:blip r:embed="rId19"/>
                      <a:stretch>
                        <a:fillRect r="-131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8CE73A20-2C16-F65E-9F6F-8858F36FED0B}"/>
                        </a:ext>
                      </a:extLst>
                    </p:cNvPr>
                    <p:cNvSpPr txBox="1"/>
                    <p:nvPr/>
                  </p:nvSpPr>
                  <p:spPr>
                    <a:xfrm>
                      <a:off x="4095592" y="5833714"/>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9" name="テキスト ボックス 18">
                      <a:extLst>
                        <a:ext uri="{FF2B5EF4-FFF2-40B4-BE49-F238E27FC236}">
                          <a16:creationId xmlns:a16="http://schemas.microsoft.com/office/drawing/2014/main" id="{F6864DF6-8287-C19C-0DFF-2CB1D19EB21F}"/>
                        </a:ext>
                      </a:extLst>
                    </p:cNvPr>
                    <p:cNvSpPr txBox="1">
                      <a:spLocks noRot="1" noChangeAspect="1" noMove="1" noResize="1" noEditPoints="1" noAdjustHandles="1" noChangeArrowheads="1" noChangeShapeType="1" noTextEdit="1"/>
                    </p:cNvSpPr>
                    <p:nvPr/>
                  </p:nvSpPr>
                  <p:spPr>
                    <a:xfrm>
                      <a:off x="4095592" y="5833714"/>
                      <a:ext cx="462844" cy="369332"/>
                    </a:xfrm>
                    <a:prstGeom prst="rect">
                      <a:avLst/>
                    </a:prstGeom>
                    <a:blipFill>
                      <a:blip r:embed="rId20"/>
                      <a:stretch>
                        <a:fillRect r="-2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D0B39A9F-460F-4BDC-7366-7907242A091C}"/>
                        </a:ext>
                      </a:extLst>
                    </p:cNvPr>
                    <p:cNvSpPr txBox="1"/>
                    <p:nvPr/>
                  </p:nvSpPr>
                  <p:spPr>
                    <a:xfrm>
                      <a:off x="5154390" y="6236490"/>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0" name="テキスト ボックス 19">
                      <a:extLst>
                        <a:ext uri="{FF2B5EF4-FFF2-40B4-BE49-F238E27FC236}">
                          <a16:creationId xmlns:a16="http://schemas.microsoft.com/office/drawing/2014/main" id="{F80E1B35-B177-1551-FEE8-7294EDB0F8AD}"/>
                        </a:ext>
                      </a:extLst>
                    </p:cNvPr>
                    <p:cNvSpPr txBox="1">
                      <a:spLocks noRot="1" noChangeAspect="1" noMove="1" noResize="1" noEditPoints="1" noAdjustHandles="1" noChangeArrowheads="1" noChangeShapeType="1" noTextEdit="1"/>
                    </p:cNvSpPr>
                    <p:nvPr/>
                  </p:nvSpPr>
                  <p:spPr>
                    <a:xfrm>
                      <a:off x="5154390" y="6236490"/>
                      <a:ext cx="462844" cy="369332"/>
                    </a:xfrm>
                    <a:prstGeom prst="rect">
                      <a:avLst/>
                    </a:prstGeom>
                    <a:blipFill>
                      <a:blip r:embed="rId21"/>
                      <a:stretch>
                        <a:fillRect/>
                      </a:stretch>
                    </a:blipFill>
                  </p:spPr>
                  <p:txBody>
                    <a:bodyPr/>
                    <a:lstStyle/>
                    <a:p>
                      <a:r>
                        <a:rPr lang="ja-JP" altLang="en-US">
                          <a:noFill/>
                        </a:rPr>
                        <a:t> </a:t>
                      </a:r>
                    </a:p>
                  </p:txBody>
                </p:sp>
              </mc:Fallback>
            </mc:AlternateContent>
            <p:cxnSp>
              <p:nvCxnSpPr>
                <p:cNvPr id="26" name="直線コネクタ 25">
                  <a:extLst>
                    <a:ext uri="{FF2B5EF4-FFF2-40B4-BE49-F238E27FC236}">
                      <a16:creationId xmlns:a16="http://schemas.microsoft.com/office/drawing/2014/main" id="{8090539C-79F3-00BC-68F6-41BB4C157B74}"/>
                    </a:ext>
                  </a:extLst>
                </p:cNvPr>
                <p:cNvCxnSpPr>
                  <a:cxnSpLocks/>
                  <a:endCxn id="16"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7" name="直線コネクタ 26">
                  <a:extLst>
                    <a:ext uri="{FF2B5EF4-FFF2-40B4-BE49-F238E27FC236}">
                      <a16:creationId xmlns:a16="http://schemas.microsoft.com/office/drawing/2014/main" id="{27740916-17F0-CF68-F5C7-30E0948F6917}"/>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8" name="直線コネクタ 27">
                  <a:extLst>
                    <a:ext uri="{FF2B5EF4-FFF2-40B4-BE49-F238E27FC236}">
                      <a16:creationId xmlns:a16="http://schemas.microsoft.com/office/drawing/2014/main" id="{92A5E2C5-8A3F-267C-8BA6-0462375BEEFB}"/>
                    </a:ext>
                  </a:extLst>
                </p:cNvPr>
                <p:cNvCxnSpPr>
                  <a:cxnSpLocks/>
                </p:cNvCxnSpPr>
                <p:nvPr/>
              </p:nvCxnSpPr>
              <p:spPr>
                <a:xfrm flipV="1">
                  <a:off x="4692930" y="4574729"/>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9" name="直線コネクタ 28">
                  <a:extLst>
                    <a:ext uri="{FF2B5EF4-FFF2-40B4-BE49-F238E27FC236}">
                      <a16:creationId xmlns:a16="http://schemas.microsoft.com/office/drawing/2014/main" id="{D07E4394-C51C-3B25-3187-E1AF1B27B401}"/>
                    </a:ext>
                  </a:extLst>
                </p:cNvPr>
                <p:cNvCxnSpPr>
                  <a:cxnSpLocks/>
                </p:cNvCxnSpPr>
                <p:nvPr/>
              </p:nvCxnSpPr>
              <p:spPr>
                <a:xfrm>
                  <a:off x="4803005" y="6027736"/>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30" name="直線コネクタ 29">
                  <a:extLst>
                    <a:ext uri="{FF2B5EF4-FFF2-40B4-BE49-F238E27FC236}">
                      <a16:creationId xmlns:a16="http://schemas.microsoft.com/office/drawing/2014/main" id="{22402386-CED6-BFA3-2FD8-5A16AFCEE16D}"/>
                    </a:ext>
                  </a:extLst>
                </p:cNvPr>
                <p:cNvCxnSpPr>
                  <a:cxnSpLocks/>
                </p:cNvCxnSpPr>
                <p:nvPr/>
              </p:nvCxnSpPr>
              <p:spPr>
                <a:xfrm flipH="1">
                  <a:off x="4830198" y="5659253"/>
                  <a:ext cx="467021" cy="370601"/>
                </a:xfrm>
                <a:prstGeom prst="line">
                  <a:avLst/>
                </a:prstGeom>
              </p:spPr>
              <p:style>
                <a:lnRef idx="2">
                  <a:schemeClr val="dk1"/>
                </a:lnRef>
                <a:fillRef idx="0">
                  <a:schemeClr val="dk1"/>
                </a:fillRef>
                <a:effectRef idx="1">
                  <a:schemeClr val="dk1"/>
                </a:effectRef>
                <a:fontRef idx="minor">
                  <a:schemeClr val="tx1"/>
                </a:fontRef>
              </p:style>
            </p:cxnSp>
            <p:sp>
              <p:nvSpPr>
                <p:cNvPr id="31" name="フリーフォーム: 図形 30">
                  <a:extLst>
                    <a:ext uri="{FF2B5EF4-FFF2-40B4-BE49-F238E27FC236}">
                      <a16:creationId xmlns:a16="http://schemas.microsoft.com/office/drawing/2014/main" id="{17622316-DF10-9877-A6F8-649F4C223226}"/>
                    </a:ext>
                  </a:extLst>
                </p:cNvPr>
                <p:cNvSpPr/>
                <p:nvPr/>
              </p:nvSpPr>
              <p:spPr>
                <a:xfrm rot="2031325" flipV="1">
                  <a:off x="4047164" y="5683187"/>
                  <a:ext cx="854538" cy="22598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二等辺三角形 31">
                  <a:extLst>
                    <a:ext uri="{FF2B5EF4-FFF2-40B4-BE49-F238E27FC236}">
                      <a16:creationId xmlns:a16="http://schemas.microsoft.com/office/drawing/2014/main" id="{CE90C76E-9408-76DC-532B-76953400D50C}"/>
                    </a:ext>
                  </a:extLst>
                </p:cNvPr>
                <p:cNvSpPr/>
                <p:nvPr/>
              </p:nvSpPr>
              <p:spPr>
                <a:xfrm rot="14031933">
                  <a:off x="4959954" y="58181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4265AB79-938B-3E10-6815-0FD726DD1A8A}"/>
                    </a:ext>
                  </a:extLst>
                </p:cNvPr>
                <p:cNvSpPr/>
                <p:nvPr/>
              </p:nvSpPr>
              <p:spPr>
                <a:xfrm rot="7558353">
                  <a:off x="5027515" y="6212012"/>
                  <a:ext cx="201275" cy="9087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4" name="二等辺三角形 33">
                  <a:extLst>
                    <a:ext uri="{FF2B5EF4-FFF2-40B4-BE49-F238E27FC236}">
                      <a16:creationId xmlns:a16="http://schemas.microsoft.com/office/drawing/2014/main" id="{3DA33479-2F9F-C2C7-4F8D-DB4087F128D1}"/>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5" name="二等辺三角形 34">
                  <a:extLst>
                    <a:ext uri="{FF2B5EF4-FFF2-40B4-BE49-F238E27FC236}">
                      <a16:creationId xmlns:a16="http://schemas.microsoft.com/office/drawing/2014/main" id="{4C2AD04A-DCA6-77D1-4902-64701168F5F7}"/>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13" name="直線コネクタ 12">
                <a:extLst>
                  <a:ext uri="{FF2B5EF4-FFF2-40B4-BE49-F238E27FC236}">
                    <a16:creationId xmlns:a16="http://schemas.microsoft.com/office/drawing/2014/main" id="{2A687BFA-D462-DB5E-0DC4-3EF072333AB3}"/>
                  </a:ext>
                </a:extLst>
              </p:cNvPr>
              <p:cNvCxnSpPr>
                <a:cxnSpLocks/>
              </p:cNvCxnSpPr>
              <p:nvPr/>
            </p:nvCxnSpPr>
            <p:spPr>
              <a:xfrm>
                <a:off x="3489872" y="5154008"/>
                <a:ext cx="318344" cy="301956"/>
              </a:xfrm>
              <a:prstGeom prst="line">
                <a:avLst/>
              </a:prstGeom>
            </p:spPr>
            <p:style>
              <a:lnRef idx="2">
                <a:schemeClr val="dk1"/>
              </a:lnRef>
              <a:fillRef idx="0">
                <a:schemeClr val="dk1"/>
              </a:fillRef>
              <a:effectRef idx="1">
                <a:schemeClr val="dk1"/>
              </a:effectRef>
              <a:fontRef idx="minor">
                <a:schemeClr val="tx1"/>
              </a:fontRef>
            </p:style>
          </p:cxnSp>
        </p:grpSp>
        <p:sp>
          <p:nvSpPr>
            <p:cNvPr id="11" name="フリーフォーム: 図形 10">
              <a:extLst>
                <a:ext uri="{FF2B5EF4-FFF2-40B4-BE49-F238E27FC236}">
                  <a16:creationId xmlns:a16="http://schemas.microsoft.com/office/drawing/2014/main" id="{77DA03BF-588F-C8B0-4455-314C3F97EC5A}"/>
                </a:ext>
              </a:extLst>
            </p:cNvPr>
            <p:cNvSpPr/>
            <p:nvPr/>
          </p:nvSpPr>
          <p:spPr>
            <a:xfrm rot="8092500" flipH="1">
              <a:off x="9237689" y="2064003"/>
              <a:ext cx="801430" cy="24114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6" name="テキスト ボックス 35">
            <a:extLst>
              <a:ext uri="{FF2B5EF4-FFF2-40B4-BE49-F238E27FC236}">
                <a16:creationId xmlns:a16="http://schemas.microsoft.com/office/drawing/2014/main" id="{0B9EF018-F541-6BF9-A41B-BAE26524236C}"/>
              </a:ext>
            </a:extLst>
          </p:cNvPr>
          <p:cNvSpPr txBox="1"/>
          <p:nvPr/>
        </p:nvSpPr>
        <p:spPr>
          <a:xfrm>
            <a:off x="8177908" y="2484055"/>
            <a:ext cx="2217624" cy="646331"/>
          </a:xfrm>
          <a:prstGeom prst="rect">
            <a:avLst/>
          </a:prstGeom>
          <a:noFill/>
        </p:spPr>
        <p:txBody>
          <a:bodyPr wrap="square" rtlCol="0">
            <a:spAutoFit/>
          </a:bodyPr>
          <a:lstStyle/>
          <a:p>
            <a:r>
              <a:rPr kumimoji="1" lang="ja-JP" altLang="en-US" dirty="0"/>
              <a:t>今まで考えていた</a:t>
            </a:r>
            <a:r>
              <a:rPr kumimoji="1" lang="en-US" altLang="ja-JP" dirty="0"/>
              <a:t>WW</a:t>
            </a:r>
            <a:r>
              <a:rPr kumimoji="1" lang="ja-JP" altLang="en-US" dirty="0"/>
              <a:t>ペアの一つ</a:t>
            </a:r>
          </a:p>
        </p:txBody>
      </p:sp>
      <p:cxnSp>
        <p:nvCxnSpPr>
          <p:cNvPr id="38" name="直線矢印コネクタ 37">
            <a:extLst>
              <a:ext uri="{FF2B5EF4-FFF2-40B4-BE49-F238E27FC236}">
                <a16:creationId xmlns:a16="http://schemas.microsoft.com/office/drawing/2014/main" id="{0B556461-D483-519A-6861-68CF0407770C}"/>
              </a:ext>
            </a:extLst>
          </p:cNvPr>
          <p:cNvCxnSpPr/>
          <p:nvPr/>
        </p:nvCxnSpPr>
        <p:spPr>
          <a:xfrm flipH="1" flipV="1">
            <a:off x="4911634" y="5730240"/>
            <a:ext cx="1079863" cy="23513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9" name="直線矢印コネクタ 38">
            <a:extLst>
              <a:ext uri="{FF2B5EF4-FFF2-40B4-BE49-F238E27FC236}">
                <a16:creationId xmlns:a16="http://schemas.microsoft.com/office/drawing/2014/main" id="{D1DCAD22-B28C-7F75-A4F4-9CAFA7D18493}"/>
              </a:ext>
            </a:extLst>
          </p:cNvPr>
          <p:cNvCxnSpPr>
            <a:cxnSpLocks/>
          </p:cNvCxnSpPr>
          <p:nvPr/>
        </p:nvCxnSpPr>
        <p:spPr>
          <a:xfrm flipH="1">
            <a:off x="4759234" y="6019352"/>
            <a:ext cx="1232263" cy="23783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41" name="テキスト ボックス 40">
            <a:extLst>
              <a:ext uri="{FF2B5EF4-FFF2-40B4-BE49-F238E27FC236}">
                <a16:creationId xmlns:a16="http://schemas.microsoft.com/office/drawing/2014/main" id="{AE7B3151-6CDE-0829-1BC8-C5714412A5AA}"/>
              </a:ext>
            </a:extLst>
          </p:cNvPr>
          <p:cNvSpPr txBox="1"/>
          <p:nvPr/>
        </p:nvSpPr>
        <p:spPr>
          <a:xfrm>
            <a:off x="3466011" y="5434149"/>
            <a:ext cx="1375955" cy="365760"/>
          </a:xfrm>
          <a:prstGeom prst="rect">
            <a:avLst/>
          </a:prstGeom>
          <a:noFill/>
        </p:spPr>
        <p:txBody>
          <a:bodyPr wrap="square" rtlCol="0">
            <a:spAutoFit/>
          </a:bodyPr>
          <a:lstStyle/>
          <a:p>
            <a:r>
              <a:rPr kumimoji="1" lang="en-US" altLang="ja-JP" dirty="0"/>
              <a:t>WW</a:t>
            </a:r>
            <a:r>
              <a:rPr kumimoji="1" lang="ja-JP" altLang="en-US" dirty="0"/>
              <a:t>ペア</a:t>
            </a:r>
          </a:p>
        </p:txBody>
      </p:sp>
      <p:sp>
        <p:nvSpPr>
          <p:cNvPr id="42" name="テキスト ボックス 41">
            <a:extLst>
              <a:ext uri="{FF2B5EF4-FFF2-40B4-BE49-F238E27FC236}">
                <a16:creationId xmlns:a16="http://schemas.microsoft.com/office/drawing/2014/main" id="{69C207E0-C59E-23BB-FD20-C7F9835B40EF}"/>
              </a:ext>
            </a:extLst>
          </p:cNvPr>
          <p:cNvSpPr txBox="1"/>
          <p:nvPr/>
        </p:nvSpPr>
        <p:spPr>
          <a:xfrm>
            <a:off x="3535680" y="6069874"/>
            <a:ext cx="1119051" cy="365760"/>
          </a:xfrm>
          <a:prstGeom prst="rect">
            <a:avLst/>
          </a:prstGeom>
          <a:noFill/>
        </p:spPr>
        <p:txBody>
          <a:bodyPr wrap="square" rtlCol="0">
            <a:spAutoFit/>
          </a:bodyPr>
          <a:lstStyle/>
          <a:p>
            <a:r>
              <a:rPr kumimoji="1" lang="en-US" altLang="ja-JP" dirty="0"/>
              <a:t>Single W</a:t>
            </a:r>
            <a:endParaRPr kumimoji="1" lang="ja-JP" altLang="en-US" dirty="0"/>
          </a:p>
        </p:txBody>
      </p:sp>
    </p:spTree>
    <p:extLst>
      <p:ext uri="{BB962C8B-B14F-4D97-AF65-F5344CB8AC3E}">
        <p14:creationId xmlns:p14="http://schemas.microsoft.com/office/powerpoint/2010/main" val="3657429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A60EF9-7C8E-487B-A17E-710083277775}"/>
              </a:ext>
            </a:extLst>
          </p:cNvPr>
          <p:cNvSpPr>
            <a:spLocks noGrp="1"/>
          </p:cNvSpPr>
          <p:nvPr>
            <p:ph type="title"/>
          </p:nvPr>
        </p:nvSpPr>
        <p:spPr/>
        <p:txBody>
          <a:bodyPr/>
          <a:lstStyle/>
          <a:p>
            <a:r>
              <a:rPr kumimoji="1" lang="ja-JP" altLang="en-US"/>
              <a:t>先週から</a:t>
            </a:r>
            <a:r>
              <a:rPr lang="ja-JP" altLang="en-US"/>
              <a:t>やったこと</a:t>
            </a:r>
            <a:endParaRPr kumimoji="1" lang="ja-JP" altLang="en-US" dirty="0"/>
          </a:p>
        </p:txBody>
      </p:sp>
      <p:sp>
        <p:nvSpPr>
          <p:cNvPr id="3" name="コンテンツ プレースホルダー 2">
            <a:extLst>
              <a:ext uri="{FF2B5EF4-FFF2-40B4-BE49-F238E27FC236}">
                <a16:creationId xmlns:a16="http://schemas.microsoft.com/office/drawing/2014/main" id="{4EB665EF-44A2-8647-587D-D6D087D9BCC5}"/>
              </a:ext>
            </a:extLst>
          </p:cNvPr>
          <p:cNvSpPr>
            <a:spLocks noGrp="1"/>
          </p:cNvSpPr>
          <p:nvPr>
            <p:ph idx="1"/>
          </p:nvPr>
        </p:nvSpPr>
        <p:spPr/>
        <p:txBody>
          <a:bodyPr/>
          <a:lstStyle/>
          <a:p>
            <a:r>
              <a:rPr lang="en-US" altLang="ja-JP" dirty="0"/>
              <a:t>Single W </a:t>
            </a:r>
            <a:r>
              <a:rPr lang="en-US" altLang="ja-JP" dirty="0" err="1"/>
              <a:t>semileptonic</a:t>
            </a:r>
            <a:r>
              <a:rPr lang="ja-JP" altLang="en-US" dirty="0"/>
              <a:t>について調べ、どんな事象なのかまとめる</a:t>
            </a:r>
            <a:endParaRPr lang="en-US" altLang="ja-JP" dirty="0"/>
          </a:p>
          <a:p>
            <a:r>
              <a:rPr kumimoji="1" lang="en-US" altLang="ja-JP" dirty="0"/>
              <a:t>4</a:t>
            </a:r>
            <a:r>
              <a:rPr lang="en-US" altLang="ja-JP" dirty="0"/>
              <a:t>f_WW_semilep</a:t>
            </a:r>
            <a:r>
              <a:rPr lang="ja-JP" altLang="en-US" dirty="0"/>
              <a:t>の</a:t>
            </a:r>
            <a:r>
              <a:rPr lang="en-US" altLang="ja-JP" dirty="0" err="1"/>
              <a:t>dumpevent</a:t>
            </a:r>
            <a:r>
              <a:rPr lang="ja-JP" altLang="en-US" dirty="0"/>
              <a:t>を確認して、</a:t>
            </a:r>
            <a:r>
              <a:rPr lang="en-US" altLang="ja-JP" dirty="0" err="1"/>
              <a:t>lcio</a:t>
            </a:r>
            <a:r>
              <a:rPr lang="ja-JP" altLang="en-US" dirty="0"/>
              <a:t>ファイルの中身を再度確認し、</a:t>
            </a:r>
            <a:r>
              <a:rPr lang="en-US" altLang="ja-JP" dirty="0"/>
              <a:t>single W</a:t>
            </a:r>
            <a:r>
              <a:rPr lang="ja-JP" altLang="en-US" dirty="0"/>
              <a:t>と</a:t>
            </a:r>
            <a:r>
              <a:rPr lang="en-US" altLang="ja-JP" dirty="0"/>
              <a:t>WW</a:t>
            </a:r>
            <a:r>
              <a:rPr lang="ja-JP" altLang="en-US" dirty="0"/>
              <a:t>ペアがどのようにあるのか調べる</a:t>
            </a:r>
            <a:endParaRPr lang="en-US" altLang="ja-JP" dirty="0"/>
          </a:p>
          <a:p>
            <a:r>
              <a:rPr lang="ja-JP" altLang="en-US" dirty="0">
                <a:solidFill>
                  <a:schemeClr val="bg2">
                    <a:lumMod val="50000"/>
                  </a:schemeClr>
                </a:solidFill>
              </a:rPr>
              <a:t>親粒子が</a:t>
            </a:r>
            <a:r>
              <a:rPr lang="en-US" altLang="ja-JP" dirty="0">
                <a:solidFill>
                  <a:schemeClr val="bg2">
                    <a:lumMod val="50000"/>
                  </a:schemeClr>
                </a:solidFill>
              </a:rPr>
              <a:t>W</a:t>
            </a:r>
            <a:r>
              <a:rPr lang="ja-JP" altLang="en-US" dirty="0">
                <a:solidFill>
                  <a:schemeClr val="bg2">
                    <a:lumMod val="50000"/>
                  </a:schemeClr>
                </a:solidFill>
              </a:rPr>
              <a:t>で記録されるものと電子で記録されるものの違いを調べる</a:t>
            </a:r>
            <a:endParaRPr lang="en-US" altLang="ja-JP" dirty="0">
              <a:solidFill>
                <a:schemeClr val="bg2">
                  <a:lumMod val="50000"/>
                </a:schemeClr>
              </a:solidFill>
            </a:endParaRPr>
          </a:p>
          <a:p>
            <a:pPr marL="0" indent="0">
              <a:buNone/>
            </a:pPr>
            <a:endParaRPr kumimoji="1" lang="ja-JP" altLang="en-US" dirty="0"/>
          </a:p>
        </p:txBody>
      </p:sp>
    </p:spTree>
    <p:extLst>
      <p:ext uri="{BB962C8B-B14F-4D97-AF65-F5344CB8AC3E}">
        <p14:creationId xmlns:p14="http://schemas.microsoft.com/office/powerpoint/2010/main" val="3642473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68954F-267B-2990-4CF2-7E6C5E0042FE}"/>
              </a:ext>
            </a:extLst>
          </p:cNvPr>
          <p:cNvSpPr>
            <a:spLocks noGrp="1"/>
          </p:cNvSpPr>
          <p:nvPr>
            <p:ph type="title"/>
          </p:nvPr>
        </p:nvSpPr>
        <p:spPr/>
        <p:txBody>
          <a:bodyPr/>
          <a:lstStyle/>
          <a:p>
            <a:r>
              <a:rPr kumimoji="1" lang="en-US" altLang="ja-JP" dirty="0"/>
              <a:t>Single W </a:t>
            </a:r>
            <a:r>
              <a:rPr kumimoji="1" lang="en-US" altLang="ja-JP" dirty="0" err="1"/>
              <a:t>semilep</a:t>
            </a:r>
            <a:endParaRPr kumimoji="1" lang="ja-JP" altLang="en-US" dirty="0"/>
          </a:p>
        </p:txBody>
      </p:sp>
      <p:grpSp>
        <p:nvGrpSpPr>
          <p:cNvPr id="65" name="グループ化 64">
            <a:extLst>
              <a:ext uri="{FF2B5EF4-FFF2-40B4-BE49-F238E27FC236}">
                <a16:creationId xmlns:a16="http://schemas.microsoft.com/office/drawing/2014/main" id="{CCDA06A5-5044-F24E-B0E1-33646B4EA8BF}"/>
              </a:ext>
            </a:extLst>
          </p:cNvPr>
          <p:cNvGrpSpPr/>
          <p:nvPr/>
        </p:nvGrpSpPr>
        <p:grpSpPr>
          <a:xfrm>
            <a:off x="7539593" y="461176"/>
            <a:ext cx="4029238" cy="2309205"/>
            <a:chOff x="5161638" y="1645670"/>
            <a:chExt cx="6262313" cy="3748641"/>
          </a:xfrm>
        </p:grpSpPr>
        <p:cxnSp>
          <p:nvCxnSpPr>
            <p:cNvPr id="5" name="直線コネクタ 4">
              <a:extLst>
                <a:ext uri="{FF2B5EF4-FFF2-40B4-BE49-F238E27FC236}">
                  <a16:creationId xmlns:a16="http://schemas.microsoft.com/office/drawing/2014/main" id="{2B1F1E74-B898-2734-2164-5103D90402E8}"/>
                </a:ext>
              </a:extLst>
            </p:cNvPr>
            <p:cNvCxnSpPr>
              <a:cxnSpLocks/>
            </p:cNvCxnSpPr>
            <p:nvPr/>
          </p:nvCxnSpPr>
          <p:spPr>
            <a:xfrm>
              <a:off x="5332674" y="2080514"/>
              <a:ext cx="2005055" cy="347398"/>
            </a:xfrm>
            <a:prstGeom prst="line">
              <a:avLst/>
            </a:prstGeom>
          </p:spPr>
          <p:style>
            <a:lnRef idx="2">
              <a:schemeClr val="dk1"/>
            </a:lnRef>
            <a:fillRef idx="0">
              <a:schemeClr val="dk1"/>
            </a:fillRef>
            <a:effectRef idx="1">
              <a:schemeClr val="dk1"/>
            </a:effectRef>
            <a:fontRef idx="minor">
              <a:schemeClr val="tx1"/>
            </a:fontRef>
          </p:style>
        </p:cxnSp>
        <p:cxnSp>
          <p:nvCxnSpPr>
            <p:cNvPr id="6" name="直線コネクタ 5">
              <a:extLst>
                <a:ext uri="{FF2B5EF4-FFF2-40B4-BE49-F238E27FC236}">
                  <a16:creationId xmlns:a16="http://schemas.microsoft.com/office/drawing/2014/main" id="{C4635387-C0D1-787F-A370-3FBD0DF0D95F}"/>
                </a:ext>
              </a:extLst>
            </p:cNvPr>
            <p:cNvCxnSpPr>
              <a:cxnSpLocks/>
              <a:stCxn id="14" idx="15"/>
            </p:cNvCxnSpPr>
            <p:nvPr/>
          </p:nvCxnSpPr>
          <p:spPr>
            <a:xfrm flipV="1">
              <a:off x="7333183" y="2094731"/>
              <a:ext cx="3496494" cy="333181"/>
            </a:xfrm>
            <a:prstGeom prst="line">
              <a:avLst/>
            </a:prstGeom>
          </p:spPr>
          <p:style>
            <a:lnRef idx="2">
              <a:schemeClr val="dk1"/>
            </a:lnRef>
            <a:fillRef idx="0">
              <a:schemeClr val="dk1"/>
            </a:fillRef>
            <a:effectRef idx="1">
              <a:schemeClr val="dk1"/>
            </a:effectRef>
            <a:fontRef idx="minor">
              <a:schemeClr val="tx1"/>
            </a:fontRef>
          </p:style>
        </p:cxnSp>
        <p:cxnSp>
          <p:nvCxnSpPr>
            <p:cNvPr id="7" name="直線コネクタ 6">
              <a:extLst>
                <a:ext uri="{FF2B5EF4-FFF2-40B4-BE49-F238E27FC236}">
                  <a16:creationId xmlns:a16="http://schemas.microsoft.com/office/drawing/2014/main" id="{3D328C4E-5D13-256B-715E-8B0116B29245}"/>
                </a:ext>
              </a:extLst>
            </p:cNvPr>
            <p:cNvCxnSpPr>
              <a:cxnSpLocks/>
              <a:stCxn id="18" idx="15"/>
            </p:cNvCxnSpPr>
            <p:nvPr/>
          </p:nvCxnSpPr>
          <p:spPr>
            <a:xfrm flipV="1">
              <a:off x="9342783" y="2970134"/>
              <a:ext cx="1121134" cy="754490"/>
            </a:xfrm>
            <a:prstGeom prst="line">
              <a:avLst/>
            </a:prstGeom>
          </p:spPr>
          <p:style>
            <a:lnRef idx="2">
              <a:schemeClr val="dk1"/>
            </a:lnRef>
            <a:fillRef idx="0">
              <a:schemeClr val="dk1"/>
            </a:fillRef>
            <a:effectRef idx="1">
              <a:schemeClr val="dk1"/>
            </a:effectRef>
            <a:fontRef idx="minor">
              <a:schemeClr val="tx1"/>
            </a:fontRef>
          </p:style>
        </p:cxnSp>
        <p:cxnSp>
          <p:nvCxnSpPr>
            <p:cNvPr id="8" name="直線コネクタ 7">
              <a:extLst>
                <a:ext uri="{FF2B5EF4-FFF2-40B4-BE49-F238E27FC236}">
                  <a16:creationId xmlns:a16="http://schemas.microsoft.com/office/drawing/2014/main" id="{CCA31B24-8AAE-2F57-BCBF-CD707617587A}"/>
                </a:ext>
              </a:extLst>
            </p:cNvPr>
            <p:cNvCxnSpPr>
              <a:cxnSpLocks/>
              <a:endCxn id="16" idx="15"/>
            </p:cNvCxnSpPr>
            <p:nvPr/>
          </p:nvCxnSpPr>
          <p:spPr>
            <a:xfrm flipV="1">
              <a:off x="5161638" y="5012049"/>
              <a:ext cx="2180636" cy="299422"/>
            </a:xfrm>
            <a:prstGeom prst="line">
              <a:avLst/>
            </a:prstGeom>
          </p:spPr>
          <p:style>
            <a:lnRef idx="2">
              <a:schemeClr val="dk1"/>
            </a:lnRef>
            <a:fillRef idx="0">
              <a:schemeClr val="dk1"/>
            </a:fillRef>
            <a:effectRef idx="1">
              <a:schemeClr val="dk1"/>
            </a:effectRef>
            <a:fontRef idx="minor">
              <a:schemeClr val="tx1"/>
            </a:fontRef>
          </p:style>
        </p:cxnSp>
        <p:cxnSp>
          <p:nvCxnSpPr>
            <p:cNvPr id="9" name="直線コネクタ 8">
              <a:extLst>
                <a:ext uri="{FF2B5EF4-FFF2-40B4-BE49-F238E27FC236}">
                  <a16:creationId xmlns:a16="http://schemas.microsoft.com/office/drawing/2014/main" id="{D9275D7E-03D2-50DB-58CB-5463A4E357EF}"/>
                </a:ext>
              </a:extLst>
            </p:cNvPr>
            <p:cNvCxnSpPr>
              <a:cxnSpLocks/>
              <a:stCxn id="18" idx="15"/>
            </p:cNvCxnSpPr>
            <p:nvPr/>
          </p:nvCxnSpPr>
          <p:spPr>
            <a:xfrm>
              <a:off x="9342783" y="3724624"/>
              <a:ext cx="1049572" cy="705465"/>
            </a:xfrm>
            <a:prstGeom prst="line">
              <a:avLst/>
            </a:prstGeom>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4C5F564E-895A-734F-51E3-F0296C7E2E28}"/>
                </a:ext>
              </a:extLst>
            </p:cNvPr>
            <p:cNvCxnSpPr>
              <a:cxnSpLocks/>
              <a:stCxn id="16" idx="15"/>
            </p:cNvCxnSpPr>
            <p:nvPr/>
          </p:nvCxnSpPr>
          <p:spPr>
            <a:xfrm>
              <a:off x="7342274" y="5012049"/>
              <a:ext cx="3487403" cy="243763"/>
            </a:xfrm>
            <a:prstGeom prst="line">
              <a:avLst/>
            </a:prstGeom>
          </p:spPr>
          <p:style>
            <a:lnRef idx="2">
              <a:schemeClr val="dk1"/>
            </a:lnRef>
            <a:fillRef idx="0">
              <a:schemeClr val="dk1"/>
            </a:fillRef>
            <a:effectRef idx="1">
              <a:schemeClr val="dk1"/>
            </a:effectRef>
            <a:fontRef idx="minor">
              <a:schemeClr val="tx1"/>
            </a:fontRef>
          </p:style>
        </p:cxnSp>
        <p:sp>
          <p:nvSpPr>
            <p:cNvPr id="14" name="フリーフォーム: 図形 13">
              <a:extLst>
                <a:ext uri="{FF2B5EF4-FFF2-40B4-BE49-F238E27FC236}">
                  <a16:creationId xmlns:a16="http://schemas.microsoft.com/office/drawing/2014/main" id="{D7C53AAA-B824-6D90-7370-228BCD24D0E7}"/>
                </a:ext>
              </a:extLst>
            </p:cNvPr>
            <p:cNvSpPr/>
            <p:nvPr/>
          </p:nvSpPr>
          <p:spPr>
            <a:xfrm rot="16200000">
              <a:off x="6685383" y="3015724"/>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フリーフォーム: 図形 15">
              <a:extLst>
                <a:ext uri="{FF2B5EF4-FFF2-40B4-BE49-F238E27FC236}">
                  <a16:creationId xmlns:a16="http://schemas.microsoft.com/office/drawing/2014/main" id="{B27E0B9C-689E-04ED-2F64-56CBB7FD8940}"/>
                </a:ext>
              </a:extLst>
            </p:cNvPr>
            <p:cNvSpPr/>
            <p:nvPr/>
          </p:nvSpPr>
          <p:spPr>
            <a:xfrm rot="5400000">
              <a:off x="6685383" y="4295170"/>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フリーフォーム: 図形 17">
              <a:extLst>
                <a:ext uri="{FF2B5EF4-FFF2-40B4-BE49-F238E27FC236}">
                  <a16:creationId xmlns:a16="http://schemas.microsoft.com/office/drawing/2014/main" id="{9AD4F6E4-4629-F18D-BB75-AF63469563D8}"/>
                </a:ext>
              </a:extLst>
            </p:cNvPr>
            <p:cNvSpPr/>
            <p:nvPr/>
          </p:nvSpPr>
          <p:spPr>
            <a:xfrm>
              <a:off x="7402262" y="3619336"/>
              <a:ext cx="1940521" cy="226533"/>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FF8EFA67-681D-BBE1-A56F-508AB9746342}"/>
                    </a:ext>
                  </a:extLst>
                </p:cNvPr>
                <p:cNvSpPr txBox="1"/>
                <p:nvPr/>
              </p:nvSpPr>
              <p:spPr>
                <a:xfrm>
                  <a:off x="5268141" y="2169493"/>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3" name="テキスト ボックス 32">
                  <a:extLst>
                    <a:ext uri="{FF2B5EF4-FFF2-40B4-BE49-F238E27FC236}">
                      <a16:creationId xmlns:a16="http://schemas.microsoft.com/office/drawing/2014/main" id="{FF8EFA67-681D-BBE1-A56F-508AB9746342}"/>
                    </a:ext>
                  </a:extLst>
                </p:cNvPr>
                <p:cNvSpPr txBox="1">
                  <a:spLocks noRot="1" noChangeAspect="1" noMove="1" noResize="1" noEditPoints="1" noAdjustHandles="1" noChangeArrowheads="1" noChangeShapeType="1" noTextEdit="1"/>
                </p:cNvSpPr>
                <p:nvPr/>
              </p:nvSpPr>
              <p:spPr>
                <a:xfrm>
                  <a:off x="5268141" y="2169493"/>
                  <a:ext cx="485029" cy="523220"/>
                </a:xfrm>
                <a:prstGeom prst="rect">
                  <a:avLst/>
                </a:prstGeom>
                <a:blipFill>
                  <a:blip r:embed="rId2"/>
                  <a:stretch>
                    <a:fillRect r="-46154" b="-188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テキスト ボックス 34">
                  <a:extLst>
                    <a:ext uri="{FF2B5EF4-FFF2-40B4-BE49-F238E27FC236}">
                      <a16:creationId xmlns:a16="http://schemas.microsoft.com/office/drawing/2014/main" id="{A7EBE95F-43ED-0C88-569D-DAD8BD7F2836}"/>
                    </a:ext>
                  </a:extLst>
                </p:cNvPr>
                <p:cNvSpPr txBox="1"/>
                <p:nvPr/>
              </p:nvSpPr>
              <p:spPr>
                <a:xfrm>
                  <a:off x="5278256" y="4627328"/>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5" name="テキスト ボックス 34">
                  <a:extLst>
                    <a:ext uri="{FF2B5EF4-FFF2-40B4-BE49-F238E27FC236}">
                      <a16:creationId xmlns:a16="http://schemas.microsoft.com/office/drawing/2014/main" id="{A7EBE95F-43ED-0C88-569D-DAD8BD7F2836}"/>
                    </a:ext>
                  </a:extLst>
                </p:cNvPr>
                <p:cNvSpPr txBox="1">
                  <a:spLocks noRot="1" noChangeAspect="1" noMove="1" noResize="1" noEditPoints="1" noAdjustHandles="1" noChangeArrowheads="1" noChangeShapeType="1" noTextEdit="1"/>
                </p:cNvSpPr>
                <p:nvPr/>
              </p:nvSpPr>
              <p:spPr>
                <a:xfrm>
                  <a:off x="5278256" y="4627328"/>
                  <a:ext cx="485029" cy="523220"/>
                </a:xfrm>
                <a:prstGeom prst="rect">
                  <a:avLst/>
                </a:prstGeom>
                <a:blipFill>
                  <a:blip r:embed="rId3"/>
                  <a:stretch>
                    <a:fillRect r="-47059" b="-1923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5B1DF2E1-4347-DAAC-649B-A18CDA730A5F}"/>
                    </a:ext>
                  </a:extLst>
                </p:cNvPr>
                <p:cNvSpPr txBox="1"/>
                <p:nvPr/>
              </p:nvSpPr>
              <p:spPr>
                <a:xfrm>
                  <a:off x="10867360" y="1645670"/>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7" name="テキスト ボックス 36">
                  <a:extLst>
                    <a:ext uri="{FF2B5EF4-FFF2-40B4-BE49-F238E27FC236}">
                      <a16:creationId xmlns:a16="http://schemas.microsoft.com/office/drawing/2014/main" id="{5B1DF2E1-4347-DAAC-649B-A18CDA730A5F}"/>
                    </a:ext>
                  </a:extLst>
                </p:cNvPr>
                <p:cNvSpPr txBox="1">
                  <a:spLocks noRot="1" noChangeAspect="1" noMove="1" noResize="1" noEditPoints="1" noAdjustHandles="1" noChangeArrowheads="1" noChangeShapeType="1" noTextEdit="1"/>
                </p:cNvSpPr>
                <p:nvPr/>
              </p:nvSpPr>
              <p:spPr>
                <a:xfrm>
                  <a:off x="10867360" y="1645670"/>
                  <a:ext cx="485029" cy="523220"/>
                </a:xfrm>
                <a:prstGeom prst="rect">
                  <a:avLst/>
                </a:prstGeom>
                <a:blipFill>
                  <a:blip r:embed="rId4"/>
                  <a:stretch>
                    <a:fillRect r="-46154" b="-188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1E84EC77-383D-1C2E-E461-9C6040E53E7C}"/>
                    </a:ext>
                  </a:extLst>
                </p:cNvPr>
                <p:cNvSpPr txBox="1"/>
                <p:nvPr/>
              </p:nvSpPr>
              <p:spPr>
                <a:xfrm>
                  <a:off x="10867360" y="4871091"/>
                  <a:ext cx="556591" cy="523220"/>
                </a:xfrm>
                <a:prstGeom prst="rect">
                  <a:avLst/>
                </a:prstGeom>
                <a:noFill/>
              </p:spPr>
              <p:txBody>
                <a:bodyPr wrap="square" rtlCol="0">
                  <a:spAutoFit/>
                </a:bodyPr>
                <a:lstStyle/>
                <a:p>
                  <a:pPr/>
                  <a14:m>
                    <m:oMathPara xmlns:m="http://schemas.openxmlformats.org/officeDocument/2006/math">
                      <m:oMath>
                        <m:acc>
                          <m:accPr>
                            <m:chr m:val="̅"/>
                            <m:ctrlPr>
                              <a:rPr kumimoji="1" lang="ja-JP" altLang="en-US" sz="2800" i="1" smtClean="0">
                                <a:latin typeface="Cambria Math" panose="02040503050406030204" pitchFamily="18" charset="0"/>
                              </a:rPr>
                            </m:ctrlPr>
                          </m:accPr>
                          <m:e>
                            <m:sSub>
                              <m:sSubPr>
                                <m:ctrlPr>
                                  <a:rPr kumimoji="1" lang="ja-JP" altLang="en-US" sz="2800" i="1" smtClean="0">
                                    <a:latin typeface="Cambria Math" panose="02040503050406030204" pitchFamily="18" charset="0"/>
                                  </a:rPr>
                                </m:ctrlPr>
                              </m:sSubPr>
                              <m:e>
                                <m:r>
                                  <a:rPr kumimoji="1" lang="ja-JP" altLang="en-US" sz="2800" i="1" smtClean="0">
                                    <a:latin typeface="Cambria Math" panose="02040503050406030204" pitchFamily="18" charset="0"/>
                                  </a:rPr>
                                  <m:t>𝜈</m:t>
                                </m:r>
                              </m:e>
                              <m:sub>
                                <m:r>
                                  <a:rPr kumimoji="1" lang="en-US" altLang="ja-JP" sz="2800" b="0" i="1" smtClean="0">
                                    <a:latin typeface="Cambria Math" panose="02040503050406030204" pitchFamily="18" charset="0"/>
                                  </a:rPr>
                                  <m:t>𝑒</m:t>
                                </m:r>
                              </m:sub>
                            </m:sSub>
                          </m:e>
                        </m:acc>
                      </m:oMath>
                    </m:oMathPara>
                  </a14:m>
                  <a:endParaRPr kumimoji="1" lang="ja-JP" altLang="en-US" sz="2800" dirty="0"/>
                </a:p>
              </p:txBody>
            </p:sp>
          </mc:Choice>
          <mc:Fallback xmlns="">
            <p:sp>
              <p:nvSpPr>
                <p:cNvPr id="38" name="テキスト ボックス 37">
                  <a:extLst>
                    <a:ext uri="{FF2B5EF4-FFF2-40B4-BE49-F238E27FC236}">
                      <a16:creationId xmlns:a16="http://schemas.microsoft.com/office/drawing/2014/main" id="{1E84EC77-383D-1C2E-E461-9C6040E53E7C}"/>
                    </a:ext>
                  </a:extLst>
                </p:cNvPr>
                <p:cNvSpPr txBox="1">
                  <a:spLocks noRot="1" noChangeAspect="1" noMove="1" noResize="1" noEditPoints="1" noAdjustHandles="1" noChangeArrowheads="1" noChangeShapeType="1" noTextEdit="1"/>
                </p:cNvSpPr>
                <p:nvPr/>
              </p:nvSpPr>
              <p:spPr>
                <a:xfrm>
                  <a:off x="10867360" y="4871091"/>
                  <a:ext cx="556591" cy="523220"/>
                </a:xfrm>
                <a:prstGeom prst="rect">
                  <a:avLst/>
                </a:prstGeom>
                <a:blipFill>
                  <a:blip r:embed="rId5"/>
                  <a:stretch>
                    <a:fillRect r="-10169" b="-4150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9481884F-210C-DBCA-A2EF-CDA587F64EF6}"/>
                    </a:ext>
                  </a:extLst>
                </p:cNvPr>
                <p:cNvSpPr txBox="1"/>
                <p:nvPr/>
              </p:nvSpPr>
              <p:spPr>
                <a:xfrm>
                  <a:off x="7402262" y="4196441"/>
                  <a:ext cx="458074"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39" name="テキスト ボックス 38">
                  <a:extLst>
                    <a:ext uri="{FF2B5EF4-FFF2-40B4-BE49-F238E27FC236}">
                      <a16:creationId xmlns:a16="http://schemas.microsoft.com/office/drawing/2014/main" id="{9481884F-210C-DBCA-A2EF-CDA587F64EF6}"/>
                    </a:ext>
                  </a:extLst>
                </p:cNvPr>
                <p:cNvSpPr txBox="1">
                  <a:spLocks noRot="1" noChangeAspect="1" noMove="1" noResize="1" noEditPoints="1" noAdjustHandles="1" noChangeArrowheads="1" noChangeShapeType="1" noTextEdit="1"/>
                </p:cNvSpPr>
                <p:nvPr/>
              </p:nvSpPr>
              <p:spPr>
                <a:xfrm>
                  <a:off x="7402262" y="4196441"/>
                  <a:ext cx="458074" cy="430887"/>
                </a:xfrm>
                <a:prstGeom prst="rect">
                  <a:avLst/>
                </a:prstGeom>
                <a:blipFill>
                  <a:blip r:embed="rId6"/>
                  <a:stretch>
                    <a:fillRect r="-14583"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6AAE419B-21B6-0FDA-E505-EAE51582C6D7}"/>
                    </a:ext>
                  </a:extLst>
                </p:cNvPr>
                <p:cNvSpPr txBox="1"/>
                <p:nvPr/>
              </p:nvSpPr>
              <p:spPr>
                <a:xfrm>
                  <a:off x="8230166" y="3073650"/>
                  <a:ext cx="458075"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41" name="テキスト ボックス 40">
                  <a:extLst>
                    <a:ext uri="{FF2B5EF4-FFF2-40B4-BE49-F238E27FC236}">
                      <a16:creationId xmlns:a16="http://schemas.microsoft.com/office/drawing/2014/main" id="{6AAE419B-21B6-0FDA-E505-EAE51582C6D7}"/>
                    </a:ext>
                  </a:extLst>
                </p:cNvPr>
                <p:cNvSpPr txBox="1">
                  <a:spLocks noRot="1" noChangeAspect="1" noMove="1" noResize="1" noEditPoints="1" noAdjustHandles="1" noChangeArrowheads="1" noChangeShapeType="1" noTextEdit="1"/>
                </p:cNvSpPr>
                <p:nvPr/>
              </p:nvSpPr>
              <p:spPr>
                <a:xfrm>
                  <a:off x="8230166" y="3073650"/>
                  <a:ext cx="458075" cy="430887"/>
                </a:xfrm>
                <a:prstGeom prst="rect">
                  <a:avLst/>
                </a:prstGeom>
                <a:blipFill>
                  <a:blip r:embed="rId7"/>
                  <a:stretch>
                    <a:fillRect r="-14583" b="-2558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118142CE-E533-3714-6895-9625094CC3E7}"/>
                    </a:ext>
                  </a:extLst>
                </p:cNvPr>
                <p:cNvSpPr txBox="1"/>
                <p:nvPr/>
              </p:nvSpPr>
              <p:spPr>
                <a:xfrm>
                  <a:off x="7402262" y="2782008"/>
                  <a:ext cx="301365" cy="430887"/>
                </a:xfrm>
                <a:prstGeom prst="rect">
                  <a:avLst/>
                </a:prstGeom>
                <a:noFill/>
              </p:spPr>
              <p:txBody>
                <a:bodyPr wrap="none" lIns="0" tIns="0" rIns="0" bIns="0" rtlCol="0">
                  <a:spAutoFit/>
                </a:bodyPr>
                <a:lstStyle/>
                <a:p>
                  <a:pPr/>
                  <a14:m>
                    <m:oMathPara xmlns:m="http://schemas.openxmlformats.org/officeDocument/2006/math">
                      <m:oMath>
                        <m:r>
                          <a:rPr kumimoji="1" lang="ja-JP" altLang="en-US" sz="2800" i="1" smtClean="0">
                            <a:latin typeface="Cambria Math" panose="02040503050406030204" pitchFamily="18" charset="0"/>
                          </a:rPr>
                          <m:t>𝛾</m:t>
                        </m:r>
                      </m:oMath>
                    </m:oMathPara>
                  </a14:m>
                  <a:endParaRPr kumimoji="1" lang="ja-JP" altLang="en-US" sz="2800" dirty="0"/>
                </a:p>
              </p:txBody>
            </p:sp>
          </mc:Choice>
          <mc:Fallback xmlns="">
            <p:sp>
              <p:nvSpPr>
                <p:cNvPr id="43" name="テキスト ボックス 42">
                  <a:extLst>
                    <a:ext uri="{FF2B5EF4-FFF2-40B4-BE49-F238E27FC236}">
                      <a16:creationId xmlns:a16="http://schemas.microsoft.com/office/drawing/2014/main" id="{118142CE-E533-3714-6895-9625094CC3E7}"/>
                    </a:ext>
                  </a:extLst>
                </p:cNvPr>
                <p:cNvSpPr txBox="1">
                  <a:spLocks noRot="1" noChangeAspect="1" noMove="1" noResize="1" noEditPoints="1" noAdjustHandles="1" noChangeArrowheads="1" noChangeShapeType="1" noTextEdit="1"/>
                </p:cNvSpPr>
                <p:nvPr/>
              </p:nvSpPr>
              <p:spPr>
                <a:xfrm>
                  <a:off x="7402262" y="2782008"/>
                  <a:ext cx="301365" cy="430887"/>
                </a:xfrm>
                <a:prstGeom prst="rect">
                  <a:avLst/>
                </a:prstGeom>
                <a:blipFill>
                  <a:blip r:embed="rId8"/>
                  <a:stretch>
                    <a:fillRect b="-5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テキスト ボックス 44">
                  <a:extLst>
                    <a:ext uri="{FF2B5EF4-FFF2-40B4-BE49-F238E27FC236}">
                      <a16:creationId xmlns:a16="http://schemas.microsoft.com/office/drawing/2014/main" id="{99F90D20-EEA1-AD5B-7246-3DBB5BA4D066}"/>
                    </a:ext>
                  </a:extLst>
                </p:cNvPr>
                <p:cNvSpPr txBox="1"/>
                <p:nvPr/>
              </p:nvSpPr>
              <p:spPr>
                <a:xfrm>
                  <a:off x="10519312" y="2692713"/>
                  <a:ext cx="400431" cy="430887"/>
                </a:xfrm>
                <a:prstGeom prst="rect">
                  <a:avLst/>
                </a:prstGeom>
                <a:noFill/>
              </p:spPr>
              <p:txBody>
                <a:bodyPr wrap="none" lIns="0" tIns="0" rIns="0" bIns="0" rtlCol="0">
                  <a:spAutoFit/>
                </a:bodyPr>
                <a:lstStyle/>
                <a:p>
                  <a:pPr/>
                  <a14:m>
                    <m:oMathPara xmlns:m="http://schemas.openxmlformats.org/officeDocument/2006/math">
                      <m:oMath>
                        <m:acc>
                          <m:accPr>
                            <m:chr m:val="̅"/>
                            <m:ctrlPr>
                              <a:rPr kumimoji="1" lang="en-US" altLang="ja-JP" sz="2800" b="0" i="1" smtClean="0">
                                <a:latin typeface="Cambria Math" panose="02040503050406030204" pitchFamily="18" charset="0"/>
                              </a:rPr>
                            </m:ctrlPr>
                          </m:accPr>
                          <m:e>
                            <m:r>
                              <a:rPr kumimoji="1" lang="en-US" altLang="ja-JP" sz="2800" b="0" i="1" smtClean="0">
                                <a:latin typeface="Cambria Math" panose="02040503050406030204" pitchFamily="18" charset="0"/>
                              </a:rPr>
                              <m:t>𝑞</m:t>
                            </m:r>
                          </m:e>
                        </m:acc>
                        <m:r>
                          <a:rPr kumimoji="1" lang="en-US" altLang="ja-JP" sz="2800" b="0" i="1" smtClean="0">
                            <a:latin typeface="Cambria Math" panose="02040503050406030204" pitchFamily="18" charset="0"/>
                          </a:rPr>
                          <m:t>′</m:t>
                        </m:r>
                      </m:oMath>
                    </m:oMathPara>
                  </a14:m>
                  <a:endParaRPr kumimoji="1" lang="ja-JP" altLang="en-US" sz="2800" dirty="0"/>
                </a:p>
              </p:txBody>
            </p:sp>
          </mc:Choice>
          <mc:Fallback xmlns="">
            <p:sp>
              <p:nvSpPr>
                <p:cNvPr id="45" name="テキスト ボックス 44">
                  <a:extLst>
                    <a:ext uri="{FF2B5EF4-FFF2-40B4-BE49-F238E27FC236}">
                      <a16:creationId xmlns:a16="http://schemas.microsoft.com/office/drawing/2014/main" id="{99F90D20-EEA1-AD5B-7246-3DBB5BA4D066}"/>
                    </a:ext>
                  </a:extLst>
                </p:cNvPr>
                <p:cNvSpPr txBox="1">
                  <a:spLocks noRot="1" noChangeAspect="1" noMove="1" noResize="1" noEditPoints="1" noAdjustHandles="1" noChangeArrowheads="1" noChangeShapeType="1" noTextEdit="1"/>
                </p:cNvSpPr>
                <p:nvPr/>
              </p:nvSpPr>
              <p:spPr>
                <a:xfrm>
                  <a:off x="10519312" y="2692713"/>
                  <a:ext cx="400431" cy="430887"/>
                </a:xfrm>
                <a:prstGeom prst="rect">
                  <a:avLst/>
                </a:prstGeom>
                <a:blipFill>
                  <a:blip r:embed="rId9"/>
                  <a:stretch>
                    <a:fillRect r="-7143" b="-5227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A902DE6C-C03D-3CEE-85AE-8728ED1B11DD}"/>
                    </a:ext>
                  </a:extLst>
                </p:cNvPr>
                <p:cNvSpPr txBox="1"/>
                <p:nvPr/>
              </p:nvSpPr>
              <p:spPr>
                <a:xfrm>
                  <a:off x="10488694" y="4110574"/>
                  <a:ext cx="307456"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𝑞</m:t>
                        </m:r>
                      </m:oMath>
                    </m:oMathPara>
                  </a14:m>
                  <a:endParaRPr kumimoji="1" lang="ja-JP" altLang="en-US" sz="2800" dirty="0"/>
                </a:p>
              </p:txBody>
            </p:sp>
          </mc:Choice>
          <mc:Fallback xmlns="">
            <p:sp>
              <p:nvSpPr>
                <p:cNvPr id="47" name="テキスト ボックス 46">
                  <a:extLst>
                    <a:ext uri="{FF2B5EF4-FFF2-40B4-BE49-F238E27FC236}">
                      <a16:creationId xmlns:a16="http://schemas.microsoft.com/office/drawing/2014/main" id="{A902DE6C-C03D-3CEE-85AE-8728ED1B11DD}"/>
                    </a:ext>
                  </a:extLst>
                </p:cNvPr>
                <p:cNvSpPr txBox="1">
                  <a:spLocks noRot="1" noChangeAspect="1" noMove="1" noResize="1" noEditPoints="1" noAdjustHandles="1" noChangeArrowheads="1" noChangeShapeType="1" noTextEdit="1"/>
                </p:cNvSpPr>
                <p:nvPr/>
              </p:nvSpPr>
              <p:spPr>
                <a:xfrm>
                  <a:off x="10488694" y="4110574"/>
                  <a:ext cx="307456" cy="430887"/>
                </a:xfrm>
                <a:prstGeom prst="rect">
                  <a:avLst/>
                </a:prstGeom>
                <a:blipFill>
                  <a:blip r:embed="rId10"/>
                  <a:stretch>
                    <a:fillRect b="-52273"/>
                  </a:stretch>
                </a:blipFill>
              </p:spPr>
              <p:txBody>
                <a:bodyPr/>
                <a:lstStyle/>
                <a:p>
                  <a:r>
                    <a:rPr lang="ja-JP" altLang="en-US">
                      <a:noFill/>
                    </a:rPr>
                    <a:t> </a:t>
                  </a:r>
                </a:p>
              </p:txBody>
            </p:sp>
          </mc:Fallback>
        </mc:AlternateContent>
        <p:sp>
          <p:nvSpPr>
            <p:cNvPr id="48" name="二等辺三角形 47">
              <a:extLst>
                <a:ext uri="{FF2B5EF4-FFF2-40B4-BE49-F238E27FC236}">
                  <a16:creationId xmlns:a16="http://schemas.microsoft.com/office/drawing/2014/main" id="{5D33F059-DCA7-265E-017D-8CD667A2AA08}"/>
                </a:ext>
              </a:extLst>
            </p:cNvPr>
            <p:cNvSpPr/>
            <p:nvPr/>
          </p:nvSpPr>
          <p:spPr>
            <a:xfrm rot="6251169">
              <a:off x="6221610" y="2054027"/>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6" name="二等辺三角形 55">
              <a:extLst>
                <a:ext uri="{FF2B5EF4-FFF2-40B4-BE49-F238E27FC236}">
                  <a16:creationId xmlns:a16="http://schemas.microsoft.com/office/drawing/2014/main" id="{4815A0E5-F3C0-C269-3195-CFBA02887012}"/>
                </a:ext>
              </a:extLst>
            </p:cNvPr>
            <p:cNvSpPr/>
            <p:nvPr/>
          </p:nvSpPr>
          <p:spPr>
            <a:xfrm rot="15724280">
              <a:off x="6053006" y="4985149"/>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8" name="二等辺三角形 57">
              <a:extLst>
                <a:ext uri="{FF2B5EF4-FFF2-40B4-BE49-F238E27FC236}">
                  <a16:creationId xmlns:a16="http://schemas.microsoft.com/office/drawing/2014/main" id="{257D6242-7529-910D-EFF6-97CDE4A8CDA7}"/>
                </a:ext>
              </a:extLst>
            </p:cNvPr>
            <p:cNvSpPr/>
            <p:nvPr/>
          </p:nvSpPr>
          <p:spPr>
            <a:xfrm rot="16583270">
              <a:off x="9117063" y="4954746"/>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0" name="二等辺三角形 59">
              <a:extLst>
                <a:ext uri="{FF2B5EF4-FFF2-40B4-BE49-F238E27FC236}">
                  <a16:creationId xmlns:a16="http://schemas.microsoft.com/office/drawing/2014/main" id="{862FC391-19A7-A00B-2668-7965E9D3CBBA}"/>
                </a:ext>
              </a:extLst>
            </p:cNvPr>
            <p:cNvSpPr/>
            <p:nvPr/>
          </p:nvSpPr>
          <p:spPr>
            <a:xfrm rot="4848413">
              <a:off x="8910092" y="207317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2" name="二等辺三角形 61">
              <a:extLst>
                <a:ext uri="{FF2B5EF4-FFF2-40B4-BE49-F238E27FC236}">
                  <a16:creationId xmlns:a16="http://schemas.microsoft.com/office/drawing/2014/main" id="{FE176299-0BB1-B1CB-5237-5EEF9778E73C}"/>
                </a:ext>
              </a:extLst>
            </p:cNvPr>
            <p:cNvSpPr/>
            <p:nvPr/>
          </p:nvSpPr>
          <p:spPr>
            <a:xfrm rot="14264094">
              <a:off x="9792033" y="3171590"/>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64" name="二等辺三角形 63">
              <a:extLst>
                <a:ext uri="{FF2B5EF4-FFF2-40B4-BE49-F238E27FC236}">
                  <a16:creationId xmlns:a16="http://schemas.microsoft.com/office/drawing/2014/main" id="{846B7F42-36FB-6457-1EFB-0B7535755B63}"/>
                </a:ext>
              </a:extLst>
            </p:cNvPr>
            <p:cNvSpPr/>
            <p:nvPr/>
          </p:nvSpPr>
          <p:spPr>
            <a:xfrm rot="7775737">
              <a:off x="9750859" y="384468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0A2E4864-275F-F65B-F85D-998CD454952A}"/>
                  </a:ext>
                </a:extLst>
              </p:cNvPr>
              <p:cNvSpPr txBox="1"/>
              <p:nvPr/>
            </p:nvSpPr>
            <p:spPr>
              <a:xfrm>
                <a:off x="769767" y="1684534"/>
                <a:ext cx="6094520" cy="1480726"/>
              </a:xfrm>
              <a:prstGeom prst="rect">
                <a:avLst/>
              </a:prstGeom>
              <a:noFill/>
              <a:ln>
                <a:solidFill>
                  <a:srgbClr val="00B050"/>
                </a:solidFill>
              </a:ln>
            </p:spPr>
            <p:txBody>
              <a:bodyPr wrap="square">
                <a:spAutoFit/>
              </a:bodyPr>
              <a:lstStyle/>
              <a:p>
                <a:r>
                  <a:rPr lang="en-US" altLang="ja-JP" b="1" dirty="0"/>
                  <a:t>Single W</a:t>
                </a:r>
                <a:endParaRPr lang="en-US" altLang="ja-JP" sz="1800" b="1" dirty="0">
                  <a:latin typeface="Cambria Math" panose="02040503050406030204" pitchFamily="18" charset="0"/>
                </a:endParaRPr>
              </a:p>
              <a:p>
                <a:r>
                  <a:rPr lang="ja-JP" altLang="en-US" sz="1800" dirty="0">
                    <a:latin typeface="Cambria Math" panose="02040503050406030204" pitchFamily="18" charset="0"/>
                  </a:rPr>
                  <a:t>入射した電子が、光子を放出した後、そのまま散乱している。</a:t>
                </a:r>
                <a:endParaRPr lang="en-US" altLang="ja-JP" sz="1800" dirty="0">
                  <a:latin typeface="Cambria Math" panose="02040503050406030204" pitchFamily="18" charset="0"/>
                </a:endParaRPr>
              </a:p>
              <a:p>
                <a14:m>
                  <m:oMath xmlns:m="http://schemas.openxmlformats.org/officeDocument/2006/math">
                    <m:r>
                      <a:rPr lang="en-US" altLang="ja-JP" sz="1800" i="1" smtClean="0">
                        <a:latin typeface="Cambria Math" panose="02040503050406030204" pitchFamily="18" charset="0"/>
                      </a:rPr>
                      <m:t>𝑊𝑊</m:t>
                    </m:r>
                    <m:r>
                      <a:rPr lang="en-US" altLang="ja-JP" sz="1800" i="1">
                        <a:latin typeface="Cambria Math" panose="02040503050406030204" pitchFamily="18" charset="0"/>
                        <a:ea typeface="Cambria Math" panose="02040503050406030204" pitchFamily="18" charset="0"/>
                      </a:rPr>
                      <m:t>→</m:t>
                    </m:r>
                    <m:r>
                      <a:rPr lang="en-US" altLang="ja-JP" sz="1800" i="1">
                        <a:latin typeface="Cambria Math" panose="02040503050406030204" pitchFamily="18" charset="0"/>
                        <a:ea typeface="Cambria Math" panose="02040503050406030204" pitchFamily="18" charset="0"/>
                      </a:rPr>
                      <m:t>𝑙</m:t>
                    </m:r>
                    <m:r>
                      <a:rPr lang="ja-JP" altLang="en-US" sz="1800" i="1">
                        <a:latin typeface="Cambria Math" panose="02040503050406030204" pitchFamily="18" charset="0"/>
                        <a:ea typeface="Cambria Math" panose="02040503050406030204" pitchFamily="18" charset="0"/>
                      </a:rPr>
                      <m:t>𝜈</m:t>
                    </m:r>
                    <m:r>
                      <a:rPr lang="en-US" altLang="ja-JP" sz="1800" i="1">
                        <a:latin typeface="Cambria Math" panose="02040503050406030204" pitchFamily="18" charset="0"/>
                        <a:ea typeface="Cambria Math" panose="02040503050406030204" pitchFamily="18" charset="0"/>
                      </a:rPr>
                      <m:t>𝑞</m:t>
                    </m:r>
                    <m:acc>
                      <m:accPr>
                        <m:chr m:val="̅"/>
                        <m:ctrlPr>
                          <a:rPr lang="en-US" altLang="ja-JP" sz="1800" i="1">
                            <a:latin typeface="Cambria Math" panose="02040503050406030204" pitchFamily="18" charset="0"/>
                            <a:ea typeface="Cambria Math" panose="02040503050406030204" pitchFamily="18" charset="0"/>
                          </a:rPr>
                        </m:ctrlPr>
                      </m:accPr>
                      <m:e>
                        <m:r>
                          <a:rPr lang="en-US" altLang="ja-JP" sz="1800" i="1">
                            <a:latin typeface="Cambria Math" panose="02040503050406030204" pitchFamily="18" charset="0"/>
                            <a:ea typeface="Cambria Math" panose="02040503050406030204" pitchFamily="18" charset="0"/>
                          </a:rPr>
                          <m:t>𝑞</m:t>
                        </m:r>
                      </m:e>
                    </m:acc>
                    <m:r>
                      <a:rPr lang="en-US" altLang="ja-JP" sz="1800" i="1">
                        <a:latin typeface="Cambria Math" panose="02040503050406030204" pitchFamily="18" charset="0"/>
                        <a:ea typeface="Cambria Math" panose="02040503050406030204" pitchFamily="18" charset="0"/>
                      </a:rPr>
                      <m:t>′</m:t>
                    </m:r>
                  </m:oMath>
                </a14:m>
                <a:r>
                  <a:rPr lang="ja-JP" altLang="en-US" dirty="0"/>
                  <a:t>で表すと、</a:t>
                </a:r>
                <a:r>
                  <a:rPr lang="en-US" altLang="ja-JP" dirty="0"/>
                  <a:t>lepton</a:t>
                </a:r>
                <a:r>
                  <a:rPr lang="ja-JP" altLang="en-US" dirty="0"/>
                  <a:t>が</a:t>
                </a:r>
                <a14:m>
                  <m:oMath xmlns:m="http://schemas.openxmlformats.org/officeDocument/2006/math">
                    <m:sSup>
                      <m:sSupPr>
                        <m:ctrlPr>
                          <a:rPr lang="en-US" altLang="ja-JP" b="0" i="1" smtClean="0">
                            <a:latin typeface="Cambria Math" panose="02040503050406030204" pitchFamily="18" charset="0"/>
                          </a:rPr>
                        </m:ctrlPr>
                      </m:sSupPr>
                      <m:e>
                        <m:r>
                          <a:rPr lang="en-US" altLang="ja-JP" b="0" i="1" smtClean="0">
                            <a:latin typeface="Cambria Math" panose="02040503050406030204" pitchFamily="18" charset="0"/>
                          </a:rPr>
                          <m:t>𝑒</m:t>
                        </m:r>
                      </m:e>
                      <m:sup>
                        <m:r>
                          <a:rPr lang="en-US" altLang="ja-JP" i="1" smtClean="0">
                            <a:latin typeface="Cambria Math" panose="02040503050406030204" pitchFamily="18" charset="0"/>
                            <a:ea typeface="Cambria Math" panose="02040503050406030204" pitchFamily="18" charset="0"/>
                          </a:rPr>
                          <m:t>±</m:t>
                        </m:r>
                      </m:sup>
                    </m:sSup>
                  </m:oMath>
                </a14:m>
                <a:r>
                  <a:rPr lang="ja-JP" altLang="en-US" dirty="0"/>
                  <a:t>しか出てこないので</a:t>
                </a:r>
                <a:r>
                  <a:rPr lang="en-US" altLang="ja-JP" dirty="0"/>
                  <a:t> </a:t>
                </a:r>
                <a:r>
                  <a:rPr lang="ja-JP" altLang="en-US" dirty="0"/>
                  <a:t>最終的な状態は</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b="0" i="1" smtClean="0">
                        <a:latin typeface="Cambria Math" panose="02040503050406030204" pitchFamily="18" charset="0"/>
                        <a:ea typeface="Cambria Math" panose="02040503050406030204" pitchFamily="18" charset="0"/>
                      </a:rPr>
                      <m:t>𝑒</m:t>
                    </m:r>
                    <m:sSub>
                      <m:sSubPr>
                        <m:ctrlPr>
                          <a:rPr lang="ja-JP" altLang="en-US" b="0" i="1" smtClean="0">
                            <a:latin typeface="Cambria Math" panose="02040503050406030204" pitchFamily="18" charset="0"/>
                            <a:ea typeface="Cambria Math" panose="02040503050406030204" pitchFamily="18" charset="0"/>
                          </a:rPr>
                        </m:ctrlPr>
                      </m:sSubPr>
                      <m:e>
                        <m:r>
                          <a:rPr lang="ja-JP" altLang="en-US" b="0" i="1" smtClean="0">
                            <a:latin typeface="Cambria Math" panose="02040503050406030204" pitchFamily="18" charset="0"/>
                            <a:ea typeface="Cambria Math" panose="02040503050406030204" pitchFamily="18" charset="0"/>
                          </a:rPr>
                          <m:t>𝜈</m:t>
                        </m:r>
                      </m:e>
                      <m:sub>
                        <m:r>
                          <a:rPr lang="en-US" altLang="ja-JP" b="0" i="1" smtClean="0">
                            <a:latin typeface="Cambria Math" panose="02040503050406030204" pitchFamily="18" charset="0"/>
                            <a:ea typeface="Cambria Math" panose="02040503050406030204" pitchFamily="18" charset="0"/>
                          </a:rPr>
                          <m:t>𝑒</m:t>
                        </m:r>
                      </m:sub>
                    </m:sSub>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lang="ja-JP" altLang="en-US" dirty="0"/>
                  <a:t>になる。</a:t>
                </a:r>
                <a:endParaRPr lang="en-US" altLang="ja-JP" dirty="0"/>
              </a:p>
            </p:txBody>
          </p:sp>
        </mc:Choice>
        <mc:Fallback xmlns="">
          <p:sp>
            <p:nvSpPr>
              <p:cNvPr id="12" name="テキスト ボックス 11">
                <a:extLst>
                  <a:ext uri="{FF2B5EF4-FFF2-40B4-BE49-F238E27FC236}">
                    <a16:creationId xmlns:a16="http://schemas.microsoft.com/office/drawing/2014/main" id="{0A2E4864-275F-F65B-F85D-998CD454952A}"/>
                  </a:ext>
                </a:extLst>
              </p:cNvPr>
              <p:cNvSpPr txBox="1">
                <a:spLocks noRot="1" noChangeAspect="1" noMove="1" noResize="1" noEditPoints="1" noAdjustHandles="1" noChangeArrowheads="1" noChangeShapeType="1" noTextEdit="1"/>
              </p:cNvSpPr>
              <p:nvPr/>
            </p:nvSpPr>
            <p:spPr>
              <a:xfrm>
                <a:off x="769767" y="1684534"/>
                <a:ext cx="6094520" cy="1480726"/>
              </a:xfrm>
              <a:prstGeom prst="rect">
                <a:avLst/>
              </a:prstGeom>
              <a:blipFill>
                <a:blip r:embed="rId11"/>
                <a:stretch>
                  <a:fillRect l="-699" t="-1633" b="-5306"/>
                </a:stretch>
              </a:blipFill>
              <a:ln>
                <a:solidFill>
                  <a:srgbClr val="00B050"/>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ACEFBE8A-2B86-4C4E-8CD6-D9BB3C6B7AEC}"/>
                  </a:ext>
                </a:extLst>
              </p:cNvPr>
              <p:cNvSpPr txBox="1"/>
              <p:nvPr/>
            </p:nvSpPr>
            <p:spPr>
              <a:xfrm>
                <a:off x="602031" y="3850075"/>
                <a:ext cx="5752730" cy="1200329"/>
              </a:xfrm>
              <a:prstGeom prst="rect">
                <a:avLst/>
              </a:prstGeom>
              <a:solidFill>
                <a:schemeClr val="bg1"/>
              </a:solidFill>
              <a:ln>
                <a:solidFill>
                  <a:srgbClr val="FF0000"/>
                </a:solidFill>
              </a:ln>
            </p:spPr>
            <p:txBody>
              <a:bodyPr wrap="square" rtlCol="0">
                <a:spAutoFit/>
              </a:bodyPr>
              <a:lstStyle/>
              <a:p>
                <a:r>
                  <a:rPr kumimoji="1" lang="en-US" altLang="ja-JP" b="1" dirty="0"/>
                  <a:t>W</a:t>
                </a:r>
                <a:r>
                  <a:rPr kumimoji="1" lang="ja-JP" altLang="en-US" b="1" dirty="0"/>
                  <a:t>ペアと比べて</a:t>
                </a:r>
                <a:endParaRPr kumimoji="1" lang="en-US" altLang="ja-JP" b="1" dirty="0"/>
              </a:p>
              <a:p>
                <a:r>
                  <a:rPr kumimoji="1" lang="en-US" altLang="ja-JP" dirty="0"/>
                  <a:t>Lepton</a:t>
                </a:r>
                <a:r>
                  <a:rPr kumimoji="1" lang="ja-JP" altLang="en-US" dirty="0"/>
                  <a:t>が電子だった場合、終状態は</a:t>
                </a:r>
                <a:r>
                  <a:rPr kumimoji="1" lang="en-US" altLang="ja-JP" dirty="0" err="1"/>
                  <a:t>singleW</a:t>
                </a:r>
                <a:r>
                  <a:rPr lang="ja-JP" altLang="en-US" dirty="0"/>
                  <a:t>、</a:t>
                </a:r>
                <a:r>
                  <a:rPr lang="en-US" altLang="ja-JP" dirty="0"/>
                  <a:t>W</a:t>
                </a:r>
                <a:r>
                  <a:rPr kumimoji="1" lang="en-US" altLang="ja-JP" dirty="0"/>
                  <a:t>W</a:t>
                </a:r>
                <a:r>
                  <a:rPr kumimoji="1" lang="ja-JP" altLang="en-US" dirty="0"/>
                  <a:t>ペアどちらも</a:t>
                </a:r>
                <a14:m>
                  <m:oMath xmlns:m="http://schemas.openxmlformats.org/officeDocument/2006/math">
                    <m:r>
                      <a:rPr lang="en-US" altLang="ja-JP" i="1">
                        <a:latin typeface="Cambria Math" panose="02040503050406030204" pitchFamily="18" charset="0"/>
                        <a:ea typeface="Cambria Math" panose="02040503050406030204" pitchFamily="18" charset="0"/>
                      </a:rPr>
                      <m:t>𝑒</m:t>
                    </m:r>
                    <m:sSub>
                      <m:sSubPr>
                        <m:ctrlPr>
                          <a:rPr lang="ja-JP" altLang="en-US" i="1">
                            <a:latin typeface="Cambria Math" panose="02040503050406030204" pitchFamily="18" charset="0"/>
                            <a:ea typeface="Cambria Math" panose="02040503050406030204" pitchFamily="18" charset="0"/>
                          </a:rPr>
                        </m:ctrlPr>
                      </m:sSubPr>
                      <m:e>
                        <m:r>
                          <a:rPr lang="ja-JP" altLang="en-US" i="1">
                            <a:latin typeface="Cambria Math" panose="02040503050406030204" pitchFamily="18" charset="0"/>
                            <a:ea typeface="Cambria Math" panose="02040503050406030204" pitchFamily="18" charset="0"/>
                          </a:rPr>
                          <m:t>𝜈</m:t>
                        </m:r>
                      </m:e>
                      <m:sub>
                        <m:r>
                          <a:rPr lang="en-US" altLang="ja-JP" i="1">
                            <a:latin typeface="Cambria Math" panose="02040503050406030204" pitchFamily="18" charset="0"/>
                            <a:ea typeface="Cambria Math" panose="02040503050406030204" pitchFamily="18" charset="0"/>
                          </a:rPr>
                          <m:t>𝑒</m:t>
                        </m:r>
                      </m:sub>
                    </m:sSub>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kumimoji="1" lang="ja-JP" altLang="en-US" dirty="0"/>
                  <a:t>となるが、電子の運動学的な振る舞いが異なると考えられる</a:t>
                </a:r>
              </a:p>
            </p:txBody>
          </p:sp>
        </mc:Choice>
        <mc:Fallback xmlns="">
          <p:sp>
            <p:nvSpPr>
              <p:cNvPr id="13" name="テキスト ボックス 12">
                <a:extLst>
                  <a:ext uri="{FF2B5EF4-FFF2-40B4-BE49-F238E27FC236}">
                    <a16:creationId xmlns:a16="http://schemas.microsoft.com/office/drawing/2014/main" id="{ACEFBE8A-2B86-4C4E-8CD6-D9BB3C6B7AEC}"/>
                  </a:ext>
                </a:extLst>
              </p:cNvPr>
              <p:cNvSpPr txBox="1">
                <a:spLocks noRot="1" noChangeAspect="1" noMove="1" noResize="1" noEditPoints="1" noAdjustHandles="1" noChangeArrowheads="1" noChangeShapeType="1" noTextEdit="1"/>
              </p:cNvSpPr>
              <p:nvPr/>
            </p:nvSpPr>
            <p:spPr>
              <a:xfrm>
                <a:off x="602031" y="3850075"/>
                <a:ext cx="5752730" cy="1200329"/>
              </a:xfrm>
              <a:prstGeom prst="rect">
                <a:avLst/>
              </a:prstGeom>
              <a:blipFill>
                <a:blip r:embed="rId12"/>
                <a:stretch>
                  <a:fillRect l="-847" t="-2525" b="-7071"/>
                </a:stretch>
              </a:blipFill>
              <a:ln>
                <a:solidFill>
                  <a:srgbClr val="FF0000"/>
                </a:solidFill>
              </a:ln>
            </p:spPr>
            <p:txBody>
              <a:bodyPr/>
              <a:lstStyle/>
              <a:p>
                <a:r>
                  <a:rPr lang="ja-JP" altLang="en-US">
                    <a:noFill/>
                  </a:rPr>
                  <a:t> </a:t>
                </a:r>
              </a:p>
            </p:txBody>
          </p:sp>
        </mc:Fallback>
      </mc:AlternateContent>
      <p:graphicFrame>
        <p:nvGraphicFramePr>
          <p:cNvPr id="19" name="表 18">
            <a:extLst>
              <a:ext uri="{FF2B5EF4-FFF2-40B4-BE49-F238E27FC236}">
                <a16:creationId xmlns:a16="http://schemas.microsoft.com/office/drawing/2014/main" id="{50925250-C2F3-CF94-5AAD-A57BCAC1172C}"/>
              </a:ext>
            </a:extLst>
          </p:cNvPr>
          <p:cNvGraphicFramePr>
            <a:graphicFrameLocks noGrp="1"/>
          </p:cNvGraphicFramePr>
          <p:nvPr>
            <p:extLst>
              <p:ext uri="{D42A27DB-BD31-4B8C-83A1-F6EECF244321}">
                <p14:modId xmlns:p14="http://schemas.microsoft.com/office/powerpoint/2010/main" val="3656055134"/>
              </p:ext>
            </p:extLst>
          </p:nvPr>
        </p:nvGraphicFramePr>
        <p:xfrm>
          <a:off x="6484059" y="3840996"/>
          <a:ext cx="5583810" cy="2958840"/>
        </p:xfrm>
        <a:graphic>
          <a:graphicData uri="http://schemas.openxmlformats.org/drawingml/2006/table">
            <a:tbl>
              <a:tblPr firstRow="1" bandRow="1">
                <a:tableStyleId>{5C22544A-7EE6-4342-B048-85BDC9FD1C3A}</a:tableStyleId>
              </a:tblPr>
              <a:tblGrid>
                <a:gridCol w="1861270">
                  <a:extLst>
                    <a:ext uri="{9D8B030D-6E8A-4147-A177-3AD203B41FA5}">
                      <a16:colId xmlns:a16="http://schemas.microsoft.com/office/drawing/2014/main" val="3094257325"/>
                    </a:ext>
                  </a:extLst>
                </a:gridCol>
                <a:gridCol w="1861270">
                  <a:extLst>
                    <a:ext uri="{9D8B030D-6E8A-4147-A177-3AD203B41FA5}">
                      <a16:colId xmlns:a16="http://schemas.microsoft.com/office/drawing/2014/main" val="583022398"/>
                    </a:ext>
                  </a:extLst>
                </a:gridCol>
                <a:gridCol w="1861270">
                  <a:extLst>
                    <a:ext uri="{9D8B030D-6E8A-4147-A177-3AD203B41FA5}">
                      <a16:colId xmlns:a16="http://schemas.microsoft.com/office/drawing/2014/main" val="421122869"/>
                    </a:ext>
                  </a:extLst>
                </a:gridCol>
              </a:tblGrid>
              <a:tr h="986280">
                <a:tc>
                  <a:txBody>
                    <a:bodyPr/>
                    <a:lstStyle/>
                    <a:p>
                      <a:endParaRPr kumimoji="1" lang="ja-JP" altLang="en-US" dirty="0"/>
                    </a:p>
                  </a:txBody>
                  <a:tcPr/>
                </a:tc>
                <a:tc>
                  <a:txBody>
                    <a:bodyPr/>
                    <a:lstStyle/>
                    <a:p>
                      <a:r>
                        <a:rPr kumimoji="1" lang="en-US" altLang="ja-JP" dirty="0" err="1"/>
                        <a:t>singleW</a:t>
                      </a:r>
                      <a:endParaRPr kumimoji="1" lang="ja-JP" altLang="en-US" dirty="0"/>
                    </a:p>
                  </a:txBody>
                  <a:tcPr/>
                </a:tc>
                <a:tc>
                  <a:txBody>
                    <a:bodyPr/>
                    <a:lstStyle/>
                    <a:p>
                      <a:r>
                        <a:rPr kumimoji="1" lang="en-US" altLang="ja-JP" dirty="0"/>
                        <a:t>WW</a:t>
                      </a:r>
                      <a:r>
                        <a:rPr kumimoji="1" lang="ja-JP" altLang="en-US" dirty="0"/>
                        <a:t>ペア</a:t>
                      </a:r>
                    </a:p>
                  </a:txBody>
                  <a:tcPr/>
                </a:tc>
                <a:extLst>
                  <a:ext uri="{0D108BD9-81ED-4DB2-BD59-A6C34878D82A}">
                    <a16:rowId xmlns:a16="http://schemas.microsoft.com/office/drawing/2014/main" val="3835176756"/>
                  </a:ext>
                </a:extLst>
              </a:tr>
              <a:tr h="986280">
                <a:tc>
                  <a:txBody>
                    <a:bodyPr/>
                    <a:lstStyle/>
                    <a:p>
                      <a:r>
                        <a:rPr kumimoji="1" lang="en-US" altLang="ja-JP" dirty="0"/>
                        <a:t>Lepton</a:t>
                      </a:r>
                      <a:r>
                        <a:rPr kumimoji="1" lang="ja-JP" altLang="en-US" dirty="0"/>
                        <a:t>の正体</a:t>
                      </a:r>
                    </a:p>
                  </a:txBody>
                  <a:tcPr/>
                </a:tc>
                <a:tc>
                  <a:txBody>
                    <a:bodyPr/>
                    <a:lstStyle/>
                    <a:p>
                      <a:r>
                        <a:rPr kumimoji="1" lang="ja-JP" altLang="en-US" dirty="0"/>
                        <a:t>散乱したビーム電子</a:t>
                      </a:r>
                    </a:p>
                  </a:txBody>
                  <a:tcPr/>
                </a:tc>
                <a:tc>
                  <a:txBody>
                    <a:bodyPr/>
                    <a:lstStyle/>
                    <a:p>
                      <a:r>
                        <a:rPr kumimoji="1" lang="en-US" altLang="ja-JP" dirty="0"/>
                        <a:t>W</a:t>
                      </a:r>
                      <a:r>
                        <a:rPr kumimoji="1" lang="ja-JP" altLang="en-US" dirty="0"/>
                        <a:t>ボソンの崩壊から生成された電子</a:t>
                      </a:r>
                    </a:p>
                  </a:txBody>
                  <a:tcPr/>
                </a:tc>
                <a:extLst>
                  <a:ext uri="{0D108BD9-81ED-4DB2-BD59-A6C34878D82A}">
                    <a16:rowId xmlns:a16="http://schemas.microsoft.com/office/drawing/2014/main" val="2395026126"/>
                  </a:ext>
                </a:extLst>
              </a:tr>
              <a:tr h="986280">
                <a:tc>
                  <a:txBody>
                    <a:bodyPr/>
                    <a:lstStyle/>
                    <a:p>
                      <a:r>
                        <a:rPr kumimoji="1" lang="ja-JP" altLang="en-US" dirty="0"/>
                        <a:t>電子の飛ぶ方向</a:t>
                      </a:r>
                    </a:p>
                  </a:txBody>
                  <a:tcPr/>
                </a:tc>
                <a:tc>
                  <a:txBody>
                    <a:bodyPr/>
                    <a:lstStyle/>
                    <a:p>
                      <a:r>
                        <a:rPr kumimoji="1" lang="ja-JP" altLang="en-US" dirty="0"/>
                        <a:t>ビームパイプ方向</a:t>
                      </a:r>
                    </a:p>
                  </a:txBody>
                  <a:tcPr/>
                </a:tc>
                <a:tc>
                  <a:txBody>
                    <a:bodyPr/>
                    <a:lstStyle/>
                    <a:p>
                      <a:r>
                        <a:rPr kumimoji="1" lang="ja-JP" altLang="en-US" dirty="0"/>
                        <a:t>ランダム</a:t>
                      </a:r>
                    </a:p>
                  </a:txBody>
                  <a:tcPr/>
                </a:tc>
                <a:extLst>
                  <a:ext uri="{0D108BD9-81ED-4DB2-BD59-A6C34878D82A}">
                    <a16:rowId xmlns:a16="http://schemas.microsoft.com/office/drawing/2014/main" val="480825045"/>
                  </a:ext>
                </a:extLst>
              </a:tr>
            </a:tbl>
          </a:graphicData>
        </a:graphic>
      </p:graphicFrame>
    </p:spTree>
    <p:extLst>
      <p:ext uri="{BB962C8B-B14F-4D97-AF65-F5344CB8AC3E}">
        <p14:creationId xmlns:p14="http://schemas.microsoft.com/office/powerpoint/2010/main" val="349470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99B29C-F957-49AA-9211-EFEE591B9C28}"/>
              </a:ext>
            </a:extLst>
          </p:cNvPr>
          <p:cNvSpPr>
            <a:spLocks noGrp="1"/>
          </p:cNvSpPr>
          <p:nvPr>
            <p:ph type="title"/>
          </p:nvPr>
        </p:nvSpPr>
        <p:spPr/>
        <p:txBody>
          <a:bodyPr/>
          <a:lstStyle/>
          <a:p>
            <a:r>
              <a:rPr lang="en-US" altLang="ja-JP" dirty="0"/>
              <a:t>Activity details</a:t>
            </a:r>
            <a:endParaRPr kumimoji="1" lang="ja-JP" altLang="en-US" dirty="0"/>
          </a:p>
        </p:txBody>
      </p:sp>
      <p:sp>
        <p:nvSpPr>
          <p:cNvPr id="5" name="正方形/長方形 4">
            <a:extLst>
              <a:ext uri="{FF2B5EF4-FFF2-40B4-BE49-F238E27FC236}">
                <a16:creationId xmlns:a16="http://schemas.microsoft.com/office/drawing/2014/main" id="{204744B4-FECF-E452-977A-B02CDD9E928B}"/>
              </a:ext>
            </a:extLst>
          </p:cNvPr>
          <p:cNvSpPr/>
          <p:nvPr/>
        </p:nvSpPr>
        <p:spPr>
          <a:xfrm>
            <a:off x="362978" y="5232283"/>
            <a:ext cx="5416478" cy="141985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03231BE5-06ED-DDA7-A907-1697E1948ACB}"/>
              </a:ext>
            </a:extLst>
          </p:cNvPr>
          <p:cNvSpPr/>
          <p:nvPr/>
        </p:nvSpPr>
        <p:spPr>
          <a:xfrm>
            <a:off x="5134510" y="5232285"/>
            <a:ext cx="5902745" cy="14198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F2AFE0D1-BFEF-9855-133D-61311DD628F1}"/>
              </a:ext>
            </a:extLst>
          </p:cNvPr>
          <p:cNvSpPr txBox="1"/>
          <p:nvPr/>
        </p:nvSpPr>
        <p:spPr>
          <a:xfrm>
            <a:off x="247918" y="4862949"/>
            <a:ext cx="1067087" cy="369332"/>
          </a:xfrm>
          <a:prstGeom prst="rect">
            <a:avLst/>
          </a:prstGeom>
          <a:noFill/>
        </p:spPr>
        <p:txBody>
          <a:bodyPr wrap="square" rtlCol="0">
            <a:spAutoFit/>
          </a:bodyPr>
          <a:lstStyle/>
          <a:p>
            <a:r>
              <a:rPr lang="en-US" altLang="ja-JP" dirty="0"/>
              <a:t>7</a:t>
            </a:r>
            <a:r>
              <a:rPr kumimoji="1" lang="ja-JP" altLang="en-US" dirty="0"/>
              <a:t>月</a:t>
            </a:r>
          </a:p>
        </p:txBody>
      </p:sp>
      <p:sp>
        <p:nvSpPr>
          <p:cNvPr id="8" name="テキスト ボックス 7">
            <a:extLst>
              <a:ext uri="{FF2B5EF4-FFF2-40B4-BE49-F238E27FC236}">
                <a16:creationId xmlns:a16="http://schemas.microsoft.com/office/drawing/2014/main" id="{1EA9DFB3-D9AA-3546-BA01-6604F5F2B38C}"/>
              </a:ext>
            </a:extLst>
          </p:cNvPr>
          <p:cNvSpPr txBox="1"/>
          <p:nvPr/>
        </p:nvSpPr>
        <p:spPr>
          <a:xfrm>
            <a:off x="5205373" y="4936567"/>
            <a:ext cx="2205789" cy="369332"/>
          </a:xfrm>
          <a:prstGeom prst="rect">
            <a:avLst/>
          </a:prstGeom>
          <a:noFill/>
        </p:spPr>
        <p:txBody>
          <a:bodyPr wrap="square" rtlCol="0">
            <a:spAutoFit/>
          </a:bodyPr>
          <a:lstStyle/>
          <a:p>
            <a:r>
              <a:rPr lang="en-US" altLang="ja-JP" dirty="0"/>
              <a:t>8</a:t>
            </a:r>
            <a:r>
              <a:rPr kumimoji="1" lang="ja-JP" altLang="en-US" dirty="0"/>
              <a:t>月</a:t>
            </a:r>
          </a:p>
        </p:txBody>
      </p:sp>
      <p:sp>
        <p:nvSpPr>
          <p:cNvPr id="4" name="矢印: 右 3">
            <a:extLst>
              <a:ext uri="{FF2B5EF4-FFF2-40B4-BE49-F238E27FC236}">
                <a16:creationId xmlns:a16="http://schemas.microsoft.com/office/drawing/2014/main" id="{98483564-19FA-339D-DDAA-1C69DB070BFB}"/>
              </a:ext>
            </a:extLst>
          </p:cNvPr>
          <p:cNvSpPr/>
          <p:nvPr/>
        </p:nvSpPr>
        <p:spPr>
          <a:xfrm>
            <a:off x="397444" y="5226855"/>
            <a:ext cx="2593797" cy="9501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プロセッサの調整</a:t>
            </a:r>
          </a:p>
        </p:txBody>
      </p:sp>
      <p:sp>
        <p:nvSpPr>
          <p:cNvPr id="9" name="矢印: 右 8">
            <a:extLst>
              <a:ext uri="{FF2B5EF4-FFF2-40B4-BE49-F238E27FC236}">
                <a16:creationId xmlns:a16="http://schemas.microsoft.com/office/drawing/2014/main" id="{E4DF753E-C4E1-3144-1C64-9DB576F13B0C}"/>
              </a:ext>
            </a:extLst>
          </p:cNvPr>
          <p:cNvSpPr/>
          <p:nvPr/>
        </p:nvSpPr>
        <p:spPr>
          <a:xfrm>
            <a:off x="3002409" y="5305899"/>
            <a:ext cx="2191796" cy="9131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出力結果の確認</a:t>
            </a:r>
            <a:endParaRPr kumimoji="1" lang="ja-JP" altLang="en-US" dirty="0"/>
          </a:p>
        </p:txBody>
      </p:sp>
      <p:sp>
        <p:nvSpPr>
          <p:cNvPr id="10" name="矢印: 右 9">
            <a:extLst>
              <a:ext uri="{FF2B5EF4-FFF2-40B4-BE49-F238E27FC236}">
                <a16:creationId xmlns:a16="http://schemas.microsoft.com/office/drawing/2014/main" id="{BE1A0807-6ED8-A976-F4E3-4DAF6B7F2063}"/>
              </a:ext>
            </a:extLst>
          </p:cNvPr>
          <p:cNvSpPr/>
          <p:nvPr/>
        </p:nvSpPr>
        <p:spPr>
          <a:xfrm>
            <a:off x="5263547" y="5392697"/>
            <a:ext cx="2297998" cy="8689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BDT</a:t>
            </a:r>
            <a:r>
              <a:rPr kumimoji="1" lang="ja-JP" altLang="en-US" dirty="0"/>
              <a:t>に学習させるためのデータ作り</a:t>
            </a:r>
          </a:p>
        </p:txBody>
      </p:sp>
      <p:sp>
        <p:nvSpPr>
          <p:cNvPr id="3" name="コンテンツ プレースホルダー 2">
            <a:extLst>
              <a:ext uri="{FF2B5EF4-FFF2-40B4-BE49-F238E27FC236}">
                <a16:creationId xmlns:a16="http://schemas.microsoft.com/office/drawing/2014/main" id="{211166CC-7B49-4194-8180-FC3E64DB6E58}"/>
              </a:ext>
            </a:extLst>
          </p:cNvPr>
          <p:cNvSpPr>
            <a:spLocks noGrp="1"/>
          </p:cNvSpPr>
          <p:nvPr>
            <p:ph idx="1"/>
          </p:nvPr>
        </p:nvSpPr>
        <p:spPr>
          <a:xfrm>
            <a:off x="781461" y="1829973"/>
            <a:ext cx="10515600" cy="4351338"/>
          </a:xfrm>
        </p:spPr>
        <p:txBody>
          <a:bodyPr/>
          <a:lstStyle/>
          <a:p>
            <a:r>
              <a:rPr lang="en-US" altLang="ja-JP" dirty="0"/>
              <a:t>Single W </a:t>
            </a:r>
            <a:r>
              <a:rPr lang="en-US" altLang="ja-JP" dirty="0" err="1"/>
              <a:t>semileptonic</a:t>
            </a:r>
            <a:r>
              <a:rPr lang="ja-JP" altLang="en-US" dirty="0"/>
              <a:t>について調べ、どんな事象なのかまとめる</a:t>
            </a:r>
            <a:endParaRPr lang="en-US" altLang="ja-JP" dirty="0"/>
          </a:p>
          <a:p>
            <a:r>
              <a:rPr kumimoji="1" lang="en-US" altLang="ja-JP" dirty="0"/>
              <a:t>4</a:t>
            </a:r>
            <a:r>
              <a:rPr lang="en-US" altLang="ja-JP" dirty="0"/>
              <a:t>f_WW_semilep</a:t>
            </a:r>
            <a:r>
              <a:rPr lang="ja-JP" altLang="en-US" dirty="0"/>
              <a:t>の</a:t>
            </a:r>
            <a:r>
              <a:rPr lang="en-US" altLang="ja-JP" dirty="0" err="1"/>
              <a:t>dumpevent</a:t>
            </a:r>
            <a:r>
              <a:rPr lang="ja-JP" altLang="en-US" dirty="0"/>
              <a:t>を確認して、</a:t>
            </a:r>
            <a:r>
              <a:rPr lang="en-US" altLang="ja-JP" dirty="0" err="1"/>
              <a:t>lcio</a:t>
            </a:r>
            <a:r>
              <a:rPr lang="ja-JP" altLang="en-US" dirty="0"/>
              <a:t>ファイルの中身を再度確認し、</a:t>
            </a:r>
            <a:r>
              <a:rPr lang="en-US" altLang="ja-JP" dirty="0"/>
              <a:t>single W</a:t>
            </a:r>
            <a:r>
              <a:rPr lang="ja-JP" altLang="en-US" dirty="0"/>
              <a:t>と</a:t>
            </a:r>
            <a:r>
              <a:rPr lang="en-US" altLang="ja-JP" dirty="0"/>
              <a:t>WW</a:t>
            </a:r>
            <a:r>
              <a:rPr lang="ja-JP" altLang="en-US" dirty="0"/>
              <a:t>ペアがどのようにあるのか調べる</a:t>
            </a:r>
            <a:endParaRPr lang="en-US" altLang="ja-JP" dirty="0"/>
          </a:p>
          <a:p>
            <a:r>
              <a:rPr lang="ja-JP" altLang="en-US" dirty="0"/>
              <a:t>親粒子が</a:t>
            </a:r>
            <a:r>
              <a:rPr lang="en-US" altLang="ja-JP" dirty="0"/>
              <a:t>W</a:t>
            </a:r>
            <a:r>
              <a:rPr lang="ja-JP" altLang="en-US" dirty="0"/>
              <a:t>で記録されるものと電子で記録されるものの違いを調べる</a:t>
            </a:r>
            <a:endParaRPr lang="en-US" altLang="ja-JP" dirty="0"/>
          </a:p>
          <a:p>
            <a:pPr marL="0" indent="0">
              <a:buNone/>
            </a:pPr>
            <a:endParaRPr kumimoji="1" lang="ja-JP" altLang="en-US" dirty="0"/>
          </a:p>
        </p:txBody>
      </p:sp>
    </p:spTree>
    <p:extLst>
      <p:ext uri="{BB962C8B-B14F-4D97-AF65-F5344CB8AC3E}">
        <p14:creationId xmlns:p14="http://schemas.microsoft.com/office/powerpoint/2010/main" val="2854523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CC3FB50E-9F88-2188-B7E9-22426E616C87}"/>
              </a:ext>
            </a:extLst>
          </p:cNvPr>
          <p:cNvGrpSpPr/>
          <p:nvPr/>
        </p:nvGrpSpPr>
        <p:grpSpPr>
          <a:xfrm>
            <a:off x="1635943" y="2724982"/>
            <a:ext cx="4029238" cy="2309205"/>
            <a:chOff x="5161638" y="1645670"/>
            <a:chExt cx="6262313" cy="3748641"/>
          </a:xfrm>
        </p:grpSpPr>
        <p:cxnSp>
          <p:nvCxnSpPr>
            <p:cNvPr id="5" name="直線コネクタ 4">
              <a:extLst>
                <a:ext uri="{FF2B5EF4-FFF2-40B4-BE49-F238E27FC236}">
                  <a16:creationId xmlns:a16="http://schemas.microsoft.com/office/drawing/2014/main" id="{22996AD9-FC1B-921A-0ADA-70EBBB7C1FDE}"/>
                </a:ext>
              </a:extLst>
            </p:cNvPr>
            <p:cNvCxnSpPr>
              <a:cxnSpLocks/>
            </p:cNvCxnSpPr>
            <p:nvPr/>
          </p:nvCxnSpPr>
          <p:spPr>
            <a:xfrm>
              <a:off x="5332674" y="2080514"/>
              <a:ext cx="2005055" cy="347398"/>
            </a:xfrm>
            <a:prstGeom prst="line">
              <a:avLst/>
            </a:prstGeom>
          </p:spPr>
          <p:style>
            <a:lnRef idx="2">
              <a:schemeClr val="dk1"/>
            </a:lnRef>
            <a:fillRef idx="0">
              <a:schemeClr val="dk1"/>
            </a:fillRef>
            <a:effectRef idx="1">
              <a:schemeClr val="dk1"/>
            </a:effectRef>
            <a:fontRef idx="minor">
              <a:schemeClr val="tx1"/>
            </a:fontRef>
          </p:style>
        </p:cxnSp>
        <p:cxnSp>
          <p:nvCxnSpPr>
            <p:cNvPr id="6" name="直線コネクタ 5">
              <a:extLst>
                <a:ext uri="{FF2B5EF4-FFF2-40B4-BE49-F238E27FC236}">
                  <a16:creationId xmlns:a16="http://schemas.microsoft.com/office/drawing/2014/main" id="{00776A5D-1357-CB5C-96F7-0E9B4D9651EC}"/>
                </a:ext>
              </a:extLst>
            </p:cNvPr>
            <p:cNvCxnSpPr>
              <a:cxnSpLocks/>
              <a:stCxn id="11" idx="15"/>
            </p:cNvCxnSpPr>
            <p:nvPr/>
          </p:nvCxnSpPr>
          <p:spPr>
            <a:xfrm flipV="1">
              <a:off x="7333183" y="2094731"/>
              <a:ext cx="3496494" cy="333181"/>
            </a:xfrm>
            <a:prstGeom prst="line">
              <a:avLst/>
            </a:prstGeom>
          </p:spPr>
          <p:style>
            <a:lnRef idx="2">
              <a:schemeClr val="dk1"/>
            </a:lnRef>
            <a:fillRef idx="0">
              <a:schemeClr val="dk1"/>
            </a:fillRef>
            <a:effectRef idx="1">
              <a:schemeClr val="dk1"/>
            </a:effectRef>
            <a:fontRef idx="minor">
              <a:schemeClr val="tx1"/>
            </a:fontRef>
          </p:style>
        </p:cxnSp>
        <p:cxnSp>
          <p:nvCxnSpPr>
            <p:cNvPr id="7" name="直線コネクタ 6">
              <a:extLst>
                <a:ext uri="{FF2B5EF4-FFF2-40B4-BE49-F238E27FC236}">
                  <a16:creationId xmlns:a16="http://schemas.microsoft.com/office/drawing/2014/main" id="{41B96A7D-5953-C6A5-1A55-EA3806DD5E05}"/>
                </a:ext>
              </a:extLst>
            </p:cNvPr>
            <p:cNvCxnSpPr>
              <a:cxnSpLocks/>
              <a:stCxn id="13" idx="15"/>
            </p:cNvCxnSpPr>
            <p:nvPr/>
          </p:nvCxnSpPr>
          <p:spPr>
            <a:xfrm flipV="1">
              <a:off x="9342783" y="2970134"/>
              <a:ext cx="1121134" cy="754490"/>
            </a:xfrm>
            <a:prstGeom prst="line">
              <a:avLst/>
            </a:prstGeom>
          </p:spPr>
          <p:style>
            <a:lnRef idx="2">
              <a:schemeClr val="dk1"/>
            </a:lnRef>
            <a:fillRef idx="0">
              <a:schemeClr val="dk1"/>
            </a:fillRef>
            <a:effectRef idx="1">
              <a:schemeClr val="dk1"/>
            </a:effectRef>
            <a:fontRef idx="minor">
              <a:schemeClr val="tx1"/>
            </a:fontRef>
          </p:style>
        </p:cxnSp>
        <p:cxnSp>
          <p:nvCxnSpPr>
            <p:cNvPr id="8" name="直線コネクタ 7">
              <a:extLst>
                <a:ext uri="{FF2B5EF4-FFF2-40B4-BE49-F238E27FC236}">
                  <a16:creationId xmlns:a16="http://schemas.microsoft.com/office/drawing/2014/main" id="{BE4D1466-FB8A-0F67-CA34-65C532C0C9CA}"/>
                </a:ext>
              </a:extLst>
            </p:cNvPr>
            <p:cNvCxnSpPr>
              <a:cxnSpLocks/>
              <a:endCxn id="12" idx="15"/>
            </p:cNvCxnSpPr>
            <p:nvPr/>
          </p:nvCxnSpPr>
          <p:spPr>
            <a:xfrm flipV="1">
              <a:off x="5161638" y="5012049"/>
              <a:ext cx="2180636" cy="299422"/>
            </a:xfrm>
            <a:prstGeom prst="line">
              <a:avLst/>
            </a:prstGeom>
          </p:spPr>
          <p:style>
            <a:lnRef idx="2">
              <a:schemeClr val="dk1"/>
            </a:lnRef>
            <a:fillRef idx="0">
              <a:schemeClr val="dk1"/>
            </a:fillRef>
            <a:effectRef idx="1">
              <a:schemeClr val="dk1"/>
            </a:effectRef>
            <a:fontRef idx="minor">
              <a:schemeClr val="tx1"/>
            </a:fontRef>
          </p:style>
        </p:cxnSp>
        <p:cxnSp>
          <p:nvCxnSpPr>
            <p:cNvPr id="9" name="直線コネクタ 8">
              <a:extLst>
                <a:ext uri="{FF2B5EF4-FFF2-40B4-BE49-F238E27FC236}">
                  <a16:creationId xmlns:a16="http://schemas.microsoft.com/office/drawing/2014/main" id="{D2895509-419F-327B-444A-97B503C3EEE8}"/>
                </a:ext>
              </a:extLst>
            </p:cNvPr>
            <p:cNvCxnSpPr>
              <a:cxnSpLocks/>
              <a:stCxn id="13" idx="15"/>
            </p:cNvCxnSpPr>
            <p:nvPr/>
          </p:nvCxnSpPr>
          <p:spPr>
            <a:xfrm>
              <a:off x="9342783" y="3724624"/>
              <a:ext cx="1049572" cy="705465"/>
            </a:xfrm>
            <a:prstGeom prst="line">
              <a:avLst/>
            </a:prstGeom>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78FF0ADD-160C-DA26-03C7-AB11CC58739E}"/>
                </a:ext>
              </a:extLst>
            </p:cNvPr>
            <p:cNvCxnSpPr>
              <a:cxnSpLocks/>
              <a:stCxn id="12" idx="15"/>
            </p:cNvCxnSpPr>
            <p:nvPr/>
          </p:nvCxnSpPr>
          <p:spPr>
            <a:xfrm>
              <a:off x="7342274" y="5012049"/>
              <a:ext cx="3487403" cy="243763"/>
            </a:xfrm>
            <a:prstGeom prst="line">
              <a:avLst/>
            </a:prstGeom>
          </p:spPr>
          <p:style>
            <a:lnRef idx="2">
              <a:schemeClr val="dk1"/>
            </a:lnRef>
            <a:fillRef idx="0">
              <a:schemeClr val="dk1"/>
            </a:fillRef>
            <a:effectRef idx="1">
              <a:schemeClr val="dk1"/>
            </a:effectRef>
            <a:fontRef idx="minor">
              <a:schemeClr val="tx1"/>
            </a:fontRef>
          </p:style>
        </p:cxnSp>
        <p:sp>
          <p:nvSpPr>
            <p:cNvPr id="11" name="フリーフォーム: 図形 10">
              <a:extLst>
                <a:ext uri="{FF2B5EF4-FFF2-40B4-BE49-F238E27FC236}">
                  <a16:creationId xmlns:a16="http://schemas.microsoft.com/office/drawing/2014/main" id="{AD6BEC83-EAE8-8187-916C-408E5003DDA7}"/>
                </a:ext>
              </a:extLst>
            </p:cNvPr>
            <p:cNvSpPr/>
            <p:nvPr/>
          </p:nvSpPr>
          <p:spPr>
            <a:xfrm rot="16200000">
              <a:off x="6685383" y="3015724"/>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フリーフォーム: 図形 11">
              <a:extLst>
                <a:ext uri="{FF2B5EF4-FFF2-40B4-BE49-F238E27FC236}">
                  <a16:creationId xmlns:a16="http://schemas.microsoft.com/office/drawing/2014/main" id="{6A7089E4-698E-638D-AC0D-62AC600664E9}"/>
                </a:ext>
              </a:extLst>
            </p:cNvPr>
            <p:cNvSpPr/>
            <p:nvPr/>
          </p:nvSpPr>
          <p:spPr>
            <a:xfrm rot="5400000">
              <a:off x="6685383" y="4295170"/>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フリーフォーム: 図形 12">
              <a:extLst>
                <a:ext uri="{FF2B5EF4-FFF2-40B4-BE49-F238E27FC236}">
                  <a16:creationId xmlns:a16="http://schemas.microsoft.com/office/drawing/2014/main" id="{60BEB738-0E39-1F63-B983-9E7E03788ADF}"/>
                </a:ext>
              </a:extLst>
            </p:cNvPr>
            <p:cNvSpPr/>
            <p:nvPr/>
          </p:nvSpPr>
          <p:spPr>
            <a:xfrm>
              <a:off x="7402262" y="3619336"/>
              <a:ext cx="1940521" cy="226533"/>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B3A81E2E-194E-AB3A-4555-81EC860CD8C6}"/>
                    </a:ext>
                  </a:extLst>
                </p:cNvPr>
                <p:cNvSpPr txBox="1"/>
                <p:nvPr/>
              </p:nvSpPr>
              <p:spPr>
                <a:xfrm>
                  <a:off x="5268141" y="2169493"/>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3" name="テキスト ボックス 32">
                  <a:extLst>
                    <a:ext uri="{FF2B5EF4-FFF2-40B4-BE49-F238E27FC236}">
                      <a16:creationId xmlns:a16="http://schemas.microsoft.com/office/drawing/2014/main" id="{FF8EFA67-681D-BBE1-A56F-508AB9746342}"/>
                    </a:ext>
                  </a:extLst>
                </p:cNvPr>
                <p:cNvSpPr txBox="1">
                  <a:spLocks noRot="1" noChangeAspect="1" noMove="1" noResize="1" noEditPoints="1" noAdjustHandles="1" noChangeArrowheads="1" noChangeShapeType="1" noTextEdit="1"/>
                </p:cNvSpPr>
                <p:nvPr/>
              </p:nvSpPr>
              <p:spPr>
                <a:xfrm>
                  <a:off x="5268141" y="2169493"/>
                  <a:ext cx="485029" cy="523220"/>
                </a:xfrm>
                <a:prstGeom prst="rect">
                  <a:avLst/>
                </a:prstGeom>
                <a:blipFill>
                  <a:blip r:embed="rId2"/>
                  <a:stretch>
                    <a:fillRect r="-46154" b="-188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A6876850-FADA-5F1D-F888-7044AD1A4F2B}"/>
                    </a:ext>
                  </a:extLst>
                </p:cNvPr>
                <p:cNvSpPr txBox="1"/>
                <p:nvPr/>
              </p:nvSpPr>
              <p:spPr>
                <a:xfrm>
                  <a:off x="5278256" y="4627328"/>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5" name="テキスト ボックス 34">
                  <a:extLst>
                    <a:ext uri="{FF2B5EF4-FFF2-40B4-BE49-F238E27FC236}">
                      <a16:creationId xmlns:a16="http://schemas.microsoft.com/office/drawing/2014/main" id="{A7EBE95F-43ED-0C88-569D-DAD8BD7F2836}"/>
                    </a:ext>
                  </a:extLst>
                </p:cNvPr>
                <p:cNvSpPr txBox="1">
                  <a:spLocks noRot="1" noChangeAspect="1" noMove="1" noResize="1" noEditPoints="1" noAdjustHandles="1" noChangeArrowheads="1" noChangeShapeType="1" noTextEdit="1"/>
                </p:cNvSpPr>
                <p:nvPr/>
              </p:nvSpPr>
              <p:spPr>
                <a:xfrm>
                  <a:off x="5278256" y="4627328"/>
                  <a:ext cx="485029" cy="523220"/>
                </a:xfrm>
                <a:prstGeom prst="rect">
                  <a:avLst/>
                </a:prstGeom>
                <a:blipFill>
                  <a:blip r:embed="rId3"/>
                  <a:stretch>
                    <a:fillRect r="-47059" b="-1923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39D73A29-A0AF-8B9C-4967-C8C316ED2AFC}"/>
                    </a:ext>
                  </a:extLst>
                </p:cNvPr>
                <p:cNvSpPr txBox="1"/>
                <p:nvPr/>
              </p:nvSpPr>
              <p:spPr>
                <a:xfrm>
                  <a:off x="10867360" y="1645670"/>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7" name="テキスト ボックス 36">
                  <a:extLst>
                    <a:ext uri="{FF2B5EF4-FFF2-40B4-BE49-F238E27FC236}">
                      <a16:creationId xmlns:a16="http://schemas.microsoft.com/office/drawing/2014/main" id="{5B1DF2E1-4347-DAAC-649B-A18CDA730A5F}"/>
                    </a:ext>
                  </a:extLst>
                </p:cNvPr>
                <p:cNvSpPr txBox="1">
                  <a:spLocks noRot="1" noChangeAspect="1" noMove="1" noResize="1" noEditPoints="1" noAdjustHandles="1" noChangeArrowheads="1" noChangeShapeType="1" noTextEdit="1"/>
                </p:cNvSpPr>
                <p:nvPr/>
              </p:nvSpPr>
              <p:spPr>
                <a:xfrm>
                  <a:off x="10867360" y="1645670"/>
                  <a:ext cx="485029" cy="523220"/>
                </a:xfrm>
                <a:prstGeom prst="rect">
                  <a:avLst/>
                </a:prstGeom>
                <a:blipFill>
                  <a:blip r:embed="rId4"/>
                  <a:stretch>
                    <a:fillRect r="-46154" b="-188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1F76C06B-66A8-705C-18DA-F1C5930F7608}"/>
                    </a:ext>
                  </a:extLst>
                </p:cNvPr>
                <p:cNvSpPr txBox="1"/>
                <p:nvPr/>
              </p:nvSpPr>
              <p:spPr>
                <a:xfrm>
                  <a:off x="10867360" y="4871091"/>
                  <a:ext cx="556591" cy="523220"/>
                </a:xfrm>
                <a:prstGeom prst="rect">
                  <a:avLst/>
                </a:prstGeom>
                <a:noFill/>
              </p:spPr>
              <p:txBody>
                <a:bodyPr wrap="square" rtlCol="0">
                  <a:spAutoFit/>
                </a:bodyPr>
                <a:lstStyle/>
                <a:p>
                  <a:pPr/>
                  <a14:m>
                    <m:oMathPara xmlns:m="http://schemas.openxmlformats.org/officeDocument/2006/math">
                      <m:oMath>
                        <m:acc>
                          <m:accPr>
                            <m:chr m:val="̅"/>
                            <m:ctrlPr>
                              <a:rPr kumimoji="1" lang="ja-JP" altLang="en-US" sz="2800" i="1" smtClean="0">
                                <a:latin typeface="Cambria Math" panose="02040503050406030204" pitchFamily="18" charset="0"/>
                              </a:rPr>
                            </m:ctrlPr>
                          </m:accPr>
                          <m:e>
                            <m:sSub>
                              <m:sSubPr>
                                <m:ctrlPr>
                                  <a:rPr kumimoji="1" lang="ja-JP" altLang="en-US" sz="2800" i="1" smtClean="0">
                                    <a:latin typeface="Cambria Math" panose="02040503050406030204" pitchFamily="18" charset="0"/>
                                  </a:rPr>
                                </m:ctrlPr>
                              </m:sSubPr>
                              <m:e>
                                <m:r>
                                  <a:rPr kumimoji="1" lang="ja-JP" altLang="en-US" sz="2800" i="1" smtClean="0">
                                    <a:latin typeface="Cambria Math" panose="02040503050406030204" pitchFamily="18" charset="0"/>
                                  </a:rPr>
                                  <m:t>𝜈</m:t>
                                </m:r>
                              </m:e>
                              <m:sub>
                                <m:r>
                                  <a:rPr kumimoji="1" lang="en-US" altLang="ja-JP" sz="2800" b="0" i="1" smtClean="0">
                                    <a:latin typeface="Cambria Math" panose="02040503050406030204" pitchFamily="18" charset="0"/>
                                  </a:rPr>
                                  <m:t>𝑒</m:t>
                                </m:r>
                              </m:sub>
                            </m:sSub>
                          </m:e>
                        </m:acc>
                      </m:oMath>
                    </m:oMathPara>
                  </a14:m>
                  <a:endParaRPr kumimoji="1" lang="ja-JP" altLang="en-US" sz="2800" dirty="0"/>
                </a:p>
              </p:txBody>
            </p:sp>
          </mc:Choice>
          <mc:Fallback xmlns="">
            <p:sp>
              <p:nvSpPr>
                <p:cNvPr id="38" name="テキスト ボックス 37">
                  <a:extLst>
                    <a:ext uri="{FF2B5EF4-FFF2-40B4-BE49-F238E27FC236}">
                      <a16:creationId xmlns:a16="http://schemas.microsoft.com/office/drawing/2014/main" id="{1E84EC77-383D-1C2E-E461-9C6040E53E7C}"/>
                    </a:ext>
                  </a:extLst>
                </p:cNvPr>
                <p:cNvSpPr txBox="1">
                  <a:spLocks noRot="1" noChangeAspect="1" noMove="1" noResize="1" noEditPoints="1" noAdjustHandles="1" noChangeArrowheads="1" noChangeShapeType="1" noTextEdit="1"/>
                </p:cNvSpPr>
                <p:nvPr/>
              </p:nvSpPr>
              <p:spPr>
                <a:xfrm>
                  <a:off x="10867360" y="4871091"/>
                  <a:ext cx="556591" cy="523220"/>
                </a:xfrm>
                <a:prstGeom prst="rect">
                  <a:avLst/>
                </a:prstGeom>
                <a:blipFill>
                  <a:blip r:embed="rId5"/>
                  <a:stretch>
                    <a:fillRect r="-10169" b="-4150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746E6B08-3594-9E0D-7D7F-4EDC3DB0F7DF}"/>
                    </a:ext>
                  </a:extLst>
                </p:cNvPr>
                <p:cNvSpPr txBox="1"/>
                <p:nvPr/>
              </p:nvSpPr>
              <p:spPr>
                <a:xfrm>
                  <a:off x="7402262" y="4196441"/>
                  <a:ext cx="458074"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39" name="テキスト ボックス 38">
                  <a:extLst>
                    <a:ext uri="{FF2B5EF4-FFF2-40B4-BE49-F238E27FC236}">
                      <a16:creationId xmlns:a16="http://schemas.microsoft.com/office/drawing/2014/main" id="{9481884F-210C-DBCA-A2EF-CDA587F64EF6}"/>
                    </a:ext>
                  </a:extLst>
                </p:cNvPr>
                <p:cNvSpPr txBox="1">
                  <a:spLocks noRot="1" noChangeAspect="1" noMove="1" noResize="1" noEditPoints="1" noAdjustHandles="1" noChangeArrowheads="1" noChangeShapeType="1" noTextEdit="1"/>
                </p:cNvSpPr>
                <p:nvPr/>
              </p:nvSpPr>
              <p:spPr>
                <a:xfrm>
                  <a:off x="7402262" y="4196441"/>
                  <a:ext cx="458074" cy="430887"/>
                </a:xfrm>
                <a:prstGeom prst="rect">
                  <a:avLst/>
                </a:prstGeom>
                <a:blipFill>
                  <a:blip r:embed="rId6"/>
                  <a:stretch>
                    <a:fillRect r="-14583"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A70B54F2-44B7-0592-2576-BE002863DC37}"/>
                    </a:ext>
                  </a:extLst>
                </p:cNvPr>
                <p:cNvSpPr txBox="1"/>
                <p:nvPr/>
              </p:nvSpPr>
              <p:spPr>
                <a:xfrm>
                  <a:off x="8230166" y="3073650"/>
                  <a:ext cx="458075"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41" name="テキスト ボックス 40">
                  <a:extLst>
                    <a:ext uri="{FF2B5EF4-FFF2-40B4-BE49-F238E27FC236}">
                      <a16:creationId xmlns:a16="http://schemas.microsoft.com/office/drawing/2014/main" id="{6AAE419B-21B6-0FDA-E505-EAE51582C6D7}"/>
                    </a:ext>
                  </a:extLst>
                </p:cNvPr>
                <p:cNvSpPr txBox="1">
                  <a:spLocks noRot="1" noChangeAspect="1" noMove="1" noResize="1" noEditPoints="1" noAdjustHandles="1" noChangeArrowheads="1" noChangeShapeType="1" noTextEdit="1"/>
                </p:cNvSpPr>
                <p:nvPr/>
              </p:nvSpPr>
              <p:spPr>
                <a:xfrm>
                  <a:off x="8230166" y="3073650"/>
                  <a:ext cx="458075" cy="430887"/>
                </a:xfrm>
                <a:prstGeom prst="rect">
                  <a:avLst/>
                </a:prstGeom>
                <a:blipFill>
                  <a:blip r:embed="rId7"/>
                  <a:stretch>
                    <a:fillRect r="-14583" b="-2558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2B725412-041C-0BBE-C626-4A50E65BE864}"/>
                    </a:ext>
                  </a:extLst>
                </p:cNvPr>
                <p:cNvSpPr txBox="1"/>
                <p:nvPr/>
              </p:nvSpPr>
              <p:spPr>
                <a:xfrm>
                  <a:off x="7402262" y="2782008"/>
                  <a:ext cx="301365" cy="430887"/>
                </a:xfrm>
                <a:prstGeom prst="rect">
                  <a:avLst/>
                </a:prstGeom>
                <a:noFill/>
              </p:spPr>
              <p:txBody>
                <a:bodyPr wrap="none" lIns="0" tIns="0" rIns="0" bIns="0" rtlCol="0">
                  <a:spAutoFit/>
                </a:bodyPr>
                <a:lstStyle/>
                <a:p>
                  <a:pPr/>
                  <a14:m>
                    <m:oMathPara xmlns:m="http://schemas.openxmlformats.org/officeDocument/2006/math">
                      <m:oMath>
                        <m:r>
                          <a:rPr kumimoji="1" lang="ja-JP" altLang="en-US" sz="2800" i="1" smtClean="0">
                            <a:latin typeface="Cambria Math" panose="02040503050406030204" pitchFamily="18" charset="0"/>
                          </a:rPr>
                          <m:t>𝛾</m:t>
                        </m:r>
                      </m:oMath>
                    </m:oMathPara>
                  </a14:m>
                  <a:endParaRPr kumimoji="1" lang="ja-JP" altLang="en-US" sz="2800" dirty="0"/>
                </a:p>
              </p:txBody>
            </p:sp>
          </mc:Choice>
          <mc:Fallback xmlns="">
            <p:sp>
              <p:nvSpPr>
                <p:cNvPr id="43" name="テキスト ボックス 42">
                  <a:extLst>
                    <a:ext uri="{FF2B5EF4-FFF2-40B4-BE49-F238E27FC236}">
                      <a16:creationId xmlns:a16="http://schemas.microsoft.com/office/drawing/2014/main" id="{118142CE-E533-3714-6895-9625094CC3E7}"/>
                    </a:ext>
                  </a:extLst>
                </p:cNvPr>
                <p:cNvSpPr txBox="1">
                  <a:spLocks noRot="1" noChangeAspect="1" noMove="1" noResize="1" noEditPoints="1" noAdjustHandles="1" noChangeArrowheads="1" noChangeShapeType="1" noTextEdit="1"/>
                </p:cNvSpPr>
                <p:nvPr/>
              </p:nvSpPr>
              <p:spPr>
                <a:xfrm>
                  <a:off x="7402262" y="2782008"/>
                  <a:ext cx="301365" cy="430887"/>
                </a:xfrm>
                <a:prstGeom prst="rect">
                  <a:avLst/>
                </a:prstGeom>
                <a:blipFill>
                  <a:blip r:embed="rId8"/>
                  <a:stretch>
                    <a:fillRect b="-5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B2DAEEB0-4248-862C-B6AA-E3C8B5676DC5}"/>
                    </a:ext>
                  </a:extLst>
                </p:cNvPr>
                <p:cNvSpPr txBox="1"/>
                <p:nvPr/>
              </p:nvSpPr>
              <p:spPr>
                <a:xfrm>
                  <a:off x="10519312" y="2692713"/>
                  <a:ext cx="400431" cy="430887"/>
                </a:xfrm>
                <a:prstGeom prst="rect">
                  <a:avLst/>
                </a:prstGeom>
                <a:noFill/>
              </p:spPr>
              <p:txBody>
                <a:bodyPr wrap="none" lIns="0" tIns="0" rIns="0" bIns="0" rtlCol="0">
                  <a:spAutoFit/>
                </a:bodyPr>
                <a:lstStyle/>
                <a:p>
                  <a:pPr/>
                  <a14:m>
                    <m:oMathPara xmlns:m="http://schemas.openxmlformats.org/officeDocument/2006/math">
                      <m:oMath>
                        <m:acc>
                          <m:accPr>
                            <m:chr m:val="̅"/>
                            <m:ctrlPr>
                              <a:rPr kumimoji="1" lang="en-US" altLang="ja-JP" sz="2800" b="0" i="1" smtClean="0">
                                <a:latin typeface="Cambria Math" panose="02040503050406030204" pitchFamily="18" charset="0"/>
                              </a:rPr>
                            </m:ctrlPr>
                          </m:accPr>
                          <m:e>
                            <m:r>
                              <a:rPr kumimoji="1" lang="en-US" altLang="ja-JP" sz="2800" b="0" i="1" smtClean="0">
                                <a:latin typeface="Cambria Math" panose="02040503050406030204" pitchFamily="18" charset="0"/>
                              </a:rPr>
                              <m:t>𝑞</m:t>
                            </m:r>
                          </m:e>
                        </m:acc>
                        <m:r>
                          <a:rPr kumimoji="1" lang="en-US" altLang="ja-JP" sz="2800" b="0" i="1" smtClean="0">
                            <a:latin typeface="Cambria Math" panose="02040503050406030204" pitchFamily="18" charset="0"/>
                          </a:rPr>
                          <m:t>′</m:t>
                        </m:r>
                      </m:oMath>
                    </m:oMathPara>
                  </a14:m>
                  <a:endParaRPr kumimoji="1" lang="ja-JP" altLang="en-US" sz="2800" dirty="0"/>
                </a:p>
              </p:txBody>
            </p:sp>
          </mc:Choice>
          <mc:Fallback xmlns="">
            <p:sp>
              <p:nvSpPr>
                <p:cNvPr id="45" name="テキスト ボックス 44">
                  <a:extLst>
                    <a:ext uri="{FF2B5EF4-FFF2-40B4-BE49-F238E27FC236}">
                      <a16:creationId xmlns:a16="http://schemas.microsoft.com/office/drawing/2014/main" id="{99F90D20-EEA1-AD5B-7246-3DBB5BA4D066}"/>
                    </a:ext>
                  </a:extLst>
                </p:cNvPr>
                <p:cNvSpPr txBox="1">
                  <a:spLocks noRot="1" noChangeAspect="1" noMove="1" noResize="1" noEditPoints="1" noAdjustHandles="1" noChangeArrowheads="1" noChangeShapeType="1" noTextEdit="1"/>
                </p:cNvSpPr>
                <p:nvPr/>
              </p:nvSpPr>
              <p:spPr>
                <a:xfrm>
                  <a:off x="10519312" y="2692713"/>
                  <a:ext cx="400431" cy="430887"/>
                </a:xfrm>
                <a:prstGeom prst="rect">
                  <a:avLst/>
                </a:prstGeom>
                <a:blipFill>
                  <a:blip r:embed="rId9"/>
                  <a:stretch>
                    <a:fillRect r="-7143" b="-5227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E3EA6A3D-5535-40E6-0F0D-3A335AB56808}"/>
                    </a:ext>
                  </a:extLst>
                </p:cNvPr>
                <p:cNvSpPr txBox="1"/>
                <p:nvPr/>
              </p:nvSpPr>
              <p:spPr>
                <a:xfrm>
                  <a:off x="10488694" y="4110574"/>
                  <a:ext cx="307456"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𝑞</m:t>
                        </m:r>
                      </m:oMath>
                    </m:oMathPara>
                  </a14:m>
                  <a:endParaRPr kumimoji="1" lang="ja-JP" altLang="en-US" sz="2800" dirty="0"/>
                </a:p>
              </p:txBody>
            </p:sp>
          </mc:Choice>
          <mc:Fallback xmlns="">
            <p:sp>
              <p:nvSpPr>
                <p:cNvPr id="47" name="テキスト ボックス 46">
                  <a:extLst>
                    <a:ext uri="{FF2B5EF4-FFF2-40B4-BE49-F238E27FC236}">
                      <a16:creationId xmlns:a16="http://schemas.microsoft.com/office/drawing/2014/main" id="{A902DE6C-C03D-3CEE-85AE-8728ED1B11DD}"/>
                    </a:ext>
                  </a:extLst>
                </p:cNvPr>
                <p:cNvSpPr txBox="1">
                  <a:spLocks noRot="1" noChangeAspect="1" noMove="1" noResize="1" noEditPoints="1" noAdjustHandles="1" noChangeArrowheads="1" noChangeShapeType="1" noTextEdit="1"/>
                </p:cNvSpPr>
                <p:nvPr/>
              </p:nvSpPr>
              <p:spPr>
                <a:xfrm>
                  <a:off x="10488694" y="4110574"/>
                  <a:ext cx="307456" cy="430887"/>
                </a:xfrm>
                <a:prstGeom prst="rect">
                  <a:avLst/>
                </a:prstGeom>
                <a:blipFill>
                  <a:blip r:embed="rId10"/>
                  <a:stretch>
                    <a:fillRect b="-52273"/>
                  </a:stretch>
                </a:blipFill>
              </p:spPr>
              <p:txBody>
                <a:bodyPr/>
                <a:lstStyle/>
                <a:p>
                  <a:r>
                    <a:rPr lang="ja-JP" altLang="en-US">
                      <a:noFill/>
                    </a:rPr>
                    <a:t> </a:t>
                  </a:r>
                </a:p>
              </p:txBody>
            </p:sp>
          </mc:Fallback>
        </mc:AlternateContent>
        <p:sp>
          <p:nvSpPr>
            <p:cNvPr id="23" name="二等辺三角形 22">
              <a:extLst>
                <a:ext uri="{FF2B5EF4-FFF2-40B4-BE49-F238E27FC236}">
                  <a16:creationId xmlns:a16="http://schemas.microsoft.com/office/drawing/2014/main" id="{34382596-2728-6C41-795F-54F6C3D6B57E}"/>
                </a:ext>
              </a:extLst>
            </p:cNvPr>
            <p:cNvSpPr/>
            <p:nvPr/>
          </p:nvSpPr>
          <p:spPr>
            <a:xfrm rot="6251169">
              <a:off x="6221610" y="2054027"/>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4" name="二等辺三角形 23">
              <a:extLst>
                <a:ext uri="{FF2B5EF4-FFF2-40B4-BE49-F238E27FC236}">
                  <a16:creationId xmlns:a16="http://schemas.microsoft.com/office/drawing/2014/main" id="{23120F9F-B638-2D4A-5271-9E376DD1C434}"/>
                </a:ext>
              </a:extLst>
            </p:cNvPr>
            <p:cNvSpPr/>
            <p:nvPr/>
          </p:nvSpPr>
          <p:spPr>
            <a:xfrm rot="15724280">
              <a:off x="6053006" y="4985149"/>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5" name="二等辺三角形 24">
              <a:extLst>
                <a:ext uri="{FF2B5EF4-FFF2-40B4-BE49-F238E27FC236}">
                  <a16:creationId xmlns:a16="http://schemas.microsoft.com/office/drawing/2014/main" id="{9A204208-2235-5874-6064-2E4B524767D4}"/>
                </a:ext>
              </a:extLst>
            </p:cNvPr>
            <p:cNvSpPr/>
            <p:nvPr/>
          </p:nvSpPr>
          <p:spPr>
            <a:xfrm rot="16583270">
              <a:off x="9117063" y="4954746"/>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6" name="二等辺三角形 25">
              <a:extLst>
                <a:ext uri="{FF2B5EF4-FFF2-40B4-BE49-F238E27FC236}">
                  <a16:creationId xmlns:a16="http://schemas.microsoft.com/office/drawing/2014/main" id="{D4BE822F-B79B-AD73-A026-186A931E9583}"/>
                </a:ext>
              </a:extLst>
            </p:cNvPr>
            <p:cNvSpPr/>
            <p:nvPr/>
          </p:nvSpPr>
          <p:spPr>
            <a:xfrm rot="4848413">
              <a:off x="8910092" y="207317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7" name="二等辺三角形 26">
              <a:extLst>
                <a:ext uri="{FF2B5EF4-FFF2-40B4-BE49-F238E27FC236}">
                  <a16:creationId xmlns:a16="http://schemas.microsoft.com/office/drawing/2014/main" id="{6DDD0D59-DFFD-C32E-BD17-BB40722F8C7C}"/>
                </a:ext>
              </a:extLst>
            </p:cNvPr>
            <p:cNvSpPr/>
            <p:nvPr/>
          </p:nvSpPr>
          <p:spPr>
            <a:xfrm rot="14264094">
              <a:off x="9792033" y="3171590"/>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 name="二等辺三角形 27">
              <a:extLst>
                <a:ext uri="{FF2B5EF4-FFF2-40B4-BE49-F238E27FC236}">
                  <a16:creationId xmlns:a16="http://schemas.microsoft.com/office/drawing/2014/main" id="{FA9B0EBD-EBED-2873-AC9A-ED2F00577FF4}"/>
                </a:ext>
              </a:extLst>
            </p:cNvPr>
            <p:cNvSpPr/>
            <p:nvPr/>
          </p:nvSpPr>
          <p:spPr>
            <a:xfrm rot="7775737">
              <a:off x="9750859" y="384468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5478AA5E-F0D7-F26B-898B-6A238BEACC59}"/>
              </a:ext>
            </a:extLst>
          </p:cNvPr>
          <p:cNvGrpSpPr/>
          <p:nvPr/>
        </p:nvGrpSpPr>
        <p:grpSpPr>
          <a:xfrm>
            <a:off x="6204527" y="2609379"/>
            <a:ext cx="3964150" cy="2521371"/>
            <a:chOff x="5161638" y="1571738"/>
            <a:chExt cx="6161152" cy="4093061"/>
          </a:xfrm>
        </p:grpSpPr>
        <p:cxnSp>
          <p:nvCxnSpPr>
            <p:cNvPr id="30" name="直線コネクタ 29">
              <a:extLst>
                <a:ext uri="{FF2B5EF4-FFF2-40B4-BE49-F238E27FC236}">
                  <a16:creationId xmlns:a16="http://schemas.microsoft.com/office/drawing/2014/main" id="{0FC2AC1F-08DE-229F-9EC2-AEBF67FFA6CC}"/>
                </a:ext>
              </a:extLst>
            </p:cNvPr>
            <p:cNvCxnSpPr>
              <a:cxnSpLocks/>
            </p:cNvCxnSpPr>
            <p:nvPr/>
          </p:nvCxnSpPr>
          <p:spPr>
            <a:xfrm>
              <a:off x="5332674" y="2080514"/>
              <a:ext cx="2005055" cy="347398"/>
            </a:xfrm>
            <a:prstGeom prst="line">
              <a:avLst/>
            </a:prstGeom>
          </p:spPr>
          <p:style>
            <a:lnRef idx="2">
              <a:schemeClr val="dk1"/>
            </a:lnRef>
            <a:fillRef idx="0">
              <a:schemeClr val="dk1"/>
            </a:fillRef>
            <a:effectRef idx="1">
              <a:schemeClr val="dk1"/>
            </a:effectRef>
            <a:fontRef idx="minor">
              <a:schemeClr val="tx1"/>
            </a:fontRef>
          </p:style>
        </p:cxnSp>
        <p:cxnSp>
          <p:nvCxnSpPr>
            <p:cNvPr id="31" name="直線コネクタ 30">
              <a:extLst>
                <a:ext uri="{FF2B5EF4-FFF2-40B4-BE49-F238E27FC236}">
                  <a16:creationId xmlns:a16="http://schemas.microsoft.com/office/drawing/2014/main" id="{261ED30C-7FA0-89ED-F429-0EDB70673F9D}"/>
                </a:ext>
              </a:extLst>
            </p:cNvPr>
            <p:cNvCxnSpPr>
              <a:cxnSpLocks/>
              <a:stCxn id="36" idx="15"/>
            </p:cNvCxnSpPr>
            <p:nvPr/>
          </p:nvCxnSpPr>
          <p:spPr>
            <a:xfrm flipV="1">
              <a:off x="7333183" y="2094731"/>
              <a:ext cx="3496494" cy="333181"/>
            </a:xfrm>
            <a:prstGeom prst="line">
              <a:avLst/>
            </a:prstGeom>
          </p:spPr>
          <p:style>
            <a:lnRef idx="2">
              <a:schemeClr val="dk1"/>
            </a:lnRef>
            <a:fillRef idx="0">
              <a:schemeClr val="dk1"/>
            </a:fillRef>
            <a:effectRef idx="1">
              <a:schemeClr val="dk1"/>
            </a:effectRef>
            <a:fontRef idx="minor">
              <a:schemeClr val="tx1"/>
            </a:fontRef>
          </p:style>
        </p:cxnSp>
        <p:cxnSp>
          <p:nvCxnSpPr>
            <p:cNvPr id="32" name="直線コネクタ 31">
              <a:extLst>
                <a:ext uri="{FF2B5EF4-FFF2-40B4-BE49-F238E27FC236}">
                  <a16:creationId xmlns:a16="http://schemas.microsoft.com/office/drawing/2014/main" id="{F4DD3144-303C-5326-08D5-2DEC586434E0}"/>
                </a:ext>
              </a:extLst>
            </p:cNvPr>
            <p:cNvCxnSpPr>
              <a:cxnSpLocks/>
              <a:stCxn id="38" idx="15"/>
            </p:cNvCxnSpPr>
            <p:nvPr/>
          </p:nvCxnSpPr>
          <p:spPr>
            <a:xfrm flipV="1">
              <a:off x="9342783" y="2970134"/>
              <a:ext cx="1121134" cy="754490"/>
            </a:xfrm>
            <a:prstGeom prst="line">
              <a:avLst/>
            </a:prstGeom>
          </p:spPr>
          <p:style>
            <a:lnRef idx="2">
              <a:schemeClr val="dk1"/>
            </a:lnRef>
            <a:fillRef idx="0">
              <a:schemeClr val="dk1"/>
            </a:fillRef>
            <a:effectRef idx="1">
              <a:schemeClr val="dk1"/>
            </a:effectRef>
            <a:fontRef idx="minor">
              <a:schemeClr val="tx1"/>
            </a:fontRef>
          </p:style>
        </p:cxnSp>
        <p:cxnSp>
          <p:nvCxnSpPr>
            <p:cNvPr id="33" name="直線コネクタ 32">
              <a:extLst>
                <a:ext uri="{FF2B5EF4-FFF2-40B4-BE49-F238E27FC236}">
                  <a16:creationId xmlns:a16="http://schemas.microsoft.com/office/drawing/2014/main" id="{6655B074-73B5-FE2A-0434-0788BD44006F}"/>
                </a:ext>
              </a:extLst>
            </p:cNvPr>
            <p:cNvCxnSpPr>
              <a:cxnSpLocks/>
              <a:endCxn id="37" idx="15"/>
            </p:cNvCxnSpPr>
            <p:nvPr/>
          </p:nvCxnSpPr>
          <p:spPr>
            <a:xfrm flipV="1">
              <a:off x="5161638" y="5012049"/>
              <a:ext cx="2180636" cy="299422"/>
            </a:xfrm>
            <a:prstGeom prst="line">
              <a:avLst/>
            </a:prstGeom>
          </p:spPr>
          <p:style>
            <a:lnRef idx="2">
              <a:schemeClr val="dk1"/>
            </a:lnRef>
            <a:fillRef idx="0">
              <a:schemeClr val="dk1"/>
            </a:fillRef>
            <a:effectRef idx="1">
              <a:schemeClr val="dk1"/>
            </a:effectRef>
            <a:fontRef idx="minor">
              <a:schemeClr val="tx1"/>
            </a:fontRef>
          </p:style>
        </p:cxnSp>
        <p:cxnSp>
          <p:nvCxnSpPr>
            <p:cNvPr id="34" name="直線コネクタ 33">
              <a:extLst>
                <a:ext uri="{FF2B5EF4-FFF2-40B4-BE49-F238E27FC236}">
                  <a16:creationId xmlns:a16="http://schemas.microsoft.com/office/drawing/2014/main" id="{C7438F7F-7D04-1E75-4819-C8E84671FBE1}"/>
                </a:ext>
              </a:extLst>
            </p:cNvPr>
            <p:cNvCxnSpPr>
              <a:cxnSpLocks/>
              <a:stCxn id="38" idx="15"/>
            </p:cNvCxnSpPr>
            <p:nvPr/>
          </p:nvCxnSpPr>
          <p:spPr>
            <a:xfrm>
              <a:off x="9342783" y="3724624"/>
              <a:ext cx="1049572" cy="705465"/>
            </a:xfrm>
            <a:prstGeom prst="line">
              <a:avLst/>
            </a:prstGeom>
          </p:spPr>
          <p:style>
            <a:lnRef idx="2">
              <a:schemeClr val="dk1"/>
            </a:lnRef>
            <a:fillRef idx="0">
              <a:schemeClr val="dk1"/>
            </a:fillRef>
            <a:effectRef idx="1">
              <a:schemeClr val="dk1"/>
            </a:effectRef>
            <a:fontRef idx="minor">
              <a:schemeClr val="tx1"/>
            </a:fontRef>
          </p:style>
        </p:cxnSp>
        <p:cxnSp>
          <p:nvCxnSpPr>
            <p:cNvPr id="35" name="直線コネクタ 34">
              <a:extLst>
                <a:ext uri="{FF2B5EF4-FFF2-40B4-BE49-F238E27FC236}">
                  <a16:creationId xmlns:a16="http://schemas.microsoft.com/office/drawing/2014/main" id="{3DCA8B16-BE79-518B-5022-38DF1055D6B6}"/>
                </a:ext>
              </a:extLst>
            </p:cNvPr>
            <p:cNvCxnSpPr>
              <a:cxnSpLocks/>
              <a:stCxn id="37" idx="15"/>
            </p:cNvCxnSpPr>
            <p:nvPr/>
          </p:nvCxnSpPr>
          <p:spPr>
            <a:xfrm>
              <a:off x="7342274" y="5012049"/>
              <a:ext cx="3487403" cy="243763"/>
            </a:xfrm>
            <a:prstGeom prst="line">
              <a:avLst/>
            </a:prstGeom>
          </p:spPr>
          <p:style>
            <a:lnRef idx="2">
              <a:schemeClr val="dk1"/>
            </a:lnRef>
            <a:fillRef idx="0">
              <a:schemeClr val="dk1"/>
            </a:fillRef>
            <a:effectRef idx="1">
              <a:schemeClr val="dk1"/>
            </a:effectRef>
            <a:fontRef idx="minor">
              <a:schemeClr val="tx1"/>
            </a:fontRef>
          </p:style>
        </p:cxnSp>
        <p:sp>
          <p:nvSpPr>
            <p:cNvPr id="36" name="フリーフォーム: 図形 35">
              <a:extLst>
                <a:ext uri="{FF2B5EF4-FFF2-40B4-BE49-F238E27FC236}">
                  <a16:creationId xmlns:a16="http://schemas.microsoft.com/office/drawing/2014/main" id="{6B2E700B-21B0-93CA-55A1-B38B0983B902}"/>
                </a:ext>
              </a:extLst>
            </p:cNvPr>
            <p:cNvSpPr/>
            <p:nvPr/>
          </p:nvSpPr>
          <p:spPr>
            <a:xfrm rot="16200000">
              <a:off x="6685383" y="3015724"/>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フリーフォーム: 図形 36">
              <a:extLst>
                <a:ext uri="{FF2B5EF4-FFF2-40B4-BE49-F238E27FC236}">
                  <a16:creationId xmlns:a16="http://schemas.microsoft.com/office/drawing/2014/main" id="{1A2C230E-EEA9-AD4C-5FE6-FBAEDC0D8F5B}"/>
                </a:ext>
              </a:extLst>
            </p:cNvPr>
            <p:cNvSpPr/>
            <p:nvPr/>
          </p:nvSpPr>
          <p:spPr>
            <a:xfrm rot="5400000">
              <a:off x="6685383" y="4295170"/>
              <a:ext cx="1304691" cy="12906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フリーフォーム: 図形 37">
              <a:extLst>
                <a:ext uri="{FF2B5EF4-FFF2-40B4-BE49-F238E27FC236}">
                  <a16:creationId xmlns:a16="http://schemas.microsoft.com/office/drawing/2014/main" id="{76B65B24-2D66-0B78-C0D8-BA828D178A07}"/>
                </a:ext>
              </a:extLst>
            </p:cNvPr>
            <p:cNvSpPr/>
            <p:nvPr/>
          </p:nvSpPr>
          <p:spPr>
            <a:xfrm>
              <a:off x="7402262" y="3619336"/>
              <a:ext cx="1940521" cy="226533"/>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FFC93256-815C-70A3-F815-9033DDC2BBF2}"/>
                    </a:ext>
                  </a:extLst>
                </p:cNvPr>
                <p:cNvSpPr txBox="1"/>
                <p:nvPr/>
              </p:nvSpPr>
              <p:spPr>
                <a:xfrm>
                  <a:off x="5268141" y="2169493"/>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3" name="テキスト ボックス 32">
                  <a:extLst>
                    <a:ext uri="{FF2B5EF4-FFF2-40B4-BE49-F238E27FC236}">
                      <a16:creationId xmlns:a16="http://schemas.microsoft.com/office/drawing/2014/main" id="{FF8EFA67-681D-BBE1-A56F-508AB9746342}"/>
                    </a:ext>
                  </a:extLst>
                </p:cNvPr>
                <p:cNvSpPr txBox="1">
                  <a:spLocks noRot="1" noChangeAspect="1" noMove="1" noResize="1" noEditPoints="1" noAdjustHandles="1" noChangeArrowheads="1" noChangeShapeType="1" noTextEdit="1"/>
                </p:cNvSpPr>
                <p:nvPr/>
              </p:nvSpPr>
              <p:spPr>
                <a:xfrm>
                  <a:off x="5268141" y="2169493"/>
                  <a:ext cx="485029" cy="523220"/>
                </a:xfrm>
                <a:prstGeom prst="rect">
                  <a:avLst/>
                </a:prstGeom>
                <a:blipFill>
                  <a:blip r:embed="rId2"/>
                  <a:stretch>
                    <a:fillRect r="-46154" b="-188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1BAA57FF-4950-74A8-471C-08D7FE7041BD}"/>
                    </a:ext>
                  </a:extLst>
                </p:cNvPr>
                <p:cNvSpPr txBox="1"/>
                <p:nvPr/>
              </p:nvSpPr>
              <p:spPr>
                <a:xfrm>
                  <a:off x="5278256" y="4627328"/>
                  <a:ext cx="485029" cy="523220"/>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xmlns="">
            <p:sp>
              <p:nvSpPr>
                <p:cNvPr id="35" name="テキスト ボックス 34">
                  <a:extLst>
                    <a:ext uri="{FF2B5EF4-FFF2-40B4-BE49-F238E27FC236}">
                      <a16:creationId xmlns:a16="http://schemas.microsoft.com/office/drawing/2014/main" id="{A7EBE95F-43ED-0C88-569D-DAD8BD7F2836}"/>
                    </a:ext>
                  </a:extLst>
                </p:cNvPr>
                <p:cNvSpPr txBox="1">
                  <a:spLocks noRot="1" noChangeAspect="1" noMove="1" noResize="1" noEditPoints="1" noAdjustHandles="1" noChangeArrowheads="1" noChangeShapeType="1" noTextEdit="1"/>
                </p:cNvSpPr>
                <p:nvPr/>
              </p:nvSpPr>
              <p:spPr>
                <a:xfrm>
                  <a:off x="5278256" y="4627328"/>
                  <a:ext cx="485029" cy="523220"/>
                </a:xfrm>
                <a:prstGeom prst="rect">
                  <a:avLst/>
                </a:prstGeom>
                <a:blipFill>
                  <a:blip r:embed="rId3"/>
                  <a:stretch>
                    <a:fillRect r="-47059" b="-19231"/>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41" name="テキスト ボックス 40">
                  <a:extLst>
                    <a:ext uri="{FF2B5EF4-FFF2-40B4-BE49-F238E27FC236}">
                      <a16:creationId xmlns:a16="http://schemas.microsoft.com/office/drawing/2014/main" id="{7306372D-25B4-2287-FED8-1FBE8D281FB2}"/>
                    </a:ext>
                  </a:extLst>
                </p:cNvPr>
                <p:cNvSpPr txBox="1"/>
                <p:nvPr/>
              </p:nvSpPr>
              <p:spPr>
                <a:xfrm>
                  <a:off x="10837761" y="4815431"/>
                  <a:ext cx="485029" cy="849368"/>
                </a:xfrm>
                <a:prstGeom prst="rect">
                  <a:avLst/>
                </a:prstGeom>
                <a:noFill/>
              </p:spPr>
              <p:txBody>
                <a:bodyPr wrap="square" rtlCol="0">
                  <a:spAutoFit/>
                </a:bodyPr>
                <a:lstStyle/>
                <a:p>
                  <a:pPr/>
                  <a14:m>
                    <m:oMathPara xmlns:m="http://schemas.openxmlformats.org/officeDocument/2006/math">
                      <m:oMath>
                        <m:sSup>
                          <m:sSupPr>
                            <m:ctrlPr>
                              <a:rPr kumimoji="1" lang="en-US" altLang="ja-JP" sz="2800" b="0" i="1" smtClean="0">
                                <a:latin typeface="Cambria Math" panose="02040503050406030204" pitchFamily="18" charset="0"/>
                              </a:rPr>
                            </m:ctrlPr>
                          </m:sSupPr>
                          <m:e>
                            <m:r>
                              <a:rPr kumimoji="1" lang="en-US" altLang="ja-JP" sz="2800" b="0" i="1" smtClean="0">
                                <a:latin typeface="Cambria Math" panose="02040503050406030204" pitchFamily="18" charset="0"/>
                              </a:rPr>
                              <m:t>𝑒</m:t>
                            </m:r>
                          </m:e>
                          <m:sup>
                            <m:r>
                              <a:rPr kumimoji="1" lang="en-US" altLang="ja-JP" sz="2800" b="0" i="1" smtClean="0">
                                <a:latin typeface="Cambria Math" panose="02040503050406030204" pitchFamily="18" charset="0"/>
                              </a:rPr>
                              <m:t>+</m:t>
                            </m:r>
                          </m:sup>
                        </m:sSup>
                      </m:oMath>
                    </m:oMathPara>
                  </a14:m>
                  <a:endParaRPr kumimoji="1" lang="ja-JP" altLang="en-US" sz="2800" dirty="0"/>
                </a:p>
              </p:txBody>
            </p:sp>
          </mc:Choice>
          <mc:Fallback>
            <p:sp>
              <p:nvSpPr>
                <p:cNvPr id="41" name="テキスト ボックス 40">
                  <a:extLst>
                    <a:ext uri="{FF2B5EF4-FFF2-40B4-BE49-F238E27FC236}">
                      <a16:creationId xmlns:a16="http://schemas.microsoft.com/office/drawing/2014/main" id="{7306372D-25B4-2287-FED8-1FBE8D281FB2}"/>
                    </a:ext>
                  </a:extLst>
                </p:cNvPr>
                <p:cNvSpPr txBox="1">
                  <a:spLocks noRot="1" noChangeAspect="1" noMove="1" noResize="1" noEditPoints="1" noAdjustHandles="1" noChangeArrowheads="1" noChangeShapeType="1" noTextEdit="1"/>
                </p:cNvSpPr>
                <p:nvPr/>
              </p:nvSpPr>
              <p:spPr>
                <a:xfrm>
                  <a:off x="10837761" y="4815431"/>
                  <a:ext cx="485029" cy="849368"/>
                </a:xfrm>
                <a:prstGeom prst="rect">
                  <a:avLst/>
                </a:prstGeom>
                <a:blipFill>
                  <a:blip r:embed="rId11"/>
                  <a:stretch>
                    <a:fillRect r="-47059"/>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42" name="テキスト ボックス 41">
                  <a:extLst>
                    <a:ext uri="{FF2B5EF4-FFF2-40B4-BE49-F238E27FC236}">
                      <a16:creationId xmlns:a16="http://schemas.microsoft.com/office/drawing/2014/main" id="{44644281-84DB-BA36-4557-96A16B2E9666}"/>
                    </a:ext>
                  </a:extLst>
                </p:cNvPr>
                <p:cNvSpPr txBox="1"/>
                <p:nvPr/>
              </p:nvSpPr>
              <p:spPr>
                <a:xfrm>
                  <a:off x="10705094" y="1571738"/>
                  <a:ext cx="556590" cy="849368"/>
                </a:xfrm>
                <a:prstGeom prst="rect">
                  <a:avLst/>
                </a:prstGeom>
                <a:noFill/>
              </p:spPr>
              <p:txBody>
                <a:bodyPr wrap="square" rtlCol="0">
                  <a:spAutoFit/>
                </a:bodyPr>
                <a:lstStyle/>
                <a:p>
                  <a:pPr/>
                  <a14:m>
                    <m:oMathPara xmlns:m="http://schemas.openxmlformats.org/officeDocument/2006/math">
                      <m:oMath>
                        <m:sSub>
                          <m:sSubPr>
                            <m:ctrlPr>
                              <a:rPr lang="ja-JP" altLang="en-US" sz="2800" i="1">
                                <a:latin typeface="Cambria Math" panose="02040503050406030204" pitchFamily="18" charset="0"/>
                              </a:rPr>
                            </m:ctrlPr>
                          </m:sSubPr>
                          <m:e>
                            <m:r>
                              <a:rPr lang="ja-JP" altLang="en-US" sz="2800" i="1">
                                <a:latin typeface="Cambria Math" panose="02040503050406030204" pitchFamily="18" charset="0"/>
                              </a:rPr>
                              <m:t>𝜈</m:t>
                            </m:r>
                          </m:e>
                          <m:sub>
                            <m:r>
                              <a:rPr kumimoji="1" lang="en-US" altLang="ja-JP" sz="2800" b="0" i="1" smtClean="0">
                                <a:latin typeface="Cambria Math" panose="02040503050406030204" pitchFamily="18" charset="0"/>
                              </a:rPr>
                              <m:t>𝑒</m:t>
                            </m:r>
                          </m:sub>
                        </m:sSub>
                      </m:oMath>
                    </m:oMathPara>
                  </a14:m>
                  <a:endParaRPr kumimoji="1" lang="ja-JP" altLang="en-US" sz="2800" dirty="0"/>
                </a:p>
              </p:txBody>
            </p:sp>
          </mc:Choice>
          <mc:Fallback>
            <p:sp>
              <p:nvSpPr>
                <p:cNvPr id="42" name="テキスト ボックス 41">
                  <a:extLst>
                    <a:ext uri="{FF2B5EF4-FFF2-40B4-BE49-F238E27FC236}">
                      <a16:creationId xmlns:a16="http://schemas.microsoft.com/office/drawing/2014/main" id="{44644281-84DB-BA36-4557-96A16B2E9666}"/>
                    </a:ext>
                  </a:extLst>
                </p:cNvPr>
                <p:cNvSpPr txBox="1">
                  <a:spLocks noRot="1" noChangeAspect="1" noMove="1" noResize="1" noEditPoints="1" noAdjustHandles="1" noChangeArrowheads="1" noChangeShapeType="1" noTextEdit="1"/>
                </p:cNvSpPr>
                <p:nvPr/>
              </p:nvSpPr>
              <p:spPr>
                <a:xfrm>
                  <a:off x="10705094" y="1571738"/>
                  <a:ext cx="556590" cy="849368"/>
                </a:xfrm>
                <a:prstGeom prst="rect">
                  <a:avLst/>
                </a:prstGeom>
                <a:blipFill>
                  <a:blip r:embed="rId12"/>
                  <a:stretch>
                    <a:fillRect r="-1016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489848A2-4323-FBA6-180E-8394274AAD8F}"/>
                    </a:ext>
                  </a:extLst>
                </p:cNvPr>
                <p:cNvSpPr txBox="1"/>
                <p:nvPr/>
              </p:nvSpPr>
              <p:spPr>
                <a:xfrm>
                  <a:off x="7402262" y="4196441"/>
                  <a:ext cx="458074"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39" name="テキスト ボックス 38">
                  <a:extLst>
                    <a:ext uri="{FF2B5EF4-FFF2-40B4-BE49-F238E27FC236}">
                      <a16:creationId xmlns:a16="http://schemas.microsoft.com/office/drawing/2014/main" id="{9481884F-210C-DBCA-A2EF-CDA587F64EF6}"/>
                    </a:ext>
                  </a:extLst>
                </p:cNvPr>
                <p:cNvSpPr txBox="1">
                  <a:spLocks noRot="1" noChangeAspect="1" noMove="1" noResize="1" noEditPoints="1" noAdjustHandles="1" noChangeArrowheads="1" noChangeShapeType="1" noTextEdit="1"/>
                </p:cNvSpPr>
                <p:nvPr/>
              </p:nvSpPr>
              <p:spPr>
                <a:xfrm>
                  <a:off x="7402262" y="4196441"/>
                  <a:ext cx="458074" cy="430887"/>
                </a:xfrm>
                <a:prstGeom prst="rect">
                  <a:avLst/>
                </a:prstGeom>
                <a:blipFill>
                  <a:blip r:embed="rId6"/>
                  <a:stretch>
                    <a:fillRect r="-14583"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55A8A002-9B39-B0B6-D47E-5D8C876224BA}"/>
                    </a:ext>
                  </a:extLst>
                </p:cNvPr>
                <p:cNvSpPr txBox="1"/>
                <p:nvPr/>
              </p:nvSpPr>
              <p:spPr>
                <a:xfrm>
                  <a:off x="8230166" y="3073650"/>
                  <a:ext cx="458075"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𝑊</m:t>
                        </m:r>
                      </m:oMath>
                    </m:oMathPara>
                  </a14:m>
                  <a:endParaRPr kumimoji="1" lang="ja-JP" altLang="en-US" sz="2800" dirty="0"/>
                </a:p>
              </p:txBody>
            </p:sp>
          </mc:Choice>
          <mc:Fallback xmlns="">
            <p:sp>
              <p:nvSpPr>
                <p:cNvPr id="41" name="テキスト ボックス 40">
                  <a:extLst>
                    <a:ext uri="{FF2B5EF4-FFF2-40B4-BE49-F238E27FC236}">
                      <a16:creationId xmlns:a16="http://schemas.microsoft.com/office/drawing/2014/main" id="{6AAE419B-21B6-0FDA-E505-EAE51582C6D7}"/>
                    </a:ext>
                  </a:extLst>
                </p:cNvPr>
                <p:cNvSpPr txBox="1">
                  <a:spLocks noRot="1" noChangeAspect="1" noMove="1" noResize="1" noEditPoints="1" noAdjustHandles="1" noChangeArrowheads="1" noChangeShapeType="1" noTextEdit="1"/>
                </p:cNvSpPr>
                <p:nvPr/>
              </p:nvSpPr>
              <p:spPr>
                <a:xfrm>
                  <a:off x="8230166" y="3073650"/>
                  <a:ext cx="458075" cy="430887"/>
                </a:xfrm>
                <a:prstGeom prst="rect">
                  <a:avLst/>
                </a:prstGeom>
                <a:blipFill>
                  <a:blip r:embed="rId7"/>
                  <a:stretch>
                    <a:fillRect r="-14583" b="-2558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テキスト ボックス 44">
                  <a:extLst>
                    <a:ext uri="{FF2B5EF4-FFF2-40B4-BE49-F238E27FC236}">
                      <a16:creationId xmlns:a16="http://schemas.microsoft.com/office/drawing/2014/main" id="{61F8A84D-5FB4-1518-A0D3-8E40E77DAE59}"/>
                    </a:ext>
                  </a:extLst>
                </p:cNvPr>
                <p:cNvSpPr txBox="1"/>
                <p:nvPr/>
              </p:nvSpPr>
              <p:spPr>
                <a:xfrm>
                  <a:off x="7402262" y="2782008"/>
                  <a:ext cx="301365" cy="430887"/>
                </a:xfrm>
                <a:prstGeom prst="rect">
                  <a:avLst/>
                </a:prstGeom>
                <a:noFill/>
              </p:spPr>
              <p:txBody>
                <a:bodyPr wrap="none" lIns="0" tIns="0" rIns="0" bIns="0" rtlCol="0">
                  <a:spAutoFit/>
                </a:bodyPr>
                <a:lstStyle/>
                <a:p>
                  <a:pPr/>
                  <a14:m>
                    <m:oMathPara xmlns:m="http://schemas.openxmlformats.org/officeDocument/2006/math">
                      <m:oMath>
                        <m:r>
                          <a:rPr kumimoji="1" lang="ja-JP" altLang="en-US" sz="2800" i="1" smtClean="0">
                            <a:latin typeface="Cambria Math" panose="02040503050406030204" pitchFamily="18" charset="0"/>
                          </a:rPr>
                          <m:t>𝛾</m:t>
                        </m:r>
                      </m:oMath>
                    </m:oMathPara>
                  </a14:m>
                  <a:endParaRPr kumimoji="1" lang="ja-JP" altLang="en-US" sz="2800" dirty="0"/>
                </a:p>
              </p:txBody>
            </p:sp>
          </mc:Choice>
          <mc:Fallback xmlns="">
            <p:sp>
              <p:nvSpPr>
                <p:cNvPr id="43" name="テキスト ボックス 42">
                  <a:extLst>
                    <a:ext uri="{FF2B5EF4-FFF2-40B4-BE49-F238E27FC236}">
                      <a16:creationId xmlns:a16="http://schemas.microsoft.com/office/drawing/2014/main" id="{118142CE-E533-3714-6895-9625094CC3E7}"/>
                    </a:ext>
                  </a:extLst>
                </p:cNvPr>
                <p:cNvSpPr txBox="1">
                  <a:spLocks noRot="1" noChangeAspect="1" noMove="1" noResize="1" noEditPoints="1" noAdjustHandles="1" noChangeArrowheads="1" noChangeShapeType="1" noTextEdit="1"/>
                </p:cNvSpPr>
                <p:nvPr/>
              </p:nvSpPr>
              <p:spPr>
                <a:xfrm>
                  <a:off x="7402262" y="2782008"/>
                  <a:ext cx="301365" cy="430887"/>
                </a:xfrm>
                <a:prstGeom prst="rect">
                  <a:avLst/>
                </a:prstGeom>
                <a:blipFill>
                  <a:blip r:embed="rId8"/>
                  <a:stretch>
                    <a:fillRect b="-5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6" name="テキスト ボックス 45">
                  <a:extLst>
                    <a:ext uri="{FF2B5EF4-FFF2-40B4-BE49-F238E27FC236}">
                      <a16:creationId xmlns:a16="http://schemas.microsoft.com/office/drawing/2014/main" id="{695D0794-E472-AF02-2791-7A3E26DED214}"/>
                    </a:ext>
                  </a:extLst>
                </p:cNvPr>
                <p:cNvSpPr txBox="1"/>
                <p:nvPr/>
              </p:nvSpPr>
              <p:spPr>
                <a:xfrm>
                  <a:off x="10519312" y="2692713"/>
                  <a:ext cx="400431" cy="430887"/>
                </a:xfrm>
                <a:prstGeom prst="rect">
                  <a:avLst/>
                </a:prstGeom>
                <a:noFill/>
              </p:spPr>
              <p:txBody>
                <a:bodyPr wrap="none" lIns="0" tIns="0" rIns="0" bIns="0" rtlCol="0">
                  <a:spAutoFit/>
                </a:bodyPr>
                <a:lstStyle/>
                <a:p>
                  <a:pPr/>
                  <a14:m>
                    <m:oMathPara xmlns:m="http://schemas.openxmlformats.org/officeDocument/2006/math">
                      <m:oMath>
                        <m:acc>
                          <m:accPr>
                            <m:chr m:val="̅"/>
                            <m:ctrlPr>
                              <a:rPr kumimoji="1" lang="en-US" altLang="ja-JP" sz="2800" b="0" i="1" smtClean="0">
                                <a:latin typeface="Cambria Math" panose="02040503050406030204" pitchFamily="18" charset="0"/>
                              </a:rPr>
                            </m:ctrlPr>
                          </m:accPr>
                          <m:e>
                            <m:r>
                              <a:rPr kumimoji="1" lang="en-US" altLang="ja-JP" sz="2800" b="0" i="1" smtClean="0">
                                <a:latin typeface="Cambria Math" panose="02040503050406030204" pitchFamily="18" charset="0"/>
                              </a:rPr>
                              <m:t>𝑞</m:t>
                            </m:r>
                          </m:e>
                        </m:acc>
                        <m:r>
                          <a:rPr kumimoji="1" lang="en-US" altLang="ja-JP" sz="2800" b="0" i="1" smtClean="0">
                            <a:latin typeface="Cambria Math" panose="02040503050406030204" pitchFamily="18" charset="0"/>
                          </a:rPr>
                          <m:t>′</m:t>
                        </m:r>
                      </m:oMath>
                    </m:oMathPara>
                  </a14:m>
                  <a:endParaRPr kumimoji="1" lang="ja-JP" altLang="en-US" sz="2800" dirty="0"/>
                </a:p>
              </p:txBody>
            </p:sp>
          </mc:Choice>
          <mc:Fallback xmlns="">
            <p:sp>
              <p:nvSpPr>
                <p:cNvPr id="45" name="テキスト ボックス 44">
                  <a:extLst>
                    <a:ext uri="{FF2B5EF4-FFF2-40B4-BE49-F238E27FC236}">
                      <a16:creationId xmlns:a16="http://schemas.microsoft.com/office/drawing/2014/main" id="{99F90D20-EEA1-AD5B-7246-3DBB5BA4D066}"/>
                    </a:ext>
                  </a:extLst>
                </p:cNvPr>
                <p:cNvSpPr txBox="1">
                  <a:spLocks noRot="1" noChangeAspect="1" noMove="1" noResize="1" noEditPoints="1" noAdjustHandles="1" noChangeArrowheads="1" noChangeShapeType="1" noTextEdit="1"/>
                </p:cNvSpPr>
                <p:nvPr/>
              </p:nvSpPr>
              <p:spPr>
                <a:xfrm>
                  <a:off x="10519312" y="2692713"/>
                  <a:ext cx="400431" cy="430887"/>
                </a:xfrm>
                <a:prstGeom prst="rect">
                  <a:avLst/>
                </a:prstGeom>
                <a:blipFill>
                  <a:blip r:embed="rId9"/>
                  <a:stretch>
                    <a:fillRect r="-7143" b="-5227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721DFA94-47F1-B83F-8BFD-94957B322156}"/>
                    </a:ext>
                  </a:extLst>
                </p:cNvPr>
                <p:cNvSpPr txBox="1"/>
                <p:nvPr/>
              </p:nvSpPr>
              <p:spPr>
                <a:xfrm>
                  <a:off x="10488694" y="4110574"/>
                  <a:ext cx="307456" cy="430887"/>
                </a:xfrm>
                <a:prstGeom prst="rect">
                  <a:avLst/>
                </a:prstGeom>
                <a:noFill/>
              </p:spPr>
              <p:txBody>
                <a:bodyPr wrap="none" lIns="0" tIns="0" rIns="0" bIns="0" rtlCol="0">
                  <a:spAutoFit/>
                </a:bodyPr>
                <a:lstStyle/>
                <a:p>
                  <a:pPr/>
                  <a14:m>
                    <m:oMathPara xmlns:m="http://schemas.openxmlformats.org/officeDocument/2006/math">
                      <m:oMath>
                        <m:r>
                          <a:rPr kumimoji="1" lang="en-US" altLang="ja-JP" sz="2800" b="0" i="1" smtClean="0">
                            <a:latin typeface="Cambria Math" panose="02040503050406030204" pitchFamily="18" charset="0"/>
                          </a:rPr>
                          <m:t>𝑞</m:t>
                        </m:r>
                      </m:oMath>
                    </m:oMathPara>
                  </a14:m>
                  <a:endParaRPr kumimoji="1" lang="ja-JP" altLang="en-US" sz="2800" dirty="0"/>
                </a:p>
              </p:txBody>
            </p:sp>
          </mc:Choice>
          <mc:Fallback xmlns="">
            <p:sp>
              <p:nvSpPr>
                <p:cNvPr id="47" name="テキスト ボックス 46">
                  <a:extLst>
                    <a:ext uri="{FF2B5EF4-FFF2-40B4-BE49-F238E27FC236}">
                      <a16:creationId xmlns:a16="http://schemas.microsoft.com/office/drawing/2014/main" id="{A902DE6C-C03D-3CEE-85AE-8728ED1B11DD}"/>
                    </a:ext>
                  </a:extLst>
                </p:cNvPr>
                <p:cNvSpPr txBox="1">
                  <a:spLocks noRot="1" noChangeAspect="1" noMove="1" noResize="1" noEditPoints="1" noAdjustHandles="1" noChangeArrowheads="1" noChangeShapeType="1" noTextEdit="1"/>
                </p:cNvSpPr>
                <p:nvPr/>
              </p:nvSpPr>
              <p:spPr>
                <a:xfrm>
                  <a:off x="10488694" y="4110574"/>
                  <a:ext cx="307456" cy="430887"/>
                </a:xfrm>
                <a:prstGeom prst="rect">
                  <a:avLst/>
                </a:prstGeom>
                <a:blipFill>
                  <a:blip r:embed="rId10"/>
                  <a:stretch>
                    <a:fillRect b="-52273"/>
                  </a:stretch>
                </a:blipFill>
              </p:spPr>
              <p:txBody>
                <a:bodyPr/>
                <a:lstStyle/>
                <a:p>
                  <a:r>
                    <a:rPr lang="ja-JP" altLang="en-US">
                      <a:noFill/>
                    </a:rPr>
                    <a:t> </a:t>
                  </a:r>
                </a:p>
              </p:txBody>
            </p:sp>
          </mc:Fallback>
        </mc:AlternateContent>
        <p:sp>
          <p:nvSpPr>
            <p:cNvPr id="48" name="二等辺三角形 47">
              <a:extLst>
                <a:ext uri="{FF2B5EF4-FFF2-40B4-BE49-F238E27FC236}">
                  <a16:creationId xmlns:a16="http://schemas.microsoft.com/office/drawing/2014/main" id="{D6B8798E-4336-173B-980B-440E436A102D}"/>
                </a:ext>
              </a:extLst>
            </p:cNvPr>
            <p:cNvSpPr/>
            <p:nvPr/>
          </p:nvSpPr>
          <p:spPr>
            <a:xfrm rot="6251169">
              <a:off x="6221610" y="2054027"/>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49" name="二等辺三角形 48">
              <a:extLst>
                <a:ext uri="{FF2B5EF4-FFF2-40B4-BE49-F238E27FC236}">
                  <a16:creationId xmlns:a16="http://schemas.microsoft.com/office/drawing/2014/main" id="{C40121FA-5D60-41F0-2318-B51C652D3BBE}"/>
                </a:ext>
              </a:extLst>
            </p:cNvPr>
            <p:cNvSpPr/>
            <p:nvPr/>
          </p:nvSpPr>
          <p:spPr>
            <a:xfrm rot="15724280">
              <a:off x="6053006" y="4985149"/>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0" name="二等辺三角形 49">
              <a:extLst>
                <a:ext uri="{FF2B5EF4-FFF2-40B4-BE49-F238E27FC236}">
                  <a16:creationId xmlns:a16="http://schemas.microsoft.com/office/drawing/2014/main" id="{DE26895C-E711-E2B5-8C03-0629A0F12CB1}"/>
                </a:ext>
              </a:extLst>
            </p:cNvPr>
            <p:cNvSpPr/>
            <p:nvPr/>
          </p:nvSpPr>
          <p:spPr>
            <a:xfrm rot="16583270">
              <a:off x="9117063" y="4954746"/>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1" name="二等辺三角形 50">
              <a:extLst>
                <a:ext uri="{FF2B5EF4-FFF2-40B4-BE49-F238E27FC236}">
                  <a16:creationId xmlns:a16="http://schemas.microsoft.com/office/drawing/2014/main" id="{AECB4929-99A4-1CFB-5BA6-BB76108D3826}"/>
                </a:ext>
              </a:extLst>
            </p:cNvPr>
            <p:cNvSpPr/>
            <p:nvPr/>
          </p:nvSpPr>
          <p:spPr>
            <a:xfrm rot="4848413">
              <a:off x="8910092" y="207317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2" name="二等辺三角形 51">
              <a:extLst>
                <a:ext uri="{FF2B5EF4-FFF2-40B4-BE49-F238E27FC236}">
                  <a16:creationId xmlns:a16="http://schemas.microsoft.com/office/drawing/2014/main" id="{2F19AF0B-52F5-4A85-768F-42E97A544DF4}"/>
                </a:ext>
              </a:extLst>
            </p:cNvPr>
            <p:cNvSpPr/>
            <p:nvPr/>
          </p:nvSpPr>
          <p:spPr>
            <a:xfrm rot="14264094">
              <a:off x="9792033" y="3171590"/>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3" name="二等辺三角形 52">
              <a:extLst>
                <a:ext uri="{FF2B5EF4-FFF2-40B4-BE49-F238E27FC236}">
                  <a16:creationId xmlns:a16="http://schemas.microsoft.com/office/drawing/2014/main" id="{692210DD-6071-3EA2-9665-DA92C00CF254}"/>
                </a:ext>
              </a:extLst>
            </p:cNvPr>
            <p:cNvSpPr/>
            <p:nvPr/>
          </p:nvSpPr>
          <p:spPr>
            <a:xfrm rot="7775737">
              <a:off x="9750859" y="3844685"/>
              <a:ext cx="222637" cy="39160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482933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8819FB-65BA-F31B-E4A1-5528C55EE142}"/>
              </a:ext>
            </a:extLst>
          </p:cNvPr>
          <p:cNvSpPr>
            <a:spLocks noGrp="1"/>
          </p:cNvSpPr>
          <p:nvPr>
            <p:ph type="title"/>
          </p:nvPr>
        </p:nvSpPr>
        <p:spPr/>
        <p:txBody>
          <a:bodyPr/>
          <a:lstStyle/>
          <a:p>
            <a:r>
              <a:rPr lang="en-US" altLang="ja-JP" dirty="0"/>
              <a:t>4f_WW_semilep</a:t>
            </a:r>
            <a:r>
              <a:rPr lang="ja-JP" altLang="en-US" dirty="0"/>
              <a:t>の</a:t>
            </a:r>
            <a:r>
              <a:rPr lang="en-US" altLang="ja-JP" dirty="0" err="1"/>
              <a:t>dumpevent</a:t>
            </a:r>
            <a:endParaRPr kumimoji="1" lang="ja-JP" altLang="en-US" dirty="0"/>
          </a:p>
        </p:txBody>
      </p:sp>
      <p:sp>
        <p:nvSpPr>
          <p:cNvPr id="4" name="テキスト ボックス 3">
            <a:extLst>
              <a:ext uri="{FF2B5EF4-FFF2-40B4-BE49-F238E27FC236}">
                <a16:creationId xmlns:a16="http://schemas.microsoft.com/office/drawing/2014/main" id="{51C9856B-7A26-15A9-E075-8EEB1878716E}"/>
              </a:ext>
            </a:extLst>
          </p:cNvPr>
          <p:cNvSpPr txBox="1"/>
          <p:nvPr/>
        </p:nvSpPr>
        <p:spPr>
          <a:xfrm>
            <a:off x="1061357" y="2073729"/>
            <a:ext cx="9780814" cy="3970318"/>
          </a:xfrm>
          <a:prstGeom prst="rect">
            <a:avLst/>
          </a:prstGeom>
          <a:noFill/>
        </p:spPr>
        <p:txBody>
          <a:bodyPr wrap="square" rtlCol="0">
            <a:spAutoFit/>
          </a:bodyPr>
          <a:lstStyle/>
          <a:p>
            <a:r>
              <a:rPr kumimoji="1" lang="en-US" altLang="ja-JP" sz="3600" dirty="0"/>
              <a:t>4f_WW_semileptonic</a:t>
            </a:r>
            <a:r>
              <a:rPr kumimoji="1" lang="ja-JP" altLang="en-US" sz="3600" dirty="0"/>
              <a:t>の</a:t>
            </a:r>
            <a:r>
              <a:rPr kumimoji="1" lang="en-US" altLang="ja-JP" sz="3600" dirty="0" err="1"/>
              <a:t>lcio</a:t>
            </a:r>
            <a:r>
              <a:rPr kumimoji="1" lang="ja-JP" altLang="en-US" sz="3600" dirty="0"/>
              <a:t>ファイルについて次のような疑問があった</a:t>
            </a:r>
            <a:endParaRPr kumimoji="1" lang="en-US" altLang="ja-JP" sz="3600" dirty="0"/>
          </a:p>
          <a:p>
            <a:pPr marL="285750" indent="-285750">
              <a:buFont typeface="Arial" panose="020B0604020202020204" pitchFamily="34" charset="0"/>
              <a:buChar char="•"/>
            </a:pPr>
            <a:r>
              <a:rPr lang="en-US" altLang="ja-JP" sz="3600" dirty="0" err="1"/>
              <a:t>SingleW</a:t>
            </a:r>
            <a:r>
              <a:rPr lang="ja-JP" altLang="en-US" sz="3600" dirty="0"/>
              <a:t>と</a:t>
            </a:r>
            <a:r>
              <a:rPr lang="en-US" altLang="ja-JP" sz="3600" dirty="0"/>
              <a:t>WW</a:t>
            </a:r>
            <a:r>
              <a:rPr lang="ja-JP" altLang="en-US" sz="3600" dirty="0"/>
              <a:t>ペアが存在していると思われるが、それぞれどのように記録されているのか、違いがあるのかわからない</a:t>
            </a:r>
            <a:endParaRPr lang="en-US" altLang="ja-JP" sz="3600" dirty="0"/>
          </a:p>
          <a:p>
            <a:r>
              <a:rPr kumimoji="1" lang="ja-JP" altLang="en-US" sz="3600" dirty="0"/>
              <a:t>そのため、</a:t>
            </a:r>
            <a:r>
              <a:rPr kumimoji="1" lang="en-US" altLang="ja-JP" sz="3600" dirty="0" err="1"/>
              <a:t>lcio</a:t>
            </a:r>
            <a:r>
              <a:rPr kumimoji="1" lang="ja-JP" altLang="en-US" sz="3600" dirty="0"/>
              <a:t>ファイルから</a:t>
            </a:r>
            <a:r>
              <a:rPr kumimoji="1" lang="en-US" altLang="ja-JP" sz="3600" dirty="0" err="1"/>
              <a:t>dumpevent</a:t>
            </a:r>
            <a:r>
              <a:rPr kumimoji="1" lang="ja-JP" altLang="en-US" sz="3600" dirty="0"/>
              <a:t>を持ってくることにより、調査をした</a:t>
            </a:r>
            <a:endParaRPr kumimoji="1" lang="en-US" altLang="ja-JP" sz="3600" dirty="0"/>
          </a:p>
        </p:txBody>
      </p:sp>
    </p:spTree>
    <p:extLst>
      <p:ext uri="{BB962C8B-B14F-4D97-AF65-F5344CB8AC3E}">
        <p14:creationId xmlns:p14="http://schemas.microsoft.com/office/powerpoint/2010/main" val="1498495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2C46BA-D24C-28F1-CC26-3699A443FA52}"/>
              </a:ext>
            </a:extLst>
          </p:cNvPr>
          <p:cNvSpPr>
            <a:spLocks noGrp="1"/>
          </p:cNvSpPr>
          <p:nvPr>
            <p:ph type="title"/>
          </p:nvPr>
        </p:nvSpPr>
        <p:spPr/>
        <p:txBody>
          <a:bodyPr/>
          <a:lstStyle/>
          <a:p>
            <a:r>
              <a:rPr kumimoji="1" lang="en-US" altLang="ja-JP" dirty="0"/>
              <a:t>W</a:t>
            </a:r>
            <a:r>
              <a:rPr lang="ja-JP" altLang="en-US" dirty="0"/>
              <a:t>が記録されている数について</a:t>
            </a:r>
            <a:endParaRPr kumimoji="1" lang="ja-JP" altLang="en-US" dirty="0"/>
          </a:p>
        </p:txBody>
      </p:sp>
      <p:sp>
        <p:nvSpPr>
          <p:cNvPr id="6" name="テキスト ボックス 5">
            <a:extLst>
              <a:ext uri="{FF2B5EF4-FFF2-40B4-BE49-F238E27FC236}">
                <a16:creationId xmlns:a16="http://schemas.microsoft.com/office/drawing/2014/main" id="{7ABCD220-04D0-CCD9-6855-7CF090089171}"/>
              </a:ext>
            </a:extLst>
          </p:cNvPr>
          <p:cNvSpPr txBox="1"/>
          <p:nvPr/>
        </p:nvSpPr>
        <p:spPr>
          <a:xfrm>
            <a:off x="542309" y="1956905"/>
            <a:ext cx="5008511" cy="2246769"/>
          </a:xfrm>
          <a:prstGeom prst="rect">
            <a:avLst/>
          </a:prstGeom>
          <a:noFill/>
          <a:ln>
            <a:solidFill>
              <a:srgbClr val="00B050"/>
            </a:solidFill>
          </a:ln>
        </p:spPr>
        <p:txBody>
          <a:bodyPr wrap="square" rtlCol="0">
            <a:spAutoFit/>
          </a:bodyPr>
          <a:lstStyle/>
          <a:p>
            <a:r>
              <a:rPr kumimoji="1" lang="en-US" altLang="ja-JP" sz="2800" dirty="0"/>
              <a:t>1</a:t>
            </a:r>
            <a:r>
              <a:rPr kumimoji="1" lang="ja-JP" altLang="en-US" sz="2800" dirty="0"/>
              <a:t>事象の中に含まれる</a:t>
            </a:r>
            <a:r>
              <a:rPr kumimoji="1" lang="en-US" altLang="ja-JP" sz="2800" dirty="0"/>
              <a:t>W</a:t>
            </a:r>
            <a:r>
              <a:rPr kumimoji="1" lang="ja-JP" altLang="en-US" sz="2800" dirty="0"/>
              <a:t>ボソンの数を調べた</a:t>
            </a:r>
            <a:endParaRPr kumimoji="1" lang="en-US" altLang="ja-JP" sz="2800" dirty="0"/>
          </a:p>
          <a:p>
            <a:r>
              <a:rPr lang="en-US" altLang="ja-JP" sz="2800" dirty="0"/>
              <a:t>W</a:t>
            </a:r>
            <a:r>
              <a:rPr lang="ja-JP" altLang="en-US" sz="2800" dirty="0"/>
              <a:t>ボソンが記録されていないものから、</a:t>
            </a:r>
            <a:r>
              <a:rPr lang="en-US" altLang="ja-JP" sz="2800" dirty="0"/>
              <a:t>3</a:t>
            </a:r>
            <a:r>
              <a:rPr lang="ja-JP" altLang="en-US" sz="2800" dirty="0"/>
              <a:t>個記録されているものまである</a:t>
            </a:r>
            <a:endParaRPr lang="en-US" altLang="ja-JP" sz="2800" dirty="0"/>
          </a:p>
        </p:txBody>
      </p:sp>
      <p:pic>
        <p:nvPicPr>
          <p:cNvPr id="9" name="図 8">
            <a:extLst>
              <a:ext uri="{FF2B5EF4-FFF2-40B4-BE49-F238E27FC236}">
                <a16:creationId xmlns:a16="http://schemas.microsoft.com/office/drawing/2014/main" id="{062061F3-E423-A8E6-50A5-3A0DFCC85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8454" y="2309584"/>
            <a:ext cx="5353235" cy="3650630"/>
          </a:xfrm>
          <a:prstGeom prst="rect">
            <a:avLst/>
          </a:prstGeom>
        </p:spPr>
      </p:pic>
      <p:sp>
        <p:nvSpPr>
          <p:cNvPr id="10" name="テキスト ボックス 9">
            <a:extLst>
              <a:ext uri="{FF2B5EF4-FFF2-40B4-BE49-F238E27FC236}">
                <a16:creationId xmlns:a16="http://schemas.microsoft.com/office/drawing/2014/main" id="{9FBD78E4-6684-A344-8EA0-A648DCD16A92}"/>
              </a:ext>
            </a:extLst>
          </p:cNvPr>
          <p:cNvSpPr txBox="1"/>
          <p:nvPr/>
        </p:nvSpPr>
        <p:spPr>
          <a:xfrm>
            <a:off x="9738804" y="5859262"/>
            <a:ext cx="1260629" cy="369332"/>
          </a:xfrm>
          <a:prstGeom prst="rect">
            <a:avLst/>
          </a:prstGeom>
          <a:noFill/>
        </p:spPr>
        <p:txBody>
          <a:bodyPr wrap="square" rtlCol="0">
            <a:spAutoFit/>
          </a:bodyPr>
          <a:lstStyle/>
          <a:p>
            <a:r>
              <a:rPr kumimoji="1" lang="en-US" altLang="ja-JP" dirty="0"/>
              <a:t>W</a:t>
            </a:r>
            <a:r>
              <a:rPr kumimoji="1" lang="ja-JP" altLang="en-US" dirty="0"/>
              <a:t>の個数</a:t>
            </a:r>
          </a:p>
        </p:txBody>
      </p:sp>
      <p:sp>
        <p:nvSpPr>
          <p:cNvPr id="11" name="テキスト ボックス 10">
            <a:extLst>
              <a:ext uri="{FF2B5EF4-FFF2-40B4-BE49-F238E27FC236}">
                <a16:creationId xmlns:a16="http://schemas.microsoft.com/office/drawing/2014/main" id="{CE14EC67-FF16-8BBE-B7FE-DFF85AFC997A}"/>
              </a:ext>
            </a:extLst>
          </p:cNvPr>
          <p:cNvSpPr txBox="1"/>
          <p:nvPr/>
        </p:nvSpPr>
        <p:spPr>
          <a:xfrm>
            <a:off x="6347533" y="2672393"/>
            <a:ext cx="301841" cy="923330"/>
          </a:xfrm>
          <a:prstGeom prst="rect">
            <a:avLst/>
          </a:prstGeom>
          <a:noFill/>
        </p:spPr>
        <p:txBody>
          <a:bodyPr wrap="square" rtlCol="0">
            <a:spAutoFit/>
          </a:bodyPr>
          <a:lstStyle/>
          <a:p>
            <a:r>
              <a:rPr kumimoji="1" lang="ja-JP" altLang="en-US" dirty="0"/>
              <a:t>事象数</a:t>
            </a:r>
          </a:p>
        </p:txBody>
      </p:sp>
      <p:sp>
        <p:nvSpPr>
          <p:cNvPr id="3" name="テキスト ボックス 2">
            <a:extLst>
              <a:ext uri="{FF2B5EF4-FFF2-40B4-BE49-F238E27FC236}">
                <a16:creationId xmlns:a16="http://schemas.microsoft.com/office/drawing/2014/main" id="{AA08C2D6-94EE-362B-6A16-6BA4EDFE23A8}"/>
              </a:ext>
            </a:extLst>
          </p:cNvPr>
          <p:cNvSpPr txBox="1"/>
          <p:nvPr/>
        </p:nvSpPr>
        <p:spPr>
          <a:xfrm>
            <a:off x="738381" y="5212931"/>
            <a:ext cx="4449451" cy="830997"/>
          </a:xfrm>
          <a:prstGeom prst="rect">
            <a:avLst/>
          </a:prstGeom>
          <a:noFill/>
          <a:ln>
            <a:solidFill>
              <a:srgbClr val="00B050"/>
            </a:solidFill>
          </a:ln>
        </p:spPr>
        <p:txBody>
          <a:bodyPr wrap="square" rtlCol="0">
            <a:spAutoFit/>
          </a:bodyPr>
          <a:lstStyle/>
          <a:p>
            <a:r>
              <a:rPr lang="en-US" altLang="ja-JP" sz="2400" dirty="0"/>
              <a:t>W</a:t>
            </a:r>
            <a:r>
              <a:rPr lang="ja-JP" altLang="en-US" sz="2400" dirty="0"/>
              <a:t>ボソンの数ごとに場合分けして、</a:t>
            </a:r>
            <a:r>
              <a:rPr lang="en-US" altLang="ja-JP" sz="2400" dirty="0" err="1"/>
              <a:t>dumpevent</a:t>
            </a:r>
            <a:r>
              <a:rPr lang="ja-JP" altLang="en-US" sz="2400" dirty="0"/>
              <a:t>を調べた</a:t>
            </a:r>
            <a:endParaRPr kumimoji="1" lang="en-US" altLang="ja-JP" sz="2400" dirty="0"/>
          </a:p>
        </p:txBody>
      </p:sp>
      <p:sp>
        <p:nvSpPr>
          <p:cNvPr id="4" name="テキスト ボックス 3">
            <a:extLst>
              <a:ext uri="{FF2B5EF4-FFF2-40B4-BE49-F238E27FC236}">
                <a16:creationId xmlns:a16="http://schemas.microsoft.com/office/drawing/2014/main" id="{32FF721D-5BEC-7603-8EF6-5BA8D405C7C4}"/>
              </a:ext>
            </a:extLst>
          </p:cNvPr>
          <p:cNvSpPr txBox="1"/>
          <p:nvPr/>
        </p:nvSpPr>
        <p:spPr>
          <a:xfrm>
            <a:off x="7446087" y="1772239"/>
            <a:ext cx="3743529" cy="646331"/>
          </a:xfrm>
          <a:prstGeom prst="rect">
            <a:avLst/>
          </a:prstGeom>
          <a:noFill/>
        </p:spPr>
        <p:txBody>
          <a:bodyPr wrap="square" rtlCol="0">
            <a:spAutoFit/>
          </a:bodyPr>
          <a:lstStyle/>
          <a:p>
            <a:r>
              <a:rPr kumimoji="1" lang="ja-JP" altLang="en-US" dirty="0"/>
              <a:t>ジェネレーターレベルの</a:t>
            </a:r>
            <a:endParaRPr kumimoji="1" lang="en-US" altLang="ja-JP" dirty="0"/>
          </a:p>
          <a:p>
            <a:r>
              <a:rPr kumimoji="1" lang="en-US" altLang="ja-JP" dirty="0"/>
              <a:t>1</a:t>
            </a:r>
            <a:r>
              <a:rPr kumimoji="1" lang="ja-JP" altLang="en-US" dirty="0"/>
              <a:t>事象の中に含まれる</a:t>
            </a:r>
            <a:r>
              <a:rPr kumimoji="1" lang="en-US" altLang="ja-JP" dirty="0"/>
              <a:t>W</a:t>
            </a:r>
            <a:r>
              <a:rPr kumimoji="1" lang="ja-JP" altLang="en-US" dirty="0"/>
              <a:t>ボソンの数</a:t>
            </a:r>
          </a:p>
        </p:txBody>
      </p:sp>
      <p:sp>
        <p:nvSpPr>
          <p:cNvPr id="5" name="矢印: 下 4">
            <a:extLst>
              <a:ext uri="{FF2B5EF4-FFF2-40B4-BE49-F238E27FC236}">
                <a16:creationId xmlns:a16="http://schemas.microsoft.com/office/drawing/2014/main" id="{46522E6C-2B4C-5AAE-9BE5-E5E034AB36E1}"/>
              </a:ext>
            </a:extLst>
          </p:cNvPr>
          <p:cNvSpPr/>
          <p:nvPr/>
        </p:nvSpPr>
        <p:spPr>
          <a:xfrm>
            <a:off x="2498103" y="4374037"/>
            <a:ext cx="688157" cy="6033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63179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D04E84-BFA0-56DD-6258-588A2D989900}"/>
              </a:ext>
            </a:extLst>
          </p:cNvPr>
          <p:cNvSpPr>
            <a:spLocks noGrp="1"/>
          </p:cNvSpPr>
          <p:nvPr>
            <p:ph type="title"/>
          </p:nvPr>
        </p:nvSpPr>
        <p:spPr>
          <a:xfrm>
            <a:off x="358806" y="231960"/>
            <a:ext cx="10515600" cy="1325563"/>
          </a:xfrm>
        </p:spPr>
        <p:txBody>
          <a:bodyPr/>
          <a:lstStyle/>
          <a:p>
            <a:r>
              <a:rPr kumimoji="1" lang="en-US" altLang="ja-JP" dirty="0"/>
              <a:t>W</a:t>
            </a:r>
            <a:r>
              <a:rPr kumimoji="1" lang="ja-JP" altLang="en-US" dirty="0"/>
              <a:t>が</a:t>
            </a:r>
            <a:r>
              <a:rPr kumimoji="1" lang="en-US" altLang="ja-JP" dirty="0"/>
              <a:t>2</a:t>
            </a:r>
            <a:r>
              <a:rPr kumimoji="1" lang="ja-JP" altLang="en-US" dirty="0"/>
              <a:t>つ記録されているもの</a:t>
            </a:r>
          </a:p>
        </p:txBody>
      </p:sp>
      <p:sp>
        <p:nvSpPr>
          <p:cNvPr id="4" name="テキスト ボックス 3">
            <a:extLst>
              <a:ext uri="{FF2B5EF4-FFF2-40B4-BE49-F238E27FC236}">
                <a16:creationId xmlns:a16="http://schemas.microsoft.com/office/drawing/2014/main" id="{65C43F9B-8683-5BAC-1330-AE5AFA0FCFB7}"/>
              </a:ext>
            </a:extLst>
          </p:cNvPr>
          <p:cNvSpPr txBox="1"/>
          <p:nvPr/>
        </p:nvSpPr>
        <p:spPr>
          <a:xfrm>
            <a:off x="3835153" y="1557523"/>
            <a:ext cx="8170416" cy="3893374"/>
          </a:xfrm>
          <a:prstGeom prst="rect">
            <a:avLst/>
          </a:prstGeom>
          <a:noFill/>
        </p:spPr>
        <p:txBody>
          <a:bodyPr wrap="square" rtlCol="0">
            <a:spAutoFit/>
          </a:bodyPr>
          <a:lstStyle/>
          <a:p>
            <a:r>
              <a:rPr lang="en-US" altLang="ja-JP" sz="1300" dirty="0"/>
              <a:t>============================================================</a:t>
            </a:r>
          </a:p>
          <a:p>
            <a:r>
              <a:rPr lang="en-US" altLang="ja-JP" sz="1300" dirty="0"/>
              <a:t>Event : 231 | Total </a:t>
            </a:r>
            <a:r>
              <a:rPr lang="en-US" altLang="ja-JP" sz="1300" dirty="0" err="1"/>
              <a:t>MCParticles</a:t>
            </a:r>
            <a:r>
              <a:rPr lang="en-US" altLang="ja-JP" sz="1300" dirty="0"/>
              <a:t>: 156</a:t>
            </a:r>
          </a:p>
          <a:p>
            <a:r>
              <a:rPr lang="en-US" altLang="ja-JP" sz="1300" dirty="0"/>
              <a:t>----------------------------------------------------------------------------------------------------</a:t>
            </a:r>
          </a:p>
          <a:p>
            <a:r>
              <a:rPr lang="en-US" altLang="ja-JP" sz="1300" dirty="0" err="1"/>
              <a:t>Idx</a:t>
            </a:r>
            <a:r>
              <a:rPr lang="en-US" altLang="ja-JP" sz="1300" dirty="0"/>
              <a:t>   PDG       Energy    Momentum(</a:t>
            </a:r>
            <a:r>
              <a:rPr lang="en-US" altLang="ja-JP" sz="1300" dirty="0" err="1"/>
              <a:t>px</a:t>
            </a:r>
            <a:r>
              <a:rPr lang="en-US" altLang="ja-JP" sz="1300" dirty="0"/>
              <a:t>, </a:t>
            </a:r>
            <a:r>
              <a:rPr lang="en-US" altLang="ja-JP" sz="1300" dirty="0" err="1"/>
              <a:t>py</a:t>
            </a:r>
            <a:r>
              <a:rPr lang="en-US" altLang="ja-JP" sz="1300" dirty="0"/>
              <a:t>, </a:t>
            </a:r>
            <a:r>
              <a:rPr lang="en-US" altLang="ja-JP" sz="1300" dirty="0" err="1"/>
              <a:t>pz</a:t>
            </a:r>
            <a:r>
              <a:rPr lang="en-US" altLang="ja-JP" sz="1300" dirty="0"/>
              <a:t>)          Parents[</a:t>
            </a:r>
            <a:r>
              <a:rPr lang="en-US" altLang="ja-JP" sz="1300" dirty="0" err="1"/>
              <a:t>Idx</a:t>
            </a:r>
            <a:r>
              <a:rPr lang="en-US" altLang="ja-JP" sz="1300" dirty="0"/>
              <a:t>]      Daughters[</a:t>
            </a:r>
            <a:r>
              <a:rPr lang="en-US" altLang="ja-JP" sz="1300" dirty="0" err="1"/>
              <a:t>Idx</a:t>
            </a:r>
            <a:r>
              <a:rPr lang="en-US" altLang="ja-JP" sz="1300" dirty="0"/>
              <a:t>]    Decay Chain(PDG)</a:t>
            </a:r>
          </a:p>
          <a:p>
            <a:r>
              <a:rPr lang="en-US" altLang="ja-JP" sz="1300" dirty="0"/>
              <a:t>----------------------------------------------------------------------------------------------------</a:t>
            </a:r>
          </a:p>
          <a:p>
            <a:r>
              <a:rPr lang="en-US" altLang="ja-JP" sz="1300" dirty="0"/>
              <a:t>0     11        125       (0.875  ,0      ,125    ) -                 2 3               11</a:t>
            </a:r>
          </a:p>
          <a:p>
            <a:r>
              <a:rPr lang="en-US" altLang="ja-JP" sz="1300" dirty="0"/>
              <a:t>1     -11       125       (0.875  ,0      ,-125   ) -                 2 3               -11</a:t>
            </a:r>
          </a:p>
          <a:p>
            <a:r>
              <a:rPr lang="en-US" altLang="ja-JP" sz="1300" dirty="0"/>
              <a:t>2     11        123.4     (0.8638 ,0      ,123.4  ) 0 1               4 6               11-&gt;11</a:t>
            </a:r>
          </a:p>
          <a:p>
            <a:r>
              <a:rPr lang="en-US" altLang="ja-JP" sz="1300" dirty="0"/>
              <a:t>3     -11       124.9     (0.874  ,0      ,-124.9 ) 0 1               5 7               11-&gt;-11</a:t>
            </a:r>
          </a:p>
          <a:p>
            <a:r>
              <a:rPr lang="en-US" altLang="ja-JP" sz="1300" dirty="0"/>
              <a:t>4     11        123.4     (0.8562 ,-0.08671,123.4  ) 2                 8 9               11-&gt;11-&gt;11</a:t>
            </a:r>
          </a:p>
          <a:p>
            <a:r>
              <a:rPr lang="en-US" altLang="ja-JP" sz="1300" dirty="0"/>
              <a:t>5     -11       122.6     (0.8037 ,-0.04049,-122.6 ) 3                 8 9               11-&gt;-11-&gt;-11</a:t>
            </a:r>
          </a:p>
          <a:p>
            <a:r>
              <a:rPr lang="en-US" altLang="ja-JP" sz="1300" dirty="0"/>
              <a:t>6     22        0.08744   (0.00786,0.0867 ,-0.008211) 2                 -                 11-&gt;11-&gt;22</a:t>
            </a:r>
          </a:p>
          <a:p>
            <a:r>
              <a:rPr lang="en-US" altLang="ja-JP" sz="1300" dirty="0"/>
              <a:t>7     22        2.245     (0.06999,0.04051,-2.243 ) 3                 -                 11-&gt;-11-&gt;22</a:t>
            </a:r>
          </a:p>
          <a:p>
            <a:r>
              <a:rPr lang="en-US" altLang="ja-JP" sz="1300" dirty="0"/>
              <a:t>8     </a:t>
            </a:r>
            <a:r>
              <a:rPr lang="en-US" altLang="ja-JP" sz="1300" dirty="0">
                <a:highlight>
                  <a:srgbClr val="00FF00"/>
                </a:highlight>
              </a:rPr>
              <a:t>24</a:t>
            </a:r>
            <a:r>
              <a:rPr lang="en-US" altLang="ja-JP" sz="1300" dirty="0"/>
              <a:t>        122.1     (-86.56 ,-32.21 ,5.475  ) 4 5               10 11             11-&gt;11-&gt;11-&gt;24</a:t>
            </a:r>
          </a:p>
          <a:p>
            <a:r>
              <a:rPr lang="en-US" altLang="ja-JP" sz="1300" dirty="0"/>
              <a:t>9     </a:t>
            </a:r>
            <a:r>
              <a:rPr lang="en-US" altLang="ja-JP" sz="1300" dirty="0">
                <a:highlight>
                  <a:srgbClr val="00FF00"/>
                </a:highlight>
              </a:rPr>
              <a:t>-24</a:t>
            </a:r>
            <a:r>
              <a:rPr lang="en-US" altLang="ja-JP" sz="1300" dirty="0"/>
              <a:t>       123.8     (88.22  ,32.08  ,-4.681 ) 4 5               12 13             11-&gt;11-&gt;11-&gt;-24</a:t>
            </a:r>
          </a:p>
          <a:p>
            <a:r>
              <a:rPr lang="en-US" altLang="ja-JP" sz="1300" dirty="0"/>
              <a:t>10    4         47.62     (-39.79 ,25.76  ,4.547  ) 8                 16                11-&gt;11-&gt;11-&gt;24-&gt;4</a:t>
            </a:r>
          </a:p>
          <a:p>
            <a:pPr marL="342900" indent="-342900">
              <a:buAutoNum type="arabicPlain" startAt="11"/>
            </a:pPr>
            <a:r>
              <a:rPr lang="en-US" altLang="ja-JP" sz="1300" dirty="0"/>
              <a:t>-3        74.49     (-46.77 ,-57.97 ,0.9285 ) 8                 16                11-&gt;11-&gt;11-&gt;24-&gt;-3</a:t>
            </a:r>
          </a:p>
          <a:p>
            <a:r>
              <a:rPr lang="en-US" altLang="ja-JP" sz="1300" dirty="0"/>
              <a:t>12    </a:t>
            </a:r>
            <a:r>
              <a:rPr lang="en-US" altLang="ja-JP" sz="1300" dirty="0">
                <a:highlight>
                  <a:srgbClr val="FFFF00"/>
                </a:highlight>
              </a:rPr>
              <a:t>13 </a:t>
            </a:r>
            <a:r>
              <a:rPr lang="en-US" altLang="ja-JP" sz="1300" dirty="0"/>
              <a:t>       85.63     (63.56  ,50.46  ,-27.32 ) 9                 14                11-&gt;11-&gt;11-&gt;-24-&gt;13</a:t>
            </a:r>
          </a:p>
          <a:p>
            <a:r>
              <a:rPr lang="en-US" altLang="ja-JP" sz="1300" dirty="0"/>
              <a:t>13    </a:t>
            </a:r>
            <a:r>
              <a:rPr lang="en-US" altLang="ja-JP" sz="1300" dirty="0">
                <a:highlight>
                  <a:srgbClr val="00FFFF"/>
                </a:highlight>
              </a:rPr>
              <a:t>-14</a:t>
            </a:r>
            <a:r>
              <a:rPr lang="en-US" altLang="ja-JP" sz="1300" dirty="0"/>
              <a:t>       38.19     (24.66  ,-18.38 ,22.63  ) 9                 15                11-&gt;11-&gt;11-&gt;-24-&gt;-14</a:t>
            </a:r>
          </a:p>
        </p:txBody>
      </p:sp>
      <p:sp>
        <p:nvSpPr>
          <p:cNvPr id="5" name="テキスト ボックス 4">
            <a:extLst>
              <a:ext uri="{FF2B5EF4-FFF2-40B4-BE49-F238E27FC236}">
                <a16:creationId xmlns:a16="http://schemas.microsoft.com/office/drawing/2014/main" id="{21CD8C45-0A37-9023-D1D2-074F856BEF97}"/>
              </a:ext>
            </a:extLst>
          </p:cNvPr>
          <p:cNvSpPr txBox="1"/>
          <p:nvPr/>
        </p:nvSpPr>
        <p:spPr>
          <a:xfrm>
            <a:off x="8925757" y="584849"/>
            <a:ext cx="1736324" cy="923330"/>
          </a:xfrm>
          <a:prstGeom prst="rect">
            <a:avLst/>
          </a:prstGeom>
          <a:noFill/>
        </p:spPr>
        <p:txBody>
          <a:bodyPr wrap="square" rtlCol="0">
            <a:spAutoFit/>
          </a:bodyPr>
          <a:lstStyle/>
          <a:p>
            <a:r>
              <a:rPr kumimoji="1" lang="en-US" altLang="ja-JP" dirty="0">
                <a:highlight>
                  <a:srgbClr val="00FF00"/>
                </a:highlight>
              </a:rPr>
              <a:t>W</a:t>
            </a:r>
          </a:p>
          <a:p>
            <a:r>
              <a:rPr kumimoji="1" lang="en-US" altLang="ja-JP" dirty="0">
                <a:highlight>
                  <a:srgbClr val="FFFF00"/>
                </a:highlight>
              </a:rPr>
              <a:t>Lepton</a:t>
            </a:r>
          </a:p>
          <a:p>
            <a:r>
              <a:rPr lang="en-US" altLang="ja-JP" dirty="0" err="1">
                <a:highlight>
                  <a:srgbClr val="00FFFF"/>
                </a:highlight>
              </a:rPr>
              <a:t>neutorino</a:t>
            </a:r>
            <a:endParaRPr kumimoji="1" lang="ja-JP" altLang="en-US" dirty="0">
              <a:highlight>
                <a:srgbClr val="00FFFF"/>
              </a:highlight>
            </a:endParaRP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E75F2333-8643-14C5-9E47-9EFA64E3D5D8}"/>
                  </a:ext>
                </a:extLst>
              </p:cNvPr>
              <p:cNvSpPr txBox="1"/>
              <p:nvPr/>
            </p:nvSpPr>
            <p:spPr>
              <a:xfrm>
                <a:off x="523782" y="2299317"/>
                <a:ext cx="2556769" cy="732573"/>
              </a:xfrm>
              <a:prstGeom prst="rect">
                <a:avLst/>
              </a:prstGeom>
              <a:noFill/>
            </p:spPr>
            <p:txBody>
              <a:bodyPr wrap="square" rtlCol="0">
                <a:spAutoFit/>
              </a:bodyPr>
              <a:lstStyle/>
              <a:p>
                <a14:m>
                  <m:oMath xmlns:m="http://schemas.openxmlformats.org/officeDocument/2006/math">
                    <m:sSup>
                      <m:sSupPr>
                        <m:ctrlPr>
                          <a:rPr kumimoji="1" lang="en-US" altLang="ja-JP" sz="2000" b="0" i="1" smtClean="0">
                            <a:latin typeface="Cambria Math" panose="02040503050406030204" pitchFamily="18" charset="0"/>
                          </a:rPr>
                        </m:ctrlPr>
                      </m:sSupPr>
                      <m:e>
                        <m:r>
                          <a:rPr kumimoji="1" lang="en-US" altLang="ja-JP" sz="2000" b="0" i="1" smtClean="0">
                            <a:latin typeface="Cambria Math" panose="02040503050406030204" pitchFamily="18" charset="0"/>
                          </a:rPr>
                          <m:t>𝑊</m:t>
                        </m:r>
                      </m:e>
                      <m:sup>
                        <m:r>
                          <a:rPr kumimoji="1" lang="en-US" altLang="ja-JP" sz="2000" b="0" i="1" smtClean="0">
                            <a:latin typeface="Cambria Math" panose="02040503050406030204" pitchFamily="18" charset="0"/>
                          </a:rPr>
                          <m:t>−</m:t>
                        </m:r>
                      </m:sup>
                    </m:sSup>
                  </m:oMath>
                </a14:m>
                <a:r>
                  <a:rPr kumimoji="1" lang="ja-JP" altLang="en-US" sz="2000" dirty="0"/>
                  <a:t>から</a:t>
                </a:r>
                <a14:m>
                  <m:oMath xmlns:m="http://schemas.openxmlformats.org/officeDocument/2006/math">
                    <m:r>
                      <a:rPr kumimoji="1" lang="ja-JP" altLang="en-US" sz="2000" i="1" dirty="0" smtClean="0">
                        <a:latin typeface="Cambria Math" panose="02040503050406030204" pitchFamily="18" charset="0"/>
                      </a:rPr>
                      <m:t>𝜇</m:t>
                    </m:r>
                    <m:r>
                      <a:rPr kumimoji="1" lang="en-US" altLang="ja-JP" sz="2000" b="0" i="1" dirty="0" smtClean="0">
                        <a:latin typeface="Cambria Math" panose="02040503050406030204" pitchFamily="18" charset="0"/>
                      </a:rPr>
                      <m:t>,</m:t>
                    </m:r>
                    <m:acc>
                      <m:accPr>
                        <m:chr m:val="̅"/>
                        <m:ctrlPr>
                          <a:rPr lang="ja-JP" altLang="en-US" sz="2000" i="1" dirty="0">
                            <a:latin typeface="Cambria Math" panose="02040503050406030204" pitchFamily="18" charset="0"/>
                          </a:rPr>
                        </m:ctrlPr>
                      </m:accPr>
                      <m:e>
                        <m:sSub>
                          <m:sSubPr>
                            <m:ctrlPr>
                              <a:rPr lang="ja-JP" altLang="en-US" sz="2000" i="1" dirty="0">
                                <a:latin typeface="Cambria Math" panose="02040503050406030204" pitchFamily="18" charset="0"/>
                              </a:rPr>
                            </m:ctrlPr>
                          </m:sSubPr>
                          <m:e>
                            <m:r>
                              <a:rPr lang="ja-JP" altLang="en-US" sz="2000" i="1" dirty="0">
                                <a:latin typeface="Cambria Math" panose="02040503050406030204" pitchFamily="18" charset="0"/>
                              </a:rPr>
                              <m:t>𝜈</m:t>
                            </m:r>
                          </m:e>
                          <m:sub>
                            <m:r>
                              <a:rPr lang="ja-JP" altLang="en-US" sz="2000" i="1" dirty="0" smtClean="0">
                                <a:latin typeface="Cambria Math" panose="02040503050406030204" pitchFamily="18" charset="0"/>
                              </a:rPr>
                              <m:t>𝜇</m:t>
                            </m:r>
                          </m:sub>
                        </m:sSub>
                      </m:e>
                    </m:acc>
                  </m:oMath>
                </a14:m>
                <a:r>
                  <a:rPr kumimoji="1" lang="ja-JP" altLang="en-US" sz="2000" dirty="0"/>
                  <a:t>が生成されている</a:t>
                </a:r>
              </a:p>
            </p:txBody>
          </p:sp>
        </mc:Choice>
        <mc:Fallback xmlns="">
          <p:sp>
            <p:nvSpPr>
              <p:cNvPr id="7" name="テキスト ボックス 6">
                <a:extLst>
                  <a:ext uri="{FF2B5EF4-FFF2-40B4-BE49-F238E27FC236}">
                    <a16:creationId xmlns:a16="http://schemas.microsoft.com/office/drawing/2014/main" id="{E75F2333-8643-14C5-9E47-9EFA64E3D5D8}"/>
                  </a:ext>
                </a:extLst>
              </p:cNvPr>
              <p:cNvSpPr txBox="1">
                <a:spLocks noRot="1" noChangeAspect="1" noMove="1" noResize="1" noEditPoints="1" noAdjustHandles="1" noChangeArrowheads="1" noChangeShapeType="1" noTextEdit="1"/>
              </p:cNvSpPr>
              <p:nvPr/>
            </p:nvSpPr>
            <p:spPr>
              <a:xfrm>
                <a:off x="523782" y="2299317"/>
                <a:ext cx="2556769" cy="732573"/>
              </a:xfrm>
              <a:prstGeom prst="rect">
                <a:avLst/>
              </a:prstGeom>
              <a:blipFill>
                <a:blip r:embed="rId2"/>
                <a:stretch>
                  <a:fillRect l="-2625" t="-2500" b="-14167"/>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C2318F34-1261-E075-6B8A-41E659987B59}"/>
              </a:ext>
            </a:extLst>
          </p:cNvPr>
          <p:cNvSpPr txBox="1"/>
          <p:nvPr/>
        </p:nvSpPr>
        <p:spPr>
          <a:xfrm>
            <a:off x="523782" y="3923930"/>
            <a:ext cx="2556769" cy="923330"/>
          </a:xfrm>
          <a:prstGeom prst="rect">
            <a:avLst/>
          </a:prstGeom>
          <a:noFill/>
        </p:spPr>
        <p:txBody>
          <a:bodyPr wrap="square" rtlCol="0">
            <a:spAutoFit/>
          </a:bodyPr>
          <a:lstStyle/>
          <a:p>
            <a:r>
              <a:rPr kumimoji="1" lang="en-US" altLang="ja-JP" dirty="0"/>
              <a:t>WW</a:t>
            </a:r>
            <a:r>
              <a:rPr kumimoji="1" lang="ja-JP" altLang="en-US" dirty="0"/>
              <a:t>ペアか</a:t>
            </a:r>
            <a:r>
              <a:rPr kumimoji="1" lang="en-US" altLang="ja-JP" dirty="0" err="1"/>
              <a:t>singleW</a:t>
            </a:r>
            <a:r>
              <a:rPr kumimoji="1" lang="ja-JP" altLang="en-US" dirty="0"/>
              <a:t>かどちらかこれだけではわからない</a:t>
            </a:r>
          </a:p>
        </p:txBody>
      </p:sp>
    </p:spTree>
    <p:extLst>
      <p:ext uri="{BB962C8B-B14F-4D97-AF65-F5344CB8AC3E}">
        <p14:creationId xmlns:p14="http://schemas.microsoft.com/office/powerpoint/2010/main" val="2034791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34A81F-B0D2-B0CB-4004-EF7587F2806F}"/>
              </a:ext>
            </a:extLst>
          </p:cNvPr>
          <p:cNvSpPr>
            <a:spLocks noGrp="1"/>
          </p:cNvSpPr>
          <p:nvPr>
            <p:ph type="title"/>
          </p:nvPr>
        </p:nvSpPr>
        <p:spPr/>
        <p:txBody>
          <a:bodyPr/>
          <a:lstStyle/>
          <a:p>
            <a:r>
              <a:rPr kumimoji="1" lang="en-US" altLang="ja-JP" dirty="0"/>
              <a:t>W</a:t>
            </a:r>
            <a:r>
              <a:rPr kumimoji="1" lang="ja-JP" altLang="en-US" dirty="0"/>
              <a:t>が</a:t>
            </a:r>
            <a:r>
              <a:rPr kumimoji="1" lang="en-US" altLang="ja-JP" dirty="0"/>
              <a:t>1</a:t>
            </a:r>
            <a:r>
              <a:rPr kumimoji="1" lang="ja-JP" altLang="en-US" dirty="0"/>
              <a:t>つ記録されている物</a:t>
            </a:r>
          </a:p>
        </p:txBody>
      </p:sp>
      <p:sp>
        <p:nvSpPr>
          <p:cNvPr id="4" name="テキスト ボックス 3">
            <a:extLst>
              <a:ext uri="{FF2B5EF4-FFF2-40B4-BE49-F238E27FC236}">
                <a16:creationId xmlns:a16="http://schemas.microsoft.com/office/drawing/2014/main" id="{33AEF449-D1E4-C69B-72F8-A943BCAA0FB6}"/>
              </a:ext>
            </a:extLst>
          </p:cNvPr>
          <p:cNvSpPr txBox="1"/>
          <p:nvPr/>
        </p:nvSpPr>
        <p:spPr>
          <a:xfrm>
            <a:off x="3879542" y="1597375"/>
            <a:ext cx="8815525" cy="3693319"/>
          </a:xfrm>
          <a:prstGeom prst="rect">
            <a:avLst/>
          </a:prstGeom>
          <a:noFill/>
        </p:spPr>
        <p:txBody>
          <a:bodyPr wrap="square" rtlCol="0">
            <a:spAutoFit/>
          </a:bodyPr>
          <a:lstStyle/>
          <a:p>
            <a:r>
              <a:rPr lang="en-US" altLang="ja-JP" sz="1300" dirty="0"/>
              <a:t>==============================================================</a:t>
            </a:r>
          </a:p>
          <a:p>
            <a:r>
              <a:rPr lang="en-US" altLang="ja-JP" sz="1300" dirty="0"/>
              <a:t>Event : 232 | Total </a:t>
            </a:r>
            <a:r>
              <a:rPr lang="en-US" altLang="ja-JP" sz="1300" dirty="0" err="1"/>
              <a:t>MCParticles</a:t>
            </a:r>
            <a:r>
              <a:rPr lang="en-US" altLang="ja-JP" sz="1300" dirty="0"/>
              <a:t>: 215</a:t>
            </a:r>
          </a:p>
          <a:p>
            <a:r>
              <a:rPr lang="en-US" altLang="ja-JP" sz="1300" dirty="0"/>
              <a:t>----------------------------------------------------------------------------------------------------</a:t>
            </a:r>
          </a:p>
          <a:p>
            <a:r>
              <a:rPr lang="en-US" altLang="ja-JP" sz="1300" dirty="0" err="1"/>
              <a:t>Idx</a:t>
            </a:r>
            <a:r>
              <a:rPr lang="en-US" altLang="ja-JP" sz="1300" dirty="0"/>
              <a:t>   PDG       Energy    Momentum(</a:t>
            </a:r>
            <a:r>
              <a:rPr lang="en-US" altLang="ja-JP" sz="1300" dirty="0" err="1"/>
              <a:t>px</a:t>
            </a:r>
            <a:r>
              <a:rPr lang="en-US" altLang="ja-JP" sz="1300" dirty="0"/>
              <a:t>, </a:t>
            </a:r>
            <a:r>
              <a:rPr lang="en-US" altLang="ja-JP" sz="1300" dirty="0" err="1"/>
              <a:t>py</a:t>
            </a:r>
            <a:r>
              <a:rPr lang="en-US" altLang="ja-JP" sz="1300" dirty="0"/>
              <a:t>, </a:t>
            </a:r>
            <a:r>
              <a:rPr lang="en-US" altLang="ja-JP" sz="1300" dirty="0" err="1"/>
              <a:t>pz</a:t>
            </a:r>
            <a:r>
              <a:rPr lang="en-US" altLang="ja-JP" sz="1300" dirty="0"/>
              <a:t>)          Parents[</a:t>
            </a:r>
            <a:r>
              <a:rPr lang="en-US" altLang="ja-JP" sz="1300" dirty="0" err="1"/>
              <a:t>Idx</a:t>
            </a:r>
            <a:r>
              <a:rPr lang="en-US" altLang="ja-JP" sz="1300" dirty="0"/>
              <a:t>]      Daughters[</a:t>
            </a:r>
            <a:r>
              <a:rPr lang="en-US" altLang="ja-JP" sz="1300" dirty="0" err="1"/>
              <a:t>Idx</a:t>
            </a:r>
            <a:r>
              <a:rPr lang="en-US" altLang="ja-JP" sz="1300" dirty="0"/>
              <a:t>]    Decay Chain (PDG)</a:t>
            </a:r>
          </a:p>
          <a:p>
            <a:r>
              <a:rPr lang="en-US" altLang="ja-JP" sz="1300" dirty="0"/>
              <a:t>----------------------------------------------------------------------------------------------------</a:t>
            </a:r>
          </a:p>
          <a:p>
            <a:r>
              <a:rPr lang="en-US" altLang="ja-JP" sz="1300" dirty="0"/>
              <a:t>0     11        125       (0.875  ,0      ,125    ) -                 2 3               11</a:t>
            </a:r>
          </a:p>
          <a:p>
            <a:r>
              <a:rPr lang="en-US" altLang="ja-JP" sz="1300" dirty="0"/>
              <a:t>1     -11       125       (0.875  ,0      ,-125   ) -                 2 3               -11</a:t>
            </a:r>
          </a:p>
          <a:p>
            <a:r>
              <a:rPr lang="en-US" altLang="ja-JP" sz="1300" dirty="0"/>
              <a:t>2     11        125       (0.8752 ,0      ,125    ) 0 1               4 6               11-&gt;11</a:t>
            </a:r>
          </a:p>
          <a:p>
            <a:r>
              <a:rPr lang="en-US" altLang="ja-JP" sz="1300" dirty="0"/>
              <a:t>3     -11       125.1     (0.8758 ,0      ,-125.1 ) 0 1               5 7               11-&gt;-11</a:t>
            </a:r>
          </a:p>
          <a:p>
            <a:r>
              <a:rPr lang="en-US" altLang="ja-JP" sz="1300" dirty="0"/>
              <a:t>4     11        125       (0.8752 ,-3.153e-08,125    ) 2                 8 11 12           11-&gt;11-&gt;11</a:t>
            </a:r>
          </a:p>
          <a:p>
            <a:r>
              <a:rPr lang="en-US" altLang="ja-JP" sz="1300" dirty="0"/>
              <a:t>5     -11       125.1     (0.8758 ,-6.364e-12,-125.1 ) 3                 8 11 12           11-&gt;-11-&gt;-11</a:t>
            </a:r>
          </a:p>
          <a:p>
            <a:r>
              <a:rPr lang="en-US" altLang="ja-JP" sz="1300" dirty="0"/>
              <a:t>6     22        2.051e-06 (6.86e-08,3.153e-08,2.05e-06) 2                 -                 11-&gt;11-&gt;22</a:t>
            </a:r>
          </a:p>
          <a:p>
            <a:r>
              <a:rPr lang="en-US" altLang="ja-JP" sz="1300" dirty="0"/>
              <a:t>7     22        2.463e-11 (1.144e-11,6.364e-12,-2.086e-11) 3                 -                 11-&gt;-11-&gt;22</a:t>
            </a:r>
          </a:p>
          <a:p>
            <a:r>
              <a:rPr lang="en-US" altLang="ja-JP" sz="1300" dirty="0"/>
              <a:t>8     </a:t>
            </a:r>
            <a:r>
              <a:rPr lang="en-US" altLang="ja-JP" sz="1300" dirty="0">
                <a:highlight>
                  <a:srgbClr val="00FF00"/>
                </a:highlight>
              </a:rPr>
              <a:t>24</a:t>
            </a:r>
            <a:r>
              <a:rPr lang="en-US" altLang="ja-JP" sz="1300" dirty="0"/>
              <a:t>        102.1     (-6.658 ,-26.24 ,-53.02 ) 4 5               9 10              11-&gt;11-&gt;11-&gt;24</a:t>
            </a:r>
          </a:p>
          <a:p>
            <a:r>
              <a:rPr lang="en-US" altLang="ja-JP" sz="1300" dirty="0"/>
              <a:t>9     2         72.49     (-34.05 ,-37.4  ,-51.94 ) 8                 13                11-&gt;11-&gt;11-&gt;24-&gt;2</a:t>
            </a:r>
          </a:p>
          <a:p>
            <a:r>
              <a:rPr lang="en-US" altLang="ja-JP" sz="1300" dirty="0"/>
              <a:t>10    -1        29.6      (27.39  ,11.16  ,-1.081 ) 8                 14                11-&gt;11-&gt;11-&gt;24-&gt;-1</a:t>
            </a:r>
          </a:p>
          <a:p>
            <a:r>
              <a:rPr lang="en-US" altLang="ja-JP" sz="1300" dirty="0"/>
              <a:t>11    </a:t>
            </a:r>
            <a:r>
              <a:rPr lang="en-US" altLang="ja-JP" sz="1300" dirty="0">
                <a:highlight>
                  <a:srgbClr val="FFFF00"/>
                </a:highlight>
              </a:rPr>
              <a:t>15</a:t>
            </a:r>
            <a:r>
              <a:rPr lang="en-US" altLang="ja-JP" sz="1300" dirty="0"/>
              <a:t>        57.34     (-57.07 ,1.882  ,-4.939 ) 4 5               15                11-&gt;11-&gt;11-&gt;15</a:t>
            </a:r>
          </a:p>
          <a:p>
            <a:r>
              <a:rPr lang="en-US" altLang="ja-JP" sz="1300" dirty="0"/>
              <a:t>12    </a:t>
            </a:r>
            <a:r>
              <a:rPr lang="en-US" altLang="ja-JP" sz="1300" dirty="0">
                <a:highlight>
                  <a:srgbClr val="00FFFF"/>
                </a:highlight>
              </a:rPr>
              <a:t>-16</a:t>
            </a:r>
            <a:r>
              <a:rPr lang="en-US" altLang="ja-JP" sz="1300" dirty="0"/>
              <a:t>       90.71     (65.48  ,24.36  ,57.86  ) 4 5               15                11-&gt;11-&gt;11-&gt;-16</a:t>
            </a:r>
          </a:p>
        </p:txBody>
      </p:sp>
      <p:sp>
        <p:nvSpPr>
          <p:cNvPr id="6" name="テキスト ボックス 5">
            <a:extLst>
              <a:ext uri="{FF2B5EF4-FFF2-40B4-BE49-F238E27FC236}">
                <a16:creationId xmlns:a16="http://schemas.microsoft.com/office/drawing/2014/main" id="{9A4E3CD6-663E-14A1-4263-225BD3A2EC7C}"/>
              </a:ext>
            </a:extLst>
          </p:cNvPr>
          <p:cNvSpPr txBox="1"/>
          <p:nvPr/>
        </p:nvSpPr>
        <p:spPr>
          <a:xfrm>
            <a:off x="8188911" y="674045"/>
            <a:ext cx="1736324" cy="923330"/>
          </a:xfrm>
          <a:prstGeom prst="rect">
            <a:avLst/>
          </a:prstGeom>
          <a:noFill/>
        </p:spPr>
        <p:txBody>
          <a:bodyPr wrap="square" rtlCol="0">
            <a:spAutoFit/>
          </a:bodyPr>
          <a:lstStyle/>
          <a:p>
            <a:r>
              <a:rPr kumimoji="1" lang="en-US" altLang="ja-JP" dirty="0">
                <a:highlight>
                  <a:srgbClr val="00FF00"/>
                </a:highlight>
              </a:rPr>
              <a:t>W</a:t>
            </a:r>
          </a:p>
          <a:p>
            <a:r>
              <a:rPr kumimoji="1" lang="en-US" altLang="ja-JP" dirty="0">
                <a:highlight>
                  <a:srgbClr val="FFFF00"/>
                </a:highlight>
              </a:rPr>
              <a:t>Lepton</a:t>
            </a:r>
          </a:p>
          <a:p>
            <a:r>
              <a:rPr lang="en-US" altLang="ja-JP" dirty="0" err="1">
                <a:highlight>
                  <a:srgbClr val="00FFFF"/>
                </a:highlight>
              </a:rPr>
              <a:t>neutorino</a:t>
            </a:r>
            <a:endParaRPr kumimoji="1" lang="ja-JP" altLang="en-US" dirty="0">
              <a:highlight>
                <a:srgbClr val="00FFFF"/>
              </a:highlight>
            </a:endParaRP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C9149D75-A16C-37C9-76A5-B08C9BA746F9}"/>
                  </a:ext>
                </a:extLst>
              </p:cNvPr>
              <p:cNvSpPr txBox="1"/>
              <p:nvPr/>
            </p:nvSpPr>
            <p:spPr>
              <a:xfrm>
                <a:off x="523782" y="2299317"/>
                <a:ext cx="2308195" cy="707886"/>
              </a:xfrm>
              <a:prstGeom prst="rect">
                <a:avLst/>
              </a:prstGeom>
              <a:noFill/>
            </p:spPr>
            <p:txBody>
              <a:bodyPr wrap="square" rtlCol="0">
                <a:spAutoFit/>
              </a:bodyPr>
              <a:lstStyle/>
              <a:p>
                <a14:m>
                  <m:oMath xmlns:m="http://schemas.openxmlformats.org/officeDocument/2006/math">
                    <m:r>
                      <a:rPr kumimoji="1" lang="en-US" altLang="ja-JP" sz="2000" b="0" i="1" smtClean="0">
                        <a:latin typeface="Cambria Math" panose="02040503050406030204" pitchFamily="18" charset="0"/>
                      </a:rPr>
                      <m:t>𝑊</m:t>
                    </m:r>
                  </m:oMath>
                </a14:m>
                <a:r>
                  <a:rPr kumimoji="1" lang="ja-JP" altLang="en-US" sz="2000" dirty="0"/>
                  <a:t>から</a:t>
                </a:r>
                <a14:m>
                  <m:oMath xmlns:m="http://schemas.openxmlformats.org/officeDocument/2006/math">
                    <m:r>
                      <m:rPr>
                        <m:sty m:val="p"/>
                      </m:rPr>
                      <a:rPr kumimoji="1" lang="el-GR" altLang="ja-JP" sz="2000" b="0" i="1" dirty="0" smtClean="0">
                        <a:latin typeface="Cambria Math" panose="02040503050406030204" pitchFamily="18" charset="0"/>
                        <a:ea typeface="Cambria Math" panose="02040503050406030204" pitchFamily="18" charset="0"/>
                      </a:rPr>
                      <m:t>τ</m:t>
                    </m:r>
                    <m:r>
                      <a:rPr kumimoji="1" lang="en-US" altLang="ja-JP" sz="2000" b="0" i="1" dirty="0" smtClean="0">
                        <a:latin typeface="Cambria Math" panose="02040503050406030204" pitchFamily="18" charset="0"/>
                      </a:rPr>
                      <m:t>,</m:t>
                    </m:r>
                    <m:acc>
                      <m:accPr>
                        <m:chr m:val="̅"/>
                        <m:ctrlPr>
                          <a:rPr lang="ja-JP" altLang="en-US" sz="2000" i="1" dirty="0">
                            <a:latin typeface="Cambria Math" panose="02040503050406030204" pitchFamily="18" charset="0"/>
                          </a:rPr>
                        </m:ctrlPr>
                      </m:accPr>
                      <m:e>
                        <m:sSub>
                          <m:sSubPr>
                            <m:ctrlPr>
                              <a:rPr lang="ja-JP" altLang="en-US" sz="2000" i="1" dirty="0">
                                <a:latin typeface="Cambria Math" panose="02040503050406030204" pitchFamily="18" charset="0"/>
                              </a:rPr>
                            </m:ctrlPr>
                          </m:sSubPr>
                          <m:e>
                            <m:r>
                              <a:rPr lang="ja-JP" altLang="en-US" sz="2000" i="1" dirty="0">
                                <a:latin typeface="Cambria Math" panose="02040503050406030204" pitchFamily="18" charset="0"/>
                              </a:rPr>
                              <m:t>𝜈</m:t>
                            </m:r>
                          </m:e>
                          <m:sub>
                            <m:r>
                              <a:rPr lang="ja-JP" altLang="en-US" sz="2000" i="1" dirty="0" smtClean="0">
                                <a:latin typeface="Cambria Math" panose="02040503050406030204" pitchFamily="18" charset="0"/>
                              </a:rPr>
                              <m:t>𝜏</m:t>
                            </m:r>
                          </m:sub>
                        </m:sSub>
                      </m:e>
                    </m:acc>
                  </m:oMath>
                </a14:m>
                <a:r>
                  <a:rPr kumimoji="1" lang="ja-JP" altLang="en-US" sz="2000" dirty="0"/>
                  <a:t>が生成されている</a:t>
                </a:r>
              </a:p>
            </p:txBody>
          </p:sp>
        </mc:Choice>
        <mc:Fallback xmlns="">
          <p:sp>
            <p:nvSpPr>
              <p:cNvPr id="8" name="テキスト ボックス 7">
                <a:extLst>
                  <a:ext uri="{FF2B5EF4-FFF2-40B4-BE49-F238E27FC236}">
                    <a16:creationId xmlns:a16="http://schemas.microsoft.com/office/drawing/2014/main" id="{C9149D75-A16C-37C9-76A5-B08C9BA746F9}"/>
                  </a:ext>
                </a:extLst>
              </p:cNvPr>
              <p:cNvSpPr txBox="1">
                <a:spLocks noRot="1" noChangeAspect="1" noMove="1" noResize="1" noEditPoints="1" noAdjustHandles="1" noChangeArrowheads="1" noChangeShapeType="1" noTextEdit="1"/>
              </p:cNvSpPr>
              <p:nvPr/>
            </p:nvSpPr>
            <p:spPr>
              <a:xfrm>
                <a:off x="523782" y="2299317"/>
                <a:ext cx="2308195" cy="707886"/>
              </a:xfrm>
              <a:prstGeom prst="rect">
                <a:avLst/>
              </a:prstGeom>
              <a:blipFill>
                <a:blip r:embed="rId2"/>
                <a:stretch>
                  <a:fillRect l="-2902" t="-3448" b="-14655"/>
                </a:stretch>
              </a:blipFill>
            </p:spPr>
            <p:txBody>
              <a:bodyPr/>
              <a:lstStyle/>
              <a:p>
                <a:r>
                  <a:rPr lang="ja-JP" altLang="en-US">
                    <a:noFill/>
                  </a:rPr>
                  <a:t> </a:t>
                </a:r>
              </a:p>
            </p:txBody>
          </p:sp>
        </mc:Fallback>
      </mc:AlternateContent>
      <p:sp>
        <p:nvSpPr>
          <p:cNvPr id="5" name="テキスト ボックス 4">
            <a:extLst>
              <a:ext uri="{FF2B5EF4-FFF2-40B4-BE49-F238E27FC236}">
                <a16:creationId xmlns:a16="http://schemas.microsoft.com/office/drawing/2014/main" id="{BC68F4FD-C821-0EA2-EB97-74BAB9292631}"/>
              </a:ext>
            </a:extLst>
          </p:cNvPr>
          <p:cNvSpPr txBox="1"/>
          <p:nvPr/>
        </p:nvSpPr>
        <p:spPr>
          <a:xfrm>
            <a:off x="523782" y="3923930"/>
            <a:ext cx="2556769" cy="923330"/>
          </a:xfrm>
          <a:prstGeom prst="rect">
            <a:avLst/>
          </a:prstGeom>
          <a:noFill/>
        </p:spPr>
        <p:txBody>
          <a:bodyPr wrap="square" rtlCol="0">
            <a:spAutoFit/>
          </a:bodyPr>
          <a:lstStyle/>
          <a:p>
            <a:r>
              <a:rPr kumimoji="1" lang="en-US" altLang="ja-JP" dirty="0"/>
              <a:t>WW</a:t>
            </a:r>
            <a:r>
              <a:rPr kumimoji="1" lang="ja-JP" altLang="en-US" dirty="0"/>
              <a:t>ペアか</a:t>
            </a:r>
            <a:r>
              <a:rPr kumimoji="1" lang="en-US" altLang="ja-JP" dirty="0" err="1"/>
              <a:t>singleW</a:t>
            </a:r>
            <a:r>
              <a:rPr kumimoji="1" lang="ja-JP" altLang="en-US" dirty="0"/>
              <a:t>かどちらかこれだけではわからない</a:t>
            </a:r>
          </a:p>
        </p:txBody>
      </p:sp>
    </p:spTree>
    <p:extLst>
      <p:ext uri="{BB962C8B-B14F-4D97-AF65-F5344CB8AC3E}">
        <p14:creationId xmlns:p14="http://schemas.microsoft.com/office/powerpoint/2010/main" val="3339004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900D8C-544A-50F4-972A-CBE39D8E1471}"/>
              </a:ext>
            </a:extLst>
          </p:cNvPr>
          <p:cNvSpPr>
            <a:spLocks noGrp="1"/>
          </p:cNvSpPr>
          <p:nvPr>
            <p:ph type="title"/>
          </p:nvPr>
        </p:nvSpPr>
        <p:spPr/>
        <p:txBody>
          <a:bodyPr/>
          <a:lstStyle/>
          <a:p>
            <a:r>
              <a:rPr kumimoji="1" lang="en-US" altLang="ja-JP" dirty="0"/>
              <a:t>W</a:t>
            </a:r>
            <a:r>
              <a:rPr kumimoji="1" lang="ja-JP" altLang="en-US" dirty="0"/>
              <a:t>が記録されていないもの</a:t>
            </a:r>
          </a:p>
        </p:txBody>
      </p:sp>
      <p:sp>
        <p:nvSpPr>
          <p:cNvPr id="4" name="テキスト ボックス 3">
            <a:extLst>
              <a:ext uri="{FF2B5EF4-FFF2-40B4-BE49-F238E27FC236}">
                <a16:creationId xmlns:a16="http://schemas.microsoft.com/office/drawing/2014/main" id="{B931134E-4149-6A43-A130-F95E057DD5F4}"/>
              </a:ext>
            </a:extLst>
          </p:cNvPr>
          <p:cNvSpPr txBox="1"/>
          <p:nvPr/>
        </p:nvSpPr>
        <p:spPr>
          <a:xfrm>
            <a:off x="3986073" y="1690688"/>
            <a:ext cx="7972148" cy="3693319"/>
          </a:xfrm>
          <a:prstGeom prst="rect">
            <a:avLst/>
          </a:prstGeom>
          <a:noFill/>
        </p:spPr>
        <p:txBody>
          <a:bodyPr wrap="square" rtlCol="0">
            <a:spAutoFit/>
          </a:bodyPr>
          <a:lstStyle/>
          <a:p>
            <a:r>
              <a:rPr lang="en-US" altLang="ja-JP" sz="1300" dirty="0"/>
              <a:t>=======================================================</a:t>
            </a:r>
          </a:p>
          <a:p>
            <a:r>
              <a:rPr lang="en-US" altLang="ja-JP" sz="1300" dirty="0"/>
              <a:t>Event : 233 | Total </a:t>
            </a:r>
            <a:r>
              <a:rPr lang="en-US" altLang="ja-JP" sz="1300" dirty="0" err="1"/>
              <a:t>MCParticles</a:t>
            </a:r>
            <a:r>
              <a:rPr lang="en-US" altLang="ja-JP" sz="1300" dirty="0"/>
              <a:t>: 158</a:t>
            </a:r>
          </a:p>
          <a:p>
            <a:r>
              <a:rPr lang="en-US" altLang="ja-JP" sz="1300" dirty="0"/>
              <a:t>----------------------------------------------------------------------------------------------------</a:t>
            </a:r>
          </a:p>
          <a:p>
            <a:r>
              <a:rPr lang="en-US" altLang="ja-JP" sz="1300" dirty="0" err="1"/>
              <a:t>Idx</a:t>
            </a:r>
            <a:r>
              <a:rPr lang="en-US" altLang="ja-JP" sz="1300" dirty="0"/>
              <a:t>   PDG       Energy    Momentum(</a:t>
            </a:r>
            <a:r>
              <a:rPr lang="en-US" altLang="ja-JP" sz="1300" dirty="0" err="1"/>
              <a:t>px</a:t>
            </a:r>
            <a:r>
              <a:rPr lang="en-US" altLang="ja-JP" sz="1300" dirty="0"/>
              <a:t>, </a:t>
            </a:r>
            <a:r>
              <a:rPr lang="en-US" altLang="ja-JP" sz="1300" dirty="0" err="1"/>
              <a:t>py</a:t>
            </a:r>
            <a:r>
              <a:rPr lang="en-US" altLang="ja-JP" sz="1300" dirty="0"/>
              <a:t>, </a:t>
            </a:r>
            <a:r>
              <a:rPr lang="en-US" altLang="ja-JP" sz="1300" dirty="0" err="1"/>
              <a:t>pz</a:t>
            </a:r>
            <a:r>
              <a:rPr lang="en-US" altLang="ja-JP" sz="1300" dirty="0"/>
              <a:t>)          Parents[</a:t>
            </a:r>
            <a:r>
              <a:rPr lang="en-US" altLang="ja-JP" sz="1300" dirty="0" err="1"/>
              <a:t>Idx</a:t>
            </a:r>
            <a:r>
              <a:rPr lang="en-US" altLang="ja-JP" sz="1300" dirty="0"/>
              <a:t>]      Daughters[</a:t>
            </a:r>
            <a:r>
              <a:rPr lang="en-US" altLang="ja-JP" sz="1300" dirty="0" err="1"/>
              <a:t>Idx</a:t>
            </a:r>
            <a:r>
              <a:rPr lang="en-US" altLang="ja-JP" sz="1300" dirty="0"/>
              <a:t>]    Decay Chain (PDG)</a:t>
            </a:r>
          </a:p>
          <a:p>
            <a:r>
              <a:rPr lang="en-US" altLang="ja-JP" sz="1300" dirty="0"/>
              <a:t>----------------------------------------------------------------------------------------------------</a:t>
            </a:r>
          </a:p>
          <a:p>
            <a:r>
              <a:rPr lang="en-US" altLang="ja-JP" sz="1300" dirty="0"/>
              <a:t>0     11        125       (0.875  ,0      ,125    ) -                 2 3               11</a:t>
            </a:r>
          </a:p>
          <a:p>
            <a:r>
              <a:rPr lang="en-US" altLang="ja-JP" sz="1300" dirty="0"/>
              <a:t>1     -11       125       (0.875  ,0      ,-125   ) -                 2 3               -11</a:t>
            </a:r>
          </a:p>
          <a:p>
            <a:r>
              <a:rPr lang="en-US" altLang="ja-JP" sz="1300" dirty="0"/>
              <a:t>2     11        124.7     (0.8731 ,0      ,124.7  ) 0 1               4 6               11-&gt;11</a:t>
            </a:r>
          </a:p>
          <a:p>
            <a:r>
              <a:rPr lang="en-US" altLang="ja-JP" sz="1300" dirty="0"/>
              <a:t>3     -11       125.2     (0.8763 ,0      ,-125.2 ) 0 1               5 7               11-&gt;-11</a:t>
            </a:r>
          </a:p>
          <a:p>
            <a:r>
              <a:rPr lang="en-US" altLang="ja-JP" sz="1300" dirty="0"/>
              <a:t>4     11        124.7     (0.8731 ,-6.476e-10,124.7  ) 2                 8 9 10 11         11-&gt;11-&gt;11</a:t>
            </a:r>
          </a:p>
          <a:p>
            <a:r>
              <a:rPr lang="en-US" altLang="ja-JP" sz="1300" dirty="0"/>
              <a:t>5     -11       124.8     (0.8534 ,-0.02074,-124.8 ) 3                 8 9 10 11         11-&gt;-11-&gt;-11</a:t>
            </a:r>
          </a:p>
          <a:p>
            <a:r>
              <a:rPr lang="en-US" altLang="ja-JP" sz="1300" dirty="0"/>
              <a:t>6     22        2.805e-09 (1.753e-09,6.471e-10,-2.092e-09) 2                 -                 11-&gt;11-&gt;22</a:t>
            </a:r>
          </a:p>
          <a:p>
            <a:r>
              <a:rPr lang="en-US" altLang="ja-JP" sz="1300" dirty="0"/>
              <a:t>7     22        0.3746    (0.02294,0.02074,-0.3733) 3                 77 78             11-&gt;-11-&gt;22</a:t>
            </a:r>
          </a:p>
          <a:p>
            <a:r>
              <a:rPr lang="en-US" altLang="ja-JP" sz="1300" dirty="0"/>
              <a:t>8     -4        83.27     (41.64  ,-57.07 ,44.08  ) 4 5               12                11-&gt;11-&gt;11-&gt;-4</a:t>
            </a:r>
          </a:p>
          <a:p>
            <a:r>
              <a:rPr lang="en-US" altLang="ja-JP" sz="1300" dirty="0"/>
              <a:t>9     3         39.47     (35.05  ,16.27  ,-8.046 ) 4 5               12                11-&gt;11-&gt;11-&gt;3</a:t>
            </a:r>
          </a:p>
          <a:p>
            <a:r>
              <a:rPr lang="en-US" altLang="ja-JP" sz="1300" dirty="0"/>
              <a:t>10    </a:t>
            </a:r>
            <a:r>
              <a:rPr lang="en-US" altLang="ja-JP" sz="1300" dirty="0">
                <a:highlight>
                  <a:srgbClr val="FFFF00"/>
                </a:highlight>
              </a:rPr>
              <a:t>-15 </a:t>
            </a:r>
            <a:r>
              <a:rPr lang="en-US" altLang="ja-JP" sz="1300" dirty="0"/>
              <a:t>      90.5      (-85.89 ,7.246  ,-27.52 ) 4 5               12                11-&gt;11-&gt;11-&gt;-15</a:t>
            </a:r>
          </a:p>
          <a:p>
            <a:r>
              <a:rPr lang="en-US" altLang="ja-JP" sz="1300" dirty="0"/>
              <a:t>11    </a:t>
            </a:r>
            <a:r>
              <a:rPr lang="en-US" altLang="ja-JP" sz="1300" dirty="0">
                <a:highlight>
                  <a:srgbClr val="00FFFF"/>
                </a:highlight>
              </a:rPr>
              <a:t>16 </a:t>
            </a:r>
            <a:r>
              <a:rPr lang="en-US" altLang="ja-JP" sz="1300" dirty="0"/>
              <a:t>       36.3      (10.92  ,33.53  ,-8.603 ) 4 5               12                11-&gt;11-&gt;11-&gt;16</a:t>
            </a:r>
          </a:p>
        </p:txBody>
      </p:sp>
      <p:sp>
        <p:nvSpPr>
          <p:cNvPr id="6" name="テキスト ボックス 5">
            <a:extLst>
              <a:ext uri="{FF2B5EF4-FFF2-40B4-BE49-F238E27FC236}">
                <a16:creationId xmlns:a16="http://schemas.microsoft.com/office/drawing/2014/main" id="{E9D52A61-EBC3-AABC-BDD6-BCD67849EC46}"/>
              </a:ext>
            </a:extLst>
          </p:cNvPr>
          <p:cNvSpPr txBox="1"/>
          <p:nvPr/>
        </p:nvSpPr>
        <p:spPr>
          <a:xfrm>
            <a:off x="8686060" y="292963"/>
            <a:ext cx="1736324" cy="923330"/>
          </a:xfrm>
          <a:prstGeom prst="rect">
            <a:avLst/>
          </a:prstGeom>
          <a:noFill/>
        </p:spPr>
        <p:txBody>
          <a:bodyPr wrap="square" rtlCol="0">
            <a:spAutoFit/>
          </a:bodyPr>
          <a:lstStyle/>
          <a:p>
            <a:r>
              <a:rPr kumimoji="1" lang="en-US" altLang="ja-JP" dirty="0">
                <a:highlight>
                  <a:srgbClr val="00FF00"/>
                </a:highlight>
              </a:rPr>
              <a:t>W</a:t>
            </a:r>
          </a:p>
          <a:p>
            <a:r>
              <a:rPr kumimoji="1" lang="en-US" altLang="ja-JP" dirty="0">
                <a:highlight>
                  <a:srgbClr val="FFFF00"/>
                </a:highlight>
              </a:rPr>
              <a:t>Lepton</a:t>
            </a:r>
          </a:p>
          <a:p>
            <a:r>
              <a:rPr lang="en-US" altLang="ja-JP" dirty="0" err="1">
                <a:highlight>
                  <a:srgbClr val="00FFFF"/>
                </a:highlight>
              </a:rPr>
              <a:t>neutorino</a:t>
            </a:r>
            <a:endParaRPr kumimoji="1" lang="ja-JP" altLang="en-US" dirty="0">
              <a:highlight>
                <a:srgbClr val="00FFFF"/>
              </a:highlight>
            </a:endParaRP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89F1A372-9F37-0953-DB8A-9505DEEE97C5}"/>
                  </a:ext>
                </a:extLst>
              </p:cNvPr>
              <p:cNvSpPr txBox="1"/>
              <p:nvPr/>
            </p:nvSpPr>
            <p:spPr>
              <a:xfrm>
                <a:off x="603682" y="2567851"/>
                <a:ext cx="3053918" cy="646331"/>
              </a:xfrm>
              <a:prstGeom prst="rect">
                <a:avLst/>
              </a:prstGeom>
              <a:noFill/>
            </p:spPr>
            <p:txBody>
              <a:bodyPr wrap="square">
                <a:spAutoFit/>
              </a:bodyPr>
              <a:lstStyle/>
              <a:p>
                <a14:m>
                  <m:oMath xmlns:m="http://schemas.openxmlformats.org/officeDocument/2006/math">
                    <m:r>
                      <m:rPr>
                        <m:sty m:val="p"/>
                      </m:rPr>
                      <a:rPr kumimoji="1" lang="el-GR" altLang="ja-JP" sz="1800" b="0" i="1" dirty="0" smtClean="0">
                        <a:latin typeface="Cambria Math" panose="02040503050406030204" pitchFamily="18" charset="0"/>
                        <a:ea typeface="Cambria Math" panose="02040503050406030204" pitchFamily="18" charset="0"/>
                      </a:rPr>
                      <m:t>τ</m:t>
                    </m:r>
                    <m:r>
                      <a:rPr kumimoji="1" lang="en-US" altLang="ja-JP" sz="1800" b="0" i="1" dirty="0" smtClean="0">
                        <a:latin typeface="Cambria Math" panose="02040503050406030204" pitchFamily="18" charset="0"/>
                      </a:rPr>
                      <m:t>,</m:t>
                    </m:r>
                    <m:acc>
                      <m:accPr>
                        <m:chr m:val="̅"/>
                        <m:ctrlPr>
                          <a:rPr lang="ja-JP" altLang="en-US" sz="1800" i="1" dirty="0">
                            <a:latin typeface="Cambria Math" panose="02040503050406030204" pitchFamily="18" charset="0"/>
                          </a:rPr>
                        </m:ctrlPr>
                      </m:accPr>
                      <m:e>
                        <m:sSub>
                          <m:sSubPr>
                            <m:ctrlPr>
                              <a:rPr lang="ja-JP" altLang="en-US" sz="1800" i="1" dirty="0">
                                <a:latin typeface="Cambria Math" panose="02040503050406030204" pitchFamily="18" charset="0"/>
                              </a:rPr>
                            </m:ctrlPr>
                          </m:sSubPr>
                          <m:e>
                            <m:r>
                              <a:rPr lang="ja-JP" altLang="en-US" sz="1800" i="1" dirty="0">
                                <a:latin typeface="Cambria Math" panose="02040503050406030204" pitchFamily="18" charset="0"/>
                              </a:rPr>
                              <m:t>𝜈</m:t>
                            </m:r>
                          </m:e>
                          <m:sub>
                            <m:r>
                              <a:rPr lang="ja-JP" altLang="en-US" sz="1800" i="1" dirty="0" smtClean="0">
                                <a:latin typeface="Cambria Math" panose="02040503050406030204" pitchFamily="18" charset="0"/>
                              </a:rPr>
                              <m:t>𝜏</m:t>
                            </m:r>
                          </m:sub>
                        </m:sSub>
                      </m:e>
                    </m:acc>
                  </m:oMath>
                </a14:m>
                <a:r>
                  <a:rPr kumimoji="1" lang="ja-JP" altLang="en-US" sz="1800" dirty="0"/>
                  <a:t>が</a:t>
                </a:r>
                <a14:m>
                  <m:oMath xmlns:m="http://schemas.openxmlformats.org/officeDocument/2006/math">
                    <m:sSup>
                      <m:sSupPr>
                        <m:ctrlPr>
                          <a:rPr kumimoji="1" lang="en-US" altLang="ja-JP" sz="1800" b="0" i="1" dirty="0" smtClean="0">
                            <a:latin typeface="Cambria Math" panose="02040503050406030204" pitchFamily="18" charset="0"/>
                          </a:rPr>
                        </m:ctrlPr>
                      </m:sSupPr>
                      <m:e>
                        <m:r>
                          <a:rPr kumimoji="1" lang="en-US" altLang="ja-JP" sz="1800" b="0" i="1" dirty="0" smtClean="0">
                            <a:latin typeface="Cambria Math" panose="02040503050406030204" pitchFamily="18" charset="0"/>
                          </a:rPr>
                          <m:t>𝑒</m:t>
                        </m:r>
                      </m:e>
                      <m:sup>
                        <m:r>
                          <a:rPr kumimoji="1" lang="en-US" altLang="ja-JP" sz="1800" b="0" i="1" dirty="0" smtClean="0">
                            <a:latin typeface="Cambria Math" panose="02040503050406030204" pitchFamily="18" charset="0"/>
                          </a:rPr>
                          <m:t>+</m:t>
                        </m:r>
                      </m:sup>
                    </m:sSup>
                    <m:r>
                      <a:rPr kumimoji="1" lang="en-US" altLang="ja-JP" sz="1800" b="0" i="1" dirty="0" smtClean="0">
                        <a:latin typeface="Cambria Math" panose="02040503050406030204" pitchFamily="18" charset="0"/>
                      </a:rPr>
                      <m:t>,</m:t>
                    </m:r>
                    <m:sSup>
                      <m:sSupPr>
                        <m:ctrlPr>
                          <a:rPr kumimoji="1" lang="en-US" altLang="ja-JP" sz="1800" b="0" i="1" dirty="0" smtClean="0">
                            <a:latin typeface="Cambria Math" panose="02040503050406030204" pitchFamily="18" charset="0"/>
                          </a:rPr>
                        </m:ctrlPr>
                      </m:sSupPr>
                      <m:e>
                        <m:r>
                          <a:rPr kumimoji="1" lang="en-US" altLang="ja-JP" sz="1800" b="0" i="1" dirty="0" smtClean="0">
                            <a:latin typeface="Cambria Math" panose="02040503050406030204" pitchFamily="18" charset="0"/>
                          </a:rPr>
                          <m:t>𝑒</m:t>
                        </m:r>
                      </m:e>
                      <m:sup>
                        <m:r>
                          <a:rPr kumimoji="1" lang="en-US" altLang="ja-JP" sz="1800" b="0" i="1" dirty="0" smtClean="0">
                            <a:latin typeface="Cambria Math" panose="02040503050406030204" pitchFamily="18" charset="0"/>
                          </a:rPr>
                          <m:t>−</m:t>
                        </m:r>
                      </m:sup>
                    </m:sSup>
                  </m:oMath>
                </a14:m>
                <a:r>
                  <a:rPr lang="ja-JP" altLang="en-US" dirty="0"/>
                  <a:t>から生成されたことになっている</a:t>
                </a:r>
              </a:p>
            </p:txBody>
          </p:sp>
        </mc:Choice>
        <mc:Fallback xmlns="">
          <p:sp>
            <p:nvSpPr>
              <p:cNvPr id="8" name="テキスト ボックス 7">
                <a:extLst>
                  <a:ext uri="{FF2B5EF4-FFF2-40B4-BE49-F238E27FC236}">
                    <a16:creationId xmlns:a16="http://schemas.microsoft.com/office/drawing/2014/main" id="{89F1A372-9F37-0953-DB8A-9505DEEE97C5}"/>
                  </a:ext>
                </a:extLst>
              </p:cNvPr>
              <p:cNvSpPr txBox="1">
                <a:spLocks noRot="1" noChangeAspect="1" noMove="1" noResize="1" noEditPoints="1" noAdjustHandles="1" noChangeArrowheads="1" noChangeShapeType="1" noTextEdit="1"/>
              </p:cNvSpPr>
              <p:nvPr/>
            </p:nvSpPr>
            <p:spPr>
              <a:xfrm>
                <a:off x="603682" y="2567851"/>
                <a:ext cx="3053918" cy="646331"/>
              </a:xfrm>
              <a:prstGeom prst="rect">
                <a:avLst/>
              </a:prstGeom>
              <a:blipFill>
                <a:blip r:embed="rId2"/>
                <a:stretch>
                  <a:fillRect l="-1597" t="-3774" r="-798" b="-14151"/>
                </a:stretch>
              </a:blipFill>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4B479B4C-1AC1-D26B-5277-FA15223E076A}"/>
              </a:ext>
            </a:extLst>
          </p:cNvPr>
          <p:cNvSpPr txBox="1"/>
          <p:nvPr/>
        </p:nvSpPr>
        <p:spPr>
          <a:xfrm>
            <a:off x="328474" y="4412202"/>
            <a:ext cx="3178206" cy="369332"/>
          </a:xfrm>
          <a:prstGeom prst="rect">
            <a:avLst/>
          </a:prstGeom>
          <a:noFill/>
        </p:spPr>
        <p:txBody>
          <a:bodyPr wrap="square" rtlCol="0">
            <a:spAutoFit/>
          </a:bodyPr>
          <a:lstStyle/>
          <a:p>
            <a:r>
              <a:rPr kumimoji="1" lang="en-US" altLang="ja-JP" dirty="0"/>
              <a:t>W</a:t>
            </a:r>
            <a:r>
              <a:rPr kumimoji="1" lang="ja-JP" altLang="en-US" dirty="0"/>
              <a:t>が省略されてしまっている</a:t>
            </a:r>
            <a:endParaRPr kumimoji="1" lang="en-US" altLang="ja-JP" dirty="0"/>
          </a:p>
        </p:txBody>
      </p:sp>
      <p:sp>
        <p:nvSpPr>
          <p:cNvPr id="5" name="テキスト ボックス 4">
            <a:extLst>
              <a:ext uri="{FF2B5EF4-FFF2-40B4-BE49-F238E27FC236}">
                <a16:creationId xmlns:a16="http://schemas.microsoft.com/office/drawing/2014/main" id="{BCDFE401-0996-480E-964F-25A57E12C27A}"/>
              </a:ext>
            </a:extLst>
          </p:cNvPr>
          <p:cNvSpPr txBox="1"/>
          <p:nvPr/>
        </p:nvSpPr>
        <p:spPr>
          <a:xfrm>
            <a:off x="514905" y="4922342"/>
            <a:ext cx="2556769" cy="923330"/>
          </a:xfrm>
          <a:prstGeom prst="rect">
            <a:avLst/>
          </a:prstGeom>
          <a:noFill/>
        </p:spPr>
        <p:txBody>
          <a:bodyPr wrap="square" rtlCol="0">
            <a:spAutoFit/>
          </a:bodyPr>
          <a:lstStyle/>
          <a:p>
            <a:r>
              <a:rPr kumimoji="1" lang="en-US" altLang="ja-JP" dirty="0"/>
              <a:t>WW</a:t>
            </a:r>
            <a:r>
              <a:rPr kumimoji="1" lang="ja-JP" altLang="en-US" dirty="0"/>
              <a:t>ペアか</a:t>
            </a:r>
            <a:r>
              <a:rPr kumimoji="1" lang="en-US" altLang="ja-JP" dirty="0" err="1"/>
              <a:t>singleW</a:t>
            </a:r>
            <a:r>
              <a:rPr kumimoji="1" lang="ja-JP" altLang="en-US" dirty="0"/>
              <a:t>かどちらかこれだけではわからない</a:t>
            </a:r>
          </a:p>
        </p:txBody>
      </p:sp>
    </p:spTree>
    <p:extLst>
      <p:ext uri="{BB962C8B-B14F-4D97-AF65-F5344CB8AC3E}">
        <p14:creationId xmlns:p14="http://schemas.microsoft.com/office/powerpoint/2010/main" val="3765667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08DFC5-9FC8-98C3-527B-3969A74910F7}"/>
              </a:ext>
            </a:extLst>
          </p:cNvPr>
          <p:cNvSpPr>
            <a:spLocks noGrp="1"/>
          </p:cNvSpPr>
          <p:nvPr>
            <p:ph type="title"/>
          </p:nvPr>
        </p:nvSpPr>
        <p:spPr>
          <a:xfrm>
            <a:off x="142042" y="137175"/>
            <a:ext cx="11647503" cy="1325563"/>
          </a:xfrm>
        </p:spPr>
        <p:txBody>
          <a:bodyPr/>
          <a:lstStyle/>
          <a:p>
            <a:r>
              <a:rPr kumimoji="1" lang="en-US" altLang="ja-JP" dirty="0"/>
              <a:t>W</a:t>
            </a:r>
            <a:r>
              <a:rPr kumimoji="1" lang="ja-JP" altLang="en-US" dirty="0"/>
              <a:t>から</a:t>
            </a:r>
            <a:r>
              <a:rPr lang="en-US" altLang="ja-JP" dirty="0"/>
              <a:t>e</a:t>
            </a:r>
            <a:r>
              <a:rPr lang="ja-JP" altLang="en-US" dirty="0"/>
              <a:t>が生成されたものが記録されていない</a:t>
            </a:r>
            <a:endParaRPr kumimoji="1" lang="ja-JP" altLang="en-US" dirty="0"/>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60E0B8EB-580B-E4A1-98CD-4AF5BBB8751D}"/>
                  </a:ext>
                </a:extLst>
              </p:cNvPr>
              <p:cNvSpPr txBox="1"/>
              <p:nvPr/>
            </p:nvSpPr>
            <p:spPr>
              <a:xfrm>
                <a:off x="324035" y="2117646"/>
                <a:ext cx="7097697" cy="649730"/>
              </a:xfrm>
              <a:prstGeom prst="rect">
                <a:avLst/>
              </a:prstGeom>
              <a:noFill/>
            </p:spPr>
            <p:txBody>
              <a:bodyPr wrap="square" rtlCol="0">
                <a:spAutoFit/>
              </a:bodyPr>
              <a:lstStyle/>
              <a:p>
                <a:r>
                  <a:rPr kumimoji="1" lang="en-US" altLang="ja-JP" dirty="0" err="1"/>
                  <a:t>DumpEvent</a:t>
                </a:r>
                <a:r>
                  <a:rPr lang="ja-JP" altLang="en-US" dirty="0"/>
                  <a:t>から</a:t>
                </a:r>
                <a:endParaRPr lang="en-US" altLang="ja-JP" dirty="0"/>
              </a:p>
              <a:p>
                <a14:m>
                  <m:oMath xmlns:m="http://schemas.openxmlformats.org/officeDocument/2006/math">
                    <m:sSup>
                      <m:sSupPr>
                        <m:ctrlPr>
                          <a:rPr lang="en-US" altLang="ja-JP" b="0" i="1" smtClean="0">
                            <a:latin typeface="Cambria Math" panose="02040503050406030204" pitchFamily="18" charset="0"/>
                            <a:ea typeface="Cambria Math" panose="02040503050406030204" pitchFamily="18" charset="0"/>
                          </a:rPr>
                        </m:ctrlPr>
                      </m:sSupPr>
                      <m:e>
                        <m:r>
                          <a:rPr lang="en-US" altLang="ja-JP" b="0" i="1" smtClean="0">
                            <a:latin typeface="Cambria Math" panose="02040503050406030204" pitchFamily="18" charset="0"/>
                            <a:ea typeface="Cambria Math" panose="02040503050406030204" pitchFamily="18" charset="0"/>
                          </a:rPr>
                          <m:t>𝑊</m:t>
                        </m:r>
                      </m:e>
                      <m:sup>
                        <m:r>
                          <a:rPr lang="en-US" altLang="ja-JP" b="0" i="1" smtClean="0">
                            <a:latin typeface="Cambria Math" panose="02040503050406030204" pitchFamily="18" charset="0"/>
                            <a:ea typeface="Cambria Math" panose="02040503050406030204" pitchFamily="18" charset="0"/>
                          </a:rPr>
                          <m:t>±</m:t>
                        </m:r>
                      </m:sup>
                    </m:sSup>
                    <m:r>
                      <a:rPr lang="en-US" altLang="ja-JP" b="0" i="1" smtClean="0">
                        <a:latin typeface="Cambria Math" panose="02040503050406030204" pitchFamily="18" charset="0"/>
                        <a:ea typeface="Cambria Math" panose="02040503050406030204" pitchFamily="18" charset="0"/>
                      </a:rPr>
                      <m:t>→</m:t>
                    </m:r>
                    <m:sSup>
                      <m:sSupPr>
                        <m:ctrlPr>
                          <a:rPr lang="en-US" altLang="ja-JP" b="0" i="1" smtClean="0">
                            <a:latin typeface="Cambria Math" panose="02040503050406030204" pitchFamily="18" charset="0"/>
                            <a:ea typeface="Cambria Math" panose="02040503050406030204" pitchFamily="18" charset="0"/>
                          </a:rPr>
                        </m:ctrlPr>
                      </m:sSupPr>
                      <m:e>
                        <m:r>
                          <a:rPr lang="en-US" altLang="ja-JP" b="0" i="1" smtClean="0">
                            <a:latin typeface="Cambria Math" panose="02040503050406030204" pitchFamily="18" charset="0"/>
                            <a:ea typeface="Cambria Math" panose="02040503050406030204" pitchFamily="18" charset="0"/>
                          </a:rPr>
                          <m:t>𝑒</m:t>
                        </m:r>
                      </m:e>
                      <m:sup>
                        <m:r>
                          <a:rPr lang="en-US" altLang="ja-JP" b="0" i="1" smtClean="0">
                            <a:latin typeface="Cambria Math" panose="02040503050406030204" pitchFamily="18" charset="0"/>
                            <a:ea typeface="Cambria Math" panose="02040503050406030204" pitchFamily="18" charset="0"/>
                          </a:rPr>
                          <m:t>±</m:t>
                        </m:r>
                      </m:sup>
                    </m:sSup>
                    <m:r>
                      <a:rPr lang="en-US" altLang="ja-JP" b="0" i="1" smtClean="0">
                        <a:latin typeface="Cambria Math" panose="02040503050406030204" pitchFamily="18" charset="0"/>
                        <a:ea typeface="Cambria Math" panose="02040503050406030204" pitchFamily="18" charset="0"/>
                      </a:rPr>
                      <m:t>+</m:t>
                    </m:r>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𝑒</m:t>
                            </m:r>
                          </m:sub>
                        </m:sSub>
                      </m:e>
                    </m:acc>
                    <m:r>
                      <a:rPr lang="en-US" altLang="ja-JP" b="0" i="1" dirty="0" smtClean="0">
                        <a:latin typeface="Cambria Math" panose="02040503050406030204" pitchFamily="18" charset="0"/>
                      </a:rPr>
                      <m:t> </m:t>
                    </m:r>
                    <m:r>
                      <a:rPr lang="en-US" altLang="ja-JP" b="0" i="1" dirty="0" smtClean="0">
                        <a:latin typeface="Cambria Math" panose="02040503050406030204" pitchFamily="18" charset="0"/>
                      </a:rPr>
                      <m:t>𝑜𝑟</m:t>
                    </m:r>
                    <m:sSub>
                      <m:sSubPr>
                        <m:ctrlPr>
                          <a:rPr lang="en-US" altLang="ja-JP" b="0" i="1" dirty="0" smtClean="0">
                            <a:latin typeface="Cambria Math" panose="02040503050406030204" pitchFamily="18" charset="0"/>
                          </a:rPr>
                        </m:ctrlPr>
                      </m:sSubPr>
                      <m:e>
                        <m:r>
                          <a:rPr lang="en-US" altLang="ja-JP" b="0" i="1" dirty="0" smtClean="0">
                            <a:latin typeface="Cambria Math" panose="02040503050406030204" pitchFamily="18" charset="0"/>
                          </a:rPr>
                          <m:t> </m:t>
                        </m:r>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a14:m>
                <a:r>
                  <a:rPr kumimoji="1" lang="ja-JP" altLang="en-US" dirty="0"/>
                  <a:t>を下のように探したが、</a:t>
                </a:r>
                <a:r>
                  <a:rPr kumimoji="1" lang="ja-JP" altLang="en-US" b="1" dirty="0"/>
                  <a:t>無かった</a:t>
                </a:r>
              </a:p>
            </p:txBody>
          </p:sp>
        </mc:Choice>
        <mc:Fallback xmlns="">
          <p:sp>
            <p:nvSpPr>
              <p:cNvPr id="4" name="テキスト ボックス 3">
                <a:extLst>
                  <a:ext uri="{FF2B5EF4-FFF2-40B4-BE49-F238E27FC236}">
                    <a16:creationId xmlns:a16="http://schemas.microsoft.com/office/drawing/2014/main" id="{60E0B8EB-580B-E4A1-98CD-4AF5BBB8751D}"/>
                  </a:ext>
                </a:extLst>
              </p:cNvPr>
              <p:cNvSpPr txBox="1">
                <a:spLocks noRot="1" noChangeAspect="1" noMove="1" noResize="1" noEditPoints="1" noAdjustHandles="1" noChangeArrowheads="1" noChangeShapeType="1" noTextEdit="1"/>
              </p:cNvSpPr>
              <p:nvPr/>
            </p:nvSpPr>
            <p:spPr>
              <a:xfrm>
                <a:off x="324035" y="2117646"/>
                <a:ext cx="7097697" cy="649730"/>
              </a:xfrm>
              <a:prstGeom prst="rect">
                <a:avLst/>
              </a:prstGeom>
              <a:blipFill>
                <a:blip r:embed="rId3"/>
                <a:stretch>
                  <a:fillRect l="-687" t="-4673" b="-14019"/>
                </a:stretch>
              </a:blipFill>
            </p:spPr>
            <p:txBody>
              <a:bodyPr/>
              <a:lstStyle/>
              <a:p>
                <a:r>
                  <a:rPr lang="ja-JP" altLang="en-US">
                    <a:noFill/>
                  </a:rPr>
                  <a:t> </a:t>
                </a:r>
              </a:p>
            </p:txBody>
          </p:sp>
        </mc:Fallback>
      </mc:AlternateContent>
      <p:sp>
        <p:nvSpPr>
          <p:cNvPr id="5" name="テキスト ボックス 4">
            <a:extLst>
              <a:ext uri="{FF2B5EF4-FFF2-40B4-BE49-F238E27FC236}">
                <a16:creationId xmlns:a16="http://schemas.microsoft.com/office/drawing/2014/main" id="{60018003-FC6C-1D1E-AD2F-521A56B2AA44}"/>
              </a:ext>
            </a:extLst>
          </p:cNvPr>
          <p:cNvSpPr txBox="1"/>
          <p:nvPr/>
        </p:nvSpPr>
        <p:spPr>
          <a:xfrm>
            <a:off x="324035" y="2860674"/>
            <a:ext cx="11283518" cy="2462213"/>
          </a:xfrm>
          <a:prstGeom prst="rect">
            <a:avLst/>
          </a:prstGeom>
          <a:noFill/>
          <a:ln>
            <a:solidFill>
              <a:schemeClr val="tx1">
                <a:lumMod val="95000"/>
                <a:lumOff val="5000"/>
              </a:schemeClr>
            </a:solidFill>
          </a:ln>
        </p:spPr>
        <p:txBody>
          <a:bodyPr wrap="square" rtlCol="0">
            <a:spAutoFit/>
          </a:bodyPr>
          <a:lstStyle/>
          <a:p>
            <a:r>
              <a:rPr lang="en-US" altLang="ja-JP" sz="1100" dirty="0"/>
              <a:t>$ grep -n -E "24-&gt;-11|-24-&gt;11" 4f_WW_semileptonic_*.log</a:t>
            </a:r>
          </a:p>
          <a:p>
            <a:r>
              <a:rPr lang="en-US" altLang="ja-JP" sz="1100" dirty="0"/>
              <a:t>35200:[ VERBOSE "MySampleProcessor2_tau"] 33    111       35.13     (-20.94 ,-15.16 ,-23.79 ) 32                37 38             11-&gt;11-&gt;11-&gt;2-&gt;94-&gt;15-&gt;</a:t>
            </a:r>
            <a:r>
              <a:rPr lang="en-US" altLang="ja-JP" sz="1100" dirty="0">
                <a:highlight>
                  <a:srgbClr val="00FFFF"/>
                </a:highlight>
              </a:rPr>
              <a:t>-24-&gt;11</a:t>
            </a:r>
            <a:r>
              <a:rPr lang="en-US" altLang="ja-JP" sz="1100" dirty="0"/>
              <a:t>1</a:t>
            </a:r>
          </a:p>
          <a:p>
            <a:r>
              <a:rPr lang="en-US" altLang="ja-JP" sz="1100" dirty="0"/>
              <a:t>35201:[ VERBOSE "MySampleProcessor2_tau"] 34    111       7.3       (-4.047 ,-3.195 ,-5.166 ) 32                39 40             11-&gt;11-&gt;11-&gt;2-&gt;94-&gt;15-&gt;-24-&gt;111</a:t>
            </a:r>
          </a:p>
          <a:p>
            <a:r>
              <a:rPr lang="en-US" altLang="ja-JP" sz="1100" dirty="0"/>
              <a:t>35202:[ VERBOSE "MySampleProcessor2_tau"] 35    111       12.09     (-7.119 ,-5.298 ,-8.209 ) 32                41 42             11-&gt;11-&gt;11-&gt;2-&gt;94-&gt;15-&gt;-24-&gt;111</a:t>
            </a:r>
          </a:p>
          <a:p>
            <a:r>
              <a:rPr lang="en-US" altLang="ja-JP" sz="1100" dirty="0"/>
              <a:t>35204:[ VERBOSE "MySampleProcessor2_tau"] 37    22        21.95     (-13.12 ,-9.504 ,-14.82 ) 33                -                 11-&gt;11-&gt;11-&gt;2-&gt;94-&gt;15-&gt;-24-&gt;111-&gt;22</a:t>
            </a:r>
          </a:p>
          <a:p>
            <a:r>
              <a:rPr lang="en-US" altLang="ja-JP" sz="1100" dirty="0"/>
              <a:t>35205:[ VERBOSE "MySampleProcessor2_tau"] 38    22        13.18     (-7.825 ,-5.653 ,-8.97  ) 33                -                 11-&gt;11-&gt;11-&gt;2-&gt;94-&gt;15-&gt;-24-&gt;111-&gt;22</a:t>
            </a:r>
          </a:p>
          <a:p>
            <a:r>
              <a:rPr lang="en-US" altLang="ja-JP" sz="1100" dirty="0"/>
              <a:t>35206:[ VERBOSE "MySampleProcessor2_tau"] 39    22        5.155     (-2.895 ,-2.279 ,-3.605 ) 34                -                 11-&gt;11-&gt;11-&gt;2-&gt;94-&gt;15-&gt;-24-&gt;111-&gt;22</a:t>
            </a:r>
          </a:p>
          <a:p>
            <a:r>
              <a:rPr lang="en-US" altLang="ja-JP" sz="1100" dirty="0"/>
              <a:t>35207:[ VERBOSE "MySampleProcessor2_tau"] 40    22        2.146     (-1.152 ,-0.9157,-1.561 ) 34                -                 11-&gt;11-&gt;11-&gt;2-&gt;94-&gt;15-&gt;-24-&gt;111-&gt;22</a:t>
            </a:r>
          </a:p>
          <a:p>
            <a:r>
              <a:rPr lang="en-US" altLang="ja-JP" sz="1100" dirty="0"/>
              <a:t>35208:[ VERBOSE "MySampleProcessor2_tau"] 41    22        5.503     (-3.288 ,-2.42  ,-3.69  ) 35                -                 11-&gt;11-&gt;11-&gt;2-&gt;94-&gt;15-&gt;-24-&gt;111-&gt;22</a:t>
            </a:r>
          </a:p>
          <a:p>
            <a:r>
              <a:rPr lang="en-US" altLang="ja-JP" sz="1100" dirty="0"/>
              <a:t>35209:[ VERBOSE "MySampleProcessor2_tau"] 42    22        6.586     (-3.831 ,-2.878 ,-4.519 ) 35                -                 11-&gt;11-&gt;11-&gt;2-&gt;94-&gt;15-&gt;-24-&gt;111-&gt;22</a:t>
            </a:r>
          </a:p>
          <a:p>
            <a:r>
              <a:rPr lang="en-US" altLang="ja-JP" sz="1100" dirty="0"/>
              <a:t>47008:[ VERBOSE "MySampleProcessor2_tau"] 33    111       17.64     (16.31  ,3.403  ,5.789  ) 30                37 38             11-&gt;11-&gt;11-&gt;-24-&gt;15-&gt;-24-&gt;111</a:t>
            </a:r>
          </a:p>
          <a:p>
            <a:r>
              <a:rPr lang="en-US" altLang="ja-JP" sz="1100" dirty="0"/>
              <a:t>47012:[ VERBOSE "MySampleProcessor2_tau"] 37    22        0.002155  (0.001144,0.001638,0.0008087) 33                -                 11-&gt;11-&gt;11-&gt;-24-&gt;15-&gt;-24-&gt;111-&gt;22</a:t>
            </a:r>
          </a:p>
          <a:p>
            <a:r>
              <a:rPr lang="en-US" altLang="ja-JP" sz="1100" dirty="0"/>
              <a:t>47013:[ VERBOSE "MySampleProcessor2_tau"] 38    22        17.64     (16.31  ,3.401  ,5.788  ) 33                -                 11-&gt;11-&gt;11-&gt;-24-&gt;15-&gt;-24-&gt;111-&gt;22</a:t>
            </a:r>
          </a:p>
          <a:p>
            <a:r>
              <a:rPr lang="en-US" altLang="ja-JP" sz="1100" dirty="0"/>
              <a:t>51577:[ VERBOSE "MySampleProcessor2_tau"] 32    111       0.9351    (-0.2653,0.3469 ,-0.8158) 29                34 35             11-&gt;11-&gt;11-&gt;4-&gt;94-&gt;15-&gt;-24-&gt;111</a:t>
            </a: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906776C2-1115-A00D-EA89-D2ACCFC73EC6}"/>
                  </a:ext>
                </a:extLst>
              </p:cNvPr>
              <p:cNvSpPr txBox="1"/>
              <p:nvPr/>
            </p:nvSpPr>
            <p:spPr>
              <a:xfrm>
                <a:off x="408371" y="5509483"/>
                <a:ext cx="7537143" cy="926729"/>
              </a:xfrm>
              <a:prstGeom prst="rect">
                <a:avLst/>
              </a:prstGeom>
              <a:noFill/>
            </p:spPr>
            <p:txBody>
              <a:bodyPr wrap="square" rtlCol="0">
                <a:spAutoFit/>
              </a:bodyPr>
              <a:lstStyle/>
              <a:p>
                <a:r>
                  <a:rPr kumimoji="1" lang="ja-JP" altLang="en-US" dirty="0"/>
                  <a:t>このファイルには</a:t>
                </a:r>
                <a14:m>
                  <m:oMath xmlns:m="http://schemas.openxmlformats.org/officeDocument/2006/math">
                    <m:sSup>
                      <m:sSupPr>
                        <m:ctrlPr>
                          <a:rPr lang="en-US" altLang="ja-JP" i="1">
                            <a:latin typeface="Cambria Math" panose="02040503050406030204" pitchFamily="18" charset="0"/>
                            <a:ea typeface="Cambria Math" panose="02040503050406030204" pitchFamily="18" charset="0"/>
                          </a:rPr>
                        </m:ctrlPr>
                      </m:sSupPr>
                      <m:e>
                        <m:r>
                          <a:rPr lang="en-US" altLang="ja-JP" i="1">
                            <a:latin typeface="Cambria Math" panose="02040503050406030204" pitchFamily="18" charset="0"/>
                            <a:ea typeface="Cambria Math" panose="02040503050406030204" pitchFamily="18" charset="0"/>
                          </a:rPr>
                          <m:t>𝑊</m:t>
                        </m:r>
                      </m:e>
                      <m:sup>
                        <m:r>
                          <a:rPr lang="en-US" altLang="ja-JP" i="1">
                            <a:latin typeface="Cambria Math" panose="02040503050406030204" pitchFamily="18" charset="0"/>
                            <a:ea typeface="Cambria Math" panose="02040503050406030204" pitchFamily="18" charset="0"/>
                          </a:rPr>
                          <m:t>±</m:t>
                        </m:r>
                      </m:sup>
                    </m:sSup>
                    <m:r>
                      <a:rPr lang="en-US" altLang="ja-JP" i="1">
                        <a:latin typeface="Cambria Math" panose="02040503050406030204" pitchFamily="18" charset="0"/>
                        <a:ea typeface="Cambria Math" panose="02040503050406030204" pitchFamily="18" charset="0"/>
                      </a:rPr>
                      <m:t>→</m:t>
                    </m:r>
                    <m:sSup>
                      <m:sSupPr>
                        <m:ctrlPr>
                          <a:rPr lang="en-US" altLang="ja-JP" i="1">
                            <a:latin typeface="Cambria Math" panose="02040503050406030204" pitchFamily="18" charset="0"/>
                            <a:ea typeface="Cambria Math" panose="02040503050406030204" pitchFamily="18" charset="0"/>
                          </a:rPr>
                        </m:ctrlPr>
                      </m:sSupPr>
                      <m:e>
                        <m:r>
                          <a:rPr lang="en-US" altLang="ja-JP" i="1">
                            <a:latin typeface="Cambria Math" panose="02040503050406030204" pitchFamily="18" charset="0"/>
                            <a:ea typeface="Cambria Math" panose="02040503050406030204" pitchFamily="18" charset="0"/>
                          </a:rPr>
                          <m:t>𝑒</m:t>
                        </m:r>
                      </m:e>
                      <m:sup>
                        <m:r>
                          <a:rPr lang="en-US" altLang="ja-JP" i="1">
                            <a:latin typeface="Cambria Math" panose="02040503050406030204" pitchFamily="18" charset="0"/>
                            <a:ea typeface="Cambria Math" panose="02040503050406030204" pitchFamily="18" charset="0"/>
                          </a:rPr>
                          <m:t>±</m:t>
                        </m:r>
                      </m:sup>
                    </m:sSup>
                    <m:r>
                      <a:rPr lang="en-US" altLang="ja-JP" i="1">
                        <a:latin typeface="Cambria Math" panose="02040503050406030204" pitchFamily="18" charset="0"/>
                        <a:ea typeface="Cambria Math" panose="02040503050406030204" pitchFamily="18" charset="0"/>
                      </a:rPr>
                      <m:t>+</m:t>
                    </m:r>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e>
                    </m:acc>
                    <m:r>
                      <a:rPr lang="en-US" altLang="ja-JP" i="1" dirty="0">
                        <a:latin typeface="Cambria Math" panose="02040503050406030204" pitchFamily="18" charset="0"/>
                      </a:rPr>
                      <m:t> </m:t>
                    </m:r>
                    <m:r>
                      <a:rPr lang="en-US" altLang="ja-JP" i="1" dirty="0">
                        <a:latin typeface="Cambria Math" panose="02040503050406030204" pitchFamily="18" charset="0"/>
                      </a:rPr>
                      <m:t>𝑜𝑟</m:t>
                    </m:r>
                    <m:sSub>
                      <m:sSubPr>
                        <m:ctrlPr>
                          <a:rPr lang="en-US" altLang="ja-JP" i="1" dirty="0">
                            <a:latin typeface="Cambria Math" panose="02040503050406030204" pitchFamily="18" charset="0"/>
                          </a:rPr>
                        </m:ctrlPr>
                      </m:sSubPr>
                      <m:e>
                        <m:r>
                          <a:rPr lang="en-US" altLang="ja-JP" i="1" dirty="0">
                            <a:latin typeface="Cambria Math" panose="02040503050406030204" pitchFamily="18" charset="0"/>
                          </a:rPr>
                          <m:t> </m:t>
                        </m:r>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a14:m>
                <a:r>
                  <a:rPr kumimoji="1" lang="ja-JP" altLang="en-US" dirty="0"/>
                  <a:t>は入っていない</a:t>
                </a:r>
                <a:r>
                  <a:rPr lang="ja-JP" altLang="en-US" dirty="0"/>
                  <a:t>と考えられる</a:t>
                </a:r>
                <a:endParaRPr kumimoji="1" lang="en-US" altLang="ja-JP" dirty="0"/>
              </a:p>
              <a:p>
                <a:r>
                  <a:rPr lang="ja-JP" altLang="en-US" dirty="0"/>
                  <a:t>この</a:t>
                </a:r>
                <a:r>
                  <a:rPr lang="en-US" altLang="ja-JP" dirty="0"/>
                  <a:t>4f_WW_semileptonic</a:t>
                </a:r>
                <a:r>
                  <a:rPr lang="ja-JP" altLang="en-US" dirty="0"/>
                  <a:t>は</a:t>
                </a:r>
                <a:r>
                  <a:rPr lang="en-US" altLang="ja-JP" dirty="0"/>
                  <a:t>W</a:t>
                </a:r>
                <a:r>
                  <a:rPr lang="ja-JP" altLang="en-US" dirty="0"/>
                  <a:t>ペアの、</a:t>
                </a:r>
                <a:r>
                  <a:rPr lang="en-US" altLang="ja-JP" b="1" dirty="0"/>
                  <a:t>lepton</a:t>
                </a:r>
                <a:r>
                  <a:rPr lang="ja-JP" altLang="en-US" b="1" dirty="0"/>
                  <a:t>が</a:t>
                </a:r>
                <a14:m>
                  <m:oMath xmlns:m="http://schemas.openxmlformats.org/officeDocument/2006/math">
                    <m:r>
                      <a:rPr lang="ja-JP" altLang="en-US" b="1" i="1" smtClean="0">
                        <a:latin typeface="Cambria Math" panose="02040503050406030204" pitchFamily="18" charset="0"/>
                      </a:rPr>
                      <m:t>𝝁</m:t>
                    </m:r>
                    <m:r>
                      <a:rPr lang="en-US" altLang="ja-JP" b="1" i="1" smtClean="0">
                        <a:latin typeface="Cambria Math" panose="02040503050406030204" pitchFamily="18" charset="0"/>
                      </a:rPr>
                      <m:t>,</m:t>
                    </m:r>
                    <m:r>
                      <a:rPr lang="ja-JP" altLang="en-US" b="1" i="1" smtClean="0">
                        <a:latin typeface="Cambria Math" panose="02040503050406030204" pitchFamily="18" charset="0"/>
                      </a:rPr>
                      <m:t>𝝉</m:t>
                    </m:r>
                  </m:oMath>
                </a14:m>
                <a:r>
                  <a:rPr kumimoji="1" lang="ja-JP" altLang="en-US" b="1" dirty="0"/>
                  <a:t>のものだけを扱った</a:t>
                </a:r>
                <a:r>
                  <a:rPr kumimoji="1" lang="en-US" altLang="ja-JP" dirty="0" err="1"/>
                  <a:t>lcio</a:t>
                </a:r>
                <a:r>
                  <a:rPr kumimoji="1" lang="ja-JP" altLang="en-US" dirty="0"/>
                  <a:t>ファイルだとわかった。</a:t>
                </a:r>
              </a:p>
            </p:txBody>
          </p:sp>
        </mc:Choice>
        <mc:Fallback xmlns="">
          <p:sp>
            <p:nvSpPr>
              <p:cNvPr id="6" name="テキスト ボックス 5">
                <a:extLst>
                  <a:ext uri="{FF2B5EF4-FFF2-40B4-BE49-F238E27FC236}">
                    <a16:creationId xmlns:a16="http://schemas.microsoft.com/office/drawing/2014/main" id="{906776C2-1115-A00D-EA89-D2ACCFC73EC6}"/>
                  </a:ext>
                </a:extLst>
              </p:cNvPr>
              <p:cNvSpPr txBox="1">
                <a:spLocks noRot="1" noChangeAspect="1" noMove="1" noResize="1" noEditPoints="1" noAdjustHandles="1" noChangeArrowheads="1" noChangeShapeType="1" noTextEdit="1"/>
              </p:cNvSpPr>
              <p:nvPr/>
            </p:nvSpPr>
            <p:spPr>
              <a:xfrm>
                <a:off x="408371" y="5509483"/>
                <a:ext cx="7537143" cy="926729"/>
              </a:xfrm>
              <a:prstGeom prst="rect">
                <a:avLst/>
              </a:prstGeom>
              <a:blipFill>
                <a:blip r:embed="rId4"/>
                <a:stretch>
                  <a:fillRect l="-728" t="-3289" r="-647" b="-9868"/>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FAF4DA27-C415-8797-2DF5-6F229CAA0258}"/>
              </a:ext>
            </a:extLst>
          </p:cNvPr>
          <p:cNvCxnSpPr/>
          <p:nvPr/>
        </p:nvCxnSpPr>
        <p:spPr>
          <a:xfrm>
            <a:off x="10182687" y="2583402"/>
            <a:ext cx="0" cy="3906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06C3B4EE-EDF0-BF49-1F84-AF086FFFBB36}"/>
                  </a:ext>
                </a:extLst>
              </p:cNvPr>
              <p:cNvSpPr txBox="1"/>
              <p:nvPr/>
            </p:nvSpPr>
            <p:spPr>
              <a:xfrm>
                <a:off x="8997518" y="1895625"/>
                <a:ext cx="2370338" cy="646331"/>
              </a:xfrm>
              <a:prstGeom prst="rect">
                <a:avLst/>
              </a:prstGeom>
              <a:noFill/>
              <a:ln>
                <a:solidFill>
                  <a:schemeClr val="accent1">
                    <a:shade val="15000"/>
                  </a:schemeClr>
                </a:solidFill>
              </a:ln>
            </p:spPr>
            <p:txBody>
              <a:bodyPr wrap="square" rtlCol="0">
                <a:spAutoFit/>
              </a:bodyPr>
              <a:lstStyle/>
              <a:p>
                <a:r>
                  <a:rPr kumimoji="1" lang="ja-JP" altLang="en-US" dirty="0"/>
                  <a:t>これが引っ掛かった</a:t>
                </a:r>
                <a:endParaRPr kumimoji="1" lang="en-US" altLang="ja-JP" dirty="0"/>
              </a:p>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r>
                        <a:rPr kumimoji="1" lang="ja-JP" altLang="en-US" i="1" smtClean="0">
                          <a:latin typeface="Cambria Math" panose="02040503050406030204" pitchFamily="18" charset="0"/>
                        </a:rPr>
                        <m:t>→</m:t>
                      </m:r>
                      <m:sSup>
                        <m:sSupPr>
                          <m:ctrlPr>
                            <a:rPr kumimoji="1" lang="ja-JP" altLang="en-US" i="1" smtClean="0">
                              <a:latin typeface="Cambria Math" panose="02040503050406030204" pitchFamily="18" charset="0"/>
                            </a:rPr>
                          </m:ctrlPr>
                        </m:sSupPr>
                        <m:e>
                          <m:r>
                            <a:rPr kumimoji="1" lang="ja-JP" altLang="en-US" i="1" smtClean="0">
                              <a:latin typeface="Cambria Math" panose="02040503050406030204" pitchFamily="18" charset="0"/>
                            </a:rPr>
                            <m:t>𝜋</m:t>
                          </m:r>
                        </m:e>
                        <m:sup>
                          <m:r>
                            <a:rPr kumimoji="1" lang="en-US" altLang="ja-JP" b="0" i="1" smtClean="0">
                              <a:latin typeface="Cambria Math" panose="02040503050406030204" pitchFamily="18" charset="0"/>
                            </a:rPr>
                            <m:t>0</m:t>
                          </m:r>
                        </m:sup>
                      </m:sSup>
                    </m:oMath>
                  </m:oMathPara>
                </a14:m>
                <a:endParaRPr kumimoji="1" lang="ja-JP" altLang="en-US" dirty="0"/>
              </a:p>
            </p:txBody>
          </p:sp>
        </mc:Choice>
        <mc:Fallback xmlns="">
          <p:sp>
            <p:nvSpPr>
              <p:cNvPr id="9" name="テキスト ボックス 8">
                <a:extLst>
                  <a:ext uri="{FF2B5EF4-FFF2-40B4-BE49-F238E27FC236}">
                    <a16:creationId xmlns:a16="http://schemas.microsoft.com/office/drawing/2014/main" id="{06C3B4EE-EDF0-BF49-1F84-AF086FFFBB36}"/>
                  </a:ext>
                </a:extLst>
              </p:cNvPr>
              <p:cNvSpPr txBox="1">
                <a:spLocks noRot="1" noChangeAspect="1" noMove="1" noResize="1" noEditPoints="1" noAdjustHandles="1" noChangeArrowheads="1" noChangeShapeType="1" noTextEdit="1"/>
              </p:cNvSpPr>
              <p:nvPr/>
            </p:nvSpPr>
            <p:spPr>
              <a:xfrm>
                <a:off x="8997518" y="1895625"/>
                <a:ext cx="2370338" cy="646331"/>
              </a:xfrm>
              <a:prstGeom prst="rect">
                <a:avLst/>
              </a:prstGeom>
              <a:blipFill>
                <a:blip r:embed="rId5"/>
                <a:stretch>
                  <a:fillRect l="-2046" t="-4630"/>
                </a:stretch>
              </a:blipFill>
              <a:ln>
                <a:solidFill>
                  <a:schemeClr val="accent1">
                    <a:shade val="15000"/>
                  </a:schemeClr>
                </a:solidFill>
              </a:ln>
            </p:spPr>
            <p:txBody>
              <a:bodyPr/>
              <a:lstStyle/>
              <a:p>
                <a:r>
                  <a:rPr lang="ja-JP" altLang="en-US">
                    <a:noFill/>
                  </a:rPr>
                  <a:t> </a:t>
                </a:r>
              </a:p>
            </p:txBody>
          </p:sp>
        </mc:Fallback>
      </mc:AlternateContent>
      <p:cxnSp>
        <p:nvCxnSpPr>
          <p:cNvPr id="11" name="直線矢印コネクタ 10">
            <a:extLst>
              <a:ext uri="{FF2B5EF4-FFF2-40B4-BE49-F238E27FC236}">
                <a16:creationId xmlns:a16="http://schemas.microsoft.com/office/drawing/2014/main" id="{37FA479A-9310-D754-836F-CEC8BB364315}"/>
              </a:ext>
            </a:extLst>
          </p:cNvPr>
          <p:cNvCxnSpPr/>
          <p:nvPr/>
        </p:nvCxnSpPr>
        <p:spPr>
          <a:xfrm>
            <a:off x="7945514" y="6003324"/>
            <a:ext cx="70133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テキスト ボックス 11">
            <a:extLst>
              <a:ext uri="{FF2B5EF4-FFF2-40B4-BE49-F238E27FC236}">
                <a16:creationId xmlns:a16="http://schemas.microsoft.com/office/drawing/2014/main" id="{F6A8CF0F-4EDE-44C1-9FEA-6C862DC8337A}"/>
              </a:ext>
            </a:extLst>
          </p:cNvPr>
          <p:cNvSpPr txBox="1"/>
          <p:nvPr/>
        </p:nvSpPr>
        <p:spPr>
          <a:xfrm>
            <a:off x="8558074" y="5793278"/>
            <a:ext cx="2681056" cy="923330"/>
          </a:xfrm>
          <a:prstGeom prst="rect">
            <a:avLst/>
          </a:prstGeom>
          <a:noFill/>
        </p:spPr>
        <p:txBody>
          <a:bodyPr wrap="square" rtlCol="0">
            <a:spAutoFit/>
          </a:bodyPr>
          <a:lstStyle/>
          <a:p>
            <a:r>
              <a:rPr kumimoji="1" lang="en-US" altLang="ja-JP" dirty="0"/>
              <a:t>Tau</a:t>
            </a:r>
            <a:r>
              <a:rPr kumimoji="1" lang="ja-JP" altLang="en-US" dirty="0"/>
              <a:t>が事象全体の</a:t>
            </a:r>
            <a:r>
              <a:rPr kumimoji="1" lang="en-US" altLang="ja-JP" dirty="0"/>
              <a:t>1/2</a:t>
            </a:r>
            <a:r>
              <a:rPr kumimoji="1" lang="ja-JP" altLang="en-US" dirty="0"/>
              <a:t>生成されている原因とも合致する</a:t>
            </a:r>
          </a:p>
        </p:txBody>
      </p:sp>
      <p:sp>
        <p:nvSpPr>
          <p:cNvPr id="3" name="テキスト ボックス 2">
            <a:extLst>
              <a:ext uri="{FF2B5EF4-FFF2-40B4-BE49-F238E27FC236}">
                <a16:creationId xmlns:a16="http://schemas.microsoft.com/office/drawing/2014/main" id="{B5F27945-7861-35B3-B0EC-1784928D9830}"/>
              </a:ext>
            </a:extLst>
          </p:cNvPr>
          <p:cNvSpPr txBox="1"/>
          <p:nvPr/>
        </p:nvSpPr>
        <p:spPr>
          <a:xfrm>
            <a:off x="402455" y="1284719"/>
            <a:ext cx="6690014" cy="646331"/>
          </a:xfrm>
          <a:prstGeom prst="rect">
            <a:avLst/>
          </a:prstGeom>
          <a:noFill/>
        </p:spPr>
        <p:txBody>
          <a:bodyPr wrap="square" rtlCol="0">
            <a:spAutoFit/>
          </a:bodyPr>
          <a:lstStyle/>
          <a:p>
            <a:r>
              <a:rPr kumimoji="1" lang="en-US" altLang="ja-JP" dirty="0" err="1"/>
              <a:t>DumpEvent</a:t>
            </a:r>
            <a:r>
              <a:rPr kumimoji="1" lang="ja-JP" altLang="en-US" dirty="0"/>
              <a:t>を見ていたら</a:t>
            </a:r>
            <a:r>
              <a:rPr kumimoji="1" lang="en-US" altLang="ja-JP" dirty="0"/>
              <a:t>W</a:t>
            </a:r>
            <a:r>
              <a:rPr kumimoji="1" lang="ja-JP" altLang="en-US" dirty="0"/>
              <a:t>ボソンから電子が生成されるものが記録されていないように思えた</a:t>
            </a:r>
          </a:p>
        </p:txBody>
      </p:sp>
    </p:spTree>
    <p:extLst>
      <p:ext uri="{BB962C8B-B14F-4D97-AF65-F5344CB8AC3E}">
        <p14:creationId xmlns:p14="http://schemas.microsoft.com/office/powerpoint/2010/main" val="2827502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775D91-1B87-C4AD-FB2D-C882D24C4B47}"/>
              </a:ext>
            </a:extLst>
          </p:cNvPr>
          <p:cNvSpPr>
            <a:spLocks noGrp="1"/>
          </p:cNvSpPr>
          <p:nvPr>
            <p:ph type="title"/>
          </p:nvPr>
        </p:nvSpPr>
        <p:spPr/>
        <p:txBody>
          <a:bodyPr/>
          <a:lstStyle/>
          <a:p>
            <a:r>
              <a:rPr lang="ja-JP" altLang="en-US" dirty="0"/>
              <a:t>次にやること</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D0C8A9E0-E70D-C0CA-6333-9C5D3ECC2A74}"/>
                  </a:ext>
                </a:extLst>
              </p:cNvPr>
              <p:cNvSpPr>
                <a:spLocks noGrp="1"/>
              </p:cNvSpPr>
              <p:nvPr>
                <p:ph idx="1"/>
              </p:nvPr>
            </p:nvSpPr>
            <p:spPr/>
            <p:txBody>
              <a:bodyPr/>
              <a:lstStyle/>
              <a:p>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𝑒</m:t>
                    </m:r>
                    <m:sSub>
                      <m:sSubPr>
                        <m:ctrlPr>
                          <a:rPr lang="ja-JP" altLang="en-US" i="1">
                            <a:latin typeface="Cambria Math" panose="02040503050406030204" pitchFamily="18" charset="0"/>
                            <a:ea typeface="Cambria Math" panose="02040503050406030204" pitchFamily="18" charset="0"/>
                          </a:rPr>
                        </m:ctrlPr>
                      </m:sSubPr>
                      <m:e>
                        <m:r>
                          <a:rPr lang="ja-JP" altLang="en-US" i="1">
                            <a:latin typeface="Cambria Math" panose="02040503050406030204" pitchFamily="18" charset="0"/>
                            <a:ea typeface="Cambria Math" panose="02040503050406030204" pitchFamily="18" charset="0"/>
                          </a:rPr>
                          <m:t>𝜈</m:t>
                        </m:r>
                      </m:e>
                      <m:sub>
                        <m:r>
                          <a:rPr lang="en-US" altLang="ja-JP" i="1">
                            <a:latin typeface="Cambria Math" panose="02040503050406030204" pitchFamily="18" charset="0"/>
                            <a:ea typeface="Cambria Math" panose="02040503050406030204" pitchFamily="18" charset="0"/>
                          </a:rPr>
                          <m:t>𝑒</m:t>
                        </m:r>
                      </m:sub>
                    </m:sSub>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kumimoji="1" lang="ja-JP" altLang="en-US" dirty="0"/>
                  <a:t>が入っている</a:t>
                </a:r>
                <a:r>
                  <a:rPr kumimoji="1" lang="en-US" altLang="ja-JP" dirty="0" err="1"/>
                  <a:t>lcio</a:t>
                </a:r>
                <a:r>
                  <a:rPr kumimoji="1" lang="ja-JP" altLang="en-US" dirty="0"/>
                  <a:t>ファイルを探す</a:t>
                </a:r>
                <a:endParaRPr kumimoji="1" lang="en-US" altLang="ja-JP" dirty="0"/>
              </a:p>
              <a:p>
                <a:r>
                  <a:rPr lang="ja-JP" altLang="en-US" dirty="0"/>
                  <a:t>みつかったらそのファイルの</a:t>
                </a:r>
                <a:r>
                  <a:rPr lang="en-US" altLang="ja-JP" dirty="0" err="1"/>
                  <a:t>DumpEvent</a:t>
                </a:r>
                <a:r>
                  <a:rPr lang="ja-JP" altLang="en-US" dirty="0"/>
                  <a:t>を確認する</a:t>
                </a:r>
                <a:endParaRPr lang="en-US" altLang="ja-JP" dirty="0"/>
              </a:p>
              <a:p>
                <a:r>
                  <a:rPr kumimoji="1" lang="en-US" altLang="ja-JP" dirty="0" err="1"/>
                  <a:t>lcio</a:t>
                </a:r>
                <a:r>
                  <a:rPr kumimoji="1" lang="ja-JP" altLang="en-US" dirty="0"/>
                  <a:t>ファイルの場所聞く</a:t>
                </a:r>
                <a:endParaRPr kumimoji="1" lang="en-US" altLang="ja-JP" dirty="0"/>
              </a:p>
              <a:p>
                <a:r>
                  <a:rPr lang="ja-JP" altLang="en-US" dirty="0"/>
                  <a:t>なぜ省略されるかも聞く</a:t>
                </a:r>
                <a:endParaRPr kumimoji="1" lang="ja-JP" altLang="en-US" dirty="0"/>
              </a:p>
            </p:txBody>
          </p:sp>
        </mc:Choice>
        <mc:Fallback xmlns="">
          <p:sp>
            <p:nvSpPr>
              <p:cNvPr id="3" name="コンテンツ プレースホルダー 2">
                <a:extLst>
                  <a:ext uri="{FF2B5EF4-FFF2-40B4-BE49-F238E27FC236}">
                    <a16:creationId xmlns:a16="http://schemas.microsoft.com/office/drawing/2014/main" id="{D0C8A9E0-E70D-C0CA-6333-9C5D3ECC2A7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ja-JP" altLang="en-US">
                    <a:noFill/>
                  </a:rPr>
                  <a:t> </a:t>
                </a:r>
              </a:p>
            </p:txBody>
          </p:sp>
        </mc:Fallback>
      </mc:AlternateContent>
      <p:cxnSp>
        <p:nvCxnSpPr>
          <p:cNvPr id="5" name="直線コネクタ 4">
            <a:extLst>
              <a:ext uri="{FF2B5EF4-FFF2-40B4-BE49-F238E27FC236}">
                <a16:creationId xmlns:a16="http://schemas.microsoft.com/office/drawing/2014/main" id="{16CBDEB5-CDA7-0720-F2FE-AF62446B7AB6}"/>
              </a:ext>
            </a:extLst>
          </p:cNvPr>
          <p:cNvCxnSpPr/>
          <p:nvPr/>
        </p:nvCxnSpPr>
        <p:spPr>
          <a:xfrm>
            <a:off x="1029810" y="1825625"/>
            <a:ext cx="8584707" cy="76665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0899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04A4A4-6492-6AA5-9B12-4B5BA965B201}"/>
              </a:ext>
            </a:extLst>
          </p:cNvPr>
          <p:cNvSpPr>
            <a:spLocks noGrp="1"/>
          </p:cNvSpPr>
          <p:nvPr>
            <p:ph type="title"/>
          </p:nvPr>
        </p:nvSpPr>
        <p:spPr/>
        <p:txBody>
          <a:bodyPr/>
          <a:lstStyle/>
          <a:p>
            <a:r>
              <a:rPr kumimoji="1" lang="en-US" altLang="ja-JP" dirty="0"/>
              <a:t>Final selection</a:t>
            </a:r>
            <a:r>
              <a:rPr lang="ja-JP" altLang="en-US" dirty="0"/>
              <a:t>後の結果について</a:t>
            </a:r>
            <a:endParaRPr kumimoji="1" lang="ja-JP" altLang="en-US" dirty="0"/>
          </a:p>
        </p:txBody>
      </p:sp>
      <p:pic>
        <p:nvPicPr>
          <p:cNvPr id="4" name="図 3">
            <a:extLst>
              <a:ext uri="{FF2B5EF4-FFF2-40B4-BE49-F238E27FC236}">
                <a16:creationId xmlns:a16="http://schemas.microsoft.com/office/drawing/2014/main" id="{BB0D9076-FA90-592D-F16D-80DE2332CF29}"/>
              </a:ext>
            </a:extLst>
          </p:cNvPr>
          <p:cNvPicPr>
            <a:picLocks noChangeAspect="1"/>
          </p:cNvPicPr>
          <p:nvPr/>
        </p:nvPicPr>
        <p:blipFill>
          <a:blip r:embed="rId2"/>
          <a:stretch>
            <a:fillRect/>
          </a:stretch>
        </p:blipFill>
        <p:spPr>
          <a:xfrm>
            <a:off x="6389356" y="2058994"/>
            <a:ext cx="5562600" cy="3370369"/>
          </a:xfrm>
          <a:prstGeom prst="rect">
            <a:avLst/>
          </a:prstGeom>
        </p:spPr>
      </p:pic>
      <p:cxnSp>
        <p:nvCxnSpPr>
          <p:cNvPr id="5" name="直線コネクタ 4">
            <a:extLst>
              <a:ext uri="{FF2B5EF4-FFF2-40B4-BE49-F238E27FC236}">
                <a16:creationId xmlns:a16="http://schemas.microsoft.com/office/drawing/2014/main" id="{E37B1CE9-690C-E608-62E3-4CB3E13E4934}"/>
              </a:ext>
            </a:extLst>
          </p:cNvPr>
          <p:cNvCxnSpPr/>
          <p:nvPr/>
        </p:nvCxnSpPr>
        <p:spPr>
          <a:xfrm>
            <a:off x="6708742" y="4712414"/>
            <a:ext cx="818606"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D16B0E0C-C026-D9E0-FC1C-ADE673A8E077}"/>
                  </a:ext>
                </a:extLst>
              </p:cNvPr>
              <p:cNvSpPr txBox="1"/>
              <p:nvPr/>
            </p:nvSpPr>
            <p:spPr>
              <a:xfrm>
                <a:off x="1008667" y="1960774"/>
                <a:ext cx="4166647" cy="1323439"/>
              </a:xfrm>
              <a:prstGeom prst="rect">
                <a:avLst/>
              </a:prstGeom>
              <a:noFill/>
            </p:spPr>
            <p:txBody>
              <a:bodyPr wrap="square" rtlCol="0">
                <a:spAutoFit/>
              </a:bodyPr>
              <a:lstStyle/>
              <a:p>
                <a:r>
                  <a:rPr kumimoji="1" lang="ja-JP" altLang="en-US" sz="2000" dirty="0"/>
                  <a:t>清野さんが</a:t>
                </a:r>
                <a14:m>
                  <m:oMath xmlns:m="http://schemas.openxmlformats.org/officeDocument/2006/math">
                    <m:r>
                      <a:rPr lang="en-US" altLang="ja-JP" sz="2000" i="1">
                        <a:latin typeface="Cambria Math" panose="02040503050406030204" pitchFamily="18" charset="0"/>
                      </a:rPr>
                      <m:t>𝑊𝑊</m:t>
                    </m:r>
                    <m:r>
                      <a:rPr lang="en-US" altLang="ja-JP" sz="2000" i="1">
                        <a:latin typeface="Cambria Math" panose="02040503050406030204" pitchFamily="18" charset="0"/>
                        <a:ea typeface="Cambria Math" panose="02040503050406030204" pitchFamily="18" charset="0"/>
                      </a:rPr>
                      <m:t>→</m:t>
                    </m:r>
                    <m:r>
                      <a:rPr lang="en-US" altLang="ja-JP" sz="2000" i="1">
                        <a:latin typeface="Cambria Math" panose="02040503050406030204" pitchFamily="18" charset="0"/>
                        <a:ea typeface="Cambria Math" panose="02040503050406030204" pitchFamily="18" charset="0"/>
                      </a:rPr>
                      <m:t>𝑙</m:t>
                    </m:r>
                    <m:r>
                      <a:rPr lang="ja-JP" altLang="en-US" sz="2000" i="1">
                        <a:latin typeface="Cambria Math" panose="02040503050406030204" pitchFamily="18" charset="0"/>
                        <a:ea typeface="Cambria Math" panose="02040503050406030204" pitchFamily="18" charset="0"/>
                      </a:rPr>
                      <m:t>𝜈</m:t>
                    </m:r>
                    <m:r>
                      <a:rPr lang="en-US" altLang="ja-JP" sz="2000" i="1">
                        <a:latin typeface="Cambria Math" panose="02040503050406030204" pitchFamily="18" charset="0"/>
                        <a:ea typeface="Cambria Math" panose="02040503050406030204" pitchFamily="18" charset="0"/>
                      </a:rPr>
                      <m:t>𝑞</m:t>
                    </m:r>
                    <m:acc>
                      <m:accPr>
                        <m:chr m:val="̅"/>
                        <m:ctrlPr>
                          <a:rPr lang="en-US" altLang="ja-JP" sz="2000" i="1">
                            <a:latin typeface="Cambria Math" panose="02040503050406030204" pitchFamily="18" charset="0"/>
                            <a:ea typeface="Cambria Math" panose="02040503050406030204" pitchFamily="18" charset="0"/>
                          </a:rPr>
                        </m:ctrlPr>
                      </m:accPr>
                      <m:e>
                        <m:r>
                          <a:rPr lang="en-US" altLang="ja-JP" sz="2000" i="1">
                            <a:latin typeface="Cambria Math" panose="02040503050406030204" pitchFamily="18" charset="0"/>
                            <a:ea typeface="Cambria Math" panose="02040503050406030204" pitchFamily="18" charset="0"/>
                          </a:rPr>
                          <m:t>𝑞</m:t>
                        </m:r>
                      </m:e>
                    </m:acc>
                    <m:r>
                      <a:rPr lang="en-US" altLang="ja-JP" sz="2000" i="1">
                        <a:latin typeface="Cambria Math" panose="02040503050406030204" pitchFamily="18" charset="0"/>
                        <a:ea typeface="Cambria Math" panose="02040503050406030204" pitchFamily="18" charset="0"/>
                      </a:rPr>
                      <m:t>′ </m:t>
                    </m:r>
                  </m:oMath>
                </a14:m>
                <a:r>
                  <a:rPr kumimoji="1" lang="ja-JP" altLang="en-US" sz="2000" dirty="0"/>
                  <a:t>として使っていた</a:t>
                </a:r>
                <a:r>
                  <a:rPr kumimoji="1" lang="en-US" altLang="ja-JP" sz="2000" dirty="0"/>
                  <a:t>4f_WW_semileptonic</a:t>
                </a:r>
                <a:r>
                  <a:rPr kumimoji="1" lang="ja-JP" altLang="en-US" sz="2000" dirty="0"/>
                  <a:t>の</a:t>
                </a:r>
                <a:r>
                  <a:rPr kumimoji="1" lang="en-US" altLang="ja-JP" sz="2000" dirty="0" err="1"/>
                  <a:t>lcio</a:t>
                </a:r>
                <a:r>
                  <a:rPr lang="ja-JP" altLang="en-US" sz="2000" dirty="0"/>
                  <a:t>ファイル</a:t>
                </a:r>
                <a:r>
                  <a:rPr kumimoji="1" lang="ja-JP" altLang="en-US" sz="2000" dirty="0"/>
                  <a:t>は</a:t>
                </a:r>
                <a14:m>
                  <m:oMath xmlns:m="http://schemas.openxmlformats.org/officeDocument/2006/math">
                    <m:r>
                      <a:rPr lang="en-US" altLang="ja-JP" sz="2000" i="1">
                        <a:latin typeface="Cambria Math" panose="02040503050406030204" pitchFamily="18" charset="0"/>
                      </a:rPr>
                      <m:t>𝑊𝑊</m:t>
                    </m:r>
                    <m:r>
                      <a:rPr lang="en-US" altLang="ja-JP" sz="2000" i="1">
                        <a:latin typeface="Cambria Math" panose="02040503050406030204" pitchFamily="18" charset="0"/>
                        <a:ea typeface="Cambria Math" panose="02040503050406030204" pitchFamily="18" charset="0"/>
                      </a:rPr>
                      <m:t>→</m:t>
                    </m:r>
                    <m:r>
                      <a:rPr lang="en-US" altLang="ja-JP" sz="2000" i="1">
                        <a:latin typeface="Cambria Math" panose="02040503050406030204" pitchFamily="18" charset="0"/>
                        <a:ea typeface="Cambria Math" panose="02040503050406030204" pitchFamily="18" charset="0"/>
                      </a:rPr>
                      <m:t>𝑒</m:t>
                    </m:r>
                    <m:sSub>
                      <m:sSubPr>
                        <m:ctrlPr>
                          <a:rPr lang="ja-JP" altLang="en-US" sz="2000" i="1">
                            <a:latin typeface="Cambria Math" panose="02040503050406030204" pitchFamily="18" charset="0"/>
                            <a:ea typeface="Cambria Math" panose="02040503050406030204" pitchFamily="18" charset="0"/>
                          </a:rPr>
                        </m:ctrlPr>
                      </m:sSubPr>
                      <m:e>
                        <m:r>
                          <a:rPr lang="ja-JP" altLang="en-US" sz="2000" i="1">
                            <a:latin typeface="Cambria Math" panose="02040503050406030204" pitchFamily="18" charset="0"/>
                            <a:ea typeface="Cambria Math" panose="02040503050406030204" pitchFamily="18" charset="0"/>
                          </a:rPr>
                          <m:t>𝜈</m:t>
                        </m:r>
                      </m:e>
                      <m:sub>
                        <m:r>
                          <a:rPr lang="en-US" altLang="ja-JP" sz="2000" i="1">
                            <a:latin typeface="Cambria Math" panose="02040503050406030204" pitchFamily="18" charset="0"/>
                            <a:ea typeface="Cambria Math" panose="02040503050406030204" pitchFamily="18" charset="0"/>
                          </a:rPr>
                          <m:t>𝑒</m:t>
                        </m:r>
                      </m:sub>
                    </m:sSub>
                    <m:r>
                      <a:rPr lang="en-US" altLang="ja-JP" sz="2000" i="1">
                        <a:latin typeface="Cambria Math" panose="02040503050406030204" pitchFamily="18" charset="0"/>
                        <a:ea typeface="Cambria Math" panose="02040503050406030204" pitchFamily="18" charset="0"/>
                      </a:rPr>
                      <m:t>𝑞</m:t>
                    </m:r>
                    <m:acc>
                      <m:accPr>
                        <m:chr m:val="̅"/>
                        <m:ctrlPr>
                          <a:rPr lang="en-US" altLang="ja-JP" sz="2000" i="1">
                            <a:latin typeface="Cambria Math" panose="02040503050406030204" pitchFamily="18" charset="0"/>
                            <a:ea typeface="Cambria Math" panose="02040503050406030204" pitchFamily="18" charset="0"/>
                          </a:rPr>
                        </m:ctrlPr>
                      </m:accPr>
                      <m:e>
                        <m:r>
                          <a:rPr lang="en-US" altLang="ja-JP" sz="2000" i="1">
                            <a:latin typeface="Cambria Math" panose="02040503050406030204" pitchFamily="18" charset="0"/>
                            <a:ea typeface="Cambria Math" panose="02040503050406030204" pitchFamily="18" charset="0"/>
                          </a:rPr>
                          <m:t>𝑞</m:t>
                        </m:r>
                      </m:e>
                    </m:acc>
                    <m:r>
                      <a:rPr lang="en-US" altLang="ja-JP" sz="2000" i="1">
                        <a:latin typeface="Cambria Math" panose="02040503050406030204" pitchFamily="18" charset="0"/>
                        <a:ea typeface="Cambria Math" panose="02040503050406030204" pitchFamily="18" charset="0"/>
                      </a:rPr>
                      <m:t>′</m:t>
                    </m:r>
                  </m:oMath>
                </a14:m>
                <a:r>
                  <a:rPr kumimoji="1" lang="ja-JP" altLang="en-US" sz="2000" dirty="0"/>
                  <a:t>が入っていないことがわかった</a:t>
                </a:r>
              </a:p>
            </p:txBody>
          </p:sp>
        </mc:Choice>
        <mc:Fallback xmlns="">
          <p:sp>
            <p:nvSpPr>
              <p:cNvPr id="10" name="テキスト ボックス 9">
                <a:extLst>
                  <a:ext uri="{FF2B5EF4-FFF2-40B4-BE49-F238E27FC236}">
                    <a16:creationId xmlns:a16="http://schemas.microsoft.com/office/drawing/2014/main" id="{D16B0E0C-C026-D9E0-FC1C-ADE673A8E077}"/>
                  </a:ext>
                </a:extLst>
              </p:cNvPr>
              <p:cNvSpPr txBox="1">
                <a:spLocks noRot="1" noChangeAspect="1" noMove="1" noResize="1" noEditPoints="1" noAdjustHandles="1" noChangeArrowheads="1" noChangeShapeType="1" noTextEdit="1"/>
              </p:cNvSpPr>
              <p:nvPr/>
            </p:nvSpPr>
            <p:spPr>
              <a:xfrm>
                <a:off x="1008667" y="1960774"/>
                <a:ext cx="4166647" cy="1323439"/>
              </a:xfrm>
              <a:prstGeom prst="rect">
                <a:avLst/>
              </a:prstGeom>
              <a:blipFill>
                <a:blip r:embed="rId3"/>
                <a:stretch>
                  <a:fillRect l="-1462" t="-2304" r="-1462" b="-737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EAAA40B9-DE3F-25D9-E7FF-D94F2077E517}"/>
                  </a:ext>
                </a:extLst>
              </p:cNvPr>
              <p:cNvSpPr txBox="1"/>
              <p:nvPr/>
            </p:nvSpPr>
            <p:spPr>
              <a:xfrm>
                <a:off x="1093509" y="3742441"/>
                <a:ext cx="4081805" cy="923330"/>
              </a:xfrm>
              <a:prstGeom prst="rect">
                <a:avLst/>
              </a:prstGeom>
              <a:noFill/>
            </p:spPr>
            <p:txBody>
              <a:bodyPr wrap="square" rtlCol="0">
                <a:spAutoFit/>
              </a:bodyPr>
              <a:lstStyle/>
              <a:p>
                <a:r>
                  <a:rPr kumimoji="1" lang="ja-JP" altLang="en-US" dirty="0"/>
                  <a:t>新たに</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𝑒</m:t>
                    </m:r>
                    <m:sSub>
                      <m:sSubPr>
                        <m:ctrlPr>
                          <a:rPr lang="ja-JP" altLang="en-US" i="1">
                            <a:latin typeface="Cambria Math" panose="02040503050406030204" pitchFamily="18" charset="0"/>
                            <a:ea typeface="Cambria Math" panose="02040503050406030204" pitchFamily="18" charset="0"/>
                          </a:rPr>
                        </m:ctrlPr>
                      </m:sSubPr>
                      <m:e>
                        <m:r>
                          <a:rPr lang="ja-JP" altLang="en-US" i="1">
                            <a:latin typeface="Cambria Math" panose="02040503050406030204" pitchFamily="18" charset="0"/>
                            <a:ea typeface="Cambria Math" panose="02040503050406030204" pitchFamily="18" charset="0"/>
                          </a:rPr>
                          <m:t>𝜈</m:t>
                        </m:r>
                      </m:e>
                      <m:sub>
                        <m:r>
                          <a:rPr lang="en-US" altLang="ja-JP" i="1">
                            <a:latin typeface="Cambria Math" panose="02040503050406030204" pitchFamily="18" charset="0"/>
                            <a:ea typeface="Cambria Math" panose="02040503050406030204" pitchFamily="18" charset="0"/>
                          </a:rPr>
                          <m:t>𝑒</m:t>
                        </m:r>
                      </m:sub>
                    </m:sSub>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i="1">
                        <a:latin typeface="Cambria Math" panose="02040503050406030204" pitchFamily="18" charset="0"/>
                        <a:ea typeface="Cambria Math" panose="02040503050406030204" pitchFamily="18" charset="0"/>
                      </a:rPr>
                      <m:t>′</m:t>
                    </m:r>
                  </m:oMath>
                </a14:m>
                <a:r>
                  <a:rPr kumimoji="1" lang="ja-JP" altLang="en-US" dirty="0"/>
                  <a:t>の入ったファイルを考慮に入れるとすると、</a:t>
                </a:r>
                <a:endParaRPr kumimoji="1" lang="en-US" altLang="ja-JP" dirty="0"/>
              </a:p>
              <a:p>
                <a:r>
                  <a:rPr kumimoji="1" lang="ja-JP" altLang="en-US" dirty="0"/>
                  <a:t>清野さんの結果とずれてくる</a:t>
                </a:r>
              </a:p>
            </p:txBody>
          </p:sp>
        </mc:Choice>
        <mc:Fallback xmlns="">
          <p:sp>
            <p:nvSpPr>
              <p:cNvPr id="17" name="テキスト ボックス 16">
                <a:extLst>
                  <a:ext uri="{FF2B5EF4-FFF2-40B4-BE49-F238E27FC236}">
                    <a16:creationId xmlns:a16="http://schemas.microsoft.com/office/drawing/2014/main" id="{EAAA40B9-DE3F-25D9-E7FF-D94F2077E517}"/>
                  </a:ext>
                </a:extLst>
              </p:cNvPr>
              <p:cNvSpPr txBox="1">
                <a:spLocks noRot="1" noChangeAspect="1" noMove="1" noResize="1" noEditPoints="1" noAdjustHandles="1" noChangeArrowheads="1" noChangeShapeType="1" noTextEdit="1"/>
              </p:cNvSpPr>
              <p:nvPr/>
            </p:nvSpPr>
            <p:spPr>
              <a:xfrm>
                <a:off x="1093509" y="3742441"/>
                <a:ext cx="4081805" cy="923330"/>
              </a:xfrm>
              <a:prstGeom prst="rect">
                <a:avLst/>
              </a:prstGeom>
              <a:blipFill>
                <a:blip r:embed="rId4"/>
                <a:stretch>
                  <a:fillRect l="-1194" t="-3311" b="-9934"/>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18714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9246B3-BB48-E51D-270F-7D3BE1886702}"/>
              </a:ext>
            </a:extLst>
          </p:cNvPr>
          <p:cNvSpPr>
            <a:spLocks noGrp="1"/>
          </p:cNvSpPr>
          <p:nvPr>
            <p:ph type="title"/>
          </p:nvPr>
        </p:nvSpPr>
        <p:spPr/>
        <p:txBody>
          <a:bodyPr/>
          <a:lstStyle/>
          <a:p>
            <a:r>
              <a:rPr kumimoji="1" lang="en-US" altLang="ja-JP" dirty="0"/>
              <a:t>weight</a:t>
            </a:r>
            <a:endParaRPr kumimoji="1" lang="ja-JP" altLang="en-US" dirty="0"/>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60311F71-0FB9-EE4A-E7C4-05BCC59632C7}"/>
                  </a:ext>
                </a:extLst>
              </p:cNvPr>
              <p:cNvSpPr txBox="1"/>
              <p:nvPr/>
            </p:nvSpPr>
            <p:spPr>
              <a:xfrm>
                <a:off x="1018901" y="1524001"/>
                <a:ext cx="3518263" cy="691151"/>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𝑊𝑒𝑖𝑔ℎ𝑡</m:t>
                      </m:r>
                      <m:r>
                        <a:rPr kumimoji="1" lang="en-US" altLang="ja-JP" b="0" i="1" smtClean="0">
                          <a:latin typeface="Cambria Math" panose="02040503050406030204" pitchFamily="18" charset="0"/>
                        </a:rPr>
                        <m:t>=</m:t>
                      </m:r>
                      <m:f>
                        <m:fPr>
                          <m:ctrlPr>
                            <a:rPr lang="en-US" altLang="ja-JP" i="1">
                              <a:latin typeface="Cambria Math" panose="02040503050406030204" pitchFamily="18" charset="0"/>
                              <a:ea typeface="Cambria Math" panose="02040503050406030204" pitchFamily="18" charset="0"/>
                            </a:rPr>
                          </m:ctrlPr>
                        </m:fPr>
                        <m:num>
                          <m:r>
                            <a:rPr lang="en-US" altLang="ja-JP" i="1">
                              <a:latin typeface="Cambria Math" panose="02040503050406030204" pitchFamily="18" charset="0"/>
                              <a:ea typeface="Cambria Math" panose="02040503050406030204" pitchFamily="18" charset="0"/>
                            </a:rPr>
                            <m:t>ℒ</m:t>
                          </m:r>
                          <m:r>
                            <a:rPr kumimoji="1" lang="en-US" altLang="ja-JP" b="0" i="1" smtClean="0">
                              <a:latin typeface="Cambria Math" panose="02040503050406030204" pitchFamily="18" charset="0"/>
                              <a:ea typeface="Cambria Math" panose="02040503050406030204" pitchFamily="18" charset="0"/>
                            </a:rPr>
                            <m:t>×</m:t>
                          </m:r>
                          <m:r>
                            <a:rPr kumimoji="1" lang="ja-JP" altLang="en-US" b="0" i="1" smtClean="0">
                              <a:latin typeface="Cambria Math" panose="02040503050406030204" pitchFamily="18" charset="0"/>
                              <a:ea typeface="Cambria Math" panose="02040503050406030204" pitchFamily="18" charset="0"/>
                            </a:rPr>
                            <m:t>𝜎</m:t>
                          </m:r>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𝑔𝑒𝑛</m:t>
                              </m:r>
                            </m:sub>
                          </m:sSub>
                        </m:den>
                      </m:f>
                      <m:r>
                        <a:rPr kumimoji="1" lang="en-US" altLang="ja-JP" b="0" i="1" smtClean="0">
                          <a:latin typeface="Cambria Math" panose="02040503050406030204" pitchFamily="18" charset="0"/>
                          <a:ea typeface="Cambria Math" panose="02040503050406030204" pitchFamily="18" charset="0"/>
                        </a:rPr>
                        <m:t>×</m:t>
                      </m:r>
                      <m:sSub>
                        <m:sSubPr>
                          <m:ctrlPr>
                            <a:rPr kumimoji="1" lang="en-US" altLang="ja-JP" b="0" i="1" smtClean="0">
                              <a:latin typeface="Cambria Math" panose="02040503050406030204" pitchFamily="18" charset="0"/>
                              <a:ea typeface="Cambria Math" panose="02040503050406030204" pitchFamily="18" charset="0"/>
                            </a:rPr>
                          </m:ctrlPr>
                        </m:sSubPr>
                        <m:e>
                          <m:r>
                            <a:rPr kumimoji="1" lang="en-US" altLang="ja-JP" b="0" i="1" smtClean="0">
                              <a:latin typeface="Cambria Math" panose="02040503050406030204" pitchFamily="18" charset="0"/>
                              <a:ea typeface="Cambria Math" panose="02040503050406030204" pitchFamily="18" charset="0"/>
                            </a:rPr>
                            <m:t>𝑊</m:t>
                          </m:r>
                        </m:e>
                        <m:sub>
                          <m:r>
                            <a:rPr kumimoji="1" lang="en-US" altLang="ja-JP" b="0" i="1" smtClean="0">
                              <a:latin typeface="Cambria Math" panose="02040503050406030204" pitchFamily="18" charset="0"/>
                              <a:ea typeface="Cambria Math" panose="02040503050406030204" pitchFamily="18" charset="0"/>
                            </a:rPr>
                            <m:t>𝑝𝑜𝑙</m:t>
                          </m:r>
                        </m:sub>
                      </m:sSub>
                      <m:r>
                        <a:rPr kumimoji="1" lang="en-US" altLang="ja-JP" b="0" i="1" smtClean="0">
                          <a:latin typeface="Cambria Math" panose="02040503050406030204" pitchFamily="18" charset="0"/>
                          <a:ea typeface="Cambria Math" panose="02040503050406030204" pitchFamily="18" charset="0"/>
                        </a:rPr>
                        <m:t>×</m:t>
                      </m:r>
                      <m:r>
                        <a:rPr kumimoji="1" lang="en-US" altLang="ja-JP" b="0" i="1" smtClean="0">
                          <a:latin typeface="Cambria Math" panose="02040503050406030204" pitchFamily="18" charset="0"/>
                          <a:ea typeface="Cambria Math" panose="02040503050406030204" pitchFamily="18" charset="0"/>
                        </a:rPr>
                        <m:t>𝐵𝑅</m:t>
                      </m:r>
                    </m:oMath>
                  </m:oMathPara>
                </a14:m>
                <a:endParaRPr kumimoji="1" lang="ja-JP" altLang="en-US" dirty="0"/>
              </a:p>
            </p:txBody>
          </p:sp>
        </mc:Choice>
        <mc:Fallback xmlns="">
          <p:sp>
            <p:nvSpPr>
              <p:cNvPr id="3" name="テキスト ボックス 2">
                <a:extLst>
                  <a:ext uri="{FF2B5EF4-FFF2-40B4-BE49-F238E27FC236}">
                    <a16:creationId xmlns:a16="http://schemas.microsoft.com/office/drawing/2014/main" id="{60311F71-0FB9-EE4A-E7C4-05BCC59632C7}"/>
                  </a:ext>
                </a:extLst>
              </p:cNvPr>
              <p:cNvSpPr txBox="1">
                <a:spLocks noRot="1" noChangeAspect="1" noMove="1" noResize="1" noEditPoints="1" noAdjustHandles="1" noChangeArrowheads="1" noChangeShapeType="1" noTextEdit="1"/>
              </p:cNvSpPr>
              <p:nvPr/>
            </p:nvSpPr>
            <p:spPr>
              <a:xfrm>
                <a:off x="1018901" y="1524001"/>
                <a:ext cx="3518263" cy="691151"/>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8852DEA8-E3CB-829B-89FA-E2BCA6EFD735}"/>
                  </a:ext>
                </a:extLst>
              </p:cNvPr>
              <p:cNvSpPr txBox="1"/>
              <p:nvPr/>
            </p:nvSpPr>
            <p:spPr>
              <a:xfrm>
                <a:off x="4897482" y="1524001"/>
                <a:ext cx="6096000" cy="369332"/>
              </a:xfrm>
              <a:prstGeom prst="rect">
                <a:avLst/>
              </a:prstGeom>
              <a:noFill/>
            </p:spPr>
            <p:txBody>
              <a:bodyPr wrap="square">
                <a:spAutoFit/>
              </a:bodyPr>
              <a:lstStyle/>
              <a:p>
                <a14:m>
                  <m:oMath xmlns:m="http://schemas.openxmlformats.org/officeDocument/2006/math">
                    <m:r>
                      <a:rPr kumimoji="1" lang="en-US" altLang="ja-JP" sz="1800" b="0" i="1" smtClean="0">
                        <a:latin typeface="Cambria Math" panose="02040503050406030204" pitchFamily="18" charset="0"/>
                        <a:ea typeface="Cambria Math" panose="02040503050406030204" pitchFamily="18" charset="0"/>
                      </a:rPr>
                      <m:t>ℒ</m:t>
                    </m:r>
                  </m:oMath>
                </a14:m>
                <a:r>
                  <a:rPr lang="en-US" altLang="ja-JP" dirty="0"/>
                  <a:t>(Luminosity):</a:t>
                </a:r>
                <a:r>
                  <a:rPr lang="ja-JP" altLang="en-US" dirty="0"/>
                  <a:t>積分ルミノシティ　</a:t>
                </a:r>
                <a14:m>
                  <m:oMath xmlns:m="http://schemas.openxmlformats.org/officeDocument/2006/math">
                    <m:r>
                      <a:rPr lang="en-US" altLang="ja-JP" b="0" i="1" smtClean="0">
                        <a:latin typeface="Cambria Math" panose="02040503050406030204" pitchFamily="18" charset="0"/>
                      </a:rPr>
                      <m:t>900 </m:t>
                    </m:r>
                    <m:sSup>
                      <m:sSupPr>
                        <m:ctrlPr>
                          <a:rPr lang="en-US" altLang="ja-JP" b="0" i="0" smtClean="0">
                            <a:latin typeface="Cambria Math" panose="02040503050406030204" pitchFamily="18" charset="0"/>
                          </a:rPr>
                        </m:ctrlPr>
                      </m:sSupPr>
                      <m:e>
                        <m:r>
                          <m:rPr>
                            <m:sty m:val="p"/>
                          </m:rPr>
                          <a:rPr lang="en-US" altLang="ja-JP" b="0" i="0" smtClean="0">
                            <a:latin typeface="Cambria Math" panose="02040503050406030204" pitchFamily="18" charset="0"/>
                          </a:rPr>
                          <m:t>fb</m:t>
                        </m:r>
                      </m:e>
                      <m:sup>
                        <m:r>
                          <a:rPr lang="en-US" altLang="ja-JP" b="0" i="0" smtClean="0">
                            <a:latin typeface="Cambria Math" panose="02040503050406030204" pitchFamily="18" charset="0"/>
                          </a:rPr>
                          <m:t>−1</m:t>
                        </m:r>
                      </m:sup>
                    </m:sSup>
                  </m:oMath>
                </a14:m>
                <a:endParaRPr lang="ja-JP" altLang="en-US" dirty="0"/>
              </a:p>
            </p:txBody>
          </p:sp>
        </mc:Choice>
        <mc:Fallback xmlns="">
          <p:sp>
            <p:nvSpPr>
              <p:cNvPr id="5" name="テキスト ボックス 4">
                <a:extLst>
                  <a:ext uri="{FF2B5EF4-FFF2-40B4-BE49-F238E27FC236}">
                    <a16:creationId xmlns:a16="http://schemas.microsoft.com/office/drawing/2014/main" id="{8852DEA8-E3CB-829B-89FA-E2BCA6EFD735}"/>
                  </a:ext>
                </a:extLst>
              </p:cNvPr>
              <p:cNvSpPr txBox="1">
                <a:spLocks noRot="1" noChangeAspect="1" noMove="1" noResize="1" noEditPoints="1" noAdjustHandles="1" noChangeArrowheads="1" noChangeShapeType="1" noTextEdit="1"/>
              </p:cNvSpPr>
              <p:nvPr/>
            </p:nvSpPr>
            <p:spPr>
              <a:xfrm>
                <a:off x="4897482" y="1524001"/>
                <a:ext cx="6096000" cy="369332"/>
              </a:xfrm>
              <a:prstGeom prst="rect">
                <a:avLst/>
              </a:prstGeom>
              <a:blipFill>
                <a:blip r:embed="rId3"/>
                <a:stretch>
                  <a:fillRect t="-6557" b="-2623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3A4F201C-AB26-ABF9-6BCD-48FB00F133A0}"/>
                  </a:ext>
                </a:extLst>
              </p:cNvPr>
              <p:cNvSpPr txBox="1"/>
              <p:nvPr/>
            </p:nvSpPr>
            <p:spPr>
              <a:xfrm>
                <a:off x="4897482" y="1893333"/>
                <a:ext cx="6096000" cy="369332"/>
              </a:xfrm>
              <a:prstGeom prst="rect">
                <a:avLst/>
              </a:prstGeom>
              <a:noFill/>
            </p:spPr>
            <p:txBody>
              <a:bodyPr wrap="square">
                <a:spAutoFit/>
              </a:bodyPr>
              <a:lstStyle/>
              <a:p>
                <a14:m>
                  <m:oMath xmlns:m="http://schemas.openxmlformats.org/officeDocument/2006/math">
                    <m:r>
                      <a:rPr kumimoji="1" lang="ja-JP" altLang="en-US" sz="1800" b="0" i="1" smtClean="0">
                        <a:latin typeface="Cambria Math" panose="02040503050406030204" pitchFamily="18" charset="0"/>
                        <a:ea typeface="Cambria Math" panose="02040503050406030204" pitchFamily="18" charset="0"/>
                      </a:rPr>
                      <m:t>𝜎</m:t>
                    </m:r>
                  </m:oMath>
                </a14:m>
                <a:r>
                  <a:rPr lang="en-US" altLang="ja-JP" dirty="0"/>
                  <a:t>(Cross Section): </a:t>
                </a:r>
                <a:r>
                  <a:rPr lang="ja-JP" altLang="en-US" dirty="0"/>
                  <a:t>事象の断面積</a:t>
                </a:r>
              </a:p>
            </p:txBody>
          </p:sp>
        </mc:Choice>
        <mc:Fallback xmlns="">
          <p:sp>
            <p:nvSpPr>
              <p:cNvPr id="7" name="テキスト ボックス 6">
                <a:extLst>
                  <a:ext uri="{FF2B5EF4-FFF2-40B4-BE49-F238E27FC236}">
                    <a16:creationId xmlns:a16="http://schemas.microsoft.com/office/drawing/2014/main" id="{3A4F201C-AB26-ABF9-6BCD-48FB00F133A0}"/>
                  </a:ext>
                </a:extLst>
              </p:cNvPr>
              <p:cNvSpPr txBox="1">
                <a:spLocks noRot="1" noChangeAspect="1" noMove="1" noResize="1" noEditPoints="1" noAdjustHandles="1" noChangeArrowheads="1" noChangeShapeType="1" noTextEdit="1"/>
              </p:cNvSpPr>
              <p:nvPr/>
            </p:nvSpPr>
            <p:spPr>
              <a:xfrm>
                <a:off x="4897482" y="1893333"/>
                <a:ext cx="6096000" cy="369332"/>
              </a:xfrm>
              <a:prstGeom prst="rect">
                <a:avLst/>
              </a:prstGeom>
              <a:blipFill>
                <a:blip r:embed="rId4"/>
                <a:stretch>
                  <a:fillRect t="-8333" b="-28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C355BED7-BBB4-BA26-E490-F7BA8B9ABD02}"/>
                  </a:ext>
                </a:extLst>
              </p:cNvPr>
              <p:cNvSpPr txBox="1"/>
              <p:nvPr/>
            </p:nvSpPr>
            <p:spPr>
              <a:xfrm>
                <a:off x="4897482" y="2215152"/>
                <a:ext cx="7663543" cy="391902"/>
              </a:xfrm>
              <a:prstGeom prst="rect">
                <a:avLst/>
              </a:prstGeom>
              <a:noFill/>
            </p:spPr>
            <p:txBody>
              <a:bodyPr wrap="square">
                <a:spAutoFit/>
              </a:bodyPr>
              <a:lstStyle/>
              <a:p>
                <a14:m>
                  <m:oMath xmlns:m="http://schemas.openxmlformats.org/officeDocument/2006/math">
                    <m:sSub>
                      <m:sSubPr>
                        <m:ctrlPr>
                          <a:rPr kumimoji="1" lang="en-US" altLang="ja-JP" sz="1800" b="0" i="1" smtClean="0">
                            <a:latin typeface="Cambria Math" panose="02040503050406030204" pitchFamily="18" charset="0"/>
                          </a:rPr>
                        </m:ctrlPr>
                      </m:sSubPr>
                      <m:e>
                        <m:r>
                          <a:rPr kumimoji="1" lang="en-US" altLang="ja-JP" sz="1800" b="0" i="1" smtClean="0">
                            <a:latin typeface="Cambria Math" panose="02040503050406030204" pitchFamily="18" charset="0"/>
                          </a:rPr>
                          <m:t>𝑁</m:t>
                        </m:r>
                      </m:e>
                      <m:sub>
                        <m:r>
                          <a:rPr kumimoji="1" lang="en-US" altLang="ja-JP" sz="1800" b="0" i="1" smtClean="0">
                            <a:latin typeface="Cambria Math" panose="02040503050406030204" pitchFamily="18" charset="0"/>
                          </a:rPr>
                          <m:t>𝑔𝑒𝑛</m:t>
                        </m:r>
                      </m:sub>
                    </m:sSub>
                  </m:oMath>
                </a14:m>
                <a:r>
                  <a:rPr lang="en-US" altLang="ja-JP" dirty="0"/>
                  <a:t>(Total Generated Events):</a:t>
                </a:r>
                <a:r>
                  <a:rPr lang="ja-JP" altLang="en-US" dirty="0"/>
                  <a:t>ある事象についての全生成事象数</a:t>
                </a:r>
              </a:p>
            </p:txBody>
          </p:sp>
        </mc:Choice>
        <mc:Fallback xmlns="">
          <p:sp>
            <p:nvSpPr>
              <p:cNvPr id="9" name="テキスト ボックス 8">
                <a:extLst>
                  <a:ext uri="{FF2B5EF4-FFF2-40B4-BE49-F238E27FC236}">
                    <a16:creationId xmlns:a16="http://schemas.microsoft.com/office/drawing/2014/main" id="{C355BED7-BBB4-BA26-E490-F7BA8B9ABD02}"/>
                  </a:ext>
                </a:extLst>
              </p:cNvPr>
              <p:cNvSpPr txBox="1">
                <a:spLocks noRot="1" noChangeAspect="1" noMove="1" noResize="1" noEditPoints="1" noAdjustHandles="1" noChangeArrowheads="1" noChangeShapeType="1" noTextEdit="1"/>
              </p:cNvSpPr>
              <p:nvPr/>
            </p:nvSpPr>
            <p:spPr>
              <a:xfrm>
                <a:off x="4897482" y="2215152"/>
                <a:ext cx="7663543" cy="391902"/>
              </a:xfrm>
              <a:prstGeom prst="rect">
                <a:avLst/>
              </a:prstGeom>
              <a:blipFill>
                <a:blip r:embed="rId5"/>
                <a:stretch>
                  <a:fillRect t="-461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082206D0-7C7E-D3A9-1DFA-67E4F2150660}"/>
                  </a:ext>
                </a:extLst>
              </p:cNvPr>
              <p:cNvSpPr txBox="1"/>
              <p:nvPr/>
            </p:nvSpPr>
            <p:spPr>
              <a:xfrm>
                <a:off x="4897482" y="2607054"/>
                <a:ext cx="6278880" cy="390748"/>
              </a:xfrm>
              <a:prstGeom prst="rect">
                <a:avLst/>
              </a:prstGeom>
              <a:noFill/>
            </p:spPr>
            <p:txBody>
              <a:bodyPr wrap="square">
                <a:spAutoFit/>
              </a:bodyPr>
              <a:lstStyle/>
              <a:p>
                <a14:m>
                  <m:oMath xmlns:m="http://schemas.openxmlformats.org/officeDocument/2006/math">
                    <m:sSub>
                      <m:sSubPr>
                        <m:ctrlPr>
                          <a:rPr kumimoji="1" lang="en-US" altLang="ja-JP" sz="1800" b="0" i="1" smtClean="0">
                            <a:latin typeface="Cambria Math" panose="02040503050406030204" pitchFamily="18" charset="0"/>
                            <a:ea typeface="Cambria Math" panose="02040503050406030204" pitchFamily="18" charset="0"/>
                          </a:rPr>
                        </m:ctrlPr>
                      </m:sSubPr>
                      <m:e>
                        <m:r>
                          <a:rPr kumimoji="1" lang="en-US" altLang="ja-JP" sz="1800" b="0" i="1" smtClean="0">
                            <a:latin typeface="Cambria Math" panose="02040503050406030204" pitchFamily="18" charset="0"/>
                            <a:ea typeface="Cambria Math" panose="02040503050406030204" pitchFamily="18" charset="0"/>
                          </a:rPr>
                          <m:t>𝑊</m:t>
                        </m:r>
                      </m:e>
                      <m:sub>
                        <m:r>
                          <a:rPr kumimoji="1" lang="en-US" altLang="ja-JP" sz="1800" b="0" i="1" smtClean="0">
                            <a:latin typeface="Cambria Math" panose="02040503050406030204" pitchFamily="18" charset="0"/>
                            <a:ea typeface="Cambria Math" panose="02040503050406030204" pitchFamily="18" charset="0"/>
                          </a:rPr>
                          <m:t>𝑝𝑜𝑙</m:t>
                        </m:r>
                      </m:sub>
                    </m:sSub>
                  </m:oMath>
                </a14:m>
                <a:r>
                  <a:rPr lang="en-US" altLang="ja-JP" dirty="0"/>
                  <a:t>:</a:t>
                </a:r>
                <a:r>
                  <a:rPr lang="ja-JP" altLang="en-US" dirty="0"/>
                  <a:t>偏極の重み</a:t>
                </a:r>
              </a:p>
            </p:txBody>
          </p:sp>
        </mc:Choice>
        <mc:Fallback xmlns="">
          <p:sp>
            <p:nvSpPr>
              <p:cNvPr id="11" name="テキスト ボックス 10">
                <a:extLst>
                  <a:ext uri="{FF2B5EF4-FFF2-40B4-BE49-F238E27FC236}">
                    <a16:creationId xmlns:a16="http://schemas.microsoft.com/office/drawing/2014/main" id="{082206D0-7C7E-D3A9-1DFA-67E4F2150660}"/>
                  </a:ext>
                </a:extLst>
              </p:cNvPr>
              <p:cNvSpPr txBox="1">
                <a:spLocks noRot="1" noChangeAspect="1" noMove="1" noResize="1" noEditPoints="1" noAdjustHandles="1" noChangeArrowheads="1" noChangeShapeType="1" noTextEdit="1"/>
              </p:cNvSpPr>
              <p:nvPr/>
            </p:nvSpPr>
            <p:spPr>
              <a:xfrm>
                <a:off x="4897482" y="2607054"/>
                <a:ext cx="6278880" cy="390748"/>
              </a:xfrm>
              <a:prstGeom prst="rect">
                <a:avLst/>
              </a:prstGeom>
              <a:blipFill>
                <a:blip r:embed="rId6"/>
                <a:stretch>
                  <a:fillRect t="-6250" b="-2187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AFC05131-22B3-4CC4-AF9A-0929DFB24FE8}"/>
                  </a:ext>
                </a:extLst>
              </p:cNvPr>
              <p:cNvSpPr txBox="1"/>
              <p:nvPr/>
            </p:nvSpPr>
            <p:spPr>
              <a:xfrm>
                <a:off x="4897482" y="2951443"/>
                <a:ext cx="6278880" cy="369332"/>
              </a:xfrm>
              <a:prstGeom prst="rect">
                <a:avLst/>
              </a:prstGeom>
              <a:noFill/>
            </p:spPr>
            <p:txBody>
              <a:bodyPr wrap="square">
                <a:spAutoFit/>
              </a:bodyPr>
              <a:lstStyle/>
              <a:p>
                <a14:m>
                  <m:oMath xmlns:m="http://schemas.openxmlformats.org/officeDocument/2006/math">
                    <m:r>
                      <a:rPr kumimoji="1" lang="en-US" altLang="ja-JP" sz="1800" b="0" i="1" smtClean="0">
                        <a:latin typeface="Cambria Math" panose="02040503050406030204" pitchFamily="18" charset="0"/>
                        <a:ea typeface="Cambria Math" panose="02040503050406030204" pitchFamily="18" charset="0"/>
                      </a:rPr>
                      <m:t>𝐵𝑅</m:t>
                    </m:r>
                  </m:oMath>
                </a14:m>
                <a:r>
                  <a:rPr lang="en-US" altLang="ja-JP" dirty="0"/>
                  <a:t>(Branching Ratio):</a:t>
                </a:r>
                <a:r>
                  <a:rPr lang="ja-JP" altLang="en-US" dirty="0"/>
                  <a:t>崩壊分岐比</a:t>
                </a:r>
              </a:p>
            </p:txBody>
          </p:sp>
        </mc:Choice>
        <mc:Fallback xmlns="">
          <p:sp>
            <p:nvSpPr>
              <p:cNvPr id="13" name="テキスト ボックス 12">
                <a:extLst>
                  <a:ext uri="{FF2B5EF4-FFF2-40B4-BE49-F238E27FC236}">
                    <a16:creationId xmlns:a16="http://schemas.microsoft.com/office/drawing/2014/main" id="{AFC05131-22B3-4CC4-AF9A-0929DFB24FE8}"/>
                  </a:ext>
                </a:extLst>
              </p:cNvPr>
              <p:cNvSpPr txBox="1">
                <a:spLocks noRot="1" noChangeAspect="1" noMove="1" noResize="1" noEditPoints="1" noAdjustHandles="1" noChangeArrowheads="1" noChangeShapeType="1" noTextEdit="1"/>
              </p:cNvSpPr>
              <p:nvPr/>
            </p:nvSpPr>
            <p:spPr>
              <a:xfrm>
                <a:off x="4897482" y="2951443"/>
                <a:ext cx="6278880" cy="369332"/>
              </a:xfrm>
              <a:prstGeom prst="rect">
                <a:avLst/>
              </a:prstGeom>
              <a:blipFill>
                <a:blip r:embed="rId7"/>
                <a:stretch>
                  <a:fillRect t="-6557" b="-26230"/>
                </a:stretch>
              </a:blipFill>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B81F1013-60EF-3FCD-8A65-82DBA76926EA}"/>
              </a:ext>
            </a:extLst>
          </p:cNvPr>
          <p:cNvSpPr txBox="1"/>
          <p:nvPr/>
        </p:nvSpPr>
        <p:spPr>
          <a:xfrm>
            <a:off x="470263" y="1271451"/>
            <a:ext cx="728255" cy="369332"/>
          </a:xfrm>
          <a:prstGeom prst="rect">
            <a:avLst/>
          </a:prstGeom>
          <a:noFill/>
        </p:spPr>
        <p:txBody>
          <a:bodyPr wrap="square" rtlCol="0">
            <a:spAutoFit/>
          </a:bodyPr>
          <a:lstStyle/>
          <a:p>
            <a:r>
              <a:rPr lang="ja-JP" altLang="en-US" dirty="0"/>
              <a:t>重み</a:t>
            </a:r>
            <a:endParaRPr kumimoji="1" lang="ja-JP" altLang="en-US" dirty="0"/>
          </a:p>
        </p:txBody>
      </p:sp>
      <p:sp>
        <p:nvSpPr>
          <p:cNvPr id="15" name="テキスト ボックス 14">
            <a:extLst>
              <a:ext uri="{FF2B5EF4-FFF2-40B4-BE49-F238E27FC236}">
                <a16:creationId xmlns:a16="http://schemas.microsoft.com/office/drawing/2014/main" id="{A03721A9-49DC-960D-33CE-B2D33E4BED10}"/>
              </a:ext>
            </a:extLst>
          </p:cNvPr>
          <p:cNvSpPr txBox="1"/>
          <p:nvPr/>
        </p:nvSpPr>
        <p:spPr>
          <a:xfrm>
            <a:off x="539930" y="3374028"/>
            <a:ext cx="3126377" cy="369332"/>
          </a:xfrm>
          <a:prstGeom prst="rect">
            <a:avLst/>
          </a:prstGeom>
          <a:noFill/>
        </p:spPr>
        <p:txBody>
          <a:bodyPr wrap="square" rtlCol="0">
            <a:spAutoFit/>
          </a:bodyPr>
          <a:lstStyle/>
          <a:p>
            <a:r>
              <a:rPr kumimoji="1" lang="ja-JP" altLang="en-US" dirty="0"/>
              <a:t>重み付けした事象数</a:t>
            </a:r>
          </a:p>
        </p:txBody>
      </p:sp>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46DFB4C9-7E49-FEEB-E30A-C80DA8229E76}"/>
                  </a:ext>
                </a:extLst>
              </p:cNvPr>
              <p:cNvSpPr txBox="1"/>
              <p:nvPr/>
            </p:nvSpPr>
            <p:spPr>
              <a:xfrm>
                <a:off x="1271451" y="4197531"/>
                <a:ext cx="3492138" cy="2097947"/>
              </a:xfrm>
              <a:prstGeom prst="rect">
                <a:avLst/>
              </a:prstGeom>
              <a:noFill/>
            </p:spPr>
            <p:txBody>
              <a:bodyPr wrap="square" rtlCol="0">
                <a:spAutoFit/>
              </a:bodyPr>
              <a:lstStyle/>
              <a:p>
                <a:pPr/>
                <a14:m>
                  <m:oMathPara xmlns:m="http://schemas.openxmlformats.org/officeDocument/2006/math">
                    <m:oMath>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𝑤𝑒𝑖𝑔ℎ𝑡𝑒𝑑</m:t>
                          </m:r>
                        </m:sub>
                      </m:sSub>
                      <m:r>
                        <a:rPr kumimoji="1" lang="en-US" altLang="ja-JP" b="0" i="1" smtClean="0">
                          <a:latin typeface="Cambria Math" panose="02040503050406030204" pitchFamily="18" charset="0"/>
                        </a:rPr>
                        <m:t>=</m:t>
                      </m:r>
                      <m:nary>
                        <m:naryPr>
                          <m:chr m:val="∑"/>
                          <m:ctrlPr>
                            <a:rPr kumimoji="1" lang="en-US" altLang="ja-JP" b="0" i="1" smtClean="0">
                              <a:latin typeface="Cambria Math" panose="02040503050406030204" pitchFamily="18" charset="0"/>
                            </a:rPr>
                          </m:ctrlPr>
                        </m:naryPr>
                        <m:sub>
                          <m:r>
                            <m:rPr>
                              <m:brk m:alnAt="23"/>
                            </m:rPr>
                            <a:rPr kumimoji="1" lang="en-US" altLang="ja-JP" b="0" i="1" smtClean="0">
                              <a:latin typeface="Cambria Math" panose="02040503050406030204" pitchFamily="18" charset="0"/>
                            </a:rPr>
                            <m:t>𝑖</m:t>
                          </m:r>
                        </m:sub>
                        <m:sup>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𝑔𝑒𝑛</m:t>
                              </m:r>
                            </m:sub>
                          </m:sSub>
                        </m:sup>
                        <m:e>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𝑊𝑒𝑖𝑔ℎ𝑡</m:t>
                              </m:r>
                            </m:e>
                            <m:sub>
                              <m:r>
                                <a:rPr kumimoji="1" lang="en-US" altLang="ja-JP" b="0" i="1" smtClean="0">
                                  <a:latin typeface="Cambria Math" panose="02040503050406030204" pitchFamily="18" charset="0"/>
                                </a:rPr>
                                <m:t>𝑖</m:t>
                              </m:r>
                            </m:sub>
                          </m:sSub>
                        </m:e>
                      </m:nary>
                      <m:r>
                        <a:rPr kumimoji="1" lang="en-US" altLang="ja-JP" b="0" i="1" smtClean="0">
                          <a:latin typeface="Cambria Math" panose="02040503050406030204" pitchFamily="18" charset="0"/>
                        </a:rPr>
                        <m:t>=</m:t>
                      </m:r>
                      <m:sSub>
                        <m:sSubPr>
                          <m:ctrlPr>
                            <a:rPr lang="en-US" altLang="ja-JP" i="1">
                              <a:latin typeface="Cambria Math" panose="02040503050406030204" pitchFamily="18" charset="0"/>
                            </a:rPr>
                          </m:ctrlPr>
                        </m:sSubPr>
                        <m:e>
                          <m:r>
                            <a:rPr lang="en-US" altLang="ja-JP" i="1">
                              <a:latin typeface="Cambria Math" panose="02040503050406030204" pitchFamily="18" charset="0"/>
                            </a:rPr>
                            <m:t>𝑁</m:t>
                          </m:r>
                        </m:e>
                        <m:sub>
                          <m:r>
                            <a:rPr lang="en-US" altLang="ja-JP" i="1">
                              <a:latin typeface="Cambria Math" panose="02040503050406030204" pitchFamily="18" charset="0"/>
                            </a:rPr>
                            <m:t>𝑔𝑒𝑛</m:t>
                          </m:r>
                        </m:sub>
                      </m:sSub>
                      <m:r>
                        <a:rPr kumimoji="1" lang="en-US" altLang="ja-JP" b="0" i="1" smtClean="0">
                          <a:latin typeface="Cambria Math" panose="02040503050406030204" pitchFamily="18" charset="0"/>
                          <a:ea typeface="Cambria Math" panose="02040503050406030204" pitchFamily="18" charset="0"/>
                        </a:rPr>
                        <m:t>×</m:t>
                      </m:r>
                      <m:d>
                        <m:dPr>
                          <m:ctrlPr>
                            <a:rPr lang="en-US" altLang="ja-JP" i="1">
                              <a:latin typeface="Cambria Math" panose="02040503050406030204" pitchFamily="18" charset="0"/>
                              <a:ea typeface="Cambria Math" panose="02040503050406030204" pitchFamily="18" charset="0"/>
                            </a:rPr>
                          </m:ctrlPr>
                        </m:dPr>
                        <m:e>
                          <m:f>
                            <m:fPr>
                              <m:ctrlPr>
                                <a:rPr lang="en-US" altLang="ja-JP" i="1">
                                  <a:latin typeface="Cambria Math" panose="02040503050406030204" pitchFamily="18" charset="0"/>
                                  <a:ea typeface="Cambria Math" panose="02040503050406030204" pitchFamily="18" charset="0"/>
                                </a:rPr>
                              </m:ctrlPr>
                            </m:fPr>
                            <m:num>
                              <m:r>
                                <a:rPr lang="en-US" altLang="ja-JP" i="1">
                                  <a:latin typeface="Cambria Math" panose="02040503050406030204" pitchFamily="18" charset="0"/>
                                  <a:ea typeface="Cambria Math" panose="02040503050406030204" pitchFamily="18" charset="0"/>
                                </a:rPr>
                                <m:t>ℒ</m:t>
                              </m:r>
                              <m:r>
                                <a:rPr lang="en-US" altLang="ja-JP" i="1">
                                  <a:latin typeface="Cambria Math" panose="02040503050406030204" pitchFamily="18" charset="0"/>
                                  <a:ea typeface="Cambria Math" panose="02040503050406030204" pitchFamily="18" charset="0"/>
                                </a:rPr>
                                <m:t>×</m:t>
                              </m:r>
                              <m:r>
                                <a:rPr lang="ja-JP" altLang="en-US" i="1">
                                  <a:latin typeface="Cambria Math" panose="02040503050406030204" pitchFamily="18" charset="0"/>
                                  <a:ea typeface="Cambria Math" panose="02040503050406030204" pitchFamily="18" charset="0"/>
                                </a:rPr>
                                <m:t>𝜎</m:t>
                              </m:r>
                            </m:num>
                            <m:den>
                              <m:sSub>
                                <m:sSubPr>
                                  <m:ctrlPr>
                                    <a:rPr lang="en-US" altLang="ja-JP" i="1">
                                      <a:latin typeface="Cambria Math" panose="02040503050406030204" pitchFamily="18" charset="0"/>
                                    </a:rPr>
                                  </m:ctrlPr>
                                </m:sSubPr>
                                <m:e>
                                  <m:r>
                                    <a:rPr lang="en-US" altLang="ja-JP" i="1">
                                      <a:latin typeface="Cambria Math" panose="02040503050406030204" pitchFamily="18" charset="0"/>
                                    </a:rPr>
                                    <m:t>𝑁</m:t>
                                  </m:r>
                                </m:e>
                                <m:sub>
                                  <m:r>
                                    <a:rPr lang="en-US" altLang="ja-JP" i="1">
                                      <a:latin typeface="Cambria Math" panose="02040503050406030204" pitchFamily="18" charset="0"/>
                                    </a:rPr>
                                    <m:t>𝑔𝑒𝑛</m:t>
                                  </m:r>
                                </m:sub>
                              </m:sSub>
                            </m:den>
                          </m:f>
                          <m:r>
                            <a:rPr lang="en-US" altLang="ja-JP" i="1">
                              <a:latin typeface="Cambria Math" panose="02040503050406030204" pitchFamily="18" charset="0"/>
                              <a:ea typeface="Cambria Math" panose="02040503050406030204" pitchFamily="18" charset="0"/>
                            </a:rPr>
                            <m:t>×</m:t>
                          </m:r>
                          <m:sSub>
                            <m:sSubPr>
                              <m:ctrlPr>
                                <a:rPr lang="en-US" altLang="ja-JP" i="1">
                                  <a:latin typeface="Cambria Math" panose="02040503050406030204" pitchFamily="18" charset="0"/>
                                  <a:ea typeface="Cambria Math" panose="02040503050406030204" pitchFamily="18" charset="0"/>
                                </a:rPr>
                              </m:ctrlPr>
                            </m:sSubPr>
                            <m:e>
                              <m:r>
                                <a:rPr lang="en-US" altLang="ja-JP" i="1">
                                  <a:latin typeface="Cambria Math" panose="02040503050406030204" pitchFamily="18" charset="0"/>
                                  <a:ea typeface="Cambria Math" panose="02040503050406030204" pitchFamily="18" charset="0"/>
                                </a:rPr>
                                <m:t>𝑊</m:t>
                              </m:r>
                            </m:e>
                            <m:sub>
                              <m:r>
                                <a:rPr lang="en-US" altLang="ja-JP" i="1">
                                  <a:latin typeface="Cambria Math" panose="02040503050406030204" pitchFamily="18" charset="0"/>
                                  <a:ea typeface="Cambria Math" panose="02040503050406030204" pitchFamily="18" charset="0"/>
                                </a:rPr>
                                <m:t>𝑝𝑜𝑙</m:t>
                              </m:r>
                            </m:sub>
                          </m:sSub>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𝐵𝑅</m:t>
                          </m:r>
                        </m:e>
                      </m:d>
                      <m:r>
                        <a:rPr kumimoji="1" lang="en-US" altLang="ja-JP" b="0" i="1" smtClean="0">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ℒ</m:t>
                      </m:r>
                      <m:r>
                        <a:rPr lang="en-US" altLang="ja-JP" i="1">
                          <a:latin typeface="Cambria Math" panose="02040503050406030204" pitchFamily="18" charset="0"/>
                          <a:ea typeface="Cambria Math" panose="02040503050406030204" pitchFamily="18" charset="0"/>
                        </a:rPr>
                        <m:t>×</m:t>
                      </m:r>
                      <m:r>
                        <a:rPr lang="ja-JP" altLang="en-US" i="1">
                          <a:latin typeface="Cambria Math" panose="02040503050406030204" pitchFamily="18" charset="0"/>
                          <a:ea typeface="Cambria Math" panose="02040503050406030204" pitchFamily="18" charset="0"/>
                        </a:rPr>
                        <m:t>𝜎</m:t>
                      </m:r>
                      <m:r>
                        <a:rPr lang="en-US" altLang="ja-JP" i="1">
                          <a:latin typeface="Cambria Math" panose="02040503050406030204" pitchFamily="18" charset="0"/>
                          <a:ea typeface="Cambria Math" panose="02040503050406030204" pitchFamily="18" charset="0"/>
                        </a:rPr>
                        <m:t>×</m:t>
                      </m:r>
                      <m:sSub>
                        <m:sSubPr>
                          <m:ctrlPr>
                            <a:rPr lang="en-US" altLang="ja-JP" i="1">
                              <a:latin typeface="Cambria Math" panose="02040503050406030204" pitchFamily="18" charset="0"/>
                              <a:ea typeface="Cambria Math" panose="02040503050406030204" pitchFamily="18" charset="0"/>
                            </a:rPr>
                          </m:ctrlPr>
                        </m:sSubPr>
                        <m:e>
                          <m:r>
                            <a:rPr lang="en-US" altLang="ja-JP" i="1">
                              <a:latin typeface="Cambria Math" panose="02040503050406030204" pitchFamily="18" charset="0"/>
                              <a:ea typeface="Cambria Math" panose="02040503050406030204" pitchFamily="18" charset="0"/>
                            </a:rPr>
                            <m:t>𝑊</m:t>
                          </m:r>
                        </m:e>
                        <m:sub>
                          <m:r>
                            <a:rPr lang="en-US" altLang="ja-JP" i="1">
                              <a:latin typeface="Cambria Math" panose="02040503050406030204" pitchFamily="18" charset="0"/>
                              <a:ea typeface="Cambria Math" panose="02040503050406030204" pitchFamily="18" charset="0"/>
                            </a:rPr>
                            <m:t>𝑝𝑜𝑙</m:t>
                          </m:r>
                        </m:sub>
                      </m:sSub>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𝐵𝑅</m:t>
                      </m:r>
                    </m:oMath>
                  </m:oMathPara>
                </a14:m>
                <a:endParaRPr kumimoji="1" lang="en-US" altLang="ja-JP" b="0" dirty="0"/>
              </a:p>
              <a:p>
                <a:endParaRPr kumimoji="1" lang="ja-JP" altLang="en-US" dirty="0"/>
              </a:p>
            </p:txBody>
          </p:sp>
        </mc:Choice>
        <mc:Fallback xmlns="">
          <p:sp>
            <p:nvSpPr>
              <p:cNvPr id="16" name="テキスト ボックス 15">
                <a:extLst>
                  <a:ext uri="{FF2B5EF4-FFF2-40B4-BE49-F238E27FC236}">
                    <a16:creationId xmlns:a16="http://schemas.microsoft.com/office/drawing/2014/main" id="{46DFB4C9-7E49-FEEB-E30A-C80DA8229E76}"/>
                  </a:ext>
                </a:extLst>
              </p:cNvPr>
              <p:cNvSpPr txBox="1">
                <a:spLocks noRot="1" noChangeAspect="1" noMove="1" noResize="1" noEditPoints="1" noAdjustHandles="1" noChangeArrowheads="1" noChangeShapeType="1" noTextEdit="1"/>
              </p:cNvSpPr>
              <p:nvPr/>
            </p:nvSpPr>
            <p:spPr>
              <a:xfrm>
                <a:off x="1271451" y="4197531"/>
                <a:ext cx="3492138" cy="2097947"/>
              </a:xfrm>
              <a:prstGeom prst="rect">
                <a:avLst/>
              </a:prstGeom>
              <a:blipFill>
                <a:blip r:embed="rId8"/>
                <a:stretch>
                  <a:fillRect/>
                </a:stretch>
              </a:blipFill>
            </p:spPr>
            <p:txBody>
              <a:bodyPr/>
              <a:lstStyle/>
              <a:p>
                <a:r>
                  <a:rPr lang="ja-JP" altLang="en-US">
                    <a:noFill/>
                  </a:rPr>
                  <a:t> </a:t>
                </a:r>
              </a:p>
            </p:txBody>
          </p:sp>
        </mc:Fallback>
      </mc:AlternateContent>
      <p:sp>
        <p:nvSpPr>
          <p:cNvPr id="17" name="テキスト ボックス 16">
            <a:extLst>
              <a:ext uri="{FF2B5EF4-FFF2-40B4-BE49-F238E27FC236}">
                <a16:creationId xmlns:a16="http://schemas.microsoft.com/office/drawing/2014/main" id="{860420E7-4E40-D57D-BEC2-8E3F40C5F85A}"/>
              </a:ext>
            </a:extLst>
          </p:cNvPr>
          <p:cNvSpPr txBox="1"/>
          <p:nvPr/>
        </p:nvSpPr>
        <p:spPr>
          <a:xfrm>
            <a:off x="1663337" y="3831771"/>
            <a:ext cx="9170126" cy="369332"/>
          </a:xfrm>
          <a:prstGeom prst="rect">
            <a:avLst/>
          </a:prstGeom>
          <a:noFill/>
        </p:spPr>
        <p:txBody>
          <a:bodyPr wrap="square" rtlCol="0">
            <a:spAutoFit/>
          </a:bodyPr>
          <a:lstStyle/>
          <a:p>
            <a:r>
              <a:rPr kumimoji="1" lang="ja-JP" altLang="en-US" dirty="0"/>
              <a:t>シミュレーションで生成されたすべての事象の重みを足し合わせた合計値</a:t>
            </a:r>
          </a:p>
        </p:txBody>
      </p:sp>
      <p:sp>
        <p:nvSpPr>
          <p:cNvPr id="18" name="テキスト ボックス 17">
            <a:extLst>
              <a:ext uri="{FF2B5EF4-FFF2-40B4-BE49-F238E27FC236}">
                <a16:creationId xmlns:a16="http://schemas.microsoft.com/office/drawing/2014/main" id="{48155CC1-5964-B3B9-D55E-49DC7FFC35EB}"/>
              </a:ext>
            </a:extLst>
          </p:cNvPr>
          <p:cNvSpPr txBox="1"/>
          <p:nvPr/>
        </p:nvSpPr>
        <p:spPr>
          <a:xfrm>
            <a:off x="5254533" y="5138692"/>
            <a:ext cx="5738949" cy="1200329"/>
          </a:xfrm>
          <a:prstGeom prst="rect">
            <a:avLst/>
          </a:prstGeom>
          <a:noFill/>
        </p:spPr>
        <p:txBody>
          <a:bodyPr wrap="square" rtlCol="0">
            <a:spAutoFit/>
          </a:bodyPr>
          <a:lstStyle/>
          <a:p>
            <a:r>
              <a:rPr lang="ja-JP" altLang="ja-JP" dirty="0"/>
              <a:t>想定ルミノシティと（偏極や分岐比を考慮した）物理的な断面積を掛け合わせた値</a:t>
            </a:r>
            <a:r>
              <a:rPr lang="ja-JP" altLang="en-US" dirty="0"/>
              <a:t>になる</a:t>
            </a:r>
            <a:endParaRPr lang="en-US" altLang="ja-JP" dirty="0"/>
          </a:p>
          <a:p>
            <a:r>
              <a:rPr kumimoji="1" lang="ja-JP" altLang="en-US" dirty="0"/>
              <a:t>つまり、実験を行った際に、検出器で実際に観測されると期待される本来の事象数と言える</a:t>
            </a:r>
          </a:p>
        </p:txBody>
      </p:sp>
    </p:spTree>
    <p:extLst>
      <p:ext uri="{BB962C8B-B14F-4D97-AF65-F5344CB8AC3E}">
        <p14:creationId xmlns:p14="http://schemas.microsoft.com/office/powerpoint/2010/main" val="3240206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8F01A1-41CE-CB51-C27B-370286A4A4EF}"/>
              </a:ext>
            </a:extLst>
          </p:cNvPr>
          <p:cNvSpPr>
            <a:spLocks noGrp="1"/>
          </p:cNvSpPr>
          <p:nvPr>
            <p:ph type="title"/>
          </p:nvPr>
        </p:nvSpPr>
        <p:spPr/>
        <p:txBody>
          <a:bodyPr/>
          <a:lstStyle/>
          <a:p>
            <a:r>
              <a:rPr kumimoji="1" lang="ja-JP" altLang="en-US" dirty="0"/>
              <a:t>前提</a:t>
            </a:r>
          </a:p>
        </p:txBody>
      </p:sp>
      <p:pic>
        <p:nvPicPr>
          <p:cNvPr id="5" name="図 4">
            <a:extLst>
              <a:ext uri="{FF2B5EF4-FFF2-40B4-BE49-F238E27FC236}">
                <a16:creationId xmlns:a16="http://schemas.microsoft.com/office/drawing/2014/main" id="{43924BF7-044C-B3F6-42B1-A68A8025274F}"/>
              </a:ext>
            </a:extLst>
          </p:cNvPr>
          <p:cNvPicPr>
            <a:picLocks noChangeAspect="1"/>
          </p:cNvPicPr>
          <p:nvPr/>
        </p:nvPicPr>
        <p:blipFill>
          <a:blip r:embed="rId2"/>
          <a:stretch>
            <a:fillRect/>
          </a:stretch>
        </p:blipFill>
        <p:spPr>
          <a:xfrm>
            <a:off x="4247785" y="1871442"/>
            <a:ext cx="7106015" cy="4305521"/>
          </a:xfrm>
          <a:prstGeom prst="rect">
            <a:avLst/>
          </a:prstGeom>
        </p:spPr>
      </p:pic>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D9F91AA0-0478-3A45-C541-B52ACBB1C892}"/>
                  </a:ext>
                </a:extLst>
              </p:cNvPr>
              <p:cNvSpPr/>
              <p:nvPr/>
            </p:nvSpPr>
            <p:spPr>
              <a:xfrm>
                <a:off x="213063" y="2155845"/>
                <a:ext cx="4034721" cy="313711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ja-JP" altLang="en-US" dirty="0"/>
                  <a:t>清野さんの修論にて、</a:t>
                </a:r>
                <a:r>
                  <a:rPr lang="en-US" altLang="ja-JP" dirty="0"/>
                  <a:t>BDT</a:t>
                </a:r>
                <a:r>
                  <a:rPr lang="ja-JP" altLang="en-US" dirty="0"/>
                  <a:t>を用いた</a:t>
                </a:r>
                <a:r>
                  <a:rPr lang="ja-JP" altLang="en-US" b="1" dirty="0"/>
                  <a:t>ニュートリノチャンネル</a:t>
                </a:r>
                <a:r>
                  <a:rPr lang="ja-JP" altLang="en-US" dirty="0"/>
                  <a:t>での</a:t>
                </a:r>
                <a14:m>
                  <m:oMath xmlns:m="http://schemas.openxmlformats.org/officeDocument/2006/math">
                    <m:r>
                      <m:rPr>
                        <m:sty m:val="p"/>
                      </m:rPr>
                      <a:rPr lang="en-US" altLang="ja-JP">
                        <a:latin typeface="Cambria Math" panose="02040503050406030204" pitchFamily="18" charset="0"/>
                      </a:rPr>
                      <m:t>H</m:t>
                    </m:r>
                    <m:r>
                      <a:rPr lang="ja-JP" altLang="en-US" i="1">
                        <a:latin typeface="Cambria Math" panose="02040503050406030204" pitchFamily="18" charset="0"/>
                      </a:rPr>
                      <m:t>→</m:t>
                    </m:r>
                    <m:r>
                      <a:rPr lang="en-US" altLang="ja-JP" i="1">
                        <a:latin typeface="Cambria Math" panose="02040503050406030204" pitchFamily="18" charset="0"/>
                      </a:rPr>
                      <m:t>𝑠</m:t>
                    </m:r>
                    <m:acc>
                      <m:accPr>
                        <m:chr m:val="̅"/>
                        <m:ctrlPr>
                          <a:rPr lang="en-US" altLang="ja-JP" i="1">
                            <a:latin typeface="Cambria Math" panose="02040503050406030204" pitchFamily="18" charset="0"/>
                          </a:rPr>
                        </m:ctrlPr>
                      </m:accPr>
                      <m:e>
                        <m:r>
                          <a:rPr lang="en-US" altLang="ja-JP" i="1">
                            <a:latin typeface="Cambria Math" panose="02040503050406030204" pitchFamily="18" charset="0"/>
                          </a:rPr>
                          <m:t>𝑠</m:t>
                        </m:r>
                      </m:e>
                    </m:acc>
                  </m:oMath>
                </a14:m>
                <a:r>
                  <a:rPr lang="ja-JP" altLang="en-US" dirty="0"/>
                  <a:t>測定感度評価が行われている。</a:t>
                </a:r>
                <a:endParaRPr lang="en-US" altLang="ja-JP" dirty="0"/>
              </a:p>
              <a:p>
                <a:r>
                  <a:rPr lang="ja-JP" altLang="en-US" dirty="0"/>
                  <a:t>そこで、背景事象として扱われている、</a:t>
                </a:r>
                <a14:m>
                  <m:oMath xmlns:m="http://schemas.openxmlformats.org/officeDocument/2006/math">
                    <m:r>
                      <a:rPr lang="en-US" altLang="ja-JP" b="1" i="1">
                        <a:latin typeface="Cambria Math" panose="02040503050406030204" pitchFamily="18" charset="0"/>
                      </a:rPr>
                      <m:t>𝑾𝑾</m:t>
                    </m:r>
                    <m:r>
                      <a:rPr lang="en-US" altLang="ja-JP" b="1" i="1">
                        <a:latin typeface="Cambria Math" panose="02040503050406030204" pitchFamily="18" charset="0"/>
                        <a:ea typeface="Cambria Math" panose="02040503050406030204" pitchFamily="18" charset="0"/>
                      </a:rPr>
                      <m:t>→</m:t>
                    </m:r>
                    <m:r>
                      <a:rPr lang="en-US" altLang="ja-JP" b="1" i="1">
                        <a:latin typeface="Cambria Math" panose="02040503050406030204" pitchFamily="18" charset="0"/>
                        <a:ea typeface="Cambria Math" panose="02040503050406030204" pitchFamily="18" charset="0"/>
                      </a:rPr>
                      <m:t>𝒍</m:t>
                    </m:r>
                    <m:r>
                      <a:rPr lang="ja-JP" altLang="en-US" b="1" i="1">
                        <a:latin typeface="Cambria Math" panose="02040503050406030204" pitchFamily="18" charset="0"/>
                        <a:ea typeface="Cambria Math" panose="02040503050406030204" pitchFamily="18" charset="0"/>
                      </a:rPr>
                      <m:t>𝝂</m:t>
                    </m:r>
                    <m:r>
                      <a:rPr lang="en-US" altLang="ja-JP" b="1" i="1">
                        <a:latin typeface="Cambria Math" panose="02040503050406030204" pitchFamily="18" charset="0"/>
                        <a:ea typeface="Cambria Math" panose="02040503050406030204" pitchFamily="18" charset="0"/>
                      </a:rPr>
                      <m:t>𝒒</m:t>
                    </m:r>
                    <m:acc>
                      <m:accPr>
                        <m:chr m:val="̅"/>
                        <m:ctrlPr>
                          <a:rPr lang="en-US" altLang="ja-JP" b="1" i="1">
                            <a:latin typeface="Cambria Math" panose="02040503050406030204" pitchFamily="18" charset="0"/>
                            <a:ea typeface="Cambria Math" panose="02040503050406030204" pitchFamily="18" charset="0"/>
                          </a:rPr>
                        </m:ctrlPr>
                      </m:accPr>
                      <m:e>
                        <m:r>
                          <a:rPr lang="en-US" altLang="ja-JP" b="1" i="1">
                            <a:latin typeface="Cambria Math" panose="02040503050406030204" pitchFamily="18" charset="0"/>
                            <a:ea typeface="Cambria Math" panose="02040503050406030204" pitchFamily="18" charset="0"/>
                          </a:rPr>
                          <m:t>𝒒</m:t>
                        </m:r>
                        <m:r>
                          <a:rPr lang="ja-JP" altLang="en-US" b="1" i="1">
                            <a:latin typeface="Cambria Math" panose="02040503050406030204" pitchFamily="18" charset="0"/>
                            <a:ea typeface="Cambria Math" panose="02040503050406030204" pitchFamily="18" charset="0"/>
                          </a:rPr>
                          <m:t>’</m:t>
                        </m:r>
                      </m:e>
                    </m:acc>
                  </m:oMath>
                </a14:m>
                <a:r>
                  <a:rPr lang="ja-JP" altLang="en-US" dirty="0"/>
                  <a:t>において、</a:t>
                </a:r>
                <a:r>
                  <a:rPr lang="en-US" altLang="ja-JP" dirty="0"/>
                  <a:t>BDT</a:t>
                </a:r>
                <a:r>
                  <a:rPr lang="ja-JP" altLang="en-US" dirty="0"/>
                  <a:t>で</a:t>
                </a:r>
                <a:r>
                  <a:rPr lang="en-US" altLang="ja-JP" dirty="0"/>
                  <a:t>cut</a:t>
                </a:r>
                <a:r>
                  <a:rPr lang="ja-JP" altLang="en-US" dirty="0"/>
                  <a:t>をかけた後に残存してしまっている事象の、</a:t>
                </a:r>
                <a:r>
                  <a:rPr lang="ja-JP" altLang="en-US" b="1" dirty="0"/>
                  <a:t>レプトンが何であったかは評価されていない。</a:t>
                </a:r>
                <a:endParaRPr lang="en-US" altLang="ja-JP" b="1" dirty="0"/>
              </a:p>
              <a:p>
                <a:endParaRPr lang="en-US" altLang="ja-JP" b="1" dirty="0"/>
              </a:p>
            </p:txBody>
          </p:sp>
        </mc:Choice>
        <mc:Fallback xmlns="">
          <p:sp>
            <p:nvSpPr>
              <p:cNvPr id="6" name="正方形/長方形 5">
                <a:extLst>
                  <a:ext uri="{FF2B5EF4-FFF2-40B4-BE49-F238E27FC236}">
                    <a16:creationId xmlns:a16="http://schemas.microsoft.com/office/drawing/2014/main" id="{D9F91AA0-0478-3A45-C541-B52ACBB1C892}"/>
                  </a:ext>
                </a:extLst>
              </p:cNvPr>
              <p:cNvSpPr>
                <a:spLocks noRot="1" noChangeAspect="1" noMove="1" noResize="1" noEditPoints="1" noAdjustHandles="1" noChangeArrowheads="1" noChangeShapeType="1" noTextEdit="1"/>
              </p:cNvSpPr>
              <p:nvPr/>
            </p:nvSpPr>
            <p:spPr>
              <a:xfrm>
                <a:off x="213063" y="2155845"/>
                <a:ext cx="4034721" cy="3137116"/>
              </a:xfrm>
              <a:prstGeom prst="rect">
                <a:avLst/>
              </a:prstGeom>
              <a:blipFill>
                <a:blip r:embed="rId3"/>
                <a:stretch>
                  <a:fillRect l="-1203" r="-2256"/>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EB19B2CF-F667-2C82-CC9C-BE20BB4D205D}"/>
              </a:ext>
            </a:extLst>
          </p:cNvPr>
          <p:cNvCxnSpPr>
            <a:cxnSpLocks/>
            <a:stCxn id="6" idx="3"/>
          </p:cNvCxnSpPr>
          <p:nvPr/>
        </p:nvCxnSpPr>
        <p:spPr>
          <a:xfrm>
            <a:off x="4247784" y="3724403"/>
            <a:ext cx="377482" cy="14601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正方形/長方形 9">
            <a:extLst>
              <a:ext uri="{FF2B5EF4-FFF2-40B4-BE49-F238E27FC236}">
                <a16:creationId xmlns:a16="http://schemas.microsoft.com/office/drawing/2014/main" id="{EFDD3B84-09E7-6687-F8D8-3CD93A851F83}"/>
              </a:ext>
            </a:extLst>
          </p:cNvPr>
          <p:cNvSpPr/>
          <p:nvPr/>
        </p:nvSpPr>
        <p:spPr>
          <a:xfrm flipV="1">
            <a:off x="4625266" y="5292961"/>
            <a:ext cx="6604986" cy="457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矢印コネクタ 3">
            <a:extLst>
              <a:ext uri="{FF2B5EF4-FFF2-40B4-BE49-F238E27FC236}">
                <a16:creationId xmlns:a16="http://schemas.microsoft.com/office/drawing/2014/main" id="{246E1B3B-F9CD-F08D-BB0E-5AF330BC2A36}"/>
              </a:ext>
            </a:extLst>
          </p:cNvPr>
          <p:cNvCxnSpPr/>
          <p:nvPr/>
        </p:nvCxnSpPr>
        <p:spPr>
          <a:xfrm>
            <a:off x="5730240" y="1158240"/>
            <a:ext cx="801189" cy="16197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テキスト ボックス 6">
            <a:extLst>
              <a:ext uri="{FF2B5EF4-FFF2-40B4-BE49-F238E27FC236}">
                <a16:creationId xmlns:a16="http://schemas.microsoft.com/office/drawing/2014/main" id="{88BD4FC4-1770-00FB-0F17-4528902E1DFB}"/>
              </a:ext>
            </a:extLst>
          </p:cNvPr>
          <p:cNvSpPr txBox="1"/>
          <p:nvPr/>
        </p:nvSpPr>
        <p:spPr>
          <a:xfrm>
            <a:off x="4909457" y="788908"/>
            <a:ext cx="6444343" cy="369332"/>
          </a:xfrm>
          <a:prstGeom prst="rect">
            <a:avLst/>
          </a:prstGeom>
          <a:noFill/>
        </p:spPr>
        <p:txBody>
          <a:bodyPr wrap="square" rtlCol="0">
            <a:spAutoFit/>
          </a:bodyPr>
          <a:lstStyle/>
          <a:p>
            <a:r>
              <a:rPr kumimoji="1" lang="ja-JP" altLang="en-US" dirty="0"/>
              <a:t>生成された事象数ではなく、重み付けされた事象数</a:t>
            </a:r>
          </a:p>
        </p:txBody>
      </p:sp>
    </p:spTree>
    <p:extLst>
      <p:ext uri="{BB962C8B-B14F-4D97-AF65-F5344CB8AC3E}">
        <p14:creationId xmlns:p14="http://schemas.microsoft.com/office/powerpoint/2010/main" val="364055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30155-4100-CBFD-DC28-65534C44393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B5A0165F-EB74-49BB-BF24-606B60A955B0}"/>
                  </a:ext>
                </a:extLst>
              </p:cNvPr>
              <p:cNvSpPr>
                <a:spLocks noGrp="1"/>
              </p:cNvSpPr>
              <p:nvPr>
                <p:ph type="title"/>
              </p:nvPr>
            </p:nvSpPr>
            <p:spPr>
              <a:xfrm>
                <a:off x="4102527" y="249816"/>
                <a:ext cx="4022608" cy="628153"/>
              </a:xfrm>
            </p:spPr>
            <p:txBody>
              <a:bodyPr>
                <a:normAutofit fontScale="90000"/>
              </a:bodyPr>
              <a:lstStyle/>
              <a:p>
                <a:pPr/>
                <a14:m>
                  <m:oMathPara xmlns:m="http://schemas.openxmlformats.org/officeDocument/2006/math">
                    <m:o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oMath>
                  </m:oMathPara>
                </a14:m>
                <a:endParaRPr kumimoji="1" lang="ja-JP" altLang="en-US" dirty="0"/>
              </a:p>
            </p:txBody>
          </p:sp>
        </mc:Choice>
        <mc:Fallback xmlns="">
          <p:sp>
            <p:nvSpPr>
              <p:cNvPr id="2" name="タイトル 1">
                <a:extLst>
                  <a:ext uri="{FF2B5EF4-FFF2-40B4-BE49-F238E27FC236}">
                    <a16:creationId xmlns:a16="http://schemas.microsoft.com/office/drawing/2014/main" id="{B5A0165F-EB74-49BB-BF24-606B60A955B0}"/>
                  </a:ext>
                </a:extLst>
              </p:cNvPr>
              <p:cNvSpPr>
                <a:spLocks noGrp="1" noRot="1" noChangeAspect="1" noMove="1" noResize="1" noEditPoints="1" noAdjustHandles="1" noChangeArrowheads="1" noChangeShapeType="1" noTextEdit="1"/>
              </p:cNvSpPr>
              <p:nvPr>
                <p:ph type="title"/>
              </p:nvPr>
            </p:nvSpPr>
            <p:spPr>
              <a:xfrm>
                <a:off x="4102527" y="249816"/>
                <a:ext cx="4022608" cy="628153"/>
              </a:xfrm>
              <a:blipFill>
                <a:blip r:embed="rId3"/>
                <a:stretch>
                  <a:fillRect/>
                </a:stretch>
              </a:blipFill>
            </p:spPr>
            <p:txBody>
              <a:bodyPr/>
              <a:lstStyle/>
              <a:p>
                <a:r>
                  <a:rPr lang="ja-JP" altLang="en-US">
                    <a:noFill/>
                  </a:rPr>
                  <a:t> </a:t>
                </a:r>
              </a:p>
            </p:txBody>
          </p:sp>
        </mc:Fallback>
      </mc:AlternateContent>
      <p:grpSp>
        <p:nvGrpSpPr>
          <p:cNvPr id="191" name="グループ化 190">
            <a:extLst>
              <a:ext uri="{FF2B5EF4-FFF2-40B4-BE49-F238E27FC236}">
                <a16:creationId xmlns:a16="http://schemas.microsoft.com/office/drawing/2014/main" id="{DE22B346-274B-8496-B58F-7844C3AAF320}"/>
              </a:ext>
            </a:extLst>
          </p:cNvPr>
          <p:cNvGrpSpPr/>
          <p:nvPr/>
        </p:nvGrpSpPr>
        <p:grpSpPr>
          <a:xfrm>
            <a:off x="737867" y="144082"/>
            <a:ext cx="3886237" cy="2296708"/>
            <a:chOff x="7013713" y="1214913"/>
            <a:chExt cx="3886237" cy="2296708"/>
          </a:xfrm>
        </p:grpSpPr>
        <p:grpSp>
          <p:nvGrpSpPr>
            <p:cNvPr id="6" name="グループ化 5">
              <a:extLst>
                <a:ext uri="{FF2B5EF4-FFF2-40B4-BE49-F238E27FC236}">
                  <a16:creationId xmlns:a16="http://schemas.microsoft.com/office/drawing/2014/main" id="{7A89B5C5-9DDA-5FA5-44CE-ACF37C50D013}"/>
                </a:ext>
              </a:extLst>
            </p:cNvPr>
            <p:cNvGrpSpPr/>
            <p:nvPr/>
          </p:nvGrpSpPr>
          <p:grpSpPr>
            <a:xfrm>
              <a:off x="7013713" y="1214913"/>
              <a:ext cx="3886237" cy="2296708"/>
              <a:chOff x="581527" y="4466617"/>
              <a:chExt cx="3886237" cy="2296708"/>
            </a:xfrm>
          </p:grpSpPr>
          <p:grpSp>
            <p:nvGrpSpPr>
              <p:cNvPr id="7" name="グループ化 6">
                <a:extLst>
                  <a:ext uri="{FF2B5EF4-FFF2-40B4-BE49-F238E27FC236}">
                    <a16:creationId xmlns:a16="http://schemas.microsoft.com/office/drawing/2014/main" id="{82A0FA41-EDBF-F7B5-6D6D-3C5D834BB575}"/>
                  </a:ext>
                </a:extLst>
              </p:cNvPr>
              <p:cNvGrpSpPr/>
              <p:nvPr/>
            </p:nvGrpSpPr>
            <p:grpSpPr>
              <a:xfrm>
                <a:off x="581527" y="4466617"/>
                <a:ext cx="3886237" cy="2296708"/>
                <a:chOff x="1770186" y="4309114"/>
                <a:chExt cx="3886237" cy="2296708"/>
              </a:xfrm>
            </p:grpSpPr>
            <p:sp>
              <p:nvSpPr>
                <p:cNvPr id="9" name="二等辺三角形 8">
                  <a:extLst>
                    <a:ext uri="{FF2B5EF4-FFF2-40B4-BE49-F238E27FC236}">
                      <a16:creationId xmlns:a16="http://schemas.microsoft.com/office/drawing/2014/main" id="{FC9CC9F3-361B-2C91-9A7E-2640D89D4C0C}"/>
                    </a:ext>
                  </a:extLst>
                </p:cNvPr>
                <p:cNvSpPr/>
                <p:nvPr/>
              </p:nvSpPr>
              <p:spPr>
                <a:xfrm rot="7588457">
                  <a:off x="4755203" y="512051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0" name="二等辺三角形 9">
                  <a:extLst>
                    <a:ext uri="{FF2B5EF4-FFF2-40B4-BE49-F238E27FC236}">
                      <a16:creationId xmlns:a16="http://schemas.microsoft.com/office/drawing/2014/main" id="{4F5C7959-D786-5FF7-5824-DDF7443DBE3B}"/>
                    </a:ext>
                  </a:extLst>
                </p:cNvPr>
                <p:cNvSpPr/>
                <p:nvPr/>
              </p:nvSpPr>
              <p:spPr>
                <a:xfrm rot="13268211">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1" name="フリーフォーム: 図形 10">
                  <a:extLst>
                    <a:ext uri="{FF2B5EF4-FFF2-40B4-BE49-F238E27FC236}">
                      <a16:creationId xmlns:a16="http://schemas.microsoft.com/office/drawing/2014/main" id="{FC44D855-7C6A-B0C6-3311-AD50E7659799}"/>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8B0CF100-1DA5-CABF-4428-A1F93B04D388}"/>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02B9A6F0-9DEC-85E6-6276-F47E27D245BC}"/>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C04B642F-D1D5-CFDE-52E4-DBB9EAB7965C}"/>
                        </a:ext>
                      </a:extLst>
                    </p:cNvPr>
                    <p:cNvSpPr txBox="1"/>
                    <p:nvPr/>
                  </p:nvSpPr>
                  <p:spPr>
                    <a:xfrm>
                      <a:off x="3125283" y="4985587"/>
                      <a:ext cx="667596"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𝛾</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14" name="テキスト ボックス 13">
                      <a:extLst>
                        <a:ext uri="{FF2B5EF4-FFF2-40B4-BE49-F238E27FC236}">
                          <a16:creationId xmlns:a16="http://schemas.microsoft.com/office/drawing/2014/main" id="{C04B642F-D1D5-CFDE-52E4-DBB9EAB7965C}"/>
                        </a:ext>
                      </a:extLst>
                    </p:cNvPr>
                    <p:cNvSpPr txBox="1">
                      <a:spLocks noRot="1" noChangeAspect="1" noMove="1" noResize="1" noEditPoints="1" noAdjustHandles="1" noChangeArrowheads="1" noChangeShapeType="1" noTextEdit="1"/>
                    </p:cNvSpPr>
                    <p:nvPr/>
                  </p:nvSpPr>
                  <p:spPr>
                    <a:xfrm>
                      <a:off x="3125283" y="4985587"/>
                      <a:ext cx="667596" cy="369332"/>
                    </a:xfrm>
                    <a:prstGeom prst="rect">
                      <a:avLst/>
                    </a:prstGeom>
                    <a:blipFill>
                      <a:blip r:embed="rId15"/>
                      <a:stretch>
                        <a:fillRect b="-1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1AD5EC1D-95F3-86C0-2FF3-97E500A2CBCA}"/>
                        </a:ext>
                      </a:extLst>
                    </p:cNvPr>
                    <p:cNvSpPr txBox="1"/>
                    <p:nvPr/>
                  </p:nvSpPr>
                  <p:spPr>
                    <a:xfrm>
                      <a:off x="4036870" y="4920702"/>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5" name="テキスト ボックス 14">
                      <a:extLst>
                        <a:ext uri="{FF2B5EF4-FFF2-40B4-BE49-F238E27FC236}">
                          <a16:creationId xmlns:a16="http://schemas.microsoft.com/office/drawing/2014/main" id="{1AD5EC1D-95F3-86C0-2FF3-97E500A2CBCA}"/>
                        </a:ext>
                      </a:extLst>
                    </p:cNvPr>
                    <p:cNvSpPr txBox="1">
                      <a:spLocks noRot="1" noChangeAspect="1" noMove="1" noResize="1" noEditPoints="1" noAdjustHandles="1" noChangeArrowheads="1" noChangeShapeType="1" noTextEdit="1"/>
                    </p:cNvSpPr>
                    <p:nvPr/>
                  </p:nvSpPr>
                  <p:spPr>
                    <a:xfrm>
                      <a:off x="4036870" y="4920702"/>
                      <a:ext cx="462844" cy="369332"/>
                    </a:xfrm>
                    <a:prstGeom prst="rect">
                      <a:avLst/>
                    </a:prstGeom>
                    <a:blipFill>
                      <a:blip r:embed="rId16"/>
                      <a:stretch>
                        <a:fillRect r="-65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A4CE965A-E547-2BC0-2C8F-80DE444ED202}"/>
                        </a:ext>
                      </a:extLst>
                    </p:cNvPr>
                    <p:cNvSpPr txBox="1"/>
                    <p:nvPr/>
                  </p:nvSpPr>
                  <p:spPr>
                    <a:xfrm>
                      <a:off x="4904214" y="4309114"/>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16" name="テキスト ボックス 15">
                      <a:extLst>
                        <a:ext uri="{FF2B5EF4-FFF2-40B4-BE49-F238E27FC236}">
                          <a16:creationId xmlns:a16="http://schemas.microsoft.com/office/drawing/2014/main" id="{A4CE965A-E547-2BC0-2C8F-80DE444ED202}"/>
                        </a:ext>
                      </a:extLst>
                    </p:cNvPr>
                    <p:cNvSpPr txBox="1">
                      <a:spLocks noRot="1" noChangeAspect="1" noMove="1" noResize="1" noEditPoints="1" noAdjustHandles="1" noChangeArrowheads="1" noChangeShapeType="1" noTextEdit="1"/>
                    </p:cNvSpPr>
                    <p:nvPr/>
                  </p:nvSpPr>
                  <p:spPr>
                    <a:xfrm>
                      <a:off x="4904214" y="4309114"/>
                      <a:ext cx="462844" cy="369332"/>
                    </a:xfrm>
                    <a:prstGeom prst="rect">
                      <a:avLst/>
                    </a:prstGeom>
                    <a:blipFill>
                      <a:blip r:embed="rId17"/>
                      <a:stretch>
                        <a:fillRect r="-1316"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119D7C27-C01E-B055-4EDD-3C2093B3B6C3}"/>
                        </a:ext>
                      </a:extLst>
                    </p:cNvPr>
                    <p:cNvSpPr txBox="1"/>
                    <p:nvPr/>
                  </p:nvSpPr>
                  <p:spPr>
                    <a:xfrm>
                      <a:off x="4862604" y="509710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17" name="テキスト ボックス 16">
                      <a:extLst>
                        <a:ext uri="{FF2B5EF4-FFF2-40B4-BE49-F238E27FC236}">
                          <a16:creationId xmlns:a16="http://schemas.microsoft.com/office/drawing/2014/main" id="{119D7C27-C01E-B055-4EDD-3C2093B3B6C3}"/>
                        </a:ext>
                      </a:extLst>
                    </p:cNvPr>
                    <p:cNvSpPr txBox="1">
                      <a:spLocks noRot="1" noChangeAspect="1" noMove="1" noResize="1" noEditPoints="1" noAdjustHandles="1" noChangeArrowheads="1" noChangeShapeType="1" noTextEdit="1"/>
                    </p:cNvSpPr>
                    <p:nvPr/>
                  </p:nvSpPr>
                  <p:spPr>
                    <a:xfrm>
                      <a:off x="4862604" y="5097100"/>
                      <a:ext cx="462844" cy="369332"/>
                    </a:xfrm>
                    <a:prstGeom prst="rect">
                      <a:avLst/>
                    </a:prstGeom>
                    <a:blipFill>
                      <a:blip r:embed="rId18"/>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3C17E048-F1E6-40B7-517C-F3F38FD44679}"/>
                        </a:ext>
                      </a:extLst>
                    </p:cNvPr>
                    <p:cNvSpPr txBox="1"/>
                    <p:nvPr/>
                  </p:nvSpPr>
                  <p:spPr>
                    <a:xfrm>
                      <a:off x="5193579" y="5354919"/>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𝑙</m:t>
                                    </m:r>
                                  </m:sub>
                                </m:sSub>
                              </m:e>
                            </m:acc>
                          </m:oMath>
                        </m:oMathPara>
                      </a14:m>
                      <a:endParaRPr kumimoji="1" lang="ja-JP" altLang="en-US" dirty="0"/>
                    </a:p>
                  </p:txBody>
                </p:sp>
              </mc:Choice>
              <mc:Fallback xmlns="">
                <p:sp>
                  <p:nvSpPr>
                    <p:cNvPr id="18" name="テキスト ボックス 17">
                      <a:extLst>
                        <a:ext uri="{FF2B5EF4-FFF2-40B4-BE49-F238E27FC236}">
                          <a16:creationId xmlns:a16="http://schemas.microsoft.com/office/drawing/2014/main" id="{3C17E048-F1E6-40B7-517C-F3F38FD44679}"/>
                        </a:ext>
                      </a:extLst>
                    </p:cNvPr>
                    <p:cNvSpPr txBox="1">
                      <a:spLocks noRot="1" noChangeAspect="1" noMove="1" noResize="1" noEditPoints="1" noAdjustHandles="1" noChangeArrowheads="1" noChangeShapeType="1" noTextEdit="1"/>
                    </p:cNvSpPr>
                    <p:nvPr/>
                  </p:nvSpPr>
                  <p:spPr>
                    <a:xfrm>
                      <a:off x="5193579" y="5354919"/>
                      <a:ext cx="462844" cy="369332"/>
                    </a:xfrm>
                    <a:prstGeom prst="rect">
                      <a:avLst/>
                    </a:prstGeom>
                    <a:blipFill>
                      <a:blip r:embed="rId19"/>
                      <a:stretch>
                        <a:fillRect r="-131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C0FE6743-A111-ECAF-77BE-E85CC49B5A7A}"/>
                        </a:ext>
                      </a:extLst>
                    </p:cNvPr>
                    <p:cNvSpPr txBox="1"/>
                    <p:nvPr/>
                  </p:nvSpPr>
                  <p:spPr>
                    <a:xfrm>
                      <a:off x="4095592" y="5833714"/>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9" name="テキスト ボックス 18">
                      <a:extLst>
                        <a:ext uri="{FF2B5EF4-FFF2-40B4-BE49-F238E27FC236}">
                          <a16:creationId xmlns:a16="http://schemas.microsoft.com/office/drawing/2014/main" id="{C0FE6743-A111-ECAF-77BE-E85CC49B5A7A}"/>
                        </a:ext>
                      </a:extLst>
                    </p:cNvPr>
                    <p:cNvSpPr txBox="1">
                      <a:spLocks noRot="1" noChangeAspect="1" noMove="1" noResize="1" noEditPoints="1" noAdjustHandles="1" noChangeArrowheads="1" noChangeShapeType="1" noTextEdit="1"/>
                    </p:cNvSpPr>
                    <p:nvPr/>
                  </p:nvSpPr>
                  <p:spPr>
                    <a:xfrm>
                      <a:off x="4095592" y="5833714"/>
                      <a:ext cx="462844" cy="369332"/>
                    </a:xfrm>
                    <a:prstGeom prst="rect">
                      <a:avLst/>
                    </a:prstGeom>
                    <a:blipFill>
                      <a:blip r:embed="rId20"/>
                      <a:stretch>
                        <a:fillRect r="-4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07B9660D-8121-3C77-0BFC-1F0C4F8CA67D}"/>
                        </a:ext>
                      </a:extLst>
                    </p:cNvPr>
                    <p:cNvSpPr txBox="1"/>
                    <p:nvPr/>
                  </p:nvSpPr>
                  <p:spPr>
                    <a:xfrm>
                      <a:off x="5154390" y="6236490"/>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0" name="テキスト ボックス 19">
                      <a:extLst>
                        <a:ext uri="{FF2B5EF4-FFF2-40B4-BE49-F238E27FC236}">
                          <a16:creationId xmlns:a16="http://schemas.microsoft.com/office/drawing/2014/main" id="{07B9660D-8121-3C77-0BFC-1F0C4F8CA67D}"/>
                        </a:ext>
                      </a:extLst>
                    </p:cNvPr>
                    <p:cNvSpPr txBox="1">
                      <a:spLocks noRot="1" noChangeAspect="1" noMove="1" noResize="1" noEditPoints="1" noAdjustHandles="1" noChangeArrowheads="1" noChangeShapeType="1" noTextEdit="1"/>
                    </p:cNvSpPr>
                    <p:nvPr/>
                  </p:nvSpPr>
                  <p:spPr>
                    <a:xfrm>
                      <a:off x="5154390" y="6236490"/>
                      <a:ext cx="462844" cy="369332"/>
                    </a:xfrm>
                    <a:prstGeom prst="rect">
                      <a:avLst/>
                    </a:prstGeom>
                    <a:blipFill>
                      <a:blip r:embed="rId21"/>
                      <a:stretch>
                        <a:fillRect/>
                      </a:stretch>
                    </a:blipFill>
                  </p:spPr>
                  <p:txBody>
                    <a:bodyPr/>
                    <a:lstStyle/>
                    <a:p>
                      <a:r>
                        <a:rPr lang="ja-JP" altLang="en-US">
                          <a:noFill/>
                        </a:rPr>
                        <a:t> </a:t>
                      </a:r>
                    </a:p>
                  </p:txBody>
                </p:sp>
              </mc:Fallback>
            </mc:AlternateContent>
            <p:cxnSp>
              <p:nvCxnSpPr>
                <p:cNvPr id="21" name="直線コネクタ 20">
                  <a:extLst>
                    <a:ext uri="{FF2B5EF4-FFF2-40B4-BE49-F238E27FC236}">
                      <a16:creationId xmlns:a16="http://schemas.microsoft.com/office/drawing/2014/main" id="{D1B8C901-0A35-E1DA-5B38-C50516C4ABF2}"/>
                    </a:ext>
                  </a:extLst>
                </p:cNvPr>
                <p:cNvCxnSpPr>
                  <a:cxnSpLocks/>
                  <a:endCxn id="11"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2" name="直線コネクタ 21">
                  <a:extLst>
                    <a:ext uri="{FF2B5EF4-FFF2-40B4-BE49-F238E27FC236}">
                      <a16:creationId xmlns:a16="http://schemas.microsoft.com/office/drawing/2014/main" id="{A49E8AA4-2B46-0300-A36F-A36198FC6493}"/>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7" name="直線コネクタ 26">
                  <a:extLst>
                    <a:ext uri="{FF2B5EF4-FFF2-40B4-BE49-F238E27FC236}">
                      <a16:creationId xmlns:a16="http://schemas.microsoft.com/office/drawing/2014/main" id="{7EC8BBB4-70B5-8707-8A5B-7EE952BC620B}"/>
                    </a:ext>
                  </a:extLst>
                </p:cNvPr>
                <p:cNvCxnSpPr>
                  <a:cxnSpLocks/>
                </p:cNvCxnSpPr>
                <p:nvPr/>
              </p:nvCxnSpPr>
              <p:spPr>
                <a:xfrm flipV="1">
                  <a:off x="4692930" y="4574729"/>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8" name="直線コネクタ 27">
                  <a:extLst>
                    <a:ext uri="{FF2B5EF4-FFF2-40B4-BE49-F238E27FC236}">
                      <a16:creationId xmlns:a16="http://schemas.microsoft.com/office/drawing/2014/main" id="{3B3AC7A3-DD91-3C56-6DD2-FA87B352ACA1}"/>
                    </a:ext>
                  </a:extLst>
                </p:cNvPr>
                <p:cNvCxnSpPr>
                  <a:cxnSpLocks/>
                </p:cNvCxnSpPr>
                <p:nvPr/>
              </p:nvCxnSpPr>
              <p:spPr>
                <a:xfrm>
                  <a:off x="4803005" y="6027736"/>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29" name="直線コネクタ 28">
                  <a:extLst>
                    <a:ext uri="{FF2B5EF4-FFF2-40B4-BE49-F238E27FC236}">
                      <a16:creationId xmlns:a16="http://schemas.microsoft.com/office/drawing/2014/main" id="{462082E6-CD4D-2C3E-49E2-53162B051BDC}"/>
                    </a:ext>
                  </a:extLst>
                </p:cNvPr>
                <p:cNvCxnSpPr>
                  <a:cxnSpLocks/>
                </p:cNvCxnSpPr>
                <p:nvPr/>
              </p:nvCxnSpPr>
              <p:spPr>
                <a:xfrm flipH="1">
                  <a:off x="4830198" y="5659253"/>
                  <a:ext cx="467021" cy="370601"/>
                </a:xfrm>
                <a:prstGeom prst="line">
                  <a:avLst/>
                </a:prstGeom>
              </p:spPr>
              <p:style>
                <a:lnRef idx="2">
                  <a:schemeClr val="dk1"/>
                </a:lnRef>
                <a:fillRef idx="0">
                  <a:schemeClr val="dk1"/>
                </a:fillRef>
                <a:effectRef idx="1">
                  <a:schemeClr val="dk1"/>
                </a:effectRef>
                <a:fontRef idx="minor">
                  <a:schemeClr val="tx1"/>
                </a:fontRef>
              </p:style>
            </p:cxnSp>
            <p:sp>
              <p:nvSpPr>
                <p:cNvPr id="30" name="フリーフォーム: 図形 29">
                  <a:extLst>
                    <a:ext uri="{FF2B5EF4-FFF2-40B4-BE49-F238E27FC236}">
                      <a16:creationId xmlns:a16="http://schemas.microsoft.com/office/drawing/2014/main" id="{0B51C199-9B65-88A2-EC34-2C74287A2058}"/>
                    </a:ext>
                  </a:extLst>
                </p:cNvPr>
                <p:cNvSpPr/>
                <p:nvPr/>
              </p:nvSpPr>
              <p:spPr>
                <a:xfrm rot="2031325" flipV="1">
                  <a:off x="4047164" y="5683187"/>
                  <a:ext cx="854538" cy="22598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二等辺三角形 30">
                  <a:extLst>
                    <a:ext uri="{FF2B5EF4-FFF2-40B4-BE49-F238E27FC236}">
                      <a16:creationId xmlns:a16="http://schemas.microsoft.com/office/drawing/2014/main" id="{CBF98997-598C-3715-3BFD-0CAC4EF81A13}"/>
                    </a:ext>
                  </a:extLst>
                </p:cNvPr>
                <p:cNvSpPr/>
                <p:nvPr/>
              </p:nvSpPr>
              <p:spPr>
                <a:xfrm rot="14031933">
                  <a:off x="4959954" y="58181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8D9EA966-BED2-7094-0884-ADFF5FF08DF7}"/>
                    </a:ext>
                  </a:extLst>
                </p:cNvPr>
                <p:cNvSpPr/>
                <p:nvPr/>
              </p:nvSpPr>
              <p:spPr>
                <a:xfrm rot="7558353">
                  <a:off x="5027515" y="6212012"/>
                  <a:ext cx="201275" cy="9087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CB971B10-60F8-DD12-170B-08516CE67F2C}"/>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4" name="二等辺三角形 33">
                  <a:extLst>
                    <a:ext uri="{FF2B5EF4-FFF2-40B4-BE49-F238E27FC236}">
                      <a16:creationId xmlns:a16="http://schemas.microsoft.com/office/drawing/2014/main" id="{F776266E-2305-B249-9B3D-525AD01B39E9}"/>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8" name="直線コネクタ 7">
                <a:extLst>
                  <a:ext uri="{FF2B5EF4-FFF2-40B4-BE49-F238E27FC236}">
                    <a16:creationId xmlns:a16="http://schemas.microsoft.com/office/drawing/2014/main" id="{062A76B6-3B33-8E17-946D-F62AAC85348E}"/>
                  </a:ext>
                </a:extLst>
              </p:cNvPr>
              <p:cNvCxnSpPr>
                <a:cxnSpLocks/>
              </p:cNvCxnSpPr>
              <p:nvPr/>
            </p:nvCxnSpPr>
            <p:spPr>
              <a:xfrm>
                <a:off x="3489872" y="5154008"/>
                <a:ext cx="318344" cy="301956"/>
              </a:xfrm>
              <a:prstGeom prst="line">
                <a:avLst/>
              </a:prstGeom>
            </p:spPr>
            <p:style>
              <a:lnRef idx="2">
                <a:schemeClr val="dk1"/>
              </a:lnRef>
              <a:fillRef idx="0">
                <a:schemeClr val="dk1"/>
              </a:fillRef>
              <a:effectRef idx="1">
                <a:schemeClr val="dk1"/>
              </a:effectRef>
              <a:fontRef idx="minor">
                <a:schemeClr val="tx1"/>
              </a:fontRef>
            </p:style>
          </p:cxnSp>
        </p:grpSp>
        <p:sp>
          <p:nvSpPr>
            <p:cNvPr id="187" name="フリーフォーム: 図形 186">
              <a:extLst>
                <a:ext uri="{FF2B5EF4-FFF2-40B4-BE49-F238E27FC236}">
                  <a16:creationId xmlns:a16="http://schemas.microsoft.com/office/drawing/2014/main" id="{CCA4A92C-AFB5-DC6A-E819-D60B7E3DA163}"/>
                </a:ext>
              </a:extLst>
            </p:cNvPr>
            <p:cNvSpPr/>
            <p:nvPr/>
          </p:nvSpPr>
          <p:spPr>
            <a:xfrm rot="8092500" flipH="1">
              <a:off x="9237689" y="2064003"/>
              <a:ext cx="801430" cy="24114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90" name="グループ化 289">
            <a:extLst>
              <a:ext uri="{FF2B5EF4-FFF2-40B4-BE49-F238E27FC236}">
                <a16:creationId xmlns:a16="http://schemas.microsoft.com/office/drawing/2014/main" id="{6BFAE586-B652-2B36-6F76-E4C4FF80CA42}"/>
              </a:ext>
            </a:extLst>
          </p:cNvPr>
          <p:cNvGrpSpPr/>
          <p:nvPr/>
        </p:nvGrpSpPr>
        <p:grpSpPr>
          <a:xfrm>
            <a:off x="7792963" y="235348"/>
            <a:ext cx="3886237" cy="2206698"/>
            <a:chOff x="5640027" y="1111028"/>
            <a:chExt cx="3886237" cy="2206698"/>
          </a:xfrm>
        </p:grpSpPr>
        <p:grpSp>
          <p:nvGrpSpPr>
            <p:cNvPr id="258" name="グループ化 257">
              <a:extLst>
                <a:ext uri="{FF2B5EF4-FFF2-40B4-BE49-F238E27FC236}">
                  <a16:creationId xmlns:a16="http://schemas.microsoft.com/office/drawing/2014/main" id="{74EF06EE-97E3-CB14-6D3E-DF8DA2421A54}"/>
                </a:ext>
              </a:extLst>
            </p:cNvPr>
            <p:cNvGrpSpPr/>
            <p:nvPr/>
          </p:nvGrpSpPr>
          <p:grpSpPr>
            <a:xfrm>
              <a:off x="5640027" y="1286633"/>
              <a:ext cx="3886237" cy="2031093"/>
              <a:chOff x="7013713" y="1480528"/>
              <a:chExt cx="3886237" cy="2031093"/>
            </a:xfrm>
          </p:grpSpPr>
          <p:grpSp>
            <p:nvGrpSpPr>
              <p:cNvPr id="259" name="グループ化 258">
                <a:extLst>
                  <a:ext uri="{FF2B5EF4-FFF2-40B4-BE49-F238E27FC236}">
                    <a16:creationId xmlns:a16="http://schemas.microsoft.com/office/drawing/2014/main" id="{7A2D0FA8-CF06-9228-C6B1-586071454DD6}"/>
                  </a:ext>
                </a:extLst>
              </p:cNvPr>
              <p:cNvGrpSpPr/>
              <p:nvPr/>
            </p:nvGrpSpPr>
            <p:grpSpPr>
              <a:xfrm>
                <a:off x="7013713" y="1480528"/>
                <a:ext cx="3886237" cy="2031093"/>
                <a:chOff x="581527" y="4732232"/>
                <a:chExt cx="3886237" cy="2031093"/>
              </a:xfrm>
            </p:grpSpPr>
            <p:grpSp>
              <p:nvGrpSpPr>
                <p:cNvPr id="261" name="グループ化 260">
                  <a:extLst>
                    <a:ext uri="{FF2B5EF4-FFF2-40B4-BE49-F238E27FC236}">
                      <a16:creationId xmlns:a16="http://schemas.microsoft.com/office/drawing/2014/main" id="{0336D1F5-F4F0-A30C-5645-AF0CE495F940}"/>
                    </a:ext>
                  </a:extLst>
                </p:cNvPr>
                <p:cNvGrpSpPr/>
                <p:nvPr/>
              </p:nvGrpSpPr>
              <p:grpSpPr>
                <a:xfrm>
                  <a:off x="581527" y="4732232"/>
                  <a:ext cx="3886237" cy="2031093"/>
                  <a:chOff x="1770186" y="4574729"/>
                  <a:chExt cx="3886237" cy="2031093"/>
                </a:xfrm>
              </p:grpSpPr>
              <p:sp>
                <p:nvSpPr>
                  <p:cNvPr id="263" name="二等辺三角形 262">
                    <a:extLst>
                      <a:ext uri="{FF2B5EF4-FFF2-40B4-BE49-F238E27FC236}">
                        <a16:creationId xmlns:a16="http://schemas.microsoft.com/office/drawing/2014/main" id="{5107F23D-B867-4DDD-5294-A09C11DCBC53}"/>
                      </a:ext>
                    </a:extLst>
                  </p:cNvPr>
                  <p:cNvSpPr/>
                  <p:nvPr/>
                </p:nvSpPr>
                <p:spPr>
                  <a:xfrm rot="18720627">
                    <a:off x="4755203" y="512051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64" name="二等辺三角形 263">
                    <a:extLst>
                      <a:ext uri="{FF2B5EF4-FFF2-40B4-BE49-F238E27FC236}">
                        <a16:creationId xmlns:a16="http://schemas.microsoft.com/office/drawing/2014/main" id="{E6C2E0BA-C1CA-8118-5F4D-C4329743DDA5}"/>
                      </a:ext>
                    </a:extLst>
                  </p:cNvPr>
                  <p:cNvSpPr/>
                  <p:nvPr/>
                </p:nvSpPr>
                <p:spPr>
                  <a:xfrm rot="2329934">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65" name="フリーフォーム: 図形 264">
                    <a:extLst>
                      <a:ext uri="{FF2B5EF4-FFF2-40B4-BE49-F238E27FC236}">
                        <a16:creationId xmlns:a16="http://schemas.microsoft.com/office/drawing/2014/main" id="{A0FA765E-4634-69D2-EE75-A237106CEEE5}"/>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266" name="テキスト ボックス 265">
                        <a:extLst>
                          <a:ext uri="{FF2B5EF4-FFF2-40B4-BE49-F238E27FC236}">
                            <a16:creationId xmlns:a16="http://schemas.microsoft.com/office/drawing/2014/main" id="{09D76E8E-3D40-8029-D7B5-33FC4364137A}"/>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7" name="テキスト ボックス 266">
                        <a:extLst>
                          <a:ext uri="{FF2B5EF4-FFF2-40B4-BE49-F238E27FC236}">
                            <a16:creationId xmlns:a16="http://schemas.microsoft.com/office/drawing/2014/main" id="{02A93CC3-54F8-06F8-079B-F14FBEADF852}"/>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8" name="テキスト ボックス 267">
                        <a:extLst>
                          <a:ext uri="{FF2B5EF4-FFF2-40B4-BE49-F238E27FC236}">
                            <a16:creationId xmlns:a16="http://schemas.microsoft.com/office/drawing/2014/main" id="{DCC1F043-19DB-108E-8FC9-1EB9DD193D2D}"/>
                          </a:ext>
                        </a:extLst>
                      </p:cNvPr>
                      <p:cNvSpPr txBox="1"/>
                      <p:nvPr/>
                    </p:nvSpPr>
                    <p:spPr>
                      <a:xfrm>
                        <a:off x="3125283" y="4985587"/>
                        <a:ext cx="667596"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𝛾</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268" name="テキスト ボックス 267">
                        <a:extLst>
                          <a:ext uri="{FF2B5EF4-FFF2-40B4-BE49-F238E27FC236}">
                            <a16:creationId xmlns:a16="http://schemas.microsoft.com/office/drawing/2014/main" id="{DCC1F043-19DB-108E-8FC9-1EB9DD193D2D}"/>
                          </a:ext>
                        </a:extLst>
                      </p:cNvPr>
                      <p:cNvSpPr txBox="1">
                        <a:spLocks noRot="1" noChangeAspect="1" noMove="1" noResize="1" noEditPoints="1" noAdjustHandles="1" noChangeArrowheads="1" noChangeShapeType="1" noTextEdit="1"/>
                      </p:cNvSpPr>
                      <p:nvPr/>
                    </p:nvSpPr>
                    <p:spPr>
                      <a:xfrm>
                        <a:off x="3125283" y="4985587"/>
                        <a:ext cx="667596" cy="369332"/>
                      </a:xfrm>
                      <a:prstGeom prst="rect">
                        <a:avLst/>
                      </a:prstGeom>
                      <a:blipFill>
                        <a:blip r:embed="rId22"/>
                        <a:stretch>
                          <a:fillRect b="-1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9" name="テキスト ボックス 268">
                        <a:extLst>
                          <a:ext uri="{FF2B5EF4-FFF2-40B4-BE49-F238E27FC236}">
                            <a16:creationId xmlns:a16="http://schemas.microsoft.com/office/drawing/2014/main" id="{0B37A1BC-BC5C-6AB7-840E-9094F79D1C4F}"/>
                          </a:ext>
                        </a:extLst>
                      </p:cNvPr>
                      <p:cNvSpPr txBox="1"/>
                      <p:nvPr/>
                    </p:nvSpPr>
                    <p:spPr>
                      <a:xfrm>
                        <a:off x="4036870" y="4920702"/>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69" name="テキスト ボックス 268">
                        <a:extLst>
                          <a:ext uri="{FF2B5EF4-FFF2-40B4-BE49-F238E27FC236}">
                            <a16:creationId xmlns:a16="http://schemas.microsoft.com/office/drawing/2014/main" id="{0B37A1BC-BC5C-6AB7-840E-9094F79D1C4F}"/>
                          </a:ext>
                        </a:extLst>
                      </p:cNvPr>
                      <p:cNvSpPr txBox="1">
                        <a:spLocks noRot="1" noChangeAspect="1" noMove="1" noResize="1" noEditPoints="1" noAdjustHandles="1" noChangeArrowheads="1" noChangeShapeType="1" noTextEdit="1"/>
                      </p:cNvSpPr>
                      <p:nvPr/>
                    </p:nvSpPr>
                    <p:spPr>
                      <a:xfrm>
                        <a:off x="4036870" y="4920702"/>
                        <a:ext cx="462844" cy="369332"/>
                      </a:xfrm>
                      <a:prstGeom prst="rect">
                        <a:avLst/>
                      </a:prstGeom>
                      <a:blipFill>
                        <a:blip r:embed="rId23"/>
                        <a:stretch>
                          <a:fillRect r="-789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2" name="テキスト ボックス 271">
                        <a:extLst>
                          <a:ext uri="{FF2B5EF4-FFF2-40B4-BE49-F238E27FC236}">
                            <a16:creationId xmlns:a16="http://schemas.microsoft.com/office/drawing/2014/main" id="{5473CFC2-3D86-6AA5-C5E9-AF876D8244E6}"/>
                          </a:ext>
                        </a:extLst>
                      </p:cNvPr>
                      <p:cNvSpPr txBox="1"/>
                      <p:nvPr/>
                    </p:nvSpPr>
                    <p:spPr>
                      <a:xfrm>
                        <a:off x="5193579" y="5354919"/>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dirty="0" smtClean="0">
                                      <a:latin typeface="Cambria Math" panose="02040503050406030204" pitchFamily="18" charset="0"/>
                                    </a:rPr>
                                  </m:ctrlPr>
                                </m:accPr>
                                <m:e>
                                  <m:r>
                                    <a:rPr lang="en-US" altLang="ja-JP" b="0" i="1" dirty="0" smtClean="0">
                                      <a:latin typeface="Cambria Math" panose="02040503050406030204" pitchFamily="18" charset="0"/>
                                    </a:rPr>
                                    <m:t>𝑞</m:t>
                                  </m:r>
                                </m:e>
                              </m:acc>
                              <m:r>
                                <a:rPr lang="en-US" altLang="ja-JP" b="0" i="0" dirty="0" smtClean="0">
                                  <a:latin typeface="Cambria Math" panose="02040503050406030204" pitchFamily="18" charset="0"/>
                                </a:rPr>
                                <m:t>′</m:t>
                              </m:r>
                            </m:oMath>
                          </m:oMathPara>
                        </a14:m>
                        <a:endParaRPr kumimoji="1" lang="ja-JP" altLang="en-US" dirty="0"/>
                      </a:p>
                    </p:txBody>
                  </p:sp>
                </mc:Choice>
                <mc:Fallback xmlns="">
                  <p:sp>
                    <p:nvSpPr>
                      <p:cNvPr id="272" name="テキスト ボックス 271">
                        <a:extLst>
                          <a:ext uri="{FF2B5EF4-FFF2-40B4-BE49-F238E27FC236}">
                            <a16:creationId xmlns:a16="http://schemas.microsoft.com/office/drawing/2014/main" id="{5473CFC2-3D86-6AA5-C5E9-AF876D8244E6}"/>
                          </a:ext>
                        </a:extLst>
                      </p:cNvPr>
                      <p:cNvSpPr txBox="1">
                        <a:spLocks noRot="1" noChangeAspect="1" noMove="1" noResize="1" noEditPoints="1" noAdjustHandles="1" noChangeArrowheads="1" noChangeShapeType="1" noTextEdit="1"/>
                      </p:cNvSpPr>
                      <p:nvPr/>
                    </p:nvSpPr>
                    <p:spPr>
                      <a:xfrm>
                        <a:off x="5193579" y="5354919"/>
                        <a:ext cx="462844" cy="369332"/>
                      </a:xfrm>
                      <a:prstGeom prst="rect">
                        <a:avLst/>
                      </a:prstGeom>
                      <a:blipFill>
                        <a:blip r:embed="rId24"/>
                        <a:stretch>
                          <a:fillRect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3" name="テキスト ボックス 272">
                        <a:extLst>
                          <a:ext uri="{FF2B5EF4-FFF2-40B4-BE49-F238E27FC236}">
                            <a16:creationId xmlns:a16="http://schemas.microsoft.com/office/drawing/2014/main" id="{7AD3D42E-E205-979A-2818-A24A79C2F8F1}"/>
                          </a:ext>
                        </a:extLst>
                      </p:cNvPr>
                      <p:cNvSpPr txBox="1"/>
                      <p:nvPr/>
                    </p:nvSpPr>
                    <p:spPr>
                      <a:xfrm>
                        <a:off x="4095592" y="5833714"/>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73" name="テキスト ボックス 272">
                        <a:extLst>
                          <a:ext uri="{FF2B5EF4-FFF2-40B4-BE49-F238E27FC236}">
                            <a16:creationId xmlns:a16="http://schemas.microsoft.com/office/drawing/2014/main" id="{7AD3D42E-E205-979A-2818-A24A79C2F8F1}"/>
                          </a:ext>
                        </a:extLst>
                      </p:cNvPr>
                      <p:cNvSpPr txBox="1">
                        <a:spLocks noRot="1" noChangeAspect="1" noMove="1" noResize="1" noEditPoints="1" noAdjustHandles="1" noChangeArrowheads="1" noChangeShapeType="1" noTextEdit="1"/>
                      </p:cNvSpPr>
                      <p:nvPr/>
                    </p:nvSpPr>
                    <p:spPr>
                      <a:xfrm>
                        <a:off x="4095592" y="5833714"/>
                        <a:ext cx="462844" cy="369332"/>
                      </a:xfrm>
                      <a:prstGeom prst="rect">
                        <a:avLst/>
                      </a:prstGeom>
                      <a:blipFill>
                        <a:blip r:embed="rId25"/>
                        <a:stretch>
                          <a:fillRect r="-2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4" name="テキスト ボックス 273">
                        <a:extLst>
                          <a:ext uri="{FF2B5EF4-FFF2-40B4-BE49-F238E27FC236}">
                            <a16:creationId xmlns:a16="http://schemas.microsoft.com/office/drawing/2014/main" id="{097BE3E2-BD6E-EDD2-14D8-9EC2B0EF51A5}"/>
                          </a:ext>
                        </a:extLst>
                      </p:cNvPr>
                      <p:cNvSpPr txBox="1"/>
                      <p:nvPr/>
                    </p:nvSpPr>
                    <p:spPr>
                      <a:xfrm>
                        <a:off x="5154390" y="623649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274" name="テキスト ボックス 273">
                        <a:extLst>
                          <a:ext uri="{FF2B5EF4-FFF2-40B4-BE49-F238E27FC236}">
                            <a16:creationId xmlns:a16="http://schemas.microsoft.com/office/drawing/2014/main" id="{097BE3E2-BD6E-EDD2-14D8-9EC2B0EF51A5}"/>
                          </a:ext>
                        </a:extLst>
                      </p:cNvPr>
                      <p:cNvSpPr txBox="1">
                        <a:spLocks noRot="1" noChangeAspect="1" noMove="1" noResize="1" noEditPoints="1" noAdjustHandles="1" noChangeArrowheads="1" noChangeShapeType="1" noTextEdit="1"/>
                      </p:cNvSpPr>
                      <p:nvPr/>
                    </p:nvSpPr>
                    <p:spPr>
                      <a:xfrm>
                        <a:off x="5154390" y="6236490"/>
                        <a:ext cx="462844" cy="369332"/>
                      </a:xfrm>
                      <a:prstGeom prst="rect">
                        <a:avLst/>
                      </a:prstGeom>
                      <a:blipFill>
                        <a:blip r:embed="rId26"/>
                        <a:stretch>
                          <a:fillRect b="-6557"/>
                        </a:stretch>
                      </a:blipFill>
                    </p:spPr>
                    <p:txBody>
                      <a:bodyPr/>
                      <a:lstStyle/>
                      <a:p>
                        <a:r>
                          <a:rPr lang="ja-JP" altLang="en-US">
                            <a:noFill/>
                          </a:rPr>
                          <a:t> </a:t>
                        </a:r>
                      </a:p>
                    </p:txBody>
                  </p:sp>
                </mc:Fallback>
              </mc:AlternateContent>
              <p:cxnSp>
                <p:nvCxnSpPr>
                  <p:cNvPr id="275" name="直線コネクタ 274">
                    <a:extLst>
                      <a:ext uri="{FF2B5EF4-FFF2-40B4-BE49-F238E27FC236}">
                        <a16:creationId xmlns:a16="http://schemas.microsoft.com/office/drawing/2014/main" id="{8E31AAE1-4637-37BC-3D91-F2629B8DA94A}"/>
                      </a:ext>
                    </a:extLst>
                  </p:cNvPr>
                  <p:cNvCxnSpPr>
                    <a:cxnSpLocks/>
                    <a:endCxn id="265"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76" name="直線コネクタ 275">
                    <a:extLst>
                      <a:ext uri="{FF2B5EF4-FFF2-40B4-BE49-F238E27FC236}">
                        <a16:creationId xmlns:a16="http://schemas.microsoft.com/office/drawing/2014/main" id="{2EDBB59F-ED6A-2326-BC02-7F078FA86F8F}"/>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77" name="直線コネクタ 276">
                    <a:extLst>
                      <a:ext uri="{FF2B5EF4-FFF2-40B4-BE49-F238E27FC236}">
                        <a16:creationId xmlns:a16="http://schemas.microsoft.com/office/drawing/2014/main" id="{5A667065-2CBA-7EB8-E30A-86CE5E21C88E}"/>
                      </a:ext>
                    </a:extLst>
                  </p:cNvPr>
                  <p:cNvCxnSpPr>
                    <a:cxnSpLocks/>
                  </p:cNvCxnSpPr>
                  <p:nvPr/>
                </p:nvCxnSpPr>
                <p:spPr>
                  <a:xfrm flipV="1">
                    <a:off x="4692930" y="4574729"/>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78" name="直線コネクタ 277">
                    <a:extLst>
                      <a:ext uri="{FF2B5EF4-FFF2-40B4-BE49-F238E27FC236}">
                        <a16:creationId xmlns:a16="http://schemas.microsoft.com/office/drawing/2014/main" id="{74BBA20E-01A9-A035-CAE5-ED0575892774}"/>
                      </a:ext>
                    </a:extLst>
                  </p:cNvPr>
                  <p:cNvCxnSpPr>
                    <a:cxnSpLocks/>
                  </p:cNvCxnSpPr>
                  <p:nvPr/>
                </p:nvCxnSpPr>
                <p:spPr>
                  <a:xfrm>
                    <a:off x="4803005" y="6027736"/>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279" name="直線コネクタ 278">
                    <a:extLst>
                      <a:ext uri="{FF2B5EF4-FFF2-40B4-BE49-F238E27FC236}">
                        <a16:creationId xmlns:a16="http://schemas.microsoft.com/office/drawing/2014/main" id="{D36F8417-E8FA-4D35-D9A3-C1A078D4B3B7}"/>
                      </a:ext>
                    </a:extLst>
                  </p:cNvPr>
                  <p:cNvCxnSpPr>
                    <a:cxnSpLocks/>
                  </p:cNvCxnSpPr>
                  <p:nvPr/>
                </p:nvCxnSpPr>
                <p:spPr>
                  <a:xfrm flipH="1">
                    <a:off x="4830198" y="5659253"/>
                    <a:ext cx="467021" cy="370601"/>
                  </a:xfrm>
                  <a:prstGeom prst="line">
                    <a:avLst/>
                  </a:prstGeom>
                </p:spPr>
                <p:style>
                  <a:lnRef idx="2">
                    <a:schemeClr val="dk1"/>
                  </a:lnRef>
                  <a:fillRef idx="0">
                    <a:schemeClr val="dk1"/>
                  </a:fillRef>
                  <a:effectRef idx="1">
                    <a:schemeClr val="dk1"/>
                  </a:effectRef>
                  <a:fontRef idx="minor">
                    <a:schemeClr val="tx1"/>
                  </a:fontRef>
                </p:style>
              </p:cxnSp>
              <p:sp>
                <p:nvSpPr>
                  <p:cNvPr id="280" name="フリーフォーム: 図形 279">
                    <a:extLst>
                      <a:ext uri="{FF2B5EF4-FFF2-40B4-BE49-F238E27FC236}">
                        <a16:creationId xmlns:a16="http://schemas.microsoft.com/office/drawing/2014/main" id="{7AB1317A-0E0B-872F-AE7D-12614BAB34B3}"/>
                      </a:ext>
                    </a:extLst>
                  </p:cNvPr>
                  <p:cNvSpPr/>
                  <p:nvPr/>
                </p:nvSpPr>
                <p:spPr>
                  <a:xfrm rot="2031325" flipV="1">
                    <a:off x="4047164" y="5683187"/>
                    <a:ext cx="854538" cy="22598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1" name="二等辺三角形 280">
                    <a:extLst>
                      <a:ext uri="{FF2B5EF4-FFF2-40B4-BE49-F238E27FC236}">
                        <a16:creationId xmlns:a16="http://schemas.microsoft.com/office/drawing/2014/main" id="{3F2041C5-19FD-0CE9-8C9C-F21B4603731D}"/>
                      </a:ext>
                    </a:extLst>
                  </p:cNvPr>
                  <p:cNvSpPr/>
                  <p:nvPr/>
                </p:nvSpPr>
                <p:spPr>
                  <a:xfrm rot="13748868">
                    <a:off x="4959954" y="58181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2" name="二等辺三角形 281">
                    <a:extLst>
                      <a:ext uri="{FF2B5EF4-FFF2-40B4-BE49-F238E27FC236}">
                        <a16:creationId xmlns:a16="http://schemas.microsoft.com/office/drawing/2014/main" id="{2D186A8F-181D-3DE1-4FB9-76A242A530EC}"/>
                      </a:ext>
                    </a:extLst>
                  </p:cNvPr>
                  <p:cNvSpPr/>
                  <p:nvPr/>
                </p:nvSpPr>
                <p:spPr>
                  <a:xfrm rot="7380440">
                    <a:off x="5027515" y="6212012"/>
                    <a:ext cx="201275" cy="9087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3" name="二等辺三角形 282">
                    <a:extLst>
                      <a:ext uri="{FF2B5EF4-FFF2-40B4-BE49-F238E27FC236}">
                        <a16:creationId xmlns:a16="http://schemas.microsoft.com/office/drawing/2014/main" id="{8A03538C-E2E5-C80E-F646-36A51F56BF4F}"/>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4" name="二等辺三角形 283">
                    <a:extLst>
                      <a:ext uri="{FF2B5EF4-FFF2-40B4-BE49-F238E27FC236}">
                        <a16:creationId xmlns:a16="http://schemas.microsoft.com/office/drawing/2014/main" id="{2AF18838-3C79-B6EA-DFAD-4117337195DF}"/>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262" name="直線コネクタ 261">
                  <a:extLst>
                    <a:ext uri="{FF2B5EF4-FFF2-40B4-BE49-F238E27FC236}">
                      <a16:creationId xmlns:a16="http://schemas.microsoft.com/office/drawing/2014/main" id="{C0A1927E-6190-31EB-B2D9-132830ECCE77}"/>
                    </a:ext>
                  </a:extLst>
                </p:cNvPr>
                <p:cNvCxnSpPr>
                  <a:cxnSpLocks/>
                </p:cNvCxnSpPr>
                <p:nvPr/>
              </p:nvCxnSpPr>
              <p:spPr>
                <a:xfrm>
                  <a:off x="3489872" y="5154008"/>
                  <a:ext cx="318344" cy="301956"/>
                </a:xfrm>
                <a:prstGeom prst="line">
                  <a:avLst/>
                </a:prstGeom>
              </p:spPr>
              <p:style>
                <a:lnRef idx="2">
                  <a:schemeClr val="dk1"/>
                </a:lnRef>
                <a:fillRef idx="0">
                  <a:schemeClr val="dk1"/>
                </a:fillRef>
                <a:effectRef idx="1">
                  <a:schemeClr val="dk1"/>
                </a:effectRef>
                <a:fontRef idx="minor">
                  <a:schemeClr val="tx1"/>
                </a:fontRef>
              </p:style>
            </p:cxnSp>
          </p:grpSp>
          <p:sp>
            <p:nvSpPr>
              <p:cNvPr id="260" name="フリーフォーム: 図形 259">
                <a:extLst>
                  <a:ext uri="{FF2B5EF4-FFF2-40B4-BE49-F238E27FC236}">
                    <a16:creationId xmlns:a16="http://schemas.microsoft.com/office/drawing/2014/main" id="{49F7500F-9923-8E9D-34FB-2022F6FDB63E}"/>
                  </a:ext>
                </a:extLst>
              </p:cNvPr>
              <p:cNvSpPr/>
              <p:nvPr/>
            </p:nvSpPr>
            <p:spPr>
              <a:xfrm rot="8092500" flipH="1">
                <a:off x="9237689" y="2064003"/>
                <a:ext cx="801430" cy="24114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mc:AlternateContent xmlns:mc="http://schemas.openxmlformats.org/markup-compatibility/2006" xmlns:a14="http://schemas.microsoft.com/office/drawing/2010/main">
          <mc:Choice Requires="a14">
            <p:sp>
              <p:nvSpPr>
                <p:cNvPr id="286" name="テキスト ボックス 285">
                  <a:extLst>
                    <a:ext uri="{FF2B5EF4-FFF2-40B4-BE49-F238E27FC236}">
                      <a16:creationId xmlns:a16="http://schemas.microsoft.com/office/drawing/2014/main" id="{013410A1-C6F6-717C-C254-20E7D6B68128}"/>
                    </a:ext>
                  </a:extLst>
                </p:cNvPr>
                <p:cNvSpPr txBox="1"/>
                <p:nvPr/>
              </p:nvSpPr>
              <p:spPr>
                <a:xfrm>
                  <a:off x="8834574" y="1111028"/>
                  <a:ext cx="462844" cy="369332"/>
                </a:xfrm>
                <a:prstGeom prst="rect">
                  <a:avLst/>
                </a:prstGeom>
                <a:noFill/>
              </p:spPr>
              <p:txBody>
                <a:bodyPr wrap="square" rtlCol="0">
                  <a:spAutoFit/>
                </a:bodyPr>
                <a:lstStyle/>
                <a:p>
                  <a:pPr/>
                  <a14:m>
                    <m:oMathPara xmlns:m="http://schemas.openxmlformats.org/officeDocument/2006/math">
                      <m:oMath>
                        <m:sSub>
                          <m:sSubPr>
                            <m:ctrlPr>
                              <a:rPr lang="ja-JP" altLang="en-US" b="0" i="1" dirty="0" smtClean="0">
                                <a:latin typeface="Cambria Math" panose="02040503050406030204" pitchFamily="18" charset="0"/>
                              </a:rPr>
                            </m:ctrlPr>
                          </m:sSubPr>
                          <m:e>
                            <m:r>
                              <a:rPr lang="ja-JP" altLang="en-US" b="0" i="1" dirty="0" smtClean="0">
                                <a:latin typeface="Cambria Math" panose="02040503050406030204" pitchFamily="18" charset="0"/>
                              </a:rPr>
                              <m:t>𝜈</m:t>
                            </m:r>
                          </m:e>
                          <m:sub>
                            <m:r>
                              <a:rPr lang="en-US" altLang="ja-JP" b="0" i="1" dirty="0" smtClean="0">
                                <a:latin typeface="Cambria Math" panose="02040503050406030204" pitchFamily="18" charset="0"/>
                              </a:rPr>
                              <m:t>𝑙</m:t>
                            </m:r>
                          </m:sub>
                        </m:sSub>
                      </m:oMath>
                    </m:oMathPara>
                  </a14:m>
                  <a:endParaRPr kumimoji="1" lang="ja-JP" altLang="en-US" dirty="0"/>
                </a:p>
              </p:txBody>
            </p:sp>
          </mc:Choice>
          <mc:Fallback xmlns="">
            <p:sp>
              <p:nvSpPr>
                <p:cNvPr id="286" name="テキスト ボックス 285">
                  <a:extLst>
                    <a:ext uri="{FF2B5EF4-FFF2-40B4-BE49-F238E27FC236}">
                      <a16:creationId xmlns:a16="http://schemas.microsoft.com/office/drawing/2014/main" id="{013410A1-C6F6-717C-C254-20E7D6B68128}"/>
                    </a:ext>
                  </a:extLst>
                </p:cNvPr>
                <p:cNvSpPr txBox="1">
                  <a:spLocks noRot="1" noChangeAspect="1" noMove="1" noResize="1" noEditPoints="1" noAdjustHandles="1" noChangeArrowheads="1" noChangeShapeType="1" noTextEdit="1"/>
                </p:cNvSpPr>
                <p:nvPr/>
              </p:nvSpPr>
              <p:spPr>
                <a:xfrm>
                  <a:off x="8834574" y="1111028"/>
                  <a:ext cx="462844" cy="369332"/>
                </a:xfrm>
                <a:prstGeom prst="rect">
                  <a:avLst/>
                </a:prstGeom>
                <a:blipFill>
                  <a:blip r:embed="rId2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88" name="テキスト ボックス 287">
                  <a:extLst>
                    <a:ext uri="{FF2B5EF4-FFF2-40B4-BE49-F238E27FC236}">
                      <a16:creationId xmlns:a16="http://schemas.microsoft.com/office/drawing/2014/main" id="{946F02BB-8B9A-0BE5-7443-1C124CDA9B17}"/>
                    </a:ext>
                  </a:extLst>
                </p:cNvPr>
                <p:cNvSpPr txBox="1"/>
                <p:nvPr/>
              </p:nvSpPr>
              <p:spPr>
                <a:xfrm>
                  <a:off x="8799350" y="1815710"/>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88" name="テキスト ボックス 287">
                  <a:extLst>
                    <a:ext uri="{FF2B5EF4-FFF2-40B4-BE49-F238E27FC236}">
                      <a16:creationId xmlns:a16="http://schemas.microsoft.com/office/drawing/2014/main" id="{946F02BB-8B9A-0BE5-7443-1C124CDA9B17}"/>
                    </a:ext>
                  </a:extLst>
                </p:cNvPr>
                <p:cNvSpPr txBox="1">
                  <a:spLocks noRot="1" noChangeAspect="1" noMove="1" noResize="1" noEditPoints="1" noAdjustHandles="1" noChangeArrowheads="1" noChangeShapeType="1" noTextEdit="1"/>
                </p:cNvSpPr>
                <p:nvPr/>
              </p:nvSpPr>
              <p:spPr>
                <a:xfrm>
                  <a:off x="8799350" y="1815710"/>
                  <a:ext cx="462844" cy="369332"/>
                </a:xfrm>
                <a:prstGeom prst="rect">
                  <a:avLst/>
                </a:prstGeom>
                <a:blipFill>
                  <a:blip r:embed="rId28"/>
                  <a:stretch>
                    <a:fillRect/>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graphicFrame>
            <p:nvGraphicFramePr>
              <p:cNvPr id="3" name="表 2">
                <a:extLst>
                  <a:ext uri="{FF2B5EF4-FFF2-40B4-BE49-F238E27FC236}">
                    <a16:creationId xmlns:a16="http://schemas.microsoft.com/office/drawing/2014/main" id="{8D2B1F98-EA93-9A3B-F1C3-412BB9B91FC5}"/>
                  </a:ext>
                </a:extLst>
              </p:cNvPr>
              <p:cNvGraphicFramePr>
                <a:graphicFrameLocks noGrp="1"/>
              </p:cNvGraphicFramePr>
              <p:nvPr/>
            </p:nvGraphicFramePr>
            <p:xfrm>
              <a:off x="1153746" y="4670315"/>
              <a:ext cx="3508983" cy="1891666"/>
            </p:xfrm>
            <a:graphic>
              <a:graphicData uri="http://schemas.openxmlformats.org/drawingml/2006/table">
                <a:tbl>
                  <a:tblPr firstRow="1" bandRow="1">
                    <a:tableStyleId>{21E4AEA4-8DFA-4A89-87EB-49C32662AFE0}</a:tableStyleId>
                  </a:tblPr>
                  <a:tblGrid>
                    <a:gridCol w="1533566">
                      <a:extLst>
                        <a:ext uri="{9D8B030D-6E8A-4147-A177-3AD203B41FA5}">
                          <a16:colId xmlns:a16="http://schemas.microsoft.com/office/drawing/2014/main" val="4263053850"/>
                        </a:ext>
                      </a:extLst>
                    </a:gridCol>
                    <a:gridCol w="1975417">
                      <a:extLst>
                        <a:ext uri="{9D8B030D-6E8A-4147-A177-3AD203B41FA5}">
                          <a16:colId xmlns:a16="http://schemas.microsoft.com/office/drawing/2014/main" val="85750795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b="1" dirty="0">
                              <a:solidFill>
                                <a:srgbClr val="1F1F1F"/>
                              </a:solidFill>
                              <a:effectLst/>
                            </a:rPr>
                            <a:t>クォーク (</a:t>
                          </a:r>
                          <a14:m>
                            <m:oMath xmlns:m="http://schemas.openxmlformats.org/officeDocument/2006/math">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𝑞</m:t>
                              </m:r>
                            </m:oMath>
                          </a14:m>
                          <a:r>
                            <a:rPr lang="ja-JP" b="1"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r>
                            <a:rPr lang="ja-JP" b="1" dirty="0">
                              <a:solidFill>
                                <a:srgbClr val="1F1F1F"/>
                              </a:solidFill>
                              <a:effectLst/>
                            </a:rPr>
                            <a:t>反クォーク (</a:t>
                          </a: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𝑞</m:t>
                                  </m:r>
                                </m:e>
                              </m:acc>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m:t>
                              </m:r>
                            </m:oMath>
                          </a14:m>
                          <a:r>
                            <a:rPr lang="ja-JP" b="1"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300256181"/>
                      </a:ext>
                    </a:extLst>
                  </a:tr>
                  <a:tr h="370840">
                    <a:tc>
                      <a:txBody>
                        <a:bodyPr/>
                        <a:lstStyle/>
                        <a:p>
                          <a:pPr marL="0" marR="0" rtl="0">
                            <a:spcAft>
                              <a:spcPts val="2400"/>
                            </a:spcAft>
                            <a:buNone/>
                          </a:pPr>
                          <a:r>
                            <a:rPr lang="en-US" altLang="ja-JP" dirty="0">
                              <a:solidFill>
                                <a:srgbClr val="1F1F1F"/>
                              </a:solidFill>
                              <a:effectLst/>
                            </a:rPr>
                            <a:t>u</a:t>
                          </a:r>
                          <a:r>
                            <a:rPr lang="ja-JP" dirty="0">
                              <a:solidFill>
                                <a:srgbClr val="1F1F1F"/>
                              </a:solidFill>
                              <a:effectLst/>
                            </a:rPr>
                            <a:t>(アップ)</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𝑑</m:t>
                                  </m:r>
                                </m:e>
                              </m:acc>
                            </m:oMath>
                          </a14:m>
                          <a:r>
                            <a:rPr lang="ja-JP" dirty="0">
                              <a:solidFill>
                                <a:srgbClr val="1F1F1F"/>
                              </a:solidFill>
                              <a:effectLst/>
                            </a:rPr>
                            <a:t>(反ダウン)</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926114938"/>
                      </a:ext>
                    </a:extLst>
                  </a:tr>
                  <a:tr h="370840">
                    <a:tc>
                      <a:txBody>
                        <a:bodyPr/>
                        <a:lstStyle/>
                        <a:p>
                          <a:pPr marL="0" marR="0" rtl="0">
                            <a:spcAft>
                              <a:spcPts val="2400"/>
                            </a:spcAft>
                            <a:buNone/>
                          </a:pPr>
                          <a:r>
                            <a:rPr lang="en-US" altLang="ja-JP" dirty="0">
                              <a:solidFill>
                                <a:srgbClr val="1F1F1F"/>
                              </a:solidFill>
                              <a:effectLst/>
                            </a:rPr>
                            <a:t>c</a:t>
                          </a:r>
                          <a:r>
                            <a:rPr lang="ja-JP" dirty="0">
                              <a:solidFill>
                                <a:srgbClr val="1F1F1F"/>
                              </a:solidFill>
                              <a:effectLst/>
                            </a:rPr>
                            <a:t>(チャーム)</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𝑠</m:t>
                                  </m:r>
                                </m:e>
                              </m:acc>
                            </m:oMath>
                          </a14:m>
                          <a:r>
                            <a:rPr lang="ja-JP" dirty="0">
                              <a:solidFill>
                                <a:srgbClr val="1F1F1F"/>
                              </a:solidFill>
                              <a:effectLst/>
                            </a:rPr>
                            <a:t>(反ストレンジ)</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2740796261"/>
                      </a:ext>
                    </a:extLst>
                  </a:tr>
                  <a:tr h="370840">
                    <a:tc>
                      <a:txBody>
                        <a:bodyPr/>
                        <a:lstStyle/>
                        <a:p>
                          <a:pPr marL="0" marR="0" rtl="0">
                            <a:spcAft>
                              <a:spcPts val="2400"/>
                            </a:spcAft>
                            <a:buNone/>
                          </a:pPr>
                          <a:r>
                            <a:rPr lang="en-US" altLang="ja-JP" dirty="0">
                              <a:solidFill>
                                <a:srgbClr val="1F1F1F"/>
                              </a:solidFill>
                              <a:effectLst/>
                            </a:rPr>
                            <a:t>u</a:t>
                          </a:r>
                          <a:r>
                            <a:rPr lang="ja-JP" dirty="0">
                              <a:solidFill>
                                <a:srgbClr val="1F1F1F"/>
                              </a:solidFill>
                              <a:effectLst/>
                            </a:rPr>
                            <a:t>(アップ)</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𝑠</m:t>
                                  </m:r>
                                </m:e>
                              </m:acc>
                            </m:oMath>
                          </a14:m>
                          <a:r>
                            <a:rPr lang="ja-JP" dirty="0">
                              <a:solidFill>
                                <a:srgbClr val="1F1F1F"/>
                              </a:solidFill>
                              <a:effectLst/>
                            </a:rPr>
                            <a:t>(反ストレンジ)</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516211839"/>
                      </a:ext>
                    </a:extLst>
                  </a:tr>
                  <a:tr h="370840">
                    <a:tc>
                      <a:txBody>
                        <a:bodyPr/>
                        <a:lstStyle/>
                        <a:p>
                          <a:pPr marL="0" marR="0" rtl="0">
                            <a:spcAft>
                              <a:spcPts val="2400"/>
                            </a:spcAft>
                            <a:buNone/>
                          </a:pPr>
                          <a:r>
                            <a:rPr lang="en-US" altLang="ja-JP" dirty="0">
                              <a:solidFill>
                                <a:srgbClr val="1F1F1F"/>
                              </a:solidFill>
                              <a:effectLst/>
                            </a:rPr>
                            <a:t>c</a:t>
                          </a:r>
                          <a:r>
                            <a:rPr lang="ja-JP" dirty="0">
                              <a:solidFill>
                                <a:srgbClr val="1F1F1F"/>
                              </a:solidFill>
                              <a:effectLst/>
                            </a:rPr>
                            <a:t>(チャーム)</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𝑑</m:t>
                                  </m:r>
                                </m:e>
                              </m:acc>
                            </m:oMath>
                          </a14:m>
                          <a:r>
                            <a:rPr lang="ja-JP" dirty="0">
                              <a:solidFill>
                                <a:srgbClr val="1F1F1F"/>
                              </a:solidFill>
                              <a:effectLst/>
                            </a:rPr>
                            <a:t>(反ダウン)</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715457972"/>
                      </a:ext>
                    </a:extLst>
                  </a:tr>
                </a:tbl>
              </a:graphicData>
            </a:graphic>
          </p:graphicFrame>
        </mc:Choice>
        <mc:Fallback xmlns="">
          <p:graphicFrame>
            <p:nvGraphicFramePr>
              <p:cNvPr id="3" name="表 2">
                <a:extLst>
                  <a:ext uri="{FF2B5EF4-FFF2-40B4-BE49-F238E27FC236}">
                    <a16:creationId xmlns:a16="http://schemas.microsoft.com/office/drawing/2014/main" id="{8D2B1F98-EA93-9A3B-F1C3-412BB9B91FC5}"/>
                  </a:ext>
                </a:extLst>
              </p:cNvPr>
              <p:cNvGraphicFramePr>
                <a:graphicFrameLocks noGrp="1"/>
              </p:cNvGraphicFramePr>
              <p:nvPr>
                <p:extLst>
                  <p:ext uri="{D42A27DB-BD31-4B8C-83A1-F6EECF244321}">
                    <p14:modId xmlns:p14="http://schemas.microsoft.com/office/powerpoint/2010/main" val="3731323261"/>
                  </p:ext>
                </p:extLst>
              </p:nvPr>
            </p:nvGraphicFramePr>
            <p:xfrm>
              <a:off x="1153746" y="4670315"/>
              <a:ext cx="3508983" cy="1891666"/>
            </p:xfrm>
            <a:graphic>
              <a:graphicData uri="http://schemas.openxmlformats.org/drawingml/2006/table">
                <a:tbl>
                  <a:tblPr firstRow="1" bandRow="1">
                    <a:tableStyleId>{21E4AEA4-8DFA-4A89-87EB-49C32662AFE0}</a:tableStyleId>
                  </a:tblPr>
                  <a:tblGrid>
                    <a:gridCol w="1533566">
                      <a:extLst>
                        <a:ext uri="{9D8B030D-6E8A-4147-A177-3AD203B41FA5}">
                          <a16:colId xmlns:a16="http://schemas.microsoft.com/office/drawing/2014/main" val="4263053850"/>
                        </a:ext>
                      </a:extLst>
                    </a:gridCol>
                    <a:gridCol w="1975417">
                      <a:extLst>
                        <a:ext uri="{9D8B030D-6E8A-4147-A177-3AD203B41FA5}">
                          <a16:colId xmlns:a16="http://schemas.microsoft.com/office/drawing/2014/main" val="857507958"/>
                        </a:ext>
                      </a:extLst>
                    </a:gridCol>
                  </a:tblGrid>
                  <a:tr h="375920">
                    <a:tc>
                      <a:txBody>
                        <a:bodyPr/>
                        <a:lstStyle/>
                        <a:p>
                          <a:endParaRPr lang="ja-JP"/>
                        </a:p>
                      </a:txBody>
                      <a:tcPr marL="76200" marR="76200" marT="50800" marB="50800" anchor="ctr">
                        <a:blipFill>
                          <a:blip r:embed="rId29"/>
                          <a:stretch>
                            <a:fillRect l="-397" t="-8065" r="-130556" b="-427419"/>
                          </a:stretch>
                        </a:blipFill>
                      </a:tcPr>
                    </a:tc>
                    <a:tc>
                      <a:txBody>
                        <a:bodyPr/>
                        <a:lstStyle/>
                        <a:p>
                          <a:endParaRPr lang="ja-JP"/>
                        </a:p>
                      </a:txBody>
                      <a:tcPr marL="76200" marR="76200" marT="50800" marB="50800" anchor="ctr">
                        <a:blipFill>
                          <a:blip r:embed="rId29"/>
                          <a:stretch>
                            <a:fillRect l="-78086" t="-8065" r="-1543" b="-427419"/>
                          </a:stretch>
                        </a:blipFill>
                      </a:tcPr>
                    </a:tc>
                    <a:extLst>
                      <a:ext uri="{0D108BD9-81ED-4DB2-BD59-A6C34878D82A}">
                        <a16:rowId xmlns:a16="http://schemas.microsoft.com/office/drawing/2014/main" val="1300256181"/>
                      </a:ext>
                    </a:extLst>
                  </a:tr>
                  <a:tr h="381953">
                    <a:tc>
                      <a:txBody>
                        <a:bodyPr/>
                        <a:lstStyle/>
                        <a:p>
                          <a:pPr marL="0" marR="0" rtl="0">
                            <a:spcAft>
                              <a:spcPts val="2400"/>
                            </a:spcAft>
                            <a:buNone/>
                          </a:pPr>
                          <a:r>
                            <a:rPr lang="en-US" altLang="ja-JP" dirty="0">
                              <a:solidFill>
                                <a:srgbClr val="1F1F1F"/>
                              </a:solidFill>
                              <a:effectLst/>
                            </a:rPr>
                            <a:t>u</a:t>
                          </a:r>
                          <a:r>
                            <a:rPr lang="ja-JP" dirty="0">
                              <a:solidFill>
                                <a:srgbClr val="1F1F1F"/>
                              </a:solidFill>
                              <a:effectLst/>
                            </a:rPr>
                            <a:t>(アップ)</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29"/>
                          <a:stretch>
                            <a:fillRect l="-78086" t="-106349" r="-1543" b="-320635"/>
                          </a:stretch>
                        </a:blipFill>
                      </a:tcPr>
                    </a:tc>
                    <a:extLst>
                      <a:ext uri="{0D108BD9-81ED-4DB2-BD59-A6C34878D82A}">
                        <a16:rowId xmlns:a16="http://schemas.microsoft.com/office/drawing/2014/main" val="1926114938"/>
                      </a:ext>
                    </a:extLst>
                  </a:tr>
                  <a:tr h="375920">
                    <a:tc>
                      <a:txBody>
                        <a:bodyPr/>
                        <a:lstStyle/>
                        <a:p>
                          <a:pPr marL="0" marR="0" rtl="0">
                            <a:spcAft>
                              <a:spcPts val="2400"/>
                            </a:spcAft>
                            <a:buNone/>
                          </a:pPr>
                          <a:r>
                            <a:rPr lang="en-US" altLang="ja-JP" dirty="0">
                              <a:solidFill>
                                <a:srgbClr val="1F1F1F"/>
                              </a:solidFill>
                              <a:effectLst/>
                            </a:rPr>
                            <a:t>c</a:t>
                          </a:r>
                          <a:r>
                            <a:rPr lang="ja-JP" dirty="0">
                              <a:solidFill>
                                <a:srgbClr val="1F1F1F"/>
                              </a:solidFill>
                              <a:effectLst/>
                            </a:rPr>
                            <a:t>(チャーム)</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29"/>
                          <a:stretch>
                            <a:fillRect l="-78086" t="-213115" r="-1543" b="-231148"/>
                          </a:stretch>
                        </a:blipFill>
                      </a:tcPr>
                    </a:tc>
                    <a:extLst>
                      <a:ext uri="{0D108BD9-81ED-4DB2-BD59-A6C34878D82A}">
                        <a16:rowId xmlns:a16="http://schemas.microsoft.com/office/drawing/2014/main" val="2740796261"/>
                      </a:ext>
                    </a:extLst>
                  </a:tr>
                  <a:tr h="375920">
                    <a:tc>
                      <a:txBody>
                        <a:bodyPr/>
                        <a:lstStyle/>
                        <a:p>
                          <a:pPr marL="0" marR="0" rtl="0">
                            <a:spcAft>
                              <a:spcPts val="2400"/>
                            </a:spcAft>
                            <a:buNone/>
                          </a:pPr>
                          <a:r>
                            <a:rPr lang="en-US" altLang="ja-JP" dirty="0">
                              <a:solidFill>
                                <a:srgbClr val="1F1F1F"/>
                              </a:solidFill>
                              <a:effectLst/>
                            </a:rPr>
                            <a:t>u</a:t>
                          </a:r>
                          <a:r>
                            <a:rPr lang="ja-JP" dirty="0">
                              <a:solidFill>
                                <a:srgbClr val="1F1F1F"/>
                              </a:solidFill>
                              <a:effectLst/>
                            </a:rPr>
                            <a:t>(アップ)</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29"/>
                          <a:stretch>
                            <a:fillRect l="-78086" t="-308065" r="-1543" b="-127419"/>
                          </a:stretch>
                        </a:blipFill>
                      </a:tcPr>
                    </a:tc>
                    <a:extLst>
                      <a:ext uri="{0D108BD9-81ED-4DB2-BD59-A6C34878D82A}">
                        <a16:rowId xmlns:a16="http://schemas.microsoft.com/office/drawing/2014/main" val="516211839"/>
                      </a:ext>
                    </a:extLst>
                  </a:tr>
                  <a:tr h="381953">
                    <a:tc>
                      <a:txBody>
                        <a:bodyPr/>
                        <a:lstStyle/>
                        <a:p>
                          <a:pPr marL="0" marR="0" rtl="0">
                            <a:spcAft>
                              <a:spcPts val="2400"/>
                            </a:spcAft>
                            <a:buNone/>
                          </a:pPr>
                          <a:r>
                            <a:rPr lang="en-US" altLang="ja-JP" dirty="0">
                              <a:solidFill>
                                <a:srgbClr val="1F1F1F"/>
                              </a:solidFill>
                              <a:effectLst/>
                            </a:rPr>
                            <a:t>c</a:t>
                          </a:r>
                          <a:r>
                            <a:rPr lang="ja-JP" dirty="0">
                              <a:solidFill>
                                <a:srgbClr val="1F1F1F"/>
                              </a:solidFill>
                              <a:effectLst/>
                            </a:rPr>
                            <a:t>(チャーム)</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29"/>
                          <a:stretch>
                            <a:fillRect l="-78086" t="-401587" r="-1543" b="-25397"/>
                          </a:stretch>
                        </a:blipFill>
                      </a:tcPr>
                    </a:tc>
                    <a:extLst>
                      <a:ext uri="{0D108BD9-81ED-4DB2-BD59-A6C34878D82A}">
                        <a16:rowId xmlns:a16="http://schemas.microsoft.com/office/drawing/2014/main" val="1715457972"/>
                      </a:ext>
                    </a:extLst>
                  </a:tr>
                </a:tbl>
              </a:graphicData>
            </a:graphic>
          </p:graphicFrame>
        </mc:Fallback>
      </mc:AlternateContent>
      <p:grpSp>
        <p:nvGrpSpPr>
          <p:cNvPr id="23" name="グループ化 22">
            <a:extLst>
              <a:ext uri="{FF2B5EF4-FFF2-40B4-BE49-F238E27FC236}">
                <a16:creationId xmlns:a16="http://schemas.microsoft.com/office/drawing/2014/main" id="{BA5E3422-4BB9-F53A-2C4E-7BB5E78C0AEB}"/>
              </a:ext>
            </a:extLst>
          </p:cNvPr>
          <p:cNvGrpSpPr/>
          <p:nvPr/>
        </p:nvGrpSpPr>
        <p:grpSpPr>
          <a:xfrm>
            <a:off x="7852165" y="2321941"/>
            <a:ext cx="3185720" cy="2418950"/>
            <a:chOff x="1876636" y="4184140"/>
            <a:chExt cx="3185720" cy="2418950"/>
          </a:xfrm>
        </p:grpSpPr>
        <p:grpSp>
          <p:nvGrpSpPr>
            <p:cNvPr id="24" name="グループ化 23">
              <a:extLst>
                <a:ext uri="{FF2B5EF4-FFF2-40B4-BE49-F238E27FC236}">
                  <a16:creationId xmlns:a16="http://schemas.microsoft.com/office/drawing/2014/main" id="{E5D90F26-3E84-3E06-3BC0-E18650ADC0BC}"/>
                </a:ext>
              </a:extLst>
            </p:cNvPr>
            <p:cNvGrpSpPr/>
            <p:nvPr/>
          </p:nvGrpSpPr>
          <p:grpSpPr>
            <a:xfrm>
              <a:off x="1876636" y="4347459"/>
              <a:ext cx="2281008" cy="2191420"/>
              <a:chOff x="6466689" y="3679459"/>
              <a:chExt cx="2281008" cy="2191420"/>
            </a:xfrm>
          </p:grpSpPr>
          <p:grpSp>
            <p:nvGrpSpPr>
              <p:cNvPr id="58" name="グループ化 57">
                <a:extLst>
                  <a:ext uri="{FF2B5EF4-FFF2-40B4-BE49-F238E27FC236}">
                    <a16:creationId xmlns:a16="http://schemas.microsoft.com/office/drawing/2014/main" id="{A23B89E5-67C8-276C-6318-2BBBA22A4D08}"/>
                  </a:ext>
                </a:extLst>
              </p:cNvPr>
              <p:cNvGrpSpPr/>
              <p:nvPr/>
            </p:nvGrpSpPr>
            <p:grpSpPr>
              <a:xfrm>
                <a:off x="6466689" y="3679459"/>
                <a:ext cx="2281008" cy="2191420"/>
                <a:chOff x="6375872" y="4237260"/>
                <a:chExt cx="2452846" cy="2303321"/>
              </a:xfrm>
            </p:grpSpPr>
            <mc:AlternateContent xmlns:mc="http://schemas.openxmlformats.org/markup-compatibility/2006" xmlns:a14="http://schemas.microsoft.com/office/drawing/2010/main">
              <mc:Choice Requires="a14">
                <p:sp>
                  <p:nvSpPr>
                    <p:cNvPr id="63" name="テキスト ボックス 62">
                      <a:extLst>
                        <a:ext uri="{FF2B5EF4-FFF2-40B4-BE49-F238E27FC236}">
                          <a16:creationId xmlns:a16="http://schemas.microsoft.com/office/drawing/2014/main" id="{E8598BA9-1211-9DBE-D277-1760D48B6A4D}"/>
                        </a:ext>
                      </a:extLst>
                    </p:cNvPr>
                    <p:cNvSpPr txBox="1"/>
                    <p:nvPr/>
                  </p:nvSpPr>
                  <p:spPr>
                    <a:xfrm>
                      <a:off x="6917739" y="6171249"/>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923F36A8-DC40-902C-2D11-7210AC74E2ED}"/>
                        </a:ext>
                      </a:extLst>
                    </p:cNvPr>
                    <p:cNvSpPr txBox="1">
                      <a:spLocks noRot="1" noChangeAspect="1" noMove="1" noResize="1" noEditPoints="1" noAdjustHandles="1" noChangeArrowheads="1" noChangeShapeType="1" noTextEdit="1"/>
                    </p:cNvSpPr>
                    <p:nvPr/>
                  </p:nvSpPr>
                  <p:spPr>
                    <a:xfrm>
                      <a:off x="6917739" y="6171249"/>
                      <a:ext cx="406400" cy="369332"/>
                    </a:xfrm>
                    <a:prstGeom prst="rect">
                      <a:avLst/>
                    </a:prstGeom>
                    <a:blipFill>
                      <a:blip r:embed="rId30"/>
                      <a:stretch>
                        <a:fillRect r="-3226"/>
                      </a:stretch>
                    </a:blipFill>
                  </p:spPr>
                  <p:txBody>
                    <a:bodyPr/>
                    <a:lstStyle/>
                    <a:p>
                      <a:r>
                        <a:rPr lang="ja-JP" altLang="en-US">
                          <a:noFill/>
                        </a:rPr>
                        <a:t> </a:t>
                      </a:r>
                    </a:p>
                  </p:txBody>
                </p:sp>
              </mc:Fallback>
            </mc:AlternateContent>
            <p:grpSp>
              <p:nvGrpSpPr>
                <p:cNvPr id="128" name="グループ化 127">
                  <a:extLst>
                    <a:ext uri="{FF2B5EF4-FFF2-40B4-BE49-F238E27FC236}">
                      <a16:creationId xmlns:a16="http://schemas.microsoft.com/office/drawing/2014/main" id="{0DFD9A31-1FA4-E15F-7AFC-A34B77275B17}"/>
                    </a:ext>
                  </a:extLst>
                </p:cNvPr>
                <p:cNvGrpSpPr/>
                <p:nvPr/>
              </p:nvGrpSpPr>
              <p:grpSpPr>
                <a:xfrm>
                  <a:off x="6375872" y="4237260"/>
                  <a:ext cx="2452846" cy="2097747"/>
                  <a:chOff x="6375872" y="4237260"/>
                  <a:chExt cx="2452846" cy="2097747"/>
                </a:xfrm>
              </p:grpSpPr>
              <p:cxnSp>
                <p:nvCxnSpPr>
                  <p:cNvPr id="129" name="直線コネクタ 128">
                    <a:extLst>
                      <a:ext uri="{FF2B5EF4-FFF2-40B4-BE49-F238E27FC236}">
                        <a16:creationId xmlns:a16="http://schemas.microsoft.com/office/drawing/2014/main" id="{8FB8D11B-C40C-C654-02E2-7A11B895805B}"/>
                      </a:ext>
                    </a:extLst>
                  </p:cNvPr>
                  <p:cNvCxnSpPr>
                    <a:cxnSpLocks/>
                  </p:cNvCxnSpPr>
                  <p:nvPr/>
                </p:nvCxnSpPr>
                <p:spPr>
                  <a:xfrm>
                    <a:off x="6375872" y="4404795"/>
                    <a:ext cx="1049867" cy="472005"/>
                  </a:xfrm>
                  <a:prstGeom prst="line">
                    <a:avLst/>
                  </a:prstGeom>
                </p:spPr>
                <p:style>
                  <a:lnRef idx="2">
                    <a:schemeClr val="dk1"/>
                  </a:lnRef>
                  <a:fillRef idx="0">
                    <a:schemeClr val="dk1"/>
                  </a:fillRef>
                  <a:effectRef idx="1">
                    <a:schemeClr val="dk1"/>
                  </a:effectRef>
                  <a:fontRef idx="minor">
                    <a:schemeClr val="tx1"/>
                  </a:fontRef>
                </p:style>
              </p:cxnSp>
              <p:cxnSp>
                <p:nvCxnSpPr>
                  <p:cNvPr id="130" name="直線コネクタ 129">
                    <a:extLst>
                      <a:ext uri="{FF2B5EF4-FFF2-40B4-BE49-F238E27FC236}">
                        <a16:creationId xmlns:a16="http://schemas.microsoft.com/office/drawing/2014/main" id="{4C1A7378-5DBE-6765-F847-94651F9065B0}"/>
                      </a:ext>
                    </a:extLst>
                  </p:cNvPr>
                  <p:cNvCxnSpPr>
                    <a:cxnSpLocks/>
                    <a:stCxn id="133" idx="0"/>
                  </p:cNvCxnSpPr>
                  <p:nvPr/>
                </p:nvCxnSpPr>
                <p:spPr>
                  <a:xfrm flipV="1">
                    <a:off x="7425739" y="4876801"/>
                    <a:ext cx="0" cy="1088532"/>
                  </a:xfrm>
                  <a:prstGeom prst="line">
                    <a:avLst/>
                  </a:prstGeom>
                </p:spPr>
                <p:style>
                  <a:lnRef idx="2">
                    <a:schemeClr val="dk1"/>
                  </a:lnRef>
                  <a:fillRef idx="0">
                    <a:schemeClr val="dk1"/>
                  </a:fillRef>
                  <a:effectRef idx="1">
                    <a:schemeClr val="dk1"/>
                  </a:effectRef>
                  <a:fontRef idx="minor">
                    <a:schemeClr val="tx1"/>
                  </a:fontRef>
                </p:style>
              </p:cxnSp>
              <p:cxnSp>
                <p:nvCxnSpPr>
                  <p:cNvPr id="131" name="直線コネクタ 130">
                    <a:extLst>
                      <a:ext uri="{FF2B5EF4-FFF2-40B4-BE49-F238E27FC236}">
                        <a16:creationId xmlns:a16="http://schemas.microsoft.com/office/drawing/2014/main" id="{82BFA7A8-F6DF-E3B5-35C8-90A5119BC6BB}"/>
                      </a:ext>
                    </a:extLst>
                  </p:cNvPr>
                  <p:cNvCxnSpPr>
                    <a:cxnSpLocks/>
                    <a:endCxn id="133" idx="0"/>
                  </p:cNvCxnSpPr>
                  <p:nvPr/>
                </p:nvCxnSpPr>
                <p:spPr>
                  <a:xfrm flipV="1">
                    <a:off x="6443605" y="5965332"/>
                    <a:ext cx="982134" cy="369675"/>
                  </a:xfrm>
                  <a:prstGeom prst="line">
                    <a:avLst/>
                  </a:prstGeom>
                </p:spPr>
                <p:style>
                  <a:lnRef idx="2">
                    <a:schemeClr val="dk1"/>
                  </a:lnRef>
                  <a:fillRef idx="0">
                    <a:schemeClr val="dk1"/>
                  </a:fillRef>
                  <a:effectRef idx="1">
                    <a:schemeClr val="dk1"/>
                  </a:effectRef>
                  <a:fontRef idx="minor">
                    <a:schemeClr val="tx1"/>
                  </a:fontRef>
                </p:style>
              </p:cxnSp>
              <p:sp>
                <p:nvSpPr>
                  <p:cNvPr id="132" name="フリーフォーム: 図形 131">
                    <a:extLst>
                      <a:ext uri="{FF2B5EF4-FFF2-40B4-BE49-F238E27FC236}">
                        <a16:creationId xmlns:a16="http://schemas.microsoft.com/office/drawing/2014/main" id="{3038BD74-4320-ED36-E22D-8E6A23585F15}"/>
                      </a:ext>
                    </a:extLst>
                  </p:cNvPr>
                  <p:cNvSpPr/>
                  <p:nvPr/>
                </p:nvSpPr>
                <p:spPr>
                  <a:xfrm flipV="1">
                    <a:off x="7425739" y="4773958"/>
                    <a:ext cx="1354667" cy="21118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3" name="フリーフォーム: 図形 132">
                    <a:extLst>
                      <a:ext uri="{FF2B5EF4-FFF2-40B4-BE49-F238E27FC236}">
                        <a16:creationId xmlns:a16="http://schemas.microsoft.com/office/drawing/2014/main" id="{C10EB315-C4DF-1527-D9E5-8E2915B3C566}"/>
                      </a:ext>
                    </a:extLst>
                  </p:cNvPr>
                  <p:cNvSpPr/>
                  <p:nvPr/>
                </p:nvSpPr>
                <p:spPr>
                  <a:xfrm>
                    <a:off x="7425739" y="5890460"/>
                    <a:ext cx="1402979" cy="135658"/>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4" name="二等辺三角形 133">
                    <a:extLst>
                      <a:ext uri="{FF2B5EF4-FFF2-40B4-BE49-F238E27FC236}">
                        <a16:creationId xmlns:a16="http://schemas.microsoft.com/office/drawing/2014/main" id="{3E43AE0C-FDC5-31F4-5BC9-0EE9BED062C5}"/>
                      </a:ext>
                    </a:extLst>
                  </p:cNvPr>
                  <p:cNvSpPr/>
                  <p:nvPr/>
                </p:nvSpPr>
                <p:spPr>
                  <a:xfrm rot="6588550">
                    <a:off x="6728001" y="4563792"/>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35" name="二等辺三角形 134">
                    <a:extLst>
                      <a:ext uri="{FF2B5EF4-FFF2-40B4-BE49-F238E27FC236}">
                        <a16:creationId xmlns:a16="http://schemas.microsoft.com/office/drawing/2014/main" id="{8205F4C7-0D55-B8C7-0718-CA2E8A448542}"/>
                      </a:ext>
                    </a:extLst>
                  </p:cNvPr>
                  <p:cNvSpPr/>
                  <p:nvPr/>
                </p:nvSpPr>
                <p:spPr>
                  <a:xfrm rot="14440566">
                    <a:off x="6885935" y="6050848"/>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36" name="二等辺三角形 135">
                    <a:extLst>
                      <a:ext uri="{FF2B5EF4-FFF2-40B4-BE49-F238E27FC236}">
                        <a16:creationId xmlns:a16="http://schemas.microsoft.com/office/drawing/2014/main" id="{D4B2E543-F70E-0A31-AB9D-1666793529CF}"/>
                      </a:ext>
                    </a:extLst>
                  </p:cNvPr>
                  <p:cNvSpPr/>
                  <p:nvPr/>
                </p:nvSpPr>
                <p:spPr>
                  <a:xfrm rot="10800000">
                    <a:off x="7282395" y="5294931"/>
                    <a:ext cx="256978" cy="11034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37" name="テキスト ボックス 136">
                        <a:extLst>
                          <a:ext uri="{FF2B5EF4-FFF2-40B4-BE49-F238E27FC236}">
                            <a16:creationId xmlns:a16="http://schemas.microsoft.com/office/drawing/2014/main" id="{DB6470EB-F702-33F9-D5A3-FBFC185ED225}"/>
                          </a:ext>
                        </a:extLst>
                      </p:cNvPr>
                      <p:cNvSpPr txBox="1"/>
                      <p:nvPr/>
                    </p:nvSpPr>
                    <p:spPr>
                      <a:xfrm>
                        <a:off x="6797361" y="4237260"/>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1E93C976-8D36-5CDF-5543-CED7A27E0BF8}"/>
                          </a:ext>
                        </a:extLst>
                      </p:cNvPr>
                      <p:cNvSpPr txBox="1">
                        <a:spLocks noRot="1" noChangeAspect="1" noMove="1" noResize="1" noEditPoints="1" noAdjustHandles="1" noChangeArrowheads="1" noChangeShapeType="1" noTextEdit="1"/>
                      </p:cNvSpPr>
                      <p:nvPr/>
                    </p:nvSpPr>
                    <p:spPr>
                      <a:xfrm>
                        <a:off x="6797361" y="4237260"/>
                        <a:ext cx="406400"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8" name="テキスト ボックス 137">
                        <a:extLst>
                          <a:ext uri="{FF2B5EF4-FFF2-40B4-BE49-F238E27FC236}">
                            <a16:creationId xmlns:a16="http://schemas.microsoft.com/office/drawing/2014/main" id="{DFE8E38C-F1B9-1B1E-6390-D67CDC04A9D0}"/>
                          </a:ext>
                        </a:extLst>
                      </p:cNvPr>
                      <p:cNvSpPr txBox="1"/>
                      <p:nvPr/>
                    </p:nvSpPr>
                    <p:spPr>
                      <a:xfrm>
                        <a:off x="7910338" y="4357121"/>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38" name="テキスト ボックス 137">
                        <a:extLst>
                          <a:ext uri="{FF2B5EF4-FFF2-40B4-BE49-F238E27FC236}">
                            <a16:creationId xmlns:a16="http://schemas.microsoft.com/office/drawing/2014/main" id="{DFE8E38C-F1B9-1B1E-6390-D67CDC04A9D0}"/>
                          </a:ext>
                        </a:extLst>
                      </p:cNvPr>
                      <p:cNvSpPr txBox="1">
                        <a:spLocks noRot="1" noChangeAspect="1" noMove="1" noResize="1" noEditPoints="1" noAdjustHandles="1" noChangeArrowheads="1" noChangeShapeType="1" noTextEdit="1"/>
                      </p:cNvSpPr>
                      <p:nvPr/>
                    </p:nvSpPr>
                    <p:spPr>
                      <a:xfrm>
                        <a:off x="7910338" y="4357121"/>
                        <a:ext cx="316089" cy="369332"/>
                      </a:xfrm>
                      <a:prstGeom prst="rect">
                        <a:avLst/>
                      </a:prstGeom>
                      <a:blipFill>
                        <a:blip r:embed="rId31"/>
                        <a:stretch>
                          <a:fillRect r="-6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9" name="テキスト ボックス 138">
                        <a:extLst>
                          <a:ext uri="{FF2B5EF4-FFF2-40B4-BE49-F238E27FC236}">
                            <a16:creationId xmlns:a16="http://schemas.microsoft.com/office/drawing/2014/main" id="{2737305C-AA67-640C-1619-DF57C13F4112}"/>
                          </a:ext>
                        </a:extLst>
                      </p:cNvPr>
                      <p:cNvSpPr txBox="1"/>
                      <p:nvPr/>
                    </p:nvSpPr>
                    <p:spPr>
                      <a:xfrm>
                        <a:off x="7910337" y="5546980"/>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39" name="テキスト ボックス 138">
                        <a:extLst>
                          <a:ext uri="{FF2B5EF4-FFF2-40B4-BE49-F238E27FC236}">
                            <a16:creationId xmlns:a16="http://schemas.microsoft.com/office/drawing/2014/main" id="{2737305C-AA67-640C-1619-DF57C13F4112}"/>
                          </a:ext>
                        </a:extLst>
                      </p:cNvPr>
                      <p:cNvSpPr txBox="1">
                        <a:spLocks noRot="1" noChangeAspect="1" noMove="1" noResize="1" noEditPoints="1" noAdjustHandles="1" noChangeArrowheads="1" noChangeShapeType="1" noTextEdit="1"/>
                      </p:cNvSpPr>
                      <p:nvPr/>
                    </p:nvSpPr>
                    <p:spPr>
                      <a:xfrm>
                        <a:off x="7910337" y="5546980"/>
                        <a:ext cx="316089" cy="369332"/>
                      </a:xfrm>
                      <a:prstGeom prst="rect">
                        <a:avLst/>
                      </a:prstGeom>
                      <a:blipFill>
                        <a:blip r:embed="rId32"/>
                        <a:stretch>
                          <a:fillRect r="-70833"/>
                        </a:stretch>
                      </a:blipFill>
                    </p:spPr>
                    <p:txBody>
                      <a:bodyPr/>
                      <a:lstStyle/>
                      <a:p>
                        <a:r>
                          <a:rPr lang="ja-JP" altLang="en-US">
                            <a:noFill/>
                          </a:rPr>
                          <a:t> </a:t>
                        </a:r>
                      </a:p>
                    </p:txBody>
                  </p:sp>
                </mc:Fallback>
              </mc:AlternateContent>
            </p:grpSp>
          </p:grpSp>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A4725F25-BF42-9FAD-CAF2-D01546B7315E}"/>
                      </a:ext>
                    </a:extLst>
                  </p:cNvPr>
                  <p:cNvSpPr txBox="1"/>
                  <p:nvPr/>
                </p:nvSpPr>
                <p:spPr>
                  <a:xfrm>
                    <a:off x="7542608" y="4464491"/>
                    <a:ext cx="212186"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A4725F25-BF42-9FAD-CAF2-D01546B7315E}"/>
                      </a:ext>
                    </a:extLst>
                  </p:cNvPr>
                  <p:cNvSpPr txBox="1">
                    <a:spLocks noRot="1" noChangeAspect="1" noMove="1" noResize="1" noEditPoints="1" noAdjustHandles="1" noChangeArrowheads="1" noChangeShapeType="1" noTextEdit="1"/>
                  </p:cNvSpPr>
                  <p:nvPr/>
                </p:nvSpPr>
                <p:spPr>
                  <a:xfrm>
                    <a:off x="7542608" y="4464491"/>
                    <a:ext cx="212186" cy="369332"/>
                  </a:xfrm>
                  <a:prstGeom prst="rect">
                    <a:avLst/>
                  </a:prstGeom>
                  <a:blipFill>
                    <a:blip r:embed="rId33"/>
                    <a:stretch>
                      <a:fillRect r="-58824"/>
                    </a:stretch>
                  </a:blipFill>
                </p:spPr>
                <p:txBody>
                  <a:bodyPr/>
                  <a:lstStyle/>
                  <a:p>
                    <a:r>
                      <a:rPr lang="ja-JP" altLang="en-US">
                        <a:noFill/>
                      </a:rPr>
                      <a:t> </a:t>
                    </a:r>
                  </a:p>
                </p:txBody>
              </p:sp>
            </mc:Fallback>
          </mc:AlternateContent>
        </p:grpSp>
        <p:cxnSp>
          <p:nvCxnSpPr>
            <p:cNvPr id="25" name="直線コネクタ 24">
              <a:extLst>
                <a:ext uri="{FF2B5EF4-FFF2-40B4-BE49-F238E27FC236}">
                  <a16:creationId xmlns:a16="http://schemas.microsoft.com/office/drawing/2014/main" id="{176B663B-E032-BD5C-2E9A-81A2ED1D580A}"/>
                </a:ext>
              </a:extLst>
            </p:cNvPr>
            <p:cNvCxnSpPr>
              <a:cxnSpLocks/>
            </p:cNvCxnSpPr>
            <p:nvPr/>
          </p:nvCxnSpPr>
          <p:spPr>
            <a:xfrm flipV="1">
              <a:off x="4112717" y="4471760"/>
              <a:ext cx="450650" cy="470341"/>
            </a:xfrm>
            <a:prstGeom prst="line">
              <a:avLst/>
            </a:prstGeom>
          </p:spPr>
          <p:style>
            <a:lnRef idx="2">
              <a:schemeClr val="dk1"/>
            </a:lnRef>
            <a:fillRef idx="0">
              <a:schemeClr val="dk1"/>
            </a:fillRef>
            <a:effectRef idx="1">
              <a:schemeClr val="dk1"/>
            </a:effectRef>
            <a:fontRef idx="minor">
              <a:schemeClr val="tx1"/>
            </a:fontRef>
          </p:style>
        </p:cxnSp>
        <p:cxnSp>
          <p:nvCxnSpPr>
            <p:cNvPr id="26" name="直線コネクタ 25">
              <a:extLst>
                <a:ext uri="{FF2B5EF4-FFF2-40B4-BE49-F238E27FC236}">
                  <a16:creationId xmlns:a16="http://schemas.microsoft.com/office/drawing/2014/main" id="{323A0FC7-F457-61FD-6F56-ABEBBBA99469}"/>
                </a:ext>
              </a:extLst>
            </p:cNvPr>
            <p:cNvCxnSpPr>
              <a:cxnSpLocks/>
              <a:endCxn id="132" idx="15"/>
            </p:cNvCxnSpPr>
            <p:nvPr/>
          </p:nvCxnSpPr>
          <p:spPr>
            <a:xfrm flipH="1" flipV="1">
              <a:off x="4112717" y="4965623"/>
              <a:ext cx="546935" cy="362801"/>
            </a:xfrm>
            <a:prstGeom prst="line">
              <a:avLst/>
            </a:prstGeom>
          </p:spPr>
          <p:style>
            <a:lnRef idx="2">
              <a:schemeClr val="dk1"/>
            </a:lnRef>
            <a:fillRef idx="0">
              <a:schemeClr val="dk1"/>
            </a:fillRef>
            <a:effectRef idx="1">
              <a:schemeClr val="dk1"/>
            </a:effectRef>
            <a:fontRef idx="minor">
              <a:schemeClr val="tx1"/>
            </a:fontRef>
          </p:style>
        </p:cxnSp>
        <p:sp>
          <p:nvSpPr>
            <p:cNvPr id="37" name="二等辺三角形 36">
              <a:extLst>
                <a:ext uri="{FF2B5EF4-FFF2-40B4-BE49-F238E27FC236}">
                  <a16:creationId xmlns:a16="http://schemas.microsoft.com/office/drawing/2014/main" id="{8CE870ED-3396-2A6A-5AD4-2203C6EEF52B}"/>
                </a:ext>
              </a:extLst>
            </p:cNvPr>
            <p:cNvSpPr/>
            <p:nvPr/>
          </p:nvSpPr>
          <p:spPr>
            <a:xfrm rot="13540042">
              <a:off x="4186330" y="4667396"/>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9" name="二等辺三角形 38">
              <a:extLst>
                <a:ext uri="{FF2B5EF4-FFF2-40B4-BE49-F238E27FC236}">
                  <a16:creationId xmlns:a16="http://schemas.microsoft.com/office/drawing/2014/main" id="{4A0D6DC7-1A54-374E-04E9-D352E5B0C0AD}"/>
                </a:ext>
              </a:extLst>
            </p:cNvPr>
            <p:cNvSpPr/>
            <p:nvPr/>
          </p:nvSpPr>
          <p:spPr>
            <a:xfrm rot="7265958">
              <a:off x="4308432" y="5130379"/>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44" name="直線コネクタ 43">
              <a:extLst>
                <a:ext uri="{FF2B5EF4-FFF2-40B4-BE49-F238E27FC236}">
                  <a16:creationId xmlns:a16="http://schemas.microsoft.com/office/drawing/2014/main" id="{62169E1C-FBC7-3E79-BE91-1EFD163C07BA}"/>
                </a:ext>
              </a:extLst>
            </p:cNvPr>
            <p:cNvCxnSpPr>
              <a:cxnSpLocks/>
            </p:cNvCxnSpPr>
            <p:nvPr/>
          </p:nvCxnSpPr>
          <p:spPr>
            <a:xfrm flipV="1">
              <a:off x="4153396" y="5529415"/>
              <a:ext cx="546935" cy="462866"/>
            </a:xfrm>
            <a:prstGeom prst="line">
              <a:avLst/>
            </a:prstGeom>
          </p:spPr>
          <p:style>
            <a:lnRef idx="2">
              <a:schemeClr val="dk1"/>
            </a:lnRef>
            <a:fillRef idx="0">
              <a:schemeClr val="dk1"/>
            </a:fillRef>
            <a:effectRef idx="1">
              <a:schemeClr val="dk1"/>
            </a:effectRef>
            <a:fontRef idx="minor">
              <a:schemeClr val="tx1"/>
            </a:fontRef>
          </p:style>
        </p:cxnSp>
        <p:cxnSp>
          <p:nvCxnSpPr>
            <p:cNvPr id="48" name="直線コネクタ 47">
              <a:extLst>
                <a:ext uri="{FF2B5EF4-FFF2-40B4-BE49-F238E27FC236}">
                  <a16:creationId xmlns:a16="http://schemas.microsoft.com/office/drawing/2014/main" id="{DB8B33E3-6ABE-4D7E-3A75-D449F65F9C39}"/>
                </a:ext>
              </a:extLst>
            </p:cNvPr>
            <p:cNvCxnSpPr>
              <a:cxnSpLocks/>
            </p:cNvCxnSpPr>
            <p:nvPr/>
          </p:nvCxnSpPr>
          <p:spPr>
            <a:xfrm flipH="1" flipV="1">
              <a:off x="4153396" y="6015803"/>
              <a:ext cx="587355" cy="367405"/>
            </a:xfrm>
            <a:prstGeom prst="line">
              <a:avLst/>
            </a:prstGeom>
          </p:spPr>
          <p:style>
            <a:lnRef idx="2">
              <a:schemeClr val="dk1"/>
            </a:lnRef>
            <a:fillRef idx="0">
              <a:schemeClr val="dk1"/>
            </a:fillRef>
            <a:effectRef idx="1">
              <a:schemeClr val="dk1"/>
            </a:effectRef>
            <a:fontRef idx="minor">
              <a:schemeClr val="tx1"/>
            </a:fontRef>
          </p:style>
        </p:cxnSp>
        <p:sp>
          <p:nvSpPr>
            <p:cNvPr id="49" name="二等辺三角形 48">
              <a:extLst>
                <a:ext uri="{FF2B5EF4-FFF2-40B4-BE49-F238E27FC236}">
                  <a16:creationId xmlns:a16="http://schemas.microsoft.com/office/drawing/2014/main" id="{316360FB-3B24-173B-142B-73066A0445BD}"/>
                </a:ext>
              </a:extLst>
            </p:cNvPr>
            <p:cNvSpPr/>
            <p:nvPr/>
          </p:nvSpPr>
          <p:spPr>
            <a:xfrm rot="3212485">
              <a:off x="4298670" y="5737500"/>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0" name="二等辺三角形 49">
              <a:extLst>
                <a:ext uri="{FF2B5EF4-FFF2-40B4-BE49-F238E27FC236}">
                  <a16:creationId xmlns:a16="http://schemas.microsoft.com/office/drawing/2014/main" id="{7358EE7A-7982-C17F-6B71-507AABB160E9}"/>
                </a:ext>
              </a:extLst>
            </p:cNvPr>
            <p:cNvSpPr/>
            <p:nvPr/>
          </p:nvSpPr>
          <p:spPr>
            <a:xfrm rot="17311648">
              <a:off x="4373360" y="6181268"/>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ACD6753F-0111-02F2-A23B-DA9E6D703672}"/>
                    </a:ext>
                  </a:extLst>
                </p:cNvPr>
                <p:cNvSpPr txBox="1"/>
                <p:nvPr/>
              </p:nvSpPr>
              <p:spPr>
                <a:xfrm>
                  <a:off x="4415661" y="4184140"/>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51" name="テキスト ボックス 50">
                  <a:extLst>
                    <a:ext uri="{FF2B5EF4-FFF2-40B4-BE49-F238E27FC236}">
                      <a16:creationId xmlns:a16="http://schemas.microsoft.com/office/drawing/2014/main" id="{ACD6753F-0111-02F2-A23B-DA9E6D703672}"/>
                    </a:ext>
                  </a:extLst>
                </p:cNvPr>
                <p:cNvSpPr txBox="1">
                  <a:spLocks noRot="1" noChangeAspect="1" noMove="1" noResize="1" noEditPoints="1" noAdjustHandles="1" noChangeArrowheads="1" noChangeShapeType="1" noTextEdit="1"/>
                </p:cNvSpPr>
                <p:nvPr/>
              </p:nvSpPr>
              <p:spPr>
                <a:xfrm>
                  <a:off x="4415661" y="4184140"/>
                  <a:ext cx="462844" cy="369332"/>
                </a:xfrm>
                <a:prstGeom prst="rect">
                  <a:avLst/>
                </a:prstGeom>
                <a:blipFill>
                  <a:blip r:embed="rId34"/>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AA89498B-338D-1006-FEE6-EF5733F5DCA5}"/>
                    </a:ext>
                  </a:extLst>
                </p:cNvPr>
                <p:cNvSpPr txBox="1"/>
                <p:nvPr/>
              </p:nvSpPr>
              <p:spPr>
                <a:xfrm>
                  <a:off x="4509329" y="5039129"/>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55" name="テキスト ボックス 54">
                  <a:extLst>
                    <a:ext uri="{FF2B5EF4-FFF2-40B4-BE49-F238E27FC236}">
                      <a16:creationId xmlns:a16="http://schemas.microsoft.com/office/drawing/2014/main" id="{AA89498B-338D-1006-FEE6-EF5733F5DCA5}"/>
                    </a:ext>
                  </a:extLst>
                </p:cNvPr>
                <p:cNvSpPr txBox="1">
                  <a:spLocks noRot="1" noChangeAspect="1" noMove="1" noResize="1" noEditPoints="1" noAdjustHandles="1" noChangeArrowheads="1" noChangeShapeType="1" noTextEdit="1"/>
                </p:cNvSpPr>
                <p:nvPr/>
              </p:nvSpPr>
              <p:spPr>
                <a:xfrm>
                  <a:off x="4509329" y="5039129"/>
                  <a:ext cx="462844" cy="369332"/>
                </a:xfrm>
                <a:prstGeom prst="rect">
                  <a:avLst/>
                </a:prstGeom>
                <a:blipFill>
                  <a:blip r:embed="rId35"/>
                  <a:stretch>
                    <a:fillRect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6CE09D19-202A-EB97-4622-2F62CCF99A04}"/>
                    </a:ext>
                  </a:extLst>
                </p:cNvPr>
                <p:cNvSpPr txBox="1"/>
                <p:nvPr/>
              </p:nvSpPr>
              <p:spPr>
                <a:xfrm>
                  <a:off x="4599512" y="5432387"/>
                  <a:ext cx="462844" cy="369332"/>
                </a:xfrm>
                <a:prstGeom prst="rect">
                  <a:avLst/>
                </a:prstGeom>
                <a:noFill/>
              </p:spPr>
              <p:txBody>
                <a:bodyPr wrap="square" rtlCol="0">
                  <a:spAutoFit/>
                </a:bodyPr>
                <a:lstStyle/>
                <a:p>
                  <a:pPr/>
                  <a14:m>
                    <m:oMathPara xmlns:m="http://schemas.openxmlformats.org/officeDocument/2006/math">
                      <m:oMath>
                        <m:sSub>
                          <m:sSubPr>
                            <m:ctrlPr>
                              <a:rPr lang="ja-JP" altLang="en-US" b="0" i="1" dirty="0" smtClean="0">
                                <a:latin typeface="Cambria Math" panose="02040503050406030204" pitchFamily="18" charset="0"/>
                              </a:rPr>
                            </m:ctrlPr>
                          </m:sSubPr>
                          <m:e>
                            <m:r>
                              <a:rPr lang="ja-JP" altLang="en-US" b="0" i="1" dirty="0" smtClean="0">
                                <a:latin typeface="Cambria Math" panose="02040503050406030204" pitchFamily="18" charset="0"/>
                              </a:rPr>
                              <m:t>𝜈</m:t>
                            </m:r>
                          </m:e>
                          <m:sub>
                            <m:r>
                              <a:rPr lang="en-US" altLang="ja-JP" b="0" i="1" dirty="0" smtClean="0">
                                <a:latin typeface="Cambria Math" panose="02040503050406030204" pitchFamily="18" charset="0"/>
                              </a:rPr>
                              <m:t>𝑙</m:t>
                            </m:r>
                          </m:sub>
                        </m:sSub>
                      </m:oMath>
                    </m:oMathPara>
                  </a14:m>
                  <a:endParaRPr kumimoji="1" lang="ja-JP" altLang="en-US" dirty="0"/>
                </a:p>
              </p:txBody>
            </p:sp>
          </mc:Choice>
          <mc:Fallback xmlns="">
            <p:sp>
              <p:nvSpPr>
                <p:cNvPr id="56" name="テキスト ボックス 55">
                  <a:extLst>
                    <a:ext uri="{FF2B5EF4-FFF2-40B4-BE49-F238E27FC236}">
                      <a16:creationId xmlns:a16="http://schemas.microsoft.com/office/drawing/2014/main" id="{6CE09D19-202A-EB97-4622-2F62CCF99A04}"/>
                    </a:ext>
                  </a:extLst>
                </p:cNvPr>
                <p:cNvSpPr txBox="1">
                  <a:spLocks noRot="1" noChangeAspect="1" noMove="1" noResize="1" noEditPoints="1" noAdjustHandles="1" noChangeArrowheads="1" noChangeShapeType="1" noTextEdit="1"/>
                </p:cNvSpPr>
                <p:nvPr/>
              </p:nvSpPr>
              <p:spPr>
                <a:xfrm>
                  <a:off x="4599512" y="5432387"/>
                  <a:ext cx="462844" cy="369332"/>
                </a:xfrm>
                <a:prstGeom prst="rect">
                  <a:avLst/>
                </a:prstGeom>
                <a:blipFill>
                  <a:blip r:embed="rId3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7" name="テキスト ボックス 56">
                  <a:extLst>
                    <a:ext uri="{FF2B5EF4-FFF2-40B4-BE49-F238E27FC236}">
                      <a16:creationId xmlns:a16="http://schemas.microsoft.com/office/drawing/2014/main" id="{E57F0077-5515-FF2D-0EA7-F711AEDA6F0F}"/>
                    </a:ext>
                  </a:extLst>
                </p:cNvPr>
                <p:cNvSpPr txBox="1"/>
                <p:nvPr/>
              </p:nvSpPr>
              <p:spPr>
                <a:xfrm>
                  <a:off x="4581017" y="6233758"/>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57" name="テキスト ボックス 56">
                  <a:extLst>
                    <a:ext uri="{FF2B5EF4-FFF2-40B4-BE49-F238E27FC236}">
                      <a16:creationId xmlns:a16="http://schemas.microsoft.com/office/drawing/2014/main" id="{E57F0077-5515-FF2D-0EA7-F711AEDA6F0F}"/>
                    </a:ext>
                  </a:extLst>
                </p:cNvPr>
                <p:cNvSpPr txBox="1">
                  <a:spLocks noRot="1" noChangeAspect="1" noMove="1" noResize="1" noEditPoints="1" noAdjustHandles="1" noChangeArrowheads="1" noChangeShapeType="1" noTextEdit="1"/>
                </p:cNvSpPr>
                <p:nvPr/>
              </p:nvSpPr>
              <p:spPr>
                <a:xfrm>
                  <a:off x="4581017" y="6233758"/>
                  <a:ext cx="462844" cy="369332"/>
                </a:xfrm>
                <a:prstGeom prst="rect">
                  <a:avLst/>
                </a:prstGeom>
                <a:blipFill>
                  <a:blip r:embed="rId37"/>
                  <a:stretch>
                    <a:fillRect/>
                  </a:stretch>
                </a:blipFill>
              </p:spPr>
              <p:txBody>
                <a:bodyPr/>
                <a:lstStyle/>
                <a:p>
                  <a:r>
                    <a:rPr lang="ja-JP" altLang="en-US">
                      <a:noFill/>
                    </a:rPr>
                    <a:t> </a:t>
                  </a:r>
                </a:p>
              </p:txBody>
            </p:sp>
          </mc:Fallback>
        </mc:AlternateContent>
      </p:grpSp>
      <p:grpSp>
        <p:nvGrpSpPr>
          <p:cNvPr id="140" name="グループ化 139">
            <a:extLst>
              <a:ext uri="{FF2B5EF4-FFF2-40B4-BE49-F238E27FC236}">
                <a16:creationId xmlns:a16="http://schemas.microsoft.com/office/drawing/2014/main" id="{78760850-6B3D-AF9A-C049-BC2F7857CF4E}"/>
              </a:ext>
            </a:extLst>
          </p:cNvPr>
          <p:cNvGrpSpPr/>
          <p:nvPr/>
        </p:nvGrpSpPr>
        <p:grpSpPr>
          <a:xfrm>
            <a:off x="691617" y="2226149"/>
            <a:ext cx="3184659" cy="2350043"/>
            <a:chOff x="5649915" y="4188836"/>
            <a:chExt cx="3184659" cy="2350043"/>
          </a:xfrm>
        </p:grpSpPr>
        <p:grpSp>
          <p:nvGrpSpPr>
            <p:cNvPr id="141" name="グループ化 140">
              <a:extLst>
                <a:ext uri="{FF2B5EF4-FFF2-40B4-BE49-F238E27FC236}">
                  <a16:creationId xmlns:a16="http://schemas.microsoft.com/office/drawing/2014/main" id="{0A65B6BF-FDAB-0C0C-56E8-5136B75F0D88}"/>
                </a:ext>
              </a:extLst>
            </p:cNvPr>
            <p:cNvGrpSpPr/>
            <p:nvPr/>
          </p:nvGrpSpPr>
          <p:grpSpPr>
            <a:xfrm>
              <a:off x="5649915" y="4347459"/>
              <a:ext cx="2281008" cy="2191420"/>
              <a:chOff x="6466689" y="3679459"/>
              <a:chExt cx="2281008" cy="2191420"/>
            </a:xfrm>
          </p:grpSpPr>
          <p:grpSp>
            <p:nvGrpSpPr>
              <p:cNvPr id="154" name="グループ化 153">
                <a:extLst>
                  <a:ext uri="{FF2B5EF4-FFF2-40B4-BE49-F238E27FC236}">
                    <a16:creationId xmlns:a16="http://schemas.microsoft.com/office/drawing/2014/main" id="{5BFC7D56-91A8-B834-5EDC-1F1BB6AA5FB0}"/>
                  </a:ext>
                </a:extLst>
              </p:cNvPr>
              <p:cNvGrpSpPr/>
              <p:nvPr/>
            </p:nvGrpSpPr>
            <p:grpSpPr>
              <a:xfrm>
                <a:off x="6466689" y="3679459"/>
                <a:ext cx="2281008" cy="2191420"/>
                <a:chOff x="6375872" y="4237260"/>
                <a:chExt cx="2452846" cy="2303321"/>
              </a:xfrm>
            </p:grpSpPr>
            <mc:AlternateContent xmlns:mc="http://schemas.openxmlformats.org/markup-compatibility/2006" xmlns:a14="http://schemas.microsoft.com/office/drawing/2010/main">
              <mc:Choice Requires="a14">
                <p:sp>
                  <p:nvSpPr>
                    <p:cNvPr id="156" name="テキスト ボックス 155">
                      <a:extLst>
                        <a:ext uri="{FF2B5EF4-FFF2-40B4-BE49-F238E27FC236}">
                          <a16:creationId xmlns:a16="http://schemas.microsoft.com/office/drawing/2014/main" id="{2BA56230-E62E-BA23-AAE5-DCB1F6084670}"/>
                        </a:ext>
                      </a:extLst>
                    </p:cNvPr>
                    <p:cNvSpPr txBox="1"/>
                    <p:nvPr/>
                  </p:nvSpPr>
                  <p:spPr>
                    <a:xfrm>
                      <a:off x="6917739" y="6171249"/>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923F36A8-DC40-902C-2D11-7210AC74E2ED}"/>
                        </a:ext>
                      </a:extLst>
                    </p:cNvPr>
                    <p:cNvSpPr txBox="1">
                      <a:spLocks noRot="1" noChangeAspect="1" noMove="1" noResize="1" noEditPoints="1" noAdjustHandles="1" noChangeArrowheads="1" noChangeShapeType="1" noTextEdit="1"/>
                    </p:cNvSpPr>
                    <p:nvPr/>
                  </p:nvSpPr>
                  <p:spPr>
                    <a:xfrm>
                      <a:off x="6917739" y="6171249"/>
                      <a:ext cx="406400" cy="369332"/>
                    </a:xfrm>
                    <a:prstGeom prst="rect">
                      <a:avLst/>
                    </a:prstGeom>
                    <a:blipFill>
                      <a:blip r:embed="rId30"/>
                      <a:stretch>
                        <a:fillRect r="-3226"/>
                      </a:stretch>
                    </a:blipFill>
                  </p:spPr>
                  <p:txBody>
                    <a:bodyPr/>
                    <a:lstStyle/>
                    <a:p>
                      <a:r>
                        <a:rPr lang="ja-JP" altLang="en-US">
                          <a:noFill/>
                        </a:rPr>
                        <a:t> </a:t>
                      </a:r>
                    </a:p>
                  </p:txBody>
                </p:sp>
              </mc:Fallback>
            </mc:AlternateContent>
            <p:grpSp>
              <p:nvGrpSpPr>
                <p:cNvPr id="157" name="グループ化 156">
                  <a:extLst>
                    <a:ext uri="{FF2B5EF4-FFF2-40B4-BE49-F238E27FC236}">
                      <a16:creationId xmlns:a16="http://schemas.microsoft.com/office/drawing/2014/main" id="{A6E8BB04-ED41-E71D-94C4-8F6FB8ED81AB}"/>
                    </a:ext>
                  </a:extLst>
                </p:cNvPr>
                <p:cNvGrpSpPr/>
                <p:nvPr/>
              </p:nvGrpSpPr>
              <p:grpSpPr>
                <a:xfrm>
                  <a:off x="6375872" y="4237260"/>
                  <a:ext cx="2452846" cy="2097747"/>
                  <a:chOff x="6375872" y="4237260"/>
                  <a:chExt cx="2452846" cy="2097747"/>
                </a:xfrm>
              </p:grpSpPr>
              <p:cxnSp>
                <p:nvCxnSpPr>
                  <p:cNvPr id="158" name="直線コネクタ 157">
                    <a:extLst>
                      <a:ext uri="{FF2B5EF4-FFF2-40B4-BE49-F238E27FC236}">
                        <a16:creationId xmlns:a16="http://schemas.microsoft.com/office/drawing/2014/main" id="{F87C6239-49FE-71F4-A079-853818D453CD}"/>
                      </a:ext>
                    </a:extLst>
                  </p:cNvPr>
                  <p:cNvCxnSpPr>
                    <a:cxnSpLocks/>
                  </p:cNvCxnSpPr>
                  <p:nvPr/>
                </p:nvCxnSpPr>
                <p:spPr>
                  <a:xfrm>
                    <a:off x="6375872" y="4404795"/>
                    <a:ext cx="1049867" cy="472005"/>
                  </a:xfrm>
                  <a:prstGeom prst="line">
                    <a:avLst/>
                  </a:prstGeom>
                </p:spPr>
                <p:style>
                  <a:lnRef idx="2">
                    <a:schemeClr val="dk1"/>
                  </a:lnRef>
                  <a:fillRef idx="0">
                    <a:schemeClr val="dk1"/>
                  </a:fillRef>
                  <a:effectRef idx="1">
                    <a:schemeClr val="dk1"/>
                  </a:effectRef>
                  <a:fontRef idx="minor">
                    <a:schemeClr val="tx1"/>
                  </a:fontRef>
                </p:style>
              </p:cxnSp>
              <p:cxnSp>
                <p:nvCxnSpPr>
                  <p:cNvPr id="159" name="直線コネクタ 158">
                    <a:extLst>
                      <a:ext uri="{FF2B5EF4-FFF2-40B4-BE49-F238E27FC236}">
                        <a16:creationId xmlns:a16="http://schemas.microsoft.com/office/drawing/2014/main" id="{FF0A3C0A-2B72-4AE2-D98A-6482681809DA}"/>
                      </a:ext>
                    </a:extLst>
                  </p:cNvPr>
                  <p:cNvCxnSpPr>
                    <a:cxnSpLocks/>
                    <a:stCxn id="162" idx="0"/>
                  </p:cNvCxnSpPr>
                  <p:nvPr/>
                </p:nvCxnSpPr>
                <p:spPr>
                  <a:xfrm flipV="1">
                    <a:off x="7425739" y="4876801"/>
                    <a:ext cx="0" cy="1088532"/>
                  </a:xfrm>
                  <a:prstGeom prst="line">
                    <a:avLst/>
                  </a:prstGeom>
                </p:spPr>
                <p:style>
                  <a:lnRef idx="2">
                    <a:schemeClr val="dk1"/>
                  </a:lnRef>
                  <a:fillRef idx="0">
                    <a:schemeClr val="dk1"/>
                  </a:fillRef>
                  <a:effectRef idx="1">
                    <a:schemeClr val="dk1"/>
                  </a:effectRef>
                  <a:fontRef idx="minor">
                    <a:schemeClr val="tx1"/>
                  </a:fontRef>
                </p:style>
              </p:cxnSp>
              <p:cxnSp>
                <p:nvCxnSpPr>
                  <p:cNvPr id="160" name="直線コネクタ 159">
                    <a:extLst>
                      <a:ext uri="{FF2B5EF4-FFF2-40B4-BE49-F238E27FC236}">
                        <a16:creationId xmlns:a16="http://schemas.microsoft.com/office/drawing/2014/main" id="{73C25DAE-933E-A15B-1033-11010CB7AA1B}"/>
                      </a:ext>
                    </a:extLst>
                  </p:cNvPr>
                  <p:cNvCxnSpPr>
                    <a:cxnSpLocks/>
                    <a:endCxn id="162" idx="0"/>
                  </p:cNvCxnSpPr>
                  <p:nvPr/>
                </p:nvCxnSpPr>
                <p:spPr>
                  <a:xfrm flipV="1">
                    <a:off x="6443605" y="5965332"/>
                    <a:ext cx="982134" cy="369675"/>
                  </a:xfrm>
                  <a:prstGeom prst="line">
                    <a:avLst/>
                  </a:prstGeom>
                </p:spPr>
                <p:style>
                  <a:lnRef idx="2">
                    <a:schemeClr val="dk1"/>
                  </a:lnRef>
                  <a:fillRef idx="0">
                    <a:schemeClr val="dk1"/>
                  </a:fillRef>
                  <a:effectRef idx="1">
                    <a:schemeClr val="dk1"/>
                  </a:effectRef>
                  <a:fontRef idx="minor">
                    <a:schemeClr val="tx1"/>
                  </a:fontRef>
                </p:style>
              </p:cxnSp>
              <p:sp>
                <p:nvSpPr>
                  <p:cNvPr id="161" name="フリーフォーム: 図形 160">
                    <a:extLst>
                      <a:ext uri="{FF2B5EF4-FFF2-40B4-BE49-F238E27FC236}">
                        <a16:creationId xmlns:a16="http://schemas.microsoft.com/office/drawing/2014/main" id="{FCB3DE5D-384A-4B19-C06B-46A13848138E}"/>
                      </a:ext>
                    </a:extLst>
                  </p:cNvPr>
                  <p:cNvSpPr/>
                  <p:nvPr/>
                </p:nvSpPr>
                <p:spPr>
                  <a:xfrm flipV="1">
                    <a:off x="7425739" y="4773958"/>
                    <a:ext cx="1354667" cy="21118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2" name="フリーフォーム: 図形 161">
                    <a:extLst>
                      <a:ext uri="{FF2B5EF4-FFF2-40B4-BE49-F238E27FC236}">
                        <a16:creationId xmlns:a16="http://schemas.microsoft.com/office/drawing/2014/main" id="{27F01583-EF6D-8649-A297-D51367882461}"/>
                      </a:ext>
                    </a:extLst>
                  </p:cNvPr>
                  <p:cNvSpPr/>
                  <p:nvPr/>
                </p:nvSpPr>
                <p:spPr>
                  <a:xfrm>
                    <a:off x="7425739" y="5890460"/>
                    <a:ext cx="1402979" cy="135658"/>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3" name="二等辺三角形 162">
                    <a:extLst>
                      <a:ext uri="{FF2B5EF4-FFF2-40B4-BE49-F238E27FC236}">
                        <a16:creationId xmlns:a16="http://schemas.microsoft.com/office/drawing/2014/main" id="{76D56DE2-6AD8-0469-9442-02CA68747CA4}"/>
                      </a:ext>
                    </a:extLst>
                  </p:cNvPr>
                  <p:cNvSpPr/>
                  <p:nvPr/>
                </p:nvSpPr>
                <p:spPr>
                  <a:xfrm rot="6588550">
                    <a:off x="6728001" y="4563792"/>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64" name="二等辺三角形 163">
                    <a:extLst>
                      <a:ext uri="{FF2B5EF4-FFF2-40B4-BE49-F238E27FC236}">
                        <a16:creationId xmlns:a16="http://schemas.microsoft.com/office/drawing/2014/main" id="{5EB10023-8106-7818-08D9-6A1EAD9F4DDF}"/>
                      </a:ext>
                    </a:extLst>
                  </p:cNvPr>
                  <p:cNvSpPr/>
                  <p:nvPr/>
                </p:nvSpPr>
                <p:spPr>
                  <a:xfrm rot="14440566">
                    <a:off x="6885935" y="6050848"/>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65" name="二等辺三角形 164">
                    <a:extLst>
                      <a:ext uri="{FF2B5EF4-FFF2-40B4-BE49-F238E27FC236}">
                        <a16:creationId xmlns:a16="http://schemas.microsoft.com/office/drawing/2014/main" id="{FE55E5FF-A0F3-13BF-C5A2-8824C56FF620}"/>
                      </a:ext>
                    </a:extLst>
                  </p:cNvPr>
                  <p:cNvSpPr/>
                  <p:nvPr/>
                </p:nvSpPr>
                <p:spPr>
                  <a:xfrm rot="10800000">
                    <a:off x="7282395" y="5294931"/>
                    <a:ext cx="256978" cy="11034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66" name="テキスト ボックス 165">
                        <a:extLst>
                          <a:ext uri="{FF2B5EF4-FFF2-40B4-BE49-F238E27FC236}">
                            <a16:creationId xmlns:a16="http://schemas.microsoft.com/office/drawing/2014/main" id="{E4B85015-F582-9E61-944B-C5901F332169}"/>
                          </a:ext>
                        </a:extLst>
                      </p:cNvPr>
                      <p:cNvSpPr txBox="1"/>
                      <p:nvPr/>
                    </p:nvSpPr>
                    <p:spPr>
                      <a:xfrm>
                        <a:off x="6797361" y="4237260"/>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1E93C976-8D36-5CDF-5543-CED7A27E0BF8}"/>
                          </a:ext>
                        </a:extLst>
                      </p:cNvPr>
                      <p:cNvSpPr txBox="1">
                        <a:spLocks noRot="1" noChangeAspect="1" noMove="1" noResize="1" noEditPoints="1" noAdjustHandles="1" noChangeArrowheads="1" noChangeShapeType="1" noTextEdit="1"/>
                      </p:cNvSpPr>
                      <p:nvPr/>
                    </p:nvSpPr>
                    <p:spPr>
                      <a:xfrm>
                        <a:off x="6797361" y="4237260"/>
                        <a:ext cx="406400"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7" name="テキスト ボックス 166">
                        <a:extLst>
                          <a:ext uri="{FF2B5EF4-FFF2-40B4-BE49-F238E27FC236}">
                            <a16:creationId xmlns:a16="http://schemas.microsoft.com/office/drawing/2014/main" id="{6A8A65BA-73EE-01CF-8D41-46A5E0A12F13}"/>
                          </a:ext>
                        </a:extLst>
                      </p:cNvPr>
                      <p:cNvSpPr txBox="1"/>
                      <p:nvPr/>
                    </p:nvSpPr>
                    <p:spPr>
                      <a:xfrm>
                        <a:off x="7910338" y="4357121"/>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67" name="テキスト ボックス 166">
                        <a:extLst>
                          <a:ext uri="{FF2B5EF4-FFF2-40B4-BE49-F238E27FC236}">
                            <a16:creationId xmlns:a16="http://schemas.microsoft.com/office/drawing/2014/main" id="{6A8A65BA-73EE-01CF-8D41-46A5E0A12F13}"/>
                          </a:ext>
                        </a:extLst>
                      </p:cNvPr>
                      <p:cNvSpPr txBox="1">
                        <a:spLocks noRot="1" noChangeAspect="1" noMove="1" noResize="1" noEditPoints="1" noAdjustHandles="1" noChangeArrowheads="1" noChangeShapeType="1" noTextEdit="1"/>
                      </p:cNvSpPr>
                      <p:nvPr/>
                    </p:nvSpPr>
                    <p:spPr>
                      <a:xfrm>
                        <a:off x="7910338" y="4357121"/>
                        <a:ext cx="316089" cy="369332"/>
                      </a:xfrm>
                      <a:prstGeom prst="rect">
                        <a:avLst/>
                      </a:prstGeom>
                      <a:blipFill>
                        <a:blip r:embed="rId38"/>
                        <a:stretch>
                          <a:fillRect r="-6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8" name="テキスト ボックス 167">
                        <a:extLst>
                          <a:ext uri="{FF2B5EF4-FFF2-40B4-BE49-F238E27FC236}">
                            <a16:creationId xmlns:a16="http://schemas.microsoft.com/office/drawing/2014/main" id="{F2F1CF1E-AD16-95F0-FF50-77F58B3EA867}"/>
                          </a:ext>
                        </a:extLst>
                      </p:cNvPr>
                      <p:cNvSpPr txBox="1"/>
                      <p:nvPr/>
                    </p:nvSpPr>
                    <p:spPr>
                      <a:xfrm>
                        <a:off x="7910337" y="5546980"/>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68" name="テキスト ボックス 167">
                        <a:extLst>
                          <a:ext uri="{FF2B5EF4-FFF2-40B4-BE49-F238E27FC236}">
                            <a16:creationId xmlns:a16="http://schemas.microsoft.com/office/drawing/2014/main" id="{F2F1CF1E-AD16-95F0-FF50-77F58B3EA867}"/>
                          </a:ext>
                        </a:extLst>
                      </p:cNvPr>
                      <p:cNvSpPr txBox="1">
                        <a:spLocks noRot="1" noChangeAspect="1" noMove="1" noResize="1" noEditPoints="1" noAdjustHandles="1" noChangeArrowheads="1" noChangeShapeType="1" noTextEdit="1"/>
                      </p:cNvSpPr>
                      <p:nvPr/>
                    </p:nvSpPr>
                    <p:spPr>
                      <a:xfrm>
                        <a:off x="7910337" y="5546980"/>
                        <a:ext cx="316089" cy="369332"/>
                      </a:xfrm>
                      <a:prstGeom prst="rect">
                        <a:avLst/>
                      </a:prstGeom>
                      <a:blipFill>
                        <a:blip r:embed="rId39"/>
                        <a:stretch>
                          <a:fillRect r="-68750"/>
                        </a:stretch>
                      </a:blipFill>
                    </p:spPr>
                    <p:txBody>
                      <a:bodyPr/>
                      <a:lstStyle/>
                      <a:p>
                        <a:r>
                          <a:rPr lang="ja-JP" altLang="en-US">
                            <a:noFill/>
                          </a:rPr>
                          <a:t> </a:t>
                        </a:r>
                      </a:p>
                    </p:txBody>
                  </p:sp>
                </mc:Fallback>
              </mc:AlternateContent>
            </p:grpSp>
          </p:grpSp>
          <mc:AlternateContent xmlns:mc="http://schemas.openxmlformats.org/markup-compatibility/2006" xmlns:a14="http://schemas.microsoft.com/office/drawing/2010/main">
            <mc:Choice Requires="a14">
              <p:sp>
                <p:nvSpPr>
                  <p:cNvPr id="155" name="テキスト ボックス 154">
                    <a:extLst>
                      <a:ext uri="{FF2B5EF4-FFF2-40B4-BE49-F238E27FC236}">
                        <a16:creationId xmlns:a16="http://schemas.microsoft.com/office/drawing/2014/main" id="{40C96C4E-11A1-ED54-708E-E3BCA2A82EF3}"/>
                      </a:ext>
                    </a:extLst>
                  </p:cNvPr>
                  <p:cNvSpPr txBox="1"/>
                  <p:nvPr/>
                </p:nvSpPr>
                <p:spPr>
                  <a:xfrm>
                    <a:off x="7542608" y="4464491"/>
                    <a:ext cx="212186"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155" name="テキスト ボックス 154">
                    <a:extLst>
                      <a:ext uri="{FF2B5EF4-FFF2-40B4-BE49-F238E27FC236}">
                        <a16:creationId xmlns:a16="http://schemas.microsoft.com/office/drawing/2014/main" id="{40C96C4E-11A1-ED54-708E-E3BCA2A82EF3}"/>
                      </a:ext>
                    </a:extLst>
                  </p:cNvPr>
                  <p:cNvSpPr txBox="1">
                    <a:spLocks noRot="1" noChangeAspect="1" noMove="1" noResize="1" noEditPoints="1" noAdjustHandles="1" noChangeArrowheads="1" noChangeShapeType="1" noTextEdit="1"/>
                  </p:cNvSpPr>
                  <p:nvPr/>
                </p:nvSpPr>
                <p:spPr>
                  <a:xfrm>
                    <a:off x="7542608" y="4464491"/>
                    <a:ext cx="212186" cy="369332"/>
                  </a:xfrm>
                  <a:prstGeom prst="rect">
                    <a:avLst/>
                  </a:prstGeom>
                  <a:blipFill>
                    <a:blip r:embed="rId40"/>
                    <a:stretch>
                      <a:fillRect r="-54286"/>
                    </a:stretch>
                  </a:blipFill>
                </p:spPr>
                <p:txBody>
                  <a:bodyPr/>
                  <a:lstStyle/>
                  <a:p>
                    <a:r>
                      <a:rPr lang="ja-JP" altLang="en-US">
                        <a:noFill/>
                      </a:rPr>
                      <a:t> </a:t>
                    </a:r>
                  </a:p>
                </p:txBody>
              </p:sp>
            </mc:Fallback>
          </mc:AlternateContent>
        </p:grpSp>
        <p:cxnSp>
          <p:nvCxnSpPr>
            <p:cNvPr id="142" name="直線コネクタ 141">
              <a:extLst>
                <a:ext uri="{FF2B5EF4-FFF2-40B4-BE49-F238E27FC236}">
                  <a16:creationId xmlns:a16="http://schemas.microsoft.com/office/drawing/2014/main" id="{DCA2544F-D3AC-71C9-FD08-A0704C165344}"/>
                </a:ext>
              </a:extLst>
            </p:cNvPr>
            <p:cNvCxnSpPr>
              <a:cxnSpLocks/>
            </p:cNvCxnSpPr>
            <p:nvPr/>
          </p:nvCxnSpPr>
          <p:spPr>
            <a:xfrm flipV="1">
              <a:off x="7939894" y="5671354"/>
              <a:ext cx="441677" cy="300810"/>
            </a:xfrm>
            <a:prstGeom prst="line">
              <a:avLst/>
            </a:prstGeom>
          </p:spPr>
          <p:style>
            <a:lnRef idx="2">
              <a:schemeClr val="dk1"/>
            </a:lnRef>
            <a:fillRef idx="0">
              <a:schemeClr val="dk1"/>
            </a:fillRef>
            <a:effectRef idx="1">
              <a:schemeClr val="dk1"/>
            </a:effectRef>
            <a:fontRef idx="minor">
              <a:schemeClr val="tx1"/>
            </a:fontRef>
          </p:style>
        </p:cxnSp>
        <p:cxnSp>
          <p:nvCxnSpPr>
            <p:cNvPr id="143" name="直線コネクタ 142">
              <a:extLst>
                <a:ext uri="{FF2B5EF4-FFF2-40B4-BE49-F238E27FC236}">
                  <a16:creationId xmlns:a16="http://schemas.microsoft.com/office/drawing/2014/main" id="{E44A1A12-9F1F-A97F-D231-C5255F02B4C5}"/>
                </a:ext>
              </a:extLst>
            </p:cNvPr>
            <p:cNvCxnSpPr>
              <a:cxnSpLocks/>
            </p:cNvCxnSpPr>
            <p:nvPr/>
          </p:nvCxnSpPr>
          <p:spPr>
            <a:xfrm flipH="1" flipV="1">
              <a:off x="7939894" y="5995686"/>
              <a:ext cx="546935" cy="362801"/>
            </a:xfrm>
            <a:prstGeom prst="line">
              <a:avLst/>
            </a:prstGeom>
          </p:spPr>
          <p:style>
            <a:lnRef idx="2">
              <a:schemeClr val="dk1"/>
            </a:lnRef>
            <a:fillRef idx="0">
              <a:schemeClr val="dk1"/>
            </a:fillRef>
            <a:effectRef idx="1">
              <a:schemeClr val="dk1"/>
            </a:effectRef>
            <a:fontRef idx="minor">
              <a:schemeClr val="tx1"/>
            </a:fontRef>
          </p:style>
        </p:cxnSp>
        <p:sp>
          <p:nvSpPr>
            <p:cNvPr id="144" name="二等辺三角形 143">
              <a:extLst>
                <a:ext uri="{FF2B5EF4-FFF2-40B4-BE49-F238E27FC236}">
                  <a16:creationId xmlns:a16="http://schemas.microsoft.com/office/drawing/2014/main" id="{7A22FE2E-CA73-BE59-9347-454C1B523DDB}"/>
                </a:ext>
              </a:extLst>
            </p:cNvPr>
            <p:cNvSpPr/>
            <p:nvPr/>
          </p:nvSpPr>
          <p:spPr>
            <a:xfrm rot="14435136">
              <a:off x="8062011" y="574754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45" name="二等辺三角形 144">
              <a:extLst>
                <a:ext uri="{FF2B5EF4-FFF2-40B4-BE49-F238E27FC236}">
                  <a16:creationId xmlns:a16="http://schemas.microsoft.com/office/drawing/2014/main" id="{51933326-5B74-9D4C-1425-9F19CD39F3A5}"/>
                </a:ext>
              </a:extLst>
            </p:cNvPr>
            <p:cNvSpPr/>
            <p:nvPr/>
          </p:nvSpPr>
          <p:spPr>
            <a:xfrm rot="7265958">
              <a:off x="8135609" y="616044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46" name="テキスト ボックス 145">
                  <a:extLst>
                    <a:ext uri="{FF2B5EF4-FFF2-40B4-BE49-F238E27FC236}">
                      <a16:creationId xmlns:a16="http://schemas.microsoft.com/office/drawing/2014/main" id="{2A7F663A-388D-0476-9397-80DE1FF48998}"/>
                    </a:ext>
                  </a:extLst>
                </p:cNvPr>
                <p:cNvSpPr txBox="1"/>
                <p:nvPr/>
              </p:nvSpPr>
              <p:spPr>
                <a:xfrm>
                  <a:off x="8350232" y="5485386"/>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146" name="テキスト ボックス 145">
                  <a:extLst>
                    <a:ext uri="{FF2B5EF4-FFF2-40B4-BE49-F238E27FC236}">
                      <a16:creationId xmlns:a16="http://schemas.microsoft.com/office/drawing/2014/main" id="{2A7F663A-388D-0476-9397-80DE1FF48998}"/>
                    </a:ext>
                  </a:extLst>
                </p:cNvPr>
                <p:cNvSpPr txBox="1">
                  <a:spLocks noRot="1" noChangeAspect="1" noMove="1" noResize="1" noEditPoints="1" noAdjustHandles="1" noChangeArrowheads="1" noChangeShapeType="1" noTextEdit="1"/>
                </p:cNvSpPr>
                <p:nvPr/>
              </p:nvSpPr>
              <p:spPr>
                <a:xfrm>
                  <a:off x="8350232" y="5485386"/>
                  <a:ext cx="462844" cy="369332"/>
                </a:xfrm>
                <a:prstGeom prst="rect">
                  <a:avLst/>
                </a:prstGeom>
                <a:blipFill>
                  <a:blip r:embed="rId41"/>
                  <a:stretch>
                    <a:fillRect r="-1316"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7" name="テキスト ボックス 146">
                  <a:extLst>
                    <a:ext uri="{FF2B5EF4-FFF2-40B4-BE49-F238E27FC236}">
                      <a16:creationId xmlns:a16="http://schemas.microsoft.com/office/drawing/2014/main" id="{2C046AE3-0280-66E7-FCF9-30A28614E4F8}"/>
                    </a:ext>
                  </a:extLst>
                </p:cNvPr>
                <p:cNvSpPr txBox="1"/>
                <p:nvPr/>
              </p:nvSpPr>
              <p:spPr>
                <a:xfrm>
                  <a:off x="8336506" y="6069192"/>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147" name="テキスト ボックス 146">
                  <a:extLst>
                    <a:ext uri="{FF2B5EF4-FFF2-40B4-BE49-F238E27FC236}">
                      <a16:creationId xmlns:a16="http://schemas.microsoft.com/office/drawing/2014/main" id="{2C046AE3-0280-66E7-FCF9-30A28614E4F8}"/>
                    </a:ext>
                  </a:extLst>
                </p:cNvPr>
                <p:cNvSpPr txBox="1">
                  <a:spLocks noRot="1" noChangeAspect="1" noMove="1" noResize="1" noEditPoints="1" noAdjustHandles="1" noChangeArrowheads="1" noChangeShapeType="1" noTextEdit="1"/>
                </p:cNvSpPr>
                <p:nvPr/>
              </p:nvSpPr>
              <p:spPr>
                <a:xfrm>
                  <a:off x="8336506" y="6069192"/>
                  <a:ext cx="462844" cy="369332"/>
                </a:xfrm>
                <a:prstGeom prst="rect">
                  <a:avLst/>
                </a:prstGeom>
                <a:blipFill>
                  <a:blip r:embed="rId42"/>
                  <a:stretch>
                    <a:fillRect b="-6667"/>
                  </a:stretch>
                </a:blipFill>
              </p:spPr>
              <p:txBody>
                <a:bodyPr/>
                <a:lstStyle/>
                <a:p>
                  <a:r>
                    <a:rPr lang="ja-JP" altLang="en-US">
                      <a:noFill/>
                    </a:rPr>
                    <a:t> </a:t>
                  </a:r>
                </a:p>
              </p:txBody>
            </p:sp>
          </mc:Fallback>
        </mc:AlternateContent>
        <p:cxnSp>
          <p:nvCxnSpPr>
            <p:cNvPr id="148" name="直線コネクタ 147">
              <a:extLst>
                <a:ext uri="{FF2B5EF4-FFF2-40B4-BE49-F238E27FC236}">
                  <a16:creationId xmlns:a16="http://schemas.microsoft.com/office/drawing/2014/main" id="{085D09F6-7353-FB74-87DC-AF2D9254E17F}"/>
                </a:ext>
              </a:extLst>
            </p:cNvPr>
            <p:cNvCxnSpPr>
              <a:cxnSpLocks/>
            </p:cNvCxnSpPr>
            <p:nvPr/>
          </p:nvCxnSpPr>
          <p:spPr>
            <a:xfrm flipV="1">
              <a:off x="7866536" y="4480739"/>
              <a:ext cx="546935" cy="462866"/>
            </a:xfrm>
            <a:prstGeom prst="line">
              <a:avLst/>
            </a:prstGeom>
          </p:spPr>
          <p:style>
            <a:lnRef idx="2">
              <a:schemeClr val="dk1"/>
            </a:lnRef>
            <a:fillRef idx="0">
              <a:schemeClr val="dk1"/>
            </a:fillRef>
            <a:effectRef idx="1">
              <a:schemeClr val="dk1"/>
            </a:effectRef>
            <a:fontRef idx="minor">
              <a:schemeClr val="tx1"/>
            </a:fontRef>
          </p:style>
        </p:cxnSp>
        <p:cxnSp>
          <p:nvCxnSpPr>
            <p:cNvPr id="149" name="直線コネクタ 148">
              <a:extLst>
                <a:ext uri="{FF2B5EF4-FFF2-40B4-BE49-F238E27FC236}">
                  <a16:creationId xmlns:a16="http://schemas.microsoft.com/office/drawing/2014/main" id="{C8F26553-9242-9021-CCDB-6515646CC312}"/>
                </a:ext>
              </a:extLst>
            </p:cNvPr>
            <p:cNvCxnSpPr>
              <a:cxnSpLocks/>
            </p:cNvCxnSpPr>
            <p:nvPr/>
          </p:nvCxnSpPr>
          <p:spPr>
            <a:xfrm flipH="1" flipV="1">
              <a:off x="7866536" y="4967127"/>
              <a:ext cx="587355" cy="367405"/>
            </a:xfrm>
            <a:prstGeom prst="line">
              <a:avLst/>
            </a:prstGeom>
          </p:spPr>
          <p:style>
            <a:lnRef idx="2">
              <a:schemeClr val="dk1"/>
            </a:lnRef>
            <a:fillRef idx="0">
              <a:schemeClr val="dk1"/>
            </a:fillRef>
            <a:effectRef idx="1">
              <a:schemeClr val="dk1"/>
            </a:effectRef>
            <a:fontRef idx="minor">
              <a:schemeClr val="tx1"/>
            </a:fontRef>
          </p:style>
        </p:cxnSp>
        <p:sp>
          <p:nvSpPr>
            <p:cNvPr id="150" name="二等辺三角形 149">
              <a:extLst>
                <a:ext uri="{FF2B5EF4-FFF2-40B4-BE49-F238E27FC236}">
                  <a16:creationId xmlns:a16="http://schemas.microsoft.com/office/drawing/2014/main" id="{FE31682A-B7A8-967C-161B-15A0431CF26C}"/>
                </a:ext>
              </a:extLst>
            </p:cNvPr>
            <p:cNvSpPr/>
            <p:nvPr/>
          </p:nvSpPr>
          <p:spPr>
            <a:xfrm rot="13751113">
              <a:off x="8011810" y="4688824"/>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51" name="二等辺三角形 150">
              <a:extLst>
                <a:ext uri="{FF2B5EF4-FFF2-40B4-BE49-F238E27FC236}">
                  <a16:creationId xmlns:a16="http://schemas.microsoft.com/office/drawing/2014/main" id="{F1BB39DA-1045-959C-7CCA-1860D4115CB3}"/>
                </a:ext>
              </a:extLst>
            </p:cNvPr>
            <p:cNvSpPr/>
            <p:nvPr/>
          </p:nvSpPr>
          <p:spPr>
            <a:xfrm rot="7882880">
              <a:off x="8086500" y="513259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52" name="テキスト ボックス 151">
                  <a:extLst>
                    <a:ext uri="{FF2B5EF4-FFF2-40B4-BE49-F238E27FC236}">
                      <a16:creationId xmlns:a16="http://schemas.microsoft.com/office/drawing/2014/main" id="{2B8499DE-4E6E-AE89-EEA0-29C7DA2AC3CA}"/>
                    </a:ext>
                  </a:extLst>
                </p:cNvPr>
                <p:cNvSpPr txBox="1"/>
                <p:nvPr/>
              </p:nvSpPr>
              <p:spPr>
                <a:xfrm>
                  <a:off x="8316101" y="4188836"/>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𝑙</m:t>
                                </m:r>
                              </m:sub>
                            </m:sSub>
                          </m:e>
                        </m:acc>
                      </m:oMath>
                    </m:oMathPara>
                  </a14:m>
                  <a:endParaRPr kumimoji="1" lang="ja-JP" altLang="en-US" dirty="0"/>
                </a:p>
              </p:txBody>
            </p:sp>
          </mc:Choice>
          <mc:Fallback xmlns="">
            <p:sp>
              <p:nvSpPr>
                <p:cNvPr id="152" name="テキスト ボックス 151">
                  <a:extLst>
                    <a:ext uri="{FF2B5EF4-FFF2-40B4-BE49-F238E27FC236}">
                      <a16:creationId xmlns:a16="http://schemas.microsoft.com/office/drawing/2014/main" id="{2B8499DE-4E6E-AE89-EEA0-29C7DA2AC3CA}"/>
                    </a:ext>
                  </a:extLst>
                </p:cNvPr>
                <p:cNvSpPr txBox="1">
                  <a:spLocks noRot="1" noChangeAspect="1" noMove="1" noResize="1" noEditPoints="1" noAdjustHandles="1" noChangeArrowheads="1" noChangeShapeType="1" noTextEdit="1"/>
                </p:cNvSpPr>
                <p:nvPr/>
              </p:nvSpPr>
              <p:spPr>
                <a:xfrm>
                  <a:off x="8316101" y="4188836"/>
                  <a:ext cx="462844" cy="369332"/>
                </a:xfrm>
                <a:prstGeom prst="rect">
                  <a:avLst/>
                </a:prstGeom>
                <a:blipFill>
                  <a:blip r:embed="rId43"/>
                  <a:stretch>
                    <a:fillRect r="-131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3" name="テキスト ボックス 152">
                  <a:extLst>
                    <a:ext uri="{FF2B5EF4-FFF2-40B4-BE49-F238E27FC236}">
                      <a16:creationId xmlns:a16="http://schemas.microsoft.com/office/drawing/2014/main" id="{0EE33331-B03E-7100-5F4E-E58470360814}"/>
                    </a:ext>
                  </a:extLst>
                </p:cNvPr>
                <p:cNvSpPr txBox="1"/>
                <p:nvPr/>
              </p:nvSpPr>
              <p:spPr>
                <a:xfrm>
                  <a:off x="8371730" y="5124771"/>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53" name="テキスト ボックス 152">
                  <a:extLst>
                    <a:ext uri="{FF2B5EF4-FFF2-40B4-BE49-F238E27FC236}">
                      <a16:creationId xmlns:a16="http://schemas.microsoft.com/office/drawing/2014/main" id="{0EE33331-B03E-7100-5F4E-E58470360814}"/>
                    </a:ext>
                  </a:extLst>
                </p:cNvPr>
                <p:cNvSpPr txBox="1">
                  <a:spLocks noRot="1" noChangeAspect="1" noMove="1" noResize="1" noEditPoints="1" noAdjustHandles="1" noChangeArrowheads="1" noChangeShapeType="1" noTextEdit="1"/>
                </p:cNvSpPr>
                <p:nvPr/>
              </p:nvSpPr>
              <p:spPr>
                <a:xfrm>
                  <a:off x="8371730" y="5124771"/>
                  <a:ext cx="462844" cy="369332"/>
                </a:xfrm>
                <a:prstGeom prst="rect">
                  <a:avLst/>
                </a:prstGeom>
                <a:blipFill>
                  <a:blip r:embed="rId44"/>
                  <a:stretch>
                    <a:fillRect/>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graphicFrame>
            <p:nvGraphicFramePr>
              <p:cNvPr id="170" name="表 169">
                <a:extLst>
                  <a:ext uri="{FF2B5EF4-FFF2-40B4-BE49-F238E27FC236}">
                    <a16:creationId xmlns:a16="http://schemas.microsoft.com/office/drawing/2014/main" id="{CC54E101-6A36-525B-D624-C35173DB2213}"/>
                  </a:ext>
                </a:extLst>
              </p:cNvPr>
              <p:cNvGraphicFramePr>
                <a:graphicFrameLocks noGrp="1"/>
              </p:cNvGraphicFramePr>
              <p:nvPr/>
            </p:nvGraphicFramePr>
            <p:xfrm>
              <a:off x="7674725" y="4719488"/>
              <a:ext cx="3508983" cy="1879600"/>
            </p:xfrm>
            <a:graphic>
              <a:graphicData uri="http://schemas.openxmlformats.org/drawingml/2006/table">
                <a:tbl>
                  <a:tblPr firstRow="1" bandRow="1">
                    <a:tableStyleId>{93296810-A885-4BE3-A3E7-6D5BEEA58F35}</a:tableStyleId>
                  </a:tblPr>
                  <a:tblGrid>
                    <a:gridCol w="1604447">
                      <a:extLst>
                        <a:ext uri="{9D8B030D-6E8A-4147-A177-3AD203B41FA5}">
                          <a16:colId xmlns:a16="http://schemas.microsoft.com/office/drawing/2014/main" val="4263053850"/>
                        </a:ext>
                      </a:extLst>
                    </a:gridCol>
                    <a:gridCol w="1904536">
                      <a:extLst>
                        <a:ext uri="{9D8B030D-6E8A-4147-A177-3AD203B41FA5}">
                          <a16:colId xmlns:a16="http://schemas.microsoft.com/office/drawing/2014/main" val="85750795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b="1" dirty="0">
                              <a:solidFill>
                                <a:srgbClr val="1F1F1F"/>
                              </a:solidFill>
                              <a:effectLst/>
                            </a:rPr>
                            <a:t>クォーク (</a:t>
                          </a:r>
                          <a14:m>
                            <m:oMath xmlns:m="http://schemas.openxmlformats.org/officeDocument/2006/math">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𝑞</m:t>
                              </m:r>
                            </m:oMath>
                          </a14:m>
                          <a:r>
                            <a:rPr lang="ja-JP" b="1"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r>
                            <a:rPr lang="ja-JP" b="1" dirty="0">
                              <a:solidFill>
                                <a:srgbClr val="1F1F1F"/>
                              </a:solidFill>
                              <a:effectLst/>
                            </a:rPr>
                            <a:t>反クォーク (</a:t>
                          </a:r>
                          <a14:m>
                            <m:oMath xmlns:m="http://schemas.openxmlformats.org/officeDocument/2006/math">
                              <m:acc>
                                <m:accPr>
                                  <m:chr m:val="̅"/>
                                  <m:ctrlP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𝑞</m:t>
                                  </m:r>
                                </m:e>
                              </m:acc>
                              <m:r>
                                <a:rPr kumimoji="1" lang="en-US" altLang="ja-JP" sz="1800" b="0" u="none" strike="noStrike" kern="1200" cap="none" spc="0" normalizeH="0" baseline="0" noProof="0" smtClean="0">
                                  <a:ln>
                                    <a:noFill/>
                                  </a:ln>
                                  <a:solidFill>
                                    <a:prstClr val="black"/>
                                  </a:solidFill>
                                  <a:effectLst/>
                                  <a:uLnTx/>
                                  <a:uFillTx/>
                                  <a:latin typeface="Cambria Math" panose="02040503050406030204" pitchFamily="18" charset="0"/>
                                </a:rPr>
                                <m:t>′</m:t>
                              </m:r>
                            </m:oMath>
                          </a14:m>
                          <a:r>
                            <a:rPr lang="ja-JP" b="1"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300256181"/>
                      </a:ext>
                    </a:extLst>
                  </a:tr>
                  <a:tr h="370840">
                    <a:tc>
                      <a:txBody>
                        <a:bodyPr/>
                        <a:lstStyle/>
                        <a:p>
                          <a:pPr marL="0" marR="0" rtl="0">
                            <a:spcAft>
                              <a:spcPts val="2400"/>
                            </a:spcAft>
                            <a:buNone/>
                          </a:pPr>
                          <a:r>
                            <a:rPr lang="en-US" altLang="ja-JP" dirty="0">
                              <a:solidFill>
                                <a:srgbClr val="1F1F1F"/>
                              </a:solidFill>
                              <a:effectLst/>
                            </a:rPr>
                            <a:t>d</a:t>
                          </a:r>
                          <a:r>
                            <a:rPr lang="ja-JP" dirty="0">
                              <a:solidFill>
                                <a:srgbClr val="1F1F1F"/>
                              </a:solidFill>
                              <a:effectLst/>
                            </a:rPr>
                            <a:t>(</a:t>
                          </a:r>
                          <a:r>
                            <a:rPr lang="ja-JP" altLang="en-US" dirty="0">
                              <a:solidFill>
                                <a:srgbClr val="1F1F1F"/>
                              </a:solidFill>
                              <a:effectLst/>
                            </a:rPr>
                            <a:t>ダウン</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ctrlPr>
                                </m:accPr>
                                <m:e>
                                  <m:r>
                                    <m:rPr>
                                      <m:sty m:val="p"/>
                                    </m:r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t>u</m:t>
                                  </m:r>
                                </m:e>
                              </m:acc>
                            </m:oMath>
                          </a14:m>
                          <a:r>
                            <a:rPr lang="ja-JP" dirty="0">
                              <a:solidFill>
                                <a:srgbClr val="1F1F1F"/>
                              </a:solidFill>
                              <a:effectLst/>
                            </a:rPr>
                            <a:t>(反</a:t>
                          </a:r>
                          <a:r>
                            <a:rPr lang="ja-JP" altLang="en-US" dirty="0">
                              <a:solidFill>
                                <a:srgbClr val="1F1F1F"/>
                              </a:solidFill>
                              <a:effectLst/>
                            </a:rPr>
                            <a:t>アップ</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926114938"/>
                      </a:ext>
                    </a:extLst>
                  </a:tr>
                  <a:tr h="370840">
                    <a:tc>
                      <a:txBody>
                        <a:bodyPr/>
                        <a:lstStyle/>
                        <a:p>
                          <a:pPr marL="0" marR="0" rtl="0">
                            <a:spcAft>
                              <a:spcPts val="2400"/>
                            </a:spcAft>
                            <a:buNone/>
                          </a:pPr>
                          <a:r>
                            <a:rPr lang="en-US" altLang="ja-JP" dirty="0">
                              <a:solidFill>
                                <a:srgbClr val="1F1F1F"/>
                              </a:solidFill>
                              <a:effectLst/>
                            </a:rPr>
                            <a:t>s</a:t>
                          </a:r>
                          <a:r>
                            <a:rPr lang="ja-JP" dirty="0">
                              <a:solidFill>
                                <a:srgbClr val="1F1F1F"/>
                              </a:solidFill>
                              <a:effectLst/>
                            </a:rPr>
                            <a:t>(</a:t>
                          </a:r>
                          <a:r>
                            <a:rPr lang="ja-JP" altLang="en-US" dirty="0">
                              <a:solidFill>
                                <a:srgbClr val="1F1F1F"/>
                              </a:solidFill>
                              <a:effectLst/>
                            </a:rPr>
                            <a:t>ストレンジ</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ctrlPr>
                                </m:accPr>
                                <m:e>
                                  <m:r>
                                    <m:rPr>
                                      <m:sty m:val="p"/>
                                    </m:r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t>c</m:t>
                                  </m:r>
                                </m:e>
                              </m:acc>
                            </m:oMath>
                          </a14:m>
                          <a:r>
                            <a:rPr lang="ja-JP" dirty="0">
                              <a:solidFill>
                                <a:srgbClr val="1F1F1F"/>
                              </a:solidFill>
                              <a:effectLst/>
                            </a:rPr>
                            <a:t>(反</a:t>
                          </a:r>
                          <a:r>
                            <a:rPr lang="ja-JP" altLang="en-US" dirty="0">
                              <a:solidFill>
                                <a:srgbClr val="1F1F1F"/>
                              </a:solidFill>
                              <a:effectLst/>
                            </a:rPr>
                            <a:t>チャーム</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2740796261"/>
                      </a:ext>
                    </a:extLst>
                  </a:tr>
                  <a:tr h="370840">
                    <a:tc>
                      <a:txBody>
                        <a:bodyPr/>
                        <a:lstStyle/>
                        <a:p>
                          <a:pPr marL="0" marR="0" rtl="0">
                            <a:spcAft>
                              <a:spcPts val="2400"/>
                            </a:spcAft>
                            <a:buNone/>
                          </a:pPr>
                          <a:r>
                            <a:rPr lang="en-US" altLang="ja-JP" dirty="0">
                              <a:solidFill>
                                <a:srgbClr val="1F1F1F"/>
                              </a:solidFill>
                              <a:effectLst/>
                            </a:rPr>
                            <a:t>s</a:t>
                          </a:r>
                          <a:r>
                            <a:rPr lang="ja-JP" dirty="0">
                              <a:solidFill>
                                <a:srgbClr val="1F1F1F"/>
                              </a:solidFill>
                              <a:effectLst/>
                            </a:rPr>
                            <a:t>(</a:t>
                          </a:r>
                          <a:r>
                            <a:rPr lang="ja-JP" altLang="en-US" dirty="0">
                              <a:solidFill>
                                <a:srgbClr val="1F1F1F"/>
                              </a:solidFill>
                              <a:effectLst/>
                            </a:rPr>
                            <a:t>ストレンジ</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ctrlPr>
                                </m:accPr>
                                <m:e>
                                  <m:r>
                                    <m:rPr>
                                      <m:sty m:val="p"/>
                                    </m:r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t>u</m:t>
                                  </m:r>
                                </m:e>
                              </m:acc>
                            </m:oMath>
                          </a14:m>
                          <a:r>
                            <a:rPr lang="ja-JP" dirty="0">
                              <a:solidFill>
                                <a:srgbClr val="1F1F1F"/>
                              </a:solidFill>
                              <a:effectLst/>
                            </a:rPr>
                            <a:t>(反</a:t>
                          </a:r>
                          <a:r>
                            <a:rPr lang="ja-JP" altLang="en-US" dirty="0">
                              <a:solidFill>
                                <a:srgbClr val="1F1F1F"/>
                              </a:solidFill>
                              <a:effectLst/>
                            </a:rPr>
                            <a:t>アップ</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516211839"/>
                      </a:ext>
                    </a:extLst>
                  </a:tr>
                  <a:tr h="370840">
                    <a:tc>
                      <a:txBody>
                        <a:bodyPr/>
                        <a:lstStyle/>
                        <a:p>
                          <a:pPr marL="0" marR="0" rtl="0">
                            <a:spcAft>
                              <a:spcPts val="2400"/>
                            </a:spcAft>
                            <a:buNone/>
                          </a:pPr>
                          <a:r>
                            <a:rPr lang="en-US" altLang="ja-JP" dirty="0">
                              <a:solidFill>
                                <a:srgbClr val="1F1F1F"/>
                              </a:solidFill>
                              <a:effectLst/>
                            </a:rPr>
                            <a:t>d</a:t>
                          </a:r>
                          <a:r>
                            <a:rPr lang="ja-JP" dirty="0">
                              <a:solidFill>
                                <a:srgbClr val="1F1F1F"/>
                              </a:solidFill>
                              <a:effectLst/>
                            </a:rPr>
                            <a:t>(</a:t>
                          </a:r>
                          <a:r>
                            <a:rPr lang="ja-JP" altLang="en-US" dirty="0">
                              <a:solidFill>
                                <a:srgbClr val="1F1F1F"/>
                              </a:solidFill>
                              <a:effectLst/>
                            </a:rPr>
                            <a:t>ダウン</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pPr marL="0" marR="0" rtl="0">
                            <a:spcAft>
                              <a:spcPts val="2400"/>
                            </a:spcAft>
                            <a:buNone/>
                          </a:pPr>
                          <a14:m>
                            <m:oMath xmlns:m="http://schemas.openxmlformats.org/officeDocument/2006/math">
                              <m:acc>
                                <m:accPr>
                                  <m:chr m:val="̅"/>
                                  <m:ctrl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ctrlPr>
                                </m:accPr>
                                <m:e>
                                  <m:r>
                                    <m:rPr>
                                      <m:sty m:val="p"/>
                                    </m:rPr>
                                    <a:rPr kumimoji="1" lang="en-US" altLang="ja-JP" sz="1800" b="0" i="0" u="none" strike="noStrike" kern="1200" cap="none" spc="0" normalizeH="0" baseline="0" noProof="0" smtClean="0">
                                      <a:ln>
                                        <a:noFill/>
                                      </a:ln>
                                      <a:solidFill>
                                        <a:prstClr val="black"/>
                                      </a:solidFill>
                                      <a:effectLst/>
                                      <a:uLnTx/>
                                      <a:uFillTx/>
                                      <a:latin typeface="Cambria Math" panose="02040503050406030204" pitchFamily="18" charset="0"/>
                                    </a:rPr>
                                    <m:t>c</m:t>
                                  </m:r>
                                </m:e>
                              </m:acc>
                            </m:oMath>
                          </a14:m>
                          <a:r>
                            <a:rPr lang="ja-JP" dirty="0">
                              <a:solidFill>
                                <a:srgbClr val="1F1F1F"/>
                              </a:solidFill>
                              <a:effectLst/>
                            </a:rPr>
                            <a:t>(反</a:t>
                          </a:r>
                          <a:r>
                            <a:rPr lang="ja-JP" altLang="en-US" dirty="0">
                              <a:solidFill>
                                <a:srgbClr val="1F1F1F"/>
                              </a:solidFill>
                              <a:effectLst/>
                            </a:rPr>
                            <a:t>チャーム</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extLst>
                      <a:ext uri="{0D108BD9-81ED-4DB2-BD59-A6C34878D82A}">
                        <a16:rowId xmlns:a16="http://schemas.microsoft.com/office/drawing/2014/main" val="1715457972"/>
                      </a:ext>
                    </a:extLst>
                  </a:tr>
                </a:tbl>
              </a:graphicData>
            </a:graphic>
          </p:graphicFrame>
        </mc:Choice>
        <mc:Fallback xmlns="">
          <p:graphicFrame>
            <p:nvGraphicFramePr>
              <p:cNvPr id="170" name="表 169">
                <a:extLst>
                  <a:ext uri="{FF2B5EF4-FFF2-40B4-BE49-F238E27FC236}">
                    <a16:creationId xmlns:a16="http://schemas.microsoft.com/office/drawing/2014/main" id="{CC54E101-6A36-525B-D624-C35173DB2213}"/>
                  </a:ext>
                </a:extLst>
              </p:cNvPr>
              <p:cNvGraphicFramePr>
                <a:graphicFrameLocks noGrp="1"/>
              </p:cNvGraphicFramePr>
              <p:nvPr>
                <p:extLst>
                  <p:ext uri="{D42A27DB-BD31-4B8C-83A1-F6EECF244321}">
                    <p14:modId xmlns:p14="http://schemas.microsoft.com/office/powerpoint/2010/main" val="1942732761"/>
                  </p:ext>
                </p:extLst>
              </p:nvPr>
            </p:nvGraphicFramePr>
            <p:xfrm>
              <a:off x="7674725" y="4719488"/>
              <a:ext cx="3508983" cy="1879600"/>
            </p:xfrm>
            <a:graphic>
              <a:graphicData uri="http://schemas.openxmlformats.org/drawingml/2006/table">
                <a:tbl>
                  <a:tblPr firstRow="1" bandRow="1">
                    <a:tableStyleId>{93296810-A885-4BE3-A3E7-6D5BEEA58F35}</a:tableStyleId>
                  </a:tblPr>
                  <a:tblGrid>
                    <a:gridCol w="1604447">
                      <a:extLst>
                        <a:ext uri="{9D8B030D-6E8A-4147-A177-3AD203B41FA5}">
                          <a16:colId xmlns:a16="http://schemas.microsoft.com/office/drawing/2014/main" val="4263053850"/>
                        </a:ext>
                      </a:extLst>
                    </a:gridCol>
                    <a:gridCol w="1904536">
                      <a:extLst>
                        <a:ext uri="{9D8B030D-6E8A-4147-A177-3AD203B41FA5}">
                          <a16:colId xmlns:a16="http://schemas.microsoft.com/office/drawing/2014/main" val="857507958"/>
                        </a:ext>
                      </a:extLst>
                    </a:gridCol>
                  </a:tblGrid>
                  <a:tr h="375920">
                    <a:tc>
                      <a:txBody>
                        <a:bodyPr/>
                        <a:lstStyle/>
                        <a:p>
                          <a:endParaRPr lang="ja-JP"/>
                        </a:p>
                      </a:txBody>
                      <a:tcPr marL="76200" marR="76200" marT="50800" marB="50800" anchor="ctr">
                        <a:blipFill>
                          <a:blip r:embed="rId45"/>
                          <a:stretch>
                            <a:fillRect l="-379" t="-6452" r="-120076" b="-424194"/>
                          </a:stretch>
                        </a:blipFill>
                      </a:tcPr>
                    </a:tc>
                    <a:tc>
                      <a:txBody>
                        <a:bodyPr/>
                        <a:lstStyle/>
                        <a:p>
                          <a:endParaRPr lang="ja-JP"/>
                        </a:p>
                      </a:txBody>
                      <a:tcPr marL="76200" marR="76200" marT="50800" marB="50800" anchor="ctr">
                        <a:blipFill>
                          <a:blip r:embed="rId45"/>
                          <a:stretch>
                            <a:fillRect l="-84665" t="-6452" r="-1278" b="-424194"/>
                          </a:stretch>
                        </a:blipFill>
                      </a:tcPr>
                    </a:tc>
                    <a:extLst>
                      <a:ext uri="{0D108BD9-81ED-4DB2-BD59-A6C34878D82A}">
                        <a16:rowId xmlns:a16="http://schemas.microsoft.com/office/drawing/2014/main" val="1300256181"/>
                      </a:ext>
                    </a:extLst>
                  </a:tr>
                  <a:tr h="375920">
                    <a:tc>
                      <a:txBody>
                        <a:bodyPr/>
                        <a:lstStyle/>
                        <a:p>
                          <a:pPr marL="0" marR="0" rtl="0">
                            <a:spcAft>
                              <a:spcPts val="2400"/>
                            </a:spcAft>
                            <a:buNone/>
                          </a:pPr>
                          <a:r>
                            <a:rPr lang="en-US" altLang="ja-JP" dirty="0">
                              <a:solidFill>
                                <a:srgbClr val="1F1F1F"/>
                              </a:solidFill>
                              <a:effectLst/>
                            </a:rPr>
                            <a:t>d</a:t>
                          </a:r>
                          <a:r>
                            <a:rPr lang="ja-JP" dirty="0">
                              <a:solidFill>
                                <a:srgbClr val="1F1F1F"/>
                              </a:solidFill>
                              <a:effectLst/>
                            </a:rPr>
                            <a:t>(</a:t>
                          </a:r>
                          <a:r>
                            <a:rPr lang="ja-JP" altLang="en-US" dirty="0">
                              <a:solidFill>
                                <a:srgbClr val="1F1F1F"/>
                              </a:solidFill>
                              <a:effectLst/>
                            </a:rPr>
                            <a:t>ダウン</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45"/>
                          <a:stretch>
                            <a:fillRect l="-84665" t="-106452" r="-1278" b="-324194"/>
                          </a:stretch>
                        </a:blipFill>
                      </a:tcPr>
                    </a:tc>
                    <a:extLst>
                      <a:ext uri="{0D108BD9-81ED-4DB2-BD59-A6C34878D82A}">
                        <a16:rowId xmlns:a16="http://schemas.microsoft.com/office/drawing/2014/main" val="1926114938"/>
                      </a:ext>
                    </a:extLst>
                  </a:tr>
                  <a:tr h="375920">
                    <a:tc>
                      <a:txBody>
                        <a:bodyPr/>
                        <a:lstStyle/>
                        <a:p>
                          <a:pPr marL="0" marR="0" rtl="0">
                            <a:spcAft>
                              <a:spcPts val="2400"/>
                            </a:spcAft>
                            <a:buNone/>
                          </a:pPr>
                          <a:r>
                            <a:rPr lang="en-US" altLang="ja-JP" dirty="0">
                              <a:solidFill>
                                <a:srgbClr val="1F1F1F"/>
                              </a:solidFill>
                              <a:effectLst/>
                            </a:rPr>
                            <a:t>s</a:t>
                          </a:r>
                          <a:r>
                            <a:rPr lang="ja-JP" dirty="0">
                              <a:solidFill>
                                <a:srgbClr val="1F1F1F"/>
                              </a:solidFill>
                              <a:effectLst/>
                            </a:rPr>
                            <a:t>(</a:t>
                          </a:r>
                          <a:r>
                            <a:rPr lang="ja-JP" altLang="en-US" dirty="0">
                              <a:solidFill>
                                <a:srgbClr val="1F1F1F"/>
                              </a:solidFill>
                              <a:effectLst/>
                            </a:rPr>
                            <a:t>ストレンジ</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45"/>
                          <a:stretch>
                            <a:fillRect l="-84665" t="-209836" r="-1278" b="-229508"/>
                          </a:stretch>
                        </a:blipFill>
                      </a:tcPr>
                    </a:tc>
                    <a:extLst>
                      <a:ext uri="{0D108BD9-81ED-4DB2-BD59-A6C34878D82A}">
                        <a16:rowId xmlns:a16="http://schemas.microsoft.com/office/drawing/2014/main" val="2740796261"/>
                      </a:ext>
                    </a:extLst>
                  </a:tr>
                  <a:tr h="375920">
                    <a:tc>
                      <a:txBody>
                        <a:bodyPr/>
                        <a:lstStyle/>
                        <a:p>
                          <a:pPr marL="0" marR="0" rtl="0">
                            <a:spcAft>
                              <a:spcPts val="2400"/>
                            </a:spcAft>
                            <a:buNone/>
                          </a:pPr>
                          <a:r>
                            <a:rPr lang="en-US" altLang="ja-JP" dirty="0">
                              <a:solidFill>
                                <a:srgbClr val="1F1F1F"/>
                              </a:solidFill>
                              <a:effectLst/>
                            </a:rPr>
                            <a:t>s</a:t>
                          </a:r>
                          <a:r>
                            <a:rPr lang="ja-JP" dirty="0">
                              <a:solidFill>
                                <a:srgbClr val="1F1F1F"/>
                              </a:solidFill>
                              <a:effectLst/>
                            </a:rPr>
                            <a:t>(</a:t>
                          </a:r>
                          <a:r>
                            <a:rPr lang="ja-JP" altLang="en-US" dirty="0">
                              <a:solidFill>
                                <a:srgbClr val="1F1F1F"/>
                              </a:solidFill>
                              <a:effectLst/>
                            </a:rPr>
                            <a:t>ストレンジ</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45"/>
                          <a:stretch>
                            <a:fillRect l="-84665" t="-304839" r="-1278" b="-125806"/>
                          </a:stretch>
                        </a:blipFill>
                      </a:tcPr>
                    </a:tc>
                    <a:extLst>
                      <a:ext uri="{0D108BD9-81ED-4DB2-BD59-A6C34878D82A}">
                        <a16:rowId xmlns:a16="http://schemas.microsoft.com/office/drawing/2014/main" val="516211839"/>
                      </a:ext>
                    </a:extLst>
                  </a:tr>
                  <a:tr h="375920">
                    <a:tc>
                      <a:txBody>
                        <a:bodyPr/>
                        <a:lstStyle/>
                        <a:p>
                          <a:pPr marL="0" marR="0" rtl="0">
                            <a:spcAft>
                              <a:spcPts val="2400"/>
                            </a:spcAft>
                            <a:buNone/>
                          </a:pPr>
                          <a:r>
                            <a:rPr lang="en-US" altLang="ja-JP" dirty="0">
                              <a:solidFill>
                                <a:srgbClr val="1F1F1F"/>
                              </a:solidFill>
                              <a:effectLst/>
                            </a:rPr>
                            <a:t>d</a:t>
                          </a:r>
                          <a:r>
                            <a:rPr lang="ja-JP" dirty="0">
                              <a:solidFill>
                                <a:srgbClr val="1F1F1F"/>
                              </a:solidFill>
                              <a:effectLst/>
                            </a:rPr>
                            <a:t>(</a:t>
                          </a:r>
                          <a:r>
                            <a:rPr lang="ja-JP" altLang="en-US" dirty="0">
                              <a:solidFill>
                                <a:srgbClr val="1F1F1F"/>
                              </a:solidFill>
                              <a:effectLst/>
                            </a:rPr>
                            <a:t>ダウン</a:t>
                          </a:r>
                          <a:r>
                            <a:rPr lang="ja-JP" dirty="0">
                              <a:solidFill>
                                <a:srgbClr val="1F1F1F"/>
                              </a:solidFill>
                              <a:effectLst/>
                            </a:rPr>
                            <a:t>)</a:t>
                          </a:r>
                          <a:endParaRPr lang="ja-JP" dirty="0">
                            <a:solidFill>
                              <a:srgbClr val="1F1F1F"/>
                            </a:solidFill>
                            <a:effectLst/>
                            <a:latin typeface="Google Sans Text"/>
                          </a:endParaRPr>
                        </a:p>
                      </a:txBody>
                      <a:tcPr marL="76200" marR="76200" marT="50800" marB="50800" anchor="ctr"/>
                    </a:tc>
                    <a:tc>
                      <a:txBody>
                        <a:bodyPr/>
                        <a:lstStyle/>
                        <a:p>
                          <a:endParaRPr lang="ja-JP"/>
                        </a:p>
                      </a:txBody>
                      <a:tcPr marL="76200" marR="76200" marT="50800" marB="50800" anchor="ctr">
                        <a:blipFill>
                          <a:blip r:embed="rId45"/>
                          <a:stretch>
                            <a:fillRect l="-84665" t="-404839" r="-1278" b="-25806"/>
                          </a:stretch>
                        </a:blipFill>
                      </a:tcPr>
                    </a:tc>
                    <a:extLst>
                      <a:ext uri="{0D108BD9-81ED-4DB2-BD59-A6C34878D82A}">
                        <a16:rowId xmlns:a16="http://schemas.microsoft.com/office/drawing/2014/main" val="1715457972"/>
                      </a:ext>
                    </a:extLst>
                  </a:tr>
                </a:tbl>
              </a:graphicData>
            </a:graphic>
          </p:graphicFrame>
        </mc:Fallback>
      </mc:AlternateContent>
      <p:cxnSp>
        <p:nvCxnSpPr>
          <p:cNvPr id="172" name="直線コネクタ 171">
            <a:extLst>
              <a:ext uri="{FF2B5EF4-FFF2-40B4-BE49-F238E27FC236}">
                <a16:creationId xmlns:a16="http://schemas.microsoft.com/office/drawing/2014/main" id="{C153CF3F-6DFB-C4B9-3D42-E475A3003295}"/>
              </a:ext>
            </a:extLst>
          </p:cNvPr>
          <p:cNvCxnSpPr>
            <a:cxnSpLocks/>
            <a:stCxn id="2" idx="2"/>
          </p:cNvCxnSpPr>
          <p:nvPr/>
        </p:nvCxnSpPr>
        <p:spPr>
          <a:xfrm>
            <a:off x="6113831" y="877969"/>
            <a:ext cx="43098" cy="5980031"/>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79078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5357A2-62BC-9A96-2F56-5976B9AB96E6}"/>
              </a:ext>
            </a:extLst>
          </p:cNvPr>
          <p:cNvSpPr>
            <a:spLocks noGrp="1"/>
          </p:cNvSpPr>
          <p:nvPr>
            <p:ph type="title"/>
          </p:nvPr>
        </p:nvSpPr>
        <p:spPr/>
        <p:txBody>
          <a:bodyPr/>
          <a:lstStyle/>
          <a:p>
            <a:r>
              <a:rPr kumimoji="1" lang="en-US" altLang="ja-JP" dirty="0"/>
              <a:t>Tau lepton</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CFBE7FCC-2FF1-89A5-1609-977CD0FAABEA}"/>
                  </a:ext>
                </a:extLst>
              </p:cNvPr>
              <p:cNvSpPr>
                <a:spLocks noGrp="1"/>
              </p:cNvSpPr>
              <p:nvPr>
                <p:ph idx="1"/>
              </p:nvPr>
            </p:nvSpPr>
            <p:spPr>
              <a:xfrm>
                <a:off x="246441" y="1976514"/>
                <a:ext cx="5686408" cy="1961436"/>
              </a:xfrm>
            </p:spPr>
            <p:txBody>
              <a:bodyPr>
                <a:normAutofit fontScale="70000" lnSpcReduction="20000"/>
              </a:bodyPr>
              <a:lstStyle/>
              <a:p>
                <a:pPr marL="0" indent="0">
                  <a:buNone/>
                </a:pPr>
                <a:r>
                  <a:rPr kumimoji="1" lang="ja-JP" altLang="en-US" dirty="0"/>
                  <a:t>質量</a:t>
                </a:r>
                <a:r>
                  <a:rPr kumimoji="1" lang="en-US" altLang="ja-JP" dirty="0"/>
                  <a:t>(</a:t>
                </a:r>
                <a:r>
                  <a:rPr kumimoji="1" lang="ja-JP" altLang="en-US" dirty="0"/>
                  <a:t>静止</a:t>
                </a:r>
                <a:r>
                  <a:rPr kumimoji="1" lang="en-US" altLang="ja-JP" dirty="0"/>
                  <a:t>): </a:t>
                </a:r>
                <a14:m>
                  <m:oMath xmlns:m="http://schemas.openxmlformats.org/officeDocument/2006/math">
                    <m:r>
                      <a:rPr kumimoji="1" lang="en-US" altLang="ja-JP" i="1" dirty="0" smtClean="0">
                        <a:latin typeface="Cambria Math" panose="02040503050406030204" pitchFamily="18" charset="0"/>
                      </a:rPr>
                      <m:t>1</m:t>
                    </m:r>
                    <m:r>
                      <a:rPr kumimoji="1" lang="en-US" altLang="ja-JP" b="0" i="1" dirty="0" smtClean="0">
                        <a:latin typeface="Cambria Math" panose="02040503050406030204" pitchFamily="18" charset="0"/>
                      </a:rPr>
                      <m:t>.</m:t>
                    </m:r>
                    <m:r>
                      <a:rPr kumimoji="1" lang="en-US" altLang="ja-JP" i="1" dirty="0" smtClean="0">
                        <a:latin typeface="Cambria Math" panose="02040503050406030204" pitchFamily="18" charset="0"/>
                      </a:rPr>
                      <m:t>77 </m:t>
                    </m:r>
                    <m:r>
                      <a:rPr kumimoji="1" lang="en-US" altLang="ja-JP" b="0" i="1" dirty="0" smtClean="0">
                        <a:latin typeface="Cambria Math" panose="02040503050406030204" pitchFamily="18" charset="0"/>
                      </a:rPr>
                      <m:t>𝐺</m:t>
                    </m:r>
                    <m:r>
                      <a:rPr kumimoji="1" lang="en-US" altLang="ja-JP" i="1" dirty="0" smtClean="0">
                        <a:latin typeface="Cambria Math" panose="02040503050406030204" pitchFamily="18" charset="0"/>
                      </a:rPr>
                      <m:t>𝑒𝑉</m:t>
                    </m:r>
                  </m:oMath>
                </a14:m>
                <a:endParaRPr kumimoji="1" lang="en-US" altLang="ja-JP" dirty="0"/>
              </a:p>
              <a:p>
                <a:pPr marL="0" indent="0">
                  <a:buNone/>
                </a:pPr>
                <a:r>
                  <a:rPr lang="ja-JP" altLang="en-US" dirty="0"/>
                  <a:t>平均寿命</a:t>
                </a:r>
                <a:r>
                  <a:rPr lang="en-US" altLang="ja-JP" dirty="0"/>
                  <a:t>:</a:t>
                </a:r>
                <a:r>
                  <a:rPr lang="ja-JP" altLang="en-US" dirty="0"/>
                  <a:t> </a:t>
                </a:r>
                <a14:m>
                  <m:oMath xmlns:m="http://schemas.openxmlformats.org/officeDocument/2006/math">
                    <m:r>
                      <a:rPr lang="en-US" altLang="ja-JP" i="1" dirty="0" smtClean="0">
                        <a:latin typeface="Cambria Math" panose="02040503050406030204" pitchFamily="18" charset="0"/>
                      </a:rPr>
                      <m:t>2.90</m:t>
                    </m:r>
                    <m:r>
                      <a:rPr lang="en-US" altLang="ja-JP" i="1" dirty="0" smtClean="0">
                        <a:latin typeface="Cambria Math" panose="02040503050406030204" pitchFamily="18" charset="0"/>
                        <a:ea typeface="Cambria Math" panose="02040503050406030204" pitchFamily="18" charset="0"/>
                      </a:rPr>
                      <m:t>×</m:t>
                    </m:r>
                    <m:sSup>
                      <m:sSupPr>
                        <m:ctrlPr>
                          <a:rPr lang="en-US" altLang="ja-JP" b="0" i="1" dirty="0" smtClean="0">
                            <a:latin typeface="Cambria Math" panose="02040503050406030204" pitchFamily="18" charset="0"/>
                            <a:ea typeface="Cambria Math" panose="02040503050406030204" pitchFamily="18" charset="0"/>
                          </a:rPr>
                        </m:ctrlPr>
                      </m:sSupPr>
                      <m:e>
                        <m:r>
                          <a:rPr lang="en-US" altLang="ja-JP" b="0" i="1" dirty="0" smtClean="0">
                            <a:latin typeface="Cambria Math" panose="02040503050406030204" pitchFamily="18" charset="0"/>
                            <a:ea typeface="Cambria Math" panose="02040503050406030204" pitchFamily="18" charset="0"/>
                          </a:rPr>
                          <m:t>10</m:t>
                        </m:r>
                      </m:e>
                      <m:sup>
                        <m:r>
                          <a:rPr lang="en-US" altLang="ja-JP" b="0" i="1" dirty="0" smtClean="0">
                            <a:latin typeface="Cambria Math" panose="02040503050406030204" pitchFamily="18" charset="0"/>
                            <a:ea typeface="Cambria Math" panose="02040503050406030204" pitchFamily="18" charset="0"/>
                          </a:rPr>
                          <m:t>−13</m:t>
                        </m:r>
                      </m:sup>
                    </m:sSup>
                    <m:r>
                      <a:rPr lang="en-US" altLang="ja-JP" b="0" i="1" dirty="0" smtClean="0">
                        <a:latin typeface="Cambria Math" panose="02040503050406030204" pitchFamily="18" charset="0"/>
                        <a:ea typeface="Cambria Math" panose="02040503050406030204" pitchFamily="18" charset="0"/>
                      </a:rPr>
                      <m:t> </m:t>
                    </m:r>
                    <m:r>
                      <a:rPr lang="en-US" altLang="ja-JP" b="0" i="1" dirty="0" smtClean="0">
                        <a:latin typeface="Cambria Math" panose="02040503050406030204" pitchFamily="18" charset="0"/>
                        <a:ea typeface="Cambria Math" panose="02040503050406030204" pitchFamily="18" charset="0"/>
                      </a:rPr>
                      <m:t>𝑠</m:t>
                    </m:r>
                  </m:oMath>
                </a14:m>
                <a:endParaRPr kumimoji="1" lang="en-US" altLang="ja-JP" dirty="0"/>
              </a:p>
              <a:p>
                <a:pPr marL="0" indent="0">
                  <a:buNone/>
                </a:pPr>
                <a:r>
                  <a:rPr lang="ja-JP" altLang="en-US" dirty="0"/>
                  <a:t>電気素量</a:t>
                </a:r>
                <a:r>
                  <a:rPr lang="en-US" altLang="ja-JP" dirty="0"/>
                  <a:t>(e)</a:t>
                </a:r>
                <a:r>
                  <a:rPr lang="ja-JP" altLang="en-US" dirty="0"/>
                  <a:t>と等しい電荷と</a:t>
                </a:r>
                <a:r>
                  <a:rPr lang="en-US" altLang="ja-JP" dirty="0"/>
                  <a:t>1/2</a:t>
                </a:r>
                <a:r>
                  <a:rPr lang="ja-JP" altLang="en-US" dirty="0"/>
                  <a:t>スピンをもつ</a:t>
                </a:r>
                <a:endParaRPr lang="en-US" altLang="ja-JP" dirty="0"/>
              </a:p>
              <a:p>
                <a:pPr marL="0" indent="0">
                  <a:buNone/>
                </a:pPr>
                <a:r>
                  <a:rPr kumimoji="1" lang="ja-JP" altLang="en-US" dirty="0"/>
                  <a:t>弱い相互作用でハドロンに崩壊しうる唯一のレプトン</a:t>
                </a:r>
                <a:endParaRPr kumimoji="1" lang="en-US" altLang="ja-JP" dirty="0"/>
              </a:p>
              <a:p>
                <a:pPr marL="0" indent="0">
                  <a:buNone/>
                </a:pPr>
                <a:r>
                  <a:rPr kumimoji="1" lang="ja-JP" altLang="en-US" dirty="0"/>
                  <a:t>レプトンに崩壊するときも</a:t>
                </a:r>
                <a:r>
                  <a:rPr lang="ja-JP" altLang="en-US" dirty="0"/>
                  <a:t>弱い相互作用</a:t>
                </a:r>
                <a:endParaRPr kumimoji="1" lang="en-US" altLang="ja-JP" dirty="0"/>
              </a:p>
              <a:p>
                <a:pPr marL="0" indent="0">
                  <a:buNone/>
                </a:pPr>
                <a:endParaRPr kumimoji="1" lang="ja-JP" altLang="en-US" dirty="0"/>
              </a:p>
            </p:txBody>
          </p:sp>
        </mc:Choice>
        <mc:Fallback xmlns="">
          <p:sp>
            <p:nvSpPr>
              <p:cNvPr id="3" name="コンテンツ プレースホルダー 2">
                <a:extLst>
                  <a:ext uri="{FF2B5EF4-FFF2-40B4-BE49-F238E27FC236}">
                    <a16:creationId xmlns:a16="http://schemas.microsoft.com/office/drawing/2014/main" id="{CFBE7FCC-2FF1-89A5-1609-977CD0FAABEA}"/>
                  </a:ext>
                </a:extLst>
              </p:cNvPr>
              <p:cNvSpPr>
                <a:spLocks noGrp="1" noRot="1" noChangeAspect="1" noMove="1" noResize="1" noEditPoints="1" noAdjustHandles="1" noChangeArrowheads="1" noChangeShapeType="1" noTextEdit="1"/>
              </p:cNvSpPr>
              <p:nvPr>
                <p:ph idx="1"/>
              </p:nvPr>
            </p:nvSpPr>
            <p:spPr>
              <a:xfrm>
                <a:off x="246441" y="1976514"/>
                <a:ext cx="5686408" cy="1961436"/>
              </a:xfrm>
              <a:blipFill>
                <a:blip r:embed="rId2"/>
                <a:stretch>
                  <a:fillRect l="-1072" t="-5280" b="-2484"/>
                </a:stretch>
              </a:blipFill>
            </p:spPr>
            <p:txBody>
              <a:bodyPr/>
              <a:lstStyle/>
              <a:p>
                <a:r>
                  <a:rPr lang="ja-JP" altLang="en-US">
                    <a:noFill/>
                  </a:rPr>
                  <a:t> </a:t>
                </a:r>
              </a:p>
            </p:txBody>
          </p:sp>
        </mc:Fallback>
      </mc:AlternateContent>
      <p:grpSp>
        <p:nvGrpSpPr>
          <p:cNvPr id="55" name="グループ化 54">
            <a:extLst>
              <a:ext uri="{FF2B5EF4-FFF2-40B4-BE49-F238E27FC236}">
                <a16:creationId xmlns:a16="http://schemas.microsoft.com/office/drawing/2014/main" id="{0321B116-AE72-A5FF-82AA-A25ADE0848F3}"/>
              </a:ext>
            </a:extLst>
          </p:cNvPr>
          <p:cNvGrpSpPr/>
          <p:nvPr/>
        </p:nvGrpSpPr>
        <p:grpSpPr>
          <a:xfrm>
            <a:off x="634220" y="4001294"/>
            <a:ext cx="4294696" cy="2424432"/>
            <a:chOff x="634220" y="4001294"/>
            <a:chExt cx="4294696" cy="2424432"/>
          </a:xfrm>
        </p:grpSpPr>
        <p:grpSp>
          <p:nvGrpSpPr>
            <p:cNvPr id="30" name="グループ化 29">
              <a:extLst>
                <a:ext uri="{FF2B5EF4-FFF2-40B4-BE49-F238E27FC236}">
                  <a16:creationId xmlns:a16="http://schemas.microsoft.com/office/drawing/2014/main" id="{AA681DA5-A9A8-EDD3-ABC2-F83870468F0B}"/>
                </a:ext>
              </a:extLst>
            </p:cNvPr>
            <p:cNvGrpSpPr/>
            <p:nvPr/>
          </p:nvGrpSpPr>
          <p:grpSpPr>
            <a:xfrm>
              <a:off x="1012054" y="4367814"/>
              <a:ext cx="2858018" cy="1884705"/>
              <a:chOff x="1012054" y="4367814"/>
              <a:chExt cx="2858018" cy="1884705"/>
            </a:xfrm>
          </p:grpSpPr>
          <p:cxnSp>
            <p:nvCxnSpPr>
              <p:cNvPr id="5" name="直線コネクタ 4">
                <a:extLst>
                  <a:ext uri="{FF2B5EF4-FFF2-40B4-BE49-F238E27FC236}">
                    <a16:creationId xmlns:a16="http://schemas.microsoft.com/office/drawing/2014/main" id="{DA406F34-6A1C-2269-AC91-55AC4745C246}"/>
                  </a:ext>
                </a:extLst>
              </p:cNvPr>
              <p:cNvCxnSpPr>
                <a:cxnSpLocks/>
                <a:endCxn id="17" idx="0"/>
              </p:cNvCxnSpPr>
              <p:nvPr/>
            </p:nvCxnSpPr>
            <p:spPr>
              <a:xfrm>
                <a:off x="1012054" y="4972049"/>
                <a:ext cx="957274" cy="0"/>
              </a:xfrm>
              <a:prstGeom prst="line">
                <a:avLst/>
              </a:prstGeom>
            </p:spPr>
            <p:style>
              <a:lnRef idx="2">
                <a:schemeClr val="dk1"/>
              </a:lnRef>
              <a:fillRef idx="0">
                <a:schemeClr val="dk1"/>
              </a:fillRef>
              <a:effectRef idx="1">
                <a:schemeClr val="dk1"/>
              </a:effectRef>
              <a:fontRef idx="minor">
                <a:schemeClr val="tx1"/>
              </a:fontRef>
            </p:style>
          </p:cxnSp>
          <p:cxnSp>
            <p:nvCxnSpPr>
              <p:cNvPr id="6" name="直線コネクタ 5">
                <a:extLst>
                  <a:ext uri="{FF2B5EF4-FFF2-40B4-BE49-F238E27FC236}">
                    <a16:creationId xmlns:a16="http://schemas.microsoft.com/office/drawing/2014/main" id="{2D2D39C9-3435-1950-377B-D1F0EC250C46}"/>
                  </a:ext>
                </a:extLst>
              </p:cNvPr>
              <p:cNvCxnSpPr>
                <a:cxnSpLocks/>
                <a:stCxn id="17" idx="0"/>
              </p:cNvCxnSpPr>
              <p:nvPr/>
            </p:nvCxnSpPr>
            <p:spPr>
              <a:xfrm flipV="1">
                <a:off x="1969328" y="4367814"/>
                <a:ext cx="729484" cy="604235"/>
              </a:xfrm>
              <a:prstGeom prst="line">
                <a:avLst/>
              </a:prstGeom>
            </p:spPr>
            <p:style>
              <a:lnRef idx="2">
                <a:schemeClr val="dk1"/>
              </a:lnRef>
              <a:fillRef idx="0">
                <a:schemeClr val="dk1"/>
              </a:fillRef>
              <a:effectRef idx="1">
                <a:schemeClr val="dk1"/>
              </a:effectRef>
              <a:fontRef idx="minor">
                <a:schemeClr val="tx1"/>
              </a:fontRef>
            </p:style>
          </p:cxnSp>
          <p:cxnSp>
            <p:nvCxnSpPr>
              <p:cNvPr id="7" name="直線コネクタ 6">
                <a:extLst>
                  <a:ext uri="{FF2B5EF4-FFF2-40B4-BE49-F238E27FC236}">
                    <a16:creationId xmlns:a16="http://schemas.microsoft.com/office/drawing/2014/main" id="{1BDBEC25-8B59-C9F9-0B4D-BB5614F0FAC6}"/>
                  </a:ext>
                </a:extLst>
              </p:cNvPr>
              <p:cNvCxnSpPr>
                <a:cxnSpLocks/>
                <a:stCxn id="17" idx="15"/>
              </p:cNvCxnSpPr>
              <p:nvPr/>
            </p:nvCxnSpPr>
            <p:spPr>
              <a:xfrm flipV="1">
                <a:off x="3017044" y="4972049"/>
                <a:ext cx="853028" cy="699717"/>
              </a:xfrm>
              <a:prstGeom prst="line">
                <a:avLst/>
              </a:prstGeom>
            </p:spPr>
            <p:style>
              <a:lnRef idx="2">
                <a:schemeClr val="dk1"/>
              </a:lnRef>
              <a:fillRef idx="0">
                <a:schemeClr val="dk1"/>
              </a:fillRef>
              <a:effectRef idx="1">
                <a:schemeClr val="dk1"/>
              </a:effectRef>
              <a:fontRef idx="minor">
                <a:schemeClr val="tx1"/>
              </a:fontRef>
            </p:style>
          </p:cxnSp>
          <p:cxnSp>
            <p:nvCxnSpPr>
              <p:cNvPr id="8" name="直線コネクタ 7">
                <a:extLst>
                  <a:ext uri="{FF2B5EF4-FFF2-40B4-BE49-F238E27FC236}">
                    <a16:creationId xmlns:a16="http://schemas.microsoft.com/office/drawing/2014/main" id="{63F7561B-00DB-1955-84A1-34082310EA05}"/>
                  </a:ext>
                </a:extLst>
              </p:cNvPr>
              <p:cNvCxnSpPr>
                <a:cxnSpLocks/>
                <a:stCxn id="17" idx="15"/>
              </p:cNvCxnSpPr>
              <p:nvPr/>
            </p:nvCxnSpPr>
            <p:spPr>
              <a:xfrm>
                <a:off x="3017044" y="5671766"/>
                <a:ext cx="853028" cy="580753"/>
              </a:xfrm>
              <a:prstGeom prst="line">
                <a:avLst/>
              </a:prstGeom>
            </p:spPr>
            <p:style>
              <a:lnRef idx="2">
                <a:schemeClr val="dk1"/>
              </a:lnRef>
              <a:fillRef idx="0">
                <a:schemeClr val="dk1"/>
              </a:fillRef>
              <a:effectRef idx="1">
                <a:schemeClr val="dk1"/>
              </a:effectRef>
              <a:fontRef idx="minor">
                <a:schemeClr val="tx1"/>
              </a:fontRef>
            </p:style>
          </p:cxnSp>
          <p:sp>
            <p:nvSpPr>
              <p:cNvPr id="17" name="フリーフォーム: 図形 16">
                <a:extLst>
                  <a:ext uri="{FF2B5EF4-FFF2-40B4-BE49-F238E27FC236}">
                    <a16:creationId xmlns:a16="http://schemas.microsoft.com/office/drawing/2014/main" id="{01712CBC-EBFC-FA3C-DA5E-5D52A306CB0F}"/>
                  </a:ext>
                </a:extLst>
              </p:cNvPr>
              <p:cNvSpPr/>
              <p:nvPr/>
            </p:nvSpPr>
            <p:spPr>
              <a:xfrm rot="1976439" flipV="1">
                <a:off x="1862391" y="5222853"/>
                <a:ext cx="1259764" cy="20092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二等辺三角形 25">
                <a:extLst>
                  <a:ext uri="{FF2B5EF4-FFF2-40B4-BE49-F238E27FC236}">
                    <a16:creationId xmlns:a16="http://schemas.microsoft.com/office/drawing/2014/main" id="{3B7340D2-2AB2-7036-8548-B7C8D240C9FB}"/>
                  </a:ext>
                </a:extLst>
              </p:cNvPr>
              <p:cNvSpPr/>
              <p:nvPr/>
            </p:nvSpPr>
            <p:spPr>
              <a:xfrm rot="5400000">
                <a:off x="1375281" y="4873841"/>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7" name="二等辺三角形 26">
                <a:extLst>
                  <a:ext uri="{FF2B5EF4-FFF2-40B4-BE49-F238E27FC236}">
                    <a16:creationId xmlns:a16="http://schemas.microsoft.com/office/drawing/2014/main" id="{F16718A9-7F57-ACE6-63D5-55320E4A7C30}"/>
                  </a:ext>
                </a:extLst>
              </p:cNvPr>
              <p:cNvSpPr/>
              <p:nvPr/>
            </p:nvSpPr>
            <p:spPr>
              <a:xfrm rot="3136892">
                <a:off x="2218476" y="4542715"/>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 name="二等辺三角形 27">
                <a:extLst>
                  <a:ext uri="{FF2B5EF4-FFF2-40B4-BE49-F238E27FC236}">
                    <a16:creationId xmlns:a16="http://schemas.microsoft.com/office/drawing/2014/main" id="{1B1F5D58-1FB3-D404-823B-DB4FD9FDF571}"/>
                  </a:ext>
                </a:extLst>
              </p:cNvPr>
              <p:cNvSpPr/>
              <p:nvPr/>
            </p:nvSpPr>
            <p:spPr>
              <a:xfrm rot="14046788">
                <a:off x="3390994" y="5189201"/>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9" name="二等辺三角形 28">
                <a:extLst>
                  <a:ext uri="{FF2B5EF4-FFF2-40B4-BE49-F238E27FC236}">
                    <a16:creationId xmlns:a16="http://schemas.microsoft.com/office/drawing/2014/main" id="{4C459B2B-C1CC-215E-99D7-97A56CB708E4}"/>
                  </a:ext>
                </a:extLst>
              </p:cNvPr>
              <p:cNvSpPr/>
              <p:nvPr/>
            </p:nvSpPr>
            <p:spPr>
              <a:xfrm rot="7681778">
                <a:off x="3388451" y="5890293"/>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DC39BA0F-DD27-5EAD-BD21-7613EE034256}"/>
                    </a:ext>
                  </a:extLst>
                </p:cNvPr>
                <p:cNvSpPr txBox="1"/>
                <p:nvPr/>
              </p:nvSpPr>
              <p:spPr>
                <a:xfrm>
                  <a:off x="634220" y="4725063"/>
                  <a:ext cx="527482" cy="369332"/>
                </a:xfrm>
                <a:prstGeom prst="rect">
                  <a:avLst/>
                </a:prstGeom>
                <a:noFill/>
              </p:spPr>
              <p:txBody>
                <a:bodyPr wrap="square" rtlCol="0">
                  <a:spAutoFit/>
                </a:bodyPr>
                <a:lstStyle/>
                <a:p>
                  <a:pPr/>
                  <a14:m>
                    <m:oMathPara xmlns:m="http://schemas.openxmlformats.org/officeDocument/2006/math">
                      <m:oMath>
                        <m:sSup>
                          <m:sSupPr>
                            <m:ctrlPr>
                              <a:rPr kumimoji="1" lang="ja-JP" altLang="en-US" i="1" smtClean="0">
                                <a:latin typeface="Cambria Math" panose="02040503050406030204" pitchFamily="18" charset="0"/>
                              </a:rPr>
                            </m:ctrlPr>
                          </m:sSupPr>
                          <m:e>
                            <m:r>
                              <a:rPr kumimoji="1" lang="ja-JP" altLang="en-US" i="1" smtClean="0">
                                <a:latin typeface="Cambria Math" panose="02040503050406030204" pitchFamily="18" charset="0"/>
                              </a:rPr>
                              <m:t>𝜏</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41" name="テキスト ボックス 40">
                  <a:extLst>
                    <a:ext uri="{FF2B5EF4-FFF2-40B4-BE49-F238E27FC236}">
                      <a16:creationId xmlns:a16="http://schemas.microsoft.com/office/drawing/2014/main" id="{DC39BA0F-DD27-5EAD-BD21-7613EE034256}"/>
                    </a:ext>
                  </a:extLst>
                </p:cNvPr>
                <p:cNvSpPr txBox="1">
                  <a:spLocks noRot="1" noChangeAspect="1" noMove="1" noResize="1" noEditPoints="1" noAdjustHandles="1" noChangeArrowheads="1" noChangeShapeType="1" noTextEdit="1"/>
                </p:cNvSpPr>
                <p:nvPr/>
              </p:nvSpPr>
              <p:spPr>
                <a:xfrm>
                  <a:off x="634220" y="4725063"/>
                  <a:ext cx="527482" cy="369332"/>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D2B35D35-069C-5EB3-12C3-D8CACAC702BE}"/>
                    </a:ext>
                  </a:extLst>
                </p:cNvPr>
                <p:cNvSpPr txBox="1"/>
                <p:nvPr/>
              </p:nvSpPr>
              <p:spPr>
                <a:xfrm>
                  <a:off x="2698812" y="4001294"/>
                  <a:ext cx="470516" cy="369332"/>
                </a:xfrm>
                <a:prstGeom prst="rect">
                  <a:avLst/>
                </a:prstGeom>
                <a:noFill/>
              </p:spPr>
              <p:txBody>
                <a:bodyPr wrap="square" rtlCol="0">
                  <a:spAutoFit/>
                </a:bodyPr>
                <a:lstStyle/>
                <a:p>
                  <a:pPr/>
                  <a14:m>
                    <m:oMathPara xmlns:m="http://schemas.openxmlformats.org/officeDocument/2006/math">
                      <m:oMath>
                        <m:sSub>
                          <m:sSubPr>
                            <m:ctrlPr>
                              <a:rPr kumimoji="1" lang="ja-JP" altLang="en-US" i="1" smtClean="0">
                                <a:latin typeface="Cambria Math" panose="02040503050406030204" pitchFamily="18" charset="0"/>
                              </a:rPr>
                            </m:ctrlPr>
                          </m:sSubPr>
                          <m:e>
                            <m:r>
                              <a:rPr kumimoji="1" lang="ja-JP" altLang="en-US" i="1" smtClean="0">
                                <a:latin typeface="Cambria Math" panose="02040503050406030204" pitchFamily="18" charset="0"/>
                              </a:rPr>
                              <m:t>𝜈</m:t>
                            </m:r>
                          </m:e>
                          <m:sub>
                            <m:r>
                              <a:rPr kumimoji="1" lang="ja-JP" altLang="en-US" i="1" smtClean="0">
                                <a:latin typeface="Cambria Math" panose="02040503050406030204" pitchFamily="18" charset="0"/>
                              </a:rPr>
                              <m:t>𝜏</m:t>
                            </m:r>
                          </m:sub>
                        </m:sSub>
                      </m:oMath>
                    </m:oMathPara>
                  </a14:m>
                  <a:endParaRPr kumimoji="1" lang="ja-JP" altLang="en-US" dirty="0"/>
                </a:p>
              </p:txBody>
            </p:sp>
          </mc:Choice>
          <mc:Fallback xmlns="">
            <p:sp>
              <p:nvSpPr>
                <p:cNvPr id="43" name="テキスト ボックス 42">
                  <a:extLst>
                    <a:ext uri="{FF2B5EF4-FFF2-40B4-BE49-F238E27FC236}">
                      <a16:creationId xmlns:a16="http://schemas.microsoft.com/office/drawing/2014/main" id="{D2B35D35-069C-5EB3-12C3-D8CACAC702BE}"/>
                    </a:ext>
                  </a:extLst>
                </p:cNvPr>
                <p:cNvSpPr txBox="1">
                  <a:spLocks noRot="1" noChangeAspect="1" noMove="1" noResize="1" noEditPoints="1" noAdjustHandles="1" noChangeArrowheads="1" noChangeShapeType="1" noTextEdit="1"/>
                </p:cNvSpPr>
                <p:nvPr/>
              </p:nvSpPr>
              <p:spPr>
                <a:xfrm>
                  <a:off x="2698812" y="4001294"/>
                  <a:ext cx="470516" cy="369332"/>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F655716A-ACF9-11F1-2F94-589503976402}"/>
                    </a:ext>
                  </a:extLst>
                </p:cNvPr>
                <p:cNvSpPr txBox="1"/>
                <p:nvPr/>
              </p:nvSpPr>
              <p:spPr>
                <a:xfrm>
                  <a:off x="3847173" y="4704286"/>
                  <a:ext cx="330262" cy="411395"/>
                </a:xfrm>
                <a:prstGeom prst="rect">
                  <a:avLst/>
                </a:prstGeom>
                <a:noFill/>
              </p:spPr>
              <p:txBody>
                <a:bodyPr wrap="square" rtlCol="0">
                  <a:spAutoFit/>
                </a:bodyPr>
                <a:lstStyle/>
                <a:p>
                  <a:pPr/>
                  <a14:m>
                    <m:oMathPara xmlns:m="http://schemas.openxmlformats.org/officeDocument/2006/math">
                      <m:oMath>
                        <m:acc>
                          <m:accPr>
                            <m:chr m:val="̅"/>
                            <m:ctrlPr>
                              <a:rPr lang="ja-JP" altLang="en-US" i="1">
                                <a:latin typeface="Cambria Math" panose="02040503050406030204" pitchFamily="18" charset="0"/>
                              </a:rPr>
                            </m:ctrlPr>
                          </m:accPr>
                          <m:e>
                            <m:sSub>
                              <m:sSubPr>
                                <m:ctrlPr>
                                  <a:rPr lang="ja-JP" altLang="en-US" i="1">
                                    <a:latin typeface="Cambria Math" panose="02040503050406030204" pitchFamily="18" charset="0"/>
                                  </a:rPr>
                                </m:ctrlPr>
                              </m:sSubPr>
                              <m:e>
                                <m:r>
                                  <a:rPr lang="ja-JP" altLang="en-US" i="1">
                                    <a:latin typeface="Cambria Math" panose="02040503050406030204" pitchFamily="18" charset="0"/>
                                  </a:rPr>
                                  <m:t>𝜈</m:t>
                                </m:r>
                              </m:e>
                              <m:sub>
                                <m:r>
                                  <a:rPr lang="en-US" altLang="ja-JP" b="0" i="1" smtClean="0">
                                    <a:latin typeface="Cambria Math" panose="02040503050406030204" pitchFamily="18" charset="0"/>
                                  </a:rPr>
                                  <m:t>𝑙</m:t>
                                </m:r>
                              </m:sub>
                            </m:sSub>
                          </m:e>
                        </m:acc>
                        <m:d>
                          <m:dPr>
                            <m:ctrlPr>
                              <a:rPr lang="ja-JP" altLang="en-US" i="1">
                                <a:latin typeface="Cambria Math" panose="02040503050406030204" pitchFamily="18" charset="0"/>
                              </a:rPr>
                            </m:ctrlPr>
                          </m:dPr>
                          <m:e>
                            <m:acc>
                              <m:accPr>
                                <m:chr m:val="̅"/>
                                <m:ctrlPr>
                                  <a:rPr lang="ja-JP" altLang="en-US" i="1">
                                    <a:latin typeface="Cambria Math" panose="02040503050406030204" pitchFamily="18" charset="0"/>
                                  </a:rPr>
                                </m:ctrlPr>
                              </m:accPr>
                              <m:e>
                                <m:sSub>
                                  <m:sSubPr>
                                    <m:ctrlPr>
                                      <a:rPr lang="ja-JP" altLang="en-US" i="1">
                                        <a:latin typeface="Cambria Math" panose="02040503050406030204" pitchFamily="18" charset="0"/>
                                      </a:rPr>
                                    </m:ctrlPr>
                                  </m:sSubPr>
                                  <m:e>
                                    <m:r>
                                      <a:rPr lang="ja-JP" altLang="en-US" i="1">
                                        <a:latin typeface="Cambria Math" panose="02040503050406030204" pitchFamily="18" charset="0"/>
                                      </a:rPr>
                                      <m:t>𝜈</m:t>
                                    </m:r>
                                  </m:e>
                                  <m:sub>
                                    <m:r>
                                      <a:rPr lang="en-US" altLang="ja-JP" b="0" i="1" smtClean="0">
                                        <a:latin typeface="Cambria Math" panose="02040503050406030204" pitchFamily="18" charset="0"/>
                                      </a:rPr>
                                      <m:t>𝑒</m:t>
                                    </m:r>
                                  </m:sub>
                                </m:sSub>
                              </m:e>
                            </m:acc>
                            <m:r>
                              <a:rPr lang="en-US" altLang="ja-JP" b="0" i="1" smtClean="0">
                                <a:latin typeface="Cambria Math" panose="02040503050406030204" pitchFamily="18" charset="0"/>
                              </a:rPr>
                              <m:t>,</m:t>
                            </m:r>
                            <m:acc>
                              <m:accPr>
                                <m:chr m:val="̅"/>
                                <m:ctrlPr>
                                  <a:rPr lang="ja-JP" altLang="en-US" i="1">
                                    <a:latin typeface="Cambria Math" panose="02040503050406030204" pitchFamily="18" charset="0"/>
                                  </a:rPr>
                                </m:ctrlPr>
                              </m:accPr>
                              <m:e>
                                <m:sSub>
                                  <m:sSubPr>
                                    <m:ctrlPr>
                                      <a:rPr lang="ja-JP" altLang="en-US" i="1">
                                        <a:latin typeface="Cambria Math" panose="02040503050406030204" pitchFamily="18" charset="0"/>
                                      </a:rPr>
                                    </m:ctrlPr>
                                  </m:sSubPr>
                                  <m:e>
                                    <m:r>
                                      <a:rPr lang="ja-JP" altLang="en-US" i="1">
                                        <a:latin typeface="Cambria Math" panose="02040503050406030204" pitchFamily="18" charset="0"/>
                                      </a:rPr>
                                      <m:t>𝜈</m:t>
                                    </m:r>
                                  </m:e>
                                  <m:sub>
                                    <m:r>
                                      <a:rPr lang="ja-JP" altLang="en-US" i="1" smtClean="0">
                                        <a:latin typeface="Cambria Math" panose="02040503050406030204" pitchFamily="18" charset="0"/>
                                      </a:rPr>
                                      <m:t>𝜇</m:t>
                                    </m:r>
                                  </m:sub>
                                </m:sSub>
                              </m:e>
                            </m:acc>
                          </m:e>
                        </m:d>
                      </m:oMath>
                    </m:oMathPara>
                  </a14:m>
                  <a:endParaRPr kumimoji="1" lang="ja-JP" altLang="en-US" dirty="0"/>
                </a:p>
              </p:txBody>
            </p:sp>
          </mc:Choice>
          <mc:Fallback xmlns="">
            <p:sp>
              <p:nvSpPr>
                <p:cNvPr id="47" name="テキスト ボックス 46">
                  <a:extLst>
                    <a:ext uri="{FF2B5EF4-FFF2-40B4-BE49-F238E27FC236}">
                      <a16:creationId xmlns:a16="http://schemas.microsoft.com/office/drawing/2014/main" id="{F655716A-ACF9-11F1-2F94-589503976402}"/>
                    </a:ext>
                  </a:extLst>
                </p:cNvPr>
                <p:cNvSpPr txBox="1">
                  <a:spLocks noRot="1" noChangeAspect="1" noMove="1" noResize="1" noEditPoints="1" noAdjustHandles="1" noChangeArrowheads="1" noChangeShapeType="1" noTextEdit="1"/>
                </p:cNvSpPr>
                <p:nvPr/>
              </p:nvSpPr>
              <p:spPr>
                <a:xfrm>
                  <a:off x="3847173" y="4704286"/>
                  <a:ext cx="330262" cy="411395"/>
                </a:xfrm>
                <a:prstGeom prst="rect">
                  <a:avLst/>
                </a:prstGeom>
                <a:blipFill>
                  <a:blip r:embed="rId5"/>
                  <a:stretch>
                    <a:fillRect r="-198148" b="-298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9" name="テキスト ボックス 48">
                  <a:extLst>
                    <a:ext uri="{FF2B5EF4-FFF2-40B4-BE49-F238E27FC236}">
                      <a16:creationId xmlns:a16="http://schemas.microsoft.com/office/drawing/2014/main" id="{B85B2E22-BCFB-667D-4DFE-369612C32609}"/>
                    </a:ext>
                  </a:extLst>
                </p:cNvPr>
                <p:cNvSpPr txBox="1"/>
                <p:nvPr/>
              </p:nvSpPr>
              <p:spPr>
                <a:xfrm>
                  <a:off x="2126433" y="5380808"/>
                  <a:ext cx="583248"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49" name="テキスト ボックス 48">
                  <a:extLst>
                    <a:ext uri="{FF2B5EF4-FFF2-40B4-BE49-F238E27FC236}">
                      <a16:creationId xmlns:a16="http://schemas.microsoft.com/office/drawing/2014/main" id="{B85B2E22-BCFB-667D-4DFE-369612C32609}"/>
                    </a:ext>
                  </a:extLst>
                </p:cNvPr>
                <p:cNvSpPr txBox="1">
                  <a:spLocks noRot="1" noChangeAspect="1" noMove="1" noResize="1" noEditPoints="1" noAdjustHandles="1" noChangeArrowheads="1" noChangeShapeType="1" noTextEdit="1"/>
                </p:cNvSpPr>
                <p:nvPr/>
              </p:nvSpPr>
              <p:spPr>
                <a:xfrm>
                  <a:off x="2126433" y="5380808"/>
                  <a:ext cx="583248"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A726A14D-B51B-4E3A-80F5-B90761968653}"/>
                    </a:ext>
                  </a:extLst>
                </p:cNvPr>
                <p:cNvSpPr txBox="1"/>
                <p:nvPr/>
              </p:nvSpPr>
              <p:spPr>
                <a:xfrm>
                  <a:off x="3852403" y="6148727"/>
                  <a:ext cx="1076513" cy="276999"/>
                </a:xfrm>
                <a:prstGeom prst="rect">
                  <a:avLst/>
                </a:prstGeom>
                <a:noFill/>
              </p:spPr>
              <p:txBody>
                <a:bodyPr wrap="none" lIns="0" tIns="0" rIns="0" bIns="0"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d>
                          <m:dPr>
                            <m:ctrlPr>
                              <a:rPr kumimoji="1" lang="en-US" altLang="ja-JP" b="0" i="1" smtClean="0">
                                <a:latin typeface="Cambria Math" panose="02040503050406030204" pitchFamily="18" charset="0"/>
                              </a:rPr>
                            </m:ctrlPr>
                          </m:dPr>
                          <m:e>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r>
                              <a:rPr kumimoji="1" lang="en-US" altLang="ja-JP" b="0" i="1" smtClean="0">
                                <a:latin typeface="Cambria Math" panose="02040503050406030204" pitchFamily="18" charset="0"/>
                              </a:rPr>
                              <m:t>,</m:t>
                            </m:r>
                            <m:sSup>
                              <m:sSupPr>
                                <m:ctrlPr>
                                  <a:rPr kumimoji="1" lang="ja-JP" altLang="en-US" i="1" smtClean="0">
                                    <a:latin typeface="Cambria Math" panose="02040503050406030204" pitchFamily="18" charset="0"/>
                                  </a:rPr>
                                </m:ctrlPr>
                              </m:sSupPr>
                              <m:e>
                                <m:r>
                                  <a:rPr kumimoji="1" lang="ja-JP" altLang="en-US" i="1" smtClean="0">
                                    <a:latin typeface="Cambria Math" panose="02040503050406030204" pitchFamily="18" charset="0"/>
                                  </a:rPr>
                                  <m:t>𝜇</m:t>
                                </m:r>
                              </m:e>
                              <m:sup>
                                <m:r>
                                  <a:rPr kumimoji="1" lang="en-US" altLang="ja-JP" b="0" i="1" smtClean="0">
                                    <a:latin typeface="Cambria Math" panose="02040503050406030204" pitchFamily="18" charset="0"/>
                                  </a:rPr>
                                  <m:t>−</m:t>
                                </m:r>
                              </m:sup>
                            </m:sSup>
                          </m:e>
                        </m:d>
                      </m:oMath>
                    </m:oMathPara>
                  </a14:m>
                  <a:endParaRPr kumimoji="1" lang="ja-JP" altLang="en-US" dirty="0"/>
                </a:p>
              </p:txBody>
            </p:sp>
          </mc:Choice>
          <mc:Fallback xmlns="">
            <p:sp>
              <p:nvSpPr>
                <p:cNvPr id="51" name="テキスト ボックス 50">
                  <a:extLst>
                    <a:ext uri="{FF2B5EF4-FFF2-40B4-BE49-F238E27FC236}">
                      <a16:creationId xmlns:a16="http://schemas.microsoft.com/office/drawing/2014/main" id="{A726A14D-B51B-4E3A-80F5-B90761968653}"/>
                    </a:ext>
                  </a:extLst>
                </p:cNvPr>
                <p:cNvSpPr txBox="1">
                  <a:spLocks noRot="1" noChangeAspect="1" noMove="1" noResize="1" noEditPoints="1" noAdjustHandles="1" noChangeArrowheads="1" noChangeShapeType="1" noTextEdit="1"/>
                </p:cNvSpPr>
                <p:nvPr/>
              </p:nvSpPr>
              <p:spPr>
                <a:xfrm>
                  <a:off x="3852403" y="6148727"/>
                  <a:ext cx="1076513" cy="276999"/>
                </a:xfrm>
                <a:prstGeom prst="rect">
                  <a:avLst/>
                </a:prstGeom>
                <a:blipFill>
                  <a:blip r:embed="rId7"/>
                  <a:stretch>
                    <a:fillRect l="-4520" b="-22222"/>
                  </a:stretch>
                </a:blipFill>
              </p:spPr>
              <p:txBody>
                <a:bodyPr/>
                <a:lstStyle/>
                <a:p>
                  <a:r>
                    <a:rPr lang="ja-JP" altLang="en-US">
                      <a:noFill/>
                    </a:rPr>
                    <a:t> </a:t>
                  </a:r>
                </a:p>
              </p:txBody>
            </p:sp>
          </mc:Fallback>
        </mc:AlternateContent>
      </p:grpSp>
      <p:grpSp>
        <p:nvGrpSpPr>
          <p:cNvPr id="54" name="グループ化 53">
            <a:extLst>
              <a:ext uri="{FF2B5EF4-FFF2-40B4-BE49-F238E27FC236}">
                <a16:creationId xmlns:a16="http://schemas.microsoft.com/office/drawing/2014/main" id="{BFB355AD-4141-3FA2-BF97-8E24C45F9FE2}"/>
              </a:ext>
            </a:extLst>
          </p:cNvPr>
          <p:cNvGrpSpPr/>
          <p:nvPr/>
        </p:nvGrpSpPr>
        <p:grpSpPr>
          <a:xfrm>
            <a:off x="5112122" y="4383914"/>
            <a:ext cx="3537841" cy="2363119"/>
            <a:chOff x="5729645" y="4166751"/>
            <a:chExt cx="3537841" cy="2363119"/>
          </a:xfrm>
        </p:grpSpPr>
        <p:grpSp>
          <p:nvGrpSpPr>
            <p:cNvPr id="31" name="グループ化 30">
              <a:extLst>
                <a:ext uri="{FF2B5EF4-FFF2-40B4-BE49-F238E27FC236}">
                  <a16:creationId xmlns:a16="http://schemas.microsoft.com/office/drawing/2014/main" id="{7239B307-FB12-1128-D731-8B5CD0BF3287}"/>
                </a:ext>
              </a:extLst>
            </p:cNvPr>
            <p:cNvGrpSpPr/>
            <p:nvPr/>
          </p:nvGrpSpPr>
          <p:grpSpPr>
            <a:xfrm>
              <a:off x="6096000" y="4494503"/>
              <a:ext cx="2858018" cy="1884705"/>
              <a:chOff x="1012054" y="4367814"/>
              <a:chExt cx="2858018" cy="1884705"/>
            </a:xfrm>
          </p:grpSpPr>
          <p:cxnSp>
            <p:nvCxnSpPr>
              <p:cNvPr id="32" name="直線コネクタ 31">
                <a:extLst>
                  <a:ext uri="{FF2B5EF4-FFF2-40B4-BE49-F238E27FC236}">
                    <a16:creationId xmlns:a16="http://schemas.microsoft.com/office/drawing/2014/main" id="{AF321520-C55A-D680-2AB3-AC53FDF6C3F3}"/>
                  </a:ext>
                </a:extLst>
              </p:cNvPr>
              <p:cNvCxnSpPr>
                <a:cxnSpLocks/>
                <a:endCxn id="36" idx="0"/>
              </p:cNvCxnSpPr>
              <p:nvPr/>
            </p:nvCxnSpPr>
            <p:spPr>
              <a:xfrm>
                <a:off x="1012054" y="4972049"/>
                <a:ext cx="957274" cy="0"/>
              </a:xfrm>
              <a:prstGeom prst="line">
                <a:avLst/>
              </a:prstGeom>
            </p:spPr>
            <p:style>
              <a:lnRef idx="2">
                <a:schemeClr val="dk1"/>
              </a:lnRef>
              <a:fillRef idx="0">
                <a:schemeClr val="dk1"/>
              </a:fillRef>
              <a:effectRef idx="1">
                <a:schemeClr val="dk1"/>
              </a:effectRef>
              <a:fontRef idx="minor">
                <a:schemeClr val="tx1"/>
              </a:fontRef>
            </p:style>
          </p:cxnSp>
          <p:cxnSp>
            <p:nvCxnSpPr>
              <p:cNvPr id="33" name="直線コネクタ 32">
                <a:extLst>
                  <a:ext uri="{FF2B5EF4-FFF2-40B4-BE49-F238E27FC236}">
                    <a16:creationId xmlns:a16="http://schemas.microsoft.com/office/drawing/2014/main" id="{E5FFCE3D-33C9-A38D-771D-6B6805715629}"/>
                  </a:ext>
                </a:extLst>
              </p:cNvPr>
              <p:cNvCxnSpPr>
                <a:cxnSpLocks/>
                <a:stCxn id="36" idx="0"/>
              </p:cNvCxnSpPr>
              <p:nvPr/>
            </p:nvCxnSpPr>
            <p:spPr>
              <a:xfrm flipV="1">
                <a:off x="1969328" y="4367814"/>
                <a:ext cx="729484" cy="604235"/>
              </a:xfrm>
              <a:prstGeom prst="line">
                <a:avLst/>
              </a:prstGeom>
            </p:spPr>
            <p:style>
              <a:lnRef idx="2">
                <a:schemeClr val="dk1"/>
              </a:lnRef>
              <a:fillRef idx="0">
                <a:schemeClr val="dk1"/>
              </a:fillRef>
              <a:effectRef idx="1">
                <a:schemeClr val="dk1"/>
              </a:effectRef>
              <a:fontRef idx="minor">
                <a:schemeClr val="tx1"/>
              </a:fontRef>
            </p:style>
          </p:cxnSp>
          <p:cxnSp>
            <p:nvCxnSpPr>
              <p:cNvPr id="34" name="直線コネクタ 33">
                <a:extLst>
                  <a:ext uri="{FF2B5EF4-FFF2-40B4-BE49-F238E27FC236}">
                    <a16:creationId xmlns:a16="http://schemas.microsoft.com/office/drawing/2014/main" id="{CEEEE3A2-E86F-2050-30E8-D93B8887837B}"/>
                  </a:ext>
                </a:extLst>
              </p:cNvPr>
              <p:cNvCxnSpPr>
                <a:cxnSpLocks/>
                <a:stCxn id="36" idx="15"/>
              </p:cNvCxnSpPr>
              <p:nvPr/>
            </p:nvCxnSpPr>
            <p:spPr>
              <a:xfrm flipV="1">
                <a:off x="3017044" y="4972049"/>
                <a:ext cx="853028" cy="699717"/>
              </a:xfrm>
              <a:prstGeom prst="line">
                <a:avLst/>
              </a:prstGeom>
            </p:spPr>
            <p:style>
              <a:lnRef idx="2">
                <a:schemeClr val="dk1"/>
              </a:lnRef>
              <a:fillRef idx="0">
                <a:schemeClr val="dk1"/>
              </a:fillRef>
              <a:effectRef idx="1">
                <a:schemeClr val="dk1"/>
              </a:effectRef>
              <a:fontRef idx="minor">
                <a:schemeClr val="tx1"/>
              </a:fontRef>
            </p:style>
          </p:cxnSp>
          <p:cxnSp>
            <p:nvCxnSpPr>
              <p:cNvPr id="35" name="直線コネクタ 34">
                <a:extLst>
                  <a:ext uri="{FF2B5EF4-FFF2-40B4-BE49-F238E27FC236}">
                    <a16:creationId xmlns:a16="http://schemas.microsoft.com/office/drawing/2014/main" id="{C8E092B8-0793-4537-7355-8F35A5ABA4B0}"/>
                  </a:ext>
                </a:extLst>
              </p:cNvPr>
              <p:cNvCxnSpPr>
                <a:cxnSpLocks/>
                <a:stCxn id="36" idx="15"/>
              </p:cNvCxnSpPr>
              <p:nvPr/>
            </p:nvCxnSpPr>
            <p:spPr>
              <a:xfrm>
                <a:off x="3017044" y="5671766"/>
                <a:ext cx="853028" cy="580753"/>
              </a:xfrm>
              <a:prstGeom prst="line">
                <a:avLst/>
              </a:prstGeom>
            </p:spPr>
            <p:style>
              <a:lnRef idx="2">
                <a:schemeClr val="dk1"/>
              </a:lnRef>
              <a:fillRef idx="0">
                <a:schemeClr val="dk1"/>
              </a:fillRef>
              <a:effectRef idx="1">
                <a:schemeClr val="dk1"/>
              </a:effectRef>
              <a:fontRef idx="minor">
                <a:schemeClr val="tx1"/>
              </a:fontRef>
            </p:style>
          </p:cxnSp>
          <p:sp>
            <p:nvSpPr>
              <p:cNvPr id="36" name="フリーフォーム: 図形 35">
                <a:extLst>
                  <a:ext uri="{FF2B5EF4-FFF2-40B4-BE49-F238E27FC236}">
                    <a16:creationId xmlns:a16="http://schemas.microsoft.com/office/drawing/2014/main" id="{0E2BC5F1-25B9-BC25-A013-FE1CE2BC36E1}"/>
                  </a:ext>
                </a:extLst>
              </p:cNvPr>
              <p:cNvSpPr/>
              <p:nvPr/>
            </p:nvSpPr>
            <p:spPr>
              <a:xfrm rot="1976439" flipV="1">
                <a:off x="1862391" y="5222853"/>
                <a:ext cx="1259764" cy="20092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二等辺三角形 36">
                <a:extLst>
                  <a:ext uri="{FF2B5EF4-FFF2-40B4-BE49-F238E27FC236}">
                    <a16:creationId xmlns:a16="http://schemas.microsoft.com/office/drawing/2014/main" id="{C2BF4CDC-7CD5-691F-D96E-33C2F7C343AD}"/>
                  </a:ext>
                </a:extLst>
              </p:cNvPr>
              <p:cNvSpPr/>
              <p:nvPr/>
            </p:nvSpPr>
            <p:spPr>
              <a:xfrm rot="5400000">
                <a:off x="1375281" y="4873841"/>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8" name="二等辺三角形 37">
                <a:extLst>
                  <a:ext uri="{FF2B5EF4-FFF2-40B4-BE49-F238E27FC236}">
                    <a16:creationId xmlns:a16="http://schemas.microsoft.com/office/drawing/2014/main" id="{4DAB0939-025A-FDB7-4D47-E203872C372B}"/>
                  </a:ext>
                </a:extLst>
              </p:cNvPr>
              <p:cNvSpPr/>
              <p:nvPr/>
            </p:nvSpPr>
            <p:spPr>
              <a:xfrm rot="3136892">
                <a:off x="2218476" y="4542715"/>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9" name="二等辺三角形 38">
                <a:extLst>
                  <a:ext uri="{FF2B5EF4-FFF2-40B4-BE49-F238E27FC236}">
                    <a16:creationId xmlns:a16="http://schemas.microsoft.com/office/drawing/2014/main" id="{9CF77E1B-7628-C310-5D51-395051D998E0}"/>
                  </a:ext>
                </a:extLst>
              </p:cNvPr>
              <p:cNvSpPr/>
              <p:nvPr/>
            </p:nvSpPr>
            <p:spPr>
              <a:xfrm rot="14046788">
                <a:off x="3390994" y="5189201"/>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40" name="二等辺三角形 39">
                <a:extLst>
                  <a:ext uri="{FF2B5EF4-FFF2-40B4-BE49-F238E27FC236}">
                    <a16:creationId xmlns:a16="http://schemas.microsoft.com/office/drawing/2014/main" id="{BD10F8CC-3D90-2073-E642-45AF7A1EE414}"/>
                  </a:ext>
                </a:extLst>
              </p:cNvPr>
              <p:cNvSpPr/>
              <p:nvPr/>
            </p:nvSpPr>
            <p:spPr>
              <a:xfrm rot="7681778">
                <a:off x="3388451" y="5890293"/>
                <a:ext cx="230820" cy="221942"/>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mc:AlternateContent xmlns:mc="http://schemas.openxmlformats.org/markup-compatibility/2006" xmlns:a14="http://schemas.microsoft.com/office/drawing/2010/main">
          <mc:Choice Requires="a14">
            <p:sp>
              <p:nvSpPr>
                <p:cNvPr id="42" name="テキスト ボックス 41">
                  <a:extLst>
                    <a:ext uri="{FF2B5EF4-FFF2-40B4-BE49-F238E27FC236}">
                      <a16:creationId xmlns:a16="http://schemas.microsoft.com/office/drawing/2014/main" id="{D2C39498-3138-AE07-C021-06242B5DCDC0}"/>
                    </a:ext>
                  </a:extLst>
                </p:cNvPr>
                <p:cNvSpPr txBox="1"/>
                <p:nvPr/>
              </p:nvSpPr>
              <p:spPr>
                <a:xfrm>
                  <a:off x="5729645" y="4909729"/>
                  <a:ext cx="527482" cy="369332"/>
                </a:xfrm>
                <a:prstGeom prst="rect">
                  <a:avLst/>
                </a:prstGeom>
                <a:noFill/>
              </p:spPr>
              <p:txBody>
                <a:bodyPr wrap="square" rtlCol="0">
                  <a:spAutoFit/>
                </a:bodyPr>
                <a:lstStyle/>
                <a:p>
                  <a:pPr/>
                  <a14:m>
                    <m:oMathPara xmlns:m="http://schemas.openxmlformats.org/officeDocument/2006/math">
                      <m:oMath>
                        <m:sSup>
                          <m:sSupPr>
                            <m:ctrlPr>
                              <a:rPr kumimoji="1" lang="ja-JP" altLang="en-US" i="1" smtClean="0">
                                <a:latin typeface="Cambria Math" panose="02040503050406030204" pitchFamily="18" charset="0"/>
                              </a:rPr>
                            </m:ctrlPr>
                          </m:sSupPr>
                          <m:e>
                            <m:r>
                              <a:rPr kumimoji="1" lang="ja-JP" altLang="en-US" i="1" smtClean="0">
                                <a:latin typeface="Cambria Math" panose="02040503050406030204" pitchFamily="18" charset="0"/>
                              </a:rPr>
                              <m:t>𝜏</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42" name="テキスト ボックス 41">
                  <a:extLst>
                    <a:ext uri="{FF2B5EF4-FFF2-40B4-BE49-F238E27FC236}">
                      <a16:creationId xmlns:a16="http://schemas.microsoft.com/office/drawing/2014/main" id="{D2C39498-3138-AE07-C021-06242B5DCDC0}"/>
                    </a:ext>
                  </a:extLst>
                </p:cNvPr>
                <p:cNvSpPr txBox="1">
                  <a:spLocks noRot="1" noChangeAspect="1" noMove="1" noResize="1" noEditPoints="1" noAdjustHandles="1" noChangeArrowheads="1" noChangeShapeType="1" noTextEdit="1"/>
                </p:cNvSpPr>
                <p:nvPr/>
              </p:nvSpPr>
              <p:spPr>
                <a:xfrm>
                  <a:off x="5729645" y="4909729"/>
                  <a:ext cx="527482" cy="369332"/>
                </a:xfrm>
                <a:prstGeom prst="rect">
                  <a:avLst/>
                </a:prstGeom>
                <a:blipFill>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7BCE4415-BC3C-65BA-A35E-9331E17B8281}"/>
                    </a:ext>
                  </a:extLst>
                </p:cNvPr>
                <p:cNvSpPr txBox="1"/>
                <p:nvPr/>
              </p:nvSpPr>
              <p:spPr>
                <a:xfrm>
                  <a:off x="7630474" y="4166751"/>
                  <a:ext cx="470516" cy="369332"/>
                </a:xfrm>
                <a:prstGeom prst="rect">
                  <a:avLst/>
                </a:prstGeom>
                <a:noFill/>
              </p:spPr>
              <p:txBody>
                <a:bodyPr wrap="square" rtlCol="0">
                  <a:spAutoFit/>
                </a:bodyPr>
                <a:lstStyle/>
                <a:p>
                  <a:pPr/>
                  <a14:m>
                    <m:oMathPara xmlns:m="http://schemas.openxmlformats.org/officeDocument/2006/math">
                      <m:oMath>
                        <m:sSub>
                          <m:sSubPr>
                            <m:ctrlPr>
                              <a:rPr kumimoji="1" lang="ja-JP" altLang="en-US" i="1" smtClean="0">
                                <a:latin typeface="Cambria Math" panose="02040503050406030204" pitchFamily="18" charset="0"/>
                              </a:rPr>
                            </m:ctrlPr>
                          </m:sSubPr>
                          <m:e>
                            <m:r>
                              <a:rPr kumimoji="1" lang="ja-JP" altLang="en-US" i="1" smtClean="0">
                                <a:latin typeface="Cambria Math" panose="02040503050406030204" pitchFamily="18" charset="0"/>
                              </a:rPr>
                              <m:t>𝜈</m:t>
                            </m:r>
                          </m:e>
                          <m:sub>
                            <m:r>
                              <a:rPr kumimoji="1" lang="ja-JP" altLang="en-US" i="1" smtClean="0">
                                <a:latin typeface="Cambria Math" panose="02040503050406030204" pitchFamily="18" charset="0"/>
                              </a:rPr>
                              <m:t>𝜏</m:t>
                            </m:r>
                          </m:sub>
                        </m:sSub>
                      </m:oMath>
                    </m:oMathPara>
                  </a14:m>
                  <a:endParaRPr kumimoji="1" lang="ja-JP" altLang="en-US" dirty="0"/>
                </a:p>
              </p:txBody>
            </p:sp>
          </mc:Choice>
          <mc:Fallback xmlns="">
            <p:sp>
              <p:nvSpPr>
                <p:cNvPr id="44" name="テキスト ボックス 43">
                  <a:extLst>
                    <a:ext uri="{FF2B5EF4-FFF2-40B4-BE49-F238E27FC236}">
                      <a16:creationId xmlns:a16="http://schemas.microsoft.com/office/drawing/2014/main" id="{7BCE4415-BC3C-65BA-A35E-9331E17B8281}"/>
                    </a:ext>
                  </a:extLst>
                </p:cNvPr>
                <p:cNvSpPr txBox="1">
                  <a:spLocks noRot="1" noChangeAspect="1" noMove="1" noResize="1" noEditPoints="1" noAdjustHandles="1" noChangeArrowheads="1" noChangeShapeType="1" noTextEdit="1"/>
                </p:cNvSpPr>
                <p:nvPr/>
              </p:nvSpPr>
              <p:spPr>
                <a:xfrm>
                  <a:off x="7630474" y="4166751"/>
                  <a:ext cx="470516" cy="369332"/>
                </a:xfrm>
                <a:prstGeom prst="rect">
                  <a:avLst/>
                </a:prstGeom>
                <a:blipFill>
                  <a:blip r:embed="rId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8" name="テキスト ボックス 47">
                  <a:extLst>
                    <a:ext uri="{FF2B5EF4-FFF2-40B4-BE49-F238E27FC236}">
                      <a16:creationId xmlns:a16="http://schemas.microsoft.com/office/drawing/2014/main" id="{766AE211-C168-03C8-38BF-B512B81DDC9B}"/>
                    </a:ext>
                  </a:extLst>
                </p:cNvPr>
                <p:cNvSpPr txBox="1"/>
                <p:nvPr/>
              </p:nvSpPr>
              <p:spPr>
                <a:xfrm>
                  <a:off x="8937224" y="4888952"/>
                  <a:ext cx="330262" cy="369332"/>
                </a:xfrm>
                <a:prstGeom prst="rect">
                  <a:avLst/>
                </a:prstGeom>
                <a:noFill/>
              </p:spPr>
              <p:txBody>
                <a:bodyPr wrap="square" rtlCol="0">
                  <a:spAutoFit/>
                </a:bodyPr>
                <a:lstStyle/>
                <a:p>
                  <a:pPr/>
                  <a14:m>
                    <m:oMathPara xmlns:m="http://schemas.openxmlformats.org/officeDocument/2006/math">
                      <m:oMath>
                        <m:acc>
                          <m:accPr>
                            <m:chr m:val="̅"/>
                            <m:ctrlPr>
                              <a:rPr kumimoji="1" lang="en-US" altLang="ja-JP" b="0" i="1" smtClean="0">
                                <a:latin typeface="Cambria Math" panose="02040503050406030204" pitchFamily="18" charset="0"/>
                              </a:rPr>
                            </m:ctrlPr>
                          </m:accPr>
                          <m:e>
                            <m:r>
                              <a:rPr kumimoji="1" lang="en-US" altLang="ja-JP" b="0" i="1" smtClean="0">
                                <a:latin typeface="Cambria Math" panose="02040503050406030204" pitchFamily="18" charset="0"/>
                              </a:rPr>
                              <m:t>𝑞</m:t>
                            </m:r>
                          </m:e>
                        </m:acc>
                        <m:d>
                          <m:dPr>
                            <m:ctrlPr>
                              <a:rPr kumimoji="1" lang="en-US" altLang="ja-JP" b="0" i="1" smtClean="0">
                                <a:latin typeface="Cambria Math" panose="02040503050406030204" pitchFamily="18" charset="0"/>
                              </a:rPr>
                            </m:ctrlPr>
                          </m:dPr>
                          <m:e>
                            <m:acc>
                              <m:accPr>
                                <m:chr m:val="̅"/>
                                <m:ctrlPr>
                                  <a:rPr kumimoji="1" lang="en-US" altLang="ja-JP" b="0" i="1" smtClean="0">
                                    <a:latin typeface="Cambria Math" panose="02040503050406030204" pitchFamily="18" charset="0"/>
                                  </a:rPr>
                                </m:ctrlPr>
                              </m:accPr>
                              <m:e>
                                <m:r>
                                  <a:rPr kumimoji="1" lang="en-US" altLang="ja-JP" b="0" i="1" smtClean="0">
                                    <a:latin typeface="Cambria Math" panose="02040503050406030204" pitchFamily="18" charset="0"/>
                                  </a:rPr>
                                  <m:t>𝑢</m:t>
                                </m:r>
                              </m:e>
                            </m:acc>
                          </m:e>
                        </m:d>
                      </m:oMath>
                    </m:oMathPara>
                  </a14:m>
                  <a:endParaRPr kumimoji="1" lang="ja-JP" altLang="en-US" dirty="0"/>
                </a:p>
              </p:txBody>
            </p:sp>
          </mc:Choice>
          <mc:Fallback xmlns="">
            <p:sp>
              <p:nvSpPr>
                <p:cNvPr id="48" name="テキスト ボックス 47">
                  <a:extLst>
                    <a:ext uri="{FF2B5EF4-FFF2-40B4-BE49-F238E27FC236}">
                      <a16:creationId xmlns:a16="http://schemas.microsoft.com/office/drawing/2014/main" id="{766AE211-C168-03C8-38BF-B512B81DDC9B}"/>
                    </a:ext>
                  </a:extLst>
                </p:cNvPr>
                <p:cNvSpPr txBox="1">
                  <a:spLocks noRot="1" noChangeAspect="1" noMove="1" noResize="1" noEditPoints="1" noAdjustHandles="1" noChangeArrowheads="1" noChangeShapeType="1" noTextEdit="1"/>
                </p:cNvSpPr>
                <p:nvPr/>
              </p:nvSpPr>
              <p:spPr>
                <a:xfrm>
                  <a:off x="8937224" y="4888952"/>
                  <a:ext cx="330262" cy="369332"/>
                </a:xfrm>
                <a:prstGeom prst="rect">
                  <a:avLst/>
                </a:prstGeom>
                <a:blipFill>
                  <a:blip r:embed="rId10"/>
                  <a:stretch>
                    <a:fillRect r="-62963"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0" name="テキスト ボックス 49">
                  <a:extLst>
                    <a:ext uri="{FF2B5EF4-FFF2-40B4-BE49-F238E27FC236}">
                      <a16:creationId xmlns:a16="http://schemas.microsoft.com/office/drawing/2014/main" id="{17B30C27-3E12-52D4-6D8D-48AE8EBD9C01}"/>
                    </a:ext>
                  </a:extLst>
                </p:cNvPr>
                <p:cNvSpPr txBox="1"/>
                <p:nvPr/>
              </p:nvSpPr>
              <p:spPr>
                <a:xfrm>
                  <a:off x="7285508" y="5631932"/>
                  <a:ext cx="583248"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50" name="テキスト ボックス 49">
                  <a:extLst>
                    <a:ext uri="{FF2B5EF4-FFF2-40B4-BE49-F238E27FC236}">
                      <a16:creationId xmlns:a16="http://schemas.microsoft.com/office/drawing/2014/main" id="{17B30C27-3E12-52D4-6D8D-48AE8EBD9C01}"/>
                    </a:ext>
                  </a:extLst>
                </p:cNvPr>
                <p:cNvSpPr txBox="1">
                  <a:spLocks noRot="1" noChangeAspect="1" noMove="1" noResize="1" noEditPoints="1" noAdjustHandles="1" noChangeArrowheads="1" noChangeShapeType="1" noTextEdit="1"/>
                </p:cNvSpPr>
                <p:nvPr/>
              </p:nvSpPr>
              <p:spPr>
                <a:xfrm>
                  <a:off x="7285508" y="5631932"/>
                  <a:ext cx="583248" cy="369332"/>
                </a:xfrm>
                <a:prstGeom prst="rect">
                  <a:avLst/>
                </a:prstGeom>
                <a:blipFill>
                  <a:blip r:embed="rId11"/>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2" name="テキスト ボックス 51">
                  <a:extLst>
                    <a:ext uri="{FF2B5EF4-FFF2-40B4-BE49-F238E27FC236}">
                      <a16:creationId xmlns:a16="http://schemas.microsoft.com/office/drawing/2014/main" id="{5625A8F8-2578-C5EE-BA3E-C1C039B9B0F4}"/>
                    </a:ext>
                  </a:extLst>
                </p:cNvPr>
                <p:cNvSpPr txBox="1"/>
                <p:nvPr/>
              </p:nvSpPr>
              <p:spPr>
                <a:xfrm>
                  <a:off x="8975302" y="6160538"/>
                  <a:ext cx="165131"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d>
                          <m:dPr>
                            <m:ctrlPr>
                              <a:rPr kumimoji="1" lang="en-US" altLang="ja-JP" b="0" i="1" smtClean="0">
                                <a:latin typeface="Cambria Math" panose="02040503050406030204" pitchFamily="18" charset="0"/>
                              </a:rPr>
                            </m:ctrlPr>
                          </m:dPr>
                          <m:e>
                            <m:r>
                              <a:rPr kumimoji="1" lang="en-US" altLang="ja-JP" b="0" i="1" smtClean="0">
                                <a:latin typeface="Cambria Math" panose="02040503050406030204" pitchFamily="18" charset="0"/>
                              </a:rPr>
                              <m:t>𝑑</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𝑠</m:t>
                            </m:r>
                          </m:e>
                        </m:d>
                      </m:oMath>
                    </m:oMathPara>
                  </a14:m>
                  <a:endParaRPr kumimoji="1" lang="ja-JP" altLang="en-US" dirty="0"/>
                </a:p>
              </p:txBody>
            </p:sp>
          </mc:Choice>
          <mc:Fallback xmlns="">
            <p:sp>
              <p:nvSpPr>
                <p:cNvPr id="52" name="テキスト ボックス 51">
                  <a:extLst>
                    <a:ext uri="{FF2B5EF4-FFF2-40B4-BE49-F238E27FC236}">
                      <a16:creationId xmlns:a16="http://schemas.microsoft.com/office/drawing/2014/main" id="{5625A8F8-2578-C5EE-BA3E-C1C039B9B0F4}"/>
                    </a:ext>
                  </a:extLst>
                </p:cNvPr>
                <p:cNvSpPr txBox="1">
                  <a:spLocks noRot="1" noChangeAspect="1" noMove="1" noResize="1" noEditPoints="1" noAdjustHandles="1" noChangeArrowheads="1" noChangeShapeType="1" noTextEdit="1"/>
                </p:cNvSpPr>
                <p:nvPr/>
              </p:nvSpPr>
              <p:spPr>
                <a:xfrm>
                  <a:off x="8975302" y="6160538"/>
                  <a:ext cx="165131" cy="369332"/>
                </a:xfrm>
                <a:prstGeom prst="rect">
                  <a:avLst/>
                </a:prstGeom>
                <a:blipFill>
                  <a:blip r:embed="rId12"/>
                  <a:stretch>
                    <a:fillRect r="-344444" b="-6557"/>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graphicFrame>
            <p:nvGraphicFramePr>
              <p:cNvPr id="53" name="表 52">
                <a:extLst>
                  <a:ext uri="{FF2B5EF4-FFF2-40B4-BE49-F238E27FC236}">
                    <a16:creationId xmlns:a16="http://schemas.microsoft.com/office/drawing/2014/main" id="{17837434-F133-BDFA-A2B9-FBDE2B62B76B}"/>
                  </a:ext>
                </a:extLst>
              </p:cNvPr>
              <p:cNvGraphicFramePr>
                <a:graphicFrameLocks noGrp="1"/>
              </p:cNvGraphicFramePr>
              <p:nvPr/>
            </p:nvGraphicFramePr>
            <p:xfrm>
              <a:off x="5706266" y="67401"/>
              <a:ext cx="6015200" cy="4456878"/>
            </p:xfrm>
            <a:graphic>
              <a:graphicData uri="http://schemas.openxmlformats.org/drawingml/2006/table">
                <a:tbl>
                  <a:tblPr>
                    <a:tableStyleId>{16D9F66E-5EB9-4882-86FB-DCBF35E3C3E4}</a:tableStyleId>
                  </a:tblPr>
                  <a:tblGrid>
                    <a:gridCol w="1503800">
                      <a:extLst>
                        <a:ext uri="{9D8B030D-6E8A-4147-A177-3AD203B41FA5}">
                          <a16:colId xmlns:a16="http://schemas.microsoft.com/office/drawing/2014/main" val="1274030452"/>
                        </a:ext>
                      </a:extLst>
                    </a:gridCol>
                    <a:gridCol w="1503800">
                      <a:extLst>
                        <a:ext uri="{9D8B030D-6E8A-4147-A177-3AD203B41FA5}">
                          <a16:colId xmlns:a16="http://schemas.microsoft.com/office/drawing/2014/main" val="987418950"/>
                        </a:ext>
                      </a:extLst>
                    </a:gridCol>
                    <a:gridCol w="1530965">
                      <a:extLst>
                        <a:ext uri="{9D8B030D-6E8A-4147-A177-3AD203B41FA5}">
                          <a16:colId xmlns:a16="http://schemas.microsoft.com/office/drawing/2014/main" val="3818851941"/>
                        </a:ext>
                      </a:extLst>
                    </a:gridCol>
                    <a:gridCol w="1476635">
                      <a:extLst>
                        <a:ext uri="{9D8B030D-6E8A-4147-A177-3AD203B41FA5}">
                          <a16:colId xmlns:a16="http://schemas.microsoft.com/office/drawing/2014/main" val="3114586285"/>
                        </a:ext>
                      </a:extLst>
                    </a:gridCol>
                  </a:tblGrid>
                  <a:tr h="331189">
                    <a:tc>
                      <a:txBody>
                        <a:bodyPr/>
                        <a:lstStyle/>
                        <a:p>
                          <a:pPr rtl="0">
                            <a:buNone/>
                          </a:pPr>
                          <a:r>
                            <a:rPr lang="ja-JP" sz="1000" b="0" dirty="0">
                              <a:solidFill>
                                <a:srgbClr val="1F1F1F"/>
                              </a:solidFill>
                              <a:effectLst/>
                            </a:rPr>
                            <a:t>分類 (合計分岐比)</a:t>
                          </a:r>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崩壊生成物</a:t>
                          </a: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生成物記号の例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𝜏</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の場合)</a:t>
                          </a:r>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分岐比</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800161885"/>
                      </a:ext>
                    </a:extLst>
                  </a:tr>
                  <a:tr h="648305">
                    <a:tc>
                      <a:txBody>
                        <a:bodyPr/>
                        <a:lstStyle/>
                        <a:p>
                          <a:pPr rtl="0">
                            <a:buNone/>
                          </a:pPr>
                          <a:r>
                            <a:rPr lang="ja-JP" sz="1000" b="0">
                              <a:solidFill>
                                <a:srgbClr val="1F1F1F"/>
                              </a:solidFill>
                              <a:effectLst/>
                            </a:rPr>
                            <a:t>ハドロン崩壊</a:t>
                          </a:r>
                        </a:p>
                        <a:p>
                          <a:pPr rtl="0">
                            <a:buNone/>
                          </a:pPr>
                          <a:br>
                            <a:rPr lang="ja-JP" sz="1000" b="0">
                              <a:solidFill>
                                <a:srgbClr val="1F1F1F"/>
                              </a:solidFill>
                              <a:effectLst/>
                            </a:rPr>
                          </a:br>
                          <a:endParaRPr lang="ja-JP" sz="1000" b="0">
                            <a:solidFill>
                              <a:srgbClr val="1F1F1F"/>
                            </a:solidFill>
                            <a:effectLst/>
                          </a:endParaRPr>
                        </a:p>
                        <a:p>
                          <a:pPr rtl="0">
                            <a:buNone/>
                          </a:pPr>
                          <a:r>
                            <a:rPr lang="ja-JP" sz="1000" b="0">
                              <a:solidFill>
                                <a:srgbClr val="1F1F1F"/>
                              </a:solidFill>
                              <a:effectLst/>
                            </a:rPr>
                            <a:t>(約64.79%)</a:t>
                          </a: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0</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25.49%</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812756507"/>
                      </a:ext>
                    </a:extLst>
                  </a:tr>
                  <a:tr h="351623">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10.82%</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309578644"/>
                      </a:ext>
                    </a:extLst>
                  </a:tr>
                  <a:tr h="499964">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a:t>
                          </a:r>
                          <a:r>
                            <a:rPr lang="ja-JP" altLang="en-US" sz="1000" b="0" dirty="0">
                              <a:solidFill>
                                <a:srgbClr val="1F1F1F"/>
                              </a:solidFill>
                              <a:effectLst/>
                            </a:rPr>
                            <a:t> </a:t>
                          </a:r>
                          <a14:m>
                            <m:oMath xmlns:m="http://schemas.openxmlformats.org/officeDocument/2006/math">
                              <m:r>
                                <a:rPr lang="en-US" altLang="ja-JP" sz="1000" b="0" smtClean="0">
                                  <a:solidFill>
                                    <a:srgbClr val="1F1F1F"/>
                                  </a:solidFill>
                                  <a:effectLst/>
                                  <a:latin typeface="Cambria Math" panose="02040503050406030204" pitchFamily="18" charset="0"/>
                                </a:rPr>
                                <m:t>2</m:t>
                              </m:r>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0</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9.26%</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2895680896"/>
                      </a:ext>
                    </a:extLst>
                  </a:tr>
                  <a:tr h="351623">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8.99%</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920030593"/>
                      </a:ext>
                    </a:extLst>
                  </a:tr>
                  <a:tr h="499964">
                    <a:tc>
                      <a:txBody>
                        <a:bodyPr/>
                        <a:lstStyle/>
                        <a:p>
                          <a:pPr rtl="0">
                            <a:buNone/>
                          </a:pPr>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0</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2.74%</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09004985"/>
                      </a:ext>
                    </a:extLst>
                  </a:tr>
                  <a:tr h="499964">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r>
                                <a:rPr lang="en-US" altLang="ja-JP" sz="1000" b="0" smtClean="0">
                                  <a:solidFill>
                                    <a:srgbClr val="1F1F1F"/>
                                  </a:solidFill>
                                  <a:effectLst/>
                                  <a:latin typeface="Cambria Math" panose="02040503050406030204" pitchFamily="18" charset="0"/>
                                </a:rPr>
                                <m:t>3</m:t>
                              </m:r>
                              <m:sSup>
                                <m:sSupPr>
                                  <m:ctrlPr>
                                    <a:rPr lang="ja-JP" altLang="en-US" sz="1000" b="0" smtClean="0">
                                      <a:solidFill>
                                        <a:srgbClr val="1F1F1F"/>
                                      </a:solidFill>
                                      <a:effectLst/>
                                      <a:latin typeface="Cambria Math" panose="02040503050406030204" pitchFamily="18" charset="0"/>
                                    </a:rPr>
                                  </m:ctrlPr>
                                </m:sSupPr>
                                <m:e>
                                  <m:r>
                                    <a:rPr lang="ja-JP" altLang="en-US" sz="1000" b="0" smtClean="0">
                                      <a:solidFill>
                                        <a:srgbClr val="1F1F1F"/>
                                      </a:solidFill>
                                      <a:effectLst/>
                                      <a:latin typeface="Cambria Math" panose="02040503050406030204" pitchFamily="18" charset="0"/>
                                    </a:rPr>
                                    <m:t>𝜋</m:t>
                                  </m:r>
                                </m:e>
                                <m:sup>
                                  <m:r>
                                    <a:rPr lang="en-US" altLang="ja-JP" sz="1000" b="0" smtClean="0">
                                      <a:solidFill>
                                        <a:srgbClr val="1F1F1F"/>
                                      </a:solidFill>
                                      <a:effectLst/>
                                      <a:latin typeface="Cambria Math" panose="02040503050406030204" pitchFamily="18" charset="0"/>
                                    </a:rPr>
                                    <m:t>0</m:t>
                                  </m:r>
                                </m:sup>
                              </m:sSup>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1.04%</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185745900"/>
                      </a:ext>
                    </a:extLst>
                  </a:tr>
                  <a:tr h="648305">
                    <a:tc>
                      <a:txBody>
                        <a:bodyPr/>
                        <a:lstStyle/>
                        <a:p>
                          <a:pPr rtl="0">
                            <a:buNone/>
                          </a:pPr>
                          <a:r>
                            <a:rPr lang="ja-JP" sz="1000" b="0">
                              <a:solidFill>
                                <a:srgbClr val="1F1F1F"/>
                              </a:solidFill>
                              <a:effectLst/>
                            </a:rPr>
                            <a:t>レプトン崩壊</a:t>
                          </a:r>
                        </a:p>
                        <a:p>
                          <a:pPr rtl="0">
                            <a:buNone/>
                          </a:pPr>
                          <a:br>
                            <a:rPr lang="ja-JP" sz="1000" b="0">
                              <a:solidFill>
                                <a:srgbClr val="1F1F1F"/>
                              </a:solidFill>
                              <a:effectLst/>
                            </a:rPr>
                          </a:br>
                          <a:endParaRPr lang="ja-JP" sz="1000" b="0">
                            <a:solidFill>
                              <a:srgbClr val="1F1F1F"/>
                            </a:solidFill>
                            <a:effectLst/>
                          </a:endParaRPr>
                        </a:p>
                        <a:p>
                          <a:pPr rtl="0">
                            <a:buNone/>
                          </a:pPr>
                          <a:r>
                            <a:rPr lang="ja-JP" sz="1000" b="0">
                              <a:solidFill>
                                <a:srgbClr val="1F1F1F"/>
                              </a:solidFill>
                              <a:effectLst/>
                            </a:rPr>
                            <a:t>(約35.21%)</a:t>
                          </a: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電子, 電子反ニュートリノ, タウニュートリノ</a:t>
                          </a:r>
                          <a:endParaRPr lang="ja-JP" sz="1000" b="0" dirty="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kumimoji="1" lang="en-US" altLang="ja-JP" sz="1000" b="0" smtClean="0">
                                      <a:latin typeface="Cambria Math" panose="02040503050406030204" pitchFamily="18" charset="0"/>
                                    </a:rPr>
                                  </m:ctrlPr>
                                </m:sSupPr>
                                <m:e>
                                  <m:r>
                                    <a:rPr kumimoji="1" lang="en-US" altLang="ja-JP" sz="1000" b="0" smtClean="0">
                                      <a:latin typeface="Cambria Math" panose="02040503050406030204" pitchFamily="18" charset="0"/>
                                    </a:rPr>
                                    <m:t>𝑒</m:t>
                                  </m:r>
                                </m:e>
                                <m:sup>
                                  <m:r>
                                    <a:rPr kumimoji="1" lang="en-US" altLang="ja-JP" sz="1000" b="0" smtClean="0">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acc>
                                <m:accPr>
                                  <m:chr m:val="̅"/>
                                  <m:ctrlPr>
                                    <a:rPr lang="ja-JP" altLang="en-US" sz="1000" i="1">
                                      <a:latin typeface="Cambria Math" panose="02040503050406030204" pitchFamily="18" charset="0"/>
                                    </a:rPr>
                                  </m:ctrlPr>
                                </m:accPr>
                                <m:e>
                                  <m:sSub>
                                    <m:sSubPr>
                                      <m:ctrlPr>
                                        <a:rPr lang="ja-JP" altLang="en-US" sz="1000">
                                          <a:latin typeface="Cambria Math" panose="02040503050406030204" pitchFamily="18" charset="0"/>
                                        </a:rPr>
                                      </m:ctrlPr>
                                    </m:sSubPr>
                                    <m:e>
                                      <m:r>
                                        <a:rPr lang="ja-JP" altLang="en-US" sz="1000">
                                          <a:latin typeface="Cambria Math" panose="02040503050406030204" pitchFamily="18" charset="0"/>
                                        </a:rPr>
                                        <m:t>𝜈</m:t>
                                      </m:r>
                                    </m:e>
                                    <m:sub>
                                      <m:r>
                                        <a:rPr lang="en-US" altLang="ja-JP" sz="1000" b="0" smtClean="0">
                                          <a:latin typeface="Cambria Math" panose="02040503050406030204" pitchFamily="18" charset="0"/>
                                        </a:rPr>
                                        <m:t>𝑒</m:t>
                                      </m:r>
                                    </m:sub>
                                  </m:sSub>
                                </m:e>
                              </m:acc>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17.82%</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297348447"/>
                      </a:ext>
                    </a:extLst>
                  </a:tr>
                  <a:tr h="499964">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ミューオン, ミューオン反ニュートリノ, タウニュートリノ</a:t>
                          </a:r>
                          <a:endParaRPr lang="ja-JP" sz="1000" b="0">
                            <a:solidFill>
                              <a:srgbClr val="1F1F1F"/>
                            </a:solidFill>
                            <a:effectLst/>
                            <a:latin typeface="Google Sans Text"/>
                          </a:endParaRPr>
                        </a:p>
                      </a:txBody>
                      <a:tcPr marL="41206" marR="41206" marT="27471" marB="27471" anchor="ctr"/>
                    </a:tc>
                    <a:tc>
                      <a:txBody>
                        <a:bodyPr/>
                        <a:lstStyle/>
                        <a:p>
                          <a:pPr rtl="0">
                            <a:buNone/>
                          </a:pPr>
                          <a14:m>
                            <m:oMath xmlns:m="http://schemas.openxmlformats.org/officeDocument/2006/math">
                              <m:sSup>
                                <m:sSupPr>
                                  <m:ctrlPr>
                                    <a:rPr kumimoji="1" lang="ja-JP" altLang="en-US" sz="1000" smtClean="0">
                                      <a:latin typeface="Cambria Math" panose="02040503050406030204" pitchFamily="18" charset="0"/>
                                    </a:rPr>
                                  </m:ctrlPr>
                                </m:sSupPr>
                                <m:e>
                                  <m:r>
                                    <a:rPr kumimoji="1" lang="ja-JP" altLang="en-US" sz="1000" smtClean="0">
                                      <a:latin typeface="Cambria Math" panose="02040503050406030204" pitchFamily="18" charset="0"/>
                                    </a:rPr>
                                    <m:t>𝜇</m:t>
                                  </m:r>
                                </m:e>
                                <m:sup>
                                  <m:r>
                                    <a:rPr kumimoji="1" lang="en-US" altLang="ja-JP" sz="1000" b="0" smtClean="0">
                                      <a:latin typeface="Cambria Math" panose="02040503050406030204" pitchFamily="18" charset="0"/>
                                    </a:rPr>
                                    <m:t>−</m:t>
                                  </m:r>
                                </m:sup>
                              </m:sSup>
                            </m:oMath>
                          </a14:m>
                          <a:r>
                            <a:rPr lang="ja-JP" sz="1000" b="0" dirty="0">
                              <a:solidFill>
                                <a:srgbClr val="1F1F1F"/>
                              </a:solidFill>
                              <a:effectLst/>
                            </a:rPr>
                            <a:t>, </a:t>
                          </a:r>
                          <a14:m>
                            <m:oMath xmlns:m="http://schemas.openxmlformats.org/officeDocument/2006/math">
                              <m:acc>
                                <m:accPr>
                                  <m:chr m:val="̅"/>
                                  <m:ctrlPr>
                                    <a:rPr lang="ja-JP" altLang="en-US" sz="1000" i="1">
                                      <a:latin typeface="Cambria Math" panose="02040503050406030204" pitchFamily="18" charset="0"/>
                                    </a:rPr>
                                  </m:ctrlPr>
                                </m:accPr>
                                <m:e>
                                  <m:sSub>
                                    <m:sSubPr>
                                      <m:ctrlPr>
                                        <a:rPr lang="ja-JP" altLang="en-US" sz="1000">
                                          <a:latin typeface="Cambria Math" panose="02040503050406030204" pitchFamily="18" charset="0"/>
                                        </a:rPr>
                                      </m:ctrlPr>
                                    </m:sSubPr>
                                    <m:e>
                                      <m:r>
                                        <a:rPr lang="ja-JP" altLang="en-US" sz="1000">
                                          <a:latin typeface="Cambria Math" panose="02040503050406030204" pitchFamily="18" charset="0"/>
                                        </a:rPr>
                                        <m:t>𝜈</m:t>
                                      </m:r>
                                    </m:e>
                                    <m:sub>
                                      <m:r>
                                        <a:rPr lang="ja-JP" altLang="en-US" sz="1000" smtClean="0">
                                          <a:latin typeface="Cambria Math" panose="02040503050406030204" pitchFamily="18" charset="0"/>
                                        </a:rPr>
                                        <m:t>𝜇</m:t>
                                      </m:r>
                                    </m:sub>
                                  </m:sSub>
                                </m:e>
                              </m:acc>
                            </m:oMath>
                          </a14:m>
                          <a:r>
                            <a:rPr lang="ja-JP" sz="1000" b="0" dirty="0">
                              <a:solidFill>
                                <a:srgbClr val="1F1F1F"/>
                              </a:solidFill>
                              <a:effectLst/>
                            </a:rPr>
                            <a:t>, </a:t>
                          </a:r>
                          <a14:m>
                            <m:oMath xmlns:m="http://schemas.openxmlformats.org/officeDocument/2006/math">
                              <m:sSub>
                                <m:sSubPr>
                                  <m:ctrlPr>
                                    <a:rPr kumimoji="1" lang="ja-JP" altLang="en-US" sz="1000" smtClean="0">
                                      <a:latin typeface="Cambria Math" panose="02040503050406030204" pitchFamily="18" charset="0"/>
                                    </a:rPr>
                                  </m:ctrlPr>
                                </m:sSubPr>
                                <m:e>
                                  <m:r>
                                    <a:rPr kumimoji="1" lang="ja-JP" altLang="en-US" sz="1000" smtClean="0">
                                      <a:latin typeface="Cambria Math" panose="02040503050406030204" pitchFamily="18" charset="0"/>
                                    </a:rPr>
                                    <m:t>𝜈</m:t>
                                  </m:r>
                                </m:e>
                                <m:sub>
                                  <m:r>
                                    <a:rPr kumimoji="1" lang="ja-JP" altLang="en-US" sz="1000" smtClean="0">
                                      <a:latin typeface="Cambria Math" panose="02040503050406030204" pitchFamily="18" charset="0"/>
                                    </a:rPr>
                                    <m:t>𝜏</m:t>
                                  </m:r>
                                </m:sub>
                              </m:sSub>
                            </m:oMath>
                          </a14:m>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17.39%</a:t>
                          </a:r>
                          <a:endParaRPr lang="ja-JP" sz="1000" b="0" dirty="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319983625"/>
                      </a:ext>
                    </a:extLst>
                  </a:tr>
                </a:tbl>
              </a:graphicData>
            </a:graphic>
          </p:graphicFrame>
        </mc:Choice>
        <mc:Fallback xmlns="">
          <p:graphicFrame>
            <p:nvGraphicFramePr>
              <p:cNvPr id="53" name="表 52">
                <a:extLst>
                  <a:ext uri="{FF2B5EF4-FFF2-40B4-BE49-F238E27FC236}">
                    <a16:creationId xmlns:a16="http://schemas.microsoft.com/office/drawing/2014/main" id="{17837434-F133-BDFA-A2B9-FBDE2B62B76B}"/>
                  </a:ext>
                </a:extLst>
              </p:cNvPr>
              <p:cNvGraphicFramePr>
                <a:graphicFrameLocks noGrp="1"/>
              </p:cNvGraphicFramePr>
              <p:nvPr>
                <p:extLst>
                  <p:ext uri="{D42A27DB-BD31-4B8C-83A1-F6EECF244321}">
                    <p14:modId xmlns:p14="http://schemas.microsoft.com/office/powerpoint/2010/main" val="1924778911"/>
                  </p:ext>
                </p:extLst>
              </p:nvPr>
            </p:nvGraphicFramePr>
            <p:xfrm>
              <a:off x="5706266" y="67401"/>
              <a:ext cx="6015200" cy="4456878"/>
            </p:xfrm>
            <a:graphic>
              <a:graphicData uri="http://schemas.openxmlformats.org/drawingml/2006/table">
                <a:tbl>
                  <a:tblPr>
                    <a:tableStyleId>{16D9F66E-5EB9-4882-86FB-DCBF35E3C3E4}</a:tableStyleId>
                  </a:tblPr>
                  <a:tblGrid>
                    <a:gridCol w="1503800">
                      <a:extLst>
                        <a:ext uri="{9D8B030D-6E8A-4147-A177-3AD203B41FA5}">
                          <a16:colId xmlns:a16="http://schemas.microsoft.com/office/drawing/2014/main" val="1274030452"/>
                        </a:ext>
                      </a:extLst>
                    </a:gridCol>
                    <a:gridCol w="1503800">
                      <a:extLst>
                        <a:ext uri="{9D8B030D-6E8A-4147-A177-3AD203B41FA5}">
                          <a16:colId xmlns:a16="http://schemas.microsoft.com/office/drawing/2014/main" val="987418950"/>
                        </a:ext>
                      </a:extLst>
                    </a:gridCol>
                    <a:gridCol w="1530965">
                      <a:extLst>
                        <a:ext uri="{9D8B030D-6E8A-4147-A177-3AD203B41FA5}">
                          <a16:colId xmlns:a16="http://schemas.microsoft.com/office/drawing/2014/main" val="3818851941"/>
                        </a:ext>
                      </a:extLst>
                    </a:gridCol>
                    <a:gridCol w="1476635">
                      <a:extLst>
                        <a:ext uri="{9D8B030D-6E8A-4147-A177-3AD203B41FA5}">
                          <a16:colId xmlns:a16="http://schemas.microsoft.com/office/drawing/2014/main" val="3114586285"/>
                        </a:ext>
                      </a:extLst>
                    </a:gridCol>
                  </a:tblGrid>
                  <a:tr h="359742">
                    <a:tc>
                      <a:txBody>
                        <a:bodyPr/>
                        <a:lstStyle/>
                        <a:p>
                          <a:pPr rtl="0">
                            <a:buNone/>
                          </a:pPr>
                          <a:r>
                            <a:rPr lang="ja-JP" sz="1000" b="0" dirty="0">
                              <a:solidFill>
                                <a:srgbClr val="1F1F1F"/>
                              </a:solidFill>
                              <a:effectLst/>
                            </a:rPr>
                            <a:t>分類 (合計分岐比)</a:t>
                          </a:r>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崩壊生成物</a:t>
                          </a:r>
                          <a:endParaRPr lang="ja-JP" sz="1000" b="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3390" r="-97211" b="-1154237"/>
                          </a:stretch>
                        </a:blipFill>
                      </a:tcPr>
                    </a:tc>
                    <a:tc>
                      <a:txBody>
                        <a:bodyPr/>
                        <a:lstStyle/>
                        <a:p>
                          <a:pPr rtl="0">
                            <a:buNone/>
                          </a:pPr>
                          <a:r>
                            <a:rPr lang="ja-JP" sz="1000" b="0">
                              <a:solidFill>
                                <a:srgbClr val="1F1F1F"/>
                              </a:solidFill>
                              <a:effectLst/>
                            </a:rPr>
                            <a:t>分岐比</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800161885"/>
                      </a:ext>
                    </a:extLst>
                  </a:tr>
                  <a:tr h="664542">
                    <a:tc>
                      <a:txBody>
                        <a:bodyPr/>
                        <a:lstStyle/>
                        <a:p>
                          <a:pPr rtl="0">
                            <a:buNone/>
                          </a:pPr>
                          <a:r>
                            <a:rPr lang="ja-JP" sz="1000" b="0">
                              <a:solidFill>
                                <a:srgbClr val="1F1F1F"/>
                              </a:solidFill>
                              <a:effectLst/>
                            </a:rPr>
                            <a:t>ハドロン崩壊</a:t>
                          </a:r>
                        </a:p>
                        <a:p>
                          <a:pPr rtl="0">
                            <a:buNone/>
                          </a:pPr>
                          <a:br>
                            <a:rPr lang="ja-JP" sz="1000" b="0">
                              <a:solidFill>
                                <a:srgbClr val="1F1F1F"/>
                              </a:solidFill>
                              <a:effectLst/>
                            </a:rPr>
                          </a:br>
                          <a:endParaRPr lang="ja-JP" sz="1000" b="0">
                            <a:solidFill>
                              <a:srgbClr val="1F1F1F"/>
                            </a:solidFill>
                            <a:effectLst/>
                          </a:endParaRPr>
                        </a:p>
                        <a:p>
                          <a:pPr rtl="0">
                            <a:buNone/>
                          </a:pPr>
                          <a:r>
                            <a:rPr lang="ja-JP" sz="1000" b="0">
                              <a:solidFill>
                                <a:srgbClr val="1F1F1F"/>
                              </a:solidFill>
                              <a:effectLst/>
                            </a:rPr>
                            <a:t>(約64.79%)</a:t>
                          </a: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55963" r="-97211" b="-524771"/>
                          </a:stretch>
                        </a:blipFill>
                      </a:tcPr>
                    </a:tc>
                    <a:tc>
                      <a:txBody>
                        <a:bodyPr/>
                        <a:lstStyle/>
                        <a:p>
                          <a:pPr rtl="0">
                            <a:buNone/>
                          </a:pPr>
                          <a:r>
                            <a:rPr lang="ja-JP" sz="1000" b="0">
                              <a:solidFill>
                                <a:srgbClr val="1F1F1F"/>
                              </a:solidFill>
                              <a:effectLst/>
                            </a:rPr>
                            <a:t>25.49%</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812756507"/>
                      </a:ext>
                    </a:extLst>
                  </a:tr>
                  <a:tr h="359742">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288136" r="-97211" b="-869492"/>
                          </a:stretch>
                        </a:blipFill>
                      </a:tcPr>
                    </a:tc>
                    <a:tc>
                      <a:txBody>
                        <a:bodyPr/>
                        <a:lstStyle/>
                        <a:p>
                          <a:pPr rtl="0">
                            <a:buNone/>
                          </a:pPr>
                          <a:r>
                            <a:rPr lang="ja-JP" sz="1000" b="0">
                              <a:solidFill>
                                <a:srgbClr val="1F1F1F"/>
                              </a:solidFill>
                              <a:effectLst/>
                            </a:rPr>
                            <a:t>10.82%</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309578644"/>
                      </a:ext>
                    </a:extLst>
                  </a:tr>
                  <a:tr h="512142">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272619" r="-97211" b="-510714"/>
                          </a:stretch>
                        </a:blipFill>
                      </a:tcPr>
                    </a:tc>
                    <a:tc>
                      <a:txBody>
                        <a:bodyPr/>
                        <a:lstStyle/>
                        <a:p>
                          <a:pPr rtl="0">
                            <a:buNone/>
                          </a:pPr>
                          <a:r>
                            <a:rPr lang="ja-JP" sz="1000" b="0">
                              <a:solidFill>
                                <a:srgbClr val="1F1F1F"/>
                              </a:solidFill>
                              <a:effectLst/>
                            </a:rPr>
                            <a:t>9.26%</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2895680896"/>
                      </a:ext>
                    </a:extLst>
                  </a:tr>
                  <a:tr h="359742">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521667" r="-97211" b="-615000"/>
                          </a:stretch>
                        </a:blipFill>
                      </a:tcPr>
                    </a:tc>
                    <a:tc>
                      <a:txBody>
                        <a:bodyPr/>
                        <a:lstStyle/>
                        <a:p>
                          <a:pPr rtl="0">
                            <a:buNone/>
                          </a:pPr>
                          <a:r>
                            <a:rPr lang="ja-JP" sz="1000" b="0">
                              <a:solidFill>
                                <a:srgbClr val="1F1F1F"/>
                              </a:solidFill>
                              <a:effectLst/>
                            </a:rPr>
                            <a:t>8.99%</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920030593"/>
                      </a:ext>
                    </a:extLst>
                  </a:tr>
                  <a:tr h="512142">
                    <a:tc>
                      <a:txBody>
                        <a:bodyPr/>
                        <a:lstStyle/>
                        <a:p>
                          <a:pPr rtl="0">
                            <a:buNone/>
                          </a:pPr>
                          <a:endParaRPr lang="ja-JP" sz="1000" b="0" dirty="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444048" r="-97211" b="-339286"/>
                          </a:stretch>
                        </a:blipFill>
                      </a:tcPr>
                    </a:tc>
                    <a:tc>
                      <a:txBody>
                        <a:bodyPr/>
                        <a:lstStyle/>
                        <a:p>
                          <a:pPr rtl="0">
                            <a:buNone/>
                          </a:pPr>
                          <a:r>
                            <a:rPr lang="ja-JP" sz="1000" b="0">
                              <a:solidFill>
                                <a:srgbClr val="1F1F1F"/>
                              </a:solidFill>
                              <a:effectLst/>
                            </a:rPr>
                            <a:t>2.74%</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09004985"/>
                      </a:ext>
                    </a:extLst>
                  </a:tr>
                  <a:tr h="512142">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荷電パイ中間子, 中性パイ中間子,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544048" r="-97211" b="-239286"/>
                          </a:stretch>
                        </a:blipFill>
                      </a:tcPr>
                    </a:tc>
                    <a:tc>
                      <a:txBody>
                        <a:bodyPr/>
                        <a:lstStyle/>
                        <a:p>
                          <a:pPr rtl="0">
                            <a:buNone/>
                          </a:pPr>
                          <a:r>
                            <a:rPr lang="ja-JP" sz="1000" b="0">
                              <a:solidFill>
                                <a:srgbClr val="1F1F1F"/>
                              </a:solidFill>
                              <a:effectLst/>
                            </a:rPr>
                            <a:t>1.04%</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3185745900"/>
                      </a:ext>
                    </a:extLst>
                  </a:tr>
                  <a:tr h="664542">
                    <a:tc>
                      <a:txBody>
                        <a:bodyPr/>
                        <a:lstStyle/>
                        <a:p>
                          <a:pPr rtl="0">
                            <a:buNone/>
                          </a:pPr>
                          <a:r>
                            <a:rPr lang="ja-JP" sz="1000" b="0">
                              <a:solidFill>
                                <a:srgbClr val="1F1F1F"/>
                              </a:solidFill>
                              <a:effectLst/>
                            </a:rPr>
                            <a:t>レプトン崩壊</a:t>
                          </a:r>
                        </a:p>
                        <a:p>
                          <a:pPr rtl="0">
                            <a:buNone/>
                          </a:pPr>
                          <a:br>
                            <a:rPr lang="ja-JP" sz="1000" b="0">
                              <a:solidFill>
                                <a:srgbClr val="1F1F1F"/>
                              </a:solidFill>
                              <a:effectLst/>
                            </a:rPr>
                          </a:br>
                          <a:endParaRPr lang="ja-JP" sz="1000" b="0">
                            <a:solidFill>
                              <a:srgbClr val="1F1F1F"/>
                            </a:solidFill>
                            <a:effectLst/>
                          </a:endParaRPr>
                        </a:p>
                        <a:p>
                          <a:pPr rtl="0">
                            <a:buNone/>
                          </a:pPr>
                          <a:r>
                            <a:rPr lang="ja-JP" sz="1000" b="0">
                              <a:solidFill>
                                <a:srgbClr val="1F1F1F"/>
                              </a:solidFill>
                              <a:effectLst/>
                            </a:rPr>
                            <a:t>(約35.21%)</a:t>
                          </a: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dirty="0">
                              <a:solidFill>
                                <a:srgbClr val="1F1F1F"/>
                              </a:solidFill>
                              <a:effectLst/>
                            </a:rPr>
                            <a:t>電子, 電子反ニュートリノ, タウニュートリノ</a:t>
                          </a:r>
                          <a:endParaRPr lang="ja-JP" sz="1000" b="0" dirty="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496330" r="-97211" b="-84404"/>
                          </a:stretch>
                        </a:blipFill>
                      </a:tcPr>
                    </a:tc>
                    <a:tc>
                      <a:txBody>
                        <a:bodyPr/>
                        <a:lstStyle/>
                        <a:p>
                          <a:pPr rtl="0">
                            <a:buNone/>
                          </a:pPr>
                          <a:r>
                            <a:rPr lang="ja-JP" sz="1000" b="0">
                              <a:solidFill>
                                <a:srgbClr val="1F1F1F"/>
                              </a:solidFill>
                              <a:effectLst/>
                            </a:rPr>
                            <a:t>17.82%</a:t>
                          </a:r>
                          <a:endParaRPr lang="ja-JP" sz="1000" b="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297348447"/>
                      </a:ext>
                    </a:extLst>
                  </a:tr>
                  <a:tr h="512142">
                    <a:tc>
                      <a:txBody>
                        <a:bodyPr/>
                        <a:lstStyle/>
                        <a:p>
                          <a:pPr rtl="0">
                            <a:buNone/>
                          </a:pPr>
                          <a:endParaRPr lang="ja-JP" sz="1000" b="0">
                            <a:solidFill>
                              <a:srgbClr val="1F1F1F"/>
                            </a:solidFill>
                            <a:effectLst/>
                            <a:latin typeface="Google Sans Text"/>
                          </a:endParaRPr>
                        </a:p>
                      </a:txBody>
                      <a:tcPr marL="41206" marR="41206" marT="27471" marB="27471" anchor="ctr"/>
                    </a:tc>
                    <a:tc>
                      <a:txBody>
                        <a:bodyPr/>
                        <a:lstStyle/>
                        <a:p>
                          <a:pPr rtl="0">
                            <a:buNone/>
                          </a:pPr>
                          <a:r>
                            <a:rPr lang="ja-JP" sz="1000" b="0">
                              <a:solidFill>
                                <a:srgbClr val="1F1F1F"/>
                              </a:solidFill>
                              <a:effectLst/>
                            </a:rPr>
                            <a:t>ミューオン, ミューオン反ニュートリノ, タウニュートリノ</a:t>
                          </a:r>
                          <a:endParaRPr lang="ja-JP" sz="1000" b="0">
                            <a:solidFill>
                              <a:srgbClr val="1F1F1F"/>
                            </a:solidFill>
                            <a:effectLst/>
                            <a:latin typeface="Google Sans Text"/>
                          </a:endParaRPr>
                        </a:p>
                      </a:txBody>
                      <a:tcPr marL="41206" marR="41206" marT="27471" marB="27471" anchor="ctr"/>
                    </a:tc>
                    <a:tc>
                      <a:txBody>
                        <a:bodyPr/>
                        <a:lstStyle/>
                        <a:p>
                          <a:endParaRPr lang="ja-JP"/>
                        </a:p>
                      </a:txBody>
                      <a:tcPr marL="41206" marR="41206" marT="27471" marB="27471" anchor="ctr">
                        <a:blipFill>
                          <a:blip r:embed="rId13"/>
                          <a:stretch>
                            <a:fillRect l="-197211" t="-773810" r="-97211" b="-9524"/>
                          </a:stretch>
                        </a:blipFill>
                      </a:tcPr>
                    </a:tc>
                    <a:tc>
                      <a:txBody>
                        <a:bodyPr/>
                        <a:lstStyle/>
                        <a:p>
                          <a:pPr rtl="0">
                            <a:buNone/>
                          </a:pPr>
                          <a:r>
                            <a:rPr lang="ja-JP" sz="1000" b="0" dirty="0">
                              <a:solidFill>
                                <a:srgbClr val="1F1F1F"/>
                              </a:solidFill>
                              <a:effectLst/>
                            </a:rPr>
                            <a:t>17.39%</a:t>
                          </a:r>
                          <a:endParaRPr lang="ja-JP" sz="1000" b="0" dirty="0">
                            <a:solidFill>
                              <a:srgbClr val="1F1F1F"/>
                            </a:solidFill>
                            <a:effectLst/>
                            <a:latin typeface="Google Sans Text"/>
                          </a:endParaRPr>
                        </a:p>
                      </a:txBody>
                      <a:tcPr marL="41206" marR="41206" marT="27471" marB="27471" anchor="ctr"/>
                    </a:tc>
                    <a:extLst>
                      <a:ext uri="{0D108BD9-81ED-4DB2-BD59-A6C34878D82A}">
                        <a16:rowId xmlns:a16="http://schemas.microsoft.com/office/drawing/2014/main" val="1319983625"/>
                      </a:ext>
                    </a:extLst>
                  </a:tr>
                </a:tbl>
              </a:graphicData>
            </a:graphic>
          </p:graphicFrame>
        </mc:Fallback>
      </mc:AlternateContent>
      <p:cxnSp>
        <p:nvCxnSpPr>
          <p:cNvPr id="58" name="直線矢印コネクタ 57">
            <a:extLst>
              <a:ext uri="{FF2B5EF4-FFF2-40B4-BE49-F238E27FC236}">
                <a16:creationId xmlns:a16="http://schemas.microsoft.com/office/drawing/2014/main" id="{64A5DCA0-EA75-A09F-14C8-EBBC774E4AAE}"/>
              </a:ext>
            </a:extLst>
          </p:cNvPr>
          <p:cNvCxnSpPr>
            <a:cxnSpLocks/>
            <a:stCxn id="59" idx="0"/>
            <a:endCxn id="17" idx="0"/>
          </p:cNvCxnSpPr>
          <p:nvPr/>
        </p:nvCxnSpPr>
        <p:spPr>
          <a:xfrm flipV="1">
            <a:off x="1308981" y="4972049"/>
            <a:ext cx="660347" cy="900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9" name="テキスト ボックス 58">
            <a:extLst>
              <a:ext uri="{FF2B5EF4-FFF2-40B4-BE49-F238E27FC236}">
                <a16:creationId xmlns:a16="http://schemas.microsoft.com/office/drawing/2014/main" id="{48E86919-92AB-F106-E4EF-66118036C978}"/>
              </a:ext>
            </a:extLst>
          </p:cNvPr>
          <p:cNvSpPr txBox="1"/>
          <p:nvPr/>
        </p:nvSpPr>
        <p:spPr>
          <a:xfrm>
            <a:off x="378675" y="5872533"/>
            <a:ext cx="1860612" cy="369332"/>
          </a:xfrm>
          <a:prstGeom prst="rect">
            <a:avLst/>
          </a:prstGeom>
          <a:noFill/>
        </p:spPr>
        <p:txBody>
          <a:bodyPr wrap="square" rtlCol="0">
            <a:spAutoFit/>
          </a:bodyPr>
          <a:lstStyle/>
          <a:p>
            <a:r>
              <a:rPr kumimoji="1" lang="ja-JP" altLang="en-US" dirty="0"/>
              <a:t>弱い相互作用</a:t>
            </a:r>
          </a:p>
        </p:txBody>
      </p:sp>
      <p:sp>
        <p:nvSpPr>
          <p:cNvPr id="63" name="楕円 62">
            <a:extLst>
              <a:ext uri="{FF2B5EF4-FFF2-40B4-BE49-F238E27FC236}">
                <a16:creationId xmlns:a16="http://schemas.microsoft.com/office/drawing/2014/main" id="{2AD477AB-0C1C-6072-738D-584BF91968EF}"/>
              </a:ext>
            </a:extLst>
          </p:cNvPr>
          <p:cNvSpPr/>
          <p:nvPr/>
        </p:nvSpPr>
        <p:spPr>
          <a:xfrm>
            <a:off x="8942692" y="5274479"/>
            <a:ext cx="961718" cy="125080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t>強い相互作用</a:t>
            </a:r>
            <a:endParaRPr kumimoji="1" lang="ja-JP" altLang="en-US" dirty="0"/>
          </a:p>
        </p:txBody>
      </p:sp>
      <p:cxnSp>
        <p:nvCxnSpPr>
          <p:cNvPr id="65" name="直線矢印コネクタ 64">
            <a:extLst>
              <a:ext uri="{FF2B5EF4-FFF2-40B4-BE49-F238E27FC236}">
                <a16:creationId xmlns:a16="http://schemas.microsoft.com/office/drawing/2014/main" id="{06C06117-3CA8-9688-CB23-C069181417C3}"/>
              </a:ext>
            </a:extLst>
          </p:cNvPr>
          <p:cNvCxnSpPr>
            <a:cxnSpLocks/>
          </p:cNvCxnSpPr>
          <p:nvPr/>
        </p:nvCxnSpPr>
        <p:spPr>
          <a:xfrm>
            <a:off x="10005134" y="6015618"/>
            <a:ext cx="68937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6" name="テキスト ボックス 65">
            <a:extLst>
              <a:ext uri="{FF2B5EF4-FFF2-40B4-BE49-F238E27FC236}">
                <a16:creationId xmlns:a16="http://schemas.microsoft.com/office/drawing/2014/main" id="{1C9C92DB-5FA8-1ABF-64D0-F18BA1DF91D6}"/>
              </a:ext>
            </a:extLst>
          </p:cNvPr>
          <p:cNvSpPr txBox="1"/>
          <p:nvPr/>
        </p:nvSpPr>
        <p:spPr>
          <a:xfrm>
            <a:off x="9904410" y="5617911"/>
            <a:ext cx="1295400" cy="369332"/>
          </a:xfrm>
          <a:prstGeom prst="rect">
            <a:avLst/>
          </a:prstGeom>
          <a:noFill/>
        </p:spPr>
        <p:txBody>
          <a:bodyPr wrap="square" rtlCol="0">
            <a:spAutoFit/>
          </a:bodyPr>
          <a:lstStyle/>
          <a:p>
            <a:r>
              <a:rPr kumimoji="1" lang="ja-JP" altLang="en-US" dirty="0"/>
              <a:t>中間子</a:t>
            </a:r>
          </a:p>
        </p:txBody>
      </p:sp>
      <p:sp>
        <p:nvSpPr>
          <p:cNvPr id="4" name="右中かっこ 3">
            <a:extLst>
              <a:ext uri="{FF2B5EF4-FFF2-40B4-BE49-F238E27FC236}">
                <a16:creationId xmlns:a16="http://schemas.microsoft.com/office/drawing/2014/main" id="{C7CE4B98-85D2-1F3C-D7A1-091C5DFB7E4B}"/>
              </a:ext>
            </a:extLst>
          </p:cNvPr>
          <p:cNvSpPr/>
          <p:nvPr/>
        </p:nvSpPr>
        <p:spPr>
          <a:xfrm>
            <a:off x="11721466" y="452761"/>
            <a:ext cx="361820" cy="2902998"/>
          </a:xfrm>
          <a:prstGeom prst="rightBrace">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kumimoji="1" lang="ja-JP" altLang="en-US"/>
          </a:p>
        </p:txBody>
      </p:sp>
      <p:cxnSp>
        <p:nvCxnSpPr>
          <p:cNvPr id="10" name="コネクタ: カギ線 9">
            <a:extLst>
              <a:ext uri="{FF2B5EF4-FFF2-40B4-BE49-F238E27FC236}">
                <a16:creationId xmlns:a16="http://schemas.microsoft.com/office/drawing/2014/main" id="{B5195182-FDFB-5BB9-E592-0A6F01AF8885}"/>
              </a:ext>
            </a:extLst>
          </p:cNvPr>
          <p:cNvCxnSpPr>
            <a:cxnSpLocks/>
          </p:cNvCxnSpPr>
          <p:nvPr/>
        </p:nvCxnSpPr>
        <p:spPr>
          <a:xfrm rot="5400000" flipH="1" flipV="1">
            <a:off x="9327508" y="3467798"/>
            <a:ext cx="4189732" cy="1062656"/>
          </a:xfrm>
          <a:prstGeom prst="bentConnector3">
            <a:avLst>
              <a:gd name="adj1" fmla="val 88"/>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1" name="直線矢印コネクタ 20">
            <a:extLst>
              <a:ext uri="{FF2B5EF4-FFF2-40B4-BE49-F238E27FC236}">
                <a16:creationId xmlns:a16="http://schemas.microsoft.com/office/drawing/2014/main" id="{CD2C94B1-1956-4823-9127-D11EC1C45F42}"/>
              </a:ext>
            </a:extLst>
          </p:cNvPr>
          <p:cNvCxnSpPr>
            <a:cxnSpLocks/>
            <a:endCxn id="22" idx="1"/>
          </p:cNvCxnSpPr>
          <p:nvPr/>
        </p:nvCxnSpPr>
        <p:spPr>
          <a:xfrm flipV="1">
            <a:off x="3662373" y="3915394"/>
            <a:ext cx="1659311" cy="89747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2" name="左中かっこ 21">
            <a:extLst>
              <a:ext uri="{FF2B5EF4-FFF2-40B4-BE49-F238E27FC236}">
                <a16:creationId xmlns:a16="http://schemas.microsoft.com/office/drawing/2014/main" id="{2FF59666-96C1-9B7A-ED92-5388934DE3D1}"/>
              </a:ext>
            </a:extLst>
          </p:cNvPr>
          <p:cNvSpPr/>
          <p:nvPr/>
        </p:nvSpPr>
        <p:spPr>
          <a:xfrm>
            <a:off x="5321684" y="3346022"/>
            <a:ext cx="379831" cy="1138744"/>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678277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E06A65-0926-D458-5BF8-372C96CF3FA5}"/>
              </a:ext>
            </a:extLst>
          </p:cNvPr>
          <p:cNvSpPr>
            <a:spLocks noGrp="1"/>
          </p:cNvSpPr>
          <p:nvPr>
            <p:ph type="title"/>
          </p:nvPr>
        </p:nvSpPr>
        <p:spPr/>
        <p:txBody>
          <a:bodyPr/>
          <a:lstStyle/>
          <a:p>
            <a:r>
              <a:rPr kumimoji="1" lang="en-US" altLang="ja-JP" dirty="0"/>
              <a:t>4-momentum</a:t>
            </a:r>
            <a:r>
              <a:rPr kumimoji="1" lang="ja-JP" altLang="en-US" dirty="0"/>
              <a:t>の定義</a:t>
            </a: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8EC5AA6B-997F-680A-ABC6-333B6BFB537D}"/>
                  </a:ext>
                </a:extLst>
              </p:cNvPr>
              <p:cNvSpPr txBox="1"/>
              <p:nvPr/>
            </p:nvSpPr>
            <p:spPr>
              <a:xfrm>
                <a:off x="514905" y="1526959"/>
                <a:ext cx="11496582" cy="4384470"/>
              </a:xfrm>
              <a:prstGeom prst="rect">
                <a:avLst/>
              </a:prstGeom>
              <a:noFill/>
            </p:spPr>
            <p:txBody>
              <a:bodyPr wrap="square" rtlCol="0">
                <a:spAutoFit/>
              </a:bodyPr>
              <a:lstStyle/>
              <a:p>
                <a:r>
                  <a:rPr kumimoji="1" lang="en-US" altLang="ja-JP" dirty="0"/>
                  <a:t>4-momentum(</a:t>
                </a:r>
                <a14:m>
                  <m:oMath xmlns:m="http://schemas.openxmlformats.org/officeDocument/2006/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𝑝</m:t>
                        </m:r>
                      </m:e>
                      <m:sup>
                        <m:r>
                          <a:rPr kumimoji="1" lang="ja-JP" altLang="en-US" i="1" smtClean="0">
                            <a:latin typeface="Cambria Math" panose="02040503050406030204" pitchFamily="18" charset="0"/>
                          </a:rPr>
                          <m:t>𝜇</m:t>
                        </m:r>
                      </m:sup>
                    </m:sSup>
                  </m:oMath>
                </a14:m>
                <a:r>
                  <a:rPr kumimoji="1" lang="en-US" altLang="ja-JP" dirty="0"/>
                  <a:t>)</a:t>
                </a:r>
                <a:r>
                  <a:rPr kumimoji="1" lang="ja-JP" altLang="en-US" dirty="0"/>
                  <a:t>は特殊相対性理論の枠組みであるミンコフスキー空間において、粒子の運動を記述するための</a:t>
                </a:r>
                <a:r>
                  <a:rPr kumimoji="1" lang="en-US" altLang="ja-JP" dirty="0"/>
                  <a:t>4</a:t>
                </a:r>
                <a:r>
                  <a:rPr kumimoji="1" lang="ja-JP" altLang="en-US" dirty="0"/>
                  <a:t>成分ベクトルである。</a:t>
                </a:r>
                <a:endParaRPr kumimoji="1" lang="en-US" altLang="ja-JP" dirty="0"/>
              </a:p>
              <a:p>
                <a:r>
                  <a:rPr lang="ja-JP" altLang="en-US" dirty="0"/>
                  <a:t>光速</a:t>
                </a:r>
                <a:r>
                  <a:rPr lang="en-US" altLang="ja-JP" dirty="0"/>
                  <a:t>(c)</a:t>
                </a:r>
                <a:r>
                  <a:rPr lang="ja-JP" altLang="en-US" dirty="0"/>
                  <a:t>を</a:t>
                </a:r>
                <a:r>
                  <a:rPr lang="en-US" altLang="ja-JP" dirty="0"/>
                  <a:t>1</a:t>
                </a:r>
                <a:r>
                  <a:rPr lang="ja-JP" altLang="en-US" dirty="0"/>
                  <a:t>として、</a:t>
                </a:r>
                <a:r>
                  <a:rPr lang="en-US" altLang="ja-JP" dirty="0"/>
                  <a:t> 4-momentum</a:t>
                </a:r>
                <a14:m>
                  <m:oMath xmlns:m="http://schemas.openxmlformats.org/officeDocument/2006/math">
                    <m:r>
                      <a:rPr lang="ja-JP" altLang="en-US" i="1" dirty="0">
                        <a:latin typeface="Cambria Math" panose="02040503050406030204" pitchFamily="18" charset="0"/>
                      </a:rPr>
                      <m:t> </m:t>
                    </m:r>
                    <m:sSup>
                      <m:sSupPr>
                        <m:ctrlPr>
                          <a:rPr lang="en-US" altLang="ja-JP" i="1">
                            <a:latin typeface="Cambria Math" panose="02040503050406030204" pitchFamily="18" charset="0"/>
                          </a:rPr>
                        </m:ctrlPr>
                      </m:sSupPr>
                      <m:e>
                        <m:r>
                          <a:rPr lang="en-US" altLang="ja-JP" i="1">
                            <a:latin typeface="Cambria Math" panose="02040503050406030204" pitchFamily="18" charset="0"/>
                          </a:rPr>
                          <m:t>𝑝</m:t>
                        </m:r>
                      </m:e>
                      <m:sup>
                        <m:r>
                          <a:rPr lang="ja-JP" altLang="en-US" i="1">
                            <a:latin typeface="Cambria Math" panose="02040503050406030204" pitchFamily="18" charset="0"/>
                          </a:rPr>
                          <m:t>𝜇</m:t>
                        </m:r>
                      </m:sup>
                    </m:sSup>
                  </m:oMath>
                </a14:m>
                <a:r>
                  <a:rPr lang="ja-JP" altLang="en-US" dirty="0"/>
                  <a:t>は以下のように定義される。</a:t>
                </a:r>
                <a:endParaRPr lang="en-US" altLang="ja-JP" dirty="0"/>
              </a:p>
              <a:p>
                <a:pPr/>
                <a14:m>
                  <m:oMathPara xmlns:m="http://schemas.openxmlformats.org/officeDocument/2006/math">
                    <m:oMath>
                      <m:sSup>
                        <m:sSupPr>
                          <m:ctrlPr>
                            <a:rPr lang="en-US" altLang="ja-JP" i="1">
                              <a:latin typeface="Cambria Math" panose="02040503050406030204" pitchFamily="18" charset="0"/>
                            </a:rPr>
                          </m:ctrlPr>
                        </m:sSupPr>
                        <m:e>
                          <m:r>
                            <a:rPr lang="en-US" altLang="ja-JP" i="1">
                              <a:latin typeface="Cambria Math" panose="02040503050406030204" pitchFamily="18" charset="0"/>
                            </a:rPr>
                            <m:t>𝑝</m:t>
                          </m:r>
                        </m:e>
                        <m:sup>
                          <m:r>
                            <a:rPr lang="ja-JP" altLang="en-US" i="1">
                              <a:latin typeface="Cambria Math" panose="02040503050406030204" pitchFamily="18" charset="0"/>
                            </a:rPr>
                            <m:t>𝜇</m:t>
                          </m:r>
                        </m:sup>
                      </m:sSup>
                      <m:r>
                        <a:rPr lang="en-US" altLang="ja-JP" b="0" i="1" smtClean="0">
                          <a:latin typeface="Cambria Math" panose="02040503050406030204" pitchFamily="18" charset="0"/>
                        </a:rPr>
                        <m:t>=</m:t>
                      </m:r>
                      <m:d>
                        <m:dPr>
                          <m:ctrlPr>
                            <a:rPr lang="en-US" altLang="ja-JP" i="1">
                              <a:latin typeface="Cambria Math" panose="02040503050406030204" pitchFamily="18" charset="0"/>
                            </a:rPr>
                          </m:ctrlPr>
                        </m:dPr>
                        <m:e>
                          <m:r>
                            <a:rPr lang="en-US" altLang="ja-JP" i="1">
                              <a:latin typeface="Cambria Math" panose="02040503050406030204" pitchFamily="18" charset="0"/>
                            </a:rPr>
                            <m:t>𝐸</m:t>
                          </m:r>
                          <m:r>
                            <a:rPr lang="en-US" altLang="ja-JP" i="1">
                              <a:latin typeface="Cambria Math" panose="02040503050406030204" pitchFamily="18" charset="0"/>
                            </a:rPr>
                            <m:t>,</m:t>
                          </m:r>
                          <m:sSub>
                            <m:sSubPr>
                              <m:ctrlPr>
                                <a:rPr lang="en-US" altLang="ja-JP" i="1">
                                  <a:latin typeface="Cambria Math" panose="02040503050406030204" pitchFamily="18" charset="0"/>
                                </a:rPr>
                              </m:ctrlPr>
                            </m:sSubPr>
                            <m:e>
                              <m:r>
                                <a:rPr lang="en-US" altLang="ja-JP" i="1">
                                  <a:latin typeface="Cambria Math" panose="02040503050406030204" pitchFamily="18" charset="0"/>
                                </a:rPr>
                                <m:t>𝑝</m:t>
                              </m:r>
                            </m:e>
                            <m:sub>
                              <m:r>
                                <a:rPr lang="en-US" altLang="ja-JP" i="1">
                                  <a:latin typeface="Cambria Math" panose="02040503050406030204" pitchFamily="18" charset="0"/>
                                </a:rPr>
                                <m:t>𝑥</m:t>
                              </m:r>
                            </m:sub>
                          </m:sSub>
                          <m:r>
                            <a:rPr lang="en-US" altLang="ja-JP" i="1">
                              <a:latin typeface="Cambria Math" panose="02040503050406030204" pitchFamily="18" charset="0"/>
                            </a:rPr>
                            <m:t>,</m:t>
                          </m:r>
                          <m:sSub>
                            <m:sSubPr>
                              <m:ctrlPr>
                                <a:rPr lang="en-US" altLang="ja-JP" i="1">
                                  <a:latin typeface="Cambria Math" panose="02040503050406030204" pitchFamily="18" charset="0"/>
                                </a:rPr>
                              </m:ctrlPr>
                            </m:sSubPr>
                            <m:e>
                              <m:r>
                                <a:rPr lang="en-US" altLang="ja-JP" i="1">
                                  <a:latin typeface="Cambria Math" panose="02040503050406030204" pitchFamily="18" charset="0"/>
                                </a:rPr>
                                <m:t>𝑝</m:t>
                              </m:r>
                            </m:e>
                            <m:sub>
                              <m:r>
                                <a:rPr lang="en-US" altLang="ja-JP" i="1">
                                  <a:latin typeface="Cambria Math" panose="02040503050406030204" pitchFamily="18" charset="0"/>
                                </a:rPr>
                                <m:t>𝑦</m:t>
                              </m:r>
                            </m:sub>
                          </m:sSub>
                          <m:r>
                            <a:rPr lang="en-US" altLang="ja-JP" i="1">
                              <a:latin typeface="Cambria Math" panose="02040503050406030204" pitchFamily="18" charset="0"/>
                            </a:rPr>
                            <m:t>,</m:t>
                          </m:r>
                          <m:sSub>
                            <m:sSubPr>
                              <m:ctrlPr>
                                <a:rPr lang="en-US" altLang="ja-JP" i="1">
                                  <a:latin typeface="Cambria Math" panose="02040503050406030204" pitchFamily="18" charset="0"/>
                                </a:rPr>
                              </m:ctrlPr>
                            </m:sSubPr>
                            <m:e>
                              <m:r>
                                <a:rPr lang="en-US" altLang="ja-JP" i="1">
                                  <a:latin typeface="Cambria Math" panose="02040503050406030204" pitchFamily="18" charset="0"/>
                                </a:rPr>
                                <m:t>𝑝</m:t>
                              </m:r>
                            </m:e>
                            <m:sub>
                              <m:r>
                                <a:rPr lang="en-US" altLang="ja-JP" i="1">
                                  <a:latin typeface="Cambria Math" panose="02040503050406030204" pitchFamily="18" charset="0"/>
                                </a:rPr>
                                <m:t>𝑧</m:t>
                              </m:r>
                            </m:sub>
                          </m:sSub>
                        </m:e>
                      </m:d>
                      <m:r>
                        <a:rPr lang="en-US" altLang="ja-JP" b="0" i="1" smtClean="0">
                          <a:latin typeface="Cambria Math" panose="02040503050406030204" pitchFamily="18" charset="0"/>
                        </a:rPr>
                        <m:t>=</m:t>
                      </m:r>
                      <m:d>
                        <m:dPr>
                          <m:ctrlPr>
                            <a:rPr lang="en-US" altLang="ja-JP" b="0" i="1" smtClean="0">
                              <a:latin typeface="Cambria Math" panose="02040503050406030204" pitchFamily="18" charset="0"/>
                            </a:rPr>
                          </m:ctrlPr>
                        </m:dPr>
                        <m:e>
                          <m:r>
                            <a:rPr lang="en-US" altLang="ja-JP" b="0" i="1" smtClean="0">
                              <a:latin typeface="Cambria Math" panose="02040503050406030204" pitchFamily="18" charset="0"/>
                            </a:rPr>
                            <m:t>𝐸</m:t>
                          </m:r>
                          <m:r>
                            <a:rPr lang="en-US" altLang="ja-JP" b="0" i="1" smtClean="0">
                              <a:latin typeface="Cambria Math" panose="02040503050406030204" pitchFamily="18" charset="0"/>
                            </a:rPr>
                            <m:t>,</m:t>
                          </m:r>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𝑝</m:t>
                              </m:r>
                            </m:e>
                          </m:acc>
                        </m:e>
                      </m:d>
                    </m:oMath>
                  </m:oMathPara>
                </a14:m>
                <a:endParaRPr kumimoji="1" lang="en-US" altLang="ja-JP" dirty="0"/>
              </a:p>
              <a:p>
                <a:pPr marL="285750" indent="-285750">
                  <a:buFont typeface="Arial" panose="020B0604020202020204" pitchFamily="34" charset="0"/>
                  <a:buChar char="•"/>
                </a:pPr>
                <a:r>
                  <a:rPr kumimoji="1" lang="en-US" altLang="ja-JP" dirty="0"/>
                  <a:t>Energy(</a:t>
                </a:r>
                <a14:m>
                  <m:oMath xmlns:m="http://schemas.openxmlformats.org/officeDocument/2006/math">
                    <m:r>
                      <a:rPr lang="en-US" altLang="ja-JP" i="1">
                        <a:latin typeface="Cambria Math" panose="02040503050406030204" pitchFamily="18" charset="0"/>
                      </a:rPr>
                      <m:t>𝐸</m:t>
                    </m:r>
                  </m:oMath>
                </a14:m>
                <a:r>
                  <a:rPr kumimoji="1" lang="en-US" altLang="ja-JP" dirty="0"/>
                  <a:t>)(</a:t>
                </a:r>
                <a:r>
                  <a:rPr kumimoji="1" lang="ja-JP" altLang="en-US" dirty="0"/>
                  <a:t>時間成分</a:t>
                </a:r>
                <a:r>
                  <a:rPr kumimoji="1" lang="en-US" altLang="ja-JP" dirty="0"/>
                  <a:t>)</a:t>
                </a:r>
                <a:br>
                  <a:rPr kumimoji="1" lang="en-US" altLang="ja-JP" dirty="0"/>
                </a:br>
                <a:r>
                  <a:rPr kumimoji="1" lang="ja-JP" altLang="en-US" dirty="0"/>
                  <a:t>粒子が持つ</a:t>
                </a:r>
                <a:r>
                  <a:rPr kumimoji="1" lang="en-US" altLang="ja-JP" dirty="0"/>
                  <a:t>Total energy(</a:t>
                </a:r>
                <a:r>
                  <a:rPr kumimoji="1" lang="ja-JP" altLang="en-US" dirty="0"/>
                  <a:t>静止質量エネルギーと運動エネルギーの合計</a:t>
                </a:r>
                <a:r>
                  <a:rPr kumimoji="1" lang="en-US" altLang="ja-JP" dirty="0"/>
                  <a:t>)</a:t>
                </a:r>
                <a:r>
                  <a:rPr kumimoji="1" lang="ja-JP" altLang="en-US" dirty="0"/>
                  <a:t>を意味する。ミンコフスキー空間における時間並進</a:t>
                </a:r>
                <a:r>
                  <a:rPr kumimoji="1" lang="en-US" altLang="ja-JP" dirty="0"/>
                  <a:t>(time translation)</a:t>
                </a:r>
                <a:r>
                  <a:rPr lang="ja-JP" altLang="en-US" dirty="0"/>
                  <a:t>と共役するネーター電荷。</a:t>
                </a:r>
                <a:br>
                  <a:rPr lang="en-US" altLang="ja-JP" dirty="0"/>
                </a:br>
                <a:r>
                  <a:rPr lang="en-US" altLang="ja-JP" dirty="0"/>
                  <a:t>≒</a:t>
                </a:r>
                <a:r>
                  <a:rPr lang="ja-JP" altLang="en-US" dirty="0"/>
                  <a:t>時間を進めても物理法則が変わらない</a:t>
                </a:r>
                <a:r>
                  <a:rPr lang="en-US" altLang="ja-JP" dirty="0"/>
                  <a:t>-&gt;</a:t>
                </a:r>
                <a:r>
                  <a:rPr lang="ja-JP" altLang="en-US" dirty="0"/>
                  <a:t>エネルギーが保存する</a:t>
                </a:r>
                <a:endParaRPr lang="en-US" altLang="ja-JP" dirty="0"/>
              </a:p>
              <a:p>
                <a:pPr marL="285750" indent="-285750">
                  <a:buFont typeface="Arial" panose="020B0604020202020204" pitchFamily="34" charset="0"/>
                  <a:buChar char="•"/>
                </a:pPr>
                <a:r>
                  <a:rPr kumimoji="1" lang="en-US" altLang="ja-JP" dirty="0"/>
                  <a:t>Momentum(</a:t>
                </a:r>
                <a14:m>
                  <m:oMath xmlns:m="http://schemas.openxmlformats.org/officeDocument/2006/math">
                    <m:acc>
                      <m:accPr>
                        <m:chr m:val="⃗"/>
                        <m:ctrlPr>
                          <a:rPr lang="en-US" altLang="ja-JP" i="1">
                            <a:latin typeface="Cambria Math" panose="02040503050406030204" pitchFamily="18" charset="0"/>
                          </a:rPr>
                        </m:ctrlPr>
                      </m:accPr>
                      <m:e>
                        <m:r>
                          <a:rPr lang="en-US" altLang="ja-JP" i="1">
                            <a:latin typeface="Cambria Math" panose="02040503050406030204" pitchFamily="18" charset="0"/>
                          </a:rPr>
                          <m:t>𝑝</m:t>
                        </m:r>
                      </m:e>
                    </m:acc>
                  </m:oMath>
                </a14:m>
                <a:r>
                  <a:rPr kumimoji="1" lang="en-US" altLang="ja-JP" dirty="0"/>
                  <a:t>)(</a:t>
                </a:r>
                <a:r>
                  <a:rPr kumimoji="1" lang="ja-JP" altLang="en-US" dirty="0"/>
                  <a:t>空間成分</a:t>
                </a:r>
                <a:r>
                  <a:rPr kumimoji="1" lang="en-US" altLang="ja-JP" dirty="0"/>
                  <a:t>)</a:t>
                </a:r>
                <a:br>
                  <a:rPr lang="en-US" altLang="ja-JP" dirty="0"/>
                </a:br>
                <a:r>
                  <a:rPr lang="en-US" altLang="ja-JP" dirty="0"/>
                  <a:t>3</a:t>
                </a:r>
                <a:r>
                  <a:rPr lang="ja-JP" altLang="en-US" dirty="0"/>
                  <a:t>次元空間における空間運動量を意味する。空間並進</a:t>
                </a:r>
                <a:r>
                  <a:rPr lang="en-US" altLang="ja-JP" dirty="0"/>
                  <a:t>(Space translation)</a:t>
                </a:r>
                <a:r>
                  <a:rPr lang="ja-JP" altLang="en-US" dirty="0"/>
                  <a:t>と共役するネーター電荷。</a:t>
                </a:r>
                <a:br>
                  <a:rPr lang="en-US" altLang="ja-JP" dirty="0"/>
                </a:br>
                <a:r>
                  <a:rPr lang="en-US" altLang="ja-JP" dirty="0"/>
                  <a:t>≒</a:t>
                </a:r>
                <a:r>
                  <a:rPr lang="ja-JP" altLang="en-US" dirty="0"/>
                  <a:t>場所を移動しても物理法則が変わらない</a:t>
                </a:r>
                <a:r>
                  <a:rPr lang="en-US" altLang="ja-JP" dirty="0"/>
                  <a:t>-&gt;</a:t>
                </a:r>
                <a:r>
                  <a:rPr lang="ja-JP" altLang="en-US" dirty="0"/>
                  <a:t>運動量が保存する</a:t>
                </a:r>
                <a:endParaRPr lang="en-US" altLang="ja-JP" dirty="0"/>
              </a:p>
              <a:p>
                <a:pPr marL="285750" indent="-285750">
                  <a:buFont typeface="Arial" panose="020B0604020202020204" pitchFamily="34" charset="0"/>
                  <a:buChar char="•"/>
                </a:pPr>
                <a:endParaRPr kumimoji="1" lang="en-US" altLang="ja-JP" dirty="0"/>
              </a:p>
              <a:p>
                <a:r>
                  <a:rPr kumimoji="1" lang="en-US" altLang="ja-JP" dirty="0"/>
                  <a:t>4-momentum</a:t>
                </a:r>
                <a:r>
                  <a:rPr kumimoji="1" lang="ja-JP" altLang="en-US" dirty="0"/>
                  <a:t>自身のローレンツ不変な内積は、座標系に依存せず、常にその粒子の不変質量</a:t>
                </a:r>
                <a:r>
                  <a:rPr kumimoji="1" lang="en-US" altLang="ja-JP" dirty="0"/>
                  <a:t>(Invariant mass)</a:t>
                </a:r>
                <a:r>
                  <a:rPr kumimoji="1" lang="ja-JP" altLang="en-US" dirty="0"/>
                  <a:t>の</a:t>
                </a:r>
                <a:r>
                  <a:rPr kumimoji="1" lang="en-US" altLang="ja-JP" dirty="0"/>
                  <a:t>2</a:t>
                </a:r>
                <a:r>
                  <a:rPr kumimoji="1" lang="ja-JP" altLang="en-US" dirty="0"/>
                  <a:t>乗と一致する。</a:t>
                </a:r>
                <a:endParaRPr kumimoji="1" lang="en-US" altLang="ja-JP" dirty="0"/>
              </a:p>
              <a:p>
                <a:pPr/>
                <a14:m>
                  <m:oMathPara xmlns:m="http://schemas.openxmlformats.org/officeDocument/2006/math">
                    <m:oMath>
                      <m:sSub>
                        <m:sSubPr>
                          <m:ctrlPr>
                            <a:rPr lang="en-US" altLang="ja-JP" b="0" i="1" smtClean="0">
                              <a:latin typeface="Cambria Math" panose="02040503050406030204" pitchFamily="18" charset="0"/>
                            </a:rPr>
                          </m:ctrlPr>
                        </m:sSubPr>
                        <m:e>
                          <m:r>
                            <a:rPr lang="en-US" altLang="ja-JP" b="0" i="1" smtClean="0">
                              <a:latin typeface="Cambria Math" panose="02040503050406030204" pitchFamily="18" charset="0"/>
                            </a:rPr>
                            <m:t>𝑝</m:t>
                          </m:r>
                        </m:e>
                        <m:sub>
                          <m:r>
                            <a:rPr lang="ja-JP" altLang="en-US" i="1" smtClean="0">
                              <a:latin typeface="Cambria Math" panose="02040503050406030204" pitchFamily="18" charset="0"/>
                            </a:rPr>
                            <m:t>𝜇</m:t>
                          </m:r>
                        </m:sub>
                      </m:sSub>
                      <m:sSup>
                        <m:sSupPr>
                          <m:ctrlPr>
                            <a:rPr lang="ja-JP" altLang="en-US" i="1">
                              <a:latin typeface="Cambria Math" panose="02040503050406030204" pitchFamily="18" charset="0"/>
                            </a:rPr>
                          </m:ctrlPr>
                        </m:sSupPr>
                        <m:e>
                          <m:r>
                            <a:rPr lang="ja-JP" altLang="en-US" i="1">
                              <a:latin typeface="Cambria Math" panose="02040503050406030204" pitchFamily="18" charset="0"/>
                            </a:rPr>
                            <m:t>𝑝</m:t>
                          </m:r>
                        </m:e>
                        <m:sup>
                          <m:r>
                            <a:rPr lang="ja-JP" altLang="en-US" i="1">
                              <a:latin typeface="Cambria Math" panose="02040503050406030204" pitchFamily="18" charset="0"/>
                            </a:rPr>
                            <m:t>𝜇</m:t>
                          </m:r>
                        </m:sup>
                      </m:sSup>
                      <m:r>
                        <a:rPr lang="en-US" altLang="ja-JP" b="0" i="1" smtClean="0">
                          <a:latin typeface="Cambria Math" panose="02040503050406030204" pitchFamily="18" charset="0"/>
                        </a:rPr>
                        <m:t>=</m:t>
                      </m:r>
                      <m:sSup>
                        <m:sSupPr>
                          <m:ctrlPr>
                            <a:rPr lang="en-US" altLang="ja-JP" b="0" i="1" smtClean="0">
                              <a:latin typeface="Cambria Math" panose="02040503050406030204" pitchFamily="18" charset="0"/>
                            </a:rPr>
                          </m:ctrlPr>
                        </m:sSupPr>
                        <m:e>
                          <m:r>
                            <a:rPr lang="en-US" altLang="ja-JP" b="0" i="1" smtClean="0">
                              <a:latin typeface="Cambria Math" panose="02040503050406030204" pitchFamily="18" charset="0"/>
                            </a:rPr>
                            <m:t>𝐸</m:t>
                          </m:r>
                        </m:e>
                        <m:sup>
                          <m:r>
                            <a:rPr lang="en-US" altLang="ja-JP" b="0" i="1" smtClean="0">
                              <a:latin typeface="Cambria Math" panose="02040503050406030204" pitchFamily="18" charset="0"/>
                            </a:rPr>
                            <m:t>2</m:t>
                          </m:r>
                        </m:sup>
                      </m:sSup>
                      <m:r>
                        <a:rPr lang="en-US" altLang="ja-JP" b="0" i="1" smtClean="0">
                          <a:latin typeface="Cambria Math" panose="02040503050406030204" pitchFamily="18" charset="0"/>
                        </a:rPr>
                        <m:t>−</m:t>
                      </m:r>
                      <m:sSup>
                        <m:sSupPr>
                          <m:ctrlPr>
                            <a:rPr lang="en-US" altLang="ja-JP" i="1">
                              <a:latin typeface="Cambria Math" panose="02040503050406030204" pitchFamily="18" charset="0"/>
                            </a:rPr>
                          </m:ctrlPr>
                        </m:sSupPr>
                        <m:e>
                          <m:d>
                            <m:dPr>
                              <m:begChr m:val="|"/>
                              <m:endChr m:val="|"/>
                              <m:ctrlPr>
                                <a:rPr lang="ja-JP" altLang="en-US" i="1">
                                  <a:latin typeface="Cambria Math" panose="02040503050406030204" pitchFamily="18" charset="0"/>
                                </a:rPr>
                              </m:ctrlPr>
                            </m:dPr>
                            <m:e>
                              <m:acc>
                                <m:accPr>
                                  <m:chr m:val="⃗"/>
                                  <m:ctrlPr>
                                    <a:rPr lang="ja-JP" altLang="en-US" i="1">
                                      <a:latin typeface="Cambria Math" panose="02040503050406030204" pitchFamily="18" charset="0"/>
                                    </a:rPr>
                                  </m:ctrlPr>
                                </m:accPr>
                                <m:e>
                                  <m:r>
                                    <a:rPr lang="ja-JP" altLang="en-US" i="1">
                                      <a:latin typeface="Cambria Math" panose="02040503050406030204" pitchFamily="18" charset="0"/>
                                    </a:rPr>
                                    <m:t>𝑝</m:t>
                                  </m:r>
                                </m:e>
                              </m:acc>
                            </m:e>
                          </m:d>
                        </m:e>
                        <m:sup>
                          <m:r>
                            <a:rPr lang="en-US" altLang="ja-JP" b="0" i="1" smtClean="0">
                              <a:latin typeface="Cambria Math" panose="02040503050406030204" pitchFamily="18" charset="0"/>
                            </a:rPr>
                            <m:t>2</m:t>
                          </m:r>
                        </m:sup>
                      </m:sSup>
                      <m:r>
                        <a:rPr lang="en-US" altLang="ja-JP" b="0" i="1" smtClean="0">
                          <a:latin typeface="Cambria Math" panose="02040503050406030204" pitchFamily="18" charset="0"/>
                        </a:rPr>
                        <m:t>=</m:t>
                      </m:r>
                      <m:sSup>
                        <m:sSupPr>
                          <m:ctrlPr>
                            <a:rPr lang="en-US" altLang="ja-JP" b="0" i="1" smtClean="0">
                              <a:latin typeface="Cambria Math" panose="02040503050406030204" pitchFamily="18" charset="0"/>
                            </a:rPr>
                          </m:ctrlPr>
                        </m:sSupPr>
                        <m:e>
                          <m:r>
                            <a:rPr lang="en-US" altLang="ja-JP" b="0" i="1" smtClean="0">
                              <a:latin typeface="Cambria Math" panose="02040503050406030204" pitchFamily="18" charset="0"/>
                            </a:rPr>
                            <m:t>𝑚</m:t>
                          </m:r>
                        </m:e>
                        <m:sup>
                          <m:r>
                            <a:rPr lang="en-US" altLang="ja-JP" b="0" i="1" smtClean="0">
                              <a:latin typeface="Cambria Math" panose="02040503050406030204" pitchFamily="18" charset="0"/>
                            </a:rPr>
                            <m:t>2</m:t>
                          </m:r>
                        </m:sup>
                      </m:sSup>
                    </m:oMath>
                  </m:oMathPara>
                </a14:m>
                <a:endParaRPr kumimoji="1" lang="en-US" altLang="ja-JP" dirty="0"/>
              </a:p>
            </p:txBody>
          </p:sp>
        </mc:Choice>
        <mc:Fallback xmlns="">
          <p:sp>
            <p:nvSpPr>
              <p:cNvPr id="4" name="テキスト ボックス 3">
                <a:extLst>
                  <a:ext uri="{FF2B5EF4-FFF2-40B4-BE49-F238E27FC236}">
                    <a16:creationId xmlns:a16="http://schemas.microsoft.com/office/drawing/2014/main" id="{8EC5AA6B-997F-680A-ABC6-333B6BFB537D}"/>
                  </a:ext>
                </a:extLst>
              </p:cNvPr>
              <p:cNvSpPr txBox="1">
                <a:spLocks noRot="1" noChangeAspect="1" noMove="1" noResize="1" noEditPoints="1" noAdjustHandles="1" noChangeArrowheads="1" noChangeShapeType="1" noTextEdit="1"/>
              </p:cNvSpPr>
              <p:nvPr/>
            </p:nvSpPr>
            <p:spPr>
              <a:xfrm>
                <a:off x="514905" y="1526959"/>
                <a:ext cx="11496582" cy="4384470"/>
              </a:xfrm>
              <a:prstGeom prst="rect">
                <a:avLst/>
              </a:prstGeom>
              <a:blipFill>
                <a:blip r:embed="rId2"/>
                <a:stretch>
                  <a:fillRect l="-424" t="-556"/>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533951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30FD65-D33F-D96B-33BF-44DD6E30EF79}"/>
              </a:ext>
            </a:extLst>
          </p:cNvPr>
          <p:cNvSpPr>
            <a:spLocks noGrp="1"/>
          </p:cNvSpPr>
          <p:nvPr>
            <p:ph type="title"/>
          </p:nvPr>
        </p:nvSpPr>
        <p:spPr/>
        <p:txBody>
          <a:bodyPr/>
          <a:lstStyle/>
          <a:p>
            <a:r>
              <a:rPr kumimoji="1" lang="en-US" altLang="ja-JP" dirty="0"/>
              <a:t>The Difference in Production Mechanisms</a:t>
            </a:r>
            <a:endParaRPr kumimoji="1" lang="ja-JP" altLang="en-US" dirty="0"/>
          </a:p>
        </p:txBody>
      </p:sp>
      <p:sp>
        <p:nvSpPr>
          <p:cNvPr id="4" name="テキスト ボックス 3">
            <a:extLst>
              <a:ext uri="{FF2B5EF4-FFF2-40B4-BE49-F238E27FC236}">
                <a16:creationId xmlns:a16="http://schemas.microsoft.com/office/drawing/2014/main" id="{0CF8EB79-F07F-A51E-559A-21EC941F23D0}"/>
              </a:ext>
            </a:extLst>
          </p:cNvPr>
          <p:cNvSpPr txBox="1"/>
          <p:nvPr/>
        </p:nvSpPr>
        <p:spPr>
          <a:xfrm>
            <a:off x="838200" y="1954306"/>
            <a:ext cx="4522694" cy="923330"/>
          </a:xfrm>
          <a:prstGeom prst="rect">
            <a:avLst/>
          </a:prstGeom>
          <a:noFill/>
        </p:spPr>
        <p:txBody>
          <a:bodyPr wrap="square" rtlCol="0">
            <a:spAutoFit/>
          </a:bodyPr>
          <a:lstStyle/>
          <a:p>
            <a:r>
              <a:rPr kumimoji="1" lang="en-US" altLang="ja-JP" dirty="0" err="1"/>
              <a:t>Higgsstrahlung</a:t>
            </a:r>
            <a:r>
              <a:rPr kumimoji="1" lang="en-US" altLang="ja-JP" dirty="0"/>
              <a:t>(s-channel)</a:t>
            </a:r>
          </a:p>
          <a:p>
            <a:r>
              <a:rPr kumimoji="1" lang="ja-JP" altLang="en-US" dirty="0"/>
              <a:t>電子と陽電子が正面衝突し、エネルギーを</a:t>
            </a:r>
            <a:r>
              <a:rPr kumimoji="1" lang="en-US" altLang="ja-JP" dirty="0"/>
              <a:t>1</a:t>
            </a:r>
            <a:r>
              <a:rPr kumimoji="1" lang="ja-JP" altLang="en-US" dirty="0"/>
              <a:t>点に集中させる対消滅型反応。</a:t>
            </a:r>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8D73C1FF-1E88-7B1C-296F-1D83DAD8A8F6}"/>
                  </a:ext>
                </a:extLst>
              </p:cNvPr>
              <p:cNvSpPr txBox="1"/>
              <p:nvPr/>
            </p:nvSpPr>
            <p:spPr>
              <a:xfrm>
                <a:off x="1090863" y="3059668"/>
                <a:ext cx="2582779"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𝜎</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𝑠</m:t>
                      </m:r>
                      <m:r>
                        <a:rPr kumimoji="1" lang="en-US" altLang="ja-JP" b="0" i="1" smtClean="0">
                          <a:latin typeface="Cambria Math" panose="02040503050406030204" pitchFamily="18" charset="0"/>
                        </a:rPr>
                        <m:t>)∝1/</m:t>
                      </m:r>
                      <m:r>
                        <a:rPr kumimoji="1" lang="en-US" altLang="ja-JP" b="0" i="1" smtClean="0">
                          <a:latin typeface="Cambria Math" panose="02040503050406030204" pitchFamily="18" charset="0"/>
                          <a:ea typeface="Cambria Math" panose="02040503050406030204" pitchFamily="18" charset="0"/>
                        </a:rPr>
                        <m:t>𝑠</m:t>
                      </m:r>
                    </m:oMath>
                  </m:oMathPara>
                </a14:m>
                <a:endParaRPr kumimoji="1" lang="ja-JP" altLang="en-US" dirty="0"/>
              </a:p>
            </p:txBody>
          </p:sp>
        </mc:Choice>
        <mc:Fallback xmlns="">
          <p:sp>
            <p:nvSpPr>
              <p:cNvPr id="5" name="テキスト ボックス 4">
                <a:extLst>
                  <a:ext uri="{FF2B5EF4-FFF2-40B4-BE49-F238E27FC236}">
                    <a16:creationId xmlns:a16="http://schemas.microsoft.com/office/drawing/2014/main" id="{8D73C1FF-1E88-7B1C-296F-1D83DAD8A8F6}"/>
                  </a:ext>
                </a:extLst>
              </p:cNvPr>
              <p:cNvSpPr txBox="1">
                <a:spLocks noRot="1" noChangeAspect="1" noMove="1" noResize="1" noEditPoints="1" noAdjustHandles="1" noChangeArrowheads="1" noChangeShapeType="1" noTextEdit="1"/>
              </p:cNvSpPr>
              <p:nvPr/>
            </p:nvSpPr>
            <p:spPr>
              <a:xfrm>
                <a:off x="1090863" y="3059668"/>
                <a:ext cx="2582779" cy="369332"/>
              </a:xfrm>
              <a:prstGeom prst="rect">
                <a:avLst/>
              </a:prstGeom>
              <a:blipFill>
                <a:blip r:embed="rId2"/>
                <a:stretch>
                  <a:fillRect b="-11475"/>
                </a:stretch>
              </a:blipFill>
            </p:spPr>
            <p:txBody>
              <a:bodyPr/>
              <a:lstStyle/>
              <a:p>
                <a:r>
                  <a:rPr lang="ja-JP" altLang="en-US">
                    <a:noFill/>
                  </a:rPr>
                  <a:t> </a:t>
                </a:r>
              </a:p>
            </p:txBody>
          </p:sp>
        </mc:Fallback>
      </mc:AlternateContent>
      <p:sp>
        <p:nvSpPr>
          <p:cNvPr id="34" name="テキスト ボックス 33">
            <a:extLst>
              <a:ext uri="{FF2B5EF4-FFF2-40B4-BE49-F238E27FC236}">
                <a16:creationId xmlns:a16="http://schemas.microsoft.com/office/drawing/2014/main" id="{3A388FE1-4A3A-CEBD-823D-B4A8AEC42BD9}"/>
              </a:ext>
            </a:extLst>
          </p:cNvPr>
          <p:cNvSpPr txBox="1"/>
          <p:nvPr/>
        </p:nvSpPr>
        <p:spPr>
          <a:xfrm>
            <a:off x="1390361" y="6289132"/>
            <a:ext cx="1559779" cy="369332"/>
          </a:xfrm>
          <a:prstGeom prst="rect">
            <a:avLst/>
          </a:prstGeom>
          <a:noFill/>
        </p:spPr>
        <p:txBody>
          <a:bodyPr wrap="square" rtlCol="0">
            <a:spAutoFit/>
          </a:bodyPr>
          <a:lstStyle/>
          <a:p>
            <a:r>
              <a:rPr kumimoji="1" lang="en-US" altLang="ja-JP" dirty="0"/>
              <a:t>S</a:t>
            </a:r>
            <a:r>
              <a:rPr kumimoji="1" lang="ja-JP" altLang="en-US" dirty="0"/>
              <a:t>チャンネル</a:t>
            </a:r>
          </a:p>
        </p:txBody>
      </p:sp>
      <p:sp>
        <p:nvSpPr>
          <p:cNvPr id="64" name="テキスト ボックス 63">
            <a:extLst>
              <a:ext uri="{FF2B5EF4-FFF2-40B4-BE49-F238E27FC236}">
                <a16:creationId xmlns:a16="http://schemas.microsoft.com/office/drawing/2014/main" id="{680D7CDC-5C6F-F516-4D17-1D51F54FD935}"/>
              </a:ext>
            </a:extLst>
          </p:cNvPr>
          <p:cNvSpPr txBox="1"/>
          <p:nvPr/>
        </p:nvSpPr>
        <p:spPr>
          <a:xfrm>
            <a:off x="8226882" y="6208314"/>
            <a:ext cx="2257260" cy="646331"/>
          </a:xfrm>
          <a:prstGeom prst="rect">
            <a:avLst/>
          </a:prstGeom>
          <a:noFill/>
        </p:spPr>
        <p:txBody>
          <a:bodyPr wrap="square" rtlCol="0">
            <a:spAutoFit/>
          </a:bodyPr>
          <a:lstStyle/>
          <a:p>
            <a:r>
              <a:rPr kumimoji="1" lang="en-US" altLang="ja-JP" dirty="0"/>
              <a:t>T</a:t>
            </a:r>
            <a:r>
              <a:rPr kumimoji="1" lang="ja-JP" altLang="en-US" dirty="0"/>
              <a:t>チャンネル</a:t>
            </a:r>
            <a:endParaRPr kumimoji="1" lang="en-US" altLang="ja-JP" dirty="0"/>
          </a:p>
          <a:p>
            <a:r>
              <a:rPr kumimoji="1" lang="en-US" altLang="ja-JP" dirty="0"/>
              <a:t>WW</a:t>
            </a:r>
            <a:r>
              <a:rPr kumimoji="1" lang="ja-JP" altLang="en-US" dirty="0"/>
              <a:t>フュージョン</a:t>
            </a:r>
          </a:p>
        </p:txBody>
      </p:sp>
      <mc:AlternateContent xmlns:mc="http://schemas.openxmlformats.org/markup-compatibility/2006" xmlns:a14="http://schemas.microsoft.com/office/drawing/2010/main">
        <mc:Choice Requires="a14">
          <p:sp>
            <p:nvSpPr>
              <p:cNvPr id="66" name="テキスト ボックス 65">
                <a:extLst>
                  <a:ext uri="{FF2B5EF4-FFF2-40B4-BE49-F238E27FC236}">
                    <a16:creationId xmlns:a16="http://schemas.microsoft.com/office/drawing/2014/main" id="{72B892A2-A65E-5404-171A-E4CF3AE92638}"/>
                  </a:ext>
                </a:extLst>
              </p:cNvPr>
              <p:cNvSpPr txBox="1"/>
              <p:nvPr/>
            </p:nvSpPr>
            <p:spPr>
              <a:xfrm>
                <a:off x="625532" y="3498480"/>
                <a:ext cx="4044330" cy="1480342"/>
              </a:xfrm>
              <a:prstGeom prst="rect">
                <a:avLst/>
              </a:prstGeom>
              <a:noFill/>
            </p:spPr>
            <p:txBody>
              <a:bodyPr wrap="square" rtlCol="0">
                <a:spAutoFit/>
              </a:bodyPr>
              <a:lstStyle/>
              <a:p>
                <a:r>
                  <a:rPr lang="ja-JP" altLang="en-US"/>
                  <a:t>重心系エネルギー </a:t>
                </a:r>
                <a14:m>
                  <m:oMath xmlns:m="http://schemas.openxmlformats.org/officeDocument/2006/math">
                    <m:rad>
                      <m:radPr>
                        <m:degHide m:val="on"/>
                        <m:ctrlPr>
                          <a:rPr lang="ja-JP" altLang="en-US" i="1">
                            <a:latin typeface="Cambria Math" panose="02040503050406030204" pitchFamily="18" charset="0"/>
                          </a:rPr>
                        </m:ctrlPr>
                      </m:radPr>
                      <m:deg/>
                      <m:e>
                        <m:r>
                          <a:rPr lang="ja-JP" altLang="en-US" i="1">
                            <a:latin typeface="Cambria Math" panose="02040503050406030204" pitchFamily="18" charset="0"/>
                          </a:rPr>
                          <m:t>𝑠</m:t>
                        </m:r>
                      </m:e>
                    </m:rad>
                  </m:oMath>
                </a14:m>
                <a:r>
                  <a:rPr lang="ja-JP" altLang="en-US"/>
                  <a:t> が上がるほど、粒子の波長が短くなり衝突確率が減少する。</a:t>
                </a:r>
              </a:p>
              <a:p>
                <a:r>
                  <a:rPr lang="en-US" altLang="ja-JP"/>
                  <a:t>ILC250</a:t>
                </a:r>
                <a:r>
                  <a:rPr lang="ja-JP" altLang="en-US"/>
                  <a:t>でピークを迎え、その後急激に低下する。</a:t>
                </a:r>
              </a:p>
            </p:txBody>
          </p:sp>
        </mc:Choice>
        <mc:Fallback xmlns="">
          <p:sp>
            <p:nvSpPr>
              <p:cNvPr id="66" name="テキスト ボックス 65">
                <a:extLst>
                  <a:ext uri="{FF2B5EF4-FFF2-40B4-BE49-F238E27FC236}">
                    <a16:creationId xmlns:a16="http://schemas.microsoft.com/office/drawing/2014/main" id="{72B892A2-A65E-5404-171A-E4CF3AE92638}"/>
                  </a:ext>
                </a:extLst>
              </p:cNvPr>
              <p:cNvSpPr txBox="1">
                <a:spLocks noRot="1" noChangeAspect="1" noMove="1" noResize="1" noEditPoints="1" noAdjustHandles="1" noChangeArrowheads="1" noChangeShapeType="1" noTextEdit="1"/>
              </p:cNvSpPr>
              <p:nvPr/>
            </p:nvSpPr>
            <p:spPr>
              <a:xfrm>
                <a:off x="625532" y="3498480"/>
                <a:ext cx="4044330" cy="1480342"/>
              </a:xfrm>
              <a:prstGeom prst="rect">
                <a:avLst/>
              </a:prstGeom>
              <a:blipFill>
                <a:blip r:embed="rId23"/>
                <a:stretch>
                  <a:fillRect l="-1357" t="-2058" r="-754" b="-5761"/>
                </a:stretch>
              </a:blipFill>
            </p:spPr>
            <p:txBody>
              <a:bodyPr/>
              <a:lstStyle/>
              <a:p>
                <a:r>
                  <a:rPr lang="ja-JP" altLang="en-US">
                    <a:noFill/>
                  </a:rPr>
                  <a:t> </a:t>
                </a:r>
              </a:p>
            </p:txBody>
          </p:sp>
        </mc:Fallback>
      </mc:AlternateContent>
      <p:sp>
        <p:nvSpPr>
          <p:cNvPr id="67" name="テキスト ボックス 66">
            <a:extLst>
              <a:ext uri="{FF2B5EF4-FFF2-40B4-BE49-F238E27FC236}">
                <a16:creationId xmlns:a16="http://schemas.microsoft.com/office/drawing/2014/main" id="{DCF95230-BDC5-3C3F-4648-DE8E5BAB353B}"/>
              </a:ext>
            </a:extLst>
          </p:cNvPr>
          <p:cNvSpPr txBox="1"/>
          <p:nvPr/>
        </p:nvSpPr>
        <p:spPr>
          <a:xfrm>
            <a:off x="7244638" y="1779336"/>
            <a:ext cx="3288234" cy="1200329"/>
          </a:xfrm>
          <a:prstGeom prst="rect">
            <a:avLst/>
          </a:prstGeom>
          <a:noFill/>
        </p:spPr>
        <p:txBody>
          <a:bodyPr wrap="square" rtlCol="0">
            <a:spAutoFit/>
          </a:bodyPr>
          <a:lstStyle/>
          <a:p>
            <a:r>
              <a:rPr kumimoji="1" lang="en-US" altLang="ja-JP" dirty="0"/>
              <a:t>WW-fusion (t-channel)</a:t>
            </a:r>
          </a:p>
          <a:p>
            <a:r>
              <a:rPr kumimoji="1" lang="ja-JP" altLang="en-US" dirty="0"/>
              <a:t>電子と陽電子が仮想的な</a:t>
            </a:r>
            <a:r>
              <a:rPr kumimoji="1" lang="en-US" altLang="ja-JP" dirty="0"/>
              <a:t>W</a:t>
            </a:r>
            <a:r>
              <a:rPr kumimoji="1" lang="ja-JP" altLang="en-US" dirty="0"/>
              <a:t>ボソンを放出し、それが融合するすれ違い型反応。</a:t>
            </a:r>
          </a:p>
        </p:txBody>
      </p:sp>
      <p:grpSp>
        <p:nvGrpSpPr>
          <p:cNvPr id="68" name="グループ化 67">
            <a:extLst>
              <a:ext uri="{FF2B5EF4-FFF2-40B4-BE49-F238E27FC236}">
                <a16:creationId xmlns:a16="http://schemas.microsoft.com/office/drawing/2014/main" id="{6AF2A30E-28AF-5CC6-2F7A-7E3F04C16A45}"/>
              </a:ext>
            </a:extLst>
          </p:cNvPr>
          <p:cNvGrpSpPr/>
          <p:nvPr/>
        </p:nvGrpSpPr>
        <p:grpSpPr>
          <a:xfrm>
            <a:off x="581527" y="4635103"/>
            <a:ext cx="3795903" cy="2040585"/>
            <a:chOff x="581527" y="4635103"/>
            <a:chExt cx="3795903" cy="2040585"/>
          </a:xfrm>
        </p:grpSpPr>
        <p:grpSp>
          <p:nvGrpSpPr>
            <p:cNvPr id="6" name="グループ化 5">
              <a:extLst>
                <a:ext uri="{FF2B5EF4-FFF2-40B4-BE49-F238E27FC236}">
                  <a16:creationId xmlns:a16="http://schemas.microsoft.com/office/drawing/2014/main" id="{AA6C8129-98BB-5FDD-F220-7887FD0AD0B2}"/>
                </a:ext>
              </a:extLst>
            </p:cNvPr>
            <p:cNvGrpSpPr/>
            <p:nvPr/>
          </p:nvGrpSpPr>
          <p:grpSpPr>
            <a:xfrm>
              <a:off x="581527" y="4635103"/>
              <a:ext cx="3795903" cy="2040585"/>
              <a:chOff x="1770186" y="4477600"/>
              <a:chExt cx="3795903" cy="2040585"/>
            </a:xfrm>
          </p:grpSpPr>
          <p:sp>
            <p:nvSpPr>
              <p:cNvPr id="7" name="二等辺三角形 6">
                <a:extLst>
                  <a:ext uri="{FF2B5EF4-FFF2-40B4-BE49-F238E27FC236}">
                    <a16:creationId xmlns:a16="http://schemas.microsoft.com/office/drawing/2014/main" id="{487D95B3-43F4-042E-088D-19A5489E6D74}"/>
                  </a:ext>
                </a:extLst>
              </p:cNvPr>
              <p:cNvSpPr/>
              <p:nvPr/>
            </p:nvSpPr>
            <p:spPr>
              <a:xfrm rot="7588457">
                <a:off x="4848375" y="507249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8" name="二等辺三角形 7">
                <a:extLst>
                  <a:ext uri="{FF2B5EF4-FFF2-40B4-BE49-F238E27FC236}">
                    <a16:creationId xmlns:a16="http://schemas.microsoft.com/office/drawing/2014/main" id="{F25A67A4-421A-DE84-798B-3838784C1360}"/>
                  </a:ext>
                </a:extLst>
              </p:cNvPr>
              <p:cNvSpPr/>
              <p:nvPr/>
            </p:nvSpPr>
            <p:spPr>
              <a:xfrm rot="13268211">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9" name="フリーフォーム: 図形 8">
                <a:extLst>
                  <a:ext uri="{FF2B5EF4-FFF2-40B4-BE49-F238E27FC236}">
                    <a16:creationId xmlns:a16="http://schemas.microsoft.com/office/drawing/2014/main" id="{F4337154-4999-42E1-0D2F-794C7A23E2FB}"/>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0CB03C39-C972-ED29-0AFE-F55DF69B478E}"/>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D000764F-5041-C519-31DC-099DFF971BF7}"/>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A53E9C0E-87A8-6FB0-7A13-B0B9A8B6B2D3}"/>
                      </a:ext>
                    </a:extLst>
                  </p:cNvPr>
                  <p:cNvSpPr txBox="1"/>
                  <p:nvPr/>
                </p:nvSpPr>
                <p:spPr>
                  <a:xfrm>
                    <a:off x="3125283" y="4985587"/>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𝑍</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7" name="テキスト ボックス 76">
                    <a:extLst>
                      <a:ext uri="{FF2B5EF4-FFF2-40B4-BE49-F238E27FC236}">
                        <a16:creationId xmlns:a16="http://schemas.microsoft.com/office/drawing/2014/main" id="{FA551D7B-4F45-CFD1-C3E7-D13B1C8B6BF7}"/>
                      </a:ext>
                    </a:extLst>
                  </p:cNvPr>
                  <p:cNvSpPr txBox="1">
                    <a:spLocks noRot="1" noChangeAspect="1" noMove="1" noResize="1" noEditPoints="1" noAdjustHandles="1" noChangeArrowheads="1" noChangeShapeType="1" noTextEdit="1"/>
                  </p:cNvSpPr>
                  <p:nvPr/>
                </p:nvSpPr>
                <p:spPr>
                  <a:xfrm>
                    <a:off x="3125283" y="4985587"/>
                    <a:ext cx="462844" cy="369332"/>
                  </a:xfrm>
                  <a:prstGeom prst="rect">
                    <a:avLst/>
                  </a:prstGeom>
                  <a:blipFill>
                    <a:blip r:embed="rId1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92E2E621-39ED-FD64-8E6C-EB3CC496727A}"/>
                      </a:ext>
                    </a:extLst>
                  </p:cNvPr>
                  <p:cNvSpPr txBox="1"/>
                  <p:nvPr/>
                </p:nvSpPr>
                <p:spPr>
                  <a:xfrm>
                    <a:off x="4113894" y="495567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𝐻</m:t>
                          </m:r>
                        </m:oMath>
                      </m:oMathPara>
                    </a14:m>
                    <a:endParaRPr kumimoji="1" lang="ja-JP" altLang="en-US" dirty="0"/>
                  </a:p>
                </p:txBody>
              </p:sp>
            </mc:Choice>
            <mc:Fallback xmlns="">
              <p:sp>
                <p:nvSpPr>
                  <p:cNvPr id="78" name="テキスト ボックス 77">
                    <a:extLst>
                      <a:ext uri="{FF2B5EF4-FFF2-40B4-BE49-F238E27FC236}">
                        <a16:creationId xmlns:a16="http://schemas.microsoft.com/office/drawing/2014/main" id="{70E63B0D-3298-379E-CD98-AB697CB6533B}"/>
                      </a:ext>
                    </a:extLst>
                  </p:cNvPr>
                  <p:cNvSpPr txBox="1">
                    <a:spLocks noRot="1" noChangeAspect="1" noMove="1" noResize="1" noEditPoints="1" noAdjustHandles="1" noChangeArrowheads="1" noChangeShapeType="1" noTextEdit="1"/>
                  </p:cNvSpPr>
                  <p:nvPr/>
                </p:nvSpPr>
                <p:spPr>
                  <a:xfrm>
                    <a:off x="4113894" y="4955670"/>
                    <a:ext cx="462844" cy="369332"/>
                  </a:xfrm>
                  <a:prstGeom prst="rect">
                    <a:avLst/>
                  </a:prstGeom>
                  <a:blipFill>
                    <a:blip r:embed="rId1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B179E82E-4F6E-2B6F-E767-B5421B3D47FC}"/>
                      </a:ext>
                    </a:extLst>
                  </p:cNvPr>
                  <p:cNvSpPr txBox="1"/>
                  <p:nvPr/>
                </p:nvSpPr>
                <p:spPr>
                  <a:xfrm>
                    <a:off x="4976664" y="4477600"/>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oMath>
                      </m:oMathPara>
                    </a14:m>
                    <a:endParaRPr kumimoji="1" lang="ja-JP" altLang="en-US" dirty="0"/>
                  </a:p>
                </p:txBody>
              </p:sp>
            </mc:Choice>
            <mc:Fallback xmlns="">
              <p:sp>
                <p:nvSpPr>
                  <p:cNvPr id="79" name="テキスト ボックス 78">
                    <a:extLst>
                      <a:ext uri="{FF2B5EF4-FFF2-40B4-BE49-F238E27FC236}">
                        <a16:creationId xmlns:a16="http://schemas.microsoft.com/office/drawing/2014/main" id="{927BCC79-E356-F605-95CE-4E613D5D825F}"/>
                      </a:ext>
                    </a:extLst>
                  </p:cNvPr>
                  <p:cNvSpPr txBox="1">
                    <a:spLocks noRot="1" noChangeAspect="1" noMove="1" noResize="1" noEditPoints="1" noAdjustHandles="1" noChangeArrowheads="1" noChangeShapeType="1" noTextEdit="1"/>
                  </p:cNvSpPr>
                  <p:nvPr/>
                </p:nvSpPr>
                <p:spPr>
                  <a:xfrm>
                    <a:off x="4976664" y="4477600"/>
                    <a:ext cx="462844" cy="369332"/>
                  </a:xfrm>
                  <a:prstGeom prst="rect">
                    <a:avLst/>
                  </a:prstGeom>
                  <a:blipFill>
                    <a:blip r:embed="rId17"/>
                    <a:stretch>
                      <a:fillRect r="-7895"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41D2B6A4-5F30-FF89-D5A8-B49A7CE74DE3}"/>
                      </a:ext>
                    </a:extLst>
                  </p:cNvPr>
                  <p:cNvSpPr txBox="1"/>
                  <p:nvPr/>
                </p:nvSpPr>
                <p:spPr>
                  <a:xfrm>
                    <a:off x="5096028" y="5064598"/>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80" name="テキスト ボックス 79">
                    <a:extLst>
                      <a:ext uri="{FF2B5EF4-FFF2-40B4-BE49-F238E27FC236}">
                        <a16:creationId xmlns:a16="http://schemas.microsoft.com/office/drawing/2014/main" id="{BF3A4025-3781-3750-5173-8D2951CBFD82}"/>
                      </a:ext>
                    </a:extLst>
                  </p:cNvPr>
                  <p:cNvSpPr txBox="1">
                    <a:spLocks noRot="1" noChangeAspect="1" noMove="1" noResize="1" noEditPoints="1" noAdjustHandles="1" noChangeArrowheads="1" noChangeShapeType="1" noTextEdit="1"/>
                  </p:cNvSpPr>
                  <p:nvPr/>
                </p:nvSpPr>
                <p:spPr>
                  <a:xfrm>
                    <a:off x="5096028" y="5064598"/>
                    <a:ext cx="462844" cy="369332"/>
                  </a:xfrm>
                  <a:prstGeom prst="rect">
                    <a:avLst/>
                  </a:prstGeom>
                  <a:blipFill>
                    <a:blip r:embed="rId18"/>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1823A8CB-BCF9-05BE-B5E8-CB74D477D5D5}"/>
                      </a:ext>
                    </a:extLst>
                  </p:cNvPr>
                  <p:cNvSpPr txBox="1"/>
                  <p:nvPr/>
                </p:nvSpPr>
                <p:spPr>
                  <a:xfrm>
                    <a:off x="5103245" y="5519752"/>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e>
                          </m:acc>
                        </m:oMath>
                      </m:oMathPara>
                    </a14:m>
                    <a:endParaRPr kumimoji="1" lang="ja-JP" altLang="en-US" dirty="0"/>
                  </a:p>
                </p:txBody>
              </p:sp>
            </mc:Choice>
            <mc:Fallback xmlns="">
              <p:sp>
                <p:nvSpPr>
                  <p:cNvPr id="81" name="テキスト ボックス 80">
                    <a:extLst>
                      <a:ext uri="{FF2B5EF4-FFF2-40B4-BE49-F238E27FC236}">
                        <a16:creationId xmlns:a16="http://schemas.microsoft.com/office/drawing/2014/main" id="{2FB9BFDF-4865-D734-92D0-E73EA5D9CCCE}"/>
                      </a:ext>
                    </a:extLst>
                  </p:cNvPr>
                  <p:cNvSpPr txBox="1">
                    <a:spLocks noRot="1" noChangeAspect="1" noMove="1" noResize="1" noEditPoints="1" noAdjustHandles="1" noChangeArrowheads="1" noChangeShapeType="1" noTextEdit="1"/>
                  </p:cNvSpPr>
                  <p:nvPr/>
                </p:nvSpPr>
                <p:spPr>
                  <a:xfrm>
                    <a:off x="5103245" y="5519752"/>
                    <a:ext cx="462844" cy="369332"/>
                  </a:xfrm>
                  <a:prstGeom prst="rect">
                    <a:avLst/>
                  </a:prstGeom>
                  <a:blipFill>
                    <a:blip r:embed="rId19"/>
                    <a:stretch>
                      <a:fillRect r="-2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69CCC66B-A528-C4AF-534C-0B2427EF7BC4}"/>
                      </a:ext>
                    </a:extLst>
                  </p:cNvPr>
                  <p:cNvSpPr txBox="1"/>
                  <p:nvPr/>
                </p:nvSpPr>
                <p:spPr>
                  <a:xfrm>
                    <a:off x="3954518" y="5856405"/>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82" name="テキスト ボックス 81">
                    <a:extLst>
                      <a:ext uri="{FF2B5EF4-FFF2-40B4-BE49-F238E27FC236}">
                        <a16:creationId xmlns:a16="http://schemas.microsoft.com/office/drawing/2014/main" id="{0A2B8207-AC0C-5A4F-4BEF-95645A54073B}"/>
                      </a:ext>
                    </a:extLst>
                  </p:cNvPr>
                  <p:cNvSpPr txBox="1">
                    <a:spLocks noRot="1" noChangeAspect="1" noMove="1" noResize="1" noEditPoints="1" noAdjustHandles="1" noChangeArrowheads="1" noChangeShapeType="1" noTextEdit="1"/>
                  </p:cNvSpPr>
                  <p:nvPr/>
                </p:nvSpPr>
                <p:spPr>
                  <a:xfrm>
                    <a:off x="3954518" y="5856405"/>
                    <a:ext cx="462844" cy="369332"/>
                  </a:xfrm>
                  <a:prstGeom prst="rect">
                    <a:avLst/>
                  </a:prstGeom>
                  <a:blipFill>
                    <a:blip r:embed="rId2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41297C9C-5921-5DCC-1826-7EE3CE9C5D22}"/>
                      </a:ext>
                    </a:extLst>
                  </p:cNvPr>
                  <p:cNvSpPr txBox="1"/>
                  <p:nvPr/>
                </p:nvSpPr>
                <p:spPr>
                  <a:xfrm>
                    <a:off x="5103245" y="6148853"/>
                    <a:ext cx="462844"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83" name="テキスト ボックス 82">
                    <a:extLst>
                      <a:ext uri="{FF2B5EF4-FFF2-40B4-BE49-F238E27FC236}">
                        <a16:creationId xmlns:a16="http://schemas.microsoft.com/office/drawing/2014/main" id="{8AB66CCC-C58E-9438-D45D-82CA9B285B57}"/>
                      </a:ext>
                    </a:extLst>
                  </p:cNvPr>
                  <p:cNvSpPr txBox="1">
                    <a:spLocks noRot="1" noChangeAspect="1" noMove="1" noResize="1" noEditPoints="1" noAdjustHandles="1" noChangeArrowheads="1" noChangeShapeType="1" noTextEdit="1"/>
                  </p:cNvSpPr>
                  <p:nvPr/>
                </p:nvSpPr>
                <p:spPr>
                  <a:xfrm>
                    <a:off x="5103245" y="6148853"/>
                    <a:ext cx="462844" cy="369332"/>
                  </a:xfrm>
                  <a:prstGeom prst="rect">
                    <a:avLst/>
                  </a:prstGeom>
                  <a:blipFill>
                    <a:blip r:embed="rId21"/>
                    <a:stretch>
                      <a:fillRect/>
                    </a:stretch>
                  </a:blipFill>
                </p:spPr>
                <p:txBody>
                  <a:bodyPr/>
                  <a:lstStyle/>
                  <a:p>
                    <a:r>
                      <a:rPr lang="ja-JP" altLang="en-US">
                        <a:noFill/>
                      </a:rPr>
                      <a:t> </a:t>
                    </a:r>
                  </a:p>
                </p:txBody>
              </p:sp>
            </mc:Fallback>
          </mc:AlternateContent>
          <p:cxnSp>
            <p:nvCxnSpPr>
              <p:cNvPr id="19" name="直線コネクタ 18">
                <a:extLst>
                  <a:ext uri="{FF2B5EF4-FFF2-40B4-BE49-F238E27FC236}">
                    <a16:creationId xmlns:a16="http://schemas.microsoft.com/office/drawing/2014/main" id="{614185D9-9A95-0AF3-AB4A-073B0C9C89AE}"/>
                  </a:ext>
                </a:extLst>
              </p:cNvPr>
              <p:cNvCxnSpPr>
                <a:cxnSpLocks/>
                <a:endCxn id="9"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0" name="直線コネクタ 19">
                <a:extLst>
                  <a:ext uri="{FF2B5EF4-FFF2-40B4-BE49-F238E27FC236}">
                    <a16:creationId xmlns:a16="http://schemas.microsoft.com/office/drawing/2014/main" id="{671F8DF3-DD39-4473-6D2E-AEC20F782A8F}"/>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1" name="直線コネクタ 20">
                <a:extLst>
                  <a:ext uri="{FF2B5EF4-FFF2-40B4-BE49-F238E27FC236}">
                    <a16:creationId xmlns:a16="http://schemas.microsoft.com/office/drawing/2014/main" id="{D2AEA611-DA49-14CB-6B0F-DAD0795D48C6}"/>
                  </a:ext>
                </a:extLst>
              </p:cNvPr>
              <p:cNvCxnSpPr/>
              <p:nvPr/>
            </p:nvCxnSpPr>
            <p:spPr>
              <a:xfrm flipV="1">
                <a:off x="4129496" y="5458694"/>
                <a:ext cx="112888" cy="111406"/>
              </a:xfrm>
              <a:prstGeom prst="line">
                <a:avLst/>
              </a:prstGeom>
            </p:spPr>
            <p:style>
              <a:lnRef idx="2">
                <a:schemeClr val="dk1"/>
              </a:lnRef>
              <a:fillRef idx="0">
                <a:schemeClr val="dk1"/>
              </a:fillRef>
              <a:effectRef idx="1">
                <a:schemeClr val="dk1"/>
              </a:effectRef>
              <a:fontRef idx="minor">
                <a:schemeClr val="tx1"/>
              </a:fontRef>
            </p:style>
          </p:cxnSp>
          <p:cxnSp>
            <p:nvCxnSpPr>
              <p:cNvPr id="22" name="直線コネクタ 21">
                <a:extLst>
                  <a:ext uri="{FF2B5EF4-FFF2-40B4-BE49-F238E27FC236}">
                    <a16:creationId xmlns:a16="http://schemas.microsoft.com/office/drawing/2014/main" id="{D53D1E99-28AD-424E-F947-4A7BD68D5A3A}"/>
                  </a:ext>
                </a:extLst>
              </p:cNvPr>
              <p:cNvCxnSpPr>
                <a:cxnSpLocks/>
              </p:cNvCxnSpPr>
              <p:nvPr/>
            </p:nvCxnSpPr>
            <p:spPr>
              <a:xfrm flipH="1">
                <a:off x="4287916" y="5297761"/>
                <a:ext cx="125259" cy="136169"/>
              </a:xfrm>
              <a:prstGeom prst="line">
                <a:avLst/>
              </a:prstGeom>
            </p:spPr>
            <p:style>
              <a:lnRef idx="2">
                <a:schemeClr val="dk1"/>
              </a:lnRef>
              <a:fillRef idx="0">
                <a:schemeClr val="dk1"/>
              </a:fillRef>
              <a:effectRef idx="1">
                <a:schemeClr val="dk1"/>
              </a:effectRef>
              <a:fontRef idx="minor">
                <a:schemeClr val="tx1"/>
              </a:fontRef>
            </p:style>
          </p:cxnSp>
          <p:cxnSp>
            <p:nvCxnSpPr>
              <p:cNvPr id="23" name="直線コネクタ 22">
                <a:extLst>
                  <a:ext uri="{FF2B5EF4-FFF2-40B4-BE49-F238E27FC236}">
                    <a16:creationId xmlns:a16="http://schemas.microsoft.com/office/drawing/2014/main" id="{B042B769-127F-2419-66FB-1C1616BE509E}"/>
                  </a:ext>
                </a:extLst>
              </p:cNvPr>
              <p:cNvCxnSpPr/>
              <p:nvPr/>
            </p:nvCxnSpPr>
            <p:spPr>
              <a:xfrm flipV="1">
                <a:off x="4452322" y="5148005"/>
                <a:ext cx="112888" cy="111406"/>
              </a:xfrm>
              <a:prstGeom prst="line">
                <a:avLst/>
              </a:prstGeom>
            </p:spPr>
            <p:style>
              <a:lnRef idx="2">
                <a:schemeClr val="dk1"/>
              </a:lnRef>
              <a:fillRef idx="0">
                <a:schemeClr val="dk1"/>
              </a:fillRef>
              <a:effectRef idx="1">
                <a:schemeClr val="dk1"/>
              </a:effectRef>
              <a:fontRef idx="minor">
                <a:schemeClr val="tx1"/>
              </a:fontRef>
            </p:style>
          </p:cxnSp>
          <p:cxnSp>
            <p:nvCxnSpPr>
              <p:cNvPr id="24" name="直線コネクタ 23">
                <a:extLst>
                  <a:ext uri="{FF2B5EF4-FFF2-40B4-BE49-F238E27FC236}">
                    <a16:creationId xmlns:a16="http://schemas.microsoft.com/office/drawing/2014/main" id="{A16B2953-A6FB-3A05-0EB9-8033EDB9BF49}"/>
                  </a:ext>
                </a:extLst>
              </p:cNvPr>
              <p:cNvCxnSpPr>
                <a:cxnSpLocks/>
              </p:cNvCxnSpPr>
              <p:nvPr/>
            </p:nvCxnSpPr>
            <p:spPr>
              <a:xfrm flipH="1">
                <a:off x="4610742" y="4987072"/>
                <a:ext cx="125259" cy="136169"/>
              </a:xfrm>
              <a:prstGeom prst="line">
                <a:avLst/>
              </a:prstGeom>
            </p:spPr>
            <p:style>
              <a:lnRef idx="2">
                <a:schemeClr val="dk1"/>
              </a:lnRef>
              <a:fillRef idx="0">
                <a:schemeClr val="dk1"/>
              </a:fillRef>
              <a:effectRef idx="1">
                <a:schemeClr val="dk1"/>
              </a:effectRef>
              <a:fontRef idx="minor">
                <a:schemeClr val="tx1"/>
              </a:fontRef>
            </p:style>
          </p:cxnSp>
          <p:cxnSp>
            <p:nvCxnSpPr>
              <p:cNvPr id="26" name="直線コネクタ 25">
                <a:extLst>
                  <a:ext uri="{FF2B5EF4-FFF2-40B4-BE49-F238E27FC236}">
                    <a16:creationId xmlns:a16="http://schemas.microsoft.com/office/drawing/2014/main" id="{39715A0F-9699-613B-5899-23481E17EB43}"/>
                  </a:ext>
                </a:extLst>
              </p:cNvPr>
              <p:cNvCxnSpPr>
                <a:cxnSpLocks/>
              </p:cNvCxnSpPr>
              <p:nvPr/>
            </p:nvCxnSpPr>
            <p:spPr>
              <a:xfrm flipV="1">
                <a:off x="4733538" y="4575316"/>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7" name="直線コネクタ 26">
                <a:extLst>
                  <a:ext uri="{FF2B5EF4-FFF2-40B4-BE49-F238E27FC236}">
                    <a16:creationId xmlns:a16="http://schemas.microsoft.com/office/drawing/2014/main" id="{7442BA9F-A408-F357-7C63-9050B5FD0B57}"/>
                  </a:ext>
                </a:extLst>
              </p:cNvPr>
              <p:cNvCxnSpPr>
                <a:cxnSpLocks/>
              </p:cNvCxnSpPr>
              <p:nvPr/>
            </p:nvCxnSpPr>
            <p:spPr>
              <a:xfrm>
                <a:off x="4705722" y="5958564"/>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28" name="直線コネクタ 27">
                <a:extLst>
                  <a:ext uri="{FF2B5EF4-FFF2-40B4-BE49-F238E27FC236}">
                    <a16:creationId xmlns:a16="http://schemas.microsoft.com/office/drawing/2014/main" id="{3C0C2EFD-B973-DA55-8717-9DB048540700}"/>
                  </a:ext>
                </a:extLst>
              </p:cNvPr>
              <p:cNvCxnSpPr>
                <a:cxnSpLocks/>
              </p:cNvCxnSpPr>
              <p:nvPr/>
            </p:nvCxnSpPr>
            <p:spPr>
              <a:xfrm flipH="1">
                <a:off x="4721898" y="5701909"/>
                <a:ext cx="440119" cy="256663"/>
              </a:xfrm>
              <a:prstGeom prst="line">
                <a:avLst/>
              </a:prstGeom>
            </p:spPr>
            <p:style>
              <a:lnRef idx="2">
                <a:schemeClr val="dk1"/>
              </a:lnRef>
              <a:fillRef idx="0">
                <a:schemeClr val="dk1"/>
              </a:fillRef>
              <a:effectRef idx="1">
                <a:schemeClr val="dk1"/>
              </a:effectRef>
              <a:fontRef idx="minor">
                <a:schemeClr val="tx1"/>
              </a:fontRef>
            </p:style>
          </p:cxnSp>
          <p:sp>
            <p:nvSpPr>
              <p:cNvPr id="29" name="フリーフォーム: 図形 28">
                <a:extLst>
                  <a:ext uri="{FF2B5EF4-FFF2-40B4-BE49-F238E27FC236}">
                    <a16:creationId xmlns:a16="http://schemas.microsoft.com/office/drawing/2014/main" id="{1D1A39E7-0527-071A-CE75-8F92544003CA}"/>
                  </a:ext>
                </a:extLst>
              </p:cNvPr>
              <p:cNvSpPr/>
              <p:nvPr/>
            </p:nvSpPr>
            <p:spPr>
              <a:xfrm rot="1667030" flipV="1">
                <a:off x="4075481" y="5593225"/>
                <a:ext cx="681388" cy="386355"/>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二等辺三角形 29">
                <a:extLst>
                  <a:ext uri="{FF2B5EF4-FFF2-40B4-BE49-F238E27FC236}">
                    <a16:creationId xmlns:a16="http://schemas.microsoft.com/office/drawing/2014/main" id="{C03E98F1-97A9-0163-AAA4-AA9ADDCB2DDC}"/>
                  </a:ext>
                </a:extLst>
              </p:cNvPr>
              <p:cNvSpPr/>
              <p:nvPr/>
            </p:nvSpPr>
            <p:spPr>
              <a:xfrm rot="14547399">
                <a:off x="4853115" y="5788582"/>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1" name="二等辺三角形 30">
                <a:extLst>
                  <a:ext uri="{FF2B5EF4-FFF2-40B4-BE49-F238E27FC236}">
                    <a16:creationId xmlns:a16="http://schemas.microsoft.com/office/drawing/2014/main" id="{36C2C0B4-8E17-FA63-EE95-EE440283183D}"/>
                  </a:ext>
                </a:extLst>
              </p:cNvPr>
              <p:cNvSpPr/>
              <p:nvPr/>
            </p:nvSpPr>
            <p:spPr>
              <a:xfrm rot="7558353">
                <a:off x="4837294" y="60877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722E0FD2-9037-6173-B7EF-56E1C1008292}"/>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E328D2A6-961D-9F71-E498-1B1FDF562202}"/>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69" name="直線コネクタ 68">
              <a:extLst>
                <a:ext uri="{FF2B5EF4-FFF2-40B4-BE49-F238E27FC236}">
                  <a16:creationId xmlns:a16="http://schemas.microsoft.com/office/drawing/2014/main" id="{2BE7B3B9-9C9F-31DE-1D0D-80231C825157}"/>
                </a:ext>
              </a:extLst>
            </p:cNvPr>
            <p:cNvCxnSpPr>
              <a:cxnSpLocks/>
              <a:endCxn id="15" idx="1"/>
            </p:cNvCxnSpPr>
            <p:nvPr/>
          </p:nvCxnSpPr>
          <p:spPr>
            <a:xfrm>
              <a:off x="3609236" y="5099197"/>
              <a:ext cx="298133" cy="307570"/>
            </a:xfrm>
            <a:prstGeom prst="line">
              <a:avLst/>
            </a:prstGeom>
          </p:spPr>
          <p:style>
            <a:lnRef idx="2">
              <a:schemeClr val="dk1"/>
            </a:lnRef>
            <a:fillRef idx="0">
              <a:schemeClr val="dk1"/>
            </a:fillRef>
            <a:effectRef idx="1">
              <a:schemeClr val="dk1"/>
            </a:effectRef>
            <a:fontRef idx="minor">
              <a:schemeClr val="tx1"/>
            </a:fontRef>
          </p:style>
        </p:cxnSp>
      </p:grpSp>
      <p:grpSp>
        <p:nvGrpSpPr>
          <p:cNvPr id="65" name="グループ化 64">
            <a:extLst>
              <a:ext uri="{FF2B5EF4-FFF2-40B4-BE49-F238E27FC236}">
                <a16:creationId xmlns:a16="http://schemas.microsoft.com/office/drawing/2014/main" id="{88A7ED4B-DAA9-2933-7439-576FE5E74F1F}"/>
              </a:ext>
            </a:extLst>
          </p:cNvPr>
          <p:cNvGrpSpPr/>
          <p:nvPr/>
        </p:nvGrpSpPr>
        <p:grpSpPr>
          <a:xfrm>
            <a:off x="6466689" y="3644944"/>
            <a:ext cx="4232153" cy="2251124"/>
            <a:chOff x="6466689" y="3644944"/>
            <a:chExt cx="4232153" cy="2251124"/>
          </a:xfrm>
        </p:grpSpPr>
        <p:grpSp>
          <p:nvGrpSpPr>
            <p:cNvPr id="35" name="グループ化 34">
              <a:extLst>
                <a:ext uri="{FF2B5EF4-FFF2-40B4-BE49-F238E27FC236}">
                  <a16:creationId xmlns:a16="http://schemas.microsoft.com/office/drawing/2014/main" id="{20B018EA-FF35-4DE4-98F5-AEE36F451163}"/>
                </a:ext>
              </a:extLst>
            </p:cNvPr>
            <p:cNvGrpSpPr/>
            <p:nvPr/>
          </p:nvGrpSpPr>
          <p:grpSpPr>
            <a:xfrm>
              <a:off x="6466689" y="3679459"/>
              <a:ext cx="4232153" cy="2191420"/>
              <a:chOff x="6375872" y="4237260"/>
              <a:chExt cx="4550979" cy="2303321"/>
            </a:xfrm>
          </p:grpSpPr>
          <mc:AlternateContent xmlns:mc="http://schemas.openxmlformats.org/markup-compatibility/2006" xmlns:a14="http://schemas.microsoft.com/office/drawing/2010/main">
            <mc:Choice Requires="a14">
              <p:sp>
                <p:nvSpPr>
                  <p:cNvPr id="36" name="テキスト ボックス 35">
                    <a:extLst>
                      <a:ext uri="{FF2B5EF4-FFF2-40B4-BE49-F238E27FC236}">
                        <a16:creationId xmlns:a16="http://schemas.microsoft.com/office/drawing/2014/main" id="{E421CD28-D473-9A22-7BA9-72CCD975B053}"/>
                      </a:ext>
                    </a:extLst>
                  </p:cNvPr>
                  <p:cNvSpPr txBox="1"/>
                  <p:nvPr/>
                </p:nvSpPr>
                <p:spPr>
                  <a:xfrm>
                    <a:off x="6917739" y="6171249"/>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923F36A8-DC40-902C-2D11-7210AC74E2ED}"/>
                      </a:ext>
                    </a:extLst>
                  </p:cNvPr>
                  <p:cNvSpPr txBox="1">
                    <a:spLocks noRot="1" noChangeAspect="1" noMove="1" noResize="1" noEditPoints="1" noAdjustHandles="1" noChangeArrowheads="1" noChangeShapeType="1" noTextEdit="1"/>
                  </p:cNvSpPr>
                  <p:nvPr/>
                </p:nvSpPr>
                <p:spPr>
                  <a:xfrm>
                    <a:off x="6917739" y="6171249"/>
                    <a:ext cx="406400" cy="369332"/>
                  </a:xfrm>
                  <a:prstGeom prst="rect">
                    <a:avLst/>
                  </a:prstGeom>
                  <a:blipFill>
                    <a:blip r:embed="rId22"/>
                    <a:stretch>
                      <a:fillRect r="-3226"/>
                    </a:stretch>
                  </a:blipFill>
                </p:spPr>
                <p:txBody>
                  <a:bodyPr/>
                  <a:lstStyle/>
                  <a:p>
                    <a:r>
                      <a:rPr lang="ja-JP" altLang="en-US">
                        <a:noFill/>
                      </a:rPr>
                      <a:t> </a:t>
                    </a:r>
                  </a:p>
                </p:txBody>
              </p:sp>
            </mc:Fallback>
          </mc:AlternateContent>
          <p:grpSp>
            <p:nvGrpSpPr>
              <p:cNvPr id="37" name="グループ化 36">
                <a:extLst>
                  <a:ext uri="{FF2B5EF4-FFF2-40B4-BE49-F238E27FC236}">
                    <a16:creationId xmlns:a16="http://schemas.microsoft.com/office/drawing/2014/main" id="{C509A823-D8FA-6207-3F01-67E1E77942C7}"/>
                  </a:ext>
                </a:extLst>
              </p:cNvPr>
              <p:cNvGrpSpPr/>
              <p:nvPr/>
            </p:nvGrpSpPr>
            <p:grpSpPr>
              <a:xfrm>
                <a:off x="6375872" y="4237260"/>
                <a:ext cx="4550979" cy="2097747"/>
                <a:chOff x="6375872" y="4237260"/>
                <a:chExt cx="4550979" cy="2097747"/>
              </a:xfrm>
            </p:grpSpPr>
            <p:cxnSp>
              <p:nvCxnSpPr>
                <p:cNvPr id="38" name="直線コネクタ 37">
                  <a:extLst>
                    <a:ext uri="{FF2B5EF4-FFF2-40B4-BE49-F238E27FC236}">
                      <a16:creationId xmlns:a16="http://schemas.microsoft.com/office/drawing/2014/main" id="{2443C7BF-C593-D5BD-D46F-D00EADF642BB}"/>
                    </a:ext>
                  </a:extLst>
                </p:cNvPr>
                <p:cNvCxnSpPr>
                  <a:cxnSpLocks/>
                </p:cNvCxnSpPr>
                <p:nvPr/>
              </p:nvCxnSpPr>
              <p:spPr>
                <a:xfrm>
                  <a:off x="6375872" y="4404795"/>
                  <a:ext cx="1049867" cy="472005"/>
                </a:xfrm>
                <a:prstGeom prst="line">
                  <a:avLst/>
                </a:prstGeom>
              </p:spPr>
              <p:style>
                <a:lnRef idx="2">
                  <a:schemeClr val="dk1"/>
                </a:lnRef>
                <a:fillRef idx="0">
                  <a:schemeClr val="dk1"/>
                </a:fillRef>
                <a:effectRef idx="1">
                  <a:schemeClr val="dk1"/>
                </a:effectRef>
                <a:fontRef idx="minor">
                  <a:schemeClr val="tx1"/>
                </a:fontRef>
              </p:style>
            </p:cxnSp>
            <p:cxnSp>
              <p:nvCxnSpPr>
                <p:cNvPr id="39" name="直線コネクタ 38">
                  <a:extLst>
                    <a:ext uri="{FF2B5EF4-FFF2-40B4-BE49-F238E27FC236}">
                      <a16:creationId xmlns:a16="http://schemas.microsoft.com/office/drawing/2014/main" id="{6272895F-35EB-627A-BDD6-F404F853545B}"/>
                    </a:ext>
                  </a:extLst>
                </p:cNvPr>
                <p:cNvCxnSpPr>
                  <a:cxnSpLocks/>
                </p:cNvCxnSpPr>
                <p:nvPr/>
              </p:nvCxnSpPr>
              <p:spPr>
                <a:xfrm flipV="1">
                  <a:off x="7425739" y="4363670"/>
                  <a:ext cx="1022255" cy="513130"/>
                </a:xfrm>
                <a:prstGeom prst="line">
                  <a:avLst/>
                </a:prstGeom>
              </p:spPr>
              <p:style>
                <a:lnRef idx="2">
                  <a:schemeClr val="dk1"/>
                </a:lnRef>
                <a:fillRef idx="0">
                  <a:schemeClr val="dk1"/>
                </a:fillRef>
                <a:effectRef idx="1">
                  <a:schemeClr val="dk1"/>
                </a:effectRef>
                <a:fontRef idx="minor">
                  <a:schemeClr val="tx1"/>
                </a:fontRef>
              </p:style>
            </p:cxnSp>
            <p:cxnSp>
              <p:nvCxnSpPr>
                <p:cNvPr id="40" name="直線コネクタ 39">
                  <a:extLst>
                    <a:ext uri="{FF2B5EF4-FFF2-40B4-BE49-F238E27FC236}">
                      <a16:creationId xmlns:a16="http://schemas.microsoft.com/office/drawing/2014/main" id="{9B4D4F05-7B92-FF27-80C1-E81C4AFDE702}"/>
                    </a:ext>
                  </a:extLst>
                </p:cNvPr>
                <p:cNvCxnSpPr/>
                <p:nvPr/>
              </p:nvCxnSpPr>
              <p:spPr>
                <a:xfrm>
                  <a:off x="7425739" y="5939366"/>
                  <a:ext cx="1049867" cy="372534"/>
                </a:xfrm>
                <a:prstGeom prst="line">
                  <a:avLst/>
                </a:prstGeom>
              </p:spPr>
              <p:style>
                <a:lnRef idx="2">
                  <a:schemeClr val="dk1"/>
                </a:lnRef>
                <a:fillRef idx="0">
                  <a:schemeClr val="dk1"/>
                </a:fillRef>
                <a:effectRef idx="1">
                  <a:schemeClr val="dk1"/>
                </a:effectRef>
                <a:fontRef idx="minor">
                  <a:schemeClr val="tx1"/>
                </a:fontRef>
              </p:style>
            </p:cxnSp>
            <p:cxnSp>
              <p:nvCxnSpPr>
                <p:cNvPr id="41" name="直線コネクタ 40">
                  <a:extLst>
                    <a:ext uri="{FF2B5EF4-FFF2-40B4-BE49-F238E27FC236}">
                      <a16:creationId xmlns:a16="http://schemas.microsoft.com/office/drawing/2014/main" id="{9C6F3AE2-7293-D861-C160-B6D633BC0D48}"/>
                    </a:ext>
                  </a:extLst>
                </p:cNvPr>
                <p:cNvCxnSpPr>
                  <a:cxnSpLocks/>
                </p:cNvCxnSpPr>
                <p:nvPr/>
              </p:nvCxnSpPr>
              <p:spPr>
                <a:xfrm flipV="1">
                  <a:off x="6443605" y="5949244"/>
                  <a:ext cx="982134" cy="385763"/>
                </a:xfrm>
                <a:prstGeom prst="line">
                  <a:avLst/>
                </a:prstGeom>
              </p:spPr>
              <p:style>
                <a:lnRef idx="2">
                  <a:schemeClr val="dk1"/>
                </a:lnRef>
                <a:fillRef idx="0">
                  <a:schemeClr val="dk1"/>
                </a:fillRef>
                <a:effectRef idx="1">
                  <a:schemeClr val="dk1"/>
                </a:effectRef>
                <a:fontRef idx="minor">
                  <a:schemeClr val="tx1"/>
                </a:fontRef>
              </p:style>
            </p:cxnSp>
            <p:sp>
              <p:nvSpPr>
                <p:cNvPr id="42" name="フリーフォーム: 図形 41">
                  <a:extLst>
                    <a:ext uri="{FF2B5EF4-FFF2-40B4-BE49-F238E27FC236}">
                      <a16:creationId xmlns:a16="http://schemas.microsoft.com/office/drawing/2014/main" id="{A02707E0-D89B-05CD-1416-3C570B1A5800}"/>
                    </a:ext>
                  </a:extLst>
                </p:cNvPr>
                <p:cNvSpPr/>
                <p:nvPr/>
              </p:nvSpPr>
              <p:spPr>
                <a:xfrm rot="1193525" flipV="1">
                  <a:off x="7393643" y="5033638"/>
                  <a:ext cx="1354667" cy="21118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フリーフォーム: 図形 42">
                  <a:extLst>
                    <a:ext uri="{FF2B5EF4-FFF2-40B4-BE49-F238E27FC236}">
                      <a16:creationId xmlns:a16="http://schemas.microsoft.com/office/drawing/2014/main" id="{FEB86603-13E7-C0D1-8F3D-52BED697F4B7}"/>
                    </a:ext>
                  </a:extLst>
                </p:cNvPr>
                <p:cNvSpPr/>
                <p:nvPr/>
              </p:nvSpPr>
              <p:spPr>
                <a:xfrm rot="20023569">
                  <a:off x="7383293" y="5600792"/>
                  <a:ext cx="1402979" cy="135658"/>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44" name="直線コネクタ 43">
                  <a:extLst>
                    <a:ext uri="{FF2B5EF4-FFF2-40B4-BE49-F238E27FC236}">
                      <a16:creationId xmlns:a16="http://schemas.microsoft.com/office/drawing/2014/main" id="{7A4204C4-D140-A15F-91F2-D7376B89B8CE}"/>
                    </a:ext>
                  </a:extLst>
                </p:cNvPr>
                <p:cNvCxnSpPr>
                  <a:cxnSpLocks/>
                  <a:stCxn id="43" idx="15"/>
                </p:cNvCxnSpPr>
                <p:nvPr/>
              </p:nvCxnSpPr>
              <p:spPr>
                <a:xfrm>
                  <a:off x="8711685" y="5353814"/>
                  <a:ext cx="183959" cy="0"/>
                </a:xfrm>
                <a:prstGeom prst="line">
                  <a:avLst/>
                </a:prstGeom>
              </p:spPr>
              <p:style>
                <a:lnRef idx="2">
                  <a:schemeClr val="dk1"/>
                </a:lnRef>
                <a:fillRef idx="0">
                  <a:schemeClr val="dk1"/>
                </a:fillRef>
                <a:effectRef idx="1">
                  <a:schemeClr val="dk1"/>
                </a:effectRef>
                <a:fontRef idx="minor">
                  <a:schemeClr val="tx1"/>
                </a:fontRef>
              </p:style>
            </p:cxnSp>
            <p:cxnSp>
              <p:nvCxnSpPr>
                <p:cNvPr id="45" name="直線コネクタ 44">
                  <a:extLst>
                    <a:ext uri="{FF2B5EF4-FFF2-40B4-BE49-F238E27FC236}">
                      <a16:creationId xmlns:a16="http://schemas.microsoft.com/office/drawing/2014/main" id="{30E48AEE-0EA2-2932-6388-287743E0D464}"/>
                    </a:ext>
                  </a:extLst>
                </p:cNvPr>
                <p:cNvCxnSpPr>
                  <a:cxnSpLocks/>
                </p:cNvCxnSpPr>
                <p:nvPr/>
              </p:nvCxnSpPr>
              <p:spPr>
                <a:xfrm>
                  <a:off x="9009252" y="5353814"/>
                  <a:ext cx="227367" cy="0"/>
                </a:xfrm>
                <a:prstGeom prst="line">
                  <a:avLst/>
                </a:prstGeom>
              </p:spPr>
              <p:style>
                <a:lnRef idx="2">
                  <a:schemeClr val="dk1"/>
                </a:lnRef>
                <a:fillRef idx="0">
                  <a:schemeClr val="dk1"/>
                </a:fillRef>
                <a:effectRef idx="1">
                  <a:schemeClr val="dk1"/>
                </a:effectRef>
                <a:fontRef idx="minor">
                  <a:schemeClr val="tx1"/>
                </a:fontRef>
              </p:style>
            </p:cxnSp>
            <p:cxnSp>
              <p:nvCxnSpPr>
                <p:cNvPr id="46" name="直線コネクタ 45">
                  <a:extLst>
                    <a:ext uri="{FF2B5EF4-FFF2-40B4-BE49-F238E27FC236}">
                      <a16:creationId xmlns:a16="http://schemas.microsoft.com/office/drawing/2014/main" id="{657C4CE1-B4E4-E3C7-E82F-807E44673CCB}"/>
                    </a:ext>
                  </a:extLst>
                </p:cNvPr>
                <p:cNvCxnSpPr>
                  <a:cxnSpLocks/>
                </p:cNvCxnSpPr>
                <p:nvPr/>
              </p:nvCxnSpPr>
              <p:spPr>
                <a:xfrm flipV="1">
                  <a:off x="9300376" y="5353814"/>
                  <a:ext cx="250024" cy="2881"/>
                </a:xfrm>
                <a:prstGeom prst="line">
                  <a:avLst/>
                </a:prstGeom>
              </p:spPr>
              <p:style>
                <a:lnRef idx="2">
                  <a:schemeClr val="dk1"/>
                </a:lnRef>
                <a:fillRef idx="0">
                  <a:schemeClr val="dk1"/>
                </a:fillRef>
                <a:effectRef idx="1">
                  <a:schemeClr val="dk1"/>
                </a:effectRef>
                <a:fontRef idx="minor">
                  <a:schemeClr val="tx1"/>
                </a:fontRef>
              </p:style>
            </p:cxnSp>
            <p:cxnSp>
              <p:nvCxnSpPr>
                <p:cNvPr id="47" name="直線コネクタ 46">
                  <a:extLst>
                    <a:ext uri="{FF2B5EF4-FFF2-40B4-BE49-F238E27FC236}">
                      <a16:creationId xmlns:a16="http://schemas.microsoft.com/office/drawing/2014/main" id="{481FFD89-EC8A-8469-92DB-46762F41420F}"/>
                    </a:ext>
                  </a:extLst>
                </p:cNvPr>
                <p:cNvCxnSpPr>
                  <a:cxnSpLocks/>
                </p:cNvCxnSpPr>
                <p:nvPr/>
              </p:nvCxnSpPr>
              <p:spPr>
                <a:xfrm>
                  <a:off x="9663289" y="5353814"/>
                  <a:ext cx="203200" cy="0"/>
                </a:xfrm>
                <a:prstGeom prst="line">
                  <a:avLst/>
                </a:prstGeom>
              </p:spPr>
              <p:style>
                <a:lnRef idx="2">
                  <a:schemeClr val="dk1"/>
                </a:lnRef>
                <a:fillRef idx="0">
                  <a:schemeClr val="dk1"/>
                </a:fillRef>
                <a:effectRef idx="1">
                  <a:schemeClr val="dk1"/>
                </a:effectRef>
                <a:fontRef idx="minor">
                  <a:schemeClr val="tx1"/>
                </a:fontRef>
              </p:style>
            </p:cxnSp>
            <p:sp>
              <p:nvSpPr>
                <p:cNvPr id="48" name="二等辺三角形 47">
                  <a:extLst>
                    <a:ext uri="{FF2B5EF4-FFF2-40B4-BE49-F238E27FC236}">
                      <a16:creationId xmlns:a16="http://schemas.microsoft.com/office/drawing/2014/main" id="{E0B117E0-CE92-0662-6623-A57BD445CD7F}"/>
                    </a:ext>
                  </a:extLst>
                </p:cNvPr>
                <p:cNvSpPr/>
                <p:nvPr/>
              </p:nvSpPr>
              <p:spPr>
                <a:xfrm rot="6588550">
                  <a:off x="6728001" y="4563792"/>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49" name="二等辺三角形 48">
                  <a:extLst>
                    <a:ext uri="{FF2B5EF4-FFF2-40B4-BE49-F238E27FC236}">
                      <a16:creationId xmlns:a16="http://schemas.microsoft.com/office/drawing/2014/main" id="{A9CBD673-A8DB-15B6-1931-86162292298D}"/>
                    </a:ext>
                  </a:extLst>
                </p:cNvPr>
                <p:cNvSpPr/>
                <p:nvPr/>
              </p:nvSpPr>
              <p:spPr>
                <a:xfrm rot="14440566">
                  <a:off x="6885935" y="6050848"/>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0" name="二等辺三角形 49">
                  <a:extLst>
                    <a:ext uri="{FF2B5EF4-FFF2-40B4-BE49-F238E27FC236}">
                      <a16:creationId xmlns:a16="http://schemas.microsoft.com/office/drawing/2014/main" id="{CF0840D2-045D-73A2-7786-E30BD69DCEC9}"/>
                    </a:ext>
                  </a:extLst>
                </p:cNvPr>
                <p:cNvSpPr/>
                <p:nvPr/>
              </p:nvSpPr>
              <p:spPr>
                <a:xfrm rot="3436510">
                  <a:off x="7807791" y="4559589"/>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1" name="二等辺三角形 50">
                  <a:extLst>
                    <a:ext uri="{FF2B5EF4-FFF2-40B4-BE49-F238E27FC236}">
                      <a16:creationId xmlns:a16="http://schemas.microsoft.com/office/drawing/2014/main" id="{A5CBEBA8-D858-8AB7-2EEA-0547B2FBE3EC}"/>
                    </a:ext>
                  </a:extLst>
                </p:cNvPr>
                <p:cNvSpPr/>
                <p:nvPr/>
              </p:nvSpPr>
              <p:spPr>
                <a:xfrm rot="17652706">
                  <a:off x="8070976" y="6138279"/>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2" name="二等辺三角形 51">
                  <a:extLst>
                    <a:ext uri="{FF2B5EF4-FFF2-40B4-BE49-F238E27FC236}">
                      <a16:creationId xmlns:a16="http://schemas.microsoft.com/office/drawing/2014/main" id="{9EC3A437-D1EF-9F2D-150E-C79D18FF269F}"/>
                    </a:ext>
                  </a:extLst>
                </p:cNvPr>
                <p:cNvSpPr/>
                <p:nvPr/>
              </p:nvSpPr>
              <p:spPr>
                <a:xfrm rot="7212151">
                  <a:off x="10256744" y="5698928"/>
                  <a:ext cx="210175" cy="115946"/>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3" name="二等辺三角形 52">
                  <a:extLst>
                    <a:ext uri="{FF2B5EF4-FFF2-40B4-BE49-F238E27FC236}">
                      <a16:creationId xmlns:a16="http://schemas.microsoft.com/office/drawing/2014/main" id="{2E637760-FC20-107E-5DAC-ABAD93641409}"/>
                    </a:ext>
                  </a:extLst>
                </p:cNvPr>
                <p:cNvSpPr/>
                <p:nvPr/>
              </p:nvSpPr>
              <p:spPr>
                <a:xfrm rot="14351983">
                  <a:off x="10271081" y="4746907"/>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55" name="直線コネクタ 54">
                  <a:extLst>
                    <a:ext uri="{FF2B5EF4-FFF2-40B4-BE49-F238E27FC236}">
                      <a16:creationId xmlns:a16="http://schemas.microsoft.com/office/drawing/2014/main" id="{D62F0CDD-A77D-B11F-674E-49EDBB67FBFE}"/>
                    </a:ext>
                  </a:extLst>
                </p:cNvPr>
                <p:cNvCxnSpPr>
                  <a:cxnSpLocks/>
                </p:cNvCxnSpPr>
                <p:nvPr/>
              </p:nvCxnSpPr>
              <p:spPr>
                <a:xfrm>
                  <a:off x="9866489" y="5357532"/>
                  <a:ext cx="1060362" cy="886901"/>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57" name="テキスト ボックス 56">
                      <a:extLst>
                        <a:ext uri="{FF2B5EF4-FFF2-40B4-BE49-F238E27FC236}">
                          <a16:creationId xmlns:a16="http://schemas.microsoft.com/office/drawing/2014/main" id="{9EE13F42-E801-2287-DC20-61DA65ED1723}"/>
                        </a:ext>
                      </a:extLst>
                    </p:cNvPr>
                    <p:cNvSpPr txBox="1"/>
                    <p:nvPr/>
                  </p:nvSpPr>
                  <p:spPr>
                    <a:xfrm>
                      <a:off x="6797361" y="4237260"/>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1E93C976-8D36-5CDF-5543-CED7A27E0BF8}"/>
                        </a:ext>
                      </a:extLst>
                    </p:cNvPr>
                    <p:cNvSpPr txBox="1">
                      <a:spLocks noRot="1" noChangeAspect="1" noMove="1" noResize="1" noEditPoints="1" noAdjustHandles="1" noChangeArrowheads="1" noChangeShapeType="1" noTextEdit="1"/>
                    </p:cNvSpPr>
                    <p:nvPr/>
                  </p:nvSpPr>
                  <p:spPr>
                    <a:xfrm>
                      <a:off x="6797361" y="4237260"/>
                      <a:ext cx="406400"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9" name="テキスト ボックス 58">
                      <a:extLst>
                        <a:ext uri="{FF2B5EF4-FFF2-40B4-BE49-F238E27FC236}">
                          <a16:creationId xmlns:a16="http://schemas.microsoft.com/office/drawing/2014/main" id="{595A79F7-BB16-1E11-D177-8D572191DC9C}"/>
                        </a:ext>
                      </a:extLst>
                    </p:cNvPr>
                    <p:cNvSpPr txBox="1"/>
                    <p:nvPr/>
                  </p:nvSpPr>
                  <p:spPr>
                    <a:xfrm>
                      <a:off x="8101474" y="4803582"/>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4" name="テキスト ボックス 63">
                      <a:extLst>
                        <a:ext uri="{FF2B5EF4-FFF2-40B4-BE49-F238E27FC236}">
                          <a16:creationId xmlns:a16="http://schemas.microsoft.com/office/drawing/2014/main" id="{D11F1259-546C-1485-4A12-A55423F588A2}"/>
                        </a:ext>
                      </a:extLst>
                    </p:cNvPr>
                    <p:cNvSpPr txBox="1">
                      <a:spLocks noRot="1" noChangeAspect="1" noMove="1" noResize="1" noEditPoints="1" noAdjustHandles="1" noChangeArrowheads="1" noChangeShapeType="1" noTextEdit="1"/>
                    </p:cNvSpPr>
                    <p:nvPr/>
                  </p:nvSpPr>
                  <p:spPr>
                    <a:xfrm>
                      <a:off x="8101474" y="4803582"/>
                      <a:ext cx="316089" cy="369332"/>
                    </a:xfrm>
                    <a:prstGeom prst="rect">
                      <a:avLst/>
                    </a:prstGeom>
                    <a:blipFill>
                      <a:blip r:embed="rId8"/>
                      <a:stretch>
                        <a:fillRect r="-6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E19F3BC0-1699-45A8-4A62-2B60F7B370F1}"/>
                        </a:ext>
                      </a:extLst>
                    </p:cNvPr>
                    <p:cNvSpPr txBox="1"/>
                    <p:nvPr/>
                  </p:nvSpPr>
                  <p:spPr>
                    <a:xfrm>
                      <a:off x="8070976" y="5588967"/>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5" name="テキスト ボックス 64">
                      <a:extLst>
                        <a:ext uri="{FF2B5EF4-FFF2-40B4-BE49-F238E27FC236}">
                          <a16:creationId xmlns:a16="http://schemas.microsoft.com/office/drawing/2014/main" id="{E6A85282-8E4A-3528-D567-AA3767B2A2E0}"/>
                        </a:ext>
                      </a:extLst>
                    </p:cNvPr>
                    <p:cNvSpPr txBox="1">
                      <a:spLocks noRot="1" noChangeAspect="1" noMove="1" noResize="1" noEditPoints="1" noAdjustHandles="1" noChangeArrowheads="1" noChangeShapeType="1" noTextEdit="1"/>
                    </p:cNvSpPr>
                    <p:nvPr/>
                  </p:nvSpPr>
                  <p:spPr>
                    <a:xfrm>
                      <a:off x="8070976" y="5588967"/>
                      <a:ext cx="316089" cy="369332"/>
                    </a:xfrm>
                    <a:prstGeom prst="rect">
                      <a:avLst/>
                    </a:prstGeom>
                    <a:blipFill>
                      <a:blip r:embed="rId9"/>
                      <a:stretch>
                        <a:fillRect r="-6875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1" name="テキスト ボックス 60">
                      <a:extLst>
                        <a:ext uri="{FF2B5EF4-FFF2-40B4-BE49-F238E27FC236}">
                          <a16:creationId xmlns:a16="http://schemas.microsoft.com/office/drawing/2014/main" id="{2F3E9A78-D588-5751-43B5-0B36053DDC44}"/>
                        </a:ext>
                      </a:extLst>
                    </p:cNvPr>
                    <p:cNvSpPr txBox="1"/>
                    <p:nvPr/>
                  </p:nvSpPr>
                  <p:spPr>
                    <a:xfrm>
                      <a:off x="9057594" y="5016970"/>
                      <a:ext cx="316089"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𝐻</m:t>
                            </m:r>
                          </m:oMath>
                        </m:oMathPara>
                      </a14:m>
                      <a:endParaRPr kumimoji="1" lang="ja-JP" altLang="en-US" dirty="0"/>
                    </a:p>
                  </p:txBody>
                </p:sp>
              </mc:Choice>
              <mc:Fallback xmlns="">
                <p:sp>
                  <p:nvSpPr>
                    <p:cNvPr id="66" name="テキスト ボックス 65">
                      <a:extLst>
                        <a:ext uri="{FF2B5EF4-FFF2-40B4-BE49-F238E27FC236}">
                          <a16:creationId xmlns:a16="http://schemas.microsoft.com/office/drawing/2014/main" id="{64338D90-3C87-A806-3CED-6EC969311C5A}"/>
                        </a:ext>
                      </a:extLst>
                    </p:cNvPr>
                    <p:cNvSpPr txBox="1">
                      <a:spLocks noRot="1" noChangeAspect="1" noMove="1" noResize="1" noEditPoints="1" noAdjustHandles="1" noChangeArrowheads="1" noChangeShapeType="1" noTextEdit="1"/>
                    </p:cNvSpPr>
                    <p:nvPr/>
                  </p:nvSpPr>
                  <p:spPr>
                    <a:xfrm>
                      <a:off x="9057594" y="5016970"/>
                      <a:ext cx="316089" cy="369332"/>
                    </a:xfrm>
                    <a:prstGeom prst="rect">
                      <a:avLst/>
                    </a:prstGeom>
                    <a:blipFill>
                      <a:blip r:embed="rId10"/>
                      <a:stretch>
                        <a:fillRect r="-1632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65B24CE8-6180-612B-749D-E78CE2D5E7E2}"/>
                        </a:ext>
                      </a:extLst>
                    </p:cNvPr>
                    <p:cNvSpPr txBox="1"/>
                    <p:nvPr/>
                  </p:nvSpPr>
                  <p:spPr>
                    <a:xfrm>
                      <a:off x="10127646" y="4271465"/>
                      <a:ext cx="316089" cy="369332"/>
                    </a:xfrm>
                    <a:prstGeom prst="rect">
                      <a:avLst/>
                    </a:prstGeom>
                    <a:noFill/>
                  </p:spPr>
                  <p:txBody>
                    <a:bodyPr wrap="square" rtlCol="0">
                      <a:spAutoFit/>
                    </a:bodyPr>
                    <a:lstStyle/>
                    <a:p>
                      <a:pPr/>
                      <a14:m>
                        <m:oMathPara xmlns:m="http://schemas.openxmlformats.org/officeDocument/2006/math">
                          <m:oMath>
                            <m:acc>
                              <m:accPr>
                                <m:chr m:val="̅"/>
                                <m:ctrlPr>
                                  <a:rPr kumimoji="1" lang="en-US" altLang="ja-JP" b="0" i="1" smtClean="0">
                                    <a:latin typeface="Cambria Math" panose="02040503050406030204" pitchFamily="18" charset="0"/>
                                  </a:rPr>
                                </m:ctrlPr>
                              </m:accPr>
                              <m:e>
                                <m:r>
                                  <a:rPr kumimoji="1" lang="en-US" altLang="ja-JP" b="0" i="1" smtClean="0">
                                    <a:latin typeface="Cambria Math" panose="02040503050406030204" pitchFamily="18" charset="0"/>
                                  </a:rPr>
                                  <m:t>𝑞</m:t>
                                </m:r>
                              </m:e>
                            </m:acc>
                          </m:oMath>
                        </m:oMathPara>
                      </a14:m>
                      <a:endParaRPr kumimoji="1" lang="ja-JP" altLang="en-US" dirty="0"/>
                    </a:p>
                  </p:txBody>
                </p:sp>
              </mc:Choice>
              <mc:Fallback xmlns="">
                <p:sp>
                  <p:nvSpPr>
                    <p:cNvPr id="67" name="テキスト ボックス 66">
                      <a:extLst>
                        <a:ext uri="{FF2B5EF4-FFF2-40B4-BE49-F238E27FC236}">
                          <a16:creationId xmlns:a16="http://schemas.microsoft.com/office/drawing/2014/main" id="{32888126-6A0A-ECD2-A6A7-E132C7D682DB}"/>
                        </a:ext>
                      </a:extLst>
                    </p:cNvPr>
                    <p:cNvSpPr txBox="1">
                      <a:spLocks noRot="1" noChangeAspect="1" noMove="1" noResize="1" noEditPoints="1" noAdjustHandles="1" noChangeArrowheads="1" noChangeShapeType="1" noTextEdit="1"/>
                    </p:cNvSpPr>
                    <p:nvPr/>
                  </p:nvSpPr>
                  <p:spPr>
                    <a:xfrm>
                      <a:off x="10127646" y="4271465"/>
                      <a:ext cx="316089" cy="369332"/>
                    </a:xfrm>
                    <a:prstGeom prst="rect">
                      <a:avLst/>
                    </a:prstGeom>
                    <a:blipFill>
                      <a:blip r:embed="rId11"/>
                      <a:stretch>
                        <a:fillRect r="-2083" b="-1228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3" name="テキスト ボックス 62">
                      <a:extLst>
                        <a:ext uri="{FF2B5EF4-FFF2-40B4-BE49-F238E27FC236}">
                          <a16:creationId xmlns:a16="http://schemas.microsoft.com/office/drawing/2014/main" id="{77D68053-1F04-6E3C-0260-25F5961575DF}"/>
                        </a:ext>
                      </a:extLst>
                    </p:cNvPr>
                    <p:cNvSpPr txBox="1"/>
                    <p:nvPr/>
                  </p:nvSpPr>
                  <p:spPr>
                    <a:xfrm>
                      <a:off x="10080581" y="5749659"/>
                      <a:ext cx="316089" cy="369332"/>
                    </a:xfrm>
                    <a:prstGeom prst="rect">
                      <a:avLst/>
                    </a:prstGeom>
                    <a:noFill/>
                  </p:spPr>
                  <p:txBody>
                    <a:bodyPr wrap="square" rtlCol="0">
                      <a:spAutoFit/>
                    </a:bodyPr>
                    <a:lstStyle/>
                    <a:p>
                      <a:pPr/>
                      <a14:m>
                        <m:oMathPara xmlns:m="http://schemas.openxmlformats.org/officeDocument/2006/math">
                          <m:oMath>
                            <m:r>
                              <m:rPr>
                                <m:sty m:val="p"/>
                              </m:rPr>
                              <a:rPr kumimoji="1" lang="en-US" altLang="ja-JP" b="0" i="0" smtClean="0">
                                <a:latin typeface="Cambria Math" panose="02040503050406030204" pitchFamily="18" charset="0"/>
                              </a:rPr>
                              <m:t>q</m:t>
                            </m:r>
                          </m:oMath>
                        </m:oMathPara>
                      </a14:m>
                      <a:endParaRPr kumimoji="1" lang="ja-JP" altLang="en-US" dirty="0"/>
                    </a:p>
                  </p:txBody>
                </p:sp>
              </mc:Choice>
              <mc:Fallback xmlns="">
                <p:sp>
                  <p:nvSpPr>
                    <p:cNvPr id="68" name="テキスト ボックス 67">
                      <a:extLst>
                        <a:ext uri="{FF2B5EF4-FFF2-40B4-BE49-F238E27FC236}">
                          <a16:creationId xmlns:a16="http://schemas.microsoft.com/office/drawing/2014/main" id="{AC92DFC4-24D7-4C54-01CB-D26E5523DA9F}"/>
                        </a:ext>
                      </a:extLst>
                    </p:cNvPr>
                    <p:cNvSpPr txBox="1">
                      <a:spLocks noRot="1" noChangeAspect="1" noMove="1" noResize="1" noEditPoints="1" noAdjustHandles="1" noChangeArrowheads="1" noChangeShapeType="1" noTextEdit="1"/>
                    </p:cNvSpPr>
                    <p:nvPr/>
                  </p:nvSpPr>
                  <p:spPr>
                    <a:xfrm>
                      <a:off x="10080581" y="5749659"/>
                      <a:ext cx="316089" cy="369332"/>
                    </a:xfrm>
                    <a:prstGeom prst="rect">
                      <a:avLst/>
                    </a:prstGeom>
                    <a:blipFill>
                      <a:blip r:embed="rId12"/>
                      <a:stretch>
                        <a:fillRect r="-2041" b="-12069"/>
                      </a:stretch>
                    </a:blipFill>
                  </p:spPr>
                  <p:txBody>
                    <a:bodyPr/>
                    <a:lstStyle/>
                    <a:p>
                      <a:r>
                        <a:rPr lang="ja-JP" altLang="en-US">
                          <a:noFill/>
                        </a:rPr>
                        <a:t> </a:t>
                      </a:r>
                    </a:p>
                  </p:txBody>
                </p:sp>
              </mc:Fallback>
            </mc:AlternateContent>
          </p:grpSp>
        </p:grpSp>
        <p:cxnSp>
          <p:nvCxnSpPr>
            <p:cNvPr id="3" name="直線コネクタ 2">
              <a:extLst>
                <a:ext uri="{FF2B5EF4-FFF2-40B4-BE49-F238E27FC236}">
                  <a16:creationId xmlns:a16="http://schemas.microsoft.com/office/drawing/2014/main" id="{E89CDB9F-523C-F33C-C41E-AA1A2BD47B50}"/>
                </a:ext>
              </a:extLst>
            </p:cNvPr>
            <p:cNvCxnSpPr>
              <a:cxnSpLocks/>
            </p:cNvCxnSpPr>
            <p:nvPr/>
          </p:nvCxnSpPr>
          <p:spPr>
            <a:xfrm flipV="1">
              <a:off x="9712765" y="3878336"/>
              <a:ext cx="820107" cy="854483"/>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97C31981-D260-AAE9-4E8F-CB69D2FF26C6}"/>
                    </a:ext>
                  </a:extLst>
                </p:cNvPr>
                <p:cNvSpPr txBox="1"/>
                <p:nvPr/>
              </p:nvSpPr>
              <p:spPr>
                <a:xfrm>
                  <a:off x="7689101" y="3644944"/>
                  <a:ext cx="212186"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25" name="テキスト ボックス 24">
                  <a:extLst>
                    <a:ext uri="{FF2B5EF4-FFF2-40B4-BE49-F238E27FC236}">
                      <a16:creationId xmlns:a16="http://schemas.microsoft.com/office/drawing/2014/main" id="{97C31981-D260-AAE9-4E8F-CB69D2FF26C6}"/>
                    </a:ext>
                  </a:extLst>
                </p:cNvPr>
                <p:cNvSpPr txBox="1">
                  <a:spLocks noRot="1" noChangeAspect="1" noMove="1" noResize="1" noEditPoints="1" noAdjustHandles="1" noChangeArrowheads="1" noChangeShapeType="1" noTextEdit="1"/>
                </p:cNvSpPr>
                <p:nvPr/>
              </p:nvSpPr>
              <p:spPr>
                <a:xfrm>
                  <a:off x="7689101" y="3644944"/>
                  <a:ext cx="212186" cy="369332"/>
                </a:xfrm>
                <a:prstGeom prst="rect">
                  <a:avLst/>
                </a:prstGeom>
                <a:blipFill>
                  <a:blip r:embed="rId24"/>
                  <a:stretch>
                    <a:fillRect r="-542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テキスト ボックス 53">
                  <a:extLst>
                    <a:ext uri="{FF2B5EF4-FFF2-40B4-BE49-F238E27FC236}">
                      <a16:creationId xmlns:a16="http://schemas.microsoft.com/office/drawing/2014/main" id="{17220C54-46F6-FB1E-A91F-FF268C14EAC8}"/>
                    </a:ext>
                  </a:extLst>
                </p:cNvPr>
                <p:cNvSpPr txBox="1"/>
                <p:nvPr/>
              </p:nvSpPr>
              <p:spPr>
                <a:xfrm>
                  <a:off x="7713924" y="5526736"/>
                  <a:ext cx="377929"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e>
                        </m:acc>
                      </m:oMath>
                    </m:oMathPara>
                  </a14:m>
                  <a:endParaRPr kumimoji="1" lang="ja-JP" altLang="en-US" dirty="0"/>
                </a:p>
              </p:txBody>
            </p:sp>
          </mc:Choice>
          <mc:Fallback xmlns="">
            <p:sp>
              <p:nvSpPr>
                <p:cNvPr id="54" name="テキスト ボックス 53">
                  <a:extLst>
                    <a:ext uri="{FF2B5EF4-FFF2-40B4-BE49-F238E27FC236}">
                      <a16:creationId xmlns:a16="http://schemas.microsoft.com/office/drawing/2014/main" id="{17220C54-46F6-FB1E-A91F-FF268C14EAC8}"/>
                    </a:ext>
                  </a:extLst>
                </p:cNvPr>
                <p:cNvSpPr txBox="1">
                  <a:spLocks noRot="1" noChangeAspect="1" noMove="1" noResize="1" noEditPoints="1" noAdjustHandles="1" noChangeArrowheads="1" noChangeShapeType="1" noTextEdit="1"/>
                </p:cNvSpPr>
                <p:nvPr/>
              </p:nvSpPr>
              <p:spPr>
                <a:xfrm>
                  <a:off x="7713924" y="5526736"/>
                  <a:ext cx="377929" cy="369332"/>
                </a:xfrm>
                <a:prstGeom prst="rect">
                  <a:avLst/>
                </a:prstGeom>
                <a:blipFill>
                  <a:blip r:embed="rId25"/>
                  <a:stretch>
                    <a:fillRect/>
                  </a:stretch>
                </a:blipFill>
              </p:spPr>
              <p:txBody>
                <a:bodyPr/>
                <a:lstStyle/>
                <a:p>
                  <a:r>
                    <a:rPr lang="ja-JP" altLang="en-US">
                      <a:noFill/>
                    </a:rPr>
                    <a:t> </a:t>
                  </a:r>
                </a:p>
              </p:txBody>
            </p:sp>
          </mc:Fallback>
        </mc:AlternateContent>
      </p:grpSp>
    </p:spTree>
    <p:extLst>
      <p:ext uri="{BB962C8B-B14F-4D97-AF65-F5344CB8AC3E}">
        <p14:creationId xmlns:p14="http://schemas.microsoft.com/office/powerpoint/2010/main" val="10826044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D1F5E-8E9E-6E9C-33BF-9FF20A0B5124}"/>
              </a:ext>
            </a:extLst>
          </p:cNvPr>
          <p:cNvSpPr>
            <a:spLocks noGrp="1"/>
          </p:cNvSpPr>
          <p:nvPr>
            <p:ph type="title"/>
          </p:nvPr>
        </p:nvSpPr>
        <p:spPr/>
        <p:txBody>
          <a:bodyPr/>
          <a:lstStyle/>
          <a:p>
            <a:r>
              <a:rPr kumimoji="1" lang="ja-JP" altLang="en-US" dirty="0"/>
              <a:t>レプトン普遍性</a:t>
            </a: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1494ECCF-55E5-0202-121C-9BE4273635CD}"/>
                  </a:ext>
                </a:extLst>
              </p:cNvPr>
              <p:cNvSpPr txBox="1"/>
              <p:nvPr/>
            </p:nvSpPr>
            <p:spPr>
              <a:xfrm>
                <a:off x="838200" y="1550126"/>
                <a:ext cx="7844246" cy="1776640"/>
              </a:xfrm>
              <a:prstGeom prst="rect">
                <a:avLst/>
              </a:prstGeom>
              <a:noFill/>
            </p:spPr>
            <p:txBody>
              <a:bodyPr wrap="square" rtlCol="0">
                <a:spAutoFit/>
              </a:bodyPr>
              <a:lstStyle/>
              <a:p>
                <a:r>
                  <a:rPr lang="ja-JP" altLang="en-US" dirty="0"/>
                  <a:t>標準模型において</a:t>
                </a:r>
                <a:r>
                  <a:rPr kumimoji="1" lang="ja-JP" altLang="en-US" dirty="0"/>
                  <a:t>レプトン</a:t>
                </a:r>
                <a:r>
                  <a:rPr kumimoji="1" lang="en-US" altLang="ja-JP" dirty="0"/>
                  <a:t>3</a:t>
                </a:r>
                <a:r>
                  <a:rPr kumimoji="1" lang="ja-JP" altLang="en-US" dirty="0"/>
                  <a:t>つを区別しないというルールがある</a:t>
                </a:r>
                <a:endParaRPr kumimoji="1" lang="en-US" altLang="ja-JP" dirty="0"/>
              </a:p>
              <a:p>
                <a:endParaRPr lang="en-US" altLang="ja-JP" dirty="0"/>
              </a:p>
              <a:p>
                <a:r>
                  <a:rPr lang="ja-JP" altLang="en-US" dirty="0"/>
                  <a:t>なので、</a:t>
                </a:r>
                <a:r>
                  <a:rPr lang="en-US" altLang="ja-JP" dirty="0"/>
                  <a:t>W</a:t>
                </a:r>
                <a:r>
                  <a:rPr lang="ja-JP" altLang="en-US" dirty="0"/>
                  <a:t>ボソンがレプトンと結合する強さ</a:t>
                </a:r>
                <a:r>
                  <a:rPr lang="en-US" altLang="ja-JP" dirty="0"/>
                  <a:t>(</a:t>
                </a:r>
                <a:r>
                  <a:rPr lang="ja-JP" altLang="en-US" dirty="0"/>
                  <a:t>結合定数</a:t>
                </a:r>
                <a14:m>
                  <m:oMath xmlns:m="http://schemas.openxmlformats.org/officeDocument/2006/math">
                    <m:r>
                      <a:rPr lang="en-US" altLang="ja-JP" b="0" i="1" smtClean="0">
                        <a:latin typeface="Cambria Math" panose="02040503050406030204" pitchFamily="18" charset="0"/>
                      </a:rPr>
                      <m:t>𝑔</m:t>
                    </m:r>
                  </m:oMath>
                </a14:m>
                <a:r>
                  <a:rPr lang="en-US" altLang="ja-JP" dirty="0"/>
                  <a:t>)</a:t>
                </a:r>
                <a:r>
                  <a:rPr lang="ja-JP" altLang="en-US" dirty="0"/>
                  <a:t>は、</a:t>
                </a:r>
                <a:r>
                  <a:rPr lang="en-US" altLang="ja-JP" dirty="0"/>
                  <a:t>3</a:t>
                </a:r>
                <a:r>
                  <a:rPr lang="ja-JP" altLang="en-US" dirty="0"/>
                  <a:t>世代で一致している。</a:t>
                </a:r>
                <a:endParaRPr lang="en-US" altLang="ja-JP" dirty="0"/>
              </a:p>
              <a:p>
                <a:pPr/>
                <a14:m>
                  <m:oMathPara xmlns:m="http://schemas.openxmlformats.org/officeDocument/2006/math">
                    <m:oMath>
                      <m:sSub>
                        <m:sSubPr>
                          <m:ctrlPr>
                            <a:rPr lang="en-US" altLang="ja-JP" b="0" i="1" smtClean="0">
                              <a:latin typeface="Cambria Math" panose="02040503050406030204" pitchFamily="18" charset="0"/>
                            </a:rPr>
                          </m:ctrlPr>
                        </m:sSubPr>
                        <m:e>
                          <m:r>
                            <a:rPr lang="en-US" altLang="ja-JP" b="0" i="1" smtClean="0">
                              <a:latin typeface="Cambria Math" panose="02040503050406030204" pitchFamily="18" charset="0"/>
                            </a:rPr>
                            <m:t>𝑔</m:t>
                          </m:r>
                        </m:e>
                        <m:sub>
                          <m:r>
                            <a:rPr lang="en-US" altLang="ja-JP" b="0" i="1" smtClean="0">
                              <a:latin typeface="Cambria Math" panose="02040503050406030204" pitchFamily="18" charset="0"/>
                            </a:rPr>
                            <m:t>𝑒</m:t>
                          </m:r>
                        </m:sub>
                      </m:sSub>
                      <m:r>
                        <a:rPr lang="en-US" altLang="ja-JP" b="0" i="1" smtClean="0">
                          <a:latin typeface="Cambria Math" panose="02040503050406030204" pitchFamily="18" charset="0"/>
                        </a:rPr>
                        <m:t>=</m:t>
                      </m:r>
                      <m:sSub>
                        <m:sSubPr>
                          <m:ctrlPr>
                            <a:rPr lang="en-US" altLang="ja-JP" b="0" i="1" smtClean="0">
                              <a:latin typeface="Cambria Math" panose="02040503050406030204" pitchFamily="18" charset="0"/>
                            </a:rPr>
                          </m:ctrlPr>
                        </m:sSubPr>
                        <m:e>
                          <m:r>
                            <a:rPr lang="en-US" altLang="ja-JP" b="0" i="1" smtClean="0">
                              <a:latin typeface="Cambria Math" panose="02040503050406030204" pitchFamily="18" charset="0"/>
                            </a:rPr>
                            <m:t>𝑔</m:t>
                          </m:r>
                        </m:e>
                        <m:sub>
                          <m:r>
                            <a:rPr lang="ja-JP" altLang="en-US" i="1" smtClean="0">
                              <a:latin typeface="Cambria Math" panose="02040503050406030204" pitchFamily="18" charset="0"/>
                            </a:rPr>
                            <m:t>𝜇</m:t>
                          </m:r>
                        </m:sub>
                      </m:sSub>
                      <m:r>
                        <a:rPr lang="en-US" altLang="ja-JP" b="0" i="1" smtClean="0">
                          <a:latin typeface="Cambria Math" panose="02040503050406030204" pitchFamily="18" charset="0"/>
                        </a:rPr>
                        <m:t>=</m:t>
                      </m:r>
                      <m:sSub>
                        <m:sSubPr>
                          <m:ctrlPr>
                            <a:rPr lang="en-US" altLang="ja-JP" b="0" i="1" smtClean="0">
                              <a:latin typeface="Cambria Math" panose="02040503050406030204" pitchFamily="18" charset="0"/>
                            </a:rPr>
                          </m:ctrlPr>
                        </m:sSubPr>
                        <m:e>
                          <m:r>
                            <a:rPr lang="en-US" altLang="ja-JP" b="0" i="1" smtClean="0">
                              <a:latin typeface="Cambria Math" panose="02040503050406030204" pitchFamily="18" charset="0"/>
                            </a:rPr>
                            <m:t>𝑔</m:t>
                          </m:r>
                        </m:e>
                        <m:sub>
                          <m:r>
                            <a:rPr lang="ja-JP" altLang="en-US" i="1" smtClean="0">
                              <a:latin typeface="Cambria Math" panose="02040503050406030204" pitchFamily="18" charset="0"/>
                            </a:rPr>
                            <m:t>𝜏</m:t>
                          </m:r>
                        </m:sub>
                      </m:sSub>
                    </m:oMath>
                  </m:oMathPara>
                </a14:m>
                <a:endParaRPr lang="en-US" altLang="ja-JP" dirty="0"/>
              </a:p>
              <a:p>
                <a:r>
                  <a:rPr lang="ja-JP" altLang="en-US" dirty="0"/>
                  <a:t>これがレプトン普遍性</a:t>
                </a:r>
                <a:endParaRPr lang="en-US" altLang="ja-JP" dirty="0"/>
              </a:p>
            </p:txBody>
          </p:sp>
        </mc:Choice>
        <mc:Fallback xmlns="">
          <p:sp>
            <p:nvSpPr>
              <p:cNvPr id="4" name="テキスト ボックス 3">
                <a:extLst>
                  <a:ext uri="{FF2B5EF4-FFF2-40B4-BE49-F238E27FC236}">
                    <a16:creationId xmlns:a16="http://schemas.microsoft.com/office/drawing/2014/main" id="{1494ECCF-55E5-0202-121C-9BE4273635CD}"/>
                  </a:ext>
                </a:extLst>
              </p:cNvPr>
              <p:cNvSpPr txBox="1">
                <a:spLocks noRot="1" noChangeAspect="1" noMove="1" noResize="1" noEditPoints="1" noAdjustHandles="1" noChangeArrowheads="1" noChangeShapeType="1" noTextEdit="1"/>
              </p:cNvSpPr>
              <p:nvPr/>
            </p:nvSpPr>
            <p:spPr>
              <a:xfrm>
                <a:off x="838200" y="1550126"/>
                <a:ext cx="7844246" cy="1776640"/>
              </a:xfrm>
              <a:prstGeom prst="rect">
                <a:avLst/>
              </a:prstGeom>
              <a:blipFill>
                <a:blip r:embed="rId2"/>
                <a:stretch>
                  <a:fillRect l="-700" t="-1712" b="-4452"/>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469233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491B62-CA0F-E229-848E-04043448DA33}"/>
              </a:ext>
            </a:extLst>
          </p:cNvPr>
          <p:cNvSpPr>
            <a:spLocks noGrp="1"/>
          </p:cNvSpPr>
          <p:nvPr>
            <p:ph type="title"/>
          </p:nvPr>
        </p:nvSpPr>
        <p:spPr/>
        <p:txBody>
          <a:bodyPr/>
          <a:lstStyle/>
          <a:p>
            <a:r>
              <a:rPr kumimoji="1" lang="ja-JP" altLang="en-US" dirty="0"/>
              <a:t>なぜ</a:t>
            </a:r>
            <a:r>
              <a:rPr kumimoji="1" lang="en-US" altLang="ja-JP" dirty="0" err="1"/>
              <a:t>doublecount</a:t>
            </a:r>
            <a:r>
              <a:rPr kumimoji="1" lang="ja-JP" altLang="en-US" dirty="0"/>
              <a:t>していないか確認するのが難しい？</a:t>
            </a:r>
          </a:p>
        </p:txBody>
      </p:sp>
      <p:sp>
        <p:nvSpPr>
          <p:cNvPr id="3" name="コンテンツ プレースホルダー 2">
            <a:extLst>
              <a:ext uri="{FF2B5EF4-FFF2-40B4-BE49-F238E27FC236}">
                <a16:creationId xmlns:a16="http://schemas.microsoft.com/office/drawing/2014/main" id="{96D97B39-FD9E-985F-7EE2-C35959A23FC1}"/>
              </a:ext>
            </a:extLst>
          </p:cNvPr>
          <p:cNvSpPr>
            <a:spLocks noGrp="1"/>
          </p:cNvSpPr>
          <p:nvPr>
            <p:ph idx="1"/>
          </p:nvPr>
        </p:nvSpPr>
        <p:spPr/>
        <p:txBody>
          <a:bodyPr>
            <a:normAutofit fontScale="92500" lnSpcReduction="20000"/>
          </a:bodyPr>
          <a:lstStyle/>
          <a:p>
            <a:pPr marL="0" indent="0">
              <a:buNone/>
            </a:pPr>
            <a:r>
              <a:rPr kumimoji="1" lang="ja-JP" altLang="en-US" dirty="0"/>
              <a:t>時間ごとに区切って確認していった場合</a:t>
            </a:r>
            <a:endParaRPr kumimoji="1" lang="en-US" altLang="ja-JP" dirty="0"/>
          </a:p>
          <a:p>
            <a:r>
              <a:rPr lang="ja-JP" altLang="en-US" dirty="0"/>
              <a:t>シミュレーターではエネルギーの高い粒子から低い粒子へと計算を進めていってしまうため、時間というパラメーターを入れていない</a:t>
            </a:r>
            <a:endParaRPr lang="en-US" altLang="ja-JP" dirty="0"/>
          </a:p>
          <a:p>
            <a:r>
              <a:rPr kumimoji="1" lang="ja-JP" altLang="en-US" dirty="0"/>
              <a:t>寿命が短すぎて丸められて、すべて同時に観測されたことになっている</a:t>
            </a:r>
            <a:endParaRPr kumimoji="1" lang="en-US" altLang="ja-JP" dirty="0"/>
          </a:p>
          <a:p>
            <a:pPr marL="0" indent="0">
              <a:buNone/>
            </a:pPr>
            <a:r>
              <a:rPr kumimoji="1" lang="ja-JP" altLang="en-US" dirty="0"/>
              <a:t>このような理由で時間ごとで確認するのは難しい。</a:t>
            </a:r>
            <a:endParaRPr kumimoji="1" lang="en-US" altLang="ja-JP" dirty="0"/>
          </a:p>
          <a:p>
            <a:pPr marL="0" indent="0">
              <a:buNone/>
            </a:pPr>
            <a:endParaRPr lang="en-US" altLang="ja-JP" dirty="0"/>
          </a:p>
          <a:p>
            <a:pPr marL="0" indent="0">
              <a:buNone/>
            </a:pPr>
            <a:r>
              <a:rPr lang="ja-JP" altLang="en-US" dirty="0"/>
              <a:t>家系図を調べるロジックは元のコードで使ってしまっているため、方法がかぶってしまい使えない。</a:t>
            </a:r>
            <a:endParaRPr lang="en-US" altLang="ja-JP" dirty="0"/>
          </a:p>
          <a:p>
            <a:pPr marL="0" indent="0">
              <a:buNone/>
            </a:pPr>
            <a:endParaRPr kumimoji="1" lang="en-US" altLang="ja-JP" dirty="0"/>
          </a:p>
          <a:p>
            <a:pPr marL="0" indent="0">
              <a:buNone/>
            </a:pPr>
            <a:r>
              <a:rPr lang="ja-JP" altLang="en-US" dirty="0"/>
              <a:t>このような理由で</a:t>
            </a:r>
            <a:r>
              <a:rPr lang="en-US" altLang="ja-JP" dirty="0" err="1"/>
              <a:t>doublecount</a:t>
            </a:r>
            <a:r>
              <a:rPr lang="ja-JP" altLang="en-US" dirty="0"/>
              <a:t>していないか確認するのはむずかしい。</a:t>
            </a:r>
            <a:endParaRPr lang="en-US" altLang="ja-JP" dirty="0"/>
          </a:p>
        </p:txBody>
      </p:sp>
    </p:spTree>
    <p:extLst>
      <p:ext uri="{BB962C8B-B14F-4D97-AF65-F5344CB8AC3E}">
        <p14:creationId xmlns:p14="http://schemas.microsoft.com/office/powerpoint/2010/main" val="318897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四角形: 角を丸くする 55">
            <a:extLst>
              <a:ext uri="{FF2B5EF4-FFF2-40B4-BE49-F238E27FC236}">
                <a16:creationId xmlns:a16="http://schemas.microsoft.com/office/drawing/2014/main" id="{35A9C3C1-29E3-25E5-0A89-D49E43E9151A}"/>
              </a:ext>
            </a:extLst>
          </p:cNvPr>
          <p:cNvSpPr/>
          <p:nvPr/>
        </p:nvSpPr>
        <p:spPr>
          <a:xfrm>
            <a:off x="5883964" y="5299473"/>
            <a:ext cx="5370271" cy="152437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DC7E0A8-C198-59B4-D2B5-F2E7766AA332}"/>
              </a:ext>
            </a:extLst>
          </p:cNvPr>
          <p:cNvSpPr>
            <a:spLocks noGrp="1"/>
          </p:cNvSpPr>
          <p:nvPr>
            <p:ph type="title"/>
          </p:nvPr>
        </p:nvSpPr>
        <p:spPr>
          <a:xfrm>
            <a:off x="249804" y="191983"/>
            <a:ext cx="10515600" cy="1325563"/>
          </a:xfrm>
        </p:spPr>
        <p:txBody>
          <a:bodyPr/>
          <a:lstStyle/>
          <a:p>
            <a:r>
              <a:rPr kumimoji="1" lang="ja-JP" altLang="en-US" dirty="0"/>
              <a:t>これからやっていくこと</a:t>
            </a: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ED82092E-FEFE-7028-CEC4-19F0DFA9A5C8}"/>
                  </a:ext>
                </a:extLst>
              </p:cNvPr>
              <p:cNvSpPr txBox="1"/>
              <p:nvPr/>
            </p:nvSpPr>
            <p:spPr>
              <a:xfrm>
                <a:off x="249804" y="1267860"/>
                <a:ext cx="6931549" cy="1477328"/>
              </a:xfrm>
              <a:prstGeom prst="rect">
                <a:avLst/>
              </a:prstGeom>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1" lang="ja-JP" altLang="en-US" dirty="0"/>
                  <a:t>清野さんの修論にて</a:t>
                </a:r>
                <a:r>
                  <a:rPr lang="ja-JP" altLang="en-US" dirty="0"/>
                  <a:t>、</a:t>
                </a:r>
                <a:r>
                  <a:rPr lang="en-US" altLang="ja-JP" dirty="0"/>
                  <a:t>BDT</a:t>
                </a:r>
                <a:r>
                  <a:rPr lang="ja-JP" altLang="en-US" dirty="0"/>
                  <a:t>を用いた</a:t>
                </a:r>
                <a:r>
                  <a:rPr lang="ja-JP" altLang="en-US" b="1" dirty="0"/>
                  <a:t>ニュートリノチャンネル</a:t>
                </a:r>
                <a:r>
                  <a:rPr lang="ja-JP" altLang="en-US" dirty="0"/>
                  <a:t>での</a:t>
                </a:r>
                <a14:m>
                  <m:oMath xmlns:m="http://schemas.openxmlformats.org/officeDocument/2006/math">
                    <m:r>
                      <m:rPr>
                        <m:sty m:val="p"/>
                      </m:rPr>
                      <a:rPr lang="en-US" altLang="ja-JP" b="0" i="0" smtClean="0">
                        <a:latin typeface="Cambria Math" panose="02040503050406030204" pitchFamily="18" charset="0"/>
                      </a:rPr>
                      <m:t>H</m:t>
                    </m:r>
                    <m:r>
                      <a:rPr lang="ja-JP" altLang="en-US" i="1" smtClean="0">
                        <a:latin typeface="Cambria Math" panose="02040503050406030204" pitchFamily="18" charset="0"/>
                      </a:rPr>
                      <m:t>→</m:t>
                    </m:r>
                    <m:r>
                      <a:rPr lang="en-US" altLang="ja-JP" b="0" i="1" smtClean="0">
                        <a:latin typeface="Cambria Math" panose="02040503050406030204" pitchFamily="18" charset="0"/>
                      </a:rPr>
                      <m:t>𝑠</m:t>
                    </m:r>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𝑠</m:t>
                        </m:r>
                      </m:e>
                    </m:acc>
                  </m:oMath>
                </a14:m>
                <a:r>
                  <a:rPr kumimoji="1" lang="ja-JP" altLang="en-US" dirty="0"/>
                  <a:t>測定感度評価が行われている。</a:t>
                </a:r>
                <a:endParaRPr kumimoji="1" lang="en-US" altLang="ja-JP" dirty="0"/>
              </a:p>
              <a:p>
                <a:r>
                  <a:rPr lang="ja-JP" altLang="en-US" dirty="0"/>
                  <a:t>そこで、背景事象として扱われている、</a:t>
                </a:r>
                <a14:m>
                  <m:oMath xmlns:m="http://schemas.openxmlformats.org/officeDocument/2006/math">
                    <m:r>
                      <a:rPr lang="en-US" altLang="ja-JP" b="1" i="1" smtClean="0">
                        <a:latin typeface="Cambria Math" panose="02040503050406030204" pitchFamily="18" charset="0"/>
                      </a:rPr>
                      <m:t>𝑾𝑾</m:t>
                    </m:r>
                    <m:r>
                      <a:rPr lang="en-US" altLang="ja-JP" b="1" i="1" smtClean="0">
                        <a:latin typeface="Cambria Math" panose="02040503050406030204" pitchFamily="18" charset="0"/>
                        <a:ea typeface="Cambria Math" panose="02040503050406030204" pitchFamily="18" charset="0"/>
                      </a:rPr>
                      <m:t>→</m:t>
                    </m:r>
                    <m:r>
                      <a:rPr lang="en-US" altLang="ja-JP" b="1" i="1" smtClean="0">
                        <a:latin typeface="Cambria Math" panose="02040503050406030204" pitchFamily="18" charset="0"/>
                        <a:ea typeface="Cambria Math" panose="02040503050406030204" pitchFamily="18" charset="0"/>
                      </a:rPr>
                      <m:t>𝒍</m:t>
                    </m:r>
                    <m:r>
                      <a:rPr lang="ja-JP" altLang="en-US" b="1" i="1" smtClean="0">
                        <a:latin typeface="Cambria Math" panose="02040503050406030204" pitchFamily="18" charset="0"/>
                        <a:ea typeface="Cambria Math" panose="02040503050406030204" pitchFamily="18" charset="0"/>
                      </a:rPr>
                      <m:t>𝝂</m:t>
                    </m:r>
                    <m:r>
                      <a:rPr lang="en-US" altLang="ja-JP" b="1" i="1" smtClean="0">
                        <a:latin typeface="Cambria Math" panose="02040503050406030204" pitchFamily="18" charset="0"/>
                        <a:ea typeface="Cambria Math" panose="02040503050406030204" pitchFamily="18" charset="0"/>
                      </a:rPr>
                      <m:t>𝒒</m:t>
                    </m:r>
                    <m:acc>
                      <m:accPr>
                        <m:chr m:val="̅"/>
                        <m:ctrlPr>
                          <a:rPr lang="en-US" altLang="ja-JP" b="1" i="1" smtClean="0">
                            <a:latin typeface="Cambria Math" panose="02040503050406030204" pitchFamily="18" charset="0"/>
                            <a:ea typeface="Cambria Math" panose="02040503050406030204" pitchFamily="18" charset="0"/>
                          </a:rPr>
                        </m:ctrlPr>
                      </m:accPr>
                      <m:e>
                        <m:r>
                          <a:rPr lang="en-US" altLang="ja-JP" b="1" i="1" smtClean="0">
                            <a:latin typeface="Cambria Math" panose="02040503050406030204" pitchFamily="18" charset="0"/>
                            <a:ea typeface="Cambria Math" panose="02040503050406030204" pitchFamily="18" charset="0"/>
                          </a:rPr>
                          <m:t>𝒒</m:t>
                        </m:r>
                        <m:r>
                          <a:rPr lang="ja-JP" altLang="en-US" b="1" i="1">
                            <a:latin typeface="Cambria Math" panose="02040503050406030204" pitchFamily="18" charset="0"/>
                            <a:ea typeface="Cambria Math" panose="02040503050406030204" pitchFamily="18" charset="0"/>
                          </a:rPr>
                          <m:t>’</m:t>
                        </m:r>
                      </m:e>
                    </m:acc>
                  </m:oMath>
                </a14:m>
                <a:r>
                  <a:rPr kumimoji="1" lang="ja-JP" altLang="en-US" dirty="0"/>
                  <a:t>において、</a:t>
                </a:r>
                <a:r>
                  <a:rPr kumimoji="1" lang="en-US" altLang="ja-JP" dirty="0"/>
                  <a:t>BDT</a:t>
                </a:r>
                <a:r>
                  <a:rPr kumimoji="1" lang="ja-JP" altLang="en-US" dirty="0"/>
                  <a:t>で</a:t>
                </a:r>
                <a:r>
                  <a:rPr kumimoji="1" lang="en-US" altLang="ja-JP" dirty="0"/>
                  <a:t>cut</a:t>
                </a:r>
                <a:r>
                  <a:rPr kumimoji="1" lang="ja-JP" altLang="en-US" dirty="0"/>
                  <a:t>をかけた後に残存してしまっている事象の、</a:t>
                </a:r>
                <a:r>
                  <a:rPr kumimoji="1" lang="ja-JP" altLang="en-US" b="1" dirty="0"/>
                  <a:t>レプトンが何であったかは評価されていない。</a:t>
                </a:r>
                <a:endParaRPr kumimoji="1" lang="en-US" altLang="ja-JP" b="1" dirty="0"/>
              </a:p>
            </p:txBody>
          </p:sp>
        </mc:Choice>
        <mc:Fallback xmlns="">
          <p:sp>
            <p:nvSpPr>
              <p:cNvPr id="4" name="テキスト ボックス 3">
                <a:extLst>
                  <a:ext uri="{FF2B5EF4-FFF2-40B4-BE49-F238E27FC236}">
                    <a16:creationId xmlns:a16="http://schemas.microsoft.com/office/drawing/2014/main" id="{ED82092E-FEFE-7028-CEC4-19F0DFA9A5C8}"/>
                  </a:ext>
                </a:extLst>
              </p:cNvPr>
              <p:cNvSpPr txBox="1">
                <a:spLocks noRot="1" noChangeAspect="1" noMove="1" noResize="1" noEditPoints="1" noAdjustHandles="1" noChangeArrowheads="1" noChangeShapeType="1" noTextEdit="1"/>
              </p:cNvSpPr>
              <p:nvPr/>
            </p:nvSpPr>
            <p:spPr>
              <a:xfrm>
                <a:off x="249804" y="1267860"/>
                <a:ext cx="6931549" cy="1477328"/>
              </a:xfrm>
              <a:prstGeom prst="rect">
                <a:avLst/>
              </a:prstGeom>
              <a:blipFill>
                <a:blip r:embed="rId2"/>
                <a:stretch>
                  <a:fillRect l="-702" t="-2449" r="-526" b="-5306"/>
                </a:stretch>
              </a:blipFill>
              <a:ln>
                <a:solidFill>
                  <a:schemeClr val="accent1">
                    <a:lumMod val="40000"/>
                    <a:lumOff val="60000"/>
                  </a:schemeClr>
                </a:solidFill>
              </a:ln>
            </p:spPr>
            <p:txBody>
              <a:bodyPr/>
              <a:lstStyle/>
              <a:p>
                <a:r>
                  <a:rPr lang="ja-JP" altLang="en-US">
                    <a:noFill/>
                  </a:rPr>
                  <a:t> </a:t>
                </a:r>
              </a:p>
            </p:txBody>
          </p:sp>
        </mc:Fallback>
      </mc:AlternateContent>
      <p:cxnSp>
        <p:nvCxnSpPr>
          <p:cNvPr id="6" name="直線矢印コネクタ 5">
            <a:extLst>
              <a:ext uri="{FF2B5EF4-FFF2-40B4-BE49-F238E27FC236}">
                <a16:creationId xmlns:a16="http://schemas.microsoft.com/office/drawing/2014/main" id="{4B5B7354-4CB7-8A73-5748-2921870113AC}"/>
              </a:ext>
            </a:extLst>
          </p:cNvPr>
          <p:cNvCxnSpPr>
            <a:cxnSpLocks/>
          </p:cNvCxnSpPr>
          <p:nvPr/>
        </p:nvCxnSpPr>
        <p:spPr>
          <a:xfrm>
            <a:off x="1700916" y="2745188"/>
            <a:ext cx="0" cy="1246367"/>
          </a:xfrm>
          <a:prstGeom prst="straightConnector1">
            <a:avLst/>
          </a:prstGeom>
          <a:ln>
            <a:solidFill>
              <a:schemeClr val="accent1">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7" name="正方形/長方形 6">
                <a:extLst>
                  <a:ext uri="{FF2B5EF4-FFF2-40B4-BE49-F238E27FC236}">
                    <a16:creationId xmlns:a16="http://schemas.microsoft.com/office/drawing/2014/main" id="{317128D3-8C25-7B0F-F23B-F4A525066691}"/>
                  </a:ext>
                </a:extLst>
              </p:cNvPr>
              <p:cNvSpPr/>
              <p:nvPr/>
            </p:nvSpPr>
            <p:spPr>
              <a:xfrm>
                <a:off x="88789" y="4003633"/>
                <a:ext cx="6718851" cy="1178407"/>
              </a:xfrm>
              <a:prstGeom prst="rect">
                <a:avLst/>
              </a:prstGeom>
              <a:solidFill>
                <a:schemeClr val="bg1"/>
              </a:solidFill>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dirty="0"/>
                  <a:t>レプトンが</a:t>
                </a:r>
                <a:r>
                  <a:rPr lang="en-US" altLang="ja-JP" dirty="0"/>
                  <a:t>tau</a:t>
                </a:r>
                <a:r>
                  <a:rPr lang="ja-JP" altLang="en-US" dirty="0"/>
                  <a:t>の事象が主流だったら、</a:t>
                </a:r>
                <a:r>
                  <a:rPr lang="en-US" altLang="ja-JP" dirty="0" err="1"/>
                  <a:t>taufinder</a:t>
                </a:r>
                <a:r>
                  <a:rPr lang="ja-JP" altLang="en-US" dirty="0"/>
                  <a:t>で出したパワーメータをつかうことで、背景事象である</a:t>
                </a:r>
                <a14:m>
                  <m:oMath xmlns:m="http://schemas.openxmlformats.org/officeDocument/2006/math">
                    <m:r>
                      <a:rPr lang="en-US" altLang="ja-JP" b="0" i="1">
                        <a:latin typeface="Cambria Math" panose="02040503050406030204" pitchFamily="18" charset="0"/>
                      </a:rPr>
                      <m:t>𝑊𝑊</m:t>
                    </m:r>
                    <m:r>
                      <a:rPr lang="en-US" altLang="ja-JP" b="0" i="1">
                        <a:latin typeface="Cambria Math" panose="02040503050406030204" pitchFamily="18" charset="0"/>
                        <a:ea typeface="Cambria Math" panose="02040503050406030204" pitchFamily="18" charset="0"/>
                      </a:rPr>
                      <m:t>→</m:t>
                    </m:r>
                    <m:r>
                      <a:rPr lang="en-US" altLang="ja-JP" b="0" i="1">
                        <a:latin typeface="Cambria Math" panose="02040503050406030204" pitchFamily="18" charset="0"/>
                        <a:ea typeface="Cambria Math" panose="02040503050406030204" pitchFamily="18" charset="0"/>
                      </a:rPr>
                      <m:t>𝑙</m:t>
                    </m:r>
                    <m:r>
                      <a:rPr lang="ja-JP" altLang="en-US" b="0" i="1">
                        <a:latin typeface="Cambria Math" panose="02040503050406030204" pitchFamily="18" charset="0"/>
                        <a:ea typeface="Cambria Math" panose="02040503050406030204" pitchFamily="18" charset="0"/>
                      </a:rPr>
                      <m:t>𝜈</m:t>
                    </m:r>
                    <m:r>
                      <a:rPr lang="en-US" altLang="ja-JP" b="0" i="1">
                        <a:latin typeface="Cambria Math" panose="02040503050406030204" pitchFamily="18" charset="0"/>
                        <a:ea typeface="Cambria Math" panose="02040503050406030204" pitchFamily="18" charset="0"/>
                      </a:rPr>
                      <m:t>𝑞</m:t>
                    </m:r>
                    <m:acc>
                      <m:accPr>
                        <m:chr m:val="̅"/>
                        <m:ctrlPr>
                          <a:rPr lang="en-US" altLang="ja-JP" b="0" i="1">
                            <a:latin typeface="Cambria Math" panose="02040503050406030204" pitchFamily="18" charset="0"/>
                            <a:ea typeface="Cambria Math" panose="02040503050406030204" pitchFamily="18" charset="0"/>
                          </a:rPr>
                        </m:ctrlPr>
                      </m:accPr>
                      <m:e>
                        <m:r>
                          <a:rPr lang="en-US" altLang="ja-JP" b="0" i="1">
                            <a:latin typeface="Cambria Math" panose="02040503050406030204" pitchFamily="18" charset="0"/>
                            <a:ea typeface="Cambria Math" panose="02040503050406030204" pitchFamily="18" charset="0"/>
                          </a:rPr>
                          <m:t>𝑞</m:t>
                        </m:r>
                      </m:e>
                    </m:acc>
                  </m:oMath>
                </a14:m>
                <a:r>
                  <a:rPr kumimoji="1" lang="ja-JP" altLang="en-US" dirty="0"/>
                  <a:t>を減らせるかもしれない</a:t>
                </a:r>
              </a:p>
            </p:txBody>
          </p:sp>
        </mc:Choice>
        <mc:Fallback xmlns="">
          <p:sp>
            <p:nvSpPr>
              <p:cNvPr id="7" name="正方形/長方形 6">
                <a:extLst>
                  <a:ext uri="{FF2B5EF4-FFF2-40B4-BE49-F238E27FC236}">
                    <a16:creationId xmlns:a16="http://schemas.microsoft.com/office/drawing/2014/main" id="{317128D3-8C25-7B0F-F23B-F4A525066691}"/>
                  </a:ext>
                </a:extLst>
              </p:cNvPr>
              <p:cNvSpPr>
                <a:spLocks noRot="1" noChangeAspect="1" noMove="1" noResize="1" noEditPoints="1" noAdjustHandles="1" noChangeArrowheads="1" noChangeShapeType="1" noTextEdit="1"/>
              </p:cNvSpPr>
              <p:nvPr/>
            </p:nvSpPr>
            <p:spPr>
              <a:xfrm>
                <a:off x="88789" y="4003633"/>
                <a:ext cx="6718851" cy="1178407"/>
              </a:xfrm>
              <a:prstGeom prst="rect">
                <a:avLst/>
              </a:prstGeom>
              <a:blipFill>
                <a:blip r:embed="rId3"/>
                <a:stretch>
                  <a:fillRect l="-724"/>
                </a:stretch>
              </a:blipFill>
              <a:ln>
                <a:solidFill>
                  <a:schemeClr val="accent1">
                    <a:lumMod val="40000"/>
                    <a:lumOff val="60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正方形/長方形 8">
                <a:extLst>
                  <a:ext uri="{FF2B5EF4-FFF2-40B4-BE49-F238E27FC236}">
                    <a16:creationId xmlns:a16="http://schemas.microsoft.com/office/drawing/2014/main" id="{96DB700B-0A7A-DA5F-7887-3389166BC8C8}"/>
                  </a:ext>
                </a:extLst>
              </p:cNvPr>
              <p:cNvSpPr/>
              <p:nvPr/>
            </p:nvSpPr>
            <p:spPr>
              <a:xfrm>
                <a:off x="1814224" y="2971800"/>
                <a:ext cx="6931548" cy="914400"/>
              </a:xfrm>
              <a:prstGeom prst="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a:t>残存している</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b="0" i="1" smtClean="0">
                        <a:latin typeface="Cambria Math" panose="02040503050406030204" pitchFamily="18" charset="0"/>
                        <a:ea typeface="Cambria Math" panose="02040503050406030204" pitchFamily="18" charset="0"/>
                      </a:rPr>
                      <m:t>′</m:t>
                    </m:r>
                  </m:oMath>
                </a14:m>
                <a:r>
                  <a:rPr lang="ja-JP" altLang="en-US" dirty="0"/>
                  <a:t>の</a:t>
                </a:r>
                <a:r>
                  <a:rPr lang="ja-JP" altLang="en-US" b="1" dirty="0"/>
                  <a:t>レプトンが</a:t>
                </a:r>
                <a:r>
                  <a:rPr lang="en-US" altLang="ja-JP" b="1" dirty="0"/>
                  <a:t>tau</a:t>
                </a:r>
                <a:r>
                  <a:rPr lang="ja-JP" altLang="en-US" b="1" dirty="0"/>
                  <a:t>であったかを調査する</a:t>
                </a:r>
                <a:endParaRPr kumimoji="1" lang="ja-JP" altLang="en-US" b="1" dirty="0"/>
              </a:p>
            </p:txBody>
          </p:sp>
        </mc:Choice>
        <mc:Fallback xmlns="">
          <p:sp>
            <p:nvSpPr>
              <p:cNvPr id="9" name="正方形/長方形 8">
                <a:extLst>
                  <a:ext uri="{FF2B5EF4-FFF2-40B4-BE49-F238E27FC236}">
                    <a16:creationId xmlns:a16="http://schemas.microsoft.com/office/drawing/2014/main" id="{96DB700B-0A7A-DA5F-7887-3389166BC8C8}"/>
                  </a:ext>
                </a:extLst>
              </p:cNvPr>
              <p:cNvSpPr>
                <a:spLocks noRot="1" noChangeAspect="1" noMove="1" noResize="1" noEditPoints="1" noAdjustHandles="1" noChangeArrowheads="1" noChangeShapeType="1" noTextEdit="1"/>
              </p:cNvSpPr>
              <p:nvPr/>
            </p:nvSpPr>
            <p:spPr>
              <a:xfrm>
                <a:off x="1814224" y="2971800"/>
                <a:ext cx="6931548" cy="914400"/>
              </a:xfrm>
              <a:prstGeom prst="rect">
                <a:avLst/>
              </a:prstGeom>
              <a:blipFill>
                <a:blip r:embed="rId4"/>
                <a:stretch>
                  <a:fillRect l="-175"/>
                </a:stretch>
              </a:blipFill>
              <a:ln>
                <a:solidFill>
                  <a:schemeClr val="accent1">
                    <a:lumMod val="60000"/>
                    <a:lumOff val="40000"/>
                  </a:schemeClr>
                </a:solidFill>
              </a:ln>
            </p:spPr>
            <p:txBody>
              <a:bodyPr/>
              <a:lstStyle/>
              <a:p>
                <a:r>
                  <a:rPr lang="ja-JP" altLang="en-US">
                    <a:noFill/>
                  </a:rPr>
                  <a:t> </a:t>
                </a:r>
              </a:p>
            </p:txBody>
          </p:sp>
        </mc:Fallback>
      </mc:AlternateContent>
      <p:sp>
        <p:nvSpPr>
          <p:cNvPr id="12" name="矢印: 左 11">
            <a:extLst>
              <a:ext uri="{FF2B5EF4-FFF2-40B4-BE49-F238E27FC236}">
                <a16:creationId xmlns:a16="http://schemas.microsoft.com/office/drawing/2014/main" id="{5843635A-AABC-26BC-BCB2-A79DED2F62A6}"/>
              </a:ext>
            </a:extLst>
          </p:cNvPr>
          <p:cNvSpPr/>
          <p:nvPr/>
        </p:nvSpPr>
        <p:spPr>
          <a:xfrm>
            <a:off x="8743786" y="2614985"/>
            <a:ext cx="1717482" cy="1628030"/>
          </a:xfrm>
          <a:prstGeom prst="leftArrow">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t>今ココ</a:t>
            </a:r>
          </a:p>
        </p:txBody>
      </p:sp>
      <p:pic>
        <p:nvPicPr>
          <p:cNvPr id="49" name="図 48">
            <a:extLst>
              <a:ext uri="{FF2B5EF4-FFF2-40B4-BE49-F238E27FC236}">
                <a16:creationId xmlns:a16="http://schemas.microsoft.com/office/drawing/2014/main" id="{6E66BE1B-05E0-6E80-8116-716B6AE888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4482" y="5378286"/>
            <a:ext cx="3116090" cy="1427981"/>
          </a:xfrm>
          <a:prstGeom prst="rect">
            <a:avLst/>
          </a:prstGeom>
        </p:spPr>
      </p:pic>
      <p:sp>
        <p:nvSpPr>
          <p:cNvPr id="57" name="テキスト ボックス 56">
            <a:extLst>
              <a:ext uri="{FF2B5EF4-FFF2-40B4-BE49-F238E27FC236}">
                <a16:creationId xmlns:a16="http://schemas.microsoft.com/office/drawing/2014/main" id="{BEFB9E65-6077-D3A5-9CDA-B95BDBE97601}"/>
              </a:ext>
            </a:extLst>
          </p:cNvPr>
          <p:cNvSpPr txBox="1"/>
          <p:nvPr/>
        </p:nvSpPr>
        <p:spPr>
          <a:xfrm>
            <a:off x="6026253" y="5327937"/>
            <a:ext cx="3116090" cy="369332"/>
          </a:xfrm>
          <a:prstGeom prst="rect">
            <a:avLst/>
          </a:prstGeom>
          <a:noFill/>
        </p:spPr>
        <p:txBody>
          <a:bodyPr wrap="square" rtlCol="0">
            <a:spAutoFit/>
          </a:bodyPr>
          <a:lstStyle/>
          <a:p>
            <a:r>
              <a:rPr kumimoji="1" lang="ja-JP" altLang="en-US" dirty="0"/>
              <a:t>ニュートリノチャンネル</a:t>
            </a:r>
          </a:p>
        </p:txBody>
      </p:sp>
      <mc:AlternateContent xmlns:mc="http://schemas.openxmlformats.org/markup-compatibility/2006" xmlns:a14="http://schemas.microsoft.com/office/drawing/2010/main">
        <mc:Choice Requires="a14">
          <p:sp>
            <p:nvSpPr>
              <p:cNvPr id="58" name="正方形/長方形 57">
                <a:extLst>
                  <a:ext uri="{FF2B5EF4-FFF2-40B4-BE49-F238E27FC236}">
                    <a16:creationId xmlns:a16="http://schemas.microsoft.com/office/drawing/2014/main" id="{E4A29FAE-CE87-B41F-15FB-CD91BFF858D0}"/>
                  </a:ext>
                </a:extLst>
              </p:cNvPr>
              <p:cNvSpPr/>
              <p:nvPr/>
            </p:nvSpPr>
            <p:spPr>
              <a:xfrm>
                <a:off x="10765404" y="5413211"/>
                <a:ext cx="267205" cy="1987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ja-JP" sz="1200" b="0" i="1" smtClean="0">
                              <a:solidFill>
                                <a:schemeClr val="tx1"/>
                              </a:solidFill>
                              <a:latin typeface="Cambria Math" panose="02040503050406030204" pitchFamily="18" charset="0"/>
                            </a:rPr>
                          </m:ctrlPr>
                        </m:accPr>
                        <m:e>
                          <m:r>
                            <a:rPr kumimoji="1" lang="en-US" altLang="ja-JP" sz="1200" b="0" i="1" smtClean="0">
                              <a:solidFill>
                                <a:schemeClr val="tx1"/>
                              </a:solidFill>
                              <a:latin typeface="Cambria Math" panose="02040503050406030204" pitchFamily="18" charset="0"/>
                            </a:rPr>
                            <m:t>𝑞</m:t>
                          </m:r>
                        </m:e>
                      </m:acc>
                    </m:oMath>
                  </m:oMathPara>
                </a14:m>
                <a:endParaRPr kumimoji="1" lang="ja-JP" altLang="en-US" sz="1200" dirty="0"/>
              </a:p>
            </p:txBody>
          </p:sp>
        </mc:Choice>
        <mc:Fallback xmlns="">
          <p:sp>
            <p:nvSpPr>
              <p:cNvPr id="58" name="正方形/長方形 57">
                <a:extLst>
                  <a:ext uri="{FF2B5EF4-FFF2-40B4-BE49-F238E27FC236}">
                    <a16:creationId xmlns:a16="http://schemas.microsoft.com/office/drawing/2014/main" id="{E4A29FAE-CE87-B41F-15FB-CD91BFF858D0}"/>
                  </a:ext>
                </a:extLst>
              </p:cNvPr>
              <p:cNvSpPr>
                <a:spLocks noRot="1" noChangeAspect="1" noMove="1" noResize="1" noEditPoints="1" noAdjustHandles="1" noChangeArrowheads="1" noChangeShapeType="1" noTextEdit="1"/>
              </p:cNvSpPr>
              <p:nvPr/>
            </p:nvSpPr>
            <p:spPr>
              <a:xfrm>
                <a:off x="10765404" y="5413211"/>
                <a:ext cx="267205" cy="198783"/>
              </a:xfrm>
              <a:prstGeom prst="rect">
                <a:avLst/>
              </a:prstGeom>
              <a:blipFill>
                <a:blip r:embed="rId6"/>
                <a:stretch>
                  <a:fillRect b="-8333"/>
                </a:stretch>
              </a:blipFill>
              <a:ln>
                <a:solidFill>
                  <a:schemeClr val="bg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正方形/長方形 59">
                <a:extLst>
                  <a:ext uri="{FF2B5EF4-FFF2-40B4-BE49-F238E27FC236}">
                    <a16:creationId xmlns:a16="http://schemas.microsoft.com/office/drawing/2014/main" id="{B9A71535-8CCC-016F-3D45-D4A8E1E4D01F}"/>
                  </a:ext>
                </a:extLst>
              </p:cNvPr>
              <p:cNvSpPr/>
              <p:nvPr/>
            </p:nvSpPr>
            <p:spPr>
              <a:xfrm>
                <a:off x="10788944" y="5697269"/>
                <a:ext cx="295523" cy="2080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ja-JP" sz="1200" b="0" i="1" smtClean="0">
                          <a:solidFill>
                            <a:schemeClr val="tx1"/>
                          </a:solidFill>
                          <a:latin typeface="Cambria Math" panose="02040503050406030204" pitchFamily="18" charset="0"/>
                        </a:rPr>
                        <m:t>𝑞</m:t>
                      </m:r>
                    </m:oMath>
                  </m:oMathPara>
                </a14:m>
                <a:endParaRPr kumimoji="1" lang="ja-JP" altLang="en-US" sz="1200" dirty="0">
                  <a:solidFill>
                    <a:schemeClr val="tx1"/>
                  </a:solidFill>
                </a:endParaRPr>
              </a:p>
            </p:txBody>
          </p:sp>
        </mc:Choice>
        <mc:Fallback xmlns="">
          <p:sp>
            <p:nvSpPr>
              <p:cNvPr id="60" name="正方形/長方形 59">
                <a:extLst>
                  <a:ext uri="{FF2B5EF4-FFF2-40B4-BE49-F238E27FC236}">
                    <a16:creationId xmlns:a16="http://schemas.microsoft.com/office/drawing/2014/main" id="{B9A71535-8CCC-016F-3D45-D4A8E1E4D01F}"/>
                  </a:ext>
                </a:extLst>
              </p:cNvPr>
              <p:cNvSpPr>
                <a:spLocks noRot="1" noChangeAspect="1" noMove="1" noResize="1" noEditPoints="1" noAdjustHandles="1" noChangeArrowheads="1" noChangeShapeType="1" noTextEdit="1"/>
              </p:cNvSpPr>
              <p:nvPr/>
            </p:nvSpPr>
            <p:spPr>
              <a:xfrm>
                <a:off x="10788944" y="5697269"/>
                <a:ext cx="295523" cy="208059"/>
              </a:xfrm>
              <a:prstGeom prst="rect">
                <a:avLst/>
              </a:prstGeom>
              <a:blipFill>
                <a:blip r:embed="rId7"/>
                <a:stretch>
                  <a:fillRect b="-8108"/>
                </a:stretch>
              </a:blipFill>
              <a:ln>
                <a:solidFill>
                  <a:schemeClr val="bg1"/>
                </a:solidFill>
              </a:ln>
            </p:spPr>
            <p:txBody>
              <a:bodyPr/>
              <a:lstStyle/>
              <a:p>
                <a:r>
                  <a:rPr lang="ja-JP" altLang="en-US">
                    <a:noFill/>
                  </a:rPr>
                  <a:t> </a:t>
                </a:r>
              </a:p>
            </p:txBody>
          </p:sp>
        </mc:Fallback>
      </mc:AlternateContent>
    </p:spTree>
    <p:extLst>
      <p:ext uri="{BB962C8B-B14F-4D97-AF65-F5344CB8AC3E}">
        <p14:creationId xmlns:p14="http://schemas.microsoft.com/office/powerpoint/2010/main" val="1387420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四角形: 角を丸くする 292">
            <a:extLst>
              <a:ext uri="{FF2B5EF4-FFF2-40B4-BE49-F238E27FC236}">
                <a16:creationId xmlns:a16="http://schemas.microsoft.com/office/drawing/2014/main" id="{7EF7BDA4-7C1A-2941-02C6-E9529CAA5B67}"/>
              </a:ext>
            </a:extLst>
          </p:cNvPr>
          <p:cNvSpPr/>
          <p:nvPr/>
        </p:nvSpPr>
        <p:spPr>
          <a:xfrm>
            <a:off x="540759" y="4039263"/>
            <a:ext cx="8913343" cy="264142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2" name="四角形: 角を丸くする 291">
            <a:extLst>
              <a:ext uri="{FF2B5EF4-FFF2-40B4-BE49-F238E27FC236}">
                <a16:creationId xmlns:a16="http://schemas.microsoft.com/office/drawing/2014/main" id="{D225313E-814D-BCE9-B311-A6EE896EC0C5}"/>
              </a:ext>
            </a:extLst>
          </p:cNvPr>
          <p:cNvSpPr/>
          <p:nvPr/>
        </p:nvSpPr>
        <p:spPr>
          <a:xfrm>
            <a:off x="695296" y="1016680"/>
            <a:ext cx="8758806" cy="284769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CF6E84F8-15ED-56DF-6AAA-6E9EFFD5617E}"/>
                  </a:ext>
                </a:extLst>
              </p:cNvPr>
              <p:cNvSpPr>
                <a:spLocks noGrp="1"/>
              </p:cNvSpPr>
              <p:nvPr>
                <p:ph type="title"/>
              </p:nvPr>
            </p:nvSpPr>
            <p:spPr>
              <a:xfrm>
                <a:off x="728178" y="299737"/>
                <a:ext cx="5465888" cy="628153"/>
              </a:xfrm>
            </p:spPr>
            <p:txBody>
              <a:bodyPr>
                <a:normAutofit fontScale="90000"/>
              </a:bodyPr>
              <a:lstStyle/>
              <a:p>
                <a14:m>
                  <m:oMath xmlns:m="http://schemas.openxmlformats.org/officeDocument/2006/math">
                    <m:r>
                      <a:rPr lang="en-US" altLang="ja-JP" i="1" smtClean="0">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b="0" i="1" smtClean="0">
                        <a:latin typeface="Cambria Math" panose="02040503050406030204" pitchFamily="18" charset="0"/>
                        <a:ea typeface="Cambria Math" panose="02040503050406030204" pitchFamily="18" charset="0"/>
                      </a:rPr>
                      <m:t>′</m:t>
                    </m:r>
                  </m:oMath>
                </a14:m>
                <a:r>
                  <a:rPr kumimoji="1" lang="ja-JP" altLang="en-US" dirty="0"/>
                  <a:t> </a:t>
                </a:r>
                <a:r>
                  <a:rPr kumimoji="1" lang="en-US" altLang="ja-JP" dirty="0"/>
                  <a:t>WW</a:t>
                </a:r>
                <a:r>
                  <a:rPr kumimoji="1" lang="ja-JP" altLang="en-US" dirty="0"/>
                  <a:t>ペア</a:t>
                </a:r>
              </a:p>
            </p:txBody>
          </p:sp>
        </mc:Choice>
        <mc:Fallback xmlns="">
          <p:sp>
            <p:nvSpPr>
              <p:cNvPr id="2" name="タイトル 1">
                <a:extLst>
                  <a:ext uri="{FF2B5EF4-FFF2-40B4-BE49-F238E27FC236}">
                    <a16:creationId xmlns:a16="http://schemas.microsoft.com/office/drawing/2014/main" id="{CF6E84F8-15ED-56DF-6AAA-6E9EFFD5617E}"/>
                  </a:ext>
                </a:extLst>
              </p:cNvPr>
              <p:cNvSpPr>
                <a:spLocks noGrp="1" noRot="1" noChangeAspect="1" noMove="1" noResize="1" noEditPoints="1" noAdjustHandles="1" noChangeArrowheads="1" noChangeShapeType="1" noTextEdit="1"/>
              </p:cNvSpPr>
              <p:nvPr>
                <p:ph type="title"/>
              </p:nvPr>
            </p:nvSpPr>
            <p:spPr>
              <a:xfrm>
                <a:off x="728178" y="299737"/>
                <a:ext cx="5465888" cy="628153"/>
              </a:xfrm>
              <a:blipFill>
                <a:blip r:embed="rId3"/>
                <a:stretch>
                  <a:fillRect t="-27184" b="-43689"/>
                </a:stretch>
              </a:blipFill>
            </p:spPr>
            <p:txBody>
              <a:bodyPr/>
              <a:lstStyle/>
              <a:p>
                <a:r>
                  <a:rPr lang="ja-JP" altLang="en-US">
                    <a:noFill/>
                  </a:rPr>
                  <a:t> </a:t>
                </a:r>
              </a:p>
            </p:txBody>
          </p:sp>
        </mc:Fallback>
      </mc:AlternateContent>
      <p:sp>
        <p:nvSpPr>
          <p:cNvPr id="4" name="テキスト ボックス 3">
            <a:extLst>
              <a:ext uri="{FF2B5EF4-FFF2-40B4-BE49-F238E27FC236}">
                <a16:creationId xmlns:a16="http://schemas.microsoft.com/office/drawing/2014/main" id="{6A4CAB2B-5576-8B8C-B948-4B4A2AED2C18}"/>
              </a:ext>
            </a:extLst>
          </p:cNvPr>
          <p:cNvSpPr txBox="1"/>
          <p:nvPr/>
        </p:nvSpPr>
        <p:spPr>
          <a:xfrm>
            <a:off x="1040148" y="1182669"/>
            <a:ext cx="1559779" cy="369332"/>
          </a:xfrm>
          <a:prstGeom prst="rect">
            <a:avLst/>
          </a:prstGeom>
          <a:noFill/>
        </p:spPr>
        <p:txBody>
          <a:bodyPr wrap="square" rtlCol="0">
            <a:spAutoFit/>
          </a:bodyPr>
          <a:lstStyle/>
          <a:p>
            <a:r>
              <a:rPr lang="en-US" altLang="ja-JP" dirty="0"/>
              <a:t>s</a:t>
            </a:r>
            <a:r>
              <a:rPr kumimoji="1" lang="ja-JP" altLang="en-US" dirty="0"/>
              <a:t>チャンネル</a:t>
            </a:r>
          </a:p>
        </p:txBody>
      </p:sp>
      <p:sp>
        <p:nvSpPr>
          <p:cNvPr id="5" name="テキスト ボックス 4">
            <a:extLst>
              <a:ext uri="{FF2B5EF4-FFF2-40B4-BE49-F238E27FC236}">
                <a16:creationId xmlns:a16="http://schemas.microsoft.com/office/drawing/2014/main" id="{6DB7D069-484D-EFEE-B9E1-BF6B05411DBD}"/>
              </a:ext>
            </a:extLst>
          </p:cNvPr>
          <p:cNvSpPr txBox="1"/>
          <p:nvPr/>
        </p:nvSpPr>
        <p:spPr>
          <a:xfrm>
            <a:off x="662426" y="4099459"/>
            <a:ext cx="2257260" cy="369332"/>
          </a:xfrm>
          <a:prstGeom prst="rect">
            <a:avLst/>
          </a:prstGeom>
          <a:noFill/>
        </p:spPr>
        <p:txBody>
          <a:bodyPr wrap="square" rtlCol="0">
            <a:spAutoFit/>
          </a:bodyPr>
          <a:lstStyle/>
          <a:p>
            <a:r>
              <a:rPr kumimoji="1" lang="en-US" altLang="ja-JP" dirty="0"/>
              <a:t>t</a:t>
            </a:r>
            <a:r>
              <a:rPr kumimoji="1" lang="ja-JP" altLang="en-US" dirty="0"/>
              <a:t>チャンネル</a:t>
            </a:r>
            <a:endParaRPr kumimoji="1" lang="en-US" altLang="ja-JP" dirty="0"/>
          </a:p>
        </p:txBody>
      </p:sp>
      <p:grpSp>
        <p:nvGrpSpPr>
          <p:cNvPr id="191" name="グループ化 190">
            <a:extLst>
              <a:ext uri="{FF2B5EF4-FFF2-40B4-BE49-F238E27FC236}">
                <a16:creationId xmlns:a16="http://schemas.microsoft.com/office/drawing/2014/main" id="{44851702-E840-98E9-2BCB-A446C44EF36D}"/>
              </a:ext>
            </a:extLst>
          </p:cNvPr>
          <p:cNvGrpSpPr/>
          <p:nvPr/>
        </p:nvGrpSpPr>
        <p:grpSpPr>
          <a:xfrm>
            <a:off x="1085936" y="1148429"/>
            <a:ext cx="3886237" cy="2296708"/>
            <a:chOff x="7013713" y="1214913"/>
            <a:chExt cx="3886237" cy="2296708"/>
          </a:xfrm>
        </p:grpSpPr>
        <p:grpSp>
          <p:nvGrpSpPr>
            <p:cNvPr id="6" name="グループ化 5">
              <a:extLst>
                <a:ext uri="{FF2B5EF4-FFF2-40B4-BE49-F238E27FC236}">
                  <a16:creationId xmlns:a16="http://schemas.microsoft.com/office/drawing/2014/main" id="{BBBCD458-4751-A3FA-2EFA-A539EB126503}"/>
                </a:ext>
              </a:extLst>
            </p:cNvPr>
            <p:cNvGrpSpPr/>
            <p:nvPr/>
          </p:nvGrpSpPr>
          <p:grpSpPr>
            <a:xfrm>
              <a:off x="7013713" y="1214913"/>
              <a:ext cx="3886237" cy="2296708"/>
              <a:chOff x="581527" y="4466617"/>
              <a:chExt cx="3886237" cy="2296708"/>
            </a:xfrm>
          </p:grpSpPr>
          <p:grpSp>
            <p:nvGrpSpPr>
              <p:cNvPr id="7" name="グループ化 6">
                <a:extLst>
                  <a:ext uri="{FF2B5EF4-FFF2-40B4-BE49-F238E27FC236}">
                    <a16:creationId xmlns:a16="http://schemas.microsoft.com/office/drawing/2014/main" id="{BF8F95BA-076A-6162-667B-28BB9A6F52CD}"/>
                  </a:ext>
                </a:extLst>
              </p:cNvPr>
              <p:cNvGrpSpPr/>
              <p:nvPr/>
            </p:nvGrpSpPr>
            <p:grpSpPr>
              <a:xfrm>
                <a:off x="581527" y="4466617"/>
                <a:ext cx="3886237" cy="2296708"/>
                <a:chOff x="1770186" y="4309114"/>
                <a:chExt cx="3886237" cy="2296708"/>
              </a:xfrm>
            </p:grpSpPr>
            <p:sp>
              <p:nvSpPr>
                <p:cNvPr id="9" name="二等辺三角形 8">
                  <a:extLst>
                    <a:ext uri="{FF2B5EF4-FFF2-40B4-BE49-F238E27FC236}">
                      <a16:creationId xmlns:a16="http://schemas.microsoft.com/office/drawing/2014/main" id="{07E92F39-1424-6EA9-451E-85427C6E1A89}"/>
                    </a:ext>
                  </a:extLst>
                </p:cNvPr>
                <p:cNvSpPr/>
                <p:nvPr/>
              </p:nvSpPr>
              <p:spPr>
                <a:xfrm rot="7588457">
                  <a:off x="4755203" y="512051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0" name="二等辺三角形 9">
                  <a:extLst>
                    <a:ext uri="{FF2B5EF4-FFF2-40B4-BE49-F238E27FC236}">
                      <a16:creationId xmlns:a16="http://schemas.microsoft.com/office/drawing/2014/main" id="{4FA586B5-BCD5-4B7B-667A-3DC9A9C575C6}"/>
                    </a:ext>
                  </a:extLst>
                </p:cNvPr>
                <p:cNvSpPr/>
                <p:nvPr/>
              </p:nvSpPr>
              <p:spPr>
                <a:xfrm rot="13268211">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11" name="フリーフォーム: 図形 10">
                  <a:extLst>
                    <a:ext uri="{FF2B5EF4-FFF2-40B4-BE49-F238E27FC236}">
                      <a16:creationId xmlns:a16="http://schemas.microsoft.com/office/drawing/2014/main" id="{4E9B7D1F-C3AC-D78E-AB79-915F52DECA85}"/>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80123FBD-7ED6-1E20-0CB6-489A4F2548CD}"/>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FA794BEA-10B4-B925-6E0A-CAB80212E6BC}"/>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F8333EE1-B4D0-2289-3B19-E7FBDD64BC73}"/>
                        </a:ext>
                      </a:extLst>
                    </p:cNvPr>
                    <p:cNvSpPr txBox="1"/>
                    <p:nvPr/>
                  </p:nvSpPr>
                  <p:spPr>
                    <a:xfrm>
                      <a:off x="3125283" y="4985587"/>
                      <a:ext cx="667596"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𝛾</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14" name="テキスト ボックス 13">
                      <a:extLst>
                        <a:ext uri="{FF2B5EF4-FFF2-40B4-BE49-F238E27FC236}">
                          <a16:creationId xmlns:a16="http://schemas.microsoft.com/office/drawing/2014/main" id="{F8333EE1-B4D0-2289-3B19-E7FBDD64BC73}"/>
                        </a:ext>
                      </a:extLst>
                    </p:cNvPr>
                    <p:cNvSpPr txBox="1">
                      <a:spLocks noRot="1" noChangeAspect="1" noMove="1" noResize="1" noEditPoints="1" noAdjustHandles="1" noChangeArrowheads="1" noChangeShapeType="1" noTextEdit="1"/>
                    </p:cNvSpPr>
                    <p:nvPr/>
                  </p:nvSpPr>
                  <p:spPr>
                    <a:xfrm>
                      <a:off x="3125283" y="4985587"/>
                      <a:ext cx="667596" cy="369332"/>
                    </a:xfrm>
                    <a:prstGeom prst="rect">
                      <a:avLst/>
                    </a:prstGeom>
                    <a:blipFill>
                      <a:blip r:embed="rId15"/>
                      <a:stretch>
                        <a:fillRect b="-131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D3F4BD4F-56CA-A584-324C-FFAB083FF2BB}"/>
                        </a:ext>
                      </a:extLst>
                    </p:cNvPr>
                    <p:cNvSpPr txBox="1"/>
                    <p:nvPr/>
                  </p:nvSpPr>
                  <p:spPr>
                    <a:xfrm>
                      <a:off x="4036870" y="4920702"/>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5" name="テキスト ボックス 14">
                      <a:extLst>
                        <a:ext uri="{FF2B5EF4-FFF2-40B4-BE49-F238E27FC236}">
                          <a16:creationId xmlns:a16="http://schemas.microsoft.com/office/drawing/2014/main" id="{D3F4BD4F-56CA-A584-324C-FFAB083FF2BB}"/>
                        </a:ext>
                      </a:extLst>
                    </p:cNvPr>
                    <p:cNvSpPr txBox="1">
                      <a:spLocks noRot="1" noChangeAspect="1" noMove="1" noResize="1" noEditPoints="1" noAdjustHandles="1" noChangeArrowheads="1" noChangeShapeType="1" noTextEdit="1"/>
                    </p:cNvSpPr>
                    <p:nvPr/>
                  </p:nvSpPr>
                  <p:spPr>
                    <a:xfrm>
                      <a:off x="4036870" y="4920702"/>
                      <a:ext cx="462844" cy="369332"/>
                    </a:xfrm>
                    <a:prstGeom prst="rect">
                      <a:avLst/>
                    </a:prstGeom>
                    <a:blipFill>
                      <a:blip r:embed="rId16"/>
                      <a:stretch>
                        <a:fillRect r="-65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4C9251F8-3735-AABD-67E8-65BF9CB7AE65}"/>
                        </a:ext>
                      </a:extLst>
                    </p:cNvPr>
                    <p:cNvSpPr txBox="1"/>
                    <p:nvPr/>
                  </p:nvSpPr>
                  <p:spPr>
                    <a:xfrm>
                      <a:off x="4904214" y="4309114"/>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16" name="テキスト ボックス 15">
                      <a:extLst>
                        <a:ext uri="{FF2B5EF4-FFF2-40B4-BE49-F238E27FC236}">
                          <a16:creationId xmlns:a16="http://schemas.microsoft.com/office/drawing/2014/main" id="{4C9251F8-3735-AABD-67E8-65BF9CB7AE65}"/>
                        </a:ext>
                      </a:extLst>
                    </p:cNvPr>
                    <p:cNvSpPr txBox="1">
                      <a:spLocks noRot="1" noChangeAspect="1" noMove="1" noResize="1" noEditPoints="1" noAdjustHandles="1" noChangeArrowheads="1" noChangeShapeType="1" noTextEdit="1"/>
                    </p:cNvSpPr>
                    <p:nvPr/>
                  </p:nvSpPr>
                  <p:spPr>
                    <a:xfrm>
                      <a:off x="4904214" y="4309114"/>
                      <a:ext cx="462844" cy="369332"/>
                    </a:xfrm>
                    <a:prstGeom prst="rect">
                      <a:avLst/>
                    </a:prstGeom>
                    <a:blipFill>
                      <a:blip r:embed="rId17"/>
                      <a:stretch>
                        <a:fillRect r="-1316"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FAFE7171-A96F-1B18-2CC6-6EFE6F748D85}"/>
                        </a:ext>
                      </a:extLst>
                    </p:cNvPr>
                    <p:cNvSpPr txBox="1"/>
                    <p:nvPr/>
                  </p:nvSpPr>
                  <p:spPr>
                    <a:xfrm>
                      <a:off x="4862604" y="509710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17" name="テキスト ボックス 16">
                      <a:extLst>
                        <a:ext uri="{FF2B5EF4-FFF2-40B4-BE49-F238E27FC236}">
                          <a16:creationId xmlns:a16="http://schemas.microsoft.com/office/drawing/2014/main" id="{FAFE7171-A96F-1B18-2CC6-6EFE6F748D85}"/>
                        </a:ext>
                      </a:extLst>
                    </p:cNvPr>
                    <p:cNvSpPr txBox="1">
                      <a:spLocks noRot="1" noChangeAspect="1" noMove="1" noResize="1" noEditPoints="1" noAdjustHandles="1" noChangeArrowheads="1" noChangeShapeType="1" noTextEdit="1"/>
                    </p:cNvSpPr>
                    <p:nvPr/>
                  </p:nvSpPr>
                  <p:spPr>
                    <a:xfrm>
                      <a:off x="4862604" y="5097100"/>
                      <a:ext cx="462844" cy="369332"/>
                    </a:xfrm>
                    <a:prstGeom prst="rect">
                      <a:avLst/>
                    </a:prstGeom>
                    <a:blipFill>
                      <a:blip r:embed="rId18"/>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7C0902ED-9165-DA59-A8F9-365B775EA04E}"/>
                        </a:ext>
                      </a:extLst>
                    </p:cNvPr>
                    <p:cNvSpPr txBox="1"/>
                    <p:nvPr/>
                  </p:nvSpPr>
                  <p:spPr>
                    <a:xfrm>
                      <a:off x="5193579" y="5354919"/>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𝑙</m:t>
                                    </m:r>
                                  </m:sub>
                                </m:sSub>
                              </m:e>
                            </m:acc>
                          </m:oMath>
                        </m:oMathPara>
                      </a14:m>
                      <a:endParaRPr kumimoji="1" lang="ja-JP" altLang="en-US" dirty="0"/>
                    </a:p>
                  </p:txBody>
                </p:sp>
              </mc:Choice>
              <mc:Fallback xmlns="">
                <p:sp>
                  <p:nvSpPr>
                    <p:cNvPr id="18" name="テキスト ボックス 17">
                      <a:extLst>
                        <a:ext uri="{FF2B5EF4-FFF2-40B4-BE49-F238E27FC236}">
                          <a16:creationId xmlns:a16="http://schemas.microsoft.com/office/drawing/2014/main" id="{7C0902ED-9165-DA59-A8F9-365B775EA04E}"/>
                        </a:ext>
                      </a:extLst>
                    </p:cNvPr>
                    <p:cNvSpPr txBox="1">
                      <a:spLocks noRot="1" noChangeAspect="1" noMove="1" noResize="1" noEditPoints="1" noAdjustHandles="1" noChangeArrowheads="1" noChangeShapeType="1" noTextEdit="1"/>
                    </p:cNvSpPr>
                    <p:nvPr/>
                  </p:nvSpPr>
                  <p:spPr>
                    <a:xfrm>
                      <a:off x="5193579" y="5354919"/>
                      <a:ext cx="462844" cy="369332"/>
                    </a:xfrm>
                    <a:prstGeom prst="rect">
                      <a:avLst/>
                    </a:prstGeom>
                    <a:blipFill>
                      <a:blip r:embed="rId19"/>
                      <a:stretch>
                        <a:fillRect r="-131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F6864DF6-8287-C19C-0DFF-2CB1D19EB21F}"/>
                        </a:ext>
                      </a:extLst>
                    </p:cNvPr>
                    <p:cNvSpPr txBox="1"/>
                    <p:nvPr/>
                  </p:nvSpPr>
                  <p:spPr>
                    <a:xfrm>
                      <a:off x="4095592" y="5833714"/>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19" name="テキスト ボックス 18">
                      <a:extLst>
                        <a:ext uri="{FF2B5EF4-FFF2-40B4-BE49-F238E27FC236}">
                          <a16:creationId xmlns:a16="http://schemas.microsoft.com/office/drawing/2014/main" id="{F6864DF6-8287-C19C-0DFF-2CB1D19EB21F}"/>
                        </a:ext>
                      </a:extLst>
                    </p:cNvPr>
                    <p:cNvSpPr txBox="1">
                      <a:spLocks noRot="1" noChangeAspect="1" noMove="1" noResize="1" noEditPoints="1" noAdjustHandles="1" noChangeArrowheads="1" noChangeShapeType="1" noTextEdit="1"/>
                    </p:cNvSpPr>
                    <p:nvPr/>
                  </p:nvSpPr>
                  <p:spPr>
                    <a:xfrm>
                      <a:off x="4095592" y="5833714"/>
                      <a:ext cx="462844" cy="369332"/>
                    </a:xfrm>
                    <a:prstGeom prst="rect">
                      <a:avLst/>
                    </a:prstGeom>
                    <a:blipFill>
                      <a:blip r:embed="rId20"/>
                      <a:stretch>
                        <a:fillRect r="-2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F80E1B35-B177-1551-FEE8-7294EDB0F8AD}"/>
                        </a:ext>
                      </a:extLst>
                    </p:cNvPr>
                    <p:cNvSpPr txBox="1"/>
                    <p:nvPr/>
                  </p:nvSpPr>
                  <p:spPr>
                    <a:xfrm>
                      <a:off x="5154390" y="6236490"/>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0" name="テキスト ボックス 19">
                      <a:extLst>
                        <a:ext uri="{FF2B5EF4-FFF2-40B4-BE49-F238E27FC236}">
                          <a16:creationId xmlns:a16="http://schemas.microsoft.com/office/drawing/2014/main" id="{F80E1B35-B177-1551-FEE8-7294EDB0F8AD}"/>
                        </a:ext>
                      </a:extLst>
                    </p:cNvPr>
                    <p:cNvSpPr txBox="1">
                      <a:spLocks noRot="1" noChangeAspect="1" noMove="1" noResize="1" noEditPoints="1" noAdjustHandles="1" noChangeArrowheads="1" noChangeShapeType="1" noTextEdit="1"/>
                    </p:cNvSpPr>
                    <p:nvPr/>
                  </p:nvSpPr>
                  <p:spPr>
                    <a:xfrm>
                      <a:off x="5154390" y="6236490"/>
                      <a:ext cx="462844" cy="369332"/>
                    </a:xfrm>
                    <a:prstGeom prst="rect">
                      <a:avLst/>
                    </a:prstGeom>
                    <a:blipFill>
                      <a:blip r:embed="rId21"/>
                      <a:stretch>
                        <a:fillRect/>
                      </a:stretch>
                    </a:blipFill>
                  </p:spPr>
                  <p:txBody>
                    <a:bodyPr/>
                    <a:lstStyle/>
                    <a:p>
                      <a:r>
                        <a:rPr lang="ja-JP" altLang="en-US">
                          <a:noFill/>
                        </a:rPr>
                        <a:t> </a:t>
                      </a:r>
                    </a:p>
                  </p:txBody>
                </p:sp>
              </mc:Fallback>
            </mc:AlternateContent>
            <p:cxnSp>
              <p:nvCxnSpPr>
                <p:cNvPr id="21" name="直線コネクタ 20">
                  <a:extLst>
                    <a:ext uri="{FF2B5EF4-FFF2-40B4-BE49-F238E27FC236}">
                      <a16:creationId xmlns:a16="http://schemas.microsoft.com/office/drawing/2014/main" id="{39A37981-5C97-3093-6C41-DCFD43E3B437}"/>
                    </a:ext>
                  </a:extLst>
                </p:cNvPr>
                <p:cNvCxnSpPr>
                  <a:cxnSpLocks/>
                  <a:endCxn id="11"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2" name="直線コネクタ 21">
                  <a:extLst>
                    <a:ext uri="{FF2B5EF4-FFF2-40B4-BE49-F238E27FC236}">
                      <a16:creationId xmlns:a16="http://schemas.microsoft.com/office/drawing/2014/main" id="{3A841F55-DF00-18D7-1EF5-3DFEC4F5F384}"/>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7" name="直線コネクタ 26">
                  <a:extLst>
                    <a:ext uri="{FF2B5EF4-FFF2-40B4-BE49-F238E27FC236}">
                      <a16:creationId xmlns:a16="http://schemas.microsoft.com/office/drawing/2014/main" id="{37D2D078-4464-6814-C9C1-F469703D9B4D}"/>
                    </a:ext>
                  </a:extLst>
                </p:cNvPr>
                <p:cNvCxnSpPr>
                  <a:cxnSpLocks/>
                </p:cNvCxnSpPr>
                <p:nvPr/>
              </p:nvCxnSpPr>
              <p:spPr>
                <a:xfrm flipV="1">
                  <a:off x="4692930" y="4574729"/>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8" name="直線コネクタ 27">
                  <a:extLst>
                    <a:ext uri="{FF2B5EF4-FFF2-40B4-BE49-F238E27FC236}">
                      <a16:creationId xmlns:a16="http://schemas.microsoft.com/office/drawing/2014/main" id="{CBB68493-89A6-6DAA-C250-4CDF8A251AA8}"/>
                    </a:ext>
                  </a:extLst>
                </p:cNvPr>
                <p:cNvCxnSpPr>
                  <a:cxnSpLocks/>
                </p:cNvCxnSpPr>
                <p:nvPr/>
              </p:nvCxnSpPr>
              <p:spPr>
                <a:xfrm>
                  <a:off x="4803005" y="6027736"/>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29" name="直線コネクタ 28">
                  <a:extLst>
                    <a:ext uri="{FF2B5EF4-FFF2-40B4-BE49-F238E27FC236}">
                      <a16:creationId xmlns:a16="http://schemas.microsoft.com/office/drawing/2014/main" id="{5C9AC540-EF5C-8A87-1D99-C7753AEAF4BF}"/>
                    </a:ext>
                  </a:extLst>
                </p:cNvPr>
                <p:cNvCxnSpPr>
                  <a:cxnSpLocks/>
                </p:cNvCxnSpPr>
                <p:nvPr/>
              </p:nvCxnSpPr>
              <p:spPr>
                <a:xfrm flipH="1">
                  <a:off x="4830198" y="5659253"/>
                  <a:ext cx="467021" cy="370601"/>
                </a:xfrm>
                <a:prstGeom prst="line">
                  <a:avLst/>
                </a:prstGeom>
              </p:spPr>
              <p:style>
                <a:lnRef idx="2">
                  <a:schemeClr val="dk1"/>
                </a:lnRef>
                <a:fillRef idx="0">
                  <a:schemeClr val="dk1"/>
                </a:fillRef>
                <a:effectRef idx="1">
                  <a:schemeClr val="dk1"/>
                </a:effectRef>
                <a:fontRef idx="minor">
                  <a:schemeClr val="tx1"/>
                </a:fontRef>
              </p:style>
            </p:cxnSp>
            <p:sp>
              <p:nvSpPr>
                <p:cNvPr id="30" name="フリーフォーム: 図形 29">
                  <a:extLst>
                    <a:ext uri="{FF2B5EF4-FFF2-40B4-BE49-F238E27FC236}">
                      <a16:creationId xmlns:a16="http://schemas.microsoft.com/office/drawing/2014/main" id="{36F3EC80-1666-353B-1672-35A7272CA9B7}"/>
                    </a:ext>
                  </a:extLst>
                </p:cNvPr>
                <p:cNvSpPr/>
                <p:nvPr/>
              </p:nvSpPr>
              <p:spPr>
                <a:xfrm rot="2031325" flipV="1">
                  <a:off x="4047164" y="5683187"/>
                  <a:ext cx="854538" cy="22598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二等辺三角形 30">
                  <a:extLst>
                    <a:ext uri="{FF2B5EF4-FFF2-40B4-BE49-F238E27FC236}">
                      <a16:creationId xmlns:a16="http://schemas.microsoft.com/office/drawing/2014/main" id="{81B1E460-E18D-065B-1AA9-E14C93016FD6}"/>
                    </a:ext>
                  </a:extLst>
                </p:cNvPr>
                <p:cNvSpPr/>
                <p:nvPr/>
              </p:nvSpPr>
              <p:spPr>
                <a:xfrm rot="14031933">
                  <a:off x="4959954" y="58181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FC651E98-01B2-8BF2-1F84-A0A87C087495}"/>
                    </a:ext>
                  </a:extLst>
                </p:cNvPr>
                <p:cNvSpPr/>
                <p:nvPr/>
              </p:nvSpPr>
              <p:spPr>
                <a:xfrm rot="7558353">
                  <a:off x="5027515" y="6212012"/>
                  <a:ext cx="201275" cy="9087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59D1F4B6-9630-D79F-ABC7-6D8FB88493D7}"/>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34" name="二等辺三角形 33">
                  <a:extLst>
                    <a:ext uri="{FF2B5EF4-FFF2-40B4-BE49-F238E27FC236}">
                      <a16:creationId xmlns:a16="http://schemas.microsoft.com/office/drawing/2014/main" id="{30E2FD62-47E5-5C07-7814-9A15F1F8463A}"/>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8" name="直線コネクタ 7">
                <a:extLst>
                  <a:ext uri="{FF2B5EF4-FFF2-40B4-BE49-F238E27FC236}">
                    <a16:creationId xmlns:a16="http://schemas.microsoft.com/office/drawing/2014/main" id="{EA07CC03-FD7A-EB50-1923-444B17F2292B}"/>
                  </a:ext>
                </a:extLst>
              </p:cNvPr>
              <p:cNvCxnSpPr>
                <a:cxnSpLocks/>
              </p:cNvCxnSpPr>
              <p:nvPr/>
            </p:nvCxnSpPr>
            <p:spPr>
              <a:xfrm>
                <a:off x="3489872" y="5154008"/>
                <a:ext cx="318344" cy="301956"/>
              </a:xfrm>
              <a:prstGeom prst="line">
                <a:avLst/>
              </a:prstGeom>
            </p:spPr>
            <p:style>
              <a:lnRef idx="2">
                <a:schemeClr val="dk1"/>
              </a:lnRef>
              <a:fillRef idx="0">
                <a:schemeClr val="dk1"/>
              </a:fillRef>
              <a:effectRef idx="1">
                <a:schemeClr val="dk1"/>
              </a:effectRef>
              <a:fontRef idx="minor">
                <a:schemeClr val="tx1"/>
              </a:fontRef>
            </p:style>
          </p:cxnSp>
        </p:grpSp>
        <p:sp>
          <p:nvSpPr>
            <p:cNvPr id="187" name="フリーフォーム: 図形 186">
              <a:extLst>
                <a:ext uri="{FF2B5EF4-FFF2-40B4-BE49-F238E27FC236}">
                  <a16:creationId xmlns:a16="http://schemas.microsoft.com/office/drawing/2014/main" id="{66019E90-4811-1FF4-C8AF-DD374FE0B102}"/>
                </a:ext>
              </a:extLst>
            </p:cNvPr>
            <p:cNvSpPr/>
            <p:nvPr/>
          </p:nvSpPr>
          <p:spPr>
            <a:xfrm rot="8092500" flipH="1">
              <a:off x="9237689" y="2064003"/>
              <a:ext cx="801430" cy="24114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91" name="グループ化 290">
            <a:extLst>
              <a:ext uri="{FF2B5EF4-FFF2-40B4-BE49-F238E27FC236}">
                <a16:creationId xmlns:a16="http://schemas.microsoft.com/office/drawing/2014/main" id="{4D41555B-95BB-C15A-8E06-0FB88EE6D29A}"/>
              </a:ext>
            </a:extLst>
          </p:cNvPr>
          <p:cNvGrpSpPr/>
          <p:nvPr/>
        </p:nvGrpSpPr>
        <p:grpSpPr>
          <a:xfrm>
            <a:off x="1710108" y="4261737"/>
            <a:ext cx="3185720" cy="2418950"/>
            <a:chOff x="1876636" y="4184140"/>
            <a:chExt cx="3185720" cy="2418950"/>
          </a:xfrm>
        </p:grpSpPr>
        <p:grpSp>
          <p:nvGrpSpPr>
            <p:cNvPr id="35" name="グループ化 34">
              <a:extLst>
                <a:ext uri="{FF2B5EF4-FFF2-40B4-BE49-F238E27FC236}">
                  <a16:creationId xmlns:a16="http://schemas.microsoft.com/office/drawing/2014/main" id="{BF74330D-6395-A0F9-6436-3FA7156B7C44}"/>
                </a:ext>
              </a:extLst>
            </p:cNvPr>
            <p:cNvGrpSpPr/>
            <p:nvPr/>
          </p:nvGrpSpPr>
          <p:grpSpPr>
            <a:xfrm>
              <a:off x="1876636" y="4347459"/>
              <a:ext cx="2281008" cy="2191420"/>
              <a:chOff x="6466689" y="3679459"/>
              <a:chExt cx="2281008" cy="2191420"/>
            </a:xfrm>
          </p:grpSpPr>
          <p:grpSp>
            <p:nvGrpSpPr>
              <p:cNvPr id="36" name="グループ化 35">
                <a:extLst>
                  <a:ext uri="{FF2B5EF4-FFF2-40B4-BE49-F238E27FC236}">
                    <a16:creationId xmlns:a16="http://schemas.microsoft.com/office/drawing/2014/main" id="{39BAFD41-7A37-50F4-DA87-D20DD208EE5F}"/>
                  </a:ext>
                </a:extLst>
              </p:cNvPr>
              <p:cNvGrpSpPr/>
              <p:nvPr/>
            </p:nvGrpSpPr>
            <p:grpSpPr>
              <a:xfrm>
                <a:off x="6466689" y="3679459"/>
                <a:ext cx="2281008" cy="2191420"/>
                <a:chOff x="6375872" y="4237260"/>
                <a:chExt cx="2452846" cy="2303321"/>
              </a:xfrm>
            </p:grpSpPr>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C45887FB-E8E9-1AC3-9A9A-627E9F3865B9}"/>
                        </a:ext>
                      </a:extLst>
                    </p:cNvPr>
                    <p:cNvSpPr txBox="1"/>
                    <p:nvPr/>
                  </p:nvSpPr>
                  <p:spPr>
                    <a:xfrm>
                      <a:off x="6917739" y="6171249"/>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923F36A8-DC40-902C-2D11-7210AC74E2ED}"/>
                        </a:ext>
                      </a:extLst>
                    </p:cNvPr>
                    <p:cNvSpPr txBox="1">
                      <a:spLocks noRot="1" noChangeAspect="1" noMove="1" noResize="1" noEditPoints="1" noAdjustHandles="1" noChangeArrowheads="1" noChangeShapeType="1" noTextEdit="1"/>
                    </p:cNvSpPr>
                    <p:nvPr/>
                  </p:nvSpPr>
                  <p:spPr>
                    <a:xfrm>
                      <a:off x="6917739" y="6171249"/>
                      <a:ext cx="406400" cy="369332"/>
                    </a:xfrm>
                    <a:prstGeom prst="rect">
                      <a:avLst/>
                    </a:prstGeom>
                    <a:blipFill>
                      <a:blip r:embed="rId22"/>
                      <a:stretch>
                        <a:fillRect r="-3226"/>
                      </a:stretch>
                    </a:blipFill>
                  </p:spPr>
                  <p:txBody>
                    <a:bodyPr/>
                    <a:lstStyle/>
                    <a:p>
                      <a:r>
                        <a:rPr lang="ja-JP" altLang="en-US">
                          <a:noFill/>
                        </a:rPr>
                        <a:t> </a:t>
                      </a:r>
                    </a:p>
                  </p:txBody>
                </p:sp>
              </mc:Fallback>
            </mc:AlternateContent>
            <p:grpSp>
              <p:nvGrpSpPr>
                <p:cNvPr id="41" name="グループ化 40">
                  <a:extLst>
                    <a:ext uri="{FF2B5EF4-FFF2-40B4-BE49-F238E27FC236}">
                      <a16:creationId xmlns:a16="http://schemas.microsoft.com/office/drawing/2014/main" id="{32755CA2-C087-769C-A130-D4649B95DA4B}"/>
                    </a:ext>
                  </a:extLst>
                </p:cNvPr>
                <p:cNvGrpSpPr/>
                <p:nvPr/>
              </p:nvGrpSpPr>
              <p:grpSpPr>
                <a:xfrm>
                  <a:off x="6375872" y="4237260"/>
                  <a:ext cx="2452846" cy="2097747"/>
                  <a:chOff x="6375872" y="4237260"/>
                  <a:chExt cx="2452846" cy="2097747"/>
                </a:xfrm>
              </p:grpSpPr>
              <p:cxnSp>
                <p:nvCxnSpPr>
                  <p:cNvPr id="42" name="直線コネクタ 41">
                    <a:extLst>
                      <a:ext uri="{FF2B5EF4-FFF2-40B4-BE49-F238E27FC236}">
                        <a16:creationId xmlns:a16="http://schemas.microsoft.com/office/drawing/2014/main" id="{A4BEDAE2-2F5C-7B8B-23D1-E474B1F71455}"/>
                      </a:ext>
                    </a:extLst>
                  </p:cNvPr>
                  <p:cNvCxnSpPr>
                    <a:cxnSpLocks/>
                  </p:cNvCxnSpPr>
                  <p:nvPr/>
                </p:nvCxnSpPr>
                <p:spPr>
                  <a:xfrm>
                    <a:off x="6375872" y="4404795"/>
                    <a:ext cx="1049867" cy="472005"/>
                  </a:xfrm>
                  <a:prstGeom prst="line">
                    <a:avLst/>
                  </a:prstGeom>
                </p:spPr>
                <p:style>
                  <a:lnRef idx="2">
                    <a:schemeClr val="dk1"/>
                  </a:lnRef>
                  <a:fillRef idx="0">
                    <a:schemeClr val="dk1"/>
                  </a:fillRef>
                  <a:effectRef idx="1">
                    <a:schemeClr val="dk1"/>
                  </a:effectRef>
                  <a:fontRef idx="minor">
                    <a:schemeClr val="tx1"/>
                  </a:fontRef>
                </p:style>
              </p:cxnSp>
              <p:cxnSp>
                <p:nvCxnSpPr>
                  <p:cNvPr id="43" name="直線コネクタ 42">
                    <a:extLst>
                      <a:ext uri="{FF2B5EF4-FFF2-40B4-BE49-F238E27FC236}">
                        <a16:creationId xmlns:a16="http://schemas.microsoft.com/office/drawing/2014/main" id="{EACC551F-10EF-E048-C644-25BF15304340}"/>
                      </a:ext>
                    </a:extLst>
                  </p:cNvPr>
                  <p:cNvCxnSpPr>
                    <a:cxnSpLocks/>
                    <a:stCxn id="47" idx="0"/>
                  </p:cNvCxnSpPr>
                  <p:nvPr/>
                </p:nvCxnSpPr>
                <p:spPr>
                  <a:xfrm flipV="1">
                    <a:off x="7425739" y="4876801"/>
                    <a:ext cx="0" cy="1088532"/>
                  </a:xfrm>
                  <a:prstGeom prst="line">
                    <a:avLst/>
                  </a:prstGeom>
                </p:spPr>
                <p:style>
                  <a:lnRef idx="2">
                    <a:schemeClr val="dk1"/>
                  </a:lnRef>
                  <a:fillRef idx="0">
                    <a:schemeClr val="dk1"/>
                  </a:fillRef>
                  <a:effectRef idx="1">
                    <a:schemeClr val="dk1"/>
                  </a:effectRef>
                  <a:fontRef idx="minor">
                    <a:schemeClr val="tx1"/>
                  </a:fontRef>
                </p:style>
              </p:cxnSp>
              <p:cxnSp>
                <p:nvCxnSpPr>
                  <p:cNvPr id="45" name="直線コネクタ 44">
                    <a:extLst>
                      <a:ext uri="{FF2B5EF4-FFF2-40B4-BE49-F238E27FC236}">
                        <a16:creationId xmlns:a16="http://schemas.microsoft.com/office/drawing/2014/main" id="{C7A74B6C-1098-AD16-4385-2EBFE7D924CD}"/>
                      </a:ext>
                    </a:extLst>
                  </p:cNvPr>
                  <p:cNvCxnSpPr>
                    <a:cxnSpLocks/>
                    <a:endCxn id="47" idx="0"/>
                  </p:cNvCxnSpPr>
                  <p:nvPr/>
                </p:nvCxnSpPr>
                <p:spPr>
                  <a:xfrm flipV="1">
                    <a:off x="6443605" y="5965332"/>
                    <a:ext cx="982134" cy="369675"/>
                  </a:xfrm>
                  <a:prstGeom prst="line">
                    <a:avLst/>
                  </a:prstGeom>
                </p:spPr>
                <p:style>
                  <a:lnRef idx="2">
                    <a:schemeClr val="dk1"/>
                  </a:lnRef>
                  <a:fillRef idx="0">
                    <a:schemeClr val="dk1"/>
                  </a:fillRef>
                  <a:effectRef idx="1">
                    <a:schemeClr val="dk1"/>
                  </a:effectRef>
                  <a:fontRef idx="minor">
                    <a:schemeClr val="tx1"/>
                  </a:fontRef>
                </p:style>
              </p:cxnSp>
              <p:sp>
                <p:nvSpPr>
                  <p:cNvPr id="46" name="フリーフォーム: 図形 45">
                    <a:extLst>
                      <a:ext uri="{FF2B5EF4-FFF2-40B4-BE49-F238E27FC236}">
                        <a16:creationId xmlns:a16="http://schemas.microsoft.com/office/drawing/2014/main" id="{0E9EF496-82E1-F56A-3206-235CA24F29AC}"/>
                      </a:ext>
                    </a:extLst>
                  </p:cNvPr>
                  <p:cNvSpPr/>
                  <p:nvPr/>
                </p:nvSpPr>
                <p:spPr>
                  <a:xfrm flipV="1">
                    <a:off x="7425739" y="4773958"/>
                    <a:ext cx="1354667" cy="21118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フリーフォーム: 図形 46">
                    <a:extLst>
                      <a:ext uri="{FF2B5EF4-FFF2-40B4-BE49-F238E27FC236}">
                        <a16:creationId xmlns:a16="http://schemas.microsoft.com/office/drawing/2014/main" id="{7AADB2FC-F5CB-A596-FFDF-548337BB0982}"/>
                      </a:ext>
                    </a:extLst>
                  </p:cNvPr>
                  <p:cNvSpPr/>
                  <p:nvPr/>
                </p:nvSpPr>
                <p:spPr>
                  <a:xfrm>
                    <a:off x="7425739" y="5890460"/>
                    <a:ext cx="1402979" cy="135658"/>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2" name="二等辺三角形 51">
                    <a:extLst>
                      <a:ext uri="{FF2B5EF4-FFF2-40B4-BE49-F238E27FC236}">
                        <a16:creationId xmlns:a16="http://schemas.microsoft.com/office/drawing/2014/main" id="{ECC76E2E-7136-398F-C855-522930E40D0B}"/>
                      </a:ext>
                    </a:extLst>
                  </p:cNvPr>
                  <p:cNvSpPr/>
                  <p:nvPr/>
                </p:nvSpPr>
                <p:spPr>
                  <a:xfrm rot="6588550">
                    <a:off x="6728001" y="4563792"/>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3" name="二等辺三角形 52">
                    <a:extLst>
                      <a:ext uri="{FF2B5EF4-FFF2-40B4-BE49-F238E27FC236}">
                        <a16:creationId xmlns:a16="http://schemas.microsoft.com/office/drawing/2014/main" id="{EAFA6B71-3DE0-982E-3540-29AF4F773436}"/>
                      </a:ext>
                    </a:extLst>
                  </p:cNvPr>
                  <p:cNvSpPr/>
                  <p:nvPr/>
                </p:nvSpPr>
                <p:spPr>
                  <a:xfrm rot="14440566">
                    <a:off x="6885935" y="6050848"/>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4" name="二等辺三角形 53">
                    <a:extLst>
                      <a:ext uri="{FF2B5EF4-FFF2-40B4-BE49-F238E27FC236}">
                        <a16:creationId xmlns:a16="http://schemas.microsoft.com/office/drawing/2014/main" id="{69F3034D-1686-911F-AF13-54298A382390}"/>
                      </a:ext>
                    </a:extLst>
                  </p:cNvPr>
                  <p:cNvSpPr/>
                  <p:nvPr/>
                </p:nvSpPr>
                <p:spPr>
                  <a:xfrm rot="10800000">
                    <a:off x="7282395" y="5294931"/>
                    <a:ext cx="256978" cy="11034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59" name="テキスト ボックス 58">
                        <a:extLst>
                          <a:ext uri="{FF2B5EF4-FFF2-40B4-BE49-F238E27FC236}">
                            <a16:creationId xmlns:a16="http://schemas.microsoft.com/office/drawing/2014/main" id="{6A957E7F-4A25-A5AF-094C-282B04DE5F71}"/>
                          </a:ext>
                        </a:extLst>
                      </p:cNvPr>
                      <p:cNvSpPr txBox="1"/>
                      <p:nvPr/>
                    </p:nvSpPr>
                    <p:spPr>
                      <a:xfrm>
                        <a:off x="6797361" y="4237260"/>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1E93C976-8D36-5CDF-5543-CED7A27E0BF8}"/>
                          </a:ext>
                        </a:extLst>
                      </p:cNvPr>
                      <p:cNvSpPr txBox="1">
                        <a:spLocks noRot="1" noChangeAspect="1" noMove="1" noResize="1" noEditPoints="1" noAdjustHandles="1" noChangeArrowheads="1" noChangeShapeType="1" noTextEdit="1"/>
                      </p:cNvSpPr>
                      <p:nvPr/>
                    </p:nvSpPr>
                    <p:spPr>
                      <a:xfrm>
                        <a:off x="6797361" y="4237260"/>
                        <a:ext cx="406400"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927323D1-0B3D-895A-0DB6-7CBEF3809011}"/>
                          </a:ext>
                        </a:extLst>
                      </p:cNvPr>
                      <p:cNvSpPr txBox="1"/>
                      <p:nvPr/>
                    </p:nvSpPr>
                    <p:spPr>
                      <a:xfrm>
                        <a:off x="7910338" y="4357121"/>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0" name="テキスト ボックス 59">
                        <a:extLst>
                          <a:ext uri="{FF2B5EF4-FFF2-40B4-BE49-F238E27FC236}">
                            <a16:creationId xmlns:a16="http://schemas.microsoft.com/office/drawing/2014/main" id="{927323D1-0B3D-895A-0DB6-7CBEF3809011}"/>
                          </a:ext>
                        </a:extLst>
                      </p:cNvPr>
                      <p:cNvSpPr txBox="1">
                        <a:spLocks noRot="1" noChangeAspect="1" noMove="1" noResize="1" noEditPoints="1" noAdjustHandles="1" noChangeArrowheads="1" noChangeShapeType="1" noTextEdit="1"/>
                      </p:cNvSpPr>
                      <p:nvPr/>
                    </p:nvSpPr>
                    <p:spPr>
                      <a:xfrm>
                        <a:off x="7910338" y="4357121"/>
                        <a:ext cx="316089" cy="369332"/>
                      </a:xfrm>
                      <a:prstGeom prst="rect">
                        <a:avLst/>
                      </a:prstGeom>
                      <a:blipFill>
                        <a:blip r:embed="rId23"/>
                        <a:stretch>
                          <a:fillRect r="-6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1" name="テキスト ボックス 60">
                        <a:extLst>
                          <a:ext uri="{FF2B5EF4-FFF2-40B4-BE49-F238E27FC236}">
                            <a16:creationId xmlns:a16="http://schemas.microsoft.com/office/drawing/2014/main" id="{CE049088-5EBB-1D4E-17D6-4C3669A38E1A}"/>
                          </a:ext>
                        </a:extLst>
                      </p:cNvPr>
                      <p:cNvSpPr txBox="1"/>
                      <p:nvPr/>
                    </p:nvSpPr>
                    <p:spPr>
                      <a:xfrm>
                        <a:off x="7910337" y="5546980"/>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CE049088-5EBB-1D4E-17D6-4C3669A38E1A}"/>
                          </a:ext>
                        </a:extLst>
                      </p:cNvPr>
                      <p:cNvSpPr txBox="1">
                        <a:spLocks noRot="1" noChangeAspect="1" noMove="1" noResize="1" noEditPoints="1" noAdjustHandles="1" noChangeArrowheads="1" noChangeShapeType="1" noTextEdit="1"/>
                      </p:cNvSpPr>
                      <p:nvPr/>
                    </p:nvSpPr>
                    <p:spPr>
                      <a:xfrm>
                        <a:off x="7910337" y="5546980"/>
                        <a:ext cx="316089" cy="369332"/>
                      </a:xfrm>
                      <a:prstGeom prst="rect">
                        <a:avLst/>
                      </a:prstGeom>
                      <a:blipFill>
                        <a:blip r:embed="rId24"/>
                        <a:stretch>
                          <a:fillRect r="-68750"/>
                        </a:stretch>
                      </a:blipFill>
                    </p:spPr>
                    <p:txBody>
                      <a:bodyPr/>
                      <a:lstStyle/>
                      <a:p>
                        <a:r>
                          <a:rPr lang="ja-JP" altLang="en-US">
                            <a:noFill/>
                          </a:rPr>
                          <a:t> </a:t>
                        </a:r>
                      </a:p>
                    </p:txBody>
                  </p:sp>
                </mc:Fallback>
              </mc:AlternateContent>
            </p:grpSp>
          </p:grp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56B102EB-E560-F9DE-60CD-A56BABF21A50}"/>
                      </a:ext>
                    </a:extLst>
                  </p:cNvPr>
                  <p:cNvSpPr txBox="1"/>
                  <p:nvPr/>
                </p:nvSpPr>
                <p:spPr>
                  <a:xfrm>
                    <a:off x="7542608" y="4464491"/>
                    <a:ext cx="212186"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38" name="テキスト ボックス 37">
                    <a:extLst>
                      <a:ext uri="{FF2B5EF4-FFF2-40B4-BE49-F238E27FC236}">
                        <a16:creationId xmlns:a16="http://schemas.microsoft.com/office/drawing/2014/main" id="{56B102EB-E560-F9DE-60CD-A56BABF21A50}"/>
                      </a:ext>
                    </a:extLst>
                  </p:cNvPr>
                  <p:cNvSpPr txBox="1">
                    <a:spLocks noRot="1" noChangeAspect="1" noMove="1" noResize="1" noEditPoints="1" noAdjustHandles="1" noChangeArrowheads="1" noChangeShapeType="1" noTextEdit="1"/>
                  </p:cNvSpPr>
                  <p:nvPr/>
                </p:nvSpPr>
                <p:spPr>
                  <a:xfrm>
                    <a:off x="7542608" y="4464491"/>
                    <a:ext cx="212186" cy="369332"/>
                  </a:xfrm>
                  <a:prstGeom prst="rect">
                    <a:avLst/>
                  </a:prstGeom>
                  <a:blipFill>
                    <a:blip r:embed="rId25"/>
                    <a:stretch>
                      <a:fillRect r="-54286"/>
                    </a:stretch>
                  </a:blipFill>
                </p:spPr>
                <p:txBody>
                  <a:bodyPr/>
                  <a:lstStyle/>
                  <a:p>
                    <a:r>
                      <a:rPr lang="ja-JP" altLang="en-US">
                        <a:noFill/>
                      </a:rPr>
                      <a:t> </a:t>
                    </a:r>
                  </a:p>
                </p:txBody>
              </p:sp>
            </mc:Fallback>
          </mc:AlternateContent>
        </p:grpSp>
        <p:cxnSp>
          <p:nvCxnSpPr>
            <p:cNvPr id="198" name="直線コネクタ 197">
              <a:extLst>
                <a:ext uri="{FF2B5EF4-FFF2-40B4-BE49-F238E27FC236}">
                  <a16:creationId xmlns:a16="http://schemas.microsoft.com/office/drawing/2014/main" id="{C7969ABD-06CF-B288-B059-7BE91B6A5A20}"/>
                </a:ext>
              </a:extLst>
            </p:cNvPr>
            <p:cNvCxnSpPr>
              <a:cxnSpLocks/>
            </p:cNvCxnSpPr>
            <p:nvPr/>
          </p:nvCxnSpPr>
          <p:spPr>
            <a:xfrm flipV="1">
              <a:off x="4112717" y="4471760"/>
              <a:ext cx="450650" cy="470341"/>
            </a:xfrm>
            <a:prstGeom prst="line">
              <a:avLst/>
            </a:prstGeom>
          </p:spPr>
          <p:style>
            <a:lnRef idx="2">
              <a:schemeClr val="dk1"/>
            </a:lnRef>
            <a:fillRef idx="0">
              <a:schemeClr val="dk1"/>
            </a:fillRef>
            <a:effectRef idx="1">
              <a:schemeClr val="dk1"/>
            </a:effectRef>
            <a:fontRef idx="minor">
              <a:schemeClr val="tx1"/>
            </a:fontRef>
          </p:style>
        </p:cxnSp>
        <p:cxnSp>
          <p:nvCxnSpPr>
            <p:cNvPr id="200" name="直線コネクタ 199">
              <a:extLst>
                <a:ext uri="{FF2B5EF4-FFF2-40B4-BE49-F238E27FC236}">
                  <a16:creationId xmlns:a16="http://schemas.microsoft.com/office/drawing/2014/main" id="{2E47D0CE-DB2C-8B9D-F078-BE9A9BF9C810}"/>
                </a:ext>
              </a:extLst>
            </p:cNvPr>
            <p:cNvCxnSpPr>
              <a:cxnSpLocks/>
              <a:endCxn id="46" idx="15"/>
            </p:cNvCxnSpPr>
            <p:nvPr/>
          </p:nvCxnSpPr>
          <p:spPr>
            <a:xfrm flipH="1" flipV="1">
              <a:off x="4112717" y="4965623"/>
              <a:ext cx="546935" cy="362801"/>
            </a:xfrm>
            <a:prstGeom prst="line">
              <a:avLst/>
            </a:prstGeom>
          </p:spPr>
          <p:style>
            <a:lnRef idx="2">
              <a:schemeClr val="dk1"/>
            </a:lnRef>
            <a:fillRef idx="0">
              <a:schemeClr val="dk1"/>
            </a:fillRef>
            <a:effectRef idx="1">
              <a:schemeClr val="dk1"/>
            </a:effectRef>
            <a:fontRef idx="minor">
              <a:schemeClr val="tx1"/>
            </a:fontRef>
          </p:style>
        </p:cxnSp>
        <p:sp>
          <p:nvSpPr>
            <p:cNvPr id="204" name="二等辺三角形 203">
              <a:extLst>
                <a:ext uri="{FF2B5EF4-FFF2-40B4-BE49-F238E27FC236}">
                  <a16:creationId xmlns:a16="http://schemas.microsoft.com/office/drawing/2014/main" id="{299CD53E-4BCB-02C2-4F88-A054CEAFFFE7}"/>
                </a:ext>
              </a:extLst>
            </p:cNvPr>
            <p:cNvSpPr/>
            <p:nvPr/>
          </p:nvSpPr>
          <p:spPr>
            <a:xfrm rot="13540042">
              <a:off x="4186330" y="4667396"/>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06" name="二等辺三角形 205">
              <a:extLst>
                <a:ext uri="{FF2B5EF4-FFF2-40B4-BE49-F238E27FC236}">
                  <a16:creationId xmlns:a16="http://schemas.microsoft.com/office/drawing/2014/main" id="{5DF6403F-733B-97A1-DE58-33301CAC98F2}"/>
                </a:ext>
              </a:extLst>
            </p:cNvPr>
            <p:cNvSpPr/>
            <p:nvPr/>
          </p:nvSpPr>
          <p:spPr>
            <a:xfrm rot="7265958">
              <a:off x="4308432" y="5130379"/>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212" name="直線コネクタ 211">
              <a:extLst>
                <a:ext uri="{FF2B5EF4-FFF2-40B4-BE49-F238E27FC236}">
                  <a16:creationId xmlns:a16="http://schemas.microsoft.com/office/drawing/2014/main" id="{02F00A65-B387-94DE-E9DD-BE64628C49F0}"/>
                </a:ext>
              </a:extLst>
            </p:cNvPr>
            <p:cNvCxnSpPr>
              <a:cxnSpLocks/>
            </p:cNvCxnSpPr>
            <p:nvPr/>
          </p:nvCxnSpPr>
          <p:spPr>
            <a:xfrm flipV="1">
              <a:off x="4153396" y="5529415"/>
              <a:ext cx="546935" cy="462866"/>
            </a:xfrm>
            <a:prstGeom prst="line">
              <a:avLst/>
            </a:prstGeom>
          </p:spPr>
          <p:style>
            <a:lnRef idx="2">
              <a:schemeClr val="dk1"/>
            </a:lnRef>
            <a:fillRef idx="0">
              <a:schemeClr val="dk1"/>
            </a:fillRef>
            <a:effectRef idx="1">
              <a:schemeClr val="dk1"/>
            </a:effectRef>
            <a:fontRef idx="minor">
              <a:schemeClr val="tx1"/>
            </a:fontRef>
          </p:style>
        </p:cxnSp>
        <p:cxnSp>
          <p:nvCxnSpPr>
            <p:cNvPr id="213" name="直線コネクタ 212">
              <a:extLst>
                <a:ext uri="{FF2B5EF4-FFF2-40B4-BE49-F238E27FC236}">
                  <a16:creationId xmlns:a16="http://schemas.microsoft.com/office/drawing/2014/main" id="{EFA20DD7-1211-216D-96C2-205B45FD14BD}"/>
                </a:ext>
              </a:extLst>
            </p:cNvPr>
            <p:cNvCxnSpPr>
              <a:cxnSpLocks/>
            </p:cNvCxnSpPr>
            <p:nvPr/>
          </p:nvCxnSpPr>
          <p:spPr>
            <a:xfrm flipH="1" flipV="1">
              <a:off x="4153396" y="6015803"/>
              <a:ext cx="587355" cy="367405"/>
            </a:xfrm>
            <a:prstGeom prst="line">
              <a:avLst/>
            </a:prstGeom>
          </p:spPr>
          <p:style>
            <a:lnRef idx="2">
              <a:schemeClr val="dk1"/>
            </a:lnRef>
            <a:fillRef idx="0">
              <a:schemeClr val="dk1"/>
            </a:fillRef>
            <a:effectRef idx="1">
              <a:schemeClr val="dk1"/>
            </a:effectRef>
            <a:fontRef idx="minor">
              <a:schemeClr val="tx1"/>
            </a:fontRef>
          </p:style>
        </p:cxnSp>
        <p:sp>
          <p:nvSpPr>
            <p:cNvPr id="214" name="二等辺三角形 213">
              <a:extLst>
                <a:ext uri="{FF2B5EF4-FFF2-40B4-BE49-F238E27FC236}">
                  <a16:creationId xmlns:a16="http://schemas.microsoft.com/office/drawing/2014/main" id="{EAC2FF66-1EC4-8C7F-AA59-C91459A6D7B3}"/>
                </a:ext>
              </a:extLst>
            </p:cNvPr>
            <p:cNvSpPr/>
            <p:nvPr/>
          </p:nvSpPr>
          <p:spPr>
            <a:xfrm rot="3212485">
              <a:off x="4298670" y="5737500"/>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15" name="二等辺三角形 214">
              <a:extLst>
                <a:ext uri="{FF2B5EF4-FFF2-40B4-BE49-F238E27FC236}">
                  <a16:creationId xmlns:a16="http://schemas.microsoft.com/office/drawing/2014/main" id="{03908630-8135-9C0E-11B8-21C84B1E2ED3}"/>
                </a:ext>
              </a:extLst>
            </p:cNvPr>
            <p:cNvSpPr/>
            <p:nvPr/>
          </p:nvSpPr>
          <p:spPr>
            <a:xfrm rot="17311648">
              <a:off x="4373360" y="6181268"/>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19" name="テキスト ボックス 218">
                  <a:extLst>
                    <a:ext uri="{FF2B5EF4-FFF2-40B4-BE49-F238E27FC236}">
                      <a16:creationId xmlns:a16="http://schemas.microsoft.com/office/drawing/2014/main" id="{A20EA049-E016-65DD-D626-45F3F73A4D5E}"/>
                    </a:ext>
                  </a:extLst>
                </p:cNvPr>
                <p:cNvSpPr txBox="1"/>
                <p:nvPr/>
              </p:nvSpPr>
              <p:spPr>
                <a:xfrm>
                  <a:off x="4415661" y="4184140"/>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219" name="テキスト ボックス 218">
                  <a:extLst>
                    <a:ext uri="{FF2B5EF4-FFF2-40B4-BE49-F238E27FC236}">
                      <a16:creationId xmlns:a16="http://schemas.microsoft.com/office/drawing/2014/main" id="{A20EA049-E016-65DD-D626-45F3F73A4D5E}"/>
                    </a:ext>
                  </a:extLst>
                </p:cNvPr>
                <p:cNvSpPr txBox="1">
                  <a:spLocks noRot="1" noChangeAspect="1" noMove="1" noResize="1" noEditPoints="1" noAdjustHandles="1" noChangeArrowheads="1" noChangeShapeType="1" noTextEdit="1"/>
                </p:cNvSpPr>
                <p:nvPr/>
              </p:nvSpPr>
              <p:spPr>
                <a:xfrm>
                  <a:off x="4415661" y="4184140"/>
                  <a:ext cx="462844" cy="369332"/>
                </a:xfrm>
                <a:prstGeom prst="rect">
                  <a:avLst/>
                </a:prstGeom>
                <a:blipFill>
                  <a:blip r:embed="rId26"/>
                  <a:stretch>
                    <a:fillRect r="-1316"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1" name="テキスト ボックス 220">
                  <a:extLst>
                    <a:ext uri="{FF2B5EF4-FFF2-40B4-BE49-F238E27FC236}">
                      <a16:creationId xmlns:a16="http://schemas.microsoft.com/office/drawing/2014/main" id="{693CB4EF-9BA4-CE5F-1645-EE4E84BB3DAE}"/>
                    </a:ext>
                  </a:extLst>
                </p:cNvPr>
                <p:cNvSpPr txBox="1"/>
                <p:nvPr/>
              </p:nvSpPr>
              <p:spPr>
                <a:xfrm>
                  <a:off x="4509329" y="5039129"/>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221" name="テキスト ボックス 220">
                  <a:extLst>
                    <a:ext uri="{FF2B5EF4-FFF2-40B4-BE49-F238E27FC236}">
                      <a16:creationId xmlns:a16="http://schemas.microsoft.com/office/drawing/2014/main" id="{693CB4EF-9BA4-CE5F-1645-EE4E84BB3DAE}"/>
                    </a:ext>
                  </a:extLst>
                </p:cNvPr>
                <p:cNvSpPr txBox="1">
                  <a:spLocks noRot="1" noChangeAspect="1" noMove="1" noResize="1" noEditPoints="1" noAdjustHandles="1" noChangeArrowheads="1" noChangeShapeType="1" noTextEdit="1"/>
                </p:cNvSpPr>
                <p:nvPr/>
              </p:nvSpPr>
              <p:spPr>
                <a:xfrm>
                  <a:off x="4509329" y="5039129"/>
                  <a:ext cx="462844" cy="369332"/>
                </a:xfrm>
                <a:prstGeom prst="rect">
                  <a:avLst/>
                </a:prstGeom>
                <a:blipFill>
                  <a:blip r:embed="rId27"/>
                  <a:stretch>
                    <a:fillRect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3" name="テキスト ボックス 222">
                  <a:extLst>
                    <a:ext uri="{FF2B5EF4-FFF2-40B4-BE49-F238E27FC236}">
                      <a16:creationId xmlns:a16="http://schemas.microsoft.com/office/drawing/2014/main" id="{7AD14BAE-B1C2-AECE-20C0-08E6CA8B81F3}"/>
                    </a:ext>
                  </a:extLst>
                </p:cNvPr>
                <p:cNvSpPr txBox="1"/>
                <p:nvPr/>
              </p:nvSpPr>
              <p:spPr>
                <a:xfrm>
                  <a:off x="4599512" y="5432387"/>
                  <a:ext cx="462844" cy="369332"/>
                </a:xfrm>
                <a:prstGeom prst="rect">
                  <a:avLst/>
                </a:prstGeom>
                <a:noFill/>
              </p:spPr>
              <p:txBody>
                <a:bodyPr wrap="square" rtlCol="0">
                  <a:spAutoFit/>
                </a:bodyPr>
                <a:lstStyle/>
                <a:p>
                  <a:pPr/>
                  <a14:m>
                    <m:oMathPara xmlns:m="http://schemas.openxmlformats.org/officeDocument/2006/math">
                      <m:oMath>
                        <m:sSub>
                          <m:sSubPr>
                            <m:ctrlPr>
                              <a:rPr lang="ja-JP" altLang="en-US" b="0" i="1" dirty="0" smtClean="0">
                                <a:latin typeface="Cambria Math" panose="02040503050406030204" pitchFamily="18" charset="0"/>
                              </a:rPr>
                            </m:ctrlPr>
                          </m:sSubPr>
                          <m:e>
                            <m:r>
                              <a:rPr lang="ja-JP" altLang="en-US" b="0" i="1" dirty="0" smtClean="0">
                                <a:latin typeface="Cambria Math" panose="02040503050406030204" pitchFamily="18" charset="0"/>
                              </a:rPr>
                              <m:t>𝜈</m:t>
                            </m:r>
                          </m:e>
                          <m:sub>
                            <m:r>
                              <a:rPr lang="en-US" altLang="ja-JP" b="0" i="1" dirty="0" smtClean="0">
                                <a:latin typeface="Cambria Math" panose="02040503050406030204" pitchFamily="18" charset="0"/>
                              </a:rPr>
                              <m:t>𝑙</m:t>
                            </m:r>
                          </m:sub>
                        </m:sSub>
                      </m:oMath>
                    </m:oMathPara>
                  </a14:m>
                  <a:endParaRPr kumimoji="1" lang="ja-JP" altLang="en-US" dirty="0"/>
                </a:p>
              </p:txBody>
            </p:sp>
          </mc:Choice>
          <mc:Fallback xmlns="">
            <p:sp>
              <p:nvSpPr>
                <p:cNvPr id="223" name="テキスト ボックス 222">
                  <a:extLst>
                    <a:ext uri="{FF2B5EF4-FFF2-40B4-BE49-F238E27FC236}">
                      <a16:creationId xmlns:a16="http://schemas.microsoft.com/office/drawing/2014/main" id="{7AD14BAE-B1C2-AECE-20C0-08E6CA8B81F3}"/>
                    </a:ext>
                  </a:extLst>
                </p:cNvPr>
                <p:cNvSpPr txBox="1">
                  <a:spLocks noRot="1" noChangeAspect="1" noMove="1" noResize="1" noEditPoints="1" noAdjustHandles="1" noChangeArrowheads="1" noChangeShapeType="1" noTextEdit="1"/>
                </p:cNvSpPr>
                <p:nvPr/>
              </p:nvSpPr>
              <p:spPr>
                <a:xfrm>
                  <a:off x="4599512" y="5432387"/>
                  <a:ext cx="462844" cy="369332"/>
                </a:xfrm>
                <a:prstGeom prst="rect">
                  <a:avLst/>
                </a:prstGeom>
                <a:blipFill>
                  <a:blip r:embed="rId2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5" name="テキスト ボックス 224">
                  <a:extLst>
                    <a:ext uri="{FF2B5EF4-FFF2-40B4-BE49-F238E27FC236}">
                      <a16:creationId xmlns:a16="http://schemas.microsoft.com/office/drawing/2014/main" id="{0E6BEAD7-999B-675A-D75E-C2D03657F4FB}"/>
                    </a:ext>
                  </a:extLst>
                </p:cNvPr>
                <p:cNvSpPr txBox="1"/>
                <p:nvPr/>
              </p:nvSpPr>
              <p:spPr>
                <a:xfrm>
                  <a:off x="4581017" y="6233758"/>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25" name="テキスト ボックス 224">
                  <a:extLst>
                    <a:ext uri="{FF2B5EF4-FFF2-40B4-BE49-F238E27FC236}">
                      <a16:creationId xmlns:a16="http://schemas.microsoft.com/office/drawing/2014/main" id="{0E6BEAD7-999B-675A-D75E-C2D03657F4FB}"/>
                    </a:ext>
                  </a:extLst>
                </p:cNvPr>
                <p:cNvSpPr txBox="1">
                  <a:spLocks noRot="1" noChangeAspect="1" noMove="1" noResize="1" noEditPoints="1" noAdjustHandles="1" noChangeArrowheads="1" noChangeShapeType="1" noTextEdit="1"/>
                </p:cNvSpPr>
                <p:nvPr/>
              </p:nvSpPr>
              <p:spPr>
                <a:xfrm>
                  <a:off x="4581017" y="6233758"/>
                  <a:ext cx="462844" cy="369332"/>
                </a:xfrm>
                <a:prstGeom prst="rect">
                  <a:avLst/>
                </a:prstGeom>
                <a:blipFill>
                  <a:blip r:embed="rId29"/>
                  <a:stretch>
                    <a:fillRect/>
                  </a:stretch>
                </a:blipFill>
              </p:spPr>
              <p:txBody>
                <a:bodyPr/>
                <a:lstStyle/>
                <a:p>
                  <a:r>
                    <a:rPr lang="ja-JP" altLang="en-US">
                      <a:noFill/>
                    </a:rPr>
                    <a:t> </a:t>
                  </a:r>
                </a:p>
              </p:txBody>
            </p:sp>
          </mc:Fallback>
        </mc:AlternateContent>
      </p:grpSp>
      <p:grpSp>
        <p:nvGrpSpPr>
          <p:cNvPr id="289" name="グループ化 288">
            <a:extLst>
              <a:ext uri="{FF2B5EF4-FFF2-40B4-BE49-F238E27FC236}">
                <a16:creationId xmlns:a16="http://schemas.microsoft.com/office/drawing/2014/main" id="{A4DFC465-E511-7D8D-7399-F7D576EDE93A}"/>
              </a:ext>
            </a:extLst>
          </p:cNvPr>
          <p:cNvGrpSpPr/>
          <p:nvPr/>
        </p:nvGrpSpPr>
        <p:grpSpPr>
          <a:xfrm>
            <a:off x="5530090" y="4308811"/>
            <a:ext cx="3184659" cy="2350043"/>
            <a:chOff x="5649915" y="4188836"/>
            <a:chExt cx="3184659" cy="2350043"/>
          </a:xfrm>
        </p:grpSpPr>
        <p:grpSp>
          <p:nvGrpSpPr>
            <p:cNvPr id="226" name="グループ化 225">
              <a:extLst>
                <a:ext uri="{FF2B5EF4-FFF2-40B4-BE49-F238E27FC236}">
                  <a16:creationId xmlns:a16="http://schemas.microsoft.com/office/drawing/2014/main" id="{1E791706-7773-B253-F56F-B91D1BC5C2FC}"/>
                </a:ext>
              </a:extLst>
            </p:cNvPr>
            <p:cNvGrpSpPr/>
            <p:nvPr/>
          </p:nvGrpSpPr>
          <p:grpSpPr>
            <a:xfrm>
              <a:off x="5649915" y="4347459"/>
              <a:ext cx="2281008" cy="2191420"/>
              <a:chOff x="6466689" y="3679459"/>
              <a:chExt cx="2281008" cy="2191420"/>
            </a:xfrm>
          </p:grpSpPr>
          <p:grpSp>
            <p:nvGrpSpPr>
              <p:cNvPr id="227" name="グループ化 226">
                <a:extLst>
                  <a:ext uri="{FF2B5EF4-FFF2-40B4-BE49-F238E27FC236}">
                    <a16:creationId xmlns:a16="http://schemas.microsoft.com/office/drawing/2014/main" id="{E3F6E9E3-E559-502F-6074-C73488F24969}"/>
                  </a:ext>
                </a:extLst>
              </p:cNvPr>
              <p:cNvGrpSpPr/>
              <p:nvPr/>
            </p:nvGrpSpPr>
            <p:grpSpPr>
              <a:xfrm>
                <a:off x="6466689" y="3679459"/>
                <a:ext cx="2281008" cy="2191420"/>
                <a:chOff x="6375872" y="4237260"/>
                <a:chExt cx="2452846" cy="2303321"/>
              </a:xfrm>
            </p:grpSpPr>
            <mc:AlternateContent xmlns:mc="http://schemas.openxmlformats.org/markup-compatibility/2006" xmlns:a14="http://schemas.microsoft.com/office/drawing/2010/main">
              <mc:Choice Requires="a14">
                <p:sp>
                  <p:nvSpPr>
                    <p:cNvPr id="229" name="テキスト ボックス 228">
                      <a:extLst>
                        <a:ext uri="{FF2B5EF4-FFF2-40B4-BE49-F238E27FC236}">
                          <a16:creationId xmlns:a16="http://schemas.microsoft.com/office/drawing/2014/main" id="{7E05AE0B-8740-8D5E-EED0-42061571B137}"/>
                        </a:ext>
                      </a:extLst>
                    </p:cNvPr>
                    <p:cNvSpPr txBox="1"/>
                    <p:nvPr/>
                  </p:nvSpPr>
                  <p:spPr>
                    <a:xfrm>
                      <a:off x="6917739" y="6171249"/>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2" name="テキスト ボックス 61">
                      <a:extLst>
                        <a:ext uri="{FF2B5EF4-FFF2-40B4-BE49-F238E27FC236}">
                          <a16:creationId xmlns:a16="http://schemas.microsoft.com/office/drawing/2014/main" id="{923F36A8-DC40-902C-2D11-7210AC74E2ED}"/>
                        </a:ext>
                      </a:extLst>
                    </p:cNvPr>
                    <p:cNvSpPr txBox="1">
                      <a:spLocks noRot="1" noChangeAspect="1" noMove="1" noResize="1" noEditPoints="1" noAdjustHandles="1" noChangeArrowheads="1" noChangeShapeType="1" noTextEdit="1"/>
                    </p:cNvSpPr>
                    <p:nvPr/>
                  </p:nvSpPr>
                  <p:spPr>
                    <a:xfrm>
                      <a:off x="6917739" y="6171249"/>
                      <a:ext cx="406400" cy="369332"/>
                    </a:xfrm>
                    <a:prstGeom prst="rect">
                      <a:avLst/>
                    </a:prstGeom>
                    <a:blipFill>
                      <a:blip r:embed="rId22"/>
                      <a:stretch>
                        <a:fillRect r="-3226"/>
                      </a:stretch>
                    </a:blipFill>
                  </p:spPr>
                  <p:txBody>
                    <a:bodyPr/>
                    <a:lstStyle/>
                    <a:p>
                      <a:r>
                        <a:rPr lang="ja-JP" altLang="en-US">
                          <a:noFill/>
                        </a:rPr>
                        <a:t> </a:t>
                      </a:r>
                    </a:p>
                  </p:txBody>
                </p:sp>
              </mc:Fallback>
            </mc:AlternateContent>
            <p:grpSp>
              <p:nvGrpSpPr>
                <p:cNvPr id="230" name="グループ化 229">
                  <a:extLst>
                    <a:ext uri="{FF2B5EF4-FFF2-40B4-BE49-F238E27FC236}">
                      <a16:creationId xmlns:a16="http://schemas.microsoft.com/office/drawing/2014/main" id="{38DDAD8C-7B10-C5C1-83C6-FEF20C3CD56E}"/>
                    </a:ext>
                  </a:extLst>
                </p:cNvPr>
                <p:cNvGrpSpPr/>
                <p:nvPr/>
              </p:nvGrpSpPr>
              <p:grpSpPr>
                <a:xfrm>
                  <a:off x="6375872" y="4237260"/>
                  <a:ext cx="2452846" cy="2097747"/>
                  <a:chOff x="6375872" y="4237260"/>
                  <a:chExt cx="2452846" cy="2097747"/>
                </a:xfrm>
              </p:grpSpPr>
              <p:cxnSp>
                <p:nvCxnSpPr>
                  <p:cNvPr id="231" name="直線コネクタ 230">
                    <a:extLst>
                      <a:ext uri="{FF2B5EF4-FFF2-40B4-BE49-F238E27FC236}">
                        <a16:creationId xmlns:a16="http://schemas.microsoft.com/office/drawing/2014/main" id="{CAECBCC1-04C9-FDF0-2427-D7B1A8EDC796}"/>
                      </a:ext>
                    </a:extLst>
                  </p:cNvPr>
                  <p:cNvCxnSpPr>
                    <a:cxnSpLocks/>
                  </p:cNvCxnSpPr>
                  <p:nvPr/>
                </p:nvCxnSpPr>
                <p:spPr>
                  <a:xfrm>
                    <a:off x="6375872" y="4404795"/>
                    <a:ext cx="1049867" cy="472005"/>
                  </a:xfrm>
                  <a:prstGeom prst="line">
                    <a:avLst/>
                  </a:prstGeom>
                </p:spPr>
                <p:style>
                  <a:lnRef idx="2">
                    <a:schemeClr val="dk1"/>
                  </a:lnRef>
                  <a:fillRef idx="0">
                    <a:schemeClr val="dk1"/>
                  </a:fillRef>
                  <a:effectRef idx="1">
                    <a:schemeClr val="dk1"/>
                  </a:effectRef>
                  <a:fontRef idx="minor">
                    <a:schemeClr val="tx1"/>
                  </a:fontRef>
                </p:style>
              </p:cxnSp>
              <p:cxnSp>
                <p:nvCxnSpPr>
                  <p:cNvPr id="232" name="直線コネクタ 231">
                    <a:extLst>
                      <a:ext uri="{FF2B5EF4-FFF2-40B4-BE49-F238E27FC236}">
                        <a16:creationId xmlns:a16="http://schemas.microsoft.com/office/drawing/2014/main" id="{9036286F-0AF3-B398-73C3-819604BA2764}"/>
                      </a:ext>
                    </a:extLst>
                  </p:cNvPr>
                  <p:cNvCxnSpPr>
                    <a:cxnSpLocks/>
                    <a:stCxn id="235" idx="0"/>
                  </p:cNvCxnSpPr>
                  <p:nvPr/>
                </p:nvCxnSpPr>
                <p:spPr>
                  <a:xfrm flipV="1">
                    <a:off x="7425739" y="4876801"/>
                    <a:ext cx="0" cy="1088532"/>
                  </a:xfrm>
                  <a:prstGeom prst="line">
                    <a:avLst/>
                  </a:prstGeom>
                </p:spPr>
                <p:style>
                  <a:lnRef idx="2">
                    <a:schemeClr val="dk1"/>
                  </a:lnRef>
                  <a:fillRef idx="0">
                    <a:schemeClr val="dk1"/>
                  </a:fillRef>
                  <a:effectRef idx="1">
                    <a:schemeClr val="dk1"/>
                  </a:effectRef>
                  <a:fontRef idx="minor">
                    <a:schemeClr val="tx1"/>
                  </a:fontRef>
                </p:style>
              </p:cxnSp>
              <p:cxnSp>
                <p:nvCxnSpPr>
                  <p:cNvPr id="233" name="直線コネクタ 232">
                    <a:extLst>
                      <a:ext uri="{FF2B5EF4-FFF2-40B4-BE49-F238E27FC236}">
                        <a16:creationId xmlns:a16="http://schemas.microsoft.com/office/drawing/2014/main" id="{73740353-76E6-8D94-8070-0EA3DADB5637}"/>
                      </a:ext>
                    </a:extLst>
                  </p:cNvPr>
                  <p:cNvCxnSpPr>
                    <a:cxnSpLocks/>
                    <a:endCxn id="235" idx="0"/>
                  </p:cNvCxnSpPr>
                  <p:nvPr/>
                </p:nvCxnSpPr>
                <p:spPr>
                  <a:xfrm flipV="1">
                    <a:off x="6443605" y="5965332"/>
                    <a:ext cx="982134" cy="369675"/>
                  </a:xfrm>
                  <a:prstGeom prst="line">
                    <a:avLst/>
                  </a:prstGeom>
                </p:spPr>
                <p:style>
                  <a:lnRef idx="2">
                    <a:schemeClr val="dk1"/>
                  </a:lnRef>
                  <a:fillRef idx="0">
                    <a:schemeClr val="dk1"/>
                  </a:fillRef>
                  <a:effectRef idx="1">
                    <a:schemeClr val="dk1"/>
                  </a:effectRef>
                  <a:fontRef idx="minor">
                    <a:schemeClr val="tx1"/>
                  </a:fontRef>
                </p:style>
              </p:cxnSp>
              <p:sp>
                <p:nvSpPr>
                  <p:cNvPr id="234" name="フリーフォーム: 図形 233">
                    <a:extLst>
                      <a:ext uri="{FF2B5EF4-FFF2-40B4-BE49-F238E27FC236}">
                        <a16:creationId xmlns:a16="http://schemas.microsoft.com/office/drawing/2014/main" id="{0241B9B1-7BE9-35D5-0F4E-F882ECF36B1C}"/>
                      </a:ext>
                    </a:extLst>
                  </p:cNvPr>
                  <p:cNvSpPr/>
                  <p:nvPr/>
                </p:nvSpPr>
                <p:spPr>
                  <a:xfrm flipV="1">
                    <a:off x="7425739" y="4773958"/>
                    <a:ext cx="1354667" cy="211187"/>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5" name="フリーフォーム: 図形 234">
                    <a:extLst>
                      <a:ext uri="{FF2B5EF4-FFF2-40B4-BE49-F238E27FC236}">
                        <a16:creationId xmlns:a16="http://schemas.microsoft.com/office/drawing/2014/main" id="{8D2F9EB8-F49F-B531-0076-C5BC79A9A58A}"/>
                      </a:ext>
                    </a:extLst>
                  </p:cNvPr>
                  <p:cNvSpPr/>
                  <p:nvPr/>
                </p:nvSpPr>
                <p:spPr>
                  <a:xfrm>
                    <a:off x="7425739" y="5890460"/>
                    <a:ext cx="1402979" cy="135658"/>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6" name="二等辺三角形 235">
                    <a:extLst>
                      <a:ext uri="{FF2B5EF4-FFF2-40B4-BE49-F238E27FC236}">
                        <a16:creationId xmlns:a16="http://schemas.microsoft.com/office/drawing/2014/main" id="{5EE2759D-85B8-32B1-2482-5F8A41519EC7}"/>
                      </a:ext>
                    </a:extLst>
                  </p:cNvPr>
                  <p:cNvSpPr/>
                  <p:nvPr/>
                </p:nvSpPr>
                <p:spPr>
                  <a:xfrm rot="6588550">
                    <a:off x="6728001" y="4563792"/>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37" name="二等辺三角形 236">
                    <a:extLst>
                      <a:ext uri="{FF2B5EF4-FFF2-40B4-BE49-F238E27FC236}">
                        <a16:creationId xmlns:a16="http://schemas.microsoft.com/office/drawing/2014/main" id="{566F9250-5BA1-A870-D700-3337BEA1C3E6}"/>
                      </a:ext>
                    </a:extLst>
                  </p:cNvPr>
                  <p:cNvSpPr/>
                  <p:nvPr/>
                </p:nvSpPr>
                <p:spPr>
                  <a:xfrm rot="14440566">
                    <a:off x="6885935" y="6050848"/>
                    <a:ext cx="251178" cy="112889"/>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38" name="二等辺三角形 237">
                    <a:extLst>
                      <a:ext uri="{FF2B5EF4-FFF2-40B4-BE49-F238E27FC236}">
                        <a16:creationId xmlns:a16="http://schemas.microsoft.com/office/drawing/2014/main" id="{1550FE0A-2DCC-3FFD-4232-55990DA9D05D}"/>
                      </a:ext>
                    </a:extLst>
                  </p:cNvPr>
                  <p:cNvSpPr/>
                  <p:nvPr/>
                </p:nvSpPr>
                <p:spPr>
                  <a:xfrm rot="10800000">
                    <a:off x="7282395" y="5294931"/>
                    <a:ext cx="256978" cy="11034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39" name="テキスト ボックス 238">
                        <a:extLst>
                          <a:ext uri="{FF2B5EF4-FFF2-40B4-BE49-F238E27FC236}">
                            <a16:creationId xmlns:a16="http://schemas.microsoft.com/office/drawing/2014/main" id="{C2F51E70-96BD-2FD3-DB46-3C121092FFE4}"/>
                          </a:ext>
                        </a:extLst>
                      </p:cNvPr>
                      <p:cNvSpPr txBox="1"/>
                      <p:nvPr/>
                    </p:nvSpPr>
                    <p:spPr>
                      <a:xfrm>
                        <a:off x="6797361" y="4237260"/>
                        <a:ext cx="406400"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61" name="テキスト ボックス 60">
                        <a:extLst>
                          <a:ext uri="{FF2B5EF4-FFF2-40B4-BE49-F238E27FC236}">
                            <a16:creationId xmlns:a16="http://schemas.microsoft.com/office/drawing/2014/main" id="{1E93C976-8D36-5CDF-5543-CED7A27E0BF8}"/>
                          </a:ext>
                        </a:extLst>
                      </p:cNvPr>
                      <p:cNvSpPr txBox="1">
                        <a:spLocks noRot="1" noChangeAspect="1" noMove="1" noResize="1" noEditPoints="1" noAdjustHandles="1" noChangeArrowheads="1" noChangeShapeType="1" noTextEdit="1"/>
                      </p:cNvSpPr>
                      <p:nvPr/>
                    </p:nvSpPr>
                    <p:spPr>
                      <a:xfrm>
                        <a:off x="6797361" y="4237260"/>
                        <a:ext cx="406400" cy="369332"/>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0" name="テキスト ボックス 239">
                        <a:extLst>
                          <a:ext uri="{FF2B5EF4-FFF2-40B4-BE49-F238E27FC236}">
                            <a16:creationId xmlns:a16="http://schemas.microsoft.com/office/drawing/2014/main" id="{68A71498-C2E2-3A43-B574-E4B3AEA49AA9}"/>
                          </a:ext>
                        </a:extLst>
                      </p:cNvPr>
                      <p:cNvSpPr txBox="1"/>
                      <p:nvPr/>
                    </p:nvSpPr>
                    <p:spPr>
                      <a:xfrm>
                        <a:off x="7910338" y="4357121"/>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40" name="テキスト ボックス 239">
                        <a:extLst>
                          <a:ext uri="{FF2B5EF4-FFF2-40B4-BE49-F238E27FC236}">
                            <a16:creationId xmlns:a16="http://schemas.microsoft.com/office/drawing/2014/main" id="{68A71498-C2E2-3A43-B574-E4B3AEA49AA9}"/>
                          </a:ext>
                        </a:extLst>
                      </p:cNvPr>
                      <p:cNvSpPr txBox="1">
                        <a:spLocks noRot="1" noChangeAspect="1" noMove="1" noResize="1" noEditPoints="1" noAdjustHandles="1" noChangeArrowheads="1" noChangeShapeType="1" noTextEdit="1"/>
                      </p:cNvSpPr>
                      <p:nvPr/>
                    </p:nvSpPr>
                    <p:spPr>
                      <a:xfrm>
                        <a:off x="7910338" y="4357121"/>
                        <a:ext cx="316089" cy="369332"/>
                      </a:xfrm>
                      <a:prstGeom prst="rect">
                        <a:avLst/>
                      </a:prstGeom>
                      <a:blipFill>
                        <a:blip r:embed="rId30"/>
                        <a:stretch>
                          <a:fillRect r="-6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1" name="テキスト ボックス 240">
                        <a:extLst>
                          <a:ext uri="{FF2B5EF4-FFF2-40B4-BE49-F238E27FC236}">
                            <a16:creationId xmlns:a16="http://schemas.microsoft.com/office/drawing/2014/main" id="{7D510EE4-619A-7021-6169-ED1B7F4D772E}"/>
                          </a:ext>
                        </a:extLst>
                      </p:cNvPr>
                      <p:cNvSpPr txBox="1"/>
                      <p:nvPr/>
                    </p:nvSpPr>
                    <p:spPr>
                      <a:xfrm>
                        <a:off x="7910337" y="5546980"/>
                        <a:ext cx="316089"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41" name="テキスト ボックス 240">
                        <a:extLst>
                          <a:ext uri="{FF2B5EF4-FFF2-40B4-BE49-F238E27FC236}">
                            <a16:creationId xmlns:a16="http://schemas.microsoft.com/office/drawing/2014/main" id="{7D510EE4-619A-7021-6169-ED1B7F4D772E}"/>
                          </a:ext>
                        </a:extLst>
                      </p:cNvPr>
                      <p:cNvSpPr txBox="1">
                        <a:spLocks noRot="1" noChangeAspect="1" noMove="1" noResize="1" noEditPoints="1" noAdjustHandles="1" noChangeArrowheads="1" noChangeShapeType="1" noTextEdit="1"/>
                      </p:cNvSpPr>
                      <p:nvPr/>
                    </p:nvSpPr>
                    <p:spPr>
                      <a:xfrm>
                        <a:off x="7910337" y="5546980"/>
                        <a:ext cx="316089" cy="369332"/>
                      </a:xfrm>
                      <a:prstGeom prst="rect">
                        <a:avLst/>
                      </a:prstGeom>
                      <a:blipFill>
                        <a:blip r:embed="rId31"/>
                        <a:stretch>
                          <a:fillRect r="-70833"/>
                        </a:stretch>
                      </a:blipFill>
                    </p:spPr>
                    <p:txBody>
                      <a:bodyPr/>
                      <a:lstStyle/>
                      <a:p>
                        <a:r>
                          <a:rPr lang="ja-JP" altLang="en-US">
                            <a:noFill/>
                          </a:rPr>
                          <a:t> </a:t>
                        </a:r>
                      </a:p>
                    </p:txBody>
                  </p:sp>
                </mc:Fallback>
              </mc:AlternateContent>
            </p:grpSp>
          </p:grpSp>
          <mc:AlternateContent xmlns:mc="http://schemas.openxmlformats.org/markup-compatibility/2006" xmlns:a14="http://schemas.microsoft.com/office/drawing/2010/main">
            <mc:Choice Requires="a14">
              <p:sp>
                <p:nvSpPr>
                  <p:cNvPr id="228" name="テキスト ボックス 227">
                    <a:extLst>
                      <a:ext uri="{FF2B5EF4-FFF2-40B4-BE49-F238E27FC236}">
                        <a16:creationId xmlns:a16="http://schemas.microsoft.com/office/drawing/2014/main" id="{5DD78925-1A5B-EC23-DCCF-A3B1090FCFA0}"/>
                      </a:ext>
                    </a:extLst>
                  </p:cNvPr>
                  <p:cNvSpPr txBox="1"/>
                  <p:nvPr/>
                </p:nvSpPr>
                <p:spPr>
                  <a:xfrm>
                    <a:off x="7542608" y="4464491"/>
                    <a:ext cx="212186" cy="369332"/>
                  </a:xfrm>
                  <a:prstGeom prst="rect">
                    <a:avLst/>
                  </a:prstGeom>
                  <a:noFill/>
                </p:spPr>
                <p:txBody>
                  <a:bodyPr wrap="square" rtlCol="0">
                    <a:spAutoFit/>
                  </a:bodyPr>
                  <a:lstStyle/>
                  <a:p>
                    <a:pPr/>
                    <a14:m>
                      <m:oMathPara xmlns:m="http://schemas.openxmlformats.org/officeDocument/2006/math">
                        <m:oMath>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i="1" dirty="0">
                                  <a:latin typeface="Cambria Math" panose="02040503050406030204" pitchFamily="18" charset="0"/>
                                </a:rPr>
                                <m:t>𝑒</m:t>
                              </m:r>
                            </m:sub>
                          </m:sSub>
                        </m:oMath>
                      </m:oMathPara>
                    </a14:m>
                    <a:endParaRPr kumimoji="1" lang="ja-JP" altLang="en-US" dirty="0"/>
                  </a:p>
                </p:txBody>
              </p:sp>
            </mc:Choice>
            <mc:Fallback xmlns="">
              <p:sp>
                <p:nvSpPr>
                  <p:cNvPr id="228" name="テキスト ボックス 227">
                    <a:extLst>
                      <a:ext uri="{FF2B5EF4-FFF2-40B4-BE49-F238E27FC236}">
                        <a16:creationId xmlns:a16="http://schemas.microsoft.com/office/drawing/2014/main" id="{5DD78925-1A5B-EC23-DCCF-A3B1090FCFA0}"/>
                      </a:ext>
                    </a:extLst>
                  </p:cNvPr>
                  <p:cNvSpPr txBox="1">
                    <a:spLocks noRot="1" noChangeAspect="1" noMove="1" noResize="1" noEditPoints="1" noAdjustHandles="1" noChangeArrowheads="1" noChangeShapeType="1" noTextEdit="1"/>
                  </p:cNvSpPr>
                  <p:nvPr/>
                </p:nvSpPr>
                <p:spPr>
                  <a:xfrm>
                    <a:off x="7542608" y="4464491"/>
                    <a:ext cx="212186" cy="369332"/>
                  </a:xfrm>
                  <a:prstGeom prst="rect">
                    <a:avLst/>
                  </a:prstGeom>
                  <a:blipFill>
                    <a:blip r:embed="rId32"/>
                    <a:stretch>
                      <a:fillRect r="-58824"/>
                    </a:stretch>
                  </a:blipFill>
                </p:spPr>
                <p:txBody>
                  <a:bodyPr/>
                  <a:lstStyle/>
                  <a:p>
                    <a:r>
                      <a:rPr lang="ja-JP" altLang="en-US">
                        <a:noFill/>
                      </a:rPr>
                      <a:t> </a:t>
                    </a:r>
                  </a:p>
                </p:txBody>
              </p:sp>
            </mc:Fallback>
          </mc:AlternateContent>
        </p:grpSp>
        <p:cxnSp>
          <p:nvCxnSpPr>
            <p:cNvPr id="242" name="直線コネクタ 241">
              <a:extLst>
                <a:ext uri="{FF2B5EF4-FFF2-40B4-BE49-F238E27FC236}">
                  <a16:creationId xmlns:a16="http://schemas.microsoft.com/office/drawing/2014/main" id="{591D0F84-D84C-DDCD-F679-4E5D6DDB1E66}"/>
                </a:ext>
              </a:extLst>
            </p:cNvPr>
            <p:cNvCxnSpPr>
              <a:cxnSpLocks/>
            </p:cNvCxnSpPr>
            <p:nvPr/>
          </p:nvCxnSpPr>
          <p:spPr>
            <a:xfrm flipV="1">
              <a:off x="7939894" y="5671354"/>
              <a:ext cx="441677" cy="300810"/>
            </a:xfrm>
            <a:prstGeom prst="line">
              <a:avLst/>
            </a:prstGeom>
          </p:spPr>
          <p:style>
            <a:lnRef idx="2">
              <a:schemeClr val="dk1"/>
            </a:lnRef>
            <a:fillRef idx="0">
              <a:schemeClr val="dk1"/>
            </a:fillRef>
            <a:effectRef idx="1">
              <a:schemeClr val="dk1"/>
            </a:effectRef>
            <a:fontRef idx="minor">
              <a:schemeClr val="tx1"/>
            </a:fontRef>
          </p:style>
        </p:cxnSp>
        <p:cxnSp>
          <p:nvCxnSpPr>
            <p:cNvPr id="243" name="直線コネクタ 242">
              <a:extLst>
                <a:ext uri="{FF2B5EF4-FFF2-40B4-BE49-F238E27FC236}">
                  <a16:creationId xmlns:a16="http://schemas.microsoft.com/office/drawing/2014/main" id="{42717577-424C-C14B-EAAE-FD54930AE702}"/>
                </a:ext>
              </a:extLst>
            </p:cNvPr>
            <p:cNvCxnSpPr>
              <a:cxnSpLocks/>
            </p:cNvCxnSpPr>
            <p:nvPr/>
          </p:nvCxnSpPr>
          <p:spPr>
            <a:xfrm flipH="1" flipV="1">
              <a:off x="7939894" y="5995686"/>
              <a:ext cx="546935" cy="362801"/>
            </a:xfrm>
            <a:prstGeom prst="line">
              <a:avLst/>
            </a:prstGeom>
          </p:spPr>
          <p:style>
            <a:lnRef idx="2">
              <a:schemeClr val="dk1"/>
            </a:lnRef>
            <a:fillRef idx="0">
              <a:schemeClr val="dk1"/>
            </a:fillRef>
            <a:effectRef idx="1">
              <a:schemeClr val="dk1"/>
            </a:effectRef>
            <a:fontRef idx="minor">
              <a:schemeClr val="tx1"/>
            </a:fontRef>
          </p:style>
        </p:cxnSp>
        <p:sp>
          <p:nvSpPr>
            <p:cNvPr id="244" name="二等辺三角形 243">
              <a:extLst>
                <a:ext uri="{FF2B5EF4-FFF2-40B4-BE49-F238E27FC236}">
                  <a16:creationId xmlns:a16="http://schemas.microsoft.com/office/drawing/2014/main" id="{58854FF1-F57A-4522-8CC6-B24DDA085172}"/>
                </a:ext>
              </a:extLst>
            </p:cNvPr>
            <p:cNvSpPr/>
            <p:nvPr/>
          </p:nvSpPr>
          <p:spPr>
            <a:xfrm rot="14435136">
              <a:off x="8062011" y="574754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45" name="二等辺三角形 244">
              <a:extLst>
                <a:ext uri="{FF2B5EF4-FFF2-40B4-BE49-F238E27FC236}">
                  <a16:creationId xmlns:a16="http://schemas.microsoft.com/office/drawing/2014/main" id="{13D0BB4E-D425-1E85-BFD7-5CEC71E9EDA1}"/>
                </a:ext>
              </a:extLst>
            </p:cNvPr>
            <p:cNvSpPr/>
            <p:nvPr/>
          </p:nvSpPr>
          <p:spPr>
            <a:xfrm rot="7265958">
              <a:off x="8135609" y="616044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46" name="テキスト ボックス 245">
                  <a:extLst>
                    <a:ext uri="{FF2B5EF4-FFF2-40B4-BE49-F238E27FC236}">
                      <a16:creationId xmlns:a16="http://schemas.microsoft.com/office/drawing/2014/main" id="{8A400419-0D63-BC58-2693-C055C48003D9}"/>
                    </a:ext>
                  </a:extLst>
                </p:cNvPr>
                <p:cNvSpPr txBox="1"/>
                <p:nvPr/>
              </p:nvSpPr>
              <p:spPr>
                <a:xfrm>
                  <a:off x="8350232" y="5485386"/>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smtClean="0">
                                <a:latin typeface="Cambria Math" panose="02040503050406030204" pitchFamily="18" charset="0"/>
                              </a:rPr>
                            </m:ctrlPr>
                          </m:accPr>
                          <m:e>
                            <m:r>
                              <a:rPr lang="en-US" altLang="ja-JP" b="0" i="1" smtClean="0">
                                <a:latin typeface="Cambria Math" panose="02040503050406030204" pitchFamily="18" charset="0"/>
                              </a:rPr>
                              <m:t>𝑞</m:t>
                            </m:r>
                          </m:e>
                        </m:acc>
                        <m:r>
                          <a:rPr lang="en-US" altLang="ja-JP" b="0" i="1" smtClean="0">
                            <a:latin typeface="Cambria Math" panose="02040503050406030204" pitchFamily="18" charset="0"/>
                          </a:rPr>
                          <m:t>′</m:t>
                        </m:r>
                      </m:oMath>
                    </m:oMathPara>
                  </a14:m>
                  <a:endParaRPr kumimoji="1" lang="ja-JP" altLang="en-US" dirty="0"/>
                </a:p>
              </p:txBody>
            </p:sp>
          </mc:Choice>
          <mc:Fallback xmlns="">
            <p:sp>
              <p:nvSpPr>
                <p:cNvPr id="246" name="テキスト ボックス 245">
                  <a:extLst>
                    <a:ext uri="{FF2B5EF4-FFF2-40B4-BE49-F238E27FC236}">
                      <a16:creationId xmlns:a16="http://schemas.microsoft.com/office/drawing/2014/main" id="{8A400419-0D63-BC58-2693-C055C48003D9}"/>
                    </a:ext>
                  </a:extLst>
                </p:cNvPr>
                <p:cNvSpPr txBox="1">
                  <a:spLocks noRot="1" noChangeAspect="1" noMove="1" noResize="1" noEditPoints="1" noAdjustHandles="1" noChangeArrowheads="1" noChangeShapeType="1" noTextEdit="1"/>
                </p:cNvSpPr>
                <p:nvPr/>
              </p:nvSpPr>
              <p:spPr>
                <a:xfrm>
                  <a:off x="8350232" y="5485386"/>
                  <a:ext cx="462844" cy="369332"/>
                </a:xfrm>
                <a:prstGeom prst="rect">
                  <a:avLst/>
                </a:prstGeom>
                <a:blipFill>
                  <a:blip r:embed="rId33"/>
                  <a:stretch>
                    <a:fillRect r="-1316"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7" name="テキスト ボックス 246">
                  <a:extLst>
                    <a:ext uri="{FF2B5EF4-FFF2-40B4-BE49-F238E27FC236}">
                      <a16:creationId xmlns:a16="http://schemas.microsoft.com/office/drawing/2014/main" id="{3AF43EF5-7DD1-1029-3FB0-5E4062C645C2}"/>
                    </a:ext>
                  </a:extLst>
                </p:cNvPr>
                <p:cNvSpPr txBox="1"/>
                <p:nvPr/>
              </p:nvSpPr>
              <p:spPr>
                <a:xfrm>
                  <a:off x="8336506" y="6069192"/>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247" name="テキスト ボックス 246">
                  <a:extLst>
                    <a:ext uri="{FF2B5EF4-FFF2-40B4-BE49-F238E27FC236}">
                      <a16:creationId xmlns:a16="http://schemas.microsoft.com/office/drawing/2014/main" id="{3AF43EF5-7DD1-1029-3FB0-5E4062C645C2}"/>
                    </a:ext>
                  </a:extLst>
                </p:cNvPr>
                <p:cNvSpPr txBox="1">
                  <a:spLocks noRot="1" noChangeAspect="1" noMove="1" noResize="1" noEditPoints="1" noAdjustHandles="1" noChangeArrowheads="1" noChangeShapeType="1" noTextEdit="1"/>
                </p:cNvSpPr>
                <p:nvPr/>
              </p:nvSpPr>
              <p:spPr>
                <a:xfrm>
                  <a:off x="8336506" y="6069192"/>
                  <a:ext cx="462844" cy="369332"/>
                </a:xfrm>
                <a:prstGeom prst="rect">
                  <a:avLst/>
                </a:prstGeom>
                <a:blipFill>
                  <a:blip r:embed="rId34"/>
                  <a:stretch>
                    <a:fillRect b="-6557"/>
                  </a:stretch>
                </a:blipFill>
              </p:spPr>
              <p:txBody>
                <a:bodyPr/>
                <a:lstStyle/>
                <a:p>
                  <a:r>
                    <a:rPr lang="ja-JP" altLang="en-US">
                      <a:noFill/>
                    </a:rPr>
                    <a:t> </a:t>
                  </a:r>
                </a:p>
              </p:txBody>
            </p:sp>
          </mc:Fallback>
        </mc:AlternateContent>
        <p:cxnSp>
          <p:nvCxnSpPr>
            <p:cNvPr id="248" name="直線コネクタ 247">
              <a:extLst>
                <a:ext uri="{FF2B5EF4-FFF2-40B4-BE49-F238E27FC236}">
                  <a16:creationId xmlns:a16="http://schemas.microsoft.com/office/drawing/2014/main" id="{02EE48F9-D7C7-F533-982D-C1EEB477309C}"/>
                </a:ext>
              </a:extLst>
            </p:cNvPr>
            <p:cNvCxnSpPr>
              <a:cxnSpLocks/>
            </p:cNvCxnSpPr>
            <p:nvPr/>
          </p:nvCxnSpPr>
          <p:spPr>
            <a:xfrm flipV="1">
              <a:off x="7866536" y="4480739"/>
              <a:ext cx="546935" cy="462866"/>
            </a:xfrm>
            <a:prstGeom prst="line">
              <a:avLst/>
            </a:prstGeom>
          </p:spPr>
          <p:style>
            <a:lnRef idx="2">
              <a:schemeClr val="dk1"/>
            </a:lnRef>
            <a:fillRef idx="0">
              <a:schemeClr val="dk1"/>
            </a:fillRef>
            <a:effectRef idx="1">
              <a:schemeClr val="dk1"/>
            </a:effectRef>
            <a:fontRef idx="minor">
              <a:schemeClr val="tx1"/>
            </a:fontRef>
          </p:style>
        </p:cxnSp>
        <p:cxnSp>
          <p:nvCxnSpPr>
            <p:cNvPr id="249" name="直線コネクタ 248">
              <a:extLst>
                <a:ext uri="{FF2B5EF4-FFF2-40B4-BE49-F238E27FC236}">
                  <a16:creationId xmlns:a16="http://schemas.microsoft.com/office/drawing/2014/main" id="{D1F99404-8EA9-9C0D-8400-E70F2747DA47}"/>
                </a:ext>
              </a:extLst>
            </p:cNvPr>
            <p:cNvCxnSpPr>
              <a:cxnSpLocks/>
            </p:cNvCxnSpPr>
            <p:nvPr/>
          </p:nvCxnSpPr>
          <p:spPr>
            <a:xfrm flipH="1" flipV="1">
              <a:off x="7866536" y="4967127"/>
              <a:ext cx="587355" cy="367405"/>
            </a:xfrm>
            <a:prstGeom prst="line">
              <a:avLst/>
            </a:prstGeom>
          </p:spPr>
          <p:style>
            <a:lnRef idx="2">
              <a:schemeClr val="dk1"/>
            </a:lnRef>
            <a:fillRef idx="0">
              <a:schemeClr val="dk1"/>
            </a:fillRef>
            <a:effectRef idx="1">
              <a:schemeClr val="dk1"/>
            </a:effectRef>
            <a:fontRef idx="minor">
              <a:schemeClr val="tx1"/>
            </a:fontRef>
          </p:style>
        </p:cxnSp>
        <p:sp>
          <p:nvSpPr>
            <p:cNvPr id="250" name="二等辺三角形 249">
              <a:extLst>
                <a:ext uri="{FF2B5EF4-FFF2-40B4-BE49-F238E27FC236}">
                  <a16:creationId xmlns:a16="http://schemas.microsoft.com/office/drawing/2014/main" id="{E83F6023-7DB1-6F2C-AF52-B15268630558}"/>
                </a:ext>
              </a:extLst>
            </p:cNvPr>
            <p:cNvSpPr/>
            <p:nvPr/>
          </p:nvSpPr>
          <p:spPr>
            <a:xfrm rot="13751113">
              <a:off x="8011810" y="4688824"/>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51" name="二等辺三角形 250">
              <a:extLst>
                <a:ext uri="{FF2B5EF4-FFF2-40B4-BE49-F238E27FC236}">
                  <a16:creationId xmlns:a16="http://schemas.microsoft.com/office/drawing/2014/main" id="{10697CF0-66A4-41D7-6116-8655D976DE0E}"/>
                </a:ext>
              </a:extLst>
            </p:cNvPr>
            <p:cNvSpPr/>
            <p:nvPr/>
          </p:nvSpPr>
          <p:spPr>
            <a:xfrm rot="7882880">
              <a:off x="8086500" y="5132592"/>
              <a:ext cx="238975" cy="10498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55" name="テキスト ボックス 254">
                  <a:extLst>
                    <a:ext uri="{FF2B5EF4-FFF2-40B4-BE49-F238E27FC236}">
                      <a16:creationId xmlns:a16="http://schemas.microsoft.com/office/drawing/2014/main" id="{C3E75E06-709D-386A-6C3F-CC36F95016A3}"/>
                    </a:ext>
                  </a:extLst>
                </p:cNvPr>
                <p:cNvSpPr txBox="1"/>
                <p:nvPr/>
              </p:nvSpPr>
              <p:spPr>
                <a:xfrm>
                  <a:off x="8316101" y="4188836"/>
                  <a:ext cx="462844" cy="369332"/>
                </a:xfrm>
                <a:prstGeom prst="rect">
                  <a:avLst/>
                </a:prstGeom>
                <a:noFill/>
              </p:spPr>
              <p:txBody>
                <a:bodyPr wrap="square" rtlCol="0">
                  <a:spAutoFit/>
                </a:bodyPr>
                <a:lstStyle/>
                <a:p>
                  <a:pPr/>
                  <a14:m>
                    <m:oMathPara xmlns:m="http://schemas.openxmlformats.org/officeDocument/2006/math">
                      <m:oMath>
                        <m:acc>
                          <m:accPr>
                            <m:chr m:val="̅"/>
                            <m:ctrlPr>
                              <a:rPr lang="ja-JP" altLang="en-US" i="1" dirty="0">
                                <a:latin typeface="Cambria Math" panose="02040503050406030204" pitchFamily="18" charset="0"/>
                              </a:rPr>
                            </m:ctrlPr>
                          </m:accPr>
                          <m:e>
                            <m:sSub>
                              <m:sSubPr>
                                <m:ctrlPr>
                                  <a:rPr lang="ja-JP" altLang="en-US" i="1" dirty="0">
                                    <a:latin typeface="Cambria Math" panose="02040503050406030204" pitchFamily="18" charset="0"/>
                                  </a:rPr>
                                </m:ctrlPr>
                              </m:sSubPr>
                              <m:e>
                                <m:r>
                                  <a:rPr lang="ja-JP" altLang="en-US" i="1" dirty="0">
                                    <a:latin typeface="Cambria Math" panose="02040503050406030204" pitchFamily="18" charset="0"/>
                                  </a:rPr>
                                  <m:t>𝜈</m:t>
                                </m:r>
                              </m:e>
                              <m:sub>
                                <m:r>
                                  <a:rPr lang="en-US" altLang="ja-JP" b="0" i="1" dirty="0" smtClean="0">
                                    <a:latin typeface="Cambria Math" panose="02040503050406030204" pitchFamily="18" charset="0"/>
                                  </a:rPr>
                                  <m:t>𝑙</m:t>
                                </m:r>
                              </m:sub>
                            </m:sSub>
                          </m:e>
                        </m:acc>
                      </m:oMath>
                    </m:oMathPara>
                  </a14:m>
                  <a:endParaRPr kumimoji="1" lang="ja-JP" altLang="en-US" dirty="0"/>
                </a:p>
              </p:txBody>
            </p:sp>
          </mc:Choice>
          <mc:Fallback xmlns="">
            <p:sp>
              <p:nvSpPr>
                <p:cNvPr id="255" name="テキスト ボックス 254">
                  <a:extLst>
                    <a:ext uri="{FF2B5EF4-FFF2-40B4-BE49-F238E27FC236}">
                      <a16:creationId xmlns:a16="http://schemas.microsoft.com/office/drawing/2014/main" id="{C3E75E06-709D-386A-6C3F-CC36F95016A3}"/>
                    </a:ext>
                  </a:extLst>
                </p:cNvPr>
                <p:cNvSpPr txBox="1">
                  <a:spLocks noRot="1" noChangeAspect="1" noMove="1" noResize="1" noEditPoints="1" noAdjustHandles="1" noChangeArrowheads="1" noChangeShapeType="1" noTextEdit="1"/>
                </p:cNvSpPr>
                <p:nvPr/>
              </p:nvSpPr>
              <p:spPr>
                <a:xfrm>
                  <a:off x="8316101" y="4188836"/>
                  <a:ext cx="462844" cy="369332"/>
                </a:xfrm>
                <a:prstGeom prst="rect">
                  <a:avLst/>
                </a:prstGeom>
                <a:blipFill>
                  <a:blip r:embed="rId35"/>
                  <a:stretch>
                    <a:fillRect r="-2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7" name="テキスト ボックス 256">
                  <a:extLst>
                    <a:ext uri="{FF2B5EF4-FFF2-40B4-BE49-F238E27FC236}">
                      <a16:creationId xmlns:a16="http://schemas.microsoft.com/office/drawing/2014/main" id="{FF6D8A1C-F55F-9F9F-C673-1F36B1543E62}"/>
                    </a:ext>
                  </a:extLst>
                </p:cNvPr>
                <p:cNvSpPr txBox="1"/>
                <p:nvPr/>
              </p:nvSpPr>
              <p:spPr>
                <a:xfrm>
                  <a:off x="8371730" y="5124771"/>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57" name="テキスト ボックス 256">
                  <a:extLst>
                    <a:ext uri="{FF2B5EF4-FFF2-40B4-BE49-F238E27FC236}">
                      <a16:creationId xmlns:a16="http://schemas.microsoft.com/office/drawing/2014/main" id="{FF6D8A1C-F55F-9F9F-C673-1F36B1543E62}"/>
                    </a:ext>
                  </a:extLst>
                </p:cNvPr>
                <p:cNvSpPr txBox="1">
                  <a:spLocks noRot="1" noChangeAspect="1" noMove="1" noResize="1" noEditPoints="1" noAdjustHandles="1" noChangeArrowheads="1" noChangeShapeType="1" noTextEdit="1"/>
                </p:cNvSpPr>
                <p:nvPr/>
              </p:nvSpPr>
              <p:spPr>
                <a:xfrm>
                  <a:off x="8371730" y="5124771"/>
                  <a:ext cx="462844" cy="369332"/>
                </a:xfrm>
                <a:prstGeom prst="rect">
                  <a:avLst/>
                </a:prstGeom>
                <a:blipFill>
                  <a:blip r:embed="rId36"/>
                  <a:stretch>
                    <a:fillRect/>
                  </a:stretch>
                </a:blipFill>
              </p:spPr>
              <p:txBody>
                <a:bodyPr/>
                <a:lstStyle/>
                <a:p>
                  <a:r>
                    <a:rPr lang="ja-JP" altLang="en-US">
                      <a:noFill/>
                    </a:rPr>
                    <a:t> </a:t>
                  </a:r>
                </a:p>
              </p:txBody>
            </p:sp>
          </mc:Fallback>
        </mc:AlternateContent>
      </p:grpSp>
      <p:grpSp>
        <p:nvGrpSpPr>
          <p:cNvPr id="290" name="グループ化 289">
            <a:extLst>
              <a:ext uri="{FF2B5EF4-FFF2-40B4-BE49-F238E27FC236}">
                <a16:creationId xmlns:a16="http://schemas.microsoft.com/office/drawing/2014/main" id="{C54EADCE-159D-6360-9904-F49047D934C9}"/>
              </a:ext>
            </a:extLst>
          </p:cNvPr>
          <p:cNvGrpSpPr/>
          <p:nvPr/>
        </p:nvGrpSpPr>
        <p:grpSpPr>
          <a:xfrm>
            <a:off x="5397974" y="1222537"/>
            <a:ext cx="3886237" cy="2206698"/>
            <a:chOff x="5640027" y="1111028"/>
            <a:chExt cx="3886237" cy="2206698"/>
          </a:xfrm>
        </p:grpSpPr>
        <p:grpSp>
          <p:nvGrpSpPr>
            <p:cNvPr id="258" name="グループ化 257">
              <a:extLst>
                <a:ext uri="{FF2B5EF4-FFF2-40B4-BE49-F238E27FC236}">
                  <a16:creationId xmlns:a16="http://schemas.microsoft.com/office/drawing/2014/main" id="{7BE2844E-DCCF-66AB-6DA1-26B3513B0D11}"/>
                </a:ext>
              </a:extLst>
            </p:cNvPr>
            <p:cNvGrpSpPr/>
            <p:nvPr/>
          </p:nvGrpSpPr>
          <p:grpSpPr>
            <a:xfrm>
              <a:off x="5640027" y="1286633"/>
              <a:ext cx="3886237" cy="2031093"/>
              <a:chOff x="7013713" y="1480528"/>
              <a:chExt cx="3886237" cy="2031093"/>
            </a:xfrm>
          </p:grpSpPr>
          <p:grpSp>
            <p:nvGrpSpPr>
              <p:cNvPr id="259" name="グループ化 258">
                <a:extLst>
                  <a:ext uri="{FF2B5EF4-FFF2-40B4-BE49-F238E27FC236}">
                    <a16:creationId xmlns:a16="http://schemas.microsoft.com/office/drawing/2014/main" id="{33595656-49FE-EA4C-F2C7-084B67CC3084}"/>
                  </a:ext>
                </a:extLst>
              </p:cNvPr>
              <p:cNvGrpSpPr/>
              <p:nvPr/>
            </p:nvGrpSpPr>
            <p:grpSpPr>
              <a:xfrm>
                <a:off x="7013713" y="1480528"/>
                <a:ext cx="3886237" cy="2031093"/>
                <a:chOff x="581527" y="4732232"/>
                <a:chExt cx="3886237" cy="2031093"/>
              </a:xfrm>
            </p:grpSpPr>
            <p:grpSp>
              <p:nvGrpSpPr>
                <p:cNvPr id="261" name="グループ化 260">
                  <a:extLst>
                    <a:ext uri="{FF2B5EF4-FFF2-40B4-BE49-F238E27FC236}">
                      <a16:creationId xmlns:a16="http://schemas.microsoft.com/office/drawing/2014/main" id="{F8F16DD3-0BCE-558B-9C84-40FA17D4EB86}"/>
                    </a:ext>
                  </a:extLst>
                </p:cNvPr>
                <p:cNvGrpSpPr/>
                <p:nvPr/>
              </p:nvGrpSpPr>
              <p:grpSpPr>
                <a:xfrm>
                  <a:off x="581527" y="4732232"/>
                  <a:ext cx="3886237" cy="2031093"/>
                  <a:chOff x="1770186" y="4574729"/>
                  <a:chExt cx="3886237" cy="2031093"/>
                </a:xfrm>
              </p:grpSpPr>
              <p:sp>
                <p:nvSpPr>
                  <p:cNvPr id="263" name="二等辺三角形 262">
                    <a:extLst>
                      <a:ext uri="{FF2B5EF4-FFF2-40B4-BE49-F238E27FC236}">
                        <a16:creationId xmlns:a16="http://schemas.microsoft.com/office/drawing/2014/main" id="{631841D5-E9DC-871D-AE30-7602C5907869}"/>
                      </a:ext>
                    </a:extLst>
                  </p:cNvPr>
                  <p:cNvSpPr/>
                  <p:nvPr/>
                </p:nvSpPr>
                <p:spPr>
                  <a:xfrm rot="18720627">
                    <a:off x="4755203" y="5120511"/>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64" name="二等辺三角形 263">
                    <a:extLst>
                      <a:ext uri="{FF2B5EF4-FFF2-40B4-BE49-F238E27FC236}">
                        <a16:creationId xmlns:a16="http://schemas.microsoft.com/office/drawing/2014/main" id="{773E0A09-CF52-0BE4-4E34-1E4A531CCC53}"/>
                      </a:ext>
                    </a:extLst>
                  </p:cNvPr>
                  <p:cNvSpPr/>
                  <p:nvPr/>
                </p:nvSpPr>
                <p:spPr>
                  <a:xfrm rot="2329934">
                    <a:off x="4767656" y="4752765"/>
                    <a:ext cx="215823" cy="92878"/>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65" name="フリーフォーム: 図形 264">
                    <a:extLst>
                      <a:ext uri="{FF2B5EF4-FFF2-40B4-BE49-F238E27FC236}">
                        <a16:creationId xmlns:a16="http://schemas.microsoft.com/office/drawing/2014/main" id="{354FD4C0-9EF8-5C50-961B-11A39D82664B}"/>
                      </a:ext>
                    </a:extLst>
                  </p:cNvPr>
                  <p:cNvSpPr/>
                  <p:nvPr/>
                </p:nvSpPr>
                <p:spPr>
                  <a:xfrm rot="10800000" flipV="1">
                    <a:off x="2763302" y="5307145"/>
                    <a:ext cx="1354667" cy="479446"/>
                  </a:xfrm>
                  <a:custGeom>
                    <a:avLst/>
                    <a:gdLst>
                      <a:gd name="csX0" fmla="*/ 0 w 1354667"/>
                      <a:gd name="csY0" fmla="*/ 214496 h 388632"/>
                      <a:gd name="csX1" fmla="*/ 101600 w 1354667"/>
                      <a:gd name="csY1" fmla="*/ 22585 h 388632"/>
                      <a:gd name="csX2" fmla="*/ 237067 w 1354667"/>
                      <a:gd name="csY2" fmla="*/ 383829 h 388632"/>
                      <a:gd name="csX3" fmla="*/ 361244 w 1354667"/>
                      <a:gd name="csY3" fmla="*/ 11296 h 388632"/>
                      <a:gd name="csX4" fmla="*/ 485422 w 1354667"/>
                      <a:gd name="csY4" fmla="*/ 383829 h 388632"/>
                      <a:gd name="csX5" fmla="*/ 587022 w 1354667"/>
                      <a:gd name="csY5" fmla="*/ 11296 h 388632"/>
                      <a:gd name="csX6" fmla="*/ 688622 w 1354667"/>
                      <a:gd name="csY6" fmla="*/ 361252 h 388632"/>
                      <a:gd name="csX7" fmla="*/ 767644 w 1354667"/>
                      <a:gd name="csY7" fmla="*/ 11296 h 388632"/>
                      <a:gd name="csX8" fmla="*/ 857956 w 1354667"/>
                      <a:gd name="csY8" fmla="*/ 383829 h 388632"/>
                      <a:gd name="csX9" fmla="*/ 914400 w 1354667"/>
                      <a:gd name="csY9" fmla="*/ 11296 h 388632"/>
                      <a:gd name="csX10" fmla="*/ 1016000 w 1354667"/>
                      <a:gd name="csY10" fmla="*/ 372540 h 388632"/>
                      <a:gd name="csX11" fmla="*/ 1072444 w 1354667"/>
                      <a:gd name="csY11" fmla="*/ 11296 h 388632"/>
                      <a:gd name="csX12" fmla="*/ 1151467 w 1354667"/>
                      <a:gd name="csY12" fmla="*/ 372540 h 388632"/>
                      <a:gd name="csX13" fmla="*/ 1207911 w 1354667"/>
                      <a:gd name="csY13" fmla="*/ 7 h 388632"/>
                      <a:gd name="csX14" fmla="*/ 1298222 w 1354667"/>
                      <a:gd name="csY14" fmla="*/ 383829 h 388632"/>
                      <a:gd name="csX15" fmla="*/ 1354667 w 1354667"/>
                      <a:gd name="csY15" fmla="*/ 180629 h 3886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54667" h="388632">
                        <a:moveTo>
                          <a:pt x="0" y="214496"/>
                        </a:moveTo>
                        <a:cubicBezTo>
                          <a:pt x="31044" y="104429"/>
                          <a:pt x="62089" y="-5637"/>
                          <a:pt x="101600" y="22585"/>
                        </a:cubicBezTo>
                        <a:cubicBezTo>
                          <a:pt x="141111" y="50807"/>
                          <a:pt x="193793" y="385710"/>
                          <a:pt x="237067" y="383829"/>
                        </a:cubicBezTo>
                        <a:cubicBezTo>
                          <a:pt x="280341" y="381948"/>
                          <a:pt x="319852" y="11296"/>
                          <a:pt x="361244" y="11296"/>
                        </a:cubicBezTo>
                        <a:cubicBezTo>
                          <a:pt x="402636" y="11296"/>
                          <a:pt x="447792" y="383829"/>
                          <a:pt x="485422" y="383829"/>
                        </a:cubicBezTo>
                        <a:cubicBezTo>
                          <a:pt x="523052" y="383829"/>
                          <a:pt x="553155" y="15059"/>
                          <a:pt x="587022" y="11296"/>
                        </a:cubicBezTo>
                        <a:cubicBezTo>
                          <a:pt x="620889" y="7533"/>
                          <a:pt x="658518" y="361252"/>
                          <a:pt x="688622" y="361252"/>
                        </a:cubicBezTo>
                        <a:cubicBezTo>
                          <a:pt x="718726" y="361252"/>
                          <a:pt x="739422" y="7533"/>
                          <a:pt x="767644" y="11296"/>
                        </a:cubicBezTo>
                        <a:cubicBezTo>
                          <a:pt x="795866" y="15059"/>
                          <a:pt x="833497" y="383829"/>
                          <a:pt x="857956" y="383829"/>
                        </a:cubicBezTo>
                        <a:cubicBezTo>
                          <a:pt x="882415" y="383829"/>
                          <a:pt x="888059" y="13177"/>
                          <a:pt x="914400" y="11296"/>
                        </a:cubicBezTo>
                        <a:cubicBezTo>
                          <a:pt x="940741" y="9415"/>
                          <a:pt x="989659" y="372540"/>
                          <a:pt x="1016000" y="372540"/>
                        </a:cubicBezTo>
                        <a:cubicBezTo>
                          <a:pt x="1042341" y="372540"/>
                          <a:pt x="1049866" y="11296"/>
                          <a:pt x="1072444" y="11296"/>
                        </a:cubicBezTo>
                        <a:cubicBezTo>
                          <a:pt x="1095022" y="11296"/>
                          <a:pt x="1128889" y="374422"/>
                          <a:pt x="1151467" y="372540"/>
                        </a:cubicBezTo>
                        <a:cubicBezTo>
                          <a:pt x="1174045" y="370659"/>
                          <a:pt x="1183452" y="-1874"/>
                          <a:pt x="1207911" y="7"/>
                        </a:cubicBezTo>
                        <a:cubicBezTo>
                          <a:pt x="1232370" y="1888"/>
                          <a:pt x="1273763" y="353725"/>
                          <a:pt x="1298222" y="383829"/>
                        </a:cubicBezTo>
                        <a:cubicBezTo>
                          <a:pt x="1322681" y="413933"/>
                          <a:pt x="1338674" y="297281"/>
                          <a:pt x="1354667" y="18062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266" name="テキスト ボックス 265">
                        <a:extLst>
                          <a:ext uri="{FF2B5EF4-FFF2-40B4-BE49-F238E27FC236}">
                            <a16:creationId xmlns:a16="http://schemas.microsoft.com/office/drawing/2014/main" id="{C4E696E2-FEAB-E538-27EC-1F82B36FAC57}"/>
                          </a:ext>
                        </a:extLst>
                      </p:cNvPr>
                      <p:cNvSpPr txBox="1"/>
                      <p:nvPr/>
                    </p:nvSpPr>
                    <p:spPr>
                      <a:xfrm>
                        <a:off x="1770186" y="4890079"/>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5" name="テキスト ボックス 74">
                        <a:extLst>
                          <a:ext uri="{FF2B5EF4-FFF2-40B4-BE49-F238E27FC236}">
                            <a16:creationId xmlns:a16="http://schemas.microsoft.com/office/drawing/2014/main" id="{82C98993-9A8F-9752-54D8-87DBD6750D2C}"/>
                          </a:ext>
                        </a:extLst>
                      </p:cNvPr>
                      <p:cNvSpPr txBox="1">
                        <a:spLocks noRot="1" noChangeAspect="1" noMove="1" noResize="1" noEditPoints="1" noAdjustHandles="1" noChangeArrowheads="1" noChangeShapeType="1" noTextEdit="1"/>
                      </p:cNvSpPr>
                      <p:nvPr/>
                    </p:nvSpPr>
                    <p:spPr>
                      <a:xfrm>
                        <a:off x="1770186" y="4890079"/>
                        <a:ext cx="462844" cy="369332"/>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7" name="テキスト ボックス 266">
                        <a:extLst>
                          <a:ext uri="{FF2B5EF4-FFF2-40B4-BE49-F238E27FC236}">
                            <a16:creationId xmlns:a16="http://schemas.microsoft.com/office/drawing/2014/main" id="{7CEFB19A-02B9-531B-5D07-6DC227047780}"/>
                          </a:ext>
                        </a:extLst>
                      </p:cNvPr>
                      <p:cNvSpPr txBox="1"/>
                      <p:nvPr/>
                    </p:nvSpPr>
                    <p:spPr>
                      <a:xfrm>
                        <a:off x="1778250" y="5718555"/>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𝑒</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76" name="テキスト ボックス 75">
                        <a:extLst>
                          <a:ext uri="{FF2B5EF4-FFF2-40B4-BE49-F238E27FC236}">
                            <a16:creationId xmlns:a16="http://schemas.microsoft.com/office/drawing/2014/main" id="{F0579BA4-B015-B608-7751-500B98B8DB89}"/>
                          </a:ext>
                        </a:extLst>
                      </p:cNvPr>
                      <p:cNvSpPr txBox="1">
                        <a:spLocks noRot="1" noChangeAspect="1" noMove="1" noResize="1" noEditPoints="1" noAdjustHandles="1" noChangeArrowheads="1" noChangeShapeType="1" noTextEdit="1"/>
                      </p:cNvSpPr>
                      <p:nvPr/>
                    </p:nvSpPr>
                    <p:spPr>
                      <a:xfrm>
                        <a:off x="1778250" y="5718555"/>
                        <a:ext cx="462844" cy="369332"/>
                      </a:xfrm>
                      <a:prstGeom prst="rect">
                        <a:avLst/>
                      </a:prstGeom>
                      <a:blipFill>
                        <a:blip r:embed="rId1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8" name="テキスト ボックス 267">
                        <a:extLst>
                          <a:ext uri="{FF2B5EF4-FFF2-40B4-BE49-F238E27FC236}">
                            <a16:creationId xmlns:a16="http://schemas.microsoft.com/office/drawing/2014/main" id="{79771D88-B94B-24F6-4ACF-2B62A6A35900}"/>
                          </a:ext>
                        </a:extLst>
                      </p:cNvPr>
                      <p:cNvSpPr txBox="1"/>
                      <p:nvPr/>
                    </p:nvSpPr>
                    <p:spPr>
                      <a:xfrm>
                        <a:off x="3125283" y="4985587"/>
                        <a:ext cx="667596" cy="369332"/>
                      </a:xfrm>
                      <a:prstGeom prst="rect">
                        <a:avLst/>
                      </a:prstGeom>
                      <a:noFill/>
                    </p:spPr>
                    <p:txBody>
                      <a:bodyPr wrap="square" rtlCol="0">
                        <a:spAutoFit/>
                      </a:bodyPr>
                      <a:lstStyle/>
                      <a:p>
                        <a:pPr/>
                        <a14:m>
                          <m:oMathPara xmlns:m="http://schemas.openxmlformats.org/officeDocument/2006/math">
                            <m:oMath>
                              <m:r>
                                <a:rPr kumimoji="1" lang="ja-JP" altLang="en-US" i="1" smtClean="0">
                                  <a:latin typeface="Cambria Math" panose="02040503050406030204" pitchFamily="18" charset="0"/>
                                </a:rPr>
                                <m:t>𝛾</m:t>
                              </m:r>
                              <m:r>
                                <a:rPr kumimoji="1" lang="en-US" altLang="ja-JP" b="0" i="1" smtClean="0">
                                  <a:latin typeface="Cambria Math" panose="02040503050406030204" pitchFamily="18" charset="0"/>
                                </a:rPr>
                                <m:t>/</m:t>
                              </m:r>
                              <m:r>
                                <a:rPr kumimoji="1" lang="en-US" altLang="ja-JP" b="0" i="1" smtClean="0">
                                  <a:latin typeface="Cambria Math" panose="02040503050406030204" pitchFamily="18" charset="0"/>
                                </a:rPr>
                                <m:t>𝑍</m:t>
                              </m:r>
                            </m:oMath>
                          </m:oMathPara>
                        </a14:m>
                        <a:endParaRPr kumimoji="1" lang="ja-JP" altLang="en-US" dirty="0"/>
                      </a:p>
                    </p:txBody>
                  </p:sp>
                </mc:Choice>
                <mc:Fallback xmlns="">
                  <p:sp>
                    <p:nvSpPr>
                      <p:cNvPr id="268" name="テキスト ボックス 267">
                        <a:extLst>
                          <a:ext uri="{FF2B5EF4-FFF2-40B4-BE49-F238E27FC236}">
                            <a16:creationId xmlns:a16="http://schemas.microsoft.com/office/drawing/2014/main" id="{79771D88-B94B-24F6-4ACF-2B62A6A35900}"/>
                          </a:ext>
                        </a:extLst>
                      </p:cNvPr>
                      <p:cNvSpPr txBox="1">
                        <a:spLocks noRot="1" noChangeAspect="1" noMove="1" noResize="1" noEditPoints="1" noAdjustHandles="1" noChangeArrowheads="1" noChangeShapeType="1" noTextEdit="1"/>
                      </p:cNvSpPr>
                      <p:nvPr/>
                    </p:nvSpPr>
                    <p:spPr>
                      <a:xfrm>
                        <a:off x="3125283" y="4985587"/>
                        <a:ext cx="667596" cy="369332"/>
                      </a:xfrm>
                      <a:prstGeom prst="rect">
                        <a:avLst/>
                      </a:prstGeom>
                      <a:blipFill>
                        <a:blip r:embed="rId37"/>
                        <a:stretch>
                          <a:fillRect b="-1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9" name="テキスト ボックス 268">
                        <a:extLst>
                          <a:ext uri="{FF2B5EF4-FFF2-40B4-BE49-F238E27FC236}">
                            <a16:creationId xmlns:a16="http://schemas.microsoft.com/office/drawing/2014/main" id="{52D1D202-E628-900B-AC6D-81BF230A9A78}"/>
                          </a:ext>
                        </a:extLst>
                      </p:cNvPr>
                      <p:cNvSpPr txBox="1"/>
                      <p:nvPr/>
                    </p:nvSpPr>
                    <p:spPr>
                      <a:xfrm>
                        <a:off x="4036870" y="4920702"/>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69" name="テキスト ボックス 268">
                        <a:extLst>
                          <a:ext uri="{FF2B5EF4-FFF2-40B4-BE49-F238E27FC236}">
                            <a16:creationId xmlns:a16="http://schemas.microsoft.com/office/drawing/2014/main" id="{52D1D202-E628-900B-AC6D-81BF230A9A78}"/>
                          </a:ext>
                        </a:extLst>
                      </p:cNvPr>
                      <p:cNvSpPr txBox="1">
                        <a:spLocks noRot="1" noChangeAspect="1" noMove="1" noResize="1" noEditPoints="1" noAdjustHandles="1" noChangeArrowheads="1" noChangeShapeType="1" noTextEdit="1"/>
                      </p:cNvSpPr>
                      <p:nvPr/>
                    </p:nvSpPr>
                    <p:spPr>
                      <a:xfrm>
                        <a:off x="4036870" y="4920702"/>
                        <a:ext cx="462844" cy="369332"/>
                      </a:xfrm>
                      <a:prstGeom prst="rect">
                        <a:avLst/>
                      </a:prstGeom>
                      <a:blipFill>
                        <a:blip r:embed="rId38"/>
                        <a:stretch>
                          <a:fillRect r="-789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2" name="テキスト ボックス 271">
                        <a:extLst>
                          <a:ext uri="{FF2B5EF4-FFF2-40B4-BE49-F238E27FC236}">
                            <a16:creationId xmlns:a16="http://schemas.microsoft.com/office/drawing/2014/main" id="{412C0042-4C33-2523-A86C-AB3221CB625C}"/>
                          </a:ext>
                        </a:extLst>
                      </p:cNvPr>
                      <p:cNvSpPr txBox="1"/>
                      <p:nvPr/>
                    </p:nvSpPr>
                    <p:spPr>
                      <a:xfrm>
                        <a:off x="5193579" y="5354919"/>
                        <a:ext cx="462844" cy="369332"/>
                      </a:xfrm>
                      <a:prstGeom prst="rect">
                        <a:avLst/>
                      </a:prstGeom>
                      <a:noFill/>
                    </p:spPr>
                    <p:txBody>
                      <a:bodyPr wrap="square" rtlCol="0">
                        <a:spAutoFit/>
                      </a:bodyPr>
                      <a:lstStyle/>
                      <a:p>
                        <a:pPr/>
                        <a14:m>
                          <m:oMathPara xmlns:m="http://schemas.openxmlformats.org/officeDocument/2006/math">
                            <m:oMath>
                              <m:acc>
                                <m:accPr>
                                  <m:chr m:val="̅"/>
                                  <m:ctrlPr>
                                    <a:rPr lang="en-US" altLang="ja-JP" b="0" i="1" dirty="0" smtClean="0">
                                      <a:latin typeface="Cambria Math" panose="02040503050406030204" pitchFamily="18" charset="0"/>
                                    </a:rPr>
                                  </m:ctrlPr>
                                </m:accPr>
                                <m:e>
                                  <m:r>
                                    <a:rPr lang="en-US" altLang="ja-JP" b="0" i="1" dirty="0" smtClean="0">
                                      <a:latin typeface="Cambria Math" panose="02040503050406030204" pitchFamily="18" charset="0"/>
                                    </a:rPr>
                                    <m:t>𝑞</m:t>
                                  </m:r>
                                </m:e>
                              </m:acc>
                              <m:r>
                                <a:rPr lang="en-US" altLang="ja-JP" b="0" i="0" dirty="0" smtClean="0">
                                  <a:latin typeface="Cambria Math" panose="02040503050406030204" pitchFamily="18" charset="0"/>
                                </a:rPr>
                                <m:t>′</m:t>
                              </m:r>
                            </m:oMath>
                          </m:oMathPara>
                        </a14:m>
                        <a:endParaRPr kumimoji="1" lang="ja-JP" altLang="en-US" dirty="0"/>
                      </a:p>
                    </p:txBody>
                  </p:sp>
                </mc:Choice>
                <mc:Fallback xmlns="">
                  <p:sp>
                    <p:nvSpPr>
                      <p:cNvPr id="272" name="テキスト ボックス 271">
                        <a:extLst>
                          <a:ext uri="{FF2B5EF4-FFF2-40B4-BE49-F238E27FC236}">
                            <a16:creationId xmlns:a16="http://schemas.microsoft.com/office/drawing/2014/main" id="{412C0042-4C33-2523-A86C-AB3221CB625C}"/>
                          </a:ext>
                        </a:extLst>
                      </p:cNvPr>
                      <p:cNvSpPr txBox="1">
                        <a:spLocks noRot="1" noChangeAspect="1" noMove="1" noResize="1" noEditPoints="1" noAdjustHandles="1" noChangeArrowheads="1" noChangeShapeType="1" noTextEdit="1"/>
                      </p:cNvSpPr>
                      <p:nvPr/>
                    </p:nvSpPr>
                    <p:spPr>
                      <a:xfrm>
                        <a:off x="5193579" y="5354919"/>
                        <a:ext cx="462844" cy="369332"/>
                      </a:xfrm>
                      <a:prstGeom prst="rect">
                        <a:avLst/>
                      </a:prstGeom>
                      <a:blipFill>
                        <a:blip r:embed="rId39"/>
                        <a:stretch>
                          <a:fillRect r="-1316"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3" name="テキスト ボックス 272">
                        <a:extLst>
                          <a:ext uri="{FF2B5EF4-FFF2-40B4-BE49-F238E27FC236}">
                            <a16:creationId xmlns:a16="http://schemas.microsoft.com/office/drawing/2014/main" id="{DD27F8DA-933D-06DD-2A75-31EA759218F5}"/>
                          </a:ext>
                        </a:extLst>
                      </p:cNvPr>
                      <p:cNvSpPr txBox="1"/>
                      <p:nvPr/>
                    </p:nvSpPr>
                    <p:spPr>
                      <a:xfrm>
                        <a:off x="4095592" y="5833714"/>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𝑊</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73" name="テキスト ボックス 272">
                        <a:extLst>
                          <a:ext uri="{FF2B5EF4-FFF2-40B4-BE49-F238E27FC236}">
                            <a16:creationId xmlns:a16="http://schemas.microsoft.com/office/drawing/2014/main" id="{DD27F8DA-933D-06DD-2A75-31EA759218F5}"/>
                          </a:ext>
                        </a:extLst>
                      </p:cNvPr>
                      <p:cNvSpPr txBox="1">
                        <a:spLocks noRot="1" noChangeAspect="1" noMove="1" noResize="1" noEditPoints="1" noAdjustHandles="1" noChangeArrowheads="1" noChangeShapeType="1" noTextEdit="1"/>
                      </p:cNvSpPr>
                      <p:nvPr/>
                    </p:nvSpPr>
                    <p:spPr>
                      <a:xfrm>
                        <a:off x="4095592" y="5833714"/>
                        <a:ext cx="462844" cy="369332"/>
                      </a:xfrm>
                      <a:prstGeom prst="rect">
                        <a:avLst/>
                      </a:prstGeom>
                      <a:blipFill>
                        <a:blip r:embed="rId40"/>
                        <a:stretch>
                          <a:fillRect r="-2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4" name="テキスト ボックス 273">
                        <a:extLst>
                          <a:ext uri="{FF2B5EF4-FFF2-40B4-BE49-F238E27FC236}">
                            <a16:creationId xmlns:a16="http://schemas.microsoft.com/office/drawing/2014/main" id="{5283FD2F-CE8A-907E-1400-4BB255099E19}"/>
                          </a:ext>
                        </a:extLst>
                      </p:cNvPr>
                      <p:cNvSpPr txBox="1"/>
                      <p:nvPr/>
                    </p:nvSpPr>
                    <p:spPr>
                      <a:xfrm>
                        <a:off x="5154390" y="6236490"/>
                        <a:ext cx="462844" cy="369332"/>
                      </a:xfrm>
                      <a:prstGeom prst="rect">
                        <a:avLst/>
                      </a:prstGeom>
                      <a:noFill/>
                    </p:spPr>
                    <p:txBody>
                      <a:bodyPr wrap="square" rtlCol="0">
                        <a:spAutoFit/>
                      </a:bodyPr>
                      <a:lstStyle/>
                      <a:p>
                        <a:pPr/>
                        <a14:m>
                          <m:oMathPara xmlns:m="http://schemas.openxmlformats.org/officeDocument/2006/math">
                            <m:oMath>
                              <m:r>
                                <a:rPr kumimoji="1" lang="en-US" altLang="ja-JP" b="0" i="1" smtClean="0">
                                  <a:latin typeface="Cambria Math" panose="02040503050406030204" pitchFamily="18" charset="0"/>
                                </a:rPr>
                                <m:t>𝑞</m:t>
                              </m:r>
                            </m:oMath>
                          </m:oMathPara>
                        </a14:m>
                        <a:endParaRPr kumimoji="1" lang="ja-JP" altLang="en-US" dirty="0"/>
                      </a:p>
                    </p:txBody>
                  </p:sp>
                </mc:Choice>
                <mc:Fallback xmlns="">
                  <p:sp>
                    <p:nvSpPr>
                      <p:cNvPr id="274" name="テキスト ボックス 273">
                        <a:extLst>
                          <a:ext uri="{FF2B5EF4-FFF2-40B4-BE49-F238E27FC236}">
                            <a16:creationId xmlns:a16="http://schemas.microsoft.com/office/drawing/2014/main" id="{5283FD2F-CE8A-907E-1400-4BB255099E19}"/>
                          </a:ext>
                        </a:extLst>
                      </p:cNvPr>
                      <p:cNvSpPr txBox="1">
                        <a:spLocks noRot="1" noChangeAspect="1" noMove="1" noResize="1" noEditPoints="1" noAdjustHandles="1" noChangeArrowheads="1" noChangeShapeType="1" noTextEdit="1"/>
                      </p:cNvSpPr>
                      <p:nvPr/>
                    </p:nvSpPr>
                    <p:spPr>
                      <a:xfrm>
                        <a:off x="5154390" y="6236490"/>
                        <a:ext cx="462844" cy="369332"/>
                      </a:xfrm>
                      <a:prstGeom prst="rect">
                        <a:avLst/>
                      </a:prstGeom>
                      <a:blipFill>
                        <a:blip r:embed="rId41"/>
                        <a:stretch>
                          <a:fillRect b="-4918"/>
                        </a:stretch>
                      </a:blipFill>
                    </p:spPr>
                    <p:txBody>
                      <a:bodyPr/>
                      <a:lstStyle/>
                      <a:p>
                        <a:r>
                          <a:rPr lang="ja-JP" altLang="en-US">
                            <a:noFill/>
                          </a:rPr>
                          <a:t> </a:t>
                        </a:r>
                      </a:p>
                    </p:txBody>
                  </p:sp>
                </mc:Fallback>
              </mc:AlternateContent>
              <p:cxnSp>
                <p:nvCxnSpPr>
                  <p:cNvPr id="275" name="直線コネクタ 274">
                    <a:extLst>
                      <a:ext uri="{FF2B5EF4-FFF2-40B4-BE49-F238E27FC236}">
                        <a16:creationId xmlns:a16="http://schemas.microsoft.com/office/drawing/2014/main" id="{23A66131-A555-6D9A-E9CA-5CCA37B6BF6F}"/>
                      </a:ext>
                    </a:extLst>
                  </p:cNvPr>
                  <p:cNvCxnSpPr>
                    <a:cxnSpLocks/>
                    <a:endCxn id="265" idx="15"/>
                  </p:cNvCxnSpPr>
                  <p:nvPr/>
                </p:nvCxnSpPr>
                <p:spPr>
                  <a:xfrm>
                    <a:off x="2158408" y="5048066"/>
                    <a:ext cx="604894" cy="481917"/>
                  </a:xfrm>
                  <a:prstGeom prst="line">
                    <a:avLst/>
                  </a:prstGeom>
                </p:spPr>
                <p:style>
                  <a:lnRef idx="2">
                    <a:schemeClr val="dk1"/>
                  </a:lnRef>
                  <a:fillRef idx="0">
                    <a:schemeClr val="dk1"/>
                  </a:fillRef>
                  <a:effectRef idx="1">
                    <a:schemeClr val="dk1"/>
                  </a:effectRef>
                  <a:fontRef idx="minor">
                    <a:schemeClr val="tx1"/>
                  </a:fontRef>
                </p:style>
              </p:cxnSp>
              <p:cxnSp>
                <p:nvCxnSpPr>
                  <p:cNvPr id="276" name="直線コネクタ 275">
                    <a:extLst>
                      <a:ext uri="{FF2B5EF4-FFF2-40B4-BE49-F238E27FC236}">
                        <a16:creationId xmlns:a16="http://schemas.microsoft.com/office/drawing/2014/main" id="{AC856EBC-2DEB-B4A7-C077-609790182FE8}"/>
                      </a:ext>
                    </a:extLst>
                  </p:cNvPr>
                  <p:cNvCxnSpPr>
                    <a:cxnSpLocks/>
                  </p:cNvCxnSpPr>
                  <p:nvPr/>
                </p:nvCxnSpPr>
                <p:spPr>
                  <a:xfrm flipH="1">
                    <a:off x="2123114" y="5516641"/>
                    <a:ext cx="640187" cy="471047"/>
                  </a:xfrm>
                  <a:prstGeom prst="line">
                    <a:avLst/>
                  </a:prstGeom>
                </p:spPr>
                <p:style>
                  <a:lnRef idx="2">
                    <a:schemeClr val="dk1"/>
                  </a:lnRef>
                  <a:fillRef idx="0">
                    <a:schemeClr val="dk1"/>
                  </a:fillRef>
                  <a:effectRef idx="1">
                    <a:schemeClr val="dk1"/>
                  </a:effectRef>
                  <a:fontRef idx="minor">
                    <a:schemeClr val="tx1"/>
                  </a:fontRef>
                </p:style>
              </p:cxnSp>
              <p:cxnSp>
                <p:nvCxnSpPr>
                  <p:cNvPr id="277" name="直線コネクタ 276">
                    <a:extLst>
                      <a:ext uri="{FF2B5EF4-FFF2-40B4-BE49-F238E27FC236}">
                        <a16:creationId xmlns:a16="http://schemas.microsoft.com/office/drawing/2014/main" id="{7EB2F236-0679-2A4D-560E-00A2C3165A54}"/>
                      </a:ext>
                    </a:extLst>
                  </p:cNvPr>
                  <p:cNvCxnSpPr>
                    <a:cxnSpLocks/>
                  </p:cNvCxnSpPr>
                  <p:nvPr/>
                </p:nvCxnSpPr>
                <p:spPr>
                  <a:xfrm flipV="1">
                    <a:off x="4692930" y="4574729"/>
                    <a:ext cx="336006" cy="410271"/>
                  </a:xfrm>
                  <a:prstGeom prst="line">
                    <a:avLst/>
                  </a:prstGeom>
                </p:spPr>
                <p:style>
                  <a:lnRef idx="2">
                    <a:schemeClr val="dk1"/>
                  </a:lnRef>
                  <a:fillRef idx="0">
                    <a:schemeClr val="dk1"/>
                  </a:fillRef>
                  <a:effectRef idx="1">
                    <a:schemeClr val="dk1"/>
                  </a:effectRef>
                  <a:fontRef idx="minor">
                    <a:schemeClr val="tx1"/>
                  </a:fontRef>
                </p:style>
              </p:cxnSp>
              <p:cxnSp>
                <p:nvCxnSpPr>
                  <p:cNvPr id="278" name="直線コネクタ 277">
                    <a:extLst>
                      <a:ext uri="{FF2B5EF4-FFF2-40B4-BE49-F238E27FC236}">
                        <a16:creationId xmlns:a16="http://schemas.microsoft.com/office/drawing/2014/main" id="{E5AEFDF3-87A8-B027-E976-626D8AF43D5C}"/>
                      </a:ext>
                    </a:extLst>
                  </p:cNvPr>
                  <p:cNvCxnSpPr>
                    <a:cxnSpLocks/>
                  </p:cNvCxnSpPr>
                  <p:nvPr/>
                </p:nvCxnSpPr>
                <p:spPr>
                  <a:xfrm>
                    <a:off x="4803005" y="6027736"/>
                    <a:ext cx="494214" cy="372092"/>
                  </a:xfrm>
                  <a:prstGeom prst="line">
                    <a:avLst/>
                  </a:prstGeom>
                </p:spPr>
                <p:style>
                  <a:lnRef idx="2">
                    <a:schemeClr val="dk1"/>
                  </a:lnRef>
                  <a:fillRef idx="0">
                    <a:schemeClr val="dk1"/>
                  </a:fillRef>
                  <a:effectRef idx="1">
                    <a:schemeClr val="dk1"/>
                  </a:effectRef>
                  <a:fontRef idx="minor">
                    <a:schemeClr val="tx1"/>
                  </a:fontRef>
                </p:style>
              </p:cxnSp>
              <p:cxnSp>
                <p:nvCxnSpPr>
                  <p:cNvPr id="279" name="直線コネクタ 278">
                    <a:extLst>
                      <a:ext uri="{FF2B5EF4-FFF2-40B4-BE49-F238E27FC236}">
                        <a16:creationId xmlns:a16="http://schemas.microsoft.com/office/drawing/2014/main" id="{401CF709-C9EF-70C5-5313-F03537A4D37C}"/>
                      </a:ext>
                    </a:extLst>
                  </p:cNvPr>
                  <p:cNvCxnSpPr>
                    <a:cxnSpLocks/>
                  </p:cNvCxnSpPr>
                  <p:nvPr/>
                </p:nvCxnSpPr>
                <p:spPr>
                  <a:xfrm flipH="1">
                    <a:off x="4830198" y="5659253"/>
                    <a:ext cx="467021" cy="370601"/>
                  </a:xfrm>
                  <a:prstGeom prst="line">
                    <a:avLst/>
                  </a:prstGeom>
                </p:spPr>
                <p:style>
                  <a:lnRef idx="2">
                    <a:schemeClr val="dk1"/>
                  </a:lnRef>
                  <a:fillRef idx="0">
                    <a:schemeClr val="dk1"/>
                  </a:fillRef>
                  <a:effectRef idx="1">
                    <a:schemeClr val="dk1"/>
                  </a:effectRef>
                  <a:fontRef idx="minor">
                    <a:schemeClr val="tx1"/>
                  </a:fontRef>
                </p:style>
              </p:cxnSp>
              <p:sp>
                <p:nvSpPr>
                  <p:cNvPr id="280" name="フリーフォーム: 図形 279">
                    <a:extLst>
                      <a:ext uri="{FF2B5EF4-FFF2-40B4-BE49-F238E27FC236}">
                        <a16:creationId xmlns:a16="http://schemas.microsoft.com/office/drawing/2014/main" id="{D867078E-6631-8ABE-2444-BD1AD59835D8}"/>
                      </a:ext>
                    </a:extLst>
                  </p:cNvPr>
                  <p:cNvSpPr/>
                  <p:nvPr/>
                </p:nvSpPr>
                <p:spPr>
                  <a:xfrm rot="2031325" flipV="1">
                    <a:off x="4047164" y="5683187"/>
                    <a:ext cx="854538" cy="22598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1" name="二等辺三角形 280">
                    <a:extLst>
                      <a:ext uri="{FF2B5EF4-FFF2-40B4-BE49-F238E27FC236}">
                        <a16:creationId xmlns:a16="http://schemas.microsoft.com/office/drawing/2014/main" id="{37267BB0-6752-0A2B-23ED-5BFED2D07AA4}"/>
                      </a:ext>
                    </a:extLst>
                  </p:cNvPr>
                  <p:cNvSpPr/>
                  <p:nvPr/>
                </p:nvSpPr>
                <p:spPr>
                  <a:xfrm rot="13748868">
                    <a:off x="4959954" y="581811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2" name="二等辺三角形 281">
                    <a:extLst>
                      <a:ext uri="{FF2B5EF4-FFF2-40B4-BE49-F238E27FC236}">
                        <a16:creationId xmlns:a16="http://schemas.microsoft.com/office/drawing/2014/main" id="{B4E28A97-7012-25DE-C82A-6871819E73D0}"/>
                      </a:ext>
                    </a:extLst>
                  </p:cNvPr>
                  <p:cNvSpPr/>
                  <p:nvPr/>
                </p:nvSpPr>
                <p:spPr>
                  <a:xfrm rot="7380440">
                    <a:off x="5027515" y="6212012"/>
                    <a:ext cx="201275" cy="90870"/>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3" name="二等辺三角形 282">
                    <a:extLst>
                      <a:ext uri="{FF2B5EF4-FFF2-40B4-BE49-F238E27FC236}">
                        <a16:creationId xmlns:a16="http://schemas.microsoft.com/office/drawing/2014/main" id="{C2FFCECE-A222-E4B2-0856-EA11C4254A4E}"/>
                      </a:ext>
                    </a:extLst>
                  </p:cNvPr>
                  <p:cNvSpPr/>
                  <p:nvPr/>
                </p:nvSpPr>
                <p:spPr>
                  <a:xfrm rot="3568702">
                    <a:off x="2289903" y="5733296"/>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84" name="二等辺三角形 283">
                    <a:extLst>
                      <a:ext uri="{FF2B5EF4-FFF2-40B4-BE49-F238E27FC236}">
                        <a16:creationId xmlns:a16="http://schemas.microsoft.com/office/drawing/2014/main" id="{CBF3E1AD-DBA5-B3DD-69B9-A7523BD9945D}"/>
                      </a:ext>
                    </a:extLst>
                  </p:cNvPr>
                  <p:cNvSpPr/>
                  <p:nvPr/>
                </p:nvSpPr>
                <p:spPr>
                  <a:xfrm rot="17932937">
                    <a:off x="2455164" y="5320224"/>
                    <a:ext cx="208910" cy="64773"/>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cxnSp>
              <p:nvCxnSpPr>
                <p:cNvPr id="262" name="直線コネクタ 261">
                  <a:extLst>
                    <a:ext uri="{FF2B5EF4-FFF2-40B4-BE49-F238E27FC236}">
                      <a16:creationId xmlns:a16="http://schemas.microsoft.com/office/drawing/2014/main" id="{E4D2985B-7FE0-7F68-99AF-488EE1456E88}"/>
                    </a:ext>
                  </a:extLst>
                </p:cNvPr>
                <p:cNvCxnSpPr>
                  <a:cxnSpLocks/>
                </p:cNvCxnSpPr>
                <p:nvPr/>
              </p:nvCxnSpPr>
              <p:spPr>
                <a:xfrm>
                  <a:off x="3489872" y="5154008"/>
                  <a:ext cx="318344" cy="301956"/>
                </a:xfrm>
                <a:prstGeom prst="line">
                  <a:avLst/>
                </a:prstGeom>
              </p:spPr>
              <p:style>
                <a:lnRef idx="2">
                  <a:schemeClr val="dk1"/>
                </a:lnRef>
                <a:fillRef idx="0">
                  <a:schemeClr val="dk1"/>
                </a:fillRef>
                <a:effectRef idx="1">
                  <a:schemeClr val="dk1"/>
                </a:effectRef>
                <a:fontRef idx="minor">
                  <a:schemeClr val="tx1"/>
                </a:fontRef>
              </p:style>
            </p:cxnSp>
          </p:grpSp>
          <p:sp>
            <p:nvSpPr>
              <p:cNvPr id="260" name="フリーフォーム: 図形 259">
                <a:extLst>
                  <a:ext uri="{FF2B5EF4-FFF2-40B4-BE49-F238E27FC236}">
                    <a16:creationId xmlns:a16="http://schemas.microsoft.com/office/drawing/2014/main" id="{F5F1F5AC-F93B-7E40-1785-987B0C6FC490}"/>
                  </a:ext>
                </a:extLst>
              </p:cNvPr>
              <p:cNvSpPr/>
              <p:nvPr/>
            </p:nvSpPr>
            <p:spPr>
              <a:xfrm rot="8092500" flipH="1">
                <a:off x="9237689" y="2064003"/>
                <a:ext cx="801430" cy="241146"/>
              </a:xfrm>
              <a:custGeom>
                <a:avLst/>
                <a:gdLst>
                  <a:gd name="csX0" fmla="*/ 0 w 857956"/>
                  <a:gd name="csY0" fmla="*/ 237073 h 428990"/>
                  <a:gd name="csX1" fmla="*/ 124178 w 857956"/>
                  <a:gd name="csY1" fmla="*/ 11295 h 428990"/>
                  <a:gd name="csX2" fmla="*/ 259644 w 857956"/>
                  <a:gd name="csY2" fmla="*/ 428984 h 428990"/>
                  <a:gd name="csX3" fmla="*/ 395111 w 857956"/>
                  <a:gd name="csY3" fmla="*/ 6 h 428990"/>
                  <a:gd name="csX4" fmla="*/ 530578 w 857956"/>
                  <a:gd name="csY4" fmla="*/ 428984 h 428990"/>
                  <a:gd name="csX5" fmla="*/ 643467 w 857956"/>
                  <a:gd name="csY5" fmla="*/ 6 h 428990"/>
                  <a:gd name="csX6" fmla="*/ 756356 w 857956"/>
                  <a:gd name="csY6" fmla="*/ 417695 h 428990"/>
                  <a:gd name="csX7" fmla="*/ 857956 w 857956"/>
                  <a:gd name="csY7" fmla="*/ 180628 h 428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57956" h="428990">
                    <a:moveTo>
                      <a:pt x="0" y="237073"/>
                    </a:moveTo>
                    <a:cubicBezTo>
                      <a:pt x="40452" y="108191"/>
                      <a:pt x="80904" y="-20690"/>
                      <a:pt x="124178" y="11295"/>
                    </a:cubicBezTo>
                    <a:cubicBezTo>
                      <a:pt x="167452" y="43280"/>
                      <a:pt x="214489" y="430865"/>
                      <a:pt x="259644" y="428984"/>
                    </a:cubicBezTo>
                    <a:cubicBezTo>
                      <a:pt x="304799" y="427103"/>
                      <a:pt x="349955" y="6"/>
                      <a:pt x="395111" y="6"/>
                    </a:cubicBezTo>
                    <a:cubicBezTo>
                      <a:pt x="440267" y="6"/>
                      <a:pt x="489185" y="428984"/>
                      <a:pt x="530578" y="428984"/>
                    </a:cubicBezTo>
                    <a:cubicBezTo>
                      <a:pt x="571971" y="428984"/>
                      <a:pt x="605837" y="1887"/>
                      <a:pt x="643467" y="6"/>
                    </a:cubicBezTo>
                    <a:cubicBezTo>
                      <a:pt x="681097" y="-1876"/>
                      <a:pt x="720608" y="387591"/>
                      <a:pt x="756356" y="417695"/>
                    </a:cubicBezTo>
                    <a:cubicBezTo>
                      <a:pt x="792104" y="447799"/>
                      <a:pt x="825030" y="314213"/>
                      <a:pt x="857956" y="1806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mc:AlternateContent xmlns:mc="http://schemas.openxmlformats.org/markup-compatibility/2006" xmlns:a14="http://schemas.microsoft.com/office/drawing/2010/main">
          <mc:Choice Requires="a14">
            <p:sp>
              <p:nvSpPr>
                <p:cNvPr id="286" name="テキスト ボックス 285">
                  <a:extLst>
                    <a:ext uri="{FF2B5EF4-FFF2-40B4-BE49-F238E27FC236}">
                      <a16:creationId xmlns:a16="http://schemas.microsoft.com/office/drawing/2014/main" id="{4400F142-84AE-4BBE-27BC-0253D430D3C4}"/>
                    </a:ext>
                  </a:extLst>
                </p:cNvPr>
                <p:cNvSpPr txBox="1"/>
                <p:nvPr/>
              </p:nvSpPr>
              <p:spPr>
                <a:xfrm>
                  <a:off x="8834574" y="1111028"/>
                  <a:ext cx="462844" cy="369332"/>
                </a:xfrm>
                <a:prstGeom prst="rect">
                  <a:avLst/>
                </a:prstGeom>
                <a:noFill/>
              </p:spPr>
              <p:txBody>
                <a:bodyPr wrap="square" rtlCol="0">
                  <a:spAutoFit/>
                </a:bodyPr>
                <a:lstStyle/>
                <a:p>
                  <a:pPr/>
                  <a14:m>
                    <m:oMathPara xmlns:m="http://schemas.openxmlformats.org/officeDocument/2006/math">
                      <m:oMath>
                        <m:sSub>
                          <m:sSubPr>
                            <m:ctrlPr>
                              <a:rPr lang="ja-JP" altLang="en-US" b="0" i="1" dirty="0" smtClean="0">
                                <a:latin typeface="Cambria Math" panose="02040503050406030204" pitchFamily="18" charset="0"/>
                              </a:rPr>
                            </m:ctrlPr>
                          </m:sSubPr>
                          <m:e>
                            <m:r>
                              <a:rPr lang="ja-JP" altLang="en-US" b="0" i="1" dirty="0" smtClean="0">
                                <a:latin typeface="Cambria Math" panose="02040503050406030204" pitchFamily="18" charset="0"/>
                              </a:rPr>
                              <m:t>𝜈</m:t>
                            </m:r>
                          </m:e>
                          <m:sub>
                            <m:r>
                              <a:rPr lang="en-US" altLang="ja-JP" b="0" i="1" dirty="0" smtClean="0">
                                <a:latin typeface="Cambria Math" panose="02040503050406030204" pitchFamily="18" charset="0"/>
                              </a:rPr>
                              <m:t>𝑙</m:t>
                            </m:r>
                          </m:sub>
                        </m:sSub>
                      </m:oMath>
                    </m:oMathPara>
                  </a14:m>
                  <a:endParaRPr kumimoji="1" lang="ja-JP" altLang="en-US" dirty="0"/>
                </a:p>
              </p:txBody>
            </p:sp>
          </mc:Choice>
          <mc:Fallback xmlns="">
            <p:sp>
              <p:nvSpPr>
                <p:cNvPr id="286" name="テキスト ボックス 285">
                  <a:extLst>
                    <a:ext uri="{FF2B5EF4-FFF2-40B4-BE49-F238E27FC236}">
                      <a16:creationId xmlns:a16="http://schemas.microsoft.com/office/drawing/2014/main" id="{4400F142-84AE-4BBE-27BC-0253D430D3C4}"/>
                    </a:ext>
                  </a:extLst>
                </p:cNvPr>
                <p:cNvSpPr txBox="1">
                  <a:spLocks noRot="1" noChangeAspect="1" noMove="1" noResize="1" noEditPoints="1" noAdjustHandles="1" noChangeArrowheads="1" noChangeShapeType="1" noTextEdit="1"/>
                </p:cNvSpPr>
                <p:nvPr/>
              </p:nvSpPr>
              <p:spPr>
                <a:xfrm>
                  <a:off x="8834574" y="1111028"/>
                  <a:ext cx="462844" cy="369332"/>
                </a:xfrm>
                <a:prstGeom prst="rect">
                  <a:avLst/>
                </a:prstGeom>
                <a:blipFill>
                  <a:blip r:embed="rId4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88" name="テキスト ボックス 287">
                  <a:extLst>
                    <a:ext uri="{FF2B5EF4-FFF2-40B4-BE49-F238E27FC236}">
                      <a16:creationId xmlns:a16="http://schemas.microsoft.com/office/drawing/2014/main" id="{F94B53E1-43E7-9801-2D2D-AEADEB471D78}"/>
                    </a:ext>
                  </a:extLst>
                </p:cNvPr>
                <p:cNvSpPr txBox="1"/>
                <p:nvPr/>
              </p:nvSpPr>
              <p:spPr>
                <a:xfrm>
                  <a:off x="8799350" y="1815710"/>
                  <a:ext cx="462844" cy="369332"/>
                </a:xfrm>
                <a:prstGeom prst="rect">
                  <a:avLst/>
                </a:prstGeom>
                <a:noFill/>
              </p:spPr>
              <p:txBody>
                <a:bodyPr wrap="square" rtlCol="0">
                  <a:spAutoFit/>
                </a:bodyPr>
                <a:lstStyle/>
                <a:p>
                  <a:pPr/>
                  <a14:m>
                    <m:oMathPara xmlns:m="http://schemas.openxmlformats.org/officeDocument/2006/math">
                      <m:oMath>
                        <m:sSup>
                          <m:sSupPr>
                            <m:ctrlPr>
                              <a:rPr kumimoji="1" lang="en-US" altLang="ja-JP" b="0" i="1" smtClean="0">
                                <a:latin typeface="Cambria Math" panose="02040503050406030204" pitchFamily="18" charset="0"/>
                              </a:rPr>
                            </m:ctrlPr>
                          </m:sSupPr>
                          <m:e>
                            <m:r>
                              <a:rPr kumimoji="1" lang="en-US" altLang="ja-JP" b="0" i="1" smtClean="0">
                                <a:latin typeface="Cambria Math" panose="02040503050406030204" pitchFamily="18" charset="0"/>
                              </a:rPr>
                              <m:t>𝑙</m:t>
                            </m:r>
                          </m:e>
                          <m:sup>
                            <m:r>
                              <a:rPr kumimoji="1" lang="en-US" altLang="ja-JP" b="0" i="1" smtClean="0">
                                <a:latin typeface="Cambria Math" panose="02040503050406030204" pitchFamily="18" charset="0"/>
                              </a:rPr>
                              <m:t>+</m:t>
                            </m:r>
                          </m:sup>
                        </m:sSup>
                      </m:oMath>
                    </m:oMathPara>
                  </a14:m>
                  <a:endParaRPr kumimoji="1" lang="ja-JP" altLang="en-US" dirty="0"/>
                </a:p>
              </p:txBody>
            </p:sp>
          </mc:Choice>
          <mc:Fallback xmlns="">
            <p:sp>
              <p:nvSpPr>
                <p:cNvPr id="288" name="テキスト ボックス 287">
                  <a:extLst>
                    <a:ext uri="{FF2B5EF4-FFF2-40B4-BE49-F238E27FC236}">
                      <a16:creationId xmlns:a16="http://schemas.microsoft.com/office/drawing/2014/main" id="{F94B53E1-43E7-9801-2D2D-AEADEB471D78}"/>
                    </a:ext>
                  </a:extLst>
                </p:cNvPr>
                <p:cNvSpPr txBox="1">
                  <a:spLocks noRot="1" noChangeAspect="1" noMove="1" noResize="1" noEditPoints="1" noAdjustHandles="1" noChangeArrowheads="1" noChangeShapeType="1" noTextEdit="1"/>
                </p:cNvSpPr>
                <p:nvPr/>
              </p:nvSpPr>
              <p:spPr>
                <a:xfrm>
                  <a:off x="8799350" y="1815710"/>
                  <a:ext cx="462844" cy="369332"/>
                </a:xfrm>
                <a:prstGeom prst="rect">
                  <a:avLst/>
                </a:prstGeom>
                <a:blipFill>
                  <a:blip r:embed="rId43"/>
                  <a:stretch>
                    <a:fillRect/>
                  </a:stretch>
                </a:blipFill>
              </p:spPr>
              <p:txBody>
                <a:bodyPr/>
                <a:lstStyle/>
                <a:p>
                  <a:r>
                    <a:rPr lang="ja-JP" altLang="en-US">
                      <a:noFill/>
                    </a:rPr>
                    <a:t> </a:t>
                  </a:r>
                </a:p>
              </p:txBody>
            </p:sp>
          </mc:Fallback>
        </mc:AlternateContent>
      </p:grpSp>
      <p:cxnSp>
        <p:nvCxnSpPr>
          <p:cNvPr id="295" name="直線矢印コネクタ 294">
            <a:extLst>
              <a:ext uri="{FF2B5EF4-FFF2-40B4-BE49-F238E27FC236}">
                <a16:creationId xmlns:a16="http://schemas.microsoft.com/office/drawing/2014/main" id="{2ED6F2F0-4943-0B0F-F083-3979C85B421C}"/>
              </a:ext>
            </a:extLst>
          </p:cNvPr>
          <p:cNvCxnSpPr>
            <a:cxnSpLocks/>
            <a:stCxn id="310" idx="1"/>
          </p:cNvCxnSpPr>
          <p:nvPr/>
        </p:nvCxnSpPr>
        <p:spPr>
          <a:xfrm flipH="1" flipV="1">
            <a:off x="4711977" y="3299428"/>
            <a:ext cx="4439974" cy="2145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7" name="直線矢印コネクタ 296">
            <a:extLst>
              <a:ext uri="{FF2B5EF4-FFF2-40B4-BE49-F238E27FC236}">
                <a16:creationId xmlns:a16="http://schemas.microsoft.com/office/drawing/2014/main" id="{42ADF6A4-0473-D317-DECD-5E2CB53D294B}"/>
              </a:ext>
            </a:extLst>
          </p:cNvPr>
          <p:cNvCxnSpPr>
            <a:cxnSpLocks/>
            <a:stCxn id="310" idx="1"/>
          </p:cNvCxnSpPr>
          <p:nvPr/>
        </p:nvCxnSpPr>
        <p:spPr>
          <a:xfrm flipH="1" flipV="1">
            <a:off x="8786191" y="2137776"/>
            <a:ext cx="365760" cy="13761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9" name="直線矢印コネクタ 298">
            <a:extLst>
              <a:ext uri="{FF2B5EF4-FFF2-40B4-BE49-F238E27FC236}">
                <a16:creationId xmlns:a16="http://schemas.microsoft.com/office/drawing/2014/main" id="{7DBCAE29-B1B9-89E5-9A77-0534EFB980DA}"/>
              </a:ext>
            </a:extLst>
          </p:cNvPr>
          <p:cNvCxnSpPr>
            <a:cxnSpLocks/>
            <a:stCxn id="310" idx="1"/>
          </p:cNvCxnSpPr>
          <p:nvPr/>
        </p:nvCxnSpPr>
        <p:spPr>
          <a:xfrm flipH="1">
            <a:off x="4761463" y="3513951"/>
            <a:ext cx="4390488" cy="29820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1" name="直線矢印コネクタ 300">
            <a:extLst>
              <a:ext uri="{FF2B5EF4-FFF2-40B4-BE49-F238E27FC236}">
                <a16:creationId xmlns:a16="http://schemas.microsoft.com/office/drawing/2014/main" id="{B94AE959-F414-AB99-E9BE-D43CB8D23F23}"/>
              </a:ext>
            </a:extLst>
          </p:cNvPr>
          <p:cNvCxnSpPr>
            <a:cxnSpLocks/>
            <a:stCxn id="310" idx="1"/>
          </p:cNvCxnSpPr>
          <p:nvPr/>
        </p:nvCxnSpPr>
        <p:spPr>
          <a:xfrm flipH="1">
            <a:off x="8542247" y="3513951"/>
            <a:ext cx="609704" cy="18460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10" name="爆発: 8 pt 309">
            <a:extLst>
              <a:ext uri="{FF2B5EF4-FFF2-40B4-BE49-F238E27FC236}">
                <a16:creationId xmlns:a16="http://schemas.microsoft.com/office/drawing/2014/main" id="{996A2CE0-685A-CED8-1F00-6CB9D45CAF0A}"/>
              </a:ext>
            </a:extLst>
          </p:cNvPr>
          <p:cNvSpPr/>
          <p:nvPr/>
        </p:nvSpPr>
        <p:spPr>
          <a:xfrm>
            <a:off x="9151951" y="2827003"/>
            <a:ext cx="2979265" cy="1722354"/>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latin typeface="ＭＳ Ｐゴシック" panose="020B0600070205080204" pitchFamily="50" charset="-128"/>
                <a:ea typeface="ＭＳ Ｐゴシック" panose="020B0600070205080204" pitchFamily="50" charset="-128"/>
              </a:rPr>
              <a:t>ココを調べる</a:t>
            </a:r>
            <a:endParaRPr kumimoji="1" lang="ja-JP" altLang="en-US" b="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645960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a:extLst>
              <a:ext uri="{FF2B5EF4-FFF2-40B4-BE49-F238E27FC236}">
                <a16:creationId xmlns:a16="http://schemas.microsoft.com/office/drawing/2014/main" id="{FB708951-852B-18CF-319C-362BEE091257}"/>
              </a:ext>
            </a:extLst>
          </p:cNvPr>
          <p:cNvSpPr/>
          <p:nvPr/>
        </p:nvSpPr>
        <p:spPr>
          <a:xfrm>
            <a:off x="8791111" y="1283278"/>
            <a:ext cx="3284738" cy="547250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380603D8-5D18-B802-D47D-C800C166778D}"/>
              </a:ext>
            </a:extLst>
          </p:cNvPr>
          <p:cNvSpPr/>
          <p:nvPr/>
        </p:nvSpPr>
        <p:spPr>
          <a:xfrm>
            <a:off x="3097521" y="1367617"/>
            <a:ext cx="4988342" cy="5388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62C61D8F-948E-E010-2322-D582C51A37CE}"/>
              </a:ext>
            </a:extLst>
          </p:cNvPr>
          <p:cNvSpPr/>
          <p:nvPr/>
        </p:nvSpPr>
        <p:spPr>
          <a:xfrm>
            <a:off x="94578" y="1536408"/>
            <a:ext cx="2341306" cy="523725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49A3FC37-8B14-D47E-0871-AFCC8DB30641}"/>
              </a:ext>
            </a:extLst>
          </p:cNvPr>
          <p:cNvSpPr>
            <a:spLocks noGrp="1"/>
          </p:cNvSpPr>
          <p:nvPr>
            <p:ph type="title"/>
          </p:nvPr>
        </p:nvSpPr>
        <p:spPr>
          <a:xfrm>
            <a:off x="355698" y="210215"/>
            <a:ext cx="10515600" cy="1325563"/>
          </a:xfrm>
        </p:spPr>
        <p:txBody>
          <a:bodyPr/>
          <a:lstStyle/>
          <a:p>
            <a:r>
              <a:rPr lang="ja-JP" altLang="en-US" dirty="0"/>
              <a:t>データ生成のフローチャート</a:t>
            </a:r>
            <a:endParaRPr kumimoji="1" lang="ja-JP" altLang="en-US" dirty="0"/>
          </a:p>
        </p:txBody>
      </p:sp>
      <p:sp>
        <p:nvSpPr>
          <p:cNvPr id="4" name="四角形: 角を丸くする 3">
            <a:extLst>
              <a:ext uri="{FF2B5EF4-FFF2-40B4-BE49-F238E27FC236}">
                <a16:creationId xmlns:a16="http://schemas.microsoft.com/office/drawing/2014/main" id="{79A298BE-00CB-D3FB-AC7D-47375D7F05EB}"/>
              </a:ext>
            </a:extLst>
          </p:cNvPr>
          <p:cNvSpPr/>
          <p:nvPr/>
        </p:nvSpPr>
        <p:spPr>
          <a:xfrm>
            <a:off x="144890" y="1577947"/>
            <a:ext cx="2024110" cy="105548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LCIO</a:t>
            </a:r>
            <a:r>
              <a:rPr kumimoji="1" lang="ja-JP" altLang="en-US" dirty="0">
                <a:solidFill>
                  <a:schemeClr val="tx1">
                    <a:lumMod val="95000"/>
                    <a:lumOff val="5000"/>
                  </a:schemeClr>
                </a:solidFill>
              </a:rPr>
              <a:t>ファイル</a:t>
            </a:r>
          </a:p>
        </p:txBody>
      </p:sp>
      <p:cxnSp>
        <p:nvCxnSpPr>
          <p:cNvPr id="6" name="直線矢印コネクタ 5">
            <a:extLst>
              <a:ext uri="{FF2B5EF4-FFF2-40B4-BE49-F238E27FC236}">
                <a16:creationId xmlns:a16="http://schemas.microsoft.com/office/drawing/2014/main" id="{12D7B2B5-DBE5-2736-3E73-2D70AC7380A8}"/>
              </a:ext>
            </a:extLst>
          </p:cNvPr>
          <p:cNvCxnSpPr>
            <a:cxnSpLocks/>
            <a:stCxn id="21" idx="3"/>
            <a:endCxn id="27" idx="1"/>
          </p:cNvCxnSpPr>
          <p:nvPr/>
        </p:nvCxnSpPr>
        <p:spPr>
          <a:xfrm flipV="1">
            <a:off x="2435884" y="4061702"/>
            <a:ext cx="661637" cy="933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四角形: 角を丸くする 6">
            <a:extLst>
              <a:ext uri="{FF2B5EF4-FFF2-40B4-BE49-F238E27FC236}">
                <a16:creationId xmlns:a16="http://schemas.microsoft.com/office/drawing/2014/main" id="{C42B7272-B42E-3827-7CDD-050D80D56750}"/>
              </a:ext>
            </a:extLst>
          </p:cNvPr>
          <p:cNvSpPr/>
          <p:nvPr/>
        </p:nvSpPr>
        <p:spPr>
          <a:xfrm>
            <a:off x="3059539" y="1505869"/>
            <a:ext cx="3016041" cy="74465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All Event</a:t>
            </a:r>
          </a:p>
          <a:p>
            <a:pPr algn="ctr"/>
            <a:r>
              <a:rPr kumimoji="1" lang="en-US" altLang="ja-JP" dirty="0">
                <a:solidFill>
                  <a:schemeClr val="tx1">
                    <a:lumMod val="95000"/>
                    <a:lumOff val="5000"/>
                  </a:schemeClr>
                </a:solidFill>
              </a:rPr>
              <a:t>(ROOT)</a:t>
            </a:r>
            <a:endParaRPr kumimoji="1" lang="ja-JP" altLang="en-US" dirty="0">
              <a:solidFill>
                <a:schemeClr val="tx1">
                  <a:lumMod val="95000"/>
                  <a:lumOff val="5000"/>
                </a:schemeClr>
              </a:solidFill>
            </a:endParaRPr>
          </a:p>
        </p:txBody>
      </p:sp>
      <p:sp>
        <p:nvSpPr>
          <p:cNvPr id="14" name="楕円 13">
            <a:extLst>
              <a:ext uri="{FF2B5EF4-FFF2-40B4-BE49-F238E27FC236}">
                <a16:creationId xmlns:a16="http://schemas.microsoft.com/office/drawing/2014/main" id="{E496AAE5-1924-D03E-873E-278E2E5934E8}"/>
              </a:ext>
            </a:extLst>
          </p:cNvPr>
          <p:cNvSpPr/>
          <p:nvPr/>
        </p:nvSpPr>
        <p:spPr>
          <a:xfrm rot="5400000">
            <a:off x="1981028" y="2842763"/>
            <a:ext cx="1571348" cy="78219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MARLIN</a:t>
            </a:r>
            <a:endParaRPr kumimoji="1" lang="ja-JP" altLang="en-US" dirty="0"/>
          </a:p>
        </p:txBody>
      </p:sp>
      <p:cxnSp>
        <p:nvCxnSpPr>
          <p:cNvPr id="16" name="直線矢印コネクタ 15">
            <a:extLst>
              <a:ext uri="{FF2B5EF4-FFF2-40B4-BE49-F238E27FC236}">
                <a16:creationId xmlns:a16="http://schemas.microsoft.com/office/drawing/2014/main" id="{2491A3C7-4E3A-7235-BC0F-28A14D503AEF}"/>
              </a:ext>
            </a:extLst>
          </p:cNvPr>
          <p:cNvCxnSpPr>
            <a:cxnSpLocks/>
            <a:stCxn id="27" idx="3"/>
            <a:endCxn id="34" idx="1"/>
          </p:cNvCxnSpPr>
          <p:nvPr/>
        </p:nvCxnSpPr>
        <p:spPr>
          <a:xfrm flipV="1">
            <a:off x="8085863" y="4019533"/>
            <a:ext cx="705248" cy="421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楕円 16">
            <a:extLst>
              <a:ext uri="{FF2B5EF4-FFF2-40B4-BE49-F238E27FC236}">
                <a16:creationId xmlns:a16="http://schemas.microsoft.com/office/drawing/2014/main" id="{B6A7B74E-5F44-076D-D625-6ADA0CF4DBD9}"/>
              </a:ext>
            </a:extLst>
          </p:cNvPr>
          <p:cNvSpPr/>
          <p:nvPr/>
        </p:nvSpPr>
        <p:spPr>
          <a:xfrm rot="5400000">
            <a:off x="7815564" y="2821814"/>
            <a:ext cx="1322773" cy="78217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BDT</a:t>
            </a:r>
            <a:endParaRPr kumimoji="1" lang="ja-JP" altLang="en-US" dirty="0"/>
          </a:p>
        </p:txBody>
      </p:sp>
      <p:sp>
        <p:nvSpPr>
          <p:cNvPr id="19" name="四角形: 角を丸くする 18">
            <a:extLst>
              <a:ext uri="{FF2B5EF4-FFF2-40B4-BE49-F238E27FC236}">
                <a16:creationId xmlns:a16="http://schemas.microsoft.com/office/drawing/2014/main" id="{27E967FA-DF79-6DED-A5FB-047764E28DE9}"/>
              </a:ext>
            </a:extLst>
          </p:cNvPr>
          <p:cNvSpPr/>
          <p:nvPr/>
        </p:nvSpPr>
        <p:spPr>
          <a:xfrm>
            <a:off x="8887287" y="1385491"/>
            <a:ext cx="2805344" cy="1440398"/>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Result</a:t>
            </a:r>
          </a:p>
          <a:p>
            <a:pPr algn="ctr"/>
            <a:r>
              <a:rPr kumimoji="1" lang="en-US" altLang="ja-JP" dirty="0">
                <a:solidFill>
                  <a:schemeClr val="tx1">
                    <a:lumMod val="95000"/>
                    <a:lumOff val="5000"/>
                  </a:schemeClr>
                </a:solidFill>
              </a:rPr>
              <a:t>(ROOT)</a:t>
            </a:r>
            <a:endParaRPr kumimoji="1" lang="ja-JP" altLang="en-US" dirty="0">
              <a:solidFill>
                <a:schemeClr val="tx1">
                  <a:lumMod val="95000"/>
                  <a:lumOff val="5000"/>
                </a:schemeClr>
              </a:solidFill>
            </a:endParaRPr>
          </a:p>
        </p:txBody>
      </p:sp>
      <p:pic>
        <p:nvPicPr>
          <p:cNvPr id="9" name="図 8">
            <a:extLst>
              <a:ext uri="{FF2B5EF4-FFF2-40B4-BE49-F238E27FC236}">
                <a16:creationId xmlns:a16="http://schemas.microsoft.com/office/drawing/2014/main" id="{F4D77DE0-302E-F809-5EF5-F84090721857}"/>
              </a:ext>
            </a:extLst>
          </p:cNvPr>
          <p:cNvPicPr>
            <a:picLocks noChangeAspect="1"/>
          </p:cNvPicPr>
          <p:nvPr/>
        </p:nvPicPr>
        <p:blipFill>
          <a:blip r:embed="rId2"/>
          <a:stretch>
            <a:fillRect/>
          </a:stretch>
        </p:blipFill>
        <p:spPr>
          <a:xfrm>
            <a:off x="3207144" y="2810352"/>
            <a:ext cx="4769095" cy="3283119"/>
          </a:xfrm>
          <a:prstGeom prst="rect">
            <a:avLst/>
          </a:prstGeom>
        </p:spPr>
      </p:pic>
      <p:sp>
        <p:nvSpPr>
          <p:cNvPr id="35" name="正方形/長方形 34">
            <a:extLst>
              <a:ext uri="{FF2B5EF4-FFF2-40B4-BE49-F238E27FC236}">
                <a16:creationId xmlns:a16="http://schemas.microsoft.com/office/drawing/2014/main" id="{ACF6E4DD-3ED4-E888-2CC2-0AA668066921}"/>
              </a:ext>
            </a:extLst>
          </p:cNvPr>
          <p:cNvSpPr/>
          <p:nvPr/>
        </p:nvSpPr>
        <p:spPr>
          <a:xfrm>
            <a:off x="3258104" y="6229380"/>
            <a:ext cx="4465469" cy="4083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真</a:t>
            </a:r>
            <a:r>
              <a:rPr kumimoji="1" lang="en-US" altLang="ja-JP" dirty="0"/>
              <a:t>(</a:t>
            </a:r>
            <a:r>
              <a:rPr kumimoji="1" lang="ja-JP" altLang="en-US" dirty="0"/>
              <a:t>ジェネレーターレベル</a:t>
            </a:r>
            <a:r>
              <a:rPr kumimoji="1" lang="en-US" altLang="ja-JP" dirty="0"/>
              <a:t>)</a:t>
            </a:r>
            <a:r>
              <a:rPr kumimoji="1" lang="ja-JP" altLang="en-US" dirty="0"/>
              <a:t>の</a:t>
            </a:r>
            <a:r>
              <a:rPr kumimoji="1" lang="en-US" altLang="ja-JP" dirty="0"/>
              <a:t>Tau</a:t>
            </a:r>
            <a:r>
              <a:rPr kumimoji="1" lang="ja-JP" altLang="en-US" dirty="0"/>
              <a:t>の情報</a:t>
            </a:r>
          </a:p>
        </p:txBody>
      </p:sp>
      <p:sp>
        <p:nvSpPr>
          <p:cNvPr id="37" name="正方形/長方形 36">
            <a:extLst>
              <a:ext uri="{FF2B5EF4-FFF2-40B4-BE49-F238E27FC236}">
                <a16:creationId xmlns:a16="http://schemas.microsoft.com/office/drawing/2014/main" id="{118830EA-661D-A655-6276-AD0B37555438}"/>
              </a:ext>
            </a:extLst>
          </p:cNvPr>
          <p:cNvSpPr/>
          <p:nvPr/>
        </p:nvSpPr>
        <p:spPr>
          <a:xfrm>
            <a:off x="3401091" y="2416967"/>
            <a:ext cx="1811045" cy="2690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t>パラメーター</a:t>
            </a:r>
            <a:endParaRPr kumimoji="1" lang="ja-JP" altLang="en-US" dirty="0"/>
          </a:p>
        </p:txBody>
      </p:sp>
      <p:sp>
        <p:nvSpPr>
          <p:cNvPr id="39" name="正方形/長方形 38">
            <a:extLst>
              <a:ext uri="{FF2B5EF4-FFF2-40B4-BE49-F238E27FC236}">
                <a16:creationId xmlns:a16="http://schemas.microsoft.com/office/drawing/2014/main" id="{6F5B4FF4-A6FC-0756-A39E-0F814D94B8E6}"/>
              </a:ext>
            </a:extLst>
          </p:cNvPr>
          <p:cNvSpPr/>
          <p:nvPr/>
        </p:nvSpPr>
        <p:spPr>
          <a:xfrm>
            <a:off x="9200163" y="3294451"/>
            <a:ext cx="1811045" cy="26909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a:t>パラメーター</a:t>
            </a:r>
            <a:endParaRPr kumimoji="1" lang="ja-JP" altLang="en-US" dirty="0"/>
          </a:p>
        </p:txBody>
      </p:sp>
      <p:sp>
        <p:nvSpPr>
          <p:cNvPr id="41" name="正方形/長方形 40">
            <a:extLst>
              <a:ext uri="{FF2B5EF4-FFF2-40B4-BE49-F238E27FC236}">
                <a16:creationId xmlns:a16="http://schemas.microsoft.com/office/drawing/2014/main" id="{E44B3CDC-C7DF-9372-DDC9-B3624ECD6DD5}"/>
              </a:ext>
            </a:extLst>
          </p:cNvPr>
          <p:cNvSpPr/>
          <p:nvPr/>
        </p:nvSpPr>
        <p:spPr>
          <a:xfrm>
            <a:off x="8956795" y="3771383"/>
            <a:ext cx="2953369" cy="167124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t>All Event</a:t>
            </a:r>
            <a:r>
              <a:rPr kumimoji="1" lang="ja-JP" altLang="en-US" dirty="0"/>
              <a:t>で出したもの</a:t>
            </a:r>
          </a:p>
        </p:txBody>
      </p:sp>
      <p:sp>
        <p:nvSpPr>
          <p:cNvPr id="45" name="正方形/長方形 44">
            <a:extLst>
              <a:ext uri="{FF2B5EF4-FFF2-40B4-BE49-F238E27FC236}">
                <a16:creationId xmlns:a16="http://schemas.microsoft.com/office/drawing/2014/main" id="{A9A0CFA3-BC90-7FCD-4DD5-3EB1747FCA59}"/>
              </a:ext>
            </a:extLst>
          </p:cNvPr>
          <p:cNvSpPr/>
          <p:nvPr/>
        </p:nvSpPr>
        <p:spPr>
          <a:xfrm>
            <a:off x="9064101" y="5717219"/>
            <a:ext cx="2388093" cy="92053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t>BDT</a:t>
            </a:r>
            <a:r>
              <a:rPr kumimoji="1" lang="ja-JP" altLang="en-US" dirty="0"/>
              <a:t>スコア</a:t>
            </a:r>
          </a:p>
        </p:txBody>
      </p:sp>
      <p:sp>
        <p:nvSpPr>
          <p:cNvPr id="46" name="正方形/長方形 45">
            <a:extLst>
              <a:ext uri="{FF2B5EF4-FFF2-40B4-BE49-F238E27FC236}">
                <a16:creationId xmlns:a16="http://schemas.microsoft.com/office/drawing/2014/main" id="{F6A8E295-660A-C99E-B5AD-4C5ACFA06B6C}"/>
              </a:ext>
            </a:extLst>
          </p:cNvPr>
          <p:cNvSpPr/>
          <p:nvPr/>
        </p:nvSpPr>
        <p:spPr>
          <a:xfrm>
            <a:off x="144890" y="2810353"/>
            <a:ext cx="2209009" cy="3283119"/>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err="1"/>
              <a:t>MCParticle</a:t>
            </a:r>
            <a:r>
              <a:rPr kumimoji="1" lang="en-US" altLang="ja-JP" dirty="0"/>
              <a:t>: </a:t>
            </a:r>
            <a:r>
              <a:rPr kumimoji="1" lang="ja-JP" altLang="en-US" dirty="0"/>
              <a:t>真の粒子の情報</a:t>
            </a:r>
            <a:endParaRPr kumimoji="1" lang="en-US" altLang="ja-JP" dirty="0"/>
          </a:p>
          <a:p>
            <a:pPr algn="ctr"/>
            <a:endParaRPr kumimoji="1" lang="en-US" altLang="ja-JP" dirty="0"/>
          </a:p>
          <a:p>
            <a:pPr algn="ctr"/>
            <a:r>
              <a:rPr kumimoji="1" lang="en-US" altLang="ja-JP" dirty="0" err="1"/>
              <a:t>SimTrackerHit</a:t>
            </a:r>
            <a:r>
              <a:rPr kumimoji="1" lang="en-US" altLang="ja-JP" dirty="0"/>
              <a:t> / </a:t>
            </a:r>
            <a:r>
              <a:rPr kumimoji="1" lang="en-US" altLang="ja-JP" dirty="0" err="1"/>
              <a:t>SimCalorimeterHit</a:t>
            </a:r>
            <a:r>
              <a:rPr kumimoji="1" lang="en-US" altLang="ja-JP" dirty="0"/>
              <a:t>: </a:t>
            </a:r>
            <a:r>
              <a:rPr kumimoji="1" lang="ja-JP" altLang="en-US" dirty="0"/>
              <a:t>検出器シミュレーションによって計算された、検出器に残されたエネルギーや位置の情報</a:t>
            </a:r>
          </a:p>
        </p:txBody>
      </p:sp>
      <p:sp>
        <p:nvSpPr>
          <p:cNvPr id="51" name="テキスト ボックス 50">
            <a:extLst>
              <a:ext uri="{FF2B5EF4-FFF2-40B4-BE49-F238E27FC236}">
                <a16:creationId xmlns:a16="http://schemas.microsoft.com/office/drawing/2014/main" id="{2A5593D5-D194-41D9-B474-670B5BA4AAFC}"/>
              </a:ext>
            </a:extLst>
          </p:cNvPr>
          <p:cNvSpPr txBox="1"/>
          <p:nvPr/>
        </p:nvSpPr>
        <p:spPr>
          <a:xfrm>
            <a:off x="2592280" y="4509856"/>
            <a:ext cx="395617" cy="1200329"/>
          </a:xfrm>
          <a:prstGeom prst="rect">
            <a:avLst/>
          </a:prstGeom>
          <a:noFill/>
        </p:spPr>
        <p:txBody>
          <a:bodyPr wrap="square" rtlCol="0">
            <a:spAutoFit/>
          </a:bodyPr>
          <a:lstStyle/>
          <a:p>
            <a:r>
              <a:rPr kumimoji="1" lang="ja-JP" altLang="en-US" dirty="0"/>
              <a:t>抜き出す</a:t>
            </a:r>
          </a:p>
        </p:txBody>
      </p:sp>
    </p:spTree>
    <p:extLst>
      <p:ext uri="{BB962C8B-B14F-4D97-AF65-F5344CB8AC3E}">
        <p14:creationId xmlns:p14="http://schemas.microsoft.com/office/powerpoint/2010/main" val="3328413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573AB8-7819-925A-ADAA-5AEF8CDBD595}"/>
              </a:ext>
            </a:extLst>
          </p:cNvPr>
          <p:cNvSpPr>
            <a:spLocks noGrp="1"/>
          </p:cNvSpPr>
          <p:nvPr>
            <p:ph type="title"/>
          </p:nvPr>
        </p:nvSpPr>
        <p:spPr/>
        <p:txBody>
          <a:bodyPr/>
          <a:lstStyle/>
          <a:p>
            <a:r>
              <a:rPr kumimoji="1" lang="ja-JP" altLang="en-US" dirty="0"/>
              <a:t>やるべきタスク</a:t>
            </a:r>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05FF7C45-63FD-217E-9135-3D1F43FDA3A3}"/>
                  </a:ext>
                </a:extLst>
              </p:cNvPr>
              <p:cNvSpPr>
                <a:spLocks noGrp="1"/>
              </p:cNvSpPr>
              <p:nvPr>
                <p:ph idx="1"/>
              </p:nvPr>
            </p:nvSpPr>
            <p:spPr>
              <a:xfrm>
                <a:off x="116747" y="1834014"/>
                <a:ext cx="10515600" cy="4784900"/>
              </a:xfrm>
            </p:spPr>
            <p:txBody>
              <a:bodyPr>
                <a:normAutofit/>
              </a:bodyPr>
              <a:lstStyle/>
              <a:p>
                <a:pPr marL="514350" indent="-514350">
                  <a:buFont typeface="+mj-lt"/>
                  <a:buAutoNum type="arabicPeriod"/>
                </a:pPr>
                <a:r>
                  <a:rPr kumimoji="1" lang="en-US" altLang="ja-JP" dirty="0"/>
                  <a:t>ROOT</a:t>
                </a:r>
                <a:r>
                  <a:rPr kumimoji="1" lang="ja-JP" altLang="en-US" dirty="0"/>
                  <a:t>に出力するための</a:t>
                </a:r>
                <a:r>
                  <a:rPr kumimoji="1" lang="en-US" altLang="ja-JP" dirty="0"/>
                  <a:t>Branch</a:t>
                </a:r>
                <a:r>
                  <a:rPr kumimoji="1" lang="ja-JP" altLang="en-US" dirty="0"/>
                  <a:t>を作るプロセッサを調整して、必要なパラメーターを追加する</a:t>
                </a:r>
                <a:endParaRPr kumimoji="1" lang="en-US" altLang="ja-JP" dirty="0"/>
              </a:p>
              <a:p>
                <a:pPr marL="514350" indent="-514350">
                  <a:buFont typeface="+mj-lt"/>
                  <a:buAutoNum type="arabicPeriod"/>
                </a:pPr>
                <a:r>
                  <a:rPr kumimoji="1" lang="ja-JP" altLang="en-US" dirty="0"/>
                  <a:t>信号事象、背景事象の</a:t>
                </a:r>
                <a:r>
                  <a:rPr kumimoji="1" lang="en-US" altLang="ja-JP" dirty="0" err="1"/>
                  <a:t>lcio</a:t>
                </a:r>
                <a:r>
                  <a:rPr kumimoji="1" lang="ja-JP" altLang="en-US" dirty="0"/>
                  <a:t>ファイルにプロセッサを使用して、結果が出力されるかテストする</a:t>
                </a:r>
                <a:endParaRPr kumimoji="1" lang="en-US" altLang="ja-JP" dirty="0"/>
              </a:p>
              <a:p>
                <a:pPr marL="514350" indent="-514350">
                  <a:buFont typeface="+mj-lt"/>
                  <a:buAutoNum type="arabicPeriod"/>
                </a:pPr>
                <a:r>
                  <a:rPr kumimoji="1" lang="en-US" altLang="ja-JP" dirty="0"/>
                  <a:t>4f_WW_semileptonic</a:t>
                </a:r>
                <a:r>
                  <a:rPr kumimoji="1" lang="ja-JP" altLang="en-US" dirty="0"/>
                  <a:t>の</a:t>
                </a:r>
                <a:r>
                  <a:rPr kumimoji="1" lang="en-US" altLang="ja-JP" dirty="0" err="1"/>
                  <a:t>lcio</a:t>
                </a:r>
                <a:r>
                  <a:rPr kumimoji="1" lang="ja-JP" altLang="en-US" dirty="0"/>
                  <a:t>ファイルが</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r>
                      <a:rPr lang="en-US" altLang="ja-JP" b="0" i="0" smtClean="0">
                        <a:latin typeface="Cambria Math" panose="02040503050406030204" pitchFamily="18" charset="0"/>
                        <a:ea typeface="Cambria Math" panose="02040503050406030204" pitchFamily="18" charset="0"/>
                      </a:rPr>
                      <m:t>′</m:t>
                    </m:r>
                  </m:oMath>
                </a14:m>
                <a:r>
                  <a:rPr kumimoji="1" lang="ja-JP" altLang="en-US" dirty="0"/>
                  <a:t>を扱ったものなのか確認する</a:t>
                </a:r>
                <a:endParaRPr kumimoji="1" lang="en-US" altLang="ja-JP" dirty="0"/>
              </a:p>
              <a:p>
                <a:pPr marL="514350" indent="-514350">
                  <a:buFont typeface="+mj-lt"/>
                  <a:buAutoNum type="arabicPeriod"/>
                </a:pPr>
                <a:r>
                  <a:rPr kumimoji="1" lang="en-US" altLang="ja-JP" dirty="0"/>
                  <a:t>Weight</a:t>
                </a:r>
                <a:r>
                  <a:rPr kumimoji="1" lang="ja-JP" altLang="en-US" dirty="0"/>
                  <a:t>に関して</a:t>
                </a:r>
                <a:endParaRPr kumimoji="1" lang="en-US" altLang="ja-JP" dirty="0"/>
              </a:p>
              <a:p>
                <a:pPr marL="514350" indent="-514350">
                  <a:buFont typeface="+mj-lt"/>
                  <a:buAutoNum type="arabicPeriod"/>
                </a:pPr>
                <a:r>
                  <a:rPr lang="en-US" altLang="ja-JP" dirty="0"/>
                  <a:t>BDT</a:t>
                </a:r>
                <a:r>
                  <a:rPr lang="ja-JP" altLang="en-US" dirty="0"/>
                  <a:t>に学習させる</a:t>
                </a:r>
                <a:endParaRPr lang="en-US" altLang="ja-JP" dirty="0"/>
              </a:p>
              <a:p>
                <a:pPr marL="514350" indent="-514350">
                  <a:buFont typeface="+mj-lt"/>
                  <a:buAutoNum type="arabicPeriod"/>
                </a:pPr>
                <a:r>
                  <a:rPr kumimoji="1" lang="en-US" altLang="ja-JP" dirty="0"/>
                  <a:t>BDT</a:t>
                </a:r>
                <a:r>
                  <a:rPr kumimoji="1" lang="ja-JP" altLang="en-US" dirty="0"/>
                  <a:t>からの結果で、</a:t>
                </a:r>
                <a14:m>
                  <m:oMath xmlns:m="http://schemas.openxmlformats.org/officeDocument/2006/math">
                    <m:r>
                      <a:rPr lang="en-US" altLang="ja-JP" i="1">
                        <a:latin typeface="Cambria Math" panose="02040503050406030204" pitchFamily="18" charset="0"/>
                      </a:rPr>
                      <m:t>𝑊𝑊</m:t>
                    </m:r>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𝑙</m:t>
                    </m:r>
                    <m:r>
                      <a:rPr lang="ja-JP" altLang="en-US" i="1">
                        <a:latin typeface="Cambria Math" panose="02040503050406030204" pitchFamily="18" charset="0"/>
                        <a:ea typeface="Cambria Math" panose="02040503050406030204" pitchFamily="18" charset="0"/>
                      </a:rPr>
                      <m:t>𝜈</m:t>
                    </m:r>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oMath>
                </a14:m>
                <a:r>
                  <a:rPr lang="ja-JP" altLang="en-US" dirty="0"/>
                  <a:t>‘で</a:t>
                </a:r>
                <a:r>
                  <a:rPr lang="en-US" altLang="ja-JP" dirty="0"/>
                  <a:t>lepton</a:t>
                </a:r>
                <a:r>
                  <a:rPr lang="ja-JP" altLang="en-US" dirty="0"/>
                  <a:t>が</a:t>
                </a:r>
                <a:r>
                  <a:rPr lang="en-US" altLang="ja-JP" dirty="0"/>
                  <a:t>tau</a:t>
                </a:r>
                <a:r>
                  <a:rPr lang="ja-JP" altLang="en-US" dirty="0"/>
                  <a:t>になるものが多く残っているか確認する</a:t>
                </a:r>
                <a:endParaRPr kumimoji="1" lang="ja-JP" altLang="en-US" dirty="0"/>
              </a:p>
            </p:txBody>
          </p:sp>
        </mc:Choice>
        <mc:Fallback xmlns="">
          <p:sp>
            <p:nvSpPr>
              <p:cNvPr id="3" name="コンテンツ プレースホルダー 2">
                <a:extLst>
                  <a:ext uri="{FF2B5EF4-FFF2-40B4-BE49-F238E27FC236}">
                    <a16:creationId xmlns:a16="http://schemas.microsoft.com/office/drawing/2014/main" id="{05FF7C45-63FD-217E-9135-3D1F43FDA3A3}"/>
                  </a:ext>
                </a:extLst>
              </p:cNvPr>
              <p:cNvSpPr>
                <a:spLocks noGrp="1" noRot="1" noChangeAspect="1" noMove="1" noResize="1" noEditPoints="1" noAdjustHandles="1" noChangeArrowheads="1" noChangeShapeType="1" noTextEdit="1"/>
              </p:cNvSpPr>
              <p:nvPr>
                <p:ph idx="1"/>
              </p:nvPr>
            </p:nvSpPr>
            <p:spPr>
              <a:xfrm>
                <a:off x="116747" y="1834014"/>
                <a:ext cx="10515600" cy="4784900"/>
              </a:xfrm>
              <a:blipFill>
                <a:blip r:embed="rId2"/>
                <a:stretch>
                  <a:fillRect l="-1333" t="-2803" r="-2667"/>
                </a:stretch>
              </a:blipFill>
            </p:spPr>
            <p:txBody>
              <a:bodyPr/>
              <a:lstStyle/>
              <a:p>
                <a:r>
                  <a:rPr lang="ja-JP" altLang="en-US">
                    <a:noFill/>
                  </a:rPr>
                  <a:t> </a:t>
                </a:r>
              </a:p>
            </p:txBody>
          </p:sp>
        </mc:Fallback>
      </mc:AlternateContent>
      <p:sp>
        <p:nvSpPr>
          <p:cNvPr id="4" name="テキスト ボックス 3">
            <a:extLst>
              <a:ext uri="{FF2B5EF4-FFF2-40B4-BE49-F238E27FC236}">
                <a16:creationId xmlns:a16="http://schemas.microsoft.com/office/drawing/2014/main" id="{9FD261FF-0A8D-1BCC-FE75-2013FDDA2977}"/>
              </a:ext>
            </a:extLst>
          </p:cNvPr>
          <p:cNvSpPr txBox="1"/>
          <p:nvPr/>
        </p:nvSpPr>
        <p:spPr>
          <a:xfrm>
            <a:off x="10942739" y="1929468"/>
            <a:ext cx="822121" cy="646331"/>
          </a:xfrm>
          <a:prstGeom prst="rect">
            <a:avLst/>
          </a:prstGeom>
          <a:noFill/>
        </p:spPr>
        <p:txBody>
          <a:bodyPr wrap="square" rtlCol="0">
            <a:spAutoFit/>
          </a:bodyPr>
          <a:lstStyle/>
          <a:p>
            <a:r>
              <a:rPr kumimoji="1" lang="en-US" altLang="ja-JP" dirty="0"/>
              <a:t>7/15</a:t>
            </a:r>
            <a:br>
              <a:rPr kumimoji="1" lang="en-US" altLang="ja-JP" dirty="0"/>
            </a:br>
            <a:r>
              <a:rPr kumimoji="1" lang="ja-JP" altLang="en-US" dirty="0"/>
              <a:t>完了</a:t>
            </a:r>
          </a:p>
        </p:txBody>
      </p:sp>
    </p:spTree>
    <p:extLst>
      <p:ext uri="{BB962C8B-B14F-4D97-AF65-F5344CB8AC3E}">
        <p14:creationId xmlns:p14="http://schemas.microsoft.com/office/powerpoint/2010/main" val="378300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C30636-BE47-FC39-DA2E-089BCF7CA112}"/>
              </a:ext>
            </a:extLst>
          </p:cNvPr>
          <p:cNvSpPr>
            <a:spLocks noGrp="1"/>
          </p:cNvSpPr>
          <p:nvPr>
            <p:ph type="title"/>
          </p:nvPr>
        </p:nvSpPr>
        <p:spPr>
          <a:xfrm>
            <a:off x="443883" y="634753"/>
            <a:ext cx="10909917" cy="1325563"/>
          </a:xfrm>
        </p:spPr>
        <p:txBody>
          <a:bodyPr/>
          <a:lstStyle/>
          <a:p>
            <a:r>
              <a:rPr kumimoji="1" lang="en-US" altLang="ja-JP" dirty="0"/>
              <a:t>1</a:t>
            </a:r>
            <a:r>
              <a:rPr kumimoji="1" lang="en-US" altLang="ja-JP" baseline="30000" dirty="0"/>
              <a:t>st</a:t>
            </a:r>
            <a:r>
              <a:rPr kumimoji="1" lang="en-US" altLang="ja-JP" dirty="0"/>
              <a:t> </a:t>
            </a:r>
            <a:r>
              <a:rPr kumimoji="1" lang="ja-JP" altLang="en-US" dirty="0"/>
              <a:t>ステップ</a:t>
            </a:r>
            <a:br>
              <a:rPr kumimoji="1" lang="en-US" altLang="ja-JP" dirty="0"/>
            </a:br>
            <a:r>
              <a:rPr kumimoji="1" lang="en-US" altLang="ja-JP" dirty="0"/>
              <a:t>LCIO</a:t>
            </a:r>
            <a:r>
              <a:rPr kumimoji="1" lang="ja-JP" altLang="en-US" dirty="0"/>
              <a:t>ファイルからパラメーターを抜き出す</a:t>
            </a:r>
          </a:p>
        </p:txBody>
      </p:sp>
      <p:pic>
        <p:nvPicPr>
          <p:cNvPr id="5" name="図 4">
            <a:extLst>
              <a:ext uri="{FF2B5EF4-FFF2-40B4-BE49-F238E27FC236}">
                <a16:creationId xmlns:a16="http://schemas.microsoft.com/office/drawing/2014/main" id="{76BDC052-E954-5082-7E83-C8A10A467892}"/>
              </a:ext>
            </a:extLst>
          </p:cNvPr>
          <p:cNvPicPr>
            <a:picLocks noChangeAspect="1"/>
          </p:cNvPicPr>
          <p:nvPr/>
        </p:nvPicPr>
        <p:blipFill>
          <a:blip r:embed="rId2"/>
          <a:stretch>
            <a:fillRect/>
          </a:stretch>
        </p:blipFill>
        <p:spPr>
          <a:xfrm>
            <a:off x="6783713" y="1960316"/>
            <a:ext cx="4769095" cy="3283119"/>
          </a:xfrm>
          <a:prstGeom prst="rect">
            <a:avLst/>
          </a:prstGeom>
        </p:spPr>
      </p:pic>
      <p:sp>
        <p:nvSpPr>
          <p:cNvPr id="7" name="正方形/長方形 6">
            <a:extLst>
              <a:ext uri="{FF2B5EF4-FFF2-40B4-BE49-F238E27FC236}">
                <a16:creationId xmlns:a16="http://schemas.microsoft.com/office/drawing/2014/main" id="{8E0D58BF-8DA0-D9A5-6BAC-E0F20912FEE2}"/>
              </a:ext>
            </a:extLst>
          </p:cNvPr>
          <p:cNvSpPr/>
          <p:nvPr/>
        </p:nvSpPr>
        <p:spPr>
          <a:xfrm>
            <a:off x="7000043" y="5412636"/>
            <a:ext cx="4296053" cy="1147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kumimoji="1" lang="ja-JP" altLang="en-US" dirty="0"/>
              <a:t>真の</a:t>
            </a:r>
            <a:r>
              <a:rPr kumimoji="1" lang="en-US" altLang="ja-JP" dirty="0"/>
              <a:t>Tau</a:t>
            </a:r>
            <a:r>
              <a:rPr kumimoji="1" lang="ja-JP" altLang="en-US" dirty="0"/>
              <a:t>の</a:t>
            </a:r>
            <a:r>
              <a:rPr lang="en-US" altLang="ja-JP" dirty="0"/>
              <a:t>1</a:t>
            </a:r>
            <a:r>
              <a:rPr lang="ja-JP" altLang="en-US" dirty="0"/>
              <a:t>事象の中の</a:t>
            </a:r>
            <a:r>
              <a:rPr kumimoji="1" lang="ja-JP" altLang="en-US" dirty="0"/>
              <a:t>個数</a:t>
            </a:r>
            <a:endParaRPr kumimoji="1" lang="en-US" altLang="ja-JP" dirty="0"/>
          </a:p>
          <a:p>
            <a:r>
              <a:rPr lang="ja-JP" altLang="en-US" dirty="0"/>
              <a:t>真の</a:t>
            </a:r>
            <a:r>
              <a:rPr lang="en-US" altLang="ja-JP" dirty="0"/>
              <a:t>Tau</a:t>
            </a:r>
            <a:r>
              <a:rPr lang="ja-JP" altLang="en-US" dirty="0"/>
              <a:t>のもつエネルギー</a:t>
            </a:r>
            <a:endParaRPr lang="en-US" altLang="ja-JP" dirty="0"/>
          </a:p>
          <a:p>
            <a:r>
              <a:rPr lang="ja-JP" altLang="en-US" dirty="0"/>
              <a:t>真の</a:t>
            </a:r>
            <a:r>
              <a:rPr lang="en-US" altLang="ja-JP" dirty="0"/>
              <a:t>Tau</a:t>
            </a:r>
            <a:r>
              <a:rPr lang="ja-JP" altLang="en-US" dirty="0"/>
              <a:t>の親粒子の情報</a:t>
            </a:r>
            <a:endParaRPr kumimoji="1" lang="ja-JP" altLang="en-US" dirty="0"/>
          </a:p>
        </p:txBody>
      </p:sp>
      <p:sp>
        <p:nvSpPr>
          <p:cNvPr id="8" name="正方形/長方形 7">
            <a:extLst>
              <a:ext uri="{FF2B5EF4-FFF2-40B4-BE49-F238E27FC236}">
                <a16:creationId xmlns:a16="http://schemas.microsoft.com/office/drawing/2014/main" id="{0F2ECAC1-ACDA-473F-FAB7-04744FED6B72}"/>
              </a:ext>
            </a:extLst>
          </p:cNvPr>
          <p:cNvSpPr/>
          <p:nvPr/>
        </p:nvSpPr>
        <p:spPr>
          <a:xfrm>
            <a:off x="639192" y="2424336"/>
            <a:ext cx="5060272" cy="11807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a:t>BDT</a:t>
            </a:r>
            <a:r>
              <a:rPr kumimoji="1" lang="ja-JP" altLang="en-US" dirty="0"/>
              <a:t>の学習に使う情報として①を</a:t>
            </a:r>
            <a:r>
              <a:rPr kumimoji="1" lang="en-US" altLang="ja-JP" dirty="0"/>
              <a:t>LCIO</a:t>
            </a:r>
            <a:r>
              <a:rPr kumimoji="1" lang="ja-JP" altLang="en-US" dirty="0"/>
              <a:t>ファイルから抜き出す。</a:t>
            </a:r>
          </a:p>
        </p:txBody>
      </p:sp>
      <p:sp>
        <p:nvSpPr>
          <p:cNvPr id="9" name="正方形/長方形 8">
            <a:extLst>
              <a:ext uri="{FF2B5EF4-FFF2-40B4-BE49-F238E27FC236}">
                <a16:creationId xmlns:a16="http://schemas.microsoft.com/office/drawing/2014/main" id="{0F6CB537-4B6C-8C63-54F0-5FA8A9D09E08}"/>
              </a:ext>
            </a:extLst>
          </p:cNvPr>
          <p:cNvSpPr/>
          <p:nvPr/>
        </p:nvSpPr>
        <p:spPr>
          <a:xfrm>
            <a:off x="639192" y="3841289"/>
            <a:ext cx="5362113" cy="1571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a:t>BDT</a:t>
            </a:r>
            <a:r>
              <a:rPr kumimoji="1" lang="ja-JP" altLang="en-US" dirty="0"/>
              <a:t>の学習には使わないが、</a:t>
            </a:r>
            <a:r>
              <a:rPr kumimoji="1" lang="en-US" altLang="ja-JP" dirty="0"/>
              <a:t>BDT</a:t>
            </a:r>
            <a:r>
              <a:rPr kumimoji="1" lang="ja-JP" altLang="en-US" dirty="0"/>
              <a:t>のスコアでカットした後、</a:t>
            </a:r>
            <a:r>
              <a:rPr kumimoji="1" lang="en-US" altLang="ja-JP" dirty="0"/>
              <a:t>tau</a:t>
            </a:r>
            <a:r>
              <a:rPr kumimoji="1" lang="ja-JP" altLang="en-US" dirty="0"/>
              <a:t>が含まれている事象があったか見るために</a:t>
            </a:r>
            <a:r>
              <a:rPr lang="ja-JP" altLang="en-US" dirty="0"/>
              <a:t>真の</a:t>
            </a:r>
            <a:r>
              <a:rPr lang="en-US" altLang="ja-JP" dirty="0"/>
              <a:t>tau</a:t>
            </a:r>
            <a:r>
              <a:rPr lang="ja-JP" altLang="en-US" dirty="0"/>
              <a:t>の情報②も抜き出す</a:t>
            </a:r>
            <a:endParaRPr kumimoji="1" lang="ja-JP" altLang="en-US" dirty="0"/>
          </a:p>
        </p:txBody>
      </p:sp>
      <p:sp>
        <p:nvSpPr>
          <p:cNvPr id="10" name="テキスト ボックス 9">
            <a:extLst>
              <a:ext uri="{FF2B5EF4-FFF2-40B4-BE49-F238E27FC236}">
                <a16:creationId xmlns:a16="http://schemas.microsoft.com/office/drawing/2014/main" id="{7F97052C-B2DB-1B70-33D1-A430FA170E13}"/>
              </a:ext>
            </a:extLst>
          </p:cNvPr>
          <p:cNvSpPr txBox="1"/>
          <p:nvPr/>
        </p:nvSpPr>
        <p:spPr>
          <a:xfrm>
            <a:off x="6206141" y="1711779"/>
            <a:ext cx="455287" cy="707886"/>
          </a:xfrm>
          <a:prstGeom prst="rect">
            <a:avLst/>
          </a:prstGeom>
          <a:noFill/>
        </p:spPr>
        <p:txBody>
          <a:bodyPr wrap="square" rtlCol="0">
            <a:spAutoFit/>
          </a:bodyPr>
          <a:lstStyle/>
          <a:p>
            <a:r>
              <a:rPr kumimoji="1" lang="ja-JP" altLang="en-US" sz="4000" dirty="0"/>
              <a:t>①</a:t>
            </a:r>
          </a:p>
        </p:txBody>
      </p:sp>
      <p:sp>
        <p:nvSpPr>
          <p:cNvPr id="11" name="テキスト ボックス 10">
            <a:extLst>
              <a:ext uri="{FF2B5EF4-FFF2-40B4-BE49-F238E27FC236}">
                <a16:creationId xmlns:a16="http://schemas.microsoft.com/office/drawing/2014/main" id="{0058D563-0FF9-F48A-6E8C-992347F88080}"/>
              </a:ext>
            </a:extLst>
          </p:cNvPr>
          <p:cNvSpPr txBox="1"/>
          <p:nvPr/>
        </p:nvSpPr>
        <p:spPr>
          <a:xfrm>
            <a:off x="6322813" y="5584054"/>
            <a:ext cx="677230" cy="646331"/>
          </a:xfrm>
          <a:prstGeom prst="rect">
            <a:avLst/>
          </a:prstGeom>
          <a:noFill/>
        </p:spPr>
        <p:txBody>
          <a:bodyPr wrap="square" rtlCol="0">
            <a:spAutoFit/>
          </a:bodyPr>
          <a:lstStyle/>
          <a:p>
            <a:r>
              <a:rPr kumimoji="1" lang="ja-JP" altLang="en-US" sz="3600" dirty="0"/>
              <a:t>②</a:t>
            </a:r>
          </a:p>
        </p:txBody>
      </p:sp>
      <p:sp>
        <p:nvSpPr>
          <p:cNvPr id="3" name="テキスト ボックス 2">
            <a:extLst>
              <a:ext uri="{FF2B5EF4-FFF2-40B4-BE49-F238E27FC236}">
                <a16:creationId xmlns:a16="http://schemas.microsoft.com/office/drawing/2014/main" id="{03B42C6C-A0FA-29AB-7323-5EB9F2891F82}"/>
              </a:ext>
            </a:extLst>
          </p:cNvPr>
          <p:cNvSpPr txBox="1"/>
          <p:nvPr/>
        </p:nvSpPr>
        <p:spPr>
          <a:xfrm>
            <a:off x="513806" y="5886994"/>
            <a:ext cx="4678152" cy="646331"/>
          </a:xfrm>
          <a:prstGeom prst="rect">
            <a:avLst/>
          </a:prstGeom>
          <a:noFill/>
        </p:spPr>
        <p:txBody>
          <a:bodyPr wrap="square" rtlCol="0">
            <a:spAutoFit/>
          </a:bodyPr>
          <a:lstStyle/>
          <a:p>
            <a:r>
              <a:rPr lang="en-US" altLang="ja-JP" dirty="0"/>
              <a:t>Branch</a:t>
            </a:r>
            <a:r>
              <a:rPr lang="ja-JP" altLang="en-US" dirty="0"/>
              <a:t>を作るプロセッサを調整して、必要なパラメーターを抜き出した</a:t>
            </a:r>
            <a:endParaRPr kumimoji="1" lang="ja-JP" altLang="en-US" dirty="0"/>
          </a:p>
        </p:txBody>
      </p:sp>
    </p:spTree>
    <p:extLst>
      <p:ext uri="{BB962C8B-B14F-4D97-AF65-F5344CB8AC3E}">
        <p14:creationId xmlns:p14="http://schemas.microsoft.com/office/powerpoint/2010/main" val="1815468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2272D0-AC28-6499-E99D-CEE16EC642FF}"/>
              </a:ext>
            </a:extLst>
          </p:cNvPr>
          <p:cNvSpPr>
            <a:spLocks noGrp="1"/>
          </p:cNvSpPr>
          <p:nvPr>
            <p:ph type="title"/>
          </p:nvPr>
        </p:nvSpPr>
        <p:spPr>
          <a:xfrm>
            <a:off x="394063" y="356416"/>
            <a:ext cx="10515600" cy="1325563"/>
          </a:xfrm>
        </p:spPr>
        <p:txBody>
          <a:bodyPr>
            <a:normAutofit fontScale="90000"/>
          </a:bodyPr>
          <a:lstStyle/>
          <a:p>
            <a:r>
              <a:rPr kumimoji="1" lang="en-US" altLang="ja-JP" dirty="0"/>
              <a:t>2</a:t>
            </a:r>
            <a:r>
              <a:rPr kumimoji="1" lang="en-US" altLang="ja-JP" baseline="30000" dirty="0"/>
              <a:t>nd</a:t>
            </a:r>
            <a:r>
              <a:rPr kumimoji="1" lang="en-US" altLang="ja-JP" dirty="0"/>
              <a:t> </a:t>
            </a:r>
            <a:r>
              <a:rPr kumimoji="1" lang="ja-JP" altLang="en-US" dirty="0"/>
              <a:t>ステップ</a:t>
            </a:r>
            <a:br>
              <a:rPr kumimoji="1" lang="en-US" altLang="ja-JP" dirty="0"/>
            </a:br>
            <a:r>
              <a:rPr lang="en-US" altLang="ja-JP" dirty="0" err="1"/>
              <a:t>lcio</a:t>
            </a:r>
            <a:r>
              <a:rPr lang="ja-JP" altLang="en-US" dirty="0"/>
              <a:t>ファイルにプロセッサを使用して、結果が出力されるかテスト</a:t>
            </a:r>
            <a:endParaRPr kumimoji="1"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882AC25F-1E03-111D-D007-3E858C83F923}"/>
                  </a:ext>
                </a:extLst>
              </p:cNvPr>
              <p:cNvSpPr txBox="1"/>
              <p:nvPr/>
            </p:nvSpPr>
            <p:spPr>
              <a:xfrm>
                <a:off x="574767" y="2081349"/>
                <a:ext cx="8447314" cy="1200329"/>
              </a:xfrm>
              <a:prstGeom prst="rect">
                <a:avLst/>
              </a:prstGeom>
              <a:noFill/>
            </p:spPr>
            <p:txBody>
              <a:bodyPr wrap="square" rtlCol="0">
                <a:spAutoFit/>
              </a:bodyPr>
              <a:lstStyle/>
              <a:p>
                <a:r>
                  <a:rPr kumimoji="1" lang="ja-JP" altLang="en-US" dirty="0"/>
                  <a:t>追加したパラメータの結果を見てみることで正常に動作しているか確認した。</a:t>
                </a:r>
                <a:endParaRPr kumimoji="1" lang="en-US" altLang="ja-JP" dirty="0"/>
              </a:p>
              <a:p>
                <a:r>
                  <a:rPr lang="ja-JP" altLang="en-US" dirty="0"/>
                  <a:t>信号事象として</a:t>
                </a:r>
                <a14:m>
                  <m:oMath xmlns:m="http://schemas.openxmlformats.org/officeDocument/2006/math">
                    <m:sSup>
                      <m:sSupPr>
                        <m:ctrlPr>
                          <a:rPr lang="en-US" altLang="ja-JP" i="1">
                            <a:latin typeface="Cambria Math" panose="02040503050406030204" pitchFamily="18" charset="0"/>
                          </a:rPr>
                        </m:ctrlPr>
                      </m:sSupPr>
                      <m:e>
                        <m:r>
                          <a:rPr lang="en-US" altLang="ja-JP" i="1">
                            <a:latin typeface="Cambria Math" panose="02040503050406030204" pitchFamily="18" charset="0"/>
                          </a:rPr>
                          <m:t>𝑒</m:t>
                        </m:r>
                      </m:e>
                      <m:sup>
                        <m:r>
                          <a:rPr lang="en-US" altLang="ja-JP" i="1">
                            <a:latin typeface="Cambria Math" panose="02040503050406030204" pitchFamily="18" charset="0"/>
                          </a:rPr>
                          <m:t>+</m:t>
                        </m:r>
                      </m:sup>
                    </m:sSup>
                    <m:sSup>
                      <m:sSupPr>
                        <m:ctrlPr>
                          <a:rPr lang="en-US" altLang="ja-JP" i="1">
                            <a:latin typeface="Cambria Math" panose="02040503050406030204" pitchFamily="18" charset="0"/>
                          </a:rPr>
                        </m:ctrlPr>
                      </m:sSupPr>
                      <m:e>
                        <m:r>
                          <a:rPr lang="en-US" altLang="ja-JP" i="1">
                            <a:latin typeface="Cambria Math" panose="02040503050406030204" pitchFamily="18" charset="0"/>
                          </a:rPr>
                          <m:t>𝑒</m:t>
                        </m:r>
                      </m:e>
                      <m:sup>
                        <m:r>
                          <a:rPr lang="en-US" altLang="ja-JP" i="1">
                            <a:latin typeface="Cambria Math" panose="02040503050406030204" pitchFamily="18" charset="0"/>
                          </a:rPr>
                          <m:t>−</m:t>
                        </m:r>
                      </m:sup>
                    </m:sSup>
                    <m:r>
                      <a:rPr lang="en-US" altLang="ja-JP" i="1">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𝑍𝐻</m:t>
                    </m:r>
                    <m:r>
                      <a:rPr lang="en-US" altLang="ja-JP" i="1">
                        <a:latin typeface="Cambria Math" panose="02040503050406030204" pitchFamily="18" charset="0"/>
                        <a:ea typeface="Cambria Math" panose="02040503050406030204" pitchFamily="18" charset="0"/>
                      </a:rPr>
                      <m:t>→</m:t>
                    </m:r>
                    <m:sSub>
                      <m:sSubPr>
                        <m:ctrlPr>
                          <a:rPr lang="ja-JP" altLang="en-US" i="1">
                            <a:latin typeface="Cambria Math" panose="02040503050406030204" pitchFamily="18" charset="0"/>
                          </a:rPr>
                        </m:ctrlPr>
                      </m:sSubPr>
                      <m:e>
                        <m:r>
                          <a:rPr lang="ja-JP" altLang="en-US" i="1">
                            <a:latin typeface="Cambria Math" panose="02040503050406030204" pitchFamily="18" charset="0"/>
                          </a:rPr>
                          <m:t>𝜈</m:t>
                        </m:r>
                      </m:e>
                      <m:sub>
                        <m:r>
                          <a:rPr lang="en-US" altLang="ja-JP" i="1">
                            <a:latin typeface="Cambria Math" panose="02040503050406030204" pitchFamily="18" charset="0"/>
                          </a:rPr>
                          <m:t>𝑒</m:t>
                        </m:r>
                      </m:sub>
                    </m:sSub>
                    <m:acc>
                      <m:accPr>
                        <m:chr m:val="̅"/>
                        <m:ctrlPr>
                          <a:rPr lang="ja-JP" altLang="en-US" i="1">
                            <a:latin typeface="Cambria Math" panose="02040503050406030204" pitchFamily="18" charset="0"/>
                          </a:rPr>
                        </m:ctrlPr>
                      </m:accPr>
                      <m:e>
                        <m:sSub>
                          <m:sSubPr>
                            <m:ctrlPr>
                              <a:rPr lang="ja-JP" altLang="en-US" i="1">
                                <a:latin typeface="Cambria Math" panose="02040503050406030204" pitchFamily="18" charset="0"/>
                              </a:rPr>
                            </m:ctrlPr>
                          </m:sSubPr>
                          <m:e>
                            <m:r>
                              <a:rPr lang="ja-JP" altLang="en-US" i="1">
                                <a:latin typeface="Cambria Math" panose="02040503050406030204" pitchFamily="18" charset="0"/>
                              </a:rPr>
                              <m:t>𝜈</m:t>
                            </m:r>
                          </m:e>
                          <m:sub>
                            <m:r>
                              <a:rPr lang="en-US" altLang="ja-JP" i="1">
                                <a:latin typeface="Cambria Math" panose="02040503050406030204" pitchFamily="18" charset="0"/>
                              </a:rPr>
                              <m:t>𝑒</m:t>
                            </m:r>
                          </m:sub>
                        </m:sSub>
                      </m:e>
                    </m:acc>
                    <m:r>
                      <a:rPr lang="en-US" altLang="ja-JP" i="1">
                        <a:latin typeface="Cambria Math" panose="02040503050406030204" pitchFamily="18" charset="0"/>
                        <a:ea typeface="Cambria Math" panose="02040503050406030204" pitchFamily="18" charset="0"/>
                      </a:rPr>
                      <m:t>𝑞</m:t>
                    </m:r>
                    <m:acc>
                      <m:accPr>
                        <m:chr m:val="̅"/>
                        <m:ctrlPr>
                          <a:rPr lang="en-US" altLang="ja-JP" i="1">
                            <a:latin typeface="Cambria Math" panose="02040503050406030204" pitchFamily="18" charset="0"/>
                            <a:ea typeface="Cambria Math" panose="02040503050406030204" pitchFamily="18" charset="0"/>
                          </a:rPr>
                        </m:ctrlPr>
                      </m:accPr>
                      <m:e>
                        <m:r>
                          <a:rPr lang="en-US" altLang="ja-JP" i="1">
                            <a:latin typeface="Cambria Math" panose="02040503050406030204" pitchFamily="18" charset="0"/>
                            <a:ea typeface="Cambria Math" panose="02040503050406030204" pitchFamily="18" charset="0"/>
                          </a:rPr>
                          <m:t>𝑞</m:t>
                        </m:r>
                      </m:e>
                    </m:acc>
                  </m:oMath>
                </a14:m>
                <a:r>
                  <a:rPr kumimoji="1" lang="ja-JP" altLang="en-US" dirty="0"/>
                  <a:t>と、背景事象として</a:t>
                </a:r>
                <a:r>
                  <a:rPr kumimoji="1" lang="en-US" altLang="ja-JP" dirty="0"/>
                  <a:t>4f_WW_semileptonic</a:t>
                </a:r>
                <a:r>
                  <a:rPr kumimoji="1" lang="ja-JP" altLang="en-US" dirty="0"/>
                  <a:t>をテストとして使った。</a:t>
                </a:r>
                <a:endParaRPr kumimoji="1" lang="en-US" altLang="ja-JP" dirty="0"/>
              </a:p>
              <a:p>
                <a:r>
                  <a:rPr lang="ja-JP" altLang="en-US" dirty="0"/>
                  <a:t>ここでは新しく出力した</a:t>
                </a:r>
                <a:r>
                  <a:rPr lang="en-US" altLang="ja-JP" dirty="0" err="1"/>
                  <a:t>isophoton</a:t>
                </a:r>
                <a:r>
                  <a:rPr lang="ja-JP" altLang="en-US" dirty="0"/>
                  <a:t>の結果を例として示す。</a:t>
                </a:r>
                <a:endParaRPr kumimoji="1" lang="ja-JP" altLang="en-US" dirty="0"/>
              </a:p>
            </p:txBody>
          </p:sp>
        </mc:Choice>
        <mc:Fallback xmlns="">
          <p:sp>
            <p:nvSpPr>
              <p:cNvPr id="5" name="テキスト ボックス 4">
                <a:extLst>
                  <a:ext uri="{FF2B5EF4-FFF2-40B4-BE49-F238E27FC236}">
                    <a16:creationId xmlns:a16="http://schemas.microsoft.com/office/drawing/2014/main" id="{882AC25F-1E03-111D-D007-3E858C83F923}"/>
                  </a:ext>
                </a:extLst>
              </p:cNvPr>
              <p:cNvSpPr txBox="1">
                <a:spLocks noRot="1" noChangeAspect="1" noMove="1" noResize="1" noEditPoints="1" noAdjustHandles="1" noChangeArrowheads="1" noChangeShapeType="1" noTextEdit="1"/>
              </p:cNvSpPr>
              <p:nvPr/>
            </p:nvSpPr>
            <p:spPr>
              <a:xfrm>
                <a:off x="574767" y="2081349"/>
                <a:ext cx="8447314" cy="1200329"/>
              </a:xfrm>
              <a:prstGeom prst="rect">
                <a:avLst/>
              </a:prstGeom>
              <a:blipFill>
                <a:blip r:embed="rId2"/>
                <a:stretch>
                  <a:fillRect l="-577" t="-2538" r="-433" b="-7107"/>
                </a:stretch>
              </a:blipFill>
            </p:spPr>
            <p:txBody>
              <a:bodyPr/>
              <a:lstStyle/>
              <a:p>
                <a:r>
                  <a:rPr lang="ja-JP" altLang="en-US">
                    <a:noFill/>
                  </a:rPr>
                  <a:t> </a:t>
                </a:r>
              </a:p>
            </p:txBody>
          </p:sp>
        </mc:Fallback>
      </mc:AlternateContent>
      <p:pic>
        <p:nvPicPr>
          <p:cNvPr id="7" name="図 6">
            <a:extLst>
              <a:ext uri="{FF2B5EF4-FFF2-40B4-BE49-F238E27FC236}">
                <a16:creationId xmlns:a16="http://schemas.microsoft.com/office/drawing/2014/main" id="{8E59760B-4D8A-ADC2-6666-B7A7DF5B0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5553" y="3898330"/>
            <a:ext cx="4137025" cy="2821238"/>
          </a:xfrm>
          <a:prstGeom prst="rect">
            <a:avLst/>
          </a:prstGeom>
        </p:spPr>
      </p:pic>
      <p:sp>
        <p:nvSpPr>
          <p:cNvPr id="8" name="テキスト ボックス 7">
            <a:extLst>
              <a:ext uri="{FF2B5EF4-FFF2-40B4-BE49-F238E27FC236}">
                <a16:creationId xmlns:a16="http://schemas.microsoft.com/office/drawing/2014/main" id="{6E55AF8F-9A9D-EE70-CBC0-E53015D7FC7A}"/>
              </a:ext>
            </a:extLst>
          </p:cNvPr>
          <p:cNvSpPr txBox="1"/>
          <p:nvPr/>
        </p:nvSpPr>
        <p:spPr>
          <a:xfrm>
            <a:off x="7480665" y="3528998"/>
            <a:ext cx="2696754" cy="369332"/>
          </a:xfrm>
          <a:prstGeom prst="rect">
            <a:avLst/>
          </a:prstGeom>
          <a:noFill/>
        </p:spPr>
        <p:txBody>
          <a:bodyPr wrap="square" rtlCol="0">
            <a:spAutoFit/>
          </a:bodyPr>
          <a:lstStyle/>
          <a:p>
            <a:r>
              <a:rPr lang="en-US" altLang="ja-JP" dirty="0"/>
              <a:t>4f_WW_semileptonic</a:t>
            </a:r>
            <a:endParaRPr kumimoji="1" lang="ja-JP" altLang="en-US" dirty="0"/>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1AC95236-65D0-3AA1-CB58-B474F1C96ED3}"/>
                  </a:ext>
                </a:extLst>
              </p:cNvPr>
              <p:cNvSpPr txBox="1"/>
              <p:nvPr/>
            </p:nvSpPr>
            <p:spPr>
              <a:xfrm>
                <a:off x="706004" y="3429000"/>
                <a:ext cx="2617153" cy="369332"/>
              </a:xfrm>
              <a:prstGeom prst="rect">
                <a:avLst/>
              </a:prstGeom>
              <a:noFill/>
            </p:spPr>
            <p:txBody>
              <a:bodyPr wrap="square">
                <a:spAutoFit/>
              </a:bodyPr>
              <a:lstStyle/>
              <a:p>
                <a:pPr/>
                <a14:m>
                  <m:oMathPara xmlns:m="http://schemas.openxmlformats.org/officeDocument/2006/math">
                    <m:oMath>
                      <m:sSup>
                        <m:sSupPr>
                          <m:ctrlPr>
                            <a:rPr lang="en-US" altLang="ja-JP" sz="1800" i="1">
                              <a:latin typeface="Cambria Math" panose="02040503050406030204" pitchFamily="18" charset="0"/>
                            </a:rPr>
                          </m:ctrlPr>
                        </m:sSupPr>
                        <m:e>
                          <m:r>
                            <a:rPr lang="en-US" altLang="ja-JP" sz="1800" i="1">
                              <a:latin typeface="Cambria Math" panose="02040503050406030204" pitchFamily="18" charset="0"/>
                            </a:rPr>
                            <m:t>𝑒</m:t>
                          </m:r>
                        </m:e>
                        <m:sup>
                          <m:r>
                            <a:rPr lang="en-US" altLang="ja-JP" sz="1800" i="1">
                              <a:latin typeface="Cambria Math" panose="02040503050406030204" pitchFamily="18" charset="0"/>
                            </a:rPr>
                            <m:t>+</m:t>
                          </m:r>
                        </m:sup>
                      </m:sSup>
                      <m:sSup>
                        <m:sSupPr>
                          <m:ctrlPr>
                            <a:rPr lang="en-US" altLang="ja-JP" sz="1800" i="1">
                              <a:latin typeface="Cambria Math" panose="02040503050406030204" pitchFamily="18" charset="0"/>
                            </a:rPr>
                          </m:ctrlPr>
                        </m:sSupPr>
                        <m:e>
                          <m:r>
                            <a:rPr lang="en-US" altLang="ja-JP" sz="1800" i="1">
                              <a:latin typeface="Cambria Math" panose="02040503050406030204" pitchFamily="18" charset="0"/>
                            </a:rPr>
                            <m:t>𝑒</m:t>
                          </m:r>
                        </m:e>
                        <m:sup>
                          <m:r>
                            <a:rPr lang="en-US" altLang="ja-JP" sz="1800" i="1">
                              <a:latin typeface="Cambria Math" panose="02040503050406030204" pitchFamily="18" charset="0"/>
                            </a:rPr>
                            <m:t>−</m:t>
                          </m:r>
                        </m:sup>
                      </m:sSup>
                      <m:r>
                        <a:rPr lang="en-US" altLang="ja-JP" sz="1800" i="1">
                          <a:latin typeface="Cambria Math" panose="02040503050406030204" pitchFamily="18" charset="0"/>
                          <a:ea typeface="Cambria Math" panose="02040503050406030204" pitchFamily="18" charset="0"/>
                        </a:rPr>
                        <m:t>→</m:t>
                      </m:r>
                      <m:r>
                        <a:rPr lang="en-US" altLang="ja-JP" sz="1800" i="1">
                          <a:latin typeface="Cambria Math" panose="02040503050406030204" pitchFamily="18" charset="0"/>
                          <a:ea typeface="Cambria Math" panose="02040503050406030204" pitchFamily="18" charset="0"/>
                        </a:rPr>
                        <m:t>𝑍𝐻</m:t>
                      </m:r>
                      <m:r>
                        <a:rPr lang="en-US" altLang="ja-JP" sz="1800" i="1">
                          <a:latin typeface="Cambria Math" panose="02040503050406030204" pitchFamily="18" charset="0"/>
                          <a:ea typeface="Cambria Math" panose="02040503050406030204" pitchFamily="18" charset="0"/>
                        </a:rPr>
                        <m:t>→</m:t>
                      </m:r>
                      <m:sSub>
                        <m:sSubPr>
                          <m:ctrlPr>
                            <a:rPr lang="ja-JP" altLang="en-US" sz="1800" i="1">
                              <a:latin typeface="Cambria Math" panose="02040503050406030204" pitchFamily="18" charset="0"/>
                            </a:rPr>
                          </m:ctrlPr>
                        </m:sSubPr>
                        <m:e>
                          <m:r>
                            <a:rPr lang="ja-JP" altLang="en-US" sz="1800" i="1">
                              <a:latin typeface="Cambria Math" panose="02040503050406030204" pitchFamily="18" charset="0"/>
                            </a:rPr>
                            <m:t>𝜈</m:t>
                          </m:r>
                        </m:e>
                        <m:sub>
                          <m:r>
                            <a:rPr lang="en-US" altLang="ja-JP" sz="1800" i="1">
                              <a:latin typeface="Cambria Math" panose="02040503050406030204" pitchFamily="18" charset="0"/>
                            </a:rPr>
                            <m:t>𝑒</m:t>
                          </m:r>
                        </m:sub>
                      </m:sSub>
                      <m:acc>
                        <m:accPr>
                          <m:chr m:val="̅"/>
                          <m:ctrlPr>
                            <a:rPr lang="ja-JP" altLang="en-US" sz="1800" i="1">
                              <a:latin typeface="Cambria Math" panose="02040503050406030204" pitchFamily="18" charset="0"/>
                            </a:rPr>
                          </m:ctrlPr>
                        </m:accPr>
                        <m:e>
                          <m:sSub>
                            <m:sSubPr>
                              <m:ctrlPr>
                                <a:rPr lang="ja-JP" altLang="en-US" sz="1800" i="1">
                                  <a:latin typeface="Cambria Math" panose="02040503050406030204" pitchFamily="18" charset="0"/>
                                </a:rPr>
                              </m:ctrlPr>
                            </m:sSubPr>
                            <m:e>
                              <m:r>
                                <a:rPr lang="ja-JP" altLang="en-US" sz="1800" i="1">
                                  <a:latin typeface="Cambria Math" panose="02040503050406030204" pitchFamily="18" charset="0"/>
                                </a:rPr>
                                <m:t>𝜈</m:t>
                              </m:r>
                            </m:e>
                            <m:sub>
                              <m:r>
                                <a:rPr lang="en-US" altLang="ja-JP" sz="1800" i="1">
                                  <a:latin typeface="Cambria Math" panose="02040503050406030204" pitchFamily="18" charset="0"/>
                                </a:rPr>
                                <m:t>𝑒</m:t>
                              </m:r>
                            </m:sub>
                          </m:sSub>
                        </m:e>
                      </m:acc>
                      <m:r>
                        <a:rPr lang="en-US" altLang="ja-JP" sz="1800" i="1">
                          <a:latin typeface="Cambria Math" panose="02040503050406030204" pitchFamily="18" charset="0"/>
                          <a:ea typeface="Cambria Math" panose="02040503050406030204" pitchFamily="18" charset="0"/>
                        </a:rPr>
                        <m:t>𝑞</m:t>
                      </m:r>
                      <m:acc>
                        <m:accPr>
                          <m:chr m:val="̅"/>
                          <m:ctrlPr>
                            <a:rPr lang="en-US" altLang="ja-JP" sz="1800" i="1">
                              <a:latin typeface="Cambria Math" panose="02040503050406030204" pitchFamily="18" charset="0"/>
                              <a:ea typeface="Cambria Math" panose="02040503050406030204" pitchFamily="18" charset="0"/>
                            </a:rPr>
                          </m:ctrlPr>
                        </m:accPr>
                        <m:e>
                          <m:r>
                            <a:rPr lang="en-US" altLang="ja-JP" sz="1800" i="1">
                              <a:latin typeface="Cambria Math" panose="02040503050406030204" pitchFamily="18" charset="0"/>
                              <a:ea typeface="Cambria Math" panose="02040503050406030204" pitchFamily="18" charset="0"/>
                            </a:rPr>
                            <m:t>𝑞</m:t>
                          </m:r>
                        </m:e>
                      </m:acc>
                    </m:oMath>
                  </m:oMathPara>
                </a14:m>
                <a:endParaRPr lang="ja-JP" altLang="en-US" dirty="0"/>
              </a:p>
            </p:txBody>
          </p:sp>
        </mc:Choice>
        <mc:Fallback xmlns="">
          <p:sp>
            <p:nvSpPr>
              <p:cNvPr id="10" name="テキスト ボックス 9">
                <a:extLst>
                  <a:ext uri="{FF2B5EF4-FFF2-40B4-BE49-F238E27FC236}">
                    <a16:creationId xmlns:a16="http://schemas.microsoft.com/office/drawing/2014/main" id="{1AC95236-65D0-3AA1-CB58-B474F1C96ED3}"/>
                  </a:ext>
                </a:extLst>
              </p:cNvPr>
              <p:cNvSpPr txBox="1">
                <a:spLocks noRot="1" noChangeAspect="1" noMove="1" noResize="1" noEditPoints="1" noAdjustHandles="1" noChangeArrowheads="1" noChangeShapeType="1" noTextEdit="1"/>
              </p:cNvSpPr>
              <p:nvPr/>
            </p:nvSpPr>
            <p:spPr>
              <a:xfrm>
                <a:off x="706004" y="3429000"/>
                <a:ext cx="2617153" cy="369332"/>
              </a:xfrm>
              <a:prstGeom prst="rect">
                <a:avLst/>
              </a:prstGeom>
              <a:blipFill>
                <a:blip r:embed="rId4"/>
                <a:stretch>
                  <a:fillRect r="-3730" b="-6667"/>
                </a:stretch>
              </a:blipFill>
            </p:spPr>
            <p:txBody>
              <a:bodyPr/>
              <a:lstStyle/>
              <a:p>
                <a:r>
                  <a:rPr lang="ja-JP" altLang="en-US">
                    <a:noFill/>
                  </a:rPr>
                  <a:t> </a:t>
                </a:r>
              </a:p>
            </p:txBody>
          </p:sp>
        </mc:Fallback>
      </mc:AlternateContent>
      <p:pic>
        <p:nvPicPr>
          <p:cNvPr id="12" name="図 11">
            <a:extLst>
              <a:ext uri="{FF2B5EF4-FFF2-40B4-BE49-F238E27FC236}">
                <a16:creationId xmlns:a16="http://schemas.microsoft.com/office/drawing/2014/main" id="{D3A2BBD8-6E72-9BB0-CBCD-E8E125F64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004" y="3884082"/>
            <a:ext cx="4280795" cy="2919280"/>
          </a:xfrm>
          <a:prstGeom prst="rect">
            <a:avLst/>
          </a:prstGeom>
        </p:spPr>
      </p:pic>
      <p:sp>
        <p:nvSpPr>
          <p:cNvPr id="14" name="テキスト ボックス 13">
            <a:extLst>
              <a:ext uri="{FF2B5EF4-FFF2-40B4-BE49-F238E27FC236}">
                <a16:creationId xmlns:a16="http://schemas.microsoft.com/office/drawing/2014/main" id="{74E18A87-F939-5F80-7EEF-2865F2A89E45}"/>
              </a:ext>
            </a:extLst>
          </p:cNvPr>
          <p:cNvSpPr txBox="1"/>
          <p:nvPr/>
        </p:nvSpPr>
        <p:spPr>
          <a:xfrm>
            <a:off x="8740504" y="1435018"/>
            <a:ext cx="4511040" cy="646331"/>
          </a:xfrm>
          <a:prstGeom prst="rect">
            <a:avLst/>
          </a:prstGeom>
          <a:noFill/>
        </p:spPr>
        <p:txBody>
          <a:bodyPr wrap="square">
            <a:spAutoFit/>
          </a:bodyPr>
          <a:lstStyle/>
          <a:p>
            <a:r>
              <a:rPr lang="en-US" altLang="ja-JP" sz="1800" dirty="0" err="1"/>
              <a:t>Isophoton</a:t>
            </a:r>
            <a:r>
              <a:rPr lang="en-US" altLang="ja-JP" sz="1800" dirty="0"/>
              <a:t> :</a:t>
            </a:r>
          </a:p>
          <a:p>
            <a:r>
              <a:rPr lang="ja-JP" altLang="en-US" sz="1800" dirty="0"/>
              <a:t>ジェットに属さない</a:t>
            </a:r>
            <a:r>
              <a:rPr lang="en-US" altLang="ja-JP" sz="1800" dirty="0"/>
              <a:t>photon</a:t>
            </a:r>
            <a:r>
              <a:rPr lang="ja-JP" altLang="en-US" sz="1800" dirty="0"/>
              <a:t>の数</a:t>
            </a:r>
            <a:endParaRPr lang="ja-JP" altLang="en-US" dirty="0"/>
          </a:p>
        </p:txBody>
      </p:sp>
    </p:spTree>
    <p:extLst>
      <p:ext uri="{BB962C8B-B14F-4D97-AF65-F5344CB8AC3E}">
        <p14:creationId xmlns:p14="http://schemas.microsoft.com/office/powerpoint/2010/main" val="333111716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2996</TotalTime>
  <Words>5890</Words>
  <Application>Microsoft Office PowerPoint</Application>
  <PresentationFormat>ワイド画面</PresentationFormat>
  <Paragraphs>591</Paragraphs>
  <Slides>35</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35</vt:i4>
      </vt:variant>
    </vt:vector>
  </HeadingPairs>
  <TitlesOfParts>
    <vt:vector size="42" baseType="lpstr">
      <vt:lpstr>Google Sans Text</vt:lpstr>
      <vt:lpstr>ＭＳ Ｐゴシック</vt:lpstr>
      <vt:lpstr>游ゴシック</vt:lpstr>
      <vt:lpstr>游ゴシック Light</vt:lpstr>
      <vt:lpstr>Arial</vt:lpstr>
      <vt:lpstr>Cambria Math</vt:lpstr>
      <vt:lpstr>Office テーマ</vt:lpstr>
      <vt:lpstr>2026/7/22</vt:lpstr>
      <vt:lpstr>Activity details</vt:lpstr>
      <vt:lpstr>前提</vt:lpstr>
      <vt:lpstr>これからやっていくこと</vt:lpstr>
      <vt:lpstr>WW→lνqq ̅′ WWペア</vt:lpstr>
      <vt:lpstr>データ生成のフローチャート</vt:lpstr>
      <vt:lpstr>やるべきタスク</vt:lpstr>
      <vt:lpstr>1st ステップ LCIOファイルからパラメーターを抜き出す</vt:lpstr>
      <vt:lpstr>2nd ステップ lcioファイルにプロセッサを使用して、結果が出力されるかテスト</vt:lpstr>
      <vt:lpstr>2nd ステップ lcioファイルにプロセッサを使用して、結果が出力されるかテスト</vt:lpstr>
      <vt:lpstr>3rd ステップ lcioファイルの確認</vt:lpstr>
      <vt:lpstr>lcioファイルの中身の確認</vt:lpstr>
      <vt:lpstr>lcioファイルの中身の確認</vt:lpstr>
      <vt:lpstr>lcioファイルの中身の確認</vt:lpstr>
      <vt:lpstr>lcioファイルの中身の確認</vt:lpstr>
      <vt:lpstr>lcioファイルの中身の確認</vt:lpstr>
      <vt:lpstr>4 fermion WW semileptonic</vt:lpstr>
      <vt:lpstr>先週からやったこと</vt:lpstr>
      <vt:lpstr>Single W semilep</vt:lpstr>
      <vt:lpstr>PowerPoint プレゼンテーション</vt:lpstr>
      <vt:lpstr>4f_WW_semilepのdumpevent</vt:lpstr>
      <vt:lpstr>Wが記録されている数について</vt:lpstr>
      <vt:lpstr>Wが2つ記録されているもの</vt:lpstr>
      <vt:lpstr>Wが1つ記録されている物</vt:lpstr>
      <vt:lpstr>Wが記録されていないもの</vt:lpstr>
      <vt:lpstr>Wからeが生成されたものが記録されていない</vt:lpstr>
      <vt:lpstr>次にやること</vt:lpstr>
      <vt:lpstr>Final selection後の結果について</vt:lpstr>
      <vt:lpstr>weight</vt:lpstr>
      <vt:lpstr>WW→lνqq ̅</vt:lpstr>
      <vt:lpstr>Tau lepton</vt:lpstr>
      <vt:lpstr>4-momentumの定義</vt:lpstr>
      <vt:lpstr>The Difference in Production Mechanisms</vt:lpstr>
      <vt:lpstr>レプトン普遍性</vt:lpstr>
      <vt:lpstr>なぜdoublecountしていないか確認するのが難しい？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悠風 伊藤</dc:creator>
  <cp:lastModifiedBy>悠風 伊藤</cp:lastModifiedBy>
  <cp:revision>30</cp:revision>
  <dcterms:created xsi:type="dcterms:W3CDTF">2026-07-10T06:44:32Z</dcterms:created>
  <dcterms:modified xsi:type="dcterms:W3CDTF">2026-08-03T06:14:52Z</dcterms:modified>
</cp:coreProperties>
</file>