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1052" r:id="rId3"/>
    <p:sldId id="1030" r:id="rId4"/>
    <p:sldId id="1045" r:id="rId5"/>
    <p:sldId id="1049" r:id="rId6"/>
    <p:sldId id="1055" r:id="rId7"/>
    <p:sldId id="1058" r:id="rId8"/>
    <p:sldId id="1054" r:id="rId9"/>
    <p:sldId id="1044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EFF"/>
    <a:srgbClr val="FF6300"/>
    <a:srgbClr val="FFDF7F"/>
    <a:srgbClr val="FF00FF"/>
    <a:srgbClr val="203864"/>
    <a:srgbClr val="41FF41"/>
    <a:srgbClr val="FF0066"/>
    <a:srgbClr val="939300"/>
    <a:srgbClr val="009900"/>
    <a:srgbClr val="FF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54986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8C2FE-2376-43F0-9256-8F46ED6BD85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A74F8-02C6-46AB-9CEC-962349CD52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500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Good morning everyone.</a:t>
            </a:r>
            <a:br>
              <a:rPr lang="en-US" altLang="ja-JP" dirty="0"/>
            </a:br>
            <a:r>
              <a:rPr lang="en-US" altLang="ja-JP" dirty="0"/>
              <a:t>I’m Kanako Watanabe, from Iwate University.</a:t>
            </a:r>
          </a:p>
          <a:p>
            <a:br>
              <a:rPr lang="en-US" altLang="ja-JP" dirty="0"/>
            </a:br>
            <a:r>
              <a:rPr lang="en-US" altLang="ja-JP" dirty="0"/>
              <a:t>Today, I’d like to talk about my study on </a:t>
            </a:r>
            <a:r>
              <a:rPr lang="en-US" altLang="ja-JP" sz="1200" b="1" dirty="0">
                <a:latin typeface="+mn-ea"/>
                <a:ea typeface="+mn-ea"/>
              </a:rPr>
              <a:t>Evaluation of hit point distortion due to </a:t>
            </a:r>
            <a:r>
              <a:rPr lang="en-US" altLang="ja-JP" sz="1200" b="1" dirty="0" err="1">
                <a:latin typeface="+mn-ea"/>
                <a:ea typeface="+mn-ea"/>
              </a:rPr>
              <a:t>beamstrahlung</a:t>
            </a:r>
            <a:r>
              <a:rPr lang="en-US" altLang="ja-JP" sz="1200" b="1" dirty="0">
                <a:latin typeface="+mn-ea"/>
                <a:ea typeface="+mn-ea"/>
              </a:rPr>
              <a:t> in the ILD-TPC using a new 3-d code</a:t>
            </a:r>
            <a:r>
              <a:rPr lang="en-US" altLang="ja-JP" dirty="0"/>
              <a:t>.</a:t>
            </a:r>
            <a:br>
              <a:rPr lang="en-US" altLang="ja-JP" dirty="0"/>
            </a:br>
            <a:r>
              <a:rPr lang="en-US" altLang="ja-JP" dirty="0"/>
              <a:t>This work is part of our effort to understand the background and performance of the TPC at the International Linear Collider, or ILC.</a:t>
            </a:r>
          </a:p>
          <a:p>
            <a:br>
              <a:rPr lang="ja-JP" altLang="en-US" dirty="0"/>
            </a:br>
            <a:r>
              <a:rPr lang="ja-JP" altLang="en-US" dirty="0"/>
              <a:t>今日は、</a:t>
            </a:r>
            <a:r>
              <a:rPr lang="en-US" altLang="ja-JP" b="1" dirty="0"/>
              <a:t>ILD-TPC</a:t>
            </a:r>
            <a:r>
              <a:rPr lang="ja-JP" altLang="en-US" b="1" dirty="0"/>
              <a:t>におけるイオンバックフローと空間電荷効果</a:t>
            </a:r>
            <a:r>
              <a:rPr lang="ja-JP" altLang="en-US" dirty="0"/>
              <a:t>の研究についてお話しします。</a:t>
            </a:r>
            <a:br>
              <a:rPr lang="ja-JP" altLang="en-US" dirty="0"/>
            </a:br>
            <a:r>
              <a:rPr lang="ja-JP" altLang="en-US" dirty="0"/>
              <a:t>この研究は、国際リニアコライダー（</a:t>
            </a:r>
            <a:r>
              <a:rPr lang="en-US" altLang="ja-JP" dirty="0"/>
              <a:t>ILC</a:t>
            </a:r>
            <a:r>
              <a:rPr lang="ja-JP" altLang="en-US" dirty="0"/>
              <a:t>）の</a:t>
            </a:r>
            <a:r>
              <a:rPr lang="en-US" altLang="ja-JP" dirty="0"/>
              <a:t>TPC</a:t>
            </a:r>
            <a:r>
              <a:rPr lang="ja-JP" altLang="en-US" dirty="0"/>
              <a:t>性能やバックグラウンドを理解するための一部です。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A74F8-02C6-46AB-9CEC-962349CD523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453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A2058F-C03C-4C4F-9A20-164223D6C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901212-D1DF-463B-8EF4-339882D1A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7CBEB2-12D6-4BA2-97AE-7D00E5521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1CBE-D077-46DA-AF5F-84FD0D60C3AF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0C32E6-42C1-4A94-86EF-12779867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75DEC7-97B2-49B3-8F8A-39CE222A3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32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0C5546-7239-4D92-B008-776A8287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F39D7D-1B5E-4133-B7A1-74A79F8E7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D69F9F-7BA9-4A37-BDF6-D9D2D82EF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D3D6-D40F-4B0B-A2E5-66E9C05FA14F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1E243B-3DF6-4CA9-9A88-3D043AA9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2FF4A2-4EAE-4996-B316-3AF78F389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40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C67FE0A-63A5-420E-9E3B-A2FF75AE8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E5ECDB2-8116-4F9F-B563-8A651B5375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DAD62B-C680-4309-97CB-9DE34A9C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1F6-8D0E-49EE-B5A0-19A79EEC798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C12536-59D6-4A64-A0BC-7744FBDD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3406CA-4953-4325-BB9D-516EE9F6E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655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7A9FA64-EE34-FFB2-00C7-61168F5AC726}"/>
              </a:ext>
            </a:extLst>
          </p:cNvPr>
          <p:cNvSpPr/>
          <p:nvPr userDrawn="1"/>
        </p:nvSpPr>
        <p:spPr>
          <a:xfrm>
            <a:off x="0" y="-1407"/>
            <a:ext cx="12192000" cy="6408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1C411E5-6DF4-4A0C-A9F8-2D4E15887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4"/>
            <a:ext cx="10515600" cy="502935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4E6310-5EC0-4740-A3B6-663773A02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6044"/>
            <a:ext cx="10515600" cy="4833145"/>
          </a:xfrm>
        </p:spPr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786712-B378-4700-8BDC-2117E82B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D364-D350-4ABF-8E78-F2B5CDB1442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015D2A-D5D6-45F3-B4A0-E2779E05E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707457-596C-4802-8603-D9AB38315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5670" y="141121"/>
            <a:ext cx="470263" cy="334373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ADLaM Display" panose="02010000000000000000" pitchFamily="2" charset="0"/>
                <a:cs typeface="ADLaM Display" panose="02010000000000000000" pitchFamily="2" charset="0"/>
              </a:defRPr>
            </a:lvl1pPr>
          </a:lstStyle>
          <a:p>
            <a:fld id="{B8AA6F3D-1B83-4EE2-9876-CD45B9B52FB4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19D711FF-007F-969B-8000-E9D2021C57EF}"/>
              </a:ext>
            </a:extLst>
          </p:cNvPr>
          <p:cNvCxnSpPr/>
          <p:nvPr userDrawn="1"/>
        </p:nvCxnSpPr>
        <p:spPr>
          <a:xfrm>
            <a:off x="11707569" y="0"/>
            <a:ext cx="0" cy="63945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43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554E3-E4F7-471D-9D08-2FC278806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2C588F0-8DBD-4397-A236-D95179513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78B7DE-693C-4EED-8E66-15AD2F73D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47AA-8E2B-4EDB-BF33-84F60C71F4F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ED8C6B-AC6B-4CB6-B0C3-4B7993D35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7280A8-82A0-44EE-A0DF-68135274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809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37E118-08C1-4C57-9013-C05B17E3C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D28C31-7D51-46F3-93C1-C945C2593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637DF1F-1453-438D-B0C5-86DA24DB2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9F3AAD-D0ED-4743-AA15-592A84DCD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A1F9-4B9E-4605-AFFD-AAE740AB8AEF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148C3D-82C7-4591-BB19-B7DE812A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550C2F-6EFC-4880-8F70-28D3D6684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61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BB5474-1F0D-4B11-B313-915A4D87D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02EFE0-7D05-4EC4-9AFE-007735CD8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D488E81-01FB-491E-B5FB-ADF565A90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0BC578F-2CF8-42B8-B681-312890678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E1155E-3186-4906-8967-D95F9087F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BBFCE9F-FE3D-4114-8676-6453A0A83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795-9083-4447-8473-12FC54CA3D6D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71FFEDF-32E7-4C07-9879-C9B95181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B0B1988-4CC2-4705-BD89-BA4D5C222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65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F5514F-D00C-4866-8452-D3D2C4E9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7DE8F0-3F7D-4470-9995-AA7929CE7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8740-44CB-4DD9-AC92-D14757F7BD85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C91DFF5-9122-45D0-9168-439EBE05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B51018-A9B6-4BE3-9B78-776E04791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83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2E5396F-F090-413C-BEFB-142C90C7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630-1900-4661-BD99-EB7250659594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0036F37-D420-49F8-89B9-9041E4AB1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30A9C4-00E1-46CA-8546-A07BB959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956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E1C7DF-A164-49AC-848C-DC903DAB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6ED59C-427F-4BDD-9775-7919D61B5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192FA4-E07D-4800-AF6A-131B17A9F0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C72F59-EACE-4A0D-9CC2-B91F3A5C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C901-1926-41B3-97DF-F62FDDD3F3F3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A7E9F2-729F-4B70-85D5-AF8D3E6BE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0E98ECF-E3FA-4ED5-803B-AB8EA86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69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C9CD0-E32D-4204-80BC-7C9FC440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BEBA3D9-0E55-4020-9638-52D81F92A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D83A0B7-FABC-4FDC-8321-4EF2C9BA9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195939-15EE-4C34-9A0A-A6012785E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3319E-A8A0-4F34-B7DF-A5080944DCAD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203F28-78D9-4401-BBA9-46BE6D61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533BE82-F139-4AE0-88B0-FFEAC093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766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6E9AAEF-C45C-4424-A162-571789673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FD2CAC9-9363-4641-8E6B-731F96214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5D5E22-7E48-4C32-943B-96CDDA7540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3E2AD-AFC2-4064-9474-DB620100AEFD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0DAFDC-F273-47CA-BCF5-B77B4B896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C29981-ED49-4530-B11F-8E4B0C29C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476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38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60270E-41FA-4BD5-9C2F-506D172BC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75967"/>
            <a:ext cx="12192000" cy="2481948"/>
          </a:xfrm>
        </p:spPr>
        <p:txBody>
          <a:bodyPr>
            <a:noAutofit/>
          </a:bodyPr>
          <a:lstStyle/>
          <a:p>
            <a:r>
              <a:rPr lang="en-US" altLang="ja-JP" sz="4000" b="1" dirty="0">
                <a:latin typeface="+mn-lt"/>
                <a:ea typeface="+mn-ea"/>
              </a:rPr>
              <a:t>ILC physics &amp; software meeting</a:t>
            </a:r>
            <a:br>
              <a:rPr lang="en-US" altLang="ja-JP" sz="4000" b="1" dirty="0">
                <a:latin typeface="+mn-lt"/>
                <a:ea typeface="+mn-ea"/>
              </a:rPr>
            </a:br>
            <a:r>
              <a:rPr lang="en-US" altLang="ja-JP" sz="4000" b="1" dirty="0">
                <a:latin typeface="+mn-lt"/>
                <a:ea typeface="+mn-ea"/>
              </a:rPr>
              <a:t>2026/7/27</a:t>
            </a:r>
            <a:endParaRPr kumimoji="1" lang="ja-JP" altLang="en-US" sz="4000" b="1" dirty="0">
              <a:latin typeface="+mn-lt"/>
              <a:ea typeface="+mn-ea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5582980-C325-4D5D-A8F4-3D97E9C21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4815207"/>
            <a:ext cx="12196119" cy="1655762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Kanako Watanabe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26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Iwate University</a:t>
            </a:r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5D489E56-FF57-0190-4D52-4E3B96BD5255}"/>
              </a:ext>
            </a:extLst>
          </p:cNvPr>
          <p:cNvSpPr txBox="1">
            <a:spLocks/>
          </p:cNvSpPr>
          <p:nvPr/>
        </p:nvSpPr>
        <p:spPr>
          <a:xfrm>
            <a:off x="-20632" y="27395"/>
            <a:ext cx="12212632" cy="2486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sz="1600" b="1" dirty="0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F696F94-5358-455C-8A59-8054DD8F48DB}"/>
              </a:ext>
            </a:extLst>
          </p:cNvPr>
          <p:cNvCxnSpPr/>
          <p:nvPr/>
        </p:nvCxnSpPr>
        <p:spPr>
          <a:xfrm flipV="1">
            <a:off x="0" y="348343"/>
            <a:ext cx="12192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C1CBC71-36AE-34BA-CAF4-4D632028D61B}"/>
              </a:ext>
            </a:extLst>
          </p:cNvPr>
          <p:cNvCxnSpPr/>
          <p:nvPr/>
        </p:nvCxnSpPr>
        <p:spPr>
          <a:xfrm flipV="1">
            <a:off x="4119" y="6543221"/>
            <a:ext cx="12192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A30A0F2-EE64-FB4D-24C8-FC3667E682B0}"/>
              </a:ext>
            </a:extLst>
          </p:cNvPr>
          <p:cNvCxnSpPr>
            <a:cxnSpLocks/>
          </p:cNvCxnSpPr>
          <p:nvPr/>
        </p:nvCxnSpPr>
        <p:spPr>
          <a:xfrm>
            <a:off x="10120181" y="500743"/>
            <a:ext cx="21006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AA2C480-6860-29D4-31CA-C3CD5D51D2C7}"/>
              </a:ext>
            </a:extLst>
          </p:cNvPr>
          <p:cNvCxnSpPr>
            <a:cxnSpLocks/>
          </p:cNvCxnSpPr>
          <p:nvPr/>
        </p:nvCxnSpPr>
        <p:spPr>
          <a:xfrm>
            <a:off x="-20632" y="6386697"/>
            <a:ext cx="21006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7">
            <a:extLst>
              <a:ext uri="{FF2B5EF4-FFF2-40B4-BE49-F238E27FC236}">
                <a16:creationId xmlns:a16="http://schemas.microsoft.com/office/drawing/2014/main" id="{1102BBDA-B40D-AF81-0BD8-D3CD62720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"/>
          <a:stretch>
            <a:fillRect/>
          </a:stretch>
        </p:blipFill>
        <p:spPr>
          <a:xfrm>
            <a:off x="9339309" y="5806916"/>
            <a:ext cx="2743200" cy="700179"/>
          </a:xfrm>
          <a:prstGeom prst="rect">
            <a:avLst/>
          </a:prstGeom>
        </p:spPr>
      </p:pic>
      <p:sp>
        <p:nvSpPr>
          <p:cNvPr id="4" name="字幕 2">
            <a:extLst>
              <a:ext uri="{FF2B5EF4-FFF2-40B4-BE49-F238E27FC236}">
                <a16:creationId xmlns:a16="http://schemas.microsoft.com/office/drawing/2014/main" id="{4C0745CB-6D00-F7A8-CA86-FE422915A22C}"/>
              </a:ext>
            </a:extLst>
          </p:cNvPr>
          <p:cNvSpPr txBox="1">
            <a:spLocks/>
          </p:cNvSpPr>
          <p:nvPr/>
        </p:nvSpPr>
        <p:spPr>
          <a:xfrm>
            <a:off x="-20632" y="27396"/>
            <a:ext cx="12212632" cy="2486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0357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AB87D7-8150-F3F9-6735-F7BD04610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Jet Clustering</a:t>
            </a:r>
            <a:r>
              <a:rPr kumimoji="1" lang="ja-JP" altLang="en-US" dirty="0"/>
              <a:t> </a:t>
            </a:r>
            <a:r>
              <a:rPr kumimoji="1" lang="en-US" altLang="ja-JP" dirty="0"/>
              <a:t>method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513652-A80B-450E-C428-A058FDB4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How is the jet reconstructed?  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➡ Determine the jet core → Combine the components</a:t>
            </a:r>
          </a:p>
          <a:p>
            <a:r>
              <a:rPr lang="en-US" altLang="ja-JP" dirty="0"/>
              <a:t>How is the jet axis determined?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➡ Take the momentum of the particles that make up the jet and sum them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CB5BCC-7723-5DEC-B579-002C386A9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4182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B81D94-307D-C881-FB2C-DBCF9EFD8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My strategy for jet pairing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71685A-4139-4FC7-A50F-56AD3A244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8961"/>
            <a:ext cx="10515600" cy="6219039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Get </a:t>
            </a:r>
            <a:r>
              <a:rPr kumimoji="1" lang="en-US" altLang="ja-JP" dirty="0" err="1"/>
              <a:t>b_px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b_py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b_pz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 err="1"/>
              <a:t>bbar_px</a:t>
            </a:r>
            <a:r>
              <a:rPr lang="en-US" altLang="ja-JP" dirty="0"/>
              <a:t>, </a:t>
            </a:r>
            <a:r>
              <a:rPr lang="en-US" altLang="ja-JP" dirty="0" err="1"/>
              <a:t>bbar_py</a:t>
            </a:r>
            <a:r>
              <a:rPr lang="en-US" altLang="ja-JP" dirty="0"/>
              <a:t>, </a:t>
            </a:r>
            <a:r>
              <a:rPr lang="en-US" altLang="ja-JP" dirty="0" err="1"/>
              <a:t>bbar_pz</a:t>
            </a:r>
            <a:r>
              <a:rPr lang="en-US" altLang="ja-JP" dirty="0"/>
              <a:t> (truth quark)</a:t>
            </a:r>
          </a:p>
          <a:p>
            <a:r>
              <a:rPr lang="en-US" altLang="ja-JP" dirty="0"/>
              <a:t>Get px1,py1,pz1, px2, py2, pz2 (reconstructed jet)</a:t>
            </a:r>
          </a:p>
          <a:p>
            <a:r>
              <a:rPr lang="en-US" altLang="ja-JP" dirty="0"/>
              <a:t>Check at the Jet's vector and the quark's vector, and match those that are pointing in similar directions.</a:t>
            </a:r>
          </a:p>
          <a:p>
            <a:pPr lvl="1"/>
            <a:r>
              <a:rPr lang="en-US" altLang="ja-JP" dirty="0"/>
              <a:t>Compare </a:t>
            </a:r>
            <a:r>
              <a:rPr lang="en-US" altLang="ja-JP" u="sng" dirty="0"/>
              <a:t>cos(Jet0-b)+ cos(jet1-bbar)</a:t>
            </a:r>
            <a:r>
              <a:rPr lang="en-US" altLang="ja-JP" dirty="0"/>
              <a:t> &amp; </a:t>
            </a:r>
            <a:r>
              <a:rPr lang="en-US" altLang="ja-JP" u="sng" dirty="0"/>
              <a:t>cos(Jet1-b)+ cos(jet0-bbar)</a:t>
            </a:r>
            <a:endParaRPr kumimoji="1" lang="en-US" altLang="ja-JP" u="sng" dirty="0"/>
          </a:p>
          <a:p>
            <a:pPr marL="457200" lvl="1" indent="0">
              <a:buNone/>
            </a:pPr>
            <a:r>
              <a:rPr lang="en-US" altLang="ja-JP" dirty="0"/>
              <a:t>  </a:t>
            </a:r>
            <a:r>
              <a:rPr lang="ja-JP" altLang="en-US" dirty="0"/>
              <a:t>➡　</a:t>
            </a:r>
            <a:r>
              <a:rPr lang="en-US" altLang="ja-JP" dirty="0"/>
              <a:t>Select the combination with the highest value</a:t>
            </a:r>
          </a:p>
          <a:p>
            <a:pPr marL="457200" lvl="1" indent="0">
              <a:buNone/>
            </a:pPr>
            <a:r>
              <a:rPr kumimoji="1" lang="ja-JP" altLang="en-US" dirty="0"/>
              <a:t>　</a:t>
            </a:r>
            <a:r>
              <a:rPr kumimoji="1" lang="en-US" altLang="ja-JP" dirty="0" err="1"/>
              <a:t>Cosθ</a:t>
            </a:r>
            <a:r>
              <a:rPr kumimoji="1" lang="ja-JP" altLang="en-US" dirty="0"/>
              <a:t>＝</a:t>
            </a:r>
            <a:r>
              <a:rPr kumimoji="1" lang="en-US" altLang="ja-JP" dirty="0"/>
              <a:t>1 Same</a:t>
            </a:r>
          </a:p>
          <a:p>
            <a:pPr marL="457200" lvl="1" indent="0">
              <a:buNone/>
            </a:pPr>
            <a:r>
              <a:rPr lang="ja-JP" altLang="en-US" dirty="0"/>
              <a:t>　</a:t>
            </a:r>
            <a:r>
              <a:rPr lang="en-US" altLang="ja-JP" dirty="0" err="1"/>
              <a:t>Cosθ</a:t>
            </a:r>
            <a:r>
              <a:rPr lang="en-US" altLang="ja-JP" dirty="0"/>
              <a:t>=-1 Opposite</a:t>
            </a:r>
          </a:p>
          <a:p>
            <a:pPr marL="457200" lvl="1" indent="0">
              <a:buNone/>
            </a:pPr>
            <a:r>
              <a:rPr lang="en-US" altLang="ja-JP" dirty="0"/>
              <a:t>It's mostly 1, </a:t>
            </a:r>
          </a:p>
          <a:p>
            <a:pPr marL="457200" lvl="1" indent="0">
              <a:buNone/>
            </a:pPr>
            <a:r>
              <a:rPr lang="en-US" altLang="ja-JP" dirty="0"/>
              <a:t>but some</a:t>
            </a:r>
            <a:r>
              <a:rPr lang="ja-JP" altLang="en-US" dirty="0"/>
              <a:t> </a:t>
            </a:r>
            <a:r>
              <a:rPr lang="en-US" altLang="ja-JP" dirty="0"/>
              <a:t>is near 0.</a:t>
            </a:r>
          </a:p>
          <a:p>
            <a:pPr marL="457200" lvl="1" indent="0">
              <a:buNone/>
            </a:pPr>
            <a:endParaRPr lang="en-US" altLang="ja-JP" dirty="0"/>
          </a:p>
          <a:p>
            <a:pPr marL="457200" lvl="1" indent="0">
              <a:buNone/>
            </a:pPr>
            <a:endParaRPr lang="en-US" altLang="ja-JP" dirty="0"/>
          </a:p>
          <a:p>
            <a:pPr marL="457200" lvl="1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D71031-FE18-6915-285B-ABFE3F950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3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12B9279-9061-FBB7-5ABD-D64A1F48D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535" y="3335738"/>
            <a:ext cx="3719514" cy="268010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B11F909-FA8A-DB5B-A1EC-9E4824A07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419" y="3335738"/>
            <a:ext cx="3719514" cy="268010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A9B3D1B-4E16-1994-F200-3CD6D43FFD90}"/>
              </a:ext>
            </a:extLst>
          </p:cNvPr>
          <p:cNvSpPr txBox="1"/>
          <p:nvPr/>
        </p:nvSpPr>
        <p:spPr>
          <a:xfrm>
            <a:off x="2433320" y="6252253"/>
            <a:ext cx="10063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Isn‘t it possible that one jet matches “truth q,” while the other is completely different? </a:t>
            </a:r>
            <a:r>
              <a:rPr lang="ja-JP" altLang="en-US" dirty="0"/>
              <a:t>➡</a:t>
            </a:r>
          </a:p>
        </p:txBody>
      </p:sp>
    </p:spTree>
    <p:extLst>
      <p:ext uri="{BB962C8B-B14F-4D97-AF65-F5344CB8AC3E}">
        <p14:creationId xmlns:p14="http://schemas.microsoft.com/office/powerpoint/2010/main" val="1522756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16A11-9B31-D1FB-C12D-CAEC8ED83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8153B1-D303-7C7F-F087-405127BB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Jet pairing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75FA5B-2BF2-8A0E-6E21-11217AED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4</a:t>
            </a:fld>
            <a:endParaRPr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325DEA4-FA7B-954A-1EEF-3092DE90B544}"/>
              </a:ext>
            </a:extLst>
          </p:cNvPr>
          <p:cNvSpPr txBox="1"/>
          <p:nvPr/>
        </p:nvSpPr>
        <p:spPr>
          <a:xfrm>
            <a:off x="7875248" y="771539"/>
            <a:ext cx="2672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/>
              <a:t>H-&gt;bs/Z-&gt;</a:t>
            </a:r>
            <a:r>
              <a:rPr lang="en-US" altLang="ja-JP" sz="2400" b="1" dirty="0" err="1"/>
              <a:t>μμ</a:t>
            </a:r>
            <a:endParaRPr lang="ja-JP" altLang="en-US" sz="16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4636B30-ADB7-ADAD-FAD1-C7775E5ECA5E}"/>
              </a:ext>
            </a:extLst>
          </p:cNvPr>
          <p:cNvSpPr txBox="1"/>
          <p:nvPr/>
        </p:nvSpPr>
        <p:spPr>
          <a:xfrm>
            <a:off x="2024091" y="707722"/>
            <a:ext cx="2672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/>
              <a:t>H-&gt;bs/Z-&gt;</a:t>
            </a:r>
            <a:r>
              <a:rPr lang="en-US" altLang="ja-JP" sz="2400" b="1" dirty="0" err="1"/>
              <a:t>νν</a:t>
            </a:r>
            <a:endParaRPr lang="ja-JP" altLang="en-US" sz="1600" b="1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C8F712A-360E-BEEC-26C5-4EBF7E189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5"/>
          <a:stretch>
            <a:fillRect/>
          </a:stretch>
        </p:blipFill>
        <p:spPr>
          <a:xfrm>
            <a:off x="830378" y="1097279"/>
            <a:ext cx="5455331" cy="429768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C221311-677C-537C-E00E-3193AD248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5"/>
          <a:stretch>
            <a:fillRect/>
          </a:stretch>
        </p:blipFill>
        <p:spPr>
          <a:xfrm>
            <a:off x="6395084" y="1169386"/>
            <a:ext cx="5363800" cy="4225573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43B5DB1-9CAE-E988-251D-89369188778F}"/>
              </a:ext>
            </a:extLst>
          </p:cNvPr>
          <p:cNvCxnSpPr/>
          <p:nvPr/>
        </p:nvCxnSpPr>
        <p:spPr>
          <a:xfrm>
            <a:off x="1432560" y="3088640"/>
            <a:ext cx="403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6CEC63F4-BE53-0FD3-A5AB-522574562821}"/>
              </a:ext>
            </a:extLst>
          </p:cNvPr>
          <p:cNvCxnSpPr>
            <a:cxnSpLocks/>
          </p:cNvCxnSpPr>
          <p:nvPr/>
        </p:nvCxnSpPr>
        <p:spPr>
          <a:xfrm flipV="1">
            <a:off x="3422400" y="1243364"/>
            <a:ext cx="0" cy="363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AF9B468D-C4C7-14DC-2621-4BF365E53C25}"/>
              </a:ext>
            </a:extLst>
          </p:cNvPr>
          <p:cNvCxnSpPr/>
          <p:nvPr/>
        </p:nvCxnSpPr>
        <p:spPr>
          <a:xfrm>
            <a:off x="6939280" y="3129280"/>
            <a:ext cx="403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FB4E6292-C851-7B72-5ED4-9815463C7979}"/>
              </a:ext>
            </a:extLst>
          </p:cNvPr>
          <p:cNvCxnSpPr>
            <a:cxnSpLocks/>
          </p:cNvCxnSpPr>
          <p:nvPr/>
        </p:nvCxnSpPr>
        <p:spPr>
          <a:xfrm flipV="1">
            <a:off x="8929120" y="1284004"/>
            <a:ext cx="0" cy="363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B4B028A-CF84-AF55-76B3-9469A05EC51D}"/>
              </a:ext>
            </a:extLst>
          </p:cNvPr>
          <p:cNvSpPr txBox="1"/>
          <p:nvPr/>
        </p:nvSpPr>
        <p:spPr>
          <a:xfrm>
            <a:off x="558807" y="5394959"/>
            <a:ext cx="109847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The directions of both jets coincide with their respective quark directions.</a:t>
            </a:r>
          </a:p>
          <a:p>
            <a:endParaRPr lang="en-US" altLang="ja-JP" b="1" dirty="0"/>
          </a:p>
          <a:p>
            <a:r>
              <a:rPr lang="en-US" altLang="ja-JP" b="1" dirty="0"/>
              <a:t>While there are a few cases where only one jet shows a high match rate with the quark (and the other shows a low match rate), no differences attributable to variations in Z decays are apparent.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083508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59713-3952-F67A-C2BC-3798B1FB9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2A3D32-5B48-57DD-4B5B-52DC81BF3CE3}"/>
              </a:ext>
            </a:extLst>
          </p:cNvPr>
          <p:cNvSpPr/>
          <p:nvPr/>
        </p:nvSpPr>
        <p:spPr>
          <a:xfrm>
            <a:off x="142240" y="2232656"/>
            <a:ext cx="3183925" cy="3503681"/>
          </a:xfrm>
          <a:prstGeom prst="rect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BD76EAE-E627-95CD-AB28-24A4F70A2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Jet-truth quark matching (H-&gt;bs/Z-&gt;</a:t>
            </a:r>
            <a:r>
              <a:rPr lang="en-US" altLang="ja-JP" dirty="0" err="1"/>
              <a:t>μμ</a:t>
            </a:r>
            <a:r>
              <a:rPr lang="en-US" altLang="ja-JP" dirty="0"/>
              <a:t>) 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01BFE-F2F4-8F59-D4F0-8A9ACA94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B6EA797-D290-91CD-2B91-22A1FDDEA99F}"/>
              </a:ext>
            </a:extLst>
          </p:cNvPr>
          <p:cNvGrpSpPr/>
          <p:nvPr/>
        </p:nvGrpSpPr>
        <p:grpSpPr>
          <a:xfrm>
            <a:off x="7990977" y="941114"/>
            <a:ext cx="4222775" cy="3685081"/>
            <a:chOff x="6411224" y="1049479"/>
            <a:chExt cx="5110215" cy="4322550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47E48407-BAE2-2A89-138C-94DD6A3B4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1224" y="1049479"/>
              <a:ext cx="5110215" cy="4322550"/>
            </a:xfrm>
            <a:prstGeom prst="rect">
              <a:avLst/>
            </a:prstGeom>
          </p:spPr>
        </p:pic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8A29061D-46DA-A27B-EBF4-D738B4D3B454}"/>
                </a:ext>
              </a:extLst>
            </p:cNvPr>
            <p:cNvCxnSpPr/>
            <p:nvPr/>
          </p:nvCxnSpPr>
          <p:spPr>
            <a:xfrm>
              <a:off x="6939280" y="3210560"/>
              <a:ext cx="4032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C14FA21F-CC28-13CD-DFC8-CC64BA1F52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37680" y="1443360"/>
              <a:ext cx="0" cy="3528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092F43-A2A7-A98B-3579-4157398D3825}"/>
              </a:ext>
            </a:extLst>
          </p:cNvPr>
          <p:cNvSpPr txBox="1"/>
          <p:nvPr/>
        </p:nvSpPr>
        <p:spPr>
          <a:xfrm>
            <a:off x="127000" y="5845555"/>
            <a:ext cx="4140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 err="1">
                <a:solidFill>
                  <a:schemeClr val="accent1"/>
                </a:solidFill>
              </a:rPr>
              <a:t>JetClustering’s</a:t>
            </a:r>
            <a:r>
              <a:rPr lang="en-US" altLang="ja-JP" b="1" dirty="0">
                <a:solidFill>
                  <a:schemeClr val="accent1"/>
                </a:solidFill>
              </a:rPr>
              <a:t> parameter</a:t>
            </a:r>
          </a:p>
          <a:p>
            <a:r>
              <a:rPr lang="en-US" altLang="ja-JP" b="1" dirty="0" err="1">
                <a:solidFill>
                  <a:schemeClr val="accent1"/>
                </a:solidFill>
              </a:rPr>
              <a:t>UseBeamJet</a:t>
            </a:r>
            <a:r>
              <a:rPr lang="en-US" altLang="ja-JP" b="1" dirty="0">
                <a:solidFill>
                  <a:schemeClr val="accent1"/>
                </a:solidFill>
              </a:rPr>
              <a:t> =0  … include pile-up </a:t>
            </a:r>
          </a:p>
          <a:p>
            <a:r>
              <a:rPr lang="en-US" altLang="ja-JP" b="1" dirty="0" err="1">
                <a:solidFill>
                  <a:schemeClr val="accent1"/>
                </a:solidFill>
              </a:rPr>
              <a:t>UseBeamJet</a:t>
            </a:r>
            <a:r>
              <a:rPr lang="en-US" altLang="ja-JP" b="1" dirty="0">
                <a:solidFill>
                  <a:schemeClr val="accent1"/>
                </a:solidFill>
              </a:rPr>
              <a:t> =1  … Reduce pile-up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7C9B876-4FB2-2CAF-F68D-6A08F121A54D}"/>
              </a:ext>
            </a:extLst>
          </p:cNvPr>
          <p:cNvGrpSpPr/>
          <p:nvPr/>
        </p:nvGrpSpPr>
        <p:grpSpPr>
          <a:xfrm>
            <a:off x="3731975" y="1202725"/>
            <a:ext cx="4283461" cy="3400764"/>
            <a:chOff x="888364" y="1220186"/>
            <a:chExt cx="5363800" cy="4225573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C60B9BA6-25E9-DD7E-34BE-BD59BAAF5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65"/>
            <a:stretch>
              <a:fillRect/>
            </a:stretch>
          </p:blipFill>
          <p:spPr>
            <a:xfrm>
              <a:off x="888364" y="1220186"/>
              <a:ext cx="5363800" cy="4225573"/>
            </a:xfrm>
            <a:prstGeom prst="rect">
              <a:avLst/>
            </a:prstGeom>
          </p:spPr>
        </p:pic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7BE9B2C6-B509-024F-9A83-983489B6D7E7}"/>
                </a:ext>
              </a:extLst>
            </p:cNvPr>
            <p:cNvCxnSpPr/>
            <p:nvPr/>
          </p:nvCxnSpPr>
          <p:spPr>
            <a:xfrm>
              <a:off x="1432560" y="3180080"/>
              <a:ext cx="4032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D234F6CF-975F-917A-58B0-8831C7E756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2400" y="1334804"/>
              <a:ext cx="0" cy="3636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44A9C86-DD75-3480-1B37-7771FFBC7FD7}"/>
              </a:ext>
            </a:extLst>
          </p:cNvPr>
          <p:cNvSpPr txBox="1"/>
          <p:nvPr/>
        </p:nvSpPr>
        <p:spPr>
          <a:xfrm>
            <a:off x="8074082" y="709350"/>
            <a:ext cx="378111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sz="1400" b="1" dirty="0" err="1"/>
              <a:t>UseBeamJet</a:t>
            </a:r>
            <a:r>
              <a:rPr lang="en-US" altLang="ja-JP" sz="1400" b="1" dirty="0"/>
              <a:t> =1 </a:t>
            </a:r>
          </a:p>
          <a:p>
            <a:r>
              <a:rPr lang="en-US" altLang="ja-JP" sz="1400" b="1" dirty="0"/>
              <a:t>(in </a:t>
            </a:r>
            <a:r>
              <a:rPr lang="en-US" altLang="ja-JP" sz="1400" b="1" dirty="0" err="1"/>
              <a:t>JetClusteringAndFlavortag</a:t>
            </a:r>
            <a:r>
              <a:rPr lang="en-US" altLang="ja-JP" sz="1400" b="1" dirty="0"/>
              <a:t> processor)</a:t>
            </a:r>
            <a:endParaRPr lang="ja-JP" altLang="en-US" sz="14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5322383-90CE-C181-A4BC-B5D46AEBC8DC}"/>
              </a:ext>
            </a:extLst>
          </p:cNvPr>
          <p:cNvSpPr txBox="1"/>
          <p:nvPr/>
        </p:nvSpPr>
        <p:spPr>
          <a:xfrm>
            <a:off x="3874481" y="679504"/>
            <a:ext cx="378111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sz="1400" b="1" dirty="0" err="1"/>
              <a:t>UseBeamJet</a:t>
            </a:r>
            <a:r>
              <a:rPr lang="en-US" altLang="ja-JP" sz="1400" b="1" dirty="0"/>
              <a:t> =0 </a:t>
            </a:r>
          </a:p>
          <a:p>
            <a:r>
              <a:rPr lang="en-US" altLang="ja-JP" sz="1400" b="1" dirty="0"/>
              <a:t>(in </a:t>
            </a:r>
            <a:r>
              <a:rPr lang="en-US" altLang="ja-JP" sz="1400" b="1" dirty="0" err="1"/>
              <a:t>JetClusteringAndFlavortag</a:t>
            </a:r>
            <a:r>
              <a:rPr lang="en-US" altLang="ja-JP" sz="1400" b="1" dirty="0"/>
              <a:t> processor)</a:t>
            </a:r>
            <a:endParaRPr lang="ja-JP" altLang="en-US" sz="1400" dirty="0"/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3ED5B77B-B481-31C4-5559-F942BA308B68}"/>
              </a:ext>
            </a:extLst>
          </p:cNvPr>
          <p:cNvCxnSpPr>
            <a:cxnSpLocks/>
          </p:cNvCxnSpPr>
          <p:nvPr/>
        </p:nvCxnSpPr>
        <p:spPr>
          <a:xfrm flipV="1">
            <a:off x="10420436" y="3860800"/>
            <a:ext cx="516804" cy="5689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58F9D64-550C-7B92-F538-8738D208628A}"/>
              </a:ext>
            </a:extLst>
          </p:cNvPr>
          <p:cNvSpPr txBox="1"/>
          <p:nvPr/>
        </p:nvSpPr>
        <p:spPr>
          <a:xfrm>
            <a:off x="3731976" y="4517265"/>
            <a:ext cx="8333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There were more events in which only one jet had a high match rate with a quark (the other jet was pointing in almost the opposite direction)</a:t>
            </a:r>
            <a:endParaRPr lang="ja-JP" altLang="en-US" sz="1600" dirty="0"/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5AD5EA9B-65C2-0EF3-A5F9-728E36EEA288}"/>
              </a:ext>
            </a:extLst>
          </p:cNvPr>
          <p:cNvCxnSpPr>
            <a:cxnSpLocks/>
          </p:cNvCxnSpPr>
          <p:nvPr/>
        </p:nvCxnSpPr>
        <p:spPr>
          <a:xfrm flipH="1" flipV="1">
            <a:off x="8846544" y="1879600"/>
            <a:ext cx="71608" cy="26376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87826699-4234-2BC2-8B35-3875725403B9}"/>
              </a:ext>
            </a:extLst>
          </p:cNvPr>
          <p:cNvCxnSpPr>
            <a:cxnSpLocks/>
          </p:cNvCxnSpPr>
          <p:nvPr/>
        </p:nvCxnSpPr>
        <p:spPr>
          <a:xfrm>
            <a:off x="233680" y="3058160"/>
            <a:ext cx="1605280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3049A1C7-0341-3D83-A7A2-D8B99911BD61}"/>
              </a:ext>
            </a:extLst>
          </p:cNvPr>
          <p:cNvCxnSpPr>
            <a:cxnSpLocks/>
          </p:cNvCxnSpPr>
          <p:nvPr/>
        </p:nvCxnSpPr>
        <p:spPr>
          <a:xfrm flipH="1">
            <a:off x="1838960" y="3068320"/>
            <a:ext cx="1351280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二等辺三角形 18">
            <a:extLst>
              <a:ext uri="{FF2B5EF4-FFF2-40B4-BE49-F238E27FC236}">
                <a16:creationId xmlns:a16="http://schemas.microsoft.com/office/drawing/2014/main" id="{2BCE0964-8D4F-DC0C-2F1C-D929F63B661C}"/>
              </a:ext>
            </a:extLst>
          </p:cNvPr>
          <p:cNvSpPr/>
          <p:nvPr/>
        </p:nvSpPr>
        <p:spPr>
          <a:xfrm rot="6184620">
            <a:off x="860527" y="2074191"/>
            <a:ext cx="518160" cy="1604242"/>
          </a:xfrm>
          <a:prstGeom prst="triangl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FF5188F8-3D54-1794-A9C5-6DAA5A607C9D}"/>
              </a:ext>
            </a:extLst>
          </p:cNvPr>
          <p:cNvCxnSpPr>
            <a:cxnSpLocks/>
          </p:cNvCxnSpPr>
          <p:nvPr/>
        </p:nvCxnSpPr>
        <p:spPr>
          <a:xfrm flipH="1" flipV="1">
            <a:off x="375920" y="2716828"/>
            <a:ext cx="1463040" cy="341332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D231F56-016A-7B10-5CD4-20FF41C6EA80}"/>
              </a:ext>
            </a:extLst>
          </p:cNvPr>
          <p:cNvSpPr txBox="1"/>
          <p:nvPr/>
        </p:nvSpPr>
        <p:spPr>
          <a:xfrm>
            <a:off x="2215953" y="2626037"/>
            <a:ext cx="1227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solidFill>
                  <a:schemeClr val="accent6"/>
                </a:solidFill>
              </a:rPr>
              <a:t>Beam</a:t>
            </a:r>
            <a:endParaRPr lang="ja-JP" altLang="en-US" b="1" dirty="0">
              <a:solidFill>
                <a:schemeClr val="accent6"/>
              </a:solidFill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68B541B-8D23-8D38-EE3C-AFA64945BC6E}"/>
              </a:ext>
            </a:extLst>
          </p:cNvPr>
          <p:cNvSpPr txBox="1"/>
          <p:nvPr/>
        </p:nvSpPr>
        <p:spPr>
          <a:xfrm>
            <a:off x="823810" y="2232657"/>
            <a:ext cx="1227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solidFill>
                  <a:schemeClr val="accent2"/>
                </a:solidFill>
              </a:rPr>
              <a:t>jet</a:t>
            </a:r>
            <a:endParaRPr lang="ja-JP" altLang="en-US" b="1" dirty="0">
              <a:solidFill>
                <a:schemeClr val="accent2"/>
              </a:solidFill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10429D5-A19E-9758-C8C2-31C6CDFBC514}"/>
              </a:ext>
            </a:extLst>
          </p:cNvPr>
          <p:cNvSpPr txBox="1"/>
          <p:nvPr/>
        </p:nvSpPr>
        <p:spPr>
          <a:xfrm>
            <a:off x="181966" y="3165858"/>
            <a:ext cx="318392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srgbClr val="002060"/>
                </a:solidFill>
                <a:latin typeface="+mn-ea"/>
              </a:rPr>
              <a:t>・</a:t>
            </a:r>
            <a:r>
              <a:rPr lang="en-US" altLang="ja-JP" b="1" dirty="0">
                <a:solidFill>
                  <a:srgbClr val="002060"/>
                </a:solidFill>
                <a:latin typeface="+mn-ea"/>
              </a:rPr>
              <a:t>Pile-up refers to beam-induced effects that could be classified as BG.</a:t>
            </a:r>
          </a:p>
          <a:p>
            <a:endParaRPr lang="en-US" altLang="ja-JP" b="1" dirty="0">
              <a:solidFill>
                <a:srgbClr val="002060"/>
              </a:solidFill>
              <a:latin typeface="+mn-ea"/>
            </a:endParaRPr>
          </a:p>
          <a:p>
            <a:r>
              <a:rPr lang="ja-JP" altLang="en-US" b="1" dirty="0">
                <a:solidFill>
                  <a:srgbClr val="002060"/>
                </a:solidFill>
                <a:latin typeface="+mn-ea"/>
              </a:rPr>
              <a:t>・</a:t>
            </a:r>
            <a:r>
              <a:rPr lang="en-US" altLang="ja-JP" b="1" dirty="0">
                <a:solidFill>
                  <a:srgbClr val="002060"/>
                </a:solidFill>
                <a:latin typeface="+mn-ea"/>
              </a:rPr>
              <a:t>When performing jet clustering, “</a:t>
            </a:r>
            <a:r>
              <a:rPr lang="en-US" altLang="ja-JP" b="1" dirty="0" err="1">
                <a:solidFill>
                  <a:srgbClr val="002060"/>
                </a:solidFill>
                <a:latin typeface="+mn-ea"/>
              </a:rPr>
              <a:t>Usebeamjet</a:t>
            </a:r>
            <a:r>
              <a:rPr lang="en-US" altLang="ja-JP" b="1" dirty="0">
                <a:solidFill>
                  <a:srgbClr val="002060"/>
                </a:solidFill>
                <a:latin typeface="+mn-ea"/>
              </a:rPr>
              <a:t>” parameter determines whether the jet axis lies on the beam axis side.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8193113-317E-841B-2A00-6F259D84A32D}"/>
              </a:ext>
            </a:extLst>
          </p:cNvPr>
          <p:cNvSpPr txBox="1"/>
          <p:nvPr/>
        </p:nvSpPr>
        <p:spPr>
          <a:xfrm>
            <a:off x="4768999" y="5081720"/>
            <a:ext cx="7193280" cy="17366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sz="1600" b="1" dirty="0"/>
              <a:t>I accidentally used the “</a:t>
            </a:r>
            <a:r>
              <a:rPr lang="en-US" altLang="ja-JP" sz="1600" b="1" dirty="0" err="1"/>
              <a:t>Usebeamjet</a:t>
            </a:r>
            <a:r>
              <a:rPr lang="en-US" altLang="ja-JP" sz="1600" b="1" dirty="0"/>
              <a:t>” setting for this event even though I hadn't applied an overlay.</a:t>
            </a:r>
          </a:p>
          <a:p>
            <a:r>
              <a:rPr lang="en-US" altLang="ja-JP" sz="1600" b="1" dirty="0"/>
              <a:t>➡ It's possible that objects close to the beam axis were deleted, and those with a value of -1 were interpreted as two objects when there was actually only one remaining. </a:t>
            </a:r>
          </a:p>
          <a:p>
            <a:r>
              <a:rPr lang="en-US" altLang="ja-JP" sz="1600" b="1" dirty="0"/>
              <a:t>➡ I'll consult with Daniel about how to configure the overlay settings</a:t>
            </a:r>
            <a:r>
              <a:rPr lang="en-US" altLang="ja-JP" sz="1600" dirty="0"/>
              <a:t>.</a:t>
            </a:r>
            <a:endParaRPr lang="ja-JP" altLang="en-US" sz="16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4A68AE-0669-E7BE-3CAD-1EBC51E2226C}"/>
              </a:ext>
            </a:extLst>
          </p:cNvPr>
          <p:cNvSpPr txBox="1"/>
          <p:nvPr/>
        </p:nvSpPr>
        <p:spPr>
          <a:xfrm>
            <a:off x="127000" y="697393"/>
            <a:ext cx="36049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Motivation</a:t>
            </a:r>
          </a:p>
          <a:p>
            <a:r>
              <a:rPr lang="en-US" altLang="ja-JP" b="1" dirty="0"/>
              <a:t>: </a:t>
            </a:r>
            <a:r>
              <a:rPr lang="ja-JP" altLang="en-US" b="1" dirty="0"/>
              <a:t>ensure that the cut conditions are consistent when analyzing the data in conjunction with BG dataset.</a:t>
            </a:r>
          </a:p>
        </p:txBody>
      </p:sp>
    </p:spTree>
    <p:extLst>
      <p:ext uri="{BB962C8B-B14F-4D97-AF65-F5344CB8AC3E}">
        <p14:creationId xmlns:p14="http://schemas.microsoft.com/office/powerpoint/2010/main" val="2083947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84B6B9-9935-A7EC-2423-283E48D0A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Jet-truth quark matching (H-&gt;bs/Z-&gt;</a:t>
            </a:r>
            <a:r>
              <a:rPr lang="en-US" altLang="ja-JP" dirty="0" err="1"/>
              <a:t>μμ</a:t>
            </a:r>
            <a:r>
              <a:rPr lang="en-US" altLang="ja-JP" dirty="0"/>
              <a:t>) 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009067-2F49-1508-F6E0-1FA15E625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1564"/>
            <a:ext cx="10515600" cy="4833145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If you want to check the accuracy of the flavor tag,</a:t>
            </a:r>
          </a:p>
          <a:p>
            <a:pPr marL="0" indent="0">
              <a:buNone/>
            </a:pPr>
            <a:r>
              <a:rPr lang="en-US" altLang="ja-JP" dirty="0"/>
              <a:t>  </a:t>
            </a:r>
            <a:r>
              <a:rPr lang="en-US" altLang="ja-JP" dirty="0" err="1"/>
              <a:t>f.e</a:t>
            </a:r>
            <a:r>
              <a:rPr lang="en-US" altLang="ja-JP" dirty="0"/>
              <a:t>.)	</a:t>
            </a:r>
            <a:r>
              <a:rPr lang="ja-JP" altLang="en-US" dirty="0"/>
              <a:t>・ </a:t>
            </a:r>
            <a:r>
              <a:rPr lang="en-US" altLang="ja-JP" dirty="0"/>
              <a:t>just the range where the sum of cos &gt; 1.6.  </a:t>
            </a:r>
          </a:p>
          <a:p>
            <a:pPr marL="0" indent="0">
              <a:buNone/>
            </a:pPr>
            <a:r>
              <a:rPr lang="en-US" altLang="ja-JP" dirty="0"/>
              <a:t>To what extent are events removed?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3CEE33-7930-5684-2754-47D8920B1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6DE3962-0475-D15F-A522-B0A0679ADBB9}"/>
              </a:ext>
            </a:extLst>
          </p:cNvPr>
          <p:cNvSpPr txBox="1"/>
          <p:nvPr/>
        </p:nvSpPr>
        <p:spPr>
          <a:xfrm>
            <a:off x="4754880" y="2374508"/>
            <a:ext cx="47853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dirty="0"/>
              <a:t>H-&gt;bs</a:t>
            </a:r>
          </a:p>
          <a:p>
            <a:r>
              <a:rPr lang="en-US" altLang="ja-JP" sz="1400" dirty="0"/>
              <a:t>========================</a:t>
            </a:r>
          </a:p>
          <a:p>
            <a:r>
              <a:rPr lang="en-US" altLang="ja-JP" sz="1400" dirty="0"/>
              <a:t>Total events : 12000</a:t>
            </a:r>
          </a:p>
          <a:p>
            <a:r>
              <a:rPr lang="en-US" altLang="ja-JP" sz="1400" dirty="0"/>
              <a:t>Score &gt;= 1.4 : 11768</a:t>
            </a:r>
          </a:p>
          <a:p>
            <a:r>
              <a:rPr lang="en-US" altLang="ja-JP" sz="1400" dirty="0"/>
              <a:t>Efficiency 1.4   : 98.0667 %</a:t>
            </a:r>
          </a:p>
          <a:p>
            <a:r>
              <a:rPr lang="en-US" altLang="ja-JP" sz="1400" dirty="0"/>
              <a:t>Score &gt;= 1.6 : 11606</a:t>
            </a:r>
          </a:p>
          <a:p>
            <a:r>
              <a:rPr lang="en-US" altLang="ja-JP" sz="1400" dirty="0"/>
              <a:t>Efficiency 1.6   : 96.7167 %</a:t>
            </a:r>
          </a:p>
          <a:p>
            <a:r>
              <a:rPr lang="en-US" altLang="ja-JP" sz="1400" dirty="0"/>
              <a:t>Score &gt;= 1.8 : 11332</a:t>
            </a:r>
          </a:p>
          <a:p>
            <a:r>
              <a:rPr lang="en-US" altLang="ja-JP" sz="1400" dirty="0"/>
              <a:t>Efficiency 1.8   : 94.4333 %</a:t>
            </a:r>
          </a:p>
          <a:p>
            <a:r>
              <a:rPr lang="en-US" altLang="ja-JP" sz="1400" dirty="0"/>
              <a:t>========================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D0F3A89-17C4-2218-5C1B-30AE9666C46B}"/>
              </a:ext>
            </a:extLst>
          </p:cNvPr>
          <p:cNvGrpSpPr/>
          <p:nvPr/>
        </p:nvGrpSpPr>
        <p:grpSpPr>
          <a:xfrm>
            <a:off x="912598" y="2168566"/>
            <a:ext cx="3654157" cy="2667593"/>
            <a:chOff x="888364" y="1220186"/>
            <a:chExt cx="5363800" cy="4225573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D540E9AE-D71A-9A27-D4A0-460EE525F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65"/>
            <a:stretch>
              <a:fillRect/>
            </a:stretch>
          </p:blipFill>
          <p:spPr>
            <a:xfrm>
              <a:off x="888364" y="1220186"/>
              <a:ext cx="5363800" cy="4225573"/>
            </a:xfrm>
            <a:prstGeom prst="rect">
              <a:avLst/>
            </a:prstGeom>
          </p:spPr>
        </p:pic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0CC4AF1D-385A-6600-2B89-65AF0E3E89FF}"/>
                </a:ext>
              </a:extLst>
            </p:cNvPr>
            <p:cNvCxnSpPr/>
            <p:nvPr/>
          </p:nvCxnSpPr>
          <p:spPr>
            <a:xfrm>
              <a:off x="1432560" y="3180080"/>
              <a:ext cx="4032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771DB455-B2D3-203F-EDF7-296BCC1F57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2400" y="1334804"/>
              <a:ext cx="0" cy="3636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8CCAB0-FE0F-51E9-4508-77C18C1B899C}"/>
              </a:ext>
            </a:extLst>
          </p:cNvPr>
          <p:cNvSpPr txBox="1"/>
          <p:nvPr/>
        </p:nvSpPr>
        <p:spPr>
          <a:xfrm>
            <a:off x="496031" y="4611231"/>
            <a:ext cx="47853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dirty="0"/>
              <a:t>H-&gt;bb</a:t>
            </a:r>
          </a:p>
          <a:p>
            <a:r>
              <a:rPr lang="en-US" altLang="ja-JP" sz="1400" dirty="0"/>
              <a:t>========================</a:t>
            </a:r>
          </a:p>
          <a:p>
            <a:r>
              <a:rPr lang="en-US" altLang="ja-JP" sz="1400" dirty="0"/>
              <a:t>Total events : 13200</a:t>
            </a:r>
          </a:p>
          <a:p>
            <a:r>
              <a:rPr lang="en-US" altLang="ja-JP" sz="1400" dirty="0"/>
              <a:t>Score &gt;= 1.4 : 12942</a:t>
            </a:r>
          </a:p>
          <a:p>
            <a:r>
              <a:rPr lang="en-US" altLang="ja-JP" sz="1400" dirty="0"/>
              <a:t>Efficiency 1.4   : 98.0455 %</a:t>
            </a:r>
          </a:p>
          <a:p>
            <a:r>
              <a:rPr lang="en-US" altLang="ja-JP" sz="1400" dirty="0"/>
              <a:t>Score &gt;= 1.6 : 12791</a:t>
            </a:r>
          </a:p>
          <a:p>
            <a:r>
              <a:rPr lang="en-US" altLang="ja-JP" sz="1400" dirty="0"/>
              <a:t>Efficiency 1.6   : 96.9015 %</a:t>
            </a:r>
          </a:p>
          <a:p>
            <a:r>
              <a:rPr lang="en-US" altLang="ja-JP" sz="1400" dirty="0"/>
              <a:t>Score &gt;= 1.8 : 12406</a:t>
            </a:r>
          </a:p>
          <a:p>
            <a:r>
              <a:rPr lang="en-US" altLang="ja-JP" sz="1400" dirty="0"/>
              <a:t>Efficiency 1.8   : 93.9848 %</a:t>
            </a:r>
          </a:p>
          <a:p>
            <a:r>
              <a:rPr lang="en-US" altLang="ja-JP" sz="1400" dirty="0"/>
              <a:t>========================</a:t>
            </a:r>
            <a:endParaRPr lang="en-US" altLang="ja-JP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C30E677-58F5-5BD1-4FF5-6136394A454A}"/>
              </a:ext>
            </a:extLst>
          </p:cNvPr>
          <p:cNvSpPr txBox="1"/>
          <p:nvPr/>
        </p:nvSpPr>
        <p:spPr>
          <a:xfrm>
            <a:off x="4644931" y="4621277"/>
            <a:ext cx="43687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dirty="0"/>
              <a:t>H-&gt;ss</a:t>
            </a:r>
          </a:p>
          <a:p>
            <a:r>
              <a:rPr lang="ja-JP" altLang="en-US" sz="1400" dirty="0"/>
              <a:t>========================</a:t>
            </a:r>
          </a:p>
          <a:p>
            <a:r>
              <a:rPr lang="ja-JP" altLang="en-US" sz="1400" dirty="0"/>
              <a:t>Total events : 15200</a:t>
            </a:r>
          </a:p>
          <a:p>
            <a:r>
              <a:rPr lang="ja-JP" altLang="en-US" sz="1400" dirty="0"/>
              <a:t>Score &gt;= 1.4 : 13625</a:t>
            </a:r>
          </a:p>
          <a:p>
            <a:r>
              <a:rPr lang="ja-JP" altLang="en-US" sz="1400" dirty="0"/>
              <a:t>Efficiency 1.4   : 89.6382 %</a:t>
            </a:r>
          </a:p>
          <a:p>
            <a:r>
              <a:rPr lang="ja-JP" altLang="en-US" sz="1400" dirty="0"/>
              <a:t>Score &gt;= 1.6 : 10699</a:t>
            </a:r>
          </a:p>
          <a:p>
            <a:r>
              <a:rPr lang="ja-JP" altLang="en-US" sz="1400" dirty="0"/>
              <a:t>Efficiency 1.6   : 70.3882 %</a:t>
            </a:r>
          </a:p>
          <a:p>
            <a:r>
              <a:rPr lang="ja-JP" altLang="en-US" sz="1400" dirty="0"/>
              <a:t>Score &gt;= 1.8 : 4280</a:t>
            </a:r>
          </a:p>
          <a:p>
            <a:r>
              <a:rPr lang="ja-JP" altLang="en-US" sz="1400" dirty="0"/>
              <a:t>Efficiency 1.8   : 28.1579 %</a:t>
            </a:r>
          </a:p>
          <a:p>
            <a:r>
              <a:rPr lang="ja-JP" altLang="en-US" sz="1400" dirty="0"/>
              <a:t>========================</a:t>
            </a:r>
            <a:endParaRPr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3B123F-F80B-B731-3FA3-287E760ACAC2}"/>
              </a:ext>
            </a:extLst>
          </p:cNvPr>
          <p:cNvSpPr txBox="1"/>
          <p:nvPr/>
        </p:nvSpPr>
        <p:spPr>
          <a:xfrm>
            <a:off x="8312352" y="5494755"/>
            <a:ext cx="35984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/>
              <a:t>Check the distribution </a:t>
            </a:r>
            <a:endParaRPr lang="en-US" altLang="ja-JP" b="1" dirty="0"/>
          </a:p>
          <a:p>
            <a:r>
              <a:rPr lang="ja-JP" altLang="en-US" b="1" dirty="0"/>
              <a:t>&amp; the overlay status of the data used as bb/ss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BA9CCCB-328F-F7FE-3DE3-601EBAD86224}"/>
              </a:ext>
            </a:extLst>
          </p:cNvPr>
          <p:cNvSpPr txBox="1"/>
          <p:nvPr/>
        </p:nvSpPr>
        <p:spPr>
          <a:xfrm>
            <a:off x="8312351" y="3105834"/>
            <a:ext cx="35984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/>
              <a:t>←　</a:t>
            </a:r>
            <a:r>
              <a:rPr lang="en-US" altLang="ja-JP" b="1" dirty="0"/>
              <a:t>H-&gt;bs</a:t>
            </a:r>
          </a:p>
          <a:p>
            <a:r>
              <a:rPr lang="ja-JP" altLang="en-US" b="1" dirty="0"/>
              <a:t>　　</a:t>
            </a:r>
            <a:r>
              <a:rPr lang="en-US" altLang="ja-JP" b="1" dirty="0"/>
              <a:t>: No overlay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955623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4AC7E-8D5C-B2D9-4C05-DA941299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A40BF8-D812-5B48-1AA8-6301C0BC6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Next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0FD691-0413-6C3B-1904-829642ABE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Check at the correspondence the number of K in each Jets.</a:t>
            </a:r>
          </a:p>
          <a:p>
            <a:r>
              <a:rPr lang="en-US" altLang="ja-JP" dirty="0"/>
              <a:t>I'll consult with Daniel about how to configure the overlay settings.</a:t>
            </a:r>
          </a:p>
          <a:p>
            <a:r>
              <a:rPr lang="en-US" altLang="ja-JP" dirty="0"/>
              <a:t>Why is the directional match rate for s </a:t>
            </a:r>
            <a:r>
              <a:rPr lang="en-US" altLang="ja-JP" dirty="0" err="1"/>
              <a:t>s</a:t>
            </a:r>
            <a:r>
              <a:rPr lang="en-US" altLang="ja-JP" dirty="0"/>
              <a:t> lower than that for jet?</a:t>
            </a:r>
          </a:p>
          <a:p>
            <a:pPr lvl="1"/>
            <a:r>
              <a:rPr lang="en-US" altLang="ja-JP" dirty="0"/>
              <a:t>Check the distribution </a:t>
            </a:r>
          </a:p>
          <a:p>
            <a:pPr lvl="1"/>
            <a:r>
              <a:rPr lang="en-US" altLang="ja-JP" dirty="0"/>
              <a:t>Check</a:t>
            </a:r>
            <a:r>
              <a:rPr lang="ja-JP" altLang="en-US" dirty="0"/>
              <a:t> </a:t>
            </a:r>
            <a:r>
              <a:rPr lang="en-US" altLang="ja-JP" dirty="0"/>
              <a:t>the overlay status of the data used as bb/ss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6388DB-3868-2B34-334B-1D4C750EC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2502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B16AC5-0A0C-B2B8-91FD-46F86AF8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Backup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106905E-AB95-C994-8D4C-C12CEDAD2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60BA8D-95A9-DA84-15CA-0E235EB19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947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ECB70-028B-275A-8D14-E1A234B5D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BA1683-1DE5-25A0-5634-F5D6F1CDA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Jet pairing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7542A5-EAF4-091E-6B19-96E037570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EC835C7-C43B-A596-0D3C-C1A67E7ACF6C}"/>
              </a:ext>
            </a:extLst>
          </p:cNvPr>
          <p:cNvSpPr txBox="1"/>
          <p:nvPr/>
        </p:nvSpPr>
        <p:spPr>
          <a:xfrm>
            <a:off x="7780194" y="729922"/>
            <a:ext cx="2672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/>
              <a:t>H-&gt;bs/Z-&gt;</a:t>
            </a:r>
            <a:r>
              <a:rPr lang="en-US" altLang="ja-JP" sz="2400" b="1" dirty="0" err="1"/>
              <a:t>μμ</a:t>
            </a:r>
            <a:endParaRPr lang="ja-JP" altLang="en-US" sz="16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E048862-0E11-FB68-58D0-007810B62032}"/>
              </a:ext>
            </a:extLst>
          </p:cNvPr>
          <p:cNvSpPr txBox="1"/>
          <p:nvPr/>
        </p:nvSpPr>
        <p:spPr>
          <a:xfrm>
            <a:off x="3799725" y="736853"/>
            <a:ext cx="2672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/>
              <a:t>H-&gt;bs/Z-&gt;</a:t>
            </a:r>
            <a:r>
              <a:rPr lang="en-US" altLang="ja-JP" sz="2400" b="1" dirty="0" err="1"/>
              <a:t>νν</a:t>
            </a:r>
            <a:endParaRPr lang="ja-JP" altLang="en-US" sz="1600" b="1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AEB8CFC-78D4-5D46-60EA-A68AADC06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/>
          <a:stretch>
            <a:fillRect/>
          </a:stretch>
        </p:blipFill>
        <p:spPr>
          <a:xfrm>
            <a:off x="7051040" y="1248618"/>
            <a:ext cx="4189088" cy="277964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29E7056-0D35-DF8E-B259-C33A27946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r="5993"/>
          <a:stretch>
            <a:fillRect/>
          </a:stretch>
        </p:blipFill>
        <p:spPr>
          <a:xfrm>
            <a:off x="3006675" y="1248618"/>
            <a:ext cx="3938026" cy="2779641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94FE0E1A-6064-392C-6821-102F04126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"/>
          <a:stretch>
            <a:fillRect/>
          </a:stretch>
        </p:blipFill>
        <p:spPr>
          <a:xfrm>
            <a:off x="7033203" y="3953001"/>
            <a:ext cx="4295428" cy="2905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D30485D-A590-0B7F-DA10-C1D6DB1960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r="5619"/>
          <a:stretch>
            <a:fillRect/>
          </a:stretch>
        </p:blipFill>
        <p:spPr>
          <a:xfrm>
            <a:off x="2979130" y="4007797"/>
            <a:ext cx="4054073" cy="285020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03C6F9-CE35-91BD-E2BF-8B4698E74947}"/>
              </a:ext>
            </a:extLst>
          </p:cNvPr>
          <p:cNvSpPr txBox="1"/>
          <p:nvPr/>
        </p:nvSpPr>
        <p:spPr>
          <a:xfrm>
            <a:off x="10349905" y="2983631"/>
            <a:ext cx="18319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Number of bin</a:t>
            </a:r>
          </a:p>
          <a:p>
            <a:r>
              <a:rPr lang="en-US" altLang="ja-JP" b="1" dirty="0"/>
              <a:t> : 100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13766B9-8A72-0C99-B05D-65E8FCB6B70A}"/>
              </a:ext>
            </a:extLst>
          </p:cNvPr>
          <p:cNvSpPr txBox="1"/>
          <p:nvPr/>
        </p:nvSpPr>
        <p:spPr>
          <a:xfrm>
            <a:off x="10349904" y="5763272"/>
            <a:ext cx="18319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Number of bin</a:t>
            </a:r>
          </a:p>
          <a:p>
            <a:r>
              <a:rPr lang="en-US" altLang="ja-JP" b="1" dirty="0"/>
              <a:t> : 50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3872CF5-11AB-2572-C0AC-F1EB355AE20D}"/>
              </a:ext>
            </a:extLst>
          </p:cNvPr>
          <p:cNvSpPr txBox="1"/>
          <p:nvPr/>
        </p:nvSpPr>
        <p:spPr>
          <a:xfrm>
            <a:off x="72852" y="1973040"/>
            <a:ext cx="293382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When plotted on a log scale, events where </a:t>
            </a:r>
            <a:r>
              <a:rPr lang="en-US" altLang="ja-JP" b="1" dirty="0" err="1"/>
              <a:t>cosθ</a:t>
            </a:r>
            <a:r>
              <a:rPr lang="ja-JP" altLang="en-US" b="1" dirty="0"/>
              <a:t> ≳</a:t>
            </a:r>
            <a:r>
              <a:rPr lang="en-US" altLang="ja-JP" b="1" dirty="0"/>
              <a:t>0 also become visible (about 1%).</a:t>
            </a:r>
          </a:p>
          <a:p>
            <a:endParaRPr lang="en-US" altLang="ja-JP" b="1" dirty="0"/>
          </a:p>
          <a:p>
            <a:r>
              <a:rPr lang="en-US" altLang="ja-JP" b="1" dirty="0"/>
              <a:t>Events where </a:t>
            </a:r>
            <a:r>
              <a:rPr lang="en-US" altLang="ja-JP" b="1" dirty="0" err="1"/>
              <a:t>cosθ</a:t>
            </a:r>
            <a:r>
              <a:rPr lang="ja-JP" altLang="en-US" b="1" dirty="0"/>
              <a:t>＜</a:t>
            </a:r>
            <a:r>
              <a:rPr lang="en-US" altLang="ja-JP" b="1" dirty="0"/>
              <a:t>1 account for about 10–20%.</a:t>
            </a:r>
          </a:p>
          <a:p>
            <a:endParaRPr lang="en-US" altLang="ja-JP" b="1" dirty="0"/>
          </a:p>
          <a:p>
            <a:endParaRPr lang="en-US" altLang="ja-JP" b="1" dirty="0"/>
          </a:p>
          <a:p>
            <a:endParaRPr lang="en-US" altLang="ja-JP" b="1" dirty="0"/>
          </a:p>
          <a:p>
            <a:endParaRPr lang="en-US" altLang="ja-JP" b="1" dirty="0"/>
          </a:p>
          <a:p>
            <a:r>
              <a:rPr lang="el-GR" altLang="ja-JP" dirty="0"/>
              <a:t>Θ</a:t>
            </a:r>
            <a:r>
              <a:rPr lang="ja-JP" altLang="en-US" dirty="0"/>
              <a:t>≈</a:t>
            </a:r>
            <a:r>
              <a:rPr lang="en-US" altLang="ja-JP" dirty="0"/>
              <a:t>25°</a:t>
            </a:r>
            <a:r>
              <a:rPr lang="ja-JP" altLang="en-US" dirty="0"/>
              <a:t>　</a:t>
            </a:r>
            <a:r>
              <a:rPr lang="en-US" altLang="ja-JP" dirty="0" err="1"/>
              <a:t>Cosθ</a:t>
            </a:r>
            <a:r>
              <a:rPr lang="en-US" altLang="ja-JP" dirty="0"/>
              <a:t>=0.9 </a:t>
            </a:r>
          </a:p>
          <a:p>
            <a:r>
              <a:rPr lang="el-GR" altLang="ja-JP" dirty="0"/>
              <a:t>Θ</a:t>
            </a:r>
            <a:r>
              <a:rPr lang="ja-JP" altLang="en-US" dirty="0"/>
              <a:t>≈</a:t>
            </a:r>
            <a:r>
              <a:rPr lang="en-US" altLang="ja-JP" dirty="0"/>
              <a:t>37°</a:t>
            </a:r>
            <a:r>
              <a:rPr lang="ja-JP" altLang="en-US" dirty="0"/>
              <a:t>　</a:t>
            </a:r>
            <a:r>
              <a:rPr lang="en-US" altLang="ja-JP" dirty="0" err="1"/>
              <a:t>Cosθ</a:t>
            </a:r>
            <a:r>
              <a:rPr lang="en-US" altLang="ja-JP" dirty="0"/>
              <a:t>=0.8  </a:t>
            </a:r>
            <a:endParaRPr lang="ja-JP" altLang="en-US" dirty="0"/>
          </a:p>
          <a:p>
            <a:r>
              <a:rPr lang="en-US" altLang="ja-JP" b="1" dirty="0"/>
              <a:t>  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4183056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190585</TotalTime>
  <Words>935</Words>
  <Application>Microsoft Office PowerPoint</Application>
  <PresentationFormat>ワイド画面</PresentationFormat>
  <Paragraphs>125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游ゴシック</vt:lpstr>
      <vt:lpstr>游ゴシック Light</vt:lpstr>
      <vt:lpstr>ADLaM Display</vt:lpstr>
      <vt:lpstr>Arial</vt:lpstr>
      <vt:lpstr>Times New Roman</vt:lpstr>
      <vt:lpstr>Office テーマ</vt:lpstr>
      <vt:lpstr>ILC physics &amp; software meeting 2026/7/27</vt:lpstr>
      <vt:lpstr>Jet Clustering method</vt:lpstr>
      <vt:lpstr>My strategy for jet pairing</vt:lpstr>
      <vt:lpstr>Jet pairing</vt:lpstr>
      <vt:lpstr>Jet-truth quark matching (H-&gt;bs/Z-&gt;μμ) </vt:lpstr>
      <vt:lpstr>Jet-truth quark matching (H-&gt;bs/Z-&gt;μμ) </vt:lpstr>
      <vt:lpstr>Next</vt:lpstr>
      <vt:lpstr>Backup</vt:lpstr>
      <vt:lpstr>Jet pairing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phys_software_watanabe</dc:title>
  <dc:creator>渡辺 夏七子</dc:creator>
  <cp:lastModifiedBy>KANAKO WATANABE</cp:lastModifiedBy>
  <cp:revision>295</cp:revision>
  <dcterms:created xsi:type="dcterms:W3CDTF">2022-01-19T07:19:35Z</dcterms:created>
  <dcterms:modified xsi:type="dcterms:W3CDTF">2026-08-03T04:14:53Z</dcterms:modified>
</cp:coreProperties>
</file>