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442" r:id="rId2"/>
    <p:sldId id="451" r:id="rId3"/>
    <p:sldId id="490" r:id="rId4"/>
    <p:sldId id="343" r:id="rId5"/>
    <p:sldId id="463" r:id="rId6"/>
    <p:sldId id="464" r:id="rId7"/>
    <p:sldId id="369" r:id="rId8"/>
    <p:sldId id="370" r:id="rId9"/>
    <p:sldId id="371" r:id="rId10"/>
    <p:sldId id="523" r:id="rId11"/>
    <p:sldId id="374" r:id="rId12"/>
    <p:sldId id="524" r:id="rId13"/>
    <p:sldId id="331" r:id="rId14"/>
    <p:sldId id="520" r:id="rId15"/>
    <p:sldId id="367" r:id="rId16"/>
    <p:sldId id="522" r:id="rId17"/>
    <p:sldId id="356" r:id="rId18"/>
    <p:sldId id="462" r:id="rId19"/>
    <p:sldId id="258" r:id="rId20"/>
    <p:sldId id="514" r:id="rId21"/>
    <p:sldId id="513" r:id="rId22"/>
    <p:sldId id="517" r:id="rId23"/>
    <p:sldId id="518" r:id="rId24"/>
    <p:sldId id="470" r:id="rId25"/>
    <p:sldId id="257" r:id="rId26"/>
    <p:sldId id="447" r:id="rId27"/>
    <p:sldId id="469" r:id="rId28"/>
    <p:sldId id="499" r:id="rId29"/>
    <p:sldId id="419" r:id="rId30"/>
    <p:sldId id="507" r:id="rId31"/>
    <p:sldId id="418" r:id="rId32"/>
    <p:sldId id="423" r:id="rId33"/>
    <p:sldId id="444" r:id="rId34"/>
    <p:sldId id="417" r:id="rId35"/>
    <p:sldId id="503" r:id="rId36"/>
    <p:sldId id="432" r:id="rId37"/>
    <p:sldId id="435" r:id="rId38"/>
    <p:sldId id="415" r:id="rId39"/>
  </p:sldIdLst>
  <p:sldSz cx="9144000" cy="6858000" type="screen4x3"/>
  <p:notesSz cx="10234613" cy="709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75F27421-4EB8-410E-842B-CF328D7D47A2}">
          <p14:sldIdLst>
            <p14:sldId id="442"/>
            <p14:sldId id="451"/>
            <p14:sldId id="490"/>
            <p14:sldId id="343"/>
            <p14:sldId id="463"/>
            <p14:sldId id="464"/>
            <p14:sldId id="369"/>
            <p14:sldId id="370"/>
            <p14:sldId id="371"/>
            <p14:sldId id="523"/>
            <p14:sldId id="374"/>
            <p14:sldId id="524"/>
            <p14:sldId id="331"/>
            <p14:sldId id="520"/>
            <p14:sldId id="367"/>
            <p14:sldId id="522"/>
            <p14:sldId id="356"/>
            <p14:sldId id="462"/>
            <p14:sldId id="258"/>
            <p14:sldId id="514"/>
            <p14:sldId id="513"/>
            <p14:sldId id="517"/>
            <p14:sldId id="518"/>
            <p14:sldId id="470"/>
            <p14:sldId id="257"/>
            <p14:sldId id="447"/>
            <p14:sldId id="469"/>
            <p14:sldId id="499"/>
            <p14:sldId id="419"/>
            <p14:sldId id="507"/>
            <p14:sldId id="418"/>
            <p14:sldId id="423"/>
            <p14:sldId id="444"/>
            <p14:sldId id="417"/>
            <p14:sldId id="503"/>
            <p14:sldId id="432"/>
            <p14:sldId id="435"/>
            <p14:sldId id="4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246A2C"/>
    <a:srgbClr val="30FDF8"/>
    <a:srgbClr val="2F34FF"/>
    <a:srgbClr val="15FF4D"/>
    <a:srgbClr val="D3FBFD"/>
    <a:srgbClr val="6600FF"/>
    <a:srgbClr val="008E00"/>
    <a:srgbClr val="9900FF"/>
    <a:srgbClr val="082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96" autoAdjust="0"/>
    <p:restoredTop sz="95044" autoAdjust="0"/>
  </p:normalViewPr>
  <p:slideViewPr>
    <p:cSldViewPr>
      <p:cViewPr>
        <p:scale>
          <a:sx n="110" d="100"/>
          <a:sy n="110" d="100"/>
        </p:scale>
        <p:origin x="52" y="12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224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f1fc7c6005bd421/Documents/&#30740;&#31350;&#23460;/&#21338;&#22763;&#35542;&#25991;/RefECAL_20191120_EnergyDepositPlo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kosenjp-my.sharepoint.com/personal/e_saito_nagano_kosen-ac_jp/Documents/Download/signal_fall_times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kosenjp-my.sharepoint.com/personal/e_saito_nagano_kosen-ac_jp/Documents/Download/fall_times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https://kosenjp-my.sharepoint.com/personal/e_saito_nagano_kosen-ac_jp/Documents/KEK&#12499;&#12540;&#12512;&#12486;&#12473;&#12488;/Analysis/Benzophenon_W15mm_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Ref_0106!$A$4:$A$11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15</c:v>
                </c:pt>
                <c:pt idx="5">
                  <c:v>20</c:v>
                </c:pt>
                <c:pt idx="6">
                  <c:v>30</c:v>
                </c:pt>
                <c:pt idx="7">
                  <c:v>32</c:v>
                </c:pt>
              </c:numCache>
            </c:numRef>
          </c:xVal>
          <c:yVal>
            <c:numRef>
              <c:f>Ref_0106!$B$4:$B$11</c:f>
              <c:numCache>
                <c:formatCode>General</c:formatCode>
                <c:ptCount val="8"/>
                <c:pt idx="0">
                  <c:v>117.488</c:v>
                </c:pt>
                <c:pt idx="1">
                  <c:v>235.41399999999999</c:v>
                </c:pt>
                <c:pt idx="2">
                  <c:v>469.71300000000002</c:v>
                </c:pt>
                <c:pt idx="3">
                  <c:v>703.82799999999997</c:v>
                </c:pt>
                <c:pt idx="4">
                  <c:v>878.78499999999997</c:v>
                </c:pt>
                <c:pt idx="5">
                  <c:v>1170.19</c:v>
                </c:pt>
                <c:pt idx="6">
                  <c:v>1751.66</c:v>
                </c:pt>
                <c:pt idx="7">
                  <c:v>1867.3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DE0-4A01-B028-7E8F49399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7657416"/>
        <c:axId val="547652496"/>
      </c:scatterChart>
      <c:valAx>
        <c:axId val="547657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7652496"/>
        <c:crosses val="autoZero"/>
        <c:crossBetween val="midCat"/>
      </c:valAx>
      <c:valAx>
        <c:axId val="54765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47657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Sheet1!$B$1:$B$77</cx:f>
        <cx:lvl ptCount="77" formatCode="G/標準">
          <cx:pt idx="0">0.80000000000000004</cx:pt>
          <cx:pt idx="1">0.84199999999999997</cx:pt>
          <cx:pt idx="2">0.93000000000000005</cx:pt>
          <cx:pt idx="3">0.95999999999999996</cx:pt>
          <cx:pt idx="4">0.98499999999999999</cx:pt>
          <cx:pt idx="5">1.002</cx:pt>
          <cx:pt idx="6">1.02</cx:pt>
          <cx:pt idx="7">1.02</cx:pt>
          <cx:pt idx="8">1.03</cx:pt>
          <cx:pt idx="9">1.105</cx:pt>
          <cx:pt idx="10">1.105</cx:pt>
          <cx:pt idx="11">1.1100000000000001</cx:pt>
          <cx:pt idx="12">1.1100000000000001</cx:pt>
          <cx:pt idx="13">1.113</cx:pt>
          <cx:pt idx="14">1.1260000000000001</cx:pt>
          <cx:pt idx="15">1.127</cx:pt>
          <cx:pt idx="16">1.1300000000000001</cx:pt>
          <cx:pt idx="17">1.1499999999999999</cx:pt>
          <cx:pt idx="18">1.1499999999999999</cx:pt>
          <cx:pt idx="19">1.155</cx:pt>
          <cx:pt idx="20">1.1579999999999999</cx:pt>
          <cx:pt idx="21">1.1599999999999999</cx:pt>
          <cx:pt idx="22">1.175</cx:pt>
          <cx:pt idx="23">1.1800000000000002</cx:pt>
          <cx:pt idx="24">1.1800000000000002</cx:pt>
          <cx:pt idx="25">1.2</cx:pt>
          <cx:pt idx="26">1.21</cx:pt>
          <cx:pt idx="27">1.22</cx:pt>
          <cx:pt idx="28">1.26</cx:pt>
          <cx:pt idx="29">1.2670000000000001</cx:pt>
          <cx:pt idx="30">1.272</cx:pt>
          <cx:pt idx="31">1.2750000000000001</cx:pt>
          <cx:pt idx="32">1.28</cx:pt>
          <cx:pt idx="33">1.28</cx:pt>
          <cx:pt idx="34">1.2819999999999998</cx:pt>
          <cx:pt idx="35">1.3</cx:pt>
          <cx:pt idx="36">1.3200000000000001</cx:pt>
          <cx:pt idx="37">1.333</cx:pt>
          <cx:pt idx="38">1.3600000000000001</cx:pt>
          <cx:pt idx="39">1.3620000000000001</cx:pt>
          <cx:pt idx="40">1.375</cx:pt>
          <cx:pt idx="41">1.393</cx:pt>
          <cx:pt idx="42">1.4269999999999998</cx:pt>
          <cx:pt idx="43">1.4550000000000001</cx:pt>
          <cx:pt idx="44">1.4949999999999999</cx:pt>
          <cx:pt idx="45">1.52</cx:pt>
          <cx:pt idx="46">1.5249999999999999</cx:pt>
          <cx:pt idx="47">1.54</cx:pt>
          <cx:pt idx="48">1.5600000000000001</cx:pt>
          <cx:pt idx="49">1.5600000000000001</cx:pt>
          <cx:pt idx="50">1.575</cx:pt>
          <cx:pt idx="51">1.583</cx:pt>
          <cx:pt idx="52">1.583</cx:pt>
          <cx:pt idx="53">1.6020000000000001</cx:pt>
          <cx:pt idx="54">1.6399999999999999</cx:pt>
          <cx:pt idx="55">1.75</cx:pt>
          <cx:pt idx="56">1.76</cx:pt>
          <cx:pt idx="57">1.8</cx:pt>
          <cx:pt idx="58">1.8600000000000001</cx:pt>
          <cx:pt idx="59">1.8600000000000001</cx:pt>
          <cx:pt idx="60">1.8699999999999999</cx:pt>
          <cx:pt idx="61">1.9599999999999997</cx:pt>
          <cx:pt idx="62">1.99</cx:pt>
          <cx:pt idx="63">2.0350000000000001</cx:pt>
          <cx:pt idx="64">2.04</cx:pt>
          <cx:pt idx="65">2.0510000000000002</cx:pt>
          <cx:pt idx="66">2.1999999999999997</cx:pt>
          <cx:pt idx="67">2.3400000000000003</cx:pt>
          <cx:pt idx="68">2.3600000000000003</cx:pt>
          <cx:pt idx="69">2.3799999999999999</cx:pt>
          <cx:pt idx="70">2.3999999999999999</cx:pt>
          <cx:pt idx="71">2.4600000000000004</cx:pt>
          <cx:pt idx="72">2.52</cx:pt>
          <cx:pt idx="73">2.5800000000000001</cx:pt>
          <cx:pt idx="74">2.5800000000000001</cx:pt>
          <cx:pt idx="75">2.5899999999999999</cx:pt>
          <cx:pt idx="76">2.7999999999999998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en-US" altLang="ja-JP" sz="4000" b="0" i="0" u="none" strike="noStrike" baseline="0" dirty="0">
                <a:solidFill>
                  <a:schemeClr val="tx1"/>
                </a:solidFill>
                <a:latin typeface="Calibri"/>
                <a:ea typeface="ＭＳ Ｐゴシック" panose="020B0600070205080204" pitchFamily="50" charset="-128"/>
              </a:rPr>
              <a:t>EJ-204</a:t>
            </a:r>
            <a:endParaRPr lang="ja-JP" altLang="en-US" sz="4000" b="0" i="0" u="none" strike="noStrike" baseline="0" dirty="0">
              <a:solidFill>
                <a:schemeClr val="tx1"/>
              </a:solidFill>
              <a:latin typeface="Calibri"/>
              <a:ea typeface="ＭＳ Ｐゴシック" panose="020B0600070205080204" pitchFamily="50" charset="-128"/>
            </a:endParaRPr>
          </a:p>
        </cx:rich>
      </cx:tx>
    </cx:title>
    <cx:plotArea>
      <cx:plotAreaRegion>
        <cx:series layoutId="clusteredColumn" uniqueId="{1B7DAFD6-098F-412B-9499-C4BEDDA5A978}">
          <cx:dataId val="0"/>
          <cx:layoutPr>
            <cx:binning intervalClosed="r">
              <cx:binSize val="0.05000000000000001"/>
            </cx:binning>
          </cx:layoutPr>
        </cx:series>
      </cx:plotAreaRegion>
      <cx:axis id="0">
        <cx:catScaling gapWidth="0"/>
        <cx:tickLabels/>
      </cx:axis>
      <cx:axis id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Sheet1!$B$2:$B$159</cx:f>
        <cx:lvl ptCount="158" formatCode="G/標準">
          <cx:pt idx="0">2.0150000000000001</cx:pt>
          <cx:pt idx="1">1.145</cx:pt>
          <cx:pt idx="2">2.0299999999999998</cx:pt>
          <cx:pt idx="3">2.1899999999999999</cx:pt>
          <cx:pt idx="4">1.4550000000000001</cx:pt>
          <cx:pt idx="5">2.54</cx:pt>
          <cx:pt idx="6">1.6120000000000001</cx:pt>
          <cx:pt idx="7">2.3899999999999997</cx:pt>
          <cx:pt idx="8">2.4300000000000002</cx:pt>
          <cx:pt idx="9">1.6199999999999999</cx:pt>
          <cx:pt idx="10">1.55</cx:pt>
          <cx:pt idx="11">1.99</cx:pt>
          <cx:pt idx="12">1.45</cx:pt>
          <cx:pt idx="13">1.6500000000000001</cx:pt>
          <cx:pt idx="14">1.77</cx:pt>
          <cx:pt idx="15">2.0630000000000002</cx:pt>
          <cx:pt idx="16">1.165</cx:pt>
          <cx:pt idx="17">1.48</cx:pt>
          <cx:pt idx="18">1.335</cx:pt>
          <cx:pt idx="19">1.22</cx:pt>
          <cx:pt idx="20">1.7430000000000001</cx:pt>
          <cx:pt idx="21">1.6500000000000001</cx:pt>
          <cx:pt idx="22">1.8149999999999999</cx:pt>
          <cx:pt idx="23">2.1299999999999999</cx:pt>
          <cx:pt idx="24">1.8</cx:pt>
          <cx:pt idx="25">1.345</cx:pt>
          <cx:pt idx="26">2.0430000000000001</cx:pt>
          <cx:pt idx="27">1.77</cx:pt>
          <cx:pt idx="28">1.615</cx:pt>
          <cx:pt idx="29">2.3100000000000001</cx:pt>
          <cx:pt idx="30">0.94800000000000006</cx:pt>
          <cx:pt idx="31">2.1999999999999997</cx:pt>
          <cx:pt idx="32">1.5600000000000001</cx:pt>
          <cx:pt idx="33">1.3500000000000001</cx:pt>
          <cx:pt idx="34">1.4749999999999999</cx:pt>
          <cx:pt idx="35">1.3899999999999999</cx:pt>
          <cx:pt idx="36">1.22</cx:pt>
          <cx:pt idx="37">1.5389999999999999</cx:pt>
          <cx:pt idx="38">1.79</cx:pt>
          <cx:pt idx="39">1.79</cx:pt>
          <cx:pt idx="40">1.5900000000000001</cx:pt>
          <cx:pt idx="41">1.2369999999999999</cx:pt>
          <cx:pt idx="42">1.25</cx:pt>
          <cx:pt idx="43">1.1180000000000001</cx:pt>
          <cx:pt idx="44">2.25</cx:pt>
          <cx:pt idx="45">2.1400000000000001</cx:pt>
          <cx:pt idx="46">2.0049999999999999</cx:pt>
          <cx:pt idx="47">2.3600000000000003</cx:pt>
          <cx:pt idx="48">1.49</cx:pt>
          <cx:pt idx="49">1.8880000000000001</cx:pt>
          <cx:pt idx="50">2.1600000000000001</cx:pt>
          <cx:pt idx="51">1.6100000000000001</cx:pt>
          <cx:pt idx="52">1.8500000000000001</cx:pt>
          <cx:pt idx="53">1.0399999999999998</cx:pt>
          <cx:pt idx="54">1.0399999999999998</cx:pt>
          <cx:pt idx="55">2.2999999999999998</cx:pt>
          <cx:pt idx="56">2.2999999999999998</cx:pt>
          <cx:pt idx="57">1.9800000000000002</cx:pt>
          <cx:pt idx="58">2.1000000000000001</cx:pt>
          <cx:pt idx="59">2.9100000000000001</cx:pt>
          <cx:pt idx="60">1.55</cx:pt>
          <cx:pt idx="61">2.0500000000000003</cx:pt>
          <cx:pt idx="62">2.5099999999999998</cx:pt>
          <cx:pt idx="63">1.8400000000000001</cx:pt>
          <cx:pt idx="64">1.3899999999999999</cx:pt>
          <cx:pt idx="65">1.663</cx:pt>
          <cx:pt idx="66">1.76</cx:pt>
          <cx:pt idx="67">1.26</cx:pt>
          <cx:pt idx="68">1.4700000000000002</cx:pt>
          <cx:pt idx="69">1.78</cx:pt>
          <cx:pt idx="70">3.3100000000000001</cx:pt>
          <cx:pt idx="71">1.6799999999999999</cx:pt>
          <cx:pt idx="72">1.3600000000000001</cx:pt>
          <cx:pt idx="73">2.6799999999999997</cx:pt>
          <cx:pt idx="74">2.3300000000000001</cx:pt>
          <cx:pt idx="75">2.8200000000000003</cx:pt>
          <cx:pt idx="76">2.8200000000000003</cx:pt>
          <cx:pt idx="77">3.0600000000000001</cx:pt>
          <cx:pt idx="78">1.2429999999999999</cx:pt>
          <cx:pt idx="79">1.6729999999999998</cx:pt>
          <cx:pt idx="80">1.643</cx:pt>
          <cx:pt idx="81">1.3799999999999999</cx:pt>
          <cx:pt idx="82">1.51</cx:pt>
          <cx:pt idx="83">1.3</cx:pt>
          <cx:pt idx="84">1.3399999999999999</cx:pt>
          <cx:pt idx="85">1.952</cx:pt>
          <cx:pt idx="86">1.2790000000000001</cx:pt>
          <cx:pt idx="87">1.423</cx:pt>
          <cx:pt idx="88">1.9199999999999999</cx:pt>
          <cx:pt idx="89">1.9199999999999999</cx:pt>
          <cx:pt idx="90">1.79</cx:pt>
          <cx:pt idx="91">1.4769999999999999</cx:pt>
          <cx:pt idx="92">1.46</cx:pt>
          <cx:pt idx="93">3.3700000000000001</cx:pt>
          <cx:pt idx="94">1.0680000000000001</cx:pt>
          <cx:pt idx="95">1.4399999999999999</cx:pt>
          <cx:pt idx="96">1.6699999999999999</cx:pt>
          <cx:pt idx="97">0.88</cx:pt>
          <cx:pt idx="98">1.8800000000000001</cx:pt>
          <cx:pt idx="99">1.8800000000000001</cx:pt>
          <cx:pt idx="100">2.4600000000000004</cx:pt>
          <cx:pt idx="101">1.218</cx:pt>
          <cx:pt idx="102">1.74</cx:pt>
          <cx:pt idx="103">1.74</cx:pt>
          <cx:pt idx="104">1.768</cx:pt>
          <cx:pt idx="105">1.8500000000000001</cx:pt>
          <cx:pt idx="106">1.3190000000000002</cx:pt>
          <cx:pt idx="107">2.5099999999999998</cx:pt>
          <cx:pt idx="108">2.04</cx:pt>
          <cx:pt idx="109">3.9600000000000004</cx:pt>
          <cx:pt idx="110">2.0600000000000001</cx:pt>
          <cx:pt idx="111">1.2929999999999999</cx:pt>
          <cx:pt idx="112">1.3299999999999998</cx:pt>
          <cx:pt idx="113">1.1100000000000001</cx:pt>
          <cx:pt idx="114">2.7200000000000002</cx:pt>
          <cx:pt idx="115">1.1899999999999999</cx:pt>
          <cx:pt idx="116">1.4809999999999999</cx:pt>
          <cx:pt idx="117">1.0600000000000001</cx:pt>
          <cx:pt idx="118">2.3300000000000001</cx:pt>
          <cx:pt idx="119">1.7100000000000002</cx:pt>
          <cx:pt idx="120">1.7669999999999999</cx:pt>
          <cx:pt idx="121">1.27</cx:pt>
          <cx:pt idx="122">1.3600000000000001</cx:pt>
          <cx:pt idx="123">2.4300000000000002</cx:pt>
          <cx:pt idx="124">1.6399999999999999</cx:pt>
          <cx:pt idx="125">1.6399999999999999</cx:pt>
          <cx:pt idx="126">1.4399999999999999</cx:pt>
          <cx:pt idx="127">1.4399999999999999</cx:pt>
          <cx:pt idx="128">1.337</cx:pt>
          <cx:pt idx="129">1.0899999999999999</cx:pt>
          <cx:pt idx="130">2.75</cx:pt>
          <cx:pt idx="131">1.6799999999999999</cx:pt>
          <cx:pt idx="132">2.73</cx:pt>
          <cx:pt idx="133">2.3400000000000003</cx:pt>
          <cx:pt idx="134">2.0099999999999998</cx:pt>
          <cx:pt idx="135">1.4200000000000002</cx:pt>
          <cx:pt idx="136">1.2270000000000001</cx:pt>
          <cx:pt idx="137">1.25</cx:pt>
          <cx:pt idx="138">1.2250000000000001</cx:pt>
          <cx:pt idx="139">1.3</cx:pt>
          <cx:pt idx="140">1.8699999999999999</cx:pt>
          <cx:pt idx="141">1.49</cx:pt>
          <cx:pt idx="142">1.24</cx:pt>
          <cx:pt idx="143">1.76</cx:pt>
          <cx:pt idx="144">3</cx:pt>
          <cx:pt idx="145">2.27</cx:pt>
          <cx:pt idx="146">1.5469999999999999</cx:pt>
          <cx:pt idx="147">1.1399999999999999</cx:pt>
          <cx:pt idx="148">1.9800000000000002</cx:pt>
          <cx:pt idx="149">1.1200000000000001</cx:pt>
          <cx:pt idx="150">1.3600000000000001</cx:pt>
          <cx:pt idx="151">1.7</cx:pt>
          <cx:pt idx="152">1.3500000000000001</cx:pt>
          <cx:pt idx="153">2.02</cx:pt>
          <cx:pt idx="154">2.4100000000000001</cx:pt>
          <cx:pt idx="155">2.5800000000000001</cx:pt>
          <cx:pt idx="156">2.0500000000000003</cx:pt>
          <cx:pt idx="157">0.97999999999999987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en-US" altLang="ja-JP" sz="1800" b="1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  <a:ea typeface="ＭＳ Ｐゴシック" panose="020B0600070205080204" pitchFamily="50" charset="-128"/>
              </a:rPr>
              <a:t>w/o </a:t>
            </a:r>
            <a:r>
              <a:rPr lang="en-US" altLang="ja-JP" sz="1800" b="1" i="0" u="none" strike="noStrike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  <a:ea typeface="ＭＳ Ｐゴシック" panose="020B0600070205080204" pitchFamily="50" charset="-128"/>
              </a:rPr>
              <a:t>Benzophenon</a:t>
            </a:r>
            <a:r>
              <a:rPr lang="en-US" altLang="ja-JP" sz="1800" b="1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  <a:ea typeface="ＭＳ Ｐゴシック" panose="020B0600070205080204" pitchFamily="50" charset="-128"/>
              </a:rPr>
              <a:t>, room-</a:t>
            </a:r>
            <a:r>
              <a:rPr lang="en-US" altLang="ja-JP" sz="1800" b="1" i="0" u="none" strike="noStrike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  <a:ea typeface="ＭＳ Ｐゴシック" panose="020B0600070205080204" pitchFamily="50" charset="-128"/>
              </a:rPr>
              <a:t>temparature</a:t>
            </a:r>
            <a:r>
              <a:rPr lang="en-US" altLang="ja-JP" sz="1800" b="1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Calibri"/>
                <a:ea typeface="ＭＳ Ｐゴシック" panose="020B0600070205080204" pitchFamily="50" charset="-128"/>
              </a:rPr>
              <a:t>-cured</a:t>
            </a:r>
            <a:endParaRPr lang="ja-JP" altLang="en-US" sz="1800" b="1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/>
              <a:ea typeface="ＭＳ Ｐゴシック" panose="020B0600070205080204" pitchFamily="50" charset="-128"/>
            </a:endParaRPr>
          </a:p>
        </cx:rich>
      </cx:tx>
    </cx:title>
    <cx:plotArea>
      <cx:plotAreaRegion>
        <cx:series layoutId="clusteredColumn" uniqueId="{AD42B807-F4E6-4CB1-A380-16F2E4515ACE}">
          <cx:dataId val="0"/>
          <cx:layoutPr>
            <cx:binning intervalClosed="r">
              <cx:binSize val="0.05000000000000001"/>
            </cx:binning>
          </cx:layoutPr>
        </cx:series>
      </cx:plotAreaRegion>
      <cx:axis id="0">
        <cx:catScaling gapWidth="0"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/>
                </a:pPr>
                <a:r>
                  <a:rPr lang="en-US" altLang="ja-JP" sz="1600" b="0" i="0" u="none" strike="noStrike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Calibri"/>
                    <a:ea typeface="ＭＳ Ｐゴシック" panose="020B0600070205080204" pitchFamily="50" charset="-128"/>
                  </a:rPr>
                  <a:t>Rise time [ns]</a:t>
                </a:r>
                <a:endParaRPr lang="ja-JP" altLang="en-US" sz="1600" b="0" i="0" u="none" strike="noStrike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Calibri"/>
                  <a:ea typeface="ＭＳ Ｐゴシック" panose="020B0600070205080204" pitchFamily="50" charset="-128"/>
                </a:endParaRPr>
              </a:p>
            </cx:rich>
          </cx:tx>
        </cx:title>
        <cx:tickLabels/>
      </cx:axis>
      <cx:axis id="1">
        <cx:valScaling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/>
                </a:pPr>
                <a:r>
                  <a:rPr lang="en-US" altLang="ja-JP" sz="2000" b="0" i="0" u="none" strike="noStrike" baseline="0" dirty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latin typeface="Calibri"/>
                    <a:ea typeface="ＭＳ Ｐゴシック" panose="020B0600070205080204" pitchFamily="50" charset="-128"/>
                  </a:rPr>
                  <a:t>Events/0.05 ns</a:t>
                </a:r>
                <a:endParaRPr lang="ja-JP" altLang="en-US" sz="2000" b="0" i="0" u="none" strike="noStrike" baseline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Calibri"/>
                  <a:ea typeface="ＭＳ Ｐゴシック" panose="020B0600070205080204" pitchFamily="50" charset="-128"/>
                </a:endParaRPr>
              </a:p>
            </cx:rich>
          </cx:tx>
        </cx:title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Sheet1!$B$2:$B$1240</cx:f>
        <cx:lvl ptCount="1239" formatCode="G/標準">
          <cx:pt idx="0">0.317</cx:pt>
          <cx:pt idx="1">0.40000000000000002</cx:pt>
          <cx:pt idx="2">0.40000000000000002</cx:pt>
          <cx:pt idx="3">0.40000000000000002</cx:pt>
          <cx:pt idx="4">0.40499999999999997</cx:pt>
          <cx:pt idx="5">0.41500000000000004</cx:pt>
          <cx:pt idx="6">0.44400000000000001</cx:pt>
          <cx:pt idx="7">0.46600000000000003</cx:pt>
          <cx:pt idx="8">0.46600000000000003</cx:pt>
          <cx:pt idx="9">0.48499999999999999</cx:pt>
          <cx:pt idx="10">0.48499999999999999</cx:pt>
          <cx:pt idx="11">0.48499999999999999</cx:pt>
          <cx:pt idx="12">0.48499999999999999</cx:pt>
          <cx:pt idx="13">0.5</cx:pt>
          <cx:pt idx="14">0.5</cx:pt>
          <cx:pt idx="15">0.5</cx:pt>
          <cx:pt idx="16">0.53500000000000003</cx:pt>
          <cx:pt idx="17">0.53500000000000003</cx:pt>
          <cx:pt idx="18">0.53800000000000003</cx:pt>
          <cx:pt idx="19">0.54699999999999993</cx:pt>
          <cx:pt idx="20">0.56000000000000005</cx:pt>
          <cx:pt idx="21">0.58500000000000008</cx:pt>
          <cx:pt idx="22">0.58500000000000008</cx:pt>
          <cx:pt idx="23">0.58500000000000008</cx:pt>
          <cx:pt idx="24">0.59299999999999997</cx:pt>
          <cx:pt idx="25">0.59299999999999997</cx:pt>
          <cx:pt idx="26">0.59299999999999997</cx:pt>
          <cx:pt idx="27">0.59599999999999997</cx:pt>
          <cx:pt idx="28">0.59999999999999998</cx:pt>
          <cx:pt idx="29">0.59999999999999998</cx:pt>
          <cx:pt idx="30">0.59999999999999998</cx:pt>
          <cx:pt idx="31">0.60299999999999998</cx:pt>
          <cx:pt idx="32">0.60399999999999998</cx:pt>
          <cx:pt idx="33">0.60399999999999998</cx:pt>
          <cx:pt idx="34">0.60399999999999998</cx:pt>
          <cx:pt idx="35">0.60399999999999998</cx:pt>
          <cx:pt idx="36">0.60499999999999998</cx:pt>
          <cx:pt idx="37">0.60599999999999998</cx:pt>
          <cx:pt idx="38">0.6150000000000001</cx:pt>
          <cx:pt idx="39">0.6150000000000001</cx:pt>
          <cx:pt idx="40">0.6150000000000001</cx:pt>
          <cx:pt idx="41">0.62</cx:pt>
          <cx:pt idx="42">0.62</cx:pt>
          <cx:pt idx="43">0.62</cx:pt>
          <cx:pt idx="44">0.62</cx:pt>
          <cx:pt idx="45">0.62</cx:pt>
          <cx:pt idx="46">0.62</cx:pt>
          <cx:pt idx="47">0.62</cx:pt>
          <cx:pt idx="48">0.62</cx:pt>
          <cx:pt idx="49">0.62</cx:pt>
          <cx:pt idx="50">0.62</cx:pt>
          <cx:pt idx="51">0.621</cx:pt>
          <cx:pt idx="52">0.621</cx:pt>
          <cx:pt idx="53">0.625</cx:pt>
          <cx:pt idx="54">0.625</cx:pt>
          <cx:pt idx="55">0.625</cx:pt>
          <cx:pt idx="56">0.625</cx:pt>
          <cx:pt idx="57">0.625</cx:pt>
          <cx:pt idx="58">0.625</cx:pt>
          <cx:pt idx="59">0.625</cx:pt>
          <cx:pt idx="60">0.625</cx:pt>
          <cx:pt idx="61">0.625</cx:pt>
          <cx:pt idx="62">0.625</cx:pt>
          <cx:pt idx="63">0.625</cx:pt>
          <cx:pt idx="64">0.629</cx:pt>
          <cx:pt idx="65">0.63</cx:pt>
          <cx:pt idx="66">0.63</cx:pt>
          <cx:pt idx="67">0.63</cx:pt>
          <cx:pt idx="68">0.63</cx:pt>
          <cx:pt idx="69">0.63</cx:pt>
          <cx:pt idx="70">0.63</cx:pt>
          <cx:pt idx="71">0.63200000000000001</cx:pt>
          <cx:pt idx="72">0.63400000000000001</cx:pt>
          <cx:pt idx="73">0.63500000000000001</cx:pt>
          <cx:pt idx="74">0.63500000000000001</cx:pt>
          <cx:pt idx="75">0.63700000000000001</cx:pt>
          <cx:pt idx="76">0.63700000000000001</cx:pt>
          <cx:pt idx="77">0.63700000000000001</cx:pt>
          <cx:pt idx="78">0.63900000000000001</cx:pt>
          <cx:pt idx="79">0.63900000000000001</cx:pt>
          <cx:pt idx="80">0.63900000000000001</cx:pt>
          <cx:pt idx="81">0.63900000000000001</cx:pt>
          <cx:pt idx="82">0.63900000000000001</cx:pt>
          <cx:pt idx="83">0.64000000000000001</cx:pt>
          <cx:pt idx="84">0.64000000000000001</cx:pt>
          <cx:pt idx="85">0.64000000000000001</cx:pt>
          <cx:pt idx="86">0.64000000000000001</cx:pt>
          <cx:pt idx="87">0.64000000000000001</cx:pt>
          <cx:pt idx="88">0.6429999999999999</cx:pt>
          <cx:pt idx="89">0.6429999999999999</cx:pt>
          <cx:pt idx="90">0.64500000000000002</cx:pt>
          <cx:pt idx="91">0.64500000000000002</cx:pt>
          <cx:pt idx="92">0.64500000000000002</cx:pt>
          <cx:pt idx="93">0.64500000000000002</cx:pt>
          <cx:pt idx="94">0.64500000000000002</cx:pt>
          <cx:pt idx="95">0.64500000000000002</cx:pt>
          <cx:pt idx="96">0.64500000000000002</cx:pt>
          <cx:pt idx="97">0.64600000000000002</cx:pt>
          <cx:pt idx="98">0.64600000000000002</cx:pt>
          <cx:pt idx="99">0.64600000000000002</cx:pt>
          <cx:pt idx="100">0.64600000000000002</cx:pt>
          <cx:pt idx="101">0.64600000000000002</cx:pt>
          <cx:pt idx="102">0.64700000000000002</cx:pt>
          <cx:pt idx="103">0.64900000000000002</cx:pt>
          <cx:pt idx="104">0.64900000000000002</cx:pt>
          <cx:pt idx="105">0.64900000000000002</cx:pt>
          <cx:pt idx="106">0.65000000000000002</cx:pt>
          <cx:pt idx="107">0.65000000000000002</cx:pt>
          <cx:pt idx="108">0.65000000000000002</cx:pt>
          <cx:pt idx="109">0.65000000000000002</cx:pt>
          <cx:pt idx="110">0.65100000000000002</cx:pt>
          <cx:pt idx="111">0.65100000000000002</cx:pt>
          <cx:pt idx="112">0.65100000000000002</cx:pt>
          <cx:pt idx="113">0.65300000000000002</cx:pt>
          <cx:pt idx="114">0.65500000000000003</cx:pt>
          <cx:pt idx="115">0.65500000000000003</cx:pt>
          <cx:pt idx="116">0.65500000000000003</cx:pt>
          <cx:pt idx="117">0.65500000000000003</cx:pt>
          <cx:pt idx="118">0.65500000000000003</cx:pt>
          <cx:pt idx="119">0.65600000000000003</cx:pt>
          <cx:pt idx="120">0.65600000000000003</cx:pt>
          <cx:pt idx="121">0.65600000000000003</cx:pt>
          <cx:pt idx="122">0.65600000000000003</cx:pt>
          <cx:pt idx="123">0.65600000000000003</cx:pt>
          <cx:pt idx="124">0.66000000000000003</cx:pt>
          <cx:pt idx="125">0.66000000000000003</cx:pt>
          <cx:pt idx="126">0.66000000000000003</cx:pt>
          <cx:pt idx="127">0.66000000000000003</cx:pt>
          <cx:pt idx="128">0.66000000000000003</cx:pt>
          <cx:pt idx="129">0.66000000000000003</cx:pt>
          <cx:pt idx="130">0.66000000000000003</cx:pt>
          <cx:pt idx="131">0.66000000000000003</cx:pt>
          <cx:pt idx="132">0.66000000000000003</cx:pt>
          <cx:pt idx="133">0.66000000000000003</cx:pt>
          <cx:pt idx="134">0.66000000000000003</cx:pt>
          <cx:pt idx="135">0.66000000000000003</cx:pt>
          <cx:pt idx="136">0.66100000000000003</cx:pt>
          <cx:pt idx="137">0.66100000000000003</cx:pt>
          <cx:pt idx="138">0.66400000000000003</cx:pt>
          <cx:pt idx="139">0.66400000000000003</cx:pt>
          <cx:pt idx="140">0.66499999999999992</cx:pt>
          <cx:pt idx="141">0.66499999999999992</cx:pt>
          <cx:pt idx="142">0.66499999999999992</cx:pt>
          <cx:pt idx="143">0.66499999999999992</cx:pt>
          <cx:pt idx="144">0.66499999999999992</cx:pt>
          <cx:pt idx="145">0.66599999999999993</cx:pt>
          <cx:pt idx="146">0.66899999999999993</cx:pt>
          <cx:pt idx="147">0.66999999999999993</cx:pt>
          <cx:pt idx="148">0.66999999999999993</cx:pt>
          <cx:pt idx="149">0.66999999999999993</cx:pt>
          <cx:pt idx="150">0.66999999999999993</cx:pt>
          <cx:pt idx="151">0.66999999999999993</cx:pt>
          <cx:pt idx="152">0.66999999999999993</cx:pt>
          <cx:pt idx="153">0.66999999999999993</cx:pt>
          <cx:pt idx="154">0.66999999999999993</cx:pt>
          <cx:pt idx="155">0.66999999999999993</cx:pt>
          <cx:pt idx="156">0.66999999999999993</cx:pt>
          <cx:pt idx="157">0.67099999999999993</cx:pt>
          <cx:pt idx="158">0.67099999999999993</cx:pt>
          <cx:pt idx="159">0.67400000000000004</cx:pt>
          <cx:pt idx="160">0.67500000000000004</cx:pt>
          <cx:pt idx="161">0.67500000000000004</cx:pt>
          <cx:pt idx="162">0.67500000000000004</cx:pt>
          <cx:pt idx="163">0.67500000000000004</cx:pt>
          <cx:pt idx="164">0.67500000000000004</cx:pt>
          <cx:pt idx="165">0.67500000000000004</cx:pt>
          <cx:pt idx="166">0.67500000000000004</cx:pt>
          <cx:pt idx="167">0.67500000000000004</cx:pt>
          <cx:pt idx="168">0.67600000000000005</cx:pt>
          <cx:pt idx="169">0.67800000000000005</cx:pt>
          <cx:pt idx="170">0.67900000000000005</cx:pt>
          <cx:pt idx="171">0.67900000000000005</cx:pt>
          <cx:pt idx="172">0.68000000000000005</cx:pt>
          <cx:pt idx="173">0.68000000000000005</cx:pt>
          <cx:pt idx="174">0.68000000000000005</cx:pt>
          <cx:pt idx="175">0.68000000000000005</cx:pt>
          <cx:pt idx="176">0.68000000000000005</cx:pt>
          <cx:pt idx="177">0.68000000000000005</cx:pt>
          <cx:pt idx="178">0.68000000000000005</cx:pt>
          <cx:pt idx="179">0.68000000000000005</cx:pt>
          <cx:pt idx="180">0.68000000000000005</cx:pt>
          <cx:pt idx="181">0.68000000000000005</cx:pt>
          <cx:pt idx="182">0.68000000000000005</cx:pt>
          <cx:pt idx="183">0.68000000000000005</cx:pt>
          <cx:pt idx="184">0.68000000000000005</cx:pt>
          <cx:pt idx="185">0.68000000000000005</cx:pt>
          <cx:pt idx="186">0.68000000000000005</cx:pt>
          <cx:pt idx="187">0.68100000000000005</cx:pt>
          <cx:pt idx="188">0.68100000000000005</cx:pt>
          <cx:pt idx="189">0.68100000000000005</cx:pt>
          <cx:pt idx="190">0.68100000000000005</cx:pt>
          <cx:pt idx="191">0.68100000000000005</cx:pt>
          <cx:pt idx="192">0.68100000000000005</cx:pt>
          <cx:pt idx="193">0.68100000000000005</cx:pt>
          <cx:pt idx="194">0.68100000000000005</cx:pt>
          <cx:pt idx="195">0.68100000000000005</cx:pt>
          <cx:pt idx="196">0.68100000000000005</cx:pt>
          <cx:pt idx="197">0.68100000000000005</cx:pt>
          <cx:pt idx="198">0.68200000000000005</cx:pt>
          <cx:pt idx="199">0.68200000000000005</cx:pt>
          <cx:pt idx="200">0.68400000000000005</cx:pt>
          <cx:pt idx="201">0.68500000000000005</cx:pt>
          <cx:pt idx="202">0.68500000000000005</cx:pt>
          <cx:pt idx="203">0.68500000000000005</cx:pt>
          <cx:pt idx="204">0.68500000000000005</cx:pt>
          <cx:pt idx="205">0.68500000000000005</cx:pt>
          <cx:pt idx="206">0.68500000000000005</cx:pt>
          <cx:pt idx="207">0.68500000000000005</cx:pt>
          <cx:pt idx="208">0.68500000000000005</cx:pt>
          <cx:pt idx="209">0.68500000000000005</cx:pt>
          <cx:pt idx="210">0.68500000000000005</cx:pt>
          <cx:pt idx="211">0.68500000000000005</cx:pt>
          <cx:pt idx="212">0.68500000000000005</cx:pt>
          <cx:pt idx="213">0.68500000000000005</cx:pt>
          <cx:pt idx="214">0.68500000000000005</cx:pt>
          <cx:pt idx="215">0.68600000000000005</cx:pt>
          <cx:pt idx="216">0.68600000000000005</cx:pt>
          <cx:pt idx="217">0.68800000000000006</cx:pt>
          <cx:pt idx="218">0.68800000000000006</cx:pt>
          <cx:pt idx="219">0.68800000000000006</cx:pt>
          <cx:pt idx="220">0.68999999999999995</cx:pt>
          <cx:pt idx="221">0.68999999999999995</cx:pt>
          <cx:pt idx="222">0.68999999999999995</cx:pt>
          <cx:pt idx="223">0.68999999999999995</cx:pt>
          <cx:pt idx="224">0.68999999999999995</cx:pt>
          <cx:pt idx="225">0.68999999999999995</cx:pt>
          <cx:pt idx="226">0.68999999999999995</cx:pt>
          <cx:pt idx="227">0.68999999999999995</cx:pt>
          <cx:pt idx="228">0.68999999999999995</cx:pt>
          <cx:pt idx="229">0.68999999999999995</cx:pt>
          <cx:pt idx="230">0.68999999999999995</cx:pt>
          <cx:pt idx="231">0.68999999999999995</cx:pt>
          <cx:pt idx="232">0.69099999999999995</cx:pt>
          <cx:pt idx="233">0.69399999999999995</cx:pt>
          <cx:pt idx="234">0.69399999999999995</cx:pt>
          <cx:pt idx="235">0.69399999999999995</cx:pt>
          <cx:pt idx="236">0.69399999999999995</cx:pt>
          <cx:pt idx="237">0.69399999999999995</cx:pt>
          <cx:pt idx="238">0.69399999999999995</cx:pt>
          <cx:pt idx="239">0.69399999999999995</cx:pt>
          <cx:pt idx="240">0.69399999999999995</cx:pt>
          <cx:pt idx="241">0.69399999999999995</cx:pt>
          <cx:pt idx="242">0.69499999999999995</cx:pt>
          <cx:pt idx="243">0.69499999999999995</cx:pt>
          <cx:pt idx="244">0.69499999999999995</cx:pt>
          <cx:pt idx="245">0.69499999999999995</cx:pt>
          <cx:pt idx="246">0.69499999999999995</cx:pt>
          <cx:pt idx="247">0.69499999999999995</cx:pt>
          <cx:pt idx="248">0.69499999999999995</cx:pt>
          <cx:pt idx="249">0.69499999999999995</cx:pt>
          <cx:pt idx="250">0.69599999999999995</cx:pt>
          <cx:pt idx="251">0.69599999999999995</cx:pt>
          <cx:pt idx="252">0.69599999999999995</cx:pt>
          <cx:pt idx="253">0.69599999999999995</cx:pt>
          <cx:pt idx="254">0.69599999999999995</cx:pt>
          <cx:pt idx="255">0.69599999999999995</cx:pt>
          <cx:pt idx="256">0.69599999999999995</cx:pt>
          <cx:pt idx="257">0.69599999999999995</cx:pt>
          <cx:pt idx="258">0.69599999999999995</cx:pt>
          <cx:pt idx="259">0.69599999999999995</cx:pt>
          <cx:pt idx="260">0.69699999999999995</cx:pt>
          <cx:pt idx="261">0.69699999999999995</cx:pt>
          <cx:pt idx="262">0.69899999999999995</cx:pt>
          <cx:pt idx="263">0.69999999999999996</cx:pt>
          <cx:pt idx="264">0.69999999999999996</cx:pt>
          <cx:pt idx="265">0.69999999999999996</cx:pt>
          <cx:pt idx="266">0.69999999999999996</cx:pt>
          <cx:pt idx="267">0.69999999999999996</cx:pt>
          <cx:pt idx="268">0.69999999999999996</cx:pt>
          <cx:pt idx="269">0.70099999999999996</cx:pt>
          <cx:pt idx="270">0.70099999999999996</cx:pt>
          <cx:pt idx="271">0.70299999999999996</cx:pt>
          <cx:pt idx="272">0.70299999999999996</cx:pt>
          <cx:pt idx="273">0.70299999999999996</cx:pt>
          <cx:pt idx="274">0.70299999999999996</cx:pt>
          <cx:pt idx="275">0.70500000000000007</cx:pt>
          <cx:pt idx="276">0.70500000000000007</cx:pt>
          <cx:pt idx="277">0.70500000000000007</cx:pt>
          <cx:pt idx="278">0.70500000000000007</cx:pt>
          <cx:pt idx="279">0.70500000000000007</cx:pt>
          <cx:pt idx="280">0.70500000000000007</cx:pt>
          <cx:pt idx="281">0.70500000000000007</cx:pt>
          <cx:pt idx="282">0.70600000000000007</cx:pt>
          <cx:pt idx="283">0.70600000000000007</cx:pt>
          <cx:pt idx="284">0.70700000000000007</cx:pt>
          <cx:pt idx="285">0.70900000000000007</cx:pt>
          <cx:pt idx="286">0.70900000000000007</cx:pt>
          <cx:pt idx="287">0.70900000000000007</cx:pt>
          <cx:pt idx="288">0.70900000000000007</cx:pt>
          <cx:pt idx="289">0.70900000000000007</cx:pt>
          <cx:pt idx="290">0.71000000000000008</cx:pt>
          <cx:pt idx="291">0.71000000000000008</cx:pt>
          <cx:pt idx="292">0.71000000000000008</cx:pt>
          <cx:pt idx="293">0.71000000000000008</cx:pt>
          <cx:pt idx="294">0.71000000000000008</cx:pt>
          <cx:pt idx="295">0.71000000000000008</cx:pt>
          <cx:pt idx="296">0.71000000000000008</cx:pt>
          <cx:pt idx="297">0.71000000000000008</cx:pt>
          <cx:pt idx="298">0.71000000000000008</cx:pt>
          <cx:pt idx="299">0.71000000000000008</cx:pt>
          <cx:pt idx="300">0.71000000000000008</cx:pt>
          <cx:pt idx="301">0.71000000000000008</cx:pt>
          <cx:pt idx="302">0.71000000000000008</cx:pt>
          <cx:pt idx="303">0.71100000000000008</cx:pt>
          <cx:pt idx="304">0.71399999999999997</cx:pt>
          <cx:pt idx="305">0.71399999999999997</cx:pt>
          <cx:pt idx="306">0.71399999999999997</cx:pt>
          <cx:pt idx="307">0.71499999999999997</cx:pt>
          <cx:pt idx="308">0.71499999999999997</cx:pt>
          <cx:pt idx="309">0.71499999999999997</cx:pt>
          <cx:pt idx="310">0.71499999999999997</cx:pt>
          <cx:pt idx="311">0.71499999999999997</cx:pt>
          <cx:pt idx="312">0.71499999999999997</cx:pt>
          <cx:pt idx="313">0.71499999999999997</cx:pt>
          <cx:pt idx="314">0.71499999999999997</cx:pt>
          <cx:pt idx="315">0.71499999999999997</cx:pt>
          <cx:pt idx="316">0.71499999999999997</cx:pt>
          <cx:pt idx="317">0.71599999999999997</cx:pt>
          <cx:pt idx="318">0.71599999999999997</cx:pt>
          <cx:pt idx="319">0.71599999999999997</cx:pt>
          <cx:pt idx="320">0.71599999999999997</cx:pt>
          <cx:pt idx="321">0.71599999999999997</cx:pt>
          <cx:pt idx="322">0.71599999999999997</cx:pt>
          <cx:pt idx="323">0.71599999999999997</cx:pt>
          <cx:pt idx="324">0.71599999999999997</cx:pt>
          <cx:pt idx="325">0.71899999999999997</cx:pt>
          <cx:pt idx="326">0.71899999999999997</cx:pt>
          <cx:pt idx="327">0.71999999999999997</cx:pt>
          <cx:pt idx="328">0.71999999999999997</cx:pt>
          <cx:pt idx="329">0.71999999999999997</cx:pt>
          <cx:pt idx="330">0.71999999999999997</cx:pt>
          <cx:pt idx="331">0.71999999999999997</cx:pt>
          <cx:pt idx="332">0.71999999999999997</cx:pt>
          <cx:pt idx="333">0.71999999999999997</cx:pt>
          <cx:pt idx="334">0.72099999999999997</cx:pt>
          <cx:pt idx="335">0.72099999999999997</cx:pt>
          <cx:pt idx="336">0.72099999999999997</cx:pt>
          <cx:pt idx="337">0.72299999999999998</cx:pt>
          <cx:pt idx="338">0.72499999999999998</cx:pt>
          <cx:pt idx="339">0.72499999999999998</cx:pt>
          <cx:pt idx="340">0.72499999999999998</cx:pt>
          <cx:pt idx="341">0.72499999999999998</cx:pt>
          <cx:pt idx="342">0.72499999999999998</cx:pt>
          <cx:pt idx="343">0.72499999999999998</cx:pt>
          <cx:pt idx="344">0.72599999999999998</cx:pt>
          <cx:pt idx="345">0.72599999999999998</cx:pt>
          <cx:pt idx="346">0.72599999999999998</cx:pt>
          <cx:pt idx="347">0.72599999999999998</cx:pt>
          <cx:pt idx="348">0.72599999999999998</cx:pt>
          <cx:pt idx="349">0.72599999999999998</cx:pt>
          <cx:pt idx="350">0.72599999999999998</cx:pt>
          <cx:pt idx="351">0.72599999999999998</cx:pt>
          <cx:pt idx="352">0.72799999999999998</cx:pt>
          <cx:pt idx="353">0.72799999999999998</cx:pt>
          <cx:pt idx="354">0.72799999999999998</cx:pt>
          <cx:pt idx="355">0.72799999999999998</cx:pt>
          <cx:pt idx="356">0.72899999999999998</cx:pt>
          <cx:pt idx="357">0.72899999999999998</cx:pt>
          <cx:pt idx="358">0.72899999999999998</cx:pt>
          <cx:pt idx="359">0.72899999999999998</cx:pt>
          <cx:pt idx="360">0.72999999999999998</cx:pt>
          <cx:pt idx="361">0.72999999999999998</cx:pt>
          <cx:pt idx="362">0.72999999999999998</cx:pt>
          <cx:pt idx="363">0.72999999999999998</cx:pt>
          <cx:pt idx="364">0.72999999999999998</cx:pt>
          <cx:pt idx="365">0.72999999999999998</cx:pt>
          <cx:pt idx="366">0.72999999999999998</cx:pt>
          <cx:pt idx="367">0.72999999999999998</cx:pt>
          <cx:pt idx="368">0.72999999999999998</cx:pt>
          <cx:pt idx="369">0.72999999999999998</cx:pt>
          <cx:pt idx="370">0.72999999999999998</cx:pt>
          <cx:pt idx="371">0.73099999999999998</cx:pt>
          <cx:pt idx="372">0.73099999999999998</cx:pt>
          <cx:pt idx="373">0.73099999999999998</cx:pt>
          <cx:pt idx="374">0.73099999999999998</cx:pt>
          <cx:pt idx="375">0.73099999999999998</cx:pt>
          <cx:pt idx="376">0.73099999999999998</cx:pt>
          <cx:pt idx="377">0.73099999999999998</cx:pt>
          <cx:pt idx="378">0.73299999999999998</cx:pt>
          <cx:pt idx="379">0.7340000000000001</cx:pt>
          <cx:pt idx="380">0.7340000000000001</cx:pt>
          <cx:pt idx="381">0.7350000000000001</cx:pt>
          <cx:pt idx="382">0.7350000000000001</cx:pt>
          <cx:pt idx="383">0.7350000000000001</cx:pt>
          <cx:pt idx="384">0.7350000000000001</cx:pt>
          <cx:pt idx="385">0.7350000000000001</cx:pt>
          <cx:pt idx="386">0.7350000000000001</cx:pt>
          <cx:pt idx="387">0.7350000000000001</cx:pt>
          <cx:pt idx="388">0.7350000000000001</cx:pt>
          <cx:pt idx="389">0.7350000000000001</cx:pt>
          <cx:pt idx="390">0.7350000000000001</cx:pt>
          <cx:pt idx="391">0.7350000000000001</cx:pt>
          <cx:pt idx="392">0.7350000000000001</cx:pt>
          <cx:pt idx="393">0.7350000000000001</cx:pt>
          <cx:pt idx="394">0.7360000000000001</cx:pt>
          <cx:pt idx="395">0.7360000000000001</cx:pt>
          <cx:pt idx="396">0.7360000000000001</cx:pt>
          <cx:pt idx="397">0.7360000000000001</cx:pt>
          <cx:pt idx="398">0.73799999999999999</cx:pt>
          <cx:pt idx="399">0.73799999999999999</cx:pt>
          <cx:pt idx="400">0.73799999999999999</cx:pt>
          <cx:pt idx="401">0.73799999999999999</cx:pt>
          <cx:pt idx="402">0.73799999999999999</cx:pt>
          <cx:pt idx="403">0.73799999999999999</cx:pt>
          <cx:pt idx="404">0.73799999999999999</cx:pt>
          <cx:pt idx="405">0.73799999999999999</cx:pt>
          <cx:pt idx="406">0.73799999999999999</cx:pt>
          <cx:pt idx="407">0.73799999999999999</cx:pt>
          <cx:pt idx="408">0.73799999999999999</cx:pt>
          <cx:pt idx="409">0.73799999999999999</cx:pt>
          <cx:pt idx="410">0.73899999999999999</cx:pt>
          <cx:pt idx="411">0.73899999999999999</cx:pt>
          <cx:pt idx="412">0.73899999999999999</cx:pt>
          <cx:pt idx="413">0.73999999999999999</cx:pt>
          <cx:pt idx="414">0.73999999999999999</cx:pt>
          <cx:pt idx="415">0.73999999999999999</cx:pt>
          <cx:pt idx="416">0.73999999999999999</cx:pt>
          <cx:pt idx="417">0.73999999999999999</cx:pt>
          <cx:pt idx="418">0.73999999999999999</cx:pt>
          <cx:pt idx="419">0.73999999999999999</cx:pt>
          <cx:pt idx="420">0.73999999999999999</cx:pt>
          <cx:pt idx="421">0.73999999999999999</cx:pt>
          <cx:pt idx="422">0.74099999999999999</cx:pt>
          <cx:pt idx="423">0.74199999999999999</cx:pt>
          <cx:pt idx="424">0.74299999999999999</cx:pt>
          <cx:pt idx="425">0.74399999999999999</cx:pt>
          <cx:pt idx="426">0.74399999999999999</cx:pt>
          <cx:pt idx="427">0.74399999999999999</cx:pt>
          <cx:pt idx="428">0.74399999999999999</cx:pt>
          <cx:pt idx="429">0.74399999999999999</cx:pt>
          <cx:pt idx="430">0.745</cx:pt>
          <cx:pt idx="431">0.745</cx:pt>
          <cx:pt idx="432">0.745</cx:pt>
          <cx:pt idx="433">0.745</cx:pt>
          <cx:pt idx="434">0.745</cx:pt>
          <cx:pt idx="435">0.745</cx:pt>
          <cx:pt idx="436">0.745</cx:pt>
          <cx:pt idx="437">0.745</cx:pt>
          <cx:pt idx="438">0.745</cx:pt>
          <cx:pt idx="439">0.745</cx:pt>
          <cx:pt idx="440">0.745</cx:pt>
          <cx:pt idx="441">0.745</cx:pt>
          <cx:pt idx="442">0.745</cx:pt>
          <cx:pt idx="443">0.746</cx:pt>
          <cx:pt idx="444">0.746</cx:pt>
          <cx:pt idx="445">0.746</cx:pt>
          <cx:pt idx="446">0.746</cx:pt>
          <cx:pt idx="447">0.746</cx:pt>
          <cx:pt idx="448">0.747</cx:pt>
          <cx:pt idx="449">0.747</cx:pt>
          <cx:pt idx="450">0.747</cx:pt>
          <cx:pt idx="451">0.749</cx:pt>
          <cx:pt idx="452">0.749</cx:pt>
          <cx:pt idx="453">0.749</cx:pt>
          <cx:pt idx="454">0.749</cx:pt>
          <cx:pt idx="455">0.749</cx:pt>
          <cx:pt idx="456">0.749</cx:pt>
          <cx:pt idx="457">0.75</cx:pt>
          <cx:pt idx="458">0.75</cx:pt>
          <cx:pt idx="459">0.75</cx:pt>
          <cx:pt idx="460">0.75</cx:pt>
          <cx:pt idx="461">0.75</cx:pt>
          <cx:pt idx="462">0.75</cx:pt>
          <cx:pt idx="463">0.75</cx:pt>
          <cx:pt idx="464">0.75</cx:pt>
          <cx:pt idx="465">0.75</cx:pt>
          <cx:pt idx="466">0.75</cx:pt>
          <cx:pt idx="467">0.75</cx:pt>
          <cx:pt idx="468">0.75</cx:pt>
          <cx:pt idx="469">0.75</cx:pt>
          <cx:pt idx="470">0.75</cx:pt>
          <cx:pt idx="471">0.75</cx:pt>
          <cx:pt idx="472">0.75</cx:pt>
          <cx:pt idx="473">0.75</cx:pt>
          <cx:pt idx="474">0.75</cx:pt>
          <cx:pt idx="475">0.75</cx:pt>
          <cx:pt idx="476">0.75</cx:pt>
          <cx:pt idx="477">0.751</cx:pt>
          <cx:pt idx="478">0.751</cx:pt>
          <cx:pt idx="479">0.752</cx:pt>
          <cx:pt idx="480">0.752</cx:pt>
          <cx:pt idx="481">0.753</cx:pt>
          <cx:pt idx="482">0.753</cx:pt>
          <cx:pt idx="483">0.753</cx:pt>
          <cx:pt idx="484">0.753</cx:pt>
          <cx:pt idx="485">0.753</cx:pt>
          <cx:pt idx="486">0.753</cx:pt>
          <cx:pt idx="487">0.753</cx:pt>
          <cx:pt idx="488">0.754</cx:pt>
          <cx:pt idx="489">0.755</cx:pt>
          <cx:pt idx="490">0.755</cx:pt>
          <cx:pt idx="491">0.755</cx:pt>
          <cx:pt idx="492">0.755</cx:pt>
          <cx:pt idx="493">0.755</cx:pt>
          <cx:pt idx="494">0.755</cx:pt>
          <cx:pt idx="495">0.755</cx:pt>
          <cx:pt idx="496">0.755</cx:pt>
          <cx:pt idx="497">0.755</cx:pt>
          <cx:pt idx="498">0.755</cx:pt>
          <cx:pt idx="499">0.755</cx:pt>
          <cx:pt idx="500">0.755</cx:pt>
          <cx:pt idx="501">0.755</cx:pt>
          <cx:pt idx="502">0.755</cx:pt>
          <cx:pt idx="503">0.755</cx:pt>
          <cx:pt idx="504">0.755</cx:pt>
          <cx:pt idx="505">0.75600000000000001</cx:pt>
          <cx:pt idx="506">0.75600000000000001</cx:pt>
          <cx:pt idx="507">0.75600000000000001</cx:pt>
          <cx:pt idx="508">0.75600000000000001</cx:pt>
          <cx:pt idx="509">0.75600000000000001</cx:pt>
          <cx:pt idx="510">0.75600000000000001</cx:pt>
          <cx:pt idx="511">0.75600000000000001</cx:pt>
          <cx:pt idx="512">0.75600000000000001</cx:pt>
          <cx:pt idx="513">0.75600000000000001</cx:pt>
          <cx:pt idx="514">0.75600000000000001</cx:pt>
          <cx:pt idx="515">0.75600000000000001</cx:pt>
          <cx:pt idx="516">0.75600000000000001</cx:pt>
          <cx:pt idx="517">0.75600000000000001</cx:pt>
          <cx:pt idx="518">0.75600000000000001</cx:pt>
          <cx:pt idx="519">0.75600000000000001</cx:pt>
          <cx:pt idx="520">0.75600000000000001</cx:pt>
          <cx:pt idx="521">0.75600000000000001</cx:pt>
          <cx:pt idx="522">0.75700000000000001</cx:pt>
          <cx:pt idx="523">0.75900000000000001</cx:pt>
          <cx:pt idx="524">0.75900000000000001</cx:pt>
          <cx:pt idx="525">0.76000000000000001</cx:pt>
          <cx:pt idx="526">0.76000000000000001</cx:pt>
          <cx:pt idx="527">0.76000000000000001</cx:pt>
          <cx:pt idx="528">0.76000000000000001</cx:pt>
          <cx:pt idx="529">0.76000000000000001</cx:pt>
          <cx:pt idx="530">0.76000000000000001</cx:pt>
          <cx:pt idx="531">0.76000000000000001</cx:pt>
          <cx:pt idx="532">0.76000000000000001</cx:pt>
          <cx:pt idx="533">0.76000000000000001</cx:pt>
          <cx:pt idx="534">0.76000000000000001</cx:pt>
          <cx:pt idx="535">0.76000000000000001</cx:pt>
          <cx:pt idx="536">0.76000000000000001</cx:pt>
          <cx:pt idx="537">0.76000000000000001</cx:pt>
          <cx:pt idx="538">0.76000000000000001</cx:pt>
          <cx:pt idx="539">0.76000000000000001</cx:pt>
          <cx:pt idx="540">0.76000000000000001</cx:pt>
          <cx:pt idx="541">0.76000000000000001</cx:pt>
          <cx:pt idx="542">0.76000000000000001</cx:pt>
          <cx:pt idx="543">0.76000000000000001</cx:pt>
          <cx:pt idx="544">0.76000000000000001</cx:pt>
          <cx:pt idx="545">0.76000000000000001</cx:pt>
          <cx:pt idx="546">0.76100000000000001</cx:pt>
          <cx:pt idx="547">0.7619999999999999</cx:pt>
          <cx:pt idx="548">0.7619999999999999</cx:pt>
          <cx:pt idx="549">0.7619999999999999</cx:pt>
          <cx:pt idx="550">0.7619999999999999</cx:pt>
          <cx:pt idx="551">0.7619999999999999</cx:pt>
          <cx:pt idx="552">0.76400000000000001</cx:pt>
          <cx:pt idx="553">0.76400000000000001</cx:pt>
          <cx:pt idx="554">0.76400000000000001</cx:pt>
          <cx:pt idx="555">0.76400000000000001</cx:pt>
          <cx:pt idx="556">0.76500000000000001</cx:pt>
          <cx:pt idx="557">0.76500000000000001</cx:pt>
          <cx:pt idx="558">0.76500000000000001</cx:pt>
          <cx:pt idx="559">0.76500000000000001</cx:pt>
          <cx:pt idx="560">0.76500000000000001</cx:pt>
          <cx:pt idx="561">0.76500000000000001</cx:pt>
          <cx:pt idx="562">0.76500000000000001</cx:pt>
          <cx:pt idx="563">0.76500000000000001</cx:pt>
          <cx:pt idx="564">0.76500000000000001</cx:pt>
          <cx:pt idx="565">0.76500000000000001</cx:pt>
          <cx:pt idx="566">0.76500000000000001</cx:pt>
          <cx:pt idx="567">0.76600000000000001</cx:pt>
          <cx:pt idx="568">0.76600000000000001</cx:pt>
          <cx:pt idx="569">0.76600000000000001</cx:pt>
          <cx:pt idx="570">0.76600000000000001</cx:pt>
          <cx:pt idx="571">0.76800000000000002</cx:pt>
          <cx:pt idx="572">0.76800000000000002</cx:pt>
          <cx:pt idx="573">0.76900000000000002</cx:pt>
          <cx:pt idx="574">0.76900000000000002</cx:pt>
          <cx:pt idx="575">0.76900000000000002</cx:pt>
          <cx:pt idx="576">0.77000000000000002</cx:pt>
          <cx:pt idx="577">0.77000000000000002</cx:pt>
          <cx:pt idx="578">0.77000000000000002</cx:pt>
          <cx:pt idx="579">0.77000000000000002</cx:pt>
          <cx:pt idx="580">0.77000000000000002</cx:pt>
          <cx:pt idx="581">0.77000000000000002</cx:pt>
          <cx:pt idx="582">0.77000000000000002</cx:pt>
          <cx:pt idx="583">0.77000000000000002</cx:pt>
          <cx:pt idx="584">0.77000000000000002</cx:pt>
          <cx:pt idx="585">0.77000000000000002</cx:pt>
          <cx:pt idx="586">0.77100000000000002</cx:pt>
          <cx:pt idx="587">0.77100000000000002</cx:pt>
          <cx:pt idx="588">0.77100000000000002</cx:pt>
          <cx:pt idx="589">0.77100000000000002</cx:pt>
          <cx:pt idx="590">0.77100000000000002</cx:pt>
          <cx:pt idx="591">0.77100000000000002</cx:pt>
          <cx:pt idx="592">0.77200000000000002</cx:pt>
          <cx:pt idx="593">0.77200000000000002</cx:pt>
          <cx:pt idx="594">0.77200000000000002</cx:pt>
          <cx:pt idx="595">0.77400000000000002</cx:pt>
          <cx:pt idx="596">0.77400000000000002</cx:pt>
          <cx:pt idx="597">0.77400000000000002</cx:pt>
          <cx:pt idx="598">0.77500000000000002</cx:pt>
          <cx:pt idx="599">0.77500000000000002</cx:pt>
          <cx:pt idx="600">0.77500000000000002</cx:pt>
          <cx:pt idx="601">0.77500000000000002</cx:pt>
          <cx:pt idx="602">0.77500000000000002</cx:pt>
          <cx:pt idx="603">0.77500000000000002</cx:pt>
          <cx:pt idx="604">0.77500000000000002</cx:pt>
          <cx:pt idx="605">0.77500000000000002</cx:pt>
          <cx:pt idx="606">0.77500000000000002</cx:pt>
          <cx:pt idx="607">0.77500000000000002</cx:pt>
          <cx:pt idx="608">0.77500000000000002</cx:pt>
          <cx:pt idx="609">0.77500000000000002</cx:pt>
          <cx:pt idx="610">0.77500000000000002</cx:pt>
          <cx:pt idx="611">0.77500000000000002</cx:pt>
          <cx:pt idx="612">0.77500000000000002</cx:pt>
          <cx:pt idx="613">0.77600000000000002</cx:pt>
          <cx:pt idx="614">0.77600000000000002</cx:pt>
          <cx:pt idx="615">0.77600000000000002</cx:pt>
          <cx:pt idx="616">0.77600000000000002</cx:pt>
          <cx:pt idx="617">0.77600000000000002</cx:pt>
          <cx:pt idx="618">0.77800000000000002</cx:pt>
          <cx:pt idx="619">0.77800000000000002</cx:pt>
          <cx:pt idx="620">0.77800000000000002</cx:pt>
          <cx:pt idx="621">0.77800000000000002</cx:pt>
          <cx:pt idx="622">0.77800000000000002</cx:pt>
          <cx:pt idx="623">0.77800000000000002</cx:pt>
          <cx:pt idx="624">0.77800000000000002</cx:pt>
          <cx:pt idx="625">0.77900000000000003</cx:pt>
          <cx:pt idx="626">0.77900000000000003</cx:pt>
          <cx:pt idx="627">0.77900000000000003</cx:pt>
          <cx:pt idx="628">0.77900000000000003</cx:pt>
          <cx:pt idx="629">0.77900000000000003</cx:pt>
          <cx:pt idx="630">0.77900000000000003</cx:pt>
          <cx:pt idx="631">0.78000000000000003</cx:pt>
          <cx:pt idx="632">0.78000000000000003</cx:pt>
          <cx:pt idx="633">0.78000000000000003</cx:pt>
          <cx:pt idx="634">0.78000000000000003</cx:pt>
          <cx:pt idx="635">0.78000000000000003</cx:pt>
          <cx:pt idx="636">0.78000000000000003</cx:pt>
          <cx:pt idx="637">0.78000000000000003</cx:pt>
          <cx:pt idx="638">0.78000000000000003</cx:pt>
          <cx:pt idx="639">0.78000000000000003</cx:pt>
          <cx:pt idx="640">0.78000000000000003</cx:pt>
          <cx:pt idx="641">0.78000000000000003</cx:pt>
          <cx:pt idx="642">0.78000000000000003</cx:pt>
          <cx:pt idx="643">0.78000000000000003</cx:pt>
          <cx:pt idx="644">0.78000000000000003</cx:pt>
          <cx:pt idx="645">0.78000000000000003</cx:pt>
          <cx:pt idx="646">0.78000000000000003</cx:pt>
          <cx:pt idx="647">0.78000000000000003</cx:pt>
          <cx:pt idx="648">0.78000000000000003</cx:pt>
          <cx:pt idx="649">0.78000000000000003</cx:pt>
          <cx:pt idx="650">0.78000000000000003</cx:pt>
          <cx:pt idx="651">0.78000000000000003</cx:pt>
          <cx:pt idx="652">0.78000000000000003</cx:pt>
          <cx:pt idx="653">0.78000000000000003</cx:pt>
          <cx:pt idx="654">0.78000000000000003</cx:pt>
          <cx:pt idx="655">0.78000000000000003</cx:pt>
          <cx:pt idx="656">0.78000000000000003</cx:pt>
          <cx:pt idx="657">0.78000000000000003</cx:pt>
          <cx:pt idx="658">0.78100000000000003</cx:pt>
          <cx:pt idx="659">0.78100000000000003</cx:pt>
          <cx:pt idx="660">0.78100000000000003</cx:pt>
          <cx:pt idx="661">0.78100000000000003</cx:pt>
          <cx:pt idx="662">0.78100000000000003</cx:pt>
          <cx:pt idx="663">0.78100000000000003</cx:pt>
          <cx:pt idx="664">0.78100000000000003</cx:pt>
          <cx:pt idx="665">0.78200000000000003</cx:pt>
          <cx:pt idx="666">0.78200000000000003</cx:pt>
          <cx:pt idx="667">0.78400000000000003</cx:pt>
          <cx:pt idx="668">0.78400000000000003</cx:pt>
          <cx:pt idx="669">0.78500000000000003</cx:pt>
          <cx:pt idx="670">0.78500000000000003</cx:pt>
          <cx:pt idx="671">0.78500000000000003</cx:pt>
          <cx:pt idx="672">0.78500000000000003</cx:pt>
          <cx:pt idx="673">0.78500000000000003</cx:pt>
          <cx:pt idx="674">0.78500000000000003</cx:pt>
          <cx:pt idx="675">0.78500000000000003</cx:pt>
          <cx:pt idx="676">0.78500000000000003</cx:pt>
          <cx:pt idx="677">0.78500000000000003</cx:pt>
          <cx:pt idx="678">0.78500000000000003</cx:pt>
          <cx:pt idx="679">0.78500000000000003</cx:pt>
          <cx:pt idx="680">0.78500000000000003</cx:pt>
          <cx:pt idx="681">0.78500000000000003</cx:pt>
          <cx:pt idx="682">0.78500000000000003</cx:pt>
          <cx:pt idx="683">0.78500000000000003</cx:pt>
          <cx:pt idx="684">0.78500000000000003</cx:pt>
          <cx:pt idx="685">0.78500000000000003</cx:pt>
          <cx:pt idx="686">0.78500000000000003</cx:pt>
          <cx:pt idx="687">0.78599999999999992</cx:pt>
          <cx:pt idx="688">0.78799999999999992</cx:pt>
          <cx:pt idx="689">0.78799999999999992</cx:pt>
          <cx:pt idx="690">0.78799999999999992</cx:pt>
          <cx:pt idx="691">0.78799999999999992</cx:pt>
          <cx:pt idx="692">0.78899999999999992</cx:pt>
          <cx:pt idx="693">0.78899999999999992</cx:pt>
          <cx:pt idx="694">0.78899999999999992</cx:pt>
          <cx:pt idx="695">0.78899999999999992</cx:pt>
          <cx:pt idx="696">0.78999999999999992</cx:pt>
          <cx:pt idx="697">0.78999999999999992</cx:pt>
          <cx:pt idx="698">0.78999999999999992</cx:pt>
          <cx:pt idx="699">0.78999999999999992</cx:pt>
          <cx:pt idx="700">0.78999999999999992</cx:pt>
          <cx:pt idx="701">0.78999999999999992</cx:pt>
          <cx:pt idx="702">0.78999999999999992</cx:pt>
          <cx:pt idx="703">0.78999999999999992</cx:pt>
          <cx:pt idx="704">0.78999999999999992</cx:pt>
          <cx:pt idx="705">0.78999999999999992</cx:pt>
          <cx:pt idx="706">0.78999999999999992</cx:pt>
          <cx:pt idx="707">0.78999999999999992</cx:pt>
          <cx:pt idx="708">0.78999999999999992</cx:pt>
          <cx:pt idx="709">0.79099999999999993</cx:pt>
          <cx:pt idx="710">0.79099999999999993</cx:pt>
          <cx:pt idx="711">0.79299999999999993</cx:pt>
          <cx:pt idx="712">0.79299999999999993</cx:pt>
          <cx:pt idx="713">0.79299999999999993</cx:pt>
          <cx:pt idx="714">0.79299999999999993</cx:pt>
          <cx:pt idx="715">0.79299999999999993</cx:pt>
          <cx:pt idx="716">0.79299999999999993</cx:pt>
          <cx:pt idx="717">0.79400000000000004</cx:pt>
          <cx:pt idx="718">0.79400000000000004</cx:pt>
          <cx:pt idx="719">0.79500000000000004</cx:pt>
          <cx:pt idx="720">0.79500000000000004</cx:pt>
          <cx:pt idx="721">0.79500000000000004</cx:pt>
          <cx:pt idx="722">0.79500000000000004</cx:pt>
          <cx:pt idx="723">0.79500000000000004</cx:pt>
          <cx:pt idx="724">0.79500000000000004</cx:pt>
          <cx:pt idx="725">0.79500000000000004</cx:pt>
          <cx:pt idx="726">0.79500000000000004</cx:pt>
          <cx:pt idx="727">0.79500000000000004</cx:pt>
          <cx:pt idx="728">0.79500000000000004</cx:pt>
          <cx:pt idx="729">0.79500000000000004</cx:pt>
          <cx:pt idx="730">0.79500000000000004</cx:pt>
          <cx:pt idx="731">0.79500000000000004</cx:pt>
          <cx:pt idx="732">0.79600000000000004</cx:pt>
          <cx:pt idx="733">0.79600000000000004</cx:pt>
          <cx:pt idx="734">0.79600000000000004</cx:pt>
          <cx:pt idx="735">0.79700000000000004</cx:pt>
          <cx:pt idx="736">0.79700000000000004</cx:pt>
          <cx:pt idx="737">0.79700000000000004</cx:pt>
          <cx:pt idx="738">0.79900000000000004</cx:pt>
          <cx:pt idx="739">0.79900000000000004</cx:pt>
          <cx:pt idx="740">0.79900000000000004</cx:pt>
          <cx:pt idx="741">0.79900000000000004</cx:pt>
          <cx:pt idx="742">0.79900000000000004</cx:pt>
          <cx:pt idx="743">0.79900000000000004</cx:pt>
          <cx:pt idx="744">0.80000000000000004</cx:pt>
          <cx:pt idx="745">0.80000000000000004</cx:pt>
          <cx:pt idx="746">0.80000000000000004</cx:pt>
          <cx:pt idx="747">0.80000000000000004</cx:pt>
          <cx:pt idx="748">0.80000000000000004</cx:pt>
          <cx:pt idx="749">0.80000000000000004</cx:pt>
          <cx:pt idx="750">0.80000000000000004</cx:pt>
          <cx:pt idx="751">0.80000000000000004</cx:pt>
          <cx:pt idx="752">0.80000000000000004</cx:pt>
          <cx:pt idx="753">0.80000000000000004</cx:pt>
          <cx:pt idx="754">0.80000000000000004</cx:pt>
          <cx:pt idx="755">0.80000000000000004</cx:pt>
          <cx:pt idx="756">0.80100000000000005</cx:pt>
          <cx:pt idx="757">0.80100000000000005</cx:pt>
          <cx:pt idx="758">0.80100000000000005</cx:pt>
          <cx:pt idx="759">0.80300000000000005</cx:pt>
          <cx:pt idx="760">0.80300000000000005</cx:pt>
          <cx:pt idx="761">0.80300000000000005</cx:pt>
          <cx:pt idx="762">0.80400000000000005</cx:pt>
          <cx:pt idx="763">0.80400000000000005</cx:pt>
          <cx:pt idx="764">0.80400000000000005</cx:pt>
          <cx:pt idx="765">0.80400000000000005</cx:pt>
          <cx:pt idx="766">0.80500000000000005</cx:pt>
          <cx:pt idx="767">0.80500000000000005</cx:pt>
          <cx:pt idx="768">0.80500000000000005</cx:pt>
          <cx:pt idx="769">0.80500000000000005</cx:pt>
          <cx:pt idx="770">0.80500000000000005</cx:pt>
          <cx:pt idx="771">0.80500000000000005</cx:pt>
          <cx:pt idx="772">0.80500000000000005</cx:pt>
          <cx:pt idx="773">0.80500000000000005</cx:pt>
          <cx:pt idx="774">0.80500000000000005</cx:pt>
          <cx:pt idx="775">0.80500000000000005</cx:pt>
          <cx:pt idx="776">0.80500000000000005</cx:pt>
          <cx:pt idx="777">0.80500000000000005</cx:pt>
          <cx:pt idx="778">0.80600000000000005</cx:pt>
          <cx:pt idx="779">0.80600000000000005</cx:pt>
          <cx:pt idx="780">0.80600000000000005</cx:pt>
          <cx:pt idx="781">0.80700000000000005</cx:pt>
          <cx:pt idx="782">0.80700000000000005</cx:pt>
          <cx:pt idx="783">0.80900000000000005</cx:pt>
          <cx:pt idx="784">0.80999999999999994</cx:pt>
          <cx:pt idx="785">0.80999999999999994</cx:pt>
          <cx:pt idx="786">0.80999999999999994</cx:pt>
          <cx:pt idx="787">0.80999999999999994</cx:pt>
          <cx:pt idx="788">0.80999999999999994</cx:pt>
          <cx:pt idx="789">0.80999999999999994</cx:pt>
          <cx:pt idx="790">0.80999999999999994</cx:pt>
          <cx:pt idx="791">0.80999999999999994</cx:pt>
          <cx:pt idx="792">0.80999999999999994</cx:pt>
          <cx:pt idx="793">0.80999999999999994</cx:pt>
          <cx:pt idx="794">0.80999999999999994</cx:pt>
          <cx:pt idx="795">0.80999999999999994</cx:pt>
          <cx:pt idx="796">0.80999999999999994</cx:pt>
          <cx:pt idx="797">0.80999999999999994</cx:pt>
          <cx:pt idx="798">0.81099999999999994</cx:pt>
          <cx:pt idx="799">0.81099999999999994</cx:pt>
          <cx:pt idx="800">0.81299999999999994</cx:pt>
          <cx:pt idx="801">0.81299999999999994</cx:pt>
          <cx:pt idx="802">0.81299999999999994</cx:pt>
          <cx:pt idx="803">0.81299999999999994</cx:pt>
          <cx:pt idx="804">0.81299999999999994</cx:pt>
          <cx:pt idx="805">0.81299999999999994</cx:pt>
          <cx:pt idx="806">0.81399999999999995</cx:pt>
          <cx:pt idx="807">0.81399999999999995</cx:pt>
          <cx:pt idx="808">0.81399999999999995</cx:pt>
          <cx:pt idx="809">0.81399999999999995</cx:pt>
          <cx:pt idx="810">0.81499999999999995</cx:pt>
          <cx:pt idx="811">0.81499999999999995</cx:pt>
          <cx:pt idx="812">0.81499999999999995</cx:pt>
          <cx:pt idx="813">0.81499999999999995</cx:pt>
          <cx:pt idx="814">0.81499999999999995</cx:pt>
          <cx:pt idx="815">0.81499999999999995</cx:pt>
          <cx:pt idx="816">0.81499999999999995</cx:pt>
          <cx:pt idx="817">0.81499999999999995</cx:pt>
          <cx:pt idx="818">0.81499999999999995</cx:pt>
          <cx:pt idx="819">0.81499999999999995</cx:pt>
          <cx:pt idx="820">0.81499999999999995</cx:pt>
          <cx:pt idx="821">0.81499999999999995</cx:pt>
          <cx:pt idx="822">0.81499999999999995</cx:pt>
          <cx:pt idx="823">0.81499999999999995</cx:pt>
          <cx:pt idx="824">0.81499999999999995</cx:pt>
          <cx:pt idx="825">0.81599999999999995</cx:pt>
          <cx:pt idx="826">0.81599999999999995</cx:pt>
          <cx:pt idx="827">0.81599999999999995</cx:pt>
          <cx:pt idx="828">0.81599999999999995</cx:pt>
          <cx:pt idx="829">0.81599999999999995</cx:pt>
          <cx:pt idx="830">0.81599999999999995</cx:pt>
          <cx:pt idx="831">0.81599999999999995</cx:pt>
          <cx:pt idx="832">0.81599999999999995</cx:pt>
          <cx:pt idx="833">0.81599999999999995</cx:pt>
          <cx:pt idx="834">0.81899999999999995</cx:pt>
          <cx:pt idx="835">0.81899999999999995</cx:pt>
          <cx:pt idx="836">0.81899999999999995</cx:pt>
          <cx:pt idx="837">0.81999999999999995</cx:pt>
          <cx:pt idx="838">0.81999999999999995</cx:pt>
          <cx:pt idx="839">0.81999999999999995</cx:pt>
          <cx:pt idx="840">0.81999999999999995</cx:pt>
          <cx:pt idx="841">0.81999999999999995</cx:pt>
          <cx:pt idx="842">0.81999999999999995</cx:pt>
          <cx:pt idx="843">0.81999999999999995</cx:pt>
          <cx:pt idx="844">0.81999999999999995</cx:pt>
          <cx:pt idx="845">0.81999999999999995</cx:pt>
          <cx:pt idx="846">0.81999999999999995</cx:pt>
          <cx:pt idx="847">0.81999999999999995</cx:pt>
          <cx:pt idx="848">0.81999999999999995</cx:pt>
          <cx:pt idx="849">0.81999999999999995</cx:pt>
          <cx:pt idx="850">0.82199999999999995</cx:pt>
          <cx:pt idx="851">0.82199999999999995</cx:pt>
          <cx:pt idx="852">0.82400000000000007</cx:pt>
          <cx:pt idx="853">0.82400000000000007</cx:pt>
          <cx:pt idx="854">0.82400000000000007</cx:pt>
          <cx:pt idx="855">0.82400000000000007</cx:pt>
          <cx:pt idx="856">0.82400000000000007</cx:pt>
          <cx:pt idx="857">0.82500000000000007</cx:pt>
          <cx:pt idx="858">0.82500000000000007</cx:pt>
          <cx:pt idx="859">0.82500000000000007</cx:pt>
          <cx:pt idx="860">0.82500000000000007</cx:pt>
          <cx:pt idx="861">0.82500000000000007</cx:pt>
          <cx:pt idx="862">0.82500000000000007</cx:pt>
          <cx:pt idx="863">0.82500000000000007</cx:pt>
          <cx:pt idx="864">0.82600000000000007</cx:pt>
          <cx:pt idx="865">0.82600000000000007</cx:pt>
          <cx:pt idx="866">0.82800000000000007</cx:pt>
          <cx:pt idx="867">0.82800000000000007</cx:pt>
          <cx:pt idx="868">0.83000000000000007</cx:pt>
          <cx:pt idx="869">0.83000000000000007</cx:pt>
          <cx:pt idx="870">0.83000000000000007</cx:pt>
          <cx:pt idx="871">0.83000000000000007</cx:pt>
          <cx:pt idx="872">0.83000000000000007</cx:pt>
          <cx:pt idx="873">0.83000000000000007</cx:pt>
          <cx:pt idx="874">0.83000000000000007</cx:pt>
          <cx:pt idx="875">0.83000000000000007</cx:pt>
          <cx:pt idx="876">0.83000000000000007</cx:pt>
          <cx:pt idx="877">0.83000000000000007</cx:pt>
          <cx:pt idx="878">0.83000000000000007</cx:pt>
          <cx:pt idx="879">0.83000000000000007</cx:pt>
          <cx:pt idx="880">0.83100000000000007</cx:pt>
          <cx:pt idx="881">0.83100000000000007</cx:pt>
          <cx:pt idx="882">0.83200000000000007</cx:pt>
          <cx:pt idx="883">0.83200000000000007</cx:pt>
          <cx:pt idx="884">0.83200000000000007</cx:pt>
          <cx:pt idx="885">0.83200000000000007</cx:pt>
          <cx:pt idx="886">0.83200000000000007</cx:pt>
          <cx:pt idx="887">0.83200000000000007</cx:pt>
          <cx:pt idx="888">0.83200000000000007</cx:pt>
          <cx:pt idx="889">0.83200000000000007</cx:pt>
          <cx:pt idx="890">0.83499999999999996</cx:pt>
          <cx:pt idx="891">0.83499999999999996</cx:pt>
          <cx:pt idx="892">0.83499999999999996</cx:pt>
          <cx:pt idx="893">0.83499999999999996</cx:pt>
          <cx:pt idx="894">0.83499999999999996</cx:pt>
          <cx:pt idx="895">0.83499999999999996</cx:pt>
          <cx:pt idx="896">0.83499999999999996</cx:pt>
          <cx:pt idx="897">0.83499999999999996</cx:pt>
          <cx:pt idx="898">0.83499999999999996</cx:pt>
          <cx:pt idx="899">0.83499999999999996</cx:pt>
          <cx:pt idx="900">0.83599999999999997</cx:pt>
          <cx:pt idx="901">0.83699999999999997</cx:pt>
          <cx:pt idx="902">0.83899999999999997</cx:pt>
          <cx:pt idx="903">0.83999999999999997</cx:pt>
          <cx:pt idx="904">0.83999999999999997</cx:pt>
          <cx:pt idx="905">0.83999999999999997</cx:pt>
          <cx:pt idx="906">0.83999999999999997</cx:pt>
          <cx:pt idx="907">0.83999999999999997</cx:pt>
          <cx:pt idx="908">0.83999999999999997</cx:pt>
          <cx:pt idx="909">0.83999999999999997</cx:pt>
          <cx:pt idx="910">0.83999999999999997</cx:pt>
          <cx:pt idx="911">0.83999999999999997</cx:pt>
          <cx:pt idx="912">0.84399999999999997</cx:pt>
          <cx:pt idx="913">0.84399999999999997</cx:pt>
          <cx:pt idx="914">0.84499999999999997</cx:pt>
          <cx:pt idx="915">0.84499999999999997</cx:pt>
          <cx:pt idx="916">0.84499999999999997</cx:pt>
          <cx:pt idx="917">0.84499999999999997</cx:pt>
          <cx:pt idx="918">0.84499999999999997</cx:pt>
          <cx:pt idx="919">0.84499999999999997</cx:pt>
          <cx:pt idx="920">0.84499999999999997</cx:pt>
          <cx:pt idx="921">0.84499999999999997</cx:pt>
          <cx:pt idx="922">0.84499999999999997</cx:pt>
          <cx:pt idx="923">0.84599999999999997</cx:pt>
          <cx:pt idx="924">0.84599999999999997</cx:pt>
          <cx:pt idx="925">0.84899999999999998</cx:pt>
          <cx:pt idx="926">0.84999999999999998</cx:pt>
          <cx:pt idx="927">0.84999999999999998</cx:pt>
          <cx:pt idx="928">0.84999999999999998</cx:pt>
          <cx:pt idx="929">0.84999999999999998</cx:pt>
          <cx:pt idx="930">0.84999999999999998</cx:pt>
          <cx:pt idx="931">0.84999999999999998</cx:pt>
          <cx:pt idx="932">0.84999999999999998</cx:pt>
          <cx:pt idx="933">0.84999999999999998</cx:pt>
          <cx:pt idx="934">0.84999999999999998</cx:pt>
          <cx:pt idx="935">0.84999999999999998</cx:pt>
          <cx:pt idx="936">0.84999999999999998</cx:pt>
          <cx:pt idx="937">0.84999999999999998</cx:pt>
          <cx:pt idx="938">0.84999999999999998</cx:pt>
          <cx:pt idx="939">0.84999999999999998</cx:pt>
          <cx:pt idx="940">0.85099999999999998</cx:pt>
          <cx:pt idx="941">0.85099999999999998</cx:pt>
          <cx:pt idx="942">0.85299999999999998</cx:pt>
          <cx:pt idx="943">0.85299999999999998</cx:pt>
          <cx:pt idx="944">0.85400000000000009</cx:pt>
          <cx:pt idx="945">0.85400000000000009</cx:pt>
          <cx:pt idx="946">0.85400000000000009</cx:pt>
          <cx:pt idx="947">0.85500000000000009</cx:pt>
          <cx:pt idx="948">0.85500000000000009</cx:pt>
          <cx:pt idx="949">0.85500000000000009</cx:pt>
          <cx:pt idx="950">0.85500000000000009</cx:pt>
          <cx:pt idx="951">0.85500000000000009</cx:pt>
          <cx:pt idx="952">0.85500000000000009</cx:pt>
          <cx:pt idx="953">0.85500000000000009</cx:pt>
          <cx:pt idx="954">0.85500000000000009</cx:pt>
          <cx:pt idx="955">0.85500000000000009</cx:pt>
          <cx:pt idx="956">0.85500000000000009</cx:pt>
          <cx:pt idx="957">0.85500000000000009</cx:pt>
          <cx:pt idx="958">0.85500000000000009</cx:pt>
          <cx:pt idx="959">0.85500000000000009</cx:pt>
          <cx:pt idx="960">0.85699999999999998</cx:pt>
          <cx:pt idx="961">0.85699999999999998</cx:pt>
          <cx:pt idx="962">0.85899999999999999</cx:pt>
          <cx:pt idx="963">0.85899999999999999</cx:pt>
          <cx:pt idx="964">0.85899999999999999</cx:pt>
          <cx:pt idx="965">0.85899999999999999</cx:pt>
          <cx:pt idx="966">0.85899999999999999</cx:pt>
          <cx:pt idx="967">0.85999999999999999</cx:pt>
          <cx:pt idx="968">0.85999999999999999</cx:pt>
          <cx:pt idx="969">0.86099999999999999</cx:pt>
          <cx:pt idx="970">0.86099999999999999</cx:pt>
          <cx:pt idx="971">0.86099999999999999</cx:pt>
          <cx:pt idx="972">0.86299999999999999</cx:pt>
          <cx:pt idx="973">0.86399999999999999</cx:pt>
          <cx:pt idx="974">0.86399999999999999</cx:pt>
          <cx:pt idx="975">0.86499999999999999</cx:pt>
          <cx:pt idx="976">0.86499999999999999</cx:pt>
          <cx:pt idx="977">0.86499999999999999</cx:pt>
          <cx:pt idx="978">0.86499999999999999</cx:pt>
          <cx:pt idx="979">0.86499999999999999</cx:pt>
          <cx:pt idx="980">0.86499999999999999</cx:pt>
          <cx:pt idx="981">0.86499999999999999</cx:pt>
          <cx:pt idx="982">0.86499999999999999</cx:pt>
          <cx:pt idx="983">0.86499999999999999</cx:pt>
          <cx:pt idx="984">0.86499999999999999</cx:pt>
          <cx:pt idx="985">0.86499999999999999</cx:pt>
          <cx:pt idx="986">0.86499999999999999</cx:pt>
          <cx:pt idx="987">0.86599999999999999</cx:pt>
          <cx:pt idx="988">0.86799999999999999</cx:pt>
          <cx:pt idx="989">0.86799999999999999</cx:pt>
          <cx:pt idx="990">0.86799999999999999</cx:pt>
          <cx:pt idx="991">0.86799999999999999</cx:pt>
          <cx:pt idx="992">0.87</cx:pt>
          <cx:pt idx="993">0.87</cx:pt>
          <cx:pt idx="994">0.871</cx:pt>
          <cx:pt idx="995">0.874</cx:pt>
          <cx:pt idx="996">0.874</cx:pt>
          <cx:pt idx="997">0.874</cx:pt>
          <cx:pt idx="998">0.874</cx:pt>
          <cx:pt idx="999">0.874</cx:pt>
          <cx:pt idx="1000">0.875</cx:pt>
          <cx:pt idx="1001">0.875</cx:pt>
          <cx:pt idx="1002">0.875</cx:pt>
          <cx:pt idx="1003">0.875</cx:pt>
          <cx:pt idx="1004">0.875</cx:pt>
          <cx:pt idx="1005">0.875</cx:pt>
          <cx:pt idx="1006">0.875</cx:pt>
          <cx:pt idx="1007">0.875</cx:pt>
          <cx:pt idx="1008">0.876</cx:pt>
          <cx:pt idx="1009">0.879</cx:pt>
          <cx:pt idx="1010">0.88</cx:pt>
          <cx:pt idx="1011">0.88</cx:pt>
          <cx:pt idx="1012">0.88100000000000001</cx:pt>
          <cx:pt idx="1013">0.88200000000000001</cx:pt>
          <cx:pt idx="1014">0.88200000000000001</cx:pt>
          <cx:pt idx="1015">0.88400000000000001</cx:pt>
          <cx:pt idx="1016">0.88400000000000001</cx:pt>
          <cx:pt idx="1017">0.88400000000000001</cx:pt>
          <cx:pt idx="1018">0.88500000000000001</cx:pt>
          <cx:pt idx="1019">0.88500000000000001</cx:pt>
          <cx:pt idx="1020">0.88500000000000001</cx:pt>
          <cx:pt idx="1021">0.88500000000000001</cx:pt>
          <cx:pt idx="1022">0.88500000000000001</cx:pt>
          <cx:pt idx="1023">0.88500000000000001</cx:pt>
          <cx:pt idx="1024">0.88500000000000001</cx:pt>
          <cx:pt idx="1025">0.88700000000000001</cx:pt>
          <cx:pt idx="1026">0.88700000000000001</cx:pt>
          <cx:pt idx="1027">0.88700000000000001</cx:pt>
          <cx:pt idx="1028">0.89000000000000001</cx:pt>
          <cx:pt idx="1029">0.89000000000000001</cx:pt>
          <cx:pt idx="1030">0.89100000000000001</cx:pt>
          <cx:pt idx="1031">0.89500000000000002</cx:pt>
          <cx:pt idx="1032">0.89500000000000002</cx:pt>
          <cx:pt idx="1033">0.89500000000000002</cx:pt>
          <cx:pt idx="1034">0.89500000000000002</cx:pt>
          <cx:pt idx="1035">0.89500000000000002</cx:pt>
          <cx:pt idx="1036">0.89500000000000002</cx:pt>
          <cx:pt idx="1037">0.89500000000000002</cx:pt>
          <cx:pt idx="1038">0.89500000000000002</cx:pt>
          <cx:pt idx="1039">0.89500000000000002</cx:pt>
          <cx:pt idx="1040">0.89500000000000002</cx:pt>
          <cx:pt idx="1041">0.89500000000000002</cx:pt>
          <cx:pt idx="1042">0.89600000000000002</cx:pt>
          <cx:pt idx="1043">0.89900000000000002</cx:pt>
          <cx:pt idx="1044">0.89900000000000002</cx:pt>
          <cx:pt idx="1045">0.89900000000000002</cx:pt>
          <cx:pt idx="1046">0.90000000000000002</cx:pt>
          <cx:pt idx="1047">0.90000000000000002</cx:pt>
          <cx:pt idx="1048">0.90000000000000002</cx:pt>
          <cx:pt idx="1049">0.90000000000000002</cx:pt>
          <cx:pt idx="1050">0.90000000000000002</cx:pt>
          <cx:pt idx="1051">0.90500000000000003</cx:pt>
          <cx:pt idx="1052">0.90500000000000003</cx:pt>
          <cx:pt idx="1053">0.90500000000000003</cx:pt>
          <cx:pt idx="1054">0.90500000000000003</cx:pt>
          <cx:pt idx="1055">0.90500000000000003</cx:pt>
          <cx:pt idx="1056">0.90500000000000003</cx:pt>
          <cx:pt idx="1057">0.90500000000000003</cx:pt>
          <cx:pt idx="1058">0.91299999999999992</cx:pt>
          <cx:pt idx="1059">0.91299999999999992</cx:pt>
          <cx:pt idx="1060">0.91400000000000003</cx:pt>
          <cx:pt idx="1061">0.91500000000000004</cx:pt>
          <cx:pt idx="1062">0.91500000000000004</cx:pt>
          <cx:pt idx="1063">0.91600000000000004</cx:pt>
          <cx:pt idx="1064">0.91800000000000004</cx:pt>
          <cx:pt idx="1065">0.91800000000000004</cx:pt>
          <cx:pt idx="1066">0.92000000000000004</cx:pt>
          <cx:pt idx="1067">0.92000000000000004</cx:pt>
          <cx:pt idx="1068">0.92000000000000004</cx:pt>
          <cx:pt idx="1069">0.92000000000000004</cx:pt>
          <cx:pt idx="1070">0.92200000000000004</cx:pt>
          <cx:pt idx="1071">0.92500000000000004</cx:pt>
          <cx:pt idx="1072">0.92500000000000004</cx:pt>
          <cx:pt idx="1073">0.92800000000000005</cx:pt>
          <cx:pt idx="1074">0.92900000000000005</cx:pt>
          <cx:pt idx="1075">0.92900000000000005</cx:pt>
          <cx:pt idx="1076">0.92900000000000005</cx:pt>
          <cx:pt idx="1077">0.93000000000000005</cx:pt>
          <cx:pt idx="1078">0.93400000000000005</cx:pt>
          <cx:pt idx="1079">0.93499999999999994</cx:pt>
          <cx:pt idx="1080">0.93499999999999994</cx:pt>
          <cx:pt idx="1081">0.93499999999999994</cx:pt>
          <cx:pt idx="1082">0.93499999999999994</cx:pt>
          <cx:pt idx="1083">0.93499999999999994</cx:pt>
          <cx:pt idx="1084">0.93499999999999994</cx:pt>
          <cx:pt idx="1085">0.93600000000000005</cx:pt>
          <cx:pt idx="1086">0.93600000000000005</cx:pt>
          <cx:pt idx="1087">0.94000000000000006</cx:pt>
          <cx:pt idx="1088">0.94000000000000006</cx:pt>
          <cx:pt idx="1089">0.94000000000000006</cx:pt>
          <cx:pt idx="1090">0.94000000000000006</cx:pt>
          <cx:pt idx="1091">0.94000000000000006</cx:pt>
          <cx:pt idx="1092">0.94000000000000006</cx:pt>
          <cx:pt idx="1093">0.94000000000000006</cx:pt>
          <cx:pt idx="1094">0.94000000000000006</cx:pt>
          <cx:pt idx="1095">0.94000000000000006</cx:pt>
          <cx:pt idx="1096">0.94299999999999995</cx:pt>
          <cx:pt idx="1097">0.94499999999999995</cx:pt>
          <cx:pt idx="1098">0.94600000000000006</cx:pt>
          <cx:pt idx="1099">0.94699999999999995</cx:pt>
          <cx:pt idx="1100">0.95399999999999996</cx:pt>
          <cx:pt idx="1101">0.95499999999999996</cx:pt>
          <cx:pt idx="1102">0.95599999999999996</cx:pt>
          <cx:pt idx="1103">0.95999999999999996</cx:pt>
          <cx:pt idx="1104">0.96100000000000008</cx:pt>
          <cx:pt idx="1105">0.96399999999999997</cx:pt>
          <cx:pt idx="1106">0.96500000000000008</cx:pt>
          <cx:pt idx="1107">0.96500000000000008</cx:pt>
          <cx:pt idx="1108">0.96999999999999997</cx:pt>
          <cx:pt idx="1109">0.96999999999999997</cx:pt>
          <cx:pt idx="1110">0.96999999999999997</cx:pt>
          <cx:pt idx="1111">0.97500000000000009</cx:pt>
          <cx:pt idx="1112">0.97999999999999987</cx:pt>
          <cx:pt idx="1113">0.97999999999999987</cx:pt>
          <cx:pt idx="1114">0.97999999999999987</cx:pt>
          <cx:pt idx="1115">0.98499999999999999</cx:pt>
          <cx:pt idx="1116">0.98799999999999988</cx:pt>
          <cx:pt idx="1117">0.9900000000000001</cx:pt>
          <cx:pt idx="1118">0.9900000000000001</cx:pt>
          <cx:pt idx="1119">0.99400000000000011</cx:pt>
          <cx:pt idx="1120">0.995</cx:pt>
          <cx:pt idx="1121">1</cx:pt>
          <cx:pt idx="1122">1.0029999999999999</cx:pt>
          <cx:pt idx="1123">1.0049999999999999</cx:pt>
          <cx:pt idx="1124">1.0049999999999999</cx:pt>
          <cx:pt idx="1125">1.01</cx:pt>
          <cx:pt idx="1126">1.0149999999999999</cx:pt>
          <cx:pt idx="1127">1.0149999999999999</cx:pt>
          <cx:pt idx="1128">1.0149999999999999</cx:pt>
          <cx:pt idx="1129">1.0149999999999999</cx:pt>
          <cx:pt idx="1130">1.0149999999999999</cx:pt>
          <cx:pt idx="1131">1.0149999999999999</cx:pt>
          <cx:pt idx="1132">1.02</cx:pt>
          <cx:pt idx="1133">1.02</cx:pt>
          <cx:pt idx="1134">1.0230000000000001</cx:pt>
          <cx:pt idx="1135">1.0230000000000001</cx:pt>
          <cx:pt idx="1136">1.0250000000000001</cx:pt>
          <cx:pt idx="1137">1.0250000000000001</cx:pt>
          <cx:pt idx="1138">1.03</cx:pt>
          <cx:pt idx="1139">1.03</cx:pt>
          <cx:pt idx="1140">1.03</cx:pt>
          <cx:pt idx="1141">1.0350000000000001</cx:pt>
          <cx:pt idx="1142">1.0350000000000001</cx:pt>
          <cx:pt idx="1143">1.0350000000000001</cx:pt>
          <cx:pt idx="1144">1.0350000000000001</cx:pt>
          <cx:pt idx="1145">1.0399999999999998</cx:pt>
          <cx:pt idx="1146">1.0399999999999998</cx:pt>
          <cx:pt idx="1147">1.0429999999999999</cx:pt>
          <cx:pt idx="1148">1.0449999999999999</cx:pt>
          <cx:pt idx="1149">1.0449999999999999</cx:pt>
          <cx:pt idx="1150">1.0449999999999999</cx:pt>
          <cx:pt idx="1151">1.0449999999999999</cx:pt>
          <cx:pt idx="1152">1.0449999999999999</cx:pt>
          <cx:pt idx="1153">1.0449999999999999</cx:pt>
          <cx:pt idx="1154">1.0449999999999999</cx:pt>
          <cx:pt idx="1155">1.05</cx:pt>
          <cx:pt idx="1156">1.0549999999999999</cx:pt>
          <cx:pt idx="1157">1.0549999999999999</cx:pt>
          <cx:pt idx="1158">1.0549999999999999</cx:pt>
          <cx:pt idx="1159">1.0549999999999999</cx:pt>
          <cx:pt idx="1160">1.0600000000000001</cx:pt>
          <cx:pt idx="1161">1.0600000000000001</cx:pt>
          <cx:pt idx="1162">1.0600000000000001</cx:pt>
          <cx:pt idx="1163">1.0600000000000001</cx:pt>
          <cx:pt idx="1164">1.0649999999999999</cx:pt>
          <cx:pt idx="1165">1.0649999999999999</cx:pt>
          <cx:pt idx="1166">1.0680000000000001</cx:pt>
          <cx:pt idx="1167">1.0680000000000001</cx:pt>
          <cx:pt idx="1168">1.0680000000000001</cx:pt>
          <cx:pt idx="1169">1.0680000000000001</cx:pt>
          <cx:pt idx="1170">1.0700000000000001</cx:pt>
          <cx:pt idx="1171">1.0700000000000001</cx:pt>
          <cx:pt idx="1172">1.075</cx:pt>
          <cx:pt idx="1173">1.075</cx:pt>
          <cx:pt idx="1174">1.075</cx:pt>
          <cx:pt idx="1175">1.075</cx:pt>
          <cx:pt idx="1176">1.075</cx:pt>
          <cx:pt idx="1177">1.0899999999999999</cx:pt>
          <cx:pt idx="1178">1.095</cx:pt>
          <cx:pt idx="1179">1.0999999999999999</cx:pt>
          <cx:pt idx="1180">1.0999999999999999</cx:pt>
          <cx:pt idx="1181">1.105</cx:pt>
          <cx:pt idx="1182">1.105</cx:pt>
          <cx:pt idx="1183">1.105</cx:pt>
          <cx:pt idx="1184">1.1100000000000001</cx:pt>
          <cx:pt idx="1185">1.115</cx:pt>
          <cx:pt idx="1186">1.115</cx:pt>
          <cx:pt idx="1187">1.115</cx:pt>
          <cx:pt idx="1188">1.115</cx:pt>
          <cx:pt idx="1189">1.115</cx:pt>
          <cx:pt idx="1190">1.125</cx:pt>
          <cx:pt idx="1191">1.135</cx:pt>
          <cx:pt idx="1192">1.145</cx:pt>
          <cx:pt idx="1193">1.1459999999999999</cx:pt>
          <cx:pt idx="1194">1.1499999999999999</cx:pt>
          <cx:pt idx="1195">1.165</cx:pt>
          <cx:pt idx="1196">1.1899999999999999</cx:pt>
          <cx:pt idx="1197">1.1899999999999999</cx:pt>
          <cx:pt idx="1198">1.194</cx:pt>
          <cx:pt idx="1199">1.194</cx:pt>
          <cx:pt idx="1200">1.1949999999999998</cx:pt>
          <cx:pt idx="1201">1.1949999999999998</cx:pt>
          <cx:pt idx="1202">1.2050000000000001</cx:pt>
          <cx:pt idx="1203">1.22</cx:pt>
          <cx:pt idx="1204">1.22</cx:pt>
          <cx:pt idx="1205">1.2250000000000001</cx:pt>
          <cx:pt idx="1206">1.2349999999999999</cx:pt>
          <cx:pt idx="1207">1.2349999999999999</cx:pt>
          <cx:pt idx="1208">1.2449999999999999</cx:pt>
          <cx:pt idx="1209">1.2449999999999999</cx:pt>
          <cx:pt idx="1210">1.25</cx:pt>
          <cx:pt idx="1211">1.25</cx:pt>
          <cx:pt idx="1212">1.2549999999999999</cx:pt>
          <cx:pt idx="1213">1.2549999999999999</cx:pt>
          <cx:pt idx="1214">1.26</cx:pt>
          <cx:pt idx="1215">1.3049999999999999</cx:pt>
          <cx:pt idx="1216">1.3200000000000001</cx:pt>
          <cx:pt idx="1217">1.3200000000000001</cx:pt>
          <cx:pt idx="1218">1.3200000000000001</cx:pt>
          <cx:pt idx="1219">1.3200000000000001</cx:pt>
          <cx:pt idx="1220">1.3200000000000001</cx:pt>
          <cx:pt idx="1221">1.3200000000000001</cx:pt>
          <cx:pt idx="1222">1.3399999999999999</cx:pt>
          <cx:pt idx="1223">1.4200000000000002</cx:pt>
          <cx:pt idx="1224">1.4949999999999999</cx:pt>
          <cx:pt idx="1225">1.4949999999999999</cx:pt>
          <cx:pt idx="1226">1.4949999999999999</cx:pt>
          <cx:pt idx="1227">1.5700000000000001</cx:pt>
          <cx:pt idx="1228">1.5700000000000001</cx:pt>
          <cx:pt idx="1229">1.585</cx:pt>
          <cx:pt idx="1230">1.6850000000000001</cx:pt>
          <cx:pt idx="1231">1.6950000000000001</cx:pt>
          <cx:pt idx="1232">1.75</cx:pt>
          <cx:pt idx="1233">1.825</cx:pt>
          <cx:pt idx="1234">1.825</cx:pt>
          <cx:pt idx="1235">1.825</cx:pt>
          <cx:pt idx="1236">1.8800000000000001</cx:pt>
          <cx:pt idx="1237">2.0099999999999998</cx:pt>
          <cx:pt idx="1238">2.0099999999999998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rtl="0"/>
            <a:r>
              <a:rPr lang="en-US" altLang="ja-JP" sz="1800" b="1" i="0" baseline="0">
                <a:effectLst/>
              </a:rPr>
              <a:t>Benzophenon added, room-temparature-cured</a:t>
            </a:r>
            <a:endParaRPr lang="ja-JP" altLang="ja-JP" sz="1400">
              <a:effectLst/>
            </a:endParaRPr>
          </a:p>
        </cx:rich>
      </cx:tx>
    </cx:title>
    <cx:plotArea>
      <cx:plotAreaRegion>
        <cx:series layoutId="clusteredColumn" uniqueId="{89FAD92A-E34C-473E-A94C-630C543A8A59}">
          <cx:dataId val="0"/>
          <cx:layoutPr>
            <cx:binning intervalClosed="r">
              <cx:binSize val="0.05000000000000001"/>
            </cx:binning>
          </cx:layoutPr>
        </cx:series>
      </cx:plotAreaRegion>
      <cx:axis id="0">
        <cx:catScaling gapWidth="0"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rtl="0"/>
                <a:r>
                  <a:rPr lang="en-US" altLang="ja-JP" sz="1800" b="0" i="0" baseline="0">
                    <a:effectLst/>
                  </a:rPr>
                  <a:t>Rise time</a:t>
                </a:r>
                <a:r>
                  <a:rPr lang="ja-JP" altLang="ja-JP" sz="1800" b="0" i="0" baseline="0">
                    <a:effectLst/>
                  </a:rPr>
                  <a:t> </a:t>
                </a:r>
                <a:r>
                  <a:rPr lang="en-US" altLang="ja-JP" sz="1800" b="0" i="0" baseline="0">
                    <a:effectLst/>
                  </a:rPr>
                  <a:t>[ns]</a:t>
                </a:r>
                <a:endParaRPr lang="ja-JP" altLang="ja-JP" sz="900">
                  <a:effectLst/>
                </a:endParaRPr>
              </a:p>
            </cx:rich>
          </cx:tx>
        </cx:title>
        <cx:tickLabels/>
      </cx:axis>
      <cx:axis id="1">
        <cx:valScaling/>
        <cx:title>
          <cx:tx>
            <cx:rich>
              <a:bodyPr spcFirstLastPara="1" vertOverflow="ellipsis" horzOverflow="overflow" wrap="square" lIns="0" tIns="0" rIns="0" bIns="0" anchor="ctr" anchorCtr="1"/>
              <a:lstStyle/>
              <a:p>
                <a:pPr rtl="0"/>
                <a:r>
                  <a:rPr lang="en-US" altLang="ja-JP" sz="1800" b="0" i="0" baseline="0">
                    <a:effectLst/>
                  </a:rPr>
                  <a:t>Events/0.05 ns</a:t>
                </a:r>
                <a:endParaRPr lang="ja-JP" altLang="ja-JP" sz="900">
                  <a:effectLst/>
                </a:endParaRPr>
              </a:p>
            </cx:rich>
          </cx:tx>
        </cx:title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12-30T08:36:17.8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1026 5861 230 0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1-08T13:56:20.069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1 9 920 0 0,'0'0'471'0'0,"0"0"1639"0"0,0 0 717 0 0,0 0 145 0 0,0 0-322 0 0,1 1-1479 0 0,6 4-675 0 0,0 0-1 0 0,0 0 1 0 0,1-1 0 0 0,5 3-496 0 0,-12-7 55 0 0,1 1 1 0 0,0-1 0 0 0,-1 1 0 0 0,1-1 0 0 0,0 0 0 0 0,0 0 0 0 0,0 0 0 0 0,-1 0 0 0 0,1 0-1 0 0,0 0 1 0 0,0 0 0 0 0,0-1-56 0 0,8 1 34 0 0,-2-1-324 0 0,0 1 0 0 0,0-1 0 0 0,0 0 0 0 0,0-1 0 0 0,-1 0 0 0 0,1 0 0 0 0,0 0 0 0 0,-1-1 0 0 0,0-1 0 0 0,0 1 0 0 0,2-2 290 0 0,4-6-4666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01-08T13:19:16.776"/>
    </inkml:context>
    <inkml:brush xml:id="br0">
      <inkml:brushProperty name="width" value="0.05" units="cm"/>
      <inkml:brushProperty name="height" value="0.05" units="cm"/>
      <inkml:brushProperty name="color" value="#CC0066"/>
    </inkml:brush>
  </inkml:definitions>
  <inkml:trace contextRef="#ctx0" brushRef="#br0">10 15 5528 0 0,'0'0'240'0'0,"0"-4"56"0"0,-10-6-232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8-09-08T07:49:06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20347 7422 60 0,'29'-32'24'0,"-20"32"-20"0,-6 0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609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7838" y="0"/>
            <a:ext cx="4434999" cy="356609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226E6FE-3874-43C5-B0A6-B18B6B224DEC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519488" y="887413"/>
            <a:ext cx="3195637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3462" y="3416539"/>
            <a:ext cx="8187690" cy="279534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742693"/>
            <a:ext cx="4434999" cy="356608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7838" y="6742693"/>
            <a:ext cx="4434999" cy="356608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F25C19C-5D55-455B-B968-4AA9E21218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03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5C19C-5D55-455B-B968-4AA9E21218E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160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7A241-642C-F2A2-EAFB-C0B60C868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2E1277-93ED-E609-3DC7-3A5D46869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AEC0A16-97F9-2F94-1B7C-574210021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CFDAE9-C2F5-1FFD-6ABD-71D3EE85E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9A420A-BDF0-4775-9670-07D3BFB5E94B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76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F8446-C13C-6B71-DAED-862FB9A9D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DCDF90-D5F5-57D9-44B9-C45D38842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705E66-1F74-82A2-4036-AA8262274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705B07-4DE1-BD41-E06E-C1D25ABAC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9A420A-BDF0-4775-9670-07D3BFB5E94B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487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7A241-642C-F2A2-EAFB-C0B60C868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2E1277-93ED-E609-3DC7-3A5D46869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AEC0A16-97F9-2F94-1B7C-574210021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CFDAE9-C2F5-1FFD-6ABD-71D3EE85E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9A420A-BDF0-4775-9670-07D3BFB5E94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763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5C19C-5D55-455B-B968-4AA9E21218E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004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5C19C-5D55-455B-B968-4AA9E21218E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29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9956"/>
          </a:xfrm>
        </p:spPr>
        <p:txBody>
          <a:bodyPr lIns="0" tIns="0" rIns="0" bIns="0"/>
          <a:lstStyle>
            <a:lvl1pPr algn="ctr">
              <a:defRPr sz="44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0" y="679956"/>
            <a:ext cx="9143999" cy="5697984"/>
          </a:xfrm>
        </p:spPr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206322-F8D1-AB3A-D7B3-C077945E7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124968"/>
            <a:ext cx="6858000" cy="138499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B5B595A-AE0C-3192-D254-F33C5AF4F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0CD25B-26E5-EE2C-AAED-380EC78317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77940"/>
            <a:ext cx="2103120" cy="276999"/>
          </a:xfrm>
        </p:spPr>
        <p:txBody>
          <a:bodyPr/>
          <a:lstStyle/>
          <a:p>
            <a:fld id="{44080F08-BACF-4BFF-B098-8E380BDB8C2C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0BF149-7A0A-0547-5B5D-EA67B06D1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6377940"/>
            <a:ext cx="2926080" cy="27699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969F21-71AA-BC61-5ED6-12C586A1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6377940"/>
            <a:ext cx="2103120" cy="276999"/>
          </a:xfrm>
        </p:spPr>
        <p:txBody>
          <a:bodyPr/>
          <a:lstStyle/>
          <a:p>
            <a:fld id="{1C9096DE-3A54-4762-B311-39C1AC8438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43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パラグラフ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740228" y="947473"/>
            <a:ext cx="7998191" cy="499697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kumimoji="1" lang="ja-JP" altLang="en-US"/>
              <a:t>話題について伝えるべきメッセージ（問いの答え）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740228" y="1588768"/>
            <a:ext cx="8003722" cy="4996387"/>
          </a:xfrm>
        </p:spPr>
        <p:txBody>
          <a:bodyPr/>
          <a:lstStyle>
            <a:lvl1pPr marL="457200" indent="-457200"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800100" marR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2pPr>
            <a:lvl3pPr marL="1252538" indent="-338138">
              <a:buFont typeface="Wingdings" panose="05000000000000000000" pitchFamily="2" charset="2"/>
              <a:buChar char="u"/>
              <a:defRPr/>
            </a:lvl3pPr>
            <a:lvl4pPr marL="1706563" indent="-334963">
              <a:buFont typeface="Wingdings" panose="05000000000000000000" pitchFamily="2" charset="2"/>
              <a:buChar char="u"/>
              <a:defRPr/>
            </a:lvl4pPr>
            <a:lvl5pPr marL="2151063" indent="-322263">
              <a:buFont typeface="Wingdings" panose="05000000000000000000" pitchFamily="2" charset="2"/>
              <a:buChar char="u"/>
              <a:defRPr/>
            </a:lvl5pPr>
          </a:lstStyle>
          <a:p>
            <a:pPr lvl="0"/>
            <a:r>
              <a:rPr kumimoji="1" lang="ja-JP" altLang="en-US"/>
              <a:t>メッセージの補足説明（根拠／解説／具体例）</a:t>
            </a:r>
            <a:endParaRPr kumimoji="1" lang="en-US" altLang="ja-JP"/>
          </a:p>
          <a:p>
            <a:pPr lvl="1"/>
            <a:r>
              <a:rPr kumimoji="1" lang="ja-JP" altLang="en-US"/>
              <a:t>第２段</a:t>
            </a:r>
            <a:endParaRPr kumimoji="1" lang="en-US" altLang="ja-JP"/>
          </a:p>
          <a:p>
            <a:pPr lvl="2"/>
            <a:r>
              <a:rPr kumimoji="1" lang="ja-JP" altLang="en-US"/>
              <a:t>第３段</a:t>
            </a:r>
            <a:endParaRPr kumimoji="1" lang="en-US" altLang="ja-JP"/>
          </a:p>
          <a:p>
            <a:pPr lvl="3"/>
            <a:r>
              <a:rPr kumimoji="1" lang="ja-JP" altLang="en-US"/>
              <a:t>第４段</a:t>
            </a:r>
            <a:endParaRPr kumimoji="1" lang="en-US" altLang="ja-JP"/>
          </a:p>
          <a:p>
            <a:pPr lvl="4"/>
            <a:r>
              <a:rPr kumimoji="1" lang="ja-JP" altLang="en-US"/>
              <a:t>第５弾</a:t>
            </a:r>
            <a:endParaRPr kumimoji="1" lang="en-US" altLang="ja-JP"/>
          </a:p>
          <a:p>
            <a:pPr lvl="3"/>
            <a:endParaRPr kumimoji="1" lang="en-US" altLang="ja-JP"/>
          </a:p>
          <a:p>
            <a:pPr lvl="3"/>
            <a:endParaRPr kumimoji="1" lang="en-US" altLang="ja-JP"/>
          </a:p>
          <a:p>
            <a:pPr lvl="1"/>
            <a:endParaRPr kumimoji="1" lang="en-US" altLang="ja-JP"/>
          </a:p>
          <a:p>
            <a:pPr lvl="0"/>
            <a:endParaRPr kumimoji="1" lang="en-US" altLang="ja-JP"/>
          </a:p>
          <a:p>
            <a:pPr lvl="0"/>
            <a:endParaRPr kumimoji="1" lang="en-US" altLang="ja-JP"/>
          </a:p>
          <a:p>
            <a:pPr lvl="1"/>
            <a:endParaRPr kumimoji="1" lang="en-US" altLang="ja-JP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61679"/>
            <a:ext cx="7124701" cy="676985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kumimoji="1" lang="ja-JP" altLang="en-US"/>
              <a:t>スライドの話題＝問い</a:t>
            </a:r>
            <a:r>
              <a:rPr kumimoji="1" lang="en-US" altLang="ja-JP"/>
              <a:t>=</a:t>
            </a:r>
            <a:r>
              <a:rPr kumimoji="1" lang="ja-JP" altLang="en-US"/>
              <a:t>論点</a:t>
            </a:r>
            <a:endParaRPr kumimoji="1" lang="en-US" altLang="ja-JP"/>
          </a:p>
        </p:txBody>
      </p:sp>
      <p:sp>
        <p:nvSpPr>
          <p:cNvPr id="23" name="テキスト ボックス 22"/>
          <p:cNvSpPr txBox="1"/>
          <p:nvPr userDrawn="1"/>
        </p:nvSpPr>
        <p:spPr>
          <a:xfrm>
            <a:off x="8620125" y="181780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695743-78A6-41C5-8EC9-B94E39B9B94D}" type="slidenum">
              <a:rPr kumimoji="1" lang="ja-JP" altLang="en-US" sz="2400" smtClean="0">
                <a:solidFill>
                  <a:schemeClr val="tx1"/>
                </a:solidFill>
                <a:latin typeface="+mn-lt"/>
                <a:ea typeface="游ゴシック Medium" panose="020B0500000000000000" pitchFamily="50" charset="-128"/>
              </a:rPr>
              <a:t>‹#›</a:t>
            </a:fld>
            <a:endParaRPr kumimoji="1" lang="ja-JP" altLang="en-US" sz="2400">
              <a:solidFill>
                <a:schemeClr val="tx1"/>
              </a:solidFill>
              <a:latin typeface="+mn-lt"/>
              <a:ea typeface="游ゴシック Medium" panose="020B05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25EC8E1-13DD-C3A1-FE90-F6D71A42F8C7}"/>
              </a:ext>
            </a:extLst>
          </p:cNvPr>
          <p:cNvSpPr/>
          <p:nvPr userDrawn="1"/>
        </p:nvSpPr>
        <p:spPr>
          <a:xfrm>
            <a:off x="243840" y="707445"/>
            <a:ext cx="8656320" cy="473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82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10" name="図 9" descr="グラフ, バブル チャート&#10;&#10;自動的に生成された説明">
            <a:extLst>
              <a:ext uri="{FF2B5EF4-FFF2-40B4-BE49-F238E27FC236}">
                <a16:creationId xmlns:a16="http://schemas.microsoft.com/office/drawing/2014/main" id="{F6320F4F-F392-8A6F-630A-9A9BDDF356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4143" r="37262" b="26138"/>
          <a:stretch/>
        </p:blipFill>
        <p:spPr>
          <a:xfrm>
            <a:off x="243840" y="71714"/>
            <a:ext cx="612140" cy="62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9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70428" y="410717"/>
            <a:ext cx="2803143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657" y="1772158"/>
            <a:ext cx="8682685" cy="4205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ＭＳ Ｐゴシック"/>
                <a:cs typeface="ＭＳ Ｐゴシック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2.xml"/><Relationship Id="rId4" Type="http://schemas.openxmlformats.org/officeDocument/2006/relationships/image" Target="../media/image6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0.png"/><Relationship Id="rId4" Type="http://schemas.microsoft.com/office/2014/relationships/chartEx" Target="../charts/chartEx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Relationship Id="rId9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9.emf"/><Relationship Id="rId7" Type="http://schemas.openxmlformats.org/officeDocument/2006/relationships/image" Target="../media/image4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301487A-127F-4AA0-A014-A72DE4C3E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" y="2739957"/>
            <a:ext cx="9067800" cy="677108"/>
          </a:xfrm>
        </p:spPr>
        <p:txBody>
          <a:bodyPr/>
          <a:lstStyle/>
          <a:p>
            <a:pPr algn="ctr"/>
            <a:r>
              <a:rPr kumimoji="1" lang="ja-JP" altLang="en-US" dirty="0"/>
              <a:t>常温硬化プラスチックシンチレータ</a:t>
            </a:r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C663D2F5-6AFE-4D23-B1B6-8B5793358F7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14400" y="4114800"/>
            <a:ext cx="7239000" cy="1169551"/>
          </a:xfrm>
        </p:spPr>
        <p:txBody>
          <a:bodyPr/>
          <a:lstStyle/>
          <a:p>
            <a:pPr algn="ctr"/>
            <a:r>
              <a:rPr kumimoji="1" lang="ja-JP" altLang="en-US" dirty="0"/>
              <a:t>斎藤栄輔</a:t>
            </a:r>
            <a:endParaRPr kumimoji="1" lang="en-US" altLang="ja-JP" dirty="0"/>
          </a:p>
          <a:p>
            <a:pPr algn="ctr"/>
            <a:endParaRPr kumimoji="1" lang="en-US" altLang="ja-JP" sz="2400" dirty="0"/>
          </a:p>
          <a:p>
            <a:pPr algn="ctr"/>
            <a:r>
              <a:rPr kumimoji="1" lang="ja-JP" altLang="en-US" sz="2400" dirty="0"/>
              <a:t>富山高専　電子情報工学科</a:t>
            </a:r>
            <a:endParaRPr kumimoji="1" lang="en-US" altLang="ja-JP" sz="2400" dirty="0"/>
          </a:p>
        </p:txBody>
      </p:sp>
      <p:sp>
        <p:nvSpPr>
          <p:cNvPr id="2" name="字幕 4">
            <a:extLst>
              <a:ext uri="{FF2B5EF4-FFF2-40B4-BE49-F238E27FC236}">
                <a16:creationId xmlns:a16="http://schemas.microsoft.com/office/drawing/2014/main" id="{C04BB678-63E1-A9E2-ECB8-B6461D22A444}"/>
              </a:ext>
            </a:extLst>
          </p:cNvPr>
          <p:cNvSpPr txBox="1">
            <a:spLocks/>
          </p:cNvSpPr>
          <p:nvPr/>
        </p:nvSpPr>
        <p:spPr>
          <a:xfrm>
            <a:off x="381000" y="152400"/>
            <a:ext cx="8458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ＭＳ Ｐゴシック"/>
                <a:ea typeface="+mn-ea"/>
                <a:cs typeface="ＭＳ Ｐゴシック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kern="0" dirty="0" err="1"/>
              <a:t>HfCal</a:t>
            </a:r>
            <a:r>
              <a:rPr kumimoji="1" lang="en-US" altLang="ja-JP" kern="0" dirty="0"/>
              <a:t>-JP Meeting 2026.10.2</a:t>
            </a:r>
            <a:endParaRPr kumimoji="1" lang="en-US" altLang="ja-JP" sz="2400" kern="0" dirty="0"/>
          </a:p>
        </p:txBody>
      </p:sp>
    </p:spTree>
    <p:extLst>
      <p:ext uri="{BB962C8B-B14F-4D97-AF65-F5344CB8AC3E}">
        <p14:creationId xmlns:p14="http://schemas.microsoft.com/office/powerpoint/2010/main" val="238251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3545" y="0"/>
            <a:ext cx="5760085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新型シンチレー</a:t>
            </a:r>
            <a:r>
              <a:rPr spc="-15"/>
              <a:t>タ</a:t>
            </a:r>
            <a:r>
              <a:rPr spc="5"/>
              <a:t>の特徴</a:t>
            </a:r>
          </a:p>
        </p:txBody>
      </p:sp>
      <p:sp>
        <p:nvSpPr>
          <p:cNvPr id="10" name="object 10"/>
          <p:cNvSpPr/>
          <p:nvPr/>
        </p:nvSpPr>
        <p:spPr>
          <a:xfrm>
            <a:off x="76200" y="762000"/>
            <a:ext cx="8144819" cy="3152773"/>
          </a:xfrm>
          <a:custGeom>
            <a:avLst/>
            <a:gdLst/>
            <a:ahLst/>
            <a:cxnLst/>
            <a:rect l="l" t="t" r="r" b="b"/>
            <a:pathLst>
              <a:path w="4322445" h="4371340">
                <a:moveTo>
                  <a:pt x="0" y="0"/>
                </a:moveTo>
                <a:lnTo>
                  <a:pt x="0" y="4370743"/>
                </a:lnTo>
                <a:lnTo>
                  <a:pt x="4322191" y="4370743"/>
                </a:lnTo>
                <a:lnTo>
                  <a:pt x="4322191" y="0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E44ABC"/>
            </a:solidFill>
          </a:ln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</a:pPr>
            <a:r>
              <a:rPr lang="ja-JP" altLang="en-US" sz="2800" spc="-10" dirty="0">
                <a:latin typeface="ＭＳ Ｐゴシック"/>
                <a:cs typeface="ＭＳ Ｐゴシック"/>
              </a:rPr>
              <a:t>　</a:t>
            </a:r>
            <a:r>
              <a:rPr lang="ja-JP" altLang="en-US" sz="2800" u="heavy" spc="-10" dirty="0">
                <a:latin typeface="ＭＳ Ｐゴシック"/>
                <a:cs typeface="ＭＳ Ｐゴシック"/>
              </a:rPr>
              <a:t>常温硬化の</a:t>
            </a:r>
            <a:r>
              <a:rPr lang="ja-JP" altLang="en-US" sz="2800" b="1" u="heavy" spc="-15" dirty="0">
                <a:solidFill>
                  <a:srgbClr val="C94772"/>
                </a:solidFill>
                <a:latin typeface="ＭＳ Ｐゴシック"/>
                <a:cs typeface="ＭＳ Ｐゴシック"/>
              </a:rPr>
              <a:t>メ</a:t>
            </a:r>
            <a:r>
              <a:rPr lang="ja-JP" altLang="en-US" sz="2800" b="1" u="heavy" spc="-5" dirty="0">
                <a:solidFill>
                  <a:srgbClr val="C94772"/>
                </a:solidFill>
                <a:latin typeface="ＭＳ Ｐゴシック"/>
                <a:cs typeface="ＭＳ Ｐゴシック"/>
              </a:rPr>
              <a:t>リ</a:t>
            </a:r>
            <a:r>
              <a:rPr lang="ja-JP" altLang="en-US" sz="2800" b="1" u="heavy" spc="-10" dirty="0">
                <a:solidFill>
                  <a:srgbClr val="C94772"/>
                </a:solidFill>
                <a:latin typeface="ＭＳ Ｐゴシック"/>
                <a:cs typeface="ＭＳ Ｐゴシック"/>
              </a:rPr>
              <a:t>ッ</a:t>
            </a:r>
            <a:r>
              <a:rPr lang="ja-JP" altLang="en-US" sz="2800" b="1" u="heavy" spc="-15" dirty="0">
                <a:solidFill>
                  <a:srgbClr val="C94772"/>
                </a:solidFill>
                <a:latin typeface="ＭＳ Ｐゴシック"/>
                <a:cs typeface="ＭＳ Ｐゴシック"/>
              </a:rPr>
              <a:t>ト</a:t>
            </a:r>
            <a:endParaRPr lang="ja-JP" altLang="en-US" sz="2800" dirty="0">
              <a:solidFill>
                <a:srgbClr val="C94772"/>
              </a:solidFill>
              <a:latin typeface="ＭＳ Ｐゴシック"/>
              <a:cs typeface="ＭＳ Ｐゴシック"/>
            </a:endParaRPr>
          </a:p>
          <a:p>
            <a:pPr marL="469900" lvl="1">
              <a:spcBef>
                <a:spcPts val="15"/>
              </a:spcBef>
            </a:pPr>
            <a:r>
              <a:rPr lang="ja-JP" altLang="en-US" sz="2400" spc="-5" dirty="0">
                <a:solidFill>
                  <a:srgbClr val="FF0000"/>
                </a:solidFill>
                <a:latin typeface="ＭＳ Ｐゴシック"/>
                <a:cs typeface="ＭＳ Ｐゴシック"/>
              </a:rPr>
              <a:t>高温下の作製プロセスが不要</a:t>
            </a:r>
            <a:r>
              <a:rPr lang="ja-JP" altLang="en-US" sz="2400" spc="-5" dirty="0">
                <a:latin typeface="ＭＳ Ｐゴシック"/>
                <a:cs typeface="ＭＳ Ｐゴシック"/>
              </a:rPr>
              <a:t>で</a:t>
            </a:r>
            <a:r>
              <a:rPr lang="en-US" altLang="ja-JP" sz="2400" spc="-5" dirty="0">
                <a:latin typeface="ＭＳ Ｐゴシック"/>
                <a:cs typeface="ＭＳ Ｐゴシック"/>
              </a:rPr>
              <a:t>, </a:t>
            </a:r>
            <a:r>
              <a:rPr lang="ja-JP" altLang="en-US" sz="2400" spc="-5" dirty="0">
                <a:latin typeface="ＭＳ Ｐゴシック"/>
                <a:cs typeface="ＭＳ Ｐゴシック"/>
              </a:rPr>
              <a:t>安価に作製可能</a:t>
            </a:r>
            <a:endParaRPr lang="ja-JP" altLang="en-US" sz="2400" dirty="0">
              <a:latin typeface="ＭＳ Ｐゴシック"/>
              <a:cs typeface="ＭＳ Ｐゴシック"/>
            </a:endParaRPr>
          </a:p>
          <a:p>
            <a:pPr marL="672465" lvl="1">
              <a:spcBef>
                <a:spcPts val="465"/>
              </a:spcBef>
            </a:pPr>
            <a:r>
              <a:rPr lang="ja-JP" altLang="en-US" sz="2000" dirty="0">
                <a:latin typeface="ＭＳ Ｐゴシック"/>
                <a:cs typeface="ＭＳ Ｐゴシック"/>
              </a:rPr>
              <a:t>作製に要</a:t>
            </a:r>
            <a:r>
              <a:rPr lang="ja-JP" altLang="en-US" sz="2000" spc="-10" dirty="0">
                <a:latin typeface="ＭＳ Ｐゴシック"/>
                <a:cs typeface="ＭＳ Ｐゴシック"/>
              </a:rPr>
              <a:t>す</a:t>
            </a:r>
            <a:r>
              <a:rPr lang="ja-JP" altLang="en-US" sz="2000" dirty="0">
                <a:latin typeface="ＭＳ Ｐゴシック"/>
                <a:cs typeface="ＭＳ Ｐゴシック"/>
              </a:rPr>
              <a:t>る人件費が安い</a:t>
            </a:r>
            <a:r>
              <a:rPr lang="en-US" altLang="ja-JP" sz="2000" dirty="0">
                <a:latin typeface="Times New Roman"/>
                <a:cs typeface="Times New Roman"/>
              </a:rPr>
              <a:t>(</a:t>
            </a:r>
            <a:r>
              <a:rPr lang="ja-JP" altLang="en-US" sz="2000" dirty="0">
                <a:latin typeface="ＭＳ Ｐゴシック"/>
                <a:cs typeface="ＭＳ Ｐゴシック"/>
              </a:rPr>
              <a:t>市販品価格の</a:t>
            </a:r>
            <a:r>
              <a:rPr lang="en-US" altLang="ja-JP" sz="2000" dirty="0">
                <a:solidFill>
                  <a:srgbClr val="C94772"/>
                </a:solidFill>
                <a:latin typeface="ＭＳ Ｐゴシック"/>
                <a:cs typeface="ＭＳ Ｐゴシック"/>
              </a:rPr>
              <a:t> </a:t>
            </a:r>
            <a:r>
              <a:rPr lang="en-US" altLang="ja-JP" sz="2000" spc="-10" dirty="0">
                <a:solidFill>
                  <a:srgbClr val="C94772"/>
                </a:solidFill>
                <a:latin typeface="Times New Roman"/>
                <a:cs typeface="Times New Roman"/>
              </a:rPr>
              <a:t>1/</a:t>
            </a:r>
            <a:r>
              <a:rPr lang="en-US" altLang="ja-JP" sz="2000" spc="-5" dirty="0">
                <a:solidFill>
                  <a:srgbClr val="C94772"/>
                </a:solidFill>
                <a:latin typeface="Times New Roman"/>
                <a:cs typeface="Times New Roman"/>
              </a:rPr>
              <a:t>5</a:t>
            </a:r>
            <a:r>
              <a:rPr lang="ja-JP" altLang="en-US" sz="2000" spc="-5" dirty="0">
                <a:solidFill>
                  <a:srgbClr val="C94772"/>
                </a:solidFill>
                <a:latin typeface="Times New Roman"/>
                <a:cs typeface="Times New Roman"/>
              </a:rPr>
              <a:t> 以下</a:t>
            </a:r>
            <a:r>
              <a:rPr lang="ja-JP" altLang="en-US" sz="2000" spc="-5" dirty="0">
                <a:latin typeface="Times New Roman"/>
                <a:cs typeface="Times New Roman"/>
              </a:rPr>
              <a:t>を目標</a:t>
            </a:r>
            <a:r>
              <a:rPr lang="en-US" altLang="ja-JP" sz="2000" dirty="0">
                <a:latin typeface="Times New Roman"/>
                <a:cs typeface="Times New Roman"/>
              </a:rPr>
              <a:t>)</a:t>
            </a:r>
          </a:p>
          <a:p>
            <a:pPr marL="469900" lvl="1"/>
            <a:r>
              <a:rPr lang="ja-JP" altLang="en-US" sz="2400" spc="-5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成形の自由度が高い</a:t>
            </a:r>
            <a:endParaRPr lang="ja-JP" altLang="en-US" sz="2400" dirty="0">
              <a:latin typeface="ＭＳ Ｐゴシック"/>
              <a:cs typeface="ＭＳ Ｐゴシック"/>
            </a:endParaRPr>
          </a:p>
          <a:p>
            <a:pPr marL="672465" marR="5080" lvl="1" indent="-203200">
              <a:lnSpc>
                <a:spcPct val="109200"/>
              </a:lnSpc>
            </a:pPr>
            <a:r>
              <a:rPr lang="en-US" altLang="ja-JP" sz="2000" dirty="0">
                <a:latin typeface="ＭＳ Ｐゴシック"/>
                <a:cs typeface="ＭＳ Ｐゴシック"/>
              </a:rPr>
              <a:t>	</a:t>
            </a:r>
            <a:r>
              <a:rPr lang="ja-JP" altLang="en-US" sz="2000" dirty="0">
                <a:latin typeface="ＭＳ Ｐゴシック"/>
                <a:cs typeface="ＭＳ Ｐゴシック"/>
              </a:rPr>
              <a:t>型として加工容易な材質</a:t>
            </a:r>
            <a:r>
              <a:rPr lang="en-US" altLang="ja-JP" sz="2000" dirty="0">
                <a:latin typeface="ＭＳ Ｐゴシック"/>
                <a:cs typeface="ＭＳ Ｐゴシック"/>
              </a:rPr>
              <a:t>(</a:t>
            </a:r>
            <a:r>
              <a:rPr lang="ja-JP" altLang="en-US" sz="2000" dirty="0">
                <a:latin typeface="ＭＳ Ｐゴシック"/>
                <a:cs typeface="ＭＳ Ｐゴシック"/>
              </a:rPr>
              <a:t>ゴムやプラスチック</a:t>
            </a:r>
            <a:r>
              <a:rPr lang="en-US" altLang="ja-JP" sz="2000" dirty="0">
                <a:latin typeface="ＭＳ Ｐゴシック"/>
                <a:cs typeface="ＭＳ Ｐゴシック"/>
              </a:rPr>
              <a:t>)</a:t>
            </a:r>
            <a:r>
              <a:rPr lang="ja-JP" altLang="en-US" sz="2000" dirty="0">
                <a:latin typeface="ＭＳ Ｐゴシック"/>
                <a:cs typeface="ＭＳ Ｐゴシック"/>
              </a:rPr>
              <a:t>を使用可能</a:t>
            </a:r>
            <a:endParaRPr lang="en-US" altLang="ja-JP" sz="2000" dirty="0">
              <a:latin typeface="ＭＳ Ｐゴシック"/>
              <a:cs typeface="ＭＳ Ｐゴシック"/>
            </a:endParaRPr>
          </a:p>
          <a:p>
            <a:pPr marL="672465" marR="5080" lvl="1" indent="-203200">
              <a:lnSpc>
                <a:spcPct val="109200"/>
              </a:lnSpc>
            </a:pPr>
            <a:r>
              <a:rPr lang="ja-JP" altLang="en-US" sz="2400" spc="-5" dirty="0">
                <a:solidFill>
                  <a:srgbClr val="FF0000"/>
                </a:solidFill>
                <a:latin typeface="ＭＳ Ｐゴシック"/>
                <a:cs typeface="ＭＳ Ｐゴシック"/>
              </a:rPr>
              <a:t>機能性物質を添加可能</a:t>
            </a:r>
          </a:p>
          <a:p>
            <a:pPr marL="672465" marR="5080" lvl="1" indent="-203200">
              <a:lnSpc>
                <a:spcPct val="109200"/>
              </a:lnSpc>
            </a:pPr>
            <a:r>
              <a:rPr lang="en-US" altLang="ja-JP" sz="2400" spc="-5" dirty="0">
                <a:solidFill>
                  <a:srgbClr val="FF0000"/>
                </a:solidFill>
                <a:latin typeface="ＭＳ Ｐゴシック"/>
                <a:cs typeface="ＭＳ Ｐゴシック"/>
              </a:rPr>
              <a:t>	</a:t>
            </a:r>
            <a:r>
              <a:rPr lang="ja-JP" altLang="en-US" sz="2000" dirty="0">
                <a:latin typeface="ＭＳ Ｐゴシック"/>
                <a:cs typeface="ＭＳ Ｐゴシック"/>
              </a:rPr>
              <a:t>例）中性子捕捉に用いられる</a:t>
            </a:r>
            <a:r>
              <a:rPr lang="en-US" altLang="ja-JP" sz="2000" dirty="0">
                <a:latin typeface="ＭＳ Ｐゴシック"/>
                <a:cs typeface="ＭＳ Ｐゴシック"/>
              </a:rPr>
              <a:t>Gd</a:t>
            </a:r>
            <a:r>
              <a:rPr lang="ja-JP" altLang="en-US" sz="2000" dirty="0">
                <a:latin typeface="ＭＳ Ｐゴシック"/>
                <a:cs typeface="ＭＳ Ｐゴシック"/>
              </a:rPr>
              <a:t>や</a:t>
            </a:r>
            <a:r>
              <a:rPr lang="en-US" altLang="ja-JP" sz="2000" dirty="0">
                <a:latin typeface="ＭＳ Ｐゴシック"/>
                <a:cs typeface="ＭＳ Ｐゴシック"/>
              </a:rPr>
              <a:t>Li</a:t>
            </a:r>
            <a:r>
              <a:rPr lang="ja-JP" altLang="en-US" sz="2000" dirty="0">
                <a:latin typeface="ＭＳ Ｐゴシック"/>
                <a:cs typeface="ＭＳ Ｐゴシック"/>
              </a:rPr>
              <a:t>の化合物を添加可能</a:t>
            </a:r>
            <a:endParaRPr lang="en-US" altLang="ja-JP" sz="2000" dirty="0">
              <a:latin typeface="ＭＳ Ｐゴシック"/>
              <a:cs typeface="ＭＳ Ｐゴシック"/>
            </a:endParaRPr>
          </a:p>
          <a:p>
            <a:pPr marL="672465" marR="5080" lvl="1" indent="-203200">
              <a:lnSpc>
                <a:spcPct val="109200"/>
              </a:lnSpc>
            </a:pPr>
            <a:r>
              <a:rPr lang="ja-JP" altLang="en-US" sz="2000" dirty="0">
                <a:latin typeface="ＭＳ Ｐゴシック"/>
                <a:cs typeface="ＭＳ Ｐゴシック"/>
              </a:rPr>
              <a:t>　　　 常温下で添加するため，添加物の選択の幅が広がる</a:t>
            </a:r>
          </a:p>
          <a:p>
            <a:pPr marL="637540" marR="607695" lvl="1" indent="34925">
              <a:lnSpc>
                <a:spcPct val="100499"/>
              </a:lnSpc>
              <a:spcBef>
                <a:spcPts val="464"/>
              </a:spcBef>
            </a:pPr>
            <a:endParaRPr lang="ja-JP" altLang="en-US" sz="2000" dirty="0">
              <a:latin typeface="ＭＳ Ｐゴシック"/>
              <a:cs typeface="ＭＳ Ｐゴシック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0B56A1BE-FE88-44BD-AED1-9C17CC9B80BC}"/>
              </a:ext>
            </a:extLst>
          </p:cNvPr>
          <p:cNvSpPr/>
          <p:nvPr/>
        </p:nvSpPr>
        <p:spPr>
          <a:xfrm>
            <a:off x="8153400" y="209574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</a:t>
            </a:fld>
            <a:endParaRPr lang="en-US" altLang="ja-JP" sz="280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1EB8C73-4961-4494-9CB5-0C8496A997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6" t="4135" r="5267" b="6832"/>
          <a:stretch/>
        </p:blipFill>
        <p:spPr>
          <a:xfrm>
            <a:off x="7162800" y="1260669"/>
            <a:ext cx="1673178" cy="225868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B2C7BEA-BD7C-4AB7-BB98-5FD3F5487633}"/>
              </a:ext>
            </a:extLst>
          </p:cNvPr>
          <p:cNvSpPr txBox="1"/>
          <p:nvPr/>
        </p:nvSpPr>
        <p:spPr>
          <a:xfrm>
            <a:off x="7003295" y="872723"/>
            <a:ext cx="90067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市販品</a:t>
            </a:r>
            <a:endParaRPr kumimoji="1" lang="en-US" altLang="ja-JP" dirty="0"/>
          </a:p>
          <a:p>
            <a:r>
              <a:rPr kumimoji="1" lang="en-US" altLang="ja-JP" dirty="0"/>
              <a:t>BC-408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214AA2-51C7-449B-8D89-30BC14C82BF5}"/>
              </a:ext>
            </a:extLst>
          </p:cNvPr>
          <p:cNvSpPr txBox="1"/>
          <p:nvPr/>
        </p:nvSpPr>
        <p:spPr>
          <a:xfrm>
            <a:off x="7632257" y="3239337"/>
            <a:ext cx="1435543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新型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rgbClr val="FF0000"/>
                </a:solidFill>
              </a:rPr>
              <a:t>シンチレータ</a:t>
            </a:r>
          </a:p>
        </p:txBody>
      </p:sp>
      <p:pic>
        <p:nvPicPr>
          <p:cNvPr id="28" name="図 27" descr="A cylindrical paddle stirring a liquid in a rectangular container.&#10;&#10;AI 生成コンテンツは誤りを含む可能性があります。">
            <a:extLst>
              <a:ext uri="{FF2B5EF4-FFF2-40B4-BE49-F238E27FC236}">
                <a16:creationId xmlns:a16="http://schemas.microsoft.com/office/drawing/2014/main" id="{9D984DD6-2CFF-F36A-5672-0B7924F52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006213"/>
            <a:ext cx="3985698" cy="2759329"/>
          </a:xfrm>
          <a:prstGeom prst="rect">
            <a:avLst/>
          </a:prstGeom>
        </p:spPr>
      </p:pic>
      <p:pic>
        <p:nvPicPr>
          <p:cNvPr id="30" name="図 29" descr="The image depicts a series of scientific apparatuses, including a crystal, a liquid crystal, an onboard mechanism, and a silicon mold, all set against a background that suggests a pre-hardened state.&#10;&#10;AI 生成コンテンツは誤りを含む可能性があります。">
            <a:extLst>
              <a:ext uri="{FF2B5EF4-FFF2-40B4-BE49-F238E27FC236}">
                <a16:creationId xmlns:a16="http://schemas.microsoft.com/office/drawing/2014/main" id="{0418F93A-94F0-6192-F863-421908EC0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983" y="4025497"/>
            <a:ext cx="4693251" cy="274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9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>
            <a:extLst>
              <a:ext uri="{FF2B5EF4-FFF2-40B4-BE49-F238E27FC236}">
                <a16:creationId xmlns:a16="http://schemas.microsoft.com/office/drawing/2014/main" id="{939CC744-577D-179C-1549-E280F66C7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78" y="0"/>
            <a:ext cx="7800646" cy="430887"/>
          </a:xfrm>
        </p:spPr>
        <p:txBody>
          <a:bodyPr/>
          <a:lstStyle/>
          <a:p>
            <a:r>
              <a:rPr lang="ja-JP" altLang="en-US" sz="2800" dirty="0">
                <a:solidFill>
                  <a:srgbClr val="FF0000"/>
                </a:solidFill>
              </a:rPr>
              <a:t>形状の自由度をいかした、様々な読み出し方法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019C002-B9B4-F748-A372-789BC03A8627}"/>
              </a:ext>
            </a:extLst>
          </p:cNvPr>
          <p:cNvGrpSpPr/>
          <p:nvPr/>
        </p:nvGrpSpPr>
        <p:grpSpPr>
          <a:xfrm>
            <a:off x="404538" y="485368"/>
            <a:ext cx="8348788" cy="2666864"/>
            <a:chOff x="30930" y="223650"/>
            <a:chExt cx="5258577" cy="1679754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25DB87C5-7774-AF60-6687-C3B4BE7BC231}"/>
                </a:ext>
              </a:extLst>
            </p:cNvPr>
            <p:cNvGrpSpPr/>
            <p:nvPr/>
          </p:nvGrpSpPr>
          <p:grpSpPr>
            <a:xfrm>
              <a:off x="30930" y="223650"/>
              <a:ext cx="5258577" cy="1679754"/>
              <a:chOff x="30930" y="223650"/>
              <a:chExt cx="5258577" cy="1679754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568348AC-4747-37A7-1E62-377D7B87480D}"/>
                  </a:ext>
                </a:extLst>
              </p:cNvPr>
              <p:cNvGrpSpPr/>
              <p:nvPr/>
            </p:nvGrpSpPr>
            <p:grpSpPr>
              <a:xfrm>
                <a:off x="30930" y="226252"/>
                <a:ext cx="1793846" cy="1677152"/>
                <a:chOff x="149486" y="100421"/>
                <a:chExt cx="1627922" cy="1672058"/>
              </a:xfrm>
            </p:grpSpPr>
            <p:sp>
              <p:nvSpPr>
                <p:cNvPr id="241" name="TextBox 1">
                  <a:extLst>
                    <a:ext uri="{FF2B5EF4-FFF2-40B4-BE49-F238E27FC236}">
                      <a16:creationId xmlns:a16="http://schemas.microsoft.com/office/drawing/2014/main" id="{6C295E77-FE42-1B1C-4D9B-537D5B9F75BB}"/>
                    </a:ext>
                  </a:extLst>
                </p:cNvPr>
                <p:cNvSpPr txBox="1"/>
                <p:nvPr/>
              </p:nvSpPr>
              <p:spPr>
                <a:xfrm>
                  <a:off x="149486" y="100421"/>
                  <a:ext cx="1627922" cy="1610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spAutoFit/>
                </a:bodyPr>
                <a:lstStyle/>
                <a:p>
                  <a:pPr algn="ctr"/>
                  <a:r>
                    <a:rPr sz="1667" b="1" dirty="0">
                      <a:latin typeface="ＭＳ Ｐゴシック"/>
                      <a:ea typeface="ＭＳ Ｐゴシック"/>
                    </a:rPr>
                    <a:t>(a) </a:t>
                  </a:r>
                  <a:r>
                    <a:rPr lang="ja-JP" altLang="en-US" sz="1667" b="1" dirty="0">
                      <a:latin typeface="ＭＳ Ｐゴシック"/>
                      <a:ea typeface="ＭＳ Ｐゴシック"/>
                    </a:rPr>
                    <a:t>ファイバ挿入型</a:t>
                  </a:r>
                  <a:r>
                    <a:rPr lang="ja-JP" altLang="en-US" sz="1429" b="1" dirty="0">
                      <a:latin typeface="ＭＳ Ｐゴシック"/>
                      <a:ea typeface="ＭＳ Ｐゴシック"/>
                    </a:rPr>
                    <a:t>（現行型）</a:t>
                  </a:r>
                  <a:endParaRPr sz="1667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242" name="Rectangle 3">
                  <a:extLst>
                    <a:ext uri="{FF2B5EF4-FFF2-40B4-BE49-F238E27FC236}">
                      <a16:creationId xmlns:a16="http://schemas.microsoft.com/office/drawing/2014/main" id="{E962701E-0E60-7806-B7A3-9C846B6103F3}"/>
                    </a:ext>
                  </a:extLst>
                </p:cNvPr>
                <p:cNvSpPr/>
                <p:nvPr/>
              </p:nvSpPr>
              <p:spPr>
                <a:xfrm>
                  <a:off x="215975" y="352894"/>
                  <a:ext cx="1511424" cy="800629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solidFill>
                    <a:srgbClr val="3F3F3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43" name="Rectangle 5">
                  <a:extLst>
                    <a:ext uri="{FF2B5EF4-FFF2-40B4-BE49-F238E27FC236}">
                      <a16:creationId xmlns:a16="http://schemas.microsoft.com/office/drawing/2014/main" id="{6120543A-6565-274E-D88B-4FEFF14C9956}"/>
                    </a:ext>
                  </a:extLst>
                </p:cNvPr>
                <p:cNvSpPr/>
                <p:nvPr/>
              </p:nvSpPr>
              <p:spPr>
                <a:xfrm>
                  <a:off x="858330" y="352894"/>
                  <a:ext cx="245606" cy="800629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9A9A9A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44" name="Rectangle 10">
                  <a:extLst>
                    <a:ext uri="{FF2B5EF4-FFF2-40B4-BE49-F238E27FC236}">
                      <a16:creationId xmlns:a16="http://schemas.microsoft.com/office/drawing/2014/main" id="{BEE39610-C18C-A647-D3A4-0870E09A5854}"/>
                    </a:ext>
                  </a:extLst>
                </p:cNvPr>
                <p:cNvSpPr/>
                <p:nvPr/>
              </p:nvSpPr>
              <p:spPr>
                <a:xfrm>
                  <a:off x="825308" y="1211538"/>
                  <a:ext cx="302284" cy="93566"/>
                </a:xfrm>
                <a:prstGeom prst="rect">
                  <a:avLst/>
                </a:prstGeom>
                <a:solidFill>
                  <a:srgbClr val="2B2B2B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45" name="TextBox 12">
                  <a:extLst>
                    <a:ext uri="{FF2B5EF4-FFF2-40B4-BE49-F238E27FC236}">
                      <a16:creationId xmlns:a16="http://schemas.microsoft.com/office/drawing/2014/main" id="{F7C4F337-74E6-82E2-EE8B-16E5C3C4A535}"/>
                    </a:ext>
                  </a:extLst>
                </p:cNvPr>
                <p:cNvSpPr txBox="1"/>
                <p:nvPr/>
              </p:nvSpPr>
              <p:spPr>
                <a:xfrm>
                  <a:off x="794012" y="1309762"/>
                  <a:ext cx="352768" cy="1227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r>
                    <a:rPr sz="1270" b="1" dirty="0" err="1">
                      <a:latin typeface="ＭＳ Ｐゴシック"/>
                      <a:ea typeface="ＭＳ Ｐゴシック"/>
                    </a:rPr>
                    <a:t>光センサ</a:t>
                  </a:r>
                  <a:endParaRPr sz="1270" b="1" dirty="0">
                    <a:latin typeface="ＭＳ Ｐゴシック"/>
                    <a:ea typeface="ＭＳ Ｐゴシック"/>
                  </a:endParaRPr>
                </a:p>
              </p:txBody>
            </p:sp>
            <p:cxnSp>
              <p:nvCxnSpPr>
                <p:cNvPr id="246" name="Connector 16">
                  <a:extLst>
                    <a:ext uri="{FF2B5EF4-FFF2-40B4-BE49-F238E27FC236}">
                      <a16:creationId xmlns:a16="http://schemas.microsoft.com/office/drawing/2014/main" id="{BA601663-C068-F794-C282-5F0F1878AD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3250" y="652805"/>
                  <a:ext cx="205424" cy="57502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dash"/>
                </a:ln>
                <a:effectLst/>
              </p:spPr>
            </p:cxnSp>
            <p:grpSp>
              <p:nvGrpSpPr>
                <p:cNvPr id="247" name="グループ化 246">
                  <a:extLst>
                    <a:ext uri="{FF2B5EF4-FFF2-40B4-BE49-F238E27FC236}">
                      <a16:creationId xmlns:a16="http://schemas.microsoft.com/office/drawing/2014/main" id="{7A9D6BFE-711E-326F-4AA3-B36FD0805B50}"/>
                    </a:ext>
                  </a:extLst>
                </p:cNvPr>
                <p:cNvGrpSpPr/>
                <p:nvPr/>
              </p:nvGrpSpPr>
              <p:grpSpPr>
                <a:xfrm>
                  <a:off x="263900" y="1454080"/>
                  <a:ext cx="1381675" cy="318399"/>
                  <a:chOff x="164423" y="1918205"/>
                  <a:chExt cx="1381675" cy="318399"/>
                </a:xfrm>
              </p:grpSpPr>
              <p:sp>
                <p:nvSpPr>
                  <p:cNvPr id="266" name="Rectangle 23">
                    <a:extLst>
                      <a:ext uri="{FF2B5EF4-FFF2-40B4-BE49-F238E27FC236}">
                        <a16:creationId xmlns:a16="http://schemas.microsoft.com/office/drawing/2014/main" id="{B18E4F8B-B8DF-D2E5-EE63-8CAF2017E7F7}"/>
                      </a:ext>
                    </a:extLst>
                  </p:cNvPr>
                  <p:cNvSpPr/>
                  <p:nvPr/>
                </p:nvSpPr>
                <p:spPr>
                  <a:xfrm>
                    <a:off x="229846" y="1918205"/>
                    <a:ext cx="1268249" cy="318399"/>
                  </a:xfrm>
                  <a:prstGeom prst="rect">
                    <a:avLst/>
                  </a:prstGeom>
                  <a:solidFill>
                    <a:srgbClr val="F0F0F0"/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txBody>
                  <a:bodyPr rtlCol="0" anchor="ctr"/>
                  <a:lstStyle/>
                  <a:p>
                    <a:endParaRPr sz="2858"/>
                  </a:p>
                </p:txBody>
              </p:sp>
              <p:sp>
                <p:nvSpPr>
                  <p:cNvPr id="267" name="TextBox 24">
                    <a:extLst>
                      <a:ext uri="{FF2B5EF4-FFF2-40B4-BE49-F238E27FC236}">
                        <a16:creationId xmlns:a16="http://schemas.microsoft.com/office/drawing/2014/main" id="{31F87EFB-3A97-086F-262C-F63FDF76CBEA}"/>
                      </a:ext>
                    </a:extLst>
                  </p:cNvPr>
                  <p:cNvSpPr txBox="1"/>
                  <p:nvPr/>
                </p:nvSpPr>
                <p:spPr>
                  <a:xfrm>
                    <a:off x="164423" y="1930725"/>
                    <a:ext cx="1381675" cy="13810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anchor="ctr">
                    <a:spAutoFit/>
                  </a:bodyPr>
                  <a:lstStyle/>
                  <a:p>
                    <a:pPr algn="ctr"/>
                    <a:r>
                      <a:rPr lang="ja-JP" altLang="en-US" sz="1429" b="1" dirty="0">
                        <a:latin typeface="ＭＳ Ｐゴシック"/>
                        <a:ea typeface="ＭＳ Ｐゴシック"/>
                      </a:rPr>
                      <a:t>　</a:t>
                    </a:r>
                    <a:r>
                      <a:rPr sz="1429" b="1" dirty="0" err="1">
                        <a:latin typeface="ＭＳ Ｐゴシック"/>
                        <a:ea typeface="ＭＳ Ｐゴシック"/>
                      </a:rPr>
                      <a:t>界面数</a:t>
                    </a:r>
                    <a:r>
                      <a:rPr lang="ja-JP" altLang="en-US" sz="1429" b="1" dirty="0">
                        <a:latin typeface="ＭＳ Ｐゴシック"/>
                        <a:ea typeface="ＭＳ Ｐゴシック"/>
                      </a:rPr>
                      <a:t>（屈折回数）</a:t>
                    </a:r>
                    <a:r>
                      <a:rPr lang="en-US" sz="1429" b="1" dirty="0">
                        <a:latin typeface="ＭＳ Ｐゴシック"/>
                        <a:ea typeface="ＭＳ Ｐゴシック"/>
                      </a:rPr>
                      <a:t> </a:t>
                    </a:r>
                    <a:r>
                      <a:rPr lang="ja-JP" altLang="en-US" sz="1429" b="1" dirty="0">
                        <a:latin typeface="ＭＳ Ｐゴシック"/>
                        <a:ea typeface="ＭＳ Ｐゴシック"/>
                      </a:rPr>
                      <a:t>３面　</a:t>
                    </a:r>
                    <a:endParaRPr lang="en-US" altLang="ja-JP" sz="1429" b="1" dirty="0">
                      <a:latin typeface="ＭＳ Ｐゴシック"/>
                      <a:ea typeface="ＭＳ Ｐゴシック"/>
                    </a:endParaRPr>
                  </a:p>
                </p:txBody>
              </p:sp>
              <p:sp>
                <p:nvSpPr>
                  <p:cNvPr id="268" name="TextBox 25">
                    <a:extLst>
                      <a:ext uri="{FF2B5EF4-FFF2-40B4-BE49-F238E27FC236}">
                        <a16:creationId xmlns:a16="http://schemas.microsoft.com/office/drawing/2014/main" id="{DA7201A6-AB81-EE41-35E6-DDC08C7B85B0}"/>
                      </a:ext>
                    </a:extLst>
                  </p:cNvPr>
                  <p:cNvSpPr txBox="1"/>
                  <p:nvPr/>
                </p:nvSpPr>
                <p:spPr>
                  <a:xfrm>
                    <a:off x="444628" y="2070481"/>
                    <a:ext cx="885125" cy="138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anchor="ctr">
                    <a:spAutoFit/>
                  </a:bodyPr>
                  <a:lstStyle/>
                  <a:p>
                    <a:pPr algn="ctr"/>
                    <a:r>
                      <a:rPr lang="en-US" sz="1270" b="1" dirty="0">
                        <a:latin typeface="ＭＳ Ｐゴシック"/>
                        <a:ea typeface="ＭＳ Ｐゴシック"/>
                      </a:rPr>
                      <a:t>[</a:t>
                    </a:r>
                    <a:r>
                      <a:rPr sz="1270" b="1" dirty="0" err="1">
                        <a:latin typeface="ＭＳ Ｐゴシック"/>
                        <a:ea typeface="ＭＳ Ｐゴシック"/>
                      </a:rPr>
                      <a:t>屈折率</a:t>
                    </a:r>
                    <a:r>
                      <a:rPr lang="ja-JP" altLang="en-US" sz="1270" b="1" dirty="0">
                        <a:latin typeface="ＭＳ Ｐゴシック"/>
                        <a:ea typeface="ＭＳ Ｐゴシック"/>
                      </a:rPr>
                      <a:t>差</a:t>
                    </a:r>
                    <a:r>
                      <a:rPr sz="1270" b="1" dirty="0" err="1">
                        <a:latin typeface="ＭＳ Ｐゴシック"/>
                        <a:ea typeface="ＭＳ Ｐゴシック"/>
                      </a:rPr>
                      <a:t>の和</a:t>
                    </a:r>
                    <a:r>
                      <a:rPr lang="ja-JP" altLang="en-US" sz="1270" b="1" dirty="0">
                        <a:latin typeface="ＭＳ Ｐゴシック"/>
                        <a:ea typeface="ＭＳ Ｐゴシック"/>
                      </a:rPr>
                      <a:t>：</a:t>
                    </a:r>
                    <a:r>
                      <a:rPr lang="en-US" sz="1270" b="1" dirty="0">
                        <a:latin typeface="ＭＳ Ｐゴシック"/>
                        <a:ea typeface="ＭＳ Ｐゴシック"/>
                      </a:rPr>
                      <a:t> </a:t>
                    </a:r>
                    <a:r>
                      <a:rPr lang="en-US" altLang="ja-JP" sz="1429" b="1" dirty="0">
                        <a:latin typeface="ＭＳ Ｐゴシック"/>
                        <a:ea typeface="ＭＳ Ｐゴシック"/>
                      </a:rPr>
                      <a:t>1.17</a:t>
                    </a:r>
                    <a:r>
                      <a:rPr lang="en-US" sz="1429" b="1" dirty="0">
                        <a:latin typeface="ＭＳ Ｐゴシック"/>
                        <a:ea typeface="ＭＳ Ｐゴシック"/>
                      </a:rPr>
                      <a:t>]</a:t>
                    </a:r>
                    <a:endParaRPr sz="953" b="1" dirty="0">
                      <a:latin typeface="ＭＳ Ｐゴシック"/>
                      <a:ea typeface="ＭＳ Ｐゴシック"/>
                    </a:endParaRPr>
                  </a:p>
                </p:txBody>
              </p:sp>
            </p:grpSp>
            <p:cxnSp>
              <p:nvCxnSpPr>
                <p:cNvPr id="248" name="Connector 45">
                  <a:extLst>
                    <a:ext uri="{FF2B5EF4-FFF2-40B4-BE49-F238E27FC236}">
                      <a16:creationId xmlns:a16="http://schemas.microsoft.com/office/drawing/2014/main" id="{3AB82FBE-0402-098C-7E20-3F3FD90241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61409" y="1150548"/>
                  <a:ext cx="237600" cy="1304"/>
                </a:xfrm>
                <a:prstGeom prst="line">
                  <a:avLst/>
                </a:prstGeom>
                <a:ln w="34925">
                  <a:solidFill>
                    <a:schemeClr val="bg1"/>
                  </a:solidFill>
                </a:ln>
                <a:effectLst/>
              </p:spPr>
            </p:cxnSp>
            <p:cxnSp>
              <p:nvCxnSpPr>
                <p:cNvPr id="249" name="Connector 45">
                  <a:extLst>
                    <a:ext uri="{FF2B5EF4-FFF2-40B4-BE49-F238E27FC236}">
                      <a16:creationId xmlns:a16="http://schemas.microsoft.com/office/drawing/2014/main" id="{2ED731AA-386A-919F-5193-DD04FAEA23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62333" y="349381"/>
                  <a:ext cx="237600" cy="1304"/>
                </a:xfrm>
                <a:prstGeom prst="line">
                  <a:avLst/>
                </a:prstGeom>
                <a:ln w="34925">
                  <a:solidFill>
                    <a:schemeClr val="bg1"/>
                  </a:solidFill>
                </a:ln>
                <a:effectLst/>
              </p:spPr>
            </p:cxnSp>
            <p:sp>
              <p:nvSpPr>
                <p:cNvPr id="250" name="Rectangle 6">
                  <a:extLst>
                    <a:ext uri="{FF2B5EF4-FFF2-40B4-BE49-F238E27FC236}">
                      <a16:creationId xmlns:a16="http://schemas.microsoft.com/office/drawing/2014/main" id="{C23B21C1-8CC4-3E4A-4DC0-47D43818A378}"/>
                    </a:ext>
                  </a:extLst>
                </p:cNvPr>
                <p:cNvSpPr/>
                <p:nvPr/>
              </p:nvSpPr>
              <p:spPr>
                <a:xfrm>
                  <a:off x="911230" y="352895"/>
                  <a:ext cx="139806" cy="85463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solidFill>
                    <a:srgbClr val="4F4F4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cxnSp>
              <p:nvCxnSpPr>
                <p:cNvPr id="251" name="Connector 18">
                  <a:extLst>
                    <a:ext uri="{FF2B5EF4-FFF2-40B4-BE49-F238E27FC236}">
                      <a16:creationId xmlns:a16="http://schemas.microsoft.com/office/drawing/2014/main" id="{435A2BF7-BE45-4664-E218-96857B2D36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9778" y="810980"/>
                  <a:ext cx="64000" cy="34562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sp>
              <p:nvSpPr>
                <p:cNvPr id="252" name="TextBox 8">
                  <a:extLst>
                    <a:ext uri="{FF2B5EF4-FFF2-40B4-BE49-F238E27FC236}">
                      <a16:creationId xmlns:a16="http://schemas.microsoft.com/office/drawing/2014/main" id="{98B207D8-A0A5-B449-80E1-39492E06BD74}"/>
                    </a:ext>
                  </a:extLst>
                </p:cNvPr>
                <p:cNvSpPr txBox="1"/>
                <p:nvPr/>
              </p:nvSpPr>
              <p:spPr>
                <a:xfrm>
                  <a:off x="925276" y="306543"/>
                  <a:ext cx="111713" cy="467033"/>
                </a:xfrm>
                <a:prstGeom prst="rect">
                  <a:avLst/>
                </a:prstGeom>
                <a:noFill/>
              </p:spPr>
              <p:txBody>
                <a:bodyPr vert="eaVert" wrap="square" lIns="0" tIns="0" rIns="0" bIns="0" anchor="ctr">
                  <a:spAutoFit/>
                </a:bodyPr>
                <a:lstStyle/>
                <a:p>
                  <a:pPr algn="ctr"/>
                  <a:r>
                    <a:rPr sz="1270" dirty="0">
                      <a:latin typeface="ＭＳ Ｐゴシック"/>
                      <a:ea typeface="ＭＳ Ｐゴシック"/>
                    </a:rPr>
                    <a:t>ファイバ</a:t>
                  </a:r>
                </a:p>
              </p:txBody>
            </p:sp>
            <p:cxnSp>
              <p:nvCxnSpPr>
                <p:cNvPr id="253" name="Connector 17">
                  <a:extLst>
                    <a:ext uri="{FF2B5EF4-FFF2-40B4-BE49-F238E27FC236}">
                      <a16:creationId xmlns:a16="http://schemas.microsoft.com/office/drawing/2014/main" id="{659AA799-5F45-AFF0-53A8-B6355F60C6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14946" y="777866"/>
                  <a:ext cx="69025" cy="33114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ash"/>
                </a:ln>
                <a:effectLst/>
              </p:spPr>
            </p:cxnSp>
            <p:cxnSp>
              <p:nvCxnSpPr>
                <p:cNvPr id="254" name="Connector 17">
                  <a:extLst>
                    <a:ext uri="{FF2B5EF4-FFF2-40B4-BE49-F238E27FC236}">
                      <a16:creationId xmlns:a16="http://schemas.microsoft.com/office/drawing/2014/main" id="{4011B050-A358-9FF8-BA61-B2998F7330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9058" y="710307"/>
                  <a:ext cx="66186" cy="74836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sp>
              <p:nvSpPr>
                <p:cNvPr id="255" name="5-Point Star 63">
                  <a:extLst>
                    <a:ext uri="{FF2B5EF4-FFF2-40B4-BE49-F238E27FC236}">
                      <a16:creationId xmlns:a16="http://schemas.microsoft.com/office/drawing/2014/main" id="{D560E296-3EB1-2580-1400-65ABA7BE333B}"/>
                    </a:ext>
                  </a:extLst>
                </p:cNvPr>
                <p:cNvSpPr/>
                <p:nvPr/>
              </p:nvSpPr>
              <p:spPr>
                <a:xfrm>
                  <a:off x="556073" y="586275"/>
                  <a:ext cx="100130" cy="95234"/>
                </a:xfrm>
                <a:prstGeom prst="star5">
                  <a:avLst/>
                </a:prstGeom>
                <a:solidFill>
                  <a:srgbClr val="4A4A4A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sz="2858"/>
                </a:p>
              </p:txBody>
            </p:sp>
            <p:sp>
              <p:nvSpPr>
                <p:cNvPr id="256" name="TextBox 64">
                  <a:extLst>
                    <a:ext uri="{FF2B5EF4-FFF2-40B4-BE49-F238E27FC236}">
                      <a16:creationId xmlns:a16="http://schemas.microsoft.com/office/drawing/2014/main" id="{4548CF10-F22D-3887-A616-E21206D2E109}"/>
                    </a:ext>
                  </a:extLst>
                </p:cNvPr>
                <p:cNvSpPr txBox="1"/>
                <p:nvPr/>
              </p:nvSpPr>
              <p:spPr>
                <a:xfrm>
                  <a:off x="265209" y="466721"/>
                  <a:ext cx="577528" cy="44290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spAutoFit/>
                </a:bodyPr>
                <a:lstStyle/>
                <a:p>
                  <a:pPr>
                    <a:lnSpc>
                      <a:spcPts val="1111"/>
                    </a:lnSpc>
                  </a:pPr>
                  <a:r>
                    <a:rPr sz="1270" dirty="0">
                      <a:latin typeface="ＭＳ Ｐゴシック"/>
                      <a:ea typeface="ＭＳ Ｐゴシック"/>
                    </a:rPr>
                    <a:t>発光点</a:t>
                  </a:r>
                  <a:endParaRPr lang="en-US" sz="1270" dirty="0">
                    <a:latin typeface="ＭＳ Ｐゴシック"/>
                    <a:ea typeface="ＭＳ Ｐゴシック"/>
                  </a:endParaRPr>
                </a:p>
                <a:p>
                  <a:pPr>
                    <a:lnSpc>
                      <a:spcPts val="1111"/>
                    </a:lnSpc>
                  </a:pPr>
                  <a:endParaRPr lang="en-US" sz="1270" dirty="0">
                    <a:latin typeface="ＭＳ Ｐゴシック"/>
                    <a:ea typeface="ＭＳ Ｐゴシック"/>
                  </a:endParaRPr>
                </a:p>
                <a:p>
                  <a:pPr>
                    <a:lnSpc>
                      <a:spcPts val="1111"/>
                    </a:lnSpc>
                  </a:pP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pPr>
                    <a:lnSpc>
                      <a:spcPts val="1111"/>
                    </a:lnSpc>
                  </a:pP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シンチレータ</a:t>
                  </a:r>
                </a:p>
                <a:p>
                  <a:pPr>
                    <a:lnSpc>
                      <a:spcPts val="1111"/>
                    </a:lnSpc>
                  </a:pP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屈折率</a:t>
                  </a:r>
                  <a:r>
                    <a:rPr lang="ja-JP" altLang="en-US" sz="476" dirty="0">
                      <a:latin typeface="ＭＳ Ｐゴシック"/>
                      <a:ea typeface="ＭＳ Ｐゴシック"/>
                    </a:rPr>
                    <a:t> </a:t>
                  </a: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1.60]</a:t>
                  </a:r>
                  <a:endParaRPr lang="ja-JP" altLang="en-US" sz="1111" dirty="0">
                    <a:latin typeface="ＭＳ Ｐゴシック"/>
                    <a:ea typeface="ＭＳ Ｐゴシック"/>
                  </a:endParaRPr>
                </a:p>
              </p:txBody>
            </p:sp>
            <p:cxnSp>
              <p:nvCxnSpPr>
                <p:cNvPr id="257" name="Connector 33">
                  <a:extLst>
                    <a:ext uri="{FF2B5EF4-FFF2-40B4-BE49-F238E27FC236}">
                      <a16:creationId xmlns:a16="http://schemas.microsoft.com/office/drawing/2014/main" id="{9480AB77-4ED9-327A-F41C-A790B92C5B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" flipH="1" flipV="1">
                  <a:off x="655324" y="659947"/>
                  <a:ext cx="177889" cy="3833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headEnd type="triangle" w="sm" len="sm"/>
                  <a:tailEnd type="none"/>
                </a:ln>
                <a:effectLst/>
              </p:spPr>
            </p:cxnSp>
            <p:sp>
              <p:nvSpPr>
                <p:cNvPr id="258" name="テキスト ボックス 257">
                  <a:extLst>
                    <a:ext uri="{FF2B5EF4-FFF2-40B4-BE49-F238E27FC236}">
                      <a16:creationId xmlns:a16="http://schemas.microsoft.com/office/drawing/2014/main" id="{93CF2412-F0A1-FE59-0E21-3628E85494EE}"/>
                    </a:ext>
                  </a:extLst>
                </p:cNvPr>
                <p:cNvSpPr txBox="1"/>
                <p:nvPr/>
              </p:nvSpPr>
              <p:spPr>
                <a:xfrm>
                  <a:off x="159124" y="1123954"/>
                  <a:ext cx="663519" cy="2351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1111"/>
                    </a:lnSpc>
                  </a:pP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空気層</a:t>
                  </a: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pPr>
                    <a:lnSpc>
                      <a:spcPts val="1111"/>
                    </a:lnSpc>
                  </a:pP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屈折率</a:t>
                  </a: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1.00]</a:t>
                  </a:r>
                  <a:endParaRPr lang="en-US" altLang="ja-JP" sz="1270" dirty="0">
                    <a:latin typeface="ＭＳ Ｐゴシック"/>
                    <a:ea typeface="ＭＳ Ｐゴシック"/>
                  </a:endParaRPr>
                </a:p>
              </p:txBody>
            </p:sp>
            <p:cxnSp>
              <p:nvCxnSpPr>
                <p:cNvPr id="259" name="Connector 33">
                  <a:extLst>
                    <a:ext uri="{FF2B5EF4-FFF2-40B4-BE49-F238E27FC236}">
                      <a16:creationId xmlns:a16="http://schemas.microsoft.com/office/drawing/2014/main" id="{C482C7C8-04AC-F917-7527-708B54A158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71168" y="896391"/>
                  <a:ext cx="311479" cy="30674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stealth" w="sm" len="sm"/>
                  <a:tailEnd type="none"/>
                </a:ln>
                <a:effectLst/>
              </p:spPr>
            </p:cxnSp>
            <p:cxnSp>
              <p:nvCxnSpPr>
                <p:cNvPr id="260" name="Connector 33">
                  <a:extLst>
                    <a:ext uri="{FF2B5EF4-FFF2-40B4-BE49-F238E27FC236}">
                      <a16:creationId xmlns:a16="http://schemas.microsoft.com/office/drawing/2014/main" id="{61F3E6D2-3FC5-85FD-EE7D-31C7779B8C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-3060000" flipH="1" flipV="1">
                  <a:off x="965141" y="775210"/>
                  <a:ext cx="18000" cy="64787"/>
                </a:xfrm>
                <a:prstGeom prst="line">
                  <a:avLst/>
                </a:prstGeom>
                <a:ln w="0">
                  <a:solidFill>
                    <a:schemeClr val="tx1"/>
                  </a:solidFill>
                  <a:headEnd type="triangle" w="sm" len="sm"/>
                  <a:tailEnd type="none"/>
                </a:ln>
                <a:effectLst/>
              </p:spPr>
            </p:cxnSp>
            <p:cxnSp>
              <p:nvCxnSpPr>
                <p:cNvPr id="261" name="Connector 18">
                  <a:extLst>
                    <a:ext uri="{FF2B5EF4-FFF2-40B4-BE49-F238E27FC236}">
                      <a16:creationId xmlns:a16="http://schemas.microsoft.com/office/drawing/2014/main" id="{E7392B26-FD87-EFD8-9819-1A45808386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21285" y="845542"/>
                  <a:ext cx="128166" cy="70917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62" name="Connector 18">
                  <a:extLst>
                    <a:ext uri="{FF2B5EF4-FFF2-40B4-BE49-F238E27FC236}">
                      <a16:creationId xmlns:a16="http://schemas.microsoft.com/office/drawing/2014/main" id="{B33CADC1-2BF0-2B36-BC46-A5C9AB8EF4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08052" y="916459"/>
                  <a:ext cx="131668" cy="73657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63" name="Connector 18">
                  <a:extLst>
                    <a:ext uri="{FF2B5EF4-FFF2-40B4-BE49-F238E27FC236}">
                      <a16:creationId xmlns:a16="http://schemas.microsoft.com/office/drawing/2014/main" id="{42FAA4B0-B0E3-A5F2-BFDD-EAF85CCACD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24762" y="990332"/>
                  <a:ext cx="128166" cy="70917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64" name="Connector 18">
                  <a:extLst>
                    <a:ext uri="{FF2B5EF4-FFF2-40B4-BE49-F238E27FC236}">
                      <a16:creationId xmlns:a16="http://schemas.microsoft.com/office/drawing/2014/main" id="{EFA553FA-C1FA-768A-F8BB-4D3FCC1D61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08052" y="1061249"/>
                  <a:ext cx="131668" cy="73657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65" name="Connector 33">
                  <a:extLst>
                    <a:ext uri="{FF2B5EF4-FFF2-40B4-BE49-F238E27FC236}">
                      <a16:creationId xmlns:a16="http://schemas.microsoft.com/office/drawing/2014/main" id="{69C928FD-6639-6FE5-5E8F-DD0B66BCC9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40000" flipV="1">
                  <a:off x="981133" y="1122788"/>
                  <a:ext cx="56558" cy="7083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prstDash val="sysDot"/>
                  <a:headEnd type="triangle" w="sm" len="sm"/>
                  <a:tailEnd type="none"/>
                </a:ln>
                <a:effectLst/>
              </p:spPr>
            </p:cxnSp>
          </p:grpSp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459C9E36-7CF9-390B-1FBA-19365639C14F}"/>
                  </a:ext>
                </a:extLst>
              </p:cNvPr>
              <p:cNvGrpSpPr/>
              <p:nvPr/>
            </p:nvGrpSpPr>
            <p:grpSpPr>
              <a:xfrm>
                <a:off x="1776200" y="226252"/>
                <a:ext cx="1849107" cy="1660270"/>
                <a:chOff x="1727661" y="103428"/>
                <a:chExt cx="1849107" cy="1660270"/>
              </a:xfrm>
            </p:grpSpPr>
            <p:sp>
              <p:nvSpPr>
                <p:cNvPr id="212" name="TextBox 27">
                  <a:extLst>
                    <a:ext uri="{FF2B5EF4-FFF2-40B4-BE49-F238E27FC236}">
                      <a16:creationId xmlns:a16="http://schemas.microsoft.com/office/drawing/2014/main" id="{8DDBC8D9-2712-3606-5273-80AF67D6A669}"/>
                    </a:ext>
                  </a:extLst>
                </p:cNvPr>
                <p:cNvSpPr txBox="1"/>
                <p:nvPr/>
              </p:nvSpPr>
              <p:spPr>
                <a:xfrm>
                  <a:off x="1727661" y="103428"/>
                  <a:ext cx="1849107" cy="1615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spAutoFit/>
                </a:bodyPr>
                <a:lstStyle/>
                <a:p>
                  <a:pPr algn="ctr"/>
                  <a:r>
                    <a:rPr sz="1667" b="1" dirty="0">
                      <a:latin typeface="ＭＳ Ｐゴシック"/>
                      <a:ea typeface="ＭＳ Ｐゴシック"/>
                    </a:rPr>
                    <a:t>(</a:t>
                  </a:r>
                  <a:r>
                    <a:rPr lang="en-US" sz="1667" b="1" dirty="0">
                      <a:latin typeface="ＭＳ Ｐゴシック"/>
                      <a:ea typeface="ＭＳ Ｐゴシック"/>
                    </a:rPr>
                    <a:t>b</a:t>
                  </a:r>
                  <a:r>
                    <a:rPr sz="1667" b="1" dirty="0">
                      <a:latin typeface="ＭＳ Ｐゴシック"/>
                      <a:ea typeface="ＭＳ Ｐゴシック"/>
                    </a:rPr>
                    <a:t>) </a:t>
                  </a:r>
                  <a:r>
                    <a:rPr lang="ja-JP" altLang="en-US" sz="1667" b="1" dirty="0">
                      <a:latin typeface="ＭＳ Ｐゴシック"/>
                      <a:ea typeface="ＭＳ Ｐゴシック"/>
                    </a:rPr>
                    <a:t>チューブ埋込み型</a:t>
                  </a:r>
                  <a:endParaRPr sz="1667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213" name="Rectangle 47">
                  <a:extLst>
                    <a:ext uri="{FF2B5EF4-FFF2-40B4-BE49-F238E27FC236}">
                      <a16:creationId xmlns:a16="http://schemas.microsoft.com/office/drawing/2014/main" id="{1C81851A-F09D-DC5D-3356-CF375F953E7C}"/>
                    </a:ext>
                  </a:extLst>
                </p:cNvPr>
                <p:cNvSpPr/>
                <p:nvPr/>
              </p:nvSpPr>
              <p:spPr>
                <a:xfrm>
                  <a:off x="1948070" y="1445299"/>
                  <a:ext cx="1396115" cy="318399"/>
                </a:xfrm>
                <a:prstGeom prst="rect">
                  <a:avLst/>
                </a:prstGeom>
                <a:solidFill>
                  <a:srgbClr val="F0F0F0"/>
                </a:solidFill>
                <a:ln w="6350">
                  <a:solidFill>
                    <a:schemeClr val="tx1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14" name="TextBox 48">
                  <a:extLst>
                    <a:ext uri="{FF2B5EF4-FFF2-40B4-BE49-F238E27FC236}">
                      <a16:creationId xmlns:a16="http://schemas.microsoft.com/office/drawing/2014/main" id="{7DCF4277-A5C1-E1DB-8324-4B2EDBEFD043}"/>
                    </a:ext>
                  </a:extLst>
                </p:cNvPr>
                <p:cNvSpPr txBox="1"/>
                <p:nvPr/>
              </p:nvSpPr>
              <p:spPr>
                <a:xfrm>
                  <a:off x="2341158" y="1468535"/>
                  <a:ext cx="579550" cy="138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ja-JP" altLang="en-US" sz="1429" b="1" dirty="0">
                      <a:latin typeface="ＭＳ Ｐゴシック"/>
                      <a:ea typeface="ＭＳ Ｐゴシック"/>
                    </a:rPr>
                    <a:t>界面数 ４</a:t>
                  </a:r>
                  <a:r>
                    <a:rPr sz="1429" b="1" dirty="0">
                      <a:latin typeface="ＭＳ Ｐゴシック"/>
                      <a:ea typeface="ＭＳ Ｐゴシック"/>
                    </a:rPr>
                    <a:t>面</a:t>
                  </a:r>
                </a:p>
              </p:txBody>
            </p:sp>
            <p:sp>
              <p:nvSpPr>
                <p:cNvPr id="215" name="TextBox 49">
                  <a:extLst>
                    <a:ext uri="{FF2B5EF4-FFF2-40B4-BE49-F238E27FC236}">
                      <a16:creationId xmlns:a16="http://schemas.microsoft.com/office/drawing/2014/main" id="{9EFA40CC-43A1-D343-84B8-B8AB7BCCB542}"/>
                    </a:ext>
                  </a:extLst>
                </p:cNvPr>
                <p:cNvSpPr txBox="1"/>
                <p:nvPr/>
              </p:nvSpPr>
              <p:spPr>
                <a:xfrm>
                  <a:off x="2170214" y="1603555"/>
                  <a:ext cx="975340" cy="138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en-US" altLang="ja-JP" sz="1270" b="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270" b="1" dirty="0">
                      <a:latin typeface="ＭＳ Ｐゴシック"/>
                      <a:ea typeface="ＭＳ Ｐゴシック"/>
                    </a:rPr>
                    <a:t>屈折率差の和：</a:t>
                  </a:r>
                  <a:r>
                    <a:rPr lang="ja-JP" altLang="en-US" sz="1270" dirty="0">
                      <a:latin typeface="ＭＳ Ｐゴシック"/>
                      <a:ea typeface="ＭＳ Ｐゴシック"/>
                    </a:rPr>
                    <a:t> </a:t>
                  </a:r>
                  <a:r>
                    <a:rPr lang="en-US" altLang="ja-JP" sz="1429" b="1" dirty="0">
                      <a:latin typeface="ＭＳ Ｐゴシック"/>
                      <a:ea typeface="ＭＳ Ｐゴシック"/>
                    </a:rPr>
                    <a:t>1.17]</a:t>
                  </a:r>
                  <a:endParaRPr sz="1270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216" name="Rectangle 3">
                  <a:extLst>
                    <a:ext uri="{FF2B5EF4-FFF2-40B4-BE49-F238E27FC236}">
                      <a16:creationId xmlns:a16="http://schemas.microsoft.com/office/drawing/2014/main" id="{A113482D-4214-4DDB-DB10-72550CF30159}"/>
                    </a:ext>
                  </a:extLst>
                </p:cNvPr>
                <p:cNvSpPr/>
                <p:nvPr/>
              </p:nvSpPr>
              <p:spPr>
                <a:xfrm>
                  <a:off x="1862073" y="350161"/>
                  <a:ext cx="1511424" cy="800629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solidFill>
                    <a:srgbClr val="3F3F3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17" name="Rectangle 5">
                  <a:extLst>
                    <a:ext uri="{FF2B5EF4-FFF2-40B4-BE49-F238E27FC236}">
                      <a16:creationId xmlns:a16="http://schemas.microsoft.com/office/drawing/2014/main" id="{919214D4-69D3-882F-94B2-5DF49DF1D6AF}"/>
                    </a:ext>
                  </a:extLst>
                </p:cNvPr>
                <p:cNvSpPr/>
                <p:nvPr/>
              </p:nvSpPr>
              <p:spPr>
                <a:xfrm>
                  <a:off x="2504428" y="350161"/>
                  <a:ext cx="245606" cy="800629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9A9A9A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18" name="Rectangle 10">
                  <a:extLst>
                    <a:ext uri="{FF2B5EF4-FFF2-40B4-BE49-F238E27FC236}">
                      <a16:creationId xmlns:a16="http://schemas.microsoft.com/office/drawing/2014/main" id="{1D899802-35D2-C4EE-5481-79772E278E96}"/>
                    </a:ext>
                  </a:extLst>
                </p:cNvPr>
                <p:cNvSpPr/>
                <p:nvPr/>
              </p:nvSpPr>
              <p:spPr>
                <a:xfrm>
                  <a:off x="2471406" y="1208805"/>
                  <a:ext cx="302284" cy="93566"/>
                </a:xfrm>
                <a:prstGeom prst="rect">
                  <a:avLst/>
                </a:prstGeom>
                <a:solidFill>
                  <a:srgbClr val="2B2B2B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19" name="TextBox 12">
                  <a:extLst>
                    <a:ext uri="{FF2B5EF4-FFF2-40B4-BE49-F238E27FC236}">
                      <a16:creationId xmlns:a16="http://schemas.microsoft.com/office/drawing/2014/main" id="{D439A035-5C6E-E26F-7424-CBAB9A2FD02A}"/>
                    </a:ext>
                  </a:extLst>
                </p:cNvPr>
                <p:cNvSpPr txBox="1"/>
                <p:nvPr/>
              </p:nvSpPr>
              <p:spPr>
                <a:xfrm>
                  <a:off x="2439750" y="1299370"/>
                  <a:ext cx="388723" cy="1230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r"/>
                  <a:r>
                    <a:rPr sz="1270" b="1" dirty="0" err="1">
                      <a:latin typeface="ＭＳ Ｐゴシック"/>
                      <a:ea typeface="ＭＳ Ｐゴシック"/>
                    </a:rPr>
                    <a:t>光センサ</a:t>
                  </a:r>
                  <a:endParaRPr sz="1270" b="1" dirty="0">
                    <a:latin typeface="ＭＳ Ｐゴシック"/>
                    <a:ea typeface="ＭＳ Ｐゴシック"/>
                  </a:endParaRPr>
                </a:p>
              </p:txBody>
            </p:sp>
            <p:cxnSp>
              <p:nvCxnSpPr>
                <p:cNvPr id="220" name="Connector 45">
                  <a:extLst>
                    <a:ext uri="{FF2B5EF4-FFF2-40B4-BE49-F238E27FC236}">
                      <a16:creationId xmlns:a16="http://schemas.microsoft.com/office/drawing/2014/main" id="{7BD62E64-C418-4F26-35D8-D2A6D38A27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07507" y="1147815"/>
                  <a:ext cx="237600" cy="1304"/>
                </a:xfrm>
                <a:prstGeom prst="line">
                  <a:avLst/>
                </a:prstGeom>
                <a:ln w="34925">
                  <a:solidFill>
                    <a:schemeClr val="bg1"/>
                  </a:solidFill>
                </a:ln>
                <a:effectLst/>
              </p:spPr>
            </p:cxnSp>
            <p:cxnSp>
              <p:nvCxnSpPr>
                <p:cNvPr id="221" name="Connector 45">
                  <a:extLst>
                    <a:ext uri="{FF2B5EF4-FFF2-40B4-BE49-F238E27FC236}">
                      <a16:creationId xmlns:a16="http://schemas.microsoft.com/office/drawing/2014/main" id="{C3BFD84E-4D0D-CDFE-5411-A95D79528E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08431" y="346648"/>
                  <a:ext cx="237600" cy="1304"/>
                </a:xfrm>
                <a:prstGeom prst="line">
                  <a:avLst/>
                </a:prstGeom>
                <a:ln w="34925">
                  <a:solidFill>
                    <a:schemeClr val="bg1"/>
                  </a:solidFill>
                </a:ln>
                <a:effectLst/>
              </p:spPr>
            </p:cxnSp>
            <p:sp>
              <p:nvSpPr>
                <p:cNvPr id="222" name="Rectangle 6">
                  <a:extLst>
                    <a:ext uri="{FF2B5EF4-FFF2-40B4-BE49-F238E27FC236}">
                      <a16:creationId xmlns:a16="http://schemas.microsoft.com/office/drawing/2014/main" id="{EA689E9D-2DD2-96A4-0E61-C0EF9868588D}"/>
                    </a:ext>
                  </a:extLst>
                </p:cNvPr>
                <p:cNvSpPr/>
                <p:nvPr/>
              </p:nvSpPr>
              <p:spPr>
                <a:xfrm>
                  <a:off x="2557328" y="350161"/>
                  <a:ext cx="139806" cy="854637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solidFill>
                    <a:srgbClr val="4F4F4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23" name="TextBox 8">
                  <a:extLst>
                    <a:ext uri="{FF2B5EF4-FFF2-40B4-BE49-F238E27FC236}">
                      <a16:creationId xmlns:a16="http://schemas.microsoft.com/office/drawing/2014/main" id="{605C5FD4-76D3-612F-FB71-AC11E40190D2}"/>
                    </a:ext>
                  </a:extLst>
                </p:cNvPr>
                <p:cNvSpPr txBox="1"/>
                <p:nvPr/>
              </p:nvSpPr>
              <p:spPr>
                <a:xfrm>
                  <a:off x="2565681" y="303810"/>
                  <a:ext cx="123099" cy="467033"/>
                </a:xfrm>
                <a:prstGeom prst="rect">
                  <a:avLst/>
                </a:prstGeom>
                <a:noFill/>
              </p:spPr>
              <p:txBody>
                <a:bodyPr vert="eaVert" wrap="square" lIns="0" tIns="0" rIns="0" bIns="0" anchor="ctr">
                  <a:spAutoFit/>
                </a:bodyPr>
                <a:lstStyle/>
                <a:p>
                  <a:pPr algn="ctr"/>
                  <a:r>
                    <a:rPr sz="1270" dirty="0">
                      <a:latin typeface="ＭＳ Ｐゴシック"/>
                      <a:ea typeface="ＭＳ Ｐゴシック"/>
                    </a:rPr>
                    <a:t>ファイバ</a:t>
                  </a:r>
                </a:p>
              </p:txBody>
            </p:sp>
            <p:sp>
              <p:nvSpPr>
                <p:cNvPr id="224" name="5-Point Star 63">
                  <a:extLst>
                    <a:ext uri="{FF2B5EF4-FFF2-40B4-BE49-F238E27FC236}">
                      <a16:creationId xmlns:a16="http://schemas.microsoft.com/office/drawing/2014/main" id="{66983F9F-F85F-C8BB-3236-AF1206D8A5BB}"/>
                    </a:ext>
                  </a:extLst>
                </p:cNvPr>
                <p:cNvSpPr/>
                <p:nvPr/>
              </p:nvSpPr>
              <p:spPr>
                <a:xfrm>
                  <a:off x="2202171" y="623079"/>
                  <a:ext cx="100130" cy="95234"/>
                </a:xfrm>
                <a:prstGeom prst="star5">
                  <a:avLst/>
                </a:prstGeom>
                <a:solidFill>
                  <a:srgbClr val="4A4A4A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sz="2858"/>
                </a:p>
              </p:txBody>
            </p:sp>
            <p:sp>
              <p:nvSpPr>
                <p:cNvPr id="225" name="TextBox 64">
                  <a:extLst>
                    <a:ext uri="{FF2B5EF4-FFF2-40B4-BE49-F238E27FC236}">
                      <a16:creationId xmlns:a16="http://schemas.microsoft.com/office/drawing/2014/main" id="{DE7ACB34-01A7-C922-8A64-3E1B09C3A8A1}"/>
                    </a:ext>
                  </a:extLst>
                </p:cNvPr>
                <p:cNvSpPr txBox="1"/>
                <p:nvPr/>
              </p:nvSpPr>
              <p:spPr>
                <a:xfrm>
                  <a:off x="1883673" y="637293"/>
                  <a:ext cx="308959" cy="888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>
                    <a:lnSpc>
                      <a:spcPts val="1111"/>
                    </a:lnSpc>
                  </a:pPr>
                  <a:r>
                    <a:rPr sz="1270" dirty="0" err="1">
                      <a:latin typeface="ＭＳ Ｐゴシック"/>
                      <a:ea typeface="ＭＳ Ｐゴシック"/>
                    </a:rPr>
                    <a:t>発光点</a:t>
                  </a:r>
                  <a:endParaRPr sz="1270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226" name="TextBox 64">
                  <a:extLst>
                    <a:ext uri="{FF2B5EF4-FFF2-40B4-BE49-F238E27FC236}">
                      <a16:creationId xmlns:a16="http://schemas.microsoft.com/office/drawing/2014/main" id="{7FC69192-3B07-AA1F-18AF-2BE12C33689A}"/>
                    </a:ext>
                  </a:extLst>
                </p:cNvPr>
                <p:cNvSpPr txBox="1"/>
                <p:nvPr/>
              </p:nvSpPr>
              <p:spPr>
                <a:xfrm>
                  <a:off x="2780281" y="385085"/>
                  <a:ext cx="695368" cy="75369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spAutoFit/>
                </a:bodyPr>
                <a:lstStyle/>
                <a:p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チューブに</a:t>
                  </a: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ファイバを</a:t>
                  </a: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後挿入する</a:t>
                  </a: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⇒空気接触</a:t>
                  </a:r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　</a:t>
                  </a: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屈折率</a:t>
                  </a: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1.00]</a:t>
                  </a:r>
                  <a:endParaRPr lang="en-US" altLang="ja-JP" sz="159" dirty="0">
                    <a:latin typeface="ＭＳ Ｐゴシック"/>
                    <a:ea typeface="ＭＳ Ｐゴシック"/>
                  </a:endParaRPr>
                </a:p>
                <a:p>
                  <a:endParaRPr lang="en-US" altLang="ja-JP" sz="1111" dirty="0">
                    <a:latin typeface="ＭＳ Ｐゴシック"/>
                    <a:ea typeface="ＭＳ Ｐゴシック"/>
                  </a:endParaRPr>
                </a:p>
                <a:p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    </a:t>
                  </a:r>
                </a:p>
              </p:txBody>
            </p:sp>
            <p:sp>
              <p:nvSpPr>
                <p:cNvPr id="227" name="Rectangle 6">
                  <a:extLst>
                    <a:ext uri="{FF2B5EF4-FFF2-40B4-BE49-F238E27FC236}">
                      <a16:creationId xmlns:a16="http://schemas.microsoft.com/office/drawing/2014/main" id="{2055E78F-4131-16D4-0407-10E8CCF57F60}"/>
                    </a:ext>
                  </a:extLst>
                </p:cNvPr>
                <p:cNvSpPr/>
                <p:nvPr/>
              </p:nvSpPr>
              <p:spPr>
                <a:xfrm>
                  <a:off x="2504967" y="317127"/>
                  <a:ext cx="45719" cy="887671"/>
                </a:xfrm>
                <a:prstGeom prst="rect">
                  <a:avLst/>
                </a:prstGeom>
                <a:pattFill prst="narVert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 w="3175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228" name="Rectangle 6">
                  <a:extLst>
                    <a:ext uri="{FF2B5EF4-FFF2-40B4-BE49-F238E27FC236}">
                      <a16:creationId xmlns:a16="http://schemas.microsoft.com/office/drawing/2014/main" id="{91223BF8-A2BE-D638-F39C-B8FCFC5DEBEA}"/>
                    </a:ext>
                  </a:extLst>
                </p:cNvPr>
                <p:cNvSpPr/>
                <p:nvPr/>
              </p:nvSpPr>
              <p:spPr>
                <a:xfrm>
                  <a:off x="2699388" y="315461"/>
                  <a:ext cx="45719" cy="887671"/>
                </a:xfrm>
                <a:prstGeom prst="rect">
                  <a:avLst/>
                </a:prstGeom>
                <a:pattFill prst="narVert">
                  <a:fgClr>
                    <a:schemeClr val="bg1">
                      <a:lumMod val="65000"/>
                    </a:schemeClr>
                  </a:fgClr>
                  <a:bgClr>
                    <a:schemeClr val="bg1"/>
                  </a:bgClr>
                </a:pattFill>
                <a:ln w="3175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cxnSp>
              <p:nvCxnSpPr>
                <p:cNvPr id="229" name="Connector 17">
                  <a:extLst>
                    <a:ext uri="{FF2B5EF4-FFF2-40B4-BE49-F238E27FC236}">
                      <a16:creationId xmlns:a16="http://schemas.microsoft.com/office/drawing/2014/main" id="{D947F1C6-7349-ACF3-42C0-318B3DA286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10465" y="748936"/>
                  <a:ext cx="120466" cy="43814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30" name="Connector 33">
                  <a:extLst>
                    <a:ext uri="{FF2B5EF4-FFF2-40B4-BE49-F238E27FC236}">
                      <a16:creationId xmlns:a16="http://schemas.microsoft.com/office/drawing/2014/main" id="{08291CCA-C901-4DEF-B1EC-FC4794AA32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" flipH="1" flipV="1">
                  <a:off x="2306600" y="699143"/>
                  <a:ext cx="177889" cy="3833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headEnd type="triangle" w="sm" len="sm"/>
                  <a:tailEnd type="none"/>
                </a:ln>
                <a:effectLst/>
              </p:spPr>
            </p:cxnSp>
            <p:sp>
              <p:nvSpPr>
                <p:cNvPr id="231" name="テキスト ボックス 230">
                  <a:extLst>
                    <a:ext uri="{FF2B5EF4-FFF2-40B4-BE49-F238E27FC236}">
                      <a16:creationId xmlns:a16="http://schemas.microsoft.com/office/drawing/2014/main" id="{CA71FE99-E28E-01D6-D437-12DE7ABEF56E}"/>
                    </a:ext>
                  </a:extLst>
                </p:cNvPr>
                <p:cNvSpPr txBox="1"/>
                <p:nvPr/>
              </p:nvSpPr>
              <p:spPr>
                <a:xfrm>
                  <a:off x="1785444" y="807240"/>
                  <a:ext cx="843842" cy="23585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1111"/>
                    </a:lnSpc>
                  </a:pP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チューブ</a:t>
                  </a:r>
                </a:p>
                <a:p>
                  <a:pPr>
                    <a:lnSpc>
                      <a:spcPts val="1111"/>
                    </a:lnSpc>
                  </a:pP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111" dirty="0">
                      <a:latin typeface="ＭＳ Ｐゴシック"/>
                      <a:ea typeface="ＭＳ Ｐゴシック"/>
                    </a:rPr>
                    <a:t>屈折率</a:t>
                  </a:r>
                  <a:r>
                    <a:rPr lang="ja-JP" altLang="en-US" sz="476" dirty="0">
                      <a:latin typeface="ＭＳ Ｐゴシック"/>
                      <a:ea typeface="ＭＳ Ｐゴシック"/>
                    </a:rPr>
                    <a:t> </a:t>
                  </a:r>
                  <a:r>
                    <a:rPr lang="en-US" altLang="ja-JP" sz="1111" dirty="0">
                      <a:latin typeface="ＭＳ Ｐゴシック"/>
                      <a:ea typeface="ＭＳ Ｐゴシック"/>
                    </a:rPr>
                    <a:t>1.57]</a:t>
                  </a:r>
                </a:p>
              </p:txBody>
            </p:sp>
            <p:cxnSp>
              <p:nvCxnSpPr>
                <p:cNvPr id="232" name="Connector 33">
                  <a:extLst>
                    <a:ext uri="{FF2B5EF4-FFF2-40B4-BE49-F238E27FC236}">
                      <a16:creationId xmlns:a16="http://schemas.microsoft.com/office/drawing/2014/main" id="{4E828E7D-005D-3D53-2D60-414184AC75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480000" flipH="1">
                  <a:off x="2209458" y="781759"/>
                  <a:ext cx="306000" cy="13494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headEnd type="stealth" w="sm" len="sm"/>
                  <a:tailEnd type="none"/>
                </a:ln>
                <a:effectLst/>
              </p:spPr>
            </p:cxnSp>
            <p:grpSp>
              <p:nvGrpSpPr>
                <p:cNvPr id="233" name="グループ化 232">
                  <a:extLst>
                    <a:ext uri="{FF2B5EF4-FFF2-40B4-BE49-F238E27FC236}">
                      <a16:creationId xmlns:a16="http://schemas.microsoft.com/office/drawing/2014/main" id="{F29CD498-A41F-DE01-B471-42451BD1BFD5}"/>
                    </a:ext>
                  </a:extLst>
                </p:cNvPr>
                <p:cNvGrpSpPr/>
                <p:nvPr/>
              </p:nvGrpSpPr>
              <p:grpSpPr>
                <a:xfrm>
                  <a:off x="2547560" y="777866"/>
                  <a:ext cx="145726" cy="413024"/>
                  <a:chOff x="1060452" y="951004"/>
                  <a:chExt cx="145726" cy="413024"/>
                </a:xfrm>
              </p:grpSpPr>
              <p:cxnSp>
                <p:nvCxnSpPr>
                  <p:cNvPr id="234" name="Connector 18">
                    <a:extLst>
                      <a:ext uri="{FF2B5EF4-FFF2-40B4-BE49-F238E27FC236}">
                        <a16:creationId xmlns:a16="http://schemas.microsoft.com/office/drawing/2014/main" id="{0F07A907-CEF9-F6C1-AE9D-B401E30AD9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2178" y="963380"/>
                    <a:ext cx="64000" cy="34562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35" name="Connector 33">
                    <a:extLst>
                      <a:ext uri="{FF2B5EF4-FFF2-40B4-BE49-F238E27FC236}">
                        <a16:creationId xmlns:a16="http://schemas.microsoft.com/office/drawing/2014/main" id="{81D61097-37F9-4366-75DF-9EE2C711404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-3060000" flipH="1" flipV="1">
                    <a:off x="1117541" y="927610"/>
                    <a:ext cx="18000" cy="64787"/>
                  </a:xfrm>
                  <a:prstGeom prst="line">
                    <a:avLst/>
                  </a:prstGeom>
                  <a:ln w="0">
                    <a:solidFill>
                      <a:schemeClr val="tx1"/>
                    </a:solidFill>
                    <a:headEnd type="triangle" w="sm" len="sm"/>
                    <a:tailEnd type="none"/>
                  </a:ln>
                  <a:effectLst/>
                </p:spPr>
              </p:cxnSp>
              <p:cxnSp>
                <p:nvCxnSpPr>
                  <p:cNvPr id="236" name="Connector 18">
                    <a:extLst>
                      <a:ext uri="{FF2B5EF4-FFF2-40B4-BE49-F238E27FC236}">
                        <a16:creationId xmlns:a16="http://schemas.microsoft.com/office/drawing/2014/main" id="{C21C600F-BFB2-201B-71C2-4C0648D0483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73685" y="997942"/>
                    <a:ext cx="128166" cy="7091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37" name="Connector 18">
                    <a:extLst>
                      <a:ext uri="{FF2B5EF4-FFF2-40B4-BE49-F238E27FC236}">
                        <a16:creationId xmlns:a16="http://schemas.microsoft.com/office/drawing/2014/main" id="{EFAA2A08-1961-BFB0-3C27-126C6B6D59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60452" y="1068859"/>
                    <a:ext cx="131668" cy="7365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38" name="Connector 18">
                    <a:extLst>
                      <a:ext uri="{FF2B5EF4-FFF2-40B4-BE49-F238E27FC236}">
                        <a16:creationId xmlns:a16="http://schemas.microsoft.com/office/drawing/2014/main" id="{17BD7D59-4D22-6CD7-F613-9A894D3D32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77162" y="1142732"/>
                    <a:ext cx="128166" cy="7091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39" name="Connector 18">
                    <a:extLst>
                      <a:ext uri="{FF2B5EF4-FFF2-40B4-BE49-F238E27FC236}">
                        <a16:creationId xmlns:a16="http://schemas.microsoft.com/office/drawing/2014/main" id="{8A067091-6624-42B0-0BDC-307A3962AD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60452" y="1213649"/>
                    <a:ext cx="131668" cy="7365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40" name="Connector 33">
                    <a:extLst>
                      <a:ext uri="{FF2B5EF4-FFF2-40B4-BE49-F238E27FC236}">
                        <a16:creationId xmlns:a16="http://schemas.microsoft.com/office/drawing/2014/main" id="{DC8BF9C8-5404-11B4-514B-1A5CE72FD0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" flipV="1">
                    <a:off x="1140123" y="1275188"/>
                    <a:ext cx="49968" cy="88840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  <a:prstDash val="sysDot"/>
                    <a:headEnd type="triangle" w="sm" len="sm"/>
                    <a:tailEnd type="none"/>
                  </a:ln>
                  <a:effectLst/>
                </p:spPr>
              </p:cxnSp>
            </p:grpSp>
          </p:grpSp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28C3BEE0-CE4E-2DF9-6E77-F05386079952}"/>
                  </a:ext>
                </a:extLst>
              </p:cNvPr>
              <p:cNvGrpSpPr/>
              <p:nvPr/>
            </p:nvGrpSpPr>
            <p:grpSpPr>
              <a:xfrm>
                <a:off x="3440400" y="223650"/>
                <a:ext cx="1849107" cy="1660270"/>
                <a:chOff x="1727661" y="103428"/>
                <a:chExt cx="1849107" cy="1660270"/>
              </a:xfrm>
            </p:grpSpPr>
            <p:sp>
              <p:nvSpPr>
                <p:cNvPr id="187" name="TextBox 27">
                  <a:extLst>
                    <a:ext uri="{FF2B5EF4-FFF2-40B4-BE49-F238E27FC236}">
                      <a16:creationId xmlns:a16="http://schemas.microsoft.com/office/drawing/2014/main" id="{9A061A44-1B05-268F-4BCA-FA401F749B7E}"/>
                    </a:ext>
                  </a:extLst>
                </p:cNvPr>
                <p:cNvSpPr txBox="1"/>
                <p:nvPr/>
              </p:nvSpPr>
              <p:spPr>
                <a:xfrm>
                  <a:off x="1727661" y="103428"/>
                  <a:ext cx="1849107" cy="1615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spAutoFit/>
                </a:bodyPr>
                <a:lstStyle/>
                <a:p>
                  <a:pPr algn="ctr"/>
                  <a:r>
                    <a:rPr lang="en-US" altLang="ja-JP" sz="1667" b="1" dirty="0">
                      <a:latin typeface="ＭＳ Ｐゴシック"/>
                      <a:ea typeface="ＭＳ Ｐゴシック"/>
                    </a:rPr>
                    <a:t>(c)</a:t>
                  </a:r>
                  <a:r>
                    <a:rPr sz="1667" b="1" dirty="0">
                      <a:latin typeface="ＭＳ Ｐゴシック"/>
                      <a:ea typeface="ＭＳ Ｐゴシック"/>
                    </a:rPr>
                    <a:t> </a:t>
                  </a:r>
                  <a:r>
                    <a:rPr lang="ja-JP" altLang="en-US" sz="1667" b="1" dirty="0">
                      <a:latin typeface="ＭＳ Ｐゴシック"/>
                      <a:ea typeface="ＭＳ Ｐゴシック"/>
                    </a:rPr>
                    <a:t>ファイバ埋込み型</a:t>
                  </a:r>
                  <a:endParaRPr sz="1667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192" name="Rectangle 47">
                  <a:extLst>
                    <a:ext uri="{FF2B5EF4-FFF2-40B4-BE49-F238E27FC236}">
                      <a16:creationId xmlns:a16="http://schemas.microsoft.com/office/drawing/2014/main" id="{C7443378-4397-7390-FFFF-70E2CC445199}"/>
                    </a:ext>
                  </a:extLst>
                </p:cNvPr>
                <p:cNvSpPr/>
                <p:nvPr/>
              </p:nvSpPr>
              <p:spPr>
                <a:xfrm>
                  <a:off x="1948070" y="1445299"/>
                  <a:ext cx="1396115" cy="318399"/>
                </a:xfrm>
                <a:prstGeom prst="rect">
                  <a:avLst/>
                </a:prstGeom>
                <a:solidFill>
                  <a:srgbClr val="F0F0F0"/>
                </a:solidFill>
                <a:ln w="6350">
                  <a:solidFill>
                    <a:schemeClr val="tx1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193" name="TextBox 48">
                  <a:extLst>
                    <a:ext uri="{FF2B5EF4-FFF2-40B4-BE49-F238E27FC236}">
                      <a16:creationId xmlns:a16="http://schemas.microsoft.com/office/drawing/2014/main" id="{A4577230-1936-C5B8-0344-0B17DE453D93}"/>
                    </a:ext>
                  </a:extLst>
                </p:cNvPr>
                <p:cNvSpPr txBox="1"/>
                <p:nvPr/>
              </p:nvSpPr>
              <p:spPr>
                <a:xfrm>
                  <a:off x="2337118" y="1460842"/>
                  <a:ext cx="587628" cy="15391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ja-JP" altLang="en-US" sz="1429" b="1" dirty="0">
                      <a:latin typeface="ＭＳ Ｐゴシック"/>
                      <a:ea typeface="ＭＳ Ｐゴシック"/>
                    </a:rPr>
                    <a:t>界面数 </a:t>
                  </a:r>
                  <a:r>
                    <a:rPr lang="ja-JP" altLang="en-US" sz="1588" b="1" dirty="0">
                      <a:latin typeface="ＭＳ Ｐゴシック"/>
                      <a:ea typeface="ＭＳ Ｐゴシック"/>
                    </a:rPr>
                    <a:t>２</a:t>
                  </a:r>
                  <a:r>
                    <a:rPr sz="1429" b="1" dirty="0">
                      <a:latin typeface="ＭＳ Ｐゴシック"/>
                      <a:ea typeface="ＭＳ Ｐゴシック"/>
                    </a:rPr>
                    <a:t>面</a:t>
                  </a:r>
                </a:p>
              </p:txBody>
            </p:sp>
            <p:sp>
              <p:nvSpPr>
                <p:cNvPr id="194" name="TextBox 49">
                  <a:extLst>
                    <a:ext uri="{FF2B5EF4-FFF2-40B4-BE49-F238E27FC236}">
                      <a16:creationId xmlns:a16="http://schemas.microsoft.com/office/drawing/2014/main" id="{E226EBF7-B097-AF03-A1B5-CA104F62606C}"/>
                    </a:ext>
                  </a:extLst>
                </p:cNvPr>
                <p:cNvSpPr txBox="1"/>
                <p:nvPr/>
              </p:nvSpPr>
              <p:spPr>
                <a:xfrm>
                  <a:off x="2170211" y="1603556"/>
                  <a:ext cx="975340" cy="1385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:r>
                    <a:rPr lang="en-US" altLang="ja-JP" sz="1270" b="1" dirty="0">
                      <a:latin typeface="ＭＳ Ｐゴシック"/>
                      <a:ea typeface="ＭＳ Ｐゴシック"/>
                    </a:rPr>
                    <a:t>[</a:t>
                  </a:r>
                  <a:r>
                    <a:rPr lang="ja-JP" altLang="en-US" sz="1270" b="1" dirty="0">
                      <a:latin typeface="ＭＳ Ｐゴシック"/>
                      <a:ea typeface="ＭＳ Ｐゴシック"/>
                    </a:rPr>
                    <a:t>屈折率差の和：</a:t>
                  </a:r>
                  <a:r>
                    <a:rPr lang="ja-JP" altLang="en-US" sz="1270" dirty="0">
                      <a:latin typeface="ＭＳ Ｐゴシック"/>
                      <a:ea typeface="ＭＳ Ｐゴシック"/>
                    </a:rPr>
                    <a:t> </a:t>
                  </a:r>
                  <a:r>
                    <a:rPr lang="en-US" sz="1429" b="1" dirty="0">
                      <a:latin typeface="ＭＳ Ｐゴシック"/>
                      <a:ea typeface="ＭＳ Ｐゴシック"/>
                    </a:rPr>
                    <a:t>0.31]</a:t>
                  </a:r>
                  <a:endParaRPr sz="1270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195" name="Rectangle 3">
                  <a:extLst>
                    <a:ext uri="{FF2B5EF4-FFF2-40B4-BE49-F238E27FC236}">
                      <a16:creationId xmlns:a16="http://schemas.microsoft.com/office/drawing/2014/main" id="{2CAEC868-C20F-2A8E-0FC8-0B40BCE47510}"/>
                    </a:ext>
                  </a:extLst>
                </p:cNvPr>
                <p:cNvSpPr/>
                <p:nvPr/>
              </p:nvSpPr>
              <p:spPr>
                <a:xfrm>
                  <a:off x="1862073" y="350161"/>
                  <a:ext cx="1511424" cy="800629"/>
                </a:xfrm>
                <a:prstGeom prst="rect">
                  <a:avLst/>
                </a:prstGeom>
                <a:solidFill>
                  <a:srgbClr val="E8E8E8"/>
                </a:solidFill>
                <a:ln w="9525">
                  <a:solidFill>
                    <a:srgbClr val="3F3F3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196" name="Rectangle 10">
                  <a:extLst>
                    <a:ext uri="{FF2B5EF4-FFF2-40B4-BE49-F238E27FC236}">
                      <a16:creationId xmlns:a16="http://schemas.microsoft.com/office/drawing/2014/main" id="{A17C42D9-19F9-EC6F-33D2-8C31BB9ADC22}"/>
                    </a:ext>
                  </a:extLst>
                </p:cNvPr>
                <p:cNvSpPr/>
                <p:nvPr/>
              </p:nvSpPr>
              <p:spPr>
                <a:xfrm>
                  <a:off x="2471406" y="1208805"/>
                  <a:ext cx="302284" cy="93566"/>
                </a:xfrm>
                <a:prstGeom prst="rect">
                  <a:avLst/>
                </a:prstGeom>
                <a:solidFill>
                  <a:srgbClr val="2B2B2B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197" name="TextBox 12">
                  <a:extLst>
                    <a:ext uri="{FF2B5EF4-FFF2-40B4-BE49-F238E27FC236}">
                      <a16:creationId xmlns:a16="http://schemas.microsoft.com/office/drawing/2014/main" id="{8D6C6C55-6CF7-D927-B993-E53AC00DD378}"/>
                    </a:ext>
                  </a:extLst>
                </p:cNvPr>
                <p:cNvSpPr txBox="1"/>
                <p:nvPr/>
              </p:nvSpPr>
              <p:spPr>
                <a:xfrm>
                  <a:off x="2430918" y="1298429"/>
                  <a:ext cx="388723" cy="1230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r"/>
                  <a:r>
                    <a:rPr sz="1270" b="1" dirty="0" err="1">
                      <a:latin typeface="ＭＳ Ｐゴシック"/>
                      <a:ea typeface="ＭＳ Ｐゴシック"/>
                    </a:rPr>
                    <a:t>光センサ</a:t>
                  </a:r>
                  <a:endParaRPr sz="1270" b="1" dirty="0">
                    <a:latin typeface="ＭＳ Ｐゴシック"/>
                    <a:ea typeface="ＭＳ Ｐゴシック"/>
                  </a:endParaRPr>
                </a:p>
              </p:txBody>
            </p:sp>
            <p:sp>
              <p:nvSpPr>
                <p:cNvPr id="198" name="Rectangle 6">
                  <a:extLst>
                    <a:ext uri="{FF2B5EF4-FFF2-40B4-BE49-F238E27FC236}">
                      <a16:creationId xmlns:a16="http://schemas.microsoft.com/office/drawing/2014/main" id="{A0FCC5E3-8435-FA4A-470E-06A0E347C90F}"/>
                    </a:ext>
                  </a:extLst>
                </p:cNvPr>
                <p:cNvSpPr/>
                <p:nvPr/>
              </p:nvSpPr>
              <p:spPr>
                <a:xfrm>
                  <a:off x="2557328" y="342726"/>
                  <a:ext cx="139806" cy="86400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6350">
                  <a:solidFill>
                    <a:srgbClr val="4F4F4F"/>
                  </a:solidFill>
                </a:ln>
                <a:effectLst/>
              </p:spPr>
              <p:txBody>
                <a:bodyPr rtlCol="0" anchor="ctr"/>
                <a:lstStyle/>
                <a:p>
                  <a:endParaRPr sz="2858"/>
                </a:p>
              </p:txBody>
            </p:sp>
            <p:sp>
              <p:nvSpPr>
                <p:cNvPr id="199" name="TextBox 8">
                  <a:extLst>
                    <a:ext uri="{FF2B5EF4-FFF2-40B4-BE49-F238E27FC236}">
                      <a16:creationId xmlns:a16="http://schemas.microsoft.com/office/drawing/2014/main" id="{6D8B41AA-DE34-E459-30C9-CEAA7D3CB571}"/>
                    </a:ext>
                  </a:extLst>
                </p:cNvPr>
                <p:cNvSpPr txBox="1"/>
                <p:nvPr/>
              </p:nvSpPr>
              <p:spPr>
                <a:xfrm>
                  <a:off x="2563858" y="308964"/>
                  <a:ext cx="123099" cy="467033"/>
                </a:xfrm>
                <a:prstGeom prst="rect">
                  <a:avLst/>
                </a:prstGeom>
                <a:noFill/>
              </p:spPr>
              <p:txBody>
                <a:bodyPr vert="eaVert" wrap="square" lIns="0" tIns="0" rIns="0" bIns="0" anchor="ctr">
                  <a:spAutoFit/>
                </a:bodyPr>
                <a:lstStyle/>
                <a:p>
                  <a:pPr algn="ctr"/>
                  <a:r>
                    <a:rPr sz="1270" dirty="0">
                      <a:latin typeface="ＭＳ Ｐゴシック"/>
                      <a:ea typeface="ＭＳ Ｐゴシック"/>
                    </a:rPr>
                    <a:t>ファイバ</a:t>
                  </a:r>
                </a:p>
              </p:txBody>
            </p:sp>
            <p:sp>
              <p:nvSpPr>
                <p:cNvPr id="200" name="5-Point Star 63">
                  <a:extLst>
                    <a:ext uri="{FF2B5EF4-FFF2-40B4-BE49-F238E27FC236}">
                      <a16:creationId xmlns:a16="http://schemas.microsoft.com/office/drawing/2014/main" id="{927F2F4A-F95C-B3A7-D554-B918ABAC7EB2}"/>
                    </a:ext>
                  </a:extLst>
                </p:cNvPr>
                <p:cNvSpPr/>
                <p:nvPr/>
              </p:nvSpPr>
              <p:spPr>
                <a:xfrm>
                  <a:off x="2202171" y="623079"/>
                  <a:ext cx="100130" cy="95234"/>
                </a:xfrm>
                <a:prstGeom prst="star5">
                  <a:avLst/>
                </a:prstGeom>
                <a:solidFill>
                  <a:srgbClr val="4A4A4A"/>
                </a:solidFill>
                <a:ln w="6350">
                  <a:solidFill>
                    <a:srgbClr val="000000"/>
                  </a:solidFill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sz="2858"/>
                </a:p>
              </p:txBody>
            </p:sp>
            <p:sp>
              <p:nvSpPr>
                <p:cNvPr id="201" name="TextBox 64">
                  <a:extLst>
                    <a:ext uri="{FF2B5EF4-FFF2-40B4-BE49-F238E27FC236}">
                      <a16:creationId xmlns:a16="http://schemas.microsoft.com/office/drawing/2014/main" id="{E0B4FA66-0433-48E6-34DA-69C7CFBB12EA}"/>
                    </a:ext>
                  </a:extLst>
                </p:cNvPr>
                <p:cNvSpPr txBox="1"/>
                <p:nvPr/>
              </p:nvSpPr>
              <p:spPr>
                <a:xfrm>
                  <a:off x="1878941" y="628545"/>
                  <a:ext cx="308959" cy="888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pPr>
                    <a:lnSpc>
                      <a:spcPts val="1111"/>
                    </a:lnSpc>
                  </a:pPr>
                  <a:r>
                    <a:rPr sz="1270" dirty="0" err="1">
                      <a:latin typeface="ＭＳ Ｐゴシック"/>
                      <a:ea typeface="ＭＳ Ｐゴシック"/>
                    </a:rPr>
                    <a:t>発光点</a:t>
                  </a:r>
                  <a:endParaRPr sz="1270" dirty="0">
                    <a:latin typeface="ＭＳ Ｐゴシック"/>
                    <a:ea typeface="ＭＳ Ｐゴシック"/>
                  </a:endParaRPr>
                </a:p>
              </p:txBody>
            </p:sp>
            <p:cxnSp>
              <p:nvCxnSpPr>
                <p:cNvPr id="202" name="Connector 17">
                  <a:extLst>
                    <a:ext uri="{FF2B5EF4-FFF2-40B4-BE49-F238E27FC236}">
                      <a16:creationId xmlns:a16="http://schemas.microsoft.com/office/drawing/2014/main" id="{35882D6D-A735-B239-CF54-B240D6508B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10465" y="748936"/>
                  <a:ext cx="120466" cy="43814"/>
                </a:xfrm>
                <a:prstGeom prst="line">
                  <a:avLst/>
                </a:prstGeom>
                <a:ln w="9525">
                  <a:solidFill>
                    <a:srgbClr val="1A1A1A"/>
                  </a:solidFill>
                  <a:prstDash val="sysDot"/>
                </a:ln>
                <a:effectLst/>
              </p:spPr>
            </p:cxnSp>
            <p:cxnSp>
              <p:nvCxnSpPr>
                <p:cNvPr id="203" name="Connector 33">
                  <a:extLst>
                    <a:ext uri="{FF2B5EF4-FFF2-40B4-BE49-F238E27FC236}">
                      <a16:creationId xmlns:a16="http://schemas.microsoft.com/office/drawing/2014/main" id="{C772C75D-00EE-CDFC-8604-A47FD62F8C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" flipH="1" flipV="1">
                  <a:off x="2306600" y="699143"/>
                  <a:ext cx="177889" cy="3833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headEnd type="triangle" w="sm" len="sm"/>
                  <a:tailEnd type="none"/>
                </a:ln>
                <a:effectLst/>
              </p:spPr>
            </p:cxnSp>
            <p:grpSp>
              <p:nvGrpSpPr>
                <p:cNvPr id="204" name="グループ化 203">
                  <a:extLst>
                    <a:ext uri="{FF2B5EF4-FFF2-40B4-BE49-F238E27FC236}">
                      <a16:creationId xmlns:a16="http://schemas.microsoft.com/office/drawing/2014/main" id="{89628F9E-D989-A907-F7A5-8D7EC4810130}"/>
                    </a:ext>
                  </a:extLst>
                </p:cNvPr>
                <p:cNvGrpSpPr/>
                <p:nvPr/>
              </p:nvGrpSpPr>
              <p:grpSpPr>
                <a:xfrm>
                  <a:off x="2547560" y="777866"/>
                  <a:ext cx="145726" cy="413024"/>
                  <a:chOff x="1060452" y="951004"/>
                  <a:chExt cx="145726" cy="413024"/>
                </a:xfrm>
              </p:grpSpPr>
              <p:cxnSp>
                <p:nvCxnSpPr>
                  <p:cNvPr id="205" name="Connector 18">
                    <a:extLst>
                      <a:ext uri="{FF2B5EF4-FFF2-40B4-BE49-F238E27FC236}">
                        <a16:creationId xmlns:a16="http://schemas.microsoft.com/office/drawing/2014/main" id="{67EDA09E-5854-AF0B-18DF-94541B0E37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42178" y="963380"/>
                    <a:ext cx="64000" cy="34562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06" name="Connector 33">
                    <a:extLst>
                      <a:ext uri="{FF2B5EF4-FFF2-40B4-BE49-F238E27FC236}">
                        <a16:creationId xmlns:a16="http://schemas.microsoft.com/office/drawing/2014/main" id="{658A6AA7-BD0B-DA05-791B-8FEA8174A9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-3060000" flipH="1" flipV="1">
                    <a:off x="1117541" y="927610"/>
                    <a:ext cx="18000" cy="64787"/>
                  </a:xfrm>
                  <a:prstGeom prst="line">
                    <a:avLst/>
                  </a:prstGeom>
                  <a:ln w="0">
                    <a:solidFill>
                      <a:schemeClr val="tx1"/>
                    </a:solidFill>
                    <a:headEnd type="triangle" w="sm" len="sm"/>
                    <a:tailEnd type="none"/>
                  </a:ln>
                  <a:effectLst/>
                </p:spPr>
              </p:cxnSp>
              <p:cxnSp>
                <p:nvCxnSpPr>
                  <p:cNvPr id="207" name="Connector 18">
                    <a:extLst>
                      <a:ext uri="{FF2B5EF4-FFF2-40B4-BE49-F238E27FC236}">
                        <a16:creationId xmlns:a16="http://schemas.microsoft.com/office/drawing/2014/main" id="{3BE59A2A-621D-FA36-81BB-982BF102CD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73685" y="997942"/>
                    <a:ext cx="128166" cy="7091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08" name="Connector 18">
                    <a:extLst>
                      <a:ext uri="{FF2B5EF4-FFF2-40B4-BE49-F238E27FC236}">
                        <a16:creationId xmlns:a16="http://schemas.microsoft.com/office/drawing/2014/main" id="{6863EDA2-5D4B-2710-575F-10827164EB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60452" y="1068859"/>
                    <a:ext cx="131668" cy="7365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09" name="Connector 18">
                    <a:extLst>
                      <a:ext uri="{FF2B5EF4-FFF2-40B4-BE49-F238E27FC236}">
                        <a16:creationId xmlns:a16="http://schemas.microsoft.com/office/drawing/2014/main" id="{BBBE831F-395A-6DF3-38EF-7FD10D6134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77162" y="1142732"/>
                    <a:ext cx="128166" cy="7091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10" name="Connector 18">
                    <a:extLst>
                      <a:ext uri="{FF2B5EF4-FFF2-40B4-BE49-F238E27FC236}">
                        <a16:creationId xmlns:a16="http://schemas.microsoft.com/office/drawing/2014/main" id="{85CEF5E0-42F4-3B9C-0526-3A98093485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60452" y="1213649"/>
                    <a:ext cx="131668" cy="73657"/>
                  </a:xfrm>
                  <a:prstGeom prst="line">
                    <a:avLst/>
                  </a:prstGeom>
                  <a:ln w="9525">
                    <a:solidFill>
                      <a:srgbClr val="1A1A1A"/>
                    </a:solidFill>
                    <a:prstDash val="sysDot"/>
                  </a:ln>
                  <a:effectLst/>
                </p:spPr>
              </p:cxnSp>
              <p:cxnSp>
                <p:nvCxnSpPr>
                  <p:cNvPr id="211" name="Connector 33">
                    <a:extLst>
                      <a:ext uri="{FF2B5EF4-FFF2-40B4-BE49-F238E27FC236}">
                        <a16:creationId xmlns:a16="http://schemas.microsoft.com/office/drawing/2014/main" id="{513B430B-C42C-1905-CE33-CECD15E33F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" flipV="1">
                    <a:off x="1140123" y="1275188"/>
                    <a:ext cx="49968" cy="88840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  <a:prstDash val="sysDot"/>
                    <a:headEnd type="triangle" w="sm" len="sm"/>
                    <a:tailEnd type="none"/>
                  </a:ln>
                  <a:effectLst/>
                </p:spPr>
              </p:cxnSp>
            </p:grp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3480B97-5FD7-03D9-0FAF-5AB90931649D}"/>
                  </a:ext>
                </a:extLst>
              </p:cNvPr>
              <p:cNvSpPr txBox="1"/>
              <p:nvPr/>
            </p:nvSpPr>
            <p:spPr>
              <a:xfrm>
                <a:off x="1019981" y="559697"/>
                <a:ext cx="762384" cy="27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1111" dirty="0"/>
                  <a:t>ファイバ表面</a:t>
                </a:r>
                <a:endParaRPr lang="en-US" altLang="ja-JP" sz="1111" dirty="0"/>
              </a:p>
              <a:p>
                <a:r>
                  <a:rPr lang="en-US" altLang="ja-JP" sz="1111" dirty="0"/>
                  <a:t>[</a:t>
                </a:r>
                <a:r>
                  <a:rPr lang="ja-JP" altLang="en-US" sz="1111" dirty="0"/>
                  <a:t>屈折率 </a:t>
                </a:r>
                <a:r>
                  <a:rPr lang="en-US" altLang="ja-JP" sz="1111" dirty="0"/>
                  <a:t>1.43]</a:t>
                </a:r>
                <a:endParaRPr lang="ja-JP" altLang="en-US" sz="1111" dirty="0"/>
              </a:p>
            </p:txBody>
          </p:sp>
          <p:cxnSp>
            <p:nvCxnSpPr>
              <p:cNvPr id="25" name="Connector 33">
                <a:extLst>
                  <a:ext uri="{FF2B5EF4-FFF2-40B4-BE49-F238E27FC236}">
                    <a16:creationId xmlns:a16="http://schemas.microsoft.com/office/drawing/2014/main" id="{A9F541A4-0509-DE57-8EBD-6B46886D0013}"/>
                  </a:ext>
                </a:extLst>
              </p:cNvPr>
              <p:cNvCxnSpPr>
                <a:cxnSpLocks/>
                <a:stCxn id="24" idx="1"/>
              </p:cNvCxnSpPr>
              <p:nvPr/>
            </p:nvCxnSpPr>
            <p:spPr>
              <a:xfrm flipV="1">
                <a:off x="1019981" y="658787"/>
                <a:ext cx="95159" cy="37660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stealth" w="sm" len="sm"/>
                <a:tailEnd type="none"/>
              </a:ln>
              <a:effectLst/>
            </p:spPr>
          </p:cxn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249D49A-C4B7-66BE-EC99-EC2A8BAC3E2A}"/>
                </a:ext>
              </a:extLst>
            </p:cNvPr>
            <p:cNvSpPr txBox="1"/>
            <p:nvPr/>
          </p:nvSpPr>
          <p:spPr>
            <a:xfrm>
              <a:off x="1083521" y="1013862"/>
              <a:ext cx="803914" cy="2734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111" dirty="0"/>
                <a:t>光センサ表面</a:t>
              </a:r>
              <a:r>
                <a:rPr lang="en-US" altLang="ja-JP" sz="1111" dirty="0"/>
                <a:t>[</a:t>
              </a:r>
              <a:r>
                <a:rPr lang="ja-JP" altLang="en-US" sz="1111" dirty="0"/>
                <a:t>屈折率 </a:t>
              </a:r>
              <a:r>
                <a:rPr lang="en-US" altLang="ja-JP" sz="1111" dirty="0"/>
                <a:t>1.57]</a:t>
              </a:r>
              <a:endParaRPr lang="ja-JP" altLang="en-US" sz="1111" dirty="0"/>
            </a:p>
          </p:txBody>
        </p:sp>
        <p:cxnSp>
          <p:nvCxnSpPr>
            <p:cNvPr id="15" name="Connector 33">
              <a:extLst>
                <a:ext uri="{FF2B5EF4-FFF2-40B4-BE49-F238E27FC236}">
                  <a16:creationId xmlns:a16="http://schemas.microsoft.com/office/drawing/2014/main" id="{2891B201-6C60-5DE3-20B4-8493E01334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9523" y="1106075"/>
              <a:ext cx="125406" cy="235181"/>
            </a:xfrm>
            <a:prstGeom prst="line">
              <a:avLst/>
            </a:prstGeom>
            <a:ln w="6350">
              <a:solidFill>
                <a:schemeClr val="tx1"/>
              </a:solidFill>
              <a:headEnd type="stealth" w="sm" len="sm"/>
              <a:tailEnd type="none"/>
            </a:ln>
            <a:effectLst/>
          </p:spPr>
        </p:cxnSp>
        <p:sp>
          <p:nvSpPr>
            <p:cNvPr id="16" name="TextBox 64">
              <a:extLst>
                <a:ext uri="{FF2B5EF4-FFF2-40B4-BE49-F238E27FC236}">
                  <a16:creationId xmlns:a16="http://schemas.microsoft.com/office/drawing/2014/main" id="{3AD3D174-01D6-5AA5-4123-2571CA1C85C4}"/>
                </a:ext>
              </a:extLst>
            </p:cNvPr>
            <p:cNvSpPr txBox="1"/>
            <p:nvPr/>
          </p:nvSpPr>
          <p:spPr>
            <a:xfrm>
              <a:off x="4464488" y="747598"/>
              <a:ext cx="695368" cy="43068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lang="ja-JP" altLang="en-US" sz="1111" dirty="0">
                  <a:latin typeface="ＭＳ Ｐゴシック"/>
                  <a:ea typeface="ＭＳ Ｐゴシック"/>
                </a:rPr>
                <a:t>ファイバ周りに</a:t>
              </a:r>
              <a:endParaRPr lang="en-US" altLang="ja-JP" sz="1111" dirty="0">
                <a:latin typeface="ＭＳ Ｐゴシック"/>
                <a:ea typeface="ＭＳ Ｐゴシック"/>
              </a:endParaRPr>
            </a:p>
            <a:p>
              <a:r>
                <a:rPr lang="ja-JP" altLang="en-US" sz="1111" dirty="0">
                  <a:latin typeface="ＭＳ Ｐゴシック"/>
                  <a:ea typeface="ＭＳ Ｐゴシック"/>
                </a:rPr>
                <a:t>空気層なし</a:t>
              </a:r>
              <a:endParaRPr lang="en-US" altLang="ja-JP" sz="159" dirty="0">
                <a:latin typeface="ＭＳ Ｐゴシック"/>
                <a:ea typeface="ＭＳ Ｐゴシック"/>
              </a:endParaRPr>
            </a:p>
            <a:p>
              <a:endParaRPr lang="en-US" altLang="ja-JP" sz="1111" dirty="0">
                <a:latin typeface="ＭＳ Ｐゴシック"/>
                <a:ea typeface="ＭＳ Ｐゴシック"/>
              </a:endParaRPr>
            </a:p>
            <a:p>
              <a:r>
                <a:rPr lang="en-US" altLang="ja-JP" sz="1111" dirty="0">
                  <a:latin typeface="ＭＳ Ｐゴシック"/>
                  <a:ea typeface="ＭＳ Ｐゴシック"/>
                </a:rPr>
                <a:t>    </a:t>
              </a:r>
            </a:p>
          </p:txBody>
        </p:sp>
      </p:grpSp>
      <p:sp>
        <p:nvSpPr>
          <p:cNvPr id="269" name="テキスト ボックス 268">
            <a:extLst>
              <a:ext uri="{FF2B5EF4-FFF2-40B4-BE49-F238E27FC236}">
                <a16:creationId xmlns:a16="http://schemas.microsoft.com/office/drawing/2014/main" id="{B143E562-8A79-F01C-83A4-173E07D9D316}"/>
              </a:ext>
            </a:extLst>
          </p:cNvPr>
          <p:cNvSpPr txBox="1"/>
          <p:nvPr/>
        </p:nvSpPr>
        <p:spPr>
          <a:xfrm>
            <a:off x="937201" y="6409443"/>
            <a:ext cx="7580654" cy="434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223" dirty="0">
                <a:latin typeface="ＭＳ Ｐゴシック"/>
                <a:ea typeface="ＭＳ Ｐゴシック"/>
              </a:rPr>
              <a:t>図　光センサの接合方法ごとの界面数とその屈折率差の和</a:t>
            </a:r>
            <a:endParaRPr lang="en-US" altLang="ja-JP" sz="2223" dirty="0">
              <a:latin typeface="ＭＳ Ｐゴシック"/>
              <a:ea typeface="ＭＳ Ｐゴシック"/>
            </a:endParaRPr>
          </a:p>
        </p:txBody>
      </p:sp>
      <p:sp>
        <p:nvSpPr>
          <p:cNvPr id="270" name="テキスト ボックス 269">
            <a:extLst>
              <a:ext uri="{FF2B5EF4-FFF2-40B4-BE49-F238E27FC236}">
                <a16:creationId xmlns:a16="http://schemas.microsoft.com/office/drawing/2014/main" id="{F7E4D95E-7F03-294B-FD3D-A9B215FCFEF4}"/>
              </a:ext>
            </a:extLst>
          </p:cNvPr>
          <p:cNvSpPr txBox="1"/>
          <p:nvPr/>
        </p:nvSpPr>
        <p:spPr>
          <a:xfrm>
            <a:off x="1578580" y="4226529"/>
            <a:ext cx="1316798" cy="48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70" dirty="0">
                <a:latin typeface="ＭＳ Ｐゴシック"/>
                <a:ea typeface="ＭＳ Ｐゴシック"/>
              </a:rPr>
              <a:t>シンチレータ</a:t>
            </a:r>
            <a:endParaRPr lang="en-US" altLang="ja-JP" sz="1270" dirty="0">
              <a:latin typeface="ＭＳ Ｐゴシック"/>
              <a:ea typeface="ＭＳ Ｐゴシック"/>
            </a:endParaRPr>
          </a:p>
          <a:p>
            <a:r>
              <a:rPr lang="en-US" altLang="ja-JP" sz="1270" dirty="0">
                <a:latin typeface="ＭＳ Ｐゴシック"/>
                <a:ea typeface="ＭＳ Ｐゴシック"/>
              </a:rPr>
              <a:t>[</a:t>
            </a:r>
            <a:r>
              <a:rPr lang="ja-JP" altLang="en-US" sz="1270" dirty="0">
                <a:latin typeface="ＭＳ Ｐゴシック"/>
                <a:ea typeface="ＭＳ Ｐゴシック"/>
              </a:rPr>
              <a:t>屈折率 </a:t>
            </a:r>
            <a:r>
              <a:rPr lang="en-US" altLang="ja-JP" sz="1270" dirty="0">
                <a:latin typeface="ＭＳ Ｐゴシック"/>
                <a:ea typeface="ＭＳ Ｐゴシック"/>
              </a:rPr>
              <a:t>1.60]</a:t>
            </a:r>
            <a:endParaRPr lang="ja-JP" altLang="en-US" sz="2858" dirty="0"/>
          </a:p>
        </p:txBody>
      </p: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80DE2662-8BE5-15AB-BE53-EC249153F26A}"/>
              </a:ext>
            </a:extLst>
          </p:cNvPr>
          <p:cNvGrpSpPr/>
          <p:nvPr/>
        </p:nvGrpSpPr>
        <p:grpSpPr>
          <a:xfrm>
            <a:off x="1376158" y="3372535"/>
            <a:ext cx="5887343" cy="2585013"/>
            <a:chOff x="66005" y="46836"/>
            <a:chExt cx="3708208" cy="1628199"/>
          </a:xfrm>
        </p:grpSpPr>
        <p:grpSp>
          <p:nvGrpSpPr>
            <p:cNvPr id="272" name="グループ化 271">
              <a:extLst>
                <a:ext uri="{FF2B5EF4-FFF2-40B4-BE49-F238E27FC236}">
                  <a16:creationId xmlns:a16="http://schemas.microsoft.com/office/drawing/2014/main" id="{9422516F-04BF-6F1D-72F3-7FB4182661C5}"/>
                </a:ext>
              </a:extLst>
            </p:cNvPr>
            <p:cNvGrpSpPr/>
            <p:nvPr/>
          </p:nvGrpSpPr>
          <p:grpSpPr>
            <a:xfrm>
              <a:off x="66005" y="46836"/>
              <a:ext cx="3708208" cy="1628199"/>
              <a:chOff x="66005" y="46836"/>
              <a:chExt cx="3708208" cy="1628199"/>
            </a:xfrm>
          </p:grpSpPr>
          <p:sp>
            <p:nvSpPr>
              <p:cNvPr id="274" name="TextBox 27">
                <a:extLst>
                  <a:ext uri="{FF2B5EF4-FFF2-40B4-BE49-F238E27FC236}">
                    <a16:creationId xmlns:a16="http://schemas.microsoft.com/office/drawing/2014/main" id="{6BB8195A-3AAD-6E76-7D6A-AA0952019EA4}"/>
                  </a:ext>
                </a:extLst>
              </p:cNvPr>
              <p:cNvSpPr txBox="1"/>
              <p:nvPr/>
            </p:nvSpPr>
            <p:spPr>
              <a:xfrm>
                <a:off x="66005" y="52422"/>
                <a:ext cx="1813708" cy="16158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:r>
                  <a:rPr sz="1667" b="1" dirty="0">
                    <a:latin typeface="ＭＳ Ｐゴシック"/>
                    <a:ea typeface="ＭＳ Ｐゴシック"/>
                  </a:rPr>
                  <a:t>(</a:t>
                </a:r>
                <a:r>
                  <a:rPr lang="en-US" sz="1667" b="1" dirty="0">
                    <a:latin typeface="ＭＳ Ｐゴシック"/>
                    <a:ea typeface="ＭＳ Ｐゴシック"/>
                  </a:rPr>
                  <a:t>d</a:t>
                </a:r>
                <a:r>
                  <a:rPr sz="1667" b="1" dirty="0">
                    <a:latin typeface="ＭＳ Ｐゴシック"/>
                    <a:ea typeface="ＭＳ Ｐゴシック"/>
                  </a:rPr>
                  <a:t>) </a:t>
                </a:r>
                <a:r>
                  <a:rPr lang="en-US" altLang="ja-JP" sz="1667" b="1" dirty="0">
                    <a:latin typeface="ＭＳ Ｐゴシック"/>
                    <a:ea typeface="ＭＳ Ｐゴシック"/>
                  </a:rPr>
                  <a:t>SiPM</a:t>
                </a:r>
                <a:r>
                  <a:rPr lang="ja-JP" altLang="en-US" sz="1667" b="1" dirty="0">
                    <a:latin typeface="ＭＳ Ｐゴシック"/>
                    <a:ea typeface="ＭＳ Ｐゴシック"/>
                  </a:rPr>
                  <a:t>外付け型 </a:t>
                </a:r>
                <a:r>
                  <a:rPr lang="en-US" altLang="ja-JP" sz="1429" b="1" dirty="0">
                    <a:latin typeface="ＭＳ Ｐゴシック"/>
                    <a:ea typeface="ＭＳ Ｐゴシック"/>
                  </a:rPr>
                  <a:t>(</a:t>
                </a:r>
                <a:r>
                  <a:rPr lang="ja-JP" altLang="en-US" sz="1429" b="1" dirty="0">
                    <a:latin typeface="ＭＳ Ｐゴシック"/>
                    <a:ea typeface="ＭＳ Ｐゴシック"/>
                  </a:rPr>
                  <a:t>現行型</a:t>
                </a:r>
                <a:r>
                  <a:rPr lang="en-US" altLang="ja-JP" sz="1429" b="1" dirty="0">
                    <a:latin typeface="ＭＳ Ｐゴシック"/>
                    <a:ea typeface="ＭＳ Ｐゴシック"/>
                  </a:rPr>
                  <a:t>)</a:t>
                </a:r>
                <a:endParaRPr sz="1667" b="1" dirty="0">
                  <a:latin typeface="ＭＳ Ｐゴシック"/>
                  <a:ea typeface="ＭＳ Ｐゴシック"/>
                </a:endParaRPr>
              </a:p>
            </p:txBody>
          </p:sp>
          <p:sp>
            <p:nvSpPr>
              <p:cNvPr id="275" name="Rectangle 29">
                <a:extLst>
                  <a:ext uri="{FF2B5EF4-FFF2-40B4-BE49-F238E27FC236}">
                    <a16:creationId xmlns:a16="http://schemas.microsoft.com/office/drawing/2014/main" id="{8501C6A6-5264-890A-7534-C8680E3918EA}"/>
                  </a:ext>
                </a:extLst>
              </p:cNvPr>
              <p:cNvSpPr/>
              <p:nvPr/>
            </p:nvSpPr>
            <p:spPr>
              <a:xfrm>
                <a:off x="254933" y="244607"/>
                <a:ext cx="1511424" cy="800629"/>
              </a:xfrm>
              <a:prstGeom prst="rect">
                <a:avLst/>
              </a:prstGeom>
              <a:solidFill>
                <a:srgbClr val="E8E8E8"/>
              </a:solidFill>
              <a:ln w="9525">
                <a:solidFill>
                  <a:srgbClr val="3F3F3F"/>
                </a:solidFill>
              </a:ln>
              <a:effectLst/>
            </p:spPr>
            <p:txBody>
              <a:bodyPr rtlCol="0" anchor="ctr"/>
              <a:lstStyle/>
              <a:p>
                <a:endParaRPr sz="2858"/>
              </a:p>
            </p:txBody>
          </p:sp>
          <p:sp>
            <p:nvSpPr>
              <p:cNvPr id="276" name="Pie 31">
                <a:extLst>
                  <a:ext uri="{FF2B5EF4-FFF2-40B4-BE49-F238E27FC236}">
                    <a16:creationId xmlns:a16="http://schemas.microsoft.com/office/drawing/2014/main" id="{3C49440B-EB91-8F57-FFCD-74B9DE44BB0D}"/>
                  </a:ext>
                </a:extLst>
              </p:cNvPr>
              <p:cNvSpPr/>
              <p:nvPr/>
            </p:nvSpPr>
            <p:spPr>
              <a:xfrm>
                <a:off x="781485" y="834051"/>
                <a:ext cx="421380" cy="410465"/>
              </a:xfrm>
              <a:prstGeom prst="pie">
                <a:avLst>
                  <a:gd name="adj1" fmla="val 10698701"/>
                  <a:gd name="adj2" fmla="val 21599992"/>
                </a:avLst>
              </a:prstGeom>
              <a:solidFill>
                <a:srgbClr val="FFFFFF"/>
              </a:solidFill>
              <a:ln w="9525"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 sz="2858"/>
              </a:p>
            </p:txBody>
          </p:sp>
          <p:sp>
            <p:nvSpPr>
              <p:cNvPr id="277" name="TextBox 32">
                <a:extLst>
                  <a:ext uri="{FF2B5EF4-FFF2-40B4-BE49-F238E27FC236}">
                    <a16:creationId xmlns:a16="http://schemas.microsoft.com/office/drawing/2014/main" id="{C1E36692-1EEE-2B88-AF0A-44AF0E730FA5}"/>
                  </a:ext>
                </a:extLst>
              </p:cNvPr>
              <p:cNvSpPr txBox="1"/>
              <p:nvPr/>
            </p:nvSpPr>
            <p:spPr>
              <a:xfrm>
                <a:off x="938431" y="319713"/>
                <a:ext cx="588637" cy="26162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ja-JP" altLang="en-US" sz="1270" dirty="0">
                    <a:latin typeface="ＭＳ Ｐゴシック"/>
                    <a:ea typeface="ＭＳ Ｐゴシック"/>
                  </a:rPr>
                  <a:t>空気層</a:t>
                </a:r>
                <a:endParaRPr lang="en-US" altLang="ja-JP" sz="1429" dirty="0">
                  <a:latin typeface="ＭＳ Ｐゴシック"/>
                  <a:ea typeface="ＭＳ Ｐゴシック"/>
                </a:endParaRPr>
              </a:p>
              <a:p>
                <a:r>
                  <a:rPr lang="en-US" altLang="ja-JP" sz="1429" dirty="0">
                    <a:latin typeface="ＭＳ Ｐゴシック"/>
                    <a:ea typeface="ＭＳ Ｐゴシック"/>
                  </a:rPr>
                  <a:t>[</a:t>
                </a:r>
                <a:r>
                  <a:rPr lang="ja-JP" altLang="en-US" sz="1270" dirty="0">
                    <a:latin typeface="ＭＳ Ｐゴシック"/>
                    <a:ea typeface="ＭＳ Ｐゴシック"/>
                  </a:rPr>
                  <a:t>屈折率 </a:t>
                </a:r>
                <a:r>
                  <a:rPr lang="en-US" altLang="ja-JP" sz="1270" dirty="0">
                    <a:latin typeface="ＭＳ Ｐゴシック"/>
                    <a:ea typeface="ＭＳ Ｐゴシック"/>
                  </a:rPr>
                  <a:t>1.00]</a:t>
                </a:r>
                <a:endParaRPr lang="en-US" altLang="ja-JP" sz="1429" dirty="0">
                  <a:latin typeface="ＭＳ Ｐゴシック"/>
                  <a:ea typeface="ＭＳ Ｐゴシック"/>
                </a:endParaRPr>
              </a:p>
            </p:txBody>
          </p:sp>
          <p:cxnSp>
            <p:nvCxnSpPr>
              <p:cNvPr id="278" name="Connector 33">
                <a:extLst>
                  <a:ext uri="{FF2B5EF4-FFF2-40B4-BE49-F238E27FC236}">
                    <a16:creationId xmlns:a16="http://schemas.microsoft.com/office/drawing/2014/main" id="{6BB407B2-02BB-86A2-27A0-D78CA75AC9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4817" y="602060"/>
                <a:ext cx="41744" cy="342116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stealth" w="sm" len="sm"/>
                <a:tailEnd type="none"/>
              </a:ln>
              <a:effectLst/>
            </p:spPr>
          </p:cxnSp>
          <p:sp>
            <p:nvSpPr>
              <p:cNvPr id="279" name="TextBox 36">
                <a:extLst>
                  <a:ext uri="{FF2B5EF4-FFF2-40B4-BE49-F238E27FC236}">
                    <a16:creationId xmlns:a16="http://schemas.microsoft.com/office/drawing/2014/main" id="{98B16C76-AD0A-21B5-9718-F1A600812C1D}"/>
                  </a:ext>
                </a:extLst>
              </p:cNvPr>
              <p:cNvSpPr txBox="1"/>
              <p:nvPr/>
            </p:nvSpPr>
            <p:spPr>
              <a:xfrm>
                <a:off x="814141" y="1156095"/>
                <a:ext cx="388723" cy="1230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sz="1270" b="1" dirty="0" err="1">
                    <a:latin typeface="ＭＳ Ｐゴシック"/>
                    <a:ea typeface="ＭＳ Ｐゴシック"/>
                  </a:rPr>
                  <a:t>光センサ</a:t>
                </a:r>
                <a:endParaRPr sz="1270" b="1" dirty="0">
                  <a:latin typeface="ＭＳ Ｐゴシック"/>
                  <a:ea typeface="ＭＳ Ｐゴシック"/>
                </a:endParaRPr>
              </a:p>
            </p:txBody>
          </p:sp>
          <p:cxnSp>
            <p:nvCxnSpPr>
              <p:cNvPr id="280" name="Connector 42">
                <a:extLst>
                  <a:ext uri="{FF2B5EF4-FFF2-40B4-BE49-F238E27FC236}">
                    <a16:creationId xmlns:a16="http://schemas.microsoft.com/office/drawing/2014/main" id="{1FCA2145-BEFE-F128-36AB-536BDE2895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6871" y="615118"/>
                <a:ext cx="145114" cy="221064"/>
              </a:xfrm>
              <a:prstGeom prst="line">
                <a:avLst/>
              </a:prstGeom>
              <a:ln w="9525">
                <a:solidFill>
                  <a:srgbClr val="1A1A1A"/>
                </a:solidFill>
                <a:prstDash val="dash"/>
              </a:ln>
              <a:effectLst/>
            </p:spPr>
          </p:cxnSp>
          <p:sp>
            <p:nvSpPr>
              <p:cNvPr id="281" name="Rectangle 47">
                <a:extLst>
                  <a:ext uri="{FF2B5EF4-FFF2-40B4-BE49-F238E27FC236}">
                    <a16:creationId xmlns:a16="http://schemas.microsoft.com/office/drawing/2014/main" id="{97C1A5AA-E764-CB44-BE53-D8B1D613ACAF}"/>
                  </a:ext>
                </a:extLst>
              </p:cNvPr>
              <p:cNvSpPr/>
              <p:nvPr/>
            </p:nvSpPr>
            <p:spPr>
              <a:xfrm>
                <a:off x="420145" y="1302939"/>
                <a:ext cx="1123706" cy="371736"/>
              </a:xfrm>
              <a:prstGeom prst="rect">
                <a:avLst/>
              </a:prstGeom>
              <a:solidFill>
                <a:srgbClr val="F0F0F0"/>
              </a:solidFill>
              <a:ln w="6350"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endParaRPr sz="2858"/>
              </a:p>
            </p:txBody>
          </p:sp>
          <p:sp>
            <p:nvSpPr>
              <p:cNvPr id="282" name="TextBox 48">
                <a:extLst>
                  <a:ext uri="{FF2B5EF4-FFF2-40B4-BE49-F238E27FC236}">
                    <a16:creationId xmlns:a16="http://schemas.microsoft.com/office/drawing/2014/main" id="{7FBB89C4-0B23-A2F0-E05A-9F29AF1F98B6}"/>
                  </a:ext>
                </a:extLst>
              </p:cNvPr>
              <p:cNvSpPr txBox="1"/>
              <p:nvPr/>
            </p:nvSpPr>
            <p:spPr>
              <a:xfrm>
                <a:off x="650590" y="1315987"/>
                <a:ext cx="695662" cy="16158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sz="1588" b="1" dirty="0" err="1">
                    <a:latin typeface="ＭＳ Ｐゴシック"/>
                    <a:ea typeface="ＭＳ Ｐゴシック"/>
                  </a:rPr>
                  <a:t>界面数</a:t>
                </a:r>
                <a:r>
                  <a:rPr sz="1588" b="1" dirty="0">
                    <a:latin typeface="ＭＳ Ｐゴシック"/>
                    <a:ea typeface="ＭＳ Ｐゴシック"/>
                  </a:rPr>
                  <a:t>　</a:t>
                </a:r>
                <a:r>
                  <a:rPr lang="ja-JP" altLang="en-US" sz="1667" b="1" dirty="0">
                    <a:latin typeface="ＭＳ Ｐゴシック"/>
                    <a:ea typeface="ＭＳ Ｐゴシック"/>
                  </a:rPr>
                  <a:t>２</a:t>
                </a:r>
                <a:r>
                  <a:rPr sz="1588" b="1" dirty="0">
                    <a:latin typeface="ＭＳ Ｐゴシック"/>
                    <a:ea typeface="ＭＳ Ｐゴシック"/>
                  </a:rPr>
                  <a:t>面</a:t>
                </a:r>
              </a:p>
            </p:txBody>
          </p:sp>
          <p:sp>
            <p:nvSpPr>
              <p:cNvPr id="283" name="TextBox 49">
                <a:extLst>
                  <a:ext uri="{FF2B5EF4-FFF2-40B4-BE49-F238E27FC236}">
                    <a16:creationId xmlns:a16="http://schemas.microsoft.com/office/drawing/2014/main" id="{5D83E5D1-C1C5-3B1A-08B8-F65024574BA5}"/>
                  </a:ext>
                </a:extLst>
              </p:cNvPr>
              <p:cNvSpPr txBox="1"/>
              <p:nvPr/>
            </p:nvSpPr>
            <p:spPr>
              <a:xfrm>
                <a:off x="407788" y="1495733"/>
                <a:ext cx="1130829" cy="16158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lang="ja-JP" altLang="en-US" sz="1429" b="1" dirty="0">
                    <a:latin typeface="ＭＳ Ｐゴシック"/>
                    <a:ea typeface="ＭＳ Ｐゴシック"/>
                  </a:rPr>
                  <a:t>（屈折率差の和　</a:t>
                </a:r>
                <a:r>
                  <a:rPr sz="1667" b="1" dirty="0">
                    <a:latin typeface="ＭＳ Ｐゴシック"/>
                    <a:ea typeface="ＭＳ Ｐゴシック"/>
                  </a:rPr>
                  <a:t>1.17</a:t>
                </a:r>
                <a:r>
                  <a:rPr lang="ja-JP" altLang="en-US" sz="1667" b="1" dirty="0">
                    <a:latin typeface="ＭＳ Ｐゴシック"/>
                    <a:ea typeface="ＭＳ Ｐゴシック"/>
                  </a:rPr>
                  <a:t>）</a:t>
                </a:r>
                <a:endParaRPr sz="1429" b="1" dirty="0">
                  <a:latin typeface="ＭＳ Ｐゴシック"/>
                  <a:ea typeface="ＭＳ Ｐゴシック"/>
                </a:endParaRPr>
              </a:p>
            </p:txBody>
          </p:sp>
          <p:sp>
            <p:nvSpPr>
              <p:cNvPr id="284" name="TextBox 51">
                <a:extLst>
                  <a:ext uri="{FF2B5EF4-FFF2-40B4-BE49-F238E27FC236}">
                    <a16:creationId xmlns:a16="http://schemas.microsoft.com/office/drawing/2014/main" id="{1BE74F19-BD2D-7C91-A121-05D2D67E469B}"/>
                  </a:ext>
                </a:extLst>
              </p:cNvPr>
              <p:cNvSpPr txBox="1"/>
              <p:nvPr/>
            </p:nvSpPr>
            <p:spPr>
              <a:xfrm>
                <a:off x="2426820" y="46836"/>
                <a:ext cx="1027844" cy="16158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ctr"/>
                <a:r>
                  <a:rPr sz="1667" b="1" dirty="0">
                    <a:latin typeface="ＭＳ Ｐゴシック"/>
                    <a:ea typeface="ＭＳ Ｐゴシック"/>
                  </a:rPr>
                  <a:t>(</a:t>
                </a:r>
                <a:r>
                  <a:rPr lang="en-US" sz="1667" b="1" dirty="0">
                    <a:latin typeface="ＭＳ Ｐゴシック"/>
                    <a:ea typeface="ＭＳ Ｐゴシック"/>
                  </a:rPr>
                  <a:t>e</a:t>
                </a:r>
                <a:r>
                  <a:rPr sz="1667" b="1" dirty="0">
                    <a:latin typeface="ＭＳ Ｐゴシック"/>
                    <a:ea typeface="ＭＳ Ｐゴシック"/>
                  </a:rPr>
                  <a:t>) </a:t>
                </a:r>
                <a:r>
                  <a:rPr lang="en-US" altLang="ja-JP" sz="1667" b="1" dirty="0">
                    <a:latin typeface="ＭＳ Ｐゴシック"/>
                    <a:ea typeface="ＭＳ Ｐゴシック"/>
                  </a:rPr>
                  <a:t>SiPM</a:t>
                </a:r>
                <a:r>
                  <a:rPr lang="ja-JP" altLang="en-US" sz="1667" b="1" dirty="0">
                    <a:latin typeface="ＭＳ Ｐゴシック"/>
                    <a:ea typeface="ＭＳ Ｐゴシック"/>
                  </a:rPr>
                  <a:t>“一体”</a:t>
                </a:r>
                <a:r>
                  <a:rPr sz="1667" b="1" dirty="0">
                    <a:latin typeface="ＭＳ Ｐゴシック"/>
                    <a:ea typeface="ＭＳ Ｐゴシック"/>
                  </a:rPr>
                  <a:t>型</a:t>
                </a:r>
              </a:p>
            </p:txBody>
          </p:sp>
          <p:sp>
            <p:nvSpPr>
              <p:cNvPr id="285" name="Rectangle 53">
                <a:extLst>
                  <a:ext uri="{FF2B5EF4-FFF2-40B4-BE49-F238E27FC236}">
                    <a16:creationId xmlns:a16="http://schemas.microsoft.com/office/drawing/2014/main" id="{62A8D3CC-9CAD-2BB5-D7F0-6B2A2B37BE6E}"/>
                  </a:ext>
                </a:extLst>
              </p:cNvPr>
              <p:cNvSpPr/>
              <p:nvPr/>
            </p:nvSpPr>
            <p:spPr>
              <a:xfrm>
                <a:off x="2169226" y="244608"/>
                <a:ext cx="1511423" cy="800629"/>
              </a:xfrm>
              <a:prstGeom prst="rect">
                <a:avLst/>
              </a:prstGeom>
              <a:solidFill>
                <a:srgbClr val="E8E8E8"/>
              </a:solidFill>
              <a:ln w="9525">
                <a:solidFill>
                  <a:srgbClr val="3F3F3F"/>
                </a:solidFill>
              </a:ln>
              <a:effectLst/>
            </p:spPr>
            <p:txBody>
              <a:bodyPr rtlCol="0" anchor="ctr"/>
              <a:lstStyle/>
              <a:p>
                <a:endParaRPr sz="2858"/>
              </a:p>
            </p:txBody>
          </p:sp>
          <p:sp>
            <p:nvSpPr>
              <p:cNvPr id="286" name="Pie 55">
                <a:extLst>
                  <a:ext uri="{FF2B5EF4-FFF2-40B4-BE49-F238E27FC236}">
                    <a16:creationId xmlns:a16="http://schemas.microsoft.com/office/drawing/2014/main" id="{056EC153-7A55-0ADF-3B11-317E16F14EE8}"/>
                  </a:ext>
                </a:extLst>
              </p:cNvPr>
              <p:cNvSpPr/>
              <p:nvPr/>
            </p:nvSpPr>
            <p:spPr>
              <a:xfrm>
                <a:off x="2711460" y="834052"/>
                <a:ext cx="425511" cy="432109"/>
              </a:xfrm>
              <a:prstGeom prst="pie">
                <a:avLst>
                  <a:gd name="adj1" fmla="val 10800000"/>
                  <a:gd name="adj2" fmla="val 21600000"/>
                </a:avLst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rgbClr val="6A6A6A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 sz="2858"/>
              </a:p>
            </p:txBody>
          </p:sp>
          <p:sp>
            <p:nvSpPr>
              <p:cNvPr id="287" name="Rectangle 56">
                <a:extLst>
                  <a:ext uri="{FF2B5EF4-FFF2-40B4-BE49-F238E27FC236}">
                    <a16:creationId xmlns:a16="http://schemas.microsoft.com/office/drawing/2014/main" id="{9C694F24-21BD-9AEA-6F63-9CCA0652B6F2}"/>
                  </a:ext>
                </a:extLst>
              </p:cNvPr>
              <p:cNvSpPr/>
              <p:nvPr/>
            </p:nvSpPr>
            <p:spPr>
              <a:xfrm>
                <a:off x="2745007" y="1048414"/>
                <a:ext cx="340070" cy="115932"/>
              </a:xfrm>
              <a:prstGeom prst="rect">
                <a:avLst/>
              </a:prstGeom>
              <a:solidFill>
                <a:srgbClr val="2B2B2B"/>
              </a:solidFill>
              <a:ln w="6350">
                <a:solidFill>
                  <a:srgbClr val="000000"/>
                </a:solidFill>
              </a:ln>
              <a:effectLst/>
            </p:spPr>
            <p:txBody>
              <a:bodyPr rtlCol="0" anchor="ctr"/>
              <a:lstStyle/>
              <a:p>
                <a:endParaRPr sz="2858"/>
              </a:p>
            </p:txBody>
          </p:sp>
          <p:sp>
            <p:nvSpPr>
              <p:cNvPr id="288" name="TextBox 58">
                <a:extLst>
                  <a:ext uri="{FF2B5EF4-FFF2-40B4-BE49-F238E27FC236}">
                    <a16:creationId xmlns:a16="http://schemas.microsoft.com/office/drawing/2014/main" id="{AF6434AE-354D-B51D-CB58-D0C392AD3CEC}"/>
                  </a:ext>
                </a:extLst>
              </p:cNvPr>
              <p:cNvSpPr txBox="1"/>
              <p:nvPr/>
            </p:nvSpPr>
            <p:spPr>
              <a:xfrm>
                <a:off x="2728938" y="1159366"/>
                <a:ext cx="388723" cy="1230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r"/>
                <a:r>
                  <a:rPr sz="1270" b="1" dirty="0" err="1">
                    <a:latin typeface="ＭＳ Ｐゴシック"/>
                    <a:ea typeface="ＭＳ Ｐゴシック"/>
                  </a:rPr>
                  <a:t>光センサ</a:t>
                </a:r>
                <a:endParaRPr sz="1270" b="1" dirty="0">
                  <a:latin typeface="ＭＳ Ｐゴシック"/>
                  <a:ea typeface="ＭＳ Ｐゴシック"/>
                </a:endParaRPr>
              </a:p>
            </p:txBody>
          </p:sp>
          <p:sp>
            <p:nvSpPr>
              <p:cNvPr id="289" name="5-Point Star 63">
                <a:extLst>
                  <a:ext uri="{FF2B5EF4-FFF2-40B4-BE49-F238E27FC236}">
                    <a16:creationId xmlns:a16="http://schemas.microsoft.com/office/drawing/2014/main" id="{96072D29-2251-BD63-EBE8-AF45CDA7C65A}"/>
                  </a:ext>
                </a:extLst>
              </p:cNvPr>
              <p:cNvSpPr/>
              <p:nvPr/>
            </p:nvSpPr>
            <p:spPr>
              <a:xfrm>
                <a:off x="2577223" y="333381"/>
                <a:ext cx="100130" cy="95234"/>
              </a:xfrm>
              <a:prstGeom prst="star5">
                <a:avLst/>
              </a:prstGeom>
              <a:solidFill>
                <a:srgbClr val="4A4A4A"/>
              </a:solidFill>
              <a:ln w="6350">
                <a:solidFill>
                  <a:srgbClr val="000000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 sz="2858"/>
              </a:p>
            </p:txBody>
          </p:sp>
          <p:sp>
            <p:nvSpPr>
              <p:cNvPr id="290" name="TextBox 64">
                <a:extLst>
                  <a:ext uri="{FF2B5EF4-FFF2-40B4-BE49-F238E27FC236}">
                    <a16:creationId xmlns:a16="http://schemas.microsoft.com/office/drawing/2014/main" id="{00DBC95E-D27A-58A6-8EBF-08ABE239ADD0}"/>
                  </a:ext>
                </a:extLst>
              </p:cNvPr>
              <p:cNvSpPr txBox="1"/>
              <p:nvPr/>
            </p:nvSpPr>
            <p:spPr>
              <a:xfrm>
                <a:off x="2251636" y="317827"/>
                <a:ext cx="308959" cy="12309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r"/>
                <a:r>
                  <a:rPr sz="1270" dirty="0" err="1">
                    <a:latin typeface="ＭＳ Ｐゴシック"/>
                    <a:ea typeface="ＭＳ Ｐゴシック"/>
                  </a:rPr>
                  <a:t>発光点</a:t>
                </a:r>
                <a:endParaRPr sz="1270" dirty="0">
                  <a:latin typeface="ＭＳ Ｐゴシック"/>
                  <a:ea typeface="ＭＳ Ｐゴシック"/>
                </a:endParaRPr>
              </a:p>
            </p:txBody>
          </p:sp>
          <p:cxnSp>
            <p:nvCxnSpPr>
              <p:cNvPr id="291" name="Connector 66">
                <a:extLst>
                  <a:ext uri="{FF2B5EF4-FFF2-40B4-BE49-F238E27FC236}">
                    <a16:creationId xmlns:a16="http://schemas.microsoft.com/office/drawing/2014/main" id="{C1F4050B-DAE6-4A23-5219-A6A6A6379C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7341" y="576434"/>
                <a:ext cx="217701" cy="465827"/>
              </a:xfrm>
              <a:prstGeom prst="line">
                <a:avLst/>
              </a:prstGeom>
              <a:ln w="9525">
                <a:solidFill>
                  <a:srgbClr val="1A1A1A"/>
                </a:solidFill>
                <a:prstDash val="dash"/>
                <a:tailEnd type="triangle" w="sm" len="sm"/>
              </a:ln>
              <a:effectLst/>
            </p:spPr>
          </p:cxnSp>
          <p:sp>
            <p:nvSpPr>
              <p:cNvPr id="292" name="Rectangle 68">
                <a:extLst>
                  <a:ext uri="{FF2B5EF4-FFF2-40B4-BE49-F238E27FC236}">
                    <a16:creationId xmlns:a16="http://schemas.microsoft.com/office/drawing/2014/main" id="{0E2FCC6E-AB42-F6D6-A755-D6C331BDC2DD}"/>
                  </a:ext>
                </a:extLst>
              </p:cNvPr>
              <p:cNvSpPr/>
              <p:nvPr/>
            </p:nvSpPr>
            <p:spPr>
              <a:xfrm>
                <a:off x="2356041" y="1302939"/>
                <a:ext cx="1126807" cy="372096"/>
              </a:xfrm>
              <a:prstGeom prst="rect">
                <a:avLst/>
              </a:prstGeom>
              <a:solidFill>
                <a:srgbClr val="F0F0F0"/>
              </a:solidFill>
              <a:ln w="6350"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endParaRPr sz="2858" dirty="0"/>
              </a:p>
            </p:txBody>
          </p:sp>
          <p:sp>
            <p:nvSpPr>
              <p:cNvPr id="293" name="TextBox 69">
                <a:extLst>
                  <a:ext uri="{FF2B5EF4-FFF2-40B4-BE49-F238E27FC236}">
                    <a16:creationId xmlns:a16="http://schemas.microsoft.com/office/drawing/2014/main" id="{1A836349-7D33-AC87-ADF8-A37905173104}"/>
                  </a:ext>
                </a:extLst>
              </p:cNvPr>
              <p:cNvSpPr txBox="1"/>
              <p:nvPr/>
            </p:nvSpPr>
            <p:spPr>
              <a:xfrm>
                <a:off x="2397217" y="1311786"/>
                <a:ext cx="1060153" cy="32317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:r>
                  <a:rPr sz="1588" b="1" dirty="0" err="1">
                    <a:latin typeface="ＭＳ Ｐゴシック"/>
                    <a:ea typeface="ＭＳ Ｐゴシック"/>
                  </a:rPr>
                  <a:t>界面数</a:t>
                </a:r>
                <a:r>
                  <a:rPr lang="en-US" sz="1588" b="1" dirty="0">
                    <a:latin typeface="ＭＳ Ｐゴシック"/>
                    <a:ea typeface="ＭＳ Ｐゴシック"/>
                  </a:rPr>
                  <a:t>　</a:t>
                </a:r>
                <a:r>
                  <a:rPr lang="ja-JP" altLang="en-US" sz="1667" b="1" dirty="0">
                    <a:latin typeface="ＭＳ Ｐゴシック"/>
                    <a:ea typeface="ＭＳ Ｐゴシック"/>
                  </a:rPr>
                  <a:t>１</a:t>
                </a:r>
                <a:r>
                  <a:rPr sz="1588" b="1" dirty="0">
                    <a:latin typeface="ＭＳ Ｐゴシック"/>
                    <a:ea typeface="ＭＳ Ｐゴシック"/>
                  </a:rPr>
                  <a:t>面</a:t>
                </a:r>
                <a:endParaRPr lang="en-US" sz="1588" b="1" dirty="0">
                  <a:latin typeface="ＭＳ Ｐゴシック"/>
                  <a:ea typeface="ＭＳ Ｐゴシック"/>
                </a:endParaRPr>
              </a:p>
              <a:p>
                <a:pPr algn="ctr"/>
                <a:r>
                  <a:rPr sz="1334" b="1" dirty="0">
                    <a:latin typeface="ＭＳ Ｐゴシック"/>
                    <a:ea typeface="ＭＳ Ｐゴシック"/>
                  </a:rPr>
                  <a:t>（</a:t>
                </a:r>
                <a:r>
                  <a:rPr lang="ja-JP" altLang="en-US" sz="1334" b="1" dirty="0">
                    <a:latin typeface="ＭＳ Ｐゴシック"/>
                    <a:ea typeface="ＭＳ Ｐゴシック"/>
                  </a:rPr>
                  <a:t>屈折率差の和　</a:t>
                </a:r>
                <a:r>
                  <a:rPr sz="1667" b="1" dirty="0">
                    <a:latin typeface="ＭＳ Ｐゴシック"/>
                    <a:ea typeface="ＭＳ Ｐゴシック"/>
                  </a:rPr>
                  <a:t>0.0</a:t>
                </a:r>
                <a:r>
                  <a:rPr lang="en-US" sz="1667" b="1" dirty="0">
                    <a:latin typeface="ＭＳ Ｐゴシック"/>
                    <a:ea typeface="ＭＳ Ｐゴシック"/>
                  </a:rPr>
                  <a:t>3</a:t>
                </a:r>
                <a:r>
                  <a:rPr sz="1334" b="1" dirty="0">
                    <a:latin typeface="ＭＳ Ｐゴシック"/>
                    <a:ea typeface="ＭＳ Ｐゴシック"/>
                  </a:rPr>
                  <a:t>）</a:t>
                </a:r>
              </a:p>
            </p:txBody>
          </p:sp>
          <p:cxnSp>
            <p:nvCxnSpPr>
              <p:cNvPr id="294" name="Connector 45">
                <a:extLst>
                  <a:ext uri="{FF2B5EF4-FFF2-40B4-BE49-F238E27FC236}">
                    <a16:creationId xmlns:a16="http://schemas.microsoft.com/office/drawing/2014/main" id="{9EC97F1D-D332-5B73-216E-57908729CA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249" y="1039282"/>
                <a:ext cx="410400" cy="0"/>
              </a:xfrm>
              <a:prstGeom prst="line">
                <a:avLst/>
              </a:prstGeom>
              <a:ln w="34925">
                <a:solidFill>
                  <a:schemeClr val="bg1"/>
                </a:solidFill>
              </a:ln>
              <a:effectLst/>
            </p:spPr>
          </p:cxnSp>
          <p:sp>
            <p:nvSpPr>
              <p:cNvPr id="295" name="Rectangle 34">
                <a:extLst>
                  <a:ext uri="{FF2B5EF4-FFF2-40B4-BE49-F238E27FC236}">
                    <a16:creationId xmlns:a16="http://schemas.microsoft.com/office/drawing/2014/main" id="{6C458107-90E0-16EE-412C-F01B9BC7B90F}"/>
                  </a:ext>
                </a:extLst>
              </p:cNvPr>
              <p:cNvSpPr/>
              <p:nvPr/>
            </p:nvSpPr>
            <p:spPr>
              <a:xfrm>
                <a:off x="822140" y="1042261"/>
                <a:ext cx="340070" cy="104497"/>
              </a:xfrm>
              <a:prstGeom prst="rect">
                <a:avLst/>
              </a:prstGeom>
              <a:solidFill>
                <a:srgbClr val="2B2B2B"/>
              </a:solidFill>
              <a:ln w="6350">
                <a:solidFill>
                  <a:srgbClr val="000000"/>
                </a:solidFill>
              </a:ln>
              <a:effectLst/>
            </p:spPr>
            <p:txBody>
              <a:bodyPr rtlCol="0" anchor="ctr"/>
              <a:lstStyle/>
              <a:p>
                <a:endParaRPr sz="2858"/>
              </a:p>
            </p:txBody>
          </p:sp>
          <p:cxnSp>
            <p:nvCxnSpPr>
              <p:cNvPr id="296" name="Connector 42">
                <a:extLst>
                  <a:ext uri="{FF2B5EF4-FFF2-40B4-BE49-F238E27FC236}">
                    <a16:creationId xmlns:a16="http://schemas.microsoft.com/office/drawing/2014/main" id="{A899C552-5894-DE3F-DC24-25C5D66CEE57}"/>
                  </a:ext>
                </a:extLst>
              </p:cNvPr>
              <p:cNvCxnSpPr>
                <a:cxnSpLocks/>
                <a:endCxn id="295" idx="0"/>
              </p:cNvCxnSpPr>
              <p:nvPr/>
            </p:nvCxnSpPr>
            <p:spPr>
              <a:xfrm>
                <a:off x="961447" y="837556"/>
                <a:ext cx="30728" cy="204705"/>
              </a:xfrm>
              <a:prstGeom prst="line">
                <a:avLst/>
              </a:prstGeom>
              <a:ln w="9525">
                <a:solidFill>
                  <a:srgbClr val="1A1A1A"/>
                </a:solidFill>
                <a:prstDash val="dash"/>
                <a:headEnd type="none"/>
                <a:tailEnd type="triangle" w="sm" len="sm"/>
              </a:ln>
              <a:effectLst/>
            </p:spPr>
          </p:cxnSp>
          <p:sp>
            <p:nvSpPr>
              <p:cNvPr id="297" name="5-Point Star 63">
                <a:extLst>
                  <a:ext uri="{FF2B5EF4-FFF2-40B4-BE49-F238E27FC236}">
                    <a16:creationId xmlns:a16="http://schemas.microsoft.com/office/drawing/2014/main" id="{493D9568-06B8-7FA4-48BB-5FE24AFBA3F3}"/>
                  </a:ext>
                </a:extLst>
              </p:cNvPr>
              <p:cNvSpPr/>
              <p:nvPr/>
            </p:nvSpPr>
            <p:spPr>
              <a:xfrm>
                <a:off x="654695" y="404792"/>
                <a:ext cx="100130" cy="95234"/>
              </a:xfrm>
              <a:prstGeom prst="star5">
                <a:avLst/>
              </a:prstGeom>
              <a:solidFill>
                <a:srgbClr val="4A4A4A"/>
              </a:solidFill>
              <a:ln w="6350">
                <a:solidFill>
                  <a:srgbClr val="000000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 sz="2858"/>
              </a:p>
            </p:txBody>
          </p:sp>
          <p:sp>
            <p:nvSpPr>
              <p:cNvPr id="298" name="TextBox 64">
                <a:extLst>
                  <a:ext uri="{FF2B5EF4-FFF2-40B4-BE49-F238E27FC236}">
                    <a16:creationId xmlns:a16="http://schemas.microsoft.com/office/drawing/2014/main" id="{51E44C3D-0D78-66DC-86DD-BD74D20D9C9E}"/>
                  </a:ext>
                </a:extLst>
              </p:cNvPr>
              <p:cNvSpPr txBox="1"/>
              <p:nvPr/>
            </p:nvSpPr>
            <p:spPr>
              <a:xfrm>
                <a:off x="319993" y="378757"/>
                <a:ext cx="308959" cy="12309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r>
                  <a:rPr sz="1270" dirty="0" err="1">
                    <a:latin typeface="ＭＳ Ｐゴシック"/>
                    <a:ea typeface="ＭＳ Ｐゴシック"/>
                  </a:rPr>
                  <a:t>発光点</a:t>
                </a:r>
                <a:endParaRPr sz="1270" dirty="0">
                  <a:latin typeface="ＭＳ Ｐゴシック"/>
                  <a:ea typeface="ＭＳ Ｐゴシック"/>
                </a:endParaRPr>
              </a:p>
            </p:txBody>
          </p:sp>
          <p:sp>
            <p:nvSpPr>
              <p:cNvPr id="299" name="テキスト ボックス 298">
                <a:extLst>
                  <a:ext uri="{FF2B5EF4-FFF2-40B4-BE49-F238E27FC236}">
                    <a16:creationId xmlns:a16="http://schemas.microsoft.com/office/drawing/2014/main" id="{4A2DBD2D-4DB9-6D2A-CFAE-0B381B13A9E9}"/>
                  </a:ext>
                </a:extLst>
              </p:cNvPr>
              <p:cNvSpPr txBox="1"/>
              <p:nvPr/>
            </p:nvSpPr>
            <p:spPr>
              <a:xfrm>
                <a:off x="2828722" y="327779"/>
                <a:ext cx="945491" cy="6235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429"/>
                  </a:lnSpc>
                </a:pPr>
                <a:r>
                  <a:rPr lang="ja-JP" altLang="en-US" sz="1270" dirty="0">
                    <a:latin typeface="ＭＳ Ｐゴシック"/>
                    <a:ea typeface="ＭＳ Ｐゴシック"/>
                  </a:rPr>
                  <a:t>シンチレータと</a:t>
                </a:r>
                <a:endParaRPr lang="en-US" altLang="ja-JP" sz="1270" dirty="0">
                  <a:latin typeface="ＭＳ Ｐゴシック"/>
                  <a:ea typeface="ＭＳ Ｐゴシック"/>
                </a:endParaRPr>
              </a:p>
              <a:p>
                <a:pPr>
                  <a:lnSpc>
                    <a:spcPts val="1429"/>
                  </a:lnSpc>
                </a:pPr>
                <a:r>
                  <a:rPr lang="ja-JP" altLang="en-US" sz="1270" dirty="0">
                    <a:latin typeface="ＭＳ Ｐゴシック"/>
                    <a:ea typeface="ＭＳ Ｐゴシック"/>
                  </a:rPr>
                  <a:t>同じ屈折率の</a:t>
                </a:r>
                <a:endParaRPr lang="en-US" altLang="ja-JP" sz="1270" dirty="0">
                  <a:latin typeface="ＭＳ Ｐゴシック"/>
                  <a:ea typeface="ＭＳ Ｐゴシック"/>
                </a:endParaRPr>
              </a:p>
              <a:p>
                <a:pPr>
                  <a:lnSpc>
                    <a:spcPts val="1429"/>
                  </a:lnSpc>
                </a:pPr>
                <a:r>
                  <a:rPr lang="ja-JP" altLang="en-US" sz="1270" dirty="0">
                    <a:latin typeface="ＭＳ Ｐゴシック"/>
                    <a:ea typeface="ＭＳ Ｐゴシック"/>
                  </a:rPr>
                  <a:t>“非発光”樹脂</a:t>
                </a:r>
                <a:endParaRPr lang="en-US" altLang="ja-JP" sz="1270" dirty="0">
                  <a:latin typeface="ＭＳ Ｐゴシック"/>
                  <a:ea typeface="ＭＳ Ｐゴシック"/>
                </a:endParaRPr>
              </a:p>
              <a:p>
                <a:pPr>
                  <a:lnSpc>
                    <a:spcPts val="1429"/>
                  </a:lnSpc>
                </a:pPr>
                <a:r>
                  <a:rPr lang="ja-JP" altLang="en-US" sz="1270" dirty="0">
                    <a:latin typeface="ＭＳ Ｐゴシック"/>
                    <a:ea typeface="ＭＳ Ｐゴシック"/>
                  </a:rPr>
                  <a:t>　　を充填。</a:t>
                </a:r>
                <a:endParaRPr lang="en-US" altLang="ja-JP" sz="1270" dirty="0">
                  <a:latin typeface="ＭＳ Ｐゴシック"/>
                  <a:ea typeface="ＭＳ Ｐゴシック"/>
                </a:endParaRPr>
              </a:p>
              <a:p>
                <a:pPr>
                  <a:lnSpc>
                    <a:spcPts val="1429"/>
                  </a:lnSpc>
                </a:pPr>
                <a:r>
                  <a:rPr lang="ja-JP" altLang="en-US" sz="1270" dirty="0">
                    <a:latin typeface="ＭＳ Ｐゴシック"/>
                    <a:ea typeface="ＭＳ Ｐゴシック"/>
                  </a:rPr>
                  <a:t>　  </a:t>
                </a:r>
                <a:endParaRPr lang="en-US" altLang="ja-JP" sz="1270" dirty="0">
                  <a:latin typeface="ＭＳ Ｐゴシック"/>
                  <a:ea typeface="ＭＳ Ｐゴシック"/>
                </a:endParaRPr>
              </a:p>
            </p:txBody>
          </p:sp>
          <p:cxnSp>
            <p:nvCxnSpPr>
              <p:cNvPr id="300" name="Connector 33">
                <a:extLst>
                  <a:ext uri="{FF2B5EF4-FFF2-40B4-BE49-F238E27FC236}">
                    <a16:creationId xmlns:a16="http://schemas.microsoft.com/office/drawing/2014/main" id="{EF0EB604-B088-FEBA-F3C7-7BDC6CB235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82316" y="725650"/>
                <a:ext cx="43512" cy="118126"/>
              </a:xfrm>
              <a:prstGeom prst="line">
                <a:avLst/>
              </a:prstGeom>
              <a:ln w="6350">
                <a:solidFill>
                  <a:schemeClr val="tx1"/>
                </a:solidFill>
                <a:headEnd type="stealth" w="sm" len="sm"/>
                <a:tailEnd type="none"/>
              </a:ln>
              <a:effectLst/>
            </p:spPr>
          </p:cxnSp>
          <p:cxnSp>
            <p:nvCxnSpPr>
              <p:cNvPr id="301" name="Connector 33">
                <a:extLst>
                  <a:ext uri="{FF2B5EF4-FFF2-40B4-BE49-F238E27FC236}">
                    <a16:creationId xmlns:a16="http://schemas.microsoft.com/office/drawing/2014/main" id="{B7499850-7098-1BA0-E306-FACD9BE78D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47481" y="513506"/>
                <a:ext cx="59569" cy="88554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sm"/>
                <a:tailEnd type="none"/>
              </a:ln>
              <a:effectLst/>
            </p:spPr>
          </p:cxnSp>
          <p:cxnSp>
            <p:nvCxnSpPr>
              <p:cNvPr id="302" name="Connector 33">
                <a:extLst>
                  <a:ext uri="{FF2B5EF4-FFF2-40B4-BE49-F238E27FC236}">
                    <a16:creationId xmlns:a16="http://schemas.microsoft.com/office/drawing/2014/main" id="{F70A81F4-05A0-D6B7-9A56-8EA2500F86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38380" y="465214"/>
                <a:ext cx="53155" cy="106677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triangle" w="sm" len="sm"/>
                <a:tailEnd type="none"/>
              </a:ln>
              <a:effectLst/>
            </p:spPr>
          </p:cxnSp>
        </p:grpSp>
        <p:sp>
          <p:nvSpPr>
            <p:cNvPr id="273" name="TextBox 32">
              <a:extLst>
                <a:ext uri="{FF2B5EF4-FFF2-40B4-BE49-F238E27FC236}">
                  <a16:creationId xmlns:a16="http://schemas.microsoft.com/office/drawing/2014/main" id="{B0493FD1-CF39-223F-4E2B-41E4944E70D9}"/>
                </a:ext>
              </a:extLst>
            </p:cNvPr>
            <p:cNvSpPr txBox="1"/>
            <p:nvPr/>
          </p:nvSpPr>
          <p:spPr>
            <a:xfrm>
              <a:off x="1147508" y="611035"/>
              <a:ext cx="594695" cy="26162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ja-JP" altLang="en-US" sz="1270" dirty="0">
                  <a:latin typeface="ＭＳ Ｐゴシック"/>
                  <a:ea typeface="ＭＳ Ｐゴシック"/>
                </a:rPr>
                <a:t>光センサ表面</a:t>
              </a:r>
              <a:endParaRPr lang="en-US" altLang="ja-JP" sz="1429" dirty="0">
                <a:latin typeface="ＭＳ Ｐゴシック"/>
                <a:ea typeface="ＭＳ Ｐゴシック"/>
              </a:endParaRPr>
            </a:p>
            <a:p>
              <a:r>
                <a:rPr lang="en-US" altLang="ja-JP" sz="1429" dirty="0">
                  <a:latin typeface="ＭＳ Ｐゴシック"/>
                  <a:ea typeface="ＭＳ Ｐゴシック"/>
                </a:rPr>
                <a:t>[</a:t>
              </a:r>
              <a:r>
                <a:rPr lang="ja-JP" altLang="en-US" sz="1270" dirty="0">
                  <a:latin typeface="ＭＳ Ｐゴシック"/>
                  <a:ea typeface="ＭＳ Ｐゴシック"/>
                </a:rPr>
                <a:t>屈折率 </a:t>
              </a:r>
              <a:r>
                <a:rPr lang="en-US" altLang="ja-JP" sz="1270" dirty="0">
                  <a:latin typeface="ＭＳ Ｐゴシック"/>
                  <a:ea typeface="ＭＳ Ｐゴシック"/>
                </a:rPr>
                <a:t>1.57]</a:t>
              </a:r>
              <a:endParaRPr lang="en-US" altLang="ja-JP" sz="1429" dirty="0">
                <a:latin typeface="ＭＳ Ｐゴシック"/>
                <a:ea typeface="ＭＳ Ｐゴシック"/>
              </a:endParaRPr>
            </a:p>
          </p:txBody>
        </p:sp>
      </p:grpSp>
      <p:cxnSp>
        <p:nvCxnSpPr>
          <p:cNvPr id="303" name="Connector 33">
            <a:extLst>
              <a:ext uri="{FF2B5EF4-FFF2-40B4-BE49-F238E27FC236}">
                <a16:creationId xmlns:a16="http://schemas.microsoft.com/office/drawing/2014/main" id="{300AE9AB-C5BC-6FA1-CBBA-1D1C11E176FE}"/>
              </a:ext>
            </a:extLst>
          </p:cNvPr>
          <p:cNvCxnSpPr>
            <a:cxnSpLocks/>
          </p:cNvCxnSpPr>
          <p:nvPr/>
        </p:nvCxnSpPr>
        <p:spPr>
          <a:xfrm flipV="1">
            <a:off x="3015156" y="4675079"/>
            <a:ext cx="243590" cy="287059"/>
          </a:xfrm>
          <a:prstGeom prst="line">
            <a:avLst/>
          </a:prstGeom>
          <a:ln w="6350">
            <a:solidFill>
              <a:schemeClr val="tx1"/>
            </a:solidFill>
            <a:headEnd type="stealth" w="sm" len="sm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77675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D3D3E5-020F-41DF-9A4E-B83236D29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648"/>
            <a:ext cx="9144000" cy="679956"/>
          </a:xfrm>
        </p:spPr>
        <p:txBody>
          <a:bodyPr/>
          <a:lstStyle/>
          <a:p>
            <a:r>
              <a:rPr kumimoji="1" lang="ja-JP" altLang="en-US" dirty="0"/>
              <a:t>研究目的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A06DCC-4959-4F3E-A438-C2BB9E1DC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183" y="1219200"/>
            <a:ext cx="9294600" cy="2215991"/>
          </a:xfrm>
        </p:spPr>
        <p:txBody>
          <a:bodyPr/>
          <a:lstStyle/>
          <a:p>
            <a:pPr algn="l"/>
            <a:r>
              <a:rPr kumimoji="1" lang="ja-JP" altLang="en-US" sz="2400" dirty="0"/>
              <a:t>酸化劣化した常温硬化シンチレータの発光量を回復させる方法を</a:t>
            </a:r>
            <a:endParaRPr kumimoji="1" lang="en-US" altLang="ja-JP" sz="2400" dirty="0"/>
          </a:p>
          <a:p>
            <a:pPr algn="l"/>
            <a:r>
              <a:rPr kumimoji="1" lang="ja-JP" altLang="en-US" sz="2400" dirty="0"/>
              <a:t>模索する。</a:t>
            </a:r>
            <a:r>
              <a:rPr kumimoji="1" lang="ja-JP" altLang="en-US" sz="2000" dirty="0"/>
              <a:t>（液体シンチレータの窒素バブリングのようなことが可能か？）</a:t>
            </a:r>
            <a:endParaRPr kumimoji="1" lang="en-US" altLang="ja-JP" sz="2000" dirty="0"/>
          </a:p>
          <a:p>
            <a:pPr marL="457200" indent="-457200" algn="l">
              <a:lnSpc>
                <a:spcPct val="200000"/>
              </a:lnSpc>
              <a:buAutoNum type="arabicParenR"/>
            </a:pPr>
            <a:r>
              <a:rPr kumimoji="1" lang="ja-JP" altLang="en-US" dirty="0"/>
              <a:t>酸素系漂白剤（還元作用）と恒温槽</a:t>
            </a:r>
            <a:r>
              <a:rPr kumimoji="1" lang="en-US" altLang="ja-JP" dirty="0"/>
              <a:t>(60</a:t>
            </a:r>
            <a:r>
              <a:rPr kumimoji="1" lang="ja-JP" altLang="en-US" dirty="0"/>
              <a:t>℃</a:t>
            </a:r>
            <a:r>
              <a:rPr kumimoji="1" lang="en-US" altLang="ja-JP" dirty="0"/>
              <a:t>)</a:t>
            </a:r>
            <a:r>
              <a:rPr kumimoji="1" lang="ja-JP" altLang="en-US" dirty="0"/>
              <a:t>を用いた方法</a:t>
            </a:r>
            <a:endParaRPr kumimoji="1" lang="en-US" altLang="ja-JP" dirty="0"/>
          </a:p>
          <a:p>
            <a:pPr marL="457200" indent="-457200" algn="l">
              <a:buAutoNum type="arabicParenR" startAt="2"/>
            </a:pPr>
            <a:r>
              <a:rPr kumimoji="1" lang="ja-JP" altLang="en-US" dirty="0"/>
              <a:t>減圧と恒温槽（</a:t>
            </a:r>
            <a:r>
              <a:rPr kumimoji="1" lang="en-US" altLang="ja-JP" dirty="0"/>
              <a:t>80</a:t>
            </a:r>
            <a:r>
              <a:rPr kumimoji="1" lang="ja-JP" altLang="en-US" dirty="0"/>
              <a:t>℃）を用いた方法</a:t>
            </a:r>
            <a:endParaRPr kumimoji="1" lang="en-US" altLang="ja-JP" dirty="0"/>
          </a:p>
          <a:p>
            <a:pPr algn="l"/>
            <a:endParaRPr kumimoji="1" lang="en-US" altLang="ja-JP" sz="1200" u="sng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903382E-583C-404C-BC9A-4E2228F06F28}"/>
              </a:ext>
            </a:extLst>
          </p:cNvPr>
          <p:cNvSpPr/>
          <p:nvPr/>
        </p:nvSpPr>
        <p:spPr>
          <a:xfrm>
            <a:off x="8153400" y="209574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4</a:t>
            </a:fld>
            <a:endParaRPr lang="en-US" altLang="ja-JP" sz="280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インク 3">
                <a:extLst>
                  <a:ext uri="{FF2B5EF4-FFF2-40B4-BE49-F238E27FC236}">
                    <a16:creationId xmlns:a16="http://schemas.microsoft.com/office/drawing/2014/main" id="{A7C89FA0-9650-48B1-91E1-E96828108782}"/>
                  </a:ext>
                </a:extLst>
              </p14:cNvPr>
              <p14:cNvContentPartPr/>
              <p14:nvPr/>
            </p14:nvContentPartPr>
            <p14:xfrm>
              <a:off x="369360" y="3348120"/>
              <a:ext cx="360" cy="360"/>
            </p14:xfrm>
          </p:contentPart>
        </mc:Choice>
        <mc:Fallback xmlns="">
          <p:pic>
            <p:nvPicPr>
              <p:cNvPr id="4" name="インク 3">
                <a:extLst>
                  <a:ext uri="{FF2B5EF4-FFF2-40B4-BE49-F238E27FC236}">
                    <a16:creationId xmlns:a16="http://schemas.microsoft.com/office/drawing/2014/main" id="{A7C89FA0-9650-48B1-91E1-E968281087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0000" y="333876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A08D8506-D4DA-44C9-A05C-DC1252241018}"/>
                  </a:ext>
                </a:extLst>
              </p14:cNvPr>
              <p14:cNvContentPartPr/>
              <p14:nvPr/>
            </p14:nvContentPartPr>
            <p14:xfrm>
              <a:off x="2687612" y="2467833"/>
              <a:ext cx="65880" cy="1404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A08D8506-D4DA-44C9-A05C-DC12522410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8972" y="2458833"/>
                <a:ext cx="8352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241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FDD7698-CEAD-4CFE-ADA6-65176E1D2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9081" y="4495800"/>
            <a:ext cx="2404319" cy="107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E6F3037-90E3-4F54-9C9E-44F9855030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670" y="1108902"/>
            <a:ext cx="2228398" cy="83158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DBE4813-37E9-4008-A4F8-51B9C0E8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108"/>
          </a:xfrm>
        </p:spPr>
        <p:txBody>
          <a:bodyPr/>
          <a:lstStyle/>
          <a:p>
            <a:r>
              <a:rPr kumimoji="1" lang="ja-JP" altLang="en-US" dirty="0"/>
              <a:t>新型シンチレータの材料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69706-3314-47B5-A5A9-A36304E53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503" y="734530"/>
            <a:ext cx="6229519" cy="2492990"/>
          </a:xfrm>
        </p:spPr>
        <p:txBody>
          <a:bodyPr/>
          <a:lstStyle/>
          <a:p>
            <a:r>
              <a:rPr kumimoji="1" lang="ja-JP" altLang="en-US" sz="2000" dirty="0"/>
              <a:t>主剤</a:t>
            </a:r>
            <a:r>
              <a:rPr kumimoji="1" lang="en-US" altLang="ja-JP" sz="2000" dirty="0"/>
              <a:t>(</a:t>
            </a:r>
            <a:r>
              <a:rPr kumimoji="1" lang="ja-JP" altLang="en-US" sz="2000" dirty="0"/>
              <a:t>エポキシ樹脂</a:t>
            </a:r>
            <a:r>
              <a:rPr kumimoji="1" lang="en-US" altLang="ja-JP" sz="2000" dirty="0"/>
              <a:t>)</a:t>
            </a:r>
            <a:r>
              <a:rPr kumimoji="1" lang="ja-JP" altLang="en-US" sz="2000" dirty="0"/>
              <a:t>：</a:t>
            </a:r>
            <a:r>
              <a:rPr kumimoji="1" lang="en-US" altLang="ja-JP" sz="2000" dirty="0" err="1"/>
              <a:t>bisphenolA</a:t>
            </a:r>
            <a:endParaRPr kumimoji="1" lang="en-US" altLang="ja-JP" sz="2000" dirty="0"/>
          </a:p>
          <a:p>
            <a:endParaRPr kumimoji="1" lang="en-US" altLang="ja-JP" sz="1000" dirty="0"/>
          </a:p>
          <a:p>
            <a:r>
              <a:rPr kumimoji="1" lang="ja-JP" altLang="en-US" sz="2000" dirty="0"/>
              <a:t>硬化剤</a:t>
            </a:r>
            <a:r>
              <a:rPr kumimoji="1" lang="en-US" altLang="ja-JP" sz="2000" dirty="0"/>
              <a:t>(</a:t>
            </a:r>
            <a:r>
              <a:rPr kumimoji="1" lang="ja-JP" altLang="en-US" sz="2000" dirty="0"/>
              <a:t>アミン系</a:t>
            </a:r>
            <a:r>
              <a:rPr kumimoji="1" lang="en-US" altLang="ja-JP" sz="2000" dirty="0"/>
              <a:t>)</a:t>
            </a:r>
          </a:p>
          <a:p>
            <a:endParaRPr kumimoji="1" lang="en-US" altLang="ja-JP" sz="2000" dirty="0"/>
          </a:p>
          <a:p>
            <a:endParaRPr kumimoji="1" lang="en-US" altLang="ja-JP" sz="2000" dirty="0"/>
          </a:p>
          <a:p>
            <a:endParaRPr kumimoji="1" lang="en-US" altLang="ja-JP" sz="1100" dirty="0"/>
          </a:p>
          <a:p>
            <a:r>
              <a:rPr kumimoji="1" lang="ja-JP" altLang="en-US" sz="2000" dirty="0"/>
              <a:t>波長変換剤：</a:t>
            </a:r>
            <a:r>
              <a:rPr kumimoji="1" lang="en-US" altLang="ja-JP" sz="2000" dirty="0"/>
              <a:t>2,5-Diphenyloxazole (PPO)</a:t>
            </a:r>
          </a:p>
          <a:p>
            <a:r>
              <a:rPr kumimoji="1" lang="en-US" altLang="ja-JP" sz="2000" dirty="0"/>
              <a:t>	</a:t>
            </a:r>
            <a:r>
              <a:rPr kumimoji="1" lang="ja-JP" altLang="en-US" sz="2000" dirty="0"/>
              <a:t>　　</a:t>
            </a:r>
            <a:r>
              <a:rPr kumimoji="1" lang="en-US" altLang="ja-JP" sz="2000" dirty="0"/>
              <a:t>1,4-bis(2-methylstyryl)benzene (bis-MSB)</a:t>
            </a:r>
          </a:p>
          <a:p>
            <a:r>
              <a:rPr kumimoji="1" lang="en-US" altLang="ja-JP" sz="2000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DA76429-8E11-4D97-B377-097BE1E33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5" t="28236" r="1979" b="15292"/>
          <a:stretch/>
        </p:blipFill>
        <p:spPr bwMode="auto">
          <a:xfrm>
            <a:off x="3613797" y="698151"/>
            <a:ext cx="4953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BF04661-1842-4262-A7A3-BFCFEDE5F953}"/>
              </a:ext>
            </a:extLst>
          </p:cNvPr>
          <p:cNvSpPr/>
          <p:nvPr/>
        </p:nvSpPr>
        <p:spPr>
          <a:xfrm>
            <a:off x="120792" y="3702924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RNH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ja-JP" altLang="en-US" dirty="0"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     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R</a:t>
            </a:r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･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NH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CH</a:t>
            </a:r>
            <a:r>
              <a:rPr lang="en-US" altLang="ja-JP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2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CH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F6068A33-2C96-49EF-8D72-5AAD543CC60E}"/>
              </a:ext>
            </a:extLst>
          </p:cNvPr>
          <p:cNvCxnSpPr>
            <a:cxnSpLocks/>
          </p:cNvCxnSpPr>
          <p:nvPr/>
        </p:nvCxnSpPr>
        <p:spPr>
          <a:xfrm>
            <a:off x="2260093" y="3904470"/>
            <a:ext cx="351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6FD0F2C-A826-43BC-9530-3872DA2091A7}"/>
              </a:ext>
            </a:extLst>
          </p:cNvPr>
          <p:cNvCxnSpPr>
            <a:cxnSpLocks/>
          </p:cNvCxnSpPr>
          <p:nvPr/>
        </p:nvCxnSpPr>
        <p:spPr>
          <a:xfrm>
            <a:off x="1345695" y="4011674"/>
            <a:ext cx="76200" cy="125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13634F6D-3B8D-45FB-A0CE-974A0A0D97CE}"/>
              </a:ext>
            </a:extLst>
          </p:cNvPr>
          <p:cNvCxnSpPr>
            <a:cxnSpLocks/>
          </p:cNvCxnSpPr>
          <p:nvPr/>
        </p:nvCxnSpPr>
        <p:spPr>
          <a:xfrm flipH="1">
            <a:off x="1574295" y="4011674"/>
            <a:ext cx="75030" cy="125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AACB442-3008-44A6-99E9-0E33F88776F4}"/>
              </a:ext>
            </a:extLst>
          </p:cNvPr>
          <p:cNvSpPr/>
          <p:nvPr/>
        </p:nvSpPr>
        <p:spPr>
          <a:xfrm>
            <a:off x="1323708" y="4052629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66D7E5E-C60B-40C7-80A8-09093A98AFA7}"/>
              </a:ext>
            </a:extLst>
          </p:cNvPr>
          <p:cNvGrpSpPr/>
          <p:nvPr/>
        </p:nvGrpSpPr>
        <p:grpSpPr>
          <a:xfrm>
            <a:off x="4103295" y="4011674"/>
            <a:ext cx="762000" cy="445464"/>
            <a:chOff x="4118400" y="3888000"/>
            <a:chExt cx="762000" cy="445464"/>
          </a:xfrm>
        </p:grpSpPr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5B446507-5107-4E9C-9CC9-39DAC2F33D98}"/>
                </a:ext>
              </a:extLst>
            </p:cNvPr>
            <p:cNvCxnSpPr>
              <a:cxnSpLocks/>
            </p:cNvCxnSpPr>
            <p:nvPr/>
          </p:nvCxnSpPr>
          <p:spPr>
            <a:xfrm>
              <a:off x="4284000" y="3888000"/>
              <a:ext cx="0" cy="1522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0F0CCF34-FB58-4F83-A579-9ADDB9B94C1D}"/>
                </a:ext>
              </a:extLst>
            </p:cNvPr>
            <p:cNvSpPr/>
            <p:nvPr/>
          </p:nvSpPr>
          <p:spPr>
            <a:xfrm>
              <a:off x="4118400" y="3964132"/>
              <a:ext cx="762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OH</a:t>
              </a:r>
              <a:endParaRPr lang="ja-JP" altLang="en-US" dirty="0"/>
            </a:p>
          </p:txBody>
        </p:sp>
      </p:grp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72444493-4F6B-482B-B208-0A367EB64137}"/>
              </a:ext>
            </a:extLst>
          </p:cNvPr>
          <p:cNvSpPr/>
          <p:nvPr/>
        </p:nvSpPr>
        <p:spPr>
          <a:xfrm>
            <a:off x="169503" y="4955477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+ H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ja-JP" altLang="en-US" dirty="0"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     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R</a:t>
            </a:r>
            <a:r>
              <a:rPr lang="ja-JP" altLang="en-US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･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ea typeface="HG教科書体" panose="02020609000000000000" pitchFamily="17" charset="-128"/>
                <a:cs typeface="Times New Roman" panose="02020603050405020304" pitchFamily="18" charset="0"/>
              </a:rPr>
              <a:t>N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1D80508-C90A-458A-BA21-F33B6FCA8363}"/>
              </a:ext>
            </a:extLst>
          </p:cNvPr>
          <p:cNvCxnSpPr>
            <a:cxnSpLocks/>
          </p:cNvCxnSpPr>
          <p:nvPr/>
        </p:nvCxnSpPr>
        <p:spPr>
          <a:xfrm>
            <a:off x="2308804" y="5157023"/>
            <a:ext cx="351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1C7A4BA-5467-4A14-B139-32BC4D01F7B1}"/>
              </a:ext>
            </a:extLst>
          </p:cNvPr>
          <p:cNvCxnSpPr>
            <a:cxnSpLocks/>
          </p:cNvCxnSpPr>
          <p:nvPr/>
        </p:nvCxnSpPr>
        <p:spPr>
          <a:xfrm>
            <a:off x="1394406" y="5264227"/>
            <a:ext cx="76200" cy="125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D513CA18-4899-4A7D-B0D3-5C168E92E271}"/>
              </a:ext>
            </a:extLst>
          </p:cNvPr>
          <p:cNvCxnSpPr>
            <a:cxnSpLocks/>
          </p:cNvCxnSpPr>
          <p:nvPr/>
        </p:nvCxnSpPr>
        <p:spPr>
          <a:xfrm flipH="1">
            <a:off x="1623006" y="5264227"/>
            <a:ext cx="75030" cy="125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ED147810-0F78-4BE8-AE31-E91F223F4D5A}"/>
              </a:ext>
            </a:extLst>
          </p:cNvPr>
          <p:cNvSpPr/>
          <p:nvPr/>
        </p:nvSpPr>
        <p:spPr>
          <a:xfrm>
            <a:off x="1372419" y="5305182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ja-JP" altLang="en-US" dirty="0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C910B3E-04E0-4693-A999-4B4F4285A4F4}"/>
              </a:ext>
            </a:extLst>
          </p:cNvPr>
          <p:cNvSpPr/>
          <p:nvPr/>
        </p:nvSpPr>
        <p:spPr>
          <a:xfrm>
            <a:off x="3436754" y="4542867"/>
            <a:ext cx="1369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endParaRPr lang="ja-JP" altLang="en-US" dirty="0"/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3B00873B-0A7D-4B91-B5FA-6928AA29479C}"/>
              </a:ext>
            </a:extLst>
          </p:cNvPr>
          <p:cNvCxnSpPr>
            <a:cxnSpLocks/>
          </p:cNvCxnSpPr>
          <p:nvPr/>
        </p:nvCxnSpPr>
        <p:spPr>
          <a:xfrm>
            <a:off x="3247052" y="5179341"/>
            <a:ext cx="190453" cy="3751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FA50A590-6607-4B60-AA8F-9DA40FC9E2B1}"/>
              </a:ext>
            </a:extLst>
          </p:cNvPr>
          <p:cNvCxnSpPr>
            <a:cxnSpLocks/>
          </p:cNvCxnSpPr>
          <p:nvPr/>
        </p:nvCxnSpPr>
        <p:spPr>
          <a:xfrm flipH="1">
            <a:off x="3251068" y="4725333"/>
            <a:ext cx="233930" cy="3895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8A718450-DA59-4BAE-B1BF-451441F4805A}"/>
              </a:ext>
            </a:extLst>
          </p:cNvPr>
          <p:cNvGrpSpPr/>
          <p:nvPr/>
        </p:nvGrpSpPr>
        <p:grpSpPr>
          <a:xfrm>
            <a:off x="4070587" y="4857706"/>
            <a:ext cx="762000" cy="445464"/>
            <a:chOff x="4118400" y="3888000"/>
            <a:chExt cx="762000" cy="445464"/>
          </a:xfrm>
        </p:grpSpPr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98AEE9FD-5462-488D-BEBE-0283D33605FC}"/>
                </a:ext>
              </a:extLst>
            </p:cNvPr>
            <p:cNvCxnSpPr>
              <a:cxnSpLocks/>
            </p:cNvCxnSpPr>
            <p:nvPr/>
          </p:nvCxnSpPr>
          <p:spPr>
            <a:xfrm>
              <a:off x="4284000" y="3888000"/>
              <a:ext cx="0" cy="1522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4EA3E609-B698-4BC2-8DD9-E21B43FFD182}"/>
                </a:ext>
              </a:extLst>
            </p:cNvPr>
            <p:cNvSpPr/>
            <p:nvPr/>
          </p:nvSpPr>
          <p:spPr>
            <a:xfrm>
              <a:off x="4118400" y="3964132"/>
              <a:ext cx="762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OH</a:t>
              </a:r>
              <a:endParaRPr lang="ja-JP" altLang="en-US" dirty="0"/>
            </a:p>
          </p:txBody>
        </p:sp>
      </p:grp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59AD3B25-1893-44B8-B9C7-259746C39742}"/>
              </a:ext>
            </a:extLst>
          </p:cNvPr>
          <p:cNvSpPr/>
          <p:nvPr/>
        </p:nvSpPr>
        <p:spPr>
          <a:xfrm>
            <a:off x="3431692" y="5365500"/>
            <a:ext cx="1369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ja-JP" altLang="en-US" dirty="0">
                <a:solidFill>
                  <a:prstClr val="black"/>
                </a:solidFill>
                <a:latin typeface="HG教科書体" panose="02020609000000000000" pitchFamily="17" charset="-128"/>
                <a:ea typeface="HG教科書体" panose="02020609000000000000" pitchFamily="17" charset="-128"/>
                <a:cs typeface="Times New Roman" panose="02020603050405020304" pitchFamily="18" charset="0"/>
              </a:rPr>
              <a:t>－</a:t>
            </a:r>
            <a:endParaRPr lang="ja-JP" altLang="en-US" dirty="0"/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24CB9F44-299E-4AC4-BF62-6A6F6C644239}"/>
              </a:ext>
            </a:extLst>
          </p:cNvPr>
          <p:cNvGrpSpPr/>
          <p:nvPr/>
        </p:nvGrpSpPr>
        <p:grpSpPr>
          <a:xfrm>
            <a:off x="4065525" y="5680339"/>
            <a:ext cx="762000" cy="445464"/>
            <a:chOff x="4118400" y="3888000"/>
            <a:chExt cx="762000" cy="445464"/>
          </a:xfrm>
        </p:grpSpPr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28E769D5-A0F7-4EE3-800E-34A1F1C5717C}"/>
                </a:ext>
              </a:extLst>
            </p:cNvPr>
            <p:cNvCxnSpPr>
              <a:cxnSpLocks/>
            </p:cNvCxnSpPr>
            <p:nvPr/>
          </p:nvCxnSpPr>
          <p:spPr>
            <a:xfrm>
              <a:off x="4284000" y="3888000"/>
              <a:ext cx="0" cy="1522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011BC35-21AF-4976-876A-DF030DD1DA2C}"/>
                </a:ext>
              </a:extLst>
            </p:cNvPr>
            <p:cNvSpPr/>
            <p:nvPr/>
          </p:nvSpPr>
          <p:spPr>
            <a:xfrm>
              <a:off x="4118400" y="3964132"/>
              <a:ext cx="762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OH</a:t>
              </a:r>
              <a:endParaRPr lang="ja-JP" altLang="en-US" dirty="0"/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570DC8E-605A-4CA8-8426-F578FB8D84FA}"/>
              </a:ext>
            </a:extLst>
          </p:cNvPr>
          <p:cNvSpPr txBox="1"/>
          <p:nvPr/>
        </p:nvSpPr>
        <p:spPr>
          <a:xfrm>
            <a:off x="50294" y="3380019"/>
            <a:ext cx="4218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u="sng" dirty="0">
                <a:solidFill>
                  <a:srgbClr val="FF0000"/>
                </a:solidFill>
              </a:rPr>
              <a:t>アミンとエポキシ基の</a:t>
            </a:r>
            <a:r>
              <a:rPr kumimoji="1" lang="ja-JP" altLang="en-US" u="sng" dirty="0">
                <a:solidFill>
                  <a:srgbClr val="FF0000"/>
                </a:solidFill>
              </a:rPr>
              <a:t>反応</a:t>
            </a:r>
            <a:r>
              <a:rPr lang="ja-JP" altLang="en-US" u="sng" dirty="0">
                <a:solidFill>
                  <a:srgbClr val="FF0000"/>
                </a:solidFill>
              </a:rPr>
              <a:t>（架橋反応）</a:t>
            </a:r>
            <a:endParaRPr kumimoji="1" lang="en-US" altLang="ja-JP" u="sng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27B18AB-B5A9-4B11-BFFB-77C72077BE01}"/>
              </a:ext>
            </a:extLst>
          </p:cNvPr>
          <p:cNvSpPr/>
          <p:nvPr/>
        </p:nvSpPr>
        <p:spPr>
          <a:xfrm>
            <a:off x="8077200" y="738305"/>
            <a:ext cx="533400" cy="417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52DAC995-3626-4007-BBB8-0C532BFDE990}"/>
              </a:ext>
            </a:extLst>
          </p:cNvPr>
          <p:cNvSpPr/>
          <p:nvPr/>
        </p:nvSpPr>
        <p:spPr>
          <a:xfrm>
            <a:off x="3542715" y="745613"/>
            <a:ext cx="533400" cy="4170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1234207E-807F-42B4-81E9-F590B2DE1800}"/>
              </a:ext>
            </a:extLst>
          </p:cNvPr>
          <p:cNvSpPr/>
          <p:nvPr/>
        </p:nvSpPr>
        <p:spPr>
          <a:xfrm>
            <a:off x="4148803" y="1112356"/>
            <a:ext cx="280800" cy="287008"/>
          </a:xfrm>
          <a:prstGeom prst="rect">
            <a:avLst/>
          </a:prstGeom>
          <a:noFill/>
          <a:ln>
            <a:solidFill>
              <a:srgbClr val="2F3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2F34FF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99A927AF-722D-40F1-93F4-2A5C02AE6220}"/>
              </a:ext>
            </a:extLst>
          </p:cNvPr>
          <p:cNvSpPr/>
          <p:nvPr/>
        </p:nvSpPr>
        <p:spPr>
          <a:xfrm>
            <a:off x="5672803" y="1112356"/>
            <a:ext cx="280800" cy="287008"/>
          </a:xfrm>
          <a:prstGeom prst="rect">
            <a:avLst/>
          </a:prstGeom>
          <a:noFill/>
          <a:ln>
            <a:solidFill>
              <a:srgbClr val="2F3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2F34FF"/>
              </a:solidFill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E133013-6694-4E4E-8B28-78DE14B30CA9}"/>
              </a:ext>
            </a:extLst>
          </p:cNvPr>
          <p:cNvSpPr/>
          <p:nvPr/>
        </p:nvSpPr>
        <p:spPr>
          <a:xfrm>
            <a:off x="7874101" y="1136593"/>
            <a:ext cx="1269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エポキシ基</a:t>
            </a:r>
            <a:endParaRPr lang="ja-JP" altLang="en-US" dirty="0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5E6CA16-BC73-4030-8834-D1E6952AED89}"/>
              </a:ext>
            </a:extLst>
          </p:cNvPr>
          <p:cNvSpPr/>
          <p:nvPr/>
        </p:nvSpPr>
        <p:spPr>
          <a:xfrm>
            <a:off x="5964952" y="1079453"/>
            <a:ext cx="744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2F34FF"/>
                </a:solidFill>
              </a:rPr>
              <a:t>アミン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6C5A2AD-8D49-49C1-A3FF-265A8D856498}"/>
              </a:ext>
            </a:extLst>
          </p:cNvPr>
          <p:cNvSpPr/>
          <p:nvPr/>
        </p:nvSpPr>
        <p:spPr>
          <a:xfrm>
            <a:off x="1019531" y="6152906"/>
            <a:ext cx="2832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架橋反応による硬化のため</a:t>
            </a:r>
            <a:endParaRPr lang="en-US" altLang="ja-JP" dirty="0"/>
          </a:p>
          <a:p>
            <a:r>
              <a:rPr lang="ja-JP" altLang="en-US" dirty="0">
                <a:solidFill>
                  <a:srgbClr val="FF0000"/>
                </a:solidFill>
              </a:rPr>
              <a:t>常温下での作製が可能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DF49481-78E4-44EF-B3FB-E997A53925B9}"/>
              </a:ext>
            </a:extLst>
          </p:cNvPr>
          <p:cNvSpPr txBox="1"/>
          <p:nvPr/>
        </p:nvSpPr>
        <p:spPr>
          <a:xfrm>
            <a:off x="5039593" y="3570482"/>
            <a:ext cx="4054114" cy="3139321"/>
          </a:xfrm>
          <a:prstGeom prst="rect">
            <a:avLst/>
          </a:prstGeom>
          <a:noFill/>
          <a:ln>
            <a:solidFill>
              <a:srgbClr val="66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6600FF"/>
                </a:solidFill>
              </a:rPr>
              <a:t>従来のプラスチックシンチレータは</a:t>
            </a:r>
            <a:endParaRPr kumimoji="1" lang="en-US" altLang="ja-JP" dirty="0">
              <a:solidFill>
                <a:srgbClr val="6600FF"/>
              </a:solidFill>
            </a:endParaRPr>
          </a:p>
          <a:p>
            <a:r>
              <a:rPr lang="ja-JP" altLang="en-US" dirty="0">
                <a:solidFill>
                  <a:srgbClr val="6600FF"/>
                </a:solidFill>
              </a:rPr>
              <a:t>高温下での重合反応により作製</a:t>
            </a:r>
            <a:endParaRPr lang="en-US" altLang="ja-JP" dirty="0">
              <a:solidFill>
                <a:srgbClr val="6600FF"/>
              </a:solidFill>
            </a:endParaRPr>
          </a:p>
          <a:p>
            <a:r>
              <a:rPr kumimoji="1" lang="ja-JP" altLang="en-US" dirty="0"/>
              <a:t>例）スチレンの重合反応</a:t>
            </a:r>
            <a:r>
              <a:rPr kumimoji="1" lang="en-US" altLang="ja-JP" dirty="0"/>
              <a:t>(100</a:t>
            </a:r>
            <a:r>
              <a:rPr kumimoji="1" lang="ja-JP" altLang="en-US" dirty="0"/>
              <a:t>℃程度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　　　　　　</a:t>
            </a:r>
            <a:endParaRPr kumimoji="1" lang="en-US" altLang="ja-JP" dirty="0"/>
          </a:p>
          <a:p>
            <a:r>
              <a:rPr kumimoji="1" lang="ja-JP" altLang="en-US" dirty="0"/>
              <a:t>ポリスチレンのペレットを</a:t>
            </a:r>
            <a:r>
              <a:rPr lang="ja-JP" altLang="en-US" dirty="0"/>
              <a:t>高温下</a:t>
            </a:r>
            <a:endParaRPr lang="en-US" altLang="ja-JP" dirty="0"/>
          </a:p>
          <a:p>
            <a:r>
              <a:rPr lang="en-US" altLang="ja-JP" dirty="0"/>
              <a:t>(100</a:t>
            </a:r>
            <a:r>
              <a:rPr lang="ja-JP" altLang="en-US" dirty="0"/>
              <a:t>℃～</a:t>
            </a:r>
            <a:r>
              <a:rPr lang="en-US" altLang="ja-JP" dirty="0"/>
              <a:t>)</a:t>
            </a:r>
            <a:r>
              <a:rPr lang="ja-JP" altLang="en-US" dirty="0"/>
              <a:t>にて溶融後，時間をかけて</a:t>
            </a:r>
            <a:endParaRPr lang="en-US" altLang="ja-JP" dirty="0"/>
          </a:p>
          <a:p>
            <a:r>
              <a:rPr kumimoji="1" lang="ja-JP" altLang="en-US" dirty="0"/>
              <a:t>冷却されて</a:t>
            </a:r>
            <a:r>
              <a:rPr lang="ja-JP" altLang="en-US" dirty="0"/>
              <a:t>作製</a:t>
            </a:r>
            <a:endParaRPr kumimoji="1" lang="en-US" altLang="ja-JP" dirty="0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835D77E-CD9F-40DA-8B89-9E3911F981DE}"/>
              </a:ext>
            </a:extLst>
          </p:cNvPr>
          <p:cNvSpPr/>
          <p:nvPr/>
        </p:nvSpPr>
        <p:spPr>
          <a:xfrm>
            <a:off x="5928374" y="5546597"/>
            <a:ext cx="8178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/>
              <a:t>スチレン</a:t>
            </a: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60BC134-C0F5-4EB1-B58A-CE4B958C3BCA}"/>
              </a:ext>
            </a:extLst>
          </p:cNvPr>
          <p:cNvSpPr/>
          <p:nvPr/>
        </p:nvSpPr>
        <p:spPr>
          <a:xfrm>
            <a:off x="6945159" y="5542982"/>
            <a:ext cx="11320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/>
              <a:t>ポリスチレン</a:t>
            </a: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007912D1-0CD7-43AF-8A66-7B214B9992E1}"/>
              </a:ext>
            </a:extLst>
          </p:cNvPr>
          <p:cNvSpPr/>
          <p:nvPr/>
        </p:nvSpPr>
        <p:spPr>
          <a:xfrm>
            <a:off x="8519361" y="-51225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5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678DDE29-3412-4E16-8A15-696436FFD9C4}"/>
              </a:ext>
            </a:extLst>
          </p:cNvPr>
          <p:cNvSpPr/>
          <p:nvPr/>
        </p:nvSpPr>
        <p:spPr>
          <a:xfrm>
            <a:off x="152400" y="1861214"/>
            <a:ext cx="5359906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発光量の改善のため，色調の小さい樹脂へ変更した</a:t>
            </a:r>
            <a:endParaRPr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61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BE4813-37E9-4008-A4F8-51B9C0E8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108"/>
          </a:xfrm>
        </p:spPr>
        <p:txBody>
          <a:bodyPr/>
          <a:lstStyle/>
          <a:p>
            <a:r>
              <a:rPr kumimoji="1" lang="ja-JP" altLang="en-US" dirty="0"/>
              <a:t>新型シンチレータの作製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69706-3314-47B5-A5A9-A36304E53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679954"/>
            <a:ext cx="8915400" cy="338554"/>
          </a:xfrm>
        </p:spPr>
        <p:txBody>
          <a:bodyPr/>
          <a:lstStyle/>
          <a:p>
            <a:r>
              <a:rPr kumimoji="1" lang="ja-JP" altLang="en-US" sz="2200" dirty="0"/>
              <a:t>粘性の小さい硬化剤に波長変換剤などを溶解した後，主剤と混合する</a:t>
            </a:r>
            <a:endParaRPr kumimoji="1" lang="en-US" altLang="ja-JP" sz="2200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03DA0C0-0FA0-4638-9D65-DD1D97D715B2}"/>
              </a:ext>
            </a:extLst>
          </p:cNvPr>
          <p:cNvGrpSpPr/>
          <p:nvPr/>
        </p:nvGrpSpPr>
        <p:grpSpPr>
          <a:xfrm>
            <a:off x="4081186" y="2433288"/>
            <a:ext cx="4496910" cy="2552615"/>
            <a:chOff x="387703" y="1840463"/>
            <a:chExt cx="6163474" cy="3498619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46A4890E-7628-4476-A13F-271333000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6817" y="2336088"/>
              <a:ext cx="3134360" cy="2136686"/>
            </a:xfrm>
            <a:prstGeom prst="rect">
              <a:avLst/>
            </a:prstGeom>
          </p:spPr>
        </p:pic>
        <p:pic>
          <p:nvPicPr>
            <p:cNvPr id="45" name="Picture 2" descr="C:\Users\VND\AppData\Local\Microsoft\Windows\Temporary Internet Files\Content.IE5\Q75VQ5KY\image.jpeg">
              <a:extLst>
                <a:ext uri="{FF2B5EF4-FFF2-40B4-BE49-F238E27FC236}">
                  <a16:creationId xmlns:a16="http://schemas.microsoft.com/office/drawing/2014/main" id="{75249CE4-D8FB-4ED9-AEAF-DA2AE083A6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574287" y="2194355"/>
              <a:ext cx="2453908" cy="2737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D3C1365-C037-443F-9FD5-BA0B3982C933}"/>
                </a:ext>
              </a:extLst>
            </p:cNvPr>
            <p:cNvSpPr txBox="1"/>
            <p:nvPr/>
          </p:nvSpPr>
          <p:spPr>
            <a:xfrm>
              <a:off x="387703" y="1840463"/>
              <a:ext cx="3035073" cy="548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dirty="0">
                  <a:latin typeface="+mn-ea"/>
                </a:rPr>
                <a:t>手撹拌</a:t>
              </a: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900777A8-669F-4095-BDAD-12346BFDC15F}"/>
                </a:ext>
              </a:extLst>
            </p:cNvPr>
            <p:cNvSpPr/>
            <p:nvPr/>
          </p:nvSpPr>
          <p:spPr>
            <a:xfrm>
              <a:off x="3526472" y="4537588"/>
              <a:ext cx="3014832" cy="8014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ja-JP" altLang="en-US" sz="1600" dirty="0"/>
                <a:t>試作サイズ</a:t>
              </a:r>
              <a:r>
                <a:rPr kumimoji="1" lang="en-US" altLang="ja-JP" sz="1600" dirty="0"/>
                <a:t>: 75x 40mm,</a:t>
              </a:r>
            </a:p>
            <a:p>
              <a:r>
                <a:rPr lang="en-US" altLang="ja-JP" sz="1600" dirty="0"/>
                <a:t>                      </a:t>
              </a:r>
              <a:r>
                <a:rPr kumimoji="1" lang="ja-JP" altLang="en-US" sz="1600" dirty="0"/>
                <a:t> 厚さ</a:t>
              </a:r>
              <a:r>
                <a:rPr kumimoji="1" lang="en-US" altLang="ja-JP" sz="1600" dirty="0"/>
                <a:t>3mm</a:t>
              </a:r>
              <a:endParaRPr lang="ja-JP" altLang="en-US" sz="1600" dirty="0"/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1DA4691-F575-41AC-9D45-5CCB9CB9C091}"/>
              </a:ext>
            </a:extLst>
          </p:cNvPr>
          <p:cNvSpPr txBox="1"/>
          <p:nvPr/>
        </p:nvSpPr>
        <p:spPr>
          <a:xfrm>
            <a:off x="6557686" y="2411226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solidFill>
                  <a:srgbClr val="FF0000"/>
                </a:solidFill>
                <a:latin typeface="+mn-ea"/>
              </a:rPr>
              <a:t>機械化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62E1F3D-C096-44A1-8D7C-4A51656FFADC}"/>
              </a:ext>
            </a:extLst>
          </p:cNvPr>
          <p:cNvSpPr txBox="1"/>
          <p:nvPr/>
        </p:nvSpPr>
        <p:spPr>
          <a:xfrm>
            <a:off x="7395759" y="242687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+mn-ea"/>
              </a:rPr>
              <a:t>BC408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A9D4124-FD2F-4026-B2EA-74E630080177}"/>
              </a:ext>
            </a:extLst>
          </p:cNvPr>
          <p:cNvSpPr/>
          <p:nvPr/>
        </p:nvSpPr>
        <p:spPr>
          <a:xfrm>
            <a:off x="8519361" y="-51225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6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D48F496-CD32-4DF8-A8E0-BF90874FEE17}"/>
              </a:ext>
            </a:extLst>
          </p:cNvPr>
          <p:cNvGrpSpPr/>
          <p:nvPr/>
        </p:nvGrpSpPr>
        <p:grpSpPr>
          <a:xfrm>
            <a:off x="148177" y="1408692"/>
            <a:ext cx="4885452" cy="5296908"/>
            <a:chOff x="148177" y="1408692"/>
            <a:chExt cx="4885452" cy="5296908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6897531-9BCE-49A3-BCA0-7B700621E15F}"/>
                </a:ext>
              </a:extLst>
            </p:cNvPr>
            <p:cNvSpPr txBox="1"/>
            <p:nvPr/>
          </p:nvSpPr>
          <p:spPr>
            <a:xfrm>
              <a:off x="151317" y="1408692"/>
              <a:ext cx="208499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硬化剤</a:t>
              </a:r>
            </a:p>
          </p:txBody>
        </p:sp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73AC38B9-9944-4CE3-B125-5920AD015838}"/>
                </a:ext>
              </a:extLst>
            </p:cNvPr>
            <p:cNvCxnSpPr>
              <a:cxnSpLocks/>
            </p:cNvCxnSpPr>
            <p:nvPr/>
          </p:nvCxnSpPr>
          <p:spPr>
            <a:xfrm>
              <a:off x="1204480" y="1778024"/>
              <a:ext cx="0" cy="10022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線矢印コネクタ 50">
              <a:extLst>
                <a:ext uri="{FF2B5EF4-FFF2-40B4-BE49-F238E27FC236}">
                  <a16:creationId xmlns:a16="http://schemas.microsoft.com/office/drawing/2014/main" id="{5A474F02-B08C-4015-8AE8-2390583EF8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4478" y="1942092"/>
              <a:ext cx="7917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線矢印コネクタ 51">
              <a:extLst>
                <a:ext uri="{FF2B5EF4-FFF2-40B4-BE49-F238E27FC236}">
                  <a16:creationId xmlns:a16="http://schemas.microsoft.com/office/drawing/2014/main" id="{87E29B16-EFB1-4B6F-B859-F6434DE134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4478" y="2246892"/>
              <a:ext cx="7917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線矢印コネクタ 52">
              <a:extLst>
                <a:ext uri="{FF2B5EF4-FFF2-40B4-BE49-F238E27FC236}">
                  <a16:creationId xmlns:a16="http://schemas.microsoft.com/office/drawing/2014/main" id="{03DD4732-DF7F-485F-837E-CEC544454A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4478" y="2551692"/>
              <a:ext cx="7917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810AC99-74E8-4086-906E-2874A385E5C7}"/>
                </a:ext>
              </a:extLst>
            </p:cNvPr>
            <p:cNvSpPr txBox="1"/>
            <p:nvPr/>
          </p:nvSpPr>
          <p:spPr>
            <a:xfrm>
              <a:off x="151316" y="2790090"/>
              <a:ext cx="208499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硬化剤溶液</a:t>
              </a:r>
            </a:p>
          </p:txBody>
        </p:sp>
        <p:cxnSp>
          <p:nvCxnSpPr>
            <p:cNvPr id="55" name="直線矢印コネクタ 54">
              <a:extLst>
                <a:ext uri="{FF2B5EF4-FFF2-40B4-BE49-F238E27FC236}">
                  <a16:creationId xmlns:a16="http://schemas.microsoft.com/office/drawing/2014/main" id="{08DCE7F2-2378-492B-AD8C-889BB11C8C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4953" y="3159422"/>
              <a:ext cx="1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2105897-57D0-4B0A-A7FD-22CD7CB17222}"/>
                </a:ext>
              </a:extLst>
            </p:cNvPr>
            <p:cNvSpPr txBox="1"/>
            <p:nvPr/>
          </p:nvSpPr>
          <p:spPr>
            <a:xfrm>
              <a:off x="151316" y="3539294"/>
              <a:ext cx="208500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ポリマー溶液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352F46D6-5AC9-402C-AA2D-9AE988CF1AFE}"/>
                </a:ext>
              </a:extLst>
            </p:cNvPr>
            <p:cNvSpPr/>
            <p:nvPr/>
          </p:nvSpPr>
          <p:spPr>
            <a:xfrm>
              <a:off x="1996188" y="1760615"/>
              <a:ext cx="2067925" cy="99963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ja-JP" dirty="0"/>
                <a:t>PPO</a:t>
              </a:r>
            </a:p>
            <a:p>
              <a:pPr>
                <a:lnSpc>
                  <a:spcPts val="2400"/>
                </a:lnSpc>
              </a:pPr>
              <a:r>
                <a:rPr lang="en-US" altLang="ja-JP" dirty="0"/>
                <a:t>bis-MSB</a:t>
              </a:r>
            </a:p>
            <a:p>
              <a:pPr>
                <a:lnSpc>
                  <a:spcPts val="2400"/>
                </a:lnSpc>
              </a:pPr>
              <a:r>
                <a:rPr lang="ja-JP" altLang="en-US" dirty="0">
                  <a:solidFill>
                    <a:srgbClr val="FF0000"/>
                  </a:solidFill>
                </a:rPr>
                <a:t>添加剤</a:t>
              </a:r>
              <a:endParaRPr lang="en-US" altLang="ja-JP" dirty="0">
                <a:solidFill>
                  <a:srgbClr val="FF0000"/>
                </a:solidFill>
              </a:endParaRPr>
            </a:p>
          </p:txBody>
        </p:sp>
        <p:cxnSp>
          <p:nvCxnSpPr>
            <p:cNvPr id="58" name="直線矢印コネクタ 57">
              <a:extLst>
                <a:ext uri="{FF2B5EF4-FFF2-40B4-BE49-F238E27FC236}">
                  <a16:creationId xmlns:a16="http://schemas.microsoft.com/office/drawing/2014/main" id="{56F66896-70B0-4359-AC28-8CD20B0CAF2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>
              <a:off x="1193818" y="3908626"/>
              <a:ext cx="0" cy="9036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B89B834-41D8-45BF-A9E7-DA4659633350}"/>
                </a:ext>
              </a:extLst>
            </p:cNvPr>
            <p:cNvSpPr txBox="1"/>
            <p:nvPr/>
          </p:nvSpPr>
          <p:spPr>
            <a:xfrm>
              <a:off x="151316" y="4812268"/>
              <a:ext cx="208500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キャスティング成形</a:t>
              </a:r>
            </a:p>
          </p:txBody>
        </p:sp>
        <p:cxnSp>
          <p:nvCxnSpPr>
            <p:cNvPr id="63" name="直線矢印コネクタ 62">
              <a:extLst>
                <a:ext uri="{FF2B5EF4-FFF2-40B4-BE49-F238E27FC236}">
                  <a16:creationId xmlns:a16="http://schemas.microsoft.com/office/drawing/2014/main" id="{BBC13504-2184-4446-90E0-8246C2C36C7F}"/>
                </a:ext>
              </a:extLst>
            </p:cNvPr>
            <p:cNvCxnSpPr>
              <a:cxnSpLocks/>
              <a:endCxn id="67" idx="0"/>
            </p:cNvCxnSpPr>
            <p:nvPr/>
          </p:nvCxnSpPr>
          <p:spPr>
            <a:xfrm flipH="1">
              <a:off x="1190679" y="5181600"/>
              <a:ext cx="4" cy="11546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E429F6D0-8E03-4839-B519-56363E4E9D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4478" y="3316240"/>
              <a:ext cx="7917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683A655B-4C7F-4C92-92C7-C4196FB96CEF}"/>
                </a:ext>
              </a:extLst>
            </p:cNvPr>
            <p:cNvSpPr/>
            <p:nvPr/>
          </p:nvSpPr>
          <p:spPr>
            <a:xfrm>
              <a:off x="1996188" y="3124200"/>
              <a:ext cx="768694" cy="38408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ja-JP" altLang="en-US" dirty="0"/>
                <a:t>主剤</a:t>
              </a: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88D51C03-5983-428D-9C77-03447A6A5585}"/>
                </a:ext>
              </a:extLst>
            </p:cNvPr>
            <p:cNvSpPr/>
            <p:nvPr/>
          </p:nvSpPr>
          <p:spPr>
            <a:xfrm>
              <a:off x="1143000" y="4062728"/>
              <a:ext cx="2743187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en-US" altLang="ja-JP" dirty="0"/>
                <a:t>〈</a:t>
              </a:r>
              <a:r>
                <a:rPr lang="ja-JP" altLang="en-US" dirty="0"/>
                <a:t>撹拌</a:t>
              </a:r>
              <a:r>
                <a:rPr lang="en-US" altLang="ja-JP" dirty="0"/>
                <a:t>〉</a:t>
              </a:r>
              <a:r>
                <a:rPr lang="ja-JP" altLang="en-US" dirty="0"/>
                <a:t>　</a:t>
              </a:r>
              <a:endParaRPr lang="en-US" altLang="ja-JP" dirty="0"/>
            </a:p>
            <a:p>
              <a:r>
                <a:rPr lang="en-US" altLang="ja-JP" dirty="0"/>
                <a:t> 800rpm (28min, </a:t>
              </a:r>
              <a:r>
                <a:rPr lang="ja-JP" altLang="en-US" sz="1600" dirty="0"/>
                <a:t>減圧下</a:t>
              </a:r>
              <a:r>
                <a:rPr lang="en-US" altLang="ja-JP" dirty="0"/>
                <a:t>)</a:t>
              </a:r>
              <a:endParaRPr lang="ja-JP" altLang="en-US" dirty="0"/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78561B6-594C-4BAF-BED2-92E3393609E6}"/>
                </a:ext>
              </a:extLst>
            </p:cNvPr>
            <p:cNvSpPr txBox="1"/>
            <p:nvPr/>
          </p:nvSpPr>
          <p:spPr>
            <a:xfrm>
              <a:off x="148177" y="6336268"/>
              <a:ext cx="208500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完成品</a:t>
              </a: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F3F88895-9B42-4B79-8DA0-783F18A30CCD}"/>
                </a:ext>
              </a:extLst>
            </p:cNvPr>
            <p:cNvSpPr/>
            <p:nvPr/>
          </p:nvSpPr>
          <p:spPr>
            <a:xfrm>
              <a:off x="1143000" y="5181600"/>
              <a:ext cx="3890629" cy="113877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ja-JP" sz="2400" dirty="0"/>
                <a:t>〈</a:t>
              </a:r>
              <a:r>
                <a:rPr lang="ja-JP" altLang="en-US" sz="2400" dirty="0"/>
                <a:t>硬化</a:t>
              </a:r>
              <a:r>
                <a:rPr lang="en-US" altLang="ja-JP" sz="2400" dirty="0"/>
                <a:t>〉</a:t>
              </a:r>
            </a:p>
            <a:p>
              <a:r>
                <a:rPr lang="ja-JP" altLang="en-US" sz="2400" dirty="0"/>
                <a:t>常温</a:t>
              </a:r>
              <a:r>
                <a:rPr lang="en-US" altLang="ja-JP" sz="2000" dirty="0"/>
                <a:t>(</a:t>
              </a:r>
              <a:r>
                <a:rPr lang="ja-JP" altLang="en-US" sz="2000" dirty="0"/>
                <a:t>～ </a:t>
              </a:r>
              <a:r>
                <a:rPr lang="en-US" altLang="ja-JP" sz="2000" dirty="0"/>
                <a:t>22</a:t>
              </a:r>
              <a:r>
                <a:rPr lang="ja-JP" altLang="en-US" sz="2000" dirty="0"/>
                <a:t>℃</a:t>
              </a:r>
              <a:r>
                <a:rPr lang="en-US" altLang="ja-JP" sz="2000" dirty="0"/>
                <a:t>) </a:t>
              </a:r>
              <a:r>
                <a:rPr lang="en-US" altLang="ja-JP" sz="2400" dirty="0"/>
                <a:t>8</a:t>
              </a:r>
              <a:r>
                <a:rPr lang="ja-JP" altLang="en-US" sz="2400" dirty="0"/>
                <a:t>日間 </a:t>
              </a:r>
              <a:endParaRPr lang="en-US" altLang="ja-JP" sz="2400" dirty="0"/>
            </a:p>
            <a:p>
              <a:r>
                <a:rPr lang="ja-JP" altLang="en-US" sz="2400" dirty="0">
                  <a:solidFill>
                    <a:srgbClr val="FF0000"/>
                  </a:solidFill>
                </a:rPr>
                <a:t>＋後硬化 </a:t>
              </a:r>
              <a:r>
                <a:rPr lang="en-US" altLang="ja-JP" sz="2000" dirty="0">
                  <a:solidFill>
                    <a:srgbClr val="FF0000"/>
                  </a:solidFill>
                </a:rPr>
                <a:t>(</a:t>
              </a:r>
              <a:r>
                <a:rPr lang="ja-JP" altLang="en-US" sz="2000" dirty="0">
                  <a:solidFill>
                    <a:srgbClr val="FF0000"/>
                  </a:solidFill>
                </a:rPr>
                <a:t>～ </a:t>
              </a:r>
              <a:r>
                <a:rPr lang="en-US" altLang="ja-JP" sz="2000" dirty="0">
                  <a:solidFill>
                    <a:srgbClr val="FF0000"/>
                  </a:solidFill>
                </a:rPr>
                <a:t>60</a:t>
              </a:r>
              <a:r>
                <a:rPr lang="ja-JP" altLang="en-US" sz="2000" dirty="0">
                  <a:solidFill>
                    <a:srgbClr val="FF0000"/>
                  </a:solidFill>
                </a:rPr>
                <a:t>℃</a:t>
              </a:r>
              <a:r>
                <a:rPr lang="en-US" altLang="ja-JP" sz="2000" dirty="0">
                  <a:solidFill>
                    <a:srgbClr val="FF0000"/>
                  </a:solidFill>
                </a:rPr>
                <a:t>),</a:t>
              </a:r>
              <a:r>
                <a:rPr lang="en-US" altLang="ja-JP" sz="2000" dirty="0"/>
                <a:t> </a:t>
              </a:r>
              <a:r>
                <a:rPr lang="en-US" altLang="ja-JP" sz="2400" dirty="0">
                  <a:solidFill>
                    <a:srgbClr val="FF0000"/>
                  </a:solidFill>
                </a:rPr>
                <a:t>6</a:t>
              </a:r>
              <a:r>
                <a:rPr lang="ja-JP" altLang="en-US" sz="2400" dirty="0">
                  <a:solidFill>
                    <a:srgbClr val="FF0000"/>
                  </a:solidFill>
                </a:rPr>
                <a:t> </a:t>
              </a:r>
              <a:r>
                <a:rPr lang="en-US" altLang="ja-JP" sz="2400" dirty="0">
                  <a:solidFill>
                    <a:srgbClr val="FF0000"/>
                  </a:solidFill>
                </a:rPr>
                <a:t>h</a:t>
              </a:r>
              <a:r>
                <a:rPr lang="ja-JP" altLang="en-US" sz="24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76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56441-58F7-DE70-44E6-9E7FCC1BD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73301AD-F381-D584-F7D4-8B0D1470E9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シンチレータの作成</a:t>
            </a:r>
            <a:endParaRPr lang="en-US" altLang="ja-JP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976AD40-4341-F4D2-0712-753413035D93}"/>
              </a:ext>
            </a:extLst>
          </p:cNvPr>
          <p:cNvSpPr txBox="1"/>
          <p:nvPr/>
        </p:nvSpPr>
        <p:spPr>
          <a:xfrm>
            <a:off x="5469765" y="1150878"/>
            <a:ext cx="286742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シンチレータの用途</a:t>
            </a: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Segoe UI"/>
              <a:ea typeface="メイリオ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DC66E3-B1C4-2730-18E4-C492ECDE134F}"/>
              </a:ext>
            </a:extLst>
          </p:cNvPr>
          <p:cNvSpPr txBox="1"/>
          <p:nvPr/>
        </p:nvSpPr>
        <p:spPr>
          <a:xfrm>
            <a:off x="510380" y="1320155"/>
            <a:ext cx="8450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1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）既存のシンチレータを基にゴム型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(</a:t>
            </a:r>
            <a:r>
              <a:rPr kumimoji="1" lang="fr-FR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50 mmΦ × 10 mm</a:t>
            </a:r>
            <a:r>
              <a:rPr kumimoji="1" lang="ja-JP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厚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を作成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ED6904E-329A-89C4-1534-69CE3F34B81A}"/>
              </a:ext>
            </a:extLst>
          </p:cNvPr>
          <p:cNvSpPr txBox="1"/>
          <p:nvPr/>
        </p:nvSpPr>
        <p:spPr>
          <a:xfrm>
            <a:off x="510380" y="2243504"/>
            <a:ext cx="8714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2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</a:t>
            </a: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主成分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(</a:t>
            </a: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低温硬化型エポキシ樹脂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)</a:t>
            </a: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，硬化剤，波長シフト剤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  (DPO</a:t>
            </a: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bis-MSB)</a:t>
            </a: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を特定の割合で混合，攪拌，脱泡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AEE9A1-8BBF-D86A-3EF1-FF90DF64E5C9}"/>
              </a:ext>
            </a:extLst>
          </p:cNvPr>
          <p:cNvSpPr txBox="1"/>
          <p:nvPr/>
        </p:nvSpPr>
        <p:spPr>
          <a:xfrm>
            <a:off x="510380" y="3151426"/>
            <a:ext cx="8714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3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）ゴム型に流し込み、硬化を待つ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BE67C0-FAE0-C77F-D5E1-58F8798B9C7D}"/>
              </a:ext>
            </a:extLst>
          </p:cNvPr>
          <p:cNvSpPr txBox="1"/>
          <p:nvPr/>
        </p:nvSpPr>
        <p:spPr>
          <a:xfrm>
            <a:off x="510380" y="3828515"/>
            <a:ext cx="8714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4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）硬化を確認し、傷が付かないようにゴム型から取り出す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C06E68F-DDA6-F1FA-6B4C-39C1736E04EA}"/>
              </a:ext>
            </a:extLst>
          </p:cNvPr>
          <p:cNvSpPr txBox="1"/>
          <p:nvPr/>
        </p:nvSpPr>
        <p:spPr>
          <a:xfrm>
            <a:off x="1779478" y="6465694"/>
            <a:ext cx="5212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作成したシンチレータ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(</a:t>
            </a:r>
            <a:r>
              <a:rPr kumimoji="1" lang="fr-FR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50 mmΦ × 10 mm</a:t>
            </a:r>
            <a:r>
              <a:rPr kumimoji="1" lang="ja-JP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厚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)</a:t>
            </a:r>
          </a:p>
        </p:txBody>
      </p:sp>
      <p:pic>
        <p:nvPicPr>
          <p:cNvPr id="9" name="図 8" descr="皿の上に置かれたコーヒーカ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3F63CC4C-9444-530C-32FF-A29F2C9ADA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4310594"/>
            <a:ext cx="2949676" cy="211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58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94624-52FC-4FB5-A661-E511B2364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CF0A25-C0D0-D2B9-56DC-C2AC11AC3F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測定方法①</a:t>
            </a:r>
            <a:endParaRPr lang="en-US" altLang="ja-JP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09C75CC-9CAB-51B5-27F4-894F86F6A72C}"/>
              </a:ext>
            </a:extLst>
          </p:cNvPr>
          <p:cNvSpPr txBox="1"/>
          <p:nvPr/>
        </p:nvSpPr>
        <p:spPr>
          <a:xfrm>
            <a:off x="5469765" y="1150878"/>
            <a:ext cx="286742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シンチレータの用途</a:t>
            </a:r>
            <a:endParaRPr kumimoji="1" lang="ja-JP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Segoe UI"/>
              <a:ea typeface="メイリオ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E0B385-8539-0AD8-945E-4809FCCFBBBA}"/>
              </a:ext>
            </a:extLst>
          </p:cNvPr>
          <p:cNvSpPr txBox="1"/>
          <p:nvPr/>
        </p:nvSpPr>
        <p:spPr>
          <a:xfrm>
            <a:off x="290831" y="1163744"/>
            <a:ext cx="464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劣化加速方法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Segoe UI"/>
              <a:ea typeface="メイリオ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91BECFE-934C-B376-508A-0609C2DF0179}"/>
              </a:ext>
            </a:extLst>
          </p:cNvPr>
          <p:cNvSpPr txBox="1"/>
          <p:nvPr/>
        </p:nvSpPr>
        <p:spPr>
          <a:xfrm>
            <a:off x="0" y="1840064"/>
            <a:ext cx="69655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1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恒温槽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にて、常圧下で温度を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393939"/>
                </a:solidFill>
                <a:latin typeface="メイリオ"/>
                <a:ea typeface="メイリオ"/>
              </a:rPr>
              <a:t>   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80℃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一定に保ち、　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 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72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時間の劣化を実施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585A88-0FB4-BFB1-E6F8-199E0A68B40B}"/>
              </a:ext>
            </a:extLst>
          </p:cNvPr>
          <p:cNvSpPr txBox="1"/>
          <p:nvPr/>
        </p:nvSpPr>
        <p:spPr>
          <a:xfrm>
            <a:off x="152400" y="3636196"/>
            <a:ext cx="4643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>
                <a:solidFill>
                  <a:srgbClr val="393939"/>
                </a:solidFill>
                <a:latin typeface="メイリオ"/>
                <a:ea typeface="メイリオ"/>
              </a:rPr>
              <a:t>酸素除去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方法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FF8D4BE-E1FD-FA61-56FA-BA068E68DC51}"/>
              </a:ext>
            </a:extLst>
          </p:cNvPr>
          <p:cNvSpPr txBox="1"/>
          <p:nvPr/>
        </p:nvSpPr>
        <p:spPr>
          <a:xfrm>
            <a:off x="751623" y="4336622"/>
            <a:ext cx="83972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1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恒温槽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にて、常圧下でシンチレータを</a:t>
            </a:r>
            <a:r>
              <a:rPr kumimoji="1" lang="ja-JP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酸素系漂白剤</a:t>
            </a:r>
            <a:endParaRPr kumimoji="1" lang="en-US" altLang="ja-JP" sz="24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  に浸して 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60℃ </a:t>
            </a:r>
            <a:r>
              <a:rPr kumimoji="1" lang="ja-JP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で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36</a:t>
            </a:r>
            <a:r>
              <a:rPr kumimoji="1" lang="ja-JP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時間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の回復を実施　→測定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2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）状態を確認した後、同条件下で さらに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72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時間　→測定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3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）同条件下で さらに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96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時間　→測定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EC5287-D353-717F-EF6A-FE4FE5BB95AD}"/>
              </a:ext>
            </a:extLst>
          </p:cNvPr>
          <p:cNvSpPr txBox="1"/>
          <p:nvPr/>
        </p:nvSpPr>
        <p:spPr>
          <a:xfrm>
            <a:off x="4370277" y="3520545"/>
            <a:ext cx="5212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作成したシンチレータ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(</a:t>
            </a:r>
            <a:r>
              <a:rPr kumimoji="1" lang="fr-FR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50 mmΦ × 10 mm</a:t>
            </a:r>
            <a:r>
              <a:rPr kumimoji="1" lang="ja-JP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厚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)</a:t>
            </a:r>
          </a:p>
        </p:txBody>
      </p:sp>
      <p:pic>
        <p:nvPicPr>
          <p:cNvPr id="7" name="図 6" descr="皿の上に置かれたコーヒーカップ&#10;&#10;AI 生成コンテンツは誤りを含む可能性があります。">
            <a:extLst>
              <a:ext uri="{FF2B5EF4-FFF2-40B4-BE49-F238E27FC236}">
                <a16:creationId xmlns:a16="http://schemas.microsoft.com/office/drawing/2014/main" id="{7FD4C79B-05C6-445A-4E79-DFCA9864DD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365445"/>
            <a:ext cx="2949676" cy="211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26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175F830-932D-7EAA-787F-4D0BBA0457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ja-JP" altLang="en-US" dirty="0"/>
              <a:t>測定方法②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DCFCC17-A1DC-DE78-3637-09F27D41E2A3}"/>
              </a:ext>
            </a:extLst>
          </p:cNvPr>
          <p:cNvSpPr txBox="1"/>
          <p:nvPr/>
        </p:nvSpPr>
        <p:spPr>
          <a:xfrm>
            <a:off x="457200" y="3668684"/>
            <a:ext cx="79739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1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β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線源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(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90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Sr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、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3 kBq)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を設置し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コリメータ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を通して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393939"/>
                </a:solidFill>
                <a:latin typeface="メイリオ"/>
                <a:ea typeface="メイリオ"/>
              </a:rPr>
              <a:t>　  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シンチレータに入射（トリガーレート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~10Hz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2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）シンチレータと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PMT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の間に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光学グリス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を塗布し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  遮光シートで覆う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3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）両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PMT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に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-2000V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を加えて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分間測定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を行い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　  発光量を検出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​</a:t>
            </a:r>
          </a:p>
        </p:txBody>
      </p:sp>
      <p:pic>
        <p:nvPicPr>
          <p:cNvPr id="7" name="グラフィックス 6">
            <a:extLst>
              <a:ext uri="{FF2B5EF4-FFF2-40B4-BE49-F238E27FC236}">
                <a16:creationId xmlns:a16="http://schemas.microsoft.com/office/drawing/2014/main" id="{ED5A28B1-CF93-CFC5-1A10-AA242BFDA5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2368" y="796266"/>
            <a:ext cx="4928113" cy="1340983"/>
          </a:xfrm>
          <a:prstGeom prst="rect">
            <a:avLst/>
          </a:prstGeom>
        </p:spPr>
      </p:pic>
      <p:pic>
        <p:nvPicPr>
          <p:cNvPr id="3" name="図 2" descr="座る, テーブル, 横たわる が含まれている画像">
            <a:extLst>
              <a:ext uri="{FF2B5EF4-FFF2-40B4-BE49-F238E27FC236}">
                <a16:creationId xmlns:a16="http://schemas.microsoft.com/office/drawing/2014/main" id="{2A61A344-A467-B940-77D0-D395AA997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4" t="11777" r="19405" b="30974"/>
          <a:stretch>
            <a:fillRect/>
          </a:stretch>
        </p:blipFill>
        <p:spPr>
          <a:xfrm>
            <a:off x="1127549" y="1193692"/>
            <a:ext cx="2669460" cy="1903342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40ED43A-55F1-540D-5D0E-847C17AE28AB}"/>
              </a:ext>
            </a:extLst>
          </p:cNvPr>
          <p:cNvCxnSpPr>
            <a:cxnSpLocks/>
          </p:cNvCxnSpPr>
          <p:nvPr/>
        </p:nvCxnSpPr>
        <p:spPr>
          <a:xfrm>
            <a:off x="2293084" y="2049037"/>
            <a:ext cx="1440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C247AEFC-1165-3719-AB2E-0CFBC298BFAF}"/>
              </a:ext>
            </a:extLst>
          </p:cNvPr>
          <p:cNvCxnSpPr>
            <a:cxnSpLocks/>
          </p:cNvCxnSpPr>
          <p:nvPr/>
        </p:nvCxnSpPr>
        <p:spPr>
          <a:xfrm flipH="1">
            <a:off x="2537483" y="2043962"/>
            <a:ext cx="1440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027EC46E-CE7A-0F36-0ED4-74B2EF185ABE}"/>
              </a:ext>
            </a:extLst>
          </p:cNvPr>
          <p:cNvCxnSpPr>
            <a:cxnSpLocks/>
          </p:cNvCxnSpPr>
          <p:nvPr/>
        </p:nvCxnSpPr>
        <p:spPr>
          <a:xfrm>
            <a:off x="2440960" y="1966264"/>
            <a:ext cx="0" cy="18000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E86C4B81-8B1E-19B8-619D-3609FD588F09}"/>
              </a:ext>
            </a:extLst>
          </p:cNvPr>
          <p:cNvCxnSpPr>
            <a:cxnSpLocks/>
          </p:cNvCxnSpPr>
          <p:nvPr/>
        </p:nvCxnSpPr>
        <p:spPr>
          <a:xfrm>
            <a:off x="2526600" y="1966264"/>
            <a:ext cx="0" cy="180000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18D509E-3278-A4E6-42D5-2014C7CB2CF7}"/>
              </a:ext>
            </a:extLst>
          </p:cNvPr>
          <p:cNvSpPr txBox="1"/>
          <p:nvPr/>
        </p:nvSpPr>
        <p:spPr>
          <a:xfrm>
            <a:off x="1986429" y="2000284"/>
            <a:ext cx="1080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/>
                <a:cs typeface="Times New Roman" panose="02020603050405020304" pitchFamily="18" charset="0"/>
              </a:rPr>
              <a:t>2 mm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φ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A37747-F127-D999-4504-EE3EDB82EBC2}"/>
              </a:ext>
            </a:extLst>
          </p:cNvPr>
          <p:cNvSpPr txBox="1"/>
          <p:nvPr/>
        </p:nvSpPr>
        <p:spPr>
          <a:xfrm>
            <a:off x="1723139" y="2716112"/>
            <a:ext cx="914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メイリオ"/>
                <a:cs typeface="Times New Roman" panose="02020603050405020304" pitchFamily="18" charset="0"/>
              </a:rPr>
              <a:t>11 mm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メイリオ"/>
              <a:cs typeface="Times New Roman" panose="02020603050405020304" pitchFamily="18" charset="0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F1EDE64-17F2-949E-8FA5-9192E466EE62}"/>
              </a:ext>
            </a:extLst>
          </p:cNvPr>
          <p:cNvCxnSpPr>
            <a:cxnSpLocks/>
          </p:cNvCxnSpPr>
          <p:nvPr/>
        </p:nvCxnSpPr>
        <p:spPr>
          <a:xfrm>
            <a:off x="2238498" y="2644085"/>
            <a:ext cx="0" cy="165735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C0DA1FC-5B3E-1800-CD91-B648012BF58B}"/>
              </a:ext>
            </a:extLst>
          </p:cNvPr>
          <p:cNvSpPr txBox="1"/>
          <p:nvPr/>
        </p:nvSpPr>
        <p:spPr>
          <a:xfrm>
            <a:off x="1723139" y="3120121"/>
            <a:ext cx="148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コリメータ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Segoe UI"/>
              <a:ea typeface="メイリオ"/>
              <a:cs typeface="+mn-cs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838CCEC-7C4F-EC08-1CD4-2639A409D867}"/>
              </a:ext>
            </a:extLst>
          </p:cNvPr>
          <p:cNvSpPr/>
          <p:nvPr/>
        </p:nvSpPr>
        <p:spPr>
          <a:xfrm>
            <a:off x="6212453" y="1470616"/>
            <a:ext cx="457200" cy="663556"/>
          </a:xfrm>
          <a:prstGeom prst="roundRect">
            <a:avLst>
              <a:gd name="adj" fmla="val 0"/>
            </a:avLst>
          </a:prstGeom>
          <a:solidFill>
            <a:srgbClr val="30FD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306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093CB-1EF0-B9E2-5024-2B2697103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3348105-6C4E-FFFA-CEB6-6D6D278121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ja-JP" altLang="en-US" dirty="0"/>
              <a:t>発光量の測定結果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BE971BB-97FF-30F5-A916-58D8312BB533}"/>
              </a:ext>
            </a:extLst>
          </p:cNvPr>
          <p:cNvSpPr txBox="1"/>
          <p:nvPr/>
        </p:nvSpPr>
        <p:spPr>
          <a:xfrm>
            <a:off x="5619135" y="4060723"/>
            <a:ext cx="255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発光量の測定結果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51CB0A-F3BA-CCE0-9800-85E587E37CD3}"/>
              </a:ext>
            </a:extLst>
          </p:cNvPr>
          <p:cNvSpPr txBox="1"/>
          <p:nvPr/>
        </p:nvSpPr>
        <p:spPr>
          <a:xfrm>
            <a:off x="430991" y="6426987"/>
            <a:ext cx="848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(Entries :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検出信号の総数　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Mean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: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検出光量の平均　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RMS : 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検出光量のばらつき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Segoe UI"/>
                <a:ea typeface="メイリオ"/>
                <a:cs typeface="+mn-cs"/>
              </a:rPr>
              <a:t>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Segoe UI"/>
              <a:ea typeface="メイリオ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05D564-BEAA-C78F-0DF2-2A9BDE601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9"/>
          <a:stretch>
            <a:fillRect/>
          </a:stretch>
        </p:blipFill>
        <p:spPr bwMode="auto">
          <a:xfrm>
            <a:off x="228600" y="1860943"/>
            <a:ext cx="816001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081CABA-C5C2-773A-8D3C-A8AF63164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016727"/>
              </p:ext>
            </p:extLst>
          </p:nvPr>
        </p:nvGraphicFramePr>
        <p:xfrm>
          <a:off x="4876924" y="1435948"/>
          <a:ext cx="3505201" cy="1398618"/>
        </p:xfrm>
        <a:graphic>
          <a:graphicData uri="http://schemas.openxmlformats.org/drawingml/2006/table">
            <a:tbl>
              <a:tblPr/>
              <a:tblGrid>
                <a:gridCol w="847828">
                  <a:extLst>
                    <a:ext uri="{9D8B030D-6E8A-4147-A177-3AD203B41FA5}">
                      <a16:colId xmlns:a16="http://schemas.microsoft.com/office/drawing/2014/main" val="3275276944"/>
                    </a:ext>
                  </a:extLst>
                </a:gridCol>
                <a:gridCol w="885791">
                  <a:extLst>
                    <a:ext uri="{9D8B030D-6E8A-4147-A177-3AD203B41FA5}">
                      <a16:colId xmlns:a16="http://schemas.microsoft.com/office/drawing/2014/main" val="4161730267"/>
                    </a:ext>
                  </a:extLst>
                </a:gridCol>
                <a:gridCol w="885791">
                  <a:extLst>
                    <a:ext uri="{9D8B030D-6E8A-4147-A177-3AD203B41FA5}">
                      <a16:colId xmlns:a16="http://schemas.microsoft.com/office/drawing/2014/main" val="4262333624"/>
                    </a:ext>
                  </a:extLst>
                </a:gridCol>
                <a:gridCol w="885791">
                  <a:extLst>
                    <a:ext uri="{9D8B030D-6E8A-4147-A177-3AD203B41FA5}">
                      <a16:colId xmlns:a16="http://schemas.microsoft.com/office/drawing/2014/main" val="1125204406"/>
                    </a:ext>
                  </a:extLst>
                </a:gridCol>
              </a:tblGrid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Entries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Mean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Rms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759553"/>
                  </a:ext>
                </a:extLst>
              </a:tr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②作製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10561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1476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1563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73485"/>
                  </a:ext>
                </a:extLst>
              </a:tr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②劣化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7126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955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1412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343194"/>
                  </a:ext>
                </a:extLst>
              </a:tr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②復元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7815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1286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1719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479015"/>
                  </a:ext>
                </a:extLst>
              </a:tr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②復元２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9112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1156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1546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581118"/>
                  </a:ext>
                </a:extLst>
              </a:tr>
              <a:tr h="23310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②復元３</a:t>
                      </a:r>
                    </a:p>
                  </a:txBody>
                  <a:tcPr marL="7620" marR="7620" marT="76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8861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1178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1388</a:t>
                      </a:r>
                    </a:p>
                  </a:txBody>
                  <a:tcPr marL="7620" marR="7620" marT="76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36790"/>
                  </a:ext>
                </a:extLst>
              </a:tr>
            </a:tbl>
          </a:graphicData>
        </a:graphic>
      </p:graphicFrame>
      <p:sp>
        <p:nvSpPr>
          <p:cNvPr id="7" name="矢印: 右 6">
            <a:extLst>
              <a:ext uri="{FF2B5EF4-FFF2-40B4-BE49-F238E27FC236}">
                <a16:creationId xmlns:a16="http://schemas.microsoft.com/office/drawing/2014/main" id="{B748F220-B748-1300-C79F-1453404CE04C}"/>
              </a:ext>
            </a:extLst>
          </p:cNvPr>
          <p:cNvSpPr/>
          <p:nvPr/>
        </p:nvSpPr>
        <p:spPr>
          <a:xfrm>
            <a:off x="1981200" y="3733800"/>
            <a:ext cx="838200" cy="533400"/>
          </a:xfrm>
          <a:prstGeom prst="rightArrow">
            <a:avLst/>
          </a:prstGeom>
          <a:solidFill>
            <a:srgbClr val="246A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3C99E50-5A4C-DDA2-FFA1-566450B44F3C}"/>
              </a:ext>
            </a:extLst>
          </p:cNvPr>
          <p:cNvSpPr txBox="1"/>
          <p:nvPr/>
        </p:nvSpPr>
        <p:spPr>
          <a:xfrm>
            <a:off x="1905000" y="2284764"/>
            <a:ext cx="460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246A2C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80℃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246A2C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6A2C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246A2C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72h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246A2C"/>
                </a:solidFill>
                <a:latin typeface="メイリオ"/>
                <a:ea typeface="メイリオ"/>
              </a:rPr>
              <a:t>で劣化加速</a:t>
            </a:r>
            <a:endParaRPr lang="ja-JP" altLang="en-US" dirty="0">
              <a:solidFill>
                <a:srgbClr val="246A2C"/>
              </a:solidFill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4153D127-77DB-3291-9928-83190E25812B}"/>
              </a:ext>
            </a:extLst>
          </p:cNvPr>
          <p:cNvSpPr/>
          <p:nvPr/>
        </p:nvSpPr>
        <p:spPr>
          <a:xfrm>
            <a:off x="3470405" y="3741420"/>
            <a:ext cx="838200" cy="53340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708D55D-D357-F9C5-A9FE-C29B01703ED5}"/>
              </a:ext>
            </a:extLst>
          </p:cNvPr>
          <p:cNvSpPr txBox="1"/>
          <p:nvPr/>
        </p:nvSpPr>
        <p:spPr>
          <a:xfrm>
            <a:off x="3276600" y="1860943"/>
            <a:ext cx="460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66"/>
                </a:solidFill>
                <a:latin typeface="メイリオ"/>
                <a:ea typeface="メイリオ"/>
              </a:rPr>
              <a:t>6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0℃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 </a:t>
            </a:r>
            <a:r>
              <a:rPr lang="en-US" altLang="ja-JP" sz="2400" b="1" dirty="0">
                <a:solidFill>
                  <a:srgbClr val="FF0066"/>
                </a:solidFill>
                <a:latin typeface="メイリオ"/>
                <a:ea typeface="メイリオ"/>
              </a:rPr>
              <a:t>36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66"/>
                </a:solidFill>
                <a:latin typeface="メイリオ"/>
                <a:ea typeface="メイリオ"/>
              </a:rPr>
              <a:t>で還元</a:t>
            </a:r>
            <a:endParaRPr lang="ja-JP" altLang="en-US" dirty="0">
              <a:solidFill>
                <a:srgbClr val="FF0066"/>
              </a:solidFill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B35E46C3-27EF-F1BF-B4F6-7861006640BC}"/>
              </a:ext>
            </a:extLst>
          </p:cNvPr>
          <p:cNvSpPr/>
          <p:nvPr/>
        </p:nvSpPr>
        <p:spPr>
          <a:xfrm>
            <a:off x="4843017" y="4073972"/>
            <a:ext cx="838200" cy="53340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683A60C-B442-EE42-36AB-A0CE8DAE331D}"/>
              </a:ext>
            </a:extLst>
          </p:cNvPr>
          <p:cNvSpPr txBox="1"/>
          <p:nvPr/>
        </p:nvSpPr>
        <p:spPr>
          <a:xfrm>
            <a:off x="4726695" y="2847480"/>
            <a:ext cx="460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66"/>
                </a:solidFill>
                <a:latin typeface="メイリオ"/>
                <a:ea typeface="メイリオ"/>
              </a:rPr>
              <a:t>6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0℃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72h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66"/>
                </a:solidFill>
                <a:latin typeface="メイリオ"/>
                <a:ea typeface="メイリオ"/>
              </a:rPr>
              <a:t>で還元</a:t>
            </a:r>
            <a:endParaRPr lang="ja-JP" altLang="en-US" dirty="0">
              <a:solidFill>
                <a:srgbClr val="FF0066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0922F47-B2F2-9941-9332-BF916360DB6C}"/>
              </a:ext>
            </a:extLst>
          </p:cNvPr>
          <p:cNvSpPr txBox="1"/>
          <p:nvPr/>
        </p:nvSpPr>
        <p:spPr>
          <a:xfrm>
            <a:off x="6112252" y="2862068"/>
            <a:ext cx="460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66"/>
                </a:solidFill>
                <a:latin typeface="メイリオ"/>
                <a:ea typeface="メイリオ"/>
              </a:rPr>
              <a:t>6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0℃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×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 </a:t>
            </a:r>
            <a:r>
              <a:rPr lang="en-US" altLang="ja-JP" sz="2400" b="1" dirty="0">
                <a:solidFill>
                  <a:srgbClr val="FF0066"/>
                </a:solidFill>
                <a:latin typeface="メイリオ"/>
                <a:ea typeface="メイリオ"/>
              </a:rPr>
              <a:t>96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b="1" dirty="0">
                <a:solidFill>
                  <a:srgbClr val="FF0066"/>
                </a:solidFill>
                <a:latin typeface="メイリオ"/>
                <a:ea typeface="メイリオ"/>
              </a:rPr>
              <a:t>で還元</a:t>
            </a:r>
            <a:endParaRPr lang="ja-JP" altLang="en-US" dirty="0">
              <a:solidFill>
                <a:srgbClr val="FF0066"/>
              </a:solidFill>
            </a:endParaRPr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AC85EA39-261E-BC7C-1070-B40B84BA8191}"/>
              </a:ext>
            </a:extLst>
          </p:cNvPr>
          <p:cNvSpPr/>
          <p:nvPr/>
        </p:nvSpPr>
        <p:spPr>
          <a:xfrm>
            <a:off x="6316980" y="4073972"/>
            <a:ext cx="838200" cy="533400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589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B6A390-24AA-84AF-2812-C60ECCD338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ja-JP" altLang="en-US" dirty="0"/>
              <a:t>発光量測定結果の考察</a:t>
            </a:r>
          </a:p>
        </p:txBody>
      </p:sp>
      <p:pic>
        <p:nvPicPr>
          <p:cNvPr id="9" name="図 8" descr="画像">
            <a:extLst>
              <a:ext uri="{FF2B5EF4-FFF2-40B4-BE49-F238E27FC236}">
                <a16:creationId xmlns:a16="http://schemas.microsoft.com/office/drawing/2014/main" id="{68100EE7-4B48-61B4-A423-D0520FFD11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86"/>
          <a:stretch>
            <a:fillRect/>
          </a:stretch>
        </p:blipFill>
        <p:spPr>
          <a:xfrm>
            <a:off x="0" y="1041351"/>
            <a:ext cx="9112233" cy="477529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3F09784-3FC3-1FE3-4910-7F6B486797F2}"/>
              </a:ext>
            </a:extLst>
          </p:cNvPr>
          <p:cNvSpPr txBox="1"/>
          <p:nvPr/>
        </p:nvSpPr>
        <p:spPr>
          <a:xfrm>
            <a:off x="6248400" y="6019800"/>
            <a:ext cx="2467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※Perplexity ai </a:t>
            </a:r>
            <a:r>
              <a:rPr kumimoji="1" lang="ja-JP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で生成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43001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622442-971D-1E60-4DE9-B629E7834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048000"/>
            <a:ext cx="8382000" cy="2031325"/>
          </a:xfrm>
        </p:spPr>
        <p:txBody>
          <a:bodyPr/>
          <a:lstStyle/>
          <a:p>
            <a:r>
              <a:rPr kumimoji="1" lang="ja-JP" altLang="en-US" dirty="0"/>
              <a:t>減圧と恒温槽（</a:t>
            </a:r>
            <a:r>
              <a:rPr kumimoji="1" lang="en-US" altLang="ja-JP" dirty="0"/>
              <a:t>80℃</a:t>
            </a:r>
            <a:r>
              <a:rPr kumimoji="1" lang="ja-JP" altLang="en-US" dirty="0"/>
              <a:t>）を用いた方法</a:t>
            </a:r>
            <a:br>
              <a:rPr kumimoji="1" lang="ja-JP" altLang="en-US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1662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56441-58F7-DE70-44E6-9E7FCC1BD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3">
            <a:extLst>
              <a:ext uri="{FF2B5EF4-FFF2-40B4-BE49-F238E27FC236}">
                <a16:creationId xmlns:a16="http://schemas.microsoft.com/office/drawing/2014/main" id="{A28C213A-60EB-B7A7-8719-A9CEDA3F3F1F}"/>
              </a:ext>
            </a:extLst>
          </p:cNvPr>
          <p:cNvSpPr>
            <a:spLocks noGrp="1"/>
          </p:cNvSpPr>
          <p:nvPr/>
        </p:nvSpPr>
        <p:spPr>
          <a:xfrm>
            <a:off x="531159" y="-5557"/>
            <a:ext cx="7470742" cy="10601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kumimoji="1" sz="3600" b="1" kern="1200">
                <a:solidFill>
                  <a:schemeClr val="bg1">
                    <a:lumMod val="10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>
                <a:latin typeface="+mn-ea"/>
                <a:ea typeface="+mn-ea"/>
              </a:rPr>
              <a:t>ストリップシンチレータの試作</a:t>
            </a:r>
            <a:endParaRPr kumimoji="1" lang="ja-JP" altLang="en-US">
              <a:latin typeface="+mn-ea"/>
              <a:ea typeface="+mn-ea"/>
            </a:endParaRPr>
          </a:p>
          <a:p>
            <a:endParaRPr kumimoji="1" lang="ja-JP" altLang="en-US">
              <a:latin typeface="+mn-ea"/>
              <a:ea typeface="+mn-ea"/>
            </a:endParaRPr>
          </a:p>
        </p:txBody>
      </p:sp>
      <p:sp>
        <p:nvSpPr>
          <p:cNvPr id="13" name="テキスト ボックス 13">
            <a:extLst>
              <a:ext uri="{FF2B5EF4-FFF2-40B4-BE49-F238E27FC236}">
                <a16:creationId xmlns:a16="http://schemas.microsoft.com/office/drawing/2014/main" id="{11CA9841-BEFA-A300-9EB0-BE8E45B244D1}"/>
              </a:ext>
            </a:extLst>
          </p:cNvPr>
          <p:cNvSpPr txBox="1"/>
          <p:nvPr/>
        </p:nvSpPr>
        <p:spPr>
          <a:xfrm>
            <a:off x="2173" y="825400"/>
            <a:ext cx="5219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b="1" dirty="0">
                <a:latin typeface="+mn-ea"/>
              </a:rPr>
              <a:t>１：</a:t>
            </a:r>
            <a:r>
              <a:rPr lang="en-US" altLang="ja-JP" sz="2800" b="1" dirty="0">
                <a:latin typeface="+mn-ea"/>
              </a:rPr>
              <a:t>MPPC</a:t>
            </a:r>
            <a:r>
              <a:rPr lang="ja-JP" altLang="en-US" sz="2800" b="1" dirty="0">
                <a:latin typeface="+mn-ea"/>
              </a:rPr>
              <a:t>の受光面に</a:t>
            </a:r>
            <a:endParaRPr lang="en-US" altLang="ja-JP" sz="2800" b="1" dirty="0">
              <a:latin typeface="+mn-ea"/>
            </a:endParaRPr>
          </a:p>
          <a:p>
            <a:r>
              <a:rPr lang="en-US" altLang="ja-JP" sz="2800" b="1" dirty="0">
                <a:latin typeface="+mn-ea"/>
              </a:rPr>
              <a:t>    </a:t>
            </a:r>
            <a:r>
              <a:rPr lang="ja-JP" altLang="en-US" sz="2800" b="1" dirty="0">
                <a:latin typeface="+mn-ea"/>
              </a:rPr>
              <a:t>光りにくい</a:t>
            </a:r>
            <a:r>
              <a:rPr kumimoji="1" lang="ja-JP" altLang="en-US" sz="2800" b="1" dirty="0">
                <a:latin typeface="+mn-ea"/>
              </a:rPr>
              <a:t>樹脂を滴下する</a:t>
            </a:r>
          </a:p>
        </p:txBody>
      </p:sp>
      <p:sp>
        <p:nvSpPr>
          <p:cNvPr id="15" name="テキスト ボックス 17">
            <a:extLst>
              <a:ext uri="{FF2B5EF4-FFF2-40B4-BE49-F238E27FC236}">
                <a16:creationId xmlns:a16="http://schemas.microsoft.com/office/drawing/2014/main" id="{8774C1AF-CA1F-478F-0D58-4012C86D40B2}"/>
              </a:ext>
            </a:extLst>
          </p:cNvPr>
          <p:cNvSpPr txBox="1"/>
          <p:nvPr/>
        </p:nvSpPr>
        <p:spPr>
          <a:xfrm>
            <a:off x="2173" y="2689552"/>
            <a:ext cx="49302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b="1">
                <a:latin typeface="+mn-ea"/>
              </a:rPr>
              <a:t>２：樹脂が硬化した後に、</a:t>
            </a:r>
            <a:endParaRPr lang="en-US" altLang="ja-JP" sz="2800" b="1">
              <a:latin typeface="+mn-ea"/>
            </a:endParaRPr>
          </a:p>
          <a:p>
            <a:r>
              <a:rPr lang="ja-JP" altLang="en-US" sz="2800" b="1">
                <a:latin typeface="+mn-ea"/>
              </a:rPr>
              <a:t>　　</a:t>
            </a:r>
            <a:r>
              <a:rPr lang="en-US" altLang="ja-JP" sz="2800" b="1">
                <a:latin typeface="+mn-ea"/>
              </a:rPr>
              <a:t>3D</a:t>
            </a:r>
            <a:r>
              <a:rPr lang="ja-JP" altLang="en-US" sz="2800" b="1">
                <a:latin typeface="+mn-ea"/>
              </a:rPr>
              <a:t>プリンタで作った型</a:t>
            </a:r>
            <a:endParaRPr lang="en-US" altLang="ja-JP" sz="2800" b="1">
              <a:latin typeface="+mn-ea"/>
            </a:endParaRPr>
          </a:p>
          <a:p>
            <a:r>
              <a:rPr lang="ja-JP" altLang="en-US" sz="2800" b="1">
                <a:latin typeface="+mn-ea"/>
              </a:rPr>
              <a:t>      に</a:t>
            </a:r>
            <a:r>
              <a:rPr kumimoji="1" lang="en-US" altLang="ja-JP" sz="2800" b="1">
                <a:latin typeface="+mn-ea"/>
              </a:rPr>
              <a:t>MPPC</a:t>
            </a:r>
            <a:r>
              <a:rPr kumimoji="1" lang="ja-JP" altLang="en-US" sz="2800" b="1">
                <a:latin typeface="+mn-ea"/>
              </a:rPr>
              <a:t>をはめ込む</a:t>
            </a:r>
          </a:p>
        </p:txBody>
      </p:sp>
      <p:sp>
        <p:nvSpPr>
          <p:cNvPr id="16" name="テキスト ボックス 19">
            <a:extLst>
              <a:ext uri="{FF2B5EF4-FFF2-40B4-BE49-F238E27FC236}">
                <a16:creationId xmlns:a16="http://schemas.microsoft.com/office/drawing/2014/main" id="{FE432D1E-D684-08A2-51DC-9CB7FC9F7A92}"/>
              </a:ext>
            </a:extLst>
          </p:cNvPr>
          <p:cNvSpPr txBox="1"/>
          <p:nvPr/>
        </p:nvSpPr>
        <p:spPr>
          <a:xfrm>
            <a:off x="0" y="4663410"/>
            <a:ext cx="466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>
                <a:latin typeface="+mn-ea"/>
              </a:rPr>
              <a:t>3</a:t>
            </a:r>
            <a:r>
              <a:rPr lang="ja-JP" altLang="en-US" sz="2800" b="1">
                <a:latin typeface="+mn-ea"/>
              </a:rPr>
              <a:t>：型枠にシンチレータを</a:t>
            </a:r>
            <a:endParaRPr lang="en-US" altLang="ja-JP" sz="2800" b="1">
              <a:latin typeface="+mn-ea"/>
            </a:endParaRPr>
          </a:p>
          <a:p>
            <a:r>
              <a:rPr lang="ja-JP" altLang="en-US" sz="2800" b="1">
                <a:latin typeface="+mn-ea"/>
              </a:rPr>
              <a:t>     流し込み硬化させる</a:t>
            </a:r>
            <a:endParaRPr lang="en-US" altLang="ja-JP" sz="2800" b="1">
              <a:latin typeface="+mn-ea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536BA12-0594-92FE-4025-600E68E6BAB5}"/>
              </a:ext>
            </a:extLst>
          </p:cNvPr>
          <p:cNvCxnSpPr>
            <a:cxnSpLocks/>
          </p:cNvCxnSpPr>
          <p:nvPr/>
        </p:nvCxnSpPr>
        <p:spPr>
          <a:xfrm>
            <a:off x="4932458" y="4755831"/>
            <a:ext cx="40715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6592E5CA-47AD-39D6-C2EB-7A14FB69C5B0}"/>
              </a:ext>
            </a:extLst>
          </p:cNvPr>
          <p:cNvCxnSpPr>
            <a:cxnSpLocks/>
          </p:cNvCxnSpPr>
          <p:nvPr/>
        </p:nvCxnSpPr>
        <p:spPr>
          <a:xfrm>
            <a:off x="4970932" y="2680743"/>
            <a:ext cx="40715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>
            <a:extLst>
              <a:ext uri="{FF2B5EF4-FFF2-40B4-BE49-F238E27FC236}">
                <a16:creationId xmlns:a16="http://schemas.microsoft.com/office/drawing/2014/main" id="{C2982F9A-E083-545E-E607-4468ACE43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288" y="2773164"/>
            <a:ext cx="3757922" cy="189024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87C5C35-E7DC-6055-5558-A9E95218C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470" y="825400"/>
            <a:ext cx="3521313" cy="177603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60CA03C-4F99-53F3-182F-D0194B9192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70" r="4914"/>
          <a:stretch>
            <a:fillRect/>
          </a:stretch>
        </p:blipFill>
        <p:spPr>
          <a:xfrm>
            <a:off x="302250" y="5598367"/>
            <a:ext cx="2636892" cy="1259633"/>
          </a:xfrm>
          <a:prstGeom prst="rect">
            <a:avLst/>
          </a:prstGeom>
        </p:spPr>
      </p:pic>
      <p:sp>
        <p:nvSpPr>
          <p:cNvPr id="6" name="テキスト ボックス 19">
            <a:extLst>
              <a:ext uri="{FF2B5EF4-FFF2-40B4-BE49-F238E27FC236}">
                <a16:creationId xmlns:a16="http://schemas.microsoft.com/office/drawing/2014/main" id="{AE076077-15DA-883C-5B17-2E7FCA5415DF}"/>
              </a:ext>
            </a:extLst>
          </p:cNvPr>
          <p:cNvSpPr txBox="1"/>
          <p:nvPr/>
        </p:nvSpPr>
        <p:spPr>
          <a:xfrm>
            <a:off x="2939142" y="6228183"/>
            <a:ext cx="1511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b="1">
                <a:latin typeface="+mn-ea"/>
              </a:rPr>
              <a:t>断面図</a:t>
            </a:r>
            <a:endParaRPr lang="en-US" altLang="ja-JP" sz="2800" b="1">
              <a:latin typeface="+mn-ea"/>
            </a:endParaRPr>
          </a:p>
        </p:txBody>
      </p:sp>
      <p:pic>
        <p:nvPicPr>
          <p:cNvPr id="8" name="図 7" descr="テキス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60820D02-0DDD-3A2B-EF47-BB9F5E15A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457" y="4848254"/>
            <a:ext cx="4022953" cy="18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68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03DE6A-4CF9-2A92-FBC3-F14EFFC0E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78" y="922937"/>
            <a:ext cx="8003722" cy="4348481"/>
          </a:xfrm>
        </p:spPr>
        <p:txBody>
          <a:bodyPr>
            <a:normAutofit/>
          </a:bodyPr>
          <a:lstStyle/>
          <a:p>
            <a:pPr marL="514350" indent="-514350">
              <a:lnSpc>
                <a:spcPts val="3000"/>
              </a:lnSpc>
              <a:buAutoNum type="arabicPeriod"/>
            </a:pPr>
            <a:r>
              <a:rPr kumimoji="1" lang="ja-JP" altLang="en-US" sz="2400" dirty="0">
                <a:solidFill>
                  <a:srgbClr val="FF0066"/>
                </a:solidFill>
                <a:latin typeface="+mn-ea"/>
                <a:ea typeface="+mn-ea"/>
              </a:rPr>
              <a:t>アルミニウム層を有する真空保存袋</a:t>
            </a:r>
            <a:r>
              <a:rPr kumimoji="1" lang="ja-JP" altLang="en-US" sz="2400" dirty="0">
                <a:latin typeface="+mn-ea"/>
                <a:ea typeface="+mn-ea"/>
              </a:rPr>
              <a:t>に</a:t>
            </a:r>
            <a:endParaRPr kumimoji="1" lang="en-US" altLang="ja-JP" sz="2400" dirty="0">
              <a:latin typeface="+mn-ea"/>
              <a:ea typeface="+mn-ea"/>
            </a:endParaRPr>
          </a:p>
          <a:p>
            <a:pPr marL="0" indent="0">
              <a:lnSpc>
                <a:spcPts val="3000"/>
              </a:lnSpc>
              <a:buNone/>
            </a:pPr>
            <a:r>
              <a:rPr kumimoji="1" lang="ja-JP" altLang="en-US" sz="2400" dirty="0">
                <a:latin typeface="+mn-ea"/>
                <a:ea typeface="+mn-ea"/>
              </a:rPr>
              <a:t>　　シンチレータと</a:t>
            </a:r>
            <a:r>
              <a:rPr kumimoji="1" lang="en-US" altLang="ja-JP" sz="2400" dirty="0">
                <a:latin typeface="+mn-ea"/>
                <a:ea typeface="+mn-ea"/>
              </a:rPr>
              <a:t>SiPM</a:t>
            </a:r>
            <a:r>
              <a:rPr kumimoji="1" lang="ja-JP" altLang="en-US" sz="2400" dirty="0">
                <a:latin typeface="+mn-ea"/>
                <a:ea typeface="+mn-ea"/>
              </a:rPr>
              <a:t>を入れる</a:t>
            </a:r>
            <a:endParaRPr kumimoji="1" lang="en-US" altLang="ja-JP" sz="2400" dirty="0">
              <a:latin typeface="+mn-ea"/>
              <a:ea typeface="+mn-ea"/>
            </a:endParaRPr>
          </a:p>
          <a:p>
            <a:pPr marL="0" indent="0">
              <a:lnSpc>
                <a:spcPts val="3000"/>
              </a:lnSpc>
              <a:buNone/>
            </a:pPr>
            <a:r>
              <a:rPr kumimoji="1" lang="en-US" altLang="ja-JP" sz="2400" dirty="0">
                <a:latin typeface="+mn-ea"/>
                <a:ea typeface="+mn-ea"/>
              </a:rPr>
              <a:t>2. </a:t>
            </a:r>
            <a:r>
              <a:rPr kumimoji="1" lang="ja-JP" altLang="en-US" sz="2400" dirty="0">
                <a:latin typeface="+mn-ea"/>
                <a:ea typeface="+mn-ea"/>
              </a:rPr>
              <a:t>袋口を圧着し、内部を密閉する</a:t>
            </a:r>
            <a:endParaRPr kumimoji="1" lang="en-US" altLang="ja-JP" sz="2400" dirty="0">
              <a:latin typeface="+mn-ea"/>
              <a:ea typeface="+mn-ea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ja-JP" sz="2400" dirty="0">
                <a:latin typeface="+mn-ea"/>
                <a:ea typeface="+mn-ea"/>
              </a:rPr>
              <a:t>3. </a:t>
            </a:r>
            <a:r>
              <a:rPr lang="ja-JP" altLang="en-US" sz="2400" dirty="0">
                <a:latin typeface="+mn-ea"/>
                <a:ea typeface="+mn-ea"/>
              </a:rPr>
              <a:t>逆止弁を用いて内部の空気を除去する</a:t>
            </a:r>
            <a:endParaRPr kumimoji="1" lang="ja-JP" altLang="en-US" sz="2400" dirty="0">
              <a:latin typeface="+mn-ea"/>
              <a:ea typeface="+mn-ea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B4E7B66-4994-342F-5187-25348FD20D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ja-JP" altLang="en-US" dirty="0"/>
              <a:t>減圧・加温保存の方法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7B15205-1E51-DADA-9E6E-18D306EEC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00480" y="1728520"/>
            <a:ext cx="1856334" cy="3733294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C9DD802D-EA48-06CC-08EF-A605A9669085}"/>
              </a:ext>
            </a:extLst>
          </p:cNvPr>
          <p:cNvSpPr txBox="1">
            <a:spLocks/>
          </p:cNvSpPr>
          <p:nvPr/>
        </p:nvSpPr>
        <p:spPr>
          <a:xfrm>
            <a:off x="4600130" y="3056174"/>
            <a:ext cx="4627984" cy="1616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j-cs"/>
              </a:defRPr>
            </a:lvl1pPr>
          </a:lstStyle>
          <a:p>
            <a:r>
              <a:rPr lang="en-US" altLang="ja-JP" sz="2800" dirty="0">
                <a:latin typeface="+mn-ea"/>
                <a:ea typeface="+mn-ea"/>
              </a:rPr>
              <a:t>SiPM</a:t>
            </a:r>
            <a:r>
              <a:rPr lang="ja-JP" altLang="en-US" sz="2800" dirty="0">
                <a:latin typeface="+mn-ea"/>
                <a:ea typeface="+mn-ea"/>
              </a:rPr>
              <a:t>のリード線は</a:t>
            </a:r>
            <a:endParaRPr lang="en-US" altLang="ja-JP" sz="2800" dirty="0">
              <a:latin typeface="+mn-ea"/>
              <a:ea typeface="+mn-ea"/>
            </a:endParaRPr>
          </a:p>
          <a:p>
            <a:r>
              <a:rPr lang="ja-JP" altLang="en-US" sz="2800" dirty="0">
                <a:latin typeface="+mn-ea"/>
                <a:ea typeface="+mn-ea"/>
              </a:rPr>
              <a:t>袋を貫通させて出し、</a:t>
            </a:r>
            <a:endParaRPr lang="en-US" altLang="ja-JP" sz="2800" dirty="0">
              <a:latin typeface="+mn-ea"/>
              <a:ea typeface="+mn-ea"/>
            </a:endParaRPr>
          </a:p>
          <a:p>
            <a:r>
              <a:rPr lang="ja-JP" altLang="en-US" sz="2800" dirty="0">
                <a:latin typeface="+mn-ea"/>
                <a:ea typeface="+mn-ea"/>
              </a:rPr>
              <a:t>隙間のないように</a:t>
            </a:r>
            <a:endParaRPr lang="en-US" altLang="ja-JP" sz="2800" dirty="0">
              <a:latin typeface="+mn-ea"/>
              <a:ea typeface="+mn-ea"/>
            </a:endParaRPr>
          </a:p>
          <a:p>
            <a:r>
              <a:rPr lang="ja-JP" altLang="en-US" sz="2800" dirty="0">
                <a:latin typeface="+mn-ea"/>
                <a:ea typeface="+mn-ea"/>
              </a:rPr>
              <a:t>接着剤で穴を塞いだ</a:t>
            </a:r>
            <a:r>
              <a:rPr lang="en-US" altLang="ja-JP" sz="2800" dirty="0">
                <a:latin typeface="+mn-ea"/>
                <a:ea typeface="+mn-ea"/>
              </a:rPr>
              <a:t>.</a:t>
            </a:r>
            <a:endParaRPr lang="ja-JP" altLang="en-US" sz="2800" dirty="0">
              <a:latin typeface="+mn-ea"/>
              <a:ea typeface="+mn-ea"/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4A18FF4D-85B7-545E-80CD-07E142819D42}"/>
              </a:ext>
            </a:extLst>
          </p:cNvPr>
          <p:cNvCxnSpPr>
            <a:cxnSpLocks/>
          </p:cNvCxnSpPr>
          <p:nvPr/>
        </p:nvCxnSpPr>
        <p:spPr>
          <a:xfrm flipV="1">
            <a:off x="1810277" y="3746103"/>
            <a:ext cx="587828" cy="3305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0CCF48-A50C-6D8F-F38C-EEFFA6AAF702}"/>
              </a:ext>
            </a:extLst>
          </p:cNvPr>
          <p:cNvSpPr txBox="1"/>
          <p:nvPr/>
        </p:nvSpPr>
        <p:spPr>
          <a:xfrm>
            <a:off x="1038946" y="3960157"/>
            <a:ext cx="1409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+mn-ea"/>
              </a:rPr>
              <a:t>リード線</a:t>
            </a:r>
          </a:p>
        </p:txBody>
      </p:sp>
      <p:pic>
        <p:nvPicPr>
          <p:cNvPr id="9" name="図 8" descr="The image shows a hand holding a flexible tube attached to a vacuum cleaner, ready to be used for cleaning.&#10;&#10;AI 生成コンテンツは誤りを含む可能性があります。">
            <a:extLst>
              <a:ext uri="{FF2B5EF4-FFF2-40B4-BE49-F238E27FC236}">
                <a16:creationId xmlns:a16="http://schemas.microsoft.com/office/drawing/2014/main" id="{56D30EAD-AFB1-C0B6-A7EB-5A50C0D615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89"/>
          <a:stretch>
            <a:fillRect/>
          </a:stretch>
        </p:blipFill>
        <p:spPr>
          <a:xfrm>
            <a:off x="6096000" y="817487"/>
            <a:ext cx="2133600" cy="218755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BB5D8C6-EAC3-F85C-E754-16CA5D5E54D7}"/>
              </a:ext>
            </a:extLst>
          </p:cNvPr>
          <p:cNvSpPr txBox="1"/>
          <p:nvPr/>
        </p:nvSpPr>
        <p:spPr>
          <a:xfrm>
            <a:off x="73478" y="4901918"/>
            <a:ext cx="84228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dirty="0"/>
              <a:t>4</a:t>
            </a:r>
            <a:r>
              <a:rPr kumimoji="1" lang="ja-JP" altLang="en-US" sz="2400" dirty="0"/>
              <a:t>．</a:t>
            </a:r>
            <a:r>
              <a:rPr lang="ja-JP" altLang="en-US" sz="2400" dirty="0"/>
              <a:t>保存</a:t>
            </a:r>
            <a:r>
              <a:rPr kumimoji="1" lang="ja-JP" altLang="en-US" sz="2400" dirty="0"/>
              <a:t>袋の内部を減圧（</a:t>
            </a:r>
            <a:r>
              <a:rPr kumimoji="1" lang="en-US" altLang="ja-JP" sz="2400" dirty="0"/>
              <a:t>100 kPa</a:t>
            </a:r>
            <a:r>
              <a:rPr kumimoji="1" lang="ja-JP" altLang="en-US" sz="2400" dirty="0"/>
              <a:t>→</a:t>
            </a:r>
            <a:r>
              <a:rPr kumimoji="1" lang="en-US" altLang="ja-JP" sz="2400" dirty="0"/>
              <a:t>80 kPa </a:t>
            </a:r>
            <a:r>
              <a:rPr kumimoji="1" lang="ja-JP" altLang="en-US" sz="2400" dirty="0"/>
              <a:t>程度）して</a:t>
            </a:r>
            <a:br>
              <a:rPr kumimoji="1" lang="en-US" altLang="ja-JP" sz="2400" dirty="0"/>
            </a:br>
            <a:r>
              <a:rPr kumimoji="1" lang="ja-JP" altLang="en-US" sz="2400" dirty="0"/>
              <a:t>　 袋ごと恒温槽内で</a:t>
            </a:r>
            <a:r>
              <a:rPr kumimoji="1" lang="en-US" altLang="ja-JP" sz="2400" dirty="0">
                <a:solidFill>
                  <a:srgbClr val="FF0066"/>
                </a:solidFill>
              </a:rPr>
              <a:t>80 </a:t>
            </a:r>
            <a:r>
              <a:rPr kumimoji="1" lang="ja-JP" altLang="en-US" sz="2400" dirty="0">
                <a:solidFill>
                  <a:srgbClr val="FF0066"/>
                </a:solidFill>
              </a:rPr>
              <a:t>℃の環境に</a:t>
            </a:r>
            <a:r>
              <a:rPr kumimoji="1" lang="en-US" altLang="ja-JP" sz="2400" dirty="0">
                <a:solidFill>
                  <a:srgbClr val="FF0066"/>
                </a:solidFill>
              </a:rPr>
              <a:t>3</a:t>
            </a:r>
            <a:r>
              <a:rPr kumimoji="1" lang="ja-JP" altLang="en-US" sz="2400" dirty="0">
                <a:solidFill>
                  <a:srgbClr val="FF0066"/>
                </a:solidFill>
              </a:rPr>
              <a:t>日間</a:t>
            </a:r>
            <a:r>
              <a:rPr kumimoji="1" lang="ja-JP" altLang="en-US" sz="2400" dirty="0"/>
              <a:t>置いた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08365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266B8F-E31E-0012-B6AE-446702EEB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94" y="5482045"/>
            <a:ext cx="7998191" cy="1131899"/>
          </a:xfrm>
        </p:spPr>
        <p:txBody>
          <a:bodyPr/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線源は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400" dirty="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Sr</a:t>
            </a:r>
            <a:r>
              <a:rPr lang="en-US" altLang="ja-JP" sz="2400" dirty="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β</a:t>
            </a:r>
            <a:r>
              <a:rPr lang="ja-JP" altLang="en-US" sz="2400" dirty="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線源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(1.7 MBq, )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を使用した</a:t>
            </a:r>
            <a:b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b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測定時間は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分で</a:t>
            </a:r>
            <a:r>
              <a:rPr lang="ja-JP" altLang="en-US" sz="2400" dirty="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線源有り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400" dirty="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線源無し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で測定した</a:t>
            </a:r>
            <a:endParaRPr kumimoji="1"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218E75-4F55-699C-84FD-444D04348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kumimoji="1" lang="ja-JP" altLang="en-US" sz="4000"/>
              <a:t>測定方法</a:t>
            </a:r>
          </a:p>
        </p:txBody>
      </p:sp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9F43FB09-AD95-30CB-8E6D-6B3159AAF9A0}"/>
              </a:ext>
            </a:extLst>
          </p:cNvPr>
          <p:cNvSpPr txBox="1"/>
          <p:nvPr/>
        </p:nvSpPr>
        <p:spPr>
          <a:xfrm>
            <a:off x="1267535" y="5343545"/>
            <a:ext cx="382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>
                <a:solidFill>
                  <a:srgbClr val="FF00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endParaRPr kumimoji="1" lang="ja-JP" altLang="en-US" sz="1200">
              <a:solidFill>
                <a:srgbClr val="FF006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19">
            <a:extLst>
              <a:ext uri="{FF2B5EF4-FFF2-40B4-BE49-F238E27FC236}">
                <a16:creationId xmlns:a16="http://schemas.microsoft.com/office/drawing/2014/main" id="{DEC82C96-1FEA-5475-2720-7F3C32E85680}"/>
              </a:ext>
            </a:extLst>
          </p:cNvPr>
          <p:cNvSpPr txBox="1"/>
          <p:nvPr/>
        </p:nvSpPr>
        <p:spPr>
          <a:xfrm>
            <a:off x="5531298" y="818776"/>
            <a:ext cx="34923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>
                <a:latin typeface="+mn-ea"/>
              </a:rPr>
              <a:t>シートシンチレータを</a:t>
            </a:r>
            <a:endParaRPr lang="en-US" altLang="ja-JP" sz="2000" b="1">
              <a:latin typeface="+mn-ea"/>
            </a:endParaRPr>
          </a:p>
          <a:p>
            <a:r>
              <a:rPr lang="ja-JP" altLang="en-US" sz="2000" b="1">
                <a:latin typeface="+mn-ea"/>
              </a:rPr>
              <a:t>ストリップシンチレータの下に置き、貫通した垂直成分</a:t>
            </a:r>
            <a:endParaRPr lang="en-US" altLang="ja-JP" sz="2000" b="1">
              <a:latin typeface="+mn-ea"/>
            </a:endParaRPr>
          </a:p>
          <a:p>
            <a:r>
              <a:rPr lang="ja-JP" altLang="en-US" sz="2000" b="1">
                <a:latin typeface="+mn-ea"/>
              </a:rPr>
              <a:t>のみを測定する</a:t>
            </a:r>
            <a:endParaRPr lang="en-US" altLang="ja-JP" sz="2000" b="1">
              <a:latin typeface="+mn-ea"/>
            </a:endParaRPr>
          </a:p>
          <a:p>
            <a:endParaRPr lang="en-US" altLang="ja-JP" sz="2000" b="1">
              <a:latin typeface="+mn-ea"/>
            </a:endParaRPr>
          </a:p>
          <a:p>
            <a:r>
              <a:rPr lang="en-US" altLang="ja-JP" sz="2000" b="1">
                <a:latin typeface="+mn-ea"/>
              </a:rPr>
              <a:t>MPPC</a:t>
            </a:r>
            <a:r>
              <a:rPr lang="ja-JP" altLang="en-US" sz="2000" b="1">
                <a:latin typeface="+mn-ea"/>
              </a:rPr>
              <a:t>と</a:t>
            </a:r>
            <a:r>
              <a:rPr lang="en-US" altLang="ja-JP" sz="2000" b="1">
                <a:latin typeface="+mn-ea"/>
              </a:rPr>
              <a:t>PMT</a:t>
            </a:r>
            <a:r>
              <a:rPr lang="ja-JP" altLang="en-US" sz="2000" b="1">
                <a:latin typeface="+mn-ea"/>
              </a:rPr>
              <a:t>の信号の</a:t>
            </a:r>
            <a:r>
              <a:rPr lang="en-US" altLang="ja-JP" sz="2000" b="1">
                <a:latin typeface="+mn-ea"/>
              </a:rPr>
              <a:t>AND</a:t>
            </a:r>
            <a:r>
              <a:rPr lang="ja-JP" altLang="en-US" sz="2000" b="1">
                <a:latin typeface="+mn-ea"/>
              </a:rPr>
              <a:t>を取ることでノイズの影響を低減した</a:t>
            </a:r>
            <a:endParaRPr lang="en-US" altLang="ja-JP" sz="2000" b="1">
              <a:latin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6E818AE-50B9-B27B-9BA7-585260AAA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492" y="3429000"/>
            <a:ext cx="5067508" cy="1539670"/>
          </a:xfrm>
          <a:prstGeom prst="rect">
            <a:avLst/>
          </a:prstGeom>
        </p:spPr>
      </p:pic>
      <p:sp>
        <p:nvSpPr>
          <p:cNvPr id="8" name="テキスト ボックス 19">
            <a:extLst>
              <a:ext uri="{FF2B5EF4-FFF2-40B4-BE49-F238E27FC236}">
                <a16:creationId xmlns:a16="http://schemas.microsoft.com/office/drawing/2014/main" id="{7A9DE888-5748-4A07-C4C1-AD098BC60AAD}"/>
              </a:ext>
            </a:extLst>
          </p:cNvPr>
          <p:cNvSpPr txBox="1"/>
          <p:nvPr/>
        </p:nvSpPr>
        <p:spPr>
          <a:xfrm>
            <a:off x="1267535" y="3519975"/>
            <a:ext cx="3492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>
                <a:latin typeface="+mn-ea"/>
              </a:rPr>
              <a:t>測定環境セットアップ</a:t>
            </a:r>
            <a:endParaRPr lang="en-US" altLang="ja-JP" sz="2000" b="1">
              <a:latin typeface="+mn-ea"/>
            </a:endParaRPr>
          </a:p>
        </p:txBody>
      </p:sp>
      <p:sp>
        <p:nvSpPr>
          <p:cNvPr id="9" name="テキスト ボックス 19">
            <a:extLst>
              <a:ext uri="{FF2B5EF4-FFF2-40B4-BE49-F238E27FC236}">
                <a16:creationId xmlns:a16="http://schemas.microsoft.com/office/drawing/2014/main" id="{A9471DB0-7EEB-C43E-35B9-4E8C175AE1E3}"/>
              </a:ext>
            </a:extLst>
          </p:cNvPr>
          <p:cNvSpPr txBox="1"/>
          <p:nvPr/>
        </p:nvSpPr>
        <p:spPr>
          <a:xfrm>
            <a:off x="6165366" y="4989778"/>
            <a:ext cx="1414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>
                <a:latin typeface="+mn-ea"/>
              </a:rPr>
              <a:t>論理回路</a:t>
            </a:r>
            <a:endParaRPr lang="en-US" altLang="ja-JP" sz="2000" b="1">
              <a:latin typeface="+mn-ea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9F2607A-25C3-2114-2FEA-E617301EB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82" y="818020"/>
            <a:ext cx="3799972" cy="24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91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FE44A9-38E1-23FE-1BEA-ABBE0943F4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ja-JP" altLang="en-US"/>
              <a:t>測定結果</a:t>
            </a:r>
            <a:r>
              <a:rPr kumimoji="1" lang="en-US" altLang="ja-JP"/>
              <a:t>2</a:t>
            </a:r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5673501-802E-B81D-BEDC-EDD27DB5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814" y="938563"/>
            <a:ext cx="3340160" cy="244741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E66DC5B-E6C1-4D87-0EB6-2D7D25376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174" y="838514"/>
            <a:ext cx="3630462" cy="2715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11E022-FD0F-EB8F-8558-3E61021C1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839" y="1186602"/>
            <a:ext cx="1800595" cy="9781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2D0024-7F9B-A3B6-7088-74862D372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067" y="1146976"/>
            <a:ext cx="1935333" cy="104627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78FE04-1CC3-7D6F-61D1-6047D885002C}"/>
              </a:ext>
            </a:extLst>
          </p:cNvPr>
          <p:cNvSpPr txBox="1"/>
          <p:nvPr/>
        </p:nvSpPr>
        <p:spPr>
          <a:xfrm>
            <a:off x="1662940" y="1162979"/>
            <a:ext cx="350187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1800" b="1" dirty="0">
                <a:solidFill>
                  <a:srgbClr val="FF0066"/>
                </a:solidFill>
              </a:rPr>
              <a:t>作製直後</a:t>
            </a:r>
            <a:endParaRPr lang="ja-JP" altLang="en-US" b="1" dirty="0">
              <a:solidFill>
                <a:srgbClr val="FF0066"/>
              </a:solidFill>
              <a:cs typeface="Segoe UI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62EBCC-C21F-C298-DCA6-8E6F0A94BF51}"/>
              </a:ext>
            </a:extLst>
          </p:cNvPr>
          <p:cNvSpPr txBox="1"/>
          <p:nvPr/>
        </p:nvSpPr>
        <p:spPr>
          <a:xfrm>
            <a:off x="5554900" y="1120489"/>
            <a:ext cx="350187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b="1" dirty="0">
                <a:solidFill>
                  <a:srgbClr val="FF0066"/>
                </a:solidFill>
              </a:rPr>
              <a:t>脱気後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7F359E2-38EB-7B1C-956D-444C9C286BD2}"/>
              </a:ext>
            </a:extLst>
          </p:cNvPr>
          <p:cNvGrpSpPr/>
          <p:nvPr/>
        </p:nvGrpSpPr>
        <p:grpSpPr>
          <a:xfrm>
            <a:off x="2130600" y="3660360"/>
            <a:ext cx="4495800" cy="1654211"/>
            <a:chOff x="4754955" y="3661856"/>
            <a:chExt cx="3987180" cy="1467066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5673504A-807B-7C41-FDDF-46B514923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36510"/>
            <a:stretch>
              <a:fillRect/>
            </a:stretch>
          </p:blipFill>
          <p:spPr>
            <a:xfrm>
              <a:off x="4754955" y="3661856"/>
              <a:ext cx="3987180" cy="1467066"/>
            </a:xfrm>
            <a:prstGeom prst="rect">
              <a:avLst/>
            </a:prstGeom>
          </p:spPr>
        </p:pic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2315771-680C-A86F-8796-07419D481CB1}"/>
                </a:ext>
              </a:extLst>
            </p:cNvPr>
            <p:cNvSpPr txBox="1"/>
            <p:nvPr/>
          </p:nvSpPr>
          <p:spPr>
            <a:xfrm>
              <a:off x="5493601" y="4250884"/>
              <a:ext cx="1790411" cy="30025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ja-JP" altLang="en-US" sz="1600" b="1" dirty="0">
                  <a:latin typeface="ＭＳ 明朝" panose="02020609040205080304" pitchFamily="17" charset="-128"/>
                  <a:ea typeface="ＭＳ 明朝" panose="02020609040205080304" pitchFamily="17" charset="-128"/>
                  <a:cs typeface="Arial" panose="020B0604020202020204" pitchFamily="34" charset="0"/>
                </a:rPr>
                <a:t>（作製直後）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7D1ADD-0E65-3420-1C8D-93BF05541D57}"/>
              </a:ext>
            </a:extLst>
          </p:cNvPr>
          <p:cNvSpPr txBox="1"/>
          <p:nvPr/>
        </p:nvSpPr>
        <p:spPr>
          <a:xfrm>
            <a:off x="228600" y="5449506"/>
            <a:ext cx="8534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2800" dirty="0">
                <a:solidFill>
                  <a:srgbClr val="FF0066"/>
                </a:solidFill>
              </a:rPr>
              <a:t>湿度環境下で作製した試料に取り込まれた酸素が、</a:t>
            </a:r>
            <a:endParaRPr lang="en-US" altLang="ja-JP" sz="2800" dirty="0">
              <a:solidFill>
                <a:srgbClr val="FF0066"/>
              </a:solidFill>
            </a:endParaRPr>
          </a:p>
          <a:p>
            <a:r>
              <a:rPr lang="ja-JP" altLang="ja-JP" sz="2800" dirty="0">
                <a:solidFill>
                  <a:srgbClr val="FF0066"/>
                </a:solidFill>
              </a:rPr>
              <a:t>減圧</a:t>
            </a:r>
            <a:r>
              <a:rPr lang="ja-JP" altLang="en-US" sz="2800" dirty="0">
                <a:solidFill>
                  <a:srgbClr val="FF0066"/>
                </a:solidFill>
              </a:rPr>
              <a:t>と</a:t>
            </a:r>
            <a:r>
              <a:rPr lang="ja-JP" altLang="ja-JP" sz="2800" dirty="0">
                <a:solidFill>
                  <a:srgbClr val="FF0066"/>
                </a:solidFill>
              </a:rPr>
              <a:t>加熱によって脱気され、酸素消光が緩和したため発光量が回復した</a:t>
            </a:r>
            <a:r>
              <a:rPr lang="en-US" altLang="ja-JP" sz="2800" dirty="0">
                <a:solidFill>
                  <a:srgbClr val="FF0066"/>
                </a:solidFill>
              </a:rPr>
              <a:t>.</a:t>
            </a:r>
            <a:endParaRPr lang="ja-JP" altLang="en-US" sz="2800" dirty="0">
              <a:solidFill>
                <a:srgbClr val="FF0066"/>
              </a:solidFill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469470-05E7-A141-0E65-41CC06B79F1D}"/>
              </a:ext>
            </a:extLst>
          </p:cNvPr>
          <p:cNvCxnSpPr>
            <a:cxnSpLocks/>
          </p:cNvCxnSpPr>
          <p:nvPr/>
        </p:nvCxnSpPr>
        <p:spPr>
          <a:xfrm>
            <a:off x="2130600" y="5334000"/>
            <a:ext cx="44958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18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3">
            <a:extLst>
              <a:ext uri="{FF2B5EF4-FFF2-40B4-BE49-F238E27FC236}">
                <a16:creationId xmlns:a16="http://schemas.microsoft.com/office/drawing/2014/main" id="{87C0DFC2-1C01-FCBA-20A9-3D0A3A3FB52C}"/>
              </a:ext>
            </a:extLst>
          </p:cNvPr>
          <p:cNvSpPr>
            <a:spLocks noGrp="1"/>
          </p:cNvSpPr>
          <p:nvPr/>
        </p:nvSpPr>
        <p:spPr>
          <a:xfrm>
            <a:off x="744071" y="-5556"/>
            <a:ext cx="7366819" cy="1078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Font typeface="Wingdings" panose="05000000000000000000" pitchFamily="2" charset="2"/>
              <a:buNone/>
              <a:defRPr kumimoji="1" sz="3600" b="1" kern="1200">
                <a:solidFill>
                  <a:schemeClr val="bg1">
                    <a:lumMod val="10000"/>
                  </a:schemeClr>
                </a:solidFill>
                <a:latin typeface="游ゴシック Medium" panose="020B0500000000000000" pitchFamily="50" charset="-128"/>
                <a:ea typeface="游ゴシック Medium" panose="020B0500000000000000" pitchFamily="50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>
                <a:latin typeface="+mn-ea"/>
                <a:ea typeface="+mn-ea"/>
              </a:rPr>
              <a:t>まとめ</a:t>
            </a:r>
          </a:p>
          <a:p>
            <a:endParaRPr kumimoji="1" lang="ja-JP" altLang="en-US">
              <a:latin typeface="+mn-ea"/>
              <a:ea typeface="+mn-ea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72053E9-A9C6-058E-2827-409F9B9B51DC}"/>
              </a:ext>
            </a:extLst>
          </p:cNvPr>
          <p:cNvSpPr txBox="1"/>
          <p:nvPr/>
        </p:nvSpPr>
        <p:spPr>
          <a:xfrm>
            <a:off x="0" y="772769"/>
            <a:ext cx="9144000" cy="649408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 b="1" dirty="0">
                <a:latin typeface="Meiryo"/>
                <a:ea typeface="Meiryo"/>
              </a:rPr>
              <a:t>次世代加速器実験のための電磁カロリメータを</a:t>
            </a:r>
            <a:endParaRPr lang="en-US" altLang="ja-JP" sz="3200" b="1" dirty="0">
              <a:latin typeface="Meiryo"/>
              <a:ea typeface="Meiryo"/>
            </a:endParaRPr>
          </a:p>
          <a:p>
            <a:r>
              <a:rPr lang="ja-JP" altLang="en-US" sz="3200" b="1" dirty="0">
                <a:latin typeface="Meiryo"/>
                <a:ea typeface="Meiryo"/>
              </a:rPr>
              <a:t>開発してきた．</a:t>
            </a:r>
            <a:endParaRPr lang="en-US" altLang="ja-JP" sz="3200" b="1" dirty="0">
              <a:latin typeface="Meiryo"/>
              <a:ea typeface="Meiryo"/>
            </a:endParaRPr>
          </a:p>
          <a:p>
            <a:endParaRPr lang="en-US" altLang="ja-JP" sz="3200" b="1" dirty="0">
              <a:latin typeface="Meiryo"/>
              <a:ea typeface="Meiryo"/>
            </a:endParaRPr>
          </a:p>
          <a:p>
            <a:r>
              <a:rPr lang="ja-JP" altLang="en-US" sz="3200" b="1" dirty="0">
                <a:latin typeface="Meiryo"/>
                <a:ea typeface="Meiryo"/>
              </a:rPr>
              <a:t>本研究にて，ガスバリアフィルム付きストリップシンチレータを開発した</a:t>
            </a:r>
            <a:endParaRPr lang="ja-JP" sz="3200" dirty="0">
              <a:cs typeface="Segoe UI"/>
            </a:endParaRPr>
          </a:p>
          <a:p>
            <a:endParaRPr lang="ja-JP" sz="3200" dirty="0">
              <a:cs typeface="Segoe UI"/>
            </a:endParaRPr>
          </a:p>
          <a:p>
            <a:r>
              <a:rPr lang="ja-JP" altLang="en-US" sz="2800" b="1" dirty="0">
                <a:latin typeface="Meiryo"/>
                <a:ea typeface="Meiryo"/>
              </a:rPr>
              <a:t>１）</a:t>
            </a:r>
            <a:r>
              <a:rPr lang="en-US" altLang="ja-JP" sz="2800" b="1" dirty="0">
                <a:solidFill>
                  <a:srgbClr val="FF0066"/>
                </a:solidFill>
                <a:latin typeface="Meiryo"/>
                <a:ea typeface="Meiryo"/>
              </a:rPr>
              <a:t>MPPC</a:t>
            </a:r>
            <a:r>
              <a:rPr lang="ja-JP" altLang="en-US" sz="2800" b="1" dirty="0">
                <a:solidFill>
                  <a:srgbClr val="FF0066"/>
                </a:solidFill>
                <a:latin typeface="Meiryo"/>
                <a:ea typeface="Meiryo"/>
              </a:rPr>
              <a:t>と一体化した</a:t>
            </a:r>
            <a:r>
              <a:rPr lang="en-US" altLang="ja-JP" sz="2800" b="1" dirty="0" err="1">
                <a:solidFill>
                  <a:srgbClr val="FF0066"/>
                </a:solidFill>
                <a:latin typeface="Meiryo"/>
                <a:ea typeface="Meiryo"/>
              </a:rPr>
              <a:t>シンチレータを作製</a:t>
            </a:r>
            <a:r>
              <a:rPr lang="en-US" altLang="ja-JP" sz="2800" b="1" dirty="0" err="1">
                <a:latin typeface="Meiryo"/>
                <a:ea typeface="Meiryo"/>
              </a:rPr>
              <a:t>し</a:t>
            </a:r>
            <a:r>
              <a:rPr lang="en-US" altLang="ja-JP" sz="2800" b="1" dirty="0">
                <a:latin typeface="Meiryo"/>
                <a:ea typeface="Meiryo"/>
              </a:rPr>
              <a:t>、</a:t>
            </a:r>
          </a:p>
          <a:p>
            <a:r>
              <a:rPr lang="ja-JP" altLang="en-US" sz="2800" b="1" dirty="0">
                <a:latin typeface="Meiryo"/>
                <a:ea typeface="Meiryo"/>
              </a:rPr>
              <a:t>      </a:t>
            </a:r>
            <a:r>
              <a:rPr lang="en-US" altLang="ja-JP" sz="2800" b="1" dirty="0" err="1">
                <a:latin typeface="Meiryo"/>
                <a:ea typeface="Meiryo"/>
              </a:rPr>
              <a:t>ガスバリアフィルムを施した</a:t>
            </a:r>
            <a:endParaRPr lang="en-US" altLang="ja-JP" sz="2800" b="1" dirty="0">
              <a:latin typeface="Meiryo"/>
              <a:ea typeface="Meiryo"/>
            </a:endParaRPr>
          </a:p>
          <a:p>
            <a:endParaRPr lang="en-US" altLang="ja-JP" sz="2800" b="1" dirty="0">
              <a:latin typeface="Meiryo"/>
              <a:ea typeface="Meiryo"/>
            </a:endParaRPr>
          </a:p>
          <a:p>
            <a:r>
              <a:rPr lang="ja-JP" altLang="en-US" sz="2800" b="1" dirty="0">
                <a:latin typeface="Meiryo"/>
                <a:ea typeface="Meiryo"/>
              </a:rPr>
              <a:t>２）</a:t>
            </a:r>
            <a:r>
              <a:rPr lang="en-US" altLang="ja-JP" sz="2800" b="1" dirty="0" err="1">
                <a:latin typeface="Meiryo"/>
                <a:ea typeface="Meiryo"/>
              </a:rPr>
              <a:t>ガスバリアフィルム無</a:t>
            </a:r>
            <a:r>
              <a:rPr lang="ja-JP" altLang="en-US" sz="2800" b="1" dirty="0">
                <a:latin typeface="Meiryo"/>
                <a:ea typeface="Meiryo"/>
              </a:rPr>
              <a:t>しサンプルは発光量が      </a:t>
            </a:r>
            <a:endParaRPr lang="en-US" altLang="ja-JP" sz="2800" b="1" dirty="0">
              <a:latin typeface="Meiryo"/>
              <a:ea typeface="Meiryo"/>
            </a:endParaRPr>
          </a:p>
          <a:p>
            <a:r>
              <a:rPr lang="ja-JP" altLang="en-US" sz="2800" b="1" dirty="0">
                <a:latin typeface="Meiryo"/>
                <a:ea typeface="Meiryo"/>
              </a:rPr>
              <a:t>   </a:t>
            </a:r>
            <a:r>
              <a:rPr lang="en-US" altLang="ja-JP" sz="2800" b="1" dirty="0">
                <a:latin typeface="Meiryo"/>
                <a:ea typeface="Meiryo"/>
              </a:rPr>
              <a:t>50%</a:t>
            </a:r>
            <a:r>
              <a:rPr lang="ja-JP" altLang="en-US" sz="2800" b="1" dirty="0">
                <a:latin typeface="Meiryo"/>
                <a:ea typeface="Meiryo"/>
              </a:rPr>
              <a:t>程度も低下した。</a:t>
            </a:r>
            <a:r>
              <a:rPr lang="en-US" altLang="ja-JP" sz="2800" b="1" dirty="0" err="1">
                <a:solidFill>
                  <a:srgbClr val="FF0066"/>
                </a:solidFill>
                <a:latin typeface="Meiryo"/>
                <a:ea typeface="Meiryo"/>
              </a:rPr>
              <a:t>ガスバリアフィルム</a:t>
            </a:r>
            <a:r>
              <a:rPr lang="ja-JP" altLang="en-US" sz="2800" b="1" dirty="0">
                <a:solidFill>
                  <a:srgbClr val="FF0066"/>
                </a:solidFill>
                <a:latin typeface="Meiryo"/>
                <a:ea typeface="Meiryo"/>
              </a:rPr>
              <a:t>有り　　　　　</a:t>
            </a:r>
            <a:endParaRPr lang="en-US" altLang="ja-JP" sz="2800" b="1" dirty="0">
              <a:solidFill>
                <a:srgbClr val="FF0066"/>
              </a:solidFill>
              <a:latin typeface="Meiryo"/>
              <a:ea typeface="Meiryo"/>
            </a:endParaRPr>
          </a:p>
          <a:p>
            <a:r>
              <a:rPr lang="ja-JP" altLang="en-US" sz="2800" b="1" dirty="0">
                <a:solidFill>
                  <a:srgbClr val="FF0066"/>
                </a:solidFill>
                <a:latin typeface="Meiryo"/>
                <a:ea typeface="Meiryo"/>
              </a:rPr>
              <a:t>　サンプルは作製直後の発光量を維持した</a:t>
            </a:r>
            <a:r>
              <a:rPr lang="ja-JP" altLang="en-US" sz="2800" b="1" dirty="0">
                <a:latin typeface="Meiryo"/>
                <a:ea typeface="Meiryo"/>
              </a:rPr>
              <a:t>という優れた　</a:t>
            </a:r>
            <a:endParaRPr lang="en-US" altLang="ja-JP" sz="2800" b="1" dirty="0">
              <a:latin typeface="Meiryo"/>
              <a:ea typeface="Meiryo"/>
            </a:endParaRPr>
          </a:p>
          <a:p>
            <a:r>
              <a:rPr lang="ja-JP" altLang="en-US" sz="2800" b="1" dirty="0">
                <a:latin typeface="Meiryo"/>
                <a:ea typeface="Meiryo"/>
              </a:rPr>
              <a:t>　結果が得られた</a:t>
            </a:r>
            <a:endParaRPr lang="en-US" altLang="ja-JP" sz="2800" b="1" dirty="0">
              <a:latin typeface="Meiryo"/>
              <a:ea typeface="Meiryo"/>
            </a:endParaRPr>
          </a:p>
          <a:p>
            <a:r>
              <a:rPr lang="ja-JP" altLang="en-US" sz="2800" dirty="0">
                <a:cs typeface="Segoe UI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281817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 descr="ダイアグラム, 概略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71F8FD3-FB02-F643-463A-31CCF07D1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78546"/>
            <a:ext cx="5400040" cy="19939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9477DE5-17F5-440D-8005-ACFBB4418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測定環境</a:t>
            </a:r>
          </a:p>
        </p:txBody>
      </p:sp>
      <p:sp>
        <p:nvSpPr>
          <p:cNvPr id="179" name="正方形/長方形 178">
            <a:extLst>
              <a:ext uri="{FF2B5EF4-FFF2-40B4-BE49-F238E27FC236}">
                <a16:creationId xmlns:a16="http://schemas.microsoft.com/office/drawing/2014/main" id="{B47C4C09-2D4F-4B9B-AF23-C0432F1D0F3C}"/>
              </a:ext>
            </a:extLst>
          </p:cNvPr>
          <p:cNvSpPr/>
          <p:nvPr/>
        </p:nvSpPr>
        <p:spPr>
          <a:xfrm>
            <a:off x="8519361" y="-51225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18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pic>
        <p:nvPicPr>
          <p:cNvPr id="6" name="図 5" descr="屋内, テーブル, 座る, 食品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857222B-288A-9DAB-F2C0-25C68A985C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 b="15556"/>
          <a:stretch>
            <a:fillRect/>
          </a:stretch>
        </p:blipFill>
        <p:spPr>
          <a:xfrm>
            <a:off x="4069816" y="838200"/>
            <a:ext cx="5074184" cy="3505200"/>
          </a:xfrm>
          <a:prstGeom prst="rect">
            <a:avLst/>
          </a:prstGeom>
        </p:spPr>
      </p:pic>
      <p:pic>
        <p:nvPicPr>
          <p:cNvPr id="7" name="図 6" descr="P143#y1">
            <a:extLst>
              <a:ext uri="{FF2B5EF4-FFF2-40B4-BE49-F238E27FC236}">
                <a16:creationId xmlns:a16="http://schemas.microsoft.com/office/drawing/2014/main" id="{BCCB70EC-E593-9C08-0D6B-9E4D6D773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838200"/>
            <a:ext cx="3683776" cy="3629702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</p:pic>
      <p:sp>
        <p:nvSpPr>
          <p:cNvPr id="8" name="テキスト ボックス 49" descr="P152TB20#y1">
            <a:extLst>
              <a:ext uri="{FF2B5EF4-FFF2-40B4-BE49-F238E27FC236}">
                <a16:creationId xmlns:a16="http://schemas.microsoft.com/office/drawing/2014/main" id="{307B50AB-213B-85EC-56F9-616F64BF9376}"/>
              </a:ext>
            </a:extLst>
          </p:cNvPr>
          <p:cNvSpPr txBox="1"/>
          <p:nvPr/>
        </p:nvSpPr>
        <p:spPr>
          <a:xfrm>
            <a:off x="38645" y="4343400"/>
            <a:ext cx="5130011" cy="303364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buNone/>
            </a:pPr>
            <a:endParaRPr lang="en-US" sz="24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algn="ctr">
              <a:lnSpc>
                <a:spcPts val="1200"/>
              </a:lnSpc>
              <a:buNone/>
            </a:pPr>
            <a:r>
              <a:rPr lang="en-US" sz="24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KEK(PF-AR)</a:t>
            </a:r>
            <a:r>
              <a:rPr lang="ja-JP" sz="2400" dirty="0"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ビームテストの現場写真</a:t>
            </a:r>
            <a:endParaRPr lang="ja-JP" sz="2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9" name="正方形/長方形 8" descr="P145TB23#y1">
            <a:extLst>
              <a:ext uri="{FF2B5EF4-FFF2-40B4-BE49-F238E27FC236}">
                <a16:creationId xmlns:a16="http://schemas.microsoft.com/office/drawing/2014/main" id="{ABF1F4DF-A66A-E77B-B690-FE25650C8C98}"/>
              </a:ext>
            </a:extLst>
          </p:cNvPr>
          <p:cNvSpPr/>
          <p:nvPr/>
        </p:nvSpPr>
        <p:spPr>
          <a:xfrm>
            <a:off x="2133601" y="1148844"/>
            <a:ext cx="2501668" cy="67995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100"/>
              </a:lnSpc>
              <a:buNone/>
            </a:pPr>
            <a:endParaRPr lang="en-US" altLang="ja-JP" sz="2400" dirty="0">
              <a:solidFill>
                <a:srgbClr val="000000"/>
              </a:solidFill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r>
              <a:rPr lang="ja-JP" sz="24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シンチレータや</a:t>
            </a:r>
            <a:endParaRPr lang="en-US" altLang="ja-JP" sz="2400" dirty="0">
              <a:solidFill>
                <a:srgbClr val="000000"/>
              </a:solidFill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endParaRPr lang="ja-JP" sz="240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SiPM</a:t>
            </a:r>
            <a:r>
              <a:rPr lang="ja-JP" sz="2400" dirty="0">
                <a:solidFill>
                  <a:srgbClr val="00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、支持体など</a:t>
            </a:r>
            <a:endParaRPr lang="ja-JP" sz="240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6C36E3C3-0044-5B11-2ED3-FE099CB661B4}"/>
              </a:ext>
            </a:extLst>
          </p:cNvPr>
          <p:cNvCxnSpPr>
            <a:cxnSpLocks/>
          </p:cNvCxnSpPr>
          <p:nvPr/>
        </p:nvCxnSpPr>
        <p:spPr>
          <a:xfrm flipH="1">
            <a:off x="2545541" y="1828800"/>
            <a:ext cx="923124" cy="533400"/>
          </a:xfrm>
          <a:prstGeom prst="straightConnector1">
            <a:avLst/>
          </a:prstGeom>
          <a:ln w="50800">
            <a:solidFill>
              <a:srgbClr val="FFFF00"/>
            </a:solidFill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69A26E26-2CAF-0AFD-B38B-9F0F4EB5B6BC}"/>
              </a:ext>
            </a:extLst>
          </p:cNvPr>
          <p:cNvCxnSpPr>
            <a:cxnSpLocks/>
          </p:cNvCxnSpPr>
          <p:nvPr/>
        </p:nvCxnSpPr>
        <p:spPr>
          <a:xfrm>
            <a:off x="3468665" y="1828800"/>
            <a:ext cx="2206672" cy="762000"/>
          </a:xfrm>
          <a:prstGeom prst="straightConnector1">
            <a:avLst/>
          </a:prstGeom>
          <a:ln w="50800">
            <a:solidFill>
              <a:srgbClr val="FFFF00"/>
            </a:solidFill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5225AED-DAB6-7B1C-724E-A512F25EFA4A}"/>
              </a:ext>
            </a:extLst>
          </p:cNvPr>
          <p:cNvCxnSpPr>
            <a:cxnSpLocks/>
          </p:cNvCxnSpPr>
          <p:nvPr/>
        </p:nvCxnSpPr>
        <p:spPr>
          <a:xfrm flipH="1">
            <a:off x="6019800" y="2765710"/>
            <a:ext cx="3124200" cy="0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正方形/長方形 22" descr="P145TB23#y1">
            <a:extLst>
              <a:ext uri="{FF2B5EF4-FFF2-40B4-BE49-F238E27FC236}">
                <a16:creationId xmlns:a16="http://schemas.microsoft.com/office/drawing/2014/main" id="{105638E4-1078-9F35-B276-B9047526428C}"/>
              </a:ext>
            </a:extLst>
          </p:cNvPr>
          <p:cNvSpPr/>
          <p:nvPr/>
        </p:nvSpPr>
        <p:spPr>
          <a:xfrm>
            <a:off x="7477864" y="1806841"/>
            <a:ext cx="1666136" cy="84621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100"/>
              </a:lnSpc>
              <a:buNone/>
            </a:pPr>
            <a:endParaRPr lang="en-US" altLang="ja-JP" sz="2400" dirty="0">
              <a:solidFill>
                <a:srgbClr val="FF0000"/>
              </a:solidFill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r>
              <a:rPr lang="ja-JP" altLang="en-US" sz="2400" dirty="0">
                <a:solidFill>
                  <a:srgbClr val="FF0000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電子ビーム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 </a:t>
            </a:r>
          </a:p>
          <a:p>
            <a:pPr>
              <a:lnSpc>
                <a:spcPts val="1100"/>
              </a:lnSpc>
              <a:buNone/>
            </a:pP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endParaRPr lang="en-US" altLang="ja-JP" sz="2400" dirty="0">
              <a:solidFill>
                <a:srgbClr val="FF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  <a:p>
            <a:pPr>
              <a:lnSpc>
                <a:spcPts val="1100"/>
              </a:lnSpc>
              <a:buNone/>
            </a:pPr>
            <a:r>
              <a:rPr lang="ja-JP" altLang="en-US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～</a:t>
            </a:r>
            <a:r>
              <a:rPr lang="en-US" altLang="ja-JP" sz="24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ＭＳ ゴシック" panose="020B0609070205080204" pitchFamily="49" charset="-128"/>
              </a:rPr>
              <a:t>3 GeV</a:t>
            </a:r>
            <a:endParaRPr lang="ja-JP" sz="2400" dirty="0">
              <a:solidFill>
                <a:srgbClr val="FF0000"/>
              </a:solidFill>
              <a:effectLst/>
              <a:latin typeface="ＭＳ ゴシック" panose="020B0609070205080204" pitchFamily="49" charset="-128"/>
              <a:ea typeface="ＭＳ ゴシック" panose="020B0609070205080204" pitchFamily="49" charset="-128"/>
              <a:cs typeface="ＭＳ ゴシック" panose="020B0609070205080204" pitchFamily="49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CA9BEE5-B39B-916C-91E3-7521BA950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6"/>
          <a:stretch>
            <a:fillRect/>
          </a:stretch>
        </p:blipFill>
        <p:spPr bwMode="auto">
          <a:xfrm>
            <a:off x="6234440" y="4473188"/>
            <a:ext cx="2452360" cy="218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E0885A3-56FB-733B-82E2-52161156F425}"/>
              </a:ext>
            </a:extLst>
          </p:cNvPr>
          <p:cNvSpPr txBox="1"/>
          <p:nvPr/>
        </p:nvSpPr>
        <p:spPr>
          <a:xfrm>
            <a:off x="6324600" y="49530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highlight>
                  <a:srgbClr val="FFFF00"/>
                </a:highlight>
              </a:rPr>
              <a:t>立上り時間</a:t>
            </a:r>
            <a:endParaRPr kumimoji="1" lang="en-US" altLang="ja-JP" sz="2800" dirty="0">
              <a:highlight>
                <a:srgbClr val="FFFF00"/>
              </a:highlight>
            </a:endParaRPr>
          </a:p>
          <a:p>
            <a:r>
              <a:rPr kumimoji="1" lang="ja-JP" altLang="en-US" sz="2800" dirty="0">
                <a:highlight>
                  <a:srgbClr val="FFFF00"/>
                </a:highlight>
              </a:rPr>
              <a:t>を記録する</a:t>
            </a:r>
            <a:endParaRPr kumimoji="1" lang="en-US" altLang="ja-JP" sz="2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63224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グラフ 2">
                <a:extLst>
                  <a:ext uri="{FF2B5EF4-FFF2-40B4-BE49-F238E27FC236}">
                    <a16:creationId xmlns:a16="http://schemas.microsoft.com/office/drawing/2014/main" id="{B8836529-9D6E-BF7B-54F4-EDC21E2F597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12543553"/>
                  </p:ext>
                </p:extLst>
              </p:nvPr>
            </p:nvGraphicFramePr>
            <p:xfrm>
              <a:off x="1219200" y="640080"/>
              <a:ext cx="6934200" cy="41605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グラフ 2">
                <a:extLst>
                  <a:ext uri="{FF2B5EF4-FFF2-40B4-BE49-F238E27FC236}">
                    <a16:creationId xmlns:a16="http://schemas.microsoft.com/office/drawing/2014/main" id="{B8836529-9D6E-BF7B-54F4-EDC21E2F597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9200" y="640080"/>
                <a:ext cx="6934200" cy="41605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10">
            <a:extLst>
              <a:ext uri="{FF2B5EF4-FFF2-40B4-BE49-F238E27FC236}">
                <a16:creationId xmlns:a16="http://schemas.microsoft.com/office/drawing/2014/main" id="{0090F26B-D2F3-6200-66A6-99CCE4374556}"/>
              </a:ext>
            </a:extLst>
          </p:cNvPr>
          <p:cNvSpPr txBox="1"/>
          <p:nvPr/>
        </p:nvSpPr>
        <p:spPr>
          <a:xfrm>
            <a:off x="4649075" y="1554479"/>
            <a:ext cx="2621886" cy="614933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200" dirty="0"/>
              <a:t>Entries = 77</a:t>
            </a:r>
            <a:endParaRPr lang="ja-JP" altLang="en-US" sz="3200" dirty="0"/>
          </a:p>
        </p:txBody>
      </p:sp>
      <p:sp>
        <p:nvSpPr>
          <p:cNvPr id="5" name="テキスト ボックス 7">
            <a:extLst>
              <a:ext uri="{FF2B5EF4-FFF2-40B4-BE49-F238E27FC236}">
                <a16:creationId xmlns:a16="http://schemas.microsoft.com/office/drawing/2014/main" id="{FDE8A4C1-B38B-69CC-A164-9A375749A5CE}"/>
              </a:ext>
            </a:extLst>
          </p:cNvPr>
          <p:cNvSpPr txBox="1"/>
          <p:nvPr/>
        </p:nvSpPr>
        <p:spPr>
          <a:xfrm>
            <a:off x="1257228" y="944879"/>
            <a:ext cx="1833441" cy="533039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3200" b="1" dirty="0">
                <a:solidFill>
                  <a:schemeClr val="tx1"/>
                </a:solidFill>
              </a:rPr>
              <a:t>1 ns</a:t>
            </a:r>
            <a:endParaRPr lang="ja-JP" altLang="en-US" sz="3200" b="1" dirty="0">
              <a:solidFill>
                <a:schemeClr val="tx1"/>
              </a:solidFill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BB35D3C5-93BC-8F5F-A1C1-0A76DE7478D2}"/>
              </a:ext>
            </a:extLst>
          </p:cNvPr>
          <p:cNvCxnSpPr>
            <a:cxnSpLocks/>
          </p:cNvCxnSpPr>
          <p:nvPr/>
        </p:nvCxnSpPr>
        <p:spPr>
          <a:xfrm>
            <a:off x="2133600" y="1500085"/>
            <a:ext cx="0" cy="272139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CC763AE-3E45-8DD6-0A53-89AC54E16DA6}"/>
              </a:ext>
            </a:extLst>
          </p:cNvPr>
          <p:cNvGrpSpPr/>
          <p:nvPr/>
        </p:nvGrpSpPr>
        <p:grpSpPr>
          <a:xfrm>
            <a:off x="-9698" y="4792288"/>
            <a:ext cx="4652920" cy="2065713"/>
            <a:chOff x="3886200" y="2133600"/>
            <a:chExt cx="4099000" cy="1819794"/>
          </a:xfrm>
        </p:grpSpPr>
        <p:pic>
          <p:nvPicPr>
            <p:cNvPr id="12" name="図 11" descr="テーブル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27E651A-BBF9-4C4D-BB22-518DE4AAD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33" t="12500" r="60834" b="57648"/>
            <a:stretch>
              <a:fillRect/>
            </a:stretch>
          </p:blipFill>
          <p:spPr>
            <a:xfrm>
              <a:off x="3886200" y="2133600"/>
              <a:ext cx="2590800" cy="1819794"/>
            </a:xfrm>
            <a:prstGeom prst="rect">
              <a:avLst/>
            </a:prstGeom>
          </p:spPr>
        </p:pic>
        <p:pic>
          <p:nvPicPr>
            <p:cNvPr id="13" name="図 12" descr="テーブル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C9119AF-54B7-2B9C-AE5F-3916ED97F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00" t="13720" r="31006" b="57649"/>
            <a:stretch>
              <a:fillRect/>
            </a:stretch>
          </p:blipFill>
          <p:spPr>
            <a:xfrm>
              <a:off x="6477000" y="2208052"/>
              <a:ext cx="1508200" cy="1745342"/>
            </a:xfrm>
            <a:prstGeom prst="rect">
              <a:avLst/>
            </a:prstGeom>
          </p:spPr>
        </p:pic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6E93067-F410-7212-6436-B3011C0C3586}"/>
              </a:ext>
            </a:extLst>
          </p:cNvPr>
          <p:cNvSpPr/>
          <p:nvPr/>
        </p:nvSpPr>
        <p:spPr>
          <a:xfrm>
            <a:off x="3781956" y="6172200"/>
            <a:ext cx="861266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44ABD5B-DC91-D8D3-2D0C-5A36D4BAF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5300750"/>
            <a:ext cx="2514600" cy="1473146"/>
          </a:xfrm>
          <a:prstGeom prst="rect">
            <a:avLst/>
          </a:prstGeom>
        </p:spPr>
      </p:pic>
      <p:sp>
        <p:nvSpPr>
          <p:cNvPr id="20" name="テキスト ボックス 7">
            <a:extLst>
              <a:ext uri="{FF2B5EF4-FFF2-40B4-BE49-F238E27FC236}">
                <a16:creationId xmlns:a16="http://schemas.microsoft.com/office/drawing/2014/main" id="{08A70D54-B656-39BC-CAF8-6E0322F9FD4A}"/>
              </a:ext>
            </a:extLst>
          </p:cNvPr>
          <p:cNvSpPr txBox="1"/>
          <p:nvPr/>
        </p:nvSpPr>
        <p:spPr>
          <a:xfrm>
            <a:off x="5734065" y="4953000"/>
            <a:ext cx="2952735" cy="3351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000" b="1" dirty="0">
                <a:solidFill>
                  <a:schemeClr val="tx1"/>
                </a:solidFill>
              </a:rPr>
              <a:t>使用機器：オシロスコープ</a:t>
            </a: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D5DB33C5-D962-C7CD-FF06-1C47BCF30429}"/>
              </a:ext>
            </a:extLst>
          </p:cNvPr>
          <p:cNvSpPr txBox="1">
            <a:spLocks/>
          </p:cNvSpPr>
          <p:nvPr/>
        </p:nvSpPr>
        <p:spPr>
          <a:xfrm>
            <a:off x="0" y="-12541"/>
            <a:ext cx="9144000" cy="69249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>
              <a:defRPr sz="4500" b="0" i="0">
                <a:solidFill>
                  <a:schemeClr val="tx1"/>
                </a:solidFill>
                <a:latin typeface="ＭＳ Ｐゴシック"/>
                <a:ea typeface="+mj-ea"/>
                <a:cs typeface="ＭＳ Ｐゴシック"/>
              </a:defRPr>
            </a:lvl1pPr>
          </a:lstStyle>
          <a:p>
            <a:r>
              <a:rPr kumimoji="1" lang="ja-JP" altLang="en-US" kern="0" dirty="0"/>
              <a:t>市販の標準シンチレータ</a:t>
            </a:r>
            <a:endParaRPr kumimoji="1" lang="en-US" altLang="ja-JP" kern="0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C8E74E6-67EB-5276-1B93-3A43298C0B06}"/>
              </a:ext>
            </a:extLst>
          </p:cNvPr>
          <p:cNvSpPr/>
          <p:nvPr/>
        </p:nvSpPr>
        <p:spPr>
          <a:xfrm>
            <a:off x="8519361" y="-51225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19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328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グラフ 10">
                <a:extLst>
                  <a:ext uri="{FF2B5EF4-FFF2-40B4-BE49-F238E27FC236}">
                    <a16:creationId xmlns:a16="http://schemas.microsoft.com/office/drawing/2014/main" id="{8840A078-F200-4858-7DC9-C5B4D5076E98}"/>
                  </a:ext>
                </a:extLst>
              </p:cNvPr>
              <p:cNvGraphicFramePr/>
              <p:nvPr/>
            </p:nvGraphicFramePr>
            <p:xfrm>
              <a:off x="-32398" y="857250"/>
              <a:ext cx="4659404" cy="51435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1" name="グラフ 10">
                <a:extLst>
                  <a:ext uri="{FF2B5EF4-FFF2-40B4-BE49-F238E27FC236}">
                    <a16:creationId xmlns:a16="http://schemas.microsoft.com/office/drawing/2014/main" id="{8840A078-F200-4858-7DC9-C5B4D5076E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2398" y="857250"/>
                <a:ext cx="4659404" cy="51435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テキスト ボックス 7">
            <a:extLst>
              <a:ext uri="{FF2B5EF4-FFF2-40B4-BE49-F238E27FC236}">
                <a16:creationId xmlns:a16="http://schemas.microsoft.com/office/drawing/2014/main" id="{478EA930-9E22-7D56-3706-E7EE8D6F1C1E}"/>
              </a:ext>
            </a:extLst>
          </p:cNvPr>
          <p:cNvSpPr txBox="1"/>
          <p:nvPr/>
        </p:nvSpPr>
        <p:spPr>
          <a:xfrm>
            <a:off x="592309" y="1452562"/>
            <a:ext cx="1032010" cy="30003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>
                <a:solidFill>
                  <a:srgbClr val="00B050"/>
                </a:solidFill>
              </a:rPr>
              <a:t>1 ns</a:t>
            </a:r>
            <a:endParaRPr lang="ja-JP" altLang="en-US" sz="2400" b="1" dirty="0">
              <a:solidFill>
                <a:srgbClr val="00B050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D71C76F6-800D-0654-8045-4370FD567A0E}"/>
              </a:ext>
            </a:extLst>
          </p:cNvPr>
          <p:cNvCxnSpPr>
            <a:cxnSpLocks/>
          </p:cNvCxnSpPr>
          <p:nvPr/>
        </p:nvCxnSpPr>
        <p:spPr>
          <a:xfrm>
            <a:off x="838200" y="1820990"/>
            <a:ext cx="0" cy="324674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テキスト ボックス 10">
            <a:extLst>
              <a:ext uri="{FF2B5EF4-FFF2-40B4-BE49-F238E27FC236}">
                <a16:creationId xmlns:a16="http://schemas.microsoft.com/office/drawing/2014/main" id="{2675766A-31A3-1FE1-6FD4-EDB45A7C74A5}"/>
              </a:ext>
            </a:extLst>
          </p:cNvPr>
          <p:cNvSpPr txBox="1"/>
          <p:nvPr/>
        </p:nvSpPr>
        <p:spPr>
          <a:xfrm>
            <a:off x="2737187" y="1539349"/>
            <a:ext cx="1435873" cy="281641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500" dirty="0"/>
              <a:t>Entries = 158</a:t>
            </a:r>
            <a:endParaRPr lang="ja-JP" altLang="en-US" sz="1500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2" name="グラフ 11">
                <a:extLst>
                  <a:ext uri="{FF2B5EF4-FFF2-40B4-BE49-F238E27FC236}">
                    <a16:creationId xmlns:a16="http://schemas.microsoft.com/office/drawing/2014/main" id="{29AD55AE-8F47-D0B2-367F-137AB8E8C002}"/>
                  </a:ext>
                </a:extLst>
              </p:cNvPr>
              <p:cNvGraphicFramePr/>
              <p:nvPr/>
            </p:nvGraphicFramePr>
            <p:xfrm>
              <a:off x="4572000" y="885151"/>
              <a:ext cx="4405262" cy="514349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2" name="グラフ 11">
                <a:extLst>
                  <a:ext uri="{FF2B5EF4-FFF2-40B4-BE49-F238E27FC236}">
                    <a16:creationId xmlns:a16="http://schemas.microsoft.com/office/drawing/2014/main" id="{29AD55AE-8F47-D0B2-367F-137AB8E8C0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2000" y="885151"/>
                <a:ext cx="4405262" cy="5143499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テキスト ボックス 10">
            <a:extLst>
              <a:ext uri="{FF2B5EF4-FFF2-40B4-BE49-F238E27FC236}">
                <a16:creationId xmlns:a16="http://schemas.microsoft.com/office/drawing/2014/main" id="{778DE920-0DE0-FAD9-B1DC-A1E51A669B6B}"/>
              </a:ext>
            </a:extLst>
          </p:cNvPr>
          <p:cNvSpPr txBox="1"/>
          <p:nvPr/>
        </p:nvSpPr>
        <p:spPr>
          <a:xfrm>
            <a:off x="7296301" y="1539349"/>
            <a:ext cx="1542970" cy="268186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500" dirty="0"/>
              <a:t>Entries = 1240</a:t>
            </a:r>
            <a:endParaRPr lang="ja-JP" altLang="en-US" sz="1500" dirty="0"/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3A29C665-5752-D5E9-66EE-188A39611D9B}"/>
              </a:ext>
            </a:extLst>
          </p:cNvPr>
          <p:cNvSpPr/>
          <p:nvPr/>
        </p:nvSpPr>
        <p:spPr>
          <a:xfrm>
            <a:off x="6168735" y="1692111"/>
            <a:ext cx="108077" cy="310384"/>
          </a:xfrm>
          <a:prstGeom prst="downArrow">
            <a:avLst/>
          </a:prstGeom>
          <a:solidFill>
            <a:srgbClr val="9F3FFF"/>
          </a:solidFill>
          <a:ln w="0">
            <a:solidFill>
              <a:srgbClr val="9F3FFF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825"/>
          </a:p>
        </p:txBody>
      </p:sp>
      <p:sp>
        <p:nvSpPr>
          <p:cNvPr id="17" name="テキスト ボックス 7">
            <a:extLst>
              <a:ext uri="{FF2B5EF4-FFF2-40B4-BE49-F238E27FC236}">
                <a16:creationId xmlns:a16="http://schemas.microsoft.com/office/drawing/2014/main" id="{F34FE322-099F-D352-F214-FA57EE8DE9F4}"/>
              </a:ext>
            </a:extLst>
          </p:cNvPr>
          <p:cNvSpPr txBox="1"/>
          <p:nvPr/>
        </p:nvSpPr>
        <p:spPr>
          <a:xfrm>
            <a:off x="5285421" y="1590686"/>
            <a:ext cx="1196827" cy="31038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>
                <a:solidFill>
                  <a:srgbClr val="9F3FFF"/>
                </a:solidFill>
              </a:rPr>
              <a:t>0.8 ns</a:t>
            </a:r>
            <a:endParaRPr lang="ja-JP" altLang="en-US" sz="2400" b="1" dirty="0">
              <a:solidFill>
                <a:srgbClr val="9F3FFF"/>
              </a:solidFill>
            </a:endParaRPr>
          </a:p>
        </p:txBody>
      </p:sp>
      <p:sp>
        <p:nvSpPr>
          <p:cNvPr id="18" name="テキスト ボックス 7">
            <a:extLst>
              <a:ext uri="{FF2B5EF4-FFF2-40B4-BE49-F238E27FC236}">
                <a16:creationId xmlns:a16="http://schemas.microsoft.com/office/drawing/2014/main" id="{19A5FE08-4FE7-1E8D-918A-55481CD092BD}"/>
              </a:ext>
            </a:extLst>
          </p:cNvPr>
          <p:cNvSpPr txBox="1"/>
          <p:nvPr/>
        </p:nvSpPr>
        <p:spPr>
          <a:xfrm>
            <a:off x="6211157" y="1670971"/>
            <a:ext cx="1332643" cy="37640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>
                <a:solidFill>
                  <a:srgbClr val="00B050"/>
                </a:solidFill>
              </a:rPr>
              <a:t>1 ns</a:t>
            </a:r>
            <a:endParaRPr lang="ja-JP" altLang="en-US" sz="2400" b="1" dirty="0">
              <a:solidFill>
                <a:srgbClr val="00B050"/>
              </a:solidFill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C85AE522-71B1-7D04-7CF1-B1E12E8400E4}"/>
              </a:ext>
            </a:extLst>
          </p:cNvPr>
          <p:cNvCxnSpPr>
            <a:cxnSpLocks/>
          </p:cNvCxnSpPr>
          <p:nvPr/>
        </p:nvCxnSpPr>
        <p:spPr>
          <a:xfrm>
            <a:off x="6611680" y="2057400"/>
            <a:ext cx="0" cy="301033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775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4706F1-BC3F-2EAE-76B0-0DBDD1C51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92443"/>
          </a:xfrm>
        </p:spPr>
        <p:txBody>
          <a:bodyPr/>
          <a:lstStyle/>
          <a:p>
            <a:r>
              <a:rPr kumimoji="1" lang="ja-JP" altLang="en-US" sz="3200" dirty="0"/>
              <a:t>市販の高速応答プラスチックシンチレータ：</a:t>
            </a:r>
            <a:r>
              <a:rPr kumimoji="1" lang="en-US" altLang="ja-JP" sz="3200" dirty="0"/>
              <a:t>BC-422Q</a:t>
            </a:r>
            <a:endParaRPr kumimoji="1" lang="ja-JP" altLang="en-US" sz="320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437A01D-2054-8ED7-A28D-5C8D27BED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671156"/>
            <a:ext cx="8686799" cy="430887"/>
          </a:xfrm>
        </p:spPr>
        <p:txBody>
          <a:bodyPr/>
          <a:lstStyle/>
          <a:p>
            <a:r>
              <a:rPr kumimoji="1" lang="ja-JP" altLang="en-US" dirty="0"/>
              <a:t>母材：ポリビニルトルエン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E60864B-0C78-C8C0-0D2A-465E805A6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20430"/>
            <a:ext cx="8803141" cy="36039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2EC9CA-9C08-FA7B-412D-E4ACD3EA5B1E}"/>
              </a:ext>
            </a:extLst>
          </p:cNvPr>
          <p:cNvSpPr txBox="1"/>
          <p:nvPr/>
        </p:nvSpPr>
        <p:spPr>
          <a:xfrm>
            <a:off x="228600" y="48768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ベンゾフェノン（クエンチング剤）によって</a:t>
            </a:r>
            <a:endParaRPr lang="en-US" altLang="ja-JP" sz="2400" dirty="0"/>
          </a:p>
          <a:p>
            <a:r>
              <a:rPr kumimoji="1" lang="ja-JP" altLang="en-US" sz="2400" dirty="0"/>
              <a:t>立上り時間が </a:t>
            </a:r>
            <a:r>
              <a:rPr kumimoji="1" lang="en-US" altLang="ja-JP" sz="2400" dirty="0"/>
              <a:t>350 ps </a:t>
            </a:r>
            <a:r>
              <a:rPr kumimoji="1" lang="ja-JP" altLang="en-US" sz="2400" dirty="0"/>
              <a:t>→ </a:t>
            </a:r>
            <a:r>
              <a:rPr kumimoji="1" lang="en-US" altLang="ja-JP" sz="2400" dirty="0"/>
              <a:t>110 ps </a:t>
            </a:r>
            <a:r>
              <a:rPr kumimoji="1" lang="ja-JP" altLang="en-US" sz="2400" dirty="0"/>
              <a:t>以下に高速化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（デメリット：発光量と減衰長が極端に低下：</a:t>
            </a:r>
            <a:r>
              <a:rPr kumimoji="1" lang="en-US" altLang="ja-JP" sz="2400" dirty="0"/>
              <a:t>1/5</a:t>
            </a:r>
            <a:r>
              <a:rPr kumimoji="1" lang="ja-JP" altLang="en-US" sz="2400" dirty="0"/>
              <a:t>未満～</a:t>
            </a:r>
            <a:r>
              <a:rPr kumimoji="1" lang="en-US" altLang="ja-JP" sz="2400" dirty="0"/>
              <a:t>1/30</a:t>
            </a:r>
            <a:r>
              <a:rPr kumimoji="1" lang="ja-JP" altLang="en-US" sz="2400" dirty="0"/>
              <a:t>程度）</a:t>
            </a:r>
            <a:endParaRPr kumimoji="1" lang="en-US" altLang="ja-JP" sz="2400" dirty="0"/>
          </a:p>
          <a:p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641482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BA11E5-52F4-BA2B-49DA-F1D8919EE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3098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kumimoji="1" lang="ja-JP" altLang="en-US" dirty="0"/>
              <a:t>　</a:t>
            </a:r>
            <a:r>
              <a:rPr kumimoji="1" lang="en-US" altLang="ja-JP" dirty="0"/>
              <a:t>BC-422Q-5wt% </a:t>
            </a:r>
            <a:r>
              <a:rPr kumimoji="1" lang="ja-JP" altLang="en-US" dirty="0"/>
              <a:t>と立上り時間を比較</a:t>
            </a:r>
            <a:br>
              <a:rPr kumimoji="1" lang="en-US" altLang="ja-JP" dirty="0"/>
            </a:br>
            <a:r>
              <a:rPr kumimoji="1" lang="ja-JP" altLang="en-US" sz="2400" dirty="0"/>
              <a:t>イベント数：</a:t>
            </a:r>
            <a:r>
              <a:rPr kumimoji="1" lang="en-US" altLang="ja-JP" sz="2400" dirty="0"/>
              <a:t>1000</a:t>
            </a:r>
            <a:r>
              <a:rPr kumimoji="1" lang="ja-JP" altLang="en-US" sz="2400" dirty="0"/>
              <a:t>個</a:t>
            </a:r>
            <a:endParaRPr kumimoji="1" lang="ja-JP" altLang="en-US" dirty="0"/>
          </a:p>
        </p:txBody>
      </p:sp>
      <p:pic>
        <p:nvPicPr>
          <p:cNvPr id="1025" name="図 16">
            <a:extLst>
              <a:ext uri="{FF2B5EF4-FFF2-40B4-BE49-F238E27FC236}">
                <a16:creationId xmlns:a16="http://schemas.microsoft.com/office/drawing/2014/main" id="{73DF34CF-E805-F3FF-E01B-A41C0EDF1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7" y="1447800"/>
            <a:ext cx="89198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D853EF6-525C-9873-9A9F-04A0B0F18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33575"/>
            <a:ext cx="1057930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pic>
        <p:nvPicPr>
          <p:cNvPr id="1029" name="図 20">
            <a:extLst>
              <a:ext uri="{FF2B5EF4-FFF2-40B4-BE49-F238E27FC236}">
                <a16:creationId xmlns:a16="http://schemas.microsoft.com/office/drawing/2014/main" id="{1ED423FE-36C6-7F7B-C870-B9C88B33D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78" y="4131469"/>
            <a:ext cx="346264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9E9D53CD-F006-53ED-3103-C0D43068E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9B3A91B-BAD8-0126-A873-493ACB66C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67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A181B6C7-CDF2-F35D-7FA0-DC8F08069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201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図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7.5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MPPC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波形（左上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: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新型シンチレータ，</a:t>
            </a:r>
            <a:endParaRPr kumimoji="0" lang="ja-JP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右上：ベンゾフェノン添加新型シンチレータ，左下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:BC408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，右下：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EJ-232Q-5%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）</a:t>
            </a:r>
            <a:endParaRPr kumimoji="0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4A7D710-24F4-17FD-B2DD-C43561ABAD86}"/>
              </a:ext>
            </a:extLst>
          </p:cNvPr>
          <p:cNvSpPr txBox="1"/>
          <p:nvPr/>
        </p:nvSpPr>
        <p:spPr>
          <a:xfrm>
            <a:off x="5638800" y="469582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highlight>
                  <a:srgbClr val="FFFF00"/>
                </a:highlight>
              </a:rPr>
              <a:t>20 mV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C05AE70-E172-31AB-64C5-A193DD3B21F8}"/>
              </a:ext>
            </a:extLst>
          </p:cNvPr>
          <p:cNvSpPr txBox="1"/>
          <p:nvPr/>
        </p:nvSpPr>
        <p:spPr>
          <a:xfrm>
            <a:off x="5486400" y="5533162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highlight>
                  <a:srgbClr val="FFFF00"/>
                </a:highlight>
              </a:rPr>
              <a:t>2.7 ns</a:t>
            </a:r>
          </a:p>
        </p:txBody>
      </p:sp>
      <p:sp>
        <p:nvSpPr>
          <p:cNvPr id="14" name="テキスト ボックス 10">
            <a:extLst>
              <a:ext uri="{FF2B5EF4-FFF2-40B4-BE49-F238E27FC236}">
                <a16:creationId xmlns:a16="http://schemas.microsoft.com/office/drawing/2014/main" id="{F075AA99-E4A6-C30F-7A30-B8071011415C}"/>
              </a:ext>
            </a:extLst>
          </p:cNvPr>
          <p:cNvSpPr txBox="1"/>
          <p:nvPr/>
        </p:nvSpPr>
        <p:spPr>
          <a:xfrm>
            <a:off x="5562600" y="3776523"/>
            <a:ext cx="2621886" cy="614933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200" dirty="0"/>
              <a:t>BCC-408</a:t>
            </a:r>
          </a:p>
        </p:txBody>
      </p:sp>
    </p:spTree>
    <p:extLst>
      <p:ext uri="{BB962C8B-B14F-4D97-AF65-F5344CB8AC3E}">
        <p14:creationId xmlns:p14="http://schemas.microsoft.com/office/powerpoint/2010/main" val="1324836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890F-F56E-54DA-6E80-35E66A1B4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040F61-0F4C-6FC7-9611-8B867347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AA2BF2-FBAA-3491-C23B-478237CF7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702469"/>
            <a:ext cx="9143999" cy="5293757"/>
          </a:xfrm>
        </p:spPr>
        <p:txBody>
          <a:bodyPr/>
          <a:lstStyle/>
          <a:p>
            <a:r>
              <a:rPr kumimoji="1" lang="ja-JP" altLang="en-US" sz="2400" dirty="0"/>
              <a:t>　　本研究により，常温硬化樹脂を用いた新型放射線検出器</a:t>
            </a:r>
            <a:endParaRPr kumimoji="1" lang="en-US" altLang="ja-JP" sz="2400" dirty="0"/>
          </a:p>
          <a:p>
            <a:r>
              <a:rPr kumimoji="1" lang="ja-JP" altLang="en-US" sz="2400" dirty="0"/>
              <a:t>　　（プラスチックシンチレータ）の開発をした。</a:t>
            </a:r>
            <a:endParaRPr kumimoji="1" lang="en-US" altLang="ja-JP" sz="2400" dirty="0"/>
          </a:p>
          <a:p>
            <a:endParaRPr kumimoji="1" lang="en-US" altLang="ja-JP" sz="800" dirty="0"/>
          </a:p>
          <a:p>
            <a:pPr marL="514350" indent="-514350">
              <a:buAutoNum type="arabicParenR"/>
            </a:pPr>
            <a:r>
              <a:rPr kumimoji="1" lang="ja-JP" altLang="en-US" sz="2400" dirty="0"/>
              <a:t>ベンゾフェノン </a:t>
            </a:r>
            <a:r>
              <a:rPr kumimoji="1" lang="en-US" altLang="ja-JP" sz="2400" dirty="0"/>
              <a:t>7 wt%</a:t>
            </a:r>
            <a:r>
              <a:rPr kumimoji="1" lang="ja-JP" altLang="en-US" sz="2400" dirty="0"/>
              <a:t>を、透明性保持しながら添加可能とわかった。                                               </a:t>
            </a:r>
            <a:r>
              <a:rPr kumimoji="1" lang="en-US" altLang="ja-JP" sz="2400" dirty="0">
                <a:solidFill>
                  <a:srgbClr val="FF0000"/>
                </a:solidFill>
              </a:rPr>
              <a:t>				</a:t>
            </a:r>
            <a:r>
              <a:rPr kumimoji="1" lang="ja-JP" altLang="en-US" sz="2400" dirty="0">
                <a:solidFill>
                  <a:srgbClr val="FF0000"/>
                </a:solidFill>
              </a:rPr>
              <a:t>　</a:t>
            </a:r>
            <a:endParaRPr kumimoji="1" lang="en-US" altLang="ja-JP" sz="2400" dirty="0">
              <a:solidFill>
                <a:srgbClr val="FF0000"/>
              </a:solidFill>
            </a:endParaRPr>
          </a:p>
          <a:p>
            <a:pPr marL="514350" indent="-514350">
              <a:buAutoNum type="arabicParenR"/>
            </a:pPr>
            <a:r>
              <a:rPr kumimoji="1" lang="en-US" altLang="ja-JP" sz="2400" dirty="0"/>
              <a:t> MPPC</a:t>
            </a:r>
            <a:r>
              <a:rPr kumimoji="1" lang="ja-JP" altLang="en-US" sz="2400" dirty="0"/>
              <a:t>を用いた波形読み出しの結果、ベンゾフェノン添加による</a:t>
            </a:r>
            <a:endParaRPr kumimoji="1" lang="en-US" altLang="ja-JP" sz="2400" dirty="0"/>
          </a:p>
          <a:p>
            <a:r>
              <a:rPr kumimoji="1" lang="ja-JP" altLang="en-US" sz="2400" dirty="0"/>
              <a:t>　　　高速化を確認できた。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400" dirty="0"/>
          </a:p>
          <a:p>
            <a:r>
              <a:rPr kumimoji="1" lang="en-US" altLang="ja-JP" sz="2400" dirty="0">
                <a:solidFill>
                  <a:srgbClr val="2F34FF"/>
                </a:solidFill>
              </a:rPr>
              <a:t>  </a:t>
            </a:r>
            <a:r>
              <a:rPr kumimoji="1" lang="ja-JP" altLang="en-US" sz="2400" dirty="0">
                <a:solidFill>
                  <a:srgbClr val="2F34FF"/>
                </a:solidFill>
              </a:rPr>
              <a:t>用途を考えたとき、減衰長の短さ（数センチ以下）を考慮すると、</a:t>
            </a:r>
            <a:endParaRPr kumimoji="1" lang="en-US" altLang="ja-JP" sz="2400" dirty="0">
              <a:solidFill>
                <a:srgbClr val="2F34FF"/>
              </a:solidFill>
            </a:endParaRPr>
          </a:p>
          <a:p>
            <a:r>
              <a:rPr kumimoji="1" lang="ja-JP" altLang="en-US" sz="2400" dirty="0">
                <a:solidFill>
                  <a:srgbClr val="2F34FF"/>
                </a:solidFill>
              </a:rPr>
              <a:t>シンチレータの大きさは小型（各辺３</a:t>
            </a:r>
            <a:r>
              <a:rPr kumimoji="1" lang="en-US" altLang="ja-JP" sz="2400" dirty="0">
                <a:solidFill>
                  <a:srgbClr val="2F34FF"/>
                </a:solidFill>
              </a:rPr>
              <a:t>cm</a:t>
            </a:r>
            <a:r>
              <a:rPr kumimoji="1" lang="ja-JP" altLang="en-US" sz="2400" dirty="0">
                <a:solidFill>
                  <a:srgbClr val="2F34FF"/>
                </a:solidFill>
              </a:rPr>
              <a:t>程度以下）や、</a:t>
            </a:r>
            <a:endParaRPr kumimoji="1" lang="en-US" altLang="ja-JP" sz="2400" dirty="0">
              <a:solidFill>
                <a:srgbClr val="2F34FF"/>
              </a:solidFill>
            </a:endParaRPr>
          </a:p>
          <a:p>
            <a:r>
              <a:rPr kumimoji="1" lang="ja-JP" altLang="en-US" sz="2400" dirty="0">
                <a:solidFill>
                  <a:srgbClr val="2F34FF"/>
                </a:solidFill>
              </a:rPr>
              <a:t>　薄いシート状のシンチレータシートにする際は、</a:t>
            </a:r>
            <a:endParaRPr kumimoji="1" lang="en-US" altLang="ja-JP" sz="2400" dirty="0">
              <a:solidFill>
                <a:srgbClr val="2F34FF"/>
              </a:solidFill>
            </a:endParaRPr>
          </a:p>
          <a:p>
            <a:r>
              <a:rPr kumimoji="1" lang="ja-JP" altLang="en-US" sz="2400" dirty="0">
                <a:solidFill>
                  <a:srgbClr val="2F34FF"/>
                </a:solidFill>
              </a:rPr>
              <a:t>　面から放出されるシンチレーション光を読み出すことが有効</a:t>
            </a:r>
            <a:endParaRPr lang="en-US" altLang="ja-JP" sz="2400" dirty="0">
              <a:solidFill>
                <a:srgbClr val="2F34FF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239BDA9-DB57-1958-D489-DF7D3846309E}"/>
              </a:ext>
            </a:extLst>
          </p:cNvPr>
          <p:cNvSpPr/>
          <p:nvPr/>
        </p:nvSpPr>
        <p:spPr>
          <a:xfrm>
            <a:off x="8153400" y="209574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23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0224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7C8F79-7FBF-432B-A7A7-3A5FF99C5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996" y="2605618"/>
            <a:ext cx="9144000" cy="923330"/>
          </a:xfrm>
        </p:spPr>
        <p:txBody>
          <a:bodyPr/>
          <a:lstStyle/>
          <a:p>
            <a:r>
              <a:rPr kumimoji="1" lang="en-US" altLang="ja-JP" sz="6000" dirty="0"/>
              <a:t>Back</a:t>
            </a:r>
            <a:r>
              <a:rPr kumimoji="1" lang="ja-JP" altLang="en-US" sz="6000" dirty="0"/>
              <a:t> </a:t>
            </a:r>
            <a:r>
              <a:rPr kumimoji="1" lang="en-US" altLang="ja-JP" sz="6000" dirty="0"/>
              <a:t>Up</a:t>
            </a:r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933154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308CCE2-BF1D-4A93-90C5-860325EB826B}"/>
                  </a:ext>
                </a:extLst>
              </p:cNvPr>
              <p:cNvSpPr txBox="1"/>
              <p:nvPr/>
            </p:nvSpPr>
            <p:spPr>
              <a:xfrm>
                <a:off x="206031" y="609600"/>
                <a:ext cx="8839200" cy="41569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ja-JP" altLang="en-US" sz="2000" b="1" dirty="0"/>
                  <a:t>電磁カロリメータ・・・</a:t>
                </a:r>
                <a:r>
                  <a:rPr lang="ja-JP" altLang="en-US" sz="2000" dirty="0"/>
                  <a:t>高エネルギーの</a:t>
                </a:r>
                <a:r>
                  <a:rPr lang="en-US" altLang="ja-JP" sz="2000" dirty="0"/>
                  <a:t>e</a:t>
                </a:r>
                <a:r>
                  <a:rPr lang="en-US" altLang="ja-JP" sz="2000" baseline="30000" dirty="0"/>
                  <a:t>-</a:t>
                </a:r>
                <a:r>
                  <a:rPr lang="en-US" altLang="ja-JP" sz="2000" dirty="0"/>
                  <a:t>, γ</a:t>
                </a:r>
                <a:r>
                  <a:rPr lang="ja-JP" altLang="en-US" sz="2000" dirty="0"/>
                  <a:t>をカロリメータ内部で</a:t>
                </a:r>
                <a:endParaRPr lang="en-US" altLang="ja-JP" sz="2000" dirty="0"/>
              </a:p>
              <a:p>
                <a:r>
                  <a:rPr lang="ja-JP" altLang="en-US" sz="2000" dirty="0"/>
                  <a:t>　　　　　　　　　　　　  制動放射と電子対生成を繰り返す（電磁シャワー）</a:t>
                </a:r>
                <a:endParaRPr lang="en-US" altLang="ja-JP" sz="2000" dirty="0"/>
              </a:p>
              <a:p>
                <a:r>
                  <a:rPr lang="en-US" altLang="ja-JP" sz="2000" dirty="0"/>
                  <a:t>		</a:t>
                </a:r>
                <a:r>
                  <a:rPr lang="ja-JP" altLang="en-US" sz="2000" dirty="0">
                    <a:solidFill>
                      <a:schemeClr val="tx1"/>
                    </a:solidFill>
                  </a:rPr>
                  <a:t>　 ⇒ 電磁シャワーの粒子のエネルギーを測定</a:t>
                </a:r>
                <a:endParaRPr lang="en-US" altLang="ja-JP" sz="2400" dirty="0">
                  <a:solidFill>
                    <a:schemeClr val="tx1"/>
                  </a:solidFill>
                </a:endParaRPr>
              </a:p>
              <a:p>
                <a:r>
                  <a:rPr lang="ja-JP" altLang="en-US" sz="2400" u="sng" dirty="0"/>
                  <a:t>全吸収型電磁カロリメータ</a:t>
                </a:r>
                <a:r>
                  <a:rPr lang="ja-JP" altLang="en-US" sz="2400" dirty="0"/>
                  <a:t>  　</a:t>
                </a:r>
                <a:r>
                  <a:rPr lang="en-US" altLang="ja-JP" sz="2400" dirty="0"/>
                  <a:t>(</a:t>
                </a:r>
                <a:r>
                  <a:rPr lang="ja-JP" altLang="en-US" sz="2400" dirty="0"/>
                  <a:t> </a:t>
                </a:r>
                <a:r>
                  <a:rPr lang="en-US" altLang="ja-JP" sz="2400" dirty="0"/>
                  <a:t>(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2 – 5)</a:t>
                </a:r>
                <a:r>
                  <a:rPr lang="en-US" altLang="ja-JP" sz="2800" dirty="0">
                    <a:solidFill>
                      <a:schemeClr val="tx1"/>
                    </a:solidFill>
                  </a:rPr>
                  <a:t>%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400" i="0" dirty="0">
                            <a:solidFill>
                              <a:schemeClr val="tx1"/>
                            </a:solidFill>
                          </a:rPr>
                          <m:t>E[GeV]</m:t>
                        </m:r>
                      </m:e>
                    </m:rad>
                  </m:oMath>
                </a14:m>
                <a:r>
                  <a:rPr lang="en-US" altLang="ja-JP" sz="2400" dirty="0"/>
                  <a:t>  )</a:t>
                </a:r>
              </a:p>
              <a:p>
                <a:pPr>
                  <a:lnSpc>
                    <a:spcPts val="2000"/>
                  </a:lnSpc>
                </a:pPr>
                <a:r>
                  <a:rPr lang="ja-JP" altLang="en-US" sz="2400" dirty="0"/>
                  <a:t>　</a:t>
                </a:r>
                <a:r>
                  <a:rPr lang="ja-JP" altLang="en-US" sz="2000" dirty="0"/>
                  <a:t>使用されるシンチレータ：</a:t>
                </a:r>
                <a:r>
                  <a:rPr lang="en-US" altLang="ja-JP" sz="2000" dirty="0"/>
                  <a:t>CsI(Tl), NaI(Tl), BGO, PbWO</a:t>
                </a:r>
                <a:r>
                  <a:rPr lang="en-US" altLang="ja-JP" sz="2000" baseline="-25000" dirty="0"/>
                  <a:t>4</a:t>
                </a:r>
                <a:r>
                  <a:rPr lang="en-US" altLang="ja-JP" sz="2000" dirty="0"/>
                  <a:t>, </a:t>
                </a:r>
                <a:r>
                  <a:rPr lang="ja-JP" altLang="en-US" sz="2000" dirty="0"/>
                  <a:t>鉛ガラス</a:t>
                </a:r>
                <a:r>
                  <a:rPr lang="en-US" altLang="ja-JP" sz="2000" dirty="0"/>
                  <a:t> </a:t>
                </a:r>
                <a:r>
                  <a:rPr lang="ja-JP" altLang="en-US" sz="2000" dirty="0"/>
                  <a:t>など  </a:t>
                </a:r>
                <a:endParaRPr lang="en-US" altLang="ja-JP" sz="2400" dirty="0"/>
              </a:p>
              <a:p>
                <a:r>
                  <a:rPr lang="ja-JP" altLang="en-US" sz="2400" baseline="-25000" dirty="0"/>
                  <a:t>　</a:t>
                </a:r>
                <a:endParaRPr lang="en-US" altLang="ja-JP" sz="2400" baseline="-25000" dirty="0"/>
              </a:p>
              <a:p>
                <a:endParaRPr lang="en-US" altLang="ja-JP" sz="2400" baseline="-25000" dirty="0"/>
              </a:p>
              <a:p>
                <a:endParaRPr lang="en-US" altLang="ja-JP" sz="2400" baseline="-25000" dirty="0"/>
              </a:p>
              <a:p>
                <a:endParaRPr lang="en-US" altLang="ja-JP" sz="2400" baseline="-25000" dirty="0"/>
              </a:p>
              <a:p>
                <a:endParaRPr lang="en-US" altLang="ja-JP" sz="2400" baseline="-25000" dirty="0"/>
              </a:p>
              <a:p>
                <a:r>
                  <a:rPr lang="ja-JP" altLang="en-US" sz="2400" baseline="-25000" dirty="0"/>
                  <a:t>　　　　　　　　</a:t>
                </a:r>
                <a:endParaRPr lang="en-US" altLang="ja-JP" sz="2400" baseline="-25000" dirty="0"/>
              </a:p>
              <a:p>
                <a:r>
                  <a:rPr lang="ja-JP" altLang="en-US" sz="2400" u="sng" dirty="0"/>
                  <a:t>サンプリング型電磁カロリメータ 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   ( </a:t>
                </a:r>
                <a:r>
                  <a:rPr lang="ja-JP" altLang="en-US" sz="2400" dirty="0">
                    <a:solidFill>
                      <a:schemeClr val="tx1"/>
                    </a:solidFill>
                  </a:rPr>
                  <a:t>∼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15</a:t>
                </a:r>
                <a:r>
                  <a:rPr lang="en-US" altLang="ja-JP" sz="2800" dirty="0">
                    <a:solidFill>
                      <a:schemeClr val="tx1"/>
                    </a:solidFill>
                  </a:rPr>
                  <a:t>%</a:t>
                </a:r>
                <a:r>
                  <a:rPr lang="en-US" altLang="ja-JP" sz="2400" dirty="0">
                    <a:solidFill>
                      <a:schemeClr val="tx1"/>
                    </a:solidFill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400" i="0" dirty="0">
                            <a:solidFill>
                              <a:schemeClr val="tx1"/>
                            </a:solidFill>
                          </a:rPr>
                          <m:t>E[GeV]</m:t>
                        </m:r>
                      </m:e>
                    </m:rad>
                  </m:oMath>
                </a14:m>
                <a:r>
                  <a:rPr lang="en-US" altLang="ja-JP" sz="2400" dirty="0"/>
                  <a:t>  )</a:t>
                </a:r>
              </a:p>
              <a:p>
                <a:pPr>
                  <a:lnSpc>
                    <a:spcPts val="2000"/>
                  </a:lnSpc>
                </a:pPr>
                <a:r>
                  <a:rPr lang="en-US" altLang="ja-JP" sz="2400" dirty="0"/>
                  <a:t>  </a:t>
                </a:r>
                <a:r>
                  <a:rPr lang="ja-JP" altLang="en-US" sz="2000" dirty="0"/>
                  <a:t>吸収層</a:t>
                </a:r>
                <a:r>
                  <a:rPr lang="en-US" altLang="ja-JP" sz="2000" dirty="0"/>
                  <a:t>: Pb,</a:t>
                </a:r>
                <a:r>
                  <a:rPr lang="ja-JP" altLang="en-US" sz="2000" dirty="0"/>
                  <a:t> </a:t>
                </a:r>
                <a:r>
                  <a:rPr lang="en-US" altLang="ja-JP" sz="2000" dirty="0"/>
                  <a:t>W,</a:t>
                </a:r>
                <a:r>
                  <a:rPr lang="ja-JP" altLang="en-US" sz="2000" dirty="0"/>
                  <a:t> </a:t>
                </a:r>
                <a:r>
                  <a:rPr lang="en-US" altLang="ja-JP" sz="2000" baseline="30000" dirty="0"/>
                  <a:t>238</a:t>
                </a:r>
                <a:r>
                  <a:rPr lang="en-US" altLang="ja-JP" sz="2000" dirty="0"/>
                  <a:t>U </a:t>
                </a:r>
                <a:r>
                  <a:rPr lang="ja-JP" altLang="en-US" sz="2000" dirty="0"/>
                  <a:t>など</a:t>
                </a:r>
                <a:endParaRPr lang="en-US" altLang="ja-JP" sz="2000" baseline="30000" dirty="0"/>
              </a:p>
              <a:p>
                <a:pPr>
                  <a:lnSpc>
                    <a:spcPts val="2000"/>
                  </a:lnSpc>
                </a:pPr>
                <a:r>
                  <a:rPr lang="en-US" altLang="ja-JP" sz="2000" dirty="0"/>
                  <a:t>  </a:t>
                </a:r>
                <a:r>
                  <a:rPr lang="ja-JP" altLang="en-US" sz="2000" dirty="0"/>
                  <a:t>検出層：プラスチックシンチレータ</a:t>
                </a:r>
                <a:r>
                  <a:rPr lang="en-US" altLang="ja-JP" sz="2000" dirty="0"/>
                  <a:t>, </a:t>
                </a:r>
                <a:r>
                  <a:rPr lang="ja-JP" altLang="en-US" sz="2000" dirty="0"/>
                  <a:t>液体</a:t>
                </a:r>
                <a:r>
                  <a:rPr lang="en-US" altLang="ja-JP" sz="2000" dirty="0"/>
                  <a:t>Ar, </a:t>
                </a:r>
                <a:r>
                  <a:rPr lang="ja-JP" altLang="en-US" sz="2000" dirty="0"/>
                  <a:t>シリコン</a:t>
                </a:r>
                <a:r>
                  <a:rPr lang="en-US" altLang="ja-JP" sz="2000" dirty="0"/>
                  <a:t>, </a:t>
                </a:r>
                <a:r>
                  <a:rPr lang="ja-JP" altLang="en-US" sz="2000" dirty="0"/>
                  <a:t>ガスチェンバー</a:t>
                </a:r>
                <a:r>
                  <a:rPr lang="en-US" altLang="ja-JP" sz="2000" dirty="0"/>
                  <a:t> </a:t>
                </a:r>
                <a:r>
                  <a:rPr lang="ja-JP" altLang="en-US" sz="2000" dirty="0"/>
                  <a:t>など</a:t>
                </a:r>
                <a:endParaRPr lang="en-US" altLang="ja-JP" sz="2000" u="sng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308CCE2-BF1D-4A93-90C5-860325EB8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31" y="609600"/>
                <a:ext cx="8839200" cy="4156907"/>
              </a:xfrm>
              <a:prstGeom prst="rect">
                <a:avLst/>
              </a:prstGeom>
              <a:blipFill>
                <a:blip r:embed="rId2"/>
                <a:stretch>
                  <a:fillRect l="-1103" t="-1173" b="-17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タイトル 1">
            <a:extLst>
              <a:ext uri="{FF2B5EF4-FFF2-40B4-BE49-F238E27FC236}">
                <a16:creationId xmlns:a16="http://schemas.microsoft.com/office/drawing/2014/main" id="{03E82451-C7C3-452A-8396-1B0D4E75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53998"/>
          </a:xfrm>
        </p:spPr>
        <p:txBody>
          <a:bodyPr/>
          <a:lstStyle/>
          <a:p>
            <a:r>
              <a:rPr lang="ja-JP" altLang="en-US" sz="3600" dirty="0"/>
              <a:t>電磁カロリメータ　</a:t>
            </a:r>
            <a:endParaRPr kumimoji="1" lang="ja-JP" altLang="en-US" sz="3600" dirty="0">
              <a:solidFill>
                <a:srgbClr val="6600FF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C20292D-470A-4C4A-A291-9370C873FC6A}"/>
              </a:ext>
            </a:extLst>
          </p:cNvPr>
          <p:cNvSpPr/>
          <p:nvPr/>
        </p:nvSpPr>
        <p:spPr>
          <a:xfrm>
            <a:off x="8534400" y="-76200"/>
            <a:ext cx="1104050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25</a:t>
            </a:fld>
            <a:endParaRPr lang="en-US" altLang="ja-JP" sz="2800" dirty="0">
              <a:solidFill>
                <a:srgbClr val="C94772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DFA666D-D891-45FA-A0D2-0E2BC7D1D94F}"/>
              </a:ext>
            </a:extLst>
          </p:cNvPr>
          <p:cNvSpPr/>
          <p:nvPr/>
        </p:nvSpPr>
        <p:spPr>
          <a:xfrm>
            <a:off x="2057399" y="2362200"/>
            <a:ext cx="3733801" cy="12192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70F141D-E740-45D9-85B5-C37C7FEA8C90}"/>
              </a:ext>
            </a:extLst>
          </p:cNvPr>
          <p:cNvCxnSpPr>
            <a:cxnSpLocks/>
          </p:cNvCxnSpPr>
          <p:nvPr/>
        </p:nvCxnSpPr>
        <p:spPr>
          <a:xfrm>
            <a:off x="609600" y="2971800"/>
            <a:ext cx="1828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489">
            <a:extLst>
              <a:ext uri="{FF2B5EF4-FFF2-40B4-BE49-F238E27FC236}">
                <a16:creationId xmlns:a16="http://schemas.microsoft.com/office/drawing/2014/main" id="{2986A16A-5735-464C-A4A6-DCA957224065}"/>
              </a:ext>
            </a:extLst>
          </p:cNvPr>
          <p:cNvSpPr>
            <a:spLocks/>
          </p:cNvSpPr>
          <p:nvPr/>
        </p:nvSpPr>
        <p:spPr bwMode="auto">
          <a:xfrm rot="20546171">
            <a:off x="2393033" y="2858082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DD3120B0-7D4F-441B-A3FB-E7BD0487A56E}"/>
              </a:ext>
            </a:extLst>
          </p:cNvPr>
          <p:cNvCxnSpPr>
            <a:cxnSpLocks/>
          </p:cNvCxnSpPr>
          <p:nvPr/>
        </p:nvCxnSpPr>
        <p:spPr>
          <a:xfrm>
            <a:off x="2438400" y="2971800"/>
            <a:ext cx="1828800" cy="2286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5DB70692-304E-4E51-B084-850552516859}"/>
              </a:ext>
            </a:extLst>
          </p:cNvPr>
          <p:cNvCxnSpPr>
            <a:cxnSpLocks/>
          </p:cNvCxnSpPr>
          <p:nvPr/>
        </p:nvCxnSpPr>
        <p:spPr>
          <a:xfrm flipV="1">
            <a:off x="4267200" y="3185838"/>
            <a:ext cx="1524000" cy="1456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1BE0883-E8E4-4A19-A6F3-C2DE0CCD94BA}"/>
              </a:ext>
            </a:extLst>
          </p:cNvPr>
          <p:cNvCxnSpPr>
            <a:cxnSpLocks/>
          </p:cNvCxnSpPr>
          <p:nvPr/>
        </p:nvCxnSpPr>
        <p:spPr>
          <a:xfrm flipV="1">
            <a:off x="2944297" y="2590001"/>
            <a:ext cx="544586" cy="20580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16CEFA6-5D9E-40A3-9BE8-89574C80A4AF}"/>
              </a:ext>
            </a:extLst>
          </p:cNvPr>
          <p:cNvCxnSpPr>
            <a:cxnSpLocks/>
          </p:cNvCxnSpPr>
          <p:nvPr/>
        </p:nvCxnSpPr>
        <p:spPr>
          <a:xfrm flipV="1">
            <a:off x="2939145" y="2713610"/>
            <a:ext cx="576563" cy="90689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489">
            <a:extLst>
              <a:ext uri="{FF2B5EF4-FFF2-40B4-BE49-F238E27FC236}">
                <a16:creationId xmlns:a16="http://schemas.microsoft.com/office/drawing/2014/main" id="{B9BFE2EF-1D83-4B52-AFD4-1CB35D10E3DC}"/>
              </a:ext>
            </a:extLst>
          </p:cNvPr>
          <p:cNvSpPr>
            <a:spLocks/>
          </p:cNvSpPr>
          <p:nvPr/>
        </p:nvSpPr>
        <p:spPr bwMode="auto">
          <a:xfrm rot="20546171">
            <a:off x="3355764" y="2948939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4B4517E1-56AF-488A-AC6C-A6AB2081CB57}"/>
              </a:ext>
            </a:extLst>
          </p:cNvPr>
          <p:cNvCxnSpPr>
            <a:cxnSpLocks/>
          </p:cNvCxnSpPr>
          <p:nvPr/>
        </p:nvCxnSpPr>
        <p:spPr>
          <a:xfrm flipV="1">
            <a:off x="3907028" y="2680858"/>
            <a:ext cx="544586" cy="20580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D4693C81-142D-4431-8043-85156BE06728}"/>
              </a:ext>
            </a:extLst>
          </p:cNvPr>
          <p:cNvCxnSpPr>
            <a:cxnSpLocks/>
          </p:cNvCxnSpPr>
          <p:nvPr/>
        </p:nvCxnSpPr>
        <p:spPr>
          <a:xfrm flipV="1">
            <a:off x="3901876" y="2804467"/>
            <a:ext cx="576563" cy="90689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D96DA40D-A9A2-4F4B-9FC2-95FCEDAF0316}"/>
              </a:ext>
            </a:extLst>
          </p:cNvPr>
          <p:cNvGrpSpPr/>
          <p:nvPr/>
        </p:nvGrpSpPr>
        <p:grpSpPr>
          <a:xfrm rot="590302">
            <a:off x="4059038" y="2889417"/>
            <a:ext cx="1122674" cy="313800"/>
            <a:chOff x="2545434" y="2742401"/>
            <a:chExt cx="1122674" cy="313800"/>
          </a:xfrm>
        </p:grpSpPr>
        <p:sp>
          <p:nvSpPr>
            <p:cNvPr id="73" name="Freeform 489">
              <a:extLst>
                <a:ext uri="{FF2B5EF4-FFF2-40B4-BE49-F238E27FC236}">
                  <a16:creationId xmlns:a16="http://schemas.microsoft.com/office/drawing/2014/main" id="{26AB777D-1EC0-411A-9126-5E7FA893D1D1}"/>
                </a:ext>
              </a:extLst>
            </p:cNvPr>
            <p:cNvSpPr>
              <a:spLocks/>
            </p:cNvSpPr>
            <p:nvPr/>
          </p:nvSpPr>
          <p:spPr bwMode="auto">
            <a:xfrm rot="20546171">
              <a:off x="2545434" y="3010482"/>
              <a:ext cx="562148" cy="45719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2149A8FE-A143-4222-965C-14153585C8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6697" y="2742401"/>
              <a:ext cx="544586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46774305-828A-4BE0-A6F8-4767CF2152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1545" y="2866010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Freeform 489">
            <a:extLst>
              <a:ext uri="{FF2B5EF4-FFF2-40B4-BE49-F238E27FC236}">
                <a16:creationId xmlns:a16="http://schemas.microsoft.com/office/drawing/2014/main" id="{28F9E2E9-CC30-4BB7-A0E2-2F7A91EDBEE0}"/>
              </a:ext>
            </a:extLst>
          </p:cNvPr>
          <p:cNvSpPr>
            <a:spLocks/>
          </p:cNvSpPr>
          <p:nvPr/>
        </p:nvSpPr>
        <p:spPr bwMode="auto">
          <a:xfrm rot="761092" flipV="1">
            <a:off x="4648756" y="3255682"/>
            <a:ext cx="562148" cy="37002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8A07F28D-B0FF-445F-B658-B524C2CB14EF}"/>
              </a:ext>
            </a:extLst>
          </p:cNvPr>
          <p:cNvCxnSpPr>
            <a:cxnSpLocks/>
          </p:cNvCxnSpPr>
          <p:nvPr/>
        </p:nvCxnSpPr>
        <p:spPr>
          <a:xfrm>
            <a:off x="5204900" y="3319853"/>
            <a:ext cx="281500" cy="7172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2A68F6CA-A30B-4619-95BB-D7AF3EC82340}"/>
              </a:ext>
            </a:extLst>
          </p:cNvPr>
          <p:cNvCxnSpPr>
            <a:cxnSpLocks/>
          </p:cNvCxnSpPr>
          <p:nvPr/>
        </p:nvCxnSpPr>
        <p:spPr>
          <a:xfrm>
            <a:off x="5199182" y="3313445"/>
            <a:ext cx="287218" cy="2861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489">
            <a:extLst>
              <a:ext uri="{FF2B5EF4-FFF2-40B4-BE49-F238E27FC236}">
                <a16:creationId xmlns:a16="http://schemas.microsoft.com/office/drawing/2014/main" id="{0BAFE02A-010C-4795-87B7-EB1AB360093F}"/>
              </a:ext>
            </a:extLst>
          </p:cNvPr>
          <p:cNvSpPr>
            <a:spLocks/>
          </p:cNvSpPr>
          <p:nvPr/>
        </p:nvSpPr>
        <p:spPr bwMode="auto">
          <a:xfrm rot="19182683">
            <a:off x="3080895" y="2507994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2" name="Freeform 489">
            <a:extLst>
              <a:ext uri="{FF2B5EF4-FFF2-40B4-BE49-F238E27FC236}">
                <a16:creationId xmlns:a16="http://schemas.microsoft.com/office/drawing/2014/main" id="{97387FEF-45E1-482F-A19E-343C76CC23A3}"/>
              </a:ext>
            </a:extLst>
          </p:cNvPr>
          <p:cNvSpPr>
            <a:spLocks/>
          </p:cNvSpPr>
          <p:nvPr/>
        </p:nvSpPr>
        <p:spPr bwMode="auto">
          <a:xfrm rot="19663444">
            <a:off x="4094705" y="2631350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4" name="Freeform 489">
            <a:extLst>
              <a:ext uri="{FF2B5EF4-FFF2-40B4-BE49-F238E27FC236}">
                <a16:creationId xmlns:a16="http://schemas.microsoft.com/office/drawing/2014/main" id="{0398E5DA-8BE8-464D-87A3-968420506C7B}"/>
              </a:ext>
            </a:extLst>
          </p:cNvPr>
          <p:cNvSpPr>
            <a:spLocks/>
          </p:cNvSpPr>
          <p:nvPr/>
        </p:nvSpPr>
        <p:spPr bwMode="auto">
          <a:xfrm rot="957255" flipV="1">
            <a:off x="2813659" y="3086851"/>
            <a:ext cx="562148" cy="37002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CA431EAF-D3B9-44DE-8C28-CE680B4C2C85}"/>
              </a:ext>
            </a:extLst>
          </p:cNvPr>
          <p:cNvCxnSpPr>
            <a:cxnSpLocks/>
          </p:cNvCxnSpPr>
          <p:nvPr/>
        </p:nvCxnSpPr>
        <p:spPr>
          <a:xfrm rot="21307263">
            <a:off x="3408412" y="3177941"/>
            <a:ext cx="544586" cy="16656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A46D8E5F-DCA5-42BA-B253-27E4E1CEFD30}"/>
              </a:ext>
            </a:extLst>
          </p:cNvPr>
          <p:cNvCxnSpPr>
            <a:cxnSpLocks/>
          </p:cNvCxnSpPr>
          <p:nvPr/>
        </p:nvCxnSpPr>
        <p:spPr>
          <a:xfrm rot="21307263">
            <a:off x="3398674" y="3170342"/>
            <a:ext cx="576563" cy="73397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Freeform 489">
            <a:extLst>
              <a:ext uri="{FF2B5EF4-FFF2-40B4-BE49-F238E27FC236}">
                <a16:creationId xmlns:a16="http://schemas.microsoft.com/office/drawing/2014/main" id="{913FA6C2-13B9-4824-99CE-D9DC7D1C4AC7}"/>
              </a:ext>
            </a:extLst>
          </p:cNvPr>
          <p:cNvSpPr>
            <a:spLocks/>
          </p:cNvSpPr>
          <p:nvPr/>
        </p:nvSpPr>
        <p:spPr bwMode="auto">
          <a:xfrm rot="20286583">
            <a:off x="3346453" y="2656342"/>
            <a:ext cx="381457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FD2A5F4C-84E6-46A1-ADB0-05EFDB51725B}"/>
              </a:ext>
            </a:extLst>
          </p:cNvPr>
          <p:cNvGrpSpPr/>
          <p:nvPr/>
        </p:nvGrpSpPr>
        <p:grpSpPr>
          <a:xfrm rot="19988421">
            <a:off x="3694627" y="2445345"/>
            <a:ext cx="576563" cy="174164"/>
            <a:chOff x="5353659" y="3441193"/>
            <a:chExt cx="576563" cy="174164"/>
          </a:xfrm>
        </p:grpSpPr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E03C2873-D522-411E-B3CB-D450CAD659B1}"/>
                </a:ext>
              </a:extLst>
            </p:cNvPr>
            <p:cNvCxnSpPr>
              <a:cxnSpLocks/>
            </p:cNvCxnSpPr>
            <p:nvPr/>
          </p:nvCxnSpPr>
          <p:spPr>
            <a:xfrm rot="21307263">
              <a:off x="5363397" y="3448792"/>
              <a:ext cx="544586" cy="16656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8B7EEFE7-172F-4E09-827A-C1E9AFF4CA87}"/>
                </a:ext>
              </a:extLst>
            </p:cNvPr>
            <p:cNvCxnSpPr>
              <a:cxnSpLocks/>
            </p:cNvCxnSpPr>
            <p:nvPr/>
          </p:nvCxnSpPr>
          <p:spPr>
            <a:xfrm rot="21307263">
              <a:off x="5353659" y="3441193"/>
              <a:ext cx="576563" cy="73397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3" name="図 92">
            <a:extLst>
              <a:ext uri="{FF2B5EF4-FFF2-40B4-BE49-F238E27FC236}">
                <a16:creationId xmlns:a16="http://schemas.microsoft.com/office/drawing/2014/main" id="{30606166-0E3F-4811-BD58-9358B33EA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23050" r="20858" b="-1"/>
          <a:stretch/>
        </p:blipFill>
        <p:spPr>
          <a:xfrm>
            <a:off x="4756172" y="2818234"/>
            <a:ext cx="395648" cy="262714"/>
          </a:xfrm>
          <a:prstGeom prst="rect">
            <a:avLst/>
          </a:prstGeom>
        </p:spPr>
      </p:pic>
      <p:sp>
        <p:nvSpPr>
          <p:cNvPr id="94" name="Freeform 489">
            <a:extLst>
              <a:ext uri="{FF2B5EF4-FFF2-40B4-BE49-F238E27FC236}">
                <a16:creationId xmlns:a16="http://schemas.microsoft.com/office/drawing/2014/main" id="{7CCF69A6-B4BA-4E37-820D-292A1B4EE6C6}"/>
              </a:ext>
            </a:extLst>
          </p:cNvPr>
          <p:cNvSpPr>
            <a:spLocks/>
          </p:cNvSpPr>
          <p:nvPr/>
        </p:nvSpPr>
        <p:spPr bwMode="auto">
          <a:xfrm>
            <a:off x="4236005" y="2838533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53A6BC41-ACBD-4B66-ADF3-E5A8F5AEC3FD}"/>
              </a:ext>
            </a:extLst>
          </p:cNvPr>
          <p:cNvCxnSpPr>
            <a:cxnSpLocks/>
          </p:cNvCxnSpPr>
          <p:nvPr/>
        </p:nvCxnSpPr>
        <p:spPr>
          <a:xfrm>
            <a:off x="4550542" y="2519317"/>
            <a:ext cx="281500" cy="7172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>
            <a:extLst>
              <a:ext uri="{FF2B5EF4-FFF2-40B4-BE49-F238E27FC236}">
                <a16:creationId xmlns:a16="http://schemas.microsoft.com/office/drawing/2014/main" id="{D1D2A718-808F-4B44-99BF-C17FDEC3ECAB}"/>
              </a:ext>
            </a:extLst>
          </p:cNvPr>
          <p:cNvCxnSpPr>
            <a:cxnSpLocks/>
          </p:cNvCxnSpPr>
          <p:nvPr/>
        </p:nvCxnSpPr>
        <p:spPr>
          <a:xfrm>
            <a:off x="4544824" y="2512909"/>
            <a:ext cx="287218" cy="2861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C6413EE9-19B4-436F-9D98-924A3FD304AF}"/>
              </a:ext>
            </a:extLst>
          </p:cNvPr>
          <p:cNvGrpSpPr/>
          <p:nvPr/>
        </p:nvGrpSpPr>
        <p:grpSpPr>
          <a:xfrm>
            <a:off x="4794340" y="2693319"/>
            <a:ext cx="328111" cy="166960"/>
            <a:chOff x="4794340" y="2645981"/>
            <a:chExt cx="576563" cy="214298"/>
          </a:xfrm>
        </p:grpSpPr>
        <p:cxnSp>
          <p:nvCxnSpPr>
            <p:cNvPr id="101" name="直線コネクタ 100">
              <a:extLst>
                <a:ext uri="{FF2B5EF4-FFF2-40B4-BE49-F238E27FC236}">
                  <a16:creationId xmlns:a16="http://schemas.microsoft.com/office/drawing/2014/main" id="{AE8F786F-72DC-4C82-9FFC-8936AE3D43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9492" y="2645981"/>
              <a:ext cx="544586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7E2D98B6-91EF-45D7-A617-D3B4A20FC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4340" y="2769590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F99063CD-F57B-49F3-BC62-F0E534CF4D81}"/>
              </a:ext>
            </a:extLst>
          </p:cNvPr>
          <p:cNvGrpSpPr/>
          <p:nvPr/>
        </p:nvGrpSpPr>
        <p:grpSpPr>
          <a:xfrm rot="2166286">
            <a:off x="5137275" y="2826985"/>
            <a:ext cx="328111" cy="166960"/>
            <a:chOff x="4794340" y="2645981"/>
            <a:chExt cx="576563" cy="214298"/>
          </a:xfrm>
        </p:grpSpPr>
        <p:cxnSp>
          <p:nvCxnSpPr>
            <p:cNvPr id="107" name="直線コネクタ 106">
              <a:extLst>
                <a:ext uri="{FF2B5EF4-FFF2-40B4-BE49-F238E27FC236}">
                  <a16:creationId xmlns:a16="http://schemas.microsoft.com/office/drawing/2014/main" id="{89D89E8B-4039-49D5-A7EE-F0676951ED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9492" y="2645981"/>
              <a:ext cx="544586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線コネクタ 107">
              <a:extLst>
                <a:ext uri="{FF2B5EF4-FFF2-40B4-BE49-F238E27FC236}">
                  <a16:creationId xmlns:a16="http://schemas.microsoft.com/office/drawing/2014/main" id="{C89D47F2-EE69-4B0D-990A-0F34BA2393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4340" y="2769590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Freeform 489">
            <a:extLst>
              <a:ext uri="{FF2B5EF4-FFF2-40B4-BE49-F238E27FC236}">
                <a16:creationId xmlns:a16="http://schemas.microsoft.com/office/drawing/2014/main" id="{9BC01806-534E-4D75-A837-D7CCBEC9D7CF}"/>
              </a:ext>
            </a:extLst>
          </p:cNvPr>
          <p:cNvSpPr>
            <a:spLocks/>
          </p:cNvSpPr>
          <p:nvPr/>
        </p:nvSpPr>
        <p:spPr bwMode="auto">
          <a:xfrm rot="761092" flipV="1">
            <a:off x="3781450" y="3261722"/>
            <a:ext cx="562148" cy="37002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110" name="直線コネクタ 109">
            <a:extLst>
              <a:ext uri="{FF2B5EF4-FFF2-40B4-BE49-F238E27FC236}">
                <a16:creationId xmlns:a16="http://schemas.microsoft.com/office/drawing/2014/main" id="{10CF8B03-DBA0-41F6-BA51-F159002F2DDA}"/>
              </a:ext>
            </a:extLst>
          </p:cNvPr>
          <p:cNvCxnSpPr>
            <a:cxnSpLocks/>
          </p:cNvCxnSpPr>
          <p:nvPr/>
        </p:nvCxnSpPr>
        <p:spPr>
          <a:xfrm>
            <a:off x="4337594" y="3325893"/>
            <a:ext cx="281500" cy="7172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コネクタ 110">
            <a:extLst>
              <a:ext uri="{FF2B5EF4-FFF2-40B4-BE49-F238E27FC236}">
                <a16:creationId xmlns:a16="http://schemas.microsoft.com/office/drawing/2014/main" id="{2DE4B6B2-B815-4D2A-AB97-FB659A6E7597}"/>
              </a:ext>
            </a:extLst>
          </p:cNvPr>
          <p:cNvCxnSpPr>
            <a:cxnSpLocks/>
          </p:cNvCxnSpPr>
          <p:nvPr/>
        </p:nvCxnSpPr>
        <p:spPr>
          <a:xfrm>
            <a:off x="4331876" y="3319485"/>
            <a:ext cx="287218" cy="2861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23C3FCCE-F7B6-4AD1-B444-6076A0542A3E}"/>
              </a:ext>
            </a:extLst>
          </p:cNvPr>
          <p:cNvGrpSpPr/>
          <p:nvPr/>
        </p:nvGrpSpPr>
        <p:grpSpPr>
          <a:xfrm rot="477181">
            <a:off x="3651208" y="3354071"/>
            <a:ext cx="655684" cy="185419"/>
            <a:chOff x="4801156" y="3408082"/>
            <a:chExt cx="837644" cy="135898"/>
          </a:xfrm>
        </p:grpSpPr>
        <p:sp>
          <p:nvSpPr>
            <p:cNvPr id="112" name="Freeform 489">
              <a:extLst>
                <a:ext uri="{FF2B5EF4-FFF2-40B4-BE49-F238E27FC236}">
                  <a16:creationId xmlns:a16="http://schemas.microsoft.com/office/drawing/2014/main" id="{D6EBE364-D370-4899-94A1-210EFD468308}"/>
                </a:ext>
              </a:extLst>
            </p:cNvPr>
            <p:cNvSpPr>
              <a:spLocks/>
            </p:cNvSpPr>
            <p:nvPr/>
          </p:nvSpPr>
          <p:spPr bwMode="auto">
            <a:xfrm rot="761092" flipV="1">
              <a:off x="4801156" y="3408082"/>
              <a:ext cx="562148" cy="37002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113" name="直線コネクタ 112">
              <a:extLst>
                <a:ext uri="{FF2B5EF4-FFF2-40B4-BE49-F238E27FC236}">
                  <a16:creationId xmlns:a16="http://schemas.microsoft.com/office/drawing/2014/main" id="{F93D3C42-299A-4ED8-B226-0CF748068F43}"/>
                </a:ext>
              </a:extLst>
            </p:cNvPr>
            <p:cNvCxnSpPr>
              <a:cxnSpLocks/>
            </p:cNvCxnSpPr>
            <p:nvPr/>
          </p:nvCxnSpPr>
          <p:spPr>
            <a:xfrm>
              <a:off x="5357300" y="3472253"/>
              <a:ext cx="281500" cy="717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コネクタ 113">
              <a:extLst>
                <a:ext uri="{FF2B5EF4-FFF2-40B4-BE49-F238E27FC236}">
                  <a16:creationId xmlns:a16="http://schemas.microsoft.com/office/drawing/2014/main" id="{4AB73771-6386-4142-A7C0-155CCEC7CC80}"/>
                </a:ext>
              </a:extLst>
            </p:cNvPr>
            <p:cNvCxnSpPr>
              <a:cxnSpLocks/>
            </p:cNvCxnSpPr>
            <p:nvPr/>
          </p:nvCxnSpPr>
          <p:spPr>
            <a:xfrm>
              <a:off x="5351582" y="3465845"/>
              <a:ext cx="287218" cy="2861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F28B7329-4C66-4DB1-8CAE-CE086AE12516}"/>
              </a:ext>
            </a:extLst>
          </p:cNvPr>
          <p:cNvSpPr/>
          <p:nvPr/>
        </p:nvSpPr>
        <p:spPr>
          <a:xfrm>
            <a:off x="592665" y="2910891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e</a:t>
            </a:r>
            <a:r>
              <a:rPr lang="en-US" altLang="ja-JP" b="1" baseline="30000" dirty="0">
                <a:solidFill>
                  <a:srgbClr val="FF0000"/>
                </a:solidFill>
              </a:rPr>
              <a:t>-</a:t>
            </a:r>
            <a:endParaRPr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CD15E82D-A5D9-4956-922E-CBCD6B771AB1}"/>
              </a:ext>
            </a:extLst>
          </p:cNvPr>
          <p:cNvSpPr/>
          <p:nvPr/>
        </p:nvSpPr>
        <p:spPr>
          <a:xfrm>
            <a:off x="3042342" y="2666938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2F34FF"/>
                </a:solidFill>
              </a:rPr>
              <a:t>e</a:t>
            </a:r>
            <a:r>
              <a:rPr lang="en-US" altLang="ja-JP" b="1" baseline="30000" dirty="0">
                <a:solidFill>
                  <a:srgbClr val="2F34FF"/>
                </a:solidFill>
              </a:rPr>
              <a:t>+</a:t>
            </a:r>
            <a:endParaRPr lang="ja-JP" altLang="en-US" b="1" baseline="30000" dirty="0">
              <a:solidFill>
                <a:srgbClr val="2F34FF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8193BE64-39D0-4D30-A2EC-C5606A8A513F}"/>
              </a:ext>
            </a:extLst>
          </p:cNvPr>
          <p:cNvSpPr/>
          <p:nvPr/>
        </p:nvSpPr>
        <p:spPr>
          <a:xfrm>
            <a:off x="3362579" y="2317173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e</a:t>
            </a:r>
            <a:r>
              <a:rPr lang="en-US" altLang="ja-JP" b="1" baseline="30000" dirty="0">
                <a:solidFill>
                  <a:srgbClr val="FF0000"/>
                </a:solidFill>
              </a:rPr>
              <a:t>-</a:t>
            </a:r>
            <a:endParaRPr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26B2E1C3-BD40-4791-985C-FFE0669BCF89}"/>
              </a:ext>
            </a:extLst>
          </p:cNvPr>
          <p:cNvSpPr/>
          <p:nvPr/>
        </p:nvSpPr>
        <p:spPr>
          <a:xfrm>
            <a:off x="2456637" y="254155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92D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γ</a:t>
            </a:r>
            <a:endParaRPr lang="ja-JP" altLang="en-US" b="1" dirty="0">
              <a:solidFill>
                <a:srgbClr val="92D05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47BD2E0B-26BE-4F0F-850D-5802717F5362}"/>
              </a:ext>
            </a:extLst>
          </p:cNvPr>
          <p:cNvSpPr/>
          <p:nvPr/>
        </p:nvSpPr>
        <p:spPr>
          <a:xfrm>
            <a:off x="2048053" y="4843984"/>
            <a:ext cx="3822084" cy="12192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66AE9D01-113B-4552-A5C2-77F5EC473ADB}"/>
              </a:ext>
            </a:extLst>
          </p:cNvPr>
          <p:cNvSpPr/>
          <p:nvPr/>
        </p:nvSpPr>
        <p:spPr>
          <a:xfrm>
            <a:off x="2041500" y="4843983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29" name="直線コネクタ 128">
            <a:extLst>
              <a:ext uri="{FF2B5EF4-FFF2-40B4-BE49-F238E27FC236}">
                <a16:creationId xmlns:a16="http://schemas.microsoft.com/office/drawing/2014/main" id="{23271793-7F8B-4FC4-B1C6-A6A36D8CC4F5}"/>
              </a:ext>
            </a:extLst>
          </p:cNvPr>
          <p:cNvCxnSpPr>
            <a:cxnSpLocks/>
          </p:cNvCxnSpPr>
          <p:nvPr/>
        </p:nvCxnSpPr>
        <p:spPr>
          <a:xfrm>
            <a:off x="1156440" y="5455183"/>
            <a:ext cx="228555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3C581037-68CC-4682-BE8E-226214AE45DB}"/>
              </a:ext>
            </a:extLst>
          </p:cNvPr>
          <p:cNvSpPr/>
          <p:nvPr/>
        </p:nvSpPr>
        <p:spPr>
          <a:xfrm>
            <a:off x="1030752" y="5427146"/>
            <a:ext cx="346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e</a:t>
            </a:r>
            <a:r>
              <a:rPr lang="en-US" altLang="ja-JP" b="1" baseline="30000" dirty="0">
                <a:solidFill>
                  <a:srgbClr val="FF0000"/>
                </a:solidFill>
              </a:rPr>
              <a:t>-</a:t>
            </a:r>
            <a:endParaRPr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DF18F7A7-F336-499A-8F60-4E908C62A998}"/>
              </a:ext>
            </a:extLst>
          </p:cNvPr>
          <p:cNvSpPr/>
          <p:nvPr/>
        </p:nvSpPr>
        <p:spPr>
          <a:xfrm>
            <a:off x="2423484" y="4848336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D14F54DB-3D89-42FD-87FB-F897180B3CC3}"/>
              </a:ext>
            </a:extLst>
          </p:cNvPr>
          <p:cNvSpPr/>
          <p:nvPr/>
        </p:nvSpPr>
        <p:spPr>
          <a:xfrm>
            <a:off x="2805468" y="4843983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F37BC641-5132-489F-8319-58F4FC16EE2A}"/>
              </a:ext>
            </a:extLst>
          </p:cNvPr>
          <p:cNvSpPr/>
          <p:nvPr/>
        </p:nvSpPr>
        <p:spPr>
          <a:xfrm>
            <a:off x="3187452" y="4848336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9C67A385-6C73-4F29-AC8E-54F57661C85F}"/>
              </a:ext>
            </a:extLst>
          </p:cNvPr>
          <p:cNvSpPr/>
          <p:nvPr/>
        </p:nvSpPr>
        <p:spPr>
          <a:xfrm>
            <a:off x="3569972" y="4843983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6170ADED-ECD5-4F85-8AF4-F8AAA29EE838}"/>
              </a:ext>
            </a:extLst>
          </p:cNvPr>
          <p:cNvSpPr/>
          <p:nvPr/>
        </p:nvSpPr>
        <p:spPr>
          <a:xfrm>
            <a:off x="3951956" y="4848336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3D57FF40-7F71-453E-8BC9-4C8698E9B429}"/>
              </a:ext>
            </a:extLst>
          </p:cNvPr>
          <p:cNvSpPr/>
          <p:nvPr/>
        </p:nvSpPr>
        <p:spPr>
          <a:xfrm>
            <a:off x="4333940" y="4843983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68437F70-824B-4325-95D9-B81921C840FB}"/>
              </a:ext>
            </a:extLst>
          </p:cNvPr>
          <p:cNvSpPr/>
          <p:nvPr/>
        </p:nvSpPr>
        <p:spPr>
          <a:xfrm>
            <a:off x="4715924" y="4848336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CA38AA45-23FC-46EB-A1D8-FD11DFE46985}"/>
              </a:ext>
            </a:extLst>
          </p:cNvPr>
          <p:cNvSpPr/>
          <p:nvPr/>
        </p:nvSpPr>
        <p:spPr>
          <a:xfrm>
            <a:off x="5097908" y="4843983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A23F0669-6911-4B85-B0D9-6F510EBE1C04}"/>
              </a:ext>
            </a:extLst>
          </p:cNvPr>
          <p:cNvSpPr/>
          <p:nvPr/>
        </p:nvSpPr>
        <p:spPr>
          <a:xfrm>
            <a:off x="5479892" y="4848336"/>
            <a:ext cx="174825" cy="1219200"/>
          </a:xfrm>
          <a:prstGeom prst="rect">
            <a:avLst/>
          </a:prstGeom>
          <a:solidFill>
            <a:schemeClr val="bg1">
              <a:lumMod val="50000"/>
              <a:alpha val="41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1" name="Freeform 489">
            <a:extLst>
              <a:ext uri="{FF2B5EF4-FFF2-40B4-BE49-F238E27FC236}">
                <a16:creationId xmlns:a16="http://schemas.microsoft.com/office/drawing/2014/main" id="{0CEF84F5-BF86-45BF-AB6C-F35C1605A568}"/>
              </a:ext>
            </a:extLst>
          </p:cNvPr>
          <p:cNvSpPr>
            <a:spLocks/>
          </p:cNvSpPr>
          <p:nvPr/>
        </p:nvSpPr>
        <p:spPr bwMode="auto">
          <a:xfrm rot="20546171">
            <a:off x="2209503" y="5331020"/>
            <a:ext cx="598410" cy="52647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E988DC7C-0EC2-445A-B490-D7075051A15B}"/>
              </a:ext>
            </a:extLst>
          </p:cNvPr>
          <p:cNvCxnSpPr>
            <a:cxnSpLocks/>
          </p:cNvCxnSpPr>
          <p:nvPr/>
        </p:nvCxnSpPr>
        <p:spPr>
          <a:xfrm flipV="1">
            <a:off x="2795138" y="5057629"/>
            <a:ext cx="544586" cy="20580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99A12470-6929-4DB9-B2FB-918B76228FFC}"/>
              </a:ext>
            </a:extLst>
          </p:cNvPr>
          <p:cNvCxnSpPr>
            <a:cxnSpLocks/>
          </p:cNvCxnSpPr>
          <p:nvPr/>
        </p:nvCxnSpPr>
        <p:spPr>
          <a:xfrm flipV="1">
            <a:off x="2789986" y="5181238"/>
            <a:ext cx="576563" cy="90689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489">
            <a:extLst>
              <a:ext uri="{FF2B5EF4-FFF2-40B4-BE49-F238E27FC236}">
                <a16:creationId xmlns:a16="http://schemas.microsoft.com/office/drawing/2014/main" id="{8D2B142E-E72F-4500-8BD2-C2B4570154B2}"/>
              </a:ext>
            </a:extLst>
          </p:cNvPr>
          <p:cNvSpPr>
            <a:spLocks/>
          </p:cNvSpPr>
          <p:nvPr/>
        </p:nvSpPr>
        <p:spPr bwMode="auto">
          <a:xfrm rot="19182683">
            <a:off x="2931736" y="4975622"/>
            <a:ext cx="562148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1" name="Freeform 489">
            <a:extLst>
              <a:ext uri="{FF2B5EF4-FFF2-40B4-BE49-F238E27FC236}">
                <a16:creationId xmlns:a16="http://schemas.microsoft.com/office/drawing/2014/main" id="{43B46A76-353E-4EAB-8782-2E319868D2BD}"/>
              </a:ext>
            </a:extLst>
          </p:cNvPr>
          <p:cNvSpPr>
            <a:spLocks/>
          </p:cNvSpPr>
          <p:nvPr/>
        </p:nvSpPr>
        <p:spPr bwMode="auto">
          <a:xfrm rot="20286583">
            <a:off x="3197294" y="5123970"/>
            <a:ext cx="381457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37CEA88C-8800-48EF-BD1B-301C4EB29029}"/>
              </a:ext>
            </a:extLst>
          </p:cNvPr>
          <p:cNvGrpSpPr/>
          <p:nvPr/>
        </p:nvGrpSpPr>
        <p:grpSpPr>
          <a:xfrm rot="19988421">
            <a:off x="3545468" y="4912973"/>
            <a:ext cx="576563" cy="174164"/>
            <a:chOff x="5353659" y="3441193"/>
            <a:chExt cx="576563" cy="174164"/>
          </a:xfrm>
        </p:grpSpPr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1FA5C82E-F971-43A2-8C8D-50A77D4B4A2E}"/>
                </a:ext>
              </a:extLst>
            </p:cNvPr>
            <p:cNvCxnSpPr>
              <a:cxnSpLocks/>
            </p:cNvCxnSpPr>
            <p:nvPr/>
          </p:nvCxnSpPr>
          <p:spPr>
            <a:xfrm rot="21307263">
              <a:off x="5363397" y="3448792"/>
              <a:ext cx="544586" cy="16656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312D5F68-9AAC-4E3A-AD37-62C082218CF5}"/>
                </a:ext>
              </a:extLst>
            </p:cNvPr>
            <p:cNvCxnSpPr>
              <a:cxnSpLocks/>
            </p:cNvCxnSpPr>
            <p:nvPr/>
          </p:nvCxnSpPr>
          <p:spPr>
            <a:xfrm rot="21307263">
              <a:off x="5353659" y="3441193"/>
              <a:ext cx="576563" cy="73397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F15D6EDD-64DA-4716-80AD-6FD2A80F173E}"/>
              </a:ext>
            </a:extLst>
          </p:cNvPr>
          <p:cNvSpPr/>
          <p:nvPr/>
        </p:nvSpPr>
        <p:spPr>
          <a:xfrm>
            <a:off x="3316969" y="4785023"/>
            <a:ext cx="346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e</a:t>
            </a:r>
            <a:r>
              <a:rPr lang="en-US" altLang="ja-JP" b="1" baseline="30000" dirty="0">
                <a:solidFill>
                  <a:srgbClr val="FF0000"/>
                </a:solidFill>
              </a:rPr>
              <a:t>-</a:t>
            </a:r>
            <a:endParaRPr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11344392-7E5E-4394-A5C3-AF98E334B67D}"/>
              </a:ext>
            </a:extLst>
          </p:cNvPr>
          <p:cNvSpPr/>
          <p:nvPr/>
        </p:nvSpPr>
        <p:spPr>
          <a:xfrm>
            <a:off x="2179888" y="5035669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92D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γ</a:t>
            </a:r>
            <a:endParaRPr lang="ja-JP" altLang="en-US" b="1" dirty="0">
              <a:solidFill>
                <a:srgbClr val="92D050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7C54286E-6904-46F8-A43B-CB77FDF616B9}"/>
              </a:ext>
            </a:extLst>
          </p:cNvPr>
          <p:cNvSpPr/>
          <p:nvPr/>
        </p:nvSpPr>
        <p:spPr>
          <a:xfrm>
            <a:off x="2892880" y="5172677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2F34FF"/>
                </a:solidFill>
              </a:rPr>
              <a:t>e</a:t>
            </a:r>
            <a:r>
              <a:rPr lang="en-US" altLang="ja-JP" b="1" baseline="30000" dirty="0">
                <a:solidFill>
                  <a:srgbClr val="2F34FF"/>
                </a:solidFill>
              </a:rPr>
              <a:t>+</a:t>
            </a:r>
            <a:endParaRPr lang="ja-JP" altLang="en-US" b="1" baseline="30000" dirty="0">
              <a:solidFill>
                <a:srgbClr val="2F34FF"/>
              </a:solidFill>
            </a:endParaRPr>
          </a:p>
        </p:txBody>
      </p:sp>
      <p:sp>
        <p:nvSpPr>
          <p:cNvPr id="104" name="Freeform 489">
            <a:extLst>
              <a:ext uri="{FF2B5EF4-FFF2-40B4-BE49-F238E27FC236}">
                <a16:creationId xmlns:a16="http://schemas.microsoft.com/office/drawing/2014/main" id="{C1170270-057C-4B8A-958F-52BD208CF657}"/>
              </a:ext>
            </a:extLst>
          </p:cNvPr>
          <p:cNvSpPr>
            <a:spLocks/>
          </p:cNvSpPr>
          <p:nvPr/>
        </p:nvSpPr>
        <p:spPr bwMode="auto">
          <a:xfrm rot="957255" flipV="1">
            <a:off x="3380728" y="5548251"/>
            <a:ext cx="562148" cy="37002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120" name="直線コネクタ 119">
            <a:extLst>
              <a:ext uri="{FF2B5EF4-FFF2-40B4-BE49-F238E27FC236}">
                <a16:creationId xmlns:a16="http://schemas.microsoft.com/office/drawing/2014/main" id="{FF9B1A83-627E-4C24-BDA0-D4C7A777FDA6}"/>
              </a:ext>
            </a:extLst>
          </p:cNvPr>
          <p:cNvCxnSpPr>
            <a:cxnSpLocks/>
          </p:cNvCxnSpPr>
          <p:nvPr/>
        </p:nvCxnSpPr>
        <p:spPr>
          <a:xfrm rot="21307263">
            <a:off x="3975481" y="5639341"/>
            <a:ext cx="544586" cy="16656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>
            <a:extLst>
              <a:ext uri="{FF2B5EF4-FFF2-40B4-BE49-F238E27FC236}">
                <a16:creationId xmlns:a16="http://schemas.microsoft.com/office/drawing/2014/main" id="{CFA8FE30-2048-4046-AA56-5E8A676A2DEB}"/>
              </a:ext>
            </a:extLst>
          </p:cNvPr>
          <p:cNvCxnSpPr>
            <a:cxnSpLocks/>
          </p:cNvCxnSpPr>
          <p:nvPr/>
        </p:nvCxnSpPr>
        <p:spPr>
          <a:xfrm rot="21307263">
            <a:off x="3965743" y="5631742"/>
            <a:ext cx="576563" cy="73397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 489">
            <a:extLst>
              <a:ext uri="{FF2B5EF4-FFF2-40B4-BE49-F238E27FC236}">
                <a16:creationId xmlns:a16="http://schemas.microsoft.com/office/drawing/2014/main" id="{4DAFDF45-4C92-42B0-8497-7376C3498CBA}"/>
              </a:ext>
            </a:extLst>
          </p:cNvPr>
          <p:cNvSpPr>
            <a:spLocks/>
          </p:cNvSpPr>
          <p:nvPr/>
        </p:nvSpPr>
        <p:spPr bwMode="auto">
          <a:xfrm rot="761092" flipV="1">
            <a:off x="4348519" y="5723122"/>
            <a:ext cx="562148" cy="37002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123" name="直線コネクタ 122">
            <a:extLst>
              <a:ext uri="{FF2B5EF4-FFF2-40B4-BE49-F238E27FC236}">
                <a16:creationId xmlns:a16="http://schemas.microsoft.com/office/drawing/2014/main" id="{2A773E7E-94F0-4737-AA77-7CCA43D7005A}"/>
              </a:ext>
            </a:extLst>
          </p:cNvPr>
          <p:cNvCxnSpPr>
            <a:cxnSpLocks/>
          </p:cNvCxnSpPr>
          <p:nvPr/>
        </p:nvCxnSpPr>
        <p:spPr>
          <a:xfrm>
            <a:off x="4904663" y="5787293"/>
            <a:ext cx="281500" cy="7172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コネクタ 123">
            <a:extLst>
              <a:ext uri="{FF2B5EF4-FFF2-40B4-BE49-F238E27FC236}">
                <a16:creationId xmlns:a16="http://schemas.microsoft.com/office/drawing/2014/main" id="{271CFEC9-E72E-4473-85B7-F0958F06944C}"/>
              </a:ext>
            </a:extLst>
          </p:cNvPr>
          <p:cNvCxnSpPr>
            <a:cxnSpLocks/>
          </p:cNvCxnSpPr>
          <p:nvPr/>
        </p:nvCxnSpPr>
        <p:spPr>
          <a:xfrm>
            <a:off x="4898945" y="5780885"/>
            <a:ext cx="287218" cy="2861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EBA80973-D3C5-4134-978C-779E985B8725}"/>
              </a:ext>
            </a:extLst>
          </p:cNvPr>
          <p:cNvGrpSpPr/>
          <p:nvPr/>
        </p:nvGrpSpPr>
        <p:grpSpPr>
          <a:xfrm rot="1350993">
            <a:off x="4126131" y="5868305"/>
            <a:ext cx="655684" cy="66906"/>
            <a:chOff x="4801156" y="3408082"/>
            <a:chExt cx="837644" cy="135898"/>
          </a:xfrm>
        </p:grpSpPr>
        <p:sp>
          <p:nvSpPr>
            <p:cNvPr id="132" name="Freeform 489">
              <a:extLst>
                <a:ext uri="{FF2B5EF4-FFF2-40B4-BE49-F238E27FC236}">
                  <a16:creationId xmlns:a16="http://schemas.microsoft.com/office/drawing/2014/main" id="{F43F43AC-C43A-4D7B-A722-1A07B951C319}"/>
                </a:ext>
              </a:extLst>
            </p:cNvPr>
            <p:cNvSpPr>
              <a:spLocks/>
            </p:cNvSpPr>
            <p:nvPr/>
          </p:nvSpPr>
          <p:spPr bwMode="auto">
            <a:xfrm rot="761092" flipV="1">
              <a:off x="4801156" y="3408082"/>
              <a:ext cx="562148" cy="37002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0BC13D11-A077-4948-9183-FDEDA776EEA6}"/>
                </a:ext>
              </a:extLst>
            </p:cNvPr>
            <p:cNvCxnSpPr>
              <a:cxnSpLocks/>
            </p:cNvCxnSpPr>
            <p:nvPr/>
          </p:nvCxnSpPr>
          <p:spPr>
            <a:xfrm>
              <a:off x="5357300" y="3472253"/>
              <a:ext cx="281500" cy="7172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>
              <a:extLst>
                <a:ext uri="{FF2B5EF4-FFF2-40B4-BE49-F238E27FC236}">
                  <a16:creationId xmlns:a16="http://schemas.microsoft.com/office/drawing/2014/main" id="{513C740A-7C0F-469D-ADAD-7C358AC2852D}"/>
                </a:ext>
              </a:extLst>
            </p:cNvPr>
            <p:cNvCxnSpPr>
              <a:cxnSpLocks/>
            </p:cNvCxnSpPr>
            <p:nvPr/>
          </p:nvCxnSpPr>
          <p:spPr>
            <a:xfrm>
              <a:off x="5351582" y="3465845"/>
              <a:ext cx="287218" cy="2861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5" name="直線コネクタ 134">
            <a:extLst>
              <a:ext uri="{FF2B5EF4-FFF2-40B4-BE49-F238E27FC236}">
                <a16:creationId xmlns:a16="http://schemas.microsoft.com/office/drawing/2014/main" id="{5396C6CC-52EF-49BC-8DCA-FD9B44598BB1}"/>
              </a:ext>
            </a:extLst>
          </p:cNvPr>
          <p:cNvCxnSpPr>
            <a:cxnSpLocks/>
          </p:cNvCxnSpPr>
          <p:nvPr/>
        </p:nvCxnSpPr>
        <p:spPr>
          <a:xfrm>
            <a:off x="3397037" y="5451586"/>
            <a:ext cx="911682" cy="3111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Freeform 489">
            <a:extLst>
              <a:ext uri="{FF2B5EF4-FFF2-40B4-BE49-F238E27FC236}">
                <a16:creationId xmlns:a16="http://schemas.microsoft.com/office/drawing/2014/main" id="{DF3D7B2F-59ED-4427-A7C4-647EB72AE1CF}"/>
              </a:ext>
            </a:extLst>
          </p:cNvPr>
          <p:cNvSpPr>
            <a:spLocks/>
          </p:cNvSpPr>
          <p:nvPr/>
        </p:nvSpPr>
        <p:spPr bwMode="auto">
          <a:xfrm rot="20183406">
            <a:off x="3627551" y="5364623"/>
            <a:ext cx="387135" cy="36326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137" name="直線コネクタ 136">
            <a:extLst>
              <a:ext uri="{FF2B5EF4-FFF2-40B4-BE49-F238E27FC236}">
                <a16:creationId xmlns:a16="http://schemas.microsoft.com/office/drawing/2014/main" id="{D5B42FAB-E9EA-4564-8E7D-91F1C36FCF63}"/>
              </a:ext>
            </a:extLst>
          </p:cNvPr>
          <p:cNvCxnSpPr>
            <a:cxnSpLocks/>
          </p:cNvCxnSpPr>
          <p:nvPr/>
        </p:nvCxnSpPr>
        <p:spPr>
          <a:xfrm rot="21237235" flipV="1">
            <a:off x="3991314" y="5210235"/>
            <a:ext cx="397062" cy="72057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Freeform 489">
            <a:extLst>
              <a:ext uri="{FF2B5EF4-FFF2-40B4-BE49-F238E27FC236}">
                <a16:creationId xmlns:a16="http://schemas.microsoft.com/office/drawing/2014/main" id="{A7919050-847E-4A7B-9323-05E1B32FA895}"/>
              </a:ext>
            </a:extLst>
          </p:cNvPr>
          <p:cNvSpPr>
            <a:spLocks/>
          </p:cNvSpPr>
          <p:nvPr/>
        </p:nvSpPr>
        <p:spPr bwMode="auto">
          <a:xfrm rot="19300679">
            <a:off x="4026930" y="5084632"/>
            <a:ext cx="477883" cy="32475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39" name="Freeform 489">
            <a:extLst>
              <a:ext uri="{FF2B5EF4-FFF2-40B4-BE49-F238E27FC236}">
                <a16:creationId xmlns:a16="http://schemas.microsoft.com/office/drawing/2014/main" id="{5CF0A3FA-222B-4235-B4DB-457FF9D43E47}"/>
              </a:ext>
            </a:extLst>
          </p:cNvPr>
          <p:cNvSpPr>
            <a:spLocks/>
          </p:cNvSpPr>
          <p:nvPr/>
        </p:nvSpPr>
        <p:spPr bwMode="auto">
          <a:xfrm rot="21237235" flipV="1">
            <a:off x="4216311" y="5158504"/>
            <a:ext cx="568313" cy="45719"/>
          </a:xfrm>
          <a:custGeom>
            <a:avLst/>
            <a:gdLst>
              <a:gd name="T0" fmla="*/ 4355 w 4355"/>
              <a:gd name="T1" fmla="*/ 91 h 91"/>
              <a:gd name="T2" fmla="*/ 4173 w 4355"/>
              <a:gd name="T3" fmla="*/ 0 h 91"/>
              <a:gd name="T4" fmla="*/ 3992 w 4355"/>
              <a:gd name="T5" fmla="*/ 91 h 91"/>
              <a:gd name="T6" fmla="*/ 3810 w 4355"/>
              <a:gd name="T7" fmla="*/ 0 h 91"/>
              <a:gd name="T8" fmla="*/ 3629 w 4355"/>
              <a:gd name="T9" fmla="*/ 91 h 91"/>
              <a:gd name="T10" fmla="*/ 3447 w 4355"/>
              <a:gd name="T11" fmla="*/ 0 h 91"/>
              <a:gd name="T12" fmla="*/ 3266 w 4355"/>
              <a:gd name="T13" fmla="*/ 91 h 91"/>
              <a:gd name="T14" fmla="*/ 3084 w 4355"/>
              <a:gd name="T15" fmla="*/ 0 h 91"/>
              <a:gd name="T16" fmla="*/ 2903 w 4355"/>
              <a:gd name="T17" fmla="*/ 91 h 91"/>
              <a:gd name="T18" fmla="*/ 2722 w 4355"/>
              <a:gd name="T19" fmla="*/ 0 h 91"/>
              <a:gd name="T20" fmla="*/ 2540 w 4355"/>
              <a:gd name="T21" fmla="*/ 91 h 91"/>
              <a:gd name="T22" fmla="*/ 2359 w 4355"/>
              <a:gd name="T23" fmla="*/ 0 h 91"/>
              <a:gd name="T24" fmla="*/ 2177 w 4355"/>
              <a:gd name="T25" fmla="*/ 91 h 91"/>
              <a:gd name="T26" fmla="*/ 1996 w 4355"/>
              <a:gd name="T27" fmla="*/ 0 h 91"/>
              <a:gd name="T28" fmla="*/ 1814 w 4355"/>
              <a:gd name="T29" fmla="*/ 91 h 91"/>
              <a:gd name="T30" fmla="*/ 1633 w 4355"/>
              <a:gd name="T31" fmla="*/ 0 h 91"/>
              <a:gd name="T32" fmla="*/ 1451 w 4355"/>
              <a:gd name="T33" fmla="*/ 91 h 91"/>
              <a:gd name="T34" fmla="*/ 1270 w 4355"/>
              <a:gd name="T35" fmla="*/ 0 h 91"/>
              <a:gd name="T36" fmla="*/ 1089 w 4355"/>
              <a:gd name="T37" fmla="*/ 91 h 91"/>
              <a:gd name="T38" fmla="*/ 907 w 4355"/>
              <a:gd name="T39" fmla="*/ 0 h 91"/>
              <a:gd name="T40" fmla="*/ 726 w 4355"/>
              <a:gd name="T41" fmla="*/ 91 h 91"/>
              <a:gd name="T42" fmla="*/ 544 w 4355"/>
              <a:gd name="T43" fmla="*/ 0 h 91"/>
              <a:gd name="T44" fmla="*/ 363 w 4355"/>
              <a:gd name="T45" fmla="*/ 91 h 91"/>
              <a:gd name="T46" fmla="*/ 181 w 4355"/>
              <a:gd name="T47" fmla="*/ 0 h 91"/>
              <a:gd name="T48" fmla="*/ 0 w 4355"/>
              <a:gd name="T4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55" h="91">
                <a:moveTo>
                  <a:pt x="4355" y="91"/>
                </a:moveTo>
                <a:cubicBezTo>
                  <a:pt x="4294" y="45"/>
                  <a:pt x="4233" y="0"/>
                  <a:pt x="4173" y="0"/>
                </a:cubicBezTo>
                <a:cubicBezTo>
                  <a:pt x="4113" y="0"/>
                  <a:pt x="4052" y="91"/>
                  <a:pt x="3992" y="91"/>
                </a:cubicBezTo>
                <a:cubicBezTo>
                  <a:pt x="3932" y="91"/>
                  <a:pt x="3870" y="0"/>
                  <a:pt x="3810" y="0"/>
                </a:cubicBezTo>
                <a:cubicBezTo>
                  <a:pt x="3750" y="0"/>
                  <a:pt x="3689" y="91"/>
                  <a:pt x="3629" y="91"/>
                </a:cubicBezTo>
                <a:cubicBezTo>
                  <a:pt x="3569" y="91"/>
                  <a:pt x="3507" y="0"/>
                  <a:pt x="3447" y="0"/>
                </a:cubicBezTo>
                <a:cubicBezTo>
                  <a:pt x="3387" y="0"/>
                  <a:pt x="3326" y="91"/>
                  <a:pt x="3266" y="91"/>
                </a:cubicBezTo>
                <a:cubicBezTo>
                  <a:pt x="3206" y="91"/>
                  <a:pt x="3144" y="0"/>
                  <a:pt x="3084" y="0"/>
                </a:cubicBezTo>
                <a:cubicBezTo>
                  <a:pt x="3024" y="0"/>
                  <a:pt x="2963" y="91"/>
                  <a:pt x="2903" y="91"/>
                </a:cubicBezTo>
                <a:cubicBezTo>
                  <a:pt x="2843" y="91"/>
                  <a:pt x="2782" y="0"/>
                  <a:pt x="2722" y="0"/>
                </a:cubicBezTo>
                <a:cubicBezTo>
                  <a:pt x="2662" y="0"/>
                  <a:pt x="2600" y="91"/>
                  <a:pt x="2540" y="91"/>
                </a:cubicBezTo>
                <a:cubicBezTo>
                  <a:pt x="2480" y="91"/>
                  <a:pt x="2419" y="0"/>
                  <a:pt x="2359" y="0"/>
                </a:cubicBezTo>
                <a:cubicBezTo>
                  <a:pt x="2299" y="0"/>
                  <a:pt x="2237" y="91"/>
                  <a:pt x="2177" y="91"/>
                </a:cubicBezTo>
                <a:cubicBezTo>
                  <a:pt x="2117" y="91"/>
                  <a:pt x="2056" y="0"/>
                  <a:pt x="1996" y="0"/>
                </a:cubicBezTo>
                <a:cubicBezTo>
                  <a:pt x="1936" y="0"/>
                  <a:pt x="1874" y="91"/>
                  <a:pt x="1814" y="91"/>
                </a:cubicBezTo>
                <a:cubicBezTo>
                  <a:pt x="1754" y="91"/>
                  <a:pt x="1693" y="0"/>
                  <a:pt x="1633" y="0"/>
                </a:cubicBezTo>
                <a:cubicBezTo>
                  <a:pt x="1573" y="0"/>
                  <a:pt x="1511" y="91"/>
                  <a:pt x="1451" y="91"/>
                </a:cubicBezTo>
                <a:cubicBezTo>
                  <a:pt x="1391" y="91"/>
                  <a:pt x="1330" y="0"/>
                  <a:pt x="1270" y="0"/>
                </a:cubicBezTo>
                <a:cubicBezTo>
                  <a:pt x="1210" y="0"/>
                  <a:pt x="1149" y="91"/>
                  <a:pt x="1089" y="91"/>
                </a:cubicBezTo>
                <a:cubicBezTo>
                  <a:pt x="1029" y="91"/>
                  <a:pt x="967" y="0"/>
                  <a:pt x="907" y="0"/>
                </a:cubicBezTo>
                <a:cubicBezTo>
                  <a:pt x="847" y="0"/>
                  <a:pt x="786" y="91"/>
                  <a:pt x="726" y="91"/>
                </a:cubicBezTo>
                <a:cubicBezTo>
                  <a:pt x="666" y="91"/>
                  <a:pt x="604" y="0"/>
                  <a:pt x="544" y="0"/>
                </a:cubicBezTo>
                <a:cubicBezTo>
                  <a:pt x="484" y="0"/>
                  <a:pt x="423" y="91"/>
                  <a:pt x="363" y="91"/>
                </a:cubicBezTo>
                <a:cubicBezTo>
                  <a:pt x="303" y="91"/>
                  <a:pt x="241" y="0"/>
                  <a:pt x="181" y="0"/>
                </a:cubicBezTo>
                <a:cubicBezTo>
                  <a:pt x="121" y="0"/>
                  <a:pt x="60" y="45"/>
                  <a:pt x="0" y="91"/>
                </a:cubicBezTo>
              </a:path>
            </a:pathLst>
          </a:custGeom>
          <a:noFill/>
          <a:ln w="12700">
            <a:solidFill>
              <a:srgbClr val="92D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140" name="直線コネクタ 139">
            <a:extLst>
              <a:ext uri="{FF2B5EF4-FFF2-40B4-BE49-F238E27FC236}">
                <a16:creationId xmlns:a16="http://schemas.microsoft.com/office/drawing/2014/main" id="{EBA2384E-E98E-4BC6-96D1-236D2324A041}"/>
              </a:ext>
            </a:extLst>
          </p:cNvPr>
          <p:cNvCxnSpPr>
            <a:cxnSpLocks/>
          </p:cNvCxnSpPr>
          <p:nvPr/>
        </p:nvCxnSpPr>
        <p:spPr>
          <a:xfrm rot="21237235">
            <a:off x="4411454" y="4948619"/>
            <a:ext cx="193861" cy="5699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コネクタ 140">
            <a:extLst>
              <a:ext uri="{FF2B5EF4-FFF2-40B4-BE49-F238E27FC236}">
                <a16:creationId xmlns:a16="http://schemas.microsoft.com/office/drawing/2014/main" id="{5E18FE88-63F1-4D22-91B8-D5C139F27A3B}"/>
              </a:ext>
            </a:extLst>
          </p:cNvPr>
          <p:cNvCxnSpPr>
            <a:cxnSpLocks/>
          </p:cNvCxnSpPr>
          <p:nvPr/>
        </p:nvCxnSpPr>
        <p:spPr>
          <a:xfrm rot="21237235">
            <a:off x="4404110" y="4943916"/>
            <a:ext cx="197799" cy="2273"/>
          </a:xfrm>
          <a:prstGeom prst="line">
            <a:avLst/>
          </a:prstGeom>
          <a:ln w="12700">
            <a:solidFill>
              <a:srgbClr val="2F3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3CFFC9AE-12F5-4C26-A7DB-8E1105F5F5A8}"/>
              </a:ext>
            </a:extLst>
          </p:cNvPr>
          <p:cNvGrpSpPr/>
          <p:nvPr/>
        </p:nvGrpSpPr>
        <p:grpSpPr>
          <a:xfrm rot="21237235">
            <a:off x="4789637" y="5029539"/>
            <a:ext cx="225961" cy="132654"/>
            <a:chOff x="5293396" y="2619381"/>
            <a:chExt cx="576563" cy="214291"/>
          </a:xfrm>
        </p:grpSpPr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3C9A74A1-5188-48B6-8F48-CB8556585C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8554" y="2619381"/>
              <a:ext cx="544585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F84CF033-AAF8-4FB1-A8C1-6DA8FF8210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3396" y="2742983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5" name="直線コネクタ 144">
            <a:extLst>
              <a:ext uri="{FF2B5EF4-FFF2-40B4-BE49-F238E27FC236}">
                <a16:creationId xmlns:a16="http://schemas.microsoft.com/office/drawing/2014/main" id="{9127796A-5E99-478D-858E-8CDF423FAAF6}"/>
              </a:ext>
            </a:extLst>
          </p:cNvPr>
          <p:cNvCxnSpPr>
            <a:cxnSpLocks/>
          </p:cNvCxnSpPr>
          <p:nvPr/>
        </p:nvCxnSpPr>
        <p:spPr>
          <a:xfrm flipV="1">
            <a:off x="3962131" y="5079587"/>
            <a:ext cx="442409" cy="21614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コネクタ 151">
            <a:extLst>
              <a:ext uri="{FF2B5EF4-FFF2-40B4-BE49-F238E27FC236}">
                <a16:creationId xmlns:a16="http://schemas.microsoft.com/office/drawing/2014/main" id="{24AD2EB1-45C9-4347-AB4D-EFB0DD6E1040}"/>
              </a:ext>
            </a:extLst>
          </p:cNvPr>
          <p:cNvCxnSpPr>
            <a:cxnSpLocks/>
            <a:endCxn id="127" idx="3"/>
          </p:cNvCxnSpPr>
          <p:nvPr/>
        </p:nvCxnSpPr>
        <p:spPr>
          <a:xfrm flipV="1">
            <a:off x="4297214" y="5453584"/>
            <a:ext cx="1572923" cy="281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95738BA2-3018-4AC3-B2D7-4CE7211FC2A8}"/>
              </a:ext>
            </a:extLst>
          </p:cNvPr>
          <p:cNvGrpSpPr/>
          <p:nvPr/>
        </p:nvGrpSpPr>
        <p:grpSpPr>
          <a:xfrm rot="590302">
            <a:off x="4091506" y="5185674"/>
            <a:ext cx="1122674" cy="313800"/>
            <a:chOff x="2545434" y="2742401"/>
            <a:chExt cx="1122674" cy="313800"/>
          </a:xfrm>
        </p:grpSpPr>
        <p:sp>
          <p:nvSpPr>
            <p:cNvPr id="154" name="Freeform 489">
              <a:extLst>
                <a:ext uri="{FF2B5EF4-FFF2-40B4-BE49-F238E27FC236}">
                  <a16:creationId xmlns:a16="http://schemas.microsoft.com/office/drawing/2014/main" id="{63DBFB79-945A-48BA-ADF4-505AADDF52D7}"/>
                </a:ext>
              </a:extLst>
            </p:cNvPr>
            <p:cNvSpPr>
              <a:spLocks/>
            </p:cNvSpPr>
            <p:nvPr/>
          </p:nvSpPr>
          <p:spPr bwMode="auto">
            <a:xfrm rot="20546171">
              <a:off x="2545434" y="3010482"/>
              <a:ext cx="562148" cy="45719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155" name="直線コネクタ 154">
              <a:extLst>
                <a:ext uri="{FF2B5EF4-FFF2-40B4-BE49-F238E27FC236}">
                  <a16:creationId xmlns:a16="http://schemas.microsoft.com/office/drawing/2014/main" id="{C62B293F-9A16-4705-97C1-E2BB894152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6697" y="2742401"/>
              <a:ext cx="544586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コネクタ 155">
              <a:extLst>
                <a:ext uri="{FF2B5EF4-FFF2-40B4-BE49-F238E27FC236}">
                  <a16:creationId xmlns:a16="http://schemas.microsoft.com/office/drawing/2014/main" id="{B4CCD368-B3C3-4303-B866-67907AA133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1545" y="2866010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810963-AD14-4060-8AB1-87965238BEC5}"/>
              </a:ext>
            </a:extLst>
          </p:cNvPr>
          <p:cNvGrpSpPr/>
          <p:nvPr/>
        </p:nvGrpSpPr>
        <p:grpSpPr>
          <a:xfrm flipV="1">
            <a:off x="2011179" y="5499448"/>
            <a:ext cx="1912528" cy="383672"/>
            <a:chOff x="1913688" y="5545654"/>
            <a:chExt cx="1912528" cy="470694"/>
          </a:xfrm>
        </p:grpSpPr>
        <p:sp>
          <p:nvSpPr>
            <p:cNvPr id="158" name="Freeform 489">
              <a:extLst>
                <a:ext uri="{FF2B5EF4-FFF2-40B4-BE49-F238E27FC236}">
                  <a16:creationId xmlns:a16="http://schemas.microsoft.com/office/drawing/2014/main" id="{C4739BCF-B850-4F99-B25B-D5096C072832}"/>
                </a:ext>
              </a:extLst>
            </p:cNvPr>
            <p:cNvSpPr>
              <a:spLocks/>
            </p:cNvSpPr>
            <p:nvPr/>
          </p:nvSpPr>
          <p:spPr bwMode="auto">
            <a:xfrm rot="20546171">
              <a:off x="1913688" y="5963701"/>
              <a:ext cx="598410" cy="52647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cxnSp>
          <p:nvCxnSpPr>
            <p:cNvPr id="159" name="直線コネクタ 158">
              <a:extLst>
                <a:ext uri="{FF2B5EF4-FFF2-40B4-BE49-F238E27FC236}">
                  <a16:creationId xmlns:a16="http://schemas.microsoft.com/office/drawing/2014/main" id="{59AD4689-E0AC-4D1A-9F5C-88A521E65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99323" y="5690310"/>
              <a:ext cx="544586" cy="20580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コネクタ 159">
              <a:extLst>
                <a:ext uri="{FF2B5EF4-FFF2-40B4-BE49-F238E27FC236}">
                  <a16:creationId xmlns:a16="http://schemas.microsoft.com/office/drawing/2014/main" id="{58400101-47C1-464E-B697-432D737C02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94171" y="5813919"/>
              <a:ext cx="576563" cy="90689"/>
            </a:xfrm>
            <a:prstGeom prst="line">
              <a:avLst/>
            </a:prstGeom>
            <a:ln w="12700">
              <a:solidFill>
                <a:srgbClr val="2F3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Freeform 489">
              <a:extLst>
                <a:ext uri="{FF2B5EF4-FFF2-40B4-BE49-F238E27FC236}">
                  <a16:creationId xmlns:a16="http://schemas.microsoft.com/office/drawing/2014/main" id="{939424C5-E84D-42D6-92C6-4E12A1483D80}"/>
                </a:ext>
              </a:extLst>
            </p:cNvPr>
            <p:cNvSpPr>
              <a:spLocks/>
            </p:cNvSpPr>
            <p:nvPr/>
          </p:nvSpPr>
          <p:spPr bwMode="auto">
            <a:xfrm rot="19182683">
              <a:off x="2635921" y="5608303"/>
              <a:ext cx="562148" cy="45719"/>
            </a:xfrm>
            <a:custGeom>
              <a:avLst/>
              <a:gdLst>
                <a:gd name="T0" fmla="*/ 4355 w 4355"/>
                <a:gd name="T1" fmla="*/ 91 h 91"/>
                <a:gd name="T2" fmla="*/ 4173 w 4355"/>
                <a:gd name="T3" fmla="*/ 0 h 91"/>
                <a:gd name="T4" fmla="*/ 3992 w 4355"/>
                <a:gd name="T5" fmla="*/ 91 h 91"/>
                <a:gd name="T6" fmla="*/ 3810 w 4355"/>
                <a:gd name="T7" fmla="*/ 0 h 91"/>
                <a:gd name="T8" fmla="*/ 3629 w 4355"/>
                <a:gd name="T9" fmla="*/ 91 h 91"/>
                <a:gd name="T10" fmla="*/ 3447 w 4355"/>
                <a:gd name="T11" fmla="*/ 0 h 91"/>
                <a:gd name="T12" fmla="*/ 3266 w 4355"/>
                <a:gd name="T13" fmla="*/ 91 h 91"/>
                <a:gd name="T14" fmla="*/ 3084 w 4355"/>
                <a:gd name="T15" fmla="*/ 0 h 91"/>
                <a:gd name="T16" fmla="*/ 2903 w 4355"/>
                <a:gd name="T17" fmla="*/ 91 h 91"/>
                <a:gd name="T18" fmla="*/ 2722 w 4355"/>
                <a:gd name="T19" fmla="*/ 0 h 91"/>
                <a:gd name="T20" fmla="*/ 2540 w 4355"/>
                <a:gd name="T21" fmla="*/ 91 h 91"/>
                <a:gd name="T22" fmla="*/ 2359 w 4355"/>
                <a:gd name="T23" fmla="*/ 0 h 91"/>
                <a:gd name="T24" fmla="*/ 2177 w 4355"/>
                <a:gd name="T25" fmla="*/ 91 h 91"/>
                <a:gd name="T26" fmla="*/ 1996 w 4355"/>
                <a:gd name="T27" fmla="*/ 0 h 91"/>
                <a:gd name="T28" fmla="*/ 1814 w 4355"/>
                <a:gd name="T29" fmla="*/ 91 h 91"/>
                <a:gd name="T30" fmla="*/ 1633 w 4355"/>
                <a:gd name="T31" fmla="*/ 0 h 91"/>
                <a:gd name="T32" fmla="*/ 1451 w 4355"/>
                <a:gd name="T33" fmla="*/ 91 h 91"/>
                <a:gd name="T34" fmla="*/ 1270 w 4355"/>
                <a:gd name="T35" fmla="*/ 0 h 91"/>
                <a:gd name="T36" fmla="*/ 1089 w 4355"/>
                <a:gd name="T37" fmla="*/ 91 h 91"/>
                <a:gd name="T38" fmla="*/ 907 w 4355"/>
                <a:gd name="T39" fmla="*/ 0 h 91"/>
                <a:gd name="T40" fmla="*/ 726 w 4355"/>
                <a:gd name="T41" fmla="*/ 91 h 91"/>
                <a:gd name="T42" fmla="*/ 544 w 4355"/>
                <a:gd name="T43" fmla="*/ 0 h 91"/>
                <a:gd name="T44" fmla="*/ 363 w 4355"/>
                <a:gd name="T45" fmla="*/ 91 h 91"/>
                <a:gd name="T46" fmla="*/ 181 w 4355"/>
                <a:gd name="T47" fmla="*/ 0 h 91"/>
                <a:gd name="T48" fmla="*/ 0 w 4355"/>
                <a:gd name="T4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55" h="91">
                  <a:moveTo>
                    <a:pt x="4355" y="91"/>
                  </a:moveTo>
                  <a:cubicBezTo>
                    <a:pt x="4294" y="45"/>
                    <a:pt x="4233" y="0"/>
                    <a:pt x="4173" y="0"/>
                  </a:cubicBezTo>
                  <a:cubicBezTo>
                    <a:pt x="4113" y="0"/>
                    <a:pt x="4052" y="91"/>
                    <a:pt x="3992" y="91"/>
                  </a:cubicBezTo>
                  <a:cubicBezTo>
                    <a:pt x="3932" y="91"/>
                    <a:pt x="3870" y="0"/>
                    <a:pt x="3810" y="0"/>
                  </a:cubicBezTo>
                  <a:cubicBezTo>
                    <a:pt x="3750" y="0"/>
                    <a:pt x="3689" y="91"/>
                    <a:pt x="3629" y="91"/>
                  </a:cubicBezTo>
                  <a:cubicBezTo>
                    <a:pt x="3569" y="91"/>
                    <a:pt x="3507" y="0"/>
                    <a:pt x="3447" y="0"/>
                  </a:cubicBezTo>
                  <a:cubicBezTo>
                    <a:pt x="3387" y="0"/>
                    <a:pt x="3326" y="91"/>
                    <a:pt x="3266" y="91"/>
                  </a:cubicBezTo>
                  <a:cubicBezTo>
                    <a:pt x="3206" y="91"/>
                    <a:pt x="3144" y="0"/>
                    <a:pt x="3084" y="0"/>
                  </a:cubicBezTo>
                  <a:cubicBezTo>
                    <a:pt x="3024" y="0"/>
                    <a:pt x="2963" y="91"/>
                    <a:pt x="2903" y="91"/>
                  </a:cubicBezTo>
                  <a:cubicBezTo>
                    <a:pt x="2843" y="91"/>
                    <a:pt x="2782" y="0"/>
                    <a:pt x="2722" y="0"/>
                  </a:cubicBezTo>
                  <a:cubicBezTo>
                    <a:pt x="2662" y="0"/>
                    <a:pt x="2600" y="91"/>
                    <a:pt x="2540" y="91"/>
                  </a:cubicBezTo>
                  <a:cubicBezTo>
                    <a:pt x="2480" y="91"/>
                    <a:pt x="2419" y="0"/>
                    <a:pt x="2359" y="0"/>
                  </a:cubicBezTo>
                  <a:cubicBezTo>
                    <a:pt x="2299" y="0"/>
                    <a:pt x="2237" y="91"/>
                    <a:pt x="2177" y="91"/>
                  </a:cubicBezTo>
                  <a:cubicBezTo>
                    <a:pt x="2117" y="91"/>
                    <a:pt x="2056" y="0"/>
                    <a:pt x="1996" y="0"/>
                  </a:cubicBezTo>
                  <a:cubicBezTo>
                    <a:pt x="1936" y="0"/>
                    <a:pt x="1874" y="91"/>
                    <a:pt x="1814" y="91"/>
                  </a:cubicBezTo>
                  <a:cubicBezTo>
                    <a:pt x="1754" y="91"/>
                    <a:pt x="1693" y="0"/>
                    <a:pt x="1633" y="0"/>
                  </a:cubicBezTo>
                  <a:cubicBezTo>
                    <a:pt x="1573" y="0"/>
                    <a:pt x="1511" y="91"/>
                    <a:pt x="1451" y="91"/>
                  </a:cubicBezTo>
                  <a:cubicBezTo>
                    <a:pt x="1391" y="91"/>
                    <a:pt x="1330" y="0"/>
                    <a:pt x="1270" y="0"/>
                  </a:cubicBezTo>
                  <a:cubicBezTo>
                    <a:pt x="1210" y="0"/>
                    <a:pt x="1149" y="91"/>
                    <a:pt x="1089" y="91"/>
                  </a:cubicBezTo>
                  <a:cubicBezTo>
                    <a:pt x="1029" y="91"/>
                    <a:pt x="967" y="0"/>
                    <a:pt x="907" y="0"/>
                  </a:cubicBezTo>
                  <a:cubicBezTo>
                    <a:pt x="847" y="0"/>
                    <a:pt x="786" y="91"/>
                    <a:pt x="726" y="91"/>
                  </a:cubicBezTo>
                  <a:cubicBezTo>
                    <a:pt x="666" y="91"/>
                    <a:pt x="604" y="0"/>
                    <a:pt x="544" y="0"/>
                  </a:cubicBezTo>
                  <a:cubicBezTo>
                    <a:pt x="484" y="0"/>
                    <a:pt x="423" y="91"/>
                    <a:pt x="363" y="91"/>
                  </a:cubicBezTo>
                  <a:cubicBezTo>
                    <a:pt x="303" y="91"/>
                    <a:pt x="241" y="0"/>
                    <a:pt x="181" y="0"/>
                  </a:cubicBezTo>
                  <a:cubicBezTo>
                    <a:pt x="121" y="0"/>
                    <a:pt x="60" y="45"/>
                    <a:pt x="0" y="91"/>
                  </a:cubicBezTo>
                </a:path>
              </a:pathLst>
            </a:custGeom>
            <a:noFill/>
            <a:ln w="127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62" name="グループ化 161">
              <a:extLst>
                <a:ext uri="{FF2B5EF4-FFF2-40B4-BE49-F238E27FC236}">
                  <a16:creationId xmlns:a16="http://schemas.microsoft.com/office/drawing/2014/main" id="{5C5D0A7C-3175-40C5-B1B2-9DAAA65DDCE2}"/>
                </a:ext>
              </a:extLst>
            </p:cNvPr>
            <p:cNvGrpSpPr/>
            <p:nvPr/>
          </p:nvGrpSpPr>
          <p:grpSpPr>
            <a:xfrm rot="19988421">
              <a:off x="3249653" y="5545654"/>
              <a:ext cx="576563" cy="174164"/>
              <a:chOff x="5353659" y="3441193"/>
              <a:chExt cx="576563" cy="174164"/>
            </a:xfrm>
          </p:grpSpPr>
          <p:cxnSp>
            <p:nvCxnSpPr>
              <p:cNvPr id="163" name="直線コネクタ 162">
                <a:extLst>
                  <a:ext uri="{FF2B5EF4-FFF2-40B4-BE49-F238E27FC236}">
                    <a16:creationId xmlns:a16="http://schemas.microsoft.com/office/drawing/2014/main" id="{E14AEF26-11AB-4038-948B-CF2097AD3AD2}"/>
                  </a:ext>
                </a:extLst>
              </p:cNvPr>
              <p:cNvCxnSpPr>
                <a:cxnSpLocks/>
              </p:cNvCxnSpPr>
              <p:nvPr/>
            </p:nvCxnSpPr>
            <p:spPr>
              <a:xfrm rot="21307263">
                <a:off x="5363397" y="3448792"/>
                <a:ext cx="544586" cy="16656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直線コネクタ 163">
                <a:extLst>
                  <a:ext uri="{FF2B5EF4-FFF2-40B4-BE49-F238E27FC236}">
                    <a16:creationId xmlns:a16="http://schemas.microsoft.com/office/drawing/2014/main" id="{0547B206-DE78-4A69-8A48-C75228B7BA02}"/>
                  </a:ext>
                </a:extLst>
              </p:cNvPr>
              <p:cNvCxnSpPr>
                <a:cxnSpLocks/>
              </p:cNvCxnSpPr>
              <p:nvPr/>
            </p:nvCxnSpPr>
            <p:spPr>
              <a:xfrm rot="21307263">
                <a:off x="5353659" y="3441193"/>
                <a:ext cx="576563" cy="73397"/>
              </a:xfrm>
              <a:prstGeom prst="line">
                <a:avLst/>
              </a:prstGeom>
              <a:ln w="12700">
                <a:solidFill>
                  <a:srgbClr val="2F3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08CCE2-BF1D-4A93-90C5-860325EB826B}"/>
              </a:ext>
            </a:extLst>
          </p:cNvPr>
          <p:cNvSpPr txBox="1"/>
          <p:nvPr/>
        </p:nvSpPr>
        <p:spPr>
          <a:xfrm>
            <a:off x="332742" y="1745745"/>
            <a:ext cx="7723363" cy="369331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b="1" u="sng" dirty="0"/>
              <a:t>電磁カロリメータ</a:t>
            </a:r>
            <a:endParaRPr kumimoji="1" lang="en-US" altLang="ja-JP" b="1" u="sng" dirty="0"/>
          </a:p>
          <a:p>
            <a:r>
              <a:rPr kumimoji="1" lang="ja-JP" altLang="en-US" sz="1600" dirty="0"/>
              <a:t>高エネルギーの入射粒子を物質中で相互作用させて電磁シャワーを発生</a:t>
            </a:r>
            <a:endParaRPr kumimoji="1" lang="en-US" altLang="ja-JP" sz="1600" dirty="0"/>
          </a:p>
          <a:p>
            <a:r>
              <a:rPr lang="ja-JP" altLang="en-US" sz="1600" dirty="0"/>
              <a:t>⇒個々の粒子のエネルギーを測定</a:t>
            </a:r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  <a:p>
            <a:endParaRPr lang="en-US" altLang="ja-JP" sz="1600" dirty="0"/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03E82451-C7C3-452A-8396-1B0D4E75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 altLang="ja-JP" dirty="0"/>
              <a:t>ILD</a:t>
            </a:r>
            <a:r>
              <a:rPr lang="ja-JP" altLang="en-US" dirty="0"/>
              <a:t>の電磁カロリメータデザイン</a:t>
            </a:r>
            <a:endParaRPr kumimoji="1" lang="ja-JP" altLang="en-US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C20292D-470A-4C4A-A291-9370C873FC6A}"/>
              </a:ext>
            </a:extLst>
          </p:cNvPr>
          <p:cNvSpPr/>
          <p:nvPr/>
        </p:nvSpPr>
        <p:spPr>
          <a:xfrm>
            <a:off x="8534400" y="-49255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26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4C4CDA4-9F44-48A2-B7FE-0216F9538401}"/>
              </a:ext>
            </a:extLst>
          </p:cNvPr>
          <p:cNvSpPr/>
          <p:nvPr/>
        </p:nvSpPr>
        <p:spPr>
          <a:xfrm>
            <a:off x="542282" y="5056297"/>
            <a:ext cx="7897710" cy="103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/>
              <a:t>課題</a:t>
            </a:r>
            <a:r>
              <a:rPr lang="ja-JP" altLang="en-US" sz="2800" dirty="0"/>
              <a:t>：</a:t>
            </a:r>
            <a:r>
              <a:rPr lang="en-US" altLang="ja-JP" sz="2400" dirty="0"/>
              <a:t>	</a:t>
            </a:r>
            <a:r>
              <a:rPr lang="ja-JP" altLang="en-US" sz="2000" dirty="0"/>
              <a:t>多チャンネル数 </a:t>
            </a:r>
            <a:r>
              <a:rPr lang="en-US" altLang="ja-JP" sz="2000" dirty="0"/>
              <a:t>(</a:t>
            </a:r>
            <a:r>
              <a:rPr lang="ja-JP" altLang="en-US" sz="2000" dirty="0"/>
              <a:t>～一千万個</a:t>
            </a:r>
            <a:r>
              <a:rPr lang="en-US" altLang="ja-JP" sz="2000" dirty="0"/>
              <a:t>) </a:t>
            </a:r>
            <a:r>
              <a:rPr lang="ja-JP" altLang="en-US" sz="2000" dirty="0"/>
              <a:t>のため，</a:t>
            </a:r>
            <a:endParaRPr lang="en-US" altLang="ja-JP" sz="2000" dirty="0"/>
          </a:p>
          <a:p>
            <a:r>
              <a:rPr lang="ja-JP" altLang="en-US" sz="2000" dirty="0"/>
              <a:t>　　　　　 個々のシンチレータの切削加工に時間と労力が必要 </a:t>
            </a:r>
            <a:endParaRPr lang="en-US" altLang="ja-JP" sz="2000" dirty="0"/>
          </a:p>
          <a:p>
            <a:endParaRPr lang="en-US" altLang="ja-JP" sz="2000" baseline="30000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1517AA0-7003-4F1B-B669-01BE7709DE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32338"/>
            <a:ext cx="5166550" cy="405367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6D22E91-FD3F-4DFE-8243-D1C14B82C3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1333943"/>
            <a:ext cx="5093490" cy="347246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楕円 11">
            <a:extLst>
              <a:ext uri="{FF2B5EF4-FFF2-40B4-BE49-F238E27FC236}">
                <a16:creationId xmlns:a16="http://schemas.microsoft.com/office/drawing/2014/main" id="{695965F7-B89B-4856-97F4-7A39BD2D54C5}"/>
              </a:ext>
            </a:extLst>
          </p:cNvPr>
          <p:cNvSpPr/>
          <p:nvPr/>
        </p:nvSpPr>
        <p:spPr>
          <a:xfrm rot="17961097">
            <a:off x="1076832" y="2164075"/>
            <a:ext cx="719665" cy="13643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FF8AE87-3128-4868-A462-1D05606AB5B1}"/>
              </a:ext>
            </a:extLst>
          </p:cNvPr>
          <p:cNvSpPr/>
          <p:nvPr/>
        </p:nvSpPr>
        <p:spPr>
          <a:xfrm>
            <a:off x="59227" y="4839729"/>
            <a:ext cx="91869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50" dirty="0"/>
              <a:t>図引用</a:t>
            </a:r>
            <a:r>
              <a:rPr lang="en-US" altLang="ja-JP" sz="1350" dirty="0"/>
              <a:t>:T. Behnke et al., The International Linear Collider Technical Design Report – Volume 4: Detectors, arXiv:1306.6329, 2013.</a:t>
            </a:r>
            <a:endParaRPr lang="ja-JP" altLang="en-US" sz="1350" dirty="0"/>
          </a:p>
        </p:txBody>
      </p:sp>
    </p:spTree>
    <p:extLst>
      <p:ext uri="{BB962C8B-B14F-4D97-AF65-F5344CB8AC3E}">
        <p14:creationId xmlns:p14="http://schemas.microsoft.com/office/powerpoint/2010/main" val="727769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タイトル 1">
            <a:extLst>
              <a:ext uri="{FF2B5EF4-FFF2-40B4-BE49-F238E27FC236}">
                <a16:creationId xmlns:a16="http://schemas.microsoft.com/office/drawing/2014/main" id="{03E82451-C7C3-452A-8396-1B0D4E75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 altLang="ja-JP" dirty="0"/>
              <a:t>ILD</a:t>
            </a:r>
            <a:r>
              <a:rPr lang="ja-JP" altLang="en-US" dirty="0"/>
              <a:t>の電磁カロリメータデザイン</a:t>
            </a:r>
            <a:endParaRPr kumimoji="1" lang="ja-JP" altLang="en-US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C20292D-470A-4C4A-A291-9370C873FC6A}"/>
              </a:ext>
            </a:extLst>
          </p:cNvPr>
          <p:cNvSpPr/>
          <p:nvPr/>
        </p:nvSpPr>
        <p:spPr>
          <a:xfrm>
            <a:off x="8534400" y="-69109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27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6D22E91-FD3F-4DFE-8243-D1C14B82C3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291030"/>
            <a:ext cx="4357764" cy="2970890"/>
          </a:xfrm>
          <a:prstGeom prst="rect">
            <a:avLst/>
          </a:prstGeom>
          <a:ln w="38100">
            <a:noFill/>
          </a:ln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4F36E23-55F2-41CF-876B-B4AD6A7DD980}"/>
              </a:ext>
            </a:extLst>
          </p:cNvPr>
          <p:cNvSpPr/>
          <p:nvPr/>
        </p:nvSpPr>
        <p:spPr>
          <a:xfrm>
            <a:off x="70534" y="4335523"/>
            <a:ext cx="91869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50" dirty="0"/>
              <a:t>図引用</a:t>
            </a:r>
            <a:r>
              <a:rPr lang="en-US" altLang="ja-JP" sz="1350" dirty="0"/>
              <a:t>:T. Behnke et al., The International Linear Collider Technical Design Report – Volume 4: Detectors, arXiv:1306.6329, 2013.</a:t>
            </a:r>
            <a:endParaRPr lang="ja-JP" altLang="en-US" sz="135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A3AF5E7-8D98-4648-83AA-53F97ACDD9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373" y="1309546"/>
            <a:ext cx="2622541" cy="2996130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088444A-7FB3-43F5-8195-45D779D81E88}"/>
              </a:ext>
            </a:extLst>
          </p:cNvPr>
          <p:cNvSpPr/>
          <p:nvPr/>
        </p:nvSpPr>
        <p:spPr>
          <a:xfrm>
            <a:off x="533400" y="4925879"/>
            <a:ext cx="7897710" cy="103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/>
              <a:t>課題</a:t>
            </a:r>
            <a:r>
              <a:rPr lang="ja-JP" altLang="en-US" sz="2800" dirty="0"/>
              <a:t>：</a:t>
            </a:r>
            <a:r>
              <a:rPr lang="en-US" altLang="ja-JP" sz="2400" dirty="0"/>
              <a:t>	</a:t>
            </a:r>
            <a:r>
              <a:rPr lang="ja-JP" altLang="en-US" sz="2000" dirty="0"/>
              <a:t>多チャンネル数 </a:t>
            </a:r>
            <a:r>
              <a:rPr lang="en-US" altLang="ja-JP" sz="2000" dirty="0"/>
              <a:t>(</a:t>
            </a:r>
            <a:r>
              <a:rPr lang="ja-JP" altLang="en-US" sz="2000" dirty="0"/>
              <a:t>～一千万個</a:t>
            </a:r>
            <a:r>
              <a:rPr lang="en-US" altLang="ja-JP" sz="2000" dirty="0"/>
              <a:t>) </a:t>
            </a:r>
            <a:r>
              <a:rPr lang="ja-JP" altLang="en-US" sz="2000" dirty="0"/>
              <a:t>のため，</a:t>
            </a:r>
            <a:endParaRPr lang="en-US" altLang="ja-JP" sz="2000" dirty="0"/>
          </a:p>
          <a:p>
            <a:r>
              <a:rPr lang="ja-JP" altLang="en-US" sz="2000" dirty="0"/>
              <a:t>　　　　　 個々のシンチレータの切削加工に時間と労力が必要 </a:t>
            </a:r>
            <a:endParaRPr lang="en-US" altLang="ja-JP" sz="2000" dirty="0"/>
          </a:p>
          <a:p>
            <a:endParaRPr lang="en-US" altLang="ja-JP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2199451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6699642-FC29-4FDF-9694-97D26D00782B}"/>
              </a:ext>
            </a:extLst>
          </p:cNvPr>
          <p:cNvSpPr txBox="1"/>
          <p:nvPr/>
        </p:nvSpPr>
        <p:spPr>
          <a:xfrm>
            <a:off x="177931" y="5181600"/>
            <a:ext cx="9000482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4400" baseline="30000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4400" baseline="30000" dirty="0">
                <a:solidFill>
                  <a:srgbClr val="FF0000"/>
                </a:solidFill>
              </a:rPr>
              <a:t>大量生産性の高い新型プラスチックシンチレータ</a:t>
            </a:r>
            <a:r>
              <a:rPr lang="ja-JP" altLang="en-US" sz="4400" baseline="30000" dirty="0">
                <a:solidFill>
                  <a:srgbClr val="FF0000"/>
                </a:solidFill>
              </a:rPr>
              <a:t>が必要</a:t>
            </a:r>
            <a:endParaRPr kumimoji="1" lang="ja-JP" altLang="en-US" sz="4400" baseline="30000" dirty="0">
              <a:solidFill>
                <a:srgbClr val="FF0000"/>
              </a:solidFill>
            </a:endParaRPr>
          </a:p>
        </p:txBody>
      </p:sp>
      <p:sp>
        <p:nvSpPr>
          <p:cNvPr id="21" name="タイトル 1">
            <a:extLst>
              <a:ext uri="{FF2B5EF4-FFF2-40B4-BE49-F238E27FC236}">
                <a16:creationId xmlns:a16="http://schemas.microsoft.com/office/drawing/2014/main" id="{03E82451-C7C3-452A-8396-1B0D4E758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46440"/>
          </a:xfrm>
        </p:spPr>
        <p:txBody>
          <a:bodyPr/>
          <a:lstStyle/>
          <a:p>
            <a:pPr algn="l"/>
            <a:r>
              <a:rPr lang="ja-JP" altLang="en-US" sz="4000" dirty="0"/>
              <a:t>一般的なシンチレータセルの製造方法例</a:t>
            </a:r>
            <a:br>
              <a:rPr lang="en-US" altLang="ja-JP" sz="4000" dirty="0"/>
            </a:br>
            <a:r>
              <a:rPr lang="ja-JP" altLang="en-US" sz="2800" dirty="0"/>
              <a:t>（キャスティング成形）</a:t>
            </a:r>
            <a:endParaRPr kumimoji="1" lang="ja-JP" altLang="en-US" sz="4000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C20292D-470A-4C4A-A291-9370C873FC6A}"/>
              </a:ext>
            </a:extLst>
          </p:cNvPr>
          <p:cNvSpPr/>
          <p:nvPr/>
        </p:nvSpPr>
        <p:spPr>
          <a:xfrm>
            <a:off x="8458200" y="-43751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r">
                <a:lnSpc>
                  <a:spcPts val="3270"/>
                </a:lnSpc>
              </a:pPr>
              <a:t>28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088444A-7FB3-43F5-8195-45D779D81E88}"/>
              </a:ext>
            </a:extLst>
          </p:cNvPr>
          <p:cNvSpPr/>
          <p:nvPr/>
        </p:nvSpPr>
        <p:spPr>
          <a:xfrm>
            <a:off x="228600" y="4458788"/>
            <a:ext cx="9525000" cy="1159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/>
              <a:t>課題</a:t>
            </a:r>
            <a:r>
              <a:rPr lang="ja-JP" altLang="en-US" sz="2800" dirty="0"/>
              <a:t>：</a:t>
            </a:r>
            <a:r>
              <a:rPr lang="en-US" altLang="ja-JP" sz="2400" dirty="0"/>
              <a:t>	</a:t>
            </a:r>
            <a:r>
              <a:rPr lang="ja-JP" altLang="en-US" sz="2800" dirty="0">
                <a:solidFill>
                  <a:srgbClr val="FF0000"/>
                </a:solidFill>
              </a:rPr>
              <a:t>多チャンネル数 </a:t>
            </a:r>
            <a:r>
              <a:rPr lang="en-US" altLang="ja-JP" sz="2800" dirty="0">
                <a:solidFill>
                  <a:srgbClr val="FF0000"/>
                </a:solidFill>
              </a:rPr>
              <a:t>(</a:t>
            </a:r>
            <a:r>
              <a:rPr lang="ja-JP" altLang="en-US" sz="2800" dirty="0">
                <a:solidFill>
                  <a:srgbClr val="FF0000"/>
                </a:solidFill>
              </a:rPr>
              <a:t>一千万個</a:t>
            </a:r>
            <a:r>
              <a:rPr lang="en-US" altLang="ja-JP" sz="2800" dirty="0">
                <a:solidFill>
                  <a:srgbClr val="FF0000"/>
                </a:solidFill>
              </a:rPr>
              <a:t>) </a:t>
            </a:r>
            <a:r>
              <a:rPr lang="ja-JP" altLang="en-US" sz="2800" dirty="0">
                <a:solidFill>
                  <a:srgbClr val="FF0000"/>
                </a:solidFill>
              </a:rPr>
              <a:t>のため，</a:t>
            </a:r>
            <a:endParaRPr lang="en-US" altLang="ja-JP" sz="2800" dirty="0">
              <a:solidFill>
                <a:srgbClr val="FF0000"/>
              </a:solidFill>
            </a:endParaRPr>
          </a:p>
          <a:p>
            <a:r>
              <a:rPr lang="ja-JP" altLang="en-US" sz="2800" dirty="0">
                <a:solidFill>
                  <a:srgbClr val="FF0000"/>
                </a:solidFill>
              </a:rPr>
              <a:t>　　　  個々のシンチレータの切削加工に時間と労力が必要 </a:t>
            </a:r>
            <a:endParaRPr lang="en-US" altLang="ja-JP" sz="2800" dirty="0">
              <a:solidFill>
                <a:srgbClr val="FF0000"/>
              </a:solidFill>
            </a:endParaRPr>
          </a:p>
          <a:p>
            <a:endParaRPr lang="en-US" altLang="ja-JP" sz="2000" baseline="300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DEB5ADE-59F0-4253-9397-6C661EA081DE}"/>
              </a:ext>
            </a:extLst>
          </p:cNvPr>
          <p:cNvSpPr/>
          <p:nvPr/>
        </p:nvSpPr>
        <p:spPr>
          <a:xfrm>
            <a:off x="30972" y="1318160"/>
            <a:ext cx="8915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dirty="0"/>
              <a:t>1. </a:t>
            </a:r>
            <a:r>
              <a:rPr lang="ja-JP" altLang="en-US" sz="2200" dirty="0"/>
              <a:t>シンチレータ材料</a:t>
            </a:r>
            <a:r>
              <a:rPr lang="en-US" altLang="ja-JP" sz="2200" dirty="0"/>
              <a:t>(</a:t>
            </a:r>
            <a:r>
              <a:rPr lang="ja-JP" altLang="en-US" sz="2200" dirty="0"/>
              <a:t>ポリスチレンなどのペレット</a:t>
            </a:r>
            <a:r>
              <a:rPr lang="en-US" altLang="ja-JP" sz="2200" dirty="0"/>
              <a:t>) </a:t>
            </a:r>
            <a:r>
              <a:rPr lang="ja-JP" altLang="en-US" sz="2200" dirty="0"/>
              <a:t>を</a:t>
            </a:r>
            <a:r>
              <a:rPr lang="ja-JP" altLang="en-US" sz="2200" dirty="0">
                <a:solidFill>
                  <a:srgbClr val="FF0000"/>
                </a:solidFill>
              </a:rPr>
              <a:t>高温下</a:t>
            </a:r>
            <a:r>
              <a:rPr lang="en-US" altLang="ja-JP" sz="2200" dirty="0">
                <a:solidFill>
                  <a:srgbClr val="FF0000"/>
                </a:solidFill>
              </a:rPr>
              <a:t>(</a:t>
            </a:r>
            <a:r>
              <a:rPr lang="ja-JP" altLang="en-US" sz="2200" dirty="0">
                <a:solidFill>
                  <a:srgbClr val="FF0000"/>
                </a:solidFill>
              </a:rPr>
              <a:t>～</a:t>
            </a:r>
            <a:r>
              <a:rPr lang="en-US" altLang="ja-JP" sz="2200" dirty="0">
                <a:solidFill>
                  <a:srgbClr val="FF0000"/>
                </a:solidFill>
              </a:rPr>
              <a:t>100</a:t>
            </a:r>
            <a:r>
              <a:rPr lang="ja-JP" altLang="en-US" sz="2200" dirty="0">
                <a:solidFill>
                  <a:srgbClr val="FF0000"/>
                </a:solidFill>
              </a:rPr>
              <a:t>℃</a:t>
            </a:r>
            <a:r>
              <a:rPr lang="en-US" altLang="ja-JP" sz="2200" dirty="0">
                <a:solidFill>
                  <a:srgbClr val="FF0000"/>
                </a:solidFill>
              </a:rPr>
              <a:t>)</a:t>
            </a:r>
            <a:r>
              <a:rPr lang="ja-JP" altLang="en-US" sz="2200" dirty="0">
                <a:solidFill>
                  <a:srgbClr val="FF0000"/>
                </a:solidFill>
              </a:rPr>
              <a:t>で溶融</a:t>
            </a:r>
            <a:endParaRPr lang="en-US" altLang="ja-JP" sz="2200" dirty="0">
              <a:solidFill>
                <a:srgbClr val="FF0000"/>
              </a:solidFill>
            </a:endParaRPr>
          </a:p>
          <a:p>
            <a:r>
              <a:rPr lang="en-US" altLang="ja-JP" sz="2200" dirty="0"/>
              <a:t>2. </a:t>
            </a:r>
            <a:r>
              <a:rPr lang="ja-JP" altLang="en-US" sz="2200" dirty="0"/>
              <a:t>金属製又はガラス製の型の内部で</a:t>
            </a:r>
            <a:r>
              <a:rPr lang="en-US" altLang="ja-JP" sz="2200" dirty="0"/>
              <a:t>, </a:t>
            </a:r>
            <a:r>
              <a:rPr lang="ja-JP" altLang="en-US" sz="2200" dirty="0"/>
              <a:t>温度コントロール下で</a:t>
            </a:r>
            <a:r>
              <a:rPr lang="ja-JP" altLang="en-US" sz="2200" dirty="0">
                <a:solidFill>
                  <a:srgbClr val="FF0000"/>
                </a:solidFill>
              </a:rPr>
              <a:t>保温・冷却</a:t>
            </a:r>
            <a:endParaRPr lang="en-US" altLang="ja-JP" sz="2200" dirty="0">
              <a:solidFill>
                <a:srgbClr val="FF0000"/>
              </a:solidFill>
            </a:endParaRPr>
          </a:p>
          <a:p>
            <a:r>
              <a:rPr lang="en-US" altLang="ja-JP" sz="2200" dirty="0"/>
              <a:t>3. </a:t>
            </a:r>
            <a:r>
              <a:rPr lang="ja-JP" altLang="en-US" sz="2200" dirty="0"/>
              <a:t>成形後に離型　</a:t>
            </a:r>
            <a:r>
              <a:rPr lang="ja-JP" altLang="en-US" sz="2000" dirty="0"/>
              <a:t>（ガラスの場合は割って取り出す）</a:t>
            </a:r>
            <a:endParaRPr lang="en-US" altLang="ja-JP" sz="2000" dirty="0"/>
          </a:p>
          <a:p>
            <a:r>
              <a:rPr lang="en-US" altLang="ja-JP" sz="2200" dirty="0"/>
              <a:t>4. </a:t>
            </a:r>
            <a:r>
              <a:rPr lang="ja-JP" altLang="en-US" sz="2200" dirty="0"/>
              <a:t>シンチレータ板をセルの大きさに</a:t>
            </a:r>
            <a:r>
              <a:rPr lang="ja-JP" altLang="en-US" sz="2200" dirty="0">
                <a:solidFill>
                  <a:srgbClr val="FF0000"/>
                </a:solidFill>
              </a:rPr>
              <a:t>切り出して細分化</a:t>
            </a:r>
            <a:endParaRPr lang="en-US" altLang="ja-JP" sz="2200" dirty="0">
              <a:solidFill>
                <a:srgbClr val="FF0000"/>
              </a:solidFill>
            </a:endParaRPr>
          </a:p>
          <a:p>
            <a:r>
              <a:rPr lang="en-US" altLang="ja-JP" sz="2200" dirty="0"/>
              <a:t>5. </a:t>
            </a:r>
            <a:r>
              <a:rPr lang="ja-JP" altLang="en-US" sz="2200" dirty="0"/>
              <a:t>切り出し後の断面を</a:t>
            </a:r>
            <a:r>
              <a:rPr lang="ja-JP" altLang="en-US" sz="2200" dirty="0">
                <a:solidFill>
                  <a:srgbClr val="FF0000"/>
                </a:solidFill>
              </a:rPr>
              <a:t>研磨</a:t>
            </a:r>
            <a:r>
              <a:rPr lang="en-US" altLang="ja-JP" sz="2200" dirty="0"/>
              <a:t>	</a:t>
            </a:r>
          </a:p>
          <a:p>
            <a:r>
              <a:rPr lang="en-US" altLang="ja-JP" sz="2200" dirty="0"/>
              <a:t>6. </a:t>
            </a:r>
            <a:r>
              <a:rPr lang="ja-JP" altLang="en-US" sz="2200" dirty="0"/>
              <a:t>各シンチレータセルに反射材シートを巻きつけるなど</a:t>
            </a:r>
            <a:endParaRPr lang="en-US" altLang="ja-JP" sz="2200" dirty="0"/>
          </a:p>
          <a:p>
            <a:r>
              <a:rPr lang="en-US" altLang="ja-JP" sz="2200" dirty="0"/>
              <a:t>	</a:t>
            </a:r>
            <a:r>
              <a:rPr lang="ja-JP" altLang="en-US" sz="2200" dirty="0"/>
              <a:t>⇒ 完成したシンチレータセルを基板上に並べて設置</a:t>
            </a:r>
            <a:endParaRPr lang="en-US" altLang="ja-JP" sz="2200" dirty="0"/>
          </a:p>
        </p:txBody>
      </p:sp>
    </p:spTree>
    <p:extLst>
      <p:ext uri="{BB962C8B-B14F-4D97-AF65-F5344CB8AC3E}">
        <p14:creationId xmlns:p14="http://schemas.microsoft.com/office/powerpoint/2010/main" val="689475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グループ化 338">
            <a:extLst>
              <a:ext uri="{FF2B5EF4-FFF2-40B4-BE49-F238E27FC236}">
                <a16:creationId xmlns:a16="http://schemas.microsoft.com/office/drawing/2014/main" id="{C294D330-751A-45E6-8254-6140A6D165BC}"/>
              </a:ext>
            </a:extLst>
          </p:cNvPr>
          <p:cNvGrpSpPr/>
          <p:nvPr/>
        </p:nvGrpSpPr>
        <p:grpSpPr>
          <a:xfrm>
            <a:off x="6846201" y="4115351"/>
            <a:ext cx="874576" cy="2201110"/>
            <a:chOff x="3789254" y="3505200"/>
            <a:chExt cx="1316146" cy="3312442"/>
          </a:xfrm>
        </p:grpSpPr>
        <p:sp>
          <p:nvSpPr>
            <p:cNvPr id="340" name="直方体 339">
              <a:extLst>
                <a:ext uri="{FF2B5EF4-FFF2-40B4-BE49-F238E27FC236}">
                  <a16:creationId xmlns:a16="http://schemas.microsoft.com/office/drawing/2014/main" id="{447FD901-2E54-4CA0-85FD-54A15867CD9F}"/>
                </a:ext>
              </a:extLst>
            </p:cNvPr>
            <p:cNvSpPr/>
            <p:nvPr/>
          </p:nvSpPr>
          <p:spPr>
            <a:xfrm rot="10800000" flipV="1">
              <a:off x="3846766" y="3505200"/>
              <a:ext cx="1258634" cy="3312442"/>
            </a:xfrm>
            <a:prstGeom prst="cube">
              <a:avLst>
                <a:gd name="adj" fmla="val 93514"/>
              </a:avLst>
            </a:prstGeom>
            <a:solidFill>
              <a:schemeClr val="bg1">
                <a:lumMod val="65000"/>
              </a:schemeClr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1" name="直方体 340">
              <a:extLst>
                <a:ext uri="{FF2B5EF4-FFF2-40B4-BE49-F238E27FC236}">
                  <a16:creationId xmlns:a16="http://schemas.microsoft.com/office/drawing/2014/main" id="{BC4A8412-D64F-4A0C-AB11-29922B496CDE}"/>
                </a:ext>
              </a:extLst>
            </p:cNvPr>
            <p:cNvSpPr/>
            <p:nvPr/>
          </p:nvSpPr>
          <p:spPr>
            <a:xfrm rot="10800000" flipV="1">
              <a:off x="3866482" y="3657370"/>
              <a:ext cx="1105210" cy="3008101"/>
            </a:xfrm>
            <a:prstGeom prst="cube">
              <a:avLst>
                <a:gd name="adj" fmla="val 96996"/>
              </a:avLst>
            </a:prstGeom>
            <a:solidFill>
              <a:srgbClr val="00A400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2" name="直方体 341">
              <a:extLst>
                <a:ext uri="{FF2B5EF4-FFF2-40B4-BE49-F238E27FC236}">
                  <a16:creationId xmlns:a16="http://schemas.microsoft.com/office/drawing/2014/main" id="{8F6CEE6D-E12B-44BC-9CBA-3239DEA8EE99}"/>
                </a:ext>
              </a:extLst>
            </p:cNvPr>
            <p:cNvSpPr/>
            <p:nvPr/>
          </p:nvSpPr>
          <p:spPr>
            <a:xfrm rot="10800000" flipV="1">
              <a:off x="3792980" y="3657371"/>
              <a:ext cx="1142993" cy="3008101"/>
            </a:xfrm>
            <a:prstGeom prst="cube">
              <a:avLst>
                <a:gd name="adj" fmla="val 93514"/>
              </a:avLst>
            </a:prstGeom>
            <a:solidFill>
              <a:srgbClr val="30FDF8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3" name="直線コネクタ 342">
              <a:extLst>
                <a:ext uri="{FF2B5EF4-FFF2-40B4-BE49-F238E27FC236}">
                  <a16:creationId xmlns:a16="http://schemas.microsoft.com/office/drawing/2014/main" id="{220E76E4-3315-43A7-8CDF-9FDB5F9D3D3A}"/>
                </a:ext>
              </a:extLst>
            </p:cNvPr>
            <p:cNvCxnSpPr>
              <a:cxnSpLocks/>
              <a:endCxn id="342" idx="4"/>
            </p:cNvCxnSpPr>
            <p:nvPr/>
          </p:nvCxnSpPr>
          <p:spPr>
            <a:xfrm>
              <a:off x="3792980" y="4681193"/>
              <a:ext cx="1068858" cy="10146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コネクタ 343">
              <a:extLst>
                <a:ext uri="{FF2B5EF4-FFF2-40B4-BE49-F238E27FC236}">
                  <a16:creationId xmlns:a16="http://schemas.microsoft.com/office/drawing/2014/main" id="{1FAE69F3-A494-4E9C-A806-925746185790}"/>
                </a:ext>
              </a:extLst>
            </p:cNvPr>
            <p:cNvCxnSpPr>
              <a:cxnSpLocks/>
            </p:cNvCxnSpPr>
            <p:nvPr/>
          </p:nvCxnSpPr>
          <p:spPr>
            <a:xfrm>
              <a:off x="3866483" y="37230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線コネクタ 344">
              <a:extLst>
                <a:ext uri="{FF2B5EF4-FFF2-40B4-BE49-F238E27FC236}">
                  <a16:creationId xmlns:a16="http://schemas.microsoft.com/office/drawing/2014/main" id="{7CC7F401-FA7D-4F1A-A666-0F47DD71177D}"/>
                </a:ext>
              </a:extLst>
            </p:cNvPr>
            <p:cNvCxnSpPr>
              <a:cxnSpLocks/>
            </p:cNvCxnSpPr>
            <p:nvPr/>
          </p:nvCxnSpPr>
          <p:spPr>
            <a:xfrm>
              <a:off x="4018883" y="38754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線コネクタ 345">
              <a:extLst>
                <a:ext uri="{FF2B5EF4-FFF2-40B4-BE49-F238E27FC236}">
                  <a16:creationId xmlns:a16="http://schemas.microsoft.com/office/drawing/2014/main" id="{E25C2F15-E544-4818-B233-F679BD46E6DB}"/>
                </a:ext>
              </a:extLst>
            </p:cNvPr>
            <p:cNvCxnSpPr>
              <a:cxnSpLocks/>
            </p:cNvCxnSpPr>
            <p:nvPr/>
          </p:nvCxnSpPr>
          <p:spPr>
            <a:xfrm>
              <a:off x="4171283" y="40278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線コネクタ 346">
              <a:extLst>
                <a:ext uri="{FF2B5EF4-FFF2-40B4-BE49-F238E27FC236}">
                  <a16:creationId xmlns:a16="http://schemas.microsoft.com/office/drawing/2014/main" id="{037DBDC4-00B9-41F9-929B-3DCA83E1B674}"/>
                </a:ext>
              </a:extLst>
            </p:cNvPr>
            <p:cNvCxnSpPr>
              <a:cxnSpLocks/>
            </p:cNvCxnSpPr>
            <p:nvPr/>
          </p:nvCxnSpPr>
          <p:spPr>
            <a:xfrm>
              <a:off x="4323683" y="41802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直線コネクタ 347">
              <a:extLst>
                <a:ext uri="{FF2B5EF4-FFF2-40B4-BE49-F238E27FC236}">
                  <a16:creationId xmlns:a16="http://schemas.microsoft.com/office/drawing/2014/main" id="{48655DDB-0AEE-4F92-8982-4E9072B284D3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83" y="43326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直線コネクタ 348">
              <a:extLst>
                <a:ext uri="{FF2B5EF4-FFF2-40B4-BE49-F238E27FC236}">
                  <a16:creationId xmlns:a16="http://schemas.microsoft.com/office/drawing/2014/main" id="{DD6AC4C6-FA89-497D-8CB7-295BE2888F49}"/>
                </a:ext>
              </a:extLst>
            </p:cNvPr>
            <p:cNvCxnSpPr>
              <a:cxnSpLocks/>
            </p:cNvCxnSpPr>
            <p:nvPr/>
          </p:nvCxnSpPr>
          <p:spPr>
            <a:xfrm>
              <a:off x="3942683" y="38031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直線コネクタ 349">
              <a:extLst>
                <a:ext uri="{FF2B5EF4-FFF2-40B4-BE49-F238E27FC236}">
                  <a16:creationId xmlns:a16="http://schemas.microsoft.com/office/drawing/2014/main" id="{DA4D4D42-6A32-4C96-BCB7-D4CB1389DADA}"/>
                </a:ext>
              </a:extLst>
            </p:cNvPr>
            <p:cNvCxnSpPr>
              <a:cxnSpLocks/>
            </p:cNvCxnSpPr>
            <p:nvPr/>
          </p:nvCxnSpPr>
          <p:spPr>
            <a:xfrm>
              <a:off x="4095083" y="39555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直線コネクタ 350">
              <a:extLst>
                <a:ext uri="{FF2B5EF4-FFF2-40B4-BE49-F238E27FC236}">
                  <a16:creationId xmlns:a16="http://schemas.microsoft.com/office/drawing/2014/main" id="{3DC8B617-C8E4-4A72-AE70-6C939F348902}"/>
                </a:ext>
              </a:extLst>
            </p:cNvPr>
            <p:cNvCxnSpPr>
              <a:cxnSpLocks/>
            </p:cNvCxnSpPr>
            <p:nvPr/>
          </p:nvCxnSpPr>
          <p:spPr>
            <a:xfrm>
              <a:off x="4247483" y="41079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線コネクタ 351">
              <a:extLst>
                <a:ext uri="{FF2B5EF4-FFF2-40B4-BE49-F238E27FC236}">
                  <a16:creationId xmlns:a16="http://schemas.microsoft.com/office/drawing/2014/main" id="{714B0F2C-65FD-45BC-BB23-F21C07A7F810}"/>
                </a:ext>
              </a:extLst>
            </p:cNvPr>
            <p:cNvCxnSpPr>
              <a:cxnSpLocks/>
            </p:cNvCxnSpPr>
            <p:nvPr/>
          </p:nvCxnSpPr>
          <p:spPr>
            <a:xfrm>
              <a:off x="4399883" y="42603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線コネクタ 352">
              <a:extLst>
                <a:ext uri="{FF2B5EF4-FFF2-40B4-BE49-F238E27FC236}">
                  <a16:creationId xmlns:a16="http://schemas.microsoft.com/office/drawing/2014/main" id="{D40C838E-E866-49E4-927B-93D8E16EC74A}"/>
                </a:ext>
              </a:extLst>
            </p:cNvPr>
            <p:cNvCxnSpPr>
              <a:cxnSpLocks/>
            </p:cNvCxnSpPr>
            <p:nvPr/>
          </p:nvCxnSpPr>
          <p:spPr>
            <a:xfrm>
              <a:off x="4552283" y="44127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線コネクタ 353">
              <a:extLst>
                <a:ext uri="{FF2B5EF4-FFF2-40B4-BE49-F238E27FC236}">
                  <a16:creationId xmlns:a16="http://schemas.microsoft.com/office/drawing/2014/main" id="{D51CD200-84A9-45BF-9E9F-8BB68D04C1B4}"/>
                </a:ext>
              </a:extLst>
            </p:cNvPr>
            <p:cNvCxnSpPr>
              <a:cxnSpLocks/>
            </p:cNvCxnSpPr>
            <p:nvPr/>
          </p:nvCxnSpPr>
          <p:spPr>
            <a:xfrm>
              <a:off x="4628483" y="448599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線コネクタ 354">
              <a:extLst>
                <a:ext uri="{FF2B5EF4-FFF2-40B4-BE49-F238E27FC236}">
                  <a16:creationId xmlns:a16="http://schemas.microsoft.com/office/drawing/2014/main" id="{399005FD-AA16-44D7-ADFA-A4E75239AB4A}"/>
                </a:ext>
              </a:extLst>
            </p:cNvPr>
            <p:cNvCxnSpPr>
              <a:cxnSpLocks/>
            </p:cNvCxnSpPr>
            <p:nvPr/>
          </p:nvCxnSpPr>
          <p:spPr>
            <a:xfrm>
              <a:off x="4704683" y="45651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コネクタ 355">
              <a:extLst>
                <a:ext uri="{FF2B5EF4-FFF2-40B4-BE49-F238E27FC236}">
                  <a16:creationId xmlns:a16="http://schemas.microsoft.com/office/drawing/2014/main" id="{8B4A4C07-8542-492B-8C0A-588DFFFFA4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0883" y="4638395"/>
              <a:ext cx="1" cy="19476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線コネクタ 356">
              <a:extLst>
                <a:ext uri="{FF2B5EF4-FFF2-40B4-BE49-F238E27FC236}">
                  <a16:creationId xmlns:a16="http://schemas.microsoft.com/office/drawing/2014/main" id="{7E159592-4D97-47EE-AB9F-98D2598B3698}"/>
                </a:ext>
              </a:extLst>
            </p:cNvPr>
            <p:cNvCxnSpPr>
              <a:cxnSpLocks/>
            </p:cNvCxnSpPr>
            <p:nvPr/>
          </p:nvCxnSpPr>
          <p:spPr>
            <a:xfrm>
              <a:off x="3790282" y="4200480"/>
              <a:ext cx="1068423" cy="98619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線コネクタ 357">
              <a:extLst>
                <a:ext uri="{FF2B5EF4-FFF2-40B4-BE49-F238E27FC236}">
                  <a16:creationId xmlns:a16="http://schemas.microsoft.com/office/drawing/2014/main" id="{7D7044F5-EBA0-4A30-BB4C-0AB73C7C9E85}"/>
                </a:ext>
              </a:extLst>
            </p:cNvPr>
            <p:cNvCxnSpPr>
              <a:cxnSpLocks/>
            </p:cNvCxnSpPr>
            <p:nvPr/>
          </p:nvCxnSpPr>
          <p:spPr>
            <a:xfrm>
              <a:off x="3789254" y="5185821"/>
              <a:ext cx="1068858" cy="1014658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id="{BE7EEFA6-0BF8-4EE7-A62F-042D67467605}"/>
                </a:ext>
              </a:extLst>
            </p:cNvPr>
            <p:cNvCxnSpPr>
              <a:cxnSpLocks/>
            </p:cNvCxnSpPr>
            <p:nvPr/>
          </p:nvCxnSpPr>
          <p:spPr>
            <a:xfrm>
              <a:off x="4856264" y="5185821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線コネクタ 359">
              <a:extLst>
                <a:ext uri="{FF2B5EF4-FFF2-40B4-BE49-F238E27FC236}">
                  <a16:creationId xmlns:a16="http://schemas.microsoft.com/office/drawing/2014/main" id="{EF399BF4-8EB4-43C7-A645-9E4DC33ABAB9}"/>
                </a:ext>
              </a:extLst>
            </p:cNvPr>
            <p:cNvCxnSpPr>
              <a:cxnSpLocks/>
            </p:cNvCxnSpPr>
            <p:nvPr/>
          </p:nvCxnSpPr>
          <p:spPr>
            <a:xfrm>
              <a:off x="4856264" y="5691718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線コネクタ 360">
              <a:extLst>
                <a:ext uri="{FF2B5EF4-FFF2-40B4-BE49-F238E27FC236}">
                  <a16:creationId xmlns:a16="http://schemas.microsoft.com/office/drawing/2014/main" id="{A5E6EA15-F8B3-4993-B504-10DD708B3888}"/>
                </a:ext>
              </a:extLst>
            </p:cNvPr>
            <p:cNvCxnSpPr>
              <a:cxnSpLocks/>
            </p:cNvCxnSpPr>
            <p:nvPr/>
          </p:nvCxnSpPr>
          <p:spPr>
            <a:xfrm>
              <a:off x="4865407" y="6200479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線コネクタ 361">
              <a:extLst>
                <a:ext uri="{FF2B5EF4-FFF2-40B4-BE49-F238E27FC236}">
                  <a16:creationId xmlns:a16="http://schemas.microsoft.com/office/drawing/2014/main" id="{9550248A-F547-4819-A6C0-53BEC80126ED}"/>
                </a:ext>
              </a:extLst>
            </p:cNvPr>
            <p:cNvCxnSpPr>
              <a:cxnSpLocks/>
            </p:cNvCxnSpPr>
            <p:nvPr/>
          </p:nvCxnSpPr>
          <p:spPr>
            <a:xfrm>
              <a:off x="3866483" y="3725771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直線コネクタ 362">
              <a:extLst>
                <a:ext uri="{FF2B5EF4-FFF2-40B4-BE49-F238E27FC236}">
                  <a16:creationId xmlns:a16="http://schemas.microsoft.com/office/drawing/2014/main" id="{AB1F9E3F-9DE7-4690-B5B0-33E6004F3CD2}"/>
                </a:ext>
              </a:extLst>
            </p:cNvPr>
            <p:cNvCxnSpPr>
              <a:cxnSpLocks/>
            </p:cNvCxnSpPr>
            <p:nvPr/>
          </p:nvCxnSpPr>
          <p:spPr>
            <a:xfrm>
              <a:off x="4018883" y="38763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直線コネクタ 363">
              <a:extLst>
                <a:ext uri="{FF2B5EF4-FFF2-40B4-BE49-F238E27FC236}">
                  <a16:creationId xmlns:a16="http://schemas.microsoft.com/office/drawing/2014/main" id="{EF46BE98-1EB1-4E95-A618-CFFE21324977}"/>
                </a:ext>
              </a:extLst>
            </p:cNvPr>
            <p:cNvCxnSpPr>
              <a:cxnSpLocks/>
            </p:cNvCxnSpPr>
            <p:nvPr/>
          </p:nvCxnSpPr>
          <p:spPr>
            <a:xfrm>
              <a:off x="4171283" y="40287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線コネクタ 364">
              <a:extLst>
                <a:ext uri="{FF2B5EF4-FFF2-40B4-BE49-F238E27FC236}">
                  <a16:creationId xmlns:a16="http://schemas.microsoft.com/office/drawing/2014/main" id="{933AF3FB-421C-49B3-B6BF-E03079DE15E6}"/>
                </a:ext>
              </a:extLst>
            </p:cNvPr>
            <p:cNvCxnSpPr>
              <a:cxnSpLocks/>
            </p:cNvCxnSpPr>
            <p:nvPr/>
          </p:nvCxnSpPr>
          <p:spPr>
            <a:xfrm>
              <a:off x="4323683" y="41811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線コネクタ 365">
              <a:extLst>
                <a:ext uri="{FF2B5EF4-FFF2-40B4-BE49-F238E27FC236}">
                  <a16:creationId xmlns:a16="http://schemas.microsoft.com/office/drawing/2014/main" id="{EB68DBCB-0ED7-443B-BA52-FF8579BF7707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83" y="43335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線コネクタ 366">
              <a:extLst>
                <a:ext uri="{FF2B5EF4-FFF2-40B4-BE49-F238E27FC236}">
                  <a16:creationId xmlns:a16="http://schemas.microsoft.com/office/drawing/2014/main" id="{C0AEEE23-BAC5-4E06-8360-970EAC3FD278}"/>
                </a:ext>
              </a:extLst>
            </p:cNvPr>
            <p:cNvCxnSpPr>
              <a:cxnSpLocks/>
            </p:cNvCxnSpPr>
            <p:nvPr/>
          </p:nvCxnSpPr>
          <p:spPr>
            <a:xfrm>
              <a:off x="4628483" y="4485995"/>
              <a:ext cx="70825" cy="45067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線コネクタ 367">
              <a:extLst>
                <a:ext uri="{FF2B5EF4-FFF2-40B4-BE49-F238E27FC236}">
                  <a16:creationId xmlns:a16="http://schemas.microsoft.com/office/drawing/2014/main" id="{55E999AC-81C2-4B93-821E-432FF9994E0C}"/>
                </a:ext>
              </a:extLst>
            </p:cNvPr>
            <p:cNvCxnSpPr>
              <a:cxnSpLocks/>
            </p:cNvCxnSpPr>
            <p:nvPr/>
          </p:nvCxnSpPr>
          <p:spPr>
            <a:xfrm>
              <a:off x="4779252" y="464169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id="{9A7C0DB9-DC49-4C41-AE9B-462348899254}"/>
                </a:ext>
              </a:extLst>
            </p:cNvPr>
            <p:cNvCxnSpPr>
              <a:cxnSpLocks/>
            </p:cNvCxnSpPr>
            <p:nvPr/>
          </p:nvCxnSpPr>
          <p:spPr>
            <a:xfrm>
              <a:off x="3934593" y="38031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線コネクタ 369">
              <a:extLst>
                <a:ext uri="{FF2B5EF4-FFF2-40B4-BE49-F238E27FC236}">
                  <a16:creationId xmlns:a16="http://schemas.microsoft.com/office/drawing/2014/main" id="{00B70B21-D36D-4606-BECC-EE8B7EE17BDB}"/>
                </a:ext>
              </a:extLst>
            </p:cNvPr>
            <p:cNvCxnSpPr>
              <a:cxnSpLocks/>
            </p:cNvCxnSpPr>
            <p:nvPr/>
          </p:nvCxnSpPr>
          <p:spPr>
            <a:xfrm>
              <a:off x="4086993" y="39555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線コネクタ 370">
              <a:extLst>
                <a:ext uri="{FF2B5EF4-FFF2-40B4-BE49-F238E27FC236}">
                  <a16:creationId xmlns:a16="http://schemas.microsoft.com/office/drawing/2014/main" id="{906008D4-2CCB-43E4-9953-5F25147A2003}"/>
                </a:ext>
              </a:extLst>
            </p:cNvPr>
            <p:cNvCxnSpPr>
              <a:cxnSpLocks/>
            </p:cNvCxnSpPr>
            <p:nvPr/>
          </p:nvCxnSpPr>
          <p:spPr>
            <a:xfrm>
              <a:off x="4239393" y="41079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線コネクタ 371">
              <a:extLst>
                <a:ext uri="{FF2B5EF4-FFF2-40B4-BE49-F238E27FC236}">
                  <a16:creationId xmlns:a16="http://schemas.microsoft.com/office/drawing/2014/main" id="{C1E44219-8D6C-4E5A-A34A-6D987361ED8C}"/>
                </a:ext>
              </a:extLst>
            </p:cNvPr>
            <p:cNvCxnSpPr>
              <a:cxnSpLocks/>
            </p:cNvCxnSpPr>
            <p:nvPr/>
          </p:nvCxnSpPr>
          <p:spPr>
            <a:xfrm>
              <a:off x="4391793" y="42603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線コネクタ 372">
              <a:extLst>
                <a:ext uri="{FF2B5EF4-FFF2-40B4-BE49-F238E27FC236}">
                  <a16:creationId xmlns:a16="http://schemas.microsoft.com/office/drawing/2014/main" id="{FFBEC034-0161-4177-8C88-E7A513A38610}"/>
                </a:ext>
              </a:extLst>
            </p:cNvPr>
            <p:cNvCxnSpPr>
              <a:cxnSpLocks/>
            </p:cNvCxnSpPr>
            <p:nvPr/>
          </p:nvCxnSpPr>
          <p:spPr>
            <a:xfrm>
              <a:off x="4544193" y="44127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線コネクタ 373">
              <a:extLst>
                <a:ext uri="{FF2B5EF4-FFF2-40B4-BE49-F238E27FC236}">
                  <a16:creationId xmlns:a16="http://schemas.microsoft.com/office/drawing/2014/main" id="{9E630B26-87D3-40D9-A5C5-812CDF6D3129}"/>
                </a:ext>
              </a:extLst>
            </p:cNvPr>
            <p:cNvCxnSpPr>
              <a:cxnSpLocks/>
            </p:cNvCxnSpPr>
            <p:nvPr/>
          </p:nvCxnSpPr>
          <p:spPr>
            <a:xfrm>
              <a:off x="4703871" y="45651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2" name="図 271">
            <a:extLst>
              <a:ext uri="{FF2B5EF4-FFF2-40B4-BE49-F238E27FC236}">
                <a16:creationId xmlns:a16="http://schemas.microsoft.com/office/drawing/2014/main" id="{FE96B590-9C60-44ED-A7AC-AA6CABB57D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20" b="16490"/>
          <a:stretch/>
        </p:blipFill>
        <p:spPr>
          <a:xfrm>
            <a:off x="2396411" y="3059266"/>
            <a:ext cx="4074381" cy="3659638"/>
          </a:xfrm>
          <a:prstGeom prst="rect">
            <a:avLst/>
          </a:prstGeom>
        </p:spPr>
      </p:pic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7E8BA2D3-DA56-4957-A1A9-88F902C120F4}"/>
              </a:ext>
            </a:extLst>
          </p:cNvPr>
          <p:cNvGrpSpPr/>
          <p:nvPr/>
        </p:nvGrpSpPr>
        <p:grpSpPr>
          <a:xfrm>
            <a:off x="6530736" y="4123490"/>
            <a:ext cx="888152" cy="2201110"/>
            <a:chOff x="6348144" y="3721760"/>
            <a:chExt cx="888152" cy="2201110"/>
          </a:xfrm>
        </p:grpSpPr>
        <p:sp>
          <p:nvSpPr>
            <p:cNvPr id="294" name="直方体 293">
              <a:extLst>
                <a:ext uri="{FF2B5EF4-FFF2-40B4-BE49-F238E27FC236}">
                  <a16:creationId xmlns:a16="http://schemas.microsoft.com/office/drawing/2014/main" id="{119ED6C7-4AA7-419F-A3EF-1775FAF89CE4}"/>
                </a:ext>
              </a:extLst>
            </p:cNvPr>
            <p:cNvSpPr/>
            <p:nvPr/>
          </p:nvSpPr>
          <p:spPr>
            <a:xfrm rot="10800000" flipV="1">
              <a:off x="6399937" y="3721760"/>
              <a:ext cx="836359" cy="2201110"/>
            </a:xfrm>
            <a:prstGeom prst="cube">
              <a:avLst>
                <a:gd name="adj" fmla="val 93514"/>
              </a:avLst>
            </a:prstGeom>
            <a:solidFill>
              <a:schemeClr val="bg1">
                <a:lumMod val="65000"/>
              </a:schemeClr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95" name="直方体 294">
              <a:extLst>
                <a:ext uri="{FF2B5EF4-FFF2-40B4-BE49-F238E27FC236}">
                  <a16:creationId xmlns:a16="http://schemas.microsoft.com/office/drawing/2014/main" id="{B7797D4E-582A-4A46-835C-12D46CF3FD99}"/>
                </a:ext>
              </a:extLst>
            </p:cNvPr>
            <p:cNvSpPr/>
            <p:nvPr/>
          </p:nvSpPr>
          <p:spPr>
            <a:xfrm rot="10800000" flipV="1">
              <a:off x="6405448" y="3804393"/>
              <a:ext cx="734410" cy="2013080"/>
            </a:xfrm>
            <a:prstGeom prst="cube">
              <a:avLst>
                <a:gd name="adj" fmla="val 96996"/>
              </a:avLst>
            </a:prstGeom>
            <a:solidFill>
              <a:srgbClr val="00A400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直方体 295">
              <a:extLst>
                <a:ext uri="{FF2B5EF4-FFF2-40B4-BE49-F238E27FC236}">
                  <a16:creationId xmlns:a16="http://schemas.microsoft.com/office/drawing/2014/main" id="{882ACD82-5F0A-45C1-BF67-5B29DF5CA2D3}"/>
                </a:ext>
              </a:extLst>
            </p:cNvPr>
            <p:cNvSpPr/>
            <p:nvPr/>
          </p:nvSpPr>
          <p:spPr>
            <a:xfrm rot="5400000" flipH="1" flipV="1">
              <a:off x="5729991" y="4427166"/>
              <a:ext cx="2015864" cy="764750"/>
            </a:xfrm>
            <a:prstGeom prst="cube">
              <a:avLst>
                <a:gd name="adj" fmla="val 93514"/>
              </a:avLst>
            </a:prstGeom>
            <a:solidFill>
              <a:srgbClr val="30FDF8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97" name="直線コネクタ 296">
              <a:extLst>
                <a:ext uri="{FF2B5EF4-FFF2-40B4-BE49-F238E27FC236}">
                  <a16:creationId xmlns:a16="http://schemas.microsoft.com/office/drawing/2014/main" id="{AAF3C8AF-03C7-4501-B177-E935A0315E4F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5924" y="4170827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線コネクタ 297">
              <a:extLst>
                <a:ext uri="{FF2B5EF4-FFF2-40B4-BE49-F238E27FC236}">
                  <a16:creationId xmlns:a16="http://schemas.microsoft.com/office/drawing/2014/main" id="{848737BA-FD86-454D-B593-B6B52BE17134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860182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線コネクタ 298">
              <a:extLst>
                <a:ext uri="{FF2B5EF4-FFF2-40B4-BE49-F238E27FC236}">
                  <a16:creationId xmlns:a16="http://schemas.microsoft.com/office/drawing/2014/main" id="{A9E896CF-C72B-47CB-A68A-76755FF867E8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3868" y="4100994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線コネクタ 299">
              <a:extLst>
                <a:ext uri="{FF2B5EF4-FFF2-40B4-BE49-F238E27FC236}">
                  <a16:creationId xmlns:a16="http://schemas.microsoft.com/office/drawing/2014/main" id="{DBB3594E-F1E3-43E7-B207-80A18516DE6F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790349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線コネクタ 300">
              <a:extLst>
                <a:ext uri="{FF2B5EF4-FFF2-40B4-BE49-F238E27FC236}">
                  <a16:creationId xmlns:a16="http://schemas.microsoft.com/office/drawing/2014/main" id="{749644A3-5F6B-4EE4-9544-5935592D5BAB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1812" y="4029669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線コネクタ 301">
              <a:extLst>
                <a:ext uri="{FF2B5EF4-FFF2-40B4-BE49-F238E27FC236}">
                  <a16:creationId xmlns:a16="http://schemas.microsoft.com/office/drawing/2014/main" id="{54007681-97E2-4BCE-AF2D-7ED63B0643B3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71902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線コネクタ 302">
              <a:extLst>
                <a:ext uri="{FF2B5EF4-FFF2-40B4-BE49-F238E27FC236}">
                  <a16:creationId xmlns:a16="http://schemas.microsoft.com/office/drawing/2014/main" id="{35142CED-BC2C-4005-9F01-CCC490E99444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069425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線コネクタ 303">
              <a:extLst>
                <a:ext uri="{FF2B5EF4-FFF2-40B4-BE49-F238E27FC236}">
                  <a16:creationId xmlns:a16="http://schemas.microsoft.com/office/drawing/2014/main" id="{5CFC714B-C630-4E75-BBCD-09BE8ABD4A05}"/>
                </a:ext>
              </a:extLst>
            </p:cNvPr>
            <p:cNvCxnSpPr>
              <a:cxnSpLocks/>
            </p:cNvCxnSpPr>
            <p:nvPr/>
          </p:nvCxnSpPr>
          <p:spPr>
            <a:xfrm>
              <a:off x="6358328" y="4294430"/>
              <a:ext cx="713701" cy="70836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線コネクタ 304">
              <a:extLst>
                <a:ext uri="{FF2B5EF4-FFF2-40B4-BE49-F238E27FC236}">
                  <a16:creationId xmlns:a16="http://schemas.microsoft.com/office/drawing/2014/main" id="{8B436D8A-6512-469D-91B5-FB09726FADCB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999592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線コネクタ 305">
              <a:extLst>
                <a:ext uri="{FF2B5EF4-FFF2-40B4-BE49-F238E27FC236}">
                  <a16:creationId xmlns:a16="http://schemas.microsoft.com/office/drawing/2014/main" id="{CED75407-34AE-4F41-8B4A-735A83CB2046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2849" y="4238912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線コネクタ 306">
              <a:extLst>
                <a:ext uri="{FF2B5EF4-FFF2-40B4-BE49-F238E27FC236}">
                  <a16:creationId xmlns:a16="http://schemas.microsoft.com/office/drawing/2014/main" id="{A6C4C8FC-51E5-42B5-83F0-2D8CEF43C9C3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928267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線コネクタ 307">
              <a:extLst>
                <a:ext uri="{FF2B5EF4-FFF2-40B4-BE49-F238E27FC236}">
                  <a16:creationId xmlns:a16="http://schemas.microsoft.com/office/drawing/2014/main" id="{91FCD369-CE61-4A62-9C36-280385A1EB98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2246" y="3959083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線コネクタ 308">
              <a:extLst>
                <a:ext uri="{FF2B5EF4-FFF2-40B4-BE49-F238E27FC236}">
                  <a16:creationId xmlns:a16="http://schemas.microsoft.com/office/drawing/2014/main" id="{0551CBAE-5B70-42F0-991F-2AFFFEFDFDEF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648438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線コネクタ 309">
              <a:extLst>
                <a:ext uri="{FF2B5EF4-FFF2-40B4-BE49-F238E27FC236}">
                  <a16:creationId xmlns:a16="http://schemas.microsoft.com/office/drawing/2014/main" id="{72C3B48B-6ECD-4113-9FB1-F2AD442A06DA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0190" y="3887758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線コネクタ 310">
              <a:extLst>
                <a:ext uri="{FF2B5EF4-FFF2-40B4-BE49-F238E27FC236}">
                  <a16:creationId xmlns:a16="http://schemas.microsoft.com/office/drawing/2014/main" id="{4690111E-DAE9-4159-BEB5-1E99D2198E1D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457711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線コネクタ 311">
              <a:extLst>
                <a:ext uri="{FF2B5EF4-FFF2-40B4-BE49-F238E27FC236}">
                  <a16:creationId xmlns:a16="http://schemas.microsoft.com/office/drawing/2014/main" id="{8001B3B3-4282-488F-B58E-EF90B0F1D521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1377" y="4731481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線コネクタ 312">
              <a:extLst>
                <a:ext uri="{FF2B5EF4-FFF2-40B4-BE49-F238E27FC236}">
                  <a16:creationId xmlns:a16="http://schemas.microsoft.com/office/drawing/2014/main" id="{B6C34805-B493-4BE1-9EA2-2A037B4324BC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418587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線コネクタ 313">
              <a:extLst>
                <a:ext uri="{FF2B5EF4-FFF2-40B4-BE49-F238E27FC236}">
                  <a16:creationId xmlns:a16="http://schemas.microsoft.com/office/drawing/2014/main" id="{8032B73E-AC1E-4328-87CC-613DF8133ECB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49570" y="4657908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線コネクタ 314">
              <a:extLst>
                <a:ext uri="{FF2B5EF4-FFF2-40B4-BE49-F238E27FC236}">
                  <a16:creationId xmlns:a16="http://schemas.microsoft.com/office/drawing/2014/main" id="{EA7A5A5B-70BD-4F1A-9B47-EC4F13D59B53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34875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線コネクタ 315">
              <a:extLst>
                <a:ext uri="{FF2B5EF4-FFF2-40B4-BE49-F238E27FC236}">
                  <a16:creationId xmlns:a16="http://schemas.microsoft.com/office/drawing/2014/main" id="{7D68BC70-4970-4786-A2DC-4DD230066F47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277429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線コネクタ 316">
              <a:extLst>
                <a:ext uri="{FF2B5EF4-FFF2-40B4-BE49-F238E27FC236}">
                  <a16:creationId xmlns:a16="http://schemas.microsoft.com/office/drawing/2014/main" id="{817E4AE4-A534-4C16-8626-61AA51B87911}"/>
                </a:ext>
              </a:extLst>
            </p:cNvPr>
            <p:cNvCxnSpPr>
              <a:cxnSpLocks/>
            </p:cNvCxnSpPr>
            <p:nvPr/>
          </p:nvCxnSpPr>
          <p:spPr>
            <a:xfrm>
              <a:off x="6358328" y="4924052"/>
              <a:ext cx="714771" cy="708525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線コネクタ 317">
              <a:extLst>
                <a:ext uri="{FF2B5EF4-FFF2-40B4-BE49-F238E27FC236}">
                  <a16:creationId xmlns:a16="http://schemas.microsoft.com/office/drawing/2014/main" id="{3DB10640-A5CB-4014-B47D-ABA2F5A0E783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627830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線コネクタ 318">
              <a:extLst>
                <a:ext uri="{FF2B5EF4-FFF2-40B4-BE49-F238E27FC236}">
                  <a16:creationId xmlns:a16="http://schemas.microsoft.com/office/drawing/2014/main" id="{794F5E45-7E74-494F-A692-90923453B653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0280" y="4871142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線コネクタ 319">
              <a:extLst>
                <a:ext uri="{FF2B5EF4-FFF2-40B4-BE49-F238E27FC236}">
                  <a16:creationId xmlns:a16="http://schemas.microsoft.com/office/drawing/2014/main" id="{6ECF51FD-959C-440D-911E-5DB790F6C4EB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557997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線コネクタ 320">
              <a:extLst>
                <a:ext uri="{FF2B5EF4-FFF2-40B4-BE49-F238E27FC236}">
                  <a16:creationId xmlns:a16="http://schemas.microsoft.com/office/drawing/2014/main" id="{02D52924-5816-4852-8EA8-71F0A8A17342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2565" y="4803263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線コネクタ 321">
              <a:extLst>
                <a:ext uri="{FF2B5EF4-FFF2-40B4-BE49-F238E27FC236}">
                  <a16:creationId xmlns:a16="http://schemas.microsoft.com/office/drawing/2014/main" id="{E732C1D4-EE0E-4403-8D53-0F34E48241BE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486672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線コネクタ 322">
              <a:extLst>
                <a:ext uri="{FF2B5EF4-FFF2-40B4-BE49-F238E27FC236}">
                  <a16:creationId xmlns:a16="http://schemas.microsoft.com/office/drawing/2014/main" id="{6456193B-4A11-4043-9D94-AEA7248421EF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20684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線コネクタ 323">
              <a:extLst>
                <a:ext uri="{FF2B5EF4-FFF2-40B4-BE49-F238E27FC236}">
                  <a16:creationId xmlns:a16="http://schemas.microsoft.com/office/drawing/2014/main" id="{B5C36673-BAAD-4CC4-BBC8-99864A14435B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135518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線コネクタ 324">
              <a:extLst>
                <a:ext uri="{FF2B5EF4-FFF2-40B4-BE49-F238E27FC236}">
                  <a16:creationId xmlns:a16="http://schemas.microsoft.com/office/drawing/2014/main" id="{BFF525C3-7124-4954-824A-322F51ADE258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49571" y="5073574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線コネクタ 325">
              <a:extLst>
                <a:ext uri="{FF2B5EF4-FFF2-40B4-BE49-F238E27FC236}">
                  <a16:creationId xmlns:a16="http://schemas.microsoft.com/office/drawing/2014/main" id="{B88CDB6B-2EEC-426F-ABC8-98773BC05BAB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4" y="5760015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線コネクタ 326">
              <a:extLst>
                <a:ext uri="{FF2B5EF4-FFF2-40B4-BE49-F238E27FC236}">
                  <a16:creationId xmlns:a16="http://schemas.microsoft.com/office/drawing/2014/main" id="{C3922BEA-A877-470A-98CD-8D42D122C046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49570" y="5008455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線コネクタ 327">
              <a:extLst>
                <a:ext uri="{FF2B5EF4-FFF2-40B4-BE49-F238E27FC236}">
                  <a16:creationId xmlns:a16="http://schemas.microsoft.com/office/drawing/2014/main" id="{4D5DD625-341C-4845-AF64-72AE477EDDD4}"/>
                </a:ext>
              </a:extLst>
            </p:cNvPr>
            <p:cNvCxnSpPr>
              <a:cxnSpLocks/>
            </p:cNvCxnSpPr>
            <p:nvPr/>
          </p:nvCxnSpPr>
          <p:spPr>
            <a:xfrm>
              <a:off x="7069125" y="5696767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線コネクタ 328">
              <a:extLst>
                <a:ext uri="{FF2B5EF4-FFF2-40B4-BE49-F238E27FC236}">
                  <a16:creationId xmlns:a16="http://schemas.microsoft.com/office/drawing/2014/main" id="{39A082A0-60CF-47C4-BEF9-862D4F2E1348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51219" y="4383017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線コネクタ 329">
              <a:extLst>
                <a:ext uri="{FF2B5EF4-FFF2-40B4-BE49-F238E27FC236}">
                  <a16:creationId xmlns:a16="http://schemas.microsoft.com/office/drawing/2014/main" id="{1B73D4CF-B3EB-49BF-AF33-0AD1F76DD618}"/>
                </a:ext>
              </a:extLst>
            </p:cNvPr>
            <p:cNvCxnSpPr>
              <a:cxnSpLocks/>
            </p:cNvCxnSpPr>
            <p:nvPr/>
          </p:nvCxnSpPr>
          <p:spPr>
            <a:xfrm>
              <a:off x="6355574" y="4505246"/>
              <a:ext cx="713701" cy="70836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線コネクタ 330">
              <a:extLst>
                <a:ext uri="{FF2B5EF4-FFF2-40B4-BE49-F238E27FC236}">
                  <a16:creationId xmlns:a16="http://schemas.microsoft.com/office/drawing/2014/main" id="{AF25C259-0378-4495-829B-CAA1008C59D5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6348144" y="4451102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線コネクタ 331">
              <a:extLst>
                <a:ext uri="{FF2B5EF4-FFF2-40B4-BE49-F238E27FC236}">
                  <a16:creationId xmlns:a16="http://schemas.microsoft.com/office/drawing/2014/main" id="{E4E7D571-5009-43A6-885E-CB8BB6E0F96A}"/>
                </a:ext>
              </a:extLst>
            </p:cNvPr>
            <p:cNvCxnSpPr>
              <a:cxnSpLocks/>
            </p:cNvCxnSpPr>
            <p:nvPr/>
          </p:nvCxnSpPr>
          <p:spPr>
            <a:xfrm>
              <a:off x="6360480" y="4581166"/>
              <a:ext cx="713213" cy="695176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直線コネクタ 332">
              <a:extLst>
                <a:ext uri="{FF2B5EF4-FFF2-40B4-BE49-F238E27FC236}">
                  <a16:creationId xmlns:a16="http://schemas.microsoft.com/office/drawing/2014/main" id="{5B6BC3B4-A318-4C25-A658-B3A4B407A0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84323" y="4143610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線コネクタ 333">
              <a:extLst>
                <a:ext uri="{FF2B5EF4-FFF2-40B4-BE49-F238E27FC236}">
                  <a16:creationId xmlns:a16="http://schemas.microsoft.com/office/drawing/2014/main" id="{776FA14D-588A-4370-838E-FA37C081CC3D}"/>
                </a:ext>
              </a:extLst>
            </p:cNvPr>
            <p:cNvCxnSpPr>
              <a:cxnSpLocks/>
            </p:cNvCxnSpPr>
            <p:nvPr/>
          </p:nvCxnSpPr>
          <p:spPr>
            <a:xfrm>
              <a:off x="6707297" y="414610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直線コネクタ 334">
              <a:extLst>
                <a:ext uri="{FF2B5EF4-FFF2-40B4-BE49-F238E27FC236}">
                  <a16:creationId xmlns:a16="http://schemas.microsoft.com/office/drawing/2014/main" id="{985B1A9D-5BEE-4B08-B17F-64425A34E3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5708" y="4331842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線コネクタ 335">
              <a:extLst>
                <a:ext uri="{FF2B5EF4-FFF2-40B4-BE49-F238E27FC236}">
                  <a16:creationId xmlns:a16="http://schemas.microsoft.com/office/drawing/2014/main" id="{ACE7F9F0-98DD-48C5-B63F-6C6590331843}"/>
                </a:ext>
              </a:extLst>
            </p:cNvPr>
            <p:cNvCxnSpPr>
              <a:cxnSpLocks/>
            </p:cNvCxnSpPr>
            <p:nvPr/>
          </p:nvCxnSpPr>
          <p:spPr>
            <a:xfrm>
              <a:off x="6888682" y="4334336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線コネクタ 336">
              <a:extLst>
                <a:ext uri="{FF2B5EF4-FFF2-40B4-BE49-F238E27FC236}">
                  <a16:creationId xmlns:a16="http://schemas.microsoft.com/office/drawing/2014/main" id="{180E09E3-2E12-4638-8740-FAD89E7DCC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9658" y="3973920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直線コネクタ 337">
              <a:extLst>
                <a:ext uri="{FF2B5EF4-FFF2-40B4-BE49-F238E27FC236}">
                  <a16:creationId xmlns:a16="http://schemas.microsoft.com/office/drawing/2014/main" id="{403D1793-0925-4188-B6EE-06E9AF91237B}"/>
                </a:ext>
              </a:extLst>
            </p:cNvPr>
            <p:cNvCxnSpPr>
              <a:cxnSpLocks/>
            </p:cNvCxnSpPr>
            <p:nvPr/>
          </p:nvCxnSpPr>
          <p:spPr>
            <a:xfrm>
              <a:off x="6532632" y="397641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0" name="図 289">
            <a:extLst>
              <a:ext uri="{FF2B5EF4-FFF2-40B4-BE49-F238E27FC236}">
                <a16:creationId xmlns:a16="http://schemas.microsoft.com/office/drawing/2014/main" id="{A0B1E92F-BF58-4DF0-A97B-8A23085E78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78" t="28745" r="81057" b="55412"/>
          <a:stretch/>
        </p:blipFill>
        <p:spPr>
          <a:xfrm>
            <a:off x="1364088" y="3733800"/>
            <a:ext cx="1057672" cy="2881574"/>
          </a:xfrm>
          <a:prstGeom prst="rect">
            <a:avLst/>
          </a:prstGeom>
        </p:spPr>
      </p:pic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2204E2-8C49-478F-9F01-4FFB96CAC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295" y="2053786"/>
            <a:ext cx="9028850" cy="1477328"/>
          </a:xfrm>
        </p:spPr>
        <p:txBody>
          <a:bodyPr/>
          <a:lstStyle/>
          <a:p>
            <a:r>
              <a:rPr kumimoji="1" lang="ja-JP" altLang="en-US" sz="2000" dirty="0"/>
              <a:t>カロリメータの構造： 検出層</a:t>
            </a:r>
            <a:r>
              <a:rPr kumimoji="1" lang="ja-JP" altLang="en-US" sz="2000" dirty="0">
                <a:solidFill>
                  <a:srgbClr val="FF0000"/>
                </a:solidFill>
              </a:rPr>
              <a:t>（</a:t>
            </a:r>
            <a:r>
              <a:rPr kumimoji="1" lang="en-US" altLang="ja-JP" sz="2000" dirty="0">
                <a:solidFill>
                  <a:srgbClr val="FF0000"/>
                </a:solidFill>
              </a:rPr>
              <a:t>3 mm</a:t>
            </a:r>
            <a:r>
              <a:rPr kumimoji="1" lang="ja-JP" altLang="en-US" sz="2000" dirty="0">
                <a:solidFill>
                  <a:srgbClr val="FF0000"/>
                </a:solidFill>
              </a:rPr>
              <a:t>）</a:t>
            </a:r>
            <a:r>
              <a:rPr kumimoji="1" lang="ja-JP" altLang="en-US" sz="2000" dirty="0"/>
              <a:t>と吸収層</a:t>
            </a:r>
            <a:r>
              <a:rPr kumimoji="1" lang="en-US" altLang="ja-JP" sz="2000" dirty="0">
                <a:solidFill>
                  <a:srgbClr val="FF0000"/>
                </a:solidFill>
              </a:rPr>
              <a:t>(3.5 mm)</a:t>
            </a:r>
            <a:r>
              <a:rPr kumimoji="1" lang="ja-JP" altLang="en-US" sz="2000" dirty="0"/>
              <a:t>のセットを</a:t>
            </a:r>
            <a:r>
              <a:rPr kumimoji="1" lang="en-US" altLang="ja-JP" sz="2000" dirty="0">
                <a:solidFill>
                  <a:srgbClr val="FF0000"/>
                </a:solidFill>
              </a:rPr>
              <a:t>30</a:t>
            </a:r>
            <a:r>
              <a:rPr kumimoji="1" lang="ja-JP" altLang="en-US" sz="2000" dirty="0">
                <a:solidFill>
                  <a:srgbClr val="FF0000"/>
                </a:solidFill>
              </a:rPr>
              <a:t>層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r>
              <a:rPr kumimoji="1" lang="ja-JP" altLang="en-US" sz="1800" dirty="0"/>
              <a:t>検出層：シンチレータのセル </a:t>
            </a:r>
            <a:r>
              <a:rPr kumimoji="1" lang="en-US" altLang="ja-JP" sz="1800" dirty="0">
                <a:solidFill>
                  <a:srgbClr val="FF0000"/>
                </a:solidFill>
              </a:rPr>
              <a:t>(45×10×3 mm</a:t>
            </a:r>
            <a:r>
              <a:rPr kumimoji="1" lang="en-US" altLang="ja-JP" sz="1800" baseline="30000" dirty="0">
                <a:solidFill>
                  <a:srgbClr val="FF0000"/>
                </a:solidFill>
              </a:rPr>
              <a:t>3</a:t>
            </a:r>
            <a:r>
              <a:rPr kumimoji="1" lang="en-US" altLang="ja-JP" sz="1800" dirty="0">
                <a:solidFill>
                  <a:srgbClr val="FF0000"/>
                </a:solidFill>
              </a:rPr>
              <a:t>) </a:t>
            </a:r>
            <a:r>
              <a:rPr kumimoji="1" lang="ja-JP" altLang="en-US" sz="1800" dirty="0"/>
              <a:t>を１層に</a:t>
            </a:r>
            <a:r>
              <a:rPr kumimoji="1" lang="en-US" altLang="ja-JP" sz="1800" dirty="0"/>
              <a:t>72</a:t>
            </a:r>
            <a:r>
              <a:rPr kumimoji="1" lang="ja-JP" altLang="en-US" sz="1800" dirty="0"/>
              <a:t>個</a:t>
            </a:r>
            <a:r>
              <a:rPr kumimoji="1" lang="en-US" altLang="ja-JP" sz="1800" dirty="0"/>
              <a:t>,</a:t>
            </a:r>
            <a:r>
              <a:rPr kumimoji="1" lang="ja-JP" altLang="en-US" sz="1800" dirty="0"/>
              <a:t> </a:t>
            </a:r>
            <a:r>
              <a:rPr kumimoji="1" lang="en-US" altLang="ja-JP" sz="1800" dirty="0"/>
              <a:t>180×180 ×3mm</a:t>
            </a:r>
            <a:r>
              <a:rPr kumimoji="1" lang="en-US" altLang="ja-JP" sz="1800" baseline="30000" dirty="0"/>
              <a:t>2</a:t>
            </a:r>
            <a:endParaRPr kumimoji="1" lang="en-US" altLang="ja-JP" sz="1800" dirty="0"/>
          </a:p>
          <a:p>
            <a:r>
              <a:rPr kumimoji="1" lang="ja-JP" altLang="en-US" sz="1800" dirty="0"/>
              <a:t>吸収層：</a:t>
            </a:r>
            <a:r>
              <a:rPr kumimoji="1" lang="ja-JP" altLang="en-US" sz="1800" dirty="0">
                <a:solidFill>
                  <a:srgbClr val="FF0000"/>
                </a:solidFill>
              </a:rPr>
              <a:t>炭化タングステン </a:t>
            </a:r>
            <a:r>
              <a:rPr kumimoji="1" lang="en-US" altLang="ja-JP" sz="1800" dirty="0">
                <a:solidFill>
                  <a:srgbClr val="FF0000"/>
                </a:solidFill>
              </a:rPr>
              <a:t>(</a:t>
            </a:r>
            <a:r>
              <a:rPr kumimoji="1" lang="ja-JP" altLang="en-US" sz="1800" dirty="0">
                <a:solidFill>
                  <a:srgbClr val="FF0000"/>
                </a:solidFill>
              </a:rPr>
              <a:t>密度</a:t>
            </a:r>
            <a:r>
              <a:rPr kumimoji="1" lang="en-US" altLang="ja-JP" sz="1800" dirty="0">
                <a:solidFill>
                  <a:srgbClr val="FF0000"/>
                </a:solidFill>
              </a:rPr>
              <a:t>: 14.25 g/cm</a:t>
            </a:r>
            <a:r>
              <a:rPr kumimoji="1" lang="en-US" altLang="ja-JP" sz="1800" baseline="30000" dirty="0">
                <a:solidFill>
                  <a:srgbClr val="FF0000"/>
                </a:solidFill>
              </a:rPr>
              <a:t>3</a:t>
            </a:r>
            <a:r>
              <a:rPr kumimoji="1" lang="en-US" altLang="ja-JP" sz="1800" dirty="0">
                <a:solidFill>
                  <a:srgbClr val="FF0000"/>
                </a:solidFill>
              </a:rPr>
              <a:t>) </a:t>
            </a:r>
            <a:r>
              <a:rPr kumimoji="1" lang="en-US" altLang="ja-JP" sz="1800" dirty="0"/>
              <a:t>, 202×202×3.5 mm</a:t>
            </a:r>
            <a:r>
              <a:rPr kumimoji="1" lang="en-US" altLang="ja-JP" sz="1800" baseline="30000" dirty="0"/>
              <a:t>2 </a:t>
            </a:r>
          </a:p>
          <a:p>
            <a:r>
              <a:rPr kumimoji="1" lang="ja-JP" altLang="en-US" sz="2000" dirty="0">
                <a:solidFill>
                  <a:srgbClr val="FF0000"/>
                </a:solidFill>
              </a:rPr>
              <a:t>全体の放射長： </a:t>
            </a:r>
            <a:r>
              <a:rPr kumimoji="1" lang="en-US" altLang="ja-JP" sz="2000" dirty="0">
                <a:solidFill>
                  <a:srgbClr val="FF0000"/>
                </a:solidFill>
              </a:rPr>
              <a:t>21.5 X</a:t>
            </a:r>
            <a:r>
              <a:rPr kumimoji="1" lang="en-US" altLang="ja-JP" sz="800" dirty="0">
                <a:solidFill>
                  <a:srgbClr val="FF0000"/>
                </a:solidFill>
              </a:rPr>
              <a:t> </a:t>
            </a:r>
            <a:r>
              <a:rPr kumimoji="1" lang="en-US" altLang="ja-JP" sz="2000" b="1" baseline="-25000" dirty="0">
                <a:solidFill>
                  <a:srgbClr val="FF0000"/>
                </a:solidFill>
              </a:rPr>
              <a:t>0</a:t>
            </a:r>
          </a:p>
          <a:p>
            <a:endParaRPr kumimoji="1"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457E5BD8-3E6E-439C-89FC-37C5CBD1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7218"/>
          </a:xfrm>
        </p:spPr>
        <p:txBody>
          <a:bodyPr/>
          <a:lstStyle/>
          <a:p>
            <a:pPr algn="l"/>
            <a:r>
              <a:rPr kumimoji="1" lang="ja-JP" altLang="en-US" sz="2000" dirty="0"/>
              <a:t> </a:t>
            </a:r>
            <a:r>
              <a:rPr kumimoji="1" lang="ja-JP" altLang="en-US" sz="3600" dirty="0"/>
              <a:t>ビームテストに用いられたプロトタイプの構造</a:t>
            </a:r>
            <a:br>
              <a:rPr kumimoji="1" lang="en-US" altLang="ja-JP" sz="2400" dirty="0"/>
            </a:br>
            <a:br>
              <a:rPr kumimoji="1" lang="en-US" altLang="ja-JP" sz="1000" dirty="0"/>
            </a:br>
            <a:r>
              <a:rPr kumimoji="1" lang="en-US" altLang="ja-JP" sz="1000" dirty="0"/>
              <a:t>     </a:t>
            </a:r>
            <a:r>
              <a:rPr kumimoji="1" lang="ja-JP" altLang="en-US" sz="2400" dirty="0">
                <a:solidFill>
                  <a:srgbClr val="0000FF"/>
                </a:solidFill>
                <a:latin typeface="+mn-lt"/>
              </a:rPr>
              <a:t>参考論文：</a:t>
            </a:r>
          </a:p>
        </p:txBody>
      </p:sp>
      <p:sp>
        <p:nvSpPr>
          <p:cNvPr id="11" name="テキスト プレースホルダー 2">
            <a:extLst>
              <a:ext uri="{FF2B5EF4-FFF2-40B4-BE49-F238E27FC236}">
                <a16:creationId xmlns:a16="http://schemas.microsoft.com/office/drawing/2014/main" id="{225D1C44-EDAF-4E15-AAB2-8A442D2985EA}"/>
              </a:ext>
            </a:extLst>
          </p:cNvPr>
          <p:cNvSpPr txBox="1">
            <a:spLocks/>
          </p:cNvSpPr>
          <p:nvPr/>
        </p:nvSpPr>
        <p:spPr>
          <a:xfrm>
            <a:off x="-152400" y="1441847"/>
            <a:ext cx="932454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ＭＳ Ｐゴシック"/>
                <a:ea typeface="+mn-ea"/>
                <a:cs typeface="ＭＳ Ｐゴシック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000" kern="0" dirty="0">
                <a:solidFill>
                  <a:srgbClr val="0000FF"/>
                </a:solidFill>
              </a:rPr>
              <a:t> </a:t>
            </a:r>
            <a:r>
              <a:rPr kumimoji="1" lang="ja-JP" altLang="en-US" sz="1800" kern="0" dirty="0">
                <a:solidFill>
                  <a:srgbClr val="0000FF"/>
                </a:solidFill>
              </a:rPr>
              <a:t> </a:t>
            </a:r>
            <a:r>
              <a:rPr lang="en-US" altLang="ja-JP" sz="1800" kern="0" dirty="0">
                <a:solidFill>
                  <a:srgbClr val="0000FF"/>
                </a:solidFill>
              </a:rPr>
              <a:t>“Construction and response of a highly granular scintillator-based electromagnetic calorimeter”</a:t>
            </a:r>
            <a:r>
              <a:rPr kumimoji="1" lang="ja-JP" altLang="en-US" sz="1800" kern="0" dirty="0">
                <a:solidFill>
                  <a:srgbClr val="0000FF"/>
                </a:solidFill>
              </a:rPr>
              <a:t> </a:t>
            </a:r>
            <a:endParaRPr kumimoji="1" lang="en-US" altLang="ja-JP" sz="1800" kern="0" dirty="0">
              <a:solidFill>
                <a:srgbClr val="0000FF"/>
              </a:solidFill>
            </a:endParaRPr>
          </a:p>
          <a:p>
            <a:r>
              <a:rPr kumimoji="1" lang="ja-JP" altLang="en-US" sz="2000" kern="0" dirty="0">
                <a:solidFill>
                  <a:srgbClr val="0000FF"/>
                </a:solidFill>
              </a:rPr>
              <a:t>   </a:t>
            </a:r>
            <a:r>
              <a:rPr kumimoji="1" lang="en-US" altLang="ja-JP" sz="2000" kern="0" dirty="0">
                <a:solidFill>
                  <a:srgbClr val="0000FF"/>
                </a:solidFill>
              </a:rPr>
              <a:t>(e</a:t>
            </a:r>
            <a:r>
              <a:rPr kumimoji="1" lang="en-US" altLang="ja-JP" sz="2000" kern="0" baseline="30000" dirty="0">
                <a:solidFill>
                  <a:srgbClr val="0000FF"/>
                </a:solidFill>
              </a:rPr>
              <a:t>- </a:t>
            </a:r>
            <a:r>
              <a:rPr kumimoji="1" lang="en-US" altLang="ja-JP" sz="2000" kern="0" dirty="0">
                <a:solidFill>
                  <a:srgbClr val="0000FF"/>
                </a:solidFill>
              </a:rPr>
              <a:t>: 2 – 32 GeV, at the Fermilab)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A7BBA103-B0F7-4708-9DB8-E029A6FD4A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152947"/>
            <a:ext cx="8183159" cy="310717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BD2F13-63F0-4F3A-BE62-0603C2F9119D}"/>
              </a:ext>
            </a:extLst>
          </p:cNvPr>
          <p:cNvSpPr/>
          <p:nvPr/>
        </p:nvSpPr>
        <p:spPr>
          <a:xfrm>
            <a:off x="8534400" y="-71601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29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p:grpSp>
        <p:nvGrpSpPr>
          <p:cNvPr id="586" name="グループ化 585">
            <a:extLst>
              <a:ext uri="{FF2B5EF4-FFF2-40B4-BE49-F238E27FC236}">
                <a16:creationId xmlns:a16="http://schemas.microsoft.com/office/drawing/2014/main" id="{83CE945F-67DA-47CD-8956-CFE67CC21CC5}"/>
              </a:ext>
            </a:extLst>
          </p:cNvPr>
          <p:cNvGrpSpPr/>
          <p:nvPr/>
        </p:nvGrpSpPr>
        <p:grpSpPr>
          <a:xfrm>
            <a:off x="6151695" y="2996777"/>
            <a:ext cx="2866135" cy="1055749"/>
            <a:chOff x="5683122" y="2955877"/>
            <a:chExt cx="3569412" cy="1314803"/>
          </a:xfrm>
        </p:grpSpPr>
        <p:pic>
          <p:nvPicPr>
            <p:cNvPr id="275" name="図 274">
              <a:extLst>
                <a:ext uri="{FF2B5EF4-FFF2-40B4-BE49-F238E27FC236}">
                  <a16:creationId xmlns:a16="http://schemas.microsoft.com/office/drawing/2014/main" id="{54737BE5-802F-4835-A354-FE7B87F84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3122" y="2955877"/>
              <a:ext cx="3569412" cy="1314803"/>
            </a:xfrm>
            <a:prstGeom prst="rect">
              <a:avLst/>
            </a:prstGeom>
          </p:spPr>
        </p:pic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DE6F831C-D94A-4576-91E2-19E7114BF81B}"/>
                </a:ext>
              </a:extLst>
            </p:cNvPr>
            <p:cNvSpPr/>
            <p:nvPr/>
          </p:nvSpPr>
          <p:spPr>
            <a:xfrm>
              <a:off x="6356316" y="3274791"/>
              <a:ext cx="581333" cy="3258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100" b="1" dirty="0"/>
                <a:t>炭化</a:t>
              </a:r>
            </a:p>
          </p:txBody>
        </p:sp>
      </p:grpSp>
      <p:sp>
        <p:nvSpPr>
          <p:cNvPr id="285" name="正方形/長方形 284">
            <a:extLst>
              <a:ext uri="{FF2B5EF4-FFF2-40B4-BE49-F238E27FC236}">
                <a16:creationId xmlns:a16="http://schemas.microsoft.com/office/drawing/2014/main" id="{933ACAF1-8A33-4A3A-BA3D-84FF8A2D7765}"/>
              </a:ext>
            </a:extLst>
          </p:cNvPr>
          <p:cNvSpPr/>
          <p:nvPr/>
        </p:nvSpPr>
        <p:spPr>
          <a:xfrm>
            <a:off x="84767" y="3870570"/>
            <a:ext cx="8931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/>
              <a:t>MPPC</a:t>
            </a:r>
            <a:endParaRPr lang="ja-JP" altLang="en-US" sz="2000" dirty="0"/>
          </a:p>
        </p:txBody>
      </p: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id="{72412B13-81BC-4C3E-BE3D-BBF740145239}"/>
              </a:ext>
            </a:extLst>
          </p:cNvPr>
          <p:cNvSpPr/>
          <p:nvPr/>
        </p:nvSpPr>
        <p:spPr>
          <a:xfrm>
            <a:off x="0" y="4730812"/>
            <a:ext cx="16364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900" dirty="0"/>
              <a:t>キャリブレーションの</a:t>
            </a:r>
            <a:endParaRPr lang="en-US" altLang="ja-JP" sz="1900" dirty="0"/>
          </a:p>
          <a:p>
            <a:r>
              <a:rPr lang="ja-JP" altLang="en-US" sz="1900" dirty="0"/>
              <a:t>ための</a:t>
            </a:r>
            <a:r>
              <a:rPr lang="en-US" altLang="ja-JP" sz="1900" dirty="0"/>
              <a:t>LED</a:t>
            </a:r>
            <a:r>
              <a:rPr lang="ja-JP" altLang="en-US" sz="1900" dirty="0"/>
              <a:t>の</a:t>
            </a:r>
            <a:endParaRPr lang="en-US" altLang="ja-JP" sz="1900" dirty="0"/>
          </a:p>
          <a:p>
            <a:r>
              <a:rPr lang="ja-JP" altLang="en-US" sz="1900" dirty="0"/>
              <a:t>埋め込み穴</a:t>
            </a:r>
            <a:endParaRPr lang="en-US" altLang="ja-JP" sz="1900" dirty="0"/>
          </a:p>
        </p:txBody>
      </p:sp>
      <p:cxnSp>
        <p:nvCxnSpPr>
          <p:cNvPr id="287" name="直線矢印コネクタ 286">
            <a:extLst>
              <a:ext uri="{FF2B5EF4-FFF2-40B4-BE49-F238E27FC236}">
                <a16:creationId xmlns:a16="http://schemas.microsoft.com/office/drawing/2014/main" id="{82E3B2EA-BF16-431B-B854-8A492C07D14C}"/>
              </a:ext>
            </a:extLst>
          </p:cNvPr>
          <p:cNvCxnSpPr>
            <a:cxnSpLocks/>
          </p:cNvCxnSpPr>
          <p:nvPr/>
        </p:nvCxnSpPr>
        <p:spPr>
          <a:xfrm flipV="1">
            <a:off x="872096" y="3886201"/>
            <a:ext cx="651904" cy="177686"/>
          </a:xfrm>
          <a:prstGeom prst="straightConnector1">
            <a:avLst/>
          </a:prstGeom>
          <a:ln w="19050"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線矢印コネクタ 288">
            <a:extLst>
              <a:ext uri="{FF2B5EF4-FFF2-40B4-BE49-F238E27FC236}">
                <a16:creationId xmlns:a16="http://schemas.microsoft.com/office/drawing/2014/main" id="{CD5913DA-4D16-4ED2-99BB-4008379DD775}"/>
              </a:ext>
            </a:extLst>
          </p:cNvPr>
          <p:cNvCxnSpPr>
            <a:cxnSpLocks/>
          </p:cNvCxnSpPr>
          <p:nvPr/>
        </p:nvCxnSpPr>
        <p:spPr>
          <a:xfrm flipV="1">
            <a:off x="990600" y="5154487"/>
            <a:ext cx="533400" cy="103314"/>
          </a:xfrm>
          <a:prstGeom prst="straightConnector1">
            <a:avLst/>
          </a:prstGeom>
          <a:ln w="19050"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75D67F3-AD64-4211-8785-F69237F69BBC}"/>
              </a:ext>
            </a:extLst>
          </p:cNvPr>
          <p:cNvSpPr/>
          <p:nvPr/>
        </p:nvSpPr>
        <p:spPr>
          <a:xfrm>
            <a:off x="7696200" y="4984024"/>
            <a:ext cx="648797" cy="369332"/>
          </a:xfrm>
          <a:prstGeom prst="rect">
            <a:avLst/>
          </a:prstGeom>
          <a:effectLst>
            <a:outerShdw blurRad="50800" dist="50800" dir="5400000" sx="2000" sy="2000" algn="ctr" rotWithShape="0">
              <a:srgbClr val="FF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ja-JP" altLang="en-US" dirty="0"/>
              <a:t>・・・</a:t>
            </a:r>
          </a:p>
        </p:txBody>
      </p: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14C353B0-64B7-49DF-98EA-DCBC21B0603F}"/>
              </a:ext>
            </a:extLst>
          </p:cNvPr>
          <p:cNvGrpSpPr/>
          <p:nvPr/>
        </p:nvGrpSpPr>
        <p:grpSpPr>
          <a:xfrm>
            <a:off x="6299594" y="4121393"/>
            <a:ext cx="874576" cy="2201110"/>
            <a:chOff x="3789254" y="3505200"/>
            <a:chExt cx="1316146" cy="3312442"/>
          </a:xfrm>
        </p:grpSpPr>
        <p:sp>
          <p:nvSpPr>
            <p:cNvPr id="127" name="直方体 126">
              <a:extLst>
                <a:ext uri="{FF2B5EF4-FFF2-40B4-BE49-F238E27FC236}">
                  <a16:creationId xmlns:a16="http://schemas.microsoft.com/office/drawing/2014/main" id="{15847A6B-C549-45AE-AF1D-3A3070AFEBC3}"/>
                </a:ext>
              </a:extLst>
            </p:cNvPr>
            <p:cNvSpPr/>
            <p:nvPr/>
          </p:nvSpPr>
          <p:spPr>
            <a:xfrm rot="10800000" flipV="1">
              <a:off x="3846766" y="3505200"/>
              <a:ext cx="1258634" cy="3312442"/>
            </a:xfrm>
            <a:prstGeom prst="cube">
              <a:avLst>
                <a:gd name="adj" fmla="val 93514"/>
              </a:avLst>
            </a:prstGeom>
            <a:solidFill>
              <a:schemeClr val="bg1">
                <a:lumMod val="65000"/>
              </a:schemeClr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8" name="直方体 127">
              <a:extLst>
                <a:ext uri="{FF2B5EF4-FFF2-40B4-BE49-F238E27FC236}">
                  <a16:creationId xmlns:a16="http://schemas.microsoft.com/office/drawing/2014/main" id="{45319DD1-D578-4A91-99C2-6CC38ACCA4DE}"/>
                </a:ext>
              </a:extLst>
            </p:cNvPr>
            <p:cNvSpPr/>
            <p:nvPr/>
          </p:nvSpPr>
          <p:spPr>
            <a:xfrm rot="10800000" flipV="1">
              <a:off x="3866482" y="3657370"/>
              <a:ext cx="1105210" cy="3008101"/>
            </a:xfrm>
            <a:prstGeom prst="cube">
              <a:avLst>
                <a:gd name="adj" fmla="val 96996"/>
              </a:avLst>
            </a:prstGeom>
            <a:solidFill>
              <a:srgbClr val="00A400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直方体 128">
              <a:extLst>
                <a:ext uri="{FF2B5EF4-FFF2-40B4-BE49-F238E27FC236}">
                  <a16:creationId xmlns:a16="http://schemas.microsoft.com/office/drawing/2014/main" id="{F0B1FCE2-9C93-4726-9393-5BBCB8B001DA}"/>
                </a:ext>
              </a:extLst>
            </p:cNvPr>
            <p:cNvSpPr/>
            <p:nvPr/>
          </p:nvSpPr>
          <p:spPr>
            <a:xfrm rot="10800000" flipV="1">
              <a:off x="3792980" y="3657371"/>
              <a:ext cx="1142993" cy="3008101"/>
            </a:xfrm>
            <a:prstGeom prst="cube">
              <a:avLst>
                <a:gd name="adj" fmla="val 93514"/>
              </a:avLst>
            </a:prstGeom>
            <a:solidFill>
              <a:srgbClr val="30FDF8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0" name="直線コネクタ 129">
              <a:extLst>
                <a:ext uri="{FF2B5EF4-FFF2-40B4-BE49-F238E27FC236}">
                  <a16:creationId xmlns:a16="http://schemas.microsoft.com/office/drawing/2014/main" id="{F4E8BEAC-43A1-4FF6-AE1B-C60ED23803B9}"/>
                </a:ext>
              </a:extLst>
            </p:cNvPr>
            <p:cNvCxnSpPr>
              <a:cxnSpLocks/>
              <a:endCxn id="129" idx="4"/>
            </p:cNvCxnSpPr>
            <p:nvPr/>
          </p:nvCxnSpPr>
          <p:spPr>
            <a:xfrm>
              <a:off x="3792980" y="4681193"/>
              <a:ext cx="1068858" cy="10146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コネクタ 130">
              <a:extLst>
                <a:ext uri="{FF2B5EF4-FFF2-40B4-BE49-F238E27FC236}">
                  <a16:creationId xmlns:a16="http://schemas.microsoft.com/office/drawing/2014/main" id="{D13D7FBE-5E77-430F-84B7-CE0AAF23010E}"/>
                </a:ext>
              </a:extLst>
            </p:cNvPr>
            <p:cNvCxnSpPr>
              <a:cxnSpLocks/>
            </p:cNvCxnSpPr>
            <p:nvPr/>
          </p:nvCxnSpPr>
          <p:spPr>
            <a:xfrm>
              <a:off x="3866483" y="37230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コネクタ 131">
              <a:extLst>
                <a:ext uri="{FF2B5EF4-FFF2-40B4-BE49-F238E27FC236}">
                  <a16:creationId xmlns:a16="http://schemas.microsoft.com/office/drawing/2014/main" id="{18714C4C-96AB-457D-BBBD-E99D80424A25}"/>
                </a:ext>
              </a:extLst>
            </p:cNvPr>
            <p:cNvCxnSpPr>
              <a:cxnSpLocks/>
            </p:cNvCxnSpPr>
            <p:nvPr/>
          </p:nvCxnSpPr>
          <p:spPr>
            <a:xfrm>
              <a:off x="4018883" y="38754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1FAB9413-881C-4E9C-BBBD-95C1C3B024DD}"/>
                </a:ext>
              </a:extLst>
            </p:cNvPr>
            <p:cNvCxnSpPr>
              <a:cxnSpLocks/>
            </p:cNvCxnSpPr>
            <p:nvPr/>
          </p:nvCxnSpPr>
          <p:spPr>
            <a:xfrm>
              <a:off x="4171283" y="40278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>
              <a:extLst>
                <a:ext uri="{FF2B5EF4-FFF2-40B4-BE49-F238E27FC236}">
                  <a16:creationId xmlns:a16="http://schemas.microsoft.com/office/drawing/2014/main" id="{61CE3123-F883-42B7-98CA-A66A63175168}"/>
                </a:ext>
              </a:extLst>
            </p:cNvPr>
            <p:cNvCxnSpPr>
              <a:cxnSpLocks/>
            </p:cNvCxnSpPr>
            <p:nvPr/>
          </p:nvCxnSpPr>
          <p:spPr>
            <a:xfrm>
              <a:off x="4323683" y="41802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コネクタ 134">
              <a:extLst>
                <a:ext uri="{FF2B5EF4-FFF2-40B4-BE49-F238E27FC236}">
                  <a16:creationId xmlns:a16="http://schemas.microsoft.com/office/drawing/2014/main" id="{84B05E11-F647-4632-8758-1A6A5A3A2309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83" y="433263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>
              <a:extLst>
                <a:ext uri="{FF2B5EF4-FFF2-40B4-BE49-F238E27FC236}">
                  <a16:creationId xmlns:a16="http://schemas.microsoft.com/office/drawing/2014/main" id="{19001BAA-1482-4120-9C36-285B6C49F845}"/>
                </a:ext>
              </a:extLst>
            </p:cNvPr>
            <p:cNvCxnSpPr>
              <a:cxnSpLocks/>
            </p:cNvCxnSpPr>
            <p:nvPr/>
          </p:nvCxnSpPr>
          <p:spPr>
            <a:xfrm>
              <a:off x="3942683" y="38031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>
              <a:extLst>
                <a:ext uri="{FF2B5EF4-FFF2-40B4-BE49-F238E27FC236}">
                  <a16:creationId xmlns:a16="http://schemas.microsoft.com/office/drawing/2014/main" id="{4048DEBF-B480-47B9-8B03-9D7CD768E61E}"/>
                </a:ext>
              </a:extLst>
            </p:cNvPr>
            <p:cNvCxnSpPr>
              <a:cxnSpLocks/>
            </p:cNvCxnSpPr>
            <p:nvPr/>
          </p:nvCxnSpPr>
          <p:spPr>
            <a:xfrm>
              <a:off x="4095083" y="39555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コネクタ 137">
              <a:extLst>
                <a:ext uri="{FF2B5EF4-FFF2-40B4-BE49-F238E27FC236}">
                  <a16:creationId xmlns:a16="http://schemas.microsoft.com/office/drawing/2014/main" id="{52534721-3616-4841-A18B-16AC4033FD50}"/>
                </a:ext>
              </a:extLst>
            </p:cNvPr>
            <p:cNvCxnSpPr>
              <a:cxnSpLocks/>
            </p:cNvCxnSpPr>
            <p:nvPr/>
          </p:nvCxnSpPr>
          <p:spPr>
            <a:xfrm>
              <a:off x="4247483" y="41079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>
              <a:extLst>
                <a:ext uri="{FF2B5EF4-FFF2-40B4-BE49-F238E27FC236}">
                  <a16:creationId xmlns:a16="http://schemas.microsoft.com/office/drawing/2014/main" id="{8D0DF7BB-867F-4AD3-8795-0EF42F4E0875}"/>
                </a:ext>
              </a:extLst>
            </p:cNvPr>
            <p:cNvCxnSpPr>
              <a:cxnSpLocks/>
            </p:cNvCxnSpPr>
            <p:nvPr/>
          </p:nvCxnSpPr>
          <p:spPr>
            <a:xfrm>
              <a:off x="4399883" y="42603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>
              <a:extLst>
                <a:ext uri="{FF2B5EF4-FFF2-40B4-BE49-F238E27FC236}">
                  <a16:creationId xmlns:a16="http://schemas.microsoft.com/office/drawing/2014/main" id="{A5F6F752-98D7-4FCC-AA98-5F9B9D8D6B5B}"/>
                </a:ext>
              </a:extLst>
            </p:cNvPr>
            <p:cNvCxnSpPr>
              <a:cxnSpLocks/>
            </p:cNvCxnSpPr>
            <p:nvPr/>
          </p:nvCxnSpPr>
          <p:spPr>
            <a:xfrm>
              <a:off x="4552283" y="44127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>
              <a:extLst>
                <a:ext uri="{FF2B5EF4-FFF2-40B4-BE49-F238E27FC236}">
                  <a16:creationId xmlns:a16="http://schemas.microsoft.com/office/drawing/2014/main" id="{39FB96BF-5E58-48C8-8719-E503F9AAC9A5}"/>
                </a:ext>
              </a:extLst>
            </p:cNvPr>
            <p:cNvCxnSpPr>
              <a:cxnSpLocks/>
            </p:cNvCxnSpPr>
            <p:nvPr/>
          </p:nvCxnSpPr>
          <p:spPr>
            <a:xfrm>
              <a:off x="4628483" y="4485994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コネクタ 141">
              <a:extLst>
                <a:ext uri="{FF2B5EF4-FFF2-40B4-BE49-F238E27FC236}">
                  <a16:creationId xmlns:a16="http://schemas.microsoft.com/office/drawing/2014/main" id="{DD76C885-BF1B-4758-B4EB-60283CC0BC8B}"/>
                </a:ext>
              </a:extLst>
            </p:cNvPr>
            <p:cNvCxnSpPr>
              <a:cxnSpLocks/>
            </p:cNvCxnSpPr>
            <p:nvPr/>
          </p:nvCxnSpPr>
          <p:spPr>
            <a:xfrm>
              <a:off x="4704683" y="4565137"/>
              <a:ext cx="0" cy="19440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648911C2-1E87-4842-97AA-AE659FCE65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0883" y="4638395"/>
              <a:ext cx="1" cy="19476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D027DA56-B2F9-467F-93C8-EA2A9BDB849C}"/>
                </a:ext>
              </a:extLst>
            </p:cNvPr>
            <p:cNvCxnSpPr>
              <a:cxnSpLocks/>
            </p:cNvCxnSpPr>
            <p:nvPr/>
          </p:nvCxnSpPr>
          <p:spPr>
            <a:xfrm>
              <a:off x="3790282" y="4200480"/>
              <a:ext cx="1068423" cy="98619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82F01EFA-D0FC-4420-AFF8-D75C30314609}"/>
                </a:ext>
              </a:extLst>
            </p:cNvPr>
            <p:cNvCxnSpPr>
              <a:cxnSpLocks/>
            </p:cNvCxnSpPr>
            <p:nvPr/>
          </p:nvCxnSpPr>
          <p:spPr>
            <a:xfrm>
              <a:off x="3789254" y="5185821"/>
              <a:ext cx="1068858" cy="1014658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線コネクタ 145">
              <a:extLst>
                <a:ext uri="{FF2B5EF4-FFF2-40B4-BE49-F238E27FC236}">
                  <a16:creationId xmlns:a16="http://schemas.microsoft.com/office/drawing/2014/main" id="{A2E588A4-4124-4054-8C1A-2413DA1D5BAB}"/>
                </a:ext>
              </a:extLst>
            </p:cNvPr>
            <p:cNvCxnSpPr>
              <a:cxnSpLocks/>
            </p:cNvCxnSpPr>
            <p:nvPr/>
          </p:nvCxnSpPr>
          <p:spPr>
            <a:xfrm>
              <a:off x="4856264" y="5185821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線コネクタ 146">
              <a:extLst>
                <a:ext uri="{FF2B5EF4-FFF2-40B4-BE49-F238E27FC236}">
                  <a16:creationId xmlns:a16="http://schemas.microsoft.com/office/drawing/2014/main" id="{1A081FDB-A286-467D-AB9A-8F77BF53756F}"/>
                </a:ext>
              </a:extLst>
            </p:cNvPr>
            <p:cNvCxnSpPr>
              <a:cxnSpLocks/>
            </p:cNvCxnSpPr>
            <p:nvPr/>
          </p:nvCxnSpPr>
          <p:spPr>
            <a:xfrm>
              <a:off x="4856264" y="5691718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線コネクタ 147">
              <a:extLst>
                <a:ext uri="{FF2B5EF4-FFF2-40B4-BE49-F238E27FC236}">
                  <a16:creationId xmlns:a16="http://schemas.microsoft.com/office/drawing/2014/main" id="{9128336F-6778-41DC-9012-E86C32A88C22}"/>
                </a:ext>
              </a:extLst>
            </p:cNvPr>
            <p:cNvCxnSpPr>
              <a:cxnSpLocks/>
            </p:cNvCxnSpPr>
            <p:nvPr/>
          </p:nvCxnSpPr>
          <p:spPr>
            <a:xfrm>
              <a:off x="4865407" y="6200479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コネクタ 148">
              <a:extLst>
                <a:ext uri="{FF2B5EF4-FFF2-40B4-BE49-F238E27FC236}">
                  <a16:creationId xmlns:a16="http://schemas.microsoft.com/office/drawing/2014/main" id="{16E0FE6B-3F32-42BC-A075-9392194A7B4B}"/>
                </a:ext>
              </a:extLst>
            </p:cNvPr>
            <p:cNvCxnSpPr>
              <a:cxnSpLocks/>
            </p:cNvCxnSpPr>
            <p:nvPr/>
          </p:nvCxnSpPr>
          <p:spPr>
            <a:xfrm>
              <a:off x="3866483" y="3725771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線コネクタ 149">
              <a:extLst>
                <a:ext uri="{FF2B5EF4-FFF2-40B4-BE49-F238E27FC236}">
                  <a16:creationId xmlns:a16="http://schemas.microsoft.com/office/drawing/2014/main" id="{17D155DB-E4BB-42BE-A71F-5CD426FBADC8}"/>
                </a:ext>
              </a:extLst>
            </p:cNvPr>
            <p:cNvCxnSpPr>
              <a:cxnSpLocks/>
            </p:cNvCxnSpPr>
            <p:nvPr/>
          </p:nvCxnSpPr>
          <p:spPr>
            <a:xfrm>
              <a:off x="4018883" y="38763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線コネクタ 150">
              <a:extLst>
                <a:ext uri="{FF2B5EF4-FFF2-40B4-BE49-F238E27FC236}">
                  <a16:creationId xmlns:a16="http://schemas.microsoft.com/office/drawing/2014/main" id="{140152AB-D9F5-4D06-B6FC-C8AA907DC4C9}"/>
                </a:ext>
              </a:extLst>
            </p:cNvPr>
            <p:cNvCxnSpPr>
              <a:cxnSpLocks/>
            </p:cNvCxnSpPr>
            <p:nvPr/>
          </p:nvCxnSpPr>
          <p:spPr>
            <a:xfrm>
              <a:off x="4171283" y="40287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線コネクタ 151">
              <a:extLst>
                <a:ext uri="{FF2B5EF4-FFF2-40B4-BE49-F238E27FC236}">
                  <a16:creationId xmlns:a16="http://schemas.microsoft.com/office/drawing/2014/main" id="{946C1E89-3BA9-45E0-AD6C-AA23B80C0228}"/>
                </a:ext>
              </a:extLst>
            </p:cNvPr>
            <p:cNvCxnSpPr>
              <a:cxnSpLocks/>
            </p:cNvCxnSpPr>
            <p:nvPr/>
          </p:nvCxnSpPr>
          <p:spPr>
            <a:xfrm>
              <a:off x="4323683" y="41811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線コネクタ 152">
              <a:extLst>
                <a:ext uri="{FF2B5EF4-FFF2-40B4-BE49-F238E27FC236}">
                  <a16:creationId xmlns:a16="http://schemas.microsoft.com/office/drawing/2014/main" id="{FD56777F-A43F-4756-B550-45720F23F168}"/>
                </a:ext>
              </a:extLst>
            </p:cNvPr>
            <p:cNvCxnSpPr>
              <a:cxnSpLocks/>
            </p:cNvCxnSpPr>
            <p:nvPr/>
          </p:nvCxnSpPr>
          <p:spPr>
            <a:xfrm>
              <a:off x="4476083" y="4333595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コネクタ 153">
              <a:extLst>
                <a:ext uri="{FF2B5EF4-FFF2-40B4-BE49-F238E27FC236}">
                  <a16:creationId xmlns:a16="http://schemas.microsoft.com/office/drawing/2014/main" id="{99E62683-7254-4A18-B1BB-2593D1441259}"/>
                </a:ext>
              </a:extLst>
            </p:cNvPr>
            <p:cNvCxnSpPr>
              <a:cxnSpLocks/>
            </p:cNvCxnSpPr>
            <p:nvPr/>
          </p:nvCxnSpPr>
          <p:spPr>
            <a:xfrm>
              <a:off x="4628483" y="4485995"/>
              <a:ext cx="70825" cy="45067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コネクタ 154">
              <a:extLst>
                <a:ext uri="{FF2B5EF4-FFF2-40B4-BE49-F238E27FC236}">
                  <a16:creationId xmlns:a16="http://schemas.microsoft.com/office/drawing/2014/main" id="{418EE919-5C0E-472D-A270-69D4BD3F4939}"/>
                </a:ext>
              </a:extLst>
            </p:cNvPr>
            <p:cNvCxnSpPr>
              <a:cxnSpLocks/>
            </p:cNvCxnSpPr>
            <p:nvPr/>
          </p:nvCxnSpPr>
          <p:spPr>
            <a:xfrm>
              <a:off x="4779252" y="464169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コネクタ 155">
              <a:extLst>
                <a:ext uri="{FF2B5EF4-FFF2-40B4-BE49-F238E27FC236}">
                  <a16:creationId xmlns:a16="http://schemas.microsoft.com/office/drawing/2014/main" id="{C8EDA271-5489-4A0A-B1FA-A7457A8A60E5}"/>
                </a:ext>
              </a:extLst>
            </p:cNvPr>
            <p:cNvCxnSpPr>
              <a:cxnSpLocks/>
            </p:cNvCxnSpPr>
            <p:nvPr/>
          </p:nvCxnSpPr>
          <p:spPr>
            <a:xfrm>
              <a:off x="3934593" y="38031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線コネクタ 156">
              <a:extLst>
                <a:ext uri="{FF2B5EF4-FFF2-40B4-BE49-F238E27FC236}">
                  <a16:creationId xmlns:a16="http://schemas.microsoft.com/office/drawing/2014/main" id="{250169DD-A2E3-49D9-8430-386D3E19795E}"/>
                </a:ext>
              </a:extLst>
            </p:cNvPr>
            <p:cNvCxnSpPr>
              <a:cxnSpLocks/>
            </p:cNvCxnSpPr>
            <p:nvPr/>
          </p:nvCxnSpPr>
          <p:spPr>
            <a:xfrm>
              <a:off x="4086993" y="39555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線コネクタ 157">
              <a:extLst>
                <a:ext uri="{FF2B5EF4-FFF2-40B4-BE49-F238E27FC236}">
                  <a16:creationId xmlns:a16="http://schemas.microsoft.com/office/drawing/2014/main" id="{62DB4774-EA23-4C8A-9624-B6C656C73716}"/>
                </a:ext>
              </a:extLst>
            </p:cNvPr>
            <p:cNvCxnSpPr>
              <a:cxnSpLocks/>
            </p:cNvCxnSpPr>
            <p:nvPr/>
          </p:nvCxnSpPr>
          <p:spPr>
            <a:xfrm>
              <a:off x="4239393" y="41079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線コネクタ 158">
              <a:extLst>
                <a:ext uri="{FF2B5EF4-FFF2-40B4-BE49-F238E27FC236}">
                  <a16:creationId xmlns:a16="http://schemas.microsoft.com/office/drawing/2014/main" id="{3E4E5D5B-2DA6-4687-8096-115C1572460A}"/>
                </a:ext>
              </a:extLst>
            </p:cNvPr>
            <p:cNvCxnSpPr>
              <a:cxnSpLocks/>
            </p:cNvCxnSpPr>
            <p:nvPr/>
          </p:nvCxnSpPr>
          <p:spPr>
            <a:xfrm>
              <a:off x="4391793" y="42603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コネクタ 159">
              <a:extLst>
                <a:ext uri="{FF2B5EF4-FFF2-40B4-BE49-F238E27FC236}">
                  <a16:creationId xmlns:a16="http://schemas.microsoft.com/office/drawing/2014/main" id="{7BABF9FF-1433-49D0-AB2B-EC33C19DB96C}"/>
                </a:ext>
              </a:extLst>
            </p:cNvPr>
            <p:cNvCxnSpPr>
              <a:cxnSpLocks/>
            </p:cNvCxnSpPr>
            <p:nvPr/>
          </p:nvCxnSpPr>
          <p:spPr>
            <a:xfrm>
              <a:off x="4544193" y="44127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コネクタ 160">
              <a:extLst>
                <a:ext uri="{FF2B5EF4-FFF2-40B4-BE49-F238E27FC236}">
                  <a16:creationId xmlns:a16="http://schemas.microsoft.com/office/drawing/2014/main" id="{1501ACD9-FD17-47F9-88EB-7A680D3A5F0E}"/>
                </a:ext>
              </a:extLst>
            </p:cNvPr>
            <p:cNvCxnSpPr>
              <a:cxnSpLocks/>
            </p:cNvCxnSpPr>
            <p:nvPr/>
          </p:nvCxnSpPr>
          <p:spPr>
            <a:xfrm>
              <a:off x="4703871" y="4565137"/>
              <a:ext cx="77012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20898710-F22A-4B15-B0BB-097D06A96DF2}"/>
              </a:ext>
            </a:extLst>
          </p:cNvPr>
          <p:cNvGrpSpPr/>
          <p:nvPr/>
        </p:nvGrpSpPr>
        <p:grpSpPr>
          <a:xfrm>
            <a:off x="8127050" y="4122929"/>
            <a:ext cx="888152" cy="2201110"/>
            <a:chOff x="7804697" y="3790066"/>
            <a:chExt cx="888152" cy="2201110"/>
          </a:xfrm>
        </p:grpSpPr>
        <p:sp>
          <p:nvSpPr>
            <p:cNvPr id="55" name="直方体 54">
              <a:extLst>
                <a:ext uri="{FF2B5EF4-FFF2-40B4-BE49-F238E27FC236}">
                  <a16:creationId xmlns:a16="http://schemas.microsoft.com/office/drawing/2014/main" id="{57937E60-B17A-4251-A94F-CC4EB5AC8F87}"/>
                </a:ext>
              </a:extLst>
            </p:cNvPr>
            <p:cNvSpPr/>
            <p:nvPr/>
          </p:nvSpPr>
          <p:spPr>
            <a:xfrm rot="10800000" flipV="1">
              <a:off x="7856490" y="3790066"/>
              <a:ext cx="836359" cy="2201110"/>
            </a:xfrm>
            <a:prstGeom prst="cube">
              <a:avLst>
                <a:gd name="adj" fmla="val 93514"/>
              </a:avLst>
            </a:prstGeom>
            <a:solidFill>
              <a:schemeClr val="bg1">
                <a:lumMod val="65000"/>
              </a:schemeClr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6" name="直方体 55">
              <a:extLst>
                <a:ext uri="{FF2B5EF4-FFF2-40B4-BE49-F238E27FC236}">
                  <a16:creationId xmlns:a16="http://schemas.microsoft.com/office/drawing/2014/main" id="{DD85C5FA-1FC9-4158-95F3-EA978BBC4DD8}"/>
                </a:ext>
              </a:extLst>
            </p:cNvPr>
            <p:cNvSpPr/>
            <p:nvPr/>
          </p:nvSpPr>
          <p:spPr>
            <a:xfrm rot="10800000" flipV="1">
              <a:off x="7862001" y="3872699"/>
              <a:ext cx="734410" cy="2013080"/>
            </a:xfrm>
            <a:prstGeom prst="cube">
              <a:avLst>
                <a:gd name="adj" fmla="val 96996"/>
              </a:avLst>
            </a:prstGeom>
            <a:solidFill>
              <a:srgbClr val="00A400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  <a:scene3d>
              <a:camera prst="orthographicFront"/>
              <a:lightRig rig="threePt" dir="t"/>
            </a:scene3d>
            <a:sp3d prstMaterial="powder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直方体 56">
              <a:extLst>
                <a:ext uri="{FF2B5EF4-FFF2-40B4-BE49-F238E27FC236}">
                  <a16:creationId xmlns:a16="http://schemas.microsoft.com/office/drawing/2014/main" id="{DB18E9C5-6C03-4DFB-980D-C8C1447EFF56}"/>
                </a:ext>
              </a:extLst>
            </p:cNvPr>
            <p:cNvSpPr/>
            <p:nvPr/>
          </p:nvSpPr>
          <p:spPr>
            <a:xfrm rot="5400000" flipH="1" flipV="1">
              <a:off x="7186544" y="4495472"/>
              <a:ext cx="2015864" cy="764750"/>
            </a:xfrm>
            <a:prstGeom prst="cube">
              <a:avLst>
                <a:gd name="adj" fmla="val 93514"/>
              </a:avLst>
            </a:prstGeom>
            <a:solidFill>
              <a:srgbClr val="30FDF8"/>
            </a:solidFill>
            <a:ln w="635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4805BF9-8C83-425D-986B-1F9787A1BF67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12477" y="4239133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線コネクタ 73">
              <a:extLst>
                <a:ext uri="{FF2B5EF4-FFF2-40B4-BE49-F238E27FC236}">
                  <a16:creationId xmlns:a16="http://schemas.microsoft.com/office/drawing/2014/main" id="{F392E160-1E5E-4FF9-A3B6-3B23448F75B0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928488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線コネクタ 169">
              <a:extLst>
                <a:ext uri="{FF2B5EF4-FFF2-40B4-BE49-F238E27FC236}">
                  <a16:creationId xmlns:a16="http://schemas.microsoft.com/office/drawing/2014/main" id="{ECC56EBB-9E76-4B7C-878D-1493A9B919E4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10421" y="4169300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線コネクタ 170">
              <a:extLst>
                <a:ext uri="{FF2B5EF4-FFF2-40B4-BE49-F238E27FC236}">
                  <a16:creationId xmlns:a16="http://schemas.microsoft.com/office/drawing/2014/main" id="{1AF17DE2-47B2-449C-8105-DC7454E49821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858655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線コネクタ 171">
              <a:extLst>
                <a:ext uri="{FF2B5EF4-FFF2-40B4-BE49-F238E27FC236}">
                  <a16:creationId xmlns:a16="http://schemas.microsoft.com/office/drawing/2014/main" id="{3FA2A222-8E12-4D74-AA17-1890B28292B5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8365" y="4097975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線コネクタ 172">
              <a:extLst>
                <a:ext uri="{FF2B5EF4-FFF2-40B4-BE49-F238E27FC236}">
                  <a16:creationId xmlns:a16="http://schemas.microsoft.com/office/drawing/2014/main" id="{7A6F9C56-924A-47ED-A92D-F0337013EFC7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787330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線コネクタ 174">
              <a:extLst>
                <a:ext uri="{FF2B5EF4-FFF2-40B4-BE49-F238E27FC236}">
                  <a16:creationId xmlns:a16="http://schemas.microsoft.com/office/drawing/2014/main" id="{05BB1BBC-8A9A-4EB8-901C-B704AE3F4B50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137731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コネクタ 175">
              <a:extLst>
                <a:ext uri="{FF2B5EF4-FFF2-40B4-BE49-F238E27FC236}">
                  <a16:creationId xmlns:a16="http://schemas.microsoft.com/office/drawing/2014/main" id="{688C32C4-184D-4195-8CFD-2ADCC610BD15}"/>
                </a:ext>
              </a:extLst>
            </p:cNvPr>
            <p:cNvCxnSpPr>
              <a:cxnSpLocks/>
            </p:cNvCxnSpPr>
            <p:nvPr/>
          </p:nvCxnSpPr>
          <p:spPr>
            <a:xfrm>
              <a:off x="7814881" y="4362736"/>
              <a:ext cx="713701" cy="70836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線コネクタ 176">
              <a:extLst>
                <a:ext uri="{FF2B5EF4-FFF2-40B4-BE49-F238E27FC236}">
                  <a16:creationId xmlns:a16="http://schemas.microsoft.com/office/drawing/2014/main" id="{0632AE31-A093-4085-83CB-ED4A69E6F39D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067898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線コネクタ 177">
              <a:extLst>
                <a:ext uri="{FF2B5EF4-FFF2-40B4-BE49-F238E27FC236}">
                  <a16:creationId xmlns:a16="http://schemas.microsoft.com/office/drawing/2014/main" id="{23433FD0-402E-4F12-9D85-2F2C82CDDD83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9402" y="4307218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コネクタ 178">
              <a:extLst>
                <a:ext uri="{FF2B5EF4-FFF2-40B4-BE49-F238E27FC236}">
                  <a16:creationId xmlns:a16="http://schemas.microsoft.com/office/drawing/2014/main" id="{C319F69C-96C0-4F03-8F9B-92163D9CFDEB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99657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線コネクタ 179">
              <a:extLst>
                <a:ext uri="{FF2B5EF4-FFF2-40B4-BE49-F238E27FC236}">
                  <a16:creationId xmlns:a16="http://schemas.microsoft.com/office/drawing/2014/main" id="{79F563C5-A137-4F63-BEEC-97640C2C9A37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8799" y="4027389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線コネクタ 180">
              <a:extLst>
                <a:ext uri="{FF2B5EF4-FFF2-40B4-BE49-F238E27FC236}">
                  <a16:creationId xmlns:a16="http://schemas.microsoft.com/office/drawing/2014/main" id="{AEE19735-6C79-4FE6-9E5B-4A8FD66D2E2A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71674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線コネクタ 181">
              <a:extLst>
                <a:ext uri="{FF2B5EF4-FFF2-40B4-BE49-F238E27FC236}">
                  <a16:creationId xmlns:a16="http://schemas.microsoft.com/office/drawing/2014/main" id="{27070B55-EF29-4900-A996-01DFEB428782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6743" y="3956064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コネクタ 182">
              <a:extLst>
                <a:ext uri="{FF2B5EF4-FFF2-40B4-BE49-F238E27FC236}">
                  <a16:creationId xmlns:a16="http://schemas.microsoft.com/office/drawing/2014/main" id="{184E6AC1-95BE-4833-A8A4-A4B6225E24DC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4645419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>
              <a:extLst>
                <a:ext uri="{FF2B5EF4-FFF2-40B4-BE49-F238E27FC236}">
                  <a16:creationId xmlns:a16="http://schemas.microsoft.com/office/drawing/2014/main" id="{2FFCF6B1-559C-418B-BA73-3F13F5922046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7930" y="4799787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コネクタ 187">
              <a:extLst>
                <a:ext uri="{FF2B5EF4-FFF2-40B4-BE49-F238E27FC236}">
                  <a16:creationId xmlns:a16="http://schemas.microsoft.com/office/drawing/2014/main" id="{256CCD4E-93A0-4939-8D64-C485C25DCA93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48689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線コネクタ 188">
              <a:extLst>
                <a:ext uri="{FF2B5EF4-FFF2-40B4-BE49-F238E27FC236}">
                  <a16:creationId xmlns:a16="http://schemas.microsoft.com/office/drawing/2014/main" id="{FE5C5D58-93CF-4E74-B5EE-B38CA1810E6F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6123" y="4726214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線コネクタ 189">
              <a:extLst>
                <a:ext uri="{FF2B5EF4-FFF2-40B4-BE49-F238E27FC236}">
                  <a16:creationId xmlns:a16="http://schemas.microsoft.com/office/drawing/2014/main" id="{0865E0AE-C37D-4D4D-B59B-C3475D48D986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417060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id="{A7D243B5-B3E8-4133-99A6-600820289424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345735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コネクタ 192">
              <a:extLst>
                <a:ext uri="{FF2B5EF4-FFF2-40B4-BE49-F238E27FC236}">
                  <a16:creationId xmlns:a16="http://schemas.microsoft.com/office/drawing/2014/main" id="{ABB7FEB7-7F72-40D7-B3FC-F97E3C4FEA91}"/>
                </a:ext>
              </a:extLst>
            </p:cNvPr>
            <p:cNvCxnSpPr>
              <a:cxnSpLocks/>
            </p:cNvCxnSpPr>
            <p:nvPr/>
          </p:nvCxnSpPr>
          <p:spPr>
            <a:xfrm>
              <a:off x="7814881" y="4992358"/>
              <a:ext cx="714771" cy="708525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3937E980-58EF-410E-BA04-31C3D4183442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696136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コネクタ 194">
              <a:extLst>
                <a:ext uri="{FF2B5EF4-FFF2-40B4-BE49-F238E27FC236}">
                  <a16:creationId xmlns:a16="http://schemas.microsoft.com/office/drawing/2014/main" id="{57736A57-A1A8-4E47-904D-3E68AF432570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6833" y="4939448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線コネクタ 195">
              <a:extLst>
                <a:ext uri="{FF2B5EF4-FFF2-40B4-BE49-F238E27FC236}">
                  <a16:creationId xmlns:a16="http://schemas.microsoft.com/office/drawing/2014/main" id="{6D1C383D-313E-4E84-AB8B-B3CC7F405AB6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62630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コネクタ 196">
              <a:extLst>
                <a:ext uri="{FF2B5EF4-FFF2-40B4-BE49-F238E27FC236}">
                  <a16:creationId xmlns:a16="http://schemas.microsoft.com/office/drawing/2014/main" id="{349B9BD6-5448-4D55-886C-438C13CF21B0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9118" y="4871569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コネクタ 197">
              <a:extLst>
                <a:ext uri="{FF2B5EF4-FFF2-40B4-BE49-F238E27FC236}">
                  <a16:creationId xmlns:a16="http://schemas.microsoft.com/office/drawing/2014/main" id="{96B0F1C0-319F-47A1-80D3-AE524D6407F6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554978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線コネクタ 199">
              <a:extLst>
                <a:ext uri="{FF2B5EF4-FFF2-40B4-BE49-F238E27FC236}">
                  <a16:creationId xmlns:a16="http://schemas.microsoft.com/office/drawing/2014/main" id="{EC3D7138-FDC4-4AC0-A440-3377D7250285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275149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コネクタ 201">
              <a:extLst>
                <a:ext uri="{FF2B5EF4-FFF2-40B4-BE49-F238E27FC236}">
                  <a16:creationId xmlns:a16="http://schemas.microsoft.com/office/drawing/2014/main" id="{43A5542F-3CDA-4959-84EF-8306210BB138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203824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線コネクタ 214">
              <a:extLst>
                <a:ext uri="{FF2B5EF4-FFF2-40B4-BE49-F238E27FC236}">
                  <a16:creationId xmlns:a16="http://schemas.microsoft.com/office/drawing/2014/main" id="{DE6D66E2-FC45-4311-9A9B-B17B5FA52272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6124" y="5141880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コネクタ 215">
              <a:extLst>
                <a:ext uri="{FF2B5EF4-FFF2-40B4-BE49-F238E27FC236}">
                  <a16:creationId xmlns:a16="http://schemas.microsoft.com/office/drawing/2014/main" id="{5A70BC4C-D7A7-4597-B6A8-CE38168BC75E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7" y="5828321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コネクタ 216">
              <a:extLst>
                <a:ext uri="{FF2B5EF4-FFF2-40B4-BE49-F238E27FC236}">
                  <a16:creationId xmlns:a16="http://schemas.microsoft.com/office/drawing/2014/main" id="{635A2B4F-3C7A-4830-A2EF-EEEB7D0CDB0A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6123" y="5076761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線コネクタ 217">
              <a:extLst>
                <a:ext uri="{FF2B5EF4-FFF2-40B4-BE49-F238E27FC236}">
                  <a16:creationId xmlns:a16="http://schemas.microsoft.com/office/drawing/2014/main" id="{8B740CCD-762F-4BB1-AF3B-77187DFB97FA}"/>
                </a:ext>
              </a:extLst>
            </p:cNvPr>
            <p:cNvCxnSpPr>
              <a:cxnSpLocks/>
            </p:cNvCxnSpPr>
            <p:nvPr/>
          </p:nvCxnSpPr>
          <p:spPr>
            <a:xfrm>
              <a:off x="8525678" y="5765073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線コネクタ 249">
              <a:extLst>
                <a:ext uri="{FF2B5EF4-FFF2-40B4-BE49-F238E27FC236}">
                  <a16:creationId xmlns:a16="http://schemas.microsoft.com/office/drawing/2014/main" id="{33AF87A4-409D-4040-8602-761EE7E4EFC7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7772" y="4451323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線コネクタ 251">
              <a:extLst>
                <a:ext uri="{FF2B5EF4-FFF2-40B4-BE49-F238E27FC236}">
                  <a16:creationId xmlns:a16="http://schemas.microsoft.com/office/drawing/2014/main" id="{49EC0649-F807-48A3-BDF7-187155AF766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127" y="4573552"/>
              <a:ext cx="713701" cy="708362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id="{77192F0A-6111-4FC4-B063-BBFB9FE05BE2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7804697" y="4519408"/>
              <a:ext cx="731264" cy="67680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線コネクタ 280">
              <a:extLst>
                <a:ext uri="{FF2B5EF4-FFF2-40B4-BE49-F238E27FC236}">
                  <a16:creationId xmlns:a16="http://schemas.microsoft.com/office/drawing/2014/main" id="{7875F331-31C3-4EAC-A521-A06E861C72D0}"/>
                </a:ext>
              </a:extLst>
            </p:cNvPr>
            <p:cNvCxnSpPr>
              <a:cxnSpLocks/>
            </p:cNvCxnSpPr>
            <p:nvPr/>
          </p:nvCxnSpPr>
          <p:spPr>
            <a:xfrm>
              <a:off x="7817033" y="4649472"/>
              <a:ext cx="713213" cy="695176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線コネクタ 281">
              <a:extLst>
                <a:ext uri="{FF2B5EF4-FFF2-40B4-BE49-F238E27FC236}">
                  <a16:creationId xmlns:a16="http://schemas.microsoft.com/office/drawing/2014/main" id="{444AB2F9-8B3B-4736-AC66-FFD1972742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0876" y="4211916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線コネクタ 282">
              <a:extLst>
                <a:ext uri="{FF2B5EF4-FFF2-40B4-BE49-F238E27FC236}">
                  <a16:creationId xmlns:a16="http://schemas.microsoft.com/office/drawing/2014/main" id="{D8D077E1-17C9-40E8-88AC-2CA2786FD9DF}"/>
                </a:ext>
              </a:extLst>
            </p:cNvPr>
            <p:cNvCxnSpPr>
              <a:cxnSpLocks/>
            </p:cNvCxnSpPr>
            <p:nvPr/>
          </p:nvCxnSpPr>
          <p:spPr>
            <a:xfrm>
              <a:off x="8163850" y="4214410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線コネクタ 287">
              <a:extLst>
                <a:ext uri="{FF2B5EF4-FFF2-40B4-BE49-F238E27FC236}">
                  <a16:creationId xmlns:a16="http://schemas.microsoft.com/office/drawing/2014/main" id="{42B24579-8CEF-49E4-8F14-D56D9F3A09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22261" y="4400148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線コネクタ 290">
              <a:extLst>
                <a:ext uri="{FF2B5EF4-FFF2-40B4-BE49-F238E27FC236}">
                  <a16:creationId xmlns:a16="http://schemas.microsoft.com/office/drawing/2014/main" id="{B4C27F39-38D9-430A-B539-A17A02B7A95E}"/>
                </a:ext>
              </a:extLst>
            </p:cNvPr>
            <p:cNvCxnSpPr>
              <a:cxnSpLocks/>
            </p:cNvCxnSpPr>
            <p:nvPr/>
          </p:nvCxnSpPr>
          <p:spPr>
            <a:xfrm>
              <a:off x="8345235" y="4402642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線コネクタ 291">
              <a:extLst>
                <a:ext uri="{FF2B5EF4-FFF2-40B4-BE49-F238E27FC236}">
                  <a16:creationId xmlns:a16="http://schemas.microsoft.com/office/drawing/2014/main" id="{882AEF71-715A-4BE9-B10A-701A074384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6211" y="4042226"/>
              <a:ext cx="22974" cy="1281441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線コネクタ 292">
              <a:extLst>
                <a:ext uri="{FF2B5EF4-FFF2-40B4-BE49-F238E27FC236}">
                  <a16:creationId xmlns:a16="http://schemas.microsoft.com/office/drawing/2014/main" id="{0E97D89D-1811-4586-9379-8A9906205765}"/>
                </a:ext>
              </a:extLst>
            </p:cNvPr>
            <p:cNvCxnSpPr>
              <a:cxnSpLocks/>
            </p:cNvCxnSpPr>
            <p:nvPr/>
          </p:nvCxnSpPr>
          <p:spPr>
            <a:xfrm>
              <a:off x="7989185" y="4044720"/>
              <a:ext cx="51174" cy="0"/>
            </a:xfrm>
            <a:prstGeom prst="line">
              <a:avLst/>
            </a:prstGeom>
            <a:effectLst>
              <a:outerShdw blurRad="50800" dist="50800" dir="5400000" sx="2000" sy="2000" algn="ctr" rotWithShape="0">
                <a:srgbClr val="FF0000">
                  <a:alpha val="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5621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8C8ACF-354F-4F98-B5FF-339CBE7A2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07996"/>
          </a:xfrm>
        </p:spPr>
        <p:txBody>
          <a:bodyPr/>
          <a:lstStyle/>
          <a:p>
            <a:r>
              <a:rPr kumimoji="1" lang="en-US" altLang="ja-JP" sz="3600" dirty="0"/>
              <a:t>Geant4</a:t>
            </a:r>
            <a:r>
              <a:rPr kumimoji="1" lang="ja-JP" altLang="en-US" sz="3600" dirty="0"/>
              <a:t>シミュレーションにおいて再現した</a:t>
            </a:r>
            <a:br>
              <a:rPr kumimoji="1" lang="en-US" altLang="ja-JP" sz="3600" dirty="0"/>
            </a:br>
            <a:r>
              <a:rPr kumimoji="1" lang="ja-JP" altLang="en-US" sz="3600" dirty="0"/>
              <a:t>電磁カロリメータの構造</a:t>
            </a: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646ABF43-CCF6-48B6-9517-FD0A24687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9144000" cy="4431983"/>
          </a:xfrm>
        </p:spPr>
        <p:txBody>
          <a:bodyPr/>
          <a:lstStyle/>
          <a:p>
            <a:r>
              <a:rPr kumimoji="1" lang="ja-JP" altLang="en-US" sz="2400" dirty="0"/>
              <a:t>ビームテストのプロトタイプ構造に従い，</a:t>
            </a:r>
            <a:endParaRPr kumimoji="1" lang="en-US" altLang="ja-JP" sz="2400" dirty="0"/>
          </a:p>
          <a:p>
            <a:r>
              <a:rPr kumimoji="1" lang="ja-JP" altLang="en-US" sz="2400" dirty="0"/>
              <a:t>カロリメータの構造： 検出層（</a:t>
            </a:r>
            <a:r>
              <a:rPr kumimoji="1" lang="en-US" altLang="ja-JP" sz="2400" dirty="0"/>
              <a:t>3 mm</a:t>
            </a:r>
            <a:r>
              <a:rPr kumimoji="1" lang="ja-JP" altLang="en-US" sz="2400" dirty="0"/>
              <a:t>）と吸収層</a:t>
            </a:r>
            <a:r>
              <a:rPr kumimoji="1" lang="en-US" altLang="ja-JP" sz="2400" dirty="0"/>
              <a:t>(3.5 mm)</a:t>
            </a:r>
            <a:r>
              <a:rPr kumimoji="1" lang="ja-JP" altLang="en-US" sz="2400" dirty="0"/>
              <a:t>のセットを</a:t>
            </a:r>
            <a:r>
              <a:rPr kumimoji="1" lang="en-US" altLang="ja-JP" sz="2400" dirty="0"/>
              <a:t>30</a:t>
            </a:r>
            <a:r>
              <a:rPr kumimoji="1" lang="ja-JP" altLang="en-US" sz="2400" dirty="0"/>
              <a:t>層</a:t>
            </a:r>
            <a:endParaRPr kumimoji="1" lang="en-US" altLang="ja-JP" sz="2400" dirty="0"/>
          </a:p>
          <a:p>
            <a:r>
              <a:rPr kumimoji="1" lang="ja-JP" altLang="en-US" sz="2400" dirty="0"/>
              <a:t>検出層：ポリスチレンのシンチレータ 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密度</a:t>
            </a:r>
            <a:r>
              <a:rPr kumimoji="1" lang="en-US" altLang="ja-JP" sz="2400" dirty="0"/>
              <a:t>: 1.02 g/cm</a:t>
            </a:r>
            <a:r>
              <a:rPr kumimoji="1" lang="en-US" altLang="ja-JP" sz="2400" baseline="30000" dirty="0"/>
              <a:t>3</a:t>
            </a:r>
            <a:r>
              <a:rPr kumimoji="1" lang="en-US" altLang="ja-JP" sz="2400" dirty="0"/>
              <a:t>)</a:t>
            </a:r>
            <a:r>
              <a:rPr kumimoji="1" lang="en-US" altLang="ja-JP" sz="2400" u="sng" dirty="0"/>
              <a:t> </a:t>
            </a:r>
          </a:p>
          <a:p>
            <a:r>
              <a:rPr kumimoji="1" lang="en-US" altLang="ja-JP" sz="2400" dirty="0"/>
              <a:t>	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180×180×3.0 mm</a:t>
            </a:r>
            <a:r>
              <a:rPr kumimoji="1" lang="en-US" altLang="ja-JP" sz="2400" baseline="30000" dirty="0"/>
              <a:t>3</a:t>
            </a:r>
            <a:endParaRPr kumimoji="1" lang="en-US" altLang="ja-JP" sz="2400" dirty="0"/>
          </a:p>
          <a:p>
            <a:r>
              <a:rPr kumimoji="1" lang="ja-JP" altLang="en-US" sz="2400" dirty="0"/>
              <a:t>吸収層：</a:t>
            </a:r>
            <a:r>
              <a:rPr kumimoji="1" lang="ja-JP" altLang="en-US" sz="2400" u="sng" dirty="0"/>
              <a:t>炭化タングステン </a:t>
            </a:r>
            <a:r>
              <a:rPr kumimoji="1" lang="en-US" altLang="ja-JP" sz="2400" u="sng" dirty="0"/>
              <a:t>(</a:t>
            </a:r>
            <a:r>
              <a:rPr kumimoji="1" lang="ja-JP" altLang="en-US" sz="2400" u="sng" dirty="0"/>
              <a:t>密度</a:t>
            </a:r>
            <a:r>
              <a:rPr kumimoji="1" lang="en-US" altLang="ja-JP" sz="2400" u="sng" dirty="0"/>
              <a:t>: 14.25 g/cm</a:t>
            </a:r>
            <a:r>
              <a:rPr kumimoji="1" lang="en-US" altLang="ja-JP" sz="2400" u="sng" baseline="30000" dirty="0"/>
              <a:t>3</a:t>
            </a:r>
            <a:r>
              <a:rPr kumimoji="1" lang="en-US" altLang="ja-JP" sz="2400" u="sng" dirty="0"/>
              <a:t>) </a:t>
            </a:r>
          </a:p>
          <a:p>
            <a:r>
              <a:rPr kumimoji="1" lang="en-US" altLang="ja-JP" sz="1600" dirty="0"/>
              <a:t>	</a:t>
            </a:r>
            <a:r>
              <a:rPr kumimoji="1" lang="ja-JP" altLang="en-US" sz="1600" dirty="0"/>
              <a:t>　　成分分析結果</a:t>
            </a:r>
            <a:r>
              <a:rPr kumimoji="1" lang="en-US" altLang="ja-JP" sz="1600" dirty="0"/>
              <a:t>: (</a:t>
            </a:r>
            <a:r>
              <a:rPr kumimoji="1" lang="en-US" altLang="ja-JP" sz="1600" dirty="0" err="1"/>
              <a:t>tungsten:carbon:cobalt:chrome</a:t>
            </a:r>
            <a:r>
              <a:rPr kumimoji="1" lang="en-US" altLang="ja-JP" sz="1600" dirty="0"/>
              <a:t>) =(0.816 : 0.055 : 0.125 : 0.005)</a:t>
            </a:r>
            <a:r>
              <a:rPr kumimoji="1" lang="ja-JP" altLang="en-US" sz="1600" dirty="0"/>
              <a:t>を入力した</a:t>
            </a:r>
            <a:endParaRPr kumimoji="1" lang="en-US" altLang="ja-JP" sz="1600" dirty="0"/>
          </a:p>
          <a:p>
            <a:r>
              <a:rPr kumimoji="1" lang="en-US" altLang="ja-JP" sz="2400" dirty="0"/>
              <a:t>	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202×202×3.5 mm</a:t>
            </a:r>
            <a:r>
              <a:rPr kumimoji="1" lang="en-US" altLang="ja-JP" sz="2400" baseline="30000" dirty="0"/>
              <a:t>3 </a:t>
            </a:r>
          </a:p>
          <a:p>
            <a:pPr>
              <a:lnSpc>
                <a:spcPct val="150000"/>
              </a:lnSpc>
            </a:pPr>
            <a:r>
              <a:rPr kumimoji="1" lang="ja-JP" altLang="en-US" sz="2400" dirty="0"/>
              <a:t>を再現した。</a:t>
            </a:r>
            <a:endParaRPr kumimoji="1" lang="en-US" altLang="ja-JP" sz="2400" dirty="0"/>
          </a:p>
          <a:p>
            <a:r>
              <a:rPr kumimoji="1" lang="ja-JP" altLang="en-US" sz="2400" dirty="0"/>
              <a:t>ただし，</a:t>
            </a:r>
            <a:r>
              <a:rPr kumimoji="1" lang="en-US" altLang="ja-JP" sz="2400" dirty="0"/>
              <a:t>MPPC</a:t>
            </a:r>
            <a:r>
              <a:rPr kumimoji="1" lang="ja-JP" altLang="en-US" sz="2400" dirty="0"/>
              <a:t>と波長変換ファイバ，それらを埋め込むための溝，</a:t>
            </a:r>
            <a:endParaRPr kumimoji="1" lang="en-US" altLang="ja-JP" sz="2400" dirty="0"/>
          </a:p>
          <a:p>
            <a:r>
              <a:rPr kumimoji="1" lang="en-US" altLang="ja-JP" sz="2400" dirty="0"/>
              <a:t>LED</a:t>
            </a:r>
            <a:r>
              <a:rPr kumimoji="1" lang="ja-JP" altLang="en-US" sz="2400" dirty="0"/>
              <a:t>を埋め込むための穴は再現していない</a:t>
            </a:r>
            <a:endParaRPr kumimoji="1" lang="en-US" altLang="ja-JP" sz="2400" dirty="0"/>
          </a:p>
          <a:p>
            <a:endParaRPr kumimoji="1" lang="en-US" altLang="ja-JP" sz="2400" dirty="0"/>
          </a:p>
          <a:p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414024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2FFEDC-BEB0-4BE3-BB30-A9ACC006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300" y="5163"/>
            <a:ext cx="9372600" cy="677108"/>
          </a:xfrm>
        </p:spPr>
        <p:txBody>
          <a:bodyPr/>
          <a:lstStyle/>
          <a:p>
            <a:r>
              <a:rPr kumimoji="1" lang="ja-JP" altLang="en-US" dirty="0"/>
              <a:t>エネルギー分解能の取得方法</a:t>
            </a:r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7A1F186-2B01-480D-B021-5BFA70D7E083}"/>
              </a:ext>
            </a:extLst>
          </p:cNvPr>
          <p:cNvSpPr/>
          <p:nvPr/>
        </p:nvSpPr>
        <p:spPr>
          <a:xfrm>
            <a:off x="8496151" y="76200"/>
            <a:ext cx="1104050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31</a:t>
            </a:fld>
            <a:endParaRPr lang="en-US" altLang="ja-JP" sz="2800" dirty="0">
              <a:solidFill>
                <a:srgbClr val="C94772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7A1780-1F91-4D65-9D64-40F4D17CEDA6}"/>
              </a:ext>
            </a:extLst>
          </p:cNvPr>
          <p:cNvSpPr txBox="1"/>
          <p:nvPr/>
        </p:nvSpPr>
        <p:spPr>
          <a:xfrm>
            <a:off x="-48781" y="762000"/>
            <a:ext cx="9421381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①各入射エネルギー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(2- 32 GeV)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において，</a:t>
            </a:r>
            <a:r>
              <a: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検出層で検出された</a:t>
            </a:r>
            <a:endParaRPr kumimoji="1"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エネルギ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ーを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イベントごとに取得し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ヒストグラム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万イベント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を生成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②生成したヒストグラムをガウス関数を用いフィッティングして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  その平均値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と 分布の広がり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を取得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⇒　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E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を取得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8408D1A-757E-45EA-B592-F57303FCF67B}"/>
              </a:ext>
            </a:extLst>
          </p:cNvPr>
          <p:cNvSpPr txBox="1"/>
          <p:nvPr/>
        </p:nvSpPr>
        <p:spPr>
          <a:xfrm>
            <a:off x="4997698" y="6063535"/>
            <a:ext cx="391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各ヒストグラムをガウス分布でフィット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77A6BFD-95DF-4BC3-8F89-01346200F3D1}"/>
              </a:ext>
            </a:extLst>
          </p:cNvPr>
          <p:cNvGrpSpPr/>
          <p:nvPr/>
        </p:nvGrpSpPr>
        <p:grpSpPr>
          <a:xfrm>
            <a:off x="4038600" y="2743200"/>
            <a:ext cx="5694348" cy="3211465"/>
            <a:chOff x="4391563" y="3576886"/>
            <a:chExt cx="3397685" cy="245692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C89EDA1-20DD-48DF-9775-3C990477A6E0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3" t="18616" r="14159" b="17910"/>
            <a:stretch/>
          </p:blipFill>
          <p:spPr bwMode="auto">
            <a:xfrm>
              <a:off x="4391563" y="3576886"/>
              <a:ext cx="3109137" cy="24569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CF31F33-937F-481A-A334-5291F3AF1441}"/>
                </a:ext>
              </a:extLst>
            </p:cNvPr>
            <p:cNvSpPr txBox="1"/>
            <p:nvPr/>
          </p:nvSpPr>
          <p:spPr>
            <a:xfrm>
              <a:off x="6874848" y="5165868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32GeV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E37079A-711C-4BB7-B0BA-D527A714A8EC}"/>
                </a:ext>
              </a:extLst>
            </p:cNvPr>
            <p:cNvSpPr txBox="1"/>
            <p:nvPr/>
          </p:nvSpPr>
          <p:spPr>
            <a:xfrm>
              <a:off x="6512623" y="4917372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5A466F5-187E-4D2D-B3AB-CD1A5A5B92E4}"/>
                </a:ext>
              </a:extLst>
            </p:cNvPr>
            <p:cNvSpPr txBox="1"/>
            <p:nvPr/>
          </p:nvSpPr>
          <p:spPr>
            <a:xfrm>
              <a:off x="6014734" y="4783567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D8A0181-EBB1-4F4F-BDB3-D12A281E5747}"/>
                </a:ext>
              </a:extLst>
            </p:cNvPr>
            <p:cNvSpPr txBox="1"/>
            <p:nvPr/>
          </p:nvSpPr>
          <p:spPr>
            <a:xfrm>
              <a:off x="5755566" y="4604775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893149A-026A-48FF-8498-E79323F60E16}"/>
                </a:ext>
              </a:extLst>
            </p:cNvPr>
            <p:cNvSpPr txBox="1"/>
            <p:nvPr/>
          </p:nvSpPr>
          <p:spPr>
            <a:xfrm>
              <a:off x="5507830" y="4446066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FF82195-54FD-4253-975E-A783A944B0F5}"/>
                </a:ext>
              </a:extLst>
            </p:cNvPr>
            <p:cNvSpPr txBox="1"/>
            <p:nvPr/>
          </p:nvSpPr>
          <p:spPr>
            <a:xfrm>
              <a:off x="5248662" y="4287356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C6C90E1-5A8F-428C-9820-6AC2385372D5}"/>
                </a:ext>
              </a:extLst>
            </p:cNvPr>
            <p:cNvSpPr txBox="1"/>
            <p:nvPr/>
          </p:nvSpPr>
          <p:spPr>
            <a:xfrm>
              <a:off x="4947369" y="3654932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67A4A8F-E049-4D2D-B480-4BDA9C6FB0CD}"/>
                </a:ext>
              </a:extLst>
            </p:cNvPr>
            <p:cNvSpPr txBox="1"/>
            <p:nvPr/>
          </p:nvSpPr>
          <p:spPr>
            <a:xfrm>
              <a:off x="4986234" y="4044414"/>
              <a:ext cx="914400" cy="263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GeV</a:t>
              </a:r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68" name="グラフ 67">
            <a:extLst>
              <a:ext uri="{FF2B5EF4-FFF2-40B4-BE49-F238E27FC236}">
                <a16:creationId xmlns:a16="http://schemas.microsoft.com/office/drawing/2014/main" id="{6D45E795-7138-4B72-8C2B-9DA51E6C2A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032992"/>
              </p:ext>
            </p:extLst>
          </p:nvPr>
        </p:nvGraphicFramePr>
        <p:xfrm>
          <a:off x="468702" y="3548901"/>
          <a:ext cx="3906385" cy="2333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486EBBC-797B-4001-9671-42F81CB03FF2}"/>
              </a:ext>
            </a:extLst>
          </p:cNvPr>
          <p:cNvSpPr txBox="1"/>
          <p:nvPr/>
        </p:nvSpPr>
        <p:spPr>
          <a:xfrm>
            <a:off x="1143000" y="5799563"/>
            <a:ext cx="3375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ビームエネルギー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1"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[GeV]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38599BA-4184-4784-9432-2A820EB03EBA}"/>
              </a:ext>
            </a:extLst>
          </p:cNvPr>
          <p:cNvSpPr txBox="1"/>
          <p:nvPr/>
        </p:nvSpPr>
        <p:spPr>
          <a:xfrm rot="16200000">
            <a:off x="-1248632" y="4178815"/>
            <a:ext cx="2979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シンチレータ内のエネルギー損失の平均値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[MeV]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334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E9E4997-C7C0-4CA5-BA00-C1DB0A721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508" y="4217328"/>
            <a:ext cx="2520632" cy="2278073"/>
          </a:xfrm>
          <a:prstGeom prst="rect">
            <a:avLst/>
          </a:prstGeom>
        </p:spPr>
      </p:pic>
      <p:pic>
        <p:nvPicPr>
          <p:cNvPr id="182" name="図 181">
            <a:extLst>
              <a:ext uri="{FF2B5EF4-FFF2-40B4-BE49-F238E27FC236}">
                <a16:creationId xmlns:a16="http://schemas.microsoft.com/office/drawing/2014/main" id="{9A98D0EB-4235-43E8-BE00-9AFBCCB073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76" r="9279" b="15693"/>
          <a:stretch/>
        </p:blipFill>
        <p:spPr>
          <a:xfrm>
            <a:off x="6111243" y="686680"/>
            <a:ext cx="2720120" cy="2581305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2E7536C6-B2A7-4E14-AEDA-4F6B707665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318"/>
          <a:stretch/>
        </p:blipFill>
        <p:spPr>
          <a:xfrm>
            <a:off x="76200" y="4049753"/>
            <a:ext cx="2858128" cy="91156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57318ED-B094-47F0-97D2-41E0D1F0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エネルギー分解能の取得方法</a:t>
            </a:r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D5C82EE-D8A4-4A0E-AFA2-57EBCA8536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94" y="2213505"/>
            <a:ext cx="3776506" cy="91156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FF2F8F-712F-4CF1-8386-D924E70007E6}"/>
              </a:ext>
            </a:extLst>
          </p:cNvPr>
          <p:cNvSpPr txBox="1"/>
          <p:nvPr/>
        </p:nvSpPr>
        <p:spPr>
          <a:xfrm>
            <a:off x="52181" y="3598058"/>
            <a:ext cx="4367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右下図</a:t>
            </a:r>
            <a:r>
              <a:rPr lang="ja-JP" altLang="en-US" sz="2400" dirty="0"/>
              <a:t>の</a:t>
            </a:r>
            <a:r>
              <a:rPr kumimoji="1" lang="ja-JP" altLang="en-US" sz="2400" dirty="0"/>
              <a:t>フィッティング結果より</a:t>
            </a:r>
            <a:endParaRPr kumimoji="1" lang="en-US" altLang="ja-JP" sz="24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738B505-C9A8-47B2-BAB9-BDBE49BFDEF9}"/>
              </a:ext>
            </a:extLst>
          </p:cNvPr>
          <p:cNvSpPr txBox="1"/>
          <p:nvPr/>
        </p:nvSpPr>
        <p:spPr>
          <a:xfrm>
            <a:off x="1143000" y="3993360"/>
            <a:ext cx="1873078" cy="4462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(13.6±0.1)%</a:t>
            </a:r>
            <a:r>
              <a:rPr kumimoji="1" lang="ja-JP" altLang="en-US" sz="2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ja-JP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ja-JP" sz="2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正方形/長方形 216">
            <a:extLst>
              <a:ext uri="{FF2B5EF4-FFF2-40B4-BE49-F238E27FC236}">
                <a16:creationId xmlns:a16="http://schemas.microsoft.com/office/drawing/2014/main" id="{1CDDD5CC-FE82-478B-8426-03408595DB3E}"/>
              </a:ext>
            </a:extLst>
          </p:cNvPr>
          <p:cNvSpPr/>
          <p:nvPr/>
        </p:nvSpPr>
        <p:spPr>
          <a:xfrm>
            <a:off x="8458200" y="143798"/>
            <a:ext cx="1104050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32</a:t>
            </a:fld>
            <a:endParaRPr lang="en-US" altLang="ja-JP" sz="2800" dirty="0">
              <a:solidFill>
                <a:srgbClr val="C94772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6A45AC8-EA4F-4083-95E3-96D9561F9391}"/>
              </a:ext>
            </a:extLst>
          </p:cNvPr>
          <p:cNvSpPr/>
          <p:nvPr/>
        </p:nvSpPr>
        <p:spPr>
          <a:xfrm>
            <a:off x="1580641" y="186521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確率項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C44E2A3-1D48-42CB-BA22-80410AE52E50}"/>
              </a:ext>
            </a:extLst>
          </p:cNvPr>
          <p:cNvSpPr/>
          <p:nvPr/>
        </p:nvSpPr>
        <p:spPr>
          <a:xfrm>
            <a:off x="3158128" y="1972941"/>
            <a:ext cx="3537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定数項  ⇒</a:t>
            </a:r>
            <a:r>
              <a:rPr lang="ja-JP" alt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lang="ja-JP" alt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とする</a:t>
            </a:r>
            <a:endParaRPr lang="ja-JP" altLang="en-US" sz="1400" dirty="0"/>
          </a:p>
        </p:txBody>
      </p:sp>
      <p:sp>
        <p:nvSpPr>
          <p:cNvPr id="184" name="正方形/長方形 183">
            <a:extLst>
              <a:ext uri="{FF2B5EF4-FFF2-40B4-BE49-F238E27FC236}">
                <a16:creationId xmlns:a16="http://schemas.microsoft.com/office/drawing/2014/main" id="{3875BD14-C4F1-4992-8B43-39BAD8B48391}"/>
              </a:ext>
            </a:extLst>
          </p:cNvPr>
          <p:cNvSpPr/>
          <p:nvPr/>
        </p:nvSpPr>
        <p:spPr>
          <a:xfrm>
            <a:off x="81316" y="1828800"/>
            <a:ext cx="4213849" cy="1594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D386D48-23C5-4082-AA88-209F50099C1A}"/>
              </a:ext>
            </a:extLst>
          </p:cNvPr>
          <p:cNvSpPr/>
          <p:nvPr/>
        </p:nvSpPr>
        <p:spPr>
          <a:xfrm>
            <a:off x="7504290" y="864644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参考論文の結果</a:t>
            </a: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1C321943-D97D-416B-8251-A4ADC34F1204}"/>
              </a:ext>
            </a:extLst>
          </p:cNvPr>
          <p:cNvSpPr txBox="1"/>
          <p:nvPr/>
        </p:nvSpPr>
        <p:spPr>
          <a:xfrm>
            <a:off x="2852838" y="4262735"/>
            <a:ext cx="118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ja-JP" altLang="en-US" sz="2400" dirty="0"/>
              <a:t>⊕ </a:t>
            </a:r>
            <a:r>
              <a:rPr lang="en-US" altLang="ja-JP" sz="2400" dirty="0">
                <a:solidFill>
                  <a:srgbClr val="2F34FF"/>
                </a:solidFill>
              </a:rPr>
              <a:t>0</a:t>
            </a:r>
            <a:r>
              <a:rPr lang="en-US" altLang="ja-JP" sz="2000" dirty="0">
                <a:solidFill>
                  <a:srgbClr val="2F34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ja-JP" altLang="en-US" sz="2000" dirty="0"/>
              <a:t> </a:t>
            </a:r>
            <a:endParaRPr kumimoji="1"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C1F5FD23-2BFD-4F39-BA9F-52F64B99DD91}"/>
              </a:ext>
            </a:extLst>
          </p:cNvPr>
          <p:cNvSpPr txBox="1"/>
          <p:nvPr/>
        </p:nvSpPr>
        <p:spPr>
          <a:xfrm>
            <a:off x="6500495" y="1088774"/>
            <a:ext cx="1877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kumimoji="1" lang="en-US" altLang="ja-JP" sz="1200" dirty="0" err="1"/>
              <a:t>Nucl.Inst</a:t>
            </a:r>
            <a:r>
              <a:rPr kumimoji="1" lang="en-US" altLang="ja-JP" sz="1200" dirty="0"/>
              <a:t>. </a:t>
            </a:r>
            <a:r>
              <a:rPr lang="en-US" altLang="ja-JP" sz="1200" dirty="0"/>
              <a:t>a</a:t>
            </a:r>
            <a:r>
              <a:rPr kumimoji="1" lang="en-US" altLang="ja-JP" sz="1200" dirty="0"/>
              <a:t>nd Meth. In Phys. Res., A 887(2018)150</a:t>
            </a:r>
          </a:p>
        </p:txBody>
      </p: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E29EFE56-49D0-455B-A5D4-0EE7CC14F6EA}"/>
              </a:ext>
            </a:extLst>
          </p:cNvPr>
          <p:cNvSpPr txBox="1"/>
          <p:nvPr/>
        </p:nvSpPr>
        <p:spPr>
          <a:xfrm>
            <a:off x="-37218" y="707823"/>
            <a:ext cx="6343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照射ビームエネルギー毎に取得した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               </a:t>
            </a:r>
            <a:r>
              <a: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vs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ja-JP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のグラフにプロットし，次式でフィッティング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1" name="図 190">
            <a:extLst>
              <a:ext uri="{FF2B5EF4-FFF2-40B4-BE49-F238E27FC236}">
                <a16:creationId xmlns:a16="http://schemas.microsoft.com/office/drawing/2014/main" id="{60BF309B-DDF4-4A8C-B272-A4A643A850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66" t="53900" r="24318"/>
          <a:stretch/>
        </p:blipFill>
        <p:spPr>
          <a:xfrm>
            <a:off x="293224" y="1129048"/>
            <a:ext cx="1758734" cy="430915"/>
          </a:xfrm>
          <a:prstGeom prst="rect">
            <a:avLst/>
          </a:prstGeom>
        </p:spPr>
      </p:pic>
      <p:sp>
        <p:nvSpPr>
          <p:cNvPr id="192" name="正方形/長方形 191">
            <a:extLst>
              <a:ext uri="{FF2B5EF4-FFF2-40B4-BE49-F238E27FC236}">
                <a16:creationId xmlns:a16="http://schemas.microsoft.com/office/drawing/2014/main" id="{4145959E-BFE6-4B8D-BF2B-E88F054980AD}"/>
              </a:ext>
            </a:extLst>
          </p:cNvPr>
          <p:cNvSpPr/>
          <p:nvPr/>
        </p:nvSpPr>
        <p:spPr>
          <a:xfrm>
            <a:off x="6584701" y="4375710"/>
            <a:ext cx="256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/>
              <a:t>ポリスチレンの</a:t>
            </a:r>
            <a:endParaRPr lang="en-US" altLang="ja-JP" sz="1600" dirty="0"/>
          </a:p>
          <a:p>
            <a:r>
              <a:rPr lang="ja-JP" altLang="en-US" sz="1600" dirty="0"/>
              <a:t>シンチレータ</a:t>
            </a:r>
            <a:r>
              <a:rPr lang="en-US" altLang="ja-JP" sz="1600" dirty="0"/>
              <a:t>(3.0mm)</a:t>
            </a:r>
          </a:p>
          <a:p>
            <a:r>
              <a:rPr lang="ja-JP" altLang="en-US" sz="1600" dirty="0"/>
              <a:t>炭化タングステン</a:t>
            </a:r>
            <a:r>
              <a:rPr lang="en-US" altLang="ja-JP" sz="1600" dirty="0"/>
              <a:t>(3.5mm)</a:t>
            </a:r>
          </a:p>
          <a:p>
            <a:r>
              <a:rPr lang="ja-JP" altLang="en-US" sz="1600" dirty="0"/>
              <a:t>　　　</a:t>
            </a:r>
            <a:r>
              <a:rPr lang="en-US" altLang="ja-JP" sz="1600" dirty="0"/>
              <a:t>×30</a:t>
            </a:r>
            <a:r>
              <a:rPr lang="ja-JP" altLang="en-US" sz="1600" dirty="0"/>
              <a:t>層</a:t>
            </a:r>
            <a:endParaRPr lang="en-US" altLang="ja-JP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インク 23">
                <a:extLst>
                  <a:ext uri="{FF2B5EF4-FFF2-40B4-BE49-F238E27FC236}">
                    <a16:creationId xmlns:a16="http://schemas.microsoft.com/office/drawing/2014/main" id="{A0616FD5-070F-4EFF-8FE8-1653637C6A7C}"/>
                  </a:ext>
                </a:extLst>
              </p14:cNvPr>
              <p14:cNvContentPartPr/>
              <p14:nvPr/>
            </p14:nvContentPartPr>
            <p14:xfrm>
              <a:off x="3302607" y="3170518"/>
              <a:ext cx="3600" cy="5400"/>
            </p14:xfrm>
          </p:contentPart>
        </mc:Choice>
        <mc:Fallback xmlns="">
          <p:pic>
            <p:nvPicPr>
              <p:cNvPr id="24" name="インク 23">
                <a:extLst>
                  <a:ext uri="{FF2B5EF4-FFF2-40B4-BE49-F238E27FC236}">
                    <a16:creationId xmlns:a16="http://schemas.microsoft.com/office/drawing/2014/main" id="{A0616FD5-070F-4EFF-8FE8-1653637C6A7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4425" y="3161518"/>
                <a:ext cx="19636" cy="23040"/>
              </a:xfrm>
              <a:prstGeom prst="rect">
                <a:avLst/>
              </a:prstGeom>
            </p:spPr>
          </p:pic>
        </mc:Fallback>
      </mc:AlternateContent>
      <p:pic>
        <p:nvPicPr>
          <p:cNvPr id="55" name="図 54">
            <a:extLst>
              <a:ext uri="{FF2B5EF4-FFF2-40B4-BE49-F238E27FC236}">
                <a16:creationId xmlns:a16="http://schemas.microsoft.com/office/drawing/2014/main" id="{E48132C0-6EFA-4264-874B-9B7391663EF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318"/>
          <a:stretch/>
        </p:blipFill>
        <p:spPr>
          <a:xfrm>
            <a:off x="182168" y="5198778"/>
            <a:ext cx="2438400" cy="777697"/>
          </a:xfrm>
          <a:prstGeom prst="rect">
            <a:avLst/>
          </a:prstGeom>
        </p:spPr>
      </p:pic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060C219-F0F5-40E2-AF8F-A38412EAC225}"/>
              </a:ext>
            </a:extLst>
          </p:cNvPr>
          <p:cNvSpPr/>
          <p:nvPr/>
        </p:nvSpPr>
        <p:spPr>
          <a:xfrm>
            <a:off x="1203730" y="5164389"/>
            <a:ext cx="1728847" cy="342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5F5E639-133B-4E59-9743-5C6A68D4D10E}"/>
              </a:ext>
            </a:extLst>
          </p:cNvPr>
          <p:cNvSpPr txBox="1"/>
          <p:nvPr/>
        </p:nvSpPr>
        <p:spPr>
          <a:xfrm>
            <a:off x="1028914" y="5182269"/>
            <a:ext cx="2963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(12.5±0.1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(stat.)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±0.4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(syst.)</a:t>
            </a:r>
            <a:r>
              <a:rPr kumimoji="1"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)%</a:t>
            </a:r>
            <a:r>
              <a:rPr kumimoji="1"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ja-JP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2E3B635-9F3B-43ED-8DE7-360E0AF3BEE5}"/>
                  </a:ext>
                </a:extLst>
              </p:cNvPr>
              <p:cNvSpPr txBox="1"/>
              <p:nvPr/>
            </p:nvSpPr>
            <p:spPr>
              <a:xfrm>
                <a:off x="263274" y="5941587"/>
                <a:ext cx="4003926" cy="772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ctr"/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　　　⊕</a:t>
                </a:r>
                <a:r>
                  <a:rPr lang="en-US" altLang="ja-JP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1.2±0.1</a:t>
                </a:r>
                <a:r>
                  <a:rPr lang="en-US" altLang="ja-JP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(stat.)</a:t>
                </a:r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+0.6</m:t>
                        </m:r>
                      </m:num>
                      <m:den>
                        <m:r>
                          <a:rPr lang="en-US" altLang="ja-JP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−0.7</m:t>
                        </m:r>
                      </m:den>
                    </m:f>
                    <m:r>
                      <a:rPr lang="en-US" altLang="ja-JP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sz="20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(syst.)</a:t>
                </a:r>
                <a:r>
                  <a:rPr lang="en-US" altLang="ja-JP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  <a:endParaRPr lang="en-US" altLang="ja-JP" sz="2000" dirty="0">
                  <a:solidFill>
                    <a:srgbClr val="2F34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fontAlgn="ctr"/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</a:t>
                </a:r>
                <a:r>
                  <a:rPr lang="ja-JP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矛盾しない </a:t>
                </a:r>
                <a:endParaRPr kumimoji="1" lang="en-US" altLang="ja-JP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2E3B635-9F3B-43ED-8DE7-360E0AF3B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74" y="5941587"/>
                <a:ext cx="4003926" cy="772134"/>
              </a:xfrm>
              <a:prstGeom prst="rect">
                <a:avLst/>
              </a:prstGeom>
              <a:blipFill>
                <a:blip r:embed="rId9"/>
                <a:stretch>
                  <a:fillRect l="-1522" t="-794" b="-134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5CDDA12-DA91-4489-B49B-DEE755905D04}"/>
              </a:ext>
            </a:extLst>
          </p:cNvPr>
          <p:cNvCxnSpPr>
            <a:cxnSpLocks/>
          </p:cNvCxnSpPr>
          <p:nvPr/>
        </p:nvCxnSpPr>
        <p:spPr>
          <a:xfrm>
            <a:off x="1183758" y="4471658"/>
            <a:ext cx="18720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AC24439-988A-4A3A-8C75-700EF49790B9}"/>
              </a:ext>
            </a:extLst>
          </p:cNvPr>
          <p:cNvCxnSpPr>
            <a:cxnSpLocks/>
          </p:cNvCxnSpPr>
          <p:nvPr/>
        </p:nvCxnSpPr>
        <p:spPr>
          <a:xfrm flipV="1">
            <a:off x="1115700" y="5536212"/>
            <a:ext cx="2739968" cy="1957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6F5D4E0-2D0A-4556-BAE1-DDDBC0F1A709}"/>
              </a:ext>
            </a:extLst>
          </p:cNvPr>
          <p:cNvSpPr/>
          <p:nvPr/>
        </p:nvSpPr>
        <p:spPr>
          <a:xfrm>
            <a:off x="7323007" y="6456647"/>
            <a:ext cx="441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                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en-US" sz="2000" dirty="0"/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31D3965C-3FA2-48D6-B321-5298C393A7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66" t="53900" r="24318"/>
          <a:stretch/>
        </p:blipFill>
        <p:spPr>
          <a:xfrm>
            <a:off x="7582773" y="6516033"/>
            <a:ext cx="1322133" cy="323942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E82C166-23DA-4DA0-9EA6-1874723E04EB}"/>
              </a:ext>
            </a:extLst>
          </p:cNvPr>
          <p:cNvSpPr/>
          <p:nvPr/>
        </p:nvSpPr>
        <p:spPr>
          <a:xfrm rot="16200000">
            <a:off x="5377151" y="4645207"/>
            <a:ext cx="1390124" cy="379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ja-JP" alt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[%]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76BF5C-C388-4E9E-A7CA-60C19ACC7444}"/>
              </a:ext>
            </a:extLst>
          </p:cNvPr>
          <p:cNvSpPr txBox="1"/>
          <p:nvPr/>
        </p:nvSpPr>
        <p:spPr>
          <a:xfrm>
            <a:off x="304800" y="48768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/>
              <a:t>ビームテスト</a:t>
            </a:r>
            <a:r>
              <a:rPr lang="ja-JP" altLang="en-US" sz="2000" dirty="0"/>
              <a:t>の</a:t>
            </a:r>
            <a:r>
              <a:rPr kumimoji="1" lang="ja-JP" altLang="en-US" sz="2000" dirty="0"/>
              <a:t>結果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515991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AF6218F-D759-43BC-AE94-0C0355517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5035790" cy="433979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70A7891-B51E-4324-AB84-C06F786AF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56" y="91362"/>
            <a:ext cx="9144000" cy="461665"/>
          </a:xfrm>
        </p:spPr>
        <p:txBody>
          <a:bodyPr/>
          <a:lstStyle/>
          <a:p>
            <a:r>
              <a:rPr kumimoji="1" lang="ja-JP" altLang="en-US" sz="3000" dirty="0"/>
              <a:t>新型シンチレータを用いたデザインのエネルギー分解能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C991572E-E291-4E55-B3DF-7F5918221064}"/>
                  </a:ext>
                </a:extLst>
              </p:cNvPr>
              <p:cNvSpPr/>
              <p:nvPr/>
            </p:nvSpPr>
            <p:spPr>
              <a:xfrm>
                <a:off x="1225151" y="3686894"/>
                <a:ext cx="4038600" cy="17870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/>
                  <a:t>         (8.5±0.1)%/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400" i="0" dirty="0"/>
                          <m:t>E[GeV]</m:t>
                        </m:r>
                      </m:e>
                    </m:rad>
                  </m:oMath>
                </a14:m>
                <a:endParaRPr lang="en-US" altLang="ja-JP" sz="2400" dirty="0"/>
              </a:p>
              <a:p>
                <a:pPr lvl="0"/>
                <a:r>
                  <a:rPr lang="ja-JP" alt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⇒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ja-JP" sz="2800" dirty="0">
                    <a:solidFill>
                      <a:srgbClr val="FF0000"/>
                    </a:solidFill>
                  </a:rPr>
                  <a:t>12.0±0.1)%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400" i="0" dirty="0">
                            <a:solidFill>
                              <a:srgbClr val="FF0000"/>
                            </a:solidFill>
                          </a:rPr>
                          <m:t>E[GeV]</m:t>
                        </m:r>
                      </m:e>
                    </m:rad>
                  </m:oMath>
                </a14:m>
                <a:endParaRPr lang="en-US" altLang="ja-JP" sz="2400" dirty="0">
                  <a:solidFill>
                    <a:prstClr val="black"/>
                  </a:solidFill>
                </a:endParaRPr>
              </a:p>
              <a:p>
                <a:endParaRPr lang="en-US" altLang="ja-JP" sz="2800" dirty="0">
                  <a:solidFill>
                    <a:srgbClr val="FF0000"/>
                  </a:solidFill>
                </a:endParaRPr>
              </a:p>
              <a:p>
                <a:endParaRPr lang="ja-JP" altLang="en-US" sz="2400" dirty="0"/>
              </a:p>
            </p:txBody>
          </p:sp>
        </mc:Choice>
        <mc:Fallback xmlns=""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C991572E-E291-4E55-B3DF-7F5918221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151" y="3686894"/>
                <a:ext cx="4038600" cy="1787028"/>
              </a:xfrm>
              <a:prstGeom prst="rect">
                <a:avLst/>
              </a:prstGeom>
              <a:blipFill>
                <a:blip r:embed="rId4"/>
                <a:stretch>
                  <a:fillRect l="-2417" t="-68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417A583-90DD-4852-920F-6A2CCAEBB596}"/>
              </a:ext>
            </a:extLst>
          </p:cNvPr>
          <p:cNvSpPr/>
          <p:nvPr/>
        </p:nvSpPr>
        <p:spPr>
          <a:xfrm>
            <a:off x="1301351" y="1957254"/>
            <a:ext cx="38572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>
                <a:solidFill>
                  <a:srgbClr val="FF0000"/>
                </a:solidFill>
              </a:rPr>
              <a:t>新型シンチレータ</a:t>
            </a:r>
            <a:r>
              <a:rPr lang="en-US" altLang="ja-JP" sz="2400" dirty="0">
                <a:solidFill>
                  <a:srgbClr val="FF0000"/>
                </a:solidFill>
              </a:rPr>
              <a:t>(1.0mm)</a:t>
            </a:r>
          </a:p>
          <a:p>
            <a:r>
              <a:rPr lang="ja-JP" altLang="en-US" sz="2400" dirty="0">
                <a:solidFill>
                  <a:srgbClr val="FF0000"/>
                </a:solidFill>
              </a:rPr>
              <a:t>炭化タングステン</a:t>
            </a:r>
            <a:r>
              <a:rPr lang="en-US" altLang="ja-JP" sz="2400" dirty="0">
                <a:solidFill>
                  <a:srgbClr val="FF0000"/>
                </a:solidFill>
              </a:rPr>
              <a:t>(1.7mm)</a:t>
            </a:r>
          </a:p>
          <a:p>
            <a:r>
              <a:rPr lang="ja-JP" altLang="en-US" sz="2400" dirty="0">
                <a:solidFill>
                  <a:srgbClr val="FF0000"/>
                </a:solidFill>
              </a:rPr>
              <a:t>　　　</a:t>
            </a:r>
            <a:r>
              <a:rPr lang="en-US" altLang="ja-JP" sz="2400" dirty="0">
                <a:solidFill>
                  <a:srgbClr val="FF0000"/>
                </a:solidFill>
              </a:rPr>
              <a:t>×90</a:t>
            </a:r>
            <a:r>
              <a:rPr lang="ja-JP" altLang="en-US" sz="2400" dirty="0">
                <a:solidFill>
                  <a:srgbClr val="FF0000"/>
                </a:solidFill>
              </a:rPr>
              <a:t>層</a:t>
            </a:r>
            <a:endParaRPr lang="en-US" altLang="ja-JP" sz="2400" dirty="0">
              <a:solidFill>
                <a:srgbClr val="FF0000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894C9B6-345C-4D9F-8CF2-053FF594A93B}"/>
              </a:ext>
            </a:extLst>
          </p:cNvPr>
          <p:cNvSpPr/>
          <p:nvPr/>
        </p:nvSpPr>
        <p:spPr>
          <a:xfrm>
            <a:off x="8451816" y="519250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33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A56BDD75-BE24-40F6-BF22-3898926C671C}"/>
                  </a:ext>
                </a:extLst>
              </p:cNvPr>
              <p:cNvSpPr/>
              <p:nvPr/>
            </p:nvSpPr>
            <p:spPr>
              <a:xfrm>
                <a:off x="73544" y="5278786"/>
                <a:ext cx="8991600" cy="14759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ja-JP" altLang="en-US" sz="2800" dirty="0"/>
                  <a:t>新型シンチレータの大量生産性の高さを生かした</a:t>
                </a:r>
                <a:endParaRPr lang="en-US" altLang="ja-JP" sz="2800" dirty="0"/>
              </a:p>
              <a:p>
                <a:pPr algn="ctr"/>
                <a:r>
                  <a:rPr lang="ja-JP" altLang="en-US" sz="2800" dirty="0">
                    <a:solidFill>
                      <a:srgbClr val="FF0000"/>
                    </a:solidFill>
                  </a:rPr>
                  <a:t>サンプリングレートを</a:t>
                </a:r>
                <a:r>
                  <a:rPr lang="en-US" altLang="ja-JP" sz="2800" dirty="0">
                    <a:solidFill>
                      <a:srgbClr val="FF0000"/>
                    </a:solidFill>
                  </a:rPr>
                  <a:t>3</a:t>
                </a:r>
                <a:r>
                  <a:rPr lang="ja-JP" altLang="en-US" sz="2800" dirty="0">
                    <a:solidFill>
                      <a:srgbClr val="FF0000"/>
                    </a:solidFill>
                  </a:rPr>
                  <a:t>倍</a:t>
                </a:r>
                <a:r>
                  <a:rPr lang="ja-JP" altLang="en-US" sz="2800" dirty="0"/>
                  <a:t>に増加したデザインの</a:t>
                </a:r>
                <a:endParaRPr lang="en-US" altLang="ja-JP" sz="2800" dirty="0"/>
              </a:p>
              <a:p>
                <a:pPr algn="ctr"/>
                <a:r>
                  <a:rPr lang="ja-JP" altLang="en-US" sz="2800" dirty="0"/>
                  <a:t>エネルギー分解能は </a:t>
                </a:r>
                <a:r>
                  <a:rPr lang="en-US" altLang="ja-JP" sz="2800" dirty="0"/>
                  <a:t>12.0 ± 0.1 %/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800" i="0" dirty="0"/>
                          <m:t>E[GeV]</m:t>
                        </m:r>
                      </m:e>
                    </m:rad>
                  </m:oMath>
                </a14:m>
                <a:r>
                  <a:rPr lang="ja-JP" altLang="en-US" sz="2800" dirty="0"/>
                  <a:t> へ向上</a:t>
                </a:r>
                <a:endParaRPr lang="en-US" altLang="ja-JP" sz="2800" dirty="0"/>
              </a:p>
            </p:txBody>
          </p:sp>
        </mc:Choice>
        <mc:Fallback xmlns=""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A56BDD75-BE24-40F6-BF22-3898926C6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4" y="5278786"/>
                <a:ext cx="8991600" cy="1475917"/>
              </a:xfrm>
              <a:prstGeom prst="rect">
                <a:avLst/>
              </a:prstGeom>
              <a:blipFill>
                <a:blip r:embed="rId5"/>
                <a:stretch>
                  <a:fillRect t="-6198" b="-1033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FC3E765-3721-4EBB-B948-FCCBDD052B46}"/>
              </a:ext>
            </a:extLst>
          </p:cNvPr>
          <p:cNvSpPr/>
          <p:nvPr/>
        </p:nvSpPr>
        <p:spPr>
          <a:xfrm>
            <a:off x="5131904" y="3730706"/>
            <a:ext cx="3707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/>
              <a:t>(</a:t>
            </a:r>
            <a:r>
              <a:rPr lang="ja-JP" altLang="en-US" sz="2000" dirty="0"/>
              <a:t>ポリスチレンのシンチレータ比で</a:t>
            </a:r>
            <a:endParaRPr lang="en-US" altLang="ja-JP" sz="2000" dirty="0"/>
          </a:p>
          <a:p>
            <a:r>
              <a:rPr lang="ja-JP" altLang="en-US" sz="2000" dirty="0">
                <a:solidFill>
                  <a:srgbClr val="FF0000"/>
                </a:solidFill>
              </a:rPr>
              <a:t>発光量</a:t>
            </a:r>
            <a:r>
              <a:rPr lang="en-US" altLang="ja-JP" sz="2000" dirty="0">
                <a:solidFill>
                  <a:srgbClr val="FF0000"/>
                </a:solidFill>
              </a:rPr>
              <a:t>50%</a:t>
            </a:r>
            <a:r>
              <a:rPr lang="en-US" altLang="ja-JP" sz="20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4857A9CE-9DFF-4BDA-A1A9-615B1D72D4EF}"/>
                  </a:ext>
                </a:extLst>
              </p:cNvPr>
              <p:cNvSpPr/>
              <p:nvPr/>
            </p:nvSpPr>
            <p:spPr>
              <a:xfrm>
                <a:off x="4876800" y="1767192"/>
                <a:ext cx="4936211" cy="18312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/>
                  <a:t>ポリスチレンの場合は</a:t>
                </a:r>
                <a:endParaRPr lang="en-US" altLang="ja-JP" sz="2000" dirty="0"/>
              </a:p>
              <a:p>
                <a:r>
                  <a:rPr lang="en-US" altLang="ja-JP" sz="2000" dirty="0"/>
                  <a:t>(8.5±0.1)%/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000" i="0" dirty="0"/>
                          <m:t>E[GeV]</m:t>
                        </m:r>
                      </m:e>
                    </m:rad>
                  </m:oMath>
                </a14:m>
                <a:r>
                  <a:rPr lang="ja-JP" altLang="en-US" sz="2000" dirty="0"/>
                  <a:t>であるから</a:t>
                </a:r>
                <a:endParaRPr lang="en-US" altLang="ja-JP" sz="2000" dirty="0"/>
              </a:p>
              <a:p>
                <a:r>
                  <a:rPr lang="ja-JP" altLang="en-US" sz="2000" dirty="0"/>
                  <a:t>新型シンチレータの場合は</a:t>
                </a:r>
                <a:endParaRPr lang="en-US" altLang="ja-JP" sz="2000" dirty="0"/>
              </a:p>
              <a:p>
                <a:r>
                  <a:rPr lang="en-US" altLang="ja-JP" sz="2000" dirty="0"/>
                  <a:t>(8.5±0.1)×(1/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ja-JP" alt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発光量比</m:t>
                        </m:r>
                      </m:e>
                    </m:rad>
                  </m:oMath>
                </a14:m>
                <a:r>
                  <a:rPr lang="en-US" altLang="ja-JP" sz="2000" dirty="0"/>
                  <a:t>)%/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000" i="0" dirty="0"/>
                          <m:t>E[GeV]</m:t>
                        </m:r>
                      </m:e>
                    </m:rad>
                  </m:oMath>
                </a14:m>
                <a:endParaRPr lang="en-US" altLang="ja-JP" sz="2000" dirty="0"/>
              </a:p>
              <a:p>
                <a:r>
                  <a:rPr lang="en-US" altLang="ja-JP" sz="2000" dirty="0"/>
                  <a:t>= </a:t>
                </a:r>
                <a:r>
                  <a:rPr lang="en-US" altLang="ja-JP" sz="20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12.0±0.1)%</a:t>
                </a:r>
                <a:r>
                  <a:rPr lang="en-US" altLang="ja-JP" sz="2000" dirty="0">
                    <a:solidFill>
                      <a:srgbClr val="FF0000"/>
                    </a:solidFill>
                  </a:rPr>
                  <a:t>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ja-JP" sz="2000" i="0" dirty="0">
                            <a:solidFill>
                              <a:srgbClr val="FF0000"/>
                            </a:solidFill>
                          </a:rPr>
                          <m:t>E[GeV]</m:t>
                        </m:r>
                      </m:e>
                    </m:rad>
                  </m:oMath>
                </a14:m>
                <a:endParaRPr lang="en-US" altLang="ja-JP" sz="2000" dirty="0"/>
              </a:p>
            </p:txBody>
          </p:sp>
        </mc:Choice>
        <mc:Fallback xmlns=""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4857A9CE-9DFF-4BDA-A1A9-615B1D72D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767192"/>
                <a:ext cx="4936211" cy="1831207"/>
              </a:xfrm>
              <a:prstGeom prst="rect">
                <a:avLst/>
              </a:prstGeom>
              <a:blipFill>
                <a:blip r:embed="rId6"/>
                <a:stretch>
                  <a:fillRect l="-1235" t="-3000" b="-7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446213E-33EC-40A0-86A0-A2C7DD9D6957}"/>
              </a:ext>
            </a:extLst>
          </p:cNvPr>
          <p:cNvSpPr/>
          <p:nvPr/>
        </p:nvSpPr>
        <p:spPr>
          <a:xfrm rot="16200000">
            <a:off x="-696350" y="1619551"/>
            <a:ext cx="201123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ja-JP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ja-JP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</a:t>
            </a:r>
            <a:r>
              <a:rPr lang="ja-JP" alt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[%]</a:t>
            </a:r>
            <a:endParaRPr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84A35562-C79C-4256-8167-B8E2BD233BB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66" t="53900" r="24318"/>
          <a:stretch/>
        </p:blipFill>
        <p:spPr>
          <a:xfrm>
            <a:off x="2963942" y="4891023"/>
            <a:ext cx="1912858" cy="46867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D6B4161F-A35B-4A32-8CAD-34C007DB975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35" t="18750" r="-1735" b="3470"/>
          <a:stretch/>
        </p:blipFill>
        <p:spPr>
          <a:xfrm>
            <a:off x="1788863" y="4891023"/>
            <a:ext cx="3078707" cy="5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47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8264DB-968A-444D-ACF1-6A074E50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D58BD6-E2A6-4B4A-B70D-7E0314FC1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702469"/>
            <a:ext cx="9143999" cy="6155531"/>
          </a:xfrm>
        </p:spPr>
        <p:txBody>
          <a:bodyPr/>
          <a:lstStyle/>
          <a:p>
            <a:r>
              <a:rPr kumimoji="1" lang="ja-JP" altLang="en-US" sz="2400" dirty="0"/>
              <a:t>　　本研究により，常温硬化樹脂を用いた新型放射線検出器</a:t>
            </a:r>
            <a:endParaRPr kumimoji="1" lang="en-US" altLang="ja-JP" sz="2400" dirty="0"/>
          </a:p>
          <a:p>
            <a:r>
              <a:rPr kumimoji="1" lang="ja-JP" altLang="en-US" sz="2400" dirty="0"/>
              <a:t>　　（プラスチックシンチレータ）の開発をし，次の</a:t>
            </a:r>
            <a:r>
              <a:rPr kumimoji="1" lang="en-US" altLang="ja-JP" sz="2400" dirty="0"/>
              <a:t>1)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4)</a:t>
            </a:r>
            <a:r>
              <a:rPr kumimoji="1" lang="ja-JP" altLang="en-US" sz="2400" dirty="0"/>
              <a:t>に関して，</a:t>
            </a:r>
            <a:endParaRPr kumimoji="1" lang="en-US" altLang="ja-JP" sz="2400" dirty="0"/>
          </a:p>
          <a:p>
            <a:r>
              <a:rPr kumimoji="1" lang="ja-JP" altLang="en-US" sz="2400" dirty="0"/>
              <a:t>　　初めて行った。</a:t>
            </a:r>
            <a:endParaRPr kumimoji="1" lang="en-US" altLang="ja-JP" sz="2400" dirty="0"/>
          </a:p>
          <a:p>
            <a:endParaRPr kumimoji="1" lang="en-US" altLang="ja-JP" sz="800" dirty="0"/>
          </a:p>
          <a:p>
            <a:pPr marL="514350" indent="-514350">
              <a:buAutoNum type="arabicParenR"/>
            </a:pPr>
            <a:r>
              <a:rPr kumimoji="1" lang="ja-JP" altLang="en-US" sz="2400" dirty="0"/>
              <a:t>樹脂の種類の最適化により，</a:t>
            </a:r>
            <a:r>
              <a:rPr kumimoji="1" lang="ja-JP" altLang="en-US" sz="2400" dirty="0">
                <a:solidFill>
                  <a:srgbClr val="FF0000"/>
                </a:solidFill>
              </a:rPr>
              <a:t>発光量が向上した。                                               </a:t>
            </a:r>
            <a:r>
              <a:rPr kumimoji="1" lang="en-US" altLang="ja-JP" sz="2400" dirty="0">
                <a:solidFill>
                  <a:srgbClr val="FF0000"/>
                </a:solidFill>
              </a:rPr>
              <a:t>				</a:t>
            </a:r>
            <a:r>
              <a:rPr kumimoji="1" lang="ja-JP" altLang="en-US" sz="2400" dirty="0">
                <a:solidFill>
                  <a:srgbClr val="FF0000"/>
                </a:solidFill>
              </a:rPr>
              <a:t>　　　</a:t>
            </a:r>
            <a:r>
              <a:rPr kumimoji="1" lang="en-US" altLang="ja-JP" sz="2000" dirty="0"/>
              <a:t>(</a:t>
            </a:r>
            <a:r>
              <a:rPr kumimoji="1" lang="ja-JP" altLang="en-US" sz="2000" dirty="0"/>
              <a:t>先行研究と比較して</a:t>
            </a:r>
            <a:r>
              <a:rPr kumimoji="1" lang="en-US" altLang="ja-JP" sz="2000" dirty="0"/>
              <a:t>2</a:t>
            </a:r>
            <a:r>
              <a:rPr kumimoji="1" lang="ja-JP" altLang="en-US" sz="2000" dirty="0"/>
              <a:t>倍以上</a:t>
            </a:r>
            <a:r>
              <a:rPr kumimoji="1" lang="en-US" altLang="ja-JP" sz="2000" dirty="0"/>
              <a:t>)</a:t>
            </a:r>
            <a:endParaRPr kumimoji="1" lang="en-US" altLang="ja-JP" sz="2400" dirty="0"/>
          </a:p>
          <a:p>
            <a:r>
              <a:rPr kumimoji="1" lang="en-US" altLang="ja-JP" sz="2400" dirty="0"/>
              <a:t>2) </a:t>
            </a:r>
            <a:r>
              <a:rPr kumimoji="1" lang="en-US" altLang="ja-JP" sz="3600" dirty="0"/>
              <a:t> </a:t>
            </a:r>
            <a:r>
              <a:rPr kumimoji="1" lang="ja-JP" altLang="en-US" sz="2400" dirty="0"/>
              <a:t>発光量の長期安定性を測定し，酸化防止剤添加タイプの発光量が</a:t>
            </a:r>
            <a:r>
              <a:rPr kumimoji="1" lang="en-US" altLang="ja-JP" sz="2400" dirty="0"/>
              <a:t>   </a:t>
            </a:r>
          </a:p>
          <a:p>
            <a:r>
              <a:rPr kumimoji="1" lang="ja-JP" altLang="en-US" sz="2400" dirty="0"/>
              <a:t>     安定化することを確認した。</a:t>
            </a:r>
            <a:endParaRPr kumimoji="1" lang="en-US" altLang="ja-JP" sz="2400" dirty="0"/>
          </a:p>
          <a:p>
            <a:r>
              <a:rPr kumimoji="1" lang="ja-JP" altLang="en-US" sz="2400" dirty="0"/>
              <a:t>　　 さらに，酸化防止剤の種類の最適化により，初期の発光量の</a:t>
            </a:r>
            <a:endParaRPr kumimoji="1" lang="en-US" altLang="ja-JP" sz="2400" dirty="0"/>
          </a:p>
          <a:p>
            <a:pPr algn="ctr"/>
            <a:r>
              <a:rPr kumimoji="1" lang="en-US" altLang="ja-JP" sz="2400" dirty="0"/>
              <a:t>80%</a:t>
            </a:r>
            <a:r>
              <a:rPr kumimoji="1" lang="ja-JP" altLang="en-US" sz="2400" dirty="0"/>
              <a:t>までの期間は </a:t>
            </a:r>
            <a:r>
              <a:rPr kumimoji="1" lang="ja-JP" altLang="en-US" sz="2400" dirty="0">
                <a:solidFill>
                  <a:srgbClr val="FF0000"/>
                </a:solidFill>
              </a:rPr>
              <a:t>～</a:t>
            </a:r>
            <a:r>
              <a:rPr kumimoji="1" lang="en-US" altLang="ja-JP" sz="2400" dirty="0">
                <a:solidFill>
                  <a:srgbClr val="FF0000"/>
                </a:solidFill>
              </a:rPr>
              <a:t>1</a:t>
            </a:r>
            <a:r>
              <a:rPr kumimoji="1" lang="ja-JP" altLang="en-US" sz="2400" dirty="0">
                <a:solidFill>
                  <a:srgbClr val="FF0000"/>
                </a:solidFill>
              </a:rPr>
              <a:t>年半</a:t>
            </a:r>
            <a:r>
              <a:rPr kumimoji="1" lang="ja-JP" altLang="en-US" sz="2400" dirty="0"/>
              <a:t>，</a:t>
            </a:r>
            <a:r>
              <a:rPr kumimoji="1" lang="en-US" altLang="ja-JP" sz="2400" dirty="0"/>
              <a:t>50%</a:t>
            </a:r>
            <a:r>
              <a:rPr kumimoji="1" lang="ja-JP" altLang="en-US" sz="2400" dirty="0"/>
              <a:t>までの期間は </a:t>
            </a:r>
            <a:r>
              <a:rPr kumimoji="1" lang="ja-JP" altLang="en-US" sz="2400" dirty="0">
                <a:solidFill>
                  <a:srgbClr val="FF0000"/>
                </a:solidFill>
              </a:rPr>
              <a:t>～</a:t>
            </a:r>
            <a:r>
              <a:rPr kumimoji="1" lang="en-US" altLang="ja-JP" sz="2400" dirty="0">
                <a:solidFill>
                  <a:srgbClr val="FF0000"/>
                </a:solidFill>
              </a:rPr>
              <a:t>3</a:t>
            </a:r>
            <a:r>
              <a:rPr kumimoji="1" lang="ja-JP" altLang="en-US" sz="2400" dirty="0">
                <a:solidFill>
                  <a:srgbClr val="FF0000"/>
                </a:solidFill>
              </a:rPr>
              <a:t>年</a:t>
            </a:r>
            <a:endParaRPr kumimoji="1" lang="en-US" altLang="ja-JP" sz="2400" dirty="0"/>
          </a:p>
          <a:p>
            <a:pPr>
              <a:spcAft>
                <a:spcPts val="1200"/>
              </a:spcAft>
            </a:pPr>
            <a:r>
              <a:rPr kumimoji="1" lang="ja-JP" altLang="en-US" sz="2400" dirty="0"/>
              <a:t>　　 という結果が得られた。</a:t>
            </a:r>
            <a:endParaRPr kumimoji="1" lang="en-US" altLang="ja-JP" sz="2400" dirty="0"/>
          </a:p>
          <a:p>
            <a:pPr>
              <a:spcAft>
                <a:spcPts val="1200"/>
              </a:spcAft>
            </a:pPr>
            <a:r>
              <a:rPr kumimoji="1" lang="en-US" altLang="ja-JP" sz="2400" dirty="0"/>
              <a:t>3)   </a:t>
            </a:r>
            <a:r>
              <a:rPr kumimoji="1" lang="ja-JP" altLang="en-US" sz="2400" dirty="0"/>
              <a:t>減衰長の長期安定性を</a:t>
            </a:r>
            <a:r>
              <a:rPr kumimoji="1" lang="en-US" altLang="ja-JP" sz="2400" dirty="0"/>
              <a:t>8</a:t>
            </a:r>
            <a:r>
              <a:rPr kumimoji="1" lang="ja-JP" altLang="en-US" sz="2400" dirty="0"/>
              <a:t>か月間にわたり測定した。</a:t>
            </a:r>
            <a:endParaRPr kumimoji="1" lang="en-US" altLang="ja-JP" sz="2400" dirty="0"/>
          </a:p>
          <a:p>
            <a:r>
              <a:rPr kumimoji="1" lang="en-US" altLang="ja-JP" sz="2400" dirty="0"/>
              <a:t>4)   </a:t>
            </a:r>
            <a:r>
              <a:rPr kumimoji="1" lang="ja-JP" altLang="en-US" sz="2400" dirty="0"/>
              <a:t>新型シンチレータを用いて</a:t>
            </a:r>
            <a:r>
              <a:rPr kumimoji="1" lang="ja-JP" altLang="en-US" sz="2400" dirty="0">
                <a:solidFill>
                  <a:srgbClr val="FF0000"/>
                </a:solidFill>
              </a:rPr>
              <a:t>サンプリングレートを</a:t>
            </a:r>
            <a:r>
              <a:rPr kumimoji="1" lang="en-US" altLang="ja-JP" sz="2400" dirty="0">
                <a:solidFill>
                  <a:srgbClr val="FF0000"/>
                </a:solidFill>
              </a:rPr>
              <a:t>3</a:t>
            </a:r>
            <a:r>
              <a:rPr kumimoji="1" lang="ja-JP" altLang="en-US" sz="2400" dirty="0">
                <a:solidFill>
                  <a:srgbClr val="FF0000"/>
                </a:solidFill>
              </a:rPr>
              <a:t>倍</a:t>
            </a:r>
            <a:r>
              <a:rPr kumimoji="1" lang="ja-JP" altLang="en-US" sz="2400" dirty="0"/>
              <a:t>にすることで</a:t>
            </a:r>
            <a:endParaRPr kumimoji="1" lang="en-US" altLang="ja-JP" sz="2400" dirty="0"/>
          </a:p>
          <a:p>
            <a:r>
              <a:rPr kumimoji="1" lang="ja-JP" altLang="en-US" sz="2400" dirty="0"/>
              <a:t>　　 エネルギー分解能が</a:t>
            </a:r>
            <a:r>
              <a:rPr lang="ja-JP" altLang="en-US" sz="2400" dirty="0"/>
              <a:t>向上することが分かった。</a:t>
            </a:r>
            <a:endParaRPr lang="en-US" altLang="ja-JP" sz="2400" dirty="0"/>
          </a:p>
          <a:p>
            <a:endParaRPr lang="en-US" altLang="ja-JP" sz="2400" dirty="0"/>
          </a:p>
          <a:p>
            <a:endParaRPr lang="en-US" altLang="ja-JP" sz="2400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398EA1E-182C-4908-AAF5-5D835B1BA661}"/>
              </a:ext>
            </a:extLst>
          </p:cNvPr>
          <p:cNvSpPr/>
          <p:nvPr/>
        </p:nvSpPr>
        <p:spPr>
          <a:xfrm>
            <a:off x="8153400" y="209574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34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41313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C1F2C-A19C-4D92-AD5A-B7657B91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69551"/>
          </a:xfrm>
        </p:spPr>
        <p:txBody>
          <a:bodyPr/>
          <a:lstStyle/>
          <a:p>
            <a:r>
              <a:rPr kumimoji="1" lang="ja-JP" altLang="en-US" sz="3600" dirty="0"/>
              <a:t>エポキシ樹脂のシンチレータの研究における</a:t>
            </a:r>
            <a:br>
              <a:rPr kumimoji="1" lang="en-US" altLang="ja-JP" sz="3200" dirty="0"/>
            </a:br>
            <a:r>
              <a:rPr kumimoji="1" lang="ja-JP" altLang="en-US" sz="4000" dirty="0"/>
              <a:t>過去の発光量調査</a:t>
            </a:r>
            <a:endParaRPr kumimoji="1" lang="ja-JP" altLang="en-US" sz="32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FC121E-16F0-4428-8863-6D2A2ABE1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3526"/>
            <a:ext cx="3886200" cy="566830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0FCD89-C6A5-4891-9F9A-421A4259A4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0" t="47051" r="2212" b="46228"/>
          <a:stretch/>
        </p:blipFill>
        <p:spPr>
          <a:xfrm>
            <a:off x="76200" y="5562600"/>
            <a:ext cx="8839200" cy="89647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C40E7D-2C1A-4738-A41D-AEA6BE5963B7}"/>
              </a:ext>
            </a:extLst>
          </p:cNvPr>
          <p:cNvSpPr/>
          <p:nvPr/>
        </p:nvSpPr>
        <p:spPr>
          <a:xfrm>
            <a:off x="14076" y="3847638"/>
            <a:ext cx="3795924" cy="4195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46E6639-A7BA-4281-977A-E8009B5624BF}"/>
              </a:ext>
            </a:extLst>
          </p:cNvPr>
          <p:cNvSpPr/>
          <p:nvPr/>
        </p:nvSpPr>
        <p:spPr>
          <a:xfrm>
            <a:off x="3962400" y="1282988"/>
            <a:ext cx="4953000" cy="584775"/>
          </a:xfrm>
          <a:prstGeom prst="rect">
            <a:avLst/>
          </a:prstGeom>
          <a:ln w="19050">
            <a:solidFill>
              <a:srgbClr val="6600FF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600" dirty="0"/>
              <a:t>“Design of New Polymers to Improve Radiation Stability</a:t>
            </a:r>
          </a:p>
          <a:p>
            <a:r>
              <a:rPr lang="en-US" altLang="ja-JP" sz="1600" dirty="0"/>
              <a:t>of Plastic Scintillators”</a:t>
            </a:r>
            <a:r>
              <a:rPr lang="en-US" altLang="ja-JP" sz="1600" dirty="0">
                <a:latin typeface="Times New Roman" panose="02020603050405020304" pitchFamily="18" charset="0"/>
              </a:rPr>
              <a:t>, Fermilab-TM-1868, 1993</a:t>
            </a:r>
            <a:endParaRPr lang="ja-JP" altLang="en-US" sz="1600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02A830C-2978-483B-B62E-9EF8EAC10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99057" y="4539427"/>
            <a:ext cx="593484" cy="1253791"/>
          </a:xfrm>
          <a:prstGeom prst="rect">
            <a:avLst/>
          </a:prstGeom>
          <a:ln w="28575">
            <a:solidFill>
              <a:srgbClr val="6600FF"/>
            </a:solidFill>
          </a:ln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21ECB2-CFE7-4E7E-8A13-758D1F8B7EEA}"/>
              </a:ext>
            </a:extLst>
          </p:cNvPr>
          <p:cNvSpPr/>
          <p:nvPr/>
        </p:nvSpPr>
        <p:spPr>
          <a:xfrm>
            <a:off x="3900276" y="1867913"/>
            <a:ext cx="5105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dirty="0">
                <a:latin typeface="Times New Roman" panose="02020603050405020304" pitchFamily="18" charset="0"/>
              </a:rPr>
              <a:t>The highest light yield (</a:t>
            </a:r>
            <a:r>
              <a:rPr lang="en-US" altLang="ja-JP" dirty="0">
                <a:solidFill>
                  <a:srgbClr val="FF0000"/>
                </a:solidFill>
                <a:latin typeface="Times New Roman" panose="02020603050405020304" pitchFamily="18" charset="0"/>
              </a:rPr>
              <a:t>54% in comparison with BC408</a:t>
            </a:r>
            <a:r>
              <a:rPr lang="en-US" altLang="ja-JP" dirty="0">
                <a:latin typeface="Times New Roman" panose="02020603050405020304" pitchFamily="18" charset="0"/>
              </a:rPr>
              <a:t>, sample 3) was obtained from the diglycidyl ether of bisphenol A using TMBOX as curing agent,</a:t>
            </a:r>
          </a:p>
          <a:p>
            <a:pPr algn="just"/>
            <a:r>
              <a:rPr lang="en-US" altLang="ja-JP" dirty="0">
                <a:latin typeface="Times New Roman" panose="02020603050405020304" pitchFamily="18" charset="0"/>
              </a:rPr>
              <a:t>PTP as primary dopant, and a diglycidyl derivative of quterphenyl and diphenyl anthracene as secondary dopants. Epoxy systems with light yields of 70% of BC408 have been reported </a:t>
            </a:r>
            <a:r>
              <a:rPr lang="en-US" altLang="ja-JP" baseline="30000" dirty="0">
                <a:latin typeface="Times New Roman" panose="02020603050405020304" pitchFamily="18" charset="0"/>
              </a:rPr>
              <a:t>2</a:t>
            </a:r>
            <a:r>
              <a:rPr lang="en-US" altLang="ja-JP" dirty="0">
                <a:latin typeface="Times New Roman" panose="02020603050405020304" pitchFamily="18" charset="0"/>
              </a:rPr>
              <a:t>.</a:t>
            </a:r>
            <a:endParaRPr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357D525-A917-4E15-9450-69117D7E2ABE}"/>
              </a:ext>
            </a:extLst>
          </p:cNvPr>
          <p:cNvSpPr/>
          <p:nvPr/>
        </p:nvSpPr>
        <p:spPr>
          <a:xfrm>
            <a:off x="1371600" y="5607459"/>
            <a:ext cx="1524000" cy="259941"/>
          </a:xfrm>
          <a:prstGeom prst="rect">
            <a:avLst/>
          </a:prstGeom>
          <a:noFill/>
          <a:ln w="28575">
            <a:solidFill>
              <a:srgbClr val="66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6BE09DC-18AE-4E04-83FA-30A8DB63BD6A}"/>
              </a:ext>
            </a:extLst>
          </p:cNvPr>
          <p:cNvCxnSpPr>
            <a:stCxn id="13" idx="3"/>
          </p:cNvCxnSpPr>
          <p:nvPr/>
        </p:nvCxnSpPr>
        <p:spPr>
          <a:xfrm flipV="1">
            <a:off x="2895600" y="5334000"/>
            <a:ext cx="914400" cy="403430"/>
          </a:xfrm>
          <a:prstGeom prst="straightConnector1">
            <a:avLst/>
          </a:prstGeom>
          <a:ln w="19050">
            <a:solidFill>
              <a:srgbClr val="66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516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2EB33-48EA-46D4-BAAB-286181170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354217"/>
          </a:xfrm>
        </p:spPr>
        <p:txBody>
          <a:bodyPr/>
          <a:lstStyle/>
          <a:p>
            <a:r>
              <a:rPr kumimoji="1" lang="ja-JP" altLang="en-US" dirty="0"/>
              <a:t>自作可能プラスチックシンチレータ製品</a:t>
            </a:r>
            <a:br>
              <a:rPr kumimoji="1" lang="en-US" altLang="ja-JP" dirty="0"/>
            </a:br>
            <a:r>
              <a:rPr kumimoji="1" lang="en-US" altLang="ja-JP" dirty="0"/>
              <a:t>(BC-490)</a:t>
            </a:r>
            <a:r>
              <a:rPr kumimoji="1" lang="ja-JP" altLang="en-US" dirty="0"/>
              <a:t>との比較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3F0C24-21F7-42E7-BF7B-3A4E2A36E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1752600"/>
            <a:ext cx="9143999" cy="4031873"/>
          </a:xfrm>
        </p:spPr>
        <p:txBody>
          <a:bodyPr/>
          <a:lstStyle/>
          <a:p>
            <a:r>
              <a:rPr kumimoji="1" lang="en-US" altLang="ja-JP" sz="2400" dirty="0"/>
              <a:t>BC-490 </a:t>
            </a:r>
            <a:r>
              <a:rPr kumimoji="1" lang="en-US" altLang="ja-JP" sz="1800" dirty="0"/>
              <a:t>(</a:t>
            </a:r>
            <a:r>
              <a:rPr kumimoji="1" lang="ja-JP" altLang="en-US" sz="1800" dirty="0"/>
              <a:t>主剤</a:t>
            </a:r>
            <a:r>
              <a:rPr kumimoji="1" lang="en-US" altLang="ja-JP" sz="1800" dirty="0"/>
              <a:t>: </a:t>
            </a:r>
            <a:r>
              <a:rPr kumimoji="1" lang="ja-JP" altLang="en-US" sz="1800" dirty="0"/>
              <a:t>ポリビニルトルエン</a:t>
            </a:r>
            <a:r>
              <a:rPr kumimoji="1" lang="en-US" altLang="ja-JP" sz="1800" dirty="0"/>
              <a:t>)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：</a:t>
            </a:r>
            <a:endParaRPr kumimoji="1" lang="en-US" altLang="ja-JP" sz="2400" dirty="0"/>
          </a:p>
          <a:p>
            <a:endParaRPr lang="en-US" altLang="ja-JP" sz="2400" dirty="0"/>
          </a:p>
          <a:p>
            <a:r>
              <a:rPr lang="ja-JP" altLang="en-US" sz="2400" dirty="0"/>
              <a:t>・</a:t>
            </a:r>
            <a:r>
              <a:rPr lang="ja-JP" altLang="en-US" sz="2400" dirty="0">
                <a:solidFill>
                  <a:srgbClr val="2F34FF"/>
                </a:solidFill>
              </a:rPr>
              <a:t>価格</a:t>
            </a:r>
            <a:r>
              <a:rPr lang="en-US" altLang="ja-JP" sz="2400" dirty="0">
                <a:solidFill>
                  <a:srgbClr val="2F34FF"/>
                </a:solidFill>
              </a:rPr>
              <a:t> 10</a:t>
            </a:r>
            <a:r>
              <a:rPr lang="ja-JP" altLang="en-US" sz="2400" dirty="0">
                <a:solidFill>
                  <a:srgbClr val="2F34FF"/>
                </a:solidFill>
              </a:rPr>
              <a:t>万円以上 </a:t>
            </a:r>
            <a:r>
              <a:rPr lang="en-US" altLang="ja-JP" sz="2400" dirty="0">
                <a:solidFill>
                  <a:srgbClr val="2F34FF"/>
                </a:solidFill>
              </a:rPr>
              <a:t>(0.5 L) </a:t>
            </a:r>
            <a:endParaRPr lang="en-US" altLang="ja-JP" sz="1800" dirty="0">
              <a:solidFill>
                <a:srgbClr val="FF0000"/>
              </a:solidFill>
            </a:endParaRPr>
          </a:p>
          <a:p>
            <a:endParaRPr lang="en-US" altLang="ja-JP" sz="1800" dirty="0">
              <a:solidFill>
                <a:srgbClr val="FF0000"/>
              </a:solidFill>
            </a:endParaRPr>
          </a:p>
          <a:p>
            <a:r>
              <a:rPr kumimoji="1" lang="ja-JP" altLang="en-US" sz="2400" dirty="0"/>
              <a:t>・発光量 アントラセン比で </a:t>
            </a:r>
            <a:r>
              <a:rPr kumimoji="1" lang="en-US" altLang="ja-JP" sz="2400" dirty="0"/>
              <a:t>55% </a:t>
            </a:r>
            <a:r>
              <a:rPr lang="en-US" altLang="ja-JP" sz="1800" dirty="0"/>
              <a:t>〈</a:t>
            </a:r>
            <a:r>
              <a:rPr lang="ja-JP" altLang="en-US" sz="1800" dirty="0"/>
              <a:t>新型は </a:t>
            </a:r>
            <a:r>
              <a:rPr lang="en-US" altLang="ja-JP" sz="1800" dirty="0"/>
              <a:t>26%〉</a:t>
            </a:r>
          </a:p>
          <a:p>
            <a:endParaRPr lang="en-US" altLang="ja-JP" sz="1800" dirty="0"/>
          </a:p>
          <a:p>
            <a:r>
              <a:rPr lang="ja-JP" altLang="en-US" sz="2400" dirty="0"/>
              <a:t>・</a:t>
            </a:r>
            <a:r>
              <a:rPr lang="ja-JP" altLang="en-US" sz="2400" dirty="0">
                <a:solidFill>
                  <a:srgbClr val="2F34FF"/>
                </a:solidFill>
              </a:rPr>
              <a:t>密度</a:t>
            </a:r>
            <a:r>
              <a:rPr lang="en-US" altLang="ja-JP" sz="2400" dirty="0">
                <a:solidFill>
                  <a:srgbClr val="2F34FF"/>
                </a:solidFill>
              </a:rPr>
              <a:t>[g/cm</a:t>
            </a:r>
            <a:r>
              <a:rPr lang="en-US" altLang="ja-JP" sz="2400" baseline="30000" dirty="0">
                <a:solidFill>
                  <a:srgbClr val="2F34FF"/>
                </a:solidFill>
              </a:rPr>
              <a:t>3</a:t>
            </a:r>
            <a:r>
              <a:rPr lang="en-US" altLang="ja-JP" sz="2400" dirty="0">
                <a:solidFill>
                  <a:srgbClr val="2F34FF"/>
                </a:solidFill>
              </a:rPr>
              <a:t>] 1.032 </a:t>
            </a:r>
            <a:r>
              <a:rPr lang="en-US" altLang="ja-JP" sz="1800" dirty="0">
                <a:solidFill>
                  <a:srgbClr val="FF0000"/>
                </a:solidFill>
              </a:rPr>
              <a:t>〈</a:t>
            </a:r>
            <a:r>
              <a:rPr lang="ja-JP" altLang="en-US" sz="1800" dirty="0">
                <a:solidFill>
                  <a:srgbClr val="FF0000"/>
                </a:solidFill>
              </a:rPr>
              <a:t>新型は </a:t>
            </a:r>
            <a:r>
              <a:rPr lang="en-US" altLang="ja-JP" sz="1800" dirty="0">
                <a:solidFill>
                  <a:srgbClr val="FF0000"/>
                </a:solidFill>
              </a:rPr>
              <a:t>(1.15-1.16) ± 0.02 g/cm</a:t>
            </a:r>
            <a:r>
              <a:rPr lang="en-US" altLang="ja-JP" sz="1800" baseline="30000" dirty="0">
                <a:solidFill>
                  <a:srgbClr val="FF0000"/>
                </a:solidFill>
              </a:rPr>
              <a:t>3</a:t>
            </a:r>
            <a:r>
              <a:rPr lang="en-US" altLang="ja-JP" sz="1800" dirty="0">
                <a:solidFill>
                  <a:srgbClr val="FF0000"/>
                </a:solidFill>
              </a:rPr>
              <a:t>〉</a:t>
            </a:r>
          </a:p>
          <a:p>
            <a:endParaRPr lang="en-US" altLang="ja-JP" sz="1800" dirty="0"/>
          </a:p>
          <a:p>
            <a:r>
              <a:rPr kumimoji="1" lang="ja-JP" altLang="en-US" sz="2400" dirty="0"/>
              <a:t>・成形型の材質としてガラスまたは金属</a:t>
            </a:r>
            <a:r>
              <a:rPr kumimoji="1" lang="en-US" altLang="ja-JP" sz="2400" dirty="0"/>
              <a:t>(</a:t>
            </a:r>
            <a:r>
              <a:rPr kumimoji="1" lang="ja-JP" altLang="en-US" sz="2400" dirty="0"/>
              <a:t>亜鉛メッキ鉄</a:t>
            </a:r>
            <a:r>
              <a:rPr kumimoji="1" lang="en-US" altLang="ja-JP" sz="2400" dirty="0"/>
              <a:t>)</a:t>
            </a:r>
            <a:r>
              <a:rPr kumimoji="1" lang="ja-JP" altLang="en-US" sz="2400" dirty="0"/>
              <a:t>を使用可</a:t>
            </a:r>
            <a:endParaRPr kumimoji="1" lang="en-US" altLang="ja-JP" sz="2400" dirty="0"/>
          </a:p>
          <a:p>
            <a:r>
              <a:rPr kumimoji="1" lang="ja-JP" altLang="en-US" sz="2400" dirty="0">
                <a:solidFill>
                  <a:srgbClr val="FF0000"/>
                </a:solidFill>
              </a:rPr>
              <a:t>　</a:t>
            </a:r>
            <a:r>
              <a:rPr kumimoji="1" lang="en-US" altLang="ja-JP" sz="2400" dirty="0">
                <a:solidFill>
                  <a:srgbClr val="FF0000"/>
                </a:solidFill>
              </a:rPr>
              <a:t>		</a:t>
            </a:r>
            <a:r>
              <a:rPr kumimoji="1" lang="ja-JP" altLang="en-US" sz="2400" dirty="0">
                <a:solidFill>
                  <a:srgbClr val="FF0000"/>
                </a:solidFill>
              </a:rPr>
              <a:t>　　　　　　</a:t>
            </a:r>
            <a:r>
              <a:rPr lang="en-US" altLang="ja-JP" sz="1800" dirty="0">
                <a:solidFill>
                  <a:srgbClr val="FF0000"/>
                </a:solidFill>
              </a:rPr>
              <a:t>〈</a:t>
            </a:r>
            <a:r>
              <a:rPr lang="ja-JP" altLang="en-US" sz="1800" dirty="0">
                <a:solidFill>
                  <a:srgbClr val="FF0000"/>
                </a:solidFill>
              </a:rPr>
              <a:t>新型は加えて，シリコーンゴムやプラスチックも使用可</a:t>
            </a:r>
            <a:r>
              <a:rPr lang="en-US" altLang="ja-JP" sz="1800" dirty="0">
                <a:solidFill>
                  <a:srgbClr val="FF0000"/>
                </a:solidFill>
              </a:rPr>
              <a:t>〉</a:t>
            </a:r>
          </a:p>
          <a:p>
            <a:endParaRPr kumimoji="1" lang="en-US" altLang="ja-JP" sz="1600" dirty="0"/>
          </a:p>
          <a:p>
            <a:r>
              <a:rPr kumimoji="1" lang="ja-JP" altLang="en-US" sz="2400" dirty="0"/>
              <a:t>・</a:t>
            </a:r>
            <a:r>
              <a:rPr lang="en-US" altLang="ja-JP" sz="2400" dirty="0"/>
              <a:t> </a:t>
            </a:r>
            <a:r>
              <a:rPr lang="en-US" altLang="ja-JP" sz="2400" dirty="0">
                <a:solidFill>
                  <a:srgbClr val="2F34FF"/>
                </a:solidFill>
              </a:rPr>
              <a:t>47</a:t>
            </a:r>
            <a:r>
              <a:rPr lang="ja-JP" altLang="en-US" sz="2400" dirty="0">
                <a:solidFill>
                  <a:srgbClr val="2F34FF"/>
                </a:solidFill>
              </a:rPr>
              <a:t>℃ で</a:t>
            </a:r>
            <a:r>
              <a:rPr lang="en-US" altLang="ja-JP" sz="2400" dirty="0">
                <a:solidFill>
                  <a:srgbClr val="2F34FF"/>
                </a:solidFill>
              </a:rPr>
              <a:t>14</a:t>
            </a:r>
            <a:r>
              <a:rPr lang="ja-JP" altLang="en-US" sz="2400" dirty="0">
                <a:solidFill>
                  <a:srgbClr val="2F34FF"/>
                </a:solidFill>
              </a:rPr>
              <a:t>日 </a:t>
            </a:r>
            <a:r>
              <a:rPr lang="en-US" altLang="ja-JP" sz="2400" dirty="0">
                <a:solidFill>
                  <a:srgbClr val="2F34FF"/>
                </a:solidFill>
              </a:rPr>
              <a:t>+ 80</a:t>
            </a:r>
            <a:r>
              <a:rPr lang="ja-JP" altLang="en-US" sz="2400" dirty="0">
                <a:solidFill>
                  <a:srgbClr val="2F34FF"/>
                </a:solidFill>
              </a:rPr>
              <a:t>℃下で</a:t>
            </a:r>
            <a:r>
              <a:rPr lang="en-US" altLang="ja-JP" sz="2400" dirty="0">
                <a:solidFill>
                  <a:srgbClr val="2F34FF"/>
                </a:solidFill>
              </a:rPr>
              <a:t>8 h </a:t>
            </a:r>
            <a:r>
              <a:rPr lang="en-US" altLang="ja-JP" sz="1800" dirty="0">
                <a:solidFill>
                  <a:srgbClr val="FF0000"/>
                </a:solidFill>
              </a:rPr>
              <a:t>〈</a:t>
            </a:r>
            <a:r>
              <a:rPr lang="ja-JP" altLang="en-US" sz="1800" dirty="0">
                <a:solidFill>
                  <a:srgbClr val="FF0000"/>
                </a:solidFill>
              </a:rPr>
              <a:t>新型は </a:t>
            </a:r>
            <a:r>
              <a:rPr lang="en-US" altLang="ja-JP" sz="1800" dirty="0">
                <a:solidFill>
                  <a:srgbClr val="FF0000"/>
                </a:solidFill>
              </a:rPr>
              <a:t>20</a:t>
            </a:r>
            <a:r>
              <a:rPr lang="ja-JP" altLang="en-US" sz="1800" dirty="0">
                <a:solidFill>
                  <a:srgbClr val="FF0000"/>
                </a:solidFill>
              </a:rPr>
              <a:t>℃下で</a:t>
            </a:r>
            <a:r>
              <a:rPr lang="en-US" altLang="ja-JP" sz="1800" dirty="0">
                <a:solidFill>
                  <a:srgbClr val="FF0000"/>
                </a:solidFill>
              </a:rPr>
              <a:t>7</a:t>
            </a:r>
            <a:r>
              <a:rPr lang="ja-JP" altLang="en-US" sz="1800" dirty="0">
                <a:solidFill>
                  <a:srgbClr val="FF0000"/>
                </a:solidFill>
              </a:rPr>
              <a:t>日　</a:t>
            </a:r>
            <a:r>
              <a:rPr lang="en-US" altLang="ja-JP" sz="1800" dirty="0">
                <a:solidFill>
                  <a:srgbClr val="FF0000"/>
                </a:solidFill>
              </a:rPr>
              <a:t>60</a:t>
            </a:r>
            <a:r>
              <a:rPr lang="ja-JP" altLang="en-US" sz="1800" dirty="0">
                <a:solidFill>
                  <a:srgbClr val="FF0000"/>
                </a:solidFill>
              </a:rPr>
              <a:t>℃下で </a:t>
            </a:r>
            <a:r>
              <a:rPr lang="en-US" altLang="ja-JP" sz="1800" dirty="0">
                <a:solidFill>
                  <a:srgbClr val="FF0000"/>
                </a:solidFill>
              </a:rPr>
              <a:t>6h〉</a:t>
            </a:r>
            <a:endParaRPr kumimoji="1" lang="en-US" altLang="ja-JP" sz="2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2BF6441-5495-40A0-86B2-9036D8A43B7F}"/>
              </a:ext>
            </a:extLst>
          </p:cNvPr>
          <p:cNvSpPr/>
          <p:nvPr/>
        </p:nvSpPr>
        <p:spPr>
          <a:xfrm>
            <a:off x="76200" y="6186281"/>
            <a:ext cx="906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参考</a:t>
            </a:r>
            <a:r>
              <a:rPr lang="en-US" altLang="ja-JP" dirty="0"/>
              <a:t>:https://www.crystals.saint‐gobain.com/sites/imdf.crystals.com/files/documents/bc490-  </a:t>
            </a:r>
          </a:p>
          <a:p>
            <a:r>
              <a:rPr lang="en-US" altLang="ja-JP" dirty="0"/>
              <a:t>          data-sheet.pdf</a:t>
            </a:r>
          </a:p>
        </p:txBody>
      </p:sp>
    </p:spTree>
    <p:extLst>
      <p:ext uri="{BB962C8B-B14F-4D97-AF65-F5344CB8AC3E}">
        <p14:creationId xmlns:p14="http://schemas.microsoft.com/office/powerpoint/2010/main" val="2126458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4A76EC-1854-452F-99DF-9FF76A7C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354217"/>
          </a:xfrm>
        </p:spPr>
        <p:txBody>
          <a:bodyPr/>
          <a:lstStyle/>
          <a:p>
            <a:r>
              <a:rPr kumimoji="1" lang="ja-JP" altLang="en-US" dirty="0"/>
              <a:t>高密度化プラスチックシンチレータ製品との比較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8C9EF06-4DA7-4A65-9745-20F979ED8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963817"/>
            <a:ext cx="6705600" cy="3447098"/>
          </a:xfrm>
        </p:spPr>
        <p:txBody>
          <a:bodyPr/>
          <a:lstStyle/>
          <a:p>
            <a:r>
              <a:rPr lang="en-US" altLang="ja-JP" dirty="0">
                <a:latin typeface="+mn-ea"/>
              </a:rPr>
              <a:t>EJ-256</a:t>
            </a:r>
            <a:r>
              <a:rPr lang="en-US" altLang="ja-JP" sz="2000" dirty="0">
                <a:latin typeface="+mn-ea"/>
              </a:rPr>
              <a:t> (</a:t>
            </a:r>
            <a:r>
              <a:rPr lang="ja-JP" altLang="en-US" sz="2000" dirty="0">
                <a:latin typeface="+mn-ea"/>
              </a:rPr>
              <a:t>主剤</a:t>
            </a:r>
            <a:r>
              <a:rPr lang="en-US" altLang="ja-JP" sz="2000" dirty="0">
                <a:latin typeface="+mn-ea"/>
              </a:rPr>
              <a:t>:</a:t>
            </a:r>
            <a:r>
              <a:rPr lang="ja-JP" altLang="en-US" sz="2000" dirty="0">
                <a:latin typeface="+mn-ea"/>
              </a:rPr>
              <a:t>ポリビニルトルエン</a:t>
            </a:r>
            <a:r>
              <a:rPr lang="en-US" altLang="ja-JP" sz="2000" dirty="0">
                <a:latin typeface="+mn-ea"/>
              </a:rPr>
              <a:t>, </a:t>
            </a:r>
            <a:r>
              <a:rPr lang="ja-JP" altLang="en-US" sz="2000" dirty="0">
                <a:latin typeface="+mn-ea"/>
              </a:rPr>
              <a:t>添加物</a:t>
            </a:r>
            <a:r>
              <a:rPr lang="en-US" altLang="ja-JP" sz="2000" dirty="0">
                <a:latin typeface="+mn-ea"/>
              </a:rPr>
              <a:t>: </a:t>
            </a:r>
            <a:r>
              <a:rPr lang="ja-JP" altLang="en-US" sz="2000" dirty="0">
                <a:latin typeface="+mn-ea"/>
              </a:rPr>
              <a:t>鉛の化合物</a:t>
            </a:r>
            <a:r>
              <a:rPr lang="en-US" altLang="ja-JP" sz="2000" dirty="0">
                <a:latin typeface="+mn-ea"/>
              </a:rPr>
              <a:t>)</a:t>
            </a:r>
            <a:r>
              <a:rPr lang="en-US" altLang="ja-JP" dirty="0">
                <a:latin typeface="+mn-ea"/>
              </a:rPr>
              <a:t> :</a:t>
            </a:r>
          </a:p>
          <a:p>
            <a:r>
              <a:rPr lang="ja-JP" altLang="en-US" dirty="0">
                <a:latin typeface="+mn-ea"/>
              </a:rPr>
              <a:t>添加割合　１～</a:t>
            </a:r>
            <a:r>
              <a:rPr lang="en-US" altLang="ja-JP" dirty="0">
                <a:latin typeface="+mn-ea"/>
              </a:rPr>
              <a:t> </a:t>
            </a:r>
            <a:r>
              <a:rPr lang="ja-JP" altLang="en-US" dirty="0">
                <a:latin typeface="+mn-ea"/>
              </a:rPr>
              <a:t>５％　</a:t>
            </a:r>
            <a:r>
              <a:rPr lang="en-US" altLang="ja-JP" sz="1800" dirty="0">
                <a:latin typeface="+mn-ea"/>
              </a:rPr>
              <a:t>※10%</a:t>
            </a:r>
            <a:r>
              <a:rPr lang="ja-JP" altLang="en-US" sz="1800" dirty="0">
                <a:latin typeface="+mn-ea"/>
              </a:rPr>
              <a:t>まで可能だが非推奨</a:t>
            </a:r>
            <a:endParaRPr lang="en-US" altLang="ja-JP" sz="1800" dirty="0">
              <a:latin typeface="+mn-ea"/>
            </a:endParaRPr>
          </a:p>
          <a:p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</a:t>
            </a:r>
            <a:r>
              <a:rPr lang="en-US" altLang="ja-JP" u="sng" dirty="0">
                <a:latin typeface="+mn-ea"/>
              </a:rPr>
              <a:t>EJ-256-5%</a:t>
            </a:r>
            <a:r>
              <a:rPr lang="ja-JP" altLang="en-US" dirty="0">
                <a:latin typeface="+mn-ea"/>
              </a:rPr>
              <a:t>：</a:t>
            </a:r>
            <a:endParaRPr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・</a:t>
            </a:r>
            <a:r>
              <a:rPr kumimoji="1" lang="ja-JP" altLang="en-US" dirty="0">
                <a:solidFill>
                  <a:srgbClr val="2F34FF"/>
                </a:solidFill>
                <a:latin typeface="+mn-ea"/>
              </a:rPr>
              <a:t>密度</a:t>
            </a:r>
            <a:r>
              <a:rPr kumimoji="1" lang="en-US" altLang="ja-JP" dirty="0">
                <a:solidFill>
                  <a:srgbClr val="2F34FF"/>
                </a:solidFill>
                <a:latin typeface="+mn-ea"/>
              </a:rPr>
              <a:t>(g/cm</a:t>
            </a:r>
            <a:r>
              <a:rPr kumimoji="1" lang="en-US" altLang="ja-JP" baseline="30000" dirty="0">
                <a:solidFill>
                  <a:srgbClr val="2F34FF"/>
                </a:solidFill>
                <a:latin typeface="+mn-ea"/>
              </a:rPr>
              <a:t>3</a:t>
            </a:r>
            <a:r>
              <a:rPr kumimoji="1" lang="en-US" altLang="ja-JP" dirty="0">
                <a:solidFill>
                  <a:srgbClr val="2F34FF"/>
                </a:solidFill>
                <a:latin typeface="+mn-ea"/>
              </a:rPr>
              <a:t>)1.081 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〈</a:t>
            </a:r>
            <a:r>
              <a:rPr lang="ja-JP" altLang="en-US" sz="2000" dirty="0">
                <a:solidFill>
                  <a:srgbClr val="FF0000"/>
                </a:solidFill>
                <a:latin typeface="+mn-ea"/>
              </a:rPr>
              <a:t>新型は 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1.16 g/cm</a:t>
            </a:r>
            <a:r>
              <a:rPr lang="en-US" altLang="ja-JP" sz="2000" baseline="30000" dirty="0">
                <a:solidFill>
                  <a:srgbClr val="FF0000"/>
                </a:solidFill>
                <a:latin typeface="+mn-ea"/>
              </a:rPr>
              <a:t>3</a:t>
            </a:r>
            <a:r>
              <a:rPr lang="en-US" altLang="ja-JP" sz="2000" dirty="0">
                <a:solidFill>
                  <a:srgbClr val="FF0000"/>
                </a:solidFill>
                <a:latin typeface="+mn-ea"/>
              </a:rPr>
              <a:t>〉</a:t>
            </a:r>
            <a:endParaRPr lang="en-US" altLang="ja-JP" sz="2000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・発光量</a:t>
            </a:r>
            <a:r>
              <a:rPr lang="en-US" altLang="ja-JP" dirty="0">
                <a:latin typeface="+mn-ea"/>
              </a:rPr>
              <a:t>(% Anthracene)	34</a:t>
            </a:r>
            <a:r>
              <a:rPr lang="ja-JP" altLang="en-US" dirty="0">
                <a:latin typeface="+mn-ea"/>
              </a:rPr>
              <a:t>　</a:t>
            </a:r>
            <a:r>
              <a:rPr lang="en-US" altLang="ja-JP" sz="2000" dirty="0">
                <a:latin typeface="+mn-ea"/>
              </a:rPr>
              <a:t>〈</a:t>
            </a:r>
            <a:r>
              <a:rPr lang="ja-JP" altLang="en-US" sz="2000" dirty="0">
                <a:latin typeface="+mn-ea"/>
              </a:rPr>
              <a:t>新型は </a:t>
            </a:r>
            <a:r>
              <a:rPr lang="en-US" altLang="ja-JP" sz="2000" dirty="0">
                <a:latin typeface="+mn-ea"/>
              </a:rPr>
              <a:t>26%〉</a:t>
            </a:r>
          </a:p>
          <a:p>
            <a:endParaRPr kumimoji="1" lang="en-US" altLang="ja-JP" dirty="0">
              <a:solidFill>
                <a:srgbClr val="2F34FF"/>
              </a:solidFill>
              <a:latin typeface="+mn-ea"/>
            </a:endParaRPr>
          </a:p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53C5ABD-A5C9-4591-AB15-9BADA78185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1" y="1963817"/>
            <a:ext cx="2362199" cy="236515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AFA00C1-47E8-4B9A-A327-80B975F04760}"/>
              </a:ext>
            </a:extLst>
          </p:cNvPr>
          <p:cNvSpPr/>
          <p:nvPr/>
        </p:nvSpPr>
        <p:spPr>
          <a:xfrm>
            <a:off x="1371600" y="6480892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dirty="0"/>
              <a:t>参考</a:t>
            </a:r>
            <a:r>
              <a:rPr lang="en-US" altLang="ja-JP" dirty="0"/>
              <a:t>, </a:t>
            </a:r>
            <a:r>
              <a:rPr lang="ja-JP" altLang="en-US" dirty="0"/>
              <a:t>図引用</a:t>
            </a:r>
            <a:r>
              <a:rPr lang="en-US" altLang="ja-JP" dirty="0"/>
              <a:t>: </a:t>
            </a:r>
            <a:r>
              <a:rPr lang="en-US" altLang="zh-CN" dirty="0"/>
              <a:t>https://eljentechnology.com/products/plastic-scintillators/ej-256</a:t>
            </a:r>
          </a:p>
        </p:txBody>
      </p:sp>
    </p:spTree>
    <p:extLst>
      <p:ext uri="{BB962C8B-B14F-4D97-AF65-F5344CB8AC3E}">
        <p14:creationId xmlns:p14="http://schemas.microsoft.com/office/powerpoint/2010/main" val="2075630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6D0D631-AE7D-4A37-9EC4-82095149B8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507" y="76200"/>
            <a:ext cx="8663128" cy="648485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A9739D-C629-460B-B4BF-B55783035DB3}"/>
              </a:ext>
            </a:extLst>
          </p:cNvPr>
          <p:cNvSpPr txBox="1"/>
          <p:nvPr/>
        </p:nvSpPr>
        <p:spPr>
          <a:xfrm>
            <a:off x="6019800" y="6581001"/>
            <a:ext cx="3005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引用：須藤裕司</a:t>
            </a:r>
            <a:r>
              <a:rPr kumimoji="1" lang="en-US" altLang="ja-JP" sz="1200" dirty="0"/>
              <a:t>(</a:t>
            </a:r>
            <a:r>
              <a:rPr kumimoji="1" lang="ja-JP" altLang="en-US" sz="1200" dirty="0"/>
              <a:t>九州大</a:t>
            </a:r>
            <a:r>
              <a:rPr kumimoji="1" lang="en-US" altLang="ja-JP" sz="1200" dirty="0"/>
              <a:t>), ILC</a:t>
            </a:r>
            <a:r>
              <a:rPr kumimoji="1" lang="ja-JP" altLang="en-US" sz="1200" dirty="0"/>
              <a:t>夏の合宿</a:t>
            </a:r>
            <a:r>
              <a:rPr lang="en-US" altLang="ja-JP" sz="1200" dirty="0"/>
              <a:t>(2015)</a:t>
            </a:r>
            <a:endParaRPr kumimoji="1" lang="ja-JP" alt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インク 3">
                <a:extLst>
                  <a:ext uri="{FF2B5EF4-FFF2-40B4-BE49-F238E27FC236}">
                    <a16:creationId xmlns:a16="http://schemas.microsoft.com/office/drawing/2014/main" id="{F9A061D8-1AB9-4A16-90D7-9BC2CE0AC299}"/>
                  </a:ext>
                </a:extLst>
              </p14:cNvPr>
              <p14:cNvContentPartPr/>
              <p14:nvPr/>
            </p14:nvContentPartPr>
            <p14:xfrm>
              <a:off x="7324920" y="2660400"/>
              <a:ext cx="15120" cy="11880"/>
            </p14:xfrm>
          </p:contentPart>
        </mc:Choice>
        <mc:Fallback xmlns="">
          <p:pic>
            <p:nvPicPr>
              <p:cNvPr id="4" name="インク 3">
                <a:extLst>
                  <a:ext uri="{FF2B5EF4-FFF2-40B4-BE49-F238E27FC236}">
                    <a16:creationId xmlns:a16="http://schemas.microsoft.com/office/drawing/2014/main" id="{F9A061D8-1AB9-4A16-90D7-9BC2CE0AC2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9720" y="1449720"/>
                <a:ext cx="7760880" cy="49521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AE5CB21-305E-4BC8-9F60-B9228ABF968A}"/>
              </a:ext>
            </a:extLst>
          </p:cNvPr>
          <p:cNvSpPr/>
          <p:nvPr/>
        </p:nvSpPr>
        <p:spPr>
          <a:xfrm>
            <a:off x="8150269" y="6260560"/>
            <a:ext cx="719618" cy="284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E50F510-CAB2-49F6-8FE6-3405B162DC58}"/>
              </a:ext>
            </a:extLst>
          </p:cNvPr>
          <p:cNvSpPr/>
          <p:nvPr/>
        </p:nvSpPr>
        <p:spPr>
          <a:xfrm>
            <a:off x="8258175" y="222250"/>
            <a:ext cx="504825" cy="539750"/>
          </a:xfrm>
          <a:custGeom>
            <a:avLst/>
            <a:gdLst/>
            <a:ahLst/>
            <a:cxnLst/>
            <a:rect l="l" t="t" r="r" b="b"/>
            <a:pathLst>
              <a:path w="504825" h="539750">
                <a:moveTo>
                  <a:pt x="252349" y="0"/>
                </a:moveTo>
                <a:lnTo>
                  <a:pt x="207001" y="4346"/>
                </a:lnTo>
                <a:lnTo>
                  <a:pt x="164316" y="16876"/>
                </a:lnTo>
                <a:lnTo>
                  <a:pt x="125005" y="36830"/>
                </a:lnTo>
                <a:lnTo>
                  <a:pt x="89784" y="63443"/>
                </a:lnTo>
                <a:lnTo>
                  <a:pt x="59365" y="95955"/>
                </a:lnTo>
                <a:lnTo>
                  <a:pt x="34464" y="133603"/>
                </a:lnTo>
                <a:lnTo>
                  <a:pt x="15793" y="175626"/>
                </a:lnTo>
                <a:lnTo>
                  <a:pt x="4067" y="221262"/>
                </a:lnTo>
                <a:lnTo>
                  <a:pt x="0" y="269747"/>
                </a:lnTo>
                <a:lnTo>
                  <a:pt x="4067" y="318233"/>
                </a:lnTo>
                <a:lnTo>
                  <a:pt x="15793" y="363869"/>
                </a:lnTo>
                <a:lnTo>
                  <a:pt x="34464" y="405891"/>
                </a:lnTo>
                <a:lnTo>
                  <a:pt x="59365" y="443540"/>
                </a:lnTo>
                <a:lnTo>
                  <a:pt x="89784" y="476052"/>
                </a:lnTo>
                <a:lnTo>
                  <a:pt x="125005" y="502665"/>
                </a:lnTo>
                <a:lnTo>
                  <a:pt x="164316" y="522619"/>
                </a:lnTo>
                <a:lnTo>
                  <a:pt x="207001" y="535149"/>
                </a:lnTo>
                <a:lnTo>
                  <a:pt x="252349" y="539495"/>
                </a:lnTo>
                <a:lnTo>
                  <a:pt x="297696" y="535149"/>
                </a:lnTo>
                <a:lnTo>
                  <a:pt x="340381" y="522619"/>
                </a:lnTo>
                <a:lnTo>
                  <a:pt x="353920" y="515746"/>
                </a:lnTo>
                <a:lnTo>
                  <a:pt x="252349" y="515746"/>
                </a:lnTo>
                <a:lnTo>
                  <a:pt x="206282" y="510750"/>
                </a:lnTo>
                <a:lnTo>
                  <a:pt x="163373" y="496419"/>
                </a:lnTo>
                <a:lnTo>
                  <a:pt x="124542" y="473741"/>
                </a:lnTo>
                <a:lnTo>
                  <a:pt x="90709" y="443706"/>
                </a:lnTo>
                <a:lnTo>
                  <a:pt x="62794" y="407300"/>
                </a:lnTo>
                <a:lnTo>
                  <a:pt x="41715" y="365513"/>
                </a:lnTo>
                <a:lnTo>
                  <a:pt x="28393" y="319333"/>
                </a:lnTo>
                <a:lnTo>
                  <a:pt x="23749" y="269747"/>
                </a:lnTo>
                <a:lnTo>
                  <a:pt x="28393" y="220204"/>
                </a:lnTo>
                <a:lnTo>
                  <a:pt x="41715" y="174055"/>
                </a:lnTo>
                <a:lnTo>
                  <a:pt x="62794" y="132291"/>
                </a:lnTo>
                <a:lnTo>
                  <a:pt x="90709" y="95900"/>
                </a:lnTo>
                <a:lnTo>
                  <a:pt x="124542" y="65874"/>
                </a:lnTo>
                <a:lnTo>
                  <a:pt x="163373" y="43201"/>
                </a:lnTo>
                <a:lnTo>
                  <a:pt x="206282" y="28872"/>
                </a:lnTo>
                <a:lnTo>
                  <a:pt x="252349" y="23875"/>
                </a:lnTo>
                <a:lnTo>
                  <a:pt x="354171" y="23875"/>
                </a:lnTo>
                <a:lnTo>
                  <a:pt x="340381" y="16876"/>
                </a:lnTo>
                <a:lnTo>
                  <a:pt x="297696" y="4346"/>
                </a:lnTo>
                <a:lnTo>
                  <a:pt x="252349" y="0"/>
                </a:lnTo>
                <a:close/>
              </a:path>
              <a:path w="504825" h="539750">
                <a:moveTo>
                  <a:pt x="354171" y="23875"/>
                </a:moveTo>
                <a:lnTo>
                  <a:pt x="252349" y="23875"/>
                </a:lnTo>
                <a:lnTo>
                  <a:pt x="298415" y="28872"/>
                </a:lnTo>
                <a:lnTo>
                  <a:pt x="341324" y="43201"/>
                </a:lnTo>
                <a:lnTo>
                  <a:pt x="380155" y="65874"/>
                </a:lnTo>
                <a:lnTo>
                  <a:pt x="413988" y="95900"/>
                </a:lnTo>
                <a:lnTo>
                  <a:pt x="441903" y="132291"/>
                </a:lnTo>
                <a:lnTo>
                  <a:pt x="462982" y="174055"/>
                </a:lnTo>
                <a:lnTo>
                  <a:pt x="476304" y="220204"/>
                </a:lnTo>
                <a:lnTo>
                  <a:pt x="480949" y="269747"/>
                </a:lnTo>
                <a:lnTo>
                  <a:pt x="476304" y="319333"/>
                </a:lnTo>
                <a:lnTo>
                  <a:pt x="462982" y="365513"/>
                </a:lnTo>
                <a:lnTo>
                  <a:pt x="441903" y="407300"/>
                </a:lnTo>
                <a:lnTo>
                  <a:pt x="413988" y="443706"/>
                </a:lnTo>
                <a:lnTo>
                  <a:pt x="380155" y="473741"/>
                </a:lnTo>
                <a:lnTo>
                  <a:pt x="341324" y="496419"/>
                </a:lnTo>
                <a:lnTo>
                  <a:pt x="298415" y="510750"/>
                </a:lnTo>
                <a:lnTo>
                  <a:pt x="252349" y="515746"/>
                </a:lnTo>
                <a:lnTo>
                  <a:pt x="353920" y="515746"/>
                </a:lnTo>
                <a:lnTo>
                  <a:pt x="414913" y="476052"/>
                </a:lnTo>
                <a:lnTo>
                  <a:pt x="445332" y="443540"/>
                </a:lnTo>
                <a:lnTo>
                  <a:pt x="470233" y="405891"/>
                </a:lnTo>
                <a:lnTo>
                  <a:pt x="488904" y="363869"/>
                </a:lnTo>
                <a:lnTo>
                  <a:pt x="500630" y="318233"/>
                </a:lnTo>
                <a:lnTo>
                  <a:pt x="504698" y="269747"/>
                </a:lnTo>
                <a:lnTo>
                  <a:pt x="500630" y="221262"/>
                </a:lnTo>
                <a:lnTo>
                  <a:pt x="488904" y="175626"/>
                </a:lnTo>
                <a:lnTo>
                  <a:pt x="470233" y="133603"/>
                </a:lnTo>
                <a:lnTo>
                  <a:pt x="445281" y="95900"/>
                </a:lnTo>
                <a:lnTo>
                  <a:pt x="414913" y="63443"/>
                </a:lnTo>
                <a:lnTo>
                  <a:pt x="379692" y="36829"/>
                </a:lnTo>
                <a:lnTo>
                  <a:pt x="354171" y="23875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5774FF92-DE6F-40CB-A6E5-73A2630EA4E6}"/>
              </a:ext>
            </a:extLst>
          </p:cNvPr>
          <p:cNvSpPr/>
          <p:nvPr/>
        </p:nvSpPr>
        <p:spPr>
          <a:xfrm>
            <a:off x="8258175" y="222250"/>
            <a:ext cx="504825" cy="539750"/>
          </a:xfrm>
          <a:custGeom>
            <a:avLst/>
            <a:gdLst/>
            <a:ahLst/>
            <a:cxnLst/>
            <a:rect l="l" t="t" r="r" b="b"/>
            <a:pathLst>
              <a:path w="504825" h="539750">
                <a:moveTo>
                  <a:pt x="0" y="269747"/>
                </a:moveTo>
                <a:lnTo>
                  <a:pt x="4067" y="221262"/>
                </a:lnTo>
                <a:lnTo>
                  <a:pt x="15793" y="175626"/>
                </a:lnTo>
                <a:lnTo>
                  <a:pt x="34464" y="133603"/>
                </a:lnTo>
                <a:lnTo>
                  <a:pt x="59365" y="95955"/>
                </a:lnTo>
                <a:lnTo>
                  <a:pt x="89784" y="63443"/>
                </a:lnTo>
                <a:lnTo>
                  <a:pt x="125005" y="36830"/>
                </a:lnTo>
                <a:lnTo>
                  <a:pt x="164316" y="16876"/>
                </a:lnTo>
                <a:lnTo>
                  <a:pt x="207001" y="4346"/>
                </a:lnTo>
                <a:lnTo>
                  <a:pt x="252349" y="0"/>
                </a:lnTo>
                <a:lnTo>
                  <a:pt x="297696" y="4346"/>
                </a:lnTo>
                <a:lnTo>
                  <a:pt x="340381" y="16876"/>
                </a:lnTo>
                <a:lnTo>
                  <a:pt x="379692" y="36829"/>
                </a:lnTo>
                <a:lnTo>
                  <a:pt x="414913" y="63443"/>
                </a:lnTo>
                <a:lnTo>
                  <a:pt x="445332" y="95955"/>
                </a:lnTo>
                <a:lnTo>
                  <a:pt x="470233" y="133603"/>
                </a:lnTo>
                <a:lnTo>
                  <a:pt x="488904" y="175626"/>
                </a:lnTo>
                <a:lnTo>
                  <a:pt x="500630" y="221262"/>
                </a:lnTo>
                <a:lnTo>
                  <a:pt x="504698" y="269747"/>
                </a:lnTo>
                <a:lnTo>
                  <a:pt x="500630" y="318233"/>
                </a:lnTo>
                <a:lnTo>
                  <a:pt x="488904" y="363869"/>
                </a:lnTo>
                <a:lnTo>
                  <a:pt x="470233" y="405891"/>
                </a:lnTo>
                <a:lnTo>
                  <a:pt x="445332" y="443540"/>
                </a:lnTo>
                <a:lnTo>
                  <a:pt x="414913" y="476052"/>
                </a:lnTo>
                <a:lnTo>
                  <a:pt x="379692" y="502665"/>
                </a:lnTo>
                <a:lnTo>
                  <a:pt x="340381" y="522619"/>
                </a:lnTo>
                <a:lnTo>
                  <a:pt x="297696" y="535149"/>
                </a:lnTo>
                <a:lnTo>
                  <a:pt x="252349" y="539495"/>
                </a:lnTo>
                <a:lnTo>
                  <a:pt x="207001" y="535149"/>
                </a:lnTo>
                <a:lnTo>
                  <a:pt x="164316" y="522619"/>
                </a:lnTo>
                <a:lnTo>
                  <a:pt x="125005" y="502665"/>
                </a:lnTo>
                <a:lnTo>
                  <a:pt x="89784" y="476052"/>
                </a:lnTo>
                <a:lnTo>
                  <a:pt x="59365" y="443540"/>
                </a:lnTo>
                <a:lnTo>
                  <a:pt x="34464" y="405891"/>
                </a:lnTo>
                <a:lnTo>
                  <a:pt x="15793" y="363869"/>
                </a:lnTo>
                <a:lnTo>
                  <a:pt x="4067" y="318233"/>
                </a:lnTo>
                <a:lnTo>
                  <a:pt x="0" y="269747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6977BECB-1D3D-4AE8-A853-3E105BFCF06D}"/>
              </a:ext>
            </a:extLst>
          </p:cNvPr>
          <p:cNvSpPr/>
          <p:nvPr/>
        </p:nvSpPr>
        <p:spPr>
          <a:xfrm>
            <a:off x="8281924" y="246126"/>
            <a:ext cx="457200" cy="492125"/>
          </a:xfrm>
          <a:custGeom>
            <a:avLst/>
            <a:gdLst/>
            <a:ahLst/>
            <a:cxnLst/>
            <a:rect l="l" t="t" r="r" b="b"/>
            <a:pathLst>
              <a:path w="457200" h="492125">
                <a:moveTo>
                  <a:pt x="0" y="245871"/>
                </a:moveTo>
                <a:lnTo>
                  <a:pt x="4644" y="295457"/>
                </a:lnTo>
                <a:lnTo>
                  <a:pt x="17966" y="341637"/>
                </a:lnTo>
                <a:lnTo>
                  <a:pt x="39045" y="383424"/>
                </a:lnTo>
                <a:lnTo>
                  <a:pt x="66960" y="419830"/>
                </a:lnTo>
                <a:lnTo>
                  <a:pt x="100793" y="449865"/>
                </a:lnTo>
                <a:lnTo>
                  <a:pt x="139624" y="472543"/>
                </a:lnTo>
                <a:lnTo>
                  <a:pt x="182533" y="486874"/>
                </a:lnTo>
                <a:lnTo>
                  <a:pt x="228600" y="491870"/>
                </a:lnTo>
                <a:lnTo>
                  <a:pt x="274666" y="486874"/>
                </a:lnTo>
                <a:lnTo>
                  <a:pt x="317575" y="472543"/>
                </a:lnTo>
                <a:lnTo>
                  <a:pt x="356406" y="449865"/>
                </a:lnTo>
                <a:lnTo>
                  <a:pt x="390239" y="419830"/>
                </a:lnTo>
                <a:lnTo>
                  <a:pt x="418154" y="383424"/>
                </a:lnTo>
                <a:lnTo>
                  <a:pt x="439233" y="341637"/>
                </a:lnTo>
                <a:lnTo>
                  <a:pt x="452555" y="295457"/>
                </a:lnTo>
                <a:lnTo>
                  <a:pt x="457200" y="245871"/>
                </a:lnTo>
                <a:lnTo>
                  <a:pt x="452555" y="196328"/>
                </a:lnTo>
                <a:lnTo>
                  <a:pt x="439233" y="150179"/>
                </a:lnTo>
                <a:lnTo>
                  <a:pt x="418154" y="108415"/>
                </a:lnTo>
                <a:lnTo>
                  <a:pt x="390239" y="72024"/>
                </a:lnTo>
                <a:lnTo>
                  <a:pt x="356406" y="41998"/>
                </a:lnTo>
                <a:lnTo>
                  <a:pt x="317575" y="19325"/>
                </a:lnTo>
                <a:lnTo>
                  <a:pt x="274666" y="4996"/>
                </a:lnTo>
                <a:lnTo>
                  <a:pt x="228600" y="0"/>
                </a:lnTo>
                <a:lnTo>
                  <a:pt x="182533" y="4996"/>
                </a:lnTo>
                <a:lnTo>
                  <a:pt x="139624" y="19325"/>
                </a:lnTo>
                <a:lnTo>
                  <a:pt x="100793" y="41998"/>
                </a:lnTo>
                <a:lnTo>
                  <a:pt x="66960" y="72024"/>
                </a:lnTo>
                <a:lnTo>
                  <a:pt x="39045" y="108415"/>
                </a:lnTo>
                <a:lnTo>
                  <a:pt x="17966" y="150179"/>
                </a:lnTo>
                <a:lnTo>
                  <a:pt x="4644" y="196328"/>
                </a:lnTo>
                <a:lnTo>
                  <a:pt x="0" y="245871"/>
                </a:lnTo>
                <a:close/>
              </a:path>
            </a:pathLst>
          </a:custGeom>
          <a:ln w="127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6A0D6D5-BA82-47EB-8E9F-EFE1F4EFC932}"/>
              </a:ext>
            </a:extLst>
          </p:cNvPr>
          <p:cNvSpPr/>
          <p:nvPr/>
        </p:nvSpPr>
        <p:spPr>
          <a:xfrm>
            <a:off x="8153400" y="207263"/>
            <a:ext cx="1104050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0" algn="ctr">
              <a:lnSpc>
                <a:spcPts val="3270"/>
              </a:lnSpc>
            </a:pPr>
            <a:fld id="{B6F15528-21DE-4FAA-801E-634DDDAF4B2B}" type="slidenum">
              <a:rPr lang="en-US" altLang="ja-JP" sz="2800" smtClean="0">
                <a:solidFill>
                  <a:srgbClr val="C94772"/>
                </a:solidFill>
              </a:rPr>
              <a:pPr marR="349250" algn="ctr">
                <a:lnSpc>
                  <a:spcPts val="3270"/>
                </a:lnSpc>
              </a:pPr>
              <a:t>38</a:t>
            </a:fld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</a:endParaRPr>
          </a:p>
          <a:p>
            <a:pPr marR="349250" algn="ctr">
              <a:lnSpc>
                <a:spcPts val="3270"/>
              </a:lnSpc>
            </a:pPr>
            <a:endParaRPr lang="en-US" altLang="ja-JP" sz="2800" dirty="0">
              <a:solidFill>
                <a:srgbClr val="C9477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3964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2fe835d-5e95-4512-8ae0-a7b38af25fc8}" enabled="0" method="" siteId="{72fe835d-5e95-4512-8ae0-a7b38af25fc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78878</TotalTime>
  <Words>3028</Words>
  <Application>Microsoft Office PowerPoint</Application>
  <PresentationFormat>画面に合わせる (4:3)</PresentationFormat>
  <Paragraphs>531</Paragraphs>
  <Slides>38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54" baseType="lpstr">
      <vt:lpstr>HG教科書体</vt:lpstr>
      <vt:lpstr>ＭＳ Ｐゴシック</vt:lpstr>
      <vt:lpstr>ＭＳ ゴシック</vt:lpstr>
      <vt:lpstr>ＭＳ 明朝</vt:lpstr>
      <vt:lpstr>メイリオ</vt:lpstr>
      <vt:lpstr>メイリオ</vt:lpstr>
      <vt:lpstr>游ゴシック</vt:lpstr>
      <vt:lpstr>游ゴシック Medium</vt:lpstr>
      <vt:lpstr>Arial</vt:lpstr>
      <vt:lpstr>Calibri</vt:lpstr>
      <vt:lpstr>Cambria Math</vt:lpstr>
      <vt:lpstr>Mongolian Baiti</vt:lpstr>
      <vt:lpstr>Segoe UI</vt:lpstr>
      <vt:lpstr>Times New Roman</vt:lpstr>
      <vt:lpstr>Wingdings</vt:lpstr>
      <vt:lpstr>Office Theme</vt:lpstr>
      <vt:lpstr>常温硬化プラスチックシンチレータ</vt:lpstr>
      <vt:lpstr>新型シンチレータの特徴</vt:lpstr>
      <vt:lpstr>形状の自由度をいかした、様々な読み出し方法</vt:lpstr>
      <vt:lpstr>研究目的</vt:lpstr>
      <vt:lpstr>新型シンチレータの材料</vt:lpstr>
      <vt:lpstr>新型シンチレータの作製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減圧と恒温槽（80℃）を用いた方法 </vt:lpstr>
      <vt:lpstr>PowerPoint プレゼンテーション</vt:lpstr>
      <vt:lpstr>PowerPoint プレゼンテーション</vt:lpstr>
      <vt:lpstr>線源は Srβ線源(1.7 MBq, )を使用した  測定時間は5分で線源有りと線源無しで測定した</vt:lpstr>
      <vt:lpstr>PowerPoint プレゼンテーション</vt:lpstr>
      <vt:lpstr>PowerPoint プレゼンテーション</vt:lpstr>
      <vt:lpstr>測定環境</vt:lpstr>
      <vt:lpstr>PowerPoint プレゼンテーション</vt:lpstr>
      <vt:lpstr>PowerPoint プレゼンテーション</vt:lpstr>
      <vt:lpstr>市販の高速応答プラスチックシンチレータ：BC-422Q</vt:lpstr>
      <vt:lpstr>　BC-422Q-5wt% と立上り時間を比較 イベント数：1000個</vt:lpstr>
      <vt:lpstr>まとめ</vt:lpstr>
      <vt:lpstr>Back Up</vt:lpstr>
      <vt:lpstr>電磁カロリメータ　</vt:lpstr>
      <vt:lpstr>ILDの電磁カロリメータデザイン</vt:lpstr>
      <vt:lpstr>ILDの電磁カロリメータデザイン</vt:lpstr>
      <vt:lpstr>一般的なシンチレータセルの製造方法例 （キャスティング成形）</vt:lpstr>
      <vt:lpstr> ビームテストに用いられたプロトタイプの構造       参考論文：</vt:lpstr>
      <vt:lpstr>Geant4シミュレーションにおいて再現した 電磁カロリメータの構造</vt:lpstr>
      <vt:lpstr>エネルギー分解能の取得方法1</vt:lpstr>
      <vt:lpstr>エネルギー分解能の取得方法2</vt:lpstr>
      <vt:lpstr>新型シンチレータを用いたデザインのエネルギー分解能</vt:lpstr>
      <vt:lpstr>まとめ</vt:lpstr>
      <vt:lpstr>エポキシ樹脂のシンチレータの研究における 過去の発光量調査</vt:lpstr>
      <vt:lpstr>自作可能プラスチックシンチレータ製品 (BC-490)との比較</vt:lpstr>
      <vt:lpstr>高密度化プラスチックシンチレータ製品との比較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of  the Characteristic Pion-decay Signature in Supernova Rements</dc:title>
  <dc:creator>esaito</dc:creator>
  <cp:lastModifiedBy>斎藤　栄輔_富山</cp:lastModifiedBy>
  <cp:revision>1063</cp:revision>
  <cp:lastPrinted>2019-12-02T08:56:39Z</cp:lastPrinted>
  <dcterms:created xsi:type="dcterms:W3CDTF">2017-06-27T17:49:27Z</dcterms:created>
  <dcterms:modified xsi:type="dcterms:W3CDTF">2026-10-05T07:04:11Z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2017-06-27T00:00:00Z</vt:filetime>
  </property>
</Properties>
</file>