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381" r:id="rId5"/>
    <p:sldId id="380" r:id="rId6"/>
    <p:sldId id="382" r:id="rId7"/>
    <p:sldId id="383" r:id="rId8"/>
    <p:sldId id="386" r:id="rId9"/>
    <p:sldId id="387" r:id="rId10"/>
    <p:sldId id="388" r:id="rId11"/>
    <p:sldId id="384" r:id="rId12"/>
    <p:sldId id="390" r:id="rId13"/>
    <p:sldId id="385"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60"/>
  </p:normalViewPr>
  <p:slideViewPr>
    <p:cSldViewPr snapToGrid="0">
      <p:cViewPr varScale="1">
        <p:scale>
          <a:sx n="76" d="100"/>
          <a:sy n="76" d="100"/>
        </p:scale>
        <p:origin x="1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84A844-6F88-D3A2-CE35-EB72295D991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5103A46-9D5F-928C-8029-BA9D08D62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8F1E86B-2CA8-B242-0F9E-70067FA132DA}"/>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081761C1-FA2D-4913-435F-E42321DF970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5AC311A-FB4A-A1ED-447E-3814BCFBBD95}"/>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2432082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5D8D33-59A5-E29C-A996-BB1EDC988F1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2E8ABED-60E6-8D5D-015E-C685ED022EF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6849B8-18BE-3843-D22F-85E375AB62CC}"/>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28DECA48-771B-64D1-FC36-24044492827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469C19-F1F1-AB2B-1306-FC1232792D46}"/>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3743283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6608F1-FC28-6B1C-CC46-C7EAE6686E6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C6FBF65-8694-4D72-C2E4-C8DAF8B1F9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2834B93-E76C-1712-809B-302EB0DD563B}"/>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969EDF7C-6C04-C856-8504-BE76C6750AE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FF9C06-E1DF-E568-672F-6219ECAE2080}"/>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3280542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6BA3B5-3537-6D8C-B298-EE105A887B0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A49409-C026-B373-F670-7EF812829DD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974AC75-D518-F835-09B5-17FAA0C344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BF2984F-E049-E5EE-C690-EB10EFA24F8E}"/>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6" name="フッター プレースホルダー 5">
            <a:extLst>
              <a:ext uri="{FF2B5EF4-FFF2-40B4-BE49-F238E27FC236}">
                <a16:creationId xmlns:a16="http://schemas.microsoft.com/office/drawing/2014/main" id="{156F2A12-D055-B513-23AD-90AD1FA6073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644004D-E463-9683-24F8-E0CC729BF630}"/>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183247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4E95EE-49AA-DF86-EC6E-1636A1A87F8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ED3DF30-46E4-D9C3-496F-AC87CF800D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CDC1BFF-506C-B285-1696-58C91D75857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21A5EF8-D86F-2733-946E-75AAAF8449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878FAE4-665F-55D0-30CA-984C6417600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2C5CC06-F021-CF06-20B6-E20184B9C401}"/>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8" name="フッター プレースホルダー 7">
            <a:extLst>
              <a:ext uri="{FF2B5EF4-FFF2-40B4-BE49-F238E27FC236}">
                <a16:creationId xmlns:a16="http://schemas.microsoft.com/office/drawing/2014/main" id="{E22930B2-EE83-EB54-2318-C3B251B5515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1B68AF0-9454-45AD-4FE6-63180F3D0D45}"/>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34425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43AE6-A7DC-275B-02AC-DB4FD6A1A84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B41A745-100C-777D-C9C1-D7A452B25AE1}"/>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4" name="フッター プレースホルダー 3">
            <a:extLst>
              <a:ext uri="{FF2B5EF4-FFF2-40B4-BE49-F238E27FC236}">
                <a16:creationId xmlns:a16="http://schemas.microsoft.com/office/drawing/2014/main" id="{EFF096CC-A4B2-4F3B-F9B8-350872E2166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B959A54-362D-454D-8169-E0D04266709A}"/>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2312188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9C5D217-2FE2-D599-7D27-C8B6CBA27D0B}"/>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3" name="フッター プレースホルダー 2">
            <a:extLst>
              <a:ext uri="{FF2B5EF4-FFF2-40B4-BE49-F238E27FC236}">
                <a16:creationId xmlns:a16="http://schemas.microsoft.com/office/drawing/2014/main" id="{2C84132A-4961-A11B-41E4-AC202E7899B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1C164AF-CD8B-BAD1-FF10-0C6A9D2EADFE}"/>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177817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73F6D3-0A63-38D4-4CCC-3270F5FB71A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88768F8-3E3A-FB15-6A99-F27279E4D1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030E94C-3A2B-509C-A467-C275391AD1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FA3DAB-7F56-E941-9416-5F3AA328F1E3}"/>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6" name="フッター プレースホルダー 5">
            <a:extLst>
              <a:ext uri="{FF2B5EF4-FFF2-40B4-BE49-F238E27FC236}">
                <a16:creationId xmlns:a16="http://schemas.microsoft.com/office/drawing/2014/main" id="{3AC26EF4-C1D1-C19E-7F4F-89F9BF2DF3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B8AA559-639A-87B9-9401-545AC1DF2632}"/>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3083896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42D4C9-CDA3-C130-0FFA-F76E96C2DD8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A7B4005-543D-25AA-E6AD-2D728EAF75E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F3BC305-8920-319D-0918-A04E8E90A5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D03208-CE63-36B8-9E51-7B44DD2A9DC4}"/>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6" name="フッター プレースホルダー 5">
            <a:extLst>
              <a:ext uri="{FF2B5EF4-FFF2-40B4-BE49-F238E27FC236}">
                <a16:creationId xmlns:a16="http://schemas.microsoft.com/office/drawing/2014/main" id="{4ACBB8DA-D7A4-966D-DDEF-40667486A72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7A5EB99-E636-76A8-6739-F1CF79847EC9}"/>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174077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B5761A-21D8-BFB3-8B1A-85E98904F60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E1C1E0E-6E37-0EDC-8CE8-D858F25EE86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D57D311-626A-FD0B-8B12-6D2B179C2D32}"/>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73E5334D-6B9D-84D7-41E8-39C3738A511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BFC1E32-4913-0377-696F-EFE79386A116}"/>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703705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8A9659-7A39-0B43-5C65-B14DC7052132}"/>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4F3558B-A579-7FA5-EE03-CC6DADBE426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E7FE27-6CA8-67B7-D4FC-D7147F6E22FD}"/>
              </a:ext>
            </a:extLst>
          </p:cNvPr>
          <p:cNvSpPr>
            <a:spLocks noGrp="1"/>
          </p:cNvSpPr>
          <p:nvPr>
            <p:ph type="dt" sz="half" idx="10"/>
          </p:nvPr>
        </p:nvSpPr>
        <p:spPr/>
        <p:txBody>
          <a:body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2002EE83-A03B-E1B7-63DF-2353D23566C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5E8B041-777A-9BE0-4B31-AFFE9D91BA33}"/>
              </a:ext>
            </a:extLst>
          </p:cNvPr>
          <p:cNvSpPr>
            <a:spLocks noGrp="1"/>
          </p:cNvSpPr>
          <p:nvPr>
            <p:ph type="sldNum" sz="quarter" idx="12"/>
          </p:nvPr>
        </p:nvSpPr>
        <p:spPr/>
        <p:txBody>
          <a:body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345130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EF2DAA4-E2DF-CB0D-E9AA-AAE0F66182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01F79CF-C844-F55F-00D2-22FBAC84E0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0B557F0-C07D-9392-DA63-5EA1F04EEF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948A76-8762-46FB-8A75-3655C91ECBC7}" type="datetimeFigureOut">
              <a:rPr kumimoji="1" lang="ja-JP" altLang="en-US" smtClean="0"/>
              <a:t>2026/10/19</a:t>
            </a:fld>
            <a:endParaRPr kumimoji="1" lang="ja-JP" altLang="en-US"/>
          </a:p>
        </p:txBody>
      </p:sp>
      <p:sp>
        <p:nvSpPr>
          <p:cNvPr id="5" name="フッター プレースホルダー 4">
            <a:extLst>
              <a:ext uri="{FF2B5EF4-FFF2-40B4-BE49-F238E27FC236}">
                <a16:creationId xmlns:a16="http://schemas.microsoft.com/office/drawing/2014/main" id="{25A049D0-D18C-F466-688A-3A1DBF8354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E3917A2-FEF9-3EAA-777A-30540DC16B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3E6E14-B505-48DF-B5F5-84F795841F25}" type="slidenum">
              <a:rPr kumimoji="1" lang="ja-JP" altLang="en-US" smtClean="0"/>
              <a:t>‹#›</a:t>
            </a:fld>
            <a:endParaRPr kumimoji="1" lang="ja-JP" altLang="en-US"/>
          </a:p>
        </p:txBody>
      </p:sp>
    </p:spTree>
    <p:extLst>
      <p:ext uri="{BB962C8B-B14F-4D97-AF65-F5344CB8AC3E}">
        <p14:creationId xmlns:p14="http://schemas.microsoft.com/office/powerpoint/2010/main" val="1859892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61.png"/><Relationship Id="rId3" Type="http://schemas.openxmlformats.org/officeDocument/2006/relationships/image" Target="../media/image611.png"/><Relationship Id="rId7" Type="http://schemas.openxmlformats.org/officeDocument/2006/relationships/image" Target="../media/image65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41.png"/><Relationship Id="rId5" Type="http://schemas.openxmlformats.org/officeDocument/2006/relationships/image" Target="../media/image631.png"/><Relationship Id="rId4" Type="http://schemas.openxmlformats.org/officeDocument/2006/relationships/image" Target="../media/image621.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2C550F-2BEB-FA7E-EEEA-6FA7E6E893FD}"/>
              </a:ext>
            </a:extLst>
          </p:cNvPr>
          <p:cNvSpPr>
            <a:spLocks noGrp="1"/>
          </p:cNvSpPr>
          <p:nvPr>
            <p:ph type="ctrTitle"/>
          </p:nvPr>
        </p:nvSpPr>
        <p:spPr/>
        <p:txBody>
          <a:bodyPr/>
          <a:lstStyle/>
          <a:p>
            <a:r>
              <a:rPr kumimoji="1" lang="en-US" altLang="ja-JP" dirty="0"/>
              <a:t>2026/10/19</a:t>
            </a:r>
            <a:endParaRPr kumimoji="1" lang="ja-JP" altLang="en-US" dirty="0"/>
          </a:p>
        </p:txBody>
      </p:sp>
      <p:sp>
        <p:nvSpPr>
          <p:cNvPr id="3" name="字幕 2">
            <a:extLst>
              <a:ext uri="{FF2B5EF4-FFF2-40B4-BE49-F238E27FC236}">
                <a16:creationId xmlns:a16="http://schemas.microsoft.com/office/drawing/2014/main" id="{DADC7BFE-7EB1-13DD-FEA6-D46EE14B5622}"/>
              </a:ext>
            </a:extLst>
          </p:cNvPr>
          <p:cNvSpPr>
            <a:spLocks noGrp="1"/>
          </p:cNvSpPr>
          <p:nvPr>
            <p:ph type="subTitle" idx="1"/>
          </p:nvPr>
        </p:nvSpPr>
        <p:spPr/>
        <p:txBody>
          <a:bodyPr/>
          <a:lstStyle/>
          <a:p>
            <a:r>
              <a:rPr lang="ja-JP" altLang="en-US" dirty="0"/>
              <a:t>進捗報告</a:t>
            </a:r>
            <a:endParaRPr kumimoji="1" lang="ja-JP" altLang="en-US" dirty="0"/>
          </a:p>
        </p:txBody>
      </p:sp>
    </p:spTree>
    <p:extLst>
      <p:ext uri="{BB962C8B-B14F-4D97-AF65-F5344CB8AC3E}">
        <p14:creationId xmlns:p14="http://schemas.microsoft.com/office/powerpoint/2010/main" val="3588611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線コネクタ 16">
            <a:extLst>
              <a:ext uri="{FF2B5EF4-FFF2-40B4-BE49-F238E27FC236}">
                <a16:creationId xmlns:a16="http://schemas.microsoft.com/office/drawing/2014/main" id="{C9FA1C7E-8CE6-7830-D23F-880C4589E5A9}"/>
              </a:ext>
            </a:extLst>
          </p:cNvPr>
          <p:cNvCxnSpPr/>
          <p:nvPr/>
        </p:nvCxnSpPr>
        <p:spPr>
          <a:xfrm>
            <a:off x="8881923" y="5232283"/>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12" name="直線コネクタ 11">
            <a:extLst>
              <a:ext uri="{FF2B5EF4-FFF2-40B4-BE49-F238E27FC236}">
                <a16:creationId xmlns:a16="http://schemas.microsoft.com/office/drawing/2014/main" id="{F631E98B-6D6B-872E-3583-D22A72ED2D4A}"/>
              </a:ext>
            </a:extLst>
          </p:cNvPr>
          <p:cNvCxnSpPr/>
          <p:nvPr/>
        </p:nvCxnSpPr>
        <p:spPr>
          <a:xfrm>
            <a:off x="1404676" y="5244633"/>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15" name="直線コネクタ 14">
            <a:extLst>
              <a:ext uri="{FF2B5EF4-FFF2-40B4-BE49-F238E27FC236}">
                <a16:creationId xmlns:a16="http://schemas.microsoft.com/office/drawing/2014/main" id="{EB98AB43-9617-6EAD-275B-673EBA74248F}"/>
              </a:ext>
            </a:extLst>
          </p:cNvPr>
          <p:cNvCxnSpPr/>
          <p:nvPr/>
        </p:nvCxnSpPr>
        <p:spPr>
          <a:xfrm>
            <a:off x="4530162" y="5256985"/>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14" name="直線コネクタ 13">
            <a:extLst>
              <a:ext uri="{FF2B5EF4-FFF2-40B4-BE49-F238E27FC236}">
                <a16:creationId xmlns:a16="http://schemas.microsoft.com/office/drawing/2014/main" id="{C7282313-6B7D-AEA1-1B50-6181B7DC5683}"/>
              </a:ext>
            </a:extLst>
          </p:cNvPr>
          <p:cNvCxnSpPr/>
          <p:nvPr/>
        </p:nvCxnSpPr>
        <p:spPr>
          <a:xfrm>
            <a:off x="3008642" y="5256983"/>
            <a:ext cx="0" cy="1395151"/>
          </a:xfrm>
          <a:prstGeom prst="line">
            <a:avLst/>
          </a:prstGeom>
        </p:spPr>
        <p:style>
          <a:lnRef idx="2">
            <a:schemeClr val="dk1"/>
          </a:lnRef>
          <a:fillRef idx="0">
            <a:schemeClr val="dk1"/>
          </a:fillRef>
          <a:effectRef idx="1">
            <a:schemeClr val="dk1"/>
          </a:effectRef>
          <a:fontRef idx="minor">
            <a:schemeClr val="tx1"/>
          </a:fontRef>
        </p:style>
      </p:cxnSp>
      <p:sp>
        <p:nvSpPr>
          <p:cNvPr id="2" name="タイトル 1">
            <a:extLst>
              <a:ext uri="{FF2B5EF4-FFF2-40B4-BE49-F238E27FC236}">
                <a16:creationId xmlns:a16="http://schemas.microsoft.com/office/drawing/2014/main" id="{F299B29C-F957-49AA-9211-EFEE591B9C28}"/>
              </a:ext>
            </a:extLst>
          </p:cNvPr>
          <p:cNvSpPr>
            <a:spLocks noGrp="1"/>
          </p:cNvSpPr>
          <p:nvPr>
            <p:ph type="title"/>
          </p:nvPr>
        </p:nvSpPr>
        <p:spPr/>
        <p:txBody>
          <a:bodyPr/>
          <a:lstStyle/>
          <a:p>
            <a:r>
              <a:rPr kumimoji="1" lang="ja-JP" altLang="en-US" dirty="0"/>
              <a:t>活動内容</a:t>
            </a:r>
          </a:p>
        </p:txBody>
      </p:sp>
      <p:sp>
        <p:nvSpPr>
          <p:cNvPr id="5" name="正方形/長方形 4">
            <a:extLst>
              <a:ext uri="{FF2B5EF4-FFF2-40B4-BE49-F238E27FC236}">
                <a16:creationId xmlns:a16="http://schemas.microsoft.com/office/drawing/2014/main" id="{204744B4-FECF-E452-977A-B02CDD9E928B}"/>
              </a:ext>
            </a:extLst>
          </p:cNvPr>
          <p:cNvSpPr/>
          <p:nvPr/>
        </p:nvSpPr>
        <p:spPr>
          <a:xfrm>
            <a:off x="405536" y="5244633"/>
            <a:ext cx="6790395" cy="1419853"/>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3231BE5-06ED-DDA7-A907-1697E1948ACB}"/>
              </a:ext>
            </a:extLst>
          </p:cNvPr>
          <p:cNvSpPr/>
          <p:nvPr/>
        </p:nvSpPr>
        <p:spPr>
          <a:xfrm>
            <a:off x="7195933" y="5232283"/>
            <a:ext cx="3641325" cy="14198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EA9DFB3-D9AA-3546-BA01-6604F5F2B38C}"/>
              </a:ext>
            </a:extLst>
          </p:cNvPr>
          <p:cNvSpPr txBox="1"/>
          <p:nvPr/>
        </p:nvSpPr>
        <p:spPr>
          <a:xfrm>
            <a:off x="301782" y="4670025"/>
            <a:ext cx="2205789" cy="369332"/>
          </a:xfrm>
          <a:prstGeom prst="rect">
            <a:avLst/>
          </a:prstGeom>
          <a:noFill/>
        </p:spPr>
        <p:txBody>
          <a:bodyPr wrap="square" rtlCol="0">
            <a:spAutoFit/>
          </a:bodyPr>
          <a:lstStyle/>
          <a:p>
            <a:r>
              <a:rPr lang="en-US" altLang="ja-JP" dirty="0"/>
              <a:t>10</a:t>
            </a:r>
            <a:r>
              <a:rPr kumimoji="1" lang="ja-JP" altLang="en-US" dirty="0"/>
              <a:t>月</a:t>
            </a:r>
          </a:p>
        </p:txBody>
      </p:sp>
      <p:sp>
        <p:nvSpPr>
          <p:cNvPr id="10" name="矢印: 右 9">
            <a:extLst>
              <a:ext uri="{FF2B5EF4-FFF2-40B4-BE49-F238E27FC236}">
                <a16:creationId xmlns:a16="http://schemas.microsoft.com/office/drawing/2014/main" id="{BE1A0807-6ED8-A976-F4E3-4DAF6B7F2063}"/>
              </a:ext>
            </a:extLst>
          </p:cNvPr>
          <p:cNvSpPr/>
          <p:nvPr/>
        </p:nvSpPr>
        <p:spPr>
          <a:xfrm>
            <a:off x="301893" y="5344493"/>
            <a:ext cx="1352838" cy="13439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妥当性確認</a:t>
            </a:r>
          </a:p>
        </p:txBody>
      </p:sp>
      <p:sp>
        <p:nvSpPr>
          <p:cNvPr id="3" name="コンテンツ プレースホルダー 2">
            <a:extLst>
              <a:ext uri="{FF2B5EF4-FFF2-40B4-BE49-F238E27FC236}">
                <a16:creationId xmlns:a16="http://schemas.microsoft.com/office/drawing/2014/main" id="{211166CC-7B49-4194-8180-FC3E64DB6E58}"/>
              </a:ext>
            </a:extLst>
          </p:cNvPr>
          <p:cNvSpPr>
            <a:spLocks noGrp="1"/>
          </p:cNvSpPr>
          <p:nvPr>
            <p:ph idx="1"/>
          </p:nvPr>
        </p:nvSpPr>
        <p:spPr>
          <a:xfrm>
            <a:off x="773072" y="1444915"/>
            <a:ext cx="10515600" cy="3328444"/>
          </a:xfrm>
        </p:spPr>
        <p:txBody>
          <a:bodyPr>
            <a:normAutofit/>
          </a:bodyPr>
          <a:lstStyle/>
          <a:p>
            <a:r>
              <a:rPr kumimoji="1" lang="en-US" altLang="ja-JP" dirty="0"/>
              <a:t>BDT</a:t>
            </a:r>
            <a:r>
              <a:rPr kumimoji="1" lang="ja-JP" altLang="en-US" dirty="0"/>
              <a:t>に学習させる</a:t>
            </a:r>
            <a:r>
              <a:rPr kumimoji="1" lang="en-US" altLang="ja-JP" dirty="0"/>
              <a:t>ROOT</a:t>
            </a:r>
            <a:r>
              <a:rPr kumimoji="1" lang="ja-JP" altLang="en-US" dirty="0"/>
              <a:t>ファイルの生成</a:t>
            </a:r>
            <a:endParaRPr lang="en-US" altLang="ja-JP" dirty="0"/>
          </a:p>
          <a:p>
            <a:pPr lvl="1"/>
            <a:r>
              <a:rPr kumimoji="1" lang="ja-JP" altLang="en-US" dirty="0"/>
              <a:t>ファイルの生成</a:t>
            </a:r>
            <a:endParaRPr kumimoji="1" lang="en-US" altLang="ja-JP" dirty="0"/>
          </a:p>
          <a:p>
            <a:pPr lvl="1"/>
            <a:r>
              <a:rPr kumimoji="1" lang="ja-JP" altLang="en-US" dirty="0"/>
              <a:t>重み付け</a:t>
            </a:r>
            <a:endParaRPr kumimoji="1" lang="en-US" altLang="ja-JP" dirty="0"/>
          </a:p>
          <a:p>
            <a:r>
              <a:rPr kumimoji="1" lang="en-US" altLang="ja-JP" dirty="0"/>
              <a:t>BDT</a:t>
            </a:r>
            <a:r>
              <a:rPr lang="ja-JP" altLang="en-US" dirty="0"/>
              <a:t>を用いた多変量解析の実行</a:t>
            </a:r>
            <a:endParaRPr lang="en-US" altLang="ja-JP" dirty="0"/>
          </a:p>
          <a:p>
            <a:pPr lvl="1"/>
            <a:r>
              <a:rPr lang="ja-JP" altLang="ja-JP" dirty="0"/>
              <a:t>モデルの学習</a:t>
            </a:r>
          </a:p>
          <a:p>
            <a:pPr lvl="1"/>
            <a:r>
              <a:rPr lang="ja-JP" altLang="ja-JP" dirty="0">
                <a:solidFill>
                  <a:schemeClr val="bg2">
                    <a:lumMod val="75000"/>
                  </a:schemeClr>
                </a:solidFill>
              </a:rPr>
              <a:t>全データへの適用最適カット値の探索</a:t>
            </a:r>
          </a:p>
          <a:p>
            <a:pPr lvl="1"/>
            <a:r>
              <a:rPr lang="ja-JP" altLang="ja-JP" dirty="0">
                <a:solidFill>
                  <a:schemeClr val="bg2">
                    <a:lumMod val="75000"/>
                  </a:schemeClr>
                </a:solidFill>
              </a:rPr>
              <a:t>結果の評価・グラフ化</a:t>
            </a:r>
            <a:endParaRPr kumimoji="1" lang="en-US" altLang="ja-JP" dirty="0">
              <a:solidFill>
                <a:schemeClr val="bg2">
                  <a:lumMod val="75000"/>
                </a:schemeClr>
              </a:solidFill>
            </a:endParaRPr>
          </a:p>
          <a:p>
            <a:endParaRPr kumimoji="1" lang="ja-JP" altLang="en-US" dirty="0"/>
          </a:p>
        </p:txBody>
      </p:sp>
      <p:sp>
        <p:nvSpPr>
          <p:cNvPr id="11" name="矢印: 右 10">
            <a:extLst>
              <a:ext uri="{FF2B5EF4-FFF2-40B4-BE49-F238E27FC236}">
                <a16:creationId xmlns:a16="http://schemas.microsoft.com/office/drawing/2014/main" id="{1461238C-85C2-D69A-1781-3DE9B53E098A}"/>
              </a:ext>
            </a:extLst>
          </p:cNvPr>
          <p:cNvSpPr/>
          <p:nvPr/>
        </p:nvSpPr>
        <p:spPr>
          <a:xfrm>
            <a:off x="4130181" y="5358926"/>
            <a:ext cx="2910699"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BDT</a:t>
            </a:r>
            <a:r>
              <a:rPr lang="ja-JP" altLang="en-US" dirty="0"/>
              <a:t>で</a:t>
            </a:r>
            <a:r>
              <a:rPr kumimoji="1" lang="ja-JP" altLang="en-US" dirty="0"/>
              <a:t>学習</a:t>
            </a:r>
            <a:endParaRPr kumimoji="1" lang="en-US" altLang="ja-JP" dirty="0"/>
          </a:p>
          <a:p>
            <a:pPr algn="ctr"/>
            <a:r>
              <a:rPr kumimoji="1" lang="ja-JP" altLang="en-US" dirty="0"/>
              <a:t>＋</a:t>
            </a:r>
            <a:endParaRPr kumimoji="1" lang="en-US" altLang="ja-JP" dirty="0"/>
          </a:p>
          <a:p>
            <a:pPr algn="ctr"/>
            <a:r>
              <a:rPr kumimoji="1" lang="ja-JP" altLang="en-US" dirty="0"/>
              <a:t>結果の整理</a:t>
            </a:r>
          </a:p>
        </p:txBody>
      </p:sp>
      <p:sp>
        <p:nvSpPr>
          <p:cNvPr id="20" name="テキスト ボックス 19">
            <a:extLst>
              <a:ext uri="{FF2B5EF4-FFF2-40B4-BE49-F238E27FC236}">
                <a16:creationId xmlns:a16="http://schemas.microsoft.com/office/drawing/2014/main" id="{7DF2F6E0-2BFB-1337-B70F-3025797F59F3}"/>
              </a:ext>
            </a:extLst>
          </p:cNvPr>
          <p:cNvSpPr txBox="1"/>
          <p:nvPr/>
        </p:nvSpPr>
        <p:spPr>
          <a:xfrm>
            <a:off x="7270326" y="4862951"/>
            <a:ext cx="2205789" cy="369332"/>
          </a:xfrm>
          <a:prstGeom prst="rect">
            <a:avLst/>
          </a:prstGeom>
          <a:noFill/>
        </p:spPr>
        <p:txBody>
          <a:bodyPr wrap="square" rtlCol="0">
            <a:spAutoFit/>
          </a:bodyPr>
          <a:lstStyle/>
          <a:p>
            <a:r>
              <a:rPr lang="en-US" altLang="ja-JP" dirty="0"/>
              <a:t>11</a:t>
            </a:r>
            <a:r>
              <a:rPr kumimoji="1" lang="ja-JP" altLang="en-US" dirty="0"/>
              <a:t>月</a:t>
            </a:r>
          </a:p>
        </p:txBody>
      </p:sp>
      <p:sp>
        <p:nvSpPr>
          <p:cNvPr id="19" name="矢印: 右 18">
            <a:extLst>
              <a:ext uri="{FF2B5EF4-FFF2-40B4-BE49-F238E27FC236}">
                <a16:creationId xmlns:a16="http://schemas.microsoft.com/office/drawing/2014/main" id="{234CCB56-064F-0413-80D6-E8594BD1EF11}"/>
              </a:ext>
            </a:extLst>
          </p:cNvPr>
          <p:cNvSpPr/>
          <p:nvPr/>
        </p:nvSpPr>
        <p:spPr>
          <a:xfrm>
            <a:off x="1688420" y="5322972"/>
            <a:ext cx="2338118"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ROOT</a:t>
            </a:r>
            <a:r>
              <a:rPr lang="ja-JP" altLang="en-US" dirty="0"/>
              <a:t>ファイルの作成</a:t>
            </a:r>
            <a:endParaRPr kumimoji="1" lang="en-US" altLang="ja-JP" dirty="0"/>
          </a:p>
        </p:txBody>
      </p:sp>
      <p:cxnSp>
        <p:nvCxnSpPr>
          <p:cNvPr id="21" name="直線コネクタ 20">
            <a:extLst>
              <a:ext uri="{FF2B5EF4-FFF2-40B4-BE49-F238E27FC236}">
                <a16:creationId xmlns:a16="http://schemas.microsoft.com/office/drawing/2014/main" id="{26E7390C-B467-FAC0-70B7-2C7FA03CEA8B}"/>
              </a:ext>
            </a:extLst>
          </p:cNvPr>
          <p:cNvCxnSpPr/>
          <p:nvPr/>
        </p:nvCxnSpPr>
        <p:spPr>
          <a:xfrm>
            <a:off x="6195045" y="5256985"/>
            <a:ext cx="0" cy="1395151"/>
          </a:xfrm>
          <a:prstGeom prst="line">
            <a:avLst/>
          </a:prstGeom>
        </p:spPr>
        <p:style>
          <a:lnRef idx="2">
            <a:schemeClr val="dk1"/>
          </a:lnRef>
          <a:fillRef idx="0">
            <a:schemeClr val="dk1"/>
          </a:fillRef>
          <a:effectRef idx="1">
            <a:schemeClr val="dk1"/>
          </a:effectRef>
          <a:fontRef idx="minor">
            <a:schemeClr val="tx1"/>
          </a:fontRef>
        </p:style>
      </p:cxnSp>
      <p:sp>
        <p:nvSpPr>
          <p:cNvPr id="7" name="矢印: 右 6">
            <a:extLst>
              <a:ext uri="{FF2B5EF4-FFF2-40B4-BE49-F238E27FC236}">
                <a16:creationId xmlns:a16="http://schemas.microsoft.com/office/drawing/2014/main" id="{F8F82B1A-2872-EE34-0593-CE7A8C106C7E}"/>
              </a:ext>
            </a:extLst>
          </p:cNvPr>
          <p:cNvSpPr/>
          <p:nvPr/>
        </p:nvSpPr>
        <p:spPr>
          <a:xfrm>
            <a:off x="7060803" y="5322972"/>
            <a:ext cx="2910699"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err="1"/>
              <a:t>Taufinder</a:t>
            </a:r>
            <a:r>
              <a:rPr lang="ja-JP" altLang="en-US" dirty="0"/>
              <a:t>の調整</a:t>
            </a:r>
            <a:endParaRPr kumimoji="1" lang="en-US" altLang="ja-JP" dirty="0"/>
          </a:p>
        </p:txBody>
      </p:sp>
    </p:spTree>
    <p:extLst>
      <p:ext uri="{BB962C8B-B14F-4D97-AF65-F5344CB8AC3E}">
        <p14:creationId xmlns:p14="http://schemas.microsoft.com/office/powerpoint/2010/main" val="2854523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32E605-D4C0-B227-96E1-C02B0574371E}"/>
              </a:ext>
            </a:extLst>
          </p:cNvPr>
          <p:cNvSpPr>
            <a:spLocks noGrp="1"/>
          </p:cNvSpPr>
          <p:nvPr>
            <p:ph type="title"/>
          </p:nvPr>
        </p:nvSpPr>
        <p:spPr>
          <a:xfrm>
            <a:off x="462833" y="154263"/>
            <a:ext cx="10515600" cy="1325563"/>
          </a:xfrm>
        </p:spPr>
        <p:txBody>
          <a:bodyPr/>
          <a:lstStyle/>
          <a:p>
            <a:r>
              <a:rPr lang="en-US" altLang="ja-JP" dirty="0"/>
              <a:t>BDT</a:t>
            </a:r>
            <a:r>
              <a:rPr lang="ja-JP" altLang="en-US" dirty="0"/>
              <a:t>に学習させる</a:t>
            </a:r>
            <a:r>
              <a:rPr lang="en-US" altLang="ja-JP" dirty="0"/>
              <a:t>ROOT</a:t>
            </a:r>
            <a:r>
              <a:rPr lang="ja-JP" altLang="en-US" dirty="0"/>
              <a:t>ファイルの生成</a:t>
            </a:r>
            <a:endParaRPr kumimoji="1" lang="ja-JP" altLang="en-US" dirty="0"/>
          </a:p>
        </p:txBody>
      </p:sp>
      <p:sp>
        <p:nvSpPr>
          <p:cNvPr id="3" name="コンテンツ プレースホルダー 2">
            <a:extLst>
              <a:ext uri="{FF2B5EF4-FFF2-40B4-BE49-F238E27FC236}">
                <a16:creationId xmlns:a16="http://schemas.microsoft.com/office/drawing/2014/main" id="{3D7ADC19-6DA5-0DCE-5C3F-ADE9967EF432}"/>
              </a:ext>
            </a:extLst>
          </p:cNvPr>
          <p:cNvSpPr>
            <a:spLocks noGrp="1"/>
          </p:cNvSpPr>
          <p:nvPr>
            <p:ph idx="1"/>
          </p:nvPr>
        </p:nvSpPr>
        <p:spPr>
          <a:xfrm>
            <a:off x="283265" y="1188721"/>
            <a:ext cx="4883095" cy="5515016"/>
          </a:xfrm>
        </p:spPr>
        <p:txBody>
          <a:bodyPr>
            <a:normAutofit fontScale="92500" lnSpcReduction="10000"/>
          </a:bodyPr>
          <a:lstStyle/>
          <a:p>
            <a:pPr lvl="0"/>
            <a:r>
              <a:rPr lang="ja-JP" altLang="ja-JP" b="1" dirty="0"/>
              <a:t>十分な統計量の確保</a:t>
            </a:r>
            <a:endParaRPr lang="ja-JP" altLang="ja-JP" dirty="0"/>
          </a:p>
          <a:p>
            <a:pPr lvl="1"/>
            <a:r>
              <a:rPr lang="ja-JP" altLang="ja-JP" dirty="0"/>
              <a:t>BDTの学習および性能評価のため、信号・背景事象ともに大規模なシミュレーションデータが必要</a:t>
            </a:r>
            <a:r>
              <a:rPr lang="ja-JP" altLang="en-US" dirty="0"/>
              <a:t>になる</a:t>
            </a:r>
            <a:r>
              <a:rPr lang="ja-JP" altLang="ja-JP" dirty="0"/>
              <a:t>。</a:t>
            </a:r>
          </a:p>
          <a:p>
            <a:pPr lvl="0"/>
            <a:r>
              <a:rPr lang="ja-JP" altLang="ja-JP" b="1" dirty="0"/>
              <a:t>Marlinによるデータ抽出</a:t>
            </a:r>
            <a:endParaRPr lang="ja-JP" altLang="ja-JP" dirty="0"/>
          </a:p>
          <a:p>
            <a:pPr lvl="1"/>
            <a:r>
              <a:rPr lang="ja-JP" altLang="ja-JP" dirty="0"/>
              <a:t>物理事象の lcio ファイルから解析に必要な運動学的変数群を抽出し、生データ（ROOTファイル）を生成。</a:t>
            </a:r>
          </a:p>
          <a:p>
            <a:pPr lvl="0"/>
            <a:r>
              <a:rPr lang="ja-JP" altLang="ja-JP" b="1" dirty="0"/>
              <a:t>バッチジョブによる並列処理</a:t>
            </a:r>
            <a:endParaRPr lang="ja-JP" altLang="ja-JP" dirty="0"/>
          </a:p>
          <a:p>
            <a:pPr lvl="1"/>
            <a:r>
              <a:rPr lang="ja-JP" altLang="ja-JP" dirty="0"/>
              <a:t>全データの処理はランタイム上限を超過する問題があったため、KEKCCのジョブシステム（bsub）を活用して分割・並列処理を行い、効率的に生成を完遂した。</a:t>
            </a:r>
          </a:p>
          <a:p>
            <a:endParaRPr lang="en-US" altLang="ja-JP" dirty="0"/>
          </a:p>
          <a:p>
            <a:endParaRPr kumimoji="1" lang="ja-JP" altLang="en-US" dirty="0"/>
          </a:p>
        </p:txBody>
      </p:sp>
      <p:sp>
        <p:nvSpPr>
          <p:cNvPr id="4" name="テキスト ボックス 3">
            <a:extLst>
              <a:ext uri="{FF2B5EF4-FFF2-40B4-BE49-F238E27FC236}">
                <a16:creationId xmlns:a16="http://schemas.microsoft.com/office/drawing/2014/main" id="{C2DF8C90-10A2-D88C-4811-BCB184F23FAC}"/>
              </a:ext>
            </a:extLst>
          </p:cNvPr>
          <p:cNvSpPr txBox="1"/>
          <p:nvPr/>
        </p:nvSpPr>
        <p:spPr>
          <a:xfrm>
            <a:off x="6274905" y="1573491"/>
            <a:ext cx="5078895" cy="369332"/>
          </a:xfrm>
          <a:prstGeom prst="rect">
            <a:avLst/>
          </a:prstGeom>
          <a:noFill/>
          <a:ln>
            <a:solidFill>
              <a:schemeClr val="accent4"/>
            </a:solidFill>
          </a:ln>
        </p:spPr>
        <p:txBody>
          <a:bodyPr wrap="square" rtlCol="0">
            <a:spAutoFit/>
          </a:bodyPr>
          <a:lstStyle/>
          <a:p>
            <a:r>
              <a:rPr kumimoji="1" lang="ja-JP" altLang="en-US" dirty="0"/>
              <a:t>生成された各事象に対する生イベント数</a:t>
            </a:r>
          </a:p>
        </p:txBody>
      </p:sp>
      <mc:AlternateContent xmlns:mc="http://schemas.openxmlformats.org/markup-compatibility/2006">
        <mc:Choice xmlns:a14="http://schemas.microsoft.com/office/drawing/2010/main" Requires="a14">
          <p:graphicFrame>
            <p:nvGraphicFramePr>
              <p:cNvPr id="5" name="表 4">
                <a:extLst>
                  <a:ext uri="{FF2B5EF4-FFF2-40B4-BE49-F238E27FC236}">
                    <a16:creationId xmlns:a16="http://schemas.microsoft.com/office/drawing/2014/main" id="{3E0B976F-9E30-9661-FFF3-B484684A7C8B}"/>
                  </a:ext>
                </a:extLst>
              </p:cNvPr>
              <p:cNvGraphicFramePr>
                <a:graphicFrameLocks noGrp="1"/>
              </p:cNvGraphicFramePr>
              <p:nvPr>
                <p:extLst>
                  <p:ext uri="{D42A27DB-BD31-4B8C-83A1-F6EECF244321}">
                    <p14:modId xmlns:p14="http://schemas.microsoft.com/office/powerpoint/2010/main" val="2022216125"/>
                  </p:ext>
                </p:extLst>
              </p:nvPr>
            </p:nvGraphicFramePr>
            <p:xfrm>
              <a:off x="5364481" y="1942823"/>
              <a:ext cx="6544254" cy="4760913"/>
            </p:xfrm>
            <a:graphic>
              <a:graphicData uri="http://schemas.openxmlformats.org/drawingml/2006/table">
                <a:tbl>
                  <a:tblPr firstRow="1" bandRow="1">
                    <a:tableStyleId>{5C22544A-7EE6-4342-B048-85BDC9FD1C3A}</a:tableStyleId>
                  </a:tblPr>
                  <a:tblGrid>
                    <a:gridCol w="2181418">
                      <a:extLst>
                        <a:ext uri="{9D8B030D-6E8A-4147-A177-3AD203B41FA5}">
                          <a16:colId xmlns:a16="http://schemas.microsoft.com/office/drawing/2014/main" val="4244411325"/>
                        </a:ext>
                      </a:extLst>
                    </a:gridCol>
                    <a:gridCol w="2181418">
                      <a:extLst>
                        <a:ext uri="{9D8B030D-6E8A-4147-A177-3AD203B41FA5}">
                          <a16:colId xmlns:a16="http://schemas.microsoft.com/office/drawing/2014/main" val="858011063"/>
                        </a:ext>
                      </a:extLst>
                    </a:gridCol>
                    <a:gridCol w="2181418">
                      <a:extLst>
                        <a:ext uri="{9D8B030D-6E8A-4147-A177-3AD203B41FA5}">
                          <a16:colId xmlns:a16="http://schemas.microsoft.com/office/drawing/2014/main" val="4264470381"/>
                        </a:ext>
                      </a:extLst>
                    </a:gridCol>
                  </a:tblGrid>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プロセス</a:t>
                          </a:r>
                        </a:p>
                      </a:txBody>
                      <a:tcPr/>
                    </a:tc>
                    <a:tc>
                      <a:txBody>
                        <a:bodyPr/>
                        <a:lstStyle/>
                        <a:p>
                          <a:r>
                            <a:rPr kumimoji="1" lang="ja-JP" altLang="en-US" dirty="0"/>
                            <a:t>ファイル名</a:t>
                          </a:r>
                        </a:p>
                      </a:txBody>
                      <a:tcPr/>
                    </a:tc>
                    <a:tc>
                      <a:txBody>
                        <a:bodyPr/>
                        <a:lstStyle/>
                        <a:p>
                          <a:r>
                            <a:rPr kumimoji="1" lang="ja-JP" altLang="en-US" dirty="0"/>
                            <a:t>生イベント数</a:t>
                          </a:r>
                        </a:p>
                      </a:txBody>
                      <a:tcPr/>
                    </a:tc>
                    <a:extLst>
                      <a:ext uri="{0D108BD9-81ED-4DB2-BD59-A6C34878D82A}">
                        <a16:rowId xmlns:a16="http://schemas.microsoft.com/office/drawing/2014/main" val="1472098987"/>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𝑠</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𝑠</m:t>
                                    </m:r>
                                  </m:e>
                                </m:acc>
                              </m:oMath>
                            </m:oMathPara>
                          </a14:m>
                          <a:endParaRPr kumimoji="1" lang="ja-JP" altLang="en-US" dirty="0"/>
                        </a:p>
                      </a:txBody>
                      <a:tcPr/>
                    </a:tc>
                    <a:tc>
                      <a:txBody>
                        <a:bodyPr/>
                        <a:lstStyle/>
                        <a:p>
                          <a:r>
                            <a:rPr kumimoji="1" lang="en-US" altLang="ja-JP" dirty="0" err="1"/>
                            <a:t>nnss</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253495791"/>
                      </a:ext>
                    </a:extLst>
                  </a:tr>
                  <a:tr h="3680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𝑏</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𝑏</m:t>
                                    </m:r>
                                  </m:e>
                                </m:acc>
                              </m:oMath>
                            </m:oMathPara>
                          </a14:m>
                          <a:endParaRPr kumimoji="1" lang="ja-JP" altLang="en-US" dirty="0"/>
                        </a:p>
                      </a:txBody>
                      <a:tcPr/>
                    </a:tc>
                    <a:tc>
                      <a:txBody>
                        <a:bodyPr/>
                        <a:lstStyle/>
                        <a:p>
                          <a:r>
                            <a:rPr kumimoji="1" lang="en-US" altLang="ja-JP" dirty="0" err="1"/>
                            <a:t>nnbb</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200000</a:t>
                          </a:r>
                          <a:endParaRPr kumimoji="1" lang="ja-JP" altLang="en-US" dirty="0"/>
                        </a:p>
                      </a:txBody>
                      <a:tcPr/>
                    </a:tc>
                    <a:extLst>
                      <a:ext uri="{0D108BD9-81ED-4DB2-BD59-A6C34878D82A}">
                        <a16:rowId xmlns:a16="http://schemas.microsoft.com/office/drawing/2014/main" val="1114850423"/>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𝑐</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𝑐</m:t>
                                    </m:r>
                                  </m:e>
                                </m:acc>
                              </m:oMath>
                            </m:oMathPara>
                          </a14:m>
                          <a:endParaRPr kumimoji="1" lang="ja-JP" altLang="en-US" dirty="0"/>
                        </a:p>
                      </a:txBody>
                      <a:tcPr/>
                    </a:tc>
                    <a:tc>
                      <a:txBody>
                        <a:bodyPr/>
                        <a:lstStyle/>
                        <a:p>
                          <a:r>
                            <a:rPr kumimoji="1" lang="en-US" altLang="ja-JP" dirty="0" err="1"/>
                            <a:t>nncc</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3485831022"/>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𝑔</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𝑔</m:t>
                                    </m:r>
                                  </m:e>
                                </m:acc>
                              </m:oMath>
                            </m:oMathPara>
                          </a14:m>
                          <a:endParaRPr kumimoji="1" lang="ja-JP" altLang="en-US" dirty="0"/>
                        </a:p>
                      </a:txBody>
                      <a:tcPr/>
                    </a:tc>
                    <a:tc>
                      <a:txBody>
                        <a:bodyPr/>
                        <a:lstStyle/>
                        <a:p>
                          <a:r>
                            <a:rPr kumimoji="1" lang="en-US" altLang="ja-JP" dirty="0" err="1"/>
                            <a:t>nngg</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3420186852"/>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𝑍</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𝑍</m:t>
                                    </m:r>
                                  </m:e>
                                  <m:sup>
                                    <m:r>
                                      <a:rPr kumimoji="1" lang="ja-JP" altLang="en-US" b="0" i="1" smtClean="0">
                                        <a:latin typeface="Cambria Math" panose="02040503050406030204" pitchFamily="18" charset="0"/>
                                        <a:ea typeface="Cambria Math" panose="02040503050406030204" pitchFamily="18" charset="0"/>
                                      </a:rPr>
                                      <m:t>∗</m:t>
                                    </m:r>
                                  </m:sup>
                                </m:sSup>
                              </m:oMath>
                            </m:oMathPara>
                          </a14:m>
                          <a:endParaRPr kumimoji="1" lang="ja-JP" altLang="en-US" dirty="0"/>
                        </a:p>
                      </a:txBody>
                      <a:tcPr/>
                    </a:tc>
                    <a:tc>
                      <a:txBody>
                        <a:bodyPr/>
                        <a:lstStyle/>
                        <a:p>
                          <a:r>
                            <a:rPr kumimoji="1" lang="en-US" altLang="ja-JP" dirty="0" err="1"/>
                            <a:t>hzz</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608002610"/>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𝑊</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𝑊</m:t>
                                    </m:r>
                                  </m:e>
                                  <m:sup>
                                    <m:r>
                                      <a:rPr kumimoji="1" lang="ja-JP" altLang="en-US" b="0" i="1" smtClean="0">
                                        <a:latin typeface="Cambria Math" panose="02040503050406030204" pitchFamily="18" charset="0"/>
                                        <a:ea typeface="Cambria Math" panose="02040503050406030204" pitchFamily="18" charset="0"/>
                                      </a:rPr>
                                      <m:t>∗</m:t>
                                    </m:r>
                                  </m:sup>
                                </m:sSup>
                              </m:oMath>
                            </m:oMathPara>
                          </a14:m>
                          <a:endParaRPr kumimoji="1" lang="ja-JP" altLang="en-US" dirty="0"/>
                        </a:p>
                      </a:txBody>
                      <a:tcPr/>
                    </a:tc>
                    <a:tc>
                      <a:txBody>
                        <a:bodyPr/>
                        <a:lstStyle/>
                        <a:p>
                          <a:r>
                            <a:rPr kumimoji="1" lang="en-US" altLang="ja-JP" dirty="0" err="1"/>
                            <a:t>hww</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2412089150"/>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sSup>
                                  <m:sSupPr>
                                    <m:ctrlPr>
                                      <a:rPr kumimoji="1" lang="ja-JP" altLang="en-US"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𝜏</m:t>
                                    </m:r>
                                  </m:e>
                                  <m:sup>
                                    <m:r>
                                      <a:rPr kumimoji="1" lang="en-US" altLang="ja-JP" b="0" i="1" smtClean="0">
                                        <a:latin typeface="Cambria Math" panose="02040503050406030204" pitchFamily="18" charset="0"/>
                                        <a:ea typeface="Cambria Math" panose="02040503050406030204" pitchFamily="18" charset="0"/>
                                      </a:rPr>
                                      <m:t>+</m:t>
                                    </m:r>
                                  </m:sup>
                                </m:sSup>
                                <m:sSup>
                                  <m:sSupPr>
                                    <m:ctrlPr>
                                      <a:rPr kumimoji="1" lang="ja-JP" altLang="en-US" b="0" i="1" smtClean="0">
                                        <a:latin typeface="Cambria Math" panose="02040503050406030204" pitchFamily="18" charset="0"/>
                                      </a:rPr>
                                    </m:ctrlPr>
                                  </m:sSupPr>
                                  <m:e>
                                    <m:r>
                                      <a:rPr kumimoji="1" lang="ja-JP" altLang="en-US" b="0" i="1" smtClean="0">
                                        <a:latin typeface="Cambria Math" panose="02040503050406030204" pitchFamily="18" charset="0"/>
                                      </a:rPr>
                                      <m:t>𝜏</m:t>
                                    </m:r>
                                  </m:e>
                                  <m:sup>
                                    <m:r>
                                      <a:rPr kumimoji="1" lang="en-US" altLang="ja-JP" b="0" i="1" smtClean="0">
                                        <a:latin typeface="Cambria Math" panose="02040503050406030204" pitchFamily="18" charset="0"/>
                                      </a:rPr>
                                      <m:t>−</m:t>
                                    </m:r>
                                  </m:sup>
                                </m:sSup>
                              </m:oMath>
                            </m:oMathPara>
                          </a14:m>
                          <a:endParaRPr kumimoji="1" lang="ja-JP" altLang="en-US" dirty="0"/>
                        </a:p>
                      </a:txBody>
                      <a:tcPr/>
                    </a:tc>
                    <a:tc>
                      <a:txBody>
                        <a:bodyPr/>
                        <a:lstStyle/>
                        <a:p>
                          <a:r>
                            <a:rPr kumimoji="1" lang="en-US" altLang="ja-JP" dirty="0" err="1"/>
                            <a:t>htautau</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1850800701"/>
                      </a:ext>
                    </a:extLst>
                  </a:tr>
                  <a:tr h="362114">
                    <a:tc>
                      <a:txBody>
                        <a:bodyPr/>
                        <a:lstStyle/>
                        <a:p>
                          <a14:m>
                            <m:oMathPara xmlns:m="http://schemas.openxmlformats.org/officeDocument/2006/math">
                              <m:oMath>
                                <m:r>
                                  <a:rPr kumimoji="1" lang="en-US" altLang="ja-JP" b="0" i="1" smtClean="0">
                                    <a:latin typeface="Cambria Math" panose="02040503050406030204" pitchFamily="18" charset="0"/>
                                  </a:rPr>
                                  <m:t>𝑍𝑍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𝑙</m:t>
                                    </m:r>
                                  </m:e>
                                  <m:sup>
                                    <m:r>
                                      <a:rPr kumimoji="1" lang="en-US" altLang="ja-JP" b="0" i="1" smtClean="0">
                                        <a:latin typeface="Cambria Math" panose="02040503050406030204" pitchFamily="18" charset="0"/>
                                        <a:ea typeface="Cambria Math" panose="02040503050406030204" pitchFamily="18" charset="0"/>
                                      </a:rPr>
                                      <m:t>+</m:t>
                                    </m:r>
                                  </m:sup>
                                </m:sSup>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𝑙</m:t>
                                    </m:r>
                                  </m:e>
                                  <m:sup>
                                    <m:r>
                                      <a:rPr kumimoji="1" lang="en-US" altLang="ja-JP" b="0" i="1" smtClean="0">
                                        <a:latin typeface="Cambria Math" panose="02040503050406030204" pitchFamily="18" charset="0"/>
                                      </a:rPr>
                                      <m:t>−</m:t>
                                    </m:r>
                                  </m:sup>
                                </m:sSup>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oMath>
                            </m:oMathPara>
                          </a14:m>
                          <a:endParaRPr kumimoji="1" lang="ja-JP" altLang="en-US" dirty="0"/>
                        </a:p>
                      </a:txBody>
                      <a:tcPr/>
                    </a:tc>
                    <a:tc>
                      <a:txBody>
                        <a:bodyPr/>
                        <a:lstStyle/>
                        <a:p>
                          <a:r>
                            <a:rPr kumimoji="1" lang="en-US" altLang="ja-JP" dirty="0"/>
                            <a:t>4fZZsemileptonic</a:t>
                          </a:r>
                          <a:endParaRPr kumimoji="1" lang="ja-JP" altLang="en-US" dirty="0"/>
                        </a:p>
                      </a:txBody>
                      <a:tcPr/>
                    </a:tc>
                    <a:tc>
                      <a:txBody>
                        <a:bodyPr/>
                        <a:lstStyle/>
                        <a:p>
                          <a:r>
                            <a:rPr kumimoji="1" lang="en-US" altLang="ja-JP" dirty="0"/>
                            <a:t>3099600</a:t>
                          </a:r>
                          <a:endParaRPr kumimoji="1" lang="ja-JP" altLang="en-US" dirty="0"/>
                        </a:p>
                      </a:txBody>
                      <a:tcPr/>
                    </a:tc>
                    <a:extLst>
                      <a:ext uri="{0D108BD9-81ED-4DB2-BD59-A6C34878D82A}">
                        <a16:rowId xmlns:a16="http://schemas.microsoft.com/office/drawing/2014/main" val="851991806"/>
                      </a:ext>
                    </a:extLst>
                  </a:tr>
                  <a:tr h="362114">
                    <a:tc>
                      <a:txBody>
                        <a:bodyPr/>
                        <a:lstStyle/>
                        <a:p>
                          <a14:m>
                            <m:oMathPara xmlns:m="http://schemas.openxmlformats.org/officeDocument/2006/math">
                              <m:oMath>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4fZnusemileptonic</a:t>
                          </a:r>
                          <a:endParaRPr kumimoji="1" lang="ja-JP" altLang="en-US" dirty="0"/>
                        </a:p>
                      </a:txBody>
                      <a:tcPr/>
                    </a:tc>
                    <a:tc>
                      <a:txBody>
                        <a:bodyPr/>
                        <a:lstStyle/>
                        <a:p>
                          <a:r>
                            <a:rPr kumimoji="1" lang="en-US" altLang="ja-JP" dirty="0"/>
                            <a:t>2298400</a:t>
                          </a:r>
                          <a:endParaRPr kumimoji="1" lang="ja-JP" altLang="en-US" dirty="0"/>
                        </a:p>
                      </a:txBody>
                      <a:tcPr/>
                    </a:tc>
                    <a:extLst>
                      <a:ext uri="{0D108BD9-81ED-4DB2-BD59-A6C34878D82A}">
                        <a16:rowId xmlns:a16="http://schemas.microsoft.com/office/drawing/2014/main" val="2390946542"/>
                      </a:ext>
                    </a:extLst>
                  </a:tr>
                  <a:tr h="362114">
                    <a:tc>
                      <a:txBody>
                        <a:bodyPr/>
                        <a:lstStyle/>
                        <a:p>
                          <a:pPr/>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4fWWsemileptonic</a:t>
                          </a:r>
                          <a:endParaRPr kumimoji="1" lang="ja-JP" altLang="en-US" dirty="0"/>
                        </a:p>
                      </a:txBody>
                      <a:tcPr/>
                    </a:tc>
                    <a:tc>
                      <a:txBody>
                        <a:bodyPr/>
                        <a:lstStyle/>
                        <a:p>
                          <a:r>
                            <a:rPr kumimoji="1" lang="en-US" altLang="ja-JP" dirty="0"/>
                            <a:t>36086800</a:t>
                          </a:r>
                          <a:endParaRPr kumimoji="1" lang="ja-JP" altLang="en-US" dirty="0"/>
                        </a:p>
                      </a:txBody>
                      <a:tcPr/>
                    </a:tc>
                    <a:extLst>
                      <a:ext uri="{0D108BD9-81ED-4DB2-BD59-A6C34878D82A}">
                        <a16:rowId xmlns:a16="http://schemas.microsoft.com/office/drawing/2014/main" val="2259148101"/>
                      </a:ext>
                    </a:extLst>
                  </a:tr>
                  <a:tr h="362114">
                    <a:tc>
                      <a:txBody>
                        <a:bodyPr/>
                        <a:lstStyle/>
                        <a:p>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4fWsemileptonic</a:t>
                          </a:r>
                          <a:endParaRPr kumimoji="1" lang="ja-JP" altLang="en-US" dirty="0"/>
                        </a:p>
                      </a:txBody>
                      <a:tcPr/>
                    </a:tc>
                    <a:tc>
                      <a:txBody>
                        <a:bodyPr/>
                        <a:lstStyle/>
                        <a:p>
                          <a:r>
                            <a:rPr kumimoji="1" lang="en-US" altLang="ja-JP" dirty="0"/>
                            <a:t>45357600</a:t>
                          </a:r>
                          <a:endParaRPr kumimoji="1" lang="ja-JP" altLang="en-US" dirty="0"/>
                        </a:p>
                      </a:txBody>
                      <a:tcPr/>
                    </a:tc>
                    <a:extLst>
                      <a:ext uri="{0D108BD9-81ED-4DB2-BD59-A6C34878D82A}">
                        <a16:rowId xmlns:a16="http://schemas.microsoft.com/office/drawing/2014/main" val="4218656179"/>
                      </a:ext>
                    </a:extLst>
                  </a:tr>
                  <a:tr h="362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𝑍𝑍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4fmixleptonic</a:t>
                          </a:r>
                          <a:endParaRPr kumimoji="1" lang="ja-JP" altLang="en-US" dirty="0"/>
                        </a:p>
                      </a:txBody>
                      <a:tcPr/>
                    </a:tc>
                    <a:tc>
                      <a:txBody>
                        <a:bodyPr/>
                        <a:lstStyle/>
                        <a:p>
                          <a:r>
                            <a:rPr kumimoji="1" lang="en-US" altLang="ja-JP" dirty="0"/>
                            <a:t>8400000</a:t>
                          </a:r>
                          <a:endParaRPr kumimoji="1" lang="ja-JP" altLang="en-US" dirty="0"/>
                        </a:p>
                      </a:txBody>
                      <a:tcPr/>
                    </a:tc>
                    <a:extLst>
                      <a:ext uri="{0D108BD9-81ED-4DB2-BD59-A6C34878D82A}">
                        <a16:rowId xmlns:a16="http://schemas.microsoft.com/office/drawing/2014/main" val="503255876"/>
                      </a:ext>
                    </a:extLst>
                  </a:tr>
                </a:tbl>
              </a:graphicData>
            </a:graphic>
          </p:graphicFrame>
        </mc:Choice>
        <mc:Fallback>
          <p:graphicFrame>
            <p:nvGraphicFramePr>
              <p:cNvPr id="5" name="表 4">
                <a:extLst>
                  <a:ext uri="{FF2B5EF4-FFF2-40B4-BE49-F238E27FC236}">
                    <a16:creationId xmlns:a16="http://schemas.microsoft.com/office/drawing/2014/main" id="{3E0B976F-9E30-9661-FFF3-B484684A7C8B}"/>
                  </a:ext>
                </a:extLst>
              </p:cNvPr>
              <p:cNvGraphicFramePr>
                <a:graphicFrameLocks noGrp="1"/>
              </p:cNvGraphicFramePr>
              <p:nvPr>
                <p:extLst>
                  <p:ext uri="{D42A27DB-BD31-4B8C-83A1-F6EECF244321}">
                    <p14:modId xmlns:p14="http://schemas.microsoft.com/office/powerpoint/2010/main" val="2022216125"/>
                  </p:ext>
                </p:extLst>
              </p:nvPr>
            </p:nvGraphicFramePr>
            <p:xfrm>
              <a:off x="5364481" y="1942823"/>
              <a:ext cx="6544254" cy="4760913"/>
            </p:xfrm>
            <a:graphic>
              <a:graphicData uri="http://schemas.openxmlformats.org/drawingml/2006/table">
                <a:tbl>
                  <a:tblPr firstRow="1" bandRow="1">
                    <a:tableStyleId>{5C22544A-7EE6-4342-B048-85BDC9FD1C3A}</a:tableStyleId>
                  </a:tblPr>
                  <a:tblGrid>
                    <a:gridCol w="2181418">
                      <a:extLst>
                        <a:ext uri="{9D8B030D-6E8A-4147-A177-3AD203B41FA5}">
                          <a16:colId xmlns:a16="http://schemas.microsoft.com/office/drawing/2014/main" val="4244411325"/>
                        </a:ext>
                      </a:extLst>
                    </a:gridCol>
                    <a:gridCol w="2181418">
                      <a:extLst>
                        <a:ext uri="{9D8B030D-6E8A-4147-A177-3AD203B41FA5}">
                          <a16:colId xmlns:a16="http://schemas.microsoft.com/office/drawing/2014/main" val="858011063"/>
                        </a:ext>
                      </a:extLst>
                    </a:gridCol>
                    <a:gridCol w="2181418">
                      <a:extLst>
                        <a:ext uri="{9D8B030D-6E8A-4147-A177-3AD203B41FA5}">
                          <a16:colId xmlns:a16="http://schemas.microsoft.com/office/drawing/2014/main" val="4264470381"/>
                        </a:ext>
                      </a:extLst>
                    </a:gridCol>
                  </a:tblGrid>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プロセス</a:t>
                          </a:r>
                        </a:p>
                      </a:txBody>
                      <a:tcPr/>
                    </a:tc>
                    <a:tc>
                      <a:txBody>
                        <a:bodyPr/>
                        <a:lstStyle/>
                        <a:p>
                          <a:r>
                            <a:rPr kumimoji="1" lang="ja-JP" altLang="en-US" dirty="0"/>
                            <a:t>ファイル名</a:t>
                          </a:r>
                        </a:p>
                      </a:txBody>
                      <a:tcPr/>
                    </a:tc>
                    <a:tc>
                      <a:txBody>
                        <a:bodyPr/>
                        <a:lstStyle/>
                        <a:p>
                          <a:r>
                            <a:rPr kumimoji="1" lang="ja-JP" altLang="en-US" dirty="0"/>
                            <a:t>生イベント数</a:t>
                          </a:r>
                        </a:p>
                      </a:txBody>
                      <a:tcPr/>
                    </a:tc>
                    <a:extLst>
                      <a:ext uri="{0D108BD9-81ED-4DB2-BD59-A6C34878D82A}">
                        <a16:rowId xmlns:a16="http://schemas.microsoft.com/office/drawing/2014/main" val="1472098987"/>
                      </a:ext>
                    </a:extLst>
                  </a:tr>
                  <a:tr h="365760">
                    <a:tc>
                      <a:txBody>
                        <a:bodyPr/>
                        <a:lstStyle/>
                        <a:p>
                          <a:endParaRPr lang="ja-JP"/>
                        </a:p>
                      </a:txBody>
                      <a:tcPr>
                        <a:blipFill>
                          <a:blip r:embed="rId2"/>
                          <a:stretch>
                            <a:fillRect l="-559" t="-108333" r="-201117" b="-1130000"/>
                          </a:stretch>
                        </a:blipFill>
                      </a:tcPr>
                    </a:tc>
                    <a:tc>
                      <a:txBody>
                        <a:bodyPr/>
                        <a:lstStyle/>
                        <a:p>
                          <a:r>
                            <a:rPr kumimoji="1" lang="en-US" altLang="ja-JP" dirty="0" err="1"/>
                            <a:t>nnss</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253495791"/>
                      </a:ext>
                    </a:extLst>
                  </a:tr>
                  <a:tr h="371793">
                    <a:tc>
                      <a:txBody>
                        <a:bodyPr/>
                        <a:lstStyle/>
                        <a:p>
                          <a:endParaRPr lang="ja-JP"/>
                        </a:p>
                      </a:txBody>
                      <a:tcPr>
                        <a:blipFill>
                          <a:blip r:embed="rId2"/>
                          <a:stretch>
                            <a:fillRect l="-559" t="-204918" r="-201117" b="-1011475"/>
                          </a:stretch>
                        </a:blipFill>
                      </a:tcPr>
                    </a:tc>
                    <a:tc>
                      <a:txBody>
                        <a:bodyPr/>
                        <a:lstStyle/>
                        <a:p>
                          <a:r>
                            <a:rPr kumimoji="1" lang="en-US" altLang="ja-JP" dirty="0" err="1"/>
                            <a:t>nnbb</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200000</a:t>
                          </a:r>
                          <a:endParaRPr kumimoji="1" lang="ja-JP" altLang="en-US" dirty="0"/>
                        </a:p>
                      </a:txBody>
                      <a:tcPr/>
                    </a:tc>
                    <a:extLst>
                      <a:ext uri="{0D108BD9-81ED-4DB2-BD59-A6C34878D82A}">
                        <a16:rowId xmlns:a16="http://schemas.microsoft.com/office/drawing/2014/main" val="1114850423"/>
                      </a:ext>
                    </a:extLst>
                  </a:tr>
                  <a:tr h="365760">
                    <a:tc>
                      <a:txBody>
                        <a:bodyPr/>
                        <a:lstStyle/>
                        <a:p>
                          <a:endParaRPr lang="ja-JP"/>
                        </a:p>
                      </a:txBody>
                      <a:tcPr>
                        <a:blipFill>
                          <a:blip r:embed="rId2"/>
                          <a:stretch>
                            <a:fillRect l="-559" t="-310000" r="-201117" b="-928333"/>
                          </a:stretch>
                        </a:blipFill>
                      </a:tcPr>
                    </a:tc>
                    <a:tc>
                      <a:txBody>
                        <a:bodyPr/>
                        <a:lstStyle/>
                        <a:p>
                          <a:r>
                            <a:rPr kumimoji="1" lang="en-US" altLang="ja-JP" dirty="0" err="1"/>
                            <a:t>nncc</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3485831022"/>
                      </a:ext>
                    </a:extLst>
                  </a:tr>
                  <a:tr h="365760">
                    <a:tc>
                      <a:txBody>
                        <a:bodyPr/>
                        <a:lstStyle/>
                        <a:p>
                          <a:endParaRPr lang="ja-JP"/>
                        </a:p>
                      </a:txBody>
                      <a:tcPr>
                        <a:blipFill>
                          <a:blip r:embed="rId2"/>
                          <a:stretch>
                            <a:fillRect l="-559" t="-410000" r="-201117" b="-828333"/>
                          </a:stretch>
                        </a:blipFill>
                      </a:tcPr>
                    </a:tc>
                    <a:tc>
                      <a:txBody>
                        <a:bodyPr/>
                        <a:lstStyle/>
                        <a:p>
                          <a:r>
                            <a:rPr kumimoji="1" lang="en-US" altLang="ja-JP" dirty="0" err="1"/>
                            <a:t>nngg</a:t>
                          </a:r>
                          <a:endParaRPr kumimoji="1" lang="ja-JP" altLang="en-US" dirty="0"/>
                        </a:p>
                      </a:txBody>
                      <a:tcPr/>
                    </a:tc>
                    <a:tc>
                      <a:txBody>
                        <a:bodyPr/>
                        <a:lstStyle/>
                        <a:p>
                          <a:r>
                            <a:rPr kumimoji="1" lang="en-US" altLang="ja-JP" dirty="0"/>
                            <a:t>200000</a:t>
                          </a:r>
                          <a:endParaRPr kumimoji="1" lang="ja-JP" altLang="en-US" dirty="0"/>
                        </a:p>
                      </a:txBody>
                      <a:tcPr/>
                    </a:tc>
                    <a:extLst>
                      <a:ext uri="{0D108BD9-81ED-4DB2-BD59-A6C34878D82A}">
                        <a16:rowId xmlns:a16="http://schemas.microsoft.com/office/drawing/2014/main" val="3420186852"/>
                      </a:ext>
                    </a:extLst>
                  </a:tr>
                  <a:tr h="365760">
                    <a:tc>
                      <a:txBody>
                        <a:bodyPr/>
                        <a:lstStyle/>
                        <a:p>
                          <a:endParaRPr lang="ja-JP"/>
                        </a:p>
                      </a:txBody>
                      <a:tcPr>
                        <a:blipFill>
                          <a:blip r:embed="rId2"/>
                          <a:stretch>
                            <a:fillRect l="-559" t="-510000" r="-201117" b="-728333"/>
                          </a:stretch>
                        </a:blipFill>
                      </a:tcPr>
                    </a:tc>
                    <a:tc>
                      <a:txBody>
                        <a:bodyPr/>
                        <a:lstStyle/>
                        <a:p>
                          <a:r>
                            <a:rPr kumimoji="1" lang="en-US" altLang="ja-JP" dirty="0" err="1"/>
                            <a:t>hzz</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608002610"/>
                      </a:ext>
                    </a:extLst>
                  </a:tr>
                  <a:tr h="365760">
                    <a:tc>
                      <a:txBody>
                        <a:bodyPr/>
                        <a:lstStyle/>
                        <a:p>
                          <a:endParaRPr lang="ja-JP"/>
                        </a:p>
                      </a:txBody>
                      <a:tcPr>
                        <a:blipFill>
                          <a:blip r:embed="rId2"/>
                          <a:stretch>
                            <a:fillRect l="-559" t="-600000" r="-201117" b="-616393"/>
                          </a:stretch>
                        </a:blipFill>
                      </a:tcPr>
                    </a:tc>
                    <a:tc>
                      <a:txBody>
                        <a:bodyPr/>
                        <a:lstStyle/>
                        <a:p>
                          <a:r>
                            <a:rPr kumimoji="1" lang="en-US" altLang="ja-JP" dirty="0" err="1"/>
                            <a:t>hww</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2412089150"/>
                      </a:ext>
                    </a:extLst>
                  </a:tr>
                  <a:tr h="365760">
                    <a:tc>
                      <a:txBody>
                        <a:bodyPr/>
                        <a:lstStyle/>
                        <a:p>
                          <a:endParaRPr lang="ja-JP"/>
                        </a:p>
                      </a:txBody>
                      <a:tcPr>
                        <a:blipFill>
                          <a:blip r:embed="rId2"/>
                          <a:stretch>
                            <a:fillRect l="-559" t="-711667" r="-201117" b="-526667"/>
                          </a:stretch>
                        </a:blipFill>
                      </a:tcPr>
                    </a:tc>
                    <a:tc>
                      <a:txBody>
                        <a:bodyPr/>
                        <a:lstStyle/>
                        <a:p>
                          <a:r>
                            <a:rPr kumimoji="1" lang="en-US" altLang="ja-JP" dirty="0" err="1"/>
                            <a:t>htautau</a:t>
                          </a:r>
                          <a:endParaRPr kumimoji="1" lang="ja-JP" altLang="en-US" dirty="0"/>
                        </a:p>
                      </a:txBody>
                      <a:tcPr/>
                    </a:tc>
                    <a:tc>
                      <a:txBody>
                        <a:bodyPr/>
                        <a:lstStyle/>
                        <a:p>
                          <a:r>
                            <a:rPr kumimoji="1" lang="en-US" altLang="ja-JP" dirty="0"/>
                            <a:t>1000000</a:t>
                          </a:r>
                          <a:endParaRPr kumimoji="1" lang="ja-JP" altLang="en-US" dirty="0"/>
                        </a:p>
                      </a:txBody>
                      <a:tcPr/>
                    </a:tc>
                    <a:extLst>
                      <a:ext uri="{0D108BD9-81ED-4DB2-BD59-A6C34878D82A}">
                        <a16:rowId xmlns:a16="http://schemas.microsoft.com/office/drawing/2014/main" val="1850800701"/>
                      </a:ext>
                    </a:extLst>
                  </a:tr>
                  <a:tr h="365760">
                    <a:tc>
                      <a:txBody>
                        <a:bodyPr/>
                        <a:lstStyle/>
                        <a:p>
                          <a:endParaRPr lang="ja-JP"/>
                        </a:p>
                      </a:txBody>
                      <a:tcPr>
                        <a:blipFill>
                          <a:blip r:embed="rId2"/>
                          <a:stretch>
                            <a:fillRect l="-559" t="-811667" r="-201117" b="-426667"/>
                          </a:stretch>
                        </a:blipFill>
                      </a:tcPr>
                    </a:tc>
                    <a:tc>
                      <a:txBody>
                        <a:bodyPr/>
                        <a:lstStyle/>
                        <a:p>
                          <a:r>
                            <a:rPr kumimoji="1" lang="en-US" altLang="ja-JP" dirty="0"/>
                            <a:t>4fZZsemileptonic</a:t>
                          </a:r>
                          <a:endParaRPr kumimoji="1" lang="ja-JP" altLang="en-US" dirty="0"/>
                        </a:p>
                      </a:txBody>
                      <a:tcPr/>
                    </a:tc>
                    <a:tc>
                      <a:txBody>
                        <a:bodyPr/>
                        <a:lstStyle/>
                        <a:p>
                          <a:r>
                            <a:rPr kumimoji="1" lang="en-US" altLang="ja-JP" dirty="0"/>
                            <a:t>3099600</a:t>
                          </a:r>
                          <a:endParaRPr kumimoji="1" lang="ja-JP" altLang="en-US" dirty="0"/>
                        </a:p>
                      </a:txBody>
                      <a:tcPr/>
                    </a:tc>
                    <a:extLst>
                      <a:ext uri="{0D108BD9-81ED-4DB2-BD59-A6C34878D82A}">
                        <a16:rowId xmlns:a16="http://schemas.microsoft.com/office/drawing/2014/main" val="851991806"/>
                      </a:ext>
                    </a:extLst>
                  </a:tr>
                  <a:tr h="365760">
                    <a:tc>
                      <a:txBody>
                        <a:bodyPr/>
                        <a:lstStyle/>
                        <a:p>
                          <a:endParaRPr lang="ja-JP"/>
                        </a:p>
                      </a:txBody>
                      <a:tcPr>
                        <a:blipFill>
                          <a:blip r:embed="rId2"/>
                          <a:stretch>
                            <a:fillRect l="-559" t="-911667" r="-201117" b="-326667"/>
                          </a:stretch>
                        </a:blipFill>
                      </a:tcPr>
                    </a:tc>
                    <a:tc>
                      <a:txBody>
                        <a:bodyPr/>
                        <a:lstStyle/>
                        <a:p>
                          <a:r>
                            <a:rPr kumimoji="1" lang="en-US" altLang="ja-JP" dirty="0"/>
                            <a:t>4fZnusemileptonic</a:t>
                          </a:r>
                          <a:endParaRPr kumimoji="1" lang="ja-JP" altLang="en-US" dirty="0"/>
                        </a:p>
                      </a:txBody>
                      <a:tcPr/>
                    </a:tc>
                    <a:tc>
                      <a:txBody>
                        <a:bodyPr/>
                        <a:lstStyle/>
                        <a:p>
                          <a:r>
                            <a:rPr kumimoji="1" lang="en-US" altLang="ja-JP" dirty="0"/>
                            <a:t>2298400</a:t>
                          </a:r>
                          <a:endParaRPr kumimoji="1" lang="ja-JP" altLang="en-US" dirty="0"/>
                        </a:p>
                      </a:txBody>
                      <a:tcPr/>
                    </a:tc>
                    <a:extLst>
                      <a:ext uri="{0D108BD9-81ED-4DB2-BD59-A6C34878D82A}">
                        <a16:rowId xmlns:a16="http://schemas.microsoft.com/office/drawing/2014/main" val="2390946542"/>
                      </a:ext>
                    </a:extLst>
                  </a:tr>
                  <a:tr h="365760">
                    <a:tc>
                      <a:txBody>
                        <a:bodyPr/>
                        <a:lstStyle/>
                        <a:p>
                          <a:endParaRPr lang="ja-JP"/>
                        </a:p>
                      </a:txBody>
                      <a:tcPr>
                        <a:blipFill>
                          <a:blip r:embed="rId2"/>
                          <a:stretch>
                            <a:fillRect l="-559" t="-1011667" r="-201117" b="-226667"/>
                          </a:stretch>
                        </a:blipFill>
                      </a:tcPr>
                    </a:tc>
                    <a:tc>
                      <a:txBody>
                        <a:bodyPr/>
                        <a:lstStyle/>
                        <a:p>
                          <a:r>
                            <a:rPr kumimoji="1" lang="en-US" altLang="ja-JP" dirty="0"/>
                            <a:t>4fWWsemileptonic</a:t>
                          </a:r>
                          <a:endParaRPr kumimoji="1" lang="ja-JP" altLang="en-US" dirty="0"/>
                        </a:p>
                      </a:txBody>
                      <a:tcPr/>
                    </a:tc>
                    <a:tc>
                      <a:txBody>
                        <a:bodyPr/>
                        <a:lstStyle/>
                        <a:p>
                          <a:r>
                            <a:rPr kumimoji="1" lang="en-US" altLang="ja-JP" dirty="0"/>
                            <a:t>36086800</a:t>
                          </a:r>
                          <a:endParaRPr kumimoji="1" lang="ja-JP" altLang="en-US" dirty="0"/>
                        </a:p>
                      </a:txBody>
                      <a:tcPr/>
                    </a:tc>
                    <a:extLst>
                      <a:ext uri="{0D108BD9-81ED-4DB2-BD59-A6C34878D82A}">
                        <a16:rowId xmlns:a16="http://schemas.microsoft.com/office/drawing/2014/main" val="2259148101"/>
                      </a:ext>
                    </a:extLst>
                  </a:tr>
                  <a:tr h="365760">
                    <a:tc>
                      <a:txBody>
                        <a:bodyPr/>
                        <a:lstStyle/>
                        <a:p>
                          <a:endParaRPr lang="ja-JP"/>
                        </a:p>
                      </a:txBody>
                      <a:tcPr>
                        <a:blipFill>
                          <a:blip r:embed="rId2"/>
                          <a:stretch>
                            <a:fillRect l="-559" t="-1111667" r="-201117" b="-126667"/>
                          </a:stretch>
                        </a:blipFill>
                      </a:tcPr>
                    </a:tc>
                    <a:tc>
                      <a:txBody>
                        <a:bodyPr/>
                        <a:lstStyle/>
                        <a:p>
                          <a:r>
                            <a:rPr kumimoji="1" lang="en-US" altLang="ja-JP" dirty="0"/>
                            <a:t>4fWsemileptonic</a:t>
                          </a:r>
                          <a:endParaRPr kumimoji="1" lang="ja-JP" altLang="en-US" dirty="0"/>
                        </a:p>
                      </a:txBody>
                      <a:tcPr/>
                    </a:tc>
                    <a:tc>
                      <a:txBody>
                        <a:bodyPr/>
                        <a:lstStyle/>
                        <a:p>
                          <a:r>
                            <a:rPr kumimoji="1" lang="en-US" altLang="ja-JP" dirty="0"/>
                            <a:t>45357600</a:t>
                          </a:r>
                          <a:endParaRPr kumimoji="1" lang="ja-JP" altLang="en-US" dirty="0"/>
                        </a:p>
                      </a:txBody>
                      <a:tcPr/>
                    </a:tc>
                    <a:extLst>
                      <a:ext uri="{0D108BD9-81ED-4DB2-BD59-A6C34878D82A}">
                        <a16:rowId xmlns:a16="http://schemas.microsoft.com/office/drawing/2014/main" val="4218656179"/>
                      </a:ext>
                    </a:extLst>
                  </a:tr>
                  <a:tr h="365760">
                    <a:tc>
                      <a:txBody>
                        <a:bodyPr/>
                        <a:lstStyle/>
                        <a:p>
                          <a:endParaRPr lang="ja-JP"/>
                        </a:p>
                      </a:txBody>
                      <a:tcPr>
                        <a:blipFill>
                          <a:blip r:embed="rId2"/>
                          <a:stretch>
                            <a:fillRect l="-559" t="-1211667" r="-201117" b="-26667"/>
                          </a:stretch>
                        </a:blipFill>
                      </a:tcPr>
                    </a:tc>
                    <a:tc>
                      <a:txBody>
                        <a:bodyPr/>
                        <a:lstStyle/>
                        <a:p>
                          <a:r>
                            <a:rPr kumimoji="1" lang="en-US" altLang="ja-JP" dirty="0"/>
                            <a:t>4fmixleptonic</a:t>
                          </a:r>
                          <a:endParaRPr kumimoji="1" lang="ja-JP" altLang="en-US" dirty="0"/>
                        </a:p>
                      </a:txBody>
                      <a:tcPr/>
                    </a:tc>
                    <a:tc>
                      <a:txBody>
                        <a:bodyPr/>
                        <a:lstStyle/>
                        <a:p>
                          <a:r>
                            <a:rPr kumimoji="1" lang="en-US" altLang="ja-JP" dirty="0"/>
                            <a:t>8400000</a:t>
                          </a:r>
                          <a:endParaRPr kumimoji="1" lang="ja-JP" altLang="en-US" dirty="0"/>
                        </a:p>
                      </a:txBody>
                      <a:tcPr/>
                    </a:tc>
                    <a:extLst>
                      <a:ext uri="{0D108BD9-81ED-4DB2-BD59-A6C34878D82A}">
                        <a16:rowId xmlns:a16="http://schemas.microsoft.com/office/drawing/2014/main" val="503255876"/>
                      </a:ext>
                    </a:extLst>
                  </a:tr>
                </a:tbl>
              </a:graphicData>
            </a:graphic>
          </p:graphicFrame>
        </mc:Fallback>
      </mc:AlternateContent>
    </p:spTree>
    <p:extLst>
      <p:ext uri="{BB962C8B-B14F-4D97-AF65-F5344CB8AC3E}">
        <p14:creationId xmlns:p14="http://schemas.microsoft.com/office/powerpoint/2010/main" val="3176568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8431E9-04CE-D67E-5E4E-757EC5375731}"/>
              </a:ext>
            </a:extLst>
          </p:cNvPr>
          <p:cNvSpPr>
            <a:spLocks noGrp="1"/>
          </p:cNvSpPr>
          <p:nvPr>
            <p:ph type="title"/>
          </p:nvPr>
        </p:nvSpPr>
        <p:spPr/>
        <p:txBody>
          <a:bodyPr/>
          <a:lstStyle/>
          <a:p>
            <a:r>
              <a:rPr kumimoji="1" lang="ja-JP" altLang="en-US" dirty="0"/>
              <a:t>重み付けとは</a:t>
            </a:r>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35219369-3940-BD27-465D-82E48AB796F7}"/>
                  </a:ext>
                </a:extLst>
              </p:cNvPr>
              <p:cNvSpPr>
                <a:spLocks noGrp="1"/>
              </p:cNvSpPr>
              <p:nvPr>
                <p:ph idx="1"/>
              </p:nvPr>
            </p:nvSpPr>
            <p:spPr>
              <a:xfrm>
                <a:off x="838200" y="1493520"/>
                <a:ext cx="10515600" cy="4683443"/>
              </a:xfrm>
            </p:spPr>
            <p:txBody>
              <a:bodyPr>
                <a:normAutofit fontScale="92500" lnSpcReduction="10000"/>
              </a:bodyPr>
              <a:lstStyle/>
              <a:p>
                <a:pPr lvl="0"/>
                <a:r>
                  <a:rPr lang="ja-JP" altLang="ja-JP" b="1" dirty="0"/>
                  <a:t>シミュレーションと現実のギャップを埋める操作</a:t>
                </a:r>
                <a:endParaRPr lang="ja-JP" altLang="ja-JP" dirty="0"/>
              </a:p>
              <a:p>
                <a:pPr lvl="1"/>
                <a:r>
                  <a:rPr lang="ja-JP" altLang="ja-JP" dirty="0"/>
                  <a:t>シミュレーション（MC）では、解析に必要な統計精度を確保するため、実際の発生確率（断面積）に関わらず、意図的に大量の事象（例：数十万〜数千万件）を生成している。</a:t>
                </a:r>
              </a:p>
              <a:p>
                <a:pPr lvl="0"/>
                <a:r>
                  <a:rPr lang="ja-JP" altLang="ja-JP" b="1" dirty="0"/>
                  <a:t>本来の物理的な発生スケールへの変換</a:t>
                </a:r>
                <a:endParaRPr lang="ja-JP" altLang="ja-JP" dirty="0"/>
              </a:p>
              <a:p>
                <a:pPr lvl="1"/>
                <a:r>
                  <a:rPr lang="ja-JP" altLang="ja-JP" dirty="0"/>
                  <a:t>生成したそのままの事象数で解析を行うと、現実と全く異なるS/B比（シグナルと背景の比率）になってしまう。</a:t>
                </a:r>
              </a:p>
              <a:p>
                <a:pPr lvl="1"/>
                <a:r>
                  <a:rPr lang="ja-JP" altLang="ja-JP" dirty="0"/>
                  <a:t>そこで、実際のILC実験の条件（積分ルミノシティ </a:t>
                </a:r>
                <a14:m>
                  <m:oMath xmlns:m="http://schemas.openxmlformats.org/officeDocument/2006/math">
                    <m:r>
                      <a:rPr lang="ja-JP" altLang="en-US"/>
                      <m:t>900</m:t>
                    </m:r>
                    <m:sSup>
                      <m:sSupPr>
                        <m:ctrlPr>
                          <a:rPr lang="ja-JP" altLang="en-US"/>
                        </m:ctrlPr>
                      </m:sSupPr>
                      <m:e>
                        <m:r>
                          <m:rPr>
                            <m:nor/>
                          </m:rPr>
                          <a:rPr lang="ja-JP" altLang="en-US"/>
                          <m:t> fb</m:t>
                        </m:r>
                      </m:e>
                      <m:sup>
                        <m:r>
                          <a:rPr lang="ja-JP" altLang="en-US"/>
                          <m:t>−1</m:t>
                        </m:r>
                      </m:sup>
                    </m:sSup>
                  </m:oMath>
                </a14:m>
                <a:r>
                  <a:rPr lang="ja-JP" altLang="ja-JP" dirty="0"/>
                  <a:t>など）を想定し、各事象が「現実の検出器で何回観測されるか」という本来の期待値にスケールを合わせる必要がある。</a:t>
                </a:r>
              </a:p>
              <a:p>
                <a:pPr lvl="0"/>
                <a:r>
                  <a:rPr lang="ja-JP" altLang="ja-JP" b="1" dirty="0"/>
                  <a:t>重み付けのメリット・目的</a:t>
                </a:r>
                <a:endParaRPr lang="ja-JP" altLang="ja-JP" dirty="0"/>
              </a:p>
              <a:p>
                <a:pPr lvl="1"/>
                <a:r>
                  <a:rPr lang="ja-JP" altLang="ja-JP" dirty="0"/>
                  <a:t>現実の物理環境（正しい事象数分布）を正確に再現できる。</a:t>
                </a:r>
              </a:p>
              <a:p>
                <a:pPr lvl="1"/>
                <a:r>
                  <a:rPr lang="ja-JP" altLang="ja-JP" dirty="0"/>
                  <a:t>これにより、シグナルの有意性（Significance：どれだけ背景に埋もれず発見できるか）の正しい評価や、最適なカット条件の探索が可能になる。</a:t>
                </a:r>
              </a:p>
              <a:p>
                <a:endParaRPr kumimoji="1" lang="ja-JP" altLang="en-US" dirty="0"/>
              </a:p>
            </p:txBody>
          </p:sp>
        </mc:Choice>
        <mc:Fallback>
          <p:sp>
            <p:nvSpPr>
              <p:cNvPr id="3" name="コンテンツ プレースホルダー 2">
                <a:extLst>
                  <a:ext uri="{FF2B5EF4-FFF2-40B4-BE49-F238E27FC236}">
                    <a16:creationId xmlns:a16="http://schemas.microsoft.com/office/drawing/2014/main" id="{35219369-3940-BD27-465D-82E48AB796F7}"/>
                  </a:ext>
                </a:extLst>
              </p:cNvPr>
              <p:cNvSpPr>
                <a:spLocks noGrp="1" noRot="1" noChangeAspect="1" noMove="1" noResize="1" noEditPoints="1" noAdjustHandles="1" noChangeArrowheads="1" noChangeShapeType="1" noTextEdit="1"/>
              </p:cNvSpPr>
              <p:nvPr>
                <p:ph idx="1"/>
              </p:nvPr>
            </p:nvSpPr>
            <p:spPr>
              <a:xfrm>
                <a:off x="838200" y="1493520"/>
                <a:ext cx="10515600" cy="4683443"/>
              </a:xfrm>
              <a:blipFill>
                <a:blip r:embed="rId2"/>
                <a:stretch>
                  <a:fillRect l="-928" t="-2604" r="-3304" b="-39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608012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9246B3-BB48-E51D-270F-7D3BE1886702}"/>
              </a:ext>
            </a:extLst>
          </p:cNvPr>
          <p:cNvSpPr>
            <a:spLocks noGrp="1"/>
          </p:cNvSpPr>
          <p:nvPr>
            <p:ph type="title"/>
          </p:nvPr>
        </p:nvSpPr>
        <p:spPr/>
        <p:txBody>
          <a:bodyPr/>
          <a:lstStyle/>
          <a:p>
            <a:r>
              <a:rPr kumimoji="1" lang="en-US" altLang="ja-JP" dirty="0"/>
              <a:t>weight</a:t>
            </a:r>
            <a:endParaRPr kumimoji="1" lang="ja-JP" altLang="en-US" dirty="0"/>
          </a:p>
        </p:txBody>
      </p:sp>
      <mc:AlternateContent xmlns:mc="http://schemas.openxmlformats.org/markup-compatibility/2006">
        <mc:Choice xmlns:a14="http://schemas.microsoft.com/office/drawing/2010/main" Requires="a14">
          <p:sp>
            <p:nvSpPr>
              <p:cNvPr id="3" name="テキスト ボックス 2">
                <a:extLst>
                  <a:ext uri="{FF2B5EF4-FFF2-40B4-BE49-F238E27FC236}">
                    <a16:creationId xmlns:a16="http://schemas.microsoft.com/office/drawing/2014/main" id="{60311F71-0FB9-EE4A-E7C4-05BCC59632C7}"/>
                  </a:ext>
                </a:extLst>
              </p:cNvPr>
              <p:cNvSpPr txBox="1"/>
              <p:nvPr/>
            </p:nvSpPr>
            <p:spPr>
              <a:xfrm>
                <a:off x="539930" y="1937640"/>
                <a:ext cx="3518263" cy="757580"/>
              </a:xfrm>
              <a:prstGeom prst="rect">
                <a:avLst/>
              </a:prstGeom>
              <a:noFill/>
            </p:spPr>
            <p:txBody>
              <a:bodyPr wrap="square" rtlCol="0">
                <a:spAutoFit/>
              </a:bodyPr>
              <a:lstStyle/>
              <a:p>
                <a:pPr/>
                <a14:m>
                  <m:oMathPara xmlns:m="http://schemas.openxmlformats.org/officeDocument/2006/math">
                    <m:oMath>
                      <m:r>
                        <a:rPr kumimoji="1" lang="en-US" altLang="ja-JP" sz="2000" b="0" i="1" smtClean="0">
                          <a:latin typeface="Cambria Math" panose="02040503050406030204" pitchFamily="18" charset="0"/>
                        </a:rPr>
                        <m:t>𝑊𝑒𝑖𝑔ℎ𝑡</m:t>
                      </m:r>
                      <m:r>
                        <a:rPr kumimoji="1" lang="en-US" altLang="ja-JP" sz="2000" b="0" i="1" smtClean="0">
                          <a:latin typeface="Cambria Math" panose="02040503050406030204" pitchFamily="18" charset="0"/>
                        </a:rPr>
                        <m:t>=</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ℒ</m:t>
                          </m:r>
                          <m:r>
                            <a:rPr kumimoji="1" lang="en-US" altLang="ja-JP" sz="2000" b="0" i="1" smtClean="0">
                              <a:latin typeface="Cambria Math" panose="02040503050406030204" pitchFamily="18" charset="0"/>
                              <a:ea typeface="Cambria Math" panose="02040503050406030204" pitchFamily="18" charset="0"/>
                            </a:rPr>
                            <m:t>×</m:t>
                          </m:r>
                          <m:r>
                            <a:rPr kumimoji="1" lang="ja-JP" altLang="en-US" sz="2000" b="0" i="1" smtClean="0">
                              <a:latin typeface="Cambria Math" panose="02040503050406030204" pitchFamily="18" charset="0"/>
                              <a:ea typeface="Cambria Math" panose="02040503050406030204" pitchFamily="18" charset="0"/>
                            </a:rPr>
                            <m:t>𝜎</m:t>
                          </m:r>
                        </m:num>
                        <m:den>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𝑁</m:t>
                              </m:r>
                            </m:e>
                            <m:sub>
                              <m:r>
                                <a:rPr kumimoji="1" lang="en-US" altLang="ja-JP" sz="2000" b="0" i="1" smtClean="0">
                                  <a:latin typeface="Cambria Math" panose="02040503050406030204" pitchFamily="18" charset="0"/>
                                </a:rPr>
                                <m:t>𝑔𝑒𝑛</m:t>
                              </m:r>
                            </m:sub>
                          </m:sSub>
                        </m:den>
                      </m:f>
                      <m:r>
                        <a:rPr kumimoji="1" lang="en-US" altLang="ja-JP" sz="2000" b="0" i="1" smtClean="0">
                          <a:latin typeface="Cambria Math" panose="02040503050406030204" pitchFamily="18" charset="0"/>
                          <a:ea typeface="Cambria Math" panose="02040503050406030204" pitchFamily="18" charset="0"/>
                        </a:rPr>
                        <m:t>×</m:t>
                      </m:r>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𝑊</m:t>
                          </m:r>
                        </m:e>
                        <m:sub>
                          <m:r>
                            <a:rPr kumimoji="1" lang="en-US" altLang="ja-JP" sz="2000" b="0" i="1" smtClean="0">
                              <a:latin typeface="Cambria Math" panose="02040503050406030204" pitchFamily="18" charset="0"/>
                              <a:ea typeface="Cambria Math" panose="02040503050406030204" pitchFamily="18" charset="0"/>
                            </a:rPr>
                            <m:t>𝑝𝑜𝑙</m:t>
                          </m:r>
                        </m:sub>
                      </m:sSub>
                      <m:r>
                        <a:rPr kumimoji="1" lang="en-US" altLang="ja-JP"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𝐵𝑅</m:t>
                      </m:r>
                    </m:oMath>
                  </m:oMathPara>
                </a14:m>
                <a:endParaRPr kumimoji="1" lang="ja-JP" altLang="en-US" sz="2000" dirty="0"/>
              </a:p>
            </p:txBody>
          </p:sp>
        </mc:Choice>
        <mc:Fallback>
          <p:sp>
            <p:nvSpPr>
              <p:cNvPr id="3" name="テキスト ボックス 2">
                <a:extLst>
                  <a:ext uri="{FF2B5EF4-FFF2-40B4-BE49-F238E27FC236}">
                    <a16:creationId xmlns:a16="http://schemas.microsoft.com/office/drawing/2014/main" id="{60311F71-0FB9-EE4A-E7C4-05BCC59632C7}"/>
                  </a:ext>
                </a:extLst>
              </p:cNvPr>
              <p:cNvSpPr txBox="1">
                <a:spLocks noRot="1" noChangeAspect="1" noMove="1" noResize="1" noEditPoints="1" noAdjustHandles="1" noChangeArrowheads="1" noChangeShapeType="1" noTextEdit="1"/>
              </p:cNvSpPr>
              <p:nvPr/>
            </p:nvSpPr>
            <p:spPr>
              <a:xfrm>
                <a:off x="539930" y="1937640"/>
                <a:ext cx="3518263" cy="757580"/>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8852DEA8-E3CB-829B-89FA-E2BCA6EFD735}"/>
                  </a:ext>
                </a:extLst>
              </p:cNvPr>
              <p:cNvSpPr txBox="1"/>
              <p:nvPr/>
            </p:nvSpPr>
            <p:spPr>
              <a:xfrm>
                <a:off x="4897482" y="1524001"/>
                <a:ext cx="6096000" cy="369332"/>
              </a:xfrm>
              <a:prstGeom prst="rect">
                <a:avLst/>
              </a:prstGeom>
              <a:noFill/>
            </p:spPr>
            <p:txBody>
              <a:bodyPr wrap="square">
                <a:spAutoFit/>
              </a:bodyPr>
              <a:lstStyle/>
              <a:p>
                <a14:m>
                  <m:oMath xmlns:m="http://schemas.openxmlformats.org/officeDocument/2006/math">
                    <m:r>
                      <a:rPr kumimoji="1" lang="en-US" altLang="ja-JP" sz="1800" b="0" i="1" smtClean="0">
                        <a:latin typeface="Cambria Math" panose="02040503050406030204" pitchFamily="18" charset="0"/>
                        <a:ea typeface="Cambria Math" panose="02040503050406030204" pitchFamily="18" charset="0"/>
                      </a:rPr>
                      <m:t>ℒ</m:t>
                    </m:r>
                  </m:oMath>
                </a14:m>
                <a:r>
                  <a:rPr lang="en-US" altLang="ja-JP" dirty="0"/>
                  <a:t>(Luminosity):</a:t>
                </a:r>
                <a:r>
                  <a:rPr lang="ja-JP" altLang="en-US" dirty="0"/>
                  <a:t>積分ルミノシティ　</a:t>
                </a:r>
                <a14:m>
                  <m:oMath xmlns:m="http://schemas.openxmlformats.org/officeDocument/2006/math">
                    <m:r>
                      <a:rPr lang="en-US" altLang="ja-JP" b="0" i="1" smtClean="0">
                        <a:latin typeface="Cambria Math" panose="02040503050406030204" pitchFamily="18" charset="0"/>
                      </a:rPr>
                      <m:t>900 </m:t>
                    </m:r>
                    <m:sSup>
                      <m:sSupPr>
                        <m:ctrlPr>
                          <a:rPr lang="en-US" altLang="ja-JP" b="0" i="0" smtClean="0">
                            <a:latin typeface="Cambria Math" panose="02040503050406030204" pitchFamily="18" charset="0"/>
                          </a:rPr>
                        </m:ctrlPr>
                      </m:sSupPr>
                      <m:e>
                        <m:r>
                          <m:rPr>
                            <m:sty m:val="p"/>
                          </m:rPr>
                          <a:rPr lang="en-US" altLang="ja-JP" b="0" i="0" smtClean="0">
                            <a:latin typeface="Cambria Math" panose="02040503050406030204" pitchFamily="18" charset="0"/>
                          </a:rPr>
                          <m:t>fb</m:t>
                        </m:r>
                      </m:e>
                      <m:sup>
                        <m:r>
                          <a:rPr lang="en-US" altLang="ja-JP" b="0" i="0" smtClean="0">
                            <a:latin typeface="Cambria Math" panose="02040503050406030204" pitchFamily="18" charset="0"/>
                          </a:rPr>
                          <m:t>−1</m:t>
                        </m:r>
                      </m:sup>
                    </m:sSup>
                  </m:oMath>
                </a14:m>
                <a:endParaRPr lang="ja-JP" altLang="en-US" dirty="0"/>
              </a:p>
            </p:txBody>
          </p:sp>
        </mc:Choice>
        <mc:Fallback xmlns="">
          <p:sp>
            <p:nvSpPr>
              <p:cNvPr id="5" name="テキスト ボックス 4">
                <a:extLst>
                  <a:ext uri="{FF2B5EF4-FFF2-40B4-BE49-F238E27FC236}">
                    <a16:creationId xmlns:a16="http://schemas.microsoft.com/office/drawing/2014/main" id="{8852DEA8-E3CB-829B-89FA-E2BCA6EFD735}"/>
                  </a:ext>
                </a:extLst>
              </p:cNvPr>
              <p:cNvSpPr txBox="1">
                <a:spLocks noRot="1" noChangeAspect="1" noMove="1" noResize="1" noEditPoints="1" noAdjustHandles="1" noChangeArrowheads="1" noChangeShapeType="1" noTextEdit="1"/>
              </p:cNvSpPr>
              <p:nvPr/>
            </p:nvSpPr>
            <p:spPr>
              <a:xfrm>
                <a:off x="4897482" y="1524001"/>
                <a:ext cx="6096000" cy="369332"/>
              </a:xfrm>
              <a:prstGeom prst="rect">
                <a:avLst/>
              </a:prstGeom>
              <a:blipFill>
                <a:blip r:embed="rId3"/>
                <a:stretch>
                  <a:fillRect t="-6557" b="-262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3A4F201C-AB26-ABF9-6BCD-48FB00F133A0}"/>
                  </a:ext>
                </a:extLst>
              </p:cNvPr>
              <p:cNvSpPr txBox="1"/>
              <p:nvPr/>
            </p:nvSpPr>
            <p:spPr>
              <a:xfrm>
                <a:off x="4897482" y="1893333"/>
                <a:ext cx="6096000" cy="369332"/>
              </a:xfrm>
              <a:prstGeom prst="rect">
                <a:avLst/>
              </a:prstGeom>
              <a:noFill/>
            </p:spPr>
            <p:txBody>
              <a:bodyPr wrap="square">
                <a:spAutoFit/>
              </a:bodyPr>
              <a:lstStyle/>
              <a:p>
                <a14:m>
                  <m:oMath xmlns:m="http://schemas.openxmlformats.org/officeDocument/2006/math">
                    <m:r>
                      <a:rPr kumimoji="1" lang="ja-JP" altLang="en-US" sz="1800" b="0" i="1" smtClean="0">
                        <a:latin typeface="Cambria Math" panose="02040503050406030204" pitchFamily="18" charset="0"/>
                        <a:ea typeface="Cambria Math" panose="02040503050406030204" pitchFamily="18" charset="0"/>
                      </a:rPr>
                      <m:t>𝜎</m:t>
                    </m:r>
                  </m:oMath>
                </a14:m>
                <a:r>
                  <a:rPr lang="en-US" altLang="ja-JP" dirty="0"/>
                  <a:t>(Cross Section): </a:t>
                </a:r>
                <a:r>
                  <a:rPr lang="ja-JP" altLang="en-US" dirty="0"/>
                  <a:t>事象の断面積</a:t>
                </a:r>
              </a:p>
            </p:txBody>
          </p:sp>
        </mc:Choice>
        <mc:Fallback xmlns="">
          <p:sp>
            <p:nvSpPr>
              <p:cNvPr id="7" name="テキスト ボックス 6">
                <a:extLst>
                  <a:ext uri="{FF2B5EF4-FFF2-40B4-BE49-F238E27FC236}">
                    <a16:creationId xmlns:a16="http://schemas.microsoft.com/office/drawing/2014/main" id="{3A4F201C-AB26-ABF9-6BCD-48FB00F133A0}"/>
                  </a:ext>
                </a:extLst>
              </p:cNvPr>
              <p:cNvSpPr txBox="1">
                <a:spLocks noRot="1" noChangeAspect="1" noMove="1" noResize="1" noEditPoints="1" noAdjustHandles="1" noChangeArrowheads="1" noChangeShapeType="1" noTextEdit="1"/>
              </p:cNvSpPr>
              <p:nvPr/>
            </p:nvSpPr>
            <p:spPr>
              <a:xfrm>
                <a:off x="4897482" y="1893333"/>
                <a:ext cx="6096000" cy="369332"/>
              </a:xfrm>
              <a:prstGeom prst="rect">
                <a:avLst/>
              </a:prstGeom>
              <a:blipFill>
                <a:blip r:embed="rId4"/>
                <a:stretch>
                  <a:fillRect t="-8333" b="-2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C355BED7-BBB4-BA26-E490-F7BA8B9ABD02}"/>
                  </a:ext>
                </a:extLst>
              </p:cNvPr>
              <p:cNvSpPr txBox="1"/>
              <p:nvPr/>
            </p:nvSpPr>
            <p:spPr>
              <a:xfrm>
                <a:off x="4897482" y="2215152"/>
                <a:ext cx="7663543" cy="391902"/>
              </a:xfrm>
              <a:prstGeom prst="rect">
                <a:avLst/>
              </a:prstGeom>
              <a:noFill/>
            </p:spPr>
            <p:txBody>
              <a:bodyPr wrap="square">
                <a:spAutoFit/>
              </a:bodyPr>
              <a:lstStyle/>
              <a:p>
                <a14:m>
                  <m:oMath xmlns:m="http://schemas.openxmlformats.org/officeDocument/2006/math">
                    <m:sSub>
                      <m:sSubPr>
                        <m:ctrlPr>
                          <a:rPr kumimoji="1" lang="en-US" altLang="ja-JP" sz="1800" b="0" i="1" smtClean="0">
                            <a:latin typeface="Cambria Math" panose="02040503050406030204" pitchFamily="18" charset="0"/>
                          </a:rPr>
                        </m:ctrlPr>
                      </m:sSubPr>
                      <m:e>
                        <m:r>
                          <a:rPr kumimoji="1" lang="en-US" altLang="ja-JP" sz="1800" b="0" i="1" smtClean="0">
                            <a:latin typeface="Cambria Math" panose="02040503050406030204" pitchFamily="18" charset="0"/>
                          </a:rPr>
                          <m:t>𝑁</m:t>
                        </m:r>
                      </m:e>
                      <m:sub>
                        <m:r>
                          <a:rPr kumimoji="1" lang="en-US" altLang="ja-JP" sz="1800" b="0" i="1" smtClean="0">
                            <a:latin typeface="Cambria Math" panose="02040503050406030204" pitchFamily="18" charset="0"/>
                          </a:rPr>
                          <m:t>𝑔𝑒𝑛</m:t>
                        </m:r>
                      </m:sub>
                    </m:sSub>
                  </m:oMath>
                </a14:m>
                <a:r>
                  <a:rPr lang="en-US" altLang="ja-JP" dirty="0"/>
                  <a:t>(Total Generated Events):</a:t>
                </a:r>
                <a:r>
                  <a:rPr lang="ja-JP" altLang="en-US" dirty="0"/>
                  <a:t>ある事象についての全生成事象数</a:t>
                </a:r>
              </a:p>
            </p:txBody>
          </p:sp>
        </mc:Choice>
        <mc:Fallback xmlns="">
          <p:sp>
            <p:nvSpPr>
              <p:cNvPr id="9" name="テキスト ボックス 8">
                <a:extLst>
                  <a:ext uri="{FF2B5EF4-FFF2-40B4-BE49-F238E27FC236}">
                    <a16:creationId xmlns:a16="http://schemas.microsoft.com/office/drawing/2014/main" id="{C355BED7-BBB4-BA26-E490-F7BA8B9ABD02}"/>
                  </a:ext>
                </a:extLst>
              </p:cNvPr>
              <p:cNvSpPr txBox="1">
                <a:spLocks noRot="1" noChangeAspect="1" noMove="1" noResize="1" noEditPoints="1" noAdjustHandles="1" noChangeArrowheads="1" noChangeShapeType="1" noTextEdit="1"/>
              </p:cNvSpPr>
              <p:nvPr/>
            </p:nvSpPr>
            <p:spPr>
              <a:xfrm>
                <a:off x="4897482" y="2215152"/>
                <a:ext cx="7663543" cy="391902"/>
              </a:xfrm>
              <a:prstGeom prst="rect">
                <a:avLst/>
              </a:prstGeom>
              <a:blipFill>
                <a:blip r:embed="rId5"/>
                <a:stretch>
                  <a:fillRect t="-4615" b="-2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082206D0-7C7E-D3A9-1DFA-67E4F2150660}"/>
                  </a:ext>
                </a:extLst>
              </p:cNvPr>
              <p:cNvSpPr txBox="1"/>
              <p:nvPr/>
            </p:nvSpPr>
            <p:spPr>
              <a:xfrm>
                <a:off x="4897482" y="2607054"/>
                <a:ext cx="6278880" cy="390748"/>
              </a:xfrm>
              <a:prstGeom prst="rect">
                <a:avLst/>
              </a:prstGeom>
              <a:noFill/>
            </p:spPr>
            <p:txBody>
              <a:bodyPr wrap="square">
                <a:spAutoFit/>
              </a:bodyPr>
              <a:lstStyle/>
              <a:p>
                <a14:m>
                  <m:oMath xmlns:m="http://schemas.openxmlformats.org/officeDocument/2006/math">
                    <m:sSub>
                      <m:sSubPr>
                        <m:ctrlPr>
                          <a:rPr kumimoji="1" lang="en-US" altLang="ja-JP" sz="1800" b="0" i="1" smtClean="0">
                            <a:latin typeface="Cambria Math" panose="02040503050406030204" pitchFamily="18" charset="0"/>
                            <a:ea typeface="Cambria Math" panose="02040503050406030204" pitchFamily="18" charset="0"/>
                          </a:rPr>
                        </m:ctrlPr>
                      </m:sSubPr>
                      <m:e>
                        <m:r>
                          <a:rPr kumimoji="1" lang="en-US" altLang="ja-JP" sz="1800" b="0" i="1" smtClean="0">
                            <a:latin typeface="Cambria Math" panose="02040503050406030204" pitchFamily="18" charset="0"/>
                            <a:ea typeface="Cambria Math" panose="02040503050406030204" pitchFamily="18" charset="0"/>
                          </a:rPr>
                          <m:t>𝑊</m:t>
                        </m:r>
                      </m:e>
                      <m:sub>
                        <m:r>
                          <a:rPr kumimoji="1" lang="en-US" altLang="ja-JP" sz="1800" b="0" i="1" smtClean="0">
                            <a:latin typeface="Cambria Math" panose="02040503050406030204" pitchFamily="18" charset="0"/>
                            <a:ea typeface="Cambria Math" panose="02040503050406030204" pitchFamily="18" charset="0"/>
                          </a:rPr>
                          <m:t>𝑝𝑜𝑙</m:t>
                        </m:r>
                      </m:sub>
                    </m:sSub>
                  </m:oMath>
                </a14:m>
                <a:r>
                  <a:rPr lang="en-US" altLang="ja-JP" dirty="0"/>
                  <a:t>:</a:t>
                </a:r>
                <a:r>
                  <a:rPr lang="ja-JP" altLang="en-US" dirty="0"/>
                  <a:t>偏極の重み</a:t>
                </a:r>
              </a:p>
            </p:txBody>
          </p:sp>
        </mc:Choice>
        <mc:Fallback xmlns="">
          <p:sp>
            <p:nvSpPr>
              <p:cNvPr id="11" name="テキスト ボックス 10">
                <a:extLst>
                  <a:ext uri="{FF2B5EF4-FFF2-40B4-BE49-F238E27FC236}">
                    <a16:creationId xmlns:a16="http://schemas.microsoft.com/office/drawing/2014/main" id="{082206D0-7C7E-D3A9-1DFA-67E4F2150660}"/>
                  </a:ext>
                </a:extLst>
              </p:cNvPr>
              <p:cNvSpPr txBox="1">
                <a:spLocks noRot="1" noChangeAspect="1" noMove="1" noResize="1" noEditPoints="1" noAdjustHandles="1" noChangeArrowheads="1" noChangeShapeType="1" noTextEdit="1"/>
              </p:cNvSpPr>
              <p:nvPr/>
            </p:nvSpPr>
            <p:spPr>
              <a:xfrm>
                <a:off x="4897482" y="2607054"/>
                <a:ext cx="6278880" cy="390748"/>
              </a:xfrm>
              <a:prstGeom prst="rect">
                <a:avLst/>
              </a:prstGeom>
              <a:blipFill>
                <a:blip r:embed="rId6"/>
                <a:stretch>
                  <a:fillRect t="-6250" b="-218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AFC05131-22B3-4CC4-AF9A-0929DFB24FE8}"/>
                  </a:ext>
                </a:extLst>
              </p:cNvPr>
              <p:cNvSpPr txBox="1"/>
              <p:nvPr/>
            </p:nvSpPr>
            <p:spPr>
              <a:xfrm>
                <a:off x="4897482" y="2951443"/>
                <a:ext cx="6278880" cy="369332"/>
              </a:xfrm>
              <a:prstGeom prst="rect">
                <a:avLst/>
              </a:prstGeom>
              <a:noFill/>
            </p:spPr>
            <p:txBody>
              <a:bodyPr wrap="square">
                <a:spAutoFit/>
              </a:bodyPr>
              <a:lstStyle/>
              <a:p>
                <a14:m>
                  <m:oMath xmlns:m="http://schemas.openxmlformats.org/officeDocument/2006/math">
                    <m:r>
                      <a:rPr kumimoji="1" lang="en-US" altLang="ja-JP" sz="1800" b="0" i="1" smtClean="0">
                        <a:latin typeface="Cambria Math" panose="02040503050406030204" pitchFamily="18" charset="0"/>
                        <a:ea typeface="Cambria Math" panose="02040503050406030204" pitchFamily="18" charset="0"/>
                      </a:rPr>
                      <m:t>𝐵𝑅</m:t>
                    </m:r>
                  </m:oMath>
                </a14:m>
                <a:r>
                  <a:rPr lang="en-US" altLang="ja-JP" dirty="0"/>
                  <a:t>(Branching Ratio):</a:t>
                </a:r>
                <a:r>
                  <a:rPr lang="ja-JP" altLang="en-US" dirty="0"/>
                  <a:t>崩壊分岐比</a:t>
                </a:r>
              </a:p>
            </p:txBody>
          </p:sp>
        </mc:Choice>
        <mc:Fallback xmlns="">
          <p:sp>
            <p:nvSpPr>
              <p:cNvPr id="13" name="テキスト ボックス 12">
                <a:extLst>
                  <a:ext uri="{FF2B5EF4-FFF2-40B4-BE49-F238E27FC236}">
                    <a16:creationId xmlns:a16="http://schemas.microsoft.com/office/drawing/2014/main" id="{AFC05131-22B3-4CC4-AF9A-0929DFB24FE8}"/>
                  </a:ext>
                </a:extLst>
              </p:cNvPr>
              <p:cNvSpPr txBox="1">
                <a:spLocks noRot="1" noChangeAspect="1" noMove="1" noResize="1" noEditPoints="1" noAdjustHandles="1" noChangeArrowheads="1" noChangeShapeType="1" noTextEdit="1"/>
              </p:cNvSpPr>
              <p:nvPr/>
            </p:nvSpPr>
            <p:spPr>
              <a:xfrm>
                <a:off x="4897482" y="2951443"/>
                <a:ext cx="6278880" cy="369332"/>
              </a:xfrm>
              <a:prstGeom prst="rect">
                <a:avLst/>
              </a:prstGeom>
              <a:blipFill>
                <a:blip r:embed="rId7"/>
                <a:stretch>
                  <a:fillRect t="-6557" b="-26230"/>
                </a:stretch>
              </a:blipFill>
            </p:spPr>
            <p:txBody>
              <a:bodyPr/>
              <a:lstStyle/>
              <a:p>
                <a:r>
                  <a:rPr lang="ja-JP" altLang="en-US">
                    <a:noFill/>
                  </a:rPr>
                  <a:t> </a:t>
                </a:r>
              </a:p>
            </p:txBody>
          </p:sp>
        </mc:Fallback>
      </mc:AlternateContent>
      <p:sp>
        <p:nvSpPr>
          <p:cNvPr id="14" name="テキスト ボックス 13">
            <a:extLst>
              <a:ext uri="{FF2B5EF4-FFF2-40B4-BE49-F238E27FC236}">
                <a16:creationId xmlns:a16="http://schemas.microsoft.com/office/drawing/2014/main" id="{B81F1013-60EF-3FCD-8A65-82DBA76926EA}"/>
              </a:ext>
            </a:extLst>
          </p:cNvPr>
          <p:cNvSpPr txBox="1"/>
          <p:nvPr/>
        </p:nvSpPr>
        <p:spPr>
          <a:xfrm>
            <a:off x="470263" y="1271451"/>
            <a:ext cx="728255" cy="369332"/>
          </a:xfrm>
          <a:prstGeom prst="rect">
            <a:avLst/>
          </a:prstGeom>
          <a:noFill/>
        </p:spPr>
        <p:txBody>
          <a:bodyPr wrap="square" rtlCol="0">
            <a:spAutoFit/>
          </a:bodyPr>
          <a:lstStyle/>
          <a:p>
            <a:r>
              <a:rPr lang="ja-JP" altLang="en-US" dirty="0"/>
              <a:t>重み</a:t>
            </a:r>
            <a:endParaRPr kumimoji="1" lang="ja-JP" altLang="en-US" dirty="0"/>
          </a:p>
        </p:txBody>
      </p:sp>
      <p:sp>
        <p:nvSpPr>
          <p:cNvPr id="15" name="テキスト ボックス 14">
            <a:extLst>
              <a:ext uri="{FF2B5EF4-FFF2-40B4-BE49-F238E27FC236}">
                <a16:creationId xmlns:a16="http://schemas.microsoft.com/office/drawing/2014/main" id="{A03721A9-49DC-960D-33CE-B2D33E4BED10}"/>
              </a:ext>
            </a:extLst>
          </p:cNvPr>
          <p:cNvSpPr txBox="1"/>
          <p:nvPr/>
        </p:nvSpPr>
        <p:spPr>
          <a:xfrm>
            <a:off x="539930" y="3435234"/>
            <a:ext cx="3126377" cy="369332"/>
          </a:xfrm>
          <a:prstGeom prst="rect">
            <a:avLst/>
          </a:prstGeom>
          <a:noFill/>
        </p:spPr>
        <p:txBody>
          <a:bodyPr wrap="square" rtlCol="0">
            <a:spAutoFit/>
          </a:bodyPr>
          <a:lstStyle/>
          <a:p>
            <a:r>
              <a:rPr kumimoji="1" lang="ja-JP" altLang="en-US" dirty="0"/>
              <a:t>重み付けした</a:t>
            </a:r>
            <a:r>
              <a:rPr lang="ja-JP" altLang="en-US" dirty="0"/>
              <a:t>イベント</a:t>
            </a:r>
            <a:r>
              <a:rPr kumimoji="1" lang="ja-JP" altLang="en-US" dirty="0"/>
              <a:t>数</a:t>
            </a:r>
          </a:p>
        </p:txBody>
      </p:sp>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46DFB4C9-7E49-FEEB-E30A-C80DA8229E76}"/>
                  </a:ext>
                </a:extLst>
              </p:cNvPr>
              <p:cNvSpPr txBox="1"/>
              <p:nvPr/>
            </p:nvSpPr>
            <p:spPr>
              <a:xfrm>
                <a:off x="1271451" y="4197531"/>
                <a:ext cx="3492138" cy="2097947"/>
              </a:xfrm>
              <a:prstGeom prst="rect">
                <a:avLst/>
              </a:prstGeom>
              <a:noFill/>
            </p:spPr>
            <p:txBody>
              <a:bodyPr wrap="square" rtlCol="0">
                <a:spAutoFit/>
              </a:bodyPr>
              <a:lstStyle/>
              <a:p>
                <a:pPr/>
                <a14:m>
                  <m:oMathPara xmlns:m="http://schemas.openxmlformats.org/officeDocument/2006/math">
                    <m:o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𝑁</m:t>
                          </m:r>
                        </m:e>
                        <m:sub>
                          <m:r>
                            <a:rPr kumimoji="1" lang="en-US" altLang="ja-JP" b="0" i="1" smtClean="0">
                              <a:latin typeface="Cambria Math" panose="02040503050406030204" pitchFamily="18" charset="0"/>
                            </a:rPr>
                            <m:t>𝑤𝑒𝑖𝑔ℎ𝑡𝑒𝑑</m:t>
                          </m:r>
                        </m:sub>
                      </m:sSub>
                      <m:r>
                        <a:rPr kumimoji="1" lang="en-US" altLang="ja-JP" b="0" i="1" smtClean="0">
                          <a:latin typeface="Cambria Math" panose="02040503050406030204" pitchFamily="18" charset="0"/>
                        </a:rPr>
                        <m:t>=</m:t>
                      </m:r>
                      <m:nary>
                        <m:naryPr>
                          <m:chr m:val="∑"/>
                          <m:ctrlPr>
                            <a:rPr kumimoji="1" lang="en-US" altLang="ja-JP" b="0" i="1" smtClean="0">
                              <a:latin typeface="Cambria Math" panose="02040503050406030204" pitchFamily="18" charset="0"/>
                            </a:rPr>
                          </m:ctrlPr>
                        </m:naryPr>
                        <m:sub>
                          <m:r>
                            <m:rPr>
                              <m:brk m:alnAt="23"/>
                            </m:rPr>
                            <a:rPr kumimoji="1" lang="en-US" altLang="ja-JP" b="0" i="1" smtClean="0">
                              <a:latin typeface="Cambria Math" panose="02040503050406030204" pitchFamily="18" charset="0"/>
                            </a:rPr>
                            <m:t>𝑖</m:t>
                          </m:r>
                        </m:sub>
                        <m:sup>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𝑁</m:t>
                              </m:r>
                            </m:e>
                            <m:sub>
                              <m:r>
                                <a:rPr kumimoji="1" lang="en-US" altLang="ja-JP" b="0" i="1" smtClean="0">
                                  <a:latin typeface="Cambria Math" panose="02040503050406030204" pitchFamily="18" charset="0"/>
                                </a:rPr>
                                <m:t>𝑔𝑒𝑛</m:t>
                              </m:r>
                            </m:sub>
                          </m:sSub>
                        </m:sup>
                        <m:e>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𝑊𝑒𝑖𝑔ℎ𝑡</m:t>
                              </m:r>
                            </m:e>
                            <m:sub>
                              <m:r>
                                <a:rPr kumimoji="1" lang="en-US" altLang="ja-JP" b="0" i="1" smtClean="0">
                                  <a:latin typeface="Cambria Math" panose="02040503050406030204" pitchFamily="18" charset="0"/>
                                </a:rPr>
                                <m:t>𝑖</m:t>
                              </m:r>
                            </m:sub>
                          </m:sSub>
                        </m:e>
                      </m:nary>
                      <m:r>
                        <a:rPr kumimoji="1" lang="en-US" altLang="ja-JP" b="0" i="1" smtClean="0">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𝑁</m:t>
                          </m:r>
                        </m:e>
                        <m:sub>
                          <m:r>
                            <a:rPr lang="en-US" altLang="ja-JP" i="1">
                              <a:latin typeface="Cambria Math" panose="02040503050406030204" pitchFamily="18" charset="0"/>
                            </a:rPr>
                            <m:t>𝑔𝑒𝑛</m:t>
                          </m:r>
                        </m:sub>
                      </m:sSub>
                      <m:r>
                        <a:rPr kumimoji="1" lang="en-US" altLang="ja-JP" b="0" i="1" smtClean="0">
                          <a:latin typeface="Cambria Math" panose="02040503050406030204" pitchFamily="18" charset="0"/>
                          <a:ea typeface="Cambria Math" panose="02040503050406030204" pitchFamily="18" charset="0"/>
                        </a:rPr>
                        <m:t>×</m:t>
                      </m:r>
                      <m:d>
                        <m:dPr>
                          <m:ctrlPr>
                            <a:rPr lang="en-US" altLang="ja-JP" i="1">
                              <a:latin typeface="Cambria Math" panose="02040503050406030204" pitchFamily="18" charset="0"/>
                              <a:ea typeface="Cambria Math" panose="02040503050406030204" pitchFamily="18" charset="0"/>
                            </a:rPr>
                          </m:ctrlPr>
                        </m:dPr>
                        <m:e>
                          <m:f>
                            <m:fPr>
                              <m:ctrlPr>
                                <a:rPr lang="en-US" altLang="ja-JP" i="1">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ℒ</m:t>
                              </m:r>
                              <m:r>
                                <a:rPr lang="en-US" altLang="ja-JP" i="1">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𝜎</m:t>
                              </m:r>
                            </m:num>
                            <m:den>
                              <m:sSub>
                                <m:sSubPr>
                                  <m:ctrlPr>
                                    <a:rPr lang="en-US" altLang="ja-JP" i="1">
                                      <a:latin typeface="Cambria Math" panose="02040503050406030204" pitchFamily="18" charset="0"/>
                                    </a:rPr>
                                  </m:ctrlPr>
                                </m:sSubPr>
                                <m:e>
                                  <m:r>
                                    <a:rPr lang="en-US" altLang="ja-JP" i="1">
                                      <a:latin typeface="Cambria Math" panose="02040503050406030204" pitchFamily="18" charset="0"/>
                                    </a:rPr>
                                    <m:t>𝑁</m:t>
                                  </m:r>
                                </m:e>
                                <m:sub>
                                  <m:r>
                                    <a:rPr lang="en-US" altLang="ja-JP" i="1">
                                      <a:latin typeface="Cambria Math" panose="02040503050406030204" pitchFamily="18" charset="0"/>
                                    </a:rPr>
                                    <m:t>𝑔𝑒𝑛</m:t>
                                  </m:r>
                                </m:sub>
                              </m:sSub>
                            </m:den>
                          </m:f>
                          <m:r>
                            <a:rPr lang="en-US" altLang="ja-JP" i="1">
                              <a:latin typeface="Cambria Math" panose="02040503050406030204" pitchFamily="18" charset="0"/>
                              <a:ea typeface="Cambria Math" panose="02040503050406030204" pitchFamily="18" charset="0"/>
                            </a:rPr>
                            <m:t>×</m:t>
                          </m:r>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𝑊</m:t>
                              </m:r>
                            </m:e>
                            <m:sub>
                              <m:r>
                                <a:rPr lang="en-US" altLang="ja-JP" i="1">
                                  <a:latin typeface="Cambria Math" panose="02040503050406030204" pitchFamily="18" charset="0"/>
                                  <a:ea typeface="Cambria Math" panose="02040503050406030204" pitchFamily="18" charset="0"/>
                                </a:rPr>
                                <m:t>𝑝𝑜𝑙</m:t>
                              </m:r>
                            </m:sub>
                          </m:sSub>
                          <m:r>
                            <a:rPr lang="en-US" altLang="ja-JP" i="1">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𝐵𝑅</m:t>
                          </m:r>
                        </m:e>
                      </m:d>
                      <m:r>
                        <a:rPr kumimoji="1" lang="en-US" altLang="ja-JP" b="0" i="1" smtClean="0">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ℒ</m:t>
                      </m:r>
                      <m:r>
                        <a:rPr lang="en-US" altLang="ja-JP" i="1">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𝜎</m:t>
                      </m:r>
                      <m:r>
                        <a:rPr lang="en-US" altLang="ja-JP" i="1">
                          <a:latin typeface="Cambria Math" panose="02040503050406030204" pitchFamily="18" charset="0"/>
                          <a:ea typeface="Cambria Math" panose="02040503050406030204" pitchFamily="18" charset="0"/>
                        </a:rPr>
                        <m:t>×</m:t>
                      </m:r>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𝑊</m:t>
                          </m:r>
                        </m:e>
                        <m:sub>
                          <m:r>
                            <a:rPr lang="en-US" altLang="ja-JP" i="1">
                              <a:latin typeface="Cambria Math" panose="02040503050406030204" pitchFamily="18" charset="0"/>
                              <a:ea typeface="Cambria Math" panose="02040503050406030204" pitchFamily="18" charset="0"/>
                            </a:rPr>
                            <m:t>𝑝𝑜𝑙</m:t>
                          </m:r>
                        </m:sub>
                      </m:sSub>
                      <m:r>
                        <a:rPr lang="en-US" altLang="ja-JP" i="1">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𝐵𝑅</m:t>
                      </m:r>
                    </m:oMath>
                  </m:oMathPara>
                </a14:m>
                <a:endParaRPr kumimoji="1" lang="en-US" altLang="ja-JP" b="0" dirty="0"/>
              </a:p>
              <a:p>
                <a:endParaRPr kumimoji="1" lang="ja-JP" altLang="en-US" dirty="0"/>
              </a:p>
            </p:txBody>
          </p:sp>
        </mc:Choice>
        <mc:Fallback xmlns="">
          <p:sp>
            <p:nvSpPr>
              <p:cNvPr id="16" name="テキスト ボックス 15">
                <a:extLst>
                  <a:ext uri="{FF2B5EF4-FFF2-40B4-BE49-F238E27FC236}">
                    <a16:creationId xmlns:a16="http://schemas.microsoft.com/office/drawing/2014/main" id="{46DFB4C9-7E49-FEEB-E30A-C80DA8229E76}"/>
                  </a:ext>
                </a:extLst>
              </p:cNvPr>
              <p:cNvSpPr txBox="1">
                <a:spLocks noRot="1" noChangeAspect="1" noMove="1" noResize="1" noEditPoints="1" noAdjustHandles="1" noChangeArrowheads="1" noChangeShapeType="1" noTextEdit="1"/>
              </p:cNvSpPr>
              <p:nvPr/>
            </p:nvSpPr>
            <p:spPr>
              <a:xfrm>
                <a:off x="1271451" y="4197531"/>
                <a:ext cx="3492138" cy="2097947"/>
              </a:xfrm>
              <a:prstGeom prst="rect">
                <a:avLst/>
              </a:prstGeom>
              <a:blipFill>
                <a:blip r:embed="rId8"/>
                <a:stretch>
                  <a:fillRect/>
                </a:stretch>
              </a:blipFill>
            </p:spPr>
            <p:txBody>
              <a:bodyPr/>
              <a:lstStyle/>
              <a:p>
                <a:r>
                  <a:rPr lang="ja-JP" altLang="en-US">
                    <a:noFill/>
                  </a:rPr>
                  <a:t> </a:t>
                </a:r>
              </a:p>
            </p:txBody>
          </p:sp>
        </mc:Fallback>
      </mc:AlternateContent>
      <p:sp>
        <p:nvSpPr>
          <p:cNvPr id="17" name="テキスト ボックス 16">
            <a:extLst>
              <a:ext uri="{FF2B5EF4-FFF2-40B4-BE49-F238E27FC236}">
                <a16:creationId xmlns:a16="http://schemas.microsoft.com/office/drawing/2014/main" id="{860420E7-4E40-D57D-BEC2-8E3F40C5F85A}"/>
              </a:ext>
            </a:extLst>
          </p:cNvPr>
          <p:cNvSpPr txBox="1"/>
          <p:nvPr/>
        </p:nvSpPr>
        <p:spPr>
          <a:xfrm>
            <a:off x="1663337" y="3831771"/>
            <a:ext cx="9170126" cy="369332"/>
          </a:xfrm>
          <a:prstGeom prst="rect">
            <a:avLst/>
          </a:prstGeom>
          <a:noFill/>
        </p:spPr>
        <p:txBody>
          <a:bodyPr wrap="square" rtlCol="0">
            <a:spAutoFit/>
          </a:bodyPr>
          <a:lstStyle/>
          <a:p>
            <a:r>
              <a:rPr kumimoji="1" lang="ja-JP" altLang="en-US" dirty="0"/>
              <a:t>シミュレーションで生成されたすべての事象の重みを足し合わせた合計値</a:t>
            </a:r>
          </a:p>
        </p:txBody>
      </p:sp>
      <p:sp>
        <p:nvSpPr>
          <p:cNvPr id="18" name="テキスト ボックス 17">
            <a:extLst>
              <a:ext uri="{FF2B5EF4-FFF2-40B4-BE49-F238E27FC236}">
                <a16:creationId xmlns:a16="http://schemas.microsoft.com/office/drawing/2014/main" id="{48155CC1-5964-B3B9-D55E-49DC7FFC35EB}"/>
              </a:ext>
            </a:extLst>
          </p:cNvPr>
          <p:cNvSpPr txBox="1"/>
          <p:nvPr/>
        </p:nvSpPr>
        <p:spPr>
          <a:xfrm>
            <a:off x="5254533" y="4614421"/>
            <a:ext cx="5738949" cy="1200329"/>
          </a:xfrm>
          <a:prstGeom prst="rect">
            <a:avLst/>
          </a:prstGeom>
          <a:noFill/>
        </p:spPr>
        <p:txBody>
          <a:bodyPr wrap="square" rtlCol="0">
            <a:spAutoFit/>
          </a:bodyPr>
          <a:lstStyle/>
          <a:p>
            <a:r>
              <a:rPr lang="ja-JP" altLang="ja-JP" dirty="0"/>
              <a:t>想定ルミノシティと（偏極や分岐比を考慮した）物理的な断面積を掛け合わせた値</a:t>
            </a:r>
            <a:r>
              <a:rPr lang="ja-JP" altLang="en-US" dirty="0"/>
              <a:t>になる</a:t>
            </a:r>
            <a:endParaRPr lang="en-US" altLang="ja-JP" dirty="0"/>
          </a:p>
          <a:p>
            <a:r>
              <a:rPr kumimoji="1" lang="ja-JP" altLang="en-US" dirty="0"/>
              <a:t>つまり、実験を行った際に、検出器で実際に観測されると</a:t>
            </a:r>
            <a:r>
              <a:rPr lang="ja-JP" altLang="en-US" dirty="0"/>
              <a:t>思わ</a:t>
            </a:r>
            <a:r>
              <a:rPr kumimoji="1" lang="ja-JP" altLang="en-US" dirty="0"/>
              <a:t>れる、本来の事象数</a:t>
            </a:r>
          </a:p>
        </p:txBody>
      </p:sp>
      <p:sp>
        <p:nvSpPr>
          <p:cNvPr id="4" name="テキスト ボックス 3">
            <a:extLst>
              <a:ext uri="{FF2B5EF4-FFF2-40B4-BE49-F238E27FC236}">
                <a16:creationId xmlns:a16="http://schemas.microsoft.com/office/drawing/2014/main" id="{3533373B-5CCC-DC50-2AC5-C7A01E2B61C6}"/>
              </a:ext>
            </a:extLst>
          </p:cNvPr>
          <p:cNvSpPr txBox="1"/>
          <p:nvPr/>
        </p:nvSpPr>
        <p:spPr>
          <a:xfrm>
            <a:off x="1271451" y="6492875"/>
            <a:ext cx="10736625" cy="307777"/>
          </a:xfrm>
          <a:prstGeom prst="rect">
            <a:avLst/>
          </a:prstGeom>
          <a:noFill/>
        </p:spPr>
        <p:txBody>
          <a:bodyPr wrap="square" rtlCol="0">
            <a:spAutoFit/>
          </a:bodyPr>
          <a:lstStyle/>
          <a:p>
            <a:r>
              <a:rPr kumimoji="1" lang="ja-JP" altLang="en-US" sz="1400" dirty="0"/>
              <a:t>＊</a:t>
            </a:r>
            <a:r>
              <a:rPr kumimoji="1" lang="en-US" altLang="ja-JP" sz="1400" dirty="0"/>
              <a:t>BR</a:t>
            </a:r>
            <a:r>
              <a:rPr kumimoji="1" lang="ja-JP" altLang="en-US" sz="1400" dirty="0"/>
              <a:t>を考慮する必要があるのは今回は</a:t>
            </a:r>
            <a:r>
              <a:rPr kumimoji="1" lang="en-US" altLang="ja-JP" sz="1400" dirty="0"/>
              <a:t>ZH</a:t>
            </a:r>
            <a:r>
              <a:rPr kumimoji="1" lang="ja-JP" altLang="en-US" sz="1400" dirty="0"/>
              <a:t>随伴生成のブランチであるものに対してだけで、そのほかの事象に対しては</a:t>
            </a:r>
            <a:r>
              <a:rPr kumimoji="1" lang="en-US" altLang="ja-JP" sz="1400" dirty="0"/>
              <a:t>BR=1</a:t>
            </a:r>
            <a:endParaRPr kumimoji="1" lang="ja-JP" altLang="en-US" sz="1400" dirty="0"/>
          </a:p>
        </p:txBody>
      </p:sp>
    </p:spTree>
    <p:extLst>
      <p:ext uri="{BB962C8B-B14F-4D97-AF65-F5344CB8AC3E}">
        <p14:creationId xmlns:p14="http://schemas.microsoft.com/office/powerpoint/2010/main" val="324020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699E1A-10A2-7C7B-E4B3-78A589E4F66E}"/>
              </a:ext>
            </a:extLst>
          </p:cNvPr>
          <p:cNvSpPr>
            <a:spLocks noGrp="1"/>
          </p:cNvSpPr>
          <p:nvPr>
            <p:ph type="title"/>
          </p:nvPr>
        </p:nvSpPr>
        <p:spPr/>
        <p:txBody>
          <a:bodyPr/>
          <a:lstStyle/>
          <a:p>
            <a:r>
              <a:rPr kumimoji="1" lang="ja-JP" altLang="en-US" dirty="0"/>
              <a:t>重み付けの結果</a:t>
            </a:r>
          </a:p>
        </p:txBody>
      </p:sp>
      <p:sp>
        <p:nvSpPr>
          <p:cNvPr id="3" name="コンテンツ プレースホルダー 2">
            <a:extLst>
              <a:ext uri="{FF2B5EF4-FFF2-40B4-BE49-F238E27FC236}">
                <a16:creationId xmlns:a16="http://schemas.microsoft.com/office/drawing/2014/main" id="{3DADA46E-A3C3-6E0B-E27C-E48C60112E32}"/>
              </a:ext>
            </a:extLst>
          </p:cNvPr>
          <p:cNvSpPr>
            <a:spLocks noGrp="1"/>
          </p:cNvSpPr>
          <p:nvPr>
            <p:ph idx="1"/>
          </p:nvPr>
        </p:nvSpPr>
        <p:spPr/>
        <p:txBody>
          <a:bodyPr/>
          <a:lstStyle/>
          <a:p>
            <a:endParaRPr kumimoji="1" lang="ja-JP" altLang="en-US" dirty="0"/>
          </a:p>
        </p:txBody>
      </p:sp>
      <p:sp>
        <p:nvSpPr>
          <p:cNvPr id="5" name="テキスト ボックス 4">
            <a:extLst>
              <a:ext uri="{FF2B5EF4-FFF2-40B4-BE49-F238E27FC236}">
                <a16:creationId xmlns:a16="http://schemas.microsoft.com/office/drawing/2014/main" id="{A84B7691-BCEE-35FC-60B0-6DAB2DE7584B}"/>
              </a:ext>
            </a:extLst>
          </p:cNvPr>
          <p:cNvSpPr txBox="1"/>
          <p:nvPr/>
        </p:nvSpPr>
        <p:spPr>
          <a:xfrm>
            <a:off x="5090161" y="1141730"/>
            <a:ext cx="5806440" cy="369332"/>
          </a:xfrm>
          <a:prstGeom prst="rect">
            <a:avLst/>
          </a:prstGeom>
          <a:noFill/>
          <a:ln>
            <a:solidFill>
              <a:schemeClr val="accent4"/>
            </a:solidFill>
          </a:ln>
        </p:spPr>
        <p:txBody>
          <a:bodyPr wrap="square" rtlCol="0">
            <a:spAutoFit/>
          </a:bodyPr>
          <a:lstStyle/>
          <a:p>
            <a:r>
              <a:rPr kumimoji="1" lang="ja-JP" altLang="en-US" dirty="0"/>
              <a:t>生成された生イベント数と重み付けされたイベント数</a:t>
            </a:r>
          </a:p>
        </p:txBody>
      </p:sp>
      <mc:AlternateContent xmlns:mc="http://schemas.openxmlformats.org/markup-compatibility/2006">
        <mc:Choice xmlns:a14="http://schemas.microsoft.com/office/drawing/2010/main" Requires="a14">
          <p:graphicFrame>
            <p:nvGraphicFramePr>
              <p:cNvPr id="7" name="表 6">
                <a:extLst>
                  <a:ext uri="{FF2B5EF4-FFF2-40B4-BE49-F238E27FC236}">
                    <a16:creationId xmlns:a16="http://schemas.microsoft.com/office/drawing/2014/main" id="{AE4C0EE3-C92B-91DF-05B6-1E20694A1019}"/>
                  </a:ext>
                </a:extLst>
              </p:cNvPr>
              <p:cNvGraphicFramePr>
                <a:graphicFrameLocks noGrp="1"/>
              </p:cNvGraphicFramePr>
              <p:nvPr>
                <p:extLst>
                  <p:ext uri="{D42A27DB-BD31-4B8C-83A1-F6EECF244321}">
                    <p14:modId xmlns:p14="http://schemas.microsoft.com/office/powerpoint/2010/main" val="2685619708"/>
                  </p:ext>
                </p:extLst>
              </p:nvPr>
            </p:nvGraphicFramePr>
            <p:xfrm>
              <a:off x="3063240" y="1511062"/>
              <a:ext cx="8290560" cy="507357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4244411325"/>
                        </a:ext>
                      </a:extLst>
                    </a:gridCol>
                    <a:gridCol w="2286000">
                      <a:extLst>
                        <a:ext uri="{9D8B030D-6E8A-4147-A177-3AD203B41FA5}">
                          <a16:colId xmlns:a16="http://schemas.microsoft.com/office/drawing/2014/main" val="858011063"/>
                        </a:ext>
                      </a:extLst>
                    </a:gridCol>
                    <a:gridCol w="1844040">
                      <a:extLst>
                        <a:ext uri="{9D8B030D-6E8A-4147-A177-3AD203B41FA5}">
                          <a16:colId xmlns:a16="http://schemas.microsoft.com/office/drawing/2014/main" val="4264470381"/>
                        </a:ext>
                      </a:extLst>
                    </a:gridCol>
                    <a:gridCol w="1965960">
                      <a:extLst>
                        <a:ext uri="{9D8B030D-6E8A-4147-A177-3AD203B41FA5}">
                          <a16:colId xmlns:a16="http://schemas.microsoft.com/office/drawing/2014/main" val="3757502881"/>
                        </a:ext>
                      </a:extLst>
                    </a:gridCol>
                  </a:tblGrid>
                  <a:tr h="546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プロセス</a:t>
                          </a:r>
                        </a:p>
                      </a:txBody>
                      <a:tcPr/>
                    </a:tc>
                    <a:tc>
                      <a:txBody>
                        <a:bodyPr/>
                        <a:lstStyle/>
                        <a:p>
                          <a:r>
                            <a:rPr kumimoji="1" lang="ja-JP" altLang="en-US" dirty="0"/>
                            <a:t>ファイル名</a:t>
                          </a:r>
                        </a:p>
                      </a:txBody>
                      <a:tcPr/>
                    </a:tc>
                    <a:tc>
                      <a:txBody>
                        <a:bodyPr/>
                        <a:lstStyle/>
                        <a:p>
                          <a:r>
                            <a:rPr kumimoji="1" lang="ja-JP" altLang="en-US" dirty="0"/>
                            <a:t>生イベント数</a:t>
                          </a:r>
                        </a:p>
                      </a:txBody>
                      <a:tcPr/>
                    </a:tc>
                    <a:tc>
                      <a:txBody>
                        <a:bodyPr/>
                        <a:lstStyle/>
                        <a:p>
                          <a:r>
                            <a:rPr kumimoji="1" lang="ja-JP" altLang="en-US" dirty="0"/>
                            <a:t>重み付けされたイベント数</a:t>
                          </a:r>
                        </a:p>
                      </a:txBody>
                      <a:tcPr/>
                    </a:tc>
                    <a:extLst>
                      <a:ext uri="{0D108BD9-81ED-4DB2-BD59-A6C34878D82A}">
                        <a16:rowId xmlns:a16="http://schemas.microsoft.com/office/drawing/2014/main" val="1472098987"/>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𝑠</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𝑠</m:t>
                                    </m:r>
                                  </m:e>
                                </m:acc>
                              </m:oMath>
                            </m:oMathPara>
                          </a14:m>
                          <a:endParaRPr kumimoji="1" lang="ja-JP" altLang="en-US" dirty="0"/>
                        </a:p>
                      </a:txBody>
                      <a:tcPr/>
                    </a:tc>
                    <a:tc>
                      <a:txBody>
                        <a:bodyPr/>
                        <a:lstStyle/>
                        <a:p>
                          <a:r>
                            <a:rPr kumimoji="1" lang="en-US" altLang="ja-JP" dirty="0" err="1"/>
                            <a:t>nnss</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16.5</a:t>
                          </a:r>
                          <a:endParaRPr kumimoji="1" lang="ja-JP" altLang="en-US" dirty="0"/>
                        </a:p>
                      </a:txBody>
                      <a:tcPr/>
                    </a:tc>
                    <a:extLst>
                      <a:ext uri="{0D108BD9-81ED-4DB2-BD59-A6C34878D82A}">
                        <a16:rowId xmlns:a16="http://schemas.microsoft.com/office/drawing/2014/main" val="253495791"/>
                      </a:ext>
                    </a:extLst>
                  </a:tr>
                  <a:tr h="3172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𝑏</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𝑏</m:t>
                                    </m:r>
                                  </m:e>
                                </m:acc>
                              </m:oMath>
                            </m:oMathPara>
                          </a14:m>
                          <a:endParaRPr kumimoji="1" lang="ja-JP" altLang="en-US" dirty="0"/>
                        </a:p>
                      </a:txBody>
                      <a:tcPr/>
                    </a:tc>
                    <a:tc>
                      <a:txBody>
                        <a:bodyPr/>
                        <a:lstStyle/>
                        <a:p>
                          <a:r>
                            <a:rPr kumimoji="1" lang="en-US" altLang="ja-JP" dirty="0" err="1"/>
                            <a:t>nnbb</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200000</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38721.6</a:t>
                          </a:r>
                          <a:endParaRPr kumimoji="1" lang="ja-JP" altLang="en-US" dirty="0"/>
                        </a:p>
                      </a:txBody>
                      <a:tcPr/>
                    </a:tc>
                    <a:extLst>
                      <a:ext uri="{0D108BD9-81ED-4DB2-BD59-A6C34878D82A}">
                        <a16:rowId xmlns:a16="http://schemas.microsoft.com/office/drawing/2014/main" val="1114850423"/>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𝑐</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𝑐</m:t>
                                    </m:r>
                                  </m:e>
                                </m:acc>
                              </m:oMath>
                            </m:oMathPara>
                          </a14:m>
                          <a:endParaRPr kumimoji="1" lang="ja-JP" altLang="en-US" dirty="0"/>
                        </a:p>
                      </a:txBody>
                      <a:tcPr/>
                    </a:tc>
                    <a:tc>
                      <a:txBody>
                        <a:bodyPr/>
                        <a:lstStyle/>
                        <a:p>
                          <a:r>
                            <a:rPr kumimoji="1" lang="en-US" altLang="ja-JP" dirty="0" err="1"/>
                            <a:t>nncc</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1952.9</a:t>
                          </a:r>
                          <a:endParaRPr kumimoji="1" lang="ja-JP" altLang="en-US" dirty="0"/>
                        </a:p>
                      </a:txBody>
                      <a:tcPr/>
                    </a:tc>
                    <a:extLst>
                      <a:ext uri="{0D108BD9-81ED-4DB2-BD59-A6C34878D82A}">
                        <a16:rowId xmlns:a16="http://schemas.microsoft.com/office/drawing/2014/main" val="3485831022"/>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𝑔</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𝑔</m:t>
                                    </m:r>
                                  </m:e>
                                </m:acc>
                              </m:oMath>
                            </m:oMathPara>
                          </a14:m>
                          <a:endParaRPr kumimoji="1" lang="ja-JP" altLang="en-US" dirty="0"/>
                        </a:p>
                      </a:txBody>
                      <a:tcPr/>
                    </a:tc>
                    <a:tc>
                      <a:txBody>
                        <a:bodyPr/>
                        <a:lstStyle/>
                        <a:p>
                          <a:r>
                            <a:rPr kumimoji="1" lang="en-US" altLang="ja-JP" dirty="0" err="1"/>
                            <a:t>nngg</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5751.2</a:t>
                          </a:r>
                          <a:endParaRPr kumimoji="1" lang="ja-JP" altLang="en-US" dirty="0"/>
                        </a:p>
                      </a:txBody>
                      <a:tcPr/>
                    </a:tc>
                    <a:extLst>
                      <a:ext uri="{0D108BD9-81ED-4DB2-BD59-A6C34878D82A}">
                        <a16:rowId xmlns:a16="http://schemas.microsoft.com/office/drawing/2014/main" val="3420186852"/>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𝑍</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𝑍</m:t>
                                    </m:r>
                                  </m:e>
                                  <m:sup>
                                    <m:r>
                                      <a:rPr kumimoji="1" lang="ja-JP" altLang="en-US" b="0" i="1" smtClean="0">
                                        <a:latin typeface="Cambria Math" panose="02040503050406030204" pitchFamily="18" charset="0"/>
                                        <a:ea typeface="Cambria Math" panose="02040503050406030204" pitchFamily="18" charset="0"/>
                                      </a:rPr>
                                      <m:t>∗</m:t>
                                    </m:r>
                                  </m:sup>
                                </m:sSup>
                              </m:oMath>
                            </m:oMathPara>
                          </a14:m>
                          <a:endParaRPr kumimoji="1" lang="ja-JP" altLang="en-US" dirty="0"/>
                        </a:p>
                      </a:txBody>
                      <a:tcPr/>
                    </a:tc>
                    <a:tc>
                      <a:txBody>
                        <a:bodyPr/>
                        <a:lstStyle/>
                        <a:p>
                          <a:r>
                            <a:rPr kumimoji="1" lang="en-US" altLang="ja-JP" dirty="0" err="1"/>
                            <a:t>hzz</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1771.7</a:t>
                          </a:r>
                          <a:endParaRPr kumimoji="1" lang="ja-JP" altLang="en-US" dirty="0"/>
                        </a:p>
                      </a:txBody>
                      <a:tcPr/>
                    </a:tc>
                    <a:extLst>
                      <a:ext uri="{0D108BD9-81ED-4DB2-BD59-A6C34878D82A}">
                        <a16:rowId xmlns:a16="http://schemas.microsoft.com/office/drawing/2014/main" val="608002610"/>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𝑊</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𝑊</m:t>
                                    </m:r>
                                  </m:e>
                                  <m:sup>
                                    <m:r>
                                      <a:rPr kumimoji="1" lang="ja-JP" altLang="en-US" b="0" i="1" smtClean="0">
                                        <a:latin typeface="Cambria Math" panose="02040503050406030204" pitchFamily="18" charset="0"/>
                                        <a:ea typeface="Cambria Math" panose="02040503050406030204" pitchFamily="18" charset="0"/>
                                      </a:rPr>
                                      <m:t>∗</m:t>
                                    </m:r>
                                  </m:sup>
                                </m:sSup>
                              </m:oMath>
                            </m:oMathPara>
                          </a14:m>
                          <a:endParaRPr kumimoji="1" lang="ja-JP" altLang="en-US" dirty="0"/>
                        </a:p>
                      </a:txBody>
                      <a:tcPr/>
                    </a:tc>
                    <a:tc>
                      <a:txBody>
                        <a:bodyPr/>
                        <a:lstStyle/>
                        <a:p>
                          <a:r>
                            <a:rPr kumimoji="1" lang="en-US" altLang="ja-JP" dirty="0" err="1"/>
                            <a:t>hww</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14428.3</a:t>
                          </a:r>
                          <a:endParaRPr kumimoji="1" lang="ja-JP" altLang="en-US" dirty="0"/>
                        </a:p>
                      </a:txBody>
                      <a:tcPr/>
                    </a:tc>
                    <a:extLst>
                      <a:ext uri="{0D108BD9-81ED-4DB2-BD59-A6C34878D82A}">
                        <a16:rowId xmlns:a16="http://schemas.microsoft.com/office/drawing/2014/main" val="2412089150"/>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𝑍𝐻</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sSup>
                                  <m:sSupPr>
                                    <m:ctrlPr>
                                      <a:rPr kumimoji="1" lang="ja-JP" altLang="en-US"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𝜏</m:t>
                                    </m:r>
                                  </m:e>
                                  <m:sup>
                                    <m:r>
                                      <a:rPr kumimoji="1" lang="en-US" altLang="ja-JP" b="0" i="1" smtClean="0">
                                        <a:latin typeface="Cambria Math" panose="02040503050406030204" pitchFamily="18" charset="0"/>
                                        <a:ea typeface="Cambria Math" panose="02040503050406030204" pitchFamily="18" charset="0"/>
                                      </a:rPr>
                                      <m:t>+</m:t>
                                    </m:r>
                                  </m:sup>
                                </m:sSup>
                                <m:sSup>
                                  <m:sSupPr>
                                    <m:ctrlPr>
                                      <a:rPr kumimoji="1" lang="ja-JP" altLang="en-US" b="0" i="1" smtClean="0">
                                        <a:latin typeface="Cambria Math" panose="02040503050406030204" pitchFamily="18" charset="0"/>
                                      </a:rPr>
                                    </m:ctrlPr>
                                  </m:sSupPr>
                                  <m:e>
                                    <m:r>
                                      <a:rPr kumimoji="1" lang="ja-JP" altLang="en-US" b="0" i="1" smtClean="0">
                                        <a:latin typeface="Cambria Math" panose="02040503050406030204" pitchFamily="18" charset="0"/>
                                      </a:rPr>
                                      <m:t>𝜏</m:t>
                                    </m:r>
                                  </m:e>
                                  <m:sup>
                                    <m:r>
                                      <a:rPr kumimoji="1" lang="en-US" altLang="ja-JP" b="0" i="1" smtClean="0">
                                        <a:latin typeface="Cambria Math" panose="02040503050406030204" pitchFamily="18" charset="0"/>
                                      </a:rPr>
                                      <m:t>−</m:t>
                                    </m:r>
                                  </m:sup>
                                </m:sSup>
                              </m:oMath>
                            </m:oMathPara>
                          </a14:m>
                          <a:endParaRPr kumimoji="1" lang="ja-JP" altLang="en-US" dirty="0"/>
                        </a:p>
                      </a:txBody>
                      <a:tcPr/>
                    </a:tc>
                    <a:tc>
                      <a:txBody>
                        <a:bodyPr/>
                        <a:lstStyle/>
                        <a:p>
                          <a:r>
                            <a:rPr kumimoji="1" lang="en-US" altLang="ja-JP" dirty="0" err="1"/>
                            <a:t>htautau</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4241.3</a:t>
                          </a:r>
                          <a:endParaRPr kumimoji="1" lang="ja-JP" altLang="en-US" dirty="0"/>
                        </a:p>
                      </a:txBody>
                      <a:tcPr/>
                    </a:tc>
                    <a:extLst>
                      <a:ext uri="{0D108BD9-81ED-4DB2-BD59-A6C34878D82A}">
                        <a16:rowId xmlns:a16="http://schemas.microsoft.com/office/drawing/2014/main" val="1850800701"/>
                      </a:ext>
                    </a:extLst>
                  </a:tr>
                  <a:tr h="312095">
                    <a:tc>
                      <a:txBody>
                        <a:bodyPr/>
                        <a:lstStyle/>
                        <a:p>
                          <a:pPr/>
                          <a14:m>
                            <m:oMathPara xmlns:m="http://schemas.openxmlformats.org/officeDocument/2006/math">
                              <m:oMath>
                                <m:r>
                                  <a:rPr kumimoji="1" lang="en-US" altLang="ja-JP" b="0" i="1" smtClean="0">
                                    <a:latin typeface="Cambria Math" panose="02040503050406030204" pitchFamily="18" charset="0"/>
                                  </a:rPr>
                                  <m:t>𝑍𝑍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𝑙</m:t>
                                    </m:r>
                                  </m:e>
                                  <m:sup>
                                    <m:r>
                                      <a:rPr kumimoji="1" lang="en-US" altLang="ja-JP" b="0" i="1" smtClean="0">
                                        <a:latin typeface="Cambria Math" panose="02040503050406030204" pitchFamily="18" charset="0"/>
                                        <a:ea typeface="Cambria Math" panose="02040503050406030204" pitchFamily="18" charset="0"/>
                                      </a:rPr>
                                      <m:t>+</m:t>
                                    </m:r>
                                  </m:sup>
                                </m:sSup>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𝑙</m:t>
                                    </m:r>
                                  </m:e>
                                  <m:sup>
                                    <m:r>
                                      <a:rPr kumimoji="1" lang="en-US" altLang="ja-JP" b="0" i="1" smtClean="0">
                                        <a:latin typeface="Cambria Math" panose="02040503050406030204" pitchFamily="18" charset="0"/>
                                      </a:rPr>
                                      <m:t>−</m:t>
                                    </m:r>
                                  </m:sup>
                                </m:sSup>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oMath>
                            </m:oMathPara>
                          </a14:m>
                          <a:endParaRPr kumimoji="1" lang="ja-JP" altLang="en-US" dirty="0"/>
                        </a:p>
                      </a:txBody>
                      <a:tcPr/>
                    </a:tc>
                    <a:tc>
                      <a:txBody>
                        <a:bodyPr/>
                        <a:lstStyle/>
                        <a:p>
                          <a:r>
                            <a:rPr kumimoji="1" lang="en-US" altLang="ja-JP" dirty="0"/>
                            <a:t>4fZZsemileptonic</a:t>
                          </a:r>
                          <a:endParaRPr kumimoji="1" lang="ja-JP" altLang="en-US" dirty="0"/>
                        </a:p>
                      </a:txBody>
                      <a:tcPr/>
                    </a:tc>
                    <a:tc>
                      <a:txBody>
                        <a:bodyPr/>
                        <a:lstStyle/>
                        <a:p>
                          <a:r>
                            <a:rPr kumimoji="1" lang="en-US" altLang="ja-JP" dirty="0"/>
                            <a:t>3099600</a:t>
                          </a:r>
                          <a:endParaRPr kumimoji="1" lang="ja-JP" altLang="en-US" dirty="0"/>
                        </a:p>
                      </a:txBody>
                      <a:tcPr/>
                    </a:tc>
                    <a:tc>
                      <a:txBody>
                        <a:bodyPr/>
                        <a:lstStyle/>
                        <a:p>
                          <a:r>
                            <a:rPr kumimoji="1" lang="en-US" altLang="ja-JP" dirty="0"/>
                            <a:t>321101.2</a:t>
                          </a:r>
                          <a:endParaRPr kumimoji="1" lang="ja-JP" altLang="en-US" dirty="0"/>
                        </a:p>
                      </a:txBody>
                      <a:tcPr/>
                    </a:tc>
                    <a:extLst>
                      <a:ext uri="{0D108BD9-81ED-4DB2-BD59-A6C34878D82A}">
                        <a16:rowId xmlns:a16="http://schemas.microsoft.com/office/drawing/2014/main" val="851991806"/>
                      </a:ext>
                    </a:extLst>
                  </a:tr>
                  <a:tr h="312095">
                    <a:tc>
                      <a:txBody>
                        <a:bodyPr/>
                        <a:lstStyle/>
                        <a:p>
                          <a:pPr/>
                          <a14:m>
                            <m:oMathPara xmlns:m="http://schemas.openxmlformats.org/officeDocument/2006/math">
                              <m:oMath>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ea typeface="Cambria Math" panose="02040503050406030204" pitchFamily="18" charset="0"/>
                                  </a:rPr>
                                  <m:t>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𝜈</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𝜈</m:t>
                                    </m:r>
                                  </m:e>
                                </m:acc>
                                <m:r>
                                  <a:rPr kumimoji="1" lang="en-US" altLang="ja-JP" b="0" i="1" smtClean="0">
                                    <a:latin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4fZnusemileptonic</a:t>
                          </a:r>
                          <a:endParaRPr kumimoji="1" lang="ja-JP" altLang="en-US" dirty="0"/>
                        </a:p>
                      </a:txBody>
                      <a:tcPr/>
                    </a:tc>
                    <a:tc>
                      <a:txBody>
                        <a:bodyPr/>
                        <a:lstStyle/>
                        <a:p>
                          <a:r>
                            <a:rPr kumimoji="1" lang="en-US" altLang="ja-JP" dirty="0"/>
                            <a:t>2298400</a:t>
                          </a:r>
                          <a:endParaRPr kumimoji="1" lang="ja-JP" altLang="en-US" dirty="0"/>
                        </a:p>
                      </a:txBody>
                      <a:tcPr/>
                    </a:tc>
                    <a:tc>
                      <a:txBody>
                        <a:bodyPr/>
                        <a:lstStyle/>
                        <a:p>
                          <a:r>
                            <a:rPr kumimoji="1" lang="en-US" altLang="ja-JP" dirty="0"/>
                            <a:t>238962.4</a:t>
                          </a:r>
                          <a:endParaRPr kumimoji="1" lang="ja-JP" altLang="en-US" dirty="0"/>
                        </a:p>
                      </a:txBody>
                      <a:tcPr/>
                    </a:tc>
                    <a:extLst>
                      <a:ext uri="{0D108BD9-81ED-4DB2-BD59-A6C34878D82A}">
                        <a16:rowId xmlns:a16="http://schemas.microsoft.com/office/drawing/2014/main" val="2390946542"/>
                      </a:ext>
                    </a:extLst>
                  </a:tr>
                  <a:tr h="312095">
                    <a:tc>
                      <a:txBody>
                        <a:bodyPr/>
                        <a:lstStyle/>
                        <a:p>
                          <a:pPr/>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4fWWsemileptonic</a:t>
                          </a:r>
                          <a:endParaRPr kumimoji="1" lang="ja-JP" altLang="en-US" dirty="0"/>
                        </a:p>
                      </a:txBody>
                      <a:tcPr/>
                    </a:tc>
                    <a:tc>
                      <a:txBody>
                        <a:bodyPr/>
                        <a:lstStyle/>
                        <a:p>
                          <a:r>
                            <a:rPr kumimoji="1" lang="en-US" altLang="ja-JP" dirty="0"/>
                            <a:t>36086800</a:t>
                          </a:r>
                          <a:endParaRPr kumimoji="1" lang="ja-JP" altLang="en-US" dirty="0"/>
                        </a:p>
                      </a:txBody>
                      <a:tcPr/>
                    </a:tc>
                    <a:tc>
                      <a:txBody>
                        <a:bodyPr/>
                        <a:lstStyle/>
                        <a:p>
                          <a:r>
                            <a:rPr kumimoji="1" lang="en-US" altLang="ja-JP" dirty="0"/>
                            <a:t>9887219.3</a:t>
                          </a:r>
                          <a:endParaRPr kumimoji="1" lang="ja-JP" altLang="en-US" dirty="0"/>
                        </a:p>
                      </a:txBody>
                      <a:tcPr/>
                    </a:tc>
                    <a:extLst>
                      <a:ext uri="{0D108BD9-81ED-4DB2-BD59-A6C34878D82A}">
                        <a16:rowId xmlns:a16="http://schemas.microsoft.com/office/drawing/2014/main" val="2259148101"/>
                      </a:ext>
                    </a:extLst>
                  </a:tr>
                  <a:tr h="404097">
                    <a:tc>
                      <a:txBody>
                        <a:bodyPr/>
                        <a:lstStyle/>
                        <a:p>
                          <a:pPr/>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4fWsemileptonic</a:t>
                          </a:r>
                          <a:endParaRPr kumimoji="1" lang="ja-JP" altLang="en-US" dirty="0"/>
                        </a:p>
                      </a:txBody>
                      <a:tcPr/>
                    </a:tc>
                    <a:tc>
                      <a:txBody>
                        <a:bodyPr/>
                        <a:lstStyle/>
                        <a:p>
                          <a:r>
                            <a:rPr kumimoji="1" lang="en-US" altLang="ja-JP" dirty="0"/>
                            <a:t>45357600</a:t>
                          </a:r>
                          <a:endParaRPr kumimoji="1" lang="ja-JP" altLang="en-US" dirty="0"/>
                        </a:p>
                      </a:txBody>
                      <a:tcPr/>
                    </a:tc>
                    <a:tc>
                      <a:txBody>
                        <a:bodyPr/>
                        <a:lstStyle/>
                        <a:p>
                          <a:r>
                            <a:rPr kumimoji="1" lang="en-US" altLang="ja-JP" dirty="0"/>
                            <a:t>5404003.8</a:t>
                          </a:r>
                          <a:endParaRPr kumimoji="1" lang="ja-JP" altLang="en-US" dirty="0"/>
                        </a:p>
                      </a:txBody>
                      <a:tcPr/>
                    </a:tc>
                    <a:extLst>
                      <a:ext uri="{0D108BD9-81ED-4DB2-BD59-A6C34878D82A}">
                        <a16:rowId xmlns:a16="http://schemas.microsoft.com/office/drawing/2014/main" val="4218656179"/>
                      </a:ext>
                    </a:extLst>
                  </a:tr>
                  <a:tr h="31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b="0" i="1" smtClean="0">
                                    <a:latin typeface="Cambria Math" panose="02040503050406030204" pitchFamily="18" charset="0"/>
                                  </a:rPr>
                                  <m:t>𝑊𝑊</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𝑍𝑍</m:t>
                                </m:r>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𝑙</m:t>
                                </m:r>
                                <m:r>
                                  <a:rPr kumimoji="1" lang="en-US" altLang="ja-JP" b="0" i="1" smtClean="0">
                                    <a:latin typeface="Cambria Math" panose="02040503050406030204" pitchFamily="18" charset="0"/>
                                    <a:ea typeface="Cambria Math" panose="02040503050406030204" pitchFamily="18" charset="0"/>
                                  </a:rPr>
                                  <m:t>𝜈</m:t>
                                </m:r>
                                <m:r>
                                  <a:rPr kumimoji="1" lang="en-US" altLang="ja-JP" b="0" i="1" smtClean="0">
                                    <a:latin typeface="Cambria Math" panose="02040503050406030204" pitchFamily="18" charset="0"/>
                                    <a:ea typeface="Cambria Math" panose="02040503050406030204" pitchFamily="18" charset="0"/>
                                  </a:rPr>
                                  <m:t>𝑞</m:t>
                                </m:r>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𝑞</m:t>
                                    </m:r>
                                  </m:e>
                                </m:acc>
                              </m:oMath>
                            </m:oMathPara>
                          </a14:m>
                          <a:endParaRPr kumimoji="1" lang="ja-JP" altLang="en-US" dirty="0"/>
                        </a:p>
                      </a:txBody>
                      <a:tcPr/>
                    </a:tc>
                    <a:tc>
                      <a:txBody>
                        <a:bodyPr/>
                        <a:lstStyle/>
                        <a:p>
                          <a:r>
                            <a:rPr kumimoji="1" lang="en-US" altLang="ja-JP" dirty="0"/>
                            <a:t>4fmixleptonic</a:t>
                          </a:r>
                          <a:endParaRPr kumimoji="1" lang="ja-JP" altLang="en-US" dirty="0"/>
                        </a:p>
                      </a:txBody>
                      <a:tcPr/>
                    </a:tc>
                    <a:tc>
                      <a:txBody>
                        <a:bodyPr/>
                        <a:lstStyle/>
                        <a:p>
                          <a:r>
                            <a:rPr kumimoji="1" lang="en-US" altLang="ja-JP" dirty="0"/>
                            <a:t>8400000</a:t>
                          </a:r>
                          <a:endParaRPr kumimoji="1" lang="ja-JP" altLang="en-US" dirty="0"/>
                        </a:p>
                      </a:txBody>
                      <a:tcPr/>
                    </a:tc>
                    <a:tc>
                      <a:txBody>
                        <a:bodyPr/>
                        <a:lstStyle/>
                        <a:p>
                          <a:r>
                            <a:rPr kumimoji="1" lang="en-US" altLang="ja-JP" dirty="0"/>
                            <a:t>861910.4</a:t>
                          </a:r>
                          <a:endParaRPr kumimoji="1" lang="ja-JP" altLang="en-US" dirty="0"/>
                        </a:p>
                      </a:txBody>
                      <a:tcPr/>
                    </a:tc>
                    <a:extLst>
                      <a:ext uri="{0D108BD9-81ED-4DB2-BD59-A6C34878D82A}">
                        <a16:rowId xmlns:a16="http://schemas.microsoft.com/office/drawing/2014/main" val="503255876"/>
                      </a:ext>
                    </a:extLst>
                  </a:tr>
                </a:tbl>
              </a:graphicData>
            </a:graphic>
          </p:graphicFrame>
        </mc:Choice>
        <mc:Fallback>
          <p:graphicFrame>
            <p:nvGraphicFramePr>
              <p:cNvPr id="7" name="表 6">
                <a:extLst>
                  <a:ext uri="{FF2B5EF4-FFF2-40B4-BE49-F238E27FC236}">
                    <a16:creationId xmlns:a16="http://schemas.microsoft.com/office/drawing/2014/main" id="{AE4C0EE3-C92B-91DF-05B6-1E20694A1019}"/>
                  </a:ext>
                </a:extLst>
              </p:cNvPr>
              <p:cNvGraphicFramePr>
                <a:graphicFrameLocks noGrp="1"/>
              </p:cNvGraphicFramePr>
              <p:nvPr>
                <p:extLst>
                  <p:ext uri="{D42A27DB-BD31-4B8C-83A1-F6EECF244321}">
                    <p14:modId xmlns:p14="http://schemas.microsoft.com/office/powerpoint/2010/main" val="2685619708"/>
                  </p:ext>
                </p:extLst>
              </p:nvPr>
            </p:nvGraphicFramePr>
            <p:xfrm>
              <a:off x="3063240" y="1511062"/>
              <a:ext cx="8290560" cy="507357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4244411325"/>
                        </a:ext>
                      </a:extLst>
                    </a:gridCol>
                    <a:gridCol w="2286000">
                      <a:extLst>
                        <a:ext uri="{9D8B030D-6E8A-4147-A177-3AD203B41FA5}">
                          <a16:colId xmlns:a16="http://schemas.microsoft.com/office/drawing/2014/main" val="858011063"/>
                        </a:ext>
                      </a:extLst>
                    </a:gridCol>
                    <a:gridCol w="1844040">
                      <a:extLst>
                        <a:ext uri="{9D8B030D-6E8A-4147-A177-3AD203B41FA5}">
                          <a16:colId xmlns:a16="http://schemas.microsoft.com/office/drawing/2014/main" val="4264470381"/>
                        </a:ext>
                      </a:extLst>
                    </a:gridCol>
                    <a:gridCol w="1965960">
                      <a:extLst>
                        <a:ext uri="{9D8B030D-6E8A-4147-A177-3AD203B41FA5}">
                          <a16:colId xmlns:a16="http://schemas.microsoft.com/office/drawing/2014/main" val="3757502881"/>
                        </a:ext>
                      </a:extLst>
                    </a:gridCol>
                  </a:tblGrid>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プロセス</a:t>
                          </a:r>
                        </a:p>
                      </a:txBody>
                      <a:tcPr/>
                    </a:tc>
                    <a:tc>
                      <a:txBody>
                        <a:bodyPr/>
                        <a:lstStyle/>
                        <a:p>
                          <a:r>
                            <a:rPr kumimoji="1" lang="ja-JP" altLang="en-US" dirty="0"/>
                            <a:t>ファイル名</a:t>
                          </a:r>
                        </a:p>
                      </a:txBody>
                      <a:tcPr/>
                    </a:tc>
                    <a:tc>
                      <a:txBody>
                        <a:bodyPr/>
                        <a:lstStyle/>
                        <a:p>
                          <a:r>
                            <a:rPr kumimoji="1" lang="ja-JP" altLang="en-US" dirty="0"/>
                            <a:t>生イベント数</a:t>
                          </a:r>
                        </a:p>
                      </a:txBody>
                      <a:tcPr/>
                    </a:tc>
                    <a:tc>
                      <a:txBody>
                        <a:bodyPr/>
                        <a:lstStyle/>
                        <a:p>
                          <a:r>
                            <a:rPr kumimoji="1" lang="ja-JP" altLang="en-US" dirty="0"/>
                            <a:t>重み付けされたイベント数</a:t>
                          </a:r>
                        </a:p>
                      </a:txBody>
                      <a:tcPr/>
                    </a:tc>
                    <a:extLst>
                      <a:ext uri="{0D108BD9-81ED-4DB2-BD59-A6C34878D82A}">
                        <a16:rowId xmlns:a16="http://schemas.microsoft.com/office/drawing/2014/main" val="1472098987"/>
                      </a:ext>
                    </a:extLst>
                  </a:tr>
                  <a:tr h="365760">
                    <a:tc>
                      <a:txBody>
                        <a:bodyPr/>
                        <a:lstStyle/>
                        <a:p>
                          <a:endParaRPr lang="ja-JP"/>
                        </a:p>
                      </a:txBody>
                      <a:tcPr>
                        <a:blipFill>
                          <a:blip r:embed="rId2"/>
                          <a:stretch>
                            <a:fillRect l="-278" t="-183333" r="-279167" b="-1140000"/>
                          </a:stretch>
                        </a:blipFill>
                      </a:tcPr>
                    </a:tc>
                    <a:tc>
                      <a:txBody>
                        <a:bodyPr/>
                        <a:lstStyle/>
                        <a:p>
                          <a:r>
                            <a:rPr kumimoji="1" lang="en-US" altLang="ja-JP" dirty="0" err="1"/>
                            <a:t>nnss</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16.5</a:t>
                          </a:r>
                          <a:endParaRPr kumimoji="1" lang="ja-JP" altLang="en-US" dirty="0"/>
                        </a:p>
                      </a:txBody>
                      <a:tcPr/>
                    </a:tc>
                    <a:extLst>
                      <a:ext uri="{0D108BD9-81ED-4DB2-BD59-A6C34878D82A}">
                        <a16:rowId xmlns:a16="http://schemas.microsoft.com/office/drawing/2014/main" val="253495791"/>
                      </a:ext>
                    </a:extLst>
                  </a:tr>
                  <a:tr h="371793">
                    <a:tc>
                      <a:txBody>
                        <a:bodyPr/>
                        <a:lstStyle/>
                        <a:p>
                          <a:endParaRPr lang="ja-JP"/>
                        </a:p>
                      </a:txBody>
                      <a:tcPr>
                        <a:blipFill>
                          <a:blip r:embed="rId2"/>
                          <a:stretch>
                            <a:fillRect l="-278" t="-278689" r="-279167" b="-1021311"/>
                          </a:stretch>
                        </a:blipFill>
                      </a:tcPr>
                    </a:tc>
                    <a:tc>
                      <a:txBody>
                        <a:bodyPr/>
                        <a:lstStyle/>
                        <a:p>
                          <a:r>
                            <a:rPr kumimoji="1" lang="en-US" altLang="ja-JP" dirty="0" err="1"/>
                            <a:t>nnbb</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200000</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38721.6</a:t>
                          </a:r>
                          <a:endParaRPr kumimoji="1" lang="ja-JP" altLang="en-US" dirty="0"/>
                        </a:p>
                      </a:txBody>
                      <a:tcPr/>
                    </a:tc>
                    <a:extLst>
                      <a:ext uri="{0D108BD9-81ED-4DB2-BD59-A6C34878D82A}">
                        <a16:rowId xmlns:a16="http://schemas.microsoft.com/office/drawing/2014/main" val="1114850423"/>
                      </a:ext>
                    </a:extLst>
                  </a:tr>
                  <a:tr h="365760">
                    <a:tc>
                      <a:txBody>
                        <a:bodyPr/>
                        <a:lstStyle/>
                        <a:p>
                          <a:endParaRPr lang="ja-JP"/>
                        </a:p>
                      </a:txBody>
                      <a:tcPr>
                        <a:blipFill>
                          <a:blip r:embed="rId2"/>
                          <a:stretch>
                            <a:fillRect l="-278" t="-378689" r="-279167" b="-921311"/>
                          </a:stretch>
                        </a:blipFill>
                      </a:tcPr>
                    </a:tc>
                    <a:tc>
                      <a:txBody>
                        <a:bodyPr/>
                        <a:lstStyle/>
                        <a:p>
                          <a:r>
                            <a:rPr kumimoji="1" lang="en-US" altLang="ja-JP" dirty="0" err="1"/>
                            <a:t>nncc</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1952.9</a:t>
                          </a:r>
                          <a:endParaRPr kumimoji="1" lang="ja-JP" altLang="en-US" dirty="0"/>
                        </a:p>
                      </a:txBody>
                      <a:tcPr/>
                    </a:tc>
                    <a:extLst>
                      <a:ext uri="{0D108BD9-81ED-4DB2-BD59-A6C34878D82A}">
                        <a16:rowId xmlns:a16="http://schemas.microsoft.com/office/drawing/2014/main" val="3485831022"/>
                      </a:ext>
                    </a:extLst>
                  </a:tr>
                  <a:tr h="365760">
                    <a:tc>
                      <a:txBody>
                        <a:bodyPr/>
                        <a:lstStyle/>
                        <a:p>
                          <a:endParaRPr lang="ja-JP"/>
                        </a:p>
                      </a:txBody>
                      <a:tcPr>
                        <a:blipFill>
                          <a:blip r:embed="rId2"/>
                          <a:stretch>
                            <a:fillRect l="-278" t="-486667" r="-279167" b="-836667"/>
                          </a:stretch>
                        </a:blipFill>
                      </a:tcPr>
                    </a:tc>
                    <a:tc>
                      <a:txBody>
                        <a:bodyPr/>
                        <a:lstStyle/>
                        <a:p>
                          <a:r>
                            <a:rPr kumimoji="1" lang="en-US" altLang="ja-JP" dirty="0" err="1"/>
                            <a:t>nngg</a:t>
                          </a:r>
                          <a:endParaRPr kumimoji="1" lang="ja-JP" altLang="en-US" dirty="0"/>
                        </a:p>
                      </a:txBody>
                      <a:tcPr/>
                    </a:tc>
                    <a:tc>
                      <a:txBody>
                        <a:bodyPr/>
                        <a:lstStyle/>
                        <a:p>
                          <a:r>
                            <a:rPr kumimoji="1" lang="en-US" altLang="ja-JP" dirty="0"/>
                            <a:t>200000</a:t>
                          </a:r>
                          <a:endParaRPr kumimoji="1" lang="ja-JP" altLang="en-US" dirty="0"/>
                        </a:p>
                      </a:txBody>
                      <a:tcPr/>
                    </a:tc>
                    <a:tc>
                      <a:txBody>
                        <a:bodyPr/>
                        <a:lstStyle/>
                        <a:p>
                          <a:r>
                            <a:rPr kumimoji="1" lang="en-US" altLang="ja-JP" dirty="0"/>
                            <a:t>5751.2</a:t>
                          </a:r>
                          <a:endParaRPr kumimoji="1" lang="ja-JP" altLang="en-US" dirty="0"/>
                        </a:p>
                      </a:txBody>
                      <a:tcPr/>
                    </a:tc>
                    <a:extLst>
                      <a:ext uri="{0D108BD9-81ED-4DB2-BD59-A6C34878D82A}">
                        <a16:rowId xmlns:a16="http://schemas.microsoft.com/office/drawing/2014/main" val="3420186852"/>
                      </a:ext>
                    </a:extLst>
                  </a:tr>
                  <a:tr h="365760">
                    <a:tc>
                      <a:txBody>
                        <a:bodyPr/>
                        <a:lstStyle/>
                        <a:p>
                          <a:endParaRPr lang="ja-JP"/>
                        </a:p>
                      </a:txBody>
                      <a:tcPr>
                        <a:blipFill>
                          <a:blip r:embed="rId2"/>
                          <a:stretch>
                            <a:fillRect l="-278" t="-586667" r="-279167" b="-736667"/>
                          </a:stretch>
                        </a:blipFill>
                      </a:tcPr>
                    </a:tc>
                    <a:tc>
                      <a:txBody>
                        <a:bodyPr/>
                        <a:lstStyle/>
                        <a:p>
                          <a:r>
                            <a:rPr kumimoji="1" lang="en-US" altLang="ja-JP" dirty="0" err="1"/>
                            <a:t>hzz</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1771.7</a:t>
                          </a:r>
                          <a:endParaRPr kumimoji="1" lang="ja-JP" altLang="en-US" dirty="0"/>
                        </a:p>
                      </a:txBody>
                      <a:tcPr/>
                    </a:tc>
                    <a:extLst>
                      <a:ext uri="{0D108BD9-81ED-4DB2-BD59-A6C34878D82A}">
                        <a16:rowId xmlns:a16="http://schemas.microsoft.com/office/drawing/2014/main" val="608002610"/>
                      </a:ext>
                    </a:extLst>
                  </a:tr>
                  <a:tr h="365760">
                    <a:tc>
                      <a:txBody>
                        <a:bodyPr/>
                        <a:lstStyle/>
                        <a:p>
                          <a:endParaRPr lang="ja-JP"/>
                        </a:p>
                      </a:txBody>
                      <a:tcPr>
                        <a:blipFill>
                          <a:blip r:embed="rId2"/>
                          <a:stretch>
                            <a:fillRect l="-278" t="-686667" r="-279167" b="-636667"/>
                          </a:stretch>
                        </a:blipFill>
                      </a:tcPr>
                    </a:tc>
                    <a:tc>
                      <a:txBody>
                        <a:bodyPr/>
                        <a:lstStyle/>
                        <a:p>
                          <a:r>
                            <a:rPr kumimoji="1" lang="en-US" altLang="ja-JP" dirty="0" err="1"/>
                            <a:t>hww</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14428.3</a:t>
                          </a:r>
                          <a:endParaRPr kumimoji="1" lang="ja-JP" altLang="en-US" dirty="0"/>
                        </a:p>
                      </a:txBody>
                      <a:tcPr/>
                    </a:tc>
                    <a:extLst>
                      <a:ext uri="{0D108BD9-81ED-4DB2-BD59-A6C34878D82A}">
                        <a16:rowId xmlns:a16="http://schemas.microsoft.com/office/drawing/2014/main" val="2412089150"/>
                      </a:ext>
                    </a:extLst>
                  </a:tr>
                  <a:tr h="365760">
                    <a:tc>
                      <a:txBody>
                        <a:bodyPr/>
                        <a:lstStyle/>
                        <a:p>
                          <a:endParaRPr lang="ja-JP"/>
                        </a:p>
                      </a:txBody>
                      <a:tcPr>
                        <a:blipFill>
                          <a:blip r:embed="rId2"/>
                          <a:stretch>
                            <a:fillRect l="-278" t="-786667" r="-279167" b="-536667"/>
                          </a:stretch>
                        </a:blipFill>
                      </a:tcPr>
                    </a:tc>
                    <a:tc>
                      <a:txBody>
                        <a:bodyPr/>
                        <a:lstStyle/>
                        <a:p>
                          <a:r>
                            <a:rPr kumimoji="1" lang="en-US" altLang="ja-JP" dirty="0" err="1"/>
                            <a:t>htautau</a:t>
                          </a:r>
                          <a:endParaRPr kumimoji="1" lang="ja-JP" altLang="en-US" dirty="0"/>
                        </a:p>
                      </a:txBody>
                      <a:tcPr/>
                    </a:tc>
                    <a:tc>
                      <a:txBody>
                        <a:bodyPr/>
                        <a:lstStyle/>
                        <a:p>
                          <a:r>
                            <a:rPr kumimoji="1" lang="en-US" altLang="ja-JP" dirty="0"/>
                            <a:t>1000000</a:t>
                          </a:r>
                          <a:endParaRPr kumimoji="1" lang="ja-JP" altLang="en-US" dirty="0"/>
                        </a:p>
                      </a:txBody>
                      <a:tcPr/>
                    </a:tc>
                    <a:tc>
                      <a:txBody>
                        <a:bodyPr/>
                        <a:lstStyle/>
                        <a:p>
                          <a:r>
                            <a:rPr kumimoji="1" lang="en-US" altLang="ja-JP" dirty="0"/>
                            <a:t>4241.3</a:t>
                          </a:r>
                          <a:endParaRPr kumimoji="1" lang="ja-JP" altLang="en-US" dirty="0"/>
                        </a:p>
                      </a:txBody>
                      <a:tcPr/>
                    </a:tc>
                    <a:extLst>
                      <a:ext uri="{0D108BD9-81ED-4DB2-BD59-A6C34878D82A}">
                        <a16:rowId xmlns:a16="http://schemas.microsoft.com/office/drawing/2014/main" val="1850800701"/>
                      </a:ext>
                    </a:extLst>
                  </a:tr>
                  <a:tr h="365760">
                    <a:tc>
                      <a:txBody>
                        <a:bodyPr/>
                        <a:lstStyle/>
                        <a:p>
                          <a:endParaRPr lang="ja-JP"/>
                        </a:p>
                      </a:txBody>
                      <a:tcPr>
                        <a:blipFill>
                          <a:blip r:embed="rId2"/>
                          <a:stretch>
                            <a:fillRect l="-278" t="-886667" r="-279167" b="-436667"/>
                          </a:stretch>
                        </a:blipFill>
                      </a:tcPr>
                    </a:tc>
                    <a:tc>
                      <a:txBody>
                        <a:bodyPr/>
                        <a:lstStyle/>
                        <a:p>
                          <a:r>
                            <a:rPr kumimoji="1" lang="en-US" altLang="ja-JP" dirty="0"/>
                            <a:t>4fZZsemileptonic</a:t>
                          </a:r>
                          <a:endParaRPr kumimoji="1" lang="ja-JP" altLang="en-US" dirty="0"/>
                        </a:p>
                      </a:txBody>
                      <a:tcPr/>
                    </a:tc>
                    <a:tc>
                      <a:txBody>
                        <a:bodyPr/>
                        <a:lstStyle/>
                        <a:p>
                          <a:r>
                            <a:rPr kumimoji="1" lang="en-US" altLang="ja-JP" dirty="0"/>
                            <a:t>3099600</a:t>
                          </a:r>
                          <a:endParaRPr kumimoji="1" lang="ja-JP" altLang="en-US" dirty="0"/>
                        </a:p>
                      </a:txBody>
                      <a:tcPr/>
                    </a:tc>
                    <a:tc>
                      <a:txBody>
                        <a:bodyPr/>
                        <a:lstStyle/>
                        <a:p>
                          <a:r>
                            <a:rPr kumimoji="1" lang="en-US" altLang="ja-JP" dirty="0"/>
                            <a:t>321101.2</a:t>
                          </a:r>
                          <a:endParaRPr kumimoji="1" lang="ja-JP" altLang="en-US" dirty="0"/>
                        </a:p>
                      </a:txBody>
                      <a:tcPr/>
                    </a:tc>
                    <a:extLst>
                      <a:ext uri="{0D108BD9-81ED-4DB2-BD59-A6C34878D82A}">
                        <a16:rowId xmlns:a16="http://schemas.microsoft.com/office/drawing/2014/main" val="851991806"/>
                      </a:ext>
                    </a:extLst>
                  </a:tr>
                  <a:tr h="365760">
                    <a:tc>
                      <a:txBody>
                        <a:bodyPr/>
                        <a:lstStyle/>
                        <a:p>
                          <a:endParaRPr lang="ja-JP"/>
                        </a:p>
                      </a:txBody>
                      <a:tcPr>
                        <a:blipFill>
                          <a:blip r:embed="rId2"/>
                          <a:stretch>
                            <a:fillRect l="-278" t="-986667" r="-279167" b="-336667"/>
                          </a:stretch>
                        </a:blipFill>
                      </a:tcPr>
                    </a:tc>
                    <a:tc>
                      <a:txBody>
                        <a:bodyPr/>
                        <a:lstStyle/>
                        <a:p>
                          <a:r>
                            <a:rPr kumimoji="1" lang="en-US" altLang="ja-JP" dirty="0"/>
                            <a:t>4fZnusemileptonic</a:t>
                          </a:r>
                          <a:endParaRPr kumimoji="1" lang="ja-JP" altLang="en-US" dirty="0"/>
                        </a:p>
                      </a:txBody>
                      <a:tcPr/>
                    </a:tc>
                    <a:tc>
                      <a:txBody>
                        <a:bodyPr/>
                        <a:lstStyle/>
                        <a:p>
                          <a:r>
                            <a:rPr kumimoji="1" lang="en-US" altLang="ja-JP" dirty="0"/>
                            <a:t>2298400</a:t>
                          </a:r>
                          <a:endParaRPr kumimoji="1" lang="ja-JP" altLang="en-US" dirty="0"/>
                        </a:p>
                      </a:txBody>
                      <a:tcPr/>
                    </a:tc>
                    <a:tc>
                      <a:txBody>
                        <a:bodyPr/>
                        <a:lstStyle/>
                        <a:p>
                          <a:r>
                            <a:rPr kumimoji="1" lang="en-US" altLang="ja-JP" dirty="0"/>
                            <a:t>238962.4</a:t>
                          </a:r>
                          <a:endParaRPr kumimoji="1" lang="ja-JP" altLang="en-US" dirty="0"/>
                        </a:p>
                      </a:txBody>
                      <a:tcPr/>
                    </a:tc>
                    <a:extLst>
                      <a:ext uri="{0D108BD9-81ED-4DB2-BD59-A6C34878D82A}">
                        <a16:rowId xmlns:a16="http://schemas.microsoft.com/office/drawing/2014/main" val="2390946542"/>
                      </a:ext>
                    </a:extLst>
                  </a:tr>
                  <a:tr h="365760">
                    <a:tc>
                      <a:txBody>
                        <a:bodyPr/>
                        <a:lstStyle/>
                        <a:p>
                          <a:endParaRPr lang="ja-JP"/>
                        </a:p>
                      </a:txBody>
                      <a:tcPr>
                        <a:blipFill>
                          <a:blip r:embed="rId2"/>
                          <a:stretch>
                            <a:fillRect l="-278" t="-1086667" r="-279167" b="-236667"/>
                          </a:stretch>
                        </a:blipFill>
                      </a:tcPr>
                    </a:tc>
                    <a:tc>
                      <a:txBody>
                        <a:bodyPr/>
                        <a:lstStyle/>
                        <a:p>
                          <a:r>
                            <a:rPr kumimoji="1" lang="en-US" altLang="ja-JP" dirty="0"/>
                            <a:t>4fWWsemileptonic</a:t>
                          </a:r>
                          <a:endParaRPr kumimoji="1" lang="ja-JP" altLang="en-US" dirty="0"/>
                        </a:p>
                      </a:txBody>
                      <a:tcPr/>
                    </a:tc>
                    <a:tc>
                      <a:txBody>
                        <a:bodyPr/>
                        <a:lstStyle/>
                        <a:p>
                          <a:r>
                            <a:rPr kumimoji="1" lang="en-US" altLang="ja-JP" dirty="0"/>
                            <a:t>36086800</a:t>
                          </a:r>
                          <a:endParaRPr kumimoji="1" lang="ja-JP" altLang="en-US" dirty="0"/>
                        </a:p>
                      </a:txBody>
                      <a:tcPr/>
                    </a:tc>
                    <a:tc>
                      <a:txBody>
                        <a:bodyPr/>
                        <a:lstStyle/>
                        <a:p>
                          <a:r>
                            <a:rPr kumimoji="1" lang="en-US" altLang="ja-JP" dirty="0"/>
                            <a:t>9887219.3</a:t>
                          </a:r>
                          <a:endParaRPr kumimoji="1" lang="ja-JP" altLang="en-US" dirty="0"/>
                        </a:p>
                      </a:txBody>
                      <a:tcPr/>
                    </a:tc>
                    <a:extLst>
                      <a:ext uri="{0D108BD9-81ED-4DB2-BD59-A6C34878D82A}">
                        <a16:rowId xmlns:a16="http://schemas.microsoft.com/office/drawing/2014/main" val="2259148101"/>
                      </a:ext>
                    </a:extLst>
                  </a:tr>
                  <a:tr h="404097">
                    <a:tc>
                      <a:txBody>
                        <a:bodyPr/>
                        <a:lstStyle/>
                        <a:p>
                          <a:endParaRPr lang="ja-JP"/>
                        </a:p>
                      </a:txBody>
                      <a:tcPr>
                        <a:blipFill>
                          <a:blip r:embed="rId2"/>
                          <a:stretch>
                            <a:fillRect l="-278" t="-1062687" r="-279167" b="-111940"/>
                          </a:stretch>
                        </a:blipFill>
                      </a:tcPr>
                    </a:tc>
                    <a:tc>
                      <a:txBody>
                        <a:bodyPr/>
                        <a:lstStyle/>
                        <a:p>
                          <a:r>
                            <a:rPr kumimoji="1" lang="en-US" altLang="ja-JP" dirty="0"/>
                            <a:t>4fWsemileptonic</a:t>
                          </a:r>
                          <a:endParaRPr kumimoji="1" lang="ja-JP" altLang="en-US" dirty="0"/>
                        </a:p>
                      </a:txBody>
                      <a:tcPr/>
                    </a:tc>
                    <a:tc>
                      <a:txBody>
                        <a:bodyPr/>
                        <a:lstStyle/>
                        <a:p>
                          <a:r>
                            <a:rPr kumimoji="1" lang="en-US" altLang="ja-JP" dirty="0"/>
                            <a:t>45357600</a:t>
                          </a:r>
                          <a:endParaRPr kumimoji="1" lang="ja-JP" altLang="en-US" dirty="0"/>
                        </a:p>
                      </a:txBody>
                      <a:tcPr/>
                    </a:tc>
                    <a:tc>
                      <a:txBody>
                        <a:bodyPr/>
                        <a:lstStyle/>
                        <a:p>
                          <a:r>
                            <a:rPr kumimoji="1" lang="en-US" altLang="ja-JP" dirty="0"/>
                            <a:t>5404003.8</a:t>
                          </a:r>
                          <a:endParaRPr kumimoji="1" lang="ja-JP" altLang="en-US" dirty="0"/>
                        </a:p>
                      </a:txBody>
                      <a:tcPr/>
                    </a:tc>
                    <a:extLst>
                      <a:ext uri="{0D108BD9-81ED-4DB2-BD59-A6C34878D82A}">
                        <a16:rowId xmlns:a16="http://schemas.microsoft.com/office/drawing/2014/main" val="4218656179"/>
                      </a:ext>
                    </a:extLst>
                  </a:tr>
                  <a:tr h="365760">
                    <a:tc>
                      <a:txBody>
                        <a:bodyPr/>
                        <a:lstStyle/>
                        <a:p>
                          <a:endParaRPr lang="ja-JP"/>
                        </a:p>
                      </a:txBody>
                      <a:tcPr>
                        <a:blipFill>
                          <a:blip r:embed="rId2"/>
                          <a:stretch>
                            <a:fillRect l="-278" t="-1298333" r="-279167" b="-25000"/>
                          </a:stretch>
                        </a:blipFill>
                      </a:tcPr>
                    </a:tc>
                    <a:tc>
                      <a:txBody>
                        <a:bodyPr/>
                        <a:lstStyle/>
                        <a:p>
                          <a:r>
                            <a:rPr kumimoji="1" lang="en-US" altLang="ja-JP" dirty="0"/>
                            <a:t>4fmixleptonic</a:t>
                          </a:r>
                          <a:endParaRPr kumimoji="1" lang="ja-JP" altLang="en-US" dirty="0"/>
                        </a:p>
                      </a:txBody>
                      <a:tcPr/>
                    </a:tc>
                    <a:tc>
                      <a:txBody>
                        <a:bodyPr/>
                        <a:lstStyle/>
                        <a:p>
                          <a:r>
                            <a:rPr kumimoji="1" lang="en-US" altLang="ja-JP" dirty="0"/>
                            <a:t>8400000</a:t>
                          </a:r>
                          <a:endParaRPr kumimoji="1" lang="ja-JP" altLang="en-US" dirty="0"/>
                        </a:p>
                      </a:txBody>
                      <a:tcPr/>
                    </a:tc>
                    <a:tc>
                      <a:txBody>
                        <a:bodyPr/>
                        <a:lstStyle/>
                        <a:p>
                          <a:r>
                            <a:rPr kumimoji="1" lang="en-US" altLang="ja-JP" dirty="0"/>
                            <a:t>861910.4</a:t>
                          </a:r>
                          <a:endParaRPr kumimoji="1" lang="ja-JP" altLang="en-US" dirty="0"/>
                        </a:p>
                      </a:txBody>
                      <a:tcPr/>
                    </a:tc>
                    <a:extLst>
                      <a:ext uri="{0D108BD9-81ED-4DB2-BD59-A6C34878D82A}">
                        <a16:rowId xmlns:a16="http://schemas.microsoft.com/office/drawing/2014/main" val="503255876"/>
                      </a:ext>
                    </a:extLst>
                  </a:tr>
                </a:tbl>
              </a:graphicData>
            </a:graphic>
          </p:graphicFrame>
        </mc:Fallback>
      </mc:AlternateContent>
    </p:spTree>
    <p:extLst>
      <p:ext uri="{BB962C8B-B14F-4D97-AF65-F5344CB8AC3E}">
        <p14:creationId xmlns:p14="http://schemas.microsoft.com/office/powerpoint/2010/main" val="1455027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7DEA5B-9812-B3F7-8544-6DF8A2C3B5EE}"/>
              </a:ext>
            </a:extLst>
          </p:cNvPr>
          <p:cNvSpPr>
            <a:spLocks noGrp="1"/>
          </p:cNvSpPr>
          <p:nvPr>
            <p:ph type="title"/>
          </p:nvPr>
        </p:nvSpPr>
        <p:spPr/>
        <p:txBody>
          <a:bodyPr/>
          <a:lstStyle/>
          <a:p>
            <a:pPr marL="228600" indent="-228600">
              <a:buFont typeface="Arial" panose="020B0604020202020204" pitchFamily="34" charset="0"/>
              <a:buChar char="•"/>
            </a:pPr>
            <a:r>
              <a:rPr lang="en-US" altLang="ja-JP" dirty="0"/>
              <a:t>BDT</a:t>
            </a:r>
            <a:r>
              <a:rPr lang="ja-JP" altLang="en-US" dirty="0"/>
              <a:t>を用いた多変量解析の実行</a:t>
            </a:r>
            <a:endParaRPr lang="en-US" altLang="ja-JP" dirty="0"/>
          </a:p>
        </p:txBody>
      </p:sp>
      <p:sp>
        <p:nvSpPr>
          <p:cNvPr id="3" name="コンテンツ プレースホルダー 2">
            <a:extLst>
              <a:ext uri="{FF2B5EF4-FFF2-40B4-BE49-F238E27FC236}">
                <a16:creationId xmlns:a16="http://schemas.microsoft.com/office/drawing/2014/main" id="{29B686D1-E8A9-9909-B28B-36B1D75ABD9A}"/>
              </a:ext>
            </a:extLst>
          </p:cNvPr>
          <p:cNvSpPr>
            <a:spLocks noGrp="1"/>
          </p:cNvSpPr>
          <p:nvPr>
            <p:ph idx="1"/>
          </p:nvPr>
        </p:nvSpPr>
        <p:spPr>
          <a:xfrm>
            <a:off x="838200" y="2469485"/>
            <a:ext cx="10515600" cy="3736975"/>
          </a:xfrm>
        </p:spPr>
        <p:txBody>
          <a:bodyPr/>
          <a:lstStyle/>
          <a:p>
            <a:pPr lvl="0"/>
            <a:r>
              <a:rPr lang="ja-JP" altLang="ja-JP" b="1" dirty="0"/>
              <a:t>モデルの学習</a:t>
            </a:r>
            <a:r>
              <a:rPr lang="ja-JP" altLang="ja-JP" dirty="0"/>
              <a:t>: 軽量化したデータを用いたTMVAによる学習とモデル（重みファイル）の構築</a:t>
            </a:r>
          </a:p>
          <a:p>
            <a:pPr lvl="0"/>
            <a:r>
              <a:rPr lang="ja-JP" altLang="ja-JP" b="1" dirty="0"/>
              <a:t>全データへの適用</a:t>
            </a:r>
            <a:r>
              <a:rPr lang="ja-JP" altLang="ja-JP" dirty="0"/>
              <a:t>: 完成したモデルを用いて、約1億件の全事象に対するBDTスコアを計算・付与</a:t>
            </a:r>
          </a:p>
          <a:p>
            <a:pPr lvl="0"/>
            <a:r>
              <a:rPr lang="ja-JP" altLang="ja-JP" b="1" dirty="0">
                <a:solidFill>
                  <a:schemeClr val="bg2">
                    <a:lumMod val="75000"/>
                  </a:schemeClr>
                </a:solidFill>
              </a:rPr>
              <a:t>最適カット値の探索</a:t>
            </a:r>
            <a:r>
              <a:rPr lang="ja-JP" altLang="ja-JP" dirty="0">
                <a:solidFill>
                  <a:schemeClr val="bg2">
                    <a:lumMod val="75000"/>
                  </a:schemeClr>
                </a:solidFill>
              </a:rPr>
              <a:t>: BDTスコアを走査し、シグナルの有意性（Significance）が最大となる条件を決定</a:t>
            </a:r>
          </a:p>
          <a:p>
            <a:pPr lvl="0"/>
            <a:r>
              <a:rPr lang="ja-JP" altLang="ja-JP" b="1" dirty="0">
                <a:solidFill>
                  <a:schemeClr val="bg2">
                    <a:lumMod val="75000"/>
                  </a:schemeClr>
                </a:solidFill>
              </a:rPr>
              <a:t>結果の評価・グラフ化</a:t>
            </a:r>
            <a:r>
              <a:rPr lang="ja-JP" altLang="ja-JP" dirty="0">
                <a:solidFill>
                  <a:schemeClr val="bg2">
                    <a:lumMod val="75000"/>
                  </a:schemeClr>
                </a:solidFill>
              </a:rPr>
              <a:t>: 最終的な事象分布の比較と物理結果の可視化</a:t>
            </a:r>
          </a:p>
          <a:p>
            <a:endParaRPr kumimoji="1" lang="ja-JP" altLang="en-US" dirty="0"/>
          </a:p>
        </p:txBody>
      </p:sp>
      <p:sp>
        <p:nvSpPr>
          <p:cNvPr id="4" name="テキスト ボックス 3">
            <a:extLst>
              <a:ext uri="{FF2B5EF4-FFF2-40B4-BE49-F238E27FC236}">
                <a16:creationId xmlns:a16="http://schemas.microsoft.com/office/drawing/2014/main" id="{DE047072-6ACB-1873-8490-10B429BF3295}"/>
              </a:ext>
            </a:extLst>
          </p:cNvPr>
          <p:cNvSpPr txBox="1"/>
          <p:nvPr/>
        </p:nvSpPr>
        <p:spPr>
          <a:xfrm>
            <a:off x="426720" y="1884710"/>
            <a:ext cx="3139440" cy="584775"/>
          </a:xfrm>
          <a:prstGeom prst="rect">
            <a:avLst/>
          </a:prstGeom>
          <a:noFill/>
        </p:spPr>
        <p:txBody>
          <a:bodyPr wrap="square" rtlCol="0">
            <a:spAutoFit/>
          </a:bodyPr>
          <a:lstStyle/>
          <a:p>
            <a:r>
              <a:rPr kumimoji="1" lang="ja-JP" altLang="en-US" sz="3200" b="1" dirty="0"/>
              <a:t>タスクの内容</a:t>
            </a:r>
          </a:p>
        </p:txBody>
      </p:sp>
    </p:spTree>
    <p:extLst>
      <p:ext uri="{BB962C8B-B14F-4D97-AF65-F5344CB8AC3E}">
        <p14:creationId xmlns:p14="http://schemas.microsoft.com/office/powerpoint/2010/main" val="2800236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089048-3D65-6521-CB3D-00BDA3071F38}"/>
              </a:ext>
            </a:extLst>
          </p:cNvPr>
          <p:cNvSpPr>
            <a:spLocks noGrp="1"/>
          </p:cNvSpPr>
          <p:nvPr>
            <p:ph type="title"/>
          </p:nvPr>
        </p:nvSpPr>
        <p:spPr>
          <a:xfrm>
            <a:off x="350520" y="182245"/>
            <a:ext cx="10515600" cy="1325563"/>
          </a:xfrm>
        </p:spPr>
        <p:txBody>
          <a:bodyPr/>
          <a:lstStyle/>
          <a:p>
            <a:r>
              <a:rPr kumimoji="1" lang="ja-JP" altLang="en-US" dirty="0"/>
              <a:t>モデルの学習</a:t>
            </a:r>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C3FE92C1-FE01-E9CB-4FC6-1A9AF72BE2CF}"/>
                  </a:ext>
                </a:extLst>
              </p:cNvPr>
              <p:cNvSpPr>
                <a:spLocks noGrp="1"/>
              </p:cNvSpPr>
              <p:nvPr>
                <p:ph idx="1"/>
              </p:nvPr>
            </p:nvSpPr>
            <p:spPr>
              <a:xfrm>
                <a:off x="350520" y="1264920"/>
                <a:ext cx="11551920" cy="5593080"/>
              </a:xfrm>
            </p:spPr>
            <p:txBody>
              <a:bodyPr>
                <a:normAutofit fontScale="92500"/>
              </a:bodyPr>
              <a:lstStyle/>
              <a:p>
                <a:pPr marL="0" indent="0">
                  <a:buNone/>
                </a:pPr>
                <a:r>
                  <a:rPr lang="ja-JP" altLang="ja-JP" b="1" dirty="0"/>
                  <a:t>目的</a:t>
                </a:r>
                <a:r>
                  <a:rPr lang="en-US" altLang="ja-JP" dirty="0"/>
                  <a:t>:</a:t>
                </a:r>
                <a:r>
                  <a:rPr lang="ja-JP" altLang="ja-JP" dirty="0"/>
                  <a:t> 多変量解析ツール（TMVA）による識別器の構築</a:t>
                </a:r>
              </a:p>
              <a:p>
                <a:pPr lvl="0"/>
                <a:r>
                  <a:rPr lang="ja-JP" altLang="ja-JP" dirty="0"/>
                  <a:t>44個の運動学的変数（質量、運動量、フレーバータグなど）を入力とし、シグナルと背景を最適に分離する決定木（BDT）を学習させる。</a:t>
                </a:r>
              </a:p>
              <a:p>
                <a:pPr marL="0" indent="0">
                  <a:buNone/>
                </a:pPr>
                <a:r>
                  <a:rPr lang="ja-JP" altLang="ja-JP" b="1" dirty="0"/>
                  <a:t>課題</a:t>
                </a:r>
                <a:r>
                  <a:rPr lang="ja-JP" altLang="ja-JP" dirty="0"/>
                  <a:t> メモリ制限による学習のクラッシュ</a:t>
                </a:r>
              </a:p>
              <a:p>
                <a:pPr lvl="0"/>
                <a:r>
                  <a:rPr lang="ja-JP" altLang="ja-JP" dirty="0"/>
                  <a:t>約1億件に及ぶ全データをそのままTMVAに入力すると、計算ノードのメモリ上限（4GB）を超過し、プログラムが強制終了してしまう問題に直面した。</a:t>
                </a:r>
              </a:p>
              <a:p>
                <a:pPr marL="0" indent="0">
                  <a:buNone/>
                </a:pPr>
                <a:r>
                  <a:rPr lang="ja-JP" altLang="ja-JP" dirty="0"/>
                  <a:t>工夫と解決策</a:t>
                </a:r>
                <a:r>
                  <a:rPr lang="en-US" altLang="ja-JP" dirty="0"/>
                  <a:t>:</a:t>
                </a:r>
                <a:r>
                  <a:rPr lang="ja-JP" altLang="ja-JP" dirty="0"/>
                  <a:t> 物理分布を保ったデータの軽量化</a:t>
                </a:r>
              </a:p>
              <a:p>
                <a:pPr lvl="0"/>
                <a:r>
                  <a:rPr lang="ja-JP" altLang="ja-JP" dirty="0"/>
                  <a:t>各背景事象の比率（物理的な断面積の比）を維持したまま、事象数を一様に 1/50 に間引いた軽量版データ（約200万件） を生成して学習を実行。</a:t>
                </a:r>
              </a:p>
              <a:p>
                <a:pPr lvl="0"/>
                <a:r>
                  <a:rPr lang="ja-JP" altLang="ja-JP" dirty="0"/>
                  <a:t>加えて、学習の妨げとなる極端な異常値（NaNや無限大）を持つ事象をプレカットで排除。</a:t>
                </a:r>
                <a:br>
                  <a:rPr lang="en-US" altLang="ja-JP" dirty="0"/>
                </a:br>
                <a14:m>
                  <m:oMath xmlns:m="http://schemas.openxmlformats.org/officeDocument/2006/math">
                    <m:r>
                      <a:rPr lang="ja-JP" altLang="en-US" b="0" smtClean="0">
                        <a:latin typeface="Cambria Math" panose="02040503050406030204" pitchFamily="18" charset="0"/>
                      </a:rPr>
                      <m:t>⇒</m:t>
                    </m:r>
                  </m:oMath>
                </a14:m>
                <a:r>
                  <a:rPr lang="ja-JP" altLang="ja-JP" dirty="0"/>
                  <a:t>メモリ溢れを回避しつつ、重みファイルの構築に成功</a:t>
                </a:r>
                <a:r>
                  <a:rPr lang="ja-JP" altLang="en-US" dirty="0"/>
                  <a:t>した</a:t>
                </a:r>
                <a:endParaRPr lang="ja-JP" altLang="ja-JP" dirty="0"/>
              </a:p>
            </p:txBody>
          </p:sp>
        </mc:Choice>
        <mc:Fallback>
          <p:sp>
            <p:nvSpPr>
              <p:cNvPr id="3" name="コンテンツ プレースホルダー 2">
                <a:extLst>
                  <a:ext uri="{FF2B5EF4-FFF2-40B4-BE49-F238E27FC236}">
                    <a16:creationId xmlns:a16="http://schemas.microsoft.com/office/drawing/2014/main" id="{C3FE92C1-FE01-E9CB-4FC6-1A9AF72BE2CF}"/>
                  </a:ext>
                </a:extLst>
              </p:cNvPr>
              <p:cNvSpPr>
                <a:spLocks noGrp="1" noRot="1" noChangeAspect="1" noMove="1" noResize="1" noEditPoints="1" noAdjustHandles="1" noChangeArrowheads="1" noChangeShapeType="1" noTextEdit="1"/>
              </p:cNvSpPr>
              <p:nvPr>
                <p:ph idx="1"/>
              </p:nvPr>
            </p:nvSpPr>
            <p:spPr>
              <a:xfrm>
                <a:off x="350520" y="1264920"/>
                <a:ext cx="11551920" cy="5593080"/>
              </a:xfrm>
              <a:blipFill>
                <a:blip r:embed="rId2"/>
                <a:stretch>
                  <a:fillRect l="-950" t="-1745" b="-98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99527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B19042-B41A-70E0-629A-60D48D3F6644}"/>
              </a:ext>
            </a:extLst>
          </p:cNvPr>
          <p:cNvSpPr>
            <a:spLocks noGrp="1"/>
          </p:cNvSpPr>
          <p:nvPr>
            <p:ph type="title"/>
          </p:nvPr>
        </p:nvSpPr>
        <p:spPr/>
        <p:txBody>
          <a:bodyPr/>
          <a:lstStyle/>
          <a:p>
            <a:r>
              <a:rPr lang="ja-JP" altLang="en-US" dirty="0"/>
              <a:t>モデルの学習の結果①</a:t>
            </a:r>
            <a:endParaRPr kumimoji="1" lang="ja-JP" altLang="en-US" dirty="0"/>
          </a:p>
        </p:txBody>
      </p:sp>
      <p:pic>
        <p:nvPicPr>
          <p:cNvPr id="5" name="コンテンツ プレースホルダー 4">
            <a:extLst>
              <a:ext uri="{FF2B5EF4-FFF2-40B4-BE49-F238E27FC236}">
                <a16:creationId xmlns:a16="http://schemas.microsoft.com/office/drawing/2014/main" id="{F0DB2642-F450-1530-E00C-D4457BC508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33160" y="1526634"/>
            <a:ext cx="5695950" cy="4229100"/>
          </a:xfrm>
          <a:prstGeom prst="rect">
            <a:avLst/>
          </a:prstGeom>
        </p:spPr>
      </p:pic>
      <p:cxnSp>
        <p:nvCxnSpPr>
          <p:cNvPr id="9" name="直線矢印コネクタ 8">
            <a:extLst>
              <a:ext uri="{FF2B5EF4-FFF2-40B4-BE49-F238E27FC236}">
                <a16:creationId xmlns:a16="http://schemas.microsoft.com/office/drawing/2014/main" id="{9F10BBE7-CCD4-DA9F-2CD9-06D1952A2444}"/>
              </a:ext>
            </a:extLst>
          </p:cNvPr>
          <p:cNvCxnSpPr/>
          <p:nvPr/>
        </p:nvCxnSpPr>
        <p:spPr>
          <a:xfrm>
            <a:off x="6873240" y="5958840"/>
            <a:ext cx="448056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C52CFA12-77CD-12C1-B972-724C772A3A48}"/>
              </a:ext>
            </a:extLst>
          </p:cNvPr>
          <p:cNvSpPr txBox="1"/>
          <p:nvPr/>
        </p:nvSpPr>
        <p:spPr>
          <a:xfrm>
            <a:off x="9582150" y="6021586"/>
            <a:ext cx="2346960" cy="369332"/>
          </a:xfrm>
          <a:prstGeom prst="rect">
            <a:avLst/>
          </a:prstGeom>
          <a:noFill/>
        </p:spPr>
        <p:txBody>
          <a:bodyPr wrap="square" rtlCol="0">
            <a:spAutoFit/>
          </a:bodyPr>
          <a:lstStyle/>
          <a:p>
            <a:r>
              <a:rPr kumimoji="1" lang="ja-JP" altLang="en-US" dirty="0"/>
              <a:t>シグナルらしい</a:t>
            </a:r>
          </a:p>
        </p:txBody>
      </p:sp>
      <p:sp>
        <p:nvSpPr>
          <p:cNvPr id="12" name="テキスト ボックス 11">
            <a:extLst>
              <a:ext uri="{FF2B5EF4-FFF2-40B4-BE49-F238E27FC236}">
                <a16:creationId xmlns:a16="http://schemas.microsoft.com/office/drawing/2014/main" id="{4E66B28D-1D7B-4D8D-C3C9-2D5CE8B4FFBE}"/>
              </a:ext>
            </a:extLst>
          </p:cNvPr>
          <p:cNvSpPr txBox="1"/>
          <p:nvPr/>
        </p:nvSpPr>
        <p:spPr>
          <a:xfrm>
            <a:off x="6549390" y="6021586"/>
            <a:ext cx="2346960" cy="369332"/>
          </a:xfrm>
          <a:prstGeom prst="rect">
            <a:avLst/>
          </a:prstGeom>
          <a:noFill/>
        </p:spPr>
        <p:txBody>
          <a:bodyPr wrap="square" rtlCol="0">
            <a:spAutoFit/>
          </a:bodyPr>
          <a:lstStyle/>
          <a:p>
            <a:r>
              <a:rPr kumimoji="1" lang="ja-JP" altLang="en-US" dirty="0"/>
              <a:t>シグナル</a:t>
            </a:r>
            <a:r>
              <a:rPr lang="ja-JP" altLang="en-US" dirty="0"/>
              <a:t>っぽくない</a:t>
            </a:r>
            <a:endParaRPr kumimoji="1" lang="ja-JP" altLang="en-US" dirty="0"/>
          </a:p>
        </p:txBody>
      </p:sp>
      <p:sp>
        <p:nvSpPr>
          <p:cNvPr id="13" name="テキスト ボックス 12">
            <a:extLst>
              <a:ext uri="{FF2B5EF4-FFF2-40B4-BE49-F238E27FC236}">
                <a16:creationId xmlns:a16="http://schemas.microsoft.com/office/drawing/2014/main" id="{6C3D8F13-38D1-CBAF-3D68-8C432A540C84}"/>
              </a:ext>
            </a:extLst>
          </p:cNvPr>
          <p:cNvSpPr txBox="1"/>
          <p:nvPr/>
        </p:nvSpPr>
        <p:spPr>
          <a:xfrm>
            <a:off x="4099416" y="1846357"/>
            <a:ext cx="2316624" cy="646331"/>
          </a:xfrm>
          <a:prstGeom prst="rect">
            <a:avLst/>
          </a:prstGeom>
          <a:noFill/>
        </p:spPr>
        <p:txBody>
          <a:bodyPr wrap="square" rtlCol="0">
            <a:spAutoFit/>
          </a:bodyPr>
          <a:lstStyle/>
          <a:p>
            <a:r>
              <a:rPr kumimoji="1" lang="en-US" altLang="ja-JP" dirty="0"/>
              <a:t>BDT</a:t>
            </a:r>
            <a:r>
              <a:rPr kumimoji="1" lang="ja-JP" altLang="en-US" dirty="0"/>
              <a:t>スコアに対する事象の割合</a:t>
            </a:r>
          </a:p>
        </p:txBody>
      </p:sp>
      <p:sp>
        <p:nvSpPr>
          <p:cNvPr id="15" name="コンテンツ プレースホルダー 2">
            <a:extLst>
              <a:ext uri="{FF2B5EF4-FFF2-40B4-BE49-F238E27FC236}">
                <a16:creationId xmlns:a16="http://schemas.microsoft.com/office/drawing/2014/main" id="{758CC4B0-E054-CF1F-4CC3-40ECEFA67837}"/>
              </a:ext>
            </a:extLst>
          </p:cNvPr>
          <p:cNvSpPr txBox="1">
            <a:spLocks/>
          </p:cNvSpPr>
          <p:nvPr/>
        </p:nvSpPr>
        <p:spPr>
          <a:xfrm>
            <a:off x="838200" y="2525485"/>
            <a:ext cx="4038600" cy="38654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Signal</a:t>
            </a:r>
            <a:r>
              <a:rPr lang="ja-JP" altLang="en-US" dirty="0"/>
              <a:t>と</a:t>
            </a:r>
            <a:r>
              <a:rPr lang="en-US" altLang="ja-JP" dirty="0"/>
              <a:t>Background</a:t>
            </a:r>
            <a:r>
              <a:rPr lang="ja-JP" altLang="en-US" dirty="0"/>
              <a:t>がわかれていることを確認できる</a:t>
            </a:r>
            <a:endParaRPr lang="en-US" altLang="ja-JP" dirty="0"/>
          </a:p>
          <a:p>
            <a:r>
              <a:rPr lang="ja-JP" altLang="ja-JP" dirty="0"/>
              <a:t>両者の分布の重なりが少</a:t>
            </a:r>
            <a:r>
              <a:rPr lang="ja-JP" altLang="en-US" dirty="0"/>
              <a:t>い</a:t>
            </a:r>
            <a:r>
              <a:rPr lang="ja-JP" altLang="ja-JP" dirty="0"/>
              <a:t>、適切なスコアでカット（足切り）を行えば、背景だけを排除できる</a:t>
            </a:r>
            <a:r>
              <a:rPr lang="ja-JP" altLang="en-US" dirty="0"/>
              <a:t>ことがわかる</a:t>
            </a:r>
            <a:endParaRPr lang="en-US" altLang="ja-JP" dirty="0"/>
          </a:p>
        </p:txBody>
      </p:sp>
      <p:sp>
        <p:nvSpPr>
          <p:cNvPr id="16" name="テキスト ボックス 15">
            <a:extLst>
              <a:ext uri="{FF2B5EF4-FFF2-40B4-BE49-F238E27FC236}">
                <a16:creationId xmlns:a16="http://schemas.microsoft.com/office/drawing/2014/main" id="{18454BCC-A963-3D0C-839F-E288747F246B}"/>
              </a:ext>
            </a:extLst>
          </p:cNvPr>
          <p:cNvSpPr txBox="1"/>
          <p:nvPr/>
        </p:nvSpPr>
        <p:spPr>
          <a:xfrm>
            <a:off x="2986166" y="6021586"/>
            <a:ext cx="2877424" cy="646331"/>
          </a:xfrm>
          <a:prstGeom prst="rect">
            <a:avLst/>
          </a:prstGeom>
          <a:noFill/>
        </p:spPr>
        <p:txBody>
          <a:bodyPr wrap="square" rtlCol="0">
            <a:spAutoFit/>
          </a:bodyPr>
          <a:lstStyle/>
          <a:p>
            <a:r>
              <a:rPr kumimoji="1" lang="ja-JP" altLang="en-US" dirty="0"/>
              <a:t>オーバーラーニングのチェックは？</a:t>
            </a:r>
          </a:p>
        </p:txBody>
      </p:sp>
    </p:spTree>
    <p:extLst>
      <p:ext uri="{BB962C8B-B14F-4D97-AF65-F5344CB8AC3E}">
        <p14:creationId xmlns:p14="http://schemas.microsoft.com/office/powerpoint/2010/main" val="176045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ECDFAE-6F97-3C1A-D938-5009B5F53A70}"/>
              </a:ext>
            </a:extLst>
          </p:cNvPr>
          <p:cNvSpPr>
            <a:spLocks noGrp="1"/>
          </p:cNvSpPr>
          <p:nvPr>
            <p:ph type="title"/>
          </p:nvPr>
        </p:nvSpPr>
        <p:spPr/>
        <p:txBody>
          <a:bodyPr/>
          <a:lstStyle/>
          <a:p>
            <a:r>
              <a:rPr lang="ja-JP" altLang="en-US" dirty="0"/>
              <a:t>今後</a:t>
            </a:r>
            <a:r>
              <a:rPr lang="en-US" altLang="ja-JP" dirty="0"/>
              <a:t>1</a:t>
            </a:r>
            <a:r>
              <a:rPr lang="ja-JP" altLang="en-US" dirty="0"/>
              <a:t>週間の予定</a:t>
            </a:r>
            <a:endParaRPr kumimoji="1" lang="ja-JP" altLang="en-US" dirty="0"/>
          </a:p>
        </p:txBody>
      </p:sp>
      <p:sp>
        <p:nvSpPr>
          <p:cNvPr id="3" name="コンテンツ プレースホルダー 2">
            <a:extLst>
              <a:ext uri="{FF2B5EF4-FFF2-40B4-BE49-F238E27FC236}">
                <a16:creationId xmlns:a16="http://schemas.microsoft.com/office/drawing/2014/main" id="{1F41ACB6-F42E-84E3-67C7-51F1227F6D56}"/>
              </a:ext>
            </a:extLst>
          </p:cNvPr>
          <p:cNvSpPr>
            <a:spLocks noGrp="1"/>
          </p:cNvSpPr>
          <p:nvPr>
            <p:ph idx="1"/>
          </p:nvPr>
        </p:nvSpPr>
        <p:spPr>
          <a:xfrm>
            <a:off x="405534" y="1825625"/>
            <a:ext cx="10948266" cy="4351338"/>
          </a:xfrm>
        </p:spPr>
        <p:txBody>
          <a:bodyPr/>
          <a:lstStyle/>
          <a:p>
            <a:pPr marL="0" indent="0">
              <a:buNone/>
            </a:pPr>
            <a:r>
              <a:rPr lang="en-US" altLang="ja-JP" dirty="0"/>
              <a:t>BDT</a:t>
            </a:r>
            <a:r>
              <a:rPr lang="ja-JP" altLang="en-US" dirty="0"/>
              <a:t>を用いた多変量解析の実行における以下のタスクを終わらせる</a:t>
            </a:r>
            <a:endParaRPr lang="en-US" altLang="ja-JP" dirty="0"/>
          </a:p>
          <a:p>
            <a:r>
              <a:rPr lang="ja-JP" altLang="ja-JP" b="1" dirty="0"/>
              <a:t>全データへの適用</a:t>
            </a:r>
            <a:endParaRPr lang="ja-JP" altLang="ja-JP" dirty="0"/>
          </a:p>
          <a:p>
            <a:r>
              <a:rPr lang="ja-JP" altLang="ja-JP" b="1" dirty="0"/>
              <a:t>最適カット値の探索</a:t>
            </a:r>
            <a:endParaRPr lang="ja-JP" altLang="ja-JP" dirty="0"/>
          </a:p>
          <a:p>
            <a:r>
              <a:rPr lang="ja-JP" altLang="ja-JP" b="1" dirty="0"/>
              <a:t>結果の評価・グラフ化</a:t>
            </a:r>
            <a:endParaRPr lang="ja-JP" altLang="ja-JP" dirty="0"/>
          </a:p>
          <a:p>
            <a:endParaRPr kumimoji="1" lang="ja-JP" altLang="en-US" dirty="0"/>
          </a:p>
        </p:txBody>
      </p:sp>
      <p:cxnSp>
        <p:nvCxnSpPr>
          <p:cNvPr id="4" name="直線コネクタ 3">
            <a:extLst>
              <a:ext uri="{FF2B5EF4-FFF2-40B4-BE49-F238E27FC236}">
                <a16:creationId xmlns:a16="http://schemas.microsoft.com/office/drawing/2014/main" id="{1628A976-8941-8557-2FE8-A3ED77A70E89}"/>
              </a:ext>
            </a:extLst>
          </p:cNvPr>
          <p:cNvCxnSpPr/>
          <p:nvPr/>
        </p:nvCxnSpPr>
        <p:spPr>
          <a:xfrm>
            <a:off x="8881923" y="5232283"/>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5" name="直線コネクタ 4">
            <a:extLst>
              <a:ext uri="{FF2B5EF4-FFF2-40B4-BE49-F238E27FC236}">
                <a16:creationId xmlns:a16="http://schemas.microsoft.com/office/drawing/2014/main" id="{3CA676FE-BC3C-51DC-C7DE-0E57597B444D}"/>
              </a:ext>
            </a:extLst>
          </p:cNvPr>
          <p:cNvCxnSpPr/>
          <p:nvPr/>
        </p:nvCxnSpPr>
        <p:spPr>
          <a:xfrm>
            <a:off x="1404676" y="5244633"/>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6" name="直線コネクタ 5">
            <a:extLst>
              <a:ext uri="{FF2B5EF4-FFF2-40B4-BE49-F238E27FC236}">
                <a16:creationId xmlns:a16="http://schemas.microsoft.com/office/drawing/2014/main" id="{17B42FCF-2679-273A-1D1F-560BD49E2C8D}"/>
              </a:ext>
            </a:extLst>
          </p:cNvPr>
          <p:cNvCxnSpPr/>
          <p:nvPr/>
        </p:nvCxnSpPr>
        <p:spPr>
          <a:xfrm>
            <a:off x="4530162" y="5256985"/>
            <a:ext cx="0" cy="1395151"/>
          </a:xfrm>
          <a:prstGeom prst="line">
            <a:avLst/>
          </a:prstGeom>
        </p:spPr>
        <p:style>
          <a:lnRef idx="2">
            <a:schemeClr val="dk1"/>
          </a:lnRef>
          <a:fillRef idx="0">
            <a:schemeClr val="dk1"/>
          </a:fillRef>
          <a:effectRef idx="1">
            <a:schemeClr val="dk1"/>
          </a:effectRef>
          <a:fontRef idx="minor">
            <a:schemeClr val="tx1"/>
          </a:fontRef>
        </p:style>
      </p:cxnSp>
      <p:cxnSp>
        <p:nvCxnSpPr>
          <p:cNvPr id="7" name="直線コネクタ 6">
            <a:extLst>
              <a:ext uri="{FF2B5EF4-FFF2-40B4-BE49-F238E27FC236}">
                <a16:creationId xmlns:a16="http://schemas.microsoft.com/office/drawing/2014/main" id="{816509F7-B065-3033-B6A4-2B41E9BFE0E4}"/>
              </a:ext>
            </a:extLst>
          </p:cNvPr>
          <p:cNvCxnSpPr/>
          <p:nvPr/>
        </p:nvCxnSpPr>
        <p:spPr>
          <a:xfrm>
            <a:off x="3008642" y="5256983"/>
            <a:ext cx="0" cy="1395151"/>
          </a:xfrm>
          <a:prstGeom prst="line">
            <a:avLst/>
          </a:prstGeom>
        </p:spPr>
        <p:style>
          <a:lnRef idx="2">
            <a:schemeClr val="dk1"/>
          </a:lnRef>
          <a:fillRef idx="0">
            <a:schemeClr val="dk1"/>
          </a:fillRef>
          <a:effectRef idx="1">
            <a:schemeClr val="dk1"/>
          </a:effectRef>
          <a:fontRef idx="minor">
            <a:schemeClr val="tx1"/>
          </a:fontRef>
        </p:style>
      </p:cxnSp>
      <p:sp>
        <p:nvSpPr>
          <p:cNvPr id="8" name="正方形/長方形 7">
            <a:extLst>
              <a:ext uri="{FF2B5EF4-FFF2-40B4-BE49-F238E27FC236}">
                <a16:creationId xmlns:a16="http://schemas.microsoft.com/office/drawing/2014/main" id="{5DD8DB4F-717B-3C8D-32CD-AFCAA0FA7BCE}"/>
              </a:ext>
            </a:extLst>
          </p:cNvPr>
          <p:cNvSpPr/>
          <p:nvPr/>
        </p:nvSpPr>
        <p:spPr>
          <a:xfrm>
            <a:off x="405536" y="5244633"/>
            <a:ext cx="6790395" cy="1419853"/>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D759CC1-B58F-9AAA-3E8C-4C8765D45215}"/>
              </a:ext>
            </a:extLst>
          </p:cNvPr>
          <p:cNvSpPr/>
          <p:nvPr/>
        </p:nvSpPr>
        <p:spPr>
          <a:xfrm>
            <a:off x="7195933" y="5232283"/>
            <a:ext cx="3641325" cy="14198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03B7F7E-F482-F397-4C2B-B355E6F47532}"/>
              </a:ext>
            </a:extLst>
          </p:cNvPr>
          <p:cNvSpPr txBox="1"/>
          <p:nvPr/>
        </p:nvSpPr>
        <p:spPr>
          <a:xfrm>
            <a:off x="301782" y="4670025"/>
            <a:ext cx="2205789" cy="369332"/>
          </a:xfrm>
          <a:prstGeom prst="rect">
            <a:avLst/>
          </a:prstGeom>
          <a:noFill/>
        </p:spPr>
        <p:txBody>
          <a:bodyPr wrap="square" rtlCol="0">
            <a:spAutoFit/>
          </a:bodyPr>
          <a:lstStyle/>
          <a:p>
            <a:r>
              <a:rPr lang="en-US" altLang="ja-JP" dirty="0"/>
              <a:t>10</a:t>
            </a:r>
            <a:r>
              <a:rPr kumimoji="1" lang="ja-JP" altLang="en-US" dirty="0"/>
              <a:t>月</a:t>
            </a:r>
          </a:p>
        </p:txBody>
      </p:sp>
      <p:sp>
        <p:nvSpPr>
          <p:cNvPr id="11" name="矢印: 右 10">
            <a:extLst>
              <a:ext uri="{FF2B5EF4-FFF2-40B4-BE49-F238E27FC236}">
                <a16:creationId xmlns:a16="http://schemas.microsoft.com/office/drawing/2014/main" id="{D60F6C5A-CE66-65F3-B6D3-041A3A46BFC6}"/>
              </a:ext>
            </a:extLst>
          </p:cNvPr>
          <p:cNvSpPr/>
          <p:nvPr/>
        </p:nvSpPr>
        <p:spPr>
          <a:xfrm>
            <a:off x="301893" y="5344493"/>
            <a:ext cx="1352838" cy="13439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妥当性確認</a:t>
            </a:r>
          </a:p>
        </p:txBody>
      </p:sp>
      <p:sp>
        <p:nvSpPr>
          <p:cNvPr id="12" name="矢印: 右 11">
            <a:extLst>
              <a:ext uri="{FF2B5EF4-FFF2-40B4-BE49-F238E27FC236}">
                <a16:creationId xmlns:a16="http://schemas.microsoft.com/office/drawing/2014/main" id="{5F6694ED-35FD-6F54-8375-A66D260F066B}"/>
              </a:ext>
            </a:extLst>
          </p:cNvPr>
          <p:cNvSpPr/>
          <p:nvPr/>
        </p:nvSpPr>
        <p:spPr>
          <a:xfrm>
            <a:off x="4130181" y="5358926"/>
            <a:ext cx="2910699"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BDT</a:t>
            </a:r>
            <a:r>
              <a:rPr lang="ja-JP" altLang="en-US" dirty="0"/>
              <a:t>で</a:t>
            </a:r>
            <a:r>
              <a:rPr kumimoji="1" lang="ja-JP" altLang="en-US" dirty="0"/>
              <a:t>学習</a:t>
            </a:r>
            <a:endParaRPr kumimoji="1" lang="en-US" altLang="ja-JP" dirty="0"/>
          </a:p>
          <a:p>
            <a:pPr algn="ctr"/>
            <a:r>
              <a:rPr kumimoji="1" lang="ja-JP" altLang="en-US" dirty="0"/>
              <a:t>＋</a:t>
            </a:r>
            <a:endParaRPr kumimoji="1" lang="en-US" altLang="ja-JP" dirty="0"/>
          </a:p>
          <a:p>
            <a:pPr algn="ctr"/>
            <a:r>
              <a:rPr kumimoji="1" lang="ja-JP" altLang="en-US" dirty="0"/>
              <a:t>結果の整理</a:t>
            </a:r>
          </a:p>
        </p:txBody>
      </p:sp>
      <p:sp>
        <p:nvSpPr>
          <p:cNvPr id="13" name="テキスト ボックス 12">
            <a:extLst>
              <a:ext uri="{FF2B5EF4-FFF2-40B4-BE49-F238E27FC236}">
                <a16:creationId xmlns:a16="http://schemas.microsoft.com/office/drawing/2014/main" id="{EB214A3D-AA25-384F-1D8F-4976C993BA69}"/>
              </a:ext>
            </a:extLst>
          </p:cNvPr>
          <p:cNvSpPr txBox="1"/>
          <p:nvPr/>
        </p:nvSpPr>
        <p:spPr>
          <a:xfrm>
            <a:off x="7270326" y="4862951"/>
            <a:ext cx="2205789" cy="369332"/>
          </a:xfrm>
          <a:prstGeom prst="rect">
            <a:avLst/>
          </a:prstGeom>
          <a:noFill/>
        </p:spPr>
        <p:txBody>
          <a:bodyPr wrap="square" rtlCol="0">
            <a:spAutoFit/>
          </a:bodyPr>
          <a:lstStyle/>
          <a:p>
            <a:r>
              <a:rPr lang="en-US" altLang="ja-JP" dirty="0"/>
              <a:t>11</a:t>
            </a:r>
            <a:r>
              <a:rPr kumimoji="1" lang="ja-JP" altLang="en-US" dirty="0"/>
              <a:t>月</a:t>
            </a:r>
          </a:p>
        </p:txBody>
      </p:sp>
      <p:sp>
        <p:nvSpPr>
          <p:cNvPr id="14" name="矢印: 右 13">
            <a:extLst>
              <a:ext uri="{FF2B5EF4-FFF2-40B4-BE49-F238E27FC236}">
                <a16:creationId xmlns:a16="http://schemas.microsoft.com/office/drawing/2014/main" id="{178E19FC-2AC5-D744-85E7-EB1357EFCFC9}"/>
              </a:ext>
            </a:extLst>
          </p:cNvPr>
          <p:cNvSpPr/>
          <p:nvPr/>
        </p:nvSpPr>
        <p:spPr>
          <a:xfrm>
            <a:off x="1688420" y="5322972"/>
            <a:ext cx="2338118"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ROOT</a:t>
            </a:r>
            <a:r>
              <a:rPr lang="ja-JP" altLang="en-US" dirty="0"/>
              <a:t>ファイルの作成</a:t>
            </a:r>
            <a:endParaRPr kumimoji="1" lang="en-US" altLang="ja-JP" dirty="0"/>
          </a:p>
        </p:txBody>
      </p:sp>
      <p:cxnSp>
        <p:nvCxnSpPr>
          <p:cNvPr id="15" name="直線コネクタ 14">
            <a:extLst>
              <a:ext uri="{FF2B5EF4-FFF2-40B4-BE49-F238E27FC236}">
                <a16:creationId xmlns:a16="http://schemas.microsoft.com/office/drawing/2014/main" id="{EFCBB5EB-0542-0F33-D06A-64776FCD7D83}"/>
              </a:ext>
            </a:extLst>
          </p:cNvPr>
          <p:cNvCxnSpPr/>
          <p:nvPr/>
        </p:nvCxnSpPr>
        <p:spPr>
          <a:xfrm>
            <a:off x="6195045" y="5256985"/>
            <a:ext cx="0" cy="1395151"/>
          </a:xfrm>
          <a:prstGeom prst="line">
            <a:avLst/>
          </a:prstGeom>
        </p:spPr>
        <p:style>
          <a:lnRef idx="2">
            <a:schemeClr val="dk1"/>
          </a:lnRef>
          <a:fillRef idx="0">
            <a:schemeClr val="dk1"/>
          </a:fillRef>
          <a:effectRef idx="1">
            <a:schemeClr val="dk1"/>
          </a:effectRef>
          <a:fontRef idx="minor">
            <a:schemeClr val="tx1"/>
          </a:fontRef>
        </p:style>
      </p:cxnSp>
      <p:sp>
        <p:nvSpPr>
          <p:cNvPr id="16" name="矢印: 右 15">
            <a:extLst>
              <a:ext uri="{FF2B5EF4-FFF2-40B4-BE49-F238E27FC236}">
                <a16:creationId xmlns:a16="http://schemas.microsoft.com/office/drawing/2014/main" id="{642E6290-FD62-126B-AB46-BC795830832F}"/>
              </a:ext>
            </a:extLst>
          </p:cNvPr>
          <p:cNvSpPr/>
          <p:nvPr/>
        </p:nvSpPr>
        <p:spPr>
          <a:xfrm>
            <a:off x="7060803" y="5322972"/>
            <a:ext cx="2910699" cy="1395152"/>
          </a:xfrm>
          <a:prstGeom prst="rightArrow">
            <a:avLst>
              <a:gd name="adj1" fmla="val 6747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err="1"/>
              <a:t>Taufinder</a:t>
            </a:r>
            <a:r>
              <a:rPr lang="ja-JP" altLang="en-US" dirty="0"/>
              <a:t>の調整</a:t>
            </a:r>
            <a:endParaRPr kumimoji="1" lang="en-US" altLang="ja-JP" dirty="0"/>
          </a:p>
        </p:txBody>
      </p:sp>
      <p:cxnSp>
        <p:nvCxnSpPr>
          <p:cNvPr id="18" name="直線矢印コネクタ 17">
            <a:extLst>
              <a:ext uri="{FF2B5EF4-FFF2-40B4-BE49-F238E27FC236}">
                <a16:creationId xmlns:a16="http://schemas.microsoft.com/office/drawing/2014/main" id="{FF7AFFBD-40ED-C939-E98E-A1A59C4B466D}"/>
              </a:ext>
            </a:extLst>
          </p:cNvPr>
          <p:cNvCxnSpPr>
            <a:cxnSpLocks/>
          </p:cNvCxnSpPr>
          <p:nvPr/>
        </p:nvCxnSpPr>
        <p:spPr>
          <a:xfrm flipH="1" flipV="1">
            <a:off x="4310510" y="3017940"/>
            <a:ext cx="1275020" cy="4110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0" name="テキスト ボックス 19">
                <a:extLst>
                  <a:ext uri="{FF2B5EF4-FFF2-40B4-BE49-F238E27FC236}">
                    <a16:creationId xmlns:a16="http://schemas.microsoft.com/office/drawing/2014/main" id="{E1B61873-1D5B-AB37-2395-9EA24EA2558D}"/>
                  </a:ext>
                </a:extLst>
              </p:cNvPr>
              <p:cNvSpPr txBox="1"/>
              <p:nvPr/>
            </p:nvSpPr>
            <p:spPr>
              <a:xfrm>
                <a:off x="5503182" y="2331341"/>
                <a:ext cx="5661125" cy="2308324"/>
              </a:xfrm>
              <a:prstGeom prst="rect">
                <a:avLst/>
              </a:prstGeom>
              <a:noFill/>
            </p:spPr>
            <p:txBody>
              <a:bodyPr wrap="square" rtlCol="0">
                <a:spAutoFit/>
              </a:bodyPr>
              <a:lstStyle/>
              <a:p>
                <a:pPr fontAlgn="t"/>
                <a14:m>
                  <m:oMath xmlns:m="http://schemas.openxmlformats.org/officeDocument/2006/math">
                    <m:r>
                      <a:rPr lang="en-US" altLang="ja-JP" i="1">
                        <a:latin typeface="Cambria Math" panose="02040503050406030204" pitchFamily="18" charset="0"/>
                      </a:rPr>
                      <m:t>𝑊𝑊</m:t>
                    </m:r>
                    <m:r>
                      <a:rPr lang="en-US" altLang="ja-JP" i="1">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𝑙</m:t>
                    </m:r>
                    <m:r>
                      <a:rPr lang="en-US" altLang="ja-JP" i="1">
                        <a:latin typeface="Cambria Math" panose="02040503050406030204" pitchFamily="18" charset="0"/>
                        <a:ea typeface="Cambria Math" panose="02040503050406030204" pitchFamily="18" charset="0"/>
                      </a:rPr>
                      <m:t>𝜈</m:t>
                    </m:r>
                    <m:r>
                      <a:rPr lang="en-US" altLang="ja-JP" i="1">
                        <a:latin typeface="Cambria Math" panose="02040503050406030204" pitchFamily="18" charset="0"/>
                        <a:ea typeface="Cambria Math" panose="02040503050406030204" pitchFamily="18" charset="0"/>
                      </a:rPr>
                      <m:t>𝑞</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𝑞</m:t>
                        </m:r>
                      </m:e>
                    </m:acc>
                  </m:oMath>
                </a14:m>
                <a:r>
                  <a:rPr lang="ja-JP" altLang="en-US" dirty="0"/>
                  <a:t>の</a:t>
                </a:r>
                <a:r>
                  <a:rPr lang="en-US" altLang="ja-JP" dirty="0"/>
                  <a:t>4fWWsemileptonic</a:t>
                </a:r>
                <a:r>
                  <a:rPr lang="ja-JP" altLang="en-US" dirty="0"/>
                  <a:t>、</a:t>
                </a:r>
                <a:r>
                  <a:rPr lang="en-US" altLang="ja-JP" dirty="0"/>
                  <a:t>4fWsemileptonic</a:t>
                </a:r>
                <a:r>
                  <a:rPr lang="ja-JP" altLang="en-US" dirty="0"/>
                  <a:t>、</a:t>
                </a:r>
                <a:r>
                  <a:rPr lang="en-US" altLang="ja-JP" dirty="0"/>
                  <a:t>4fmixleptonic</a:t>
                </a:r>
                <a:r>
                  <a:rPr lang="ja-JP" altLang="en-US" dirty="0"/>
                  <a:t>、の３つについて、モンテカルロから</a:t>
                </a:r>
                <a:r>
                  <a:rPr lang="en-US" altLang="ja-JP" dirty="0"/>
                  <a:t>tau</a:t>
                </a:r>
                <a:r>
                  <a:rPr lang="ja-JP" altLang="en-US" dirty="0"/>
                  <a:t>の情報を持ってこないといけない？</a:t>
                </a:r>
                <a:endParaRPr lang="en-US" altLang="ja-JP" dirty="0"/>
              </a:p>
              <a:p>
                <a:pPr/>
                <a:r>
                  <a:rPr lang="ja-JP" altLang="en-US" dirty="0"/>
                  <a:t>モンテカルロから</a:t>
                </a:r>
                <a:r>
                  <a:rPr lang="en-US" altLang="ja-JP" dirty="0"/>
                  <a:t>1</a:t>
                </a:r>
                <a:r>
                  <a:rPr lang="ja-JP" altLang="en-US" dirty="0"/>
                  <a:t>事象の中の</a:t>
                </a:r>
                <a:r>
                  <a:rPr lang="en-US" altLang="ja-JP" dirty="0"/>
                  <a:t>tau</a:t>
                </a:r>
                <a:r>
                  <a:rPr lang="ja-JP" altLang="en-US" dirty="0"/>
                  <a:t>の個数は持ってきているけど、これだけだと、</a:t>
                </a:r>
                <a:r>
                  <a:rPr lang="en-US" altLang="ja-JP" dirty="0"/>
                  <a:t>tau</a:t>
                </a:r>
                <a:r>
                  <a:rPr lang="ja-JP" altLang="en-US" dirty="0"/>
                  <a:t>自体が悪さをしているのか、</a:t>
                </a:r>
                <a:r>
                  <a:rPr lang="en-US" altLang="ja-JP" dirty="0" err="1"/>
                  <a:t>isoleptonfinder</a:t>
                </a:r>
                <a:r>
                  <a:rPr lang="ja-JP" altLang="en-US" dirty="0"/>
                  <a:t>に引っ掛からなかったものなのかわからないので、問題の切り分けが出来ないかも？</a:t>
                </a:r>
              </a:p>
            </p:txBody>
          </p:sp>
        </mc:Choice>
        <mc:Fallback>
          <p:sp>
            <p:nvSpPr>
              <p:cNvPr id="20" name="テキスト ボックス 19">
                <a:extLst>
                  <a:ext uri="{FF2B5EF4-FFF2-40B4-BE49-F238E27FC236}">
                    <a16:creationId xmlns:a16="http://schemas.microsoft.com/office/drawing/2014/main" id="{E1B61873-1D5B-AB37-2395-9EA24EA2558D}"/>
                  </a:ext>
                </a:extLst>
              </p:cNvPr>
              <p:cNvSpPr txBox="1">
                <a:spLocks noRot="1" noChangeAspect="1" noMove="1" noResize="1" noEditPoints="1" noAdjustHandles="1" noChangeArrowheads="1" noChangeShapeType="1" noTextEdit="1"/>
              </p:cNvSpPr>
              <p:nvPr/>
            </p:nvSpPr>
            <p:spPr>
              <a:xfrm>
                <a:off x="5503182" y="2331341"/>
                <a:ext cx="5661125" cy="2308324"/>
              </a:xfrm>
              <a:prstGeom prst="rect">
                <a:avLst/>
              </a:prstGeom>
              <a:blipFill>
                <a:blip r:embed="rId2"/>
                <a:stretch>
                  <a:fillRect l="-970" t="-1055" r="-4849" b="-3166"/>
                </a:stretch>
              </a:blipFill>
            </p:spPr>
            <p:txBody>
              <a:bodyPr/>
              <a:lstStyle/>
              <a:p>
                <a:r>
                  <a:rPr lang="ja-JP" altLang="en-US">
                    <a:noFill/>
                  </a:rPr>
                  <a:t> </a:t>
                </a:r>
              </a:p>
            </p:txBody>
          </p:sp>
        </mc:Fallback>
      </mc:AlternateContent>
      <p:sp>
        <p:nvSpPr>
          <p:cNvPr id="21" name="テキスト ボックス 20">
            <a:extLst>
              <a:ext uri="{FF2B5EF4-FFF2-40B4-BE49-F238E27FC236}">
                <a16:creationId xmlns:a16="http://schemas.microsoft.com/office/drawing/2014/main" id="{37A22062-3AB1-EEBB-3AE3-F2A0A9675953}"/>
              </a:ext>
            </a:extLst>
          </p:cNvPr>
          <p:cNvSpPr txBox="1"/>
          <p:nvPr/>
        </p:nvSpPr>
        <p:spPr>
          <a:xfrm>
            <a:off x="10948702" y="4033082"/>
            <a:ext cx="999142" cy="1200329"/>
          </a:xfrm>
          <a:prstGeom prst="rect">
            <a:avLst/>
          </a:prstGeom>
          <a:noFill/>
        </p:spPr>
        <p:txBody>
          <a:bodyPr wrap="square" rtlCol="0">
            <a:spAutoFit/>
          </a:bodyPr>
          <a:lstStyle/>
          <a:p>
            <a:r>
              <a:rPr kumimoji="1" lang="en-US" altLang="ja-JP" dirty="0"/>
              <a:t>2026/10/19</a:t>
            </a:r>
            <a:r>
              <a:rPr kumimoji="1" lang="ja-JP" altLang="en-US" dirty="0"/>
              <a:t>　末原先生より</a:t>
            </a:r>
            <a:endParaRPr kumimoji="1" lang="en-US" altLang="ja-JP" dirty="0"/>
          </a:p>
        </p:txBody>
      </p:sp>
    </p:spTree>
    <p:extLst>
      <p:ext uri="{BB962C8B-B14F-4D97-AF65-F5344CB8AC3E}">
        <p14:creationId xmlns:p14="http://schemas.microsoft.com/office/powerpoint/2010/main" val="1117909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1A5095-52DC-00A1-FD64-4B3488371F5A}"/>
              </a:ext>
            </a:extLst>
          </p:cNvPr>
          <p:cNvSpPr>
            <a:spLocks noGrp="1"/>
          </p:cNvSpPr>
          <p:nvPr>
            <p:ph type="title"/>
          </p:nvPr>
        </p:nvSpPr>
        <p:spPr>
          <a:xfrm>
            <a:off x="838200" y="3338512"/>
            <a:ext cx="10515600" cy="1325563"/>
          </a:xfrm>
        </p:spPr>
        <p:txBody>
          <a:bodyPr/>
          <a:lstStyle/>
          <a:p>
            <a:r>
              <a:rPr lang="ja-JP" altLang="en-US" dirty="0"/>
              <a:t>バックアップ</a:t>
            </a:r>
            <a:endParaRPr kumimoji="1" lang="ja-JP" altLang="en-US" dirty="0"/>
          </a:p>
        </p:txBody>
      </p:sp>
    </p:spTree>
    <p:extLst>
      <p:ext uri="{BB962C8B-B14F-4D97-AF65-F5344CB8AC3E}">
        <p14:creationId xmlns:p14="http://schemas.microsoft.com/office/powerpoint/2010/main" val="3356436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192FDB-B4AC-9E4B-54E0-FBA062BCEC53}"/>
              </a:ext>
            </a:extLst>
          </p:cNvPr>
          <p:cNvSpPr>
            <a:spLocks noGrp="1"/>
          </p:cNvSpPr>
          <p:nvPr>
            <p:ph type="title"/>
          </p:nvPr>
        </p:nvSpPr>
        <p:spPr/>
        <p:txBody>
          <a:bodyPr/>
          <a:lstStyle/>
          <a:p>
            <a:r>
              <a:rPr kumimoji="1" lang="en-US" altLang="ja-JP" dirty="0"/>
              <a:t>precut</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EA64EB5C-32E0-9623-A7C8-FD78F544D489}"/>
                  </a:ext>
                </a:extLst>
              </p:cNvPr>
              <p:cNvSpPr>
                <a:spLocks noGrp="1"/>
              </p:cNvSpPr>
              <p:nvPr>
                <p:ph idx="1"/>
              </p:nvPr>
            </p:nvSpPr>
            <p:spPr>
              <a:xfrm>
                <a:off x="0" y="1917904"/>
                <a:ext cx="3691156" cy="4351338"/>
              </a:xfrm>
            </p:spPr>
            <p:txBody>
              <a:bodyPr>
                <a:normAutofit lnSpcReduction="10000"/>
              </a:bodyPr>
              <a:lstStyle/>
              <a:p>
                <a:r>
                  <a:rPr lang="en-US" altLang="ja-JP" dirty="0"/>
                  <a:t>M</a:t>
                </a:r>
                <a:r>
                  <a:rPr lang="en-US" altLang="ja-JP" dirty="0" err="1"/>
                  <a:t>issingmass</a:t>
                </a:r>
                <a:r>
                  <a:rPr lang="en-US" altLang="ja-JP" dirty="0"/>
                  <a:t>&lt;140GeV,</a:t>
                </a:r>
              </a:p>
              <a:p>
                <a:r>
                  <a:rPr lang="en-US" altLang="ja-JP" dirty="0"/>
                  <a:t>100GeV&lt;</a:t>
                </a:r>
                <a:r>
                  <a:rPr lang="en-US" altLang="ja-JP" dirty="0" err="1"/>
                  <a:t>dijetmass</a:t>
                </a:r>
                <a:r>
                  <a:rPr lang="en-US" altLang="ja-JP" dirty="0"/>
                  <a:t>&lt;200GeV,</a:t>
                </a:r>
              </a:p>
              <a:p>
                <a:r>
                  <a:rPr lang="en-US" altLang="ja-JP" dirty="0"/>
                  <a:t>5GeV&lt; </a:t>
                </a:r>
                <a:r>
                  <a:rPr lang="en-US" altLang="ja-JP" dirty="0" err="1"/>
                  <a:t>Tmomentum</a:t>
                </a:r>
                <a:r>
                  <a:rPr lang="en-US" altLang="ja-JP" dirty="0"/>
                  <a:t> &lt;100GeV,</a:t>
                </a:r>
              </a:p>
              <a:p>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𝑃</m:t>
                        </m:r>
                      </m:e>
                      <m:sub>
                        <m:r>
                          <a:rPr lang="en-US" altLang="ja-JP" b="0" i="1" smtClean="0">
                            <a:latin typeface="Cambria Math" panose="02040503050406030204" pitchFamily="18" charset="0"/>
                          </a:rPr>
                          <m:t>𝑚𝑎𝑥</m:t>
                        </m:r>
                      </m:sub>
                    </m:sSub>
                  </m:oMath>
                </a14:m>
                <a:r>
                  <a:rPr lang="en-US" altLang="ja-JP" dirty="0"/>
                  <a:t>&lt;80GeV,</a:t>
                </a:r>
              </a:p>
              <a:p>
                <a:r>
                  <a:rPr lang="en-US" altLang="ja-JP" dirty="0"/>
                  <a:t>9&lt;</a:t>
                </a:r>
                <a14:m>
                  <m:oMath xmlns:m="http://schemas.openxmlformats.org/officeDocument/2006/math">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𝑁</m:t>
                        </m:r>
                      </m:e>
                      <m:sub>
                        <m:r>
                          <a:rPr lang="en-US" altLang="ja-JP" b="0" i="1" smtClean="0">
                            <a:latin typeface="Cambria Math" panose="02040503050406030204" pitchFamily="18" charset="0"/>
                          </a:rPr>
                          <m:t>𝑐ℎ𝑎𝑟𝑔𝑒𝑑</m:t>
                        </m:r>
                      </m:sub>
                    </m:sSub>
                  </m:oMath>
                </a14:m>
                <a:r>
                  <a:rPr lang="en-US" altLang="ja-JP" dirty="0"/>
                  <a:t>,</a:t>
                </a:r>
              </a:p>
              <a:p>
                <a:r>
                  <a:rPr lang="en-US" altLang="ja-JP" dirty="0" err="1"/>
                  <a:t>isolepton</a:t>
                </a:r>
                <a:r>
                  <a:rPr lang="en-US" altLang="ja-JP" dirty="0"/>
                  <a:t>=0. </a:t>
                </a:r>
                <a:endParaRPr kumimoji="1" lang="ja-JP" altLang="en-US" dirty="0"/>
              </a:p>
            </p:txBody>
          </p:sp>
        </mc:Choice>
        <mc:Fallback>
          <p:sp>
            <p:nvSpPr>
              <p:cNvPr id="3" name="コンテンツ プレースホルダー 2">
                <a:extLst>
                  <a:ext uri="{FF2B5EF4-FFF2-40B4-BE49-F238E27FC236}">
                    <a16:creationId xmlns:a16="http://schemas.microsoft.com/office/drawing/2014/main" id="{EA64EB5C-32E0-9623-A7C8-FD78F544D489}"/>
                  </a:ext>
                </a:extLst>
              </p:cNvPr>
              <p:cNvSpPr>
                <a:spLocks noGrp="1" noRot="1" noChangeAspect="1" noMove="1" noResize="1" noEditPoints="1" noAdjustHandles="1" noChangeArrowheads="1" noChangeShapeType="1" noTextEdit="1"/>
              </p:cNvSpPr>
              <p:nvPr>
                <p:ph idx="1"/>
              </p:nvPr>
            </p:nvSpPr>
            <p:spPr>
              <a:xfrm>
                <a:off x="0" y="1917904"/>
                <a:ext cx="3691156" cy="4351338"/>
              </a:xfrm>
              <a:blipFill>
                <a:blip r:embed="rId2"/>
                <a:stretch>
                  <a:fillRect l="-2970" t="-3086" r="-2145" b="-281"/>
                </a:stretch>
              </a:blipFill>
            </p:spPr>
            <p:txBody>
              <a:bodyPr/>
              <a:lstStyle/>
              <a:p>
                <a:r>
                  <a:rPr lang="ja-JP" altLang="en-US">
                    <a:noFill/>
                  </a:rPr>
                  <a:t> </a:t>
                </a:r>
              </a:p>
            </p:txBody>
          </p:sp>
        </mc:Fallback>
      </mc:AlternateContent>
      <p:graphicFrame>
        <p:nvGraphicFramePr>
          <p:cNvPr id="6" name="表 5">
            <a:extLst>
              <a:ext uri="{FF2B5EF4-FFF2-40B4-BE49-F238E27FC236}">
                <a16:creationId xmlns:a16="http://schemas.microsoft.com/office/drawing/2014/main" id="{78F5F536-9E9F-5E96-329A-D2A8AD82F89B}"/>
              </a:ext>
            </a:extLst>
          </p:cNvPr>
          <p:cNvGraphicFramePr>
            <a:graphicFrameLocks noGrp="1"/>
          </p:cNvGraphicFramePr>
          <p:nvPr>
            <p:extLst>
              <p:ext uri="{D42A27DB-BD31-4B8C-83A1-F6EECF244321}">
                <p14:modId xmlns:p14="http://schemas.microsoft.com/office/powerpoint/2010/main" val="1047065660"/>
              </p:ext>
            </p:extLst>
          </p:nvPr>
        </p:nvGraphicFramePr>
        <p:xfrm>
          <a:off x="3860800" y="808242"/>
          <a:ext cx="8128000" cy="54610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398019957"/>
                    </a:ext>
                  </a:extLst>
                </a:gridCol>
                <a:gridCol w="2032000">
                  <a:extLst>
                    <a:ext uri="{9D8B030D-6E8A-4147-A177-3AD203B41FA5}">
                      <a16:colId xmlns:a16="http://schemas.microsoft.com/office/drawing/2014/main" val="889299749"/>
                    </a:ext>
                  </a:extLst>
                </a:gridCol>
                <a:gridCol w="2032000">
                  <a:extLst>
                    <a:ext uri="{9D8B030D-6E8A-4147-A177-3AD203B41FA5}">
                      <a16:colId xmlns:a16="http://schemas.microsoft.com/office/drawing/2014/main" val="573217481"/>
                    </a:ext>
                  </a:extLst>
                </a:gridCol>
                <a:gridCol w="2032000">
                  <a:extLst>
                    <a:ext uri="{9D8B030D-6E8A-4147-A177-3AD203B41FA5}">
                      <a16:colId xmlns:a16="http://schemas.microsoft.com/office/drawing/2014/main" val="433360304"/>
                    </a:ext>
                  </a:extLst>
                </a:gridCol>
              </a:tblGrid>
              <a:tr h="370840">
                <a:tc>
                  <a:txBody>
                    <a:bodyPr/>
                    <a:lstStyle/>
                    <a:p>
                      <a:r>
                        <a:rPr kumimoji="1" lang="en-US" altLang="ja-JP" dirty="0"/>
                        <a:t>File Name</a:t>
                      </a:r>
                      <a:endParaRPr kumimoji="1" lang="ja-JP" altLang="en-US" dirty="0"/>
                    </a:p>
                  </a:txBody>
                  <a:tcPr/>
                </a:tc>
                <a:tc>
                  <a:txBody>
                    <a:bodyPr/>
                    <a:lstStyle/>
                    <a:p>
                      <a:r>
                        <a:rPr kumimoji="1" lang="en-US" altLang="ja-JP" dirty="0"/>
                        <a:t>Original</a:t>
                      </a:r>
                      <a:endParaRPr kumimoji="1" lang="ja-JP" altLang="en-US" dirty="0"/>
                    </a:p>
                  </a:txBody>
                  <a:tcPr/>
                </a:tc>
                <a:tc>
                  <a:txBody>
                    <a:bodyPr/>
                    <a:lstStyle/>
                    <a:p>
                      <a:r>
                        <a:rPr kumimoji="1" lang="en-US" altLang="ja-JP" dirty="0"/>
                        <a:t>After Cut </a:t>
                      </a:r>
                      <a:endParaRPr kumimoji="1" lang="ja-JP" altLang="en-US" dirty="0"/>
                    </a:p>
                  </a:txBody>
                  <a:tcPr/>
                </a:tc>
                <a:tc>
                  <a:txBody>
                    <a:bodyPr/>
                    <a:lstStyle/>
                    <a:p>
                      <a:r>
                        <a:rPr kumimoji="1" lang="en-US" altLang="ja-JP" dirty="0"/>
                        <a:t>Efficiency</a:t>
                      </a:r>
                      <a:endParaRPr kumimoji="1" lang="ja-JP" altLang="en-US" dirty="0"/>
                    </a:p>
                  </a:txBody>
                  <a:tcPr/>
                </a:tc>
                <a:extLst>
                  <a:ext uri="{0D108BD9-81ED-4DB2-BD59-A6C34878D82A}">
                    <a16:rowId xmlns:a16="http://schemas.microsoft.com/office/drawing/2014/main" val="2524849726"/>
                  </a:ext>
                </a:extLst>
              </a:tr>
              <a:tr h="370840">
                <a:tc>
                  <a:txBody>
                    <a:bodyPr/>
                    <a:lstStyle/>
                    <a:p>
                      <a:r>
                        <a:rPr kumimoji="1" lang="en-US" altLang="ja-JP" dirty="0"/>
                        <a:t>4fWWsemilep</a:t>
                      </a:r>
                      <a:endParaRPr kumimoji="1" lang="ja-JP" altLang="en-US" dirty="0"/>
                    </a:p>
                  </a:txBody>
                  <a:tcPr/>
                </a:tc>
                <a:tc>
                  <a:txBody>
                    <a:bodyPr/>
                    <a:lstStyle/>
                    <a:p>
                      <a:r>
                        <a:rPr kumimoji="1" lang="en-US" altLang="ja-JP" dirty="0"/>
                        <a:t>9.88722e+06</a:t>
                      </a:r>
                      <a:endParaRPr kumimoji="1" lang="ja-JP" altLang="en-US" dirty="0"/>
                    </a:p>
                  </a:txBody>
                  <a:tcPr/>
                </a:tc>
                <a:tc>
                  <a:txBody>
                    <a:bodyPr/>
                    <a:lstStyle/>
                    <a:p>
                      <a:r>
                        <a:rPr kumimoji="1" lang="en-US" altLang="ja-JP" dirty="0"/>
                        <a:t>3.50232e+06</a:t>
                      </a:r>
                      <a:endParaRPr kumimoji="1" lang="ja-JP" altLang="en-US" dirty="0"/>
                    </a:p>
                  </a:txBody>
                  <a:tcPr/>
                </a:tc>
                <a:tc>
                  <a:txBody>
                    <a:bodyPr/>
                    <a:lstStyle/>
                    <a:p>
                      <a:r>
                        <a:rPr kumimoji="1" lang="en-US" altLang="ja-JP" dirty="0"/>
                        <a:t>35.42 %</a:t>
                      </a:r>
                      <a:endParaRPr kumimoji="1" lang="ja-JP" altLang="en-US" dirty="0"/>
                    </a:p>
                  </a:txBody>
                  <a:tcPr/>
                </a:tc>
                <a:extLst>
                  <a:ext uri="{0D108BD9-81ED-4DB2-BD59-A6C34878D82A}">
                    <a16:rowId xmlns:a16="http://schemas.microsoft.com/office/drawing/2014/main" val="480530552"/>
                  </a:ext>
                </a:extLst>
              </a:tr>
              <a:tr h="370840">
                <a:tc>
                  <a:txBody>
                    <a:bodyPr/>
                    <a:lstStyle/>
                    <a:p>
                      <a:r>
                        <a:rPr kumimoji="1" lang="en-US" altLang="ja-JP" dirty="0"/>
                        <a:t>4fWsl</a:t>
                      </a:r>
                      <a:endParaRPr kumimoji="1" lang="ja-JP" altLang="en-US" dirty="0"/>
                    </a:p>
                  </a:txBody>
                  <a:tcPr/>
                </a:tc>
                <a:tc>
                  <a:txBody>
                    <a:bodyPr/>
                    <a:lstStyle/>
                    <a:p>
                      <a:r>
                        <a:rPr kumimoji="1" lang="en-US" altLang="ja-JP" dirty="0"/>
                        <a:t>5.404e+06</a:t>
                      </a:r>
                      <a:endParaRPr kumimoji="1" lang="ja-JP" altLang="en-US" dirty="0"/>
                    </a:p>
                  </a:txBody>
                  <a:tcPr/>
                </a:tc>
                <a:tc>
                  <a:txBody>
                    <a:bodyPr/>
                    <a:lstStyle/>
                    <a:p>
                      <a:r>
                        <a:rPr kumimoji="1" lang="en-US" altLang="ja-JP" dirty="0"/>
                        <a:t>218446</a:t>
                      </a:r>
                      <a:endParaRPr kumimoji="1" lang="ja-JP" altLang="en-US" dirty="0"/>
                    </a:p>
                  </a:txBody>
                  <a:tcPr/>
                </a:tc>
                <a:tc>
                  <a:txBody>
                    <a:bodyPr/>
                    <a:lstStyle/>
                    <a:p>
                      <a:r>
                        <a:rPr kumimoji="1" lang="en-US" altLang="ja-JP" dirty="0"/>
                        <a:t>4.04 %</a:t>
                      </a:r>
                      <a:endParaRPr kumimoji="1" lang="ja-JP" altLang="en-US" dirty="0"/>
                    </a:p>
                  </a:txBody>
                  <a:tcPr/>
                </a:tc>
                <a:extLst>
                  <a:ext uri="{0D108BD9-81ED-4DB2-BD59-A6C34878D82A}">
                    <a16:rowId xmlns:a16="http://schemas.microsoft.com/office/drawing/2014/main" val="2055357142"/>
                  </a:ext>
                </a:extLst>
              </a:tr>
              <a:tr h="370840">
                <a:tc>
                  <a:txBody>
                    <a:bodyPr/>
                    <a:lstStyle/>
                    <a:p>
                      <a:r>
                        <a:rPr kumimoji="1" lang="en-US" altLang="ja-JP" dirty="0"/>
                        <a:t>4fZZsemilep</a:t>
                      </a:r>
                      <a:endParaRPr kumimoji="1" lang="ja-JP" altLang="en-US" dirty="0"/>
                    </a:p>
                  </a:txBody>
                  <a:tcPr/>
                </a:tc>
                <a:tc>
                  <a:txBody>
                    <a:bodyPr/>
                    <a:lstStyle/>
                    <a:p>
                      <a:r>
                        <a:rPr kumimoji="1" lang="en-US" altLang="ja-JP" dirty="0"/>
                        <a:t>321101</a:t>
                      </a:r>
                      <a:endParaRPr kumimoji="1" lang="ja-JP" altLang="en-US" dirty="0"/>
                    </a:p>
                  </a:txBody>
                  <a:tcPr/>
                </a:tc>
                <a:tc>
                  <a:txBody>
                    <a:bodyPr/>
                    <a:lstStyle/>
                    <a:p>
                      <a:r>
                        <a:rPr kumimoji="1" lang="en-US" altLang="ja-JP" dirty="0"/>
                        <a:t>132905</a:t>
                      </a:r>
                      <a:endParaRPr kumimoji="1" lang="ja-JP" altLang="en-US" dirty="0"/>
                    </a:p>
                  </a:txBody>
                  <a:tcPr/>
                </a:tc>
                <a:tc>
                  <a:txBody>
                    <a:bodyPr/>
                    <a:lstStyle/>
                    <a:p>
                      <a:r>
                        <a:rPr kumimoji="1" lang="en-US" altLang="ja-JP" dirty="0"/>
                        <a:t>41.39 %</a:t>
                      </a:r>
                      <a:endParaRPr kumimoji="1" lang="ja-JP" altLang="en-US" dirty="0"/>
                    </a:p>
                  </a:txBody>
                  <a:tcPr/>
                </a:tc>
                <a:extLst>
                  <a:ext uri="{0D108BD9-81ED-4DB2-BD59-A6C34878D82A}">
                    <a16:rowId xmlns:a16="http://schemas.microsoft.com/office/drawing/2014/main" val="2370452877"/>
                  </a:ext>
                </a:extLst>
              </a:tr>
              <a:tr h="370840">
                <a:tc>
                  <a:txBody>
                    <a:bodyPr/>
                    <a:lstStyle/>
                    <a:p>
                      <a:r>
                        <a:rPr kumimoji="1" lang="en-US" altLang="ja-JP" dirty="0"/>
                        <a:t>4fZnusemilep</a:t>
                      </a:r>
                      <a:endParaRPr kumimoji="1" lang="ja-JP" altLang="en-US" dirty="0"/>
                    </a:p>
                  </a:txBody>
                  <a:tcPr/>
                </a:tc>
                <a:tc>
                  <a:txBody>
                    <a:bodyPr/>
                    <a:lstStyle/>
                    <a:p>
                      <a:r>
                        <a:rPr kumimoji="1" lang="en-US" altLang="ja-JP" dirty="0"/>
                        <a:t>238962</a:t>
                      </a:r>
                      <a:endParaRPr kumimoji="1" lang="ja-JP" altLang="en-US" dirty="0"/>
                    </a:p>
                  </a:txBody>
                  <a:tcPr/>
                </a:tc>
                <a:tc>
                  <a:txBody>
                    <a:bodyPr/>
                    <a:lstStyle/>
                    <a:p>
                      <a:r>
                        <a:rPr kumimoji="1" lang="en-US" altLang="ja-JP" dirty="0"/>
                        <a:t>96582.4</a:t>
                      </a:r>
                      <a:endParaRPr kumimoji="1" lang="ja-JP" altLang="en-US" dirty="0"/>
                    </a:p>
                  </a:txBody>
                  <a:tcPr/>
                </a:tc>
                <a:tc>
                  <a:txBody>
                    <a:bodyPr/>
                    <a:lstStyle/>
                    <a:p>
                      <a:r>
                        <a:rPr kumimoji="1" lang="en-US" altLang="ja-JP" dirty="0"/>
                        <a:t>40.42 %</a:t>
                      </a:r>
                      <a:endParaRPr kumimoji="1" lang="ja-JP" altLang="en-US" dirty="0"/>
                    </a:p>
                  </a:txBody>
                  <a:tcPr/>
                </a:tc>
                <a:extLst>
                  <a:ext uri="{0D108BD9-81ED-4DB2-BD59-A6C34878D82A}">
                    <a16:rowId xmlns:a16="http://schemas.microsoft.com/office/drawing/2014/main" val="3442500690"/>
                  </a:ext>
                </a:extLst>
              </a:tr>
              <a:tr h="370840">
                <a:tc>
                  <a:txBody>
                    <a:bodyPr/>
                    <a:lstStyle/>
                    <a:p>
                      <a:r>
                        <a:rPr kumimoji="1" lang="en-US" altLang="ja-JP" dirty="0"/>
                        <a:t>4fmixlep</a:t>
                      </a:r>
                      <a:endParaRPr kumimoji="1" lang="ja-JP" altLang="en-US" dirty="0"/>
                    </a:p>
                  </a:txBody>
                  <a:tcPr/>
                </a:tc>
                <a:tc>
                  <a:txBody>
                    <a:bodyPr/>
                    <a:lstStyle/>
                    <a:p>
                      <a:r>
                        <a:rPr kumimoji="1" lang="en-US" altLang="ja-JP" dirty="0"/>
                        <a:t>861910</a:t>
                      </a:r>
                      <a:endParaRPr kumimoji="1" lang="ja-JP" altLang="en-US" dirty="0"/>
                    </a:p>
                  </a:txBody>
                  <a:tcPr/>
                </a:tc>
                <a:tc>
                  <a:txBody>
                    <a:bodyPr/>
                    <a:lstStyle/>
                    <a:p>
                      <a:r>
                        <a:rPr kumimoji="1" lang="en-US" altLang="ja-JP" dirty="0"/>
                        <a:t>36533.5</a:t>
                      </a:r>
                      <a:endParaRPr kumimoji="1" lang="ja-JP" altLang="en-US" dirty="0"/>
                    </a:p>
                  </a:txBody>
                  <a:tcPr/>
                </a:tc>
                <a:tc>
                  <a:txBody>
                    <a:bodyPr/>
                    <a:lstStyle/>
                    <a:p>
                      <a:r>
                        <a:rPr kumimoji="1" lang="en-US" altLang="ja-JP" dirty="0"/>
                        <a:t>4.24 %</a:t>
                      </a:r>
                      <a:endParaRPr kumimoji="1" lang="ja-JP" altLang="en-US" dirty="0"/>
                    </a:p>
                  </a:txBody>
                  <a:tcPr/>
                </a:tc>
                <a:extLst>
                  <a:ext uri="{0D108BD9-81ED-4DB2-BD59-A6C34878D82A}">
                    <a16:rowId xmlns:a16="http://schemas.microsoft.com/office/drawing/2014/main" val="2108409438"/>
                  </a:ext>
                </a:extLst>
              </a:tr>
              <a:tr h="370840">
                <a:tc>
                  <a:txBody>
                    <a:bodyPr/>
                    <a:lstStyle/>
                    <a:p>
                      <a:r>
                        <a:rPr kumimoji="1" lang="en-US" altLang="ja-JP" dirty="0" err="1"/>
                        <a:t>htautau</a:t>
                      </a:r>
                      <a:endParaRPr kumimoji="1" lang="ja-JP" altLang="en-US" dirty="0"/>
                    </a:p>
                  </a:txBody>
                  <a:tcPr/>
                </a:tc>
                <a:tc>
                  <a:txBody>
                    <a:bodyPr/>
                    <a:lstStyle/>
                    <a:p>
                      <a:r>
                        <a:rPr kumimoji="1" lang="en-US" altLang="ja-JP" dirty="0"/>
                        <a:t>4241.26</a:t>
                      </a:r>
                      <a:endParaRPr kumimoji="1" lang="ja-JP" altLang="en-US" dirty="0"/>
                    </a:p>
                  </a:txBody>
                  <a:tcPr/>
                </a:tc>
                <a:tc>
                  <a:txBody>
                    <a:bodyPr/>
                    <a:lstStyle/>
                    <a:p>
                      <a:r>
                        <a:rPr kumimoji="1" lang="en-US" altLang="ja-JP" dirty="0"/>
                        <a:t>341.019</a:t>
                      </a:r>
                      <a:endParaRPr kumimoji="1" lang="ja-JP" altLang="en-US" dirty="0"/>
                    </a:p>
                  </a:txBody>
                  <a:tcPr/>
                </a:tc>
                <a:tc>
                  <a:txBody>
                    <a:bodyPr/>
                    <a:lstStyle/>
                    <a:p>
                      <a:r>
                        <a:rPr kumimoji="1" lang="en-US" altLang="ja-JP" dirty="0"/>
                        <a:t>8.04 %</a:t>
                      </a:r>
                      <a:endParaRPr kumimoji="1" lang="ja-JP" altLang="en-US" dirty="0"/>
                    </a:p>
                  </a:txBody>
                  <a:tcPr/>
                </a:tc>
                <a:extLst>
                  <a:ext uri="{0D108BD9-81ED-4DB2-BD59-A6C34878D82A}">
                    <a16:rowId xmlns:a16="http://schemas.microsoft.com/office/drawing/2014/main" val="1527791164"/>
                  </a:ext>
                </a:extLst>
              </a:tr>
              <a:tr h="370840">
                <a:tc>
                  <a:txBody>
                    <a:bodyPr/>
                    <a:lstStyle/>
                    <a:p>
                      <a:r>
                        <a:rPr kumimoji="1" lang="en-US" altLang="ja-JP" dirty="0" err="1"/>
                        <a:t>hww</a:t>
                      </a:r>
                      <a:endParaRPr kumimoji="1" lang="ja-JP" altLang="en-US" dirty="0"/>
                    </a:p>
                  </a:txBody>
                  <a:tcPr/>
                </a:tc>
                <a:tc>
                  <a:txBody>
                    <a:bodyPr/>
                    <a:lstStyle/>
                    <a:p>
                      <a:r>
                        <a:rPr kumimoji="1" lang="en-US" altLang="ja-JP" dirty="0"/>
                        <a:t>14428.3</a:t>
                      </a:r>
                      <a:endParaRPr kumimoji="1" lang="ja-JP" altLang="en-US" dirty="0"/>
                    </a:p>
                  </a:txBody>
                  <a:tcPr/>
                </a:tc>
                <a:tc>
                  <a:txBody>
                    <a:bodyPr/>
                    <a:lstStyle/>
                    <a:p>
                      <a:r>
                        <a:rPr kumimoji="1" lang="en-US" altLang="ja-JP" dirty="0"/>
                        <a:t>7099.68</a:t>
                      </a:r>
                      <a:endParaRPr kumimoji="1" lang="ja-JP" altLang="en-US" dirty="0"/>
                    </a:p>
                  </a:txBody>
                  <a:tcPr/>
                </a:tc>
                <a:tc>
                  <a:txBody>
                    <a:bodyPr/>
                    <a:lstStyle/>
                    <a:p>
                      <a:r>
                        <a:rPr kumimoji="1" lang="en-US" altLang="ja-JP" dirty="0"/>
                        <a:t>49.21 %</a:t>
                      </a:r>
                      <a:endParaRPr kumimoji="1" lang="ja-JP" altLang="en-US" dirty="0"/>
                    </a:p>
                  </a:txBody>
                  <a:tcPr/>
                </a:tc>
                <a:extLst>
                  <a:ext uri="{0D108BD9-81ED-4DB2-BD59-A6C34878D82A}">
                    <a16:rowId xmlns:a16="http://schemas.microsoft.com/office/drawing/2014/main" val="2242184169"/>
                  </a:ext>
                </a:extLst>
              </a:tr>
              <a:tr h="370840">
                <a:tc>
                  <a:txBody>
                    <a:bodyPr/>
                    <a:lstStyle/>
                    <a:p>
                      <a:r>
                        <a:rPr kumimoji="1" lang="en-US" altLang="ja-JP" dirty="0" err="1"/>
                        <a:t>hzz</a:t>
                      </a:r>
                      <a:endParaRPr kumimoji="1" lang="ja-JP" altLang="en-US" dirty="0"/>
                    </a:p>
                  </a:txBody>
                  <a:tcPr/>
                </a:tc>
                <a:tc>
                  <a:txBody>
                    <a:bodyPr/>
                    <a:lstStyle/>
                    <a:p>
                      <a:r>
                        <a:rPr kumimoji="1" lang="en-US" altLang="ja-JP" dirty="0"/>
                        <a:t>1771.67</a:t>
                      </a:r>
                      <a:endParaRPr kumimoji="1" lang="ja-JP" altLang="en-US" dirty="0"/>
                    </a:p>
                  </a:txBody>
                  <a:tcPr/>
                </a:tc>
                <a:tc>
                  <a:txBody>
                    <a:bodyPr/>
                    <a:lstStyle/>
                    <a:p>
                      <a:r>
                        <a:rPr kumimoji="1" lang="en-US" altLang="ja-JP" dirty="0"/>
                        <a:t>947.553</a:t>
                      </a:r>
                      <a:endParaRPr kumimoji="1" lang="ja-JP" altLang="en-US" dirty="0"/>
                    </a:p>
                  </a:txBody>
                  <a:tcPr/>
                </a:tc>
                <a:tc>
                  <a:txBody>
                    <a:bodyPr/>
                    <a:lstStyle/>
                    <a:p>
                      <a:r>
                        <a:rPr kumimoji="1" lang="en-US" altLang="ja-JP" dirty="0"/>
                        <a:t>53.48 %</a:t>
                      </a:r>
                      <a:endParaRPr kumimoji="1" lang="ja-JP" altLang="en-US" dirty="0"/>
                    </a:p>
                  </a:txBody>
                  <a:tcPr/>
                </a:tc>
                <a:extLst>
                  <a:ext uri="{0D108BD9-81ED-4DB2-BD59-A6C34878D82A}">
                    <a16:rowId xmlns:a16="http://schemas.microsoft.com/office/drawing/2014/main" val="4275455278"/>
                  </a:ext>
                </a:extLst>
              </a:tr>
              <a:tr h="370840">
                <a:tc>
                  <a:txBody>
                    <a:bodyPr/>
                    <a:lstStyle/>
                    <a:p>
                      <a:r>
                        <a:rPr kumimoji="1" lang="en-US" altLang="ja-JP" dirty="0" err="1"/>
                        <a:t>nnbb</a:t>
                      </a:r>
                      <a:endParaRPr kumimoji="1" lang="ja-JP" altLang="en-US" dirty="0"/>
                    </a:p>
                  </a:txBody>
                  <a:tcPr/>
                </a:tc>
                <a:tc>
                  <a:txBody>
                    <a:bodyPr/>
                    <a:lstStyle/>
                    <a:p>
                      <a:r>
                        <a:rPr kumimoji="1" lang="en-US" altLang="ja-JP" dirty="0"/>
                        <a:t>38721.6</a:t>
                      </a:r>
                      <a:endParaRPr kumimoji="1" lang="ja-JP" altLang="en-US" dirty="0"/>
                    </a:p>
                  </a:txBody>
                  <a:tcPr/>
                </a:tc>
                <a:tc>
                  <a:txBody>
                    <a:bodyPr/>
                    <a:lstStyle/>
                    <a:p>
                      <a:r>
                        <a:rPr kumimoji="1" lang="en-US" altLang="ja-JP" dirty="0"/>
                        <a:t>36201</a:t>
                      </a:r>
                      <a:endParaRPr kumimoji="1" lang="ja-JP" altLang="en-US" dirty="0"/>
                    </a:p>
                  </a:txBody>
                  <a:tcPr/>
                </a:tc>
                <a:tc>
                  <a:txBody>
                    <a:bodyPr/>
                    <a:lstStyle/>
                    <a:p>
                      <a:r>
                        <a:rPr kumimoji="1" lang="en-US" altLang="ja-JP" dirty="0"/>
                        <a:t>93.49 %</a:t>
                      </a:r>
                      <a:endParaRPr kumimoji="1" lang="ja-JP" altLang="en-US" dirty="0"/>
                    </a:p>
                  </a:txBody>
                  <a:tcPr/>
                </a:tc>
                <a:extLst>
                  <a:ext uri="{0D108BD9-81ED-4DB2-BD59-A6C34878D82A}">
                    <a16:rowId xmlns:a16="http://schemas.microsoft.com/office/drawing/2014/main" val="3621347878"/>
                  </a:ext>
                </a:extLst>
              </a:tr>
              <a:tr h="370840">
                <a:tc>
                  <a:txBody>
                    <a:bodyPr/>
                    <a:lstStyle/>
                    <a:p>
                      <a:r>
                        <a:rPr kumimoji="1" lang="en-US" altLang="ja-JP" dirty="0" err="1"/>
                        <a:t>nncc</a:t>
                      </a:r>
                      <a:endParaRPr kumimoji="1" lang="ja-JP" altLang="en-US" dirty="0"/>
                    </a:p>
                  </a:txBody>
                  <a:tcPr/>
                </a:tc>
                <a:tc>
                  <a:txBody>
                    <a:bodyPr/>
                    <a:lstStyle/>
                    <a:p>
                      <a:r>
                        <a:rPr kumimoji="1" lang="en-US" altLang="ja-JP" dirty="0"/>
                        <a:t>1952.86</a:t>
                      </a:r>
                      <a:endParaRPr kumimoji="1" lang="ja-JP" altLang="en-US" dirty="0"/>
                    </a:p>
                  </a:txBody>
                  <a:tcPr/>
                </a:tc>
                <a:tc>
                  <a:txBody>
                    <a:bodyPr/>
                    <a:lstStyle/>
                    <a:p>
                      <a:r>
                        <a:rPr kumimoji="1" lang="en-US" altLang="ja-JP" dirty="0"/>
                        <a:t>1907.32</a:t>
                      </a:r>
                      <a:endParaRPr kumimoji="1" lang="ja-JP" altLang="en-US" dirty="0"/>
                    </a:p>
                  </a:txBody>
                  <a:tcPr/>
                </a:tc>
                <a:tc>
                  <a:txBody>
                    <a:bodyPr/>
                    <a:lstStyle/>
                    <a:p>
                      <a:r>
                        <a:rPr kumimoji="1" lang="en-US" altLang="ja-JP" dirty="0"/>
                        <a:t>97.67 %</a:t>
                      </a:r>
                      <a:endParaRPr kumimoji="1" lang="ja-JP" altLang="en-US" dirty="0"/>
                    </a:p>
                  </a:txBody>
                  <a:tcPr/>
                </a:tc>
                <a:extLst>
                  <a:ext uri="{0D108BD9-81ED-4DB2-BD59-A6C34878D82A}">
                    <a16:rowId xmlns:a16="http://schemas.microsoft.com/office/drawing/2014/main" val="1407999743"/>
                  </a:ext>
                </a:extLst>
              </a:tr>
              <a:tr h="370840">
                <a:tc>
                  <a:txBody>
                    <a:bodyPr/>
                    <a:lstStyle/>
                    <a:p>
                      <a:r>
                        <a:rPr kumimoji="1" lang="en-US" altLang="ja-JP" dirty="0" err="1"/>
                        <a:t>nngg</a:t>
                      </a:r>
                      <a:endParaRPr kumimoji="1" lang="ja-JP" altLang="en-US" dirty="0"/>
                    </a:p>
                  </a:txBody>
                  <a:tcPr/>
                </a:tc>
                <a:tc>
                  <a:txBody>
                    <a:bodyPr/>
                    <a:lstStyle/>
                    <a:p>
                      <a:r>
                        <a:rPr kumimoji="1" lang="en-US" altLang="ja-JP" dirty="0"/>
                        <a:t>5751.2</a:t>
                      </a:r>
                      <a:endParaRPr kumimoji="1" lang="ja-JP" altLang="en-US" dirty="0"/>
                    </a:p>
                  </a:txBody>
                  <a:tcPr/>
                </a:tc>
                <a:tc>
                  <a:txBody>
                    <a:bodyPr/>
                    <a:lstStyle/>
                    <a:p>
                      <a:r>
                        <a:rPr kumimoji="1" lang="en-US" altLang="ja-JP" dirty="0"/>
                        <a:t>5687.56</a:t>
                      </a:r>
                      <a:endParaRPr kumimoji="1" lang="ja-JP" altLang="en-US" dirty="0"/>
                    </a:p>
                  </a:txBody>
                  <a:tcPr/>
                </a:tc>
                <a:tc>
                  <a:txBody>
                    <a:bodyPr/>
                    <a:lstStyle/>
                    <a:p>
                      <a:r>
                        <a:rPr kumimoji="1" lang="en-US" altLang="ja-JP" dirty="0"/>
                        <a:t>98.89 %</a:t>
                      </a:r>
                      <a:endParaRPr kumimoji="1" lang="ja-JP" altLang="en-US" dirty="0"/>
                    </a:p>
                  </a:txBody>
                  <a:tcPr/>
                </a:tc>
                <a:extLst>
                  <a:ext uri="{0D108BD9-81ED-4DB2-BD59-A6C34878D82A}">
                    <a16:rowId xmlns:a16="http://schemas.microsoft.com/office/drawing/2014/main" val="1468193377"/>
                  </a:ext>
                </a:extLst>
              </a:tr>
              <a:tr h="370840">
                <a:tc>
                  <a:txBody>
                    <a:bodyPr/>
                    <a:lstStyle/>
                    <a:p>
                      <a:r>
                        <a:rPr kumimoji="1" lang="en-US" altLang="ja-JP" dirty="0"/>
                        <a:t>Total Background (B)</a:t>
                      </a:r>
                      <a:endParaRPr kumimoji="1" lang="ja-JP" altLang="en-US" dirty="0"/>
                    </a:p>
                  </a:txBody>
                  <a:tcPr/>
                </a:tc>
                <a:tc>
                  <a:txBody>
                    <a:bodyPr/>
                    <a:lstStyle/>
                    <a:p>
                      <a:r>
                        <a:rPr kumimoji="1" lang="en-US" altLang="ja-JP" dirty="0"/>
                        <a:t>1.67801e+07 </a:t>
                      </a:r>
                      <a:endParaRPr kumimoji="1" lang="ja-JP" altLang="en-US" dirty="0"/>
                    </a:p>
                  </a:txBody>
                  <a:tcPr/>
                </a:tc>
                <a:tc>
                  <a:txBody>
                    <a:bodyPr/>
                    <a:lstStyle/>
                    <a:p>
                      <a:r>
                        <a:rPr kumimoji="1" lang="en-US" altLang="ja-JP" dirty="0"/>
                        <a:t>4.03897e+06</a:t>
                      </a:r>
                      <a:endParaRPr kumimoji="1" lang="ja-JP" altLang="en-US" dirty="0"/>
                    </a:p>
                  </a:txBody>
                  <a:tcPr/>
                </a:tc>
                <a:tc>
                  <a:txBody>
                    <a:bodyPr/>
                    <a:lstStyle/>
                    <a:p>
                      <a:r>
                        <a:rPr kumimoji="1" lang="en-US" altLang="ja-JP" dirty="0"/>
                        <a:t>24.07 %</a:t>
                      </a:r>
                      <a:endParaRPr kumimoji="1" lang="ja-JP" altLang="en-US" dirty="0"/>
                    </a:p>
                  </a:txBody>
                  <a:tcPr/>
                </a:tc>
                <a:extLst>
                  <a:ext uri="{0D108BD9-81ED-4DB2-BD59-A6C34878D82A}">
                    <a16:rowId xmlns:a16="http://schemas.microsoft.com/office/drawing/2014/main" val="404048971"/>
                  </a:ext>
                </a:extLst>
              </a:tr>
              <a:tr h="370840">
                <a:tc>
                  <a:txBody>
                    <a:bodyPr/>
                    <a:lstStyle/>
                    <a:p>
                      <a:r>
                        <a:rPr kumimoji="1" lang="en-US" altLang="ja-JP" dirty="0"/>
                        <a:t>Signal (</a:t>
                      </a:r>
                      <a:r>
                        <a:rPr kumimoji="1" lang="en-US" altLang="ja-JP" dirty="0" err="1"/>
                        <a:t>nnss</a:t>
                      </a:r>
                      <a:r>
                        <a:rPr kumimoji="1" lang="en-US" altLang="ja-JP" dirty="0"/>
                        <a:t>) (S) </a:t>
                      </a:r>
                      <a:endParaRPr kumimoji="1" lang="ja-JP" altLang="en-US" dirty="0"/>
                    </a:p>
                  </a:txBody>
                  <a:tcPr/>
                </a:tc>
                <a:tc>
                  <a:txBody>
                    <a:bodyPr/>
                    <a:lstStyle/>
                    <a:p>
                      <a:r>
                        <a:rPr kumimoji="1" lang="en-US" altLang="ja-JP" dirty="0"/>
                        <a:t>16.5087</a:t>
                      </a:r>
                      <a:endParaRPr kumimoji="1" lang="ja-JP" altLang="en-US" dirty="0"/>
                    </a:p>
                  </a:txBody>
                  <a:tcPr/>
                </a:tc>
                <a:tc>
                  <a:txBody>
                    <a:bodyPr/>
                    <a:lstStyle/>
                    <a:p>
                      <a:r>
                        <a:rPr kumimoji="1" lang="en-US" altLang="ja-JP" dirty="0"/>
                        <a:t>16.1884</a:t>
                      </a:r>
                      <a:endParaRPr kumimoji="1" lang="ja-JP" altLang="en-US" dirty="0"/>
                    </a:p>
                  </a:txBody>
                  <a:tcPr/>
                </a:tc>
                <a:tc>
                  <a:txBody>
                    <a:bodyPr/>
                    <a:lstStyle/>
                    <a:p>
                      <a:r>
                        <a:rPr kumimoji="1" lang="en-US" altLang="ja-JP" dirty="0"/>
                        <a:t>98.06 %</a:t>
                      </a:r>
                      <a:endParaRPr kumimoji="1" lang="ja-JP" altLang="en-US" dirty="0"/>
                    </a:p>
                  </a:txBody>
                  <a:tcPr/>
                </a:tc>
                <a:extLst>
                  <a:ext uri="{0D108BD9-81ED-4DB2-BD59-A6C34878D82A}">
                    <a16:rowId xmlns:a16="http://schemas.microsoft.com/office/drawing/2014/main" val="2592936161"/>
                  </a:ext>
                </a:extLst>
              </a:tr>
            </a:tbl>
          </a:graphicData>
        </a:graphic>
      </p:graphicFrame>
      <p:sp>
        <p:nvSpPr>
          <p:cNvPr id="7" name="テキスト ボックス 6">
            <a:extLst>
              <a:ext uri="{FF2B5EF4-FFF2-40B4-BE49-F238E27FC236}">
                <a16:creationId xmlns:a16="http://schemas.microsoft.com/office/drawing/2014/main" id="{B4D8577D-B6AE-965D-194F-0110C6CE14EC}"/>
              </a:ext>
            </a:extLst>
          </p:cNvPr>
          <p:cNvSpPr txBox="1"/>
          <p:nvPr/>
        </p:nvSpPr>
        <p:spPr>
          <a:xfrm>
            <a:off x="335559" y="6211669"/>
            <a:ext cx="4379053" cy="646331"/>
          </a:xfrm>
          <a:prstGeom prst="rect">
            <a:avLst/>
          </a:prstGeom>
          <a:noFill/>
        </p:spPr>
        <p:txBody>
          <a:bodyPr wrap="square" rtlCol="0">
            <a:spAutoFit/>
          </a:bodyPr>
          <a:lstStyle/>
          <a:p>
            <a:r>
              <a:rPr lang="en-US" altLang="ja-JP" dirty="0"/>
              <a:t> Original Significance : 0.004</a:t>
            </a:r>
          </a:p>
          <a:p>
            <a:r>
              <a:rPr lang="en-US" altLang="ja-JP" dirty="0"/>
              <a:t> Pre-cut  Significance : 0.0081</a:t>
            </a:r>
            <a:endParaRPr kumimoji="1" lang="ja-JP" altLang="en-US" dirty="0"/>
          </a:p>
        </p:txBody>
      </p:sp>
    </p:spTree>
    <p:extLst>
      <p:ext uri="{BB962C8B-B14F-4D97-AF65-F5344CB8AC3E}">
        <p14:creationId xmlns:p14="http://schemas.microsoft.com/office/powerpoint/2010/main" val="2741839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19AA34-5373-EE9F-120C-B4684F1F06BA}"/>
              </a:ext>
            </a:extLst>
          </p:cNvPr>
          <p:cNvSpPr>
            <a:spLocks noGrp="1"/>
          </p:cNvSpPr>
          <p:nvPr>
            <p:ph type="title"/>
          </p:nvPr>
        </p:nvSpPr>
        <p:spPr/>
        <p:txBody>
          <a:bodyPr/>
          <a:lstStyle/>
          <a:p>
            <a:r>
              <a:rPr kumimoji="1" lang="ja-JP" altLang="en-US" dirty="0"/>
              <a:t>重み付けの結果を先輩と比べて</a:t>
            </a:r>
          </a:p>
        </p:txBody>
      </p:sp>
      <p:sp>
        <p:nvSpPr>
          <p:cNvPr id="3" name="コンテンツ プレースホルダー 2">
            <a:extLst>
              <a:ext uri="{FF2B5EF4-FFF2-40B4-BE49-F238E27FC236}">
                <a16:creationId xmlns:a16="http://schemas.microsoft.com/office/drawing/2014/main" id="{5F28605F-8C52-CEA4-40FA-1E8E9448F8BC}"/>
              </a:ext>
            </a:extLst>
          </p:cNvPr>
          <p:cNvSpPr>
            <a:spLocks noGrp="1"/>
          </p:cNvSpPr>
          <p:nvPr>
            <p:ph idx="1"/>
          </p:nvPr>
        </p:nvSpPr>
        <p:spPr>
          <a:xfrm>
            <a:off x="1173480" y="5076140"/>
            <a:ext cx="8031480" cy="1781859"/>
          </a:xfrm>
        </p:spPr>
        <p:txBody>
          <a:bodyPr>
            <a:normAutofit/>
          </a:bodyPr>
          <a:lstStyle/>
          <a:p>
            <a:pPr marL="0" indent="0">
              <a:buNone/>
            </a:pPr>
            <a:r>
              <a:rPr kumimoji="1" lang="ja-JP" altLang="en-US" dirty="0"/>
              <a:t>自分の重み付けの結果が清野さんの結果より明らかに大きくなっているように見られるが、自分のものは</a:t>
            </a:r>
            <a:r>
              <a:rPr lang="ja-JP" altLang="en-US" dirty="0"/>
              <a:t>ルミノシティの分の</a:t>
            </a:r>
            <a:r>
              <a:rPr lang="en-US" altLang="ja-JP" dirty="0"/>
              <a:t>900</a:t>
            </a:r>
            <a:r>
              <a:rPr lang="ja-JP" altLang="en-US" dirty="0"/>
              <a:t>をかけているのでそうなっているだけで問題なし</a:t>
            </a:r>
            <a:endParaRPr lang="en-US" altLang="ja-JP" dirty="0"/>
          </a:p>
          <a:p>
            <a:pPr marL="0" indent="0">
              <a:buNone/>
            </a:pPr>
            <a:endParaRPr kumimoji="1" lang="ja-JP" altLang="en-US" dirty="0"/>
          </a:p>
        </p:txBody>
      </p:sp>
      <p:pic>
        <p:nvPicPr>
          <p:cNvPr id="5" name="図 4">
            <a:extLst>
              <a:ext uri="{FF2B5EF4-FFF2-40B4-BE49-F238E27FC236}">
                <a16:creationId xmlns:a16="http://schemas.microsoft.com/office/drawing/2014/main" id="{A96EAFEF-A657-72C0-6225-14F26B4F43B4}"/>
              </a:ext>
            </a:extLst>
          </p:cNvPr>
          <p:cNvPicPr>
            <a:picLocks noChangeAspect="1"/>
          </p:cNvPicPr>
          <p:nvPr/>
        </p:nvPicPr>
        <p:blipFill>
          <a:blip r:embed="rId2"/>
          <a:stretch>
            <a:fillRect/>
          </a:stretch>
        </p:blipFill>
        <p:spPr>
          <a:xfrm>
            <a:off x="364263" y="1463040"/>
            <a:ext cx="5278567" cy="3104580"/>
          </a:xfrm>
          <a:prstGeom prst="rect">
            <a:avLst/>
          </a:prstGeom>
        </p:spPr>
      </p:pic>
      <mc:AlternateContent xmlns:mc="http://schemas.openxmlformats.org/markup-compatibility/2006">
        <mc:Choice xmlns:a14="http://schemas.microsoft.com/office/drawing/2010/main" Requires="a14">
          <p:graphicFrame>
            <p:nvGraphicFramePr>
              <p:cNvPr id="7" name="表 6">
                <a:extLst>
                  <a:ext uri="{FF2B5EF4-FFF2-40B4-BE49-F238E27FC236}">
                    <a16:creationId xmlns:a16="http://schemas.microsoft.com/office/drawing/2014/main" id="{C756B156-6774-CB97-B8A8-1EF6819C869D}"/>
                  </a:ext>
                </a:extLst>
              </p:cNvPr>
              <p:cNvGraphicFramePr>
                <a:graphicFrameLocks noGrp="1"/>
              </p:cNvGraphicFramePr>
              <p:nvPr>
                <p:extLst>
                  <p:ext uri="{D42A27DB-BD31-4B8C-83A1-F6EECF244321}">
                    <p14:modId xmlns:p14="http://schemas.microsoft.com/office/powerpoint/2010/main" val="4137181664"/>
                  </p:ext>
                </p:extLst>
              </p:nvPr>
            </p:nvGraphicFramePr>
            <p:xfrm>
              <a:off x="5642830" y="1463040"/>
              <a:ext cx="5958841" cy="3535135"/>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val="4244411325"/>
                        </a:ext>
                      </a:extLst>
                    </a:gridCol>
                    <a:gridCol w="1643063">
                      <a:extLst>
                        <a:ext uri="{9D8B030D-6E8A-4147-A177-3AD203B41FA5}">
                          <a16:colId xmlns:a16="http://schemas.microsoft.com/office/drawing/2014/main" val="858011063"/>
                        </a:ext>
                      </a:extLst>
                    </a:gridCol>
                    <a:gridCol w="1325404">
                      <a:extLst>
                        <a:ext uri="{9D8B030D-6E8A-4147-A177-3AD203B41FA5}">
                          <a16:colId xmlns:a16="http://schemas.microsoft.com/office/drawing/2014/main" val="4264470381"/>
                        </a:ext>
                      </a:extLst>
                    </a:gridCol>
                    <a:gridCol w="1413034">
                      <a:extLst>
                        <a:ext uri="{9D8B030D-6E8A-4147-A177-3AD203B41FA5}">
                          <a16:colId xmlns:a16="http://schemas.microsoft.com/office/drawing/2014/main" val="3757502881"/>
                        </a:ext>
                      </a:extLst>
                    </a:gridCol>
                  </a:tblGrid>
                  <a:tr h="439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t>プロセス</a:t>
                          </a:r>
                        </a:p>
                      </a:txBody>
                      <a:tcPr/>
                    </a:tc>
                    <a:tc>
                      <a:txBody>
                        <a:bodyPr/>
                        <a:lstStyle/>
                        <a:p>
                          <a:r>
                            <a:rPr kumimoji="1" lang="ja-JP" altLang="en-US" sz="1050" dirty="0"/>
                            <a:t>ファイル名</a:t>
                          </a:r>
                        </a:p>
                      </a:txBody>
                      <a:tcPr/>
                    </a:tc>
                    <a:tc>
                      <a:txBody>
                        <a:bodyPr/>
                        <a:lstStyle/>
                        <a:p>
                          <a:r>
                            <a:rPr kumimoji="1" lang="ja-JP" altLang="en-US" sz="1050" dirty="0"/>
                            <a:t>生イベント数</a:t>
                          </a:r>
                        </a:p>
                      </a:txBody>
                      <a:tcPr/>
                    </a:tc>
                    <a:tc>
                      <a:txBody>
                        <a:bodyPr/>
                        <a:lstStyle/>
                        <a:p>
                          <a:r>
                            <a:rPr kumimoji="1" lang="ja-JP" altLang="en-US" sz="1050" dirty="0"/>
                            <a:t>重み付けされたイベント数</a:t>
                          </a:r>
                        </a:p>
                      </a:txBody>
                      <a:tcPr/>
                    </a:tc>
                    <a:extLst>
                      <a:ext uri="{0D108BD9-81ED-4DB2-BD59-A6C34878D82A}">
                        <a16:rowId xmlns:a16="http://schemas.microsoft.com/office/drawing/2014/main" val="1472098987"/>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𝑠</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𝑠</m:t>
                                    </m:r>
                                  </m:e>
                                </m:acc>
                              </m:oMath>
                            </m:oMathPara>
                          </a14:m>
                          <a:endParaRPr kumimoji="1" lang="ja-JP" altLang="en-US" sz="1050" dirty="0"/>
                        </a:p>
                      </a:txBody>
                      <a:tcPr/>
                    </a:tc>
                    <a:tc>
                      <a:txBody>
                        <a:bodyPr/>
                        <a:lstStyle/>
                        <a:p>
                          <a:r>
                            <a:rPr kumimoji="1" lang="en-US" altLang="ja-JP" sz="1050" dirty="0" err="1"/>
                            <a:t>nnss</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16.5</a:t>
                          </a:r>
                          <a:endParaRPr kumimoji="1" lang="ja-JP" altLang="en-US" sz="1050" dirty="0"/>
                        </a:p>
                      </a:txBody>
                      <a:tcPr/>
                    </a:tc>
                    <a:extLst>
                      <a:ext uri="{0D108BD9-81ED-4DB2-BD59-A6C34878D82A}">
                        <a16:rowId xmlns:a16="http://schemas.microsoft.com/office/drawing/2014/main" val="253495791"/>
                      </a:ext>
                    </a:extLst>
                  </a:tr>
                  <a:tr h="255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𝑏</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𝑏</m:t>
                                    </m:r>
                                  </m:e>
                                </m:acc>
                              </m:oMath>
                            </m:oMathPara>
                          </a14:m>
                          <a:endParaRPr kumimoji="1" lang="ja-JP" altLang="en-US" sz="1050" dirty="0"/>
                        </a:p>
                      </a:txBody>
                      <a:tcPr/>
                    </a:tc>
                    <a:tc>
                      <a:txBody>
                        <a:bodyPr/>
                        <a:lstStyle/>
                        <a:p>
                          <a:r>
                            <a:rPr kumimoji="1" lang="en-US" altLang="ja-JP" sz="1050" dirty="0" err="1"/>
                            <a:t>nnbb</a:t>
                          </a:r>
                          <a:endParaRPr kumimoji="1" lang="ja-JP" alt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200000</a:t>
                          </a:r>
                          <a:endParaRPr kumimoji="1" lang="ja-JP" alt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38721.6</a:t>
                          </a:r>
                          <a:endParaRPr kumimoji="1" lang="ja-JP" altLang="en-US" sz="1050" dirty="0"/>
                        </a:p>
                      </a:txBody>
                      <a:tcPr/>
                    </a:tc>
                    <a:extLst>
                      <a:ext uri="{0D108BD9-81ED-4DB2-BD59-A6C34878D82A}">
                        <a16:rowId xmlns:a16="http://schemas.microsoft.com/office/drawing/2014/main" val="1114850423"/>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𝑐</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𝑐</m:t>
                                    </m:r>
                                  </m:e>
                                </m:acc>
                              </m:oMath>
                            </m:oMathPara>
                          </a14:m>
                          <a:endParaRPr kumimoji="1" lang="ja-JP" altLang="en-US" sz="1050" dirty="0"/>
                        </a:p>
                      </a:txBody>
                      <a:tcPr/>
                    </a:tc>
                    <a:tc>
                      <a:txBody>
                        <a:bodyPr/>
                        <a:lstStyle/>
                        <a:p>
                          <a:r>
                            <a:rPr kumimoji="1" lang="en-US" altLang="ja-JP" sz="1050" dirty="0" err="1"/>
                            <a:t>nncc</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1952.9</a:t>
                          </a:r>
                          <a:endParaRPr kumimoji="1" lang="ja-JP" altLang="en-US" sz="1050" dirty="0"/>
                        </a:p>
                      </a:txBody>
                      <a:tcPr/>
                    </a:tc>
                    <a:extLst>
                      <a:ext uri="{0D108BD9-81ED-4DB2-BD59-A6C34878D82A}">
                        <a16:rowId xmlns:a16="http://schemas.microsoft.com/office/drawing/2014/main" val="3485831022"/>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𝑔</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𝑔</m:t>
                                    </m:r>
                                  </m:e>
                                </m:acc>
                              </m:oMath>
                            </m:oMathPara>
                          </a14:m>
                          <a:endParaRPr kumimoji="1" lang="ja-JP" altLang="en-US" sz="1050" dirty="0"/>
                        </a:p>
                      </a:txBody>
                      <a:tcPr/>
                    </a:tc>
                    <a:tc>
                      <a:txBody>
                        <a:bodyPr/>
                        <a:lstStyle/>
                        <a:p>
                          <a:r>
                            <a:rPr kumimoji="1" lang="en-US" altLang="ja-JP" sz="1050" dirty="0" err="1"/>
                            <a:t>nngg</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5751.2</a:t>
                          </a:r>
                          <a:endParaRPr kumimoji="1" lang="ja-JP" altLang="en-US" sz="1050" dirty="0"/>
                        </a:p>
                      </a:txBody>
                      <a:tcPr/>
                    </a:tc>
                    <a:extLst>
                      <a:ext uri="{0D108BD9-81ED-4DB2-BD59-A6C34878D82A}">
                        <a16:rowId xmlns:a16="http://schemas.microsoft.com/office/drawing/2014/main" val="3420186852"/>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𝑍</m:t>
                                </m:r>
                                <m:sSup>
                                  <m:sSupPr>
                                    <m:ctrlPr>
                                      <a:rPr kumimoji="1" lang="en-US" altLang="ja-JP" sz="1050" b="0" i="1" smtClean="0">
                                        <a:latin typeface="Cambria Math" panose="02040503050406030204" pitchFamily="18" charset="0"/>
                                        <a:ea typeface="Cambria Math" panose="02040503050406030204" pitchFamily="18" charset="0"/>
                                      </a:rPr>
                                    </m:ctrlPr>
                                  </m:sSupPr>
                                  <m:e>
                                    <m:r>
                                      <a:rPr kumimoji="1" lang="en-US" altLang="ja-JP" sz="1050" b="0" i="1" smtClean="0">
                                        <a:latin typeface="Cambria Math" panose="02040503050406030204" pitchFamily="18" charset="0"/>
                                        <a:ea typeface="Cambria Math" panose="02040503050406030204" pitchFamily="18" charset="0"/>
                                      </a:rPr>
                                      <m:t>𝑍</m:t>
                                    </m:r>
                                  </m:e>
                                  <m:sup>
                                    <m:r>
                                      <a:rPr kumimoji="1" lang="ja-JP" altLang="en-US" sz="1050" b="0" i="1" smtClean="0">
                                        <a:latin typeface="Cambria Math" panose="02040503050406030204" pitchFamily="18" charset="0"/>
                                        <a:ea typeface="Cambria Math" panose="02040503050406030204" pitchFamily="18" charset="0"/>
                                      </a:rPr>
                                      <m:t>∗</m:t>
                                    </m:r>
                                  </m:sup>
                                </m:sSup>
                              </m:oMath>
                            </m:oMathPara>
                          </a14:m>
                          <a:endParaRPr kumimoji="1" lang="ja-JP" altLang="en-US" sz="1050" dirty="0"/>
                        </a:p>
                      </a:txBody>
                      <a:tcPr/>
                    </a:tc>
                    <a:tc>
                      <a:txBody>
                        <a:bodyPr/>
                        <a:lstStyle/>
                        <a:p>
                          <a:r>
                            <a:rPr kumimoji="1" lang="en-US" altLang="ja-JP" sz="1050" dirty="0" err="1"/>
                            <a:t>hzz</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1771.7</a:t>
                          </a:r>
                          <a:endParaRPr kumimoji="1" lang="ja-JP" altLang="en-US" sz="1050" dirty="0"/>
                        </a:p>
                      </a:txBody>
                      <a:tcPr/>
                    </a:tc>
                    <a:extLst>
                      <a:ext uri="{0D108BD9-81ED-4DB2-BD59-A6C34878D82A}">
                        <a16:rowId xmlns:a16="http://schemas.microsoft.com/office/drawing/2014/main" val="608002610"/>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𝑊</m:t>
                                </m:r>
                                <m:sSup>
                                  <m:sSupPr>
                                    <m:ctrlPr>
                                      <a:rPr kumimoji="1" lang="en-US" altLang="ja-JP" sz="1050" b="0" i="1" smtClean="0">
                                        <a:latin typeface="Cambria Math" panose="02040503050406030204" pitchFamily="18" charset="0"/>
                                        <a:ea typeface="Cambria Math" panose="02040503050406030204" pitchFamily="18" charset="0"/>
                                      </a:rPr>
                                    </m:ctrlPr>
                                  </m:sSupPr>
                                  <m:e>
                                    <m:r>
                                      <a:rPr kumimoji="1" lang="en-US" altLang="ja-JP" sz="1050" b="0" i="1" smtClean="0">
                                        <a:latin typeface="Cambria Math" panose="02040503050406030204" pitchFamily="18" charset="0"/>
                                        <a:ea typeface="Cambria Math" panose="02040503050406030204" pitchFamily="18" charset="0"/>
                                      </a:rPr>
                                      <m:t>𝑊</m:t>
                                    </m:r>
                                  </m:e>
                                  <m:sup>
                                    <m:r>
                                      <a:rPr kumimoji="1" lang="ja-JP" altLang="en-US" sz="1050" b="0" i="1" smtClean="0">
                                        <a:latin typeface="Cambria Math" panose="02040503050406030204" pitchFamily="18" charset="0"/>
                                        <a:ea typeface="Cambria Math" panose="02040503050406030204" pitchFamily="18" charset="0"/>
                                      </a:rPr>
                                      <m:t>∗</m:t>
                                    </m:r>
                                  </m:sup>
                                </m:sSup>
                              </m:oMath>
                            </m:oMathPara>
                          </a14:m>
                          <a:endParaRPr kumimoji="1" lang="ja-JP" altLang="en-US" sz="1050" dirty="0"/>
                        </a:p>
                      </a:txBody>
                      <a:tcPr/>
                    </a:tc>
                    <a:tc>
                      <a:txBody>
                        <a:bodyPr/>
                        <a:lstStyle/>
                        <a:p>
                          <a:r>
                            <a:rPr kumimoji="1" lang="en-US" altLang="ja-JP" sz="1050" dirty="0" err="1"/>
                            <a:t>hww</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14428.3</a:t>
                          </a:r>
                          <a:endParaRPr kumimoji="1" lang="ja-JP" altLang="en-US" sz="1050" dirty="0"/>
                        </a:p>
                      </a:txBody>
                      <a:tcPr/>
                    </a:tc>
                    <a:extLst>
                      <a:ext uri="{0D108BD9-81ED-4DB2-BD59-A6C34878D82A}">
                        <a16:rowId xmlns:a16="http://schemas.microsoft.com/office/drawing/2014/main" val="2412089150"/>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𝑍𝐻</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sSup>
                                  <m:sSupPr>
                                    <m:ctrlPr>
                                      <a:rPr kumimoji="1" lang="ja-JP" altLang="en-US" sz="1050" b="0" i="1" smtClean="0">
                                        <a:latin typeface="Cambria Math" panose="02040503050406030204" pitchFamily="18" charset="0"/>
                                        <a:ea typeface="Cambria Math" panose="02040503050406030204" pitchFamily="18" charset="0"/>
                                      </a:rPr>
                                    </m:ctrlPr>
                                  </m:sSupPr>
                                  <m:e>
                                    <m:r>
                                      <a:rPr kumimoji="1" lang="ja-JP" altLang="en-US" sz="1050" b="0" i="1" smtClean="0">
                                        <a:latin typeface="Cambria Math" panose="02040503050406030204" pitchFamily="18" charset="0"/>
                                        <a:ea typeface="Cambria Math" panose="02040503050406030204" pitchFamily="18" charset="0"/>
                                      </a:rPr>
                                      <m:t>𝜏</m:t>
                                    </m:r>
                                  </m:e>
                                  <m:sup>
                                    <m:r>
                                      <a:rPr kumimoji="1" lang="en-US" altLang="ja-JP" sz="1050" b="0" i="1" smtClean="0">
                                        <a:latin typeface="Cambria Math" panose="02040503050406030204" pitchFamily="18" charset="0"/>
                                        <a:ea typeface="Cambria Math" panose="02040503050406030204" pitchFamily="18" charset="0"/>
                                      </a:rPr>
                                      <m:t>+</m:t>
                                    </m:r>
                                  </m:sup>
                                </m:sSup>
                                <m:sSup>
                                  <m:sSupPr>
                                    <m:ctrlPr>
                                      <a:rPr kumimoji="1" lang="ja-JP" altLang="en-US" sz="1050" b="0" i="1" smtClean="0">
                                        <a:latin typeface="Cambria Math" panose="02040503050406030204" pitchFamily="18" charset="0"/>
                                      </a:rPr>
                                    </m:ctrlPr>
                                  </m:sSupPr>
                                  <m:e>
                                    <m:r>
                                      <a:rPr kumimoji="1" lang="ja-JP" altLang="en-US" sz="1050" b="0" i="1" smtClean="0">
                                        <a:latin typeface="Cambria Math" panose="02040503050406030204" pitchFamily="18" charset="0"/>
                                      </a:rPr>
                                      <m:t>𝜏</m:t>
                                    </m:r>
                                  </m:e>
                                  <m:sup>
                                    <m:r>
                                      <a:rPr kumimoji="1" lang="en-US" altLang="ja-JP" sz="1050" b="0" i="1" smtClean="0">
                                        <a:latin typeface="Cambria Math" panose="02040503050406030204" pitchFamily="18" charset="0"/>
                                      </a:rPr>
                                      <m:t>−</m:t>
                                    </m:r>
                                  </m:sup>
                                </m:sSup>
                              </m:oMath>
                            </m:oMathPara>
                          </a14:m>
                          <a:endParaRPr kumimoji="1" lang="ja-JP" altLang="en-US" sz="1050" dirty="0"/>
                        </a:p>
                      </a:txBody>
                      <a:tcPr/>
                    </a:tc>
                    <a:tc>
                      <a:txBody>
                        <a:bodyPr/>
                        <a:lstStyle/>
                        <a:p>
                          <a:r>
                            <a:rPr kumimoji="1" lang="en-US" altLang="ja-JP" sz="1050" dirty="0" err="1"/>
                            <a:t>htautau</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4241.3</a:t>
                          </a:r>
                          <a:endParaRPr kumimoji="1" lang="ja-JP" altLang="en-US" sz="1050" dirty="0"/>
                        </a:p>
                      </a:txBody>
                      <a:tcPr/>
                    </a:tc>
                    <a:extLst>
                      <a:ext uri="{0D108BD9-81ED-4DB2-BD59-A6C34878D82A}">
                        <a16:rowId xmlns:a16="http://schemas.microsoft.com/office/drawing/2014/main" val="1850800701"/>
                      </a:ext>
                    </a:extLst>
                  </a:tr>
                  <a:tr h="251284">
                    <a:tc>
                      <a:txBody>
                        <a:bodyPr/>
                        <a:lstStyle/>
                        <a:p>
                          <a:pPr/>
                          <a14:m>
                            <m:oMathPara xmlns:m="http://schemas.openxmlformats.org/officeDocument/2006/math">
                              <m:oMath>
                                <m:r>
                                  <a:rPr kumimoji="1" lang="en-US" altLang="ja-JP" sz="1050" b="0" i="1" smtClean="0">
                                    <a:latin typeface="Cambria Math" panose="02040503050406030204" pitchFamily="18" charset="0"/>
                                  </a:rPr>
                                  <m:t>𝑍𝑍</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sSup>
                                  <m:sSupPr>
                                    <m:ctrlPr>
                                      <a:rPr kumimoji="1" lang="en-US" altLang="ja-JP" sz="1050" b="0" i="1" smtClean="0">
                                        <a:latin typeface="Cambria Math" panose="02040503050406030204" pitchFamily="18" charset="0"/>
                                        <a:ea typeface="Cambria Math" panose="02040503050406030204" pitchFamily="18" charset="0"/>
                                      </a:rPr>
                                    </m:ctrlPr>
                                  </m:sSupPr>
                                  <m:e>
                                    <m:r>
                                      <a:rPr kumimoji="1" lang="en-US" altLang="ja-JP" sz="1050" b="0" i="1" smtClean="0">
                                        <a:latin typeface="Cambria Math" panose="02040503050406030204" pitchFamily="18" charset="0"/>
                                        <a:ea typeface="Cambria Math" panose="02040503050406030204" pitchFamily="18" charset="0"/>
                                      </a:rPr>
                                      <m:t>𝑙</m:t>
                                    </m:r>
                                  </m:e>
                                  <m:sup>
                                    <m:r>
                                      <a:rPr kumimoji="1" lang="en-US" altLang="ja-JP" sz="1050" b="0" i="1" smtClean="0">
                                        <a:latin typeface="Cambria Math" panose="02040503050406030204" pitchFamily="18" charset="0"/>
                                        <a:ea typeface="Cambria Math" panose="02040503050406030204" pitchFamily="18" charset="0"/>
                                      </a:rPr>
                                      <m:t>+</m:t>
                                    </m:r>
                                  </m:sup>
                                </m:sSup>
                                <m:sSup>
                                  <m:sSupPr>
                                    <m:ctrlPr>
                                      <a:rPr kumimoji="1" lang="en-US" altLang="ja-JP" sz="1050" b="0" i="1" smtClean="0">
                                        <a:latin typeface="Cambria Math" panose="02040503050406030204" pitchFamily="18" charset="0"/>
                                      </a:rPr>
                                    </m:ctrlPr>
                                  </m:sSupPr>
                                  <m:e>
                                    <m:r>
                                      <a:rPr kumimoji="1" lang="en-US" altLang="ja-JP" sz="1050" b="0" i="1" smtClean="0">
                                        <a:latin typeface="Cambria Math" panose="02040503050406030204" pitchFamily="18" charset="0"/>
                                      </a:rPr>
                                      <m:t>𝑙</m:t>
                                    </m:r>
                                  </m:e>
                                  <m:sup>
                                    <m:r>
                                      <a:rPr kumimoji="1" lang="en-US" altLang="ja-JP" sz="1050" b="0" i="1" smtClean="0">
                                        <a:latin typeface="Cambria Math" panose="02040503050406030204" pitchFamily="18" charset="0"/>
                                      </a:rPr>
                                      <m:t>−</m:t>
                                    </m:r>
                                  </m:sup>
                                </m:sSup>
                                <m:r>
                                  <a:rPr kumimoji="1" lang="en-US" altLang="ja-JP" sz="1050" b="0" i="1" smtClean="0">
                                    <a:latin typeface="Cambria Math" panose="02040503050406030204" pitchFamily="18" charset="0"/>
                                  </a:rPr>
                                  <m:t>/</m:t>
                                </m:r>
                                <m:r>
                                  <a:rPr kumimoji="1" lang="en-US" altLang="ja-JP" sz="1050" b="0" i="1" smtClean="0">
                                    <a:latin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oMath>
                            </m:oMathPara>
                          </a14:m>
                          <a:endParaRPr kumimoji="1" lang="ja-JP" altLang="en-US" sz="1050" dirty="0"/>
                        </a:p>
                      </a:txBody>
                      <a:tcPr/>
                    </a:tc>
                    <a:tc>
                      <a:txBody>
                        <a:bodyPr/>
                        <a:lstStyle/>
                        <a:p>
                          <a:r>
                            <a:rPr kumimoji="1" lang="en-US" altLang="ja-JP" sz="1050" dirty="0"/>
                            <a:t>4fZZsemileptonic</a:t>
                          </a:r>
                          <a:endParaRPr kumimoji="1" lang="ja-JP" altLang="en-US" sz="1050" dirty="0"/>
                        </a:p>
                      </a:txBody>
                      <a:tcPr/>
                    </a:tc>
                    <a:tc>
                      <a:txBody>
                        <a:bodyPr/>
                        <a:lstStyle/>
                        <a:p>
                          <a:r>
                            <a:rPr kumimoji="1" lang="en-US" altLang="ja-JP" sz="1050" dirty="0"/>
                            <a:t>3099600</a:t>
                          </a:r>
                          <a:endParaRPr kumimoji="1" lang="ja-JP" altLang="en-US" sz="1050" dirty="0"/>
                        </a:p>
                      </a:txBody>
                      <a:tcPr/>
                    </a:tc>
                    <a:tc>
                      <a:txBody>
                        <a:bodyPr/>
                        <a:lstStyle/>
                        <a:p>
                          <a:r>
                            <a:rPr kumimoji="1" lang="en-US" altLang="ja-JP" sz="1050" dirty="0"/>
                            <a:t>321101.2</a:t>
                          </a:r>
                          <a:endParaRPr kumimoji="1" lang="ja-JP" altLang="en-US" sz="1050" dirty="0"/>
                        </a:p>
                      </a:txBody>
                      <a:tcPr/>
                    </a:tc>
                    <a:extLst>
                      <a:ext uri="{0D108BD9-81ED-4DB2-BD59-A6C34878D82A}">
                        <a16:rowId xmlns:a16="http://schemas.microsoft.com/office/drawing/2014/main" val="851991806"/>
                      </a:ext>
                    </a:extLst>
                  </a:tr>
                  <a:tr h="251284">
                    <a:tc>
                      <a:txBody>
                        <a:bodyPr/>
                        <a:lstStyle/>
                        <a:p>
                          <a:pPr/>
                          <a14:m>
                            <m:oMathPara xmlns:m="http://schemas.openxmlformats.org/officeDocument/2006/math">
                              <m:oMath>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ea typeface="Cambria Math" panose="02040503050406030204" pitchFamily="18" charset="0"/>
                                  </a:rPr>
                                  <m:t>𝑍</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𝜈</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𝜈</m:t>
                                    </m:r>
                                  </m:e>
                                </m:acc>
                                <m:r>
                                  <a:rPr kumimoji="1" lang="en-US" altLang="ja-JP" sz="1050" b="0" i="1" smtClean="0">
                                    <a:latin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oMath>
                            </m:oMathPara>
                          </a14:m>
                          <a:endParaRPr kumimoji="1" lang="ja-JP" altLang="en-US" sz="1050" dirty="0"/>
                        </a:p>
                      </a:txBody>
                      <a:tcPr/>
                    </a:tc>
                    <a:tc>
                      <a:txBody>
                        <a:bodyPr/>
                        <a:lstStyle/>
                        <a:p>
                          <a:r>
                            <a:rPr kumimoji="1" lang="en-US" altLang="ja-JP" sz="1050" dirty="0"/>
                            <a:t>4fZnusemileptonic</a:t>
                          </a:r>
                          <a:endParaRPr kumimoji="1" lang="ja-JP" altLang="en-US" sz="1050" dirty="0"/>
                        </a:p>
                      </a:txBody>
                      <a:tcPr/>
                    </a:tc>
                    <a:tc>
                      <a:txBody>
                        <a:bodyPr/>
                        <a:lstStyle/>
                        <a:p>
                          <a:r>
                            <a:rPr kumimoji="1" lang="en-US" altLang="ja-JP" sz="1050" dirty="0"/>
                            <a:t>2298400</a:t>
                          </a:r>
                          <a:endParaRPr kumimoji="1" lang="ja-JP" altLang="en-US" sz="1050" dirty="0"/>
                        </a:p>
                      </a:txBody>
                      <a:tcPr/>
                    </a:tc>
                    <a:tc>
                      <a:txBody>
                        <a:bodyPr/>
                        <a:lstStyle/>
                        <a:p>
                          <a:r>
                            <a:rPr kumimoji="1" lang="en-US" altLang="ja-JP" sz="1050" dirty="0"/>
                            <a:t>238962.4</a:t>
                          </a:r>
                          <a:endParaRPr kumimoji="1" lang="ja-JP" altLang="en-US" sz="1050" dirty="0"/>
                        </a:p>
                      </a:txBody>
                      <a:tcPr/>
                    </a:tc>
                    <a:extLst>
                      <a:ext uri="{0D108BD9-81ED-4DB2-BD59-A6C34878D82A}">
                        <a16:rowId xmlns:a16="http://schemas.microsoft.com/office/drawing/2014/main" val="2390946542"/>
                      </a:ext>
                    </a:extLst>
                  </a:tr>
                  <a:tr h="251284">
                    <a:tc>
                      <a:txBody>
                        <a:bodyPr/>
                        <a:lstStyle/>
                        <a:p>
                          <a:pPr/>
                          <a14:m>
                            <m:oMathPara xmlns:m="http://schemas.openxmlformats.org/officeDocument/2006/math">
                              <m:oMath>
                                <m:r>
                                  <a:rPr kumimoji="1" lang="en-US" altLang="ja-JP" sz="1050" b="0" i="1" smtClean="0">
                                    <a:latin typeface="Cambria Math" panose="02040503050406030204" pitchFamily="18" charset="0"/>
                                  </a:rPr>
                                  <m:t>𝑊𝑊</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𝑙</m:t>
                                </m:r>
                                <m:r>
                                  <a:rPr kumimoji="1" lang="en-US" altLang="ja-JP" sz="1050" b="0" i="1" smtClean="0">
                                    <a:latin typeface="Cambria Math" panose="02040503050406030204" pitchFamily="18" charset="0"/>
                                    <a:ea typeface="Cambria Math" panose="02040503050406030204" pitchFamily="18" charset="0"/>
                                  </a:rPr>
                                  <m:t>𝜈</m:t>
                                </m:r>
                                <m:r>
                                  <a:rPr kumimoji="1" lang="en-US" altLang="ja-JP" sz="1050" b="0" i="1" smtClean="0">
                                    <a:latin typeface="Cambria Math" panose="02040503050406030204" pitchFamily="18" charset="0"/>
                                    <a:ea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oMath>
                            </m:oMathPara>
                          </a14:m>
                          <a:endParaRPr kumimoji="1" lang="ja-JP" altLang="en-US" sz="1050" dirty="0"/>
                        </a:p>
                      </a:txBody>
                      <a:tcPr/>
                    </a:tc>
                    <a:tc>
                      <a:txBody>
                        <a:bodyPr/>
                        <a:lstStyle/>
                        <a:p>
                          <a:r>
                            <a:rPr kumimoji="1" lang="en-US" altLang="ja-JP" sz="1050" dirty="0"/>
                            <a:t>4fWWsemileptonic</a:t>
                          </a:r>
                          <a:endParaRPr kumimoji="1" lang="ja-JP" altLang="en-US" sz="1050" dirty="0"/>
                        </a:p>
                      </a:txBody>
                      <a:tcPr/>
                    </a:tc>
                    <a:tc>
                      <a:txBody>
                        <a:bodyPr/>
                        <a:lstStyle/>
                        <a:p>
                          <a:r>
                            <a:rPr kumimoji="1" lang="en-US" altLang="ja-JP" sz="1050" dirty="0"/>
                            <a:t>36086800</a:t>
                          </a:r>
                          <a:endParaRPr kumimoji="1" lang="ja-JP" altLang="en-US" sz="1050" dirty="0"/>
                        </a:p>
                      </a:txBody>
                      <a:tcPr/>
                    </a:tc>
                    <a:tc>
                      <a:txBody>
                        <a:bodyPr/>
                        <a:lstStyle/>
                        <a:p>
                          <a:r>
                            <a:rPr kumimoji="1" lang="en-US" altLang="ja-JP" sz="1050" dirty="0"/>
                            <a:t>9887219.3</a:t>
                          </a:r>
                          <a:endParaRPr kumimoji="1" lang="ja-JP" altLang="en-US" sz="1050" dirty="0"/>
                        </a:p>
                      </a:txBody>
                      <a:tcPr/>
                    </a:tc>
                    <a:extLst>
                      <a:ext uri="{0D108BD9-81ED-4DB2-BD59-A6C34878D82A}">
                        <a16:rowId xmlns:a16="http://schemas.microsoft.com/office/drawing/2014/main" val="2259148101"/>
                      </a:ext>
                    </a:extLst>
                  </a:tr>
                  <a:tr h="325360">
                    <a:tc>
                      <a:txBody>
                        <a:bodyPr/>
                        <a:lstStyle/>
                        <a:p>
                          <a:pPr/>
                          <a14:m>
                            <m:oMathPara xmlns:m="http://schemas.openxmlformats.org/officeDocument/2006/math">
                              <m:oMath>
                                <m:r>
                                  <a:rPr kumimoji="1" lang="en-US" altLang="ja-JP" sz="1050" b="0" i="1" smtClean="0">
                                    <a:latin typeface="Cambria Math" panose="02040503050406030204" pitchFamily="18" charset="0"/>
                                  </a:rPr>
                                  <m:t>𝑊𝑊</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𝑙</m:t>
                                </m:r>
                                <m:r>
                                  <a:rPr kumimoji="1" lang="en-US" altLang="ja-JP" sz="1050" b="0" i="1" smtClean="0">
                                    <a:latin typeface="Cambria Math" panose="02040503050406030204" pitchFamily="18" charset="0"/>
                                    <a:ea typeface="Cambria Math" panose="02040503050406030204" pitchFamily="18" charset="0"/>
                                  </a:rPr>
                                  <m:t>𝜈</m:t>
                                </m:r>
                                <m:r>
                                  <a:rPr kumimoji="1" lang="en-US" altLang="ja-JP" sz="1050" b="0" i="1" smtClean="0">
                                    <a:latin typeface="Cambria Math" panose="02040503050406030204" pitchFamily="18" charset="0"/>
                                    <a:ea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oMath>
                            </m:oMathPara>
                          </a14:m>
                          <a:endParaRPr kumimoji="1" lang="ja-JP" altLang="en-US" sz="1050" dirty="0"/>
                        </a:p>
                      </a:txBody>
                      <a:tcPr/>
                    </a:tc>
                    <a:tc>
                      <a:txBody>
                        <a:bodyPr/>
                        <a:lstStyle/>
                        <a:p>
                          <a:r>
                            <a:rPr kumimoji="1" lang="en-US" altLang="ja-JP" sz="1050" dirty="0"/>
                            <a:t>4fWsemileptonic</a:t>
                          </a:r>
                          <a:endParaRPr kumimoji="1" lang="ja-JP" altLang="en-US" sz="1050" dirty="0"/>
                        </a:p>
                      </a:txBody>
                      <a:tcPr/>
                    </a:tc>
                    <a:tc>
                      <a:txBody>
                        <a:bodyPr/>
                        <a:lstStyle/>
                        <a:p>
                          <a:r>
                            <a:rPr kumimoji="1" lang="en-US" altLang="ja-JP" sz="1050" dirty="0"/>
                            <a:t>45357600</a:t>
                          </a:r>
                          <a:endParaRPr kumimoji="1" lang="ja-JP" altLang="en-US" sz="1050" dirty="0"/>
                        </a:p>
                      </a:txBody>
                      <a:tcPr/>
                    </a:tc>
                    <a:tc>
                      <a:txBody>
                        <a:bodyPr/>
                        <a:lstStyle/>
                        <a:p>
                          <a:r>
                            <a:rPr kumimoji="1" lang="en-US" altLang="ja-JP" sz="1050" dirty="0"/>
                            <a:t>5404003.8</a:t>
                          </a:r>
                          <a:endParaRPr kumimoji="1" lang="ja-JP" altLang="en-US" sz="1050" dirty="0"/>
                        </a:p>
                      </a:txBody>
                      <a:tcPr/>
                    </a:tc>
                    <a:extLst>
                      <a:ext uri="{0D108BD9-81ED-4DB2-BD59-A6C34878D82A}">
                        <a16:rowId xmlns:a16="http://schemas.microsoft.com/office/drawing/2014/main" val="4218656179"/>
                      </a:ext>
                    </a:extLst>
                  </a:tr>
                  <a:tr h="2512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1" lang="en-US" altLang="ja-JP" sz="1050" b="0" i="1" smtClean="0">
                                    <a:latin typeface="Cambria Math" panose="02040503050406030204" pitchFamily="18" charset="0"/>
                                  </a:rPr>
                                  <m:t>𝑊𝑊</m:t>
                                </m:r>
                                <m:r>
                                  <a:rPr kumimoji="1" lang="en-US" altLang="ja-JP" sz="1050" b="0" i="1" smtClean="0">
                                    <a:latin typeface="Cambria Math" panose="02040503050406030204" pitchFamily="18" charset="0"/>
                                  </a:rPr>
                                  <m:t>/</m:t>
                                </m:r>
                                <m:r>
                                  <a:rPr kumimoji="1" lang="en-US" altLang="ja-JP" sz="1050" b="0" i="1" smtClean="0">
                                    <a:latin typeface="Cambria Math" panose="02040503050406030204" pitchFamily="18" charset="0"/>
                                  </a:rPr>
                                  <m:t>𝑍𝑍</m:t>
                                </m:r>
                                <m:r>
                                  <a:rPr kumimoji="1" lang="en-US" altLang="ja-JP" sz="1050" b="0" i="1" smtClean="0">
                                    <a:latin typeface="Cambria Math" panose="02040503050406030204" pitchFamily="18" charset="0"/>
                                    <a:ea typeface="Cambria Math" panose="02040503050406030204" pitchFamily="18" charset="0"/>
                                  </a:rPr>
                                  <m:t>→</m:t>
                                </m:r>
                                <m:r>
                                  <a:rPr kumimoji="1" lang="en-US" altLang="ja-JP" sz="1050" b="0" i="1" smtClean="0">
                                    <a:latin typeface="Cambria Math" panose="02040503050406030204" pitchFamily="18" charset="0"/>
                                    <a:ea typeface="Cambria Math" panose="02040503050406030204" pitchFamily="18" charset="0"/>
                                  </a:rPr>
                                  <m:t>𝑙</m:t>
                                </m:r>
                                <m:r>
                                  <a:rPr kumimoji="1" lang="en-US" altLang="ja-JP" sz="1050" b="0" i="1" smtClean="0">
                                    <a:latin typeface="Cambria Math" panose="02040503050406030204" pitchFamily="18" charset="0"/>
                                    <a:ea typeface="Cambria Math" panose="02040503050406030204" pitchFamily="18" charset="0"/>
                                  </a:rPr>
                                  <m:t>𝜈</m:t>
                                </m:r>
                                <m:r>
                                  <a:rPr kumimoji="1" lang="en-US" altLang="ja-JP" sz="1050" b="0" i="1" smtClean="0">
                                    <a:latin typeface="Cambria Math" panose="02040503050406030204" pitchFamily="18" charset="0"/>
                                    <a:ea typeface="Cambria Math" panose="02040503050406030204" pitchFamily="18" charset="0"/>
                                  </a:rPr>
                                  <m:t>𝑞</m:t>
                                </m:r>
                                <m:acc>
                                  <m:accPr>
                                    <m:chr m:val="̅"/>
                                    <m:ctrlPr>
                                      <a:rPr kumimoji="1" lang="en-US" altLang="ja-JP" sz="1050" b="0" i="1" smtClean="0">
                                        <a:latin typeface="Cambria Math" panose="02040503050406030204" pitchFamily="18" charset="0"/>
                                        <a:ea typeface="Cambria Math" panose="02040503050406030204" pitchFamily="18" charset="0"/>
                                      </a:rPr>
                                    </m:ctrlPr>
                                  </m:accPr>
                                  <m:e>
                                    <m:r>
                                      <a:rPr kumimoji="1" lang="en-US" altLang="ja-JP" sz="1050" b="0" i="1" smtClean="0">
                                        <a:latin typeface="Cambria Math" panose="02040503050406030204" pitchFamily="18" charset="0"/>
                                        <a:ea typeface="Cambria Math" panose="02040503050406030204" pitchFamily="18" charset="0"/>
                                      </a:rPr>
                                      <m:t>𝑞</m:t>
                                    </m:r>
                                  </m:e>
                                </m:acc>
                              </m:oMath>
                            </m:oMathPara>
                          </a14:m>
                          <a:endParaRPr kumimoji="1" lang="ja-JP" altLang="en-US" sz="1050" dirty="0"/>
                        </a:p>
                      </a:txBody>
                      <a:tcPr/>
                    </a:tc>
                    <a:tc>
                      <a:txBody>
                        <a:bodyPr/>
                        <a:lstStyle/>
                        <a:p>
                          <a:r>
                            <a:rPr kumimoji="1" lang="en-US" altLang="ja-JP" sz="1050" dirty="0"/>
                            <a:t>4fmixleptonic</a:t>
                          </a:r>
                          <a:endParaRPr kumimoji="1" lang="ja-JP" altLang="en-US" sz="1050" dirty="0"/>
                        </a:p>
                      </a:txBody>
                      <a:tcPr/>
                    </a:tc>
                    <a:tc>
                      <a:txBody>
                        <a:bodyPr/>
                        <a:lstStyle/>
                        <a:p>
                          <a:r>
                            <a:rPr kumimoji="1" lang="en-US" altLang="ja-JP" sz="1050" dirty="0"/>
                            <a:t>8400000</a:t>
                          </a:r>
                          <a:endParaRPr kumimoji="1" lang="ja-JP" altLang="en-US" sz="1050" dirty="0"/>
                        </a:p>
                      </a:txBody>
                      <a:tcPr/>
                    </a:tc>
                    <a:tc>
                      <a:txBody>
                        <a:bodyPr/>
                        <a:lstStyle/>
                        <a:p>
                          <a:r>
                            <a:rPr kumimoji="1" lang="en-US" altLang="ja-JP" sz="1050" dirty="0"/>
                            <a:t>861910.4</a:t>
                          </a:r>
                          <a:endParaRPr kumimoji="1" lang="ja-JP" altLang="en-US" sz="1050" dirty="0"/>
                        </a:p>
                      </a:txBody>
                      <a:tcPr/>
                    </a:tc>
                    <a:extLst>
                      <a:ext uri="{0D108BD9-81ED-4DB2-BD59-A6C34878D82A}">
                        <a16:rowId xmlns:a16="http://schemas.microsoft.com/office/drawing/2014/main" val="503255876"/>
                      </a:ext>
                    </a:extLst>
                  </a:tr>
                </a:tbl>
              </a:graphicData>
            </a:graphic>
          </p:graphicFrame>
        </mc:Choice>
        <mc:Fallback>
          <p:graphicFrame>
            <p:nvGraphicFramePr>
              <p:cNvPr id="7" name="表 6">
                <a:extLst>
                  <a:ext uri="{FF2B5EF4-FFF2-40B4-BE49-F238E27FC236}">
                    <a16:creationId xmlns:a16="http://schemas.microsoft.com/office/drawing/2014/main" id="{C756B156-6774-CB97-B8A8-1EF6819C869D}"/>
                  </a:ext>
                </a:extLst>
              </p:cNvPr>
              <p:cNvGraphicFramePr>
                <a:graphicFrameLocks noGrp="1"/>
              </p:cNvGraphicFramePr>
              <p:nvPr>
                <p:extLst>
                  <p:ext uri="{D42A27DB-BD31-4B8C-83A1-F6EECF244321}">
                    <p14:modId xmlns:p14="http://schemas.microsoft.com/office/powerpoint/2010/main" val="4137181664"/>
                  </p:ext>
                </p:extLst>
              </p:nvPr>
            </p:nvGraphicFramePr>
            <p:xfrm>
              <a:off x="5642830" y="1463040"/>
              <a:ext cx="5958841" cy="3535135"/>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val="4244411325"/>
                        </a:ext>
                      </a:extLst>
                    </a:gridCol>
                    <a:gridCol w="1643063">
                      <a:extLst>
                        <a:ext uri="{9D8B030D-6E8A-4147-A177-3AD203B41FA5}">
                          <a16:colId xmlns:a16="http://schemas.microsoft.com/office/drawing/2014/main" val="858011063"/>
                        </a:ext>
                      </a:extLst>
                    </a:gridCol>
                    <a:gridCol w="1325404">
                      <a:extLst>
                        <a:ext uri="{9D8B030D-6E8A-4147-A177-3AD203B41FA5}">
                          <a16:colId xmlns:a16="http://schemas.microsoft.com/office/drawing/2014/main" val="4264470381"/>
                        </a:ext>
                      </a:extLst>
                    </a:gridCol>
                    <a:gridCol w="1413034">
                      <a:extLst>
                        <a:ext uri="{9D8B030D-6E8A-4147-A177-3AD203B41FA5}">
                          <a16:colId xmlns:a16="http://schemas.microsoft.com/office/drawing/2014/main" val="3757502881"/>
                        </a:ext>
                      </a:extLst>
                    </a:gridCol>
                  </a:tblGrid>
                  <a:tr h="439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t>プロセス</a:t>
                          </a:r>
                        </a:p>
                      </a:txBody>
                      <a:tcPr/>
                    </a:tc>
                    <a:tc>
                      <a:txBody>
                        <a:bodyPr/>
                        <a:lstStyle/>
                        <a:p>
                          <a:r>
                            <a:rPr kumimoji="1" lang="ja-JP" altLang="en-US" sz="1050" dirty="0"/>
                            <a:t>ファイル名</a:t>
                          </a:r>
                        </a:p>
                      </a:txBody>
                      <a:tcPr/>
                    </a:tc>
                    <a:tc>
                      <a:txBody>
                        <a:bodyPr/>
                        <a:lstStyle/>
                        <a:p>
                          <a:r>
                            <a:rPr kumimoji="1" lang="ja-JP" altLang="en-US" sz="1050" dirty="0"/>
                            <a:t>生イベント数</a:t>
                          </a:r>
                        </a:p>
                      </a:txBody>
                      <a:tcPr/>
                    </a:tc>
                    <a:tc>
                      <a:txBody>
                        <a:bodyPr/>
                        <a:lstStyle/>
                        <a:p>
                          <a:r>
                            <a:rPr kumimoji="1" lang="ja-JP" altLang="en-US" sz="1050" dirty="0"/>
                            <a:t>重み付けされたイベント数</a:t>
                          </a:r>
                        </a:p>
                      </a:txBody>
                      <a:tcPr/>
                    </a:tc>
                    <a:extLst>
                      <a:ext uri="{0D108BD9-81ED-4DB2-BD59-A6C34878D82A}">
                        <a16:rowId xmlns:a16="http://schemas.microsoft.com/office/drawing/2014/main" val="1472098987"/>
                      </a:ext>
                    </a:extLst>
                  </a:tr>
                  <a:tr h="251460">
                    <a:tc>
                      <a:txBody>
                        <a:bodyPr/>
                        <a:lstStyle/>
                        <a:p>
                          <a:endParaRPr lang="ja-JP"/>
                        </a:p>
                      </a:txBody>
                      <a:tcPr>
                        <a:blipFill>
                          <a:blip r:embed="rId3"/>
                          <a:stretch>
                            <a:fillRect l="-386" t="-180488" r="-279537" b="-1153659"/>
                          </a:stretch>
                        </a:blipFill>
                      </a:tcPr>
                    </a:tc>
                    <a:tc>
                      <a:txBody>
                        <a:bodyPr/>
                        <a:lstStyle/>
                        <a:p>
                          <a:r>
                            <a:rPr kumimoji="1" lang="en-US" altLang="ja-JP" sz="1050" dirty="0" err="1"/>
                            <a:t>nnss</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16.5</a:t>
                          </a:r>
                          <a:endParaRPr kumimoji="1" lang="ja-JP" altLang="en-US" sz="1050" dirty="0"/>
                        </a:p>
                      </a:txBody>
                      <a:tcPr/>
                    </a:tc>
                    <a:extLst>
                      <a:ext uri="{0D108BD9-81ED-4DB2-BD59-A6C34878D82A}">
                        <a16:rowId xmlns:a16="http://schemas.microsoft.com/office/drawing/2014/main" val="253495791"/>
                      </a:ext>
                    </a:extLst>
                  </a:tr>
                  <a:tr h="255428">
                    <a:tc>
                      <a:txBody>
                        <a:bodyPr/>
                        <a:lstStyle/>
                        <a:p>
                          <a:endParaRPr lang="ja-JP"/>
                        </a:p>
                      </a:txBody>
                      <a:tcPr>
                        <a:blipFill>
                          <a:blip r:embed="rId3"/>
                          <a:stretch>
                            <a:fillRect l="-386" t="-273810" r="-279537" b="-1026190"/>
                          </a:stretch>
                        </a:blipFill>
                      </a:tcPr>
                    </a:tc>
                    <a:tc>
                      <a:txBody>
                        <a:bodyPr/>
                        <a:lstStyle/>
                        <a:p>
                          <a:r>
                            <a:rPr kumimoji="1" lang="en-US" altLang="ja-JP" sz="1050" dirty="0" err="1"/>
                            <a:t>nnbb</a:t>
                          </a:r>
                          <a:endParaRPr kumimoji="1" lang="ja-JP" alt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200000</a:t>
                          </a:r>
                          <a:endParaRPr kumimoji="1" lang="ja-JP" alt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38721.6</a:t>
                          </a:r>
                          <a:endParaRPr kumimoji="1" lang="ja-JP" altLang="en-US" sz="1050" dirty="0"/>
                        </a:p>
                      </a:txBody>
                      <a:tcPr/>
                    </a:tc>
                    <a:extLst>
                      <a:ext uri="{0D108BD9-81ED-4DB2-BD59-A6C34878D82A}">
                        <a16:rowId xmlns:a16="http://schemas.microsoft.com/office/drawing/2014/main" val="1114850423"/>
                      </a:ext>
                    </a:extLst>
                  </a:tr>
                  <a:tr h="251460">
                    <a:tc>
                      <a:txBody>
                        <a:bodyPr/>
                        <a:lstStyle/>
                        <a:p>
                          <a:endParaRPr lang="ja-JP"/>
                        </a:p>
                      </a:txBody>
                      <a:tcPr>
                        <a:blipFill>
                          <a:blip r:embed="rId3"/>
                          <a:stretch>
                            <a:fillRect l="-386" t="-373810" r="-279537" b="-926190"/>
                          </a:stretch>
                        </a:blipFill>
                      </a:tcPr>
                    </a:tc>
                    <a:tc>
                      <a:txBody>
                        <a:bodyPr/>
                        <a:lstStyle/>
                        <a:p>
                          <a:r>
                            <a:rPr kumimoji="1" lang="en-US" altLang="ja-JP" sz="1050" dirty="0" err="1"/>
                            <a:t>nncc</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1952.9</a:t>
                          </a:r>
                          <a:endParaRPr kumimoji="1" lang="ja-JP" altLang="en-US" sz="1050" dirty="0"/>
                        </a:p>
                      </a:txBody>
                      <a:tcPr/>
                    </a:tc>
                    <a:extLst>
                      <a:ext uri="{0D108BD9-81ED-4DB2-BD59-A6C34878D82A}">
                        <a16:rowId xmlns:a16="http://schemas.microsoft.com/office/drawing/2014/main" val="3485831022"/>
                      </a:ext>
                    </a:extLst>
                  </a:tr>
                  <a:tr h="251460">
                    <a:tc>
                      <a:txBody>
                        <a:bodyPr/>
                        <a:lstStyle/>
                        <a:p>
                          <a:endParaRPr lang="ja-JP"/>
                        </a:p>
                      </a:txBody>
                      <a:tcPr>
                        <a:blipFill>
                          <a:blip r:embed="rId3"/>
                          <a:stretch>
                            <a:fillRect l="-386" t="-485366" r="-279537" b="-848780"/>
                          </a:stretch>
                        </a:blipFill>
                      </a:tcPr>
                    </a:tc>
                    <a:tc>
                      <a:txBody>
                        <a:bodyPr/>
                        <a:lstStyle/>
                        <a:p>
                          <a:r>
                            <a:rPr kumimoji="1" lang="en-US" altLang="ja-JP" sz="1050" dirty="0" err="1"/>
                            <a:t>nngg</a:t>
                          </a:r>
                          <a:endParaRPr kumimoji="1" lang="ja-JP" altLang="en-US" sz="1050" dirty="0"/>
                        </a:p>
                      </a:txBody>
                      <a:tcPr/>
                    </a:tc>
                    <a:tc>
                      <a:txBody>
                        <a:bodyPr/>
                        <a:lstStyle/>
                        <a:p>
                          <a:r>
                            <a:rPr kumimoji="1" lang="en-US" altLang="ja-JP" sz="1050" dirty="0"/>
                            <a:t>200000</a:t>
                          </a:r>
                          <a:endParaRPr kumimoji="1" lang="ja-JP" altLang="en-US" sz="1050" dirty="0"/>
                        </a:p>
                      </a:txBody>
                      <a:tcPr/>
                    </a:tc>
                    <a:tc>
                      <a:txBody>
                        <a:bodyPr/>
                        <a:lstStyle/>
                        <a:p>
                          <a:r>
                            <a:rPr kumimoji="1" lang="en-US" altLang="ja-JP" sz="1050" dirty="0"/>
                            <a:t>5751.2</a:t>
                          </a:r>
                          <a:endParaRPr kumimoji="1" lang="ja-JP" altLang="en-US" sz="1050" dirty="0"/>
                        </a:p>
                      </a:txBody>
                      <a:tcPr/>
                    </a:tc>
                    <a:extLst>
                      <a:ext uri="{0D108BD9-81ED-4DB2-BD59-A6C34878D82A}">
                        <a16:rowId xmlns:a16="http://schemas.microsoft.com/office/drawing/2014/main" val="3420186852"/>
                      </a:ext>
                    </a:extLst>
                  </a:tr>
                  <a:tr h="251460">
                    <a:tc>
                      <a:txBody>
                        <a:bodyPr/>
                        <a:lstStyle/>
                        <a:p>
                          <a:endParaRPr lang="ja-JP"/>
                        </a:p>
                      </a:txBody>
                      <a:tcPr>
                        <a:blipFill>
                          <a:blip r:embed="rId3"/>
                          <a:stretch>
                            <a:fillRect l="-386" t="-585366" r="-279537" b="-748780"/>
                          </a:stretch>
                        </a:blipFill>
                      </a:tcPr>
                    </a:tc>
                    <a:tc>
                      <a:txBody>
                        <a:bodyPr/>
                        <a:lstStyle/>
                        <a:p>
                          <a:r>
                            <a:rPr kumimoji="1" lang="en-US" altLang="ja-JP" sz="1050" dirty="0" err="1"/>
                            <a:t>hzz</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1771.7</a:t>
                          </a:r>
                          <a:endParaRPr kumimoji="1" lang="ja-JP" altLang="en-US" sz="1050" dirty="0"/>
                        </a:p>
                      </a:txBody>
                      <a:tcPr/>
                    </a:tc>
                    <a:extLst>
                      <a:ext uri="{0D108BD9-81ED-4DB2-BD59-A6C34878D82A}">
                        <a16:rowId xmlns:a16="http://schemas.microsoft.com/office/drawing/2014/main" val="608002610"/>
                      </a:ext>
                    </a:extLst>
                  </a:tr>
                  <a:tr h="251460">
                    <a:tc>
                      <a:txBody>
                        <a:bodyPr/>
                        <a:lstStyle/>
                        <a:p>
                          <a:endParaRPr lang="ja-JP"/>
                        </a:p>
                      </a:txBody>
                      <a:tcPr>
                        <a:blipFill>
                          <a:blip r:embed="rId3"/>
                          <a:stretch>
                            <a:fillRect l="-386" t="-685366" r="-279537" b="-648780"/>
                          </a:stretch>
                        </a:blipFill>
                      </a:tcPr>
                    </a:tc>
                    <a:tc>
                      <a:txBody>
                        <a:bodyPr/>
                        <a:lstStyle/>
                        <a:p>
                          <a:r>
                            <a:rPr kumimoji="1" lang="en-US" altLang="ja-JP" sz="1050" dirty="0" err="1"/>
                            <a:t>hww</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14428.3</a:t>
                          </a:r>
                          <a:endParaRPr kumimoji="1" lang="ja-JP" altLang="en-US" sz="1050" dirty="0"/>
                        </a:p>
                      </a:txBody>
                      <a:tcPr/>
                    </a:tc>
                    <a:extLst>
                      <a:ext uri="{0D108BD9-81ED-4DB2-BD59-A6C34878D82A}">
                        <a16:rowId xmlns:a16="http://schemas.microsoft.com/office/drawing/2014/main" val="2412089150"/>
                      </a:ext>
                    </a:extLst>
                  </a:tr>
                  <a:tr h="251460">
                    <a:tc>
                      <a:txBody>
                        <a:bodyPr/>
                        <a:lstStyle/>
                        <a:p>
                          <a:endParaRPr lang="ja-JP"/>
                        </a:p>
                      </a:txBody>
                      <a:tcPr>
                        <a:blipFill>
                          <a:blip r:embed="rId3"/>
                          <a:stretch>
                            <a:fillRect l="-386" t="-766667" r="-279537" b="-533333"/>
                          </a:stretch>
                        </a:blipFill>
                      </a:tcPr>
                    </a:tc>
                    <a:tc>
                      <a:txBody>
                        <a:bodyPr/>
                        <a:lstStyle/>
                        <a:p>
                          <a:r>
                            <a:rPr kumimoji="1" lang="en-US" altLang="ja-JP" sz="1050" dirty="0" err="1"/>
                            <a:t>htautau</a:t>
                          </a:r>
                          <a:endParaRPr kumimoji="1" lang="ja-JP" altLang="en-US" sz="1050" dirty="0"/>
                        </a:p>
                      </a:txBody>
                      <a:tcPr/>
                    </a:tc>
                    <a:tc>
                      <a:txBody>
                        <a:bodyPr/>
                        <a:lstStyle/>
                        <a:p>
                          <a:r>
                            <a:rPr kumimoji="1" lang="en-US" altLang="ja-JP" sz="1050" dirty="0"/>
                            <a:t>1000000</a:t>
                          </a:r>
                          <a:endParaRPr kumimoji="1" lang="ja-JP" altLang="en-US" sz="1050" dirty="0"/>
                        </a:p>
                      </a:txBody>
                      <a:tcPr/>
                    </a:tc>
                    <a:tc>
                      <a:txBody>
                        <a:bodyPr/>
                        <a:lstStyle/>
                        <a:p>
                          <a:r>
                            <a:rPr kumimoji="1" lang="en-US" altLang="ja-JP" sz="1050" dirty="0"/>
                            <a:t>4241.3</a:t>
                          </a:r>
                          <a:endParaRPr kumimoji="1" lang="ja-JP" altLang="en-US" sz="1050" dirty="0"/>
                        </a:p>
                      </a:txBody>
                      <a:tcPr/>
                    </a:tc>
                    <a:extLst>
                      <a:ext uri="{0D108BD9-81ED-4DB2-BD59-A6C34878D82A}">
                        <a16:rowId xmlns:a16="http://schemas.microsoft.com/office/drawing/2014/main" val="1850800701"/>
                      </a:ext>
                    </a:extLst>
                  </a:tr>
                  <a:tr h="251460">
                    <a:tc>
                      <a:txBody>
                        <a:bodyPr/>
                        <a:lstStyle/>
                        <a:p>
                          <a:endParaRPr lang="ja-JP"/>
                        </a:p>
                      </a:txBody>
                      <a:tcPr>
                        <a:blipFill>
                          <a:blip r:embed="rId3"/>
                          <a:stretch>
                            <a:fillRect l="-386" t="-887805" r="-279537" b="-446341"/>
                          </a:stretch>
                        </a:blipFill>
                      </a:tcPr>
                    </a:tc>
                    <a:tc>
                      <a:txBody>
                        <a:bodyPr/>
                        <a:lstStyle/>
                        <a:p>
                          <a:r>
                            <a:rPr kumimoji="1" lang="en-US" altLang="ja-JP" sz="1050" dirty="0"/>
                            <a:t>4fZZsemileptonic</a:t>
                          </a:r>
                          <a:endParaRPr kumimoji="1" lang="ja-JP" altLang="en-US" sz="1050" dirty="0"/>
                        </a:p>
                      </a:txBody>
                      <a:tcPr/>
                    </a:tc>
                    <a:tc>
                      <a:txBody>
                        <a:bodyPr/>
                        <a:lstStyle/>
                        <a:p>
                          <a:r>
                            <a:rPr kumimoji="1" lang="en-US" altLang="ja-JP" sz="1050" dirty="0"/>
                            <a:t>3099600</a:t>
                          </a:r>
                          <a:endParaRPr kumimoji="1" lang="ja-JP" altLang="en-US" sz="1050" dirty="0"/>
                        </a:p>
                      </a:txBody>
                      <a:tcPr/>
                    </a:tc>
                    <a:tc>
                      <a:txBody>
                        <a:bodyPr/>
                        <a:lstStyle/>
                        <a:p>
                          <a:r>
                            <a:rPr kumimoji="1" lang="en-US" altLang="ja-JP" sz="1050" dirty="0"/>
                            <a:t>321101.2</a:t>
                          </a:r>
                          <a:endParaRPr kumimoji="1" lang="ja-JP" altLang="en-US" sz="1050" dirty="0"/>
                        </a:p>
                      </a:txBody>
                      <a:tcPr/>
                    </a:tc>
                    <a:extLst>
                      <a:ext uri="{0D108BD9-81ED-4DB2-BD59-A6C34878D82A}">
                        <a16:rowId xmlns:a16="http://schemas.microsoft.com/office/drawing/2014/main" val="851991806"/>
                      </a:ext>
                    </a:extLst>
                  </a:tr>
                  <a:tr h="251460">
                    <a:tc>
                      <a:txBody>
                        <a:bodyPr/>
                        <a:lstStyle/>
                        <a:p>
                          <a:endParaRPr lang="ja-JP"/>
                        </a:p>
                      </a:txBody>
                      <a:tcPr>
                        <a:blipFill>
                          <a:blip r:embed="rId3"/>
                          <a:stretch>
                            <a:fillRect l="-386" t="-987805" r="-279537" b="-346341"/>
                          </a:stretch>
                        </a:blipFill>
                      </a:tcPr>
                    </a:tc>
                    <a:tc>
                      <a:txBody>
                        <a:bodyPr/>
                        <a:lstStyle/>
                        <a:p>
                          <a:r>
                            <a:rPr kumimoji="1" lang="en-US" altLang="ja-JP" sz="1050" dirty="0"/>
                            <a:t>4fZnusemileptonic</a:t>
                          </a:r>
                          <a:endParaRPr kumimoji="1" lang="ja-JP" altLang="en-US" sz="1050" dirty="0"/>
                        </a:p>
                      </a:txBody>
                      <a:tcPr/>
                    </a:tc>
                    <a:tc>
                      <a:txBody>
                        <a:bodyPr/>
                        <a:lstStyle/>
                        <a:p>
                          <a:r>
                            <a:rPr kumimoji="1" lang="en-US" altLang="ja-JP" sz="1050" dirty="0"/>
                            <a:t>2298400</a:t>
                          </a:r>
                          <a:endParaRPr kumimoji="1" lang="ja-JP" altLang="en-US" sz="1050" dirty="0"/>
                        </a:p>
                      </a:txBody>
                      <a:tcPr/>
                    </a:tc>
                    <a:tc>
                      <a:txBody>
                        <a:bodyPr/>
                        <a:lstStyle/>
                        <a:p>
                          <a:r>
                            <a:rPr kumimoji="1" lang="en-US" altLang="ja-JP" sz="1050" dirty="0"/>
                            <a:t>238962.4</a:t>
                          </a:r>
                          <a:endParaRPr kumimoji="1" lang="ja-JP" altLang="en-US" sz="1050" dirty="0"/>
                        </a:p>
                      </a:txBody>
                      <a:tcPr/>
                    </a:tc>
                    <a:extLst>
                      <a:ext uri="{0D108BD9-81ED-4DB2-BD59-A6C34878D82A}">
                        <a16:rowId xmlns:a16="http://schemas.microsoft.com/office/drawing/2014/main" val="2390946542"/>
                      </a:ext>
                    </a:extLst>
                  </a:tr>
                  <a:tr h="251460">
                    <a:tc>
                      <a:txBody>
                        <a:bodyPr/>
                        <a:lstStyle/>
                        <a:p>
                          <a:endParaRPr lang="ja-JP"/>
                        </a:p>
                      </a:txBody>
                      <a:tcPr>
                        <a:blipFill>
                          <a:blip r:embed="rId3"/>
                          <a:stretch>
                            <a:fillRect l="-386" t="-1087805" r="-279537" b="-246341"/>
                          </a:stretch>
                        </a:blipFill>
                      </a:tcPr>
                    </a:tc>
                    <a:tc>
                      <a:txBody>
                        <a:bodyPr/>
                        <a:lstStyle/>
                        <a:p>
                          <a:r>
                            <a:rPr kumimoji="1" lang="en-US" altLang="ja-JP" sz="1050" dirty="0"/>
                            <a:t>4fWWsemileptonic</a:t>
                          </a:r>
                          <a:endParaRPr kumimoji="1" lang="ja-JP" altLang="en-US" sz="1050" dirty="0"/>
                        </a:p>
                      </a:txBody>
                      <a:tcPr/>
                    </a:tc>
                    <a:tc>
                      <a:txBody>
                        <a:bodyPr/>
                        <a:lstStyle/>
                        <a:p>
                          <a:r>
                            <a:rPr kumimoji="1" lang="en-US" altLang="ja-JP" sz="1050" dirty="0"/>
                            <a:t>36086800</a:t>
                          </a:r>
                          <a:endParaRPr kumimoji="1" lang="ja-JP" altLang="en-US" sz="1050" dirty="0"/>
                        </a:p>
                      </a:txBody>
                      <a:tcPr/>
                    </a:tc>
                    <a:tc>
                      <a:txBody>
                        <a:bodyPr/>
                        <a:lstStyle/>
                        <a:p>
                          <a:r>
                            <a:rPr kumimoji="1" lang="en-US" altLang="ja-JP" sz="1050" dirty="0"/>
                            <a:t>9887219.3</a:t>
                          </a:r>
                          <a:endParaRPr kumimoji="1" lang="ja-JP" altLang="en-US" sz="1050" dirty="0"/>
                        </a:p>
                      </a:txBody>
                      <a:tcPr/>
                    </a:tc>
                    <a:extLst>
                      <a:ext uri="{0D108BD9-81ED-4DB2-BD59-A6C34878D82A}">
                        <a16:rowId xmlns:a16="http://schemas.microsoft.com/office/drawing/2014/main" val="2259148101"/>
                      </a:ext>
                    </a:extLst>
                  </a:tr>
                  <a:tr h="325360">
                    <a:tc>
                      <a:txBody>
                        <a:bodyPr/>
                        <a:lstStyle/>
                        <a:p>
                          <a:endParaRPr lang="ja-JP"/>
                        </a:p>
                      </a:txBody>
                      <a:tcPr>
                        <a:blipFill>
                          <a:blip r:embed="rId3"/>
                          <a:stretch>
                            <a:fillRect l="-386" t="-901852" r="-279537" b="-87037"/>
                          </a:stretch>
                        </a:blipFill>
                      </a:tcPr>
                    </a:tc>
                    <a:tc>
                      <a:txBody>
                        <a:bodyPr/>
                        <a:lstStyle/>
                        <a:p>
                          <a:r>
                            <a:rPr kumimoji="1" lang="en-US" altLang="ja-JP" sz="1050" dirty="0"/>
                            <a:t>4fWsemileptonic</a:t>
                          </a:r>
                          <a:endParaRPr kumimoji="1" lang="ja-JP" altLang="en-US" sz="1050" dirty="0"/>
                        </a:p>
                      </a:txBody>
                      <a:tcPr/>
                    </a:tc>
                    <a:tc>
                      <a:txBody>
                        <a:bodyPr/>
                        <a:lstStyle/>
                        <a:p>
                          <a:r>
                            <a:rPr kumimoji="1" lang="en-US" altLang="ja-JP" sz="1050" dirty="0"/>
                            <a:t>45357600</a:t>
                          </a:r>
                          <a:endParaRPr kumimoji="1" lang="ja-JP" altLang="en-US" sz="1050" dirty="0"/>
                        </a:p>
                      </a:txBody>
                      <a:tcPr/>
                    </a:tc>
                    <a:tc>
                      <a:txBody>
                        <a:bodyPr/>
                        <a:lstStyle/>
                        <a:p>
                          <a:r>
                            <a:rPr kumimoji="1" lang="en-US" altLang="ja-JP" sz="1050" dirty="0"/>
                            <a:t>5404003.8</a:t>
                          </a:r>
                          <a:endParaRPr kumimoji="1" lang="ja-JP" altLang="en-US" sz="1050" dirty="0"/>
                        </a:p>
                      </a:txBody>
                      <a:tcPr/>
                    </a:tc>
                    <a:extLst>
                      <a:ext uri="{0D108BD9-81ED-4DB2-BD59-A6C34878D82A}">
                        <a16:rowId xmlns:a16="http://schemas.microsoft.com/office/drawing/2014/main" val="4218656179"/>
                      </a:ext>
                    </a:extLst>
                  </a:tr>
                  <a:tr h="251460">
                    <a:tc>
                      <a:txBody>
                        <a:bodyPr/>
                        <a:lstStyle/>
                        <a:p>
                          <a:endParaRPr lang="ja-JP"/>
                        </a:p>
                      </a:txBody>
                      <a:tcPr>
                        <a:blipFill>
                          <a:blip r:embed="rId3"/>
                          <a:stretch>
                            <a:fillRect l="-386" t="-1319512" r="-279537" b="-14634"/>
                          </a:stretch>
                        </a:blipFill>
                      </a:tcPr>
                    </a:tc>
                    <a:tc>
                      <a:txBody>
                        <a:bodyPr/>
                        <a:lstStyle/>
                        <a:p>
                          <a:r>
                            <a:rPr kumimoji="1" lang="en-US" altLang="ja-JP" sz="1050" dirty="0"/>
                            <a:t>4fmixleptonic</a:t>
                          </a:r>
                          <a:endParaRPr kumimoji="1" lang="ja-JP" altLang="en-US" sz="1050" dirty="0"/>
                        </a:p>
                      </a:txBody>
                      <a:tcPr/>
                    </a:tc>
                    <a:tc>
                      <a:txBody>
                        <a:bodyPr/>
                        <a:lstStyle/>
                        <a:p>
                          <a:r>
                            <a:rPr kumimoji="1" lang="en-US" altLang="ja-JP" sz="1050" dirty="0"/>
                            <a:t>8400000</a:t>
                          </a:r>
                          <a:endParaRPr kumimoji="1" lang="ja-JP" altLang="en-US" sz="1050" dirty="0"/>
                        </a:p>
                      </a:txBody>
                      <a:tcPr/>
                    </a:tc>
                    <a:tc>
                      <a:txBody>
                        <a:bodyPr/>
                        <a:lstStyle/>
                        <a:p>
                          <a:r>
                            <a:rPr kumimoji="1" lang="en-US" altLang="ja-JP" sz="1050" dirty="0"/>
                            <a:t>861910.4</a:t>
                          </a:r>
                          <a:endParaRPr kumimoji="1" lang="ja-JP" altLang="en-US" sz="1050" dirty="0"/>
                        </a:p>
                      </a:txBody>
                      <a:tcPr/>
                    </a:tc>
                    <a:extLst>
                      <a:ext uri="{0D108BD9-81ED-4DB2-BD59-A6C34878D82A}">
                        <a16:rowId xmlns:a16="http://schemas.microsoft.com/office/drawing/2014/main" val="503255876"/>
                      </a:ext>
                    </a:extLst>
                  </a:tr>
                </a:tbl>
              </a:graphicData>
            </a:graphic>
          </p:graphicFrame>
        </mc:Fallback>
      </mc:AlternateContent>
    </p:spTree>
    <p:extLst>
      <p:ext uri="{BB962C8B-B14F-4D97-AF65-F5344CB8AC3E}">
        <p14:creationId xmlns:p14="http://schemas.microsoft.com/office/powerpoint/2010/main" val="99691082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239</TotalTime>
  <Words>1528</Words>
  <Application>Microsoft Office PowerPoint</Application>
  <PresentationFormat>ワイド画面</PresentationFormat>
  <Paragraphs>299</Paragraphs>
  <Slides>13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游ゴシック</vt:lpstr>
      <vt:lpstr>游ゴシック Light</vt:lpstr>
      <vt:lpstr>Arial</vt:lpstr>
      <vt:lpstr>Cambria Math</vt:lpstr>
      <vt:lpstr>Office テーマ</vt:lpstr>
      <vt:lpstr>2026/10/19</vt:lpstr>
      <vt:lpstr>活動内容</vt:lpstr>
      <vt:lpstr>BDTに学習させるROOTファイルの生成</vt:lpstr>
      <vt:lpstr>重み付けとは</vt:lpstr>
      <vt:lpstr>weight</vt:lpstr>
      <vt:lpstr>重み付けの結果</vt:lpstr>
      <vt:lpstr>BDTを用いた多変量解析の実行</vt:lpstr>
      <vt:lpstr>モデルの学習</vt:lpstr>
      <vt:lpstr>モデルの学習の結果①</vt:lpstr>
      <vt:lpstr>今後1週間の予定</vt:lpstr>
      <vt:lpstr>バックアップ</vt:lpstr>
      <vt:lpstr>precut</vt:lpstr>
      <vt:lpstr>重み付けの結果を先輩と比べて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g0326020</dc:creator>
  <cp:lastModifiedBy>g0326020</cp:lastModifiedBy>
  <cp:revision>12</cp:revision>
  <dcterms:created xsi:type="dcterms:W3CDTF">2026-10-18T18:26:42Z</dcterms:created>
  <dcterms:modified xsi:type="dcterms:W3CDTF">2026-10-19T06:27:39Z</dcterms:modified>
</cp:coreProperties>
</file>