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5"/>
  </p:notesMasterIdLst>
  <p:sldIdLst>
    <p:sldId id="256" r:id="rId2"/>
    <p:sldId id="286" r:id="rId3"/>
    <p:sldId id="287" r:id="rId4"/>
    <p:sldId id="289" r:id="rId5"/>
    <p:sldId id="290" r:id="rId6"/>
    <p:sldId id="291" r:id="rId7"/>
    <p:sldId id="296" r:id="rId8"/>
    <p:sldId id="293" r:id="rId9"/>
    <p:sldId id="294" r:id="rId10"/>
    <p:sldId id="295" r:id="rId11"/>
    <p:sldId id="288" r:id="rId12"/>
    <p:sldId id="292" r:id="rId13"/>
    <p:sldId id="271" r:id="rId14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457200"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914400"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1371600"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1828800" algn="l" defTabSz="457200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00"/>
    <a:srgbClr val="FF99FF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67" autoAdjust="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32" y="33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C355D-2351-4101-81D7-C52A57FE95C6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93243-AB7E-411C-9C15-E343AB397136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10186-E8F0-4B3E-99BE-BBC13D228700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0"/>
            <a:ext cx="2208213" cy="61293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477000" cy="6129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AA6D9-5D2C-4BB0-B3EE-AB0348A488E2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7161213" cy="1443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B7082-C717-41DB-852B-346F680E5596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35673-3082-4BCB-9226-6F17A5FC32A7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B6816-34B8-4D0B-B43B-44052237D023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B0314-DF4D-4DE9-9B57-97948FC2B039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xfrm>
            <a:off x="228600" y="6248400"/>
            <a:ext cx="2132013" cy="4556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32C054-B04F-4450-BA5D-95D056DC62BE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8F2FC-8D38-4882-A182-9081C6F5A0B3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BC006-188A-4AEF-B583-50CC2794E212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14A94-4822-4B24-9FF2-5A7BC686BDA2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F3CE8-D9D0-4D4D-A0E3-97E52632DC9A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-2492375" y="685800"/>
            <a:ext cx="3657600" cy="3657600"/>
          </a:xfrm>
          <a:custGeom>
            <a:avLst/>
            <a:gdLst>
              <a:gd name="G0" fmla="+- 12083 0 0"/>
              <a:gd name="G1" fmla="+- -32000 0 0"/>
              <a:gd name="G2" fmla="+- 32000 0 0"/>
              <a:gd name="G3" fmla="*/ G0 1 32000"/>
              <a:gd name="G4" fmla="*/ G0 1 32000"/>
              <a:gd name="G5" fmla="*/ G3 G4 1"/>
              <a:gd name="G6" fmla="+- 1 0 G5"/>
              <a:gd name="G7" fmla="sqrt G6"/>
              <a:gd name="G8" fmla="*/ 32000 G7 1"/>
              <a:gd name="G9" fmla="*/ G1 1 32000"/>
              <a:gd name="G10" fmla="*/ G1 1 32000"/>
              <a:gd name="G11" fmla="*/ G9 G10 1"/>
              <a:gd name="G12" fmla="+- 1 0 G11"/>
              <a:gd name="G13" fmla="sqrt G12"/>
              <a:gd name="G14" fmla="*/ 32000 G13 1"/>
              <a:gd name="G15" fmla="*/ G2 1 32000"/>
              <a:gd name="G16" fmla="*/ G2 1 32000"/>
              <a:gd name="G17" fmla="*/ G15 G16 1"/>
              <a:gd name="G18" fmla="+- 1 0 G17"/>
              <a:gd name="G19" fmla="sqrt G18"/>
              <a:gd name="G20" fmla="*/ 32000 G19 1"/>
              <a:gd name="G21" fmla="*/ G8 65535 1"/>
              <a:gd name="G22" fmla="*/ G14 65535 1"/>
              <a:gd name="G23" fmla="*/ G20 65535 1"/>
              <a:gd name="G24" fmla="+- G14 0 G0"/>
              <a:gd name="G25" fmla="?: G24 G14 G0"/>
              <a:gd name="G26" fmla="?: G24 G1 G21"/>
              <a:gd name="G27" fmla="+- G20 0 G0"/>
              <a:gd name="G28" fmla="?: G27 G20 G0"/>
              <a:gd name="G29" fmla="?: G27 G2 G8"/>
              <a:gd name="G30" fmla="+- G26 0 1"/>
              <a:gd name="G31" fmla="+- G29 1 0"/>
              <a:gd name="G32" fmla="+- G29 0 G8"/>
              <a:gd name="G33" fmla="?: G32 G23 G28"/>
              <a:gd name="G34" fmla="?: G32 G0 G28"/>
              <a:gd name="G35" fmla="?: G32 G8 G31"/>
              <a:gd name="G36" fmla="+- G21 0 G26"/>
              <a:gd name="G37" fmla="?: G36 G22 G25"/>
              <a:gd name="G38" fmla="?: G36 G0 G25"/>
              <a:gd name="G39" fmla="?: G36 G21 G30"/>
              <a:gd name="G40" fmla="min G25 G28"/>
              <a:gd name="G41" fmla="max G23 G22"/>
              <a:gd name="G42" fmla="max G41 G0"/>
              <a:gd name="T0" fmla="+- 0 G42 -32000"/>
              <a:gd name="T1" fmla="*/ T0 w 64000"/>
              <a:gd name="T2" fmla="+- 0 G26 -32000"/>
              <a:gd name="T3" fmla="*/ G26 h 64000"/>
              <a:gd name="T4" fmla="+- 0 G40 -32000"/>
              <a:gd name="T5" fmla="*/ T4 w 64000"/>
              <a:gd name="T6" fmla="+- 0 G29 -32000"/>
              <a:gd name="T7" fmla="*/ G29 h 64000"/>
            </a:gdLst>
            <a:ahLst/>
            <a:cxnLst>
              <a:cxn ang="0">
                <a:pos x="32000" y="63999"/>
              </a:cxn>
              <a:cxn ang="0">
                <a:pos x="32000" y="64000"/>
              </a:cxn>
              <a:cxn ang="0">
                <a:pos x="0" y="32000"/>
              </a:cxn>
              <a:cxn ang="0">
                <a:pos x="32000" y="0"/>
              </a:cxn>
              <a:cxn ang="0">
                <a:pos x="64000" y="32000"/>
              </a:cxn>
              <a:cxn ang="0">
                <a:pos x="43303" y="61936"/>
              </a:cxn>
              <a:cxn ang="0">
                <a:pos x="43303" y="61936"/>
              </a:cxn>
              <a:cxn ang="0">
                <a:pos x="43303" y="61937"/>
              </a:cxn>
              <a:cxn ang="0">
                <a:pos x="44083" y="64001"/>
              </a:cxn>
              <a:cxn ang="0">
                <a:pos x="44083" y="2097151999"/>
              </a:cxn>
              <a:cxn ang="0">
                <a:pos x="32000" y="63999"/>
              </a:cxn>
            </a:cxnLst>
            <a:rect l="T1" t="T3" r="T5" b="T7"/>
            <a:pathLst>
              <a:path w="64000" h="64000">
                <a:moveTo>
                  <a:pt x="32000" y="63999"/>
                </a:moveTo>
                <a:cubicBezTo>
                  <a:pt x="32000" y="63999"/>
                  <a:pt x="32000" y="63999"/>
                  <a:pt x="32000" y="64000"/>
                </a:cubicBezTo>
                <a:cubicBezTo>
                  <a:pt x="14326" y="64000"/>
                  <a:pt x="0" y="49673"/>
                  <a:pt x="0" y="32000"/>
                </a:cubicBezTo>
                <a:cubicBezTo>
                  <a:pt x="0" y="14326"/>
                  <a:pt x="14326" y="0"/>
                  <a:pt x="32000" y="0"/>
                </a:cubicBezTo>
                <a:cubicBezTo>
                  <a:pt x="49673" y="0"/>
                  <a:pt x="64000" y="14326"/>
                  <a:pt x="64000" y="32000"/>
                </a:cubicBezTo>
                <a:cubicBezTo>
                  <a:pt x="64000" y="45312"/>
                  <a:pt x="55758" y="57234"/>
                  <a:pt x="43303" y="61936"/>
                </a:cubicBezTo>
                <a:cubicBezTo>
                  <a:pt x="43303" y="61936"/>
                  <a:pt x="43303" y="61937"/>
                  <a:pt x="43303" y="61937"/>
                </a:cubicBezTo>
                <a:lnTo>
                  <a:pt x="44083" y="64001"/>
                </a:lnTo>
                <a:lnTo>
                  <a:pt x="44083" y="2097151999"/>
                </a:lnTo>
                <a:lnTo>
                  <a:pt x="32000" y="63999"/>
                </a:lnTo>
                <a:close/>
              </a:path>
            </a:pathLst>
          </a:custGeom>
          <a:solidFill>
            <a:srgbClr val="99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-3200400" y="-381000"/>
            <a:ext cx="4038600" cy="4038600"/>
          </a:xfrm>
          <a:custGeom>
            <a:avLst/>
            <a:gdLst>
              <a:gd name="G0" fmla="+- 18994 0 0"/>
              <a:gd name="G1" fmla="+- -30013 0 0"/>
              <a:gd name="G2" fmla="+- 32000 0 0"/>
              <a:gd name="G3" fmla="*/ G0 1 32000"/>
              <a:gd name="G4" fmla="*/ G0 1 32000"/>
              <a:gd name="G5" fmla="*/ G3 G4 1"/>
              <a:gd name="G6" fmla="+- 1 0 G5"/>
              <a:gd name="G7" fmla="sqrt G6"/>
              <a:gd name="G8" fmla="*/ 32000 G7 1"/>
              <a:gd name="G9" fmla="*/ G1 1 32000"/>
              <a:gd name="G10" fmla="*/ G1 1 32000"/>
              <a:gd name="G11" fmla="*/ G9 G10 1"/>
              <a:gd name="G12" fmla="+- 1 0 G11"/>
              <a:gd name="G13" fmla="sqrt G12"/>
              <a:gd name="G14" fmla="*/ 32000 G13 1"/>
              <a:gd name="G15" fmla="*/ G2 1 32000"/>
              <a:gd name="G16" fmla="*/ G2 1 32000"/>
              <a:gd name="G17" fmla="*/ G15 G16 1"/>
              <a:gd name="G18" fmla="+- 1 0 G17"/>
              <a:gd name="G19" fmla="sqrt G18"/>
              <a:gd name="G20" fmla="*/ 32000 G19 1"/>
              <a:gd name="G21" fmla="*/ G8 65535 1"/>
              <a:gd name="G22" fmla="*/ G14 65535 1"/>
              <a:gd name="G23" fmla="*/ G20 65535 1"/>
              <a:gd name="G24" fmla="+- G14 0 G0"/>
              <a:gd name="G25" fmla="?: G24 G14 G0"/>
              <a:gd name="G26" fmla="?: G24 G1 G21"/>
              <a:gd name="G27" fmla="+- G20 0 G0"/>
              <a:gd name="G28" fmla="?: G27 G20 G0"/>
              <a:gd name="G29" fmla="?: G27 G2 G8"/>
              <a:gd name="G30" fmla="+- G26 0 1"/>
              <a:gd name="G31" fmla="+- G29 1 0"/>
              <a:gd name="G32" fmla="+- G29 0 G8"/>
              <a:gd name="G33" fmla="?: G32 G23 G28"/>
              <a:gd name="G34" fmla="?: G32 G0 G28"/>
              <a:gd name="G35" fmla="?: G32 G8 G31"/>
              <a:gd name="G36" fmla="+- G21 0 G26"/>
              <a:gd name="G37" fmla="?: G36 G22 G25"/>
              <a:gd name="G38" fmla="?: G36 G0 G25"/>
              <a:gd name="G39" fmla="?: G36 G21 G30"/>
              <a:gd name="G40" fmla="min G25 G28"/>
              <a:gd name="G41" fmla="max G23 G22"/>
              <a:gd name="G42" fmla="max G41 G0"/>
              <a:gd name="T0" fmla="+- 0 G42 -32000"/>
              <a:gd name="T1" fmla="*/ T0 w 64000"/>
              <a:gd name="T2" fmla="+- 0 G26 -32000"/>
              <a:gd name="T3" fmla="*/ G26 h 64000"/>
              <a:gd name="T4" fmla="+- 0 G40 -32000"/>
              <a:gd name="T5" fmla="*/ T4 w 64000"/>
              <a:gd name="T6" fmla="+- 0 G29 -32000"/>
              <a:gd name="T7" fmla="*/ G29 h 64000"/>
            </a:gdLst>
            <a:ahLst/>
            <a:cxnLst>
              <a:cxn ang="0">
                <a:pos x="64000" y="32000"/>
              </a:cxn>
              <a:cxn ang="0">
                <a:pos x="32000" y="64000"/>
              </a:cxn>
              <a:cxn ang="0">
                <a:pos x="0" y="32000"/>
              </a:cxn>
              <a:cxn ang="0">
                <a:pos x="32000" y="0"/>
              </a:cxn>
              <a:cxn ang="0">
                <a:pos x="64000" y="31999"/>
              </a:cxn>
              <a:cxn ang="0">
                <a:pos x="64000" y="32000"/>
              </a:cxn>
              <a:cxn ang="0">
                <a:pos x="63999" y="32001"/>
              </a:cxn>
              <a:cxn ang="0">
                <a:pos x="50994" y="32001"/>
              </a:cxn>
              <a:cxn ang="0">
                <a:pos x="50994" y="31999"/>
              </a:cxn>
              <a:cxn ang="0">
                <a:pos x="63999" y="31998"/>
              </a:cxn>
              <a:cxn ang="0">
                <a:pos x="64000" y="32000"/>
              </a:cxn>
            </a:cxnLst>
            <a:rect l="T1" t="T3" r="T5" b="T7"/>
            <a:pathLst>
              <a:path w="64000" h="64000">
                <a:moveTo>
                  <a:pt x="64000" y="32000"/>
                </a:moveTo>
                <a:cubicBezTo>
                  <a:pt x="64000" y="49673"/>
                  <a:pt x="49673" y="64000"/>
                  <a:pt x="32000" y="64000"/>
                </a:cubicBezTo>
                <a:cubicBezTo>
                  <a:pt x="14326" y="64000"/>
                  <a:pt x="0" y="49673"/>
                  <a:pt x="0" y="32000"/>
                </a:cubicBezTo>
                <a:cubicBezTo>
                  <a:pt x="0" y="14326"/>
                  <a:pt x="14326" y="0"/>
                  <a:pt x="32000" y="0"/>
                </a:cubicBezTo>
                <a:cubicBezTo>
                  <a:pt x="49673" y="-1"/>
                  <a:pt x="63999" y="14326"/>
                  <a:pt x="64000" y="31999"/>
                </a:cubicBezTo>
                <a:lnTo>
                  <a:pt x="64000" y="32000"/>
                </a:lnTo>
                <a:cubicBezTo>
                  <a:pt x="64000" y="32000"/>
                  <a:pt x="63999" y="32001"/>
                  <a:pt x="63999" y="32001"/>
                </a:cubicBezTo>
                <a:lnTo>
                  <a:pt x="50994" y="32001"/>
                </a:lnTo>
                <a:lnTo>
                  <a:pt x="50994" y="31999"/>
                </a:lnTo>
                <a:lnTo>
                  <a:pt x="63999" y="31998"/>
                </a:lnTo>
                <a:cubicBezTo>
                  <a:pt x="63999" y="31998"/>
                  <a:pt x="64000" y="31999"/>
                  <a:pt x="64000" y="32000"/>
                </a:cubicBezTo>
                <a:close/>
              </a:path>
            </a:pathLst>
          </a:custGeom>
          <a:solidFill>
            <a:srgbClr val="0066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0"/>
            <a:ext cx="7161213" cy="1443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32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Font typeface="Verdana" pitchFamily="32" charset="0"/>
              <a:buNone/>
              <a:tabLst>
                <a:tab pos="723900" algn="l"/>
                <a:tab pos="1447800" algn="l"/>
              </a:tabLst>
              <a:defRPr sz="1200" smtClean="0"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fld id="{6B2949B9-8642-473B-88FE-C810BD5D4304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6019800" y="61722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>
              <a:lnSpc>
                <a:spcPct val="100000"/>
              </a:lnSpc>
              <a:buFont typeface="Verdana" pitchFamily="32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r>
              <a:rPr lang="en-GB"/>
              <a:t>Hans Wenzel</a:t>
            </a: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228600" y="6400800"/>
            <a:ext cx="87630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52400"/>
            <a:ext cx="1905000" cy="1244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91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hf hd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>
          <a:solidFill>
            <a:srgbClr val="00666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>
          <a:solidFill>
            <a:srgbClr val="006666"/>
          </a:solidFill>
          <a:latin typeface="Arial" charset="0"/>
          <a:ea typeface="MS Gothic" charset="-128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>
          <a:solidFill>
            <a:srgbClr val="006666"/>
          </a:solidFill>
          <a:latin typeface="Arial" charset="0"/>
          <a:ea typeface="MS Gothic" charset="-128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>
          <a:solidFill>
            <a:srgbClr val="006666"/>
          </a:solidFill>
          <a:latin typeface="Arial" charset="0"/>
          <a:ea typeface="MS Gothic" charset="-128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>
          <a:solidFill>
            <a:srgbClr val="006666"/>
          </a:solidFill>
          <a:latin typeface="Arial" charset="0"/>
          <a:ea typeface="MS Gothic" charset="-128"/>
        </a:defRPr>
      </a:lvl5pPr>
      <a:lvl6pPr marL="4572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>
          <a:solidFill>
            <a:srgbClr val="006666"/>
          </a:solidFill>
          <a:latin typeface="Arial" charset="0"/>
          <a:ea typeface="MS Gothic" charset="-128"/>
        </a:defRPr>
      </a:lvl6pPr>
      <a:lvl7pPr marL="9144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>
          <a:solidFill>
            <a:srgbClr val="006666"/>
          </a:solidFill>
          <a:latin typeface="Arial" charset="0"/>
          <a:ea typeface="MS Gothic" charset="-128"/>
        </a:defRPr>
      </a:lvl7pPr>
      <a:lvl8pPr marL="13716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>
          <a:solidFill>
            <a:srgbClr val="006666"/>
          </a:solidFill>
          <a:latin typeface="Arial" charset="0"/>
          <a:ea typeface="MS Gothic" charset="-128"/>
        </a:defRPr>
      </a:lvl8pPr>
      <a:lvl9pPr marL="18288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>
          <a:solidFill>
            <a:srgbClr val="006666"/>
          </a:solidFill>
          <a:latin typeface="Arial" charset="0"/>
          <a:ea typeface="MS Gothic" charset="-128"/>
        </a:defRPr>
      </a:lvl9pPr>
    </p:titleStyle>
    <p:bodyStyle>
      <a:lvl1pPr marL="341313" indent="-341313" algn="l" defTabSz="457200" rtl="0" eaLnBrk="0" fontAlgn="base" hangingPunct="0">
        <a:lnSpc>
          <a:spcPct val="101000"/>
        </a:lnSpc>
        <a:spcBef>
          <a:spcPts val="725"/>
        </a:spcBef>
        <a:spcAft>
          <a:spcPct val="0"/>
        </a:spcAft>
        <a:buClr>
          <a:srgbClr val="006666"/>
        </a:buClr>
        <a:buSzPct val="70000"/>
        <a:buFont typeface="Wingdings" charset="2"/>
        <a:buChar char="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57200" rtl="0" eaLnBrk="0" fontAlgn="base" hangingPunct="0">
        <a:lnSpc>
          <a:spcPct val="101000"/>
        </a:lnSpc>
        <a:spcBef>
          <a:spcPts val="625"/>
        </a:spcBef>
        <a:spcAft>
          <a:spcPct val="0"/>
        </a:spcAft>
        <a:buClr>
          <a:srgbClr val="99CCCC"/>
        </a:buClr>
        <a:buSzPct val="70000"/>
        <a:buFont typeface="Wingdings" charset="2"/>
        <a:buChar char=""/>
        <a:defRPr sz="25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01000"/>
        </a:lnSpc>
        <a:spcBef>
          <a:spcPts val="550"/>
        </a:spcBef>
        <a:spcAft>
          <a:spcPct val="0"/>
        </a:spcAft>
        <a:buClr>
          <a:srgbClr val="006666"/>
        </a:buClr>
        <a:buSzPct val="65000"/>
        <a:buFont typeface="Wingdings" charset="2"/>
        <a:buChar char=""/>
        <a:defRPr sz="22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01000"/>
        </a:lnSpc>
        <a:spcBef>
          <a:spcPts val="475"/>
        </a:spcBef>
        <a:spcAft>
          <a:spcPct val="0"/>
        </a:spcAft>
        <a:buClr>
          <a:srgbClr val="99CCCC"/>
        </a:buClr>
        <a:buSzPct val="70000"/>
        <a:buFont typeface="Wingdings" charset="2"/>
        <a:buChar char=""/>
        <a:defRPr sz="19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01000"/>
        </a:lnSpc>
        <a:spcBef>
          <a:spcPts val="475"/>
        </a:spcBef>
        <a:spcAft>
          <a:spcPct val="0"/>
        </a:spcAft>
        <a:buClr>
          <a:srgbClr val="99CCCC"/>
        </a:buClr>
        <a:buSzPct val="60000"/>
        <a:buFont typeface="Wingdings" charset="2"/>
        <a:buChar char=""/>
        <a:defRPr sz="19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lnSpc>
          <a:spcPct val="101000"/>
        </a:lnSpc>
        <a:spcBef>
          <a:spcPts val="475"/>
        </a:spcBef>
        <a:spcAft>
          <a:spcPct val="0"/>
        </a:spcAft>
        <a:buClr>
          <a:srgbClr val="99CCCC"/>
        </a:buClr>
        <a:buSzPct val="60000"/>
        <a:buFont typeface="Wingdings" charset="2"/>
        <a:buChar char=""/>
        <a:defRPr sz="19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lnSpc>
          <a:spcPct val="101000"/>
        </a:lnSpc>
        <a:spcBef>
          <a:spcPts val="475"/>
        </a:spcBef>
        <a:spcAft>
          <a:spcPct val="0"/>
        </a:spcAft>
        <a:buClr>
          <a:srgbClr val="99CCCC"/>
        </a:buClr>
        <a:buSzPct val="60000"/>
        <a:buFont typeface="Wingdings" charset="2"/>
        <a:buChar char=""/>
        <a:defRPr sz="19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lnSpc>
          <a:spcPct val="101000"/>
        </a:lnSpc>
        <a:spcBef>
          <a:spcPts val="475"/>
        </a:spcBef>
        <a:spcAft>
          <a:spcPct val="0"/>
        </a:spcAft>
        <a:buClr>
          <a:srgbClr val="99CCCC"/>
        </a:buClr>
        <a:buSzPct val="60000"/>
        <a:buFont typeface="Wingdings" charset="2"/>
        <a:buChar char=""/>
        <a:defRPr sz="19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lnSpc>
          <a:spcPct val="101000"/>
        </a:lnSpc>
        <a:spcBef>
          <a:spcPts val="475"/>
        </a:spcBef>
        <a:spcAft>
          <a:spcPct val="0"/>
        </a:spcAft>
        <a:buClr>
          <a:srgbClr val="99CCCC"/>
        </a:buClr>
        <a:buSzPct val="60000"/>
        <a:buFont typeface="Wingdings" charset="2"/>
        <a:buChar char=""/>
        <a:defRPr sz="19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5575"/>
            <a:ext cx="7239000" cy="1444625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smtClean="0"/>
              <a:t>Dual Read out Calorimeter in SLIC</a:t>
            </a:r>
            <a:endParaRPr lang="en-GB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DC2AE64-E862-4F9B-8A00-24F0133CBF6E}" type="datetime1">
              <a:rPr lang="en-US"/>
              <a:pPr>
                <a:defRPr/>
              </a:pPr>
              <a:t>7/24/2007</a:t>
            </a:fld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Hans Wenzel</a:t>
            </a:r>
            <a:endParaRPr lang="en-GB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295400" y="2362200"/>
            <a:ext cx="7848600" cy="4027488"/>
          </a:xfrm>
        </p:spPr>
        <p:txBody>
          <a:bodyPr lIns="90000" tIns="46800" rIns="90000" bIns="46800"/>
          <a:lstStyle/>
          <a:p>
            <a:pPr marL="0" indent="0" eaLnBrk="1" hangingPunct="1">
              <a:lnSpc>
                <a:spcPct val="100000"/>
              </a:lnSpc>
              <a:buFont typeface="Wingdings" charset="2"/>
              <a:buChar char="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 smtClean="0"/>
              <a:t> </a:t>
            </a:r>
            <a:r>
              <a:rPr lang="en-GB" sz="2400" dirty="0" smtClean="0"/>
              <a:t>Status of </a:t>
            </a:r>
            <a:r>
              <a:rPr lang="en-GB" sz="2400" dirty="0" err="1" smtClean="0"/>
              <a:t>cherenkov</a:t>
            </a:r>
            <a:r>
              <a:rPr lang="en-GB" sz="2400" dirty="0" smtClean="0"/>
              <a:t> Calorimeter in SLIC</a:t>
            </a:r>
          </a:p>
          <a:p>
            <a:pPr marL="0" indent="0" eaLnBrk="1" hangingPunct="1">
              <a:lnSpc>
                <a:spcPct val="100000"/>
              </a:lnSpc>
              <a:buFont typeface="Wingdings" charset="2"/>
              <a:buChar char="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/>
              <a:t> SLIC installation on ILCSIM, how to run it</a:t>
            </a:r>
          </a:p>
          <a:p>
            <a:pPr marL="0" indent="0" eaLnBrk="1" hangingPunct="1">
              <a:lnSpc>
                <a:spcPct val="100000"/>
              </a:lnSpc>
              <a:buFont typeface="Wingdings" charset="2"/>
              <a:buChar char="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/>
              <a:t> </a:t>
            </a:r>
            <a:r>
              <a:rPr lang="en-GB" sz="2400" dirty="0" err="1" smtClean="0"/>
              <a:t>lcioframe</a:t>
            </a:r>
            <a:r>
              <a:rPr lang="en-GB" sz="2400" dirty="0" smtClean="0"/>
              <a:t>/</a:t>
            </a:r>
            <a:r>
              <a:rPr lang="en-GB" sz="2400" dirty="0" err="1" smtClean="0"/>
              <a:t>Calohit</a:t>
            </a:r>
            <a:r>
              <a:rPr lang="en-GB" sz="2400" dirty="0" smtClean="0"/>
              <a:t>/root installation on ILCSIM</a:t>
            </a:r>
          </a:p>
          <a:p>
            <a:pPr marL="0" indent="0" eaLnBrk="1" hangingPunct="1">
              <a:lnSpc>
                <a:spcPct val="100000"/>
              </a:lnSpc>
              <a:buFont typeface="Wingdings" charset="2"/>
              <a:buChar char="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/>
              <a:t> Available data sets on ILCSIM </a:t>
            </a:r>
          </a:p>
          <a:p>
            <a:pPr marL="0" indent="0" eaLnBrk="1" hangingPunct="1">
              <a:lnSpc>
                <a:spcPct val="100000"/>
              </a:lnSpc>
              <a:buFont typeface="Wingdings" charset="2"/>
              <a:buChar char="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/>
              <a:t> to be done</a:t>
            </a:r>
            <a:endParaRPr lang="en-GB" sz="1800" dirty="0" smtClean="0"/>
          </a:p>
        </p:txBody>
      </p:sp>
      <p:pic>
        <p:nvPicPr>
          <p:cNvPr id="307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57800"/>
            <a:ext cx="1498600" cy="108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9" name="TextBox 7"/>
          <p:cNvSpPr txBox="1">
            <a:spLocks noChangeArrowheads="1"/>
          </p:cNvSpPr>
          <p:nvPr/>
        </p:nvSpPr>
        <p:spPr bwMode="auto">
          <a:xfrm>
            <a:off x="3733800" y="1676400"/>
            <a:ext cx="1685077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July </a:t>
            </a:r>
            <a:r>
              <a:rPr lang="en-US" dirty="0" smtClean="0">
                <a:solidFill>
                  <a:schemeClr val="tx1"/>
                </a:solidFill>
              </a:rPr>
              <a:t>24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dirty="0">
                <a:solidFill>
                  <a:schemeClr val="tx1"/>
                </a:solidFill>
              </a:rPr>
              <a:t>2007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Pion</a:t>
            </a:r>
            <a:r>
              <a:rPr lang="en-US" dirty="0" smtClean="0"/>
              <a:t> in Cerenkov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635673-3082-4BCB-9226-6F17A5FC32A7}" type="datetime1">
              <a:rPr lang="en-US" smtClean="0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  <p:pic>
        <p:nvPicPr>
          <p:cNvPr id="6" name="Picture 5" descr="pi_20Gev_c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600200"/>
            <a:ext cx="4495800" cy="45863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done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8228013" cy="4524375"/>
          </a:xfrm>
        </p:spPr>
        <p:txBody>
          <a:bodyPr/>
          <a:lstStyle/>
          <a:p>
            <a:r>
              <a:rPr lang="en-US" dirty="0" smtClean="0"/>
              <a:t>Compact description (currently </a:t>
            </a:r>
            <a:r>
              <a:rPr lang="en-US" dirty="0" err="1" smtClean="0"/>
              <a:t>lcdd</a:t>
            </a:r>
            <a:r>
              <a:rPr lang="en-US" dirty="0" smtClean="0"/>
              <a:t>)</a:t>
            </a:r>
          </a:p>
          <a:p>
            <a:r>
              <a:rPr lang="en-US" dirty="0" smtClean="0"/>
              <a:t>Having more than one sensitive detector per sensitive volume.</a:t>
            </a:r>
          </a:p>
          <a:p>
            <a:r>
              <a:rPr lang="en-US" dirty="0" smtClean="0"/>
              <a:t>Check that things make sense!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635673-3082-4BCB-9226-6F17A5FC32A7}" type="datetime1">
              <a:rPr lang="en-US" smtClean="0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635673-3082-4BCB-9226-6F17A5FC32A7}" type="datetime1">
              <a:rPr lang="en-US" smtClean="0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  <p:pic>
        <p:nvPicPr>
          <p:cNvPr id="6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04963"/>
            <a:ext cx="5051786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752600" y="-304800"/>
            <a:ext cx="7161213" cy="1443038"/>
          </a:xfrm>
        </p:spPr>
        <p:txBody>
          <a:bodyPr/>
          <a:lstStyle/>
          <a:p>
            <a:r>
              <a:rPr lang="en-US" sz="3200" smtClean="0"/>
              <a:t>Dual read out Calorimeter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0972530-E47E-48A5-9394-3001353DBCF8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Hans Wenzel</a:t>
            </a:r>
          </a:p>
        </p:txBody>
      </p:sp>
      <p:pic>
        <p:nvPicPr>
          <p:cNvPr id="19462" name="Picture 6" descr="e_newslic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600200"/>
            <a:ext cx="27844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e_newslic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4038600"/>
            <a:ext cx="2209800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5638800" y="1600200"/>
            <a:ext cx="2916238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Cerenkov (em component)</a:t>
            </a:r>
          </a:p>
          <a:p>
            <a:r>
              <a:rPr lang="en-US"/>
              <a:t>Ld Glass</a:t>
            </a:r>
          </a:p>
        </p:txBody>
      </p:sp>
      <p:sp>
        <p:nvSpPr>
          <p:cNvPr id="19465" name="TextBox 10"/>
          <p:cNvSpPr txBox="1">
            <a:spLocks noChangeArrowheads="1"/>
          </p:cNvSpPr>
          <p:nvPr/>
        </p:nvSpPr>
        <p:spPr bwMode="auto">
          <a:xfrm>
            <a:off x="5410200" y="4114800"/>
            <a:ext cx="216693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Ionization (scintillator)</a:t>
            </a:r>
          </a:p>
        </p:txBody>
      </p:sp>
      <p:sp>
        <p:nvSpPr>
          <p:cNvPr id="19466" name="TextBox 11"/>
          <p:cNvSpPr txBox="1">
            <a:spLocks noChangeArrowheads="1"/>
          </p:cNvSpPr>
          <p:nvPr/>
        </p:nvSpPr>
        <p:spPr bwMode="auto">
          <a:xfrm>
            <a:off x="457200" y="1905000"/>
            <a:ext cx="4878388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Alternating layers of lead glass and scintilator </a:t>
            </a:r>
          </a:p>
          <a:p>
            <a:r>
              <a:rPr lang="en-US"/>
              <a:t> read out segmentation 1 cm</a:t>
            </a:r>
            <a:r>
              <a:rPr lang="en-US" baseline="30000"/>
              <a:t>2 </a:t>
            </a:r>
          </a:p>
        </p:txBody>
      </p:sp>
      <p:sp>
        <p:nvSpPr>
          <p:cNvPr id="19467" name="TextBox 12"/>
          <p:cNvSpPr txBox="1">
            <a:spLocks noChangeArrowheads="1"/>
          </p:cNvSpPr>
          <p:nvPr/>
        </p:nvSpPr>
        <p:spPr bwMode="auto">
          <a:xfrm>
            <a:off x="2133600" y="5410200"/>
            <a:ext cx="348615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Two Components </a:t>
            </a:r>
          </a:p>
        </p:txBody>
      </p:sp>
      <p:cxnSp>
        <p:nvCxnSpPr>
          <p:cNvPr id="19468" name="Straight Arrow Connector 14"/>
          <p:cNvCxnSpPr>
            <a:cxnSpLocks noChangeShapeType="1"/>
          </p:cNvCxnSpPr>
          <p:nvPr/>
        </p:nvCxnSpPr>
        <p:spPr bwMode="auto">
          <a:xfrm rot="5400000" flipH="1" flipV="1">
            <a:off x="4191000" y="3429000"/>
            <a:ext cx="2362200" cy="1905000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9469" name="Straight Arrow Connector 15"/>
          <p:cNvCxnSpPr>
            <a:cxnSpLocks noChangeShapeType="1"/>
          </p:cNvCxnSpPr>
          <p:nvPr/>
        </p:nvCxnSpPr>
        <p:spPr bwMode="auto">
          <a:xfrm flipV="1">
            <a:off x="4495800" y="5410200"/>
            <a:ext cx="1524000" cy="152400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0" y="3581400"/>
            <a:ext cx="990600" cy="228600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471" name="TextBox 15"/>
          <p:cNvSpPr txBox="1">
            <a:spLocks noChangeArrowheads="1"/>
          </p:cNvSpPr>
          <p:nvPr/>
        </p:nvSpPr>
        <p:spPr bwMode="auto">
          <a:xfrm rot="733537">
            <a:off x="228600" y="3200400"/>
            <a:ext cx="2057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e</a:t>
            </a:r>
            <a:r>
              <a:rPr lang="en-US" sz="2800" b="1" baseline="30000">
                <a:solidFill>
                  <a:srgbClr val="FF0000"/>
                </a:solidFill>
              </a:rPr>
              <a:t>- </a:t>
            </a:r>
            <a:r>
              <a:rPr lang="en-US" sz="2800" b="1">
                <a:solidFill>
                  <a:srgbClr val="FF0000"/>
                </a:solidFill>
              </a:rPr>
              <a:t> 5GeV</a:t>
            </a:r>
            <a:endParaRPr lang="en-US" sz="2800" b="1" baseline="30000">
              <a:solidFill>
                <a:srgbClr val="FF0000"/>
              </a:solidFill>
            </a:endParaRPr>
          </a:p>
        </p:txBody>
      </p:sp>
      <p:pic>
        <p:nvPicPr>
          <p:cNvPr id="19472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4419600"/>
            <a:ext cx="19050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57800"/>
            <a:ext cx="1498600" cy="108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10" name="Title 5"/>
          <p:cNvSpPr>
            <a:spLocks noGrp="1"/>
          </p:cNvSpPr>
          <p:nvPr>
            <p:ph type="ctrTitle"/>
          </p:nvPr>
        </p:nvSpPr>
        <p:spPr>
          <a:xfrm>
            <a:off x="1905000" y="228600"/>
            <a:ext cx="7239000" cy="1470025"/>
          </a:xfrm>
        </p:spPr>
        <p:txBody>
          <a:bodyPr/>
          <a:lstStyle/>
          <a:p>
            <a:r>
              <a:rPr lang="en-US" dirty="0" smtClean="0"/>
              <a:t>Lead Glass Dual read out Calorimeter in SLIC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/>
              <a:t>imulator for the </a:t>
            </a:r>
            <a:r>
              <a:rPr lang="en-US" sz="2800" b="1" dirty="0" smtClean="0">
                <a:solidFill>
                  <a:srgbClr val="FF0000"/>
                </a:solidFill>
              </a:rPr>
              <a:t>Li</a:t>
            </a:r>
            <a:r>
              <a:rPr lang="en-US" sz="2800" dirty="0" smtClean="0"/>
              <a:t>near </a:t>
            </a:r>
            <a:r>
              <a:rPr lang="en-US" sz="2800" b="1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/>
              <a:t>ollider)</a:t>
            </a:r>
            <a:endParaRPr lang="en-US" dirty="0" smtClean="0"/>
          </a:p>
        </p:txBody>
      </p:sp>
      <p:sp>
        <p:nvSpPr>
          <p:cNvPr id="17411" name="Subtitle 6"/>
          <p:cNvSpPr>
            <a:spLocks noGrp="1"/>
          </p:cNvSpPr>
          <p:nvPr>
            <p:ph type="subTitle" idx="1"/>
          </p:nvPr>
        </p:nvSpPr>
        <p:spPr>
          <a:xfrm>
            <a:off x="1219200" y="1828800"/>
            <a:ext cx="7543800" cy="3505200"/>
          </a:xfrm>
        </p:spPr>
        <p:txBody>
          <a:bodyPr/>
          <a:lstStyle/>
          <a:p>
            <a:pPr algn="l">
              <a:buFont typeface="Arial" charset="0"/>
              <a:buChar char="•"/>
            </a:pPr>
            <a:r>
              <a:rPr lang="en-US" sz="2400" dirty="0" smtClean="0"/>
              <a:t> Lead Glass Calorimeter with dual read out</a:t>
            </a:r>
          </a:p>
          <a:p>
            <a:pPr lvl="1" algn="l">
              <a:buFont typeface="Arial" charset="0"/>
              <a:buChar char="•"/>
            </a:pPr>
            <a:r>
              <a:rPr lang="en-US" sz="2000" dirty="0" smtClean="0"/>
              <a:t> Good EM Calorimeter</a:t>
            </a:r>
          </a:p>
          <a:p>
            <a:pPr lvl="1" algn="l">
              <a:buFont typeface="Arial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interactions: Dual readout to correct for energy lost in nuclear break ups. Achieve good energy resolution for hadrons. (similar to dream) </a:t>
            </a:r>
          </a:p>
          <a:p>
            <a:pPr lvl="1" algn="l">
              <a:buFont typeface="Arial" charset="0"/>
              <a:buChar char="•"/>
            </a:pPr>
            <a:r>
              <a:rPr lang="en-US" sz="2000" dirty="0" smtClean="0"/>
              <a:t> Longitudinal and transverse segmentation (PFA).</a:t>
            </a:r>
          </a:p>
          <a:p>
            <a:pPr algn="l">
              <a:buFont typeface="Arial" charset="0"/>
              <a:buChar char="•"/>
            </a:pPr>
            <a:r>
              <a:rPr lang="en-US" sz="2400" dirty="0" smtClean="0"/>
              <a:t> Decided to put it into SLIC to become familiar with the framework </a:t>
            </a:r>
            <a:r>
              <a:rPr lang="en-US" sz="2400" dirty="0" smtClean="0">
                <a:sym typeface="Wingdings" charset="2"/>
              </a:rPr>
              <a:t> Benefits: event display, event browser, Visualization of geometry, xml geometry description, LCIO output.</a:t>
            </a:r>
            <a:endParaRPr lang="en-US" sz="2400" dirty="0" smtClean="0"/>
          </a:p>
          <a:p>
            <a:pPr lvl="1" algn="l">
              <a:buFont typeface="Arial" charset="0"/>
              <a:buChar char="•"/>
            </a:pPr>
            <a:endParaRPr lang="en-US" sz="2400" dirty="0" smtClean="0"/>
          </a:p>
          <a:p>
            <a:pPr algn="l"/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70413F2-61E8-4B2E-B7AA-DBB6EDA0A260}" type="datetime1">
              <a:rPr lang="en-US"/>
              <a:pPr>
                <a:defRPr/>
              </a:pPr>
              <a:t>7/24/2007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Lead Glass Dual read out Calorimeter in SLIC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8013" cy="4524375"/>
          </a:xfrm>
        </p:spPr>
        <p:txBody>
          <a:bodyPr/>
          <a:lstStyle/>
          <a:p>
            <a:r>
              <a:rPr lang="en-US" sz="2400" dirty="0" smtClean="0"/>
              <a:t>Adding to SLIC required:</a:t>
            </a:r>
          </a:p>
          <a:p>
            <a:pPr lvl="1"/>
            <a:r>
              <a:rPr lang="en-US" sz="2000" dirty="0" smtClean="0"/>
              <a:t>Adding optical physics processes.</a:t>
            </a:r>
          </a:p>
          <a:p>
            <a:pPr lvl="1"/>
            <a:r>
              <a:rPr lang="en-US" sz="2000" dirty="0" smtClean="0"/>
              <a:t>Adding optical material properties (refraction index) </a:t>
            </a:r>
            <a:r>
              <a:rPr lang="en-US" sz="2000" dirty="0" smtClean="0">
                <a:sym typeface="Wingdings" charset="2"/>
              </a:rPr>
              <a:t> new version of </a:t>
            </a:r>
            <a:r>
              <a:rPr lang="en-US" sz="2000" dirty="0" err="1" smtClean="0">
                <a:sym typeface="Wingdings" charset="2"/>
              </a:rPr>
              <a:t>gdml</a:t>
            </a:r>
            <a:r>
              <a:rPr lang="en-US" sz="2000" dirty="0" smtClean="0">
                <a:sym typeface="Wingdings" charset="2"/>
              </a:rPr>
              <a:t>/fix bug in </a:t>
            </a:r>
            <a:r>
              <a:rPr lang="en-US" sz="2000" dirty="0" err="1" smtClean="0">
                <a:sym typeface="Wingdings" charset="2"/>
              </a:rPr>
              <a:t>gdml</a:t>
            </a:r>
            <a:r>
              <a:rPr lang="en-US" sz="2000" dirty="0" smtClean="0">
                <a:sym typeface="Wingdings" charset="2"/>
              </a:rPr>
              <a:t>. (thanks to </a:t>
            </a:r>
            <a:r>
              <a:rPr lang="en-US" sz="2000" dirty="0" err="1" smtClean="0">
                <a:sym typeface="Wingdings" charset="2"/>
              </a:rPr>
              <a:t>Witold</a:t>
            </a:r>
            <a:r>
              <a:rPr lang="en-US" sz="2000" dirty="0" smtClean="0">
                <a:sym typeface="Wingdings" charset="2"/>
              </a:rPr>
              <a:t> </a:t>
            </a:r>
            <a:r>
              <a:rPr lang="en-US" sz="2000" dirty="0" err="1" smtClean="0">
                <a:sym typeface="Wingdings" charset="2"/>
              </a:rPr>
              <a:t>Pokorski</a:t>
            </a:r>
            <a:r>
              <a:rPr lang="en-US" sz="2000" dirty="0" smtClean="0">
                <a:sym typeface="Wingdings" charset="2"/>
              </a:rPr>
              <a:t>)</a:t>
            </a:r>
          </a:p>
          <a:p>
            <a:pPr lvl="1"/>
            <a:r>
              <a:rPr lang="en-US" sz="2000" dirty="0" smtClean="0">
                <a:sym typeface="Wingdings" charset="2"/>
              </a:rPr>
              <a:t>Create LCDD detector description.</a:t>
            </a:r>
          </a:p>
          <a:p>
            <a:pPr lvl="1"/>
            <a:r>
              <a:rPr lang="en-US" sz="2000" dirty="0" smtClean="0"/>
              <a:t>Create new detector (SD)  sensitive to Cerenkov light. (photons need special treatment) </a:t>
            </a:r>
          </a:p>
          <a:p>
            <a:pPr lvl="1"/>
            <a:r>
              <a:rPr lang="en-US" sz="2000" dirty="0" smtClean="0"/>
              <a:t>Add LCIO output, Root output. </a:t>
            </a:r>
          </a:p>
          <a:p>
            <a:pPr lvl="1"/>
            <a:r>
              <a:rPr lang="en-US" sz="2000" dirty="0" smtClean="0"/>
              <a:t>LCIO to Root converter.</a:t>
            </a:r>
          </a:p>
          <a:p>
            <a:r>
              <a:rPr lang="en-US" sz="2400" dirty="0" smtClean="0"/>
              <a:t>Thanks to Jeremy all this is now part of SLIC/SIMDIST!! (all but one file)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4FC317A-02C0-4279-B60E-9F0A8F3B05F9}" type="datetime1">
              <a:rPr lang="en-US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Hans Wenzel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available on ILCSIM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8013" cy="452437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6"/>
                </a:solidFill>
              </a:rPr>
              <a:t>			/grid/app/</a:t>
            </a:r>
            <a:r>
              <a:rPr lang="en-US" dirty="0" err="1" smtClean="0">
                <a:solidFill>
                  <a:schemeClr val="accent6"/>
                </a:solidFill>
              </a:rPr>
              <a:t>CherSimDist_current</a:t>
            </a:r>
            <a:endParaRPr lang="en-US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en-US" dirty="0" smtClean="0"/>
              <a:t>				</a:t>
            </a:r>
            <a:r>
              <a:rPr lang="en-US" sz="2800" dirty="0" smtClean="0"/>
              <a:t>Setup the environment: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2400" dirty="0" smtClean="0">
                <a:solidFill>
                  <a:srgbClr val="006600"/>
                </a:solidFill>
              </a:rPr>
              <a:t>source setup.sh (or source setup.csh for </a:t>
            </a:r>
            <a:r>
              <a:rPr lang="en-US" sz="2400" dirty="0" err="1" smtClean="0">
                <a:solidFill>
                  <a:srgbClr val="006600"/>
                </a:solidFill>
              </a:rPr>
              <a:t>csh</a:t>
            </a:r>
            <a:r>
              <a:rPr lang="en-US" sz="2400" dirty="0" smtClean="0">
                <a:solidFill>
                  <a:srgbClr val="006600"/>
                </a:solidFill>
              </a:rPr>
              <a:t>)</a:t>
            </a:r>
            <a:endParaRPr lang="en-US" dirty="0" smtClean="0">
              <a:solidFill>
                <a:srgbClr val="006600"/>
              </a:solidFill>
            </a:endParaRPr>
          </a:p>
          <a:p>
            <a:r>
              <a:rPr lang="en-US" sz="1800" b="1" i="1" u="sng" dirty="0" err="1" smtClean="0">
                <a:solidFill>
                  <a:schemeClr val="accent2"/>
                </a:solidFill>
              </a:rPr>
              <a:t>Calohit</a:t>
            </a:r>
            <a:r>
              <a:rPr lang="en-US" sz="1800" b="1" i="1" u="sng" dirty="0" smtClean="0">
                <a:solidFill>
                  <a:schemeClr val="accent2"/>
                </a:solidFill>
              </a:rPr>
              <a:t>:   </a:t>
            </a:r>
            <a:r>
              <a:rPr lang="en-US" sz="1800" i="1" dirty="0" err="1" smtClean="0">
                <a:solidFill>
                  <a:schemeClr val="accent2"/>
                </a:solidFill>
              </a:rPr>
              <a:t>lcioframe</a:t>
            </a:r>
            <a:r>
              <a:rPr lang="en-US" sz="1800" i="1" dirty="0" smtClean="0">
                <a:solidFill>
                  <a:schemeClr val="accent2"/>
                </a:solidFill>
              </a:rPr>
              <a:t> (</a:t>
            </a:r>
            <a:r>
              <a:rPr lang="en-US" sz="1800" i="1" dirty="0" err="1" smtClean="0">
                <a:solidFill>
                  <a:schemeClr val="accent2"/>
                </a:solidFill>
              </a:rPr>
              <a:t>lcio</a:t>
            </a:r>
            <a:r>
              <a:rPr lang="en-US" sz="1800" i="1" dirty="0" smtClean="0">
                <a:solidFill>
                  <a:schemeClr val="accent2"/>
                </a:solidFill>
              </a:rPr>
              <a:t> to root converter, root </a:t>
            </a:r>
            <a:r>
              <a:rPr lang="en-US" sz="1800" i="1" dirty="0" err="1" smtClean="0">
                <a:solidFill>
                  <a:schemeClr val="accent2"/>
                </a:solidFill>
              </a:rPr>
              <a:t>calohit</a:t>
            </a:r>
            <a:r>
              <a:rPr lang="en-US" sz="1800" i="1" dirty="0" smtClean="0">
                <a:solidFill>
                  <a:schemeClr val="accent2"/>
                </a:solidFill>
              </a:rPr>
              <a:t>/event classes, example scripts to access the .root files)</a:t>
            </a:r>
          </a:p>
          <a:p>
            <a:r>
              <a:rPr lang="en-US" sz="1800" b="1" i="1" u="sng" dirty="0" smtClean="0">
                <a:solidFill>
                  <a:schemeClr val="accent2"/>
                </a:solidFill>
              </a:rPr>
              <a:t>example: </a:t>
            </a:r>
            <a:r>
              <a:rPr lang="en-US" sz="1800" i="1" dirty="0" smtClean="0">
                <a:solidFill>
                  <a:schemeClr val="accent2"/>
                </a:solidFill>
              </a:rPr>
              <a:t>example .</a:t>
            </a:r>
            <a:r>
              <a:rPr lang="en-US" sz="1800" i="1" dirty="0" err="1" smtClean="0">
                <a:solidFill>
                  <a:schemeClr val="accent2"/>
                </a:solidFill>
              </a:rPr>
              <a:t>lcdd</a:t>
            </a:r>
            <a:r>
              <a:rPr lang="en-US" sz="1800" i="1" dirty="0" smtClean="0">
                <a:solidFill>
                  <a:schemeClr val="accent2"/>
                </a:solidFill>
              </a:rPr>
              <a:t> detector descriptions and .</a:t>
            </a:r>
            <a:r>
              <a:rPr lang="en-US" sz="1800" i="1" dirty="0" err="1" smtClean="0">
                <a:solidFill>
                  <a:schemeClr val="accent2"/>
                </a:solidFill>
              </a:rPr>
              <a:t>mac</a:t>
            </a:r>
            <a:r>
              <a:rPr lang="en-US" sz="1800" i="1" dirty="0" smtClean="0">
                <a:solidFill>
                  <a:schemeClr val="accent2"/>
                </a:solidFill>
              </a:rPr>
              <a:t> macros</a:t>
            </a:r>
          </a:p>
          <a:p>
            <a:r>
              <a:rPr lang="en-US" sz="1800" b="1" i="1" u="sng" dirty="0" smtClean="0">
                <a:solidFill>
                  <a:schemeClr val="accent2"/>
                </a:solidFill>
              </a:rPr>
              <a:t>root: </a:t>
            </a:r>
            <a:r>
              <a:rPr lang="en-US" sz="1800" i="1" dirty="0" smtClean="0">
                <a:solidFill>
                  <a:schemeClr val="accent2"/>
                </a:solidFill>
              </a:rPr>
              <a:t>Root installation compatible with </a:t>
            </a:r>
            <a:r>
              <a:rPr lang="en-US" sz="1800" i="1" dirty="0" err="1" smtClean="0">
                <a:solidFill>
                  <a:schemeClr val="accent2"/>
                </a:solidFill>
              </a:rPr>
              <a:t>Calohit</a:t>
            </a:r>
            <a:r>
              <a:rPr lang="en-US" sz="1800" i="1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en-US" sz="1800" b="1" i="1" u="sng" dirty="0" smtClean="0">
                <a:solidFill>
                  <a:schemeClr val="accent2"/>
                </a:solidFill>
              </a:rPr>
              <a:t>scripts: </a:t>
            </a:r>
            <a:r>
              <a:rPr lang="en-US" sz="1800" i="1" dirty="0" smtClean="0">
                <a:solidFill>
                  <a:schemeClr val="accent2"/>
                </a:solidFill>
              </a:rPr>
              <a:t>scripts for batch processing (condor), grid will follow </a:t>
            </a:r>
            <a:r>
              <a:rPr lang="en-US" sz="1800" i="1" dirty="0" err="1" smtClean="0">
                <a:solidFill>
                  <a:schemeClr val="accent2"/>
                </a:solidFill>
              </a:rPr>
              <a:t>subito</a:t>
            </a:r>
            <a:endParaRPr lang="en-US" sz="1800" i="1" dirty="0" smtClean="0">
              <a:solidFill>
                <a:schemeClr val="accent2"/>
              </a:solidFill>
            </a:endParaRPr>
          </a:p>
          <a:p>
            <a:r>
              <a:rPr lang="en-US" sz="1800" b="1" i="1" u="sng" dirty="0" err="1" smtClean="0">
                <a:solidFill>
                  <a:schemeClr val="accent2"/>
                </a:solidFill>
              </a:rPr>
              <a:t>SimDist</a:t>
            </a:r>
            <a:r>
              <a:rPr lang="en-US" sz="1800" b="1" i="1" u="sng" dirty="0" smtClean="0">
                <a:solidFill>
                  <a:schemeClr val="accent2"/>
                </a:solidFill>
              </a:rPr>
              <a:t>: </a:t>
            </a:r>
            <a:r>
              <a:rPr lang="en-US" sz="1800" i="1" dirty="0" smtClean="0">
                <a:solidFill>
                  <a:schemeClr val="accent2"/>
                </a:solidFill>
              </a:rPr>
              <a:t>slic,lcdd,lcio,geant4,lcphys, </a:t>
            </a:r>
            <a:r>
              <a:rPr lang="en-US" sz="1800" i="1" dirty="0" err="1" smtClean="0">
                <a:solidFill>
                  <a:schemeClr val="accent2"/>
                </a:solidFill>
              </a:rPr>
              <a:t>bdsim</a:t>
            </a:r>
            <a:r>
              <a:rPr lang="en-US" sz="1800" i="1" dirty="0" smtClean="0">
                <a:solidFill>
                  <a:schemeClr val="accent2"/>
                </a:solidFill>
              </a:rPr>
              <a:t>, </a:t>
            </a:r>
            <a:r>
              <a:rPr lang="en-US" sz="1800" i="1" dirty="0" err="1" smtClean="0">
                <a:solidFill>
                  <a:schemeClr val="accent2"/>
                </a:solidFill>
              </a:rPr>
              <a:t>gdml</a:t>
            </a:r>
            <a:r>
              <a:rPr lang="en-US" sz="1800" i="1" dirty="0" smtClean="0">
                <a:solidFill>
                  <a:schemeClr val="accent2"/>
                </a:solidFill>
              </a:rPr>
              <a:t>, </a:t>
            </a:r>
            <a:r>
              <a:rPr lang="en-US" sz="1800" i="1" dirty="0" err="1" smtClean="0">
                <a:solidFill>
                  <a:schemeClr val="accent2"/>
                </a:solidFill>
              </a:rPr>
              <a:t>mokka</a:t>
            </a:r>
            <a:r>
              <a:rPr lang="en-US" sz="1800" i="1" dirty="0" smtClean="0">
                <a:solidFill>
                  <a:schemeClr val="accent2"/>
                </a:solidFill>
              </a:rPr>
              <a:t>, </a:t>
            </a:r>
            <a:r>
              <a:rPr lang="en-US" sz="1800" i="1" dirty="0" err="1" smtClean="0">
                <a:solidFill>
                  <a:schemeClr val="accent2"/>
                </a:solidFill>
              </a:rPr>
              <a:t>xerces,clhep</a:t>
            </a:r>
            <a:r>
              <a:rPr lang="en-US" sz="1800" i="1" dirty="0" smtClean="0">
                <a:solidFill>
                  <a:schemeClr val="accent2"/>
                </a:solidFill>
              </a:rPr>
              <a:t>  </a:t>
            </a:r>
          </a:p>
          <a:p>
            <a:r>
              <a:rPr lang="en-US" sz="1800" b="1" i="1" u="sng" dirty="0" err="1" smtClean="0">
                <a:solidFill>
                  <a:schemeClr val="accent2"/>
                </a:solidFill>
              </a:rPr>
              <a:t>tmp</a:t>
            </a:r>
            <a:r>
              <a:rPr lang="en-US" sz="1800" b="1" i="1" u="sng" dirty="0" smtClean="0">
                <a:solidFill>
                  <a:schemeClr val="accent2"/>
                </a:solidFill>
              </a:rPr>
              <a:t>: </a:t>
            </a:r>
            <a:r>
              <a:rPr lang="en-US" sz="1800" i="1" dirty="0" smtClean="0">
                <a:solidFill>
                  <a:schemeClr val="accent2"/>
                </a:solidFill>
              </a:rPr>
              <a:t>temporary files  </a:t>
            </a:r>
            <a:endParaRPr lang="en-US" sz="2800" i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635673-3082-4BCB-9226-6F17A5FC32A7}" type="datetime1">
              <a:rPr lang="en-US" smtClean="0"/>
              <a:pPr>
                <a:defRPr/>
              </a:pPr>
              <a:t>7/24/2007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data sets on ILCSIM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single particle files of different energies in </a:t>
            </a:r>
            <a:r>
              <a:rPr lang="en-US" dirty="0" err="1" smtClean="0"/>
              <a:t>lcio</a:t>
            </a:r>
            <a:r>
              <a:rPr lang="en-US" dirty="0" smtClean="0"/>
              <a:t> and root format     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ilc</a:t>
            </a:r>
            <a:r>
              <a:rPr lang="en-US" dirty="0" smtClean="0"/>
              <a:t>/detector/</a:t>
            </a:r>
            <a:r>
              <a:rPr lang="en-US" dirty="0" err="1" smtClean="0"/>
              <a:t>chercal</a:t>
            </a:r>
            <a:r>
              <a:rPr lang="en-US" dirty="0" smtClean="0"/>
              <a:t>/SLIC/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635673-3082-4BCB-9226-6F17A5FC32A7}" type="datetime1">
              <a:rPr lang="en-US" smtClean="0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635673-3082-4BCB-9226-6F17A5FC32A7}" type="datetime1">
              <a:rPr lang="en-US" smtClean="0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  <p:sp>
        <p:nvSpPr>
          <p:cNvPr id="7" name="Oval 6"/>
          <p:cNvSpPr/>
          <p:nvPr/>
        </p:nvSpPr>
        <p:spPr bwMode="auto">
          <a:xfrm>
            <a:off x="4724400" y="2362200"/>
            <a:ext cx="2514600" cy="9144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4800" dirty="0"/>
              <a:t>SLIC</a:t>
            </a:r>
          </a:p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209800" y="2514600"/>
            <a:ext cx="1752600" cy="381000"/>
          </a:xfrm>
          <a:prstGeom prst="rect">
            <a:avLst/>
          </a:prstGeom>
          <a:solidFill>
            <a:srgbClr val="CC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Macro:  .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mac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3124200"/>
            <a:ext cx="2971800" cy="381000"/>
          </a:xfrm>
          <a:prstGeom prst="rect">
            <a:avLst/>
          </a:prstGeom>
          <a:solidFill>
            <a:srgbClr val="CC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geometry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 description: .</a:t>
            </a:r>
            <a:r>
              <a:rPr kumimoji="0" lang="en-US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lcdd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724400" y="4191000"/>
            <a:ext cx="2514600" cy="9144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800" dirty="0" err="1" smtClean="0"/>
              <a:t>lcioframe</a:t>
            </a:r>
            <a:endParaRPr lang="en-US" sz="2800" dirty="0"/>
          </a:p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590800" y="4495800"/>
            <a:ext cx="1752600" cy="381000"/>
          </a:xfrm>
          <a:prstGeom prst="rect">
            <a:avLst/>
          </a:prstGeom>
          <a:solidFill>
            <a:srgbClr val="CC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lcioframe.steer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257800" y="1524000"/>
            <a:ext cx="1371600" cy="533400"/>
          </a:xfrm>
          <a:prstGeom prst="roundRect">
            <a:avLst/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1"/>
                </a:solidFill>
              </a:rPr>
              <a:t>STDHEP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5257800" y="3505200"/>
            <a:ext cx="1676400" cy="533400"/>
          </a:xfrm>
          <a:prstGeom prst="roundRect">
            <a:avLst/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LCIO: .</a:t>
            </a:r>
            <a:r>
              <a:rPr lang="en-US" dirty="0" err="1" smtClean="0">
                <a:solidFill>
                  <a:schemeClr val="tx1"/>
                </a:solidFill>
              </a:rPr>
              <a:t>slcio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7315200" y="3505200"/>
            <a:ext cx="1676400" cy="533400"/>
          </a:xfrm>
          <a:prstGeom prst="roundRect">
            <a:avLst/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HEPREP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5257800" y="5334000"/>
            <a:ext cx="1676400" cy="533400"/>
          </a:xfrm>
          <a:prstGeom prst="roundRect">
            <a:avLst/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.root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5867400" y="2057400"/>
            <a:ext cx="152400" cy="304800"/>
          </a:xfrm>
          <a:prstGeom prst="downArrow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5867400" y="3200400"/>
            <a:ext cx="152400" cy="304800"/>
          </a:xfrm>
          <a:prstGeom prst="downArrow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5867400" y="3962400"/>
            <a:ext cx="152400" cy="304800"/>
          </a:xfrm>
          <a:prstGeom prst="downArrow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5867400" y="5105400"/>
            <a:ext cx="152400" cy="228600"/>
          </a:xfrm>
          <a:prstGeom prst="downArrow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cxnSp>
        <p:nvCxnSpPr>
          <p:cNvPr id="40" name="Straight Arrow Connector 39"/>
          <p:cNvCxnSpPr>
            <a:stCxn id="10" idx="3"/>
            <a:endCxn id="7" idx="2"/>
          </p:cNvCxnSpPr>
          <p:nvPr/>
        </p:nvCxnSpPr>
        <p:spPr bwMode="auto">
          <a:xfrm>
            <a:off x="3962400" y="2705100"/>
            <a:ext cx="762000" cy="1143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stCxn id="11" idx="3"/>
          </p:cNvCxnSpPr>
          <p:nvPr/>
        </p:nvCxnSpPr>
        <p:spPr bwMode="auto">
          <a:xfrm flipV="1">
            <a:off x="3962400" y="2971800"/>
            <a:ext cx="838200" cy="3429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17" idx="3"/>
            <a:endCxn id="14" idx="2"/>
          </p:cNvCxnSpPr>
          <p:nvPr/>
        </p:nvCxnSpPr>
        <p:spPr bwMode="auto">
          <a:xfrm flipV="1">
            <a:off x="4343400" y="4648200"/>
            <a:ext cx="381000" cy="381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7" idx="5"/>
          </p:cNvCxnSpPr>
          <p:nvPr/>
        </p:nvCxnSpPr>
        <p:spPr bwMode="auto">
          <a:xfrm rot="16200000" flipH="1">
            <a:off x="7140317" y="2873116"/>
            <a:ext cx="362511" cy="90165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description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635673-3082-4BCB-9226-6F17A5FC32A7}" type="datetime1">
              <a:rPr lang="en-US" smtClean="0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  <p:sp>
        <p:nvSpPr>
          <p:cNvPr id="6" name="Oval 5"/>
          <p:cNvSpPr/>
          <p:nvPr/>
        </p:nvSpPr>
        <p:spPr bwMode="auto">
          <a:xfrm>
            <a:off x="1828800" y="3657600"/>
            <a:ext cx="3124200" cy="9906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MS Gothic" charset="-128"/>
              </a:rPr>
              <a:t>GeomConverter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53000" y="1828800"/>
            <a:ext cx="3657600" cy="1524000"/>
          </a:xfrm>
          <a:prstGeom prst="rect">
            <a:avLst/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  <a:ea typeface="MS Gothic" charset="-128"/>
              </a:rPr>
              <a:t>Lcdd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  <a:ea typeface="MS Gothic" charset="-128"/>
              </a:rPr>
              <a:t>: consisting of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  <a:ea typeface="MS Gothic" charset="-128"/>
              </a:rPr>
              <a:t>gdml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  <a:ea typeface="MS Gothic" charset="-128"/>
              </a:rPr>
              <a:t> and extensions for sensitive 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  <a:ea typeface="MS Gothic" charset="-128"/>
              </a:rPr>
              <a:t> Detectors and readout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410200" y="5181600"/>
            <a:ext cx="3048000" cy="685800"/>
          </a:xfrm>
          <a:prstGeom prst="rect">
            <a:avLst/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  <a:ea typeface="MS Gothic" charset="-128"/>
              </a:rPr>
              <a:t>Compact.xml</a:t>
            </a: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 bwMode="auto">
          <a:xfrm rot="10800000">
            <a:off x="4191000" y="4648200"/>
            <a:ext cx="1219200" cy="876300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6" idx="0"/>
          </p:cNvCxnSpPr>
          <p:nvPr/>
        </p:nvCxnSpPr>
        <p:spPr bwMode="auto">
          <a:xfrm rot="5400000" flipH="1" flipV="1">
            <a:off x="3524250" y="2305050"/>
            <a:ext cx="1219200" cy="1485900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Pion</a:t>
            </a:r>
            <a:r>
              <a:rPr lang="en-US" dirty="0" smtClean="0"/>
              <a:t> </a:t>
            </a:r>
            <a:r>
              <a:rPr lang="en-US" dirty="0" err="1" smtClean="0"/>
              <a:t>Cereenkov</a:t>
            </a:r>
            <a:r>
              <a:rPr lang="en-US" dirty="0" smtClean="0"/>
              <a:t> and </a:t>
            </a:r>
            <a:r>
              <a:rPr lang="en-US" dirty="0" err="1" smtClean="0"/>
              <a:t>Scintilator</a:t>
            </a:r>
            <a:endParaRPr lang="en-US" dirty="0"/>
          </a:p>
        </p:txBody>
      </p:sp>
      <p:pic>
        <p:nvPicPr>
          <p:cNvPr id="6" name="Content Placeholder 5" descr="pi_20Gev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3704" y="1604963"/>
            <a:ext cx="4435005" cy="4524375"/>
          </a:xfrm>
        </p:spPr>
      </p:pic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635673-3082-4BCB-9226-6F17A5FC32A7}" type="datetime1">
              <a:rPr lang="en-US" smtClean="0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Pion</a:t>
            </a:r>
            <a:r>
              <a:rPr lang="en-US" dirty="0" smtClean="0"/>
              <a:t> in </a:t>
            </a:r>
            <a:r>
              <a:rPr lang="en-US" dirty="0" err="1" smtClean="0"/>
              <a:t>Scintilator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D635673-3082-4BCB-9226-6F17A5FC32A7}" type="datetime1">
              <a:rPr lang="en-US" smtClean="0"/>
              <a:pPr>
                <a:defRPr/>
              </a:pPr>
              <a:t>7/24/2007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Hans Wenzel</a:t>
            </a:r>
            <a:endParaRPr lang="en-GB"/>
          </a:p>
        </p:txBody>
      </p:sp>
      <p:pic>
        <p:nvPicPr>
          <p:cNvPr id="6" name="Content Placeholder 5" descr="pi_20Gev_scin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3704" y="1604963"/>
            <a:ext cx="4580496" cy="46727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"/>
      </a:majorFont>
      <a:minorFont>
        <a:latin typeface="Verdana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</TotalTime>
  <Words>396</Words>
  <PresentationFormat>On-screen Show (4:3)</PresentationFormat>
  <Paragraphs>90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Dual Read out Calorimeter in SLIC</vt:lpstr>
      <vt:lpstr>Lead Glass Dual read out Calorimeter in SLIC  (Simulator for the Linear Collider)</vt:lpstr>
      <vt:lpstr>Lead Glass Dual read out Calorimeter in SLIC</vt:lpstr>
      <vt:lpstr>Installation available on ILCSIM</vt:lpstr>
      <vt:lpstr>Available data sets on ILCSIM</vt:lpstr>
      <vt:lpstr>Data flow </vt:lpstr>
      <vt:lpstr>Geometry description</vt:lpstr>
      <vt:lpstr>20 GeV Pion Cereenkov and Scintilator</vt:lpstr>
      <vt:lpstr>20 Gev Pion in Scintilator</vt:lpstr>
      <vt:lpstr>20 GeV Pion in Cerenkov</vt:lpstr>
      <vt:lpstr>To be done</vt:lpstr>
      <vt:lpstr>Slide 12</vt:lpstr>
      <vt:lpstr>Dual read out Calorimeter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SOD – Tracking in org.lcsim</dc:title>
  <dc:creator>wenzel</dc:creator>
  <cp:lastModifiedBy>wenzel</cp:lastModifiedBy>
  <cp:revision>42</cp:revision>
  <dcterms:modified xsi:type="dcterms:W3CDTF">2007-07-24T17:33:06Z</dcterms:modified>
</cp:coreProperties>
</file>