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16"/>
  </p:notesMasterIdLst>
  <p:sldIdLst>
    <p:sldId id="256" r:id="rId2"/>
    <p:sldId id="257" r:id="rId3"/>
    <p:sldId id="258" r:id="rId4"/>
    <p:sldId id="261" r:id="rId5"/>
    <p:sldId id="259" r:id="rId6"/>
    <p:sldId id="260"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0" d="100"/>
          <a:sy n="70" d="100"/>
        </p:scale>
        <p:origin x="-131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5DE604-79A8-43D9-B520-AAACDE50E4C6}" type="datetimeFigureOut">
              <a:rPr lang="en-US" smtClean="0"/>
              <a:t>8/6/2007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262C52-7A15-4900-9F48-4FE726BEA42B}"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262C52-7A15-4900-9F48-4FE726BEA42B}"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262C52-7A15-4900-9F48-4FE726BEA42B}"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262C52-7A15-4900-9F48-4FE726BEA42B}"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262C52-7A15-4900-9F48-4FE726BEA42B}" type="slidenum">
              <a:rPr lang="en-US" smtClean="0"/>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262C52-7A15-4900-9F48-4FE726BEA42B}" type="slidenum">
              <a:rPr lang="en-US" smtClean="0"/>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262C52-7A15-4900-9F48-4FE726BEA42B}" type="slidenum">
              <a:rPr lang="en-US" smtClean="0"/>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262C52-7A15-4900-9F48-4FE726BEA42B}"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262C52-7A15-4900-9F48-4FE726BEA42B}"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262C52-7A15-4900-9F48-4FE726BEA42B}"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262C52-7A15-4900-9F48-4FE726BEA42B}"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262C52-7A15-4900-9F48-4FE726BEA42B}"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262C52-7A15-4900-9F48-4FE726BEA42B}"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262C52-7A15-4900-9F48-4FE726BEA42B}"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262C52-7A15-4900-9F48-4FE726BEA42B}"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194" name="Rectangle 2"/>
          <p:cNvSpPr>
            <a:spLocks noGrp="1" noChangeArrowheads="1"/>
          </p:cNvSpPr>
          <p:nvPr>
            <p:ph type="ctrTitle" sz="quarter"/>
          </p:nvPr>
        </p:nvSpPr>
        <p:spPr>
          <a:xfrm>
            <a:off x="685800" y="1600200"/>
            <a:ext cx="7772400" cy="1828800"/>
          </a:xfrm>
        </p:spPr>
        <p:txBody>
          <a:bodyPr/>
          <a:lstStyle>
            <a:lvl1pPr>
              <a:defRPr/>
            </a:lvl1pPr>
          </a:lstStyle>
          <a:p>
            <a:r>
              <a:rPr lang="en-US"/>
              <a:t>Click to edit Master title style</a:t>
            </a:r>
          </a:p>
        </p:txBody>
      </p:sp>
      <p:sp>
        <p:nvSpPr>
          <p:cNvPr id="8195"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8196" name="Rectangle 4"/>
          <p:cNvSpPr>
            <a:spLocks noGrp="1" noChangeArrowheads="1"/>
          </p:cNvSpPr>
          <p:nvPr>
            <p:ph type="dt" sz="quarter" idx="2"/>
          </p:nvPr>
        </p:nvSpPr>
        <p:spPr/>
        <p:txBody>
          <a:bodyPr/>
          <a:lstStyle>
            <a:lvl1pPr>
              <a:defRPr/>
            </a:lvl1pPr>
          </a:lstStyle>
          <a:p>
            <a:endParaRPr lang="en-US"/>
          </a:p>
        </p:txBody>
      </p:sp>
      <p:sp>
        <p:nvSpPr>
          <p:cNvPr id="8197" name="Rectangle 5"/>
          <p:cNvSpPr>
            <a:spLocks noGrp="1" noChangeArrowheads="1"/>
          </p:cNvSpPr>
          <p:nvPr>
            <p:ph type="ftr" sz="quarter" idx="3"/>
          </p:nvPr>
        </p:nvSpPr>
        <p:spPr/>
        <p:txBody>
          <a:bodyPr/>
          <a:lstStyle>
            <a:lvl1pPr>
              <a:defRPr/>
            </a:lvl1pPr>
          </a:lstStyle>
          <a:p>
            <a:endParaRPr lang="en-US"/>
          </a:p>
        </p:txBody>
      </p:sp>
      <p:sp>
        <p:nvSpPr>
          <p:cNvPr id="8198" name="Rectangle 6"/>
          <p:cNvSpPr>
            <a:spLocks noGrp="1" noChangeArrowheads="1"/>
          </p:cNvSpPr>
          <p:nvPr>
            <p:ph type="sldNum" sz="quarter" idx="4"/>
          </p:nvPr>
        </p:nvSpPr>
        <p:spPr/>
        <p:txBody>
          <a:bodyPr/>
          <a:lstStyle>
            <a:lvl1pPr>
              <a:defRPr/>
            </a:lvl1pPr>
          </a:lstStyle>
          <a:p>
            <a:fld id="{0FCCC894-DD83-4F59-991C-D2456025C1DD}"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B239D68-3DFD-4D33-85B1-8AC6CEB6260D}"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00"/>
            <a:ext cx="20574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81000"/>
            <a:ext cx="60198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6D6339C-AEC9-4675-8179-674BE405BC2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070C64B-9D39-437B-903B-CB77D7E59A1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737D03D-CFC1-474B-9616-1CE1396A4E0B}"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261AE37-5A81-4889-B167-73ABB129013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D740E07F-7F5D-42DD-AEC7-E52D0028CE16}"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93AF1BCF-A4EC-4BCD-87A2-24CDF8C0530C}"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FAE6277-C594-4488-AA6E-028D3CC08FFE}"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D658D45-258C-488C-89AE-F20F48A9689E}"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A6023DF-B8CF-4E44-9FE9-3E24C03F7BC3}"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457200" y="3810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171" name="Rectangle 3"/>
          <p:cNvSpPr>
            <a:spLocks noGrp="1" noChangeArrowheads="1"/>
          </p:cNvSpPr>
          <p:nvPr>
            <p:ph type="body" idx="1"/>
          </p:nvPr>
        </p:nvSpPr>
        <p:spPr bwMode="auto">
          <a:xfrm>
            <a:off x="457200" y="19812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17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effectLst>
                  <a:outerShdw blurRad="38100" dist="38100" dir="2700000" algn="tl">
                    <a:srgbClr val="000000"/>
                  </a:outerShdw>
                </a:effectLst>
                <a:latin typeface="Arial" charset="0"/>
              </a:defRPr>
            </a:lvl1pPr>
          </a:lstStyle>
          <a:p>
            <a:endParaRPr lang="en-US"/>
          </a:p>
        </p:txBody>
      </p:sp>
      <p:sp>
        <p:nvSpPr>
          <p:cNvPr id="717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effectLst>
                  <a:outerShdw blurRad="38100" dist="38100" dir="2700000" algn="tl">
                    <a:srgbClr val="000000"/>
                  </a:outerShdw>
                </a:effectLst>
                <a:latin typeface="Arial" charset="0"/>
              </a:defRPr>
            </a:lvl1pPr>
          </a:lstStyle>
          <a:p>
            <a:endParaRPr lang="en-US"/>
          </a:p>
        </p:txBody>
      </p:sp>
      <p:sp>
        <p:nvSpPr>
          <p:cNvPr id="717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effectLst>
                  <a:outerShdw blurRad="38100" dist="38100" dir="2700000" algn="tl">
                    <a:srgbClr val="000000"/>
                  </a:outerShdw>
                </a:effectLst>
                <a:latin typeface="Arial" charset="0"/>
              </a:defRPr>
            </a:lvl1pPr>
          </a:lstStyle>
          <a:p>
            <a:fld id="{829A7E53-7D4B-4C94-A799-FB7FF77B0801}"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rtl="0" fontAlgn="base">
        <a:spcBef>
          <a:spcPct val="0"/>
        </a:spcBef>
        <a:spcAft>
          <a:spcPct val="0"/>
        </a:spcAft>
        <a:defRPr sz="36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3600">
          <a:solidFill>
            <a:schemeClr val="tx2"/>
          </a:solidFill>
          <a:effectLst>
            <a:outerShdw blurRad="38100" dist="38100" dir="2700000" algn="tl">
              <a:srgbClr val="000000"/>
            </a:outerShdw>
          </a:effectLst>
          <a:latin typeface="Comic Sans MS" pitchFamily="66" charset="0"/>
        </a:defRPr>
      </a:lvl2pPr>
      <a:lvl3pPr algn="ctr" rtl="0" fontAlgn="base">
        <a:spcBef>
          <a:spcPct val="0"/>
        </a:spcBef>
        <a:spcAft>
          <a:spcPct val="0"/>
        </a:spcAft>
        <a:defRPr sz="3600">
          <a:solidFill>
            <a:schemeClr val="tx2"/>
          </a:solidFill>
          <a:effectLst>
            <a:outerShdw blurRad="38100" dist="38100" dir="2700000" algn="tl">
              <a:srgbClr val="000000"/>
            </a:outerShdw>
          </a:effectLst>
          <a:latin typeface="Comic Sans MS" pitchFamily="66" charset="0"/>
        </a:defRPr>
      </a:lvl3pPr>
      <a:lvl4pPr algn="ctr" rtl="0" fontAlgn="base">
        <a:spcBef>
          <a:spcPct val="0"/>
        </a:spcBef>
        <a:spcAft>
          <a:spcPct val="0"/>
        </a:spcAft>
        <a:defRPr sz="3600">
          <a:solidFill>
            <a:schemeClr val="tx2"/>
          </a:solidFill>
          <a:effectLst>
            <a:outerShdw blurRad="38100" dist="38100" dir="2700000" algn="tl">
              <a:srgbClr val="000000"/>
            </a:outerShdw>
          </a:effectLst>
          <a:latin typeface="Comic Sans MS" pitchFamily="66" charset="0"/>
        </a:defRPr>
      </a:lvl4pPr>
      <a:lvl5pPr algn="ctr" rtl="0" fontAlgn="base">
        <a:spcBef>
          <a:spcPct val="0"/>
        </a:spcBef>
        <a:spcAft>
          <a:spcPct val="0"/>
        </a:spcAft>
        <a:defRPr sz="3600">
          <a:solidFill>
            <a:schemeClr val="tx2"/>
          </a:solidFill>
          <a:effectLst>
            <a:outerShdw blurRad="38100" dist="38100" dir="2700000" algn="tl">
              <a:srgbClr val="000000"/>
            </a:outerShdw>
          </a:effectLst>
          <a:latin typeface="Comic Sans MS" pitchFamily="66" charset="0"/>
        </a:defRPr>
      </a:lvl5pPr>
      <a:lvl6pPr marL="457200" algn="ctr" rtl="0" fontAlgn="base">
        <a:spcBef>
          <a:spcPct val="0"/>
        </a:spcBef>
        <a:spcAft>
          <a:spcPct val="0"/>
        </a:spcAft>
        <a:defRPr sz="3600">
          <a:solidFill>
            <a:schemeClr val="tx2"/>
          </a:solidFill>
          <a:effectLst>
            <a:outerShdw blurRad="38100" dist="38100" dir="2700000" algn="tl">
              <a:srgbClr val="000000"/>
            </a:outerShdw>
          </a:effectLst>
          <a:latin typeface="Comic Sans MS" pitchFamily="66" charset="0"/>
        </a:defRPr>
      </a:lvl6pPr>
      <a:lvl7pPr marL="914400" algn="ctr" rtl="0" fontAlgn="base">
        <a:spcBef>
          <a:spcPct val="0"/>
        </a:spcBef>
        <a:spcAft>
          <a:spcPct val="0"/>
        </a:spcAft>
        <a:defRPr sz="3600">
          <a:solidFill>
            <a:schemeClr val="tx2"/>
          </a:solidFill>
          <a:effectLst>
            <a:outerShdw blurRad="38100" dist="38100" dir="2700000" algn="tl">
              <a:srgbClr val="000000"/>
            </a:outerShdw>
          </a:effectLst>
          <a:latin typeface="Comic Sans MS" pitchFamily="66" charset="0"/>
        </a:defRPr>
      </a:lvl7pPr>
      <a:lvl8pPr marL="1371600" algn="ctr" rtl="0" fontAlgn="base">
        <a:spcBef>
          <a:spcPct val="0"/>
        </a:spcBef>
        <a:spcAft>
          <a:spcPct val="0"/>
        </a:spcAft>
        <a:defRPr sz="3600">
          <a:solidFill>
            <a:schemeClr val="tx2"/>
          </a:solidFill>
          <a:effectLst>
            <a:outerShdw blurRad="38100" dist="38100" dir="2700000" algn="tl">
              <a:srgbClr val="000000"/>
            </a:outerShdw>
          </a:effectLst>
          <a:latin typeface="Comic Sans MS" pitchFamily="66" charset="0"/>
        </a:defRPr>
      </a:lvl8pPr>
      <a:lvl9pPr marL="1828800" algn="ctr" rtl="0" fontAlgn="base">
        <a:spcBef>
          <a:spcPct val="0"/>
        </a:spcBef>
        <a:spcAft>
          <a:spcPct val="0"/>
        </a:spcAft>
        <a:defRPr sz="3600">
          <a:solidFill>
            <a:schemeClr val="tx2"/>
          </a:solidFill>
          <a:effectLst>
            <a:outerShdw blurRad="38100" dist="38100" dir="2700000" algn="tl">
              <a:srgbClr val="000000"/>
            </a:outerShdw>
          </a:effectLst>
          <a:latin typeface="Comic Sans MS" pitchFamily="66" charset="0"/>
        </a:defRPr>
      </a:lvl9pPr>
    </p:titleStyle>
    <p:bodyStyle>
      <a:lvl1pPr marL="342900" indent="-342900" algn="l" rtl="0" fontAlgn="base">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folHlink"/>
        </a:buClr>
        <a:buSzPct val="65000"/>
        <a:buFont typeface="Wingdings" pitchFamily="2" charset="2"/>
        <a:buChar char="n"/>
        <a:defRPr sz="24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dirty="0" smtClean="0"/>
              <a:t>Where are we?</a:t>
            </a:r>
            <a:br>
              <a:rPr lang="en-US" dirty="0" smtClean="0"/>
            </a:br>
            <a:r>
              <a:rPr lang="en-US" dirty="0" smtClean="0"/>
              <a:t>What do we want to do next?</a:t>
            </a:r>
            <a:br>
              <a:rPr lang="en-US" dirty="0" smtClean="0"/>
            </a:br>
            <a:r>
              <a:rPr lang="en-US" dirty="0"/>
              <a:t>S</a:t>
            </a:r>
            <a:r>
              <a:rPr lang="en-US" dirty="0" smtClean="0"/>
              <a:t>ome thoughts</a:t>
            </a:r>
            <a:endParaRPr lang="en-US" dirty="0"/>
          </a:p>
        </p:txBody>
      </p:sp>
      <p:sp>
        <p:nvSpPr>
          <p:cNvPr id="2051" name="Rectangle 3"/>
          <p:cNvSpPr>
            <a:spLocks noGrp="1" noChangeArrowheads="1"/>
          </p:cNvSpPr>
          <p:nvPr>
            <p:ph type="subTitle" idx="1"/>
          </p:nvPr>
        </p:nvSpPr>
        <p:spPr/>
        <p:txBody>
          <a:bodyPr/>
          <a:lstStyle/>
          <a:p>
            <a:pPr marL="457200" indent="-457200"/>
            <a:r>
              <a:rPr lang="en-US" dirty="0" smtClean="0"/>
              <a:t>Adam Para</a:t>
            </a:r>
          </a:p>
          <a:p>
            <a:pPr marL="457200" indent="-457200"/>
            <a:r>
              <a:rPr lang="en-US" dirty="0" smtClean="0"/>
              <a:t>August 7, 2007</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Simulations to Real Detectors. A Possible Strategy?</a:t>
            </a:r>
            <a:endParaRPr lang="en-US" dirty="0"/>
          </a:p>
        </p:txBody>
      </p:sp>
      <p:sp>
        <p:nvSpPr>
          <p:cNvPr id="3" name="Content Placeholder 2"/>
          <p:cNvSpPr>
            <a:spLocks noGrp="1"/>
          </p:cNvSpPr>
          <p:nvPr>
            <p:ph idx="1"/>
          </p:nvPr>
        </p:nvSpPr>
        <p:spPr/>
        <p:txBody>
          <a:bodyPr/>
          <a:lstStyle/>
          <a:p>
            <a:r>
              <a:rPr lang="en-US" dirty="0" smtClean="0"/>
              <a:t>Homogeneous detector offers the best performance, it seems. </a:t>
            </a:r>
          </a:p>
          <a:p>
            <a:r>
              <a:rPr lang="en-US" dirty="0" smtClean="0"/>
              <a:t>Its practical realization requires separation of Cherenkov and scintillation light from the same detector. This has been demonstrated (kind of) in the case of lead </a:t>
            </a:r>
            <a:r>
              <a:rPr lang="en-US" dirty="0" err="1" smtClean="0"/>
              <a:t>tungstate</a:t>
            </a:r>
            <a:r>
              <a:rPr lang="en-US" dirty="0" smtClean="0"/>
              <a:t>.</a:t>
            </a:r>
          </a:p>
          <a:p>
            <a:r>
              <a:rPr lang="en-US" dirty="0" smtClean="0"/>
              <a:t>Lead </a:t>
            </a:r>
            <a:r>
              <a:rPr lang="en-US" dirty="0" err="1" smtClean="0"/>
              <a:t>tungstate</a:t>
            </a:r>
            <a:r>
              <a:rPr lang="en-US" dirty="0" smtClean="0"/>
              <a:t> is a very heavy material. It offers an attractive possibility of 6-7 </a:t>
            </a:r>
            <a:r>
              <a:rPr lang="en-US" dirty="0" smtClean="0">
                <a:latin typeface="Symbol" pitchFamily="18" charset="2"/>
                <a:cs typeface="Tahoma" pitchFamily="34" charset="0"/>
              </a:rPr>
              <a:t>l</a:t>
            </a:r>
            <a:r>
              <a:rPr lang="en-US" dirty="0" smtClean="0"/>
              <a:t> calorimeter in a limited volume, like </a:t>
            </a:r>
            <a:r>
              <a:rPr lang="en-US" dirty="0" err="1" smtClean="0"/>
              <a:t>SiD</a:t>
            </a:r>
            <a:r>
              <a:rPr lang="en-US" dirty="0" smtClean="0"/>
              <a: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Very heavy scintillating glasses (&gt;8g/cm</a:t>
            </a:r>
            <a:r>
              <a:rPr lang="en-US" baseline="30000" dirty="0" smtClean="0"/>
              <a:t>3</a:t>
            </a:r>
            <a:r>
              <a:rPr lang="en-US" dirty="0" smtClean="0"/>
              <a:t>) have been produced. So far they seem to have poor transmission for Cherenkov, but this can be possibly improved. Perhaps lead glass can be doped with scintillating agent without too much of Cherenkov losses?</a:t>
            </a:r>
          </a:p>
          <a:p>
            <a:r>
              <a:rPr lang="en-US" dirty="0" smtClean="0"/>
              <a:t>Homogeneous detector does not require any segmentation. But it allows for any depth/transverse segmentation as required by other physics considerations. Signals can be summed.</a:t>
            </a:r>
          </a:p>
          <a:p>
            <a:r>
              <a:rPr lang="en-US" dirty="0" smtClean="0"/>
              <a:t>Construction of a calorimeter from ‘smallish’ building blocks/crystals cad reduce the production(growing) cost of crystals and make it affordable.</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Calorimeter Design</a:t>
            </a:r>
            <a:endParaRPr lang="en-US" dirty="0"/>
          </a:p>
        </p:txBody>
      </p:sp>
      <p:sp>
        <p:nvSpPr>
          <p:cNvPr id="3" name="Content Placeholder 2"/>
          <p:cNvSpPr>
            <a:spLocks noGrp="1"/>
          </p:cNvSpPr>
          <p:nvPr>
            <p:ph idx="1"/>
          </p:nvPr>
        </p:nvSpPr>
        <p:spPr/>
        <p:txBody>
          <a:bodyPr/>
          <a:lstStyle/>
          <a:p>
            <a:r>
              <a:rPr lang="en-US" dirty="0" smtClean="0"/>
              <a:t>Propose the calorimeter base on lead </a:t>
            </a:r>
            <a:r>
              <a:rPr lang="en-US" dirty="0" err="1" smtClean="0"/>
              <a:t>tungstate</a:t>
            </a:r>
            <a:r>
              <a:rPr lang="en-US" dirty="0" smtClean="0"/>
              <a:t> (baseline), while encouraging R&amp;D on alternatives using heavy glasses.</a:t>
            </a:r>
          </a:p>
          <a:p>
            <a:r>
              <a:rPr lang="en-US" dirty="0" smtClean="0"/>
              <a:t>Decouple the spatial measurements (two/</a:t>
            </a:r>
            <a:r>
              <a:rPr lang="en-US" dirty="0" err="1" smtClean="0"/>
              <a:t>multiparticle</a:t>
            </a:r>
            <a:r>
              <a:rPr lang="en-US" dirty="0" smtClean="0"/>
              <a:t> separation, position, direction) in the EM by inserting two-three layers of pixel silicon detector</a:t>
            </a:r>
          </a:p>
          <a:p>
            <a:r>
              <a:rPr lang="en-US" dirty="0" smtClean="0"/>
              <a:t>All crystals read-out via silicon </a:t>
            </a:r>
            <a:r>
              <a:rPr lang="en-US" dirty="0" err="1" smtClean="0"/>
              <a:t>photodetectors</a:t>
            </a:r>
            <a:endParaRPr lang="en-US" dirty="0" smtClean="0"/>
          </a:p>
          <a:p>
            <a:r>
              <a:rPr lang="en-US" dirty="0" smtClean="0"/>
              <a:t>Crystals glued into full-depth towers </a:t>
            </a:r>
          </a:p>
          <a:p>
            <a:r>
              <a:rPr lang="en-US" dirty="0" smtClean="0"/>
              <a:t>Crystal sizes of the order of 2.5×5×5 cm in the EM ‘section’ to 10</a:t>
            </a:r>
            <a:r>
              <a:rPr lang="en-US" dirty="0" smtClean="0"/>
              <a:t>×5×5 cm in the HAD section</a:t>
            </a:r>
            <a:endParaRPr lang="en-US"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a:t>
            </a:r>
            <a:endParaRPr lang="en-US" dirty="0"/>
          </a:p>
        </p:txBody>
      </p:sp>
      <p:sp>
        <p:nvSpPr>
          <p:cNvPr id="3" name="Content Placeholder 2"/>
          <p:cNvSpPr>
            <a:spLocks noGrp="1"/>
          </p:cNvSpPr>
          <p:nvPr>
            <p:ph idx="1"/>
          </p:nvPr>
        </p:nvSpPr>
        <p:spPr>
          <a:xfrm>
            <a:off x="482544" y="1858941"/>
            <a:ext cx="8229600" cy="4114800"/>
          </a:xfrm>
        </p:spPr>
        <p:txBody>
          <a:bodyPr/>
          <a:lstStyle/>
          <a:p>
            <a:r>
              <a:rPr lang="en-US" dirty="0" smtClean="0"/>
              <a:t>Get samples of lead </a:t>
            </a:r>
            <a:r>
              <a:rPr lang="en-US" dirty="0" err="1" smtClean="0"/>
              <a:t>tungstate</a:t>
            </a:r>
            <a:r>
              <a:rPr lang="en-US" dirty="0" smtClean="0"/>
              <a:t>. If possible with the (natural) slow </a:t>
            </a:r>
            <a:r>
              <a:rPr lang="en-US" dirty="0" err="1" smtClean="0"/>
              <a:t>scitillation</a:t>
            </a:r>
            <a:r>
              <a:rPr lang="en-US" dirty="0" smtClean="0"/>
              <a:t> (more light!). </a:t>
            </a:r>
            <a:r>
              <a:rPr lang="en-US" dirty="0" err="1" smtClean="0"/>
              <a:t>Demostrate</a:t>
            </a:r>
            <a:r>
              <a:rPr lang="en-US" dirty="0" smtClean="0"/>
              <a:t> Cherenkov/scintillation separation by timing.</a:t>
            </a:r>
          </a:p>
          <a:p>
            <a:r>
              <a:rPr lang="en-US" dirty="0" smtClean="0"/>
              <a:t>Construct EM prototype: 10 x 10 x 25 cm, build out of 5 x 5 x 2.5 crystals (40 crystals) with three layers of silicon. Demonstrate the spatial measurements. Establish the silicon </a:t>
            </a:r>
            <a:r>
              <a:rPr lang="en-US" dirty="0" err="1" smtClean="0"/>
              <a:t>photodetectors</a:t>
            </a:r>
            <a:r>
              <a:rPr lang="en-US" dirty="0" smtClean="0"/>
              <a:t> as a viable readout. Demonstrate the energy resolution using Cherenkov AND scintillation light.</a:t>
            </a:r>
          </a:p>
          <a:p>
            <a:r>
              <a:rPr lang="en-US" dirty="0" smtClean="0"/>
              <a:t>(perhaps) construct EM prototype with Lead glass/lead </a:t>
            </a:r>
            <a:r>
              <a:rPr lang="en-US" dirty="0" err="1" smtClean="0"/>
              <a:t>tungstate</a:t>
            </a:r>
            <a:r>
              <a:rPr lang="en-US" dirty="0" smtClean="0"/>
              <a:t> separated functions (</a:t>
            </a:r>
            <a:r>
              <a:rPr lang="en-US" dirty="0" err="1" smtClean="0"/>
              <a:t>Cherenkow</a:t>
            </a:r>
            <a:r>
              <a:rPr lang="en-US" dirty="0" smtClean="0"/>
              <a:t>/scintillation). Evaluate the resolution, validate the simulation studies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Construct the full scale </a:t>
            </a:r>
            <a:r>
              <a:rPr lang="en-US" dirty="0" err="1" smtClean="0"/>
              <a:t>hadronic</a:t>
            </a:r>
            <a:r>
              <a:rPr lang="en-US" dirty="0" smtClean="0"/>
              <a:t> calorimeter 1 x 1 x 1.2 m. Demonstrate the compensation/energy resolution for single hadrons. ~5000 channels</a:t>
            </a:r>
          </a:p>
          <a:p>
            <a:r>
              <a:rPr lang="en-US" dirty="0" smtClean="0"/>
              <a:t>Perhaps… The cost of such a calorimeter is likely to be dominated by the cost of lead </a:t>
            </a:r>
            <a:r>
              <a:rPr lang="en-US" dirty="0" err="1" smtClean="0"/>
              <a:t>tungstate</a:t>
            </a:r>
            <a:r>
              <a:rPr lang="en-US" dirty="0" smtClean="0"/>
              <a:t>. Perhaps it would be sufficient to have only central core with dual readout and use scintillating glass </a:t>
            </a:r>
            <a:r>
              <a:rPr lang="en-US" smtClean="0"/>
              <a:t>for tail/side catcher?</a:t>
            </a:r>
            <a:endParaRPr lang="en-US" dirty="0" smtClean="0"/>
          </a:p>
          <a:p>
            <a:r>
              <a:rPr lang="en-US" dirty="0" smtClean="0"/>
              <a:t>In the meantime/in parallel: investigate doping of lead glass, investigate transparent scintillating glasses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Tools Do We Have?</a:t>
            </a:r>
            <a:endParaRPr lang="en-US" dirty="0"/>
          </a:p>
        </p:txBody>
      </p:sp>
      <p:sp>
        <p:nvSpPr>
          <p:cNvPr id="3" name="Content Placeholder 2"/>
          <p:cNvSpPr>
            <a:spLocks noGrp="1"/>
          </p:cNvSpPr>
          <p:nvPr>
            <p:ph idx="1"/>
          </p:nvPr>
        </p:nvSpPr>
        <p:spPr>
          <a:xfrm>
            <a:off x="0" y="1785915"/>
            <a:ext cx="9144000" cy="4114800"/>
          </a:xfrm>
        </p:spPr>
        <p:txBody>
          <a:bodyPr/>
          <a:lstStyle/>
          <a:p>
            <a:r>
              <a:rPr lang="en-US" dirty="0" smtClean="0"/>
              <a:t>Stand-alone GEANT4 for a single medium with total ionization  energy deposition and Cherenkov energy deposition. (Hans + </a:t>
            </a:r>
            <a:r>
              <a:rPr lang="en-US" dirty="0" err="1" smtClean="0"/>
              <a:t>Eiko</a:t>
            </a:r>
            <a:r>
              <a:rPr lang="en-US" dirty="0" smtClean="0"/>
              <a:t>) ROOT analysis macros.</a:t>
            </a:r>
          </a:p>
          <a:p>
            <a:r>
              <a:rPr lang="en-US" dirty="0" smtClean="0"/>
              <a:t>Stand-alone GEANT4 for longitudinally segmented detector with absorber/scintillator/Cherenkov structure. Not all different layers must be present. In the ‘Cherenkov’ layer the ionization energy is read out as well. (Hans + </a:t>
            </a:r>
            <a:r>
              <a:rPr lang="en-US" dirty="0" err="1" smtClean="0"/>
              <a:t>Eiko</a:t>
            </a:r>
            <a:r>
              <a:rPr lang="en-US" dirty="0" smtClean="0"/>
              <a:t>). Note that this in principle should supersede the first one. And it does! ROOT analysis macros.</a:t>
            </a:r>
          </a:p>
          <a:p>
            <a:r>
              <a:rPr lang="en-US" dirty="0" smtClean="0"/>
              <a:t>SLIC-based simulation with longitudinal and transverse segmentation. Standard distribution of SLIC. (</a:t>
            </a:r>
            <a:r>
              <a:rPr lang="en-US" dirty="0" err="1" smtClean="0"/>
              <a:t>Hans+Jeremy</a:t>
            </a:r>
            <a:r>
              <a:rPr lang="en-US" dirty="0" smtClean="0"/>
              <a:t>) JAS and ROOT analysis. A given volume can be either scintillator or Cherenkov (to be improved)</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371600"/>
          </a:xfrm>
        </p:spPr>
        <p:txBody>
          <a:bodyPr/>
          <a:lstStyle/>
          <a:p>
            <a:r>
              <a:rPr lang="en-US" dirty="0" smtClean="0"/>
              <a:t>What </a:t>
            </a:r>
            <a:r>
              <a:rPr lang="en-US" dirty="0"/>
              <a:t>D</a:t>
            </a:r>
            <a:r>
              <a:rPr lang="en-US" dirty="0" smtClean="0"/>
              <a:t>o </a:t>
            </a:r>
            <a:r>
              <a:rPr lang="en-US" dirty="0"/>
              <a:t>W</a:t>
            </a:r>
            <a:r>
              <a:rPr lang="en-US" dirty="0" smtClean="0"/>
              <a:t>e Know: Case I</a:t>
            </a:r>
            <a:br>
              <a:rPr lang="en-US" dirty="0" smtClean="0"/>
            </a:br>
            <a:r>
              <a:rPr lang="en-US" dirty="0" smtClean="0"/>
              <a:t>  Homogeneous Calorimeter (</a:t>
            </a:r>
            <a:r>
              <a:rPr lang="en-US" dirty="0" err="1" smtClean="0"/>
              <a:t>Eiko</a:t>
            </a:r>
            <a:r>
              <a:rPr lang="en-US" dirty="0" smtClean="0"/>
              <a:t> + </a:t>
            </a:r>
            <a:r>
              <a:rPr lang="en-US" dirty="0" err="1" smtClean="0"/>
              <a:t>Niki</a:t>
            </a:r>
            <a:r>
              <a:rPr lang="en-US" dirty="0" smtClean="0"/>
              <a:t>)</a:t>
            </a:r>
            <a:endParaRPr lang="en-US" dirty="0"/>
          </a:p>
        </p:txBody>
      </p:sp>
      <p:sp>
        <p:nvSpPr>
          <p:cNvPr id="3" name="Content Placeholder 2"/>
          <p:cNvSpPr>
            <a:spLocks noGrp="1"/>
          </p:cNvSpPr>
          <p:nvPr>
            <p:ph idx="1"/>
          </p:nvPr>
        </p:nvSpPr>
        <p:spPr>
          <a:xfrm>
            <a:off x="0" y="1603350"/>
            <a:ext cx="9144000" cy="4114800"/>
          </a:xfrm>
        </p:spPr>
        <p:txBody>
          <a:bodyPr/>
          <a:lstStyle/>
          <a:p>
            <a:r>
              <a:rPr lang="en-US" dirty="0" smtClean="0"/>
              <a:t>In case of a homogeneous calorimeter with both ionization and Cherenkov energy measured separately</a:t>
            </a:r>
          </a:p>
          <a:p>
            <a:pPr lvl="1"/>
            <a:r>
              <a:rPr lang="en-US" dirty="0" smtClean="0"/>
              <a:t> a very good hadron energy resolution of 25%/</a:t>
            </a:r>
            <a:r>
              <a:rPr lang="en-US" dirty="0" err="1" smtClean="0"/>
              <a:t>sqrt</a:t>
            </a:r>
            <a:r>
              <a:rPr lang="en-US" dirty="0" smtClean="0"/>
              <a:t>(E) can be achieved.</a:t>
            </a:r>
          </a:p>
          <a:p>
            <a:pPr lvl="1"/>
            <a:r>
              <a:rPr lang="en-US" dirty="0" smtClean="0"/>
              <a:t>Average corrected response to hadrons and electrons is the same</a:t>
            </a:r>
          </a:p>
          <a:p>
            <a:pPr lvl="1"/>
            <a:r>
              <a:rPr lang="en-US" dirty="0" smtClean="0"/>
              <a:t>Response to hadrons and electrons is linear</a:t>
            </a:r>
          </a:p>
          <a:p>
            <a:pPr lvl="1"/>
            <a:r>
              <a:rPr lang="en-US" dirty="0" smtClean="0"/>
              <a:t>Correction  function is practically independent of the measured energy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1"/>
            <a:r>
              <a:rPr lang="en-US" dirty="0" smtClean="0"/>
              <a:t>Jet energy resolution is somewhat better than the single hadron energy resolution</a:t>
            </a:r>
          </a:p>
          <a:p>
            <a:pPr lvl="1"/>
            <a:r>
              <a:rPr lang="en-US" dirty="0" smtClean="0"/>
              <a:t>Jet response and energy resolution is independent on the jet composition and fragmentation</a:t>
            </a:r>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371600"/>
          </a:xfrm>
        </p:spPr>
        <p:txBody>
          <a:bodyPr/>
          <a:lstStyle/>
          <a:p>
            <a:r>
              <a:rPr lang="en-US" dirty="0" smtClean="0"/>
              <a:t>What Do We Know: Case II</a:t>
            </a:r>
            <a:br>
              <a:rPr lang="en-US" dirty="0" smtClean="0"/>
            </a:br>
            <a:r>
              <a:rPr lang="en-US" dirty="0" smtClean="0"/>
              <a:t>Functionally </a:t>
            </a:r>
            <a:r>
              <a:rPr lang="en-US" dirty="0"/>
              <a:t>S</a:t>
            </a:r>
            <a:r>
              <a:rPr lang="en-US" dirty="0" smtClean="0"/>
              <a:t>egmented Calorimeter (</a:t>
            </a:r>
            <a:r>
              <a:rPr lang="en-US" dirty="0" err="1" smtClean="0"/>
              <a:t>Eiko</a:t>
            </a:r>
            <a:r>
              <a:rPr lang="en-US" dirty="0" smtClean="0"/>
              <a:t> + </a:t>
            </a:r>
            <a:r>
              <a:rPr lang="en-US" dirty="0" err="1" smtClean="0"/>
              <a:t>Niki</a:t>
            </a:r>
            <a:r>
              <a:rPr lang="en-US" dirty="0" smtClean="0"/>
              <a:t> + George + Franco + Roberto)</a:t>
            </a:r>
            <a:endParaRPr lang="en-US" dirty="0"/>
          </a:p>
        </p:txBody>
      </p:sp>
      <p:sp>
        <p:nvSpPr>
          <p:cNvPr id="3" name="Content Placeholder 2"/>
          <p:cNvSpPr>
            <a:spLocks noGrp="1"/>
          </p:cNvSpPr>
          <p:nvPr>
            <p:ph idx="1"/>
          </p:nvPr>
        </p:nvSpPr>
        <p:spPr/>
        <p:txBody>
          <a:bodyPr/>
          <a:lstStyle/>
          <a:p>
            <a:r>
              <a:rPr lang="en-US" dirty="0" smtClean="0"/>
              <a:t>The case studied so far involves longitudinally segmented calorimeter with ionization or Cherenkov or none readout. All detector volumes constructed from the same material (lead glass). This simplifies the problems of neutron component of the hadron shower.</a:t>
            </a:r>
          </a:p>
          <a:p>
            <a:pPr lvl="1"/>
            <a:r>
              <a:rPr lang="en-US" dirty="0" smtClean="0"/>
              <a:t>Resolution depends on the geometry (thickness) of the scintillation/other layers (sampling fluctuations + other effects)</a:t>
            </a:r>
          </a:p>
          <a:p>
            <a:pPr lvl="1"/>
            <a:r>
              <a:rPr lang="en-US" dirty="0" smtClean="0"/>
              <a:t>Good resolution requires large sampling fraction AND thin detector layers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742950" lvl="2" indent="-342900"/>
            <a:r>
              <a:rPr lang="en-US" dirty="0" smtClean="0"/>
              <a:t>‘Global’ compensation, based on the total amount of light possible, but energy resolution improvement in general modest</a:t>
            </a:r>
          </a:p>
          <a:p>
            <a:pPr marL="742950" lvl="2" indent="-342900"/>
            <a:r>
              <a:rPr lang="en-US" dirty="0" smtClean="0"/>
              <a:t>Global compensation works equally well (or poorly) for jets as it does for single particles.</a:t>
            </a:r>
          </a:p>
          <a:p>
            <a:pPr marL="742950" lvl="2" indent="-342900"/>
            <a:r>
              <a:rPr lang="en-US" dirty="0" smtClean="0"/>
              <a:t>Further improvement of energy resolution by using ‘local’ compensation possible but not trivial.  Using only transverse segmentation and additional improvement of energy resolution of the order of ~7% possible.</a:t>
            </a:r>
            <a:endParaRPr lang="en-US" dirty="0" smtClean="0"/>
          </a:p>
          <a:p>
            <a:pPr lvl="2"/>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 I</a:t>
            </a:r>
            <a:endParaRPr lang="en-US" dirty="0"/>
          </a:p>
        </p:txBody>
      </p:sp>
      <p:sp>
        <p:nvSpPr>
          <p:cNvPr id="3" name="Content Placeholder 2"/>
          <p:cNvSpPr>
            <a:spLocks noGrp="1"/>
          </p:cNvSpPr>
          <p:nvPr>
            <p:ph idx="1"/>
          </p:nvPr>
        </p:nvSpPr>
        <p:spPr>
          <a:xfrm>
            <a:off x="446031" y="1639863"/>
            <a:ext cx="8229600" cy="4114800"/>
          </a:xfrm>
        </p:spPr>
        <p:txBody>
          <a:bodyPr/>
          <a:lstStyle/>
          <a:p>
            <a:r>
              <a:rPr lang="en-US" dirty="0" smtClean="0"/>
              <a:t>Homogeneous Calorimeter simulation/analysis:</a:t>
            </a:r>
          </a:p>
          <a:p>
            <a:pPr lvl="1"/>
            <a:r>
              <a:rPr lang="en-US" dirty="0" smtClean="0"/>
              <a:t>Clean-up</a:t>
            </a:r>
          </a:p>
          <a:p>
            <a:pPr lvl="1"/>
            <a:r>
              <a:rPr lang="en-US" dirty="0" smtClean="0"/>
              <a:t>Write a paper</a:t>
            </a:r>
          </a:p>
          <a:p>
            <a:pPr lvl="1"/>
            <a:r>
              <a:rPr lang="en-US" dirty="0" smtClean="0"/>
              <a:t>Need more cases plots?? What??</a:t>
            </a:r>
          </a:p>
          <a:p>
            <a:pPr lvl="1"/>
            <a:r>
              <a:rPr lang="en-US" dirty="0" smtClean="0"/>
              <a:t>Optimize the detector (anticipating a possible cost implications): is it necessary to read out both scintillation and Cherenkov from the entire volume? Or perhaps it is sufficient to read out scintillation? Cherenkov? from a smaller volume ? Notice: This step requires that both </a:t>
            </a:r>
            <a:r>
              <a:rPr lang="en-US" dirty="0"/>
              <a:t>t</a:t>
            </a:r>
            <a:r>
              <a:rPr lang="en-US" dirty="0" smtClean="0"/>
              <a:t>he Cherenkov and the scintillation light is read out from the same volume in a transversely segmented detector</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 II</a:t>
            </a:r>
            <a:endParaRPr lang="en-US" dirty="0"/>
          </a:p>
        </p:txBody>
      </p:sp>
      <p:sp>
        <p:nvSpPr>
          <p:cNvPr id="3" name="Content Placeholder 2"/>
          <p:cNvSpPr>
            <a:spLocks noGrp="1"/>
          </p:cNvSpPr>
          <p:nvPr>
            <p:ph idx="1"/>
          </p:nvPr>
        </p:nvSpPr>
        <p:spPr/>
        <p:txBody>
          <a:bodyPr/>
          <a:lstStyle/>
          <a:p>
            <a:r>
              <a:rPr lang="en-US" dirty="0" smtClean="0"/>
              <a:t>Sampling calorimeter (glass only):</a:t>
            </a:r>
          </a:p>
          <a:p>
            <a:pPr lvl="1"/>
            <a:r>
              <a:rPr lang="en-US" dirty="0" smtClean="0"/>
              <a:t>Complete the survey of possible geometries/thicknesses</a:t>
            </a:r>
          </a:p>
          <a:p>
            <a:pPr lvl="1"/>
            <a:r>
              <a:rPr lang="en-US" dirty="0" smtClean="0"/>
              <a:t>Continue investigations of possible local compensation algorithms (longitudinal only)</a:t>
            </a:r>
          </a:p>
          <a:p>
            <a:pPr lvl="1"/>
            <a:r>
              <a:rPr lang="en-US" dirty="0" smtClean="0"/>
              <a:t>Investigate compensation algorithms using transverse segmentation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 III</a:t>
            </a:r>
            <a:endParaRPr lang="en-US" dirty="0"/>
          </a:p>
        </p:txBody>
      </p:sp>
      <p:sp>
        <p:nvSpPr>
          <p:cNvPr id="3" name="Content Placeholder 2"/>
          <p:cNvSpPr>
            <a:spLocks noGrp="1"/>
          </p:cNvSpPr>
          <p:nvPr>
            <p:ph idx="1"/>
          </p:nvPr>
        </p:nvSpPr>
        <p:spPr/>
        <p:txBody>
          <a:bodyPr/>
          <a:lstStyle/>
          <a:p>
            <a:r>
              <a:rPr lang="en-US" dirty="0" smtClean="0"/>
              <a:t>Sampling calorimeter with </a:t>
            </a:r>
            <a:r>
              <a:rPr lang="en-US" dirty="0" err="1" smtClean="0"/>
              <a:t>cherenkov</a:t>
            </a:r>
            <a:r>
              <a:rPr lang="en-US" dirty="0" smtClean="0"/>
              <a:t> radiator (heavy lead glass) and plastic scintillator. </a:t>
            </a:r>
          </a:p>
          <a:p>
            <a:pPr lvl="1"/>
            <a:r>
              <a:rPr lang="en-US" dirty="0" smtClean="0"/>
              <a:t>This is a case where Cherenkov-based and neutron-based compensation may be possible.</a:t>
            </a:r>
          </a:p>
          <a:p>
            <a:pPr lvl="1"/>
            <a:r>
              <a:rPr lang="en-US" dirty="0" smtClean="0"/>
              <a:t>Investigate resolution as a function of layer thicknesses</a:t>
            </a:r>
          </a:p>
          <a:p>
            <a:pPr lvl="1"/>
            <a:r>
              <a:rPr lang="en-US" dirty="0" smtClean="0"/>
              <a:t>Investigate global and local compensation algorithms</a:t>
            </a:r>
          </a:p>
          <a:p>
            <a:endParaRPr lang="en-US" dirty="0"/>
          </a:p>
        </p:txBody>
      </p:sp>
    </p:spTree>
  </p:cSld>
  <p:clrMapOvr>
    <a:masterClrMapping/>
  </p:clrMapOvr>
</p:sld>
</file>

<file path=ppt/theme/theme1.xml><?xml version="1.0" encoding="utf-8"?>
<a:theme xmlns:a="http://schemas.openxmlformats.org/drawingml/2006/main" name="Textured">
  <a:themeElements>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Textured">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Textured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Textured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Textured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Textured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Textured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Textured</Template>
  <TotalTime>644</TotalTime>
  <Words>978</Words>
  <Application>Microsoft Office PowerPoint</Application>
  <PresentationFormat>On-screen Show (4:3)</PresentationFormat>
  <Paragraphs>72</Paragraphs>
  <Slides>14</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Comic Sans MS</vt:lpstr>
      <vt:lpstr>Wingdings</vt:lpstr>
      <vt:lpstr>Symbol</vt:lpstr>
      <vt:lpstr>Tahoma</vt:lpstr>
      <vt:lpstr>Textured</vt:lpstr>
      <vt:lpstr>Where are we? What do we want to do next? Some thoughts</vt:lpstr>
      <vt:lpstr>What Tools Do We Have?</vt:lpstr>
      <vt:lpstr>What Do We Know: Case I   Homogeneous Calorimeter (Eiko + Niki)</vt:lpstr>
      <vt:lpstr>Slide 4</vt:lpstr>
      <vt:lpstr>What Do We Know: Case II Functionally Segmented Calorimeter (Eiko + Niki + George + Franco + Roberto)</vt:lpstr>
      <vt:lpstr>Slide 6</vt:lpstr>
      <vt:lpstr>Next Steps I</vt:lpstr>
      <vt:lpstr>Next Steps II</vt:lpstr>
      <vt:lpstr>Next Steps III</vt:lpstr>
      <vt:lpstr>From Simulations to Real Detectors. A Possible Strategy?</vt:lpstr>
      <vt:lpstr>Slide 11</vt:lpstr>
      <vt:lpstr>Possible Calorimeter Design</vt:lpstr>
      <vt:lpstr>Testing?</vt:lpstr>
      <vt:lpstr>Slide 14</vt:lpstr>
    </vt:vector>
  </TitlesOfParts>
  <Company> FNAL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Characterization of Silicon Photodetectors (Avalanche Photodiodes in Geiger Mode)</dc:title>
  <dc:creator>para</dc:creator>
  <cp:lastModifiedBy>para</cp:lastModifiedBy>
  <cp:revision>15</cp:revision>
  <dcterms:created xsi:type="dcterms:W3CDTF">2007-02-18T20:26:48Z</dcterms:created>
  <dcterms:modified xsi:type="dcterms:W3CDTF">2007-08-07T12:48:19Z</dcterms:modified>
</cp:coreProperties>
</file>