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57" r:id="rId3"/>
    <p:sldId id="258" r:id="rId4"/>
    <p:sldId id="259" r:id="rId5"/>
    <p:sldId id="260" r:id="rId6"/>
    <p:sldId id="263" r:id="rId7"/>
    <p:sldId id="264" r:id="rId8"/>
    <p:sldId id="265" r:id="rId9"/>
    <p:sldId id="266" r:id="rId10"/>
    <p:sldId id="275" r:id="rId11"/>
    <p:sldId id="273" r:id="rId12"/>
    <p:sldId id="267" r:id="rId13"/>
    <p:sldId id="268" r:id="rId14"/>
    <p:sldId id="269" r:id="rId15"/>
    <p:sldId id="270" r:id="rId16"/>
    <p:sldId id="274" r:id="rId17"/>
    <p:sldId id="276" r:id="rId18"/>
    <p:sldId id="277" r:id="rId19"/>
    <p:sldId id="278" r:id="rId20"/>
    <p:sldId id="279" r:id="rId21"/>
    <p:sldId id="281" r:id="rId22"/>
    <p:sldId id="282" r:id="rId23"/>
    <p:sldId id="283" r:id="rId24"/>
    <p:sldId id="284" r:id="rId25"/>
    <p:sldId id="285" r:id="rId26"/>
    <p:sldId id="27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991" autoAdjust="0"/>
    <p:restoredTop sz="94667" autoAdjust="0"/>
  </p:normalViewPr>
  <p:slideViewPr>
    <p:cSldViewPr>
      <p:cViewPr varScale="1">
        <p:scale>
          <a:sx n="75" d="100"/>
          <a:sy n="75" d="100"/>
        </p:scale>
        <p:origin x="-480" y="-84"/>
      </p:cViewPr>
      <p:guideLst>
        <p:guide orient="horz" pos="2160"/>
        <p:guide pos="2880"/>
      </p:guideLst>
    </p:cSldViewPr>
  </p:slideViewPr>
  <p:outlineViewPr>
    <p:cViewPr>
      <p:scale>
        <a:sx n="33" d="100"/>
        <a:sy n="33" d="100"/>
      </p:scale>
      <p:origin x="0" y="741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jpe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6750ED-2DAC-46B5-814D-F643B3222927}" type="datetimeFigureOut">
              <a:rPr lang="en-US" smtClean="0"/>
              <a:pPr/>
              <a:t>11/27/2007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80EC41-8304-4F54-A994-A77CFB3A26D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80EC41-8304-4F54-A994-A77CFB3A26D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17" name="Footer Placeholder 16"/>
          <p:cNvSpPr>
            <a:spLocks noGrp="1"/>
          </p:cNvSpPr>
          <p:nvPr>
            <p:ph type="ftr" sz="quarter" idx="11"/>
          </p:nvPr>
        </p:nvSpPr>
        <p:spPr/>
        <p:txBody>
          <a:bodyPr/>
          <a:lstStyle/>
          <a:p>
            <a:endParaRPr kumimoji="0" lang="en-US" dirty="0"/>
          </a:p>
        </p:txBody>
      </p:sp>
      <p:sp>
        <p:nvSpPr>
          <p:cNvPr id="29" name="Slide Number Placeholder 28"/>
          <p:cNvSpPr>
            <a:spLocks noGrp="1"/>
          </p:cNvSpPr>
          <p:nvPr>
            <p:ph type="sldNum" sz="quarter" idx="12"/>
          </p:nvPr>
        </p:nvSpPr>
        <p:spPr/>
        <p:txBody>
          <a:bodyPr/>
          <a:lstStyle/>
          <a:p>
            <a:fld id="{69E29E33-B620-47F9-BB04-8846C2A5AFCC}" type="slidenum">
              <a:rPr kumimoji="0" lang="en-US" smtClean="0"/>
              <a:pPr/>
              <a:t>‹#›</a:t>
            </a:fld>
            <a:endParaRPr kumimoji="0"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a:xfrm>
            <a:off x="7924800" y="6416675"/>
            <a:ext cx="762000" cy="365125"/>
          </a:xfrm>
        </p:spPr>
        <p:txBody>
          <a:bodyPr/>
          <a:lstStyle/>
          <a:p>
            <a:fld id="{69E29E33-B620-47F9-BB04-8846C2A5AFCC}" type="slidenum">
              <a:rPr kumimoji="0" lang="en-US" smtClean="0"/>
              <a:pPr/>
              <a:t>‹#›</a:t>
            </a:fld>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CB97365-EBCA-4027-87D5-99FC1D4DF0BB}" type="datetimeFigureOut">
              <a:rPr lang="en-US" smtClean="0"/>
              <a:pPr/>
              <a:t>11/27/2007</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CB97365-EBCA-4027-87D5-99FC1D4DF0BB}" type="datetimeFigureOut">
              <a:rPr lang="en-US" smtClean="0"/>
              <a:pPr/>
              <a:t>11/27/2007</a:t>
            </a:fld>
            <a:endParaRPr lang="en-US" dirty="0">
              <a:solidFill>
                <a:schemeClr val="tx1">
                  <a:shade val="50000"/>
                </a:scheme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0" lang="en-US" dirty="0">
              <a:solidFill>
                <a:schemeClr val="tx1">
                  <a:shade val="50000"/>
                </a:scheme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E29E33-B620-47F9-BB04-8846C2A5AFCC}" type="slidenum">
              <a:rPr kumimoji="0" lang="en-US" smtClean="0"/>
              <a:pPr/>
              <a:t>‹#›</a:t>
            </a:fld>
            <a:endParaRPr kumimoji="0" lang="en-US" dirty="0">
              <a:solidFill>
                <a:schemeClr val="tx1">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ATF2 Flight Simulator –</a:t>
            </a:r>
            <a:br>
              <a:rPr lang="en-US" dirty="0" smtClean="0"/>
            </a:br>
            <a:r>
              <a:rPr lang="en-US" dirty="0" smtClean="0"/>
              <a:t>A Resource For Efficient International Participation</a:t>
            </a:r>
            <a:endParaRPr lang="en-US" dirty="0"/>
          </a:p>
        </p:txBody>
      </p:sp>
      <p:sp>
        <p:nvSpPr>
          <p:cNvPr id="3" name="Subtitle 2"/>
          <p:cNvSpPr>
            <a:spLocks noGrp="1"/>
          </p:cNvSpPr>
          <p:nvPr>
            <p:ph type="subTitle" idx="1"/>
          </p:nvPr>
        </p:nvSpPr>
        <p:spPr>
          <a:xfrm>
            <a:off x="1371600" y="3331698"/>
            <a:ext cx="6400800" cy="1773702"/>
          </a:xfrm>
        </p:spPr>
        <p:txBody>
          <a:bodyPr/>
          <a:lstStyle/>
          <a:p>
            <a:r>
              <a:rPr lang="en-US" dirty="0" smtClean="0"/>
              <a:t>Glen White</a:t>
            </a:r>
          </a:p>
          <a:p>
            <a:r>
              <a:rPr lang="en-US" dirty="0" smtClean="0"/>
              <a:t>SLAC</a:t>
            </a:r>
          </a:p>
          <a:p>
            <a:r>
              <a:rPr lang="en-US" dirty="0" smtClean="0"/>
              <a:t>Nov. 27 2007</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SML </a:t>
            </a:r>
            <a:r>
              <a:rPr lang="en-US" dirty="0" smtClean="0">
                <a:sym typeface="Wingdings" pitchFamily="2" charset="2"/>
              </a:rPr>
              <a:t> Flight Simulator</a:t>
            </a:r>
            <a:endParaRPr lang="en-US" dirty="0"/>
          </a:p>
        </p:txBody>
      </p:sp>
      <p:sp>
        <p:nvSpPr>
          <p:cNvPr id="8" name="Rounded Rectangle 7"/>
          <p:cNvSpPr/>
          <p:nvPr/>
        </p:nvSpPr>
        <p:spPr>
          <a:xfrm>
            <a:off x="152400" y="1371600"/>
            <a:ext cx="8839200" cy="525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2362200" y="1752600"/>
            <a:ext cx="4876800" cy="76322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1">
                    <a:lumMod val="75000"/>
                  </a:schemeClr>
                </a:solidFill>
              </a:rPr>
              <a:t>ATF – Local Client (</a:t>
            </a:r>
            <a:r>
              <a:rPr lang="en-US" b="1" dirty="0" err="1" smtClean="0">
                <a:solidFill>
                  <a:schemeClr val="accent1">
                    <a:lumMod val="75000"/>
                  </a:schemeClr>
                </a:solidFill>
              </a:rPr>
              <a:t>atfmenu</a:t>
            </a:r>
            <a:r>
              <a:rPr lang="en-US" b="1" dirty="0" smtClean="0">
                <a:solidFill>
                  <a:schemeClr val="accent1">
                    <a:lumMod val="75000"/>
                  </a:schemeClr>
                </a:solidFill>
              </a:rPr>
              <a:t> Controls etc..)</a:t>
            </a:r>
            <a:endParaRPr lang="en-US" b="1" dirty="0">
              <a:solidFill>
                <a:schemeClr val="accent1">
                  <a:lumMod val="75000"/>
                </a:schemeClr>
              </a:solidFill>
            </a:endParaRPr>
          </a:p>
        </p:txBody>
      </p:sp>
      <p:cxnSp>
        <p:nvCxnSpPr>
          <p:cNvPr id="15" name="Straight Arrow Connector 14"/>
          <p:cNvCxnSpPr>
            <a:stCxn id="9" idx="2"/>
            <a:endCxn id="14" idx="0"/>
          </p:cNvCxnSpPr>
          <p:nvPr/>
        </p:nvCxnSpPr>
        <p:spPr>
          <a:xfrm rot="5400000">
            <a:off x="3181966" y="1962765"/>
            <a:ext cx="1065571" cy="2171699"/>
          </a:xfrm>
          <a:prstGeom prst="straightConnector1">
            <a:avLst/>
          </a:prstGeom>
          <a:ln w="76200">
            <a:headEnd type="arrow"/>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465053" y="4924732"/>
            <a:ext cx="1417608" cy="67842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1" name="Rounded Rectangle 10"/>
          <p:cNvSpPr/>
          <p:nvPr/>
        </p:nvSpPr>
        <p:spPr>
          <a:xfrm>
            <a:off x="3132826" y="4924732"/>
            <a:ext cx="1500996" cy="67842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2" name="Rounded Rectangle 11"/>
          <p:cNvSpPr/>
          <p:nvPr/>
        </p:nvSpPr>
        <p:spPr>
          <a:xfrm>
            <a:off x="4883989" y="4924732"/>
            <a:ext cx="1500996" cy="67842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3" name="Rounded Rectangle 12"/>
          <p:cNvSpPr/>
          <p:nvPr/>
        </p:nvSpPr>
        <p:spPr>
          <a:xfrm>
            <a:off x="6635151" y="4924732"/>
            <a:ext cx="1500996" cy="67842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4" name="Flowchart: Process 13"/>
          <p:cNvSpPr/>
          <p:nvPr/>
        </p:nvSpPr>
        <p:spPr>
          <a:xfrm>
            <a:off x="1219201" y="3581400"/>
            <a:ext cx="2819399" cy="508819"/>
          </a:xfrm>
          <a:prstGeom prst="flowChart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r>
              <a:rPr lang="en-US" baseline="-25000" dirty="0" smtClean="0"/>
              <a:t>ACCESS</a:t>
            </a:r>
            <a:endParaRPr lang="en-US" dirty="0"/>
          </a:p>
        </p:txBody>
      </p:sp>
      <p:cxnSp>
        <p:nvCxnSpPr>
          <p:cNvPr id="16" name="Straight Arrow Connector 15"/>
          <p:cNvCxnSpPr>
            <a:stCxn id="14" idx="2"/>
            <a:endCxn id="10" idx="0"/>
          </p:cNvCxnSpPr>
          <p:nvPr/>
        </p:nvCxnSpPr>
        <p:spPr>
          <a:xfrm rot="5400000">
            <a:off x="1984123" y="4279953"/>
            <a:ext cx="834513" cy="45504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4" idx="2"/>
            <a:endCxn id="11" idx="0"/>
          </p:cNvCxnSpPr>
          <p:nvPr/>
        </p:nvCxnSpPr>
        <p:spPr>
          <a:xfrm rot="16200000" flipH="1">
            <a:off x="2838856" y="3880263"/>
            <a:ext cx="834513" cy="125442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4" idx="2"/>
            <a:endCxn id="12" idx="0"/>
          </p:cNvCxnSpPr>
          <p:nvPr/>
        </p:nvCxnSpPr>
        <p:spPr>
          <a:xfrm rot="16200000" flipH="1">
            <a:off x="3714438" y="3004682"/>
            <a:ext cx="834513" cy="300558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4" idx="2"/>
            <a:endCxn id="13" idx="0"/>
          </p:cNvCxnSpPr>
          <p:nvPr/>
        </p:nvCxnSpPr>
        <p:spPr>
          <a:xfrm rot="16200000" flipH="1">
            <a:off x="4590019" y="2129101"/>
            <a:ext cx="834513" cy="475674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nvGrpSpPr>
          <p:cNvPr id="4" name="Group 41"/>
          <p:cNvGrpSpPr/>
          <p:nvPr/>
        </p:nvGrpSpPr>
        <p:grpSpPr>
          <a:xfrm>
            <a:off x="4800600" y="2514600"/>
            <a:ext cx="3673414" cy="1574390"/>
            <a:chOff x="4648201" y="2515829"/>
            <a:chExt cx="3673414" cy="1040990"/>
          </a:xfrm>
        </p:grpSpPr>
        <p:sp>
          <p:nvSpPr>
            <p:cNvPr id="23" name="Flowchart: Process 22"/>
            <p:cNvSpPr/>
            <p:nvPr/>
          </p:nvSpPr>
          <p:spPr>
            <a:xfrm>
              <a:off x="5181600" y="3048000"/>
              <a:ext cx="3140015" cy="508819"/>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Software Middle-Layer + Flight Simulator</a:t>
              </a:r>
              <a:endParaRPr lang="en-US" dirty="0"/>
            </a:p>
          </p:txBody>
        </p:sp>
        <p:cxnSp>
          <p:nvCxnSpPr>
            <p:cNvPr id="41" name="Straight Arrow Connector 40"/>
            <p:cNvCxnSpPr>
              <a:stCxn id="23" idx="0"/>
              <a:endCxn id="9" idx="2"/>
            </p:cNvCxnSpPr>
            <p:nvPr/>
          </p:nvCxnSpPr>
          <p:spPr>
            <a:xfrm rot="16200000" flipV="1">
              <a:off x="5433819" y="1730211"/>
              <a:ext cx="532171" cy="2103408"/>
            </a:xfrm>
            <a:prstGeom prst="straightConnector1">
              <a:avLst/>
            </a:prstGeom>
            <a:ln w="57150">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grpSp>
      <p:cxnSp>
        <p:nvCxnSpPr>
          <p:cNvPr id="33" name="Straight Arrow Connector 32"/>
          <p:cNvCxnSpPr>
            <a:stCxn id="14" idx="3"/>
            <a:endCxn id="23" idx="1"/>
          </p:cNvCxnSpPr>
          <p:nvPr/>
        </p:nvCxnSpPr>
        <p:spPr>
          <a:xfrm flipV="1">
            <a:off x="4038600" y="3704222"/>
            <a:ext cx="1295399" cy="131588"/>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18"/>
          <p:cNvSpPr/>
          <p:nvPr/>
        </p:nvSpPr>
        <p:spPr>
          <a:xfrm>
            <a:off x="1841679" y="2964287"/>
            <a:ext cx="5615189" cy="3683358"/>
          </a:xfrm>
          <a:custGeom>
            <a:avLst/>
            <a:gdLst>
              <a:gd name="connsiteX0" fmla="*/ 0 w 5615189"/>
              <a:gd name="connsiteY0" fmla="*/ 0 h 3683358"/>
              <a:gd name="connsiteX1" fmla="*/ 5615189 w 5615189"/>
              <a:gd name="connsiteY1" fmla="*/ 12879 h 3683358"/>
              <a:gd name="connsiteX2" fmla="*/ 5615189 w 5615189"/>
              <a:gd name="connsiteY2" fmla="*/ 3683358 h 3683358"/>
              <a:gd name="connsiteX3" fmla="*/ 2498501 w 5615189"/>
              <a:gd name="connsiteY3" fmla="*/ 3683358 h 3683358"/>
              <a:gd name="connsiteX4" fmla="*/ 2498501 w 5615189"/>
              <a:gd name="connsiteY4" fmla="*/ 2356834 h 3683358"/>
              <a:gd name="connsiteX5" fmla="*/ 25758 w 5615189"/>
              <a:gd name="connsiteY5" fmla="*/ 2356834 h 3683358"/>
              <a:gd name="connsiteX6" fmla="*/ 0 w 5615189"/>
              <a:gd name="connsiteY6" fmla="*/ 0 h 3683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5189" h="3683358">
                <a:moveTo>
                  <a:pt x="0" y="0"/>
                </a:moveTo>
                <a:lnTo>
                  <a:pt x="5615189" y="12879"/>
                </a:lnTo>
                <a:lnTo>
                  <a:pt x="5615189" y="3683358"/>
                </a:lnTo>
                <a:lnTo>
                  <a:pt x="2498501" y="3683358"/>
                </a:lnTo>
                <a:lnTo>
                  <a:pt x="2498501" y="2356834"/>
                </a:lnTo>
                <a:lnTo>
                  <a:pt x="25758" y="2356834"/>
                </a:lnTo>
                <a:lnTo>
                  <a:pt x="0" y="0"/>
                </a:lnTo>
                <a:close/>
              </a:path>
            </a:pathLst>
          </a:cu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Software Flow</a:t>
            </a:r>
            <a:endParaRPr lang="en-US" dirty="0"/>
          </a:p>
        </p:txBody>
      </p:sp>
      <p:sp>
        <p:nvSpPr>
          <p:cNvPr id="4" name="Rectangle 3"/>
          <p:cNvSpPr/>
          <p:nvPr/>
        </p:nvSpPr>
        <p:spPr>
          <a:xfrm>
            <a:off x="2057400" y="1905000"/>
            <a:ext cx="4800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High-level Applications</a:t>
            </a:r>
          </a:p>
          <a:p>
            <a:pPr algn="ctr"/>
            <a:r>
              <a:rPr lang="en-US" dirty="0" smtClean="0"/>
              <a:t>(scripts, functions, GUI’s…)</a:t>
            </a:r>
            <a:endParaRPr lang="en-US" dirty="0"/>
          </a:p>
        </p:txBody>
      </p:sp>
      <p:sp>
        <p:nvSpPr>
          <p:cNvPr id="5" name="Rectangle 4"/>
          <p:cNvSpPr/>
          <p:nvPr/>
        </p:nvSpPr>
        <p:spPr>
          <a:xfrm>
            <a:off x="2057400" y="3124200"/>
            <a:ext cx="4800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Software Middle-Layer</a:t>
            </a:r>
            <a:endParaRPr lang="en-US" dirty="0"/>
          </a:p>
        </p:txBody>
      </p:sp>
      <p:sp>
        <p:nvSpPr>
          <p:cNvPr id="6" name="Rectangle 5"/>
          <p:cNvSpPr/>
          <p:nvPr/>
        </p:nvSpPr>
        <p:spPr>
          <a:xfrm>
            <a:off x="2057400" y="40386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SML-&gt; Controls Channel Access</a:t>
            </a:r>
            <a:endParaRPr lang="en-US" dirty="0"/>
          </a:p>
        </p:txBody>
      </p:sp>
      <p:sp>
        <p:nvSpPr>
          <p:cNvPr id="7" name="Rectangle 6"/>
          <p:cNvSpPr/>
          <p:nvPr/>
        </p:nvSpPr>
        <p:spPr>
          <a:xfrm>
            <a:off x="4648200" y="40386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Accelerator Model (SAD, Lucretia …)</a:t>
            </a:r>
            <a:endParaRPr lang="en-US" dirty="0"/>
          </a:p>
        </p:txBody>
      </p:sp>
      <p:sp>
        <p:nvSpPr>
          <p:cNvPr id="8" name="Rectangle 7"/>
          <p:cNvSpPr/>
          <p:nvPr/>
        </p:nvSpPr>
        <p:spPr>
          <a:xfrm>
            <a:off x="2057400" y="5638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Channel Access to Hardware </a:t>
            </a:r>
            <a:endParaRPr lang="en-US" dirty="0"/>
          </a:p>
        </p:txBody>
      </p:sp>
      <p:sp>
        <p:nvSpPr>
          <p:cNvPr id="9" name="Rectangle 8"/>
          <p:cNvSpPr/>
          <p:nvPr/>
        </p:nvSpPr>
        <p:spPr>
          <a:xfrm>
            <a:off x="4648200" y="5638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 server simulation</a:t>
            </a:r>
            <a:endParaRPr lang="en-US" dirty="0"/>
          </a:p>
        </p:txBody>
      </p:sp>
      <p:sp>
        <p:nvSpPr>
          <p:cNvPr id="10" name="Down Arrow 9"/>
          <p:cNvSpPr/>
          <p:nvPr/>
        </p:nvSpPr>
        <p:spPr>
          <a:xfrm>
            <a:off x="4191000" y="2743200"/>
            <a:ext cx="3048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2971800" y="3733800"/>
            <a:ext cx="3048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5562600" y="3733800"/>
            <a:ext cx="3048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2971800" y="4800600"/>
            <a:ext cx="304800" cy="838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hape 14"/>
          <p:cNvCxnSpPr>
            <a:endCxn id="9" idx="0"/>
          </p:cNvCxnSpPr>
          <p:nvPr/>
        </p:nvCxnSpPr>
        <p:spPr>
          <a:xfrm>
            <a:off x="3200400" y="5105400"/>
            <a:ext cx="2552700" cy="533400"/>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rot="16200000">
            <a:off x="-1125822" y="3869023"/>
            <a:ext cx="3659976" cy="646331"/>
          </a:xfrm>
          <a:prstGeom prst="rect">
            <a:avLst/>
          </a:prstGeom>
          <a:solidFill>
            <a:schemeClr val="accent3">
              <a:lumMod val="20000"/>
              <a:lumOff val="80000"/>
            </a:schemeClr>
          </a:solidFill>
          <a:ln>
            <a:solidFill>
              <a:schemeClr val="accent1"/>
            </a:solidFill>
          </a:ln>
        </p:spPr>
        <p:txBody>
          <a:bodyPr wrap="none" lIns="91440" tIns="45720" rIns="91440" bIns="45720">
            <a:spAutoFit/>
          </a:bodyPr>
          <a:lstStyle/>
          <a:p>
            <a:pPr algn="ct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Flight Simulator</a:t>
            </a:r>
            <a:endParaRPr lang="en-U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1" name="Right Arrow 20"/>
          <p:cNvSpPr/>
          <p:nvPr/>
        </p:nvSpPr>
        <p:spPr>
          <a:xfrm>
            <a:off x="1066800" y="3962400"/>
            <a:ext cx="762000" cy="304800"/>
          </a:xfrm>
          <a:prstGeom prst="rightArrow">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Elbow Connector 22"/>
          <p:cNvCxnSpPr>
            <a:stCxn id="4" idx="3"/>
            <a:endCxn id="7" idx="3"/>
          </p:cNvCxnSpPr>
          <p:nvPr/>
        </p:nvCxnSpPr>
        <p:spPr>
          <a:xfrm>
            <a:off x="6858000" y="2324100"/>
            <a:ext cx="1588" cy="2095500"/>
          </a:xfrm>
          <a:prstGeom prst="bentConnector3">
            <a:avLst>
              <a:gd name="adj1" fmla="val 73599393"/>
            </a:avLst>
          </a:prstGeom>
          <a:ln w="57150">
            <a:solidFill>
              <a:srgbClr val="92D05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Flight Simulator Properties</a:t>
            </a:r>
            <a:endParaRPr lang="en-US"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r>
              <a:rPr lang="en-US" dirty="0" smtClean="0"/>
              <a:t>Code can be written and </a:t>
            </a:r>
            <a:r>
              <a:rPr lang="en-US" b="1" dirty="0" smtClean="0"/>
              <a:t>tested</a:t>
            </a:r>
            <a:r>
              <a:rPr lang="en-US" dirty="0" smtClean="0"/>
              <a:t> externally.</a:t>
            </a:r>
          </a:p>
          <a:p>
            <a:r>
              <a:rPr lang="en-US" dirty="0" smtClean="0"/>
              <a:t>Everyone writing to the same standard.</a:t>
            </a:r>
          </a:p>
          <a:p>
            <a:r>
              <a:rPr lang="en-US" dirty="0" smtClean="0"/>
              <a:t>Fast turn-around for trying different algorithms and debugging faults.</a:t>
            </a:r>
          </a:p>
          <a:p>
            <a:r>
              <a:rPr lang="en-US" dirty="0" smtClean="0"/>
              <a:t>High level of re-use of routines.</a:t>
            </a:r>
          </a:p>
          <a:p>
            <a:r>
              <a:rPr lang="en-US" dirty="0" smtClean="0"/>
              <a:t>Easy to do things like: set up demonstration of complete ATF2 operations in simulation for training purposes for example.</a:t>
            </a:r>
          </a:p>
          <a:p>
            <a:r>
              <a:rPr lang="en-US" dirty="0" smtClean="0"/>
              <a:t>Robust</a:t>
            </a:r>
          </a:p>
          <a:p>
            <a:pPr lvl="1"/>
            <a:r>
              <a:rPr lang="en-US" dirty="0" smtClean="0"/>
              <a:t>Complete control over how user code integration happens.</a:t>
            </a:r>
          </a:p>
          <a:p>
            <a:pPr lvl="1"/>
            <a:r>
              <a:rPr lang="en-US" dirty="0" smtClean="0"/>
              <a:t>Easy to understand interface between different control algorithms written by different parties.</a:t>
            </a:r>
          </a:p>
          <a:p>
            <a:r>
              <a:rPr lang="en-US" dirty="0" smtClean="0"/>
              <a:t>Secure</a:t>
            </a:r>
          </a:p>
          <a:p>
            <a:pPr lvl="1"/>
            <a:r>
              <a:rPr lang="en-US" dirty="0" smtClean="0"/>
              <a:t>Could be integrated into current controls scheme.</a:t>
            </a:r>
          </a:p>
          <a:p>
            <a:pPr lvl="1"/>
            <a:r>
              <a:rPr lang="en-US" dirty="0" smtClean="0"/>
              <a:t>No remote access etc…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down)">
                                      <p:cBhvr>
                                        <p:cTn id="35" dur="500"/>
                                        <p:tgtEl>
                                          <p:spTgt spid="3">
                                            <p:txEl>
                                              <p:pRg st="6" end="6"/>
                                            </p:txEl>
                                          </p:spTgt>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down)">
                                      <p:cBhvr>
                                        <p:cTn id="38" dur="500"/>
                                        <p:tgtEl>
                                          <p:spTgt spid="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wipe(down)">
                                      <p:cBhvr>
                                        <p:cTn id="43" dur="500"/>
                                        <p:tgtEl>
                                          <p:spTgt spid="3">
                                            <p:txEl>
                                              <p:pRg st="8" end="8"/>
                                            </p:txEl>
                                          </p:spTgt>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wipe(down)">
                                      <p:cBhvr>
                                        <p:cTn id="46" dur="500"/>
                                        <p:tgtEl>
                                          <p:spTgt spid="3">
                                            <p:txEl>
                                              <p:pRg st="9" end="9"/>
                                            </p:txEl>
                                          </p:spTgt>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wipe(down)">
                                      <p:cBhvr>
                                        <p:cTn id="4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from Users Perspective</a:t>
            </a:r>
            <a:endParaRPr lang="en-US" dirty="0"/>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r>
              <a:rPr lang="en-US" dirty="0" smtClean="0"/>
              <a:t>A user wants to write a beam-dynamics algorithm, test it on an up-to-date model of the ATF2, then use it during his/her shift at ATF2 for real.</a:t>
            </a:r>
          </a:p>
          <a:p>
            <a:r>
              <a:rPr lang="en-US" dirty="0" smtClean="0"/>
              <a:t>They download the flight simulator software (set to “simulation mode”) and run the simulated control-system on their PC.</a:t>
            </a:r>
          </a:p>
          <a:p>
            <a:r>
              <a:rPr lang="en-US" dirty="0" smtClean="0"/>
              <a:t>The algorithm is written and tested on the flight simulator and tweaked until the desired performance is attained.</a:t>
            </a:r>
          </a:p>
          <a:p>
            <a:r>
              <a:rPr lang="en-US" dirty="0" smtClean="0"/>
              <a:t>Any step-by-step user controls that will be needed on shift (gui’s etc) are written and tested. As the flight simulator environment looks the same in simulation to the user as the one in use at ATF2 (with just a “sim mode” switch enabled), they can be sure the behaviour will be identical upon deployment on shift.</a:t>
            </a:r>
          </a:p>
          <a:p>
            <a:r>
              <a:rPr lang="en-US" dirty="0" smtClean="0"/>
              <a:t>Their code is taken out to KEK, and on shift is loaded into the online flight simulator.</a:t>
            </a:r>
          </a:p>
          <a:p>
            <a:r>
              <a:rPr lang="en-US" dirty="0" smtClean="0"/>
              <a:t>The code is run from the ATF control-room (along with user-interface gui’s etc programmed by the user).</a:t>
            </a:r>
          </a:p>
          <a:p>
            <a:r>
              <a:rPr lang="en-US" dirty="0" smtClean="0"/>
              <a:t>After management checks on suitability of code, this is then eventually merged into the online control 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 Required and Decisions Needed</a:t>
            </a:r>
            <a:endParaRPr lang="en-US" dirty="0"/>
          </a:p>
        </p:txBody>
      </p:sp>
      <p:sp>
        <p:nvSpPr>
          <p:cNvPr id="3" name="Content Placeholder 2"/>
          <p:cNvSpPr>
            <a:spLocks noGrp="1"/>
          </p:cNvSpPr>
          <p:nvPr>
            <p:ph idx="1"/>
          </p:nvPr>
        </p:nvSpPr>
        <p:spPr>
          <a:xfrm>
            <a:off x="457200" y="1524000"/>
            <a:ext cx="8229600" cy="5181600"/>
          </a:xfrm>
        </p:spPr>
        <p:txBody>
          <a:bodyPr>
            <a:normAutofit fontScale="70000" lnSpcReduction="20000"/>
          </a:bodyPr>
          <a:lstStyle/>
          <a:p>
            <a:r>
              <a:rPr lang="en-US" dirty="0" smtClean="0"/>
              <a:t>Need to decide on type of interface for SML</a:t>
            </a:r>
          </a:p>
          <a:p>
            <a:pPr lvl="1"/>
            <a:r>
              <a:rPr lang="en-US" dirty="0" smtClean="0"/>
              <a:t>Matlab</a:t>
            </a:r>
          </a:p>
          <a:p>
            <a:pPr lvl="2"/>
            <a:r>
              <a:rPr lang="en-US" dirty="0" smtClean="0"/>
              <a:t>Can compile c or Fortran API for database links into mex routines.</a:t>
            </a:r>
          </a:p>
          <a:p>
            <a:pPr lvl="2"/>
            <a:r>
              <a:rPr lang="en-US" dirty="0" smtClean="0"/>
              <a:t>Lots of existing experience -&gt; MML used by dozens of light-sources Worldwide</a:t>
            </a:r>
          </a:p>
          <a:p>
            <a:pPr lvl="1"/>
            <a:r>
              <a:rPr lang="en-US" dirty="0" smtClean="0"/>
              <a:t>Something else</a:t>
            </a:r>
          </a:p>
          <a:p>
            <a:pPr lvl="2"/>
            <a:r>
              <a:rPr lang="en-US" dirty="0" smtClean="0"/>
              <a:t>Custom software, c/java/Fortran…? </a:t>
            </a:r>
          </a:p>
          <a:p>
            <a:r>
              <a:rPr lang="en-US" dirty="0" smtClean="0"/>
              <a:t>Supported tracking/beam dynamics package(s)?</a:t>
            </a:r>
          </a:p>
          <a:p>
            <a:pPr lvl="1"/>
            <a:r>
              <a:rPr lang="en-US" dirty="0" smtClean="0"/>
              <a:t>Lucretia (used in ATF2 simulations at SLAC).</a:t>
            </a:r>
          </a:p>
          <a:p>
            <a:pPr lvl="1"/>
            <a:r>
              <a:rPr lang="en-US" dirty="0" smtClean="0"/>
              <a:t>PLACET (used a lot in Europe).</a:t>
            </a:r>
          </a:p>
          <a:p>
            <a:pPr lvl="1"/>
            <a:r>
              <a:rPr lang="en-US" dirty="0" smtClean="0"/>
              <a:t>SAD (in use at ATF).</a:t>
            </a:r>
          </a:p>
          <a:p>
            <a:pPr lvl="1"/>
            <a:r>
              <a:rPr lang="en-US" dirty="0" smtClean="0"/>
              <a:t>MAD, BDSIM, Merlin…</a:t>
            </a:r>
          </a:p>
          <a:p>
            <a:r>
              <a:rPr lang="en-US" dirty="0" smtClean="0"/>
              <a:t>Supported optics deck format(s)?</a:t>
            </a:r>
          </a:p>
          <a:p>
            <a:pPr lvl="1"/>
            <a:r>
              <a:rPr lang="en-US" dirty="0" smtClean="0"/>
              <a:t>XSIF</a:t>
            </a:r>
          </a:p>
          <a:p>
            <a:pPr lvl="1"/>
            <a:r>
              <a:rPr lang="en-US" dirty="0" smtClean="0"/>
              <a:t>Lucretia (Matlab)</a:t>
            </a:r>
          </a:p>
          <a:p>
            <a:pPr lvl="1"/>
            <a:r>
              <a:rPr lang="en-US" dirty="0" smtClean="0"/>
              <a:t>AML</a:t>
            </a:r>
          </a:p>
          <a:p>
            <a:pPr lvl="1"/>
            <a:r>
              <a:rPr lang="en-US" dirty="0" smtClean="0"/>
              <a:t>… ?</a:t>
            </a:r>
          </a:p>
          <a:p>
            <a:r>
              <a:rPr lang="en-US" dirty="0" smtClean="0"/>
              <a:t>Who available for this kind of work?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wipe(down)">
                                      <p:cBhvr>
                                        <p:cTn id="30" dur="500"/>
                                        <p:tgtEl>
                                          <p:spTgt spid="3">
                                            <p:txEl>
                                              <p:pRg st="7" end="7"/>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wipe(down)">
                                      <p:cBhvr>
                                        <p:cTn id="33" dur="500"/>
                                        <p:tgtEl>
                                          <p:spTgt spid="3">
                                            <p:txEl>
                                              <p:pRg st="8" end="8"/>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wipe(down)">
                                      <p:cBhvr>
                                        <p:cTn id="36" dur="500"/>
                                        <p:tgtEl>
                                          <p:spTgt spid="3">
                                            <p:txEl>
                                              <p:pRg st="9" end="9"/>
                                            </p:tx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wipe(down)">
                                      <p:cBhvr>
                                        <p:cTn id="39" dur="500"/>
                                        <p:tgtEl>
                                          <p:spTgt spid="3">
                                            <p:txEl>
                                              <p:pRg st="10" end="1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wipe(down)">
                                      <p:cBhvr>
                                        <p:cTn id="44" dur="500"/>
                                        <p:tgtEl>
                                          <p:spTgt spid="3">
                                            <p:txEl>
                                              <p:pRg st="11" end="11"/>
                                            </p:txEl>
                                          </p:spTgt>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wipe(down)">
                                      <p:cBhvr>
                                        <p:cTn id="47" dur="500"/>
                                        <p:tgtEl>
                                          <p:spTgt spid="3">
                                            <p:txEl>
                                              <p:pRg st="12" end="12"/>
                                            </p:txEl>
                                          </p:spTgt>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
                                            <p:txEl>
                                              <p:pRg st="13" end="13"/>
                                            </p:txEl>
                                          </p:spTgt>
                                        </p:tgtEl>
                                        <p:attrNameLst>
                                          <p:attrName>style.visibility</p:attrName>
                                        </p:attrNameLst>
                                      </p:cBhvr>
                                      <p:to>
                                        <p:strVal val="visible"/>
                                      </p:to>
                                    </p:set>
                                    <p:animEffect transition="in" filter="wipe(down)">
                                      <p:cBhvr>
                                        <p:cTn id="50" dur="500"/>
                                        <p:tgtEl>
                                          <p:spTgt spid="3">
                                            <p:txEl>
                                              <p:pRg st="13" end="13"/>
                                            </p:txEl>
                                          </p:spTgt>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
                                            <p:txEl>
                                              <p:pRg st="14" end="14"/>
                                            </p:txEl>
                                          </p:spTgt>
                                        </p:tgtEl>
                                        <p:attrNameLst>
                                          <p:attrName>style.visibility</p:attrName>
                                        </p:attrNameLst>
                                      </p:cBhvr>
                                      <p:to>
                                        <p:strVal val="visible"/>
                                      </p:to>
                                    </p:set>
                                    <p:animEffect transition="in" filter="wipe(down)">
                                      <p:cBhvr>
                                        <p:cTn id="53" dur="500"/>
                                        <p:tgtEl>
                                          <p:spTgt spid="3">
                                            <p:txEl>
                                              <p:pRg st="14" end="14"/>
                                            </p:txEl>
                                          </p:spTgt>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
                                            <p:txEl>
                                              <p:pRg st="15" end="15"/>
                                            </p:txEl>
                                          </p:spTgt>
                                        </p:tgtEl>
                                        <p:attrNameLst>
                                          <p:attrName>style.visibility</p:attrName>
                                        </p:attrNameLst>
                                      </p:cBhvr>
                                      <p:to>
                                        <p:strVal val="visible"/>
                                      </p:to>
                                    </p:set>
                                    <p:animEffect transition="in" filter="wipe(down)">
                                      <p:cBhvr>
                                        <p:cTn id="56" dur="500"/>
                                        <p:tgtEl>
                                          <p:spTgt spid="3">
                                            <p:txEl>
                                              <p:pRg st="15" end="1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3">
                                            <p:txEl>
                                              <p:pRg st="16" end="16"/>
                                            </p:txEl>
                                          </p:spTgt>
                                        </p:tgtEl>
                                        <p:attrNameLst>
                                          <p:attrName>style.visibility</p:attrName>
                                        </p:attrNameLst>
                                      </p:cBhvr>
                                      <p:to>
                                        <p:strVal val="visible"/>
                                      </p:to>
                                    </p:set>
                                    <p:animEffect transition="in" filter="wipe(down)">
                                      <p:cBhvr>
                                        <p:cTn id="61"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 Required and Decisions Needed</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Most useful and novel feature of proposed flight simulator is “simulation mode” required for portability and offsite algorithm generation and testing.</a:t>
            </a:r>
          </a:p>
          <a:p>
            <a:r>
              <a:rPr lang="en-US" dirty="0" smtClean="0"/>
              <a:t>If SML written with direct hooks to V-System (via V</a:t>
            </a:r>
            <a:r>
              <a:rPr lang="en-US" baseline="-25000" dirty="0" smtClean="0"/>
              <a:t>ACCESS</a:t>
            </a:r>
            <a:r>
              <a:rPr lang="en-US" dirty="0" smtClean="0"/>
              <a:t> calls etc)</a:t>
            </a:r>
          </a:p>
          <a:p>
            <a:pPr lvl="1"/>
            <a:r>
              <a:rPr lang="en-US" dirty="0" smtClean="0"/>
              <a:t>Work needs to be performed and tested at KEK</a:t>
            </a:r>
          </a:p>
          <a:p>
            <a:pPr lvl="1"/>
            <a:r>
              <a:rPr lang="en-US" dirty="0" smtClean="0"/>
              <a:t>V-System itself not portable easily (not open-source)</a:t>
            </a:r>
          </a:p>
          <a:p>
            <a:pPr lvl="2"/>
            <a:r>
              <a:rPr lang="en-US" dirty="0" smtClean="0"/>
              <a:t>Simulation layer will have to be written from “ground-up” as a complete piece of self-contained software.</a:t>
            </a:r>
          </a:p>
          <a:p>
            <a:r>
              <a:rPr lang="en-US" dirty="0" smtClean="0"/>
              <a:t>Use EPICS as the simulator</a:t>
            </a:r>
          </a:p>
          <a:p>
            <a:pPr lvl="1"/>
            <a:r>
              <a:rPr lang="en-US" dirty="0" smtClean="0"/>
              <a:t>Supplied IOC DB’s come pre-packaged with “simulation modes” used for development testing.</a:t>
            </a:r>
          </a:p>
          <a:p>
            <a:pPr lvl="1"/>
            <a:r>
              <a:rPr lang="en-US" dirty="0" smtClean="0"/>
              <a:t>Open source -&gt; portable.</a:t>
            </a:r>
          </a:p>
          <a:p>
            <a:pPr lvl="1"/>
            <a:r>
              <a:rPr lang="en-US" dirty="0" smtClean="0"/>
              <a:t>Work required writing “soft” IOC’s which communicate with and simulate non-EPICS IOC’s.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down)">
                                      <p:cBhvr>
                                        <p:cTn id="26" dur="500"/>
                                        <p:tgtEl>
                                          <p:spTgt spid="3">
                                            <p:txEl>
                                              <p:pRg st="5" end="5"/>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down)">
                                      <p:cBhvr>
                                        <p:cTn id="29" dur="500"/>
                                        <p:tgtEl>
                                          <p:spTgt spid="3">
                                            <p:txEl>
                                              <p:pRg st="6" end="6"/>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down)">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841679" y="2964287"/>
            <a:ext cx="5473521" cy="3683358"/>
          </a:xfrm>
          <a:custGeom>
            <a:avLst/>
            <a:gdLst>
              <a:gd name="connsiteX0" fmla="*/ 0 w 5615189"/>
              <a:gd name="connsiteY0" fmla="*/ 0 h 3683358"/>
              <a:gd name="connsiteX1" fmla="*/ 5615189 w 5615189"/>
              <a:gd name="connsiteY1" fmla="*/ 12879 h 3683358"/>
              <a:gd name="connsiteX2" fmla="*/ 5615189 w 5615189"/>
              <a:gd name="connsiteY2" fmla="*/ 3683358 h 3683358"/>
              <a:gd name="connsiteX3" fmla="*/ 2498501 w 5615189"/>
              <a:gd name="connsiteY3" fmla="*/ 3683358 h 3683358"/>
              <a:gd name="connsiteX4" fmla="*/ 2498501 w 5615189"/>
              <a:gd name="connsiteY4" fmla="*/ 2356834 h 3683358"/>
              <a:gd name="connsiteX5" fmla="*/ 25758 w 5615189"/>
              <a:gd name="connsiteY5" fmla="*/ 2356834 h 3683358"/>
              <a:gd name="connsiteX6" fmla="*/ 0 w 5615189"/>
              <a:gd name="connsiteY6" fmla="*/ 0 h 3683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15189" h="3683358">
                <a:moveTo>
                  <a:pt x="0" y="0"/>
                </a:moveTo>
                <a:lnTo>
                  <a:pt x="5615189" y="12879"/>
                </a:lnTo>
                <a:lnTo>
                  <a:pt x="5615189" y="3683358"/>
                </a:lnTo>
                <a:lnTo>
                  <a:pt x="2498501" y="3683358"/>
                </a:lnTo>
                <a:lnTo>
                  <a:pt x="2498501" y="2356834"/>
                </a:lnTo>
                <a:lnTo>
                  <a:pt x="25758" y="2356834"/>
                </a:lnTo>
                <a:lnTo>
                  <a:pt x="0" y="0"/>
                </a:lnTo>
                <a:close/>
              </a:path>
            </a:pathLst>
          </a:cu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33400" y="381000"/>
            <a:ext cx="8229600" cy="1143000"/>
          </a:xfrm>
        </p:spPr>
        <p:txBody>
          <a:bodyPr>
            <a:normAutofit fontScale="90000"/>
          </a:bodyPr>
          <a:lstStyle/>
          <a:p>
            <a:r>
              <a:rPr lang="en-US" dirty="0" smtClean="0"/>
              <a:t>Lucretia Flight </a:t>
            </a:r>
            <a:r>
              <a:rPr lang="en-US" dirty="0" smtClean="0"/>
              <a:t>Simulator Implementation</a:t>
            </a:r>
            <a:endParaRPr lang="en-US" dirty="0"/>
          </a:p>
        </p:txBody>
      </p:sp>
      <p:sp>
        <p:nvSpPr>
          <p:cNvPr id="26" name="L-Shape 25"/>
          <p:cNvSpPr/>
          <p:nvPr/>
        </p:nvSpPr>
        <p:spPr>
          <a:xfrm rot="10800000">
            <a:off x="1981200" y="3047999"/>
            <a:ext cx="5029200" cy="1828800"/>
          </a:xfrm>
          <a:prstGeom prst="corner">
            <a:avLst>
              <a:gd name="adj1" fmla="val 40358"/>
              <a:gd name="adj2" fmla="val 133635"/>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57400" y="1905000"/>
            <a:ext cx="4800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High-level Applications</a:t>
            </a:r>
          </a:p>
          <a:p>
            <a:pPr algn="ctr"/>
            <a:r>
              <a:rPr lang="en-US" dirty="0" smtClean="0"/>
              <a:t>(scripts, functions, GUI’s…)</a:t>
            </a:r>
            <a:endParaRPr lang="en-US" dirty="0"/>
          </a:p>
        </p:txBody>
      </p:sp>
      <p:sp>
        <p:nvSpPr>
          <p:cNvPr id="8" name="Rectangle 7"/>
          <p:cNvSpPr/>
          <p:nvPr/>
        </p:nvSpPr>
        <p:spPr>
          <a:xfrm>
            <a:off x="2057400" y="3124200"/>
            <a:ext cx="48006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Matlab Middle-Layer</a:t>
            </a:r>
            <a:endParaRPr lang="en-US" dirty="0"/>
          </a:p>
        </p:txBody>
      </p:sp>
      <p:sp>
        <p:nvSpPr>
          <p:cNvPr id="9" name="Rectangle 8"/>
          <p:cNvSpPr/>
          <p:nvPr/>
        </p:nvSpPr>
        <p:spPr>
          <a:xfrm>
            <a:off x="2057400" y="40386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Matlab to EPICS</a:t>
            </a:r>
          </a:p>
          <a:p>
            <a:pPr algn="ctr"/>
            <a:r>
              <a:rPr lang="en-US" dirty="0" smtClean="0"/>
              <a:t>(</a:t>
            </a:r>
            <a:r>
              <a:rPr lang="en-US" dirty="0" err="1" smtClean="0"/>
              <a:t>LabCA</a:t>
            </a:r>
            <a:r>
              <a:rPr lang="en-US" dirty="0" smtClean="0"/>
              <a:t>)</a:t>
            </a:r>
            <a:endParaRPr lang="en-US" dirty="0"/>
          </a:p>
        </p:txBody>
      </p:sp>
      <p:sp>
        <p:nvSpPr>
          <p:cNvPr id="10" name="Rectangle 9"/>
          <p:cNvSpPr/>
          <p:nvPr/>
        </p:nvSpPr>
        <p:spPr>
          <a:xfrm>
            <a:off x="4648200" y="40386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Lucretia  Toolbox and ATF2 Model</a:t>
            </a:r>
            <a:endParaRPr lang="en-US" dirty="0"/>
          </a:p>
        </p:txBody>
      </p:sp>
      <p:sp>
        <p:nvSpPr>
          <p:cNvPr id="11" name="Rectangle 10"/>
          <p:cNvSpPr/>
          <p:nvPr/>
        </p:nvSpPr>
        <p:spPr>
          <a:xfrm>
            <a:off x="2057400" y="5638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EPICS CA</a:t>
            </a:r>
            <a:endParaRPr lang="en-US" dirty="0"/>
          </a:p>
        </p:txBody>
      </p:sp>
      <p:sp>
        <p:nvSpPr>
          <p:cNvPr id="12" name="Rectangle 11"/>
          <p:cNvSpPr/>
          <p:nvPr/>
        </p:nvSpPr>
        <p:spPr>
          <a:xfrm>
            <a:off x="4648200" y="56388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EPICS in “sim” mode</a:t>
            </a:r>
            <a:endParaRPr lang="en-US" dirty="0"/>
          </a:p>
        </p:txBody>
      </p:sp>
      <p:sp>
        <p:nvSpPr>
          <p:cNvPr id="13" name="Down Arrow 12"/>
          <p:cNvSpPr/>
          <p:nvPr/>
        </p:nvSpPr>
        <p:spPr>
          <a:xfrm>
            <a:off x="4191000" y="2743200"/>
            <a:ext cx="3048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a:off x="2971800" y="3733800"/>
            <a:ext cx="3048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5562600" y="3733800"/>
            <a:ext cx="3048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2971800" y="4800600"/>
            <a:ext cx="304800" cy="838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hape 16"/>
          <p:cNvCxnSpPr>
            <a:endCxn id="12" idx="0"/>
          </p:cNvCxnSpPr>
          <p:nvPr/>
        </p:nvCxnSpPr>
        <p:spPr>
          <a:xfrm>
            <a:off x="3200400" y="5105400"/>
            <a:ext cx="2552700" cy="533400"/>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rot="16200000">
            <a:off x="-1125822" y="3107023"/>
            <a:ext cx="3659976" cy="646331"/>
          </a:xfrm>
          <a:prstGeom prst="rect">
            <a:avLst/>
          </a:prstGeom>
          <a:solidFill>
            <a:schemeClr val="accent3">
              <a:lumMod val="20000"/>
              <a:lumOff val="80000"/>
            </a:schemeClr>
          </a:solidFill>
          <a:ln>
            <a:solidFill>
              <a:schemeClr val="accent1"/>
            </a:solidFill>
          </a:ln>
        </p:spPr>
        <p:txBody>
          <a:bodyPr wrap="none" lIns="91440" tIns="45720" rIns="91440" bIns="45720">
            <a:spAutoFit/>
          </a:bodyPr>
          <a:lstStyle/>
          <a:p>
            <a:pPr algn="ct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Flight Simulator</a:t>
            </a:r>
            <a:endParaRPr lang="en-U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9" name="Right Arrow 18"/>
          <p:cNvSpPr/>
          <p:nvPr/>
        </p:nvSpPr>
        <p:spPr>
          <a:xfrm>
            <a:off x="1066800" y="3962400"/>
            <a:ext cx="762000" cy="304800"/>
          </a:xfrm>
          <a:prstGeom prst="rightArrow">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Elbow Connector 19"/>
          <p:cNvCxnSpPr>
            <a:stCxn id="7" idx="3"/>
            <a:endCxn id="26" idx="2"/>
          </p:cNvCxnSpPr>
          <p:nvPr/>
        </p:nvCxnSpPr>
        <p:spPr>
          <a:xfrm>
            <a:off x="6858000" y="2324100"/>
            <a:ext cx="152400" cy="1638299"/>
          </a:xfrm>
          <a:prstGeom prst="bentConnector3">
            <a:avLst>
              <a:gd name="adj1" fmla="val 689437"/>
            </a:avLst>
          </a:prstGeom>
          <a:ln w="57150">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152400" y="5638800"/>
            <a:ext cx="13716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r>
              <a:rPr lang="en-US" baseline="-25000" dirty="0" smtClean="0"/>
              <a:t>ACCESS</a:t>
            </a:r>
            <a:endParaRPr lang="en-US" dirty="0"/>
          </a:p>
        </p:txBody>
      </p:sp>
      <p:sp>
        <p:nvSpPr>
          <p:cNvPr id="22" name="Left-Right Arrow 21"/>
          <p:cNvSpPr/>
          <p:nvPr/>
        </p:nvSpPr>
        <p:spPr>
          <a:xfrm>
            <a:off x="1524000" y="5867400"/>
            <a:ext cx="533400" cy="3048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eft-Right Arrow 28"/>
          <p:cNvSpPr/>
          <p:nvPr/>
        </p:nvSpPr>
        <p:spPr>
          <a:xfrm>
            <a:off x="4191000" y="5867400"/>
            <a:ext cx="533400" cy="304800"/>
          </a:xfrm>
          <a:prstGeom prst="leftRightArrow">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457200" y="228600"/>
            <a:ext cx="8229600" cy="1143000"/>
          </a:xfrm>
        </p:spPr>
        <p:txBody>
          <a:bodyPr/>
          <a:lstStyle/>
          <a:p>
            <a:r>
              <a:rPr lang="en-US" dirty="0" smtClean="0"/>
              <a:t>What is </a:t>
            </a:r>
            <a:r>
              <a:rPr lang="en-US" dirty="0"/>
              <a:t>Lucretia?</a:t>
            </a:r>
          </a:p>
        </p:txBody>
      </p:sp>
      <p:sp>
        <p:nvSpPr>
          <p:cNvPr id="104451" name="Rectangle 3"/>
          <p:cNvSpPr>
            <a:spLocks noGrp="1" noChangeArrowheads="1"/>
          </p:cNvSpPr>
          <p:nvPr>
            <p:ph type="body" idx="1"/>
          </p:nvPr>
        </p:nvSpPr>
        <p:spPr>
          <a:xfrm>
            <a:off x="533400" y="1524000"/>
            <a:ext cx="8153400" cy="5105400"/>
          </a:xfrm>
        </p:spPr>
        <p:txBody>
          <a:bodyPr>
            <a:normAutofit/>
          </a:bodyPr>
          <a:lstStyle/>
          <a:p>
            <a:pPr>
              <a:lnSpc>
                <a:spcPct val="80000"/>
              </a:lnSpc>
            </a:pPr>
            <a:r>
              <a:rPr lang="en-US" sz="2000" dirty="0"/>
              <a:t>A Matlab-based toolkit for simulations of beam dynamics in single-pass electron beamlines</a:t>
            </a:r>
          </a:p>
          <a:p>
            <a:pPr lvl="1">
              <a:lnSpc>
                <a:spcPct val="80000"/>
              </a:lnSpc>
            </a:pPr>
            <a:r>
              <a:rPr lang="en-US" sz="1800" dirty="0"/>
              <a:t>Most components are Matlab scripts or functions</a:t>
            </a:r>
          </a:p>
          <a:p>
            <a:pPr lvl="1">
              <a:lnSpc>
                <a:spcPct val="80000"/>
              </a:lnSpc>
            </a:pPr>
            <a:r>
              <a:rPr lang="en-US" sz="1800" dirty="0"/>
              <a:t>A handful of compiled C functions which run under Matlab (“</a:t>
            </a:r>
            <a:r>
              <a:rPr lang="en-US" sz="1800" dirty="0" smtClean="0"/>
              <a:t>mex files”)</a:t>
            </a:r>
            <a:endParaRPr lang="en-US" sz="1800" dirty="0"/>
          </a:p>
          <a:p>
            <a:pPr lvl="2">
              <a:lnSpc>
                <a:spcPct val="80000"/>
              </a:lnSpc>
            </a:pPr>
            <a:r>
              <a:rPr lang="en-US" sz="1600" dirty="0"/>
              <a:t>Compute intensive activities like tracking</a:t>
            </a:r>
          </a:p>
          <a:p>
            <a:pPr lvl="3">
              <a:lnSpc>
                <a:spcPct val="80000"/>
              </a:lnSpc>
            </a:pPr>
            <a:r>
              <a:rPr lang="en-US" sz="1600" dirty="0"/>
              <a:t>Tracks </a:t>
            </a:r>
            <a:r>
              <a:rPr lang="en-US" sz="1600" dirty="0" smtClean="0"/>
              <a:t>point-like </a:t>
            </a:r>
            <a:r>
              <a:rPr lang="en-US" sz="1600" dirty="0"/>
              <a:t>rays with user-defined </a:t>
            </a:r>
            <a:r>
              <a:rPr lang="en-US" sz="1600" dirty="0" smtClean="0"/>
              <a:t>charge</a:t>
            </a:r>
            <a:endParaRPr lang="en-US" sz="1600" dirty="0"/>
          </a:p>
          <a:p>
            <a:pPr lvl="2">
              <a:lnSpc>
                <a:spcPct val="80000"/>
              </a:lnSpc>
            </a:pPr>
            <a:r>
              <a:rPr lang="en-US" sz="1600" dirty="0"/>
              <a:t>R-matrix calculation, Twiss propagation, lattice verification</a:t>
            </a:r>
          </a:p>
          <a:p>
            <a:pPr lvl="3">
              <a:lnSpc>
                <a:spcPct val="80000"/>
              </a:lnSpc>
            </a:pPr>
            <a:r>
              <a:rPr lang="en-US" sz="1600" dirty="0"/>
              <a:t>Share a lot of code with Tracking</a:t>
            </a:r>
          </a:p>
          <a:p>
            <a:pPr>
              <a:lnSpc>
                <a:spcPct val="80000"/>
              </a:lnSpc>
            </a:pPr>
            <a:r>
              <a:rPr lang="en-US" sz="2000" dirty="0"/>
              <a:t>Designed with the ILC in mind</a:t>
            </a:r>
          </a:p>
          <a:p>
            <a:pPr lvl="1">
              <a:lnSpc>
                <a:spcPct val="80000"/>
              </a:lnSpc>
            </a:pPr>
            <a:r>
              <a:rPr lang="en-US" sz="1800" dirty="0"/>
              <a:t>Somewhat useful for other applications – LCLS, </a:t>
            </a:r>
            <a:r>
              <a:rPr lang="en-US" sz="1800" dirty="0" smtClean="0"/>
              <a:t>XFEL, (ATF2?)</a:t>
            </a:r>
            <a:endParaRPr lang="en-US" sz="1800" dirty="0"/>
          </a:p>
          <a:p>
            <a:pPr lvl="1">
              <a:lnSpc>
                <a:spcPct val="80000"/>
              </a:lnSpc>
            </a:pPr>
            <a:r>
              <a:rPr lang="en-US" sz="1800" dirty="0"/>
              <a:t>Designed from the ground up to be an all-in-one tool for LET studies</a:t>
            </a:r>
          </a:p>
          <a:p>
            <a:pPr lvl="1">
              <a:lnSpc>
                <a:spcPct val="80000"/>
              </a:lnSpc>
            </a:pPr>
            <a:r>
              <a:rPr lang="en-US" sz="1800" dirty="0"/>
              <a:t>As “bulletproof” as we can make it</a:t>
            </a:r>
          </a:p>
          <a:p>
            <a:pPr lvl="2">
              <a:lnSpc>
                <a:spcPct val="80000"/>
              </a:lnSpc>
            </a:pPr>
            <a:r>
              <a:rPr lang="en-US" sz="1600" dirty="0"/>
              <a:t>Careful memory management</a:t>
            </a:r>
          </a:p>
          <a:p>
            <a:pPr lvl="2">
              <a:lnSpc>
                <a:spcPct val="80000"/>
              </a:lnSpc>
            </a:pPr>
            <a:r>
              <a:rPr lang="en-US" sz="1600" dirty="0"/>
              <a:t>Careful error </a:t>
            </a:r>
            <a:r>
              <a:rPr lang="en-US" sz="1600" dirty="0" smtClean="0"/>
              <a:t>handling</a:t>
            </a:r>
          </a:p>
          <a:p>
            <a:pPr lvl="2">
              <a:lnSpc>
                <a:spcPct val="80000"/>
              </a:lnSpc>
            </a:pPr>
            <a:r>
              <a:rPr lang="en-US" sz="1600" dirty="0" smtClean="0"/>
              <a:t>Runs </a:t>
            </a:r>
            <a:r>
              <a:rPr lang="en-US" sz="1600" dirty="0"/>
              <a:t>under Matlab</a:t>
            </a:r>
          </a:p>
          <a:p>
            <a:pPr lvl="3">
              <a:lnSpc>
                <a:spcPct val="80000"/>
              </a:lnSpc>
            </a:pPr>
            <a:r>
              <a:rPr lang="en-US" sz="1600" dirty="0"/>
              <a:t>Matlab data </a:t>
            </a:r>
            <a:r>
              <a:rPr lang="en-US" sz="1600" dirty="0" smtClean="0"/>
              <a:t>(i.e., </a:t>
            </a:r>
            <a:r>
              <a:rPr lang="en-US" sz="1600" dirty="0"/>
              <a:t>beamline state, etc) preserved even if a fault is detected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Effect transition="in" filter="wipe(down)">
                                      <p:cBhvr>
                                        <p:cTn id="7" dur="500"/>
                                        <p:tgtEl>
                                          <p:spTgt spid="1044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4451">
                                            <p:txEl>
                                              <p:pRg st="1" end="1"/>
                                            </p:txEl>
                                          </p:spTgt>
                                        </p:tgtEl>
                                        <p:attrNameLst>
                                          <p:attrName>style.visibility</p:attrName>
                                        </p:attrNameLst>
                                      </p:cBhvr>
                                      <p:to>
                                        <p:strVal val="visible"/>
                                      </p:to>
                                    </p:set>
                                    <p:animEffect transition="in" filter="wipe(down)">
                                      <p:cBhvr>
                                        <p:cTn id="12" dur="500"/>
                                        <p:tgtEl>
                                          <p:spTgt spid="1044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4451">
                                            <p:txEl>
                                              <p:pRg st="2" end="2"/>
                                            </p:txEl>
                                          </p:spTgt>
                                        </p:tgtEl>
                                        <p:attrNameLst>
                                          <p:attrName>style.visibility</p:attrName>
                                        </p:attrNameLst>
                                      </p:cBhvr>
                                      <p:to>
                                        <p:strVal val="visible"/>
                                      </p:to>
                                    </p:set>
                                    <p:animEffect transition="in" filter="wipe(down)">
                                      <p:cBhvr>
                                        <p:cTn id="17" dur="500"/>
                                        <p:tgtEl>
                                          <p:spTgt spid="1044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4451">
                                            <p:txEl>
                                              <p:pRg st="3" end="3"/>
                                            </p:txEl>
                                          </p:spTgt>
                                        </p:tgtEl>
                                        <p:attrNameLst>
                                          <p:attrName>style.visibility</p:attrName>
                                        </p:attrNameLst>
                                      </p:cBhvr>
                                      <p:to>
                                        <p:strVal val="visible"/>
                                      </p:to>
                                    </p:set>
                                    <p:animEffect transition="in" filter="wipe(down)">
                                      <p:cBhvr>
                                        <p:cTn id="22" dur="500"/>
                                        <p:tgtEl>
                                          <p:spTgt spid="1044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4451">
                                            <p:txEl>
                                              <p:pRg st="4" end="4"/>
                                            </p:txEl>
                                          </p:spTgt>
                                        </p:tgtEl>
                                        <p:attrNameLst>
                                          <p:attrName>style.visibility</p:attrName>
                                        </p:attrNameLst>
                                      </p:cBhvr>
                                      <p:to>
                                        <p:strVal val="visible"/>
                                      </p:to>
                                    </p:set>
                                    <p:animEffect transition="in" filter="wipe(down)">
                                      <p:cBhvr>
                                        <p:cTn id="27" dur="500"/>
                                        <p:tgtEl>
                                          <p:spTgt spid="10445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04451">
                                            <p:txEl>
                                              <p:pRg st="5" end="5"/>
                                            </p:txEl>
                                          </p:spTgt>
                                        </p:tgtEl>
                                        <p:attrNameLst>
                                          <p:attrName>style.visibility</p:attrName>
                                        </p:attrNameLst>
                                      </p:cBhvr>
                                      <p:to>
                                        <p:strVal val="visible"/>
                                      </p:to>
                                    </p:set>
                                    <p:animEffect transition="in" filter="wipe(down)">
                                      <p:cBhvr>
                                        <p:cTn id="32" dur="500"/>
                                        <p:tgtEl>
                                          <p:spTgt spid="10445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4451">
                                            <p:txEl>
                                              <p:pRg st="6" end="6"/>
                                            </p:txEl>
                                          </p:spTgt>
                                        </p:tgtEl>
                                        <p:attrNameLst>
                                          <p:attrName>style.visibility</p:attrName>
                                        </p:attrNameLst>
                                      </p:cBhvr>
                                      <p:to>
                                        <p:strVal val="visible"/>
                                      </p:to>
                                    </p:set>
                                    <p:animEffect transition="in" filter="wipe(down)">
                                      <p:cBhvr>
                                        <p:cTn id="37" dur="500"/>
                                        <p:tgtEl>
                                          <p:spTgt spid="10445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04451">
                                            <p:txEl>
                                              <p:pRg st="7" end="7"/>
                                            </p:txEl>
                                          </p:spTgt>
                                        </p:tgtEl>
                                        <p:attrNameLst>
                                          <p:attrName>style.visibility</p:attrName>
                                        </p:attrNameLst>
                                      </p:cBhvr>
                                      <p:to>
                                        <p:strVal val="visible"/>
                                      </p:to>
                                    </p:set>
                                    <p:animEffect transition="in" filter="wipe(down)">
                                      <p:cBhvr>
                                        <p:cTn id="42" dur="500"/>
                                        <p:tgtEl>
                                          <p:spTgt spid="104451">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04451">
                                            <p:txEl>
                                              <p:pRg st="8" end="8"/>
                                            </p:txEl>
                                          </p:spTgt>
                                        </p:tgtEl>
                                        <p:attrNameLst>
                                          <p:attrName>style.visibility</p:attrName>
                                        </p:attrNameLst>
                                      </p:cBhvr>
                                      <p:to>
                                        <p:strVal val="visible"/>
                                      </p:to>
                                    </p:set>
                                    <p:animEffect transition="in" filter="wipe(down)">
                                      <p:cBhvr>
                                        <p:cTn id="47" dur="500"/>
                                        <p:tgtEl>
                                          <p:spTgt spid="104451">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04451">
                                            <p:txEl>
                                              <p:pRg st="9" end="9"/>
                                            </p:txEl>
                                          </p:spTgt>
                                        </p:tgtEl>
                                        <p:attrNameLst>
                                          <p:attrName>style.visibility</p:attrName>
                                        </p:attrNameLst>
                                      </p:cBhvr>
                                      <p:to>
                                        <p:strVal val="visible"/>
                                      </p:to>
                                    </p:set>
                                    <p:animEffect transition="in" filter="wipe(down)">
                                      <p:cBhvr>
                                        <p:cTn id="52" dur="500"/>
                                        <p:tgtEl>
                                          <p:spTgt spid="104451">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04451">
                                            <p:txEl>
                                              <p:pRg st="10" end="10"/>
                                            </p:txEl>
                                          </p:spTgt>
                                        </p:tgtEl>
                                        <p:attrNameLst>
                                          <p:attrName>style.visibility</p:attrName>
                                        </p:attrNameLst>
                                      </p:cBhvr>
                                      <p:to>
                                        <p:strVal val="visible"/>
                                      </p:to>
                                    </p:set>
                                    <p:animEffect transition="in" filter="wipe(down)">
                                      <p:cBhvr>
                                        <p:cTn id="57" dur="500"/>
                                        <p:tgtEl>
                                          <p:spTgt spid="104451">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04451">
                                            <p:txEl>
                                              <p:pRg st="11" end="11"/>
                                            </p:txEl>
                                          </p:spTgt>
                                        </p:tgtEl>
                                        <p:attrNameLst>
                                          <p:attrName>style.visibility</p:attrName>
                                        </p:attrNameLst>
                                      </p:cBhvr>
                                      <p:to>
                                        <p:strVal val="visible"/>
                                      </p:to>
                                    </p:set>
                                    <p:animEffect transition="in" filter="wipe(down)">
                                      <p:cBhvr>
                                        <p:cTn id="62" dur="500"/>
                                        <p:tgtEl>
                                          <p:spTgt spid="104451">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04451">
                                            <p:txEl>
                                              <p:pRg st="12" end="12"/>
                                            </p:txEl>
                                          </p:spTgt>
                                        </p:tgtEl>
                                        <p:attrNameLst>
                                          <p:attrName>style.visibility</p:attrName>
                                        </p:attrNameLst>
                                      </p:cBhvr>
                                      <p:to>
                                        <p:strVal val="visible"/>
                                      </p:to>
                                    </p:set>
                                    <p:animEffect transition="in" filter="wipe(down)">
                                      <p:cBhvr>
                                        <p:cTn id="67" dur="500"/>
                                        <p:tgtEl>
                                          <p:spTgt spid="104451">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104451">
                                            <p:txEl>
                                              <p:pRg st="13" end="13"/>
                                            </p:txEl>
                                          </p:spTgt>
                                        </p:tgtEl>
                                        <p:attrNameLst>
                                          <p:attrName>style.visibility</p:attrName>
                                        </p:attrNameLst>
                                      </p:cBhvr>
                                      <p:to>
                                        <p:strVal val="visible"/>
                                      </p:to>
                                    </p:set>
                                    <p:animEffect transition="in" filter="wipe(down)">
                                      <p:cBhvr>
                                        <p:cTn id="72" dur="500"/>
                                        <p:tgtEl>
                                          <p:spTgt spid="104451">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04451">
                                            <p:txEl>
                                              <p:pRg st="14" end="14"/>
                                            </p:txEl>
                                          </p:spTgt>
                                        </p:tgtEl>
                                        <p:attrNameLst>
                                          <p:attrName>style.visibility</p:attrName>
                                        </p:attrNameLst>
                                      </p:cBhvr>
                                      <p:to>
                                        <p:strVal val="visible"/>
                                      </p:to>
                                    </p:set>
                                    <p:animEffect transition="in" filter="wipe(down)">
                                      <p:cBhvr>
                                        <p:cTn id="77" dur="500"/>
                                        <p:tgtEl>
                                          <p:spTgt spid="104451">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27-Nov-2007 SLAC-ILC-AP Meeting</a:t>
            </a:r>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C9786F04-BAA5-4039-87EF-108B83FCEBF6}" type="slidenum">
              <a:rPr lang="en-US"/>
              <a:pPr/>
              <a:t>18</a:t>
            </a:fld>
            <a:endParaRPr lang="en-US"/>
          </a:p>
        </p:txBody>
      </p:sp>
      <p:sp>
        <p:nvSpPr>
          <p:cNvPr id="105474" name="Rectangle 2"/>
          <p:cNvSpPr>
            <a:spLocks noGrp="1" noChangeArrowheads="1"/>
          </p:cNvSpPr>
          <p:nvPr>
            <p:ph type="title"/>
          </p:nvPr>
        </p:nvSpPr>
        <p:spPr/>
        <p:txBody>
          <a:bodyPr/>
          <a:lstStyle/>
          <a:p>
            <a:r>
              <a:rPr lang="en-US" dirty="0" smtClean="0"/>
              <a:t>What is </a:t>
            </a:r>
            <a:r>
              <a:rPr lang="en-US" dirty="0"/>
              <a:t>in Lucretia?</a:t>
            </a:r>
          </a:p>
        </p:txBody>
      </p:sp>
      <p:sp>
        <p:nvSpPr>
          <p:cNvPr id="105475" name="Rectangle 3"/>
          <p:cNvSpPr>
            <a:spLocks noGrp="1" noChangeArrowheads="1"/>
          </p:cNvSpPr>
          <p:nvPr>
            <p:ph type="body" idx="1"/>
          </p:nvPr>
        </p:nvSpPr>
        <p:spPr/>
        <p:txBody>
          <a:bodyPr>
            <a:normAutofit lnSpcReduction="10000"/>
          </a:bodyPr>
          <a:lstStyle/>
          <a:p>
            <a:r>
              <a:rPr lang="en-US" sz="2400" dirty="0"/>
              <a:t>Fairly sophisticated beamline representation</a:t>
            </a:r>
          </a:p>
          <a:p>
            <a:pPr lvl="1"/>
            <a:r>
              <a:rPr lang="en-US" sz="2000" dirty="0"/>
              <a:t>Includes power supplies, klystrons, girders with or without movers, short range and long range wakefields, incoherent synchrotron radiation (several methods), crab cavities</a:t>
            </a:r>
          </a:p>
          <a:p>
            <a:r>
              <a:rPr lang="en-US" sz="2400" dirty="0"/>
              <a:t>Beam representation</a:t>
            </a:r>
          </a:p>
          <a:p>
            <a:pPr lvl="1"/>
            <a:r>
              <a:rPr lang="en-US" sz="2000" dirty="0"/>
              <a:t>Multi-bunch representation</a:t>
            </a:r>
          </a:p>
          <a:p>
            <a:pPr lvl="1"/>
            <a:r>
              <a:rPr lang="en-US" sz="2000" dirty="0"/>
              <a:t>Several pre-defined distributions of rays, and users can define their own</a:t>
            </a:r>
          </a:p>
          <a:p>
            <a:r>
              <a:rPr lang="en-US" sz="2400" dirty="0"/>
              <a:t>Instrumentation</a:t>
            </a:r>
          </a:p>
          <a:p>
            <a:pPr lvl="1"/>
            <a:r>
              <a:rPr lang="en-US" sz="2000" dirty="0"/>
              <a:t>Read-out of “observable” and “non-observable” stuff at each instrument</a:t>
            </a:r>
          </a:p>
          <a:p>
            <a:pPr lvl="1"/>
            <a:r>
              <a:rPr lang="en-US" sz="2000" dirty="0"/>
              <a:t>Bunch-by-bunch or train-by-train readback</a:t>
            </a:r>
          </a:p>
          <a:p>
            <a:pPr lvl="1"/>
            <a:r>
              <a:rPr lang="en-US" sz="2000" dirty="0"/>
              <a:t>BPM resolution and electrical offsets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Effect transition="in" filter="wipe(down)">
                                      <p:cBhvr>
                                        <p:cTn id="7" dur="500"/>
                                        <p:tgtEl>
                                          <p:spTgt spid="1054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5475">
                                            <p:txEl>
                                              <p:pRg st="1" end="1"/>
                                            </p:txEl>
                                          </p:spTgt>
                                        </p:tgtEl>
                                        <p:attrNameLst>
                                          <p:attrName>style.visibility</p:attrName>
                                        </p:attrNameLst>
                                      </p:cBhvr>
                                      <p:to>
                                        <p:strVal val="visible"/>
                                      </p:to>
                                    </p:set>
                                    <p:animEffect transition="in" filter="wipe(down)">
                                      <p:cBhvr>
                                        <p:cTn id="12" dur="500"/>
                                        <p:tgtEl>
                                          <p:spTgt spid="1054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5475">
                                            <p:txEl>
                                              <p:pRg st="2" end="2"/>
                                            </p:txEl>
                                          </p:spTgt>
                                        </p:tgtEl>
                                        <p:attrNameLst>
                                          <p:attrName>style.visibility</p:attrName>
                                        </p:attrNameLst>
                                      </p:cBhvr>
                                      <p:to>
                                        <p:strVal val="visible"/>
                                      </p:to>
                                    </p:set>
                                    <p:animEffect transition="in" filter="wipe(down)">
                                      <p:cBhvr>
                                        <p:cTn id="17" dur="500"/>
                                        <p:tgtEl>
                                          <p:spTgt spid="1054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5475">
                                            <p:txEl>
                                              <p:pRg st="3" end="3"/>
                                            </p:txEl>
                                          </p:spTgt>
                                        </p:tgtEl>
                                        <p:attrNameLst>
                                          <p:attrName>style.visibility</p:attrName>
                                        </p:attrNameLst>
                                      </p:cBhvr>
                                      <p:to>
                                        <p:strVal val="visible"/>
                                      </p:to>
                                    </p:set>
                                    <p:animEffect transition="in" filter="wipe(down)">
                                      <p:cBhvr>
                                        <p:cTn id="22" dur="500"/>
                                        <p:tgtEl>
                                          <p:spTgt spid="1054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5475">
                                            <p:txEl>
                                              <p:pRg st="4" end="4"/>
                                            </p:txEl>
                                          </p:spTgt>
                                        </p:tgtEl>
                                        <p:attrNameLst>
                                          <p:attrName>style.visibility</p:attrName>
                                        </p:attrNameLst>
                                      </p:cBhvr>
                                      <p:to>
                                        <p:strVal val="visible"/>
                                      </p:to>
                                    </p:set>
                                    <p:animEffect transition="in" filter="wipe(down)">
                                      <p:cBhvr>
                                        <p:cTn id="27" dur="500"/>
                                        <p:tgtEl>
                                          <p:spTgt spid="10547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05475">
                                            <p:txEl>
                                              <p:pRg st="5" end="5"/>
                                            </p:txEl>
                                          </p:spTgt>
                                        </p:tgtEl>
                                        <p:attrNameLst>
                                          <p:attrName>style.visibility</p:attrName>
                                        </p:attrNameLst>
                                      </p:cBhvr>
                                      <p:to>
                                        <p:strVal val="visible"/>
                                      </p:to>
                                    </p:set>
                                    <p:animEffect transition="in" filter="wipe(down)">
                                      <p:cBhvr>
                                        <p:cTn id="32" dur="500"/>
                                        <p:tgtEl>
                                          <p:spTgt spid="10547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5475">
                                            <p:txEl>
                                              <p:pRg st="6" end="6"/>
                                            </p:txEl>
                                          </p:spTgt>
                                        </p:tgtEl>
                                        <p:attrNameLst>
                                          <p:attrName>style.visibility</p:attrName>
                                        </p:attrNameLst>
                                      </p:cBhvr>
                                      <p:to>
                                        <p:strVal val="visible"/>
                                      </p:to>
                                    </p:set>
                                    <p:animEffect transition="in" filter="wipe(down)">
                                      <p:cBhvr>
                                        <p:cTn id="37" dur="500"/>
                                        <p:tgtEl>
                                          <p:spTgt spid="10547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05475">
                                            <p:txEl>
                                              <p:pRg st="7" end="7"/>
                                            </p:txEl>
                                          </p:spTgt>
                                        </p:tgtEl>
                                        <p:attrNameLst>
                                          <p:attrName>style.visibility</p:attrName>
                                        </p:attrNameLst>
                                      </p:cBhvr>
                                      <p:to>
                                        <p:strVal val="visible"/>
                                      </p:to>
                                    </p:set>
                                    <p:animEffect transition="in" filter="wipe(down)">
                                      <p:cBhvr>
                                        <p:cTn id="42" dur="500"/>
                                        <p:tgtEl>
                                          <p:spTgt spid="10547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05475">
                                            <p:txEl>
                                              <p:pRg st="8" end="8"/>
                                            </p:txEl>
                                          </p:spTgt>
                                        </p:tgtEl>
                                        <p:attrNameLst>
                                          <p:attrName>style.visibility</p:attrName>
                                        </p:attrNameLst>
                                      </p:cBhvr>
                                      <p:to>
                                        <p:strVal val="visible"/>
                                      </p:to>
                                    </p:set>
                                    <p:animEffect transition="in" filter="wipe(down)">
                                      <p:cBhvr>
                                        <p:cTn id="47" dur="500"/>
                                        <p:tgtEl>
                                          <p:spTgt spid="10547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2"/>
          <p:cNvSpPr>
            <a:spLocks noGrp="1"/>
          </p:cNvSpPr>
          <p:nvPr>
            <p:ph type="dt" sz="half" idx="10"/>
          </p:nvPr>
        </p:nvSpPr>
        <p:spPr/>
        <p:txBody>
          <a:bodyPr/>
          <a:lstStyle/>
          <a:p>
            <a:r>
              <a:rPr lang="en-US"/>
              <a:t>27-Nov-2007 SLAC-ILC-AP Meeting</a:t>
            </a:r>
          </a:p>
        </p:txBody>
      </p:sp>
      <p:sp>
        <p:nvSpPr>
          <p:cNvPr id="10" name="Footer Placeholder 3"/>
          <p:cNvSpPr>
            <a:spLocks noGrp="1"/>
          </p:cNvSpPr>
          <p:nvPr>
            <p:ph type="ftr" sz="quarter" idx="11"/>
          </p:nvPr>
        </p:nvSpPr>
        <p:spPr/>
        <p:txBody>
          <a:bodyPr/>
          <a:lstStyle/>
          <a:p>
            <a:r>
              <a:rPr lang="en-US"/>
              <a:t>Global Design Effort</a:t>
            </a:r>
          </a:p>
        </p:txBody>
      </p:sp>
      <p:sp>
        <p:nvSpPr>
          <p:cNvPr id="11" name="Slide Number Placeholder 4"/>
          <p:cNvSpPr>
            <a:spLocks noGrp="1"/>
          </p:cNvSpPr>
          <p:nvPr>
            <p:ph type="sldNum" sz="quarter" idx="12"/>
          </p:nvPr>
        </p:nvSpPr>
        <p:spPr/>
        <p:txBody>
          <a:bodyPr/>
          <a:lstStyle/>
          <a:p>
            <a:fld id="{BFD58393-3946-4AB3-89E5-5F0B3CFE24CE}" type="slidenum">
              <a:rPr lang="en-US"/>
              <a:pPr/>
              <a:t>19</a:t>
            </a:fld>
            <a:endParaRPr lang="en-US"/>
          </a:p>
        </p:txBody>
      </p:sp>
      <p:sp>
        <p:nvSpPr>
          <p:cNvPr id="106498" name="Rectangle 2"/>
          <p:cNvSpPr>
            <a:spLocks noGrp="1" noChangeArrowheads="1"/>
          </p:cNvSpPr>
          <p:nvPr>
            <p:ph type="title"/>
          </p:nvPr>
        </p:nvSpPr>
        <p:spPr>
          <a:xfrm>
            <a:off x="457200" y="-152400"/>
            <a:ext cx="8229600" cy="1143000"/>
          </a:xfrm>
        </p:spPr>
        <p:txBody>
          <a:bodyPr/>
          <a:lstStyle/>
          <a:p>
            <a:r>
              <a:rPr lang="en-US" dirty="0"/>
              <a:t>Other Lucretia Features</a:t>
            </a:r>
          </a:p>
        </p:txBody>
      </p:sp>
      <p:pic>
        <p:nvPicPr>
          <p:cNvPr id="106500" name="Picture 4" descr="LucretiaSreeenCapture"/>
          <p:cNvPicPr>
            <a:picLocks noChangeAspect="1" noChangeArrowheads="1"/>
          </p:cNvPicPr>
          <p:nvPr/>
        </p:nvPicPr>
        <p:blipFill>
          <a:blip r:embed="rId2"/>
          <a:srcRect/>
          <a:stretch>
            <a:fillRect/>
          </a:stretch>
        </p:blipFill>
        <p:spPr bwMode="auto">
          <a:xfrm>
            <a:off x="6477000" y="838200"/>
            <a:ext cx="2425700" cy="2195513"/>
          </a:xfrm>
          <a:prstGeom prst="rect">
            <a:avLst/>
          </a:prstGeom>
          <a:noFill/>
          <a:ln w="9525">
            <a:solidFill>
              <a:srgbClr val="0000FF"/>
            </a:solidFill>
            <a:miter lim="800000"/>
            <a:headEnd/>
            <a:tailEnd/>
          </a:ln>
        </p:spPr>
      </p:pic>
      <p:sp>
        <p:nvSpPr>
          <p:cNvPr id="106501" name="Text Box 5"/>
          <p:cNvSpPr txBox="1">
            <a:spLocks noChangeArrowheads="1"/>
          </p:cNvSpPr>
          <p:nvPr/>
        </p:nvSpPr>
        <p:spPr bwMode="auto">
          <a:xfrm>
            <a:off x="685800" y="914400"/>
            <a:ext cx="5791200" cy="1077218"/>
          </a:xfrm>
          <a:prstGeom prst="rect">
            <a:avLst/>
          </a:prstGeom>
          <a:noFill/>
          <a:ln w="9525">
            <a:noFill/>
            <a:miter lim="800000"/>
            <a:headEnd/>
            <a:tailEnd/>
          </a:ln>
          <a:effectLst/>
        </p:spPr>
        <p:txBody>
          <a:bodyPr>
            <a:spAutoFit/>
          </a:bodyPr>
          <a:lstStyle/>
          <a:p>
            <a:pPr>
              <a:spcBef>
                <a:spcPct val="50000"/>
              </a:spcBef>
            </a:pPr>
            <a:r>
              <a:rPr lang="en-US" sz="2000" dirty="0"/>
              <a:t>An online manual in the form of a heavily cross-linked website:</a:t>
            </a:r>
          </a:p>
          <a:p>
            <a:pPr>
              <a:spcBef>
                <a:spcPct val="50000"/>
              </a:spcBef>
            </a:pPr>
            <a:r>
              <a:rPr lang="en-US" sz="1600" dirty="0"/>
              <a:t>http://www.slac.stanford.edu/accel/ilc/codes/Lucretia/</a:t>
            </a:r>
          </a:p>
        </p:txBody>
      </p:sp>
      <p:pic>
        <p:nvPicPr>
          <p:cNvPr id="106502" name="Picture 6" descr="BeamlineViewerScreenCapture"/>
          <p:cNvPicPr>
            <a:picLocks noChangeAspect="1" noChangeArrowheads="1"/>
          </p:cNvPicPr>
          <p:nvPr/>
        </p:nvPicPr>
        <p:blipFill>
          <a:blip r:embed="rId3"/>
          <a:srcRect/>
          <a:stretch>
            <a:fillRect/>
          </a:stretch>
        </p:blipFill>
        <p:spPr bwMode="auto">
          <a:xfrm>
            <a:off x="152400" y="2362200"/>
            <a:ext cx="3657600" cy="2063750"/>
          </a:xfrm>
          <a:prstGeom prst="rect">
            <a:avLst/>
          </a:prstGeom>
          <a:noFill/>
        </p:spPr>
      </p:pic>
      <p:sp>
        <p:nvSpPr>
          <p:cNvPr id="106503" name="Text Box 7"/>
          <p:cNvSpPr txBox="1">
            <a:spLocks noChangeArrowheads="1"/>
          </p:cNvSpPr>
          <p:nvPr/>
        </p:nvSpPr>
        <p:spPr bwMode="auto">
          <a:xfrm>
            <a:off x="3886200" y="3048000"/>
            <a:ext cx="5257800" cy="822325"/>
          </a:xfrm>
          <a:prstGeom prst="rect">
            <a:avLst/>
          </a:prstGeom>
          <a:noFill/>
          <a:ln w="9525">
            <a:noFill/>
            <a:miter lim="800000"/>
            <a:headEnd/>
            <a:tailEnd/>
          </a:ln>
          <a:effectLst/>
        </p:spPr>
        <p:txBody>
          <a:bodyPr>
            <a:spAutoFit/>
          </a:bodyPr>
          <a:lstStyle/>
          <a:p>
            <a:pPr>
              <a:spcBef>
                <a:spcPct val="50000"/>
              </a:spcBef>
            </a:pPr>
            <a:r>
              <a:rPr lang="en-US" sz="2400" dirty="0"/>
              <a:t>A GUI for studying the beamline data structures</a:t>
            </a:r>
          </a:p>
        </p:txBody>
      </p:sp>
      <p:pic>
        <p:nvPicPr>
          <p:cNvPr id="106504" name="Picture 8" descr="LucretiaCVSScreenCapture"/>
          <p:cNvPicPr>
            <a:picLocks noChangeAspect="1" noChangeArrowheads="1"/>
          </p:cNvPicPr>
          <p:nvPr/>
        </p:nvPicPr>
        <p:blipFill>
          <a:blip r:embed="rId4"/>
          <a:srcRect/>
          <a:stretch>
            <a:fillRect/>
          </a:stretch>
        </p:blipFill>
        <p:spPr bwMode="auto">
          <a:xfrm>
            <a:off x="5181600" y="3962400"/>
            <a:ext cx="3505200" cy="2303463"/>
          </a:xfrm>
          <a:prstGeom prst="rect">
            <a:avLst/>
          </a:prstGeom>
          <a:noFill/>
          <a:ln w="9525">
            <a:solidFill>
              <a:srgbClr val="FF0000"/>
            </a:solidFill>
            <a:miter lim="800000"/>
            <a:headEnd/>
            <a:tailEnd/>
          </a:ln>
        </p:spPr>
      </p:pic>
      <p:sp>
        <p:nvSpPr>
          <p:cNvPr id="106505" name="Text Box 9"/>
          <p:cNvSpPr txBox="1">
            <a:spLocks noChangeArrowheads="1"/>
          </p:cNvSpPr>
          <p:nvPr/>
        </p:nvSpPr>
        <p:spPr bwMode="auto">
          <a:xfrm>
            <a:off x="1066800" y="4876800"/>
            <a:ext cx="4038600" cy="822325"/>
          </a:xfrm>
          <a:prstGeom prst="rect">
            <a:avLst/>
          </a:prstGeom>
          <a:noFill/>
          <a:ln w="9525">
            <a:noFill/>
            <a:miter lim="800000"/>
            <a:headEnd/>
            <a:tailEnd/>
          </a:ln>
          <a:effectLst/>
        </p:spPr>
        <p:txBody>
          <a:bodyPr>
            <a:spAutoFit/>
          </a:bodyPr>
          <a:lstStyle/>
          <a:p>
            <a:pPr>
              <a:spcBef>
                <a:spcPct val="50000"/>
              </a:spcBef>
            </a:pPr>
            <a:r>
              <a:rPr lang="en-US" sz="2400"/>
              <a:t>CVS control via a CVSWEB interface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 think my ideas on what the “flight simulator” concept should be is not compatible with the current plans for the ATF2 control system. I would first like to discuss this more abstract concept.</a:t>
            </a:r>
            <a:endParaRPr lang="en-US" dirty="0" smtClean="0"/>
          </a:p>
          <a:p>
            <a:pPr lvl="1"/>
            <a:r>
              <a:rPr lang="en-US" dirty="0" smtClean="0"/>
              <a:t>This </a:t>
            </a:r>
            <a:r>
              <a:rPr lang="en-US" dirty="0" smtClean="0"/>
              <a:t>talk concerns “high-level” controls</a:t>
            </a:r>
          </a:p>
          <a:p>
            <a:pPr lvl="2"/>
            <a:r>
              <a:rPr lang="en-US" dirty="0" smtClean="0"/>
              <a:t>Access to database values containing e.g. BPM readings</a:t>
            </a:r>
          </a:p>
          <a:p>
            <a:pPr lvl="2"/>
            <a:r>
              <a:rPr lang="en-US" dirty="0" smtClean="0"/>
              <a:t>Access to database values controlling e.g. orbit correctors.</a:t>
            </a:r>
          </a:p>
          <a:p>
            <a:pPr lvl="1"/>
            <a:r>
              <a:rPr lang="en-US" dirty="0" smtClean="0"/>
              <a:t>Examination of proposed implementation of high-level controls.</a:t>
            </a:r>
          </a:p>
          <a:p>
            <a:r>
              <a:rPr lang="en-US" dirty="0" smtClean="0"/>
              <a:t>A Flight Simulator for </a:t>
            </a:r>
            <a:r>
              <a:rPr lang="en-US" dirty="0" smtClean="0"/>
              <a:t>ATF2</a:t>
            </a:r>
            <a:endParaRPr lang="en-US" dirty="0" smtClean="0"/>
          </a:p>
          <a:p>
            <a:pPr lvl="1"/>
            <a:r>
              <a:rPr lang="en-US" dirty="0" smtClean="0"/>
              <a:t>What can this be?</a:t>
            </a:r>
          </a:p>
          <a:p>
            <a:pPr lvl="1"/>
            <a:r>
              <a:rPr lang="en-US" dirty="0" smtClean="0"/>
              <a:t>How will this help</a:t>
            </a:r>
            <a:r>
              <a:rPr lang="en-US" dirty="0" smtClean="0"/>
              <a:t>?</a:t>
            </a:r>
          </a:p>
          <a:p>
            <a:r>
              <a:rPr lang="en-US" dirty="0" smtClean="0"/>
              <a:t>Lucretia.</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Use Lucretia for the Flight Simulator?</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Designed to provide the user with a system that closely represents a real accelerator environment</a:t>
            </a:r>
          </a:p>
          <a:p>
            <a:pPr lvl="1"/>
            <a:r>
              <a:rPr lang="en-US" dirty="0" smtClean="0"/>
              <a:t>Encourages development of code that is realistic, with minimal ‘cheats’.</a:t>
            </a:r>
          </a:p>
          <a:p>
            <a:pPr lvl="1"/>
            <a:r>
              <a:rPr lang="en-US" dirty="0" smtClean="0"/>
              <a:t>e</a:t>
            </a:r>
            <a:r>
              <a:rPr lang="en-US" dirty="0" smtClean="0"/>
              <a:t>.g. treatment of errors, finite instrumentation resolutions etc built-in.</a:t>
            </a:r>
          </a:p>
          <a:p>
            <a:r>
              <a:rPr lang="en-US" dirty="0" smtClean="0"/>
              <a:t>Matlab provides a very easy and quick framework for writing and testing algorithms.</a:t>
            </a:r>
          </a:p>
          <a:p>
            <a:pPr lvl="1"/>
            <a:r>
              <a:rPr lang="en-US" dirty="0" smtClean="0"/>
              <a:t>Interpretive language</a:t>
            </a:r>
          </a:p>
          <a:p>
            <a:pPr lvl="1"/>
            <a:r>
              <a:rPr lang="en-US" dirty="0" smtClean="0"/>
              <a:t>Built around matrix math and linear algebra</a:t>
            </a:r>
          </a:p>
          <a:p>
            <a:pPr lvl="1"/>
            <a:r>
              <a:rPr lang="en-US" dirty="0" smtClean="0"/>
              <a:t>Built-in debugging and profiling tools</a:t>
            </a:r>
          </a:p>
          <a:p>
            <a:pPr lvl="1"/>
            <a:r>
              <a:rPr lang="en-US" dirty="0" smtClean="0"/>
              <a:t>Compilable for speed and portability.</a:t>
            </a:r>
          </a:p>
          <a:p>
            <a:r>
              <a:rPr lang="en-US" dirty="0" smtClean="0"/>
              <a:t>Very easy to integrate GUI’s using GUIDE: built-in gui designer.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ATF2 Simulator GUI</a:t>
            </a:r>
            <a:endParaRPr lang="en-US" dirty="0"/>
          </a:p>
        </p:txBody>
      </p:sp>
      <p:pic>
        <p:nvPicPr>
          <p:cNvPr id="1026" name="Picture 2" descr="F:\atfsimgui_main.jpg"/>
          <p:cNvPicPr>
            <a:picLocks noChangeAspect="1" noChangeArrowheads="1"/>
          </p:cNvPicPr>
          <p:nvPr/>
        </p:nvPicPr>
        <p:blipFill>
          <a:blip r:embed="rId2"/>
          <a:srcRect/>
          <a:stretch>
            <a:fillRect/>
          </a:stretch>
        </p:blipFill>
        <p:spPr bwMode="auto">
          <a:xfrm>
            <a:off x="2209800" y="2286000"/>
            <a:ext cx="4305300" cy="362902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ATF2 Simulator GUI</a:t>
            </a:r>
            <a:endParaRPr lang="en-US" dirty="0"/>
          </a:p>
        </p:txBody>
      </p:sp>
      <p:pic>
        <p:nvPicPr>
          <p:cNvPr id="1026" name="Picture 2" descr="F:\atfsimgui_main.jpg"/>
          <p:cNvPicPr>
            <a:picLocks noChangeAspect="1" noChangeArrowheads="1"/>
          </p:cNvPicPr>
          <p:nvPr/>
        </p:nvPicPr>
        <p:blipFill>
          <a:blip r:embed="rId2"/>
          <a:srcRect/>
          <a:stretch>
            <a:fillRect/>
          </a:stretch>
        </p:blipFill>
        <p:spPr bwMode="auto">
          <a:xfrm>
            <a:off x="762000" y="2514600"/>
            <a:ext cx="4305300" cy="3629025"/>
          </a:xfrm>
          <a:prstGeom prst="rect">
            <a:avLst/>
          </a:prstGeom>
          <a:noFill/>
        </p:spPr>
      </p:pic>
      <p:pic>
        <p:nvPicPr>
          <p:cNvPr id="2050" name="Picture 2" descr="F:\atfsimgui_tracking.jpg"/>
          <p:cNvPicPr>
            <a:picLocks noChangeAspect="1" noChangeArrowheads="1"/>
          </p:cNvPicPr>
          <p:nvPr/>
        </p:nvPicPr>
        <p:blipFill>
          <a:blip r:embed="rId3"/>
          <a:srcRect/>
          <a:stretch>
            <a:fillRect/>
          </a:stretch>
        </p:blipFill>
        <p:spPr bwMode="auto">
          <a:xfrm>
            <a:off x="2438400" y="1828800"/>
            <a:ext cx="6400800" cy="36957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ATF2 Simulator GUI</a:t>
            </a:r>
            <a:endParaRPr lang="en-US" dirty="0"/>
          </a:p>
        </p:txBody>
      </p:sp>
      <p:pic>
        <p:nvPicPr>
          <p:cNvPr id="1026" name="Picture 2" descr="F:\atfsimgui_main.jpg"/>
          <p:cNvPicPr>
            <a:picLocks noChangeAspect="1" noChangeArrowheads="1"/>
          </p:cNvPicPr>
          <p:nvPr/>
        </p:nvPicPr>
        <p:blipFill>
          <a:blip r:embed="rId2"/>
          <a:srcRect/>
          <a:stretch>
            <a:fillRect/>
          </a:stretch>
        </p:blipFill>
        <p:spPr bwMode="auto">
          <a:xfrm>
            <a:off x="762000" y="2514600"/>
            <a:ext cx="4305300" cy="3629025"/>
          </a:xfrm>
          <a:prstGeom prst="rect">
            <a:avLst/>
          </a:prstGeom>
          <a:noFill/>
        </p:spPr>
      </p:pic>
      <p:pic>
        <p:nvPicPr>
          <p:cNvPr id="3074" name="Picture 2" descr="F:\atfsimgui_rad.jpg"/>
          <p:cNvPicPr>
            <a:picLocks noChangeAspect="1" noChangeArrowheads="1"/>
          </p:cNvPicPr>
          <p:nvPr/>
        </p:nvPicPr>
        <p:blipFill>
          <a:blip r:embed="rId3"/>
          <a:srcRect/>
          <a:stretch>
            <a:fillRect/>
          </a:stretch>
        </p:blipFill>
        <p:spPr bwMode="auto">
          <a:xfrm>
            <a:off x="1295400" y="2057400"/>
            <a:ext cx="7484069" cy="4052887"/>
          </a:xfrm>
          <a:prstGeom prst="rect">
            <a:avLst/>
          </a:prstGeom>
          <a:noFill/>
        </p:spPr>
      </p:pic>
      <p:pic>
        <p:nvPicPr>
          <p:cNvPr id="3075" name="Picture 3" descr="F:\atfsimgui_rad.jpg"/>
          <p:cNvPicPr>
            <a:picLocks noChangeAspect="1" noChangeArrowheads="1"/>
          </p:cNvPicPr>
          <p:nvPr/>
        </p:nvPicPr>
        <p:blipFill>
          <a:blip r:embed="rId3"/>
          <a:srcRect/>
          <a:stretch>
            <a:fillRect/>
          </a:stretch>
        </p:blipFill>
        <p:spPr bwMode="auto">
          <a:xfrm>
            <a:off x="42862" y="976312"/>
            <a:ext cx="9058275" cy="490537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ATF2 Simulator GUI</a:t>
            </a:r>
            <a:endParaRPr lang="en-US" dirty="0"/>
          </a:p>
        </p:txBody>
      </p:sp>
      <p:pic>
        <p:nvPicPr>
          <p:cNvPr id="1026" name="Picture 2" descr="F:\atfsimgui_main.jpg"/>
          <p:cNvPicPr>
            <a:picLocks noChangeAspect="1" noChangeArrowheads="1"/>
          </p:cNvPicPr>
          <p:nvPr/>
        </p:nvPicPr>
        <p:blipFill>
          <a:blip r:embed="rId2"/>
          <a:srcRect/>
          <a:stretch>
            <a:fillRect/>
          </a:stretch>
        </p:blipFill>
        <p:spPr bwMode="auto">
          <a:xfrm>
            <a:off x="914400" y="2667000"/>
            <a:ext cx="4305300" cy="3629025"/>
          </a:xfrm>
          <a:prstGeom prst="rect">
            <a:avLst/>
          </a:prstGeom>
          <a:noFill/>
        </p:spPr>
      </p:pic>
      <p:pic>
        <p:nvPicPr>
          <p:cNvPr id="4098" name="Picture 2" descr="F:\atfsimgui_twiss.jpg"/>
          <p:cNvPicPr>
            <a:picLocks noChangeAspect="1" noChangeArrowheads="1"/>
          </p:cNvPicPr>
          <p:nvPr/>
        </p:nvPicPr>
        <p:blipFill>
          <a:blip r:embed="rId3"/>
          <a:srcRect/>
          <a:stretch>
            <a:fillRect/>
          </a:stretch>
        </p:blipFill>
        <p:spPr bwMode="auto">
          <a:xfrm>
            <a:off x="2133600" y="1828800"/>
            <a:ext cx="6400800" cy="36957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ATF2 Simulator GUI</a:t>
            </a:r>
            <a:endParaRPr lang="en-US" dirty="0"/>
          </a:p>
        </p:txBody>
      </p:sp>
      <p:pic>
        <p:nvPicPr>
          <p:cNvPr id="1026" name="Picture 2" descr="F:\atfsimgui_main.jpg"/>
          <p:cNvPicPr>
            <a:picLocks noChangeAspect="1" noChangeArrowheads="1"/>
          </p:cNvPicPr>
          <p:nvPr/>
        </p:nvPicPr>
        <p:blipFill>
          <a:blip r:embed="rId2"/>
          <a:srcRect/>
          <a:stretch>
            <a:fillRect/>
          </a:stretch>
        </p:blipFill>
        <p:spPr bwMode="auto">
          <a:xfrm>
            <a:off x="762000" y="2743200"/>
            <a:ext cx="4305300" cy="3629025"/>
          </a:xfrm>
          <a:prstGeom prst="rect">
            <a:avLst/>
          </a:prstGeom>
          <a:noFill/>
        </p:spPr>
      </p:pic>
      <p:pic>
        <p:nvPicPr>
          <p:cNvPr id="5122" name="Picture 2" descr="F:\atfsimgui_beam.jpg"/>
          <p:cNvPicPr>
            <a:picLocks noChangeAspect="1" noChangeArrowheads="1"/>
          </p:cNvPicPr>
          <p:nvPr/>
        </p:nvPicPr>
        <p:blipFill>
          <a:blip r:embed="rId3"/>
          <a:srcRect/>
          <a:stretch>
            <a:fillRect/>
          </a:stretch>
        </p:blipFill>
        <p:spPr bwMode="auto">
          <a:xfrm>
            <a:off x="1981200" y="1981200"/>
            <a:ext cx="6881813" cy="38862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Remarks</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r>
              <a:rPr lang="en-US" sz="2400" dirty="0" smtClean="0"/>
              <a:t>Have ~ 1 year before ATF2 operations</a:t>
            </a:r>
          </a:p>
          <a:p>
            <a:r>
              <a:rPr lang="en-US" sz="2400" dirty="0" smtClean="0"/>
              <a:t>Good opportunity to formalise the most efficient way forward for international collaboration for machine tuning development is NOW.</a:t>
            </a:r>
          </a:p>
          <a:p>
            <a:r>
              <a:rPr lang="en-US" sz="2400" dirty="0" smtClean="0"/>
              <a:t>On paper- lots of man hours available over next year to work on this world-wide?</a:t>
            </a:r>
          </a:p>
          <a:p>
            <a:r>
              <a:rPr lang="en-US" sz="2400" dirty="0" smtClean="0"/>
              <a:t>I strongly urge the approach where the high-level controls are designed and managed in an open fashion. This could be critical to the success of the project.</a:t>
            </a:r>
          </a:p>
          <a:p>
            <a:r>
              <a:rPr lang="en-US" sz="2400" dirty="0" smtClean="0"/>
              <a:t>Can give more detailed presentations on implementation details, arrange talks from experts etc if requested…</a:t>
            </a:r>
          </a:p>
          <a:p>
            <a:r>
              <a:rPr lang="en-US" sz="2400" dirty="0" smtClean="0"/>
              <a:t>If nothing else, can some standards be worked out and DETAILED documentation started</a:t>
            </a:r>
            <a:r>
              <a:rPr lang="en-US" sz="2400" dirty="0" smtClean="0"/>
              <a:t>?</a:t>
            </a:r>
          </a:p>
          <a:p>
            <a:r>
              <a:rPr lang="en-US" sz="2400" dirty="0" smtClean="0"/>
              <a:t>Can we hear from Kuroda-san on what the proposed management of ATF2 algorithm development and implementation is going to be?</a:t>
            </a: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Planned ATF Controls Support</a:t>
            </a:r>
            <a:endParaRPr lang="en-US" dirty="0"/>
          </a:p>
        </p:txBody>
      </p:sp>
      <p:pic>
        <p:nvPicPr>
          <p:cNvPr id="4" name="Picture 5"/>
          <p:cNvPicPr>
            <a:picLocks noGrp="1" noChangeAspect="1" noChangeArrowheads="1"/>
          </p:cNvPicPr>
          <p:nvPr>
            <p:ph sz="half" idx="1"/>
          </p:nvPr>
        </p:nvPicPr>
        <p:blipFill>
          <a:blip r:embed="rId3"/>
          <a:srcRect/>
          <a:stretch>
            <a:fillRect/>
          </a:stretch>
        </p:blipFill>
        <p:spPr>
          <a:xfrm>
            <a:off x="609600" y="1752600"/>
            <a:ext cx="7924800" cy="4719638"/>
          </a:xfrm>
          <a:noFill/>
          <a:ln/>
        </p:spPr>
      </p:pic>
      <p:grpSp>
        <p:nvGrpSpPr>
          <p:cNvPr id="7" name="Group 6"/>
          <p:cNvGrpSpPr/>
          <p:nvPr/>
        </p:nvGrpSpPr>
        <p:grpSpPr>
          <a:xfrm>
            <a:off x="1782901" y="2949990"/>
            <a:ext cx="4770299" cy="2765010"/>
            <a:chOff x="1752600" y="3200400"/>
            <a:chExt cx="4770299" cy="2765010"/>
          </a:xfrm>
        </p:grpSpPr>
        <p:sp>
          <p:nvSpPr>
            <p:cNvPr id="5" name="Right Arrow 4"/>
            <p:cNvSpPr/>
            <p:nvPr/>
          </p:nvSpPr>
          <p:spPr>
            <a:xfrm rot="6451842">
              <a:off x="3226881" y="4955275"/>
              <a:ext cx="1502766" cy="517503"/>
            </a:xfrm>
            <a:prstGeom prst="rightArrow">
              <a:avLst>
                <a:gd name="adj1" fmla="val 28477"/>
                <a:gd name="adj2" fmla="val 990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1752600" y="3200400"/>
              <a:ext cx="4770299" cy="1169551"/>
            </a:xfrm>
            <a:prstGeom prst="rect">
              <a:avLst/>
            </a:prstGeom>
            <a:solidFill>
              <a:schemeClr val="tx2">
                <a:lumMod val="75000"/>
              </a:schemeClr>
            </a:solidFill>
            <a:effectLst>
              <a:glow rad="101600">
                <a:schemeClr val="accent3">
                  <a:satMod val="175000"/>
                  <a:alpha val="40000"/>
                </a:schemeClr>
              </a:glow>
              <a:innerShdw blurRad="63500" dist="50800" dir="13500000">
                <a:prstClr val="black">
                  <a:alpha val="50000"/>
                </a:prstClr>
              </a:innerShdw>
            </a:effectLst>
          </p:spPr>
          <p:txBody>
            <a:bodyPr wrap="square" lIns="91440" tIns="45720" rIns="91440" bIns="45720">
              <a:spAutoFit/>
            </a:bodyPr>
            <a:lstStyle/>
            <a:p>
              <a:pPr algn="ctr"/>
              <a:r>
                <a:rPr lang="en-US" sz="35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All Software Implemented Here</a:t>
              </a:r>
              <a:endParaRPr lang="en-US" sz="35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grpSp>
      <p:grpSp>
        <p:nvGrpSpPr>
          <p:cNvPr id="22" name="Group 21"/>
          <p:cNvGrpSpPr/>
          <p:nvPr/>
        </p:nvGrpSpPr>
        <p:grpSpPr>
          <a:xfrm>
            <a:off x="152400" y="1447800"/>
            <a:ext cx="8839200" cy="5257800"/>
            <a:chOff x="152400" y="1447800"/>
            <a:chExt cx="8839200" cy="5257800"/>
          </a:xfrm>
        </p:grpSpPr>
        <p:grpSp>
          <p:nvGrpSpPr>
            <p:cNvPr id="8" name="Group 7"/>
            <p:cNvGrpSpPr/>
            <p:nvPr/>
          </p:nvGrpSpPr>
          <p:grpSpPr>
            <a:xfrm>
              <a:off x="152400" y="1447800"/>
              <a:ext cx="8839200" cy="5257800"/>
              <a:chOff x="609600" y="1752601"/>
              <a:chExt cx="8077199" cy="4724400"/>
            </a:xfrm>
          </p:grpSpPr>
          <p:sp>
            <p:nvSpPr>
              <p:cNvPr id="9" name="Rounded Rectangle 8"/>
              <p:cNvSpPr/>
              <p:nvPr/>
            </p:nvSpPr>
            <p:spPr>
              <a:xfrm>
                <a:off x="609600" y="1752601"/>
                <a:ext cx="8077199" cy="472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2590800" y="2057401"/>
                <a:ext cx="4114800" cy="685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1">
                        <a:lumMod val="75000"/>
                      </a:schemeClr>
                    </a:solidFill>
                  </a:rPr>
                  <a:t>ATF – Local Client (</a:t>
                </a:r>
                <a:r>
                  <a:rPr lang="en-US" b="1" dirty="0" err="1" smtClean="0">
                    <a:solidFill>
                      <a:schemeClr val="accent1">
                        <a:lumMod val="75000"/>
                      </a:schemeClr>
                    </a:solidFill>
                  </a:rPr>
                  <a:t>atfmenu</a:t>
                </a:r>
                <a:r>
                  <a:rPr lang="en-US" b="1" dirty="0" smtClean="0">
                    <a:solidFill>
                      <a:schemeClr val="accent1">
                        <a:lumMod val="75000"/>
                      </a:schemeClr>
                    </a:solidFill>
                  </a:rPr>
                  <a:t> Controls)</a:t>
                </a:r>
                <a:endParaRPr lang="en-US" b="1" dirty="0">
                  <a:solidFill>
                    <a:schemeClr val="accent1">
                      <a:lumMod val="75000"/>
                    </a:schemeClr>
                  </a:solidFill>
                </a:endParaRPr>
              </a:p>
            </p:txBody>
          </p:sp>
          <p:sp>
            <p:nvSpPr>
              <p:cNvPr id="11" name="Rounded Rectangle 10"/>
              <p:cNvSpPr/>
              <p:nvPr/>
            </p:nvSpPr>
            <p:spPr>
              <a:xfrm>
                <a:off x="1600200" y="4876801"/>
                <a:ext cx="1295400" cy="609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2" name="Rounded Rectangle 11"/>
              <p:cNvSpPr/>
              <p:nvPr/>
            </p:nvSpPr>
            <p:spPr>
              <a:xfrm>
                <a:off x="3124199" y="4876801"/>
                <a:ext cx="1371600" cy="609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3" name="Rounded Rectangle 12"/>
              <p:cNvSpPr/>
              <p:nvPr/>
            </p:nvSpPr>
            <p:spPr>
              <a:xfrm>
                <a:off x="4724400" y="4876801"/>
                <a:ext cx="1371600" cy="609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4" name="Rounded Rectangle 13"/>
              <p:cNvSpPr/>
              <p:nvPr/>
            </p:nvSpPr>
            <p:spPr>
              <a:xfrm>
                <a:off x="6324599" y="4876801"/>
                <a:ext cx="1371600" cy="6096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5" name="Flowchart: Process 14"/>
              <p:cNvSpPr/>
              <p:nvPr/>
            </p:nvSpPr>
            <p:spPr>
              <a:xfrm>
                <a:off x="1371600" y="3733801"/>
                <a:ext cx="6629399" cy="457200"/>
              </a:xfrm>
              <a:prstGeom prst="flowChart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r>
                  <a:rPr lang="en-US" baseline="-25000" dirty="0" smtClean="0"/>
                  <a:t>ACCESS</a:t>
                </a:r>
                <a:endParaRPr lang="en-US" dirty="0"/>
              </a:p>
            </p:txBody>
          </p:sp>
          <p:cxnSp>
            <p:nvCxnSpPr>
              <p:cNvPr id="16" name="Straight Arrow Connector 15"/>
              <p:cNvCxnSpPr>
                <a:stCxn id="10" idx="2"/>
                <a:endCxn id="15" idx="0"/>
              </p:cNvCxnSpPr>
              <p:nvPr/>
            </p:nvCxnSpPr>
            <p:spPr>
              <a:xfrm rot="16200000" flipH="1">
                <a:off x="4171949" y="3219451"/>
                <a:ext cx="990600" cy="381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5" idx="2"/>
                <a:endCxn id="11" idx="0"/>
              </p:cNvCxnSpPr>
              <p:nvPr/>
            </p:nvCxnSpPr>
            <p:spPr>
              <a:xfrm rot="5400000">
                <a:off x="3124199" y="3314701"/>
                <a:ext cx="685800" cy="2438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5" idx="2"/>
                <a:endCxn id="12" idx="0"/>
              </p:cNvCxnSpPr>
              <p:nvPr/>
            </p:nvCxnSpPr>
            <p:spPr>
              <a:xfrm rot="5400000">
                <a:off x="3905249" y="4095751"/>
                <a:ext cx="685800" cy="8763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2"/>
                <a:endCxn id="13" idx="0"/>
              </p:cNvCxnSpPr>
              <p:nvPr/>
            </p:nvCxnSpPr>
            <p:spPr>
              <a:xfrm rot="16200000" flipH="1">
                <a:off x="4705349" y="4171951"/>
                <a:ext cx="685800" cy="7239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5" idx="2"/>
                <a:endCxn id="14" idx="0"/>
              </p:cNvCxnSpPr>
              <p:nvPr/>
            </p:nvCxnSpPr>
            <p:spPr>
              <a:xfrm rot="16200000" flipH="1">
                <a:off x="5505450" y="3371850"/>
                <a:ext cx="685800" cy="23241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sp>
          <p:nvSpPr>
            <p:cNvPr id="21" name="TextBox 20"/>
            <p:cNvSpPr txBox="1"/>
            <p:nvPr/>
          </p:nvSpPr>
          <p:spPr>
            <a:xfrm>
              <a:off x="1981200" y="5706070"/>
              <a:ext cx="5410200" cy="923330"/>
            </a:xfrm>
            <a:prstGeom prst="rect">
              <a:avLst/>
            </a:prstGeom>
            <a:noFill/>
            <a:ln w="19050">
              <a:solidFill>
                <a:schemeClr val="tx1"/>
              </a:solidFill>
            </a:ln>
          </p:spPr>
          <p:txBody>
            <a:bodyPr wrap="square" rtlCol="0">
              <a:spAutoFit/>
            </a:bodyPr>
            <a:lstStyle/>
            <a:p>
              <a:pPr>
                <a:buFont typeface="Arial" pitchFamily="34" charset="0"/>
                <a:buChar char="•"/>
              </a:pPr>
              <a:r>
                <a:rPr lang="en-US" dirty="0" smtClean="0"/>
                <a:t>Existing local IOC’s-  CAMAC, PLC’s, EPICS</a:t>
              </a:r>
            </a:p>
            <a:p>
              <a:pPr>
                <a:buFont typeface="Arial" pitchFamily="34" charset="0"/>
                <a:buChar char="•"/>
              </a:pPr>
              <a:r>
                <a:rPr lang="en-US" dirty="0" smtClean="0"/>
                <a:t>New supplied sub-systems (EPICS) (QBPMs, Magnet Movers, HAPS)</a:t>
              </a:r>
              <a:endParaRPr lang="en-US" dirty="0"/>
            </a:p>
          </p:txBody>
        </p:sp>
      </p:grpSp>
      <p:graphicFrame>
        <p:nvGraphicFramePr>
          <p:cNvPr id="1026" name="Object 2"/>
          <p:cNvGraphicFramePr>
            <a:graphicFrameLocks noChangeAspect="1"/>
          </p:cNvGraphicFramePr>
          <p:nvPr/>
        </p:nvGraphicFramePr>
        <p:xfrm>
          <a:off x="1981200" y="1676400"/>
          <a:ext cx="5257800" cy="3463925"/>
        </p:xfrm>
        <a:graphic>
          <a:graphicData uri="http://schemas.openxmlformats.org/presentationml/2006/ole">
            <p:oleObj spid="_x0000_s1026" name="文書" r:id="rId4" imgW="2795016" imgH="1840992" progId="Word.Documen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nodeType="clickEffect">
                                  <p:stCondLst>
                                    <p:cond delay="0"/>
                                  </p:stCondLst>
                                  <p:childTnLst>
                                    <p:animEffect transition="out" filter="checkerboard(across)">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par>
                                <p:cTn id="13" presetID="23" presetClass="entr" presetSubtype="16"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1000" fill="hold"/>
                                        <p:tgtEl>
                                          <p:spTgt spid="22"/>
                                        </p:tgtEl>
                                        <p:attrNameLst>
                                          <p:attrName>ppt_w</p:attrName>
                                        </p:attrNameLst>
                                      </p:cBhvr>
                                      <p:tavLst>
                                        <p:tav tm="0">
                                          <p:val>
                                            <p:fltVal val="0"/>
                                          </p:val>
                                        </p:tav>
                                        <p:tav tm="100000">
                                          <p:val>
                                            <p:strVal val="#ppt_w"/>
                                          </p:val>
                                        </p:tav>
                                      </p:tavLst>
                                    </p:anim>
                                    <p:anim calcmode="lin" valueType="num">
                                      <p:cBhvr>
                                        <p:cTn id="16" dur="10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 calcmode="lin" valueType="num">
                                      <p:cBhvr>
                                        <p:cTn id="21" dur="2000" fill="hold"/>
                                        <p:tgtEl>
                                          <p:spTgt spid="1026"/>
                                        </p:tgtEl>
                                        <p:attrNameLst>
                                          <p:attrName>ppt_w</p:attrName>
                                        </p:attrNameLst>
                                      </p:cBhvr>
                                      <p:tavLst>
                                        <p:tav tm="0">
                                          <p:val>
                                            <p:strVal val="#ppt_w*0.70"/>
                                          </p:val>
                                        </p:tav>
                                        <p:tav tm="100000">
                                          <p:val>
                                            <p:strVal val="#ppt_w"/>
                                          </p:val>
                                        </p:tav>
                                      </p:tavLst>
                                    </p:anim>
                                    <p:anim calcmode="lin" valueType="num">
                                      <p:cBhvr>
                                        <p:cTn id="22" dur="2000" fill="hold"/>
                                        <p:tgtEl>
                                          <p:spTgt spid="1026"/>
                                        </p:tgtEl>
                                        <p:attrNameLst>
                                          <p:attrName>ppt_h</p:attrName>
                                        </p:attrNameLst>
                                      </p:cBhvr>
                                      <p:tavLst>
                                        <p:tav tm="0">
                                          <p:val>
                                            <p:strVal val="#ppt_h"/>
                                          </p:val>
                                        </p:tav>
                                        <p:tav tm="100000">
                                          <p:val>
                                            <p:strVal val="#ppt_h"/>
                                          </p:val>
                                        </p:tav>
                                      </p:tavLst>
                                    </p:anim>
                                    <p:animEffect transition="in" filter="fade">
                                      <p:cBhvr>
                                        <p:cTn id="2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International Contributions to Writing Tuning Algorithms?</a:t>
            </a:r>
            <a:endParaRPr lang="en-US" dirty="0"/>
          </a:p>
        </p:txBody>
      </p:sp>
      <p:sp>
        <p:nvSpPr>
          <p:cNvPr id="3" name="Content Placeholder 2"/>
          <p:cNvSpPr>
            <a:spLocks noGrp="1"/>
          </p:cNvSpPr>
          <p:nvPr>
            <p:ph idx="1"/>
          </p:nvPr>
        </p:nvSpPr>
        <p:spPr>
          <a:xfrm>
            <a:off x="457200" y="1981200"/>
            <a:ext cx="8229600" cy="4328160"/>
          </a:xfrm>
        </p:spPr>
        <p:txBody>
          <a:bodyPr>
            <a:normAutofit fontScale="92500" lnSpcReduction="10000"/>
          </a:bodyPr>
          <a:lstStyle/>
          <a:p>
            <a:r>
              <a:rPr lang="en-US" dirty="0" smtClean="0"/>
              <a:t>Simulation design work exists (and will hopefully continue) on algorithm design for, e.g.</a:t>
            </a:r>
          </a:p>
          <a:p>
            <a:pPr lvl="1"/>
            <a:r>
              <a:rPr lang="en-US" dirty="0" smtClean="0"/>
              <a:t>Commissioning and BBA (Ring and EXT+FFS).</a:t>
            </a:r>
          </a:p>
          <a:p>
            <a:pPr lvl="1"/>
            <a:r>
              <a:rPr lang="en-US" dirty="0" smtClean="0"/>
              <a:t>FFS tuning knobs to reach design IP beam size.</a:t>
            </a:r>
          </a:p>
          <a:p>
            <a:pPr lvl="1"/>
            <a:r>
              <a:rPr lang="en-US" dirty="0" smtClean="0"/>
              <a:t>Diagnostics.</a:t>
            </a:r>
          </a:p>
          <a:p>
            <a:pPr lvl="1"/>
            <a:r>
              <a:rPr lang="en-US" dirty="0" smtClean="0"/>
              <a:t>Feedback.</a:t>
            </a:r>
          </a:p>
          <a:p>
            <a:pPr lvl="1"/>
            <a:r>
              <a:rPr lang="en-US" dirty="0" smtClean="0"/>
              <a:t>…</a:t>
            </a:r>
          </a:p>
          <a:p>
            <a:r>
              <a:rPr lang="en-US" dirty="0" smtClean="0"/>
              <a:t>We would like to contribute to the writing and implementation of beam tuning </a:t>
            </a:r>
            <a:r>
              <a:rPr lang="en-US" dirty="0" smtClean="0"/>
              <a:t>algorithms. </a:t>
            </a:r>
            <a:r>
              <a:rPr lang="en-US" dirty="0" smtClean="0"/>
              <a:t>What is going to be the infrastructure for allowing this to happen?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en-US" dirty="0" smtClean="0"/>
              <a:t>Current Plans?</a:t>
            </a:r>
            <a:endParaRPr lang="en-US" dirty="0"/>
          </a:p>
        </p:txBody>
      </p:sp>
      <p:sp>
        <p:nvSpPr>
          <p:cNvPr id="3" name="Content Placeholder 2"/>
          <p:cNvSpPr>
            <a:spLocks noGrp="1"/>
          </p:cNvSpPr>
          <p:nvPr>
            <p:ph idx="1"/>
          </p:nvPr>
        </p:nvSpPr>
        <p:spPr>
          <a:xfrm>
            <a:off x="457200" y="1828800"/>
            <a:ext cx="8229600" cy="4709160"/>
          </a:xfrm>
        </p:spPr>
        <p:txBody>
          <a:bodyPr>
            <a:normAutofit fontScale="92500" lnSpcReduction="10000"/>
          </a:bodyPr>
          <a:lstStyle/>
          <a:p>
            <a:r>
              <a:rPr lang="en-US" dirty="0" smtClean="0"/>
              <a:t>Existing plans (as I understand them)</a:t>
            </a:r>
          </a:p>
          <a:p>
            <a:pPr lvl="1"/>
            <a:r>
              <a:rPr lang="en-US" dirty="0" smtClean="0"/>
              <a:t>Tuning algorithms developed by team led by Kuroda-san.</a:t>
            </a:r>
          </a:p>
          <a:p>
            <a:pPr lvl="2"/>
            <a:r>
              <a:rPr lang="en-US" dirty="0" smtClean="0"/>
              <a:t>Completely in-house, or will a coordinated working group be set up here?</a:t>
            </a:r>
          </a:p>
          <a:p>
            <a:pPr lvl="1"/>
            <a:r>
              <a:rPr lang="en-US" dirty="0" smtClean="0"/>
              <a:t>These algorithms are then written into the control system by outside contractors supervised by Terunuma-san. They connect to hardware using ATF database access libraries through V-System layers.</a:t>
            </a:r>
          </a:p>
          <a:p>
            <a:r>
              <a:rPr lang="en-US" b="1" dirty="0" smtClean="0">
                <a:solidFill>
                  <a:schemeClr val="accent3">
                    <a:lumMod val="60000"/>
                    <a:lumOff val="40000"/>
                  </a:schemeClr>
                </a:solidFill>
              </a:rPr>
              <a:t>What is the interface between user-developed algorithms (given to or co-developed with Kuroda-san group) and hardware access layers developed by Terunuma-san led group? How is this managed?</a:t>
            </a:r>
            <a:endParaRPr lang="en-US" b="1" dirty="0">
              <a:solidFill>
                <a:schemeClr val="accent3">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Personal Comments</a:t>
            </a:r>
            <a:endParaRPr lang="en-US" dirty="0"/>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r>
              <a:rPr lang="en-US" dirty="0" smtClean="0"/>
              <a:t>I would call this a ‘closed’ control-system</a:t>
            </a:r>
          </a:p>
          <a:p>
            <a:pPr lvl="1"/>
            <a:r>
              <a:rPr lang="en-US" dirty="0" smtClean="0"/>
              <a:t>This way of doing things is very appropriate for ‘production’ machines: PEP, KEKB…</a:t>
            </a:r>
          </a:p>
          <a:p>
            <a:pPr lvl="1"/>
            <a:r>
              <a:rPr lang="en-US" dirty="0" smtClean="0"/>
              <a:t>Means very good control over machine state, maximizes reliability and ‘up-time’</a:t>
            </a:r>
          </a:p>
          <a:p>
            <a:r>
              <a:rPr lang="en-US" dirty="0" smtClean="0"/>
              <a:t>ATF2 -&gt; the T is for “TEST”</a:t>
            </a:r>
          </a:p>
          <a:p>
            <a:pPr lvl="1"/>
            <a:r>
              <a:rPr lang="en-US" dirty="0" smtClean="0"/>
              <a:t>Purpose of this machine is to learn how to tune ILC-like optics to give very small spot size</a:t>
            </a:r>
          </a:p>
          <a:p>
            <a:pPr lvl="1"/>
            <a:r>
              <a:rPr lang="en-US" dirty="0" smtClean="0"/>
              <a:t>Unknown how best to do this</a:t>
            </a:r>
          </a:p>
          <a:p>
            <a:pPr lvl="1"/>
            <a:r>
              <a:rPr lang="en-US" dirty="0" smtClean="0"/>
              <a:t>Will require constant algorithmic changes as we attempt to find newer and cleverer ways of doing things.</a:t>
            </a:r>
          </a:p>
          <a:p>
            <a:pPr lvl="1"/>
            <a:r>
              <a:rPr lang="en-US" dirty="0" smtClean="0"/>
              <a:t>Very difficult if no simple way to write control-interfaces and have to go through non-expert contractors (via Terunuma-san) every time a change or debugging required.</a:t>
            </a:r>
          </a:p>
          <a:p>
            <a:r>
              <a:rPr lang="en-US" dirty="0" smtClean="0"/>
              <a:t>I would urge us to adopt a more ‘open’ approach to the high-level control interface.</a:t>
            </a:r>
          </a:p>
          <a:p>
            <a:pPr lvl="1"/>
            <a:r>
              <a:rPr lang="en-US" dirty="0" smtClean="0"/>
              <a:t>With proper planning this can be achieved with all the stability and safety requirements fulfilled.</a:t>
            </a:r>
          </a:p>
          <a:p>
            <a:pPr lvl="1"/>
            <a:r>
              <a:rPr lang="en-US" dirty="0" smtClean="0"/>
              <a:t>This is what the flight simulator should achieve.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down)">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wipe(down)">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Past Experience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LCLS</a:t>
            </a:r>
          </a:p>
          <a:p>
            <a:r>
              <a:rPr lang="en-US" dirty="0" smtClean="0"/>
              <a:t>Originally started with the ‘closed’ high-level controls mentality</a:t>
            </a:r>
          </a:p>
          <a:p>
            <a:r>
              <a:rPr lang="en-US" dirty="0" smtClean="0"/>
              <a:t>Quickly became apparent that in the development stage where the machine is being commissioned this is very inefficient.</a:t>
            </a:r>
          </a:p>
          <a:p>
            <a:pPr lvl="1"/>
            <a:r>
              <a:rPr lang="en-US" dirty="0" smtClean="0"/>
              <a:t>Software middle-layer developed (in Matlab) to provide common open interface to controls</a:t>
            </a:r>
          </a:p>
          <a:p>
            <a:pPr lvl="1"/>
            <a:r>
              <a:rPr lang="en-US" dirty="0" smtClean="0"/>
              <a:t>Middle-layer also provided unified access to controls supported under EPICS (main interface) and older custom SLC controls.</a:t>
            </a:r>
          </a:p>
          <a:p>
            <a:r>
              <a:rPr lang="en-US" dirty="0" smtClean="0"/>
              <a:t>Software middle-layer approach common in modern accelerators.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Flight Simulator Concept for ATF2</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Provide a common software middle-layer (SML) between user-written code (algorithms) and the control system database.</a:t>
            </a:r>
          </a:p>
          <a:p>
            <a:r>
              <a:rPr lang="en-US" dirty="0" smtClean="0"/>
              <a:t>Routines in the SML should read + write to control system database records.</a:t>
            </a:r>
          </a:p>
          <a:p>
            <a:r>
              <a:rPr lang="en-US" dirty="0" smtClean="0"/>
              <a:t>The (SML +</a:t>
            </a:r>
            <a:r>
              <a:rPr lang="en-US" dirty="0" smtClean="0">
                <a:sym typeface="Wingdings" pitchFamily="2" charset="2"/>
              </a:rPr>
              <a:t> Flight Simulator) should be portable.</a:t>
            </a:r>
          </a:p>
          <a:p>
            <a:pPr lvl="1"/>
            <a:r>
              <a:rPr lang="en-US" dirty="0" smtClean="0">
                <a:sym typeface="Wingdings" pitchFamily="2" charset="2"/>
              </a:rPr>
              <a:t>Contains an emulation mode which allows offsite code-writing in a supported way which can be deployed at ATF2 with a minimum of debugging and support.</a:t>
            </a:r>
          </a:p>
          <a:p>
            <a:r>
              <a:rPr lang="en-US" dirty="0" smtClean="0">
                <a:sym typeface="Wingdings" pitchFamily="2" charset="2"/>
              </a:rPr>
              <a:t>Should contain tools in the form of one or more existing tracking codes to allow common Accelerator Physics tasks (e.g. optics calculations for bumps etc, high-order particle tracking…).</a:t>
            </a:r>
          </a:p>
          <a:p>
            <a:r>
              <a:rPr lang="en-US" dirty="0" smtClean="0">
                <a:sym typeface="Wingdings" pitchFamily="2" charset="2"/>
              </a:rPr>
              <a:t>The “online” SML should maintain an up-to-date and detailed state of the machine in one or more codes.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SML </a:t>
            </a:r>
            <a:r>
              <a:rPr lang="en-US" dirty="0" smtClean="0">
                <a:sym typeface="Wingdings" pitchFamily="2" charset="2"/>
              </a:rPr>
              <a:t> Flight Simulator</a:t>
            </a:r>
            <a:endParaRPr lang="en-US" dirty="0"/>
          </a:p>
        </p:txBody>
      </p:sp>
      <p:sp>
        <p:nvSpPr>
          <p:cNvPr id="8" name="Rounded Rectangle 7"/>
          <p:cNvSpPr/>
          <p:nvPr/>
        </p:nvSpPr>
        <p:spPr>
          <a:xfrm>
            <a:off x="152400" y="1371600"/>
            <a:ext cx="8839200" cy="5257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2362200" y="1752600"/>
            <a:ext cx="4876800" cy="76322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1">
                    <a:lumMod val="75000"/>
                  </a:schemeClr>
                </a:solidFill>
              </a:rPr>
              <a:t>ATF – Local Client (</a:t>
            </a:r>
            <a:r>
              <a:rPr lang="en-US" b="1" dirty="0" err="1" smtClean="0">
                <a:solidFill>
                  <a:schemeClr val="accent1">
                    <a:lumMod val="75000"/>
                  </a:schemeClr>
                </a:solidFill>
              </a:rPr>
              <a:t>atfmenu</a:t>
            </a:r>
            <a:r>
              <a:rPr lang="en-US" b="1" dirty="0" smtClean="0">
                <a:solidFill>
                  <a:schemeClr val="accent1">
                    <a:lumMod val="75000"/>
                  </a:schemeClr>
                </a:solidFill>
              </a:rPr>
              <a:t> Controls etc..)</a:t>
            </a:r>
            <a:endParaRPr lang="en-US" b="1" dirty="0">
              <a:solidFill>
                <a:schemeClr val="accent1">
                  <a:lumMod val="75000"/>
                </a:schemeClr>
              </a:solidFill>
            </a:endParaRPr>
          </a:p>
        </p:txBody>
      </p:sp>
      <p:cxnSp>
        <p:nvCxnSpPr>
          <p:cNvPr id="15" name="Straight Arrow Connector 14"/>
          <p:cNvCxnSpPr>
            <a:stCxn id="9" idx="2"/>
          </p:cNvCxnSpPr>
          <p:nvPr/>
        </p:nvCxnSpPr>
        <p:spPr>
          <a:xfrm rot="16200000" flipH="1">
            <a:off x="4290819" y="3025610"/>
            <a:ext cx="1065571" cy="46008"/>
          </a:xfrm>
          <a:prstGeom prst="straightConnector1">
            <a:avLst/>
          </a:prstGeom>
          <a:ln w="76200">
            <a:headEnd type="arrow"/>
            <a:tailEnd type="arrow"/>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1219200" y="3581400"/>
            <a:ext cx="7254815" cy="2021758"/>
            <a:chOff x="1066800" y="3581400"/>
            <a:chExt cx="7254815" cy="2021758"/>
          </a:xfrm>
        </p:grpSpPr>
        <p:sp>
          <p:nvSpPr>
            <p:cNvPr id="10" name="Rounded Rectangle 9"/>
            <p:cNvSpPr/>
            <p:nvPr/>
          </p:nvSpPr>
          <p:spPr>
            <a:xfrm>
              <a:off x="1312653" y="4924732"/>
              <a:ext cx="1417608" cy="67842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1" name="Rounded Rectangle 10"/>
            <p:cNvSpPr/>
            <p:nvPr/>
          </p:nvSpPr>
          <p:spPr>
            <a:xfrm>
              <a:off x="2980426" y="4924732"/>
              <a:ext cx="1500996" cy="67842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2" name="Rounded Rectangle 11"/>
            <p:cNvSpPr/>
            <p:nvPr/>
          </p:nvSpPr>
          <p:spPr>
            <a:xfrm>
              <a:off x="4731589" y="4924732"/>
              <a:ext cx="1500996" cy="67842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3" name="Rounded Rectangle 12"/>
            <p:cNvSpPr/>
            <p:nvPr/>
          </p:nvSpPr>
          <p:spPr>
            <a:xfrm>
              <a:off x="6482751" y="4924732"/>
              <a:ext cx="1500996" cy="67842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IOC</a:t>
              </a:r>
              <a:endParaRPr lang="en-US" dirty="0"/>
            </a:p>
          </p:txBody>
        </p:sp>
        <p:sp>
          <p:nvSpPr>
            <p:cNvPr id="14" name="Flowchart: Process 13"/>
            <p:cNvSpPr/>
            <p:nvPr/>
          </p:nvSpPr>
          <p:spPr>
            <a:xfrm>
              <a:off x="1066800" y="3581400"/>
              <a:ext cx="7254815" cy="508819"/>
            </a:xfrm>
            <a:prstGeom prst="flowChart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r>
                <a:rPr lang="en-US" baseline="-25000" dirty="0" smtClean="0"/>
                <a:t>ACCESS</a:t>
              </a:r>
              <a:endParaRPr lang="en-US" dirty="0"/>
            </a:p>
          </p:txBody>
        </p:sp>
        <p:cxnSp>
          <p:nvCxnSpPr>
            <p:cNvPr id="16" name="Straight Arrow Connector 15"/>
            <p:cNvCxnSpPr>
              <a:stCxn id="14" idx="2"/>
              <a:endCxn id="10" idx="0"/>
            </p:cNvCxnSpPr>
            <p:nvPr/>
          </p:nvCxnSpPr>
          <p:spPr>
            <a:xfrm rot="5400000">
              <a:off x="2940577" y="3171100"/>
              <a:ext cx="834513" cy="2672751"/>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4" idx="2"/>
              <a:endCxn id="11" idx="0"/>
            </p:cNvCxnSpPr>
            <p:nvPr/>
          </p:nvCxnSpPr>
          <p:spPr>
            <a:xfrm rot="5400000">
              <a:off x="3795310" y="4025833"/>
              <a:ext cx="834513" cy="96328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4" idx="2"/>
              <a:endCxn id="12" idx="0"/>
            </p:cNvCxnSpPr>
            <p:nvPr/>
          </p:nvCxnSpPr>
          <p:spPr>
            <a:xfrm rot="16200000" flipH="1">
              <a:off x="4670891" y="4113535"/>
              <a:ext cx="834513" cy="78787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4" idx="2"/>
              <a:endCxn id="13" idx="0"/>
            </p:cNvCxnSpPr>
            <p:nvPr/>
          </p:nvCxnSpPr>
          <p:spPr>
            <a:xfrm rot="16200000" flipH="1">
              <a:off x="5546472" y="3237954"/>
              <a:ext cx="834513" cy="2539041"/>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1219200" y="2515829"/>
            <a:ext cx="7254815" cy="1040990"/>
            <a:chOff x="1066800" y="2515829"/>
            <a:chExt cx="7254815" cy="1040990"/>
          </a:xfrm>
        </p:grpSpPr>
        <p:sp>
          <p:nvSpPr>
            <p:cNvPr id="23" name="Flowchart: Process 22"/>
            <p:cNvSpPr/>
            <p:nvPr/>
          </p:nvSpPr>
          <p:spPr>
            <a:xfrm>
              <a:off x="1066800" y="3048000"/>
              <a:ext cx="7254815" cy="508819"/>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Software Middle-Layer + Flight Simulator</a:t>
              </a:r>
              <a:endParaRPr lang="en-US" dirty="0"/>
            </a:p>
          </p:txBody>
        </p:sp>
        <p:cxnSp>
          <p:nvCxnSpPr>
            <p:cNvPr id="41" name="Straight Arrow Connector 40"/>
            <p:cNvCxnSpPr>
              <a:stCxn id="23" idx="0"/>
              <a:endCxn id="9" idx="2"/>
            </p:cNvCxnSpPr>
            <p:nvPr/>
          </p:nvCxnSpPr>
          <p:spPr>
            <a:xfrm rot="5400000" flipH="1" flipV="1">
              <a:off x="4443219" y="2766819"/>
              <a:ext cx="532171" cy="30192"/>
            </a:xfrm>
            <a:prstGeom prst="straightConnector1">
              <a:avLst/>
            </a:prstGeom>
            <a:ln w="57150">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43" name="Left-Right Arrow 42"/>
          <p:cNvSpPr/>
          <p:nvPr/>
        </p:nvSpPr>
        <p:spPr>
          <a:xfrm rot="16200000">
            <a:off x="4457700" y="3771901"/>
            <a:ext cx="761999" cy="381000"/>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descr="atf2controls.png"/>
          <p:cNvPicPr>
            <a:picLocks noChangeAspect="1"/>
          </p:cNvPicPr>
          <p:nvPr/>
        </p:nvPicPr>
        <p:blipFill>
          <a:blip r:embed="rId2"/>
          <a:stretch>
            <a:fillRect/>
          </a:stretch>
        </p:blipFill>
        <p:spPr>
          <a:xfrm>
            <a:off x="1024748" y="1527457"/>
            <a:ext cx="7509652" cy="4949543"/>
          </a:xfrm>
          <a:prstGeom prst="rect">
            <a:avLst/>
          </a:prstGeom>
        </p:spPr>
      </p:pic>
      <p:sp>
        <p:nvSpPr>
          <p:cNvPr id="25" name="Rectangle 24"/>
          <p:cNvSpPr/>
          <p:nvPr/>
        </p:nvSpPr>
        <p:spPr>
          <a:xfrm>
            <a:off x="2946400" y="3505200"/>
            <a:ext cx="5511800" cy="6096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SML + Flight Simulator</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0" fill="hold" nodeType="clickEffect">
                                  <p:stCondLst>
                                    <p:cond delay="0"/>
                                  </p:stCondLst>
                                  <p:childTnLst>
                                    <p:anim calcmode="lin" valueType="num">
                                      <p:cBhvr>
                                        <p:cTn id="6" dur="2000"/>
                                        <p:tgtEl>
                                          <p:spTgt spid="15"/>
                                        </p:tgtEl>
                                        <p:attrNameLst>
                                          <p:attrName>ppt_w</p:attrName>
                                        </p:attrNameLst>
                                      </p:cBhvr>
                                      <p:tavLst>
                                        <p:tav tm="0">
                                          <p:val>
                                            <p:strVal val="ppt_w"/>
                                          </p:val>
                                        </p:tav>
                                        <p:tav tm="100000">
                                          <p:val>
                                            <p:fltVal val="0"/>
                                          </p:val>
                                        </p:tav>
                                      </p:tavLst>
                                    </p:anim>
                                    <p:anim calcmode="lin" valueType="num">
                                      <p:cBhvr>
                                        <p:cTn id="7" dur="2000"/>
                                        <p:tgtEl>
                                          <p:spTgt spid="15"/>
                                        </p:tgtEl>
                                        <p:attrNameLst>
                                          <p:attrName>ppt_h</p:attrName>
                                        </p:attrNameLst>
                                      </p:cBhvr>
                                      <p:tavLst>
                                        <p:tav tm="0">
                                          <p:val>
                                            <p:strVal val="ppt_h"/>
                                          </p:val>
                                        </p:tav>
                                        <p:tav tm="100000">
                                          <p:val>
                                            <p:fltVal val="0"/>
                                          </p:val>
                                        </p:tav>
                                      </p:tavLst>
                                    </p:anim>
                                    <p:animEffect transition="out" filter="fade">
                                      <p:cBhvr>
                                        <p:cTn id="8" dur="2000"/>
                                        <p:tgtEl>
                                          <p:spTgt spid="15"/>
                                        </p:tgtEl>
                                      </p:cBhvr>
                                    </p:animEffect>
                                    <p:set>
                                      <p:cBhvr>
                                        <p:cTn id="9" dur="1" fill="hold">
                                          <p:stCondLst>
                                            <p:cond delay="1999"/>
                                          </p:stCondLst>
                                        </p:cTn>
                                        <p:tgtEl>
                                          <p:spTgt spid="15"/>
                                        </p:tgtEl>
                                        <p:attrNameLst>
                                          <p:attrName>style.visibility</p:attrName>
                                        </p:attrNameLst>
                                      </p:cBhvr>
                                      <p:to>
                                        <p:strVal val="hidden"/>
                                      </p:to>
                                    </p:set>
                                  </p:childTnLst>
                                </p:cTn>
                              </p:par>
                              <p:par>
                                <p:cTn id="10" presetID="0" presetClass="path" presetSubtype="0" accel="50000" decel="50000" fill="hold" nodeType="withEffect">
                                  <p:stCondLst>
                                    <p:cond delay="0"/>
                                  </p:stCondLst>
                                  <p:childTnLst>
                                    <p:animMotion origin="layout" path="M -5.27778E-6 -3.52451E-6 L -5.27778E-6 0.11101 " pathEditMode="relative" ptsTypes="AA">
                                      <p:cBhvr>
                                        <p:cTn id="11" dur="2000" fill="hold"/>
                                        <p:tgtEl>
                                          <p:spTgt spid="39"/>
                                        </p:tgtEl>
                                        <p:attrNameLst>
                                          <p:attrName>ppt_x</p:attrName>
                                          <p:attrName>ppt_y</p:attrName>
                                        </p:attrNameLst>
                                      </p:cBhvr>
                                    </p:animMotion>
                                  </p:childTnLst>
                                </p:cTn>
                              </p:par>
                              <p:par>
                                <p:cTn id="12" presetID="23" presetClass="entr" presetSubtype="16" fill="hold" nodeType="with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p:cTn id="14" dur="2000" fill="hold"/>
                                        <p:tgtEl>
                                          <p:spTgt spid="42"/>
                                        </p:tgtEl>
                                        <p:attrNameLst>
                                          <p:attrName>ppt_w</p:attrName>
                                        </p:attrNameLst>
                                      </p:cBhvr>
                                      <p:tavLst>
                                        <p:tav tm="0">
                                          <p:val>
                                            <p:fltVal val="0"/>
                                          </p:val>
                                        </p:tav>
                                        <p:tav tm="100000">
                                          <p:val>
                                            <p:strVal val="#ppt_w"/>
                                          </p:val>
                                        </p:tav>
                                      </p:tavLst>
                                    </p:anim>
                                    <p:anim calcmode="lin" valueType="num">
                                      <p:cBhvr>
                                        <p:cTn id="15" dur="2000" fill="hold"/>
                                        <p:tgtEl>
                                          <p:spTgt spid="42"/>
                                        </p:tgtEl>
                                        <p:attrNameLst>
                                          <p:attrName>ppt_h</p:attrName>
                                        </p:attrNameLst>
                                      </p:cBhvr>
                                      <p:tavLst>
                                        <p:tav tm="0">
                                          <p:val>
                                            <p:fltVal val="0"/>
                                          </p:val>
                                        </p:tav>
                                        <p:tav tm="100000">
                                          <p:val>
                                            <p:strVal val="#ppt_h"/>
                                          </p:val>
                                        </p:tav>
                                      </p:tavLst>
                                    </p:anim>
                                  </p:childTnLst>
                                </p:cTn>
                              </p:par>
                              <p:par>
                                <p:cTn id="16" presetID="23" presetClass="entr" presetSubtype="16" fill="hold" grpId="0" nodeType="with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2000" fill="hold"/>
                                        <p:tgtEl>
                                          <p:spTgt spid="43"/>
                                        </p:tgtEl>
                                        <p:attrNameLst>
                                          <p:attrName>ppt_w</p:attrName>
                                        </p:attrNameLst>
                                      </p:cBhvr>
                                      <p:tavLst>
                                        <p:tav tm="0">
                                          <p:val>
                                            <p:fltVal val="0"/>
                                          </p:val>
                                        </p:tav>
                                        <p:tav tm="100000">
                                          <p:val>
                                            <p:strVal val="#ppt_w"/>
                                          </p:val>
                                        </p:tav>
                                      </p:tavLst>
                                    </p:anim>
                                    <p:anim calcmode="lin" valueType="num">
                                      <p:cBhvr>
                                        <p:cTn id="19" dur="2000" fill="hold"/>
                                        <p:tgtEl>
                                          <p:spTgt spid="43"/>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1000" fill="hold"/>
                                        <p:tgtEl>
                                          <p:spTgt spid="24"/>
                                        </p:tgtEl>
                                        <p:attrNameLst>
                                          <p:attrName>ppt_w</p:attrName>
                                        </p:attrNameLst>
                                      </p:cBhvr>
                                      <p:tavLst>
                                        <p:tav tm="0">
                                          <p:val>
                                            <p:fltVal val="0"/>
                                          </p:val>
                                        </p:tav>
                                        <p:tav tm="100000">
                                          <p:val>
                                            <p:strVal val="#ppt_w"/>
                                          </p:val>
                                        </p:tav>
                                      </p:tavLst>
                                    </p:anim>
                                    <p:anim calcmode="lin" valueType="num">
                                      <p:cBhvr>
                                        <p:cTn id="25" dur="10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p:cTn id="30" dur="2000" fill="hold"/>
                                        <p:tgtEl>
                                          <p:spTgt spid="25"/>
                                        </p:tgtEl>
                                        <p:attrNameLst>
                                          <p:attrName>ppt_w</p:attrName>
                                        </p:attrNameLst>
                                      </p:cBhvr>
                                      <p:tavLst>
                                        <p:tav tm="0">
                                          <p:val>
                                            <p:fltVal val="0"/>
                                          </p:val>
                                        </p:tav>
                                        <p:tav tm="100000">
                                          <p:val>
                                            <p:strVal val="#ppt_w"/>
                                          </p:val>
                                        </p:tav>
                                      </p:tavLst>
                                    </p:anim>
                                    <p:anim calcmode="lin" valueType="num">
                                      <p:cBhvr>
                                        <p:cTn id="31" dur="20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2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2049</TotalTime>
  <Words>1804</Words>
  <Application>Microsoft Office PowerPoint</Application>
  <PresentationFormat>On-screen Show (4:3)</PresentationFormat>
  <Paragraphs>210</Paragraphs>
  <Slides>26</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Apex</vt:lpstr>
      <vt:lpstr>文書</vt:lpstr>
      <vt:lpstr>ATF2 Flight Simulator – A Resource For Efficient International Participation</vt:lpstr>
      <vt:lpstr>Overview</vt:lpstr>
      <vt:lpstr>Planned ATF Controls Support</vt:lpstr>
      <vt:lpstr>International Contributions to Writing Tuning Algorithms?</vt:lpstr>
      <vt:lpstr>Current Plans?</vt:lpstr>
      <vt:lpstr>Some Personal Comments</vt:lpstr>
      <vt:lpstr>Past Experience</vt:lpstr>
      <vt:lpstr>Flight Simulator Concept for ATF2</vt:lpstr>
      <vt:lpstr>SML  Flight Simulator</vt:lpstr>
      <vt:lpstr>SML  Flight Simulator</vt:lpstr>
      <vt:lpstr>Software Flow</vt:lpstr>
      <vt:lpstr>Flight Simulator Properties</vt:lpstr>
      <vt:lpstr>Example from Users Perspective</vt:lpstr>
      <vt:lpstr>Work Required and Decisions Needed</vt:lpstr>
      <vt:lpstr>Work Required and Decisions Needed</vt:lpstr>
      <vt:lpstr>Lucretia Flight Simulator Implementation</vt:lpstr>
      <vt:lpstr>What is Lucretia?</vt:lpstr>
      <vt:lpstr>What is in Lucretia?</vt:lpstr>
      <vt:lpstr>Other Lucretia Features</vt:lpstr>
      <vt:lpstr>Why Use Lucretia for the Flight Simulator?</vt:lpstr>
      <vt:lpstr>ATF2 Simulator GUI</vt:lpstr>
      <vt:lpstr>ATF2 Simulator GUI</vt:lpstr>
      <vt:lpstr>ATF2 Simulator GUI</vt:lpstr>
      <vt:lpstr>ATF2 Simulator GUI</vt:lpstr>
      <vt:lpstr>ATF2 Simulator GUI</vt:lpstr>
      <vt:lpstr>Final Remarks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ATF2 Flight Simulator – A Resource For International Participation</dc:title>
  <dc:creator>Glen White</dc:creator>
  <cp:lastModifiedBy>Glen White</cp:lastModifiedBy>
  <cp:revision>33</cp:revision>
  <dcterms:created xsi:type="dcterms:W3CDTF">2007-11-25T19:35:57Z</dcterms:created>
  <dcterms:modified xsi:type="dcterms:W3CDTF">2007-11-27T23:06:27Z</dcterms:modified>
</cp:coreProperties>
</file>