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79" r:id="rId3"/>
    <p:sldId id="280" r:id="rId4"/>
    <p:sldId id="293" r:id="rId5"/>
    <p:sldId id="281" r:id="rId6"/>
    <p:sldId id="282" r:id="rId7"/>
    <p:sldId id="283" r:id="rId8"/>
    <p:sldId id="284" r:id="rId9"/>
    <p:sldId id="285" r:id="rId10"/>
    <p:sldId id="286" r:id="rId11"/>
    <p:sldId id="287" r:id="rId12"/>
    <p:sldId id="288" r:id="rId13"/>
    <p:sldId id="266" r:id="rId14"/>
    <p:sldId id="289" r:id="rId15"/>
    <p:sldId id="294" r:id="rId16"/>
    <p:sldId id="295" r:id="rId17"/>
    <p:sldId id="299" r:id="rId18"/>
    <p:sldId id="296" r:id="rId19"/>
    <p:sldId id="290" r:id="rId20"/>
    <p:sldId id="291" r:id="rId21"/>
    <p:sldId id="297" r:id="rId22"/>
    <p:sldId id="300" r:id="rId23"/>
    <p:sldId id="292" r:id="rId24"/>
    <p:sldId id="298" r:id="rId25"/>
    <p:sldId id="301" r:id="rId26"/>
    <p:sldId id="302" r:id="rId27"/>
    <p:sldId id="303" r:id="rId28"/>
    <p:sldId id="305" r:id="rId29"/>
    <p:sldId id="304" r:id="rId30"/>
    <p:sldId id="306" r:id="rId31"/>
    <p:sldId id="307" r:id="rId32"/>
    <p:sldId id="308" r:id="rId33"/>
    <p:sldId id="309" r:id="rId34"/>
    <p:sldId id="310" r:id="rId35"/>
    <p:sldId id="311" r:id="rId36"/>
    <p:sldId id="312" r:id="rId37"/>
    <p:sldId id="313" r:id="rId38"/>
    <p:sldId id="314" r:id="rId39"/>
    <p:sldId id="315" r:id="rId40"/>
    <p:sldId id="322" r:id="rId41"/>
    <p:sldId id="316" r:id="rId42"/>
    <p:sldId id="278" r:id="rId43"/>
    <p:sldId id="317" r:id="rId44"/>
    <p:sldId id="318" r:id="rId45"/>
    <p:sldId id="277" r:id="rId46"/>
    <p:sldId id="319" r:id="rId47"/>
    <p:sldId id="320" r:id="rId48"/>
    <p:sldId id="321" r:id="rId49"/>
    <p:sldId id="323" r:id="rId50"/>
    <p:sldId id="324"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754" autoAdjust="0"/>
    <p:restoredTop sz="94660"/>
  </p:normalViewPr>
  <p:slideViewPr>
    <p:cSldViewPr>
      <p:cViewPr varScale="1">
        <p:scale>
          <a:sx n="110" d="100"/>
          <a:sy n="110" d="100"/>
        </p:scale>
        <p:origin x="-11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10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SiD\Calorimeter_volum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SiD\Calorimeter_volum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scatterChart>
        <c:scatterStyle val="lineMarker"/>
        <c:ser>
          <c:idx val="0"/>
          <c:order val="0"/>
          <c:tx>
            <c:v>Barrel</c:v>
          </c:tx>
          <c:xVal>
            <c:numRef>
              <c:f>Sheet1!$C$1:$C$9</c:f>
              <c:numCache>
                <c:formatCode>General</c:formatCode>
                <c:ptCount val="9"/>
                <c:pt idx="0">
                  <c:v>0.5</c:v>
                </c:pt>
                <c:pt idx="1">
                  <c:v>0.75</c:v>
                </c:pt>
                <c:pt idx="2">
                  <c:v>1</c:v>
                </c:pt>
                <c:pt idx="3">
                  <c:v>1.25</c:v>
                </c:pt>
                <c:pt idx="4">
                  <c:v>1.5</c:v>
                </c:pt>
                <c:pt idx="5">
                  <c:v>1.75</c:v>
                </c:pt>
                <c:pt idx="6">
                  <c:v>2</c:v>
                </c:pt>
                <c:pt idx="7">
                  <c:v>2.25</c:v>
                </c:pt>
                <c:pt idx="8">
                  <c:v>2.5</c:v>
                </c:pt>
              </c:numCache>
            </c:numRef>
          </c:xVal>
          <c:yVal>
            <c:numRef>
              <c:f>Sheet1!$D$1:$D$9</c:f>
              <c:numCache>
                <c:formatCode>General</c:formatCode>
                <c:ptCount val="9"/>
                <c:pt idx="0">
                  <c:v>17.182080000000003</c:v>
                </c:pt>
                <c:pt idx="1">
                  <c:v>27.892620000000001</c:v>
                </c:pt>
                <c:pt idx="2">
                  <c:v>40.016160000000006</c:v>
                </c:pt>
                <c:pt idx="3">
                  <c:v>53.552700000000002</c:v>
                </c:pt>
                <c:pt idx="4">
                  <c:v>68.50224</c:v>
                </c:pt>
                <c:pt idx="5">
                  <c:v>84.86478000000001</c:v>
                </c:pt>
                <c:pt idx="6">
                  <c:v>102.64032000000002</c:v>
                </c:pt>
                <c:pt idx="7">
                  <c:v>121.82886000000002</c:v>
                </c:pt>
                <c:pt idx="8">
                  <c:v>142.43040000000002</c:v>
                </c:pt>
              </c:numCache>
            </c:numRef>
          </c:yVal>
        </c:ser>
        <c:ser>
          <c:idx val="1"/>
          <c:order val="1"/>
          <c:tx>
            <c:v>Endcap</c:v>
          </c:tx>
          <c:xVal>
            <c:numRef>
              <c:f>Sheet1!$C$1:$C$9</c:f>
              <c:numCache>
                <c:formatCode>General</c:formatCode>
                <c:ptCount val="9"/>
                <c:pt idx="0">
                  <c:v>0.5</c:v>
                </c:pt>
                <c:pt idx="1">
                  <c:v>0.75</c:v>
                </c:pt>
                <c:pt idx="2">
                  <c:v>1</c:v>
                </c:pt>
                <c:pt idx="3">
                  <c:v>1.25</c:v>
                </c:pt>
                <c:pt idx="4">
                  <c:v>1.5</c:v>
                </c:pt>
                <c:pt idx="5">
                  <c:v>1.75</c:v>
                </c:pt>
                <c:pt idx="6">
                  <c:v>2</c:v>
                </c:pt>
                <c:pt idx="7">
                  <c:v>2.25</c:v>
                </c:pt>
                <c:pt idx="8">
                  <c:v>2.5</c:v>
                </c:pt>
              </c:numCache>
            </c:numRef>
          </c:xVal>
          <c:yVal>
            <c:numRef>
              <c:f>Sheet1!$E$1:$E$9</c:f>
              <c:numCache>
                <c:formatCode>General</c:formatCode>
                <c:ptCount val="9"/>
                <c:pt idx="0">
                  <c:v>9.8373060000000017</c:v>
                </c:pt>
                <c:pt idx="1">
                  <c:v>19.218684000000003</c:v>
                </c:pt>
                <c:pt idx="2">
                  <c:v>32.360211999999997</c:v>
                </c:pt>
                <c:pt idx="3">
                  <c:v>49.850640000000006</c:v>
                </c:pt>
                <c:pt idx="4">
                  <c:v>72.278718000000012</c:v>
                </c:pt>
                <c:pt idx="5">
                  <c:v>100.23319600000001</c:v>
                </c:pt>
                <c:pt idx="6">
                  <c:v>134.30282400000002</c:v>
                </c:pt>
                <c:pt idx="7">
                  <c:v>175.07635199999999</c:v>
                </c:pt>
                <c:pt idx="8">
                  <c:v>223.14253000000002</c:v>
                </c:pt>
              </c:numCache>
            </c:numRef>
          </c:yVal>
        </c:ser>
        <c:ser>
          <c:idx val="2"/>
          <c:order val="2"/>
          <c:tx>
            <c:v>Total cylindrical</c:v>
          </c:tx>
          <c:xVal>
            <c:numRef>
              <c:f>Sheet1!$C$1:$C$9</c:f>
              <c:numCache>
                <c:formatCode>General</c:formatCode>
                <c:ptCount val="9"/>
                <c:pt idx="0">
                  <c:v>0.5</c:v>
                </c:pt>
                <c:pt idx="1">
                  <c:v>0.75</c:v>
                </c:pt>
                <c:pt idx="2">
                  <c:v>1</c:v>
                </c:pt>
                <c:pt idx="3">
                  <c:v>1.25</c:v>
                </c:pt>
                <c:pt idx="4">
                  <c:v>1.5</c:v>
                </c:pt>
                <c:pt idx="5">
                  <c:v>1.75</c:v>
                </c:pt>
                <c:pt idx="6">
                  <c:v>2</c:v>
                </c:pt>
                <c:pt idx="7">
                  <c:v>2.25</c:v>
                </c:pt>
                <c:pt idx="8">
                  <c:v>2.5</c:v>
                </c:pt>
              </c:numCache>
            </c:numRef>
          </c:xVal>
          <c:yVal>
            <c:numRef>
              <c:f>Sheet1!$F$1:$F$9</c:f>
              <c:numCache>
                <c:formatCode>General</c:formatCode>
                <c:ptCount val="9"/>
                <c:pt idx="0">
                  <c:v>27.019386000000004</c:v>
                </c:pt>
                <c:pt idx="1">
                  <c:v>47.111304000000004</c:v>
                </c:pt>
                <c:pt idx="2">
                  <c:v>72.376372000000003</c:v>
                </c:pt>
                <c:pt idx="3">
                  <c:v>103.40334000000001</c:v>
                </c:pt>
                <c:pt idx="4">
                  <c:v>140.780958</c:v>
                </c:pt>
                <c:pt idx="5">
                  <c:v>185.09797600000002</c:v>
                </c:pt>
                <c:pt idx="6">
                  <c:v>236.94314400000002</c:v>
                </c:pt>
                <c:pt idx="7">
                  <c:v>296.90521200000001</c:v>
                </c:pt>
                <c:pt idx="8">
                  <c:v>365.57293000000004</c:v>
                </c:pt>
              </c:numCache>
            </c:numRef>
          </c:yVal>
        </c:ser>
        <c:axId val="130628224"/>
        <c:axId val="130836736"/>
      </c:scatterChart>
      <c:valAx>
        <c:axId val="130628224"/>
        <c:scaling>
          <c:orientation val="minMax"/>
        </c:scaling>
        <c:axPos val="b"/>
        <c:numFmt formatCode="General" sourceLinked="1"/>
        <c:tickLblPos val="nextTo"/>
        <c:crossAx val="130836736"/>
        <c:crosses val="autoZero"/>
        <c:crossBetween val="midCat"/>
      </c:valAx>
      <c:valAx>
        <c:axId val="130836736"/>
        <c:scaling>
          <c:orientation val="minMax"/>
        </c:scaling>
        <c:axPos val="l"/>
        <c:majorGridlines/>
        <c:numFmt formatCode="General" sourceLinked="1"/>
        <c:tickLblPos val="nextTo"/>
        <c:crossAx val="130628224"/>
        <c:crosses val="autoZero"/>
        <c:crossBetween val="midCat"/>
      </c:valAx>
      <c:spPr>
        <a:noFill/>
        <a:ln w="25400">
          <a:noFill/>
        </a:ln>
      </c:spPr>
    </c:plotArea>
    <c:legend>
      <c:legendPos val="r"/>
      <c:layout/>
    </c:legend>
    <c:plotVisOnly val="1"/>
  </c:chart>
  <c:spPr>
    <a:solidFill>
      <a:srgbClr val="0070C0"/>
    </a:soli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plotArea>
      <c:layout/>
      <c:scatterChart>
        <c:scatterStyle val="lineMarker"/>
        <c:ser>
          <c:idx val="2"/>
          <c:order val="0"/>
          <c:tx>
            <c:v>Cylindrical</c:v>
          </c:tx>
          <c:xVal>
            <c:numRef>
              <c:f>Sheet1!$C$1:$C$9</c:f>
              <c:numCache>
                <c:formatCode>General</c:formatCode>
                <c:ptCount val="9"/>
                <c:pt idx="0">
                  <c:v>0.5</c:v>
                </c:pt>
                <c:pt idx="1">
                  <c:v>0.75</c:v>
                </c:pt>
                <c:pt idx="2">
                  <c:v>1</c:v>
                </c:pt>
                <c:pt idx="3">
                  <c:v>1.25</c:v>
                </c:pt>
                <c:pt idx="4">
                  <c:v>1.5</c:v>
                </c:pt>
                <c:pt idx="5">
                  <c:v>1.75</c:v>
                </c:pt>
                <c:pt idx="6">
                  <c:v>2</c:v>
                </c:pt>
                <c:pt idx="7">
                  <c:v>2.25</c:v>
                </c:pt>
                <c:pt idx="8">
                  <c:v>2.5</c:v>
                </c:pt>
              </c:numCache>
            </c:numRef>
          </c:xVal>
          <c:yVal>
            <c:numRef>
              <c:f>Sheet1!$F$1:$F$9</c:f>
              <c:numCache>
                <c:formatCode>General</c:formatCode>
                <c:ptCount val="9"/>
                <c:pt idx="0">
                  <c:v>27.019386000000004</c:v>
                </c:pt>
                <c:pt idx="1">
                  <c:v>47.111304000000004</c:v>
                </c:pt>
                <c:pt idx="2">
                  <c:v>72.376372000000003</c:v>
                </c:pt>
                <c:pt idx="3">
                  <c:v>103.40334000000001</c:v>
                </c:pt>
                <c:pt idx="4">
                  <c:v>140.780958</c:v>
                </c:pt>
                <c:pt idx="5">
                  <c:v>185.09797600000002</c:v>
                </c:pt>
                <c:pt idx="6">
                  <c:v>236.94314400000002</c:v>
                </c:pt>
                <c:pt idx="7">
                  <c:v>296.90521200000001</c:v>
                </c:pt>
                <c:pt idx="8">
                  <c:v>365.57293000000004</c:v>
                </c:pt>
              </c:numCache>
            </c:numRef>
          </c:yVal>
        </c:ser>
        <c:ser>
          <c:idx val="3"/>
          <c:order val="1"/>
          <c:tx>
            <c:v>Tapered</c:v>
          </c:tx>
          <c:xVal>
            <c:numRef>
              <c:f>Sheet1!$C$1:$C$9</c:f>
              <c:numCache>
                <c:formatCode>General</c:formatCode>
                <c:ptCount val="9"/>
                <c:pt idx="0">
                  <c:v>0.5</c:v>
                </c:pt>
                <c:pt idx="1">
                  <c:v>0.75</c:v>
                </c:pt>
                <c:pt idx="2">
                  <c:v>1</c:v>
                </c:pt>
                <c:pt idx="3">
                  <c:v>1.25</c:v>
                </c:pt>
                <c:pt idx="4">
                  <c:v>1.5</c:v>
                </c:pt>
                <c:pt idx="5">
                  <c:v>1.75</c:v>
                </c:pt>
                <c:pt idx="6">
                  <c:v>2</c:v>
                </c:pt>
                <c:pt idx="7">
                  <c:v>2.25</c:v>
                </c:pt>
                <c:pt idx="8">
                  <c:v>2.5</c:v>
                </c:pt>
              </c:numCache>
            </c:numRef>
          </c:xVal>
          <c:yVal>
            <c:numRef>
              <c:f>Sheet1!$G$1:$G$9</c:f>
              <c:numCache>
                <c:formatCode>General</c:formatCode>
                <c:ptCount val="9"/>
                <c:pt idx="0">
                  <c:v>21.23</c:v>
                </c:pt>
                <c:pt idx="1">
                  <c:v>37.24</c:v>
                </c:pt>
                <c:pt idx="2">
                  <c:v>56.19</c:v>
                </c:pt>
                <c:pt idx="3">
                  <c:v>79.569999999999993</c:v>
                </c:pt>
                <c:pt idx="4">
                  <c:v>107.51</c:v>
                </c:pt>
                <c:pt idx="5">
                  <c:v>139.96</c:v>
                </c:pt>
                <c:pt idx="6">
                  <c:v>177.31</c:v>
                </c:pt>
                <c:pt idx="7">
                  <c:v>220.85</c:v>
                </c:pt>
                <c:pt idx="8">
                  <c:v>270.42</c:v>
                </c:pt>
              </c:numCache>
            </c:numRef>
          </c:yVal>
        </c:ser>
        <c:ser>
          <c:idx val="0"/>
          <c:order val="2"/>
          <c:tx>
            <c:v>Spherical</c:v>
          </c:tx>
          <c:xVal>
            <c:numRef>
              <c:f>Sheet1!$C$1:$C$9</c:f>
              <c:numCache>
                <c:formatCode>General</c:formatCode>
                <c:ptCount val="9"/>
                <c:pt idx="0">
                  <c:v>0.5</c:v>
                </c:pt>
                <c:pt idx="1">
                  <c:v>0.75</c:v>
                </c:pt>
                <c:pt idx="2">
                  <c:v>1</c:v>
                </c:pt>
                <c:pt idx="3">
                  <c:v>1.25</c:v>
                </c:pt>
                <c:pt idx="4">
                  <c:v>1.5</c:v>
                </c:pt>
                <c:pt idx="5">
                  <c:v>1.75</c:v>
                </c:pt>
                <c:pt idx="6">
                  <c:v>2</c:v>
                </c:pt>
                <c:pt idx="7">
                  <c:v>2.25</c:v>
                </c:pt>
                <c:pt idx="8">
                  <c:v>2.5</c:v>
                </c:pt>
              </c:numCache>
            </c:numRef>
          </c:xVal>
          <c:yVal>
            <c:numRef>
              <c:f>Sheet1!$I$1:$I$9</c:f>
              <c:numCache>
                <c:formatCode>General</c:formatCode>
                <c:ptCount val="9"/>
                <c:pt idx="0">
                  <c:v>14.640145333333336</c:v>
                </c:pt>
                <c:pt idx="1">
                  <c:v>25.932317999999999</c:v>
                </c:pt>
                <c:pt idx="2">
                  <c:v>40.395890666666666</c:v>
                </c:pt>
                <c:pt idx="3">
                  <c:v>58.423363333333342</c:v>
                </c:pt>
                <c:pt idx="4">
                  <c:v>80.407235999999997</c:v>
                </c:pt>
                <c:pt idx="5">
                  <c:v>106.74000866666665</c:v>
                </c:pt>
                <c:pt idx="6">
                  <c:v>137.81418133333332</c:v>
                </c:pt>
                <c:pt idx="7">
                  <c:v>174.02225399999998</c:v>
                </c:pt>
                <c:pt idx="8">
                  <c:v>215.75672666666665</c:v>
                </c:pt>
              </c:numCache>
            </c:numRef>
          </c:yVal>
        </c:ser>
        <c:axId val="130844160"/>
        <c:axId val="130861312"/>
      </c:scatterChart>
      <c:valAx>
        <c:axId val="130844160"/>
        <c:scaling>
          <c:orientation val="minMax"/>
        </c:scaling>
        <c:axPos val="b"/>
        <c:numFmt formatCode="General" sourceLinked="1"/>
        <c:tickLblPos val="nextTo"/>
        <c:crossAx val="130861312"/>
        <c:crosses val="autoZero"/>
        <c:crossBetween val="midCat"/>
      </c:valAx>
      <c:valAx>
        <c:axId val="130861312"/>
        <c:scaling>
          <c:orientation val="minMax"/>
        </c:scaling>
        <c:axPos val="l"/>
        <c:majorGridlines/>
        <c:numFmt formatCode="General" sourceLinked="1"/>
        <c:tickLblPos val="nextTo"/>
        <c:crossAx val="130844160"/>
        <c:crosses val="autoZero"/>
        <c:crossBetween val="midCat"/>
      </c:valAx>
    </c:plotArea>
    <c:legend>
      <c:legendPos val="r"/>
      <c:layout/>
    </c:legend>
    <c:plotVisOnly val="1"/>
  </c:chart>
  <c:spPr>
    <a:solidFill>
      <a:srgbClr val="0070C0"/>
    </a:solidFill>
  </c:sp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86C778-7A11-4BA9-9662-C5B9B113A2B0}" type="datetimeFigureOut">
              <a:rPr lang="en-US" smtClean="0"/>
              <a:pPr/>
              <a:t>12/19/2007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E94BD8-3AEA-463D-9D6A-0B5F212AB1C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72D7BE-8385-4C4E-8174-41D2B77CA91D}" type="slidenum">
              <a:rPr lang="en-US"/>
              <a:pPr/>
              <a:t>14</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E94BD8-3AEA-463D-9D6A-0B5F212AB1C5}" type="slidenum">
              <a:rPr lang="en-US" smtClean="0"/>
              <a:pPr/>
              <a:t>18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7D5AB6-104B-401D-9BA1-A715A5249EDC}" type="slidenum">
              <a:rPr lang="en-US"/>
              <a:pPr/>
              <a:t>19</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1A4DAD-5D76-425B-B38C-1DC75447FEEF}" type="slidenum">
              <a:rPr lang="en-US"/>
              <a:pPr/>
              <a:t>20</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1A4DAD-5D76-425B-B38C-1DC75447FEEF}" type="slidenum">
              <a:rPr lang="en-US"/>
              <a:pPr/>
              <a:t>21</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C5722B-7FD9-4E25-8434-DA75A0692076}" type="slidenum">
              <a:rPr lang="en-US"/>
              <a:pPr/>
              <a:t>23</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C5722B-7FD9-4E25-8434-DA75A0692076}" type="slidenum">
              <a:rPr lang="en-US"/>
              <a:pPr/>
              <a:t>24</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sp>
          <p:nvSpPr>
            <p:cNvPr id="3075" name="Rectangle 3"/>
            <p:cNvSpPr>
              <a:spLocks noChangeArrowheads="1"/>
            </p:cNvSpPr>
            <p:nvPr/>
          </p:nvSpPr>
          <p:spPr bwMode="auto">
            <a:xfrm>
              <a:off x="1968" y="4224"/>
              <a:ext cx="3792" cy="96"/>
            </a:xfrm>
            <a:prstGeom prst="rect">
              <a:avLst/>
            </a:prstGeom>
            <a:gradFill rotWithShape="0">
              <a:gsLst>
                <a:gs pos="0">
                  <a:srgbClr val="EBD7FF"/>
                </a:gs>
                <a:gs pos="100000">
                  <a:srgbClr val="0099FF"/>
                </a:gs>
              </a:gsLst>
              <a:lin ang="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6" name="Rectangle 4"/>
            <p:cNvSpPr>
              <a:spLocks noChangeArrowheads="1"/>
            </p:cNvSpPr>
            <p:nvPr/>
          </p:nvSpPr>
          <p:spPr bwMode="auto">
            <a:xfrm>
              <a:off x="5520" y="1248"/>
              <a:ext cx="240" cy="2688"/>
            </a:xfrm>
            <a:prstGeom prst="rect">
              <a:avLst/>
            </a:prstGeom>
            <a:gradFill rotWithShape="0">
              <a:gsLst>
                <a:gs pos="0">
                  <a:srgbClr val="C1E7CE"/>
                </a:gs>
                <a:gs pos="100000">
                  <a:srgbClr val="339966"/>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7" name="Rectangle 5"/>
            <p:cNvSpPr>
              <a:spLocks noChangeArrowheads="1"/>
            </p:cNvSpPr>
            <p:nvPr/>
          </p:nvSpPr>
          <p:spPr bwMode="auto">
            <a:xfrm>
              <a:off x="0" y="3312"/>
              <a:ext cx="288" cy="96"/>
            </a:xfrm>
            <a:prstGeom prst="rect">
              <a:avLst/>
            </a:prstGeom>
            <a:solidFill>
              <a:schemeClr val="accent2"/>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8" name="Rectangle 6"/>
            <p:cNvSpPr>
              <a:spLocks noChangeArrowheads="1"/>
            </p:cNvSpPr>
            <p:nvPr/>
          </p:nvSpPr>
          <p:spPr bwMode="auto">
            <a:xfrm>
              <a:off x="0" y="3408"/>
              <a:ext cx="288" cy="912"/>
            </a:xfrm>
            <a:prstGeom prst="rect">
              <a:avLst/>
            </a:prstGeom>
            <a:solidFill>
              <a:srgbClr val="DDDDDD"/>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9" name="Rectangle 7"/>
            <p:cNvSpPr>
              <a:spLocks noChangeArrowheads="1"/>
            </p:cNvSpPr>
            <p:nvPr/>
          </p:nvSpPr>
          <p:spPr bwMode="auto">
            <a:xfrm>
              <a:off x="5520" y="0"/>
              <a:ext cx="240" cy="1248"/>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0" name="Rectangle 8"/>
            <p:cNvSpPr>
              <a:spLocks noChangeArrowheads="1"/>
            </p:cNvSpPr>
            <p:nvPr/>
          </p:nvSpPr>
          <p:spPr bwMode="auto">
            <a:xfrm>
              <a:off x="3600" y="0"/>
              <a:ext cx="1920" cy="192"/>
            </a:xfrm>
            <a:prstGeom prst="rect">
              <a:avLst/>
            </a:prstGeom>
            <a:solidFill>
              <a:srgbClr val="CAC9AA"/>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1" name="Rectangle 9"/>
            <p:cNvSpPr>
              <a:spLocks noChangeArrowheads="1"/>
            </p:cNvSpPr>
            <p:nvPr/>
          </p:nvSpPr>
          <p:spPr bwMode="auto">
            <a:xfrm>
              <a:off x="288" y="192"/>
              <a:ext cx="336" cy="480"/>
            </a:xfrm>
            <a:prstGeom prst="rect">
              <a:avLst/>
            </a:prstGeom>
            <a:solidFill>
              <a:schemeClr val="folHlink">
                <a:alpha val="50000"/>
              </a:schemeClr>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2" name="Rectangle 10"/>
            <p:cNvSpPr>
              <a:spLocks noChangeArrowheads="1"/>
            </p:cNvSpPr>
            <p:nvPr/>
          </p:nvSpPr>
          <p:spPr bwMode="auto">
            <a:xfrm>
              <a:off x="0" y="672"/>
              <a:ext cx="288" cy="2640"/>
            </a:xfrm>
            <a:prstGeom prst="rect">
              <a:avLst/>
            </a:prstGeom>
            <a:gradFill rotWithShape="0">
              <a:gsLst>
                <a:gs pos="0">
                  <a:srgbClr val="C1AE8F"/>
                </a:gs>
                <a:gs pos="100000">
                  <a:schemeClr val="bg1"/>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3" name="Rectangle 11"/>
            <p:cNvSpPr>
              <a:spLocks noChangeArrowheads="1"/>
            </p:cNvSpPr>
            <p:nvPr/>
          </p:nvSpPr>
          <p:spPr bwMode="auto">
            <a:xfrm>
              <a:off x="0" y="192"/>
              <a:ext cx="288" cy="480"/>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4" name="Rectangle 12"/>
            <p:cNvSpPr>
              <a:spLocks noChangeArrowheads="1"/>
            </p:cNvSpPr>
            <p:nvPr/>
          </p:nvSpPr>
          <p:spPr bwMode="auto">
            <a:xfrm>
              <a:off x="0" y="0"/>
              <a:ext cx="624" cy="192"/>
            </a:xfrm>
            <a:prstGeom prst="rect">
              <a:avLst/>
            </a:prstGeom>
            <a:solidFill>
              <a:srgbClr val="99CC00"/>
            </a:solidFill>
            <a:ln w="19050">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3085" name="Rectangle 13"/>
            <p:cNvSpPr>
              <a:spLocks noChangeArrowheads="1"/>
            </p:cNvSpPr>
            <p:nvPr/>
          </p:nvSpPr>
          <p:spPr bwMode="auto">
            <a:xfrm>
              <a:off x="624" y="0"/>
              <a:ext cx="2976" cy="192"/>
            </a:xfrm>
            <a:prstGeom prst="rect">
              <a:avLst/>
            </a:prstGeom>
            <a:solidFill>
              <a:schemeClr val="bg1"/>
            </a:solidFill>
            <a:ln w="9525">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3086" name="Line 14"/>
            <p:cNvSpPr>
              <a:spLocks noChangeShapeType="1"/>
            </p:cNvSpPr>
            <p:nvPr/>
          </p:nvSpPr>
          <p:spPr bwMode="auto">
            <a:xfrm flipV="1">
              <a:off x="288" y="192"/>
              <a:ext cx="0" cy="4128"/>
            </a:xfrm>
            <a:prstGeom prst="line">
              <a:avLst/>
            </a:prstGeom>
            <a:noFill/>
            <a:ln w="76200">
              <a:solidFill>
                <a:srgbClr val="808080"/>
              </a:solidFill>
              <a:round/>
              <a:headEnd/>
              <a:tailEnd/>
            </a:ln>
            <a:effectLst/>
          </p:spPr>
          <p:txBody>
            <a:bodyPr wrap="none" anchor="ctr"/>
            <a:lstStyle/>
            <a:p>
              <a:endParaRPr lang="en-US"/>
            </a:p>
          </p:txBody>
        </p:sp>
        <p:sp>
          <p:nvSpPr>
            <p:cNvPr id="3087" name="Line 15"/>
            <p:cNvSpPr>
              <a:spLocks noChangeShapeType="1"/>
            </p:cNvSpPr>
            <p:nvPr/>
          </p:nvSpPr>
          <p:spPr bwMode="auto">
            <a:xfrm>
              <a:off x="288" y="4224"/>
              <a:ext cx="5472" cy="0"/>
            </a:xfrm>
            <a:prstGeom prst="line">
              <a:avLst/>
            </a:prstGeom>
            <a:noFill/>
            <a:ln w="57150">
              <a:solidFill>
                <a:srgbClr val="808080"/>
              </a:solidFill>
              <a:round/>
              <a:headEnd/>
              <a:tailEnd/>
            </a:ln>
            <a:effectLst/>
          </p:spPr>
          <p:txBody>
            <a:bodyPr wrap="none" anchor="ctr"/>
            <a:lstStyle/>
            <a:p>
              <a:endParaRPr lang="en-US"/>
            </a:p>
          </p:txBody>
        </p:sp>
        <p:sp>
          <p:nvSpPr>
            <p:cNvPr id="3088" name="Line 16"/>
            <p:cNvSpPr>
              <a:spLocks noChangeShapeType="1"/>
            </p:cNvSpPr>
            <p:nvPr/>
          </p:nvSpPr>
          <p:spPr bwMode="auto">
            <a:xfrm flipV="1">
              <a:off x="5520" y="0"/>
              <a:ext cx="0" cy="4224"/>
            </a:xfrm>
            <a:prstGeom prst="line">
              <a:avLst/>
            </a:prstGeom>
            <a:noFill/>
            <a:ln w="57150">
              <a:solidFill>
                <a:srgbClr val="808080"/>
              </a:solidFill>
              <a:round/>
              <a:headEnd/>
              <a:tailEnd/>
            </a:ln>
            <a:effectLst/>
          </p:spPr>
          <p:txBody>
            <a:bodyPr wrap="none" anchor="ctr"/>
            <a:lstStyle/>
            <a:p>
              <a:endParaRPr lang="en-US"/>
            </a:p>
          </p:txBody>
        </p:sp>
        <p:sp>
          <p:nvSpPr>
            <p:cNvPr id="3089" name="Line 17"/>
            <p:cNvSpPr>
              <a:spLocks noChangeShapeType="1"/>
            </p:cNvSpPr>
            <p:nvPr/>
          </p:nvSpPr>
          <p:spPr bwMode="auto">
            <a:xfrm>
              <a:off x="0" y="192"/>
              <a:ext cx="5760" cy="0"/>
            </a:xfrm>
            <a:prstGeom prst="line">
              <a:avLst/>
            </a:prstGeom>
            <a:noFill/>
            <a:ln w="38100">
              <a:solidFill>
                <a:srgbClr val="808080"/>
              </a:solidFill>
              <a:round/>
              <a:headEnd/>
              <a:tailEnd/>
            </a:ln>
            <a:effectLst/>
          </p:spPr>
          <p:txBody>
            <a:bodyPr wrap="none" anchor="ctr"/>
            <a:lstStyle/>
            <a:p>
              <a:endParaRPr lang="en-US"/>
            </a:p>
          </p:txBody>
        </p:sp>
        <p:sp>
          <p:nvSpPr>
            <p:cNvPr id="3090" name="Line 18"/>
            <p:cNvSpPr>
              <a:spLocks noChangeShapeType="1"/>
            </p:cNvSpPr>
            <p:nvPr/>
          </p:nvSpPr>
          <p:spPr bwMode="auto">
            <a:xfrm flipH="1">
              <a:off x="3600" y="288"/>
              <a:ext cx="2160" cy="0"/>
            </a:xfrm>
            <a:prstGeom prst="line">
              <a:avLst/>
            </a:prstGeom>
            <a:noFill/>
            <a:ln w="19050">
              <a:solidFill>
                <a:srgbClr val="808080"/>
              </a:solidFill>
              <a:round/>
              <a:headEnd/>
              <a:tailEnd/>
            </a:ln>
            <a:effectLst/>
          </p:spPr>
          <p:txBody>
            <a:bodyPr wrap="none" anchor="ctr"/>
            <a:lstStyle/>
            <a:p>
              <a:endParaRPr lang="en-US"/>
            </a:p>
          </p:txBody>
        </p:sp>
        <p:sp>
          <p:nvSpPr>
            <p:cNvPr id="3091" name="Line 19"/>
            <p:cNvSpPr>
              <a:spLocks noChangeShapeType="1"/>
            </p:cNvSpPr>
            <p:nvPr/>
          </p:nvSpPr>
          <p:spPr bwMode="auto">
            <a:xfrm flipV="1">
              <a:off x="3600" y="0"/>
              <a:ext cx="0" cy="288"/>
            </a:xfrm>
            <a:prstGeom prst="line">
              <a:avLst/>
            </a:prstGeom>
            <a:noFill/>
            <a:ln w="19050">
              <a:solidFill>
                <a:srgbClr val="808080"/>
              </a:solidFill>
              <a:round/>
              <a:headEnd/>
              <a:tailEnd/>
            </a:ln>
            <a:effectLst/>
          </p:spPr>
          <p:txBody>
            <a:bodyPr wrap="none" anchor="ctr"/>
            <a:lstStyle/>
            <a:p>
              <a:endParaRPr lang="en-US"/>
            </a:p>
          </p:txBody>
        </p:sp>
        <p:sp>
          <p:nvSpPr>
            <p:cNvPr id="3092" name="Line 20"/>
            <p:cNvSpPr>
              <a:spLocks noChangeShapeType="1"/>
            </p:cNvSpPr>
            <p:nvPr/>
          </p:nvSpPr>
          <p:spPr bwMode="auto">
            <a:xfrm>
              <a:off x="5520" y="1248"/>
              <a:ext cx="240" cy="0"/>
            </a:xfrm>
            <a:prstGeom prst="line">
              <a:avLst/>
            </a:prstGeom>
            <a:noFill/>
            <a:ln w="28575">
              <a:solidFill>
                <a:schemeClr val="tx1"/>
              </a:solidFill>
              <a:round/>
              <a:headEnd/>
              <a:tailEnd/>
            </a:ln>
            <a:effectLst/>
          </p:spPr>
          <p:txBody>
            <a:bodyPr wrap="none" anchor="ctr"/>
            <a:lstStyle/>
            <a:p>
              <a:endParaRPr lang="en-US"/>
            </a:p>
          </p:txBody>
        </p:sp>
        <p:sp>
          <p:nvSpPr>
            <p:cNvPr id="3093" name="Line 21"/>
            <p:cNvSpPr>
              <a:spLocks noChangeShapeType="1"/>
            </p:cNvSpPr>
            <p:nvPr/>
          </p:nvSpPr>
          <p:spPr bwMode="auto">
            <a:xfrm>
              <a:off x="624" y="0"/>
              <a:ext cx="0" cy="672"/>
            </a:xfrm>
            <a:prstGeom prst="line">
              <a:avLst/>
            </a:prstGeom>
            <a:noFill/>
            <a:ln w="19050">
              <a:solidFill>
                <a:srgbClr val="808080"/>
              </a:solidFill>
              <a:round/>
              <a:headEnd/>
              <a:tailEnd/>
            </a:ln>
            <a:effectLst/>
          </p:spPr>
          <p:txBody>
            <a:bodyPr wrap="none" anchor="ctr"/>
            <a:lstStyle/>
            <a:p>
              <a:endParaRPr lang="en-US"/>
            </a:p>
          </p:txBody>
        </p:sp>
        <p:sp>
          <p:nvSpPr>
            <p:cNvPr id="3094" name="Line 22"/>
            <p:cNvSpPr>
              <a:spLocks noChangeShapeType="1"/>
            </p:cNvSpPr>
            <p:nvPr/>
          </p:nvSpPr>
          <p:spPr bwMode="auto">
            <a:xfrm flipH="1">
              <a:off x="0" y="672"/>
              <a:ext cx="624" cy="0"/>
            </a:xfrm>
            <a:prstGeom prst="line">
              <a:avLst/>
            </a:prstGeom>
            <a:noFill/>
            <a:ln w="28575">
              <a:solidFill>
                <a:srgbClr val="808080"/>
              </a:solidFill>
              <a:round/>
              <a:headEnd/>
              <a:tailEnd/>
            </a:ln>
            <a:effectLst/>
          </p:spPr>
          <p:txBody>
            <a:bodyPr wrap="none" anchor="ctr"/>
            <a:lstStyle/>
            <a:p>
              <a:endParaRPr lang="en-US"/>
            </a:p>
          </p:txBody>
        </p:sp>
        <p:sp>
          <p:nvSpPr>
            <p:cNvPr id="3095" name="Line 23"/>
            <p:cNvSpPr>
              <a:spLocks noChangeShapeType="1"/>
            </p:cNvSpPr>
            <p:nvPr/>
          </p:nvSpPr>
          <p:spPr bwMode="auto">
            <a:xfrm flipV="1">
              <a:off x="1680" y="3936"/>
              <a:ext cx="0" cy="384"/>
            </a:xfrm>
            <a:prstGeom prst="line">
              <a:avLst/>
            </a:prstGeom>
            <a:noFill/>
            <a:ln w="19050">
              <a:solidFill>
                <a:srgbClr val="808080"/>
              </a:solidFill>
              <a:round/>
              <a:headEnd/>
              <a:tailEnd/>
            </a:ln>
            <a:effectLst/>
          </p:spPr>
          <p:txBody>
            <a:bodyPr wrap="none" anchor="ctr"/>
            <a:lstStyle/>
            <a:p>
              <a:endParaRPr lang="en-US"/>
            </a:p>
          </p:txBody>
        </p:sp>
        <p:sp>
          <p:nvSpPr>
            <p:cNvPr id="3096" name="Line 24"/>
            <p:cNvSpPr>
              <a:spLocks noChangeShapeType="1"/>
            </p:cNvSpPr>
            <p:nvPr/>
          </p:nvSpPr>
          <p:spPr bwMode="auto">
            <a:xfrm>
              <a:off x="1680" y="3936"/>
              <a:ext cx="4080" cy="0"/>
            </a:xfrm>
            <a:prstGeom prst="line">
              <a:avLst/>
            </a:prstGeom>
            <a:noFill/>
            <a:ln w="19050">
              <a:solidFill>
                <a:srgbClr val="808080"/>
              </a:solidFill>
              <a:round/>
              <a:headEnd/>
              <a:tailEnd/>
            </a:ln>
            <a:effectLst/>
          </p:spPr>
          <p:txBody>
            <a:bodyPr wrap="none" anchor="ctr"/>
            <a:lstStyle/>
            <a:p>
              <a:endParaRPr lang="en-US"/>
            </a:p>
          </p:txBody>
        </p:sp>
        <p:sp>
          <p:nvSpPr>
            <p:cNvPr id="3097" name="Line 25"/>
            <p:cNvSpPr>
              <a:spLocks noChangeShapeType="1"/>
            </p:cNvSpPr>
            <p:nvPr/>
          </p:nvSpPr>
          <p:spPr bwMode="auto">
            <a:xfrm flipH="1">
              <a:off x="0" y="3312"/>
              <a:ext cx="288" cy="0"/>
            </a:xfrm>
            <a:prstGeom prst="line">
              <a:avLst/>
            </a:prstGeom>
            <a:noFill/>
            <a:ln w="28575">
              <a:solidFill>
                <a:srgbClr val="808080"/>
              </a:solidFill>
              <a:round/>
              <a:headEnd/>
              <a:tailEnd/>
            </a:ln>
            <a:effectLst/>
          </p:spPr>
          <p:txBody>
            <a:bodyPr wrap="none" anchor="ctr"/>
            <a:lstStyle/>
            <a:p>
              <a:endParaRPr lang="en-US"/>
            </a:p>
          </p:txBody>
        </p:sp>
        <p:sp>
          <p:nvSpPr>
            <p:cNvPr id="3098" name="Line 26"/>
            <p:cNvSpPr>
              <a:spLocks noChangeShapeType="1"/>
            </p:cNvSpPr>
            <p:nvPr/>
          </p:nvSpPr>
          <p:spPr bwMode="auto">
            <a:xfrm flipH="1">
              <a:off x="0" y="3408"/>
              <a:ext cx="288" cy="0"/>
            </a:xfrm>
            <a:prstGeom prst="line">
              <a:avLst/>
            </a:prstGeom>
            <a:noFill/>
            <a:ln w="28575">
              <a:solidFill>
                <a:srgbClr val="808080"/>
              </a:solidFill>
              <a:round/>
              <a:headEnd/>
              <a:tailEnd/>
            </a:ln>
            <a:effectLst/>
          </p:spPr>
          <p:txBody>
            <a:bodyPr wrap="none" anchor="ctr"/>
            <a:lstStyle/>
            <a:p>
              <a:endParaRPr lang="en-US"/>
            </a:p>
          </p:txBody>
        </p:sp>
      </p:grpSp>
      <p:sp>
        <p:nvSpPr>
          <p:cNvPr id="3099" name="Rectangle 27"/>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US"/>
          </a:p>
        </p:txBody>
      </p:sp>
      <p:sp>
        <p:nvSpPr>
          <p:cNvPr id="3100" name="Rectangle 28"/>
          <p:cNvSpPr>
            <a:spLocks noGrp="1" noChangeArrowheads="1"/>
          </p:cNvSpPr>
          <p:nvPr>
            <p:ph type="subTitle" idx="1"/>
          </p:nvPr>
        </p:nvSpPr>
        <p:spPr>
          <a:xfrm>
            <a:off x="1371600" y="3886200"/>
            <a:ext cx="6400800" cy="1752600"/>
          </a:xfrm>
        </p:spPr>
        <p:txBody>
          <a:bodyPr/>
          <a:lstStyle>
            <a:lvl1pPr marL="0" indent="0" algn="ctr">
              <a:buFont typeface="Century Gothic" pitchFamily="34" charset="0"/>
              <a:buNone/>
              <a:defRPr sz="2800"/>
            </a:lvl1pPr>
          </a:lstStyle>
          <a:p>
            <a:r>
              <a:rPr lang="en-US" smtClean="0"/>
              <a:t>Click to edit Master subtitle style</a:t>
            </a:r>
            <a:endParaRPr lang="en-US"/>
          </a:p>
        </p:txBody>
      </p:sp>
      <p:sp>
        <p:nvSpPr>
          <p:cNvPr id="3104" name="Rectangle 32"/>
          <p:cNvSpPr>
            <a:spLocks noGrp="1" noChangeArrowheads="1"/>
          </p:cNvSpPr>
          <p:nvPr>
            <p:ph type="dt" sz="half" idx="2"/>
          </p:nvPr>
        </p:nvSpPr>
        <p:spPr/>
        <p:txBody>
          <a:bodyPr/>
          <a:lstStyle>
            <a:lvl1pPr>
              <a:defRPr/>
            </a:lvl1pPr>
          </a:lstStyle>
          <a:p>
            <a:fld id="{CF2F299B-D7C5-45AE-90E3-856A1AA19F74}" type="datetimeFigureOut">
              <a:rPr lang="en-US" smtClean="0"/>
              <a:pPr/>
              <a:t>12/19/2007</a:t>
            </a:fld>
            <a:endParaRPr lang="en-US"/>
          </a:p>
        </p:txBody>
      </p:sp>
      <p:sp>
        <p:nvSpPr>
          <p:cNvPr id="3105" name="Rectangle 33"/>
          <p:cNvSpPr>
            <a:spLocks noGrp="1" noChangeArrowheads="1"/>
          </p:cNvSpPr>
          <p:nvPr>
            <p:ph type="ftr" sz="quarter" idx="3"/>
          </p:nvPr>
        </p:nvSpPr>
        <p:spPr/>
        <p:txBody>
          <a:bodyPr/>
          <a:lstStyle>
            <a:lvl1pPr>
              <a:defRPr/>
            </a:lvl1pPr>
          </a:lstStyle>
          <a:p>
            <a:endParaRPr lang="en-US"/>
          </a:p>
        </p:txBody>
      </p:sp>
      <p:sp>
        <p:nvSpPr>
          <p:cNvPr id="3106" name="Rectangle 34"/>
          <p:cNvSpPr>
            <a:spLocks noGrp="1" noChangeArrowheads="1"/>
          </p:cNvSpPr>
          <p:nvPr>
            <p:ph type="sldNum" sz="quarter" idx="4"/>
          </p:nvPr>
        </p:nvSpPr>
        <p:spPr>
          <a:xfrm>
            <a:off x="6553200" y="6264275"/>
            <a:ext cx="2133600" cy="384175"/>
          </a:xfrm>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atin typeface="Comic Sans MS" pitchFamily="66"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a:latin typeface="Comic Sans MS" pitchFamily="66" charset="0"/>
              </a:defRPr>
            </a:lvl1pPr>
            <a:lvl2pPr>
              <a:defRPr sz="2400">
                <a:latin typeface="Comic Sans MS" pitchFamily="66" charset="0"/>
              </a:defRPr>
            </a:lvl2pPr>
            <a:lvl3pPr>
              <a:defRPr>
                <a:latin typeface="Comic Sans MS" pitchFamily="66" charset="0"/>
              </a:defRPr>
            </a:lvl3pPr>
            <a:lvl4pPr>
              <a:defRPr>
                <a:latin typeface="Comic Sans MS" pitchFamily="66" charset="0"/>
              </a:defRPr>
            </a:lvl4pPr>
            <a:lvl5pPr>
              <a:defRPr>
                <a:latin typeface="Comic Sans MS" pitchFamily="66"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F2F299B-D7C5-45AE-90E3-856A1AA19F74}" type="datetimeFigureOut">
              <a:rPr lang="en-US" smtClean="0"/>
              <a:pPr/>
              <a:t>12/19/2007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FB4C3A6-7254-4A86-8DFD-0F1A1066CA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CC"/>
            </a:gs>
            <a:gs pos="100000">
              <a:schemeClr val="bg1"/>
            </a:gs>
          </a:gsLst>
          <a:lin ang="5400000" scaled="1"/>
        </a:gradFill>
        <a:effectLst/>
      </p:bgPr>
    </p:bg>
    <p:spTree>
      <p:nvGrpSpPr>
        <p:cNvPr id="1" name=""/>
        <p:cNvGrpSpPr/>
        <p:nvPr/>
      </p:nvGrpSpPr>
      <p:grpSpPr>
        <a:xfrm>
          <a:off x="0" y="0"/>
          <a:ext cx="0" cy="0"/>
          <a:chOff x="0" y="0"/>
          <a:chExt cx="0" cy="0"/>
        </a:xfrm>
      </p:grpSpPr>
      <p:grpSp>
        <p:nvGrpSpPr>
          <p:cNvPr id="2" name="Group 7"/>
          <p:cNvGrpSpPr>
            <a:grpSpLocks/>
          </p:cNvGrpSpPr>
          <p:nvPr/>
        </p:nvGrpSpPr>
        <p:grpSpPr bwMode="auto">
          <a:xfrm>
            <a:off x="0" y="0"/>
            <a:ext cx="9144000" cy="6858000"/>
            <a:chOff x="0" y="0"/>
            <a:chExt cx="5760" cy="4320"/>
          </a:xfrm>
        </p:grpSpPr>
        <p:sp>
          <p:nvSpPr>
            <p:cNvPr id="1032" name="Rectangle 8"/>
            <p:cNvSpPr>
              <a:spLocks noChangeArrowheads="1"/>
            </p:cNvSpPr>
            <p:nvPr/>
          </p:nvSpPr>
          <p:spPr bwMode="auto">
            <a:xfrm>
              <a:off x="1968" y="4224"/>
              <a:ext cx="3792" cy="96"/>
            </a:xfrm>
            <a:prstGeom prst="rect">
              <a:avLst/>
            </a:prstGeom>
            <a:gradFill rotWithShape="0">
              <a:gsLst>
                <a:gs pos="0">
                  <a:srgbClr val="EBD7FF"/>
                </a:gs>
                <a:gs pos="100000">
                  <a:srgbClr val="0099FF"/>
                </a:gs>
              </a:gsLst>
              <a:lin ang="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3" name="Rectangle 9"/>
            <p:cNvSpPr>
              <a:spLocks noChangeArrowheads="1"/>
            </p:cNvSpPr>
            <p:nvPr/>
          </p:nvSpPr>
          <p:spPr bwMode="auto">
            <a:xfrm>
              <a:off x="5520" y="1248"/>
              <a:ext cx="240" cy="2688"/>
            </a:xfrm>
            <a:prstGeom prst="rect">
              <a:avLst/>
            </a:prstGeom>
            <a:gradFill rotWithShape="0">
              <a:gsLst>
                <a:gs pos="0">
                  <a:srgbClr val="C1E7CE"/>
                </a:gs>
                <a:gs pos="100000">
                  <a:srgbClr val="339966"/>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4" name="Rectangle 10"/>
            <p:cNvSpPr>
              <a:spLocks noChangeArrowheads="1"/>
            </p:cNvSpPr>
            <p:nvPr/>
          </p:nvSpPr>
          <p:spPr bwMode="auto">
            <a:xfrm>
              <a:off x="0" y="3312"/>
              <a:ext cx="288" cy="96"/>
            </a:xfrm>
            <a:prstGeom prst="rect">
              <a:avLst/>
            </a:prstGeom>
            <a:solidFill>
              <a:schemeClr val="accent2"/>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5" name="Rectangle 11"/>
            <p:cNvSpPr>
              <a:spLocks noChangeArrowheads="1"/>
            </p:cNvSpPr>
            <p:nvPr/>
          </p:nvSpPr>
          <p:spPr bwMode="auto">
            <a:xfrm>
              <a:off x="0" y="3408"/>
              <a:ext cx="288" cy="912"/>
            </a:xfrm>
            <a:prstGeom prst="rect">
              <a:avLst/>
            </a:prstGeom>
            <a:solidFill>
              <a:srgbClr val="DDDDDD"/>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6" name="Rectangle 12"/>
            <p:cNvSpPr>
              <a:spLocks noChangeArrowheads="1"/>
            </p:cNvSpPr>
            <p:nvPr/>
          </p:nvSpPr>
          <p:spPr bwMode="auto">
            <a:xfrm>
              <a:off x="5520" y="0"/>
              <a:ext cx="240" cy="1248"/>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7" name="Rectangle 13"/>
            <p:cNvSpPr>
              <a:spLocks noChangeArrowheads="1"/>
            </p:cNvSpPr>
            <p:nvPr/>
          </p:nvSpPr>
          <p:spPr bwMode="auto">
            <a:xfrm>
              <a:off x="3600" y="0"/>
              <a:ext cx="1920" cy="192"/>
            </a:xfrm>
            <a:prstGeom prst="rect">
              <a:avLst/>
            </a:prstGeom>
            <a:solidFill>
              <a:srgbClr val="CAC9AA"/>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8" name="Rectangle 14"/>
            <p:cNvSpPr>
              <a:spLocks noChangeArrowheads="1"/>
            </p:cNvSpPr>
            <p:nvPr/>
          </p:nvSpPr>
          <p:spPr bwMode="auto">
            <a:xfrm>
              <a:off x="288" y="192"/>
              <a:ext cx="336" cy="480"/>
            </a:xfrm>
            <a:prstGeom prst="rect">
              <a:avLst/>
            </a:prstGeom>
            <a:solidFill>
              <a:schemeClr val="folHlink">
                <a:alpha val="50000"/>
              </a:schemeClr>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9" name="Rectangle 15"/>
            <p:cNvSpPr>
              <a:spLocks noChangeArrowheads="1"/>
            </p:cNvSpPr>
            <p:nvPr/>
          </p:nvSpPr>
          <p:spPr bwMode="auto">
            <a:xfrm>
              <a:off x="0" y="672"/>
              <a:ext cx="288" cy="2640"/>
            </a:xfrm>
            <a:prstGeom prst="rect">
              <a:avLst/>
            </a:prstGeom>
            <a:gradFill rotWithShape="0">
              <a:gsLst>
                <a:gs pos="0">
                  <a:srgbClr val="C1AE8F"/>
                </a:gs>
                <a:gs pos="100000">
                  <a:schemeClr val="bg1"/>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40" name="Rectangle 16"/>
            <p:cNvSpPr>
              <a:spLocks noChangeArrowheads="1"/>
            </p:cNvSpPr>
            <p:nvPr/>
          </p:nvSpPr>
          <p:spPr bwMode="auto">
            <a:xfrm>
              <a:off x="0" y="192"/>
              <a:ext cx="288" cy="480"/>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41" name="Rectangle 17"/>
            <p:cNvSpPr>
              <a:spLocks noChangeArrowheads="1"/>
            </p:cNvSpPr>
            <p:nvPr/>
          </p:nvSpPr>
          <p:spPr bwMode="auto">
            <a:xfrm>
              <a:off x="0" y="0"/>
              <a:ext cx="624" cy="192"/>
            </a:xfrm>
            <a:prstGeom prst="rect">
              <a:avLst/>
            </a:prstGeom>
            <a:solidFill>
              <a:srgbClr val="99CC00"/>
            </a:solidFill>
            <a:ln w="19050">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1042" name="Rectangle 18"/>
            <p:cNvSpPr>
              <a:spLocks noChangeArrowheads="1"/>
            </p:cNvSpPr>
            <p:nvPr/>
          </p:nvSpPr>
          <p:spPr bwMode="auto">
            <a:xfrm>
              <a:off x="624" y="0"/>
              <a:ext cx="2976" cy="192"/>
            </a:xfrm>
            <a:prstGeom prst="rect">
              <a:avLst/>
            </a:prstGeom>
            <a:solidFill>
              <a:schemeClr val="bg1"/>
            </a:solidFill>
            <a:ln w="9525">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1043" name="Line 19"/>
            <p:cNvSpPr>
              <a:spLocks noChangeShapeType="1"/>
            </p:cNvSpPr>
            <p:nvPr/>
          </p:nvSpPr>
          <p:spPr bwMode="auto">
            <a:xfrm flipV="1">
              <a:off x="288" y="192"/>
              <a:ext cx="0" cy="4128"/>
            </a:xfrm>
            <a:prstGeom prst="line">
              <a:avLst/>
            </a:prstGeom>
            <a:noFill/>
            <a:ln w="76200">
              <a:solidFill>
                <a:srgbClr val="808080"/>
              </a:solidFill>
              <a:round/>
              <a:headEnd/>
              <a:tailEnd/>
            </a:ln>
            <a:effectLst/>
          </p:spPr>
          <p:txBody>
            <a:bodyPr wrap="none" anchor="ctr"/>
            <a:lstStyle/>
            <a:p>
              <a:endParaRPr lang="en-US"/>
            </a:p>
          </p:txBody>
        </p:sp>
        <p:sp>
          <p:nvSpPr>
            <p:cNvPr id="1044" name="Line 20"/>
            <p:cNvSpPr>
              <a:spLocks noChangeShapeType="1"/>
            </p:cNvSpPr>
            <p:nvPr/>
          </p:nvSpPr>
          <p:spPr bwMode="auto">
            <a:xfrm>
              <a:off x="288" y="4224"/>
              <a:ext cx="5472" cy="0"/>
            </a:xfrm>
            <a:prstGeom prst="line">
              <a:avLst/>
            </a:prstGeom>
            <a:noFill/>
            <a:ln w="57150">
              <a:solidFill>
                <a:srgbClr val="808080"/>
              </a:solidFill>
              <a:round/>
              <a:headEnd/>
              <a:tailEnd/>
            </a:ln>
            <a:effectLst/>
          </p:spPr>
          <p:txBody>
            <a:bodyPr wrap="none" anchor="ctr"/>
            <a:lstStyle/>
            <a:p>
              <a:endParaRPr lang="en-US"/>
            </a:p>
          </p:txBody>
        </p:sp>
        <p:sp>
          <p:nvSpPr>
            <p:cNvPr id="1045" name="Line 21"/>
            <p:cNvSpPr>
              <a:spLocks noChangeShapeType="1"/>
            </p:cNvSpPr>
            <p:nvPr/>
          </p:nvSpPr>
          <p:spPr bwMode="auto">
            <a:xfrm flipV="1">
              <a:off x="5520" y="0"/>
              <a:ext cx="0" cy="4224"/>
            </a:xfrm>
            <a:prstGeom prst="line">
              <a:avLst/>
            </a:prstGeom>
            <a:noFill/>
            <a:ln w="57150">
              <a:solidFill>
                <a:srgbClr val="808080"/>
              </a:solidFill>
              <a:round/>
              <a:headEnd/>
              <a:tailEnd/>
            </a:ln>
            <a:effectLst/>
          </p:spPr>
          <p:txBody>
            <a:bodyPr wrap="none" anchor="ctr"/>
            <a:lstStyle/>
            <a:p>
              <a:endParaRPr lang="en-US"/>
            </a:p>
          </p:txBody>
        </p:sp>
        <p:sp>
          <p:nvSpPr>
            <p:cNvPr id="1046" name="Line 22"/>
            <p:cNvSpPr>
              <a:spLocks noChangeShapeType="1"/>
            </p:cNvSpPr>
            <p:nvPr/>
          </p:nvSpPr>
          <p:spPr bwMode="auto">
            <a:xfrm>
              <a:off x="0" y="192"/>
              <a:ext cx="5760" cy="0"/>
            </a:xfrm>
            <a:prstGeom prst="line">
              <a:avLst/>
            </a:prstGeom>
            <a:noFill/>
            <a:ln w="38100">
              <a:solidFill>
                <a:srgbClr val="808080"/>
              </a:solidFill>
              <a:round/>
              <a:headEnd/>
              <a:tailEnd/>
            </a:ln>
            <a:effectLst/>
          </p:spPr>
          <p:txBody>
            <a:bodyPr wrap="none" anchor="ctr"/>
            <a:lstStyle/>
            <a:p>
              <a:endParaRPr lang="en-US"/>
            </a:p>
          </p:txBody>
        </p:sp>
        <p:sp>
          <p:nvSpPr>
            <p:cNvPr id="1047" name="Line 23"/>
            <p:cNvSpPr>
              <a:spLocks noChangeShapeType="1"/>
            </p:cNvSpPr>
            <p:nvPr/>
          </p:nvSpPr>
          <p:spPr bwMode="auto">
            <a:xfrm flipH="1">
              <a:off x="3600" y="288"/>
              <a:ext cx="2160" cy="0"/>
            </a:xfrm>
            <a:prstGeom prst="line">
              <a:avLst/>
            </a:prstGeom>
            <a:noFill/>
            <a:ln w="19050">
              <a:solidFill>
                <a:srgbClr val="808080"/>
              </a:solidFill>
              <a:round/>
              <a:headEnd/>
              <a:tailEnd/>
            </a:ln>
            <a:effectLst/>
          </p:spPr>
          <p:txBody>
            <a:bodyPr wrap="none" anchor="ctr"/>
            <a:lstStyle/>
            <a:p>
              <a:endParaRPr lang="en-US"/>
            </a:p>
          </p:txBody>
        </p:sp>
        <p:sp>
          <p:nvSpPr>
            <p:cNvPr id="1048" name="Line 24"/>
            <p:cNvSpPr>
              <a:spLocks noChangeShapeType="1"/>
            </p:cNvSpPr>
            <p:nvPr/>
          </p:nvSpPr>
          <p:spPr bwMode="auto">
            <a:xfrm flipV="1">
              <a:off x="3600" y="0"/>
              <a:ext cx="0" cy="288"/>
            </a:xfrm>
            <a:prstGeom prst="line">
              <a:avLst/>
            </a:prstGeom>
            <a:noFill/>
            <a:ln w="19050">
              <a:solidFill>
                <a:srgbClr val="808080"/>
              </a:solidFill>
              <a:round/>
              <a:headEnd/>
              <a:tailEnd/>
            </a:ln>
            <a:effectLst/>
          </p:spPr>
          <p:txBody>
            <a:bodyPr wrap="none" anchor="ctr"/>
            <a:lstStyle/>
            <a:p>
              <a:endParaRPr lang="en-US"/>
            </a:p>
          </p:txBody>
        </p:sp>
        <p:sp>
          <p:nvSpPr>
            <p:cNvPr id="1049" name="Line 25"/>
            <p:cNvSpPr>
              <a:spLocks noChangeShapeType="1"/>
            </p:cNvSpPr>
            <p:nvPr/>
          </p:nvSpPr>
          <p:spPr bwMode="auto">
            <a:xfrm>
              <a:off x="5520" y="1248"/>
              <a:ext cx="240" cy="0"/>
            </a:xfrm>
            <a:prstGeom prst="line">
              <a:avLst/>
            </a:prstGeom>
            <a:noFill/>
            <a:ln w="28575">
              <a:solidFill>
                <a:schemeClr val="tx1"/>
              </a:solidFill>
              <a:round/>
              <a:headEnd/>
              <a:tailEnd/>
            </a:ln>
            <a:effectLst/>
          </p:spPr>
          <p:txBody>
            <a:bodyPr wrap="none" anchor="ctr"/>
            <a:lstStyle/>
            <a:p>
              <a:endParaRPr lang="en-US"/>
            </a:p>
          </p:txBody>
        </p:sp>
        <p:sp>
          <p:nvSpPr>
            <p:cNvPr id="1050" name="Line 26"/>
            <p:cNvSpPr>
              <a:spLocks noChangeShapeType="1"/>
            </p:cNvSpPr>
            <p:nvPr/>
          </p:nvSpPr>
          <p:spPr bwMode="auto">
            <a:xfrm>
              <a:off x="624" y="0"/>
              <a:ext cx="0" cy="672"/>
            </a:xfrm>
            <a:prstGeom prst="line">
              <a:avLst/>
            </a:prstGeom>
            <a:noFill/>
            <a:ln w="19050">
              <a:solidFill>
                <a:srgbClr val="808080"/>
              </a:solidFill>
              <a:round/>
              <a:headEnd/>
              <a:tailEnd/>
            </a:ln>
            <a:effectLst/>
          </p:spPr>
          <p:txBody>
            <a:bodyPr wrap="none" anchor="ctr"/>
            <a:lstStyle/>
            <a:p>
              <a:endParaRPr lang="en-US"/>
            </a:p>
          </p:txBody>
        </p:sp>
        <p:sp>
          <p:nvSpPr>
            <p:cNvPr id="1051" name="Line 27"/>
            <p:cNvSpPr>
              <a:spLocks noChangeShapeType="1"/>
            </p:cNvSpPr>
            <p:nvPr/>
          </p:nvSpPr>
          <p:spPr bwMode="auto">
            <a:xfrm flipH="1">
              <a:off x="0" y="672"/>
              <a:ext cx="624" cy="0"/>
            </a:xfrm>
            <a:prstGeom prst="line">
              <a:avLst/>
            </a:prstGeom>
            <a:noFill/>
            <a:ln w="28575">
              <a:solidFill>
                <a:srgbClr val="808080"/>
              </a:solidFill>
              <a:round/>
              <a:headEnd/>
              <a:tailEnd/>
            </a:ln>
            <a:effectLst/>
          </p:spPr>
          <p:txBody>
            <a:bodyPr wrap="none" anchor="ctr"/>
            <a:lstStyle/>
            <a:p>
              <a:endParaRPr lang="en-US"/>
            </a:p>
          </p:txBody>
        </p:sp>
        <p:sp>
          <p:nvSpPr>
            <p:cNvPr id="1052" name="Line 28"/>
            <p:cNvSpPr>
              <a:spLocks noChangeShapeType="1"/>
            </p:cNvSpPr>
            <p:nvPr/>
          </p:nvSpPr>
          <p:spPr bwMode="auto">
            <a:xfrm flipV="1">
              <a:off x="1680" y="3936"/>
              <a:ext cx="0" cy="384"/>
            </a:xfrm>
            <a:prstGeom prst="line">
              <a:avLst/>
            </a:prstGeom>
            <a:noFill/>
            <a:ln w="19050">
              <a:solidFill>
                <a:srgbClr val="808080"/>
              </a:solidFill>
              <a:round/>
              <a:headEnd/>
              <a:tailEnd/>
            </a:ln>
            <a:effectLst/>
          </p:spPr>
          <p:txBody>
            <a:bodyPr wrap="none" anchor="ctr"/>
            <a:lstStyle/>
            <a:p>
              <a:endParaRPr lang="en-US"/>
            </a:p>
          </p:txBody>
        </p:sp>
        <p:sp>
          <p:nvSpPr>
            <p:cNvPr id="1053" name="Line 29"/>
            <p:cNvSpPr>
              <a:spLocks noChangeShapeType="1"/>
            </p:cNvSpPr>
            <p:nvPr/>
          </p:nvSpPr>
          <p:spPr bwMode="auto">
            <a:xfrm>
              <a:off x="1680" y="3936"/>
              <a:ext cx="4080" cy="0"/>
            </a:xfrm>
            <a:prstGeom prst="line">
              <a:avLst/>
            </a:prstGeom>
            <a:noFill/>
            <a:ln w="19050">
              <a:solidFill>
                <a:srgbClr val="808080"/>
              </a:solidFill>
              <a:round/>
              <a:headEnd/>
              <a:tailEnd/>
            </a:ln>
            <a:effectLst/>
          </p:spPr>
          <p:txBody>
            <a:bodyPr wrap="none" anchor="ctr"/>
            <a:lstStyle/>
            <a:p>
              <a:endParaRPr lang="en-US"/>
            </a:p>
          </p:txBody>
        </p:sp>
        <p:sp>
          <p:nvSpPr>
            <p:cNvPr id="1054" name="Line 30"/>
            <p:cNvSpPr>
              <a:spLocks noChangeShapeType="1"/>
            </p:cNvSpPr>
            <p:nvPr/>
          </p:nvSpPr>
          <p:spPr bwMode="auto">
            <a:xfrm flipH="1">
              <a:off x="0" y="3312"/>
              <a:ext cx="288" cy="0"/>
            </a:xfrm>
            <a:prstGeom prst="line">
              <a:avLst/>
            </a:prstGeom>
            <a:noFill/>
            <a:ln w="28575">
              <a:solidFill>
                <a:srgbClr val="808080"/>
              </a:solidFill>
              <a:round/>
              <a:headEnd/>
              <a:tailEnd/>
            </a:ln>
            <a:effectLst/>
          </p:spPr>
          <p:txBody>
            <a:bodyPr wrap="none" anchor="ctr"/>
            <a:lstStyle/>
            <a:p>
              <a:endParaRPr lang="en-US"/>
            </a:p>
          </p:txBody>
        </p:sp>
        <p:sp>
          <p:nvSpPr>
            <p:cNvPr id="1055" name="Line 31"/>
            <p:cNvSpPr>
              <a:spLocks noChangeShapeType="1"/>
            </p:cNvSpPr>
            <p:nvPr/>
          </p:nvSpPr>
          <p:spPr bwMode="auto">
            <a:xfrm flipH="1">
              <a:off x="0" y="3408"/>
              <a:ext cx="288" cy="0"/>
            </a:xfrm>
            <a:prstGeom prst="line">
              <a:avLst/>
            </a:prstGeom>
            <a:noFill/>
            <a:ln w="28575">
              <a:solidFill>
                <a:srgbClr val="808080"/>
              </a:solidFill>
              <a:round/>
              <a:headEnd/>
              <a:tailEnd/>
            </a:ln>
            <a:effectLst/>
          </p:spPr>
          <p:txBody>
            <a:bodyPr wrap="none" anchor="ctr"/>
            <a:lstStyle/>
            <a:p>
              <a:endParaRPr lang="en-US"/>
            </a:p>
          </p:txBody>
        </p:sp>
      </p:grpSp>
      <p:sp>
        <p:nvSpPr>
          <p:cNvPr id="1026" name="Rectangle 2"/>
          <p:cNvSpPr>
            <a:spLocks noGrp="1" noChangeArrowheads="1"/>
          </p:cNvSpPr>
          <p:nvPr>
            <p:ph type="title"/>
          </p:nvPr>
        </p:nvSpPr>
        <p:spPr bwMode="auto">
          <a:xfrm>
            <a:off x="914400" y="274638"/>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64275"/>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2"/>
                </a:solidFill>
              </a:defRPr>
            </a:lvl1pPr>
          </a:lstStyle>
          <a:p>
            <a:fld id="{CF2F299B-D7C5-45AE-90E3-856A1AA19F74}" type="datetimeFigureOut">
              <a:rPr lang="en-US" smtClean="0"/>
              <a:pPr/>
              <a:t>12/19/2007</a:t>
            </a:fld>
            <a:endParaRPr lang="en-US"/>
          </a:p>
        </p:txBody>
      </p:sp>
      <p:sp>
        <p:nvSpPr>
          <p:cNvPr id="1029" name="Rectangle 5"/>
          <p:cNvSpPr>
            <a:spLocks noGrp="1" noChangeArrowheads="1"/>
          </p:cNvSpPr>
          <p:nvPr>
            <p:ph type="ftr" sz="quarter" idx="3"/>
          </p:nvPr>
        </p:nvSpPr>
        <p:spPr bwMode="auto">
          <a:xfrm>
            <a:off x="3124200" y="6264275"/>
            <a:ext cx="2895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bg2"/>
                </a:solidFill>
              </a:defRPr>
            </a:lvl1pPr>
          </a:lstStyle>
          <a:p>
            <a:endParaRPr lang="en-US"/>
          </a:p>
        </p:txBody>
      </p:sp>
      <p:sp>
        <p:nvSpPr>
          <p:cNvPr id="1030" name="Rectangle 6"/>
          <p:cNvSpPr>
            <a:spLocks noGrp="1" noChangeArrowheads="1"/>
          </p:cNvSpPr>
          <p:nvPr>
            <p:ph type="sldNum" sz="quarter" idx="4"/>
          </p:nvPr>
        </p:nvSpPr>
        <p:spPr bwMode="auto">
          <a:xfrm>
            <a:off x="6553200" y="6267450"/>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2"/>
                </a:solidFill>
              </a:defRPr>
            </a:lvl1pPr>
          </a:lstStyle>
          <a:p>
            <a:fld id="{BFB4C3A6-7254-4A86-8DFD-0F1A1066CA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000">
          <a:solidFill>
            <a:schemeClr val="bg2"/>
          </a:solidFill>
          <a:latin typeface="+mj-lt"/>
          <a:ea typeface="+mj-ea"/>
          <a:cs typeface="+mj-cs"/>
        </a:defRPr>
      </a:lvl1pPr>
      <a:lvl2pPr algn="ctr" rtl="0" eaLnBrk="1" fontAlgn="base" hangingPunct="1">
        <a:spcBef>
          <a:spcPct val="0"/>
        </a:spcBef>
        <a:spcAft>
          <a:spcPct val="0"/>
        </a:spcAft>
        <a:defRPr sz="4000">
          <a:solidFill>
            <a:schemeClr val="bg2"/>
          </a:solidFill>
          <a:latin typeface="Century Gothic" pitchFamily="34" charset="0"/>
        </a:defRPr>
      </a:lvl2pPr>
      <a:lvl3pPr algn="ctr" rtl="0" eaLnBrk="1" fontAlgn="base" hangingPunct="1">
        <a:spcBef>
          <a:spcPct val="0"/>
        </a:spcBef>
        <a:spcAft>
          <a:spcPct val="0"/>
        </a:spcAft>
        <a:defRPr sz="4000">
          <a:solidFill>
            <a:schemeClr val="bg2"/>
          </a:solidFill>
          <a:latin typeface="Century Gothic" pitchFamily="34" charset="0"/>
        </a:defRPr>
      </a:lvl3pPr>
      <a:lvl4pPr algn="ctr" rtl="0" eaLnBrk="1" fontAlgn="base" hangingPunct="1">
        <a:spcBef>
          <a:spcPct val="0"/>
        </a:spcBef>
        <a:spcAft>
          <a:spcPct val="0"/>
        </a:spcAft>
        <a:defRPr sz="4000">
          <a:solidFill>
            <a:schemeClr val="bg2"/>
          </a:solidFill>
          <a:latin typeface="Century Gothic" pitchFamily="34" charset="0"/>
        </a:defRPr>
      </a:lvl4pPr>
      <a:lvl5pPr algn="ctr" rtl="0" eaLnBrk="1" fontAlgn="base" hangingPunct="1">
        <a:spcBef>
          <a:spcPct val="0"/>
        </a:spcBef>
        <a:spcAft>
          <a:spcPct val="0"/>
        </a:spcAft>
        <a:defRPr sz="4000">
          <a:solidFill>
            <a:schemeClr val="bg2"/>
          </a:solidFill>
          <a:latin typeface="Century Gothic" pitchFamily="34" charset="0"/>
        </a:defRPr>
      </a:lvl5pPr>
      <a:lvl6pPr marL="457200" algn="ctr" rtl="0" eaLnBrk="1" fontAlgn="base" hangingPunct="1">
        <a:spcBef>
          <a:spcPct val="0"/>
        </a:spcBef>
        <a:spcAft>
          <a:spcPct val="0"/>
        </a:spcAft>
        <a:defRPr sz="4000">
          <a:solidFill>
            <a:schemeClr val="bg2"/>
          </a:solidFill>
          <a:latin typeface="Century Gothic" pitchFamily="34" charset="0"/>
        </a:defRPr>
      </a:lvl6pPr>
      <a:lvl7pPr marL="914400" algn="ctr" rtl="0" eaLnBrk="1" fontAlgn="base" hangingPunct="1">
        <a:spcBef>
          <a:spcPct val="0"/>
        </a:spcBef>
        <a:spcAft>
          <a:spcPct val="0"/>
        </a:spcAft>
        <a:defRPr sz="4000">
          <a:solidFill>
            <a:schemeClr val="bg2"/>
          </a:solidFill>
          <a:latin typeface="Century Gothic" pitchFamily="34" charset="0"/>
        </a:defRPr>
      </a:lvl7pPr>
      <a:lvl8pPr marL="1371600" algn="ctr" rtl="0" eaLnBrk="1" fontAlgn="base" hangingPunct="1">
        <a:spcBef>
          <a:spcPct val="0"/>
        </a:spcBef>
        <a:spcAft>
          <a:spcPct val="0"/>
        </a:spcAft>
        <a:defRPr sz="4000">
          <a:solidFill>
            <a:schemeClr val="bg2"/>
          </a:solidFill>
          <a:latin typeface="Century Gothic" pitchFamily="34" charset="0"/>
        </a:defRPr>
      </a:lvl8pPr>
      <a:lvl9pPr marL="1828800" algn="ctr" rtl="0" eaLnBrk="1" fontAlgn="base" hangingPunct="1">
        <a:spcBef>
          <a:spcPct val="0"/>
        </a:spcBef>
        <a:spcAft>
          <a:spcPct val="0"/>
        </a:spcAft>
        <a:defRPr sz="4000">
          <a:solidFill>
            <a:schemeClr val="bg2"/>
          </a:solidFill>
          <a:latin typeface="Century Gothic" pitchFamily="34" charset="0"/>
        </a:defRPr>
      </a:lvl9pPr>
    </p:titleStyle>
    <p:bodyStyle>
      <a:lvl1pPr marL="342900" indent="-342900" algn="l" rtl="0" eaLnBrk="1" fontAlgn="base" hangingPunct="1">
        <a:spcBef>
          <a:spcPct val="20000"/>
        </a:spcBef>
        <a:spcAft>
          <a:spcPct val="0"/>
        </a:spcAft>
        <a:buClr>
          <a:schemeClr val="tx1"/>
        </a:buClr>
        <a:buFont typeface="Century Gothic" pitchFamily="34" charset="0"/>
        <a:buChar char="□"/>
        <a:defRPr sz="3200">
          <a:solidFill>
            <a:schemeClr val="bg2"/>
          </a:solidFill>
          <a:latin typeface="+mn-lt"/>
          <a:ea typeface="+mn-ea"/>
          <a:cs typeface="+mn-cs"/>
        </a:defRPr>
      </a:lvl1pPr>
      <a:lvl2pPr marL="742950" indent="-285750" algn="l" rtl="0" eaLnBrk="1" fontAlgn="base" hangingPunct="1">
        <a:spcBef>
          <a:spcPct val="20000"/>
        </a:spcBef>
        <a:spcAft>
          <a:spcPct val="0"/>
        </a:spcAft>
        <a:buClr>
          <a:schemeClr val="tx1"/>
        </a:buClr>
        <a:buFont typeface="Century Gothic" pitchFamily="34" charset="0"/>
        <a:buChar char="□"/>
        <a:defRPr sz="2800">
          <a:solidFill>
            <a:schemeClr val="bg2"/>
          </a:solidFill>
          <a:latin typeface="+mn-lt"/>
        </a:defRPr>
      </a:lvl2pPr>
      <a:lvl3pPr marL="1143000" indent="-228600" algn="l" rtl="0" eaLnBrk="1" fontAlgn="base" hangingPunct="1">
        <a:spcBef>
          <a:spcPct val="20000"/>
        </a:spcBef>
        <a:spcAft>
          <a:spcPct val="0"/>
        </a:spcAft>
        <a:buClr>
          <a:schemeClr val="tx1"/>
        </a:buClr>
        <a:buFont typeface="Century Gothic" pitchFamily="34" charset="0"/>
        <a:buChar char="□"/>
        <a:defRPr sz="2400">
          <a:solidFill>
            <a:schemeClr val="bg2"/>
          </a:solidFill>
          <a:latin typeface="+mn-lt"/>
        </a:defRPr>
      </a:lvl3pPr>
      <a:lvl4pPr marL="16002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4pPr>
      <a:lvl5pPr marL="20574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5pPr>
      <a:lvl6pPr marL="25146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6pPr>
      <a:lvl7pPr marL="29718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7pPr>
      <a:lvl8pPr marL="34290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8pPr>
      <a:lvl9pPr marL="38862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High Resolution Hadron Calorimetry Option for the </a:t>
            </a:r>
            <a:r>
              <a:rPr lang="en-US" dirty="0" err="1" smtClean="0"/>
              <a:t>SiD</a:t>
            </a:r>
            <a:r>
              <a:rPr lang="en-US" dirty="0" smtClean="0"/>
              <a:t>?</a:t>
            </a:r>
            <a:endParaRPr lang="en-US" dirty="0"/>
          </a:p>
        </p:txBody>
      </p:sp>
      <p:sp>
        <p:nvSpPr>
          <p:cNvPr id="3" name="Subtitle 2"/>
          <p:cNvSpPr>
            <a:spLocks noGrp="1"/>
          </p:cNvSpPr>
          <p:nvPr>
            <p:ph type="subTitle" idx="1"/>
          </p:nvPr>
        </p:nvSpPr>
        <p:spPr/>
        <p:txBody>
          <a:bodyPr/>
          <a:lstStyle/>
          <a:p>
            <a:r>
              <a:rPr lang="en-US" dirty="0" smtClean="0"/>
              <a:t>Adam Para</a:t>
            </a:r>
          </a:p>
          <a:p>
            <a:r>
              <a:rPr lang="en-US" dirty="0" smtClean="0"/>
              <a:t>ALCPG meeting, December 20, 2007</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Calorimetry 101 – Part II: Minimizing the Resolution</a:t>
            </a:r>
            <a:endParaRPr lang="en-US" dirty="0"/>
          </a:p>
        </p:txBody>
      </p:sp>
      <p:sp>
        <p:nvSpPr>
          <p:cNvPr id="3" name="Content Placeholder 2"/>
          <p:cNvSpPr>
            <a:spLocks noGrp="1"/>
          </p:cNvSpPr>
          <p:nvPr>
            <p:ph idx="1"/>
          </p:nvPr>
        </p:nvSpPr>
        <p:spPr/>
        <p:txBody>
          <a:bodyPr/>
          <a:lstStyle/>
          <a:p>
            <a:r>
              <a:rPr lang="en-US" dirty="0" smtClean="0"/>
              <a:t>In a sampling calorimeter the measurable signal fluctuates due to stochastic nature of the energy deposition in the absorber </a:t>
            </a:r>
            <a:r>
              <a:rPr lang="en-US" dirty="0" smtClean="0">
                <a:sym typeface="Wingdings" pitchFamily="2" charset="2"/>
              </a:rPr>
              <a:t> total absorption calorimeters have better resolution</a:t>
            </a:r>
          </a:p>
          <a:p>
            <a:r>
              <a:rPr lang="en-US" dirty="0" smtClean="0">
                <a:sym typeface="Wingdings" pitchFamily="2" charset="2"/>
              </a:rPr>
              <a:t>An inhomogeneous calorimeter may have different response to different parts of the shower (especially true in the case of the sampling calorimeter) leading to the response fluctuations with the fluctuations of the shower position/development </a:t>
            </a:r>
          </a:p>
          <a:p>
            <a:r>
              <a:rPr lang="en-US" dirty="0" smtClean="0">
                <a:sym typeface="Wingdings" pitchFamily="2" charset="2"/>
              </a:rPr>
              <a:t>The best resolution can be realized with the homogeneous total absorption calorimeters.</a:t>
            </a:r>
          </a:p>
          <a:p>
            <a:r>
              <a:rPr lang="en-US" dirty="0" smtClean="0">
                <a:sym typeface="Wingdings" pitchFamily="2" charset="2"/>
              </a:rPr>
              <a:t>Examples: Crystal Ball, </a:t>
            </a:r>
            <a:r>
              <a:rPr lang="en-US" dirty="0" err="1" smtClean="0">
                <a:sym typeface="Wingdings" pitchFamily="2" charset="2"/>
              </a:rPr>
              <a:t>KTeV</a:t>
            </a:r>
            <a:r>
              <a:rPr lang="en-US" dirty="0" smtClean="0">
                <a:sym typeface="Wingdings" pitchFamily="2" charset="2"/>
              </a:rPr>
              <a:t>, NA-48, </a:t>
            </a:r>
            <a:r>
              <a:rPr lang="en-US" dirty="0" err="1" smtClean="0">
                <a:sym typeface="Wingdings" pitchFamily="2" charset="2"/>
              </a:rPr>
              <a:t>BaBar</a:t>
            </a:r>
            <a:r>
              <a:rPr lang="en-US" dirty="0" smtClean="0">
                <a:sym typeface="Wingdings" pitchFamily="2" charset="2"/>
              </a:rPr>
              <a:t>, CMS</a:t>
            </a:r>
            <a:br>
              <a:rPr lang="en-US" dirty="0" smtClean="0">
                <a:sym typeface="Wingdings" pitchFamily="2" charset="2"/>
              </a:rPr>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Calorimetry 201</a:t>
            </a:r>
            <a:endParaRPr lang="en-US" dirty="0"/>
          </a:p>
        </p:txBody>
      </p:sp>
      <p:sp>
        <p:nvSpPr>
          <p:cNvPr id="3" name="Content Placeholder 2"/>
          <p:cNvSpPr>
            <a:spLocks noGrp="1"/>
          </p:cNvSpPr>
          <p:nvPr>
            <p:ph idx="1"/>
          </p:nvPr>
        </p:nvSpPr>
        <p:spPr/>
        <p:txBody>
          <a:bodyPr/>
          <a:lstStyle/>
          <a:p>
            <a:r>
              <a:rPr lang="en-US" sz="2000" dirty="0" smtClean="0">
                <a:sym typeface="Wingdings" pitchFamily="2" charset="2"/>
              </a:rPr>
              <a:t>The statement that “The best energy resolution can be realized with the homogeneous total absorption calorimeters.” sounds quite convincing. It is even true, as long as the measurement of electrons/photons are measured.</a:t>
            </a:r>
          </a:p>
          <a:p>
            <a:r>
              <a:rPr lang="en-US" sz="2000" dirty="0" smtClean="0">
                <a:sym typeface="Wingdings" pitchFamily="2" charset="2"/>
              </a:rPr>
              <a:t> It is often believed that total absorption calorimeters are not used for hadrons because they would be too expensive. In fact, if we can afford them, they tend to offer very poor resolution, </a:t>
            </a:r>
            <a:r>
              <a:rPr lang="en-US" sz="2000" u="sng" dirty="0" smtClean="0">
                <a:sym typeface="Wingdings" pitchFamily="2" charset="2"/>
              </a:rPr>
              <a:t>inferior to that of very coarse sampling calorimeters</a:t>
            </a:r>
            <a:r>
              <a:rPr lang="en-US" sz="2000" dirty="0" smtClean="0">
                <a:sym typeface="Wingdings" pitchFamily="2" charset="2"/>
              </a:rPr>
              <a:t>, especially at high energies.</a:t>
            </a:r>
          </a:p>
          <a:p>
            <a:pPr>
              <a:buNone/>
            </a:pPr>
            <a:endParaRPr lang="en-US" dirty="0"/>
          </a:p>
        </p:txBody>
      </p:sp>
      <p:pic>
        <p:nvPicPr>
          <p:cNvPr id="4" name="Picture 2"/>
          <p:cNvPicPr>
            <a:picLocks noChangeAspect="1" noChangeArrowheads="1"/>
          </p:cNvPicPr>
          <p:nvPr/>
        </p:nvPicPr>
        <p:blipFill>
          <a:blip r:embed="rId2"/>
          <a:srcRect/>
          <a:stretch>
            <a:fillRect/>
          </a:stretch>
        </p:blipFill>
        <p:spPr bwMode="auto">
          <a:xfrm>
            <a:off x="4267200" y="4267200"/>
            <a:ext cx="3519487" cy="2214247"/>
          </a:xfrm>
          <a:prstGeom prst="rect">
            <a:avLst/>
          </a:prstGeom>
          <a:noFill/>
          <a:ln w="9525">
            <a:noFill/>
            <a:miter lim="800000"/>
            <a:headEnd/>
            <a:tailEnd/>
          </a:ln>
          <a:effectLst/>
        </p:spPr>
      </p:pic>
      <p:sp>
        <p:nvSpPr>
          <p:cNvPr id="5" name="TextBox 4"/>
          <p:cNvSpPr txBox="1"/>
          <p:nvPr/>
        </p:nvSpPr>
        <p:spPr>
          <a:xfrm>
            <a:off x="1371600" y="4876800"/>
            <a:ext cx="2743200" cy="1200329"/>
          </a:xfrm>
          <a:prstGeom prst="rect">
            <a:avLst/>
          </a:prstGeom>
          <a:noFill/>
        </p:spPr>
        <p:txBody>
          <a:bodyPr wrap="square" rtlCol="0">
            <a:spAutoFit/>
          </a:bodyPr>
          <a:lstStyle/>
          <a:p>
            <a:r>
              <a:rPr lang="en-US" dirty="0" smtClean="0">
                <a:latin typeface="Comic Sans MS" pitchFamily="66" charset="0"/>
              </a:rPr>
              <a:t>Hadron energy resolution of E1A: very large  liquid scintillator calorimeter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Calorimetry 201 – Part II</a:t>
            </a:r>
            <a:endParaRPr lang="en-US" dirty="0"/>
          </a:p>
        </p:txBody>
      </p:sp>
      <p:sp>
        <p:nvSpPr>
          <p:cNvPr id="3" name="Content Placeholder 2"/>
          <p:cNvSpPr>
            <a:spLocks noGrp="1"/>
          </p:cNvSpPr>
          <p:nvPr>
            <p:ph idx="1"/>
          </p:nvPr>
        </p:nvSpPr>
        <p:spPr>
          <a:xfrm>
            <a:off x="457200" y="1371600"/>
            <a:ext cx="8229600" cy="4525963"/>
          </a:xfrm>
        </p:spPr>
        <p:txBody>
          <a:bodyPr/>
          <a:lstStyle/>
          <a:p>
            <a:r>
              <a:rPr lang="en-US" sz="1600" dirty="0" smtClean="0"/>
              <a:t>The art of achieving good energy resolution: minimize or eliminate the </a:t>
            </a:r>
            <a:r>
              <a:rPr lang="en-US" sz="1600" u="sng" dirty="0" smtClean="0"/>
              <a:t>largest fluctuations</a:t>
            </a:r>
            <a:r>
              <a:rPr lang="en-US" sz="1600" dirty="0" smtClean="0"/>
              <a:t>, not just any fluctuations. This requires an understanding of the measurement process and understanding the source of fluctuations. They may depend on factors beyond control, like geometry (leakage). </a:t>
            </a:r>
          </a:p>
          <a:p>
            <a:r>
              <a:rPr lang="en-US" sz="1600" dirty="0" smtClean="0"/>
              <a:t>What is the origin of the fluctuations in ‘large enough’ hadron calorimeters? Popular answers:</a:t>
            </a:r>
          </a:p>
          <a:p>
            <a:pPr lvl="1"/>
            <a:r>
              <a:rPr lang="en-US" sz="1600" dirty="0" smtClean="0"/>
              <a:t>Hadron showers fluctuate a lot</a:t>
            </a:r>
          </a:p>
          <a:p>
            <a:pPr lvl="1"/>
            <a:r>
              <a:rPr lang="en-US" sz="1600" dirty="0" smtClean="0"/>
              <a:t>It is because e/h ratio ≠ 1</a:t>
            </a:r>
          </a:p>
          <a:p>
            <a:pPr lvl="1"/>
            <a:r>
              <a:rPr lang="en-US" sz="1600" dirty="0" smtClean="0"/>
              <a:t>It is because e/</a:t>
            </a:r>
            <a:r>
              <a:rPr lang="en-US" sz="1600" dirty="0" smtClean="0">
                <a:latin typeface="Symbol" pitchFamily="18" charset="2"/>
              </a:rPr>
              <a:t>p</a:t>
            </a:r>
            <a:r>
              <a:rPr lang="en-US" sz="1600" dirty="0" smtClean="0"/>
              <a:t> ratio ≠ 1</a:t>
            </a:r>
          </a:p>
          <a:p>
            <a:pPr lvl="1"/>
            <a:r>
              <a:rPr lang="en-US" sz="1600" dirty="0" smtClean="0"/>
              <a:t>We do not see/properly measure energy of neutrons </a:t>
            </a:r>
          </a:p>
          <a:p>
            <a:pPr lvl="1"/>
            <a:r>
              <a:rPr lang="en-US" sz="1600" dirty="0" smtClean="0"/>
              <a:t>We do not understand the development of </a:t>
            </a:r>
            <a:r>
              <a:rPr lang="en-US" sz="1600" dirty="0" err="1"/>
              <a:t>h</a:t>
            </a:r>
            <a:r>
              <a:rPr lang="en-US" sz="1600" dirty="0" err="1" smtClean="0"/>
              <a:t>adronic</a:t>
            </a:r>
            <a:r>
              <a:rPr lang="en-US" sz="1600" dirty="0" smtClean="0"/>
              <a:t> showers</a:t>
            </a:r>
          </a:p>
          <a:p>
            <a:r>
              <a:rPr lang="en-US" sz="1600" dirty="0" smtClean="0"/>
              <a:t>None of these answers is completely wrong, but they describe (some aspects) the problem, rather than explain it</a:t>
            </a:r>
          </a:p>
          <a:p>
            <a:r>
              <a:rPr lang="en-US" sz="1600" dirty="0" smtClean="0"/>
              <a:t>Hint: If we were to build a total absorption liquid hydrogen ionization calorimeter (say a huge bubble chamber) it would have excellent energy resolution for hadrons, limited by fluctuation of energy carried out by neutrinos (and </a:t>
            </a:r>
            <a:r>
              <a:rPr lang="en-US" sz="1600" dirty="0" err="1" smtClean="0"/>
              <a:t>muons</a:t>
            </a:r>
            <a:r>
              <a:rPr lang="en-US" sz="1600" dirty="0" smtClean="0"/>
              <a:t> if it wasn’t ‘big enough’).</a:t>
            </a:r>
            <a:endParaRPr lang="en-US"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Does the Energy Go?</a:t>
            </a:r>
            <a:endParaRPr lang="en-US" dirty="0"/>
          </a:p>
        </p:txBody>
      </p:sp>
      <p:sp>
        <p:nvSpPr>
          <p:cNvPr id="3" name="Content Placeholder 2"/>
          <p:cNvSpPr>
            <a:spLocks noGrp="1"/>
          </p:cNvSpPr>
          <p:nvPr>
            <p:ph idx="1"/>
          </p:nvPr>
        </p:nvSpPr>
        <p:spPr>
          <a:xfrm>
            <a:off x="457200" y="1219200"/>
            <a:ext cx="8229600" cy="4525963"/>
          </a:xfrm>
        </p:spPr>
        <p:txBody>
          <a:bodyPr/>
          <a:lstStyle/>
          <a:p>
            <a:r>
              <a:rPr lang="en-US" sz="1600" dirty="0" smtClean="0"/>
              <a:t>Energy is conserved. How can the observed energy in a total absorption calorimeter fluctuate?? It surely cannot be bigger than the incoming energy..</a:t>
            </a:r>
          </a:p>
          <a:p>
            <a:endParaRPr lang="en-US" sz="1600" dirty="0"/>
          </a:p>
          <a:p>
            <a:endParaRPr lang="en-US" sz="1600" dirty="0" smtClean="0"/>
          </a:p>
          <a:p>
            <a:endParaRPr lang="en-US" sz="1600" dirty="0"/>
          </a:p>
          <a:p>
            <a:endParaRPr lang="en-US" sz="1600" dirty="0" smtClean="0"/>
          </a:p>
          <a:p>
            <a:endParaRPr lang="en-US" sz="1600" dirty="0"/>
          </a:p>
          <a:p>
            <a:r>
              <a:rPr lang="en-US" sz="1600" dirty="0" smtClean="0"/>
              <a:t>Hadron-nucleus interaction produce secondary particles:</a:t>
            </a:r>
          </a:p>
          <a:p>
            <a:pPr lvl="1"/>
            <a:r>
              <a:rPr lang="en-US" sz="1600" dirty="0" smtClean="0"/>
              <a:t>EM component (i.e. </a:t>
            </a:r>
            <a:r>
              <a:rPr lang="en-US" sz="1600" dirty="0" err="1" smtClean="0">
                <a:latin typeface="Symbol" pitchFamily="18" charset="2"/>
              </a:rPr>
              <a:t>p</a:t>
            </a:r>
            <a:r>
              <a:rPr lang="en-US" sz="1600" baseline="30000" dirty="0" err="1" smtClean="0"/>
              <a:t>o</a:t>
            </a:r>
            <a:r>
              <a:rPr lang="en-US" sz="1600" dirty="0" smtClean="0"/>
              <a:t>)</a:t>
            </a:r>
          </a:p>
          <a:p>
            <a:pPr lvl="1"/>
            <a:r>
              <a:rPr lang="en-US" sz="1600" dirty="0" smtClean="0"/>
              <a:t>‘</a:t>
            </a:r>
            <a:r>
              <a:rPr lang="en-US" sz="1600" dirty="0" err="1" smtClean="0"/>
              <a:t>hadronic</a:t>
            </a:r>
            <a:r>
              <a:rPr lang="en-US" sz="1600" dirty="0" smtClean="0"/>
              <a:t>’ component (</a:t>
            </a:r>
            <a:r>
              <a:rPr lang="en-US" sz="1600" dirty="0" err="1" smtClean="0"/>
              <a:t>pions</a:t>
            </a:r>
            <a:r>
              <a:rPr lang="en-US" sz="1600" dirty="0" smtClean="0"/>
              <a:t>, </a:t>
            </a:r>
            <a:r>
              <a:rPr lang="en-US" sz="1600" dirty="0" err="1" smtClean="0"/>
              <a:t>kaons</a:t>
            </a:r>
            <a:r>
              <a:rPr lang="en-US" sz="1600" dirty="0" smtClean="0"/>
              <a:t>, fast protons and neutrons)</a:t>
            </a:r>
          </a:p>
          <a:p>
            <a:pPr lvl="1"/>
            <a:r>
              <a:rPr lang="en-US" sz="1600" dirty="0" smtClean="0"/>
              <a:t>‘nuclear’ component (heavy fragments, </a:t>
            </a:r>
            <a:r>
              <a:rPr lang="en-US" sz="1600" dirty="0" err="1" smtClean="0"/>
              <a:t>spallation</a:t>
            </a:r>
            <a:r>
              <a:rPr lang="en-US" sz="1600" dirty="0" smtClean="0"/>
              <a:t> neutrons and protons). Ionization energy deposited by this component is measured, but it may have lower efficiency for conversion into observable signals (Birks). This may contribute to the observed energy deficit.</a:t>
            </a:r>
          </a:p>
          <a:p>
            <a:r>
              <a:rPr lang="en-US" sz="1600" dirty="0" smtClean="0"/>
              <a:t>Surprisingly large fraction (20-30%) of the kinetic energy of the incoming hadrons is transformed into potential (hence unobserved) energy of liberated nucleons. This occurs in the primary interactions as well as in the interactions of hadrons produced in the primary and secondary interactions.</a:t>
            </a:r>
          </a:p>
          <a:p>
            <a:endParaRPr lang="en-US" sz="1600" dirty="0"/>
          </a:p>
        </p:txBody>
      </p:sp>
      <p:pic>
        <p:nvPicPr>
          <p:cNvPr id="4" name="Picture 3"/>
          <p:cNvPicPr>
            <a:picLocks noChangeAspect="1" noChangeArrowheads="1"/>
          </p:cNvPicPr>
          <p:nvPr/>
        </p:nvPicPr>
        <p:blipFill>
          <a:blip r:embed="rId2"/>
          <a:srcRect l="22188" t="28417" r="20171" b="36311"/>
          <a:stretch>
            <a:fillRect/>
          </a:stretch>
        </p:blipFill>
        <p:spPr bwMode="auto">
          <a:xfrm>
            <a:off x="1905000" y="1828800"/>
            <a:ext cx="2982421" cy="1262535"/>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827088" y="0"/>
            <a:ext cx="7859712" cy="1371600"/>
          </a:xfrm>
        </p:spPr>
        <p:txBody>
          <a:bodyPr/>
          <a:lstStyle/>
          <a:p>
            <a:r>
              <a:rPr lang="en-US" dirty="0"/>
              <a:t> </a:t>
            </a:r>
            <a:r>
              <a:rPr lang="en-US" sz="3200" dirty="0"/>
              <a:t>Total Absorption </a:t>
            </a:r>
            <a:r>
              <a:rPr lang="en-US" sz="3200" dirty="0" smtClean="0"/>
              <a:t>Calorimeter: A Primer</a:t>
            </a:r>
            <a:endParaRPr lang="en-US" sz="3200" dirty="0"/>
          </a:p>
        </p:txBody>
      </p:sp>
      <p:sp>
        <p:nvSpPr>
          <p:cNvPr id="171011" name="Rectangle 3"/>
          <p:cNvSpPr>
            <a:spLocks noGrp="1" noChangeArrowheads="1"/>
          </p:cNvSpPr>
          <p:nvPr>
            <p:ph type="body" idx="1"/>
          </p:nvPr>
        </p:nvSpPr>
        <p:spPr>
          <a:xfrm>
            <a:off x="457200" y="1295400"/>
            <a:ext cx="8328025" cy="2455862"/>
          </a:xfrm>
        </p:spPr>
        <p:txBody>
          <a:bodyPr/>
          <a:lstStyle/>
          <a:p>
            <a:pPr>
              <a:lnSpc>
                <a:spcPct val="80000"/>
              </a:lnSpc>
            </a:pPr>
            <a:r>
              <a:rPr lang="en-US" sz="1600" dirty="0"/>
              <a:t>Electrons/photons interact with atomic electrons. Total energy of the incoming particle is converted into detectable kinetic energy of electrons</a:t>
            </a:r>
          </a:p>
          <a:p>
            <a:pPr>
              <a:lnSpc>
                <a:spcPct val="80000"/>
              </a:lnSpc>
            </a:pPr>
            <a:r>
              <a:rPr lang="en-US" sz="1600" dirty="0"/>
              <a:t>Hadrons interact with nuclei. They break nuclei and liberate nucleons/nuclear fragments. Even if the kinetic energy of the resulting nucleons is measured, the significant fraction of energy is lost to overcome the binding energy. Fluctuations of the number of broken nuclei dominates fluctuations of the observed energy </a:t>
            </a:r>
          </a:p>
          <a:p>
            <a:pPr>
              <a:lnSpc>
                <a:spcPct val="80000"/>
              </a:lnSpc>
            </a:pPr>
            <a:r>
              <a:rPr lang="en-US" sz="1600" dirty="0"/>
              <a:t>Excellent energy resolution for electrons/photons</a:t>
            </a:r>
          </a:p>
          <a:p>
            <a:pPr>
              <a:lnSpc>
                <a:spcPct val="80000"/>
              </a:lnSpc>
            </a:pPr>
            <a:r>
              <a:rPr lang="en-US" sz="1600" dirty="0"/>
              <a:t>Relatively poor energy resolution for hadrons (fluctuations constant with energy, e/</a:t>
            </a:r>
            <a:r>
              <a:rPr lang="en-US" sz="1600" dirty="0">
                <a:latin typeface="Symbol" pitchFamily="18" charset="2"/>
              </a:rPr>
              <a:t>p</a:t>
            </a:r>
            <a:r>
              <a:rPr lang="en-US" sz="1600" dirty="0"/>
              <a:t> &gt; 1)</a:t>
            </a:r>
          </a:p>
        </p:txBody>
      </p:sp>
      <p:pic>
        <p:nvPicPr>
          <p:cNvPr id="171012" name="Picture 4" descr="electron_pion_compare"/>
          <p:cNvPicPr>
            <a:picLocks noChangeAspect="1" noChangeArrowheads="1"/>
          </p:cNvPicPr>
          <p:nvPr/>
        </p:nvPicPr>
        <p:blipFill>
          <a:blip r:embed="rId3"/>
          <a:srcRect/>
          <a:stretch>
            <a:fillRect/>
          </a:stretch>
        </p:blipFill>
        <p:spPr bwMode="auto">
          <a:xfrm>
            <a:off x="2133600" y="3352800"/>
            <a:ext cx="4598796" cy="3114675"/>
          </a:xfrm>
          <a:prstGeom prst="rect">
            <a:avLst/>
          </a:prstGeom>
          <a:noFill/>
        </p:spPr>
      </p:pic>
      <p:sp>
        <p:nvSpPr>
          <p:cNvPr id="171015" name="Line 7"/>
          <p:cNvSpPr>
            <a:spLocks noChangeShapeType="1"/>
          </p:cNvSpPr>
          <p:nvPr/>
        </p:nvSpPr>
        <p:spPr bwMode="auto">
          <a:xfrm>
            <a:off x="1828800" y="5181600"/>
            <a:ext cx="1439863" cy="288925"/>
          </a:xfrm>
          <a:prstGeom prst="line">
            <a:avLst/>
          </a:prstGeom>
          <a:noFill/>
          <a:ln w="38100">
            <a:solidFill>
              <a:srgbClr val="FF0000"/>
            </a:solidFill>
            <a:round/>
            <a:headEnd/>
            <a:tailEnd type="triangle" w="med" len="med"/>
          </a:ln>
          <a:effectLst/>
        </p:spPr>
        <p:txBody>
          <a:bodyPr/>
          <a:lstStyle/>
          <a:p>
            <a:endParaRPr lang="en-US"/>
          </a:p>
        </p:txBody>
      </p:sp>
      <p:sp>
        <p:nvSpPr>
          <p:cNvPr id="171016" name="Line 8"/>
          <p:cNvSpPr>
            <a:spLocks noChangeShapeType="1"/>
          </p:cNvSpPr>
          <p:nvPr/>
        </p:nvSpPr>
        <p:spPr bwMode="auto">
          <a:xfrm flipH="1">
            <a:off x="5486400" y="4495800"/>
            <a:ext cx="1295400" cy="720725"/>
          </a:xfrm>
          <a:prstGeom prst="line">
            <a:avLst/>
          </a:prstGeom>
          <a:noFill/>
          <a:ln w="38100">
            <a:solidFill>
              <a:srgbClr val="FF0000"/>
            </a:solidFill>
            <a:round/>
            <a:headEnd/>
            <a:tailEnd type="triangle" w="med" len="med"/>
          </a:ln>
          <a:effectLst/>
        </p:spPr>
        <p:txBody>
          <a:bodyPr/>
          <a:lstStyle/>
          <a:p>
            <a:endParaRPr lang="en-US"/>
          </a:p>
        </p:txBody>
      </p:sp>
      <p:sp>
        <p:nvSpPr>
          <p:cNvPr id="9" name="TextBox 8"/>
          <p:cNvSpPr txBox="1"/>
          <p:nvPr/>
        </p:nvSpPr>
        <p:spPr>
          <a:xfrm>
            <a:off x="609600" y="4267200"/>
            <a:ext cx="1524000" cy="1169551"/>
          </a:xfrm>
          <a:prstGeom prst="rect">
            <a:avLst/>
          </a:prstGeom>
          <a:noFill/>
        </p:spPr>
        <p:txBody>
          <a:bodyPr wrap="square" rtlCol="0">
            <a:spAutoFit/>
          </a:bodyPr>
          <a:lstStyle/>
          <a:p>
            <a:r>
              <a:rPr lang="en-US" sz="1400" dirty="0" smtClean="0">
                <a:latin typeface="Comic Sans MS" pitchFamily="66" charset="0"/>
              </a:rPr>
              <a:t>Large number of broken nuclei </a:t>
            </a:r>
            <a:r>
              <a:rPr lang="en-US" sz="1400" dirty="0" smtClean="0">
                <a:latin typeface="Comic Sans MS" pitchFamily="66" charset="0"/>
                <a:sym typeface="Wingdings" pitchFamily="2" charset="2"/>
              </a:rPr>
              <a:t></a:t>
            </a:r>
            <a:r>
              <a:rPr lang="en-US" sz="1400" dirty="0" smtClean="0">
                <a:latin typeface="Comic Sans MS" pitchFamily="66" charset="0"/>
              </a:rPr>
              <a:t> large amount of missing energy</a:t>
            </a:r>
          </a:p>
        </p:txBody>
      </p:sp>
      <p:sp>
        <p:nvSpPr>
          <p:cNvPr id="10" name="TextBox 9"/>
          <p:cNvSpPr txBox="1"/>
          <p:nvPr/>
        </p:nvSpPr>
        <p:spPr>
          <a:xfrm>
            <a:off x="6934200" y="4267200"/>
            <a:ext cx="1524000" cy="1169551"/>
          </a:xfrm>
          <a:prstGeom prst="rect">
            <a:avLst/>
          </a:prstGeom>
          <a:noFill/>
        </p:spPr>
        <p:txBody>
          <a:bodyPr wrap="square" rtlCol="0">
            <a:spAutoFit/>
          </a:bodyPr>
          <a:lstStyle/>
          <a:p>
            <a:r>
              <a:rPr lang="en-US" sz="1400" dirty="0" smtClean="0">
                <a:latin typeface="Comic Sans MS" pitchFamily="66" charset="0"/>
              </a:rPr>
              <a:t>Small number of broken nuclei </a:t>
            </a:r>
            <a:r>
              <a:rPr lang="en-US" sz="1400" dirty="0" smtClean="0">
                <a:latin typeface="Comic Sans MS" pitchFamily="66" charset="0"/>
                <a:sym typeface="Wingdings" pitchFamily="2" charset="2"/>
              </a:rPr>
              <a:t></a:t>
            </a:r>
            <a:r>
              <a:rPr lang="en-US" sz="1400" dirty="0" smtClean="0">
                <a:latin typeface="Comic Sans MS" pitchFamily="66" charset="0"/>
              </a:rPr>
              <a:t> small amount of missing energy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Total Absorption Calorimeter: A Lesson</a:t>
            </a:r>
            <a:endParaRPr lang="en-US" sz="3200" dirty="0"/>
          </a:p>
        </p:txBody>
      </p:sp>
      <p:sp>
        <p:nvSpPr>
          <p:cNvPr id="3" name="Content Placeholder 2"/>
          <p:cNvSpPr>
            <a:spLocks noGrp="1"/>
          </p:cNvSpPr>
          <p:nvPr>
            <p:ph idx="1"/>
          </p:nvPr>
        </p:nvSpPr>
        <p:spPr/>
        <p:txBody>
          <a:bodyPr/>
          <a:lstStyle/>
          <a:p>
            <a:r>
              <a:rPr lang="en-US" sz="2000" dirty="0" smtClean="0"/>
              <a:t>Kinetic energy deposited in a medium by </a:t>
            </a:r>
            <a:r>
              <a:rPr lang="en-US" sz="2000" dirty="0" err="1" smtClean="0"/>
              <a:t>hadronic</a:t>
            </a:r>
            <a:r>
              <a:rPr lang="en-US" sz="2000" dirty="0" smtClean="0"/>
              <a:t> showers undergoes large fluctuations</a:t>
            </a:r>
          </a:p>
          <a:p>
            <a:r>
              <a:rPr lang="en-US" sz="2000" dirty="0" smtClean="0"/>
              <a:t>Measuring it ‘better’ (for example in a total absorption calorimeter) makes little sense. </a:t>
            </a:r>
            <a:endParaRPr lang="en-US" sz="2000" dirty="0"/>
          </a:p>
          <a:p>
            <a:r>
              <a:rPr lang="en-US" sz="2000" dirty="0" smtClean="0"/>
              <a:t>Unless one supplements the energy measurement with additional information about the number of broken nuclei on the event-by-event basis.</a:t>
            </a:r>
          </a:p>
          <a:p>
            <a:r>
              <a:rPr lang="en-US" sz="2000" dirty="0" smtClean="0"/>
              <a:t>The ultimate energy resolution will be limited by the degree of the correlation between the this ‘additional’ information and the actual amount of invisible potential energy. </a:t>
            </a:r>
          </a:p>
          <a:p>
            <a:r>
              <a:rPr lang="en-US" sz="2000" dirty="0" smtClean="0"/>
              <a:t>Note: this has little to do with the measurement of the energy carried away by neutrons, which is accounted for in the total observed energy anyway. </a:t>
            </a:r>
            <a:endParaRPr 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Estimating the Number of Broken Nuclei</a:t>
            </a:r>
            <a:endParaRPr lang="en-US" sz="3200" dirty="0"/>
          </a:p>
        </p:txBody>
      </p:sp>
      <p:sp>
        <p:nvSpPr>
          <p:cNvPr id="3" name="Content Placeholder 2"/>
          <p:cNvSpPr>
            <a:spLocks noGrp="1"/>
          </p:cNvSpPr>
          <p:nvPr>
            <p:ph idx="1"/>
          </p:nvPr>
        </p:nvSpPr>
        <p:spPr/>
        <p:txBody>
          <a:bodyPr/>
          <a:lstStyle/>
          <a:p>
            <a:r>
              <a:rPr lang="en-US" sz="1800" dirty="0" smtClean="0"/>
              <a:t>Observation: nuclei are broken by  ‘</a:t>
            </a:r>
            <a:r>
              <a:rPr lang="en-US" sz="1800" dirty="0" err="1" smtClean="0"/>
              <a:t>hadronic</a:t>
            </a:r>
            <a:r>
              <a:rPr lang="en-US" sz="1800" dirty="0" smtClean="0"/>
              <a:t>’ interactions within the shower. Shower = ‘EM’ component + </a:t>
            </a:r>
            <a:r>
              <a:rPr lang="en-US" sz="1800" dirty="0" err="1" smtClean="0"/>
              <a:t>hadronic</a:t>
            </a:r>
            <a:r>
              <a:rPr lang="en-US" sz="1800" dirty="0" smtClean="0"/>
              <a:t> component, hence a number of </a:t>
            </a:r>
            <a:r>
              <a:rPr lang="en-US" sz="1800" dirty="0" err="1" smtClean="0"/>
              <a:t>hadronic</a:t>
            </a:r>
            <a:r>
              <a:rPr lang="en-US" sz="1800" dirty="0" smtClean="0"/>
              <a:t> interactions must be anti-correlated with the fraction of energy carried by </a:t>
            </a:r>
            <a:r>
              <a:rPr lang="en-US" sz="1800" dirty="0" err="1" smtClean="0">
                <a:latin typeface="Symbol" pitchFamily="18" charset="2"/>
              </a:rPr>
              <a:t>p</a:t>
            </a:r>
            <a:r>
              <a:rPr lang="en-US" sz="1800" baseline="30000" dirty="0" err="1" smtClean="0"/>
              <a:t>o</a:t>
            </a:r>
            <a:r>
              <a:rPr lang="en-US" sz="1800" dirty="0" err="1" smtClean="0"/>
              <a:t>’s</a:t>
            </a:r>
            <a:r>
              <a:rPr lang="en-US" sz="1800" dirty="0" smtClean="0"/>
              <a:t>.</a:t>
            </a:r>
          </a:p>
          <a:p>
            <a:r>
              <a:rPr lang="en-US" sz="1800" dirty="0" smtClean="0"/>
              <a:t>EM showers consists of relativistic electrons (m≈0), whereas a significant fraction of particles of the </a:t>
            </a:r>
            <a:r>
              <a:rPr lang="en-US" sz="1800" dirty="0" err="1" smtClean="0"/>
              <a:t>hadronic</a:t>
            </a:r>
            <a:r>
              <a:rPr lang="en-US" sz="1800" dirty="0" smtClean="0"/>
              <a:t> component are non-relativistic (m&gt;140 </a:t>
            </a:r>
            <a:r>
              <a:rPr lang="en-US" sz="1800" dirty="0" err="1" smtClean="0"/>
              <a:t>MeV</a:t>
            </a:r>
            <a:r>
              <a:rPr lang="en-US" sz="1800" dirty="0" smtClean="0"/>
              <a:t>) </a:t>
            </a:r>
            <a:r>
              <a:rPr lang="en-US" sz="1800" dirty="0" smtClean="0">
                <a:sym typeface="Wingdings" pitchFamily="2" charset="2"/>
              </a:rPr>
              <a:t> use Cherenkov/scintillation ratio </a:t>
            </a:r>
            <a:r>
              <a:rPr lang="en-US" sz="1800" dirty="0" smtClean="0"/>
              <a:t>to estimate the number of broken nuclei </a:t>
            </a:r>
            <a:r>
              <a:rPr lang="en-US" sz="1800" dirty="0" smtClean="0">
                <a:sym typeface="Wingdings" pitchFamily="2" charset="2"/>
              </a:rPr>
              <a:t>(P. </a:t>
            </a:r>
            <a:r>
              <a:rPr lang="en-US" sz="1800" dirty="0" err="1" smtClean="0">
                <a:sym typeface="Wingdings" pitchFamily="2" charset="2"/>
              </a:rPr>
              <a:t>Mockett</a:t>
            </a:r>
            <a:r>
              <a:rPr lang="en-US" sz="1800" smtClean="0">
                <a:sym typeface="Wingdings" pitchFamily="2" charset="2"/>
              </a:rPr>
              <a:t> 1984)</a:t>
            </a:r>
            <a:endParaRPr lang="en-US" sz="1800" dirty="0" smtClean="0"/>
          </a:p>
          <a:p>
            <a:r>
              <a:rPr lang="en-US" sz="1800" dirty="0" smtClean="0"/>
              <a:t>Or use scintillation-Cherenkov light correlation to derive the correction for the unobserved energy</a:t>
            </a:r>
            <a:endParaRPr lang="en-US" sz="1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of Total Absorption Calorimeter</a:t>
            </a:r>
            <a:endParaRPr lang="en-US" dirty="0"/>
          </a:p>
        </p:txBody>
      </p:sp>
      <p:sp>
        <p:nvSpPr>
          <p:cNvPr id="3" name="Content Placeholder 2"/>
          <p:cNvSpPr>
            <a:spLocks noGrp="1"/>
          </p:cNvSpPr>
          <p:nvPr>
            <p:ph idx="1"/>
          </p:nvPr>
        </p:nvSpPr>
        <p:spPr/>
        <p:txBody>
          <a:bodyPr/>
          <a:lstStyle/>
          <a:p>
            <a:r>
              <a:rPr lang="en-US" sz="2000" dirty="0" smtClean="0"/>
              <a:t>‘Infinite’ uniform block of lead glass (used as a typical material composition and optical properties, like the refraction index n)</a:t>
            </a:r>
          </a:p>
          <a:p>
            <a:r>
              <a:rPr lang="en-US" sz="2000" dirty="0" smtClean="0"/>
              <a:t>Stand-alone GEANT4 (Hans Wenzel)</a:t>
            </a:r>
          </a:p>
          <a:p>
            <a:r>
              <a:rPr lang="en-US" sz="2000" dirty="0" smtClean="0"/>
              <a:t>Total ionization energy deposition summed up for all shower particles</a:t>
            </a:r>
          </a:p>
          <a:p>
            <a:r>
              <a:rPr lang="en-US" sz="2000" dirty="0" smtClean="0"/>
              <a:t>Total Cherenkov photons energy summed up for all shower particles</a:t>
            </a:r>
          </a:p>
          <a:p>
            <a:r>
              <a:rPr lang="en-US" sz="2000" dirty="0" smtClean="0"/>
              <a:t>Ignored: </a:t>
            </a:r>
          </a:p>
          <a:p>
            <a:pPr lvl="1"/>
            <a:r>
              <a:rPr lang="en-US" sz="2000" dirty="0" smtClean="0"/>
              <a:t>scintillation mechanism, saturation, light propagation and correction </a:t>
            </a:r>
          </a:p>
          <a:p>
            <a:pPr lvl="1"/>
            <a:r>
              <a:rPr lang="en-US" sz="2000" dirty="0" smtClean="0"/>
              <a:t>Cherenkov light absorption collection</a:t>
            </a:r>
          </a:p>
          <a:p>
            <a:pPr lvl="1"/>
            <a:r>
              <a:rPr lang="en-US" sz="2000" dirty="0" err="1" smtClean="0"/>
              <a:t>Photodetectors</a:t>
            </a:r>
            <a:endParaRPr lang="en-US" sz="2000"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Ionization – Cherenkov (anti)Correlation</a:t>
            </a:r>
            <a:endParaRPr lang="en-US" dirty="0"/>
          </a:p>
        </p:txBody>
      </p:sp>
      <p:sp>
        <p:nvSpPr>
          <p:cNvPr id="3" name="Content Placeholder 2"/>
          <p:cNvSpPr>
            <a:spLocks noGrp="1"/>
          </p:cNvSpPr>
          <p:nvPr>
            <p:ph idx="1"/>
          </p:nvPr>
        </p:nvSpPr>
        <p:spPr>
          <a:xfrm>
            <a:off x="381000" y="1371600"/>
            <a:ext cx="8229600" cy="4525963"/>
          </a:xfrm>
        </p:spPr>
        <p:txBody>
          <a:bodyPr/>
          <a:lstStyle/>
          <a:p>
            <a:r>
              <a:rPr lang="en-US" sz="1800" dirty="0" smtClean="0"/>
              <a:t>Example: 10 </a:t>
            </a:r>
            <a:r>
              <a:rPr lang="en-US" sz="1800" dirty="0" err="1" smtClean="0"/>
              <a:t>GeV</a:t>
            </a:r>
            <a:r>
              <a:rPr lang="en-US" sz="1800" dirty="0" smtClean="0"/>
              <a:t> </a:t>
            </a:r>
            <a:r>
              <a:rPr lang="en-US" sz="1800" dirty="0" err="1" smtClean="0"/>
              <a:t>pion</a:t>
            </a:r>
            <a:r>
              <a:rPr lang="en-US" sz="1800" dirty="0" smtClean="0"/>
              <a:t> showers in a very large block of a lead glass</a:t>
            </a:r>
          </a:p>
          <a:p>
            <a:r>
              <a:rPr lang="en-US" sz="1800" dirty="0" smtClean="0"/>
              <a:t>Let S = </a:t>
            </a:r>
            <a:r>
              <a:rPr lang="en-US" sz="1800" dirty="0" smtClean="0">
                <a:latin typeface="Symbol" pitchFamily="18" charset="2"/>
              </a:rPr>
              <a:t>a</a:t>
            </a:r>
            <a:r>
              <a:rPr lang="en-US" sz="1800" dirty="0" smtClean="0"/>
              <a:t>*Ionization energy (assume that the scintillation is proportional to the total ionization energy deposition), </a:t>
            </a:r>
            <a:r>
              <a:rPr lang="en-US" sz="1800" dirty="0" smtClean="0">
                <a:latin typeface="Symbol" pitchFamily="18" charset="2"/>
              </a:rPr>
              <a:t>a</a:t>
            </a:r>
            <a:r>
              <a:rPr lang="en-US" sz="1800" dirty="0" smtClean="0"/>
              <a:t> determined from electrons</a:t>
            </a:r>
            <a:r>
              <a:rPr lang="en-US" sz="1800" dirty="0" smtClean="0"/>
              <a:t> </a:t>
            </a:r>
            <a:r>
              <a:rPr lang="en-US" sz="1800" dirty="0" smtClean="0"/>
              <a:t>by requiring </a:t>
            </a:r>
            <a:r>
              <a:rPr lang="en-US" sz="1800" dirty="0" smtClean="0"/>
              <a:t> S = 10 </a:t>
            </a:r>
            <a:r>
              <a:rPr lang="en-US" sz="1800" dirty="0" err="1" smtClean="0"/>
              <a:t>GeV</a:t>
            </a:r>
            <a:endParaRPr lang="en-US" sz="1800" dirty="0" smtClean="0"/>
          </a:p>
          <a:p>
            <a:r>
              <a:rPr lang="en-US" sz="1800" dirty="0" smtClean="0"/>
              <a:t>Let C = </a:t>
            </a:r>
            <a:r>
              <a:rPr lang="en-US" sz="1800" dirty="0" smtClean="0">
                <a:latin typeface="Symbol" pitchFamily="18" charset="2"/>
              </a:rPr>
              <a:t>b</a:t>
            </a:r>
            <a:r>
              <a:rPr lang="en-US" sz="1800" dirty="0" smtClean="0"/>
              <a:t>*Cherenkov energy (</a:t>
            </a:r>
            <a:r>
              <a:rPr lang="en-US" sz="1800" dirty="0" smtClean="0">
                <a:latin typeface="Symbol" pitchFamily="18" charset="2"/>
              </a:rPr>
              <a:t>b</a:t>
            </a:r>
            <a:r>
              <a:rPr lang="en-US" sz="1800" dirty="0" smtClean="0"/>
              <a:t> calibrated with electrons requiring C = 10 </a:t>
            </a:r>
            <a:r>
              <a:rPr lang="en-US" sz="1800" dirty="0" err="1" smtClean="0"/>
              <a:t>GeV</a:t>
            </a:r>
            <a:r>
              <a:rPr lang="en-US" sz="1800" dirty="0" smtClean="0"/>
              <a:t>)</a:t>
            </a:r>
          </a:p>
          <a:p>
            <a:r>
              <a:rPr lang="en-US" sz="1800" dirty="0" smtClean="0"/>
              <a:t>Dimensionless plot: fraction of missing energy as a function of C/S ratio</a:t>
            </a:r>
          </a:p>
          <a:p>
            <a:r>
              <a:rPr lang="en-US" sz="1800" dirty="0" smtClean="0"/>
              <a:t>Very little energy-dependent</a:t>
            </a:r>
            <a:endParaRPr lang="en-US" sz="1800" dirty="0" smtClean="0"/>
          </a:p>
          <a:p>
            <a:endParaRPr lang="en-US" dirty="0"/>
          </a:p>
        </p:txBody>
      </p:sp>
      <p:pic>
        <p:nvPicPr>
          <p:cNvPr id="4" name="Content Placeholder 3" descr="scint_vs_cher.eps"/>
          <p:cNvPicPr>
            <a:picLocks noChangeAspect="1"/>
          </p:cNvPicPr>
          <p:nvPr/>
        </p:nvPicPr>
        <p:blipFill>
          <a:blip r:embed="rId3"/>
          <a:srcRect l="7582" r="10046"/>
          <a:stretch>
            <a:fillRect/>
          </a:stretch>
        </p:blipFill>
        <p:spPr bwMode="auto">
          <a:xfrm rot="5400000">
            <a:off x="3568136" y="3213664"/>
            <a:ext cx="2097556" cy="3747428"/>
          </a:xfrm>
          <a:prstGeom prst="rect">
            <a:avLst/>
          </a:prstGeom>
          <a:noFill/>
          <a:ln w="9525">
            <a:noFill/>
            <a:miter lim="800000"/>
            <a:headEnd/>
            <a:tailEnd/>
          </a:ln>
          <a:effectLst/>
        </p:spPr>
      </p:pic>
      <p:sp>
        <p:nvSpPr>
          <p:cNvPr id="5" name="TextBox 4"/>
          <p:cNvSpPr txBox="1"/>
          <p:nvPr/>
        </p:nvSpPr>
        <p:spPr>
          <a:xfrm>
            <a:off x="2362200" y="4038600"/>
            <a:ext cx="524503" cy="369332"/>
          </a:xfrm>
          <a:prstGeom prst="rect">
            <a:avLst/>
          </a:prstGeom>
          <a:noFill/>
        </p:spPr>
        <p:txBody>
          <a:bodyPr wrap="none" rtlCol="0">
            <a:spAutoFit/>
          </a:bodyPr>
          <a:lstStyle/>
          <a:p>
            <a:r>
              <a:rPr lang="en-US" dirty="0" smtClean="0"/>
              <a:t>S/E</a:t>
            </a:r>
            <a:endParaRPr lang="en-US" dirty="0"/>
          </a:p>
        </p:txBody>
      </p:sp>
      <p:sp>
        <p:nvSpPr>
          <p:cNvPr id="6" name="TextBox 5"/>
          <p:cNvSpPr txBox="1"/>
          <p:nvPr/>
        </p:nvSpPr>
        <p:spPr>
          <a:xfrm>
            <a:off x="5791200" y="6248400"/>
            <a:ext cx="793807" cy="369332"/>
          </a:xfrm>
          <a:prstGeom prst="rect">
            <a:avLst/>
          </a:prstGeom>
          <a:noFill/>
        </p:spPr>
        <p:txBody>
          <a:bodyPr wrap="none" rtlCol="0">
            <a:spAutoFit/>
          </a:bodyPr>
          <a:lstStyle/>
          <a:p>
            <a:r>
              <a:rPr lang="en-US" dirty="0" smtClean="0"/>
              <a:t>1-C/S</a:t>
            </a:r>
            <a:endParaRPr lang="en-US" dirty="0"/>
          </a:p>
        </p:txBody>
      </p:sp>
      <p:cxnSp>
        <p:nvCxnSpPr>
          <p:cNvPr id="8" name="Straight Arrow Connector 7"/>
          <p:cNvCxnSpPr/>
          <p:nvPr/>
        </p:nvCxnSpPr>
        <p:spPr>
          <a:xfrm rot="5400000">
            <a:off x="2020094" y="5295106"/>
            <a:ext cx="1143000" cy="1588"/>
          </a:xfrm>
          <a:prstGeom prst="straightConnector1">
            <a:avLst/>
          </a:prstGeom>
          <a:ln w="508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4648200"/>
            <a:ext cx="1752600" cy="1384995"/>
          </a:xfrm>
          <a:prstGeom prst="rect">
            <a:avLst/>
          </a:prstGeom>
          <a:noFill/>
        </p:spPr>
        <p:txBody>
          <a:bodyPr wrap="square" rtlCol="0">
            <a:spAutoFit/>
          </a:bodyPr>
          <a:lstStyle/>
          <a:p>
            <a:r>
              <a:rPr lang="en-US" sz="1400" dirty="0" smtClean="0">
                <a:solidFill>
                  <a:srgbClr val="FF0000"/>
                </a:solidFill>
                <a:latin typeface="Comic Sans MS" pitchFamily="66" charset="0"/>
              </a:rPr>
              <a:t>Width of the total deposited energy (energy resolution of a total absorption calorimeter)</a:t>
            </a:r>
            <a:endParaRPr lang="en-US" sz="1400" dirty="0">
              <a:solidFill>
                <a:srgbClr val="FF0000"/>
              </a:solidFill>
              <a:latin typeface="Comic Sans MS" pitchFamily="66" charset="0"/>
            </a:endParaRPr>
          </a:p>
        </p:txBody>
      </p:sp>
      <p:cxnSp>
        <p:nvCxnSpPr>
          <p:cNvPr id="13" name="Straight Arrow Connector 12"/>
          <p:cNvCxnSpPr/>
          <p:nvPr/>
        </p:nvCxnSpPr>
        <p:spPr>
          <a:xfrm rot="5400000">
            <a:off x="4001294" y="5372100"/>
            <a:ext cx="532606" cy="794"/>
          </a:xfrm>
          <a:prstGeom prst="straightConnector1">
            <a:avLst/>
          </a:prstGeom>
          <a:ln w="508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105400" y="4648200"/>
            <a:ext cx="1523999" cy="738664"/>
          </a:xfrm>
          <a:prstGeom prst="rect">
            <a:avLst/>
          </a:prstGeom>
          <a:noFill/>
        </p:spPr>
        <p:txBody>
          <a:bodyPr wrap="square" rtlCol="0">
            <a:spAutoFit/>
          </a:bodyPr>
          <a:lstStyle/>
          <a:p>
            <a:r>
              <a:rPr lang="en-US" sz="1400" dirty="0" smtClean="0">
                <a:solidFill>
                  <a:srgbClr val="00B050"/>
                </a:solidFill>
                <a:latin typeface="Comic Sans MS" pitchFamily="66" charset="0"/>
              </a:rPr>
              <a:t>Energy resolution after C/S correction </a:t>
            </a:r>
            <a:endParaRPr lang="en-US" sz="1400" dirty="0">
              <a:solidFill>
                <a:srgbClr val="00B050"/>
              </a:solidFill>
              <a:latin typeface="Comic Sans MS" pitchFamily="66"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sz="2700" dirty="0" smtClean="0"/>
              <a:t>Cherenkov/Scintillation Based  Correction</a:t>
            </a:r>
            <a:endParaRPr lang="en-US" sz="2700" dirty="0"/>
          </a:p>
        </p:txBody>
      </p:sp>
      <p:sp>
        <p:nvSpPr>
          <p:cNvPr id="174083" name="Rectangle 3"/>
          <p:cNvSpPr>
            <a:spLocks noGrp="1" noChangeArrowheads="1"/>
          </p:cNvSpPr>
          <p:nvPr>
            <p:ph type="body" idx="1"/>
          </p:nvPr>
        </p:nvSpPr>
        <p:spPr>
          <a:xfrm>
            <a:off x="457200" y="1371600"/>
            <a:ext cx="8229600" cy="2482850"/>
          </a:xfrm>
        </p:spPr>
        <p:txBody>
          <a:bodyPr/>
          <a:lstStyle/>
          <a:p>
            <a:r>
              <a:rPr lang="en-US" sz="1800" dirty="0" smtClean="0"/>
              <a:t>Determine the </a:t>
            </a:r>
            <a:r>
              <a:rPr lang="en-US" sz="1800" dirty="0" err="1" smtClean="0"/>
              <a:t>Corr</a:t>
            </a:r>
            <a:r>
              <a:rPr lang="en-US" sz="1800" dirty="0" smtClean="0"/>
              <a:t>(C/S) by fitting the ‘experimental’ correlation.</a:t>
            </a:r>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r>
              <a:rPr lang="en-US" sz="1800" dirty="0" err="1" smtClean="0"/>
              <a:t>E</a:t>
            </a:r>
            <a:r>
              <a:rPr lang="en-US" sz="1800" baseline="-25000" dirty="0" err="1" smtClean="0"/>
              <a:t>corr</a:t>
            </a:r>
            <a:r>
              <a:rPr lang="en-US" sz="1800" dirty="0" smtClean="0"/>
              <a:t> = S/</a:t>
            </a:r>
            <a:r>
              <a:rPr lang="en-US" sz="1800" dirty="0" err="1" smtClean="0"/>
              <a:t>Corr</a:t>
            </a:r>
            <a:r>
              <a:rPr lang="en-US" sz="1800" dirty="0" smtClean="0"/>
              <a:t>(C/S)</a:t>
            </a:r>
          </a:p>
          <a:p>
            <a:r>
              <a:rPr lang="en-US" sz="1800" dirty="0" smtClean="0"/>
              <a:t>Correction includes all contributions to missing energy (including Birks-like effects)</a:t>
            </a:r>
          </a:p>
          <a:p>
            <a:r>
              <a:rPr lang="en-US" sz="1800" dirty="0" smtClean="0"/>
              <a:t>Correction includes contribution of hadrons to Cherenkov light</a:t>
            </a:r>
          </a:p>
          <a:p>
            <a:r>
              <a:rPr lang="en-US" sz="1800" dirty="0" smtClean="0"/>
              <a:t>Correction function determined from the experiment: simulation independent (eventually)  </a:t>
            </a:r>
            <a:endParaRPr lang="en-US" sz="1800" dirty="0"/>
          </a:p>
        </p:txBody>
      </p:sp>
      <p:pic>
        <p:nvPicPr>
          <p:cNvPr id="174084" name="Picture 4" descr="fitpion"/>
          <p:cNvPicPr>
            <a:picLocks noChangeAspect="1" noChangeArrowheads="1"/>
          </p:cNvPicPr>
          <p:nvPr/>
        </p:nvPicPr>
        <p:blipFill>
          <a:blip r:embed="rId3"/>
          <a:srcRect l="2539" t="5624" r="2539"/>
          <a:stretch>
            <a:fillRect/>
          </a:stretch>
        </p:blipFill>
        <p:spPr bwMode="auto">
          <a:xfrm>
            <a:off x="2514601" y="1981201"/>
            <a:ext cx="3886200" cy="2617936"/>
          </a:xfrm>
          <a:prstGeom prst="rect">
            <a:avLst/>
          </a:prstGeom>
          <a:noFill/>
          <a:ln w="9525">
            <a:noFill/>
            <a:miter lim="800000"/>
            <a:headEnd/>
            <a:tailEnd/>
          </a:ln>
        </p:spPr>
      </p:pic>
      <p:sp>
        <p:nvSpPr>
          <p:cNvPr id="174085" name="Text Box 5"/>
          <p:cNvSpPr txBox="1">
            <a:spLocks noChangeArrowheads="1"/>
          </p:cNvSpPr>
          <p:nvPr/>
        </p:nvSpPr>
        <p:spPr bwMode="auto">
          <a:xfrm>
            <a:off x="4319588" y="4408488"/>
            <a:ext cx="200025" cy="336550"/>
          </a:xfrm>
          <a:prstGeom prst="rect">
            <a:avLst/>
          </a:prstGeom>
          <a:noFill/>
          <a:ln w="9525">
            <a:noFill/>
            <a:miter lim="800000"/>
            <a:headEnd/>
            <a:tailEnd/>
          </a:ln>
          <a:effectLst/>
        </p:spPr>
        <p:txBody>
          <a:bodyPr>
            <a:spAutoFit/>
          </a:bodyPr>
          <a:lstStyle/>
          <a:p>
            <a:pPr eaLnBrk="1" hangingPunct="1"/>
            <a:endParaRPr lang="en-US" sz="1600">
              <a:latin typeface="Arial" charset="0"/>
            </a:endParaRPr>
          </a:p>
        </p:txBody>
      </p:sp>
      <p:cxnSp>
        <p:nvCxnSpPr>
          <p:cNvPr id="7" name="Straight Arrow Connector 6"/>
          <p:cNvCxnSpPr/>
          <p:nvPr/>
        </p:nvCxnSpPr>
        <p:spPr>
          <a:xfrm rot="5400000">
            <a:off x="2209800" y="2438400"/>
            <a:ext cx="1219200" cy="914400"/>
          </a:xfrm>
          <a:prstGeom prst="straightConnector1">
            <a:avLst/>
          </a:prstGeom>
          <a:ln w="508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62000" y="3048000"/>
            <a:ext cx="1676400" cy="954107"/>
          </a:xfrm>
          <a:prstGeom prst="rect">
            <a:avLst/>
          </a:prstGeom>
          <a:noFill/>
        </p:spPr>
        <p:txBody>
          <a:bodyPr wrap="square" rtlCol="0">
            <a:spAutoFit/>
          </a:bodyPr>
          <a:lstStyle/>
          <a:p>
            <a:r>
              <a:rPr lang="en-US" sz="1400" dirty="0" smtClean="0">
                <a:solidFill>
                  <a:srgbClr val="FF0000"/>
                </a:solidFill>
                <a:latin typeface="Comic Sans MS" pitchFamily="66" charset="0"/>
              </a:rPr>
              <a:t>C≈S, Scintillation energy close to the particle energy</a:t>
            </a:r>
            <a:endParaRPr lang="en-US" sz="1400" dirty="0">
              <a:solidFill>
                <a:srgbClr val="FF0000"/>
              </a:solidFill>
              <a:latin typeface="Comic Sans MS" pitchFamily="66" charset="0"/>
            </a:endParaRPr>
          </a:p>
        </p:txBody>
      </p:sp>
      <p:cxnSp>
        <p:nvCxnSpPr>
          <p:cNvPr id="11" name="Straight Arrow Connector 10"/>
          <p:cNvCxnSpPr/>
          <p:nvPr/>
        </p:nvCxnSpPr>
        <p:spPr>
          <a:xfrm>
            <a:off x="5638800" y="2971800"/>
            <a:ext cx="1219200" cy="609600"/>
          </a:xfrm>
          <a:prstGeom prst="straightConnector1">
            <a:avLst/>
          </a:prstGeom>
          <a:ln w="508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010400" y="3124200"/>
            <a:ext cx="1600199" cy="1169551"/>
          </a:xfrm>
          <a:prstGeom prst="rect">
            <a:avLst/>
          </a:prstGeom>
          <a:noFill/>
        </p:spPr>
        <p:txBody>
          <a:bodyPr wrap="square" rtlCol="0">
            <a:spAutoFit/>
          </a:bodyPr>
          <a:lstStyle/>
          <a:p>
            <a:r>
              <a:rPr lang="en-US" sz="1400" dirty="0" smtClean="0">
                <a:solidFill>
                  <a:srgbClr val="00B050"/>
                </a:solidFill>
                <a:latin typeface="Comic Sans MS" pitchFamily="66" charset="0"/>
              </a:rPr>
              <a:t>C&lt;S: scintillation energy  an underestimate of the particle energy</a:t>
            </a:r>
            <a:endParaRPr lang="en-US" sz="1400" dirty="0">
              <a:solidFill>
                <a:srgbClr val="00B050"/>
              </a:solidFill>
              <a:latin typeface="Comic Sans MS"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Possible Titles</a:t>
            </a:r>
            <a:endParaRPr lang="en-US" dirty="0"/>
          </a:p>
        </p:txBody>
      </p:sp>
      <p:sp>
        <p:nvSpPr>
          <p:cNvPr id="3" name="Content Placeholder 2"/>
          <p:cNvSpPr>
            <a:spLocks noGrp="1"/>
          </p:cNvSpPr>
          <p:nvPr>
            <p:ph idx="1"/>
          </p:nvPr>
        </p:nvSpPr>
        <p:spPr/>
        <p:txBody>
          <a:bodyPr/>
          <a:lstStyle/>
          <a:p>
            <a:r>
              <a:rPr lang="en-US" dirty="0" smtClean="0"/>
              <a:t>Homogeneous Dual Readout Calorimeter</a:t>
            </a:r>
          </a:p>
          <a:p>
            <a:r>
              <a:rPr lang="en-US" dirty="0" smtClean="0"/>
              <a:t>A List of Miracles and Why You would Like Them to Happen</a:t>
            </a:r>
          </a:p>
          <a:p>
            <a:r>
              <a:rPr lang="en-US" dirty="0" smtClean="0"/>
              <a:t>Prospects for Crystal-based Hadron Calorimetry</a:t>
            </a:r>
          </a:p>
          <a:p>
            <a:r>
              <a:rPr lang="en-US" dirty="0" smtClean="0"/>
              <a:t>Cherenkov-assisted Hadron Calorimetry</a:t>
            </a:r>
          </a:p>
          <a:p>
            <a:r>
              <a:rPr lang="en-US" dirty="0" smtClean="0"/>
              <a:t>How Good the Hadron Calorimetry Can Be? </a:t>
            </a:r>
          </a:p>
          <a:p>
            <a:r>
              <a:rPr lang="en-US" dirty="0" smtClean="0"/>
              <a:t>(Some of) Practical Limitations for High Resolution Hadron Calorimetry.</a:t>
            </a:r>
          </a:p>
          <a:p>
            <a:r>
              <a:rPr lang="en-US" dirty="0" smtClean="0"/>
              <a:t>………</a:t>
            </a:r>
          </a:p>
          <a:p>
            <a:pPr>
              <a:buNone/>
            </a:pPr>
            <a:endParaRPr lang="en-US" dirty="0"/>
          </a:p>
          <a:p>
            <a:pPr>
              <a:buNone/>
            </a:pPr>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1143000" y="228600"/>
            <a:ext cx="7467600" cy="1371600"/>
          </a:xfrm>
        </p:spPr>
        <p:txBody>
          <a:bodyPr/>
          <a:lstStyle/>
          <a:p>
            <a:r>
              <a:rPr lang="en-US" sz="3200" dirty="0"/>
              <a:t>Cherenkov-assisted Calorimetry at Work: Single Particle </a:t>
            </a:r>
            <a:r>
              <a:rPr lang="en-US" sz="3200" dirty="0" smtClean="0"/>
              <a:t>Response</a:t>
            </a:r>
            <a:endParaRPr lang="en-US" sz="3200" dirty="0"/>
          </a:p>
        </p:txBody>
      </p:sp>
      <p:sp>
        <p:nvSpPr>
          <p:cNvPr id="176131" name="Rectangle 3"/>
          <p:cNvSpPr>
            <a:spLocks noGrp="1" noChangeArrowheads="1"/>
          </p:cNvSpPr>
          <p:nvPr>
            <p:ph type="body" idx="1"/>
          </p:nvPr>
        </p:nvSpPr>
        <p:spPr>
          <a:xfrm>
            <a:off x="623888" y="1484313"/>
            <a:ext cx="7894637" cy="942975"/>
          </a:xfrm>
        </p:spPr>
        <p:txBody>
          <a:bodyPr/>
          <a:lstStyle/>
          <a:p>
            <a:pPr>
              <a:lnSpc>
                <a:spcPct val="90000"/>
              </a:lnSpc>
            </a:pPr>
            <a:r>
              <a:rPr lang="en-US" sz="2000"/>
              <a:t>Use the E</a:t>
            </a:r>
            <a:r>
              <a:rPr lang="en-US" sz="2000" baseline="-25000"/>
              <a:t>Cherenkov</a:t>
            </a:r>
            <a:r>
              <a:rPr lang="en-US" sz="2000"/>
              <a:t>/E</a:t>
            </a:r>
            <a:r>
              <a:rPr lang="en-US" sz="2000" baseline="-25000"/>
              <a:t>ionization</a:t>
            </a:r>
            <a:r>
              <a:rPr lang="en-US" sz="2000"/>
              <a:t> ratio to ‘correct’ the energy measurement</a:t>
            </a:r>
          </a:p>
        </p:txBody>
      </p:sp>
      <p:sp>
        <p:nvSpPr>
          <p:cNvPr id="176132" name="Text Box 4"/>
          <p:cNvSpPr txBox="1">
            <a:spLocks noChangeArrowheads="1"/>
          </p:cNvSpPr>
          <p:nvPr/>
        </p:nvSpPr>
        <p:spPr bwMode="auto">
          <a:xfrm>
            <a:off x="576263" y="3092450"/>
            <a:ext cx="3382962" cy="336550"/>
          </a:xfrm>
          <a:prstGeom prst="rect">
            <a:avLst/>
          </a:prstGeom>
          <a:noFill/>
          <a:ln w="9525">
            <a:noFill/>
            <a:miter lim="800000"/>
            <a:headEnd/>
            <a:tailEnd/>
          </a:ln>
          <a:effectLst/>
        </p:spPr>
        <p:txBody>
          <a:bodyPr>
            <a:spAutoFit/>
          </a:bodyPr>
          <a:lstStyle/>
          <a:p>
            <a:pPr eaLnBrk="1" hangingPunct="1">
              <a:spcBef>
                <a:spcPct val="50000"/>
              </a:spcBef>
            </a:pPr>
            <a:endParaRPr lang="en-US" sz="1600">
              <a:latin typeface="Arial" charset="0"/>
            </a:endParaRPr>
          </a:p>
        </p:txBody>
      </p:sp>
      <p:sp>
        <p:nvSpPr>
          <p:cNvPr id="176133" name="Text Box 5"/>
          <p:cNvSpPr txBox="1">
            <a:spLocks noChangeArrowheads="1"/>
          </p:cNvSpPr>
          <p:nvPr/>
        </p:nvSpPr>
        <p:spPr bwMode="auto">
          <a:xfrm>
            <a:off x="685800" y="5242173"/>
            <a:ext cx="7848600" cy="1615827"/>
          </a:xfrm>
          <a:prstGeom prst="rect">
            <a:avLst/>
          </a:prstGeom>
          <a:solidFill>
            <a:srgbClr val="0000FF"/>
          </a:solidFill>
          <a:ln w="9525">
            <a:noFill/>
            <a:miter lim="800000"/>
            <a:headEnd/>
            <a:tailEnd/>
          </a:ln>
          <a:effectLst/>
        </p:spPr>
        <p:txBody>
          <a:bodyPr wrap="square">
            <a:spAutoFit/>
          </a:bodyPr>
          <a:lstStyle/>
          <a:p>
            <a:pPr eaLnBrk="1" hangingPunct="1">
              <a:spcBef>
                <a:spcPct val="50000"/>
              </a:spcBef>
              <a:buFontTx/>
              <a:buChar char="•"/>
            </a:pPr>
            <a:r>
              <a:rPr lang="en-US" dirty="0">
                <a:solidFill>
                  <a:srgbClr val="FFFF66"/>
                </a:solidFill>
                <a:latin typeface="Comic Sans MS" pitchFamily="66" charset="0"/>
              </a:rPr>
              <a:t> Corrected </a:t>
            </a:r>
            <a:r>
              <a:rPr lang="en-US" dirty="0" err="1">
                <a:solidFill>
                  <a:srgbClr val="FFFF66"/>
                </a:solidFill>
                <a:latin typeface="Comic Sans MS" pitchFamily="66" charset="0"/>
              </a:rPr>
              <a:t>pion</a:t>
            </a:r>
            <a:r>
              <a:rPr lang="en-US" dirty="0">
                <a:solidFill>
                  <a:srgbClr val="FFFF66"/>
                </a:solidFill>
                <a:latin typeface="Comic Sans MS" pitchFamily="66" charset="0"/>
              </a:rPr>
              <a:t> shower energy = </a:t>
            </a:r>
            <a:r>
              <a:rPr lang="en-US" dirty="0" err="1">
                <a:solidFill>
                  <a:srgbClr val="FFFF66"/>
                </a:solidFill>
                <a:latin typeface="Comic Sans MS" pitchFamily="66" charset="0"/>
              </a:rPr>
              <a:t>pion</a:t>
            </a:r>
            <a:r>
              <a:rPr lang="en-US" dirty="0">
                <a:solidFill>
                  <a:srgbClr val="FFFF66"/>
                </a:solidFill>
                <a:latin typeface="Comic Sans MS" pitchFamily="66" charset="0"/>
              </a:rPr>
              <a:t> energy (“e/</a:t>
            </a:r>
            <a:r>
              <a:rPr lang="en-US" dirty="0">
                <a:solidFill>
                  <a:srgbClr val="FFFF66"/>
                </a:solidFill>
                <a:latin typeface="Symbol" pitchFamily="18" charset="2"/>
              </a:rPr>
              <a:t>p</a:t>
            </a:r>
            <a:r>
              <a:rPr lang="en-US" dirty="0">
                <a:solidFill>
                  <a:srgbClr val="FFFF66"/>
                </a:solidFill>
                <a:latin typeface="Comic Sans MS" pitchFamily="66" charset="0"/>
              </a:rPr>
              <a:t>”=1</a:t>
            </a:r>
            <a:r>
              <a:rPr lang="en-US" dirty="0" smtClean="0">
                <a:solidFill>
                  <a:srgbClr val="FFFF66"/>
                </a:solidFill>
                <a:latin typeface="Comic Sans MS" pitchFamily="66" charset="0"/>
              </a:rPr>
              <a:t>)</a:t>
            </a:r>
          </a:p>
          <a:p>
            <a:pPr eaLnBrk="1" hangingPunct="1">
              <a:spcBef>
                <a:spcPct val="50000"/>
              </a:spcBef>
              <a:buFontTx/>
              <a:buChar char="•"/>
            </a:pPr>
            <a:r>
              <a:rPr lang="en-US" dirty="0" smtClean="0">
                <a:solidFill>
                  <a:srgbClr val="FFFF66"/>
                </a:solidFill>
                <a:latin typeface="Comic Sans MS" pitchFamily="66" charset="0"/>
              </a:rPr>
              <a:t> </a:t>
            </a:r>
            <a:r>
              <a:rPr lang="en-US" dirty="0" smtClean="0">
                <a:solidFill>
                  <a:srgbClr val="FFFF66"/>
                </a:solidFill>
                <a:latin typeface="Comic Sans MS" pitchFamily="66" charset="0"/>
              </a:rPr>
              <a:t>Linearity of response with the particle energy</a:t>
            </a:r>
            <a:endParaRPr lang="en-US" dirty="0" smtClean="0">
              <a:solidFill>
                <a:srgbClr val="FFFF66"/>
              </a:solidFill>
              <a:latin typeface="Comic Sans MS" pitchFamily="66" charset="0"/>
            </a:endParaRPr>
          </a:p>
          <a:p>
            <a:pPr eaLnBrk="1" hangingPunct="1">
              <a:spcBef>
                <a:spcPct val="50000"/>
              </a:spcBef>
              <a:buFontTx/>
              <a:buChar char="•"/>
            </a:pPr>
            <a:r>
              <a:rPr lang="en-US" dirty="0" smtClean="0">
                <a:solidFill>
                  <a:srgbClr val="FFFF66"/>
                </a:solidFill>
                <a:latin typeface="Comic Sans MS" pitchFamily="66" charset="0"/>
              </a:rPr>
              <a:t> </a:t>
            </a:r>
            <a:r>
              <a:rPr lang="en-US" dirty="0" smtClean="0">
                <a:solidFill>
                  <a:srgbClr val="FFFF66"/>
                </a:solidFill>
                <a:latin typeface="Comic Sans MS" pitchFamily="66" charset="0"/>
              </a:rPr>
              <a:t>Gaussian response function (better than the uncorrected response)</a:t>
            </a:r>
            <a:endParaRPr lang="en-US" dirty="0">
              <a:solidFill>
                <a:srgbClr val="FFFF66"/>
              </a:solidFill>
              <a:latin typeface="Comic Sans MS" pitchFamily="66" charset="0"/>
            </a:endParaRPr>
          </a:p>
          <a:p>
            <a:pPr eaLnBrk="1" hangingPunct="1">
              <a:spcBef>
                <a:spcPct val="50000"/>
              </a:spcBef>
              <a:buFontTx/>
              <a:buChar char="•"/>
            </a:pPr>
            <a:r>
              <a:rPr lang="en-US" dirty="0">
                <a:solidFill>
                  <a:srgbClr val="FFFF66"/>
                </a:solidFill>
                <a:latin typeface="Comic Sans MS" pitchFamily="66" charset="0"/>
              </a:rPr>
              <a:t> Correction </a:t>
            </a:r>
            <a:r>
              <a:rPr lang="en-US" dirty="0" smtClean="0">
                <a:solidFill>
                  <a:srgbClr val="FFFF66"/>
                </a:solidFill>
                <a:latin typeface="Comic Sans MS" pitchFamily="66" charset="0"/>
              </a:rPr>
              <a:t>function (almost) </a:t>
            </a:r>
            <a:r>
              <a:rPr lang="en-US" dirty="0">
                <a:solidFill>
                  <a:srgbClr val="FFFF66"/>
                </a:solidFill>
                <a:latin typeface="Comic Sans MS" pitchFamily="66" charset="0"/>
              </a:rPr>
              <a:t>independent of the actual shower energy </a:t>
            </a:r>
          </a:p>
        </p:txBody>
      </p:sp>
      <p:pic>
        <p:nvPicPr>
          <p:cNvPr id="176135" name="Picture 7" descr="corrected_fit20"/>
          <p:cNvPicPr>
            <a:picLocks noChangeAspect="1" noChangeArrowheads="1"/>
          </p:cNvPicPr>
          <p:nvPr/>
        </p:nvPicPr>
        <p:blipFill>
          <a:blip r:embed="rId3"/>
          <a:srcRect/>
          <a:stretch>
            <a:fillRect/>
          </a:stretch>
        </p:blipFill>
        <p:spPr bwMode="auto">
          <a:xfrm>
            <a:off x="2743200" y="2133600"/>
            <a:ext cx="4191000" cy="2842419"/>
          </a:xfrm>
          <a:prstGeom prst="rect">
            <a:avLst/>
          </a:prstGeom>
          <a:noFill/>
        </p:spPr>
      </p:pic>
      <p:sp>
        <p:nvSpPr>
          <p:cNvPr id="9" name="TextBox 8"/>
          <p:cNvSpPr txBox="1"/>
          <p:nvPr/>
        </p:nvSpPr>
        <p:spPr>
          <a:xfrm>
            <a:off x="5943600" y="4800600"/>
            <a:ext cx="1066800" cy="307777"/>
          </a:xfrm>
          <a:prstGeom prst="rect">
            <a:avLst/>
          </a:prstGeom>
          <a:solidFill>
            <a:schemeClr val="accent3"/>
          </a:solidFill>
        </p:spPr>
        <p:txBody>
          <a:bodyPr wrap="square" rtlCol="0">
            <a:spAutoFit/>
          </a:bodyPr>
          <a:lstStyle/>
          <a:p>
            <a:r>
              <a:rPr lang="en-US" sz="1400" dirty="0" err="1" smtClean="0">
                <a:latin typeface="Comic Sans MS" pitchFamily="66" charset="0"/>
              </a:rPr>
              <a:t>E</a:t>
            </a:r>
            <a:r>
              <a:rPr lang="en-US" sz="1400" baseline="-25000" dirty="0" err="1" smtClean="0">
                <a:latin typeface="Comic Sans MS" pitchFamily="66" charset="0"/>
              </a:rPr>
              <a:t>corr</a:t>
            </a:r>
            <a:r>
              <a:rPr lang="en-US" sz="1400" dirty="0" smtClean="0">
                <a:latin typeface="Comic Sans MS" pitchFamily="66" charset="0"/>
              </a:rPr>
              <a:t>/</a:t>
            </a:r>
            <a:r>
              <a:rPr lang="en-US" sz="1400" dirty="0" err="1" smtClean="0">
                <a:latin typeface="Comic Sans MS" pitchFamily="66" charset="0"/>
              </a:rPr>
              <a:t>E</a:t>
            </a:r>
            <a:r>
              <a:rPr lang="en-US" sz="1400" baseline="-25000" dirty="0" err="1" smtClean="0">
                <a:latin typeface="Comic Sans MS" pitchFamily="66" charset="0"/>
              </a:rPr>
              <a:t>beam</a:t>
            </a:r>
            <a:endParaRPr lang="en-US" sz="1400" baseline="-25000" dirty="0">
              <a:latin typeface="Comic Sans MS" pitchFamily="66"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1219200" y="0"/>
            <a:ext cx="7772400" cy="1371600"/>
          </a:xfrm>
        </p:spPr>
        <p:txBody>
          <a:bodyPr/>
          <a:lstStyle/>
          <a:p>
            <a:r>
              <a:rPr lang="en-US" sz="3200" dirty="0"/>
              <a:t>Cherenkov-assisted Calorimetry at Work: Single Particle </a:t>
            </a:r>
            <a:r>
              <a:rPr lang="en-US" sz="3200" dirty="0" smtClean="0"/>
              <a:t>Energy Resolution</a:t>
            </a:r>
            <a:endParaRPr lang="en-US" sz="3200" dirty="0"/>
          </a:p>
        </p:txBody>
      </p:sp>
      <p:sp>
        <p:nvSpPr>
          <p:cNvPr id="176131" name="Rectangle 3"/>
          <p:cNvSpPr>
            <a:spLocks noGrp="1" noChangeArrowheads="1"/>
          </p:cNvSpPr>
          <p:nvPr>
            <p:ph type="body" idx="1"/>
          </p:nvPr>
        </p:nvSpPr>
        <p:spPr>
          <a:xfrm>
            <a:off x="623888" y="1484313"/>
            <a:ext cx="7894637" cy="942975"/>
          </a:xfrm>
        </p:spPr>
        <p:txBody>
          <a:bodyPr/>
          <a:lstStyle/>
          <a:p>
            <a:pPr>
              <a:lnSpc>
                <a:spcPct val="90000"/>
              </a:lnSpc>
            </a:pPr>
            <a:r>
              <a:rPr lang="en-US" sz="2000" dirty="0"/>
              <a:t>Use the </a:t>
            </a:r>
            <a:r>
              <a:rPr lang="en-US" sz="2000" dirty="0" err="1"/>
              <a:t>E</a:t>
            </a:r>
            <a:r>
              <a:rPr lang="en-US" sz="2000" baseline="-25000" dirty="0" err="1"/>
              <a:t>Cherenkov</a:t>
            </a:r>
            <a:r>
              <a:rPr lang="en-US" sz="2000" dirty="0"/>
              <a:t>/</a:t>
            </a:r>
            <a:r>
              <a:rPr lang="en-US" sz="2000" dirty="0" err="1"/>
              <a:t>E</a:t>
            </a:r>
            <a:r>
              <a:rPr lang="en-US" sz="2000" baseline="-25000" dirty="0" err="1"/>
              <a:t>ionization</a:t>
            </a:r>
            <a:r>
              <a:rPr lang="en-US" sz="2000" dirty="0"/>
              <a:t> ratio to ‘correct’ the energy </a:t>
            </a:r>
            <a:r>
              <a:rPr lang="en-US" sz="2000" dirty="0" smtClean="0"/>
              <a:t>measurement</a:t>
            </a:r>
          </a:p>
          <a:p>
            <a:pPr>
              <a:lnSpc>
                <a:spcPct val="90000"/>
              </a:lnSpc>
            </a:pPr>
            <a:r>
              <a:rPr lang="en-US" sz="2000" dirty="0" smtClean="0"/>
              <a:t>Use RMS of the corrected energy distribution (complete sample) as a measure of the resolution</a:t>
            </a:r>
            <a:endParaRPr lang="en-US" sz="2000" dirty="0"/>
          </a:p>
        </p:txBody>
      </p:sp>
      <p:sp>
        <p:nvSpPr>
          <p:cNvPr id="176132" name="Text Box 4"/>
          <p:cNvSpPr txBox="1">
            <a:spLocks noChangeArrowheads="1"/>
          </p:cNvSpPr>
          <p:nvPr/>
        </p:nvSpPr>
        <p:spPr bwMode="auto">
          <a:xfrm>
            <a:off x="576263" y="3092450"/>
            <a:ext cx="3382962" cy="336550"/>
          </a:xfrm>
          <a:prstGeom prst="rect">
            <a:avLst/>
          </a:prstGeom>
          <a:noFill/>
          <a:ln w="9525">
            <a:noFill/>
            <a:miter lim="800000"/>
            <a:headEnd/>
            <a:tailEnd/>
          </a:ln>
          <a:effectLst/>
        </p:spPr>
        <p:txBody>
          <a:bodyPr>
            <a:spAutoFit/>
          </a:bodyPr>
          <a:lstStyle/>
          <a:p>
            <a:pPr eaLnBrk="1" hangingPunct="1">
              <a:spcBef>
                <a:spcPct val="50000"/>
              </a:spcBef>
            </a:pPr>
            <a:endParaRPr lang="en-US" sz="1600">
              <a:latin typeface="Arial" charset="0"/>
            </a:endParaRPr>
          </a:p>
        </p:txBody>
      </p:sp>
      <p:sp>
        <p:nvSpPr>
          <p:cNvPr id="176134" name="Text Box 6"/>
          <p:cNvSpPr txBox="1">
            <a:spLocks noChangeArrowheads="1"/>
          </p:cNvSpPr>
          <p:nvPr/>
        </p:nvSpPr>
        <p:spPr bwMode="auto">
          <a:xfrm>
            <a:off x="5105400" y="2895601"/>
            <a:ext cx="3505200" cy="2585323"/>
          </a:xfrm>
          <a:prstGeom prst="rect">
            <a:avLst/>
          </a:prstGeom>
          <a:solidFill>
            <a:srgbClr val="0000FF"/>
          </a:solidFill>
          <a:ln w="9525">
            <a:noFill/>
            <a:miter lim="800000"/>
            <a:headEnd/>
            <a:tailEnd/>
          </a:ln>
          <a:effectLst/>
        </p:spPr>
        <p:txBody>
          <a:bodyPr wrap="square">
            <a:spAutoFit/>
          </a:bodyPr>
          <a:lstStyle/>
          <a:p>
            <a:pPr eaLnBrk="1" hangingPunct="1">
              <a:spcBef>
                <a:spcPct val="50000"/>
              </a:spcBef>
              <a:buFontTx/>
              <a:buChar char="•"/>
            </a:pPr>
            <a:r>
              <a:rPr lang="en-US" dirty="0">
                <a:solidFill>
                  <a:srgbClr val="FFFF66"/>
                </a:solidFill>
                <a:latin typeface="Arial" charset="0"/>
              </a:rPr>
              <a:t> </a:t>
            </a:r>
            <a:r>
              <a:rPr lang="en-US" sz="1600" dirty="0">
                <a:solidFill>
                  <a:srgbClr val="FFFF66"/>
                </a:solidFill>
                <a:latin typeface="Comic Sans MS" pitchFamily="66" charset="0"/>
              </a:rPr>
              <a:t>Single charged hadron energy resolution </a:t>
            </a:r>
            <a:r>
              <a:rPr lang="en-US" sz="1600" dirty="0">
                <a:solidFill>
                  <a:srgbClr val="FFFF66"/>
                </a:solidFill>
                <a:latin typeface="Symbol" pitchFamily="18" charset="2"/>
              </a:rPr>
              <a:t>D</a:t>
            </a:r>
            <a:r>
              <a:rPr lang="en-US" sz="1600" dirty="0">
                <a:solidFill>
                  <a:srgbClr val="FFFF66"/>
                </a:solidFill>
                <a:latin typeface="Comic Sans MS" pitchFamily="66" charset="0"/>
              </a:rPr>
              <a:t>E/E=0.25/</a:t>
            </a:r>
            <a:r>
              <a:rPr lang="en-US" sz="1600" dirty="0">
                <a:solidFill>
                  <a:srgbClr val="FFFF66"/>
                </a:solidFill>
                <a:latin typeface="Comic Sans MS" pitchFamily="66" charset="0"/>
                <a:cs typeface="Arial" charset="0"/>
              </a:rPr>
              <a:t>√E</a:t>
            </a:r>
          </a:p>
          <a:p>
            <a:pPr eaLnBrk="1" hangingPunct="1">
              <a:spcBef>
                <a:spcPct val="50000"/>
              </a:spcBef>
              <a:buFontTx/>
              <a:buChar char="•"/>
            </a:pPr>
            <a:r>
              <a:rPr lang="en-US" sz="1600" dirty="0">
                <a:solidFill>
                  <a:srgbClr val="FFFF66"/>
                </a:solidFill>
                <a:latin typeface="Comic Sans MS" pitchFamily="66" charset="0"/>
                <a:cs typeface="Arial" charset="0"/>
              </a:rPr>
              <a:t> Scales with energy like 1/√E (no ‘constant term</a:t>
            </a:r>
            <a:r>
              <a:rPr lang="en-US" sz="1600" dirty="0" smtClean="0">
                <a:solidFill>
                  <a:srgbClr val="FFFF66"/>
                </a:solidFill>
                <a:latin typeface="Comic Sans MS" pitchFamily="66" charset="0"/>
                <a:cs typeface="Arial" charset="0"/>
              </a:rPr>
              <a:t>’), in contrast with the resolution of the uncorrected total absorption calorimeter</a:t>
            </a:r>
          </a:p>
          <a:p>
            <a:pPr eaLnBrk="1" hangingPunct="1">
              <a:spcBef>
                <a:spcPct val="50000"/>
              </a:spcBef>
              <a:buFontTx/>
              <a:buChar char="•"/>
            </a:pPr>
            <a:r>
              <a:rPr lang="en-US" sz="1600" dirty="0" smtClean="0">
                <a:solidFill>
                  <a:srgbClr val="FFFF66"/>
                </a:solidFill>
                <a:latin typeface="Comic Sans MS" pitchFamily="66" charset="0"/>
                <a:cs typeface="Arial" charset="0"/>
              </a:rPr>
              <a:t> </a:t>
            </a:r>
            <a:r>
              <a:rPr lang="en-US" sz="1600" dirty="0" smtClean="0">
                <a:solidFill>
                  <a:srgbClr val="FFFF66"/>
                </a:solidFill>
                <a:latin typeface="Comic Sans MS" pitchFamily="66" charset="0"/>
                <a:cs typeface="Arial" charset="0"/>
              </a:rPr>
              <a:t>Resolution independent of the energy at which the correction is determined</a:t>
            </a:r>
            <a:endParaRPr lang="en-US" sz="1600" dirty="0">
              <a:solidFill>
                <a:srgbClr val="FFFF66"/>
              </a:solidFill>
              <a:latin typeface="Comic Sans MS" pitchFamily="66" charset="0"/>
              <a:cs typeface="Arial" charset="0"/>
            </a:endParaRPr>
          </a:p>
        </p:txBody>
      </p:sp>
      <p:pic>
        <p:nvPicPr>
          <p:cNvPr id="176136" name="Picture 8" descr="resolution"/>
          <p:cNvPicPr>
            <a:picLocks noChangeAspect="1" noChangeArrowheads="1"/>
          </p:cNvPicPr>
          <p:nvPr/>
        </p:nvPicPr>
        <p:blipFill>
          <a:blip r:embed="rId3"/>
          <a:srcRect/>
          <a:stretch>
            <a:fillRect/>
          </a:stretch>
        </p:blipFill>
        <p:spPr bwMode="auto">
          <a:xfrm>
            <a:off x="685800" y="3200400"/>
            <a:ext cx="4267391" cy="2895600"/>
          </a:xfrm>
          <a:prstGeom prst="rect">
            <a:avLst/>
          </a:prstGeom>
          <a:noFill/>
        </p:spPr>
      </p:pic>
      <p:cxnSp>
        <p:nvCxnSpPr>
          <p:cNvPr id="10" name="Straight Arrow Connector 9"/>
          <p:cNvCxnSpPr/>
          <p:nvPr/>
        </p:nvCxnSpPr>
        <p:spPr>
          <a:xfrm rot="10800000">
            <a:off x="3581400" y="5486400"/>
            <a:ext cx="1524000" cy="45720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57800" y="5638800"/>
            <a:ext cx="3352800" cy="584775"/>
          </a:xfrm>
          <a:prstGeom prst="rect">
            <a:avLst/>
          </a:prstGeom>
          <a:noFill/>
        </p:spPr>
        <p:txBody>
          <a:bodyPr wrap="square" rtlCol="0">
            <a:spAutoFit/>
          </a:bodyPr>
          <a:lstStyle/>
          <a:p>
            <a:r>
              <a:rPr lang="en-US" sz="1600" dirty="0" smtClean="0">
                <a:solidFill>
                  <a:srgbClr val="FF0000"/>
                </a:solidFill>
                <a:latin typeface="Comic Sans MS" pitchFamily="66" charset="0"/>
              </a:rPr>
              <a:t>Three curves corresponding to three ‘different’ corrections</a:t>
            </a:r>
            <a:endParaRPr lang="en-US" sz="1600" dirty="0">
              <a:solidFill>
                <a:srgbClr val="FF0000"/>
              </a:solidFill>
              <a:latin typeface="Comic Sans MS" pitchFamily="66"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Single Particles to Jets</a:t>
            </a:r>
            <a:endParaRPr lang="en-US" dirty="0"/>
          </a:p>
        </p:txBody>
      </p:sp>
      <p:sp>
        <p:nvSpPr>
          <p:cNvPr id="3" name="Content Placeholder 2"/>
          <p:cNvSpPr>
            <a:spLocks noGrp="1"/>
          </p:cNvSpPr>
          <p:nvPr>
            <p:ph idx="1"/>
          </p:nvPr>
        </p:nvSpPr>
        <p:spPr/>
        <p:txBody>
          <a:bodyPr/>
          <a:lstStyle/>
          <a:p>
            <a:r>
              <a:rPr lang="en-US" sz="1800" dirty="0" smtClean="0"/>
              <a:t>For now: Jet == a collection of particles with varying composition (particles type and spectrum)</a:t>
            </a:r>
          </a:p>
          <a:p>
            <a:r>
              <a:rPr lang="en-US" sz="1800" dirty="0" smtClean="0"/>
              <a:t>An experimental challenge (traditional calorimetry): </a:t>
            </a:r>
          </a:p>
          <a:p>
            <a:pPr lvl="1"/>
            <a:r>
              <a:rPr lang="en-US" sz="1800" dirty="0" smtClean="0"/>
              <a:t>Measured jet energy and the resolution depends on the fragmentation function (fraction of </a:t>
            </a:r>
            <a:r>
              <a:rPr lang="en-US" sz="1800" dirty="0" err="1" smtClean="0">
                <a:latin typeface="Symbol" pitchFamily="18" charset="2"/>
              </a:rPr>
              <a:t>p</a:t>
            </a:r>
            <a:r>
              <a:rPr lang="en-US" sz="1800" baseline="30000" dirty="0" err="1" smtClean="0"/>
              <a:t>o</a:t>
            </a:r>
            <a:r>
              <a:rPr lang="en-US" sz="1800" dirty="0" err="1" smtClean="0"/>
              <a:t>’s</a:t>
            </a:r>
            <a:r>
              <a:rPr lang="en-US" sz="1800" dirty="0" smtClean="0"/>
              <a:t> and the spectrum/multiplicity of jet particles, </a:t>
            </a:r>
            <a:r>
              <a:rPr lang="en-US" sz="1800" dirty="0" err="1" smtClean="0"/>
              <a:t>dN</a:t>
            </a:r>
            <a:r>
              <a:rPr lang="en-US" sz="1800" dirty="0" smtClean="0"/>
              <a:t>/</a:t>
            </a:r>
            <a:r>
              <a:rPr lang="en-US" sz="1800" dirty="0" err="1" smtClean="0"/>
              <a:t>dz</a:t>
            </a:r>
            <a:r>
              <a:rPr lang="en-US" sz="1800" dirty="0" smtClean="0"/>
              <a:t>) </a:t>
            </a:r>
          </a:p>
          <a:p>
            <a:r>
              <a:rPr lang="en-US" sz="1800" dirty="0" smtClean="0"/>
              <a:t>Jet simulation: collection of single particles:</a:t>
            </a:r>
          </a:p>
          <a:p>
            <a:pPr lvl="1"/>
            <a:r>
              <a:rPr lang="en-US" sz="1800" dirty="0" smtClean="0"/>
              <a:t>‘high’ case : all particles 20 </a:t>
            </a:r>
            <a:r>
              <a:rPr lang="en-US" sz="1800" dirty="0" err="1" smtClean="0"/>
              <a:t>GeV</a:t>
            </a:r>
            <a:endParaRPr lang="en-US" sz="1800" dirty="0" smtClean="0"/>
          </a:p>
          <a:p>
            <a:pPr lvl="1"/>
            <a:r>
              <a:rPr lang="en-US" sz="1800" dirty="0" smtClean="0"/>
              <a:t>‘basic’ case: 52% of 1 </a:t>
            </a:r>
            <a:r>
              <a:rPr lang="en-US" sz="1800" dirty="0" err="1" smtClean="0"/>
              <a:t>GeV</a:t>
            </a:r>
            <a:r>
              <a:rPr lang="en-US" sz="1800" dirty="0" smtClean="0"/>
              <a:t>, 21% of 5 </a:t>
            </a:r>
            <a:r>
              <a:rPr lang="en-US" sz="1800" dirty="0" err="1" smtClean="0"/>
              <a:t>GeV</a:t>
            </a:r>
            <a:r>
              <a:rPr lang="en-US" sz="1800" dirty="0" smtClean="0"/>
              <a:t>, 17% of 10 </a:t>
            </a:r>
            <a:r>
              <a:rPr lang="en-US" sz="1800" dirty="0" err="1" smtClean="0"/>
              <a:t>GeV</a:t>
            </a:r>
            <a:r>
              <a:rPr lang="en-US" sz="1800" dirty="0" smtClean="0"/>
              <a:t>, 10% of 20 </a:t>
            </a:r>
            <a:r>
              <a:rPr lang="en-US" sz="1800" dirty="0" err="1" smtClean="0"/>
              <a:t>GeV</a:t>
            </a:r>
            <a:r>
              <a:rPr lang="en-US" sz="1800" dirty="0" smtClean="0"/>
              <a:t> particles</a:t>
            </a:r>
          </a:p>
          <a:p>
            <a:pPr lvl="1"/>
            <a:r>
              <a:rPr lang="en-US" sz="1800" dirty="0" smtClean="0"/>
              <a:t>‘low’ case: all particles 5 </a:t>
            </a:r>
            <a:r>
              <a:rPr lang="en-US" sz="1800" dirty="0" err="1" smtClean="0"/>
              <a:t>GeV</a:t>
            </a:r>
            <a:endParaRPr lang="en-US" sz="1800" dirty="0" smtClean="0"/>
          </a:p>
          <a:p>
            <a:pPr lvl="1"/>
            <a:r>
              <a:rPr lang="en-US" sz="1800" dirty="0" smtClean="0"/>
              <a:t>Average fraction of </a:t>
            </a:r>
            <a:r>
              <a:rPr lang="en-US" sz="1800" dirty="0" err="1" smtClean="0">
                <a:latin typeface="Symbol" pitchFamily="18" charset="2"/>
              </a:rPr>
              <a:t>p</a:t>
            </a:r>
            <a:r>
              <a:rPr lang="en-US" sz="1800" baseline="30000" dirty="0" err="1" smtClean="0"/>
              <a:t>o</a:t>
            </a:r>
            <a:r>
              <a:rPr lang="en-US" sz="1800" dirty="0" err="1" smtClean="0"/>
              <a:t>’s</a:t>
            </a:r>
            <a:r>
              <a:rPr lang="en-US" sz="1800" dirty="0" smtClean="0"/>
              <a:t> = 0, 20% (with fluctuations)</a:t>
            </a:r>
          </a:p>
          <a:p>
            <a:r>
              <a:rPr lang="en-US" sz="1800" dirty="0" smtClean="0"/>
              <a:t>Global correction for the entire jet, based on summed ionization/Cherenkov energies of all particles</a:t>
            </a:r>
          </a:p>
          <a:p>
            <a:r>
              <a:rPr lang="en-US" sz="1800" dirty="0" smtClean="0"/>
              <a:t>Correction function derived for 10 </a:t>
            </a:r>
            <a:r>
              <a:rPr lang="en-US" sz="1800" dirty="0" err="1" smtClean="0"/>
              <a:t>GeV</a:t>
            </a:r>
            <a:r>
              <a:rPr lang="en-US" sz="1800" dirty="0" smtClean="0"/>
              <a:t> single particles used for the whole jet</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9" name="Rectangle 3"/>
          <p:cNvSpPr>
            <a:spLocks noGrp="1" noChangeArrowheads="1"/>
          </p:cNvSpPr>
          <p:nvPr>
            <p:ph type="title"/>
          </p:nvPr>
        </p:nvSpPr>
        <p:spPr>
          <a:xfrm>
            <a:off x="457200" y="0"/>
            <a:ext cx="8229600" cy="1371600"/>
          </a:xfrm>
        </p:spPr>
        <p:txBody>
          <a:bodyPr/>
          <a:lstStyle/>
          <a:p>
            <a:r>
              <a:rPr lang="en-US" sz="3200" dirty="0" smtClean="0"/>
              <a:t>Jet Energy Resolution: Fragmentation (In)Dependence</a:t>
            </a:r>
            <a:endParaRPr lang="en-US" sz="3200" dirty="0"/>
          </a:p>
        </p:txBody>
      </p:sp>
      <p:pic>
        <p:nvPicPr>
          <p:cNvPr id="178180" name="Picture 4" descr="resolution_basic_low_high_10GeVPions_e"/>
          <p:cNvPicPr>
            <a:picLocks noChangeAspect="1" noChangeArrowheads="1"/>
          </p:cNvPicPr>
          <p:nvPr/>
        </p:nvPicPr>
        <p:blipFill>
          <a:blip r:embed="rId4"/>
          <a:srcRect/>
          <a:stretch>
            <a:fillRect/>
          </a:stretch>
        </p:blipFill>
        <p:spPr bwMode="auto">
          <a:xfrm>
            <a:off x="0" y="1676400"/>
            <a:ext cx="5217748" cy="3498414"/>
          </a:xfrm>
          <a:prstGeom prst="rect">
            <a:avLst/>
          </a:prstGeom>
          <a:noFill/>
          <a:ln w="9525">
            <a:noFill/>
            <a:miter lim="800000"/>
            <a:headEnd/>
            <a:tailEnd/>
          </a:ln>
        </p:spPr>
      </p:pic>
      <p:sp>
        <p:nvSpPr>
          <p:cNvPr id="178181" name="Text Box 5"/>
          <p:cNvSpPr txBox="1">
            <a:spLocks noChangeArrowheads="1"/>
          </p:cNvSpPr>
          <p:nvPr/>
        </p:nvSpPr>
        <p:spPr bwMode="auto">
          <a:xfrm>
            <a:off x="5257800" y="2133600"/>
            <a:ext cx="3657600" cy="2477601"/>
          </a:xfrm>
          <a:prstGeom prst="rect">
            <a:avLst/>
          </a:prstGeom>
          <a:solidFill>
            <a:srgbClr val="0000FF"/>
          </a:solidFill>
          <a:ln w="9525">
            <a:noFill/>
            <a:miter lim="800000"/>
            <a:headEnd/>
            <a:tailEnd/>
          </a:ln>
          <a:effectLst/>
        </p:spPr>
        <p:txBody>
          <a:bodyPr wrap="square">
            <a:spAutoFit/>
          </a:bodyPr>
          <a:lstStyle/>
          <a:p>
            <a:pPr eaLnBrk="1" hangingPunct="1">
              <a:spcBef>
                <a:spcPct val="50000"/>
              </a:spcBef>
              <a:buFont typeface="Arial" pitchFamily="34" charset="0"/>
              <a:buChar char="•"/>
            </a:pPr>
            <a:r>
              <a:rPr lang="en-US" sz="2000" dirty="0" smtClean="0">
                <a:solidFill>
                  <a:srgbClr val="FFFF66"/>
                </a:solidFill>
                <a:latin typeface="Arial" charset="0"/>
              </a:rPr>
              <a:t> </a:t>
            </a:r>
            <a:r>
              <a:rPr lang="en-US" dirty="0">
                <a:solidFill>
                  <a:srgbClr val="FFFF66"/>
                </a:solidFill>
                <a:latin typeface="Comic Sans MS" pitchFamily="66" charset="0"/>
              </a:rPr>
              <a:t>Resolution of Cherenkov-corrected energy measurement is nearly independent of the jet fragmentation</a:t>
            </a:r>
          </a:p>
          <a:p>
            <a:pPr eaLnBrk="1" hangingPunct="1">
              <a:spcBef>
                <a:spcPct val="50000"/>
              </a:spcBef>
              <a:buFontTx/>
              <a:buChar char="•"/>
            </a:pPr>
            <a:r>
              <a:rPr lang="en-US" dirty="0">
                <a:solidFill>
                  <a:srgbClr val="FFFF66"/>
                </a:solidFill>
                <a:latin typeface="Comic Sans MS" pitchFamily="66" charset="0"/>
              </a:rPr>
              <a:t> Resolution (and the response) of the uncorrected energy measurement dependent on the jet </a:t>
            </a:r>
            <a:r>
              <a:rPr lang="en-US" dirty="0" smtClean="0">
                <a:solidFill>
                  <a:srgbClr val="FFFF66"/>
                </a:solidFill>
                <a:latin typeface="Comic Sans MS" pitchFamily="66" charset="0"/>
              </a:rPr>
              <a:t>fragmentation</a:t>
            </a:r>
            <a:endParaRPr lang="en-US" dirty="0">
              <a:solidFill>
                <a:srgbClr val="FFFF66"/>
              </a:solidFill>
              <a:latin typeface="Comic Sans MS" pitchFamily="66" charset="0"/>
            </a:endParaRPr>
          </a:p>
        </p:txBody>
      </p:sp>
      <p:sp>
        <p:nvSpPr>
          <p:cNvPr id="178183" name="Text Box 7"/>
          <p:cNvSpPr txBox="1">
            <a:spLocks noChangeArrowheads="1"/>
          </p:cNvSpPr>
          <p:nvPr/>
        </p:nvSpPr>
        <p:spPr bwMode="auto">
          <a:xfrm>
            <a:off x="4084638" y="5021263"/>
            <a:ext cx="184150" cy="336550"/>
          </a:xfrm>
          <a:prstGeom prst="rect">
            <a:avLst/>
          </a:prstGeom>
          <a:noFill/>
          <a:ln w="9525">
            <a:noFill/>
            <a:miter lim="800000"/>
            <a:headEnd/>
            <a:tailEnd/>
          </a:ln>
          <a:effectLst/>
        </p:spPr>
        <p:txBody>
          <a:bodyPr wrap="none">
            <a:spAutoFit/>
          </a:bodyPr>
          <a:lstStyle/>
          <a:p>
            <a:pPr eaLnBrk="1" hangingPunct="1"/>
            <a:endParaRPr lang="en-US" sz="1600">
              <a:latin typeface="Arial" charset="0"/>
            </a:endParaRPr>
          </a:p>
        </p:txBody>
      </p:sp>
      <p:sp>
        <p:nvSpPr>
          <p:cNvPr id="178184" name="Rectangle 8"/>
          <p:cNvSpPr>
            <a:spLocks noChangeArrowheads="1"/>
          </p:cNvSpPr>
          <p:nvPr/>
        </p:nvSpPr>
        <p:spPr bwMode="auto">
          <a:xfrm>
            <a:off x="1219200" y="5410200"/>
            <a:ext cx="2159000" cy="1089025"/>
          </a:xfrm>
          <a:prstGeom prst="rect">
            <a:avLst/>
          </a:prstGeom>
          <a:solidFill>
            <a:srgbClr val="FFFF66"/>
          </a:solidFill>
          <a:ln w="9525">
            <a:solidFill>
              <a:schemeClr val="tx1"/>
            </a:solidFill>
            <a:miter lim="800000"/>
            <a:headEnd/>
            <a:tailEnd/>
          </a:ln>
          <a:effectLst/>
        </p:spPr>
        <p:txBody>
          <a:bodyPr wrap="none" anchor="ctr"/>
          <a:lstStyle/>
          <a:p>
            <a:endParaRPr lang="en-US"/>
          </a:p>
        </p:txBody>
      </p:sp>
      <p:graphicFrame>
        <p:nvGraphicFramePr>
          <p:cNvPr id="178185" name="Object 9"/>
          <p:cNvGraphicFramePr>
            <a:graphicFrameLocks noChangeAspect="1"/>
          </p:cNvGraphicFramePr>
          <p:nvPr>
            <p:ph idx="1"/>
          </p:nvPr>
        </p:nvGraphicFramePr>
        <p:xfrm>
          <a:off x="1219200" y="5443538"/>
          <a:ext cx="2155825" cy="1052512"/>
        </p:xfrm>
        <a:graphic>
          <a:graphicData uri="http://schemas.openxmlformats.org/presentationml/2006/ole">
            <p:oleObj spid="_x0000_s30722" name="Equation" r:id="rId5" imgW="1066680" imgH="520560" progId="Equation.DSMT4">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78" name="Picture 2" descr="resolution_basic_e_ne"/>
          <p:cNvPicPr>
            <a:picLocks noChangeAspect="1" noChangeArrowheads="1"/>
          </p:cNvPicPr>
          <p:nvPr/>
        </p:nvPicPr>
        <p:blipFill>
          <a:blip r:embed="rId3"/>
          <a:srcRect/>
          <a:stretch>
            <a:fillRect/>
          </a:stretch>
        </p:blipFill>
        <p:spPr bwMode="auto">
          <a:xfrm>
            <a:off x="228600" y="2209800"/>
            <a:ext cx="4606581" cy="3124200"/>
          </a:xfrm>
          <a:prstGeom prst="rect">
            <a:avLst/>
          </a:prstGeom>
          <a:noFill/>
        </p:spPr>
      </p:pic>
      <p:sp>
        <p:nvSpPr>
          <p:cNvPr id="178179" name="Rectangle 3"/>
          <p:cNvSpPr>
            <a:spLocks noGrp="1" noChangeArrowheads="1"/>
          </p:cNvSpPr>
          <p:nvPr>
            <p:ph type="title"/>
          </p:nvPr>
        </p:nvSpPr>
        <p:spPr>
          <a:xfrm>
            <a:off x="609600" y="228600"/>
            <a:ext cx="8229600" cy="1371600"/>
          </a:xfrm>
        </p:spPr>
        <p:txBody>
          <a:bodyPr/>
          <a:lstStyle/>
          <a:p>
            <a:r>
              <a:rPr lang="en-US" sz="3200" dirty="0" smtClean="0"/>
              <a:t>Jet Energy Resolution: Contribution of the Fluctuating EM Component </a:t>
            </a:r>
            <a:r>
              <a:rPr lang="en-US" sz="3200" dirty="0" smtClean="0"/>
              <a:t> </a:t>
            </a:r>
            <a:endParaRPr lang="en-US" sz="3200" dirty="0"/>
          </a:p>
        </p:txBody>
      </p:sp>
      <p:sp>
        <p:nvSpPr>
          <p:cNvPr id="178182" name="Text Box 6"/>
          <p:cNvSpPr txBox="1">
            <a:spLocks noChangeArrowheads="1"/>
          </p:cNvSpPr>
          <p:nvPr/>
        </p:nvSpPr>
        <p:spPr bwMode="auto">
          <a:xfrm>
            <a:off x="4953000" y="1752600"/>
            <a:ext cx="3830637" cy="3831818"/>
          </a:xfrm>
          <a:prstGeom prst="rect">
            <a:avLst/>
          </a:prstGeom>
          <a:solidFill>
            <a:srgbClr val="0000FF"/>
          </a:solidFill>
          <a:ln w="9525">
            <a:noFill/>
            <a:miter lim="800000"/>
            <a:headEnd/>
            <a:tailEnd/>
          </a:ln>
          <a:effectLst/>
        </p:spPr>
        <p:txBody>
          <a:bodyPr wrap="square">
            <a:spAutoFit/>
          </a:bodyPr>
          <a:lstStyle/>
          <a:p>
            <a:pPr eaLnBrk="1" hangingPunct="1">
              <a:spcBef>
                <a:spcPct val="50000"/>
              </a:spcBef>
            </a:pPr>
            <a:r>
              <a:rPr lang="en-US" dirty="0" smtClean="0">
                <a:solidFill>
                  <a:srgbClr val="FFFF00"/>
                </a:solidFill>
                <a:latin typeface="Comic Sans MS" pitchFamily="66" charset="0"/>
              </a:rPr>
              <a:t> Fluctuations of the electromagnetic component of the jet:</a:t>
            </a:r>
          </a:p>
          <a:p>
            <a:pPr>
              <a:spcBef>
                <a:spcPct val="50000"/>
              </a:spcBef>
            </a:pPr>
            <a:r>
              <a:rPr lang="en-US" dirty="0" smtClean="0">
                <a:solidFill>
                  <a:srgbClr val="FFFF00"/>
                </a:solidFill>
                <a:latin typeface="Comic Sans MS" pitchFamily="66" charset="0"/>
              </a:rPr>
              <a:t>Dominate (double!)  </a:t>
            </a:r>
            <a:r>
              <a:rPr lang="en-US" dirty="0" smtClean="0">
                <a:solidFill>
                  <a:srgbClr val="FFFF00"/>
                </a:solidFill>
                <a:latin typeface="Comic Sans MS" pitchFamily="66" charset="0"/>
              </a:rPr>
              <a:t>the jet energy resolution in the uncorrected </a:t>
            </a:r>
            <a:r>
              <a:rPr lang="en-US" dirty="0" smtClean="0">
                <a:solidFill>
                  <a:srgbClr val="FFFF00"/>
                </a:solidFill>
                <a:latin typeface="Comic Sans MS" pitchFamily="66" charset="0"/>
              </a:rPr>
              <a:t>case</a:t>
            </a:r>
          </a:p>
          <a:p>
            <a:pPr eaLnBrk="1" hangingPunct="1">
              <a:spcBef>
                <a:spcPct val="50000"/>
              </a:spcBef>
              <a:buFont typeface="Arial" pitchFamily="34" charset="0"/>
              <a:buChar char="•"/>
            </a:pPr>
            <a:r>
              <a:rPr lang="en-US" dirty="0" smtClean="0">
                <a:solidFill>
                  <a:srgbClr val="FFFF00"/>
                </a:solidFill>
                <a:latin typeface="Comic Sans MS" pitchFamily="66" charset="0"/>
              </a:rPr>
              <a:t> </a:t>
            </a:r>
            <a:r>
              <a:rPr lang="en-US" dirty="0" smtClean="0">
                <a:solidFill>
                  <a:srgbClr val="FFFF00"/>
                </a:solidFill>
                <a:latin typeface="Comic Sans MS" pitchFamily="66" charset="0"/>
              </a:rPr>
              <a:t>Do </a:t>
            </a:r>
            <a:r>
              <a:rPr lang="en-US" dirty="0">
                <a:solidFill>
                  <a:srgbClr val="FFFF00"/>
                </a:solidFill>
                <a:latin typeface="Comic Sans MS" pitchFamily="66" charset="0"/>
              </a:rPr>
              <a:t>not contribute to the jet energy resolution for Cherenkov-corrected </a:t>
            </a:r>
            <a:r>
              <a:rPr lang="en-US" dirty="0" smtClean="0">
                <a:solidFill>
                  <a:srgbClr val="FFFF00"/>
                </a:solidFill>
                <a:latin typeface="Comic Sans MS" pitchFamily="66" charset="0"/>
              </a:rPr>
              <a:t>measurement</a:t>
            </a:r>
          </a:p>
          <a:p>
            <a:pPr eaLnBrk="1" hangingPunct="1">
              <a:spcBef>
                <a:spcPct val="50000"/>
              </a:spcBef>
              <a:buFont typeface="Arial" pitchFamily="34" charset="0"/>
              <a:buChar char="•"/>
            </a:pPr>
            <a:r>
              <a:rPr lang="en-US" dirty="0" smtClean="0">
                <a:solidFill>
                  <a:srgbClr val="FFFF00"/>
                </a:solidFill>
                <a:latin typeface="Comic Sans MS" pitchFamily="66" charset="0"/>
              </a:rPr>
              <a:t> </a:t>
            </a:r>
            <a:r>
              <a:rPr lang="en-US" dirty="0" smtClean="0">
                <a:solidFill>
                  <a:srgbClr val="FFFF00"/>
                </a:solidFill>
                <a:latin typeface="Comic Sans MS" pitchFamily="66" charset="0"/>
              </a:rPr>
              <a:t>In fact the presence of the EM jet component slightly improves the jet energy resolution</a:t>
            </a:r>
            <a:endParaRPr lang="en-US" dirty="0">
              <a:solidFill>
                <a:srgbClr val="FFFF00"/>
              </a:solidFill>
              <a:latin typeface="Comic Sans MS" pitchFamily="66" charset="0"/>
            </a:endParaRPr>
          </a:p>
        </p:txBody>
      </p:sp>
      <p:sp>
        <p:nvSpPr>
          <p:cNvPr id="178183" name="Text Box 7"/>
          <p:cNvSpPr txBox="1">
            <a:spLocks noChangeArrowheads="1"/>
          </p:cNvSpPr>
          <p:nvPr/>
        </p:nvSpPr>
        <p:spPr bwMode="auto">
          <a:xfrm>
            <a:off x="4084638" y="5021263"/>
            <a:ext cx="184150" cy="336550"/>
          </a:xfrm>
          <a:prstGeom prst="rect">
            <a:avLst/>
          </a:prstGeom>
          <a:noFill/>
          <a:ln w="9525">
            <a:noFill/>
            <a:miter lim="800000"/>
            <a:headEnd/>
            <a:tailEnd/>
          </a:ln>
          <a:effectLst/>
        </p:spPr>
        <p:txBody>
          <a:bodyPr wrap="none">
            <a:spAutoFit/>
          </a:bodyPr>
          <a:lstStyle/>
          <a:p>
            <a:pPr eaLnBrk="1" hangingPunct="1"/>
            <a:endParaRPr lang="en-US" sz="1600">
              <a:latin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the Simulation Studies</a:t>
            </a:r>
            <a:endParaRPr lang="en-US" dirty="0"/>
          </a:p>
        </p:txBody>
      </p:sp>
      <p:sp>
        <p:nvSpPr>
          <p:cNvPr id="3" name="Content Placeholder 2"/>
          <p:cNvSpPr>
            <a:spLocks noGrp="1"/>
          </p:cNvSpPr>
          <p:nvPr>
            <p:ph idx="1"/>
          </p:nvPr>
        </p:nvSpPr>
        <p:spPr/>
        <p:txBody>
          <a:bodyPr/>
          <a:lstStyle/>
          <a:p>
            <a:r>
              <a:rPr lang="en-US" sz="1600" dirty="0" smtClean="0"/>
              <a:t>It appears that the Cherenkov-derived correction to the observed scintillation signal is very robust and very powerful, even with very simple correction/analysis procedure</a:t>
            </a:r>
          </a:p>
          <a:p>
            <a:r>
              <a:rPr lang="en-US" sz="1600" dirty="0" smtClean="0"/>
              <a:t>It appears that linear response, with the </a:t>
            </a:r>
            <a:r>
              <a:rPr lang="en-US" sz="1600" dirty="0" err="1" smtClean="0"/>
              <a:t>gaussian</a:t>
            </a:r>
            <a:r>
              <a:rPr lang="en-US" sz="1600" dirty="0" smtClean="0"/>
              <a:t> </a:t>
            </a:r>
            <a:r>
              <a:rPr lang="en-US" sz="1600" dirty="0" err="1" smtClean="0"/>
              <a:t>lineshape</a:t>
            </a:r>
            <a:r>
              <a:rPr lang="en-US" sz="1600" dirty="0" smtClean="0"/>
              <a:t> and the energy resolution </a:t>
            </a:r>
            <a:r>
              <a:rPr lang="en-US" sz="1600" dirty="0" smtClean="0">
                <a:latin typeface="Symbol" pitchFamily="18" charset="2"/>
              </a:rPr>
              <a:t>D</a:t>
            </a:r>
            <a:r>
              <a:rPr lang="en-US" sz="1600" dirty="0" smtClean="0"/>
              <a:t>E/E&lt;0.25/√E can be achieved for single particles and for collections of particles, independent of the composition </a:t>
            </a:r>
            <a:r>
              <a:rPr lang="en-US" sz="1600" dirty="0" err="1" smtClean="0"/>
              <a:t>oif</a:t>
            </a:r>
            <a:r>
              <a:rPr lang="en-US" sz="1600" dirty="0" smtClean="0"/>
              <a:t> the collection.</a:t>
            </a:r>
          </a:p>
          <a:p>
            <a:r>
              <a:rPr lang="en-US" sz="1600" dirty="0" smtClean="0"/>
              <a:t>The correction principle can be easily understood in terms of relatively elementary physics arguments </a:t>
            </a:r>
          </a:p>
          <a:p>
            <a:r>
              <a:rPr lang="en-US" sz="1600" dirty="0" smtClean="0"/>
              <a:t>Perhaps it is even true? Need to check:</a:t>
            </a:r>
          </a:p>
          <a:p>
            <a:pPr lvl="1"/>
            <a:r>
              <a:rPr lang="en-US" sz="1600" dirty="0" smtClean="0"/>
              <a:t>Shower Monte Carlo dependence of the conclusions: </a:t>
            </a:r>
            <a:r>
              <a:rPr lang="en-US" sz="1600" dirty="0" err="1" smtClean="0"/>
              <a:t>Geant</a:t>
            </a:r>
            <a:r>
              <a:rPr lang="en-US" sz="1600" dirty="0" smtClean="0"/>
              <a:t> 3, </a:t>
            </a:r>
            <a:r>
              <a:rPr lang="en-US" sz="1600" dirty="0" err="1" smtClean="0"/>
              <a:t>Geant</a:t>
            </a:r>
            <a:r>
              <a:rPr lang="en-US" sz="1600" dirty="0" smtClean="0"/>
              <a:t> 4 with different physics lists, </a:t>
            </a:r>
            <a:r>
              <a:rPr lang="en-US" sz="1600" dirty="0" err="1" smtClean="0"/>
              <a:t>Fluka</a:t>
            </a:r>
            <a:r>
              <a:rPr lang="en-US" sz="1600" dirty="0" smtClean="0"/>
              <a:t> (studies in progress)</a:t>
            </a:r>
          </a:p>
          <a:p>
            <a:pPr lvl="1"/>
            <a:r>
              <a:rPr lang="en-US" sz="1600" dirty="0" smtClean="0"/>
              <a:t>Dependence on the material composition (sensitivity to the nuclear effects and their modeling)</a:t>
            </a:r>
          </a:p>
          <a:p>
            <a:pPr lvl="1"/>
            <a:r>
              <a:rPr lang="en-US" sz="1600" dirty="0" smtClean="0"/>
              <a:t>Dependence on the optical properties of the material, refractive index n, (relative contribution of </a:t>
            </a:r>
            <a:r>
              <a:rPr lang="en-US" sz="1600" dirty="0" err="1" smtClean="0"/>
              <a:t>pions</a:t>
            </a:r>
            <a:r>
              <a:rPr lang="en-US" sz="1600" dirty="0" smtClean="0"/>
              <a:t> and electrons to the Cherenkov signal)</a:t>
            </a:r>
          </a:p>
          <a:p>
            <a:pPr lvl="1"/>
            <a:r>
              <a:rPr lang="en-US" sz="1600" dirty="0" smtClean="0"/>
              <a:t>Contribution of scintillation/Cherenkov photon statistics</a:t>
            </a:r>
          </a:p>
          <a:p>
            <a:pPr lvl="1"/>
            <a:r>
              <a:rPr lang="en-US" sz="1600" dirty="0" smtClean="0"/>
              <a:t>Efficiency and purity of separation of scintillation and Cherenkov light</a:t>
            </a:r>
          </a:p>
          <a:p>
            <a:endParaRPr lang="en-US" sz="1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Implementations of Dual Readout Calorimetry</a:t>
            </a:r>
            <a:endParaRPr lang="en-US" dirty="0"/>
          </a:p>
        </p:txBody>
      </p:sp>
      <p:sp>
        <p:nvSpPr>
          <p:cNvPr id="3" name="Content Placeholder 2"/>
          <p:cNvSpPr>
            <a:spLocks noGrp="1"/>
          </p:cNvSpPr>
          <p:nvPr>
            <p:ph idx="1"/>
          </p:nvPr>
        </p:nvSpPr>
        <p:spPr/>
        <p:txBody>
          <a:bodyPr/>
          <a:lstStyle/>
          <a:p>
            <a:r>
              <a:rPr lang="en-US" sz="2000" dirty="0" smtClean="0"/>
              <a:t>Dual readout from a single homogeneous total absorption calorimeter (may be subdivided into </a:t>
            </a:r>
            <a:r>
              <a:rPr lang="en-US" sz="2000" dirty="0" err="1" smtClean="0"/>
              <a:t>voxels</a:t>
            </a:r>
            <a:r>
              <a:rPr lang="en-US" sz="2000" dirty="0" smtClean="0"/>
              <a:t>, if so desired)</a:t>
            </a:r>
          </a:p>
          <a:p>
            <a:r>
              <a:rPr lang="en-US" sz="2000" dirty="0" smtClean="0"/>
              <a:t>Planar sampling calorimeter with separate scintillation/Cherenkov readout</a:t>
            </a:r>
          </a:p>
          <a:p>
            <a:r>
              <a:rPr lang="en-US" sz="2000" dirty="0" smtClean="0"/>
              <a:t>Sampling calorimeter with scintillating/Cherenkov of fiber readout (DREAM)</a:t>
            </a:r>
          </a:p>
          <a:p>
            <a:r>
              <a:rPr lang="en-US" sz="2000" dirty="0" smtClean="0"/>
              <a:t>DREAM-like hadron calorimeter with crystal-like dual readout EM section </a:t>
            </a:r>
          </a:p>
          <a:p>
            <a:r>
              <a:rPr lang="en-US" sz="2000" dirty="0" smtClean="0"/>
              <a:t>The homogeneous dual readout option is the simplest conceptually, it is the easiest to understand and it probably offers the best resolution by eliminating the sampling fluctuations and the complications related to the particle and position dependence of the sampling fractions.</a:t>
            </a:r>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Miracle #1</a:t>
            </a:r>
            <a:endParaRPr lang="en-US" dirty="0"/>
          </a:p>
        </p:txBody>
      </p:sp>
      <p:sp>
        <p:nvSpPr>
          <p:cNvPr id="3" name="Content Placeholder 2"/>
          <p:cNvSpPr>
            <a:spLocks noGrp="1"/>
          </p:cNvSpPr>
          <p:nvPr>
            <p:ph idx="1"/>
          </p:nvPr>
        </p:nvSpPr>
        <p:spPr/>
        <p:txBody>
          <a:bodyPr/>
          <a:lstStyle/>
          <a:p>
            <a:r>
              <a:rPr lang="en-US" sz="2000" dirty="0" smtClean="0"/>
              <a:t>Need dense medium which scintillates and is transparent to Cherenkov light.  Light properties (wavelength, timing) must such as to allow clean separation of the two light component. Will refer to this medium as ‘crystal’.</a:t>
            </a:r>
          </a:p>
          <a:p>
            <a:r>
              <a:rPr lang="en-US" sz="2000" dirty="0" smtClean="0"/>
              <a:t>Crystal must have adequate mechanical properties (Young’s modulus, Poisson ratio), it must be machine-able and easy to use/maintain (not hygroscopic, for example)</a:t>
            </a:r>
          </a:p>
          <a:p>
            <a:r>
              <a:rPr lang="en-US" sz="2000" dirty="0" smtClean="0"/>
              <a:t>Must be affordable, when produced in kiloton-scale quantities</a:t>
            </a:r>
          </a:p>
          <a:p>
            <a:r>
              <a:rPr lang="en-US" sz="2000" dirty="0" smtClean="0"/>
              <a:t>Must demonstrate experimentally the scintillation/Cherenkov light separation </a:t>
            </a:r>
          </a:p>
          <a:p>
            <a:r>
              <a:rPr lang="en-US" sz="2000" dirty="0" smtClean="0"/>
              <a:t>Let’s rename ‘miracle’ to ‘challenge’ and assume that it can be met. Will keep adding requirements to keep it interesting.</a:t>
            </a:r>
            <a:endParaRPr lang="en-US" sz="2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Crystal Calorimetry for </a:t>
            </a:r>
            <a:r>
              <a:rPr lang="en-US" dirty="0" err="1" smtClean="0"/>
              <a:t>SiD</a:t>
            </a:r>
            <a:r>
              <a:rPr lang="en-US" dirty="0" smtClean="0"/>
              <a:t>? </a:t>
            </a:r>
            <a:br>
              <a:rPr lang="en-US" dirty="0" smtClean="0"/>
            </a:br>
            <a:r>
              <a:rPr lang="en-US" dirty="0" smtClean="0"/>
              <a:t>Take 1</a:t>
            </a:r>
            <a:endParaRPr lang="en-US" dirty="0"/>
          </a:p>
        </p:txBody>
      </p:sp>
      <p:sp>
        <p:nvSpPr>
          <p:cNvPr id="3" name="Content Placeholder 2"/>
          <p:cNvSpPr>
            <a:spLocks noGrp="1"/>
          </p:cNvSpPr>
          <p:nvPr>
            <p:ph idx="1"/>
          </p:nvPr>
        </p:nvSpPr>
        <p:spPr/>
        <p:txBody>
          <a:bodyPr/>
          <a:lstStyle/>
          <a:p>
            <a:r>
              <a:rPr lang="en-US" sz="2000" dirty="0" smtClean="0"/>
              <a:t>Fill the volume between the tracker and the coil with dual readout crystals. </a:t>
            </a:r>
            <a:r>
              <a:rPr lang="en-US" sz="2000" dirty="0" err="1" smtClean="0"/>
              <a:t>Rin</a:t>
            </a:r>
            <a:r>
              <a:rPr lang="en-US" sz="2000" dirty="0" smtClean="0"/>
              <a:t> = 1.27 m, Z = 1.8 m</a:t>
            </a:r>
            <a:endParaRPr lang="en-US" sz="2000" dirty="0"/>
          </a:p>
        </p:txBody>
      </p:sp>
      <p:pic>
        <p:nvPicPr>
          <p:cNvPr id="4" name="Picture 4"/>
          <p:cNvPicPr>
            <a:picLocks noChangeAspect="1" noChangeArrowheads="1"/>
          </p:cNvPicPr>
          <p:nvPr/>
        </p:nvPicPr>
        <p:blipFill>
          <a:blip r:embed="rId2"/>
          <a:srcRect l="13304" t="7503" r="43903" b="38454"/>
          <a:stretch>
            <a:fillRect/>
          </a:stretch>
        </p:blipFill>
        <p:spPr bwMode="auto">
          <a:xfrm>
            <a:off x="533400" y="2438400"/>
            <a:ext cx="3563938" cy="3192463"/>
          </a:xfrm>
          <a:prstGeom prst="rect">
            <a:avLst/>
          </a:prstGeom>
          <a:noFill/>
          <a:ln w="9525">
            <a:noFill/>
            <a:miter lim="800000"/>
            <a:headEnd/>
            <a:tailEnd/>
          </a:ln>
          <a:effectLst/>
        </p:spPr>
      </p:pic>
      <p:graphicFrame>
        <p:nvGraphicFramePr>
          <p:cNvPr id="6" name="Chart 5"/>
          <p:cNvGraphicFramePr/>
          <p:nvPr/>
        </p:nvGraphicFramePr>
        <p:xfrm>
          <a:off x="4572000" y="2438400"/>
          <a:ext cx="3429000" cy="19812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419600" y="4419600"/>
            <a:ext cx="3962400" cy="523220"/>
          </a:xfrm>
          <a:prstGeom prst="rect">
            <a:avLst/>
          </a:prstGeom>
          <a:noFill/>
        </p:spPr>
        <p:txBody>
          <a:bodyPr wrap="square" rtlCol="0">
            <a:spAutoFit/>
          </a:bodyPr>
          <a:lstStyle/>
          <a:p>
            <a:r>
              <a:rPr lang="en-US" sz="1400" dirty="0" smtClean="0">
                <a:latin typeface="Comic Sans MS" pitchFamily="66" charset="0"/>
              </a:rPr>
              <a:t>Total volume of a calorimeter as a function of its thickness</a:t>
            </a:r>
            <a:endParaRPr lang="en-US" sz="1400" dirty="0">
              <a:latin typeface="Comic Sans MS" pitchFamily="66" charset="0"/>
            </a:endParaRPr>
          </a:p>
        </p:txBody>
      </p:sp>
      <p:sp>
        <p:nvSpPr>
          <p:cNvPr id="9" name="TextBox 8"/>
          <p:cNvSpPr txBox="1"/>
          <p:nvPr/>
        </p:nvSpPr>
        <p:spPr>
          <a:xfrm>
            <a:off x="4419600" y="5029200"/>
            <a:ext cx="4114800" cy="1077218"/>
          </a:xfrm>
          <a:prstGeom prst="rect">
            <a:avLst/>
          </a:prstGeom>
          <a:noFill/>
        </p:spPr>
        <p:txBody>
          <a:bodyPr wrap="square" rtlCol="0">
            <a:spAutoFit/>
          </a:bodyPr>
          <a:lstStyle/>
          <a:p>
            <a:r>
              <a:rPr lang="en-US" sz="1600" dirty="0" smtClean="0">
                <a:latin typeface="Comic Sans MS" pitchFamily="66" charset="0"/>
              </a:rPr>
              <a:t>For a typical thickness of a calorimeter ~1.2 m one needs ~100 m</a:t>
            </a:r>
            <a:r>
              <a:rPr lang="en-US" sz="1600" baseline="30000" dirty="0" smtClean="0">
                <a:latin typeface="Comic Sans MS" pitchFamily="66" charset="0"/>
              </a:rPr>
              <a:t>3</a:t>
            </a:r>
            <a:r>
              <a:rPr lang="en-US" sz="1600" dirty="0" smtClean="0">
                <a:latin typeface="Comic Sans MS" pitchFamily="66" charset="0"/>
              </a:rPr>
              <a:t> of crystals.</a:t>
            </a:r>
          </a:p>
          <a:p>
            <a:r>
              <a:rPr lang="en-US" sz="1600" dirty="0" smtClean="0">
                <a:latin typeface="Comic Sans MS" pitchFamily="66" charset="0"/>
              </a:rPr>
              <a:t>‘Calibration’ point: CMS ECAL total volume ~ 11 m</a:t>
            </a:r>
            <a:r>
              <a:rPr lang="en-US" sz="1600" baseline="30000" dirty="0" smtClean="0">
                <a:latin typeface="Comic Sans MS" pitchFamily="66" charset="0"/>
              </a:rPr>
              <a:t>3.</a:t>
            </a:r>
            <a:endParaRPr lang="en-US" sz="1600" baseline="30000" dirty="0">
              <a:latin typeface="Comic Sans MS" pitchFamily="66"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Crystal Calorimetry for </a:t>
            </a:r>
            <a:r>
              <a:rPr lang="en-US" dirty="0" err="1" smtClean="0"/>
              <a:t>SiD</a:t>
            </a:r>
            <a:r>
              <a:rPr lang="en-US" dirty="0" smtClean="0"/>
              <a:t>? </a:t>
            </a:r>
            <a:br>
              <a:rPr lang="en-US" dirty="0" smtClean="0"/>
            </a:br>
            <a:r>
              <a:rPr lang="en-US" dirty="0" smtClean="0"/>
              <a:t>Take 2</a:t>
            </a:r>
            <a:endParaRPr lang="en-US" dirty="0"/>
          </a:p>
        </p:txBody>
      </p:sp>
      <p:sp>
        <p:nvSpPr>
          <p:cNvPr id="3" name="Content Placeholder 2"/>
          <p:cNvSpPr>
            <a:spLocks noGrp="1"/>
          </p:cNvSpPr>
          <p:nvPr>
            <p:ph idx="1"/>
          </p:nvPr>
        </p:nvSpPr>
        <p:spPr/>
        <p:txBody>
          <a:bodyPr/>
          <a:lstStyle/>
          <a:p>
            <a:r>
              <a:rPr lang="en-US" sz="2000" dirty="0" smtClean="0"/>
              <a:t>Fill the volume between the tracker and the coil with dual readout crystals? Calorimeter thickness will vary by a factor of 1.5 as a function of polar angle. Keep the thickness the same!</a:t>
            </a:r>
            <a:endParaRPr lang="en-US" sz="2000" dirty="0"/>
          </a:p>
        </p:txBody>
      </p:sp>
      <p:pic>
        <p:nvPicPr>
          <p:cNvPr id="4" name="Picture 4"/>
          <p:cNvPicPr>
            <a:picLocks noChangeAspect="1" noChangeArrowheads="1"/>
          </p:cNvPicPr>
          <p:nvPr/>
        </p:nvPicPr>
        <p:blipFill>
          <a:blip r:embed="rId2"/>
          <a:srcRect l="13304" t="7503" r="43903" b="38454"/>
          <a:stretch>
            <a:fillRect/>
          </a:stretch>
        </p:blipFill>
        <p:spPr bwMode="auto">
          <a:xfrm>
            <a:off x="685800" y="2819400"/>
            <a:ext cx="3563938" cy="3192463"/>
          </a:xfrm>
          <a:prstGeom prst="rect">
            <a:avLst/>
          </a:prstGeom>
          <a:noFill/>
          <a:ln w="9525">
            <a:noFill/>
            <a:miter lim="800000"/>
            <a:headEnd/>
            <a:tailEnd/>
          </a:ln>
          <a:effectLst/>
        </p:spPr>
      </p:pic>
      <p:graphicFrame>
        <p:nvGraphicFramePr>
          <p:cNvPr id="7" name="Chart 6"/>
          <p:cNvGraphicFramePr/>
          <p:nvPr/>
        </p:nvGraphicFramePr>
        <p:xfrm>
          <a:off x="4572000" y="2743200"/>
          <a:ext cx="3733800" cy="2133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572000" y="4953000"/>
            <a:ext cx="3810000" cy="1600438"/>
          </a:xfrm>
          <a:prstGeom prst="rect">
            <a:avLst/>
          </a:prstGeom>
          <a:noFill/>
        </p:spPr>
        <p:txBody>
          <a:bodyPr wrap="square" rtlCol="0">
            <a:spAutoFit/>
          </a:bodyPr>
          <a:lstStyle/>
          <a:p>
            <a:r>
              <a:rPr lang="en-US" sz="1400" dirty="0" smtClean="0">
                <a:latin typeface="Comic Sans MS" pitchFamily="66" charset="0"/>
              </a:rPr>
              <a:t>Total volume of a tapered calorimeter as a function of its thickness</a:t>
            </a:r>
          </a:p>
          <a:p>
            <a:endParaRPr lang="en-US" sz="1400" dirty="0" smtClean="0">
              <a:latin typeface="Comic Sans MS" pitchFamily="66" charset="0"/>
            </a:endParaRPr>
          </a:p>
          <a:p>
            <a:r>
              <a:rPr lang="en-US" sz="1400" dirty="0" smtClean="0">
                <a:latin typeface="Comic Sans MS" pitchFamily="66" charset="0"/>
              </a:rPr>
              <a:t>Total volume of 1.2 m thick tapered calorimeter ~ 75 m</a:t>
            </a:r>
            <a:r>
              <a:rPr lang="en-US" sz="1400" baseline="30000" dirty="0" smtClean="0">
                <a:latin typeface="Comic Sans MS" pitchFamily="66" charset="0"/>
              </a:rPr>
              <a:t>3</a:t>
            </a:r>
            <a:r>
              <a:rPr lang="en-US" sz="1400" dirty="0" smtClean="0">
                <a:latin typeface="Comic Sans MS" pitchFamily="66" charset="0"/>
              </a:rPr>
              <a:t>.</a:t>
            </a:r>
          </a:p>
          <a:p>
            <a:r>
              <a:rPr lang="en-US" sz="1400" dirty="0" smtClean="0">
                <a:latin typeface="Comic Sans MS" pitchFamily="66" charset="0"/>
              </a:rPr>
              <a:t>(Just an observation: for a spherical detector it would be ‘only’ 50 m</a:t>
            </a:r>
            <a:r>
              <a:rPr lang="en-US" sz="1400" baseline="30000" dirty="0" smtClean="0">
                <a:latin typeface="Comic Sans MS" pitchFamily="66" charset="0"/>
              </a:rPr>
              <a:t>3</a:t>
            </a:r>
            <a:r>
              <a:rPr lang="en-US" sz="1400" dirty="0" smtClean="0">
                <a:latin typeface="Comic Sans MS" pitchFamily="66" charset="0"/>
              </a:rPr>
              <a:t>.)</a:t>
            </a:r>
            <a:endParaRPr lang="en-US" sz="1400" dirty="0">
              <a:latin typeface="Comic Sans MS"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Disclaimers/Caveats</a:t>
            </a:r>
            <a:endParaRPr lang="en-US" dirty="0"/>
          </a:p>
        </p:txBody>
      </p:sp>
      <p:sp>
        <p:nvSpPr>
          <p:cNvPr id="3" name="Content Placeholder 2"/>
          <p:cNvSpPr>
            <a:spLocks noGrp="1"/>
          </p:cNvSpPr>
          <p:nvPr>
            <p:ph idx="1"/>
          </p:nvPr>
        </p:nvSpPr>
        <p:spPr>
          <a:xfrm>
            <a:off x="457200" y="1219200"/>
            <a:ext cx="8229600" cy="4525963"/>
          </a:xfrm>
        </p:spPr>
        <p:txBody>
          <a:bodyPr/>
          <a:lstStyle/>
          <a:p>
            <a:r>
              <a:rPr lang="en-US" dirty="0" smtClean="0"/>
              <a:t>There will nothing particularly new in this presentation,  but rather an attempt to collect various known facts and ideas into a coherent picture</a:t>
            </a:r>
          </a:p>
          <a:p>
            <a:r>
              <a:rPr lang="en-US" dirty="0" smtClean="0"/>
              <a:t>The ideas of dual readout hadron calorimetry are very old (~25 years) and the list of people contributing to the conceptual developments is quite long and difficult to reconstruct </a:t>
            </a:r>
          </a:p>
          <a:p>
            <a:r>
              <a:rPr lang="en-US" dirty="0" smtClean="0"/>
              <a:t>I am not on this list</a:t>
            </a:r>
          </a:p>
          <a:p>
            <a:r>
              <a:rPr lang="en-US" dirty="0" smtClean="0"/>
              <a:t>Progress in technology made (perhaps) practical implementations of some of the possible</a:t>
            </a:r>
          </a:p>
          <a:p>
            <a:r>
              <a:rPr lang="en-US" dirty="0" smtClean="0"/>
              <a:t>The real goal of this presentation: establish a possible strategy to develop a dual readout calorimeter design as an option for the </a:t>
            </a:r>
            <a:r>
              <a:rPr lang="en-US" dirty="0" err="1" smtClean="0"/>
              <a:t>SiD</a:t>
            </a:r>
            <a:r>
              <a:rPr lang="en-US" dirty="0" smtClean="0"/>
              <a:t> LOI. Critical feed-back is of utmost importance</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Pre-Conceptual Design: Calorimeter Segmentation</a:t>
            </a:r>
            <a:endParaRPr lang="en-US" dirty="0"/>
          </a:p>
        </p:txBody>
      </p:sp>
      <p:sp>
        <p:nvSpPr>
          <p:cNvPr id="3" name="Content Placeholder 2"/>
          <p:cNvSpPr>
            <a:spLocks noGrp="1"/>
          </p:cNvSpPr>
          <p:nvPr>
            <p:ph idx="1"/>
          </p:nvPr>
        </p:nvSpPr>
        <p:spPr/>
        <p:txBody>
          <a:bodyPr/>
          <a:lstStyle/>
          <a:p>
            <a:r>
              <a:rPr lang="en-US" sz="2000" dirty="0" smtClean="0"/>
              <a:t>For the energy measurement no segmentation is required. But it is allowed, as long as the separate volumes are properly inter-calibrated to provide the correct sum of the signals.</a:t>
            </a:r>
          </a:p>
          <a:p>
            <a:r>
              <a:rPr lang="en-US" sz="2000" dirty="0" smtClean="0"/>
              <a:t>Transverse and longitudinal segmentation will be necessary for a number of reasons:</a:t>
            </a:r>
          </a:p>
          <a:p>
            <a:pPr lvl="1"/>
            <a:r>
              <a:rPr lang="en-US" sz="2000" dirty="0" smtClean="0"/>
              <a:t>Practical (construction, crystal availability and cost)</a:t>
            </a:r>
          </a:p>
          <a:p>
            <a:pPr lvl="1"/>
            <a:r>
              <a:rPr lang="en-US" sz="2000" dirty="0" smtClean="0"/>
              <a:t>Physics requirements: particles (</a:t>
            </a:r>
            <a:r>
              <a:rPr lang="en-US" sz="2000" dirty="0" err="1" smtClean="0"/>
              <a:t>muons</a:t>
            </a:r>
            <a:r>
              <a:rPr lang="en-US" sz="2000" dirty="0" smtClean="0"/>
              <a:t>?) tracking through the calorimeter volume, photon identification, photon direction measurement, two/</a:t>
            </a:r>
            <a:r>
              <a:rPr lang="en-US" sz="2000" dirty="0" err="1" smtClean="0"/>
              <a:t>multiparticle</a:t>
            </a:r>
            <a:r>
              <a:rPr lang="en-US" sz="2000" dirty="0" smtClean="0"/>
              <a:t> spatial resolution </a:t>
            </a:r>
          </a:p>
          <a:p>
            <a:pPr lvl="1"/>
            <a:r>
              <a:rPr lang="en-US" sz="2000" dirty="0" smtClean="0"/>
              <a:t>Light collection and readout</a:t>
            </a:r>
          </a:p>
          <a:p>
            <a:r>
              <a:rPr lang="en-US" sz="2000" dirty="0" smtClean="0"/>
              <a:t>The real detector design will require several iterations to identify and understand all trade-offs involved</a:t>
            </a:r>
            <a:endParaRPr lang="en-US"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Hadron </a:t>
            </a:r>
            <a:r>
              <a:rPr lang="en-US" dirty="0" err="1" smtClean="0"/>
              <a:t>vs</a:t>
            </a:r>
            <a:r>
              <a:rPr lang="en-US" dirty="0" smtClean="0"/>
              <a:t> EM calorimetry</a:t>
            </a:r>
            <a:endParaRPr lang="en-US" dirty="0"/>
          </a:p>
        </p:txBody>
      </p:sp>
      <p:sp>
        <p:nvSpPr>
          <p:cNvPr id="3" name="Content Placeholder 2"/>
          <p:cNvSpPr>
            <a:spLocks noGrp="1"/>
          </p:cNvSpPr>
          <p:nvPr>
            <p:ph idx="1"/>
          </p:nvPr>
        </p:nvSpPr>
        <p:spPr/>
        <p:txBody>
          <a:bodyPr/>
          <a:lstStyle/>
          <a:p>
            <a:r>
              <a:rPr lang="en-US" sz="1800" dirty="0" smtClean="0"/>
              <a:t>They are traditionally separate/different detectors.</a:t>
            </a:r>
          </a:p>
          <a:p>
            <a:r>
              <a:rPr lang="en-US" sz="1800" dirty="0" smtClean="0"/>
              <a:t>D</a:t>
            </a:r>
            <a:r>
              <a:rPr lang="en-US" sz="1800" dirty="0" smtClean="0"/>
              <a:t>ifferences in their response to hadrons usually precludes very good hadron energy resolution. This will be of particular concern when very high hadron resolution is to be achieved.</a:t>
            </a:r>
          </a:p>
          <a:p>
            <a:r>
              <a:rPr lang="en-US" sz="1800" dirty="0" smtClean="0"/>
              <a:t>Need to meet all the specifications of the ILC EM calorimeter at (the acceptable level) with the crystal calorimetry. Note: single depth EM crystal, CMS-like design, not likely to provide the desired two-particle resolution.</a:t>
            </a:r>
          </a:p>
          <a:p>
            <a:r>
              <a:rPr lang="en-US" sz="1800" dirty="0" smtClean="0"/>
              <a:t>Possible solution: </a:t>
            </a:r>
          </a:p>
          <a:p>
            <a:pPr lvl="1"/>
            <a:r>
              <a:rPr lang="en-US" sz="1800" dirty="0" smtClean="0"/>
              <a:t>De-couple energy resolution function from the spatial measurement</a:t>
            </a:r>
          </a:p>
          <a:p>
            <a:pPr lvl="1"/>
            <a:r>
              <a:rPr lang="en-US" sz="1800" dirty="0" smtClean="0"/>
              <a:t>longitudinal segmentation of the front section of the calorimeter</a:t>
            </a:r>
          </a:p>
          <a:p>
            <a:pPr lvl="1"/>
            <a:r>
              <a:rPr lang="en-US" sz="1800" dirty="0" smtClean="0"/>
              <a:t>2-3 layers of silicon pixel detectors (possibly with the pixel size better than the proposed </a:t>
            </a:r>
            <a:r>
              <a:rPr lang="en-US" sz="1800" dirty="0" err="1" smtClean="0"/>
              <a:t>SiW</a:t>
            </a:r>
            <a:r>
              <a:rPr lang="en-US" sz="1800" dirty="0" smtClean="0"/>
              <a:t> calorimeters) to provide very detailed spatial information </a:t>
            </a:r>
            <a:endParaRPr lang="en-US" sz="1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Miracle #2</a:t>
            </a:r>
            <a:endParaRPr lang="en-US" dirty="0"/>
          </a:p>
        </p:txBody>
      </p:sp>
      <p:sp>
        <p:nvSpPr>
          <p:cNvPr id="3" name="Content Placeholder 2"/>
          <p:cNvSpPr>
            <a:spLocks noGrp="1"/>
          </p:cNvSpPr>
          <p:nvPr>
            <p:ph idx="1"/>
          </p:nvPr>
        </p:nvSpPr>
        <p:spPr/>
        <p:txBody>
          <a:bodyPr/>
          <a:lstStyle/>
          <a:p>
            <a:r>
              <a:rPr lang="en-US" dirty="0" smtClean="0"/>
              <a:t>Separated function EM calorimeter (crystals for the energy measurement) silicon pixels for the spatial measurement provides adequate performance.</a:t>
            </a:r>
          </a:p>
          <a:p>
            <a:r>
              <a:rPr lang="en-US" dirty="0" smtClean="0"/>
              <a:t>It ought to be demonstrate-able with the simulation and small test beam module.</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SiD</a:t>
            </a:r>
            <a:r>
              <a:rPr lang="en-US" dirty="0" smtClean="0"/>
              <a:t> Calorimeter Segmentation</a:t>
            </a:r>
            <a:endParaRPr lang="en-US" dirty="0"/>
          </a:p>
        </p:txBody>
      </p:sp>
      <p:sp>
        <p:nvSpPr>
          <p:cNvPr id="3" name="Content Placeholder 2"/>
          <p:cNvSpPr>
            <a:spLocks noGrp="1"/>
          </p:cNvSpPr>
          <p:nvPr>
            <p:ph idx="1"/>
          </p:nvPr>
        </p:nvSpPr>
        <p:spPr/>
        <p:txBody>
          <a:bodyPr/>
          <a:lstStyle/>
          <a:p>
            <a:r>
              <a:rPr lang="en-US" sz="2000" dirty="0" smtClean="0"/>
              <a:t>Version 1.00</a:t>
            </a:r>
          </a:p>
          <a:p>
            <a:r>
              <a:rPr lang="en-US" sz="2000" dirty="0" smtClean="0"/>
              <a:t>Four layers of 5 x 5 x 5 cm</a:t>
            </a:r>
            <a:r>
              <a:rPr lang="en-US" sz="2000" baseline="30000" dirty="0" smtClean="0"/>
              <a:t>3</a:t>
            </a:r>
            <a:r>
              <a:rPr lang="en-US" sz="2000" dirty="0" smtClean="0"/>
              <a:t> crystals with three embedded silicon pixel layers (a.k.a. EM section):  72,000 crystals</a:t>
            </a:r>
          </a:p>
          <a:p>
            <a:r>
              <a:rPr lang="en-US" sz="2000" dirty="0" smtClean="0"/>
              <a:t>8 layers of 10 x 10 x 10 cm</a:t>
            </a:r>
            <a:r>
              <a:rPr lang="en-US" sz="2000" baseline="30000" dirty="0" smtClean="0"/>
              <a:t>3</a:t>
            </a:r>
            <a:r>
              <a:rPr lang="en-US" sz="2000" dirty="0" smtClean="0"/>
              <a:t> crystals (a.k.a. </a:t>
            </a:r>
            <a:r>
              <a:rPr lang="en-US" sz="2000" dirty="0" err="1" smtClean="0"/>
              <a:t>hadronic</a:t>
            </a:r>
            <a:r>
              <a:rPr lang="en-US" sz="2000" dirty="0" smtClean="0"/>
              <a:t> section): 66,000 crystals</a:t>
            </a:r>
          </a:p>
          <a:p>
            <a:r>
              <a:rPr lang="en-US" sz="2000" dirty="0" smtClean="0"/>
              <a:t>Reality check, sort of, CMS ECAL 80,000 crystals</a:t>
            </a:r>
          </a:p>
          <a:p>
            <a:r>
              <a:rPr lang="en-US" sz="2000" dirty="0" smtClean="0"/>
              <a:t>It is important to keep the channel count to a sensible minimum. Cross-calibration and monitoring will be a primary challenge</a:t>
            </a:r>
          </a:p>
          <a:p>
            <a:r>
              <a:rPr lang="en-US" sz="2000" dirty="0" smtClean="0"/>
              <a:t>A relatively small size of the </a:t>
            </a:r>
            <a:r>
              <a:rPr lang="en-US" sz="2000" dirty="0" err="1" smtClean="0"/>
              <a:t>SiD</a:t>
            </a:r>
            <a:r>
              <a:rPr lang="en-US" sz="2000" dirty="0" smtClean="0"/>
              <a:t> detector is an enabling factor here. </a:t>
            </a:r>
          </a:p>
          <a:p>
            <a:r>
              <a:rPr lang="en-US" sz="2000" dirty="0" smtClean="0"/>
              <a:t>Projective or cylindrical geometry? Needs careful optimization of performance </a:t>
            </a:r>
            <a:r>
              <a:rPr lang="en-US" sz="2000" dirty="0" err="1" smtClean="0"/>
              <a:t>vs</a:t>
            </a:r>
            <a:r>
              <a:rPr lang="en-US" sz="2000" dirty="0" smtClean="0"/>
              <a:t> engineering issues. (Cylindrical geometry avoids any projective cracks!)</a:t>
            </a:r>
            <a:endParaRPr lang="en-US"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 Collection and Readout </a:t>
            </a:r>
            <a:endParaRPr lang="en-US" dirty="0"/>
          </a:p>
        </p:txBody>
      </p:sp>
      <p:sp>
        <p:nvSpPr>
          <p:cNvPr id="3" name="Content Placeholder 2"/>
          <p:cNvSpPr>
            <a:spLocks noGrp="1"/>
          </p:cNvSpPr>
          <p:nvPr>
            <p:ph idx="1"/>
          </p:nvPr>
        </p:nvSpPr>
        <p:spPr/>
        <p:txBody>
          <a:bodyPr/>
          <a:lstStyle/>
          <a:p>
            <a:r>
              <a:rPr lang="en-US" sz="2000" dirty="0" smtClean="0"/>
              <a:t>The enabling technology: silicon photomultipliers. </a:t>
            </a:r>
          </a:p>
          <a:p>
            <a:pPr lvl="1"/>
            <a:r>
              <a:rPr lang="en-US" sz="2000" dirty="0" smtClean="0"/>
              <a:t>4(8) </a:t>
            </a:r>
            <a:r>
              <a:rPr lang="en-US" sz="2000" dirty="0" err="1" smtClean="0"/>
              <a:t>photodetectors</a:t>
            </a:r>
            <a:r>
              <a:rPr lang="en-US" sz="2000" dirty="0" smtClean="0"/>
              <a:t> per crystal.  The desired number of </a:t>
            </a:r>
            <a:r>
              <a:rPr lang="en-US" sz="2000" dirty="0" err="1" smtClean="0"/>
              <a:t>photodetectors</a:t>
            </a:r>
            <a:r>
              <a:rPr lang="en-US" sz="2000" dirty="0" smtClean="0"/>
              <a:t> depends on trade offs between the light collection efficiency and uniformity, detector reliability and cost </a:t>
            </a:r>
          </a:p>
          <a:p>
            <a:pPr lvl="1"/>
            <a:r>
              <a:rPr lang="en-US" sz="2000" dirty="0" smtClean="0"/>
              <a:t>No visible dead space. </a:t>
            </a:r>
          </a:p>
          <a:p>
            <a:pPr lvl="1"/>
            <a:r>
              <a:rPr lang="en-US" sz="2000" dirty="0" smtClean="0"/>
              <a:t>Signal routing avoiding projective cracks</a:t>
            </a:r>
          </a:p>
          <a:p>
            <a:pPr lvl="1"/>
            <a:r>
              <a:rPr lang="en-US" sz="2000" dirty="0" smtClean="0"/>
              <a:t>Should not affect the  energy resolution </a:t>
            </a:r>
          </a:p>
          <a:p>
            <a:pPr lvl="1"/>
            <a:r>
              <a:rPr lang="en-US" sz="2000" dirty="0" smtClean="0"/>
              <a:t>500,000(1,000,000) </a:t>
            </a:r>
            <a:r>
              <a:rPr lang="en-US" sz="2000" dirty="0" err="1" smtClean="0"/>
              <a:t>photodetectors</a:t>
            </a:r>
            <a:endParaRPr lang="en-US" sz="2000" dirty="0" smtClean="0"/>
          </a:p>
          <a:p>
            <a:pPr lvl="1"/>
            <a:r>
              <a:rPr lang="en-US" sz="2000" dirty="0" smtClean="0"/>
              <a:t>Note: CMS has 124,000 </a:t>
            </a:r>
            <a:r>
              <a:rPr lang="en-US" sz="2000" dirty="0" err="1" smtClean="0"/>
              <a:t>photodetectors</a:t>
            </a:r>
            <a:r>
              <a:rPr lang="en-US" sz="2000" dirty="0" smtClean="0"/>
              <a:t> (2 per crystal) </a:t>
            </a:r>
          </a:p>
          <a:p>
            <a:r>
              <a:rPr lang="en-US" sz="2000" dirty="0" smtClean="0"/>
              <a:t>Detector design philosophy: build in enough redundancy to avoid/minimize the need for repairs.</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Miracle #3</a:t>
            </a:r>
            <a:endParaRPr lang="en-US" dirty="0"/>
          </a:p>
        </p:txBody>
      </p:sp>
      <p:sp>
        <p:nvSpPr>
          <p:cNvPr id="3" name="Content Placeholder 2"/>
          <p:cNvSpPr>
            <a:spLocks noGrp="1"/>
          </p:cNvSpPr>
          <p:nvPr>
            <p:ph idx="1"/>
          </p:nvPr>
        </p:nvSpPr>
        <p:spPr/>
        <p:txBody>
          <a:bodyPr/>
          <a:lstStyle/>
          <a:p>
            <a:r>
              <a:rPr lang="en-US" dirty="0" smtClean="0"/>
              <a:t>Silicon Photomultipliers prove to be viable detectors:</a:t>
            </a:r>
          </a:p>
          <a:p>
            <a:pPr lvl="1"/>
            <a:r>
              <a:rPr lang="en-US" dirty="0" smtClean="0"/>
              <a:t>Cost-wise</a:t>
            </a:r>
          </a:p>
          <a:p>
            <a:pPr lvl="1"/>
            <a:r>
              <a:rPr lang="en-US" dirty="0" smtClean="0"/>
              <a:t>Performance-wise (dynamic range, analog performance)</a:t>
            </a:r>
          </a:p>
          <a:p>
            <a:r>
              <a:rPr lang="en-US" dirty="0" smtClean="0"/>
              <a:t>Possible back-up: Avalanche Photodiodes (a la CMS)</a:t>
            </a:r>
          </a:p>
          <a:p>
            <a:pPr lvl="1"/>
            <a:r>
              <a:rPr lang="en-US" dirty="0" smtClean="0"/>
              <a:t>The challenge of the APD solution: performance in the middle of the EM shower</a:t>
            </a:r>
          </a:p>
          <a:p>
            <a:r>
              <a:rPr lang="en-US" dirty="0" smtClean="0"/>
              <a:t>Integrated (single channel?) readout electronics is developed</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Resolution: Limiting Factors </a:t>
            </a:r>
            <a:endParaRPr lang="en-US" dirty="0"/>
          </a:p>
        </p:txBody>
      </p:sp>
      <p:sp>
        <p:nvSpPr>
          <p:cNvPr id="7" name="Content Placeholder 6"/>
          <p:cNvSpPr>
            <a:spLocks noGrp="1"/>
          </p:cNvSpPr>
          <p:nvPr>
            <p:ph idx="1"/>
          </p:nvPr>
        </p:nvSpPr>
        <p:spPr/>
        <p:txBody>
          <a:bodyPr/>
          <a:lstStyle/>
          <a:p>
            <a:r>
              <a:rPr lang="en-US" sz="1800" dirty="0" smtClean="0"/>
              <a:t>Sobering lessons from high resolution crystal EM calorimeters: the stochastic term is not really important. The real life detector resolution is limited by noise and/or detector non-</a:t>
            </a:r>
            <a:r>
              <a:rPr lang="en-US" sz="1800" dirty="0" err="1" smtClean="0"/>
              <a:t>uniformites</a:t>
            </a:r>
            <a:r>
              <a:rPr lang="en-US" sz="1800" dirty="0" smtClean="0"/>
              <a:t> (constant term)</a:t>
            </a:r>
          </a:p>
          <a:p>
            <a:r>
              <a:rPr lang="en-US" sz="1800" dirty="0" smtClean="0"/>
              <a:t>Encouraging lesson: with enough  </a:t>
            </a:r>
            <a:r>
              <a:rPr lang="en-US" sz="1800" dirty="0" smtClean="0"/>
              <a:t>c</a:t>
            </a:r>
            <a:r>
              <a:rPr lang="en-US" sz="1800" dirty="0" smtClean="0"/>
              <a:t>are and attention the constant term can be kept below 0.4% even for very large systems, like CMS</a:t>
            </a:r>
          </a:p>
          <a:p>
            <a:endParaRPr lang="en-US" dirty="0"/>
          </a:p>
        </p:txBody>
      </p:sp>
      <p:pic>
        <p:nvPicPr>
          <p:cNvPr id="8" name="Picture 2"/>
          <p:cNvPicPr>
            <a:picLocks noChangeAspect="1" noChangeArrowheads="1"/>
          </p:cNvPicPr>
          <p:nvPr/>
        </p:nvPicPr>
        <p:blipFill>
          <a:blip r:embed="rId2"/>
          <a:srcRect/>
          <a:stretch>
            <a:fillRect/>
          </a:stretch>
        </p:blipFill>
        <p:spPr bwMode="auto">
          <a:xfrm>
            <a:off x="1066800" y="3581400"/>
            <a:ext cx="2702901" cy="2514600"/>
          </a:xfrm>
          <a:prstGeom prst="rect">
            <a:avLst/>
          </a:prstGeom>
          <a:noFill/>
          <a:ln w="9525">
            <a:noFill/>
            <a:miter lim="800000"/>
            <a:headEnd/>
            <a:tailEnd/>
          </a:ln>
          <a:effectLst/>
        </p:spPr>
      </p:pic>
      <p:pic>
        <p:nvPicPr>
          <p:cNvPr id="9" name="Picture 4"/>
          <p:cNvPicPr>
            <a:picLocks noChangeAspect="1" noChangeArrowheads="1"/>
          </p:cNvPicPr>
          <p:nvPr/>
        </p:nvPicPr>
        <p:blipFill>
          <a:blip r:embed="rId3"/>
          <a:srcRect/>
          <a:stretch>
            <a:fillRect/>
          </a:stretch>
        </p:blipFill>
        <p:spPr bwMode="auto">
          <a:xfrm>
            <a:off x="4572000" y="3581400"/>
            <a:ext cx="2988897" cy="266700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Crystal Hadron Calorimetry </a:t>
            </a:r>
            <a:r>
              <a:rPr lang="en-US" dirty="0" err="1" smtClean="0"/>
              <a:t>vs</a:t>
            </a:r>
            <a:r>
              <a:rPr lang="en-US" dirty="0" smtClean="0"/>
              <a:t> EM Crystal Calorimetry</a:t>
            </a:r>
            <a:endParaRPr lang="en-US" dirty="0"/>
          </a:p>
        </p:txBody>
      </p:sp>
      <p:sp>
        <p:nvSpPr>
          <p:cNvPr id="3" name="Content Placeholder 2"/>
          <p:cNvSpPr>
            <a:spLocks noGrp="1"/>
          </p:cNvSpPr>
          <p:nvPr>
            <p:ph idx="1"/>
          </p:nvPr>
        </p:nvSpPr>
        <p:spPr/>
        <p:txBody>
          <a:bodyPr/>
          <a:lstStyle/>
          <a:p>
            <a:r>
              <a:rPr lang="en-US" sz="1600" dirty="0" smtClean="0"/>
              <a:t>It was a major concerted effort to keep the constant term below 0.5% (crystal quality control, light collection, hermetic design, calibration and monitoring)</a:t>
            </a:r>
          </a:p>
          <a:p>
            <a:r>
              <a:rPr lang="en-US" sz="1600" dirty="0" smtClean="0"/>
              <a:t>But the goals were very ambitious: target energy resolution well below 1%!</a:t>
            </a:r>
          </a:p>
          <a:p>
            <a:r>
              <a:rPr lang="en-US" sz="1600" dirty="0" smtClean="0"/>
              <a:t>Why the hadron calorimetry should be significantly easier??:</a:t>
            </a:r>
          </a:p>
          <a:p>
            <a:pPr lvl="1"/>
            <a:r>
              <a:rPr lang="en-US" sz="1600" dirty="0" smtClean="0"/>
              <a:t>Expectations are much lower. An ultimate resolution of the order of 1% would be terrific</a:t>
            </a:r>
          </a:p>
          <a:p>
            <a:pPr lvl="1"/>
            <a:r>
              <a:rPr lang="en-US" sz="1600" dirty="0" smtClean="0"/>
              <a:t>Many problems are intrinsically much easier: </a:t>
            </a:r>
          </a:p>
          <a:p>
            <a:pPr lvl="2"/>
            <a:r>
              <a:rPr lang="en-US" sz="1600" dirty="0" smtClean="0"/>
              <a:t>The signals are produced in much more distributed fashion. In the EM calorimetry case the signal sources are very compact, hence the uniformity is critical.  </a:t>
            </a:r>
          </a:p>
          <a:p>
            <a:pPr lvl="3"/>
            <a:r>
              <a:rPr lang="en-US" sz="1600" dirty="0" smtClean="0"/>
              <a:t>the uniformity requirement ought to be quite relaxed</a:t>
            </a:r>
          </a:p>
          <a:p>
            <a:pPr lvl="3"/>
            <a:r>
              <a:rPr lang="en-US" sz="1600" dirty="0" smtClean="0"/>
              <a:t>The local </a:t>
            </a:r>
            <a:r>
              <a:rPr lang="en-US" sz="1600" dirty="0" err="1" smtClean="0"/>
              <a:t>hermeticity</a:t>
            </a:r>
            <a:r>
              <a:rPr lang="en-US" sz="1600" dirty="0" smtClean="0"/>
              <a:t> (mechanical tolerances) much relaxed</a:t>
            </a:r>
          </a:p>
          <a:p>
            <a:r>
              <a:rPr lang="en-US" sz="1600" dirty="0" smtClean="0"/>
              <a:t>Why hadron calorimetry can be more challenging?</a:t>
            </a:r>
          </a:p>
          <a:p>
            <a:pPr lvl="1"/>
            <a:r>
              <a:rPr lang="en-US" sz="1600" dirty="0" smtClean="0"/>
              <a:t>Overall size a factor 5-10 </a:t>
            </a:r>
            <a:r>
              <a:rPr lang="en-US" sz="1600" dirty="0" err="1" smtClean="0"/>
              <a:t>larged</a:t>
            </a:r>
            <a:endParaRPr lang="en-US" sz="1600" dirty="0" smtClean="0"/>
          </a:p>
          <a:p>
            <a:pPr lvl="1"/>
            <a:r>
              <a:rPr lang="en-US" sz="1600" dirty="0" err="1" smtClean="0"/>
              <a:t>Hadronic</a:t>
            </a:r>
            <a:r>
              <a:rPr lang="en-US" sz="1600" dirty="0" smtClean="0"/>
              <a:t> shower containment/leakage</a:t>
            </a:r>
          </a:p>
          <a:p>
            <a:pPr lvl="3"/>
            <a:endParaRPr lang="en-US" sz="1400" dirty="0" smtClean="0"/>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Containment/Leakage </a:t>
            </a:r>
            <a:r>
              <a:rPr lang="en-US" sz="3200" dirty="0" err="1" smtClean="0"/>
              <a:t>vs</a:t>
            </a:r>
            <a:r>
              <a:rPr lang="en-US" sz="3200" dirty="0" smtClean="0"/>
              <a:t> Energy Resolution</a:t>
            </a:r>
            <a:endParaRPr lang="en-US" sz="3200" dirty="0"/>
          </a:p>
        </p:txBody>
      </p:sp>
      <p:sp>
        <p:nvSpPr>
          <p:cNvPr id="7" name="Content Placeholder 6"/>
          <p:cNvSpPr>
            <a:spLocks noGrp="1"/>
          </p:cNvSpPr>
          <p:nvPr>
            <p:ph idx="1"/>
          </p:nvPr>
        </p:nvSpPr>
        <p:spPr/>
        <p:txBody>
          <a:bodyPr/>
          <a:lstStyle/>
          <a:p>
            <a:r>
              <a:rPr lang="en-US" sz="2000" dirty="0" err="1" smtClean="0"/>
              <a:t>Hadronic</a:t>
            </a:r>
            <a:r>
              <a:rPr lang="en-US" sz="2000" dirty="0" smtClean="0"/>
              <a:t> showers fluctuate, some fraction of energy escapes detection</a:t>
            </a:r>
          </a:p>
          <a:p>
            <a:r>
              <a:rPr lang="en-US" sz="2000" dirty="0" smtClean="0"/>
              <a:t>This escaping fraction fluctuates, thus reducing the energy resolution</a:t>
            </a:r>
          </a:p>
          <a:p>
            <a:r>
              <a:rPr lang="en-US" sz="2000" dirty="0" smtClean="0"/>
              <a:t>Good energy resolution requires that the fraction of escaping energy is kept below 2-3%. This, in turns, requires that the total thickness of the calorimeter  is of the order of 6 </a:t>
            </a:r>
            <a:r>
              <a:rPr lang="en-US" sz="2000" dirty="0" smtClean="0">
                <a:latin typeface="Symbol" pitchFamily="18" charset="2"/>
              </a:rPr>
              <a:t>l</a:t>
            </a:r>
            <a:endParaRPr lang="en-US" sz="2000" dirty="0">
              <a:latin typeface="Symbol" pitchFamily="18" charset="2"/>
            </a:endParaRPr>
          </a:p>
        </p:txBody>
      </p:sp>
      <p:pic>
        <p:nvPicPr>
          <p:cNvPr id="8" name="Picture 2"/>
          <p:cNvPicPr>
            <a:picLocks noChangeAspect="1" noChangeArrowheads="1"/>
          </p:cNvPicPr>
          <p:nvPr/>
        </p:nvPicPr>
        <p:blipFill>
          <a:blip r:embed="rId2"/>
          <a:stretch>
            <a:fillRect/>
          </a:stretch>
        </p:blipFill>
        <p:spPr bwMode="auto">
          <a:xfrm>
            <a:off x="990600" y="4114800"/>
            <a:ext cx="3696342" cy="2055509"/>
          </a:xfrm>
          <a:prstGeom prst="rect">
            <a:avLst/>
          </a:prstGeom>
          <a:noFill/>
          <a:ln w="9525">
            <a:noFill/>
            <a:miter lim="800000"/>
            <a:headEnd/>
            <a:tailEnd/>
          </a:ln>
          <a:effectLst/>
        </p:spPr>
      </p:pic>
      <p:pic>
        <p:nvPicPr>
          <p:cNvPr id="9" name="Picture 2"/>
          <p:cNvPicPr>
            <a:picLocks noChangeAspect="1" noChangeArrowheads="1"/>
          </p:cNvPicPr>
          <p:nvPr/>
        </p:nvPicPr>
        <p:blipFill>
          <a:blip r:embed="rId3"/>
          <a:srcRect/>
          <a:stretch>
            <a:fillRect/>
          </a:stretch>
        </p:blipFill>
        <p:spPr bwMode="auto">
          <a:xfrm>
            <a:off x="4800600" y="3962400"/>
            <a:ext cx="3567404" cy="2362200"/>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Leakage </a:t>
            </a:r>
            <a:r>
              <a:rPr lang="en-US" dirty="0" err="1" smtClean="0"/>
              <a:t>vs</a:t>
            </a:r>
            <a:r>
              <a:rPr lang="en-US" dirty="0" smtClean="0"/>
              <a:t> Energy Resolution</a:t>
            </a:r>
            <a:endParaRPr lang="en-US" dirty="0"/>
          </a:p>
        </p:txBody>
      </p:sp>
      <p:sp>
        <p:nvSpPr>
          <p:cNvPr id="3" name="Content Placeholder 2"/>
          <p:cNvSpPr>
            <a:spLocks noGrp="1"/>
          </p:cNvSpPr>
          <p:nvPr>
            <p:ph idx="1"/>
          </p:nvPr>
        </p:nvSpPr>
        <p:spPr/>
        <p:txBody>
          <a:bodyPr/>
          <a:lstStyle/>
          <a:p>
            <a:r>
              <a:rPr lang="en-US" sz="1600" dirty="0" smtClean="0"/>
              <a:t>Single particle case is the worst case scenario. Problem is largely reduced in jets, where </a:t>
            </a:r>
            <a:r>
              <a:rPr lang="en-US" sz="1600" dirty="0" smtClean="0"/>
              <a:t>e</a:t>
            </a:r>
            <a:r>
              <a:rPr lang="en-US" sz="1600" dirty="0" smtClean="0"/>
              <a:t>nergy is shared between several particles, hence the individual particles energies are much lower. Needs quantification.</a:t>
            </a:r>
          </a:p>
          <a:p>
            <a:r>
              <a:rPr lang="en-US" sz="1600" dirty="0" smtClean="0"/>
              <a:t>Use of tracking information to identify the high energy single particles and detect/correct  the leakage a la PFA. Very good energy resolution helps.</a:t>
            </a:r>
          </a:p>
          <a:p>
            <a:r>
              <a:rPr lang="en-US" sz="1600" dirty="0" smtClean="0"/>
              <a:t>Tail catcher to detect the leaking energy or to tag the jets with the leakage. Correct or  reject?? Probably much to be learned from experience of ZEUS</a:t>
            </a:r>
          </a:p>
          <a:p>
            <a:r>
              <a:rPr lang="en-US" sz="1600" dirty="0" smtClean="0"/>
              <a:t>Need ‘thick’ calorimeter. Total thickness is limited by practical considerations. 1.2 m? 1.4 m? 1.5 m? Need to use this volume very efficiently:</a:t>
            </a:r>
          </a:p>
          <a:p>
            <a:pPr lvl="1"/>
            <a:r>
              <a:rPr lang="en-US" sz="1600" dirty="0" smtClean="0"/>
              <a:t>Entire radial space used for the shower detection (keep readout gaps to a minimum, like 0)</a:t>
            </a:r>
          </a:p>
          <a:p>
            <a:pPr lvl="1"/>
            <a:r>
              <a:rPr lang="en-US" sz="1600" dirty="0" smtClean="0"/>
              <a:t>As high interaction length as possible.: high density, but, if possible, in a form of lowest possible A materials. (Lattice spacing! </a:t>
            </a:r>
            <a:r>
              <a:rPr lang="en-US" sz="1600" dirty="0" smtClean="0">
                <a:latin typeface="Symbol" pitchFamily="18" charset="2"/>
              </a:rPr>
              <a:t>r</a:t>
            </a:r>
            <a:r>
              <a:rPr lang="en-US" sz="1600" dirty="0" smtClean="0"/>
              <a:t>~a</a:t>
            </a:r>
            <a:r>
              <a:rPr lang="en-US" sz="1600" baseline="30000" dirty="0" smtClean="0"/>
              <a:t>3</a:t>
            </a:r>
            <a:r>
              <a:rPr lang="en-US" sz="1600" dirty="0" smtClean="0"/>
              <a:t>)</a:t>
            </a:r>
          </a:p>
          <a:p>
            <a:pPr lvl="1"/>
            <a:r>
              <a:rPr lang="en-US" sz="1600" dirty="0" smtClean="0"/>
              <a:t>Heavy crystals an attractive solution</a:t>
            </a:r>
          </a:p>
          <a:p>
            <a:endParaRPr lang="en-US" sz="2000" dirty="0" smtClean="0"/>
          </a:p>
          <a:p>
            <a:pPr>
              <a:buNone/>
            </a:pPr>
            <a:endParaRPr lang="en-US" dirty="0" smtClean="0"/>
          </a:p>
          <a:p>
            <a:pPr>
              <a:buNone/>
            </a:pPr>
            <a:r>
              <a:rPr lang="en-US" dirty="0" smtClean="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lstStyle/>
          <a:p>
            <a:r>
              <a:rPr lang="en-US" sz="2000" dirty="0" smtClean="0"/>
              <a:t>All of the good ideas come from conversations with large number of experts, critics and supporters of the concept of optical readout calorimetry.</a:t>
            </a:r>
          </a:p>
          <a:p>
            <a:r>
              <a:rPr lang="en-US" sz="2000" dirty="0" smtClean="0"/>
              <a:t>Mistakes and misunderstandings are all mine</a:t>
            </a:r>
          </a:p>
          <a:p>
            <a:r>
              <a:rPr lang="en-US" sz="2000" dirty="0" smtClean="0"/>
              <a:t>Simulation results are primarily obtained with ever improving GEANT4 framework evolving from stand-alone single volume to SLIC-based segmented calorimeter (Hans Wenzel)</a:t>
            </a:r>
          </a:p>
          <a:p>
            <a:r>
              <a:rPr lang="en-US" sz="2000" dirty="0" smtClean="0"/>
              <a:t>Analysis of the simulated datasets was carried out by Shin-Shan Yu, </a:t>
            </a:r>
            <a:r>
              <a:rPr lang="en-US" sz="2000" dirty="0" err="1" smtClean="0"/>
              <a:t>Niki</a:t>
            </a:r>
            <a:r>
              <a:rPr lang="en-US" sz="2000" dirty="0" smtClean="0"/>
              <a:t> </a:t>
            </a:r>
            <a:r>
              <a:rPr lang="en-US" sz="2000" dirty="0" err="1" smtClean="0"/>
              <a:t>Saolidou</a:t>
            </a:r>
            <a:r>
              <a:rPr lang="en-US" sz="2000" dirty="0" smtClean="0"/>
              <a:t> and George </a:t>
            </a:r>
            <a:r>
              <a:rPr lang="en-US" sz="2000" dirty="0" err="1" smtClean="0"/>
              <a:t>Mavromanolakis</a:t>
            </a:r>
            <a:r>
              <a:rPr lang="en-US" sz="2000" dirty="0" smtClean="0"/>
              <a:t>)</a:t>
            </a:r>
          </a:p>
          <a:p>
            <a:endParaRPr lang="en-US" dirty="0" smtClean="0"/>
          </a:p>
          <a:p>
            <a:endParaRPr lang="en-US" dirty="0"/>
          </a:p>
          <a:p>
            <a:pPr>
              <a:buNone/>
            </a:pP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PFA: Even </a:t>
            </a:r>
            <a:r>
              <a:rPr lang="en-US" dirty="0" smtClean="0"/>
              <a:t>B</a:t>
            </a:r>
            <a:r>
              <a:rPr lang="en-US" dirty="0" smtClean="0"/>
              <a:t>etter Calorimeter?</a:t>
            </a:r>
            <a:endParaRPr lang="en-US" dirty="0"/>
          </a:p>
        </p:txBody>
      </p:sp>
      <p:sp>
        <p:nvSpPr>
          <p:cNvPr id="3" name="Content Placeholder 2"/>
          <p:cNvSpPr>
            <a:spLocks noGrp="1"/>
          </p:cNvSpPr>
          <p:nvPr>
            <p:ph idx="1"/>
          </p:nvPr>
        </p:nvSpPr>
        <p:spPr/>
        <p:txBody>
          <a:bodyPr/>
          <a:lstStyle/>
          <a:p>
            <a:r>
              <a:rPr lang="en-US" sz="1800" dirty="0" smtClean="0"/>
              <a:t>In principle, if not for the ‘confusion term’, the combination of tracking information with calorimetry can provide the jet energy resolution better than 0.2/√E.</a:t>
            </a:r>
          </a:p>
          <a:p>
            <a:r>
              <a:rPr lang="en-US" sz="1800" dirty="0" smtClean="0"/>
              <a:t>The limiting factor, confusion, is related to the effective (especially transverse) size of the hadron shower</a:t>
            </a:r>
          </a:p>
          <a:p>
            <a:r>
              <a:rPr lang="en-US" sz="1800" dirty="0" smtClean="0"/>
              <a:t>Transverse size of the hadron shower strongly depends on the ‘probe’. Hadron showers are very small/collimated if only Cherenkov signal are used</a:t>
            </a:r>
          </a:p>
          <a:p>
            <a:r>
              <a:rPr lang="en-US" sz="1800" dirty="0" smtClean="0"/>
              <a:t>It would be very interesting to study the performance of the PFA with dual readout calorimeter.</a:t>
            </a:r>
          </a:p>
          <a:p>
            <a:r>
              <a:rPr lang="en-US" sz="1800" dirty="0" smtClean="0"/>
              <a:t>A major milestone with SLIC reached recently (Hans Wenzel):</a:t>
            </a:r>
          </a:p>
          <a:p>
            <a:pPr lvl="1"/>
            <a:r>
              <a:rPr lang="en-US" sz="1800" dirty="0" smtClean="0"/>
              <a:t>Complete simulation of the optical media</a:t>
            </a:r>
          </a:p>
          <a:p>
            <a:pPr lvl="1"/>
            <a:r>
              <a:rPr lang="en-US" sz="1800" dirty="0" smtClean="0"/>
              <a:t>Multiple readouts/collection per active volume. Has a number of other applications too for various systematic studies (neutrons, differences in particles responses, overlaps, etc..) </a:t>
            </a:r>
          </a:p>
          <a:p>
            <a:pPr lvl="1"/>
            <a:r>
              <a:rPr lang="en-US" sz="1800" dirty="0" smtClean="0"/>
              <a:t>Standard release</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Crystals Engineering: a </a:t>
            </a:r>
            <a:r>
              <a:rPr lang="en-US" dirty="0" err="1" smtClean="0"/>
              <a:t>Succes</a:t>
            </a:r>
            <a:r>
              <a:rPr lang="en-US" dirty="0" smtClean="0"/>
              <a:t> Story</a:t>
            </a:r>
            <a:endParaRPr lang="en-US" dirty="0"/>
          </a:p>
        </p:txBody>
      </p:sp>
      <p:pic>
        <p:nvPicPr>
          <p:cNvPr id="77826" name="Picture 2"/>
          <p:cNvPicPr>
            <a:picLocks noGrp="1" noChangeAspect="1" noChangeArrowheads="1"/>
          </p:cNvPicPr>
          <p:nvPr>
            <p:ph idx="1"/>
          </p:nvPr>
        </p:nvPicPr>
        <p:blipFill>
          <a:blip r:embed="rId2"/>
          <a:srcRect/>
          <a:stretch>
            <a:fillRect/>
          </a:stretch>
        </p:blipFill>
        <p:spPr bwMode="auto">
          <a:xfrm>
            <a:off x="2286000" y="2634047"/>
            <a:ext cx="5715000" cy="4223953"/>
          </a:xfrm>
          <a:prstGeom prst="rect">
            <a:avLst/>
          </a:prstGeom>
          <a:noFill/>
          <a:ln w="9525">
            <a:noFill/>
            <a:miter lim="800000"/>
            <a:headEnd/>
            <a:tailEnd/>
          </a:ln>
          <a:effectLst/>
        </p:spPr>
      </p:pic>
      <p:sp>
        <p:nvSpPr>
          <p:cNvPr id="5" name="TextBox 4"/>
          <p:cNvSpPr txBox="1"/>
          <p:nvPr/>
        </p:nvSpPr>
        <p:spPr>
          <a:xfrm>
            <a:off x="990600" y="1676400"/>
            <a:ext cx="7205819" cy="923330"/>
          </a:xfrm>
          <a:prstGeom prst="rect">
            <a:avLst/>
          </a:prstGeom>
          <a:noFill/>
        </p:spPr>
        <p:txBody>
          <a:bodyPr wrap="none" rtlCol="0">
            <a:spAutoFit/>
          </a:bodyPr>
          <a:lstStyle/>
          <a:p>
            <a:r>
              <a:rPr lang="en-US" dirty="0" smtClean="0">
                <a:latin typeface="Comic Sans MS" pitchFamily="66" charset="0"/>
              </a:rPr>
              <a:t>This is a tip of the iceberg. There are tens </a:t>
            </a:r>
            <a:r>
              <a:rPr lang="en-US" smtClean="0">
                <a:latin typeface="Comic Sans MS" pitchFamily="66" charset="0"/>
              </a:rPr>
              <a:t>of known </a:t>
            </a:r>
            <a:r>
              <a:rPr lang="en-US" dirty="0" err="1" smtClean="0">
                <a:latin typeface="Comic Sans MS" pitchFamily="66" charset="0"/>
              </a:rPr>
              <a:t>scintillators</a:t>
            </a:r>
            <a:r>
              <a:rPr lang="en-US" dirty="0" smtClean="0">
                <a:latin typeface="Comic Sans MS" pitchFamily="66" charset="0"/>
              </a:rPr>
              <a:t>:</a:t>
            </a:r>
          </a:p>
          <a:p>
            <a:pPr>
              <a:buFont typeface="Arial" pitchFamily="34" charset="0"/>
              <a:buChar char="•"/>
            </a:pPr>
            <a:r>
              <a:rPr lang="en-US" dirty="0" smtClean="0">
                <a:latin typeface="Comic Sans MS" pitchFamily="66" charset="0"/>
              </a:rPr>
              <a:t> Fluorides/Chlorides/Bromides/Iodides/Sulfides/Oxides</a:t>
            </a:r>
          </a:p>
          <a:p>
            <a:pPr>
              <a:buFont typeface="Arial" pitchFamily="34" charset="0"/>
              <a:buChar char="•"/>
            </a:pPr>
            <a:r>
              <a:rPr lang="en-US" dirty="0" smtClean="0">
                <a:latin typeface="Comic Sans MS" pitchFamily="66" charset="0"/>
              </a:rPr>
              <a:t> Cross-luminescent/Self-activated/Activated</a:t>
            </a:r>
            <a:endParaRPr lang="en-US" dirty="0">
              <a:latin typeface="Comic Sans MS" pitchFamily="66"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Lead </a:t>
            </a:r>
            <a:r>
              <a:rPr lang="en-US" dirty="0" err="1" smtClean="0"/>
              <a:t>Tungstate</a:t>
            </a:r>
            <a:r>
              <a:rPr lang="en-US" dirty="0" smtClean="0"/>
              <a:t>: a Success  Story</a:t>
            </a:r>
            <a:endParaRPr lang="en-US" dirty="0"/>
          </a:p>
        </p:txBody>
      </p:sp>
      <p:pic>
        <p:nvPicPr>
          <p:cNvPr id="31746" name="Picture 2"/>
          <p:cNvPicPr>
            <a:picLocks noGrp="1" noChangeAspect="1" noChangeArrowheads="1"/>
          </p:cNvPicPr>
          <p:nvPr>
            <p:ph idx="1"/>
          </p:nvPr>
        </p:nvPicPr>
        <p:blipFill>
          <a:blip r:embed="rId2"/>
          <a:stretch>
            <a:fillRect/>
          </a:stretch>
        </p:blipFill>
        <p:spPr bwMode="auto">
          <a:xfrm>
            <a:off x="990600" y="2057400"/>
            <a:ext cx="6825309" cy="2628337"/>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Inorganic </a:t>
            </a:r>
            <a:r>
              <a:rPr lang="en-US" dirty="0" err="1" smtClean="0"/>
              <a:t>Scintillators</a:t>
            </a:r>
            <a:endParaRPr lang="en-US" dirty="0"/>
          </a:p>
        </p:txBody>
      </p:sp>
      <p:sp>
        <p:nvSpPr>
          <p:cNvPr id="3" name="Content Placeholder 2"/>
          <p:cNvSpPr>
            <a:spLocks noGrp="1"/>
          </p:cNvSpPr>
          <p:nvPr>
            <p:ph idx="1"/>
          </p:nvPr>
        </p:nvSpPr>
        <p:spPr/>
        <p:txBody>
          <a:bodyPr/>
          <a:lstStyle/>
          <a:p>
            <a:r>
              <a:rPr lang="en-US" sz="1600" dirty="0" smtClean="0"/>
              <a:t>Huge industry driven by medical applications and (to a lesser degree) by HEP. More than 10 vendors producing PbWO4, for example.</a:t>
            </a:r>
          </a:p>
          <a:p>
            <a:r>
              <a:rPr lang="en-US" sz="1600" dirty="0" smtClean="0"/>
              <a:t>Rapid progress and development on the recent years (PbWO4 a poster child from our perspective). Several success stories of development of new crystals designed to meet the user requirements:</a:t>
            </a:r>
          </a:p>
          <a:p>
            <a:pPr lvl="1"/>
            <a:r>
              <a:rPr lang="en-US" sz="1600" dirty="0" smtClean="0"/>
              <a:t>Large </a:t>
            </a:r>
            <a:r>
              <a:rPr lang="en-US" sz="1600" dirty="0" smtClean="0"/>
              <a:t>scintillation </a:t>
            </a:r>
            <a:r>
              <a:rPr lang="en-US" sz="1600" dirty="0" smtClean="0"/>
              <a:t>light yield</a:t>
            </a:r>
          </a:p>
          <a:p>
            <a:pPr lvl="1"/>
            <a:r>
              <a:rPr lang="en-US" sz="1600" dirty="0" smtClean="0"/>
              <a:t>Fast scintillation (</a:t>
            </a:r>
            <a:r>
              <a:rPr lang="en-US" sz="1600" dirty="0" err="1" smtClean="0"/>
              <a:t>nsec</a:t>
            </a:r>
            <a:r>
              <a:rPr lang="en-US" sz="1600" dirty="0" smtClean="0"/>
              <a:t> scale)</a:t>
            </a:r>
          </a:p>
          <a:p>
            <a:pPr lvl="1"/>
            <a:r>
              <a:rPr lang="en-US" sz="1600" dirty="0" smtClean="0"/>
              <a:t>Blue-</a:t>
            </a:r>
            <a:r>
              <a:rPr lang="en-US" sz="1600" dirty="0" err="1" smtClean="0"/>
              <a:t>ish</a:t>
            </a:r>
            <a:endParaRPr lang="en-US" sz="1600" dirty="0" smtClean="0"/>
          </a:p>
          <a:p>
            <a:pPr lvl="1"/>
            <a:r>
              <a:rPr lang="en-US" sz="1600" dirty="0" smtClean="0"/>
              <a:t>Radiation hard</a:t>
            </a:r>
          </a:p>
          <a:p>
            <a:pPr lvl="1"/>
            <a:r>
              <a:rPr lang="en-US" sz="1600" dirty="0" smtClean="0"/>
              <a:t>Short radiation length/Moliere radius</a:t>
            </a:r>
          </a:p>
          <a:p>
            <a:r>
              <a:rPr lang="en-US" sz="1600" dirty="0" smtClean="0"/>
              <a:t>Dual readout hadron calorimeter needs:</a:t>
            </a:r>
          </a:p>
          <a:p>
            <a:pPr lvl="1"/>
            <a:r>
              <a:rPr lang="en-US" sz="1600" dirty="0" smtClean="0"/>
              <a:t>Transparency for Cherenkov light (good transmission at short wavelength)</a:t>
            </a:r>
          </a:p>
          <a:p>
            <a:pPr lvl="1"/>
            <a:r>
              <a:rPr lang="en-US" sz="1600" dirty="0" smtClean="0"/>
              <a:t> separation of scintillation and Cherenkov light</a:t>
            </a:r>
          </a:p>
          <a:p>
            <a:pPr lvl="1"/>
            <a:r>
              <a:rPr lang="en-US" sz="1600" dirty="0" smtClean="0"/>
              <a:t>Slow scintillation (500-2000 </a:t>
            </a:r>
            <a:r>
              <a:rPr lang="en-US" sz="1600" dirty="0" err="1" smtClean="0"/>
              <a:t>nsec</a:t>
            </a:r>
            <a:r>
              <a:rPr lang="en-US" sz="1600" dirty="0" smtClean="0"/>
              <a:t>)</a:t>
            </a:r>
          </a:p>
          <a:p>
            <a:pPr lvl="1"/>
            <a:r>
              <a:rPr lang="en-US" sz="1600" dirty="0" smtClean="0"/>
              <a:t>Not very too much scintillation (not to overwhelm Cherenkov signal)</a:t>
            </a:r>
          </a:p>
          <a:p>
            <a:pPr lvl="1"/>
            <a:r>
              <a:rPr lang="en-US" sz="1600" dirty="0" smtClean="0"/>
              <a:t>Longer wavelength (~500 nm)</a:t>
            </a:r>
          </a:p>
          <a:p>
            <a:pPr lvl="1"/>
            <a:r>
              <a:rPr lang="en-US" sz="1600" dirty="0" smtClean="0"/>
              <a:t>LOW COST</a:t>
            </a:r>
            <a:endParaRPr lang="en-US" sz="16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There any Off-shelf Crystals Which Can be Used?</a:t>
            </a:r>
            <a:endParaRPr lang="en-US" dirty="0"/>
          </a:p>
        </p:txBody>
      </p:sp>
      <p:sp>
        <p:nvSpPr>
          <p:cNvPr id="3" name="Content Placeholder 2"/>
          <p:cNvSpPr>
            <a:spLocks noGrp="1"/>
          </p:cNvSpPr>
          <p:nvPr>
            <p:ph idx="1"/>
          </p:nvPr>
        </p:nvSpPr>
        <p:spPr/>
        <p:txBody>
          <a:bodyPr/>
          <a:lstStyle/>
          <a:p>
            <a:r>
              <a:rPr lang="en-US" sz="1800" dirty="0" smtClean="0"/>
              <a:t>Not really. This would the a truly remarkable miracle! And a failure to meet the requirements.</a:t>
            </a:r>
          </a:p>
          <a:p>
            <a:r>
              <a:rPr lang="en-US" sz="1800" dirty="0" smtClean="0"/>
              <a:t>Are there attractive candidates? Yes. PbWO4? CdWO4? The principal changes required:</a:t>
            </a:r>
          </a:p>
          <a:p>
            <a:pPr lvl="1"/>
            <a:r>
              <a:rPr lang="en-US" sz="1800" dirty="0" smtClean="0"/>
              <a:t>Slow down the scintillation</a:t>
            </a:r>
          </a:p>
          <a:p>
            <a:pPr lvl="1"/>
            <a:r>
              <a:rPr lang="en-US" sz="1800" dirty="0" smtClean="0"/>
              <a:t>Move to longer wavelength (Note: time constant and wavelength are usually correlated anyway)</a:t>
            </a:r>
          </a:p>
          <a:p>
            <a:r>
              <a:rPr lang="en-US" sz="1800" dirty="0" smtClean="0"/>
              <a:t>Wishful thinking? Not really. This is a solid science.</a:t>
            </a:r>
          </a:p>
          <a:p>
            <a:r>
              <a:rPr lang="en-US" sz="1800" dirty="0" smtClean="0"/>
              <a:t>Engineered activation centers/</a:t>
            </a:r>
            <a:r>
              <a:rPr lang="en-US" sz="1800" dirty="0" err="1" smtClean="0"/>
              <a:t>dopants</a:t>
            </a:r>
            <a:endParaRPr lang="en-US" sz="1800" dirty="0" smtClean="0"/>
          </a:p>
          <a:p>
            <a:r>
              <a:rPr lang="en-US" sz="1800" dirty="0" smtClean="0"/>
              <a:t> Does work in practice?</a:t>
            </a:r>
            <a:endParaRPr lang="en-US" sz="1800" dirty="0"/>
          </a:p>
        </p:txBody>
      </p:sp>
      <p:graphicFrame>
        <p:nvGraphicFramePr>
          <p:cNvPr id="78850" name="Object 2"/>
          <p:cNvGraphicFramePr>
            <a:graphicFrameLocks noChangeAspect="1"/>
          </p:cNvGraphicFramePr>
          <p:nvPr/>
        </p:nvGraphicFramePr>
        <p:xfrm>
          <a:off x="5562600" y="4267200"/>
          <a:ext cx="2912914" cy="2286000"/>
        </p:xfrm>
        <a:graphic>
          <a:graphicData uri="http://schemas.openxmlformats.org/presentationml/2006/ole">
            <p:oleObj spid="_x0000_s78850" name="Designer Drawing" r:id="rId3" imgW="4932360" imgH="3865320" progId="">
              <p:embed/>
            </p:oleObj>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Waveshifting</a:t>
            </a:r>
            <a:r>
              <a:rPr lang="en-US" dirty="0" smtClean="0"/>
              <a:t> of Scintillation</a:t>
            </a:r>
            <a:endParaRPr lang="en-US" dirty="0"/>
          </a:p>
        </p:txBody>
      </p:sp>
      <p:sp>
        <p:nvSpPr>
          <p:cNvPr id="3" name="Content Placeholder 2"/>
          <p:cNvSpPr>
            <a:spLocks noGrp="1"/>
          </p:cNvSpPr>
          <p:nvPr>
            <p:ph idx="1"/>
          </p:nvPr>
        </p:nvSpPr>
        <p:spPr/>
        <p:txBody>
          <a:bodyPr/>
          <a:lstStyle/>
          <a:p>
            <a:r>
              <a:rPr lang="en-US" sz="1800" dirty="0" smtClean="0"/>
              <a:t>Such R&amp;D efforts are, in fact, carried out already in a number of places.</a:t>
            </a:r>
          </a:p>
          <a:p>
            <a:r>
              <a:rPr lang="en-US" sz="1800" dirty="0" smtClean="0"/>
              <a:t>Examples of PbWO4 crystals from Shanghai Institute of Ceramics doped with two different </a:t>
            </a:r>
            <a:r>
              <a:rPr lang="en-US" sz="1800" dirty="0" err="1" smtClean="0"/>
              <a:t>dopants</a:t>
            </a:r>
            <a:r>
              <a:rPr lang="en-US" sz="1800" dirty="0" smtClean="0"/>
              <a:t> (A and B)</a:t>
            </a:r>
            <a:endParaRPr lang="en-US" sz="1800" dirty="0"/>
          </a:p>
        </p:txBody>
      </p:sp>
      <p:pic>
        <p:nvPicPr>
          <p:cNvPr id="4" name="Picture 3" descr="D:\ppt\1fig_c.jpg"/>
          <p:cNvPicPr>
            <a:picLocks noChangeAspect="1" noChangeArrowheads="1"/>
          </p:cNvPicPr>
          <p:nvPr/>
        </p:nvPicPr>
        <p:blipFill>
          <a:blip r:embed="rId2"/>
          <a:srcRect/>
          <a:stretch>
            <a:fillRect/>
          </a:stretch>
        </p:blipFill>
        <p:spPr bwMode="auto">
          <a:xfrm>
            <a:off x="838200" y="3276600"/>
            <a:ext cx="3725609" cy="2895600"/>
          </a:xfrm>
          <a:prstGeom prst="rect">
            <a:avLst/>
          </a:prstGeom>
          <a:noFill/>
        </p:spPr>
      </p:pic>
      <p:sp>
        <p:nvSpPr>
          <p:cNvPr id="5" name="Text Box 4"/>
          <p:cNvSpPr txBox="1">
            <a:spLocks noChangeArrowheads="1"/>
          </p:cNvSpPr>
          <p:nvPr/>
        </p:nvSpPr>
        <p:spPr bwMode="auto">
          <a:xfrm>
            <a:off x="2667000" y="3581400"/>
            <a:ext cx="1905000" cy="396875"/>
          </a:xfrm>
          <a:prstGeom prst="rect">
            <a:avLst/>
          </a:prstGeom>
          <a:solidFill>
            <a:schemeClr val="folHlink"/>
          </a:solidFill>
          <a:ln w="9525">
            <a:noFill/>
            <a:miter lim="800000"/>
            <a:headEnd/>
            <a:tailEnd/>
          </a:ln>
          <a:effectLst/>
        </p:spPr>
        <p:txBody>
          <a:bodyPr>
            <a:spAutoFit/>
          </a:bodyPr>
          <a:lstStyle/>
          <a:p>
            <a:r>
              <a:rPr lang="en-US" dirty="0"/>
              <a:t>S762: PWO(Y)</a:t>
            </a:r>
          </a:p>
        </p:txBody>
      </p:sp>
      <p:sp>
        <p:nvSpPr>
          <p:cNvPr id="6" name="Text Box 5"/>
          <p:cNvSpPr txBox="1">
            <a:spLocks noChangeArrowheads="1"/>
          </p:cNvSpPr>
          <p:nvPr/>
        </p:nvSpPr>
        <p:spPr bwMode="auto">
          <a:xfrm>
            <a:off x="2743200" y="4419600"/>
            <a:ext cx="1676400" cy="396875"/>
          </a:xfrm>
          <a:prstGeom prst="rect">
            <a:avLst/>
          </a:prstGeom>
          <a:solidFill>
            <a:schemeClr val="folHlink"/>
          </a:solidFill>
          <a:ln w="9525">
            <a:noFill/>
            <a:miter lim="800000"/>
            <a:headEnd/>
            <a:tailEnd/>
          </a:ln>
          <a:effectLst/>
        </p:spPr>
        <p:txBody>
          <a:bodyPr>
            <a:spAutoFit/>
          </a:bodyPr>
          <a:lstStyle/>
          <a:p>
            <a:r>
              <a:rPr lang="en-US" dirty="0"/>
              <a:t>Z9: PWO(A)</a:t>
            </a:r>
          </a:p>
        </p:txBody>
      </p:sp>
      <p:sp>
        <p:nvSpPr>
          <p:cNvPr id="7" name="Text Box 7"/>
          <p:cNvSpPr txBox="1">
            <a:spLocks noChangeArrowheads="1"/>
          </p:cNvSpPr>
          <p:nvPr/>
        </p:nvSpPr>
        <p:spPr bwMode="auto">
          <a:xfrm>
            <a:off x="2438400" y="5181600"/>
            <a:ext cx="1811338" cy="396875"/>
          </a:xfrm>
          <a:prstGeom prst="rect">
            <a:avLst/>
          </a:prstGeom>
          <a:solidFill>
            <a:schemeClr val="folHlink"/>
          </a:solidFill>
          <a:ln w="9525">
            <a:noFill/>
            <a:miter lim="800000"/>
            <a:headEnd/>
            <a:tailEnd/>
          </a:ln>
          <a:effectLst/>
        </p:spPr>
        <p:txBody>
          <a:bodyPr>
            <a:spAutoFit/>
          </a:bodyPr>
          <a:lstStyle/>
          <a:p>
            <a:r>
              <a:rPr lang="en-US" dirty="0"/>
              <a:t>Z20: PWO(B)</a:t>
            </a:r>
          </a:p>
        </p:txBody>
      </p:sp>
      <p:pic>
        <p:nvPicPr>
          <p:cNvPr id="8" name="Picture 8" descr="D:\ppt\4fig.jpg"/>
          <p:cNvPicPr>
            <a:picLocks noChangeAspect="1" noChangeArrowheads="1"/>
          </p:cNvPicPr>
          <p:nvPr/>
        </p:nvPicPr>
        <p:blipFill>
          <a:blip r:embed="rId3"/>
          <a:srcRect/>
          <a:stretch>
            <a:fillRect/>
          </a:stretch>
        </p:blipFill>
        <p:spPr bwMode="auto">
          <a:xfrm>
            <a:off x="5181600" y="3200400"/>
            <a:ext cx="2976563" cy="3073885"/>
          </a:xfrm>
          <a:prstGeom prst="rect">
            <a:avLst/>
          </a:prstGeom>
          <a:noFill/>
        </p:spPr>
      </p:pic>
      <p:sp>
        <p:nvSpPr>
          <p:cNvPr id="9" name="Text Box 9"/>
          <p:cNvSpPr txBox="1">
            <a:spLocks noChangeArrowheads="1"/>
          </p:cNvSpPr>
          <p:nvPr/>
        </p:nvSpPr>
        <p:spPr bwMode="auto">
          <a:xfrm>
            <a:off x="1066800" y="2971800"/>
            <a:ext cx="3032125" cy="396875"/>
          </a:xfrm>
          <a:prstGeom prst="rect">
            <a:avLst/>
          </a:prstGeom>
          <a:noFill/>
          <a:ln w="9525">
            <a:noFill/>
            <a:miter lim="800000"/>
            <a:headEnd/>
            <a:tailEnd/>
          </a:ln>
          <a:effectLst/>
        </p:spPr>
        <p:txBody>
          <a:bodyPr wrap="none">
            <a:spAutoFit/>
          </a:bodyPr>
          <a:lstStyle/>
          <a:p>
            <a:r>
              <a:rPr lang="en-US" dirty="0">
                <a:solidFill>
                  <a:schemeClr val="folHlink"/>
                </a:solidFill>
              </a:rPr>
              <a:t>PWO Samples from SIC</a:t>
            </a:r>
          </a:p>
        </p:txBody>
      </p:sp>
      <p:sp>
        <p:nvSpPr>
          <p:cNvPr id="10" name="Text Box 10"/>
          <p:cNvSpPr txBox="1">
            <a:spLocks noChangeArrowheads="1"/>
          </p:cNvSpPr>
          <p:nvPr/>
        </p:nvSpPr>
        <p:spPr bwMode="auto">
          <a:xfrm>
            <a:off x="5486400" y="2819400"/>
            <a:ext cx="2312987" cy="396875"/>
          </a:xfrm>
          <a:prstGeom prst="rect">
            <a:avLst/>
          </a:prstGeom>
          <a:noFill/>
          <a:ln w="9525">
            <a:noFill/>
            <a:miter lim="800000"/>
            <a:headEnd/>
            <a:tailEnd/>
          </a:ln>
          <a:effectLst/>
        </p:spPr>
        <p:txBody>
          <a:bodyPr wrap="none">
            <a:spAutoFit/>
          </a:bodyPr>
          <a:lstStyle/>
          <a:p>
            <a:r>
              <a:rPr lang="en-US" dirty="0">
                <a:solidFill>
                  <a:schemeClr val="folHlink"/>
                </a:solidFill>
              </a:rPr>
              <a:t>Emission Spectra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Avenue?</a:t>
            </a:r>
            <a:endParaRPr lang="en-US" dirty="0"/>
          </a:p>
        </p:txBody>
      </p:sp>
      <p:sp>
        <p:nvSpPr>
          <p:cNvPr id="3" name="Content Placeholder 2"/>
          <p:cNvSpPr>
            <a:spLocks noGrp="1"/>
          </p:cNvSpPr>
          <p:nvPr>
            <p:ph idx="1"/>
          </p:nvPr>
        </p:nvSpPr>
        <p:spPr/>
        <p:txBody>
          <a:bodyPr/>
          <a:lstStyle/>
          <a:p>
            <a:r>
              <a:rPr lang="en-US" sz="2000" dirty="0" smtClean="0"/>
              <a:t>Rather than starting from known </a:t>
            </a:r>
            <a:r>
              <a:rPr lang="en-US" sz="2000" dirty="0" err="1" smtClean="0"/>
              <a:t>scintillators</a:t>
            </a:r>
            <a:r>
              <a:rPr lang="en-US" sz="2000" dirty="0" smtClean="0"/>
              <a:t> and try to extract Cherenkov signal start with a good Cherenkov radiator and dope it with scintillator with desired characteristics.</a:t>
            </a:r>
          </a:p>
          <a:p>
            <a:r>
              <a:rPr lang="en-US" sz="2000" dirty="0" smtClean="0"/>
              <a:t>Principal challenge: preserve good transmission at short wavelength</a:t>
            </a:r>
          </a:p>
          <a:p>
            <a:r>
              <a:rPr lang="en-US" sz="2000" dirty="0" smtClean="0"/>
              <a:t>Attractive candidates? PbF2?</a:t>
            </a:r>
            <a:endParaRPr lang="en-US" sz="2000" dirty="0"/>
          </a:p>
        </p:txBody>
      </p:sp>
      <p:pic>
        <p:nvPicPr>
          <p:cNvPr id="4" name="Picture 3" descr="D:\tmp\woody_pbf_emi.jpg"/>
          <p:cNvPicPr>
            <a:picLocks noChangeAspect="1" noChangeArrowheads="1"/>
          </p:cNvPicPr>
          <p:nvPr/>
        </p:nvPicPr>
        <p:blipFill>
          <a:blip r:embed="rId2"/>
          <a:srcRect/>
          <a:stretch>
            <a:fillRect/>
          </a:stretch>
        </p:blipFill>
        <p:spPr bwMode="auto">
          <a:xfrm>
            <a:off x="4191000" y="3581400"/>
            <a:ext cx="3595606" cy="2892830"/>
          </a:xfrm>
          <a:prstGeom prst="rect">
            <a:avLst/>
          </a:prstGeom>
          <a:noFill/>
        </p:spPr>
      </p:pic>
      <p:sp>
        <p:nvSpPr>
          <p:cNvPr id="5" name="TextBox 4"/>
          <p:cNvSpPr txBox="1"/>
          <p:nvPr/>
        </p:nvSpPr>
        <p:spPr>
          <a:xfrm>
            <a:off x="1752600" y="4419600"/>
            <a:ext cx="2286000" cy="830997"/>
          </a:xfrm>
          <a:prstGeom prst="rect">
            <a:avLst/>
          </a:prstGeom>
          <a:noFill/>
        </p:spPr>
        <p:txBody>
          <a:bodyPr wrap="square" rtlCol="0">
            <a:spAutoFit/>
          </a:bodyPr>
          <a:lstStyle/>
          <a:p>
            <a:r>
              <a:rPr lang="en-US" sz="1600" dirty="0" smtClean="0">
                <a:latin typeface="Comic Sans MS" pitchFamily="66" charset="0"/>
              </a:rPr>
              <a:t>Scintillation of gadolinium-doped PbF2 (C. Woody)</a:t>
            </a:r>
            <a:endParaRPr lang="en-US" sz="1600" dirty="0">
              <a:latin typeface="Comic Sans MS" pitchFamily="66"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To the ‘Right Crystal’?</a:t>
            </a:r>
            <a:endParaRPr lang="en-US" dirty="0"/>
          </a:p>
        </p:txBody>
      </p:sp>
      <p:sp>
        <p:nvSpPr>
          <p:cNvPr id="3" name="Content Placeholder 2"/>
          <p:cNvSpPr>
            <a:spLocks noGrp="1"/>
          </p:cNvSpPr>
          <p:nvPr>
            <p:ph idx="1"/>
          </p:nvPr>
        </p:nvSpPr>
        <p:spPr/>
        <p:txBody>
          <a:bodyPr/>
          <a:lstStyle/>
          <a:p>
            <a:r>
              <a:rPr lang="en-US" sz="1800" dirty="0" smtClean="0"/>
              <a:t>Do not try out re-invent the wheel</a:t>
            </a:r>
          </a:p>
          <a:p>
            <a:r>
              <a:rPr lang="en-US" sz="1800" dirty="0" smtClean="0"/>
              <a:t>Do not constrain ourselves to the current shopping list. It was produced to meet different specifications </a:t>
            </a:r>
          </a:p>
          <a:p>
            <a:r>
              <a:rPr lang="en-US" sz="1800" dirty="0" smtClean="0"/>
              <a:t>Engage (large) crystal-making industry. Make them understand our requirements and let them figure out what the best crystals could be</a:t>
            </a:r>
          </a:p>
          <a:p>
            <a:r>
              <a:rPr lang="en-US" sz="1800" dirty="0" smtClean="0"/>
              <a:t>Understand implications of various technological constraints and optimize the detector design accordingly (size? Shape</a:t>
            </a:r>
            <a:r>
              <a:rPr lang="en-US" dirty="0" smtClean="0"/>
              <a:t>? </a:t>
            </a:r>
            <a:r>
              <a:rPr lang="en-US" sz="1800" dirty="0" smtClean="0"/>
              <a:t>Uniformity?) </a:t>
            </a:r>
          </a:p>
          <a:p>
            <a:r>
              <a:rPr lang="en-US" sz="1800" dirty="0" smtClean="0"/>
              <a:t>Cost likely the primary concern</a:t>
            </a:r>
          </a:p>
          <a:p>
            <a:endParaRPr lang="en-US" dirty="0"/>
          </a:p>
        </p:txBody>
      </p:sp>
      <p:pic>
        <p:nvPicPr>
          <p:cNvPr id="6" name="Picture 2"/>
          <p:cNvPicPr>
            <a:picLocks noChangeAspect="1" noChangeArrowheads="1"/>
          </p:cNvPicPr>
          <p:nvPr/>
        </p:nvPicPr>
        <p:blipFill>
          <a:blip r:embed="rId2"/>
          <a:srcRect/>
          <a:stretch>
            <a:fillRect/>
          </a:stretch>
        </p:blipFill>
        <p:spPr bwMode="auto">
          <a:xfrm>
            <a:off x="4800600" y="4343400"/>
            <a:ext cx="3501135" cy="2365969"/>
          </a:xfrm>
          <a:prstGeom prst="rect">
            <a:avLst/>
          </a:prstGeom>
          <a:noFill/>
          <a:ln w="9525">
            <a:noFill/>
            <a:miter lim="800000"/>
            <a:headEnd/>
            <a:tailEnd/>
          </a:ln>
          <a:effectLst/>
        </p:spPr>
      </p:pic>
      <p:sp>
        <p:nvSpPr>
          <p:cNvPr id="7" name="TextBox 6"/>
          <p:cNvSpPr txBox="1"/>
          <p:nvPr/>
        </p:nvSpPr>
        <p:spPr>
          <a:xfrm>
            <a:off x="685800" y="4648200"/>
            <a:ext cx="4191000" cy="1754326"/>
          </a:xfrm>
          <a:prstGeom prst="rect">
            <a:avLst/>
          </a:prstGeom>
          <a:noFill/>
        </p:spPr>
        <p:txBody>
          <a:bodyPr wrap="square" rtlCol="0">
            <a:spAutoFit/>
          </a:bodyPr>
          <a:lstStyle/>
          <a:p>
            <a:r>
              <a:rPr lang="en-US" dirty="0" smtClean="0">
                <a:latin typeface="Comic Sans MS" pitchFamily="66" charset="0"/>
              </a:rPr>
              <a:t>Example:</a:t>
            </a:r>
          </a:p>
          <a:p>
            <a:pPr>
              <a:buFont typeface="Arial" pitchFamily="34" charset="0"/>
              <a:buChar char="•"/>
            </a:pPr>
            <a:r>
              <a:rPr lang="en-US" dirty="0" smtClean="0">
                <a:latin typeface="Comic Sans MS" pitchFamily="66" charset="0"/>
              </a:rPr>
              <a:t>Ingots are produced as </a:t>
            </a:r>
            <a:r>
              <a:rPr lang="en-US" dirty="0" err="1" smtClean="0">
                <a:latin typeface="Comic Sans MS" pitchFamily="66" charset="0"/>
              </a:rPr>
              <a:t>cyliners</a:t>
            </a:r>
            <a:endParaRPr lang="en-US" dirty="0" smtClean="0">
              <a:latin typeface="Comic Sans MS" pitchFamily="66" charset="0"/>
            </a:endParaRPr>
          </a:p>
          <a:p>
            <a:pPr>
              <a:buFont typeface="Arial" pitchFamily="34" charset="0"/>
              <a:buChar char="•"/>
            </a:pPr>
            <a:r>
              <a:rPr lang="en-US" dirty="0" smtClean="0">
                <a:latin typeface="Comic Sans MS" pitchFamily="66" charset="0"/>
              </a:rPr>
              <a:t>Hexagonal cells can improve efficiency of crystal production</a:t>
            </a:r>
          </a:p>
          <a:p>
            <a:pPr>
              <a:buFont typeface="Arial" pitchFamily="34" charset="0"/>
              <a:buChar char="•"/>
            </a:pPr>
            <a:r>
              <a:rPr lang="en-US" dirty="0" smtClean="0">
                <a:latin typeface="Comic Sans MS" pitchFamily="66" charset="0"/>
              </a:rPr>
              <a:t>Shorter crystals (less taper) can improve efficiency </a:t>
            </a:r>
            <a:endParaRPr lang="en-US" dirty="0">
              <a:latin typeface="Comic Sans MS" pitchFamily="66"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Afford the Crystal Solution?</a:t>
            </a:r>
            <a:endParaRPr lang="en-US" dirty="0"/>
          </a:p>
        </p:txBody>
      </p:sp>
      <p:sp>
        <p:nvSpPr>
          <p:cNvPr id="3" name="Content Placeholder 2"/>
          <p:cNvSpPr>
            <a:spLocks noGrp="1"/>
          </p:cNvSpPr>
          <p:nvPr>
            <p:ph idx="1"/>
          </p:nvPr>
        </p:nvSpPr>
        <p:spPr/>
        <p:txBody>
          <a:bodyPr/>
          <a:lstStyle/>
          <a:p>
            <a:r>
              <a:rPr lang="en-US" sz="1800" dirty="0" smtClean="0"/>
              <a:t>An excellent question. Can’t answer not knowing the target crystal.</a:t>
            </a:r>
          </a:p>
          <a:p>
            <a:r>
              <a:rPr lang="en-US" sz="1800" dirty="0" smtClean="0"/>
              <a:t>Cost of crystal is driven by:</a:t>
            </a:r>
          </a:p>
          <a:p>
            <a:pPr lvl="1"/>
            <a:r>
              <a:rPr lang="en-US" sz="1800" dirty="0" smtClean="0"/>
              <a:t>Cost of (high purity) raw materials (for some crystals, like BGO)</a:t>
            </a:r>
          </a:p>
          <a:p>
            <a:pPr lvl="1"/>
            <a:r>
              <a:rPr lang="en-US" sz="1800" dirty="0" smtClean="0"/>
              <a:t>Energy costs (melting temperature a key characteristics)</a:t>
            </a:r>
          </a:p>
          <a:p>
            <a:pPr lvl="1"/>
            <a:r>
              <a:rPr lang="en-US" sz="1800" dirty="0" smtClean="0"/>
              <a:t>Crucible material wear</a:t>
            </a:r>
          </a:p>
          <a:p>
            <a:pPr lvl="1"/>
            <a:r>
              <a:rPr lang="en-US" sz="1800" dirty="0" smtClean="0"/>
              <a:t>Yield (QC, geometry)</a:t>
            </a:r>
          </a:p>
          <a:p>
            <a:r>
              <a:rPr lang="en-US" sz="1800" dirty="0" smtClean="0"/>
              <a:t>Given the required volume (~70 m</a:t>
            </a:r>
            <a:r>
              <a:rPr lang="en-US" sz="1800" baseline="30000" dirty="0" smtClean="0"/>
              <a:t>3</a:t>
            </a:r>
            <a:r>
              <a:rPr lang="en-US" sz="1800" dirty="0" smtClean="0"/>
              <a:t>) a good target price: &lt;$1/cc</a:t>
            </a:r>
          </a:p>
          <a:p>
            <a:r>
              <a:rPr lang="en-US" sz="1800" dirty="0" smtClean="0"/>
              <a:t>Note: so far concentrated on single large crystals. From the calorimetry point of view a transparent (at short wavelength) scintillating material is required:</a:t>
            </a:r>
          </a:p>
          <a:p>
            <a:pPr lvl="1"/>
            <a:r>
              <a:rPr lang="en-US" sz="1800" dirty="0" smtClean="0"/>
              <a:t>Novel materials (crystal fibers? P. </a:t>
            </a:r>
            <a:r>
              <a:rPr lang="en-US" sz="1800" dirty="0" err="1" smtClean="0"/>
              <a:t>Lecoq</a:t>
            </a:r>
            <a:r>
              <a:rPr lang="en-US" sz="1800" dirty="0" smtClean="0"/>
              <a:t>/CERN)</a:t>
            </a:r>
          </a:p>
          <a:p>
            <a:pPr lvl="1"/>
            <a:r>
              <a:rPr lang="en-US" sz="1800" dirty="0" smtClean="0"/>
              <a:t>Scintillating glasses?</a:t>
            </a:r>
            <a:endParaRPr lang="en-US" sz="18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Areas Not to be Forgotten</a:t>
            </a:r>
            <a:endParaRPr lang="en-US" dirty="0"/>
          </a:p>
        </p:txBody>
      </p:sp>
      <p:sp>
        <p:nvSpPr>
          <p:cNvPr id="3" name="Content Placeholder 2"/>
          <p:cNvSpPr>
            <a:spLocks noGrp="1"/>
          </p:cNvSpPr>
          <p:nvPr>
            <p:ph idx="1"/>
          </p:nvPr>
        </p:nvSpPr>
        <p:spPr/>
        <p:txBody>
          <a:bodyPr/>
          <a:lstStyle/>
          <a:p>
            <a:r>
              <a:rPr lang="en-US" sz="2000" dirty="0" smtClean="0"/>
              <a:t>Mechanical engineering of a huge collection of crystals (support, stresses, baskets/gluing,  geometry, construction, </a:t>
            </a:r>
          </a:p>
          <a:p>
            <a:pPr>
              <a:buNone/>
            </a:pPr>
            <a:r>
              <a:rPr lang="en-US" sz="2000" dirty="0" smtClean="0"/>
              <a:t>     dead spaces)</a:t>
            </a:r>
          </a:p>
          <a:p>
            <a:r>
              <a:rPr lang="en-US" sz="2000" dirty="0" smtClean="0"/>
              <a:t>Light collection, uniformity, coupling to </a:t>
            </a:r>
            <a:r>
              <a:rPr lang="en-US" sz="2000" dirty="0" err="1" smtClean="0"/>
              <a:t>photodetecotrs</a:t>
            </a:r>
            <a:r>
              <a:rPr lang="en-US" sz="2000" dirty="0" smtClean="0"/>
              <a:t> (huge amount of expertise in </a:t>
            </a:r>
            <a:r>
              <a:rPr lang="en-US" sz="2000" dirty="0" err="1" smtClean="0"/>
              <a:t>BaBar</a:t>
            </a:r>
            <a:r>
              <a:rPr lang="en-US" sz="2000" dirty="0" smtClean="0"/>
              <a:t>, CMS, </a:t>
            </a:r>
            <a:r>
              <a:rPr lang="en-US" sz="2000" dirty="0" err="1" smtClean="0"/>
              <a:t>KTeV</a:t>
            </a:r>
            <a:r>
              <a:rPr lang="en-US" sz="2000" dirty="0" smtClean="0"/>
              <a:t>, BESIII) </a:t>
            </a:r>
          </a:p>
          <a:p>
            <a:r>
              <a:rPr lang="en-US" sz="2000" dirty="0" smtClean="0"/>
              <a:t>Calibration and monitoring</a:t>
            </a:r>
          </a:p>
          <a:p>
            <a:r>
              <a:rPr lang="en-US" sz="2000" dirty="0" smtClean="0"/>
              <a:t>Large scale production of crystals</a:t>
            </a:r>
          </a:p>
          <a:p>
            <a:r>
              <a:rPr lang="en-US" sz="2000" dirty="0" smtClean="0"/>
              <a:t>Limiting factors  in a large system </a:t>
            </a:r>
          </a:p>
          <a:p>
            <a:r>
              <a:rPr lang="en-US" sz="2000" dirty="0" smtClean="0"/>
              <a:t>Etc.. Etc…</a:t>
            </a:r>
          </a:p>
          <a:p>
            <a:r>
              <a:rPr lang="en-US" sz="2000" dirty="0" smtClean="0"/>
              <a:t>Too many interesting issues… too little time (not to mention money)</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Hadron Calorimetry for the ILC</a:t>
            </a:r>
            <a:endParaRPr lang="en-US" dirty="0"/>
          </a:p>
        </p:txBody>
      </p:sp>
      <p:sp>
        <p:nvSpPr>
          <p:cNvPr id="3" name="Content Placeholder 2"/>
          <p:cNvSpPr>
            <a:spLocks noGrp="1"/>
          </p:cNvSpPr>
          <p:nvPr>
            <p:ph idx="1"/>
          </p:nvPr>
        </p:nvSpPr>
        <p:spPr/>
        <p:txBody>
          <a:bodyPr/>
          <a:lstStyle/>
          <a:p>
            <a:r>
              <a:rPr lang="en-US" dirty="0" smtClean="0"/>
              <a:t>What is the required energy resolution?</a:t>
            </a:r>
          </a:p>
          <a:p>
            <a:r>
              <a:rPr lang="en-US" dirty="0" smtClean="0"/>
              <a:t>What drives the requirement?</a:t>
            </a:r>
          </a:p>
          <a:p>
            <a:r>
              <a:rPr lang="en-US" dirty="0" smtClean="0"/>
              <a:t>What the requirement is really about?</a:t>
            </a:r>
          </a:p>
          <a:p>
            <a:pPr lvl="1"/>
            <a:r>
              <a:rPr lang="en-US" dirty="0" smtClean="0"/>
              <a:t>Stochastic term</a:t>
            </a:r>
          </a:p>
          <a:p>
            <a:pPr lvl="1"/>
            <a:r>
              <a:rPr lang="en-US" dirty="0" smtClean="0"/>
              <a:t>Constant term</a:t>
            </a:r>
          </a:p>
          <a:p>
            <a:pPr lvl="1"/>
            <a:r>
              <a:rPr lang="en-US" dirty="0" smtClean="0"/>
              <a:t>High energy limit of the resolution</a:t>
            </a:r>
          </a:p>
          <a:p>
            <a:pPr lvl="1"/>
            <a:r>
              <a:rPr lang="en-US" dirty="0" smtClean="0"/>
              <a:t>Single particle/jets</a:t>
            </a:r>
          </a:p>
          <a:p>
            <a:pPr lvl="1"/>
            <a:r>
              <a:rPr lang="en-US" dirty="0" smtClean="0"/>
              <a:t>Line shape/non-</a:t>
            </a:r>
            <a:r>
              <a:rPr lang="en-US" dirty="0" err="1" smtClean="0"/>
              <a:t>gaussian</a:t>
            </a:r>
            <a:r>
              <a:rPr lang="en-US" dirty="0" smtClean="0"/>
              <a:t> tails</a:t>
            </a:r>
          </a:p>
          <a:p>
            <a:pPr lvl="1"/>
            <a:r>
              <a:rPr lang="en-US" dirty="0" smtClean="0"/>
              <a:t>Jet reconstruction (in the magnetic field): energy-momentum four-vector. Energy, direction and mass</a:t>
            </a:r>
          </a:p>
          <a:p>
            <a:r>
              <a:rPr lang="en-US" dirty="0" smtClean="0"/>
              <a:t>Final judgment involves trade-offs with other aspects of the experiment and opinions may differ</a:t>
            </a:r>
          </a:p>
          <a:p>
            <a:pPr lvl="1"/>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Plan for the Near Future</a:t>
            </a:r>
            <a:endParaRPr lang="en-US" dirty="0"/>
          </a:p>
        </p:txBody>
      </p:sp>
      <p:sp>
        <p:nvSpPr>
          <p:cNvPr id="3" name="Content Placeholder 2"/>
          <p:cNvSpPr>
            <a:spLocks noGrp="1"/>
          </p:cNvSpPr>
          <p:nvPr>
            <p:ph idx="1"/>
          </p:nvPr>
        </p:nvSpPr>
        <p:spPr/>
        <p:txBody>
          <a:bodyPr/>
          <a:lstStyle/>
          <a:p>
            <a:r>
              <a:rPr lang="en-US" sz="2000" dirty="0" smtClean="0"/>
              <a:t>Firm up the understanding of physics underlying the dual readout calorimetry. Develop some recommendations regarding the desired granularity, light collection efficiency and uniformity.</a:t>
            </a:r>
          </a:p>
          <a:p>
            <a:r>
              <a:rPr lang="en-US" sz="2000" dirty="0" smtClean="0"/>
              <a:t>Understand the performance of PFA with the dual readout calorimetry</a:t>
            </a:r>
          </a:p>
          <a:p>
            <a:r>
              <a:rPr lang="en-US" sz="2000" dirty="0" smtClean="0"/>
              <a:t>Pursue the R&amp;D on identification of crystals/glasses which offer the possibility of scintillation/Cherenkov light separation. Demonstrate the separation in a test beam.</a:t>
            </a:r>
          </a:p>
          <a:p>
            <a:r>
              <a:rPr lang="en-US" sz="2000" dirty="0" smtClean="0"/>
              <a:t>Construct an EM-size test beam prototype with silicon pixel layers to evaluate the performance of the separated functions (energy – topological information) EM calorimeter</a:t>
            </a:r>
          </a:p>
          <a:p>
            <a:r>
              <a:rPr lang="en-US" sz="2000" dirty="0" smtClean="0"/>
              <a:t>(Eventually) construct the full size crystal hadron calorimeter and evaluate the energy resolution of the dual readout technique</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the Hadron Energy Resolution Important?</a:t>
            </a:r>
            <a:endParaRPr lang="en-US" dirty="0"/>
          </a:p>
        </p:txBody>
      </p:sp>
      <p:sp>
        <p:nvSpPr>
          <p:cNvPr id="3" name="Content Placeholder 2"/>
          <p:cNvSpPr>
            <a:spLocks noGrp="1"/>
          </p:cNvSpPr>
          <p:nvPr>
            <p:ph idx="1"/>
          </p:nvPr>
        </p:nvSpPr>
        <p:spPr/>
        <p:txBody>
          <a:bodyPr/>
          <a:lstStyle/>
          <a:p>
            <a:r>
              <a:rPr lang="en-US" dirty="0" smtClean="0"/>
              <a:t>This is a very good question, unfortunately it does not have good answers (IMHO)</a:t>
            </a:r>
          </a:p>
          <a:p>
            <a:r>
              <a:rPr lang="en-US" dirty="0" smtClean="0"/>
              <a:t>The best answer so far: W/Z separation:</a:t>
            </a:r>
          </a:p>
          <a:p>
            <a:pPr lvl="1"/>
            <a:r>
              <a:rPr lang="en-US" sz="2000" dirty="0" smtClean="0"/>
              <a:t>Rather esoteric physics motivation</a:t>
            </a:r>
          </a:p>
          <a:p>
            <a:pPr lvl="1"/>
            <a:r>
              <a:rPr lang="en-US" sz="2000" dirty="0" smtClean="0"/>
              <a:t>Lack of </a:t>
            </a:r>
            <a:r>
              <a:rPr lang="en-US" sz="2000" dirty="0" err="1" smtClean="0"/>
              <a:t>quantitave</a:t>
            </a:r>
            <a:r>
              <a:rPr lang="en-US" sz="2000" dirty="0" smtClean="0"/>
              <a:t> power: </a:t>
            </a:r>
            <a:r>
              <a:rPr lang="en-US" sz="2000" dirty="0" smtClean="0">
                <a:latin typeface="Symbol" pitchFamily="18" charset="2"/>
              </a:rPr>
              <a:t>D</a:t>
            </a:r>
            <a:r>
              <a:rPr lang="en-US" sz="2000" dirty="0" smtClean="0"/>
              <a:t>E/E&lt;0.3/√E </a:t>
            </a:r>
            <a:r>
              <a:rPr lang="en-US" sz="2000" dirty="0" smtClean="0">
                <a:sym typeface="Wingdings" pitchFamily="2" charset="2"/>
              </a:rPr>
              <a:t></a:t>
            </a:r>
            <a:r>
              <a:rPr lang="en-US" sz="2000" dirty="0" smtClean="0"/>
              <a:t> 0.03, depending on a day/year or other preferences</a:t>
            </a:r>
          </a:p>
          <a:p>
            <a:r>
              <a:rPr lang="en-US" dirty="0" smtClean="0"/>
              <a:t>Honest answers(?): </a:t>
            </a:r>
          </a:p>
          <a:p>
            <a:pPr lvl="1"/>
            <a:r>
              <a:rPr lang="en-US" sz="2000" dirty="0" smtClean="0"/>
              <a:t>Gut feelings?</a:t>
            </a:r>
          </a:p>
          <a:p>
            <a:pPr lvl="1"/>
            <a:r>
              <a:rPr lang="en-US" sz="2000" dirty="0" smtClean="0"/>
              <a:t>Crystal Ball example</a:t>
            </a:r>
          </a:p>
          <a:p>
            <a:pPr lvl="1"/>
            <a:r>
              <a:rPr lang="en-US" sz="2000" dirty="0" smtClean="0"/>
              <a:t>W/Z as a tool for spectroscopy</a:t>
            </a:r>
          </a:p>
          <a:p>
            <a:r>
              <a:rPr lang="en-US" dirty="0" smtClean="0"/>
              <a:t>This is a real challenge!!</a:t>
            </a:r>
            <a:endParaRPr lang="en-US" dirty="0"/>
          </a:p>
        </p:txBody>
      </p:sp>
      <p:pic>
        <p:nvPicPr>
          <p:cNvPr id="4" name="Picture 2"/>
          <p:cNvPicPr>
            <a:picLocks noChangeAspect="1" noChangeArrowheads="1"/>
          </p:cNvPicPr>
          <p:nvPr/>
        </p:nvPicPr>
        <p:blipFill>
          <a:blip r:embed="rId2"/>
          <a:stretch>
            <a:fillRect/>
          </a:stretch>
        </p:blipFill>
        <p:spPr bwMode="auto">
          <a:xfrm>
            <a:off x="5181600" y="3886200"/>
            <a:ext cx="3441859" cy="27432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Jet Measurements: What is Special About the ILC?</a:t>
            </a:r>
            <a:endParaRPr lang="en-US" dirty="0"/>
          </a:p>
        </p:txBody>
      </p:sp>
      <p:sp>
        <p:nvSpPr>
          <p:cNvPr id="3" name="Content Placeholder 2"/>
          <p:cNvSpPr>
            <a:spLocks noGrp="1"/>
          </p:cNvSpPr>
          <p:nvPr>
            <p:ph idx="1"/>
          </p:nvPr>
        </p:nvSpPr>
        <p:spPr>
          <a:xfrm>
            <a:off x="533400" y="1524000"/>
            <a:ext cx="8229600" cy="4525963"/>
          </a:xfrm>
        </p:spPr>
        <p:txBody>
          <a:bodyPr/>
          <a:lstStyle/>
          <a:p>
            <a:r>
              <a:rPr lang="en-US" sz="2000" dirty="0" smtClean="0"/>
              <a:t>Jet =</a:t>
            </a:r>
          </a:p>
          <a:p>
            <a:pPr lvl="1"/>
            <a:r>
              <a:rPr lang="en-US" sz="2000" dirty="0" smtClean="0"/>
              <a:t>Collection of particles (operationally)</a:t>
            </a:r>
          </a:p>
          <a:p>
            <a:pPr lvl="1"/>
            <a:r>
              <a:rPr lang="en-US" sz="2000" dirty="0" smtClean="0"/>
              <a:t>Physical manifestation of elementary particles , quarks and gluons. We really want to measure q/g.</a:t>
            </a:r>
          </a:p>
          <a:p>
            <a:r>
              <a:rPr lang="en-US" sz="2000" dirty="0" smtClean="0"/>
              <a:t>Intrinsic problems:</a:t>
            </a:r>
          </a:p>
          <a:p>
            <a:pPr lvl="1"/>
            <a:r>
              <a:rPr lang="en-US" sz="2000" dirty="0" smtClean="0"/>
              <a:t>Arbitrariness of the jet definition (sum of colorless object ≠ colored object)</a:t>
            </a:r>
          </a:p>
          <a:p>
            <a:pPr lvl="1"/>
            <a:r>
              <a:rPr lang="en-US" sz="2000" dirty="0" smtClean="0"/>
              <a:t>Higher order corrections</a:t>
            </a:r>
          </a:p>
          <a:p>
            <a:pPr lvl="1"/>
            <a:r>
              <a:rPr lang="en-US" sz="2000" dirty="0" smtClean="0"/>
              <a:t>Underlying event</a:t>
            </a:r>
          </a:p>
          <a:p>
            <a:r>
              <a:rPr lang="en-US" sz="2000" dirty="0" smtClean="0"/>
              <a:t>W/Z = physical particles. They do correspond to a well defined set of final state particles</a:t>
            </a:r>
          </a:p>
          <a:p>
            <a:r>
              <a:rPr lang="en-US" sz="2000" dirty="0" smtClean="0"/>
              <a:t>Lepton collider: clean environment allowing for relatively error-free association of particles to a </a:t>
            </a:r>
            <a:r>
              <a:rPr lang="en-US" sz="2000" dirty="0" err="1" smtClean="0"/>
              <a:t>di</a:t>
            </a:r>
            <a:r>
              <a:rPr lang="en-US" sz="2000" dirty="0" smtClean="0"/>
              <a:t>-jet system</a:t>
            </a:r>
          </a:p>
          <a:p>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 for the High Resolution Calorimetry</a:t>
            </a:r>
            <a:endParaRPr lang="en-US" dirty="0"/>
          </a:p>
        </p:txBody>
      </p:sp>
      <p:sp>
        <p:nvSpPr>
          <p:cNvPr id="3" name="Content Placeholder 2"/>
          <p:cNvSpPr>
            <a:spLocks noGrp="1"/>
          </p:cNvSpPr>
          <p:nvPr>
            <p:ph idx="1"/>
          </p:nvPr>
        </p:nvSpPr>
        <p:spPr/>
        <p:txBody>
          <a:bodyPr/>
          <a:lstStyle/>
          <a:p>
            <a:r>
              <a:rPr lang="en-US" dirty="0" smtClean="0"/>
              <a:t>‘Experimental Physics’ approach: try to construct the best affordable and realistic calorimeter within the constraints of the selected detector concept. It may depend on the concept!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Calorimetry 101 – part I</a:t>
            </a:r>
            <a:endParaRPr lang="en-US" dirty="0"/>
          </a:p>
        </p:txBody>
      </p:sp>
      <p:sp>
        <p:nvSpPr>
          <p:cNvPr id="3" name="Content Placeholder 2"/>
          <p:cNvSpPr>
            <a:spLocks noGrp="1"/>
          </p:cNvSpPr>
          <p:nvPr>
            <p:ph idx="1"/>
          </p:nvPr>
        </p:nvSpPr>
        <p:spPr/>
        <p:txBody>
          <a:bodyPr/>
          <a:lstStyle/>
          <a:p>
            <a:r>
              <a:rPr lang="en-US" dirty="0" smtClean="0"/>
              <a:t>Different types of calorimeters:</a:t>
            </a:r>
          </a:p>
          <a:p>
            <a:pPr lvl="1"/>
            <a:r>
              <a:rPr lang="en-US" sz="2000" dirty="0" smtClean="0"/>
              <a:t>Total absorption: measure a signal proportional to the total energy deposition. Charge, Scintillation light</a:t>
            </a:r>
          </a:p>
          <a:p>
            <a:pPr lvl="1"/>
            <a:r>
              <a:rPr lang="en-US" sz="2000" dirty="0" smtClean="0"/>
              <a:t>Sampling calorimeter: intersperse the active medium with the (heavy) absorber. Use the measured signal to ‘represent’ the energy deposited in the absorber (most of the energy to be measured)</a:t>
            </a:r>
          </a:p>
          <a:p>
            <a:pPr lvl="1"/>
            <a:r>
              <a:rPr lang="en-US" sz="2000" dirty="0" smtClean="0"/>
              <a:t>Homogeneous (the entire volume has the same structure and materials)</a:t>
            </a:r>
          </a:p>
          <a:p>
            <a:pPr lvl="1"/>
            <a:r>
              <a:rPr lang="en-US" sz="2000" dirty="0" smtClean="0"/>
              <a:t>Inhomogeneous (different materials, sampling frequencies, absorbers, active media) </a:t>
            </a:r>
          </a:p>
          <a:p>
            <a:r>
              <a:rPr lang="en-US" dirty="0" smtClean="0"/>
              <a:t>Resolution == fluctuations of the observed signals for the same incoming particle (and its energy)</a:t>
            </a:r>
            <a:endParaRPr lang="en-US" dirty="0"/>
          </a:p>
        </p:txBody>
      </p:sp>
    </p:spTree>
  </p:cSld>
  <p:clrMapOvr>
    <a:masterClrMapping/>
  </p:clrMapOvr>
</p:sld>
</file>

<file path=ppt/theme/theme1.xml><?xml version="1.0" encoding="utf-8"?>
<a:theme xmlns:a="http://schemas.openxmlformats.org/drawingml/2006/main" name="Vertical and Horizontal desig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3">
        <a:dk1>
          <a:srgbClr val="006666"/>
        </a:dk1>
        <a:lt1>
          <a:srgbClr val="FFFFFF"/>
        </a:lt1>
        <a:dk2>
          <a:srgbClr val="5E761C"/>
        </a:dk2>
        <a:lt2>
          <a:srgbClr val="777777"/>
        </a:lt2>
        <a:accent1>
          <a:srgbClr val="D5F470"/>
        </a:accent1>
        <a:accent2>
          <a:srgbClr val="EDCCFB"/>
        </a:accent2>
        <a:accent3>
          <a:srgbClr val="FFFFFF"/>
        </a:accent3>
        <a:accent4>
          <a:srgbClr val="005656"/>
        </a:accent4>
        <a:accent5>
          <a:srgbClr val="E7F8BB"/>
        </a:accent5>
        <a:accent6>
          <a:srgbClr val="D7B9E3"/>
        </a:accent6>
        <a:hlink>
          <a:srgbClr val="FF9933"/>
        </a:hlink>
        <a:folHlink>
          <a:srgbClr val="B2B2B2"/>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808080"/>
        </a:lt2>
        <a:accent1>
          <a:srgbClr val="D5F470"/>
        </a:accent1>
        <a:accent2>
          <a:srgbClr val="EDC9FB"/>
        </a:accent2>
        <a:accent3>
          <a:srgbClr val="FFFFFF"/>
        </a:accent3>
        <a:accent4>
          <a:srgbClr val="000000"/>
        </a:accent4>
        <a:accent5>
          <a:srgbClr val="E7F8BB"/>
        </a:accent5>
        <a:accent6>
          <a:srgbClr val="D7B6E3"/>
        </a:accent6>
        <a:hlink>
          <a:srgbClr val="BFC3FD"/>
        </a:hlink>
        <a:folHlink>
          <a:srgbClr val="B2B2B2"/>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6600"/>
        </a:dk2>
        <a:lt2>
          <a:srgbClr val="808080"/>
        </a:lt2>
        <a:accent1>
          <a:srgbClr val="FF6237"/>
        </a:accent1>
        <a:accent2>
          <a:srgbClr val="5F7BF1"/>
        </a:accent2>
        <a:accent3>
          <a:srgbClr val="FFFFFF"/>
        </a:accent3>
        <a:accent4>
          <a:srgbClr val="000000"/>
        </a:accent4>
        <a:accent5>
          <a:srgbClr val="FFB7AE"/>
        </a:accent5>
        <a:accent6>
          <a:srgbClr val="556FDA"/>
        </a:accent6>
        <a:hlink>
          <a:srgbClr val="15DF1F"/>
        </a:hlink>
        <a:folHlink>
          <a:srgbClr val="B2B2B2"/>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663300"/>
        </a:dk2>
        <a:lt2>
          <a:srgbClr val="808080"/>
        </a:lt2>
        <a:accent1>
          <a:srgbClr val="76C082"/>
        </a:accent1>
        <a:accent2>
          <a:srgbClr val="E3B06D"/>
        </a:accent2>
        <a:accent3>
          <a:srgbClr val="FFFFFF"/>
        </a:accent3>
        <a:accent4>
          <a:srgbClr val="000000"/>
        </a:accent4>
        <a:accent5>
          <a:srgbClr val="BDDCC1"/>
        </a:accent5>
        <a:accent6>
          <a:srgbClr val="CE9F62"/>
        </a:accent6>
        <a:hlink>
          <a:srgbClr val="D8EC42"/>
        </a:hlink>
        <a:folHlink>
          <a:srgbClr val="B2B2B2"/>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10">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Vertical and Horizontal design template</Template>
  <TotalTime>1765</TotalTime>
  <Words>4565</Words>
  <Application>Microsoft Office PowerPoint</Application>
  <PresentationFormat>On-screen Show (4:3)</PresentationFormat>
  <Paragraphs>379</Paragraphs>
  <Slides>50</Slides>
  <Notes>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50</vt:i4>
      </vt:variant>
    </vt:vector>
  </HeadingPairs>
  <TitlesOfParts>
    <vt:vector size="53" baseType="lpstr">
      <vt:lpstr>Vertical and Horizontal design template</vt:lpstr>
      <vt:lpstr>MathType 5.0 Equation</vt:lpstr>
      <vt:lpstr>Designer Drawing</vt:lpstr>
      <vt:lpstr>High Resolution Hadron Calorimetry Option for the SiD?</vt:lpstr>
      <vt:lpstr>Other Possible Titles</vt:lpstr>
      <vt:lpstr>Disclaimers/Caveats</vt:lpstr>
      <vt:lpstr>Credits</vt:lpstr>
      <vt:lpstr>Hadron Calorimetry for the ILC</vt:lpstr>
      <vt:lpstr>Why is the Hadron Energy Resolution Important?</vt:lpstr>
      <vt:lpstr>Jet Measurements: What is Special About the ILC?</vt:lpstr>
      <vt:lpstr>A Quest for the High Resolution Calorimetry</vt:lpstr>
      <vt:lpstr>Calorimetry 101 – part I</vt:lpstr>
      <vt:lpstr>Calorimetry 101 – Part II: Minimizing the Resolution</vt:lpstr>
      <vt:lpstr>Calorimetry 201</vt:lpstr>
      <vt:lpstr>Calorimetry 201 – Part II</vt:lpstr>
      <vt:lpstr>Where Does the Energy Go?</vt:lpstr>
      <vt:lpstr> Total Absorption Calorimeter: A Primer</vt:lpstr>
      <vt:lpstr>Total Absorption Calorimeter: A Lesson</vt:lpstr>
      <vt:lpstr>Estimating the Number of Broken Nuclei</vt:lpstr>
      <vt:lpstr>Simulation of Total Absorption Calorimeter</vt:lpstr>
      <vt:lpstr>Ionization – Cherenkov (anti)Correlation</vt:lpstr>
      <vt:lpstr>Cherenkov/Scintillation Based  Correction</vt:lpstr>
      <vt:lpstr>Cherenkov-assisted Calorimetry at Work: Single Particle Response</vt:lpstr>
      <vt:lpstr>Cherenkov-assisted Calorimetry at Work: Single Particle Energy Resolution</vt:lpstr>
      <vt:lpstr>From Single Particles to Jets</vt:lpstr>
      <vt:lpstr>Jet Energy Resolution: Fragmentation (In)Dependence</vt:lpstr>
      <vt:lpstr>Jet Energy Resolution: Contribution of the Fluctuating EM Component  </vt:lpstr>
      <vt:lpstr>Summary of the Simulation Studies</vt:lpstr>
      <vt:lpstr>Possible Implementations of Dual Readout Calorimetry</vt:lpstr>
      <vt:lpstr>Miracle #1</vt:lpstr>
      <vt:lpstr>Crystal Calorimetry for SiD?  Take 1</vt:lpstr>
      <vt:lpstr>Crystal Calorimetry for SiD?  Take 2</vt:lpstr>
      <vt:lpstr>Pre-Conceptual Design: Calorimeter Segmentation</vt:lpstr>
      <vt:lpstr>Hadron vs EM calorimetry</vt:lpstr>
      <vt:lpstr>Miracle #2</vt:lpstr>
      <vt:lpstr>SiD Calorimeter Segmentation</vt:lpstr>
      <vt:lpstr>Light Collection and Readout </vt:lpstr>
      <vt:lpstr>Miracle #3</vt:lpstr>
      <vt:lpstr>High Resolution: Limiting Factors </vt:lpstr>
      <vt:lpstr>Crystal Hadron Calorimetry vs EM Crystal Calorimetry</vt:lpstr>
      <vt:lpstr>Containment/Leakage vs Energy Resolution</vt:lpstr>
      <vt:lpstr>Leakage vs Energy Resolution</vt:lpstr>
      <vt:lpstr>PFA: Even Better Calorimeter?</vt:lpstr>
      <vt:lpstr>Crystals Engineering: a Succes Story</vt:lpstr>
      <vt:lpstr>CMS Lead Tungstate: a Success  Story</vt:lpstr>
      <vt:lpstr>Inorganic Scintillators</vt:lpstr>
      <vt:lpstr>Are There any Off-shelf Crystals Which Can be Used?</vt:lpstr>
      <vt:lpstr>Waveshifting of Scintillation</vt:lpstr>
      <vt:lpstr>Another Avenue?</vt:lpstr>
      <vt:lpstr>Path To the ‘Right Crystal’?</vt:lpstr>
      <vt:lpstr>Can we Afford the Crystal Solution?</vt:lpstr>
      <vt:lpstr>Other Areas Not to be Forgotten</vt:lpstr>
      <vt:lpstr>Possible Plan for the Near Future</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 to High Resolution Hadron Calorimetry?</dc:title>
  <dc:creator>para</dc:creator>
  <cp:lastModifiedBy>para</cp:lastModifiedBy>
  <cp:revision>16</cp:revision>
  <dcterms:created xsi:type="dcterms:W3CDTF">2007-12-13T22:30:51Z</dcterms:created>
  <dcterms:modified xsi:type="dcterms:W3CDTF">2007-12-20T17:18:44Z</dcterms:modified>
</cp:coreProperties>
</file>