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7" r:id="rId1"/>
  </p:sldMasterIdLst>
  <p:notesMasterIdLst>
    <p:notesMasterId r:id="rId35"/>
  </p:notesMasterIdLst>
  <p:handoutMasterIdLst>
    <p:handoutMasterId r:id="rId36"/>
  </p:handoutMasterIdLst>
  <p:sldIdLst>
    <p:sldId id="296" r:id="rId2"/>
    <p:sldId id="298" r:id="rId3"/>
    <p:sldId id="273" r:id="rId4"/>
    <p:sldId id="274" r:id="rId5"/>
    <p:sldId id="275" r:id="rId6"/>
    <p:sldId id="277" r:id="rId7"/>
    <p:sldId id="278" r:id="rId8"/>
    <p:sldId id="279" r:id="rId9"/>
    <p:sldId id="284" r:id="rId10"/>
    <p:sldId id="285" r:id="rId11"/>
    <p:sldId id="291" r:id="rId12"/>
    <p:sldId id="292" r:id="rId13"/>
    <p:sldId id="288" r:id="rId14"/>
    <p:sldId id="289" r:id="rId15"/>
    <p:sldId id="283" r:id="rId16"/>
    <p:sldId id="293" r:id="rId17"/>
    <p:sldId id="295" r:id="rId18"/>
    <p:sldId id="280" r:id="rId19"/>
    <p:sldId id="281" r:id="rId20"/>
    <p:sldId id="282" r:id="rId21"/>
    <p:sldId id="259" r:id="rId22"/>
    <p:sldId id="258" r:id="rId23"/>
    <p:sldId id="267" r:id="rId24"/>
    <p:sldId id="268" r:id="rId25"/>
    <p:sldId id="265" r:id="rId26"/>
    <p:sldId id="269" r:id="rId27"/>
    <p:sldId id="270" r:id="rId28"/>
    <p:sldId id="271" r:id="rId29"/>
    <p:sldId id="272" r:id="rId30"/>
    <p:sldId id="297" r:id="rId31"/>
    <p:sldId id="290" r:id="rId32"/>
    <p:sldId id="260" r:id="rId33"/>
    <p:sldId id="266" r:id="rId34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6666FF"/>
    <a:srgbClr val="9999FF"/>
    <a:srgbClr val="7E9CE8"/>
    <a:srgbClr val="CC6600"/>
    <a:srgbClr val="00FF00"/>
    <a:srgbClr val="0066F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275" autoAdjust="0"/>
    <p:restoredTop sz="94680" autoAdjust="0"/>
  </p:normalViewPr>
  <p:slideViewPr>
    <p:cSldViewPr snapToObjects="1">
      <p:cViewPr>
        <p:scale>
          <a:sx n="100" d="100"/>
          <a:sy n="100" d="100"/>
        </p:scale>
        <p:origin x="-9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74" d="100"/>
          <a:sy n="74" d="100"/>
        </p:scale>
        <p:origin x="-2172" y="-96"/>
      </p:cViewPr>
      <p:guideLst>
        <p:guide orient="horz" pos="3224"/>
        <p:guide pos="2236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18" rIns="95640" bIns="47818" numCol="1" anchor="t" anchorCtr="0" compatLnSpc="1">
            <a:prstTxWarp prst="textNoShape">
              <a:avLst/>
            </a:prstTxWarp>
          </a:bodyPr>
          <a:lstStyle>
            <a:lvl1pPr defTabSz="957322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18" rIns="95640" bIns="47818" numCol="1" anchor="t" anchorCtr="0" compatLnSpc="1">
            <a:prstTxWarp prst="textNoShape">
              <a:avLst/>
            </a:prstTxWarp>
          </a:bodyPr>
          <a:lstStyle>
            <a:lvl1pPr algn="r" defTabSz="957322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2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18" rIns="95640" bIns="47818" numCol="1" anchor="b" anchorCtr="0" compatLnSpc="1">
            <a:prstTxWarp prst="textNoShape">
              <a:avLst/>
            </a:prstTxWarp>
          </a:bodyPr>
          <a:lstStyle>
            <a:lvl1pPr defTabSz="957322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18" rIns="95640" bIns="47818" numCol="1" anchor="b" anchorCtr="0" compatLnSpc="1">
            <a:prstTxWarp prst="textNoShape">
              <a:avLst/>
            </a:prstTxWarp>
          </a:bodyPr>
          <a:lstStyle>
            <a:lvl1pPr algn="r" defTabSz="957322">
              <a:defRPr sz="1200"/>
            </a:lvl1pPr>
          </a:lstStyle>
          <a:p>
            <a:pPr>
              <a:defRPr/>
            </a:pPr>
            <a:fld id="{5B2417E4-3E8A-4282-95CA-40A9ACC816D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18" rIns="95640" bIns="47818" numCol="1" anchor="t" anchorCtr="0" compatLnSpc="1">
            <a:prstTxWarp prst="textNoShape">
              <a:avLst/>
            </a:prstTxWarp>
          </a:bodyPr>
          <a:lstStyle>
            <a:lvl1pPr defTabSz="957322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18" rIns="95640" bIns="47818" numCol="1" anchor="t" anchorCtr="0" compatLnSpc="1">
            <a:prstTxWarp prst="textNoShape">
              <a:avLst/>
            </a:prstTxWarp>
          </a:bodyPr>
          <a:lstStyle>
            <a:lvl1pPr algn="r" defTabSz="957322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9938"/>
            <a:ext cx="5111750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18" rIns="95640" bIns="478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133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18" rIns="95640" bIns="47818" numCol="1" anchor="b" anchorCtr="0" compatLnSpc="1">
            <a:prstTxWarp prst="textNoShape">
              <a:avLst/>
            </a:prstTxWarp>
          </a:bodyPr>
          <a:lstStyle>
            <a:lvl1pPr defTabSz="957322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0" tIns="47818" rIns="95640" bIns="47818" numCol="1" anchor="b" anchorCtr="0" compatLnSpc="1">
            <a:prstTxWarp prst="textNoShape">
              <a:avLst/>
            </a:prstTxWarp>
          </a:bodyPr>
          <a:lstStyle>
            <a:lvl1pPr algn="r" defTabSz="957322">
              <a:defRPr sz="1200"/>
            </a:lvl1pPr>
          </a:lstStyle>
          <a:p>
            <a:pPr>
              <a:defRPr/>
            </a:pPr>
            <a:fld id="{33513180-850A-4FDF-AA54-54C59246E38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7263"/>
            <a:fld id="{322898D3-87B4-4203-B115-FDA1B69D7559}" type="slidenum">
              <a:rPr lang="en-US" smtClean="0"/>
              <a:pPr defTabSz="957263"/>
              <a:t>1</a:t>
            </a:fld>
            <a:endParaRPr lang="en-US" dirty="0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D19D5B-1DFA-4D87-835A-E9CA831885A0}" type="slidenum">
              <a:rPr lang="en-GB"/>
              <a:pPr/>
              <a:t>3</a:t>
            </a:fld>
            <a:endParaRPr lang="en-GB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6763"/>
            <a:ext cx="5118100" cy="3838575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2513"/>
            <a:ext cx="5207000" cy="4605337"/>
          </a:xfrm>
        </p:spPr>
        <p:txBody>
          <a:bodyPr lIns="91434" tIns="45716" rIns="91434" bIns="45716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F885CE-2B30-42AD-9B34-91A607068A86}" type="slidenum">
              <a:rPr lang="en-GB"/>
              <a:pPr/>
              <a:t>4</a:t>
            </a:fld>
            <a:endParaRPr lang="en-GB"/>
          </a:p>
        </p:txBody>
      </p:sp>
      <p:sp>
        <p:nvSpPr>
          <p:cNvPr id="985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6763"/>
            <a:ext cx="5118100" cy="3838575"/>
          </a:xfrm>
          <a:ln/>
        </p:spPr>
      </p:sp>
      <p:sp>
        <p:nvSpPr>
          <p:cNvPr id="985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2513"/>
            <a:ext cx="5207000" cy="4605337"/>
          </a:xfrm>
        </p:spPr>
        <p:txBody>
          <a:bodyPr lIns="91434" tIns="45716" rIns="91434" bIns="45716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7446DB-1776-4FA4-90C9-2BD28250DAA5}" type="slidenum">
              <a:rPr lang="en-GB"/>
              <a:pPr/>
              <a:t>5</a:t>
            </a:fld>
            <a:endParaRPr lang="en-GB"/>
          </a:p>
        </p:txBody>
      </p:sp>
      <p:sp>
        <p:nvSpPr>
          <p:cNvPr id="92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6763"/>
            <a:ext cx="5118100" cy="3838575"/>
          </a:xfrm>
          <a:ln/>
        </p:spPr>
      </p:sp>
      <p:sp>
        <p:nvSpPr>
          <p:cNvPr id="92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2513"/>
            <a:ext cx="5207000" cy="4605337"/>
          </a:xfrm>
        </p:spPr>
        <p:txBody>
          <a:bodyPr lIns="91434" tIns="45716" rIns="91434" bIns="45716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7263"/>
            <a:fld id="{98B10AB5-5F0F-4AE9-A33C-8C1B75D7E643}" type="slidenum">
              <a:rPr lang="en-US" smtClean="0"/>
              <a:pPr defTabSz="957263"/>
              <a:t>11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513180-850A-4FDF-AA54-54C59246E38B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2"/>
          <p:cNvSpPr txBox="1">
            <a:spLocks noChangeArrowheads="1"/>
          </p:cNvSpPr>
          <p:nvPr userDrawn="1"/>
        </p:nvSpPr>
        <p:spPr bwMode="auto">
          <a:xfrm>
            <a:off x="539750" y="5300663"/>
            <a:ext cx="2232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dirty="0"/>
          </a:p>
        </p:txBody>
      </p:sp>
      <p:sp>
        <p:nvSpPr>
          <p:cNvPr id="5" name="Text Box 43"/>
          <p:cNvSpPr txBox="1">
            <a:spLocks noChangeArrowheads="1"/>
          </p:cNvSpPr>
          <p:nvPr userDrawn="1"/>
        </p:nvSpPr>
        <p:spPr bwMode="auto">
          <a:xfrm>
            <a:off x="900113" y="63023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dirty="0"/>
          </a:p>
        </p:txBody>
      </p:sp>
      <p:sp>
        <p:nvSpPr>
          <p:cNvPr id="6" name="Line 44"/>
          <p:cNvSpPr>
            <a:spLocks noChangeShapeType="1"/>
          </p:cNvSpPr>
          <p:nvPr userDrawn="1"/>
        </p:nvSpPr>
        <p:spPr bwMode="auto">
          <a:xfrm flipH="1">
            <a:off x="179388" y="6237288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8" name="Text Box 46"/>
          <p:cNvSpPr txBox="1">
            <a:spLocks noChangeArrowheads="1"/>
          </p:cNvSpPr>
          <p:nvPr userDrawn="1"/>
        </p:nvSpPr>
        <p:spPr bwMode="auto">
          <a:xfrm>
            <a:off x="2843213" y="623728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dirty="0"/>
          </a:p>
        </p:txBody>
      </p:sp>
      <p:sp>
        <p:nvSpPr>
          <p:cNvPr id="10" name="Text Box 48"/>
          <p:cNvSpPr txBox="1">
            <a:spLocks noChangeArrowheads="1"/>
          </p:cNvSpPr>
          <p:nvPr userDrawn="1"/>
        </p:nvSpPr>
        <p:spPr bwMode="auto">
          <a:xfrm>
            <a:off x="7235825" y="6381750"/>
            <a:ext cx="165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dirty="0"/>
          </a:p>
        </p:txBody>
      </p:sp>
      <p:cxnSp>
        <p:nvCxnSpPr>
          <p:cNvPr id="12" name="Gerade Verbindung 70"/>
          <p:cNvCxnSpPr/>
          <p:nvPr userDrawn="1"/>
        </p:nvCxnSpPr>
        <p:spPr>
          <a:xfrm rot="16200000" flipV="1">
            <a:off x="7663656" y="1132682"/>
            <a:ext cx="92075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D552-A385-48B7-AAF2-179343EFF873}" type="datetime5">
              <a:rPr lang="en-US" smtClean="0"/>
              <a:pPr>
                <a:defRPr/>
              </a:pPr>
              <a:t>6-Oct-08</a:t>
            </a:fld>
            <a:r>
              <a:rPr lang="en-US" dirty="0" smtClean="0"/>
              <a:t>, Amsterdam</a:t>
            </a:r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U. Renz</a:t>
            </a:r>
            <a:endParaRPr lang="de-DE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642099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2F1C2-09BE-44C4-A6C1-CFFD0FB4B6B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D1150-A5CE-4F2A-8396-102AADFFD4B2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dirty="0" smtClean="0"/>
              <a:t>U. Renz</a:t>
            </a:r>
            <a:endParaRPr lang="de-DE" alt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9B117-BFA8-4852-AA20-104C424CD6DE}" type="slidenum">
              <a:rPr lang="de-DE" altLang="en-US"/>
              <a:pPr>
                <a:defRPr/>
              </a:pPr>
              <a:t>‹Nr.›</a:t>
            </a:fld>
            <a:endParaRPr lang="de-DE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1AA30-5DD4-440E-AE89-6E7DAF44B224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dirty="0" smtClean="0"/>
              <a:t>U. Renz</a:t>
            </a:r>
            <a:endParaRPr lang="de-DE" alt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C865D-6FCC-4A81-95B3-6BCC4A7B90EA}" type="slidenum">
              <a:rPr lang="de-DE" altLang="en-US"/>
              <a:pPr>
                <a:defRPr/>
              </a:pPr>
              <a:t>‹Nr.›</a:t>
            </a:fld>
            <a:endParaRPr lang="de-DE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itel, 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9081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81000" y="6629400"/>
            <a:ext cx="3276600" cy="228600"/>
          </a:xfrm>
        </p:spPr>
        <p:txBody>
          <a:bodyPr/>
          <a:lstStyle>
            <a:lvl1pPr>
              <a:defRPr/>
            </a:lvl1pPr>
          </a:lstStyle>
          <a:p>
            <a:fld id="{A398D672-8DA6-4B15-9BFB-F0CEC3CB9644}" type="datetime5">
              <a:rPr lang="en-US" smtClean="0"/>
              <a:pPr/>
              <a:t>6-Oct-08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895600" y="6629400"/>
            <a:ext cx="3429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U. </a:t>
            </a:r>
            <a:r>
              <a:rPr lang="en-GB" dirty="0" err="1" smtClean="0"/>
              <a:t>Renz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8A719297-D6E5-4DFE-88E8-34FBA52F1490}" type="slidenum">
              <a:rPr lang="en-GB"/>
              <a:pPr/>
              <a:t>‹Nr.›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9081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81000" y="6629400"/>
            <a:ext cx="3276600" cy="228600"/>
          </a:xfrm>
        </p:spPr>
        <p:txBody>
          <a:bodyPr/>
          <a:lstStyle>
            <a:lvl1pPr>
              <a:defRPr/>
            </a:lvl1pPr>
          </a:lstStyle>
          <a:p>
            <a:fld id="{9304C479-0E03-4980-9525-46C836D58988}" type="datetime5">
              <a:rPr lang="en-US" smtClean="0"/>
              <a:pPr/>
              <a:t>6-Oct-08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2895600" y="6629400"/>
            <a:ext cx="3429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U. </a:t>
            </a:r>
            <a:r>
              <a:rPr lang="en-GB" dirty="0" err="1" smtClean="0"/>
              <a:t>Renz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3F481EF4-D045-45BD-9A85-A826F8EDA25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9081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>
          <a:xfrm>
            <a:off x="381000" y="6629400"/>
            <a:ext cx="3276600" cy="228600"/>
          </a:xfrm>
        </p:spPr>
        <p:txBody>
          <a:bodyPr/>
          <a:lstStyle>
            <a:lvl1pPr>
              <a:defRPr/>
            </a:lvl1pPr>
          </a:lstStyle>
          <a:p>
            <a:fld id="{C2369AD1-3E7E-4A04-A48A-55418E25CA56}" type="datetime5">
              <a:rPr lang="en-US" smtClean="0"/>
              <a:pPr/>
              <a:t>6-Oct-08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895600" y="6629400"/>
            <a:ext cx="3429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U. </a:t>
            </a:r>
            <a:r>
              <a:rPr lang="en-GB" dirty="0" err="1" smtClean="0"/>
              <a:t>Renz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64F7CF8A-7150-4C9E-80D5-0A369FA4DDD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9081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>
          <a:xfrm>
            <a:off x="381000" y="6629400"/>
            <a:ext cx="3276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20-Sep-08,  Amsterdam</a:t>
            </a:r>
            <a:endParaRPr lang="en-US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895600" y="6629400"/>
            <a:ext cx="3429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U. Renz</a:t>
            </a:r>
            <a:endParaRPr lang="en-GB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C1FB9627-54EC-45F9-A521-BB6540CFC6E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90817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81000" y="6629400"/>
            <a:ext cx="3276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20-Sep-08,  </a:t>
            </a:r>
            <a:r>
              <a:rPr lang="en-US" dirty="0"/>
              <a:t>Amsterdam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D69EE63F-9B76-481F-97BF-942C780E5539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990600" y="274638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  <a:lvl2pPr>
              <a:defRPr>
                <a:latin typeface="Comic Sans MS" pitchFamily="66" charset="0"/>
              </a:defRPr>
            </a:lvl2pPr>
            <a:lvl3pPr>
              <a:defRPr>
                <a:latin typeface="Comic Sans MS" pitchFamily="66" charset="0"/>
              </a:defRPr>
            </a:lvl3pPr>
            <a:lvl4pPr>
              <a:defRPr>
                <a:latin typeface="Comic Sans MS" pitchFamily="66" charset="0"/>
              </a:defRPr>
            </a:lvl4pPr>
            <a:lvl5pPr>
              <a:defRPr>
                <a:latin typeface="Comic Sans MS" pitchFamily="66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B4E9E14E-9F8C-44DE-A94B-177B6910B8CF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r>
              <a:rPr lang="de-DE" altLang="en-US" dirty="0" smtClean="0"/>
              <a:t>U. Renz</a:t>
            </a:r>
            <a:endParaRPr lang="de-DE" alt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pPr>
              <a:defRPr/>
            </a:pPr>
            <a:fld id="{F78D4180-7ACD-4B57-8341-CC94090CBDAF}" type="slidenum">
              <a:rPr lang="de-DE" altLang="en-US"/>
              <a:pPr>
                <a:defRPr/>
              </a:pPr>
              <a:t>‹Nr.›</a:t>
            </a:fld>
            <a:endParaRPr lang="de-DE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2164D-648B-44F8-8ADB-A05EF19EC08E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dirty="0" smtClean="0"/>
              <a:t>U. Renz</a:t>
            </a:r>
            <a:endParaRPr lang="de-DE" alt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202C4-2258-43FA-9B7E-3328E73C709D}" type="slidenum">
              <a:rPr lang="de-DE" altLang="en-US"/>
              <a:pPr>
                <a:defRPr/>
              </a:pPr>
              <a:t>‹Nr.›</a:t>
            </a:fld>
            <a:endParaRPr lang="de-DE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5C843-145A-4EE3-98B7-66FC56090A02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dirty="0" smtClean="0"/>
              <a:t>U. Renz</a:t>
            </a:r>
            <a:endParaRPr lang="de-DE" altLang="en-US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C1FB-9AF9-4A70-8F26-7663F9B702F8}" type="slidenum">
              <a:rPr lang="de-DE" altLang="en-US"/>
              <a:pPr>
                <a:defRPr/>
              </a:pPr>
              <a:t>‹Nr.›</a:t>
            </a:fld>
            <a:endParaRPr lang="de-DE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F8A94-33C3-4ACA-ABAA-220E4232C6D6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dirty="0" smtClean="0"/>
              <a:t>U. Renz</a:t>
            </a:r>
            <a:endParaRPr lang="de-DE" altLang="en-US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73745-1DFE-4FD6-B1D9-5247EF01E3FF}" type="slidenum">
              <a:rPr lang="de-DE" altLang="en-US"/>
              <a:pPr>
                <a:defRPr/>
              </a:pPr>
              <a:t>‹Nr.›</a:t>
            </a:fld>
            <a:endParaRPr lang="de-DE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85663-DA17-4194-935C-BEF913A225FB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dirty="0" smtClean="0"/>
              <a:t>U. Renz</a:t>
            </a:r>
            <a:endParaRPr lang="de-DE" alt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DA3AD-B684-4F46-9600-F2F01AF71487}" type="slidenum">
              <a:rPr lang="de-DE" altLang="en-US"/>
              <a:pPr>
                <a:defRPr/>
              </a:pPr>
              <a:t>‹Nr.›</a:t>
            </a:fld>
            <a:endParaRPr lang="de-DE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A5970-DA6D-4281-8D91-AA19EA999050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dirty="0" smtClean="0"/>
              <a:t>U. Renz</a:t>
            </a:r>
            <a:endParaRPr lang="de-DE" altLang="en-US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A6329-8E1F-47CA-9F02-D7BBD24FECB6}" type="slidenum">
              <a:rPr lang="de-DE" altLang="en-US"/>
              <a:pPr>
                <a:defRPr/>
              </a:pPr>
              <a:t>‹Nr.›</a:t>
            </a:fld>
            <a:endParaRPr lang="de-DE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22F31-2838-46B8-8A31-3F99F38B8CA6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dirty="0" smtClean="0"/>
              <a:t>U. Renz</a:t>
            </a:r>
            <a:endParaRPr lang="de-DE" altLang="en-US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B5A1D-F6D5-4BD0-B9C0-5E1618C42663}" type="slidenum">
              <a:rPr lang="de-DE" altLang="en-US"/>
              <a:pPr>
                <a:defRPr/>
              </a:pPr>
              <a:t>‹Nr.›</a:t>
            </a:fld>
            <a:endParaRPr lang="de-DE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CF9C1-8AF8-4151-B091-7004E0BB0816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dirty="0" smtClean="0"/>
              <a:t>U. Renz</a:t>
            </a:r>
            <a:endParaRPr lang="de-DE" altLang="en-US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49C72-F2B1-4558-BBCF-53BBADBE835F}" type="slidenum">
              <a:rPr lang="de-DE" altLang="en-US"/>
              <a:pPr>
                <a:defRPr/>
              </a:pPr>
              <a:t>‹Nr.›</a:t>
            </a:fld>
            <a:endParaRPr lang="de-DE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6377CF97-A0DD-4EDE-A0EF-5B0588680A30}" type="datetime5">
              <a:rPr lang="en-US" altLang="en-US" smtClean="0"/>
              <a:pPr>
                <a:defRPr/>
              </a:pPr>
              <a:t>6-Oct-08</a:t>
            </a:fld>
            <a:r>
              <a:rPr lang="en-US" altLang="en-US" dirty="0" smtClean="0"/>
              <a:t>, Amsterdam</a:t>
            </a:r>
            <a:endParaRPr lang="de-DE" alt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endParaRPr lang="de-DE" alt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omic Sans MS" pitchFamily="66" charset="0"/>
              </a:defRPr>
            </a:lvl1pPr>
          </a:lstStyle>
          <a:p>
            <a:pPr>
              <a:defRPr/>
            </a:pPr>
            <a:fld id="{5C8CCE4A-61BE-47E0-990F-5EE612418E4E}" type="slidenum">
              <a:rPr lang="de-DE" altLang="en-US" smtClean="0"/>
              <a:pPr>
                <a:defRPr/>
              </a:pPr>
              <a:t>‹Nr.›</a:t>
            </a:fld>
            <a:endParaRPr lang="de-DE" alt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6889181" y="274638"/>
            <a:ext cx="1845301" cy="1285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41" descr="logo_eudet_360x400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8259813" y="71438"/>
            <a:ext cx="749250" cy="831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  <p:sldLayoutId id="2147484018" r:id="rId12"/>
    <p:sldLayoutId id="2147484019" r:id="rId13"/>
    <p:sldLayoutId id="2147484020" r:id="rId14"/>
    <p:sldLayoutId id="2147484021" r:id="rId15"/>
    <p:sldLayoutId id="2147484022" r:id="rId16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cap="none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Comic Sans MS" pitchFamily="66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2825" y="3560382"/>
            <a:ext cx="1272993" cy="83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844" y="0"/>
            <a:ext cx="9001156" cy="1890713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de-DE" sz="2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de-DE" sz="48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</a:rPr>
              <a:t>„</a:t>
            </a:r>
            <a:r>
              <a:rPr lang="de-DE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</a:rPr>
              <a:t>Si-TPC“ </a:t>
            </a:r>
            <a:r>
              <a:rPr lang="de-DE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</a:rPr>
              <a:t>with</a:t>
            </a:r>
            <a:r>
              <a:rPr lang="de-DE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</a:rPr>
              <a:t> GEMs</a:t>
            </a:r>
            <a:r>
              <a:rPr lang="de-DE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de-DE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de-DE" sz="2800" b="1" dirty="0">
              <a:solidFill>
                <a:srgbClr val="FF0000"/>
              </a:solidFill>
            </a:endParaRPr>
          </a:p>
        </p:txBody>
      </p:sp>
      <p:sp>
        <p:nvSpPr>
          <p:cNvPr id="12292" name="Text Box 8"/>
          <p:cNvSpPr txBox="1">
            <a:spLocks noChangeArrowheads="1"/>
          </p:cNvSpPr>
          <p:nvPr/>
        </p:nvSpPr>
        <p:spPr bwMode="auto">
          <a:xfrm>
            <a:off x="449325" y="5469526"/>
            <a:ext cx="868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b="1" dirty="0" smtClean="0">
                <a:latin typeface="Comic Sans MS" pitchFamily="66" charset="0"/>
              </a:rPr>
              <a:t>Andreas Bamberger, Uwe Renz, Andreas </a:t>
            </a:r>
            <a:r>
              <a:rPr lang="de-DE" b="1" dirty="0" err="1" smtClean="0">
                <a:latin typeface="Comic Sans MS" pitchFamily="66" charset="0"/>
              </a:rPr>
              <a:t>Zwerger</a:t>
            </a:r>
            <a:endParaRPr lang="en-US" sz="1400" b="1" dirty="0">
              <a:latin typeface="Comic Sans MS" pitchFamily="66" charset="0"/>
            </a:endParaRPr>
          </a:p>
        </p:txBody>
      </p:sp>
      <p:pic>
        <p:nvPicPr>
          <p:cNvPr id="1229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52562" y="1431925"/>
            <a:ext cx="6691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5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17733" y="3751442"/>
            <a:ext cx="4659345" cy="175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41" descr="logo_eudet_360x4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6687" y="3903669"/>
            <a:ext cx="1157299" cy="1285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Grafik 13" descr="LCTPClogo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17965" y="4555339"/>
            <a:ext cx="1818160" cy="103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hteck 14"/>
          <p:cNvSpPr/>
          <p:nvPr/>
        </p:nvSpPr>
        <p:spPr>
          <a:xfrm>
            <a:off x="1306513" y="2551113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endParaRPr lang="de-DE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717772" y="6286500"/>
            <a:ext cx="4645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Comic Sans MS" pitchFamily="66" charset="0"/>
              </a:rPr>
              <a:t>*renz@physik.uni-freiburg.de</a:t>
            </a:r>
            <a:endParaRPr lang="de-DE" dirty="0">
              <a:latin typeface="Comic Sans MS" pitchFamily="66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490663" y="2551113"/>
            <a:ext cx="67442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latin typeface="Comic Sans MS" pitchFamily="66" charset="0"/>
              </a:rPr>
              <a:t>Hubert Blank, Christoph Brezina, Klaus Desch, Jochen Kaminski, Thorsten Krautscheid, Walter Ockenfels, Martin </a:t>
            </a:r>
            <a:r>
              <a:rPr lang="de-DE" b="1" dirty="0" err="1" smtClean="0">
                <a:latin typeface="Comic Sans MS" pitchFamily="66" charset="0"/>
              </a:rPr>
              <a:t>Ummenhofer</a:t>
            </a:r>
            <a:r>
              <a:rPr lang="de-DE" b="1" dirty="0" smtClean="0">
                <a:latin typeface="Comic Sans MS" pitchFamily="66" charset="0"/>
              </a:rPr>
              <a:t>, Peter </a:t>
            </a:r>
            <a:r>
              <a:rPr lang="de-DE" b="1" dirty="0" err="1" smtClean="0">
                <a:latin typeface="Comic Sans MS" pitchFamily="66" charset="0"/>
              </a:rPr>
              <a:t>Wienemann</a:t>
            </a:r>
            <a:r>
              <a:rPr lang="de-DE" b="1" dirty="0" smtClean="0">
                <a:latin typeface="Comic Sans MS" pitchFamily="66" charset="0"/>
              </a:rPr>
              <a:t>, Simone Zimmermann</a:t>
            </a:r>
            <a:endParaRPr lang="de-DE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3B098-0BB3-4374-856B-9389F499F4EE}" type="slidenum">
              <a:rPr lang="en-GB"/>
              <a:pPr/>
              <a:t>10</a:t>
            </a:fld>
            <a:endParaRPr lang="en-GB"/>
          </a:p>
        </p:txBody>
      </p:sp>
      <p:sp>
        <p:nvSpPr>
          <p:cNvPr id="10762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010400" cy="1143000"/>
          </a:xfrm>
        </p:spPr>
        <p:txBody>
          <a:bodyPr/>
          <a:lstStyle/>
          <a:p>
            <a:pPr algn="l"/>
            <a:r>
              <a:rPr lang="en-US" sz="4000" dirty="0"/>
              <a:t>Special case for tracks close to the first GEM</a:t>
            </a:r>
            <a:endParaRPr lang="de-DE" sz="4000" dirty="0"/>
          </a:p>
        </p:txBody>
      </p:sp>
      <p:sp>
        <p:nvSpPr>
          <p:cNvPr id="1076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01" y="1600200"/>
            <a:ext cx="44958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/>
              <a:t>The clusters are arranged in a line along the track </a:t>
            </a:r>
            <a:r>
              <a:rPr lang="en-US" sz="2200" dirty="0" smtClean="0"/>
              <a:t>and produce </a:t>
            </a:r>
            <a:r>
              <a:rPr lang="en-US" sz="2200" dirty="0" smtClean="0">
                <a:solidFill>
                  <a:srgbClr val="FF0000"/>
                </a:solidFill>
              </a:rPr>
              <a:t>overlapping </a:t>
            </a:r>
            <a:r>
              <a:rPr lang="en-US" sz="2200" dirty="0" smtClean="0"/>
              <a:t>charges</a:t>
            </a:r>
            <a:endParaRPr lang="en-US" sz="2200" dirty="0"/>
          </a:p>
          <a:p>
            <a:pPr>
              <a:lnSpc>
                <a:spcPct val="90000"/>
              </a:lnSpc>
            </a:pPr>
            <a:r>
              <a:rPr lang="en-US" sz="2200" dirty="0"/>
              <a:t>It depends on the direction considered for the precise mapping: rectangular to the track it may stay precise and reveal the hole structure 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the </a:t>
            </a:r>
            <a:r>
              <a:rPr lang="en-US" sz="2200" dirty="0"/>
              <a:t>position of the </a:t>
            </a:r>
            <a:r>
              <a:rPr lang="en-US" sz="2200" dirty="0" err="1"/>
              <a:t>centroids</a:t>
            </a:r>
            <a:r>
              <a:rPr lang="en-US" sz="2200" dirty="0"/>
              <a:t> along the track is </a:t>
            </a:r>
            <a:r>
              <a:rPr lang="en-US" sz="2200" dirty="0" smtClean="0"/>
              <a:t>not necessarily </a:t>
            </a:r>
            <a:r>
              <a:rPr lang="en-US" sz="2200" dirty="0"/>
              <a:t>mapping the cluster position because of overlapping charge distributions </a:t>
            </a:r>
            <a:endParaRPr lang="de-DE" sz="2200" dirty="0"/>
          </a:p>
        </p:txBody>
      </p:sp>
      <p:sp>
        <p:nvSpPr>
          <p:cNvPr id="1076259" name="Text Box 35"/>
          <p:cNvSpPr txBox="1">
            <a:spLocks noChangeArrowheads="1"/>
          </p:cNvSpPr>
          <p:nvPr/>
        </p:nvSpPr>
        <p:spPr bwMode="auto">
          <a:xfrm>
            <a:off x="7620000" y="3962400"/>
            <a:ext cx="1524000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precision  </a:t>
            </a:r>
            <a:r>
              <a:rPr lang="en-US" sz="2000" dirty="0">
                <a:latin typeface="Comic Sans MS" pitchFamily="66" charset="0"/>
              </a:rPr>
              <a:t>of hole mapping is maintained in </a:t>
            </a:r>
            <a:r>
              <a:rPr lang="en-US" sz="2000" dirty="0" err="1">
                <a:latin typeface="Comic Sans MS" pitchFamily="66" charset="0"/>
              </a:rPr>
              <a:t>transv</a:t>
            </a:r>
            <a:r>
              <a:rPr lang="en-US" sz="2000" dirty="0">
                <a:latin typeface="Comic Sans MS" pitchFamily="66" charset="0"/>
              </a:rPr>
              <a:t>. direction</a:t>
            </a:r>
            <a:endParaRPr lang="de-DE" sz="2000" dirty="0">
              <a:latin typeface="Comic Sans MS" pitchFamily="66" charset="0"/>
            </a:endParaRP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5791200" y="838200"/>
            <a:ext cx="2743200" cy="3810000"/>
            <a:chOff x="3648" y="528"/>
            <a:chExt cx="1728" cy="2400"/>
          </a:xfrm>
        </p:grpSpPr>
        <p:sp>
          <p:nvSpPr>
            <p:cNvPr id="1076232" name="Line 8"/>
            <p:cNvSpPr>
              <a:spLocks noChangeShapeType="1"/>
            </p:cNvSpPr>
            <p:nvPr/>
          </p:nvSpPr>
          <p:spPr bwMode="auto">
            <a:xfrm flipV="1">
              <a:off x="3888" y="816"/>
              <a:ext cx="672" cy="10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3648" y="2208"/>
              <a:ext cx="576" cy="384"/>
              <a:chOff x="3456" y="2544"/>
              <a:chExt cx="672" cy="384"/>
            </a:xfrm>
          </p:grpSpPr>
          <p:sp>
            <p:nvSpPr>
              <p:cNvPr id="1076233" name="Oval 9"/>
              <p:cNvSpPr>
                <a:spLocks noChangeArrowheads="1"/>
              </p:cNvSpPr>
              <p:nvPr/>
            </p:nvSpPr>
            <p:spPr bwMode="auto">
              <a:xfrm>
                <a:off x="3456" y="2544"/>
                <a:ext cx="672" cy="384"/>
              </a:xfrm>
              <a:prstGeom prst="ellipse">
                <a:avLst/>
              </a:prstGeom>
              <a:solidFill>
                <a:srgbClr val="99CCFF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76234" name="Oval 10"/>
              <p:cNvSpPr>
                <a:spLocks noChangeArrowheads="1"/>
              </p:cNvSpPr>
              <p:nvPr/>
            </p:nvSpPr>
            <p:spPr bwMode="auto">
              <a:xfrm>
                <a:off x="3744" y="268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3744" y="2016"/>
              <a:ext cx="672" cy="384"/>
              <a:chOff x="3456" y="2544"/>
              <a:chExt cx="672" cy="384"/>
            </a:xfrm>
          </p:grpSpPr>
          <p:sp>
            <p:nvSpPr>
              <p:cNvPr id="1076237" name="Oval 13"/>
              <p:cNvSpPr>
                <a:spLocks noChangeArrowheads="1"/>
              </p:cNvSpPr>
              <p:nvPr/>
            </p:nvSpPr>
            <p:spPr bwMode="auto">
              <a:xfrm>
                <a:off x="3456" y="2544"/>
                <a:ext cx="672" cy="384"/>
              </a:xfrm>
              <a:prstGeom prst="ellipse">
                <a:avLst/>
              </a:prstGeom>
              <a:solidFill>
                <a:srgbClr val="99CCFF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76238" name="Oval 14"/>
              <p:cNvSpPr>
                <a:spLocks noChangeArrowheads="1"/>
              </p:cNvSpPr>
              <p:nvPr/>
            </p:nvSpPr>
            <p:spPr bwMode="auto">
              <a:xfrm>
                <a:off x="3744" y="268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</p:grpSp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3840" y="1824"/>
              <a:ext cx="720" cy="384"/>
              <a:chOff x="3456" y="2544"/>
              <a:chExt cx="672" cy="384"/>
            </a:xfrm>
          </p:grpSpPr>
          <p:sp>
            <p:nvSpPr>
              <p:cNvPr id="1076240" name="Oval 16"/>
              <p:cNvSpPr>
                <a:spLocks noChangeArrowheads="1"/>
              </p:cNvSpPr>
              <p:nvPr/>
            </p:nvSpPr>
            <p:spPr bwMode="auto">
              <a:xfrm>
                <a:off x="3456" y="2544"/>
                <a:ext cx="672" cy="384"/>
              </a:xfrm>
              <a:prstGeom prst="ellipse">
                <a:avLst/>
              </a:prstGeom>
              <a:solidFill>
                <a:srgbClr val="99CCFF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76241" name="Oval 17"/>
              <p:cNvSpPr>
                <a:spLocks noChangeArrowheads="1"/>
              </p:cNvSpPr>
              <p:nvPr/>
            </p:nvSpPr>
            <p:spPr bwMode="auto">
              <a:xfrm>
                <a:off x="3744" y="268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</p:grpSp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3984" y="1632"/>
              <a:ext cx="672" cy="384"/>
              <a:chOff x="3456" y="2544"/>
              <a:chExt cx="672" cy="384"/>
            </a:xfrm>
          </p:grpSpPr>
          <p:sp>
            <p:nvSpPr>
              <p:cNvPr id="1076243" name="Oval 19"/>
              <p:cNvSpPr>
                <a:spLocks noChangeArrowheads="1"/>
              </p:cNvSpPr>
              <p:nvPr/>
            </p:nvSpPr>
            <p:spPr bwMode="auto">
              <a:xfrm>
                <a:off x="3456" y="2544"/>
                <a:ext cx="672" cy="384"/>
              </a:xfrm>
              <a:prstGeom prst="ellipse">
                <a:avLst/>
              </a:prstGeom>
              <a:solidFill>
                <a:srgbClr val="99CCFF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76244" name="Oval 20"/>
              <p:cNvSpPr>
                <a:spLocks noChangeArrowheads="1"/>
              </p:cNvSpPr>
              <p:nvPr/>
            </p:nvSpPr>
            <p:spPr bwMode="auto">
              <a:xfrm>
                <a:off x="3744" y="268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</p:grpSp>
        <p:sp>
          <p:nvSpPr>
            <p:cNvPr id="1076248" name="Oval 24"/>
            <p:cNvSpPr>
              <a:spLocks noChangeArrowheads="1"/>
            </p:cNvSpPr>
            <p:nvPr/>
          </p:nvSpPr>
          <p:spPr bwMode="auto">
            <a:xfrm>
              <a:off x="4320" y="1248"/>
              <a:ext cx="144" cy="96"/>
            </a:xfrm>
            <a:prstGeom prst="ellips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076249" name="Oval 25"/>
            <p:cNvSpPr>
              <a:spLocks noChangeArrowheads="1"/>
            </p:cNvSpPr>
            <p:nvPr/>
          </p:nvSpPr>
          <p:spPr bwMode="auto">
            <a:xfrm>
              <a:off x="4176" y="1440"/>
              <a:ext cx="144" cy="96"/>
            </a:xfrm>
            <a:prstGeom prst="ellips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076250" name="Oval 26"/>
            <p:cNvSpPr>
              <a:spLocks noChangeArrowheads="1"/>
            </p:cNvSpPr>
            <p:nvPr/>
          </p:nvSpPr>
          <p:spPr bwMode="auto">
            <a:xfrm>
              <a:off x="4032" y="1632"/>
              <a:ext cx="144" cy="96"/>
            </a:xfrm>
            <a:prstGeom prst="ellips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076251" name="Oval 27"/>
            <p:cNvSpPr>
              <a:spLocks noChangeArrowheads="1"/>
            </p:cNvSpPr>
            <p:nvPr/>
          </p:nvSpPr>
          <p:spPr bwMode="auto">
            <a:xfrm>
              <a:off x="3888" y="1824"/>
              <a:ext cx="144" cy="96"/>
            </a:xfrm>
            <a:prstGeom prst="ellips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3888" y="1104"/>
              <a:ext cx="528" cy="672"/>
              <a:chOff x="3888" y="768"/>
              <a:chExt cx="528" cy="672"/>
            </a:xfrm>
          </p:grpSpPr>
          <p:sp>
            <p:nvSpPr>
              <p:cNvPr id="1076229" name="Oval 5"/>
              <p:cNvSpPr>
                <a:spLocks noChangeArrowheads="1"/>
              </p:cNvSpPr>
              <p:nvPr/>
            </p:nvSpPr>
            <p:spPr bwMode="auto">
              <a:xfrm>
                <a:off x="4032" y="1152"/>
                <a:ext cx="144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76246" name="Oval 22"/>
              <p:cNvSpPr>
                <a:spLocks noChangeArrowheads="1"/>
              </p:cNvSpPr>
              <p:nvPr/>
            </p:nvSpPr>
            <p:spPr bwMode="auto">
              <a:xfrm>
                <a:off x="4128" y="960"/>
                <a:ext cx="144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76247" name="Oval 23"/>
              <p:cNvSpPr>
                <a:spLocks noChangeArrowheads="1"/>
              </p:cNvSpPr>
              <p:nvPr/>
            </p:nvSpPr>
            <p:spPr bwMode="auto">
              <a:xfrm>
                <a:off x="4272" y="768"/>
                <a:ext cx="144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76253" name="Oval 29"/>
              <p:cNvSpPr>
                <a:spLocks noChangeArrowheads="1"/>
              </p:cNvSpPr>
              <p:nvPr/>
            </p:nvSpPr>
            <p:spPr bwMode="auto">
              <a:xfrm>
                <a:off x="3888" y="1344"/>
                <a:ext cx="144" cy="96"/>
              </a:xfrm>
              <a:prstGeom prst="ellipse">
                <a:avLst/>
              </a:prstGeom>
              <a:solidFill>
                <a:srgbClr val="FF3300"/>
              </a:solidFill>
              <a:ln w="9525" algn="ctr">
                <a:solidFill>
                  <a:srgbClr val="FF3300"/>
                </a:solidFill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</p:grpSp>
        <p:sp>
          <p:nvSpPr>
            <p:cNvPr id="1076255" name="Text Box 31"/>
            <p:cNvSpPr txBox="1">
              <a:spLocks noChangeArrowheads="1"/>
            </p:cNvSpPr>
            <p:nvPr/>
          </p:nvSpPr>
          <p:spPr bwMode="auto">
            <a:xfrm>
              <a:off x="4416" y="528"/>
              <a:ext cx="720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800"/>
                <a:t>track</a:t>
              </a:r>
              <a:endParaRPr lang="de-DE" sz="2800"/>
            </a:p>
          </p:txBody>
        </p:sp>
        <p:sp>
          <p:nvSpPr>
            <p:cNvPr id="1076256" name="Text Box 32"/>
            <p:cNvSpPr txBox="1">
              <a:spLocks noChangeArrowheads="1"/>
            </p:cNvSpPr>
            <p:nvPr/>
          </p:nvSpPr>
          <p:spPr bwMode="auto">
            <a:xfrm>
              <a:off x="4416" y="1968"/>
              <a:ext cx="960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800" dirty="0"/>
                <a:t> </a:t>
              </a:r>
              <a:r>
                <a:rPr lang="en-US" sz="2400" dirty="0">
                  <a:latin typeface="Comic Sans MS" pitchFamily="66" charset="0"/>
                </a:rPr>
                <a:t>charges</a:t>
              </a:r>
              <a:endParaRPr lang="de-DE" sz="2800" dirty="0">
                <a:latin typeface="Comic Sans MS" pitchFamily="66" charset="0"/>
              </a:endParaRPr>
            </a:p>
          </p:txBody>
        </p:sp>
        <p:sp>
          <p:nvSpPr>
            <p:cNvPr id="1076257" name="Text Box 33"/>
            <p:cNvSpPr txBox="1">
              <a:spLocks noChangeArrowheads="1"/>
            </p:cNvSpPr>
            <p:nvPr/>
          </p:nvSpPr>
          <p:spPr bwMode="auto">
            <a:xfrm>
              <a:off x="4560" y="1036"/>
              <a:ext cx="672" cy="5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400" dirty="0">
                  <a:latin typeface="Comic Sans MS" pitchFamily="66" charset="0"/>
                </a:rPr>
                <a:t>GEM holes</a:t>
              </a:r>
              <a:endParaRPr lang="de-DE" sz="2400" dirty="0">
                <a:latin typeface="Comic Sans MS" pitchFamily="66" charset="0"/>
              </a:endParaRPr>
            </a:p>
          </p:txBody>
        </p:sp>
        <p:sp>
          <p:nvSpPr>
            <p:cNvPr id="1076258" name="Line 34"/>
            <p:cNvSpPr>
              <a:spLocks noChangeShapeType="1"/>
            </p:cNvSpPr>
            <p:nvPr/>
          </p:nvSpPr>
          <p:spPr bwMode="auto">
            <a:xfrm>
              <a:off x="3792" y="2928"/>
              <a:ext cx="10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6260" name="Line 36"/>
            <p:cNvSpPr>
              <a:spLocks noChangeShapeType="1"/>
            </p:cNvSpPr>
            <p:nvPr/>
          </p:nvSpPr>
          <p:spPr bwMode="auto">
            <a:xfrm flipV="1">
              <a:off x="3792" y="2640"/>
              <a:ext cx="192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sp>
        <p:nvSpPr>
          <p:cNvPr id="1076262" name="Text Box 38"/>
          <p:cNvSpPr txBox="1">
            <a:spLocks noChangeArrowheads="1"/>
          </p:cNvSpPr>
          <p:nvPr/>
        </p:nvSpPr>
        <p:spPr bwMode="auto">
          <a:xfrm>
            <a:off x="4724400" y="4191000"/>
            <a:ext cx="1524000" cy="1631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precision  </a:t>
            </a:r>
            <a:r>
              <a:rPr lang="en-US" sz="2000" dirty="0">
                <a:latin typeface="Comic Sans MS" pitchFamily="66" charset="0"/>
              </a:rPr>
              <a:t>of hole mapping lost along the track</a:t>
            </a:r>
            <a:endParaRPr lang="de-DE" sz="2000" dirty="0">
              <a:latin typeface="Comic Sans MS" pitchFamily="66" charset="0"/>
            </a:endParaRPr>
          </a:p>
        </p:txBody>
      </p:sp>
      <p:sp>
        <p:nvSpPr>
          <p:cNvPr id="38" name="Datumsplatzhalter 4"/>
          <p:cNvSpPr>
            <a:spLocks noGrp="1"/>
          </p:cNvSpPr>
          <p:nvPr>
            <p:ph type="dt" sz="half" idx="10"/>
          </p:nvPr>
        </p:nvSpPr>
        <p:spPr>
          <a:xfrm>
            <a:off x="80901" y="65151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-590509" y="-71438"/>
            <a:ext cx="8229601" cy="1143001"/>
          </a:xfrm>
        </p:spPr>
        <p:txBody>
          <a:bodyPr/>
          <a:lstStyle/>
          <a:p>
            <a:pPr eaLnBrk="1" hangingPunct="1"/>
            <a:r>
              <a:rPr lang="en-US" sz="5200" smtClean="0"/>
              <a:t>Orientation</a:t>
            </a:r>
            <a:r>
              <a:rPr lang="en-US" sz="6000" smtClean="0"/>
              <a:t> of GEM</a:t>
            </a:r>
          </a:p>
        </p:txBody>
      </p:sp>
      <p:sp>
        <p:nvSpPr>
          <p:cNvPr id="74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791325" y="6492875"/>
            <a:ext cx="2133600" cy="365125"/>
          </a:xfrm>
        </p:spPr>
        <p:txBody>
          <a:bodyPr/>
          <a:lstStyle/>
          <a:p>
            <a:pPr>
              <a:defRPr/>
            </a:pPr>
            <a:fld id="{B1A64848-B0ED-4BA5-A443-713E63C7DA10}" type="slidenum">
              <a:rPr lang="de-DE" altLang="en-US"/>
              <a:pPr>
                <a:defRPr/>
              </a:pPr>
              <a:t>11</a:t>
            </a:fld>
            <a:endParaRPr lang="de-DE" altLang="en-US" dirty="0"/>
          </a:p>
        </p:txBody>
      </p:sp>
      <p:sp>
        <p:nvSpPr>
          <p:cNvPr id="129076" name="AutoShape 52"/>
          <p:cNvSpPr>
            <a:spLocks noChangeArrowheads="1"/>
          </p:cNvSpPr>
          <p:nvPr/>
        </p:nvSpPr>
        <p:spPr bwMode="auto">
          <a:xfrm>
            <a:off x="250825" y="2597150"/>
            <a:ext cx="8748713" cy="1223963"/>
          </a:xfrm>
          <a:prstGeom prst="rightArrow">
            <a:avLst>
              <a:gd name="adj1" fmla="val 50000"/>
              <a:gd name="adj2" fmla="val 178697"/>
            </a:avLst>
          </a:prstGeom>
          <a:solidFill>
            <a:srgbClr val="7E9CE8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de-DE" sz="32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beam</a:t>
            </a:r>
            <a:endParaRPr lang="de-DE" sz="3200" b="1" i="1" dirty="0"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7413" name="Text Box 53"/>
          <p:cNvSpPr txBox="1">
            <a:spLocks noChangeArrowheads="1"/>
          </p:cNvSpPr>
          <p:nvPr/>
        </p:nvSpPr>
        <p:spPr bwMode="auto">
          <a:xfrm>
            <a:off x="468313" y="1376341"/>
            <a:ext cx="3816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smtClean="0">
                <a:latin typeface="Comic Sans MS" pitchFamily="66" charset="0"/>
              </a:rPr>
              <a:t>“old” orientation</a:t>
            </a:r>
            <a:endParaRPr lang="en-US" sz="2800" b="1">
              <a:latin typeface="Comic Sans MS" pitchFamily="66" charset="0"/>
            </a:endParaRP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4643438" y="1949435"/>
            <a:ext cx="3384550" cy="2520950"/>
            <a:chOff x="3016" y="1615"/>
            <a:chExt cx="2132" cy="1588"/>
          </a:xfrm>
          <a:solidFill>
            <a:srgbClr val="FFFF00"/>
          </a:solidFill>
        </p:grpSpPr>
        <p:sp>
          <p:nvSpPr>
            <p:cNvPr id="129028" name="Oval 4"/>
            <p:cNvSpPr>
              <a:spLocks noChangeArrowheads="1"/>
            </p:cNvSpPr>
            <p:nvPr/>
          </p:nvSpPr>
          <p:spPr bwMode="auto">
            <a:xfrm rot="5400000">
              <a:off x="4286" y="2069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30" name="Oval 6"/>
            <p:cNvSpPr>
              <a:spLocks noChangeArrowheads="1"/>
            </p:cNvSpPr>
            <p:nvPr/>
          </p:nvSpPr>
          <p:spPr bwMode="auto">
            <a:xfrm rot="5400000">
              <a:off x="3968" y="229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31" name="Oval 7"/>
            <p:cNvSpPr>
              <a:spLocks noChangeArrowheads="1"/>
            </p:cNvSpPr>
            <p:nvPr/>
          </p:nvSpPr>
          <p:spPr bwMode="auto">
            <a:xfrm rot="5400000">
              <a:off x="4286" y="2522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32" name="Oval 8"/>
            <p:cNvSpPr>
              <a:spLocks noChangeArrowheads="1"/>
            </p:cNvSpPr>
            <p:nvPr/>
          </p:nvSpPr>
          <p:spPr bwMode="auto">
            <a:xfrm rot="5400000">
              <a:off x="3651" y="2522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33" name="Oval 9"/>
            <p:cNvSpPr>
              <a:spLocks noChangeArrowheads="1"/>
            </p:cNvSpPr>
            <p:nvPr/>
          </p:nvSpPr>
          <p:spPr bwMode="auto">
            <a:xfrm rot="5400000">
              <a:off x="3651" y="2069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34" name="Oval 10"/>
            <p:cNvSpPr>
              <a:spLocks noChangeArrowheads="1"/>
            </p:cNvSpPr>
            <p:nvPr/>
          </p:nvSpPr>
          <p:spPr bwMode="auto">
            <a:xfrm rot="5400000">
              <a:off x="3969" y="2749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35" name="Oval 11"/>
            <p:cNvSpPr>
              <a:spLocks noChangeArrowheads="1"/>
            </p:cNvSpPr>
            <p:nvPr/>
          </p:nvSpPr>
          <p:spPr bwMode="auto">
            <a:xfrm rot="5400000">
              <a:off x="3651" y="297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36" name="Oval 12"/>
            <p:cNvSpPr>
              <a:spLocks noChangeArrowheads="1"/>
            </p:cNvSpPr>
            <p:nvPr/>
          </p:nvSpPr>
          <p:spPr bwMode="auto">
            <a:xfrm rot="5400000">
              <a:off x="4921" y="161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37" name="Oval 13"/>
            <p:cNvSpPr>
              <a:spLocks noChangeArrowheads="1"/>
            </p:cNvSpPr>
            <p:nvPr/>
          </p:nvSpPr>
          <p:spPr bwMode="auto">
            <a:xfrm rot="5400000">
              <a:off x="4558" y="2750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38" name="Oval 14"/>
            <p:cNvSpPr>
              <a:spLocks noChangeArrowheads="1"/>
            </p:cNvSpPr>
            <p:nvPr/>
          </p:nvSpPr>
          <p:spPr bwMode="auto">
            <a:xfrm rot="5400000">
              <a:off x="3334" y="2749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39" name="Oval 15"/>
            <p:cNvSpPr>
              <a:spLocks noChangeArrowheads="1"/>
            </p:cNvSpPr>
            <p:nvPr/>
          </p:nvSpPr>
          <p:spPr bwMode="auto">
            <a:xfrm rot="5400000">
              <a:off x="4603" y="1842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40" name="Oval 16"/>
            <p:cNvSpPr>
              <a:spLocks noChangeArrowheads="1"/>
            </p:cNvSpPr>
            <p:nvPr/>
          </p:nvSpPr>
          <p:spPr bwMode="auto">
            <a:xfrm rot="5400000">
              <a:off x="3651" y="1661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41" name="Oval 17"/>
            <p:cNvSpPr>
              <a:spLocks noChangeArrowheads="1"/>
            </p:cNvSpPr>
            <p:nvPr/>
          </p:nvSpPr>
          <p:spPr bwMode="auto">
            <a:xfrm rot="5400000">
              <a:off x="3969" y="1887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42" name="Oval 18"/>
            <p:cNvSpPr>
              <a:spLocks noChangeArrowheads="1"/>
            </p:cNvSpPr>
            <p:nvPr/>
          </p:nvSpPr>
          <p:spPr bwMode="auto">
            <a:xfrm rot="5400000">
              <a:off x="3334" y="1887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43" name="Oval 19"/>
            <p:cNvSpPr>
              <a:spLocks noChangeArrowheads="1"/>
            </p:cNvSpPr>
            <p:nvPr/>
          </p:nvSpPr>
          <p:spPr bwMode="auto">
            <a:xfrm rot="5400000">
              <a:off x="4603" y="229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44" name="Oval 20"/>
            <p:cNvSpPr>
              <a:spLocks noChangeArrowheads="1"/>
            </p:cNvSpPr>
            <p:nvPr/>
          </p:nvSpPr>
          <p:spPr bwMode="auto">
            <a:xfrm rot="5400000">
              <a:off x="3333" y="229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45" name="Oval 21"/>
            <p:cNvSpPr>
              <a:spLocks noChangeArrowheads="1"/>
            </p:cNvSpPr>
            <p:nvPr/>
          </p:nvSpPr>
          <p:spPr bwMode="auto">
            <a:xfrm rot="5400000">
              <a:off x="4286" y="297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46" name="Oval 22"/>
            <p:cNvSpPr>
              <a:spLocks noChangeArrowheads="1"/>
            </p:cNvSpPr>
            <p:nvPr/>
          </p:nvSpPr>
          <p:spPr bwMode="auto">
            <a:xfrm rot="5400000">
              <a:off x="4286" y="1615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47" name="Oval 23"/>
            <p:cNvSpPr>
              <a:spLocks noChangeArrowheads="1"/>
            </p:cNvSpPr>
            <p:nvPr/>
          </p:nvSpPr>
          <p:spPr bwMode="auto">
            <a:xfrm rot="5400000">
              <a:off x="3016" y="2114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48" name="Oval 24"/>
            <p:cNvSpPr>
              <a:spLocks noChangeArrowheads="1"/>
            </p:cNvSpPr>
            <p:nvPr/>
          </p:nvSpPr>
          <p:spPr bwMode="auto">
            <a:xfrm rot="5400000">
              <a:off x="3016" y="1661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49" name="Oval 25"/>
            <p:cNvSpPr>
              <a:spLocks noChangeArrowheads="1"/>
            </p:cNvSpPr>
            <p:nvPr/>
          </p:nvSpPr>
          <p:spPr bwMode="auto">
            <a:xfrm rot="5400000">
              <a:off x="3016" y="2522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50" name="Oval 26"/>
            <p:cNvSpPr>
              <a:spLocks noChangeArrowheads="1"/>
            </p:cNvSpPr>
            <p:nvPr/>
          </p:nvSpPr>
          <p:spPr bwMode="auto">
            <a:xfrm rot="5400000">
              <a:off x="3016" y="297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78" name="Oval 54"/>
            <p:cNvSpPr>
              <a:spLocks noChangeArrowheads="1"/>
            </p:cNvSpPr>
            <p:nvPr/>
          </p:nvSpPr>
          <p:spPr bwMode="auto">
            <a:xfrm rot="5400000">
              <a:off x="4921" y="2115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79" name="Oval 55"/>
            <p:cNvSpPr>
              <a:spLocks noChangeArrowheads="1"/>
            </p:cNvSpPr>
            <p:nvPr/>
          </p:nvSpPr>
          <p:spPr bwMode="auto">
            <a:xfrm rot="5400000">
              <a:off x="4921" y="2523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80" name="Oval 56"/>
            <p:cNvSpPr>
              <a:spLocks noChangeArrowheads="1"/>
            </p:cNvSpPr>
            <p:nvPr/>
          </p:nvSpPr>
          <p:spPr bwMode="auto">
            <a:xfrm rot="5400000">
              <a:off x="4921" y="297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</p:grpSp>
      <p:sp>
        <p:nvSpPr>
          <p:cNvPr id="17415" name="Text Box 58"/>
          <p:cNvSpPr txBox="1">
            <a:spLocks noChangeArrowheads="1"/>
          </p:cNvSpPr>
          <p:nvPr/>
        </p:nvSpPr>
        <p:spPr bwMode="auto">
          <a:xfrm>
            <a:off x="4356100" y="1339829"/>
            <a:ext cx="38163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smtClean="0">
                <a:latin typeface="Comic Sans MS" pitchFamily="66" charset="0"/>
              </a:rPr>
              <a:t>“new” orientation</a:t>
            </a:r>
            <a:endParaRPr lang="en-US" sz="2800" b="1">
              <a:latin typeface="Comic Sans MS" pitchFamily="66" charset="0"/>
            </a:endParaRPr>
          </a:p>
        </p:txBody>
      </p:sp>
      <p:grpSp>
        <p:nvGrpSpPr>
          <p:cNvPr id="3" name="Group 81"/>
          <p:cNvGrpSpPr>
            <a:grpSpLocks/>
          </p:cNvGrpSpPr>
          <p:nvPr/>
        </p:nvGrpSpPr>
        <p:grpSpPr bwMode="auto">
          <a:xfrm>
            <a:off x="8228013" y="3462338"/>
            <a:ext cx="808037" cy="1230312"/>
            <a:chOff x="5183" y="2478"/>
            <a:chExt cx="509" cy="775"/>
          </a:xfrm>
        </p:grpSpPr>
        <p:sp>
          <p:nvSpPr>
            <p:cNvPr id="17432" name="Text Box 63"/>
            <p:cNvSpPr txBox="1">
              <a:spLocks noChangeArrowheads="1"/>
            </p:cNvSpPr>
            <p:nvPr/>
          </p:nvSpPr>
          <p:spPr bwMode="auto">
            <a:xfrm>
              <a:off x="5194" y="2478"/>
              <a:ext cx="22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b="1" i="1">
                  <a:latin typeface="Comic Sans MS" pitchFamily="66" charset="0"/>
                </a:rPr>
                <a:t>x</a:t>
              </a:r>
            </a:p>
          </p:txBody>
        </p:sp>
        <p:sp>
          <p:nvSpPr>
            <p:cNvPr id="17433" name="Line 65"/>
            <p:cNvSpPr>
              <a:spLocks noChangeShapeType="1"/>
            </p:cNvSpPr>
            <p:nvPr/>
          </p:nvSpPr>
          <p:spPr bwMode="auto">
            <a:xfrm flipV="1">
              <a:off x="5194" y="2569"/>
              <a:ext cx="0" cy="6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434" name="Line 66"/>
            <p:cNvSpPr>
              <a:spLocks noChangeShapeType="1"/>
            </p:cNvSpPr>
            <p:nvPr/>
          </p:nvSpPr>
          <p:spPr bwMode="auto">
            <a:xfrm>
              <a:off x="5183" y="3243"/>
              <a:ext cx="3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17435" name="Text Box 67"/>
            <p:cNvSpPr txBox="1">
              <a:spLocks noChangeArrowheads="1"/>
            </p:cNvSpPr>
            <p:nvPr/>
          </p:nvSpPr>
          <p:spPr bwMode="auto">
            <a:xfrm>
              <a:off x="5466" y="3022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b="1" i="1">
                  <a:latin typeface="Comic Sans MS" pitchFamily="66" charset="0"/>
                </a:rPr>
                <a:t>z</a:t>
              </a:r>
            </a:p>
          </p:txBody>
        </p:sp>
      </p:grpSp>
      <p:sp>
        <p:nvSpPr>
          <p:cNvPr id="17417" name="AutoShape 69"/>
          <p:cNvSpPr>
            <a:spLocks noChangeArrowheads="1"/>
          </p:cNvSpPr>
          <p:nvPr/>
        </p:nvSpPr>
        <p:spPr bwMode="auto">
          <a:xfrm>
            <a:off x="2700338" y="4397375"/>
            <a:ext cx="3240087" cy="720725"/>
          </a:xfrm>
          <a:prstGeom prst="curvedUpArrow">
            <a:avLst>
              <a:gd name="adj1" fmla="val 89912"/>
              <a:gd name="adj2" fmla="val 179824"/>
              <a:gd name="adj3" fmla="val 33333"/>
            </a:avLst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9094" name="Text Box 70"/>
          <p:cNvSpPr txBox="1">
            <a:spLocks noChangeArrowheads="1"/>
          </p:cNvSpPr>
          <p:nvPr/>
        </p:nvSpPr>
        <p:spPr bwMode="auto">
          <a:xfrm>
            <a:off x="2714625" y="5567363"/>
            <a:ext cx="3513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 i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Rotate GEM by 90°</a:t>
            </a:r>
            <a:endParaRPr lang="en-US" sz="24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7419" name="Line 71"/>
          <p:cNvSpPr>
            <a:spLocks noChangeShapeType="1"/>
          </p:cNvSpPr>
          <p:nvPr/>
        </p:nvSpPr>
        <p:spPr bwMode="auto">
          <a:xfrm>
            <a:off x="3203575" y="2165350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7420" name="Line 72"/>
          <p:cNvSpPr>
            <a:spLocks noChangeShapeType="1"/>
          </p:cNvSpPr>
          <p:nvPr/>
        </p:nvSpPr>
        <p:spPr bwMode="auto">
          <a:xfrm>
            <a:off x="3492500" y="2670175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7421" name="Line 73"/>
          <p:cNvSpPr>
            <a:spLocks noChangeShapeType="1"/>
          </p:cNvSpPr>
          <p:nvPr/>
        </p:nvSpPr>
        <p:spPr bwMode="auto">
          <a:xfrm>
            <a:off x="3995738" y="2165350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7422" name="Text Box 74"/>
          <p:cNvSpPr txBox="1">
            <a:spLocks noChangeArrowheads="1"/>
          </p:cNvSpPr>
          <p:nvPr/>
        </p:nvSpPr>
        <p:spPr bwMode="auto">
          <a:xfrm rot="-5400000">
            <a:off x="3709988" y="2162175"/>
            <a:ext cx="1081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>
                <a:latin typeface="Comic Sans MS" pitchFamily="66" charset="0"/>
              </a:rPr>
              <a:t>120µm</a:t>
            </a:r>
          </a:p>
        </p:txBody>
      </p:sp>
      <p:sp>
        <p:nvSpPr>
          <p:cNvPr id="17423" name="Line 75"/>
          <p:cNvSpPr>
            <a:spLocks noChangeShapeType="1"/>
          </p:cNvSpPr>
          <p:nvPr/>
        </p:nvSpPr>
        <p:spPr bwMode="auto">
          <a:xfrm flipV="1">
            <a:off x="7858125" y="2139950"/>
            <a:ext cx="842963" cy="4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7424" name="Line 76"/>
          <p:cNvSpPr>
            <a:spLocks noChangeShapeType="1"/>
          </p:cNvSpPr>
          <p:nvPr/>
        </p:nvSpPr>
        <p:spPr bwMode="auto">
          <a:xfrm>
            <a:off x="7342188" y="2495550"/>
            <a:ext cx="1368425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7425" name="Line 77"/>
          <p:cNvSpPr>
            <a:spLocks noChangeShapeType="1"/>
          </p:cNvSpPr>
          <p:nvPr/>
        </p:nvSpPr>
        <p:spPr bwMode="auto">
          <a:xfrm>
            <a:off x="8556625" y="2139950"/>
            <a:ext cx="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7426" name="Text Box 78"/>
          <p:cNvSpPr txBox="1">
            <a:spLocks noChangeArrowheads="1"/>
          </p:cNvSpPr>
          <p:nvPr/>
        </p:nvSpPr>
        <p:spPr bwMode="auto">
          <a:xfrm rot="-5400000">
            <a:off x="8318500" y="1946276"/>
            <a:ext cx="10810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>
                <a:latin typeface="Comic Sans MS" pitchFamily="66" charset="0"/>
              </a:rPr>
              <a:t>70µm</a:t>
            </a:r>
          </a:p>
        </p:txBody>
      </p:sp>
      <p:sp>
        <p:nvSpPr>
          <p:cNvPr id="17427" name="Text Box 79"/>
          <p:cNvSpPr txBox="1">
            <a:spLocks noChangeArrowheads="1"/>
          </p:cNvSpPr>
          <p:nvPr/>
        </p:nvSpPr>
        <p:spPr bwMode="auto">
          <a:xfrm>
            <a:off x="1690688" y="5286375"/>
            <a:ext cx="7921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smtClean="0">
                <a:solidFill>
                  <a:srgbClr val="0000FF"/>
                </a:solidFill>
                <a:latin typeface="Comic Sans MS" pitchFamily="66" charset="0"/>
              </a:rPr>
              <a:t>As structure of 120µm visible in FFT</a:t>
            </a:r>
            <a:endParaRPr lang="en-US" sz="20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7428" name="Text Box 82"/>
          <p:cNvSpPr txBox="1">
            <a:spLocks noChangeArrowheads="1"/>
          </p:cNvSpPr>
          <p:nvPr/>
        </p:nvSpPr>
        <p:spPr bwMode="auto">
          <a:xfrm>
            <a:off x="1700213" y="5957888"/>
            <a:ext cx="57292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smtClean="0">
                <a:solidFill>
                  <a:srgbClr val="0000FF"/>
                </a:solidFill>
                <a:latin typeface="Comic Sans MS" pitchFamily="66" charset="0"/>
              </a:rPr>
              <a:t>Now 70µm projected hole pitch</a:t>
            </a:r>
            <a:endParaRPr lang="en-US" sz="20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7429" name="Line 83"/>
          <p:cNvSpPr>
            <a:spLocks noChangeShapeType="1"/>
          </p:cNvSpPr>
          <p:nvPr/>
        </p:nvSpPr>
        <p:spPr bwMode="auto">
          <a:xfrm flipH="1">
            <a:off x="3128963" y="3692525"/>
            <a:ext cx="425450" cy="560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7430" name="Text Box 84"/>
          <p:cNvSpPr txBox="1">
            <a:spLocks noChangeArrowheads="1"/>
          </p:cNvSpPr>
          <p:nvPr/>
        </p:nvSpPr>
        <p:spPr bwMode="auto">
          <a:xfrm rot="-3359561">
            <a:off x="3062288" y="3817937"/>
            <a:ext cx="1081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>
                <a:latin typeface="Comic Sans MS" pitchFamily="66" charset="0"/>
              </a:rPr>
              <a:t>140µm</a:t>
            </a:r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539750" y="2020872"/>
            <a:ext cx="3167063" cy="2376488"/>
            <a:chOff x="204" y="1434"/>
            <a:chExt cx="1995" cy="1497"/>
          </a:xfrm>
          <a:solidFill>
            <a:srgbClr val="FFFF00"/>
          </a:solidFill>
        </p:grpSpPr>
        <p:sp>
          <p:nvSpPr>
            <p:cNvPr id="129054" name="Oval 30"/>
            <p:cNvSpPr>
              <a:spLocks noChangeArrowheads="1"/>
            </p:cNvSpPr>
            <p:nvPr/>
          </p:nvSpPr>
          <p:spPr bwMode="auto">
            <a:xfrm>
              <a:off x="839" y="1434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55" name="Oval 31"/>
            <p:cNvSpPr>
              <a:spLocks noChangeArrowheads="1"/>
            </p:cNvSpPr>
            <p:nvPr/>
          </p:nvSpPr>
          <p:spPr bwMode="auto">
            <a:xfrm>
              <a:off x="1066" y="1752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56" name="Oval 32"/>
            <p:cNvSpPr>
              <a:spLocks noChangeArrowheads="1"/>
            </p:cNvSpPr>
            <p:nvPr/>
          </p:nvSpPr>
          <p:spPr bwMode="auto">
            <a:xfrm>
              <a:off x="1292" y="1434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57" name="Oval 33"/>
            <p:cNvSpPr>
              <a:spLocks noChangeArrowheads="1"/>
            </p:cNvSpPr>
            <p:nvPr/>
          </p:nvSpPr>
          <p:spPr bwMode="auto">
            <a:xfrm>
              <a:off x="1292" y="2069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58" name="Oval 34"/>
            <p:cNvSpPr>
              <a:spLocks noChangeArrowheads="1"/>
            </p:cNvSpPr>
            <p:nvPr/>
          </p:nvSpPr>
          <p:spPr bwMode="auto">
            <a:xfrm>
              <a:off x="839" y="2069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59" name="Oval 35"/>
            <p:cNvSpPr>
              <a:spLocks noChangeArrowheads="1"/>
            </p:cNvSpPr>
            <p:nvPr/>
          </p:nvSpPr>
          <p:spPr bwMode="auto">
            <a:xfrm>
              <a:off x="1519" y="1751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60" name="Oval 36"/>
            <p:cNvSpPr>
              <a:spLocks noChangeArrowheads="1"/>
            </p:cNvSpPr>
            <p:nvPr/>
          </p:nvSpPr>
          <p:spPr bwMode="auto">
            <a:xfrm>
              <a:off x="1746" y="2069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61" name="Oval 37"/>
            <p:cNvSpPr>
              <a:spLocks noChangeArrowheads="1"/>
            </p:cNvSpPr>
            <p:nvPr/>
          </p:nvSpPr>
          <p:spPr bwMode="auto">
            <a:xfrm>
              <a:off x="1972" y="1751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62" name="Oval 38"/>
            <p:cNvSpPr>
              <a:spLocks noChangeArrowheads="1"/>
            </p:cNvSpPr>
            <p:nvPr/>
          </p:nvSpPr>
          <p:spPr bwMode="auto">
            <a:xfrm>
              <a:off x="1972" y="238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63" name="Oval 39"/>
            <p:cNvSpPr>
              <a:spLocks noChangeArrowheads="1"/>
            </p:cNvSpPr>
            <p:nvPr/>
          </p:nvSpPr>
          <p:spPr bwMode="auto">
            <a:xfrm>
              <a:off x="1519" y="238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64" name="Oval 40"/>
            <p:cNvSpPr>
              <a:spLocks noChangeArrowheads="1"/>
            </p:cNvSpPr>
            <p:nvPr/>
          </p:nvSpPr>
          <p:spPr bwMode="auto">
            <a:xfrm>
              <a:off x="204" y="1751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65" name="Oval 41"/>
            <p:cNvSpPr>
              <a:spLocks noChangeArrowheads="1"/>
            </p:cNvSpPr>
            <p:nvPr/>
          </p:nvSpPr>
          <p:spPr bwMode="auto">
            <a:xfrm>
              <a:off x="431" y="2069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66" name="Oval 42"/>
            <p:cNvSpPr>
              <a:spLocks noChangeArrowheads="1"/>
            </p:cNvSpPr>
            <p:nvPr/>
          </p:nvSpPr>
          <p:spPr bwMode="auto">
            <a:xfrm>
              <a:off x="657" y="1751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67" name="Oval 43"/>
            <p:cNvSpPr>
              <a:spLocks noChangeArrowheads="1"/>
            </p:cNvSpPr>
            <p:nvPr/>
          </p:nvSpPr>
          <p:spPr bwMode="auto">
            <a:xfrm>
              <a:off x="657" y="238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68" name="Oval 44"/>
            <p:cNvSpPr>
              <a:spLocks noChangeArrowheads="1"/>
            </p:cNvSpPr>
            <p:nvPr/>
          </p:nvSpPr>
          <p:spPr bwMode="auto">
            <a:xfrm>
              <a:off x="204" y="2386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69" name="Oval 45"/>
            <p:cNvSpPr>
              <a:spLocks noChangeArrowheads="1"/>
            </p:cNvSpPr>
            <p:nvPr/>
          </p:nvSpPr>
          <p:spPr bwMode="auto">
            <a:xfrm>
              <a:off x="1066" y="2387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70" name="Oval 46"/>
            <p:cNvSpPr>
              <a:spLocks noChangeArrowheads="1"/>
            </p:cNvSpPr>
            <p:nvPr/>
          </p:nvSpPr>
          <p:spPr bwMode="auto">
            <a:xfrm>
              <a:off x="1746" y="1434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71" name="Oval 47"/>
            <p:cNvSpPr>
              <a:spLocks noChangeArrowheads="1"/>
            </p:cNvSpPr>
            <p:nvPr/>
          </p:nvSpPr>
          <p:spPr bwMode="auto">
            <a:xfrm>
              <a:off x="385" y="1434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72" name="Oval 48"/>
            <p:cNvSpPr>
              <a:spLocks noChangeArrowheads="1"/>
            </p:cNvSpPr>
            <p:nvPr/>
          </p:nvSpPr>
          <p:spPr bwMode="auto">
            <a:xfrm>
              <a:off x="884" y="2704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73" name="Oval 49"/>
            <p:cNvSpPr>
              <a:spLocks noChangeArrowheads="1"/>
            </p:cNvSpPr>
            <p:nvPr/>
          </p:nvSpPr>
          <p:spPr bwMode="auto">
            <a:xfrm>
              <a:off x="431" y="2704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74" name="Oval 50"/>
            <p:cNvSpPr>
              <a:spLocks noChangeArrowheads="1"/>
            </p:cNvSpPr>
            <p:nvPr/>
          </p:nvSpPr>
          <p:spPr bwMode="auto">
            <a:xfrm>
              <a:off x="1292" y="2704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  <p:sp>
          <p:nvSpPr>
            <p:cNvPr id="129075" name="Oval 51"/>
            <p:cNvSpPr>
              <a:spLocks noChangeArrowheads="1"/>
            </p:cNvSpPr>
            <p:nvPr/>
          </p:nvSpPr>
          <p:spPr bwMode="auto">
            <a:xfrm>
              <a:off x="1746" y="2704"/>
              <a:ext cx="227" cy="227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dirty="0"/>
            </a:p>
          </p:txBody>
        </p:sp>
      </p:grpSp>
      <p:sp>
        <p:nvSpPr>
          <p:cNvPr id="76" name="Datumsplatzhalter 4"/>
          <p:cNvSpPr>
            <a:spLocks noGrp="1"/>
          </p:cNvSpPr>
          <p:nvPr>
            <p:ph type="dt" sz="half" idx="10"/>
          </p:nvPr>
        </p:nvSpPr>
        <p:spPr>
          <a:xfrm>
            <a:off x="-19050" y="6492875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814388" y="-331839"/>
            <a:ext cx="7543800" cy="1295400"/>
          </a:xfrm>
        </p:spPr>
        <p:txBody>
          <a:bodyPr/>
          <a:lstStyle/>
          <a:p>
            <a:pPr algn="l" eaLnBrk="1" hangingPunct="1"/>
            <a:r>
              <a:rPr lang="de-DE" dirty="0" smtClean="0"/>
              <a:t>GEM Struktur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0DDC91-AB45-4432-9B8C-885C069087A4}" type="slidenum">
              <a:rPr lang="de-DE" altLang="en-US"/>
              <a:pPr>
                <a:defRPr/>
              </a:pPr>
              <a:t>12</a:t>
            </a:fld>
            <a:endParaRPr lang="de-DE" altLang="en-US" dirty="0"/>
          </a:p>
        </p:txBody>
      </p:sp>
      <p:grpSp>
        <p:nvGrpSpPr>
          <p:cNvPr id="2" name="Gruppieren 11"/>
          <p:cNvGrpSpPr>
            <a:grpSpLocks/>
          </p:cNvGrpSpPr>
          <p:nvPr/>
        </p:nvGrpSpPr>
        <p:grpSpPr bwMode="auto">
          <a:xfrm>
            <a:off x="214313" y="3357563"/>
            <a:ext cx="4643437" cy="2695562"/>
            <a:chOff x="1142976" y="1281533"/>
            <a:chExt cx="6124588" cy="3779589"/>
          </a:xfrm>
        </p:grpSpPr>
        <p:graphicFrame>
          <p:nvGraphicFramePr>
            <p:cNvPr id="2052" name="Object 5"/>
            <p:cNvGraphicFramePr>
              <a:graphicFrameLocks noChangeAspect="1"/>
            </p:cNvGraphicFramePr>
            <p:nvPr/>
          </p:nvGraphicFramePr>
          <p:xfrm>
            <a:off x="1142976" y="1281533"/>
            <a:ext cx="6124588" cy="3779589"/>
          </p:xfrm>
          <a:graphic>
            <a:graphicData uri="http://schemas.openxmlformats.org/presentationml/2006/ole">
              <p:oleObj spid="_x0000_s5124" name="Graph" r:id="rId3" imgW="3929760" imgH="3006720" progId="Origin50.Graph">
                <p:embed/>
              </p:oleObj>
            </a:graphicData>
          </a:graphic>
        </p:graphicFrame>
        <p:sp>
          <p:nvSpPr>
            <p:cNvPr id="2070" name="Line 10"/>
            <p:cNvSpPr>
              <a:spLocks noChangeShapeType="1"/>
            </p:cNvSpPr>
            <p:nvPr/>
          </p:nvSpPr>
          <p:spPr bwMode="auto">
            <a:xfrm>
              <a:off x="3251175" y="3634358"/>
              <a:ext cx="0" cy="7921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071" name="Text Box 11"/>
            <p:cNvSpPr txBox="1">
              <a:spLocks noChangeArrowheads="1"/>
            </p:cNvSpPr>
            <p:nvPr/>
          </p:nvSpPr>
          <p:spPr bwMode="auto">
            <a:xfrm>
              <a:off x="2817788" y="3224783"/>
              <a:ext cx="1539898" cy="431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 smtClean="0"/>
                <a:t>No Signal</a:t>
              </a:r>
              <a:endParaRPr lang="en-US" sz="1400" b="1" dirty="0"/>
            </a:p>
          </p:txBody>
        </p:sp>
      </p:grpSp>
      <p:grpSp>
        <p:nvGrpSpPr>
          <p:cNvPr id="3" name="Gruppieren 20"/>
          <p:cNvGrpSpPr>
            <a:grpSpLocks/>
          </p:cNvGrpSpPr>
          <p:nvPr/>
        </p:nvGrpSpPr>
        <p:grpSpPr bwMode="auto">
          <a:xfrm>
            <a:off x="4143374" y="642938"/>
            <a:ext cx="3929063" cy="2712249"/>
            <a:chOff x="517352" y="1214422"/>
            <a:chExt cx="4995863" cy="3657600"/>
          </a:xfrm>
          <a:solidFill>
            <a:schemeClr val="bg1"/>
          </a:solidFill>
        </p:grpSpPr>
        <p:graphicFrame>
          <p:nvGraphicFramePr>
            <p:cNvPr id="2051" name="Object 8"/>
            <p:cNvGraphicFramePr>
              <a:graphicFrameLocks noChangeAspect="1"/>
            </p:cNvGraphicFramePr>
            <p:nvPr/>
          </p:nvGraphicFramePr>
          <p:xfrm>
            <a:off x="517352" y="1214422"/>
            <a:ext cx="4995863" cy="3657600"/>
          </p:xfrm>
          <a:graphic>
            <a:graphicData uri="http://schemas.openxmlformats.org/presentationml/2006/ole">
              <p:oleObj spid="_x0000_s5123" name="Graph" r:id="rId4" imgW="3981600" imgH="2514240" progId="Origin50.Graph">
                <p:embed/>
              </p:oleObj>
            </a:graphicData>
          </a:graphic>
        </p:graphicFrame>
        <p:sp>
          <p:nvSpPr>
            <p:cNvPr id="2068" name="Textfeld 24"/>
            <p:cNvSpPr txBox="1">
              <a:spLocks noChangeArrowheads="1"/>
            </p:cNvSpPr>
            <p:nvPr/>
          </p:nvSpPr>
          <p:spPr bwMode="auto">
            <a:xfrm>
              <a:off x="2388811" y="2541182"/>
              <a:ext cx="2144224" cy="7054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400"/>
                <a:t>Signal bei (8.39±0.04)mm</a:t>
              </a:r>
              <a:r>
                <a:rPr lang="de-DE" sz="1400" baseline="30000"/>
                <a:t>-1</a:t>
              </a:r>
            </a:p>
          </p:txBody>
        </p:sp>
      </p:grp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5143500" y="3500438"/>
            <a:ext cx="4000500" cy="39241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80975" indent="-180975">
              <a:spcBef>
                <a:spcPct val="50000"/>
              </a:spcBef>
              <a:buSzPct val="130000"/>
              <a:buFontTx/>
              <a:buChar char="•"/>
              <a:defRPr/>
            </a:pPr>
            <a:r>
              <a:rPr lang="en-US" sz="1400" dirty="0" smtClean="0">
                <a:latin typeface="Comic Sans MS" pitchFamily="66" charset="0"/>
              </a:rPr>
              <a:t>Use </a:t>
            </a:r>
            <a:r>
              <a:rPr lang="en-US" sz="1400" b="1" dirty="0" smtClean="0">
                <a:solidFill>
                  <a:srgbClr val="FF0000"/>
                </a:solidFill>
                <a:latin typeface="Comic Sans MS" pitchFamily="66" charset="0"/>
              </a:rPr>
              <a:t>Fast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latin typeface="Comic Sans MS" pitchFamily="66" charset="0"/>
              </a:rPr>
              <a:t>Fourier Transformation</a:t>
            </a:r>
            <a:r>
              <a:rPr lang="en-US" sz="1400" dirty="0" smtClean="0">
                <a:latin typeface="Comic Sans MS" pitchFamily="66" charset="0"/>
              </a:rPr>
              <a:t> (FFT) </a:t>
            </a:r>
            <a:r>
              <a:rPr lang="en-US" sz="1400" dirty="0" smtClean="0">
                <a:latin typeface="Comic Sans MS" pitchFamily="66" charset="0"/>
                <a:sym typeface="Symbol"/>
              </a:rPr>
              <a:t></a:t>
            </a:r>
            <a:r>
              <a:rPr lang="en-US" sz="1400" dirty="0" smtClean="0">
                <a:latin typeface="Comic Sans MS" pitchFamily="66" charset="0"/>
              </a:rPr>
              <a:t>periodic structure at 1/8.39mm 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corresponds </a:t>
            </a:r>
            <a:r>
              <a:rPr lang="en-US" sz="1400" dirty="0" smtClean="0">
                <a:latin typeface="Comic Sans MS" pitchFamily="66" charset="0"/>
              </a:rPr>
              <a:t>119</a:t>
            </a:r>
            <a:r>
              <a:rPr lang="en-US" sz="1400" dirty="0" smtClean="0">
                <a:latin typeface="Comic Sans MS" pitchFamily="66" charset="0"/>
                <a:cs typeface="Arial" charset="0"/>
              </a:rPr>
              <a:t>μm, independent of sampling rate (number of supporting points of the FFT).</a:t>
            </a:r>
          </a:p>
          <a:p>
            <a:pPr marL="180975" indent="-180975">
              <a:spcBef>
                <a:spcPct val="50000"/>
              </a:spcBef>
              <a:buSzPct val="130000"/>
              <a:buFontTx/>
              <a:buChar char="•"/>
              <a:defRPr/>
            </a:pPr>
            <a:r>
              <a:rPr lang="en-US" sz="1400" dirty="0" smtClean="0">
                <a:latin typeface="Comic Sans MS" pitchFamily="66" charset="0"/>
              </a:rPr>
              <a:t>No such structure seen for drift distances &gt; 1mm seen. This structure is </a:t>
            </a:r>
            <a:r>
              <a:rPr lang="en-US" sz="1400" dirty="0" err="1" smtClean="0">
                <a:latin typeface="Comic Sans MS" pitchFamily="66" charset="0"/>
              </a:rPr>
              <a:t>smaered</a:t>
            </a:r>
            <a:r>
              <a:rPr lang="en-US" sz="1400" dirty="0" smtClean="0">
                <a:latin typeface="Comic Sans MS" pitchFamily="66" charset="0"/>
              </a:rPr>
              <a:t> by transverse diffusion</a:t>
            </a:r>
          </a:p>
          <a:p>
            <a:pPr marL="180975" indent="-180975">
              <a:spcBef>
                <a:spcPct val="50000"/>
              </a:spcBef>
              <a:buSzPct val="130000"/>
              <a:buFontTx/>
              <a:buChar char="•"/>
              <a:defRPr/>
            </a:pPr>
            <a:r>
              <a:rPr lang="en-US" sz="1400" b="1" dirty="0" smtClean="0">
                <a:solidFill>
                  <a:srgbClr val="FF0000"/>
                </a:solidFill>
                <a:latin typeface="Comic Sans MS" pitchFamily="66" charset="0"/>
              </a:rPr>
              <a:t>After rotation by 90°: signal in FFT vanishes</a:t>
            </a:r>
          </a:p>
          <a:p>
            <a:pPr marL="180975" indent="-180975">
              <a:spcBef>
                <a:spcPct val="50000"/>
              </a:spcBef>
              <a:buSzPct val="130000"/>
              <a:buFontTx/>
              <a:buChar char="•"/>
              <a:defRPr/>
            </a:pPr>
            <a:r>
              <a:rPr lang="en-US" sz="1400" b="1" dirty="0" smtClean="0">
                <a:solidFill>
                  <a:srgbClr val="FF0000"/>
                </a:solidFill>
                <a:latin typeface="Comic Sans MS" pitchFamily="66" charset="0"/>
              </a:rPr>
              <a:t>Signal amplitude depends on orientation Chip vs. GEM</a:t>
            </a:r>
          </a:p>
          <a:p>
            <a:pPr marL="180975" indent="-180975">
              <a:spcBef>
                <a:spcPct val="50000"/>
              </a:spcBef>
              <a:buClr>
                <a:schemeClr val="tx2"/>
              </a:buClr>
              <a:buSzPct val="130000"/>
              <a:defRPr/>
            </a:pPr>
            <a:endParaRPr lang="de-DE" sz="2000" dirty="0">
              <a:latin typeface="Comic Sans MS" pitchFamily="66" charset="0"/>
            </a:endParaRPr>
          </a:p>
          <a:p>
            <a:pPr marL="180975" indent="-180975">
              <a:spcBef>
                <a:spcPct val="50000"/>
              </a:spcBef>
              <a:buClr>
                <a:schemeClr val="tx2"/>
              </a:buClr>
              <a:buSzPct val="130000"/>
              <a:buFontTx/>
              <a:buChar char="•"/>
              <a:defRPr/>
            </a:pPr>
            <a:endParaRPr lang="de-DE" sz="2000" dirty="0">
              <a:latin typeface="Comic Sans MS" pitchFamily="66" charset="0"/>
              <a:cs typeface="Arial" charset="0"/>
            </a:endParaRPr>
          </a:p>
        </p:txBody>
      </p:sp>
      <p:sp>
        <p:nvSpPr>
          <p:cNvPr id="2058" name="Textfeld 31"/>
          <p:cNvSpPr txBox="1">
            <a:spLocks noChangeArrowheads="1"/>
          </p:cNvSpPr>
          <p:nvPr/>
        </p:nvSpPr>
        <p:spPr bwMode="auto">
          <a:xfrm>
            <a:off x="2857500" y="4286250"/>
            <a:ext cx="17859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omic Sans MS" pitchFamily="66" charset="0"/>
              </a:rPr>
              <a:t>„new“ orientation (rotated by 90°)</a:t>
            </a:r>
            <a:endParaRPr lang="en-US" sz="1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/>
        </p:nvGraphicFramePr>
        <p:xfrm>
          <a:off x="285750" y="571500"/>
          <a:ext cx="3143250" cy="2743200"/>
        </p:xfrm>
        <a:graphic>
          <a:graphicData uri="http://schemas.openxmlformats.org/presentationml/2006/ole">
            <p:oleObj spid="_x0000_s5122" name="Graph" r:id="rId5" imgW="3636000" imgH="3062880" progId="Origin50.Graph">
              <p:embed/>
            </p:oleObj>
          </a:graphicData>
        </a:graphic>
      </p:graphicFrame>
      <p:sp>
        <p:nvSpPr>
          <p:cNvPr id="2059" name="Textfeld 30"/>
          <p:cNvSpPr txBox="1">
            <a:spLocks noChangeArrowheads="1"/>
          </p:cNvSpPr>
          <p:nvPr/>
        </p:nvSpPr>
        <p:spPr bwMode="auto">
          <a:xfrm>
            <a:off x="6643688" y="1285875"/>
            <a:ext cx="13573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 sz="1600" b="1">
              <a:solidFill>
                <a:srgbClr val="FF0000"/>
              </a:solidFill>
            </a:endParaRPr>
          </a:p>
        </p:txBody>
      </p:sp>
      <p:sp>
        <p:nvSpPr>
          <p:cNvPr id="2063" name="Textfeld 33"/>
          <p:cNvSpPr txBox="1">
            <a:spLocks noChangeArrowheads="1"/>
          </p:cNvSpPr>
          <p:nvPr/>
        </p:nvSpPr>
        <p:spPr bwMode="auto">
          <a:xfrm>
            <a:off x="1357313" y="2214563"/>
            <a:ext cx="13573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smtClean="0">
                <a:solidFill>
                  <a:srgbClr val="0000FF"/>
                </a:solidFill>
                <a:latin typeface="Comic Sans MS" pitchFamily="66" charset="0"/>
              </a:rPr>
              <a:t>„old“ orientation</a:t>
            </a:r>
            <a:endParaRPr lang="en-US" sz="16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064" name="Textfeld 34"/>
          <p:cNvSpPr txBox="1">
            <a:spLocks noChangeArrowheads="1"/>
          </p:cNvSpPr>
          <p:nvPr/>
        </p:nvSpPr>
        <p:spPr bwMode="auto">
          <a:xfrm>
            <a:off x="6715125" y="2071688"/>
            <a:ext cx="13573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smtClean="0">
                <a:solidFill>
                  <a:srgbClr val="0000FF"/>
                </a:solidFill>
                <a:latin typeface="Comic Sans MS" pitchFamily="66" charset="0"/>
              </a:rPr>
              <a:t>„old“ orientation</a:t>
            </a:r>
            <a:endParaRPr lang="en-US" sz="16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6" name="Eingekerbter Pfeil nach rechts 35"/>
          <p:cNvSpPr/>
          <p:nvPr/>
        </p:nvSpPr>
        <p:spPr>
          <a:xfrm>
            <a:off x="3000375" y="2286000"/>
            <a:ext cx="1285875" cy="571500"/>
          </a:xfrm>
          <a:prstGeom prst="notch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FFT</a:t>
            </a:r>
          </a:p>
        </p:txBody>
      </p:sp>
      <p:sp>
        <p:nvSpPr>
          <p:cNvPr id="26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A013-2687-44EF-B470-099D6DB30946}" type="slidenum">
              <a:rPr lang="en-GB"/>
              <a:pPr/>
              <a:t>13</a:t>
            </a:fld>
            <a:endParaRPr lang="en-GB"/>
          </a:p>
        </p:txBody>
      </p:sp>
      <p:sp>
        <p:nvSpPr>
          <p:cNvPr id="1070098" name="Text Box 18"/>
          <p:cNvSpPr txBox="1">
            <a:spLocks noChangeArrowheads="1"/>
          </p:cNvSpPr>
          <p:nvPr/>
        </p:nvSpPr>
        <p:spPr bwMode="auto">
          <a:xfrm>
            <a:off x="4191000" y="5943600"/>
            <a:ext cx="914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1 mm</a:t>
            </a:r>
            <a:endParaRPr lang="de-DE"/>
          </a:p>
        </p:txBody>
      </p:sp>
      <p:sp>
        <p:nvSpPr>
          <p:cNvPr id="1070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872319" cy="990600"/>
          </a:xfrm>
        </p:spPr>
        <p:txBody>
          <a:bodyPr/>
          <a:lstStyle/>
          <a:p>
            <a:pPr algn="l"/>
            <a:r>
              <a:rPr lang="en-US" sz="3200" dirty="0"/>
              <a:t>Check the angular </a:t>
            </a:r>
            <a:r>
              <a:rPr lang="en-US" sz="3200" dirty="0" err="1"/>
              <a:t>dependance</a:t>
            </a:r>
            <a:r>
              <a:rPr lang="en-US" sz="3200" dirty="0"/>
              <a:t> of the structured signal</a:t>
            </a:r>
            <a:endParaRPr lang="de-DE" sz="3200" dirty="0"/>
          </a:p>
        </p:txBody>
      </p:sp>
      <p:pic>
        <p:nvPicPr>
          <p:cNvPr id="1070085" name="Picture 5" descr="fft_amplitude_vs_angl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14863" y="1981200"/>
            <a:ext cx="4148137" cy="2913063"/>
          </a:xfrm>
          <a:noFill/>
          <a:ln/>
        </p:spPr>
      </p:pic>
      <p:sp>
        <p:nvSpPr>
          <p:cNvPr id="1070087" name="Rectangle 7"/>
          <p:cNvSpPr>
            <a:spLocks noChangeArrowheads="1"/>
          </p:cNvSpPr>
          <p:nvPr/>
        </p:nvSpPr>
        <p:spPr bwMode="auto">
          <a:xfrm>
            <a:off x="80901" y="1219200"/>
            <a:ext cx="49483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en-US" sz="2200" dirty="0">
                <a:latin typeface="Comic Sans MS" pitchFamily="66" charset="0"/>
              </a:rPr>
              <a:t>signal disappears with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Comic Sans MS" pitchFamily="66" charset="0"/>
              </a:rPr>
              <a:t>rotation of the coordinate system with respect to the </a:t>
            </a:r>
            <a:r>
              <a:rPr lang="en-US" sz="2200" dirty="0" err="1">
                <a:latin typeface="Comic Sans MS" pitchFamily="66" charset="0"/>
              </a:rPr>
              <a:t>TimePix</a:t>
            </a:r>
            <a:r>
              <a:rPr lang="en-US" sz="2200" dirty="0">
                <a:latin typeface="Comic Sans MS" pitchFamily="66" charset="0"/>
              </a:rPr>
              <a:t> frame </a:t>
            </a:r>
            <a:r>
              <a:rPr lang="el-GR" sz="2200" dirty="0">
                <a:latin typeface="Comic Sans MS" pitchFamily="66" charset="0"/>
                <a:cs typeface="Times New Roman" pitchFamily="18" charset="0"/>
              </a:rPr>
              <a:t>α</a:t>
            </a:r>
            <a:r>
              <a:rPr lang="en-US" sz="2200" dirty="0">
                <a:latin typeface="Comic Sans MS" pitchFamily="66" charset="0"/>
              </a:rPr>
              <a:t> &lt;-9 </a:t>
            </a:r>
            <a:r>
              <a:rPr lang="en-US" sz="2200" dirty="0" smtClean="0">
                <a:latin typeface="Comic Sans MS" pitchFamily="66" charset="0"/>
              </a:rPr>
              <a:t>and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200" dirty="0" smtClean="0">
                <a:latin typeface="Comic Sans MS" pitchFamily="66" charset="0"/>
              </a:rPr>
              <a:t>	</a:t>
            </a:r>
            <a:r>
              <a:rPr lang="el-GR" sz="2200" dirty="0" smtClean="0">
                <a:latin typeface="Comic Sans MS" pitchFamily="66" charset="0"/>
                <a:cs typeface="Times New Roman" pitchFamily="18" charset="0"/>
              </a:rPr>
              <a:t>α</a:t>
            </a:r>
            <a:r>
              <a:rPr lang="en-US" sz="22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n-US" sz="2200" dirty="0">
                <a:latin typeface="Comic Sans MS" pitchFamily="66" charset="0"/>
                <a:cs typeface="Times New Roman" pitchFamily="18" charset="0"/>
              </a:rPr>
              <a:t>&gt; 9 </a:t>
            </a:r>
            <a:r>
              <a:rPr lang="en-US" sz="2200" dirty="0" err="1">
                <a:latin typeface="Comic Sans MS" pitchFamily="66" charset="0"/>
                <a:cs typeface="Times New Roman" pitchFamily="18" charset="0"/>
              </a:rPr>
              <a:t>mrad</a:t>
            </a:r>
            <a:endParaRPr lang="en-US" sz="2200" dirty="0">
              <a:latin typeface="Comic Sans MS" pitchFamily="66" charset="0"/>
              <a:cs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200" dirty="0" smtClean="0">
                <a:latin typeface="Comic Sans MS" pitchFamily="66" charset="0"/>
                <a:cs typeface="Times New Roman" pitchFamily="18" charset="0"/>
              </a:rPr>
              <a:t>“fortuitous” </a:t>
            </a:r>
            <a:r>
              <a:rPr lang="en-US" sz="2200" dirty="0">
                <a:latin typeface="Comic Sans MS" pitchFamily="66" charset="0"/>
                <a:cs typeface="Times New Roman" pitchFamily="18" charset="0"/>
              </a:rPr>
              <a:t>peak at </a:t>
            </a:r>
            <a:r>
              <a:rPr lang="el-GR" sz="2200" dirty="0">
                <a:latin typeface="Comic Sans MS" pitchFamily="66" charset="0"/>
                <a:cs typeface="Times New Roman" pitchFamily="18" charset="0"/>
              </a:rPr>
              <a:t>α</a:t>
            </a:r>
            <a:r>
              <a:rPr lang="en-US" sz="2200" dirty="0">
                <a:latin typeface="Comic Sans MS" pitchFamily="66" charset="0"/>
                <a:cs typeface="Times New Roman" pitchFamily="18" charset="0"/>
              </a:rPr>
              <a:t> near zero (GEM almost coincides with the chip’s orientation)  </a:t>
            </a:r>
            <a:endParaRPr lang="el-GR" sz="2200" dirty="0">
              <a:latin typeface="Comic Sans MS" pitchFamily="66" charset="0"/>
              <a:cs typeface="Times New Roman" pitchFamily="18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200" dirty="0">
                <a:latin typeface="Comic Sans MS" pitchFamily="66" charset="0"/>
              </a:rPr>
              <a:t>the signal strongly depends on the drift distance z </a:t>
            </a:r>
          </a:p>
        </p:txBody>
      </p:sp>
      <p:sp>
        <p:nvSpPr>
          <p:cNvPr id="1070088" name="Text Box 8"/>
          <p:cNvSpPr txBox="1">
            <a:spLocks noChangeArrowheads="1"/>
          </p:cNvSpPr>
          <p:nvPr/>
        </p:nvSpPr>
        <p:spPr bwMode="auto">
          <a:xfrm>
            <a:off x="80901" y="4822448"/>
            <a:ext cx="4648200" cy="14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200" dirty="0">
                <a:latin typeface="Comic Sans MS" pitchFamily="66" charset="0"/>
              </a:rPr>
              <a:t>Reason: the disappearance is due to the fact that the transverse diffusion </a:t>
            </a:r>
            <a:r>
              <a:rPr lang="en-US" sz="2200" dirty="0" smtClean="0">
                <a:latin typeface="Comic Sans MS" pitchFamily="66" charset="0"/>
              </a:rPr>
              <a:t>smears </a:t>
            </a:r>
            <a:r>
              <a:rPr lang="en-US" sz="2200" dirty="0">
                <a:latin typeface="Comic Sans MS" pitchFamily="66" charset="0"/>
              </a:rPr>
              <a:t>out the structure </a:t>
            </a:r>
            <a:r>
              <a:rPr lang="en-US" sz="2200" b="1" dirty="0" err="1" smtClean="0">
                <a:latin typeface="Comic Sans MS" pitchFamily="66" charset="0"/>
              </a:rPr>
              <a:t>R</a:t>
            </a:r>
            <a:r>
              <a:rPr lang="en-US" sz="2200" b="1" baseline="-25000" dirty="0" err="1" smtClean="0">
                <a:latin typeface="Comic Sans MS" pitchFamily="66" charset="0"/>
              </a:rPr>
              <a:t>diff</a:t>
            </a:r>
            <a:r>
              <a:rPr lang="en-US" sz="2200" b="1" dirty="0" smtClean="0">
                <a:latin typeface="Comic Sans MS" pitchFamily="66" charset="0"/>
              </a:rPr>
              <a:t> </a:t>
            </a:r>
            <a:r>
              <a:rPr lang="en-US" sz="2200" b="1" dirty="0">
                <a:latin typeface="Comic Sans MS" pitchFamily="66" charset="0"/>
              </a:rPr>
              <a:t>&gt; </a:t>
            </a:r>
            <a:r>
              <a:rPr lang="en-US" sz="2200" b="1" dirty="0" err="1">
                <a:latin typeface="Comic Sans MS" pitchFamily="66" charset="0"/>
              </a:rPr>
              <a:t>d</a:t>
            </a:r>
            <a:r>
              <a:rPr lang="en-US" sz="2200" b="1" baseline="-25000" dirty="0" err="1">
                <a:latin typeface="Comic Sans MS" pitchFamily="66" charset="0"/>
              </a:rPr>
              <a:t>hole</a:t>
            </a:r>
            <a:r>
              <a:rPr lang="en-US" sz="2200" dirty="0">
                <a:latin typeface="Comic Sans MS" pitchFamily="66" charset="0"/>
              </a:rPr>
              <a:t> </a:t>
            </a:r>
            <a:endParaRPr lang="de-DE" sz="2200" dirty="0">
              <a:latin typeface="Comic Sans MS" pitchFamily="66" charset="0"/>
            </a:endParaRPr>
          </a:p>
        </p:txBody>
      </p:sp>
      <p:sp>
        <p:nvSpPr>
          <p:cNvPr id="1070089" name="Line 9"/>
          <p:cNvSpPr>
            <a:spLocks noChangeShapeType="1"/>
          </p:cNvSpPr>
          <p:nvPr/>
        </p:nvSpPr>
        <p:spPr bwMode="auto">
          <a:xfrm>
            <a:off x="5257800" y="6400800"/>
            <a:ext cx="1371600" cy="0"/>
          </a:xfrm>
          <a:prstGeom prst="line">
            <a:avLst/>
          </a:prstGeom>
          <a:noFill/>
          <a:ln w="762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70090" name="Text Box 10"/>
          <p:cNvSpPr txBox="1">
            <a:spLocks noChangeArrowheads="1"/>
          </p:cNvSpPr>
          <p:nvPr/>
        </p:nvSpPr>
        <p:spPr bwMode="auto">
          <a:xfrm>
            <a:off x="7467600" y="4159250"/>
            <a:ext cx="533400" cy="155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9600">
                <a:solidFill>
                  <a:srgbClr val="FF3300"/>
                </a:solidFill>
              </a:rPr>
              <a:t>.</a:t>
            </a:r>
            <a:endParaRPr lang="de-DE" sz="9600">
              <a:solidFill>
                <a:srgbClr val="FF3300"/>
              </a:solidFill>
            </a:endParaRPr>
          </a:p>
        </p:txBody>
      </p:sp>
      <p:sp>
        <p:nvSpPr>
          <p:cNvPr id="1070091" name="Text Box 11"/>
          <p:cNvSpPr txBox="1">
            <a:spLocks noChangeArrowheads="1"/>
          </p:cNvSpPr>
          <p:nvPr/>
        </p:nvSpPr>
        <p:spPr bwMode="auto">
          <a:xfrm>
            <a:off x="5410200" y="4724400"/>
            <a:ext cx="533400" cy="1555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9600">
                <a:solidFill>
                  <a:srgbClr val="FF3300"/>
                </a:solidFill>
              </a:rPr>
              <a:t>.</a:t>
            </a:r>
            <a:endParaRPr lang="de-DE" sz="9600">
              <a:solidFill>
                <a:srgbClr val="FF3300"/>
              </a:solidFill>
            </a:endParaRPr>
          </a:p>
        </p:txBody>
      </p:sp>
      <p:sp>
        <p:nvSpPr>
          <p:cNvPr id="1070092" name="Freeform 12"/>
          <p:cNvSpPr>
            <a:spLocks/>
          </p:cNvSpPr>
          <p:nvPr/>
        </p:nvSpPr>
        <p:spPr bwMode="auto">
          <a:xfrm>
            <a:off x="5475288" y="5988050"/>
            <a:ext cx="200025" cy="641350"/>
          </a:xfrm>
          <a:custGeom>
            <a:avLst/>
            <a:gdLst/>
            <a:ahLst/>
            <a:cxnLst>
              <a:cxn ang="0">
                <a:pos x="126" y="0"/>
              </a:cxn>
              <a:cxn ang="0">
                <a:pos x="98" y="201"/>
              </a:cxn>
              <a:cxn ang="0">
                <a:pos x="62" y="338"/>
              </a:cxn>
              <a:cxn ang="0">
                <a:pos x="71" y="393"/>
              </a:cxn>
              <a:cxn ang="0">
                <a:pos x="34" y="384"/>
              </a:cxn>
              <a:cxn ang="0">
                <a:pos x="7" y="365"/>
              </a:cxn>
              <a:cxn ang="0">
                <a:pos x="62" y="347"/>
              </a:cxn>
            </a:cxnLst>
            <a:rect l="0" t="0" r="r" b="b"/>
            <a:pathLst>
              <a:path w="126" h="404">
                <a:moveTo>
                  <a:pt x="126" y="0"/>
                </a:moveTo>
                <a:cubicBezTo>
                  <a:pt x="70" y="111"/>
                  <a:pt x="87" y="46"/>
                  <a:pt x="98" y="201"/>
                </a:cubicBezTo>
                <a:cubicBezTo>
                  <a:pt x="37" y="247"/>
                  <a:pt x="51" y="259"/>
                  <a:pt x="62" y="338"/>
                </a:cubicBezTo>
                <a:cubicBezTo>
                  <a:pt x="65" y="356"/>
                  <a:pt x="81" y="377"/>
                  <a:pt x="71" y="393"/>
                </a:cubicBezTo>
                <a:cubicBezTo>
                  <a:pt x="64" y="404"/>
                  <a:pt x="46" y="387"/>
                  <a:pt x="34" y="384"/>
                </a:cubicBezTo>
                <a:cubicBezTo>
                  <a:pt x="25" y="378"/>
                  <a:pt x="0" y="374"/>
                  <a:pt x="7" y="365"/>
                </a:cubicBezTo>
                <a:cubicBezTo>
                  <a:pt x="19" y="350"/>
                  <a:pt x="62" y="347"/>
                  <a:pt x="62" y="347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70093" name="Freeform 13"/>
          <p:cNvSpPr>
            <a:spLocks/>
          </p:cNvSpPr>
          <p:nvPr/>
        </p:nvSpPr>
        <p:spPr bwMode="auto">
          <a:xfrm>
            <a:off x="5638800" y="5903913"/>
            <a:ext cx="247650" cy="7254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82"/>
              </a:cxn>
              <a:cxn ang="0">
                <a:pos x="92" y="201"/>
              </a:cxn>
              <a:cxn ang="0">
                <a:pos x="156" y="420"/>
              </a:cxn>
              <a:cxn ang="0">
                <a:pos x="128" y="457"/>
              </a:cxn>
            </a:cxnLst>
            <a:rect l="0" t="0" r="r" b="b"/>
            <a:pathLst>
              <a:path w="156" h="457">
                <a:moveTo>
                  <a:pt x="0" y="0"/>
                </a:moveTo>
                <a:cubicBezTo>
                  <a:pt x="26" y="24"/>
                  <a:pt x="26" y="52"/>
                  <a:pt x="46" y="82"/>
                </a:cubicBezTo>
                <a:cubicBezTo>
                  <a:pt x="56" y="125"/>
                  <a:pt x="72" y="162"/>
                  <a:pt x="92" y="201"/>
                </a:cubicBezTo>
                <a:cubicBezTo>
                  <a:pt x="81" y="315"/>
                  <a:pt x="63" y="352"/>
                  <a:pt x="156" y="420"/>
                </a:cubicBezTo>
                <a:cubicBezTo>
                  <a:pt x="132" y="444"/>
                  <a:pt x="141" y="431"/>
                  <a:pt x="128" y="457"/>
                </a:cubicBezTo>
              </a:path>
            </a:pathLst>
          </a:custGeom>
          <a:noFill/>
          <a:ln w="3810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7162800" y="5353050"/>
            <a:ext cx="1371600" cy="1489075"/>
            <a:chOff x="4368" y="3372"/>
            <a:chExt cx="864" cy="938"/>
          </a:xfrm>
        </p:grpSpPr>
        <p:sp>
          <p:nvSpPr>
            <p:cNvPr id="1070094" name="Line 14"/>
            <p:cNvSpPr>
              <a:spLocks noChangeShapeType="1"/>
            </p:cNvSpPr>
            <p:nvPr/>
          </p:nvSpPr>
          <p:spPr bwMode="auto">
            <a:xfrm>
              <a:off x="4368" y="4032"/>
              <a:ext cx="86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0095" name="Freeform 15"/>
            <p:cNvSpPr>
              <a:spLocks/>
            </p:cNvSpPr>
            <p:nvPr/>
          </p:nvSpPr>
          <p:spPr bwMode="auto">
            <a:xfrm>
              <a:off x="4443" y="3372"/>
              <a:ext cx="287" cy="938"/>
            </a:xfrm>
            <a:custGeom>
              <a:avLst/>
              <a:gdLst/>
              <a:ahLst/>
              <a:cxnLst>
                <a:cxn ang="0">
                  <a:pos x="266" y="11"/>
                </a:cxn>
                <a:cxn ang="0">
                  <a:pos x="275" y="57"/>
                </a:cxn>
                <a:cxn ang="0">
                  <a:pos x="238" y="139"/>
                </a:cxn>
                <a:cxn ang="0">
                  <a:pos x="174" y="303"/>
                </a:cxn>
                <a:cxn ang="0">
                  <a:pos x="165" y="340"/>
                </a:cxn>
                <a:cxn ang="0">
                  <a:pos x="138" y="358"/>
                </a:cxn>
                <a:cxn ang="0">
                  <a:pos x="83" y="422"/>
                </a:cxn>
                <a:cxn ang="0">
                  <a:pos x="28" y="514"/>
                </a:cxn>
                <a:cxn ang="0">
                  <a:pos x="19" y="550"/>
                </a:cxn>
                <a:cxn ang="0">
                  <a:pos x="0" y="569"/>
                </a:cxn>
                <a:cxn ang="0">
                  <a:pos x="19" y="587"/>
                </a:cxn>
                <a:cxn ang="0">
                  <a:pos x="92" y="623"/>
                </a:cxn>
                <a:cxn ang="0">
                  <a:pos x="119" y="651"/>
                </a:cxn>
                <a:cxn ang="0">
                  <a:pos x="138" y="724"/>
                </a:cxn>
                <a:cxn ang="0">
                  <a:pos x="128" y="779"/>
                </a:cxn>
                <a:cxn ang="0">
                  <a:pos x="101" y="907"/>
                </a:cxn>
                <a:cxn ang="0">
                  <a:pos x="128" y="870"/>
                </a:cxn>
                <a:cxn ang="0">
                  <a:pos x="147" y="834"/>
                </a:cxn>
              </a:cxnLst>
              <a:rect l="0" t="0" r="r" b="b"/>
              <a:pathLst>
                <a:path w="287" h="938">
                  <a:moveTo>
                    <a:pt x="266" y="11"/>
                  </a:moveTo>
                  <a:cubicBezTo>
                    <a:pt x="219" y="78"/>
                    <a:pt x="260" y="0"/>
                    <a:pt x="275" y="57"/>
                  </a:cubicBezTo>
                  <a:cubicBezTo>
                    <a:pt x="287" y="101"/>
                    <a:pt x="262" y="115"/>
                    <a:pt x="238" y="139"/>
                  </a:cubicBezTo>
                  <a:cubicBezTo>
                    <a:pt x="229" y="214"/>
                    <a:pt x="228" y="251"/>
                    <a:pt x="174" y="303"/>
                  </a:cubicBezTo>
                  <a:cubicBezTo>
                    <a:pt x="171" y="315"/>
                    <a:pt x="172" y="329"/>
                    <a:pt x="165" y="340"/>
                  </a:cubicBezTo>
                  <a:cubicBezTo>
                    <a:pt x="159" y="349"/>
                    <a:pt x="146" y="350"/>
                    <a:pt x="138" y="358"/>
                  </a:cubicBezTo>
                  <a:cubicBezTo>
                    <a:pt x="118" y="378"/>
                    <a:pt x="98" y="398"/>
                    <a:pt x="83" y="422"/>
                  </a:cubicBezTo>
                  <a:cubicBezTo>
                    <a:pt x="9" y="538"/>
                    <a:pt x="75" y="464"/>
                    <a:pt x="28" y="514"/>
                  </a:cubicBezTo>
                  <a:cubicBezTo>
                    <a:pt x="25" y="526"/>
                    <a:pt x="25" y="539"/>
                    <a:pt x="19" y="550"/>
                  </a:cubicBezTo>
                  <a:cubicBezTo>
                    <a:pt x="15" y="558"/>
                    <a:pt x="0" y="560"/>
                    <a:pt x="0" y="569"/>
                  </a:cubicBezTo>
                  <a:cubicBezTo>
                    <a:pt x="0" y="578"/>
                    <a:pt x="11" y="583"/>
                    <a:pt x="19" y="587"/>
                  </a:cubicBezTo>
                  <a:cubicBezTo>
                    <a:pt x="42" y="601"/>
                    <a:pt x="92" y="623"/>
                    <a:pt x="92" y="623"/>
                  </a:cubicBezTo>
                  <a:cubicBezTo>
                    <a:pt x="101" y="632"/>
                    <a:pt x="114" y="639"/>
                    <a:pt x="119" y="651"/>
                  </a:cubicBezTo>
                  <a:cubicBezTo>
                    <a:pt x="129" y="674"/>
                    <a:pt x="138" y="724"/>
                    <a:pt x="138" y="724"/>
                  </a:cubicBezTo>
                  <a:cubicBezTo>
                    <a:pt x="135" y="742"/>
                    <a:pt x="134" y="761"/>
                    <a:pt x="128" y="779"/>
                  </a:cubicBezTo>
                  <a:cubicBezTo>
                    <a:pt x="119" y="806"/>
                    <a:pt x="8" y="938"/>
                    <a:pt x="101" y="907"/>
                  </a:cubicBezTo>
                  <a:cubicBezTo>
                    <a:pt x="110" y="895"/>
                    <a:pt x="120" y="883"/>
                    <a:pt x="128" y="870"/>
                  </a:cubicBezTo>
                  <a:cubicBezTo>
                    <a:pt x="135" y="859"/>
                    <a:pt x="147" y="834"/>
                    <a:pt x="147" y="834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0096" name="Freeform 16"/>
            <p:cNvSpPr>
              <a:spLocks/>
            </p:cNvSpPr>
            <p:nvPr/>
          </p:nvSpPr>
          <p:spPr bwMode="auto">
            <a:xfrm>
              <a:off x="4718" y="3392"/>
              <a:ext cx="338" cy="8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183"/>
                </a:cxn>
                <a:cxn ang="0">
                  <a:pos x="64" y="256"/>
                </a:cxn>
                <a:cxn ang="0">
                  <a:pos x="109" y="366"/>
                </a:cxn>
                <a:cxn ang="0">
                  <a:pos x="119" y="439"/>
                </a:cxn>
                <a:cxn ang="0">
                  <a:pos x="256" y="512"/>
                </a:cxn>
                <a:cxn ang="0">
                  <a:pos x="256" y="585"/>
                </a:cxn>
                <a:cxn ang="0">
                  <a:pos x="274" y="613"/>
                </a:cxn>
                <a:cxn ang="0">
                  <a:pos x="338" y="887"/>
                </a:cxn>
              </a:cxnLst>
              <a:rect l="0" t="0" r="r" b="b"/>
              <a:pathLst>
                <a:path w="338" h="887">
                  <a:moveTo>
                    <a:pt x="0" y="0"/>
                  </a:moveTo>
                  <a:cubicBezTo>
                    <a:pt x="15" y="60"/>
                    <a:pt x="12" y="123"/>
                    <a:pt x="27" y="183"/>
                  </a:cubicBezTo>
                  <a:cubicBezTo>
                    <a:pt x="34" y="209"/>
                    <a:pt x="64" y="256"/>
                    <a:pt x="64" y="256"/>
                  </a:cubicBezTo>
                  <a:cubicBezTo>
                    <a:pt x="74" y="297"/>
                    <a:pt x="86" y="331"/>
                    <a:pt x="109" y="366"/>
                  </a:cubicBezTo>
                  <a:cubicBezTo>
                    <a:pt x="112" y="390"/>
                    <a:pt x="104" y="419"/>
                    <a:pt x="119" y="439"/>
                  </a:cubicBezTo>
                  <a:cubicBezTo>
                    <a:pt x="122" y="443"/>
                    <a:pt x="234" y="501"/>
                    <a:pt x="256" y="512"/>
                  </a:cubicBezTo>
                  <a:cubicBezTo>
                    <a:pt x="298" y="574"/>
                    <a:pt x="256" y="496"/>
                    <a:pt x="256" y="585"/>
                  </a:cubicBezTo>
                  <a:cubicBezTo>
                    <a:pt x="256" y="596"/>
                    <a:pt x="268" y="604"/>
                    <a:pt x="274" y="613"/>
                  </a:cubicBezTo>
                  <a:cubicBezTo>
                    <a:pt x="284" y="709"/>
                    <a:pt x="295" y="800"/>
                    <a:pt x="338" y="887"/>
                  </a:cubicBezTo>
                </a:path>
              </a:pathLst>
            </a:custGeom>
            <a:noFill/>
            <a:ln w="28575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sp>
        <p:nvSpPr>
          <p:cNvPr id="1070097" name="Line 17"/>
          <p:cNvSpPr>
            <a:spLocks noChangeShapeType="1"/>
          </p:cNvSpPr>
          <p:nvPr/>
        </p:nvSpPr>
        <p:spPr bwMode="auto">
          <a:xfrm>
            <a:off x="5029200" y="5867400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070100" name="Text Box 20"/>
          <p:cNvSpPr txBox="1">
            <a:spLocks noChangeArrowheads="1"/>
          </p:cNvSpPr>
          <p:nvPr/>
        </p:nvSpPr>
        <p:spPr bwMode="auto">
          <a:xfrm>
            <a:off x="5029200" y="5165725"/>
            <a:ext cx="25146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cs typeface="Times New Roman" pitchFamily="18" charset="0"/>
              </a:rPr>
              <a:t>≥</a:t>
            </a:r>
            <a:r>
              <a:rPr lang="en-US"/>
              <a:t>2 electron cluster</a:t>
            </a:r>
            <a:endParaRPr lang="de-DE"/>
          </a:p>
        </p:txBody>
      </p:sp>
      <p:sp>
        <p:nvSpPr>
          <p:cNvPr id="1070101" name="Text Box 21"/>
          <p:cNvSpPr txBox="1">
            <a:spLocks noChangeArrowheads="1"/>
          </p:cNvSpPr>
          <p:nvPr/>
        </p:nvSpPr>
        <p:spPr bwMode="auto">
          <a:xfrm>
            <a:off x="8382000" y="5562600"/>
            <a:ext cx="914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2 mm</a:t>
            </a:r>
            <a:endParaRPr lang="de-DE"/>
          </a:p>
        </p:txBody>
      </p:sp>
      <p:sp>
        <p:nvSpPr>
          <p:cNvPr id="1070102" name="Line 22"/>
          <p:cNvSpPr>
            <a:spLocks noChangeShapeType="1"/>
          </p:cNvSpPr>
          <p:nvPr/>
        </p:nvSpPr>
        <p:spPr bwMode="auto">
          <a:xfrm>
            <a:off x="8305800" y="5334000"/>
            <a:ext cx="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24" name="Datumsplatzhalter 4"/>
          <p:cNvSpPr>
            <a:spLocks noGrp="1"/>
          </p:cNvSpPr>
          <p:nvPr>
            <p:ph type="dt" sz="half" idx="10"/>
          </p:nvPr>
        </p:nvSpPr>
        <p:spPr>
          <a:xfrm>
            <a:off x="7875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91E2-87FD-49F0-A6D8-6AB24D6C7100}" type="slidenum">
              <a:rPr lang="en-GB"/>
              <a:pPr/>
              <a:t>14</a:t>
            </a:fld>
            <a:endParaRPr lang="en-GB"/>
          </a:p>
        </p:txBody>
      </p:sp>
      <p:sp>
        <p:nvSpPr>
          <p:cNvPr id="1072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2744" y="325395"/>
            <a:ext cx="6932601" cy="990600"/>
          </a:xfrm>
        </p:spPr>
        <p:txBody>
          <a:bodyPr/>
          <a:lstStyle/>
          <a:p>
            <a:r>
              <a:rPr lang="en-US" sz="3600" dirty="0"/>
              <a:t>Discussion of a possible bias for the determination of the point resolution  </a:t>
            </a:r>
            <a:endParaRPr lang="de-DE" sz="3600" dirty="0"/>
          </a:p>
        </p:txBody>
      </p:sp>
      <p:sp>
        <p:nvSpPr>
          <p:cNvPr id="1072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162214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/>
              <a:t>does the orientation of the track matter with respect GEM for the point resolution given by the </a:t>
            </a:r>
            <a:r>
              <a:rPr lang="en-US" sz="2200" dirty="0" err="1"/>
              <a:t>centroids</a:t>
            </a:r>
            <a:r>
              <a:rPr lang="en-US" sz="2200" dirty="0"/>
              <a:t> of the clusters?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Eventually yes, if most of the tracks would run parallel to the holes 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however most tracks are inclined  </a:t>
            </a:r>
            <a:r>
              <a:rPr lang="el-GR" sz="2200" dirty="0">
                <a:cs typeface="Times New Roman" pitchFamily="18" charset="0"/>
              </a:rPr>
              <a:t>α</a:t>
            </a:r>
            <a:r>
              <a:rPr lang="en-US" sz="2200" baseline="-25000" dirty="0">
                <a:cs typeface="Times New Roman" pitchFamily="18" charset="0"/>
              </a:rPr>
              <a:t>track</a:t>
            </a:r>
            <a:r>
              <a:rPr lang="en-US" sz="2200" dirty="0">
                <a:cs typeface="Times New Roman" pitchFamily="18" charset="0"/>
              </a:rPr>
              <a:t> ~ (22±6) </a:t>
            </a:r>
            <a:r>
              <a:rPr lang="en-US" sz="2200" dirty="0" err="1">
                <a:cs typeface="Times New Roman" pitchFamily="18" charset="0"/>
              </a:rPr>
              <a:t>mrad</a:t>
            </a:r>
            <a:r>
              <a:rPr lang="en-US" sz="2200" dirty="0">
                <a:cs typeface="Times New Roman" pitchFamily="18" charset="0"/>
              </a:rPr>
              <a:t> i.e. far from zero</a:t>
            </a:r>
          </a:p>
        </p:txBody>
      </p:sp>
      <p:pic>
        <p:nvPicPr>
          <p:cNvPr id="1072135" name="Picture 7" descr="resolution_vs_angle_111106_016_fine_edite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43400" y="2452727"/>
            <a:ext cx="4800600" cy="3373437"/>
          </a:xfrm>
          <a:noFill/>
          <a:ln/>
        </p:spPr>
      </p:pic>
      <p:sp>
        <p:nvSpPr>
          <p:cNvPr id="9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5151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508D-CEE2-4667-9E6E-74F5667148E6}" type="slidenum">
              <a:rPr lang="en-GB"/>
              <a:pPr/>
              <a:t>15</a:t>
            </a:fld>
            <a:endParaRPr lang="en-GB"/>
          </a:p>
        </p:txBody>
      </p:sp>
      <p:sp>
        <p:nvSpPr>
          <p:cNvPr id="94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99979" y="-20667"/>
            <a:ext cx="7543800" cy="1295400"/>
          </a:xfrm>
        </p:spPr>
        <p:txBody>
          <a:bodyPr/>
          <a:lstStyle/>
          <a:p>
            <a:pPr algn="l"/>
            <a:r>
              <a:rPr lang="en-US" sz="4000" b="1" dirty="0"/>
              <a:t>Resolution of standard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GEMs</a:t>
            </a:r>
            <a:endParaRPr lang="en-US" sz="4000" b="1" dirty="0"/>
          </a:p>
        </p:txBody>
      </p:sp>
      <p:pic>
        <p:nvPicPr>
          <p:cNvPr id="9410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4038600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410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429000"/>
            <a:ext cx="4243388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41061" name="Line 5"/>
          <p:cNvSpPr>
            <a:spLocks noChangeShapeType="1"/>
          </p:cNvSpPr>
          <p:nvPr/>
        </p:nvSpPr>
        <p:spPr bwMode="auto">
          <a:xfrm flipH="1">
            <a:off x="3200400" y="2362200"/>
            <a:ext cx="1600200" cy="152400"/>
          </a:xfrm>
          <a:prstGeom prst="line">
            <a:avLst/>
          </a:prstGeom>
          <a:noFill/>
          <a:ln w="38100">
            <a:solidFill>
              <a:srgbClr val="1C62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41062" name="Text Box 6"/>
          <p:cNvSpPr txBox="1">
            <a:spLocks noChangeArrowheads="1"/>
          </p:cNvSpPr>
          <p:nvPr/>
        </p:nvSpPr>
        <p:spPr bwMode="auto">
          <a:xfrm>
            <a:off x="4876800" y="1781175"/>
            <a:ext cx="2590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 dirty="0" smtClean="0">
                <a:solidFill>
                  <a:srgbClr val="1C62C0"/>
                </a:solidFill>
                <a:latin typeface="Comic Sans MS" pitchFamily="66" charset="0"/>
              </a:rPr>
              <a:t>old GEM configuration with 120 µm projected </a:t>
            </a:r>
            <a:r>
              <a:rPr lang="en-US" sz="1800" b="1" i="1" dirty="0" smtClean="0">
                <a:solidFill>
                  <a:srgbClr val="1C62C0"/>
                </a:solidFill>
                <a:latin typeface="Comic Sans MS" pitchFamily="66" charset="0"/>
              </a:rPr>
              <a:t>z</a:t>
            </a:r>
            <a:r>
              <a:rPr lang="en-US" sz="1800" b="1" dirty="0" smtClean="0">
                <a:solidFill>
                  <a:srgbClr val="1C62C0"/>
                </a:solidFill>
                <a:latin typeface="Comic Sans MS" pitchFamily="66" charset="0"/>
              </a:rPr>
              <a:t>-pitch</a:t>
            </a:r>
            <a:endParaRPr lang="en-US" sz="1800" b="1" dirty="0">
              <a:solidFill>
                <a:srgbClr val="1C62C0"/>
              </a:solidFill>
              <a:latin typeface="Comic Sans MS" pitchFamily="66" charset="0"/>
            </a:endParaRPr>
          </a:p>
        </p:txBody>
      </p:sp>
      <p:sp>
        <p:nvSpPr>
          <p:cNvPr id="941063" name="Text Box 7"/>
          <p:cNvSpPr txBox="1">
            <a:spLocks noChangeArrowheads="1"/>
          </p:cNvSpPr>
          <p:nvPr/>
        </p:nvSpPr>
        <p:spPr bwMode="auto">
          <a:xfrm>
            <a:off x="1285830" y="3962400"/>
            <a:ext cx="2590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 b="1" dirty="0" smtClean="0">
                <a:solidFill>
                  <a:srgbClr val="1C62C0"/>
                </a:solidFill>
                <a:latin typeface="Comic Sans MS" pitchFamily="66" charset="0"/>
              </a:rPr>
              <a:t>new GEM configuration with 70 µm projected </a:t>
            </a:r>
            <a:r>
              <a:rPr lang="en-US" sz="1800" b="1" i="1" dirty="0" smtClean="0">
                <a:solidFill>
                  <a:srgbClr val="1C62C0"/>
                </a:solidFill>
                <a:latin typeface="Comic Sans MS" pitchFamily="66" charset="0"/>
              </a:rPr>
              <a:t>z</a:t>
            </a:r>
            <a:r>
              <a:rPr lang="en-US" sz="1800" b="1" dirty="0" smtClean="0">
                <a:solidFill>
                  <a:srgbClr val="1C62C0"/>
                </a:solidFill>
                <a:latin typeface="Comic Sans MS" pitchFamily="66" charset="0"/>
              </a:rPr>
              <a:t>-pitch</a:t>
            </a:r>
            <a:endParaRPr lang="en-US" sz="1800" b="1" dirty="0">
              <a:solidFill>
                <a:srgbClr val="1C62C0"/>
              </a:solidFill>
              <a:latin typeface="Comic Sans MS" pitchFamily="66" charset="0"/>
            </a:endParaRPr>
          </a:p>
        </p:txBody>
      </p:sp>
      <p:sp>
        <p:nvSpPr>
          <p:cNvPr id="941064" name="Line 8"/>
          <p:cNvSpPr>
            <a:spLocks noChangeShapeType="1"/>
          </p:cNvSpPr>
          <p:nvPr/>
        </p:nvSpPr>
        <p:spPr bwMode="auto">
          <a:xfrm>
            <a:off x="3810000" y="4648200"/>
            <a:ext cx="1295400" cy="228600"/>
          </a:xfrm>
          <a:prstGeom prst="line">
            <a:avLst/>
          </a:prstGeom>
          <a:noFill/>
          <a:ln w="38100">
            <a:solidFill>
              <a:srgbClr val="1C62C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41065" name="Text Box 9"/>
          <p:cNvSpPr txBox="1">
            <a:spLocks noChangeArrowheads="1"/>
          </p:cNvSpPr>
          <p:nvPr/>
        </p:nvSpPr>
        <p:spPr bwMode="auto">
          <a:xfrm>
            <a:off x="533400" y="5105400"/>
            <a:ext cx="29718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 </a:t>
            </a:r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µm improvement for σ</a:t>
            </a:r>
            <a:r>
              <a:rPr lang="en-US" sz="22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0 </a:t>
            </a:r>
            <a:r>
              <a:rPr lang="en-US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only through rotating the first GEM by 90°</a:t>
            </a:r>
            <a:endParaRPr lang="en-US" sz="2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55195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sz="7200" dirty="0" smtClean="0"/>
              <a:t>small GEMs</a:t>
            </a:r>
          </a:p>
        </p:txBody>
      </p:sp>
      <p:pic>
        <p:nvPicPr>
          <p:cNvPr id="21507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22288" y="1290638"/>
            <a:ext cx="3908425" cy="4525962"/>
          </a:xfrm>
        </p:spPr>
      </p:pic>
      <p:pic>
        <p:nvPicPr>
          <p:cNvPr id="2150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59338" y="1463675"/>
            <a:ext cx="2665412" cy="2516188"/>
          </a:xfrm>
        </p:spPr>
      </p:pic>
      <p:sp>
        <p:nvSpPr>
          <p:cNvPr id="1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046788"/>
            <a:ext cx="2133600" cy="365125"/>
          </a:xfrm>
        </p:spPr>
        <p:txBody>
          <a:bodyPr/>
          <a:lstStyle/>
          <a:p>
            <a:pPr>
              <a:defRPr/>
            </a:pPr>
            <a:fld id="{B631B17A-CFC6-4C61-8981-0BDFA46AA087}" type="slidenum">
              <a:rPr lang="de-DE" altLang="en-US"/>
              <a:pPr>
                <a:defRPr/>
              </a:pPr>
              <a:t>16</a:t>
            </a:fld>
            <a:endParaRPr lang="de-DE" altLang="en-US" dirty="0"/>
          </a:p>
        </p:txBody>
      </p:sp>
      <p:sp>
        <p:nvSpPr>
          <p:cNvPr id="21510" name="Rectangle 8"/>
          <p:cNvSpPr>
            <a:spLocks noChangeArrowheads="1"/>
          </p:cNvSpPr>
          <p:nvPr/>
        </p:nvSpPr>
        <p:spPr bwMode="auto">
          <a:xfrm>
            <a:off x="2051050" y="3479800"/>
            <a:ext cx="576263" cy="431800"/>
          </a:xfrm>
          <a:prstGeom prst="rect">
            <a:avLst/>
          </a:prstGeom>
          <a:noFill/>
          <a:ln w="5715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srgbClr val="0000FF"/>
              </a:solidFill>
            </a:endParaRPr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 flipV="1">
            <a:off x="2627313" y="2687638"/>
            <a:ext cx="2232025" cy="1008062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>
              <a:solidFill>
                <a:srgbClr val="0000FF"/>
              </a:solidFill>
            </a:endParaRPr>
          </a:p>
        </p:txBody>
      </p:sp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107950" y="5783263"/>
            <a:ext cx="26066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Guard rings on both sides</a:t>
            </a:r>
            <a:endParaRPr lang="en-US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1513" name="Line 11"/>
          <p:cNvSpPr>
            <a:spLocks noChangeShapeType="1"/>
          </p:cNvSpPr>
          <p:nvPr/>
        </p:nvSpPr>
        <p:spPr bwMode="auto">
          <a:xfrm flipV="1">
            <a:off x="1042988" y="4632325"/>
            <a:ext cx="576262" cy="122396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>
              <a:solidFill>
                <a:srgbClr val="0000FF"/>
              </a:solidFill>
            </a:endParaRPr>
          </a:p>
        </p:txBody>
      </p:sp>
      <p:sp>
        <p:nvSpPr>
          <p:cNvPr id="144397" name="Text Box 13"/>
          <p:cNvSpPr txBox="1">
            <a:spLocks noChangeArrowheads="1"/>
          </p:cNvSpPr>
          <p:nvPr/>
        </p:nvSpPr>
        <p:spPr bwMode="auto">
          <a:xfrm>
            <a:off x="2840038" y="5783263"/>
            <a:ext cx="21605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dirty="0" smtClean="0">
                <a:solidFill>
                  <a:srgbClr val="0000FF"/>
                </a:solidFill>
                <a:latin typeface="Comic Sans MS" pitchFamily="66" charset="0"/>
              </a:rPr>
              <a:t>Active surface </a:t>
            </a:r>
            <a:r>
              <a:rPr lang="de-DE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28x24mm</a:t>
            </a:r>
            <a:r>
              <a:rPr lang="de-DE" b="1" baseline="30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endParaRPr lang="de-DE" b="1" baseline="30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515" name="Line 14"/>
          <p:cNvSpPr>
            <a:spLocks noChangeShapeType="1"/>
          </p:cNvSpPr>
          <p:nvPr/>
        </p:nvSpPr>
        <p:spPr bwMode="auto">
          <a:xfrm flipH="1" flipV="1">
            <a:off x="2771775" y="4127500"/>
            <a:ext cx="360363" cy="172878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>
              <a:solidFill>
                <a:srgbClr val="0000FF"/>
              </a:solidFill>
            </a:endParaRPr>
          </a:p>
        </p:txBody>
      </p:sp>
      <p:sp>
        <p:nvSpPr>
          <p:cNvPr id="144399" name="Text Box 15"/>
          <p:cNvSpPr txBox="1">
            <a:spLocks noChangeArrowheads="1"/>
          </p:cNvSpPr>
          <p:nvPr/>
        </p:nvSpPr>
        <p:spPr bwMode="auto">
          <a:xfrm>
            <a:off x="4859338" y="3976688"/>
            <a:ext cx="37449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5725" indent="-85725">
              <a:spcBef>
                <a:spcPct val="50000"/>
              </a:spcBef>
              <a:buFontTx/>
              <a:buChar char="•"/>
              <a:defRPr/>
            </a:pPr>
            <a:r>
              <a:rPr lang="en-US" sz="1600" dirty="0" smtClean="0">
                <a:latin typeface="Comic Sans MS" pitchFamily="66" charset="0"/>
              </a:rPr>
              <a:t>Referenced </a:t>
            </a:r>
            <a:r>
              <a:rPr lang="en-US" sz="1600" dirty="0" smtClean="0">
                <a:latin typeface="Comic Sans MS" pitchFamily="66" charset="0"/>
              </a:rPr>
              <a:t>outer  </a:t>
            </a:r>
            <a:r>
              <a:rPr lang="en-US" sz="1600" dirty="0" smtClean="0">
                <a:latin typeface="Comic Sans MS" pitchFamily="66" charset="0"/>
              </a:rPr>
              <a:t>hole diameter in copper 30µm.</a:t>
            </a:r>
          </a:p>
          <a:p>
            <a:pPr marL="85725" indent="-85725">
              <a:spcBef>
                <a:spcPct val="50000"/>
              </a:spcBef>
              <a:buFontTx/>
              <a:buChar char="•"/>
              <a:defRPr/>
            </a:pPr>
            <a:r>
              <a:rPr lang="en-US" sz="1600" dirty="0" smtClean="0">
                <a:latin typeface="Comic Sans MS" pitchFamily="66" charset="0"/>
              </a:rPr>
              <a:t>Inner hole diameter in the </a:t>
            </a:r>
            <a:r>
              <a:rPr lang="en-US" sz="1600" dirty="0" err="1" smtClean="0">
                <a:latin typeface="Comic Sans MS" pitchFamily="66" charset="0"/>
              </a:rPr>
              <a:t>Kapton</a:t>
            </a:r>
            <a:r>
              <a:rPr lang="en-US" sz="1600" dirty="0" smtClean="0">
                <a:latin typeface="Comic Sans MS" pitchFamily="66" charset="0"/>
              </a:rPr>
              <a:t> between 17µm-21µm.</a:t>
            </a:r>
          </a:p>
          <a:p>
            <a:pPr marL="85725" indent="-85725">
              <a:spcBef>
                <a:spcPct val="50000"/>
              </a:spcBef>
              <a:buFontTx/>
              <a:buChar char="•"/>
              <a:defRPr/>
            </a:pP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Diagonal hole pitch 50µm</a:t>
            </a:r>
          </a:p>
          <a:p>
            <a:pPr lvl="1">
              <a:spcBef>
                <a:spcPct val="50000"/>
              </a:spcBef>
              <a:buFontTx/>
              <a:buChar char="•"/>
              <a:defRPr/>
            </a:pPr>
            <a:r>
              <a:rPr lang="en-US" sz="1600" dirty="0" smtClean="0">
                <a:latin typeface="Comic Sans MS" pitchFamily="66" charset="0"/>
              </a:rPr>
              <a:t>Projected in x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 43µm</a:t>
            </a:r>
          </a:p>
          <a:p>
            <a:pPr lvl="1">
              <a:spcBef>
                <a:spcPct val="50000"/>
              </a:spcBef>
              <a:buFontTx/>
              <a:buChar char="•"/>
              <a:defRPr/>
            </a:pPr>
            <a:r>
              <a:rPr lang="en-US" sz="1600" dirty="0" smtClean="0">
                <a:latin typeface="Comic Sans MS" pitchFamily="66" charset="0"/>
              </a:rPr>
              <a:t>Projected in z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 25µm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1517" name="Text Box 18"/>
          <p:cNvSpPr txBox="1">
            <a:spLocks noChangeArrowheads="1"/>
          </p:cNvSpPr>
          <p:nvPr/>
        </p:nvSpPr>
        <p:spPr bwMode="auto">
          <a:xfrm>
            <a:off x="7885113" y="1535113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Comic Sans MS" pitchFamily="66" charset="0"/>
              </a:rPr>
              <a:t>z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7885113" y="1751013"/>
            <a:ext cx="790575" cy="1519237"/>
            <a:chOff x="4967" y="1298"/>
            <a:chExt cx="498" cy="957"/>
          </a:xfrm>
        </p:grpSpPr>
        <p:sp>
          <p:nvSpPr>
            <p:cNvPr id="21519" name="Line 16"/>
            <p:cNvSpPr>
              <a:spLocks noChangeShapeType="1"/>
            </p:cNvSpPr>
            <p:nvPr/>
          </p:nvSpPr>
          <p:spPr bwMode="auto">
            <a:xfrm flipV="1">
              <a:off x="4967" y="1298"/>
              <a:ext cx="0" cy="95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520" name="Line 17"/>
            <p:cNvSpPr>
              <a:spLocks noChangeShapeType="1"/>
            </p:cNvSpPr>
            <p:nvPr/>
          </p:nvSpPr>
          <p:spPr bwMode="auto">
            <a:xfrm>
              <a:off x="4967" y="2245"/>
              <a:ext cx="36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1521" name="Text Box 19"/>
            <p:cNvSpPr txBox="1">
              <a:spLocks noChangeArrowheads="1"/>
            </p:cNvSpPr>
            <p:nvPr/>
          </p:nvSpPr>
          <p:spPr bwMode="auto">
            <a:xfrm>
              <a:off x="5239" y="2024"/>
              <a:ext cx="22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Comic Sans MS" pitchFamily="66" charset="0"/>
                </a:rPr>
                <a:t>x</a:t>
              </a:r>
            </a:p>
          </p:txBody>
        </p:sp>
      </p:grpSp>
      <p:sp>
        <p:nvSpPr>
          <p:cNvPr id="18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5151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-285750" y="0"/>
            <a:ext cx="8229600" cy="1143000"/>
          </a:xfrm>
        </p:spPr>
        <p:txBody>
          <a:bodyPr/>
          <a:lstStyle/>
          <a:p>
            <a:pPr eaLnBrk="1" hangingPunct="1"/>
            <a:r>
              <a:rPr lang="de-DE" sz="4800" dirty="0" smtClean="0"/>
              <a:t>Resolution </a:t>
            </a:r>
            <a:r>
              <a:rPr lang="de-DE" sz="4800" dirty="0" err="1" smtClean="0"/>
              <a:t>of</a:t>
            </a:r>
            <a:r>
              <a:rPr lang="de-DE" sz="4800" dirty="0" smtClean="0"/>
              <a:t> </a:t>
            </a:r>
            <a:r>
              <a:rPr lang="de-DE" sz="4800" dirty="0" err="1" smtClean="0"/>
              <a:t>small</a:t>
            </a:r>
            <a:r>
              <a:rPr lang="de-DE" sz="4800" dirty="0" smtClean="0"/>
              <a:t> GEMs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0778DE-323A-4172-B4C4-B219A926E898}" type="slidenum">
              <a:rPr lang="de-DE" altLang="en-US"/>
              <a:pPr>
                <a:defRPr/>
              </a:pPr>
              <a:t>17</a:t>
            </a:fld>
            <a:endParaRPr lang="de-DE" altLang="en-US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143000"/>
            <a:ext cx="6373813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Line 6"/>
          <p:cNvSpPr>
            <a:spLocks noChangeShapeType="1"/>
          </p:cNvSpPr>
          <p:nvPr/>
        </p:nvSpPr>
        <p:spPr bwMode="auto">
          <a:xfrm flipH="1" flipV="1">
            <a:off x="1143000" y="4786313"/>
            <a:ext cx="428625" cy="1000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6759575" y="2260584"/>
            <a:ext cx="23098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Small GEMs improve </a:t>
            </a: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rPr>
              <a:t>s</a:t>
            </a:r>
            <a:r>
              <a:rPr lang="en-US" sz="2400" b="1" baseline="-250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</a:t>
            </a: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by </a:t>
            </a: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 </a:t>
            </a:r>
            <a:r>
              <a:rPr lang="en-US" sz="2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5µm.</a:t>
            </a:r>
            <a:endParaRPr lang="en-US" sz="24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4525" y="5203825"/>
            <a:ext cx="230505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Textfeld 8"/>
          <p:cNvSpPr txBox="1">
            <a:spLocks noChangeArrowheads="1"/>
          </p:cNvSpPr>
          <p:nvPr/>
        </p:nvSpPr>
        <p:spPr bwMode="auto">
          <a:xfrm>
            <a:off x="4471988" y="5176838"/>
            <a:ext cx="2187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Driftlänge y [mm]</a:t>
            </a:r>
          </a:p>
        </p:txBody>
      </p:sp>
      <p:pic>
        <p:nvPicPr>
          <p:cNvPr id="2253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4214813"/>
            <a:ext cx="28575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42910" y="5737886"/>
            <a:ext cx="600079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800" b="1" dirty="0" smtClean="0">
                <a:latin typeface="Comic Sans MS" pitchFamily="66" charset="0"/>
              </a:rPr>
              <a:t>Still possible </a:t>
            </a:r>
            <a:r>
              <a:rPr lang="en-US" sz="1800" b="1" dirty="0" err="1" smtClean="0">
                <a:latin typeface="Comic Sans MS" pitchFamily="66" charset="0"/>
              </a:rPr>
              <a:t>systematics</a:t>
            </a:r>
            <a:r>
              <a:rPr lang="en-US" sz="1800" b="1" dirty="0" smtClean="0">
                <a:latin typeface="Comic Sans MS" pitchFamily="66" charset="0"/>
              </a:rPr>
              <a:t> ?</a:t>
            </a:r>
          </a:p>
          <a:p>
            <a:pPr algn="l"/>
            <a:r>
              <a:rPr lang="en-US" sz="1800" b="1" dirty="0" smtClean="0">
                <a:latin typeface="Comic Sans MS" pitchFamily="66" charset="0"/>
              </a:rPr>
              <a:t>it is a delicate range since the fit function has an infinite slope here </a:t>
            </a:r>
          </a:p>
          <a:p>
            <a:pPr algn="l"/>
            <a:r>
              <a:rPr lang="en-US" sz="1800" b="1" dirty="0" smtClean="0">
                <a:latin typeface="Comic Sans MS" pitchFamily="66" charset="0"/>
              </a:rPr>
              <a:t>…</a:t>
            </a:r>
            <a:r>
              <a:rPr lang="en-US" sz="1800" b="1" dirty="0">
                <a:latin typeface="Comic Sans MS" pitchFamily="66" charset="0"/>
              </a:rPr>
              <a:t>there are events below the drift region… </a:t>
            </a:r>
            <a:endParaRPr lang="en-US" sz="1800" b="1" dirty="0" smtClean="0">
              <a:latin typeface="Comic Sans MS" pitchFamily="66" charset="0"/>
            </a:endParaRPr>
          </a:p>
          <a:p>
            <a:pPr algn="l"/>
            <a:r>
              <a:rPr lang="en-US" sz="1800" b="1" dirty="0" smtClean="0">
                <a:latin typeface="Comic Sans MS" pitchFamily="66" charset="0"/>
              </a:rPr>
              <a:t>   </a:t>
            </a:r>
            <a:endParaRPr lang="en-US" sz="18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D476-A446-48EF-A55C-8940AC3B3990}" type="slidenum">
              <a:rPr lang="en-GB"/>
              <a:pPr/>
              <a:t>18</a:t>
            </a:fld>
            <a:endParaRPr lang="en-GB"/>
          </a:p>
        </p:txBody>
      </p:sp>
      <p:pic>
        <p:nvPicPr>
          <p:cNvPr id="1032195" name="Picture 3" descr="22"/>
          <p:cNvPicPr>
            <a:picLocks noChangeAspect="1" noChangeArrowheads="1"/>
          </p:cNvPicPr>
          <p:nvPr/>
        </p:nvPicPr>
        <p:blipFill>
          <a:blip r:embed="rId2"/>
          <a:srcRect l="5913" t="19006" b="19704"/>
          <a:stretch>
            <a:fillRect/>
          </a:stretch>
        </p:blipFill>
        <p:spPr bwMode="auto">
          <a:xfrm>
            <a:off x="838200" y="1219200"/>
            <a:ext cx="4572000" cy="2232025"/>
          </a:xfrm>
          <a:prstGeom prst="rect">
            <a:avLst/>
          </a:prstGeom>
          <a:noFill/>
        </p:spPr>
      </p:pic>
      <p:sp>
        <p:nvSpPr>
          <p:cNvPr id="10321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388350" cy="1143000"/>
          </a:xfrm>
        </p:spPr>
        <p:txBody>
          <a:bodyPr/>
          <a:lstStyle/>
          <a:p>
            <a:pPr algn="l"/>
            <a:r>
              <a:rPr lang="en-US" sz="3300" b="1" dirty="0"/>
              <a:t>Data processing for time walk correction</a:t>
            </a:r>
            <a:endParaRPr lang="de-DE" sz="3300" b="1" dirty="0"/>
          </a:p>
        </p:txBody>
      </p:sp>
      <p:sp>
        <p:nvSpPr>
          <p:cNvPr id="103219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6400800" y="1447800"/>
            <a:ext cx="2743200" cy="4525963"/>
          </a:xfrm>
        </p:spPr>
        <p:txBody>
          <a:bodyPr/>
          <a:lstStyle/>
          <a:p>
            <a:r>
              <a:rPr lang="en-US" sz="1800" b="1" dirty="0"/>
              <a:t>interpolation of  TOT and TIME produces 2 sets of data on each pixel</a:t>
            </a:r>
          </a:p>
          <a:p>
            <a:r>
              <a:rPr lang="en-US" sz="1800" b="1" dirty="0"/>
              <a:t>for any pixels the time walk can be  large</a:t>
            </a:r>
          </a:p>
          <a:p>
            <a:r>
              <a:rPr lang="en-US" sz="1800" b="1" dirty="0"/>
              <a:t>take maximum in TIME and TOT for the correction. In this case at TOT =  180 the correction amounts to +2.7 counts to be close to the asymptote, where all clusters should  lie. </a:t>
            </a:r>
          </a:p>
          <a:p>
            <a:endParaRPr lang="de-DE" sz="1800" b="1" dirty="0"/>
          </a:p>
        </p:txBody>
      </p:sp>
      <p:sp>
        <p:nvSpPr>
          <p:cNvPr id="1032198" name="Line 6"/>
          <p:cNvSpPr>
            <a:spLocks noChangeShapeType="1"/>
          </p:cNvSpPr>
          <p:nvPr/>
        </p:nvSpPr>
        <p:spPr bwMode="auto">
          <a:xfrm flipV="1">
            <a:off x="1116013" y="2565400"/>
            <a:ext cx="3024187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2199" name="Line 7"/>
          <p:cNvSpPr>
            <a:spLocks noChangeShapeType="1"/>
          </p:cNvSpPr>
          <p:nvPr/>
        </p:nvSpPr>
        <p:spPr bwMode="auto">
          <a:xfrm flipV="1">
            <a:off x="755650" y="2636838"/>
            <a:ext cx="1296988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2200" name="Text Box 8"/>
          <p:cNvSpPr txBox="1">
            <a:spLocks noChangeArrowheads="1"/>
          </p:cNvSpPr>
          <p:nvPr/>
        </p:nvSpPr>
        <p:spPr bwMode="auto">
          <a:xfrm>
            <a:off x="179388" y="3933825"/>
            <a:ext cx="1873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>
                <a:latin typeface="Comic Sans MS" pitchFamily="66" charset="0"/>
              </a:rPr>
              <a:t>selected cluster</a:t>
            </a:r>
            <a:endParaRPr lang="de-DE" sz="1800">
              <a:latin typeface="Comic Sans MS" pitchFamily="66" charset="0"/>
            </a:endParaRPr>
          </a:p>
        </p:txBody>
      </p:sp>
      <p:sp>
        <p:nvSpPr>
          <p:cNvPr id="1032203" name="Text Box 11"/>
          <p:cNvSpPr txBox="1">
            <a:spLocks noChangeArrowheads="1"/>
          </p:cNvSpPr>
          <p:nvPr/>
        </p:nvSpPr>
        <p:spPr bwMode="auto">
          <a:xfrm>
            <a:off x="5580063" y="1628775"/>
            <a:ext cx="725487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1400">
                <a:latin typeface="Arial" charset="0"/>
              </a:rPr>
              <a:t>        </a:t>
            </a:r>
            <a:r>
              <a:rPr lang="de-DE" sz="1400" b="1">
                <a:latin typeface="Arial" charset="0"/>
              </a:rPr>
              <a:t>0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10522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      93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10526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    139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10526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    167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10527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    186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10527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    170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10526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    118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10522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      35 </a:t>
            </a:r>
          </a:p>
          <a:p>
            <a:pPr algn="l">
              <a:spcBef>
                <a:spcPct val="0"/>
              </a:spcBef>
            </a:pPr>
            <a:r>
              <a:rPr lang="de-DE" sz="1400" b="1">
                <a:latin typeface="Arial" charset="0"/>
              </a:rPr>
              <a:t>        0</a:t>
            </a:r>
          </a:p>
          <a:p>
            <a:pPr algn="l">
              <a:spcBef>
                <a:spcPct val="0"/>
              </a:spcBef>
            </a:pPr>
            <a:endParaRPr lang="de-DE" sz="1400" b="1">
              <a:latin typeface="Arial" charset="0"/>
            </a:endParaRPr>
          </a:p>
        </p:txBody>
      </p:sp>
      <p:sp>
        <p:nvSpPr>
          <p:cNvPr id="1032204" name="Text Box 12"/>
          <p:cNvSpPr txBox="1">
            <a:spLocks noChangeArrowheads="1"/>
          </p:cNvSpPr>
          <p:nvPr/>
        </p:nvSpPr>
        <p:spPr bwMode="auto">
          <a:xfrm>
            <a:off x="5133978" y="716533"/>
            <a:ext cx="1957419" cy="92333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latin typeface="Comic Sans MS" pitchFamily="66" charset="0"/>
              </a:rPr>
              <a:t>original data for central column in MM</a:t>
            </a:r>
            <a:endParaRPr lang="de-DE" sz="1800" dirty="0">
              <a:latin typeface="Comic Sans MS" pitchFamily="66" charset="0"/>
            </a:endParaRPr>
          </a:p>
        </p:txBody>
      </p:sp>
      <p:sp>
        <p:nvSpPr>
          <p:cNvPr id="1032207" name="Line 15"/>
          <p:cNvSpPr>
            <a:spLocks noChangeShapeType="1"/>
          </p:cNvSpPr>
          <p:nvPr/>
        </p:nvSpPr>
        <p:spPr bwMode="auto">
          <a:xfrm flipV="1">
            <a:off x="4284663" y="1700213"/>
            <a:ext cx="1655762" cy="792162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2208" name="Line 16"/>
          <p:cNvSpPr>
            <a:spLocks noChangeShapeType="1"/>
          </p:cNvSpPr>
          <p:nvPr/>
        </p:nvSpPr>
        <p:spPr bwMode="auto">
          <a:xfrm>
            <a:off x="4211638" y="2636838"/>
            <a:ext cx="1800225" cy="23764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541463" y="3357563"/>
            <a:ext cx="4038600" cy="3025775"/>
            <a:chOff x="971" y="2115"/>
            <a:chExt cx="2544" cy="1906"/>
          </a:xfrm>
        </p:grpSpPr>
        <p:pic>
          <p:nvPicPr>
            <p:cNvPr id="1032194" name="Picture 2" descr="2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71" y="2115"/>
              <a:ext cx="2544" cy="190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032201" name="Text Box 9"/>
            <p:cNvSpPr txBox="1">
              <a:spLocks noChangeArrowheads="1"/>
            </p:cNvSpPr>
            <p:nvPr/>
          </p:nvSpPr>
          <p:spPr bwMode="auto">
            <a:xfrm>
              <a:off x="1728" y="3362"/>
              <a:ext cx="1414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800" dirty="0">
                  <a:latin typeface="Comic Sans MS" pitchFamily="66" charset="0"/>
                </a:rPr>
                <a:t>TOT range for this cluster</a:t>
              </a:r>
              <a:endParaRPr lang="de-DE" sz="1800" dirty="0">
                <a:latin typeface="Comic Sans MS" pitchFamily="66" charset="0"/>
              </a:endParaRPr>
            </a:p>
          </p:txBody>
        </p:sp>
        <p:sp>
          <p:nvSpPr>
            <p:cNvPr id="1032202" name="Line 10"/>
            <p:cNvSpPr>
              <a:spLocks noChangeShapeType="1"/>
            </p:cNvSpPr>
            <p:nvPr/>
          </p:nvSpPr>
          <p:spPr bwMode="auto">
            <a:xfrm>
              <a:off x="1338" y="3249"/>
              <a:ext cx="8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de-DE">
                <a:latin typeface="Comic Sans MS" pitchFamily="66" charset="0"/>
              </a:endParaRPr>
            </a:p>
          </p:txBody>
        </p:sp>
        <p:sp>
          <p:nvSpPr>
            <p:cNvPr id="1032205" name="Line 13"/>
            <p:cNvSpPr>
              <a:spLocks noChangeShapeType="1"/>
            </p:cNvSpPr>
            <p:nvPr/>
          </p:nvSpPr>
          <p:spPr bwMode="auto">
            <a:xfrm>
              <a:off x="1428" y="2478"/>
              <a:ext cx="181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de-DE">
                <a:latin typeface="Comic Sans MS" pitchFamily="66" charset="0"/>
              </a:endParaRPr>
            </a:p>
          </p:txBody>
        </p:sp>
        <p:sp>
          <p:nvSpPr>
            <p:cNvPr id="1032206" name="Text Box 14"/>
            <p:cNvSpPr txBox="1">
              <a:spLocks noChangeArrowheads="1"/>
            </p:cNvSpPr>
            <p:nvPr/>
          </p:nvSpPr>
          <p:spPr bwMode="auto">
            <a:xfrm>
              <a:off x="1882" y="2247"/>
              <a:ext cx="8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sz="1800">
                  <a:latin typeface="Comic Sans MS" pitchFamily="66" charset="0"/>
                </a:rPr>
                <a:t>asymptote</a:t>
              </a:r>
              <a:endParaRPr lang="de-DE" sz="1800">
                <a:latin typeface="Comic Sans MS" pitchFamily="66" charset="0"/>
              </a:endParaRPr>
            </a:p>
          </p:txBody>
        </p:sp>
        <p:sp>
          <p:nvSpPr>
            <p:cNvPr id="1032209" name="Line 17"/>
            <p:cNvSpPr>
              <a:spLocks noChangeShapeType="1"/>
            </p:cNvSpPr>
            <p:nvPr/>
          </p:nvSpPr>
          <p:spPr bwMode="auto">
            <a:xfrm>
              <a:off x="2976" y="2496"/>
              <a:ext cx="0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de-DE">
                <a:latin typeface="Comic Sans MS" pitchFamily="66" charset="0"/>
              </a:endParaRPr>
            </a:p>
          </p:txBody>
        </p:sp>
        <p:sp>
          <p:nvSpPr>
            <p:cNvPr id="1032210" name="Text Box 18"/>
            <p:cNvSpPr txBox="1">
              <a:spLocks noChangeArrowheads="1"/>
            </p:cNvSpPr>
            <p:nvPr/>
          </p:nvSpPr>
          <p:spPr bwMode="auto">
            <a:xfrm>
              <a:off x="2243" y="2677"/>
              <a:ext cx="86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800" dirty="0">
                  <a:latin typeface="Comic Sans MS" pitchFamily="66" charset="0"/>
                </a:rPr>
                <a:t>10 counts</a:t>
              </a:r>
              <a:endParaRPr lang="de-DE" sz="1800" dirty="0">
                <a:latin typeface="Comic Sans MS" pitchFamily="66" charset="0"/>
              </a:endParaRPr>
            </a:p>
          </p:txBody>
        </p:sp>
        <p:sp>
          <p:nvSpPr>
            <p:cNvPr id="1032211" name="Line 19"/>
            <p:cNvSpPr>
              <a:spLocks noChangeShapeType="1"/>
            </p:cNvSpPr>
            <p:nvPr/>
          </p:nvSpPr>
          <p:spPr bwMode="auto">
            <a:xfrm flipV="1">
              <a:off x="2075" y="2482"/>
              <a:ext cx="0" cy="19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de-DE">
                <a:latin typeface="Comic Sans MS" pitchFamily="66" charset="0"/>
              </a:endParaRPr>
            </a:p>
          </p:txBody>
        </p:sp>
        <p:sp>
          <p:nvSpPr>
            <p:cNvPr id="1032212" name="Text Box 20"/>
            <p:cNvSpPr txBox="1">
              <a:spLocks noChangeArrowheads="1"/>
            </p:cNvSpPr>
            <p:nvPr/>
          </p:nvSpPr>
          <p:spPr bwMode="auto">
            <a:xfrm>
              <a:off x="1247" y="2438"/>
              <a:ext cx="996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omic Sans MS" pitchFamily="66" charset="0"/>
                </a:rPr>
                <a:t>correction</a:t>
              </a:r>
              <a:endParaRPr lang="de-DE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6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8A17-8FCF-49E5-8D82-F87FF81CA72C}" type="slidenum">
              <a:rPr lang="en-GB"/>
              <a:pPr/>
              <a:t>19</a:t>
            </a:fld>
            <a:endParaRPr lang="en-GB"/>
          </a:p>
        </p:txBody>
      </p:sp>
      <p:sp>
        <p:nvSpPr>
          <p:cNvPr id="1033218" name="Text Box 2"/>
          <p:cNvSpPr txBox="1">
            <a:spLocks noChangeArrowheads="1"/>
          </p:cNvSpPr>
          <p:nvPr/>
        </p:nvSpPr>
        <p:spPr bwMode="auto">
          <a:xfrm>
            <a:off x="4097331" y="1603350"/>
            <a:ext cx="457676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85725" indent="-85725" algn="l">
              <a:buFontTx/>
              <a:buChar char="•"/>
            </a:pPr>
            <a:r>
              <a:rPr lang="en-US" sz="1800" b="1" dirty="0" smtClean="0">
                <a:latin typeface="Comic Sans MS" pitchFamily="66" charset="0"/>
              </a:rPr>
              <a:t>Select </a:t>
            </a:r>
            <a:r>
              <a:rPr lang="en-US" sz="1800" b="1" dirty="0">
                <a:latin typeface="Comic Sans MS" pitchFamily="66" charset="0"/>
              </a:rPr>
              <a:t>a column near the </a:t>
            </a:r>
            <a:r>
              <a:rPr lang="en-US" sz="1800" b="1" dirty="0" err="1" smtClean="0">
                <a:latin typeface="Comic Sans MS" pitchFamily="66" charset="0"/>
              </a:rPr>
              <a:t>centroid</a:t>
            </a:r>
            <a:r>
              <a:rPr lang="en-US" sz="1800" b="1" dirty="0" smtClean="0">
                <a:latin typeface="Comic Sans MS" pitchFamily="66" charset="0"/>
              </a:rPr>
              <a:t> of the cluster</a:t>
            </a:r>
          </a:p>
          <a:p>
            <a:pPr marL="85725" indent="-85725" algn="l">
              <a:buFontTx/>
              <a:buChar char="•"/>
            </a:pPr>
            <a:r>
              <a:rPr lang="en-US" sz="1800" b="1" dirty="0" smtClean="0">
                <a:latin typeface="Comic Sans MS" pitchFamily="66" charset="0"/>
              </a:rPr>
              <a:t>Fit </a:t>
            </a:r>
            <a:r>
              <a:rPr lang="en-US" sz="1800" b="1" dirty="0">
                <a:latin typeface="Comic Sans MS" pitchFamily="66" charset="0"/>
              </a:rPr>
              <a:t>2</a:t>
            </a:r>
            <a:r>
              <a:rPr lang="en-US" sz="1800" b="1" baseline="30000" dirty="0">
                <a:latin typeface="Comic Sans MS" pitchFamily="66" charset="0"/>
              </a:rPr>
              <a:t>nd</a:t>
            </a:r>
            <a:r>
              <a:rPr lang="en-US" sz="1800" b="1" dirty="0">
                <a:latin typeface="Comic Sans MS" pitchFamily="66" charset="0"/>
              </a:rPr>
              <a:t> order polynomials to the TIME and TOT distributions, look for maxima</a:t>
            </a:r>
          </a:p>
          <a:p>
            <a:pPr marL="85725" indent="-85725" algn="l">
              <a:buFontTx/>
              <a:buChar char="•"/>
            </a:pPr>
            <a:r>
              <a:rPr lang="en-US" sz="1800" b="1" dirty="0" smtClean="0">
                <a:latin typeface="Comic Sans MS" pitchFamily="66" charset="0"/>
              </a:rPr>
              <a:t>Time </a:t>
            </a:r>
            <a:r>
              <a:rPr lang="en-US" sz="1800" b="1" dirty="0">
                <a:latin typeface="Comic Sans MS" pitchFamily="66" charset="0"/>
              </a:rPr>
              <a:t>walk correction done only by the maxima of fits</a:t>
            </a:r>
          </a:p>
          <a:p>
            <a:pPr marL="85725" indent="-85725" algn="l">
              <a:buFontTx/>
              <a:buChar char="•"/>
            </a:pPr>
            <a:r>
              <a:rPr lang="en-US" sz="1800" b="1" dirty="0" smtClean="0">
                <a:latin typeface="Comic Sans MS" pitchFamily="66" charset="0"/>
              </a:rPr>
              <a:t>Time </a:t>
            </a:r>
            <a:r>
              <a:rPr lang="en-US" sz="1800" b="1" dirty="0">
                <a:latin typeface="Comic Sans MS" pitchFamily="66" charset="0"/>
              </a:rPr>
              <a:t>correction with an exponential function </a:t>
            </a:r>
            <a:endParaRPr lang="en-US" sz="1800" b="1" dirty="0" smtClean="0">
              <a:latin typeface="Comic Sans MS" pitchFamily="66" charset="0"/>
            </a:endParaRPr>
          </a:p>
          <a:p>
            <a:pPr algn="l">
              <a:buFontTx/>
              <a:buChar char="•"/>
            </a:pPr>
            <a:endParaRPr lang="en-US" sz="1800" b="1" dirty="0" smtClean="0">
              <a:latin typeface="Arial" charset="0"/>
            </a:endParaRPr>
          </a:p>
          <a:p>
            <a:pPr algn="l">
              <a:buFontTx/>
              <a:buChar char="•"/>
            </a:pPr>
            <a:endParaRPr lang="en-US" sz="1800" b="1" dirty="0">
              <a:latin typeface="Arial" charset="0"/>
            </a:endParaRPr>
          </a:p>
          <a:p>
            <a:pPr algn="l">
              <a:buFontTx/>
              <a:buChar char="•"/>
            </a:pPr>
            <a:endParaRPr lang="en-US" sz="1800" dirty="0">
              <a:latin typeface="Arial" charset="0"/>
            </a:endParaRPr>
          </a:p>
          <a:p>
            <a:pPr algn="l"/>
            <a:r>
              <a:rPr lang="en-US" sz="1800" b="1" dirty="0">
                <a:latin typeface="Comic Sans MS" pitchFamily="66" charset="0"/>
              </a:rPr>
              <a:t>for this run A = 24, B = </a:t>
            </a:r>
            <a:r>
              <a:rPr lang="en-US" sz="1800" b="1" dirty="0" smtClean="0">
                <a:latin typeface="Comic Sans MS" pitchFamily="66" charset="0"/>
              </a:rPr>
              <a:t>81</a:t>
            </a:r>
            <a:endParaRPr lang="en-US" sz="1800" b="1" dirty="0">
              <a:latin typeface="Comic Sans MS" pitchFamily="66" charset="0"/>
            </a:endParaRPr>
          </a:p>
        </p:txBody>
      </p:sp>
      <p:sp>
        <p:nvSpPr>
          <p:cNvPr id="1033219" name="Rectangle 3"/>
          <p:cNvSpPr>
            <a:spLocks noGrp="1" noChangeArrowheads="1"/>
          </p:cNvSpPr>
          <p:nvPr>
            <p:ph type="title"/>
          </p:nvPr>
        </p:nvSpPr>
        <p:spPr>
          <a:xfrm>
            <a:off x="131757" y="415890"/>
            <a:ext cx="6594510" cy="457200"/>
          </a:xfrm>
        </p:spPr>
        <p:txBody>
          <a:bodyPr/>
          <a:lstStyle/>
          <a:p>
            <a:pPr algn="l"/>
            <a:r>
              <a:rPr lang="en-US" sz="4000" b="1" dirty="0"/>
              <a:t>Treatment of time walk correction</a:t>
            </a:r>
            <a:endParaRPr lang="de-DE" sz="4000" b="1" dirty="0"/>
          </a:p>
        </p:txBody>
      </p:sp>
      <p:graphicFrame>
        <p:nvGraphicFramePr>
          <p:cNvPr id="1033220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4243383" y="4086234"/>
          <a:ext cx="4427537" cy="657225"/>
        </p:xfrm>
        <a:graphic>
          <a:graphicData uri="http://schemas.openxmlformats.org/presentationml/2006/ole">
            <p:oleObj spid="_x0000_s3074" name="Equation" r:id="rId3" imgW="1625400" imgH="241200" progId="">
              <p:embed/>
            </p:oleObj>
          </a:graphicData>
        </a:graphic>
      </p:graphicFrame>
      <p:pic>
        <p:nvPicPr>
          <p:cNvPr id="1033221" name="Picture 5" descr="time_cluster_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 l="-4033"/>
          <a:stretch>
            <a:fillRect/>
          </a:stretch>
        </p:blipFill>
        <p:spPr>
          <a:xfrm>
            <a:off x="446031" y="1165194"/>
            <a:ext cx="3686175" cy="2489200"/>
          </a:xfrm>
          <a:noFill/>
          <a:ln/>
        </p:spPr>
      </p:pic>
      <p:sp>
        <p:nvSpPr>
          <p:cNvPr id="1033222" name="Text Box 6"/>
          <p:cNvSpPr txBox="1">
            <a:spLocks noChangeArrowheads="1"/>
          </p:cNvSpPr>
          <p:nvPr/>
        </p:nvSpPr>
        <p:spPr bwMode="auto">
          <a:xfrm>
            <a:off x="8532813" y="333375"/>
            <a:ext cx="307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endParaRPr lang="de-DE" sz="1800">
              <a:latin typeface="Arial" charset="0"/>
            </a:endParaRPr>
          </a:p>
        </p:txBody>
      </p:sp>
      <p:pic>
        <p:nvPicPr>
          <p:cNvPr id="1033223" name="Picture 7" descr="tot_cluster_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 r="5878"/>
          <a:stretch>
            <a:fillRect/>
          </a:stretch>
        </p:blipFill>
        <p:spPr>
          <a:xfrm>
            <a:off x="674631" y="3665507"/>
            <a:ext cx="3457575" cy="2579687"/>
          </a:xfrm>
          <a:noFill/>
          <a:ln/>
        </p:spPr>
      </p:pic>
      <p:sp>
        <p:nvSpPr>
          <p:cNvPr id="12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9979" y="274638"/>
            <a:ext cx="7239000" cy="1143000"/>
          </a:xfrm>
        </p:spPr>
        <p:txBody>
          <a:bodyPr/>
          <a:lstStyle/>
          <a:p>
            <a:pPr algn="l"/>
            <a:r>
              <a:rPr lang="de-DE" sz="6000" dirty="0" smtClean="0"/>
              <a:t>Outline</a:t>
            </a:r>
            <a:endParaRPr lang="de-DE" sz="6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406636"/>
            <a:ext cx="8229600" cy="3143268"/>
          </a:xfrm>
        </p:spPr>
        <p:txBody>
          <a:bodyPr/>
          <a:lstStyle/>
          <a:p>
            <a:r>
              <a:rPr lang="en-US" dirty="0" smtClean="0"/>
              <a:t>Spatial resolution and understanding of possible </a:t>
            </a:r>
            <a:r>
              <a:rPr lang="en-US" dirty="0" err="1" smtClean="0"/>
              <a:t>systematics</a:t>
            </a:r>
            <a:endParaRPr lang="en-US" dirty="0" smtClean="0"/>
          </a:p>
          <a:p>
            <a:r>
              <a:rPr lang="en-US" dirty="0" smtClean="0"/>
              <a:t>Time resolution and time walk correction</a:t>
            </a:r>
          </a:p>
          <a:p>
            <a:r>
              <a:rPr lang="en-US" dirty="0" smtClean="0"/>
              <a:t>Software issues -&gt; Pixelman </a:t>
            </a:r>
            <a:r>
              <a:rPr lang="en-US" dirty="0" err="1" smtClean="0"/>
              <a:t>PlugIns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E9E14E-9F8C-44DE-A94B-177B6910B8CF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D4180-7ACD-4B57-8341-CC94090CBDAF}" type="slidenum">
              <a:rPr lang="de-DE" altLang="en-US" smtClean="0"/>
              <a:pPr>
                <a:defRPr/>
              </a:pPr>
              <a:t>2</a:t>
            </a:fld>
            <a:endParaRPr lang="de-DE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255ED-F4C2-4CA7-95B2-9DBD60F701CA}" type="slidenum">
              <a:rPr lang="en-GB"/>
              <a:pPr/>
              <a:t>20</a:t>
            </a:fld>
            <a:endParaRPr lang="en-GB"/>
          </a:p>
        </p:txBody>
      </p:sp>
      <p:sp>
        <p:nvSpPr>
          <p:cNvPr id="1034242" name="Rectangle 2"/>
          <p:cNvSpPr>
            <a:spLocks noGrp="1" noChangeArrowheads="1"/>
          </p:cNvSpPr>
          <p:nvPr>
            <p:ph type="title"/>
          </p:nvPr>
        </p:nvSpPr>
        <p:spPr>
          <a:xfrm>
            <a:off x="-101664" y="106317"/>
            <a:ext cx="7010496" cy="1143000"/>
          </a:xfrm>
        </p:spPr>
        <p:txBody>
          <a:bodyPr/>
          <a:lstStyle/>
          <a:p>
            <a:r>
              <a:rPr lang="en-US" sz="3600" b="1" dirty="0"/>
              <a:t>After correction of time walk for </a:t>
            </a:r>
            <a:r>
              <a:rPr lang="en-US" sz="3600" b="1" dirty="0" smtClean="0"/>
              <a:t>a </a:t>
            </a:r>
            <a:r>
              <a:rPr lang="en-US" sz="3600" b="1" dirty="0"/>
              <a:t>100 MHz clock</a:t>
            </a:r>
            <a:endParaRPr lang="de-DE" sz="3600" b="1" dirty="0"/>
          </a:p>
        </p:txBody>
      </p:sp>
      <p:pic>
        <p:nvPicPr>
          <p:cNvPr id="1034243" name="Picture 3" descr="corr_timedev_clustersiz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7875" y="1785915"/>
            <a:ext cx="4500563" cy="3316288"/>
          </a:xfrm>
          <a:noFill/>
          <a:ln/>
        </p:spPr>
      </p:pic>
      <p:pic>
        <p:nvPicPr>
          <p:cNvPr id="1034244" name="Picture 4" descr="time_dev_300_3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64125" y="1792265"/>
            <a:ext cx="4572000" cy="3370263"/>
          </a:xfrm>
          <a:noFill/>
          <a:ln/>
        </p:spPr>
      </p:pic>
      <p:sp>
        <p:nvSpPr>
          <p:cNvPr id="1034245" name="Text Box 5"/>
          <p:cNvSpPr txBox="1">
            <a:spLocks noChangeArrowheads="1"/>
          </p:cNvSpPr>
          <p:nvPr/>
        </p:nvSpPr>
        <p:spPr bwMode="auto">
          <a:xfrm>
            <a:off x="1833524" y="5364162"/>
            <a:ext cx="609767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latin typeface="Comic Sans MS" pitchFamily="66" charset="0"/>
              </a:rPr>
              <a:t>Similar results  from the 48 MHz data (2006)  operation: </a:t>
            </a:r>
            <a:r>
              <a:rPr lang="el-GR" b="1" dirty="0">
                <a:latin typeface="Comic Sans MS" pitchFamily="66" charset="0"/>
                <a:cs typeface="Times New Roman" pitchFamily="18" charset="0"/>
              </a:rPr>
              <a:t>σ</a:t>
            </a:r>
            <a:r>
              <a:rPr lang="en-US" b="1" baseline="-25000" dirty="0">
                <a:latin typeface="Comic Sans MS" pitchFamily="66" charset="0"/>
                <a:cs typeface="Times New Roman" pitchFamily="18" charset="0"/>
              </a:rPr>
              <a:t>time</a:t>
            </a:r>
            <a:r>
              <a:rPr lang="en-US" b="1" dirty="0">
                <a:latin typeface="Comic Sans MS" pitchFamily="66" charset="0"/>
                <a:cs typeface="Times New Roman" pitchFamily="18" charset="0"/>
              </a:rPr>
              <a:t> about 12 ns</a:t>
            </a:r>
            <a:endParaRPr lang="el-GR" b="1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" name="Datumsplatzhalter 4"/>
          <p:cNvSpPr>
            <a:spLocks noGrp="1"/>
          </p:cNvSpPr>
          <p:nvPr>
            <p:ph type="dt" sz="half" idx="10"/>
          </p:nvPr>
        </p:nvSpPr>
        <p:spPr>
          <a:xfrm>
            <a:off x="-7875" y="6492875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3103583"/>
            <a:ext cx="39243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687447" y="5175682"/>
            <a:ext cx="8229600" cy="1576001"/>
          </a:xfrm>
        </p:spPr>
        <p:txBody>
          <a:bodyPr/>
          <a:lstStyle/>
          <a:p>
            <a:pPr eaLnBrk="1" hangingPunct="1"/>
            <a:r>
              <a:rPr lang="de-DE" sz="2000" dirty="0" smtClean="0"/>
              <a:t>Study single </a:t>
            </a:r>
            <a:r>
              <a:rPr lang="de-DE" sz="2000" dirty="0" err="1" smtClean="0"/>
              <a:t>electron</a:t>
            </a:r>
            <a:r>
              <a:rPr lang="de-DE" sz="2000" dirty="0" smtClean="0"/>
              <a:t> </a:t>
            </a:r>
            <a:r>
              <a:rPr lang="de-DE" sz="2000" dirty="0" err="1" smtClean="0"/>
              <a:t>clusters</a:t>
            </a:r>
            <a:endParaRPr lang="de-DE" sz="2000" dirty="0" smtClean="0"/>
          </a:p>
          <a:p>
            <a:pPr eaLnBrk="1" hangingPunct="1"/>
            <a:r>
              <a:rPr lang="de-DE" sz="2000" dirty="0" smtClean="0"/>
              <a:t>Investigate influence from number of primary electrons on single point resolution.</a:t>
            </a:r>
          </a:p>
          <a:p>
            <a:pPr eaLnBrk="1" hangingPunct="1"/>
            <a:r>
              <a:rPr lang="de-DE" sz="2000" dirty="0" smtClean="0"/>
              <a:t>Possibly study ion backdrift proberties</a:t>
            </a:r>
          </a:p>
          <a:p>
            <a:pPr eaLnBrk="1" hangingPunct="1"/>
            <a:endParaRPr lang="de-DE" sz="2000" baseline="-25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7D508B-B527-4B7C-8900-50FC16E46030}" type="slidenum">
              <a:rPr lang="de-DE" altLang="en-US"/>
              <a:pPr>
                <a:defRPr/>
              </a:pPr>
              <a:t>21</a:t>
            </a:fld>
            <a:endParaRPr lang="de-DE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263466" y="-368352"/>
            <a:ext cx="6072198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/>
            </a:r>
            <a:b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</a:b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Measurements with laser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7174" name="Group 4"/>
          <p:cNvGrpSpPr>
            <a:grpSpLocks/>
          </p:cNvGrpSpPr>
          <p:nvPr/>
        </p:nvGrpSpPr>
        <p:grpSpPr bwMode="auto">
          <a:xfrm rot="16200000">
            <a:off x="5828540" y="3480611"/>
            <a:ext cx="1311275" cy="1141412"/>
            <a:chOff x="3379" y="1933"/>
            <a:chExt cx="680" cy="635"/>
          </a:xfrm>
        </p:grpSpPr>
        <p:sp>
          <p:nvSpPr>
            <p:cNvPr id="7185" name="Line 5"/>
            <p:cNvSpPr>
              <a:spLocks noChangeShapeType="1"/>
            </p:cNvSpPr>
            <p:nvPr/>
          </p:nvSpPr>
          <p:spPr bwMode="auto">
            <a:xfrm>
              <a:off x="3379" y="1933"/>
              <a:ext cx="0" cy="635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de-DE" dirty="0"/>
            </a:p>
          </p:txBody>
        </p:sp>
        <p:sp>
          <p:nvSpPr>
            <p:cNvPr id="7186" name="Line 6"/>
            <p:cNvSpPr>
              <a:spLocks noChangeShapeType="1"/>
            </p:cNvSpPr>
            <p:nvPr/>
          </p:nvSpPr>
          <p:spPr bwMode="auto">
            <a:xfrm>
              <a:off x="4059" y="1933"/>
              <a:ext cx="0" cy="635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de-DE" dirty="0"/>
            </a:p>
          </p:txBody>
        </p:sp>
        <p:sp>
          <p:nvSpPr>
            <p:cNvPr id="7187" name="Line 7"/>
            <p:cNvSpPr>
              <a:spLocks noChangeShapeType="1"/>
            </p:cNvSpPr>
            <p:nvPr/>
          </p:nvSpPr>
          <p:spPr bwMode="auto">
            <a:xfrm>
              <a:off x="3379" y="2478"/>
              <a:ext cx="680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miter lim="800000"/>
              <a:headEnd type="arrow" w="med" len="med"/>
              <a:tailEnd type="arrow" w="med" len="med"/>
            </a:ln>
          </p:spPr>
          <p:txBody>
            <a:bodyPr wrap="none"/>
            <a:lstStyle/>
            <a:p>
              <a:endParaRPr lang="de-DE" dirty="0"/>
            </a:p>
          </p:txBody>
        </p:sp>
      </p:grpSp>
      <p:sp>
        <p:nvSpPr>
          <p:cNvPr id="7175" name="Text Box 8"/>
          <p:cNvSpPr txBox="1">
            <a:spLocks noChangeArrowheads="1"/>
          </p:cNvSpPr>
          <p:nvPr/>
        </p:nvSpPr>
        <p:spPr bwMode="auto">
          <a:xfrm rot="-5400000">
            <a:off x="6852444" y="2607469"/>
            <a:ext cx="877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 dirty="0">
                <a:solidFill>
                  <a:schemeClr val="bg1"/>
                </a:solidFill>
              </a:rPr>
              <a:t>8cm</a:t>
            </a:r>
          </a:p>
        </p:txBody>
      </p:sp>
      <p:grpSp>
        <p:nvGrpSpPr>
          <p:cNvPr id="7176" name="Group 23"/>
          <p:cNvGrpSpPr>
            <a:grpSpLocks/>
          </p:cNvGrpSpPr>
          <p:nvPr/>
        </p:nvGrpSpPr>
        <p:grpSpPr bwMode="auto">
          <a:xfrm rot="-227978">
            <a:off x="732838" y="3874678"/>
            <a:ext cx="4709805" cy="823180"/>
            <a:chOff x="430766" y="3424721"/>
            <a:chExt cx="4710559" cy="823190"/>
          </a:xfrm>
        </p:grpSpPr>
        <p:grpSp>
          <p:nvGrpSpPr>
            <p:cNvPr id="7179" name="Group 19"/>
            <p:cNvGrpSpPr>
              <a:grpSpLocks/>
            </p:cNvGrpSpPr>
            <p:nvPr/>
          </p:nvGrpSpPr>
          <p:grpSpPr bwMode="auto">
            <a:xfrm rot="-707160">
              <a:off x="430766" y="3870081"/>
              <a:ext cx="3132716" cy="377830"/>
              <a:chOff x="641303" y="3853866"/>
              <a:chExt cx="2072208" cy="285318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641303" y="3853866"/>
                <a:ext cx="1787537" cy="2853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428510" y="3925617"/>
                <a:ext cx="142835" cy="14265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570676" y="3973242"/>
                <a:ext cx="142835" cy="707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sp>
          <p:nvSpPr>
            <p:cNvPr id="7180" name="TextBox 20"/>
            <p:cNvSpPr txBox="1">
              <a:spLocks noChangeArrowheads="1"/>
            </p:cNvSpPr>
            <p:nvPr/>
          </p:nvSpPr>
          <p:spPr bwMode="auto">
            <a:xfrm rot="-700522">
              <a:off x="1336020" y="3827112"/>
              <a:ext cx="18573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2000" b="1" dirty="0" smtClean="0">
                  <a:latin typeface="Comic Sans MS" pitchFamily="66" charset="0"/>
                </a:rPr>
                <a:t>N</a:t>
              </a:r>
              <a:r>
                <a:rPr lang="de-DE" sz="2000" b="1" baseline="-25000" dirty="0" smtClean="0">
                  <a:latin typeface="Comic Sans MS" pitchFamily="66" charset="0"/>
                </a:rPr>
                <a:t>2</a:t>
              </a:r>
              <a:r>
                <a:rPr lang="de-DE" sz="2000" b="1" dirty="0" smtClean="0">
                  <a:latin typeface="Comic Sans MS" pitchFamily="66" charset="0"/>
                </a:rPr>
                <a:t>-laser</a:t>
              </a:r>
              <a:endParaRPr lang="de-DE" b="1" dirty="0">
                <a:latin typeface="Comic Sans MS" pitchFamily="66" charset="0"/>
              </a:endParaRPr>
            </a:p>
          </p:txBody>
        </p:sp>
        <p:cxnSp>
          <p:nvCxnSpPr>
            <p:cNvPr id="23" name="Straight Connector 22"/>
            <p:cNvCxnSpPr>
              <a:stCxn id="19" idx="3"/>
            </p:cNvCxnSpPr>
            <p:nvPr/>
          </p:nvCxnSpPr>
          <p:spPr>
            <a:xfrm flipV="1">
              <a:off x="3534518" y="3424721"/>
              <a:ext cx="1606807" cy="330204"/>
            </a:xfrm>
            <a:prstGeom prst="line">
              <a:avLst/>
            </a:prstGeom>
            <a:ln w="53975">
              <a:solidFill>
                <a:srgbClr val="99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77" name="TextBox 25"/>
          <p:cNvSpPr txBox="1">
            <a:spLocks noChangeArrowheads="1"/>
          </p:cNvSpPr>
          <p:nvPr/>
        </p:nvSpPr>
        <p:spPr bwMode="auto">
          <a:xfrm>
            <a:off x="412750" y="2005013"/>
            <a:ext cx="36845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Installation of a laser test bench for measurements with a small number of (primary) electrons.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7178" name="TextBox 26"/>
          <p:cNvSpPr txBox="1">
            <a:spLocks noChangeArrowheads="1"/>
          </p:cNvSpPr>
          <p:nvPr/>
        </p:nvSpPr>
        <p:spPr bwMode="auto">
          <a:xfrm>
            <a:off x="4279900" y="1827028"/>
            <a:ext cx="48641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dirty="0" smtClean="0">
                <a:latin typeface="Comic Sans MS" pitchFamily="66" charset="0"/>
              </a:rPr>
              <a:t>Detector with metallized drift cathode.</a:t>
            </a:r>
            <a:endParaRPr lang="de-DE" dirty="0">
              <a:latin typeface="Comic Sans MS" pitchFamily="66" charset="0"/>
            </a:endParaRPr>
          </a:p>
          <a:p>
            <a:r>
              <a:rPr lang="de-DE" dirty="0" smtClean="0">
                <a:latin typeface="Comic Sans MS" pitchFamily="66" charset="0"/>
              </a:rPr>
              <a:t>The laser releases single photo-electrons </a:t>
            </a:r>
            <a:r>
              <a:rPr lang="de-DE" dirty="0" smtClean="0">
                <a:latin typeface="Comic Sans MS" pitchFamily="66" charset="0"/>
                <a:sym typeface="Symbol" pitchFamily="18" charset="2"/>
              </a:rPr>
              <a:t></a:t>
            </a:r>
            <a:r>
              <a:rPr lang="de-DE" dirty="0" smtClean="0">
                <a:latin typeface="Comic Sans MS" pitchFamily="66" charset="0"/>
              </a:rPr>
              <a:t> creation of well defined and seperated clusters</a:t>
            </a:r>
            <a:endParaRPr lang="de-DE" dirty="0">
              <a:latin typeface="Comic Sans MS" pitchFamily="66" charset="0"/>
            </a:endParaRPr>
          </a:p>
        </p:txBody>
      </p:sp>
      <p:sp>
        <p:nvSpPr>
          <p:cNvPr id="26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523083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  <p:sp>
        <p:nvSpPr>
          <p:cNvPr id="21" name="Textfeld 20"/>
          <p:cNvSpPr txBox="1"/>
          <p:nvPr/>
        </p:nvSpPr>
        <p:spPr>
          <a:xfrm rot="16200000">
            <a:off x="6358530" y="3796738"/>
            <a:ext cx="812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Comic Sans MS" pitchFamily="66" charset="0"/>
              </a:rPr>
              <a:t>8 cm</a:t>
            </a:r>
            <a:endParaRPr lang="de-DE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5489545"/>
            <a:ext cx="2133600" cy="365125"/>
          </a:xfrm>
        </p:spPr>
        <p:txBody>
          <a:bodyPr/>
          <a:lstStyle/>
          <a:p>
            <a:pPr>
              <a:defRPr/>
            </a:pPr>
            <a:fld id="{5C557228-85DE-46DF-ADC9-38CC0053EDC3}" type="slidenum">
              <a:rPr lang="de-DE" altLang="en-US"/>
              <a:pPr>
                <a:defRPr/>
              </a:pPr>
              <a:t>22</a:t>
            </a:fld>
            <a:endParaRPr lang="de-DE" altLang="en-US" dirty="0"/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3108325" y="5364163"/>
            <a:ext cx="58562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5738" indent="-185738">
              <a:spcBef>
                <a:spcPct val="50000"/>
              </a:spcBef>
              <a:buFontTx/>
              <a:buChar char="•"/>
            </a:pPr>
            <a:r>
              <a:rPr lang="en-US" sz="2400" b="1" dirty="0" smtClean="0">
                <a:latin typeface="Comic Sans MS" pitchFamily="66" charset="0"/>
              </a:rPr>
              <a:t>Work on technologies for post processing chips</a:t>
            </a:r>
          </a:p>
          <a:p>
            <a:pPr marL="185738" indent="-185738">
              <a:spcBef>
                <a:spcPct val="50000"/>
              </a:spcBef>
              <a:buFont typeface="Arial" charset="0"/>
              <a:buChar char="•"/>
            </a:pPr>
            <a:r>
              <a:rPr lang="en-US" sz="2400" b="1" dirty="0" smtClean="0">
                <a:latin typeface="Comic Sans MS" pitchFamily="66" charset="0"/>
              </a:rPr>
              <a:t>Optimization of readout granularity</a:t>
            </a:r>
            <a:endParaRPr lang="en-US" sz="2400" b="1" dirty="0">
              <a:latin typeface="Comic Sans MS" pitchFamily="66" charset="0"/>
            </a:endParaRP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2">
            <a:lum bright="-24000"/>
          </a:blip>
          <a:srcRect/>
          <a:stretch>
            <a:fillRect/>
          </a:stretch>
        </p:blipFill>
        <p:spPr bwMode="auto">
          <a:xfrm>
            <a:off x="1990725" y="1511270"/>
            <a:ext cx="1447800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109538" y="1712889"/>
            <a:ext cx="20526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1" i="1" dirty="0" smtClean="0">
                <a:latin typeface="Comic Sans MS" pitchFamily="66" charset="0"/>
              </a:rPr>
              <a:t>originally</a:t>
            </a:r>
            <a:endParaRPr lang="de-DE" sz="2400" b="1" i="1" dirty="0">
              <a:latin typeface="Comic Sans MS" pitchFamily="66" charset="0"/>
            </a:endParaRPr>
          </a:p>
        </p:txBody>
      </p:sp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3586163" y="1693832"/>
            <a:ext cx="18462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1" i="1" dirty="0" smtClean="0">
                <a:latin typeface="Comic Sans MS" pitchFamily="66" charset="0"/>
              </a:rPr>
              <a:t>processed</a:t>
            </a:r>
            <a:endParaRPr lang="de-DE" sz="2400" b="1" i="1" dirty="0">
              <a:latin typeface="Comic Sans MS" pitchFamily="66" charset="0"/>
            </a:endParaRPr>
          </a:p>
        </p:txBody>
      </p:sp>
      <p:sp>
        <p:nvSpPr>
          <p:cNvPr id="215051" name="Text Box 11"/>
          <p:cNvSpPr txBox="1">
            <a:spLocks noChangeArrowheads="1"/>
          </p:cNvSpPr>
          <p:nvPr/>
        </p:nvSpPr>
        <p:spPr bwMode="auto">
          <a:xfrm>
            <a:off x="4572000" y="1201707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de-DE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185694" y="-377869"/>
            <a:ext cx="6613599" cy="1214446"/>
          </a:xfrm>
          <a:prstGeom prst="rect">
            <a:avLst/>
          </a:prstGeom>
          <a:noFill/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de-DE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de-DE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de-DE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Chip </a:t>
            </a:r>
            <a:r>
              <a:rPr lang="de-DE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Post-Processing</a:t>
            </a:r>
            <a:endParaRPr lang="de-DE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6153" name="Group 520"/>
          <p:cNvGrpSpPr>
            <a:grpSpLocks/>
          </p:cNvGrpSpPr>
          <p:nvPr/>
        </p:nvGrpSpPr>
        <p:grpSpPr bwMode="auto">
          <a:xfrm>
            <a:off x="263525" y="2862232"/>
            <a:ext cx="4826000" cy="2992438"/>
            <a:chOff x="263466" y="3136896"/>
            <a:chExt cx="4825449" cy="2993076"/>
          </a:xfrm>
        </p:grpSpPr>
        <p:sp>
          <p:nvSpPr>
            <p:cNvPr id="215053" name="Text Box 13"/>
            <p:cNvSpPr txBox="1">
              <a:spLocks noChangeArrowheads="1"/>
            </p:cNvSpPr>
            <p:nvPr/>
          </p:nvSpPr>
          <p:spPr bwMode="auto">
            <a:xfrm>
              <a:off x="628549" y="4351593"/>
              <a:ext cx="1600017" cy="457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de-DE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55x55µm</a:t>
              </a:r>
              <a:r>
                <a:rPr lang="de-DE" sz="2400" b="1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</a:p>
          </p:txBody>
        </p:sp>
        <p:sp>
          <p:nvSpPr>
            <p:cNvPr id="215054" name="Text Box 14"/>
            <p:cNvSpPr txBox="1">
              <a:spLocks noChangeArrowheads="1"/>
            </p:cNvSpPr>
            <p:nvPr/>
          </p:nvSpPr>
          <p:spPr bwMode="auto">
            <a:xfrm>
              <a:off x="2842859" y="4351593"/>
              <a:ext cx="2057165" cy="457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de-DE" sz="2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110x110µm</a:t>
              </a:r>
              <a:r>
                <a:rPr lang="de-DE" sz="2400" b="1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3649217" y="3141660"/>
              <a:ext cx="179367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3828584" y="3141660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3828584" y="3322674"/>
              <a:ext cx="180954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3649217" y="3322674"/>
              <a:ext cx="179367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4009538" y="3141660"/>
              <a:ext cx="179368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4188906" y="3141660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4188906" y="3322674"/>
              <a:ext cx="179367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4009538" y="3322674"/>
              <a:ext cx="179368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4368272" y="3141660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4549227" y="3141660"/>
              <a:ext cx="179368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4549227" y="3322674"/>
              <a:ext cx="179368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4368272" y="3322674"/>
              <a:ext cx="180954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4728594" y="3141660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4909548" y="3141660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4909548" y="3322674"/>
              <a:ext cx="179367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4728594" y="3322674"/>
              <a:ext cx="180954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3288896" y="3141660"/>
              <a:ext cx="179368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3468263" y="3141660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3468263" y="3322674"/>
              <a:ext cx="180954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3288896" y="3322674"/>
              <a:ext cx="179368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2928575" y="3141660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3109529" y="3141660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3109529" y="3322674"/>
              <a:ext cx="179367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2928575" y="3322674"/>
              <a:ext cx="180954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3649217" y="3502099"/>
              <a:ext cx="179367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3828584" y="3502099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3828584" y="3681525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3649217" y="3681525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4009538" y="3502099"/>
              <a:ext cx="179368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4188906" y="3502099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4188906" y="3681525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4009538" y="3681525"/>
              <a:ext cx="179368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4368272" y="3502099"/>
              <a:ext cx="180954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4549227" y="3502099"/>
              <a:ext cx="179368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4549227" y="3681525"/>
              <a:ext cx="179368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4368272" y="3681525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4728594" y="3502099"/>
              <a:ext cx="180954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23" name="Rectangle 222"/>
            <p:cNvSpPr/>
            <p:nvPr/>
          </p:nvSpPr>
          <p:spPr>
            <a:xfrm>
              <a:off x="4909548" y="3502099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4909548" y="3681525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4728594" y="3681525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3288896" y="3502099"/>
              <a:ext cx="179368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3468263" y="3502099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3468263" y="3681525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3288896" y="3681525"/>
              <a:ext cx="179368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2928575" y="3502099"/>
              <a:ext cx="180954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3109529" y="3502099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3109529" y="3681525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2928575" y="3681525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3649217" y="3838721"/>
              <a:ext cx="179367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3828584" y="3838721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3828584" y="4019734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3649217" y="4019734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4009538" y="3838721"/>
              <a:ext cx="179368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4188906" y="3838721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4188906" y="4019734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4009538" y="4019734"/>
              <a:ext cx="179368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4368272" y="3838721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4549227" y="3838721"/>
              <a:ext cx="179368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4549227" y="4019734"/>
              <a:ext cx="179368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4368272" y="4019734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4728594" y="3838721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4909548" y="3838721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4909548" y="4019734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4728594" y="4019734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3288896" y="3838721"/>
              <a:ext cx="179368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3468263" y="3838721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3468263" y="4019734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3288896" y="4019734"/>
              <a:ext cx="179368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2928575" y="3838721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3109529" y="3838721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3109529" y="4019734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57" name="Rectangle 256"/>
            <p:cNvSpPr/>
            <p:nvPr/>
          </p:nvSpPr>
          <p:spPr>
            <a:xfrm>
              <a:off x="2928575" y="4019734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3649217" y="4199160"/>
              <a:ext cx="179367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3828584" y="4199160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3828584" y="4380174"/>
              <a:ext cx="180954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3649217" y="4380174"/>
              <a:ext cx="179367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4009538" y="4199160"/>
              <a:ext cx="179368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4188906" y="4199160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64" name="Rectangle 263"/>
            <p:cNvSpPr/>
            <p:nvPr/>
          </p:nvSpPr>
          <p:spPr>
            <a:xfrm>
              <a:off x="4188906" y="4380174"/>
              <a:ext cx="179367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65" name="Rectangle 264"/>
            <p:cNvSpPr/>
            <p:nvPr/>
          </p:nvSpPr>
          <p:spPr>
            <a:xfrm>
              <a:off x="4009538" y="4380174"/>
              <a:ext cx="179368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66" name="Rectangle 265"/>
            <p:cNvSpPr/>
            <p:nvPr/>
          </p:nvSpPr>
          <p:spPr>
            <a:xfrm>
              <a:off x="4368272" y="4199160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4549227" y="4199160"/>
              <a:ext cx="179368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68" name="Rectangle 267"/>
            <p:cNvSpPr/>
            <p:nvPr/>
          </p:nvSpPr>
          <p:spPr>
            <a:xfrm>
              <a:off x="4549227" y="4380174"/>
              <a:ext cx="179368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69" name="Rectangle 268"/>
            <p:cNvSpPr/>
            <p:nvPr/>
          </p:nvSpPr>
          <p:spPr>
            <a:xfrm>
              <a:off x="4368272" y="4380174"/>
              <a:ext cx="180954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70" name="Rectangle 269"/>
            <p:cNvSpPr/>
            <p:nvPr/>
          </p:nvSpPr>
          <p:spPr>
            <a:xfrm>
              <a:off x="4728594" y="4199160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4909548" y="4199160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72" name="Rectangle 271"/>
            <p:cNvSpPr/>
            <p:nvPr/>
          </p:nvSpPr>
          <p:spPr>
            <a:xfrm>
              <a:off x="4909548" y="4380174"/>
              <a:ext cx="179367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4728594" y="4380174"/>
              <a:ext cx="180954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74" name="Rectangle 273"/>
            <p:cNvSpPr/>
            <p:nvPr/>
          </p:nvSpPr>
          <p:spPr>
            <a:xfrm>
              <a:off x="3288896" y="4199160"/>
              <a:ext cx="179368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3468263" y="4199160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3468263" y="4380174"/>
              <a:ext cx="180954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3288896" y="4380174"/>
              <a:ext cx="179368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2928575" y="4199160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3109529" y="4199160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80" name="Rectangle 279"/>
            <p:cNvSpPr/>
            <p:nvPr/>
          </p:nvSpPr>
          <p:spPr>
            <a:xfrm>
              <a:off x="3109529" y="4380174"/>
              <a:ext cx="179367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81" name="Rectangle 280"/>
            <p:cNvSpPr/>
            <p:nvPr/>
          </p:nvSpPr>
          <p:spPr>
            <a:xfrm>
              <a:off x="2928575" y="4380174"/>
              <a:ext cx="180954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82" name="Rectangle 281"/>
            <p:cNvSpPr/>
            <p:nvPr/>
          </p:nvSpPr>
          <p:spPr>
            <a:xfrm>
              <a:off x="3649217" y="4559599"/>
              <a:ext cx="179367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3828584" y="4559599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84" name="Rectangle 283"/>
            <p:cNvSpPr/>
            <p:nvPr/>
          </p:nvSpPr>
          <p:spPr>
            <a:xfrm>
              <a:off x="3828584" y="4739026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85" name="Rectangle 284"/>
            <p:cNvSpPr/>
            <p:nvPr/>
          </p:nvSpPr>
          <p:spPr>
            <a:xfrm>
              <a:off x="3649217" y="4739026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4009538" y="4559599"/>
              <a:ext cx="179368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4188906" y="4559599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4188906" y="4739026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4009538" y="4739026"/>
              <a:ext cx="179368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90" name="Rectangle 289"/>
            <p:cNvSpPr/>
            <p:nvPr/>
          </p:nvSpPr>
          <p:spPr>
            <a:xfrm>
              <a:off x="4368272" y="4559599"/>
              <a:ext cx="180954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4549227" y="4559599"/>
              <a:ext cx="179368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92" name="Rectangle 291"/>
            <p:cNvSpPr/>
            <p:nvPr/>
          </p:nvSpPr>
          <p:spPr>
            <a:xfrm>
              <a:off x="4549227" y="4739026"/>
              <a:ext cx="179368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4368272" y="4739026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94" name="Rectangle 293"/>
            <p:cNvSpPr/>
            <p:nvPr/>
          </p:nvSpPr>
          <p:spPr>
            <a:xfrm>
              <a:off x="4728594" y="4559599"/>
              <a:ext cx="180954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95" name="Rectangle 294"/>
            <p:cNvSpPr/>
            <p:nvPr/>
          </p:nvSpPr>
          <p:spPr>
            <a:xfrm>
              <a:off x="4909548" y="4559599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96" name="Rectangle 295"/>
            <p:cNvSpPr/>
            <p:nvPr/>
          </p:nvSpPr>
          <p:spPr>
            <a:xfrm>
              <a:off x="4909548" y="4739026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4728594" y="4739026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3288896" y="4559599"/>
              <a:ext cx="179368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299" name="Rectangle 298"/>
            <p:cNvSpPr/>
            <p:nvPr/>
          </p:nvSpPr>
          <p:spPr>
            <a:xfrm>
              <a:off x="3468263" y="4559599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3468263" y="4739026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3288896" y="4739026"/>
              <a:ext cx="179368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2928575" y="4559599"/>
              <a:ext cx="180954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3109529" y="4559599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04" name="Rectangle 303"/>
            <p:cNvSpPr/>
            <p:nvPr/>
          </p:nvSpPr>
          <p:spPr>
            <a:xfrm>
              <a:off x="3109529" y="4739026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2928575" y="4739026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3649217" y="4896221"/>
              <a:ext cx="179367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07" name="Rectangle 306"/>
            <p:cNvSpPr/>
            <p:nvPr/>
          </p:nvSpPr>
          <p:spPr>
            <a:xfrm>
              <a:off x="3828584" y="4896221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08" name="Rectangle 307"/>
            <p:cNvSpPr/>
            <p:nvPr/>
          </p:nvSpPr>
          <p:spPr>
            <a:xfrm>
              <a:off x="3828584" y="5077235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3649217" y="5077235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4009538" y="4896221"/>
              <a:ext cx="179368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4188906" y="4896221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12" name="Rectangle 311"/>
            <p:cNvSpPr/>
            <p:nvPr/>
          </p:nvSpPr>
          <p:spPr>
            <a:xfrm>
              <a:off x="4188906" y="5077235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13" name="Rectangle 312"/>
            <p:cNvSpPr/>
            <p:nvPr/>
          </p:nvSpPr>
          <p:spPr>
            <a:xfrm>
              <a:off x="4009538" y="5077235"/>
              <a:ext cx="179368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14" name="Rectangle 313"/>
            <p:cNvSpPr/>
            <p:nvPr/>
          </p:nvSpPr>
          <p:spPr>
            <a:xfrm>
              <a:off x="4368272" y="4896221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15" name="Rectangle 314"/>
            <p:cNvSpPr/>
            <p:nvPr/>
          </p:nvSpPr>
          <p:spPr>
            <a:xfrm>
              <a:off x="4549227" y="4896221"/>
              <a:ext cx="179368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16" name="Rectangle 315"/>
            <p:cNvSpPr/>
            <p:nvPr/>
          </p:nvSpPr>
          <p:spPr>
            <a:xfrm>
              <a:off x="4549227" y="5077235"/>
              <a:ext cx="179368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4368272" y="5077235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4728594" y="4896221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19" name="Rectangle 318"/>
            <p:cNvSpPr/>
            <p:nvPr/>
          </p:nvSpPr>
          <p:spPr>
            <a:xfrm>
              <a:off x="4909548" y="4896221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20" name="Rectangle 319"/>
            <p:cNvSpPr/>
            <p:nvPr/>
          </p:nvSpPr>
          <p:spPr>
            <a:xfrm>
              <a:off x="4909548" y="5077235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4728594" y="5077235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22" name="Rectangle 321"/>
            <p:cNvSpPr/>
            <p:nvPr/>
          </p:nvSpPr>
          <p:spPr>
            <a:xfrm>
              <a:off x="3288896" y="4896221"/>
              <a:ext cx="179368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23" name="Rectangle 322"/>
            <p:cNvSpPr/>
            <p:nvPr/>
          </p:nvSpPr>
          <p:spPr>
            <a:xfrm>
              <a:off x="3468263" y="4896221"/>
              <a:ext cx="180954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24" name="Rectangle 323"/>
            <p:cNvSpPr/>
            <p:nvPr/>
          </p:nvSpPr>
          <p:spPr>
            <a:xfrm>
              <a:off x="3468263" y="5077235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25" name="Rectangle 324"/>
            <p:cNvSpPr/>
            <p:nvPr/>
          </p:nvSpPr>
          <p:spPr>
            <a:xfrm>
              <a:off x="3288896" y="5077235"/>
              <a:ext cx="179368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26" name="Rectangle 325"/>
            <p:cNvSpPr/>
            <p:nvPr/>
          </p:nvSpPr>
          <p:spPr>
            <a:xfrm>
              <a:off x="2928575" y="4896221"/>
              <a:ext cx="180954" cy="181014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27" name="Rectangle 326"/>
            <p:cNvSpPr/>
            <p:nvPr/>
          </p:nvSpPr>
          <p:spPr>
            <a:xfrm>
              <a:off x="3109529" y="4896221"/>
              <a:ext cx="179367" cy="181014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28" name="Rectangle 327"/>
            <p:cNvSpPr/>
            <p:nvPr/>
          </p:nvSpPr>
          <p:spPr>
            <a:xfrm>
              <a:off x="3109529" y="5077235"/>
              <a:ext cx="179367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29" name="Rectangle 328"/>
            <p:cNvSpPr/>
            <p:nvPr/>
          </p:nvSpPr>
          <p:spPr>
            <a:xfrm>
              <a:off x="2928575" y="5077235"/>
              <a:ext cx="180954" cy="17942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330" name="Rectangle 329"/>
            <p:cNvSpPr/>
            <p:nvPr/>
          </p:nvSpPr>
          <p:spPr>
            <a:xfrm>
              <a:off x="299975" y="5521829"/>
              <a:ext cx="179367" cy="179426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6311" name="TextBox 330"/>
            <p:cNvSpPr txBox="1">
              <a:spLocks noChangeArrowheads="1"/>
            </p:cNvSpPr>
            <p:nvPr/>
          </p:nvSpPr>
          <p:spPr bwMode="auto">
            <a:xfrm>
              <a:off x="479979" y="5427357"/>
              <a:ext cx="244893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b="1" dirty="0">
                  <a:latin typeface="Comic Sans MS" pitchFamily="66" charset="0"/>
                </a:rPr>
                <a:t>Pixel </a:t>
              </a:r>
              <a:r>
                <a:rPr lang="de-DE" b="1" dirty="0" smtClean="0">
                  <a:latin typeface="Comic Sans MS" pitchFamily="66" charset="0"/>
                </a:rPr>
                <a:t>acitve</a:t>
              </a:r>
              <a:endParaRPr lang="de-DE" b="1" dirty="0">
                <a:latin typeface="Comic Sans MS" pitchFamily="66" charset="0"/>
              </a:endParaRPr>
            </a:p>
          </p:txBody>
        </p:sp>
        <p:sp>
          <p:nvSpPr>
            <p:cNvPr id="332" name="Rectangle 331"/>
            <p:cNvSpPr/>
            <p:nvPr/>
          </p:nvSpPr>
          <p:spPr>
            <a:xfrm>
              <a:off x="299975" y="5853688"/>
              <a:ext cx="179367" cy="179425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/>
            </a:p>
          </p:txBody>
        </p:sp>
        <p:sp>
          <p:nvSpPr>
            <p:cNvPr id="6313" name="TextBox 332"/>
            <p:cNvSpPr txBox="1">
              <a:spLocks noChangeArrowheads="1"/>
            </p:cNvSpPr>
            <p:nvPr/>
          </p:nvSpPr>
          <p:spPr bwMode="auto">
            <a:xfrm>
              <a:off x="479979" y="5760640"/>
              <a:ext cx="244893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b="1" dirty="0">
                  <a:latin typeface="Comic Sans MS" pitchFamily="66" charset="0"/>
                </a:rPr>
                <a:t>Pixel </a:t>
              </a:r>
              <a:r>
                <a:rPr lang="de-DE" b="1" dirty="0" smtClean="0">
                  <a:latin typeface="Comic Sans MS" pitchFamily="66" charset="0"/>
                </a:rPr>
                <a:t>passivated</a:t>
              </a:r>
              <a:endParaRPr lang="de-DE" b="1" dirty="0">
                <a:latin typeface="Comic Sans MS" pitchFamily="66" charset="0"/>
              </a:endParaRPr>
            </a:p>
          </p:txBody>
        </p:sp>
        <p:grpSp>
          <p:nvGrpSpPr>
            <p:cNvPr id="3" name="Group 333"/>
            <p:cNvGrpSpPr/>
            <p:nvPr/>
          </p:nvGrpSpPr>
          <p:grpSpPr>
            <a:xfrm>
              <a:off x="263466" y="3136896"/>
              <a:ext cx="2160000" cy="360000"/>
              <a:chOff x="2957620" y="1485696"/>
              <a:chExt cx="2160000" cy="360000"/>
            </a:xfrm>
            <a:solidFill>
              <a:srgbClr val="C00000"/>
            </a:solidFill>
          </p:grpSpPr>
          <p:grpSp>
            <p:nvGrpSpPr>
              <p:cNvPr id="4" name="Group 98"/>
              <p:cNvGrpSpPr/>
              <p:nvPr/>
            </p:nvGrpSpPr>
            <p:grpSpPr>
              <a:xfrm>
                <a:off x="367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361" name="Rectangle 360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62" name="Rectangle 361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63" name="Rectangle 362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64" name="Rectangle 363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5" name="Group 99"/>
              <p:cNvGrpSpPr/>
              <p:nvPr/>
            </p:nvGrpSpPr>
            <p:grpSpPr>
              <a:xfrm>
                <a:off x="403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357" name="Rectangle 356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58" name="Rectangle 357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59" name="Rectangle 358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60" name="Rectangle 359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6" name="Group 104"/>
              <p:cNvGrpSpPr/>
              <p:nvPr/>
            </p:nvGrpSpPr>
            <p:grpSpPr>
              <a:xfrm>
                <a:off x="439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353" name="Rectangle 352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54" name="Rectangle 353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55" name="Rectangle 354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56" name="Rectangle 355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7" name="Group 109"/>
              <p:cNvGrpSpPr/>
              <p:nvPr/>
            </p:nvGrpSpPr>
            <p:grpSpPr>
              <a:xfrm>
                <a:off x="475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349" name="Rectangle 348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50" name="Rectangle 349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51" name="Rectangle 350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52" name="Rectangle 351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8" name="Group 114"/>
              <p:cNvGrpSpPr/>
              <p:nvPr/>
            </p:nvGrpSpPr>
            <p:grpSpPr>
              <a:xfrm>
                <a:off x="331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345" name="Rectangle 344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46" name="Rectangle 345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47" name="Rectangle 346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48" name="Rectangle 347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9" name="Group 119"/>
              <p:cNvGrpSpPr/>
              <p:nvPr/>
            </p:nvGrpSpPr>
            <p:grpSpPr>
              <a:xfrm>
                <a:off x="295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341" name="Rectangle 340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42" name="Rectangle 341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43" name="Rectangle 342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344" name="Rectangle 343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</p:grpSp>
        <p:grpSp>
          <p:nvGrpSpPr>
            <p:cNvPr id="10" name="Group 364"/>
            <p:cNvGrpSpPr/>
            <p:nvPr/>
          </p:nvGrpSpPr>
          <p:grpSpPr>
            <a:xfrm>
              <a:off x="983466" y="3496896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366" name="Rectangle 365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67" name="Rectangle 366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68" name="Rectangle 367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69" name="Rectangle 368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11" name="Group 369"/>
            <p:cNvGrpSpPr/>
            <p:nvPr/>
          </p:nvGrpSpPr>
          <p:grpSpPr>
            <a:xfrm>
              <a:off x="1343466" y="3496896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371" name="Rectangle 370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72" name="Rectangle 371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73" name="Rectangle 372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74" name="Rectangle 373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12" name="Group 374"/>
            <p:cNvGrpSpPr/>
            <p:nvPr/>
          </p:nvGrpSpPr>
          <p:grpSpPr>
            <a:xfrm>
              <a:off x="1703466" y="3496896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376" name="Rectangle 375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77" name="Rectangle 376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78" name="Rectangle 377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79" name="Rectangle 378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13" name="Group 379"/>
            <p:cNvGrpSpPr/>
            <p:nvPr/>
          </p:nvGrpSpPr>
          <p:grpSpPr>
            <a:xfrm>
              <a:off x="2063466" y="3496896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381" name="Rectangle 380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82" name="Rectangle 381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83" name="Rectangle 382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84" name="Rectangle 383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14" name="Group 384"/>
            <p:cNvGrpSpPr/>
            <p:nvPr/>
          </p:nvGrpSpPr>
          <p:grpSpPr>
            <a:xfrm>
              <a:off x="623466" y="3496896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386" name="Rectangle 385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87" name="Rectangle 386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88" name="Rectangle 387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89" name="Rectangle 388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15" name="Group 389"/>
            <p:cNvGrpSpPr/>
            <p:nvPr/>
          </p:nvGrpSpPr>
          <p:grpSpPr>
            <a:xfrm>
              <a:off x="263466" y="3496896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391" name="Rectangle 390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92" name="Rectangle 391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93" name="Rectangle 392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94" name="Rectangle 393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16" name="Group 394"/>
            <p:cNvGrpSpPr/>
            <p:nvPr/>
          </p:nvGrpSpPr>
          <p:grpSpPr>
            <a:xfrm>
              <a:off x="983466" y="383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396" name="Rectangle 395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97" name="Rectangle 396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98" name="Rectangle 397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399" name="Rectangle 398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18" name="Group 399"/>
            <p:cNvGrpSpPr/>
            <p:nvPr/>
          </p:nvGrpSpPr>
          <p:grpSpPr>
            <a:xfrm>
              <a:off x="1343466" y="383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01" name="Rectangle 400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02" name="Rectangle 401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03" name="Rectangle 402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04" name="Rectangle 403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19" name="Group 404"/>
            <p:cNvGrpSpPr/>
            <p:nvPr/>
          </p:nvGrpSpPr>
          <p:grpSpPr>
            <a:xfrm>
              <a:off x="1703466" y="383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06" name="Rectangle 405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07" name="Rectangle 406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08" name="Rectangle 407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09" name="Rectangle 408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0" name="Group 409"/>
            <p:cNvGrpSpPr/>
            <p:nvPr/>
          </p:nvGrpSpPr>
          <p:grpSpPr>
            <a:xfrm>
              <a:off x="2063466" y="383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11" name="Rectangle 410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12" name="Rectangle 411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13" name="Rectangle 412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14" name="Rectangle 413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" name="Group 414"/>
            <p:cNvGrpSpPr/>
            <p:nvPr/>
          </p:nvGrpSpPr>
          <p:grpSpPr>
            <a:xfrm>
              <a:off x="623466" y="383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16" name="Rectangle 415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17" name="Rectangle 416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18" name="Rectangle 417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19" name="Rectangle 418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3" name="Group 419"/>
            <p:cNvGrpSpPr/>
            <p:nvPr/>
          </p:nvGrpSpPr>
          <p:grpSpPr>
            <a:xfrm>
              <a:off x="263466" y="383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21" name="Rectangle 420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22" name="Rectangle 421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23" name="Rectangle 422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24" name="Rectangle 423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4" name="Group 424"/>
            <p:cNvGrpSpPr/>
            <p:nvPr/>
          </p:nvGrpSpPr>
          <p:grpSpPr>
            <a:xfrm>
              <a:off x="263466" y="4194364"/>
              <a:ext cx="2160000" cy="360000"/>
              <a:chOff x="2957620" y="1485696"/>
              <a:chExt cx="2160000" cy="360000"/>
            </a:xfrm>
            <a:solidFill>
              <a:srgbClr val="C00000"/>
            </a:solidFill>
          </p:grpSpPr>
          <p:grpSp>
            <p:nvGrpSpPr>
              <p:cNvPr id="25" name="Group 98"/>
              <p:cNvGrpSpPr/>
              <p:nvPr/>
            </p:nvGrpSpPr>
            <p:grpSpPr>
              <a:xfrm>
                <a:off x="367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452" name="Rectangle 451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53" name="Rectangle 452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54" name="Rectangle 453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55" name="Rectangle 454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26" name="Group 99"/>
              <p:cNvGrpSpPr/>
              <p:nvPr/>
            </p:nvGrpSpPr>
            <p:grpSpPr>
              <a:xfrm>
                <a:off x="403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448" name="Rectangle 447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49" name="Rectangle 448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50" name="Rectangle 449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51" name="Rectangle 450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27" name="Group 104"/>
              <p:cNvGrpSpPr/>
              <p:nvPr/>
            </p:nvGrpSpPr>
            <p:grpSpPr>
              <a:xfrm>
                <a:off x="439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444" name="Rectangle 443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45" name="Rectangle 444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46" name="Rectangle 445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47" name="Rectangle 446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28" name="Group 109"/>
              <p:cNvGrpSpPr/>
              <p:nvPr/>
            </p:nvGrpSpPr>
            <p:grpSpPr>
              <a:xfrm>
                <a:off x="475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440" name="Rectangle 439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41" name="Rectangle 440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42" name="Rectangle 441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43" name="Rectangle 442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29" name="Group 114"/>
              <p:cNvGrpSpPr/>
              <p:nvPr/>
            </p:nvGrpSpPr>
            <p:grpSpPr>
              <a:xfrm>
                <a:off x="331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436" name="Rectangle 435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37" name="Rectangle 436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38" name="Rectangle 437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39" name="Rectangle 438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30" name="Group 119"/>
              <p:cNvGrpSpPr/>
              <p:nvPr/>
            </p:nvGrpSpPr>
            <p:grpSpPr>
              <a:xfrm>
                <a:off x="2957620" y="1485696"/>
                <a:ext cx="360000" cy="360000"/>
                <a:chOff x="3440097" y="836577"/>
                <a:chExt cx="360000" cy="360000"/>
              </a:xfrm>
              <a:grpFill/>
            </p:grpSpPr>
            <p:sp>
              <p:nvSpPr>
                <p:cNvPr id="432" name="Rectangle 431"/>
                <p:cNvSpPr/>
                <p:nvPr/>
              </p:nvSpPr>
              <p:spPr>
                <a:xfrm>
                  <a:off x="344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33" name="Rectangle 432"/>
                <p:cNvSpPr/>
                <p:nvPr/>
              </p:nvSpPr>
              <p:spPr>
                <a:xfrm>
                  <a:off x="3620097" y="83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34" name="Rectangle 433"/>
                <p:cNvSpPr/>
                <p:nvPr/>
              </p:nvSpPr>
              <p:spPr>
                <a:xfrm>
                  <a:off x="362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  <p:sp>
              <p:nvSpPr>
                <p:cNvPr id="435" name="Rectangle 434"/>
                <p:cNvSpPr/>
                <p:nvPr/>
              </p:nvSpPr>
              <p:spPr>
                <a:xfrm>
                  <a:off x="3440097" y="1016577"/>
                  <a:ext cx="180000" cy="18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de-DE" dirty="0"/>
                </a:p>
              </p:txBody>
            </p:sp>
          </p:grpSp>
        </p:grpSp>
        <p:grpSp>
          <p:nvGrpSpPr>
            <p:cNvPr id="31" name="Group 455"/>
            <p:cNvGrpSpPr/>
            <p:nvPr/>
          </p:nvGrpSpPr>
          <p:grpSpPr>
            <a:xfrm>
              <a:off x="983466" y="455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57" name="Rectangle 456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58" name="Rectangle 457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59" name="Rectangle 458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60" name="Rectangle 459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5040" name="Group 460"/>
            <p:cNvGrpSpPr/>
            <p:nvPr/>
          </p:nvGrpSpPr>
          <p:grpSpPr>
            <a:xfrm>
              <a:off x="1343466" y="455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62" name="Rectangle 461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63" name="Rectangle 462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64" name="Rectangle 463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65" name="Rectangle 464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5041" name="Group 465"/>
            <p:cNvGrpSpPr/>
            <p:nvPr/>
          </p:nvGrpSpPr>
          <p:grpSpPr>
            <a:xfrm>
              <a:off x="1703466" y="455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67" name="Rectangle 466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68" name="Rectangle 467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69" name="Rectangle 468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70" name="Rectangle 469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5042" name="Group 470"/>
            <p:cNvGrpSpPr/>
            <p:nvPr/>
          </p:nvGrpSpPr>
          <p:grpSpPr>
            <a:xfrm>
              <a:off x="2063466" y="455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72" name="Rectangle 471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73" name="Rectangle 472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74" name="Rectangle 473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75" name="Rectangle 474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5043" name="Group 475"/>
            <p:cNvGrpSpPr/>
            <p:nvPr/>
          </p:nvGrpSpPr>
          <p:grpSpPr>
            <a:xfrm>
              <a:off x="623466" y="455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77" name="Rectangle 476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78" name="Rectangle 477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79" name="Rectangle 478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80" name="Rectangle 479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5044" name="Group 480"/>
            <p:cNvGrpSpPr/>
            <p:nvPr/>
          </p:nvGrpSpPr>
          <p:grpSpPr>
            <a:xfrm>
              <a:off x="263466" y="4554364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82" name="Rectangle 481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83" name="Rectangle 482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84" name="Rectangle 483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85" name="Rectangle 484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5045" name="Group 485"/>
            <p:cNvGrpSpPr/>
            <p:nvPr/>
          </p:nvGrpSpPr>
          <p:grpSpPr>
            <a:xfrm>
              <a:off x="983466" y="4891832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87" name="Rectangle 486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88" name="Rectangle 487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89" name="Rectangle 488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90" name="Rectangle 489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5046" name="Group 490"/>
            <p:cNvGrpSpPr/>
            <p:nvPr/>
          </p:nvGrpSpPr>
          <p:grpSpPr>
            <a:xfrm>
              <a:off x="1343466" y="4891832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92" name="Rectangle 491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93" name="Rectangle 492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94" name="Rectangle 493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95" name="Rectangle 494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5047" name="Group 495"/>
            <p:cNvGrpSpPr/>
            <p:nvPr/>
          </p:nvGrpSpPr>
          <p:grpSpPr>
            <a:xfrm>
              <a:off x="1703466" y="4891832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497" name="Rectangle 496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98" name="Rectangle 497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499" name="Rectangle 498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500" name="Rectangle 499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5048" name="Group 500"/>
            <p:cNvGrpSpPr/>
            <p:nvPr/>
          </p:nvGrpSpPr>
          <p:grpSpPr>
            <a:xfrm>
              <a:off x="2063466" y="4891832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502" name="Rectangle 501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503" name="Rectangle 502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504" name="Rectangle 503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505" name="Rectangle 504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5049" name="Group 505"/>
            <p:cNvGrpSpPr/>
            <p:nvPr/>
          </p:nvGrpSpPr>
          <p:grpSpPr>
            <a:xfrm>
              <a:off x="623466" y="4891832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507" name="Rectangle 506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508" name="Rectangle 507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509" name="Rectangle 508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510" name="Rectangle 509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  <p:grpSp>
          <p:nvGrpSpPr>
            <p:cNvPr id="215050" name="Group 510"/>
            <p:cNvGrpSpPr/>
            <p:nvPr/>
          </p:nvGrpSpPr>
          <p:grpSpPr>
            <a:xfrm>
              <a:off x="263466" y="4891832"/>
              <a:ext cx="360000" cy="360000"/>
              <a:chOff x="3440097" y="836577"/>
              <a:chExt cx="360000" cy="360000"/>
            </a:xfrm>
            <a:solidFill>
              <a:srgbClr val="C00000"/>
            </a:solidFill>
          </p:grpSpPr>
          <p:sp>
            <p:nvSpPr>
              <p:cNvPr id="512" name="Rectangle 511"/>
              <p:cNvSpPr/>
              <p:nvPr/>
            </p:nvSpPr>
            <p:spPr>
              <a:xfrm>
                <a:off x="344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513" name="Rectangle 512"/>
              <p:cNvSpPr/>
              <p:nvPr/>
            </p:nvSpPr>
            <p:spPr>
              <a:xfrm>
                <a:off x="3620097" y="83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514" name="Rectangle 513"/>
              <p:cNvSpPr/>
              <p:nvPr/>
            </p:nvSpPr>
            <p:spPr>
              <a:xfrm>
                <a:off x="362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  <p:sp>
            <p:nvSpPr>
              <p:cNvPr id="515" name="Rectangle 514"/>
              <p:cNvSpPr/>
              <p:nvPr/>
            </p:nvSpPr>
            <p:spPr>
              <a:xfrm>
                <a:off x="3440097" y="1016577"/>
                <a:ext cx="180000" cy="18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 dirty="0"/>
              </a:p>
            </p:txBody>
          </p:sp>
        </p:grpSp>
      </p:grpSp>
      <p:sp>
        <p:nvSpPr>
          <p:cNvPr id="6154" name="Textfeld 17"/>
          <p:cNvSpPr txBox="1">
            <a:spLocks noChangeArrowheads="1"/>
          </p:cNvSpPr>
          <p:nvPr/>
        </p:nvSpPr>
        <p:spPr bwMode="auto">
          <a:xfrm>
            <a:off x="2928938" y="4279870"/>
            <a:ext cx="20843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  <a:latin typeface="Comic Sans MS" pitchFamily="66" charset="0"/>
              </a:rPr>
              <a:t>Pixel size </a:t>
            </a:r>
            <a:r>
              <a:rPr lang="de-DE" sz="2000" b="1" dirty="0">
                <a:solidFill>
                  <a:schemeClr val="bg1"/>
                </a:solidFill>
                <a:latin typeface="Comic Sans MS" pitchFamily="66" charset="0"/>
              </a:rPr>
              <a:t>110x110µm</a:t>
            </a:r>
            <a:r>
              <a:rPr lang="de-DE" sz="2000" b="1" baseline="30000" dirty="0">
                <a:solidFill>
                  <a:schemeClr val="bg1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6155" name="Textfeld 17"/>
          <p:cNvSpPr txBox="1">
            <a:spLocks noChangeArrowheads="1"/>
          </p:cNvSpPr>
          <p:nvPr/>
        </p:nvSpPr>
        <p:spPr bwMode="auto">
          <a:xfrm>
            <a:off x="263525" y="4279870"/>
            <a:ext cx="20843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 dirty="0" smtClean="0">
                <a:solidFill>
                  <a:schemeClr val="bg1"/>
                </a:solidFill>
                <a:latin typeface="Comic Sans MS" pitchFamily="66" charset="0"/>
              </a:rPr>
              <a:t>Pixel size </a:t>
            </a:r>
            <a:r>
              <a:rPr lang="de-DE" sz="2000" b="1" dirty="0">
                <a:solidFill>
                  <a:schemeClr val="bg1"/>
                </a:solidFill>
                <a:latin typeface="Comic Sans MS" pitchFamily="66" charset="0"/>
              </a:rPr>
              <a:t>55x55µm</a:t>
            </a:r>
            <a:r>
              <a:rPr lang="de-DE" sz="2000" b="1" baseline="30000" dirty="0">
                <a:solidFill>
                  <a:schemeClr val="bg1"/>
                </a:solidFill>
                <a:latin typeface="Comic Sans MS" pitchFamily="66" charset="0"/>
              </a:rPr>
              <a:t>2</a:t>
            </a:r>
          </a:p>
        </p:txBody>
      </p:sp>
      <p:pic>
        <p:nvPicPr>
          <p:cNvPr id="615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2425" y="1511270"/>
            <a:ext cx="348456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7" name="Textfeld 17"/>
          <p:cNvSpPr txBox="1">
            <a:spLocks noChangeArrowheads="1"/>
          </p:cNvSpPr>
          <p:nvPr/>
        </p:nvSpPr>
        <p:spPr bwMode="auto">
          <a:xfrm>
            <a:off x="5900738" y="1612870"/>
            <a:ext cx="18573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Comic Sans MS" pitchFamily="66" charset="0"/>
              </a:rPr>
              <a:t>Fe</a:t>
            </a:r>
            <a:r>
              <a:rPr lang="de-DE" b="1" baseline="30000" dirty="0">
                <a:solidFill>
                  <a:schemeClr val="bg1"/>
                </a:solidFill>
                <a:latin typeface="Comic Sans MS" pitchFamily="66" charset="0"/>
              </a:rPr>
              <a:t>55</a:t>
            </a:r>
            <a:r>
              <a:rPr lang="de-DE" b="1" dirty="0">
                <a:solidFill>
                  <a:schemeClr val="bg1"/>
                </a:solidFill>
                <a:latin typeface="Comic Sans MS" pitchFamily="66" charset="0"/>
              </a:rPr>
              <a:t>-Cluster</a:t>
            </a:r>
          </a:p>
        </p:txBody>
      </p:sp>
      <p:cxnSp>
        <p:nvCxnSpPr>
          <p:cNvPr id="525" name="Straight Arrow Connector 524"/>
          <p:cNvCxnSpPr/>
          <p:nvPr/>
        </p:nvCxnSpPr>
        <p:spPr>
          <a:xfrm rot="5400000">
            <a:off x="1212056" y="2083564"/>
            <a:ext cx="820737" cy="73660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7" name="Straight Arrow Connector 526"/>
          <p:cNvCxnSpPr/>
          <p:nvPr/>
        </p:nvCxnSpPr>
        <p:spPr>
          <a:xfrm>
            <a:off x="3438525" y="2082770"/>
            <a:ext cx="660400" cy="784225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0" name="Oval 529"/>
          <p:cNvSpPr/>
          <p:nvPr/>
        </p:nvSpPr>
        <p:spPr>
          <a:xfrm>
            <a:off x="5835650" y="3187670"/>
            <a:ext cx="350838" cy="36195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cxnSp>
        <p:nvCxnSpPr>
          <p:cNvPr id="532" name="Straight Arrow Connector 531"/>
          <p:cNvCxnSpPr/>
          <p:nvPr/>
        </p:nvCxnSpPr>
        <p:spPr>
          <a:xfrm flipV="1">
            <a:off x="5089525" y="3203545"/>
            <a:ext cx="342900" cy="81121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62" name="TextBox 535"/>
          <p:cNvSpPr txBox="1">
            <a:spLocks noChangeArrowheads="1"/>
          </p:cNvSpPr>
          <p:nvPr/>
        </p:nvSpPr>
        <p:spPr bwMode="auto">
          <a:xfrm>
            <a:off x="5959494" y="3702027"/>
            <a:ext cx="303847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Clusters are partly filled. Possible reason for this:</a:t>
            </a:r>
          </a:p>
          <a:p>
            <a:pPr marL="990600" lvl="2" indent="-76200">
              <a:buFont typeface="Arial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Insufficient thickness of passivation</a:t>
            </a:r>
          </a:p>
          <a:p>
            <a:pPr marL="990600" lvl="2" indent="-76200">
              <a:buFont typeface="Arial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Crosstalk on chip level</a:t>
            </a:r>
            <a:endParaRPr lang="en-US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538" name="Straight Arrow Connector 537"/>
          <p:cNvCxnSpPr/>
          <p:nvPr/>
        </p:nvCxnSpPr>
        <p:spPr>
          <a:xfrm rot="10800000">
            <a:off x="6024565" y="3549620"/>
            <a:ext cx="336573" cy="195262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5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5151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979" y="14283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de-DE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Pixelman Design</a:t>
            </a:r>
            <a:endParaRPr lang="de-DE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D4180-7ACD-4B57-8341-CC94090CBDAF}" type="slidenum">
              <a:rPr lang="de-DE" altLang="en-US" smtClean="0"/>
              <a:pPr>
                <a:defRPr/>
              </a:pPr>
              <a:t>23</a:t>
            </a:fld>
            <a:endParaRPr lang="de-DE" alt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9057" y="1935649"/>
            <a:ext cx="47625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Elbow Connector 6"/>
          <p:cNvCxnSpPr/>
          <p:nvPr/>
        </p:nvCxnSpPr>
        <p:spPr>
          <a:xfrm rot="16200000" flipH="1">
            <a:off x="4170357" y="5145113"/>
            <a:ext cx="657235" cy="365130"/>
          </a:xfrm>
          <a:prstGeom prst="bentConnector3">
            <a:avLst>
              <a:gd name="adj1" fmla="val 50000"/>
            </a:avLst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9979" y="5440849"/>
            <a:ext cx="3213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/>
              <a:t>http://aladdin.utef.cvut.cz/ofat/others/Pixelman/img/arch.png</a:t>
            </a:r>
            <a:endParaRPr lang="de-DE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1030239" y="1397276"/>
            <a:ext cx="4308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smtClean="0">
                <a:latin typeface="Comic Sans MS" pitchFamily="66" charset="0"/>
              </a:rPr>
              <a:t>Pixelman architecture</a:t>
            </a:r>
            <a:endParaRPr lang="de-DE" sz="2400" b="1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67071" y="5594170"/>
            <a:ext cx="4345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Interface Pixelman through a dynamically linked library (DLL)</a:t>
            </a:r>
          </a:p>
          <a:p>
            <a:endParaRPr lang="en-US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03903" y="2514473"/>
            <a:ext cx="31036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All basic functions of the Pixelman Software are hardcoded and cannot be changed by the user. The source code is not available.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12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607175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63534" y="58707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Pixelman Interface DLL</a:t>
            </a:r>
            <a:endParaRPr lang="de-DE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2629"/>
            <a:ext cx="8229600" cy="4525963"/>
          </a:xfrm>
        </p:spPr>
        <p:txBody>
          <a:bodyPr/>
          <a:lstStyle/>
          <a:p>
            <a:pPr marL="266700" indent="-266700"/>
            <a:r>
              <a:rPr lang="en-US" dirty="0" smtClean="0"/>
              <a:t>Pixelman is Windows based</a:t>
            </a:r>
          </a:p>
          <a:p>
            <a:pPr marL="266700" indent="-266700"/>
            <a:r>
              <a:rPr lang="en-US" dirty="0" smtClean="0"/>
              <a:t>Pixelman is written in C++</a:t>
            </a:r>
          </a:p>
          <a:p>
            <a:pPr marL="266700" indent="-266700">
              <a:buNone/>
            </a:pPr>
            <a:r>
              <a:rPr lang="en-US" dirty="0" smtClean="0">
                <a:sym typeface="Wingdings" pitchFamily="2" charset="2"/>
              </a:rPr>
              <a:t>	  one is obliged to use the 	Microsoft Foundation Classes (MFC) 	which wrap the Windows®Application 	Interface (API) into a more 	user-	friendly class architecture</a:t>
            </a:r>
          </a:p>
          <a:p>
            <a:pPr marL="266700" indent="-266700"/>
            <a:r>
              <a:rPr lang="en-US" dirty="0" smtClean="0">
                <a:sym typeface="Wingdings" pitchFamily="2" charset="2"/>
              </a:rPr>
              <a:t>However today‘s Windows developer use the .NET framework (CLR). This is „incompatible“ with Pixelman.</a:t>
            </a:r>
          </a:p>
          <a:p>
            <a:pPr marL="266700" indent="-266700">
              <a:buNone/>
            </a:pPr>
            <a:r>
              <a:rPr lang="en-US" dirty="0" smtClean="0">
                <a:sym typeface="Wingdings" pitchFamily="2" charset="2"/>
              </a:rPr>
              <a:t>MFC is already a kind of old fashioned</a:t>
            </a:r>
            <a:endParaRPr lang="en-US" dirty="0" smtClean="0"/>
          </a:p>
          <a:p>
            <a:pPr marL="266700" indent="-266700"/>
            <a:endParaRPr lang="en-US" dirty="0" smtClean="0"/>
          </a:p>
          <a:p>
            <a:pPr marL="0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D4180-7ACD-4B57-8341-CC94090CBDAF}" type="slidenum">
              <a:rPr lang="de-DE" altLang="en-US" smtClean="0"/>
              <a:pPr>
                <a:defRPr/>
              </a:pPr>
              <a:t>24</a:t>
            </a:fld>
            <a:endParaRPr lang="de-DE" altLang="en-US" dirty="0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6149" y="1211224"/>
            <a:ext cx="4566266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D4180-7ACD-4B57-8341-CC94090CBDAF}" type="slidenum">
              <a:rPr lang="de-DE" altLang="en-US" smtClean="0"/>
              <a:pPr>
                <a:defRPr/>
              </a:pPr>
              <a:t>25</a:t>
            </a:fld>
            <a:endParaRPr lang="de-DE" alt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85694" y="-3222"/>
            <a:ext cx="6367506" cy="1214446"/>
          </a:xfrm>
          <a:prstGeom prst="rect">
            <a:avLst/>
          </a:prstGeom>
          <a:noFill/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de-DE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de-DE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</a:br>
            <a:r>
              <a:rPr lang="de-DE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First </a:t>
            </a:r>
            <a:r>
              <a:rPr lang="de-DE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Plugins</a:t>
            </a:r>
            <a:endParaRPr lang="de-DE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Content Placeholder 8" descr="Clipboard02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55570" y="1736076"/>
            <a:ext cx="3820973" cy="3101956"/>
          </a:xfrm>
        </p:spPr>
      </p:pic>
      <p:sp>
        <p:nvSpPr>
          <p:cNvPr id="10" name="TextBox 9"/>
          <p:cNvSpPr txBox="1"/>
          <p:nvPr/>
        </p:nvSpPr>
        <p:spPr>
          <a:xfrm>
            <a:off x="555570" y="5417056"/>
            <a:ext cx="8256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First plug-in was a kind of „toy“ plug-in to gain experience. But be warned - as it turns out it is not so straight forward to implement a Graphical User Interface (GUI) into a DLL.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But the Prague people from IEAP were a great help, special thanks to M. </a:t>
            </a: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Jakůbek</a:t>
            </a:r>
            <a:r>
              <a:rPr lang="en-US" b="1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73005" y="1968480"/>
            <a:ext cx="1789137" cy="116841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15" name="Shape 14"/>
          <p:cNvCxnSpPr>
            <a:endCxn id="10" idx="1"/>
          </p:cNvCxnSpPr>
          <p:nvPr/>
        </p:nvCxnSpPr>
        <p:spPr>
          <a:xfrm rot="16200000" flipH="1">
            <a:off x="-1267979" y="4193671"/>
            <a:ext cx="3464533" cy="182566"/>
          </a:xfrm>
          <a:prstGeom prst="bentConnector2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1894" y="3925999"/>
            <a:ext cx="3189298" cy="119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feld 11"/>
          <p:cNvSpPr txBox="1"/>
          <p:nvPr/>
        </p:nvSpPr>
        <p:spPr>
          <a:xfrm>
            <a:off x="4498974" y="4524390"/>
            <a:ext cx="2811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000972" y="4476450"/>
            <a:ext cx="2970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  <a:latin typeface="Comic Sans MS" pitchFamily="66" charset="0"/>
              </a:rPr>
              <a:t>Socket Server Plug-In, </a:t>
            </a:r>
            <a:r>
              <a:rPr lang="de-DE" b="1" dirty="0" err="1" smtClean="0">
                <a:solidFill>
                  <a:srgbClr val="FF0000"/>
                </a:solidFill>
                <a:latin typeface="Comic Sans MS" pitchFamily="66" charset="0"/>
              </a:rPr>
              <a:t>written</a:t>
            </a:r>
            <a:r>
              <a:rPr lang="de-DE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de-DE" b="1" dirty="0" smtClean="0">
                <a:solidFill>
                  <a:srgbClr val="FF0000"/>
                </a:solidFill>
                <a:latin typeface="Comic Sans MS" pitchFamily="66" charset="0"/>
              </a:rPr>
              <a:t> L. </a:t>
            </a:r>
            <a:r>
              <a:rPr lang="de-DE" b="1" dirty="0" err="1" smtClean="0">
                <a:solidFill>
                  <a:srgbClr val="FF0000"/>
                </a:solidFill>
                <a:latin typeface="Comic Sans MS" pitchFamily="66" charset="0"/>
              </a:rPr>
              <a:t>Tlustos</a:t>
            </a:r>
            <a:endParaRPr lang="de-DE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092654" y="4014785"/>
            <a:ext cx="3153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00FF"/>
                </a:solidFill>
                <a:latin typeface="Comic Sans MS" pitchFamily="66" charset="0"/>
              </a:rPr>
              <a:t>More „</a:t>
            </a:r>
            <a:r>
              <a:rPr lang="de-DE" b="1" dirty="0" err="1" smtClean="0">
                <a:solidFill>
                  <a:srgbClr val="0000FF"/>
                </a:solidFill>
                <a:latin typeface="Comic Sans MS" pitchFamily="66" charset="0"/>
              </a:rPr>
              <a:t>mature</a:t>
            </a:r>
            <a:r>
              <a:rPr lang="de-DE" b="1" dirty="0" smtClean="0">
                <a:solidFill>
                  <a:srgbClr val="0000FF"/>
                </a:solidFill>
                <a:latin typeface="Comic Sans MS" pitchFamily="66" charset="0"/>
              </a:rPr>
              <a:t>“ Plug-In </a:t>
            </a:r>
            <a:r>
              <a:rPr lang="de-DE" b="1" dirty="0" err="1" smtClean="0">
                <a:solidFill>
                  <a:srgbClr val="0000FF"/>
                </a:solidFill>
                <a:latin typeface="Comic Sans MS" pitchFamily="66" charset="0"/>
              </a:rPr>
              <a:t>for</a:t>
            </a:r>
            <a:r>
              <a:rPr lang="de-DE" b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de-DE" b="1" dirty="0" err="1" smtClean="0">
                <a:solidFill>
                  <a:srgbClr val="0000FF"/>
                </a:solidFill>
                <a:latin typeface="Comic Sans MS" pitchFamily="66" charset="0"/>
              </a:rPr>
              <a:t>step</a:t>
            </a:r>
            <a:r>
              <a:rPr lang="de-DE" b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de-DE" b="1" dirty="0" err="1" smtClean="0">
                <a:solidFill>
                  <a:srgbClr val="0000FF"/>
                </a:solidFill>
                <a:latin typeface="Comic Sans MS" pitchFamily="66" charset="0"/>
              </a:rPr>
              <a:t>motor</a:t>
            </a:r>
            <a:r>
              <a:rPr lang="de-DE" b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de-DE" b="1" dirty="0" err="1" smtClean="0">
                <a:solidFill>
                  <a:srgbClr val="0000FF"/>
                </a:solidFill>
                <a:latin typeface="Comic Sans MS" pitchFamily="66" charset="0"/>
              </a:rPr>
              <a:t>control</a:t>
            </a:r>
            <a:endParaRPr lang="de-DE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>
          <a:xfrm rot="16200000" flipV="1">
            <a:off x="6551651" y="3321012"/>
            <a:ext cx="760375" cy="757274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62184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Next steps...</a:t>
            </a:r>
            <a:endParaRPr lang="de-DE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D4180-7ACD-4B57-8341-CC94090CBDAF}" type="slidenum">
              <a:rPr lang="de-DE" altLang="en-US" smtClean="0"/>
              <a:pPr>
                <a:defRPr/>
              </a:pPr>
              <a:t>26</a:t>
            </a:fld>
            <a:endParaRPr lang="de-DE" alt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67390" y="2954331"/>
            <a:ext cx="2286005" cy="253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031" y="1417638"/>
            <a:ext cx="30480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ight Arrow 8"/>
          <p:cNvSpPr/>
          <p:nvPr/>
        </p:nvSpPr>
        <p:spPr>
          <a:xfrm>
            <a:off x="3841740" y="2954331"/>
            <a:ext cx="1679598" cy="1058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701621" y="4414851"/>
            <a:ext cx="49657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...or the question how can we manage on a reasonable (short) time scale to have a Linux based DAQ steering at least basic Pixelman functions, e.g. Start/stop???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14766" y="1721691"/>
            <a:ext cx="4038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omic Sans MS" pitchFamily="66" charset="0"/>
              </a:rPr>
              <a:t>Can Linux and Windows be „friends“?</a:t>
            </a:r>
            <a:endParaRPr lang="en-US" sz="2400" b="1" dirty="0">
              <a:latin typeface="Comic Sans MS" pitchFamily="66" charset="0"/>
            </a:endParaRPr>
          </a:p>
        </p:txBody>
      </p:sp>
      <p:sp>
        <p:nvSpPr>
          <p:cNvPr id="13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239" y="204759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Next steps...</a:t>
            </a:r>
            <a:endParaRPr lang="de-DE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4908" y="1527174"/>
            <a:ext cx="5842080" cy="109854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Solution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use network  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D4180-7ACD-4B57-8341-CC94090CBDAF}" type="slidenum">
              <a:rPr lang="de-DE" altLang="en-US" smtClean="0"/>
              <a:pPr>
                <a:defRPr/>
              </a:pPr>
              <a:t>27</a:t>
            </a:fld>
            <a:endParaRPr lang="de-DE" alt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2899" y="2297097"/>
            <a:ext cx="2224491" cy="2781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14815" r="11398"/>
          <a:stretch>
            <a:fillRect/>
          </a:stretch>
        </p:blipFill>
        <p:spPr bwMode="auto">
          <a:xfrm>
            <a:off x="6662739" y="2504024"/>
            <a:ext cx="2363847" cy="2329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eft-Right Arrow 7"/>
          <p:cNvSpPr/>
          <p:nvPr/>
        </p:nvSpPr>
        <p:spPr>
          <a:xfrm>
            <a:off x="5803944" y="3270797"/>
            <a:ext cx="958836" cy="401643"/>
          </a:xfrm>
          <a:prstGeom prst="left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005" y="2297097"/>
            <a:ext cx="2398298" cy="288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Left-Right Arrow 9"/>
          <p:cNvSpPr/>
          <p:nvPr/>
        </p:nvSpPr>
        <p:spPr>
          <a:xfrm>
            <a:off x="2444748" y="3270797"/>
            <a:ext cx="958836" cy="401643"/>
          </a:xfrm>
          <a:prstGeom prst="left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73005" y="5510241"/>
            <a:ext cx="8653581" cy="1098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b="1" dirty="0" smtClean="0">
                <a:latin typeface="Comic Sans MS" pitchFamily="66" charset="0"/>
              </a:rPr>
              <a:t>Program a plug-in that uses standard network connections and TCP/IP, so that Pixelman software can be operated by a Linux DAQ-system, e.g. EUDAQ</a:t>
            </a:r>
          </a:p>
        </p:txBody>
      </p:sp>
      <p:sp>
        <p:nvSpPr>
          <p:cNvPr id="13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151" y="274638"/>
            <a:ext cx="5989683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Next steps...</a:t>
            </a:r>
            <a:endParaRPr lang="de-DE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505626"/>
            <a:ext cx="2133600" cy="365125"/>
          </a:xfrm>
        </p:spPr>
        <p:txBody>
          <a:bodyPr/>
          <a:lstStyle/>
          <a:p>
            <a:pPr>
              <a:defRPr/>
            </a:pPr>
            <a:fld id="{F78D4180-7ACD-4B57-8341-CC94090CBDAF}" type="slidenum">
              <a:rPr lang="de-DE" altLang="en-US" smtClean="0"/>
              <a:pPr>
                <a:defRPr/>
              </a:pPr>
              <a:t>28</a:t>
            </a:fld>
            <a:endParaRPr lang="de-DE" alt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373005" y="2519397"/>
            <a:ext cx="8507529" cy="4089171"/>
            <a:chOff x="373005" y="2558140"/>
            <a:chExt cx="8507529" cy="4089171"/>
          </a:xfrm>
        </p:grpSpPr>
        <p:sp>
          <p:nvSpPr>
            <p:cNvPr id="25" name="Rectangle 24"/>
            <p:cNvSpPr/>
            <p:nvPr/>
          </p:nvSpPr>
          <p:spPr>
            <a:xfrm>
              <a:off x="7858170" y="3439903"/>
              <a:ext cx="949338" cy="8487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73005" y="2621512"/>
              <a:ext cx="1971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EUDAQ</a:t>
              </a:r>
            </a:p>
            <a:p>
              <a:r>
                <a:rPr lang="de-DE" b="1" dirty="0" smtClean="0"/>
                <a:t>Producer</a:t>
              </a:r>
            </a:p>
            <a:p>
              <a:endParaRPr lang="de-DE" b="1" dirty="0"/>
            </a:p>
          </p:txBody>
        </p:sp>
        <p:pic>
          <p:nvPicPr>
            <p:cNvPr id="2560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7675" y="3982147"/>
              <a:ext cx="657233" cy="730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2089116" y="3255237"/>
              <a:ext cx="10588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TCP/IP</a:t>
              </a:r>
              <a:endParaRPr lang="de-DE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30558" y="3439903"/>
              <a:ext cx="94933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/>
                <a:t>s</a:t>
              </a:r>
              <a:r>
                <a:rPr lang="de-DE" b="1" dirty="0" smtClean="0"/>
                <a:t>ocket</a:t>
              </a:r>
            </a:p>
            <a:p>
              <a:r>
                <a:rPr lang="de-DE" b="1" dirty="0" smtClean="0"/>
                <a:t>plugin</a:t>
              </a:r>
              <a:endParaRPr lang="de-DE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785144" y="3624569"/>
              <a:ext cx="10953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TimePix</a:t>
              </a:r>
              <a:endParaRPr lang="de-DE" b="1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73005" y="2558140"/>
              <a:ext cx="1643085" cy="24828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052603" y="3684591"/>
              <a:ext cx="1058877" cy="284497"/>
              <a:chOff x="2089116" y="3684591"/>
              <a:chExt cx="1058877" cy="284497"/>
            </a:xfrm>
          </p:grpSpPr>
          <p:sp>
            <p:nvSpPr>
              <p:cNvPr id="17" name="Right Arrow 16"/>
              <p:cNvSpPr/>
              <p:nvPr/>
            </p:nvSpPr>
            <p:spPr>
              <a:xfrm rot="10800000">
                <a:off x="2089116" y="3684591"/>
                <a:ext cx="912825" cy="282849"/>
              </a:xfrm>
              <a:prstGeom prst="rightArrow">
                <a:avLst/>
              </a:prstGeom>
              <a:noFill/>
              <a:ln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11" name="Right Arrow 10"/>
              <p:cNvSpPr/>
              <p:nvPr/>
            </p:nvSpPr>
            <p:spPr>
              <a:xfrm>
                <a:off x="2235168" y="3686239"/>
                <a:ext cx="912825" cy="282849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3184506" y="3360176"/>
              <a:ext cx="1241442" cy="9285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557851" y="3606113"/>
              <a:ext cx="13144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Pixelman</a:t>
              </a:r>
              <a:endParaRPr lang="de-DE" b="1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484825" y="2917818"/>
              <a:ext cx="1314468" cy="17526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" name="Left-Right Arrow 15"/>
            <p:cNvSpPr/>
            <p:nvPr/>
          </p:nvSpPr>
          <p:spPr>
            <a:xfrm>
              <a:off x="4498974" y="3675789"/>
              <a:ext cx="912825" cy="264393"/>
            </a:xfrm>
            <a:prstGeom prst="left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3005" y="5323872"/>
              <a:ext cx="230031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Comic Sans MS" pitchFamily="66" charset="0"/>
                </a:rPr>
                <a:t>As an option Pixelman can also send commands to the DAQ via the socket plug-in</a:t>
              </a:r>
              <a:endParaRPr lang="en-US" sz="1600" b="1" dirty="0">
                <a:latin typeface="Comic Sans MS" pitchFamily="66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25949" y="3360176"/>
              <a:ext cx="10588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smtClean="0"/>
                <a:t>software</a:t>
              </a:r>
              <a:endParaRPr lang="de-DE" sz="16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425948" y="3901568"/>
              <a:ext cx="10588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smtClean="0"/>
                <a:t>interface</a:t>
              </a:r>
              <a:endParaRPr lang="de-DE" sz="1600" b="1" dirty="0"/>
            </a:p>
          </p:txBody>
        </p:sp>
        <p:sp>
          <p:nvSpPr>
            <p:cNvPr id="26" name="Left-Right Arrow 25"/>
            <p:cNvSpPr/>
            <p:nvPr/>
          </p:nvSpPr>
          <p:spPr>
            <a:xfrm>
              <a:off x="6872319" y="3698730"/>
              <a:ext cx="912825" cy="264393"/>
            </a:xfrm>
            <a:prstGeom prst="left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111480" y="1530324"/>
            <a:ext cx="57690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A socket is a software interface between two programs for interprocess communication. The programs can be running on the same machine or on different machines connected via network.</a:t>
            </a:r>
            <a:endParaRPr lang="en-US" b="1" dirty="0">
              <a:latin typeface="Comic Sans MS" pitchFamily="66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10800000" flipV="1">
            <a:off x="4425951" y="2730654"/>
            <a:ext cx="985849" cy="59077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 flipH="1" flipV="1">
            <a:off x="1519388" y="4396042"/>
            <a:ext cx="1687150" cy="62071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961239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  <p:sp>
        <p:nvSpPr>
          <p:cNvPr id="28" name="Textfeld 27"/>
          <p:cNvSpPr txBox="1"/>
          <p:nvPr/>
        </p:nvSpPr>
        <p:spPr>
          <a:xfrm>
            <a:off x="4425948" y="5400702"/>
            <a:ext cx="32861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latin typeface="Comic Sans MS" pitchFamily="66" charset="0"/>
              </a:rPr>
              <a:t>Details will </a:t>
            </a:r>
            <a:r>
              <a:rPr lang="de-DE" sz="2000" b="1" dirty="0" err="1" smtClean="0">
                <a:latin typeface="Comic Sans MS" pitchFamily="66" charset="0"/>
              </a:rPr>
              <a:t>be</a:t>
            </a:r>
            <a:r>
              <a:rPr lang="de-DE" sz="2000" b="1" dirty="0" smtClean="0">
                <a:latin typeface="Comic Sans MS" pitchFamily="66" charset="0"/>
              </a:rPr>
              <a:t> </a:t>
            </a:r>
            <a:r>
              <a:rPr lang="de-DE" sz="2000" b="1" dirty="0" err="1" smtClean="0">
                <a:latin typeface="Comic Sans MS" pitchFamily="66" charset="0"/>
              </a:rPr>
              <a:t>discussed</a:t>
            </a:r>
            <a:r>
              <a:rPr lang="de-DE" sz="2000" b="1" dirty="0" smtClean="0">
                <a:latin typeface="Comic Sans MS" pitchFamily="66" charset="0"/>
              </a:rPr>
              <a:t> </a:t>
            </a:r>
            <a:r>
              <a:rPr lang="de-DE" sz="2000" b="1" dirty="0" err="1" smtClean="0">
                <a:latin typeface="Comic Sans MS" pitchFamily="66" charset="0"/>
              </a:rPr>
              <a:t>this</a:t>
            </a:r>
            <a:r>
              <a:rPr lang="de-DE" sz="2000" b="1" dirty="0" smtClean="0">
                <a:latin typeface="Comic Sans MS" pitchFamily="66" charset="0"/>
              </a:rPr>
              <a:t> </a:t>
            </a:r>
            <a:r>
              <a:rPr lang="de-DE" sz="2000" b="1" dirty="0" err="1" smtClean="0">
                <a:latin typeface="Comic Sans MS" pitchFamily="66" charset="0"/>
              </a:rPr>
              <a:t>late</a:t>
            </a:r>
            <a:r>
              <a:rPr lang="de-DE" sz="2000" b="1" dirty="0" smtClean="0">
                <a:latin typeface="Comic Sans MS" pitchFamily="66" charset="0"/>
              </a:rPr>
              <a:t> </a:t>
            </a:r>
            <a:r>
              <a:rPr lang="de-DE" sz="2000" b="1" dirty="0" err="1" smtClean="0">
                <a:latin typeface="Comic Sans MS" pitchFamily="66" charset="0"/>
              </a:rPr>
              <a:t>afternoon</a:t>
            </a:r>
            <a:endParaRPr lang="de-DE" sz="2000" b="1" dirty="0" smtClean="0">
              <a:latin typeface="Comic Sans MS" pitchFamily="66" charset="0"/>
            </a:endParaRPr>
          </a:p>
          <a:p>
            <a:r>
              <a:rPr lang="de-DE" sz="2000" b="1" dirty="0" err="1" smtClean="0">
                <a:latin typeface="Comic Sans MS" pitchFamily="66" charset="0"/>
              </a:rPr>
              <a:t>Room</a:t>
            </a:r>
            <a:r>
              <a:rPr lang="de-DE" sz="2000" b="1" dirty="0" smtClean="0">
                <a:latin typeface="Comic Sans MS" pitchFamily="66" charset="0"/>
              </a:rPr>
              <a:t> H331, 6 p.m.</a:t>
            </a:r>
            <a:endParaRPr lang="de-DE" sz="2000" b="1" dirty="0">
              <a:latin typeface="Comic Sans MS" pitchFamily="66" charset="0"/>
            </a:endParaRPr>
          </a:p>
        </p:txBody>
      </p:sp>
      <p:sp>
        <p:nvSpPr>
          <p:cNvPr id="34" name="Datumsplatzhalter 4"/>
          <p:cNvSpPr txBox="1">
            <a:spLocks/>
          </p:cNvSpPr>
          <p:nvPr/>
        </p:nvSpPr>
        <p:spPr>
          <a:xfrm>
            <a:off x="0" y="6629400"/>
            <a:ext cx="3276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7986BE-C137-4A29-AC8C-37AE64EEF606}" type="datetime5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6-Oct-08</a:t>
            </a:fld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 Amsterdam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3466" y="274638"/>
            <a:ext cx="8229600" cy="1143000"/>
          </a:xfrm>
        </p:spPr>
        <p:txBody>
          <a:bodyPr/>
          <a:lstStyle/>
          <a:p>
            <a:pPr algn="l"/>
            <a:r>
              <a:rPr lang="de-DE" sz="6000" dirty="0" err="1" smtClean="0"/>
              <a:t>Summary</a:t>
            </a:r>
            <a:endParaRPr lang="de-DE" sz="6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57298"/>
            <a:ext cx="8229600" cy="4525963"/>
          </a:xfrm>
        </p:spPr>
        <p:txBody>
          <a:bodyPr/>
          <a:lstStyle/>
          <a:p>
            <a:r>
              <a:rPr lang="en-US" dirty="0" smtClean="0"/>
              <a:t>Superb spatial resolution of 20-24 µm</a:t>
            </a:r>
          </a:p>
          <a:p>
            <a:r>
              <a:rPr lang="en-US" dirty="0" smtClean="0"/>
              <a:t>Time resolution of 8ns after corrections for time walk</a:t>
            </a:r>
          </a:p>
          <a:p>
            <a:r>
              <a:rPr lang="en-US" dirty="0" smtClean="0"/>
              <a:t>-&gt; z resolution of ~0.5mm in typical TPC 	gases</a:t>
            </a:r>
          </a:p>
          <a:p>
            <a:r>
              <a:rPr lang="en-US" dirty="0" smtClean="0"/>
              <a:t>First successful test of pixel with enlarged pixels of 110x110µm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Reliable operation of </a:t>
            </a:r>
            <a:r>
              <a:rPr lang="en-US" dirty="0" err="1" smtClean="0"/>
              <a:t>TimePix</a:t>
            </a:r>
            <a:r>
              <a:rPr lang="en-US" dirty="0" smtClean="0"/>
              <a:t>/GEM setup without any special „protective“ „add-ons“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D4180-7ACD-4B57-8341-CC94090CBDAF}" type="slidenum">
              <a:rPr lang="de-DE" altLang="en-US" smtClean="0"/>
              <a:pPr>
                <a:defRPr/>
              </a:pPr>
              <a:t>29</a:t>
            </a:fld>
            <a:endParaRPr lang="de-DE" alt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248DC5-BCB6-4B87-AE80-28FC74435B7B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  <p:sp>
        <p:nvSpPr>
          <p:cNvPr id="12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CA0DF-4422-462A-93C1-9EE7EA9083B4}" type="slidenum">
              <a:rPr lang="en-GB"/>
              <a:pPr/>
              <a:t>3</a:t>
            </a:fld>
            <a:endParaRPr lang="en-GB"/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5410200" cy="914400"/>
          </a:xfrm>
        </p:spPr>
        <p:txBody>
          <a:bodyPr/>
          <a:lstStyle/>
          <a:p>
            <a:r>
              <a:rPr lang="en-US" sz="3600" b="1" dirty="0"/>
              <a:t>TPC – basic operation and </a:t>
            </a:r>
            <a:r>
              <a:rPr lang="en-US" sz="3600" b="1" dirty="0" err="1"/>
              <a:t>pixelated</a:t>
            </a:r>
            <a:r>
              <a:rPr lang="en-US" sz="3600" b="1" dirty="0"/>
              <a:t> readout</a:t>
            </a:r>
            <a:r>
              <a:rPr lang="en-US" sz="4000" dirty="0"/>
              <a:t> </a:t>
            </a:r>
          </a:p>
        </p:txBody>
      </p:sp>
      <p:pic>
        <p:nvPicPr>
          <p:cNvPr id="795651" name="Picture 3" descr="tpc"/>
          <p:cNvPicPr>
            <a:picLocks noGrp="1" noChangeAspect="1" noChangeArrowheads="1" noCrop="1"/>
          </p:cNvPicPr>
          <p:nvPr>
            <p:ph type="chart"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1981200"/>
            <a:ext cx="3808413" cy="3762375"/>
          </a:xfrm>
          <a:noFill/>
          <a:ln/>
        </p:spPr>
      </p:pic>
      <p:sp>
        <p:nvSpPr>
          <p:cNvPr id="795652" name="Text Box 4"/>
          <p:cNvSpPr txBox="1">
            <a:spLocks noChangeArrowheads="1"/>
          </p:cNvSpPr>
          <p:nvPr/>
        </p:nvSpPr>
        <p:spPr bwMode="auto">
          <a:xfrm>
            <a:off x="4191000" y="1560525"/>
            <a:ext cx="4953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6700" indent="-266700" algn="l">
              <a:buFont typeface="Arial" pitchFamily="34" charset="0"/>
              <a:buChar char="•"/>
            </a:pPr>
            <a:r>
              <a:rPr lang="en-US" sz="1600" dirty="0">
                <a:latin typeface="Comic Sans MS" pitchFamily="66" charset="0"/>
              </a:rPr>
              <a:t>Charged particle ionizes  the chamber gas </a:t>
            </a:r>
          </a:p>
          <a:p>
            <a:pPr marL="266700" indent="-266700" algn="l">
              <a:buFont typeface="Arial" pitchFamily="34" charset="0"/>
              <a:buChar char="•"/>
            </a:pPr>
            <a:r>
              <a:rPr lang="en-US" sz="1600" dirty="0">
                <a:latin typeface="Comic Sans MS" pitchFamily="66" charset="0"/>
              </a:rPr>
              <a:t>The primary charge drifts along the electric field E towards the end plates</a:t>
            </a:r>
          </a:p>
          <a:p>
            <a:pPr marL="266700" indent="-266700" algn="l">
              <a:buFont typeface="Arial" pitchFamily="34" charset="0"/>
              <a:buChar char="•"/>
            </a:pPr>
            <a:r>
              <a:rPr lang="en-US" sz="1600" dirty="0">
                <a:latin typeface="Comic Sans MS" pitchFamily="66" charset="0"/>
              </a:rPr>
              <a:t>Magnetic field  parallel to E reduces transverse diffusion  and allows measurement of the particle momentum</a:t>
            </a:r>
          </a:p>
          <a:p>
            <a:pPr marL="266700" indent="-266700" algn="l">
              <a:buFont typeface="Arial" pitchFamily="34" charset="0"/>
              <a:buChar char="•"/>
            </a:pPr>
            <a:r>
              <a:rPr lang="en-US" sz="1600" dirty="0">
                <a:latin typeface="Comic Sans MS" pitchFamily="66" charset="0"/>
              </a:rPr>
              <a:t>At the end plate the primary ionization is amplified</a:t>
            </a:r>
          </a:p>
          <a:p>
            <a:pPr marL="266700" indent="-266700" algn="l">
              <a:buFont typeface="Arial" pitchFamily="34" charset="0"/>
              <a:buChar char="•"/>
            </a:pPr>
            <a:r>
              <a:rPr lang="en-US" sz="1600" dirty="0">
                <a:latin typeface="Comic Sans MS" pitchFamily="66" charset="0"/>
              </a:rPr>
              <a:t>Readout of the signal</a:t>
            </a:r>
          </a:p>
        </p:txBody>
      </p:sp>
      <p:sp>
        <p:nvSpPr>
          <p:cNvPr id="795653" name="Text Box 5"/>
          <p:cNvSpPr txBox="1">
            <a:spLocks noChangeArrowheads="1"/>
          </p:cNvSpPr>
          <p:nvPr/>
        </p:nvSpPr>
        <p:spPr bwMode="auto">
          <a:xfrm>
            <a:off x="152400" y="1905000"/>
            <a:ext cx="35274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Time Projection </a:t>
            </a:r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Chamber TPC</a:t>
            </a:r>
            <a:endParaRPr lang="en-US" sz="2000" b="1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795658" name="Text Box 10"/>
          <p:cNvSpPr txBox="1">
            <a:spLocks noChangeArrowheads="1"/>
          </p:cNvSpPr>
          <p:nvPr/>
        </p:nvSpPr>
        <p:spPr bwMode="auto">
          <a:xfrm>
            <a:off x="4191000" y="3948113"/>
            <a:ext cx="4953000" cy="164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66700" indent="-266700" algn="l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Micro </a:t>
            </a:r>
            <a:r>
              <a:rPr lang="en-US" sz="1600" dirty="0">
                <a:latin typeface="Comic Sans MS" pitchFamily="66" charset="0"/>
              </a:rPr>
              <a:t>Pattern Gas Detectors (MPGD):         	high resolution readout and high rates</a:t>
            </a:r>
          </a:p>
          <a:p>
            <a:pPr marL="266700" indent="-266700" algn="l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Pixilated </a:t>
            </a:r>
            <a:r>
              <a:rPr lang="en-US" sz="1600" dirty="0">
                <a:latin typeface="Comic Sans MS" pitchFamily="66" charset="0"/>
              </a:rPr>
              <a:t>readout offers high  resolution      	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Digital </a:t>
            </a:r>
            <a:r>
              <a:rPr lang="en-US" sz="1600" dirty="0">
                <a:solidFill>
                  <a:srgbClr val="FF0000"/>
                </a:solidFill>
                <a:latin typeface="Comic Sans MS" pitchFamily="66" charset="0"/>
              </a:rPr>
              <a:t>Bubble Chamber</a:t>
            </a:r>
            <a:r>
              <a:rPr lang="en-US" sz="1600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marL="266700" indent="-266700" algn="l">
              <a:lnSpc>
                <a:spcPct val="90000"/>
              </a:lnSpc>
              <a:buFont typeface="Arial" pitchFamily="34" charset="0"/>
              <a:buChar char="•"/>
            </a:pPr>
            <a:r>
              <a:rPr lang="en-US" sz="1600" dirty="0" smtClean="0">
                <a:latin typeface="Comic Sans MS" pitchFamily="66" charset="0"/>
              </a:rPr>
              <a:t>A </a:t>
            </a:r>
            <a:r>
              <a:rPr lang="en-US" sz="1600" dirty="0">
                <a:solidFill>
                  <a:srgbClr val="FF0000"/>
                </a:solidFill>
                <a:latin typeface="Comic Sans MS" pitchFamily="66" charset="0"/>
              </a:rPr>
              <a:t>TPC</a:t>
            </a:r>
            <a:r>
              <a:rPr lang="en-US" sz="1600" dirty="0">
                <a:latin typeface="Comic Sans MS" pitchFamily="66" charset="0"/>
              </a:rPr>
              <a:t> at the </a:t>
            </a:r>
            <a:r>
              <a:rPr lang="en-US" sz="1600" dirty="0">
                <a:solidFill>
                  <a:srgbClr val="FF0000"/>
                </a:solidFill>
                <a:latin typeface="Comic Sans MS" pitchFamily="66" charset="0"/>
              </a:rPr>
              <a:t>ILC</a:t>
            </a:r>
            <a:r>
              <a:rPr lang="en-US" sz="1600" dirty="0">
                <a:latin typeface="Comic Sans MS" pitchFamily="66" charset="0"/>
              </a:rPr>
              <a:t> needs excellent momentum   	resolution </a:t>
            </a:r>
            <a:r>
              <a:rPr lang="en-US" sz="1600" dirty="0" smtClean="0">
                <a:latin typeface="Comic Sans MS" pitchFamily="66" charset="0"/>
                <a:sym typeface="Symbol"/>
              </a:rPr>
              <a:t> </a:t>
            </a:r>
            <a:r>
              <a:rPr lang="en-US" sz="1600" dirty="0" smtClean="0">
                <a:latin typeface="Comic Sans MS" pitchFamily="66" charset="0"/>
              </a:rPr>
              <a:t>GEM-</a:t>
            </a:r>
            <a:r>
              <a:rPr lang="en-US" sz="1600" dirty="0" err="1" smtClean="0">
                <a:latin typeface="Comic Sans MS" pitchFamily="66" charset="0"/>
              </a:rPr>
              <a:t>TimePix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for end 	plate readout</a:t>
            </a:r>
          </a:p>
        </p:txBody>
      </p:sp>
      <p:sp>
        <p:nvSpPr>
          <p:cNvPr id="795659" name="Oval 11"/>
          <p:cNvSpPr>
            <a:spLocks noChangeArrowheads="1"/>
          </p:cNvSpPr>
          <p:nvPr/>
        </p:nvSpPr>
        <p:spPr bwMode="auto">
          <a:xfrm>
            <a:off x="2895600" y="2743200"/>
            <a:ext cx="152400" cy="152400"/>
          </a:xfrm>
          <a:prstGeom prst="ellipse">
            <a:avLst/>
          </a:prstGeom>
          <a:noFill/>
          <a:ln w="57150" algn="ctr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795660" name="Line 12"/>
          <p:cNvSpPr>
            <a:spLocks noChangeShapeType="1"/>
          </p:cNvSpPr>
          <p:nvPr/>
        </p:nvSpPr>
        <p:spPr bwMode="auto">
          <a:xfrm flipH="1" flipV="1">
            <a:off x="3048000" y="2895600"/>
            <a:ext cx="1447800" cy="3200400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795661" name="Text Box 13"/>
          <p:cNvSpPr txBox="1">
            <a:spLocks noChangeArrowheads="1"/>
          </p:cNvSpPr>
          <p:nvPr/>
        </p:nvSpPr>
        <p:spPr bwMode="auto">
          <a:xfrm>
            <a:off x="4572000" y="6019800"/>
            <a:ext cx="44196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latin typeface="Comic Sans MS" pitchFamily="66" charset="0"/>
              </a:rPr>
              <a:t>region of interest for this talk</a:t>
            </a:r>
            <a:endParaRPr lang="de-DE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75106" cy="1143000"/>
          </a:xfrm>
        </p:spPr>
        <p:txBody>
          <a:bodyPr/>
          <a:lstStyle/>
          <a:p>
            <a:pPr algn="l"/>
            <a:r>
              <a:rPr lang="de-DE" sz="6000" dirty="0" smtClean="0"/>
              <a:t>Outlook</a:t>
            </a:r>
            <a:endParaRPr lang="de-DE" sz="6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Finalizing setup of laser test-bench, which could be interesting also for other EUDET partners</a:t>
            </a:r>
          </a:p>
          <a:p>
            <a:r>
              <a:rPr lang="en-US" dirty="0" smtClean="0"/>
              <a:t>Developing software tools for integration with other DAQ systems and slow control</a:t>
            </a:r>
          </a:p>
          <a:p>
            <a:r>
              <a:rPr lang="en-US" dirty="0" smtClean="0"/>
              <a:t>BUT everybody is looking forward to a first test beam at DESY -&gt; so focus man power and give a good show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E9E14E-9F8C-44DE-A94B-177B6910B8CF}" type="datetime5">
              <a:rPr lang="en-US" smtClean="0"/>
              <a:pPr>
                <a:defRPr/>
              </a:pPr>
              <a:t>6-Oct-08</a:t>
            </a:fld>
            <a:endParaRPr lang="de-DE" alt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D4180-7ACD-4B57-8341-CC94090CBDAF}" type="slidenum">
              <a:rPr lang="de-DE" altLang="en-US" smtClean="0"/>
              <a:pPr>
                <a:defRPr/>
              </a:pPr>
              <a:t>30</a:t>
            </a:fld>
            <a:endParaRPr lang="de-DE" alt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804CC-E216-40FD-B30D-ED167D9E936C}" type="slidenum">
              <a:rPr lang="en-GB"/>
              <a:pPr/>
              <a:t>31</a:t>
            </a:fld>
            <a:endParaRPr lang="en-GB"/>
          </a:p>
        </p:txBody>
      </p:sp>
      <p:sp>
        <p:nvSpPr>
          <p:cNvPr id="1030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-152400"/>
            <a:ext cx="7543800" cy="1295400"/>
          </a:xfrm>
        </p:spPr>
        <p:txBody>
          <a:bodyPr/>
          <a:lstStyle/>
          <a:p>
            <a:r>
              <a:rPr lang="en-US" sz="4000" b="1">
                <a:latin typeface="Arial" charset="0"/>
              </a:rPr>
              <a:t>Rotated GEM structure (2007</a:t>
            </a:r>
            <a:r>
              <a:rPr lang="en-US" sz="4000" b="1"/>
              <a:t>)</a:t>
            </a:r>
          </a:p>
        </p:txBody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138738"/>
            <a:ext cx="7772400" cy="9572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sz="2500" b="1"/>
              <a:t>after rotation by 90° the observed spatial signal from the GEM pitch vanishes</a:t>
            </a:r>
          </a:p>
          <a:p>
            <a:pPr>
              <a:lnSpc>
                <a:spcPct val="90000"/>
              </a:lnSpc>
            </a:pPr>
            <a:r>
              <a:rPr lang="de-DE" sz="2500" b="1"/>
              <a:t>effect on the resolution is an improvement of ~ 2 </a:t>
            </a:r>
            <a:r>
              <a:rPr lang="el-GR" sz="2500" b="1">
                <a:cs typeface="Times New Roman" pitchFamily="18" charset="0"/>
              </a:rPr>
              <a:t>μ</a:t>
            </a:r>
            <a:r>
              <a:rPr lang="en-US" sz="2500" b="1">
                <a:cs typeface="Times New Roman" pitchFamily="18" charset="0"/>
              </a:rPr>
              <a:t>m</a:t>
            </a:r>
            <a:endParaRPr lang="el-GR" sz="2500" b="1">
              <a:cs typeface="Times New Roman" pitchFamily="18" charset="0"/>
            </a:endParaRPr>
          </a:p>
        </p:txBody>
      </p:sp>
      <p:graphicFrame>
        <p:nvGraphicFramePr>
          <p:cNvPr id="1030148" name="Object 4"/>
          <p:cNvGraphicFramePr>
            <a:graphicFrameLocks noChangeAspect="1"/>
          </p:cNvGraphicFramePr>
          <p:nvPr/>
        </p:nvGraphicFramePr>
        <p:xfrm>
          <a:off x="304800" y="1219200"/>
          <a:ext cx="5638800" cy="3479800"/>
        </p:xfrm>
        <a:graphic>
          <a:graphicData uri="http://schemas.openxmlformats.org/presentationml/2006/ole">
            <p:oleObj spid="_x0000_s4098" name="Graph" r:id="rId3" imgW="3929760" imgH="3006720" progId="Origin50.Graph">
              <p:embed/>
            </p:oleObj>
          </a:graphicData>
        </a:graphic>
      </p:graphicFrame>
      <p:graphicFrame>
        <p:nvGraphicFramePr>
          <p:cNvPr id="1030149" name="Object 5"/>
          <p:cNvGraphicFramePr>
            <a:graphicFrameLocks noChangeAspect="1"/>
          </p:cNvGraphicFramePr>
          <p:nvPr/>
        </p:nvGraphicFramePr>
        <p:xfrm>
          <a:off x="4941888" y="1905000"/>
          <a:ext cx="3979862" cy="3241675"/>
        </p:xfrm>
        <a:graphic>
          <a:graphicData uri="http://schemas.openxmlformats.org/presentationml/2006/ole">
            <p:oleObj spid="_x0000_s4099" name="Graph" r:id="rId4" imgW="3980160" imgH="3241440" progId="Origin50.Graph">
              <p:embed/>
            </p:oleObj>
          </a:graphicData>
        </a:graphic>
      </p:graphicFrame>
      <p:sp>
        <p:nvSpPr>
          <p:cNvPr id="1030150" name="Text Box 6"/>
          <p:cNvSpPr txBox="1">
            <a:spLocks noChangeArrowheads="1"/>
          </p:cNvSpPr>
          <p:nvPr/>
        </p:nvSpPr>
        <p:spPr bwMode="auto">
          <a:xfrm>
            <a:off x="3348038" y="25654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de-DE" sz="3600" b="1" i="1">
                <a:solidFill>
                  <a:srgbClr val="1C62C0"/>
                </a:solidFill>
                <a:latin typeface="Arial" charset="0"/>
              </a:rPr>
              <a:t>FFT</a:t>
            </a:r>
          </a:p>
        </p:txBody>
      </p:sp>
      <p:sp>
        <p:nvSpPr>
          <p:cNvPr id="1030151" name="Text Box 7"/>
          <p:cNvSpPr txBox="1">
            <a:spLocks noChangeArrowheads="1"/>
          </p:cNvSpPr>
          <p:nvPr/>
        </p:nvSpPr>
        <p:spPr bwMode="auto">
          <a:xfrm>
            <a:off x="6096000" y="41910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de-DE" sz="1800" b="1" i="1">
                <a:solidFill>
                  <a:srgbClr val="1C62C0"/>
                </a:solidFill>
                <a:latin typeface="Arial" charset="0"/>
              </a:rPr>
              <a:t>signal spatial </a:t>
            </a:r>
          </a:p>
        </p:txBody>
      </p:sp>
      <p:sp>
        <p:nvSpPr>
          <p:cNvPr id="1030152" name="Line 8"/>
          <p:cNvSpPr>
            <a:spLocks noChangeShapeType="1"/>
          </p:cNvSpPr>
          <p:nvPr/>
        </p:nvSpPr>
        <p:spPr bwMode="auto">
          <a:xfrm>
            <a:off x="2627313" y="3573463"/>
            <a:ext cx="0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0153" name="Text Box 9"/>
          <p:cNvSpPr txBox="1">
            <a:spLocks noChangeArrowheads="1"/>
          </p:cNvSpPr>
          <p:nvPr/>
        </p:nvSpPr>
        <p:spPr bwMode="auto">
          <a:xfrm>
            <a:off x="1763713" y="3284538"/>
            <a:ext cx="1944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800">
                <a:latin typeface="Arial" charset="0"/>
              </a:rPr>
              <a:t>expected signal</a:t>
            </a:r>
            <a:endParaRPr lang="de-DE" sz="1800">
              <a:latin typeface="Arial" charset="0"/>
            </a:endParaRPr>
          </a:p>
        </p:txBody>
      </p:sp>
      <p:sp>
        <p:nvSpPr>
          <p:cNvPr id="13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/>
          <a:srcRect l="18750" t="40430" r="20313" b="15623"/>
          <a:stretch>
            <a:fillRect/>
          </a:stretch>
        </p:blipFill>
        <p:spPr bwMode="auto">
          <a:xfrm>
            <a:off x="4397375" y="3860800"/>
            <a:ext cx="4953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Arc 31"/>
          <p:cNvSpPr/>
          <p:nvPr/>
        </p:nvSpPr>
        <p:spPr>
          <a:xfrm rot="9875860">
            <a:off x="4494213" y="395288"/>
            <a:ext cx="1428750" cy="4643437"/>
          </a:xfrm>
          <a:prstGeom prst="arc">
            <a:avLst/>
          </a:prstGeom>
          <a:ln w="22225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31" name="Arc 30"/>
          <p:cNvSpPr/>
          <p:nvPr/>
        </p:nvSpPr>
        <p:spPr>
          <a:xfrm rot="9875860">
            <a:off x="4635500" y="1379538"/>
            <a:ext cx="2000250" cy="3000375"/>
          </a:xfrm>
          <a:prstGeom prst="arc">
            <a:avLst/>
          </a:prstGeom>
          <a:ln w="22225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0195D8-90A3-4E93-92BE-DAA698BF05E6}" type="slidenum">
              <a:rPr lang="de-DE" altLang="en-US"/>
              <a:pPr>
                <a:defRPr/>
              </a:pPr>
              <a:t>32</a:t>
            </a:fld>
            <a:endParaRPr lang="de-DE" alt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0900" y="69804"/>
            <a:ext cx="5878593" cy="2123658"/>
          </a:xfrm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Simulation studies: </a:t>
            </a:r>
            <a:r>
              <a:rPr lang="de-DE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Inverse TPC</a:t>
            </a:r>
            <a: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de-DE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de-DE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Oval 6"/>
          <p:cNvSpPr/>
          <p:nvPr/>
        </p:nvSpPr>
        <p:spPr>
          <a:xfrm>
            <a:off x="1897063" y="1990725"/>
            <a:ext cx="1000125" cy="185737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8" name="Oval 7"/>
          <p:cNvSpPr/>
          <p:nvPr/>
        </p:nvSpPr>
        <p:spPr>
          <a:xfrm>
            <a:off x="4183063" y="1990725"/>
            <a:ext cx="1000125" cy="1857375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15" name="Arc 14"/>
          <p:cNvSpPr/>
          <p:nvPr/>
        </p:nvSpPr>
        <p:spPr>
          <a:xfrm rot="20675860">
            <a:off x="2687638" y="1625600"/>
            <a:ext cx="2000250" cy="3000375"/>
          </a:xfrm>
          <a:prstGeom prst="arc">
            <a:avLst/>
          </a:prstGeom>
          <a:ln w="22225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26" name="Arc 25"/>
          <p:cNvSpPr/>
          <p:nvPr/>
        </p:nvSpPr>
        <p:spPr>
          <a:xfrm rot="20675860">
            <a:off x="3259138" y="752475"/>
            <a:ext cx="1428750" cy="4643438"/>
          </a:xfrm>
          <a:prstGeom prst="arc">
            <a:avLst/>
          </a:prstGeom>
          <a:ln w="22225" cmpd="sng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37" name="TextBox 36"/>
          <p:cNvSpPr txBox="1"/>
          <p:nvPr/>
        </p:nvSpPr>
        <p:spPr>
          <a:xfrm>
            <a:off x="1322343" y="4146550"/>
            <a:ext cx="37861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Pixellated readout on central electrode</a:t>
            </a:r>
            <a:endParaRPr lang="de-DE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397625" y="2003425"/>
            <a:ext cx="1000125" cy="185737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48" name="Oval 47"/>
          <p:cNvSpPr/>
          <p:nvPr/>
        </p:nvSpPr>
        <p:spPr>
          <a:xfrm>
            <a:off x="4549775" y="2813050"/>
            <a:ext cx="214313" cy="21431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8206" name="TextBox 48"/>
          <p:cNvSpPr txBox="1">
            <a:spLocks noChangeArrowheads="1"/>
          </p:cNvSpPr>
          <p:nvPr/>
        </p:nvSpPr>
        <p:spPr bwMode="auto">
          <a:xfrm>
            <a:off x="4468813" y="1536700"/>
            <a:ext cx="3571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 dirty="0" smtClean="0">
                <a:solidFill>
                  <a:schemeClr val="accent2"/>
                </a:solidFill>
                <a:latin typeface="Comic Sans MS" pitchFamily="66" charset="0"/>
              </a:rPr>
              <a:t>Interaction region</a:t>
            </a:r>
            <a:endParaRPr lang="de-DE" sz="20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7158" y="4999059"/>
            <a:ext cx="8786842" cy="163121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5725" indent="-85725"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omic Sans MS" pitchFamily="66" charset="0"/>
              </a:rPr>
              <a:t>Investigate optimal pixel size as function of:</a:t>
            </a:r>
          </a:p>
          <a:p>
            <a:pPr marL="2743200" lvl="5" indent="-457200">
              <a:buFont typeface="+mj-lt"/>
              <a:buAutoNum type="arabicPeriod"/>
              <a:defRPr/>
            </a:pPr>
            <a:r>
              <a:rPr lang="en-US" sz="2000" dirty="0" smtClean="0">
                <a:latin typeface="Comic Sans MS" pitchFamily="66" charset="0"/>
              </a:rPr>
              <a:t>Drift distance</a:t>
            </a:r>
          </a:p>
          <a:p>
            <a:pPr marL="2743200" lvl="5" indent="-457200">
              <a:buFont typeface="+mj-lt"/>
              <a:buAutoNum type="arabicPeriod"/>
              <a:defRPr/>
            </a:pPr>
            <a:r>
              <a:rPr lang="en-US" sz="2000" dirty="0" smtClean="0">
                <a:latin typeface="Comic Sans MS" pitchFamily="66" charset="0"/>
              </a:rPr>
              <a:t>Magnetic field</a:t>
            </a:r>
          </a:p>
          <a:p>
            <a:pPr marL="0" lvl="5"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omic Sans MS" pitchFamily="66" charset="0"/>
              </a:rPr>
              <a:t>Studies on technical feasibility, e.g. cooling</a:t>
            </a:r>
          </a:p>
          <a:p>
            <a:pPr marL="1704975" lvl="8" indent="-266700">
              <a:defRPr/>
            </a:pPr>
            <a:r>
              <a:rPr lang="en-US" sz="2000" dirty="0" smtClean="0">
                <a:latin typeface="Comic Sans MS" pitchFamily="66" charset="0"/>
                <a:sym typeface="Symbol"/>
              </a:rPr>
              <a:t></a:t>
            </a:r>
            <a:r>
              <a:rPr lang="en-US" sz="2000" dirty="0" smtClean="0">
                <a:latin typeface="Comic Sans MS" pitchFamily="66" charset="0"/>
              </a:rPr>
              <a:t>expertise on design integration in Freiburg available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54813" y="3789363"/>
            <a:ext cx="7143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itchFamily="66" charset="0"/>
              </a:rPr>
              <a:t>-HV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54188" y="3789363"/>
            <a:ext cx="7143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itchFamily="66" charset="0"/>
              </a:rPr>
              <a:t>-HV</a:t>
            </a:r>
          </a:p>
        </p:txBody>
      </p:sp>
      <p:cxnSp>
        <p:nvCxnSpPr>
          <p:cNvPr id="36" name="Straight Connector 35"/>
          <p:cNvCxnSpPr>
            <a:stCxn id="7" idx="0"/>
            <a:endCxn id="42" idx="0"/>
          </p:cNvCxnSpPr>
          <p:nvPr/>
        </p:nvCxnSpPr>
        <p:spPr>
          <a:xfrm rot="16200000" flipH="1">
            <a:off x="4641057" y="-253207"/>
            <a:ext cx="12700" cy="450056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H="1">
            <a:off x="4658519" y="1616869"/>
            <a:ext cx="12700" cy="45005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atumsplatzhalter 4"/>
          <p:cNvSpPr>
            <a:spLocks noGrp="1"/>
          </p:cNvSpPr>
          <p:nvPr>
            <p:ph type="dt" sz="half" idx="10"/>
          </p:nvPr>
        </p:nvSpPr>
        <p:spPr>
          <a:xfrm>
            <a:off x="7875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317"/>
            <a:ext cx="5329255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de-DE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de-DE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de-DE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de-DE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de-DE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First results with pro-cessed chip</a:t>
            </a:r>
            <a:r>
              <a:rPr lang="de-DE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de-DE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de-DE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de-DE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de-DE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8D4180-7ACD-4B57-8341-CC94090CBDAF}" type="slidenum">
              <a:rPr lang="de-DE" altLang="en-US" smtClean="0"/>
              <a:pPr>
                <a:defRPr/>
              </a:pPr>
              <a:t>33</a:t>
            </a:fld>
            <a:endParaRPr lang="de-DE" altLang="en-US" dirty="0"/>
          </a:p>
        </p:txBody>
      </p:sp>
      <p:pic>
        <p:nvPicPr>
          <p:cNvPr id="22" name="Content Placeholder 3" descr="crosstalk.png"/>
          <p:cNvPicPr>
            <a:picLocks noGrp="1" noChangeAspect="1"/>
          </p:cNvPicPr>
          <p:nvPr>
            <p:ph idx="1"/>
          </p:nvPr>
        </p:nvPicPr>
        <p:blipFill>
          <a:blip r:embed="rId2"/>
          <a:srcRect t="2673"/>
          <a:stretch>
            <a:fillRect/>
          </a:stretch>
        </p:blipFill>
        <p:spPr>
          <a:xfrm>
            <a:off x="1262073" y="1178350"/>
            <a:ext cx="6592981" cy="4806560"/>
          </a:xfrm>
        </p:spPr>
      </p:pic>
      <p:cxnSp>
        <p:nvCxnSpPr>
          <p:cNvPr id="23" name="Straight Connector 22"/>
          <p:cNvCxnSpPr/>
          <p:nvPr/>
        </p:nvCxnSpPr>
        <p:spPr>
          <a:xfrm rot="10800000" flipV="1">
            <a:off x="2119331" y="3832429"/>
            <a:ext cx="5143534" cy="475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0800000">
            <a:off x="2119331" y="4589660"/>
            <a:ext cx="5143535" cy="28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8"/>
          <p:cNvSpPr txBox="1">
            <a:spLocks noChangeArrowheads="1"/>
          </p:cNvSpPr>
          <p:nvPr/>
        </p:nvSpPr>
        <p:spPr bwMode="auto">
          <a:xfrm>
            <a:off x="7191427" y="3179960"/>
            <a:ext cx="1214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 dirty="0">
                <a:cs typeface="Arial" charset="0"/>
              </a:rPr>
              <a:t>100%</a:t>
            </a:r>
          </a:p>
        </p:txBody>
      </p:sp>
      <p:sp>
        <p:nvSpPr>
          <p:cNvPr id="26" name="TextBox 9"/>
          <p:cNvSpPr txBox="1">
            <a:spLocks noChangeArrowheads="1"/>
          </p:cNvSpPr>
          <p:nvPr/>
        </p:nvSpPr>
        <p:spPr bwMode="auto">
          <a:xfrm>
            <a:off x="7191427" y="3965778"/>
            <a:ext cx="1214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 dirty="0">
                <a:cs typeface="Arial" charset="0"/>
              </a:rPr>
              <a:t>10%</a:t>
            </a:r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4797464" y="3654627"/>
            <a:ext cx="501647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2584474" y="4010227"/>
            <a:ext cx="1214437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190899" y="3618116"/>
            <a:ext cx="1857388" cy="1588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19"/>
          <p:cNvSpPr txBox="1">
            <a:spLocks noChangeArrowheads="1"/>
          </p:cNvSpPr>
          <p:nvPr/>
        </p:nvSpPr>
        <p:spPr bwMode="auto">
          <a:xfrm>
            <a:off x="3548089" y="3260926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dirty="0">
                <a:latin typeface="Calibri" pitchFamily="34" charset="0"/>
                <a:sym typeface="Symbol" pitchFamily="18" charset="2"/>
              </a:rPr>
              <a:t></a:t>
            </a:r>
            <a:r>
              <a:rPr lang="de-DE" b="1" dirty="0">
                <a:cs typeface="Arial" charset="0"/>
                <a:sym typeface="Symbol" pitchFamily="18" charset="2"/>
              </a:rPr>
              <a:t>27 V</a:t>
            </a:r>
            <a:endParaRPr lang="de-DE" b="1" dirty="0">
              <a:cs typeface="Arial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10800000">
            <a:off x="2186005" y="3260923"/>
            <a:ext cx="357188" cy="1587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2399524" y="3260129"/>
            <a:ext cx="285750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24"/>
          <p:cNvSpPr txBox="1">
            <a:spLocks noChangeArrowheads="1"/>
          </p:cNvSpPr>
          <p:nvPr/>
        </p:nvSpPr>
        <p:spPr bwMode="auto">
          <a:xfrm>
            <a:off x="2186005" y="2832298"/>
            <a:ext cx="19288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600" b="1" dirty="0">
                <a:cs typeface="Arial" charset="0"/>
              </a:rPr>
              <a:t>Clusters not </a:t>
            </a:r>
            <a:r>
              <a:rPr lang="en-US" sz="1600" b="1" dirty="0" smtClean="0">
                <a:cs typeface="Arial" charset="0"/>
              </a:rPr>
              <a:t>filled</a:t>
            </a:r>
            <a:endParaRPr lang="en-US" sz="1600" b="1" dirty="0">
              <a:cs typeface="Arial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5829318" y="3260923"/>
            <a:ext cx="357187" cy="1587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5687237" y="3260129"/>
            <a:ext cx="285750" cy="158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1"/>
          <p:cNvSpPr txBox="1">
            <a:spLocks noChangeArrowheads="1"/>
          </p:cNvSpPr>
          <p:nvPr/>
        </p:nvSpPr>
        <p:spPr bwMode="auto">
          <a:xfrm>
            <a:off x="5329255" y="2832298"/>
            <a:ext cx="19288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 smtClean="0">
                <a:cs typeface="Arial" charset="0"/>
              </a:rPr>
              <a:t>Clusters</a:t>
            </a:r>
            <a:r>
              <a:rPr lang="de-DE" sz="1600" b="1" dirty="0" smtClean="0">
                <a:cs typeface="Arial" charset="0"/>
              </a:rPr>
              <a:t> </a:t>
            </a:r>
            <a:r>
              <a:rPr lang="en-US" sz="1600" b="1" dirty="0" smtClean="0">
                <a:cs typeface="Arial" charset="0"/>
              </a:rPr>
              <a:t>filled</a:t>
            </a:r>
            <a:endParaRPr lang="en-US" sz="1600" b="1" dirty="0">
              <a:cs typeface="Arial" charset="0"/>
            </a:endParaRP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126964" y="6013589"/>
            <a:ext cx="912825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de-DE" sz="2000" dirty="0" smtClean="0">
                <a:latin typeface="Calibri" pitchFamily="34" charset="0"/>
                <a:sym typeface="Symbol" pitchFamily="18" charset="2"/>
              </a:rPr>
              <a:t></a:t>
            </a:r>
            <a:r>
              <a:rPr lang="en-US" sz="2000" b="1" dirty="0" smtClean="0">
                <a:latin typeface="Comic Sans MS" pitchFamily="66" charset="0"/>
              </a:rPr>
              <a:t>27V correspond </a:t>
            </a:r>
            <a:r>
              <a:rPr lang="en-US" sz="2000" b="1" dirty="0">
                <a:latin typeface="Comic Sans MS" pitchFamily="66" charset="0"/>
              </a:rPr>
              <a:t>to a factor 5 </a:t>
            </a:r>
            <a:r>
              <a:rPr lang="en-US" sz="2000" b="1" dirty="0" smtClean="0">
                <a:latin typeface="Comic Sans MS" pitchFamily="66" charset="0"/>
              </a:rPr>
              <a:t>in gain. </a:t>
            </a:r>
          </a:p>
          <a:p>
            <a:pPr algn="ctr"/>
            <a:r>
              <a:rPr lang="en-US" sz="2000" b="1" dirty="0" smtClean="0">
                <a:latin typeface="Comic Sans MS" pitchFamily="66" charset="0"/>
              </a:rPr>
              <a:t>Ongoing investigation of the cross talk behavior </a:t>
            </a:r>
            <a:endParaRPr lang="de-DE" sz="2000" b="1" dirty="0">
              <a:latin typeface="Comic Sans MS" pitchFamily="66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805227" y="1178350"/>
            <a:ext cx="1898676" cy="1601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9" name="Datumsplatzhalter 4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83911-024D-4B34-9406-D928A60D5CE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9840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72400" cy="762000"/>
          </a:xfrm>
        </p:spPr>
        <p:txBody>
          <a:bodyPr/>
          <a:lstStyle/>
          <a:p>
            <a:r>
              <a:rPr lang="de-DE" sz="3600" b="1" dirty="0"/>
              <a:t>GEM - Gas </a:t>
            </a:r>
            <a:r>
              <a:rPr lang="de-DE" sz="3600" b="1" dirty="0" err="1"/>
              <a:t>Electron</a:t>
            </a:r>
            <a:r>
              <a:rPr lang="de-DE" sz="3600" b="1" dirty="0"/>
              <a:t> Multiplier</a:t>
            </a:r>
          </a:p>
        </p:txBody>
      </p:sp>
      <p:pic>
        <p:nvPicPr>
          <p:cNvPr id="9840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7738" y="1524000"/>
            <a:ext cx="4816475" cy="3171825"/>
          </a:xfrm>
          <a:prstGeom prst="rect">
            <a:avLst/>
          </a:prstGeom>
          <a:noFill/>
        </p:spPr>
      </p:pic>
      <p:sp>
        <p:nvSpPr>
          <p:cNvPr id="984069" name="Text Box 5"/>
          <p:cNvSpPr txBox="1">
            <a:spLocks noChangeArrowheads="1"/>
          </p:cNvSpPr>
          <p:nvPr/>
        </p:nvSpPr>
        <p:spPr bwMode="auto">
          <a:xfrm>
            <a:off x="336492" y="593990"/>
            <a:ext cx="39501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1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F. </a:t>
            </a:r>
            <a:r>
              <a:rPr lang="en-US" sz="12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Sauli</a:t>
            </a:r>
            <a:r>
              <a:rPr lang="en-US" sz="1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en-US" sz="12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Nucl</a:t>
            </a:r>
            <a:r>
              <a:rPr lang="en-US" sz="1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</a:t>
            </a:r>
            <a:r>
              <a:rPr lang="en-US" sz="12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Instrum</a:t>
            </a:r>
            <a:r>
              <a:rPr lang="en-US" sz="1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 Methods A386(1997)531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1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F. </a:t>
            </a:r>
            <a:r>
              <a:rPr lang="en-US" sz="12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Sauli</a:t>
            </a:r>
            <a:r>
              <a:rPr lang="en-US" sz="1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http://www.cern.ch/GDD</a:t>
            </a:r>
          </a:p>
        </p:txBody>
      </p:sp>
      <p:sp>
        <p:nvSpPr>
          <p:cNvPr id="984070" name="Text Box 6"/>
          <p:cNvSpPr txBox="1">
            <a:spLocks noChangeArrowheads="1"/>
          </p:cNvSpPr>
          <p:nvPr/>
        </p:nvSpPr>
        <p:spPr bwMode="auto">
          <a:xfrm>
            <a:off x="3890997" y="828173"/>
            <a:ext cx="32004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4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Thin, metal coated polymer foil. Very high </a:t>
            </a:r>
            <a:r>
              <a:rPr lang="en-US" sz="1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density</a:t>
            </a:r>
            <a:r>
              <a:rPr lang="en-US" sz="14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of chemical pierced holes</a:t>
            </a:r>
            <a:endParaRPr lang="en-US" sz="1400" b="1" i="1" baseline="300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98407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1384272"/>
            <a:ext cx="3352800" cy="12192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1400" b="1" dirty="0"/>
              <a:t>Principle: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tx1"/>
              </a:buClr>
            </a:pPr>
            <a:r>
              <a:rPr lang="en-US" sz="1400" b="1" dirty="0"/>
              <a:t>2 layers Cu  each 5µm thick, separated from each other by 50µm </a:t>
            </a:r>
            <a:r>
              <a:rPr lang="en-US" sz="1400" b="1" dirty="0" err="1"/>
              <a:t>Kapton</a:t>
            </a:r>
            <a:r>
              <a:rPr lang="en-US" sz="1400" b="1" dirty="0"/>
              <a:t>.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1400" b="1" dirty="0"/>
              <a:t>Conical </a:t>
            </a:r>
            <a:r>
              <a:rPr lang="en-US" sz="1400" b="1" dirty="0" smtClean="0"/>
              <a:t>etched </a:t>
            </a:r>
            <a:r>
              <a:rPr lang="en-US" sz="14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holes</a:t>
            </a:r>
            <a:r>
              <a:rPr lang="en-US" sz="1400" b="1" dirty="0"/>
              <a:t> largest </a:t>
            </a:r>
            <a:r>
              <a:rPr lang="en-US" sz="14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Ø70µm</a:t>
            </a:r>
            <a:r>
              <a:rPr lang="en-US" sz="14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en-US" sz="1400" b="1" dirty="0"/>
              <a:t> diagonal </a:t>
            </a:r>
            <a:r>
              <a:rPr lang="en-US" sz="14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distance of holes</a:t>
            </a:r>
            <a:r>
              <a:rPr lang="en-US" sz="1400" b="1" dirty="0">
                <a:solidFill>
                  <a:schemeClr val="hlink"/>
                </a:solidFill>
              </a:rPr>
              <a:t> </a:t>
            </a:r>
            <a:r>
              <a:rPr lang="en-US" sz="14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140µm</a:t>
            </a:r>
            <a:r>
              <a:rPr lang="en-US" sz="1400" b="1" dirty="0">
                <a:solidFill>
                  <a:schemeClr val="hlink"/>
                </a:solidFill>
              </a:rPr>
              <a:t>.</a:t>
            </a:r>
          </a:p>
          <a:p>
            <a:pPr>
              <a:lnSpc>
                <a:spcPct val="90000"/>
              </a:lnSpc>
            </a:pPr>
            <a:endParaRPr lang="en-US" sz="1400" b="1" dirty="0">
              <a:solidFill>
                <a:schemeClr val="hlink"/>
              </a:solidFill>
            </a:endParaRP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762000" y="3073400"/>
            <a:ext cx="3173413" cy="2846388"/>
            <a:chOff x="480" y="1936"/>
            <a:chExt cx="1999" cy="1793"/>
          </a:xfrm>
        </p:grpSpPr>
        <p:pic>
          <p:nvPicPr>
            <p:cNvPr id="984068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0" y="1936"/>
              <a:ext cx="1999" cy="1793"/>
            </a:xfrm>
            <a:prstGeom prst="rect">
              <a:avLst/>
            </a:prstGeom>
            <a:noFill/>
          </p:spPr>
        </p:pic>
        <p:sp>
          <p:nvSpPr>
            <p:cNvPr id="984072" name="Freeform 8"/>
            <p:cNvSpPr>
              <a:spLocks/>
            </p:cNvSpPr>
            <p:nvPr/>
          </p:nvSpPr>
          <p:spPr bwMode="auto">
            <a:xfrm>
              <a:off x="768" y="2256"/>
              <a:ext cx="336" cy="816"/>
            </a:xfrm>
            <a:custGeom>
              <a:avLst/>
              <a:gdLst/>
              <a:ahLst/>
              <a:cxnLst>
                <a:cxn ang="0">
                  <a:pos x="96" y="96"/>
                </a:cxn>
                <a:cxn ang="0">
                  <a:pos x="91" y="309"/>
                </a:cxn>
                <a:cxn ang="0">
                  <a:pos x="59" y="469"/>
                </a:cxn>
                <a:cxn ang="0">
                  <a:pos x="37" y="619"/>
                </a:cxn>
                <a:cxn ang="0">
                  <a:pos x="0" y="704"/>
                </a:cxn>
                <a:cxn ang="0">
                  <a:pos x="112" y="736"/>
                </a:cxn>
                <a:cxn ang="0">
                  <a:pos x="240" y="715"/>
                </a:cxn>
                <a:cxn ang="0">
                  <a:pos x="277" y="683"/>
                </a:cxn>
                <a:cxn ang="0">
                  <a:pos x="213" y="608"/>
                </a:cxn>
                <a:cxn ang="0">
                  <a:pos x="187" y="475"/>
                </a:cxn>
                <a:cxn ang="0">
                  <a:pos x="176" y="309"/>
                </a:cxn>
                <a:cxn ang="0">
                  <a:pos x="144" y="181"/>
                </a:cxn>
                <a:cxn ang="0">
                  <a:pos x="107" y="0"/>
                </a:cxn>
              </a:cxnLst>
              <a:rect l="0" t="0" r="r" b="b"/>
              <a:pathLst>
                <a:path w="277" h="736">
                  <a:moveTo>
                    <a:pt x="96" y="96"/>
                  </a:moveTo>
                  <a:lnTo>
                    <a:pt x="91" y="309"/>
                  </a:lnTo>
                  <a:lnTo>
                    <a:pt x="59" y="469"/>
                  </a:lnTo>
                  <a:lnTo>
                    <a:pt x="37" y="619"/>
                  </a:lnTo>
                  <a:lnTo>
                    <a:pt x="0" y="704"/>
                  </a:lnTo>
                  <a:lnTo>
                    <a:pt x="112" y="736"/>
                  </a:lnTo>
                  <a:lnTo>
                    <a:pt x="240" y="715"/>
                  </a:lnTo>
                  <a:lnTo>
                    <a:pt x="277" y="683"/>
                  </a:lnTo>
                  <a:lnTo>
                    <a:pt x="213" y="608"/>
                  </a:lnTo>
                  <a:lnTo>
                    <a:pt x="187" y="475"/>
                  </a:lnTo>
                  <a:lnTo>
                    <a:pt x="176" y="309"/>
                  </a:lnTo>
                  <a:lnTo>
                    <a:pt x="144" y="181"/>
                  </a:lnTo>
                  <a:lnTo>
                    <a:pt x="107" y="0"/>
                  </a:lnTo>
                </a:path>
              </a:pathLst>
            </a:custGeom>
            <a:solidFill>
              <a:srgbClr val="E31D16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latin typeface="Comic Sans MS" pitchFamily="66" charset="0"/>
              </a:endParaRPr>
            </a:p>
          </p:txBody>
        </p:sp>
        <p:sp>
          <p:nvSpPr>
            <p:cNvPr id="984073" name="Oval 9"/>
            <p:cNvSpPr>
              <a:spLocks noChangeArrowheads="1"/>
            </p:cNvSpPr>
            <p:nvPr/>
          </p:nvSpPr>
          <p:spPr bwMode="auto">
            <a:xfrm>
              <a:off x="768" y="2880"/>
              <a:ext cx="336" cy="139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2BAE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latin typeface="Comic Sans MS" pitchFamily="66" charset="0"/>
              </a:endParaRPr>
            </a:p>
          </p:txBody>
        </p:sp>
        <p:sp>
          <p:nvSpPr>
            <p:cNvPr id="984074" name="Oval 10"/>
            <p:cNvSpPr>
              <a:spLocks noChangeArrowheads="1"/>
            </p:cNvSpPr>
            <p:nvPr/>
          </p:nvSpPr>
          <p:spPr bwMode="auto">
            <a:xfrm>
              <a:off x="672" y="3168"/>
              <a:ext cx="512" cy="240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2BAE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latin typeface="Comic Sans MS" pitchFamily="66" charset="0"/>
              </a:endParaRPr>
            </a:p>
          </p:txBody>
        </p:sp>
        <p:sp>
          <p:nvSpPr>
            <p:cNvPr id="984075" name="Oval 11"/>
            <p:cNvSpPr>
              <a:spLocks noChangeArrowheads="1"/>
            </p:cNvSpPr>
            <p:nvPr/>
          </p:nvSpPr>
          <p:spPr bwMode="auto">
            <a:xfrm>
              <a:off x="864" y="2592"/>
              <a:ext cx="144" cy="96"/>
            </a:xfrm>
            <a:prstGeom prst="ellipse">
              <a:avLst/>
            </a:prstGeom>
            <a:gradFill rotWithShape="0">
              <a:gsLst>
                <a:gs pos="0">
                  <a:srgbClr val="3019FF"/>
                </a:gs>
                <a:gs pos="100000">
                  <a:srgbClr val="2BAE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latin typeface="Comic Sans MS" pitchFamily="66" charset="0"/>
              </a:endParaRPr>
            </a:p>
          </p:txBody>
        </p:sp>
        <p:sp>
          <p:nvSpPr>
            <p:cNvPr id="984076" name="Oval 12"/>
            <p:cNvSpPr>
              <a:spLocks noChangeArrowheads="1"/>
            </p:cNvSpPr>
            <p:nvPr/>
          </p:nvSpPr>
          <p:spPr bwMode="auto">
            <a:xfrm>
              <a:off x="864" y="2256"/>
              <a:ext cx="96" cy="48"/>
            </a:xfrm>
            <a:prstGeom prst="ellipse">
              <a:avLst/>
            </a:prstGeom>
            <a:gradFill rotWithShape="0">
              <a:gsLst>
                <a:gs pos="0">
                  <a:srgbClr val="3019FF"/>
                </a:gs>
                <a:gs pos="100000">
                  <a:srgbClr val="2BAE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>
                <a:latin typeface="Comic Sans MS" pitchFamily="66" charset="0"/>
              </a:endParaRPr>
            </a:p>
          </p:txBody>
        </p:sp>
        <p:sp>
          <p:nvSpPr>
            <p:cNvPr id="984077" name="Oval 13"/>
            <p:cNvSpPr>
              <a:spLocks noChangeArrowheads="1"/>
            </p:cNvSpPr>
            <p:nvPr/>
          </p:nvSpPr>
          <p:spPr bwMode="auto">
            <a:xfrm>
              <a:off x="2146" y="2232"/>
              <a:ext cx="182" cy="90"/>
            </a:xfrm>
            <a:prstGeom prst="ellipse">
              <a:avLst/>
            </a:prstGeom>
            <a:gradFill rotWithShape="0">
              <a:gsLst>
                <a:gs pos="0">
                  <a:schemeClr val="tx1"/>
                </a:gs>
                <a:gs pos="100000">
                  <a:srgbClr val="000066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chemeClr val="tx1"/>
              </a:extrusionClr>
            </a:sp3d>
          </p:spPr>
          <p:txBody>
            <a:bodyPr wrap="none" anchor="ctr">
              <a:flatTx/>
            </a:bodyPr>
            <a:lstStyle/>
            <a:p>
              <a:endParaRPr lang="de-DE">
                <a:latin typeface="Comic Sans MS" pitchFamily="66" charset="0"/>
              </a:endParaRPr>
            </a:p>
          </p:txBody>
        </p:sp>
        <p:sp>
          <p:nvSpPr>
            <p:cNvPr id="984078" name="Line 14"/>
            <p:cNvSpPr>
              <a:spLocks noChangeShapeType="1"/>
            </p:cNvSpPr>
            <p:nvPr/>
          </p:nvSpPr>
          <p:spPr bwMode="auto">
            <a:xfrm>
              <a:off x="513" y="2278"/>
              <a:ext cx="1588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de-DE">
                <a:latin typeface="Comic Sans MS" pitchFamily="66" charset="0"/>
              </a:endParaRPr>
            </a:p>
          </p:txBody>
        </p:sp>
      </p:grpSp>
      <p:sp>
        <p:nvSpPr>
          <p:cNvPr id="984079" name="Rectangle 15"/>
          <p:cNvSpPr>
            <a:spLocks noChangeArrowheads="1"/>
          </p:cNvSpPr>
          <p:nvPr/>
        </p:nvSpPr>
        <p:spPr bwMode="auto">
          <a:xfrm>
            <a:off x="4284663" y="5029200"/>
            <a:ext cx="48593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en-US" sz="18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Advantages of Triple-GEM-setup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13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Gas gain up </a:t>
            </a:r>
            <a:r>
              <a:rPr lang="en-US" sz="13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to</a:t>
            </a:r>
            <a:r>
              <a:rPr lang="en-US" sz="13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13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10</a:t>
            </a:r>
            <a:r>
              <a:rPr lang="en-US" sz="1300" b="1" i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5</a:t>
            </a:r>
            <a:r>
              <a:rPr lang="en-US" sz="1300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1300" b="1" dirty="0">
                <a:solidFill>
                  <a:srgbClr val="0000FF"/>
                </a:solidFill>
                <a:latin typeface="Comic Sans MS" pitchFamily="66" charset="0"/>
              </a:rPr>
              <a:t>in ArCO</a:t>
            </a:r>
            <a:r>
              <a:rPr lang="en-US" sz="1300" b="1" baseline="-25000" dirty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en-US" sz="1300" b="1" dirty="0">
                <a:solidFill>
                  <a:srgbClr val="0000FF"/>
                </a:solidFill>
                <a:latin typeface="Comic Sans MS" pitchFamily="66" charset="0"/>
              </a:rPr>
              <a:t> easily achievable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13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Minimizing the </a:t>
            </a:r>
            <a:r>
              <a:rPr lang="en-US" sz="13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back drift </a:t>
            </a:r>
            <a:r>
              <a:rPr lang="en-US" sz="13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of positive ions into the drift volume (</a:t>
            </a:r>
            <a:r>
              <a: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O</a:t>
            </a:r>
            <a:r>
              <a:rPr lang="en-US" sz="13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(10</a:t>
            </a:r>
            <a:r>
              <a:rPr lang="en-US" sz="1300" b="1" i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-2</a:t>
            </a:r>
            <a:r>
              <a:rPr lang="en-US" sz="13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))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13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Encapsulated region of amplification</a:t>
            </a:r>
          </a:p>
        </p:txBody>
      </p:sp>
      <p:sp>
        <p:nvSpPr>
          <p:cNvPr id="20" name="Datumsplatzhalter 4"/>
          <p:cNvSpPr>
            <a:spLocks noGrp="1"/>
          </p:cNvSpPr>
          <p:nvPr>
            <p:ph type="dt" sz="half" idx="10"/>
          </p:nvPr>
        </p:nvSpPr>
        <p:spPr>
          <a:xfrm>
            <a:off x="381000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17C28-5077-4C41-A20D-FFCC95CEB1E1}" type="slidenum">
              <a:rPr lang="en-GB">
                <a:latin typeface="Comic Sans MS" pitchFamily="66" charset="0"/>
              </a:rPr>
              <a:pPr/>
              <a:t>5</a:t>
            </a:fld>
            <a:endParaRPr lang="en-GB">
              <a:latin typeface="Comic Sans MS" pitchFamily="66" charset="0"/>
            </a:endParaRPr>
          </a:p>
        </p:txBody>
      </p:sp>
      <p:pic>
        <p:nvPicPr>
          <p:cNvPr id="923697" name="Picture 49" descr="stack_desy-1_new_bb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7479" y="422277"/>
            <a:ext cx="3733800" cy="3152775"/>
          </a:xfrm>
          <a:noFill/>
          <a:ln/>
        </p:spPr>
      </p:pic>
      <p:sp>
        <p:nvSpPr>
          <p:cNvPr id="92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-649359" y="-39735"/>
            <a:ext cx="5867400" cy="685800"/>
          </a:xfrm>
        </p:spPr>
        <p:txBody>
          <a:bodyPr/>
          <a:lstStyle/>
          <a:p>
            <a:r>
              <a:rPr lang="de-DE" sz="3600" b="1" dirty="0" err="1"/>
              <a:t>TimePix</a:t>
            </a:r>
            <a:r>
              <a:rPr lang="de-DE" sz="3600" b="1" dirty="0"/>
              <a:t> </a:t>
            </a:r>
            <a:r>
              <a:rPr lang="de-DE" sz="3600" b="1" dirty="0" err="1"/>
              <a:t>properties</a:t>
            </a:r>
            <a:endParaRPr lang="de-DE" sz="3600" b="1" dirty="0"/>
          </a:p>
        </p:txBody>
      </p:sp>
      <p:sp>
        <p:nvSpPr>
          <p:cNvPr id="923685" name="Rectangle 37"/>
          <p:cNvSpPr>
            <a:spLocks noGrp="1" noChangeArrowheads="1"/>
          </p:cNvSpPr>
          <p:nvPr>
            <p:ph type="body" sz="half" idx="2"/>
          </p:nvPr>
        </p:nvSpPr>
        <p:spPr>
          <a:xfrm>
            <a:off x="3476610" y="646065"/>
            <a:ext cx="4304572" cy="13716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en-US" sz="16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TimePix</a:t>
            </a:r>
            <a:r>
              <a: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16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properties </a:t>
            </a:r>
            <a:r>
              <a:rPr lang="en-US" sz="1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inherited from </a:t>
            </a:r>
            <a:endParaRPr lang="en-US" sz="16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en-US" sz="1600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MediPix</a:t>
            </a:r>
            <a:endParaRPr lang="en-US" sz="1600" b="1" i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1400" b="1" dirty="0"/>
              <a:t>Pixel size 55µm in a 256x256 </a:t>
            </a:r>
            <a:endParaRPr lang="en-US" sz="1400" b="1" dirty="0" smtClean="0"/>
          </a:p>
          <a:p>
            <a:pPr>
              <a:lnSpc>
                <a:spcPct val="90000"/>
              </a:lnSpc>
              <a:buClr>
                <a:schemeClr val="tx1"/>
              </a:buClr>
              <a:buSzPct val="80000"/>
              <a:buNone/>
            </a:pPr>
            <a:r>
              <a:rPr lang="en-US" sz="1400" b="1" dirty="0" smtClean="0"/>
              <a:t>	Matrix</a:t>
            </a:r>
            <a:endParaRPr lang="en-US" sz="1400" b="1" dirty="0"/>
          </a:p>
          <a:p>
            <a:pPr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1400" b="1" dirty="0"/>
              <a:t>dimensions of the </a:t>
            </a:r>
            <a:r>
              <a:rPr lang="en-US" sz="1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sensitive area</a:t>
            </a:r>
            <a:r>
              <a:rPr lang="en-US" sz="1400" b="1" dirty="0">
                <a:solidFill>
                  <a:srgbClr val="0000FF"/>
                </a:solidFill>
              </a:rPr>
              <a:t>: </a:t>
            </a:r>
            <a:r>
              <a:rPr lang="en-US" sz="1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1,4x1,4cm</a:t>
            </a:r>
            <a:r>
              <a:rPr lang="en-US" sz="1400" b="1" i="1" baseline="30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1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1400" b="1" dirty="0" smtClean="0"/>
              <a:t>lower </a:t>
            </a:r>
            <a:r>
              <a:rPr lang="en-US" sz="1400" b="1" dirty="0"/>
              <a:t>threshold of </a:t>
            </a:r>
            <a:r>
              <a:rPr lang="en-US" sz="1400" b="1" dirty="0" smtClean="0">
                <a:sym typeface="Symbol" pitchFamily="18" charset="2"/>
              </a:rPr>
              <a:t> </a:t>
            </a:r>
            <a:r>
              <a:rPr lang="en-US" sz="1400" b="1" dirty="0">
                <a:sym typeface="Symbol" pitchFamily="18" charset="2"/>
              </a:rPr>
              <a:t>700 </a:t>
            </a:r>
            <a:r>
              <a:rPr lang="en-US" sz="1400" b="1" dirty="0" smtClean="0"/>
              <a:t>e</a:t>
            </a:r>
            <a:r>
              <a:rPr lang="en-US" sz="1400" b="1" baseline="30000" dirty="0" smtClean="0"/>
              <a:t>-</a:t>
            </a:r>
            <a:endParaRPr lang="en-US" sz="1200" b="1" baseline="30000" dirty="0" smtClean="0"/>
          </a:p>
          <a:p>
            <a:pPr lvl="2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Ø"/>
            </a:pPr>
            <a:endParaRPr lang="en-US" sz="1200" b="1" dirty="0"/>
          </a:p>
          <a:p>
            <a:pPr>
              <a:lnSpc>
                <a:spcPct val="90000"/>
              </a:lnSpc>
            </a:pPr>
            <a:endParaRPr lang="en-US" sz="1200" b="1" dirty="0"/>
          </a:p>
        </p:txBody>
      </p:sp>
      <p:sp>
        <p:nvSpPr>
          <p:cNvPr id="923651" name="Freeform 3"/>
          <p:cNvSpPr>
            <a:spLocks/>
          </p:cNvSpPr>
          <p:nvPr/>
        </p:nvSpPr>
        <p:spPr bwMode="auto">
          <a:xfrm>
            <a:off x="292100" y="3073400"/>
            <a:ext cx="76200" cy="77788"/>
          </a:xfrm>
          <a:custGeom>
            <a:avLst/>
            <a:gdLst/>
            <a:ahLst/>
            <a:cxnLst>
              <a:cxn ang="0">
                <a:pos x="121" y="0"/>
              </a:cxn>
              <a:cxn ang="0">
                <a:pos x="156" y="0"/>
              </a:cxn>
              <a:cxn ang="0">
                <a:pos x="185" y="11"/>
              </a:cxn>
              <a:cxn ang="0">
                <a:pos x="207" y="34"/>
              </a:cxn>
              <a:cxn ang="0">
                <a:pos x="230" y="56"/>
              </a:cxn>
              <a:cxn ang="0">
                <a:pos x="241" y="86"/>
              </a:cxn>
              <a:cxn ang="0">
                <a:pos x="241" y="121"/>
              </a:cxn>
              <a:cxn ang="0">
                <a:pos x="241" y="156"/>
              </a:cxn>
              <a:cxn ang="0">
                <a:pos x="230" y="186"/>
              </a:cxn>
              <a:cxn ang="0">
                <a:pos x="209" y="208"/>
              </a:cxn>
              <a:cxn ang="0">
                <a:pos x="186" y="231"/>
              </a:cxn>
              <a:cxn ang="0">
                <a:pos x="156" y="241"/>
              </a:cxn>
              <a:cxn ang="0">
                <a:pos x="121" y="241"/>
              </a:cxn>
              <a:cxn ang="0">
                <a:pos x="86" y="241"/>
              </a:cxn>
              <a:cxn ang="0">
                <a:pos x="57" y="230"/>
              </a:cxn>
              <a:cxn ang="0">
                <a:pos x="34" y="207"/>
              </a:cxn>
              <a:cxn ang="0">
                <a:pos x="11" y="186"/>
              </a:cxn>
              <a:cxn ang="0">
                <a:pos x="0" y="156"/>
              </a:cxn>
              <a:cxn ang="0">
                <a:pos x="0" y="121"/>
              </a:cxn>
              <a:cxn ang="0">
                <a:pos x="0" y="85"/>
              </a:cxn>
              <a:cxn ang="0">
                <a:pos x="11" y="56"/>
              </a:cxn>
              <a:cxn ang="0">
                <a:pos x="34" y="34"/>
              </a:cxn>
              <a:cxn ang="0">
                <a:pos x="37" y="31"/>
              </a:cxn>
              <a:cxn ang="0">
                <a:pos x="40" y="28"/>
              </a:cxn>
              <a:cxn ang="0">
                <a:pos x="43" y="26"/>
              </a:cxn>
              <a:cxn ang="0">
                <a:pos x="45" y="23"/>
              </a:cxn>
              <a:cxn ang="0">
                <a:pos x="49" y="21"/>
              </a:cxn>
              <a:cxn ang="0">
                <a:pos x="52" y="19"/>
              </a:cxn>
              <a:cxn ang="0">
                <a:pos x="56" y="17"/>
              </a:cxn>
              <a:cxn ang="0">
                <a:pos x="59" y="14"/>
              </a:cxn>
              <a:cxn ang="0">
                <a:pos x="62" y="13"/>
              </a:cxn>
              <a:cxn ang="0">
                <a:pos x="66" y="11"/>
              </a:cxn>
              <a:cxn ang="0">
                <a:pos x="69" y="10"/>
              </a:cxn>
              <a:cxn ang="0">
                <a:pos x="73" y="9"/>
              </a:cxn>
              <a:cxn ang="0">
                <a:pos x="76" y="6"/>
              </a:cxn>
              <a:cxn ang="0">
                <a:pos x="80" y="5"/>
              </a:cxn>
              <a:cxn ang="0">
                <a:pos x="84" y="4"/>
              </a:cxn>
              <a:cxn ang="0">
                <a:pos x="87" y="3"/>
              </a:cxn>
              <a:cxn ang="0">
                <a:pos x="92" y="3"/>
              </a:cxn>
              <a:cxn ang="0">
                <a:pos x="95" y="2"/>
              </a:cxn>
              <a:cxn ang="0">
                <a:pos x="100" y="1"/>
              </a:cxn>
              <a:cxn ang="0">
                <a:pos x="104" y="1"/>
              </a:cxn>
              <a:cxn ang="0">
                <a:pos x="108" y="0"/>
              </a:cxn>
              <a:cxn ang="0">
                <a:pos x="112" y="0"/>
              </a:cxn>
              <a:cxn ang="0">
                <a:pos x="117" y="0"/>
              </a:cxn>
              <a:cxn ang="0">
                <a:pos x="121" y="0"/>
              </a:cxn>
              <a:cxn ang="0">
                <a:pos x="121" y="0"/>
              </a:cxn>
            </a:cxnLst>
            <a:rect l="0" t="0" r="r" b="b"/>
            <a:pathLst>
              <a:path w="241" h="241">
                <a:moveTo>
                  <a:pt x="121" y="0"/>
                </a:moveTo>
                <a:lnTo>
                  <a:pt x="156" y="0"/>
                </a:lnTo>
                <a:lnTo>
                  <a:pt x="185" y="11"/>
                </a:lnTo>
                <a:lnTo>
                  <a:pt x="207" y="34"/>
                </a:lnTo>
                <a:lnTo>
                  <a:pt x="230" y="56"/>
                </a:lnTo>
                <a:lnTo>
                  <a:pt x="241" y="86"/>
                </a:lnTo>
                <a:lnTo>
                  <a:pt x="241" y="121"/>
                </a:lnTo>
                <a:lnTo>
                  <a:pt x="241" y="156"/>
                </a:lnTo>
                <a:lnTo>
                  <a:pt x="230" y="186"/>
                </a:lnTo>
                <a:lnTo>
                  <a:pt x="209" y="208"/>
                </a:lnTo>
                <a:lnTo>
                  <a:pt x="186" y="231"/>
                </a:lnTo>
                <a:lnTo>
                  <a:pt x="156" y="241"/>
                </a:lnTo>
                <a:lnTo>
                  <a:pt x="121" y="241"/>
                </a:lnTo>
                <a:lnTo>
                  <a:pt x="86" y="241"/>
                </a:lnTo>
                <a:lnTo>
                  <a:pt x="57" y="230"/>
                </a:lnTo>
                <a:lnTo>
                  <a:pt x="34" y="207"/>
                </a:lnTo>
                <a:lnTo>
                  <a:pt x="11" y="186"/>
                </a:lnTo>
                <a:lnTo>
                  <a:pt x="0" y="156"/>
                </a:lnTo>
                <a:lnTo>
                  <a:pt x="0" y="121"/>
                </a:lnTo>
                <a:lnTo>
                  <a:pt x="0" y="85"/>
                </a:lnTo>
                <a:lnTo>
                  <a:pt x="11" y="56"/>
                </a:lnTo>
                <a:lnTo>
                  <a:pt x="34" y="34"/>
                </a:lnTo>
                <a:lnTo>
                  <a:pt x="37" y="31"/>
                </a:lnTo>
                <a:lnTo>
                  <a:pt x="40" y="28"/>
                </a:lnTo>
                <a:lnTo>
                  <a:pt x="43" y="26"/>
                </a:lnTo>
                <a:lnTo>
                  <a:pt x="45" y="23"/>
                </a:lnTo>
                <a:lnTo>
                  <a:pt x="49" y="21"/>
                </a:lnTo>
                <a:lnTo>
                  <a:pt x="52" y="19"/>
                </a:lnTo>
                <a:lnTo>
                  <a:pt x="56" y="17"/>
                </a:lnTo>
                <a:lnTo>
                  <a:pt x="59" y="14"/>
                </a:lnTo>
                <a:lnTo>
                  <a:pt x="62" y="13"/>
                </a:lnTo>
                <a:lnTo>
                  <a:pt x="66" y="11"/>
                </a:lnTo>
                <a:lnTo>
                  <a:pt x="69" y="10"/>
                </a:lnTo>
                <a:lnTo>
                  <a:pt x="73" y="9"/>
                </a:lnTo>
                <a:lnTo>
                  <a:pt x="76" y="6"/>
                </a:lnTo>
                <a:lnTo>
                  <a:pt x="80" y="5"/>
                </a:lnTo>
                <a:lnTo>
                  <a:pt x="84" y="4"/>
                </a:lnTo>
                <a:lnTo>
                  <a:pt x="87" y="3"/>
                </a:lnTo>
                <a:lnTo>
                  <a:pt x="92" y="3"/>
                </a:lnTo>
                <a:lnTo>
                  <a:pt x="95" y="2"/>
                </a:lnTo>
                <a:lnTo>
                  <a:pt x="100" y="1"/>
                </a:lnTo>
                <a:lnTo>
                  <a:pt x="104" y="1"/>
                </a:lnTo>
                <a:lnTo>
                  <a:pt x="108" y="0"/>
                </a:lnTo>
                <a:lnTo>
                  <a:pt x="112" y="0"/>
                </a:lnTo>
                <a:lnTo>
                  <a:pt x="117" y="0"/>
                </a:lnTo>
                <a:lnTo>
                  <a:pt x="121" y="0"/>
                </a:lnTo>
                <a:lnTo>
                  <a:pt x="121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52" name="Freeform 4"/>
          <p:cNvSpPr>
            <a:spLocks/>
          </p:cNvSpPr>
          <p:nvPr/>
        </p:nvSpPr>
        <p:spPr bwMode="auto">
          <a:xfrm>
            <a:off x="292100" y="3505200"/>
            <a:ext cx="76200" cy="77788"/>
          </a:xfrm>
          <a:custGeom>
            <a:avLst/>
            <a:gdLst/>
            <a:ahLst/>
            <a:cxnLst>
              <a:cxn ang="0">
                <a:pos x="121" y="0"/>
              </a:cxn>
              <a:cxn ang="0">
                <a:pos x="156" y="0"/>
              </a:cxn>
              <a:cxn ang="0">
                <a:pos x="185" y="11"/>
              </a:cxn>
              <a:cxn ang="0">
                <a:pos x="207" y="34"/>
              </a:cxn>
              <a:cxn ang="0">
                <a:pos x="230" y="57"/>
              </a:cxn>
              <a:cxn ang="0">
                <a:pos x="241" y="86"/>
              </a:cxn>
              <a:cxn ang="0">
                <a:pos x="241" y="121"/>
              </a:cxn>
              <a:cxn ang="0">
                <a:pos x="241" y="156"/>
              </a:cxn>
              <a:cxn ang="0">
                <a:pos x="230" y="186"/>
              </a:cxn>
              <a:cxn ang="0">
                <a:pos x="209" y="209"/>
              </a:cxn>
              <a:cxn ang="0">
                <a:pos x="186" y="231"/>
              </a:cxn>
              <a:cxn ang="0">
                <a:pos x="156" y="241"/>
              </a:cxn>
              <a:cxn ang="0">
                <a:pos x="121" y="241"/>
              </a:cxn>
              <a:cxn ang="0">
                <a:pos x="86" y="241"/>
              </a:cxn>
              <a:cxn ang="0">
                <a:pos x="57" y="230"/>
              </a:cxn>
              <a:cxn ang="0">
                <a:pos x="34" y="207"/>
              </a:cxn>
              <a:cxn ang="0">
                <a:pos x="11" y="186"/>
              </a:cxn>
              <a:cxn ang="0">
                <a:pos x="0" y="156"/>
              </a:cxn>
              <a:cxn ang="0">
                <a:pos x="0" y="121"/>
              </a:cxn>
              <a:cxn ang="0">
                <a:pos x="0" y="85"/>
              </a:cxn>
              <a:cxn ang="0">
                <a:pos x="11" y="57"/>
              </a:cxn>
              <a:cxn ang="0">
                <a:pos x="34" y="34"/>
              </a:cxn>
              <a:cxn ang="0">
                <a:pos x="37" y="32"/>
              </a:cxn>
              <a:cxn ang="0">
                <a:pos x="40" y="28"/>
              </a:cxn>
              <a:cxn ang="0">
                <a:pos x="43" y="26"/>
              </a:cxn>
              <a:cxn ang="0">
                <a:pos x="45" y="24"/>
              </a:cxn>
              <a:cxn ang="0">
                <a:pos x="49" y="22"/>
              </a:cxn>
              <a:cxn ang="0">
                <a:pos x="52" y="19"/>
              </a:cxn>
              <a:cxn ang="0">
                <a:pos x="56" y="17"/>
              </a:cxn>
              <a:cxn ang="0">
                <a:pos x="59" y="15"/>
              </a:cxn>
              <a:cxn ang="0">
                <a:pos x="62" y="14"/>
              </a:cxn>
              <a:cxn ang="0">
                <a:pos x="66" y="11"/>
              </a:cxn>
              <a:cxn ang="0">
                <a:pos x="69" y="10"/>
              </a:cxn>
              <a:cxn ang="0">
                <a:pos x="73" y="9"/>
              </a:cxn>
              <a:cxn ang="0">
                <a:pos x="76" y="7"/>
              </a:cxn>
              <a:cxn ang="0">
                <a:pos x="80" y="6"/>
              </a:cxn>
              <a:cxn ang="0">
                <a:pos x="84" y="5"/>
              </a:cxn>
              <a:cxn ang="0">
                <a:pos x="87" y="3"/>
              </a:cxn>
              <a:cxn ang="0">
                <a:pos x="92" y="3"/>
              </a:cxn>
              <a:cxn ang="0">
                <a:pos x="95" y="2"/>
              </a:cxn>
              <a:cxn ang="0">
                <a:pos x="100" y="1"/>
              </a:cxn>
              <a:cxn ang="0">
                <a:pos x="104" y="1"/>
              </a:cxn>
              <a:cxn ang="0">
                <a:pos x="108" y="0"/>
              </a:cxn>
              <a:cxn ang="0">
                <a:pos x="112" y="0"/>
              </a:cxn>
              <a:cxn ang="0">
                <a:pos x="117" y="0"/>
              </a:cxn>
              <a:cxn ang="0">
                <a:pos x="121" y="0"/>
              </a:cxn>
              <a:cxn ang="0">
                <a:pos x="121" y="0"/>
              </a:cxn>
            </a:cxnLst>
            <a:rect l="0" t="0" r="r" b="b"/>
            <a:pathLst>
              <a:path w="241" h="241">
                <a:moveTo>
                  <a:pt x="121" y="0"/>
                </a:moveTo>
                <a:lnTo>
                  <a:pt x="156" y="0"/>
                </a:lnTo>
                <a:lnTo>
                  <a:pt x="185" y="11"/>
                </a:lnTo>
                <a:lnTo>
                  <a:pt x="207" y="34"/>
                </a:lnTo>
                <a:lnTo>
                  <a:pt x="230" y="57"/>
                </a:lnTo>
                <a:lnTo>
                  <a:pt x="241" y="86"/>
                </a:lnTo>
                <a:lnTo>
                  <a:pt x="241" y="121"/>
                </a:lnTo>
                <a:lnTo>
                  <a:pt x="241" y="156"/>
                </a:lnTo>
                <a:lnTo>
                  <a:pt x="230" y="186"/>
                </a:lnTo>
                <a:lnTo>
                  <a:pt x="209" y="209"/>
                </a:lnTo>
                <a:lnTo>
                  <a:pt x="186" y="231"/>
                </a:lnTo>
                <a:lnTo>
                  <a:pt x="156" y="241"/>
                </a:lnTo>
                <a:lnTo>
                  <a:pt x="121" y="241"/>
                </a:lnTo>
                <a:lnTo>
                  <a:pt x="86" y="241"/>
                </a:lnTo>
                <a:lnTo>
                  <a:pt x="57" y="230"/>
                </a:lnTo>
                <a:lnTo>
                  <a:pt x="34" y="207"/>
                </a:lnTo>
                <a:lnTo>
                  <a:pt x="11" y="186"/>
                </a:lnTo>
                <a:lnTo>
                  <a:pt x="0" y="156"/>
                </a:lnTo>
                <a:lnTo>
                  <a:pt x="0" y="121"/>
                </a:lnTo>
                <a:lnTo>
                  <a:pt x="0" y="85"/>
                </a:lnTo>
                <a:lnTo>
                  <a:pt x="11" y="57"/>
                </a:lnTo>
                <a:lnTo>
                  <a:pt x="34" y="34"/>
                </a:lnTo>
                <a:lnTo>
                  <a:pt x="37" y="32"/>
                </a:lnTo>
                <a:lnTo>
                  <a:pt x="40" y="28"/>
                </a:lnTo>
                <a:lnTo>
                  <a:pt x="43" y="26"/>
                </a:lnTo>
                <a:lnTo>
                  <a:pt x="45" y="24"/>
                </a:lnTo>
                <a:lnTo>
                  <a:pt x="49" y="22"/>
                </a:lnTo>
                <a:lnTo>
                  <a:pt x="52" y="19"/>
                </a:lnTo>
                <a:lnTo>
                  <a:pt x="56" y="17"/>
                </a:lnTo>
                <a:lnTo>
                  <a:pt x="59" y="15"/>
                </a:lnTo>
                <a:lnTo>
                  <a:pt x="62" y="14"/>
                </a:lnTo>
                <a:lnTo>
                  <a:pt x="66" y="11"/>
                </a:lnTo>
                <a:lnTo>
                  <a:pt x="69" y="10"/>
                </a:lnTo>
                <a:lnTo>
                  <a:pt x="73" y="9"/>
                </a:lnTo>
                <a:lnTo>
                  <a:pt x="76" y="7"/>
                </a:lnTo>
                <a:lnTo>
                  <a:pt x="80" y="6"/>
                </a:lnTo>
                <a:lnTo>
                  <a:pt x="84" y="5"/>
                </a:lnTo>
                <a:lnTo>
                  <a:pt x="87" y="3"/>
                </a:lnTo>
                <a:lnTo>
                  <a:pt x="92" y="3"/>
                </a:lnTo>
                <a:lnTo>
                  <a:pt x="95" y="2"/>
                </a:lnTo>
                <a:lnTo>
                  <a:pt x="100" y="1"/>
                </a:lnTo>
                <a:lnTo>
                  <a:pt x="104" y="1"/>
                </a:lnTo>
                <a:lnTo>
                  <a:pt x="108" y="0"/>
                </a:lnTo>
                <a:lnTo>
                  <a:pt x="112" y="0"/>
                </a:lnTo>
                <a:lnTo>
                  <a:pt x="117" y="0"/>
                </a:lnTo>
                <a:lnTo>
                  <a:pt x="121" y="0"/>
                </a:lnTo>
                <a:lnTo>
                  <a:pt x="121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53" name="Freeform 5"/>
          <p:cNvSpPr>
            <a:spLocks/>
          </p:cNvSpPr>
          <p:nvPr/>
        </p:nvSpPr>
        <p:spPr bwMode="auto">
          <a:xfrm>
            <a:off x="292100" y="3952875"/>
            <a:ext cx="76200" cy="76200"/>
          </a:xfrm>
          <a:custGeom>
            <a:avLst/>
            <a:gdLst/>
            <a:ahLst/>
            <a:cxnLst>
              <a:cxn ang="0">
                <a:pos x="121" y="0"/>
              </a:cxn>
              <a:cxn ang="0">
                <a:pos x="156" y="0"/>
              </a:cxn>
              <a:cxn ang="0">
                <a:pos x="185" y="11"/>
              </a:cxn>
              <a:cxn ang="0">
                <a:pos x="207" y="34"/>
              </a:cxn>
              <a:cxn ang="0">
                <a:pos x="230" y="57"/>
              </a:cxn>
              <a:cxn ang="0">
                <a:pos x="241" y="86"/>
              </a:cxn>
              <a:cxn ang="0">
                <a:pos x="241" y="121"/>
              </a:cxn>
              <a:cxn ang="0">
                <a:pos x="241" y="156"/>
              </a:cxn>
              <a:cxn ang="0">
                <a:pos x="230" y="186"/>
              </a:cxn>
              <a:cxn ang="0">
                <a:pos x="209" y="208"/>
              </a:cxn>
              <a:cxn ang="0">
                <a:pos x="186" y="231"/>
              </a:cxn>
              <a:cxn ang="0">
                <a:pos x="156" y="241"/>
              </a:cxn>
              <a:cxn ang="0">
                <a:pos x="121" y="241"/>
              </a:cxn>
              <a:cxn ang="0">
                <a:pos x="86" y="241"/>
              </a:cxn>
              <a:cxn ang="0">
                <a:pos x="57" y="230"/>
              </a:cxn>
              <a:cxn ang="0">
                <a:pos x="34" y="207"/>
              </a:cxn>
              <a:cxn ang="0">
                <a:pos x="11" y="186"/>
              </a:cxn>
              <a:cxn ang="0">
                <a:pos x="0" y="156"/>
              </a:cxn>
              <a:cxn ang="0">
                <a:pos x="0" y="121"/>
              </a:cxn>
              <a:cxn ang="0">
                <a:pos x="0" y="85"/>
              </a:cxn>
              <a:cxn ang="0">
                <a:pos x="11" y="57"/>
              </a:cxn>
              <a:cxn ang="0">
                <a:pos x="34" y="34"/>
              </a:cxn>
              <a:cxn ang="0">
                <a:pos x="37" y="32"/>
              </a:cxn>
              <a:cxn ang="0">
                <a:pos x="40" y="28"/>
              </a:cxn>
              <a:cxn ang="0">
                <a:pos x="43" y="26"/>
              </a:cxn>
              <a:cxn ang="0">
                <a:pos x="45" y="24"/>
              </a:cxn>
              <a:cxn ang="0">
                <a:pos x="49" y="21"/>
              </a:cxn>
              <a:cxn ang="0">
                <a:pos x="52" y="19"/>
              </a:cxn>
              <a:cxn ang="0">
                <a:pos x="56" y="17"/>
              </a:cxn>
              <a:cxn ang="0">
                <a:pos x="59" y="15"/>
              </a:cxn>
              <a:cxn ang="0">
                <a:pos x="62" y="13"/>
              </a:cxn>
              <a:cxn ang="0">
                <a:pos x="66" y="11"/>
              </a:cxn>
              <a:cxn ang="0">
                <a:pos x="69" y="10"/>
              </a:cxn>
              <a:cxn ang="0">
                <a:pos x="73" y="9"/>
              </a:cxn>
              <a:cxn ang="0">
                <a:pos x="76" y="7"/>
              </a:cxn>
              <a:cxn ang="0">
                <a:pos x="80" y="6"/>
              </a:cxn>
              <a:cxn ang="0">
                <a:pos x="84" y="4"/>
              </a:cxn>
              <a:cxn ang="0">
                <a:pos x="87" y="3"/>
              </a:cxn>
              <a:cxn ang="0">
                <a:pos x="92" y="3"/>
              </a:cxn>
              <a:cxn ang="0">
                <a:pos x="95" y="2"/>
              </a:cxn>
              <a:cxn ang="0">
                <a:pos x="100" y="1"/>
              </a:cxn>
              <a:cxn ang="0">
                <a:pos x="104" y="1"/>
              </a:cxn>
              <a:cxn ang="0">
                <a:pos x="108" y="0"/>
              </a:cxn>
              <a:cxn ang="0">
                <a:pos x="112" y="0"/>
              </a:cxn>
              <a:cxn ang="0">
                <a:pos x="117" y="0"/>
              </a:cxn>
              <a:cxn ang="0">
                <a:pos x="121" y="0"/>
              </a:cxn>
              <a:cxn ang="0">
                <a:pos x="121" y="0"/>
              </a:cxn>
            </a:cxnLst>
            <a:rect l="0" t="0" r="r" b="b"/>
            <a:pathLst>
              <a:path w="241" h="241">
                <a:moveTo>
                  <a:pt x="121" y="0"/>
                </a:moveTo>
                <a:lnTo>
                  <a:pt x="156" y="0"/>
                </a:lnTo>
                <a:lnTo>
                  <a:pt x="185" y="11"/>
                </a:lnTo>
                <a:lnTo>
                  <a:pt x="207" y="34"/>
                </a:lnTo>
                <a:lnTo>
                  <a:pt x="230" y="57"/>
                </a:lnTo>
                <a:lnTo>
                  <a:pt x="241" y="86"/>
                </a:lnTo>
                <a:lnTo>
                  <a:pt x="241" y="121"/>
                </a:lnTo>
                <a:lnTo>
                  <a:pt x="241" y="156"/>
                </a:lnTo>
                <a:lnTo>
                  <a:pt x="230" y="186"/>
                </a:lnTo>
                <a:lnTo>
                  <a:pt x="209" y="208"/>
                </a:lnTo>
                <a:lnTo>
                  <a:pt x="186" y="231"/>
                </a:lnTo>
                <a:lnTo>
                  <a:pt x="156" y="241"/>
                </a:lnTo>
                <a:lnTo>
                  <a:pt x="121" y="241"/>
                </a:lnTo>
                <a:lnTo>
                  <a:pt x="86" y="241"/>
                </a:lnTo>
                <a:lnTo>
                  <a:pt x="57" y="230"/>
                </a:lnTo>
                <a:lnTo>
                  <a:pt x="34" y="207"/>
                </a:lnTo>
                <a:lnTo>
                  <a:pt x="11" y="186"/>
                </a:lnTo>
                <a:lnTo>
                  <a:pt x="0" y="156"/>
                </a:lnTo>
                <a:lnTo>
                  <a:pt x="0" y="121"/>
                </a:lnTo>
                <a:lnTo>
                  <a:pt x="0" y="85"/>
                </a:lnTo>
                <a:lnTo>
                  <a:pt x="11" y="57"/>
                </a:lnTo>
                <a:lnTo>
                  <a:pt x="34" y="34"/>
                </a:lnTo>
                <a:lnTo>
                  <a:pt x="37" y="32"/>
                </a:lnTo>
                <a:lnTo>
                  <a:pt x="40" y="28"/>
                </a:lnTo>
                <a:lnTo>
                  <a:pt x="43" y="26"/>
                </a:lnTo>
                <a:lnTo>
                  <a:pt x="45" y="24"/>
                </a:lnTo>
                <a:lnTo>
                  <a:pt x="49" y="21"/>
                </a:lnTo>
                <a:lnTo>
                  <a:pt x="52" y="19"/>
                </a:lnTo>
                <a:lnTo>
                  <a:pt x="56" y="17"/>
                </a:lnTo>
                <a:lnTo>
                  <a:pt x="59" y="15"/>
                </a:lnTo>
                <a:lnTo>
                  <a:pt x="62" y="13"/>
                </a:lnTo>
                <a:lnTo>
                  <a:pt x="66" y="11"/>
                </a:lnTo>
                <a:lnTo>
                  <a:pt x="69" y="10"/>
                </a:lnTo>
                <a:lnTo>
                  <a:pt x="73" y="9"/>
                </a:lnTo>
                <a:lnTo>
                  <a:pt x="76" y="7"/>
                </a:lnTo>
                <a:lnTo>
                  <a:pt x="80" y="6"/>
                </a:lnTo>
                <a:lnTo>
                  <a:pt x="84" y="4"/>
                </a:lnTo>
                <a:lnTo>
                  <a:pt x="87" y="3"/>
                </a:lnTo>
                <a:lnTo>
                  <a:pt x="92" y="3"/>
                </a:lnTo>
                <a:lnTo>
                  <a:pt x="95" y="2"/>
                </a:lnTo>
                <a:lnTo>
                  <a:pt x="100" y="1"/>
                </a:lnTo>
                <a:lnTo>
                  <a:pt x="104" y="1"/>
                </a:lnTo>
                <a:lnTo>
                  <a:pt x="108" y="0"/>
                </a:lnTo>
                <a:lnTo>
                  <a:pt x="112" y="0"/>
                </a:lnTo>
                <a:lnTo>
                  <a:pt x="117" y="0"/>
                </a:lnTo>
                <a:lnTo>
                  <a:pt x="121" y="0"/>
                </a:lnTo>
                <a:lnTo>
                  <a:pt x="121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55" name="Freeform 7"/>
          <p:cNvSpPr>
            <a:spLocks/>
          </p:cNvSpPr>
          <p:nvPr/>
        </p:nvSpPr>
        <p:spPr bwMode="auto">
          <a:xfrm>
            <a:off x="292100" y="4686300"/>
            <a:ext cx="76200" cy="76200"/>
          </a:xfrm>
          <a:custGeom>
            <a:avLst/>
            <a:gdLst/>
            <a:ahLst/>
            <a:cxnLst>
              <a:cxn ang="0">
                <a:pos x="121" y="0"/>
              </a:cxn>
              <a:cxn ang="0">
                <a:pos x="156" y="0"/>
              </a:cxn>
              <a:cxn ang="0">
                <a:pos x="185" y="11"/>
              </a:cxn>
              <a:cxn ang="0">
                <a:pos x="207" y="34"/>
              </a:cxn>
              <a:cxn ang="0">
                <a:pos x="230" y="57"/>
              </a:cxn>
              <a:cxn ang="0">
                <a:pos x="241" y="86"/>
              </a:cxn>
              <a:cxn ang="0">
                <a:pos x="241" y="121"/>
              </a:cxn>
              <a:cxn ang="0">
                <a:pos x="241" y="157"/>
              </a:cxn>
              <a:cxn ang="0">
                <a:pos x="230" y="186"/>
              </a:cxn>
              <a:cxn ang="0">
                <a:pos x="209" y="209"/>
              </a:cxn>
              <a:cxn ang="0">
                <a:pos x="186" y="231"/>
              </a:cxn>
              <a:cxn ang="0">
                <a:pos x="156" y="242"/>
              </a:cxn>
              <a:cxn ang="0">
                <a:pos x="121" y="242"/>
              </a:cxn>
              <a:cxn ang="0">
                <a:pos x="86" y="242"/>
              </a:cxn>
              <a:cxn ang="0">
                <a:pos x="57" y="230"/>
              </a:cxn>
              <a:cxn ang="0">
                <a:pos x="34" y="208"/>
              </a:cxn>
              <a:cxn ang="0">
                <a:pos x="11" y="186"/>
              </a:cxn>
              <a:cxn ang="0">
                <a:pos x="0" y="157"/>
              </a:cxn>
              <a:cxn ang="0">
                <a:pos x="0" y="121"/>
              </a:cxn>
              <a:cxn ang="0">
                <a:pos x="0" y="85"/>
              </a:cxn>
              <a:cxn ang="0">
                <a:pos x="11" y="57"/>
              </a:cxn>
              <a:cxn ang="0">
                <a:pos x="34" y="34"/>
              </a:cxn>
              <a:cxn ang="0">
                <a:pos x="37" y="32"/>
              </a:cxn>
              <a:cxn ang="0">
                <a:pos x="40" y="29"/>
              </a:cxn>
              <a:cxn ang="0">
                <a:pos x="43" y="26"/>
              </a:cxn>
              <a:cxn ang="0">
                <a:pos x="45" y="24"/>
              </a:cxn>
              <a:cxn ang="0">
                <a:pos x="49" y="22"/>
              </a:cxn>
              <a:cxn ang="0">
                <a:pos x="52" y="19"/>
              </a:cxn>
              <a:cxn ang="0">
                <a:pos x="56" y="17"/>
              </a:cxn>
              <a:cxn ang="0">
                <a:pos x="59" y="15"/>
              </a:cxn>
              <a:cxn ang="0">
                <a:pos x="62" y="14"/>
              </a:cxn>
              <a:cxn ang="0">
                <a:pos x="66" y="11"/>
              </a:cxn>
              <a:cxn ang="0">
                <a:pos x="69" y="10"/>
              </a:cxn>
              <a:cxn ang="0">
                <a:pos x="73" y="9"/>
              </a:cxn>
              <a:cxn ang="0">
                <a:pos x="76" y="7"/>
              </a:cxn>
              <a:cxn ang="0">
                <a:pos x="80" y="6"/>
              </a:cxn>
              <a:cxn ang="0">
                <a:pos x="84" y="5"/>
              </a:cxn>
              <a:cxn ang="0">
                <a:pos x="87" y="4"/>
              </a:cxn>
              <a:cxn ang="0">
                <a:pos x="92" y="4"/>
              </a:cxn>
              <a:cxn ang="0">
                <a:pos x="95" y="2"/>
              </a:cxn>
              <a:cxn ang="0">
                <a:pos x="100" y="1"/>
              </a:cxn>
              <a:cxn ang="0">
                <a:pos x="104" y="1"/>
              </a:cxn>
              <a:cxn ang="0">
                <a:pos x="108" y="0"/>
              </a:cxn>
              <a:cxn ang="0">
                <a:pos x="112" y="0"/>
              </a:cxn>
              <a:cxn ang="0">
                <a:pos x="117" y="0"/>
              </a:cxn>
              <a:cxn ang="0">
                <a:pos x="121" y="0"/>
              </a:cxn>
              <a:cxn ang="0">
                <a:pos x="121" y="0"/>
              </a:cxn>
            </a:cxnLst>
            <a:rect l="0" t="0" r="r" b="b"/>
            <a:pathLst>
              <a:path w="241" h="242">
                <a:moveTo>
                  <a:pt x="121" y="0"/>
                </a:moveTo>
                <a:lnTo>
                  <a:pt x="156" y="0"/>
                </a:lnTo>
                <a:lnTo>
                  <a:pt x="185" y="11"/>
                </a:lnTo>
                <a:lnTo>
                  <a:pt x="207" y="34"/>
                </a:lnTo>
                <a:lnTo>
                  <a:pt x="230" y="57"/>
                </a:lnTo>
                <a:lnTo>
                  <a:pt x="241" y="86"/>
                </a:lnTo>
                <a:lnTo>
                  <a:pt x="241" y="121"/>
                </a:lnTo>
                <a:lnTo>
                  <a:pt x="241" y="157"/>
                </a:lnTo>
                <a:lnTo>
                  <a:pt x="230" y="186"/>
                </a:lnTo>
                <a:lnTo>
                  <a:pt x="209" y="209"/>
                </a:lnTo>
                <a:lnTo>
                  <a:pt x="186" y="231"/>
                </a:lnTo>
                <a:lnTo>
                  <a:pt x="156" y="242"/>
                </a:lnTo>
                <a:lnTo>
                  <a:pt x="121" y="242"/>
                </a:lnTo>
                <a:lnTo>
                  <a:pt x="86" y="242"/>
                </a:lnTo>
                <a:lnTo>
                  <a:pt x="57" y="230"/>
                </a:lnTo>
                <a:lnTo>
                  <a:pt x="34" y="208"/>
                </a:lnTo>
                <a:lnTo>
                  <a:pt x="11" y="186"/>
                </a:lnTo>
                <a:lnTo>
                  <a:pt x="0" y="157"/>
                </a:lnTo>
                <a:lnTo>
                  <a:pt x="0" y="121"/>
                </a:lnTo>
                <a:lnTo>
                  <a:pt x="0" y="85"/>
                </a:lnTo>
                <a:lnTo>
                  <a:pt x="11" y="57"/>
                </a:lnTo>
                <a:lnTo>
                  <a:pt x="34" y="34"/>
                </a:lnTo>
                <a:lnTo>
                  <a:pt x="37" y="32"/>
                </a:lnTo>
                <a:lnTo>
                  <a:pt x="40" y="29"/>
                </a:lnTo>
                <a:lnTo>
                  <a:pt x="43" y="26"/>
                </a:lnTo>
                <a:lnTo>
                  <a:pt x="45" y="24"/>
                </a:lnTo>
                <a:lnTo>
                  <a:pt x="49" y="22"/>
                </a:lnTo>
                <a:lnTo>
                  <a:pt x="52" y="19"/>
                </a:lnTo>
                <a:lnTo>
                  <a:pt x="56" y="17"/>
                </a:lnTo>
                <a:lnTo>
                  <a:pt x="59" y="15"/>
                </a:lnTo>
                <a:lnTo>
                  <a:pt x="62" y="14"/>
                </a:lnTo>
                <a:lnTo>
                  <a:pt x="66" y="11"/>
                </a:lnTo>
                <a:lnTo>
                  <a:pt x="69" y="10"/>
                </a:lnTo>
                <a:lnTo>
                  <a:pt x="73" y="9"/>
                </a:lnTo>
                <a:lnTo>
                  <a:pt x="76" y="7"/>
                </a:lnTo>
                <a:lnTo>
                  <a:pt x="80" y="6"/>
                </a:lnTo>
                <a:lnTo>
                  <a:pt x="84" y="5"/>
                </a:lnTo>
                <a:lnTo>
                  <a:pt x="87" y="4"/>
                </a:lnTo>
                <a:lnTo>
                  <a:pt x="92" y="4"/>
                </a:lnTo>
                <a:lnTo>
                  <a:pt x="95" y="2"/>
                </a:lnTo>
                <a:lnTo>
                  <a:pt x="100" y="1"/>
                </a:lnTo>
                <a:lnTo>
                  <a:pt x="104" y="1"/>
                </a:lnTo>
                <a:lnTo>
                  <a:pt x="108" y="0"/>
                </a:lnTo>
                <a:lnTo>
                  <a:pt x="112" y="0"/>
                </a:lnTo>
                <a:lnTo>
                  <a:pt x="117" y="0"/>
                </a:lnTo>
                <a:lnTo>
                  <a:pt x="121" y="0"/>
                </a:lnTo>
                <a:lnTo>
                  <a:pt x="121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56" name="Rectangle 8"/>
          <p:cNvSpPr>
            <a:spLocks noChangeArrowheads="1"/>
          </p:cNvSpPr>
          <p:nvPr/>
        </p:nvSpPr>
        <p:spPr bwMode="auto">
          <a:xfrm>
            <a:off x="8583613" y="4549775"/>
            <a:ext cx="11060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1200">
                <a:solidFill>
                  <a:srgbClr val="FFFFFF"/>
                </a:solidFill>
                <a:latin typeface="Comic Sans MS" pitchFamily="66" charset="0"/>
              </a:rPr>
              <a:t>- </a:t>
            </a:r>
            <a:endParaRPr lang="de-DE" sz="2400">
              <a:latin typeface="Comic Sans MS" pitchFamily="66" charset="0"/>
            </a:endParaRPr>
          </a:p>
        </p:txBody>
      </p:sp>
      <p:sp>
        <p:nvSpPr>
          <p:cNvPr id="923665" name="Freeform 17"/>
          <p:cNvSpPr>
            <a:spLocks noEditPoints="1"/>
          </p:cNvSpPr>
          <p:nvPr/>
        </p:nvSpPr>
        <p:spPr bwMode="auto">
          <a:xfrm>
            <a:off x="4087813" y="4940300"/>
            <a:ext cx="120650" cy="138113"/>
          </a:xfrm>
          <a:custGeom>
            <a:avLst/>
            <a:gdLst/>
            <a:ahLst/>
            <a:cxnLst>
              <a:cxn ang="0">
                <a:pos x="310" y="292"/>
              </a:cxn>
              <a:cxn ang="0">
                <a:pos x="314" y="293"/>
              </a:cxn>
              <a:cxn ang="0">
                <a:pos x="322" y="294"/>
              </a:cxn>
              <a:cxn ang="0">
                <a:pos x="334" y="295"/>
              </a:cxn>
              <a:cxn ang="0">
                <a:pos x="351" y="297"/>
              </a:cxn>
              <a:cxn ang="0">
                <a:pos x="372" y="300"/>
              </a:cxn>
              <a:cxn ang="0">
                <a:pos x="370" y="343"/>
              </a:cxn>
              <a:cxn ang="0">
                <a:pos x="286" y="423"/>
              </a:cxn>
              <a:cxn ang="0">
                <a:pos x="137" y="435"/>
              </a:cxn>
              <a:cxn ang="0">
                <a:pos x="18" y="340"/>
              </a:cxn>
              <a:cxn ang="0">
                <a:pos x="0" y="151"/>
              </a:cxn>
              <a:cxn ang="0">
                <a:pos x="90" y="20"/>
              </a:cxn>
              <a:cxn ang="0">
                <a:pos x="250" y="0"/>
              </a:cxn>
              <a:cxn ang="0">
                <a:pos x="365" y="94"/>
              </a:cxn>
              <a:cxn ang="0">
                <a:pos x="383" y="220"/>
              </a:cxn>
              <a:cxn ang="0">
                <a:pos x="382" y="235"/>
              </a:cxn>
              <a:cxn ang="0">
                <a:pos x="376" y="235"/>
              </a:cxn>
              <a:cxn ang="0">
                <a:pos x="361" y="235"/>
              </a:cxn>
              <a:cxn ang="0">
                <a:pos x="334" y="235"/>
              </a:cxn>
              <a:cxn ang="0">
                <a:pos x="292" y="235"/>
              </a:cxn>
              <a:cxn ang="0">
                <a:pos x="229" y="235"/>
              </a:cxn>
              <a:cxn ang="0">
                <a:pos x="144" y="235"/>
              </a:cxn>
              <a:cxn ang="0">
                <a:pos x="73" y="235"/>
              </a:cxn>
              <a:cxn ang="0">
                <a:pos x="111" y="340"/>
              </a:cxn>
              <a:cxn ang="0">
                <a:pos x="199" y="377"/>
              </a:cxn>
              <a:cxn ang="0">
                <a:pos x="264" y="356"/>
              </a:cxn>
              <a:cxn ang="0">
                <a:pos x="308" y="292"/>
              </a:cxn>
              <a:cxn ang="0">
                <a:pos x="79" y="177"/>
              </a:cxn>
              <a:cxn ang="0">
                <a:pos x="85" y="177"/>
              </a:cxn>
              <a:cxn ang="0">
                <a:pos x="99" y="177"/>
              </a:cxn>
              <a:cxn ang="0">
                <a:pos x="123" y="177"/>
              </a:cxn>
              <a:cxn ang="0">
                <a:pos x="159" y="177"/>
              </a:cxn>
              <a:cxn ang="0">
                <a:pos x="211" y="177"/>
              </a:cxn>
              <a:cxn ang="0">
                <a:pos x="280" y="177"/>
              </a:cxn>
              <a:cxn ang="0">
                <a:pos x="309" y="173"/>
              </a:cxn>
              <a:cxn ang="0">
                <a:pos x="306" y="160"/>
              </a:cxn>
              <a:cxn ang="0">
                <a:pos x="304" y="149"/>
              </a:cxn>
              <a:cxn ang="0">
                <a:pos x="302" y="138"/>
              </a:cxn>
              <a:cxn ang="0">
                <a:pos x="298" y="128"/>
              </a:cxn>
              <a:cxn ang="0">
                <a:pos x="295" y="119"/>
              </a:cxn>
              <a:cxn ang="0">
                <a:pos x="291" y="110"/>
              </a:cxn>
              <a:cxn ang="0">
                <a:pos x="286" y="104"/>
              </a:cxn>
              <a:cxn ang="0">
                <a:pos x="283" y="99"/>
              </a:cxn>
              <a:cxn ang="0">
                <a:pos x="194" y="58"/>
              </a:cxn>
              <a:cxn ang="0">
                <a:pos x="113" y="91"/>
              </a:cxn>
              <a:cxn ang="0">
                <a:pos x="76" y="177"/>
              </a:cxn>
            </a:cxnLst>
            <a:rect l="0" t="0" r="r" b="b"/>
            <a:pathLst>
              <a:path w="383" h="435">
                <a:moveTo>
                  <a:pt x="308" y="292"/>
                </a:moveTo>
                <a:lnTo>
                  <a:pt x="309" y="292"/>
                </a:lnTo>
                <a:lnTo>
                  <a:pt x="310" y="292"/>
                </a:lnTo>
                <a:lnTo>
                  <a:pt x="311" y="292"/>
                </a:lnTo>
                <a:lnTo>
                  <a:pt x="313" y="293"/>
                </a:lnTo>
                <a:lnTo>
                  <a:pt x="314" y="293"/>
                </a:lnTo>
                <a:lnTo>
                  <a:pt x="317" y="293"/>
                </a:lnTo>
                <a:lnTo>
                  <a:pt x="319" y="293"/>
                </a:lnTo>
                <a:lnTo>
                  <a:pt x="322" y="294"/>
                </a:lnTo>
                <a:lnTo>
                  <a:pt x="326" y="294"/>
                </a:lnTo>
                <a:lnTo>
                  <a:pt x="329" y="294"/>
                </a:lnTo>
                <a:lnTo>
                  <a:pt x="334" y="295"/>
                </a:lnTo>
                <a:lnTo>
                  <a:pt x="338" y="295"/>
                </a:lnTo>
                <a:lnTo>
                  <a:pt x="344" y="296"/>
                </a:lnTo>
                <a:lnTo>
                  <a:pt x="351" y="297"/>
                </a:lnTo>
                <a:lnTo>
                  <a:pt x="357" y="297"/>
                </a:lnTo>
                <a:lnTo>
                  <a:pt x="364" y="299"/>
                </a:lnTo>
                <a:lnTo>
                  <a:pt x="372" y="300"/>
                </a:lnTo>
                <a:lnTo>
                  <a:pt x="381" y="301"/>
                </a:lnTo>
                <a:lnTo>
                  <a:pt x="381" y="301"/>
                </a:lnTo>
                <a:lnTo>
                  <a:pt x="370" y="343"/>
                </a:lnTo>
                <a:lnTo>
                  <a:pt x="348" y="376"/>
                </a:lnTo>
                <a:lnTo>
                  <a:pt x="318" y="399"/>
                </a:lnTo>
                <a:lnTo>
                  <a:pt x="286" y="423"/>
                </a:lnTo>
                <a:lnTo>
                  <a:pt x="246" y="435"/>
                </a:lnTo>
                <a:lnTo>
                  <a:pt x="199" y="435"/>
                </a:lnTo>
                <a:lnTo>
                  <a:pt x="137" y="435"/>
                </a:lnTo>
                <a:lnTo>
                  <a:pt x="90" y="415"/>
                </a:lnTo>
                <a:lnTo>
                  <a:pt x="54" y="378"/>
                </a:lnTo>
                <a:lnTo>
                  <a:pt x="18" y="340"/>
                </a:lnTo>
                <a:lnTo>
                  <a:pt x="0" y="288"/>
                </a:lnTo>
                <a:lnTo>
                  <a:pt x="0" y="221"/>
                </a:lnTo>
                <a:lnTo>
                  <a:pt x="0" y="151"/>
                </a:lnTo>
                <a:lnTo>
                  <a:pt x="18" y="97"/>
                </a:lnTo>
                <a:lnTo>
                  <a:pt x="55" y="58"/>
                </a:lnTo>
                <a:lnTo>
                  <a:pt x="90" y="20"/>
                </a:lnTo>
                <a:lnTo>
                  <a:pt x="137" y="0"/>
                </a:lnTo>
                <a:lnTo>
                  <a:pt x="194" y="0"/>
                </a:lnTo>
                <a:lnTo>
                  <a:pt x="250" y="0"/>
                </a:lnTo>
                <a:lnTo>
                  <a:pt x="295" y="20"/>
                </a:lnTo>
                <a:lnTo>
                  <a:pt x="330" y="57"/>
                </a:lnTo>
                <a:lnTo>
                  <a:pt x="365" y="94"/>
                </a:lnTo>
                <a:lnTo>
                  <a:pt x="383" y="148"/>
                </a:lnTo>
                <a:lnTo>
                  <a:pt x="383" y="216"/>
                </a:lnTo>
                <a:lnTo>
                  <a:pt x="383" y="220"/>
                </a:lnTo>
                <a:lnTo>
                  <a:pt x="383" y="227"/>
                </a:lnTo>
                <a:lnTo>
                  <a:pt x="383" y="235"/>
                </a:lnTo>
                <a:lnTo>
                  <a:pt x="382" y="235"/>
                </a:lnTo>
                <a:lnTo>
                  <a:pt x="381" y="235"/>
                </a:lnTo>
                <a:lnTo>
                  <a:pt x="379" y="235"/>
                </a:lnTo>
                <a:lnTo>
                  <a:pt x="376" y="235"/>
                </a:lnTo>
                <a:lnTo>
                  <a:pt x="372" y="235"/>
                </a:lnTo>
                <a:lnTo>
                  <a:pt x="368" y="235"/>
                </a:lnTo>
                <a:lnTo>
                  <a:pt x="361" y="235"/>
                </a:lnTo>
                <a:lnTo>
                  <a:pt x="354" y="235"/>
                </a:lnTo>
                <a:lnTo>
                  <a:pt x="345" y="235"/>
                </a:lnTo>
                <a:lnTo>
                  <a:pt x="334" y="235"/>
                </a:lnTo>
                <a:lnTo>
                  <a:pt x="322" y="235"/>
                </a:lnTo>
                <a:lnTo>
                  <a:pt x="308" y="235"/>
                </a:lnTo>
                <a:lnTo>
                  <a:pt x="292" y="235"/>
                </a:lnTo>
                <a:lnTo>
                  <a:pt x="274" y="235"/>
                </a:lnTo>
                <a:lnTo>
                  <a:pt x="252" y="235"/>
                </a:lnTo>
                <a:lnTo>
                  <a:pt x="229" y="235"/>
                </a:lnTo>
                <a:lnTo>
                  <a:pt x="203" y="235"/>
                </a:lnTo>
                <a:lnTo>
                  <a:pt x="175" y="235"/>
                </a:lnTo>
                <a:lnTo>
                  <a:pt x="144" y="235"/>
                </a:lnTo>
                <a:lnTo>
                  <a:pt x="110" y="235"/>
                </a:lnTo>
                <a:lnTo>
                  <a:pt x="73" y="235"/>
                </a:lnTo>
                <a:lnTo>
                  <a:pt x="73" y="235"/>
                </a:lnTo>
                <a:lnTo>
                  <a:pt x="75" y="280"/>
                </a:lnTo>
                <a:lnTo>
                  <a:pt x="89" y="316"/>
                </a:lnTo>
                <a:lnTo>
                  <a:pt x="111" y="340"/>
                </a:lnTo>
                <a:lnTo>
                  <a:pt x="135" y="364"/>
                </a:lnTo>
                <a:lnTo>
                  <a:pt x="164" y="377"/>
                </a:lnTo>
                <a:lnTo>
                  <a:pt x="199" y="377"/>
                </a:lnTo>
                <a:lnTo>
                  <a:pt x="224" y="377"/>
                </a:lnTo>
                <a:lnTo>
                  <a:pt x="246" y="370"/>
                </a:lnTo>
                <a:lnTo>
                  <a:pt x="264" y="356"/>
                </a:lnTo>
                <a:lnTo>
                  <a:pt x="283" y="343"/>
                </a:lnTo>
                <a:lnTo>
                  <a:pt x="297" y="321"/>
                </a:lnTo>
                <a:lnTo>
                  <a:pt x="308" y="292"/>
                </a:lnTo>
                <a:close/>
                <a:moveTo>
                  <a:pt x="76" y="177"/>
                </a:moveTo>
                <a:lnTo>
                  <a:pt x="77" y="177"/>
                </a:lnTo>
                <a:lnTo>
                  <a:pt x="79" y="177"/>
                </a:lnTo>
                <a:lnTo>
                  <a:pt x="80" y="177"/>
                </a:lnTo>
                <a:lnTo>
                  <a:pt x="82" y="177"/>
                </a:lnTo>
                <a:lnTo>
                  <a:pt x="85" y="177"/>
                </a:lnTo>
                <a:lnTo>
                  <a:pt x="89" y="177"/>
                </a:lnTo>
                <a:lnTo>
                  <a:pt x="93" y="177"/>
                </a:lnTo>
                <a:lnTo>
                  <a:pt x="99" y="177"/>
                </a:lnTo>
                <a:lnTo>
                  <a:pt x="106" y="177"/>
                </a:lnTo>
                <a:lnTo>
                  <a:pt x="114" y="177"/>
                </a:lnTo>
                <a:lnTo>
                  <a:pt x="123" y="177"/>
                </a:lnTo>
                <a:lnTo>
                  <a:pt x="133" y="177"/>
                </a:lnTo>
                <a:lnTo>
                  <a:pt x="145" y="177"/>
                </a:lnTo>
                <a:lnTo>
                  <a:pt x="159" y="177"/>
                </a:lnTo>
                <a:lnTo>
                  <a:pt x="174" y="177"/>
                </a:lnTo>
                <a:lnTo>
                  <a:pt x="192" y="177"/>
                </a:lnTo>
                <a:lnTo>
                  <a:pt x="211" y="177"/>
                </a:lnTo>
                <a:lnTo>
                  <a:pt x="232" y="177"/>
                </a:lnTo>
                <a:lnTo>
                  <a:pt x="255" y="177"/>
                </a:lnTo>
                <a:lnTo>
                  <a:pt x="280" y="177"/>
                </a:lnTo>
                <a:lnTo>
                  <a:pt x="309" y="177"/>
                </a:lnTo>
                <a:lnTo>
                  <a:pt x="309" y="177"/>
                </a:lnTo>
                <a:lnTo>
                  <a:pt x="309" y="173"/>
                </a:lnTo>
                <a:lnTo>
                  <a:pt x="308" y="168"/>
                </a:lnTo>
                <a:lnTo>
                  <a:pt x="308" y="165"/>
                </a:lnTo>
                <a:lnTo>
                  <a:pt x="306" y="160"/>
                </a:lnTo>
                <a:lnTo>
                  <a:pt x="305" y="157"/>
                </a:lnTo>
                <a:lnTo>
                  <a:pt x="305" y="152"/>
                </a:lnTo>
                <a:lnTo>
                  <a:pt x="304" y="149"/>
                </a:lnTo>
                <a:lnTo>
                  <a:pt x="303" y="145"/>
                </a:lnTo>
                <a:lnTo>
                  <a:pt x="303" y="142"/>
                </a:lnTo>
                <a:lnTo>
                  <a:pt x="302" y="138"/>
                </a:lnTo>
                <a:lnTo>
                  <a:pt x="301" y="134"/>
                </a:lnTo>
                <a:lnTo>
                  <a:pt x="300" y="132"/>
                </a:lnTo>
                <a:lnTo>
                  <a:pt x="298" y="128"/>
                </a:lnTo>
                <a:lnTo>
                  <a:pt x="297" y="125"/>
                </a:lnTo>
                <a:lnTo>
                  <a:pt x="296" y="122"/>
                </a:lnTo>
                <a:lnTo>
                  <a:pt x="295" y="119"/>
                </a:lnTo>
                <a:lnTo>
                  <a:pt x="293" y="116"/>
                </a:lnTo>
                <a:lnTo>
                  <a:pt x="292" y="114"/>
                </a:lnTo>
                <a:lnTo>
                  <a:pt x="291" y="110"/>
                </a:lnTo>
                <a:lnTo>
                  <a:pt x="289" y="108"/>
                </a:lnTo>
                <a:lnTo>
                  <a:pt x="287" y="106"/>
                </a:lnTo>
                <a:lnTo>
                  <a:pt x="286" y="104"/>
                </a:lnTo>
                <a:lnTo>
                  <a:pt x="284" y="101"/>
                </a:lnTo>
                <a:lnTo>
                  <a:pt x="283" y="99"/>
                </a:lnTo>
                <a:lnTo>
                  <a:pt x="283" y="99"/>
                </a:lnTo>
                <a:lnTo>
                  <a:pt x="260" y="72"/>
                </a:lnTo>
                <a:lnTo>
                  <a:pt x="230" y="58"/>
                </a:lnTo>
                <a:lnTo>
                  <a:pt x="194" y="58"/>
                </a:lnTo>
                <a:lnTo>
                  <a:pt x="162" y="58"/>
                </a:lnTo>
                <a:lnTo>
                  <a:pt x="135" y="70"/>
                </a:lnTo>
                <a:lnTo>
                  <a:pt x="113" y="91"/>
                </a:lnTo>
                <a:lnTo>
                  <a:pt x="91" y="113"/>
                </a:lnTo>
                <a:lnTo>
                  <a:pt x="79" y="141"/>
                </a:lnTo>
                <a:lnTo>
                  <a:pt x="76" y="177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66" name="Rectangle 18"/>
          <p:cNvSpPr>
            <a:spLocks noChangeArrowheads="1"/>
          </p:cNvSpPr>
          <p:nvPr/>
        </p:nvSpPr>
        <p:spPr bwMode="auto">
          <a:xfrm>
            <a:off x="4235450" y="4892675"/>
            <a:ext cx="22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67" name="Freeform 19"/>
          <p:cNvSpPr>
            <a:spLocks/>
          </p:cNvSpPr>
          <p:nvPr/>
        </p:nvSpPr>
        <p:spPr bwMode="auto">
          <a:xfrm>
            <a:off x="4354513" y="4940300"/>
            <a:ext cx="109537" cy="138113"/>
          </a:xfrm>
          <a:custGeom>
            <a:avLst/>
            <a:gdLst/>
            <a:ahLst/>
            <a:cxnLst>
              <a:cxn ang="0">
                <a:pos x="3" y="301"/>
              </a:cxn>
              <a:cxn ang="0">
                <a:pos x="11" y="300"/>
              </a:cxn>
              <a:cxn ang="0">
                <a:pos x="24" y="297"/>
              </a:cxn>
              <a:cxn ang="0">
                <a:pos x="46" y="294"/>
              </a:cxn>
              <a:cxn ang="0">
                <a:pos x="69" y="291"/>
              </a:cxn>
              <a:cxn ang="0">
                <a:pos x="120" y="369"/>
              </a:cxn>
              <a:cxn ang="0">
                <a:pos x="233" y="370"/>
              </a:cxn>
              <a:cxn ang="0">
                <a:pos x="272" y="311"/>
              </a:cxn>
              <a:cxn ang="0">
                <a:pos x="250" y="271"/>
              </a:cxn>
              <a:cxn ang="0">
                <a:pos x="243" y="269"/>
              </a:cxn>
              <a:cxn ang="0">
                <a:pos x="234" y="266"/>
              </a:cxn>
              <a:cxn ang="0">
                <a:pos x="223" y="261"/>
              </a:cxn>
              <a:cxn ang="0">
                <a:pos x="208" y="257"/>
              </a:cxn>
              <a:cxn ang="0">
                <a:pos x="192" y="252"/>
              </a:cxn>
              <a:cxn ang="0">
                <a:pos x="179" y="249"/>
              </a:cxn>
              <a:cxn ang="0">
                <a:pos x="52" y="206"/>
              </a:cxn>
              <a:cxn ang="0">
                <a:pos x="11" y="141"/>
              </a:cxn>
              <a:cxn ang="0">
                <a:pos x="23" y="68"/>
              </a:cxn>
              <a:cxn ang="0">
                <a:pos x="69" y="21"/>
              </a:cxn>
              <a:cxn ang="0">
                <a:pos x="142" y="0"/>
              </a:cxn>
              <a:cxn ang="0">
                <a:pos x="250" y="14"/>
              </a:cxn>
              <a:cxn ang="0">
                <a:pos x="316" y="68"/>
              </a:cxn>
              <a:cxn ang="0">
                <a:pos x="326" y="117"/>
              </a:cxn>
              <a:cxn ang="0">
                <a:pos x="319" y="118"/>
              </a:cxn>
              <a:cxn ang="0">
                <a:pos x="308" y="119"/>
              </a:cxn>
              <a:cxn ang="0">
                <a:pos x="289" y="123"/>
              </a:cxn>
              <a:cxn ang="0">
                <a:pos x="259" y="126"/>
              </a:cxn>
              <a:cxn ang="0">
                <a:pos x="232" y="76"/>
              </a:cxn>
              <a:cxn ang="0">
                <a:pos x="137" y="58"/>
              </a:cxn>
              <a:cxn ang="0">
                <a:pos x="79" y="98"/>
              </a:cxn>
              <a:cxn ang="0">
                <a:pos x="88" y="136"/>
              </a:cxn>
              <a:cxn ang="0">
                <a:pos x="91" y="140"/>
              </a:cxn>
              <a:cxn ang="0">
                <a:pos x="95" y="143"/>
              </a:cxn>
              <a:cxn ang="0">
                <a:pos x="99" y="147"/>
              </a:cxn>
              <a:cxn ang="0">
                <a:pos x="104" y="150"/>
              </a:cxn>
              <a:cxn ang="0">
                <a:pos x="108" y="152"/>
              </a:cxn>
              <a:cxn ang="0">
                <a:pos x="114" y="156"/>
              </a:cxn>
              <a:cxn ang="0">
                <a:pos x="117" y="157"/>
              </a:cxn>
              <a:cxn ang="0">
                <a:pos x="124" y="159"/>
              </a:cxn>
              <a:cxn ang="0">
                <a:pos x="133" y="161"/>
              </a:cxn>
              <a:cxn ang="0">
                <a:pos x="144" y="165"/>
              </a:cxn>
              <a:cxn ang="0">
                <a:pos x="157" y="168"/>
              </a:cxn>
              <a:cxn ang="0">
                <a:pos x="172" y="173"/>
              </a:cxn>
              <a:cxn ang="0">
                <a:pos x="260" y="198"/>
              </a:cxn>
              <a:cxn ang="0">
                <a:pos x="327" y="243"/>
              </a:cxn>
              <a:cxn ang="0">
                <a:pos x="344" y="327"/>
              </a:cxn>
              <a:cxn ang="0">
                <a:pos x="290" y="406"/>
              </a:cxn>
              <a:cxn ang="0">
                <a:pos x="255" y="422"/>
              </a:cxn>
              <a:cxn ang="0">
                <a:pos x="241" y="425"/>
              </a:cxn>
              <a:cxn ang="0">
                <a:pos x="226" y="430"/>
              </a:cxn>
              <a:cxn ang="0">
                <a:pos x="212" y="432"/>
              </a:cxn>
              <a:cxn ang="0">
                <a:pos x="197" y="433"/>
              </a:cxn>
              <a:cxn ang="0">
                <a:pos x="181" y="435"/>
              </a:cxn>
              <a:cxn ang="0">
                <a:pos x="82" y="423"/>
              </a:cxn>
              <a:cxn ang="0">
                <a:pos x="0" y="302"/>
              </a:cxn>
            </a:cxnLst>
            <a:rect l="0" t="0" r="r" b="b"/>
            <a:pathLst>
              <a:path w="344" h="435">
                <a:moveTo>
                  <a:pt x="0" y="302"/>
                </a:moveTo>
                <a:lnTo>
                  <a:pt x="1" y="302"/>
                </a:lnTo>
                <a:lnTo>
                  <a:pt x="2" y="302"/>
                </a:lnTo>
                <a:lnTo>
                  <a:pt x="3" y="301"/>
                </a:lnTo>
                <a:lnTo>
                  <a:pt x="4" y="301"/>
                </a:lnTo>
                <a:lnTo>
                  <a:pt x="6" y="301"/>
                </a:lnTo>
                <a:lnTo>
                  <a:pt x="9" y="301"/>
                </a:lnTo>
                <a:lnTo>
                  <a:pt x="11" y="300"/>
                </a:lnTo>
                <a:lnTo>
                  <a:pt x="13" y="300"/>
                </a:lnTo>
                <a:lnTo>
                  <a:pt x="17" y="300"/>
                </a:lnTo>
                <a:lnTo>
                  <a:pt x="20" y="299"/>
                </a:lnTo>
                <a:lnTo>
                  <a:pt x="24" y="297"/>
                </a:lnTo>
                <a:lnTo>
                  <a:pt x="29" y="297"/>
                </a:lnTo>
                <a:lnTo>
                  <a:pt x="34" y="296"/>
                </a:lnTo>
                <a:lnTo>
                  <a:pt x="39" y="295"/>
                </a:lnTo>
                <a:lnTo>
                  <a:pt x="46" y="294"/>
                </a:lnTo>
                <a:lnTo>
                  <a:pt x="53" y="293"/>
                </a:lnTo>
                <a:lnTo>
                  <a:pt x="61" y="292"/>
                </a:lnTo>
                <a:lnTo>
                  <a:pt x="69" y="291"/>
                </a:lnTo>
                <a:lnTo>
                  <a:pt x="69" y="291"/>
                </a:lnTo>
                <a:lnTo>
                  <a:pt x="72" y="319"/>
                </a:lnTo>
                <a:lnTo>
                  <a:pt x="83" y="339"/>
                </a:lnTo>
                <a:lnTo>
                  <a:pt x="102" y="354"/>
                </a:lnTo>
                <a:lnTo>
                  <a:pt x="120" y="369"/>
                </a:lnTo>
                <a:lnTo>
                  <a:pt x="145" y="377"/>
                </a:lnTo>
                <a:lnTo>
                  <a:pt x="176" y="377"/>
                </a:lnTo>
                <a:lnTo>
                  <a:pt x="208" y="377"/>
                </a:lnTo>
                <a:lnTo>
                  <a:pt x="233" y="370"/>
                </a:lnTo>
                <a:lnTo>
                  <a:pt x="248" y="357"/>
                </a:lnTo>
                <a:lnTo>
                  <a:pt x="264" y="344"/>
                </a:lnTo>
                <a:lnTo>
                  <a:pt x="272" y="328"/>
                </a:lnTo>
                <a:lnTo>
                  <a:pt x="272" y="311"/>
                </a:lnTo>
                <a:lnTo>
                  <a:pt x="272" y="295"/>
                </a:lnTo>
                <a:lnTo>
                  <a:pt x="265" y="283"/>
                </a:lnTo>
                <a:lnTo>
                  <a:pt x="251" y="272"/>
                </a:lnTo>
                <a:lnTo>
                  <a:pt x="250" y="271"/>
                </a:lnTo>
                <a:lnTo>
                  <a:pt x="248" y="271"/>
                </a:lnTo>
                <a:lnTo>
                  <a:pt x="247" y="270"/>
                </a:lnTo>
                <a:lnTo>
                  <a:pt x="244" y="269"/>
                </a:lnTo>
                <a:lnTo>
                  <a:pt x="243" y="269"/>
                </a:lnTo>
                <a:lnTo>
                  <a:pt x="241" y="268"/>
                </a:lnTo>
                <a:lnTo>
                  <a:pt x="239" y="267"/>
                </a:lnTo>
                <a:lnTo>
                  <a:pt x="236" y="266"/>
                </a:lnTo>
                <a:lnTo>
                  <a:pt x="234" y="266"/>
                </a:lnTo>
                <a:lnTo>
                  <a:pt x="231" y="265"/>
                </a:lnTo>
                <a:lnTo>
                  <a:pt x="229" y="263"/>
                </a:lnTo>
                <a:lnTo>
                  <a:pt x="225" y="262"/>
                </a:lnTo>
                <a:lnTo>
                  <a:pt x="223" y="261"/>
                </a:lnTo>
                <a:lnTo>
                  <a:pt x="219" y="260"/>
                </a:lnTo>
                <a:lnTo>
                  <a:pt x="216" y="259"/>
                </a:lnTo>
                <a:lnTo>
                  <a:pt x="213" y="258"/>
                </a:lnTo>
                <a:lnTo>
                  <a:pt x="208" y="257"/>
                </a:lnTo>
                <a:lnTo>
                  <a:pt x="205" y="255"/>
                </a:lnTo>
                <a:lnTo>
                  <a:pt x="201" y="254"/>
                </a:lnTo>
                <a:lnTo>
                  <a:pt x="197" y="253"/>
                </a:lnTo>
                <a:lnTo>
                  <a:pt x="192" y="252"/>
                </a:lnTo>
                <a:lnTo>
                  <a:pt x="188" y="251"/>
                </a:lnTo>
                <a:lnTo>
                  <a:pt x="183" y="250"/>
                </a:lnTo>
                <a:lnTo>
                  <a:pt x="179" y="249"/>
                </a:lnTo>
                <a:lnTo>
                  <a:pt x="179" y="249"/>
                </a:lnTo>
                <a:lnTo>
                  <a:pt x="128" y="236"/>
                </a:lnTo>
                <a:lnTo>
                  <a:pt x="91" y="225"/>
                </a:lnTo>
                <a:lnTo>
                  <a:pt x="72" y="216"/>
                </a:lnTo>
                <a:lnTo>
                  <a:pt x="52" y="206"/>
                </a:lnTo>
                <a:lnTo>
                  <a:pt x="37" y="193"/>
                </a:lnTo>
                <a:lnTo>
                  <a:pt x="27" y="176"/>
                </a:lnTo>
                <a:lnTo>
                  <a:pt x="17" y="159"/>
                </a:lnTo>
                <a:lnTo>
                  <a:pt x="11" y="141"/>
                </a:lnTo>
                <a:lnTo>
                  <a:pt x="11" y="121"/>
                </a:lnTo>
                <a:lnTo>
                  <a:pt x="11" y="101"/>
                </a:lnTo>
                <a:lnTo>
                  <a:pt x="15" y="84"/>
                </a:lnTo>
                <a:lnTo>
                  <a:pt x="23" y="68"/>
                </a:lnTo>
                <a:lnTo>
                  <a:pt x="32" y="53"/>
                </a:lnTo>
                <a:lnTo>
                  <a:pt x="44" y="40"/>
                </a:lnTo>
                <a:lnTo>
                  <a:pt x="58" y="30"/>
                </a:lnTo>
                <a:lnTo>
                  <a:pt x="69" y="21"/>
                </a:lnTo>
                <a:lnTo>
                  <a:pt x="85" y="14"/>
                </a:lnTo>
                <a:lnTo>
                  <a:pt x="103" y="8"/>
                </a:lnTo>
                <a:lnTo>
                  <a:pt x="122" y="3"/>
                </a:lnTo>
                <a:lnTo>
                  <a:pt x="142" y="0"/>
                </a:lnTo>
                <a:lnTo>
                  <a:pt x="164" y="0"/>
                </a:lnTo>
                <a:lnTo>
                  <a:pt x="197" y="0"/>
                </a:lnTo>
                <a:lnTo>
                  <a:pt x="225" y="5"/>
                </a:lnTo>
                <a:lnTo>
                  <a:pt x="250" y="14"/>
                </a:lnTo>
                <a:lnTo>
                  <a:pt x="274" y="24"/>
                </a:lnTo>
                <a:lnTo>
                  <a:pt x="292" y="37"/>
                </a:lnTo>
                <a:lnTo>
                  <a:pt x="305" y="53"/>
                </a:lnTo>
                <a:lnTo>
                  <a:pt x="316" y="68"/>
                </a:lnTo>
                <a:lnTo>
                  <a:pt x="324" y="90"/>
                </a:lnTo>
                <a:lnTo>
                  <a:pt x="328" y="117"/>
                </a:lnTo>
                <a:lnTo>
                  <a:pt x="327" y="117"/>
                </a:lnTo>
                <a:lnTo>
                  <a:pt x="326" y="117"/>
                </a:lnTo>
                <a:lnTo>
                  <a:pt x="325" y="117"/>
                </a:lnTo>
                <a:lnTo>
                  <a:pt x="324" y="118"/>
                </a:lnTo>
                <a:lnTo>
                  <a:pt x="322" y="118"/>
                </a:lnTo>
                <a:lnTo>
                  <a:pt x="319" y="118"/>
                </a:lnTo>
                <a:lnTo>
                  <a:pt x="317" y="118"/>
                </a:lnTo>
                <a:lnTo>
                  <a:pt x="315" y="119"/>
                </a:lnTo>
                <a:lnTo>
                  <a:pt x="311" y="119"/>
                </a:lnTo>
                <a:lnTo>
                  <a:pt x="308" y="119"/>
                </a:lnTo>
                <a:lnTo>
                  <a:pt x="303" y="121"/>
                </a:lnTo>
                <a:lnTo>
                  <a:pt x="299" y="121"/>
                </a:lnTo>
                <a:lnTo>
                  <a:pt x="294" y="122"/>
                </a:lnTo>
                <a:lnTo>
                  <a:pt x="289" y="123"/>
                </a:lnTo>
                <a:lnTo>
                  <a:pt x="282" y="123"/>
                </a:lnTo>
                <a:lnTo>
                  <a:pt x="275" y="124"/>
                </a:lnTo>
                <a:lnTo>
                  <a:pt x="267" y="125"/>
                </a:lnTo>
                <a:lnTo>
                  <a:pt x="259" y="126"/>
                </a:lnTo>
                <a:lnTo>
                  <a:pt x="259" y="126"/>
                </a:lnTo>
                <a:lnTo>
                  <a:pt x="256" y="105"/>
                </a:lnTo>
                <a:lnTo>
                  <a:pt x="247" y="88"/>
                </a:lnTo>
                <a:lnTo>
                  <a:pt x="232" y="76"/>
                </a:lnTo>
                <a:lnTo>
                  <a:pt x="217" y="64"/>
                </a:lnTo>
                <a:lnTo>
                  <a:pt x="196" y="58"/>
                </a:lnTo>
                <a:lnTo>
                  <a:pt x="168" y="58"/>
                </a:lnTo>
                <a:lnTo>
                  <a:pt x="137" y="58"/>
                </a:lnTo>
                <a:lnTo>
                  <a:pt x="113" y="64"/>
                </a:lnTo>
                <a:lnTo>
                  <a:pt x="99" y="74"/>
                </a:lnTo>
                <a:lnTo>
                  <a:pt x="86" y="85"/>
                </a:lnTo>
                <a:lnTo>
                  <a:pt x="79" y="98"/>
                </a:lnTo>
                <a:lnTo>
                  <a:pt x="79" y="111"/>
                </a:lnTo>
                <a:lnTo>
                  <a:pt x="79" y="121"/>
                </a:lnTo>
                <a:lnTo>
                  <a:pt x="82" y="130"/>
                </a:lnTo>
                <a:lnTo>
                  <a:pt x="88" y="136"/>
                </a:lnTo>
                <a:lnTo>
                  <a:pt x="89" y="138"/>
                </a:lnTo>
                <a:lnTo>
                  <a:pt x="89" y="139"/>
                </a:lnTo>
                <a:lnTo>
                  <a:pt x="90" y="140"/>
                </a:lnTo>
                <a:lnTo>
                  <a:pt x="91" y="140"/>
                </a:lnTo>
                <a:lnTo>
                  <a:pt x="93" y="141"/>
                </a:lnTo>
                <a:lnTo>
                  <a:pt x="93" y="142"/>
                </a:lnTo>
                <a:lnTo>
                  <a:pt x="94" y="143"/>
                </a:lnTo>
                <a:lnTo>
                  <a:pt x="95" y="143"/>
                </a:lnTo>
                <a:lnTo>
                  <a:pt x="96" y="144"/>
                </a:lnTo>
                <a:lnTo>
                  <a:pt x="97" y="145"/>
                </a:lnTo>
                <a:lnTo>
                  <a:pt x="98" y="147"/>
                </a:lnTo>
                <a:lnTo>
                  <a:pt x="99" y="147"/>
                </a:lnTo>
                <a:lnTo>
                  <a:pt x="100" y="148"/>
                </a:lnTo>
                <a:lnTo>
                  <a:pt x="102" y="149"/>
                </a:lnTo>
                <a:lnTo>
                  <a:pt x="103" y="149"/>
                </a:lnTo>
                <a:lnTo>
                  <a:pt x="104" y="150"/>
                </a:lnTo>
                <a:lnTo>
                  <a:pt x="105" y="151"/>
                </a:lnTo>
                <a:lnTo>
                  <a:pt x="106" y="151"/>
                </a:lnTo>
                <a:lnTo>
                  <a:pt x="107" y="152"/>
                </a:lnTo>
                <a:lnTo>
                  <a:pt x="108" y="152"/>
                </a:lnTo>
                <a:lnTo>
                  <a:pt x="110" y="153"/>
                </a:lnTo>
                <a:lnTo>
                  <a:pt x="112" y="155"/>
                </a:lnTo>
                <a:lnTo>
                  <a:pt x="113" y="155"/>
                </a:lnTo>
                <a:lnTo>
                  <a:pt x="114" y="156"/>
                </a:lnTo>
                <a:lnTo>
                  <a:pt x="114" y="156"/>
                </a:lnTo>
                <a:lnTo>
                  <a:pt x="115" y="156"/>
                </a:lnTo>
                <a:lnTo>
                  <a:pt x="116" y="157"/>
                </a:lnTo>
                <a:lnTo>
                  <a:pt x="117" y="157"/>
                </a:lnTo>
                <a:lnTo>
                  <a:pt x="119" y="157"/>
                </a:lnTo>
                <a:lnTo>
                  <a:pt x="121" y="158"/>
                </a:lnTo>
                <a:lnTo>
                  <a:pt x="122" y="158"/>
                </a:lnTo>
                <a:lnTo>
                  <a:pt x="124" y="159"/>
                </a:lnTo>
                <a:lnTo>
                  <a:pt x="127" y="159"/>
                </a:lnTo>
                <a:lnTo>
                  <a:pt x="129" y="160"/>
                </a:lnTo>
                <a:lnTo>
                  <a:pt x="131" y="160"/>
                </a:lnTo>
                <a:lnTo>
                  <a:pt x="133" y="161"/>
                </a:lnTo>
                <a:lnTo>
                  <a:pt x="136" y="161"/>
                </a:lnTo>
                <a:lnTo>
                  <a:pt x="138" y="162"/>
                </a:lnTo>
                <a:lnTo>
                  <a:pt x="141" y="164"/>
                </a:lnTo>
                <a:lnTo>
                  <a:pt x="144" y="165"/>
                </a:lnTo>
                <a:lnTo>
                  <a:pt x="147" y="165"/>
                </a:lnTo>
                <a:lnTo>
                  <a:pt x="150" y="166"/>
                </a:lnTo>
                <a:lnTo>
                  <a:pt x="154" y="167"/>
                </a:lnTo>
                <a:lnTo>
                  <a:pt x="157" y="168"/>
                </a:lnTo>
                <a:lnTo>
                  <a:pt x="161" y="169"/>
                </a:lnTo>
                <a:lnTo>
                  <a:pt x="164" y="170"/>
                </a:lnTo>
                <a:lnTo>
                  <a:pt x="168" y="172"/>
                </a:lnTo>
                <a:lnTo>
                  <a:pt x="172" y="173"/>
                </a:lnTo>
                <a:lnTo>
                  <a:pt x="176" y="174"/>
                </a:lnTo>
                <a:lnTo>
                  <a:pt x="176" y="174"/>
                </a:lnTo>
                <a:lnTo>
                  <a:pt x="226" y="186"/>
                </a:lnTo>
                <a:lnTo>
                  <a:pt x="260" y="198"/>
                </a:lnTo>
                <a:lnTo>
                  <a:pt x="281" y="206"/>
                </a:lnTo>
                <a:lnTo>
                  <a:pt x="300" y="215"/>
                </a:lnTo>
                <a:lnTo>
                  <a:pt x="316" y="227"/>
                </a:lnTo>
                <a:lnTo>
                  <a:pt x="327" y="243"/>
                </a:lnTo>
                <a:lnTo>
                  <a:pt x="339" y="259"/>
                </a:lnTo>
                <a:lnTo>
                  <a:pt x="344" y="279"/>
                </a:lnTo>
                <a:lnTo>
                  <a:pt x="344" y="303"/>
                </a:lnTo>
                <a:lnTo>
                  <a:pt x="344" y="327"/>
                </a:lnTo>
                <a:lnTo>
                  <a:pt x="337" y="348"/>
                </a:lnTo>
                <a:lnTo>
                  <a:pt x="324" y="370"/>
                </a:lnTo>
                <a:lnTo>
                  <a:pt x="310" y="390"/>
                </a:lnTo>
                <a:lnTo>
                  <a:pt x="290" y="406"/>
                </a:lnTo>
                <a:lnTo>
                  <a:pt x="265" y="418"/>
                </a:lnTo>
                <a:lnTo>
                  <a:pt x="261" y="419"/>
                </a:lnTo>
                <a:lnTo>
                  <a:pt x="258" y="420"/>
                </a:lnTo>
                <a:lnTo>
                  <a:pt x="255" y="422"/>
                </a:lnTo>
                <a:lnTo>
                  <a:pt x="251" y="423"/>
                </a:lnTo>
                <a:lnTo>
                  <a:pt x="248" y="424"/>
                </a:lnTo>
                <a:lnTo>
                  <a:pt x="244" y="425"/>
                </a:lnTo>
                <a:lnTo>
                  <a:pt x="241" y="425"/>
                </a:lnTo>
                <a:lnTo>
                  <a:pt x="238" y="427"/>
                </a:lnTo>
                <a:lnTo>
                  <a:pt x="234" y="428"/>
                </a:lnTo>
                <a:lnTo>
                  <a:pt x="231" y="429"/>
                </a:lnTo>
                <a:lnTo>
                  <a:pt x="226" y="430"/>
                </a:lnTo>
                <a:lnTo>
                  <a:pt x="223" y="430"/>
                </a:lnTo>
                <a:lnTo>
                  <a:pt x="219" y="431"/>
                </a:lnTo>
                <a:lnTo>
                  <a:pt x="216" y="431"/>
                </a:lnTo>
                <a:lnTo>
                  <a:pt x="212" y="432"/>
                </a:lnTo>
                <a:lnTo>
                  <a:pt x="208" y="432"/>
                </a:lnTo>
                <a:lnTo>
                  <a:pt x="205" y="433"/>
                </a:lnTo>
                <a:lnTo>
                  <a:pt x="200" y="433"/>
                </a:lnTo>
                <a:lnTo>
                  <a:pt x="197" y="433"/>
                </a:lnTo>
                <a:lnTo>
                  <a:pt x="192" y="435"/>
                </a:lnTo>
                <a:lnTo>
                  <a:pt x="189" y="435"/>
                </a:lnTo>
                <a:lnTo>
                  <a:pt x="184" y="435"/>
                </a:lnTo>
                <a:lnTo>
                  <a:pt x="181" y="435"/>
                </a:lnTo>
                <a:lnTo>
                  <a:pt x="176" y="435"/>
                </a:lnTo>
                <a:lnTo>
                  <a:pt x="176" y="435"/>
                </a:lnTo>
                <a:lnTo>
                  <a:pt x="123" y="435"/>
                </a:lnTo>
                <a:lnTo>
                  <a:pt x="82" y="423"/>
                </a:lnTo>
                <a:lnTo>
                  <a:pt x="54" y="401"/>
                </a:lnTo>
                <a:lnTo>
                  <a:pt x="26" y="379"/>
                </a:lnTo>
                <a:lnTo>
                  <a:pt x="7" y="346"/>
                </a:lnTo>
                <a:lnTo>
                  <a:pt x="0" y="302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68" name="Freeform 20"/>
          <p:cNvSpPr>
            <a:spLocks/>
          </p:cNvSpPr>
          <p:nvPr/>
        </p:nvSpPr>
        <p:spPr bwMode="auto">
          <a:xfrm>
            <a:off x="4491038" y="4892675"/>
            <a:ext cx="106362" cy="182563"/>
          </a:xfrm>
          <a:custGeom>
            <a:avLst/>
            <a:gdLst/>
            <a:ahLst/>
            <a:cxnLst>
              <a:cxn ang="0">
                <a:pos x="0" y="571"/>
              </a:cxn>
              <a:cxn ang="0">
                <a:pos x="0" y="559"/>
              </a:cxn>
              <a:cxn ang="0">
                <a:pos x="0" y="532"/>
              </a:cxn>
              <a:cxn ang="0">
                <a:pos x="0" y="483"/>
              </a:cxn>
              <a:cxn ang="0">
                <a:pos x="0" y="403"/>
              </a:cxn>
              <a:cxn ang="0">
                <a:pos x="0" y="289"/>
              </a:cxn>
              <a:cxn ang="0">
                <a:pos x="0" y="131"/>
              </a:cxn>
              <a:cxn ang="0">
                <a:pos x="0" y="0"/>
              </a:cxn>
              <a:cxn ang="0">
                <a:pos x="4" y="0"/>
              </a:cxn>
              <a:cxn ang="0">
                <a:pos x="9" y="0"/>
              </a:cxn>
              <a:cxn ang="0">
                <a:pos x="17" y="0"/>
              </a:cxn>
              <a:cxn ang="0">
                <a:pos x="30" y="0"/>
              </a:cxn>
              <a:cxn ang="0">
                <a:pos x="48" y="0"/>
              </a:cxn>
              <a:cxn ang="0">
                <a:pos x="70" y="0"/>
              </a:cxn>
              <a:cxn ang="0">
                <a:pos x="70" y="2"/>
              </a:cxn>
              <a:cxn ang="0">
                <a:pos x="70" y="8"/>
              </a:cxn>
              <a:cxn ang="0">
                <a:pos x="70" y="19"/>
              </a:cxn>
              <a:cxn ang="0">
                <a:pos x="70" y="41"/>
              </a:cxn>
              <a:cxn ang="0">
                <a:pos x="70" y="72"/>
              </a:cxn>
              <a:cxn ang="0">
                <a:pos x="70" y="119"/>
              </a:cxn>
              <a:cxn ang="0">
                <a:pos x="70" y="180"/>
              </a:cxn>
              <a:cxn ang="0">
                <a:pos x="103" y="168"/>
              </a:cxn>
              <a:cxn ang="0">
                <a:pos x="225" y="148"/>
              </a:cxn>
              <a:cxn ang="0">
                <a:pos x="296" y="179"/>
              </a:cxn>
              <a:cxn ang="0">
                <a:pos x="332" y="238"/>
              </a:cxn>
              <a:cxn ang="0">
                <a:pos x="337" y="312"/>
              </a:cxn>
              <a:cxn ang="0">
                <a:pos x="337" y="317"/>
              </a:cxn>
              <a:cxn ang="0">
                <a:pos x="337" y="330"/>
              </a:cxn>
              <a:cxn ang="0">
                <a:pos x="337" y="352"/>
              </a:cxn>
              <a:cxn ang="0">
                <a:pos x="337" y="389"/>
              </a:cxn>
              <a:cxn ang="0">
                <a:pos x="337" y="441"/>
              </a:cxn>
              <a:cxn ang="0">
                <a:pos x="337" y="513"/>
              </a:cxn>
              <a:cxn ang="0">
                <a:pos x="337" y="573"/>
              </a:cxn>
              <a:cxn ang="0">
                <a:pos x="333" y="573"/>
              </a:cxn>
              <a:cxn ang="0">
                <a:pos x="328" y="573"/>
              </a:cxn>
              <a:cxn ang="0">
                <a:pos x="320" y="573"/>
              </a:cxn>
              <a:cxn ang="0">
                <a:pos x="307" y="573"/>
              </a:cxn>
              <a:cxn ang="0">
                <a:pos x="289" y="573"/>
              </a:cxn>
              <a:cxn ang="0">
                <a:pos x="267" y="573"/>
              </a:cxn>
              <a:cxn ang="0">
                <a:pos x="267" y="573"/>
              </a:cxn>
              <a:cxn ang="0">
                <a:pos x="259" y="248"/>
              </a:cxn>
              <a:cxn ang="0">
                <a:pos x="208" y="208"/>
              </a:cxn>
              <a:cxn ang="0">
                <a:pos x="140" y="214"/>
              </a:cxn>
              <a:cxn ang="0">
                <a:pos x="90" y="250"/>
              </a:cxn>
              <a:cxn ang="0">
                <a:pos x="70" y="313"/>
              </a:cxn>
              <a:cxn ang="0">
                <a:pos x="70" y="348"/>
              </a:cxn>
              <a:cxn ang="0">
                <a:pos x="70" y="354"/>
              </a:cxn>
              <a:cxn ang="0">
                <a:pos x="70" y="367"/>
              </a:cxn>
              <a:cxn ang="0">
                <a:pos x="70" y="391"/>
              </a:cxn>
              <a:cxn ang="0">
                <a:pos x="70" y="426"/>
              </a:cxn>
              <a:cxn ang="0">
                <a:pos x="70" y="477"/>
              </a:cxn>
              <a:cxn ang="0">
                <a:pos x="70" y="546"/>
              </a:cxn>
              <a:cxn ang="0">
                <a:pos x="69" y="573"/>
              </a:cxn>
              <a:cxn ang="0">
                <a:pos x="66" y="573"/>
              </a:cxn>
              <a:cxn ang="0">
                <a:pos x="59" y="573"/>
              </a:cxn>
              <a:cxn ang="0">
                <a:pos x="50" y="573"/>
              </a:cxn>
              <a:cxn ang="0">
                <a:pos x="35" y="573"/>
              </a:cxn>
              <a:cxn ang="0">
                <a:pos x="16" y="573"/>
              </a:cxn>
              <a:cxn ang="0">
                <a:pos x="0" y="573"/>
              </a:cxn>
            </a:cxnLst>
            <a:rect l="0" t="0" r="r" b="b"/>
            <a:pathLst>
              <a:path w="337" h="573">
                <a:moveTo>
                  <a:pt x="0" y="573"/>
                </a:moveTo>
                <a:lnTo>
                  <a:pt x="0" y="572"/>
                </a:lnTo>
                <a:lnTo>
                  <a:pt x="0" y="571"/>
                </a:lnTo>
                <a:lnTo>
                  <a:pt x="0" y="568"/>
                </a:lnTo>
                <a:lnTo>
                  <a:pt x="0" y="564"/>
                </a:lnTo>
                <a:lnTo>
                  <a:pt x="0" y="559"/>
                </a:lnTo>
                <a:lnTo>
                  <a:pt x="0" y="552"/>
                </a:lnTo>
                <a:lnTo>
                  <a:pt x="0" y="543"/>
                </a:lnTo>
                <a:lnTo>
                  <a:pt x="0" y="532"/>
                </a:lnTo>
                <a:lnTo>
                  <a:pt x="0" y="518"/>
                </a:lnTo>
                <a:lnTo>
                  <a:pt x="0" y="502"/>
                </a:lnTo>
                <a:lnTo>
                  <a:pt x="0" y="483"/>
                </a:lnTo>
                <a:lnTo>
                  <a:pt x="0" y="460"/>
                </a:lnTo>
                <a:lnTo>
                  <a:pt x="0" y="433"/>
                </a:lnTo>
                <a:lnTo>
                  <a:pt x="0" y="403"/>
                </a:lnTo>
                <a:lnTo>
                  <a:pt x="0" y="369"/>
                </a:lnTo>
                <a:lnTo>
                  <a:pt x="0" y="332"/>
                </a:lnTo>
                <a:lnTo>
                  <a:pt x="0" y="289"/>
                </a:lnTo>
                <a:lnTo>
                  <a:pt x="0" y="241"/>
                </a:lnTo>
                <a:lnTo>
                  <a:pt x="0" y="189"/>
                </a:lnTo>
                <a:lnTo>
                  <a:pt x="0" y="131"/>
                </a:lnTo>
                <a:lnTo>
                  <a:pt x="0" y="69"/>
                </a:ln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5" y="0"/>
                </a:lnTo>
                <a:lnTo>
                  <a:pt x="7" y="0"/>
                </a:lnTo>
                <a:lnTo>
                  <a:pt x="9" y="0"/>
                </a:lnTo>
                <a:lnTo>
                  <a:pt x="11" y="0"/>
                </a:lnTo>
                <a:lnTo>
                  <a:pt x="14" y="0"/>
                </a:lnTo>
                <a:lnTo>
                  <a:pt x="17" y="0"/>
                </a:lnTo>
                <a:lnTo>
                  <a:pt x="21" y="0"/>
                </a:lnTo>
                <a:lnTo>
                  <a:pt x="25" y="0"/>
                </a:lnTo>
                <a:lnTo>
                  <a:pt x="30" y="0"/>
                </a:lnTo>
                <a:lnTo>
                  <a:pt x="35" y="0"/>
                </a:lnTo>
                <a:lnTo>
                  <a:pt x="41" y="0"/>
                </a:lnTo>
                <a:lnTo>
                  <a:pt x="48" y="0"/>
                </a:lnTo>
                <a:lnTo>
                  <a:pt x="55" y="0"/>
                </a:lnTo>
                <a:lnTo>
                  <a:pt x="62" y="0"/>
                </a:lnTo>
                <a:lnTo>
                  <a:pt x="70" y="0"/>
                </a:lnTo>
                <a:lnTo>
                  <a:pt x="70" y="0"/>
                </a:lnTo>
                <a:lnTo>
                  <a:pt x="70" y="1"/>
                </a:lnTo>
                <a:lnTo>
                  <a:pt x="70" y="2"/>
                </a:lnTo>
                <a:lnTo>
                  <a:pt x="70" y="3"/>
                </a:lnTo>
                <a:lnTo>
                  <a:pt x="70" y="4"/>
                </a:lnTo>
                <a:lnTo>
                  <a:pt x="70" y="8"/>
                </a:lnTo>
                <a:lnTo>
                  <a:pt x="70" y="11"/>
                </a:lnTo>
                <a:lnTo>
                  <a:pt x="70" y="15"/>
                </a:lnTo>
                <a:lnTo>
                  <a:pt x="70" y="19"/>
                </a:lnTo>
                <a:lnTo>
                  <a:pt x="70" y="26"/>
                </a:lnTo>
                <a:lnTo>
                  <a:pt x="70" y="33"/>
                </a:lnTo>
                <a:lnTo>
                  <a:pt x="70" y="41"/>
                </a:lnTo>
                <a:lnTo>
                  <a:pt x="70" y="50"/>
                </a:lnTo>
                <a:lnTo>
                  <a:pt x="70" y="61"/>
                </a:lnTo>
                <a:lnTo>
                  <a:pt x="70" y="72"/>
                </a:lnTo>
                <a:lnTo>
                  <a:pt x="70" y="86"/>
                </a:lnTo>
                <a:lnTo>
                  <a:pt x="70" y="102"/>
                </a:lnTo>
                <a:lnTo>
                  <a:pt x="70" y="119"/>
                </a:lnTo>
                <a:lnTo>
                  <a:pt x="70" y="137"/>
                </a:lnTo>
                <a:lnTo>
                  <a:pt x="70" y="157"/>
                </a:lnTo>
                <a:lnTo>
                  <a:pt x="70" y="180"/>
                </a:lnTo>
                <a:lnTo>
                  <a:pt x="70" y="205"/>
                </a:lnTo>
                <a:lnTo>
                  <a:pt x="70" y="205"/>
                </a:lnTo>
                <a:lnTo>
                  <a:pt x="103" y="168"/>
                </a:lnTo>
                <a:lnTo>
                  <a:pt x="144" y="148"/>
                </a:lnTo>
                <a:lnTo>
                  <a:pt x="194" y="148"/>
                </a:lnTo>
                <a:lnTo>
                  <a:pt x="225" y="148"/>
                </a:lnTo>
                <a:lnTo>
                  <a:pt x="252" y="154"/>
                </a:lnTo>
                <a:lnTo>
                  <a:pt x="273" y="167"/>
                </a:lnTo>
                <a:lnTo>
                  <a:pt x="296" y="179"/>
                </a:lnTo>
                <a:lnTo>
                  <a:pt x="313" y="196"/>
                </a:lnTo>
                <a:lnTo>
                  <a:pt x="322" y="216"/>
                </a:lnTo>
                <a:lnTo>
                  <a:pt x="332" y="238"/>
                </a:lnTo>
                <a:lnTo>
                  <a:pt x="337" y="270"/>
                </a:lnTo>
                <a:lnTo>
                  <a:pt x="337" y="310"/>
                </a:lnTo>
                <a:lnTo>
                  <a:pt x="337" y="312"/>
                </a:lnTo>
                <a:lnTo>
                  <a:pt x="337" y="313"/>
                </a:lnTo>
                <a:lnTo>
                  <a:pt x="337" y="315"/>
                </a:lnTo>
                <a:lnTo>
                  <a:pt x="337" y="317"/>
                </a:lnTo>
                <a:lnTo>
                  <a:pt x="337" y="321"/>
                </a:lnTo>
                <a:lnTo>
                  <a:pt x="337" y="324"/>
                </a:lnTo>
                <a:lnTo>
                  <a:pt x="337" y="330"/>
                </a:lnTo>
                <a:lnTo>
                  <a:pt x="337" y="335"/>
                </a:lnTo>
                <a:lnTo>
                  <a:pt x="337" y="343"/>
                </a:lnTo>
                <a:lnTo>
                  <a:pt x="337" y="352"/>
                </a:lnTo>
                <a:lnTo>
                  <a:pt x="337" y="363"/>
                </a:lnTo>
                <a:lnTo>
                  <a:pt x="337" y="375"/>
                </a:lnTo>
                <a:lnTo>
                  <a:pt x="337" y="389"/>
                </a:lnTo>
                <a:lnTo>
                  <a:pt x="337" y="403"/>
                </a:lnTo>
                <a:lnTo>
                  <a:pt x="337" y="422"/>
                </a:lnTo>
                <a:lnTo>
                  <a:pt x="337" y="441"/>
                </a:lnTo>
                <a:lnTo>
                  <a:pt x="337" y="462"/>
                </a:lnTo>
                <a:lnTo>
                  <a:pt x="337" y="486"/>
                </a:lnTo>
                <a:lnTo>
                  <a:pt x="337" y="513"/>
                </a:lnTo>
                <a:lnTo>
                  <a:pt x="337" y="542"/>
                </a:lnTo>
                <a:lnTo>
                  <a:pt x="337" y="573"/>
                </a:lnTo>
                <a:lnTo>
                  <a:pt x="337" y="573"/>
                </a:lnTo>
                <a:lnTo>
                  <a:pt x="336" y="573"/>
                </a:lnTo>
                <a:lnTo>
                  <a:pt x="335" y="573"/>
                </a:lnTo>
                <a:lnTo>
                  <a:pt x="333" y="573"/>
                </a:lnTo>
                <a:lnTo>
                  <a:pt x="332" y="573"/>
                </a:lnTo>
                <a:lnTo>
                  <a:pt x="330" y="573"/>
                </a:lnTo>
                <a:lnTo>
                  <a:pt x="328" y="573"/>
                </a:lnTo>
                <a:lnTo>
                  <a:pt x="325" y="573"/>
                </a:lnTo>
                <a:lnTo>
                  <a:pt x="323" y="573"/>
                </a:lnTo>
                <a:lnTo>
                  <a:pt x="320" y="573"/>
                </a:lnTo>
                <a:lnTo>
                  <a:pt x="316" y="573"/>
                </a:lnTo>
                <a:lnTo>
                  <a:pt x="312" y="573"/>
                </a:lnTo>
                <a:lnTo>
                  <a:pt x="307" y="573"/>
                </a:lnTo>
                <a:lnTo>
                  <a:pt x="302" y="573"/>
                </a:lnTo>
                <a:lnTo>
                  <a:pt x="296" y="573"/>
                </a:lnTo>
                <a:lnTo>
                  <a:pt x="289" y="573"/>
                </a:lnTo>
                <a:lnTo>
                  <a:pt x="282" y="573"/>
                </a:lnTo>
                <a:lnTo>
                  <a:pt x="274" y="573"/>
                </a:lnTo>
                <a:lnTo>
                  <a:pt x="267" y="573"/>
                </a:lnTo>
                <a:lnTo>
                  <a:pt x="267" y="573"/>
                </a:lnTo>
                <a:lnTo>
                  <a:pt x="267" y="573"/>
                </a:lnTo>
                <a:lnTo>
                  <a:pt x="267" y="573"/>
                </a:lnTo>
                <a:lnTo>
                  <a:pt x="267" y="309"/>
                </a:lnTo>
                <a:lnTo>
                  <a:pt x="267" y="274"/>
                </a:lnTo>
                <a:lnTo>
                  <a:pt x="259" y="248"/>
                </a:lnTo>
                <a:lnTo>
                  <a:pt x="244" y="232"/>
                </a:lnTo>
                <a:lnTo>
                  <a:pt x="229" y="216"/>
                </a:lnTo>
                <a:lnTo>
                  <a:pt x="208" y="208"/>
                </a:lnTo>
                <a:lnTo>
                  <a:pt x="179" y="208"/>
                </a:lnTo>
                <a:lnTo>
                  <a:pt x="159" y="208"/>
                </a:lnTo>
                <a:lnTo>
                  <a:pt x="140" y="214"/>
                </a:lnTo>
                <a:lnTo>
                  <a:pt x="121" y="224"/>
                </a:lnTo>
                <a:lnTo>
                  <a:pt x="103" y="236"/>
                </a:lnTo>
                <a:lnTo>
                  <a:pt x="90" y="250"/>
                </a:lnTo>
                <a:lnTo>
                  <a:pt x="82" y="269"/>
                </a:lnTo>
                <a:lnTo>
                  <a:pt x="74" y="288"/>
                </a:lnTo>
                <a:lnTo>
                  <a:pt x="70" y="313"/>
                </a:lnTo>
                <a:lnTo>
                  <a:pt x="70" y="346"/>
                </a:lnTo>
                <a:lnTo>
                  <a:pt x="70" y="347"/>
                </a:lnTo>
                <a:lnTo>
                  <a:pt x="70" y="348"/>
                </a:lnTo>
                <a:lnTo>
                  <a:pt x="70" y="349"/>
                </a:lnTo>
                <a:lnTo>
                  <a:pt x="70" y="351"/>
                </a:lnTo>
                <a:lnTo>
                  <a:pt x="70" y="354"/>
                </a:lnTo>
                <a:lnTo>
                  <a:pt x="70" y="358"/>
                </a:lnTo>
                <a:lnTo>
                  <a:pt x="70" y="363"/>
                </a:lnTo>
                <a:lnTo>
                  <a:pt x="70" y="367"/>
                </a:lnTo>
                <a:lnTo>
                  <a:pt x="70" y="374"/>
                </a:lnTo>
                <a:lnTo>
                  <a:pt x="70" y="382"/>
                </a:lnTo>
                <a:lnTo>
                  <a:pt x="70" y="391"/>
                </a:lnTo>
                <a:lnTo>
                  <a:pt x="70" y="401"/>
                </a:lnTo>
                <a:lnTo>
                  <a:pt x="70" y="414"/>
                </a:lnTo>
                <a:lnTo>
                  <a:pt x="70" y="426"/>
                </a:lnTo>
                <a:lnTo>
                  <a:pt x="70" y="442"/>
                </a:lnTo>
                <a:lnTo>
                  <a:pt x="70" y="459"/>
                </a:lnTo>
                <a:lnTo>
                  <a:pt x="70" y="477"/>
                </a:lnTo>
                <a:lnTo>
                  <a:pt x="70" y="499"/>
                </a:lnTo>
                <a:lnTo>
                  <a:pt x="70" y="521"/>
                </a:lnTo>
                <a:lnTo>
                  <a:pt x="70" y="546"/>
                </a:lnTo>
                <a:lnTo>
                  <a:pt x="70" y="573"/>
                </a:lnTo>
                <a:lnTo>
                  <a:pt x="70" y="573"/>
                </a:lnTo>
                <a:lnTo>
                  <a:pt x="69" y="573"/>
                </a:lnTo>
                <a:lnTo>
                  <a:pt x="68" y="573"/>
                </a:lnTo>
                <a:lnTo>
                  <a:pt x="67" y="573"/>
                </a:lnTo>
                <a:lnTo>
                  <a:pt x="66" y="573"/>
                </a:lnTo>
                <a:lnTo>
                  <a:pt x="64" y="573"/>
                </a:lnTo>
                <a:lnTo>
                  <a:pt x="61" y="573"/>
                </a:lnTo>
                <a:lnTo>
                  <a:pt x="59" y="573"/>
                </a:lnTo>
                <a:lnTo>
                  <a:pt x="57" y="573"/>
                </a:lnTo>
                <a:lnTo>
                  <a:pt x="53" y="573"/>
                </a:lnTo>
                <a:lnTo>
                  <a:pt x="50" y="573"/>
                </a:lnTo>
                <a:lnTo>
                  <a:pt x="45" y="573"/>
                </a:lnTo>
                <a:lnTo>
                  <a:pt x="41" y="573"/>
                </a:lnTo>
                <a:lnTo>
                  <a:pt x="35" y="573"/>
                </a:lnTo>
                <a:lnTo>
                  <a:pt x="30" y="573"/>
                </a:lnTo>
                <a:lnTo>
                  <a:pt x="23" y="573"/>
                </a:lnTo>
                <a:lnTo>
                  <a:pt x="16" y="573"/>
                </a:lnTo>
                <a:lnTo>
                  <a:pt x="8" y="573"/>
                </a:lnTo>
                <a:lnTo>
                  <a:pt x="0" y="573"/>
                </a:lnTo>
                <a:lnTo>
                  <a:pt x="0" y="573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69" name="Freeform 21"/>
          <p:cNvSpPr>
            <a:spLocks noEditPoints="1"/>
          </p:cNvSpPr>
          <p:nvPr/>
        </p:nvSpPr>
        <p:spPr bwMode="auto">
          <a:xfrm>
            <a:off x="4622800" y="4940300"/>
            <a:ext cx="123825" cy="138113"/>
          </a:xfrm>
          <a:custGeom>
            <a:avLst/>
            <a:gdLst/>
            <a:ahLst/>
            <a:cxnLst>
              <a:cxn ang="0">
                <a:pos x="0" y="141"/>
              </a:cxn>
              <a:cxn ang="0">
                <a:pos x="65" y="47"/>
              </a:cxn>
              <a:cxn ang="0">
                <a:pos x="144" y="0"/>
              </a:cxn>
              <a:cxn ang="0">
                <a:pos x="253" y="0"/>
              </a:cxn>
              <a:cxn ang="0">
                <a:pos x="336" y="57"/>
              </a:cxn>
              <a:cxn ang="0">
                <a:pos x="390" y="145"/>
              </a:cxn>
              <a:cxn ang="0">
                <a:pos x="390" y="265"/>
              </a:cxn>
              <a:cxn ang="0">
                <a:pos x="367" y="338"/>
              </a:cxn>
              <a:cxn ang="0">
                <a:pos x="327" y="393"/>
              </a:cxn>
              <a:cxn ang="0">
                <a:pos x="293" y="412"/>
              </a:cxn>
              <a:cxn ang="0">
                <a:pos x="285" y="415"/>
              </a:cxn>
              <a:cxn ang="0">
                <a:pos x="277" y="419"/>
              </a:cxn>
              <a:cxn ang="0">
                <a:pos x="269" y="422"/>
              </a:cxn>
              <a:cxn ang="0">
                <a:pos x="260" y="425"/>
              </a:cxn>
              <a:cxn ang="0">
                <a:pos x="252" y="428"/>
              </a:cxn>
              <a:cxn ang="0">
                <a:pos x="244" y="429"/>
              </a:cxn>
              <a:cxn ang="0">
                <a:pos x="235" y="431"/>
              </a:cxn>
              <a:cxn ang="0">
                <a:pos x="226" y="432"/>
              </a:cxn>
              <a:cxn ang="0">
                <a:pos x="218" y="433"/>
              </a:cxn>
              <a:cxn ang="0">
                <a:pos x="209" y="435"/>
              </a:cxn>
              <a:cxn ang="0">
                <a:pos x="200" y="435"/>
              </a:cxn>
              <a:cxn ang="0">
                <a:pos x="195" y="435"/>
              </a:cxn>
              <a:cxn ang="0">
                <a:pos x="90" y="416"/>
              </a:cxn>
              <a:cxn ang="0">
                <a:pos x="19" y="342"/>
              </a:cxn>
              <a:cxn ang="0">
                <a:pos x="0" y="217"/>
              </a:cxn>
              <a:cxn ang="0">
                <a:pos x="73" y="270"/>
              </a:cxn>
              <a:cxn ang="0">
                <a:pos x="108" y="337"/>
              </a:cxn>
              <a:cxn ang="0">
                <a:pos x="160" y="377"/>
              </a:cxn>
              <a:cxn ang="0">
                <a:pos x="231" y="377"/>
              </a:cxn>
              <a:cxn ang="0">
                <a:pos x="283" y="337"/>
              </a:cxn>
              <a:cxn ang="0">
                <a:pos x="318" y="269"/>
              </a:cxn>
              <a:cxn ang="0">
                <a:pos x="318" y="164"/>
              </a:cxn>
              <a:cxn ang="0">
                <a:pos x="283" y="98"/>
              </a:cxn>
              <a:cxn ang="0">
                <a:pos x="231" y="58"/>
              </a:cxn>
              <a:cxn ang="0">
                <a:pos x="160" y="58"/>
              </a:cxn>
              <a:cxn ang="0">
                <a:pos x="108" y="98"/>
              </a:cxn>
              <a:cxn ang="0">
                <a:pos x="73" y="164"/>
              </a:cxn>
            </a:cxnLst>
            <a:rect l="0" t="0" r="r" b="b"/>
            <a:pathLst>
              <a:path w="390" h="435">
                <a:moveTo>
                  <a:pt x="0" y="217"/>
                </a:moveTo>
                <a:lnTo>
                  <a:pt x="0" y="141"/>
                </a:lnTo>
                <a:lnTo>
                  <a:pt x="22" y="83"/>
                </a:lnTo>
                <a:lnTo>
                  <a:pt x="65" y="47"/>
                </a:lnTo>
                <a:lnTo>
                  <a:pt x="100" y="16"/>
                </a:lnTo>
                <a:lnTo>
                  <a:pt x="144" y="0"/>
                </a:lnTo>
                <a:lnTo>
                  <a:pt x="195" y="0"/>
                </a:lnTo>
                <a:lnTo>
                  <a:pt x="253" y="0"/>
                </a:lnTo>
                <a:lnTo>
                  <a:pt x="300" y="20"/>
                </a:lnTo>
                <a:lnTo>
                  <a:pt x="336" y="57"/>
                </a:lnTo>
                <a:lnTo>
                  <a:pt x="372" y="94"/>
                </a:lnTo>
                <a:lnTo>
                  <a:pt x="390" y="145"/>
                </a:lnTo>
                <a:lnTo>
                  <a:pt x="390" y="211"/>
                </a:lnTo>
                <a:lnTo>
                  <a:pt x="390" y="265"/>
                </a:lnTo>
                <a:lnTo>
                  <a:pt x="383" y="308"/>
                </a:lnTo>
                <a:lnTo>
                  <a:pt x="367" y="338"/>
                </a:lnTo>
                <a:lnTo>
                  <a:pt x="351" y="369"/>
                </a:lnTo>
                <a:lnTo>
                  <a:pt x="327" y="393"/>
                </a:lnTo>
                <a:lnTo>
                  <a:pt x="296" y="410"/>
                </a:lnTo>
                <a:lnTo>
                  <a:pt x="293" y="412"/>
                </a:lnTo>
                <a:lnTo>
                  <a:pt x="288" y="414"/>
                </a:lnTo>
                <a:lnTo>
                  <a:pt x="285" y="415"/>
                </a:lnTo>
                <a:lnTo>
                  <a:pt x="281" y="418"/>
                </a:lnTo>
                <a:lnTo>
                  <a:pt x="277" y="419"/>
                </a:lnTo>
                <a:lnTo>
                  <a:pt x="273" y="421"/>
                </a:lnTo>
                <a:lnTo>
                  <a:pt x="269" y="422"/>
                </a:lnTo>
                <a:lnTo>
                  <a:pt x="265" y="423"/>
                </a:lnTo>
                <a:lnTo>
                  <a:pt x="260" y="425"/>
                </a:lnTo>
                <a:lnTo>
                  <a:pt x="257" y="427"/>
                </a:lnTo>
                <a:lnTo>
                  <a:pt x="252" y="428"/>
                </a:lnTo>
                <a:lnTo>
                  <a:pt x="248" y="429"/>
                </a:lnTo>
                <a:lnTo>
                  <a:pt x="244" y="429"/>
                </a:lnTo>
                <a:lnTo>
                  <a:pt x="240" y="430"/>
                </a:lnTo>
                <a:lnTo>
                  <a:pt x="235" y="431"/>
                </a:lnTo>
                <a:lnTo>
                  <a:pt x="231" y="432"/>
                </a:lnTo>
                <a:lnTo>
                  <a:pt x="226" y="432"/>
                </a:lnTo>
                <a:lnTo>
                  <a:pt x="223" y="433"/>
                </a:lnTo>
                <a:lnTo>
                  <a:pt x="218" y="433"/>
                </a:lnTo>
                <a:lnTo>
                  <a:pt x="214" y="433"/>
                </a:lnTo>
                <a:lnTo>
                  <a:pt x="209" y="435"/>
                </a:lnTo>
                <a:lnTo>
                  <a:pt x="205" y="435"/>
                </a:lnTo>
                <a:lnTo>
                  <a:pt x="200" y="435"/>
                </a:lnTo>
                <a:lnTo>
                  <a:pt x="195" y="435"/>
                </a:lnTo>
                <a:lnTo>
                  <a:pt x="195" y="435"/>
                </a:lnTo>
                <a:lnTo>
                  <a:pt x="138" y="435"/>
                </a:lnTo>
                <a:lnTo>
                  <a:pt x="90" y="416"/>
                </a:lnTo>
                <a:lnTo>
                  <a:pt x="55" y="379"/>
                </a:lnTo>
                <a:lnTo>
                  <a:pt x="19" y="342"/>
                </a:lnTo>
                <a:lnTo>
                  <a:pt x="0" y="287"/>
                </a:lnTo>
                <a:lnTo>
                  <a:pt x="0" y="217"/>
                </a:lnTo>
                <a:close/>
                <a:moveTo>
                  <a:pt x="73" y="217"/>
                </a:moveTo>
                <a:lnTo>
                  <a:pt x="73" y="270"/>
                </a:lnTo>
                <a:lnTo>
                  <a:pt x="84" y="311"/>
                </a:lnTo>
                <a:lnTo>
                  <a:pt x="108" y="337"/>
                </a:lnTo>
                <a:lnTo>
                  <a:pt x="131" y="363"/>
                </a:lnTo>
                <a:lnTo>
                  <a:pt x="160" y="377"/>
                </a:lnTo>
                <a:lnTo>
                  <a:pt x="195" y="377"/>
                </a:lnTo>
                <a:lnTo>
                  <a:pt x="231" y="377"/>
                </a:lnTo>
                <a:lnTo>
                  <a:pt x="260" y="363"/>
                </a:lnTo>
                <a:lnTo>
                  <a:pt x="283" y="337"/>
                </a:lnTo>
                <a:lnTo>
                  <a:pt x="307" y="310"/>
                </a:lnTo>
                <a:lnTo>
                  <a:pt x="318" y="269"/>
                </a:lnTo>
                <a:lnTo>
                  <a:pt x="318" y="215"/>
                </a:lnTo>
                <a:lnTo>
                  <a:pt x="318" y="164"/>
                </a:lnTo>
                <a:lnTo>
                  <a:pt x="307" y="124"/>
                </a:lnTo>
                <a:lnTo>
                  <a:pt x="283" y="98"/>
                </a:lnTo>
                <a:lnTo>
                  <a:pt x="259" y="72"/>
                </a:lnTo>
                <a:lnTo>
                  <a:pt x="231" y="58"/>
                </a:lnTo>
                <a:lnTo>
                  <a:pt x="195" y="58"/>
                </a:lnTo>
                <a:lnTo>
                  <a:pt x="160" y="58"/>
                </a:lnTo>
                <a:lnTo>
                  <a:pt x="131" y="72"/>
                </a:lnTo>
                <a:lnTo>
                  <a:pt x="108" y="98"/>
                </a:lnTo>
                <a:lnTo>
                  <a:pt x="84" y="124"/>
                </a:lnTo>
                <a:lnTo>
                  <a:pt x="73" y="164"/>
                </a:lnTo>
                <a:lnTo>
                  <a:pt x="73" y="217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70" name="Freeform 22"/>
          <p:cNvSpPr>
            <a:spLocks/>
          </p:cNvSpPr>
          <p:nvPr/>
        </p:nvSpPr>
        <p:spPr bwMode="auto">
          <a:xfrm>
            <a:off x="4724400" y="5181600"/>
            <a:ext cx="180975" cy="133350"/>
          </a:xfrm>
          <a:custGeom>
            <a:avLst/>
            <a:gdLst/>
            <a:ahLst/>
            <a:cxnLst>
              <a:cxn ang="0">
                <a:pos x="123" y="406"/>
              </a:cxn>
              <a:cxn ang="0">
                <a:pos x="106" y="351"/>
              </a:cxn>
              <a:cxn ang="0">
                <a:pos x="64" y="210"/>
              </a:cxn>
              <a:cxn ang="0">
                <a:pos x="0" y="0"/>
              </a:cxn>
              <a:cxn ang="0">
                <a:pos x="9" y="0"/>
              </a:cxn>
              <a:cxn ang="0">
                <a:pos x="31" y="0"/>
              </a:cxn>
              <a:cxn ang="0">
                <a:pos x="73" y="0"/>
              </a:cxn>
              <a:cxn ang="0">
                <a:pos x="75" y="10"/>
              </a:cxn>
              <a:cxn ang="0">
                <a:pos x="86" y="48"/>
              </a:cxn>
              <a:cxn ang="0">
                <a:pos x="111" y="140"/>
              </a:cxn>
              <a:cxn ang="0">
                <a:pos x="140" y="242"/>
              </a:cxn>
              <a:cxn ang="0">
                <a:pos x="143" y="252"/>
              </a:cxn>
              <a:cxn ang="0">
                <a:pos x="150" y="278"/>
              </a:cxn>
              <a:cxn ang="0">
                <a:pos x="163" y="330"/>
              </a:cxn>
              <a:cxn ang="0">
                <a:pos x="166" y="322"/>
              </a:cxn>
              <a:cxn ang="0">
                <a:pos x="169" y="305"/>
              </a:cxn>
              <a:cxn ang="0">
                <a:pos x="176" y="279"/>
              </a:cxn>
              <a:cxn ang="0">
                <a:pos x="185" y="244"/>
              </a:cxn>
              <a:cxn ang="0">
                <a:pos x="187" y="235"/>
              </a:cxn>
              <a:cxn ang="0">
                <a:pos x="199" y="195"/>
              </a:cxn>
              <a:cxn ang="0">
                <a:pos x="224" y="104"/>
              </a:cxn>
              <a:cxn ang="0">
                <a:pos x="252" y="0"/>
              </a:cxn>
              <a:cxn ang="0">
                <a:pos x="262" y="0"/>
              </a:cxn>
              <a:cxn ang="0">
                <a:pos x="286" y="0"/>
              </a:cxn>
              <a:cxn ang="0">
                <a:pos x="322" y="0"/>
              </a:cxn>
              <a:cxn ang="0">
                <a:pos x="326" y="13"/>
              </a:cxn>
              <a:cxn ang="0">
                <a:pos x="338" y="59"/>
              </a:cxn>
              <a:cxn ang="0">
                <a:pos x="365" y="163"/>
              </a:cxn>
              <a:cxn ang="0">
                <a:pos x="386" y="244"/>
              </a:cxn>
              <a:cxn ang="0">
                <a:pos x="389" y="254"/>
              </a:cxn>
              <a:cxn ang="0">
                <a:pos x="396" y="282"/>
              </a:cxn>
              <a:cxn ang="0">
                <a:pos x="406" y="321"/>
              </a:cxn>
              <a:cxn ang="0">
                <a:pos x="408" y="313"/>
              </a:cxn>
              <a:cxn ang="0">
                <a:pos x="414" y="293"/>
              </a:cxn>
              <a:cxn ang="0">
                <a:pos x="427" y="251"/>
              </a:cxn>
              <a:cxn ang="0">
                <a:pos x="432" y="235"/>
              </a:cxn>
              <a:cxn ang="0">
                <a:pos x="441" y="202"/>
              </a:cxn>
              <a:cxn ang="0">
                <a:pos x="466" y="122"/>
              </a:cxn>
              <a:cxn ang="0">
                <a:pos x="502" y="0"/>
              </a:cxn>
              <a:cxn ang="0">
                <a:pos x="512" y="0"/>
              </a:cxn>
              <a:cxn ang="0">
                <a:pos x="532" y="0"/>
              </a:cxn>
              <a:cxn ang="0">
                <a:pos x="572" y="0"/>
              </a:cxn>
              <a:cxn ang="0">
                <a:pos x="568" y="11"/>
              </a:cxn>
              <a:cxn ang="0">
                <a:pos x="550" y="66"/>
              </a:cxn>
              <a:cxn ang="0">
                <a:pos x="506" y="207"/>
              </a:cxn>
              <a:cxn ang="0">
                <a:pos x="439" y="416"/>
              </a:cxn>
              <a:cxn ang="0">
                <a:pos x="430" y="416"/>
              </a:cxn>
              <a:cxn ang="0">
                <a:pos x="408" y="416"/>
              </a:cxn>
              <a:cxn ang="0">
                <a:pos x="366" y="416"/>
              </a:cxn>
              <a:cxn ang="0">
                <a:pos x="364" y="407"/>
              </a:cxn>
              <a:cxn ang="0">
                <a:pos x="354" y="368"/>
              </a:cxn>
              <a:cxn ang="0">
                <a:pos x="329" y="273"/>
              </a:cxn>
              <a:cxn ang="0">
                <a:pos x="302" y="167"/>
              </a:cxn>
              <a:cxn ang="0">
                <a:pos x="300" y="159"/>
              </a:cxn>
              <a:cxn ang="0">
                <a:pos x="295" y="138"/>
              </a:cxn>
              <a:cxn ang="0">
                <a:pos x="285" y="97"/>
              </a:cxn>
              <a:cxn ang="0">
                <a:pos x="281" y="108"/>
              </a:cxn>
              <a:cxn ang="0">
                <a:pos x="268" y="160"/>
              </a:cxn>
              <a:cxn ang="0">
                <a:pos x="236" y="282"/>
              </a:cxn>
              <a:cxn ang="0">
                <a:pos x="200" y="416"/>
              </a:cxn>
              <a:cxn ang="0">
                <a:pos x="190" y="416"/>
              </a:cxn>
              <a:cxn ang="0">
                <a:pos x="163" y="416"/>
              </a:cxn>
              <a:cxn ang="0">
                <a:pos x="126" y="416"/>
              </a:cxn>
            </a:cxnLst>
            <a:rect l="0" t="0" r="r" b="b"/>
            <a:pathLst>
              <a:path w="572" h="416">
                <a:moveTo>
                  <a:pt x="126" y="416"/>
                </a:moveTo>
                <a:lnTo>
                  <a:pt x="126" y="415"/>
                </a:lnTo>
                <a:lnTo>
                  <a:pt x="125" y="414"/>
                </a:lnTo>
                <a:lnTo>
                  <a:pt x="125" y="413"/>
                </a:lnTo>
                <a:lnTo>
                  <a:pt x="124" y="410"/>
                </a:lnTo>
                <a:lnTo>
                  <a:pt x="123" y="406"/>
                </a:lnTo>
                <a:lnTo>
                  <a:pt x="122" y="401"/>
                </a:lnTo>
                <a:lnTo>
                  <a:pt x="119" y="395"/>
                </a:lnTo>
                <a:lnTo>
                  <a:pt x="117" y="386"/>
                </a:lnTo>
                <a:lnTo>
                  <a:pt x="114" y="377"/>
                </a:lnTo>
                <a:lnTo>
                  <a:pt x="110" y="364"/>
                </a:lnTo>
                <a:lnTo>
                  <a:pt x="106" y="351"/>
                </a:lnTo>
                <a:lnTo>
                  <a:pt x="101" y="334"/>
                </a:lnTo>
                <a:lnTo>
                  <a:pt x="95" y="314"/>
                </a:lnTo>
                <a:lnTo>
                  <a:pt x="89" y="293"/>
                </a:lnTo>
                <a:lnTo>
                  <a:pt x="82" y="269"/>
                </a:lnTo>
                <a:lnTo>
                  <a:pt x="73" y="241"/>
                </a:lnTo>
                <a:lnTo>
                  <a:pt x="64" y="210"/>
                </a:lnTo>
                <a:lnTo>
                  <a:pt x="54" y="176"/>
                </a:lnTo>
                <a:lnTo>
                  <a:pt x="42" y="138"/>
                </a:lnTo>
                <a:lnTo>
                  <a:pt x="30" y="96"/>
                </a:lnTo>
                <a:lnTo>
                  <a:pt x="15" y="50"/>
                </a:ln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7" y="0"/>
                </a:lnTo>
                <a:lnTo>
                  <a:pt x="9" y="0"/>
                </a:lnTo>
                <a:lnTo>
                  <a:pt x="12" y="0"/>
                </a:lnTo>
                <a:lnTo>
                  <a:pt x="15" y="0"/>
                </a:lnTo>
                <a:lnTo>
                  <a:pt x="18" y="0"/>
                </a:lnTo>
                <a:lnTo>
                  <a:pt x="22" y="0"/>
                </a:lnTo>
                <a:lnTo>
                  <a:pt x="26" y="0"/>
                </a:lnTo>
                <a:lnTo>
                  <a:pt x="31" y="0"/>
                </a:lnTo>
                <a:lnTo>
                  <a:pt x="37" y="0"/>
                </a:lnTo>
                <a:lnTo>
                  <a:pt x="42" y="0"/>
                </a:lnTo>
                <a:lnTo>
                  <a:pt x="49" y="0"/>
                </a:lnTo>
                <a:lnTo>
                  <a:pt x="56" y="0"/>
                </a:lnTo>
                <a:lnTo>
                  <a:pt x="64" y="0"/>
                </a:lnTo>
                <a:lnTo>
                  <a:pt x="73" y="0"/>
                </a:lnTo>
                <a:lnTo>
                  <a:pt x="73" y="0"/>
                </a:lnTo>
                <a:lnTo>
                  <a:pt x="73" y="2"/>
                </a:lnTo>
                <a:lnTo>
                  <a:pt x="74" y="3"/>
                </a:lnTo>
                <a:lnTo>
                  <a:pt x="74" y="4"/>
                </a:lnTo>
                <a:lnTo>
                  <a:pt x="74" y="6"/>
                </a:lnTo>
                <a:lnTo>
                  <a:pt x="75" y="10"/>
                </a:lnTo>
                <a:lnTo>
                  <a:pt x="76" y="13"/>
                </a:lnTo>
                <a:lnTo>
                  <a:pt x="77" y="17"/>
                </a:lnTo>
                <a:lnTo>
                  <a:pt x="80" y="23"/>
                </a:lnTo>
                <a:lnTo>
                  <a:pt x="81" y="31"/>
                </a:lnTo>
                <a:lnTo>
                  <a:pt x="83" y="39"/>
                </a:lnTo>
                <a:lnTo>
                  <a:pt x="86" y="48"/>
                </a:lnTo>
                <a:lnTo>
                  <a:pt x="89" y="59"/>
                </a:lnTo>
                <a:lnTo>
                  <a:pt x="92" y="72"/>
                </a:lnTo>
                <a:lnTo>
                  <a:pt x="97" y="85"/>
                </a:lnTo>
                <a:lnTo>
                  <a:pt x="101" y="101"/>
                </a:lnTo>
                <a:lnTo>
                  <a:pt x="106" y="119"/>
                </a:lnTo>
                <a:lnTo>
                  <a:pt x="111" y="140"/>
                </a:lnTo>
                <a:lnTo>
                  <a:pt x="118" y="161"/>
                </a:lnTo>
                <a:lnTo>
                  <a:pt x="124" y="185"/>
                </a:lnTo>
                <a:lnTo>
                  <a:pt x="132" y="212"/>
                </a:lnTo>
                <a:lnTo>
                  <a:pt x="140" y="241"/>
                </a:lnTo>
                <a:lnTo>
                  <a:pt x="140" y="241"/>
                </a:lnTo>
                <a:lnTo>
                  <a:pt x="140" y="242"/>
                </a:lnTo>
                <a:lnTo>
                  <a:pt x="141" y="243"/>
                </a:lnTo>
                <a:lnTo>
                  <a:pt x="141" y="244"/>
                </a:lnTo>
                <a:lnTo>
                  <a:pt x="141" y="245"/>
                </a:lnTo>
                <a:lnTo>
                  <a:pt x="142" y="248"/>
                </a:lnTo>
                <a:lnTo>
                  <a:pt x="142" y="250"/>
                </a:lnTo>
                <a:lnTo>
                  <a:pt x="143" y="252"/>
                </a:lnTo>
                <a:lnTo>
                  <a:pt x="143" y="256"/>
                </a:lnTo>
                <a:lnTo>
                  <a:pt x="144" y="259"/>
                </a:lnTo>
                <a:lnTo>
                  <a:pt x="145" y="262"/>
                </a:lnTo>
                <a:lnTo>
                  <a:pt x="146" y="267"/>
                </a:lnTo>
                <a:lnTo>
                  <a:pt x="148" y="273"/>
                </a:lnTo>
                <a:lnTo>
                  <a:pt x="150" y="278"/>
                </a:lnTo>
                <a:lnTo>
                  <a:pt x="151" y="285"/>
                </a:lnTo>
                <a:lnTo>
                  <a:pt x="153" y="293"/>
                </a:lnTo>
                <a:lnTo>
                  <a:pt x="156" y="301"/>
                </a:lnTo>
                <a:lnTo>
                  <a:pt x="158" y="310"/>
                </a:lnTo>
                <a:lnTo>
                  <a:pt x="160" y="320"/>
                </a:lnTo>
                <a:lnTo>
                  <a:pt x="163" y="330"/>
                </a:lnTo>
                <a:lnTo>
                  <a:pt x="163" y="330"/>
                </a:lnTo>
                <a:lnTo>
                  <a:pt x="163" y="329"/>
                </a:lnTo>
                <a:lnTo>
                  <a:pt x="165" y="328"/>
                </a:lnTo>
                <a:lnTo>
                  <a:pt x="165" y="326"/>
                </a:lnTo>
                <a:lnTo>
                  <a:pt x="165" y="325"/>
                </a:lnTo>
                <a:lnTo>
                  <a:pt x="166" y="322"/>
                </a:lnTo>
                <a:lnTo>
                  <a:pt x="166" y="320"/>
                </a:lnTo>
                <a:lnTo>
                  <a:pt x="167" y="318"/>
                </a:lnTo>
                <a:lnTo>
                  <a:pt x="167" y="316"/>
                </a:lnTo>
                <a:lnTo>
                  <a:pt x="168" y="312"/>
                </a:lnTo>
                <a:lnTo>
                  <a:pt x="169" y="309"/>
                </a:lnTo>
                <a:lnTo>
                  <a:pt x="169" y="305"/>
                </a:lnTo>
                <a:lnTo>
                  <a:pt x="170" y="302"/>
                </a:lnTo>
                <a:lnTo>
                  <a:pt x="171" y="297"/>
                </a:lnTo>
                <a:lnTo>
                  <a:pt x="173" y="294"/>
                </a:lnTo>
                <a:lnTo>
                  <a:pt x="174" y="290"/>
                </a:lnTo>
                <a:lnTo>
                  <a:pt x="175" y="285"/>
                </a:lnTo>
                <a:lnTo>
                  <a:pt x="176" y="279"/>
                </a:lnTo>
                <a:lnTo>
                  <a:pt x="177" y="275"/>
                </a:lnTo>
                <a:lnTo>
                  <a:pt x="178" y="269"/>
                </a:lnTo>
                <a:lnTo>
                  <a:pt x="180" y="263"/>
                </a:lnTo>
                <a:lnTo>
                  <a:pt x="182" y="257"/>
                </a:lnTo>
                <a:lnTo>
                  <a:pt x="184" y="251"/>
                </a:lnTo>
                <a:lnTo>
                  <a:pt x="185" y="244"/>
                </a:lnTo>
                <a:lnTo>
                  <a:pt x="185" y="244"/>
                </a:lnTo>
                <a:lnTo>
                  <a:pt x="185" y="243"/>
                </a:lnTo>
                <a:lnTo>
                  <a:pt x="186" y="242"/>
                </a:lnTo>
                <a:lnTo>
                  <a:pt x="186" y="241"/>
                </a:lnTo>
                <a:lnTo>
                  <a:pt x="186" y="238"/>
                </a:lnTo>
                <a:lnTo>
                  <a:pt x="187" y="235"/>
                </a:lnTo>
                <a:lnTo>
                  <a:pt x="188" y="232"/>
                </a:lnTo>
                <a:lnTo>
                  <a:pt x="190" y="226"/>
                </a:lnTo>
                <a:lnTo>
                  <a:pt x="192" y="220"/>
                </a:lnTo>
                <a:lnTo>
                  <a:pt x="193" y="214"/>
                </a:lnTo>
                <a:lnTo>
                  <a:pt x="195" y="206"/>
                </a:lnTo>
                <a:lnTo>
                  <a:pt x="199" y="195"/>
                </a:lnTo>
                <a:lnTo>
                  <a:pt x="201" y="185"/>
                </a:lnTo>
                <a:lnTo>
                  <a:pt x="204" y="172"/>
                </a:lnTo>
                <a:lnTo>
                  <a:pt x="209" y="158"/>
                </a:lnTo>
                <a:lnTo>
                  <a:pt x="212" y="141"/>
                </a:lnTo>
                <a:lnTo>
                  <a:pt x="218" y="123"/>
                </a:lnTo>
                <a:lnTo>
                  <a:pt x="224" y="104"/>
                </a:lnTo>
                <a:lnTo>
                  <a:pt x="229" y="81"/>
                </a:lnTo>
                <a:lnTo>
                  <a:pt x="236" y="56"/>
                </a:lnTo>
                <a:lnTo>
                  <a:pt x="243" y="30"/>
                </a:lnTo>
                <a:lnTo>
                  <a:pt x="251" y="0"/>
                </a:lnTo>
                <a:lnTo>
                  <a:pt x="251" y="0"/>
                </a:lnTo>
                <a:lnTo>
                  <a:pt x="252" y="0"/>
                </a:lnTo>
                <a:lnTo>
                  <a:pt x="253" y="0"/>
                </a:lnTo>
                <a:lnTo>
                  <a:pt x="254" y="0"/>
                </a:lnTo>
                <a:lnTo>
                  <a:pt x="256" y="0"/>
                </a:lnTo>
                <a:lnTo>
                  <a:pt x="258" y="0"/>
                </a:lnTo>
                <a:lnTo>
                  <a:pt x="260" y="0"/>
                </a:lnTo>
                <a:lnTo>
                  <a:pt x="262" y="0"/>
                </a:lnTo>
                <a:lnTo>
                  <a:pt x="266" y="0"/>
                </a:lnTo>
                <a:lnTo>
                  <a:pt x="268" y="0"/>
                </a:lnTo>
                <a:lnTo>
                  <a:pt x="272" y="0"/>
                </a:lnTo>
                <a:lnTo>
                  <a:pt x="276" y="0"/>
                </a:lnTo>
                <a:lnTo>
                  <a:pt x="281" y="0"/>
                </a:lnTo>
                <a:lnTo>
                  <a:pt x="286" y="0"/>
                </a:lnTo>
                <a:lnTo>
                  <a:pt x="292" y="0"/>
                </a:lnTo>
                <a:lnTo>
                  <a:pt x="298" y="0"/>
                </a:lnTo>
                <a:lnTo>
                  <a:pt x="306" y="0"/>
                </a:lnTo>
                <a:lnTo>
                  <a:pt x="313" y="0"/>
                </a:lnTo>
                <a:lnTo>
                  <a:pt x="322" y="0"/>
                </a:lnTo>
                <a:lnTo>
                  <a:pt x="322" y="0"/>
                </a:lnTo>
                <a:lnTo>
                  <a:pt x="322" y="2"/>
                </a:lnTo>
                <a:lnTo>
                  <a:pt x="323" y="3"/>
                </a:lnTo>
                <a:lnTo>
                  <a:pt x="323" y="4"/>
                </a:lnTo>
                <a:lnTo>
                  <a:pt x="323" y="6"/>
                </a:lnTo>
                <a:lnTo>
                  <a:pt x="324" y="10"/>
                </a:lnTo>
                <a:lnTo>
                  <a:pt x="326" y="13"/>
                </a:lnTo>
                <a:lnTo>
                  <a:pt x="327" y="17"/>
                </a:lnTo>
                <a:lnTo>
                  <a:pt x="328" y="24"/>
                </a:lnTo>
                <a:lnTo>
                  <a:pt x="330" y="31"/>
                </a:lnTo>
                <a:lnTo>
                  <a:pt x="332" y="39"/>
                </a:lnTo>
                <a:lnTo>
                  <a:pt x="335" y="48"/>
                </a:lnTo>
                <a:lnTo>
                  <a:pt x="338" y="59"/>
                </a:lnTo>
                <a:lnTo>
                  <a:pt x="341" y="72"/>
                </a:lnTo>
                <a:lnTo>
                  <a:pt x="345" y="87"/>
                </a:lnTo>
                <a:lnTo>
                  <a:pt x="349" y="102"/>
                </a:lnTo>
                <a:lnTo>
                  <a:pt x="354" y="121"/>
                </a:lnTo>
                <a:lnTo>
                  <a:pt x="358" y="140"/>
                </a:lnTo>
                <a:lnTo>
                  <a:pt x="365" y="163"/>
                </a:lnTo>
                <a:lnTo>
                  <a:pt x="371" y="186"/>
                </a:lnTo>
                <a:lnTo>
                  <a:pt x="378" y="212"/>
                </a:lnTo>
                <a:lnTo>
                  <a:pt x="386" y="242"/>
                </a:lnTo>
                <a:lnTo>
                  <a:pt x="386" y="242"/>
                </a:lnTo>
                <a:lnTo>
                  <a:pt x="386" y="243"/>
                </a:lnTo>
                <a:lnTo>
                  <a:pt x="386" y="244"/>
                </a:lnTo>
                <a:lnTo>
                  <a:pt x="387" y="245"/>
                </a:lnTo>
                <a:lnTo>
                  <a:pt x="387" y="246"/>
                </a:lnTo>
                <a:lnTo>
                  <a:pt x="387" y="248"/>
                </a:lnTo>
                <a:lnTo>
                  <a:pt x="388" y="250"/>
                </a:lnTo>
                <a:lnTo>
                  <a:pt x="388" y="252"/>
                </a:lnTo>
                <a:lnTo>
                  <a:pt x="389" y="254"/>
                </a:lnTo>
                <a:lnTo>
                  <a:pt x="390" y="258"/>
                </a:lnTo>
                <a:lnTo>
                  <a:pt x="390" y="261"/>
                </a:lnTo>
                <a:lnTo>
                  <a:pt x="391" y="266"/>
                </a:lnTo>
                <a:lnTo>
                  <a:pt x="393" y="270"/>
                </a:lnTo>
                <a:lnTo>
                  <a:pt x="395" y="276"/>
                </a:lnTo>
                <a:lnTo>
                  <a:pt x="396" y="282"/>
                </a:lnTo>
                <a:lnTo>
                  <a:pt x="397" y="288"/>
                </a:lnTo>
                <a:lnTo>
                  <a:pt x="399" y="295"/>
                </a:lnTo>
                <a:lnTo>
                  <a:pt x="402" y="303"/>
                </a:lnTo>
                <a:lnTo>
                  <a:pt x="404" y="312"/>
                </a:lnTo>
                <a:lnTo>
                  <a:pt x="406" y="321"/>
                </a:lnTo>
                <a:lnTo>
                  <a:pt x="406" y="321"/>
                </a:lnTo>
                <a:lnTo>
                  <a:pt x="406" y="320"/>
                </a:lnTo>
                <a:lnTo>
                  <a:pt x="407" y="319"/>
                </a:lnTo>
                <a:lnTo>
                  <a:pt x="407" y="318"/>
                </a:lnTo>
                <a:lnTo>
                  <a:pt x="407" y="317"/>
                </a:lnTo>
                <a:lnTo>
                  <a:pt x="408" y="316"/>
                </a:lnTo>
                <a:lnTo>
                  <a:pt x="408" y="313"/>
                </a:lnTo>
                <a:lnTo>
                  <a:pt x="410" y="311"/>
                </a:lnTo>
                <a:lnTo>
                  <a:pt x="410" y="309"/>
                </a:lnTo>
                <a:lnTo>
                  <a:pt x="411" y="305"/>
                </a:lnTo>
                <a:lnTo>
                  <a:pt x="412" y="302"/>
                </a:lnTo>
                <a:lnTo>
                  <a:pt x="413" y="297"/>
                </a:lnTo>
                <a:lnTo>
                  <a:pt x="414" y="293"/>
                </a:lnTo>
                <a:lnTo>
                  <a:pt x="416" y="287"/>
                </a:lnTo>
                <a:lnTo>
                  <a:pt x="417" y="282"/>
                </a:lnTo>
                <a:lnTo>
                  <a:pt x="420" y="275"/>
                </a:lnTo>
                <a:lnTo>
                  <a:pt x="422" y="267"/>
                </a:lnTo>
                <a:lnTo>
                  <a:pt x="424" y="259"/>
                </a:lnTo>
                <a:lnTo>
                  <a:pt x="427" y="251"/>
                </a:lnTo>
                <a:lnTo>
                  <a:pt x="430" y="241"/>
                </a:lnTo>
                <a:lnTo>
                  <a:pt x="430" y="241"/>
                </a:lnTo>
                <a:lnTo>
                  <a:pt x="430" y="240"/>
                </a:lnTo>
                <a:lnTo>
                  <a:pt x="431" y="238"/>
                </a:lnTo>
                <a:lnTo>
                  <a:pt x="431" y="237"/>
                </a:lnTo>
                <a:lnTo>
                  <a:pt x="432" y="235"/>
                </a:lnTo>
                <a:lnTo>
                  <a:pt x="432" y="232"/>
                </a:lnTo>
                <a:lnTo>
                  <a:pt x="433" y="228"/>
                </a:lnTo>
                <a:lnTo>
                  <a:pt x="436" y="224"/>
                </a:lnTo>
                <a:lnTo>
                  <a:pt x="437" y="218"/>
                </a:lnTo>
                <a:lnTo>
                  <a:pt x="439" y="211"/>
                </a:lnTo>
                <a:lnTo>
                  <a:pt x="441" y="202"/>
                </a:lnTo>
                <a:lnTo>
                  <a:pt x="445" y="193"/>
                </a:lnTo>
                <a:lnTo>
                  <a:pt x="448" y="182"/>
                </a:lnTo>
                <a:lnTo>
                  <a:pt x="451" y="169"/>
                </a:lnTo>
                <a:lnTo>
                  <a:pt x="456" y="156"/>
                </a:lnTo>
                <a:lnTo>
                  <a:pt x="461" y="140"/>
                </a:lnTo>
                <a:lnTo>
                  <a:pt x="466" y="122"/>
                </a:lnTo>
                <a:lnTo>
                  <a:pt x="472" y="101"/>
                </a:lnTo>
                <a:lnTo>
                  <a:pt x="479" y="80"/>
                </a:lnTo>
                <a:lnTo>
                  <a:pt x="485" y="56"/>
                </a:lnTo>
                <a:lnTo>
                  <a:pt x="493" y="29"/>
                </a:lnTo>
                <a:lnTo>
                  <a:pt x="502" y="0"/>
                </a:lnTo>
                <a:lnTo>
                  <a:pt x="502" y="0"/>
                </a:lnTo>
                <a:lnTo>
                  <a:pt x="504" y="0"/>
                </a:lnTo>
                <a:lnTo>
                  <a:pt x="505" y="0"/>
                </a:lnTo>
                <a:lnTo>
                  <a:pt x="506" y="0"/>
                </a:lnTo>
                <a:lnTo>
                  <a:pt x="507" y="0"/>
                </a:lnTo>
                <a:lnTo>
                  <a:pt x="509" y="0"/>
                </a:lnTo>
                <a:lnTo>
                  <a:pt x="512" y="0"/>
                </a:lnTo>
                <a:lnTo>
                  <a:pt x="514" y="0"/>
                </a:lnTo>
                <a:lnTo>
                  <a:pt x="516" y="0"/>
                </a:lnTo>
                <a:lnTo>
                  <a:pt x="519" y="0"/>
                </a:lnTo>
                <a:lnTo>
                  <a:pt x="523" y="0"/>
                </a:lnTo>
                <a:lnTo>
                  <a:pt x="527" y="0"/>
                </a:lnTo>
                <a:lnTo>
                  <a:pt x="532" y="0"/>
                </a:lnTo>
                <a:lnTo>
                  <a:pt x="536" y="0"/>
                </a:lnTo>
                <a:lnTo>
                  <a:pt x="542" y="0"/>
                </a:lnTo>
                <a:lnTo>
                  <a:pt x="549" y="0"/>
                </a:lnTo>
                <a:lnTo>
                  <a:pt x="556" y="0"/>
                </a:lnTo>
                <a:lnTo>
                  <a:pt x="564" y="0"/>
                </a:lnTo>
                <a:lnTo>
                  <a:pt x="572" y="0"/>
                </a:lnTo>
                <a:lnTo>
                  <a:pt x="572" y="0"/>
                </a:lnTo>
                <a:lnTo>
                  <a:pt x="572" y="2"/>
                </a:lnTo>
                <a:lnTo>
                  <a:pt x="571" y="3"/>
                </a:lnTo>
                <a:lnTo>
                  <a:pt x="571" y="4"/>
                </a:lnTo>
                <a:lnTo>
                  <a:pt x="569" y="7"/>
                </a:lnTo>
                <a:lnTo>
                  <a:pt x="568" y="11"/>
                </a:lnTo>
                <a:lnTo>
                  <a:pt x="567" y="16"/>
                </a:lnTo>
                <a:lnTo>
                  <a:pt x="565" y="22"/>
                </a:lnTo>
                <a:lnTo>
                  <a:pt x="563" y="31"/>
                </a:lnTo>
                <a:lnTo>
                  <a:pt x="559" y="40"/>
                </a:lnTo>
                <a:lnTo>
                  <a:pt x="555" y="53"/>
                </a:lnTo>
                <a:lnTo>
                  <a:pt x="550" y="66"/>
                </a:lnTo>
                <a:lnTo>
                  <a:pt x="546" y="83"/>
                </a:lnTo>
                <a:lnTo>
                  <a:pt x="539" y="102"/>
                </a:lnTo>
                <a:lnTo>
                  <a:pt x="532" y="124"/>
                </a:lnTo>
                <a:lnTo>
                  <a:pt x="524" y="148"/>
                </a:lnTo>
                <a:lnTo>
                  <a:pt x="516" y="176"/>
                </a:lnTo>
                <a:lnTo>
                  <a:pt x="506" y="207"/>
                </a:lnTo>
                <a:lnTo>
                  <a:pt x="495" y="241"/>
                </a:lnTo>
                <a:lnTo>
                  <a:pt x="483" y="279"/>
                </a:lnTo>
                <a:lnTo>
                  <a:pt x="470" y="321"/>
                </a:lnTo>
                <a:lnTo>
                  <a:pt x="455" y="367"/>
                </a:lnTo>
                <a:lnTo>
                  <a:pt x="439" y="416"/>
                </a:lnTo>
                <a:lnTo>
                  <a:pt x="439" y="416"/>
                </a:lnTo>
                <a:lnTo>
                  <a:pt x="438" y="416"/>
                </a:lnTo>
                <a:lnTo>
                  <a:pt x="437" y="416"/>
                </a:lnTo>
                <a:lnTo>
                  <a:pt x="436" y="416"/>
                </a:lnTo>
                <a:lnTo>
                  <a:pt x="433" y="416"/>
                </a:lnTo>
                <a:lnTo>
                  <a:pt x="432" y="416"/>
                </a:lnTo>
                <a:lnTo>
                  <a:pt x="430" y="416"/>
                </a:lnTo>
                <a:lnTo>
                  <a:pt x="428" y="416"/>
                </a:lnTo>
                <a:lnTo>
                  <a:pt x="424" y="416"/>
                </a:lnTo>
                <a:lnTo>
                  <a:pt x="421" y="416"/>
                </a:lnTo>
                <a:lnTo>
                  <a:pt x="417" y="416"/>
                </a:lnTo>
                <a:lnTo>
                  <a:pt x="413" y="416"/>
                </a:lnTo>
                <a:lnTo>
                  <a:pt x="408" y="416"/>
                </a:lnTo>
                <a:lnTo>
                  <a:pt x="403" y="416"/>
                </a:lnTo>
                <a:lnTo>
                  <a:pt x="397" y="416"/>
                </a:lnTo>
                <a:lnTo>
                  <a:pt x="390" y="416"/>
                </a:lnTo>
                <a:lnTo>
                  <a:pt x="383" y="416"/>
                </a:lnTo>
                <a:lnTo>
                  <a:pt x="375" y="416"/>
                </a:lnTo>
                <a:lnTo>
                  <a:pt x="366" y="416"/>
                </a:lnTo>
                <a:lnTo>
                  <a:pt x="366" y="416"/>
                </a:lnTo>
                <a:lnTo>
                  <a:pt x="366" y="415"/>
                </a:lnTo>
                <a:lnTo>
                  <a:pt x="365" y="414"/>
                </a:lnTo>
                <a:lnTo>
                  <a:pt x="365" y="413"/>
                </a:lnTo>
                <a:lnTo>
                  <a:pt x="365" y="411"/>
                </a:lnTo>
                <a:lnTo>
                  <a:pt x="364" y="407"/>
                </a:lnTo>
                <a:lnTo>
                  <a:pt x="363" y="403"/>
                </a:lnTo>
                <a:lnTo>
                  <a:pt x="362" y="398"/>
                </a:lnTo>
                <a:lnTo>
                  <a:pt x="361" y="393"/>
                </a:lnTo>
                <a:lnTo>
                  <a:pt x="358" y="386"/>
                </a:lnTo>
                <a:lnTo>
                  <a:pt x="356" y="377"/>
                </a:lnTo>
                <a:lnTo>
                  <a:pt x="354" y="368"/>
                </a:lnTo>
                <a:lnTo>
                  <a:pt x="351" y="356"/>
                </a:lnTo>
                <a:lnTo>
                  <a:pt x="347" y="343"/>
                </a:lnTo>
                <a:lnTo>
                  <a:pt x="344" y="328"/>
                </a:lnTo>
                <a:lnTo>
                  <a:pt x="339" y="312"/>
                </a:lnTo>
                <a:lnTo>
                  <a:pt x="335" y="293"/>
                </a:lnTo>
                <a:lnTo>
                  <a:pt x="329" y="273"/>
                </a:lnTo>
                <a:lnTo>
                  <a:pt x="323" y="250"/>
                </a:lnTo>
                <a:lnTo>
                  <a:pt x="317" y="225"/>
                </a:lnTo>
                <a:lnTo>
                  <a:pt x="310" y="198"/>
                </a:lnTo>
                <a:lnTo>
                  <a:pt x="302" y="168"/>
                </a:lnTo>
                <a:lnTo>
                  <a:pt x="302" y="168"/>
                </a:lnTo>
                <a:lnTo>
                  <a:pt x="302" y="167"/>
                </a:lnTo>
                <a:lnTo>
                  <a:pt x="302" y="166"/>
                </a:lnTo>
                <a:lnTo>
                  <a:pt x="301" y="166"/>
                </a:lnTo>
                <a:lnTo>
                  <a:pt x="301" y="165"/>
                </a:lnTo>
                <a:lnTo>
                  <a:pt x="301" y="163"/>
                </a:lnTo>
                <a:lnTo>
                  <a:pt x="301" y="161"/>
                </a:lnTo>
                <a:lnTo>
                  <a:pt x="300" y="159"/>
                </a:lnTo>
                <a:lnTo>
                  <a:pt x="300" y="157"/>
                </a:lnTo>
                <a:lnTo>
                  <a:pt x="298" y="153"/>
                </a:lnTo>
                <a:lnTo>
                  <a:pt x="297" y="151"/>
                </a:lnTo>
                <a:lnTo>
                  <a:pt x="297" y="147"/>
                </a:lnTo>
                <a:lnTo>
                  <a:pt x="296" y="143"/>
                </a:lnTo>
                <a:lnTo>
                  <a:pt x="295" y="138"/>
                </a:lnTo>
                <a:lnTo>
                  <a:pt x="294" y="133"/>
                </a:lnTo>
                <a:lnTo>
                  <a:pt x="292" y="127"/>
                </a:lnTo>
                <a:lnTo>
                  <a:pt x="290" y="121"/>
                </a:lnTo>
                <a:lnTo>
                  <a:pt x="288" y="113"/>
                </a:lnTo>
                <a:lnTo>
                  <a:pt x="287" y="106"/>
                </a:lnTo>
                <a:lnTo>
                  <a:pt x="285" y="97"/>
                </a:lnTo>
                <a:lnTo>
                  <a:pt x="285" y="97"/>
                </a:lnTo>
                <a:lnTo>
                  <a:pt x="285" y="98"/>
                </a:lnTo>
                <a:lnTo>
                  <a:pt x="284" y="100"/>
                </a:lnTo>
                <a:lnTo>
                  <a:pt x="284" y="101"/>
                </a:lnTo>
                <a:lnTo>
                  <a:pt x="283" y="105"/>
                </a:lnTo>
                <a:lnTo>
                  <a:pt x="281" y="108"/>
                </a:lnTo>
                <a:lnTo>
                  <a:pt x="280" y="114"/>
                </a:lnTo>
                <a:lnTo>
                  <a:pt x="279" y="119"/>
                </a:lnTo>
                <a:lnTo>
                  <a:pt x="277" y="127"/>
                </a:lnTo>
                <a:lnTo>
                  <a:pt x="275" y="136"/>
                </a:lnTo>
                <a:lnTo>
                  <a:pt x="271" y="148"/>
                </a:lnTo>
                <a:lnTo>
                  <a:pt x="268" y="160"/>
                </a:lnTo>
                <a:lnTo>
                  <a:pt x="264" y="175"/>
                </a:lnTo>
                <a:lnTo>
                  <a:pt x="260" y="192"/>
                </a:lnTo>
                <a:lnTo>
                  <a:pt x="255" y="210"/>
                </a:lnTo>
                <a:lnTo>
                  <a:pt x="250" y="232"/>
                </a:lnTo>
                <a:lnTo>
                  <a:pt x="243" y="256"/>
                </a:lnTo>
                <a:lnTo>
                  <a:pt x="236" y="282"/>
                </a:lnTo>
                <a:lnTo>
                  <a:pt x="228" y="311"/>
                </a:lnTo>
                <a:lnTo>
                  <a:pt x="220" y="343"/>
                </a:lnTo>
                <a:lnTo>
                  <a:pt x="211" y="378"/>
                </a:lnTo>
                <a:lnTo>
                  <a:pt x="201" y="416"/>
                </a:lnTo>
                <a:lnTo>
                  <a:pt x="201" y="416"/>
                </a:lnTo>
                <a:lnTo>
                  <a:pt x="200" y="416"/>
                </a:lnTo>
                <a:lnTo>
                  <a:pt x="199" y="416"/>
                </a:lnTo>
                <a:lnTo>
                  <a:pt x="197" y="416"/>
                </a:lnTo>
                <a:lnTo>
                  <a:pt x="195" y="416"/>
                </a:lnTo>
                <a:lnTo>
                  <a:pt x="194" y="416"/>
                </a:lnTo>
                <a:lnTo>
                  <a:pt x="192" y="416"/>
                </a:lnTo>
                <a:lnTo>
                  <a:pt x="190" y="416"/>
                </a:lnTo>
                <a:lnTo>
                  <a:pt x="186" y="416"/>
                </a:lnTo>
                <a:lnTo>
                  <a:pt x="183" y="416"/>
                </a:lnTo>
                <a:lnTo>
                  <a:pt x="178" y="416"/>
                </a:lnTo>
                <a:lnTo>
                  <a:pt x="175" y="416"/>
                </a:lnTo>
                <a:lnTo>
                  <a:pt x="169" y="416"/>
                </a:lnTo>
                <a:lnTo>
                  <a:pt x="163" y="416"/>
                </a:lnTo>
                <a:lnTo>
                  <a:pt x="158" y="416"/>
                </a:lnTo>
                <a:lnTo>
                  <a:pt x="151" y="416"/>
                </a:lnTo>
                <a:lnTo>
                  <a:pt x="143" y="416"/>
                </a:lnTo>
                <a:lnTo>
                  <a:pt x="135" y="416"/>
                </a:lnTo>
                <a:lnTo>
                  <a:pt x="126" y="416"/>
                </a:lnTo>
                <a:lnTo>
                  <a:pt x="126" y="416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71" name="Freeform 23"/>
          <p:cNvSpPr>
            <a:spLocks/>
          </p:cNvSpPr>
          <p:nvPr/>
        </p:nvSpPr>
        <p:spPr bwMode="auto">
          <a:xfrm>
            <a:off x="4948238" y="4940300"/>
            <a:ext cx="109537" cy="138113"/>
          </a:xfrm>
          <a:custGeom>
            <a:avLst/>
            <a:gdLst/>
            <a:ahLst/>
            <a:cxnLst>
              <a:cxn ang="0">
                <a:pos x="4" y="301"/>
              </a:cxn>
              <a:cxn ang="0">
                <a:pos x="11" y="300"/>
              </a:cxn>
              <a:cxn ang="0">
                <a:pos x="25" y="297"/>
              </a:cxn>
              <a:cxn ang="0">
                <a:pos x="47" y="294"/>
              </a:cxn>
              <a:cxn ang="0">
                <a:pos x="69" y="291"/>
              </a:cxn>
              <a:cxn ang="0">
                <a:pos x="120" y="369"/>
              </a:cxn>
              <a:cxn ang="0">
                <a:pos x="234" y="370"/>
              </a:cxn>
              <a:cxn ang="0">
                <a:pos x="272" y="311"/>
              </a:cxn>
              <a:cxn ang="0">
                <a:pos x="251" y="271"/>
              </a:cxn>
              <a:cxn ang="0">
                <a:pos x="244" y="269"/>
              </a:cxn>
              <a:cxn ang="0">
                <a:pos x="235" y="266"/>
              </a:cxn>
              <a:cxn ang="0">
                <a:pos x="223" y="261"/>
              </a:cxn>
              <a:cxn ang="0">
                <a:pos x="209" y="257"/>
              </a:cxn>
              <a:cxn ang="0">
                <a:pos x="193" y="252"/>
              </a:cxn>
              <a:cxn ang="0">
                <a:pos x="179" y="249"/>
              </a:cxn>
              <a:cxn ang="0">
                <a:pos x="52" y="206"/>
              </a:cxn>
              <a:cxn ang="0">
                <a:pos x="11" y="141"/>
              </a:cxn>
              <a:cxn ang="0">
                <a:pos x="24" y="68"/>
              </a:cxn>
              <a:cxn ang="0">
                <a:pos x="69" y="21"/>
              </a:cxn>
              <a:cxn ang="0">
                <a:pos x="143" y="0"/>
              </a:cxn>
              <a:cxn ang="0">
                <a:pos x="251" y="14"/>
              </a:cxn>
              <a:cxn ang="0">
                <a:pos x="316" y="68"/>
              </a:cxn>
              <a:cxn ang="0">
                <a:pos x="327" y="117"/>
              </a:cxn>
              <a:cxn ang="0">
                <a:pos x="320" y="118"/>
              </a:cxn>
              <a:cxn ang="0">
                <a:pos x="309" y="119"/>
              </a:cxn>
              <a:cxn ang="0">
                <a:pos x="289" y="123"/>
              </a:cxn>
              <a:cxn ang="0">
                <a:pos x="260" y="126"/>
              </a:cxn>
              <a:cxn ang="0">
                <a:pos x="233" y="76"/>
              </a:cxn>
              <a:cxn ang="0">
                <a:pos x="137" y="58"/>
              </a:cxn>
              <a:cxn ang="0">
                <a:pos x="79" y="98"/>
              </a:cxn>
              <a:cxn ang="0">
                <a:pos x="89" y="136"/>
              </a:cxn>
              <a:cxn ang="0">
                <a:pos x="92" y="140"/>
              </a:cxn>
              <a:cxn ang="0">
                <a:pos x="95" y="143"/>
              </a:cxn>
              <a:cxn ang="0">
                <a:pos x="100" y="147"/>
              </a:cxn>
              <a:cxn ang="0">
                <a:pos x="104" y="150"/>
              </a:cxn>
              <a:cxn ang="0">
                <a:pos x="109" y="152"/>
              </a:cxn>
              <a:cxn ang="0">
                <a:pos x="115" y="156"/>
              </a:cxn>
              <a:cxn ang="0">
                <a:pos x="118" y="157"/>
              </a:cxn>
              <a:cxn ang="0">
                <a:pos x="125" y="159"/>
              </a:cxn>
              <a:cxn ang="0">
                <a:pos x="134" y="161"/>
              </a:cxn>
              <a:cxn ang="0">
                <a:pos x="144" y="165"/>
              </a:cxn>
              <a:cxn ang="0">
                <a:pos x="158" y="168"/>
              </a:cxn>
              <a:cxn ang="0">
                <a:pos x="172" y="173"/>
              </a:cxn>
              <a:cxn ang="0">
                <a:pos x="261" y="198"/>
              </a:cxn>
              <a:cxn ang="0">
                <a:pos x="328" y="243"/>
              </a:cxn>
              <a:cxn ang="0">
                <a:pos x="345" y="327"/>
              </a:cxn>
              <a:cxn ang="0">
                <a:pos x="290" y="406"/>
              </a:cxn>
              <a:cxn ang="0">
                <a:pos x="255" y="422"/>
              </a:cxn>
              <a:cxn ang="0">
                <a:pos x="242" y="425"/>
              </a:cxn>
              <a:cxn ang="0">
                <a:pos x="227" y="430"/>
              </a:cxn>
              <a:cxn ang="0">
                <a:pos x="212" y="432"/>
              </a:cxn>
              <a:cxn ang="0">
                <a:pos x="197" y="433"/>
              </a:cxn>
              <a:cxn ang="0">
                <a:pos x="182" y="435"/>
              </a:cxn>
              <a:cxn ang="0">
                <a:pos x="83" y="423"/>
              </a:cxn>
              <a:cxn ang="0">
                <a:pos x="0" y="302"/>
              </a:cxn>
            </a:cxnLst>
            <a:rect l="0" t="0" r="r" b="b"/>
            <a:pathLst>
              <a:path w="345" h="435">
                <a:moveTo>
                  <a:pt x="0" y="302"/>
                </a:moveTo>
                <a:lnTo>
                  <a:pt x="1" y="302"/>
                </a:lnTo>
                <a:lnTo>
                  <a:pt x="2" y="302"/>
                </a:lnTo>
                <a:lnTo>
                  <a:pt x="4" y="301"/>
                </a:lnTo>
                <a:lnTo>
                  <a:pt x="5" y="301"/>
                </a:lnTo>
                <a:lnTo>
                  <a:pt x="7" y="301"/>
                </a:lnTo>
                <a:lnTo>
                  <a:pt x="9" y="301"/>
                </a:lnTo>
                <a:lnTo>
                  <a:pt x="11" y="300"/>
                </a:lnTo>
                <a:lnTo>
                  <a:pt x="14" y="300"/>
                </a:lnTo>
                <a:lnTo>
                  <a:pt x="17" y="300"/>
                </a:lnTo>
                <a:lnTo>
                  <a:pt x="21" y="299"/>
                </a:lnTo>
                <a:lnTo>
                  <a:pt x="25" y="297"/>
                </a:lnTo>
                <a:lnTo>
                  <a:pt x="30" y="297"/>
                </a:lnTo>
                <a:lnTo>
                  <a:pt x="34" y="296"/>
                </a:lnTo>
                <a:lnTo>
                  <a:pt x="40" y="295"/>
                </a:lnTo>
                <a:lnTo>
                  <a:pt x="47" y="294"/>
                </a:lnTo>
                <a:lnTo>
                  <a:pt x="53" y="293"/>
                </a:lnTo>
                <a:lnTo>
                  <a:pt x="61" y="292"/>
                </a:lnTo>
                <a:lnTo>
                  <a:pt x="69" y="291"/>
                </a:lnTo>
                <a:lnTo>
                  <a:pt x="69" y="291"/>
                </a:lnTo>
                <a:lnTo>
                  <a:pt x="73" y="319"/>
                </a:lnTo>
                <a:lnTo>
                  <a:pt x="84" y="339"/>
                </a:lnTo>
                <a:lnTo>
                  <a:pt x="102" y="354"/>
                </a:lnTo>
                <a:lnTo>
                  <a:pt x="120" y="369"/>
                </a:lnTo>
                <a:lnTo>
                  <a:pt x="145" y="377"/>
                </a:lnTo>
                <a:lnTo>
                  <a:pt x="177" y="377"/>
                </a:lnTo>
                <a:lnTo>
                  <a:pt x="209" y="377"/>
                </a:lnTo>
                <a:lnTo>
                  <a:pt x="234" y="370"/>
                </a:lnTo>
                <a:lnTo>
                  <a:pt x="248" y="357"/>
                </a:lnTo>
                <a:lnTo>
                  <a:pt x="264" y="344"/>
                </a:lnTo>
                <a:lnTo>
                  <a:pt x="272" y="328"/>
                </a:lnTo>
                <a:lnTo>
                  <a:pt x="272" y="311"/>
                </a:lnTo>
                <a:lnTo>
                  <a:pt x="272" y="295"/>
                </a:lnTo>
                <a:lnTo>
                  <a:pt x="265" y="283"/>
                </a:lnTo>
                <a:lnTo>
                  <a:pt x="252" y="272"/>
                </a:lnTo>
                <a:lnTo>
                  <a:pt x="251" y="271"/>
                </a:lnTo>
                <a:lnTo>
                  <a:pt x="248" y="271"/>
                </a:lnTo>
                <a:lnTo>
                  <a:pt x="247" y="270"/>
                </a:lnTo>
                <a:lnTo>
                  <a:pt x="245" y="269"/>
                </a:lnTo>
                <a:lnTo>
                  <a:pt x="244" y="269"/>
                </a:lnTo>
                <a:lnTo>
                  <a:pt x="242" y="268"/>
                </a:lnTo>
                <a:lnTo>
                  <a:pt x="239" y="267"/>
                </a:lnTo>
                <a:lnTo>
                  <a:pt x="237" y="266"/>
                </a:lnTo>
                <a:lnTo>
                  <a:pt x="235" y="266"/>
                </a:lnTo>
                <a:lnTo>
                  <a:pt x="231" y="265"/>
                </a:lnTo>
                <a:lnTo>
                  <a:pt x="229" y="263"/>
                </a:lnTo>
                <a:lnTo>
                  <a:pt x="226" y="262"/>
                </a:lnTo>
                <a:lnTo>
                  <a:pt x="223" y="261"/>
                </a:lnTo>
                <a:lnTo>
                  <a:pt x="220" y="260"/>
                </a:lnTo>
                <a:lnTo>
                  <a:pt x="217" y="259"/>
                </a:lnTo>
                <a:lnTo>
                  <a:pt x="213" y="258"/>
                </a:lnTo>
                <a:lnTo>
                  <a:pt x="209" y="257"/>
                </a:lnTo>
                <a:lnTo>
                  <a:pt x="205" y="255"/>
                </a:lnTo>
                <a:lnTo>
                  <a:pt x="202" y="254"/>
                </a:lnTo>
                <a:lnTo>
                  <a:pt x="197" y="253"/>
                </a:lnTo>
                <a:lnTo>
                  <a:pt x="193" y="252"/>
                </a:lnTo>
                <a:lnTo>
                  <a:pt x="188" y="251"/>
                </a:lnTo>
                <a:lnTo>
                  <a:pt x="184" y="250"/>
                </a:lnTo>
                <a:lnTo>
                  <a:pt x="179" y="249"/>
                </a:lnTo>
                <a:lnTo>
                  <a:pt x="179" y="249"/>
                </a:lnTo>
                <a:lnTo>
                  <a:pt x="128" y="236"/>
                </a:lnTo>
                <a:lnTo>
                  <a:pt x="92" y="225"/>
                </a:lnTo>
                <a:lnTo>
                  <a:pt x="73" y="216"/>
                </a:lnTo>
                <a:lnTo>
                  <a:pt x="52" y="206"/>
                </a:lnTo>
                <a:lnTo>
                  <a:pt x="38" y="193"/>
                </a:lnTo>
                <a:lnTo>
                  <a:pt x="27" y="176"/>
                </a:lnTo>
                <a:lnTo>
                  <a:pt x="17" y="159"/>
                </a:lnTo>
                <a:lnTo>
                  <a:pt x="11" y="141"/>
                </a:lnTo>
                <a:lnTo>
                  <a:pt x="11" y="121"/>
                </a:lnTo>
                <a:lnTo>
                  <a:pt x="11" y="101"/>
                </a:lnTo>
                <a:lnTo>
                  <a:pt x="16" y="84"/>
                </a:lnTo>
                <a:lnTo>
                  <a:pt x="24" y="68"/>
                </a:lnTo>
                <a:lnTo>
                  <a:pt x="33" y="53"/>
                </a:lnTo>
                <a:lnTo>
                  <a:pt x="44" y="40"/>
                </a:lnTo>
                <a:lnTo>
                  <a:pt x="59" y="30"/>
                </a:lnTo>
                <a:lnTo>
                  <a:pt x="69" y="21"/>
                </a:lnTo>
                <a:lnTo>
                  <a:pt x="85" y="14"/>
                </a:lnTo>
                <a:lnTo>
                  <a:pt x="103" y="8"/>
                </a:lnTo>
                <a:lnTo>
                  <a:pt x="123" y="3"/>
                </a:lnTo>
                <a:lnTo>
                  <a:pt x="143" y="0"/>
                </a:lnTo>
                <a:lnTo>
                  <a:pt x="165" y="0"/>
                </a:lnTo>
                <a:lnTo>
                  <a:pt x="197" y="0"/>
                </a:lnTo>
                <a:lnTo>
                  <a:pt x="226" y="5"/>
                </a:lnTo>
                <a:lnTo>
                  <a:pt x="251" y="14"/>
                </a:lnTo>
                <a:lnTo>
                  <a:pt x="274" y="24"/>
                </a:lnTo>
                <a:lnTo>
                  <a:pt x="293" y="37"/>
                </a:lnTo>
                <a:lnTo>
                  <a:pt x="305" y="53"/>
                </a:lnTo>
                <a:lnTo>
                  <a:pt x="316" y="68"/>
                </a:lnTo>
                <a:lnTo>
                  <a:pt x="324" y="90"/>
                </a:lnTo>
                <a:lnTo>
                  <a:pt x="329" y="117"/>
                </a:lnTo>
                <a:lnTo>
                  <a:pt x="328" y="117"/>
                </a:lnTo>
                <a:lnTo>
                  <a:pt x="327" y="117"/>
                </a:lnTo>
                <a:lnTo>
                  <a:pt x="326" y="117"/>
                </a:lnTo>
                <a:lnTo>
                  <a:pt x="324" y="118"/>
                </a:lnTo>
                <a:lnTo>
                  <a:pt x="322" y="118"/>
                </a:lnTo>
                <a:lnTo>
                  <a:pt x="320" y="118"/>
                </a:lnTo>
                <a:lnTo>
                  <a:pt x="318" y="118"/>
                </a:lnTo>
                <a:lnTo>
                  <a:pt x="315" y="119"/>
                </a:lnTo>
                <a:lnTo>
                  <a:pt x="312" y="119"/>
                </a:lnTo>
                <a:lnTo>
                  <a:pt x="309" y="119"/>
                </a:lnTo>
                <a:lnTo>
                  <a:pt x="304" y="121"/>
                </a:lnTo>
                <a:lnTo>
                  <a:pt x="299" y="121"/>
                </a:lnTo>
                <a:lnTo>
                  <a:pt x="295" y="122"/>
                </a:lnTo>
                <a:lnTo>
                  <a:pt x="289" y="123"/>
                </a:lnTo>
                <a:lnTo>
                  <a:pt x="282" y="123"/>
                </a:lnTo>
                <a:lnTo>
                  <a:pt x="276" y="124"/>
                </a:lnTo>
                <a:lnTo>
                  <a:pt x="268" y="125"/>
                </a:lnTo>
                <a:lnTo>
                  <a:pt x="260" y="126"/>
                </a:lnTo>
                <a:lnTo>
                  <a:pt x="260" y="126"/>
                </a:lnTo>
                <a:lnTo>
                  <a:pt x="256" y="105"/>
                </a:lnTo>
                <a:lnTo>
                  <a:pt x="247" y="88"/>
                </a:lnTo>
                <a:lnTo>
                  <a:pt x="233" y="76"/>
                </a:lnTo>
                <a:lnTo>
                  <a:pt x="218" y="64"/>
                </a:lnTo>
                <a:lnTo>
                  <a:pt x="196" y="58"/>
                </a:lnTo>
                <a:lnTo>
                  <a:pt x="169" y="58"/>
                </a:lnTo>
                <a:lnTo>
                  <a:pt x="137" y="58"/>
                </a:lnTo>
                <a:lnTo>
                  <a:pt x="113" y="64"/>
                </a:lnTo>
                <a:lnTo>
                  <a:pt x="100" y="74"/>
                </a:lnTo>
                <a:lnTo>
                  <a:pt x="86" y="85"/>
                </a:lnTo>
                <a:lnTo>
                  <a:pt x="79" y="98"/>
                </a:lnTo>
                <a:lnTo>
                  <a:pt x="79" y="111"/>
                </a:lnTo>
                <a:lnTo>
                  <a:pt x="79" y="121"/>
                </a:lnTo>
                <a:lnTo>
                  <a:pt x="83" y="130"/>
                </a:lnTo>
                <a:lnTo>
                  <a:pt x="89" y="136"/>
                </a:lnTo>
                <a:lnTo>
                  <a:pt x="90" y="138"/>
                </a:lnTo>
                <a:lnTo>
                  <a:pt x="90" y="139"/>
                </a:lnTo>
                <a:lnTo>
                  <a:pt x="91" y="140"/>
                </a:lnTo>
                <a:lnTo>
                  <a:pt x="92" y="140"/>
                </a:lnTo>
                <a:lnTo>
                  <a:pt x="93" y="141"/>
                </a:lnTo>
                <a:lnTo>
                  <a:pt x="93" y="142"/>
                </a:lnTo>
                <a:lnTo>
                  <a:pt x="94" y="143"/>
                </a:lnTo>
                <a:lnTo>
                  <a:pt x="95" y="143"/>
                </a:lnTo>
                <a:lnTo>
                  <a:pt x="96" y="144"/>
                </a:lnTo>
                <a:lnTo>
                  <a:pt x="98" y="145"/>
                </a:lnTo>
                <a:lnTo>
                  <a:pt x="99" y="147"/>
                </a:lnTo>
                <a:lnTo>
                  <a:pt x="100" y="147"/>
                </a:lnTo>
                <a:lnTo>
                  <a:pt x="101" y="148"/>
                </a:lnTo>
                <a:lnTo>
                  <a:pt x="102" y="149"/>
                </a:lnTo>
                <a:lnTo>
                  <a:pt x="103" y="149"/>
                </a:lnTo>
                <a:lnTo>
                  <a:pt x="104" y="150"/>
                </a:lnTo>
                <a:lnTo>
                  <a:pt x="106" y="151"/>
                </a:lnTo>
                <a:lnTo>
                  <a:pt x="107" y="151"/>
                </a:lnTo>
                <a:lnTo>
                  <a:pt x="108" y="152"/>
                </a:lnTo>
                <a:lnTo>
                  <a:pt x="109" y="152"/>
                </a:lnTo>
                <a:lnTo>
                  <a:pt x="110" y="153"/>
                </a:lnTo>
                <a:lnTo>
                  <a:pt x="112" y="155"/>
                </a:lnTo>
                <a:lnTo>
                  <a:pt x="113" y="155"/>
                </a:lnTo>
                <a:lnTo>
                  <a:pt x="115" y="156"/>
                </a:lnTo>
                <a:lnTo>
                  <a:pt x="115" y="156"/>
                </a:lnTo>
                <a:lnTo>
                  <a:pt x="116" y="156"/>
                </a:lnTo>
                <a:lnTo>
                  <a:pt x="117" y="157"/>
                </a:lnTo>
                <a:lnTo>
                  <a:pt x="118" y="157"/>
                </a:lnTo>
                <a:lnTo>
                  <a:pt x="119" y="157"/>
                </a:lnTo>
                <a:lnTo>
                  <a:pt x="121" y="158"/>
                </a:lnTo>
                <a:lnTo>
                  <a:pt x="123" y="158"/>
                </a:lnTo>
                <a:lnTo>
                  <a:pt x="125" y="159"/>
                </a:lnTo>
                <a:lnTo>
                  <a:pt x="127" y="159"/>
                </a:lnTo>
                <a:lnTo>
                  <a:pt x="129" y="160"/>
                </a:lnTo>
                <a:lnTo>
                  <a:pt x="132" y="160"/>
                </a:lnTo>
                <a:lnTo>
                  <a:pt x="134" y="161"/>
                </a:lnTo>
                <a:lnTo>
                  <a:pt x="136" y="161"/>
                </a:lnTo>
                <a:lnTo>
                  <a:pt x="138" y="162"/>
                </a:lnTo>
                <a:lnTo>
                  <a:pt x="142" y="164"/>
                </a:lnTo>
                <a:lnTo>
                  <a:pt x="144" y="165"/>
                </a:lnTo>
                <a:lnTo>
                  <a:pt x="148" y="165"/>
                </a:lnTo>
                <a:lnTo>
                  <a:pt x="151" y="166"/>
                </a:lnTo>
                <a:lnTo>
                  <a:pt x="154" y="167"/>
                </a:lnTo>
                <a:lnTo>
                  <a:pt x="158" y="168"/>
                </a:lnTo>
                <a:lnTo>
                  <a:pt x="161" y="169"/>
                </a:lnTo>
                <a:lnTo>
                  <a:pt x="165" y="170"/>
                </a:lnTo>
                <a:lnTo>
                  <a:pt x="169" y="172"/>
                </a:lnTo>
                <a:lnTo>
                  <a:pt x="172" y="173"/>
                </a:lnTo>
                <a:lnTo>
                  <a:pt x="177" y="174"/>
                </a:lnTo>
                <a:lnTo>
                  <a:pt x="177" y="174"/>
                </a:lnTo>
                <a:lnTo>
                  <a:pt x="227" y="186"/>
                </a:lnTo>
                <a:lnTo>
                  <a:pt x="261" y="198"/>
                </a:lnTo>
                <a:lnTo>
                  <a:pt x="281" y="206"/>
                </a:lnTo>
                <a:lnTo>
                  <a:pt x="301" y="215"/>
                </a:lnTo>
                <a:lnTo>
                  <a:pt x="316" y="227"/>
                </a:lnTo>
                <a:lnTo>
                  <a:pt x="328" y="243"/>
                </a:lnTo>
                <a:lnTo>
                  <a:pt x="339" y="259"/>
                </a:lnTo>
                <a:lnTo>
                  <a:pt x="345" y="279"/>
                </a:lnTo>
                <a:lnTo>
                  <a:pt x="345" y="303"/>
                </a:lnTo>
                <a:lnTo>
                  <a:pt x="345" y="327"/>
                </a:lnTo>
                <a:lnTo>
                  <a:pt x="338" y="348"/>
                </a:lnTo>
                <a:lnTo>
                  <a:pt x="324" y="370"/>
                </a:lnTo>
                <a:lnTo>
                  <a:pt x="311" y="390"/>
                </a:lnTo>
                <a:lnTo>
                  <a:pt x="290" y="406"/>
                </a:lnTo>
                <a:lnTo>
                  <a:pt x="265" y="418"/>
                </a:lnTo>
                <a:lnTo>
                  <a:pt x="262" y="419"/>
                </a:lnTo>
                <a:lnTo>
                  <a:pt x="259" y="420"/>
                </a:lnTo>
                <a:lnTo>
                  <a:pt x="255" y="422"/>
                </a:lnTo>
                <a:lnTo>
                  <a:pt x="252" y="423"/>
                </a:lnTo>
                <a:lnTo>
                  <a:pt x="248" y="424"/>
                </a:lnTo>
                <a:lnTo>
                  <a:pt x="245" y="425"/>
                </a:lnTo>
                <a:lnTo>
                  <a:pt x="242" y="425"/>
                </a:lnTo>
                <a:lnTo>
                  <a:pt x="238" y="427"/>
                </a:lnTo>
                <a:lnTo>
                  <a:pt x="235" y="428"/>
                </a:lnTo>
                <a:lnTo>
                  <a:pt x="231" y="429"/>
                </a:lnTo>
                <a:lnTo>
                  <a:pt x="227" y="430"/>
                </a:lnTo>
                <a:lnTo>
                  <a:pt x="223" y="430"/>
                </a:lnTo>
                <a:lnTo>
                  <a:pt x="220" y="431"/>
                </a:lnTo>
                <a:lnTo>
                  <a:pt x="217" y="431"/>
                </a:lnTo>
                <a:lnTo>
                  <a:pt x="212" y="432"/>
                </a:lnTo>
                <a:lnTo>
                  <a:pt x="209" y="432"/>
                </a:lnTo>
                <a:lnTo>
                  <a:pt x="205" y="433"/>
                </a:lnTo>
                <a:lnTo>
                  <a:pt x="201" y="433"/>
                </a:lnTo>
                <a:lnTo>
                  <a:pt x="197" y="433"/>
                </a:lnTo>
                <a:lnTo>
                  <a:pt x="193" y="435"/>
                </a:lnTo>
                <a:lnTo>
                  <a:pt x="189" y="435"/>
                </a:lnTo>
                <a:lnTo>
                  <a:pt x="185" y="435"/>
                </a:lnTo>
                <a:lnTo>
                  <a:pt x="182" y="435"/>
                </a:lnTo>
                <a:lnTo>
                  <a:pt x="177" y="435"/>
                </a:lnTo>
                <a:lnTo>
                  <a:pt x="177" y="435"/>
                </a:lnTo>
                <a:lnTo>
                  <a:pt x="124" y="435"/>
                </a:lnTo>
                <a:lnTo>
                  <a:pt x="83" y="423"/>
                </a:lnTo>
                <a:lnTo>
                  <a:pt x="55" y="401"/>
                </a:lnTo>
                <a:lnTo>
                  <a:pt x="26" y="379"/>
                </a:lnTo>
                <a:lnTo>
                  <a:pt x="8" y="346"/>
                </a:lnTo>
                <a:lnTo>
                  <a:pt x="0" y="302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72" name="Freeform 24"/>
          <p:cNvSpPr>
            <a:spLocks noEditPoints="1"/>
          </p:cNvSpPr>
          <p:nvPr/>
        </p:nvSpPr>
        <p:spPr bwMode="auto">
          <a:xfrm>
            <a:off x="5146675" y="4940300"/>
            <a:ext cx="122238" cy="138113"/>
          </a:xfrm>
          <a:custGeom>
            <a:avLst/>
            <a:gdLst/>
            <a:ahLst/>
            <a:cxnLst>
              <a:cxn ang="0">
                <a:pos x="279" y="387"/>
              </a:cxn>
              <a:cxn ang="0">
                <a:pos x="260" y="401"/>
              </a:cxn>
              <a:cxn ang="0">
                <a:pos x="242" y="411"/>
              </a:cxn>
              <a:cxn ang="0">
                <a:pos x="223" y="420"/>
              </a:cxn>
              <a:cxn ang="0">
                <a:pos x="208" y="425"/>
              </a:cxn>
              <a:cxn ang="0">
                <a:pos x="189" y="430"/>
              </a:cxn>
              <a:cxn ang="0">
                <a:pos x="170" y="433"/>
              </a:cxn>
              <a:cxn ang="0">
                <a:pos x="150" y="435"/>
              </a:cxn>
              <a:cxn ang="0">
                <a:pos x="38" y="401"/>
              </a:cxn>
              <a:cxn ang="0">
                <a:pos x="14" y="260"/>
              </a:cxn>
              <a:cxn ang="0">
                <a:pos x="101" y="196"/>
              </a:cxn>
              <a:cxn ang="0">
                <a:pos x="112" y="194"/>
              </a:cxn>
              <a:cxn ang="0">
                <a:pos x="127" y="191"/>
              </a:cxn>
              <a:cxn ang="0">
                <a:pos x="144" y="187"/>
              </a:cxn>
              <a:cxn ang="0">
                <a:pos x="164" y="185"/>
              </a:cxn>
              <a:cxn ang="0">
                <a:pos x="198" y="181"/>
              </a:cxn>
              <a:cxn ang="0">
                <a:pos x="234" y="175"/>
              </a:cxn>
              <a:cxn ang="0">
                <a:pos x="263" y="169"/>
              </a:cxn>
              <a:cxn ang="0">
                <a:pos x="287" y="162"/>
              </a:cxn>
              <a:cxn ang="0">
                <a:pos x="290" y="114"/>
              </a:cxn>
              <a:cxn ang="0">
                <a:pos x="157" y="58"/>
              </a:cxn>
              <a:cxn ang="0">
                <a:pos x="81" y="138"/>
              </a:cxn>
              <a:cxn ang="0">
                <a:pos x="70" y="136"/>
              </a:cxn>
              <a:cxn ang="0">
                <a:pos x="48" y="133"/>
              </a:cxn>
              <a:cxn ang="0">
                <a:pos x="13" y="128"/>
              </a:cxn>
              <a:cxn ang="0">
                <a:pos x="106" y="15"/>
              </a:cxn>
              <a:cxn ang="0">
                <a:pos x="286" y="13"/>
              </a:cxn>
              <a:cxn ang="0">
                <a:pos x="357" y="92"/>
              </a:cxn>
              <a:cxn ang="0">
                <a:pos x="358" y="104"/>
              </a:cxn>
              <a:cxn ang="0">
                <a:pos x="359" y="118"/>
              </a:cxn>
              <a:cxn ang="0">
                <a:pos x="361" y="135"/>
              </a:cxn>
              <a:cxn ang="0">
                <a:pos x="361" y="157"/>
              </a:cxn>
              <a:cxn ang="0">
                <a:pos x="362" y="357"/>
              </a:cxn>
              <a:cxn ang="0">
                <a:pos x="380" y="425"/>
              </a:cxn>
              <a:cxn ang="0">
                <a:pos x="367" y="425"/>
              </a:cxn>
              <a:cxn ang="0">
                <a:pos x="340" y="425"/>
              </a:cxn>
              <a:cxn ang="0">
                <a:pos x="308" y="423"/>
              </a:cxn>
              <a:cxn ang="0">
                <a:pos x="304" y="412"/>
              </a:cxn>
              <a:cxn ang="0">
                <a:pos x="299" y="399"/>
              </a:cxn>
              <a:cxn ang="0">
                <a:pos x="297" y="386"/>
              </a:cxn>
              <a:cxn ang="0">
                <a:pos x="295" y="373"/>
              </a:cxn>
              <a:cxn ang="0">
                <a:pos x="271" y="223"/>
              </a:cxn>
              <a:cxn ang="0">
                <a:pos x="246" y="230"/>
              </a:cxn>
              <a:cxn ang="0">
                <a:pos x="216" y="236"/>
              </a:cxn>
              <a:cxn ang="0">
                <a:pos x="180" y="242"/>
              </a:cxn>
              <a:cxn ang="0">
                <a:pos x="101" y="262"/>
              </a:cxn>
              <a:cxn ang="0">
                <a:pos x="75" y="333"/>
              </a:cxn>
              <a:cxn ang="0">
                <a:pos x="186" y="379"/>
              </a:cxn>
              <a:cxn ang="0">
                <a:pos x="280" y="310"/>
              </a:cxn>
              <a:cxn ang="0">
                <a:pos x="285" y="297"/>
              </a:cxn>
              <a:cxn ang="0">
                <a:pos x="288" y="280"/>
              </a:cxn>
              <a:cxn ang="0">
                <a:pos x="289" y="261"/>
              </a:cxn>
              <a:cxn ang="0">
                <a:pos x="290" y="243"/>
              </a:cxn>
              <a:cxn ang="0">
                <a:pos x="290" y="236"/>
              </a:cxn>
              <a:cxn ang="0">
                <a:pos x="289" y="226"/>
              </a:cxn>
            </a:cxnLst>
            <a:rect l="0" t="0" r="r" b="b"/>
            <a:pathLst>
              <a:path w="382" h="435">
                <a:moveTo>
                  <a:pt x="295" y="373"/>
                </a:moveTo>
                <a:lnTo>
                  <a:pt x="291" y="376"/>
                </a:lnTo>
                <a:lnTo>
                  <a:pt x="288" y="379"/>
                </a:lnTo>
                <a:lnTo>
                  <a:pt x="285" y="381"/>
                </a:lnTo>
                <a:lnTo>
                  <a:pt x="282" y="385"/>
                </a:lnTo>
                <a:lnTo>
                  <a:pt x="279" y="387"/>
                </a:lnTo>
                <a:lnTo>
                  <a:pt x="276" y="389"/>
                </a:lnTo>
                <a:lnTo>
                  <a:pt x="272" y="391"/>
                </a:lnTo>
                <a:lnTo>
                  <a:pt x="270" y="394"/>
                </a:lnTo>
                <a:lnTo>
                  <a:pt x="267" y="396"/>
                </a:lnTo>
                <a:lnTo>
                  <a:pt x="263" y="398"/>
                </a:lnTo>
                <a:lnTo>
                  <a:pt x="260" y="401"/>
                </a:lnTo>
                <a:lnTo>
                  <a:pt x="257" y="403"/>
                </a:lnTo>
                <a:lnTo>
                  <a:pt x="254" y="404"/>
                </a:lnTo>
                <a:lnTo>
                  <a:pt x="251" y="406"/>
                </a:lnTo>
                <a:lnTo>
                  <a:pt x="247" y="407"/>
                </a:lnTo>
                <a:lnTo>
                  <a:pt x="245" y="410"/>
                </a:lnTo>
                <a:lnTo>
                  <a:pt x="242" y="411"/>
                </a:lnTo>
                <a:lnTo>
                  <a:pt x="238" y="413"/>
                </a:lnTo>
                <a:lnTo>
                  <a:pt x="236" y="414"/>
                </a:lnTo>
                <a:lnTo>
                  <a:pt x="233" y="416"/>
                </a:lnTo>
                <a:lnTo>
                  <a:pt x="229" y="418"/>
                </a:lnTo>
                <a:lnTo>
                  <a:pt x="226" y="419"/>
                </a:lnTo>
                <a:lnTo>
                  <a:pt x="223" y="420"/>
                </a:lnTo>
                <a:lnTo>
                  <a:pt x="220" y="421"/>
                </a:lnTo>
                <a:lnTo>
                  <a:pt x="220" y="421"/>
                </a:lnTo>
                <a:lnTo>
                  <a:pt x="217" y="422"/>
                </a:lnTo>
                <a:lnTo>
                  <a:pt x="214" y="423"/>
                </a:lnTo>
                <a:lnTo>
                  <a:pt x="211" y="424"/>
                </a:lnTo>
                <a:lnTo>
                  <a:pt x="208" y="425"/>
                </a:lnTo>
                <a:lnTo>
                  <a:pt x="205" y="425"/>
                </a:lnTo>
                <a:lnTo>
                  <a:pt x="202" y="427"/>
                </a:lnTo>
                <a:lnTo>
                  <a:pt x="198" y="428"/>
                </a:lnTo>
                <a:lnTo>
                  <a:pt x="195" y="429"/>
                </a:lnTo>
                <a:lnTo>
                  <a:pt x="193" y="429"/>
                </a:lnTo>
                <a:lnTo>
                  <a:pt x="189" y="430"/>
                </a:lnTo>
                <a:lnTo>
                  <a:pt x="186" y="430"/>
                </a:lnTo>
                <a:lnTo>
                  <a:pt x="183" y="431"/>
                </a:lnTo>
                <a:lnTo>
                  <a:pt x="179" y="431"/>
                </a:lnTo>
                <a:lnTo>
                  <a:pt x="176" y="432"/>
                </a:lnTo>
                <a:lnTo>
                  <a:pt x="174" y="432"/>
                </a:lnTo>
                <a:lnTo>
                  <a:pt x="170" y="433"/>
                </a:lnTo>
                <a:lnTo>
                  <a:pt x="167" y="433"/>
                </a:lnTo>
                <a:lnTo>
                  <a:pt x="163" y="433"/>
                </a:lnTo>
                <a:lnTo>
                  <a:pt x="160" y="433"/>
                </a:lnTo>
                <a:lnTo>
                  <a:pt x="157" y="435"/>
                </a:lnTo>
                <a:lnTo>
                  <a:pt x="153" y="435"/>
                </a:lnTo>
                <a:lnTo>
                  <a:pt x="150" y="435"/>
                </a:lnTo>
                <a:lnTo>
                  <a:pt x="146" y="435"/>
                </a:lnTo>
                <a:lnTo>
                  <a:pt x="143" y="435"/>
                </a:lnTo>
                <a:lnTo>
                  <a:pt x="143" y="435"/>
                </a:lnTo>
                <a:lnTo>
                  <a:pt x="96" y="435"/>
                </a:lnTo>
                <a:lnTo>
                  <a:pt x="61" y="423"/>
                </a:lnTo>
                <a:lnTo>
                  <a:pt x="38" y="401"/>
                </a:lnTo>
                <a:lnTo>
                  <a:pt x="13" y="379"/>
                </a:lnTo>
                <a:lnTo>
                  <a:pt x="0" y="351"/>
                </a:lnTo>
                <a:lnTo>
                  <a:pt x="0" y="316"/>
                </a:lnTo>
                <a:lnTo>
                  <a:pt x="0" y="295"/>
                </a:lnTo>
                <a:lnTo>
                  <a:pt x="5" y="277"/>
                </a:lnTo>
                <a:lnTo>
                  <a:pt x="14" y="260"/>
                </a:lnTo>
                <a:lnTo>
                  <a:pt x="23" y="243"/>
                </a:lnTo>
                <a:lnTo>
                  <a:pt x="35" y="229"/>
                </a:lnTo>
                <a:lnTo>
                  <a:pt x="50" y="219"/>
                </a:lnTo>
                <a:lnTo>
                  <a:pt x="66" y="209"/>
                </a:lnTo>
                <a:lnTo>
                  <a:pt x="83" y="201"/>
                </a:lnTo>
                <a:lnTo>
                  <a:pt x="101" y="196"/>
                </a:lnTo>
                <a:lnTo>
                  <a:pt x="103" y="196"/>
                </a:lnTo>
                <a:lnTo>
                  <a:pt x="104" y="195"/>
                </a:lnTo>
                <a:lnTo>
                  <a:pt x="107" y="195"/>
                </a:lnTo>
                <a:lnTo>
                  <a:pt x="109" y="194"/>
                </a:lnTo>
                <a:lnTo>
                  <a:pt x="110" y="194"/>
                </a:lnTo>
                <a:lnTo>
                  <a:pt x="112" y="194"/>
                </a:lnTo>
                <a:lnTo>
                  <a:pt x="115" y="193"/>
                </a:lnTo>
                <a:lnTo>
                  <a:pt x="117" y="193"/>
                </a:lnTo>
                <a:lnTo>
                  <a:pt x="119" y="192"/>
                </a:lnTo>
                <a:lnTo>
                  <a:pt x="123" y="192"/>
                </a:lnTo>
                <a:lnTo>
                  <a:pt x="125" y="191"/>
                </a:lnTo>
                <a:lnTo>
                  <a:pt x="127" y="191"/>
                </a:lnTo>
                <a:lnTo>
                  <a:pt x="130" y="191"/>
                </a:lnTo>
                <a:lnTo>
                  <a:pt x="133" y="190"/>
                </a:lnTo>
                <a:lnTo>
                  <a:pt x="135" y="190"/>
                </a:lnTo>
                <a:lnTo>
                  <a:pt x="138" y="189"/>
                </a:lnTo>
                <a:lnTo>
                  <a:pt x="142" y="189"/>
                </a:lnTo>
                <a:lnTo>
                  <a:pt x="144" y="187"/>
                </a:lnTo>
                <a:lnTo>
                  <a:pt x="147" y="187"/>
                </a:lnTo>
                <a:lnTo>
                  <a:pt x="151" y="187"/>
                </a:lnTo>
                <a:lnTo>
                  <a:pt x="154" y="186"/>
                </a:lnTo>
                <a:lnTo>
                  <a:pt x="158" y="186"/>
                </a:lnTo>
                <a:lnTo>
                  <a:pt x="161" y="185"/>
                </a:lnTo>
                <a:lnTo>
                  <a:pt x="164" y="185"/>
                </a:lnTo>
                <a:lnTo>
                  <a:pt x="164" y="185"/>
                </a:lnTo>
                <a:lnTo>
                  <a:pt x="171" y="184"/>
                </a:lnTo>
                <a:lnTo>
                  <a:pt x="178" y="183"/>
                </a:lnTo>
                <a:lnTo>
                  <a:pt x="185" y="183"/>
                </a:lnTo>
                <a:lnTo>
                  <a:pt x="192" y="182"/>
                </a:lnTo>
                <a:lnTo>
                  <a:pt x="198" y="181"/>
                </a:lnTo>
                <a:lnTo>
                  <a:pt x="204" y="179"/>
                </a:lnTo>
                <a:lnTo>
                  <a:pt x="210" y="178"/>
                </a:lnTo>
                <a:lnTo>
                  <a:pt x="217" y="178"/>
                </a:lnTo>
                <a:lnTo>
                  <a:pt x="222" y="177"/>
                </a:lnTo>
                <a:lnTo>
                  <a:pt x="228" y="176"/>
                </a:lnTo>
                <a:lnTo>
                  <a:pt x="234" y="175"/>
                </a:lnTo>
                <a:lnTo>
                  <a:pt x="238" y="174"/>
                </a:lnTo>
                <a:lnTo>
                  <a:pt x="244" y="173"/>
                </a:lnTo>
                <a:lnTo>
                  <a:pt x="248" y="172"/>
                </a:lnTo>
                <a:lnTo>
                  <a:pt x="254" y="172"/>
                </a:lnTo>
                <a:lnTo>
                  <a:pt x="259" y="170"/>
                </a:lnTo>
                <a:lnTo>
                  <a:pt x="263" y="169"/>
                </a:lnTo>
                <a:lnTo>
                  <a:pt x="268" y="168"/>
                </a:lnTo>
                <a:lnTo>
                  <a:pt x="271" y="167"/>
                </a:lnTo>
                <a:lnTo>
                  <a:pt x="276" y="166"/>
                </a:lnTo>
                <a:lnTo>
                  <a:pt x="279" y="165"/>
                </a:lnTo>
                <a:lnTo>
                  <a:pt x="284" y="164"/>
                </a:lnTo>
                <a:lnTo>
                  <a:pt x="287" y="162"/>
                </a:lnTo>
                <a:lnTo>
                  <a:pt x="290" y="161"/>
                </a:lnTo>
                <a:lnTo>
                  <a:pt x="290" y="161"/>
                </a:lnTo>
                <a:lnTo>
                  <a:pt x="290" y="151"/>
                </a:lnTo>
                <a:lnTo>
                  <a:pt x="290" y="145"/>
                </a:lnTo>
                <a:lnTo>
                  <a:pt x="290" y="143"/>
                </a:lnTo>
                <a:lnTo>
                  <a:pt x="290" y="114"/>
                </a:lnTo>
                <a:lnTo>
                  <a:pt x="284" y="93"/>
                </a:lnTo>
                <a:lnTo>
                  <a:pt x="270" y="82"/>
                </a:lnTo>
                <a:lnTo>
                  <a:pt x="253" y="66"/>
                </a:lnTo>
                <a:lnTo>
                  <a:pt x="226" y="58"/>
                </a:lnTo>
                <a:lnTo>
                  <a:pt x="191" y="58"/>
                </a:lnTo>
                <a:lnTo>
                  <a:pt x="157" y="58"/>
                </a:lnTo>
                <a:lnTo>
                  <a:pt x="133" y="64"/>
                </a:lnTo>
                <a:lnTo>
                  <a:pt x="117" y="75"/>
                </a:lnTo>
                <a:lnTo>
                  <a:pt x="101" y="88"/>
                </a:lnTo>
                <a:lnTo>
                  <a:pt x="90" y="108"/>
                </a:lnTo>
                <a:lnTo>
                  <a:pt x="82" y="138"/>
                </a:lnTo>
                <a:lnTo>
                  <a:pt x="81" y="138"/>
                </a:lnTo>
                <a:lnTo>
                  <a:pt x="79" y="138"/>
                </a:lnTo>
                <a:lnTo>
                  <a:pt x="78" y="138"/>
                </a:lnTo>
                <a:lnTo>
                  <a:pt x="77" y="136"/>
                </a:lnTo>
                <a:lnTo>
                  <a:pt x="75" y="136"/>
                </a:lnTo>
                <a:lnTo>
                  <a:pt x="73" y="136"/>
                </a:lnTo>
                <a:lnTo>
                  <a:pt x="70" y="136"/>
                </a:lnTo>
                <a:lnTo>
                  <a:pt x="68" y="135"/>
                </a:lnTo>
                <a:lnTo>
                  <a:pt x="65" y="135"/>
                </a:lnTo>
                <a:lnTo>
                  <a:pt x="61" y="135"/>
                </a:lnTo>
                <a:lnTo>
                  <a:pt x="57" y="134"/>
                </a:lnTo>
                <a:lnTo>
                  <a:pt x="52" y="134"/>
                </a:lnTo>
                <a:lnTo>
                  <a:pt x="48" y="133"/>
                </a:lnTo>
                <a:lnTo>
                  <a:pt x="42" y="132"/>
                </a:lnTo>
                <a:lnTo>
                  <a:pt x="35" y="132"/>
                </a:lnTo>
                <a:lnTo>
                  <a:pt x="28" y="131"/>
                </a:lnTo>
                <a:lnTo>
                  <a:pt x="20" y="130"/>
                </a:lnTo>
                <a:lnTo>
                  <a:pt x="13" y="128"/>
                </a:lnTo>
                <a:lnTo>
                  <a:pt x="13" y="128"/>
                </a:lnTo>
                <a:lnTo>
                  <a:pt x="19" y="99"/>
                </a:lnTo>
                <a:lnTo>
                  <a:pt x="30" y="75"/>
                </a:lnTo>
                <a:lnTo>
                  <a:pt x="43" y="57"/>
                </a:lnTo>
                <a:lnTo>
                  <a:pt x="58" y="39"/>
                </a:lnTo>
                <a:lnTo>
                  <a:pt x="78" y="25"/>
                </a:lnTo>
                <a:lnTo>
                  <a:pt x="106" y="15"/>
                </a:lnTo>
                <a:lnTo>
                  <a:pt x="133" y="5"/>
                </a:lnTo>
                <a:lnTo>
                  <a:pt x="164" y="0"/>
                </a:lnTo>
                <a:lnTo>
                  <a:pt x="200" y="0"/>
                </a:lnTo>
                <a:lnTo>
                  <a:pt x="236" y="0"/>
                </a:lnTo>
                <a:lnTo>
                  <a:pt x="264" y="5"/>
                </a:lnTo>
                <a:lnTo>
                  <a:pt x="286" y="13"/>
                </a:lnTo>
                <a:lnTo>
                  <a:pt x="308" y="21"/>
                </a:lnTo>
                <a:lnTo>
                  <a:pt x="324" y="32"/>
                </a:lnTo>
                <a:lnTo>
                  <a:pt x="336" y="45"/>
                </a:lnTo>
                <a:lnTo>
                  <a:pt x="346" y="57"/>
                </a:lnTo>
                <a:lnTo>
                  <a:pt x="353" y="73"/>
                </a:lnTo>
                <a:lnTo>
                  <a:pt x="357" y="92"/>
                </a:lnTo>
                <a:lnTo>
                  <a:pt x="357" y="93"/>
                </a:lnTo>
                <a:lnTo>
                  <a:pt x="357" y="96"/>
                </a:lnTo>
                <a:lnTo>
                  <a:pt x="358" y="98"/>
                </a:lnTo>
                <a:lnTo>
                  <a:pt x="358" y="99"/>
                </a:lnTo>
                <a:lnTo>
                  <a:pt x="358" y="101"/>
                </a:lnTo>
                <a:lnTo>
                  <a:pt x="358" y="104"/>
                </a:lnTo>
                <a:lnTo>
                  <a:pt x="358" y="106"/>
                </a:lnTo>
                <a:lnTo>
                  <a:pt x="359" y="108"/>
                </a:lnTo>
                <a:lnTo>
                  <a:pt x="359" y="110"/>
                </a:lnTo>
                <a:lnTo>
                  <a:pt x="359" y="113"/>
                </a:lnTo>
                <a:lnTo>
                  <a:pt x="359" y="115"/>
                </a:lnTo>
                <a:lnTo>
                  <a:pt x="359" y="118"/>
                </a:lnTo>
                <a:lnTo>
                  <a:pt x="359" y="121"/>
                </a:lnTo>
                <a:lnTo>
                  <a:pt x="359" y="123"/>
                </a:lnTo>
                <a:lnTo>
                  <a:pt x="361" y="126"/>
                </a:lnTo>
                <a:lnTo>
                  <a:pt x="361" y="130"/>
                </a:lnTo>
                <a:lnTo>
                  <a:pt x="361" y="132"/>
                </a:lnTo>
                <a:lnTo>
                  <a:pt x="361" y="135"/>
                </a:lnTo>
                <a:lnTo>
                  <a:pt x="361" y="139"/>
                </a:lnTo>
                <a:lnTo>
                  <a:pt x="361" y="142"/>
                </a:lnTo>
                <a:lnTo>
                  <a:pt x="361" y="145"/>
                </a:lnTo>
                <a:lnTo>
                  <a:pt x="361" y="149"/>
                </a:lnTo>
                <a:lnTo>
                  <a:pt x="361" y="153"/>
                </a:lnTo>
                <a:lnTo>
                  <a:pt x="361" y="157"/>
                </a:lnTo>
                <a:lnTo>
                  <a:pt x="361" y="157"/>
                </a:lnTo>
                <a:lnTo>
                  <a:pt x="361" y="157"/>
                </a:lnTo>
                <a:lnTo>
                  <a:pt x="361" y="157"/>
                </a:lnTo>
                <a:lnTo>
                  <a:pt x="361" y="251"/>
                </a:lnTo>
                <a:lnTo>
                  <a:pt x="361" y="317"/>
                </a:lnTo>
                <a:lnTo>
                  <a:pt x="362" y="357"/>
                </a:lnTo>
                <a:lnTo>
                  <a:pt x="365" y="376"/>
                </a:lnTo>
                <a:lnTo>
                  <a:pt x="367" y="393"/>
                </a:lnTo>
                <a:lnTo>
                  <a:pt x="373" y="410"/>
                </a:lnTo>
                <a:lnTo>
                  <a:pt x="382" y="425"/>
                </a:lnTo>
                <a:lnTo>
                  <a:pt x="381" y="425"/>
                </a:lnTo>
                <a:lnTo>
                  <a:pt x="380" y="425"/>
                </a:lnTo>
                <a:lnTo>
                  <a:pt x="379" y="425"/>
                </a:lnTo>
                <a:lnTo>
                  <a:pt x="377" y="425"/>
                </a:lnTo>
                <a:lnTo>
                  <a:pt x="375" y="425"/>
                </a:lnTo>
                <a:lnTo>
                  <a:pt x="373" y="425"/>
                </a:lnTo>
                <a:lnTo>
                  <a:pt x="371" y="425"/>
                </a:lnTo>
                <a:lnTo>
                  <a:pt x="367" y="425"/>
                </a:lnTo>
                <a:lnTo>
                  <a:pt x="364" y="425"/>
                </a:lnTo>
                <a:lnTo>
                  <a:pt x="361" y="425"/>
                </a:lnTo>
                <a:lnTo>
                  <a:pt x="356" y="425"/>
                </a:lnTo>
                <a:lnTo>
                  <a:pt x="352" y="425"/>
                </a:lnTo>
                <a:lnTo>
                  <a:pt x="346" y="425"/>
                </a:lnTo>
                <a:lnTo>
                  <a:pt x="340" y="425"/>
                </a:lnTo>
                <a:lnTo>
                  <a:pt x="333" y="425"/>
                </a:lnTo>
                <a:lnTo>
                  <a:pt x="327" y="425"/>
                </a:lnTo>
                <a:lnTo>
                  <a:pt x="319" y="425"/>
                </a:lnTo>
                <a:lnTo>
                  <a:pt x="310" y="425"/>
                </a:lnTo>
                <a:lnTo>
                  <a:pt x="310" y="425"/>
                </a:lnTo>
                <a:lnTo>
                  <a:pt x="308" y="423"/>
                </a:lnTo>
                <a:lnTo>
                  <a:pt x="307" y="422"/>
                </a:lnTo>
                <a:lnTo>
                  <a:pt x="307" y="420"/>
                </a:lnTo>
                <a:lnTo>
                  <a:pt x="306" y="418"/>
                </a:lnTo>
                <a:lnTo>
                  <a:pt x="305" y="416"/>
                </a:lnTo>
                <a:lnTo>
                  <a:pt x="304" y="414"/>
                </a:lnTo>
                <a:lnTo>
                  <a:pt x="304" y="412"/>
                </a:lnTo>
                <a:lnTo>
                  <a:pt x="303" y="410"/>
                </a:lnTo>
                <a:lnTo>
                  <a:pt x="302" y="407"/>
                </a:lnTo>
                <a:lnTo>
                  <a:pt x="302" y="406"/>
                </a:lnTo>
                <a:lnTo>
                  <a:pt x="301" y="404"/>
                </a:lnTo>
                <a:lnTo>
                  <a:pt x="301" y="402"/>
                </a:lnTo>
                <a:lnTo>
                  <a:pt x="299" y="399"/>
                </a:lnTo>
                <a:lnTo>
                  <a:pt x="299" y="397"/>
                </a:lnTo>
                <a:lnTo>
                  <a:pt x="298" y="395"/>
                </a:lnTo>
                <a:lnTo>
                  <a:pt x="298" y="393"/>
                </a:lnTo>
                <a:lnTo>
                  <a:pt x="297" y="390"/>
                </a:lnTo>
                <a:lnTo>
                  <a:pt x="297" y="388"/>
                </a:lnTo>
                <a:lnTo>
                  <a:pt x="297" y="386"/>
                </a:lnTo>
                <a:lnTo>
                  <a:pt x="296" y="384"/>
                </a:lnTo>
                <a:lnTo>
                  <a:pt x="296" y="381"/>
                </a:lnTo>
                <a:lnTo>
                  <a:pt x="296" y="378"/>
                </a:lnTo>
                <a:lnTo>
                  <a:pt x="295" y="376"/>
                </a:lnTo>
                <a:lnTo>
                  <a:pt x="295" y="373"/>
                </a:lnTo>
                <a:lnTo>
                  <a:pt x="295" y="373"/>
                </a:lnTo>
                <a:close/>
                <a:moveTo>
                  <a:pt x="289" y="217"/>
                </a:moveTo>
                <a:lnTo>
                  <a:pt x="286" y="218"/>
                </a:lnTo>
                <a:lnTo>
                  <a:pt x="282" y="219"/>
                </a:lnTo>
                <a:lnTo>
                  <a:pt x="279" y="220"/>
                </a:lnTo>
                <a:lnTo>
                  <a:pt x="276" y="221"/>
                </a:lnTo>
                <a:lnTo>
                  <a:pt x="271" y="223"/>
                </a:lnTo>
                <a:lnTo>
                  <a:pt x="268" y="225"/>
                </a:lnTo>
                <a:lnTo>
                  <a:pt x="263" y="226"/>
                </a:lnTo>
                <a:lnTo>
                  <a:pt x="260" y="227"/>
                </a:lnTo>
                <a:lnTo>
                  <a:pt x="255" y="228"/>
                </a:lnTo>
                <a:lnTo>
                  <a:pt x="251" y="229"/>
                </a:lnTo>
                <a:lnTo>
                  <a:pt x="246" y="230"/>
                </a:lnTo>
                <a:lnTo>
                  <a:pt x="242" y="232"/>
                </a:lnTo>
                <a:lnTo>
                  <a:pt x="236" y="233"/>
                </a:lnTo>
                <a:lnTo>
                  <a:pt x="231" y="234"/>
                </a:lnTo>
                <a:lnTo>
                  <a:pt x="226" y="234"/>
                </a:lnTo>
                <a:lnTo>
                  <a:pt x="221" y="235"/>
                </a:lnTo>
                <a:lnTo>
                  <a:pt x="216" y="236"/>
                </a:lnTo>
                <a:lnTo>
                  <a:pt x="210" y="237"/>
                </a:lnTo>
                <a:lnTo>
                  <a:pt x="204" y="238"/>
                </a:lnTo>
                <a:lnTo>
                  <a:pt x="198" y="240"/>
                </a:lnTo>
                <a:lnTo>
                  <a:pt x="193" y="241"/>
                </a:lnTo>
                <a:lnTo>
                  <a:pt x="186" y="241"/>
                </a:lnTo>
                <a:lnTo>
                  <a:pt x="180" y="242"/>
                </a:lnTo>
                <a:lnTo>
                  <a:pt x="174" y="243"/>
                </a:lnTo>
                <a:lnTo>
                  <a:pt x="174" y="243"/>
                </a:lnTo>
                <a:lnTo>
                  <a:pt x="145" y="247"/>
                </a:lnTo>
                <a:lnTo>
                  <a:pt x="125" y="252"/>
                </a:lnTo>
                <a:lnTo>
                  <a:pt x="112" y="258"/>
                </a:lnTo>
                <a:lnTo>
                  <a:pt x="101" y="262"/>
                </a:lnTo>
                <a:lnTo>
                  <a:pt x="91" y="270"/>
                </a:lnTo>
                <a:lnTo>
                  <a:pt x="85" y="280"/>
                </a:lnTo>
                <a:lnTo>
                  <a:pt x="78" y="291"/>
                </a:lnTo>
                <a:lnTo>
                  <a:pt x="75" y="301"/>
                </a:lnTo>
                <a:lnTo>
                  <a:pt x="75" y="313"/>
                </a:lnTo>
                <a:lnTo>
                  <a:pt x="75" y="333"/>
                </a:lnTo>
                <a:lnTo>
                  <a:pt x="82" y="347"/>
                </a:lnTo>
                <a:lnTo>
                  <a:pt x="96" y="360"/>
                </a:lnTo>
                <a:lnTo>
                  <a:pt x="110" y="372"/>
                </a:lnTo>
                <a:lnTo>
                  <a:pt x="132" y="379"/>
                </a:lnTo>
                <a:lnTo>
                  <a:pt x="159" y="379"/>
                </a:lnTo>
                <a:lnTo>
                  <a:pt x="186" y="379"/>
                </a:lnTo>
                <a:lnTo>
                  <a:pt x="211" y="373"/>
                </a:lnTo>
                <a:lnTo>
                  <a:pt x="231" y="361"/>
                </a:lnTo>
                <a:lnTo>
                  <a:pt x="253" y="350"/>
                </a:lnTo>
                <a:lnTo>
                  <a:pt x="269" y="334"/>
                </a:lnTo>
                <a:lnTo>
                  <a:pt x="279" y="312"/>
                </a:lnTo>
                <a:lnTo>
                  <a:pt x="280" y="310"/>
                </a:lnTo>
                <a:lnTo>
                  <a:pt x="280" y="309"/>
                </a:lnTo>
                <a:lnTo>
                  <a:pt x="281" y="306"/>
                </a:lnTo>
                <a:lnTo>
                  <a:pt x="282" y="304"/>
                </a:lnTo>
                <a:lnTo>
                  <a:pt x="282" y="302"/>
                </a:lnTo>
                <a:lnTo>
                  <a:pt x="284" y="300"/>
                </a:lnTo>
                <a:lnTo>
                  <a:pt x="285" y="297"/>
                </a:lnTo>
                <a:lnTo>
                  <a:pt x="285" y="294"/>
                </a:lnTo>
                <a:lnTo>
                  <a:pt x="286" y="292"/>
                </a:lnTo>
                <a:lnTo>
                  <a:pt x="286" y="289"/>
                </a:lnTo>
                <a:lnTo>
                  <a:pt x="287" y="286"/>
                </a:lnTo>
                <a:lnTo>
                  <a:pt x="287" y="284"/>
                </a:lnTo>
                <a:lnTo>
                  <a:pt x="288" y="280"/>
                </a:lnTo>
                <a:lnTo>
                  <a:pt x="288" y="277"/>
                </a:lnTo>
                <a:lnTo>
                  <a:pt x="288" y="275"/>
                </a:lnTo>
                <a:lnTo>
                  <a:pt x="289" y="271"/>
                </a:lnTo>
                <a:lnTo>
                  <a:pt x="289" y="268"/>
                </a:lnTo>
                <a:lnTo>
                  <a:pt x="289" y="265"/>
                </a:lnTo>
                <a:lnTo>
                  <a:pt x="289" y="261"/>
                </a:lnTo>
                <a:lnTo>
                  <a:pt x="290" y="258"/>
                </a:lnTo>
                <a:lnTo>
                  <a:pt x="290" y="254"/>
                </a:lnTo>
                <a:lnTo>
                  <a:pt x="290" y="251"/>
                </a:lnTo>
                <a:lnTo>
                  <a:pt x="290" y="246"/>
                </a:lnTo>
                <a:lnTo>
                  <a:pt x="290" y="243"/>
                </a:lnTo>
                <a:lnTo>
                  <a:pt x="290" y="243"/>
                </a:lnTo>
                <a:lnTo>
                  <a:pt x="290" y="242"/>
                </a:lnTo>
                <a:lnTo>
                  <a:pt x="290" y="241"/>
                </a:lnTo>
                <a:lnTo>
                  <a:pt x="290" y="240"/>
                </a:lnTo>
                <a:lnTo>
                  <a:pt x="290" y="238"/>
                </a:lnTo>
                <a:lnTo>
                  <a:pt x="290" y="237"/>
                </a:lnTo>
                <a:lnTo>
                  <a:pt x="290" y="236"/>
                </a:lnTo>
                <a:lnTo>
                  <a:pt x="290" y="235"/>
                </a:lnTo>
                <a:lnTo>
                  <a:pt x="290" y="234"/>
                </a:lnTo>
                <a:lnTo>
                  <a:pt x="290" y="232"/>
                </a:lnTo>
                <a:lnTo>
                  <a:pt x="290" y="230"/>
                </a:lnTo>
                <a:lnTo>
                  <a:pt x="289" y="228"/>
                </a:lnTo>
                <a:lnTo>
                  <a:pt x="289" y="226"/>
                </a:lnTo>
                <a:lnTo>
                  <a:pt x="289" y="223"/>
                </a:lnTo>
                <a:lnTo>
                  <a:pt x="289" y="220"/>
                </a:lnTo>
                <a:lnTo>
                  <a:pt x="289" y="217"/>
                </a:lnTo>
                <a:lnTo>
                  <a:pt x="289" y="217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73" name="Freeform 25"/>
          <p:cNvSpPr>
            <a:spLocks/>
          </p:cNvSpPr>
          <p:nvPr/>
        </p:nvSpPr>
        <p:spPr bwMode="auto">
          <a:xfrm>
            <a:off x="5367338" y="4940300"/>
            <a:ext cx="106362" cy="134938"/>
          </a:xfrm>
          <a:custGeom>
            <a:avLst/>
            <a:gdLst/>
            <a:ahLst/>
            <a:cxnLst>
              <a:cxn ang="0">
                <a:pos x="0" y="422"/>
              </a:cxn>
              <a:cxn ang="0">
                <a:pos x="0" y="404"/>
              </a:cxn>
              <a:cxn ang="0">
                <a:pos x="0" y="360"/>
              </a:cxn>
              <a:cxn ang="0">
                <a:pos x="0" y="278"/>
              </a:cxn>
              <a:cxn ang="0">
                <a:pos x="0" y="147"/>
              </a:cxn>
              <a:cxn ang="0">
                <a:pos x="0" y="9"/>
              </a:cxn>
              <a:cxn ang="0">
                <a:pos x="4" y="9"/>
              </a:cxn>
              <a:cxn ang="0">
                <a:pos x="12" y="9"/>
              </a:cxn>
              <a:cxn ang="0">
                <a:pos x="27" y="9"/>
              </a:cxn>
              <a:cxn ang="0">
                <a:pos x="48" y="9"/>
              </a:cxn>
              <a:cxn ang="0">
                <a:pos x="63" y="11"/>
              </a:cxn>
              <a:cxn ang="0">
                <a:pos x="63" y="15"/>
              </a:cxn>
              <a:cxn ang="0">
                <a:pos x="63" y="24"/>
              </a:cxn>
              <a:cxn ang="0">
                <a:pos x="63" y="39"/>
              </a:cxn>
              <a:cxn ang="0">
                <a:pos x="63" y="62"/>
              </a:cxn>
              <a:cxn ang="0">
                <a:pos x="138" y="0"/>
              </a:cxn>
              <a:cxn ang="0">
                <a:pos x="264" y="14"/>
              </a:cxn>
              <a:cxn ang="0">
                <a:pos x="321" y="64"/>
              </a:cxn>
              <a:cxn ang="0">
                <a:pos x="333" y="105"/>
              </a:cxn>
              <a:cxn ang="0">
                <a:pos x="334" y="114"/>
              </a:cxn>
              <a:cxn ang="0">
                <a:pos x="335" y="123"/>
              </a:cxn>
              <a:cxn ang="0">
                <a:pos x="335" y="134"/>
              </a:cxn>
              <a:cxn ang="0">
                <a:pos x="336" y="148"/>
              </a:cxn>
              <a:cxn ang="0">
                <a:pos x="336" y="162"/>
              </a:cxn>
              <a:cxn ang="0">
                <a:pos x="336" y="172"/>
              </a:cxn>
              <a:cxn ang="0">
                <a:pos x="336" y="179"/>
              </a:cxn>
              <a:cxn ang="0">
                <a:pos x="336" y="202"/>
              </a:cxn>
              <a:cxn ang="0">
                <a:pos x="336" y="246"/>
              </a:cxn>
              <a:cxn ang="0">
                <a:pos x="336" y="318"/>
              </a:cxn>
              <a:cxn ang="0">
                <a:pos x="336" y="425"/>
              </a:cxn>
              <a:cxn ang="0">
                <a:pos x="333" y="425"/>
              </a:cxn>
              <a:cxn ang="0">
                <a:pos x="325" y="425"/>
              </a:cxn>
              <a:cxn ang="0">
                <a:pos x="311" y="425"/>
              </a:cxn>
              <a:cxn ang="0">
                <a:pos x="289" y="425"/>
              </a:cxn>
              <a:cxn ang="0">
                <a:pos x="266" y="425"/>
              </a:cxn>
              <a:cxn ang="0">
                <a:pos x="266" y="144"/>
              </a:cxn>
              <a:cxn ang="0">
                <a:pos x="242" y="83"/>
              </a:cxn>
              <a:cxn ang="0">
                <a:pos x="180" y="62"/>
              </a:cxn>
              <a:cxn ang="0">
                <a:pos x="81" y="109"/>
              </a:cxn>
              <a:cxn ang="0">
                <a:pos x="70" y="201"/>
              </a:cxn>
              <a:cxn ang="0">
                <a:pos x="70" y="211"/>
              </a:cxn>
              <a:cxn ang="0">
                <a:pos x="70" y="235"/>
              </a:cxn>
              <a:cxn ang="0">
                <a:pos x="70" y="279"/>
              </a:cxn>
              <a:cxn ang="0">
                <a:pos x="70" y="351"/>
              </a:cxn>
              <a:cxn ang="0">
                <a:pos x="70" y="425"/>
              </a:cxn>
              <a:cxn ang="0">
                <a:pos x="65" y="425"/>
              </a:cxn>
              <a:cxn ang="0">
                <a:pos x="56" y="425"/>
              </a:cxn>
              <a:cxn ang="0">
                <a:pos x="41" y="425"/>
              </a:cxn>
              <a:cxn ang="0">
                <a:pos x="16" y="425"/>
              </a:cxn>
            </a:cxnLst>
            <a:rect l="0" t="0" r="r" b="b"/>
            <a:pathLst>
              <a:path w="336" h="425">
                <a:moveTo>
                  <a:pt x="0" y="425"/>
                </a:moveTo>
                <a:lnTo>
                  <a:pt x="0" y="424"/>
                </a:lnTo>
                <a:lnTo>
                  <a:pt x="0" y="423"/>
                </a:lnTo>
                <a:lnTo>
                  <a:pt x="0" y="422"/>
                </a:lnTo>
                <a:lnTo>
                  <a:pt x="0" y="419"/>
                </a:lnTo>
                <a:lnTo>
                  <a:pt x="0" y="415"/>
                </a:lnTo>
                <a:lnTo>
                  <a:pt x="0" y="410"/>
                </a:lnTo>
                <a:lnTo>
                  <a:pt x="0" y="404"/>
                </a:lnTo>
                <a:lnTo>
                  <a:pt x="0" y="395"/>
                </a:lnTo>
                <a:lnTo>
                  <a:pt x="0" y="386"/>
                </a:lnTo>
                <a:lnTo>
                  <a:pt x="0" y="373"/>
                </a:lnTo>
                <a:lnTo>
                  <a:pt x="0" y="360"/>
                </a:lnTo>
                <a:lnTo>
                  <a:pt x="0" y="343"/>
                </a:lnTo>
                <a:lnTo>
                  <a:pt x="0" y="323"/>
                </a:lnTo>
                <a:lnTo>
                  <a:pt x="0" y="302"/>
                </a:lnTo>
                <a:lnTo>
                  <a:pt x="0" y="278"/>
                </a:lnTo>
                <a:lnTo>
                  <a:pt x="0" y="250"/>
                </a:lnTo>
                <a:lnTo>
                  <a:pt x="0" y="219"/>
                </a:lnTo>
                <a:lnTo>
                  <a:pt x="0" y="185"/>
                </a:lnTo>
                <a:lnTo>
                  <a:pt x="0" y="147"/>
                </a:lnTo>
                <a:lnTo>
                  <a:pt x="0" y="105"/>
                </a:lnTo>
                <a:lnTo>
                  <a:pt x="0" y="59"/>
                </a:lnTo>
                <a:lnTo>
                  <a:pt x="0" y="9"/>
                </a:lnTo>
                <a:lnTo>
                  <a:pt x="0" y="9"/>
                </a:lnTo>
                <a:lnTo>
                  <a:pt x="1" y="9"/>
                </a:lnTo>
                <a:lnTo>
                  <a:pt x="2" y="9"/>
                </a:lnTo>
                <a:lnTo>
                  <a:pt x="3" y="9"/>
                </a:lnTo>
                <a:lnTo>
                  <a:pt x="4" y="9"/>
                </a:lnTo>
                <a:lnTo>
                  <a:pt x="5" y="9"/>
                </a:lnTo>
                <a:lnTo>
                  <a:pt x="8" y="9"/>
                </a:lnTo>
                <a:lnTo>
                  <a:pt x="10" y="9"/>
                </a:lnTo>
                <a:lnTo>
                  <a:pt x="12" y="9"/>
                </a:lnTo>
                <a:lnTo>
                  <a:pt x="16" y="9"/>
                </a:lnTo>
                <a:lnTo>
                  <a:pt x="19" y="9"/>
                </a:lnTo>
                <a:lnTo>
                  <a:pt x="22" y="9"/>
                </a:lnTo>
                <a:lnTo>
                  <a:pt x="27" y="9"/>
                </a:lnTo>
                <a:lnTo>
                  <a:pt x="31" y="9"/>
                </a:lnTo>
                <a:lnTo>
                  <a:pt x="36" y="9"/>
                </a:lnTo>
                <a:lnTo>
                  <a:pt x="43" y="9"/>
                </a:lnTo>
                <a:lnTo>
                  <a:pt x="48" y="9"/>
                </a:lnTo>
                <a:lnTo>
                  <a:pt x="55" y="9"/>
                </a:lnTo>
                <a:lnTo>
                  <a:pt x="63" y="9"/>
                </a:lnTo>
                <a:lnTo>
                  <a:pt x="63" y="9"/>
                </a:lnTo>
                <a:lnTo>
                  <a:pt x="63" y="11"/>
                </a:lnTo>
                <a:lnTo>
                  <a:pt x="63" y="12"/>
                </a:lnTo>
                <a:lnTo>
                  <a:pt x="63" y="13"/>
                </a:lnTo>
                <a:lnTo>
                  <a:pt x="63" y="14"/>
                </a:lnTo>
                <a:lnTo>
                  <a:pt x="63" y="15"/>
                </a:lnTo>
                <a:lnTo>
                  <a:pt x="63" y="17"/>
                </a:lnTo>
                <a:lnTo>
                  <a:pt x="63" y="19"/>
                </a:lnTo>
                <a:lnTo>
                  <a:pt x="63" y="21"/>
                </a:lnTo>
                <a:lnTo>
                  <a:pt x="63" y="24"/>
                </a:lnTo>
                <a:lnTo>
                  <a:pt x="63" y="26"/>
                </a:lnTo>
                <a:lnTo>
                  <a:pt x="63" y="30"/>
                </a:lnTo>
                <a:lnTo>
                  <a:pt x="63" y="34"/>
                </a:lnTo>
                <a:lnTo>
                  <a:pt x="63" y="39"/>
                </a:lnTo>
                <a:lnTo>
                  <a:pt x="63" y="43"/>
                </a:lnTo>
                <a:lnTo>
                  <a:pt x="63" y="49"/>
                </a:lnTo>
                <a:lnTo>
                  <a:pt x="63" y="55"/>
                </a:lnTo>
                <a:lnTo>
                  <a:pt x="63" y="62"/>
                </a:lnTo>
                <a:lnTo>
                  <a:pt x="63" y="68"/>
                </a:lnTo>
                <a:lnTo>
                  <a:pt x="63" y="68"/>
                </a:lnTo>
                <a:lnTo>
                  <a:pt x="94" y="23"/>
                </a:lnTo>
                <a:lnTo>
                  <a:pt x="138" y="0"/>
                </a:lnTo>
                <a:lnTo>
                  <a:pt x="195" y="0"/>
                </a:lnTo>
                <a:lnTo>
                  <a:pt x="220" y="0"/>
                </a:lnTo>
                <a:lnTo>
                  <a:pt x="242" y="5"/>
                </a:lnTo>
                <a:lnTo>
                  <a:pt x="264" y="14"/>
                </a:lnTo>
                <a:lnTo>
                  <a:pt x="284" y="23"/>
                </a:lnTo>
                <a:lnTo>
                  <a:pt x="300" y="34"/>
                </a:lnTo>
                <a:lnTo>
                  <a:pt x="310" y="49"/>
                </a:lnTo>
                <a:lnTo>
                  <a:pt x="321" y="64"/>
                </a:lnTo>
                <a:lnTo>
                  <a:pt x="328" y="81"/>
                </a:lnTo>
                <a:lnTo>
                  <a:pt x="333" y="101"/>
                </a:lnTo>
                <a:lnTo>
                  <a:pt x="333" y="104"/>
                </a:lnTo>
                <a:lnTo>
                  <a:pt x="333" y="105"/>
                </a:lnTo>
                <a:lnTo>
                  <a:pt x="334" y="107"/>
                </a:lnTo>
                <a:lnTo>
                  <a:pt x="334" y="109"/>
                </a:lnTo>
                <a:lnTo>
                  <a:pt x="334" y="111"/>
                </a:lnTo>
                <a:lnTo>
                  <a:pt x="334" y="114"/>
                </a:lnTo>
                <a:lnTo>
                  <a:pt x="334" y="116"/>
                </a:lnTo>
                <a:lnTo>
                  <a:pt x="335" y="118"/>
                </a:lnTo>
                <a:lnTo>
                  <a:pt x="335" y="121"/>
                </a:lnTo>
                <a:lnTo>
                  <a:pt x="335" y="123"/>
                </a:lnTo>
                <a:lnTo>
                  <a:pt x="335" y="126"/>
                </a:lnTo>
                <a:lnTo>
                  <a:pt x="335" y="128"/>
                </a:lnTo>
                <a:lnTo>
                  <a:pt x="335" y="132"/>
                </a:lnTo>
                <a:lnTo>
                  <a:pt x="335" y="134"/>
                </a:lnTo>
                <a:lnTo>
                  <a:pt x="336" y="138"/>
                </a:lnTo>
                <a:lnTo>
                  <a:pt x="336" y="141"/>
                </a:lnTo>
                <a:lnTo>
                  <a:pt x="336" y="144"/>
                </a:lnTo>
                <a:lnTo>
                  <a:pt x="336" y="148"/>
                </a:lnTo>
                <a:lnTo>
                  <a:pt x="336" y="151"/>
                </a:lnTo>
                <a:lnTo>
                  <a:pt x="336" y="155"/>
                </a:lnTo>
                <a:lnTo>
                  <a:pt x="336" y="159"/>
                </a:lnTo>
                <a:lnTo>
                  <a:pt x="336" y="162"/>
                </a:lnTo>
                <a:lnTo>
                  <a:pt x="336" y="166"/>
                </a:lnTo>
                <a:lnTo>
                  <a:pt x="336" y="170"/>
                </a:lnTo>
                <a:lnTo>
                  <a:pt x="336" y="170"/>
                </a:lnTo>
                <a:lnTo>
                  <a:pt x="336" y="172"/>
                </a:lnTo>
                <a:lnTo>
                  <a:pt x="336" y="173"/>
                </a:lnTo>
                <a:lnTo>
                  <a:pt x="336" y="175"/>
                </a:lnTo>
                <a:lnTo>
                  <a:pt x="336" y="177"/>
                </a:lnTo>
                <a:lnTo>
                  <a:pt x="336" y="179"/>
                </a:lnTo>
                <a:lnTo>
                  <a:pt x="336" y="184"/>
                </a:lnTo>
                <a:lnTo>
                  <a:pt x="336" y="189"/>
                </a:lnTo>
                <a:lnTo>
                  <a:pt x="336" y="195"/>
                </a:lnTo>
                <a:lnTo>
                  <a:pt x="336" y="202"/>
                </a:lnTo>
                <a:lnTo>
                  <a:pt x="336" y="211"/>
                </a:lnTo>
                <a:lnTo>
                  <a:pt x="336" y="221"/>
                </a:lnTo>
                <a:lnTo>
                  <a:pt x="336" y="233"/>
                </a:lnTo>
                <a:lnTo>
                  <a:pt x="336" y="246"/>
                </a:lnTo>
                <a:lnTo>
                  <a:pt x="336" y="261"/>
                </a:lnTo>
                <a:lnTo>
                  <a:pt x="336" y="278"/>
                </a:lnTo>
                <a:lnTo>
                  <a:pt x="336" y="297"/>
                </a:lnTo>
                <a:lnTo>
                  <a:pt x="336" y="318"/>
                </a:lnTo>
                <a:lnTo>
                  <a:pt x="336" y="342"/>
                </a:lnTo>
                <a:lnTo>
                  <a:pt x="336" y="367"/>
                </a:lnTo>
                <a:lnTo>
                  <a:pt x="336" y="395"/>
                </a:lnTo>
                <a:lnTo>
                  <a:pt x="336" y="425"/>
                </a:lnTo>
                <a:lnTo>
                  <a:pt x="336" y="425"/>
                </a:lnTo>
                <a:lnTo>
                  <a:pt x="335" y="425"/>
                </a:lnTo>
                <a:lnTo>
                  <a:pt x="334" y="425"/>
                </a:lnTo>
                <a:lnTo>
                  <a:pt x="333" y="425"/>
                </a:lnTo>
                <a:lnTo>
                  <a:pt x="332" y="425"/>
                </a:lnTo>
                <a:lnTo>
                  <a:pt x="330" y="425"/>
                </a:lnTo>
                <a:lnTo>
                  <a:pt x="327" y="425"/>
                </a:lnTo>
                <a:lnTo>
                  <a:pt x="325" y="425"/>
                </a:lnTo>
                <a:lnTo>
                  <a:pt x="323" y="425"/>
                </a:lnTo>
                <a:lnTo>
                  <a:pt x="319" y="425"/>
                </a:lnTo>
                <a:lnTo>
                  <a:pt x="316" y="425"/>
                </a:lnTo>
                <a:lnTo>
                  <a:pt x="311" y="425"/>
                </a:lnTo>
                <a:lnTo>
                  <a:pt x="307" y="425"/>
                </a:lnTo>
                <a:lnTo>
                  <a:pt x="301" y="425"/>
                </a:lnTo>
                <a:lnTo>
                  <a:pt x="296" y="425"/>
                </a:lnTo>
                <a:lnTo>
                  <a:pt x="289" y="425"/>
                </a:lnTo>
                <a:lnTo>
                  <a:pt x="282" y="425"/>
                </a:lnTo>
                <a:lnTo>
                  <a:pt x="274" y="425"/>
                </a:lnTo>
                <a:lnTo>
                  <a:pt x="266" y="425"/>
                </a:lnTo>
                <a:lnTo>
                  <a:pt x="266" y="425"/>
                </a:lnTo>
                <a:lnTo>
                  <a:pt x="266" y="425"/>
                </a:lnTo>
                <a:lnTo>
                  <a:pt x="266" y="425"/>
                </a:lnTo>
                <a:lnTo>
                  <a:pt x="266" y="173"/>
                </a:lnTo>
                <a:lnTo>
                  <a:pt x="266" y="144"/>
                </a:lnTo>
                <a:lnTo>
                  <a:pt x="264" y="123"/>
                </a:lnTo>
                <a:lnTo>
                  <a:pt x="258" y="108"/>
                </a:lnTo>
                <a:lnTo>
                  <a:pt x="253" y="94"/>
                </a:lnTo>
                <a:lnTo>
                  <a:pt x="242" y="83"/>
                </a:lnTo>
                <a:lnTo>
                  <a:pt x="229" y="74"/>
                </a:lnTo>
                <a:lnTo>
                  <a:pt x="215" y="66"/>
                </a:lnTo>
                <a:lnTo>
                  <a:pt x="198" y="62"/>
                </a:lnTo>
                <a:lnTo>
                  <a:pt x="180" y="62"/>
                </a:lnTo>
                <a:lnTo>
                  <a:pt x="150" y="62"/>
                </a:lnTo>
                <a:lnTo>
                  <a:pt x="124" y="71"/>
                </a:lnTo>
                <a:lnTo>
                  <a:pt x="103" y="90"/>
                </a:lnTo>
                <a:lnTo>
                  <a:pt x="81" y="109"/>
                </a:lnTo>
                <a:lnTo>
                  <a:pt x="70" y="145"/>
                </a:lnTo>
                <a:lnTo>
                  <a:pt x="70" y="199"/>
                </a:lnTo>
                <a:lnTo>
                  <a:pt x="70" y="200"/>
                </a:lnTo>
                <a:lnTo>
                  <a:pt x="70" y="201"/>
                </a:lnTo>
                <a:lnTo>
                  <a:pt x="70" y="202"/>
                </a:lnTo>
                <a:lnTo>
                  <a:pt x="70" y="204"/>
                </a:lnTo>
                <a:lnTo>
                  <a:pt x="70" y="207"/>
                </a:lnTo>
                <a:lnTo>
                  <a:pt x="70" y="211"/>
                </a:lnTo>
                <a:lnTo>
                  <a:pt x="70" y="215"/>
                </a:lnTo>
                <a:lnTo>
                  <a:pt x="70" y="220"/>
                </a:lnTo>
                <a:lnTo>
                  <a:pt x="70" y="227"/>
                </a:lnTo>
                <a:lnTo>
                  <a:pt x="70" y="235"/>
                </a:lnTo>
                <a:lnTo>
                  <a:pt x="70" y="244"/>
                </a:lnTo>
                <a:lnTo>
                  <a:pt x="70" y="254"/>
                </a:lnTo>
                <a:lnTo>
                  <a:pt x="70" y="266"/>
                </a:lnTo>
                <a:lnTo>
                  <a:pt x="70" y="279"/>
                </a:lnTo>
                <a:lnTo>
                  <a:pt x="70" y="294"/>
                </a:lnTo>
                <a:lnTo>
                  <a:pt x="70" y="311"/>
                </a:lnTo>
                <a:lnTo>
                  <a:pt x="70" y="330"/>
                </a:lnTo>
                <a:lnTo>
                  <a:pt x="70" y="351"/>
                </a:lnTo>
                <a:lnTo>
                  <a:pt x="70" y="373"/>
                </a:lnTo>
                <a:lnTo>
                  <a:pt x="70" y="398"/>
                </a:lnTo>
                <a:lnTo>
                  <a:pt x="70" y="425"/>
                </a:lnTo>
                <a:lnTo>
                  <a:pt x="70" y="425"/>
                </a:lnTo>
                <a:lnTo>
                  <a:pt x="69" y="425"/>
                </a:lnTo>
                <a:lnTo>
                  <a:pt x="68" y="425"/>
                </a:lnTo>
                <a:lnTo>
                  <a:pt x="67" y="425"/>
                </a:lnTo>
                <a:lnTo>
                  <a:pt x="65" y="425"/>
                </a:lnTo>
                <a:lnTo>
                  <a:pt x="63" y="425"/>
                </a:lnTo>
                <a:lnTo>
                  <a:pt x="61" y="425"/>
                </a:lnTo>
                <a:lnTo>
                  <a:pt x="59" y="425"/>
                </a:lnTo>
                <a:lnTo>
                  <a:pt x="56" y="425"/>
                </a:lnTo>
                <a:lnTo>
                  <a:pt x="53" y="425"/>
                </a:lnTo>
                <a:lnTo>
                  <a:pt x="50" y="425"/>
                </a:lnTo>
                <a:lnTo>
                  <a:pt x="45" y="425"/>
                </a:lnTo>
                <a:lnTo>
                  <a:pt x="41" y="425"/>
                </a:lnTo>
                <a:lnTo>
                  <a:pt x="35" y="425"/>
                </a:lnTo>
                <a:lnTo>
                  <a:pt x="29" y="425"/>
                </a:lnTo>
                <a:lnTo>
                  <a:pt x="22" y="425"/>
                </a:lnTo>
                <a:lnTo>
                  <a:pt x="16" y="425"/>
                </a:lnTo>
                <a:lnTo>
                  <a:pt x="8" y="425"/>
                </a:lnTo>
                <a:lnTo>
                  <a:pt x="0" y="425"/>
                </a:lnTo>
                <a:lnTo>
                  <a:pt x="0" y="425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74" name="Freeform 26"/>
          <p:cNvSpPr>
            <a:spLocks noEditPoints="1"/>
          </p:cNvSpPr>
          <p:nvPr/>
        </p:nvSpPr>
        <p:spPr bwMode="auto">
          <a:xfrm>
            <a:off x="5499100" y="4940300"/>
            <a:ext cx="123825" cy="138113"/>
          </a:xfrm>
          <a:custGeom>
            <a:avLst/>
            <a:gdLst/>
            <a:ahLst/>
            <a:cxnLst>
              <a:cxn ang="0">
                <a:pos x="0" y="141"/>
              </a:cxn>
              <a:cxn ang="0">
                <a:pos x="65" y="47"/>
              </a:cxn>
              <a:cxn ang="0">
                <a:pos x="144" y="0"/>
              </a:cxn>
              <a:cxn ang="0">
                <a:pos x="253" y="0"/>
              </a:cxn>
              <a:cxn ang="0">
                <a:pos x="336" y="57"/>
              </a:cxn>
              <a:cxn ang="0">
                <a:pos x="390" y="145"/>
              </a:cxn>
              <a:cxn ang="0">
                <a:pos x="390" y="265"/>
              </a:cxn>
              <a:cxn ang="0">
                <a:pos x="366" y="338"/>
              </a:cxn>
              <a:cxn ang="0">
                <a:pos x="327" y="393"/>
              </a:cxn>
              <a:cxn ang="0">
                <a:pos x="293" y="412"/>
              </a:cxn>
              <a:cxn ang="0">
                <a:pos x="285" y="415"/>
              </a:cxn>
              <a:cxn ang="0">
                <a:pos x="277" y="419"/>
              </a:cxn>
              <a:cxn ang="0">
                <a:pos x="269" y="422"/>
              </a:cxn>
              <a:cxn ang="0">
                <a:pos x="260" y="425"/>
              </a:cxn>
              <a:cxn ang="0">
                <a:pos x="252" y="428"/>
              </a:cxn>
              <a:cxn ang="0">
                <a:pos x="244" y="429"/>
              </a:cxn>
              <a:cxn ang="0">
                <a:pos x="235" y="431"/>
              </a:cxn>
              <a:cxn ang="0">
                <a:pos x="226" y="432"/>
              </a:cxn>
              <a:cxn ang="0">
                <a:pos x="218" y="433"/>
              </a:cxn>
              <a:cxn ang="0">
                <a:pos x="209" y="435"/>
              </a:cxn>
              <a:cxn ang="0">
                <a:pos x="200" y="435"/>
              </a:cxn>
              <a:cxn ang="0">
                <a:pos x="195" y="435"/>
              </a:cxn>
              <a:cxn ang="0">
                <a:pos x="90" y="416"/>
              </a:cxn>
              <a:cxn ang="0">
                <a:pos x="18" y="342"/>
              </a:cxn>
              <a:cxn ang="0">
                <a:pos x="0" y="217"/>
              </a:cxn>
              <a:cxn ang="0">
                <a:pos x="73" y="270"/>
              </a:cxn>
              <a:cxn ang="0">
                <a:pos x="108" y="337"/>
              </a:cxn>
              <a:cxn ang="0">
                <a:pos x="160" y="377"/>
              </a:cxn>
              <a:cxn ang="0">
                <a:pos x="230" y="377"/>
              </a:cxn>
              <a:cxn ang="0">
                <a:pos x="282" y="337"/>
              </a:cxn>
              <a:cxn ang="0">
                <a:pos x="318" y="269"/>
              </a:cxn>
              <a:cxn ang="0">
                <a:pos x="318" y="164"/>
              </a:cxn>
              <a:cxn ang="0">
                <a:pos x="282" y="98"/>
              </a:cxn>
              <a:cxn ang="0">
                <a:pos x="230" y="58"/>
              </a:cxn>
              <a:cxn ang="0">
                <a:pos x="160" y="58"/>
              </a:cxn>
              <a:cxn ang="0">
                <a:pos x="108" y="98"/>
              </a:cxn>
              <a:cxn ang="0">
                <a:pos x="73" y="164"/>
              </a:cxn>
            </a:cxnLst>
            <a:rect l="0" t="0" r="r" b="b"/>
            <a:pathLst>
              <a:path w="390" h="435">
                <a:moveTo>
                  <a:pt x="0" y="217"/>
                </a:moveTo>
                <a:lnTo>
                  <a:pt x="0" y="141"/>
                </a:lnTo>
                <a:lnTo>
                  <a:pt x="22" y="83"/>
                </a:lnTo>
                <a:lnTo>
                  <a:pt x="65" y="47"/>
                </a:lnTo>
                <a:lnTo>
                  <a:pt x="100" y="16"/>
                </a:lnTo>
                <a:lnTo>
                  <a:pt x="144" y="0"/>
                </a:lnTo>
                <a:lnTo>
                  <a:pt x="195" y="0"/>
                </a:lnTo>
                <a:lnTo>
                  <a:pt x="253" y="0"/>
                </a:lnTo>
                <a:lnTo>
                  <a:pt x="299" y="20"/>
                </a:lnTo>
                <a:lnTo>
                  <a:pt x="336" y="57"/>
                </a:lnTo>
                <a:lnTo>
                  <a:pt x="372" y="94"/>
                </a:lnTo>
                <a:lnTo>
                  <a:pt x="390" y="145"/>
                </a:lnTo>
                <a:lnTo>
                  <a:pt x="390" y="211"/>
                </a:lnTo>
                <a:lnTo>
                  <a:pt x="390" y="265"/>
                </a:lnTo>
                <a:lnTo>
                  <a:pt x="382" y="308"/>
                </a:lnTo>
                <a:lnTo>
                  <a:pt x="366" y="338"/>
                </a:lnTo>
                <a:lnTo>
                  <a:pt x="350" y="369"/>
                </a:lnTo>
                <a:lnTo>
                  <a:pt x="327" y="393"/>
                </a:lnTo>
                <a:lnTo>
                  <a:pt x="296" y="410"/>
                </a:lnTo>
                <a:lnTo>
                  <a:pt x="293" y="412"/>
                </a:lnTo>
                <a:lnTo>
                  <a:pt x="288" y="414"/>
                </a:lnTo>
                <a:lnTo>
                  <a:pt x="285" y="415"/>
                </a:lnTo>
                <a:lnTo>
                  <a:pt x="280" y="418"/>
                </a:lnTo>
                <a:lnTo>
                  <a:pt x="277" y="419"/>
                </a:lnTo>
                <a:lnTo>
                  <a:pt x="272" y="421"/>
                </a:lnTo>
                <a:lnTo>
                  <a:pt x="269" y="422"/>
                </a:lnTo>
                <a:lnTo>
                  <a:pt x="264" y="423"/>
                </a:lnTo>
                <a:lnTo>
                  <a:pt x="260" y="425"/>
                </a:lnTo>
                <a:lnTo>
                  <a:pt x="256" y="427"/>
                </a:lnTo>
                <a:lnTo>
                  <a:pt x="252" y="428"/>
                </a:lnTo>
                <a:lnTo>
                  <a:pt x="247" y="429"/>
                </a:lnTo>
                <a:lnTo>
                  <a:pt x="244" y="429"/>
                </a:lnTo>
                <a:lnTo>
                  <a:pt x="239" y="430"/>
                </a:lnTo>
                <a:lnTo>
                  <a:pt x="235" y="431"/>
                </a:lnTo>
                <a:lnTo>
                  <a:pt x="230" y="432"/>
                </a:lnTo>
                <a:lnTo>
                  <a:pt x="226" y="432"/>
                </a:lnTo>
                <a:lnTo>
                  <a:pt x="222" y="433"/>
                </a:lnTo>
                <a:lnTo>
                  <a:pt x="218" y="433"/>
                </a:lnTo>
                <a:lnTo>
                  <a:pt x="213" y="433"/>
                </a:lnTo>
                <a:lnTo>
                  <a:pt x="209" y="435"/>
                </a:lnTo>
                <a:lnTo>
                  <a:pt x="204" y="435"/>
                </a:lnTo>
                <a:lnTo>
                  <a:pt x="200" y="435"/>
                </a:lnTo>
                <a:lnTo>
                  <a:pt x="195" y="435"/>
                </a:lnTo>
                <a:lnTo>
                  <a:pt x="195" y="435"/>
                </a:lnTo>
                <a:lnTo>
                  <a:pt x="137" y="435"/>
                </a:lnTo>
                <a:lnTo>
                  <a:pt x="90" y="416"/>
                </a:lnTo>
                <a:lnTo>
                  <a:pt x="54" y="379"/>
                </a:lnTo>
                <a:lnTo>
                  <a:pt x="18" y="342"/>
                </a:lnTo>
                <a:lnTo>
                  <a:pt x="0" y="287"/>
                </a:lnTo>
                <a:lnTo>
                  <a:pt x="0" y="217"/>
                </a:lnTo>
                <a:close/>
                <a:moveTo>
                  <a:pt x="73" y="217"/>
                </a:moveTo>
                <a:lnTo>
                  <a:pt x="73" y="270"/>
                </a:lnTo>
                <a:lnTo>
                  <a:pt x="84" y="311"/>
                </a:lnTo>
                <a:lnTo>
                  <a:pt x="108" y="337"/>
                </a:lnTo>
                <a:lnTo>
                  <a:pt x="130" y="363"/>
                </a:lnTo>
                <a:lnTo>
                  <a:pt x="160" y="377"/>
                </a:lnTo>
                <a:lnTo>
                  <a:pt x="195" y="377"/>
                </a:lnTo>
                <a:lnTo>
                  <a:pt x="230" y="377"/>
                </a:lnTo>
                <a:lnTo>
                  <a:pt x="260" y="363"/>
                </a:lnTo>
                <a:lnTo>
                  <a:pt x="282" y="337"/>
                </a:lnTo>
                <a:lnTo>
                  <a:pt x="306" y="310"/>
                </a:lnTo>
                <a:lnTo>
                  <a:pt x="318" y="269"/>
                </a:lnTo>
                <a:lnTo>
                  <a:pt x="318" y="215"/>
                </a:lnTo>
                <a:lnTo>
                  <a:pt x="318" y="164"/>
                </a:lnTo>
                <a:lnTo>
                  <a:pt x="306" y="124"/>
                </a:lnTo>
                <a:lnTo>
                  <a:pt x="282" y="98"/>
                </a:lnTo>
                <a:lnTo>
                  <a:pt x="259" y="72"/>
                </a:lnTo>
                <a:lnTo>
                  <a:pt x="230" y="58"/>
                </a:lnTo>
                <a:lnTo>
                  <a:pt x="195" y="58"/>
                </a:lnTo>
                <a:lnTo>
                  <a:pt x="160" y="58"/>
                </a:lnTo>
                <a:lnTo>
                  <a:pt x="130" y="72"/>
                </a:lnTo>
                <a:lnTo>
                  <a:pt x="108" y="98"/>
                </a:lnTo>
                <a:lnTo>
                  <a:pt x="84" y="124"/>
                </a:lnTo>
                <a:lnTo>
                  <a:pt x="73" y="164"/>
                </a:lnTo>
                <a:lnTo>
                  <a:pt x="73" y="217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75" name="Freeform 27"/>
          <p:cNvSpPr>
            <a:spLocks noEditPoints="1"/>
          </p:cNvSpPr>
          <p:nvPr/>
        </p:nvSpPr>
        <p:spPr bwMode="auto">
          <a:xfrm>
            <a:off x="5649913" y="4892675"/>
            <a:ext cx="22225" cy="182563"/>
          </a:xfrm>
          <a:custGeom>
            <a:avLst/>
            <a:gdLst/>
            <a:ahLst/>
            <a:cxnLst>
              <a:cxn ang="0">
                <a:pos x="0" y="80"/>
              </a:cxn>
              <a:cxn ang="0">
                <a:pos x="0" y="0"/>
              </a:cxn>
              <a:cxn ang="0">
                <a:pos x="70" y="0"/>
              </a:cxn>
              <a:cxn ang="0">
                <a:pos x="70" y="80"/>
              </a:cxn>
              <a:cxn ang="0">
                <a:pos x="0" y="80"/>
              </a:cxn>
              <a:cxn ang="0">
                <a:pos x="0" y="573"/>
              </a:cxn>
              <a:cxn ang="0">
                <a:pos x="0" y="157"/>
              </a:cxn>
              <a:cxn ang="0">
                <a:pos x="70" y="157"/>
              </a:cxn>
              <a:cxn ang="0">
                <a:pos x="70" y="573"/>
              </a:cxn>
              <a:cxn ang="0">
                <a:pos x="0" y="573"/>
              </a:cxn>
            </a:cxnLst>
            <a:rect l="0" t="0" r="r" b="b"/>
            <a:pathLst>
              <a:path w="70" h="573">
                <a:moveTo>
                  <a:pt x="0" y="80"/>
                </a:moveTo>
                <a:lnTo>
                  <a:pt x="0" y="0"/>
                </a:lnTo>
                <a:lnTo>
                  <a:pt x="70" y="0"/>
                </a:lnTo>
                <a:lnTo>
                  <a:pt x="70" y="80"/>
                </a:lnTo>
                <a:lnTo>
                  <a:pt x="0" y="80"/>
                </a:lnTo>
                <a:close/>
                <a:moveTo>
                  <a:pt x="0" y="573"/>
                </a:moveTo>
                <a:lnTo>
                  <a:pt x="0" y="157"/>
                </a:lnTo>
                <a:lnTo>
                  <a:pt x="70" y="157"/>
                </a:lnTo>
                <a:lnTo>
                  <a:pt x="70" y="573"/>
                </a:lnTo>
                <a:lnTo>
                  <a:pt x="0" y="573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76" name="Freeform 28"/>
          <p:cNvSpPr>
            <a:spLocks/>
          </p:cNvSpPr>
          <p:nvPr/>
        </p:nvSpPr>
        <p:spPr bwMode="auto">
          <a:xfrm>
            <a:off x="5819775" y="4941888"/>
            <a:ext cx="120650" cy="185737"/>
          </a:xfrm>
          <a:custGeom>
            <a:avLst/>
            <a:gdLst/>
            <a:ahLst/>
            <a:cxnLst>
              <a:cxn ang="0">
                <a:pos x="37" y="567"/>
              </a:cxn>
              <a:cxn ang="0">
                <a:pos x="34" y="542"/>
              </a:cxn>
              <a:cxn ang="0">
                <a:pos x="32" y="509"/>
              </a:cxn>
              <a:cxn ang="0">
                <a:pos x="44" y="513"/>
              </a:cxn>
              <a:cxn ang="0">
                <a:pos x="56" y="515"/>
              </a:cxn>
              <a:cxn ang="0">
                <a:pos x="66" y="516"/>
              </a:cxn>
              <a:cxn ang="0">
                <a:pos x="77" y="516"/>
              </a:cxn>
              <a:cxn ang="0">
                <a:pos x="89" y="515"/>
              </a:cxn>
              <a:cxn ang="0">
                <a:pos x="99" y="512"/>
              </a:cxn>
              <a:cxn ang="0">
                <a:pos x="107" y="508"/>
              </a:cxn>
              <a:cxn ang="0">
                <a:pos x="115" y="503"/>
              </a:cxn>
              <a:cxn ang="0">
                <a:pos x="122" y="497"/>
              </a:cxn>
              <a:cxn ang="0">
                <a:pos x="128" y="490"/>
              </a:cxn>
              <a:cxn ang="0">
                <a:pos x="133" y="483"/>
              </a:cxn>
              <a:cxn ang="0">
                <a:pos x="137" y="472"/>
              </a:cxn>
              <a:cxn ang="0">
                <a:pos x="144" y="456"/>
              </a:cxn>
              <a:cxn ang="0">
                <a:pos x="152" y="435"/>
              </a:cxn>
              <a:cxn ang="0">
                <a:pos x="153" y="429"/>
              </a:cxn>
              <a:cxn ang="0">
                <a:pos x="156" y="422"/>
              </a:cxn>
              <a:cxn ang="0">
                <a:pos x="158" y="415"/>
              </a:cxn>
              <a:cxn ang="0">
                <a:pos x="146" y="386"/>
              </a:cxn>
              <a:cxn ang="0">
                <a:pos x="102" y="269"/>
              </a:cxn>
              <a:cxn ang="0">
                <a:pos x="0" y="0"/>
              </a:cxn>
              <a:cxn ang="0">
                <a:pos x="9" y="0"/>
              </a:cxn>
              <a:cxn ang="0">
                <a:pos x="38" y="0"/>
              </a:cxn>
              <a:cxn ang="0">
                <a:pos x="75" y="2"/>
              </a:cxn>
              <a:cxn ang="0">
                <a:pos x="83" y="23"/>
              </a:cxn>
              <a:cxn ang="0">
                <a:pos x="111" y="101"/>
              </a:cxn>
              <a:cxn ang="0">
                <a:pos x="162" y="240"/>
              </a:cxn>
              <a:cxn ang="0">
                <a:pos x="171" y="267"/>
              </a:cxn>
              <a:cxn ang="0">
                <a:pos x="181" y="294"/>
              </a:cxn>
              <a:cxn ang="0">
                <a:pos x="188" y="324"/>
              </a:cxn>
              <a:cxn ang="0">
                <a:pos x="195" y="325"/>
              </a:cxn>
              <a:cxn ang="0">
                <a:pos x="203" y="296"/>
              </a:cxn>
              <a:cxn ang="0">
                <a:pos x="212" y="270"/>
              </a:cxn>
              <a:cxn ang="0">
                <a:pos x="221" y="243"/>
              </a:cxn>
              <a:cxn ang="0">
                <a:pos x="226" y="231"/>
              </a:cxn>
              <a:cxn ang="0">
                <a:pos x="247" y="172"/>
              </a:cxn>
              <a:cxn ang="0">
                <a:pos x="300" y="30"/>
              </a:cxn>
              <a:cxn ang="0">
                <a:pos x="317" y="0"/>
              </a:cxn>
              <a:cxn ang="0">
                <a:pos x="339" y="0"/>
              </a:cxn>
              <a:cxn ang="0">
                <a:pos x="380" y="0"/>
              </a:cxn>
              <a:cxn ang="0">
                <a:pos x="372" y="23"/>
              </a:cxn>
              <a:cxn ang="0">
                <a:pos x="334" y="126"/>
              </a:cxn>
              <a:cxn ang="0">
                <a:pos x="243" y="372"/>
              </a:cxn>
              <a:cxn ang="0">
                <a:pos x="213" y="449"/>
              </a:cxn>
              <a:cxn ang="0">
                <a:pos x="201" y="481"/>
              </a:cxn>
              <a:cxn ang="0">
                <a:pos x="191" y="505"/>
              </a:cxn>
              <a:cxn ang="0">
                <a:pos x="183" y="520"/>
              </a:cxn>
              <a:cxn ang="0">
                <a:pos x="170" y="538"/>
              </a:cxn>
              <a:cxn ang="0">
                <a:pos x="158" y="554"/>
              </a:cxn>
              <a:cxn ang="0">
                <a:pos x="144" y="565"/>
              </a:cxn>
              <a:cxn ang="0">
                <a:pos x="133" y="573"/>
              </a:cxn>
              <a:cxn ang="0">
                <a:pos x="117" y="580"/>
              </a:cxn>
              <a:cxn ang="0">
                <a:pos x="99" y="583"/>
              </a:cxn>
              <a:cxn ang="0">
                <a:pos x="83" y="584"/>
              </a:cxn>
              <a:cxn ang="0">
                <a:pos x="71" y="583"/>
              </a:cxn>
              <a:cxn ang="0">
                <a:pos x="58" y="581"/>
              </a:cxn>
              <a:cxn ang="0">
                <a:pos x="44" y="577"/>
              </a:cxn>
            </a:cxnLst>
            <a:rect l="0" t="0" r="r" b="b"/>
            <a:pathLst>
              <a:path w="380" h="584">
                <a:moveTo>
                  <a:pt x="38" y="575"/>
                </a:moveTo>
                <a:lnTo>
                  <a:pt x="38" y="574"/>
                </a:lnTo>
                <a:lnTo>
                  <a:pt x="38" y="573"/>
                </a:lnTo>
                <a:lnTo>
                  <a:pt x="38" y="572"/>
                </a:lnTo>
                <a:lnTo>
                  <a:pt x="37" y="571"/>
                </a:lnTo>
                <a:lnTo>
                  <a:pt x="37" y="568"/>
                </a:lnTo>
                <a:lnTo>
                  <a:pt x="37" y="567"/>
                </a:lnTo>
                <a:lnTo>
                  <a:pt x="37" y="565"/>
                </a:lnTo>
                <a:lnTo>
                  <a:pt x="37" y="562"/>
                </a:lnTo>
                <a:lnTo>
                  <a:pt x="35" y="559"/>
                </a:lnTo>
                <a:lnTo>
                  <a:pt x="35" y="556"/>
                </a:lnTo>
                <a:lnTo>
                  <a:pt x="35" y="551"/>
                </a:lnTo>
                <a:lnTo>
                  <a:pt x="34" y="548"/>
                </a:lnTo>
                <a:lnTo>
                  <a:pt x="34" y="542"/>
                </a:lnTo>
                <a:lnTo>
                  <a:pt x="33" y="537"/>
                </a:lnTo>
                <a:lnTo>
                  <a:pt x="32" y="531"/>
                </a:lnTo>
                <a:lnTo>
                  <a:pt x="32" y="524"/>
                </a:lnTo>
                <a:lnTo>
                  <a:pt x="31" y="517"/>
                </a:lnTo>
                <a:lnTo>
                  <a:pt x="30" y="509"/>
                </a:lnTo>
                <a:lnTo>
                  <a:pt x="30" y="509"/>
                </a:lnTo>
                <a:lnTo>
                  <a:pt x="32" y="509"/>
                </a:lnTo>
                <a:lnTo>
                  <a:pt x="33" y="511"/>
                </a:lnTo>
                <a:lnTo>
                  <a:pt x="35" y="511"/>
                </a:lnTo>
                <a:lnTo>
                  <a:pt x="38" y="512"/>
                </a:lnTo>
                <a:lnTo>
                  <a:pt x="39" y="512"/>
                </a:lnTo>
                <a:lnTo>
                  <a:pt x="41" y="513"/>
                </a:lnTo>
                <a:lnTo>
                  <a:pt x="43" y="513"/>
                </a:lnTo>
                <a:lnTo>
                  <a:pt x="44" y="513"/>
                </a:lnTo>
                <a:lnTo>
                  <a:pt x="47" y="514"/>
                </a:lnTo>
                <a:lnTo>
                  <a:pt x="48" y="514"/>
                </a:lnTo>
                <a:lnTo>
                  <a:pt x="50" y="514"/>
                </a:lnTo>
                <a:lnTo>
                  <a:pt x="51" y="515"/>
                </a:lnTo>
                <a:lnTo>
                  <a:pt x="52" y="515"/>
                </a:lnTo>
                <a:lnTo>
                  <a:pt x="55" y="515"/>
                </a:lnTo>
                <a:lnTo>
                  <a:pt x="56" y="515"/>
                </a:lnTo>
                <a:lnTo>
                  <a:pt x="58" y="515"/>
                </a:lnTo>
                <a:lnTo>
                  <a:pt x="59" y="515"/>
                </a:lnTo>
                <a:lnTo>
                  <a:pt x="60" y="516"/>
                </a:lnTo>
                <a:lnTo>
                  <a:pt x="63" y="516"/>
                </a:lnTo>
                <a:lnTo>
                  <a:pt x="64" y="516"/>
                </a:lnTo>
                <a:lnTo>
                  <a:pt x="65" y="516"/>
                </a:lnTo>
                <a:lnTo>
                  <a:pt x="66" y="516"/>
                </a:lnTo>
                <a:lnTo>
                  <a:pt x="68" y="516"/>
                </a:lnTo>
                <a:lnTo>
                  <a:pt x="69" y="516"/>
                </a:lnTo>
                <a:lnTo>
                  <a:pt x="69" y="516"/>
                </a:lnTo>
                <a:lnTo>
                  <a:pt x="72" y="516"/>
                </a:lnTo>
                <a:lnTo>
                  <a:pt x="73" y="516"/>
                </a:lnTo>
                <a:lnTo>
                  <a:pt x="75" y="516"/>
                </a:lnTo>
                <a:lnTo>
                  <a:pt x="77" y="516"/>
                </a:lnTo>
                <a:lnTo>
                  <a:pt x="78" y="516"/>
                </a:lnTo>
                <a:lnTo>
                  <a:pt x="81" y="516"/>
                </a:lnTo>
                <a:lnTo>
                  <a:pt x="82" y="515"/>
                </a:lnTo>
                <a:lnTo>
                  <a:pt x="84" y="515"/>
                </a:lnTo>
                <a:lnTo>
                  <a:pt x="85" y="515"/>
                </a:lnTo>
                <a:lnTo>
                  <a:pt x="88" y="515"/>
                </a:lnTo>
                <a:lnTo>
                  <a:pt x="89" y="515"/>
                </a:lnTo>
                <a:lnTo>
                  <a:pt x="91" y="514"/>
                </a:lnTo>
                <a:lnTo>
                  <a:pt x="92" y="514"/>
                </a:lnTo>
                <a:lnTo>
                  <a:pt x="93" y="514"/>
                </a:lnTo>
                <a:lnTo>
                  <a:pt x="95" y="513"/>
                </a:lnTo>
                <a:lnTo>
                  <a:pt x="97" y="513"/>
                </a:lnTo>
                <a:lnTo>
                  <a:pt x="98" y="513"/>
                </a:lnTo>
                <a:lnTo>
                  <a:pt x="99" y="512"/>
                </a:lnTo>
                <a:lnTo>
                  <a:pt x="101" y="512"/>
                </a:lnTo>
                <a:lnTo>
                  <a:pt x="102" y="511"/>
                </a:lnTo>
                <a:lnTo>
                  <a:pt x="103" y="511"/>
                </a:lnTo>
                <a:lnTo>
                  <a:pt x="105" y="509"/>
                </a:lnTo>
                <a:lnTo>
                  <a:pt x="106" y="509"/>
                </a:lnTo>
                <a:lnTo>
                  <a:pt x="107" y="508"/>
                </a:lnTo>
                <a:lnTo>
                  <a:pt x="107" y="508"/>
                </a:lnTo>
                <a:lnTo>
                  <a:pt x="108" y="507"/>
                </a:lnTo>
                <a:lnTo>
                  <a:pt x="109" y="507"/>
                </a:lnTo>
                <a:lnTo>
                  <a:pt x="110" y="506"/>
                </a:lnTo>
                <a:lnTo>
                  <a:pt x="111" y="505"/>
                </a:lnTo>
                <a:lnTo>
                  <a:pt x="112" y="505"/>
                </a:lnTo>
                <a:lnTo>
                  <a:pt x="114" y="504"/>
                </a:lnTo>
                <a:lnTo>
                  <a:pt x="115" y="503"/>
                </a:lnTo>
                <a:lnTo>
                  <a:pt x="116" y="503"/>
                </a:lnTo>
                <a:lnTo>
                  <a:pt x="117" y="501"/>
                </a:lnTo>
                <a:lnTo>
                  <a:pt x="118" y="500"/>
                </a:lnTo>
                <a:lnTo>
                  <a:pt x="119" y="499"/>
                </a:lnTo>
                <a:lnTo>
                  <a:pt x="120" y="499"/>
                </a:lnTo>
                <a:lnTo>
                  <a:pt x="120" y="498"/>
                </a:lnTo>
                <a:lnTo>
                  <a:pt x="122" y="497"/>
                </a:lnTo>
                <a:lnTo>
                  <a:pt x="123" y="496"/>
                </a:lnTo>
                <a:lnTo>
                  <a:pt x="124" y="495"/>
                </a:lnTo>
                <a:lnTo>
                  <a:pt x="125" y="495"/>
                </a:lnTo>
                <a:lnTo>
                  <a:pt x="125" y="494"/>
                </a:lnTo>
                <a:lnTo>
                  <a:pt x="126" y="492"/>
                </a:lnTo>
                <a:lnTo>
                  <a:pt x="127" y="491"/>
                </a:lnTo>
                <a:lnTo>
                  <a:pt x="128" y="490"/>
                </a:lnTo>
                <a:lnTo>
                  <a:pt x="128" y="489"/>
                </a:lnTo>
                <a:lnTo>
                  <a:pt x="129" y="488"/>
                </a:lnTo>
                <a:lnTo>
                  <a:pt x="131" y="487"/>
                </a:lnTo>
                <a:lnTo>
                  <a:pt x="131" y="487"/>
                </a:lnTo>
                <a:lnTo>
                  <a:pt x="132" y="486"/>
                </a:lnTo>
                <a:lnTo>
                  <a:pt x="132" y="484"/>
                </a:lnTo>
                <a:lnTo>
                  <a:pt x="133" y="483"/>
                </a:lnTo>
                <a:lnTo>
                  <a:pt x="133" y="482"/>
                </a:lnTo>
                <a:lnTo>
                  <a:pt x="134" y="481"/>
                </a:lnTo>
                <a:lnTo>
                  <a:pt x="134" y="480"/>
                </a:lnTo>
                <a:lnTo>
                  <a:pt x="135" y="478"/>
                </a:lnTo>
                <a:lnTo>
                  <a:pt x="136" y="477"/>
                </a:lnTo>
                <a:lnTo>
                  <a:pt x="136" y="474"/>
                </a:lnTo>
                <a:lnTo>
                  <a:pt x="137" y="472"/>
                </a:lnTo>
                <a:lnTo>
                  <a:pt x="139" y="471"/>
                </a:lnTo>
                <a:lnTo>
                  <a:pt x="140" y="469"/>
                </a:lnTo>
                <a:lnTo>
                  <a:pt x="140" y="466"/>
                </a:lnTo>
                <a:lnTo>
                  <a:pt x="141" y="464"/>
                </a:lnTo>
                <a:lnTo>
                  <a:pt x="142" y="462"/>
                </a:lnTo>
                <a:lnTo>
                  <a:pt x="143" y="458"/>
                </a:lnTo>
                <a:lnTo>
                  <a:pt x="144" y="456"/>
                </a:lnTo>
                <a:lnTo>
                  <a:pt x="145" y="453"/>
                </a:lnTo>
                <a:lnTo>
                  <a:pt x="146" y="450"/>
                </a:lnTo>
                <a:lnTo>
                  <a:pt x="148" y="447"/>
                </a:lnTo>
                <a:lnTo>
                  <a:pt x="149" y="445"/>
                </a:lnTo>
                <a:lnTo>
                  <a:pt x="150" y="441"/>
                </a:lnTo>
                <a:lnTo>
                  <a:pt x="151" y="438"/>
                </a:lnTo>
                <a:lnTo>
                  <a:pt x="152" y="435"/>
                </a:lnTo>
                <a:lnTo>
                  <a:pt x="152" y="435"/>
                </a:lnTo>
                <a:lnTo>
                  <a:pt x="152" y="433"/>
                </a:lnTo>
                <a:lnTo>
                  <a:pt x="152" y="432"/>
                </a:lnTo>
                <a:lnTo>
                  <a:pt x="153" y="432"/>
                </a:lnTo>
                <a:lnTo>
                  <a:pt x="153" y="431"/>
                </a:lnTo>
                <a:lnTo>
                  <a:pt x="153" y="430"/>
                </a:lnTo>
                <a:lnTo>
                  <a:pt x="153" y="429"/>
                </a:lnTo>
                <a:lnTo>
                  <a:pt x="153" y="428"/>
                </a:lnTo>
                <a:lnTo>
                  <a:pt x="154" y="428"/>
                </a:lnTo>
                <a:lnTo>
                  <a:pt x="154" y="427"/>
                </a:lnTo>
                <a:lnTo>
                  <a:pt x="154" y="426"/>
                </a:lnTo>
                <a:lnTo>
                  <a:pt x="154" y="424"/>
                </a:lnTo>
                <a:lnTo>
                  <a:pt x="156" y="423"/>
                </a:lnTo>
                <a:lnTo>
                  <a:pt x="156" y="422"/>
                </a:lnTo>
                <a:lnTo>
                  <a:pt x="156" y="421"/>
                </a:lnTo>
                <a:lnTo>
                  <a:pt x="157" y="420"/>
                </a:lnTo>
                <a:lnTo>
                  <a:pt x="157" y="419"/>
                </a:lnTo>
                <a:lnTo>
                  <a:pt x="158" y="418"/>
                </a:lnTo>
                <a:lnTo>
                  <a:pt x="158" y="416"/>
                </a:lnTo>
                <a:lnTo>
                  <a:pt x="158" y="416"/>
                </a:lnTo>
                <a:lnTo>
                  <a:pt x="158" y="415"/>
                </a:lnTo>
                <a:lnTo>
                  <a:pt x="157" y="414"/>
                </a:lnTo>
                <a:lnTo>
                  <a:pt x="157" y="413"/>
                </a:lnTo>
                <a:lnTo>
                  <a:pt x="156" y="410"/>
                </a:lnTo>
                <a:lnTo>
                  <a:pt x="154" y="406"/>
                </a:lnTo>
                <a:lnTo>
                  <a:pt x="152" y="401"/>
                </a:lnTo>
                <a:lnTo>
                  <a:pt x="150" y="395"/>
                </a:lnTo>
                <a:lnTo>
                  <a:pt x="146" y="386"/>
                </a:lnTo>
                <a:lnTo>
                  <a:pt x="143" y="377"/>
                </a:lnTo>
                <a:lnTo>
                  <a:pt x="139" y="364"/>
                </a:lnTo>
                <a:lnTo>
                  <a:pt x="133" y="351"/>
                </a:lnTo>
                <a:lnTo>
                  <a:pt x="126" y="334"/>
                </a:lnTo>
                <a:lnTo>
                  <a:pt x="119" y="314"/>
                </a:lnTo>
                <a:lnTo>
                  <a:pt x="111" y="293"/>
                </a:lnTo>
                <a:lnTo>
                  <a:pt x="102" y="269"/>
                </a:lnTo>
                <a:lnTo>
                  <a:pt x="91" y="241"/>
                </a:lnTo>
                <a:lnTo>
                  <a:pt x="80" y="210"/>
                </a:lnTo>
                <a:lnTo>
                  <a:pt x="67" y="176"/>
                </a:lnTo>
                <a:lnTo>
                  <a:pt x="52" y="138"/>
                </a:lnTo>
                <a:lnTo>
                  <a:pt x="37" y="96"/>
                </a:lnTo>
                <a:lnTo>
                  <a:pt x="20" y="50"/>
                </a:ln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7" y="0"/>
                </a:lnTo>
                <a:lnTo>
                  <a:pt x="9" y="0"/>
                </a:lnTo>
                <a:lnTo>
                  <a:pt x="12" y="0"/>
                </a:lnTo>
                <a:lnTo>
                  <a:pt x="15" y="0"/>
                </a:lnTo>
                <a:lnTo>
                  <a:pt x="18" y="0"/>
                </a:lnTo>
                <a:lnTo>
                  <a:pt x="23" y="0"/>
                </a:lnTo>
                <a:lnTo>
                  <a:pt x="26" y="0"/>
                </a:lnTo>
                <a:lnTo>
                  <a:pt x="32" y="0"/>
                </a:lnTo>
                <a:lnTo>
                  <a:pt x="38" y="0"/>
                </a:lnTo>
                <a:lnTo>
                  <a:pt x="43" y="0"/>
                </a:lnTo>
                <a:lnTo>
                  <a:pt x="50" y="0"/>
                </a:lnTo>
                <a:lnTo>
                  <a:pt x="58" y="0"/>
                </a:lnTo>
                <a:lnTo>
                  <a:pt x="66" y="0"/>
                </a:lnTo>
                <a:lnTo>
                  <a:pt x="75" y="0"/>
                </a:lnTo>
                <a:lnTo>
                  <a:pt x="75" y="0"/>
                </a:lnTo>
                <a:lnTo>
                  <a:pt x="75" y="2"/>
                </a:lnTo>
                <a:lnTo>
                  <a:pt x="76" y="3"/>
                </a:lnTo>
                <a:lnTo>
                  <a:pt x="76" y="4"/>
                </a:lnTo>
                <a:lnTo>
                  <a:pt x="77" y="6"/>
                </a:lnTo>
                <a:lnTo>
                  <a:pt x="78" y="10"/>
                </a:lnTo>
                <a:lnTo>
                  <a:pt x="80" y="13"/>
                </a:lnTo>
                <a:lnTo>
                  <a:pt x="82" y="17"/>
                </a:lnTo>
                <a:lnTo>
                  <a:pt x="83" y="23"/>
                </a:lnTo>
                <a:lnTo>
                  <a:pt x="86" y="30"/>
                </a:lnTo>
                <a:lnTo>
                  <a:pt x="89" y="39"/>
                </a:lnTo>
                <a:lnTo>
                  <a:pt x="92" y="48"/>
                </a:lnTo>
                <a:lnTo>
                  <a:pt x="97" y="59"/>
                </a:lnTo>
                <a:lnTo>
                  <a:pt x="101" y="72"/>
                </a:lnTo>
                <a:lnTo>
                  <a:pt x="106" y="85"/>
                </a:lnTo>
                <a:lnTo>
                  <a:pt x="111" y="101"/>
                </a:lnTo>
                <a:lnTo>
                  <a:pt x="118" y="119"/>
                </a:lnTo>
                <a:lnTo>
                  <a:pt x="126" y="139"/>
                </a:lnTo>
                <a:lnTo>
                  <a:pt x="134" y="160"/>
                </a:lnTo>
                <a:lnTo>
                  <a:pt x="142" y="185"/>
                </a:lnTo>
                <a:lnTo>
                  <a:pt x="152" y="211"/>
                </a:lnTo>
                <a:lnTo>
                  <a:pt x="162" y="240"/>
                </a:lnTo>
                <a:lnTo>
                  <a:pt x="162" y="240"/>
                </a:lnTo>
                <a:lnTo>
                  <a:pt x="163" y="243"/>
                </a:lnTo>
                <a:lnTo>
                  <a:pt x="165" y="248"/>
                </a:lnTo>
                <a:lnTo>
                  <a:pt x="167" y="251"/>
                </a:lnTo>
                <a:lnTo>
                  <a:pt x="168" y="256"/>
                </a:lnTo>
                <a:lnTo>
                  <a:pt x="169" y="259"/>
                </a:lnTo>
                <a:lnTo>
                  <a:pt x="170" y="262"/>
                </a:lnTo>
                <a:lnTo>
                  <a:pt x="171" y="267"/>
                </a:lnTo>
                <a:lnTo>
                  <a:pt x="174" y="270"/>
                </a:lnTo>
                <a:lnTo>
                  <a:pt x="175" y="275"/>
                </a:lnTo>
                <a:lnTo>
                  <a:pt x="176" y="278"/>
                </a:lnTo>
                <a:lnTo>
                  <a:pt x="177" y="283"/>
                </a:lnTo>
                <a:lnTo>
                  <a:pt x="178" y="286"/>
                </a:lnTo>
                <a:lnTo>
                  <a:pt x="179" y="291"/>
                </a:lnTo>
                <a:lnTo>
                  <a:pt x="181" y="294"/>
                </a:lnTo>
                <a:lnTo>
                  <a:pt x="182" y="299"/>
                </a:lnTo>
                <a:lnTo>
                  <a:pt x="183" y="303"/>
                </a:lnTo>
                <a:lnTo>
                  <a:pt x="184" y="307"/>
                </a:lnTo>
                <a:lnTo>
                  <a:pt x="185" y="311"/>
                </a:lnTo>
                <a:lnTo>
                  <a:pt x="186" y="316"/>
                </a:lnTo>
                <a:lnTo>
                  <a:pt x="187" y="319"/>
                </a:lnTo>
                <a:lnTo>
                  <a:pt x="188" y="324"/>
                </a:lnTo>
                <a:lnTo>
                  <a:pt x="190" y="328"/>
                </a:lnTo>
                <a:lnTo>
                  <a:pt x="191" y="331"/>
                </a:lnTo>
                <a:lnTo>
                  <a:pt x="192" y="336"/>
                </a:lnTo>
                <a:lnTo>
                  <a:pt x="192" y="336"/>
                </a:lnTo>
                <a:lnTo>
                  <a:pt x="193" y="333"/>
                </a:lnTo>
                <a:lnTo>
                  <a:pt x="194" y="328"/>
                </a:lnTo>
                <a:lnTo>
                  <a:pt x="195" y="325"/>
                </a:lnTo>
                <a:lnTo>
                  <a:pt x="196" y="320"/>
                </a:lnTo>
                <a:lnTo>
                  <a:pt x="198" y="317"/>
                </a:lnTo>
                <a:lnTo>
                  <a:pt x="199" y="312"/>
                </a:lnTo>
                <a:lnTo>
                  <a:pt x="200" y="309"/>
                </a:lnTo>
                <a:lnTo>
                  <a:pt x="201" y="304"/>
                </a:lnTo>
                <a:lnTo>
                  <a:pt x="202" y="301"/>
                </a:lnTo>
                <a:lnTo>
                  <a:pt x="203" y="296"/>
                </a:lnTo>
                <a:lnTo>
                  <a:pt x="204" y="293"/>
                </a:lnTo>
                <a:lnTo>
                  <a:pt x="205" y="290"/>
                </a:lnTo>
                <a:lnTo>
                  <a:pt x="207" y="285"/>
                </a:lnTo>
                <a:lnTo>
                  <a:pt x="208" y="282"/>
                </a:lnTo>
                <a:lnTo>
                  <a:pt x="209" y="277"/>
                </a:lnTo>
                <a:lnTo>
                  <a:pt x="211" y="274"/>
                </a:lnTo>
                <a:lnTo>
                  <a:pt x="212" y="270"/>
                </a:lnTo>
                <a:lnTo>
                  <a:pt x="213" y="266"/>
                </a:lnTo>
                <a:lnTo>
                  <a:pt x="215" y="262"/>
                </a:lnTo>
                <a:lnTo>
                  <a:pt x="216" y="259"/>
                </a:lnTo>
                <a:lnTo>
                  <a:pt x="217" y="254"/>
                </a:lnTo>
                <a:lnTo>
                  <a:pt x="219" y="251"/>
                </a:lnTo>
                <a:lnTo>
                  <a:pt x="220" y="246"/>
                </a:lnTo>
                <a:lnTo>
                  <a:pt x="221" y="243"/>
                </a:lnTo>
                <a:lnTo>
                  <a:pt x="221" y="243"/>
                </a:lnTo>
                <a:lnTo>
                  <a:pt x="221" y="242"/>
                </a:lnTo>
                <a:lnTo>
                  <a:pt x="222" y="241"/>
                </a:lnTo>
                <a:lnTo>
                  <a:pt x="222" y="240"/>
                </a:lnTo>
                <a:lnTo>
                  <a:pt x="224" y="237"/>
                </a:lnTo>
                <a:lnTo>
                  <a:pt x="225" y="234"/>
                </a:lnTo>
                <a:lnTo>
                  <a:pt x="226" y="231"/>
                </a:lnTo>
                <a:lnTo>
                  <a:pt x="228" y="226"/>
                </a:lnTo>
                <a:lnTo>
                  <a:pt x="230" y="219"/>
                </a:lnTo>
                <a:lnTo>
                  <a:pt x="233" y="212"/>
                </a:lnTo>
                <a:lnTo>
                  <a:pt x="235" y="204"/>
                </a:lnTo>
                <a:lnTo>
                  <a:pt x="238" y="195"/>
                </a:lnTo>
                <a:lnTo>
                  <a:pt x="243" y="184"/>
                </a:lnTo>
                <a:lnTo>
                  <a:pt x="247" y="172"/>
                </a:lnTo>
                <a:lnTo>
                  <a:pt x="253" y="157"/>
                </a:lnTo>
                <a:lnTo>
                  <a:pt x="259" y="141"/>
                </a:lnTo>
                <a:lnTo>
                  <a:pt x="266" y="123"/>
                </a:lnTo>
                <a:lnTo>
                  <a:pt x="272" y="102"/>
                </a:lnTo>
                <a:lnTo>
                  <a:pt x="280" y="81"/>
                </a:lnTo>
                <a:lnTo>
                  <a:pt x="289" y="56"/>
                </a:lnTo>
                <a:lnTo>
                  <a:pt x="300" y="30"/>
                </a:lnTo>
                <a:lnTo>
                  <a:pt x="310" y="0"/>
                </a:lnTo>
                <a:lnTo>
                  <a:pt x="310" y="0"/>
                </a:lnTo>
                <a:lnTo>
                  <a:pt x="311" y="0"/>
                </a:lnTo>
                <a:lnTo>
                  <a:pt x="312" y="0"/>
                </a:lnTo>
                <a:lnTo>
                  <a:pt x="313" y="0"/>
                </a:lnTo>
                <a:lnTo>
                  <a:pt x="314" y="0"/>
                </a:lnTo>
                <a:lnTo>
                  <a:pt x="317" y="0"/>
                </a:lnTo>
                <a:lnTo>
                  <a:pt x="319" y="0"/>
                </a:lnTo>
                <a:lnTo>
                  <a:pt x="321" y="0"/>
                </a:lnTo>
                <a:lnTo>
                  <a:pt x="323" y="0"/>
                </a:lnTo>
                <a:lnTo>
                  <a:pt x="327" y="0"/>
                </a:lnTo>
                <a:lnTo>
                  <a:pt x="330" y="0"/>
                </a:lnTo>
                <a:lnTo>
                  <a:pt x="335" y="0"/>
                </a:lnTo>
                <a:lnTo>
                  <a:pt x="339" y="0"/>
                </a:lnTo>
                <a:lnTo>
                  <a:pt x="345" y="0"/>
                </a:lnTo>
                <a:lnTo>
                  <a:pt x="351" y="0"/>
                </a:lnTo>
                <a:lnTo>
                  <a:pt x="357" y="0"/>
                </a:lnTo>
                <a:lnTo>
                  <a:pt x="364" y="0"/>
                </a:lnTo>
                <a:lnTo>
                  <a:pt x="372" y="0"/>
                </a:lnTo>
                <a:lnTo>
                  <a:pt x="380" y="0"/>
                </a:lnTo>
                <a:lnTo>
                  <a:pt x="380" y="0"/>
                </a:lnTo>
                <a:lnTo>
                  <a:pt x="380" y="2"/>
                </a:lnTo>
                <a:lnTo>
                  <a:pt x="379" y="3"/>
                </a:lnTo>
                <a:lnTo>
                  <a:pt x="379" y="4"/>
                </a:lnTo>
                <a:lnTo>
                  <a:pt x="378" y="7"/>
                </a:lnTo>
                <a:lnTo>
                  <a:pt x="377" y="11"/>
                </a:lnTo>
                <a:lnTo>
                  <a:pt x="374" y="16"/>
                </a:lnTo>
                <a:lnTo>
                  <a:pt x="372" y="23"/>
                </a:lnTo>
                <a:lnTo>
                  <a:pt x="369" y="31"/>
                </a:lnTo>
                <a:lnTo>
                  <a:pt x="365" y="41"/>
                </a:lnTo>
                <a:lnTo>
                  <a:pt x="361" y="54"/>
                </a:lnTo>
                <a:lnTo>
                  <a:pt x="355" y="67"/>
                </a:lnTo>
                <a:lnTo>
                  <a:pt x="349" y="84"/>
                </a:lnTo>
                <a:lnTo>
                  <a:pt x="341" y="104"/>
                </a:lnTo>
                <a:lnTo>
                  <a:pt x="334" y="126"/>
                </a:lnTo>
                <a:lnTo>
                  <a:pt x="324" y="151"/>
                </a:lnTo>
                <a:lnTo>
                  <a:pt x="314" y="178"/>
                </a:lnTo>
                <a:lnTo>
                  <a:pt x="303" y="210"/>
                </a:lnTo>
                <a:lnTo>
                  <a:pt x="289" y="245"/>
                </a:lnTo>
                <a:lnTo>
                  <a:pt x="276" y="284"/>
                </a:lnTo>
                <a:lnTo>
                  <a:pt x="260" y="326"/>
                </a:lnTo>
                <a:lnTo>
                  <a:pt x="243" y="372"/>
                </a:lnTo>
                <a:lnTo>
                  <a:pt x="224" y="423"/>
                </a:lnTo>
                <a:lnTo>
                  <a:pt x="224" y="423"/>
                </a:lnTo>
                <a:lnTo>
                  <a:pt x="221" y="429"/>
                </a:lnTo>
                <a:lnTo>
                  <a:pt x="219" y="435"/>
                </a:lnTo>
                <a:lnTo>
                  <a:pt x="218" y="439"/>
                </a:lnTo>
                <a:lnTo>
                  <a:pt x="216" y="445"/>
                </a:lnTo>
                <a:lnTo>
                  <a:pt x="213" y="449"/>
                </a:lnTo>
                <a:lnTo>
                  <a:pt x="211" y="455"/>
                </a:lnTo>
                <a:lnTo>
                  <a:pt x="210" y="460"/>
                </a:lnTo>
                <a:lnTo>
                  <a:pt x="208" y="464"/>
                </a:lnTo>
                <a:lnTo>
                  <a:pt x="205" y="469"/>
                </a:lnTo>
                <a:lnTo>
                  <a:pt x="204" y="473"/>
                </a:lnTo>
                <a:lnTo>
                  <a:pt x="202" y="477"/>
                </a:lnTo>
                <a:lnTo>
                  <a:pt x="201" y="481"/>
                </a:lnTo>
                <a:lnTo>
                  <a:pt x="199" y="484"/>
                </a:lnTo>
                <a:lnTo>
                  <a:pt x="198" y="489"/>
                </a:lnTo>
                <a:lnTo>
                  <a:pt x="196" y="492"/>
                </a:lnTo>
                <a:lnTo>
                  <a:pt x="194" y="496"/>
                </a:lnTo>
                <a:lnTo>
                  <a:pt x="193" y="499"/>
                </a:lnTo>
                <a:lnTo>
                  <a:pt x="192" y="501"/>
                </a:lnTo>
                <a:lnTo>
                  <a:pt x="191" y="505"/>
                </a:lnTo>
                <a:lnTo>
                  <a:pt x="188" y="507"/>
                </a:lnTo>
                <a:lnTo>
                  <a:pt x="187" y="511"/>
                </a:lnTo>
                <a:lnTo>
                  <a:pt x="186" y="513"/>
                </a:lnTo>
                <a:lnTo>
                  <a:pt x="185" y="515"/>
                </a:lnTo>
                <a:lnTo>
                  <a:pt x="184" y="517"/>
                </a:lnTo>
                <a:lnTo>
                  <a:pt x="184" y="517"/>
                </a:lnTo>
                <a:lnTo>
                  <a:pt x="183" y="520"/>
                </a:lnTo>
                <a:lnTo>
                  <a:pt x="181" y="523"/>
                </a:lnTo>
                <a:lnTo>
                  <a:pt x="179" y="525"/>
                </a:lnTo>
                <a:lnTo>
                  <a:pt x="177" y="529"/>
                </a:lnTo>
                <a:lnTo>
                  <a:pt x="176" y="531"/>
                </a:lnTo>
                <a:lnTo>
                  <a:pt x="174" y="533"/>
                </a:lnTo>
                <a:lnTo>
                  <a:pt x="173" y="536"/>
                </a:lnTo>
                <a:lnTo>
                  <a:pt x="170" y="538"/>
                </a:lnTo>
                <a:lnTo>
                  <a:pt x="169" y="540"/>
                </a:lnTo>
                <a:lnTo>
                  <a:pt x="167" y="542"/>
                </a:lnTo>
                <a:lnTo>
                  <a:pt x="166" y="545"/>
                </a:lnTo>
                <a:lnTo>
                  <a:pt x="163" y="547"/>
                </a:lnTo>
                <a:lnTo>
                  <a:pt x="162" y="549"/>
                </a:lnTo>
                <a:lnTo>
                  <a:pt x="160" y="551"/>
                </a:lnTo>
                <a:lnTo>
                  <a:pt x="158" y="554"/>
                </a:lnTo>
                <a:lnTo>
                  <a:pt x="157" y="555"/>
                </a:lnTo>
                <a:lnTo>
                  <a:pt x="154" y="557"/>
                </a:lnTo>
                <a:lnTo>
                  <a:pt x="152" y="559"/>
                </a:lnTo>
                <a:lnTo>
                  <a:pt x="151" y="560"/>
                </a:lnTo>
                <a:lnTo>
                  <a:pt x="149" y="563"/>
                </a:lnTo>
                <a:lnTo>
                  <a:pt x="146" y="564"/>
                </a:lnTo>
                <a:lnTo>
                  <a:pt x="144" y="565"/>
                </a:lnTo>
                <a:lnTo>
                  <a:pt x="143" y="567"/>
                </a:lnTo>
                <a:lnTo>
                  <a:pt x="141" y="568"/>
                </a:lnTo>
                <a:lnTo>
                  <a:pt x="141" y="568"/>
                </a:lnTo>
                <a:lnTo>
                  <a:pt x="139" y="570"/>
                </a:lnTo>
                <a:lnTo>
                  <a:pt x="136" y="571"/>
                </a:lnTo>
                <a:lnTo>
                  <a:pt x="135" y="572"/>
                </a:lnTo>
                <a:lnTo>
                  <a:pt x="133" y="573"/>
                </a:lnTo>
                <a:lnTo>
                  <a:pt x="131" y="574"/>
                </a:lnTo>
                <a:lnTo>
                  <a:pt x="128" y="575"/>
                </a:lnTo>
                <a:lnTo>
                  <a:pt x="126" y="576"/>
                </a:lnTo>
                <a:lnTo>
                  <a:pt x="124" y="577"/>
                </a:lnTo>
                <a:lnTo>
                  <a:pt x="122" y="577"/>
                </a:lnTo>
                <a:lnTo>
                  <a:pt x="119" y="579"/>
                </a:lnTo>
                <a:lnTo>
                  <a:pt x="117" y="580"/>
                </a:lnTo>
                <a:lnTo>
                  <a:pt x="115" y="580"/>
                </a:lnTo>
                <a:lnTo>
                  <a:pt x="112" y="581"/>
                </a:lnTo>
                <a:lnTo>
                  <a:pt x="109" y="581"/>
                </a:lnTo>
                <a:lnTo>
                  <a:pt x="107" y="582"/>
                </a:lnTo>
                <a:lnTo>
                  <a:pt x="105" y="582"/>
                </a:lnTo>
                <a:lnTo>
                  <a:pt x="102" y="583"/>
                </a:lnTo>
                <a:lnTo>
                  <a:pt x="99" y="583"/>
                </a:lnTo>
                <a:lnTo>
                  <a:pt x="97" y="583"/>
                </a:lnTo>
                <a:lnTo>
                  <a:pt x="94" y="584"/>
                </a:lnTo>
                <a:lnTo>
                  <a:pt x="91" y="584"/>
                </a:lnTo>
                <a:lnTo>
                  <a:pt x="89" y="584"/>
                </a:lnTo>
                <a:lnTo>
                  <a:pt x="85" y="584"/>
                </a:lnTo>
                <a:lnTo>
                  <a:pt x="83" y="584"/>
                </a:lnTo>
                <a:lnTo>
                  <a:pt x="83" y="584"/>
                </a:lnTo>
                <a:lnTo>
                  <a:pt x="81" y="584"/>
                </a:lnTo>
                <a:lnTo>
                  <a:pt x="80" y="584"/>
                </a:lnTo>
                <a:lnTo>
                  <a:pt x="77" y="584"/>
                </a:lnTo>
                <a:lnTo>
                  <a:pt x="76" y="584"/>
                </a:lnTo>
                <a:lnTo>
                  <a:pt x="74" y="584"/>
                </a:lnTo>
                <a:lnTo>
                  <a:pt x="73" y="583"/>
                </a:lnTo>
                <a:lnTo>
                  <a:pt x="71" y="583"/>
                </a:lnTo>
                <a:lnTo>
                  <a:pt x="69" y="583"/>
                </a:lnTo>
                <a:lnTo>
                  <a:pt x="67" y="583"/>
                </a:lnTo>
                <a:lnTo>
                  <a:pt x="65" y="583"/>
                </a:lnTo>
                <a:lnTo>
                  <a:pt x="64" y="582"/>
                </a:lnTo>
                <a:lnTo>
                  <a:pt x="61" y="582"/>
                </a:lnTo>
                <a:lnTo>
                  <a:pt x="59" y="582"/>
                </a:lnTo>
                <a:lnTo>
                  <a:pt x="58" y="581"/>
                </a:lnTo>
                <a:lnTo>
                  <a:pt x="56" y="581"/>
                </a:lnTo>
                <a:lnTo>
                  <a:pt x="54" y="580"/>
                </a:lnTo>
                <a:lnTo>
                  <a:pt x="52" y="580"/>
                </a:lnTo>
                <a:lnTo>
                  <a:pt x="50" y="579"/>
                </a:lnTo>
                <a:lnTo>
                  <a:pt x="48" y="579"/>
                </a:lnTo>
                <a:lnTo>
                  <a:pt x="46" y="577"/>
                </a:lnTo>
                <a:lnTo>
                  <a:pt x="44" y="577"/>
                </a:lnTo>
                <a:lnTo>
                  <a:pt x="42" y="576"/>
                </a:lnTo>
                <a:lnTo>
                  <a:pt x="40" y="576"/>
                </a:lnTo>
                <a:lnTo>
                  <a:pt x="38" y="575"/>
                </a:lnTo>
                <a:lnTo>
                  <a:pt x="38" y="575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77" name="Freeform 29"/>
          <p:cNvSpPr>
            <a:spLocks/>
          </p:cNvSpPr>
          <p:nvPr/>
        </p:nvSpPr>
        <p:spPr bwMode="auto">
          <a:xfrm>
            <a:off x="6021388" y="4940300"/>
            <a:ext cx="109537" cy="138113"/>
          </a:xfrm>
          <a:custGeom>
            <a:avLst/>
            <a:gdLst/>
            <a:ahLst/>
            <a:cxnLst>
              <a:cxn ang="0">
                <a:pos x="4" y="301"/>
              </a:cxn>
              <a:cxn ang="0">
                <a:pos x="11" y="300"/>
              </a:cxn>
              <a:cxn ang="0">
                <a:pos x="25" y="297"/>
              </a:cxn>
              <a:cxn ang="0">
                <a:pos x="47" y="294"/>
              </a:cxn>
              <a:cxn ang="0">
                <a:pos x="69" y="291"/>
              </a:cxn>
              <a:cxn ang="0">
                <a:pos x="120" y="369"/>
              </a:cxn>
              <a:cxn ang="0">
                <a:pos x="234" y="370"/>
              </a:cxn>
              <a:cxn ang="0">
                <a:pos x="272" y="311"/>
              </a:cxn>
              <a:cxn ang="0">
                <a:pos x="251" y="271"/>
              </a:cxn>
              <a:cxn ang="0">
                <a:pos x="244" y="269"/>
              </a:cxn>
              <a:cxn ang="0">
                <a:pos x="235" y="266"/>
              </a:cxn>
              <a:cxn ang="0">
                <a:pos x="223" y="261"/>
              </a:cxn>
              <a:cxn ang="0">
                <a:pos x="209" y="257"/>
              </a:cxn>
              <a:cxn ang="0">
                <a:pos x="193" y="252"/>
              </a:cxn>
              <a:cxn ang="0">
                <a:pos x="179" y="249"/>
              </a:cxn>
              <a:cxn ang="0">
                <a:pos x="52" y="206"/>
              </a:cxn>
              <a:cxn ang="0">
                <a:pos x="11" y="141"/>
              </a:cxn>
              <a:cxn ang="0">
                <a:pos x="24" y="68"/>
              </a:cxn>
              <a:cxn ang="0">
                <a:pos x="69" y="21"/>
              </a:cxn>
              <a:cxn ang="0">
                <a:pos x="143" y="0"/>
              </a:cxn>
              <a:cxn ang="0">
                <a:pos x="251" y="14"/>
              </a:cxn>
              <a:cxn ang="0">
                <a:pos x="316" y="68"/>
              </a:cxn>
              <a:cxn ang="0">
                <a:pos x="327" y="117"/>
              </a:cxn>
              <a:cxn ang="0">
                <a:pos x="320" y="118"/>
              </a:cxn>
              <a:cxn ang="0">
                <a:pos x="309" y="119"/>
              </a:cxn>
              <a:cxn ang="0">
                <a:pos x="289" y="123"/>
              </a:cxn>
              <a:cxn ang="0">
                <a:pos x="260" y="126"/>
              </a:cxn>
              <a:cxn ang="0">
                <a:pos x="233" y="76"/>
              </a:cxn>
              <a:cxn ang="0">
                <a:pos x="137" y="58"/>
              </a:cxn>
              <a:cxn ang="0">
                <a:pos x="80" y="98"/>
              </a:cxn>
              <a:cxn ang="0">
                <a:pos x="89" y="136"/>
              </a:cxn>
              <a:cxn ang="0">
                <a:pos x="92" y="140"/>
              </a:cxn>
              <a:cxn ang="0">
                <a:pos x="95" y="143"/>
              </a:cxn>
              <a:cxn ang="0">
                <a:pos x="100" y="147"/>
              </a:cxn>
              <a:cxn ang="0">
                <a:pos x="104" y="150"/>
              </a:cxn>
              <a:cxn ang="0">
                <a:pos x="109" y="152"/>
              </a:cxn>
              <a:cxn ang="0">
                <a:pos x="115" y="156"/>
              </a:cxn>
              <a:cxn ang="0">
                <a:pos x="118" y="157"/>
              </a:cxn>
              <a:cxn ang="0">
                <a:pos x="125" y="159"/>
              </a:cxn>
              <a:cxn ang="0">
                <a:pos x="134" y="161"/>
              </a:cxn>
              <a:cxn ang="0">
                <a:pos x="144" y="165"/>
              </a:cxn>
              <a:cxn ang="0">
                <a:pos x="158" y="168"/>
              </a:cxn>
              <a:cxn ang="0">
                <a:pos x="172" y="173"/>
              </a:cxn>
              <a:cxn ang="0">
                <a:pos x="261" y="198"/>
              </a:cxn>
              <a:cxn ang="0">
                <a:pos x="328" y="243"/>
              </a:cxn>
              <a:cxn ang="0">
                <a:pos x="345" y="327"/>
              </a:cxn>
              <a:cxn ang="0">
                <a:pos x="290" y="406"/>
              </a:cxn>
              <a:cxn ang="0">
                <a:pos x="255" y="422"/>
              </a:cxn>
              <a:cxn ang="0">
                <a:pos x="242" y="425"/>
              </a:cxn>
              <a:cxn ang="0">
                <a:pos x="227" y="430"/>
              </a:cxn>
              <a:cxn ang="0">
                <a:pos x="212" y="432"/>
              </a:cxn>
              <a:cxn ang="0">
                <a:pos x="197" y="433"/>
              </a:cxn>
              <a:cxn ang="0">
                <a:pos x="182" y="435"/>
              </a:cxn>
              <a:cxn ang="0">
                <a:pos x="83" y="423"/>
              </a:cxn>
              <a:cxn ang="0">
                <a:pos x="0" y="302"/>
              </a:cxn>
            </a:cxnLst>
            <a:rect l="0" t="0" r="r" b="b"/>
            <a:pathLst>
              <a:path w="345" h="435">
                <a:moveTo>
                  <a:pt x="0" y="302"/>
                </a:moveTo>
                <a:lnTo>
                  <a:pt x="1" y="302"/>
                </a:lnTo>
                <a:lnTo>
                  <a:pt x="2" y="302"/>
                </a:lnTo>
                <a:lnTo>
                  <a:pt x="4" y="301"/>
                </a:lnTo>
                <a:lnTo>
                  <a:pt x="5" y="301"/>
                </a:lnTo>
                <a:lnTo>
                  <a:pt x="7" y="301"/>
                </a:lnTo>
                <a:lnTo>
                  <a:pt x="9" y="301"/>
                </a:lnTo>
                <a:lnTo>
                  <a:pt x="11" y="300"/>
                </a:lnTo>
                <a:lnTo>
                  <a:pt x="14" y="300"/>
                </a:lnTo>
                <a:lnTo>
                  <a:pt x="17" y="300"/>
                </a:lnTo>
                <a:lnTo>
                  <a:pt x="21" y="299"/>
                </a:lnTo>
                <a:lnTo>
                  <a:pt x="25" y="297"/>
                </a:lnTo>
                <a:lnTo>
                  <a:pt x="30" y="297"/>
                </a:lnTo>
                <a:lnTo>
                  <a:pt x="34" y="296"/>
                </a:lnTo>
                <a:lnTo>
                  <a:pt x="40" y="295"/>
                </a:lnTo>
                <a:lnTo>
                  <a:pt x="47" y="294"/>
                </a:lnTo>
                <a:lnTo>
                  <a:pt x="53" y="293"/>
                </a:lnTo>
                <a:lnTo>
                  <a:pt x="61" y="292"/>
                </a:lnTo>
                <a:lnTo>
                  <a:pt x="69" y="291"/>
                </a:lnTo>
                <a:lnTo>
                  <a:pt x="69" y="291"/>
                </a:lnTo>
                <a:lnTo>
                  <a:pt x="73" y="319"/>
                </a:lnTo>
                <a:lnTo>
                  <a:pt x="84" y="339"/>
                </a:lnTo>
                <a:lnTo>
                  <a:pt x="102" y="354"/>
                </a:lnTo>
                <a:lnTo>
                  <a:pt x="120" y="369"/>
                </a:lnTo>
                <a:lnTo>
                  <a:pt x="145" y="377"/>
                </a:lnTo>
                <a:lnTo>
                  <a:pt x="177" y="377"/>
                </a:lnTo>
                <a:lnTo>
                  <a:pt x="209" y="377"/>
                </a:lnTo>
                <a:lnTo>
                  <a:pt x="234" y="370"/>
                </a:lnTo>
                <a:lnTo>
                  <a:pt x="248" y="357"/>
                </a:lnTo>
                <a:lnTo>
                  <a:pt x="264" y="344"/>
                </a:lnTo>
                <a:lnTo>
                  <a:pt x="272" y="328"/>
                </a:lnTo>
                <a:lnTo>
                  <a:pt x="272" y="311"/>
                </a:lnTo>
                <a:lnTo>
                  <a:pt x="272" y="295"/>
                </a:lnTo>
                <a:lnTo>
                  <a:pt x="265" y="283"/>
                </a:lnTo>
                <a:lnTo>
                  <a:pt x="252" y="272"/>
                </a:lnTo>
                <a:lnTo>
                  <a:pt x="251" y="271"/>
                </a:lnTo>
                <a:lnTo>
                  <a:pt x="248" y="271"/>
                </a:lnTo>
                <a:lnTo>
                  <a:pt x="247" y="270"/>
                </a:lnTo>
                <a:lnTo>
                  <a:pt x="245" y="269"/>
                </a:lnTo>
                <a:lnTo>
                  <a:pt x="244" y="269"/>
                </a:lnTo>
                <a:lnTo>
                  <a:pt x="242" y="268"/>
                </a:lnTo>
                <a:lnTo>
                  <a:pt x="239" y="267"/>
                </a:lnTo>
                <a:lnTo>
                  <a:pt x="237" y="266"/>
                </a:lnTo>
                <a:lnTo>
                  <a:pt x="235" y="266"/>
                </a:lnTo>
                <a:lnTo>
                  <a:pt x="231" y="265"/>
                </a:lnTo>
                <a:lnTo>
                  <a:pt x="229" y="263"/>
                </a:lnTo>
                <a:lnTo>
                  <a:pt x="226" y="262"/>
                </a:lnTo>
                <a:lnTo>
                  <a:pt x="223" y="261"/>
                </a:lnTo>
                <a:lnTo>
                  <a:pt x="220" y="260"/>
                </a:lnTo>
                <a:lnTo>
                  <a:pt x="217" y="259"/>
                </a:lnTo>
                <a:lnTo>
                  <a:pt x="213" y="258"/>
                </a:lnTo>
                <a:lnTo>
                  <a:pt x="209" y="257"/>
                </a:lnTo>
                <a:lnTo>
                  <a:pt x="205" y="255"/>
                </a:lnTo>
                <a:lnTo>
                  <a:pt x="202" y="254"/>
                </a:lnTo>
                <a:lnTo>
                  <a:pt x="197" y="253"/>
                </a:lnTo>
                <a:lnTo>
                  <a:pt x="193" y="252"/>
                </a:lnTo>
                <a:lnTo>
                  <a:pt x="188" y="251"/>
                </a:lnTo>
                <a:lnTo>
                  <a:pt x="184" y="250"/>
                </a:lnTo>
                <a:lnTo>
                  <a:pt x="179" y="249"/>
                </a:lnTo>
                <a:lnTo>
                  <a:pt x="179" y="249"/>
                </a:lnTo>
                <a:lnTo>
                  <a:pt x="128" y="236"/>
                </a:lnTo>
                <a:lnTo>
                  <a:pt x="92" y="225"/>
                </a:lnTo>
                <a:lnTo>
                  <a:pt x="73" y="216"/>
                </a:lnTo>
                <a:lnTo>
                  <a:pt x="52" y="206"/>
                </a:lnTo>
                <a:lnTo>
                  <a:pt x="38" y="193"/>
                </a:lnTo>
                <a:lnTo>
                  <a:pt x="27" y="176"/>
                </a:lnTo>
                <a:lnTo>
                  <a:pt x="17" y="159"/>
                </a:lnTo>
                <a:lnTo>
                  <a:pt x="11" y="141"/>
                </a:lnTo>
                <a:lnTo>
                  <a:pt x="11" y="121"/>
                </a:lnTo>
                <a:lnTo>
                  <a:pt x="11" y="101"/>
                </a:lnTo>
                <a:lnTo>
                  <a:pt x="16" y="84"/>
                </a:lnTo>
                <a:lnTo>
                  <a:pt x="24" y="68"/>
                </a:lnTo>
                <a:lnTo>
                  <a:pt x="33" y="53"/>
                </a:lnTo>
                <a:lnTo>
                  <a:pt x="44" y="40"/>
                </a:lnTo>
                <a:lnTo>
                  <a:pt x="59" y="30"/>
                </a:lnTo>
                <a:lnTo>
                  <a:pt x="69" y="21"/>
                </a:lnTo>
                <a:lnTo>
                  <a:pt x="85" y="14"/>
                </a:lnTo>
                <a:lnTo>
                  <a:pt x="103" y="8"/>
                </a:lnTo>
                <a:lnTo>
                  <a:pt x="123" y="3"/>
                </a:lnTo>
                <a:lnTo>
                  <a:pt x="143" y="0"/>
                </a:lnTo>
                <a:lnTo>
                  <a:pt x="165" y="0"/>
                </a:lnTo>
                <a:lnTo>
                  <a:pt x="197" y="0"/>
                </a:lnTo>
                <a:lnTo>
                  <a:pt x="226" y="5"/>
                </a:lnTo>
                <a:lnTo>
                  <a:pt x="251" y="14"/>
                </a:lnTo>
                <a:lnTo>
                  <a:pt x="275" y="24"/>
                </a:lnTo>
                <a:lnTo>
                  <a:pt x="293" y="37"/>
                </a:lnTo>
                <a:lnTo>
                  <a:pt x="305" y="53"/>
                </a:lnTo>
                <a:lnTo>
                  <a:pt x="316" y="68"/>
                </a:lnTo>
                <a:lnTo>
                  <a:pt x="324" y="90"/>
                </a:lnTo>
                <a:lnTo>
                  <a:pt x="329" y="117"/>
                </a:lnTo>
                <a:lnTo>
                  <a:pt x="328" y="117"/>
                </a:lnTo>
                <a:lnTo>
                  <a:pt x="327" y="117"/>
                </a:lnTo>
                <a:lnTo>
                  <a:pt x="326" y="117"/>
                </a:lnTo>
                <a:lnTo>
                  <a:pt x="324" y="118"/>
                </a:lnTo>
                <a:lnTo>
                  <a:pt x="322" y="118"/>
                </a:lnTo>
                <a:lnTo>
                  <a:pt x="320" y="118"/>
                </a:lnTo>
                <a:lnTo>
                  <a:pt x="318" y="118"/>
                </a:lnTo>
                <a:lnTo>
                  <a:pt x="315" y="119"/>
                </a:lnTo>
                <a:lnTo>
                  <a:pt x="312" y="119"/>
                </a:lnTo>
                <a:lnTo>
                  <a:pt x="309" y="119"/>
                </a:lnTo>
                <a:lnTo>
                  <a:pt x="304" y="121"/>
                </a:lnTo>
                <a:lnTo>
                  <a:pt x="299" y="121"/>
                </a:lnTo>
                <a:lnTo>
                  <a:pt x="295" y="122"/>
                </a:lnTo>
                <a:lnTo>
                  <a:pt x="289" y="123"/>
                </a:lnTo>
                <a:lnTo>
                  <a:pt x="282" y="123"/>
                </a:lnTo>
                <a:lnTo>
                  <a:pt x="276" y="124"/>
                </a:lnTo>
                <a:lnTo>
                  <a:pt x="268" y="125"/>
                </a:lnTo>
                <a:lnTo>
                  <a:pt x="260" y="126"/>
                </a:lnTo>
                <a:lnTo>
                  <a:pt x="260" y="126"/>
                </a:lnTo>
                <a:lnTo>
                  <a:pt x="256" y="105"/>
                </a:lnTo>
                <a:lnTo>
                  <a:pt x="247" y="88"/>
                </a:lnTo>
                <a:lnTo>
                  <a:pt x="233" y="76"/>
                </a:lnTo>
                <a:lnTo>
                  <a:pt x="218" y="64"/>
                </a:lnTo>
                <a:lnTo>
                  <a:pt x="196" y="58"/>
                </a:lnTo>
                <a:lnTo>
                  <a:pt x="169" y="58"/>
                </a:lnTo>
                <a:lnTo>
                  <a:pt x="137" y="58"/>
                </a:lnTo>
                <a:lnTo>
                  <a:pt x="114" y="64"/>
                </a:lnTo>
                <a:lnTo>
                  <a:pt x="100" y="74"/>
                </a:lnTo>
                <a:lnTo>
                  <a:pt x="86" y="85"/>
                </a:lnTo>
                <a:lnTo>
                  <a:pt x="80" y="98"/>
                </a:lnTo>
                <a:lnTo>
                  <a:pt x="80" y="111"/>
                </a:lnTo>
                <a:lnTo>
                  <a:pt x="80" y="121"/>
                </a:lnTo>
                <a:lnTo>
                  <a:pt x="83" y="130"/>
                </a:lnTo>
                <a:lnTo>
                  <a:pt x="89" y="136"/>
                </a:lnTo>
                <a:lnTo>
                  <a:pt x="90" y="138"/>
                </a:lnTo>
                <a:lnTo>
                  <a:pt x="90" y="139"/>
                </a:lnTo>
                <a:lnTo>
                  <a:pt x="91" y="140"/>
                </a:lnTo>
                <a:lnTo>
                  <a:pt x="92" y="140"/>
                </a:lnTo>
                <a:lnTo>
                  <a:pt x="93" y="141"/>
                </a:lnTo>
                <a:lnTo>
                  <a:pt x="93" y="142"/>
                </a:lnTo>
                <a:lnTo>
                  <a:pt x="94" y="143"/>
                </a:lnTo>
                <a:lnTo>
                  <a:pt x="95" y="143"/>
                </a:lnTo>
                <a:lnTo>
                  <a:pt x="97" y="144"/>
                </a:lnTo>
                <a:lnTo>
                  <a:pt x="98" y="145"/>
                </a:lnTo>
                <a:lnTo>
                  <a:pt x="99" y="147"/>
                </a:lnTo>
                <a:lnTo>
                  <a:pt x="100" y="147"/>
                </a:lnTo>
                <a:lnTo>
                  <a:pt x="101" y="148"/>
                </a:lnTo>
                <a:lnTo>
                  <a:pt x="102" y="149"/>
                </a:lnTo>
                <a:lnTo>
                  <a:pt x="103" y="149"/>
                </a:lnTo>
                <a:lnTo>
                  <a:pt x="104" y="150"/>
                </a:lnTo>
                <a:lnTo>
                  <a:pt x="106" y="151"/>
                </a:lnTo>
                <a:lnTo>
                  <a:pt x="107" y="151"/>
                </a:lnTo>
                <a:lnTo>
                  <a:pt x="108" y="152"/>
                </a:lnTo>
                <a:lnTo>
                  <a:pt x="109" y="152"/>
                </a:lnTo>
                <a:lnTo>
                  <a:pt x="110" y="153"/>
                </a:lnTo>
                <a:lnTo>
                  <a:pt x="112" y="155"/>
                </a:lnTo>
                <a:lnTo>
                  <a:pt x="114" y="155"/>
                </a:lnTo>
                <a:lnTo>
                  <a:pt x="115" y="156"/>
                </a:lnTo>
                <a:lnTo>
                  <a:pt x="115" y="156"/>
                </a:lnTo>
                <a:lnTo>
                  <a:pt x="116" y="156"/>
                </a:lnTo>
                <a:lnTo>
                  <a:pt x="117" y="157"/>
                </a:lnTo>
                <a:lnTo>
                  <a:pt x="118" y="157"/>
                </a:lnTo>
                <a:lnTo>
                  <a:pt x="119" y="157"/>
                </a:lnTo>
                <a:lnTo>
                  <a:pt x="121" y="158"/>
                </a:lnTo>
                <a:lnTo>
                  <a:pt x="123" y="158"/>
                </a:lnTo>
                <a:lnTo>
                  <a:pt x="125" y="159"/>
                </a:lnTo>
                <a:lnTo>
                  <a:pt x="127" y="159"/>
                </a:lnTo>
                <a:lnTo>
                  <a:pt x="129" y="160"/>
                </a:lnTo>
                <a:lnTo>
                  <a:pt x="132" y="160"/>
                </a:lnTo>
                <a:lnTo>
                  <a:pt x="134" y="161"/>
                </a:lnTo>
                <a:lnTo>
                  <a:pt x="136" y="161"/>
                </a:lnTo>
                <a:lnTo>
                  <a:pt x="138" y="162"/>
                </a:lnTo>
                <a:lnTo>
                  <a:pt x="142" y="164"/>
                </a:lnTo>
                <a:lnTo>
                  <a:pt x="144" y="165"/>
                </a:lnTo>
                <a:lnTo>
                  <a:pt x="148" y="165"/>
                </a:lnTo>
                <a:lnTo>
                  <a:pt x="151" y="166"/>
                </a:lnTo>
                <a:lnTo>
                  <a:pt x="154" y="167"/>
                </a:lnTo>
                <a:lnTo>
                  <a:pt x="158" y="168"/>
                </a:lnTo>
                <a:lnTo>
                  <a:pt x="161" y="169"/>
                </a:lnTo>
                <a:lnTo>
                  <a:pt x="165" y="170"/>
                </a:lnTo>
                <a:lnTo>
                  <a:pt x="169" y="172"/>
                </a:lnTo>
                <a:lnTo>
                  <a:pt x="172" y="173"/>
                </a:lnTo>
                <a:lnTo>
                  <a:pt x="177" y="174"/>
                </a:lnTo>
                <a:lnTo>
                  <a:pt x="177" y="174"/>
                </a:lnTo>
                <a:lnTo>
                  <a:pt x="227" y="186"/>
                </a:lnTo>
                <a:lnTo>
                  <a:pt x="261" y="198"/>
                </a:lnTo>
                <a:lnTo>
                  <a:pt x="281" y="206"/>
                </a:lnTo>
                <a:lnTo>
                  <a:pt x="301" y="215"/>
                </a:lnTo>
                <a:lnTo>
                  <a:pt x="316" y="227"/>
                </a:lnTo>
                <a:lnTo>
                  <a:pt x="328" y="243"/>
                </a:lnTo>
                <a:lnTo>
                  <a:pt x="339" y="259"/>
                </a:lnTo>
                <a:lnTo>
                  <a:pt x="345" y="279"/>
                </a:lnTo>
                <a:lnTo>
                  <a:pt x="345" y="303"/>
                </a:lnTo>
                <a:lnTo>
                  <a:pt x="345" y="327"/>
                </a:lnTo>
                <a:lnTo>
                  <a:pt x="338" y="348"/>
                </a:lnTo>
                <a:lnTo>
                  <a:pt x="324" y="370"/>
                </a:lnTo>
                <a:lnTo>
                  <a:pt x="311" y="390"/>
                </a:lnTo>
                <a:lnTo>
                  <a:pt x="290" y="406"/>
                </a:lnTo>
                <a:lnTo>
                  <a:pt x="265" y="418"/>
                </a:lnTo>
                <a:lnTo>
                  <a:pt x="262" y="419"/>
                </a:lnTo>
                <a:lnTo>
                  <a:pt x="259" y="420"/>
                </a:lnTo>
                <a:lnTo>
                  <a:pt x="255" y="422"/>
                </a:lnTo>
                <a:lnTo>
                  <a:pt x="252" y="423"/>
                </a:lnTo>
                <a:lnTo>
                  <a:pt x="248" y="424"/>
                </a:lnTo>
                <a:lnTo>
                  <a:pt x="245" y="425"/>
                </a:lnTo>
                <a:lnTo>
                  <a:pt x="242" y="425"/>
                </a:lnTo>
                <a:lnTo>
                  <a:pt x="238" y="427"/>
                </a:lnTo>
                <a:lnTo>
                  <a:pt x="235" y="428"/>
                </a:lnTo>
                <a:lnTo>
                  <a:pt x="231" y="429"/>
                </a:lnTo>
                <a:lnTo>
                  <a:pt x="227" y="430"/>
                </a:lnTo>
                <a:lnTo>
                  <a:pt x="223" y="430"/>
                </a:lnTo>
                <a:lnTo>
                  <a:pt x="220" y="431"/>
                </a:lnTo>
                <a:lnTo>
                  <a:pt x="217" y="431"/>
                </a:lnTo>
                <a:lnTo>
                  <a:pt x="212" y="432"/>
                </a:lnTo>
                <a:lnTo>
                  <a:pt x="209" y="432"/>
                </a:lnTo>
                <a:lnTo>
                  <a:pt x="205" y="433"/>
                </a:lnTo>
                <a:lnTo>
                  <a:pt x="201" y="433"/>
                </a:lnTo>
                <a:lnTo>
                  <a:pt x="197" y="433"/>
                </a:lnTo>
                <a:lnTo>
                  <a:pt x="193" y="435"/>
                </a:lnTo>
                <a:lnTo>
                  <a:pt x="189" y="435"/>
                </a:lnTo>
                <a:lnTo>
                  <a:pt x="185" y="435"/>
                </a:lnTo>
                <a:lnTo>
                  <a:pt x="182" y="435"/>
                </a:lnTo>
                <a:lnTo>
                  <a:pt x="177" y="435"/>
                </a:lnTo>
                <a:lnTo>
                  <a:pt x="177" y="435"/>
                </a:lnTo>
                <a:lnTo>
                  <a:pt x="124" y="435"/>
                </a:lnTo>
                <a:lnTo>
                  <a:pt x="83" y="423"/>
                </a:lnTo>
                <a:lnTo>
                  <a:pt x="55" y="401"/>
                </a:lnTo>
                <a:lnTo>
                  <a:pt x="26" y="379"/>
                </a:lnTo>
                <a:lnTo>
                  <a:pt x="8" y="346"/>
                </a:lnTo>
                <a:lnTo>
                  <a:pt x="0" y="302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78" name="Freeform 30"/>
          <p:cNvSpPr>
            <a:spLocks noEditPoints="1"/>
          </p:cNvSpPr>
          <p:nvPr/>
        </p:nvSpPr>
        <p:spPr bwMode="auto">
          <a:xfrm>
            <a:off x="6157913" y="4892675"/>
            <a:ext cx="22225" cy="182563"/>
          </a:xfrm>
          <a:custGeom>
            <a:avLst/>
            <a:gdLst/>
            <a:ahLst/>
            <a:cxnLst>
              <a:cxn ang="0">
                <a:pos x="0" y="80"/>
              </a:cxn>
              <a:cxn ang="0">
                <a:pos x="0" y="0"/>
              </a:cxn>
              <a:cxn ang="0">
                <a:pos x="70" y="0"/>
              </a:cxn>
              <a:cxn ang="0">
                <a:pos x="70" y="80"/>
              </a:cxn>
              <a:cxn ang="0">
                <a:pos x="0" y="80"/>
              </a:cxn>
              <a:cxn ang="0">
                <a:pos x="0" y="573"/>
              </a:cxn>
              <a:cxn ang="0">
                <a:pos x="0" y="157"/>
              </a:cxn>
              <a:cxn ang="0">
                <a:pos x="70" y="157"/>
              </a:cxn>
              <a:cxn ang="0">
                <a:pos x="70" y="573"/>
              </a:cxn>
              <a:cxn ang="0">
                <a:pos x="0" y="573"/>
              </a:cxn>
            </a:cxnLst>
            <a:rect l="0" t="0" r="r" b="b"/>
            <a:pathLst>
              <a:path w="70" h="573">
                <a:moveTo>
                  <a:pt x="0" y="80"/>
                </a:moveTo>
                <a:lnTo>
                  <a:pt x="0" y="0"/>
                </a:lnTo>
                <a:lnTo>
                  <a:pt x="70" y="0"/>
                </a:lnTo>
                <a:lnTo>
                  <a:pt x="70" y="80"/>
                </a:lnTo>
                <a:lnTo>
                  <a:pt x="0" y="80"/>
                </a:lnTo>
                <a:close/>
                <a:moveTo>
                  <a:pt x="0" y="573"/>
                </a:moveTo>
                <a:lnTo>
                  <a:pt x="0" y="157"/>
                </a:lnTo>
                <a:lnTo>
                  <a:pt x="70" y="157"/>
                </a:lnTo>
                <a:lnTo>
                  <a:pt x="70" y="573"/>
                </a:lnTo>
                <a:lnTo>
                  <a:pt x="0" y="573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79" name="Freeform 31"/>
          <p:cNvSpPr>
            <a:spLocks noEditPoints="1"/>
          </p:cNvSpPr>
          <p:nvPr/>
        </p:nvSpPr>
        <p:spPr bwMode="auto">
          <a:xfrm>
            <a:off x="6205538" y="4940300"/>
            <a:ext cx="117475" cy="187325"/>
          </a:xfrm>
          <a:custGeom>
            <a:avLst/>
            <a:gdLst/>
            <a:ahLst/>
            <a:cxnLst>
              <a:cxn ang="0">
                <a:pos x="18" y="459"/>
              </a:cxn>
              <a:cxn ang="0">
                <a:pos x="25" y="461"/>
              </a:cxn>
              <a:cxn ang="0">
                <a:pos x="38" y="463"/>
              </a:cxn>
              <a:cxn ang="0">
                <a:pos x="59" y="465"/>
              </a:cxn>
              <a:cxn ang="0">
                <a:pos x="82" y="469"/>
              </a:cxn>
              <a:cxn ang="0">
                <a:pos x="84" y="479"/>
              </a:cxn>
              <a:cxn ang="0">
                <a:pos x="87" y="488"/>
              </a:cxn>
              <a:cxn ang="0">
                <a:pos x="91" y="497"/>
              </a:cxn>
              <a:cxn ang="0">
                <a:pos x="95" y="504"/>
              </a:cxn>
              <a:cxn ang="0">
                <a:pos x="100" y="510"/>
              </a:cxn>
              <a:cxn ang="0">
                <a:pos x="106" y="515"/>
              </a:cxn>
              <a:cxn ang="0">
                <a:pos x="113" y="520"/>
              </a:cxn>
              <a:cxn ang="0">
                <a:pos x="123" y="525"/>
              </a:cxn>
              <a:cxn ang="0">
                <a:pos x="134" y="530"/>
              </a:cxn>
              <a:cxn ang="0">
                <a:pos x="147" y="532"/>
              </a:cxn>
              <a:cxn ang="0">
                <a:pos x="160" y="534"/>
              </a:cxn>
              <a:cxn ang="0">
                <a:pos x="175" y="535"/>
              </a:cxn>
              <a:cxn ang="0">
                <a:pos x="186" y="535"/>
              </a:cxn>
              <a:cxn ang="0">
                <a:pos x="202" y="534"/>
              </a:cxn>
              <a:cxn ang="0">
                <a:pos x="216" y="532"/>
              </a:cxn>
              <a:cxn ang="0">
                <a:pos x="228" y="529"/>
              </a:cxn>
              <a:cxn ang="0">
                <a:pos x="241" y="524"/>
              </a:cxn>
              <a:cxn ang="0">
                <a:pos x="251" y="520"/>
              </a:cxn>
              <a:cxn ang="0">
                <a:pos x="258" y="514"/>
              </a:cxn>
              <a:cxn ang="0">
                <a:pos x="266" y="507"/>
              </a:cxn>
              <a:cxn ang="0">
                <a:pos x="273" y="499"/>
              </a:cxn>
              <a:cxn ang="0">
                <a:pos x="279" y="490"/>
              </a:cxn>
              <a:cxn ang="0">
                <a:pos x="284" y="480"/>
              </a:cxn>
              <a:cxn ang="0">
                <a:pos x="290" y="470"/>
              </a:cxn>
              <a:cxn ang="0">
                <a:pos x="292" y="462"/>
              </a:cxn>
              <a:cxn ang="0">
                <a:pos x="293" y="453"/>
              </a:cxn>
              <a:cxn ang="0">
                <a:pos x="294" y="441"/>
              </a:cxn>
              <a:cxn ang="0">
                <a:pos x="295" y="428"/>
              </a:cxn>
              <a:cxn ang="0">
                <a:pos x="296" y="412"/>
              </a:cxn>
              <a:cxn ang="0">
                <a:pos x="296" y="393"/>
              </a:cxn>
              <a:cxn ang="0">
                <a:pos x="296" y="371"/>
              </a:cxn>
              <a:cxn ang="0">
                <a:pos x="181" y="425"/>
              </a:cxn>
              <a:cxn ang="0">
                <a:pos x="16" y="322"/>
              </a:cxn>
              <a:cxn ang="0">
                <a:pos x="8" y="139"/>
              </a:cxn>
              <a:cxn ang="0">
                <a:pos x="86" y="28"/>
              </a:cxn>
              <a:cxn ang="0">
                <a:pos x="231" y="0"/>
              </a:cxn>
              <a:cxn ang="0">
                <a:pos x="303" y="58"/>
              </a:cxn>
              <a:cxn ang="0">
                <a:pos x="303" y="53"/>
              </a:cxn>
              <a:cxn ang="0">
                <a:pos x="303" y="42"/>
              </a:cxn>
              <a:cxn ang="0">
                <a:pos x="303" y="26"/>
              </a:cxn>
              <a:cxn ang="0">
                <a:pos x="303" y="9"/>
              </a:cxn>
              <a:cxn ang="0">
                <a:pos x="308" y="9"/>
              </a:cxn>
              <a:cxn ang="0">
                <a:pos x="316" y="9"/>
              </a:cxn>
              <a:cxn ang="0">
                <a:pos x="330" y="9"/>
              </a:cxn>
              <a:cxn ang="0">
                <a:pos x="352" y="9"/>
              </a:cxn>
              <a:cxn ang="0">
                <a:pos x="367" y="9"/>
              </a:cxn>
              <a:cxn ang="0">
                <a:pos x="360" y="479"/>
              </a:cxn>
              <a:cxn ang="0">
                <a:pos x="284" y="569"/>
              </a:cxn>
              <a:cxn ang="0">
                <a:pos x="130" y="593"/>
              </a:cxn>
              <a:cxn ang="0">
                <a:pos x="13" y="504"/>
              </a:cxn>
              <a:cxn ang="0">
                <a:pos x="84" y="305"/>
              </a:cxn>
              <a:cxn ang="0">
                <a:pos x="188" y="368"/>
              </a:cxn>
              <a:cxn ang="0">
                <a:pos x="291" y="305"/>
              </a:cxn>
              <a:cxn ang="0">
                <a:pos x="291" y="123"/>
              </a:cxn>
              <a:cxn ang="0">
                <a:pos x="186" y="58"/>
              </a:cxn>
              <a:cxn ang="0">
                <a:pos x="84" y="122"/>
              </a:cxn>
            </a:cxnLst>
            <a:rect l="0" t="0" r="r" b="b"/>
            <a:pathLst>
              <a:path w="367" h="593">
                <a:moveTo>
                  <a:pt x="14" y="459"/>
                </a:moveTo>
                <a:lnTo>
                  <a:pt x="15" y="459"/>
                </a:lnTo>
                <a:lnTo>
                  <a:pt x="16" y="459"/>
                </a:lnTo>
                <a:lnTo>
                  <a:pt x="18" y="459"/>
                </a:lnTo>
                <a:lnTo>
                  <a:pt x="19" y="461"/>
                </a:lnTo>
                <a:lnTo>
                  <a:pt x="21" y="461"/>
                </a:lnTo>
                <a:lnTo>
                  <a:pt x="23" y="461"/>
                </a:lnTo>
                <a:lnTo>
                  <a:pt x="25" y="461"/>
                </a:lnTo>
                <a:lnTo>
                  <a:pt x="28" y="462"/>
                </a:lnTo>
                <a:lnTo>
                  <a:pt x="31" y="462"/>
                </a:lnTo>
                <a:lnTo>
                  <a:pt x="35" y="462"/>
                </a:lnTo>
                <a:lnTo>
                  <a:pt x="38" y="463"/>
                </a:lnTo>
                <a:lnTo>
                  <a:pt x="42" y="463"/>
                </a:lnTo>
                <a:lnTo>
                  <a:pt x="48" y="464"/>
                </a:lnTo>
                <a:lnTo>
                  <a:pt x="54" y="465"/>
                </a:lnTo>
                <a:lnTo>
                  <a:pt x="59" y="465"/>
                </a:lnTo>
                <a:lnTo>
                  <a:pt x="66" y="466"/>
                </a:lnTo>
                <a:lnTo>
                  <a:pt x="74" y="467"/>
                </a:lnTo>
                <a:lnTo>
                  <a:pt x="82" y="469"/>
                </a:lnTo>
                <a:lnTo>
                  <a:pt x="82" y="469"/>
                </a:lnTo>
                <a:lnTo>
                  <a:pt x="82" y="471"/>
                </a:lnTo>
                <a:lnTo>
                  <a:pt x="83" y="474"/>
                </a:lnTo>
                <a:lnTo>
                  <a:pt x="83" y="476"/>
                </a:lnTo>
                <a:lnTo>
                  <a:pt x="84" y="479"/>
                </a:lnTo>
                <a:lnTo>
                  <a:pt x="84" y="481"/>
                </a:lnTo>
                <a:lnTo>
                  <a:pt x="86" y="483"/>
                </a:lnTo>
                <a:lnTo>
                  <a:pt x="87" y="486"/>
                </a:lnTo>
                <a:lnTo>
                  <a:pt x="87" y="488"/>
                </a:lnTo>
                <a:lnTo>
                  <a:pt x="88" y="490"/>
                </a:lnTo>
                <a:lnTo>
                  <a:pt x="89" y="492"/>
                </a:lnTo>
                <a:lnTo>
                  <a:pt x="90" y="495"/>
                </a:lnTo>
                <a:lnTo>
                  <a:pt x="91" y="497"/>
                </a:lnTo>
                <a:lnTo>
                  <a:pt x="91" y="498"/>
                </a:lnTo>
                <a:lnTo>
                  <a:pt x="92" y="500"/>
                </a:lnTo>
                <a:lnTo>
                  <a:pt x="93" y="503"/>
                </a:lnTo>
                <a:lnTo>
                  <a:pt x="95" y="504"/>
                </a:lnTo>
                <a:lnTo>
                  <a:pt x="96" y="505"/>
                </a:lnTo>
                <a:lnTo>
                  <a:pt x="98" y="507"/>
                </a:lnTo>
                <a:lnTo>
                  <a:pt x="99" y="508"/>
                </a:lnTo>
                <a:lnTo>
                  <a:pt x="100" y="510"/>
                </a:lnTo>
                <a:lnTo>
                  <a:pt x="101" y="512"/>
                </a:lnTo>
                <a:lnTo>
                  <a:pt x="103" y="513"/>
                </a:lnTo>
                <a:lnTo>
                  <a:pt x="105" y="514"/>
                </a:lnTo>
                <a:lnTo>
                  <a:pt x="106" y="515"/>
                </a:lnTo>
                <a:lnTo>
                  <a:pt x="106" y="515"/>
                </a:lnTo>
                <a:lnTo>
                  <a:pt x="108" y="516"/>
                </a:lnTo>
                <a:lnTo>
                  <a:pt x="110" y="518"/>
                </a:lnTo>
                <a:lnTo>
                  <a:pt x="113" y="520"/>
                </a:lnTo>
                <a:lnTo>
                  <a:pt x="115" y="522"/>
                </a:lnTo>
                <a:lnTo>
                  <a:pt x="118" y="523"/>
                </a:lnTo>
                <a:lnTo>
                  <a:pt x="121" y="524"/>
                </a:lnTo>
                <a:lnTo>
                  <a:pt x="123" y="525"/>
                </a:lnTo>
                <a:lnTo>
                  <a:pt x="126" y="526"/>
                </a:lnTo>
                <a:lnTo>
                  <a:pt x="129" y="528"/>
                </a:lnTo>
                <a:lnTo>
                  <a:pt x="132" y="529"/>
                </a:lnTo>
                <a:lnTo>
                  <a:pt x="134" y="530"/>
                </a:lnTo>
                <a:lnTo>
                  <a:pt x="138" y="531"/>
                </a:lnTo>
                <a:lnTo>
                  <a:pt x="141" y="531"/>
                </a:lnTo>
                <a:lnTo>
                  <a:pt x="143" y="532"/>
                </a:lnTo>
                <a:lnTo>
                  <a:pt x="147" y="532"/>
                </a:lnTo>
                <a:lnTo>
                  <a:pt x="150" y="533"/>
                </a:lnTo>
                <a:lnTo>
                  <a:pt x="154" y="533"/>
                </a:lnTo>
                <a:lnTo>
                  <a:pt x="157" y="534"/>
                </a:lnTo>
                <a:lnTo>
                  <a:pt x="160" y="534"/>
                </a:lnTo>
                <a:lnTo>
                  <a:pt x="164" y="535"/>
                </a:lnTo>
                <a:lnTo>
                  <a:pt x="167" y="535"/>
                </a:lnTo>
                <a:lnTo>
                  <a:pt x="171" y="535"/>
                </a:lnTo>
                <a:lnTo>
                  <a:pt x="175" y="535"/>
                </a:lnTo>
                <a:lnTo>
                  <a:pt x="178" y="535"/>
                </a:lnTo>
                <a:lnTo>
                  <a:pt x="178" y="535"/>
                </a:lnTo>
                <a:lnTo>
                  <a:pt x="183" y="535"/>
                </a:lnTo>
                <a:lnTo>
                  <a:pt x="186" y="535"/>
                </a:lnTo>
                <a:lnTo>
                  <a:pt x="191" y="535"/>
                </a:lnTo>
                <a:lnTo>
                  <a:pt x="194" y="535"/>
                </a:lnTo>
                <a:lnTo>
                  <a:pt x="198" y="534"/>
                </a:lnTo>
                <a:lnTo>
                  <a:pt x="202" y="534"/>
                </a:lnTo>
                <a:lnTo>
                  <a:pt x="206" y="533"/>
                </a:lnTo>
                <a:lnTo>
                  <a:pt x="209" y="533"/>
                </a:lnTo>
                <a:lnTo>
                  <a:pt x="213" y="533"/>
                </a:lnTo>
                <a:lnTo>
                  <a:pt x="216" y="532"/>
                </a:lnTo>
                <a:lnTo>
                  <a:pt x="219" y="531"/>
                </a:lnTo>
                <a:lnTo>
                  <a:pt x="223" y="531"/>
                </a:lnTo>
                <a:lnTo>
                  <a:pt x="226" y="530"/>
                </a:lnTo>
                <a:lnTo>
                  <a:pt x="228" y="529"/>
                </a:lnTo>
                <a:lnTo>
                  <a:pt x="232" y="528"/>
                </a:lnTo>
                <a:lnTo>
                  <a:pt x="235" y="526"/>
                </a:lnTo>
                <a:lnTo>
                  <a:pt x="237" y="525"/>
                </a:lnTo>
                <a:lnTo>
                  <a:pt x="241" y="524"/>
                </a:lnTo>
                <a:lnTo>
                  <a:pt x="243" y="523"/>
                </a:lnTo>
                <a:lnTo>
                  <a:pt x="245" y="522"/>
                </a:lnTo>
                <a:lnTo>
                  <a:pt x="249" y="521"/>
                </a:lnTo>
                <a:lnTo>
                  <a:pt x="251" y="520"/>
                </a:lnTo>
                <a:lnTo>
                  <a:pt x="253" y="517"/>
                </a:lnTo>
                <a:lnTo>
                  <a:pt x="256" y="516"/>
                </a:lnTo>
                <a:lnTo>
                  <a:pt x="256" y="516"/>
                </a:lnTo>
                <a:lnTo>
                  <a:pt x="258" y="514"/>
                </a:lnTo>
                <a:lnTo>
                  <a:pt x="260" y="513"/>
                </a:lnTo>
                <a:lnTo>
                  <a:pt x="261" y="510"/>
                </a:lnTo>
                <a:lnTo>
                  <a:pt x="264" y="509"/>
                </a:lnTo>
                <a:lnTo>
                  <a:pt x="266" y="507"/>
                </a:lnTo>
                <a:lnTo>
                  <a:pt x="267" y="505"/>
                </a:lnTo>
                <a:lnTo>
                  <a:pt x="269" y="503"/>
                </a:lnTo>
                <a:lnTo>
                  <a:pt x="271" y="501"/>
                </a:lnTo>
                <a:lnTo>
                  <a:pt x="273" y="499"/>
                </a:lnTo>
                <a:lnTo>
                  <a:pt x="275" y="497"/>
                </a:lnTo>
                <a:lnTo>
                  <a:pt x="276" y="495"/>
                </a:lnTo>
                <a:lnTo>
                  <a:pt x="277" y="492"/>
                </a:lnTo>
                <a:lnTo>
                  <a:pt x="279" y="490"/>
                </a:lnTo>
                <a:lnTo>
                  <a:pt x="281" y="488"/>
                </a:lnTo>
                <a:lnTo>
                  <a:pt x="282" y="486"/>
                </a:lnTo>
                <a:lnTo>
                  <a:pt x="283" y="483"/>
                </a:lnTo>
                <a:lnTo>
                  <a:pt x="284" y="480"/>
                </a:lnTo>
                <a:lnTo>
                  <a:pt x="286" y="478"/>
                </a:lnTo>
                <a:lnTo>
                  <a:pt x="287" y="475"/>
                </a:lnTo>
                <a:lnTo>
                  <a:pt x="288" y="473"/>
                </a:lnTo>
                <a:lnTo>
                  <a:pt x="290" y="470"/>
                </a:lnTo>
                <a:lnTo>
                  <a:pt x="290" y="467"/>
                </a:lnTo>
                <a:lnTo>
                  <a:pt x="291" y="464"/>
                </a:lnTo>
                <a:lnTo>
                  <a:pt x="292" y="462"/>
                </a:lnTo>
                <a:lnTo>
                  <a:pt x="292" y="462"/>
                </a:lnTo>
                <a:lnTo>
                  <a:pt x="292" y="459"/>
                </a:lnTo>
                <a:lnTo>
                  <a:pt x="293" y="457"/>
                </a:lnTo>
                <a:lnTo>
                  <a:pt x="293" y="455"/>
                </a:lnTo>
                <a:lnTo>
                  <a:pt x="293" y="453"/>
                </a:lnTo>
                <a:lnTo>
                  <a:pt x="294" y="450"/>
                </a:lnTo>
                <a:lnTo>
                  <a:pt x="294" y="448"/>
                </a:lnTo>
                <a:lnTo>
                  <a:pt x="294" y="445"/>
                </a:lnTo>
                <a:lnTo>
                  <a:pt x="294" y="441"/>
                </a:lnTo>
                <a:lnTo>
                  <a:pt x="295" y="439"/>
                </a:lnTo>
                <a:lnTo>
                  <a:pt x="295" y="436"/>
                </a:lnTo>
                <a:lnTo>
                  <a:pt x="295" y="431"/>
                </a:lnTo>
                <a:lnTo>
                  <a:pt x="295" y="428"/>
                </a:lnTo>
                <a:lnTo>
                  <a:pt x="295" y="424"/>
                </a:lnTo>
                <a:lnTo>
                  <a:pt x="295" y="420"/>
                </a:lnTo>
                <a:lnTo>
                  <a:pt x="296" y="415"/>
                </a:lnTo>
                <a:lnTo>
                  <a:pt x="296" y="412"/>
                </a:lnTo>
                <a:lnTo>
                  <a:pt x="296" y="407"/>
                </a:lnTo>
                <a:lnTo>
                  <a:pt x="296" y="403"/>
                </a:lnTo>
                <a:lnTo>
                  <a:pt x="296" y="397"/>
                </a:lnTo>
                <a:lnTo>
                  <a:pt x="296" y="393"/>
                </a:lnTo>
                <a:lnTo>
                  <a:pt x="296" y="387"/>
                </a:lnTo>
                <a:lnTo>
                  <a:pt x="296" y="382"/>
                </a:lnTo>
                <a:lnTo>
                  <a:pt x="296" y="377"/>
                </a:lnTo>
                <a:lnTo>
                  <a:pt x="296" y="371"/>
                </a:lnTo>
                <a:lnTo>
                  <a:pt x="296" y="371"/>
                </a:lnTo>
                <a:lnTo>
                  <a:pt x="266" y="407"/>
                </a:lnTo>
                <a:lnTo>
                  <a:pt x="227" y="425"/>
                </a:lnTo>
                <a:lnTo>
                  <a:pt x="181" y="425"/>
                </a:lnTo>
                <a:lnTo>
                  <a:pt x="124" y="425"/>
                </a:lnTo>
                <a:lnTo>
                  <a:pt x="79" y="405"/>
                </a:lnTo>
                <a:lnTo>
                  <a:pt x="48" y="363"/>
                </a:lnTo>
                <a:lnTo>
                  <a:pt x="16" y="322"/>
                </a:lnTo>
                <a:lnTo>
                  <a:pt x="0" y="272"/>
                </a:lnTo>
                <a:lnTo>
                  <a:pt x="0" y="216"/>
                </a:lnTo>
                <a:lnTo>
                  <a:pt x="0" y="176"/>
                </a:lnTo>
                <a:lnTo>
                  <a:pt x="8" y="139"/>
                </a:lnTo>
                <a:lnTo>
                  <a:pt x="22" y="106"/>
                </a:lnTo>
                <a:lnTo>
                  <a:pt x="37" y="72"/>
                </a:lnTo>
                <a:lnTo>
                  <a:pt x="57" y="46"/>
                </a:lnTo>
                <a:lnTo>
                  <a:pt x="86" y="28"/>
                </a:lnTo>
                <a:lnTo>
                  <a:pt x="113" y="9"/>
                </a:lnTo>
                <a:lnTo>
                  <a:pt x="144" y="0"/>
                </a:lnTo>
                <a:lnTo>
                  <a:pt x="182" y="0"/>
                </a:lnTo>
                <a:lnTo>
                  <a:pt x="231" y="0"/>
                </a:lnTo>
                <a:lnTo>
                  <a:pt x="271" y="21"/>
                </a:lnTo>
                <a:lnTo>
                  <a:pt x="303" y="60"/>
                </a:lnTo>
                <a:lnTo>
                  <a:pt x="303" y="59"/>
                </a:lnTo>
                <a:lnTo>
                  <a:pt x="303" y="58"/>
                </a:lnTo>
                <a:lnTo>
                  <a:pt x="303" y="57"/>
                </a:lnTo>
                <a:lnTo>
                  <a:pt x="303" y="56"/>
                </a:lnTo>
                <a:lnTo>
                  <a:pt x="303" y="54"/>
                </a:lnTo>
                <a:lnTo>
                  <a:pt x="303" y="53"/>
                </a:lnTo>
                <a:lnTo>
                  <a:pt x="303" y="50"/>
                </a:lnTo>
                <a:lnTo>
                  <a:pt x="303" y="48"/>
                </a:lnTo>
                <a:lnTo>
                  <a:pt x="303" y="46"/>
                </a:lnTo>
                <a:lnTo>
                  <a:pt x="303" y="42"/>
                </a:lnTo>
                <a:lnTo>
                  <a:pt x="303" y="39"/>
                </a:lnTo>
                <a:lnTo>
                  <a:pt x="303" y="36"/>
                </a:lnTo>
                <a:lnTo>
                  <a:pt x="303" y="31"/>
                </a:lnTo>
                <a:lnTo>
                  <a:pt x="303" y="26"/>
                </a:lnTo>
                <a:lnTo>
                  <a:pt x="303" y="21"/>
                </a:lnTo>
                <a:lnTo>
                  <a:pt x="303" y="15"/>
                </a:lnTo>
                <a:lnTo>
                  <a:pt x="303" y="9"/>
                </a:lnTo>
                <a:lnTo>
                  <a:pt x="303" y="9"/>
                </a:lnTo>
                <a:lnTo>
                  <a:pt x="304" y="9"/>
                </a:lnTo>
                <a:lnTo>
                  <a:pt x="305" y="9"/>
                </a:lnTo>
                <a:lnTo>
                  <a:pt x="307" y="9"/>
                </a:lnTo>
                <a:lnTo>
                  <a:pt x="308" y="9"/>
                </a:lnTo>
                <a:lnTo>
                  <a:pt x="309" y="9"/>
                </a:lnTo>
                <a:lnTo>
                  <a:pt x="311" y="9"/>
                </a:lnTo>
                <a:lnTo>
                  <a:pt x="313" y="9"/>
                </a:lnTo>
                <a:lnTo>
                  <a:pt x="316" y="9"/>
                </a:lnTo>
                <a:lnTo>
                  <a:pt x="319" y="9"/>
                </a:lnTo>
                <a:lnTo>
                  <a:pt x="322" y="9"/>
                </a:lnTo>
                <a:lnTo>
                  <a:pt x="326" y="9"/>
                </a:lnTo>
                <a:lnTo>
                  <a:pt x="330" y="9"/>
                </a:lnTo>
                <a:lnTo>
                  <a:pt x="335" y="9"/>
                </a:lnTo>
                <a:lnTo>
                  <a:pt x="339" y="9"/>
                </a:lnTo>
                <a:lnTo>
                  <a:pt x="346" y="9"/>
                </a:lnTo>
                <a:lnTo>
                  <a:pt x="352" y="9"/>
                </a:lnTo>
                <a:lnTo>
                  <a:pt x="359" y="9"/>
                </a:lnTo>
                <a:lnTo>
                  <a:pt x="367" y="9"/>
                </a:lnTo>
                <a:lnTo>
                  <a:pt x="367" y="9"/>
                </a:lnTo>
                <a:lnTo>
                  <a:pt x="367" y="9"/>
                </a:lnTo>
                <a:lnTo>
                  <a:pt x="367" y="9"/>
                </a:lnTo>
                <a:lnTo>
                  <a:pt x="367" y="369"/>
                </a:lnTo>
                <a:lnTo>
                  <a:pt x="367" y="433"/>
                </a:lnTo>
                <a:lnTo>
                  <a:pt x="360" y="479"/>
                </a:lnTo>
                <a:lnTo>
                  <a:pt x="347" y="506"/>
                </a:lnTo>
                <a:lnTo>
                  <a:pt x="334" y="533"/>
                </a:lnTo>
                <a:lnTo>
                  <a:pt x="313" y="555"/>
                </a:lnTo>
                <a:lnTo>
                  <a:pt x="284" y="569"/>
                </a:lnTo>
                <a:lnTo>
                  <a:pt x="256" y="585"/>
                </a:lnTo>
                <a:lnTo>
                  <a:pt x="220" y="593"/>
                </a:lnTo>
                <a:lnTo>
                  <a:pt x="178" y="593"/>
                </a:lnTo>
                <a:lnTo>
                  <a:pt x="130" y="593"/>
                </a:lnTo>
                <a:lnTo>
                  <a:pt x="89" y="582"/>
                </a:lnTo>
                <a:lnTo>
                  <a:pt x="58" y="560"/>
                </a:lnTo>
                <a:lnTo>
                  <a:pt x="28" y="538"/>
                </a:lnTo>
                <a:lnTo>
                  <a:pt x="13" y="504"/>
                </a:lnTo>
                <a:lnTo>
                  <a:pt x="14" y="459"/>
                </a:lnTo>
                <a:close/>
                <a:moveTo>
                  <a:pt x="73" y="210"/>
                </a:moveTo>
                <a:lnTo>
                  <a:pt x="73" y="265"/>
                </a:lnTo>
                <a:lnTo>
                  <a:pt x="84" y="305"/>
                </a:lnTo>
                <a:lnTo>
                  <a:pt x="106" y="330"/>
                </a:lnTo>
                <a:lnTo>
                  <a:pt x="127" y="355"/>
                </a:lnTo>
                <a:lnTo>
                  <a:pt x="155" y="368"/>
                </a:lnTo>
                <a:lnTo>
                  <a:pt x="188" y="368"/>
                </a:lnTo>
                <a:lnTo>
                  <a:pt x="220" y="368"/>
                </a:lnTo>
                <a:lnTo>
                  <a:pt x="248" y="355"/>
                </a:lnTo>
                <a:lnTo>
                  <a:pt x="269" y="330"/>
                </a:lnTo>
                <a:lnTo>
                  <a:pt x="291" y="305"/>
                </a:lnTo>
                <a:lnTo>
                  <a:pt x="302" y="266"/>
                </a:lnTo>
                <a:lnTo>
                  <a:pt x="302" y="212"/>
                </a:lnTo>
                <a:lnTo>
                  <a:pt x="302" y="161"/>
                </a:lnTo>
                <a:lnTo>
                  <a:pt x="291" y="123"/>
                </a:lnTo>
                <a:lnTo>
                  <a:pt x="268" y="97"/>
                </a:lnTo>
                <a:lnTo>
                  <a:pt x="245" y="71"/>
                </a:lnTo>
                <a:lnTo>
                  <a:pt x="218" y="58"/>
                </a:lnTo>
                <a:lnTo>
                  <a:pt x="186" y="58"/>
                </a:lnTo>
                <a:lnTo>
                  <a:pt x="155" y="58"/>
                </a:lnTo>
                <a:lnTo>
                  <a:pt x="129" y="71"/>
                </a:lnTo>
                <a:lnTo>
                  <a:pt x="106" y="97"/>
                </a:lnTo>
                <a:lnTo>
                  <a:pt x="84" y="122"/>
                </a:lnTo>
                <a:lnTo>
                  <a:pt x="73" y="160"/>
                </a:lnTo>
                <a:lnTo>
                  <a:pt x="73" y="21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80" name="Freeform 32"/>
          <p:cNvSpPr>
            <a:spLocks/>
          </p:cNvSpPr>
          <p:nvPr/>
        </p:nvSpPr>
        <p:spPr bwMode="auto">
          <a:xfrm>
            <a:off x="6356350" y="4940300"/>
            <a:ext cx="106363" cy="134938"/>
          </a:xfrm>
          <a:custGeom>
            <a:avLst/>
            <a:gdLst/>
            <a:ahLst/>
            <a:cxnLst>
              <a:cxn ang="0">
                <a:pos x="0" y="422"/>
              </a:cxn>
              <a:cxn ang="0">
                <a:pos x="0" y="404"/>
              </a:cxn>
              <a:cxn ang="0">
                <a:pos x="0" y="360"/>
              </a:cxn>
              <a:cxn ang="0">
                <a:pos x="0" y="278"/>
              </a:cxn>
              <a:cxn ang="0">
                <a:pos x="0" y="147"/>
              </a:cxn>
              <a:cxn ang="0">
                <a:pos x="0" y="9"/>
              </a:cxn>
              <a:cxn ang="0">
                <a:pos x="5" y="9"/>
              </a:cxn>
              <a:cxn ang="0">
                <a:pos x="13" y="9"/>
              </a:cxn>
              <a:cxn ang="0">
                <a:pos x="27" y="9"/>
              </a:cxn>
              <a:cxn ang="0">
                <a:pos x="49" y="9"/>
              </a:cxn>
              <a:cxn ang="0">
                <a:pos x="64" y="11"/>
              </a:cxn>
              <a:cxn ang="0">
                <a:pos x="64" y="15"/>
              </a:cxn>
              <a:cxn ang="0">
                <a:pos x="64" y="24"/>
              </a:cxn>
              <a:cxn ang="0">
                <a:pos x="64" y="39"/>
              </a:cxn>
              <a:cxn ang="0">
                <a:pos x="64" y="62"/>
              </a:cxn>
              <a:cxn ang="0">
                <a:pos x="139" y="0"/>
              </a:cxn>
              <a:cxn ang="0">
                <a:pos x="264" y="14"/>
              </a:cxn>
              <a:cxn ang="0">
                <a:pos x="321" y="64"/>
              </a:cxn>
              <a:cxn ang="0">
                <a:pos x="334" y="105"/>
              </a:cxn>
              <a:cxn ang="0">
                <a:pos x="335" y="114"/>
              </a:cxn>
              <a:cxn ang="0">
                <a:pos x="336" y="123"/>
              </a:cxn>
              <a:cxn ang="0">
                <a:pos x="336" y="134"/>
              </a:cxn>
              <a:cxn ang="0">
                <a:pos x="337" y="148"/>
              </a:cxn>
              <a:cxn ang="0">
                <a:pos x="337" y="162"/>
              </a:cxn>
              <a:cxn ang="0">
                <a:pos x="337" y="172"/>
              </a:cxn>
              <a:cxn ang="0">
                <a:pos x="337" y="179"/>
              </a:cxn>
              <a:cxn ang="0">
                <a:pos x="337" y="202"/>
              </a:cxn>
              <a:cxn ang="0">
                <a:pos x="337" y="246"/>
              </a:cxn>
              <a:cxn ang="0">
                <a:pos x="337" y="318"/>
              </a:cxn>
              <a:cxn ang="0">
                <a:pos x="337" y="425"/>
              </a:cxn>
              <a:cxn ang="0">
                <a:pos x="334" y="425"/>
              </a:cxn>
              <a:cxn ang="0">
                <a:pos x="326" y="425"/>
              </a:cxn>
              <a:cxn ang="0">
                <a:pos x="312" y="425"/>
              </a:cxn>
              <a:cxn ang="0">
                <a:pos x="289" y="425"/>
              </a:cxn>
              <a:cxn ang="0">
                <a:pos x="267" y="425"/>
              </a:cxn>
              <a:cxn ang="0">
                <a:pos x="267" y="144"/>
              </a:cxn>
              <a:cxn ang="0">
                <a:pos x="243" y="83"/>
              </a:cxn>
              <a:cxn ang="0">
                <a:pos x="181" y="62"/>
              </a:cxn>
              <a:cxn ang="0">
                <a:pos x="82" y="109"/>
              </a:cxn>
              <a:cxn ang="0">
                <a:pos x="71" y="201"/>
              </a:cxn>
              <a:cxn ang="0">
                <a:pos x="71" y="211"/>
              </a:cxn>
              <a:cxn ang="0">
                <a:pos x="71" y="235"/>
              </a:cxn>
              <a:cxn ang="0">
                <a:pos x="71" y="279"/>
              </a:cxn>
              <a:cxn ang="0">
                <a:pos x="71" y="351"/>
              </a:cxn>
              <a:cxn ang="0">
                <a:pos x="71" y="425"/>
              </a:cxn>
              <a:cxn ang="0">
                <a:pos x="66" y="425"/>
              </a:cxn>
              <a:cxn ang="0">
                <a:pos x="57" y="425"/>
              </a:cxn>
              <a:cxn ang="0">
                <a:pos x="41" y="425"/>
              </a:cxn>
              <a:cxn ang="0">
                <a:pos x="16" y="425"/>
              </a:cxn>
            </a:cxnLst>
            <a:rect l="0" t="0" r="r" b="b"/>
            <a:pathLst>
              <a:path w="337" h="425">
                <a:moveTo>
                  <a:pt x="0" y="425"/>
                </a:moveTo>
                <a:lnTo>
                  <a:pt x="0" y="424"/>
                </a:lnTo>
                <a:lnTo>
                  <a:pt x="0" y="423"/>
                </a:lnTo>
                <a:lnTo>
                  <a:pt x="0" y="422"/>
                </a:lnTo>
                <a:lnTo>
                  <a:pt x="0" y="419"/>
                </a:lnTo>
                <a:lnTo>
                  <a:pt x="0" y="415"/>
                </a:lnTo>
                <a:lnTo>
                  <a:pt x="0" y="410"/>
                </a:lnTo>
                <a:lnTo>
                  <a:pt x="0" y="404"/>
                </a:lnTo>
                <a:lnTo>
                  <a:pt x="0" y="395"/>
                </a:lnTo>
                <a:lnTo>
                  <a:pt x="0" y="386"/>
                </a:lnTo>
                <a:lnTo>
                  <a:pt x="0" y="373"/>
                </a:lnTo>
                <a:lnTo>
                  <a:pt x="0" y="360"/>
                </a:lnTo>
                <a:lnTo>
                  <a:pt x="0" y="343"/>
                </a:lnTo>
                <a:lnTo>
                  <a:pt x="0" y="323"/>
                </a:lnTo>
                <a:lnTo>
                  <a:pt x="0" y="302"/>
                </a:lnTo>
                <a:lnTo>
                  <a:pt x="0" y="278"/>
                </a:lnTo>
                <a:lnTo>
                  <a:pt x="0" y="250"/>
                </a:lnTo>
                <a:lnTo>
                  <a:pt x="0" y="219"/>
                </a:lnTo>
                <a:lnTo>
                  <a:pt x="0" y="185"/>
                </a:lnTo>
                <a:lnTo>
                  <a:pt x="0" y="147"/>
                </a:lnTo>
                <a:lnTo>
                  <a:pt x="0" y="105"/>
                </a:lnTo>
                <a:lnTo>
                  <a:pt x="0" y="59"/>
                </a:lnTo>
                <a:lnTo>
                  <a:pt x="0" y="9"/>
                </a:lnTo>
                <a:lnTo>
                  <a:pt x="0" y="9"/>
                </a:lnTo>
                <a:lnTo>
                  <a:pt x="1" y="9"/>
                </a:lnTo>
                <a:lnTo>
                  <a:pt x="3" y="9"/>
                </a:lnTo>
                <a:lnTo>
                  <a:pt x="4" y="9"/>
                </a:lnTo>
                <a:lnTo>
                  <a:pt x="5" y="9"/>
                </a:lnTo>
                <a:lnTo>
                  <a:pt x="6" y="9"/>
                </a:lnTo>
                <a:lnTo>
                  <a:pt x="8" y="9"/>
                </a:lnTo>
                <a:lnTo>
                  <a:pt x="10" y="9"/>
                </a:lnTo>
                <a:lnTo>
                  <a:pt x="13" y="9"/>
                </a:lnTo>
                <a:lnTo>
                  <a:pt x="16" y="9"/>
                </a:lnTo>
                <a:lnTo>
                  <a:pt x="20" y="9"/>
                </a:lnTo>
                <a:lnTo>
                  <a:pt x="23" y="9"/>
                </a:lnTo>
                <a:lnTo>
                  <a:pt x="27" y="9"/>
                </a:lnTo>
                <a:lnTo>
                  <a:pt x="32" y="9"/>
                </a:lnTo>
                <a:lnTo>
                  <a:pt x="37" y="9"/>
                </a:lnTo>
                <a:lnTo>
                  <a:pt x="43" y="9"/>
                </a:lnTo>
                <a:lnTo>
                  <a:pt x="49" y="9"/>
                </a:lnTo>
                <a:lnTo>
                  <a:pt x="56" y="9"/>
                </a:lnTo>
                <a:lnTo>
                  <a:pt x="64" y="9"/>
                </a:lnTo>
                <a:lnTo>
                  <a:pt x="64" y="9"/>
                </a:lnTo>
                <a:lnTo>
                  <a:pt x="64" y="11"/>
                </a:lnTo>
                <a:lnTo>
                  <a:pt x="64" y="12"/>
                </a:lnTo>
                <a:lnTo>
                  <a:pt x="64" y="13"/>
                </a:lnTo>
                <a:lnTo>
                  <a:pt x="64" y="14"/>
                </a:lnTo>
                <a:lnTo>
                  <a:pt x="64" y="15"/>
                </a:lnTo>
                <a:lnTo>
                  <a:pt x="64" y="17"/>
                </a:lnTo>
                <a:lnTo>
                  <a:pt x="64" y="19"/>
                </a:lnTo>
                <a:lnTo>
                  <a:pt x="64" y="21"/>
                </a:lnTo>
                <a:lnTo>
                  <a:pt x="64" y="24"/>
                </a:lnTo>
                <a:lnTo>
                  <a:pt x="64" y="26"/>
                </a:lnTo>
                <a:lnTo>
                  <a:pt x="64" y="30"/>
                </a:lnTo>
                <a:lnTo>
                  <a:pt x="64" y="34"/>
                </a:lnTo>
                <a:lnTo>
                  <a:pt x="64" y="39"/>
                </a:lnTo>
                <a:lnTo>
                  <a:pt x="64" y="43"/>
                </a:lnTo>
                <a:lnTo>
                  <a:pt x="64" y="49"/>
                </a:lnTo>
                <a:lnTo>
                  <a:pt x="64" y="55"/>
                </a:lnTo>
                <a:lnTo>
                  <a:pt x="64" y="62"/>
                </a:lnTo>
                <a:lnTo>
                  <a:pt x="64" y="68"/>
                </a:lnTo>
                <a:lnTo>
                  <a:pt x="64" y="68"/>
                </a:lnTo>
                <a:lnTo>
                  <a:pt x="94" y="23"/>
                </a:lnTo>
                <a:lnTo>
                  <a:pt x="139" y="0"/>
                </a:lnTo>
                <a:lnTo>
                  <a:pt x="195" y="0"/>
                </a:lnTo>
                <a:lnTo>
                  <a:pt x="220" y="0"/>
                </a:lnTo>
                <a:lnTo>
                  <a:pt x="243" y="5"/>
                </a:lnTo>
                <a:lnTo>
                  <a:pt x="264" y="14"/>
                </a:lnTo>
                <a:lnTo>
                  <a:pt x="285" y="23"/>
                </a:lnTo>
                <a:lnTo>
                  <a:pt x="301" y="34"/>
                </a:lnTo>
                <a:lnTo>
                  <a:pt x="311" y="49"/>
                </a:lnTo>
                <a:lnTo>
                  <a:pt x="321" y="64"/>
                </a:lnTo>
                <a:lnTo>
                  <a:pt x="329" y="81"/>
                </a:lnTo>
                <a:lnTo>
                  <a:pt x="334" y="101"/>
                </a:lnTo>
                <a:lnTo>
                  <a:pt x="334" y="104"/>
                </a:lnTo>
                <a:lnTo>
                  <a:pt x="334" y="105"/>
                </a:lnTo>
                <a:lnTo>
                  <a:pt x="335" y="107"/>
                </a:lnTo>
                <a:lnTo>
                  <a:pt x="335" y="109"/>
                </a:lnTo>
                <a:lnTo>
                  <a:pt x="335" y="111"/>
                </a:lnTo>
                <a:lnTo>
                  <a:pt x="335" y="114"/>
                </a:lnTo>
                <a:lnTo>
                  <a:pt x="335" y="116"/>
                </a:lnTo>
                <a:lnTo>
                  <a:pt x="336" y="118"/>
                </a:lnTo>
                <a:lnTo>
                  <a:pt x="336" y="121"/>
                </a:lnTo>
                <a:lnTo>
                  <a:pt x="336" y="123"/>
                </a:lnTo>
                <a:lnTo>
                  <a:pt x="336" y="126"/>
                </a:lnTo>
                <a:lnTo>
                  <a:pt x="336" y="128"/>
                </a:lnTo>
                <a:lnTo>
                  <a:pt x="336" y="132"/>
                </a:lnTo>
                <a:lnTo>
                  <a:pt x="336" y="134"/>
                </a:lnTo>
                <a:lnTo>
                  <a:pt x="337" y="138"/>
                </a:lnTo>
                <a:lnTo>
                  <a:pt x="337" y="141"/>
                </a:lnTo>
                <a:lnTo>
                  <a:pt x="337" y="144"/>
                </a:lnTo>
                <a:lnTo>
                  <a:pt x="337" y="148"/>
                </a:lnTo>
                <a:lnTo>
                  <a:pt x="337" y="151"/>
                </a:lnTo>
                <a:lnTo>
                  <a:pt x="337" y="155"/>
                </a:lnTo>
                <a:lnTo>
                  <a:pt x="337" y="159"/>
                </a:lnTo>
                <a:lnTo>
                  <a:pt x="337" y="162"/>
                </a:lnTo>
                <a:lnTo>
                  <a:pt x="337" y="166"/>
                </a:lnTo>
                <a:lnTo>
                  <a:pt x="337" y="170"/>
                </a:lnTo>
                <a:lnTo>
                  <a:pt x="337" y="170"/>
                </a:lnTo>
                <a:lnTo>
                  <a:pt x="337" y="172"/>
                </a:lnTo>
                <a:lnTo>
                  <a:pt x="337" y="173"/>
                </a:lnTo>
                <a:lnTo>
                  <a:pt x="337" y="175"/>
                </a:lnTo>
                <a:lnTo>
                  <a:pt x="337" y="177"/>
                </a:lnTo>
                <a:lnTo>
                  <a:pt x="337" y="179"/>
                </a:lnTo>
                <a:lnTo>
                  <a:pt x="337" y="184"/>
                </a:lnTo>
                <a:lnTo>
                  <a:pt x="337" y="189"/>
                </a:lnTo>
                <a:lnTo>
                  <a:pt x="337" y="195"/>
                </a:lnTo>
                <a:lnTo>
                  <a:pt x="337" y="202"/>
                </a:lnTo>
                <a:lnTo>
                  <a:pt x="337" y="211"/>
                </a:lnTo>
                <a:lnTo>
                  <a:pt x="337" y="221"/>
                </a:lnTo>
                <a:lnTo>
                  <a:pt x="337" y="233"/>
                </a:lnTo>
                <a:lnTo>
                  <a:pt x="337" y="246"/>
                </a:lnTo>
                <a:lnTo>
                  <a:pt x="337" y="261"/>
                </a:lnTo>
                <a:lnTo>
                  <a:pt x="337" y="278"/>
                </a:lnTo>
                <a:lnTo>
                  <a:pt x="337" y="297"/>
                </a:lnTo>
                <a:lnTo>
                  <a:pt x="337" y="318"/>
                </a:lnTo>
                <a:lnTo>
                  <a:pt x="337" y="342"/>
                </a:lnTo>
                <a:lnTo>
                  <a:pt x="337" y="367"/>
                </a:lnTo>
                <a:lnTo>
                  <a:pt x="337" y="395"/>
                </a:lnTo>
                <a:lnTo>
                  <a:pt x="337" y="425"/>
                </a:lnTo>
                <a:lnTo>
                  <a:pt x="337" y="425"/>
                </a:lnTo>
                <a:lnTo>
                  <a:pt x="336" y="425"/>
                </a:lnTo>
                <a:lnTo>
                  <a:pt x="335" y="425"/>
                </a:lnTo>
                <a:lnTo>
                  <a:pt x="334" y="425"/>
                </a:lnTo>
                <a:lnTo>
                  <a:pt x="332" y="425"/>
                </a:lnTo>
                <a:lnTo>
                  <a:pt x="330" y="425"/>
                </a:lnTo>
                <a:lnTo>
                  <a:pt x="328" y="425"/>
                </a:lnTo>
                <a:lnTo>
                  <a:pt x="326" y="425"/>
                </a:lnTo>
                <a:lnTo>
                  <a:pt x="323" y="425"/>
                </a:lnTo>
                <a:lnTo>
                  <a:pt x="320" y="425"/>
                </a:lnTo>
                <a:lnTo>
                  <a:pt x="317" y="425"/>
                </a:lnTo>
                <a:lnTo>
                  <a:pt x="312" y="425"/>
                </a:lnTo>
                <a:lnTo>
                  <a:pt x="308" y="425"/>
                </a:lnTo>
                <a:lnTo>
                  <a:pt x="302" y="425"/>
                </a:lnTo>
                <a:lnTo>
                  <a:pt x="296" y="425"/>
                </a:lnTo>
                <a:lnTo>
                  <a:pt x="289" y="425"/>
                </a:lnTo>
                <a:lnTo>
                  <a:pt x="283" y="425"/>
                </a:lnTo>
                <a:lnTo>
                  <a:pt x="275" y="425"/>
                </a:lnTo>
                <a:lnTo>
                  <a:pt x="267" y="425"/>
                </a:lnTo>
                <a:lnTo>
                  <a:pt x="267" y="425"/>
                </a:lnTo>
                <a:lnTo>
                  <a:pt x="267" y="425"/>
                </a:lnTo>
                <a:lnTo>
                  <a:pt x="267" y="425"/>
                </a:lnTo>
                <a:lnTo>
                  <a:pt x="267" y="173"/>
                </a:lnTo>
                <a:lnTo>
                  <a:pt x="267" y="144"/>
                </a:lnTo>
                <a:lnTo>
                  <a:pt x="264" y="123"/>
                </a:lnTo>
                <a:lnTo>
                  <a:pt x="259" y="108"/>
                </a:lnTo>
                <a:lnTo>
                  <a:pt x="253" y="94"/>
                </a:lnTo>
                <a:lnTo>
                  <a:pt x="243" y="83"/>
                </a:lnTo>
                <a:lnTo>
                  <a:pt x="229" y="74"/>
                </a:lnTo>
                <a:lnTo>
                  <a:pt x="216" y="66"/>
                </a:lnTo>
                <a:lnTo>
                  <a:pt x="199" y="62"/>
                </a:lnTo>
                <a:lnTo>
                  <a:pt x="181" y="62"/>
                </a:lnTo>
                <a:lnTo>
                  <a:pt x="151" y="62"/>
                </a:lnTo>
                <a:lnTo>
                  <a:pt x="125" y="71"/>
                </a:lnTo>
                <a:lnTo>
                  <a:pt x="103" y="90"/>
                </a:lnTo>
                <a:lnTo>
                  <a:pt x="82" y="109"/>
                </a:lnTo>
                <a:lnTo>
                  <a:pt x="71" y="145"/>
                </a:lnTo>
                <a:lnTo>
                  <a:pt x="71" y="199"/>
                </a:lnTo>
                <a:lnTo>
                  <a:pt x="71" y="200"/>
                </a:lnTo>
                <a:lnTo>
                  <a:pt x="71" y="201"/>
                </a:lnTo>
                <a:lnTo>
                  <a:pt x="71" y="202"/>
                </a:lnTo>
                <a:lnTo>
                  <a:pt x="71" y="204"/>
                </a:lnTo>
                <a:lnTo>
                  <a:pt x="71" y="207"/>
                </a:lnTo>
                <a:lnTo>
                  <a:pt x="71" y="211"/>
                </a:lnTo>
                <a:lnTo>
                  <a:pt x="71" y="215"/>
                </a:lnTo>
                <a:lnTo>
                  <a:pt x="71" y="220"/>
                </a:lnTo>
                <a:lnTo>
                  <a:pt x="71" y="227"/>
                </a:lnTo>
                <a:lnTo>
                  <a:pt x="71" y="235"/>
                </a:lnTo>
                <a:lnTo>
                  <a:pt x="71" y="244"/>
                </a:lnTo>
                <a:lnTo>
                  <a:pt x="71" y="254"/>
                </a:lnTo>
                <a:lnTo>
                  <a:pt x="71" y="266"/>
                </a:lnTo>
                <a:lnTo>
                  <a:pt x="71" y="279"/>
                </a:lnTo>
                <a:lnTo>
                  <a:pt x="71" y="294"/>
                </a:lnTo>
                <a:lnTo>
                  <a:pt x="71" y="311"/>
                </a:lnTo>
                <a:lnTo>
                  <a:pt x="71" y="330"/>
                </a:lnTo>
                <a:lnTo>
                  <a:pt x="71" y="351"/>
                </a:lnTo>
                <a:lnTo>
                  <a:pt x="71" y="373"/>
                </a:lnTo>
                <a:lnTo>
                  <a:pt x="71" y="398"/>
                </a:lnTo>
                <a:lnTo>
                  <a:pt x="71" y="425"/>
                </a:lnTo>
                <a:lnTo>
                  <a:pt x="71" y="425"/>
                </a:lnTo>
                <a:lnTo>
                  <a:pt x="69" y="425"/>
                </a:lnTo>
                <a:lnTo>
                  <a:pt x="68" y="425"/>
                </a:lnTo>
                <a:lnTo>
                  <a:pt x="67" y="425"/>
                </a:lnTo>
                <a:lnTo>
                  <a:pt x="66" y="425"/>
                </a:lnTo>
                <a:lnTo>
                  <a:pt x="64" y="425"/>
                </a:lnTo>
                <a:lnTo>
                  <a:pt x="61" y="425"/>
                </a:lnTo>
                <a:lnTo>
                  <a:pt x="59" y="425"/>
                </a:lnTo>
                <a:lnTo>
                  <a:pt x="57" y="425"/>
                </a:lnTo>
                <a:lnTo>
                  <a:pt x="54" y="425"/>
                </a:lnTo>
                <a:lnTo>
                  <a:pt x="50" y="425"/>
                </a:lnTo>
                <a:lnTo>
                  <a:pt x="46" y="425"/>
                </a:lnTo>
                <a:lnTo>
                  <a:pt x="41" y="425"/>
                </a:lnTo>
                <a:lnTo>
                  <a:pt x="35" y="425"/>
                </a:lnTo>
                <a:lnTo>
                  <a:pt x="30" y="425"/>
                </a:lnTo>
                <a:lnTo>
                  <a:pt x="23" y="425"/>
                </a:lnTo>
                <a:lnTo>
                  <a:pt x="16" y="425"/>
                </a:lnTo>
                <a:lnTo>
                  <a:pt x="8" y="425"/>
                </a:lnTo>
                <a:lnTo>
                  <a:pt x="0" y="425"/>
                </a:lnTo>
                <a:lnTo>
                  <a:pt x="0" y="425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81" name="Freeform 33"/>
          <p:cNvSpPr>
            <a:spLocks noEditPoints="1"/>
          </p:cNvSpPr>
          <p:nvPr/>
        </p:nvSpPr>
        <p:spPr bwMode="auto">
          <a:xfrm>
            <a:off x="6489700" y="4940300"/>
            <a:ext cx="122238" cy="138113"/>
          </a:xfrm>
          <a:custGeom>
            <a:avLst/>
            <a:gdLst/>
            <a:ahLst/>
            <a:cxnLst>
              <a:cxn ang="0">
                <a:pos x="279" y="387"/>
              </a:cxn>
              <a:cxn ang="0">
                <a:pos x="260" y="401"/>
              </a:cxn>
              <a:cxn ang="0">
                <a:pos x="242" y="411"/>
              </a:cxn>
              <a:cxn ang="0">
                <a:pos x="223" y="420"/>
              </a:cxn>
              <a:cxn ang="0">
                <a:pos x="208" y="425"/>
              </a:cxn>
              <a:cxn ang="0">
                <a:pos x="189" y="430"/>
              </a:cxn>
              <a:cxn ang="0">
                <a:pos x="170" y="433"/>
              </a:cxn>
              <a:cxn ang="0">
                <a:pos x="150" y="435"/>
              </a:cxn>
              <a:cxn ang="0">
                <a:pos x="37" y="401"/>
              </a:cxn>
              <a:cxn ang="0">
                <a:pos x="14" y="260"/>
              </a:cxn>
              <a:cxn ang="0">
                <a:pos x="101" y="196"/>
              </a:cxn>
              <a:cxn ang="0">
                <a:pos x="112" y="194"/>
              </a:cxn>
              <a:cxn ang="0">
                <a:pos x="127" y="191"/>
              </a:cxn>
              <a:cxn ang="0">
                <a:pos x="144" y="187"/>
              </a:cxn>
              <a:cxn ang="0">
                <a:pos x="164" y="185"/>
              </a:cxn>
              <a:cxn ang="0">
                <a:pos x="198" y="181"/>
              </a:cxn>
              <a:cxn ang="0">
                <a:pos x="234" y="175"/>
              </a:cxn>
              <a:cxn ang="0">
                <a:pos x="263" y="169"/>
              </a:cxn>
              <a:cxn ang="0">
                <a:pos x="287" y="162"/>
              </a:cxn>
              <a:cxn ang="0">
                <a:pos x="290" y="114"/>
              </a:cxn>
              <a:cxn ang="0">
                <a:pos x="156" y="58"/>
              </a:cxn>
              <a:cxn ang="0">
                <a:pos x="81" y="138"/>
              </a:cxn>
              <a:cxn ang="0">
                <a:pos x="70" y="136"/>
              </a:cxn>
              <a:cxn ang="0">
                <a:pos x="48" y="133"/>
              </a:cxn>
              <a:cxn ang="0">
                <a:pos x="13" y="128"/>
              </a:cxn>
              <a:cxn ang="0">
                <a:pos x="105" y="15"/>
              </a:cxn>
              <a:cxn ang="0">
                <a:pos x="286" y="13"/>
              </a:cxn>
              <a:cxn ang="0">
                <a:pos x="357" y="92"/>
              </a:cxn>
              <a:cxn ang="0">
                <a:pos x="358" y="104"/>
              </a:cxn>
              <a:cxn ang="0">
                <a:pos x="359" y="118"/>
              </a:cxn>
              <a:cxn ang="0">
                <a:pos x="361" y="135"/>
              </a:cxn>
              <a:cxn ang="0">
                <a:pos x="361" y="157"/>
              </a:cxn>
              <a:cxn ang="0">
                <a:pos x="362" y="357"/>
              </a:cxn>
              <a:cxn ang="0">
                <a:pos x="380" y="425"/>
              </a:cxn>
              <a:cxn ang="0">
                <a:pos x="367" y="425"/>
              </a:cxn>
              <a:cxn ang="0">
                <a:pos x="340" y="425"/>
              </a:cxn>
              <a:cxn ang="0">
                <a:pos x="308" y="423"/>
              </a:cxn>
              <a:cxn ang="0">
                <a:pos x="304" y="412"/>
              </a:cxn>
              <a:cxn ang="0">
                <a:pos x="299" y="399"/>
              </a:cxn>
              <a:cxn ang="0">
                <a:pos x="297" y="386"/>
              </a:cxn>
              <a:cxn ang="0">
                <a:pos x="295" y="373"/>
              </a:cxn>
              <a:cxn ang="0">
                <a:pos x="271" y="223"/>
              </a:cxn>
              <a:cxn ang="0">
                <a:pos x="246" y="230"/>
              </a:cxn>
              <a:cxn ang="0">
                <a:pos x="215" y="236"/>
              </a:cxn>
              <a:cxn ang="0">
                <a:pos x="180" y="242"/>
              </a:cxn>
              <a:cxn ang="0">
                <a:pos x="101" y="262"/>
              </a:cxn>
              <a:cxn ang="0">
                <a:pos x="75" y="333"/>
              </a:cxn>
              <a:cxn ang="0">
                <a:pos x="186" y="379"/>
              </a:cxn>
              <a:cxn ang="0">
                <a:pos x="280" y="310"/>
              </a:cxn>
              <a:cxn ang="0">
                <a:pos x="285" y="297"/>
              </a:cxn>
              <a:cxn ang="0">
                <a:pos x="288" y="280"/>
              </a:cxn>
              <a:cxn ang="0">
                <a:pos x="289" y="261"/>
              </a:cxn>
              <a:cxn ang="0">
                <a:pos x="290" y="243"/>
              </a:cxn>
              <a:cxn ang="0">
                <a:pos x="290" y="236"/>
              </a:cxn>
              <a:cxn ang="0">
                <a:pos x="289" y="226"/>
              </a:cxn>
            </a:cxnLst>
            <a:rect l="0" t="0" r="r" b="b"/>
            <a:pathLst>
              <a:path w="382" h="435">
                <a:moveTo>
                  <a:pt x="295" y="373"/>
                </a:moveTo>
                <a:lnTo>
                  <a:pt x="291" y="376"/>
                </a:lnTo>
                <a:lnTo>
                  <a:pt x="288" y="379"/>
                </a:lnTo>
                <a:lnTo>
                  <a:pt x="285" y="381"/>
                </a:lnTo>
                <a:lnTo>
                  <a:pt x="282" y="385"/>
                </a:lnTo>
                <a:lnTo>
                  <a:pt x="279" y="387"/>
                </a:lnTo>
                <a:lnTo>
                  <a:pt x="276" y="389"/>
                </a:lnTo>
                <a:lnTo>
                  <a:pt x="272" y="391"/>
                </a:lnTo>
                <a:lnTo>
                  <a:pt x="270" y="394"/>
                </a:lnTo>
                <a:lnTo>
                  <a:pt x="266" y="396"/>
                </a:lnTo>
                <a:lnTo>
                  <a:pt x="263" y="398"/>
                </a:lnTo>
                <a:lnTo>
                  <a:pt x="260" y="401"/>
                </a:lnTo>
                <a:lnTo>
                  <a:pt x="257" y="403"/>
                </a:lnTo>
                <a:lnTo>
                  <a:pt x="254" y="404"/>
                </a:lnTo>
                <a:lnTo>
                  <a:pt x="251" y="406"/>
                </a:lnTo>
                <a:lnTo>
                  <a:pt x="247" y="407"/>
                </a:lnTo>
                <a:lnTo>
                  <a:pt x="245" y="410"/>
                </a:lnTo>
                <a:lnTo>
                  <a:pt x="242" y="411"/>
                </a:lnTo>
                <a:lnTo>
                  <a:pt x="238" y="413"/>
                </a:lnTo>
                <a:lnTo>
                  <a:pt x="236" y="414"/>
                </a:lnTo>
                <a:lnTo>
                  <a:pt x="232" y="416"/>
                </a:lnTo>
                <a:lnTo>
                  <a:pt x="229" y="418"/>
                </a:lnTo>
                <a:lnTo>
                  <a:pt x="226" y="419"/>
                </a:lnTo>
                <a:lnTo>
                  <a:pt x="223" y="420"/>
                </a:lnTo>
                <a:lnTo>
                  <a:pt x="220" y="421"/>
                </a:lnTo>
                <a:lnTo>
                  <a:pt x="220" y="421"/>
                </a:lnTo>
                <a:lnTo>
                  <a:pt x="217" y="422"/>
                </a:lnTo>
                <a:lnTo>
                  <a:pt x="214" y="423"/>
                </a:lnTo>
                <a:lnTo>
                  <a:pt x="211" y="424"/>
                </a:lnTo>
                <a:lnTo>
                  <a:pt x="208" y="425"/>
                </a:lnTo>
                <a:lnTo>
                  <a:pt x="205" y="425"/>
                </a:lnTo>
                <a:lnTo>
                  <a:pt x="202" y="427"/>
                </a:lnTo>
                <a:lnTo>
                  <a:pt x="198" y="428"/>
                </a:lnTo>
                <a:lnTo>
                  <a:pt x="195" y="429"/>
                </a:lnTo>
                <a:lnTo>
                  <a:pt x="193" y="429"/>
                </a:lnTo>
                <a:lnTo>
                  <a:pt x="189" y="430"/>
                </a:lnTo>
                <a:lnTo>
                  <a:pt x="186" y="430"/>
                </a:lnTo>
                <a:lnTo>
                  <a:pt x="183" y="431"/>
                </a:lnTo>
                <a:lnTo>
                  <a:pt x="179" y="431"/>
                </a:lnTo>
                <a:lnTo>
                  <a:pt x="176" y="432"/>
                </a:lnTo>
                <a:lnTo>
                  <a:pt x="174" y="432"/>
                </a:lnTo>
                <a:lnTo>
                  <a:pt x="170" y="433"/>
                </a:lnTo>
                <a:lnTo>
                  <a:pt x="167" y="433"/>
                </a:lnTo>
                <a:lnTo>
                  <a:pt x="163" y="433"/>
                </a:lnTo>
                <a:lnTo>
                  <a:pt x="160" y="433"/>
                </a:lnTo>
                <a:lnTo>
                  <a:pt x="156" y="435"/>
                </a:lnTo>
                <a:lnTo>
                  <a:pt x="153" y="435"/>
                </a:lnTo>
                <a:lnTo>
                  <a:pt x="150" y="435"/>
                </a:lnTo>
                <a:lnTo>
                  <a:pt x="146" y="435"/>
                </a:lnTo>
                <a:lnTo>
                  <a:pt x="143" y="435"/>
                </a:lnTo>
                <a:lnTo>
                  <a:pt x="143" y="435"/>
                </a:lnTo>
                <a:lnTo>
                  <a:pt x="96" y="435"/>
                </a:lnTo>
                <a:lnTo>
                  <a:pt x="61" y="423"/>
                </a:lnTo>
                <a:lnTo>
                  <a:pt x="37" y="401"/>
                </a:lnTo>
                <a:lnTo>
                  <a:pt x="13" y="379"/>
                </a:lnTo>
                <a:lnTo>
                  <a:pt x="0" y="351"/>
                </a:lnTo>
                <a:lnTo>
                  <a:pt x="0" y="316"/>
                </a:lnTo>
                <a:lnTo>
                  <a:pt x="0" y="295"/>
                </a:lnTo>
                <a:lnTo>
                  <a:pt x="5" y="277"/>
                </a:lnTo>
                <a:lnTo>
                  <a:pt x="14" y="260"/>
                </a:lnTo>
                <a:lnTo>
                  <a:pt x="23" y="243"/>
                </a:lnTo>
                <a:lnTo>
                  <a:pt x="35" y="229"/>
                </a:lnTo>
                <a:lnTo>
                  <a:pt x="50" y="219"/>
                </a:lnTo>
                <a:lnTo>
                  <a:pt x="66" y="209"/>
                </a:lnTo>
                <a:lnTo>
                  <a:pt x="83" y="201"/>
                </a:lnTo>
                <a:lnTo>
                  <a:pt x="101" y="196"/>
                </a:lnTo>
                <a:lnTo>
                  <a:pt x="103" y="196"/>
                </a:lnTo>
                <a:lnTo>
                  <a:pt x="104" y="195"/>
                </a:lnTo>
                <a:lnTo>
                  <a:pt x="107" y="195"/>
                </a:lnTo>
                <a:lnTo>
                  <a:pt x="109" y="194"/>
                </a:lnTo>
                <a:lnTo>
                  <a:pt x="110" y="194"/>
                </a:lnTo>
                <a:lnTo>
                  <a:pt x="112" y="194"/>
                </a:lnTo>
                <a:lnTo>
                  <a:pt x="115" y="193"/>
                </a:lnTo>
                <a:lnTo>
                  <a:pt x="117" y="193"/>
                </a:lnTo>
                <a:lnTo>
                  <a:pt x="119" y="192"/>
                </a:lnTo>
                <a:lnTo>
                  <a:pt x="122" y="192"/>
                </a:lnTo>
                <a:lnTo>
                  <a:pt x="125" y="191"/>
                </a:lnTo>
                <a:lnTo>
                  <a:pt x="127" y="191"/>
                </a:lnTo>
                <a:lnTo>
                  <a:pt x="130" y="191"/>
                </a:lnTo>
                <a:lnTo>
                  <a:pt x="133" y="190"/>
                </a:lnTo>
                <a:lnTo>
                  <a:pt x="135" y="190"/>
                </a:lnTo>
                <a:lnTo>
                  <a:pt x="138" y="189"/>
                </a:lnTo>
                <a:lnTo>
                  <a:pt x="142" y="189"/>
                </a:lnTo>
                <a:lnTo>
                  <a:pt x="144" y="187"/>
                </a:lnTo>
                <a:lnTo>
                  <a:pt x="147" y="187"/>
                </a:lnTo>
                <a:lnTo>
                  <a:pt x="151" y="187"/>
                </a:lnTo>
                <a:lnTo>
                  <a:pt x="154" y="186"/>
                </a:lnTo>
                <a:lnTo>
                  <a:pt x="158" y="186"/>
                </a:lnTo>
                <a:lnTo>
                  <a:pt x="161" y="185"/>
                </a:lnTo>
                <a:lnTo>
                  <a:pt x="164" y="185"/>
                </a:lnTo>
                <a:lnTo>
                  <a:pt x="164" y="185"/>
                </a:lnTo>
                <a:lnTo>
                  <a:pt x="171" y="184"/>
                </a:lnTo>
                <a:lnTo>
                  <a:pt x="178" y="183"/>
                </a:lnTo>
                <a:lnTo>
                  <a:pt x="185" y="183"/>
                </a:lnTo>
                <a:lnTo>
                  <a:pt x="192" y="182"/>
                </a:lnTo>
                <a:lnTo>
                  <a:pt x="198" y="181"/>
                </a:lnTo>
                <a:lnTo>
                  <a:pt x="204" y="179"/>
                </a:lnTo>
                <a:lnTo>
                  <a:pt x="210" y="178"/>
                </a:lnTo>
                <a:lnTo>
                  <a:pt x="217" y="178"/>
                </a:lnTo>
                <a:lnTo>
                  <a:pt x="222" y="177"/>
                </a:lnTo>
                <a:lnTo>
                  <a:pt x="228" y="176"/>
                </a:lnTo>
                <a:lnTo>
                  <a:pt x="234" y="175"/>
                </a:lnTo>
                <a:lnTo>
                  <a:pt x="238" y="174"/>
                </a:lnTo>
                <a:lnTo>
                  <a:pt x="244" y="173"/>
                </a:lnTo>
                <a:lnTo>
                  <a:pt x="248" y="172"/>
                </a:lnTo>
                <a:lnTo>
                  <a:pt x="254" y="172"/>
                </a:lnTo>
                <a:lnTo>
                  <a:pt x="259" y="170"/>
                </a:lnTo>
                <a:lnTo>
                  <a:pt x="263" y="169"/>
                </a:lnTo>
                <a:lnTo>
                  <a:pt x="268" y="168"/>
                </a:lnTo>
                <a:lnTo>
                  <a:pt x="271" y="167"/>
                </a:lnTo>
                <a:lnTo>
                  <a:pt x="276" y="166"/>
                </a:lnTo>
                <a:lnTo>
                  <a:pt x="279" y="165"/>
                </a:lnTo>
                <a:lnTo>
                  <a:pt x="283" y="164"/>
                </a:lnTo>
                <a:lnTo>
                  <a:pt x="287" y="162"/>
                </a:lnTo>
                <a:lnTo>
                  <a:pt x="290" y="161"/>
                </a:lnTo>
                <a:lnTo>
                  <a:pt x="290" y="161"/>
                </a:lnTo>
                <a:lnTo>
                  <a:pt x="290" y="151"/>
                </a:lnTo>
                <a:lnTo>
                  <a:pt x="290" y="145"/>
                </a:lnTo>
                <a:lnTo>
                  <a:pt x="290" y="143"/>
                </a:lnTo>
                <a:lnTo>
                  <a:pt x="290" y="114"/>
                </a:lnTo>
                <a:lnTo>
                  <a:pt x="283" y="93"/>
                </a:lnTo>
                <a:lnTo>
                  <a:pt x="270" y="82"/>
                </a:lnTo>
                <a:lnTo>
                  <a:pt x="253" y="66"/>
                </a:lnTo>
                <a:lnTo>
                  <a:pt x="226" y="58"/>
                </a:lnTo>
                <a:lnTo>
                  <a:pt x="191" y="58"/>
                </a:lnTo>
                <a:lnTo>
                  <a:pt x="156" y="58"/>
                </a:lnTo>
                <a:lnTo>
                  <a:pt x="133" y="64"/>
                </a:lnTo>
                <a:lnTo>
                  <a:pt x="117" y="75"/>
                </a:lnTo>
                <a:lnTo>
                  <a:pt x="101" y="88"/>
                </a:lnTo>
                <a:lnTo>
                  <a:pt x="90" y="108"/>
                </a:lnTo>
                <a:lnTo>
                  <a:pt x="82" y="138"/>
                </a:lnTo>
                <a:lnTo>
                  <a:pt x="81" y="138"/>
                </a:lnTo>
                <a:lnTo>
                  <a:pt x="79" y="138"/>
                </a:lnTo>
                <a:lnTo>
                  <a:pt x="78" y="138"/>
                </a:lnTo>
                <a:lnTo>
                  <a:pt x="77" y="136"/>
                </a:lnTo>
                <a:lnTo>
                  <a:pt x="75" y="136"/>
                </a:lnTo>
                <a:lnTo>
                  <a:pt x="73" y="136"/>
                </a:lnTo>
                <a:lnTo>
                  <a:pt x="70" y="136"/>
                </a:lnTo>
                <a:lnTo>
                  <a:pt x="68" y="135"/>
                </a:lnTo>
                <a:lnTo>
                  <a:pt x="65" y="135"/>
                </a:lnTo>
                <a:lnTo>
                  <a:pt x="61" y="135"/>
                </a:lnTo>
                <a:lnTo>
                  <a:pt x="57" y="134"/>
                </a:lnTo>
                <a:lnTo>
                  <a:pt x="52" y="134"/>
                </a:lnTo>
                <a:lnTo>
                  <a:pt x="48" y="133"/>
                </a:lnTo>
                <a:lnTo>
                  <a:pt x="42" y="132"/>
                </a:lnTo>
                <a:lnTo>
                  <a:pt x="35" y="132"/>
                </a:lnTo>
                <a:lnTo>
                  <a:pt x="28" y="131"/>
                </a:lnTo>
                <a:lnTo>
                  <a:pt x="20" y="130"/>
                </a:lnTo>
                <a:lnTo>
                  <a:pt x="13" y="128"/>
                </a:lnTo>
                <a:lnTo>
                  <a:pt x="13" y="128"/>
                </a:lnTo>
                <a:lnTo>
                  <a:pt x="19" y="99"/>
                </a:lnTo>
                <a:lnTo>
                  <a:pt x="30" y="75"/>
                </a:lnTo>
                <a:lnTo>
                  <a:pt x="43" y="57"/>
                </a:lnTo>
                <a:lnTo>
                  <a:pt x="58" y="39"/>
                </a:lnTo>
                <a:lnTo>
                  <a:pt x="78" y="25"/>
                </a:lnTo>
                <a:lnTo>
                  <a:pt x="105" y="15"/>
                </a:lnTo>
                <a:lnTo>
                  <a:pt x="133" y="5"/>
                </a:lnTo>
                <a:lnTo>
                  <a:pt x="164" y="0"/>
                </a:lnTo>
                <a:lnTo>
                  <a:pt x="200" y="0"/>
                </a:lnTo>
                <a:lnTo>
                  <a:pt x="236" y="0"/>
                </a:lnTo>
                <a:lnTo>
                  <a:pt x="264" y="5"/>
                </a:lnTo>
                <a:lnTo>
                  <a:pt x="286" y="13"/>
                </a:lnTo>
                <a:lnTo>
                  <a:pt x="308" y="21"/>
                </a:lnTo>
                <a:lnTo>
                  <a:pt x="324" y="32"/>
                </a:lnTo>
                <a:lnTo>
                  <a:pt x="336" y="45"/>
                </a:lnTo>
                <a:lnTo>
                  <a:pt x="346" y="57"/>
                </a:lnTo>
                <a:lnTo>
                  <a:pt x="353" y="73"/>
                </a:lnTo>
                <a:lnTo>
                  <a:pt x="357" y="92"/>
                </a:lnTo>
                <a:lnTo>
                  <a:pt x="357" y="93"/>
                </a:lnTo>
                <a:lnTo>
                  <a:pt x="357" y="96"/>
                </a:lnTo>
                <a:lnTo>
                  <a:pt x="358" y="98"/>
                </a:lnTo>
                <a:lnTo>
                  <a:pt x="358" y="99"/>
                </a:lnTo>
                <a:lnTo>
                  <a:pt x="358" y="101"/>
                </a:lnTo>
                <a:lnTo>
                  <a:pt x="358" y="104"/>
                </a:lnTo>
                <a:lnTo>
                  <a:pt x="358" y="106"/>
                </a:lnTo>
                <a:lnTo>
                  <a:pt x="359" y="108"/>
                </a:lnTo>
                <a:lnTo>
                  <a:pt x="359" y="110"/>
                </a:lnTo>
                <a:lnTo>
                  <a:pt x="359" y="113"/>
                </a:lnTo>
                <a:lnTo>
                  <a:pt x="359" y="115"/>
                </a:lnTo>
                <a:lnTo>
                  <a:pt x="359" y="118"/>
                </a:lnTo>
                <a:lnTo>
                  <a:pt x="359" y="121"/>
                </a:lnTo>
                <a:lnTo>
                  <a:pt x="359" y="123"/>
                </a:lnTo>
                <a:lnTo>
                  <a:pt x="361" y="126"/>
                </a:lnTo>
                <a:lnTo>
                  <a:pt x="361" y="130"/>
                </a:lnTo>
                <a:lnTo>
                  <a:pt x="361" y="132"/>
                </a:lnTo>
                <a:lnTo>
                  <a:pt x="361" y="135"/>
                </a:lnTo>
                <a:lnTo>
                  <a:pt x="361" y="139"/>
                </a:lnTo>
                <a:lnTo>
                  <a:pt x="361" y="142"/>
                </a:lnTo>
                <a:lnTo>
                  <a:pt x="361" y="145"/>
                </a:lnTo>
                <a:lnTo>
                  <a:pt x="361" y="149"/>
                </a:lnTo>
                <a:lnTo>
                  <a:pt x="361" y="153"/>
                </a:lnTo>
                <a:lnTo>
                  <a:pt x="361" y="157"/>
                </a:lnTo>
                <a:lnTo>
                  <a:pt x="361" y="157"/>
                </a:lnTo>
                <a:lnTo>
                  <a:pt x="361" y="157"/>
                </a:lnTo>
                <a:lnTo>
                  <a:pt x="361" y="157"/>
                </a:lnTo>
                <a:lnTo>
                  <a:pt x="361" y="251"/>
                </a:lnTo>
                <a:lnTo>
                  <a:pt x="361" y="317"/>
                </a:lnTo>
                <a:lnTo>
                  <a:pt x="362" y="357"/>
                </a:lnTo>
                <a:lnTo>
                  <a:pt x="365" y="376"/>
                </a:lnTo>
                <a:lnTo>
                  <a:pt x="367" y="393"/>
                </a:lnTo>
                <a:lnTo>
                  <a:pt x="373" y="410"/>
                </a:lnTo>
                <a:lnTo>
                  <a:pt x="382" y="425"/>
                </a:lnTo>
                <a:lnTo>
                  <a:pt x="381" y="425"/>
                </a:lnTo>
                <a:lnTo>
                  <a:pt x="380" y="425"/>
                </a:lnTo>
                <a:lnTo>
                  <a:pt x="379" y="425"/>
                </a:lnTo>
                <a:lnTo>
                  <a:pt x="376" y="425"/>
                </a:lnTo>
                <a:lnTo>
                  <a:pt x="375" y="425"/>
                </a:lnTo>
                <a:lnTo>
                  <a:pt x="373" y="425"/>
                </a:lnTo>
                <a:lnTo>
                  <a:pt x="371" y="425"/>
                </a:lnTo>
                <a:lnTo>
                  <a:pt x="367" y="425"/>
                </a:lnTo>
                <a:lnTo>
                  <a:pt x="364" y="425"/>
                </a:lnTo>
                <a:lnTo>
                  <a:pt x="361" y="425"/>
                </a:lnTo>
                <a:lnTo>
                  <a:pt x="356" y="425"/>
                </a:lnTo>
                <a:lnTo>
                  <a:pt x="352" y="425"/>
                </a:lnTo>
                <a:lnTo>
                  <a:pt x="346" y="425"/>
                </a:lnTo>
                <a:lnTo>
                  <a:pt x="340" y="425"/>
                </a:lnTo>
                <a:lnTo>
                  <a:pt x="333" y="425"/>
                </a:lnTo>
                <a:lnTo>
                  <a:pt x="327" y="425"/>
                </a:lnTo>
                <a:lnTo>
                  <a:pt x="319" y="425"/>
                </a:lnTo>
                <a:lnTo>
                  <a:pt x="310" y="425"/>
                </a:lnTo>
                <a:lnTo>
                  <a:pt x="310" y="425"/>
                </a:lnTo>
                <a:lnTo>
                  <a:pt x="308" y="423"/>
                </a:lnTo>
                <a:lnTo>
                  <a:pt x="307" y="422"/>
                </a:lnTo>
                <a:lnTo>
                  <a:pt x="307" y="420"/>
                </a:lnTo>
                <a:lnTo>
                  <a:pt x="306" y="418"/>
                </a:lnTo>
                <a:lnTo>
                  <a:pt x="305" y="416"/>
                </a:lnTo>
                <a:lnTo>
                  <a:pt x="304" y="414"/>
                </a:lnTo>
                <a:lnTo>
                  <a:pt x="304" y="412"/>
                </a:lnTo>
                <a:lnTo>
                  <a:pt x="303" y="410"/>
                </a:lnTo>
                <a:lnTo>
                  <a:pt x="302" y="407"/>
                </a:lnTo>
                <a:lnTo>
                  <a:pt x="302" y="406"/>
                </a:lnTo>
                <a:lnTo>
                  <a:pt x="300" y="404"/>
                </a:lnTo>
                <a:lnTo>
                  <a:pt x="300" y="402"/>
                </a:lnTo>
                <a:lnTo>
                  <a:pt x="299" y="399"/>
                </a:lnTo>
                <a:lnTo>
                  <a:pt x="299" y="397"/>
                </a:lnTo>
                <a:lnTo>
                  <a:pt x="298" y="395"/>
                </a:lnTo>
                <a:lnTo>
                  <a:pt x="298" y="393"/>
                </a:lnTo>
                <a:lnTo>
                  <a:pt x="297" y="390"/>
                </a:lnTo>
                <a:lnTo>
                  <a:pt x="297" y="388"/>
                </a:lnTo>
                <a:lnTo>
                  <a:pt x="297" y="386"/>
                </a:lnTo>
                <a:lnTo>
                  <a:pt x="296" y="384"/>
                </a:lnTo>
                <a:lnTo>
                  <a:pt x="296" y="381"/>
                </a:lnTo>
                <a:lnTo>
                  <a:pt x="296" y="378"/>
                </a:lnTo>
                <a:lnTo>
                  <a:pt x="295" y="376"/>
                </a:lnTo>
                <a:lnTo>
                  <a:pt x="295" y="373"/>
                </a:lnTo>
                <a:lnTo>
                  <a:pt x="295" y="373"/>
                </a:lnTo>
                <a:close/>
                <a:moveTo>
                  <a:pt x="289" y="217"/>
                </a:moveTo>
                <a:lnTo>
                  <a:pt x="286" y="218"/>
                </a:lnTo>
                <a:lnTo>
                  <a:pt x="282" y="219"/>
                </a:lnTo>
                <a:lnTo>
                  <a:pt x="279" y="220"/>
                </a:lnTo>
                <a:lnTo>
                  <a:pt x="276" y="221"/>
                </a:lnTo>
                <a:lnTo>
                  <a:pt x="271" y="223"/>
                </a:lnTo>
                <a:lnTo>
                  <a:pt x="268" y="225"/>
                </a:lnTo>
                <a:lnTo>
                  <a:pt x="263" y="226"/>
                </a:lnTo>
                <a:lnTo>
                  <a:pt x="260" y="227"/>
                </a:lnTo>
                <a:lnTo>
                  <a:pt x="255" y="228"/>
                </a:lnTo>
                <a:lnTo>
                  <a:pt x="251" y="229"/>
                </a:lnTo>
                <a:lnTo>
                  <a:pt x="246" y="230"/>
                </a:lnTo>
                <a:lnTo>
                  <a:pt x="242" y="232"/>
                </a:lnTo>
                <a:lnTo>
                  <a:pt x="236" y="233"/>
                </a:lnTo>
                <a:lnTo>
                  <a:pt x="231" y="234"/>
                </a:lnTo>
                <a:lnTo>
                  <a:pt x="226" y="234"/>
                </a:lnTo>
                <a:lnTo>
                  <a:pt x="221" y="235"/>
                </a:lnTo>
                <a:lnTo>
                  <a:pt x="215" y="236"/>
                </a:lnTo>
                <a:lnTo>
                  <a:pt x="210" y="237"/>
                </a:lnTo>
                <a:lnTo>
                  <a:pt x="204" y="238"/>
                </a:lnTo>
                <a:lnTo>
                  <a:pt x="198" y="240"/>
                </a:lnTo>
                <a:lnTo>
                  <a:pt x="193" y="241"/>
                </a:lnTo>
                <a:lnTo>
                  <a:pt x="186" y="241"/>
                </a:lnTo>
                <a:lnTo>
                  <a:pt x="180" y="242"/>
                </a:lnTo>
                <a:lnTo>
                  <a:pt x="174" y="243"/>
                </a:lnTo>
                <a:lnTo>
                  <a:pt x="174" y="243"/>
                </a:lnTo>
                <a:lnTo>
                  <a:pt x="145" y="247"/>
                </a:lnTo>
                <a:lnTo>
                  <a:pt x="125" y="252"/>
                </a:lnTo>
                <a:lnTo>
                  <a:pt x="112" y="258"/>
                </a:lnTo>
                <a:lnTo>
                  <a:pt x="101" y="262"/>
                </a:lnTo>
                <a:lnTo>
                  <a:pt x="91" y="270"/>
                </a:lnTo>
                <a:lnTo>
                  <a:pt x="85" y="280"/>
                </a:lnTo>
                <a:lnTo>
                  <a:pt x="78" y="291"/>
                </a:lnTo>
                <a:lnTo>
                  <a:pt x="75" y="301"/>
                </a:lnTo>
                <a:lnTo>
                  <a:pt x="75" y="313"/>
                </a:lnTo>
                <a:lnTo>
                  <a:pt x="75" y="333"/>
                </a:lnTo>
                <a:lnTo>
                  <a:pt x="82" y="347"/>
                </a:lnTo>
                <a:lnTo>
                  <a:pt x="96" y="360"/>
                </a:lnTo>
                <a:lnTo>
                  <a:pt x="110" y="372"/>
                </a:lnTo>
                <a:lnTo>
                  <a:pt x="132" y="379"/>
                </a:lnTo>
                <a:lnTo>
                  <a:pt x="159" y="379"/>
                </a:lnTo>
                <a:lnTo>
                  <a:pt x="186" y="379"/>
                </a:lnTo>
                <a:lnTo>
                  <a:pt x="211" y="373"/>
                </a:lnTo>
                <a:lnTo>
                  <a:pt x="231" y="361"/>
                </a:lnTo>
                <a:lnTo>
                  <a:pt x="253" y="350"/>
                </a:lnTo>
                <a:lnTo>
                  <a:pt x="269" y="334"/>
                </a:lnTo>
                <a:lnTo>
                  <a:pt x="279" y="312"/>
                </a:lnTo>
                <a:lnTo>
                  <a:pt x="280" y="310"/>
                </a:lnTo>
                <a:lnTo>
                  <a:pt x="280" y="309"/>
                </a:lnTo>
                <a:lnTo>
                  <a:pt x="281" y="306"/>
                </a:lnTo>
                <a:lnTo>
                  <a:pt x="282" y="304"/>
                </a:lnTo>
                <a:lnTo>
                  <a:pt x="282" y="302"/>
                </a:lnTo>
                <a:lnTo>
                  <a:pt x="283" y="300"/>
                </a:lnTo>
                <a:lnTo>
                  <a:pt x="285" y="297"/>
                </a:lnTo>
                <a:lnTo>
                  <a:pt x="285" y="294"/>
                </a:lnTo>
                <a:lnTo>
                  <a:pt x="286" y="292"/>
                </a:lnTo>
                <a:lnTo>
                  <a:pt x="286" y="289"/>
                </a:lnTo>
                <a:lnTo>
                  <a:pt x="287" y="286"/>
                </a:lnTo>
                <a:lnTo>
                  <a:pt x="287" y="284"/>
                </a:lnTo>
                <a:lnTo>
                  <a:pt x="288" y="280"/>
                </a:lnTo>
                <a:lnTo>
                  <a:pt x="288" y="277"/>
                </a:lnTo>
                <a:lnTo>
                  <a:pt x="288" y="275"/>
                </a:lnTo>
                <a:lnTo>
                  <a:pt x="289" y="271"/>
                </a:lnTo>
                <a:lnTo>
                  <a:pt x="289" y="268"/>
                </a:lnTo>
                <a:lnTo>
                  <a:pt x="289" y="265"/>
                </a:lnTo>
                <a:lnTo>
                  <a:pt x="289" y="261"/>
                </a:lnTo>
                <a:lnTo>
                  <a:pt x="290" y="258"/>
                </a:lnTo>
                <a:lnTo>
                  <a:pt x="290" y="254"/>
                </a:lnTo>
                <a:lnTo>
                  <a:pt x="290" y="251"/>
                </a:lnTo>
                <a:lnTo>
                  <a:pt x="290" y="246"/>
                </a:lnTo>
                <a:lnTo>
                  <a:pt x="290" y="243"/>
                </a:lnTo>
                <a:lnTo>
                  <a:pt x="290" y="243"/>
                </a:lnTo>
                <a:lnTo>
                  <a:pt x="290" y="242"/>
                </a:lnTo>
                <a:lnTo>
                  <a:pt x="290" y="241"/>
                </a:lnTo>
                <a:lnTo>
                  <a:pt x="290" y="240"/>
                </a:lnTo>
                <a:lnTo>
                  <a:pt x="290" y="238"/>
                </a:lnTo>
                <a:lnTo>
                  <a:pt x="290" y="237"/>
                </a:lnTo>
                <a:lnTo>
                  <a:pt x="290" y="236"/>
                </a:lnTo>
                <a:lnTo>
                  <a:pt x="290" y="235"/>
                </a:lnTo>
                <a:lnTo>
                  <a:pt x="290" y="234"/>
                </a:lnTo>
                <a:lnTo>
                  <a:pt x="290" y="232"/>
                </a:lnTo>
                <a:lnTo>
                  <a:pt x="290" y="230"/>
                </a:lnTo>
                <a:lnTo>
                  <a:pt x="289" y="228"/>
                </a:lnTo>
                <a:lnTo>
                  <a:pt x="289" y="226"/>
                </a:lnTo>
                <a:lnTo>
                  <a:pt x="289" y="223"/>
                </a:lnTo>
                <a:lnTo>
                  <a:pt x="289" y="220"/>
                </a:lnTo>
                <a:lnTo>
                  <a:pt x="289" y="217"/>
                </a:lnTo>
                <a:lnTo>
                  <a:pt x="289" y="217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82" name="Rectangle 34"/>
          <p:cNvSpPr>
            <a:spLocks noChangeArrowheads="1"/>
          </p:cNvSpPr>
          <p:nvPr/>
        </p:nvSpPr>
        <p:spPr bwMode="auto">
          <a:xfrm>
            <a:off x="6638925" y="4892675"/>
            <a:ext cx="222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83" name="Freeform 35"/>
          <p:cNvSpPr>
            <a:spLocks noEditPoints="1"/>
          </p:cNvSpPr>
          <p:nvPr/>
        </p:nvSpPr>
        <p:spPr bwMode="auto">
          <a:xfrm>
            <a:off x="6686550" y="4891088"/>
            <a:ext cx="65088" cy="58737"/>
          </a:xfrm>
          <a:custGeom>
            <a:avLst/>
            <a:gdLst/>
            <a:ahLst/>
            <a:cxnLst>
              <a:cxn ang="0">
                <a:pos x="7" y="78"/>
              </a:cxn>
              <a:cxn ang="0">
                <a:pos x="7" y="72"/>
              </a:cxn>
              <a:cxn ang="0">
                <a:pos x="7" y="58"/>
              </a:cxn>
              <a:cxn ang="0">
                <a:pos x="7" y="34"/>
              </a:cxn>
              <a:cxn ang="0">
                <a:pos x="7" y="0"/>
              </a:cxn>
              <a:cxn ang="0">
                <a:pos x="12" y="0"/>
              </a:cxn>
              <a:cxn ang="0">
                <a:pos x="20" y="0"/>
              </a:cxn>
              <a:cxn ang="0">
                <a:pos x="34" y="0"/>
              </a:cxn>
              <a:cxn ang="0">
                <a:pos x="58" y="0"/>
              </a:cxn>
              <a:cxn ang="0">
                <a:pos x="83" y="0"/>
              </a:cxn>
              <a:cxn ang="0">
                <a:pos x="83" y="100"/>
              </a:cxn>
              <a:cxn ang="0">
                <a:pos x="67" y="145"/>
              </a:cxn>
              <a:cxn ang="0">
                <a:pos x="62" y="154"/>
              </a:cxn>
              <a:cxn ang="0">
                <a:pos x="54" y="163"/>
              </a:cxn>
              <a:cxn ang="0">
                <a:pos x="45" y="171"/>
              </a:cxn>
              <a:cxn ang="0">
                <a:pos x="35" y="178"/>
              </a:cxn>
              <a:cxn ang="0">
                <a:pos x="24" y="185"/>
              </a:cxn>
              <a:cxn ang="0">
                <a:pos x="18" y="186"/>
              </a:cxn>
              <a:cxn ang="0">
                <a:pos x="16" y="184"/>
              </a:cxn>
              <a:cxn ang="0">
                <a:pos x="13" y="179"/>
              </a:cxn>
              <a:cxn ang="0">
                <a:pos x="8" y="171"/>
              </a:cxn>
              <a:cxn ang="0">
                <a:pos x="0" y="160"/>
              </a:cxn>
              <a:cxn ang="0">
                <a:pos x="32" y="133"/>
              </a:cxn>
              <a:cxn ang="0">
                <a:pos x="43" y="82"/>
              </a:cxn>
              <a:cxn ang="0">
                <a:pos x="39" y="82"/>
              </a:cxn>
              <a:cxn ang="0">
                <a:pos x="31" y="82"/>
              </a:cxn>
              <a:cxn ang="0">
                <a:pos x="20" y="82"/>
              </a:cxn>
              <a:cxn ang="0">
                <a:pos x="7" y="82"/>
              </a:cxn>
              <a:cxn ang="0">
                <a:pos x="127" y="78"/>
              </a:cxn>
              <a:cxn ang="0">
                <a:pos x="127" y="72"/>
              </a:cxn>
              <a:cxn ang="0">
                <a:pos x="127" y="58"/>
              </a:cxn>
              <a:cxn ang="0">
                <a:pos x="127" y="34"/>
              </a:cxn>
              <a:cxn ang="0">
                <a:pos x="127" y="0"/>
              </a:cxn>
              <a:cxn ang="0">
                <a:pos x="132" y="0"/>
              </a:cxn>
              <a:cxn ang="0">
                <a:pos x="140" y="0"/>
              </a:cxn>
              <a:cxn ang="0">
                <a:pos x="155" y="0"/>
              </a:cxn>
              <a:cxn ang="0">
                <a:pos x="178" y="0"/>
              </a:cxn>
              <a:cxn ang="0">
                <a:pos x="203" y="0"/>
              </a:cxn>
              <a:cxn ang="0">
                <a:pos x="203" y="100"/>
              </a:cxn>
              <a:cxn ang="0">
                <a:pos x="187" y="145"/>
              </a:cxn>
              <a:cxn ang="0">
                <a:pos x="182" y="154"/>
              </a:cxn>
              <a:cxn ang="0">
                <a:pos x="174" y="163"/>
              </a:cxn>
              <a:cxn ang="0">
                <a:pos x="165" y="171"/>
              </a:cxn>
              <a:cxn ang="0">
                <a:pos x="156" y="178"/>
              </a:cxn>
              <a:cxn ang="0">
                <a:pos x="144" y="185"/>
              </a:cxn>
              <a:cxn ang="0">
                <a:pos x="139" y="186"/>
              </a:cxn>
              <a:cxn ang="0">
                <a:pos x="136" y="184"/>
              </a:cxn>
              <a:cxn ang="0">
                <a:pos x="133" y="179"/>
              </a:cxn>
              <a:cxn ang="0">
                <a:pos x="128" y="171"/>
              </a:cxn>
              <a:cxn ang="0">
                <a:pos x="121" y="160"/>
              </a:cxn>
              <a:cxn ang="0">
                <a:pos x="152" y="133"/>
              </a:cxn>
              <a:cxn ang="0">
                <a:pos x="164" y="82"/>
              </a:cxn>
              <a:cxn ang="0">
                <a:pos x="159" y="82"/>
              </a:cxn>
              <a:cxn ang="0">
                <a:pos x="151" y="82"/>
              </a:cxn>
              <a:cxn ang="0">
                <a:pos x="140" y="82"/>
              </a:cxn>
              <a:cxn ang="0">
                <a:pos x="127" y="82"/>
              </a:cxn>
            </a:cxnLst>
            <a:rect l="0" t="0" r="r" b="b"/>
            <a:pathLst>
              <a:path w="203" h="187">
                <a:moveTo>
                  <a:pt x="7" y="82"/>
                </a:moveTo>
                <a:lnTo>
                  <a:pt x="7" y="81"/>
                </a:lnTo>
                <a:lnTo>
                  <a:pt x="7" y="80"/>
                </a:lnTo>
                <a:lnTo>
                  <a:pt x="7" y="78"/>
                </a:lnTo>
                <a:lnTo>
                  <a:pt x="7" y="77"/>
                </a:lnTo>
                <a:lnTo>
                  <a:pt x="7" y="76"/>
                </a:lnTo>
                <a:lnTo>
                  <a:pt x="7" y="74"/>
                </a:lnTo>
                <a:lnTo>
                  <a:pt x="7" y="72"/>
                </a:lnTo>
                <a:lnTo>
                  <a:pt x="7" y="69"/>
                </a:lnTo>
                <a:lnTo>
                  <a:pt x="7" y="66"/>
                </a:lnTo>
                <a:lnTo>
                  <a:pt x="7" y="61"/>
                </a:lnTo>
                <a:lnTo>
                  <a:pt x="7" y="58"/>
                </a:lnTo>
                <a:lnTo>
                  <a:pt x="7" y="52"/>
                </a:lnTo>
                <a:lnTo>
                  <a:pt x="7" y="48"/>
                </a:lnTo>
                <a:lnTo>
                  <a:pt x="7" y="41"/>
                </a:lnTo>
                <a:lnTo>
                  <a:pt x="7" y="34"/>
                </a:lnTo>
                <a:lnTo>
                  <a:pt x="7" y="27"/>
                </a:lnTo>
                <a:lnTo>
                  <a:pt x="7" y="19"/>
                </a:lnTo>
                <a:lnTo>
                  <a:pt x="7" y="10"/>
                </a:lnTo>
                <a:lnTo>
                  <a:pt x="7" y="0"/>
                </a:lnTo>
                <a:lnTo>
                  <a:pt x="7" y="0"/>
                </a:lnTo>
                <a:lnTo>
                  <a:pt x="8" y="0"/>
                </a:lnTo>
                <a:lnTo>
                  <a:pt x="9" y="0"/>
                </a:lnTo>
                <a:lnTo>
                  <a:pt x="12" y="0"/>
                </a:lnTo>
                <a:lnTo>
                  <a:pt x="13" y="0"/>
                </a:lnTo>
                <a:lnTo>
                  <a:pt x="14" y="0"/>
                </a:lnTo>
                <a:lnTo>
                  <a:pt x="16" y="0"/>
                </a:lnTo>
                <a:lnTo>
                  <a:pt x="20" y="0"/>
                </a:lnTo>
                <a:lnTo>
                  <a:pt x="22" y="0"/>
                </a:lnTo>
                <a:lnTo>
                  <a:pt x="25" y="0"/>
                </a:lnTo>
                <a:lnTo>
                  <a:pt x="30" y="0"/>
                </a:lnTo>
                <a:lnTo>
                  <a:pt x="34" y="0"/>
                </a:lnTo>
                <a:lnTo>
                  <a:pt x="39" y="0"/>
                </a:lnTo>
                <a:lnTo>
                  <a:pt x="45" y="0"/>
                </a:lnTo>
                <a:lnTo>
                  <a:pt x="51" y="0"/>
                </a:lnTo>
                <a:lnTo>
                  <a:pt x="58" y="0"/>
                </a:lnTo>
                <a:lnTo>
                  <a:pt x="66" y="0"/>
                </a:lnTo>
                <a:lnTo>
                  <a:pt x="74" y="0"/>
                </a:lnTo>
                <a:lnTo>
                  <a:pt x="83" y="0"/>
                </a:lnTo>
                <a:lnTo>
                  <a:pt x="83" y="0"/>
                </a:lnTo>
                <a:lnTo>
                  <a:pt x="83" y="0"/>
                </a:lnTo>
                <a:lnTo>
                  <a:pt x="83" y="0"/>
                </a:lnTo>
                <a:lnTo>
                  <a:pt x="83" y="65"/>
                </a:lnTo>
                <a:lnTo>
                  <a:pt x="83" y="100"/>
                </a:lnTo>
                <a:lnTo>
                  <a:pt x="79" y="125"/>
                </a:lnTo>
                <a:lnTo>
                  <a:pt x="71" y="140"/>
                </a:lnTo>
                <a:lnTo>
                  <a:pt x="69" y="142"/>
                </a:lnTo>
                <a:lnTo>
                  <a:pt x="67" y="145"/>
                </a:lnTo>
                <a:lnTo>
                  <a:pt x="66" y="148"/>
                </a:lnTo>
                <a:lnTo>
                  <a:pt x="65" y="150"/>
                </a:lnTo>
                <a:lnTo>
                  <a:pt x="63" y="152"/>
                </a:lnTo>
                <a:lnTo>
                  <a:pt x="62" y="154"/>
                </a:lnTo>
                <a:lnTo>
                  <a:pt x="59" y="157"/>
                </a:lnTo>
                <a:lnTo>
                  <a:pt x="57" y="159"/>
                </a:lnTo>
                <a:lnTo>
                  <a:pt x="56" y="161"/>
                </a:lnTo>
                <a:lnTo>
                  <a:pt x="54" y="163"/>
                </a:lnTo>
                <a:lnTo>
                  <a:pt x="51" y="166"/>
                </a:lnTo>
                <a:lnTo>
                  <a:pt x="49" y="168"/>
                </a:lnTo>
                <a:lnTo>
                  <a:pt x="47" y="169"/>
                </a:lnTo>
                <a:lnTo>
                  <a:pt x="45" y="171"/>
                </a:lnTo>
                <a:lnTo>
                  <a:pt x="42" y="174"/>
                </a:lnTo>
                <a:lnTo>
                  <a:pt x="40" y="175"/>
                </a:lnTo>
                <a:lnTo>
                  <a:pt x="38" y="177"/>
                </a:lnTo>
                <a:lnTo>
                  <a:pt x="35" y="178"/>
                </a:lnTo>
                <a:lnTo>
                  <a:pt x="32" y="180"/>
                </a:lnTo>
                <a:lnTo>
                  <a:pt x="30" y="182"/>
                </a:lnTo>
                <a:lnTo>
                  <a:pt x="28" y="183"/>
                </a:lnTo>
                <a:lnTo>
                  <a:pt x="24" y="185"/>
                </a:lnTo>
                <a:lnTo>
                  <a:pt x="22" y="186"/>
                </a:lnTo>
                <a:lnTo>
                  <a:pt x="18" y="187"/>
                </a:lnTo>
                <a:lnTo>
                  <a:pt x="18" y="187"/>
                </a:lnTo>
                <a:lnTo>
                  <a:pt x="18" y="186"/>
                </a:lnTo>
                <a:lnTo>
                  <a:pt x="17" y="186"/>
                </a:lnTo>
                <a:lnTo>
                  <a:pt x="17" y="185"/>
                </a:lnTo>
                <a:lnTo>
                  <a:pt x="16" y="185"/>
                </a:lnTo>
                <a:lnTo>
                  <a:pt x="16" y="184"/>
                </a:lnTo>
                <a:lnTo>
                  <a:pt x="15" y="183"/>
                </a:lnTo>
                <a:lnTo>
                  <a:pt x="15" y="182"/>
                </a:lnTo>
                <a:lnTo>
                  <a:pt x="14" y="180"/>
                </a:lnTo>
                <a:lnTo>
                  <a:pt x="13" y="179"/>
                </a:lnTo>
                <a:lnTo>
                  <a:pt x="12" y="177"/>
                </a:lnTo>
                <a:lnTo>
                  <a:pt x="11" y="176"/>
                </a:lnTo>
                <a:lnTo>
                  <a:pt x="9" y="174"/>
                </a:lnTo>
                <a:lnTo>
                  <a:pt x="8" y="171"/>
                </a:lnTo>
                <a:lnTo>
                  <a:pt x="6" y="169"/>
                </a:lnTo>
                <a:lnTo>
                  <a:pt x="5" y="167"/>
                </a:lnTo>
                <a:lnTo>
                  <a:pt x="3" y="163"/>
                </a:lnTo>
                <a:lnTo>
                  <a:pt x="0" y="160"/>
                </a:lnTo>
                <a:lnTo>
                  <a:pt x="0" y="160"/>
                </a:lnTo>
                <a:lnTo>
                  <a:pt x="15" y="154"/>
                </a:lnTo>
                <a:lnTo>
                  <a:pt x="25" y="145"/>
                </a:lnTo>
                <a:lnTo>
                  <a:pt x="32" y="133"/>
                </a:lnTo>
                <a:lnTo>
                  <a:pt x="39" y="120"/>
                </a:lnTo>
                <a:lnTo>
                  <a:pt x="43" y="103"/>
                </a:lnTo>
                <a:lnTo>
                  <a:pt x="45" y="82"/>
                </a:lnTo>
                <a:lnTo>
                  <a:pt x="43" y="82"/>
                </a:lnTo>
                <a:lnTo>
                  <a:pt x="42" y="82"/>
                </a:lnTo>
                <a:lnTo>
                  <a:pt x="41" y="82"/>
                </a:lnTo>
                <a:lnTo>
                  <a:pt x="40" y="82"/>
                </a:lnTo>
                <a:lnTo>
                  <a:pt x="39" y="82"/>
                </a:lnTo>
                <a:lnTo>
                  <a:pt x="37" y="82"/>
                </a:lnTo>
                <a:lnTo>
                  <a:pt x="35" y="82"/>
                </a:lnTo>
                <a:lnTo>
                  <a:pt x="33" y="82"/>
                </a:lnTo>
                <a:lnTo>
                  <a:pt x="31" y="82"/>
                </a:lnTo>
                <a:lnTo>
                  <a:pt x="29" y="82"/>
                </a:lnTo>
                <a:lnTo>
                  <a:pt x="26" y="82"/>
                </a:lnTo>
                <a:lnTo>
                  <a:pt x="23" y="82"/>
                </a:lnTo>
                <a:lnTo>
                  <a:pt x="20" y="82"/>
                </a:lnTo>
                <a:lnTo>
                  <a:pt x="16" y="82"/>
                </a:lnTo>
                <a:lnTo>
                  <a:pt x="12" y="82"/>
                </a:lnTo>
                <a:lnTo>
                  <a:pt x="7" y="82"/>
                </a:lnTo>
                <a:lnTo>
                  <a:pt x="7" y="82"/>
                </a:lnTo>
                <a:close/>
                <a:moveTo>
                  <a:pt x="127" y="82"/>
                </a:moveTo>
                <a:lnTo>
                  <a:pt x="127" y="81"/>
                </a:lnTo>
                <a:lnTo>
                  <a:pt x="127" y="80"/>
                </a:lnTo>
                <a:lnTo>
                  <a:pt x="127" y="78"/>
                </a:lnTo>
                <a:lnTo>
                  <a:pt x="127" y="77"/>
                </a:lnTo>
                <a:lnTo>
                  <a:pt x="127" y="76"/>
                </a:lnTo>
                <a:lnTo>
                  <a:pt x="127" y="74"/>
                </a:lnTo>
                <a:lnTo>
                  <a:pt x="127" y="72"/>
                </a:lnTo>
                <a:lnTo>
                  <a:pt x="127" y="69"/>
                </a:lnTo>
                <a:lnTo>
                  <a:pt x="127" y="66"/>
                </a:lnTo>
                <a:lnTo>
                  <a:pt x="127" y="61"/>
                </a:lnTo>
                <a:lnTo>
                  <a:pt x="127" y="58"/>
                </a:lnTo>
                <a:lnTo>
                  <a:pt x="127" y="52"/>
                </a:lnTo>
                <a:lnTo>
                  <a:pt x="127" y="48"/>
                </a:lnTo>
                <a:lnTo>
                  <a:pt x="127" y="41"/>
                </a:lnTo>
                <a:lnTo>
                  <a:pt x="127" y="34"/>
                </a:lnTo>
                <a:lnTo>
                  <a:pt x="127" y="27"/>
                </a:lnTo>
                <a:lnTo>
                  <a:pt x="127" y="19"/>
                </a:lnTo>
                <a:lnTo>
                  <a:pt x="127" y="10"/>
                </a:lnTo>
                <a:lnTo>
                  <a:pt x="127" y="0"/>
                </a:lnTo>
                <a:lnTo>
                  <a:pt x="127" y="0"/>
                </a:lnTo>
                <a:lnTo>
                  <a:pt x="128" y="0"/>
                </a:lnTo>
                <a:lnTo>
                  <a:pt x="130" y="0"/>
                </a:lnTo>
                <a:lnTo>
                  <a:pt x="132" y="0"/>
                </a:lnTo>
                <a:lnTo>
                  <a:pt x="133" y="0"/>
                </a:lnTo>
                <a:lnTo>
                  <a:pt x="134" y="0"/>
                </a:lnTo>
                <a:lnTo>
                  <a:pt x="136" y="0"/>
                </a:lnTo>
                <a:lnTo>
                  <a:pt x="140" y="0"/>
                </a:lnTo>
                <a:lnTo>
                  <a:pt x="142" y="0"/>
                </a:lnTo>
                <a:lnTo>
                  <a:pt x="145" y="0"/>
                </a:lnTo>
                <a:lnTo>
                  <a:pt x="150" y="0"/>
                </a:lnTo>
                <a:lnTo>
                  <a:pt x="155" y="0"/>
                </a:lnTo>
                <a:lnTo>
                  <a:pt x="159" y="0"/>
                </a:lnTo>
                <a:lnTo>
                  <a:pt x="165" y="0"/>
                </a:lnTo>
                <a:lnTo>
                  <a:pt x="172" y="0"/>
                </a:lnTo>
                <a:lnTo>
                  <a:pt x="178" y="0"/>
                </a:lnTo>
                <a:lnTo>
                  <a:pt x="186" y="0"/>
                </a:lnTo>
                <a:lnTo>
                  <a:pt x="194" y="0"/>
                </a:lnTo>
                <a:lnTo>
                  <a:pt x="203" y="0"/>
                </a:lnTo>
                <a:lnTo>
                  <a:pt x="203" y="0"/>
                </a:lnTo>
                <a:lnTo>
                  <a:pt x="203" y="0"/>
                </a:lnTo>
                <a:lnTo>
                  <a:pt x="203" y="0"/>
                </a:lnTo>
                <a:lnTo>
                  <a:pt x="203" y="65"/>
                </a:lnTo>
                <a:lnTo>
                  <a:pt x="203" y="100"/>
                </a:lnTo>
                <a:lnTo>
                  <a:pt x="199" y="125"/>
                </a:lnTo>
                <a:lnTo>
                  <a:pt x="191" y="140"/>
                </a:lnTo>
                <a:lnTo>
                  <a:pt x="190" y="142"/>
                </a:lnTo>
                <a:lnTo>
                  <a:pt x="187" y="145"/>
                </a:lnTo>
                <a:lnTo>
                  <a:pt x="186" y="148"/>
                </a:lnTo>
                <a:lnTo>
                  <a:pt x="185" y="150"/>
                </a:lnTo>
                <a:lnTo>
                  <a:pt x="183" y="152"/>
                </a:lnTo>
                <a:lnTo>
                  <a:pt x="182" y="154"/>
                </a:lnTo>
                <a:lnTo>
                  <a:pt x="179" y="157"/>
                </a:lnTo>
                <a:lnTo>
                  <a:pt x="177" y="159"/>
                </a:lnTo>
                <a:lnTo>
                  <a:pt x="176" y="161"/>
                </a:lnTo>
                <a:lnTo>
                  <a:pt x="174" y="163"/>
                </a:lnTo>
                <a:lnTo>
                  <a:pt x="172" y="166"/>
                </a:lnTo>
                <a:lnTo>
                  <a:pt x="169" y="168"/>
                </a:lnTo>
                <a:lnTo>
                  <a:pt x="167" y="169"/>
                </a:lnTo>
                <a:lnTo>
                  <a:pt x="165" y="171"/>
                </a:lnTo>
                <a:lnTo>
                  <a:pt x="162" y="174"/>
                </a:lnTo>
                <a:lnTo>
                  <a:pt x="160" y="175"/>
                </a:lnTo>
                <a:lnTo>
                  <a:pt x="158" y="177"/>
                </a:lnTo>
                <a:lnTo>
                  <a:pt x="156" y="178"/>
                </a:lnTo>
                <a:lnTo>
                  <a:pt x="152" y="180"/>
                </a:lnTo>
                <a:lnTo>
                  <a:pt x="150" y="182"/>
                </a:lnTo>
                <a:lnTo>
                  <a:pt x="148" y="183"/>
                </a:lnTo>
                <a:lnTo>
                  <a:pt x="144" y="185"/>
                </a:lnTo>
                <a:lnTo>
                  <a:pt x="142" y="186"/>
                </a:lnTo>
                <a:lnTo>
                  <a:pt x="139" y="187"/>
                </a:lnTo>
                <a:lnTo>
                  <a:pt x="139" y="187"/>
                </a:lnTo>
                <a:lnTo>
                  <a:pt x="139" y="186"/>
                </a:lnTo>
                <a:lnTo>
                  <a:pt x="138" y="186"/>
                </a:lnTo>
                <a:lnTo>
                  <a:pt x="138" y="185"/>
                </a:lnTo>
                <a:lnTo>
                  <a:pt x="136" y="185"/>
                </a:lnTo>
                <a:lnTo>
                  <a:pt x="136" y="184"/>
                </a:lnTo>
                <a:lnTo>
                  <a:pt x="135" y="183"/>
                </a:lnTo>
                <a:lnTo>
                  <a:pt x="135" y="182"/>
                </a:lnTo>
                <a:lnTo>
                  <a:pt x="134" y="180"/>
                </a:lnTo>
                <a:lnTo>
                  <a:pt x="133" y="179"/>
                </a:lnTo>
                <a:lnTo>
                  <a:pt x="132" y="177"/>
                </a:lnTo>
                <a:lnTo>
                  <a:pt x="131" y="176"/>
                </a:lnTo>
                <a:lnTo>
                  <a:pt x="130" y="174"/>
                </a:lnTo>
                <a:lnTo>
                  <a:pt x="128" y="171"/>
                </a:lnTo>
                <a:lnTo>
                  <a:pt x="126" y="169"/>
                </a:lnTo>
                <a:lnTo>
                  <a:pt x="125" y="167"/>
                </a:lnTo>
                <a:lnTo>
                  <a:pt x="123" y="163"/>
                </a:lnTo>
                <a:lnTo>
                  <a:pt x="121" y="160"/>
                </a:lnTo>
                <a:lnTo>
                  <a:pt x="121" y="160"/>
                </a:lnTo>
                <a:lnTo>
                  <a:pt x="135" y="154"/>
                </a:lnTo>
                <a:lnTo>
                  <a:pt x="145" y="145"/>
                </a:lnTo>
                <a:lnTo>
                  <a:pt x="152" y="133"/>
                </a:lnTo>
                <a:lnTo>
                  <a:pt x="159" y="120"/>
                </a:lnTo>
                <a:lnTo>
                  <a:pt x="164" y="103"/>
                </a:lnTo>
                <a:lnTo>
                  <a:pt x="165" y="82"/>
                </a:lnTo>
                <a:lnTo>
                  <a:pt x="164" y="82"/>
                </a:lnTo>
                <a:lnTo>
                  <a:pt x="162" y="82"/>
                </a:lnTo>
                <a:lnTo>
                  <a:pt x="161" y="82"/>
                </a:lnTo>
                <a:lnTo>
                  <a:pt x="160" y="82"/>
                </a:lnTo>
                <a:lnTo>
                  <a:pt x="159" y="82"/>
                </a:lnTo>
                <a:lnTo>
                  <a:pt x="157" y="82"/>
                </a:lnTo>
                <a:lnTo>
                  <a:pt x="156" y="82"/>
                </a:lnTo>
                <a:lnTo>
                  <a:pt x="153" y="82"/>
                </a:lnTo>
                <a:lnTo>
                  <a:pt x="151" y="82"/>
                </a:lnTo>
                <a:lnTo>
                  <a:pt x="149" y="82"/>
                </a:lnTo>
                <a:lnTo>
                  <a:pt x="147" y="82"/>
                </a:lnTo>
                <a:lnTo>
                  <a:pt x="143" y="82"/>
                </a:lnTo>
                <a:lnTo>
                  <a:pt x="140" y="82"/>
                </a:lnTo>
                <a:lnTo>
                  <a:pt x="136" y="82"/>
                </a:lnTo>
                <a:lnTo>
                  <a:pt x="132" y="82"/>
                </a:lnTo>
                <a:lnTo>
                  <a:pt x="127" y="82"/>
                </a:lnTo>
                <a:lnTo>
                  <a:pt x="127" y="82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84" name="Freeform 36"/>
          <p:cNvSpPr>
            <a:spLocks/>
          </p:cNvSpPr>
          <p:nvPr/>
        </p:nvSpPr>
        <p:spPr bwMode="auto">
          <a:xfrm>
            <a:off x="6778625" y="4889500"/>
            <a:ext cx="60325" cy="238125"/>
          </a:xfrm>
          <a:custGeom>
            <a:avLst/>
            <a:gdLst/>
            <a:ahLst/>
            <a:cxnLst>
              <a:cxn ang="0">
                <a:pos x="48" y="751"/>
              </a:cxn>
              <a:cxn ang="0">
                <a:pos x="44" y="751"/>
              </a:cxn>
              <a:cxn ang="0">
                <a:pos x="38" y="751"/>
              </a:cxn>
              <a:cxn ang="0">
                <a:pos x="29" y="751"/>
              </a:cxn>
              <a:cxn ang="0">
                <a:pos x="17" y="751"/>
              </a:cxn>
              <a:cxn ang="0">
                <a:pos x="0" y="751"/>
              </a:cxn>
              <a:cxn ang="0">
                <a:pos x="117" y="501"/>
              </a:cxn>
              <a:cxn ang="0">
                <a:pos x="111" y="278"/>
              </a:cxn>
              <a:cxn ang="0">
                <a:pos x="98" y="220"/>
              </a:cxn>
              <a:cxn ang="0">
                <a:pos x="94" y="205"/>
              </a:cxn>
              <a:cxn ang="0">
                <a:pos x="90" y="191"/>
              </a:cxn>
              <a:cxn ang="0">
                <a:pos x="85" y="177"/>
              </a:cxn>
              <a:cxn ang="0">
                <a:pos x="81" y="163"/>
              </a:cxn>
              <a:cxn ang="0">
                <a:pos x="75" y="148"/>
              </a:cxn>
              <a:cxn ang="0">
                <a:pos x="70" y="135"/>
              </a:cxn>
              <a:cxn ang="0">
                <a:pos x="65" y="121"/>
              </a:cxn>
              <a:cxn ang="0">
                <a:pos x="61" y="113"/>
              </a:cxn>
              <a:cxn ang="0">
                <a:pos x="57" y="104"/>
              </a:cxn>
              <a:cxn ang="0">
                <a:pos x="51" y="93"/>
              </a:cxn>
              <a:cxn ang="0">
                <a:pos x="44" y="79"/>
              </a:cxn>
              <a:cxn ang="0">
                <a:pos x="38" y="66"/>
              </a:cxn>
              <a:cxn ang="0">
                <a:pos x="29" y="50"/>
              </a:cxn>
              <a:cxn ang="0">
                <a:pos x="18" y="32"/>
              </a:cxn>
              <a:cxn ang="0">
                <a:pos x="8" y="13"/>
              </a:cxn>
              <a:cxn ang="0">
                <a:pos x="0" y="0"/>
              </a:cxn>
              <a:cxn ang="0">
                <a:pos x="4" y="0"/>
              </a:cxn>
              <a:cxn ang="0">
                <a:pos x="8" y="0"/>
              </a:cxn>
              <a:cxn ang="0">
                <a:pos x="15" y="0"/>
              </a:cxn>
              <a:cxn ang="0">
                <a:pos x="25" y="0"/>
              </a:cxn>
              <a:cxn ang="0">
                <a:pos x="39" y="0"/>
              </a:cxn>
              <a:cxn ang="0">
                <a:pos x="50" y="0"/>
              </a:cxn>
              <a:cxn ang="0">
                <a:pos x="68" y="25"/>
              </a:cxn>
              <a:cxn ang="0">
                <a:pos x="84" y="50"/>
              </a:cxn>
              <a:cxn ang="0">
                <a:pos x="100" y="73"/>
              </a:cxn>
              <a:cxn ang="0">
                <a:pos x="115" y="98"/>
              </a:cxn>
              <a:cxn ang="0">
                <a:pos x="127" y="123"/>
              </a:cxn>
              <a:cxn ang="0">
                <a:pos x="140" y="148"/>
              </a:cxn>
              <a:cxn ang="0">
                <a:pos x="150" y="172"/>
              </a:cxn>
              <a:cxn ang="0">
                <a:pos x="159" y="197"/>
              </a:cxn>
              <a:cxn ang="0">
                <a:pos x="190" y="313"/>
              </a:cxn>
              <a:cxn ang="0">
                <a:pos x="176" y="513"/>
              </a:cxn>
              <a:cxn ang="0">
                <a:pos x="142" y="595"/>
              </a:cxn>
              <a:cxn ang="0">
                <a:pos x="131" y="619"/>
              </a:cxn>
              <a:cxn ang="0">
                <a:pos x="119" y="643"/>
              </a:cxn>
              <a:cxn ang="0">
                <a:pos x="108" y="664"/>
              </a:cxn>
              <a:cxn ang="0">
                <a:pos x="95" y="686"/>
              </a:cxn>
              <a:cxn ang="0">
                <a:pos x="82" y="706"/>
              </a:cxn>
              <a:cxn ang="0">
                <a:pos x="69" y="726"/>
              </a:cxn>
              <a:cxn ang="0">
                <a:pos x="55" y="746"/>
              </a:cxn>
            </a:cxnLst>
            <a:rect l="0" t="0" r="r" b="b"/>
            <a:pathLst>
              <a:path w="190" h="751">
                <a:moveTo>
                  <a:pt x="50" y="751"/>
                </a:moveTo>
                <a:lnTo>
                  <a:pt x="49" y="751"/>
                </a:lnTo>
                <a:lnTo>
                  <a:pt x="48" y="751"/>
                </a:lnTo>
                <a:lnTo>
                  <a:pt x="47" y="751"/>
                </a:lnTo>
                <a:lnTo>
                  <a:pt x="46" y="751"/>
                </a:lnTo>
                <a:lnTo>
                  <a:pt x="44" y="751"/>
                </a:lnTo>
                <a:lnTo>
                  <a:pt x="42" y="751"/>
                </a:lnTo>
                <a:lnTo>
                  <a:pt x="40" y="751"/>
                </a:lnTo>
                <a:lnTo>
                  <a:pt x="38" y="751"/>
                </a:lnTo>
                <a:lnTo>
                  <a:pt x="35" y="751"/>
                </a:lnTo>
                <a:lnTo>
                  <a:pt x="32" y="751"/>
                </a:lnTo>
                <a:lnTo>
                  <a:pt x="29" y="751"/>
                </a:lnTo>
                <a:lnTo>
                  <a:pt x="25" y="751"/>
                </a:lnTo>
                <a:lnTo>
                  <a:pt x="22" y="751"/>
                </a:lnTo>
                <a:lnTo>
                  <a:pt x="17" y="751"/>
                </a:lnTo>
                <a:lnTo>
                  <a:pt x="12" y="751"/>
                </a:lnTo>
                <a:lnTo>
                  <a:pt x="6" y="751"/>
                </a:lnTo>
                <a:lnTo>
                  <a:pt x="0" y="751"/>
                </a:lnTo>
                <a:lnTo>
                  <a:pt x="0" y="751"/>
                </a:lnTo>
                <a:lnTo>
                  <a:pt x="78" y="627"/>
                </a:lnTo>
                <a:lnTo>
                  <a:pt x="117" y="501"/>
                </a:lnTo>
                <a:lnTo>
                  <a:pt x="117" y="375"/>
                </a:lnTo>
                <a:lnTo>
                  <a:pt x="117" y="326"/>
                </a:lnTo>
                <a:lnTo>
                  <a:pt x="111" y="278"/>
                </a:lnTo>
                <a:lnTo>
                  <a:pt x="100" y="230"/>
                </a:lnTo>
                <a:lnTo>
                  <a:pt x="99" y="225"/>
                </a:lnTo>
                <a:lnTo>
                  <a:pt x="98" y="220"/>
                </a:lnTo>
                <a:lnTo>
                  <a:pt x="97" y="215"/>
                </a:lnTo>
                <a:lnTo>
                  <a:pt x="95" y="211"/>
                </a:lnTo>
                <a:lnTo>
                  <a:pt x="94" y="205"/>
                </a:lnTo>
                <a:lnTo>
                  <a:pt x="92" y="200"/>
                </a:lnTo>
                <a:lnTo>
                  <a:pt x="91" y="196"/>
                </a:lnTo>
                <a:lnTo>
                  <a:pt x="90" y="191"/>
                </a:lnTo>
                <a:lnTo>
                  <a:pt x="89" y="186"/>
                </a:lnTo>
                <a:lnTo>
                  <a:pt x="86" y="181"/>
                </a:lnTo>
                <a:lnTo>
                  <a:pt x="85" y="177"/>
                </a:lnTo>
                <a:lnTo>
                  <a:pt x="84" y="172"/>
                </a:lnTo>
                <a:lnTo>
                  <a:pt x="82" y="168"/>
                </a:lnTo>
                <a:lnTo>
                  <a:pt x="81" y="163"/>
                </a:lnTo>
                <a:lnTo>
                  <a:pt x="78" y="157"/>
                </a:lnTo>
                <a:lnTo>
                  <a:pt x="77" y="153"/>
                </a:lnTo>
                <a:lnTo>
                  <a:pt x="75" y="148"/>
                </a:lnTo>
                <a:lnTo>
                  <a:pt x="74" y="144"/>
                </a:lnTo>
                <a:lnTo>
                  <a:pt x="72" y="139"/>
                </a:lnTo>
                <a:lnTo>
                  <a:pt x="70" y="135"/>
                </a:lnTo>
                <a:lnTo>
                  <a:pt x="68" y="130"/>
                </a:lnTo>
                <a:lnTo>
                  <a:pt x="66" y="126"/>
                </a:lnTo>
                <a:lnTo>
                  <a:pt x="65" y="121"/>
                </a:lnTo>
                <a:lnTo>
                  <a:pt x="63" y="117"/>
                </a:lnTo>
                <a:lnTo>
                  <a:pt x="63" y="117"/>
                </a:lnTo>
                <a:lnTo>
                  <a:pt x="61" y="113"/>
                </a:lnTo>
                <a:lnTo>
                  <a:pt x="60" y="111"/>
                </a:lnTo>
                <a:lnTo>
                  <a:pt x="58" y="107"/>
                </a:lnTo>
                <a:lnTo>
                  <a:pt x="57" y="104"/>
                </a:lnTo>
                <a:lnTo>
                  <a:pt x="56" y="101"/>
                </a:lnTo>
                <a:lnTo>
                  <a:pt x="53" y="96"/>
                </a:lnTo>
                <a:lnTo>
                  <a:pt x="51" y="93"/>
                </a:lnTo>
                <a:lnTo>
                  <a:pt x="49" y="88"/>
                </a:lnTo>
                <a:lnTo>
                  <a:pt x="47" y="84"/>
                </a:lnTo>
                <a:lnTo>
                  <a:pt x="44" y="79"/>
                </a:lnTo>
                <a:lnTo>
                  <a:pt x="42" y="75"/>
                </a:lnTo>
                <a:lnTo>
                  <a:pt x="40" y="70"/>
                </a:lnTo>
                <a:lnTo>
                  <a:pt x="38" y="66"/>
                </a:lnTo>
                <a:lnTo>
                  <a:pt x="34" y="60"/>
                </a:lnTo>
                <a:lnTo>
                  <a:pt x="32" y="54"/>
                </a:lnTo>
                <a:lnTo>
                  <a:pt x="29" y="50"/>
                </a:lnTo>
                <a:lnTo>
                  <a:pt x="25" y="44"/>
                </a:lnTo>
                <a:lnTo>
                  <a:pt x="22" y="38"/>
                </a:lnTo>
                <a:lnTo>
                  <a:pt x="18" y="32"/>
                </a:lnTo>
                <a:lnTo>
                  <a:pt x="15" y="26"/>
                </a:lnTo>
                <a:lnTo>
                  <a:pt x="12" y="19"/>
                </a:lnTo>
                <a:lnTo>
                  <a:pt x="8" y="13"/>
                </a:lnTo>
                <a:lnTo>
                  <a:pt x="4" y="7"/>
                </a:lnTo>
                <a:lnTo>
                  <a:pt x="0" y="0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5" y="0"/>
                </a:lnTo>
                <a:lnTo>
                  <a:pt x="7" y="0"/>
                </a:lnTo>
                <a:lnTo>
                  <a:pt x="8" y="0"/>
                </a:lnTo>
                <a:lnTo>
                  <a:pt x="10" y="0"/>
                </a:lnTo>
                <a:lnTo>
                  <a:pt x="13" y="0"/>
                </a:lnTo>
                <a:lnTo>
                  <a:pt x="15" y="0"/>
                </a:lnTo>
                <a:lnTo>
                  <a:pt x="18" y="0"/>
                </a:lnTo>
                <a:lnTo>
                  <a:pt x="22" y="0"/>
                </a:lnTo>
                <a:lnTo>
                  <a:pt x="25" y="0"/>
                </a:lnTo>
                <a:lnTo>
                  <a:pt x="29" y="0"/>
                </a:lnTo>
                <a:lnTo>
                  <a:pt x="33" y="0"/>
                </a:lnTo>
                <a:lnTo>
                  <a:pt x="39" y="0"/>
                </a:lnTo>
                <a:lnTo>
                  <a:pt x="44" y="0"/>
                </a:lnTo>
                <a:lnTo>
                  <a:pt x="50" y="0"/>
                </a:lnTo>
                <a:lnTo>
                  <a:pt x="50" y="0"/>
                </a:lnTo>
                <a:lnTo>
                  <a:pt x="56" y="8"/>
                </a:lnTo>
                <a:lnTo>
                  <a:pt x="63" y="17"/>
                </a:lnTo>
                <a:lnTo>
                  <a:pt x="68" y="25"/>
                </a:lnTo>
                <a:lnTo>
                  <a:pt x="74" y="33"/>
                </a:lnTo>
                <a:lnTo>
                  <a:pt x="80" y="41"/>
                </a:lnTo>
                <a:lnTo>
                  <a:pt x="84" y="50"/>
                </a:lnTo>
                <a:lnTo>
                  <a:pt x="90" y="58"/>
                </a:lnTo>
                <a:lnTo>
                  <a:pt x="95" y="66"/>
                </a:lnTo>
                <a:lnTo>
                  <a:pt x="100" y="73"/>
                </a:lnTo>
                <a:lnTo>
                  <a:pt x="104" y="83"/>
                </a:lnTo>
                <a:lnTo>
                  <a:pt x="110" y="90"/>
                </a:lnTo>
                <a:lnTo>
                  <a:pt x="115" y="98"/>
                </a:lnTo>
                <a:lnTo>
                  <a:pt x="119" y="106"/>
                </a:lnTo>
                <a:lnTo>
                  <a:pt x="123" y="115"/>
                </a:lnTo>
                <a:lnTo>
                  <a:pt x="127" y="123"/>
                </a:lnTo>
                <a:lnTo>
                  <a:pt x="132" y="131"/>
                </a:lnTo>
                <a:lnTo>
                  <a:pt x="135" y="139"/>
                </a:lnTo>
                <a:lnTo>
                  <a:pt x="140" y="148"/>
                </a:lnTo>
                <a:lnTo>
                  <a:pt x="143" y="156"/>
                </a:lnTo>
                <a:lnTo>
                  <a:pt x="146" y="164"/>
                </a:lnTo>
                <a:lnTo>
                  <a:pt x="150" y="172"/>
                </a:lnTo>
                <a:lnTo>
                  <a:pt x="153" y="181"/>
                </a:lnTo>
                <a:lnTo>
                  <a:pt x="156" y="189"/>
                </a:lnTo>
                <a:lnTo>
                  <a:pt x="159" y="197"/>
                </a:lnTo>
                <a:lnTo>
                  <a:pt x="159" y="197"/>
                </a:lnTo>
                <a:lnTo>
                  <a:pt x="179" y="254"/>
                </a:lnTo>
                <a:lnTo>
                  <a:pt x="190" y="313"/>
                </a:lnTo>
                <a:lnTo>
                  <a:pt x="190" y="375"/>
                </a:lnTo>
                <a:lnTo>
                  <a:pt x="190" y="445"/>
                </a:lnTo>
                <a:lnTo>
                  <a:pt x="176" y="513"/>
                </a:lnTo>
                <a:lnTo>
                  <a:pt x="149" y="579"/>
                </a:lnTo>
                <a:lnTo>
                  <a:pt x="145" y="587"/>
                </a:lnTo>
                <a:lnTo>
                  <a:pt x="142" y="595"/>
                </a:lnTo>
                <a:lnTo>
                  <a:pt x="138" y="603"/>
                </a:lnTo>
                <a:lnTo>
                  <a:pt x="135" y="611"/>
                </a:lnTo>
                <a:lnTo>
                  <a:pt x="131" y="619"/>
                </a:lnTo>
                <a:lnTo>
                  <a:pt x="127" y="627"/>
                </a:lnTo>
                <a:lnTo>
                  <a:pt x="124" y="635"/>
                </a:lnTo>
                <a:lnTo>
                  <a:pt x="119" y="643"/>
                </a:lnTo>
                <a:lnTo>
                  <a:pt x="116" y="649"/>
                </a:lnTo>
                <a:lnTo>
                  <a:pt x="111" y="657"/>
                </a:lnTo>
                <a:lnTo>
                  <a:pt x="108" y="664"/>
                </a:lnTo>
                <a:lnTo>
                  <a:pt x="103" y="672"/>
                </a:lnTo>
                <a:lnTo>
                  <a:pt x="100" y="679"/>
                </a:lnTo>
                <a:lnTo>
                  <a:pt x="95" y="686"/>
                </a:lnTo>
                <a:lnTo>
                  <a:pt x="91" y="692"/>
                </a:lnTo>
                <a:lnTo>
                  <a:pt x="86" y="699"/>
                </a:lnTo>
                <a:lnTo>
                  <a:pt x="82" y="706"/>
                </a:lnTo>
                <a:lnTo>
                  <a:pt x="78" y="713"/>
                </a:lnTo>
                <a:lnTo>
                  <a:pt x="74" y="720"/>
                </a:lnTo>
                <a:lnTo>
                  <a:pt x="69" y="726"/>
                </a:lnTo>
                <a:lnTo>
                  <a:pt x="65" y="733"/>
                </a:lnTo>
                <a:lnTo>
                  <a:pt x="59" y="739"/>
                </a:lnTo>
                <a:lnTo>
                  <a:pt x="55" y="746"/>
                </a:lnTo>
                <a:lnTo>
                  <a:pt x="50" y="751"/>
                </a:lnTo>
                <a:lnTo>
                  <a:pt x="50" y="751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87" name="Text Box 39"/>
          <p:cNvSpPr txBox="1">
            <a:spLocks noChangeArrowheads="1"/>
          </p:cNvSpPr>
          <p:nvPr/>
        </p:nvSpPr>
        <p:spPr bwMode="auto">
          <a:xfrm rot="16200000">
            <a:off x="-1241416" y="4414477"/>
            <a:ext cx="3367071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050" b="1" dirty="0" smtClean="0">
                <a:solidFill>
                  <a:srgbClr val="0000FF"/>
                </a:solidFill>
                <a:latin typeface="Comic Sans MS" pitchFamily="66" charset="0"/>
              </a:rPr>
              <a:t>X. </a:t>
            </a:r>
            <a:r>
              <a:rPr lang="en-US" sz="1050" b="1" dirty="0" err="1" smtClean="0">
                <a:solidFill>
                  <a:srgbClr val="0000FF"/>
                </a:solidFill>
                <a:latin typeface="Comic Sans MS" pitchFamily="66" charset="0"/>
              </a:rPr>
              <a:t>Llopart</a:t>
            </a:r>
            <a:r>
              <a:rPr lang="en-US" sz="1050" b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1050" b="1" dirty="0" err="1" smtClean="0">
                <a:solidFill>
                  <a:srgbClr val="0000FF"/>
                </a:solidFill>
                <a:latin typeface="Comic Sans MS" pitchFamily="66" charset="0"/>
              </a:rPr>
              <a:t>Cudie</a:t>
            </a:r>
            <a:r>
              <a:rPr lang="en-US" sz="1050" b="1" dirty="0" smtClean="0">
                <a:solidFill>
                  <a:srgbClr val="0000FF"/>
                </a:solidFill>
                <a:latin typeface="Comic Sans MS" pitchFamily="66" charset="0"/>
              </a:rPr>
              <a:t>, “Design And Characterization Of 64-K Pixels Chips Working In Single Photon Processing Mode”, CERN-THESIS-2007-062</a:t>
            </a:r>
            <a:endParaRPr lang="en-US" sz="105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923654" name="Freeform 6"/>
          <p:cNvSpPr>
            <a:spLocks noEditPoints="1"/>
          </p:cNvSpPr>
          <p:nvPr/>
        </p:nvSpPr>
        <p:spPr bwMode="auto">
          <a:xfrm>
            <a:off x="2498725" y="4217988"/>
            <a:ext cx="127000" cy="85725"/>
          </a:xfrm>
          <a:custGeom>
            <a:avLst/>
            <a:gdLst/>
            <a:ahLst/>
            <a:cxnLst>
              <a:cxn ang="0">
                <a:pos x="0" y="126"/>
              </a:cxn>
              <a:cxn ang="0">
                <a:pos x="0" y="123"/>
              </a:cxn>
              <a:cxn ang="0">
                <a:pos x="0" y="116"/>
              </a:cxn>
              <a:cxn ang="0">
                <a:pos x="0" y="105"/>
              </a:cxn>
              <a:cxn ang="0">
                <a:pos x="0" y="89"/>
              </a:cxn>
              <a:cxn ang="0">
                <a:pos x="0" y="66"/>
              </a:cxn>
              <a:cxn ang="0">
                <a:pos x="0" y="48"/>
              </a:cxn>
              <a:cxn ang="0">
                <a:pos x="109" y="1"/>
              </a:cxn>
              <a:cxn ang="0">
                <a:pos x="158" y="8"/>
              </a:cxn>
              <a:cxn ang="0">
                <a:pos x="230" y="35"/>
              </a:cxn>
              <a:cxn ang="0">
                <a:pos x="270" y="50"/>
              </a:cxn>
              <a:cxn ang="0">
                <a:pos x="297" y="54"/>
              </a:cxn>
              <a:cxn ang="0">
                <a:pos x="350" y="39"/>
              </a:cxn>
              <a:cxn ang="0">
                <a:pos x="399" y="0"/>
              </a:cxn>
              <a:cxn ang="0">
                <a:pos x="399" y="4"/>
              </a:cxn>
              <a:cxn ang="0">
                <a:pos x="399" y="8"/>
              </a:cxn>
              <a:cxn ang="0">
                <a:pos x="399" y="16"/>
              </a:cxn>
              <a:cxn ang="0">
                <a:pos x="399" y="30"/>
              </a:cxn>
              <a:cxn ang="0">
                <a:pos x="399" y="48"/>
              </a:cxn>
              <a:cxn ang="0">
                <a:pos x="399" y="73"/>
              </a:cxn>
              <a:cxn ang="0">
                <a:pos x="382" y="99"/>
              </a:cxn>
              <a:cxn ang="0">
                <a:pos x="332" y="124"/>
              </a:cxn>
              <a:cxn ang="0">
                <a:pos x="276" y="127"/>
              </a:cxn>
              <a:cxn ang="0">
                <a:pos x="233" y="118"/>
              </a:cxn>
              <a:cxn ang="0">
                <a:pos x="149" y="82"/>
              </a:cxn>
              <a:cxn ang="0">
                <a:pos x="85" y="75"/>
              </a:cxn>
              <a:cxn ang="0">
                <a:pos x="40" y="93"/>
              </a:cxn>
              <a:cxn ang="0">
                <a:pos x="0" y="270"/>
              </a:cxn>
              <a:cxn ang="0">
                <a:pos x="0" y="267"/>
              </a:cxn>
              <a:cxn ang="0">
                <a:pos x="0" y="262"/>
              </a:cxn>
              <a:cxn ang="0">
                <a:pos x="0" y="254"/>
              </a:cxn>
              <a:cxn ang="0">
                <a:pos x="0" y="242"/>
              </a:cxn>
              <a:cxn ang="0">
                <a:pos x="0" y="224"/>
              </a:cxn>
              <a:cxn ang="0">
                <a:pos x="0" y="200"/>
              </a:cxn>
              <a:cxn ang="0">
                <a:pos x="27" y="159"/>
              </a:cxn>
              <a:cxn ang="0">
                <a:pos x="125" y="143"/>
              </a:cxn>
              <a:cxn ang="0">
                <a:pos x="175" y="154"/>
              </a:cxn>
              <a:cxn ang="0">
                <a:pos x="248" y="185"/>
              </a:cxn>
              <a:cxn ang="0">
                <a:pos x="279" y="194"/>
              </a:cxn>
              <a:cxn ang="0">
                <a:pos x="314" y="195"/>
              </a:cxn>
              <a:cxn ang="0">
                <a:pos x="369" y="170"/>
              </a:cxn>
              <a:cxn ang="0">
                <a:pos x="399" y="143"/>
              </a:cxn>
              <a:cxn ang="0">
                <a:pos x="399" y="147"/>
              </a:cxn>
              <a:cxn ang="0">
                <a:pos x="399" y="152"/>
              </a:cxn>
              <a:cxn ang="0">
                <a:pos x="399" y="162"/>
              </a:cxn>
              <a:cxn ang="0">
                <a:pos x="399" y="177"/>
              </a:cxn>
              <a:cxn ang="0">
                <a:pos x="399" y="198"/>
              </a:cxn>
              <a:cxn ang="0">
                <a:pos x="399" y="225"/>
              </a:cxn>
              <a:cxn ang="0">
                <a:pos x="366" y="252"/>
              </a:cxn>
              <a:cxn ang="0">
                <a:pos x="313" y="269"/>
              </a:cxn>
              <a:cxn ang="0">
                <a:pos x="261" y="267"/>
              </a:cxn>
              <a:cxn ang="0">
                <a:pos x="210" y="251"/>
              </a:cxn>
              <a:cxn ang="0">
                <a:pos x="123" y="217"/>
              </a:cxn>
              <a:cxn ang="0">
                <a:pos x="69" y="220"/>
              </a:cxn>
              <a:cxn ang="0">
                <a:pos x="22" y="249"/>
              </a:cxn>
            </a:cxnLst>
            <a:rect l="0" t="0" r="r" b="b"/>
            <a:pathLst>
              <a:path w="399" h="270">
                <a:moveTo>
                  <a:pt x="0" y="128"/>
                </a:moveTo>
                <a:lnTo>
                  <a:pt x="0" y="127"/>
                </a:lnTo>
                <a:lnTo>
                  <a:pt x="0" y="126"/>
                </a:lnTo>
                <a:lnTo>
                  <a:pt x="0" y="125"/>
                </a:lnTo>
                <a:lnTo>
                  <a:pt x="0" y="124"/>
                </a:lnTo>
                <a:lnTo>
                  <a:pt x="0" y="123"/>
                </a:lnTo>
                <a:lnTo>
                  <a:pt x="0" y="120"/>
                </a:lnTo>
                <a:lnTo>
                  <a:pt x="0" y="118"/>
                </a:lnTo>
                <a:lnTo>
                  <a:pt x="0" y="116"/>
                </a:lnTo>
                <a:lnTo>
                  <a:pt x="0" y="113"/>
                </a:lnTo>
                <a:lnTo>
                  <a:pt x="0" y="109"/>
                </a:lnTo>
                <a:lnTo>
                  <a:pt x="0" y="105"/>
                </a:lnTo>
                <a:lnTo>
                  <a:pt x="0" y="100"/>
                </a:lnTo>
                <a:lnTo>
                  <a:pt x="0" y="94"/>
                </a:lnTo>
                <a:lnTo>
                  <a:pt x="0" y="89"/>
                </a:lnTo>
                <a:lnTo>
                  <a:pt x="0" y="82"/>
                </a:lnTo>
                <a:lnTo>
                  <a:pt x="0" y="74"/>
                </a:lnTo>
                <a:lnTo>
                  <a:pt x="0" y="66"/>
                </a:lnTo>
                <a:lnTo>
                  <a:pt x="0" y="58"/>
                </a:lnTo>
                <a:lnTo>
                  <a:pt x="0" y="48"/>
                </a:lnTo>
                <a:lnTo>
                  <a:pt x="0" y="48"/>
                </a:lnTo>
                <a:lnTo>
                  <a:pt x="27" y="17"/>
                </a:lnTo>
                <a:lnTo>
                  <a:pt x="64" y="1"/>
                </a:lnTo>
                <a:lnTo>
                  <a:pt x="109" y="1"/>
                </a:lnTo>
                <a:lnTo>
                  <a:pt x="125" y="1"/>
                </a:lnTo>
                <a:lnTo>
                  <a:pt x="141" y="4"/>
                </a:lnTo>
                <a:lnTo>
                  <a:pt x="158" y="8"/>
                </a:lnTo>
                <a:lnTo>
                  <a:pt x="175" y="13"/>
                </a:lnTo>
                <a:lnTo>
                  <a:pt x="199" y="22"/>
                </a:lnTo>
                <a:lnTo>
                  <a:pt x="230" y="35"/>
                </a:lnTo>
                <a:lnTo>
                  <a:pt x="248" y="43"/>
                </a:lnTo>
                <a:lnTo>
                  <a:pt x="261" y="48"/>
                </a:lnTo>
                <a:lnTo>
                  <a:pt x="270" y="50"/>
                </a:lnTo>
                <a:lnTo>
                  <a:pt x="279" y="52"/>
                </a:lnTo>
                <a:lnTo>
                  <a:pt x="288" y="54"/>
                </a:lnTo>
                <a:lnTo>
                  <a:pt x="297" y="54"/>
                </a:lnTo>
                <a:lnTo>
                  <a:pt x="314" y="54"/>
                </a:lnTo>
                <a:lnTo>
                  <a:pt x="332" y="49"/>
                </a:lnTo>
                <a:lnTo>
                  <a:pt x="350" y="39"/>
                </a:lnTo>
                <a:lnTo>
                  <a:pt x="369" y="29"/>
                </a:lnTo>
                <a:lnTo>
                  <a:pt x="384" y="15"/>
                </a:lnTo>
                <a:lnTo>
                  <a:pt x="399" y="0"/>
                </a:lnTo>
                <a:lnTo>
                  <a:pt x="399" y="1"/>
                </a:lnTo>
                <a:lnTo>
                  <a:pt x="399" y="3"/>
                </a:lnTo>
                <a:lnTo>
                  <a:pt x="399" y="4"/>
                </a:lnTo>
                <a:lnTo>
                  <a:pt x="399" y="5"/>
                </a:lnTo>
                <a:lnTo>
                  <a:pt x="399" y="6"/>
                </a:lnTo>
                <a:lnTo>
                  <a:pt x="399" y="8"/>
                </a:lnTo>
                <a:lnTo>
                  <a:pt x="399" y="11"/>
                </a:lnTo>
                <a:lnTo>
                  <a:pt x="399" y="14"/>
                </a:lnTo>
                <a:lnTo>
                  <a:pt x="399" y="16"/>
                </a:lnTo>
                <a:lnTo>
                  <a:pt x="399" y="21"/>
                </a:lnTo>
                <a:lnTo>
                  <a:pt x="399" y="25"/>
                </a:lnTo>
                <a:lnTo>
                  <a:pt x="399" y="30"/>
                </a:lnTo>
                <a:lnTo>
                  <a:pt x="399" y="35"/>
                </a:lnTo>
                <a:lnTo>
                  <a:pt x="399" y="41"/>
                </a:lnTo>
                <a:lnTo>
                  <a:pt x="399" y="48"/>
                </a:lnTo>
                <a:lnTo>
                  <a:pt x="399" y="56"/>
                </a:lnTo>
                <a:lnTo>
                  <a:pt x="399" y="64"/>
                </a:lnTo>
                <a:lnTo>
                  <a:pt x="399" y="73"/>
                </a:lnTo>
                <a:lnTo>
                  <a:pt x="399" y="83"/>
                </a:lnTo>
                <a:lnTo>
                  <a:pt x="399" y="83"/>
                </a:lnTo>
                <a:lnTo>
                  <a:pt x="382" y="99"/>
                </a:lnTo>
                <a:lnTo>
                  <a:pt x="366" y="110"/>
                </a:lnTo>
                <a:lnTo>
                  <a:pt x="349" y="117"/>
                </a:lnTo>
                <a:lnTo>
                  <a:pt x="332" y="124"/>
                </a:lnTo>
                <a:lnTo>
                  <a:pt x="313" y="127"/>
                </a:lnTo>
                <a:lnTo>
                  <a:pt x="291" y="127"/>
                </a:lnTo>
                <a:lnTo>
                  <a:pt x="276" y="127"/>
                </a:lnTo>
                <a:lnTo>
                  <a:pt x="261" y="125"/>
                </a:lnTo>
                <a:lnTo>
                  <a:pt x="247" y="122"/>
                </a:lnTo>
                <a:lnTo>
                  <a:pt x="233" y="118"/>
                </a:lnTo>
                <a:lnTo>
                  <a:pt x="210" y="110"/>
                </a:lnTo>
                <a:lnTo>
                  <a:pt x="179" y="96"/>
                </a:lnTo>
                <a:lnTo>
                  <a:pt x="149" y="82"/>
                </a:lnTo>
                <a:lnTo>
                  <a:pt x="123" y="75"/>
                </a:lnTo>
                <a:lnTo>
                  <a:pt x="102" y="75"/>
                </a:lnTo>
                <a:lnTo>
                  <a:pt x="85" y="75"/>
                </a:lnTo>
                <a:lnTo>
                  <a:pt x="69" y="79"/>
                </a:lnTo>
                <a:lnTo>
                  <a:pt x="55" y="85"/>
                </a:lnTo>
                <a:lnTo>
                  <a:pt x="40" y="93"/>
                </a:lnTo>
                <a:lnTo>
                  <a:pt x="22" y="107"/>
                </a:lnTo>
                <a:lnTo>
                  <a:pt x="0" y="128"/>
                </a:lnTo>
                <a:close/>
                <a:moveTo>
                  <a:pt x="0" y="270"/>
                </a:moveTo>
                <a:lnTo>
                  <a:pt x="0" y="269"/>
                </a:lnTo>
                <a:lnTo>
                  <a:pt x="0" y="268"/>
                </a:lnTo>
                <a:lnTo>
                  <a:pt x="0" y="267"/>
                </a:lnTo>
                <a:lnTo>
                  <a:pt x="0" y="266"/>
                </a:lnTo>
                <a:lnTo>
                  <a:pt x="0" y="264"/>
                </a:lnTo>
                <a:lnTo>
                  <a:pt x="0" y="262"/>
                </a:lnTo>
                <a:lnTo>
                  <a:pt x="0" y="260"/>
                </a:lnTo>
                <a:lnTo>
                  <a:pt x="0" y="258"/>
                </a:lnTo>
                <a:lnTo>
                  <a:pt x="0" y="254"/>
                </a:lnTo>
                <a:lnTo>
                  <a:pt x="0" y="251"/>
                </a:lnTo>
                <a:lnTo>
                  <a:pt x="0" y="246"/>
                </a:lnTo>
                <a:lnTo>
                  <a:pt x="0" y="242"/>
                </a:lnTo>
                <a:lnTo>
                  <a:pt x="0" y="236"/>
                </a:lnTo>
                <a:lnTo>
                  <a:pt x="0" y="230"/>
                </a:lnTo>
                <a:lnTo>
                  <a:pt x="0" y="224"/>
                </a:lnTo>
                <a:lnTo>
                  <a:pt x="0" y="216"/>
                </a:lnTo>
                <a:lnTo>
                  <a:pt x="0" y="208"/>
                </a:lnTo>
                <a:lnTo>
                  <a:pt x="0" y="200"/>
                </a:lnTo>
                <a:lnTo>
                  <a:pt x="0" y="190"/>
                </a:lnTo>
                <a:lnTo>
                  <a:pt x="0" y="190"/>
                </a:lnTo>
                <a:lnTo>
                  <a:pt x="27" y="159"/>
                </a:lnTo>
                <a:lnTo>
                  <a:pt x="64" y="143"/>
                </a:lnTo>
                <a:lnTo>
                  <a:pt x="109" y="143"/>
                </a:lnTo>
                <a:lnTo>
                  <a:pt x="125" y="143"/>
                </a:lnTo>
                <a:lnTo>
                  <a:pt x="141" y="145"/>
                </a:lnTo>
                <a:lnTo>
                  <a:pt x="158" y="150"/>
                </a:lnTo>
                <a:lnTo>
                  <a:pt x="175" y="154"/>
                </a:lnTo>
                <a:lnTo>
                  <a:pt x="199" y="164"/>
                </a:lnTo>
                <a:lnTo>
                  <a:pt x="230" y="177"/>
                </a:lnTo>
                <a:lnTo>
                  <a:pt x="248" y="185"/>
                </a:lnTo>
                <a:lnTo>
                  <a:pt x="261" y="190"/>
                </a:lnTo>
                <a:lnTo>
                  <a:pt x="270" y="192"/>
                </a:lnTo>
                <a:lnTo>
                  <a:pt x="279" y="194"/>
                </a:lnTo>
                <a:lnTo>
                  <a:pt x="288" y="195"/>
                </a:lnTo>
                <a:lnTo>
                  <a:pt x="297" y="195"/>
                </a:lnTo>
                <a:lnTo>
                  <a:pt x="314" y="195"/>
                </a:lnTo>
                <a:lnTo>
                  <a:pt x="332" y="191"/>
                </a:lnTo>
                <a:lnTo>
                  <a:pt x="350" y="181"/>
                </a:lnTo>
                <a:lnTo>
                  <a:pt x="369" y="170"/>
                </a:lnTo>
                <a:lnTo>
                  <a:pt x="384" y="157"/>
                </a:lnTo>
                <a:lnTo>
                  <a:pt x="399" y="142"/>
                </a:lnTo>
                <a:lnTo>
                  <a:pt x="399" y="143"/>
                </a:lnTo>
                <a:lnTo>
                  <a:pt x="399" y="144"/>
                </a:lnTo>
                <a:lnTo>
                  <a:pt x="399" y="145"/>
                </a:lnTo>
                <a:lnTo>
                  <a:pt x="399" y="147"/>
                </a:lnTo>
                <a:lnTo>
                  <a:pt x="399" y="148"/>
                </a:lnTo>
                <a:lnTo>
                  <a:pt x="399" y="150"/>
                </a:lnTo>
                <a:lnTo>
                  <a:pt x="399" y="152"/>
                </a:lnTo>
                <a:lnTo>
                  <a:pt x="399" y="156"/>
                </a:lnTo>
                <a:lnTo>
                  <a:pt x="399" y="158"/>
                </a:lnTo>
                <a:lnTo>
                  <a:pt x="399" y="162"/>
                </a:lnTo>
                <a:lnTo>
                  <a:pt x="399" y="167"/>
                </a:lnTo>
                <a:lnTo>
                  <a:pt x="399" y="171"/>
                </a:lnTo>
                <a:lnTo>
                  <a:pt x="399" y="177"/>
                </a:lnTo>
                <a:lnTo>
                  <a:pt x="399" y="183"/>
                </a:lnTo>
                <a:lnTo>
                  <a:pt x="399" y="190"/>
                </a:lnTo>
                <a:lnTo>
                  <a:pt x="399" y="198"/>
                </a:lnTo>
                <a:lnTo>
                  <a:pt x="399" y="206"/>
                </a:lnTo>
                <a:lnTo>
                  <a:pt x="399" y="215"/>
                </a:lnTo>
                <a:lnTo>
                  <a:pt x="399" y="225"/>
                </a:lnTo>
                <a:lnTo>
                  <a:pt x="399" y="225"/>
                </a:lnTo>
                <a:lnTo>
                  <a:pt x="382" y="241"/>
                </a:lnTo>
                <a:lnTo>
                  <a:pt x="366" y="252"/>
                </a:lnTo>
                <a:lnTo>
                  <a:pt x="349" y="259"/>
                </a:lnTo>
                <a:lnTo>
                  <a:pt x="332" y="266"/>
                </a:lnTo>
                <a:lnTo>
                  <a:pt x="313" y="269"/>
                </a:lnTo>
                <a:lnTo>
                  <a:pt x="291" y="269"/>
                </a:lnTo>
                <a:lnTo>
                  <a:pt x="276" y="269"/>
                </a:lnTo>
                <a:lnTo>
                  <a:pt x="261" y="267"/>
                </a:lnTo>
                <a:lnTo>
                  <a:pt x="247" y="263"/>
                </a:lnTo>
                <a:lnTo>
                  <a:pt x="233" y="260"/>
                </a:lnTo>
                <a:lnTo>
                  <a:pt x="210" y="251"/>
                </a:lnTo>
                <a:lnTo>
                  <a:pt x="179" y="237"/>
                </a:lnTo>
                <a:lnTo>
                  <a:pt x="149" y="224"/>
                </a:lnTo>
                <a:lnTo>
                  <a:pt x="123" y="217"/>
                </a:lnTo>
                <a:lnTo>
                  <a:pt x="102" y="217"/>
                </a:lnTo>
                <a:lnTo>
                  <a:pt x="85" y="217"/>
                </a:lnTo>
                <a:lnTo>
                  <a:pt x="69" y="220"/>
                </a:lnTo>
                <a:lnTo>
                  <a:pt x="55" y="227"/>
                </a:lnTo>
                <a:lnTo>
                  <a:pt x="40" y="235"/>
                </a:lnTo>
                <a:lnTo>
                  <a:pt x="22" y="249"/>
                </a:lnTo>
                <a:lnTo>
                  <a:pt x="0" y="27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57" name="Freeform 9"/>
          <p:cNvSpPr>
            <a:spLocks noEditPoints="1"/>
          </p:cNvSpPr>
          <p:nvPr/>
        </p:nvSpPr>
        <p:spPr bwMode="auto">
          <a:xfrm>
            <a:off x="3025775" y="4940300"/>
            <a:ext cx="142875" cy="138112"/>
          </a:xfrm>
          <a:custGeom>
            <a:avLst/>
            <a:gdLst/>
            <a:ahLst/>
            <a:cxnLst>
              <a:cxn ang="0">
                <a:pos x="451" y="11"/>
              </a:cxn>
              <a:cxn ang="0">
                <a:pos x="451" y="13"/>
              </a:cxn>
              <a:cxn ang="0">
                <a:pos x="451" y="15"/>
              </a:cxn>
              <a:cxn ang="0">
                <a:pos x="451" y="19"/>
              </a:cxn>
              <a:cxn ang="0">
                <a:pos x="451" y="23"/>
              </a:cxn>
              <a:cxn ang="0">
                <a:pos x="451" y="30"/>
              </a:cxn>
              <a:cxn ang="0">
                <a:pos x="451" y="38"/>
              </a:cxn>
              <a:cxn ang="0">
                <a:pos x="451" y="47"/>
              </a:cxn>
              <a:cxn ang="0">
                <a:pos x="451" y="59"/>
              </a:cxn>
              <a:cxn ang="0">
                <a:pos x="451" y="66"/>
              </a:cxn>
              <a:cxn ang="0">
                <a:pos x="449" y="66"/>
              </a:cxn>
              <a:cxn ang="0">
                <a:pos x="446" y="66"/>
              </a:cxn>
              <a:cxn ang="0">
                <a:pos x="443" y="66"/>
              </a:cxn>
              <a:cxn ang="0">
                <a:pos x="436" y="66"/>
              </a:cxn>
              <a:cxn ang="0">
                <a:pos x="428" y="66"/>
              </a:cxn>
              <a:cxn ang="0">
                <a:pos x="417" y="66"/>
              </a:cxn>
              <a:cxn ang="0">
                <a:pos x="402" y="66"/>
              </a:cxn>
              <a:cxn ang="0">
                <a:pos x="385" y="66"/>
              </a:cxn>
              <a:cxn ang="0">
                <a:pos x="362" y="66"/>
              </a:cxn>
              <a:cxn ang="0">
                <a:pos x="336" y="66"/>
              </a:cxn>
              <a:cxn ang="0">
                <a:pos x="371" y="99"/>
              </a:cxn>
              <a:cxn ang="0">
                <a:pos x="388" y="217"/>
              </a:cxn>
              <a:cxn ang="0">
                <a:pos x="369" y="346"/>
              </a:cxn>
              <a:cxn ang="0">
                <a:pos x="293" y="416"/>
              </a:cxn>
              <a:cxn ang="0">
                <a:pos x="193" y="435"/>
              </a:cxn>
              <a:cxn ang="0">
                <a:pos x="90" y="416"/>
              </a:cxn>
              <a:cxn ang="0">
                <a:pos x="18" y="343"/>
              </a:cxn>
              <a:cxn ang="0">
                <a:pos x="0" y="217"/>
              </a:cxn>
              <a:cxn ang="0">
                <a:pos x="19" y="89"/>
              </a:cxn>
              <a:cxn ang="0">
                <a:pos x="95" y="19"/>
              </a:cxn>
              <a:cxn ang="0">
                <a:pos x="193" y="0"/>
              </a:cxn>
              <a:cxn ang="0">
                <a:pos x="235" y="4"/>
              </a:cxn>
              <a:cxn ang="0">
                <a:pos x="261" y="9"/>
              </a:cxn>
              <a:cxn ang="0">
                <a:pos x="264" y="9"/>
              </a:cxn>
              <a:cxn ang="0">
                <a:pos x="267" y="9"/>
              </a:cxn>
              <a:cxn ang="0">
                <a:pos x="274" y="9"/>
              </a:cxn>
              <a:cxn ang="0">
                <a:pos x="284" y="9"/>
              </a:cxn>
              <a:cxn ang="0">
                <a:pos x="298" y="9"/>
              </a:cxn>
              <a:cxn ang="0">
                <a:pos x="317" y="9"/>
              </a:cxn>
              <a:cxn ang="0">
                <a:pos x="341" y="9"/>
              </a:cxn>
              <a:cxn ang="0">
                <a:pos x="370" y="9"/>
              </a:cxn>
              <a:cxn ang="0">
                <a:pos x="407" y="9"/>
              </a:cxn>
              <a:cxn ang="0">
                <a:pos x="451" y="9"/>
              </a:cxn>
              <a:cxn ang="0">
                <a:pos x="192" y="58"/>
              </a:cxn>
              <a:cxn ang="0">
                <a:pos x="130" y="72"/>
              </a:cxn>
              <a:cxn ang="0">
                <a:pos x="83" y="125"/>
              </a:cxn>
              <a:cxn ang="0">
                <a:pos x="72" y="218"/>
              </a:cxn>
              <a:cxn ang="0">
                <a:pos x="83" y="310"/>
              </a:cxn>
              <a:cxn ang="0">
                <a:pos x="128" y="363"/>
              </a:cxn>
              <a:cxn ang="0">
                <a:pos x="193" y="377"/>
              </a:cxn>
              <a:cxn ang="0">
                <a:pos x="260" y="363"/>
              </a:cxn>
              <a:cxn ang="0">
                <a:pos x="305" y="308"/>
              </a:cxn>
              <a:cxn ang="0">
                <a:pos x="316" y="217"/>
              </a:cxn>
              <a:cxn ang="0">
                <a:pos x="306" y="133"/>
              </a:cxn>
              <a:cxn ang="0">
                <a:pos x="265" y="73"/>
              </a:cxn>
              <a:cxn ang="0">
                <a:pos x="192" y="58"/>
              </a:cxn>
            </a:cxnLst>
            <a:rect l="0" t="0" r="r" b="b"/>
            <a:pathLst>
              <a:path w="451" h="435">
                <a:moveTo>
                  <a:pt x="451" y="9"/>
                </a:moveTo>
                <a:lnTo>
                  <a:pt x="451" y="11"/>
                </a:lnTo>
                <a:lnTo>
                  <a:pt x="451" y="12"/>
                </a:lnTo>
                <a:lnTo>
                  <a:pt x="451" y="13"/>
                </a:lnTo>
                <a:lnTo>
                  <a:pt x="451" y="14"/>
                </a:lnTo>
                <a:lnTo>
                  <a:pt x="451" y="15"/>
                </a:lnTo>
                <a:lnTo>
                  <a:pt x="451" y="16"/>
                </a:lnTo>
                <a:lnTo>
                  <a:pt x="451" y="19"/>
                </a:lnTo>
                <a:lnTo>
                  <a:pt x="451" y="21"/>
                </a:lnTo>
                <a:lnTo>
                  <a:pt x="451" y="23"/>
                </a:lnTo>
                <a:lnTo>
                  <a:pt x="451" y="26"/>
                </a:lnTo>
                <a:lnTo>
                  <a:pt x="451" y="30"/>
                </a:lnTo>
                <a:lnTo>
                  <a:pt x="451" y="33"/>
                </a:lnTo>
                <a:lnTo>
                  <a:pt x="451" y="38"/>
                </a:lnTo>
                <a:lnTo>
                  <a:pt x="451" y="42"/>
                </a:lnTo>
                <a:lnTo>
                  <a:pt x="451" y="47"/>
                </a:lnTo>
                <a:lnTo>
                  <a:pt x="451" y="54"/>
                </a:lnTo>
                <a:lnTo>
                  <a:pt x="451" y="59"/>
                </a:lnTo>
                <a:lnTo>
                  <a:pt x="451" y="66"/>
                </a:lnTo>
                <a:lnTo>
                  <a:pt x="451" y="66"/>
                </a:lnTo>
                <a:lnTo>
                  <a:pt x="450" y="66"/>
                </a:lnTo>
                <a:lnTo>
                  <a:pt x="449" y="66"/>
                </a:lnTo>
                <a:lnTo>
                  <a:pt x="447" y="66"/>
                </a:lnTo>
                <a:lnTo>
                  <a:pt x="446" y="66"/>
                </a:lnTo>
                <a:lnTo>
                  <a:pt x="445" y="66"/>
                </a:lnTo>
                <a:lnTo>
                  <a:pt x="443" y="66"/>
                </a:lnTo>
                <a:lnTo>
                  <a:pt x="439" y="66"/>
                </a:lnTo>
                <a:lnTo>
                  <a:pt x="436" y="66"/>
                </a:lnTo>
                <a:lnTo>
                  <a:pt x="433" y="66"/>
                </a:lnTo>
                <a:lnTo>
                  <a:pt x="428" y="66"/>
                </a:lnTo>
                <a:lnTo>
                  <a:pt x="422" y="66"/>
                </a:lnTo>
                <a:lnTo>
                  <a:pt x="417" y="66"/>
                </a:lnTo>
                <a:lnTo>
                  <a:pt x="410" y="66"/>
                </a:lnTo>
                <a:lnTo>
                  <a:pt x="402" y="66"/>
                </a:lnTo>
                <a:lnTo>
                  <a:pt x="394" y="66"/>
                </a:lnTo>
                <a:lnTo>
                  <a:pt x="385" y="66"/>
                </a:lnTo>
                <a:lnTo>
                  <a:pt x="374" y="66"/>
                </a:lnTo>
                <a:lnTo>
                  <a:pt x="362" y="66"/>
                </a:lnTo>
                <a:lnTo>
                  <a:pt x="350" y="66"/>
                </a:lnTo>
                <a:lnTo>
                  <a:pt x="336" y="66"/>
                </a:lnTo>
                <a:lnTo>
                  <a:pt x="336" y="66"/>
                </a:lnTo>
                <a:lnTo>
                  <a:pt x="371" y="99"/>
                </a:lnTo>
                <a:lnTo>
                  <a:pt x="388" y="149"/>
                </a:lnTo>
                <a:lnTo>
                  <a:pt x="388" y="217"/>
                </a:lnTo>
                <a:lnTo>
                  <a:pt x="388" y="292"/>
                </a:lnTo>
                <a:lnTo>
                  <a:pt x="369" y="346"/>
                </a:lnTo>
                <a:lnTo>
                  <a:pt x="332" y="381"/>
                </a:lnTo>
                <a:lnTo>
                  <a:pt x="293" y="416"/>
                </a:lnTo>
                <a:lnTo>
                  <a:pt x="248" y="435"/>
                </a:lnTo>
                <a:lnTo>
                  <a:pt x="193" y="435"/>
                </a:lnTo>
                <a:lnTo>
                  <a:pt x="137" y="435"/>
                </a:lnTo>
                <a:lnTo>
                  <a:pt x="90" y="416"/>
                </a:lnTo>
                <a:lnTo>
                  <a:pt x="54" y="380"/>
                </a:lnTo>
                <a:lnTo>
                  <a:pt x="18" y="343"/>
                </a:lnTo>
                <a:lnTo>
                  <a:pt x="0" y="289"/>
                </a:lnTo>
                <a:lnTo>
                  <a:pt x="0" y="217"/>
                </a:lnTo>
                <a:lnTo>
                  <a:pt x="0" y="143"/>
                </a:lnTo>
                <a:lnTo>
                  <a:pt x="19" y="89"/>
                </a:lnTo>
                <a:lnTo>
                  <a:pt x="56" y="54"/>
                </a:lnTo>
                <a:lnTo>
                  <a:pt x="95" y="19"/>
                </a:lnTo>
                <a:lnTo>
                  <a:pt x="140" y="0"/>
                </a:lnTo>
                <a:lnTo>
                  <a:pt x="193" y="0"/>
                </a:lnTo>
                <a:lnTo>
                  <a:pt x="213" y="0"/>
                </a:lnTo>
                <a:lnTo>
                  <a:pt x="235" y="4"/>
                </a:lnTo>
                <a:lnTo>
                  <a:pt x="260" y="9"/>
                </a:lnTo>
                <a:lnTo>
                  <a:pt x="261" y="9"/>
                </a:lnTo>
                <a:lnTo>
                  <a:pt x="263" y="9"/>
                </a:lnTo>
                <a:lnTo>
                  <a:pt x="264" y="9"/>
                </a:lnTo>
                <a:lnTo>
                  <a:pt x="265" y="9"/>
                </a:lnTo>
                <a:lnTo>
                  <a:pt x="267" y="9"/>
                </a:lnTo>
                <a:lnTo>
                  <a:pt x="271" y="9"/>
                </a:lnTo>
                <a:lnTo>
                  <a:pt x="274" y="9"/>
                </a:lnTo>
                <a:lnTo>
                  <a:pt x="278" y="9"/>
                </a:lnTo>
                <a:lnTo>
                  <a:pt x="284" y="9"/>
                </a:lnTo>
                <a:lnTo>
                  <a:pt x="291" y="9"/>
                </a:lnTo>
                <a:lnTo>
                  <a:pt x="298" y="9"/>
                </a:lnTo>
                <a:lnTo>
                  <a:pt x="307" y="9"/>
                </a:lnTo>
                <a:lnTo>
                  <a:pt x="317" y="9"/>
                </a:lnTo>
                <a:lnTo>
                  <a:pt x="328" y="9"/>
                </a:lnTo>
                <a:lnTo>
                  <a:pt x="341" y="9"/>
                </a:lnTo>
                <a:lnTo>
                  <a:pt x="354" y="9"/>
                </a:lnTo>
                <a:lnTo>
                  <a:pt x="370" y="9"/>
                </a:lnTo>
                <a:lnTo>
                  <a:pt x="388" y="9"/>
                </a:lnTo>
                <a:lnTo>
                  <a:pt x="407" y="9"/>
                </a:lnTo>
                <a:lnTo>
                  <a:pt x="428" y="9"/>
                </a:lnTo>
                <a:lnTo>
                  <a:pt x="451" y="9"/>
                </a:lnTo>
                <a:lnTo>
                  <a:pt x="451" y="9"/>
                </a:lnTo>
                <a:close/>
                <a:moveTo>
                  <a:pt x="192" y="58"/>
                </a:moveTo>
                <a:lnTo>
                  <a:pt x="158" y="58"/>
                </a:lnTo>
                <a:lnTo>
                  <a:pt x="130" y="72"/>
                </a:lnTo>
                <a:lnTo>
                  <a:pt x="106" y="98"/>
                </a:lnTo>
                <a:lnTo>
                  <a:pt x="83" y="125"/>
                </a:lnTo>
                <a:lnTo>
                  <a:pt x="72" y="165"/>
                </a:lnTo>
                <a:lnTo>
                  <a:pt x="72" y="218"/>
                </a:lnTo>
                <a:lnTo>
                  <a:pt x="72" y="270"/>
                </a:lnTo>
                <a:lnTo>
                  <a:pt x="83" y="310"/>
                </a:lnTo>
                <a:lnTo>
                  <a:pt x="106" y="337"/>
                </a:lnTo>
                <a:lnTo>
                  <a:pt x="128" y="363"/>
                </a:lnTo>
                <a:lnTo>
                  <a:pt x="157" y="377"/>
                </a:lnTo>
                <a:lnTo>
                  <a:pt x="193" y="377"/>
                </a:lnTo>
                <a:lnTo>
                  <a:pt x="231" y="377"/>
                </a:lnTo>
                <a:lnTo>
                  <a:pt x="260" y="363"/>
                </a:lnTo>
                <a:lnTo>
                  <a:pt x="283" y="335"/>
                </a:lnTo>
                <a:lnTo>
                  <a:pt x="305" y="308"/>
                </a:lnTo>
                <a:lnTo>
                  <a:pt x="316" y="268"/>
                </a:lnTo>
                <a:lnTo>
                  <a:pt x="316" y="217"/>
                </a:lnTo>
                <a:lnTo>
                  <a:pt x="316" y="172"/>
                </a:lnTo>
                <a:lnTo>
                  <a:pt x="306" y="133"/>
                </a:lnTo>
                <a:lnTo>
                  <a:pt x="285" y="104"/>
                </a:lnTo>
                <a:lnTo>
                  <a:pt x="265" y="73"/>
                </a:lnTo>
                <a:lnTo>
                  <a:pt x="234" y="58"/>
                </a:lnTo>
                <a:lnTo>
                  <a:pt x="192" y="58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58" name="Freeform 10"/>
          <p:cNvSpPr>
            <a:spLocks/>
          </p:cNvSpPr>
          <p:nvPr/>
        </p:nvSpPr>
        <p:spPr bwMode="auto">
          <a:xfrm>
            <a:off x="3195638" y="5049838"/>
            <a:ext cx="26988" cy="60325"/>
          </a:xfrm>
          <a:custGeom>
            <a:avLst/>
            <a:gdLst/>
            <a:ahLst/>
            <a:cxnLst>
              <a:cxn ang="0">
                <a:pos x="4" y="78"/>
              </a:cxn>
              <a:cxn ang="0">
                <a:pos x="4" y="75"/>
              </a:cxn>
              <a:cxn ang="0">
                <a:pos x="4" y="68"/>
              </a:cxn>
              <a:cxn ang="0">
                <a:pos x="4" y="57"/>
              </a:cxn>
              <a:cxn ang="0">
                <a:pos x="4" y="41"/>
              </a:cxn>
              <a:cxn ang="0">
                <a:pos x="4" y="18"/>
              </a:cxn>
              <a:cxn ang="0">
                <a:pos x="4" y="0"/>
              </a:cxn>
              <a:cxn ang="0">
                <a:pos x="8" y="0"/>
              </a:cxn>
              <a:cxn ang="0">
                <a:pos x="12" y="0"/>
              </a:cxn>
              <a:cxn ang="0">
                <a:pos x="20" y="0"/>
              </a:cxn>
              <a:cxn ang="0">
                <a:pos x="33" y="0"/>
              </a:cxn>
              <a:cxn ang="0">
                <a:pos x="51" y="0"/>
              </a:cxn>
              <a:cxn ang="0">
                <a:pos x="75" y="0"/>
              </a:cxn>
              <a:cxn ang="0">
                <a:pos x="85" y="0"/>
              </a:cxn>
              <a:cxn ang="0">
                <a:pos x="85" y="110"/>
              </a:cxn>
              <a:cxn ang="0">
                <a:pos x="68" y="154"/>
              </a:cxn>
              <a:cxn ang="0">
                <a:pos x="63" y="161"/>
              </a:cxn>
              <a:cxn ang="0">
                <a:pos x="58" y="167"/>
              </a:cxn>
              <a:cxn ang="0">
                <a:pos x="52" y="172"/>
              </a:cxn>
              <a:cxn ang="0">
                <a:pos x="45" y="178"/>
              </a:cxn>
              <a:cxn ang="0">
                <a:pos x="38" y="183"/>
              </a:cxn>
              <a:cxn ang="0">
                <a:pos x="31" y="187"/>
              </a:cxn>
              <a:cxn ang="0">
                <a:pos x="23" y="192"/>
              </a:cxn>
              <a:cxn ang="0">
                <a:pos x="18" y="194"/>
              </a:cxn>
              <a:cxn ang="0">
                <a:pos x="17" y="192"/>
              </a:cxn>
              <a:cxn ang="0">
                <a:pos x="14" y="188"/>
              </a:cxn>
              <a:cxn ang="0">
                <a:pos x="11" y="183"/>
              </a:cxn>
              <a:cxn ang="0">
                <a:pos x="8" y="176"/>
              </a:cxn>
              <a:cxn ang="0">
                <a:pos x="2" y="167"/>
              </a:cxn>
              <a:cxn ang="0">
                <a:pos x="2" y="162"/>
              </a:cxn>
              <a:cxn ang="0">
                <a:pos x="6" y="160"/>
              </a:cxn>
              <a:cxn ang="0">
                <a:pos x="12" y="156"/>
              </a:cxn>
              <a:cxn ang="0">
                <a:pos x="17" y="153"/>
              </a:cxn>
              <a:cxn ang="0">
                <a:pos x="20" y="150"/>
              </a:cxn>
              <a:cxn ang="0">
                <a:pos x="25" y="146"/>
              </a:cxn>
              <a:cxn ang="0">
                <a:pos x="28" y="142"/>
              </a:cxn>
              <a:cxn ang="0">
                <a:pos x="30" y="138"/>
              </a:cxn>
              <a:cxn ang="0">
                <a:pos x="33" y="135"/>
              </a:cxn>
              <a:cxn ang="0">
                <a:pos x="35" y="130"/>
              </a:cxn>
              <a:cxn ang="0">
                <a:pos x="37" y="125"/>
              </a:cxn>
              <a:cxn ang="0">
                <a:pos x="39" y="119"/>
              </a:cxn>
              <a:cxn ang="0">
                <a:pos x="40" y="112"/>
              </a:cxn>
              <a:cxn ang="0">
                <a:pos x="42" y="105"/>
              </a:cxn>
              <a:cxn ang="0">
                <a:pos x="43" y="97"/>
              </a:cxn>
              <a:cxn ang="0">
                <a:pos x="44" y="90"/>
              </a:cxn>
              <a:cxn ang="0">
                <a:pos x="44" y="80"/>
              </a:cxn>
              <a:cxn ang="0">
                <a:pos x="42" y="80"/>
              </a:cxn>
              <a:cxn ang="0">
                <a:pos x="37" y="80"/>
              </a:cxn>
              <a:cxn ang="0">
                <a:pos x="33" y="80"/>
              </a:cxn>
              <a:cxn ang="0">
                <a:pos x="25" y="80"/>
              </a:cxn>
              <a:cxn ang="0">
                <a:pos x="13" y="80"/>
              </a:cxn>
              <a:cxn ang="0">
                <a:pos x="4" y="80"/>
              </a:cxn>
            </a:cxnLst>
            <a:rect l="0" t="0" r="r" b="b"/>
            <a:pathLst>
              <a:path w="85" h="194">
                <a:moveTo>
                  <a:pt x="4" y="80"/>
                </a:moveTo>
                <a:lnTo>
                  <a:pt x="4" y="79"/>
                </a:lnTo>
                <a:lnTo>
                  <a:pt x="4" y="78"/>
                </a:lnTo>
                <a:lnTo>
                  <a:pt x="4" y="77"/>
                </a:lnTo>
                <a:lnTo>
                  <a:pt x="4" y="76"/>
                </a:lnTo>
                <a:lnTo>
                  <a:pt x="4" y="75"/>
                </a:lnTo>
                <a:lnTo>
                  <a:pt x="4" y="73"/>
                </a:lnTo>
                <a:lnTo>
                  <a:pt x="4" y="70"/>
                </a:lnTo>
                <a:lnTo>
                  <a:pt x="4" y="68"/>
                </a:lnTo>
                <a:lnTo>
                  <a:pt x="4" y="65"/>
                </a:lnTo>
                <a:lnTo>
                  <a:pt x="4" y="61"/>
                </a:lnTo>
                <a:lnTo>
                  <a:pt x="4" y="57"/>
                </a:lnTo>
                <a:lnTo>
                  <a:pt x="4" y="52"/>
                </a:lnTo>
                <a:lnTo>
                  <a:pt x="4" y="46"/>
                </a:lnTo>
                <a:lnTo>
                  <a:pt x="4" y="41"/>
                </a:lnTo>
                <a:lnTo>
                  <a:pt x="4" y="34"/>
                </a:lnTo>
                <a:lnTo>
                  <a:pt x="4" y="26"/>
                </a:lnTo>
                <a:lnTo>
                  <a:pt x="4" y="18"/>
                </a:lnTo>
                <a:lnTo>
                  <a:pt x="4" y="10"/>
                </a:lnTo>
                <a:lnTo>
                  <a:pt x="4" y="0"/>
                </a:lnTo>
                <a:lnTo>
                  <a:pt x="4" y="0"/>
                </a:lnTo>
                <a:lnTo>
                  <a:pt x="5" y="0"/>
                </a:lnTo>
                <a:lnTo>
                  <a:pt x="6" y="0"/>
                </a:lnTo>
                <a:lnTo>
                  <a:pt x="8" y="0"/>
                </a:lnTo>
                <a:lnTo>
                  <a:pt x="9" y="0"/>
                </a:lnTo>
                <a:lnTo>
                  <a:pt x="10" y="0"/>
                </a:lnTo>
                <a:lnTo>
                  <a:pt x="12" y="0"/>
                </a:lnTo>
                <a:lnTo>
                  <a:pt x="14" y="0"/>
                </a:lnTo>
                <a:lnTo>
                  <a:pt x="17" y="0"/>
                </a:lnTo>
                <a:lnTo>
                  <a:pt x="20" y="0"/>
                </a:lnTo>
                <a:lnTo>
                  <a:pt x="23" y="0"/>
                </a:lnTo>
                <a:lnTo>
                  <a:pt x="28" y="0"/>
                </a:lnTo>
                <a:lnTo>
                  <a:pt x="33" y="0"/>
                </a:lnTo>
                <a:lnTo>
                  <a:pt x="38" y="0"/>
                </a:lnTo>
                <a:lnTo>
                  <a:pt x="44" y="0"/>
                </a:lnTo>
                <a:lnTo>
                  <a:pt x="51" y="0"/>
                </a:lnTo>
                <a:lnTo>
                  <a:pt x="59" y="0"/>
                </a:lnTo>
                <a:lnTo>
                  <a:pt x="67" y="0"/>
                </a:lnTo>
                <a:lnTo>
                  <a:pt x="75" y="0"/>
                </a:lnTo>
                <a:lnTo>
                  <a:pt x="85" y="0"/>
                </a:lnTo>
                <a:lnTo>
                  <a:pt x="85" y="0"/>
                </a:lnTo>
                <a:lnTo>
                  <a:pt x="85" y="0"/>
                </a:lnTo>
                <a:lnTo>
                  <a:pt x="85" y="0"/>
                </a:lnTo>
                <a:lnTo>
                  <a:pt x="85" y="80"/>
                </a:lnTo>
                <a:lnTo>
                  <a:pt x="85" y="110"/>
                </a:lnTo>
                <a:lnTo>
                  <a:pt x="79" y="134"/>
                </a:lnTo>
                <a:lnTo>
                  <a:pt x="69" y="152"/>
                </a:lnTo>
                <a:lnTo>
                  <a:pt x="68" y="154"/>
                </a:lnTo>
                <a:lnTo>
                  <a:pt x="65" y="156"/>
                </a:lnTo>
                <a:lnTo>
                  <a:pt x="64" y="159"/>
                </a:lnTo>
                <a:lnTo>
                  <a:pt x="63" y="161"/>
                </a:lnTo>
                <a:lnTo>
                  <a:pt x="61" y="162"/>
                </a:lnTo>
                <a:lnTo>
                  <a:pt x="60" y="164"/>
                </a:lnTo>
                <a:lnTo>
                  <a:pt x="58" y="167"/>
                </a:lnTo>
                <a:lnTo>
                  <a:pt x="55" y="169"/>
                </a:lnTo>
                <a:lnTo>
                  <a:pt x="54" y="170"/>
                </a:lnTo>
                <a:lnTo>
                  <a:pt x="52" y="172"/>
                </a:lnTo>
                <a:lnTo>
                  <a:pt x="50" y="175"/>
                </a:lnTo>
                <a:lnTo>
                  <a:pt x="47" y="176"/>
                </a:lnTo>
                <a:lnTo>
                  <a:pt x="45" y="178"/>
                </a:lnTo>
                <a:lnTo>
                  <a:pt x="43" y="179"/>
                </a:lnTo>
                <a:lnTo>
                  <a:pt x="40" y="181"/>
                </a:lnTo>
                <a:lnTo>
                  <a:pt x="38" y="183"/>
                </a:lnTo>
                <a:lnTo>
                  <a:pt x="36" y="184"/>
                </a:lnTo>
                <a:lnTo>
                  <a:pt x="34" y="186"/>
                </a:lnTo>
                <a:lnTo>
                  <a:pt x="31" y="187"/>
                </a:lnTo>
                <a:lnTo>
                  <a:pt x="29" y="188"/>
                </a:lnTo>
                <a:lnTo>
                  <a:pt x="26" y="189"/>
                </a:lnTo>
                <a:lnTo>
                  <a:pt x="23" y="192"/>
                </a:lnTo>
                <a:lnTo>
                  <a:pt x="20" y="193"/>
                </a:lnTo>
                <a:lnTo>
                  <a:pt x="18" y="194"/>
                </a:lnTo>
                <a:lnTo>
                  <a:pt x="18" y="194"/>
                </a:lnTo>
                <a:lnTo>
                  <a:pt x="18" y="193"/>
                </a:lnTo>
                <a:lnTo>
                  <a:pt x="17" y="193"/>
                </a:lnTo>
                <a:lnTo>
                  <a:pt x="17" y="192"/>
                </a:lnTo>
                <a:lnTo>
                  <a:pt x="16" y="190"/>
                </a:lnTo>
                <a:lnTo>
                  <a:pt x="14" y="189"/>
                </a:lnTo>
                <a:lnTo>
                  <a:pt x="14" y="188"/>
                </a:lnTo>
                <a:lnTo>
                  <a:pt x="13" y="186"/>
                </a:lnTo>
                <a:lnTo>
                  <a:pt x="12" y="185"/>
                </a:lnTo>
                <a:lnTo>
                  <a:pt x="11" y="183"/>
                </a:lnTo>
                <a:lnTo>
                  <a:pt x="10" y="181"/>
                </a:lnTo>
                <a:lnTo>
                  <a:pt x="9" y="179"/>
                </a:lnTo>
                <a:lnTo>
                  <a:pt x="8" y="176"/>
                </a:lnTo>
                <a:lnTo>
                  <a:pt x="5" y="173"/>
                </a:lnTo>
                <a:lnTo>
                  <a:pt x="4" y="170"/>
                </a:lnTo>
                <a:lnTo>
                  <a:pt x="2" y="167"/>
                </a:lnTo>
                <a:lnTo>
                  <a:pt x="0" y="163"/>
                </a:lnTo>
                <a:lnTo>
                  <a:pt x="0" y="163"/>
                </a:lnTo>
                <a:lnTo>
                  <a:pt x="2" y="162"/>
                </a:lnTo>
                <a:lnTo>
                  <a:pt x="3" y="161"/>
                </a:lnTo>
                <a:lnTo>
                  <a:pt x="5" y="161"/>
                </a:lnTo>
                <a:lnTo>
                  <a:pt x="6" y="160"/>
                </a:lnTo>
                <a:lnTo>
                  <a:pt x="9" y="159"/>
                </a:lnTo>
                <a:lnTo>
                  <a:pt x="10" y="158"/>
                </a:lnTo>
                <a:lnTo>
                  <a:pt x="12" y="156"/>
                </a:lnTo>
                <a:lnTo>
                  <a:pt x="13" y="155"/>
                </a:lnTo>
                <a:lnTo>
                  <a:pt x="14" y="154"/>
                </a:lnTo>
                <a:lnTo>
                  <a:pt x="17" y="153"/>
                </a:lnTo>
                <a:lnTo>
                  <a:pt x="18" y="152"/>
                </a:lnTo>
                <a:lnTo>
                  <a:pt x="19" y="151"/>
                </a:lnTo>
                <a:lnTo>
                  <a:pt x="20" y="150"/>
                </a:lnTo>
                <a:lnTo>
                  <a:pt x="21" y="148"/>
                </a:lnTo>
                <a:lnTo>
                  <a:pt x="23" y="147"/>
                </a:lnTo>
                <a:lnTo>
                  <a:pt x="25" y="146"/>
                </a:lnTo>
                <a:lnTo>
                  <a:pt x="26" y="145"/>
                </a:lnTo>
                <a:lnTo>
                  <a:pt x="27" y="144"/>
                </a:lnTo>
                <a:lnTo>
                  <a:pt x="28" y="142"/>
                </a:lnTo>
                <a:lnTo>
                  <a:pt x="29" y="141"/>
                </a:lnTo>
                <a:lnTo>
                  <a:pt x="30" y="139"/>
                </a:lnTo>
                <a:lnTo>
                  <a:pt x="30" y="138"/>
                </a:lnTo>
                <a:lnTo>
                  <a:pt x="31" y="136"/>
                </a:lnTo>
                <a:lnTo>
                  <a:pt x="33" y="135"/>
                </a:lnTo>
                <a:lnTo>
                  <a:pt x="33" y="135"/>
                </a:lnTo>
                <a:lnTo>
                  <a:pt x="34" y="134"/>
                </a:lnTo>
                <a:lnTo>
                  <a:pt x="34" y="131"/>
                </a:lnTo>
                <a:lnTo>
                  <a:pt x="35" y="130"/>
                </a:lnTo>
                <a:lnTo>
                  <a:pt x="36" y="128"/>
                </a:lnTo>
                <a:lnTo>
                  <a:pt x="36" y="126"/>
                </a:lnTo>
                <a:lnTo>
                  <a:pt x="37" y="125"/>
                </a:lnTo>
                <a:lnTo>
                  <a:pt x="38" y="122"/>
                </a:lnTo>
                <a:lnTo>
                  <a:pt x="38" y="120"/>
                </a:lnTo>
                <a:lnTo>
                  <a:pt x="39" y="119"/>
                </a:lnTo>
                <a:lnTo>
                  <a:pt x="39" y="117"/>
                </a:lnTo>
                <a:lnTo>
                  <a:pt x="40" y="114"/>
                </a:lnTo>
                <a:lnTo>
                  <a:pt x="40" y="112"/>
                </a:lnTo>
                <a:lnTo>
                  <a:pt x="42" y="110"/>
                </a:lnTo>
                <a:lnTo>
                  <a:pt x="42" y="108"/>
                </a:lnTo>
                <a:lnTo>
                  <a:pt x="42" y="105"/>
                </a:lnTo>
                <a:lnTo>
                  <a:pt x="43" y="102"/>
                </a:lnTo>
                <a:lnTo>
                  <a:pt x="43" y="100"/>
                </a:lnTo>
                <a:lnTo>
                  <a:pt x="43" y="97"/>
                </a:lnTo>
                <a:lnTo>
                  <a:pt x="43" y="94"/>
                </a:lnTo>
                <a:lnTo>
                  <a:pt x="44" y="92"/>
                </a:lnTo>
                <a:lnTo>
                  <a:pt x="44" y="90"/>
                </a:lnTo>
                <a:lnTo>
                  <a:pt x="44" y="86"/>
                </a:lnTo>
                <a:lnTo>
                  <a:pt x="44" y="84"/>
                </a:lnTo>
                <a:lnTo>
                  <a:pt x="44" y="80"/>
                </a:lnTo>
                <a:lnTo>
                  <a:pt x="44" y="80"/>
                </a:lnTo>
                <a:lnTo>
                  <a:pt x="43" y="80"/>
                </a:lnTo>
                <a:lnTo>
                  <a:pt x="42" y="80"/>
                </a:lnTo>
                <a:lnTo>
                  <a:pt x="40" y="80"/>
                </a:lnTo>
                <a:lnTo>
                  <a:pt x="39" y="80"/>
                </a:lnTo>
                <a:lnTo>
                  <a:pt x="37" y="80"/>
                </a:lnTo>
                <a:lnTo>
                  <a:pt x="36" y="80"/>
                </a:lnTo>
                <a:lnTo>
                  <a:pt x="34" y="80"/>
                </a:lnTo>
                <a:lnTo>
                  <a:pt x="33" y="80"/>
                </a:lnTo>
                <a:lnTo>
                  <a:pt x="30" y="80"/>
                </a:lnTo>
                <a:lnTo>
                  <a:pt x="27" y="80"/>
                </a:lnTo>
                <a:lnTo>
                  <a:pt x="25" y="80"/>
                </a:lnTo>
                <a:lnTo>
                  <a:pt x="21" y="80"/>
                </a:lnTo>
                <a:lnTo>
                  <a:pt x="18" y="80"/>
                </a:lnTo>
                <a:lnTo>
                  <a:pt x="13" y="80"/>
                </a:lnTo>
                <a:lnTo>
                  <a:pt x="9" y="80"/>
                </a:lnTo>
                <a:lnTo>
                  <a:pt x="4" y="80"/>
                </a:lnTo>
                <a:lnTo>
                  <a:pt x="4" y="8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59" name="Freeform 11"/>
          <p:cNvSpPr>
            <a:spLocks noEditPoints="1"/>
          </p:cNvSpPr>
          <p:nvPr/>
        </p:nvSpPr>
        <p:spPr bwMode="auto">
          <a:xfrm>
            <a:off x="3325813" y="4889500"/>
            <a:ext cx="63500" cy="60325"/>
          </a:xfrm>
          <a:custGeom>
            <a:avLst/>
            <a:gdLst/>
            <a:ahLst/>
            <a:cxnLst>
              <a:cxn ang="0">
                <a:pos x="76" y="109"/>
              </a:cxn>
              <a:cxn ang="0">
                <a:pos x="76" y="115"/>
              </a:cxn>
              <a:cxn ang="0">
                <a:pos x="76" y="129"/>
              </a:cxn>
              <a:cxn ang="0">
                <a:pos x="76" y="153"/>
              </a:cxn>
              <a:cxn ang="0">
                <a:pos x="76" y="187"/>
              </a:cxn>
              <a:cxn ang="0">
                <a:pos x="72" y="187"/>
              </a:cxn>
              <a:cxn ang="0">
                <a:pos x="64" y="187"/>
              </a:cxn>
              <a:cxn ang="0">
                <a:pos x="49" y="187"/>
              </a:cxn>
              <a:cxn ang="0">
                <a:pos x="25" y="187"/>
              </a:cxn>
              <a:cxn ang="0">
                <a:pos x="0" y="187"/>
              </a:cxn>
              <a:cxn ang="0">
                <a:pos x="0" y="87"/>
              </a:cxn>
              <a:cxn ang="0">
                <a:pos x="15" y="42"/>
              </a:cxn>
              <a:cxn ang="0">
                <a:pos x="22" y="32"/>
              </a:cxn>
              <a:cxn ang="0">
                <a:pos x="28" y="24"/>
              </a:cxn>
              <a:cxn ang="0">
                <a:pos x="38" y="16"/>
              </a:cxn>
              <a:cxn ang="0">
                <a:pos x="47" y="9"/>
              </a:cxn>
              <a:cxn ang="0">
                <a:pos x="58" y="2"/>
              </a:cxn>
              <a:cxn ang="0">
                <a:pos x="64" y="1"/>
              </a:cxn>
              <a:cxn ang="0">
                <a:pos x="66" y="3"/>
              </a:cxn>
              <a:cxn ang="0">
                <a:pos x="69" y="8"/>
              </a:cxn>
              <a:cxn ang="0">
                <a:pos x="74" y="16"/>
              </a:cxn>
              <a:cxn ang="0">
                <a:pos x="82" y="27"/>
              </a:cxn>
              <a:cxn ang="0">
                <a:pos x="50" y="54"/>
              </a:cxn>
              <a:cxn ang="0">
                <a:pos x="40" y="105"/>
              </a:cxn>
              <a:cxn ang="0">
                <a:pos x="44" y="105"/>
              </a:cxn>
              <a:cxn ang="0">
                <a:pos x="52" y="105"/>
              </a:cxn>
              <a:cxn ang="0">
                <a:pos x="64" y="105"/>
              </a:cxn>
              <a:cxn ang="0">
                <a:pos x="76" y="105"/>
              </a:cxn>
              <a:cxn ang="0">
                <a:pos x="196" y="109"/>
              </a:cxn>
              <a:cxn ang="0">
                <a:pos x="196" y="115"/>
              </a:cxn>
              <a:cxn ang="0">
                <a:pos x="196" y="129"/>
              </a:cxn>
              <a:cxn ang="0">
                <a:pos x="196" y="153"/>
              </a:cxn>
              <a:cxn ang="0">
                <a:pos x="196" y="187"/>
              </a:cxn>
              <a:cxn ang="0">
                <a:pos x="192" y="187"/>
              </a:cxn>
              <a:cxn ang="0">
                <a:pos x="184" y="187"/>
              </a:cxn>
              <a:cxn ang="0">
                <a:pos x="169" y="187"/>
              </a:cxn>
              <a:cxn ang="0">
                <a:pos x="145" y="187"/>
              </a:cxn>
              <a:cxn ang="0">
                <a:pos x="120" y="187"/>
              </a:cxn>
              <a:cxn ang="0">
                <a:pos x="120" y="87"/>
              </a:cxn>
              <a:cxn ang="0">
                <a:pos x="135" y="42"/>
              </a:cxn>
              <a:cxn ang="0">
                <a:pos x="142" y="32"/>
              </a:cxn>
              <a:cxn ang="0">
                <a:pos x="149" y="24"/>
              </a:cxn>
              <a:cxn ang="0">
                <a:pos x="158" y="16"/>
              </a:cxn>
              <a:cxn ang="0">
                <a:pos x="167" y="9"/>
              </a:cxn>
              <a:cxn ang="0">
                <a:pos x="178" y="2"/>
              </a:cxn>
              <a:cxn ang="0">
                <a:pos x="184" y="1"/>
              </a:cxn>
              <a:cxn ang="0">
                <a:pos x="186" y="3"/>
              </a:cxn>
              <a:cxn ang="0">
                <a:pos x="189" y="8"/>
              </a:cxn>
              <a:cxn ang="0">
                <a:pos x="194" y="16"/>
              </a:cxn>
              <a:cxn ang="0">
                <a:pos x="202" y="27"/>
              </a:cxn>
              <a:cxn ang="0">
                <a:pos x="170" y="54"/>
              </a:cxn>
              <a:cxn ang="0">
                <a:pos x="160" y="105"/>
              </a:cxn>
              <a:cxn ang="0">
                <a:pos x="165" y="105"/>
              </a:cxn>
              <a:cxn ang="0">
                <a:pos x="172" y="105"/>
              </a:cxn>
              <a:cxn ang="0">
                <a:pos x="184" y="105"/>
              </a:cxn>
              <a:cxn ang="0">
                <a:pos x="196" y="105"/>
              </a:cxn>
            </a:cxnLst>
            <a:rect l="0" t="0" r="r" b="b"/>
            <a:pathLst>
              <a:path w="202" h="187">
                <a:moveTo>
                  <a:pt x="76" y="105"/>
                </a:moveTo>
                <a:lnTo>
                  <a:pt x="76" y="106"/>
                </a:lnTo>
                <a:lnTo>
                  <a:pt x="76" y="107"/>
                </a:lnTo>
                <a:lnTo>
                  <a:pt x="76" y="109"/>
                </a:lnTo>
                <a:lnTo>
                  <a:pt x="76" y="110"/>
                </a:lnTo>
                <a:lnTo>
                  <a:pt x="76" y="111"/>
                </a:lnTo>
                <a:lnTo>
                  <a:pt x="76" y="113"/>
                </a:lnTo>
                <a:lnTo>
                  <a:pt x="76" y="115"/>
                </a:lnTo>
                <a:lnTo>
                  <a:pt x="76" y="118"/>
                </a:lnTo>
                <a:lnTo>
                  <a:pt x="76" y="121"/>
                </a:lnTo>
                <a:lnTo>
                  <a:pt x="76" y="126"/>
                </a:lnTo>
                <a:lnTo>
                  <a:pt x="76" y="129"/>
                </a:lnTo>
                <a:lnTo>
                  <a:pt x="76" y="135"/>
                </a:lnTo>
                <a:lnTo>
                  <a:pt x="76" y="139"/>
                </a:lnTo>
                <a:lnTo>
                  <a:pt x="76" y="146"/>
                </a:lnTo>
                <a:lnTo>
                  <a:pt x="76" y="153"/>
                </a:lnTo>
                <a:lnTo>
                  <a:pt x="76" y="160"/>
                </a:lnTo>
                <a:lnTo>
                  <a:pt x="76" y="168"/>
                </a:lnTo>
                <a:lnTo>
                  <a:pt x="76" y="177"/>
                </a:lnTo>
                <a:lnTo>
                  <a:pt x="76" y="187"/>
                </a:lnTo>
                <a:lnTo>
                  <a:pt x="76" y="187"/>
                </a:lnTo>
                <a:lnTo>
                  <a:pt x="75" y="187"/>
                </a:lnTo>
                <a:lnTo>
                  <a:pt x="74" y="187"/>
                </a:lnTo>
                <a:lnTo>
                  <a:pt x="72" y="187"/>
                </a:lnTo>
                <a:lnTo>
                  <a:pt x="70" y="187"/>
                </a:lnTo>
                <a:lnTo>
                  <a:pt x="69" y="187"/>
                </a:lnTo>
                <a:lnTo>
                  <a:pt x="67" y="187"/>
                </a:lnTo>
                <a:lnTo>
                  <a:pt x="64" y="187"/>
                </a:lnTo>
                <a:lnTo>
                  <a:pt x="61" y="187"/>
                </a:lnTo>
                <a:lnTo>
                  <a:pt x="58" y="187"/>
                </a:lnTo>
                <a:lnTo>
                  <a:pt x="53" y="187"/>
                </a:lnTo>
                <a:lnTo>
                  <a:pt x="49" y="187"/>
                </a:lnTo>
                <a:lnTo>
                  <a:pt x="44" y="187"/>
                </a:lnTo>
                <a:lnTo>
                  <a:pt x="39" y="187"/>
                </a:lnTo>
                <a:lnTo>
                  <a:pt x="32" y="187"/>
                </a:lnTo>
                <a:lnTo>
                  <a:pt x="25" y="187"/>
                </a:lnTo>
                <a:lnTo>
                  <a:pt x="17" y="187"/>
                </a:lnTo>
                <a:lnTo>
                  <a:pt x="9" y="187"/>
                </a:lnTo>
                <a:lnTo>
                  <a:pt x="0" y="187"/>
                </a:lnTo>
                <a:lnTo>
                  <a:pt x="0" y="187"/>
                </a:lnTo>
                <a:lnTo>
                  <a:pt x="0" y="187"/>
                </a:lnTo>
                <a:lnTo>
                  <a:pt x="0" y="187"/>
                </a:lnTo>
                <a:lnTo>
                  <a:pt x="0" y="122"/>
                </a:lnTo>
                <a:lnTo>
                  <a:pt x="0" y="87"/>
                </a:lnTo>
                <a:lnTo>
                  <a:pt x="5" y="62"/>
                </a:lnTo>
                <a:lnTo>
                  <a:pt x="13" y="46"/>
                </a:lnTo>
                <a:lnTo>
                  <a:pt x="14" y="44"/>
                </a:lnTo>
                <a:lnTo>
                  <a:pt x="15" y="42"/>
                </a:lnTo>
                <a:lnTo>
                  <a:pt x="17" y="38"/>
                </a:lnTo>
                <a:lnTo>
                  <a:pt x="18" y="36"/>
                </a:lnTo>
                <a:lnTo>
                  <a:pt x="19" y="34"/>
                </a:lnTo>
                <a:lnTo>
                  <a:pt x="22" y="32"/>
                </a:lnTo>
                <a:lnTo>
                  <a:pt x="23" y="29"/>
                </a:lnTo>
                <a:lnTo>
                  <a:pt x="25" y="27"/>
                </a:lnTo>
                <a:lnTo>
                  <a:pt x="27" y="25"/>
                </a:lnTo>
                <a:lnTo>
                  <a:pt x="28" y="24"/>
                </a:lnTo>
                <a:lnTo>
                  <a:pt x="31" y="21"/>
                </a:lnTo>
                <a:lnTo>
                  <a:pt x="33" y="19"/>
                </a:lnTo>
                <a:lnTo>
                  <a:pt x="35" y="17"/>
                </a:lnTo>
                <a:lnTo>
                  <a:pt x="38" y="16"/>
                </a:lnTo>
                <a:lnTo>
                  <a:pt x="40" y="13"/>
                </a:lnTo>
                <a:lnTo>
                  <a:pt x="42" y="12"/>
                </a:lnTo>
                <a:lnTo>
                  <a:pt x="44" y="10"/>
                </a:lnTo>
                <a:lnTo>
                  <a:pt x="47" y="9"/>
                </a:lnTo>
                <a:lnTo>
                  <a:pt x="50" y="7"/>
                </a:lnTo>
                <a:lnTo>
                  <a:pt x="52" y="5"/>
                </a:lnTo>
                <a:lnTo>
                  <a:pt x="55" y="4"/>
                </a:lnTo>
                <a:lnTo>
                  <a:pt x="58" y="2"/>
                </a:lnTo>
                <a:lnTo>
                  <a:pt x="60" y="1"/>
                </a:lnTo>
                <a:lnTo>
                  <a:pt x="64" y="0"/>
                </a:lnTo>
                <a:lnTo>
                  <a:pt x="64" y="0"/>
                </a:lnTo>
                <a:lnTo>
                  <a:pt x="64" y="1"/>
                </a:lnTo>
                <a:lnTo>
                  <a:pt x="65" y="1"/>
                </a:lnTo>
                <a:lnTo>
                  <a:pt x="65" y="2"/>
                </a:lnTo>
                <a:lnTo>
                  <a:pt x="66" y="2"/>
                </a:lnTo>
                <a:lnTo>
                  <a:pt x="66" y="3"/>
                </a:lnTo>
                <a:lnTo>
                  <a:pt x="67" y="4"/>
                </a:lnTo>
                <a:lnTo>
                  <a:pt x="67" y="5"/>
                </a:lnTo>
                <a:lnTo>
                  <a:pt x="68" y="7"/>
                </a:lnTo>
                <a:lnTo>
                  <a:pt x="69" y="8"/>
                </a:lnTo>
                <a:lnTo>
                  <a:pt x="70" y="10"/>
                </a:lnTo>
                <a:lnTo>
                  <a:pt x="72" y="11"/>
                </a:lnTo>
                <a:lnTo>
                  <a:pt x="73" y="13"/>
                </a:lnTo>
                <a:lnTo>
                  <a:pt x="74" y="16"/>
                </a:lnTo>
                <a:lnTo>
                  <a:pt x="76" y="18"/>
                </a:lnTo>
                <a:lnTo>
                  <a:pt x="77" y="20"/>
                </a:lnTo>
                <a:lnTo>
                  <a:pt x="79" y="24"/>
                </a:lnTo>
                <a:lnTo>
                  <a:pt x="82" y="27"/>
                </a:lnTo>
                <a:lnTo>
                  <a:pt x="82" y="27"/>
                </a:lnTo>
                <a:lnTo>
                  <a:pt x="67" y="33"/>
                </a:lnTo>
                <a:lnTo>
                  <a:pt x="57" y="42"/>
                </a:lnTo>
                <a:lnTo>
                  <a:pt x="50" y="54"/>
                </a:lnTo>
                <a:lnTo>
                  <a:pt x="43" y="66"/>
                </a:lnTo>
                <a:lnTo>
                  <a:pt x="40" y="83"/>
                </a:lnTo>
                <a:lnTo>
                  <a:pt x="39" y="105"/>
                </a:lnTo>
                <a:lnTo>
                  <a:pt x="40" y="105"/>
                </a:lnTo>
                <a:lnTo>
                  <a:pt x="41" y="105"/>
                </a:lnTo>
                <a:lnTo>
                  <a:pt x="42" y="105"/>
                </a:lnTo>
                <a:lnTo>
                  <a:pt x="43" y="105"/>
                </a:lnTo>
                <a:lnTo>
                  <a:pt x="44" y="105"/>
                </a:lnTo>
                <a:lnTo>
                  <a:pt x="47" y="105"/>
                </a:lnTo>
                <a:lnTo>
                  <a:pt x="48" y="105"/>
                </a:lnTo>
                <a:lnTo>
                  <a:pt x="50" y="105"/>
                </a:lnTo>
                <a:lnTo>
                  <a:pt x="52" y="105"/>
                </a:lnTo>
                <a:lnTo>
                  <a:pt x="55" y="105"/>
                </a:lnTo>
                <a:lnTo>
                  <a:pt x="57" y="105"/>
                </a:lnTo>
                <a:lnTo>
                  <a:pt x="60" y="105"/>
                </a:lnTo>
                <a:lnTo>
                  <a:pt x="64" y="105"/>
                </a:lnTo>
                <a:lnTo>
                  <a:pt x="67" y="105"/>
                </a:lnTo>
                <a:lnTo>
                  <a:pt x="72" y="105"/>
                </a:lnTo>
                <a:lnTo>
                  <a:pt x="76" y="105"/>
                </a:lnTo>
                <a:lnTo>
                  <a:pt x="76" y="105"/>
                </a:lnTo>
                <a:close/>
                <a:moveTo>
                  <a:pt x="196" y="105"/>
                </a:moveTo>
                <a:lnTo>
                  <a:pt x="196" y="106"/>
                </a:lnTo>
                <a:lnTo>
                  <a:pt x="196" y="107"/>
                </a:lnTo>
                <a:lnTo>
                  <a:pt x="196" y="109"/>
                </a:lnTo>
                <a:lnTo>
                  <a:pt x="196" y="110"/>
                </a:lnTo>
                <a:lnTo>
                  <a:pt x="196" y="111"/>
                </a:lnTo>
                <a:lnTo>
                  <a:pt x="196" y="113"/>
                </a:lnTo>
                <a:lnTo>
                  <a:pt x="196" y="115"/>
                </a:lnTo>
                <a:lnTo>
                  <a:pt x="196" y="118"/>
                </a:lnTo>
                <a:lnTo>
                  <a:pt x="196" y="121"/>
                </a:lnTo>
                <a:lnTo>
                  <a:pt x="196" y="126"/>
                </a:lnTo>
                <a:lnTo>
                  <a:pt x="196" y="129"/>
                </a:lnTo>
                <a:lnTo>
                  <a:pt x="196" y="135"/>
                </a:lnTo>
                <a:lnTo>
                  <a:pt x="196" y="139"/>
                </a:lnTo>
                <a:lnTo>
                  <a:pt x="196" y="146"/>
                </a:lnTo>
                <a:lnTo>
                  <a:pt x="196" y="153"/>
                </a:lnTo>
                <a:lnTo>
                  <a:pt x="196" y="160"/>
                </a:lnTo>
                <a:lnTo>
                  <a:pt x="196" y="168"/>
                </a:lnTo>
                <a:lnTo>
                  <a:pt x="196" y="177"/>
                </a:lnTo>
                <a:lnTo>
                  <a:pt x="196" y="187"/>
                </a:lnTo>
                <a:lnTo>
                  <a:pt x="196" y="187"/>
                </a:lnTo>
                <a:lnTo>
                  <a:pt x="195" y="187"/>
                </a:lnTo>
                <a:lnTo>
                  <a:pt x="194" y="187"/>
                </a:lnTo>
                <a:lnTo>
                  <a:pt x="192" y="187"/>
                </a:lnTo>
                <a:lnTo>
                  <a:pt x="191" y="187"/>
                </a:lnTo>
                <a:lnTo>
                  <a:pt x="189" y="187"/>
                </a:lnTo>
                <a:lnTo>
                  <a:pt x="187" y="187"/>
                </a:lnTo>
                <a:lnTo>
                  <a:pt x="184" y="187"/>
                </a:lnTo>
                <a:lnTo>
                  <a:pt x="182" y="187"/>
                </a:lnTo>
                <a:lnTo>
                  <a:pt x="178" y="187"/>
                </a:lnTo>
                <a:lnTo>
                  <a:pt x="174" y="187"/>
                </a:lnTo>
                <a:lnTo>
                  <a:pt x="169" y="187"/>
                </a:lnTo>
                <a:lnTo>
                  <a:pt x="165" y="187"/>
                </a:lnTo>
                <a:lnTo>
                  <a:pt x="159" y="187"/>
                </a:lnTo>
                <a:lnTo>
                  <a:pt x="152" y="187"/>
                </a:lnTo>
                <a:lnTo>
                  <a:pt x="145" y="187"/>
                </a:lnTo>
                <a:lnTo>
                  <a:pt x="137" y="187"/>
                </a:lnTo>
                <a:lnTo>
                  <a:pt x="129" y="187"/>
                </a:lnTo>
                <a:lnTo>
                  <a:pt x="120" y="187"/>
                </a:lnTo>
                <a:lnTo>
                  <a:pt x="120" y="187"/>
                </a:lnTo>
                <a:lnTo>
                  <a:pt x="120" y="187"/>
                </a:lnTo>
                <a:lnTo>
                  <a:pt x="120" y="187"/>
                </a:lnTo>
                <a:lnTo>
                  <a:pt x="120" y="122"/>
                </a:lnTo>
                <a:lnTo>
                  <a:pt x="120" y="87"/>
                </a:lnTo>
                <a:lnTo>
                  <a:pt x="125" y="62"/>
                </a:lnTo>
                <a:lnTo>
                  <a:pt x="133" y="46"/>
                </a:lnTo>
                <a:lnTo>
                  <a:pt x="134" y="44"/>
                </a:lnTo>
                <a:lnTo>
                  <a:pt x="135" y="42"/>
                </a:lnTo>
                <a:lnTo>
                  <a:pt x="137" y="38"/>
                </a:lnTo>
                <a:lnTo>
                  <a:pt x="138" y="36"/>
                </a:lnTo>
                <a:lnTo>
                  <a:pt x="140" y="34"/>
                </a:lnTo>
                <a:lnTo>
                  <a:pt x="142" y="32"/>
                </a:lnTo>
                <a:lnTo>
                  <a:pt x="143" y="29"/>
                </a:lnTo>
                <a:lnTo>
                  <a:pt x="145" y="27"/>
                </a:lnTo>
                <a:lnTo>
                  <a:pt x="147" y="25"/>
                </a:lnTo>
                <a:lnTo>
                  <a:pt x="149" y="24"/>
                </a:lnTo>
                <a:lnTo>
                  <a:pt x="151" y="21"/>
                </a:lnTo>
                <a:lnTo>
                  <a:pt x="153" y="19"/>
                </a:lnTo>
                <a:lnTo>
                  <a:pt x="155" y="17"/>
                </a:lnTo>
                <a:lnTo>
                  <a:pt x="158" y="16"/>
                </a:lnTo>
                <a:lnTo>
                  <a:pt x="160" y="13"/>
                </a:lnTo>
                <a:lnTo>
                  <a:pt x="162" y="12"/>
                </a:lnTo>
                <a:lnTo>
                  <a:pt x="165" y="10"/>
                </a:lnTo>
                <a:lnTo>
                  <a:pt x="167" y="9"/>
                </a:lnTo>
                <a:lnTo>
                  <a:pt x="170" y="7"/>
                </a:lnTo>
                <a:lnTo>
                  <a:pt x="172" y="5"/>
                </a:lnTo>
                <a:lnTo>
                  <a:pt x="175" y="4"/>
                </a:lnTo>
                <a:lnTo>
                  <a:pt x="178" y="2"/>
                </a:lnTo>
                <a:lnTo>
                  <a:pt x="180" y="1"/>
                </a:lnTo>
                <a:lnTo>
                  <a:pt x="184" y="0"/>
                </a:lnTo>
                <a:lnTo>
                  <a:pt x="184" y="0"/>
                </a:lnTo>
                <a:lnTo>
                  <a:pt x="184" y="1"/>
                </a:lnTo>
                <a:lnTo>
                  <a:pt x="185" y="1"/>
                </a:lnTo>
                <a:lnTo>
                  <a:pt x="185" y="2"/>
                </a:lnTo>
                <a:lnTo>
                  <a:pt x="186" y="2"/>
                </a:lnTo>
                <a:lnTo>
                  <a:pt x="186" y="3"/>
                </a:lnTo>
                <a:lnTo>
                  <a:pt x="187" y="4"/>
                </a:lnTo>
                <a:lnTo>
                  <a:pt x="187" y="5"/>
                </a:lnTo>
                <a:lnTo>
                  <a:pt x="188" y="7"/>
                </a:lnTo>
                <a:lnTo>
                  <a:pt x="189" y="8"/>
                </a:lnTo>
                <a:lnTo>
                  <a:pt x="191" y="10"/>
                </a:lnTo>
                <a:lnTo>
                  <a:pt x="192" y="11"/>
                </a:lnTo>
                <a:lnTo>
                  <a:pt x="193" y="13"/>
                </a:lnTo>
                <a:lnTo>
                  <a:pt x="194" y="16"/>
                </a:lnTo>
                <a:lnTo>
                  <a:pt x="196" y="18"/>
                </a:lnTo>
                <a:lnTo>
                  <a:pt x="197" y="20"/>
                </a:lnTo>
                <a:lnTo>
                  <a:pt x="200" y="24"/>
                </a:lnTo>
                <a:lnTo>
                  <a:pt x="202" y="27"/>
                </a:lnTo>
                <a:lnTo>
                  <a:pt x="202" y="27"/>
                </a:lnTo>
                <a:lnTo>
                  <a:pt x="187" y="33"/>
                </a:lnTo>
                <a:lnTo>
                  <a:pt x="177" y="42"/>
                </a:lnTo>
                <a:lnTo>
                  <a:pt x="170" y="54"/>
                </a:lnTo>
                <a:lnTo>
                  <a:pt x="163" y="66"/>
                </a:lnTo>
                <a:lnTo>
                  <a:pt x="160" y="83"/>
                </a:lnTo>
                <a:lnTo>
                  <a:pt x="159" y="105"/>
                </a:lnTo>
                <a:lnTo>
                  <a:pt x="160" y="105"/>
                </a:lnTo>
                <a:lnTo>
                  <a:pt x="161" y="105"/>
                </a:lnTo>
                <a:lnTo>
                  <a:pt x="162" y="105"/>
                </a:lnTo>
                <a:lnTo>
                  <a:pt x="163" y="105"/>
                </a:lnTo>
                <a:lnTo>
                  <a:pt x="165" y="105"/>
                </a:lnTo>
                <a:lnTo>
                  <a:pt x="167" y="105"/>
                </a:lnTo>
                <a:lnTo>
                  <a:pt x="168" y="105"/>
                </a:lnTo>
                <a:lnTo>
                  <a:pt x="170" y="105"/>
                </a:lnTo>
                <a:lnTo>
                  <a:pt x="172" y="105"/>
                </a:lnTo>
                <a:lnTo>
                  <a:pt x="175" y="105"/>
                </a:lnTo>
                <a:lnTo>
                  <a:pt x="177" y="105"/>
                </a:lnTo>
                <a:lnTo>
                  <a:pt x="180" y="105"/>
                </a:lnTo>
                <a:lnTo>
                  <a:pt x="184" y="105"/>
                </a:lnTo>
                <a:lnTo>
                  <a:pt x="187" y="105"/>
                </a:lnTo>
                <a:lnTo>
                  <a:pt x="192" y="105"/>
                </a:lnTo>
                <a:lnTo>
                  <a:pt x="196" y="105"/>
                </a:lnTo>
                <a:lnTo>
                  <a:pt x="196" y="105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60" name="Freeform 12"/>
          <p:cNvSpPr>
            <a:spLocks/>
          </p:cNvSpPr>
          <p:nvPr/>
        </p:nvSpPr>
        <p:spPr bwMode="auto">
          <a:xfrm>
            <a:off x="3416300" y="4940300"/>
            <a:ext cx="107950" cy="134937"/>
          </a:xfrm>
          <a:custGeom>
            <a:avLst/>
            <a:gdLst/>
            <a:ahLst/>
            <a:cxnLst>
              <a:cxn ang="0">
                <a:pos x="0" y="422"/>
              </a:cxn>
              <a:cxn ang="0">
                <a:pos x="0" y="404"/>
              </a:cxn>
              <a:cxn ang="0">
                <a:pos x="0" y="360"/>
              </a:cxn>
              <a:cxn ang="0">
                <a:pos x="0" y="278"/>
              </a:cxn>
              <a:cxn ang="0">
                <a:pos x="0" y="147"/>
              </a:cxn>
              <a:cxn ang="0">
                <a:pos x="0" y="9"/>
              </a:cxn>
              <a:cxn ang="0">
                <a:pos x="4" y="9"/>
              </a:cxn>
              <a:cxn ang="0">
                <a:pos x="12" y="9"/>
              </a:cxn>
              <a:cxn ang="0">
                <a:pos x="27" y="9"/>
              </a:cxn>
              <a:cxn ang="0">
                <a:pos x="49" y="9"/>
              </a:cxn>
              <a:cxn ang="0">
                <a:pos x="63" y="11"/>
              </a:cxn>
              <a:cxn ang="0">
                <a:pos x="63" y="15"/>
              </a:cxn>
              <a:cxn ang="0">
                <a:pos x="63" y="24"/>
              </a:cxn>
              <a:cxn ang="0">
                <a:pos x="63" y="39"/>
              </a:cxn>
              <a:cxn ang="0">
                <a:pos x="63" y="62"/>
              </a:cxn>
              <a:cxn ang="0">
                <a:pos x="138" y="0"/>
              </a:cxn>
              <a:cxn ang="0">
                <a:pos x="264" y="14"/>
              </a:cxn>
              <a:cxn ang="0">
                <a:pos x="321" y="64"/>
              </a:cxn>
              <a:cxn ang="0">
                <a:pos x="333" y="105"/>
              </a:cxn>
              <a:cxn ang="0">
                <a:pos x="334" y="114"/>
              </a:cxn>
              <a:cxn ang="0">
                <a:pos x="336" y="123"/>
              </a:cxn>
              <a:cxn ang="0">
                <a:pos x="336" y="134"/>
              </a:cxn>
              <a:cxn ang="0">
                <a:pos x="337" y="148"/>
              </a:cxn>
              <a:cxn ang="0">
                <a:pos x="337" y="162"/>
              </a:cxn>
              <a:cxn ang="0">
                <a:pos x="337" y="172"/>
              </a:cxn>
              <a:cxn ang="0">
                <a:pos x="337" y="179"/>
              </a:cxn>
              <a:cxn ang="0">
                <a:pos x="337" y="202"/>
              </a:cxn>
              <a:cxn ang="0">
                <a:pos x="337" y="246"/>
              </a:cxn>
              <a:cxn ang="0">
                <a:pos x="337" y="318"/>
              </a:cxn>
              <a:cxn ang="0">
                <a:pos x="337" y="425"/>
              </a:cxn>
              <a:cxn ang="0">
                <a:pos x="333" y="425"/>
              </a:cxn>
              <a:cxn ang="0">
                <a:pos x="325" y="425"/>
              </a:cxn>
              <a:cxn ang="0">
                <a:pos x="312" y="425"/>
              </a:cxn>
              <a:cxn ang="0">
                <a:pos x="289" y="425"/>
              </a:cxn>
              <a:cxn ang="0">
                <a:pos x="266" y="425"/>
              </a:cxn>
              <a:cxn ang="0">
                <a:pos x="266" y="144"/>
              </a:cxn>
              <a:cxn ang="0">
                <a:pos x="243" y="83"/>
              </a:cxn>
              <a:cxn ang="0">
                <a:pos x="180" y="62"/>
              </a:cxn>
              <a:cxn ang="0">
                <a:pos x="82" y="109"/>
              </a:cxn>
              <a:cxn ang="0">
                <a:pos x="70" y="201"/>
              </a:cxn>
              <a:cxn ang="0">
                <a:pos x="70" y="211"/>
              </a:cxn>
              <a:cxn ang="0">
                <a:pos x="70" y="235"/>
              </a:cxn>
              <a:cxn ang="0">
                <a:pos x="70" y="279"/>
              </a:cxn>
              <a:cxn ang="0">
                <a:pos x="70" y="351"/>
              </a:cxn>
              <a:cxn ang="0">
                <a:pos x="70" y="425"/>
              </a:cxn>
              <a:cxn ang="0">
                <a:pos x="66" y="425"/>
              </a:cxn>
              <a:cxn ang="0">
                <a:pos x="57" y="425"/>
              </a:cxn>
              <a:cxn ang="0">
                <a:pos x="41" y="425"/>
              </a:cxn>
              <a:cxn ang="0">
                <a:pos x="16" y="425"/>
              </a:cxn>
            </a:cxnLst>
            <a:rect l="0" t="0" r="r" b="b"/>
            <a:pathLst>
              <a:path w="337" h="425">
                <a:moveTo>
                  <a:pt x="0" y="425"/>
                </a:moveTo>
                <a:lnTo>
                  <a:pt x="0" y="424"/>
                </a:lnTo>
                <a:lnTo>
                  <a:pt x="0" y="423"/>
                </a:lnTo>
                <a:lnTo>
                  <a:pt x="0" y="422"/>
                </a:lnTo>
                <a:lnTo>
                  <a:pt x="0" y="419"/>
                </a:lnTo>
                <a:lnTo>
                  <a:pt x="0" y="415"/>
                </a:lnTo>
                <a:lnTo>
                  <a:pt x="0" y="410"/>
                </a:lnTo>
                <a:lnTo>
                  <a:pt x="0" y="404"/>
                </a:lnTo>
                <a:lnTo>
                  <a:pt x="0" y="395"/>
                </a:lnTo>
                <a:lnTo>
                  <a:pt x="0" y="386"/>
                </a:lnTo>
                <a:lnTo>
                  <a:pt x="0" y="373"/>
                </a:lnTo>
                <a:lnTo>
                  <a:pt x="0" y="360"/>
                </a:lnTo>
                <a:lnTo>
                  <a:pt x="0" y="343"/>
                </a:lnTo>
                <a:lnTo>
                  <a:pt x="0" y="323"/>
                </a:lnTo>
                <a:lnTo>
                  <a:pt x="0" y="302"/>
                </a:lnTo>
                <a:lnTo>
                  <a:pt x="0" y="278"/>
                </a:lnTo>
                <a:lnTo>
                  <a:pt x="0" y="250"/>
                </a:lnTo>
                <a:lnTo>
                  <a:pt x="0" y="219"/>
                </a:lnTo>
                <a:lnTo>
                  <a:pt x="0" y="185"/>
                </a:lnTo>
                <a:lnTo>
                  <a:pt x="0" y="147"/>
                </a:lnTo>
                <a:lnTo>
                  <a:pt x="0" y="105"/>
                </a:lnTo>
                <a:lnTo>
                  <a:pt x="0" y="59"/>
                </a:lnTo>
                <a:lnTo>
                  <a:pt x="0" y="9"/>
                </a:lnTo>
                <a:lnTo>
                  <a:pt x="0" y="9"/>
                </a:lnTo>
                <a:lnTo>
                  <a:pt x="1" y="9"/>
                </a:lnTo>
                <a:lnTo>
                  <a:pt x="2" y="9"/>
                </a:lnTo>
                <a:lnTo>
                  <a:pt x="3" y="9"/>
                </a:lnTo>
                <a:lnTo>
                  <a:pt x="4" y="9"/>
                </a:lnTo>
                <a:lnTo>
                  <a:pt x="6" y="9"/>
                </a:lnTo>
                <a:lnTo>
                  <a:pt x="8" y="9"/>
                </a:lnTo>
                <a:lnTo>
                  <a:pt x="10" y="9"/>
                </a:lnTo>
                <a:lnTo>
                  <a:pt x="12" y="9"/>
                </a:lnTo>
                <a:lnTo>
                  <a:pt x="16" y="9"/>
                </a:lnTo>
                <a:lnTo>
                  <a:pt x="19" y="9"/>
                </a:lnTo>
                <a:lnTo>
                  <a:pt x="23" y="9"/>
                </a:lnTo>
                <a:lnTo>
                  <a:pt x="27" y="9"/>
                </a:lnTo>
                <a:lnTo>
                  <a:pt x="32" y="9"/>
                </a:lnTo>
                <a:lnTo>
                  <a:pt x="36" y="9"/>
                </a:lnTo>
                <a:lnTo>
                  <a:pt x="43" y="9"/>
                </a:lnTo>
                <a:lnTo>
                  <a:pt x="49" y="9"/>
                </a:lnTo>
                <a:lnTo>
                  <a:pt x="56" y="9"/>
                </a:lnTo>
                <a:lnTo>
                  <a:pt x="63" y="9"/>
                </a:lnTo>
                <a:lnTo>
                  <a:pt x="63" y="9"/>
                </a:lnTo>
                <a:lnTo>
                  <a:pt x="63" y="11"/>
                </a:lnTo>
                <a:lnTo>
                  <a:pt x="63" y="12"/>
                </a:lnTo>
                <a:lnTo>
                  <a:pt x="63" y="13"/>
                </a:lnTo>
                <a:lnTo>
                  <a:pt x="63" y="14"/>
                </a:lnTo>
                <a:lnTo>
                  <a:pt x="63" y="15"/>
                </a:lnTo>
                <a:lnTo>
                  <a:pt x="63" y="17"/>
                </a:lnTo>
                <a:lnTo>
                  <a:pt x="63" y="19"/>
                </a:lnTo>
                <a:lnTo>
                  <a:pt x="63" y="21"/>
                </a:lnTo>
                <a:lnTo>
                  <a:pt x="63" y="24"/>
                </a:lnTo>
                <a:lnTo>
                  <a:pt x="63" y="26"/>
                </a:lnTo>
                <a:lnTo>
                  <a:pt x="63" y="30"/>
                </a:lnTo>
                <a:lnTo>
                  <a:pt x="63" y="34"/>
                </a:lnTo>
                <a:lnTo>
                  <a:pt x="63" y="39"/>
                </a:lnTo>
                <a:lnTo>
                  <a:pt x="63" y="43"/>
                </a:lnTo>
                <a:lnTo>
                  <a:pt x="63" y="49"/>
                </a:lnTo>
                <a:lnTo>
                  <a:pt x="63" y="55"/>
                </a:lnTo>
                <a:lnTo>
                  <a:pt x="63" y="62"/>
                </a:lnTo>
                <a:lnTo>
                  <a:pt x="63" y="68"/>
                </a:lnTo>
                <a:lnTo>
                  <a:pt x="63" y="68"/>
                </a:lnTo>
                <a:lnTo>
                  <a:pt x="94" y="23"/>
                </a:lnTo>
                <a:lnTo>
                  <a:pt x="138" y="0"/>
                </a:lnTo>
                <a:lnTo>
                  <a:pt x="195" y="0"/>
                </a:lnTo>
                <a:lnTo>
                  <a:pt x="220" y="0"/>
                </a:lnTo>
                <a:lnTo>
                  <a:pt x="243" y="5"/>
                </a:lnTo>
                <a:lnTo>
                  <a:pt x="264" y="14"/>
                </a:lnTo>
                <a:lnTo>
                  <a:pt x="285" y="23"/>
                </a:lnTo>
                <a:lnTo>
                  <a:pt x="300" y="34"/>
                </a:lnTo>
                <a:lnTo>
                  <a:pt x="311" y="49"/>
                </a:lnTo>
                <a:lnTo>
                  <a:pt x="321" y="64"/>
                </a:lnTo>
                <a:lnTo>
                  <a:pt x="329" y="81"/>
                </a:lnTo>
                <a:lnTo>
                  <a:pt x="333" y="101"/>
                </a:lnTo>
                <a:lnTo>
                  <a:pt x="333" y="104"/>
                </a:lnTo>
                <a:lnTo>
                  <a:pt x="333" y="105"/>
                </a:lnTo>
                <a:lnTo>
                  <a:pt x="334" y="107"/>
                </a:lnTo>
                <a:lnTo>
                  <a:pt x="334" y="109"/>
                </a:lnTo>
                <a:lnTo>
                  <a:pt x="334" y="111"/>
                </a:lnTo>
                <a:lnTo>
                  <a:pt x="334" y="114"/>
                </a:lnTo>
                <a:lnTo>
                  <a:pt x="334" y="116"/>
                </a:lnTo>
                <a:lnTo>
                  <a:pt x="336" y="118"/>
                </a:lnTo>
                <a:lnTo>
                  <a:pt x="336" y="121"/>
                </a:lnTo>
                <a:lnTo>
                  <a:pt x="336" y="123"/>
                </a:lnTo>
                <a:lnTo>
                  <a:pt x="336" y="126"/>
                </a:lnTo>
                <a:lnTo>
                  <a:pt x="336" y="128"/>
                </a:lnTo>
                <a:lnTo>
                  <a:pt x="336" y="132"/>
                </a:lnTo>
                <a:lnTo>
                  <a:pt x="336" y="134"/>
                </a:lnTo>
                <a:lnTo>
                  <a:pt x="337" y="138"/>
                </a:lnTo>
                <a:lnTo>
                  <a:pt x="337" y="141"/>
                </a:lnTo>
                <a:lnTo>
                  <a:pt x="337" y="144"/>
                </a:lnTo>
                <a:lnTo>
                  <a:pt x="337" y="148"/>
                </a:lnTo>
                <a:lnTo>
                  <a:pt x="337" y="151"/>
                </a:lnTo>
                <a:lnTo>
                  <a:pt x="337" y="155"/>
                </a:lnTo>
                <a:lnTo>
                  <a:pt x="337" y="159"/>
                </a:lnTo>
                <a:lnTo>
                  <a:pt x="337" y="162"/>
                </a:lnTo>
                <a:lnTo>
                  <a:pt x="337" y="166"/>
                </a:lnTo>
                <a:lnTo>
                  <a:pt x="337" y="170"/>
                </a:lnTo>
                <a:lnTo>
                  <a:pt x="337" y="170"/>
                </a:lnTo>
                <a:lnTo>
                  <a:pt x="337" y="172"/>
                </a:lnTo>
                <a:lnTo>
                  <a:pt x="337" y="173"/>
                </a:lnTo>
                <a:lnTo>
                  <a:pt x="337" y="175"/>
                </a:lnTo>
                <a:lnTo>
                  <a:pt x="337" y="177"/>
                </a:lnTo>
                <a:lnTo>
                  <a:pt x="337" y="179"/>
                </a:lnTo>
                <a:lnTo>
                  <a:pt x="337" y="184"/>
                </a:lnTo>
                <a:lnTo>
                  <a:pt x="337" y="189"/>
                </a:lnTo>
                <a:lnTo>
                  <a:pt x="337" y="195"/>
                </a:lnTo>
                <a:lnTo>
                  <a:pt x="337" y="202"/>
                </a:lnTo>
                <a:lnTo>
                  <a:pt x="337" y="211"/>
                </a:lnTo>
                <a:lnTo>
                  <a:pt x="337" y="221"/>
                </a:lnTo>
                <a:lnTo>
                  <a:pt x="337" y="233"/>
                </a:lnTo>
                <a:lnTo>
                  <a:pt x="337" y="246"/>
                </a:lnTo>
                <a:lnTo>
                  <a:pt x="337" y="261"/>
                </a:lnTo>
                <a:lnTo>
                  <a:pt x="337" y="278"/>
                </a:lnTo>
                <a:lnTo>
                  <a:pt x="337" y="297"/>
                </a:lnTo>
                <a:lnTo>
                  <a:pt x="337" y="318"/>
                </a:lnTo>
                <a:lnTo>
                  <a:pt x="337" y="342"/>
                </a:lnTo>
                <a:lnTo>
                  <a:pt x="337" y="367"/>
                </a:lnTo>
                <a:lnTo>
                  <a:pt x="337" y="395"/>
                </a:lnTo>
                <a:lnTo>
                  <a:pt x="337" y="425"/>
                </a:lnTo>
                <a:lnTo>
                  <a:pt x="337" y="425"/>
                </a:lnTo>
                <a:lnTo>
                  <a:pt x="336" y="425"/>
                </a:lnTo>
                <a:lnTo>
                  <a:pt x="334" y="425"/>
                </a:lnTo>
                <a:lnTo>
                  <a:pt x="333" y="425"/>
                </a:lnTo>
                <a:lnTo>
                  <a:pt x="332" y="425"/>
                </a:lnTo>
                <a:lnTo>
                  <a:pt x="330" y="425"/>
                </a:lnTo>
                <a:lnTo>
                  <a:pt x="328" y="425"/>
                </a:lnTo>
                <a:lnTo>
                  <a:pt x="325" y="425"/>
                </a:lnTo>
                <a:lnTo>
                  <a:pt x="323" y="425"/>
                </a:lnTo>
                <a:lnTo>
                  <a:pt x="320" y="425"/>
                </a:lnTo>
                <a:lnTo>
                  <a:pt x="316" y="425"/>
                </a:lnTo>
                <a:lnTo>
                  <a:pt x="312" y="425"/>
                </a:lnTo>
                <a:lnTo>
                  <a:pt x="307" y="425"/>
                </a:lnTo>
                <a:lnTo>
                  <a:pt x="302" y="425"/>
                </a:lnTo>
                <a:lnTo>
                  <a:pt x="296" y="425"/>
                </a:lnTo>
                <a:lnTo>
                  <a:pt x="289" y="425"/>
                </a:lnTo>
                <a:lnTo>
                  <a:pt x="282" y="425"/>
                </a:lnTo>
                <a:lnTo>
                  <a:pt x="274" y="425"/>
                </a:lnTo>
                <a:lnTo>
                  <a:pt x="266" y="425"/>
                </a:lnTo>
                <a:lnTo>
                  <a:pt x="266" y="425"/>
                </a:lnTo>
                <a:lnTo>
                  <a:pt x="266" y="425"/>
                </a:lnTo>
                <a:lnTo>
                  <a:pt x="266" y="425"/>
                </a:lnTo>
                <a:lnTo>
                  <a:pt x="266" y="173"/>
                </a:lnTo>
                <a:lnTo>
                  <a:pt x="266" y="144"/>
                </a:lnTo>
                <a:lnTo>
                  <a:pt x="264" y="123"/>
                </a:lnTo>
                <a:lnTo>
                  <a:pt x="258" y="108"/>
                </a:lnTo>
                <a:lnTo>
                  <a:pt x="253" y="94"/>
                </a:lnTo>
                <a:lnTo>
                  <a:pt x="243" y="83"/>
                </a:lnTo>
                <a:lnTo>
                  <a:pt x="229" y="74"/>
                </a:lnTo>
                <a:lnTo>
                  <a:pt x="215" y="66"/>
                </a:lnTo>
                <a:lnTo>
                  <a:pt x="198" y="62"/>
                </a:lnTo>
                <a:lnTo>
                  <a:pt x="180" y="62"/>
                </a:lnTo>
                <a:lnTo>
                  <a:pt x="151" y="62"/>
                </a:lnTo>
                <a:lnTo>
                  <a:pt x="125" y="71"/>
                </a:lnTo>
                <a:lnTo>
                  <a:pt x="103" y="90"/>
                </a:lnTo>
                <a:lnTo>
                  <a:pt x="82" y="109"/>
                </a:lnTo>
                <a:lnTo>
                  <a:pt x="70" y="145"/>
                </a:lnTo>
                <a:lnTo>
                  <a:pt x="70" y="199"/>
                </a:lnTo>
                <a:lnTo>
                  <a:pt x="70" y="200"/>
                </a:lnTo>
                <a:lnTo>
                  <a:pt x="70" y="201"/>
                </a:lnTo>
                <a:lnTo>
                  <a:pt x="70" y="202"/>
                </a:lnTo>
                <a:lnTo>
                  <a:pt x="70" y="204"/>
                </a:lnTo>
                <a:lnTo>
                  <a:pt x="70" y="207"/>
                </a:lnTo>
                <a:lnTo>
                  <a:pt x="70" y="211"/>
                </a:lnTo>
                <a:lnTo>
                  <a:pt x="70" y="215"/>
                </a:lnTo>
                <a:lnTo>
                  <a:pt x="70" y="220"/>
                </a:lnTo>
                <a:lnTo>
                  <a:pt x="70" y="227"/>
                </a:lnTo>
                <a:lnTo>
                  <a:pt x="70" y="235"/>
                </a:lnTo>
                <a:lnTo>
                  <a:pt x="70" y="244"/>
                </a:lnTo>
                <a:lnTo>
                  <a:pt x="70" y="254"/>
                </a:lnTo>
                <a:lnTo>
                  <a:pt x="70" y="266"/>
                </a:lnTo>
                <a:lnTo>
                  <a:pt x="70" y="279"/>
                </a:lnTo>
                <a:lnTo>
                  <a:pt x="70" y="294"/>
                </a:lnTo>
                <a:lnTo>
                  <a:pt x="70" y="311"/>
                </a:lnTo>
                <a:lnTo>
                  <a:pt x="70" y="330"/>
                </a:lnTo>
                <a:lnTo>
                  <a:pt x="70" y="351"/>
                </a:lnTo>
                <a:lnTo>
                  <a:pt x="70" y="373"/>
                </a:lnTo>
                <a:lnTo>
                  <a:pt x="70" y="398"/>
                </a:lnTo>
                <a:lnTo>
                  <a:pt x="70" y="425"/>
                </a:lnTo>
                <a:lnTo>
                  <a:pt x="70" y="425"/>
                </a:lnTo>
                <a:lnTo>
                  <a:pt x="69" y="425"/>
                </a:lnTo>
                <a:lnTo>
                  <a:pt x="68" y="425"/>
                </a:lnTo>
                <a:lnTo>
                  <a:pt x="67" y="425"/>
                </a:lnTo>
                <a:lnTo>
                  <a:pt x="66" y="425"/>
                </a:lnTo>
                <a:lnTo>
                  <a:pt x="63" y="425"/>
                </a:lnTo>
                <a:lnTo>
                  <a:pt x="61" y="425"/>
                </a:lnTo>
                <a:lnTo>
                  <a:pt x="59" y="425"/>
                </a:lnTo>
                <a:lnTo>
                  <a:pt x="57" y="425"/>
                </a:lnTo>
                <a:lnTo>
                  <a:pt x="53" y="425"/>
                </a:lnTo>
                <a:lnTo>
                  <a:pt x="50" y="425"/>
                </a:lnTo>
                <a:lnTo>
                  <a:pt x="45" y="425"/>
                </a:lnTo>
                <a:lnTo>
                  <a:pt x="41" y="425"/>
                </a:lnTo>
                <a:lnTo>
                  <a:pt x="35" y="425"/>
                </a:lnTo>
                <a:lnTo>
                  <a:pt x="29" y="425"/>
                </a:lnTo>
                <a:lnTo>
                  <a:pt x="23" y="425"/>
                </a:lnTo>
                <a:lnTo>
                  <a:pt x="16" y="425"/>
                </a:lnTo>
                <a:lnTo>
                  <a:pt x="8" y="425"/>
                </a:lnTo>
                <a:lnTo>
                  <a:pt x="0" y="425"/>
                </a:lnTo>
                <a:lnTo>
                  <a:pt x="0" y="425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61" name="Freeform 13"/>
          <p:cNvSpPr>
            <a:spLocks noEditPoints="1"/>
          </p:cNvSpPr>
          <p:nvPr/>
        </p:nvSpPr>
        <p:spPr bwMode="auto">
          <a:xfrm>
            <a:off x="3549650" y="4940300"/>
            <a:ext cx="123825" cy="138112"/>
          </a:xfrm>
          <a:custGeom>
            <a:avLst/>
            <a:gdLst/>
            <a:ahLst/>
            <a:cxnLst>
              <a:cxn ang="0">
                <a:pos x="0" y="141"/>
              </a:cxn>
              <a:cxn ang="0">
                <a:pos x="65" y="47"/>
              </a:cxn>
              <a:cxn ang="0">
                <a:pos x="144" y="0"/>
              </a:cxn>
              <a:cxn ang="0">
                <a:pos x="253" y="0"/>
              </a:cxn>
              <a:cxn ang="0">
                <a:pos x="336" y="57"/>
              </a:cxn>
              <a:cxn ang="0">
                <a:pos x="390" y="145"/>
              </a:cxn>
              <a:cxn ang="0">
                <a:pos x="390" y="265"/>
              </a:cxn>
              <a:cxn ang="0">
                <a:pos x="367" y="338"/>
              </a:cxn>
              <a:cxn ang="0">
                <a:pos x="327" y="393"/>
              </a:cxn>
              <a:cxn ang="0">
                <a:pos x="293" y="412"/>
              </a:cxn>
              <a:cxn ang="0">
                <a:pos x="285" y="415"/>
              </a:cxn>
              <a:cxn ang="0">
                <a:pos x="277" y="419"/>
              </a:cxn>
              <a:cxn ang="0">
                <a:pos x="269" y="422"/>
              </a:cxn>
              <a:cxn ang="0">
                <a:pos x="260" y="425"/>
              </a:cxn>
              <a:cxn ang="0">
                <a:pos x="252" y="428"/>
              </a:cxn>
              <a:cxn ang="0">
                <a:pos x="244" y="429"/>
              </a:cxn>
              <a:cxn ang="0">
                <a:pos x="235" y="431"/>
              </a:cxn>
              <a:cxn ang="0">
                <a:pos x="226" y="432"/>
              </a:cxn>
              <a:cxn ang="0">
                <a:pos x="218" y="433"/>
              </a:cxn>
              <a:cxn ang="0">
                <a:pos x="209" y="435"/>
              </a:cxn>
              <a:cxn ang="0">
                <a:pos x="200" y="435"/>
              </a:cxn>
              <a:cxn ang="0">
                <a:pos x="195" y="435"/>
              </a:cxn>
              <a:cxn ang="0">
                <a:pos x="90" y="416"/>
              </a:cxn>
              <a:cxn ang="0">
                <a:pos x="18" y="342"/>
              </a:cxn>
              <a:cxn ang="0">
                <a:pos x="0" y="217"/>
              </a:cxn>
              <a:cxn ang="0">
                <a:pos x="73" y="270"/>
              </a:cxn>
              <a:cxn ang="0">
                <a:pos x="108" y="337"/>
              </a:cxn>
              <a:cxn ang="0">
                <a:pos x="160" y="377"/>
              </a:cxn>
              <a:cxn ang="0">
                <a:pos x="230" y="377"/>
              </a:cxn>
              <a:cxn ang="0">
                <a:pos x="283" y="337"/>
              </a:cxn>
              <a:cxn ang="0">
                <a:pos x="318" y="269"/>
              </a:cxn>
              <a:cxn ang="0">
                <a:pos x="318" y="164"/>
              </a:cxn>
              <a:cxn ang="0">
                <a:pos x="283" y="98"/>
              </a:cxn>
              <a:cxn ang="0">
                <a:pos x="230" y="58"/>
              </a:cxn>
              <a:cxn ang="0">
                <a:pos x="160" y="58"/>
              </a:cxn>
              <a:cxn ang="0">
                <a:pos x="108" y="98"/>
              </a:cxn>
              <a:cxn ang="0">
                <a:pos x="73" y="164"/>
              </a:cxn>
            </a:cxnLst>
            <a:rect l="0" t="0" r="r" b="b"/>
            <a:pathLst>
              <a:path w="390" h="435">
                <a:moveTo>
                  <a:pt x="0" y="217"/>
                </a:moveTo>
                <a:lnTo>
                  <a:pt x="0" y="141"/>
                </a:lnTo>
                <a:lnTo>
                  <a:pt x="22" y="83"/>
                </a:lnTo>
                <a:lnTo>
                  <a:pt x="65" y="47"/>
                </a:lnTo>
                <a:lnTo>
                  <a:pt x="100" y="16"/>
                </a:lnTo>
                <a:lnTo>
                  <a:pt x="144" y="0"/>
                </a:lnTo>
                <a:lnTo>
                  <a:pt x="195" y="0"/>
                </a:lnTo>
                <a:lnTo>
                  <a:pt x="253" y="0"/>
                </a:lnTo>
                <a:lnTo>
                  <a:pt x="300" y="20"/>
                </a:lnTo>
                <a:lnTo>
                  <a:pt x="336" y="57"/>
                </a:lnTo>
                <a:lnTo>
                  <a:pt x="372" y="94"/>
                </a:lnTo>
                <a:lnTo>
                  <a:pt x="390" y="145"/>
                </a:lnTo>
                <a:lnTo>
                  <a:pt x="390" y="211"/>
                </a:lnTo>
                <a:lnTo>
                  <a:pt x="390" y="265"/>
                </a:lnTo>
                <a:lnTo>
                  <a:pt x="382" y="308"/>
                </a:lnTo>
                <a:lnTo>
                  <a:pt x="367" y="338"/>
                </a:lnTo>
                <a:lnTo>
                  <a:pt x="351" y="369"/>
                </a:lnTo>
                <a:lnTo>
                  <a:pt x="327" y="393"/>
                </a:lnTo>
                <a:lnTo>
                  <a:pt x="296" y="410"/>
                </a:lnTo>
                <a:lnTo>
                  <a:pt x="293" y="412"/>
                </a:lnTo>
                <a:lnTo>
                  <a:pt x="288" y="414"/>
                </a:lnTo>
                <a:lnTo>
                  <a:pt x="285" y="415"/>
                </a:lnTo>
                <a:lnTo>
                  <a:pt x="280" y="418"/>
                </a:lnTo>
                <a:lnTo>
                  <a:pt x="277" y="419"/>
                </a:lnTo>
                <a:lnTo>
                  <a:pt x="272" y="421"/>
                </a:lnTo>
                <a:lnTo>
                  <a:pt x="269" y="422"/>
                </a:lnTo>
                <a:lnTo>
                  <a:pt x="264" y="423"/>
                </a:lnTo>
                <a:lnTo>
                  <a:pt x="260" y="425"/>
                </a:lnTo>
                <a:lnTo>
                  <a:pt x="257" y="427"/>
                </a:lnTo>
                <a:lnTo>
                  <a:pt x="252" y="428"/>
                </a:lnTo>
                <a:lnTo>
                  <a:pt x="247" y="429"/>
                </a:lnTo>
                <a:lnTo>
                  <a:pt x="244" y="429"/>
                </a:lnTo>
                <a:lnTo>
                  <a:pt x="240" y="430"/>
                </a:lnTo>
                <a:lnTo>
                  <a:pt x="235" y="431"/>
                </a:lnTo>
                <a:lnTo>
                  <a:pt x="230" y="432"/>
                </a:lnTo>
                <a:lnTo>
                  <a:pt x="226" y="432"/>
                </a:lnTo>
                <a:lnTo>
                  <a:pt x="223" y="433"/>
                </a:lnTo>
                <a:lnTo>
                  <a:pt x="218" y="433"/>
                </a:lnTo>
                <a:lnTo>
                  <a:pt x="213" y="433"/>
                </a:lnTo>
                <a:lnTo>
                  <a:pt x="209" y="435"/>
                </a:lnTo>
                <a:lnTo>
                  <a:pt x="204" y="435"/>
                </a:lnTo>
                <a:lnTo>
                  <a:pt x="200" y="435"/>
                </a:lnTo>
                <a:lnTo>
                  <a:pt x="195" y="435"/>
                </a:lnTo>
                <a:lnTo>
                  <a:pt x="195" y="435"/>
                </a:lnTo>
                <a:lnTo>
                  <a:pt x="137" y="435"/>
                </a:lnTo>
                <a:lnTo>
                  <a:pt x="90" y="416"/>
                </a:lnTo>
                <a:lnTo>
                  <a:pt x="55" y="379"/>
                </a:lnTo>
                <a:lnTo>
                  <a:pt x="18" y="342"/>
                </a:lnTo>
                <a:lnTo>
                  <a:pt x="0" y="287"/>
                </a:lnTo>
                <a:lnTo>
                  <a:pt x="0" y="217"/>
                </a:lnTo>
                <a:close/>
                <a:moveTo>
                  <a:pt x="73" y="217"/>
                </a:moveTo>
                <a:lnTo>
                  <a:pt x="73" y="270"/>
                </a:lnTo>
                <a:lnTo>
                  <a:pt x="84" y="311"/>
                </a:lnTo>
                <a:lnTo>
                  <a:pt x="108" y="337"/>
                </a:lnTo>
                <a:lnTo>
                  <a:pt x="131" y="363"/>
                </a:lnTo>
                <a:lnTo>
                  <a:pt x="160" y="377"/>
                </a:lnTo>
                <a:lnTo>
                  <a:pt x="195" y="377"/>
                </a:lnTo>
                <a:lnTo>
                  <a:pt x="230" y="377"/>
                </a:lnTo>
                <a:lnTo>
                  <a:pt x="260" y="363"/>
                </a:lnTo>
                <a:lnTo>
                  <a:pt x="283" y="337"/>
                </a:lnTo>
                <a:lnTo>
                  <a:pt x="306" y="310"/>
                </a:lnTo>
                <a:lnTo>
                  <a:pt x="318" y="269"/>
                </a:lnTo>
                <a:lnTo>
                  <a:pt x="318" y="215"/>
                </a:lnTo>
                <a:lnTo>
                  <a:pt x="318" y="164"/>
                </a:lnTo>
                <a:lnTo>
                  <a:pt x="306" y="124"/>
                </a:lnTo>
                <a:lnTo>
                  <a:pt x="283" y="98"/>
                </a:lnTo>
                <a:lnTo>
                  <a:pt x="259" y="72"/>
                </a:lnTo>
                <a:lnTo>
                  <a:pt x="230" y="58"/>
                </a:lnTo>
                <a:lnTo>
                  <a:pt x="195" y="58"/>
                </a:lnTo>
                <a:lnTo>
                  <a:pt x="160" y="58"/>
                </a:lnTo>
                <a:lnTo>
                  <a:pt x="131" y="72"/>
                </a:lnTo>
                <a:lnTo>
                  <a:pt x="108" y="98"/>
                </a:lnTo>
                <a:lnTo>
                  <a:pt x="84" y="124"/>
                </a:lnTo>
                <a:lnTo>
                  <a:pt x="73" y="164"/>
                </a:lnTo>
                <a:lnTo>
                  <a:pt x="73" y="217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62" name="Freeform 14"/>
          <p:cNvSpPr>
            <a:spLocks noEditPoints="1"/>
          </p:cNvSpPr>
          <p:nvPr/>
        </p:nvSpPr>
        <p:spPr bwMode="auto">
          <a:xfrm>
            <a:off x="3770313" y="4940300"/>
            <a:ext cx="114300" cy="184150"/>
          </a:xfrm>
          <a:custGeom>
            <a:avLst/>
            <a:gdLst/>
            <a:ahLst/>
            <a:cxnLst>
              <a:cxn ang="0">
                <a:pos x="0" y="579"/>
              </a:cxn>
              <a:cxn ang="0">
                <a:pos x="0" y="554"/>
              </a:cxn>
              <a:cxn ang="0">
                <a:pos x="0" y="492"/>
              </a:cxn>
              <a:cxn ang="0">
                <a:pos x="0" y="380"/>
              </a:cxn>
              <a:cxn ang="0">
                <a:pos x="0" y="199"/>
              </a:cxn>
              <a:cxn ang="0">
                <a:pos x="0" y="9"/>
              </a:cxn>
              <a:cxn ang="0">
                <a:pos x="5" y="9"/>
              </a:cxn>
              <a:cxn ang="0">
                <a:pos x="13" y="9"/>
              </a:cxn>
              <a:cxn ang="0">
                <a:pos x="28" y="9"/>
              </a:cxn>
              <a:cxn ang="0">
                <a:pos x="49" y="9"/>
              </a:cxn>
              <a:cxn ang="0">
                <a:pos x="64" y="11"/>
              </a:cxn>
              <a:cxn ang="0">
                <a:pos x="64" y="16"/>
              </a:cxn>
              <a:cxn ang="0">
                <a:pos x="64" y="25"/>
              </a:cxn>
              <a:cxn ang="0">
                <a:pos x="64" y="41"/>
              </a:cxn>
              <a:cxn ang="0">
                <a:pos x="64" y="64"/>
              </a:cxn>
              <a:cxn ang="0">
                <a:pos x="115" y="16"/>
              </a:cxn>
              <a:cxn ang="0">
                <a:pos x="220" y="0"/>
              </a:cxn>
              <a:cxn ang="0">
                <a:pos x="327" y="72"/>
              </a:cxn>
              <a:cxn ang="0">
                <a:pos x="362" y="215"/>
              </a:cxn>
              <a:cxn ang="0">
                <a:pos x="323" y="363"/>
              </a:cxn>
              <a:cxn ang="0">
                <a:pos x="264" y="412"/>
              </a:cxn>
              <a:cxn ang="0">
                <a:pos x="250" y="420"/>
              </a:cxn>
              <a:cxn ang="0">
                <a:pos x="235" y="425"/>
              </a:cxn>
              <a:cxn ang="0">
                <a:pos x="219" y="430"/>
              </a:cxn>
              <a:cxn ang="0">
                <a:pos x="204" y="433"/>
              </a:cxn>
              <a:cxn ang="0">
                <a:pos x="189" y="435"/>
              </a:cxn>
              <a:cxn ang="0">
                <a:pos x="177" y="435"/>
              </a:cxn>
              <a:cxn ang="0">
                <a:pos x="166" y="433"/>
              </a:cxn>
              <a:cxn ang="0">
                <a:pos x="154" y="432"/>
              </a:cxn>
              <a:cxn ang="0">
                <a:pos x="144" y="430"/>
              </a:cxn>
              <a:cxn ang="0">
                <a:pos x="134" y="428"/>
              </a:cxn>
              <a:cxn ang="0">
                <a:pos x="124" y="423"/>
              </a:cxn>
              <a:cxn ang="0">
                <a:pos x="117" y="420"/>
              </a:cxn>
              <a:cxn ang="0">
                <a:pos x="108" y="414"/>
              </a:cxn>
              <a:cxn ang="0">
                <a:pos x="99" y="408"/>
              </a:cxn>
              <a:cxn ang="0">
                <a:pos x="91" y="403"/>
              </a:cxn>
              <a:cxn ang="0">
                <a:pos x="84" y="396"/>
              </a:cxn>
              <a:cxn ang="0">
                <a:pos x="77" y="389"/>
              </a:cxn>
              <a:cxn ang="0">
                <a:pos x="71" y="382"/>
              </a:cxn>
              <a:cxn ang="0">
                <a:pos x="71" y="386"/>
              </a:cxn>
              <a:cxn ang="0">
                <a:pos x="71" y="397"/>
              </a:cxn>
              <a:cxn ang="0">
                <a:pos x="71" y="422"/>
              </a:cxn>
              <a:cxn ang="0">
                <a:pos x="71" y="467"/>
              </a:cxn>
              <a:cxn ang="0">
                <a:pos x="71" y="538"/>
              </a:cxn>
              <a:cxn ang="0">
                <a:pos x="69" y="584"/>
              </a:cxn>
              <a:cxn ang="0">
                <a:pos x="64" y="584"/>
              </a:cxn>
              <a:cxn ang="0">
                <a:pos x="54" y="584"/>
              </a:cxn>
              <a:cxn ang="0">
                <a:pos x="35" y="584"/>
              </a:cxn>
              <a:cxn ang="0">
                <a:pos x="8" y="584"/>
              </a:cxn>
              <a:cxn ang="0">
                <a:pos x="64" y="274"/>
              </a:cxn>
              <a:cxn ang="0">
                <a:pos x="144" y="377"/>
              </a:cxn>
              <a:cxn ang="0">
                <a:pos x="255" y="337"/>
              </a:cxn>
              <a:cxn ang="0">
                <a:pos x="289" y="161"/>
              </a:cxn>
              <a:cxn ang="0">
                <a:pos x="209" y="56"/>
              </a:cxn>
              <a:cxn ang="0">
                <a:pos x="99" y="98"/>
              </a:cxn>
            </a:cxnLst>
            <a:rect l="0" t="0" r="r" b="b"/>
            <a:pathLst>
              <a:path w="362" h="584">
                <a:moveTo>
                  <a:pt x="0" y="584"/>
                </a:moveTo>
                <a:lnTo>
                  <a:pt x="0" y="583"/>
                </a:lnTo>
                <a:lnTo>
                  <a:pt x="0" y="582"/>
                </a:lnTo>
                <a:lnTo>
                  <a:pt x="0" y="579"/>
                </a:lnTo>
                <a:lnTo>
                  <a:pt x="0" y="575"/>
                </a:lnTo>
                <a:lnTo>
                  <a:pt x="0" y="569"/>
                </a:lnTo>
                <a:lnTo>
                  <a:pt x="0" y="563"/>
                </a:lnTo>
                <a:lnTo>
                  <a:pt x="0" y="554"/>
                </a:lnTo>
                <a:lnTo>
                  <a:pt x="0" y="542"/>
                </a:lnTo>
                <a:lnTo>
                  <a:pt x="0" y="529"/>
                </a:lnTo>
                <a:lnTo>
                  <a:pt x="0" y="513"/>
                </a:lnTo>
                <a:lnTo>
                  <a:pt x="0" y="492"/>
                </a:lnTo>
                <a:lnTo>
                  <a:pt x="0" y="470"/>
                </a:lnTo>
                <a:lnTo>
                  <a:pt x="0" y="444"/>
                </a:lnTo>
                <a:lnTo>
                  <a:pt x="0" y="414"/>
                </a:lnTo>
                <a:lnTo>
                  <a:pt x="0" y="380"/>
                </a:lnTo>
                <a:lnTo>
                  <a:pt x="0" y="342"/>
                </a:lnTo>
                <a:lnTo>
                  <a:pt x="0" y="299"/>
                </a:lnTo>
                <a:lnTo>
                  <a:pt x="0" y="252"/>
                </a:lnTo>
                <a:lnTo>
                  <a:pt x="0" y="199"/>
                </a:lnTo>
                <a:lnTo>
                  <a:pt x="0" y="141"/>
                </a:lnTo>
                <a:lnTo>
                  <a:pt x="0" y="79"/>
                </a:lnTo>
                <a:lnTo>
                  <a:pt x="0" y="9"/>
                </a:lnTo>
                <a:lnTo>
                  <a:pt x="0" y="9"/>
                </a:lnTo>
                <a:lnTo>
                  <a:pt x="1" y="9"/>
                </a:lnTo>
                <a:lnTo>
                  <a:pt x="3" y="9"/>
                </a:lnTo>
                <a:lnTo>
                  <a:pt x="4" y="9"/>
                </a:lnTo>
                <a:lnTo>
                  <a:pt x="5" y="9"/>
                </a:lnTo>
                <a:lnTo>
                  <a:pt x="6" y="9"/>
                </a:lnTo>
                <a:lnTo>
                  <a:pt x="8" y="9"/>
                </a:lnTo>
                <a:lnTo>
                  <a:pt x="11" y="9"/>
                </a:lnTo>
                <a:lnTo>
                  <a:pt x="13" y="9"/>
                </a:lnTo>
                <a:lnTo>
                  <a:pt x="16" y="9"/>
                </a:lnTo>
                <a:lnTo>
                  <a:pt x="20" y="9"/>
                </a:lnTo>
                <a:lnTo>
                  <a:pt x="23" y="9"/>
                </a:lnTo>
                <a:lnTo>
                  <a:pt x="28" y="9"/>
                </a:lnTo>
                <a:lnTo>
                  <a:pt x="32" y="9"/>
                </a:lnTo>
                <a:lnTo>
                  <a:pt x="37" y="9"/>
                </a:lnTo>
                <a:lnTo>
                  <a:pt x="43" y="9"/>
                </a:lnTo>
                <a:lnTo>
                  <a:pt x="49" y="9"/>
                </a:lnTo>
                <a:lnTo>
                  <a:pt x="56" y="9"/>
                </a:lnTo>
                <a:lnTo>
                  <a:pt x="64" y="9"/>
                </a:lnTo>
                <a:lnTo>
                  <a:pt x="64" y="9"/>
                </a:lnTo>
                <a:lnTo>
                  <a:pt x="64" y="11"/>
                </a:lnTo>
                <a:lnTo>
                  <a:pt x="64" y="12"/>
                </a:lnTo>
                <a:lnTo>
                  <a:pt x="64" y="13"/>
                </a:lnTo>
                <a:lnTo>
                  <a:pt x="64" y="15"/>
                </a:lnTo>
                <a:lnTo>
                  <a:pt x="64" y="16"/>
                </a:lnTo>
                <a:lnTo>
                  <a:pt x="64" y="19"/>
                </a:lnTo>
                <a:lnTo>
                  <a:pt x="64" y="21"/>
                </a:lnTo>
                <a:lnTo>
                  <a:pt x="64" y="23"/>
                </a:lnTo>
                <a:lnTo>
                  <a:pt x="64" y="25"/>
                </a:lnTo>
                <a:lnTo>
                  <a:pt x="64" y="29"/>
                </a:lnTo>
                <a:lnTo>
                  <a:pt x="64" y="32"/>
                </a:lnTo>
                <a:lnTo>
                  <a:pt x="64" y="37"/>
                </a:lnTo>
                <a:lnTo>
                  <a:pt x="64" y="41"/>
                </a:lnTo>
                <a:lnTo>
                  <a:pt x="64" y="46"/>
                </a:lnTo>
                <a:lnTo>
                  <a:pt x="64" y="51"/>
                </a:lnTo>
                <a:lnTo>
                  <a:pt x="64" y="57"/>
                </a:lnTo>
                <a:lnTo>
                  <a:pt x="64" y="64"/>
                </a:lnTo>
                <a:lnTo>
                  <a:pt x="64" y="64"/>
                </a:lnTo>
                <a:lnTo>
                  <a:pt x="79" y="42"/>
                </a:lnTo>
                <a:lnTo>
                  <a:pt x="97" y="26"/>
                </a:lnTo>
                <a:lnTo>
                  <a:pt x="115" y="16"/>
                </a:lnTo>
                <a:lnTo>
                  <a:pt x="134" y="6"/>
                </a:lnTo>
                <a:lnTo>
                  <a:pt x="158" y="0"/>
                </a:lnTo>
                <a:lnTo>
                  <a:pt x="185" y="0"/>
                </a:lnTo>
                <a:lnTo>
                  <a:pt x="220" y="0"/>
                </a:lnTo>
                <a:lnTo>
                  <a:pt x="252" y="9"/>
                </a:lnTo>
                <a:lnTo>
                  <a:pt x="279" y="28"/>
                </a:lnTo>
                <a:lnTo>
                  <a:pt x="306" y="46"/>
                </a:lnTo>
                <a:lnTo>
                  <a:pt x="327" y="72"/>
                </a:lnTo>
                <a:lnTo>
                  <a:pt x="342" y="105"/>
                </a:lnTo>
                <a:lnTo>
                  <a:pt x="355" y="139"/>
                </a:lnTo>
                <a:lnTo>
                  <a:pt x="362" y="175"/>
                </a:lnTo>
                <a:lnTo>
                  <a:pt x="362" y="215"/>
                </a:lnTo>
                <a:lnTo>
                  <a:pt x="362" y="257"/>
                </a:lnTo>
                <a:lnTo>
                  <a:pt x="354" y="295"/>
                </a:lnTo>
                <a:lnTo>
                  <a:pt x="339" y="329"/>
                </a:lnTo>
                <a:lnTo>
                  <a:pt x="323" y="363"/>
                </a:lnTo>
                <a:lnTo>
                  <a:pt x="302" y="389"/>
                </a:lnTo>
                <a:lnTo>
                  <a:pt x="272" y="407"/>
                </a:lnTo>
                <a:lnTo>
                  <a:pt x="269" y="410"/>
                </a:lnTo>
                <a:lnTo>
                  <a:pt x="264" y="412"/>
                </a:lnTo>
                <a:lnTo>
                  <a:pt x="261" y="414"/>
                </a:lnTo>
                <a:lnTo>
                  <a:pt x="258" y="415"/>
                </a:lnTo>
                <a:lnTo>
                  <a:pt x="254" y="418"/>
                </a:lnTo>
                <a:lnTo>
                  <a:pt x="250" y="420"/>
                </a:lnTo>
                <a:lnTo>
                  <a:pt x="246" y="421"/>
                </a:lnTo>
                <a:lnTo>
                  <a:pt x="243" y="422"/>
                </a:lnTo>
                <a:lnTo>
                  <a:pt x="238" y="424"/>
                </a:lnTo>
                <a:lnTo>
                  <a:pt x="235" y="425"/>
                </a:lnTo>
                <a:lnTo>
                  <a:pt x="232" y="427"/>
                </a:lnTo>
                <a:lnTo>
                  <a:pt x="227" y="428"/>
                </a:lnTo>
                <a:lnTo>
                  <a:pt x="224" y="429"/>
                </a:lnTo>
                <a:lnTo>
                  <a:pt x="219" y="430"/>
                </a:lnTo>
                <a:lnTo>
                  <a:pt x="216" y="431"/>
                </a:lnTo>
                <a:lnTo>
                  <a:pt x="212" y="431"/>
                </a:lnTo>
                <a:lnTo>
                  <a:pt x="208" y="432"/>
                </a:lnTo>
                <a:lnTo>
                  <a:pt x="204" y="433"/>
                </a:lnTo>
                <a:lnTo>
                  <a:pt x="200" y="433"/>
                </a:lnTo>
                <a:lnTo>
                  <a:pt x="196" y="433"/>
                </a:lnTo>
                <a:lnTo>
                  <a:pt x="192" y="435"/>
                </a:lnTo>
                <a:lnTo>
                  <a:pt x="189" y="435"/>
                </a:lnTo>
                <a:lnTo>
                  <a:pt x="184" y="435"/>
                </a:lnTo>
                <a:lnTo>
                  <a:pt x="181" y="435"/>
                </a:lnTo>
                <a:lnTo>
                  <a:pt x="181" y="435"/>
                </a:lnTo>
                <a:lnTo>
                  <a:pt x="177" y="435"/>
                </a:lnTo>
                <a:lnTo>
                  <a:pt x="175" y="435"/>
                </a:lnTo>
                <a:lnTo>
                  <a:pt x="172" y="435"/>
                </a:lnTo>
                <a:lnTo>
                  <a:pt x="169" y="435"/>
                </a:lnTo>
                <a:lnTo>
                  <a:pt x="166" y="433"/>
                </a:lnTo>
                <a:lnTo>
                  <a:pt x="164" y="433"/>
                </a:lnTo>
                <a:lnTo>
                  <a:pt x="160" y="433"/>
                </a:lnTo>
                <a:lnTo>
                  <a:pt x="158" y="433"/>
                </a:lnTo>
                <a:lnTo>
                  <a:pt x="154" y="432"/>
                </a:lnTo>
                <a:lnTo>
                  <a:pt x="152" y="432"/>
                </a:lnTo>
                <a:lnTo>
                  <a:pt x="149" y="431"/>
                </a:lnTo>
                <a:lnTo>
                  <a:pt x="147" y="431"/>
                </a:lnTo>
                <a:lnTo>
                  <a:pt x="144" y="430"/>
                </a:lnTo>
                <a:lnTo>
                  <a:pt x="141" y="430"/>
                </a:lnTo>
                <a:lnTo>
                  <a:pt x="139" y="429"/>
                </a:lnTo>
                <a:lnTo>
                  <a:pt x="136" y="428"/>
                </a:lnTo>
                <a:lnTo>
                  <a:pt x="134" y="428"/>
                </a:lnTo>
                <a:lnTo>
                  <a:pt x="132" y="427"/>
                </a:lnTo>
                <a:lnTo>
                  <a:pt x="128" y="425"/>
                </a:lnTo>
                <a:lnTo>
                  <a:pt x="126" y="424"/>
                </a:lnTo>
                <a:lnTo>
                  <a:pt x="124" y="423"/>
                </a:lnTo>
                <a:lnTo>
                  <a:pt x="122" y="422"/>
                </a:lnTo>
                <a:lnTo>
                  <a:pt x="119" y="421"/>
                </a:lnTo>
                <a:lnTo>
                  <a:pt x="117" y="420"/>
                </a:lnTo>
                <a:lnTo>
                  <a:pt x="117" y="420"/>
                </a:lnTo>
                <a:lnTo>
                  <a:pt x="115" y="419"/>
                </a:lnTo>
                <a:lnTo>
                  <a:pt x="113" y="418"/>
                </a:lnTo>
                <a:lnTo>
                  <a:pt x="110" y="416"/>
                </a:lnTo>
                <a:lnTo>
                  <a:pt x="108" y="414"/>
                </a:lnTo>
                <a:lnTo>
                  <a:pt x="106" y="413"/>
                </a:lnTo>
                <a:lnTo>
                  <a:pt x="103" y="412"/>
                </a:lnTo>
                <a:lnTo>
                  <a:pt x="101" y="411"/>
                </a:lnTo>
                <a:lnTo>
                  <a:pt x="99" y="408"/>
                </a:lnTo>
                <a:lnTo>
                  <a:pt x="97" y="407"/>
                </a:lnTo>
                <a:lnTo>
                  <a:pt x="96" y="406"/>
                </a:lnTo>
                <a:lnTo>
                  <a:pt x="93" y="404"/>
                </a:lnTo>
                <a:lnTo>
                  <a:pt x="91" y="403"/>
                </a:lnTo>
                <a:lnTo>
                  <a:pt x="90" y="402"/>
                </a:lnTo>
                <a:lnTo>
                  <a:pt x="88" y="399"/>
                </a:lnTo>
                <a:lnTo>
                  <a:pt x="85" y="398"/>
                </a:lnTo>
                <a:lnTo>
                  <a:pt x="84" y="396"/>
                </a:lnTo>
                <a:lnTo>
                  <a:pt x="82" y="395"/>
                </a:lnTo>
                <a:lnTo>
                  <a:pt x="81" y="393"/>
                </a:lnTo>
                <a:lnTo>
                  <a:pt x="79" y="391"/>
                </a:lnTo>
                <a:lnTo>
                  <a:pt x="77" y="389"/>
                </a:lnTo>
                <a:lnTo>
                  <a:pt x="75" y="388"/>
                </a:lnTo>
                <a:lnTo>
                  <a:pt x="74" y="386"/>
                </a:lnTo>
                <a:lnTo>
                  <a:pt x="72" y="385"/>
                </a:lnTo>
                <a:lnTo>
                  <a:pt x="71" y="382"/>
                </a:lnTo>
                <a:lnTo>
                  <a:pt x="71" y="382"/>
                </a:lnTo>
                <a:lnTo>
                  <a:pt x="71" y="384"/>
                </a:lnTo>
                <a:lnTo>
                  <a:pt x="71" y="385"/>
                </a:lnTo>
                <a:lnTo>
                  <a:pt x="71" y="386"/>
                </a:lnTo>
                <a:lnTo>
                  <a:pt x="71" y="387"/>
                </a:lnTo>
                <a:lnTo>
                  <a:pt x="71" y="390"/>
                </a:lnTo>
                <a:lnTo>
                  <a:pt x="71" y="393"/>
                </a:lnTo>
                <a:lnTo>
                  <a:pt x="71" y="397"/>
                </a:lnTo>
                <a:lnTo>
                  <a:pt x="71" y="402"/>
                </a:lnTo>
                <a:lnTo>
                  <a:pt x="71" y="407"/>
                </a:lnTo>
                <a:lnTo>
                  <a:pt x="71" y="414"/>
                </a:lnTo>
                <a:lnTo>
                  <a:pt x="71" y="422"/>
                </a:lnTo>
                <a:lnTo>
                  <a:pt x="71" y="431"/>
                </a:lnTo>
                <a:lnTo>
                  <a:pt x="71" y="442"/>
                </a:lnTo>
                <a:lnTo>
                  <a:pt x="71" y="454"/>
                </a:lnTo>
                <a:lnTo>
                  <a:pt x="71" y="467"/>
                </a:lnTo>
                <a:lnTo>
                  <a:pt x="71" y="482"/>
                </a:lnTo>
                <a:lnTo>
                  <a:pt x="71" y="499"/>
                </a:lnTo>
                <a:lnTo>
                  <a:pt x="71" y="517"/>
                </a:lnTo>
                <a:lnTo>
                  <a:pt x="71" y="538"/>
                </a:lnTo>
                <a:lnTo>
                  <a:pt x="71" y="560"/>
                </a:lnTo>
                <a:lnTo>
                  <a:pt x="71" y="584"/>
                </a:lnTo>
                <a:lnTo>
                  <a:pt x="71" y="584"/>
                </a:lnTo>
                <a:lnTo>
                  <a:pt x="69" y="584"/>
                </a:lnTo>
                <a:lnTo>
                  <a:pt x="68" y="584"/>
                </a:lnTo>
                <a:lnTo>
                  <a:pt x="67" y="584"/>
                </a:lnTo>
                <a:lnTo>
                  <a:pt x="66" y="584"/>
                </a:lnTo>
                <a:lnTo>
                  <a:pt x="64" y="584"/>
                </a:lnTo>
                <a:lnTo>
                  <a:pt x="62" y="584"/>
                </a:lnTo>
                <a:lnTo>
                  <a:pt x="59" y="584"/>
                </a:lnTo>
                <a:lnTo>
                  <a:pt x="57" y="584"/>
                </a:lnTo>
                <a:lnTo>
                  <a:pt x="54" y="584"/>
                </a:lnTo>
                <a:lnTo>
                  <a:pt x="50" y="584"/>
                </a:lnTo>
                <a:lnTo>
                  <a:pt x="46" y="584"/>
                </a:lnTo>
                <a:lnTo>
                  <a:pt x="41" y="584"/>
                </a:lnTo>
                <a:lnTo>
                  <a:pt x="35" y="584"/>
                </a:lnTo>
                <a:lnTo>
                  <a:pt x="30" y="584"/>
                </a:lnTo>
                <a:lnTo>
                  <a:pt x="23" y="584"/>
                </a:lnTo>
                <a:lnTo>
                  <a:pt x="16" y="584"/>
                </a:lnTo>
                <a:lnTo>
                  <a:pt x="8" y="584"/>
                </a:lnTo>
                <a:lnTo>
                  <a:pt x="0" y="584"/>
                </a:lnTo>
                <a:lnTo>
                  <a:pt x="0" y="584"/>
                </a:lnTo>
                <a:close/>
                <a:moveTo>
                  <a:pt x="64" y="220"/>
                </a:moveTo>
                <a:lnTo>
                  <a:pt x="64" y="274"/>
                </a:lnTo>
                <a:lnTo>
                  <a:pt x="75" y="313"/>
                </a:lnTo>
                <a:lnTo>
                  <a:pt x="97" y="338"/>
                </a:lnTo>
                <a:lnTo>
                  <a:pt x="118" y="364"/>
                </a:lnTo>
                <a:lnTo>
                  <a:pt x="144" y="377"/>
                </a:lnTo>
                <a:lnTo>
                  <a:pt x="175" y="377"/>
                </a:lnTo>
                <a:lnTo>
                  <a:pt x="207" y="377"/>
                </a:lnTo>
                <a:lnTo>
                  <a:pt x="234" y="363"/>
                </a:lnTo>
                <a:lnTo>
                  <a:pt x="255" y="337"/>
                </a:lnTo>
                <a:lnTo>
                  <a:pt x="278" y="311"/>
                </a:lnTo>
                <a:lnTo>
                  <a:pt x="289" y="270"/>
                </a:lnTo>
                <a:lnTo>
                  <a:pt x="289" y="215"/>
                </a:lnTo>
                <a:lnTo>
                  <a:pt x="289" y="161"/>
                </a:lnTo>
                <a:lnTo>
                  <a:pt x="278" y="122"/>
                </a:lnTo>
                <a:lnTo>
                  <a:pt x="257" y="96"/>
                </a:lnTo>
                <a:lnTo>
                  <a:pt x="235" y="70"/>
                </a:lnTo>
                <a:lnTo>
                  <a:pt x="209" y="56"/>
                </a:lnTo>
                <a:lnTo>
                  <a:pt x="178" y="56"/>
                </a:lnTo>
                <a:lnTo>
                  <a:pt x="149" y="56"/>
                </a:lnTo>
                <a:lnTo>
                  <a:pt x="122" y="70"/>
                </a:lnTo>
                <a:lnTo>
                  <a:pt x="99" y="98"/>
                </a:lnTo>
                <a:lnTo>
                  <a:pt x="75" y="126"/>
                </a:lnTo>
                <a:lnTo>
                  <a:pt x="64" y="167"/>
                </a:lnTo>
                <a:lnTo>
                  <a:pt x="64" y="22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63" name="Freeform 15"/>
          <p:cNvSpPr>
            <a:spLocks noEditPoints="1"/>
          </p:cNvSpPr>
          <p:nvPr/>
        </p:nvSpPr>
        <p:spPr bwMode="auto">
          <a:xfrm>
            <a:off x="3911600" y="4892675"/>
            <a:ext cx="22225" cy="182562"/>
          </a:xfrm>
          <a:custGeom>
            <a:avLst/>
            <a:gdLst/>
            <a:ahLst/>
            <a:cxnLst>
              <a:cxn ang="0">
                <a:pos x="0" y="80"/>
              </a:cxn>
              <a:cxn ang="0">
                <a:pos x="0" y="0"/>
              </a:cxn>
              <a:cxn ang="0">
                <a:pos x="70" y="0"/>
              </a:cxn>
              <a:cxn ang="0">
                <a:pos x="70" y="80"/>
              </a:cxn>
              <a:cxn ang="0">
                <a:pos x="0" y="80"/>
              </a:cxn>
              <a:cxn ang="0">
                <a:pos x="0" y="573"/>
              </a:cxn>
              <a:cxn ang="0">
                <a:pos x="0" y="157"/>
              </a:cxn>
              <a:cxn ang="0">
                <a:pos x="70" y="157"/>
              </a:cxn>
              <a:cxn ang="0">
                <a:pos x="70" y="573"/>
              </a:cxn>
              <a:cxn ang="0">
                <a:pos x="0" y="573"/>
              </a:cxn>
            </a:cxnLst>
            <a:rect l="0" t="0" r="r" b="b"/>
            <a:pathLst>
              <a:path w="70" h="573">
                <a:moveTo>
                  <a:pt x="0" y="80"/>
                </a:moveTo>
                <a:lnTo>
                  <a:pt x="0" y="0"/>
                </a:lnTo>
                <a:lnTo>
                  <a:pt x="70" y="0"/>
                </a:lnTo>
                <a:lnTo>
                  <a:pt x="70" y="80"/>
                </a:lnTo>
                <a:lnTo>
                  <a:pt x="0" y="80"/>
                </a:lnTo>
                <a:close/>
                <a:moveTo>
                  <a:pt x="0" y="573"/>
                </a:moveTo>
                <a:lnTo>
                  <a:pt x="0" y="157"/>
                </a:lnTo>
                <a:lnTo>
                  <a:pt x="70" y="157"/>
                </a:lnTo>
                <a:lnTo>
                  <a:pt x="70" y="573"/>
                </a:lnTo>
                <a:lnTo>
                  <a:pt x="0" y="573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64" name="Freeform 16"/>
          <p:cNvSpPr>
            <a:spLocks/>
          </p:cNvSpPr>
          <p:nvPr/>
        </p:nvSpPr>
        <p:spPr bwMode="auto">
          <a:xfrm>
            <a:off x="3952875" y="4941888"/>
            <a:ext cx="123825" cy="133350"/>
          </a:xfrm>
          <a:custGeom>
            <a:avLst/>
            <a:gdLst/>
            <a:ahLst/>
            <a:cxnLst>
              <a:cxn ang="0">
                <a:pos x="6" y="409"/>
              </a:cxn>
              <a:cxn ang="0">
                <a:pos x="31" y="373"/>
              </a:cxn>
              <a:cxn ang="0">
                <a:pos x="89" y="292"/>
              </a:cxn>
              <a:cxn ang="0">
                <a:pos x="151" y="200"/>
              </a:cxn>
              <a:cxn ang="0">
                <a:pos x="142" y="186"/>
              </a:cxn>
              <a:cxn ang="0">
                <a:pos x="110" y="142"/>
              </a:cxn>
              <a:cxn ang="0">
                <a:pos x="43" y="47"/>
              </a:cxn>
              <a:cxn ang="0">
                <a:pos x="15" y="0"/>
              </a:cxn>
              <a:cxn ang="0">
                <a:pos x="28" y="0"/>
              </a:cxn>
              <a:cxn ang="0">
                <a:pos x="61" y="0"/>
              </a:cxn>
              <a:cxn ang="0">
                <a:pos x="99" y="2"/>
              </a:cxn>
              <a:cxn ang="0">
                <a:pos x="106" y="13"/>
              </a:cxn>
              <a:cxn ang="0">
                <a:pos x="126" y="42"/>
              </a:cxn>
              <a:cxn ang="0">
                <a:pos x="165" y="99"/>
              </a:cxn>
              <a:cxn ang="0">
                <a:pos x="171" y="110"/>
              </a:cxn>
              <a:cxn ang="0">
                <a:pos x="179" y="122"/>
              </a:cxn>
              <a:cxn ang="0">
                <a:pos x="186" y="132"/>
              </a:cxn>
              <a:cxn ang="0">
                <a:pos x="192" y="142"/>
              </a:cxn>
              <a:cxn ang="0">
                <a:pos x="199" y="135"/>
              </a:cxn>
              <a:cxn ang="0">
                <a:pos x="206" y="124"/>
              </a:cxn>
              <a:cxn ang="0">
                <a:pos x="214" y="113"/>
              </a:cxn>
              <a:cxn ang="0">
                <a:pos x="222" y="102"/>
              </a:cxn>
              <a:cxn ang="0">
                <a:pos x="227" y="96"/>
              </a:cxn>
              <a:cxn ang="0">
                <a:pos x="238" y="80"/>
              </a:cxn>
              <a:cxn ang="0">
                <a:pos x="264" y="42"/>
              </a:cxn>
              <a:cxn ang="0">
                <a:pos x="295" y="0"/>
              </a:cxn>
              <a:cxn ang="0">
                <a:pos x="305" y="0"/>
              </a:cxn>
              <a:cxn ang="0">
                <a:pos x="330" y="0"/>
              </a:cxn>
              <a:cxn ang="0">
                <a:pos x="380" y="0"/>
              </a:cxn>
              <a:cxn ang="0">
                <a:pos x="374" y="8"/>
              </a:cxn>
              <a:cxn ang="0">
                <a:pos x="352" y="40"/>
              </a:cxn>
              <a:cxn ang="0">
                <a:pos x="298" y="116"/>
              </a:cxn>
              <a:cxn ang="0">
                <a:pos x="239" y="202"/>
              </a:cxn>
              <a:cxn ang="0">
                <a:pos x="250" y="217"/>
              </a:cxn>
              <a:cxn ang="0">
                <a:pos x="282" y="265"/>
              </a:cxn>
              <a:cxn ang="0">
                <a:pos x="354" y="367"/>
              </a:cxn>
              <a:cxn ang="0">
                <a:pos x="386" y="416"/>
              </a:cxn>
              <a:cxn ang="0">
                <a:pos x="372" y="416"/>
              </a:cxn>
              <a:cxn ang="0">
                <a:pos x="340" y="416"/>
              </a:cxn>
              <a:cxn ang="0">
                <a:pos x="304" y="415"/>
              </a:cxn>
              <a:cxn ang="0">
                <a:pos x="298" y="407"/>
              </a:cxn>
              <a:cxn ang="0">
                <a:pos x="278" y="379"/>
              </a:cxn>
              <a:cxn ang="0">
                <a:pos x="237" y="318"/>
              </a:cxn>
              <a:cxn ang="0">
                <a:pos x="217" y="286"/>
              </a:cxn>
              <a:cxn ang="0">
                <a:pos x="211" y="277"/>
              </a:cxn>
              <a:cxn ang="0">
                <a:pos x="200" y="260"/>
              </a:cxn>
              <a:cxn ang="0">
                <a:pos x="195" y="260"/>
              </a:cxn>
              <a:cxn ang="0">
                <a:pos x="179" y="282"/>
              </a:cxn>
              <a:cxn ang="0">
                <a:pos x="142" y="336"/>
              </a:cxn>
              <a:cxn ang="0">
                <a:pos x="86" y="416"/>
              </a:cxn>
              <a:cxn ang="0">
                <a:pos x="78" y="416"/>
              </a:cxn>
              <a:cxn ang="0">
                <a:pos x="56" y="416"/>
              </a:cxn>
              <a:cxn ang="0">
                <a:pos x="10" y="416"/>
              </a:cxn>
            </a:cxnLst>
            <a:rect l="0" t="0" r="r" b="b"/>
            <a:pathLst>
              <a:path w="389" h="416">
                <a:moveTo>
                  <a:pt x="0" y="416"/>
                </a:moveTo>
                <a:lnTo>
                  <a:pt x="1" y="415"/>
                </a:lnTo>
                <a:lnTo>
                  <a:pt x="1" y="414"/>
                </a:lnTo>
                <a:lnTo>
                  <a:pt x="2" y="413"/>
                </a:lnTo>
                <a:lnTo>
                  <a:pt x="4" y="411"/>
                </a:lnTo>
                <a:lnTo>
                  <a:pt x="6" y="409"/>
                </a:lnTo>
                <a:lnTo>
                  <a:pt x="8" y="405"/>
                </a:lnTo>
                <a:lnTo>
                  <a:pt x="11" y="401"/>
                </a:lnTo>
                <a:lnTo>
                  <a:pt x="15" y="396"/>
                </a:lnTo>
                <a:lnTo>
                  <a:pt x="19" y="389"/>
                </a:lnTo>
                <a:lnTo>
                  <a:pt x="24" y="382"/>
                </a:lnTo>
                <a:lnTo>
                  <a:pt x="31" y="373"/>
                </a:lnTo>
                <a:lnTo>
                  <a:pt x="38" y="364"/>
                </a:lnTo>
                <a:lnTo>
                  <a:pt x="45" y="353"/>
                </a:lnTo>
                <a:lnTo>
                  <a:pt x="55" y="339"/>
                </a:lnTo>
                <a:lnTo>
                  <a:pt x="65" y="326"/>
                </a:lnTo>
                <a:lnTo>
                  <a:pt x="75" y="310"/>
                </a:lnTo>
                <a:lnTo>
                  <a:pt x="89" y="292"/>
                </a:lnTo>
                <a:lnTo>
                  <a:pt x="102" y="273"/>
                </a:lnTo>
                <a:lnTo>
                  <a:pt x="117" y="251"/>
                </a:lnTo>
                <a:lnTo>
                  <a:pt x="134" y="227"/>
                </a:lnTo>
                <a:lnTo>
                  <a:pt x="152" y="201"/>
                </a:lnTo>
                <a:lnTo>
                  <a:pt x="152" y="201"/>
                </a:lnTo>
                <a:lnTo>
                  <a:pt x="151" y="200"/>
                </a:lnTo>
                <a:lnTo>
                  <a:pt x="151" y="199"/>
                </a:lnTo>
                <a:lnTo>
                  <a:pt x="150" y="198"/>
                </a:lnTo>
                <a:lnTo>
                  <a:pt x="149" y="197"/>
                </a:lnTo>
                <a:lnTo>
                  <a:pt x="146" y="193"/>
                </a:lnTo>
                <a:lnTo>
                  <a:pt x="144" y="191"/>
                </a:lnTo>
                <a:lnTo>
                  <a:pt x="142" y="186"/>
                </a:lnTo>
                <a:lnTo>
                  <a:pt x="138" y="182"/>
                </a:lnTo>
                <a:lnTo>
                  <a:pt x="135" y="176"/>
                </a:lnTo>
                <a:lnTo>
                  <a:pt x="129" y="169"/>
                </a:lnTo>
                <a:lnTo>
                  <a:pt x="124" y="161"/>
                </a:lnTo>
                <a:lnTo>
                  <a:pt x="118" y="152"/>
                </a:lnTo>
                <a:lnTo>
                  <a:pt x="110" y="142"/>
                </a:lnTo>
                <a:lnTo>
                  <a:pt x="102" y="130"/>
                </a:lnTo>
                <a:lnTo>
                  <a:pt x="93" y="116"/>
                </a:lnTo>
                <a:lnTo>
                  <a:pt x="82" y="101"/>
                </a:lnTo>
                <a:lnTo>
                  <a:pt x="70" y="85"/>
                </a:lnTo>
                <a:lnTo>
                  <a:pt x="58" y="66"/>
                </a:lnTo>
                <a:lnTo>
                  <a:pt x="43" y="47"/>
                </a:lnTo>
                <a:lnTo>
                  <a:pt x="28" y="24"/>
                </a:lnTo>
                <a:lnTo>
                  <a:pt x="11" y="0"/>
                </a:lnTo>
                <a:lnTo>
                  <a:pt x="11" y="0"/>
                </a:lnTo>
                <a:lnTo>
                  <a:pt x="13" y="0"/>
                </a:lnTo>
                <a:lnTo>
                  <a:pt x="14" y="0"/>
                </a:lnTo>
                <a:lnTo>
                  <a:pt x="15" y="0"/>
                </a:lnTo>
                <a:lnTo>
                  <a:pt x="16" y="0"/>
                </a:lnTo>
                <a:lnTo>
                  <a:pt x="17" y="0"/>
                </a:lnTo>
                <a:lnTo>
                  <a:pt x="19" y="0"/>
                </a:lnTo>
                <a:lnTo>
                  <a:pt x="23" y="0"/>
                </a:lnTo>
                <a:lnTo>
                  <a:pt x="25" y="0"/>
                </a:lnTo>
                <a:lnTo>
                  <a:pt x="28" y="0"/>
                </a:lnTo>
                <a:lnTo>
                  <a:pt x="33" y="0"/>
                </a:lnTo>
                <a:lnTo>
                  <a:pt x="38" y="0"/>
                </a:lnTo>
                <a:lnTo>
                  <a:pt x="42" y="0"/>
                </a:lnTo>
                <a:lnTo>
                  <a:pt x="48" y="0"/>
                </a:lnTo>
                <a:lnTo>
                  <a:pt x="55" y="0"/>
                </a:lnTo>
                <a:lnTo>
                  <a:pt x="61" y="0"/>
                </a:lnTo>
                <a:lnTo>
                  <a:pt x="69" y="0"/>
                </a:lnTo>
                <a:lnTo>
                  <a:pt x="78" y="0"/>
                </a:lnTo>
                <a:lnTo>
                  <a:pt x="87" y="0"/>
                </a:lnTo>
                <a:lnTo>
                  <a:pt x="98" y="0"/>
                </a:lnTo>
                <a:lnTo>
                  <a:pt x="98" y="0"/>
                </a:lnTo>
                <a:lnTo>
                  <a:pt x="99" y="2"/>
                </a:lnTo>
                <a:lnTo>
                  <a:pt x="99" y="3"/>
                </a:lnTo>
                <a:lnTo>
                  <a:pt x="100" y="4"/>
                </a:lnTo>
                <a:lnTo>
                  <a:pt x="101" y="6"/>
                </a:lnTo>
                <a:lnTo>
                  <a:pt x="102" y="7"/>
                </a:lnTo>
                <a:lnTo>
                  <a:pt x="104" y="10"/>
                </a:lnTo>
                <a:lnTo>
                  <a:pt x="106" y="13"/>
                </a:lnTo>
                <a:lnTo>
                  <a:pt x="108" y="16"/>
                </a:lnTo>
                <a:lnTo>
                  <a:pt x="111" y="20"/>
                </a:lnTo>
                <a:lnTo>
                  <a:pt x="114" y="24"/>
                </a:lnTo>
                <a:lnTo>
                  <a:pt x="117" y="30"/>
                </a:lnTo>
                <a:lnTo>
                  <a:pt x="121" y="36"/>
                </a:lnTo>
                <a:lnTo>
                  <a:pt x="126" y="42"/>
                </a:lnTo>
                <a:lnTo>
                  <a:pt x="131" y="49"/>
                </a:lnTo>
                <a:lnTo>
                  <a:pt x="136" y="57"/>
                </a:lnTo>
                <a:lnTo>
                  <a:pt x="143" y="66"/>
                </a:lnTo>
                <a:lnTo>
                  <a:pt x="149" y="76"/>
                </a:lnTo>
                <a:lnTo>
                  <a:pt x="157" y="88"/>
                </a:lnTo>
                <a:lnTo>
                  <a:pt x="165" y="99"/>
                </a:lnTo>
                <a:lnTo>
                  <a:pt x="165" y="99"/>
                </a:lnTo>
                <a:lnTo>
                  <a:pt x="166" y="101"/>
                </a:lnTo>
                <a:lnTo>
                  <a:pt x="167" y="104"/>
                </a:lnTo>
                <a:lnTo>
                  <a:pt x="169" y="106"/>
                </a:lnTo>
                <a:lnTo>
                  <a:pt x="170" y="108"/>
                </a:lnTo>
                <a:lnTo>
                  <a:pt x="171" y="110"/>
                </a:lnTo>
                <a:lnTo>
                  <a:pt x="172" y="112"/>
                </a:lnTo>
                <a:lnTo>
                  <a:pt x="174" y="114"/>
                </a:lnTo>
                <a:lnTo>
                  <a:pt x="176" y="116"/>
                </a:lnTo>
                <a:lnTo>
                  <a:pt x="177" y="118"/>
                </a:lnTo>
                <a:lnTo>
                  <a:pt x="178" y="119"/>
                </a:lnTo>
                <a:lnTo>
                  <a:pt x="179" y="122"/>
                </a:lnTo>
                <a:lnTo>
                  <a:pt x="180" y="124"/>
                </a:lnTo>
                <a:lnTo>
                  <a:pt x="182" y="125"/>
                </a:lnTo>
                <a:lnTo>
                  <a:pt x="183" y="127"/>
                </a:lnTo>
                <a:lnTo>
                  <a:pt x="184" y="129"/>
                </a:lnTo>
                <a:lnTo>
                  <a:pt x="185" y="131"/>
                </a:lnTo>
                <a:lnTo>
                  <a:pt x="186" y="132"/>
                </a:lnTo>
                <a:lnTo>
                  <a:pt x="187" y="134"/>
                </a:lnTo>
                <a:lnTo>
                  <a:pt x="188" y="135"/>
                </a:lnTo>
                <a:lnTo>
                  <a:pt x="189" y="138"/>
                </a:lnTo>
                <a:lnTo>
                  <a:pt x="191" y="139"/>
                </a:lnTo>
                <a:lnTo>
                  <a:pt x="191" y="140"/>
                </a:lnTo>
                <a:lnTo>
                  <a:pt x="192" y="142"/>
                </a:lnTo>
                <a:lnTo>
                  <a:pt x="193" y="143"/>
                </a:lnTo>
                <a:lnTo>
                  <a:pt x="193" y="143"/>
                </a:lnTo>
                <a:lnTo>
                  <a:pt x="194" y="141"/>
                </a:lnTo>
                <a:lnTo>
                  <a:pt x="195" y="140"/>
                </a:lnTo>
                <a:lnTo>
                  <a:pt x="197" y="138"/>
                </a:lnTo>
                <a:lnTo>
                  <a:pt x="199" y="135"/>
                </a:lnTo>
                <a:lnTo>
                  <a:pt x="200" y="133"/>
                </a:lnTo>
                <a:lnTo>
                  <a:pt x="201" y="132"/>
                </a:lnTo>
                <a:lnTo>
                  <a:pt x="203" y="130"/>
                </a:lnTo>
                <a:lnTo>
                  <a:pt x="204" y="127"/>
                </a:lnTo>
                <a:lnTo>
                  <a:pt x="205" y="126"/>
                </a:lnTo>
                <a:lnTo>
                  <a:pt x="206" y="124"/>
                </a:lnTo>
                <a:lnTo>
                  <a:pt x="208" y="122"/>
                </a:lnTo>
                <a:lnTo>
                  <a:pt x="209" y="121"/>
                </a:lnTo>
                <a:lnTo>
                  <a:pt x="211" y="118"/>
                </a:lnTo>
                <a:lnTo>
                  <a:pt x="212" y="117"/>
                </a:lnTo>
                <a:lnTo>
                  <a:pt x="213" y="115"/>
                </a:lnTo>
                <a:lnTo>
                  <a:pt x="214" y="113"/>
                </a:lnTo>
                <a:lnTo>
                  <a:pt x="216" y="112"/>
                </a:lnTo>
                <a:lnTo>
                  <a:pt x="217" y="109"/>
                </a:lnTo>
                <a:lnTo>
                  <a:pt x="218" y="108"/>
                </a:lnTo>
                <a:lnTo>
                  <a:pt x="219" y="106"/>
                </a:lnTo>
                <a:lnTo>
                  <a:pt x="221" y="105"/>
                </a:lnTo>
                <a:lnTo>
                  <a:pt x="222" y="102"/>
                </a:lnTo>
                <a:lnTo>
                  <a:pt x="223" y="101"/>
                </a:lnTo>
                <a:lnTo>
                  <a:pt x="225" y="99"/>
                </a:lnTo>
                <a:lnTo>
                  <a:pt x="225" y="99"/>
                </a:lnTo>
                <a:lnTo>
                  <a:pt x="226" y="98"/>
                </a:lnTo>
                <a:lnTo>
                  <a:pt x="227" y="97"/>
                </a:lnTo>
                <a:lnTo>
                  <a:pt x="227" y="96"/>
                </a:lnTo>
                <a:lnTo>
                  <a:pt x="228" y="93"/>
                </a:lnTo>
                <a:lnTo>
                  <a:pt x="229" y="92"/>
                </a:lnTo>
                <a:lnTo>
                  <a:pt x="231" y="90"/>
                </a:lnTo>
                <a:lnTo>
                  <a:pt x="234" y="87"/>
                </a:lnTo>
                <a:lnTo>
                  <a:pt x="236" y="83"/>
                </a:lnTo>
                <a:lnTo>
                  <a:pt x="238" y="80"/>
                </a:lnTo>
                <a:lnTo>
                  <a:pt x="242" y="75"/>
                </a:lnTo>
                <a:lnTo>
                  <a:pt x="245" y="70"/>
                </a:lnTo>
                <a:lnTo>
                  <a:pt x="250" y="64"/>
                </a:lnTo>
                <a:lnTo>
                  <a:pt x="254" y="57"/>
                </a:lnTo>
                <a:lnTo>
                  <a:pt x="259" y="50"/>
                </a:lnTo>
                <a:lnTo>
                  <a:pt x="264" y="42"/>
                </a:lnTo>
                <a:lnTo>
                  <a:pt x="271" y="33"/>
                </a:lnTo>
                <a:lnTo>
                  <a:pt x="278" y="23"/>
                </a:lnTo>
                <a:lnTo>
                  <a:pt x="286" y="12"/>
                </a:lnTo>
                <a:lnTo>
                  <a:pt x="294" y="0"/>
                </a:lnTo>
                <a:lnTo>
                  <a:pt x="294" y="0"/>
                </a:lnTo>
                <a:lnTo>
                  <a:pt x="295" y="0"/>
                </a:lnTo>
                <a:lnTo>
                  <a:pt x="296" y="0"/>
                </a:lnTo>
                <a:lnTo>
                  <a:pt x="297" y="0"/>
                </a:lnTo>
                <a:lnTo>
                  <a:pt x="298" y="0"/>
                </a:lnTo>
                <a:lnTo>
                  <a:pt x="299" y="0"/>
                </a:lnTo>
                <a:lnTo>
                  <a:pt x="302" y="0"/>
                </a:lnTo>
                <a:lnTo>
                  <a:pt x="305" y="0"/>
                </a:lnTo>
                <a:lnTo>
                  <a:pt x="307" y="0"/>
                </a:lnTo>
                <a:lnTo>
                  <a:pt x="311" y="0"/>
                </a:lnTo>
                <a:lnTo>
                  <a:pt x="315" y="0"/>
                </a:lnTo>
                <a:lnTo>
                  <a:pt x="320" y="0"/>
                </a:lnTo>
                <a:lnTo>
                  <a:pt x="324" y="0"/>
                </a:lnTo>
                <a:lnTo>
                  <a:pt x="330" y="0"/>
                </a:lnTo>
                <a:lnTo>
                  <a:pt x="337" y="0"/>
                </a:lnTo>
                <a:lnTo>
                  <a:pt x="344" y="0"/>
                </a:lnTo>
                <a:lnTo>
                  <a:pt x="352" y="0"/>
                </a:lnTo>
                <a:lnTo>
                  <a:pt x="361" y="0"/>
                </a:lnTo>
                <a:lnTo>
                  <a:pt x="370" y="0"/>
                </a:lnTo>
                <a:lnTo>
                  <a:pt x="380" y="0"/>
                </a:lnTo>
                <a:lnTo>
                  <a:pt x="380" y="0"/>
                </a:lnTo>
                <a:lnTo>
                  <a:pt x="379" y="2"/>
                </a:lnTo>
                <a:lnTo>
                  <a:pt x="379" y="3"/>
                </a:lnTo>
                <a:lnTo>
                  <a:pt x="378" y="4"/>
                </a:lnTo>
                <a:lnTo>
                  <a:pt x="377" y="5"/>
                </a:lnTo>
                <a:lnTo>
                  <a:pt x="374" y="8"/>
                </a:lnTo>
                <a:lnTo>
                  <a:pt x="372" y="11"/>
                </a:lnTo>
                <a:lnTo>
                  <a:pt x="370" y="15"/>
                </a:lnTo>
                <a:lnTo>
                  <a:pt x="366" y="20"/>
                </a:lnTo>
                <a:lnTo>
                  <a:pt x="362" y="25"/>
                </a:lnTo>
                <a:lnTo>
                  <a:pt x="357" y="32"/>
                </a:lnTo>
                <a:lnTo>
                  <a:pt x="352" y="40"/>
                </a:lnTo>
                <a:lnTo>
                  <a:pt x="345" y="49"/>
                </a:lnTo>
                <a:lnTo>
                  <a:pt x="338" y="59"/>
                </a:lnTo>
                <a:lnTo>
                  <a:pt x="330" y="72"/>
                </a:lnTo>
                <a:lnTo>
                  <a:pt x="320" y="85"/>
                </a:lnTo>
                <a:lnTo>
                  <a:pt x="310" y="100"/>
                </a:lnTo>
                <a:lnTo>
                  <a:pt x="298" y="116"/>
                </a:lnTo>
                <a:lnTo>
                  <a:pt x="285" y="135"/>
                </a:lnTo>
                <a:lnTo>
                  <a:pt x="271" y="155"/>
                </a:lnTo>
                <a:lnTo>
                  <a:pt x="255" y="177"/>
                </a:lnTo>
                <a:lnTo>
                  <a:pt x="238" y="201"/>
                </a:lnTo>
                <a:lnTo>
                  <a:pt x="238" y="201"/>
                </a:lnTo>
                <a:lnTo>
                  <a:pt x="239" y="202"/>
                </a:lnTo>
                <a:lnTo>
                  <a:pt x="239" y="203"/>
                </a:lnTo>
                <a:lnTo>
                  <a:pt x="240" y="204"/>
                </a:lnTo>
                <a:lnTo>
                  <a:pt x="242" y="207"/>
                </a:lnTo>
                <a:lnTo>
                  <a:pt x="244" y="209"/>
                </a:lnTo>
                <a:lnTo>
                  <a:pt x="246" y="212"/>
                </a:lnTo>
                <a:lnTo>
                  <a:pt x="250" y="217"/>
                </a:lnTo>
                <a:lnTo>
                  <a:pt x="253" y="221"/>
                </a:lnTo>
                <a:lnTo>
                  <a:pt x="257" y="228"/>
                </a:lnTo>
                <a:lnTo>
                  <a:pt x="262" y="235"/>
                </a:lnTo>
                <a:lnTo>
                  <a:pt x="268" y="244"/>
                </a:lnTo>
                <a:lnTo>
                  <a:pt x="274" y="253"/>
                </a:lnTo>
                <a:lnTo>
                  <a:pt x="282" y="265"/>
                </a:lnTo>
                <a:lnTo>
                  <a:pt x="292" y="278"/>
                </a:lnTo>
                <a:lnTo>
                  <a:pt x="302" y="292"/>
                </a:lnTo>
                <a:lnTo>
                  <a:pt x="313" y="308"/>
                </a:lnTo>
                <a:lnTo>
                  <a:pt x="326" y="326"/>
                </a:lnTo>
                <a:lnTo>
                  <a:pt x="339" y="345"/>
                </a:lnTo>
                <a:lnTo>
                  <a:pt x="354" y="367"/>
                </a:lnTo>
                <a:lnTo>
                  <a:pt x="371" y="390"/>
                </a:lnTo>
                <a:lnTo>
                  <a:pt x="389" y="416"/>
                </a:lnTo>
                <a:lnTo>
                  <a:pt x="389" y="416"/>
                </a:lnTo>
                <a:lnTo>
                  <a:pt x="388" y="416"/>
                </a:lnTo>
                <a:lnTo>
                  <a:pt x="387" y="416"/>
                </a:lnTo>
                <a:lnTo>
                  <a:pt x="386" y="416"/>
                </a:lnTo>
                <a:lnTo>
                  <a:pt x="384" y="416"/>
                </a:lnTo>
                <a:lnTo>
                  <a:pt x="383" y="416"/>
                </a:lnTo>
                <a:lnTo>
                  <a:pt x="381" y="416"/>
                </a:lnTo>
                <a:lnTo>
                  <a:pt x="379" y="416"/>
                </a:lnTo>
                <a:lnTo>
                  <a:pt x="375" y="416"/>
                </a:lnTo>
                <a:lnTo>
                  <a:pt x="372" y="416"/>
                </a:lnTo>
                <a:lnTo>
                  <a:pt x="369" y="416"/>
                </a:lnTo>
                <a:lnTo>
                  <a:pt x="364" y="416"/>
                </a:lnTo>
                <a:lnTo>
                  <a:pt x="358" y="416"/>
                </a:lnTo>
                <a:lnTo>
                  <a:pt x="353" y="416"/>
                </a:lnTo>
                <a:lnTo>
                  <a:pt x="347" y="416"/>
                </a:lnTo>
                <a:lnTo>
                  <a:pt x="340" y="416"/>
                </a:lnTo>
                <a:lnTo>
                  <a:pt x="332" y="416"/>
                </a:lnTo>
                <a:lnTo>
                  <a:pt x="323" y="416"/>
                </a:lnTo>
                <a:lnTo>
                  <a:pt x="314" y="416"/>
                </a:lnTo>
                <a:lnTo>
                  <a:pt x="304" y="416"/>
                </a:lnTo>
                <a:lnTo>
                  <a:pt x="304" y="416"/>
                </a:lnTo>
                <a:lnTo>
                  <a:pt x="304" y="415"/>
                </a:lnTo>
                <a:lnTo>
                  <a:pt x="303" y="415"/>
                </a:lnTo>
                <a:lnTo>
                  <a:pt x="303" y="414"/>
                </a:lnTo>
                <a:lnTo>
                  <a:pt x="302" y="413"/>
                </a:lnTo>
                <a:lnTo>
                  <a:pt x="301" y="412"/>
                </a:lnTo>
                <a:lnTo>
                  <a:pt x="299" y="410"/>
                </a:lnTo>
                <a:lnTo>
                  <a:pt x="298" y="407"/>
                </a:lnTo>
                <a:lnTo>
                  <a:pt x="296" y="404"/>
                </a:lnTo>
                <a:lnTo>
                  <a:pt x="294" y="401"/>
                </a:lnTo>
                <a:lnTo>
                  <a:pt x="290" y="396"/>
                </a:lnTo>
                <a:lnTo>
                  <a:pt x="287" y="392"/>
                </a:lnTo>
                <a:lnTo>
                  <a:pt x="282" y="385"/>
                </a:lnTo>
                <a:lnTo>
                  <a:pt x="278" y="379"/>
                </a:lnTo>
                <a:lnTo>
                  <a:pt x="273" y="371"/>
                </a:lnTo>
                <a:lnTo>
                  <a:pt x="268" y="362"/>
                </a:lnTo>
                <a:lnTo>
                  <a:pt x="261" y="353"/>
                </a:lnTo>
                <a:lnTo>
                  <a:pt x="254" y="343"/>
                </a:lnTo>
                <a:lnTo>
                  <a:pt x="246" y="330"/>
                </a:lnTo>
                <a:lnTo>
                  <a:pt x="237" y="318"/>
                </a:lnTo>
                <a:lnTo>
                  <a:pt x="228" y="304"/>
                </a:lnTo>
                <a:lnTo>
                  <a:pt x="218" y="288"/>
                </a:lnTo>
                <a:lnTo>
                  <a:pt x="218" y="288"/>
                </a:lnTo>
                <a:lnTo>
                  <a:pt x="218" y="287"/>
                </a:lnTo>
                <a:lnTo>
                  <a:pt x="217" y="287"/>
                </a:lnTo>
                <a:lnTo>
                  <a:pt x="217" y="286"/>
                </a:lnTo>
                <a:lnTo>
                  <a:pt x="216" y="285"/>
                </a:lnTo>
                <a:lnTo>
                  <a:pt x="214" y="284"/>
                </a:lnTo>
                <a:lnTo>
                  <a:pt x="213" y="282"/>
                </a:lnTo>
                <a:lnTo>
                  <a:pt x="213" y="280"/>
                </a:lnTo>
                <a:lnTo>
                  <a:pt x="212" y="279"/>
                </a:lnTo>
                <a:lnTo>
                  <a:pt x="211" y="277"/>
                </a:lnTo>
                <a:lnTo>
                  <a:pt x="209" y="275"/>
                </a:lnTo>
                <a:lnTo>
                  <a:pt x="208" y="273"/>
                </a:lnTo>
                <a:lnTo>
                  <a:pt x="206" y="270"/>
                </a:lnTo>
                <a:lnTo>
                  <a:pt x="204" y="267"/>
                </a:lnTo>
                <a:lnTo>
                  <a:pt x="202" y="263"/>
                </a:lnTo>
                <a:lnTo>
                  <a:pt x="200" y="260"/>
                </a:lnTo>
                <a:lnTo>
                  <a:pt x="197" y="257"/>
                </a:lnTo>
                <a:lnTo>
                  <a:pt x="197" y="257"/>
                </a:lnTo>
                <a:lnTo>
                  <a:pt x="197" y="258"/>
                </a:lnTo>
                <a:lnTo>
                  <a:pt x="196" y="258"/>
                </a:lnTo>
                <a:lnTo>
                  <a:pt x="195" y="259"/>
                </a:lnTo>
                <a:lnTo>
                  <a:pt x="195" y="260"/>
                </a:lnTo>
                <a:lnTo>
                  <a:pt x="193" y="262"/>
                </a:lnTo>
                <a:lnTo>
                  <a:pt x="192" y="265"/>
                </a:lnTo>
                <a:lnTo>
                  <a:pt x="189" y="268"/>
                </a:lnTo>
                <a:lnTo>
                  <a:pt x="187" y="273"/>
                </a:lnTo>
                <a:lnTo>
                  <a:pt x="184" y="277"/>
                </a:lnTo>
                <a:lnTo>
                  <a:pt x="179" y="282"/>
                </a:lnTo>
                <a:lnTo>
                  <a:pt x="176" y="288"/>
                </a:lnTo>
                <a:lnTo>
                  <a:pt x="170" y="295"/>
                </a:lnTo>
                <a:lnTo>
                  <a:pt x="165" y="304"/>
                </a:lnTo>
                <a:lnTo>
                  <a:pt x="158" y="313"/>
                </a:lnTo>
                <a:lnTo>
                  <a:pt x="151" y="324"/>
                </a:lnTo>
                <a:lnTo>
                  <a:pt x="142" y="336"/>
                </a:lnTo>
                <a:lnTo>
                  <a:pt x="133" y="350"/>
                </a:lnTo>
                <a:lnTo>
                  <a:pt x="123" y="363"/>
                </a:lnTo>
                <a:lnTo>
                  <a:pt x="112" y="380"/>
                </a:lnTo>
                <a:lnTo>
                  <a:pt x="100" y="397"/>
                </a:lnTo>
                <a:lnTo>
                  <a:pt x="86" y="416"/>
                </a:lnTo>
                <a:lnTo>
                  <a:pt x="86" y="416"/>
                </a:lnTo>
                <a:lnTo>
                  <a:pt x="85" y="416"/>
                </a:lnTo>
                <a:lnTo>
                  <a:pt x="84" y="416"/>
                </a:lnTo>
                <a:lnTo>
                  <a:pt x="83" y="416"/>
                </a:lnTo>
                <a:lnTo>
                  <a:pt x="82" y="416"/>
                </a:lnTo>
                <a:lnTo>
                  <a:pt x="81" y="416"/>
                </a:lnTo>
                <a:lnTo>
                  <a:pt x="78" y="416"/>
                </a:lnTo>
                <a:lnTo>
                  <a:pt x="76" y="416"/>
                </a:lnTo>
                <a:lnTo>
                  <a:pt x="73" y="416"/>
                </a:lnTo>
                <a:lnTo>
                  <a:pt x="69" y="416"/>
                </a:lnTo>
                <a:lnTo>
                  <a:pt x="65" y="416"/>
                </a:lnTo>
                <a:lnTo>
                  <a:pt x="60" y="416"/>
                </a:lnTo>
                <a:lnTo>
                  <a:pt x="56" y="416"/>
                </a:lnTo>
                <a:lnTo>
                  <a:pt x="50" y="416"/>
                </a:lnTo>
                <a:lnTo>
                  <a:pt x="43" y="416"/>
                </a:lnTo>
                <a:lnTo>
                  <a:pt x="36" y="416"/>
                </a:lnTo>
                <a:lnTo>
                  <a:pt x="28" y="416"/>
                </a:lnTo>
                <a:lnTo>
                  <a:pt x="19" y="416"/>
                </a:lnTo>
                <a:lnTo>
                  <a:pt x="10" y="416"/>
                </a:lnTo>
                <a:lnTo>
                  <a:pt x="0" y="416"/>
                </a:lnTo>
                <a:lnTo>
                  <a:pt x="0" y="416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de-DE">
              <a:latin typeface="Comic Sans MS" pitchFamily="66" charset="0"/>
            </a:endParaRPr>
          </a:p>
        </p:txBody>
      </p:sp>
      <p:pic>
        <p:nvPicPr>
          <p:cNvPr id="923686" name="Picture 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85850" y="3668713"/>
            <a:ext cx="2952750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3688" name="Line 40"/>
          <p:cNvSpPr>
            <a:spLocks noChangeShapeType="1"/>
          </p:cNvSpPr>
          <p:nvPr/>
        </p:nvSpPr>
        <p:spPr bwMode="auto">
          <a:xfrm>
            <a:off x="1619250" y="4221163"/>
            <a:ext cx="17640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89" name="Text Box 41"/>
          <p:cNvSpPr txBox="1">
            <a:spLocks noChangeArrowheads="1"/>
          </p:cNvSpPr>
          <p:nvPr/>
        </p:nvSpPr>
        <p:spPr bwMode="auto">
          <a:xfrm>
            <a:off x="2051050" y="3830643"/>
            <a:ext cx="1225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de-DE" sz="2400" b="1" dirty="0">
                <a:latin typeface="Comic Sans MS" pitchFamily="66" charset="0"/>
              </a:rPr>
              <a:t>1,4cm</a:t>
            </a:r>
          </a:p>
        </p:txBody>
      </p:sp>
      <p:pic>
        <p:nvPicPr>
          <p:cNvPr id="923692" name="Picture 4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05538" y="2347119"/>
            <a:ext cx="2825750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3693" name="Rectangle 45"/>
          <p:cNvSpPr>
            <a:spLocks noChangeArrowheads="1"/>
          </p:cNvSpPr>
          <p:nvPr/>
        </p:nvSpPr>
        <p:spPr bwMode="auto">
          <a:xfrm>
            <a:off x="4314890" y="4213257"/>
            <a:ext cx="5003800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en-US" sz="1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TimePix</a:t>
            </a:r>
            <a:endParaRPr lang="en-US" sz="18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1400" b="1" dirty="0">
                <a:latin typeface="Comic Sans MS" pitchFamily="66" charset="0"/>
              </a:rPr>
              <a:t>Based on improved design of MediPix2 MXR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Time </a:t>
            </a:r>
            <a:r>
              <a:rPr lang="en-US" sz="15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information</a:t>
            </a:r>
            <a:r>
              <a:rPr lang="en-US" sz="1400" b="1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on each pixel,</a:t>
            </a:r>
            <a:r>
              <a:rPr lang="en-US" sz="1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400" b="1" dirty="0">
                <a:latin typeface="Comic Sans MS" pitchFamily="66" charset="0"/>
              </a:rPr>
              <a:t>due to an adjustable clock up to ≈100MHz, distributed to all pixels</a:t>
            </a:r>
            <a:endParaRPr lang="en-US" sz="1400" b="1" i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Symbol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The 2 different modes</a:t>
            </a:r>
            <a:r>
              <a:rPr lang="en-US" sz="1400" b="1" dirty="0">
                <a:latin typeface="Comic Sans MS" pitchFamily="66" charset="0"/>
                <a:sym typeface="Symbol" pitchFamily="18" charset="2"/>
              </a:rPr>
              <a:t> out of four available modes are used: </a:t>
            </a:r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Time over </a:t>
            </a:r>
            <a:r>
              <a:rPr lang="en-US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threshold </a:t>
            </a:r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TOT- (amplitude </a:t>
            </a:r>
            <a:r>
              <a:rPr lang="en-US" sz="14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recontruction</a:t>
            </a:r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)  </a:t>
            </a:r>
            <a:r>
              <a:rPr lang="en-US" sz="1400" b="1" dirty="0">
                <a:latin typeface="Comic Sans MS" pitchFamily="66" charset="0"/>
                <a:sym typeface="Symbol" pitchFamily="18" charset="2"/>
              </a:rPr>
              <a:t>and </a:t>
            </a:r>
            <a:r>
              <a:rPr lang="en-US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TIME</a:t>
            </a:r>
            <a:r>
              <a:rPr lang="en-US" sz="1400" b="1" dirty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-</a:t>
            </a:r>
            <a:r>
              <a:rPr lang="en-US" sz="1400" b="1" dirty="0">
                <a:latin typeface="Comic Sans MS" pitchFamily="66" charset="0"/>
                <a:sym typeface="Symbol" pitchFamily="18" charset="2"/>
              </a:rPr>
              <a:t>mode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1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sym typeface="Symbol" pitchFamily="18" charset="2"/>
              </a:rPr>
              <a:t>modes individually selectable</a:t>
            </a:r>
            <a:r>
              <a:rPr lang="en-US" sz="1400" b="1" dirty="0">
                <a:solidFill>
                  <a:srgbClr val="0000FF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400" b="1" dirty="0">
                <a:latin typeface="Comic Sans MS" pitchFamily="66" charset="0"/>
                <a:sym typeface="Symbol" pitchFamily="18" charset="2"/>
              </a:rPr>
              <a:t>for each pixel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1400" b="1" dirty="0">
                <a:latin typeface="Comic Sans MS" pitchFamily="66" charset="0"/>
                <a:sym typeface="Symbol" pitchFamily="18" charset="2"/>
              </a:rPr>
              <a:t>Mixed Mode important feature for walk correction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endParaRPr lang="en-US" sz="14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Symbol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endParaRPr lang="en-US" sz="1400" b="1" dirty="0">
              <a:solidFill>
                <a:srgbClr val="CC3399"/>
              </a:solidFill>
              <a:latin typeface="Comic Sans MS" pitchFamily="66" charset="0"/>
              <a:sym typeface="Symbol" pitchFamily="18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Ø"/>
            </a:pPr>
            <a:endParaRPr lang="en-US" sz="1500" dirty="0">
              <a:latin typeface="Comic Sans MS" pitchFamily="66" charset="0"/>
            </a:endParaRPr>
          </a:p>
          <a:p>
            <a:pPr marL="342900" indent="-342900" algn="l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lang="en-US" sz="1500" dirty="0">
              <a:latin typeface="Comic Sans MS" pitchFamily="66" charset="0"/>
            </a:endParaRPr>
          </a:p>
        </p:txBody>
      </p:sp>
      <p:sp>
        <p:nvSpPr>
          <p:cNvPr id="923694" name="Line 46"/>
          <p:cNvSpPr>
            <a:spLocks noChangeShapeType="1"/>
          </p:cNvSpPr>
          <p:nvPr/>
        </p:nvSpPr>
        <p:spPr bwMode="auto">
          <a:xfrm flipV="1">
            <a:off x="2225740" y="2952701"/>
            <a:ext cx="4097273" cy="2517853"/>
          </a:xfrm>
          <a:prstGeom prst="line">
            <a:avLst/>
          </a:prstGeom>
          <a:noFill/>
          <a:ln w="50800">
            <a:solidFill>
              <a:srgbClr val="00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923695" name="Text Box 47"/>
          <p:cNvSpPr txBox="1">
            <a:spLocks noChangeArrowheads="1"/>
          </p:cNvSpPr>
          <p:nvPr/>
        </p:nvSpPr>
        <p:spPr bwMode="auto">
          <a:xfrm>
            <a:off x="7546997" y="2185969"/>
            <a:ext cx="1295400" cy="825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 b="1" dirty="0">
                <a:latin typeface="Comic Sans MS" pitchFamily="66" charset="0"/>
              </a:rPr>
              <a:t>charge-sensitive-input</a:t>
            </a:r>
          </a:p>
        </p:txBody>
      </p:sp>
      <p:sp>
        <p:nvSpPr>
          <p:cNvPr id="923696" name="Line 48"/>
          <p:cNvSpPr>
            <a:spLocks noChangeShapeType="1"/>
          </p:cNvSpPr>
          <p:nvPr/>
        </p:nvSpPr>
        <p:spPr bwMode="auto">
          <a:xfrm flipH="1">
            <a:off x="6723020" y="2665364"/>
            <a:ext cx="649287" cy="287338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de-DE">
              <a:latin typeface="Comic Sans MS" pitchFamily="66" charset="0"/>
            </a:endParaRPr>
          </a:p>
        </p:txBody>
      </p:sp>
      <p:sp>
        <p:nvSpPr>
          <p:cNvPr id="57" name="Datumsplatzhalter 4"/>
          <p:cNvSpPr>
            <a:spLocks noGrp="1"/>
          </p:cNvSpPr>
          <p:nvPr>
            <p:ph type="dt" sz="half" idx="10"/>
          </p:nvPr>
        </p:nvSpPr>
        <p:spPr>
          <a:xfrm>
            <a:off x="381000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6"/>
          <p:cNvSpPr>
            <a:spLocks noGrp="1" noChangeArrowheads="1"/>
          </p:cNvSpPr>
          <p:nvPr>
            <p:ph type="title"/>
          </p:nvPr>
        </p:nvSpPr>
        <p:spPr>
          <a:xfrm>
            <a:off x="14288" y="-228600"/>
            <a:ext cx="7772400" cy="1143000"/>
          </a:xfrm>
        </p:spPr>
        <p:txBody>
          <a:bodyPr/>
          <a:lstStyle/>
          <a:p>
            <a:pPr eaLnBrk="1" hangingPunct="1"/>
            <a:r>
              <a:rPr lang="de-DE" sz="4000" smtClean="0"/>
              <a:t>DESY Test Beam June 2007</a:t>
            </a:r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2B7E8EC-C2FA-4F16-9EB0-686CFD41343D}" type="slidenum">
              <a:rPr lang="de-DE" altLang="en-US"/>
              <a:pPr>
                <a:defRPr/>
              </a:pPr>
              <a:t>6</a:t>
            </a:fld>
            <a:endParaRPr lang="de-DE" altLang="en-US" dirty="0"/>
          </a:p>
        </p:txBody>
      </p:sp>
      <p:pic>
        <p:nvPicPr>
          <p:cNvPr id="103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714375"/>
            <a:ext cx="638016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0165" name="Text Box 5"/>
          <p:cNvSpPr txBox="1">
            <a:spLocks noChangeArrowheads="1"/>
          </p:cNvSpPr>
          <p:nvPr/>
        </p:nvSpPr>
        <p:spPr bwMode="auto">
          <a:xfrm>
            <a:off x="6762780" y="2844792"/>
            <a:ext cx="2198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</a:t>
            </a:r>
            <a:r>
              <a:rPr lang="en-US" b="1" baseline="30000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  <a:r>
              <a:rPr lang="en-US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beam DESY II</a:t>
            </a:r>
          </a:p>
        </p:txBody>
      </p:sp>
      <p:sp>
        <p:nvSpPr>
          <p:cNvPr id="1032" name="Rectangle 6"/>
          <p:cNvSpPr>
            <a:spLocks noChangeArrowheads="1"/>
          </p:cNvSpPr>
          <p:nvPr/>
        </p:nvSpPr>
        <p:spPr bwMode="auto">
          <a:xfrm>
            <a:off x="1646238" y="1938338"/>
            <a:ext cx="185737" cy="2222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033" name="Line 7"/>
          <p:cNvSpPr>
            <a:spLocks noChangeShapeType="1"/>
          </p:cNvSpPr>
          <p:nvPr/>
        </p:nvSpPr>
        <p:spPr bwMode="auto">
          <a:xfrm flipV="1">
            <a:off x="1766888" y="1647825"/>
            <a:ext cx="273050" cy="469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2928938" y="1500188"/>
          <a:ext cx="649287" cy="638175"/>
        </p:xfrm>
        <a:graphic>
          <a:graphicData uri="http://schemas.openxmlformats.org/presentationml/2006/ole">
            <p:oleObj spid="_x0000_s2050" name="Bitmap Image" r:id="rId4" imgW="2066667" imgH="2038095" progId="PBrush">
              <p:embed/>
            </p:oleObj>
          </a:graphicData>
        </a:graphic>
      </p:graphicFrame>
      <p:sp>
        <p:nvSpPr>
          <p:cNvPr id="220169" name="Text Box 9"/>
          <p:cNvSpPr txBox="1">
            <a:spLocks noChangeArrowheads="1"/>
          </p:cNvSpPr>
          <p:nvPr/>
        </p:nvSpPr>
        <p:spPr bwMode="auto">
          <a:xfrm>
            <a:off x="1714500" y="2762250"/>
            <a:ext cx="1384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GEM:</a:t>
            </a:r>
          </a:p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10 * 10 cm</a:t>
            </a:r>
            <a:r>
              <a:rPr lang="en-US" sz="14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p:sp>
        <p:nvSpPr>
          <p:cNvPr id="220170" name="Text Box 10"/>
          <p:cNvSpPr txBox="1">
            <a:spLocks noChangeArrowheads="1"/>
          </p:cNvSpPr>
          <p:nvPr/>
        </p:nvSpPr>
        <p:spPr bwMode="auto">
          <a:xfrm>
            <a:off x="2428875" y="1214438"/>
            <a:ext cx="16573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TimePix</a:t>
            </a:r>
          </a:p>
        </p:txBody>
      </p:sp>
      <p:sp>
        <p:nvSpPr>
          <p:cNvPr id="220171" name="Oval 11"/>
          <p:cNvSpPr>
            <a:spLocks noChangeArrowheads="1"/>
          </p:cNvSpPr>
          <p:nvPr/>
        </p:nvSpPr>
        <p:spPr bwMode="auto">
          <a:xfrm rot="10800000">
            <a:off x="428625" y="1714500"/>
            <a:ext cx="498475" cy="1447800"/>
          </a:xfrm>
          <a:prstGeom prst="ellipse">
            <a:avLst/>
          </a:prstGeom>
          <a:noFill/>
          <a:ln w="57150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 dirty="0">
              <a:solidFill>
                <a:schemeClr val="accent6"/>
              </a:solidFill>
            </a:endParaRPr>
          </a:p>
        </p:txBody>
      </p:sp>
      <p:sp>
        <p:nvSpPr>
          <p:cNvPr id="220172" name="Oval 12"/>
          <p:cNvSpPr>
            <a:spLocks noChangeArrowheads="1"/>
          </p:cNvSpPr>
          <p:nvPr/>
        </p:nvSpPr>
        <p:spPr bwMode="auto">
          <a:xfrm rot="10800000">
            <a:off x="5715000" y="1714500"/>
            <a:ext cx="498475" cy="1447800"/>
          </a:xfrm>
          <a:prstGeom prst="ellipse">
            <a:avLst/>
          </a:prstGeom>
          <a:noFill/>
          <a:ln w="57150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>
              <a:defRPr/>
            </a:pPr>
            <a:endParaRPr lang="en-US" sz="24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20173" name="Text Box 13"/>
          <p:cNvSpPr txBox="1">
            <a:spLocks noChangeArrowheads="1"/>
          </p:cNvSpPr>
          <p:nvPr/>
        </p:nvSpPr>
        <p:spPr bwMode="auto">
          <a:xfrm>
            <a:off x="214313" y="3282950"/>
            <a:ext cx="1357312" cy="7381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1400" b="1" dirty="0" err="1" smtClean="0">
                <a:solidFill>
                  <a:schemeClr val="accent6"/>
                </a:solidFill>
                <a:latin typeface="Comic Sans MS" pitchFamily="66" charset="0"/>
              </a:rPr>
              <a:t>trigger</a:t>
            </a:r>
            <a:r>
              <a:rPr lang="de-DE" sz="1400" b="1" dirty="0" smtClean="0">
                <a:solidFill>
                  <a:schemeClr val="accent6"/>
                </a:solidFill>
                <a:latin typeface="Comic Sans MS" pitchFamily="66" charset="0"/>
              </a:rPr>
              <a:t> (</a:t>
            </a:r>
            <a:r>
              <a:rPr lang="de-DE" sz="1400" b="1" dirty="0" err="1" smtClean="0">
                <a:solidFill>
                  <a:schemeClr val="accent6"/>
                </a:solidFill>
                <a:latin typeface="Comic Sans MS" pitchFamily="66" charset="0"/>
              </a:rPr>
              <a:t>scintill</a:t>
            </a:r>
            <a:r>
              <a:rPr lang="de-DE" sz="1400" b="1" dirty="0">
                <a:solidFill>
                  <a:schemeClr val="accent6"/>
                </a:solidFill>
                <a:latin typeface="Comic Sans MS" pitchFamily="66" charset="0"/>
              </a:rPr>
              <a:t>.) &amp;</a:t>
            </a:r>
          </a:p>
          <a:p>
            <a:pPr algn="ctr">
              <a:defRPr/>
            </a:pPr>
            <a:r>
              <a:rPr lang="de-DE" sz="1400" b="1" dirty="0" smtClean="0">
                <a:solidFill>
                  <a:schemeClr val="accent6"/>
                </a:solidFill>
                <a:latin typeface="Comic Sans MS" pitchFamily="66" charset="0"/>
              </a:rPr>
              <a:t>Si-</a:t>
            </a:r>
            <a:r>
              <a:rPr lang="de-DE" sz="1400" b="1" dirty="0" err="1" smtClean="0">
                <a:solidFill>
                  <a:schemeClr val="accent6"/>
                </a:solidFill>
                <a:latin typeface="Comic Sans MS" pitchFamily="66" charset="0"/>
              </a:rPr>
              <a:t>telescope</a:t>
            </a:r>
            <a:r>
              <a:rPr lang="de-DE" sz="1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endParaRPr lang="de-DE" sz="1400" b="1" dirty="0">
              <a:solidFill>
                <a:schemeClr val="accent6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itchFamily="66" charset="0"/>
            </a:endParaRPr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6429375" y="1537025"/>
            <a:ext cx="27860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 smtClean="0">
                <a:latin typeface="Comic Sans MS" pitchFamily="66" charset="0"/>
              </a:rPr>
              <a:t>Failure-free and stable operation of </a:t>
            </a:r>
            <a:r>
              <a:rPr lang="en-US" sz="2000" dirty="0" err="1" smtClean="0">
                <a:latin typeface="Comic Sans MS" pitchFamily="66" charset="0"/>
              </a:rPr>
              <a:t>TimePix</a:t>
            </a:r>
            <a:r>
              <a:rPr lang="en-US" sz="2000" dirty="0" smtClean="0">
                <a:latin typeface="Comic Sans MS" pitchFamily="66" charset="0"/>
              </a:rPr>
              <a:t>-GEM-setup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220182" name="Text Box 22"/>
          <p:cNvSpPr txBox="1">
            <a:spLocks noChangeArrowheads="1"/>
          </p:cNvSpPr>
          <p:nvPr/>
        </p:nvSpPr>
        <p:spPr bwMode="auto">
          <a:xfrm>
            <a:off x="142875" y="4500563"/>
            <a:ext cx="2971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Two different types of GEMs tested: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1600" dirty="0" smtClean="0">
                <a:latin typeface="Comic Sans MS" pitchFamily="66" charset="0"/>
              </a:rPr>
              <a:t>Standard </a:t>
            </a:r>
            <a:r>
              <a:rPr lang="en-US" sz="1600" b="1" dirty="0" smtClean="0">
                <a:latin typeface="Comic Sans MS" pitchFamily="66" charset="0"/>
              </a:rPr>
              <a:t>100x100mm</a:t>
            </a:r>
            <a:r>
              <a:rPr lang="en-US" sz="1600" b="1" baseline="30000" dirty="0" smtClean="0">
                <a:latin typeface="Comic Sans MS" pitchFamily="66" charset="0"/>
              </a:rPr>
              <a:t>2</a:t>
            </a:r>
            <a:r>
              <a:rPr lang="en-US" sz="1600" dirty="0" smtClean="0">
                <a:latin typeface="Comic Sans MS" pitchFamily="66" charset="0"/>
              </a:rPr>
              <a:t> GEMs </a:t>
            </a:r>
            <a:r>
              <a:rPr lang="en-US" sz="1600" dirty="0" err="1" smtClean="0">
                <a:latin typeface="Comic Sans MS" pitchFamily="66" charset="0"/>
              </a:rPr>
              <a:t>mit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b="1" dirty="0" smtClean="0">
                <a:latin typeface="Comic Sans MS" pitchFamily="66" charset="0"/>
              </a:rPr>
              <a:t>140µm hole pitch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1600" dirty="0" smtClean="0">
                <a:latin typeface="Comic Sans MS" pitchFamily="66" charset="0"/>
              </a:rPr>
              <a:t>small GEMs </a:t>
            </a:r>
            <a:r>
              <a:rPr lang="en-US" sz="1600" b="1" dirty="0" smtClean="0">
                <a:latin typeface="Comic Sans MS" pitchFamily="66" charset="0"/>
              </a:rPr>
              <a:t>24x28mm</a:t>
            </a:r>
            <a:r>
              <a:rPr lang="en-US" sz="1600" b="1" baseline="30000" dirty="0" smtClean="0">
                <a:latin typeface="Comic Sans MS" pitchFamily="66" charset="0"/>
              </a:rPr>
              <a:t>2</a:t>
            </a:r>
            <a:r>
              <a:rPr lang="en-US" sz="1600" baseline="30000" dirty="0" smtClean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with a fine pitch of 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50µm</a:t>
            </a:r>
            <a:endParaRPr 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Pfeil nach rechts 20"/>
          <p:cNvSpPr/>
          <p:nvPr/>
        </p:nvSpPr>
        <p:spPr>
          <a:xfrm>
            <a:off x="71438" y="2571744"/>
            <a:ext cx="7286644" cy="285752"/>
          </a:xfrm>
          <a:prstGeom prst="rightArrow">
            <a:avLst/>
          </a:prstGeom>
          <a:solidFill>
            <a:srgbClr val="7E9CE8"/>
          </a:solidFill>
          <a:ln>
            <a:solidFill>
              <a:srgbClr val="3333FF"/>
            </a:solidFill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cxnSp>
        <p:nvCxnSpPr>
          <p:cNvPr id="19" name="Gerade Verbindung mit Pfeil 18"/>
          <p:cNvCxnSpPr/>
          <p:nvPr/>
        </p:nvCxnSpPr>
        <p:spPr>
          <a:xfrm rot="5400000">
            <a:off x="2428875" y="2143125"/>
            <a:ext cx="500063" cy="50006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7" name="Object 9"/>
          <p:cNvGraphicFramePr>
            <a:graphicFrameLocks noChangeAspect="1"/>
          </p:cNvGraphicFramePr>
          <p:nvPr>
            <p:ph sz="half" idx="4294967295"/>
          </p:nvPr>
        </p:nvGraphicFramePr>
        <p:xfrm>
          <a:off x="3357563" y="3929063"/>
          <a:ext cx="4037012" cy="3119437"/>
        </p:xfrm>
        <a:graphic>
          <a:graphicData uri="http://schemas.openxmlformats.org/presentationml/2006/ole">
            <p:oleObj spid="_x0000_s2051" name="Assembly" r:id="rId5" imgW="10058040" imgH="7772400" progId="">
              <p:embed/>
            </p:oleObj>
          </a:graphicData>
        </a:graphic>
      </p:graphicFrame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4476750" y="4000500"/>
            <a:ext cx="3095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GEM-stack with </a:t>
            </a:r>
            <a:r>
              <a:rPr lang="en-US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TimePix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: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7358063" y="4684713"/>
            <a:ext cx="178593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5725" indent="-85725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latin typeface="Comic Sans MS" pitchFamily="66" charset="0"/>
              </a:rPr>
              <a:t>Shown for fine pitched (small) GEMs</a:t>
            </a:r>
          </a:p>
          <a:p>
            <a:pPr marL="85725" indent="-85725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latin typeface="Comic Sans MS" pitchFamily="66" charset="0"/>
              </a:rPr>
              <a:t>6mm drift volume</a:t>
            </a:r>
          </a:p>
          <a:p>
            <a:pPr marL="85725" indent="-85725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 1.8mm distance between transfer and induction gaps</a:t>
            </a:r>
            <a:endParaRPr lang="en-US" sz="1400" dirty="0">
              <a:latin typeface="Comic Sans MS" pitchFamily="66" charset="0"/>
              <a:sym typeface="Symbol" pitchFamily="18" charset="2"/>
            </a:endParaRPr>
          </a:p>
        </p:txBody>
      </p:sp>
      <p:cxnSp>
        <p:nvCxnSpPr>
          <p:cNvPr id="25" name="Gerade Verbindung mit Pfeil 24"/>
          <p:cNvCxnSpPr/>
          <p:nvPr/>
        </p:nvCxnSpPr>
        <p:spPr>
          <a:xfrm rot="10800000" flipV="1">
            <a:off x="6677025" y="5643563"/>
            <a:ext cx="823913" cy="261937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atumsplatzhalter 4"/>
          <p:cNvSpPr>
            <a:spLocks noGrp="1"/>
          </p:cNvSpPr>
          <p:nvPr>
            <p:ph type="dt" sz="half" idx="10"/>
          </p:nvPr>
        </p:nvSpPr>
        <p:spPr>
          <a:xfrm>
            <a:off x="381000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56D02-A094-4C27-B1F2-87F458DC1001}" type="slidenum">
              <a:rPr lang="en-GB"/>
              <a:pPr/>
              <a:t>7</a:t>
            </a:fld>
            <a:endParaRPr lang="en-GB"/>
          </a:p>
        </p:txBody>
      </p:sp>
      <p:sp>
        <p:nvSpPr>
          <p:cNvPr id="9861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7932"/>
            <a:ext cx="6507189" cy="993775"/>
          </a:xfrm>
        </p:spPr>
        <p:txBody>
          <a:bodyPr/>
          <a:lstStyle/>
          <a:p>
            <a:r>
              <a:rPr lang="de-DE" sz="3600" dirty="0"/>
              <a:t> </a:t>
            </a:r>
            <a:r>
              <a:rPr lang="de-DE" sz="4000" b="1" dirty="0"/>
              <a:t>Data </a:t>
            </a:r>
            <a:r>
              <a:rPr lang="de-DE" sz="4000" b="1" dirty="0" err="1"/>
              <a:t>taking</a:t>
            </a:r>
            <a:r>
              <a:rPr lang="de-DE" sz="4000" b="1" dirty="0"/>
              <a:t> </a:t>
            </a:r>
            <a:r>
              <a:rPr lang="de-DE" sz="4000" b="1" dirty="0" err="1"/>
              <a:t>properties</a:t>
            </a:r>
            <a:r>
              <a:rPr lang="de-DE" sz="4000" b="1" dirty="0"/>
              <a:t> </a:t>
            </a:r>
            <a:r>
              <a:rPr lang="de-DE" sz="4000" b="1" dirty="0" err="1"/>
              <a:t>and</a:t>
            </a:r>
            <a:r>
              <a:rPr lang="de-DE" sz="4000" b="1" dirty="0"/>
              <a:t> </a:t>
            </a:r>
            <a:r>
              <a:rPr lang="de-DE" sz="4000" b="1" dirty="0" err="1"/>
              <a:t>reconstruction</a:t>
            </a:r>
            <a:endParaRPr lang="de-DE" sz="4000" b="1" dirty="0"/>
          </a:p>
        </p:txBody>
      </p:sp>
      <p:sp>
        <p:nvSpPr>
          <p:cNvPr id="986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6953" y="1541493"/>
            <a:ext cx="6477000" cy="4114800"/>
          </a:xfrm>
        </p:spPr>
        <p:txBody>
          <a:bodyPr/>
          <a:lstStyle/>
          <a:p>
            <a:r>
              <a:rPr lang="en-US" sz="2000" b="1" dirty="0"/>
              <a:t>Two independent data streams: </a:t>
            </a:r>
            <a:r>
              <a:rPr lang="en-US" sz="2000" b="1" dirty="0" err="1"/>
              <a:t>TimePix</a:t>
            </a:r>
            <a:r>
              <a:rPr lang="en-US" sz="2000" b="1" dirty="0"/>
              <a:t> data (Windows based readout) and </a:t>
            </a:r>
            <a:r>
              <a:rPr lang="en-US" sz="2000" b="1" dirty="0" err="1"/>
              <a:t>SiTel</a:t>
            </a:r>
            <a:r>
              <a:rPr lang="en-US" sz="2000" b="1" dirty="0"/>
              <a:t>.</a:t>
            </a:r>
          </a:p>
          <a:p>
            <a:r>
              <a:rPr lang="en-US" sz="2000" b="1" dirty="0" smtClean="0"/>
              <a:t>Si-Tel </a:t>
            </a:r>
            <a:r>
              <a:rPr lang="en-US" sz="2000" b="1" dirty="0"/>
              <a:t>allows the determination of the drift distance with  ~50</a:t>
            </a:r>
            <a:r>
              <a:rPr lang="el-GR" sz="2000" b="1" dirty="0">
                <a:cs typeface="Times New Roman" pitchFamily="18" charset="0"/>
              </a:rPr>
              <a:t>μ</a:t>
            </a:r>
            <a:r>
              <a:rPr lang="en-US" sz="2000" b="1" dirty="0">
                <a:cs typeface="Times New Roman" pitchFamily="18" charset="0"/>
              </a:rPr>
              <a:t>m precision</a:t>
            </a:r>
          </a:p>
          <a:p>
            <a:r>
              <a:rPr lang="en-US" sz="2000" b="1" dirty="0"/>
              <a:t>Cleaning up of multiple tracks by</a:t>
            </a:r>
          </a:p>
          <a:p>
            <a:pPr lvl="1"/>
            <a:r>
              <a:rPr lang="en-US" sz="2000" b="1" dirty="0"/>
              <a:t>double hits in the </a:t>
            </a:r>
            <a:r>
              <a:rPr lang="en-US" sz="2000" b="1" dirty="0" err="1"/>
              <a:t>S</a:t>
            </a:r>
            <a:r>
              <a:rPr lang="en-US" sz="2000" b="1" dirty="0" err="1" smtClean="0"/>
              <a:t>iTel</a:t>
            </a:r>
            <a:endParaRPr lang="en-US" sz="2000" b="1" dirty="0"/>
          </a:p>
          <a:p>
            <a:pPr lvl="1"/>
            <a:r>
              <a:rPr lang="en-US" sz="2000" b="1" dirty="0"/>
              <a:t>in projection along the track: secondary  maxi-mum signals another track </a:t>
            </a:r>
            <a:endParaRPr lang="en-US" sz="2000" b="1" dirty="0" smtClean="0"/>
          </a:p>
          <a:p>
            <a:pPr>
              <a:lnSpc>
                <a:spcPct val="90000"/>
              </a:lnSpc>
            </a:pPr>
            <a:r>
              <a:rPr lang="en-US" sz="2000" b="1" dirty="0" smtClean="0"/>
              <a:t>Every other pixel in a row is set to the TOT property, and TIME property in between</a:t>
            </a:r>
          </a:p>
          <a:p>
            <a:pPr>
              <a:lnSpc>
                <a:spcPct val="90000"/>
              </a:lnSpc>
            </a:pPr>
            <a:r>
              <a:rPr lang="en-US" sz="2000" b="1" dirty="0" smtClean="0"/>
              <a:t>All over the surface ordered in a checker board fashion</a:t>
            </a:r>
          </a:p>
          <a:p>
            <a:pPr>
              <a:lnSpc>
                <a:spcPct val="90000"/>
              </a:lnSpc>
            </a:pPr>
            <a:r>
              <a:rPr lang="en-US" sz="2000" b="1" dirty="0" smtClean="0"/>
              <a:t>Reconstruction is done by mapping ½ of all pixels onto 256x256 matrix. Missing </a:t>
            </a:r>
            <a:r>
              <a:rPr lang="en-US" sz="2000" b="1" dirty="0" smtClean="0"/>
              <a:t>neighbors </a:t>
            </a:r>
            <a:r>
              <a:rPr lang="en-US" sz="2000" b="1" dirty="0" smtClean="0"/>
              <a:t>in TOT or TIME data are thereby interpolated </a:t>
            </a:r>
          </a:p>
          <a:p>
            <a:pPr lvl="1"/>
            <a:endParaRPr lang="en-US" sz="2000" b="1" dirty="0"/>
          </a:p>
          <a:p>
            <a:endParaRPr lang="de-DE" sz="2000" b="1" dirty="0"/>
          </a:p>
        </p:txBody>
      </p:sp>
      <p:sp>
        <p:nvSpPr>
          <p:cNvPr id="986116" name="Rectangle 4"/>
          <p:cNvSpPr>
            <a:spLocks noChangeArrowheads="1"/>
          </p:cNvSpPr>
          <p:nvPr/>
        </p:nvSpPr>
        <p:spPr bwMode="auto">
          <a:xfrm>
            <a:off x="226953" y="3991014"/>
            <a:ext cx="6019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de-DE" sz="1800" b="1" dirty="0">
              <a:latin typeface="Comic Sans MS" pitchFamily="66" charset="0"/>
            </a:endParaRPr>
          </a:p>
        </p:txBody>
      </p:sp>
      <p:graphicFrame>
        <p:nvGraphicFramePr>
          <p:cNvPr id="986210" name="Group 98"/>
          <p:cNvGraphicFramePr>
            <a:graphicFrameLocks noGrp="1"/>
          </p:cNvGraphicFramePr>
          <p:nvPr>
            <p:ph sz="quarter" idx="3"/>
          </p:nvPr>
        </p:nvGraphicFramePr>
        <p:xfrm>
          <a:off x="6507189" y="2808279"/>
          <a:ext cx="2438400" cy="2084832"/>
        </p:xfrm>
        <a:graphic>
          <a:graphicData uri="http://schemas.openxmlformats.org/drawingml/2006/table">
            <a:tbl>
              <a:tblPr/>
              <a:tblGrid>
                <a:gridCol w="812800"/>
                <a:gridCol w="812800"/>
                <a:gridCol w="8128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TIME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TIME</a:t>
                      </a:r>
                      <a:endParaRPr kumimoji="0" 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TIME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TIME</a:t>
                      </a:r>
                      <a:endParaRPr kumimoji="0" 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TOT</a:t>
                      </a:r>
                      <a:endParaRPr kumimoji="0" lang="de-DE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  <p:sp>
        <p:nvSpPr>
          <p:cNvPr id="9" name="Datumsplatzhalter 4"/>
          <p:cNvSpPr>
            <a:spLocks noGrp="1"/>
          </p:cNvSpPr>
          <p:nvPr>
            <p:ph type="dt" sz="half" idx="10"/>
          </p:nvPr>
        </p:nvSpPr>
        <p:spPr>
          <a:xfrm>
            <a:off x="381000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-71438"/>
            <a:ext cx="6981859" cy="1143001"/>
          </a:xfrm>
        </p:spPr>
        <p:txBody>
          <a:bodyPr/>
          <a:lstStyle/>
          <a:p>
            <a:pPr eaLnBrk="1" hangingPunct="1"/>
            <a:r>
              <a:rPr lang="de-DE" sz="5400" dirty="0" err="1" smtClean="0"/>
              <a:t>Typical</a:t>
            </a:r>
            <a:r>
              <a:rPr lang="de-DE" sz="5400" dirty="0" smtClean="0"/>
              <a:t> </a:t>
            </a:r>
            <a:r>
              <a:rPr lang="de-DE" sz="5400" dirty="0" err="1" smtClean="0"/>
              <a:t>events</a:t>
            </a:r>
            <a:endParaRPr lang="de-DE" sz="5400" dirty="0" smtClean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B3B4A0-BD80-4DC4-AC99-B0CA8C0FA1F0}" type="slidenum">
              <a:rPr lang="de-DE" altLang="en-US"/>
              <a:pPr>
                <a:defRPr/>
              </a:pPr>
              <a:t>8</a:t>
            </a:fld>
            <a:endParaRPr lang="de-DE" alt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428625" y="5181624"/>
            <a:ext cx="828675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US" dirty="0" smtClean="0">
                <a:latin typeface="Comic Sans MS" pitchFamily="66" charset="0"/>
              </a:rPr>
              <a:t>Search contiguous areas for cluster reconstruction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Use TOT-information to separate merged clusters</a:t>
            </a:r>
          </a:p>
          <a:p>
            <a:pPr marL="1714500" lvl="3" indent="-342900"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Symbol"/>
              </a:rPr>
              <a:t>BUT diffusion smears our information of individual primary e</a:t>
            </a:r>
            <a:r>
              <a:rPr lang="en-US" b="1" baseline="30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Symbol"/>
              </a:rPr>
              <a:t>-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sym typeface="Symbol"/>
              </a:rPr>
              <a:t>from distinct clusters. These electrons overlap and appear to belong to the same (single) cluster.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2071688" y="3357563"/>
            <a:ext cx="1143000" cy="42862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71438" y="1000125"/>
            <a:ext cx="8829675" cy="4286250"/>
            <a:chOff x="71438" y="1000125"/>
            <a:chExt cx="8829675" cy="4286250"/>
          </a:xfrm>
        </p:grpSpPr>
        <p:grpSp>
          <p:nvGrpSpPr>
            <p:cNvPr id="2" name="Gruppieren 13"/>
            <p:cNvGrpSpPr>
              <a:grpSpLocks/>
            </p:cNvGrpSpPr>
            <p:nvPr/>
          </p:nvGrpSpPr>
          <p:grpSpPr bwMode="auto">
            <a:xfrm>
              <a:off x="8358188" y="2000250"/>
              <a:ext cx="357187" cy="2071688"/>
              <a:chOff x="8501090" y="1714488"/>
              <a:chExt cx="357190" cy="2786876"/>
            </a:xfrm>
          </p:grpSpPr>
          <p:cxnSp>
            <p:nvCxnSpPr>
              <p:cNvPr id="10" name="Gerade Verbindung 9"/>
              <p:cNvCxnSpPr/>
              <p:nvPr/>
            </p:nvCxnSpPr>
            <p:spPr>
              <a:xfrm>
                <a:off x="8501090" y="1714488"/>
                <a:ext cx="357190" cy="213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 Verbindung 10"/>
              <p:cNvCxnSpPr/>
              <p:nvPr/>
            </p:nvCxnSpPr>
            <p:spPr>
              <a:xfrm>
                <a:off x="8501090" y="4499228"/>
                <a:ext cx="357190" cy="213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Gerade Verbindung mit Pfeil 12"/>
              <p:cNvCxnSpPr/>
              <p:nvPr/>
            </p:nvCxnSpPr>
            <p:spPr>
              <a:xfrm rot="5400000">
                <a:off x="7292598" y="3107132"/>
                <a:ext cx="2786876" cy="1587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389" name="Textfeld 14"/>
            <p:cNvSpPr txBox="1">
              <a:spLocks noChangeArrowheads="1"/>
            </p:cNvSpPr>
            <p:nvPr/>
          </p:nvSpPr>
          <p:spPr bwMode="auto">
            <a:xfrm rot="-5400000">
              <a:off x="8236744" y="2836069"/>
              <a:ext cx="92868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2000" b="1">
                  <a:latin typeface="Comic Sans MS" pitchFamily="66" charset="0"/>
                </a:rPr>
                <a:t>1.5ns</a:t>
              </a:r>
              <a:endParaRPr lang="de-DE" b="1">
                <a:latin typeface="Comic Sans MS" pitchFamily="66" charset="0"/>
              </a:endParaRPr>
            </a:p>
          </p:txBody>
        </p:sp>
        <p:pic>
          <p:nvPicPr>
            <p:cNvPr id="1639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438" y="1000125"/>
              <a:ext cx="8310562" cy="428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Ellipse 21"/>
            <p:cNvSpPr/>
            <p:nvPr/>
          </p:nvSpPr>
          <p:spPr>
            <a:xfrm>
              <a:off x="2357438" y="3571875"/>
              <a:ext cx="1214437" cy="357188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16395" name="Textfeld 23"/>
            <p:cNvSpPr txBox="1">
              <a:spLocks noChangeArrowheads="1"/>
            </p:cNvSpPr>
            <p:nvPr/>
          </p:nvSpPr>
          <p:spPr bwMode="auto">
            <a:xfrm>
              <a:off x="1785938" y="4000500"/>
              <a:ext cx="200025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Comic Sans MS" pitchFamily="66" charset="0"/>
                </a:rPr>
                <a:t>merged</a:t>
              </a:r>
              <a:r>
                <a:rPr lang="de-DE" dirty="0" smtClean="0">
                  <a:solidFill>
                    <a:schemeClr val="bg1"/>
                  </a:solidFill>
                  <a:latin typeface="Comic Sans MS" pitchFamily="66" charset="0"/>
                </a:rPr>
                <a:t> </a:t>
              </a:r>
              <a:r>
                <a:rPr lang="en-US" dirty="0" smtClean="0">
                  <a:solidFill>
                    <a:schemeClr val="bg1"/>
                  </a:solidFill>
                  <a:latin typeface="Comic Sans MS" pitchFamily="66" charset="0"/>
                </a:rPr>
                <a:t>cluster</a:t>
              </a:r>
              <a:endParaRPr lang="en-US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cxnSp>
          <p:nvCxnSpPr>
            <p:cNvPr id="26" name="Gerade Verbindung mit Pfeil 25"/>
            <p:cNvCxnSpPr/>
            <p:nvPr/>
          </p:nvCxnSpPr>
          <p:spPr>
            <a:xfrm>
              <a:off x="4572000" y="2559050"/>
              <a:ext cx="3000375" cy="1588"/>
            </a:xfrm>
            <a:prstGeom prst="straightConnector1">
              <a:avLst/>
            </a:prstGeom>
            <a:ln w="50800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7" name="Textfeld 26"/>
            <p:cNvSpPr txBox="1">
              <a:spLocks noChangeArrowheads="1"/>
            </p:cNvSpPr>
            <p:nvPr/>
          </p:nvSpPr>
          <p:spPr bwMode="auto">
            <a:xfrm>
              <a:off x="5643563" y="2201863"/>
              <a:ext cx="121443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b="1" dirty="0">
                  <a:solidFill>
                    <a:schemeClr val="bg1"/>
                  </a:solidFill>
                  <a:latin typeface="Comic Sans MS" pitchFamily="66" charset="0"/>
                </a:rPr>
                <a:t>14mm</a:t>
              </a:r>
            </a:p>
          </p:txBody>
        </p:sp>
      </p:grpSp>
      <p:sp>
        <p:nvSpPr>
          <p:cNvPr id="19" name="Datumsplatzhalter 4"/>
          <p:cNvSpPr>
            <a:spLocks noGrp="1"/>
          </p:cNvSpPr>
          <p:nvPr>
            <p:ph type="dt" sz="half" idx="10"/>
          </p:nvPr>
        </p:nvSpPr>
        <p:spPr>
          <a:xfrm>
            <a:off x="-1" y="65151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A. Bamberger</a:t>
            </a:r>
            <a:endParaRPr lang="en-GB"/>
          </a:p>
        </p:txBody>
      </p:sp>
      <p:sp>
        <p:nvSpPr>
          <p:cNvPr id="4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3C365-CA85-4842-9B97-B0A210E914A8}" type="slidenum">
              <a:rPr lang="en-GB"/>
              <a:pPr/>
              <a:t>9</a:t>
            </a:fld>
            <a:endParaRPr lang="en-GB"/>
          </a:p>
        </p:txBody>
      </p:sp>
      <p:sp>
        <p:nvSpPr>
          <p:cNvPr id="107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1733"/>
            <a:ext cx="6934200" cy="1143000"/>
          </a:xfrm>
        </p:spPr>
        <p:txBody>
          <a:bodyPr/>
          <a:lstStyle/>
          <a:p>
            <a:pPr algn="l"/>
            <a:r>
              <a:rPr lang="en-US" sz="3200" dirty="0" smtClean="0"/>
              <a:t>Spatial </a:t>
            </a:r>
            <a:r>
              <a:rPr lang="en-US" sz="3200" dirty="0"/>
              <a:t>properties of cluster position due to the  discrete structure of GEMs</a:t>
            </a:r>
            <a:r>
              <a:rPr lang="en-US" sz="3600" dirty="0"/>
              <a:t> </a:t>
            </a:r>
            <a:endParaRPr lang="de-DE" sz="3600" dirty="0"/>
          </a:p>
        </p:txBody>
      </p:sp>
      <p:sp>
        <p:nvSpPr>
          <p:cNvPr id="1075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4419600" cy="4419600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sz="1800" b="1" dirty="0"/>
              <a:t>hole of the </a:t>
            </a:r>
            <a:r>
              <a:rPr lang="en-US" sz="1800" b="1" u="sng" dirty="0"/>
              <a:t>first</a:t>
            </a:r>
            <a:r>
              <a:rPr lang="en-US" sz="1800" b="1" dirty="0"/>
              <a:t> GEM is “perfectly mapped onto the </a:t>
            </a:r>
            <a:r>
              <a:rPr lang="en-US" sz="1800" b="1" dirty="0" smtClean="0"/>
              <a:t>detector. The </a:t>
            </a:r>
            <a:r>
              <a:rPr lang="en-US" sz="1800" b="1" dirty="0" err="1" smtClean="0"/>
              <a:t>centroid</a:t>
            </a:r>
            <a:r>
              <a:rPr lang="en-US" sz="1800" b="1" dirty="0" smtClean="0"/>
              <a:t> of the e</a:t>
            </a:r>
            <a:r>
              <a:rPr lang="en-US" sz="1800" b="1" baseline="30000" dirty="0" smtClean="0"/>
              <a:t>-</a:t>
            </a:r>
            <a:r>
              <a:rPr lang="en-US" sz="1800" b="1" dirty="0" smtClean="0"/>
              <a:t> avalanche remains stable</a:t>
            </a:r>
            <a:r>
              <a:rPr lang="en-US" sz="1800" b="1" dirty="0" smtClean="0"/>
              <a:t>.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sz="1800" b="1" dirty="0" smtClean="0"/>
              <a:t>for </a:t>
            </a:r>
            <a:r>
              <a:rPr lang="en-US" sz="1800" b="1" dirty="0" smtClean="0"/>
              <a:t>large drift distances </a:t>
            </a:r>
            <a:r>
              <a:rPr lang="en-US" sz="1800" b="1" dirty="0" err="1" smtClean="0"/>
              <a:t>R</a:t>
            </a:r>
            <a:r>
              <a:rPr lang="en-US" sz="1800" b="1" baseline="-25000" dirty="0" err="1" smtClean="0"/>
              <a:t>diff</a:t>
            </a:r>
            <a:r>
              <a:rPr lang="en-US" sz="1800" b="1" dirty="0" smtClean="0"/>
              <a:t> &gt;&gt;</a:t>
            </a:r>
            <a:r>
              <a:rPr lang="en-US" sz="1800" b="1" dirty="0" err="1" smtClean="0"/>
              <a:t>R</a:t>
            </a:r>
            <a:r>
              <a:rPr lang="en-US" sz="1800" b="1" baseline="-25000" dirty="0" err="1" smtClean="0"/>
              <a:t>charge</a:t>
            </a:r>
            <a:r>
              <a:rPr lang="en-US" sz="1800" b="1" baseline="-25000" dirty="0" smtClean="0"/>
              <a:t>,</a:t>
            </a:r>
            <a:r>
              <a:rPr lang="en-US" sz="1800" b="1" dirty="0" smtClean="0"/>
              <a:t> then </a:t>
            </a:r>
            <a:r>
              <a:rPr lang="en-US" sz="1800" b="1" dirty="0" err="1" smtClean="0"/>
              <a:t>centroid</a:t>
            </a:r>
            <a:r>
              <a:rPr lang="en-US" sz="1800" b="1" dirty="0" smtClean="0"/>
              <a:t> determination is perfect, even for multi electron clusters 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sz="1800" b="1" dirty="0" smtClean="0"/>
              <a:t>for </a:t>
            </a:r>
            <a:r>
              <a:rPr lang="en-US" sz="1800" b="1" dirty="0"/>
              <a:t>small drift distances is </a:t>
            </a:r>
            <a:r>
              <a:rPr lang="en-US" sz="1800" b="1" dirty="0" err="1" smtClean="0"/>
              <a:t>R</a:t>
            </a:r>
            <a:r>
              <a:rPr lang="en-US" sz="1800" b="1" baseline="-25000" dirty="0" err="1" smtClean="0"/>
              <a:t>diff</a:t>
            </a:r>
            <a:r>
              <a:rPr lang="en-US" sz="1800" b="1" dirty="0" smtClean="0"/>
              <a:t> &lt;&lt;</a:t>
            </a:r>
            <a:r>
              <a:rPr lang="en-US" sz="1800" b="1" dirty="0" err="1" smtClean="0"/>
              <a:t>R</a:t>
            </a:r>
            <a:r>
              <a:rPr lang="en-US" sz="1800" b="1" baseline="-25000" dirty="0" err="1" smtClean="0"/>
              <a:t>charge</a:t>
            </a:r>
            <a:r>
              <a:rPr lang="en-US" sz="1800" b="1" dirty="0" smtClean="0"/>
              <a:t> </a:t>
            </a:r>
            <a:r>
              <a:rPr lang="en-US" sz="1800" b="1" dirty="0"/>
              <a:t>and </a:t>
            </a:r>
            <a:r>
              <a:rPr lang="en-US" sz="1800" b="1" dirty="0" err="1" smtClean="0"/>
              <a:t>R</a:t>
            </a:r>
            <a:r>
              <a:rPr lang="en-US" sz="1800" b="1" baseline="-25000" dirty="0" err="1" smtClean="0"/>
              <a:t>diff</a:t>
            </a:r>
            <a:r>
              <a:rPr lang="en-US" sz="1800" b="1" baseline="-25000" dirty="0" smtClean="0"/>
              <a:t> </a:t>
            </a:r>
            <a:r>
              <a:rPr lang="en-US" sz="1800" b="1" dirty="0"/>
              <a:t>&lt;</a:t>
            </a:r>
            <a:r>
              <a:rPr lang="en-US" sz="1800" b="1" baseline="-25000" dirty="0"/>
              <a:t> </a:t>
            </a:r>
            <a:r>
              <a:rPr lang="en-US" sz="1800" b="1" dirty="0" err="1"/>
              <a:t>d</a:t>
            </a:r>
            <a:r>
              <a:rPr lang="en-US" sz="1800" b="1" baseline="-25000" dirty="0" err="1"/>
              <a:t>hole</a:t>
            </a:r>
            <a:r>
              <a:rPr lang="en-US" sz="1800" b="1" dirty="0"/>
              <a:t> there is also a perfect mapping for </a:t>
            </a:r>
            <a:r>
              <a:rPr lang="en-US" sz="1800" b="1" u="sng" dirty="0"/>
              <a:t>isolated</a:t>
            </a:r>
            <a:r>
              <a:rPr lang="en-US" sz="1800" b="1" dirty="0"/>
              <a:t> clusters (single or multi electron clusters)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r>
              <a:rPr lang="en-US" sz="1800" b="1" dirty="0"/>
              <a:t>for intermediate drift distances        </a:t>
            </a:r>
            <a:r>
              <a:rPr lang="en-US" sz="1800" b="1" dirty="0" err="1" smtClean="0"/>
              <a:t>R</a:t>
            </a:r>
            <a:r>
              <a:rPr lang="en-US" sz="1800" b="1" baseline="-25000" dirty="0" err="1" smtClean="0"/>
              <a:t>diff</a:t>
            </a:r>
            <a:r>
              <a:rPr lang="en-US" sz="1800" b="1" dirty="0" smtClean="0"/>
              <a:t> &lt;&lt;</a:t>
            </a:r>
            <a:r>
              <a:rPr lang="en-US" sz="1800" b="1" dirty="0" err="1" smtClean="0"/>
              <a:t>R</a:t>
            </a:r>
            <a:r>
              <a:rPr lang="en-US" sz="1800" b="1" baseline="-25000" dirty="0" err="1" smtClean="0"/>
              <a:t>charge</a:t>
            </a:r>
            <a:r>
              <a:rPr lang="en-US" sz="1800" b="1" dirty="0" smtClean="0"/>
              <a:t> </a:t>
            </a:r>
            <a:r>
              <a:rPr lang="en-US" sz="1800" b="1" dirty="0"/>
              <a:t>and </a:t>
            </a:r>
            <a:r>
              <a:rPr lang="en-US" sz="1800" b="1" dirty="0" err="1" smtClean="0"/>
              <a:t>R</a:t>
            </a:r>
            <a:r>
              <a:rPr lang="en-US" sz="1800" b="1" baseline="-25000" dirty="0" err="1" smtClean="0"/>
              <a:t>diff</a:t>
            </a:r>
            <a:r>
              <a:rPr lang="en-US" sz="1800" b="1" baseline="-25000" dirty="0" smtClean="0"/>
              <a:t> </a:t>
            </a:r>
            <a:r>
              <a:rPr lang="en-US" sz="1800" b="1" dirty="0"/>
              <a:t>&gt;</a:t>
            </a:r>
            <a:r>
              <a:rPr lang="en-US" sz="1800" b="1" baseline="-25000" dirty="0"/>
              <a:t> </a:t>
            </a:r>
            <a:r>
              <a:rPr lang="en-US" sz="1800" b="1" dirty="0" err="1"/>
              <a:t>d</a:t>
            </a:r>
            <a:r>
              <a:rPr lang="en-US" sz="1800" b="1" baseline="-25000" dirty="0" err="1"/>
              <a:t>hole</a:t>
            </a:r>
            <a:r>
              <a:rPr lang="en-US" sz="1800" b="1" baseline="-25000" dirty="0"/>
              <a:t> </a:t>
            </a:r>
            <a:r>
              <a:rPr lang="en-US" sz="1800" b="1" dirty="0"/>
              <a:t>then its </a:t>
            </a:r>
            <a:r>
              <a:rPr lang="en-US" sz="1800" b="1" u="sng" dirty="0"/>
              <a:t>not </a:t>
            </a:r>
            <a:r>
              <a:rPr lang="en-US" sz="1800" b="1" dirty="0"/>
              <a:t>any more perfect for multi-electron clusters</a:t>
            </a:r>
          </a:p>
          <a:p>
            <a:pPr marL="533400" indent="-533400">
              <a:lnSpc>
                <a:spcPct val="80000"/>
              </a:lnSpc>
              <a:buFontTx/>
              <a:buAutoNum type="arabicPeriod"/>
            </a:pPr>
            <a:endParaRPr lang="en-US" sz="1800" dirty="0"/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3878264" y="1828800"/>
            <a:ext cx="5494339" cy="4860925"/>
            <a:chOff x="2443" y="1152"/>
            <a:chExt cx="3461" cy="3062"/>
          </a:xfrm>
        </p:grpSpPr>
        <p:sp>
          <p:nvSpPr>
            <p:cNvPr id="1075204" name="Oval 4"/>
            <p:cNvSpPr>
              <a:spLocks noChangeArrowheads="1"/>
            </p:cNvSpPr>
            <p:nvPr/>
          </p:nvSpPr>
          <p:spPr bwMode="auto">
            <a:xfrm>
              <a:off x="3408" y="2928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075205" name="Oval 5"/>
            <p:cNvSpPr>
              <a:spLocks noChangeArrowheads="1"/>
            </p:cNvSpPr>
            <p:nvPr/>
          </p:nvSpPr>
          <p:spPr bwMode="auto">
            <a:xfrm>
              <a:off x="3696" y="1152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075206" name="Oval 6"/>
            <p:cNvSpPr>
              <a:spLocks noChangeArrowheads="1"/>
            </p:cNvSpPr>
            <p:nvPr/>
          </p:nvSpPr>
          <p:spPr bwMode="auto">
            <a:xfrm>
              <a:off x="4752" y="1152"/>
              <a:ext cx="96" cy="96"/>
            </a:xfrm>
            <a:prstGeom prst="ellipse">
              <a:avLst/>
            </a:prstGeom>
            <a:solidFill>
              <a:srgbClr val="FF3300"/>
            </a:solidFill>
            <a:ln w="9525" algn="ctr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075207" name="Line 7"/>
            <p:cNvSpPr>
              <a:spLocks noChangeShapeType="1"/>
            </p:cNvSpPr>
            <p:nvPr/>
          </p:nvSpPr>
          <p:spPr bwMode="auto">
            <a:xfrm>
              <a:off x="3072" y="3456"/>
              <a:ext cx="244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10" name="Line 10"/>
            <p:cNvSpPr>
              <a:spLocks noChangeShapeType="1"/>
            </p:cNvSpPr>
            <p:nvPr/>
          </p:nvSpPr>
          <p:spPr bwMode="auto">
            <a:xfrm>
              <a:off x="2736" y="4128"/>
              <a:ext cx="23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11" name="AutoShape 11"/>
            <p:cNvSpPr>
              <a:spLocks noChangeArrowheads="1"/>
            </p:cNvSpPr>
            <p:nvPr/>
          </p:nvSpPr>
          <p:spPr bwMode="auto">
            <a:xfrm>
              <a:off x="3504" y="3456"/>
              <a:ext cx="96" cy="2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075212" name="Text Box 12"/>
            <p:cNvSpPr txBox="1">
              <a:spLocks noChangeArrowheads="1"/>
            </p:cNvSpPr>
            <p:nvPr/>
          </p:nvSpPr>
          <p:spPr bwMode="auto">
            <a:xfrm rot="16200000">
              <a:off x="4704" y="2098"/>
              <a:ext cx="1190" cy="2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dirty="0">
                  <a:latin typeface="Comic Sans MS" pitchFamily="66" charset="0"/>
                </a:rPr>
                <a:t>drift distance z</a:t>
              </a:r>
              <a:endParaRPr lang="de-DE" dirty="0">
                <a:latin typeface="Comic Sans MS" pitchFamily="66" charset="0"/>
              </a:endParaRPr>
            </a:p>
          </p:txBody>
        </p:sp>
        <p:sp>
          <p:nvSpPr>
            <p:cNvPr id="1075213" name="Text Box 13"/>
            <p:cNvSpPr txBox="1">
              <a:spLocks noChangeArrowheads="1"/>
            </p:cNvSpPr>
            <p:nvPr/>
          </p:nvSpPr>
          <p:spPr bwMode="auto">
            <a:xfrm>
              <a:off x="4030" y="3517"/>
              <a:ext cx="1246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latin typeface="Comic Sans MS" pitchFamily="66" charset="0"/>
                </a:rPr>
                <a:t>amplification </a:t>
              </a:r>
              <a:r>
                <a:rPr lang="en-US" sz="1600" dirty="0">
                  <a:latin typeface="Comic Sans MS" pitchFamily="66" charset="0"/>
                </a:rPr>
                <a:t>volume</a:t>
              </a:r>
              <a:endParaRPr lang="de-DE" sz="1600" dirty="0">
                <a:latin typeface="Comic Sans MS" pitchFamily="66" charset="0"/>
              </a:endParaRPr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2544" y="3456"/>
              <a:ext cx="1680" cy="758"/>
              <a:chOff x="960" y="3456"/>
              <a:chExt cx="1680" cy="758"/>
            </a:xfrm>
          </p:grpSpPr>
          <p:sp>
            <p:nvSpPr>
              <p:cNvPr id="1075216" name="AutoShape 16"/>
              <p:cNvSpPr>
                <a:spLocks noChangeArrowheads="1"/>
              </p:cNvSpPr>
              <p:nvPr/>
            </p:nvSpPr>
            <p:spPr bwMode="auto">
              <a:xfrm>
                <a:off x="1536" y="3456"/>
                <a:ext cx="432" cy="240"/>
              </a:xfrm>
              <a:prstGeom prst="triangle">
                <a:avLst>
                  <a:gd name="adj" fmla="val 50000"/>
                </a:avLst>
              </a:prstGeom>
              <a:solidFill>
                <a:srgbClr val="99CC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75217" name="AutoShape 17"/>
              <p:cNvSpPr>
                <a:spLocks noChangeArrowheads="1"/>
              </p:cNvSpPr>
              <p:nvPr/>
            </p:nvSpPr>
            <p:spPr bwMode="auto">
              <a:xfrm rot="10800000">
                <a:off x="1344" y="3696"/>
                <a:ext cx="864" cy="24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9CC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75218" name="AutoShape 18"/>
              <p:cNvSpPr>
                <a:spLocks noChangeArrowheads="1"/>
              </p:cNvSpPr>
              <p:nvPr/>
            </p:nvSpPr>
            <p:spPr bwMode="auto">
              <a:xfrm rot="10800000">
                <a:off x="960" y="3850"/>
                <a:ext cx="1680" cy="364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9CC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de-DE" sz="1600">
                  <a:latin typeface="Comic Sans MS" pitchFamily="66" charset="0"/>
                </a:endParaRPr>
              </a:p>
            </p:txBody>
          </p:sp>
        </p:grpSp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4224" y="3456"/>
              <a:ext cx="1680" cy="672"/>
              <a:chOff x="960" y="3456"/>
              <a:chExt cx="1680" cy="672"/>
            </a:xfrm>
          </p:grpSpPr>
          <p:sp>
            <p:nvSpPr>
              <p:cNvPr id="1075221" name="AutoShape 21"/>
              <p:cNvSpPr>
                <a:spLocks noChangeArrowheads="1"/>
              </p:cNvSpPr>
              <p:nvPr/>
            </p:nvSpPr>
            <p:spPr bwMode="auto">
              <a:xfrm>
                <a:off x="1536" y="3456"/>
                <a:ext cx="432" cy="240"/>
              </a:xfrm>
              <a:prstGeom prst="triangle">
                <a:avLst>
                  <a:gd name="adj" fmla="val 50000"/>
                </a:avLst>
              </a:prstGeom>
              <a:solidFill>
                <a:srgbClr val="99CC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75222" name="AutoShape 22"/>
              <p:cNvSpPr>
                <a:spLocks noChangeArrowheads="1"/>
              </p:cNvSpPr>
              <p:nvPr/>
            </p:nvSpPr>
            <p:spPr bwMode="auto">
              <a:xfrm rot="10800000">
                <a:off x="1344" y="3696"/>
                <a:ext cx="864" cy="24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9CC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75223" name="AutoShape 23"/>
              <p:cNvSpPr>
                <a:spLocks noChangeArrowheads="1"/>
              </p:cNvSpPr>
              <p:nvPr/>
            </p:nvSpPr>
            <p:spPr bwMode="auto">
              <a:xfrm rot="10800000">
                <a:off x="960" y="3936"/>
                <a:ext cx="1680" cy="192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9CC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</p:grpSp>
        <p:sp>
          <p:nvSpPr>
            <p:cNvPr id="1075224" name="Line 24"/>
            <p:cNvSpPr>
              <a:spLocks noChangeShapeType="1"/>
            </p:cNvSpPr>
            <p:nvPr/>
          </p:nvSpPr>
          <p:spPr bwMode="auto">
            <a:xfrm>
              <a:off x="3360" y="3888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26" name="Line 26"/>
            <p:cNvSpPr>
              <a:spLocks noChangeShapeType="1"/>
            </p:cNvSpPr>
            <p:nvPr/>
          </p:nvSpPr>
          <p:spPr bwMode="auto">
            <a:xfrm>
              <a:off x="5040" y="3888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27" name="Line 27"/>
            <p:cNvSpPr>
              <a:spLocks noChangeShapeType="1"/>
            </p:cNvSpPr>
            <p:nvPr/>
          </p:nvSpPr>
          <p:spPr bwMode="auto">
            <a:xfrm flipH="1">
              <a:off x="3024" y="3408"/>
              <a:ext cx="336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29" name="Text Box 29"/>
            <p:cNvSpPr txBox="1">
              <a:spLocks noChangeArrowheads="1"/>
            </p:cNvSpPr>
            <p:nvPr/>
          </p:nvSpPr>
          <p:spPr bwMode="auto">
            <a:xfrm>
              <a:off x="2688" y="2976"/>
              <a:ext cx="912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800">
                  <a:latin typeface="Comic Sans MS" pitchFamily="66" charset="0"/>
                </a:rPr>
                <a:t>R</a:t>
              </a:r>
              <a:r>
                <a:rPr lang="en-US" sz="2800" baseline="-25000">
                  <a:latin typeface="Comic Sans MS" pitchFamily="66" charset="0"/>
                </a:rPr>
                <a:t>diff</a:t>
              </a:r>
              <a:endParaRPr lang="de-DE" sz="2800" baseline="-25000">
                <a:latin typeface="Comic Sans MS" pitchFamily="66" charset="0"/>
              </a:endParaRPr>
            </a:p>
          </p:txBody>
        </p:sp>
        <p:sp>
          <p:nvSpPr>
            <p:cNvPr id="1075230" name="Line 30"/>
            <p:cNvSpPr>
              <a:spLocks noChangeShapeType="1"/>
            </p:cNvSpPr>
            <p:nvPr/>
          </p:nvSpPr>
          <p:spPr bwMode="auto">
            <a:xfrm flipH="1">
              <a:off x="2592" y="4080"/>
              <a:ext cx="72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31" name="Text Box 31"/>
            <p:cNvSpPr txBox="1">
              <a:spLocks noChangeArrowheads="1"/>
            </p:cNvSpPr>
            <p:nvPr/>
          </p:nvSpPr>
          <p:spPr bwMode="auto">
            <a:xfrm>
              <a:off x="2443" y="3648"/>
              <a:ext cx="912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800" dirty="0" err="1">
                  <a:latin typeface="Comic Sans MS" pitchFamily="66" charset="0"/>
                </a:rPr>
                <a:t>R</a:t>
              </a:r>
              <a:r>
                <a:rPr lang="en-US" sz="2800" baseline="-25000" dirty="0" err="1">
                  <a:latin typeface="Comic Sans MS" pitchFamily="66" charset="0"/>
                </a:rPr>
                <a:t>charge</a:t>
              </a:r>
              <a:endParaRPr lang="de-DE" sz="2800" baseline="-25000" dirty="0">
                <a:latin typeface="Comic Sans MS" pitchFamily="66" charset="0"/>
              </a:endParaRPr>
            </a:p>
          </p:txBody>
        </p:sp>
        <p:sp>
          <p:nvSpPr>
            <p:cNvPr id="1075233" name="Freeform 33"/>
            <p:cNvSpPr>
              <a:spLocks/>
            </p:cNvSpPr>
            <p:nvPr/>
          </p:nvSpPr>
          <p:spPr bwMode="auto">
            <a:xfrm>
              <a:off x="3355" y="1262"/>
              <a:ext cx="384" cy="2231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339" y="82"/>
                </a:cxn>
                <a:cxn ang="0">
                  <a:pos x="357" y="173"/>
                </a:cxn>
                <a:cxn ang="0">
                  <a:pos x="293" y="329"/>
                </a:cxn>
                <a:cxn ang="0">
                  <a:pos x="229" y="603"/>
                </a:cxn>
                <a:cxn ang="0">
                  <a:pos x="192" y="777"/>
                </a:cxn>
                <a:cxn ang="0">
                  <a:pos x="202" y="877"/>
                </a:cxn>
                <a:cxn ang="0">
                  <a:pos x="220" y="932"/>
                </a:cxn>
                <a:cxn ang="0">
                  <a:pos x="128" y="1060"/>
                </a:cxn>
                <a:cxn ang="0">
                  <a:pos x="192" y="1225"/>
                </a:cxn>
                <a:cxn ang="0">
                  <a:pos x="247" y="1335"/>
                </a:cxn>
                <a:cxn ang="0">
                  <a:pos x="293" y="1463"/>
                </a:cxn>
                <a:cxn ang="0">
                  <a:pos x="256" y="1536"/>
                </a:cxn>
                <a:cxn ang="0">
                  <a:pos x="55" y="1773"/>
                </a:cxn>
                <a:cxn ang="0">
                  <a:pos x="0" y="2075"/>
                </a:cxn>
                <a:cxn ang="0">
                  <a:pos x="10" y="2231"/>
                </a:cxn>
              </a:cxnLst>
              <a:rect l="0" t="0" r="r" b="b"/>
              <a:pathLst>
                <a:path w="384" h="2231">
                  <a:moveTo>
                    <a:pt x="384" y="0"/>
                  </a:moveTo>
                  <a:cubicBezTo>
                    <a:pt x="343" y="63"/>
                    <a:pt x="355" y="34"/>
                    <a:pt x="339" y="82"/>
                  </a:cubicBezTo>
                  <a:cubicBezTo>
                    <a:pt x="344" y="113"/>
                    <a:pt x="360" y="142"/>
                    <a:pt x="357" y="173"/>
                  </a:cubicBezTo>
                  <a:cubicBezTo>
                    <a:pt x="352" y="222"/>
                    <a:pt x="319" y="289"/>
                    <a:pt x="293" y="329"/>
                  </a:cubicBezTo>
                  <a:cubicBezTo>
                    <a:pt x="365" y="437"/>
                    <a:pt x="308" y="524"/>
                    <a:pt x="229" y="603"/>
                  </a:cubicBezTo>
                  <a:cubicBezTo>
                    <a:pt x="222" y="668"/>
                    <a:pt x="205" y="715"/>
                    <a:pt x="192" y="777"/>
                  </a:cubicBezTo>
                  <a:cubicBezTo>
                    <a:pt x="195" y="810"/>
                    <a:pt x="196" y="844"/>
                    <a:pt x="202" y="877"/>
                  </a:cubicBezTo>
                  <a:cubicBezTo>
                    <a:pt x="205" y="896"/>
                    <a:pt x="220" y="932"/>
                    <a:pt x="220" y="932"/>
                  </a:cubicBezTo>
                  <a:cubicBezTo>
                    <a:pt x="197" y="980"/>
                    <a:pt x="167" y="1023"/>
                    <a:pt x="128" y="1060"/>
                  </a:cubicBezTo>
                  <a:cubicBezTo>
                    <a:pt x="141" y="1120"/>
                    <a:pt x="165" y="1171"/>
                    <a:pt x="192" y="1225"/>
                  </a:cubicBezTo>
                  <a:cubicBezTo>
                    <a:pt x="211" y="1263"/>
                    <a:pt x="217" y="1303"/>
                    <a:pt x="247" y="1335"/>
                  </a:cubicBezTo>
                  <a:cubicBezTo>
                    <a:pt x="262" y="1378"/>
                    <a:pt x="282" y="1419"/>
                    <a:pt x="293" y="1463"/>
                  </a:cubicBezTo>
                  <a:cubicBezTo>
                    <a:pt x="272" y="1525"/>
                    <a:pt x="288" y="1504"/>
                    <a:pt x="256" y="1536"/>
                  </a:cubicBezTo>
                  <a:cubicBezTo>
                    <a:pt x="296" y="1643"/>
                    <a:pt x="121" y="1709"/>
                    <a:pt x="55" y="1773"/>
                  </a:cubicBezTo>
                  <a:cubicBezTo>
                    <a:pt x="8" y="1870"/>
                    <a:pt x="80" y="2000"/>
                    <a:pt x="0" y="2075"/>
                  </a:cubicBezTo>
                  <a:cubicBezTo>
                    <a:pt x="11" y="2200"/>
                    <a:pt x="10" y="2148"/>
                    <a:pt x="10" y="2231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34" name="Freeform 34"/>
            <p:cNvSpPr>
              <a:spLocks/>
            </p:cNvSpPr>
            <p:nvPr/>
          </p:nvSpPr>
          <p:spPr bwMode="auto">
            <a:xfrm>
              <a:off x="4763" y="1262"/>
              <a:ext cx="371" cy="2185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01" y="228"/>
                </a:cxn>
                <a:cxn ang="0">
                  <a:pos x="46" y="402"/>
                </a:cxn>
                <a:cxn ang="0">
                  <a:pos x="101" y="621"/>
                </a:cxn>
                <a:cxn ang="0">
                  <a:pos x="92" y="658"/>
                </a:cxn>
                <a:cxn ang="0">
                  <a:pos x="74" y="740"/>
                </a:cxn>
                <a:cxn ang="0">
                  <a:pos x="101" y="759"/>
                </a:cxn>
                <a:cxn ang="0">
                  <a:pos x="37" y="832"/>
                </a:cxn>
                <a:cxn ang="0">
                  <a:pos x="0" y="850"/>
                </a:cxn>
                <a:cxn ang="0">
                  <a:pos x="74" y="1234"/>
                </a:cxn>
                <a:cxn ang="0">
                  <a:pos x="19" y="1399"/>
                </a:cxn>
                <a:cxn ang="0">
                  <a:pos x="55" y="1463"/>
                </a:cxn>
                <a:cxn ang="0">
                  <a:pos x="101" y="1499"/>
                </a:cxn>
                <a:cxn ang="0">
                  <a:pos x="147" y="1554"/>
                </a:cxn>
                <a:cxn ang="0">
                  <a:pos x="256" y="1636"/>
                </a:cxn>
                <a:cxn ang="0">
                  <a:pos x="330" y="1709"/>
                </a:cxn>
                <a:cxn ang="0">
                  <a:pos x="357" y="1737"/>
                </a:cxn>
                <a:cxn ang="0">
                  <a:pos x="366" y="1773"/>
                </a:cxn>
                <a:cxn ang="0">
                  <a:pos x="302" y="1847"/>
                </a:cxn>
                <a:cxn ang="0">
                  <a:pos x="247" y="2020"/>
                </a:cxn>
                <a:cxn ang="0">
                  <a:pos x="247" y="2185"/>
                </a:cxn>
              </a:cxnLst>
              <a:rect l="0" t="0" r="r" b="b"/>
              <a:pathLst>
                <a:path w="371" h="2185">
                  <a:moveTo>
                    <a:pt x="28" y="0"/>
                  </a:moveTo>
                  <a:cubicBezTo>
                    <a:pt x="0" y="112"/>
                    <a:pt x="58" y="143"/>
                    <a:pt x="101" y="228"/>
                  </a:cubicBezTo>
                  <a:cubicBezTo>
                    <a:pt x="40" y="271"/>
                    <a:pt x="85" y="343"/>
                    <a:pt x="46" y="402"/>
                  </a:cubicBezTo>
                  <a:cubicBezTo>
                    <a:pt x="58" y="476"/>
                    <a:pt x="68" y="554"/>
                    <a:pt x="101" y="621"/>
                  </a:cubicBezTo>
                  <a:cubicBezTo>
                    <a:pt x="98" y="633"/>
                    <a:pt x="98" y="647"/>
                    <a:pt x="92" y="658"/>
                  </a:cubicBezTo>
                  <a:cubicBezTo>
                    <a:pt x="67" y="701"/>
                    <a:pt x="38" y="668"/>
                    <a:pt x="74" y="740"/>
                  </a:cubicBezTo>
                  <a:cubicBezTo>
                    <a:pt x="79" y="750"/>
                    <a:pt x="92" y="753"/>
                    <a:pt x="101" y="759"/>
                  </a:cubicBezTo>
                  <a:cubicBezTo>
                    <a:pt x="117" y="821"/>
                    <a:pt x="121" y="790"/>
                    <a:pt x="37" y="832"/>
                  </a:cubicBezTo>
                  <a:cubicBezTo>
                    <a:pt x="25" y="838"/>
                    <a:pt x="0" y="850"/>
                    <a:pt x="0" y="850"/>
                  </a:cubicBezTo>
                  <a:cubicBezTo>
                    <a:pt x="9" y="998"/>
                    <a:pt x="25" y="1101"/>
                    <a:pt x="74" y="1234"/>
                  </a:cubicBezTo>
                  <a:cubicBezTo>
                    <a:pt x="65" y="1297"/>
                    <a:pt x="64" y="1352"/>
                    <a:pt x="19" y="1399"/>
                  </a:cubicBezTo>
                  <a:cubicBezTo>
                    <a:pt x="33" y="1419"/>
                    <a:pt x="39" y="1445"/>
                    <a:pt x="55" y="1463"/>
                  </a:cubicBezTo>
                  <a:cubicBezTo>
                    <a:pt x="68" y="1478"/>
                    <a:pt x="87" y="1485"/>
                    <a:pt x="101" y="1499"/>
                  </a:cubicBezTo>
                  <a:cubicBezTo>
                    <a:pt x="138" y="1536"/>
                    <a:pt x="114" y="1530"/>
                    <a:pt x="147" y="1554"/>
                  </a:cubicBezTo>
                  <a:cubicBezTo>
                    <a:pt x="184" y="1582"/>
                    <a:pt x="222" y="1605"/>
                    <a:pt x="256" y="1636"/>
                  </a:cubicBezTo>
                  <a:cubicBezTo>
                    <a:pt x="282" y="1659"/>
                    <a:pt x="305" y="1684"/>
                    <a:pt x="330" y="1709"/>
                  </a:cubicBezTo>
                  <a:cubicBezTo>
                    <a:pt x="339" y="1718"/>
                    <a:pt x="357" y="1737"/>
                    <a:pt x="357" y="1737"/>
                  </a:cubicBezTo>
                  <a:cubicBezTo>
                    <a:pt x="360" y="1749"/>
                    <a:pt x="371" y="1762"/>
                    <a:pt x="366" y="1773"/>
                  </a:cubicBezTo>
                  <a:cubicBezTo>
                    <a:pt x="353" y="1803"/>
                    <a:pt x="320" y="1820"/>
                    <a:pt x="302" y="1847"/>
                  </a:cubicBezTo>
                  <a:cubicBezTo>
                    <a:pt x="287" y="1900"/>
                    <a:pt x="288" y="1981"/>
                    <a:pt x="247" y="2020"/>
                  </a:cubicBezTo>
                  <a:cubicBezTo>
                    <a:pt x="260" y="2072"/>
                    <a:pt x="247" y="2130"/>
                    <a:pt x="247" y="2185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35" name="Freeform 35"/>
            <p:cNvSpPr>
              <a:spLocks/>
            </p:cNvSpPr>
            <p:nvPr/>
          </p:nvSpPr>
          <p:spPr bwMode="auto">
            <a:xfrm>
              <a:off x="3756" y="1250"/>
              <a:ext cx="1300" cy="2215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38" y="76"/>
                </a:cxn>
                <a:cxn ang="0">
                  <a:pos x="66" y="112"/>
                </a:cxn>
                <a:cxn ang="0">
                  <a:pos x="84" y="149"/>
                </a:cxn>
                <a:cxn ang="0">
                  <a:pos x="121" y="313"/>
                </a:cxn>
                <a:cxn ang="0">
                  <a:pos x="185" y="441"/>
                </a:cxn>
                <a:cxn ang="0">
                  <a:pos x="258" y="478"/>
                </a:cxn>
                <a:cxn ang="0">
                  <a:pos x="303" y="524"/>
                </a:cxn>
                <a:cxn ang="0">
                  <a:pos x="285" y="597"/>
                </a:cxn>
                <a:cxn ang="0">
                  <a:pos x="276" y="652"/>
                </a:cxn>
                <a:cxn ang="0">
                  <a:pos x="358" y="807"/>
                </a:cxn>
                <a:cxn ang="0">
                  <a:pos x="413" y="917"/>
                </a:cxn>
                <a:cxn ang="0">
                  <a:pos x="459" y="1173"/>
                </a:cxn>
                <a:cxn ang="0">
                  <a:pos x="459" y="1374"/>
                </a:cxn>
                <a:cxn ang="0">
                  <a:pos x="495" y="1429"/>
                </a:cxn>
                <a:cxn ang="0">
                  <a:pos x="495" y="1529"/>
                </a:cxn>
                <a:cxn ang="0">
                  <a:pos x="605" y="1676"/>
                </a:cxn>
                <a:cxn ang="0">
                  <a:pos x="669" y="1712"/>
                </a:cxn>
                <a:cxn ang="0">
                  <a:pos x="779" y="1813"/>
                </a:cxn>
                <a:cxn ang="0">
                  <a:pos x="806" y="1904"/>
                </a:cxn>
                <a:cxn ang="0">
                  <a:pos x="861" y="1941"/>
                </a:cxn>
                <a:cxn ang="0">
                  <a:pos x="962" y="1987"/>
                </a:cxn>
                <a:cxn ang="0">
                  <a:pos x="1135" y="2069"/>
                </a:cxn>
                <a:cxn ang="0">
                  <a:pos x="1181" y="2124"/>
                </a:cxn>
                <a:cxn ang="0">
                  <a:pos x="1263" y="2206"/>
                </a:cxn>
                <a:cxn ang="0">
                  <a:pos x="1300" y="2215"/>
                </a:cxn>
              </a:cxnLst>
              <a:rect l="0" t="0" r="r" b="b"/>
              <a:pathLst>
                <a:path w="1300" h="2215">
                  <a:moveTo>
                    <a:pt x="2" y="12"/>
                  </a:moveTo>
                  <a:cubicBezTo>
                    <a:pt x="64" y="74"/>
                    <a:pt x="0" y="0"/>
                    <a:pt x="38" y="76"/>
                  </a:cubicBezTo>
                  <a:cubicBezTo>
                    <a:pt x="45" y="90"/>
                    <a:pt x="58" y="99"/>
                    <a:pt x="66" y="112"/>
                  </a:cubicBezTo>
                  <a:cubicBezTo>
                    <a:pt x="73" y="124"/>
                    <a:pt x="78" y="137"/>
                    <a:pt x="84" y="149"/>
                  </a:cubicBezTo>
                  <a:cubicBezTo>
                    <a:pt x="93" y="205"/>
                    <a:pt x="106" y="259"/>
                    <a:pt x="121" y="313"/>
                  </a:cubicBezTo>
                  <a:cubicBezTo>
                    <a:pt x="129" y="377"/>
                    <a:pt x="117" y="406"/>
                    <a:pt x="185" y="441"/>
                  </a:cubicBezTo>
                  <a:cubicBezTo>
                    <a:pt x="209" y="453"/>
                    <a:pt x="258" y="478"/>
                    <a:pt x="258" y="478"/>
                  </a:cubicBezTo>
                  <a:cubicBezTo>
                    <a:pt x="273" y="493"/>
                    <a:pt x="288" y="509"/>
                    <a:pt x="303" y="524"/>
                  </a:cubicBezTo>
                  <a:cubicBezTo>
                    <a:pt x="321" y="542"/>
                    <a:pt x="291" y="573"/>
                    <a:pt x="285" y="597"/>
                  </a:cubicBezTo>
                  <a:cubicBezTo>
                    <a:pt x="281" y="615"/>
                    <a:pt x="279" y="634"/>
                    <a:pt x="276" y="652"/>
                  </a:cubicBezTo>
                  <a:cubicBezTo>
                    <a:pt x="293" y="753"/>
                    <a:pt x="279" y="767"/>
                    <a:pt x="358" y="807"/>
                  </a:cubicBezTo>
                  <a:cubicBezTo>
                    <a:pt x="378" y="846"/>
                    <a:pt x="402" y="874"/>
                    <a:pt x="413" y="917"/>
                  </a:cubicBezTo>
                  <a:cubicBezTo>
                    <a:pt x="390" y="1008"/>
                    <a:pt x="438" y="1086"/>
                    <a:pt x="459" y="1173"/>
                  </a:cubicBezTo>
                  <a:cubicBezTo>
                    <a:pt x="442" y="1240"/>
                    <a:pt x="431" y="1306"/>
                    <a:pt x="459" y="1374"/>
                  </a:cubicBezTo>
                  <a:cubicBezTo>
                    <a:pt x="467" y="1394"/>
                    <a:pt x="495" y="1429"/>
                    <a:pt x="495" y="1429"/>
                  </a:cubicBezTo>
                  <a:cubicBezTo>
                    <a:pt x="507" y="1471"/>
                    <a:pt x="530" y="1496"/>
                    <a:pt x="495" y="1529"/>
                  </a:cubicBezTo>
                  <a:cubicBezTo>
                    <a:pt x="473" y="1617"/>
                    <a:pt x="543" y="1631"/>
                    <a:pt x="605" y="1676"/>
                  </a:cubicBezTo>
                  <a:cubicBezTo>
                    <a:pt x="661" y="1716"/>
                    <a:pt x="602" y="1695"/>
                    <a:pt x="669" y="1712"/>
                  </a:cubicBezTo>
                  <a:cubicBezTo>
                    <a:pt x="699" y="1759"/>
                    <a:pt x="741" y="1775"/>
                    <a:pt x="779" y="1813"/>
                  </a:cubicBezTo>
                  <a:cubicBezTo>
                    <a:pt x="785" y="1838"/>
                    <a:pt x="796" y="1883"/>
                    <a:pt x="806" y="1904"/>
                  </a:cubicBezTo>
                  <a:cubicBezTo>
                    <a:pt x="816" y="1924"/>
                    <a:pt x="845" y="1932"/>
                    <a:pt x="861" y="1941"/>
                  </a:cubicBezTo>
                  <a:cubicBezTo>
                    <a:pt x="896" y="1961"/>
                    <a:pt x="923" y="1976"/>
                    <a:pt x="962" y="1987"/>
                  </a:cubicBezTo>
                  <a:cubicBezTo>
                    <a:pt x="1014" y="2026"/>
                    <a:pt x="1076" y="2039"/>
                    <a:pt x="1135" y="2069"/>
                  </a:cubicBezTo>
                  <a:cubicBezTo>
                    <a:pt x="1164" y="2084"/>
                    <a:pt x="1162" y="2102"/>
                    <a:pt x="1181" y="2124"/>
                  </a:cubicBezTo>
                  <a:cubicBezTo>
                    <a:pt x="1181" y="2124"/>
                    <a:pt x="1249" y="2192"/>
                    <a:pt x="1263" y="2206"/>
                  </a:cubicBezTo>
                  <a:cubicBezTo>
                    <a:pt x="1272" y="2215"/>
                    <a:pt x="1300" y="2215"/>
                    <a:pt x="1300" y="2215"/>
                  </a:cubicBezTo>
                </a:path>
              </a:pathLst>
            </a:custGeom>
            <a:noFill/>
            <a:ln w="9525" cap="flat" cmpd="sng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37" name="Freeform 37"/>
            <p:cNvSpPr>
              <a:spLocks/>
            </p:cNvSpPr>
            <p:nvPr/>
          </p:nvSpPr>
          <p:spPr bwMode="auto">
            <a:xfrm>
              <a:off x="3480" y="2999"/>
              <a:ext cx="186" cy="44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58" y="82"/>
                </a:cxn>
                <a:cxn ang="0">
                  <a:pos x="86" y="137"/>
                </a:cxn>
                <a:cxn ang="0">
                  <a:pos x="141" y="192"/>
                </a:cxn>
                <a:cxn ang="0">
                  <a:pos x="186" y="448"/>
                </a:cxn>
              </a:cxnLst>
              <a:rect l="0" t="0" r="r" b="b"/>
              <a:pathLst>
                <a:path w="186" h="448">
                  <a:moveTo>
                    <a:pt x="3" y="0"/>
                  </a:moveTo>
                  <a:cubicBezTo>
                    <a:pt x="18" y="54"/>
                    <a:pt x="0" y="68"/>
                    <a:pt x="58" y="82"/>
                  </a:cubicBezTo>
                  <a:cubicBezTo>
                    <a:pt x="128" y="148"/>
                    <a:pt x="15" y="34"/>
                    <a:pt x="86" y="137"/>
                  </a:cubicBezTo>
                  <a:cubicBezTo>
                    <a:pt x="101" y="158"/>
                    <a:pt x="141" y="192"/>
                    <a:pt x="141" y="192"/>
                  </a:cubicBezTo>
                  <a:cubicBezTo>
                    <a:pt x="162" y="275"/>
                    <a:pt x="186" y="362"/>
                    <a:pt x="186" y="448"/>
                  </a:cubicBezTo>
                </a:path>
              </a:pathLst>
            </a:custGeom>
            <a:noFill/>
            <a:ln w="19050" cap="flat" cmpd="sng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38" name="AutoShape 38"/>
            <p:cNvSpPr>
              <a:spLocks noChangeArrowheads="1"/>
            </p:cNvSpPr>
            <p:nvPr/>
          </p:nvSpPr>
          <p:spPr bwMode="auto">
            <a:xfrm>
              <a:off x="3552" y="3456"/>
              <a:ext cx="240" cy="240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075239" name="Line 39"/>
            <p:cNvSpPr>
              <a:spLocks noChangeShapeType="1"/>
            </p:cNvSpPr>
            <p:nvPr/>
          </p:nvSpPr>
          <p:spPr bwMode="auto">
            <a:xfrm>
              <a:off x="3984" y="3360"/>
              <a:ext cx="384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40" name="Text Box 40"/>
            <p:cNvSpPr txBox="1">
              <a:spLocks noChangeArrowheads="1"/>
            </p:cNvSpPr>
            <p:nvPr/>
          </p:nvSpPr>
          <p:spPr bwMode="auto">
            <a:xfrm>
              <a:off x="3744" y="2928"/>
              <a:ext cx="672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800" dirty="0" err="1">
                  <a:latin typeface="Comic Sans MS" pitchFamily="66" charset="0"/>
                </a:rPr>
                <a:t>d</a:t>
              </a:r>
              <a:r>
                <a:rPr lang="en-US" sz="2800" baseline="-25000" dirty="0" err="1">
                  <a:latin typeface="Comic Sans MS" pitchFamily="66" charset="0"/>
                </a:rPr>
                <a:t>hole</a:t>
              </a:r>
              <a:endParaRPr lang="de-DE" sz="2800" baseline="-25000" dirty="0">
                <a:latin typeface="Comic Sans MS" pitchFamily="66" charset="0"/>
              </a:endParaRPr>
            </a:p>
          </p:txBody>
        </p:sp>
        <p:sp>
          <p:nvSpPr>
            <p:cNvPr id="1075208" name="Line 8"/>
            <p:cNvSpPr>
              <a:spLocks noChangeShapeType="1"/>
            </p:cNvSpPr>
            <p:nvPr/>
          </p:nvSpPr>
          <p:spPr bwMode="auto">
            <a:xfrm>
              <a:off x="3024" y="3696"/>
              <a:ext cx="2496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1075209" name="Line 9"/>
            <p:cNvSpPr>
              <a:spLocks noChangeShapeType="1"/>
            </p:cNvSpPr>
            <p:nvPr/>
          </p:nvSpPr>
          <p:spPr bwMode="auto">
            <a:xfrm>
              <a:off x="3120" y="3936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de-DE"/>
            </a:p>
          </p:txBody>
        </p:sp>
      </p:grpSp>
      <p:sp>
        <p:nvSpPr>
          <p:cNvPr id="1075241" name="Text Box 41"/>
          <p:cNvSpPr txBox="1">
            <a:spLocks noChangeArrowheads="1"/>
          </p:cNvSpPr>
          <p:nvPr/>
        </p:nvSpPr>
        <p:spPr bwMode="auto">
          <a:xfrm>
            <a:off x="1176291" y="1380070"/>
            <a:ext cx="73914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latin typeface="Comic Sans MS" pitchFamily="66" charset="0"/>
              </a:rPr>
              <a:t>3 length scales: charge radius </a:t>
            </a:r>
            <a:r>
              <a:rPr lang="en-US" dirty="0" err="1">
                <a:latin typeface="Comic Sans MS" pitchFamily="66" charset="0"/>
              </a:rPr>
              <a:t>R</a:t>
            </a:r>
            <a:r>
              <a:rPr lang="en-US" baseline="-25000" dirty="0" err="1">
                <a:latin typeface="Comic Sans MS" pitchFamily="66" charset="0"/>
              </a:rPr>
              <a:t>charge</a:t>
            </a:r>
            <a:r>
              <a:rPr lang="en-US" dirty="0">
                <a:latin typeface="Comic Sans MS" pitchFamily="66" charset="0"/>
              </a:rPr>
              <a:t>, </a:t>
            </a:r>
            <a:r>
              <a:rPr lang="en-US" dirty="0" err="1">
                <a:latin typeface="Comic Sans MS" pitchFamily="66" charset="0"/>
              </a:rPr>
              <a:t>d</a:t>
            </a:r>
            <a:r>
              <a:rPr lang="en-US" baseline="-25000" dirty="0" err="1">
                <a:latin typeface="Comic Sans MS" pitchFamily="66" charset="0"/>
              </a:rPr>
              <a:t>hole</a:t>
            </a:r>
            <a:r>
              <a:rPr lang="en-US" dirty="0">
                <a:latin typeface="Comic Sans MS" pitchFamily="66" charset="0"/>
              </a:rPr>
              <a:t>, </a:t>
            </a:r>
            <a:r>
              <a:rPr lang="en-US" dirty="0" err="1">
                <a:latin typeface="Comic Sans MS" pitchFamily="66" charset="0"/>
              </a:rPr>
              <a:t>transv</a:t>
            </a:r>
            <a:r>
              <a:rPr lang="en-US" dirty="0">
                <a:latin typeface="Comic Sans MS" pitchFamily="66" charset="0"/>
              </a:rPr>
              <a:t>. diffusion </a:t>
            </a:r>
            <a:r>
              <a:rPr lang="en-US" dirty="0" err="1">
                <a:latin typeface="Comic Sans MS" pitchFamily="66" charset="0"/>
              </a:rPr>
              <a:t>R</a:t>
            </a:r>
            <a:r>
              <a:rPr lang="en-US" baseline="-25000" dirty="0" err="1">
                <a:latin typeface="Comic Sans MS" pitchFamily="66" charset="0"/>
              </a:rPr>
              <a:t>diff</a:t>
            </a:r>
            <a:r>
              <a:rPr lang="en-US" dirty="0">
                <a:latin typeface="Comic Sans MS" pitchFamily="66" charset="0"/>
              </a:rPr>
              <a:t>(z) </a:t>
            </a:r>
          </a:p>
        </p:txBody>
      </p:sp>
      <p:sp>
        <p:nvSpPr>
          <p:cNvPr id="1075214" name="Text Box 14"/>
          <p:cNvSpPr txBox="1">
            <a:spLocks noChangeArrowheads="1"/>
          </p:cNvSpPr>
          <p:nvPr/>
        </p:nvSpPr>
        <p:spPr bwMode="auto">
          <a:xfrm>
            <a:off x="5029200" y="6461125"/>
            <a:ext cx="3124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latin typeface="Comic Sans MS" pitchFamily="66" charset="0"/>
              </a:rPr>
              <a:t>pixel detector surface </a:t>
            </a:r>
            <a:endParaRPr lang="de-DE" b="1" dirty="0">
              <a:latin typeface="Comic Sans MS" pitchFamily="66" charset="0"/>
            </a:endParaRPr>
          </a:p>
        </p:txBody>
      </p:sp>
      <p:sp>
        <p:nvSpPr>
          <p:cNvPr id="42" name="Datumsplatzhalter 4"/>
          <p:cNvSpPr>
            <a:spLocks noGrp="1"/>
          </p:cNvSpPr>
          <p:nvPr>
            <p:ph type="dt" sz="half" idx="10"/>
          </p:nvPr>
        </p:nvSpPr>
        <p:spPr>
          <a:xfrm>
            <a:off x="7875" y="6629400"/>
            <a:ext cx="3276600" cy="228600"/>
          </a:xfrm>
        </p:spPr>
        <p:txBody>
          <a:bodyPr/>
          <a:lstStyle/>
          <a:p>
            <a:fld id="{B47986BE-C137-4A29-AC8C-37AE64EEF606}" type="datetime5">
              <a:rPr lang="en-US" smtClean="0"/>
              <a:pPr/>
              <a:t>6-Oct-08</a:t>
            </a:fld>
            <a:r>
              <a:rPr lang="en-US" dirty="0" smtClean="0"/>
              <a:t>,  Amsterdam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2031</Words>
  <Application>Microsoft PowerPoint</Application>
  <PresentationFormat>Bildschirmpräsentation (4:3)</PresentationFormat>
  <Paragraphs>373</Paragraphs>
  <Slides>33</Slides>
  <Notes>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4</vt:i4>
      </vt:variant>
      <vt:variant>
        <vt:lpstr>Folientitel</vt:lpstr>
      </vt:variant>
      <vt:variant>
        <vt:i4>33</vt:i4>
      </vt:variant>
    </vt:vector>
  </HeadingPairs>
  <TitlesOfParts>
    <vt:vector size="38" baseType="lpstr">
      <vt:lpstr>Larissa-Design</vt:lpstr>
      <vt:lpstr>Bitmap Image</vt:lpstr>
      <vt:lpstr>Assembly</vt:lpstr>
      <vt:lpstr>Graph</vt:lpstr>
      <vt:lpstr>Equation</vt:lpstr>
      <vt:lpstr> „Si-TPC“ with GEMs </vt:lpstr>
      <vt:lpstr>Outline</vt:lpstr>
      <vt:lpstr>TPC – basic operation and pixelated readout </vt:lpstr>
      <vt:lpstr>GEM - Gas Electron Multiplier</vt:lpstr>
      <vt:lpstr>TimePix properties</vt:lpstr>
      <vt:lpstr>DESY Test Beam June 2007</vt:lpstr>
      <vt:lpstr> Data taking properties and reconstruction</vt:lpstr>
      <vt:lpstr>Typical events</vt:lpstr>
      <vt:lpstr>Spatial properties of cluster position due to the  discrete structure of GEMs </vt:lpstr>
      <vt:lpstr>Special case for tracks close to the first GEM</vt:lpstr>
      <vt:lpstr>Orientation of GEM</vt:lpstr>
      <vt:lpstr>GEM Struktur</vt:lpstr>
      <vt:lpstr>Check the angular dependance of the structured signal</vt:lpstr>
      <vt:lpstr>Discussion of a possible bias for the determination of the point resolution  </vt:lpstr>
      <vt:lpstr>Resolution of standard  GEMs</vt:lpstr>
      <vt:lpstr>small GEMs</vt:lpstr>
      <vt:lpstr>Resolution of small GEMs</vt:lpstr>
      <vt:lpstr>Data processing for time walk correction</vt:lpstr>
      <vt:lpstr>Treatment of time walk correction</vt:lpstr>
      <vt:lpstr>After correction of time walk for a 100 MHz clock</vt:lpstr>
      <vt:lpstr>Folie 21</vt:lpstr>
      <vt:lpstr>Folie 22</vt:lpstr>
      <vt:lpstr>Pixelman Design</vt:lpstr>
      <vt:lpstr>Pixelman Interface DLL</vt:lpstr>
      <vt:lpstr>Folie 25</vt:lpstr>
      <vt:lpstr>Next steps...</vt:lpstr>
      <vt:lpstr>Next steps...</vt:lpstr>
      <vt:lpstr>Next steps...</vt:lpstr>
      <vt:lpstr>Summary</vt:lpstr>
      <vt:lpstr>Outlook</vt:lpstr>
      <vt:lpstr>Rotated GEM structure (2007)</vt:lpstr>
      <vt:lpstr>Simulation studies: Inverse TPC </vt:lpstr>
      <vt:lpstr>  First results with pro-cessed chip  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-</dc:creator>
  <cp:lastModifiedBy>Renz</cp:lastModifiedBy>
  <cp:revision>210</cp:revision>
  <dcterms:created xsi:type="dcterms:W3CDTF">2007-07-18T07:31:04Z</dcterms:created>
  <dcterms:modified xsi:type="dcterms:W3CDTF">2008-10-06T06:33:17Z</dcterms:modified>
</cp:coreProperties>
</file>