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1332" y="-8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C4511F-FCE3-464B-BD86-624A61CD2A49}" type="datetimeFigureOut">
              <a:rPr kumimoji="1" lang="ja-JP" altLang="en-US" smtClean="0"/>
              <a:t>2008/7/9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17B460-E45E-4BA8-B208-A8B43FDC6FD0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7B460-E45E-4BA8-B208-A8B43FDC6FD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7B460-E45E-4BA8-B208-A8B43FDC6FD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7B460-E45E-4BA8-B208-A8B43FDC6FD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7B460-E45E-4BA8-B208-A8B43FDC6FD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7B460-E45E-4BA8-B208-A8B43FDC6FD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7B460-E45E-4BA8-B208-A8B43FDC6FD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7B460-E45E-4BA8-B208-A8B43FDC6FD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4357-0D0E-49D9-B1C1-EBEE5E18805A}" type="datetime1">
              <a:rPr kumimoji="1" lang="en-US" altLang="ja-JP" smtClean="0"/>
              <a:t>7/9/2008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SCRF-Meeting (WebEX)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49CF-A170-45BA-8920-7795B29C3BB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57C1C-57B3-4B86-91F7-1F4DA00C3688}" type="datetime1">
              <a:rPr kumimoji="1" lang="en-US" altLang="ja-JP" smtClean="0"/>
              <a:t>7/9/2008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SCRF-Meeting (WebEX)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49CF-A170-45BA-8920-7795B29C3BB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CFCC7-E1B0-4F95-BDCF-A65B83D0E6B8}" type="datetime1">
              <a:rPr kumimoji="1" lang="en-US" altLang="ja-JP" smtClean="0"/>
              <a:t>7/9/2008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SCRF-Meeting (WebEX)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49CF-A170-45BA-8920-7795B29C3BB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0C15-704D-470A-BD73-13A396D51A1B}" type="datetime1">
              <a:rPr kumimoji="1" lang="en-US" altLang="ja-JP" smtClean="0"/>
              <a:t>7/9/2008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SCRF-Meeting (WebEX)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49CF-A170-45BA-8920-7795B29C3BB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52E9-84D5-4768-BEBF-9765D3789774}" type="datetime1">
              <a:rPr kumimoji="1" lang="en-US" altLang="ja-JP" smtClean="0"/>
              <a:t>7/9/2008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SCRF-Meeting (WebEX)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49CF-A170-45BA-8920-7795B29C3BB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62CC7-568D-4C18-B9CA-1A50FCEF82DD}" type="datetime1">
              <a:rPr kumimoji="1" lang="en-US" altLang="ja-JP" smtClean="0"/>
              <a:t>7/9/2008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SCRF-Meeting (WebEX)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49CF-A170-45BA-8920-7795B29C3BB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E494D-9C32-4780-A281-F7519076CB04}" type="datetime1">
              <a:rPr kumimoji="1" lang="en-US" altLang="ja-JP" smtClean="0"/>
              <a:t>7/9/2008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SCRF-Meeting (WebEX)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49CF-A170-45BA-8920-7795B29C3BB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B0527-5829-4AC5-910F-9484810EC8DF}" type="datetime1">
              <a:rPr kumimoji="1" lang="en-US" altLang="ja-JP" smtClean="0"/>
              <a:t>7/9/2008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SCRF-Meeting (WebEX)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49CF-A170-45BA-8920-7795B29C3BB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AF318-B956-46D7-AAD4-78CAE6A5E716}" type="datetime1">
              <a:rPr kumimoji="1" lang="en-US" altLang="ja-JP" smtClean="0"/>
              <a:t>7/9/2008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SCRF-Meeting (WebEX)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49CF-A170-45BA-8920-7795B29C3BB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1B474-0644-4774-9751-354029BEE4D9}" type="datetime1">
              <a:rPr kumimoji="1" lang="en-US" altLang="ja-JP" smtClean="0"/>
              <a:t>7/9/2008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SCRF-Meeting (WebEX)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49CF-A170-45BA-8920-7795B29C3BB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701F6-8600-4BF1-9C2B-4721AA27AD8D}" type="datetime1">
              <a:rPr kumimoji="1" lang="en-US" altLang="ja-JP" smtClean="0"/>
              <a:t>7/9/2008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SCRF-Meeting (WebEX)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49CF-A170-45BA-8920-7795B29C3BB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5407D-DA8E-4236-BE2D-7C34F57DB45D}" type="datetime1">
              <a:rPr kumimoji="1" lang="en-US" altLang="ja-JP" smtClean="0"/>
              <a:t>7/9/2008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SCRF-Meeting (WebEX)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349CF-A170-45BA-8920-7795B29C3BB9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1470025"/>
          </a:xfrm>
        </p:spPr>
        <p:txBody>
          <a:bodyPr>
            <a:normAutofit/>
          </a:bodyPr>
          <a:lstStyle/>
          <a:p>
            <a:r>
              <a:rPr kumimoji="1" lang="en-US" altLang="ja-JP" sz="6000" dirty="0" smtClean="0"/>
              <a:t>Cryomodule</a:t>
            </a:r>
            <a:endParaRPr kumimoji="1" lang="ja-JP" altLang="en-US" sz="6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57290" y="3286124"/>
            <a:ext cx="6400800" cy="2500330"/>
          </a:xfrm>
        </p:spPr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Norihito Ohuchi</a:t>
            </a:r>
          </a:p>
          <a:p>
            <a:endParaRPr lang="en-US" altLang="ja-JP" dirty="0">
              <a:solidFill>
                <a:schemeClr val="tx1"/>
              </a:solidFill>
            </a:endParaRPr>
          </a:p>
          <a:p>
            <a:pPr marL="514350" indent="-514350" algn="l">
              <a:buAutoNum type="arabicParenR"/>
            </a:pPr>
            <a:r>
              <a:rPr kumimoji="1" lang="en-US" altLang="ja-JP" dirty="0" smtClean="0">
                <a:solidFill>
                  <a:schemeClr val="tx1"/>
                </a:solidFill>
              </a:rPr>
              <a:t>S1-Global cryomodule design</a:t>
            </a:r>
          </a:p>
          <a:p>
            <a:pPr marL="514350" indent="-514350" algn="l">
              <a:buAutoNum type="arabicParenR"/>
            </a:pPr>
            <a:r>
              <a:rPr lang="en-US" altLang="ja-JP" dirty="0" smtClean="0">
                <a:solidFill>
                  <a:schemeClr val="tx1"/>
                </a:solidFill>
              </a:rPr>
              <a:t>Plug-compatible design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17580-DB3B-435B-91A3-C41881565B91}" type="datetime1">
              <a:rPr kumimoji="1" lang="en-US" altLang="ja-JP" smtClean="0"/>
              <a:t>7/9/2008</a:t>
            </a:fld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49CF-A170-45BA-8920-7795B29C3BB9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SCRF-Meeting (WebEX)</a:t>
            </a:r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/>
          <a:lstStyle/>
          <a:p>
            <a:r>
              <a:rPr kumimoji="1" lang="en-US" altLang="ja-JP" dirty="0" smtClean="0"/>
              <a:t>S1-Global cryomodule design (1)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B0527-5829-4AC5-910F-9484810EC8DF}" type="datetime1">
              <a:rPr kumimoji="1" lang="en-US" altLang="ja-JP" smtClean="0"/>
              <a:t>7/9/2008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SCRF-Meeting (WebEX)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49CF-A170-45BA-8920-7795B29C3BB9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928794" y="3559734"/>
            <a:ext cx="2997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FNAL-DESY-cavities: Module C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715008" y="3559734"/>
            <a:ext cx="2628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KEK-BL-cavities: Module A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57158" y="4257454"/>
            <a:ext cx="82868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kumimoji="1" lang="en-US" altLang="ja-JP" sz="1400" dirty="0" smtClean="0"/>
              <a:t>The configuration and the interface design of the S1-Global </a:t>
            </a:r>
            <a:r>
              <a:rPr kumimoji="1" lang="en-US" altLang="ja-JP" sz="1400" dirty="0" err="1" smtClean="0"/>
              <a:t>cryomodules</a:t>
            </a:r>
            <a:r>
              <a:rPr kumimoji="1" lang="en-US" altLang="ja-JP" sz="1400" dirty="0" smtClean="0"/>
              <a:t> were discussed between  INFN and KEK.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ja-JP" sz="1400" dirty="0" smtClean="0"/>
              <a:t>Because of the position of input couplers, Module-C locates at the upper stream position.</a:t>
            </a:r>
            <a:endParaRPr kumimoji="1" lang="en-US" altLang="ja-JP" sz="1400" dirty="0" smtClean="0"/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1400" dirty="0" smtClean="0"/>
              <a:t>The flange design of vacuum vessel of Module-C is the same as the type-III cryomodule design (same as XFEL).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kumimoji="1" lang="en-US" altLang="ja-JP" sz="1400" dirty="0" smtClean="0"/>
              <a:t>KEK will use the present vacuum bellows, and the additional connection flanges and pipes are prepared by KEK.</a:t>
            </a:r>
            <a:endParaRPr kumimoji="1" lang="ja-JP" altLang="en-US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487" y="1345156"/>
            <a:ext cx="8989421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右矢印 10"/>
          <p:cNvSpPr/>
          <p:nvPr/>
        </p:nvSpPr>
        <p:spPr>
          <a:xfrm rot="10800000">
            <a:off x="357158" y="2059536"/>
            <a:ext cx="428628" cy="214314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0" y="1130842"/>
            <a:ext cx="13572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Connection to cryogenic system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下矢印 12"/>
          <p:cNvSpPr/>
          <p:nvPr/>
        </p:nvSpPr>
        <p:spPr>
          <a:xfrm>
            <a:off x="5929322" y="1273718"/>
            <a:ext cx="214314" cy="285752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下矢印 13"/>
          <p:cNvSpPr/>
          <p:nvPr/>
        </p:nvSpPr>
        <p:spPr>
          <a:xfrm>
            <a:off x="4071934" y="1273718"/>
            <a:ext cx="214314" cy="285752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429256" y="916528"/>
            <a:ext cx="15372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Fixed support post</a:t>
            </a:r>
            <a:endParaRPr kumimoji="1" lang="ja-JP" altLang="en-US" sz="1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428992" y="916528"/>
            <a:ext cx="15372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Fixed support post</a:t>
            </a:r>
            <a:endParaRPr kumimoji="1" lang="ja-JP" altLang="en-US" sz="1400" dirty="0"/>
          </a:p>
        </p:txBody>
      </p:sp>
      <p:sp>
        <p:nvSpPr>
          <p:cNvPr id="17" name="下矢印 16"/>
          <p:cNvSpPr/>
          <p:nvPr/>
        </p:nvSpPr>
        <p:spPr>
          <a:xfrm rot="10800000">
            <a:off x="5929322" y="2559602"/>
            <a:ext cx="214314" cy="357190"/>
          </a:xfrm>
          <a:prstGeom prst="down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下矢印 17"/>
          <p:cNvSpPr/>
          <p:nvPr/>
        </p:nvSpPr>
        <p:spPr>
          <a:xfrm rot="10800000">
            <a:off x="4143372" y="2559601"/>
            <a:ext cx="214314" cy="357190"/>
          </a:xfrm>
          <a:prstGeom prst="down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786446" y="2988230"/>
            <a:ext cx="736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Input 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coupler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929058" y="2988230"/>
            <a:ext cx="736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Input 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coupler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S1-Global cryomodule design </a:t>
            </a:r>
            <a:r>
              <a:rPr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B0527-5829-4AC5-910F-9484810EC8DF}" type="datetime1">
              <a:rPr kumimoji="1" lang="en-US" altLang="ja-JP" smtClean="0"/>
              <a:t>7/9/2008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SCRF-Meeting (WebEX)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49CF-A170-45BA-8920-7795B29C3BB9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71480"/>
            <a:ext cx="5143536" cy="334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テキスト ボックス 6"/>
          <p:cNvSpPr txBox="1"/>
          <p:nvPr/>
        </p:nvSpPr>
        <p:spPr>
          <a:xfrm>
            <a:off x="1285852" y="3286124"/>
            <a:ext cx="1264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DESY-cavity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143504" y="3286124"/>
            <a:ext cx="146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STF-BL</a:t>
            </a:r>
            <a:r>
              <a:rPr kumimoji="1" lang="en-US" altLang="ja-JP" dirty="0" smtClean="0"/>
              <a:t>-cavity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57158" y="3786190"/>
            <a:ext cx="857256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kumimoji="1" lang="en-US" altLang="ja-JP" sz="1400" dirty="0" smtClean="0"/>
              <a:t>Cooling pipes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ja-JP" sz="1400" dirty="0" smtClean="0"/>
              <a:t>The end of gas return pipe has the plate and the reduced pipe at the transportation to KEK because of  the pressure and leak tests in INFN.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kumimoji="1" lang="en-US" altLang="ja-JP" sz="1400" dirty="0" smtClean="0"/>
              <a:t>Al shield pipes of Module C are connected to the STF pipes with the additional Al pipes by welding.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1400" dirty="0" smtClean="0"/>
              <a:t>The input coupler positions of FNAL and DESY cavities are different because the FNAL cavity has a short beam pipe on one side.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ja-JP" sz="1400" dirty="0" smtClean="0"/>
              <a:t>It will be confirmed on the drawing</a:t>
            </a:r>
            <a:r>
              <a:rPr kumimoji="1" lang="en-US" altLang="ja-JP" sz="1400" dirty="0" smtClean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1400" dirty="0" smtClean="0"/>
              <a:t>KEK got the XFEL cryomodule drawing from Carlo, and the XFEL module design will be reflected in the S1-global cryomodule design.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400" dirty="0" smtClean="0"/>
              <a:t>KEK tries to complete the specific cryomodule design in August. </a:t>
            </a:r>
            <a:r>
              <a:rPr lang="en-US" altLang="ja-JP" sz="1400" dirty="0"/>
              <a:t>T</a:t>
            </a:r>
            <a:r>
              <a:rPr lang="en-US" altLang="ja-JP" sz="1400" dirty="0" smtClean="0"/>
              <a:t>he design should be reviewed by the concerned people.</a:t>
            </a:r>
            <a:endParaRPr kumimoji="1" lang="en-US" altLang="ja-JP" sz="1400" dirty="0" smtClean="0"/>
          </a:p>
        </p:txBody>
      </p:sp>
      <p:sp>
        <p:nvSpPr>
          <p:cNvPr id="10" name="円/楕円 9"/>
          <p:cNvSpPr/>
          <p:nvPr/>
        </p:nvSpPr>
        <p:spPr>
          <a:xfrm>
            <a:off x="2928926" y="1857364"/>
            <a:ext cx="785818" cy="7143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Plug Compatible Design 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B0527-5829-4AC5-910F-9484810EC8DF}" type="datetime1">
              <a:rPr kumimoji="1" lang="en-US" altLang="ja-JP" smtClean="0"/>
              <a:t>7/9/2008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SCRF-Meeting (WebEX)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49CF-A170-45BA-8920-7795B29C3BB9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22" name="Picture 4" descr="cavity_interface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571500"/>
            <a:ext cx="3906838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5" descr="cavity_interface-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571500"/>
            <a:ext cx="4335462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円/楕円 23"/>
          <p:cNvSpPr/>
          <p:nvPr/>
        </p:nvSpPr>
        <p:spPr>
          <a:xfrm rot="19455704">
            <a:off x="5262563" y="1901825"/>
            <a:ext cx="427037" cy="8763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5" name="円/楕円 24"/>
          <p:cNvSpPr/>
          <p:nvPr/>
        </p:nvSpPr>
        <p:spPr>
          <a:xfrm rot="19273541">
            <a:off x="6777038" y="1054100"/>
            <a:ext cx="428625" cy="8985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6" name="テキスト ボックス 24"/>
          <p:cNvSpPr txBox="1">
            <a:spLocks noChangeArrowheads="1"/>
          </p:cNvSpPr>
          <p:nvPr/>
        </p:nvSpPr>
        <p:spPr bwMode="auto">
          <a:xfrm>
            <a:off x="4864100" y="3063875"/>
            <a:ext cx="3403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800" b="1">
                <a:solidFill>
                  <a:srgbClr val="FF0000"/>
                </a:solidFill>
              </a:rPr>
              <a:t>Proposed in the specification</a:t>
            </a:r>
            <a:endParaRPr lang="ja-JP" altLang="en-US" sz="1800" b="1">
              <a:solidFill>
                <a:srgbClr val="FF0000"/>
              </a:solidFill>
            </a:endParaRPr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7013" y="3611563"/>
            <a:ext cx="5980112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78550" y="3611563"/>
            <a:ext cx="2719388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角丸四角形 28"/>
          <p:cNvSpPr/>
          <p:nvPr/>
        </p:nvSpPr>
        <p:spPr>
          <a:xfrm>
            <a:off x="6361113" y="4049713"/>
            <a:ext cx="1241425" cy="9128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6361113" y="5254625"/>
            <a:ext cx="1241425" cy="8397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1" name="左矢印 30"/>
          <p:cNvSpPr/>
          <p:nvPr/>
        </p:nvSpPr>
        <p:spPr>
          <a:xfrm rot="13440638">
            <a:off x="5973763" y="3468688"/>
            <a:ext cx="711200" cy="433387"/>
          </a:xfrm>
          <a:prstGeom prst="lef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85720" y="642918"/>
            <a:ext cx="1561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Cavity Package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B0527-5829-4AC5-910F-9484810EC8DF}" type="datetime1">
              <a:rPr kumimoji="1" lang="en-US" altLang="ja-JP" smtClean="0"/>
              <a:t>7/9/2008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SCRF-Meeting (WebEX)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49CF-A170-45BA-8920-7795B29C3BB9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125" y="3298820"/>
            <a:ext cx="61595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91275" y="3298820"/>
            <a:ext cx="245268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角丸四角形 18"/>
          <p:cNvSpPr/>
          <p:nvPr/>
        </p:nvSpPr>
        <p:spPr>
          <a:xfrm>
            <a:off x="4206875" y="4613270"/>
            <a:ext cx="4710113" cy="2190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4097338" y="4321170"/>
            <a:ext cx="4783137" cy="2190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pic>
        <p:nvPicPr>
          <p:cNvPr id="32" name="Picture 4" descr="cavity_interface-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" y="428623"/>
            <a:ext cx="3906838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5" descr="cavity_interface-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3" y="428623"/>
            <a:ext cx="4335462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円/楕円 33"/>
          <p:cNvSpPr/>
          <p:nvPr/>
        </p:nvSpPr>
        <p:spPr>
          <a:xfrm rot="19339388">
            <a:off x="7691438" y="1519236"/>
            <a:ext cx="857250" cy="5826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cxnSp>
        <p:nvCxnSpPr>
          <p:cNvPr id="35" name="直線コネクタ 34"/>
          <p:cNvCxnSpPr/>
          <p:nvPr/>
        </p:nvCxnSpPr>
        <p:spPr>
          <a:xfrm flipV="1">
            <a:off x="4608513" y="733423"/>
            <a:ext cx="3651250" cy="18621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円/楕円 35"/>
          <p:cNvSpPr/>
          <p:nvPr/>
        </p:nvSpPr>
        <p:spPr>
          <a:xfrm rot="19339388">
            <a:off x="2215156" y="845888"/>
            <a:ext cx="457359" cy="5826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7" name="角丸四角形 36"/>
          <p:cNvSpPr/>
          <p:nvPr/>
        </p:nvSpPr>
        <p:spPr>
          <a:xfrm>
            <a:off x="6357950" y="3143248"/>
            <a:ext cx="2643205" cy="18573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14282" y="5072074"/>
            <a:ext cx="87154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kumimoji="1" lang="en-US" altLang="ja-JP" sz="1400" dirty="0" smtClean="0"/>
              <a:t>We will study the new flange design of the STF input coupler in order to connect it to the FNAL and DESY flanges.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400" dirty="0" smtClean="0"/>
              <a:t>Locations of the cross connect pipe to the </a:t>
            </a:r>
            <a:r>
              <a:rPr lang="en-US" altLang="ja-JP" sz="1400" dirty="0" err="1" smtClean="0"/>
              <a:t>LHe</a:t>
            </a:r>
            <a:r>
              <a:rPr lang="en-US" altLang="ja-JP" sz="1400" dirty="0" smtClean="0"/>
              <a:t> supply pipe and the cool-down pipe will be decided after studying the tuner location on the helium jacket.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400" dirty="0" smtClean="0"/>
              <a:t>Interference between the cavity packages and the components in the cryostat should be studied with 3D-CAD drawings.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85720" y="357166"/>
            <a:ext cx="1561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Cavity Package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B0527-5829-4AC5-910F-9484810EC8DF}" type="datetime1">
              <a:rPr kumimoji="1" lang="en-US" altLang="ja-JP" smtClean="0"/>
              <a:t>7/9/2008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SCRF-Meeting (WebEX)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49CF-A170-45BA-8920-7795B29C3BB9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4573583"/>
            <a:ext cx="8999537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円/楕円 12"/>
          <p:cNvSpPr/>
          <p:nvPr/>
        </p:nvSpPr>
        <p:spPr>
          <a:xfrm>
            <a:off x="884238" y="5121271"/>
            <a:ext cx="6715125" cy="5000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14" name="円/楕円 13"/>
          <p:cNvSpPr/>
          <p:nvPr/>
        </p:nvSpPr>
        <p:spPr>
          <a:xfrm>
            <a:off x="7346950" y="4829171"/>
            <a:ext cx="642938" cy="7858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15" name="円/楕円 14"/>
          <p:cNvSpPr/>
          <p:nvPr/>
        </p:nvSpPr>
        <p:spPr>
          <a:xfrm>
            <a:off x="0" y="4719633"/>
            <a:ext cx="766763" cy="9858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16" name="左矢印 15"/>
          <p:cNvSpPr/>
          <p:nvPr/>
        </p:nvSpPr>
        <p:spPr>
          <a:xfrm>
            <a:off x="6643702" y="785794"/>
            <a:ext cx="511175" cy="328612"/>
          </a:xfrm>
          <a:prstGeom prst="lef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" name="左矢印 16"/>
          <p:cNvSpPr/>
          <p:nvPr/>
        </p:nvSpPr>
        <p:spPr>
          <a:xfrm>
            <a:off x="6643702" y="428604"/>
            <a:ext cx="511175" cy="328612"/>
          </a:xfrm>
          <a:prstGeom prst="lef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" name="左矢印 17"/>
          <p:cNvSpPr/>
          <p:nvPr/>
        </p:nvSpPr>
        <p:spPr>
          <a:xfrm>
            <a:off x="6643702" y="1114406"/>
            <a:ext cx="511175" cy="328612"/>
          </a:xfrm>
          <a:prstGeom prst="lef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643702" y="2185976"/>
            <a:ext cx="2327333" cy="2154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en-US" altLang="ja-JP" sz="1200" dirty="0">
                <a:ea typeface="ＭＳ Ｐゴシック" pitchFamily="124" charset="-128"/>
              </a:rPr>
              <a:t>Connection </a:t>
            </a:r>
            <a:r>
              <a:rPr lang="en-US" altLang="ja-JP" sz="1200" dirty="0" smtClean="0">
                <a:ea typeface="ＭＳ Ｐゴシック" pitchFamily="124" charset="-128"/>
              </a:rPr>
              <a:t>flanges of vacuum vessel and </a:t>
            </a:r>
            <a:r>
              <a:rPr lang="en-US" altLang="ja-JP" sz="1200" dirty="0">
                <a:ea typeface="ＭＳ Ｐゴシック" pitchFamily="124" charset="-128"/>
              </a:rPr>
              <a:t>vacuum bellow</a:t>
            </a:r>
            <a:r>
              <a:rPr lang="en-US" altLang="ja-JP" sz="1200" dirty="0" smtClean="0">
                <a:ea typeface="ＭＳ Ｐゴシック" pitchFamily="124" charset="-128"/>
              </a:rPr>
              <a:t>:</a:t>
            </a:r>
          </a:p>
          <a:p>
            <a:pPr marL="342900" indent="-342900">
              <a:defRPr/>
            </a:pPr>
            <a:r>
              <a:rPr lang="en-US" altLang="ja-JP" sz="1200" dirty="0" smtClean="0">
                <a:ea typeface="ＭＳ Ｐゴシック" pitchFamily="124" charset="-128"/>
              </a:rPr>
              <a:t>               T3 (XFEL) and  T4-CM </a:t>
            </a:r>
            <a:r>
              <a:rPr lang="en-US" altLang="ja-JP" sz="1200" dirty="0">
                <a:ea typeface="ＭＳ Ｐゴシック" pitchFamily="124" charset="-128"/>
              </a:rPr>
              <a:t>design</a:t>
            </a:r>
          </a:p>
          <a:p>
            <a:pPr marL="342900" indent="-342900">
              <a:buFont typeface="+mj-lt"/>
              <a:buAutoNum type="arabicPeriod" startAt="2"/>
              <a:defRPr/>
            </a:pPr>
            <a:r>
              <a:rPr lang="en-US" altLang="ja-JP" sz="1200" dirty="0">
                <a:ea typeface="ＭＳ Ｐゴシック" pitchFamily="124" charset="-128"/>
              </a:rPr>
              <a:t>Main coupler flanges on the vessel:</a:t>
            </a:r>
          </a:p>
          <a:p>
            <a:pPr lvl="1">
              <a:defRPr/>
            </a:pPr>
            <a:r>
              <a:rPr lang="en-US" altLang="ja-JP" sz="1200" dirty="0">
                <a:ea typeface="ＭＳ Ｐゴシック" pitchFamily="124" charset="-128"/>
              </a:rPr>
              <a:t>Locations defined in Spec. Table</a:t>
            </a:r>
          </a:p>
          <a:p>
            <a:pPr lvl="1">
              <a:defRPr/>
            </a:pPr>
            <a:r>
              <a:rPr lang="en-US" altLang="ja-JP" sz="1200" dirty="0">
                <a:ea typeface="ＭＳ Ｐゴシック" pitchFamily="124" charset="-128"/>
              </a:rPr>
              <a:t>Design need to be studied</a:t>
            </a:r>
          </a:p>
          <a:p>
            <a:pPr>
              <a:defRPr/>
            </a:pPr>
            <a:endParaRPr lang="ja-JP" altLang="en-US" sz="1400" dirty="0">
              <a:ea typeface="ＭＳ Ｐゴシック" pitchFamily="124" charset="-128"/>
            </a:endParaRPr>
          </a:p>
        </p:txBody>
      </p:sp>
      <p:sp>
        <p:nvSpPr>
          <p:cNvPr id="20" name="テキスト ボックス 18"/>
          <p:cNvSpPr txBox="1">
            <a:spLocks noChangeArrowheads="1"/>
          </p:cNvSpPr>
          <p:nvPr/>
        </p:nvSpPr>
        <p:spPr bwMode="auto">
          <a:xfrm>
            <a:off x="6715140" y="1900224"/>
            <a:ext cx="13827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/>
              <a:t>Interface</a:t>
            </a:r>
            <a:endParaRPr lang="ja-JP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85778"/>
            <a:ext cx="6418263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SCRF-Meeting (WebEX)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49CF-A170-45BA-8920-7795B29C3BB9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27013" y="84138"/>
            <a:ext cx="2570162" cy="64293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Cooling Pipes</a:t>
            </a:r>
            <a:endParaRPr kumimoji="0" lang="en-US" altLang="ja-JP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9" name="Picture 3" descr="T4CM_piping_siz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642918"/>
            <a:ext cx="3857625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571480"/>
            <a:ext cx="599787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左矢印 10"/>
          <p:cNvSpPr/>
          <p:nvPr/>
        </p:nvSpPr>
        <p:spPr>
          <a:xfrm>
            <a:off x="5643570" y="1643050"/>
            <a:ext cx="357190" cy="295274"/>
          </a:xfrm>
          <a:prstGeom prst="lef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7607310" y="1592243"/>
            <a:ext cx="511175" cy="4746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8143900" y="2071678"/>
            <a:ext cx="103187" cy="1095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" name="テキスト ボックス 17"/>
          <p:cNvSpPr txBox="1">
            <a:spLocks noChangeArrowheads="1"/>
          </p:cNvSpPr>
          <p:nvPr/>
        </p:nvSpPr>
        <p:spPr bwMode="auto">
          <a:xfrm>
            <a:off x="214282" y="5572140"/>
            <a:ext cx="8643998" cy="738664"/>
          </a:xfrm>
          <a:prstGeom prst="rect">
            <a:avLst/>
          </a:prstGeom>
          <a:noFill/>
          <a:ln w="19050">
            <a:solidFill>
              <a:srgbClr val="00206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ja-JP" sz="1400" dirty="0"/>
              <a:t>The beam line (cavity axis) locates in the position of (0, -247) with respect to the center of vacuum vessel</a:t>
            </a:r>
            <a:r>
              <a:rPr lang="en-US" altLang="ja-JP" sz="1400" dirty="0" smtClean="0"/>
              <a:t>).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400" dirty="0" smtClean="0"/>
              <a:t>The thermal radiation shield design with or without 5K shield should be done in the condition of plug compatible design.</a:t>
            </a:r>
            <a:endParaRPr lang="ja-JP" altLang="en-US" sz="1400" dirty="0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000372"/>
            <a:ext cx="6000792" cy="2434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左矢印 17"/>
          <p:cNvSpPr/>
          <p:nvPr/>
        </p:nvSpPr>
        <p:spPr>
          <a:xfrm>
            <a:off x="5715008" y="4357694"/>
            <a:ext cx="367378" cy="268254"/>
          </a:xfrm>
          <a:prstGeom prst="lef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7643834" y="2214554"/>
            <a:ext cx="439737" cy="403224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srgbClr val="00B0F0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142844" y="1285860"/>
            <a:ext cx="6000792" cy="5715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142844" y="4000504"/>
            <a:ext cx="6000792" cy="5715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459</Words>
  <Application>Microsoft Office PowerPoint</Application>
  <PresentationFormat>画面に合わせる (4:3)</PresentationFormat>
  <Paragraphs>72</Paragraphs>
  <Slides>7</Slides>
  <Notes>7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テーマ</vt:lpstr>
      <vt:lpstr>Cryomodule</vt:lpstr>
      <vt:lpstr>S1-Global cryomodule design (1)</vt:lpstr>
      <vt:lpstr>S1-Global cryomodule design (2)</vt:lpstr>
      <vt:lpstr>Plug Compatible Design </vt:lpstr>
      <vt:lpstr>スライド 5</vt:lpstr>
      <vt:lpstr>スライド 6</vt:lpstr>
      <vt:lpstr>スライド 7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Cryomodule</dc:title>
  <dc:creator> </dc:creator>
  <cp:lastModifiedBy> </cp:lastModifiedBy>
  <cp:revision>26</cp:revision>
  <dcterms:created xsi:type="dcterms:W3CDTF">2008-07-09T08:19:08Z</dcterms:created>
  <dcterms:modified xsi:type="dcterms:W3CDTF">2008-07-09T12:48:51Z</dcterms:modified>
</cp:coreProperties>
</file>