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6"/>
  </p:notesMasterIdLst>
  <p:handoutMasterIdLst>
    <p:handoutMasterId r:id="rId17"/>
  </p:handoutMasterIdLst>
  <p:sldIdLst>
    <p:sldId id="257" r:id="rId2"/>
    <p:sldId id="258" r:id="rId3"/>
    <p:sldId id="266" r:id="rId4"/>
    <p:sldId id="270" r:id="rId5"/>
    <p:sldId id="259" r:id="rId6"/>
    <p:sldId id="260" r:id="rId7"/>
    <p:sldId id="261" r:id="rId8"/>
    <p:sldId id="262" r:id="rId9"/>
    <p:sldId id="267" r:id="rId10"/>
    <p:sldId id="269" r:id="rId11"/>
    <p:sldId id="268" r:id="rId12"/>
    <p:sldId id="265" r:id="rId13"/>
    <p:sldId id="271" r:id="rId14"/>
    <p:sldId id="272" r:id="rId1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728" autoAdjust="0"/>
  </p:normalViewPr>
  <p:slideViewPr>
    <p:cSldViewPr>
      <p:cViewPr varScale="1">
        <p:scale>
          <a:sx n="75" d="100"/>
          <a:sy n="75" d="100"/>
        </p:scale>
        <p:origin x="-102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Classeur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28"/>
  <c:chart>
    <c:autoTitleDeleted val="1"/>
    <c:plotArea>
      <c:layout/>
      <c:lineChart>
        <c:grouping val="standard"/>
        <c:ser>
          <c:idx val="0"/>
          <c:order val="0"/>
          <c:tx>
            <c:v>eff"3/3" (all events)</c:v>
          </c:tx>
          <c:cat>
            <c:numRef>
              <c:f>Feuil1!$A$2:$A$6</c:f>
              <c:numCache>
                <c:formatCode>General</c:formatCode>
                <c:ptCount val="5"/>
                <c:pt idx="0">
                  <c:v>6.8</c:v>
                </c:pt>
                <c:pt idx="1">
                  <c:v>7.4</c:v>
                </c:pt>
                <c:pt idx="2">
                  <c:v>7.5</c:v>
                </c:pt>
                <c:pt idx="3">
                  <c:v>7.7</c:v>
                </c:pt>
                <c:pt idx="4">
                  <c:v>7.9</c:v>
                </c:pt>
              </c:numCache>
            </c:numRef>
          </c:cat>
          <c:val>
            <c:numRef>
              <c:f>Feuil1!$B$2:$B$6</c:f>
              <c:numCache>
                <c:formatCode>General</c:formatCode>
                <c:ptCount val="5"/>
                <c:pt idx="0">
                  <c:v>52.89</c:v>
                </c:pt>
                <c:pt idx="1">
                  <c:v>84.36</c:v>
                </c:pt>
                <c:pt idx="2">
                  <c:v>87.38</c:v>
                </c:pt>
                <c:pt idx="3">
                  <c:v>88.9</c:v>
                </c:pt>
                <c:pt idx="4">
                  <c:v>88.740000000000023</c:v>
                </c:pt>
              </c:numCache>
            </c:numRef>
          </c:val>
        </c:ser>
        <c:ser>
          <c:idx val="1"/>
          <c:order val="1"/>
          <c:tx>
            <c:v>eff"2/3" (all events)</c:v>
          </c:tx>
          <c:cat>
            <c:numRef>
              <c:f>Feuil1!$A$2:$A$6</c:f>
              <c:numCache>
                <c:formatCode>General</c:formatCode>
                <c:ptCount val="5"/>
                <c:pt idx="0">
                  <c:v>6.8</c:v>
                </c:pt>
                <c:pt idx="1">
                  <c:v>7.4</c:v>
                </c:pt>
                <c:pt idx="2">
                  <c:v>7.5</c:v>
                </c:pt>
                <c:pt idx="3">
                  <c:v>7.7</c:v>
                </c:pt>
                <c:pt idx="4">
                  <c:v>7.9</c:v>
                </c:pt>
              </c:numCache>
            </c:numRef>
          </c:cat>
          <c:val>
            <c:numRef>
              <c:f>Feuil1!$C$2:$C$6</c:f>
              <c:numCache>
                <c:formatCode>General</c:formatCode>
                <c:ptCount val="5"/>
                <c:pt idx="0">
                  <c:v>42.33</c:v>
                </c:pt>
                <c:pt idx="1">
                  <c:v>78.73</c:v>
                </c:pt>
                <c:pt idx="2">
                  <c:v>83.07</c:v>
                </c:pt>
                <c:pt idx="3">
                  <c:v>85.88</c:v>
                </c:pt>
                <c:pt idx="4">
                  <c:v>85.92</c:v>
                </c:pt>
              </c:numCache>
            </c:numRef>
          </c:val>
        </c:ser>
        <c:marker val="1"/>
        <c:axId val="42974208"/>
        <c:axId val="75448704"/>
      </c:lineChart>
      <c:catAx>
        <c:axId val="42974208"/>
        <c:scaling>
          <c:orientation val="minMax"/>
        </c:scaling>
        <c:axPos val="b"/>
        <c:numFmt formatCode="General" sourceLinked="0"/>
        <c:majorTickMark val="none"/>
        <c:tickLblPos val="nextTo"/>
        <c:crossAx val="75448704"/>
        <c:crosses val="autoZero"/>
        <c:lblAlgn val="ctr"/>
        <c:lblOffset val="100"/>
        <c:tickLblSkip val="1"/>
      </c:catAx>
      <c:valAx>
        <c:axId val="75448704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fr-FR"/>
                  <a:t>Efficacité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42974208"/>
        <c:crosses val="autoZero"/>
        <c:crossBetween val="between"/>
      </c:valAx>
    </c:plotArea>
    <c:legend>
      <c:legendPos val="r"/>
      <c:layout/>
    </c:legend>
    <c:plotVisOnly val="1"/>
  </c:chart>
  <c:externalData r:id="rId1"/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4F27BA-E816-4A3B-AF36-F5D1DE19E0AD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BCA370D3-BD90-4B89-9E8D-49F1C9F507D2}">
      <dgm:prSet phldrT="[Texte]"/>
      <dgm:spPr/>
      <dgm:t>
        <a:bodyPr/>
        <a:lstStyle/>
        <a:p>
          <a:r>
            <a:rPr lang="en-US" dirty="0" smtClean="0"/>
            <a:t>Noise Study of the GRPC Detector</a:t>
          </a:r>
          <a:endParaRPr lang="fr-FR" dirty="0"/>
        </a:p>
      </dgm:t>
    </dgm:pt>
    <dgm:pt modelId="{3DABF3FC-6792-4979-900D-CDFC133B65FE}" type="parTrans" cxnId="{3AA7EE7B-F303-4BC9-B61E-14168DF69354}">
      <dgm:prSet/>
      <dgm:spPr/>
      <dgm:t>
        <a:bodyPr/>
        <a:lstStyle/>
        <a:p>
          <a:endParaRPr lang="fr-FR"/>
        </a:p>
      </dgm:t>
    </dgm:pt>
    <dgm:pt modelId="{5C9777B9-6439-45CC-BCBB-3AD2AB9E8ECD}" type="sibTrans" cxnId="{3AA7EE7B-F303-4BC9-B61E-14168DF69354}">
      <dgm:prSet/>
      <dgm:spPr/>
      <dgm:t>
        <a:bodyPr/>
        <a:lstStyle/>
        <a:p>
          <a:endParaRPr lang="fr-FR"/>
        </a:p>
      </dgm:t>
    </dgm:pt>
    <dgm:pt modelId="{9D57C1BD-824C-4354-BD26-4E7049FC008C}">
      <dgm:prSet phldrT="[Texte]"/>
      <dgm:spPr/>
      <dgm:t>
        <a:bodyPr/>
        <a:lstStyle/>
        <a:p>
          <a:r>
            <a:rPr lang="fr-FR" dirty="0" smtClean="0"/>
            <a:t>1- Time </a:t>
          </a:r>
          <a:r>
            <a:rPr lang="fr-FR" dirty="0" err="1" smtClean="0"/>
            <a:t>Correlation</a:t>
          </a:r>
          <a:r>
            <a:rPr lang="fr-FR" dirty="0" smtClean="0"/>
            <a:t> and </a:t>
          </a:r>
          <a:r>
            <a:rPr lang="fr-FR" dirty="0" err="1" smtClean="0"/>
            <a:t>Efficiency</a:t>
          </a:r>
          <a:r>
            <a:rPr lang="fr-FR" dirty="0" smtClean="0"/>
            <a:t> of GRPC</a:t>
          </a:r>
          <a:endParaRPr lang="fr-FR" dirty="0"/>
        </a:p>
      </dgm:t>
    </dgm:pt>
    <dgm:pt modelId="{3F83CAB0-FCB6-40E5-962F-439D5BC585FB}" type="parTrans" cxnId="{8002B969-F636-4BE5-9AF3-E1D41BC5F2DC}">
      <dgm:prSet/>
      <dgm:spPr/>
      <dgm:t>
        <a:bodyPr/>
        <a:lstStyle/>
        <a:p>
          <a:endParaRPr lang="fr-FR"/>
        </a:p>
      </dgm:t>
    </dgm:pt>
    <dgm:pt modelId="{490272B1-08A6-46C3-A751-09065B57DA04}" type="sibTrans" cxnId="{8002B969-F636-4BE5-9AF3-E1D41BC5F2DC}">
      <dgm:prSet/>
      <dgm:spPr/>
      <dgm:t>
        <a:bodyPr/>
        <a:lstStyle/>
        <a:p>
          <a:endParaRPr lang="fr-FR"/>
        </a:p>
      </dgm:t>
    </dgm:pt>
    <dgm:pt modelId="{7B56DC07-E90B-463E-B947-B2FCA3CC57E3}">
      <dgm:prSet phldrT="[Texte]"/>
      <dgm:spPr/>
      <dgm:t>
        <a:bodyPr/>
        <a:lstStyle/>
        <a:p>
          <a:r>
            <a:rPr lang="fr-FR" dirty="0" smtClean="0"/>
            <a:t>2- </a:t>
          </a:r>
          <a:r>
            <a:rPr lang="fr-FR" dirty="0" err="1" smtClean="0"/>
            <a:t>Study</a:t>
          </a:r>
          <a:r>
            <a:rPr lang="fr-FR" dirty="0" smtClean="0"/>
            <a:t> of Noise Distribution for </a:t>
          </a:r>
          <a:r>
            <a:rPr lang="fr-FR" dirty="0" err="1" smtClean="0"/>
            <a:t>Different</a:t>
          </a:r>
          <a:r>
            <a:rPr lang="fr-FR" dirty="0" smtClean="0"/>
            <a:t> </a:t>
          </a:r>
          <a:r>
            <a:rPr lang="fr-FR" dirty="0" err="1" smtClean="0"/>
            <a:t>Runs</a:t>
          </a:r>
          <a:endParaRPr lang="fr-FR" dirty="0"/>
        </a:p>
      </dgm:t>
    </dgm:pt>
    <dgm:pt modelId="{D39516A2-AE73-42E6-BB3E-1B4D7289DBDA}" type="parTrans" cxnId="{4A8B9E76-37E7-40A2-ADEC-729C688FD553}">
      <dgm:prSet/>
      <dgm:spPr/>
      <dgm:t>
        <a:bodyPr/>
        <a:lstStyle/>
        <a:p>
          <a:endParaRPr lang="fr-FR"/>
        </a:p>
      </dgm:t>
    </dgm:pt>
    <dgm:pt modelId="{5D5C8CAC-A5DF-45A6-A678-611DE875F404}" type="sibTrans" cxnId="{4A8B9E76-37E7-40A2-ADEC-729C688FD553}">
      <dgm:prSet/>
      <dgm:spPr/>
      <dgm:t>
        <a:bodyPr/>
        <a:lstStyle/>
        <a:p>
          <a:endParaRPr lang="fr-FR"/>
        </a:p>
      </dgm:t>
    </dgm:pt>
    <dgm:pt modelId="{B6A796D3-0DC6-4854-9122-71A61D5D5EE3}" type="pres">
      <dgm:prSet presAssocID="{D04F27BA-E816-4A3B-AF36-F5D1DE19E0A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05C99A8B-1691-4D96-B0E0-06351F3288B7}" type="pres">
      <dgm:prSet presAssocID="{BCA370D3-BD90-4B89-9E8D-49F1C9F507D2}" presName="parentLin" presStyleCnt="0"/>
      <dgm:spPr/>
    </dgm:pt>
    <dgm:pt modelId="{2D378BC4-E817-4B5F-A128-B09C25F96319}" type="pres">
      <dgm:prSet presAssocID="{BCA370D3-BD90-4B89-9E8D-49F1C9F507D2}" presName="parentLeftMargin" presStyleLbl="node1" presStyleIdx="0" presStyleCnt="3"/>
      <dgm:spPr/>
      <dgm:t>
        <a:bodyPr/>
        <a:lstStyle/>
        <a:p>
          <a:endParaRPr lang="fr-FR"/>
        </a:p>
      </dgm:t>
    </dgm:pt>
    <dgm:pt modelId="{47D69F85-A7B2-4B81-A485-8045F7B00CE3}" type="pres">
      <dgm:prSet presAssocID="{BCA370D3-BD90-4B89-9E8D-49F1C9F507D2}" presName="parentText" presStyleLbl="node1" presStyleIdx="0" presStyleCnt="3" custScaleX="137725" custLinFactNeighborX="-14069" custLinFactNeighborY="-7920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1BEF980-4DAF-4373-8D7B-92E6877D50F9}" type="pres">
      <dgm:prSet presAssocID="{BCA370D3-BD90-4B89-9E8D-49F1C9F507D2}" presName="negativeSpace" presStyleCnt="0"/>
      <dgm:spPr/>
    </dgm:pt>
    <dgm:pt modelId="{B4CC19E3-EBAB-415D-AC89-8AC60CF35F4A}" type="pres">
      <dgm:prSet presAssocID="{BCA370D3-BD90-4B89-9E8D-49F1C9F507D2}" presName="childText" presStyleLbl="conFgAcc1" presStyleIdx="0" presStyleCnt="3">
        <dgm:presLayoutVars>
          <dgm:bulletEnabled val="1"/>
        </dgm:presLayoutVars>
      </dgm:prSet>
      <dgm:spPr/>
    </dgm:pt>
    <dgm:pt modelId="{81F9578E-173A-4B10-A571-4A8067A2D0CC}" type="pres">
      <dgm:prSet presAssocID="{5C9777B9-6439-45CC-BCBB-3AD2AB9E8ECD}" presName="spaceBetweenRectangles" presStyleCnt="0"/>
      <dgm:spPr/>
    </dgm:pt>
    <dgm:pt modelId="{02D701EF-DD5E-41DC-B277-E571268AE967}" type="pres">
      <dgm:prSet presAssocID="{9D57C1BD-824C-4354-BD26-4E7049FC008C}" presName="parentLin" presStyleCnt="0"/>
      <dgm:spPr/>
    </dgm:pt>
    <dgm:pt modelId="{D4E314CB-6511-493A-B3CE-6F17AC108722}" type="pres">
      <dgm:prSet presAssocID="{9D57C1BD-824C-4354-BD26-4E7049FC008C}" presName="parentLeftMargin" presStyleLbl="node1" presStyleIdx="0" presStyleCnt="3"/>
      <dgm:spPr/>
      <dgm:t>
        <a:bodyPr/>
        <a:lstStyle/>
        <a:p>
          <a:endParaRPr lang="fr-FR"/>
        </a:p>
      </dgm:t>
    </dgm:pt>
    <dgm:pt modelId="{E956F30B-5E59-417E-962A-9366E1476985}" type="pres">
      <dgm:prSet presAssocID="{9D57C1BD-824C-4354-BD26-4E7049FC008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205C09C-3A82-496E-8117-528DBE90068D}" type="pres">
      <dgm:prSet presAssocID="{9D57C1BD-824C-4354-BD26-4E7049FC008C}" presName="negativeSpace" presStyleCnt="0"/>
      <dgm:spPr/>
    </dgm:pt>
    <dgm:pt modelId="{D0D979D4-5B84-45BB-9107-A29E4BD6A827}" type="pres">
      <dgm:prSet presAssocID="{9D57C1BD-824C-4354-BD26-4E7049FC008C}" presName="childText" presStyleLbl="conFgAcc1" presStyleIdx="1" presStyleCnt="3">
        <dgm:presLayoutVars>
          <dgm:bulletEnabled val="1"/>
        </dgm:presLayoutVars>
      </dgm:prSet>
      <dgm:spPr/>
    </dgm:pt>
    <dgm:pt modelId="{D80FC2ED-76F2-488B-8104-E226406B641C}" type="pres">
      <dgm:prSet presAssocID="{490272B1-08A6-46C3-A751-09065B57DA04}" presName="spaceBetweenRectangles" presStyleCnt="0"/>
      <dgm:spPr/>
    </dgm:pt>
    <dgm:pt modelId="{4032AEF9-5827-44A8-B902-9342CB4EA7C1}" type="pres">
      <dgm:prSet presAssocID="{7B56DC07-E90B-463E-B947-B2FCA3CC57E3}" presName="parentLin" presStyleCnt="0"/>
      <dgm:spPr/>
    </dgm:pt>
    <dgm:pt modelId="{0D3CBB1A-0059-45AB-B36A-E89D5BFF8327}" type="pres">
      <dgm:prSet presAssocID="{7B56DC07-E90B-463E-B947-B2FCA3CC57E3}" presName="parentLeftMargin" presStyleLbl="node1" presStyleIdx="1" presStyleCnt="3"/>
      <dgm:spPr/>
      <dgm:t>
        <a:bodyPr/>
        <a:lstStyle/>
        <a:p>
          <a:endParaRPr lang="fr-FR"/>
        </a:p>
      </dgm:t>
    </dgm:pt>
    <dgm:pt modelId="{FB8B246E-8064-4423-BB49-CB502A418716}" type="pres">
      <dgm:prSet presAssocID="{7B56DC07-E90B-463E-B947-B2FCA3CC57E3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50B3D2B-D3B2-4F58-A75D-38A965DBD415}" type="pres">
      <dgm:prSet presAssocID="{7B56DC07-E90B-463E-B947-B2FCA3CC57E3}" presName="negativeSpace" presStyleCnt="0"/>
      <dgm:spPr/>
    </dgm:pt>
    <dgm:pt modelId="{BC21E4E8-806B-440D-900E-6AD6DE9F8ECD}" type="pres">
      <dgm:prSet presAssocID="{7B56DC07-E90B-463E-B947-B2FCA3CC57E3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3AA7EE7B-F303-4BC9-B61E-14168DF69354}" srcId="{D04F27BA-E816-4A3B-AF36-F5D1DE19E0AD}" destId="{BCA370D3-BD90-4B89-9E8D-49F1C9F507D2}" srcOrd="0" destOrd="0" parTransId="{3DABF3FC-6792-4979-900D-CDFC133B65FE}" sibTransId="{5C9777B9-6439-45CC-BCBB-3AD2AB9E8ECD}"/>
    <dgm:cxn modelId="{B65D2A7B-9196-48B7-B19B-DD8A0FEC84A9}" type="presOf" srcId="{BCA370D3-BD90-4B89-9E8D-49F1C9F507D2}" destId="{2D378BC4-E817-4B5F-A128-B09C25F96319}" srcOrd="0" destOrd="0" presId="urn:microsoft.com/office/officeart/2005/8/layout/list1"/>
    <dgm:cxn modelId="{BF2D0B80-42FD-40ED-AE1E-B4D097A7DB8A}" type="presOf" srcId="{7B56DC07-E90B-463E-B947-B2FCA3CC57E3}" destId="{0D3CBB1A-0059-45AB-B36A-E89D5BFF8327}" srcOrd="0" destOrd="0" presId="urn:microsoft.com/office/officeart/2005/8/layout/list1"/>
    <dgm:cxn modelId="{74E9AB4E-9930-4288-93A5-669401EEC361}" type="presOf" srcId="{BCA370D3-BD90-4B89-9E8D-49F1C9F507D2}" destId="{47D69F85-A7B2-4B81-A485-8045F7B00CE3}" srcOrd="1" destOrd="0" presId="urn:microsoft.com/office/officeart/2005/8/layout/list1"/>
    <dgm:cxn modelId="{4A8B9E76-37E7-40A2-ADEC-729C688FD553}" srcId="{D04F27BA-E816-4A3B-AF36-F5D1DE19E0AD}" destId="{7B56DC07-E90B-463E-B947-B2FCA3CC57E3}" srcOrd="2" destOrd="0" parTransId="{D39516A2-AE73-42E6-BB3E-1B4D7289DBDA}" sibTransId="{5D5C8CAC-A5DF-45A6-A678-611DE875F404}"/>
    <dgm:cxn modelId="{8002B969-F636-4BE5-9AF3-E1D41BC5F2DC}" srcId="{D04F27BA-E816-4A3B-AF36-F5D1DE19E0AD}" destId="{9D57C1BD-824C-4354-BD26-4E7049FC008C}" srcOrd="1" destOrd="0" parTransId="{3F83CAB0-FCB6-40E5-962F-439D5BC585FB}" sibTransId="{490272B1-08A6-46C3-A751-09065B57DA04}"/>
    <dgm:cxn modelId="{64B8DBB1-01C1-486F-A409-B163A8B19788}" type="presOf" srcId="{D04F27BA-E816-4A3B-AF36-F5D1DE19E0AD}" destId="{B6A796D3-0DC6-4854-9122-71A61D5D5EE3}" srcOrd="0" destOrd="0" presId="urn:microsoft.com/office/officeart/2005/8/layout/list1"/>
    <dgm:cxn modelId="{986F8DAA-8C69-4F1A-9BED-787B1287C8BE}" type="presOf" srcId="{9D57C1BD-824C-4354-BD26-4E7049FC008C}" destId="{D4E314CB-6511-493A-B3CE-6F17AC108722}" srcOrd="0" destOrd="0" presId="urn:microsoft.com/office/officeart/2005/8/layout/list1"/>
    <dgm:cxn modelId="{CF0B14AB-338B-4F61-A740-FDED24959BD1}" type="presOf" srcId="{9D57C1BD-824C-4354-BD26-4E7049FC008C}" destId="{E956F30B-5E59-417E-962A-9366E1476985}" srcOrd="1" destOrd="0" presId="urn:microsoft.com/office/officeart/2005/8/layout/list1"/>
    <dgm:cxn modelId="{D423A8BF-FDC9-4D2A-B6AE-15421E25FCE3}" type="presOf" srcId="{7B56DC07-E90B-463E-B947-B2FCA3CC57E3}" destId="{FB8B246E-8064-4423-BB49-CB502A418716}" srcOrd="1" destOrd="0" presId="urn:microsoft.com/office/officeart/2005/8/layout/list1"/>
    <dgm:cxn modelId="{6FC51945-74D0-4164-8668-F1BAB8B90B9E}" type="presParOf" srcId="{B6A796D3-0DC6-4854-9122-71A61D5D5EE3}" destId="{05C99A8B-1691-4D96-B0E0-06351F3288B7}" srcOrd="0" destOrd="0" presId="urn:microsoft.com/office/officeart/2005/8/layout/list1"/>
    <dgm:cxn modelId="{CB671E07-4A95-49C8-9CB6-715148495417}" type="presParOf" srcId="{05C99A8B-1691-4D96-B0E0-06351F3288B7}" destId="{2D378BC4-E817-4B5F-A128-B09C25F96319}" srcOrd="0" destOrd="0" presId="urn:microsoft.com/office/officeart/2005/8/layout/list1"/>
    <dgm:cxn modelId="{1DAF8D02-2171-49A8-A992-FA2B23B08FA9}" type="presParOf" srcId="{05C99A8B-1691-4D96-B0E0-06351F3288B7}" destId="{47D69F85-A7B2-4B81-A485-8045F7B00CE3}" srcOrd="1" destOrd="0" presId="urn:microsoft.com/office/officeart/2005/8/layout/list1"/>
    <dgm:cxn modelId="{C47C3962-4887-42E5-8DA6-C45EC06B9764}" type="presParOf" srcId="{B6A796D3-0DC6-4854-9122-71A61D5D5EE3}" destId="{21BEF980-4DAF-4373-8D7B-92E6877D50F9}" srcOrd="1" destOrd="0" presId="urn:microsoft.com/office/officeart/2005/8/layout/list1"/>
    <dgm:cxn modelId="{293D6FE4-2CD6-4783-AA46-863FC8DF88E9}" type="presParOf" srcId="{B6A796D3-0DC6-4854-9122-71A61D5D5EE3}" destId="{B4CC19E3-EBAB-415D-AC89-8AC60CF35F4A}" srcOrd="2" destOrd="0" presId="urn:microsoft.com/office/officeart/2005/8/layout/list1"/>
    <dgm:cxn modelId="{00F29AEC-9CCC-4840-BFE9-C977C99D5EBE}" type="presParOf" srcId="{B6A796D3-0DC6-4854-9122-71A61D5D5EE3}" destId="{81F9578E-173A-4B10-A571-4A8067A2D0CC}" srcOrd="3" destOrd="0" presId="urn:microsoft.com/office/officeart/2005/8/layout/list1"/>
    <dgm:cxn modelId="{62034AE7-2986-40C7-B110-EFE892B19AAF}" type="presParOf" srcId="{B6A796D3-0DC6-4854-9122-71A61D5D5EE3}" destId="{02D701EF-DD5E-41DC-B277-E571268AE967}" srcOrd="4" destOrd="0" presId="urn:microsoft.com/office/officeart/2005/8/layout/list1"/>
    <dgm:cxn modelId="{CF55E5D1-6F59-477B-B436-504115A1263F}" type="presParOf" srcId="{02D701EF-DD5E-41DC-B277-E571268AE967}" destId="{D4E314CB-6511-493A-B3CE-6F17AC108722}" srcOrd="0" destOrd="0" presId="urn:microsoft.com/office/officeart/2005/8/layout/list1"/>
    <dgm:cxn modelId="{8FAFB815-32E9-4767-919D-B94E24157C36}" type="presParOf" srcId="{02D701EF-DD5E-41DC-B277-E571268AE967}" destId="{E956F30B-5E59-417E-962A-9366E1476985}" srcOrd="1" destOrd="0" presId="urn:microsoft.com/office/officeart/2005/8/layout/list1"/>
    <dgm:cxn modelId="{C31EB00B-9F8A-453F-9FAA-5D321A103862}" type="presParOf" srcId="{B6A796D3-0DC6-4854-9122-71A61D5D5EE3}" destId="{C205C09C-3A82-496E-8117-528DBE90068D}" srcOrd="5" destOrd="0" presId="urn:microsoft.com/office/officeart/2005/8/layout/list1"/>
    <dgm:cxn modelId="{397E4ED6-D60D-4965-A90E-0CD0366C030A}" type="presParOf" srcId="{B6A796D3-0DC6-4854-9122-71A61D5D5EE3}" destId="{D0D979D4-5B84-45BB-9107-A29E4BD6A827}" srcOrd="6" destOrd="0" presId="urn:microsoft.com/office/officeart/2005/8/layout/list1"/>
    <dgm:cxn modelId="{C77C5B73-2CB5-4969-A41A-A2440BDAC070}" type="presParOf" srcId="{B6A796D3-0DC6-4854-9122-71A61D5D5EE3}" destId="{D80FC2ED-76F2-488B-8104-E226406B641C}" srcOrd="7" destOrd="0" presId="urn:microsoft.com/office/officeart/2005/8/layout/list1"/>
    <dgm:cxn modelId="{1FA9B299-B741-41D6-AFAF-8B62063B3240}" type="presParOf" srcId="{B6A796D3-0DC6-4854-9122-71A61D5D5EE3}" destId="{4032AEF9-5827-44A8-B902-9342CB4EA7C1}" srcOrd="8" destOrd="0" presId="urn:microsoft.com/office/officeart/2005/8/layout/list1"/>
    <dgm:cxn modelId="{B2B7231D-83F4-4B08-96DF-AC249511E5EE}" type="presParOf" srcId="{4032AEF9-5827-44A8-B902-9342CB4EA7C1}" destId="{0D3CBB1A-0059-45AB-B36A-E89D5BFF8327}" srcOrd="0" destOrd="0" presId="urn:microsoft.com/office/officeart/2005/8/layout/list1"/>
    <dgm:cxn modelId="{793BEA5F-80E3-4349-94C1-AC4C29AE183F}" type="presParOf" srcId="{4032AEF9-5827-44A8-B902-9342CB4EA7C1}" destId="{FB8B246E-8064-4423-BB49-CB502A418716}" srcOrd="1" destOrd="0" presId="urn:microsoft.com/office/officeart/2005/8/layout/list1"/>
    <dgm:cxn modelId="{C809B4FA-B6F1-4040-8BD2-81F7C84ABC5F}" type="presParOf" srcId="{B6A796D3-0DC6-4854-9122-71A61D5D5EE3}" destId="{650B3D2B-D3B2-4F58-A75D-38A965DBD415}" srcOrd="9" destOrd="0" presId="urn:microsoft.com/office/officeart/2005/8/layout/list1"/>
    <dgm:cxn modelId="{A3525614-9920-4027-A575-45C37D64A2D3}" type="presParOf" srcId="{B6A796D3-0DC6-4854-9122-71A61D5D5EE3}" destId="{BC21E4E8-806B-440D-900E-6AD6DE9F8ECD}" srcOrd="10" destOrd="0" presId="urn:microsoft.com/office/officeart/2005/8/layout/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0.82834</cdr:x>
      <cdr:y>0.91031</cdr:y>
    </cdr:from>
    <cdr:to>
      <cdr:x>0.92415</cdr:x>
      <cdr:y>1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7905750" y="4829175"/>
          <a:ext cx="914400" cy="4476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fr-FR" sz="1100" b="1"/>
        </a:p>
        <a:p xmlns:a="http://schemas.openxmlformats.org/drawingml/2006/main">
          <a:r>
            <a:rPr lang="fr-FR" sz="1100" b="1"/>
            <a:t>HV (kV)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87D22C-D1A4-4653-BD76-BBB44F7F210A}" type="datetimeFigureOut">
              <a:rPr lang="fr-FR" smtClean="0"/>
              <a:pPr/>
              <a:t>20/01/2009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6D4C4F-6C6A-46FB-AA9C-CA95F405188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5FD6F7-9D30-4345-A32B-C1C16DDE7CA1}" type="datetimeFigureOut">
              <a:rPr lang="fr-FR" smtClean="0"/>
              <a:pPr/>
              <a:t>20/01/2009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0E2412-9044-4A53-898A-1660B259F91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E2412-9044-4A53-898A-1660B259F917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E2412-9044-4A53-898A-1660B259F917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19/01/2009</a:t>
            </a:r>
            <a:endParaRPr lang="fr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Khaled Belkadhi (LLR-Ecole Polytechnique)</a:t>
            </a:r>
            <a:endParaRPr lang="fr-FR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EE01C-9131-433C-95C4-3AECE5BE174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19/01/2009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Khaled Belkadhi (LLR-Ecole Polytechnique)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EE01C-9131-433C-95C4-3AECE5BE174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19/01/2009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Khaled Belkadhi (LLR-Ecole Polytechnique)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EE01C-9131-433C-95C4-3AECE5BE174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19/01/2009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Khaled Belkadhi (LLR-Ecole Polytechnique)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EE01C-9131-433C-95C4-3AECE5BE174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19/01/2009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Khaled Belkadhi (LLR-Ecole Polytechnique)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EE01C-9131-433C-95C4-3AECE5BE174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19/01/2009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Khaled Belkadhi (LLR-Ecole Polytechnique)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EE01C-9131-433C-95C4-3AECE5BE174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19/01/2009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Khaled Belkadhi (LLR-Ecole Polytechnique)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EE01C-9131-433C-95C4-3AECE5BE174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19/01/2009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Khaled Belkadhi (LLR-Ecole Polytechnique)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EE01C-9131-433C-95C4-3AECE5BE174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19/01/2009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Khaled Belkadhi (LLR-Ecole Polytechnique)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EE01C-9131-433C-95C4-3AECE5BE174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19/01/2009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Khaled Belkadhi (LLR-Ecole Polytechnique)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EE01C-9131-433C-95C4-3AECE5BE174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gner et arrondir un rectangle à un seul coi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le rect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19/01/2009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Khaled Belkadhi (LLR-Ecole Polytechnique)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BEEE01C-9131-433C-95C4-3AECE5BE174A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orme lib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e lib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fr-FR" smtClean="0"/>
              <a:t>19/01/2009</a:t>
            </a:r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fr-FR" smtClean="0"/>
              <a:t>Khaled Belkadhi (LLR-Ecole Polytechnique)</a:t>
            </a:r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BEEE01C-9131-433C-95C4-3AECE5BE174A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2" name="Grou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me 4"/>
          <p:cNvGraphicFramePr/>
          <p:nvPr/>
        </p:nvGraphicFramePr>
        <p:xfrm>
          <a:off x="428596" y="500042"/>
          <a:ext cx="8215370" cy="4960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Khaled Belkadhi (LLR-Ecole Polytechnique)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EE01C-9131-433C-95C4-3AECE5BE174A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Khaled Belkadhi (LLR-Ecole Polytechnique)</a:t>
            </a:r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EE01C-9131-433C-95C4-3AECE5BE174A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1026" name="Picture 2" descr="C:\root\TestBeam\TB_Anal\Noise\Plots\NoiseFit_RUN0020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082327"/>
            <a:ext cx="7162827" cy="56089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Khaled Belkadhi (LLR-Ecole Polytechnique)</a:t>
            </a:r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EE01C-9131-433C-95C4-3AECE5BE174A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1026" name="Picture 2" descr="C:\Documents and Settings\Administrateur\Bureau\noise\map_run10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00542"/>
            <a:ext cx="7862916" cy="56899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noise\map_run_strict538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32863"/>
            <a:ext cx="8077230" cy="4853657"/>
          </a:xfrm>
          <a:prstGeom prst="rect">
            <a:avLst/>
          </a:prstGeom>
          <a:noFill/>
        </p:spPr>
      </p:pic>
      <p:sp>
        <p:nvSpPr>
          <p:cNvPr id="5" name="ZoneTexte 4"/>
          <p:cNvSpPr txBox="1"/>
          <p:nvPr/>
        </p:nvSpPr>
        <p:spPr>
          <a:xfrm>
            <a:off x="2643174" y="357166"/>
            <a:ext cx="439575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>
                <a:solidFill>
                  <a:srgbClr val="FF0000"/>
                </a:solidFill>
              </a:rPr>
              <a:t>The multi-gap </a:t>
            </a:r>
            <a:r>
              <a:rPr lang="fr-FR" sz="3200" dirty="0" err="1" smtClean="0">
                <a:solidFill>
                  <a:srgbClr val="FF0000"/>
                </a:solidFill>
              </a:rPr>
              <a:t>chamber</a:t>
            </a:r>
            <a:endParaRPr lang="fr-FR" sz="3200" dirty="0" smtClean="0">
              <a:solidFill>
                <a:srgbClr val="FF0000"/>
              </a:solidFill>
            </a:endParaRPr>
          </a:p>
          <a:p>
            <a:r>
              <a:rPr lang="fr-FR" sz="3200" dirty="0" err="1" smtClean="0">
                <a:solidFill>
                  <a:srgbClr val="FF0000"/>
                </a:solidFill>
              </a:rPr>
              <a:t>Cut</a:t>
            </a:r>
            <a:r>
              <a:rPr lang="fr-FR" sz="3200" dirty="0" smtClean="0">
                <a:solidFill>
                  <a:srgbClr val="FF0000"/>
                </a:solidFill>
              </a:rPr>
              <a:t> </a:t>
            </a:r>
            <a:r>
              <a:rPr lang="fr-FR" sz="3200" dirty="0" err="1" smtClean="0">
                <a:solidFill>
                  <a:srgbClr val="FF0000"/>
                </a:solidFill>
              </a:rPr>
              <a:t>at</a:t>
            </a:r>
            <a:r>
              <a:rPr lang="fr-FR" sz="3200" dirty="0" smtClean="0">
                <a:solidFill>
                  <a:srgbClr val="FF0000"/>
                </a:solidFill>
              </a:rPr>
              <a:t> -50 ms</a:t>
            </a:r>
            <a:endParaRPr lang="fr-FR" sz="3200" dirty="0">
              <a:solidFill>
                <a:srgbClr val="FF0000"/>
              </a:solidFill>
            </a:endParaRP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Khaled </a:t>
            </a:r>
            <a:r>
              <a:rPr lang="fr-FR" dirty="0" err="1" smtClean="0"/>
              <a:t>Belkadhi</a:t>
            </a:r>
            <a:r>
              <a:rPr lang="fr-FR" dirty="0" smtClean="0"/>
              <a:t> (LLR-Ecole Polytechnique)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EE01C-9131-433C-95C4-3AECE5BE174A}" type="slidenum">
              <a:rPr lang="fr-FR" smtClean="0"/>
              <a:pPr/>
              <a:t>12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Khaled Belkadhi (LLR-Ecole Polytechnique)</a:t>
            </a:r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EE01C-9131-433C-95C4-3AECE5BE174A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2786050" y="642918"/>
            <a:ext cx="26902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 smtClean="0">
                <a:solidFill>
                  <a:srgbClr val="C00000"/>
                </a:solidFill>
              </a:rPr>
              <a:t>Conclusion</a:t>
            </a:r>
            <a:endParaRPr lang="fr-FR" sz="4000" dirty="0">
              <a:solidFill>
                <a:srgbClr val="C00000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0" y="1857364"/>
            <a:ext cx="704391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fr-FR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Noise distribution shows </a:t>
            </a:r>
            <a:r>
              <a:rPr lang="fr-FR" sz="2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some</a:t>
            </a:r>
            <a:r>
              <a:rPr lang="fr-FR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fr-FR" sz="2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problems</a:t>
            </a:r>
            <a:r>
              <a:rPr lang="fr-FR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r>
              <a:rPr lang="fr-FR" sz="2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with</a:t>
            </a:r>
            <a:r>
              <a:rPr lang="fr-FR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fr-FR" sz="2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fishing</a:t>
            </a:r>
            <a:r>
              <a:rPr lang="fr-FR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line</a:t>
            </a:r>
          </a:p>
          <a:p>
            <a:pPr>
              <a:buFont typeface="Wingdings" pitchFamily="2" charset="2"/>
              <a:buChar char="q"/>
            </a:pPr>
            <a:r>
              <a:rPr lang="fr-FR" sz="2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Cut</a:t>
            </a:r>
            <a:r>
              <a:rPr lang="fr-FR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fr-FR" sz="2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at</a:t>
            </a:r>
            <a:r>
              <a:rPr lang="fr-FR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-50 ms </a:t>
            </a:r>
            <a:r>
              <a:rPr lang="fr-FR" sz="2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gives</a:t>
            </a:r>
            <a:r>
              <a:rPr lang="fr-FR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78% of events</a:t>
            </a:r>
            <a:endParaRPr lang="fr-FR" sz="2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42845" y="3214686"/>
            <a:ext cx="82153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err="1" smtClean="0"/>
              <a:t>Next</a:t>
            </a:r>
            <a:r>
              <a:rPr lang="fr-FR" sz="2400" dirty="0" smtClean="0"/>
              <a:t> </a:t>
            </a:r>
            <a:r>
              <a:rPr lang="fr-FR" sz="2400" dirty="0" err="1" smtClean="0"/>
              <a:t>steps</a:t>
            </a:r>
            <a:r>
              <a:rPr lang="fr-FR" sz="2400" dirty="0" smtClean="0"/>
              <a:t>:</a:t>
            </a:r>
          </a:p>
          <a:p>
            <a:pPr>
              <a:buFont typeface="Wingdings" pitchFamily="2" charset="2"/>
              <a:buChar char="§"/>
            </a:pPr>
            <a:r>
              <a:rPr lang="fr-FR" sz="2400" dirty="0" smtClean="0"/>
              <a:t> </a:t>
            </a:r>
            <a:r>
              <a:rPr lang="fr-FR" sz="2400" dirty="0" err="1" smtClean="0"/>
              <a:t>Making</a:t>
            </a:r>
            <a:r>
              <a:rPr lang="fr-FR" sz="2400" dirty="0" smtClean="0"/>
              <a:t> a </a:t>
            </a:r>
            <a:r>
              <a:rPr lang="fr-FR" sz="2400" dirty="0" err="1" smtClean="0"/>
              <a:t>map</a:t>
            </a:r>
            <a:r>
              <a:rPr lang="fr-FR" sz="2400" dirty="0" smtClean="0"/>
              <a:t> of </a:t>
            </a:r>
            <a:r>
              <a:rPr lang="fr-FR" sz="2400" dirty="0" err="1" smtClean="0"/>
              <a:t>efficiency</a:t>
            </a:r>
            <a:r>
              <a:rPr lang="fr-FR" sz="2400" dirty="0" smtClean="0"/>
              <a:t> </a:t>
            </a:r>
          </a:p>
          <a:p>
            <a:pPr>
              <a:buFont typeface="Wingdings" pitchFamily="2" charset="2"/>
              <a:buChar char="§"/>
            </a:pPr>
            <a:r>
              <a:rPr lang="fr-FR" sz="2400" dirty="0" smtClean="0"/>
              <a:t>Reconstruction of </a:t>
            </a:r>
            <a:r>
              <a:rPr lang="fr-FR" sz="2400" dirty="0" err="1" smtClean="0"/>
              <a:t>tracks</a:t>
            </a:r>
            <a:r>
              <a:rPr lang="fr-FR" sz="2400" dirty="0" smtClean="0"/>
              <a:t> and </a:t>
            </a:r>
            <a:r>
              <a:rPr lang="fr-FR" sz="2400" dirty="0" err="1" smtClean="0"/>
              <a:t>study</a:t>
            </a:r>
            <a:r>
              <a:rPr lang="fr-FR" sz="2400" dirty="0" smtClean="0"/>
              <a:t> of </a:t>
            </a:r>
            <a:r>
              <a:rPr lang="fr-FR" sz="2400" dirty="0" err="1" smtClean="0"/>
              <a:t>multiplicity</a:t>
            </a:r>
            <a:r>
              <a:rPr lang="fr-FR" sz="2400" dirty="0" smtClean="0"/>
              <a:t> and alignement </a:t>
            </a:r>
            <a:r>
              <a:rPr lang="fr-FR" sz="2400" dirty="0" err="1" smtClean="0"/>
              <a:t>problems</a:t>
            </a:r>
            <a:endParaRPr lang="fr-FR" sz="2400" dirty="0" smtClean="0"/>
          </a:p>
          <a:p>
            <a:pPr>
              <a:buFont typeface="Wingdings" pitchFamily="2" charset="2"/>
              <a:buChar char="§"/>
            </a:pPr>
            <a:endParaRPr lang="fr-FR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Khaled Belkadhi (LLR-Ecole Polytechnique)</a:t>
            </a:r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EE01C-9131-433C-95C4-3AECE5BE174A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1714480" y="2428868"/>
            <a:ext cx="520187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3200" dirty="0" smtClean="0"/>
              <a:t>Merci pour votre attention </a:t>
            </a:r>
          </a:p>
          <a:p>
            <a:pPr algn="ctr"/>
            <a:r>
              <a:rPr lang="fr-FR" sz="3200" dirty="0" smtClean="0"/>
              <a:t>and </a:t>
            </a:r>
            <a:r>
              <a:rPr lang="fr-FR" sz="3200" dirty="0" err="1" smtClean="0"/>
              <a:t>sorry</a:t>
            </a:r>
            <a:r>
              <a:rPr lang="fr-FR" sz="3200" dirty="0" smtClean="0"/>
              <a:t> for </a:t>
            </a:r>
            <a:r>
              <a:rPr lang="fr-FR" sz="3200" dirty="0" err="1" smtClean="0"/>
              <a:t>my</a:t>
            </a:r>
            <a:r>
              <a:rPr lang="fr-FR" sz="3200" dirty="0" smtClean="0"/>
              <a:t> </a:t>
            </a:r>
            <a:r>
              <a:rPr lang="fr-FR" sz="3200" dirty="0" err="1" smtClean="0"/>
              <a:t>bad</a:t>
            </a:r>
            <a:r>
              <a:rPr lang="fr-FR" sz="3200" dirty="0" smtClean="0"/>
              <a:t> </a:t>
            </a:r>
            <a:r>
              <a:rPr lang="fr-FR" sz="3200" dirty="0" err="1" smtClean="0"/>
              <a:t>english</a:t>
            </a:r>
            <a:endParaRPr lang="fr-FR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857488" y="785794"/>
            <a:ext cx="28636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3200" dirty="0" smtClean="0">
                <a:solidFill>
                  <a:srgbClr val="FF0000"/>
                </a:solidFill>
              </a:rPr>
              <a:t>The </a:t>
            </a:r>
            <a:r>
              <a:rPr lang="fr-FR" sz="3200" dirty="0" err="1" smtClean="0">
                <a:solidFill>
                  <a:srgbClr val="FF0000"/>
                </a:solidFill>
              </a:rPr>
              <a:t>TestBeam</a:t>
            </a:r>
            <a:r>
              <a:rPr lang="fr-FR" sz="3200" dirty="0" smtClean="0">
                <a:solidFill>
                  <a:srgbClr val="FF0000"/>
                </a:solidFill>
              </a:rPr>
              <a:t> </a:t>
            </a:r>
            <a:endParaRPr lang="fr-FR" sz="3200" dirty="0">
              <a:solidFill>
                <a:srgbClr val="FF0000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626860" y="1428736"/>
            <a:ext cx="81646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>
              <a:buFont typeface="Wingdings" pitchFamily="2" charset="2"/>
              <a:buChar char="Ø"/>
            </a:pPr>
            <a:r>
              <a:rPr lang="fr-FR" dirty="0" smtClean="0">
                <a:latin typeface="Arial Black" pitchFamily="34" charset="0"/>
              </a:rPr>
              <a:t>July-August 2008: 4 RPC  32×8 cm2</a:t>
            </a:r>
          </a:p>
          <a:p>
            <a:pPr lvl="1">
              <a:buFont typeface="Wingdings" pitchFamily="2" charset="2"/>
              <a:buChar char="Ø"/>
            </a:pPr>
            <a:r>
              <a:rPr lang="fr-FR" dirty="0" err="1" smtClean="0">
                <a:latin typeface="Arial Black" pitchFamily="34" charset="0"/>
              </a:rPr>
              <a:t>November</a:t>
            </a:r>
            <a:r>
              <a:rPr lang="fr-FR" dirty="0" smtClean="0">
                <a:latin typeface="Arial Black" pitchFamily="34" charset="0"/>
              </a:rPr>
              <a:t> 2008: 5 RPC 32×8 cm2 (</a:t>
            </a:r>
            <a:r>
              <a:rPr lang="fr-FR" dirty="0" err="1" smtClean="0">
                <a:latin typeface="Arial Black" pitchFamily="34" charset="0"/>
              </a:rPr>
              <a:t>with</a:t>
            </a:r>
            <a:r>
              <a:rPr lang="fr-FR" dirty="0" smtClean="0">
                <a:latin typeface="Arial Black" pitchFamily="34" charset="0"/>
              </a:rPr>
              <a:t> one multi-gap RPC)</a:t>
            </a:r>
            <a:endParaRPr lang="fr-FR" dirty="0">
              <a:latin typeface="Arial Black" pitchFamily="34" charset="0"/>
            </a:endParaRPr>
          </a:p>
        </p:txBody>
      </p:sp>
      <p:pic>
        <p:nvPicPr>
          <p:cNvPr id="1026" name="Picture 2" descr="C:\Documents and Settings\Administrateur\Bureau\Nouveau dossier(2)\HPIM369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500306"/>
            <a:ext cx="4357718" cy="3695702"/>
          </a:xfrm>
          <a:prstGeom prst="rect">
            <a:avLst/>
          </a:prstGeom>
          <a:noFill/>
        </p:spPr>
      </p:pic>
      <p:pic>
        <p:nvPicPr>
          <p:cNvPr id="1027" name="Picture 3" descr="C:\Documents and Settings\Administrateur\Bureau\Nouveau dossier(2)\HPIM369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2500306"/>
            <a:ext cx="4286280" cy="3714776"/>
          </a:xfrm>
          <a:prstGeom prst="rect">
            <a:avLst/>
          </a:prstGeom>
          <a:noFill/>
        </p:spPr>
      </p:pic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Khaled Belkadhi (LLR-Ecole Polytechnique)</a:t>
            </a:r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EE01C-9131-433C-95C4-3AECE5BE174A}" type="slidenum">
              <a:rPr lang="fr-FR" smtClean="0"/>
              <a:pPr/>
              <a:t>2</a:t>
            </a:fld>
            <a:endParaRPr lang="fr-FR"/>
          </a:p>
        </p:txBody>
      </p:sp>
      <p:cxnSp>
        <p:nvCxnSpPr>
          <p:cNvPr id="10" name="Connecteur droit avec flèche 9"/>
          <p:cNvCxnSpPr/>
          <p:nvPr/>
        </p:nvCxnSpPr>
        <p:spPr>
          <a:xfrm rot="5400000">
            <a:off x="6286512" y="2786058"/>
            <a:ext cx="1857388" cy="28575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428860" y="785794"/>
            <a:ext cx="51093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solidFill>
                  <a:schemeClr val="tx1">
                    <a:lumMod val="95000"/>
                  </a:schemeClr>
                </a:solidFill>
              </a:rPr>
              <a:t>Ti</a:t>
            </a:r>
            <a:r>
              <a:rPr lang="fr-FR" sz="2400" dirty="0" smtClean="0">
                <a:solidFill>
                  <a:srgbClr val="FF0000"/>
                </a:solidFill>
              </a:rPr>
              <a:t>me </a:t>
            </a:r>
            <a:r>
              <a:rPr lang="en-US" sz="2400" dirty="0" smtClean="0">
                <a:solidFill>
                  <a:srgbClr val="FF0000"/>
                </a:solidFill>
              </a:rPr>
              <a:t>difference</a:t>
            </a:r>
            <a:r>
              <a:rPr lang="fr-FR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between</a:t>
            </a:r>
            <a:r>
              <a:rPr lang="fr-FR" sz="2400" dirty="0" smtClean="0">
                <a:solidFill>
                  <a:srgbClr val="FF0000"/>
                </a:solidFill>
              </a:rPr>
              <a:t> hits in </a:t>
            </a:r>
            <a:r>
              <a:rPr lang="fr-FR" sz="2400" dirty="0" err="1" smtClean="0">
                <a:solidFill>
                  <a:srgbClr val="FF0000"/>
                </a:solidFill>
              </a:rPr>
              <a:t>Asics</a:t>
            </a:r>
            <a:endParaRPr lang="fr-FR" sz="24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Documents and Settings\Administrateur\Bureau\time_correlation_run10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66975" y="1714488"/>
            <a:ext cx="6577025" cy="4831311"/>
          </a:xfrm>
          <a:prstGeom prst="rect">
            <a:avLst/>
          </a:prstGeom>
          <a:noFill/>
        </p:spPr>
      </p:pic>
      <p:cxnSp>
        <p:nvCxnSpPr>
          <p:cNvPr id="10" name="Connecteur droit avec flèche 9"/>
          <p:cNvCxnSpPr/>
          <p:nvPr/>
        </p:nvCxnSpPr>
        <p:spPr>
          <a:xfrm flipV="1">
            <a:off x="1928794" y="2571744"/>
            <a:ext cx="3143272" cy="21431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>
            <a:off x="2071670" y="2786058"/>
            <a:ext cx="3143272" cy="14287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>
            <a:off x="2000232" y="2786058"/>
            <a:ext cx="3143272" cy="42862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/>
          <p:cNvSpPr txBox="1"/>
          <p:nvPr/>
        </p:nvSpPr>
        <p:spPr>
          <a:xfrm>
            <a:off x="0" y="2428868"/>
            <a:ext cx="2571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Peaks</a:t>
            </a:r>
            <a:r>
              <a:rPr lang="fr-FR" dirty="0" smtClean="0"/>
              <a:t>  </a:t>
            </a:r>
            <a:r>
              <a:rPr lang="fr-FR" dirty="0" err="1" smtClean="0"/>
              <a:t>at</a:t>
            </a:r>
            <a:r>
              <a:rPr lang="fr-FR" dirty="0" smtClean="0"/>
              <a:t> 0 &amp; ±200 ns </a:t>
            </a:r>
            <a:endParaRPr lang="fr-FR" dirty="0"/>
          </a:p>
        </p:txBody>
      </p:sp>
      <p:sp>
        <p:nvSpPr>
          <p:cNvPr id="37" name="Espace réservé du pied de page 3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Khaled Belkadhi (LLR-Ecole Polytechnique)</a:t>
            </a:r>
            <a:endParaRPr lang="fr-FR"/>
          </a:p>
        </p:txBody>
      </p:sp>
      <p:sp>
        <p:nvSpPr>
          <p:cNvPr id="38" name="Espace réservé du numéro de diapositive 3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EE01C-9131-433C-95C4-3AECE5BE174A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Khaled </a:t>
            </a:r>
            <a:r>
              <a:rPr lang="fr-FR" dirty="0" err="1" smtClean="0"/>
              <a:t>Belkadhi</a:t>
            </a:r>
            <a:r>
              <a:rPr lang="fr-FR" dirty="0" smtClean="0"/>
              <a:t> (LLR-Ecole Polytechnique)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EE01C-9131-433C-95C4-3AECE5BE174A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2071670" y="1142984"/>
            <a:ext cx="36132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err="1" smtClean="0">
                <a:solidFill>
                  <a:srgbClr val="FF0000"/>
                </a:solidFill>
              </a:rPr>
              <a:t>Study</a:t>
            </a:r>
            <a:r>
              <a:rPr lang="fr-FR" sz="2800" dirty="0" smtClean="0">
                <a:solidFill>
                  <a:srgbClr val="FF0000"/>
                </a:solidFill>
              </a:rPr>
              <a:t> of the </a:t>
            </a:r>
            <a:r>
              <a:rPr lang="fr-FR" sz="2800" dirty="0" err="1" smtClean="0">
                <a:solidFill>
                  <a:srgbClr val="FF0000"/>
                </a:solidFill>
              </a:rPr>
              <a:t>efficiency</a:t>
            </a:r>
            <a:endParaRPr lang="fr-FR" sz="2800" dirty="0">
              <a:solidFill>
                <a:srgbClr val="FF0000"/>
              </a:solidFill>
            </a:endParaRPr>
          </a:p>
        </p:txBody>
      </p:sp>
      <p:grpSp>
        <p:nvGrpSpPr>
          <p:cNvPr id="5" name="Groupe 57"/>
          <p:cNvGrpSpPr/>
          <p:nvPr/>
        </p:nvGrpSpPr>
        <p:grpSpPr>
          <a:xfrm>
            <a:off x="1571604" y="4643446"/>
            <a:ext cx="6072230" cy="1357322"/>
            <a:chOff x="2357422" y="3214686"/>
            <a:chExt cx="4071966" cy="3286148"/>
          </a:xfrm>
        </p:grpSpPr>
        <p:grpSp>
          <p:nvGrpSpPr>
            <p:cNvPr id="6" name="Groupe 31"/>
            <p:cNvGrpSpPr/>
            <p:nvPr/>
          </p:nvGrpSpPr>
          <p:grpSpPr>
            <a:xfrm>
              <a:off x="2357422" y="3214686"/>
              <a:ext cx="714380" cy="3286148"/>
              <a:chOff x="1643042" y="3071810"/>
              <a:chExt cx="714380" cy="3286148"/>
            </a:xfrm>
          </p:grpSpPr>
          <p:sp>
            <p:nvSpPr>
              <p:cNvPr id="26" name="Rectangle 25"/>
              <p:cNvSpPr/>
              <p:nvPr/>
            </p:nvSpPr>
            <p:spPr>
              <a:xfrm>
                <a:off x="1643042" y="3071810"/>
                <a:ext cx="714380" cy="328614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27" name="Connecteur droit 26"/>
              <p:cNvCxnSpPr>
                <a:stCxn id="26" idx="1"/>
                <a:endCxn id="26" idx="3"/>
              </p:cNvCxnSpPr>
              <p:nvPr/>
            </p:nvCxnSpPr>
            <p:spPr>
              <a:xfrm rot="10800000" flipH="1">
                <a:off x="1643042" y="4714884"/>
                <a:ext cx="714380" cy="158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/>
              <p:cNvCxnSpPr/>
              <p:nvPr/>
            </p:nvCxnSpPr>
            <p:spPr>
              <a:xfrm>
                <a:off x="1643042" y="3857628"/>
                <a:ext cx="714380" cy="158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/>
              <p:cNvCxnSpPr/>
              <p:nvPr/>
            </p:nvCxnSpPr>
            <p:spPr>
              <a:xfrm>
                <a:off x="1643042" y="5500702"/>
                <a:ext cx="714380" cy="158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Groupe 32"/>
            <p:cNvGrpSpPr/>
            <p:nvPr/>
          </p:nvGrpSpPr>
          <p:grpSpPr>
            <a:xfrm>
              <a:off x="3500430" y="3214686"/>
              <a:ext cx="714380" cy="3286148"/>
              <a:chOff x="1643042" y="3071810"/>
              <a:chExt cx="714380" cy="3286148"/>
            </a:xfrm>
          </p:grpSpPr>
          <p:sp>
            <p:nvSpPr>
              <p:cNvPr id="22" name="Rectangle 21"/>
              <p:cNvSpPr/>
              <p:nvPr/>
            </p:nvSpPr>
            <p:spPr>
              <a:xfrm>
                <a:off x="1643042" y="3071810"/>
                <a:ext cx="714380" cy="328614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cxnSp>
            <p:nvCxnSpPr>
              <p:cNvPr id="23" name="Connecteur droit 22"/>
              <p:cNvCxnSpPr>
                <a:stCxn id="22" idx="1"/>
                <a:endCxn id="22" idx="3"/>
              </p:cNvCxnSpPr>
              <p:nvPr/>
            </p:nvCxnSpPr>
            <p:spPr>
              <a:xfrm rot="10800000" flipH="1">
                <a:off x="1643042" y="4714884"/>
                <a:ext cx="714380" cy="158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/>
              <p:cNvCxnSpPr/>
              <p:nvPr/>
            </p:nvCxnSpPr>
            <p:spPr>
              <a:xfrm>
                <a:off x="1643042" y="3857628"/>
                <a:ext cx="714380" cy="158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/>
              <p:cNvCxnSpPr/>
              <p:nvPr/>
            </p:nvCxnSpPr>
            <p:spPr>
              <a:xfrm>
                <a:off x="1643042" y="5500702"/>
                <a:ext cx="714380" cy="158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e 37"/>
            <p:cNvGrpSpPr/>
            <p:nvPr/>
          </p:nvGrpSpPr>
          <p:grpSpPr>
            <a:xfrm>
              <a:off x="4643438" y="3214686"/>
              <a:ext cx="714380" cy="3286148"/>
              <a:chOff x="1643042" y="3071810"/>
              <a:chExt cx="714380" cy="3286148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1643042" y="3071810"/>
                <a:ext cx="714380" cy="328614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19" name="Connecteur droit 18"/>
              <p:cNvCxnSpPr>
                <a:stCxn id="18" idx="1"/>
                <a:endCxn id="18" idx="3"/>
              </p:cNvCxnSpPr>
              <p:nvPr/>
            </p:nvCxnSpPr>
            <p:spPr>
              <a:xfrm rot="10800000" flipH="1">
                <a:off x="1643042" y="4714884"/>
                <a:ext cx="714380" cy="158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/>
              <p:cNvCxnSpPr/>
              <p:nvPr/>
            </p:nvCxnSpPr>
            <p:spPr>
              <a:xfrm>
                <a:off x="1643042" y="3857628"/>
                <a:ext cx="714380" cy="158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/>
              <p:cNvCxnSpPr/>
              <p:nvPr/>
            </p:nvCxnSpPr>
            <p:spPr>
              <a:xfrm>
                <a:off x="1643042" y="5500702"/>
                <a:ext cx="714380" cy="158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e 42"/>
            <p:cNvGrpSpPr/>
            <p:nvPr/>
          </p:nvGrpSpPr>
          <p:grpSpPr>
            <a:xfrm>
              <a:off x="5715008" y="3214686"/>
              <a:ext cx="714380" cy="3286148"/>
              <a:chOff x="1643042" y="3071810"/>
              <a:chExt cx="714380" cy="3286148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1643042" y="3071810"/>
                <a:ext cx="714380" cy="328614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15" name="Connecteur droit 14"/>
              <p:cNvCxnSpPr>
                <a:stCxn id="14" idx="1"/>
                <a:endCxn id="14" idx="3"/>
              </p:cNvCxnSpPr>
              <p:nvPr/>
            </p:nvCxnSpPr>
            <p:spPr>
              <a:xfrm rot="10800000" flipH="1">
                <a:off x="1643042" y="4714884"/>
                <a:ext cx="714380" cy="158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/>
              <p:cNvCxnSpPr/>
              <p:nvPr/>
            </p:nvCxnSpPr>
            <p:spPr>
              <a:xfrm>
                <a:off x="1643042" y="3857628"/>
                <a:ext cx="714380" cy="158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/>
              <p:cNvCxnSpPr/>
              <p:nvPr/>
            </p:nvCxnSpPr>
            <p:spPr>
              <a:xfrm>
                <a:off x="1643042" y="5500702"/>
                <a:ext cx="714380" cy="158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Ellipse 9"/>
            <p:cNvSpPr/>
            <p:nvPr/>
          </p:nvSpPr>
          <p:spPr>
            <a:xfrm>
              <a:off x="2857488" y="4214818"/>
              <a:ext cx="71438" cy="71438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F0000"/>
                </a:solidFill>
              </a:endParaRPr>
            </a:p>
          </p:txBody>
        </p:sp>
        <p:sp>
          <p:nvSpPr>
            <p:cNvPr id="11" name="Ellipse 10"/>
            <p:cNvSpPr/>
            <p:nvPr/>
          </p:nvSpPr>
          <p:spPr>
            <a:xfrm>
              <a:off x="5143504" y="4214818"/>
              <a:ext cx="71438" cy="71438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F0000"/>
                </a:solidFill>
              </a:endParaRPr>
            </a:p>
          </p:txBody>
        </p:sp>
        <p:sp>
          <p:nvSpPr>
            <p:cNvPr id="12" name="Ellipse 11"/>
            <p:cNvSpPr/>
            <p:nvPr/>
          </p:nvSpPr>
          <p:spPr>
            <a:xfrm>
              <a:off x="6215074" y="4214818"/>
              <a:ext cx="71438" cy="71438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F0000"/>
                </a:solidFill>
              </a:endParaRPr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3842492" y="3906507"/>
              <a:ext cx="239527" cy="89417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 ?</a:t>
              </a:r>
              <a:endParaRPr lang="fr-FR" dirty="0"/>
            </a:p>
          </p:txBody>
        </p:sp>
      </p:grpSp>
      <p:sp>
        <p:nvSpPr>
          <p:cNvPr id="30" name="ZoneTexte 29"/>
          <p:cNvSpPr txBox="1"/>
          <p:nvPr/>
        </p:nvSpPr>
        <p:spPr>
          <a:xfrm>
            <a:off x="500034" y="3071810"/>
            <a:ext cx="807249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Wingdings" pitchFamily="2" charset="2"/>
              <a:buChar char="Ø"/>
            </a:pPr>
            <a:r>
              <a:rPr lang="fr-FR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Two</a:t>
            </a:r>
            <a:r>
              <a:rPr lang="fr-FR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fr-FR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Methods</a:t>
            </a:r>
            <a:r>
              <a:rPr lang="fr-FR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fr-FR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used</a:t>
            </a:r>
            <a:r>
              <a:rPr lang="fr-FR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to </a:t>
            </a:r>
            <a:r>
              <a:rPr lang="fr-FR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calculate</a:t>
            </a:r>
            <a:r>
              <a:rPr lang="fr-FR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the </a:t>
            </a:r>
            <a:r>
              <a:rPr lang="fr-FR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efficiency</a:t>
            </a:r>
            <a:endParaRPr lang="fr-FR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buFont typeface="+mj-lt"/>
              <a:buAutoNum type="arabicPeriod"/>
            </a:pPr>
            <a:r>
              <a:rPr lang="fr-FR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Select </a:t>
            </a:r>
            <a:r>
              <a:rPr lang="fr-FR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tracks</a:t>
            </a:r>
            <a:r>
              <a:rPr lang="fr-FR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fr-FR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with</a:t>
            </a:r>
            <a:r>
              <a:rPr lang="fr-FR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3 hits and </a:t>
            </a:r>
            <a:r>
              <a:rPr lang="fr-FR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search</a:t>
            </a:r>
            <a:r>
              <a:rPr lang="fr-FR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the </a:t>
            </a:r>
            <a:r>
              <a:rPr lang="fr-FR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fourth</a:t>
            </a:r>
            <a:r>
              <a:rPr lang="fr-FR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in the </a:t>
            </a:r>
            <a:r>
              <a:rPr lang="fr-FR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other</a:t>
            </a:r>
            <a:r>
              <a:rPr lang="fr-FR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fr-FR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layers</a:t>
            </a:r>
            <a:endParaRPr lang="fr-FR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buFont typeface="+mj-lt"/>
              <a:buAutoNum type="arabicPeriod"/>
            </a:pPr>
            <a:r>
              <a:rPr lang="fr-FR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Select </a:t>
            </a:r>
            <a:r>
              <a:rPr lang="fr-FR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tracks</a:t>
            </a:r>
            <a:r>
              <a:rPr lang="fr-FR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fr-FR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with</a:t>
            </a:r>
            <a:r>
              <a:rPr lang="fr-FR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fr-FR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at</a:t>
            </a:r>
            <a:r>
              <a:rPr lang="fr-FR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least </a:t>
            </a:r>
            <a:r>
              <a:rPr lang="fr-FR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hits and </a:t>
            </a:r>
            <a:r>
              <a:rPr lang="fr-FR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search</a:t>
            </a:r>
            <a:r>
              <a:rPr lang="fr-FR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the </a:t>
            </a:r>
            <a:r>
              <a:rPr lang="fr-FR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fourth</a:t>
            </a:r>
            <a:r>
              <a:rPr lang="fr-FR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in the </a:t>
            </a:r>
            <a:r>
              <a:rPr lang="fr-FR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other</a:t>
            </a:r>
            <a:r>
              <a:rPr lang="fr-FR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fr-FR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layers</a:t>
            </a:r>
            <a:endParaRPr lang="fr-FR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fr-FR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1" name="ZoneTexte 30"/>
          <p:cNvSpPr txBox="1"/>
          <p:nvPr/>
        </p:nvSpPr>
        <p:spPr>
          <a:xfrm>
            <a:off x="2000232" y="2071678"/>
            <a:ext cx="62310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Time </a:t>
            </a:r>
            <a:r>
              <a:rPr lang="fr-FR" dirty="0" err="1" smtClean="0"/>
              <a:t>s</a:t>
            </a:r>
            <a:r>
              <a:rPr lang="fr-FR" dirty="0" err="1" smtClean="0"/>
              <a:t>election</a:t>
            </a:r>
            <a:r>
              <a:rPr lang="fr-FR" dirty="0" smtClean="0"/>
              <a:t> &amp; position </a:t>
            </a:r>
            <a:r>
              <a:rPr lang="fr-FR" dirty="0" err="1" smtClean="0"/>
              <a:t>selection</a:t>
            </a:r>
            <a:endParaRPr lang="fr-FR" dirty="0" smtClean="0"/>
          </a:p>
          <a:p>
            <a:pPr marL="342900" indent="-342900">
              <a:buFont typeface="+mj-lt"/>
              <a:buAutoNum type="arabicPeriod"/>
            </a:pPr>
            <a:r>
              <a:rPr lang="fr-FR" dirty="0" smtClean="0"/>
              <a:t>Time </a:t>
            </a:r>
            <a:r>
              <a:rPr lang="fr-FR" dirty="0" err="1" smtClean="0"/>
              <a:t>difference</a:t>
            </a:r>
            <a:r>
              <a:rPr lang="fr-FR" dirty="0" smtClean="0"/>
              <a:t>  </a:t>
            </a:r>
            <a:r>
              <a:rPr lang="fr-FR" dirty="0" err="1" smtClean="0"/>
              <a:t>between</a:t>
            </a:r>
            <a:r>
              <a:rPr lang="fr-FR" dirty="0" smtClean="0"/>
              <a:t> hits &lt; 300 ns</a:t>
            </a:r>
          </a:p>
          <a:p>
            <a:pPr marL="342900" indent="-342900">
              <a:buFont typeface="+mj-lt"/>
              <a:buAutoNum type="arabicPeriod"/>
            </a:pPr>
            <a:r>
              <a:rPr lang="fr-FR" dirty="0" smtClean="0"/>
              <a:t>Reconstruction of </a:t>
            </a:r>
            <a:r>
              <a:rPr lang="fr-FR" dirty="0" err="1" smtClean="0"/>
              <a:t>tracks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projection on the </a:t>
            </a:r>
            <a:r>
              <a:rPr lang="fr-FR" dirty="0" err="1" smtClean="0"/>
              <a:t>next</a:t>
            </a:r>
            <a:r>
              <a:rPr lang="fr-FR" dirty="0" smtClean="0"/>
              <a:t> layer</a:t>
            </a:r>
          </a:p>
          <a:p>
            <a:pPr marL="342900" indent="-342900"/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428728" y="714356"/>
            <a:ext cx="55693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err="1" smtClean="0">
                <a:solidFill>
                  <a:srgbClr val="FF0000"/>
                </a:solidFill>
              </a:rPr>
              <a:t>Efficiency</a:t>
            </a:r>
            <a:r>
              <a:rPr lang="fr-FR" sz="3200" dirty="0" smtClean="0">
                <a:solidFill>
                  <a:srgbClr val="FF0000"/>
                </a:solidFill>
              </a:rPr>
              <a:t> vs HV</a:t>
            </a:r>
            <a:endParaRPr lang="fr-FR" sz="3200" dirty="0">
              <a:solidFill>
                <a:srgbClr val="FF0000"/>
              </a:solidFill>
            </a:endParaRPr>
          </a:p>
        </p:txBody>
      </p:sp>
      <p:graphicFrame>
        <p:nvGraphicFramePr>
          <p:cNvPr id="7" name="Graphique 6"/>
          <p:cNvGraphicFramePr/>
          <p:nvPr/>
        </p:nvGraphicFramePr>
        <p:xfrm>
          <a:off x="357158" y="1428736"/>
          <a:ext cx="7572428" cy="4786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Khaled Belkadhi (LLR-Ecole Polytechnique)</a:t>
            </a:r>
            <a:endParaRPr lang="fr-FR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EE01C-9131-433C-95C4-3AECE5BE174A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285720" y="285728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RUN 153: </a:t>
            </a:r>
            <a:r>
              <a:rPr lang="fr-FR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cut</a:t>
            </a:r>
            <a:r>
              <a:rPr lang="fr-FR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fr-FR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at</a:t>
            </a:r>
            <a:r>
              <a:rPr lang="fr-FR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-400 ms</a:t>
            </a:r>
            <a:endParaRPr lang="fr-FR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2050" name="Picture 2" descr="F:\noise\map_run_large15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714356"/>
            <a:ext cx="8077230" cy="4643469"/>
          </a:xfrm>
          <a:prstGeom prst="rect">
            <a:avLst/>
          </a:prstGeom>
          <a:noFill/>
        </p:spPr>
      </p:pic>
      <p:cxnSp>
        <p:nvCxnSpPr>
          <p:cNvPr id="9" name="Connecteur droit avec flèche 8"/>
          <p:cNvCxnSpPr/>
          <p:nvPr/>
        </p:nvCxnSpPr>
        <p:spPr>
          <a:xfrm rot="5400000">
            <a:off x="1965307" y="1535099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1714480" y="1214422"/>
            <a:ext cx="7143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First </a:t>
            </a:r>
            <a:r>
              <a:rPr lang="fr-FR" sz="1000" dirty="0" err="1" smtClean="0"/>
              <a:t>spill</a:t>
            </a:r>
            <a:endParaRPr lang="fr-FR" sz="1000" dirty="0"/>
          </a:p>
        </p:txBody>
      </p:sp>
      <p:sp>
        <p:nvSpPr>
          <p:cNvPr id="11" name="ZoneTexte 10"/>
          <p:cNvSpPr txBox="1"/>
          <p:nvPr/>
        </p:nvSpPr>
        <p:spPr>
          <a:xfrm>
            <a:off x="3143240" y="1214422"/>
            <a:ext cx="9286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Second </a:t>
            </a:r>
            <a:r>
              <a:rPr lang="fr-FR" sz="1000" dirty="0" err="1" smtClean="0"/>
              <a:t>spill</a:t>
            </a:r>
            <a:endParaRPr lang="fr-FR" sz="1000" dirty="0"/>
          </a:p>
        </p:txBody>
      </p:sp>
      <p:cxnSp>
        <p:nvCxnSpPr>
          <p:cNvPr id="12" name="Connecteur droit avec flèche 11"/>
          <p:cNvCxnSpPr/>
          <p:nvPr/>
        </p:nvCxnSpPr>
        <p:spPr>
          <a:xfrm rot="5400000">
            <a:off x="3679819" y="1535099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Espace réservé du pied de page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Khaled Belkadhi (LLR-Ecole Polytechnique)</a:t>
            </a:r>
            <a:endParaRPr lang="fr-FR"/>
          </a:p>
        </p:txBody>
      </p:sp>
      <p:sp>
        <p:nvSpPr>
          <p:cNvPr id="16" name="Espace réservé du numéro de diapositiv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EE01C-9131-433C-95C4-3AECE5BE174A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17" name="ZoneTexte 16"/>
          <p:cNvSpPr txBox="1"/>
          <p:nvPr/>
        </p:nvSpPr>
        <p:spPr>
          <a:xfrm>
            <a:off x="1928794" y="5357826"/>
            <a:ext cx="44230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fr-FR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Number</a:t>
            </a:r>
            <a:r>
              <a:rPr lang="fr-FR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of all hits ~ 493000</a:t>
            </a:r>
          </a:p>
          <a:p>
            <a:pPr>
              <a:buFont typeface="Wingdings" pitchFamily="2" charset="2"/>
              <a:buChar char="q"/>
            </a:pPr>
            <a:r>
              <a:rPr lang="fr-FR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Noise (</a:t>
            </a:r>
            <a:r>
              <a:rPr lang="fr-FR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between</a:t>
            </a:r>
            <a:r>
              <a:rPr lang="fr-FR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the </a:t>
            </a:r>
            <a:r>
              <a:rPr lang="fr-FR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two</a:t>
            </a:r>
            <a:r>
              <a:rPr lang="fr-FR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fr-FR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spills</a:t>
            </a:r>
            <a:r>
              <a:rPr lang="fr-FR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 ~ 41000 </a:t>
            </a:r>
          </a:p>
          <a:p>
            <a:pPr>
              <a:buFont typeface="Wingdings" pitchFamily="2" charset="2"/>
              <a:buChar char="q"/>
            </a:pPr>
            <a:r>
              <a:rPr lang="fr-FR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Signal &gt;-400 ms ~ 424000 </a:t>
            </a:r>
            <a:r>
              <a:rPr lang="fr-FR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 86%</a:t>
            </a:r>
            <a:endParaRPr lang="fr-FR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3143248"/>
            <a:ext cx="41344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err="1" smtClean="0">
                <a:solidFill>
                  <a:srgbClr val="0070C0"/>
                </a:solidFill>
              </a:rPr>
              <a:t>What</a:t>
            </a:r>
            <a:r>
              <a:rPr lang="fr-FR" sz="2400" dirty="0" smtClean="0">
                <a:solidFill>
                  <a:srgbClr val="0070C0"/>
                </a:solidFill>
              </a:rPr>
              <a:t> about a </a:t>
            </a:r>
            <a:r>
              <a:rPr lang="fr-FR" sz="2400" dirty="0" err="1" smtClean="0">
                <a:solidFill>
                  <a:srgbClr val="0070C0"/>
                </a:solidFill>
              </a:rPr>
              <a:t>cut</a:t>
            </a:r>
            <a:r>
              <a:rPr lang="fr-FR" sz="2400" dirty="0" smtClean="0">
                <a:solidFill>
                  <a:srgbClr val="0070C0"/>
                </a:solidFill>
              </a:rPr>
              <a:t> </a:t>
            </a:r>
            <a:r>
              <a:rPr lang="fr-FR" sz="2400" dirty="0" err="1" smtClean="0">
                <a:solidFill>
                  <a:srgbClr val="0070C0"/>
                </a:solidFill>
              </a:rPr>
              <a:t>at</a:t>
            </a:r>
            <a:r>
              <a:rPr lang="fr-FR" sz="2400" dirty="0" smtClean="0">
                <a:solidFill>
                  <a:srgbClr val="0070C0"/>
                </a:solidFill>
              </a:rPr>
              <a:t> -50 ms?!</a:t>
            </a:r>
            <a:endParaRPr lang="fr-FR" sz="2400" dirty="0">
              <a:solidFill>
                <a:srgbClr val="0070C0"/>
              </a:solidFill>
            </a:endParaRPr>
          </a:p>
        </p:txBody>
      </p:sp>
      <p:pic>
        <p:nvPicPr>
          <p:cNvPr id="3074" name="Picture 2" descr="F:\noise\map_run_strict15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28"/>
            <a:ext cx="9144000" cy="5929354"/>
          </a:xfrm>
          <a:prstGeom prst="rect">
            <a:avLst/>
          </a:prstGeom>
          <a:noFill/>
        </p:spPr>
      </p:pic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Khaled Belkadhi (LLR-Ecole Polytechnique)</a:t>
            </a:r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EE01C-9131-433C-95C4-3AECE5BE174A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643174" y="642918"/>
            <a:ext cx="46431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err="1" smtClean="0">
                <a:solidFill>
                  <a:srgbClr val="FF0000"/>
                </a:solidFill>
              </a:rPr>
              <a:t>What’s</a:t>
            </a:r>
            <a:r>
              <a:rPr lang="fr-FR" sz="3200" dirty="0" smtClean="0">
                <a:solidFill>
                  <a:srgbClr val="FF0000"/>
                </a:solidFill>
              </a:rPr>
              <a:t> the </a:t>
            </a:r>
            <a:r>
              <a:rPr lang="fr-FR" sz="3200" dirty="0" err="1" smtClean="0">
                <a:solidFill>
                  <a:srgbClr val="FF0000"/>
                </a:solidFill>
              </a:rPr>
              <a:t>difference</a:t>
            </a:r>
            <a:r>
              <a:rPr lang="fr-FR" sz="3200" dirty="0" smtClean="0">
                <a:solidFill>
                  <a:srgbClr val="FF0000"/>
                </a:solidFill>
              </a:rPr>
              <a:t>????</a:t>
            </a:r>
            <a:endParaRPr lang="fr-FR" sz="3200" dirty="0">
              <a:solidFill>
                <a:srgbClr val="FF0000"/>
              </a:solidFill>
            </a:endParaRPr>
          </a:p>
        </p:txBody>
      </p:sp>
      <p:pic>
        <p:nvPicPr>
          <p:cNvPr id="3" name="Picture 2" descr="F:\noise\map_run_large15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737"/>
            <a:ext cx="4429156" cy="3500461"/>
          </a:xfrm>
          <a:prstGeom prst="rect">
            <a:avLst/>
          </a:prstGeom>
          <a:noFill/>
        </p:spPr>
      </p:pic>
      <p:pic>
        <p:nvPicPr>
          <p:cNvPr id="4" name="Picture 2" descr="F:\noise\map_run_strict153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1999" y="1428736"/>
            <a:ext cx="4572001" cy="3500461"/>
          </a:xfrm>
          <a:prstGeom prst="rect">
            <a:avLst/>
          </a:prstGeom>
          <a:noFill/>
        </p:spPr>
      </p:pic>
      <p:sp>
        <p:nvSpPr>
          <p:cNvPr id="5" name="ZoneTexte 4"/>
          <p:cNvSpPr txBox="1"/>
          <p:nvPr/>
        </p:nvSpPr>
        <p:spPr>
          <a:xfrm>
            <a:off x="214282" y="5077438"/>
            <a:ext cx="44291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fr-FR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Number</a:t>
            </a:r>
            <a:r>
              <a:rPr lang="fr-FR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of all hits ~ 493000</a:t>
            </a:r>
          </a:p>
          <a:p>
            <a:pPr>
              <a:buFont typeface="Wingdings" pitchFamily="2" charset="2"/>
              <a:buChar char="q"/>
            </a:pPr>
            <a:r>
              <a:rPr lang="fr-FR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Noise (</a:t>
            </a:r>
            <a:r>
              <a:rPr lang="fr-FR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between</a:t>
            </a:r>
            <a:r>
              <a:rPr lang="fr-FR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the </a:t>
            </a:r>
            <a:r>
              <a:rPr lang="fr-FR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two</a:t>
            </a:r>
            <a:r>
              <a:rPr lang="fr-FR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fr-FR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spills</a:t>
            </a:r>
            <a:r>
              <a:rPr lang="fr-FR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 ~ 41000 </a:t>
            </a:r>
          </a:p>
          <a:p>
            <a:pPr>
              <a:buFont typeface="Wingdings" pitchFamily="2" charset="2"/>
              <a:buChar char="q"/>
            </a:pPr>
            <a:r>
              <a:rPr lang="fr-FR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Signal &gt;-400 ms ~ 424000 </a:t>
            </a:r>
            <a:r>
              <a:rPr lang="fr-FR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 85%</a:t>
            </a:r>
            <a:endParaRPr lang="fr-FR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4572000" y="5077438"/>
            <a:ext cx="44230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fr-FR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Number</a:t>
            </a:r>
            <a:r>
              <a:rPr lang="fr-FR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of all hits ~ 493000</a:t>
            </a:r>
          </a:p>
          <a:p>
            <a:pPr>
              <a:buFont typeface="Wingdings" pitchFamily="2" charset="2"/>
              <a:buChar char="q"/>
            </a:pPr>
            <a:r>
              <a:rPr lang="fr-FR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Noise (</a:t>
            </a:r>
            <a:r>
              <a:rPr lang="fr-FR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between</a:t>
            </a:r>
            <a:r>
              <a:rPr lang="fr-FR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the </a:t>
            </a:r>
            <a:r>
              <a:rPr lang="fr-FR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two</a:t>
            </a:r>
            <a:r>
              <a:rPr lang="fr-FR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fr-FR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spills</a:t>
            </a:r>
            <a:r>
              <a:rPr lang="fr-FR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 ~ 78000 </a:t>
            </a:r>
          </a:p>
          <a:p>
            <a:pPr>
              <a:buFont typeface="Wingdings" pitchFamily="2" charset="2"/>
              <a:buChar char="q"/>
            </a:pPr>
            <a:r>
              <a:rPr lang="fr-FR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Signal &gt;-50ms ~ 387000 </a:t>
            </a:r>
            <a:r>
              <a:rPr lang="fr-FR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 78%</a:t>
            </a:r>
            <a:endParaRPr lang="fr-FR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Khaled Belkadhi (LLR-Ecole Polytechnique)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EE01C-9131-433C-95C4-3AECE5BE174A}" type="slidenum">
              <a:rPr lang="fr-FR" smtClean="0"/>
              <a:pPr/>
              <a:t>8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143240" y="571480"/>
            <a:ext cx="3253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solidFill>
                  <a:srgbClr val="FF0000"/>
                </a:solidFill>
              </a:rPr>
              <a:t>But </a:t>
            </a:r>
            <a:r>
              <a:rPr lang="fr-FR" sz="2400" dirty="0" err="1" smtClean="0">
                <a:solidFill>
                  <a:srgbClr val="FF0000"/>
                </a:solidFill>
              </a:rPr>
              <a:t>there</a:t>
            </a:r>
            <a:r>
              <a:rPr lang="fr-FR" sz="2400" dirty="0" smtClean="0">
                <a:solidFill>
                  <a:srgbClr val="FF0000"/>
                </a:solidFill>
              </a:rPr>
              <a:t> </a:t>
            </a:r>
            <a:r>
              <a:rPr lang="fr-FR" sz="2400" dirty="0" err="1" smtClean="0">
                <a:solidFill>
                  <a:srgbClr val="FF0000"/>
                </a:solidFill>
              </a:rPr>
              <a:t>is</a:t>
            </a:r>
            <a:r>
              <a:rPr lang="fr-FR" sz="2400" dirty="0" smtClean="0">
                <a:solidFill>
                  <a:srgbClr val="FF0000"/>
                </a:solidFill>
              </a:rPr>
              <a:t> a </a:t>
            </a:r>
            <a:r>
              <a:rPr lang="fr-FR" sz="2400" dirty="0" err="1" smtClean="0">
                <a:solidFill>
                  <a:srgbClr val="FF0000"/>
                </a:solidFill>
              </a:rPr>
              <a:t>problem</a:t>
            </a:r>
            <a:r>
              <a:rPr lang="fr-FR" sz="2400" dirty="0" smtClean="0">
                <a:solidFill>
                  <a:srgbClr val="FF0000"/>
                </a:solidFill>
              </a:rPr>
              <a:t> !</a:t>
            </a:r>
            <a:endParaRPr lang="fr-FR" sz="2400" dirty="0">
              <a:solidFill>
                <a:srgbClr val="FF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526827"/>
            <a:ext cx="7500990" cy="4007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1" y="4329122"/>
            <a:ext cx="500066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Khaled Belkadhi (LLR-Ecole Polytechnique)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EE01C-9131-433C-95C4-3AECE5BE174A}" type="slidenum">
              <a:rPr lang="fr-FR" smtClean="0"/>
              <a:pPr/>
              <a:t>9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Débit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323</TotalTime>
  <Words>383</Words>
  <Application>Microsoft Office PowerPoint</Application>
  <PresentationFormat>Affichage à l'écran (4:3)</PresentationFormat>
  <Paragraphs>77</Paragraphs>
  <Slides>14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5" baseType="lpstr">
      <vt:lpstr>Débit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</vt:vector>
  </TitlesOfParts>
  <Company>Sweet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SWEET</dc:creator>
  <cp:lastModifiedBy>LLR</cp:lastModifiedBy>
  <cp:revision>17</cp:revision>
  <dcterms:created xsi:type="dcterms:W3CDTF">2009-01-13T19:55:28Z</dcterms:created>
  <dcterms:modified xsi:type="dcterms:W3CDTF">2009-01-20T12:55:06Z</dcterms:modified>
</cp:coreProperties>
</file>