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9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F2F74-8732-48FA-ACF8-0B8E56F8A3DB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305AE-B1CD-4752-9BDE-5408E009D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305AE-B1CD-4752-9BDE-5408E009DCA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13AB1351-6428-4DE8-87E9-B1917B6F66BD}" type="datetimeFigureOut">
              <a:rPr lang="en-US" smtClean="0"/>
              <a:pPr/>
              <a:t>1/23/2009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2C471731-67A3-46CC-ADB0-3A2450383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Hadron Shower Development in BGO, Take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smtClean="0"/>
              <a:t>January </a:t>
            </a:r>
            <a:r>
              <a:rPr lang="en-US" smtClean="0"/>
              <a:t>23</a:t>
            </a:r>
            <a:r>
              <a:rPr lang="en-US" smtClean="0"/>
              <a:t>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Shower 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For 1 meter long detector there is a significant fraction of energy leaking, this fraction grows with the incoming particle energy.</a:t>
            </a:r>
          </a:p>
          <a:p>
            <a:r>
              <a:rPr lang="en-US" sz="2000" dirty="0" smtClean="0"/>
              <a:t>Leaking energy will degrade the intrinsic energy resolution</a:t>
            </a:r>
          </a:p>
          <a:p>
            <a:r>
              <a:rPr lang="en-US" sz="2000" dirty="0" smtClean="0"/>
              <a:t>Restricting the analysis to the events with no leakage (transverse or longitudinal) has a potential of biasing the sample to produce too optimistic energy resolution</a:t>
            </a:r>
          </a:p>
          <a:p>
            <a:r>
              <a:rPr lang="en-US" sz="2000" dirty="0" smtClean="0"/>
              <a:t>The longitudinal leakage has two contributions: some showers are longer than the detector, some showers start very late and only see the small fraction of the calorimeter </a:t>
            </a:r>
          </a:p>
          <a:p>
            <a:r>
              <a:rPr lang="en-US" sz="2000" dirty="0" smtClean="0"/>
              <a:t>Selection of ‘early’ starting showers is provides an unbiased sample of interactions.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length, pions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ual_readout\plots\piminus_interaction_length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00200"/>
            <a:ext cx="72009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length, protons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ual_readout\plots\proton_interaction_length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76400"/>
            <a:ext cx="72009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Protons have ~ 20 cm interaction length</a:t>
            </a:r>
          </a:p>
          <a:p>
            <a:r>
              <a:rPr lang="en-US" dirty="0" smtClean="0"/>
              <a:t>Pions have ~ 24 cm interaction length</a:t>
            </a:r>
          </a:p>
          <a:p>
            <a:r>
              <a:rPr lang="en-US" dirty="0" smtClean="0"/>
              <a:t>Selecting events starting within the first 10 cm will provide a reasonable size sample of interactions to study the detector performance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dual_readout\plots\containment_proton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130300" y="-2349500"/>
            <a:ext cx="7620000" cy="1079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dual_readout\plots\containment_pi-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206500" y="-2349500"/>
            <a:ext cx="7620000" cy="1079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Careful optimization is necessary</a:t>
            </a:r>
          </a:p>
          <a:p>
            <a:r>
              <a:rPr lang="en-US" sz="2000" dirty="0" smtClean="0"/>
              <a:t>Large transverse size (R~50-60 cm) and a long (-130-150 cm) calorimeter is necessary to reduce the leakage to 2-3%, even for early starting showers.</a:t>
            </a:r>
          </a:p>
          <a:p>
            <a:r>
              <a:rPr lang="en-US" sz="2000" dirty="0" smtClean="0"/>
              <a:t>The quantity of primary interest is the energy resolution, not a leakage per se.</a:t>
            </a:r>
          </a:p>
          <a:p>
            <a:r>
              <a:rPr lang="en-US" sz="2000" dirty="0" smtClean="0"/>
              <a:t>Leakage causes, in general, deviations from the </a:t>
            </a:r>
            <a:r>
              <a:rPr lang="en-US" sz="2000" dirty="0" err="1" smtClean="0"/>
              <a:t>gaussian</a:t>
            </a:r>
            <a:r>
              <a:rPr lang="en-US" sz="2000" dirty="0" smtClean="0"/>
              <a:t> shape of the response and long asymmetric tails. Simple RMS is not necessarily a good measure of the resolution.</a:t>
            </a:r>
          </a:p>
          <a:p>
            <a:r>
              <a:rPr lang="en-US" sz="2000" dirty="0" smtClean="0"/>
              <a:t>Need to find a sensible Figure of Merit to optimize the size of the detector 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and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Study the spatial (and temporal) distribution of energy deposition inside hadronic showers in BGO (and other crystals)</a:t>
            </a:r>
          </a:p>
          <a:p>
            <a:r>
              <a:rPr lang="en-US" sz="2000" dirty="0" smtClean="0"/>
              <a:t>To optimize the dimensions of the test beam hadron calorimeter prototype</a:t>
            </a:r>
          </a:p>
          <a:p>
            <a:r>
              <a:rPr lang="en-US" sz="2000" dirty="0" smtClean="0"/>
              <a:t>Test beam module must be ‘right-sized’ to serve its function as a proof of the high resolution calorimetry:</a:t>
            </a:r>
          </a:p>
          <a:p>
            <a:pPr lvl="1"/>
            <a:r>
              <a:rPr lang="en-US" sz="2000" dirty="0" smtClean="0"/>
              <a:t>If it is ‘too small’ than the leakage fluctuations will dominate the energy resolution</a:t>
            </a:r>
          </a:p>
          <a:p>
            <a:pPr lvl="1"/>
            <a:r>
              <a:rPr lang="en-US" sz="2000" dirty="0" smtClean="0"/>
              <a:t>If it is ‘too big’ it is too expensive to be constructed</a:t>
            </a:r>
          </a:p>
          <a:p>
            <a:r>
              <a:rPr lang="en-US" sz="2000" dirty="0" smtClean="0"/>
              <a:t>Goal: demonstrate the resolution ~0.1/</a:t>
            </a:r>
            <a:r>
              <a:rPr lang="en-US" sz="2000" dirty="0" err="1" smtClean="0"/>
              <a:t>sqrt</a:t>
            </a:r>
            <a:r>
              <a:rPr lang="en-US" sz="2000" dirty="0" smtClean="0"/>
              <a:t>(E), hence need the leakage fluctuations to be well below that:</a:t>
            </a:r>
          </a:p>
          <a:p>
            <a:pPr lvl="1"/>
            <a:r>
              <a:rPr lang="en-US" sz="1600" dirty="0" smtClean="0"/>
              <a:t>0.7% @ 100 GeV, 1.5% at 25 G2V, 2% at 10 GeV ?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SLIC-framed </a:t>
            </a:r>
            <a:r>
              <a:rPr lang="en-US" sz="2000" dirty="0" err="1" smtClean="0"/>
              <a:t>Geant</a:t>
            </a:r>
            <a:r>
              <a:rPr lang="en-US" sz="2000" dirty="0" smtClean="0"/>
              <a:t> 4 (Hans Wenzel)</a:t>
            </a:r>
          </a:p>
          <a:p>
            <a:r>
              <a:rPr lang="en-US" sz="2000" dirty="0" smtClean="0"/>
              <a:t>3 x 3 x 3 m </a:t>
            </a:r>
            <a:r>
              <a:rPr lang="en-US" sz="2000" dirty="0"/>
              <a:t>c</a:t>
            </a:r>
            <a:r>
              <a:rPr lang="en-US" sz="2000" dirty="0" smtClean="0"/>
              <a:t>ube of material, subdivided into 1 cm3 volumes</a:t>
            </a:r>
          </a:p>
          <a:p>
            <a:r>
              <a:rPr lang="en-US" sz="2000" dirty="0" smtClean="0"/>
              <a:t>BGO, density of 7.13, n=2.21</a:t>
            </a:r>
          </a:p>
          <a:p>
            <a:r>
              <a:rPr lang="en-US" sz="2000" dirty="0" smtClean="0"/>
              <a:t>Particles deposited at z=-100 cm in a positive z direction</a:t>
            </a:r>
          </a:p>
          <a:p>
            <a:r>
              <a:rPr lang="en-US" sz="2000" dirty="0" smtClean="0"/>
              <a:t>Pions, protons and muons, energies 1,2,5,10,20,50 and 100 GeV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4038600"/>
            <a:ext cx="23622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4953000"/>
            <a:ext cx="1447800" cy="1588"/>
          </a:xfrm>
          <a:prstGeom prst="line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86200" y="4876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Cube center  =  x = y = z = 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hadron shower Profile: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/>
              <a:t>-</a:t>
            </a:r>
            <a:r>
              <a:rPr lang="en-US" dirty="0" smtClean="0"/>
              <a:t>.10 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C:\dual_readout\plots\pi_minus_10_GeV_R_z_shower_profile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0"/>
            <a:ext cx="72009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Hadron Shower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average: hadron shower is a very narrow central tube with an radius of few centimeters and a diffused cloud extending to the radii of 50-60 cm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Transverse Shower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ual_readout\plots\pi_minus_10_GeV_R_profiles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52600"/>
            <a:ext cx="72009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Transverse Shower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average:</a:t>
            </a:r>
          </a:p>
          <a:p>
            <a:r>
              <a:rPr lang="en-US" dirty="0" smtClean="0"/>
              <a:t>There is a significant amount of energy back-scattered. It is emitted in a cone with a radius ~ 20 cm</a:t>
            </a:r>
          </a:p>
          <a:p>
            <a:r>
              <a:rPr lang="en-US" dirty="0" smtClean="0"/>
              <a:t>Shower is very collimated in the first 50-100 cm of the detector</a:t>
            </a:r>
          </a:p>
          <a:p>
            <a:r>
              <a:rPr lang="en-US" dirty="0" err="1" smtClean="0"/>
              <a:t>Bayond</a:t>
            </a:r>
            <a:r>
              <a:rPr lang="en-US" dirty="0" smtClean="0"/>
              <a:t> ~ 1m after the particle entry point the energy is diffused over the radii up to 40-50 cm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Shower Profiles: Muons, Pions and Protons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ual_readout\plots\z_profiles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72009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Integrated Longitudinal Shower </a:t>
            </a:r>
            <a:r>
              <a:rPr lang="en-US" dirty="0" smtClean="0"/>
              <a:t>Profiles (Containment)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dual_readout\plots\z_profiles_integ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76400"/>
            <a:ext cx="72009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610</TotalTime>
  <Words>584</Words>
  <Application>Microsoft Office PowerPoint</Application>
  <PresentationFormat>On-screen Show (4:3)</PresentationFormat>
  <Paragraphs>63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Vertical and Horizontal design template</vt:lpstr>
      <vt:lpstr>Hadron Shower Development in BGO, Take II</vt:lpstr>
      <vt:lpstr>Goals and Purposes</vt:lpstr>
      <vt:lpstr>Tools</vt:lpstr>
      <vt:lpstr>Average hadron shower Profile: p-.10 GeV</vt:lpstr>
      <vt:lpstr>Average Hadron Shower Profile</vt:lpstr>
      <vt:lpstr>Average Transverse Shower Profile</vt:lpstr>
      <vt:lpstr>Average Transverse Shower Profile</vt:lpstr>
      <vt:lpstr>Longitudinal Shower Profiles: Muons, Pions and Protons</vt:lpstr>
      <vt:lpstr>Integrated Longitudinal Shower Profiles (Containment)</vt:lpstr>
      <vt:lpstr>Longitudinal Shower Containment</vt:lpstr>
      <vt:lpstr>Interaction length, pions</vt:lpstr>
      <vt:lpstr>Interaction length, protons</vt:lpstr>
      <vt:lpstr>Interaction length</vt:lpstr>
      <vt:lpstr>Slide 14</vt:lpstr>
      <vt:lpstr>Slide 15</vt:lpstr>
      <vt:lpstr>Shower Containment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 Shower Development in BGO</dc:title>
  <dc:creator>para</dc:creator>
  <cp:lastModifiedBy>para</cp:lastModifiedBy>
  <cp:revision>5</cp:revision>
  <dcterms:created xsi:type="dcterms:W3CDTF">2009-01-09T15:19:42Z</dcterms:created>
  <dcterms:modified xsi:type="dcterms:W3CDTF">2009-01-23T15:54:49Z</dcterms:modified>
</cp:coreProperties>
</file>