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77" r:id="rId5"/>
    <p:sldId id="266" r:id="rId6"/>
    <p:sldId id="264" r:id="rId7"/>
    <p:sldId id="262" r:id="rId8"/>
    <p:sldId id="257" r:id="rId9"/>
    <p:sldId id="268" r:id="rId10"/>
    <p:sldId id="269" r:id="rId11"/>
    <p:sldId id="271" r:id="rId12"/>
    <p:sldId id="270" r:id="rId13"/>
    <p:sldId id="260" r:id="rId14"/>
    <p:sldId id="272" r:id="rId15"/>
    <p:sldId id="273" r:id="rId16"/>
    <p:sldId id="274" r:id="rId17"/>
    <p:sldId id="275" r:id="rId18"/>
    <p:sldId id="276" r:id="rId19"/>
    <p:sldId id="280" r:id="rId20"/>
    <p:sldId id="278" r:id="rId21"/>
    <p:sldId id="279" r:id="rId22"/>
    <p:sldId id="282" r:id="rId23"/>
    <p:sldId id="284" r:id="rId24"/>
    <p:sldId id="258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1312F-4F0A-4E53-BE26-9A7CA0825B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D74E0-A546-4849-9233-DCF5A5A94D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6F059-98F8-473B-8E16-2B1696A4712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EE1E93-3EA2-4F13-BCCC-82C408FF93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66F1C-3961-4A78-BC1D-DCBFAF8254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33D6D-F82A-4C4D-96B0-E15397F534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DD307-E33E-4221-9BCA-74EE52C746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7E6B7-E9AA-4C6D-AC43-2410D65B34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83894-C576-4F54-A938-37DCCE3499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C54BE-8256-4C14-A40F-18C427338FF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B3787-CF06-4D47-B083-DC78AD98B9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F71C-38A5-437F-A5F9-523B9617A9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104B0E-8D0C-4867-B2E1-2B382D290E6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 -&gt; mu </a:t>
            </a:r>
            <a:r>
              <a:rPr lang="en-US" dirty="0" err="1" smtClean="0"/>
              <a:t>mu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Marcel Stanitzki</a:t>
            </a:r>
          </a:p>
          <a:p>
            <a:r>
              <a:rPr lang="en-US" dirty="0" smtClean="0"/>
              <a:t>Jan Strube</a:t>
            </a:r>
          </a:p>
          <a:p>
            <a:r>
              <a:rPr lang="en-US" dirty="0" err="1" smtClean="0"/>
              <a:t>Rutheford</a:t>
            </a:r>
            <a:r>
              <a:rPr lang="en-US" dirty="0" smtClean="0"/>
              <a:t> Appleton Laboratory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Cont’d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Dimuon Mass 100&lt; M</a:t>
            </a:r>
            <a:r>
              <a:rPr lang="el-GR" baseline="-25000">
                <a:cs typeface="Arial" charset="0"/>
              </a:rPr>
              <a:t>μμ</a:t>
            </a:r>
            <a:r>
              <a:rPr lang="en-GB" baseline="-25000">
                <a:cs typeface="Arial" charset="0"/>
              </a:rPr>
              <a:t> </a:t>
            </a:r>
            <a:r>
              <a:rPr lang="en-GB">
                <a:cs typeface="Arial" charset="0"/>
              </a:rPr>
              <a:t>&lt; 140 GeV</a:t>
            </a:r>
          </a:p>
          <a:p>
            <a:r>
              <a:rPr lang="en-GB">
                <a:cs typeface="Arial" charset="0"/>
              </a:rPr>
              <a:t>Angular cuts (Events are back to back)</a:t>
            </a:r>
          </a:p>
          <a:p>
            <a:r>
              <a:rPr lang="en-GB">
                <a:cs typeface="Arial" charset="0"/>
              </a:rPr>
              <a:t>cos </a:t>
            </a:r>
            <a:r>
              <a:rPr lang="el-GR">
                <a:cs typeface="Arial" charset="0"/>
              </a:rPr>
              <a:t>θ </a:t>
            </a:r>
            <a:r>
              <a:rPr lang="el-GR" baseline="-25000">
                <a:cs typeface="Arial" charset="0"/>
              </a:rPr>
              <a:t>μμ</a:t>
            </a:r>
            <a:r>
              <a:rPr lang="en-GB" baseline="-25000">
                <a:cs typeface="Arial" charset="0"/>
              </a:rPr>
              <a:t> </a:t>
            </a:r>
            <a:r>
              <a:rPr lang="en-GB">
                <a:cs typeface="Arial" charset="0"/>
              </a:rPr>
              <a:t>&lt;-0.5</a:t>
            </a:r>
          </a:p>
          <a:p>
            <a:r>
              <a:rPr lang="en-GB">
                <a:cs typeface="Arial" charset="0"/>
              </a:rPr>
              <a:t>cos </a:t>
            </a:r>
            <a:r>
              <a:rPr lang="el-GR">
                <a:cs typeface="Arial" charset="0"/>
              </a:rPr>
              <a:t>θ </a:t>
            </a:r>
            <a:r>
              <a:rPr lang="en-GB" baseline="-25000">
                <a:cs typeface="Arial" charset="0"/>
              </a:rPr>
              <a:t>BB </a:t>
            </a:r>
            <a:r>
              <a:rPr lang="en-GB">
                <a:cs typeface="Arial" charset="0"/>
              </a:rPr>
              <a:t>&lt;-0.8  Reconstructed Bosons tend to be really back to back</a:t>
            </a:r>
          </a:p>
          <a:p>
            <a:r>
              <a:rPr lang="en-GB">
                <a:cs typeface="Arial" charset="0"/>
              </a:rPr>
              <a:t>Distance of muon to any jet (rad)</a:t>
            </a:r>
          </a:p>
          <a:p>
            <a:pPr lvl="1"/>
            <a:r>
              <a:rPr lang="en-GB">
                <a:cs typeface="Arial" charset="0"/>
              </a:rPr>
              <a:t>&gt; &gt;0.1</a:t>
            </a:r>
          </a:p>
          <a:p>
            <a:r>
              <a:rPr lang="en-GB">
                <a:cs typeface="Arial" charset="0"/>
              </a:rPr>
              <a:t>Boson Acoplanarity &gt; 2.8 (rad)</a:t>
            </a:r>
          </a:p>
          <a:p>
            <a:endParaRPr lang="el-GR" baseline="-25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Shapes</a:t>
            </a:r>
            <a:endParaRPr lang="en-US" dirty="0"/>
          </a:p>
        </p:txBody>
      </p:sp>
      <p:pic>
        <p:nvPicPr>
          <p:cNvPr id="19460" name="Picture 4" descr="SM Background Boson Acoplanarity 06 BosonBoson Angle Cut_signaladd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628775"/>
            <a:ext cx="4511675" cy="4375150"/>
          </a:xfrm>
          <a:prstGeom prst="rect">
            <a:avLst/>
          </a:prstGeom>
          <a:noFill/>
        </p:spPr>
      </p:pic>
      <p:pic>
        <p:nvPicPr>
          <p:cNvPr id="19463" name="Picture 7" descr="SM Background cos (H,Z) 05 MuonMuon Angle Cut_signaladd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1863" y="1628775"/>
            <a:ext cx="4367212" cy="423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Properties</a:t>
            </a:r>
            <a:endParaRPr lang="en-US" dirty="0"/>
          </a:p>
        </p:txBody>
      </p:sp>
      <p:pic>
        <p:nvPicPr>
          <p:cNvPr id="17412" name="Picture 4" descr="SM Background cos theta between Muons 04 Muon Mass Window_signaladd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2225" y="1773238"/>
            <a:ext cx="3862388" cy="3746500"/>
          </a:xfrm>
          <a:prstGeom prst="rect">
            <a:avLst/>
          </a:prstGeom>
          <a:noFill/>
        </p:spPr>
      </p:pic>
      <p:pic>
        <p:nvPicPr>
          <p:cNvPr id="17414" name="Picture 6" descr="SM Background Min Isolation Angle 06 BosonBoson Angle Cut_signaladd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588" y="1773238"/>
            <a:ext cx="3935412" cy="3816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Event chisquare</a:t>
            </a:r>
          </a:p>
        </p:txBody>
      </p:sp>
      <p:graphicFrame>
        <p:nvGraphicFramePr>
          <p:cNvPr id="6148" name="Rectangle 4"/>
          <p:cNvGraphicFramePr>
            <a:graphicFrameLocks/>
          </p:cNvGraphicFramePr>
          <p:nvPr>
            <p:ph idx="4294967295"/>
          </p:nvPr>
        </p:nvGraphicFramePr>
        <p:xfrm>
          <a:off x="0" y="1830388"/>
          <a:ext cx="6096000" cy="4064000"/>
        </p:xfrm>
        <a:graphic>
          <a:graphicData uri="http://schemas.openxmlformats.org/presentationml/2006/ole">
            <p:oleObj spid="_x0000_s6148" name="Equation" r:id="rId3" imgW="0" imgH="0" progId="Equation.3">
              <p:embed/>
            </p:oleObj>
          </a:graphicData>
        </a:graphic>
      </p:graphicFrame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628775"/>
            <a:ext cx="50403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366838" y="56610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Testing the compatibility the event with either hypothesis 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8" name="Picture 4" descr="SM Background ZZ qqmumu chi2 08 Boson Acoplanarity Cut_signaladd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1700213"/>
            <a:ext cx="4295775" cy="4165600"/>
          </a:xfrm>
          <a:prstGeom prst="rect">
            <a:avLst/>
          </a:prstGeom>
          <a:noFill/>
        </p:spPr>
      </p:pic>
      <p:pic>
        <p:nvPicPr>
          <p:cNvPr id="21510" name="Picture 6" descr="SM Background HZ qqmumu chi2 09 ZZ qqqmm chisquare Cut_signaladd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28775"/>
            <a:ext cx="4356100" cy="4224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</a:t>
            </a:r>
            <a:r>
              <a:rPr lang="en-GB" dirty="0" smtClean="0"/>
              <a:t>Efficiencies (</a:t>
            </a:r>
            <a:r>
              <a:rPr lang="en-GB" dirty="0" err="1" smtClean="0"/>
              <a:t>hadronic</a:t>
            </a:r>
            <a:r>
              <a:rPr lang="en-GB" dirty="0" smtClean="0"/>
              <a:t>)</a:t>
            </a:r>
            <a:endParaRPr lang="en-GB" dirty="0"/>
          </a:p>
        </p:txBody>
      </p:sp>
      <p:graphicFrame>
        <p:nvGraphicFramePr>
          <p:cNvPr id="3448" name="Group 37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7"/>
        </p:xfrm>
        <a:graphic>
          <a:graphicData uri="http://schemas.openxmlformats.org/drawingml/2006/table">
            <a:tbl>
              <a:tblPr/>
              <a:tblGrid>
                <a:gridCol w="3108325"/>
                <a:gridCol w="1033463"/>
                <a:gridCol w="1349375"/>
                <a:gridCol w="1365250"/>
                <a:gridCol w="1373187"/>
              </a:tblGrid>
              <a:tr h="3476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 to mumu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 Background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92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 two muons required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2034509.3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 Charged Tracks hadronic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17455.1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 Evis hadronic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11891.4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 Jet Selection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63.10%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10257.1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04 Muon Mass Window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1216.4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 MuonMuon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10.5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61.10%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 BosonBoson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58.80%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 Min Isolation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720.7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08 Boson Acoplanarity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660.0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 ZZ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232.1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HZ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47.90%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Signal Sample composition</a:t>
            </a:r>
          </a:p>
        </p:txBody>
      </p:sp>
      <p:graphicFrame>
        <p:nvGraphicFramePr>
          <p:cNvPr id="6952" name="Group 808"/>
          <p:cNvGraphicFramePr>
            <a:graphicFrameLocks noGrp="1"/>
          </p:cNvGraphicFramePr>
          <p:nvPr>
            <p:ph idx="4294967295"/>
          </p:nvPr>
        </p:nvGraphicFramePr>
        <p:xfrm>
          <a:off x="287338" y="1412875"/>
          <a:ext cx="8856662" cy="5013645"/>
        </p:xfrm>
        <a:graphic>
          <a:graphicData uri="http://schemas.openxmlformats.org/drawingml/2006/table">
            <a:tbl>
              <a:tblPr/>
              <a:tblGrid>
                <a:gridCol w="1584325"/>
                <a:gridCol w="576262"/>
                <a:gridCol w="863600"/>
                <a:gridCol w="801688"/>
                <a:gridCol w="569912"/>
                <a:gridCol w="823913"/>
                <a:gridCol w="966787"/>
                <a:gridCol w="569913"/>
                <a:gridCol w="823912"/>
                <a:gridCol w="1276350"/>
              </a:tblGrid>
              <a:tr h="347663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 to qq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 to nunu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 to ll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92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Efficency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channel 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Efficency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channel 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Efficency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channel 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 two muons required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63.80%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 Charged Tracks hadronic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63.20%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 Evis hadronic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63.10%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94.40%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 Jet Selection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04 Muon Mass Window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10.6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61.40%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91.80%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 MuonMuon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90.40%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 BosonBoson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87.20%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4.90%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 Min Isolation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86.70%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4.90%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08 Boson Acoplanarity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84.20%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4.10%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 ZZ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9.3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53.90%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80.50%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3.80%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HZ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71.10%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2.60%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Background Sample Composition</a:t>
            </a:r>
          </a:p>
        </p:txBody>
      </p:sp>
      <p:graphicFrame>
        <p:nvGraphicFramePr>
          <p:cNvPr id="9612" name="Group 396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4525965"/>
        </p:xfrm>
        <a:graphic>
          <a:graphicData uri="http://schemas.openxmlformats.org/drawingml/2006/table">
            <a:tbl>
              <a:tblPr/>
              <a:tblGrid>
                <a:gridCol w="3421063"/>
                <a:gridCol w="1279525"/>
                <a:gridCol w="1212850"/>
                <a:gridCol w="1157287"/>
                <a:gridCol w="1158875"/>
              </a:tblGrid>
              <a:tr h="377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ff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ffff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ff+ng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ffff+g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 two muons required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1313710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64664.3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545000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111133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 Charged Tracks hadronic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12282.1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 Evis hadronic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11771.4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 Jet Selection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10157.1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04 Muon Mass Window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1146.4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 MuonMuon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 BosonBoson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857.1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 Min Isolation Angle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710.7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08 Boson Acoplanarity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 ZZ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232.1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HZ qqqmm chisquare Cut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60.7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Final mass plot</a:t>
            </a:r>
          </a:p>
        </p:txBody>
      </p:sp>
      <p:pic>
        <p:nvPicPr>
          <p:cNvPr id="12293" name="Picture 5" descr="dimuonmass_f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7138" y="1773238"/>
            <a:ext cx="6689725" cy="4522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 + invisible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‘Empty’ detector allows for precision measurement</a:t>
            </a:r>
          </a:p>
          <a:p>
            <a:pPr lvl="1"/>
            <a:r>
              <a:rPr lang="en-GB" dirty="0" smtClean="0"/>
              <a:t>No confusion for tracking, no </a:t>
            </a:r>
            <a:r>
              <a:rPr lang="en-GB" dirty="0" err="1" smtClean="0"/>
              <a:t>pfa</a:t>
            </a:r>
            <a:endParaRPr lang="en-GB" dirty="0" smtClean="0"/>
          </a:p>
          <a:p>
            <a:r>
              <a:rPr lang="en-GB" dirty="0" smtClean="0"/>
              <a:t>Signal sample is swamped by SM background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 sample for benchmarking</a:t>
            </a:r>
          </a:p>
          <a:p>
            <a:pPr lvl="1"/>
            <a:r>
              <a:rPr lang="en-US" dirty="0" smtClean="0"/>
              <a:t>Fully reconstructed event w/ recoil</a:t>
            </a:r>
          </a:p>
          <a:p>
            <a:pPr lvl="1"/>
            <a:r>
              <a:rPr lang="en-GB" dirty="0" smtClean="0"/>
              <a:t>Or empty detector w/ two </a:t>
            </a:r>
            <a:r>
              <a:rPr lang="en-GB" dirty="0" err="1" smtClean="0"/>
              <a:t>muons</a:t>
            </a:r>
            <a:endParaRPr lang="en-GB" dirty="0" smtClean="0"/>
          </a:p>
          <a:p>
            <a:r>
              <a:rPr lang="en-GB" dirty="0" smtClean="0"/>
              <a:t>Ideal channel for testing the Yukawa coupling to the second generation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Tracking algorithms, </a:t>
            </a:r>
            <a:r>
              <a:rPr lang="en-GB" dirty="0" err="1" smtClean="0"/>
              <a:t>Muon</a:t>
            </a:r>
            <a:r>
              <a:rPr lang="en-GB" dirty="0" smtClean="0"/>
              <a:t> ID, Tracking hardware can be benchmarked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Selection </a:t>
            </a:r>
            <a:r>
              <a:rPr lang="en-GB" dirty="0" smtClean="0"/>
              <a:t>Efficiencies (invisible)</a:t>
            </a:r>
            <a:endParaRPr lang="en-GB" dirty="0"/>
          </a:p>
        </p:txBody>
      </p:sp>
      <p:graphicFrame>
        <p:nvGraphicFramePr>
          <p:cNvPr id="3448" name="Group 376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401080" cy="4829196"/>
        </p:xfrm>
        <a:graphic>
          <a:graphicData uri="http://schemas.openxmlformats.org/drawingml/2006/table">
            <a:tbl>
              <a:tblPr/>
              <a:tblGrid>
                <a:gridCol w="3173093"/>
                <a:gridCol w="1054997"/>
                <a:gridCol w="1377492"/>
                <a:gridCol w="1393698"/>
                <a:gridCol w="1401800"/>
              </a:tblGrid>
              <a:tr h="535762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 to mumu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 Background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38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Events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Efficiency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 two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muons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required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91.5%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2034509.3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2.20%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 Charged tracks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3.7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21.6%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1922742.3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2.10%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20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 missing  mass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20.1%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548163.4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0.03%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03 missing momentum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19.4%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100542.9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0.02%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04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muon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opening angle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19.0%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35024.3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 leading photon energy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16.8%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30017.1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0.01%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20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 visible Energy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14.9%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14475.7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Mass (not final…)</a:t>
            </a:r>
            <a:endParaRPr lang="en-GB" dirty="0"/>
          </a:p>
        </p:txBody>
      </p:sp>
      <p:pic>
        <p:nvPicPr>
          <p:cNvPr id="4" name="Picture 3" descr="c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500438"/>
            <a:ext cx="6629400" cy="3357562"/>
          </a:xfrm>
          <a:prstGeom prst="rect">
            <a:avLst/>
          </a:prstGeom>
        </p:spPr>
      </p:pic>
      <p:pic>
        <p:nvPicPr>
          <p:cNvPr id="5" name="Picture 4" descr="dimuonM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571480"/>
            <a:ext cx="6629400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 mu </a:t>
            </a:r>
            <a:r>
              <a:rPr lang="en-GB" dirty="0" err="1" smtClean="0"/>
              <a:t>mu</a:t>
            </a:r>
            <a:r>
              <a:rPr lang="en-GB" dirty="0" smtClean="0"/>
              <a:t> note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/>
          <a:lstStyle/>
          <a:p>
            <a:r>
              <a:rPr lang="en-US" dirty="0" smtClean="0"/>
              <a:t>In preparation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channel 70 % complete</a:t>
            </a:r>
          </a:p>
          <a:p>
            <a:pPr lvl="1"/>
            <a:r>
              <a:rPr lang="en-US" dirty="0" smtClean="0"/>
              <a:t>Invisible channel remains to be done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First draft next week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/>
          <a:lstStyle/>
          <a:p>
            <a:r>
              <a:rPr lang="en-GB" dirty="0" smtClean="0"/>
              <a:t>Higgs + </a:t>
            </a:r>
            <a:r>
              <a:rPr lang="en-GB" dirty="0" err="1" smtClean="0"/>
              <a:t>hadronic</a:t>
            </a:r>
            <a:r>
              <a:rPr lang="en-GB" dirty="0" smtClean="0"/>
              <a:t> Z is shaping up quite nicely</a:t>
            </a:r>
          </a:p>
          <a:p>
            <a:r>
              <a:rPr lang="en-GB" dirty="0" smtClean="0"/>
              <a:t>Higgs + invisible has just started and needs work</a:t>
            </a:r>
          </a:p>
          <a:p>
            <a:r>
              <a:rPr lang="en-GB" dirty="0" smtClean="0"/>
              <a:t>H -&gt; mu </a:t>
            </a:r>
            <a:r>
              <a:rPr lang="en-GB" dirty="0" err="1" smtClean="0"/>
              <a:t>mu</a:t>
            </a:r>
            <a:r>
              <a:rPr lang="en-GB" dirty="0" smtClean="0"/>
              <a:t> is a great channel for detector benchmarking</a:t>
            </a:r>
          </a:p>
          <a:p>
            <a:pPr lvl="1"/>
            <a:r>
              <a:rPr lang="en-GB" dirty="0" smtClean="0"/>
              <a:t>Given the large (not really statistical) uncertainties on the background sample, we need to determine a sensible benchmark quantity.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could be improved 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Improved Track reconstruction</a:t>
            </a:r>
          </a:p>
          <a:p>
            <a:pPr lvl="1"/>
            <a:r>
              <a:rPr lang="en-GB"/>
              <a:t>I think we can do better than 300 MeV</a:t>
            </a:r>
          </a:p>
          <a:p>
            <a:pPr lvl="1"/>
            <a:r>
              <a:rPr lang="en-GB"/>
              <a:t>Something for post LoI</a:t>
            </a:r>
          </a:p>
          <a:p>
            <a:r>
              <a:rPr lang="en-GB"/>
              <a:t>Bremsstrahlung recovery …</a:t>
            </a:r>
          </a:p>
          <a:p>
            <a:r>
              <a:rPr lang="en-GB"/>
              <a:t>Muon ID</a:t>
            </a:r>
          </a:p>
          <a:p>
            <a:pPr lvl="1"/>
            <a:r>
              <a:rPr lang="en-GB"/>
              <a:t>Could use some work post LoI</a:t>
            </a:r>
          </a:p>
          <a:p>
            <a:r>
              <a:rPr lang="en-GB"/>
              <a:t>Multivariate techniques</a:t>
            </a:r>
          </a:p>
          <a:p>
            <a:pPr lvl="1"/>
            <a:r>
              <a:rPr lang="en-GB"/>
              <a:t>We could if we had enough events to train</a:t>
            </a:r>
          </a:p>
          <a:p>
            <a:pPr lvl="1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Signal</a:t>
            </a:r>
          </a:p>
          <a:p>
            <a:pPr lvl="1"/>
            <a:r>
              <a:rPr lang="en-GB" dirty="0" smtClean="0"/>
              <a:t>Inclusive H -&gt; mu </a:t>
            </a:r>
            <a:r>
              <a:rPr lang="en-GB" dirty="0" err="1" smtClean="0"/>
              <a:t>mu</a:t>
            </a:r>
            <a:endParaRPr lang="en-GB" dirty="0"/>
          </a:p>
          <a:p>
            <a:pPr lvl="1"/>
            <a:r>
              <a:rPr lang="en-GB" dirty="0" smtClean="0"/>
              <a:t>Recoil + WBF channel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Background</a:t>
            </a:r>
          </a:p>
          <a:p>
            <a:pPr lvl="1"/>
            <a:r>
              <a:rPr lang="en-GB" dirty="0" smtClean="0"/>
              <a:t>2, 4, 6 </a:t>
            </a:r>
            <a:r>
              <a:rPr lang="en-GB" dirty="0" err="1" smtClean="0"/>
              <a:t>fermion</a:t>
            </a:r>
            <a:r>
              <a:rPr lang="en-GB" dirty="0" smtClean="0"/>
              <a:t> channels (+ n photons)</a:t>
            </a:r>
          </a:p>
          <a:p>
            <a:pPr lvl="1"/>
            <a:r>
              <a:rPr lang="en-GB" dirty="0" smtClean="0"/>
              <a:t>(after requiring two identified </a:t>
            </a:r>
            <a:r>
              <a:rPr lang="en-GB" dirty="0" err="1" smtClean="0"/>
              <a:t>muons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Content Placeholder 3" descr="wwfus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71934" y="3286124"/>
            <a:ext cx="22193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iggsstrahlu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1500174"/>
            <a:ext cx="2038350" cy="1590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selection</a:t>
            </a:r>
            <a:endParaRPr lang="en-GB" dirty="0"/>
          </a:p>
        </p:txBody>
      </p:sp>
      <p:pic>
        <p:nvPicPr>
          <p:cNvPr id="4" name="Picture 3" descr="nmuons_bckg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785926"/>
            <a:ext cx="4857784" cy="3648075"/>
          </a:xfrm>
          <a:prstGeom prst="rect">
            <a:avLst/>
          </a:prstGeom>
        </p:spPr>
      </p:pic>
      <p:pic>
        <p:nvPicPr>
          <p:cNvPr id="5" name="Picture 4" descr="nmuons_sig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928802"/>
            <a:ext cx="4786314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Visible energy</a:t>
            </a:r>
            <a:endParaRPr lang="en-GB" dirty="0"/>
          </a:p>
        </p:txBody>
      </p:sp>
      <p:pic>
        <p:nvPicPr>
          <p:cNvPr id="8" name="Picture 7" descr="evisinfo_bckg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14488"/>
            <a:ext cx="5072065" cy="3648075"/>
          </a:xfrm>
          <a:prstGeom prst="rect">
            <a:avLst/>
          </a:prstGeom>
        </p:spPr>
      </p:pic>
      <p:pic>
        <p:nvPicPr>
          <p:cNvPr id="9" name="Picture 8" descr="evisall_sign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785926"/>
            <a:ext cx="4786314" cy="3648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 -&gt; mu </a:t>
            </a:r>
            <a:r>
              <a:rPr lang="en-GB" dirty="0" err="1" smtClean="0"/>
              <a:t>mu</a:t>
            </a:r>
            <a:r>
              <a:rPr lang="en-GB" dirty="0" smtClean="0"/>
              <a:t> + </a:t>
            </a:r>
            <a:r>
              <a:rPr lang="en-GB" dirty="0" err="1" smtClean="0"/>
              <a:t>hadronic</a:t>
            </a:r>
            <a:r>
              <a:rPr lang="en-GB" dirty="0" smtClean="0"/>
              <a:t> 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Prototypical recoil measurement</a:t>
            </a:r>
          </a:p>
          <a:p>
            <a:pPr lvl="1"/>
            <a:r>
              <a:rPr lang="en-GB" dirty="0" smtClean="0"/>
              <a:t>Fully reconstruct the Z, </a:t>
            </a:r>
            <a:r>
              <a:rPr lang="en-GB" dirty="0" err="1" smtClean="0"/>
              <a:t>muon</a:t>
            </a:r>
            <a:r>
              <a:rPr lang="en-GB" dirty="0" smtClean="0"/>
              <a:t> pair comes from the SM </a:t>
            </a:r>
            <a:r>
              <a:rPr lang="en-GB" dirty="0" err="1" smtClean="0"/>
              <a:t>higgs</a:t>
            </a:r>
            <a:endParaRPr lang="en-GB" dirty="0" smtClean="0"/>
          </a:p>
          <a:p>
            <a:pPr lvl="1"/>
            <a:r>
              <a:rPr lang="en-GB" dirty="0" smtClean="0"/>
              <a:t>Model-independent Higgs mass measurement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EventShape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71612"/>
            <a:ext cx="4786314" cy="4525963"/>
          </a:xfrm>
        </p:spPr>
        <p:txBody>
          <a:bodyPr/>
          <a:lstStyle/>
          <a:p>
            <a:r>
              <a:rPr lang="en-GB" dirty="0"/>
              <a:t>Back-to Back </a:t>
            </a:r>
            <a:r>
              <a:rPr lang="en-GB" dirty="0" smtClean="0"/>
              <a:t>events</a:t>
            </a:r>
          </a:p>
          <a:p>
            <a:endParaRPr lang="en-GB" dirty="0"/>
          </a:p>
          <a:p>
            <a:r>
              <a:rPr lang="en-GB" dirty="0"/>
              <a:t>Minimum opening angle between the jets and the </a:t>
            </a:r>
            <a:r>
              <a:rPr lang="en-GB" dirty="0" err="1"/>
              <a:t>muons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Exploit </a:t>
            </a:r>
            <a:r>
              <a:rPr lang="en-GB" dirty="0" err="1"/>
              <a:t>acoplanarity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H="1" flipV="1">
            <a:off x="6551613" y="2643182"/>
            <a:ext cx="576262" cy="7207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5183188" y="2571745"/>
            <a:ext cx="1368425" cy="71437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 flipV="1">
            <a:off x="6407150" y="1563682"/>
            <a:ext cx="144463" cy="10795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7127875" y="3363907"/>
            <a:ext cx="504825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>
            <a:off x="7272338" y="4371970"/>
            <a:ext cx="360362" cy="12239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7632700" y="4371970"/>
            <a:ext cx="1295400" cy="863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7056438" y="3292470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6946900" y="2643182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Z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056438" y="3868732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H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6911975" y="5668957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cs typeface="Arial" charset="0"/>
              </a:rPr>
              <a:t>μ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8712200" y="5308595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cs typeface="Arial" charset="0"/>
              </a:rPr>
              <a:t>μ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679950" y="2355845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cs typeface="Arial" charset="0"/>
              </a:rPr>
              <a:t>q</a:t>
            </a:r>
            <a:endParaRPr lang="el-GR">
              <a:cs typeface="Arial" charset="0"/>
            </a:endParaRP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6191250" y="1203320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cs typeface="Arial" charset="0"/>
              </a:rPr>
              <a:t>q</a:t>
            </a:r>
            <a:endParaRPr lang="el-GR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Backgrounds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For the hadronic channel:</a:t>
            </a:r>
          </a:p>
          <a:p>
            <a:pPr lvl="1"/>
            <a:r>
              <a:rPr lang="en-GB"/>
              <a:t>4f -&gt; qq</a:t>
            </a:r>
            <a:r>
              <a:rPr lang="el-GR">
                <a:cs typeface="Arial" charset="0"/>
              </a:rPr>
              <a:t>μμ</a:t>
            </a:r>
            <a:r>
              <a:rPr lang="en-GB">
                <a:cs typeface="Arial" charset="0"/>
              </a:rPr>
              <a:t> is the biggest background</a:t>
            </a:r>
          </a:p>
          <a:p>
            <a:pPr lvl="1"/>
            <a:r>
              <a:rPr lang="en-GB">
                <a:cs typeface="Arial" charset="0"/>
              </a:rPr>
              <a:t>Mainly from ZZ production</a:t>
            </a:r>
          </a:p>
          <a:p>
            <a:pPr lvl="1"/>
            <a:r>
              <a:rPr lang="en-GB">
                <a:cs typeface="Arial" charset="0"/>
              </a:rPr>
              <a:t>Irreducible at some level</a:t>
            </a:r>
          </a:p>
          <a:p>
            <a:r>
              <a:rPr lang="en-GB">
                <a:cs typeface="Arial" charset="0"/>
              </a:rPr>
              <a:t>Just a number game</a:t>
            </a:r>
          </a:p>
          <a:p>
            <a:pPr lvl="1"/>
            <a:r>
              <a:rPr lang="en-GB">
                <a:cs typeface="Arial" charset="0"/>
              </a:rPr>
              <a:t>ZZ vs HZ ~ 10:1</a:t>
            </a:r>
          </a:p>
          <a:p>
            <a:pPr lvl="1"/>
            <a:r>
              <a:rPr lang="en-GB">
                <a:cs typeface="Arial" charset="0"/>
              </a:rPr>
              <a:t>ZZ-&gt; </a:t>
            </a:r>
            <a:r>
              <a:rPr lang="en-GB"/>
              <a:t>qq</a:t>
            </a:r>
            <a:r>
              <a:rPr lang="el-GR">
                <a:cs typeface="Arial" charset="0"/>
              </a:rPr>
              <a:t>μμ</a:t>
            </a:r>
            <a:r>
              <a:rPr lang="en-GB">
                <a:cs typeface="Arial" charset="0"/>
              </a:rPr>
              <a:t>  vs HZ-&gt; </a:t>
            </a:r>
            <a:r>
              <a:rPr lang="el-GR">
                <a:cs typeface="Arial" charset="0"/>
              </a:rPr>
              <a:t>μμ</a:t>
            </a:r>
            <a:r>
              <a:rPr lang="en-GB">
                <a:cs typeface="Arial" charset="0"/>
              </a:rPr>
              <a:t>qq ~ 2500:1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Event Selection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</a:t>
            </a:r>
            <a:r>
              <a:rPr lang="en-GB" baseline="-25000"/>
              <a:t>tracks</a:t>
            </a:r>
            <a:r>
              <a:rPr lang="en-GB"/>
              <a:t>&gt;5</a:t>
            </a:r>
          </a:p>
          <a:p>
            <a:r>
              <a:rPr lang="en-GB"/>
              <a:t>E</a:t>
            </a:r>
            <a:r>
              <a:rPr lang="en-GB" baseline="-25000"/>
              <a:t>vis</a:t>
            </a:r>
            <a:r>
              <a:rPr lang="en-GB"/>
              <a:t>&gt; 190 GeV</a:t>
            </a:r>
          </a:p>
          <a:p>
            <a:r>
              <a:rPr lang="en-GB"/>
              <a:t>Jet Selection</a:t>
            </a:r>
          </a:p>
          <a:p>
            <a:pPr lvl="1"/>
            <a:r>
              <a:rPr lang="en-GB"/>
              <a:t>Leading Jet 30&lt;E</a:t>
            </a:r>
            <a:r>
              <a:rPr lang="en-GB" baseline="-25000"/>
              <a:t>jet1</a:t>
            </a:r>
            <a:r>
              <a:rPr lang="en-GB"/>
              <a:t>&lt;105 GeV</a:t>
            </a:r>
          </a:p>
          <a:p>
            <a:pPr lvl="1"/>
            <a:r>
              <a:rPr lang="en-GB"/>
              <a:t>Second Jet 10 &lt;E</a:t>
            </a:r>
            <a:r>
              <a:rPr lang="en-GB" baseline="-25000"/>
              <a:t>jet2</a:t>
            </a:r>
            <a:r>
              <a:rPr lang="en-GB"/>
              <a:t> 70 GeV</a:t>
            </a:r>
          </a:p>
          <a:p>
            <a:pPr lvl="1"/>
            <a:r>
              <a:rPr lang="en-GB"/>
              <a:t>Jet1 P</a:t>
            </a:r>
            <a:r>
              <a:rPr lang="en-GB" baseline="-25000"/>
              <a:t>T</a:t>
            </a:r>
            <a:r>
              <a:rPr lang="en-GB"/>
              <a:t>&lt; 90 &amp; Jet2 P</a:t>
            </a:r>
            <a:r>
              <a:rPr lang="en-GB" baseline="-25000"/>
              <a:t>T</a:t>
            </a:r>
            <a:r>
              <a:rPr lang="en-GB"/>
              <a:t>&lt; 60</a:t>
            </a:r>
          </a:p>
          <a:p>
            <a:pPr lvl="1"/>
            <a:r>
              <a:rPr lang="en-GB"/>
              <a:t>Y</a:t>
            </a:r>
            <a:r>
              <a:rPr lang="en-GB" baseline="-25000"/>
              <a:t>cut</a:t>
            </a:r>
            <a:r>
              <a:rPr lang="en-GB"/>
              <a:t> &gt;0.05 (forcing two jets)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982</Words>
  <Application>Microsoft Office PowerPoint</Application>
  <PresentationFormat>On-screen Show (4:3)</PresentationFormat>
  <Paragraphs>383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Equation</vt:lpstr>
      <vt:lpstr>H -&gt; mu mu</vt:lpstr>
      <vt:lpstr>Motivation</vt:lpstr>
      <vt:lpstr>Samples</vt:lpstr>
      <vt:lpstr>Muon selection</vt:lpstr>
      <vt:lpstr>Visible energy</vt:lpstr>
      <vt:lpstr>H -&gt; mu mu + hadronic Z</vt:lpstr>
      <vt:lpstr>EventShape</vt:lpstr>
      <vt:lpstr>Backgrounds</vt:lpstr>
      <vt:lpstr>Event Selection</vt:lpstr>
      <vt:lpstr>Cont’d</vt:lpstr>
      <vt:lpstr>Event Shapes</vt:lpstr>
      <vt:lpstr>Muon Properties</vt:lpstr>
      <vt:lpstr>Event chisquare</vt:lpstr>
      <vt:lpstr>Slide 14</vt:lpstr>
      <vt:lpstr>Selection Efficiencies (hadronic)</vt:lpstr>
      <vt:lpstr>Signal Sample composition</vt:lpstr>
      <vt:lpstr>Background Sample Composition</vt:lpstr>
      <vt:lpstr>Final mass plot</vt:lpstr>
      <vt:lpstr>H + invisible</vt:lpstr>
      <vt:lpstr>Selection Efficiencies (invisible)</vt:lpstr>
      <vt:lpstr>Muon Mass (not final…)</vt:lpstr>
      <vt:lpstr>H mu mu note</vt:lpstr>
      <vt:lpstr>Summary</vt:lpstr>
      <vt:lpstr>What could be improved ?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Marcel Stanitzki</dc:creator>
  <cp:lastModifiedBy>CGKevin</cp:lastModifiedBy>
  <cp:revision>25</cp:revision>
  <dcterms:created xsi:type="dcterms:W3CDTF">2009-02-24T10:21:09Z</dcterms:created>
  <dcterms:modified xsi:type="dcterms:W3CDTF">2009-02-24T16:35:20Z</dcterms:modified>
</cp:coreProperties>
</file>