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256" r:id="rId2"/>
    <p:sldId id="280" r:id="rId3"/>
    <p:sldId id="281" r:id="rId4"/>
    <p:sldId id="282" r:id="rId5"/>
    <p:sldId id="283" r:id="rId6"/>
    <p:sldId id="257" r:id="rId7"/>
    <p:sldId id="258" r:id="rId8"/>
    <p:sldId id="259" r:id="rId9"/>
    <p:sldId id="262" r:id="rId10"/>
    <p:sldId id="263" r:id="rId11"/>
    <p:sldId id="264" r:id="rId12"/>
    <p:sldId id="284" r:id="rId13"/>
    <p:sldId id="266" r:id="rId14"/>
    <p:sldId id="285" r:id="rId15"/>
    <p:sldId id="270" r:id="rId16"/>
    <p:sldId id="268" r:id="rId17"/>
    <p:sldId id="269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9" r:id="rId26"/>
    <p:sldId id="278" r:id="rId27"/>
    <p:sldId id="286" r:id="rId28"/>
    <p:sldId id="28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6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5215F8-0E10-4C85-8BB2-42472313E0A8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C31F8-D598-42D5-95A0-D0B5A5DEF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1968" y="4224"/>
              <a:ext cx="3792" cy="96"/>
            </a:xfrm>
            <a:prstGeom prst="rect">
              <a:avLst/>
            </a:prstGeom>
            <a:gradFill rotWithShape="0">
              <a:gsLst>
                <a:gs pos="0">
                  <a:srgbClr val="EBD7FF"/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rgbClr val="C1E7CE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7" name="Rectangle 5"/>
            <p:cNvSpPr>
              <a:spLocks noChangeArrowheads="1"/>
            </p:cNvSpPr>
            <p:nvPr/>
          </p:nvSpPr>
          <p:spPr bwMode="auto">
            <a:xfrm>
              <a:off x="0" y="3312"/>
              <a:ext cx="288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8" name="Rectangle 6"/>
            <p:cNvSpPr>
              <a:spLocks noChangeArrowheads="1"/>
            </p:cNvSpPr>
            <p:nvPr/>
          </p:nvSpPr>
          <p:spPr bwMode="auto">
            <a:xfrm>
              <a:off x="0" y="3408"/>
              <a:ext cx="288" cy="91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9" name="Rectangle 7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0" name="Rectangle 8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solidFill>
              <a:srgbClr val="CAC9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>
              <a:off x="288" y="192"/>
              <a:ext cx="336" cy="48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0" y="672"/>
              <a:ext cx="288" cy="2640"/>
            </a:xfrm>
            <a:prstGeom prst="rect">
              <a:avLst/>
            </a:prstGeom>
            <a:gradFill rotWithShape="0">
              <a:gsLst>
                <a:gs pos="0">
                  <a:srgbClr val="C1AE8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3" name="Rectangle 11"/>
            <p:cNvSpPr>
              <a:spLocks noChangeArrowheads="1"/>
            </p:cNvSpPr>
            <p:nvPr/>
          </p:nvSpPr>
          <p:spPr bwMode="auto">
            <a:xfrm>
              <a:off x="0" y="192"/>
              <a:ext cx="28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4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624" cy="192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5" name="Rectangle 13"/>
            <p:cNvSpPr>
              <a:spLocks noChangeArrowheads="1"/>
            </p:cNvSpPr>
            <p:nvPr/>
          </p:nvSpPr>
          <p:spPr bwMode="auto">
            <a:xfrm>
              <a:off x="624" y="0"/>
              <a:ext cx="29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6" name="Line 14"/>
            <p:cNvSpPr>
              <a:spLocks noChangeShapeType="1"/>
            </p:cNvSpPr>
            <p:nvPr/>
          </p:nvSpPr>
          <p:spPr bwMode="auto">
            <a:xfrm flipV="1">
              <a:off x="288" y="192"/>
              <a:ext cx="0" cy="41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" name="Line 15"/>
            <p:cNvSpPr>
              <a:spLocks noChangeShapeType="1"/>
            </p:cNvSpPr>
            <p:nvPr/>
          </p:nvSpPr>
          <p:spPr bwMode="auto">
            <a:xfrm>
              <a:off x="288" y="4224"/>
              <a:ext cx="5472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8" name="Line 16"/>
            <p:cNvSpPr>
              <a:spLocks noChangeShapeType="1"/>
            </p:cNvSpPr>
            <p:nvPr/>
          </p:nvSpPr>
          <p:spPr bwMode="auto">
            <a:xfrm flipV="1">
              <a:off x="5520" y="0"/>
              <a:ext cx="0" cy="4224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9" name="Line 17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0" name="Line 18"/>
            <p:cNvSpPr>
              <a:spLocks noChangeShapeType="1"/>
            </p:cNvSpPr>
            <p:nvPr/>
          </p:nvSpPr>
          <p:spPr bwMode="auto">
            <a:xfrm flipH="1">
              <a:off x="3600" y="288"/>
              <a:ext cx="216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1" name="Line 19"/>
            <p:cNvSpPr>
              <a:spLocks noChangeShapeType="1"/>
            </p:cNvSpPr>
            <p:nvPr/>
          </p:nvSpPr>
          <p:spPr bwMode="auto">
            <a:xfrm flipV="1">
              <a:off x="3600" y="0"/>
              <a:ext cx="0" cy="288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2" name="Line 20"/>
            <p:cNvSpPr>
              <a:spLocks noChangeShapeType="1"/>
            </p:cNvSpPr>
            <p:nvPr/>
          </p:nvSpPr>
          <p:spPr bwMode="auto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3" name="Line 21"/>
            <p:cNvSpPr>
              <a:spLocks noChangeShapeType="1"/>
            </p:cNvSpPr>
            <p:nvPr/>
          </p:nvSpPr>
          <p:spPr bwMode="auto">
            <a:xfrm>
              <a:off x="624" y="0"/>
              <a:ext cx="0" cy="672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4" name="Line 22"/>
            <p:cNvSpPr>
              <a:spLocks noChangeShapeType="1"/>
            </p:cNvSpPr>
            <p:nvPr/>
          </p:nvSpPr>
          <p:spPr bwMode="auto">
            <a:xfrm flipH="1">
              <a:off x="0" y="672"/>
              <a:ext cx="62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5" name="Line 23"/>
            <p:cNvSpPr>
              <a:spLocks noChangeShapeType="1"/>
            </p:cNvSpPr>
            <p:nvPr/>
          </p:nvSpPr>
          <p:spPr bwMode="auto">
            <a:xfrm flipV="1">
              <a:off x="1680" y="3936"/>
              <a:ext cx="0" cy="384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6" name="Line 24"/>
            <p:cNvSpPr>
              <a:spLocks noChangeShapeType="1"/>
            </p:cNvSpPr>
            <p:nvPr/>
          </p:nvSpPr>
          <p:spPr bwMode="auto">
            <a:xfrm>
              <a:off x="1680" y="3936"/>
              <a:ext cx="408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7" name="Line 25"/>
            <p:cNvSpPr>
              <a:spLocks noChangeShapeType="1"/>
            </p:cNvSpPr>
            <p:nvPr/>
          </p:nvSpPr>
          <p:spPr bwMode="auto">
            <a:xfrm flipH="1">
              <a:off x="0" y="3312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8" name="Line 26"/>
            <p:cNvSpPr>
              <a:spLocks noChangeShapeType="1"/>
            </p:cNvSpPr>
            <p:nvPr/>
          </p:nvSpPr>
          <p:spPr bwMode="auto">
            <a:xfrm flipH="1">
              <a:off x="0" y="3408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Century Gothic" pitchFamily="34" charset="0"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104" name="Rectangle 32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3105" name="Rectangle 3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6" name="Rectangle 3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64275"/>
            <a:ext cx="2133600" cy="384175"/>
          </a:xfrm>
        </p:spPr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1968" y="4224"/>
              <a:ext cx="3792" cy="96"/>
            </a:xfrm>
            <a:prstGeom prst="rect">
              <a:avLst/>
            </a:prstGeom>
            <a:gradFill rotWithShape="0">
              <a:gsLst>
                <a:gs pos="0">
                  <a:srgbClr val="EBD7FF"/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rgbClr val="C1E7CE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0" y="3312"/>
              <a:ext cx="288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0" y="3408"/>
              <a:ext cx="288" cy="91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solidFill>
              <a:srgbClr val="CAC9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288" y="192"/>
              <a:ext cx="336" cy="48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0" y="672"/>
              <a:ext cx="288" cy="2640"/>
            </a:xfrm>
            <a:prstGeom prst="rect">
              <a:avLst/>
            </a:prstGeom>
            <a:gradFill rotWithShape="0">
              <a:gsLst>
                <a:gs pos="0">
                  <a:srgbClr val="C1AE8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0" name="Rectangle 16"/>
            <p:cNvSpPr>
              <a:spLocks noChangeArrowheads="1"/>
            </p:cNvSpPr>
            <p:nvPr/>
          </p:nvSpPr>
          <p:spPr bwMode="auto">
            <a:xfrm>
              <a:off x="0" y="192"/>
              <a:ext cx="28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624" cy="192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624" y="0"/>
              <a:ext cx="29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 flipV="1">
              <a:off x="288" y="192"/>
              <a:ext cx="0" cy="41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>
              <a:off x="288" y="4224"/>
              <a:ext cx="5472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 flipV="1">
              <a:off x="5520" y="0"/>
              <a:ext cx="0" cy="4224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 flipH="1">
              <a:off x="3600" y="288"/>
              <a:ext cx="216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8" name="Line 24"/>
            <p:cNvSpPr>
              <a:spLocks noChangeShapeType="1"/>
            </p:cNvSpPr>
            <p:nvPr/>
          </p:nvSpPr>
          <p:spPr bwMode="auto">
            <a:xfrm flipV="1">
              <a:off x="3600" y="0"/>
              <a:ext cx="0" cy="288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9" name="Line 25"/>
            <p:cNvSpPr>
              <a:spLocks noChangeShapeType="1"/>
            </p:cNvSpPr>
            <p:nvPr/>
          </p:nvSpPr>
          <p:spPr bwMode="auto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0" name="Line 26"/>
            <p:cNvSpPr>
              <a:spLocks noChangeShapeType="1"/>
            </p:cNvSpPr>
            <p:nvPr/>
          </p:nvSpPr>
          <p:spPr bwMode="auto">
            <a:xfrm>
              <a:off x="624" y="0"/>
              <a:ext cx="0" cy="672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1" name="Line 27"/>
            <p:cNvSpPr>
              <a:spLocks noChangeShapeType="1"/>
            </p:cNvSpPr>
            <p:nvPr/>
          </p:nvSpPr>
          <p:spPr bwMode="auto">
            <a:xfrm flipH="1">
              <a:off x="0" y="672"/>
              <a:ext cx="62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2" name="Line 28"/>
            <p:cNvSpPr>
              <a:spLocks noChangeShapeType="1"/>
            </p:cNvSpPr>
            <p:nvPr/>
          </p:nvSpPr>
          <p:spPr bwMode="auto">
            <a:xfrm flipV="1">
              <a:off x="1680" y="3936"/>
              <a:ext cx="0" cy="384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3" name="Line 29"/>
            <p:cNvSpPr>
              <a:spLocks noChangeShapeType="1"/>
            </p:cNvSpPr>
            <p:nvPr/>
          </p:nvSpPr>
          <p:spPr bwMode="auto">
            <a:xfrm>
              <a:off x="1680" y="3936"/>
              <a:ext cx="408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4" name="Line 30"/>
            <p:cNvSpPr>
              <a:spLocks noChangeShapeType="1"/>
            </p:cNvSpPr>
            <p:nvPr/>
          </p:nvSpPr>
          <p:spPr bwMode="auto">
            <a:xfrm flipH="1">
              <a:off x="0" y="3312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" name="Line 31"/>
            <p:cNvSpPr>
              <a:spLocks noChangeShapeType="1"/>
            </p:cNvSpPr>
            <p:nvPr/>
          </p:nvSpPr>
          <p:spPr bwMode="auto">
            <a:xfrm flipH="1">
              <a:off x="0" y="3408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6427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2"/>
                </a:solidFill>
              </a:defRPr>
            </a:lvl1pPr>
          </a:lstStyle>
          <a:p>
            <a:fld id="{312EEB93-D27E-4EED-82AA-B3BF9AB2F5C1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6427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67450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3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800">
          <a:solidFill>
            <a:schemeClr val="bg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400">
          <a:solidFill>
            <a:schemeClr val="bg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3.emf"/><Relationship Id="rId4" Type="http://schemas.openxmlformats.org/officeDocument/2006/relationships/image" Target="../media/image1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Characterization of MPPC/</a:t>
            </a:r>
            <a:r>
              <a:rPr lang="en-US" dirty="0" err="1" smtClean="0"/>
              <a:t>SiPM</a:t>
            </a:r>
            <a:r>
              <a:rPr lang="en-US" dirty="0" smtClean="0"/>
              <a:t>/GMAPD’s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Adam Para</a:t>
            </a:r>
          </a:p>
          <a:p>
            <a:r>
              <a:rPr lang="en-US" dirty="0" smtClean="0"/>
              <a:t>February 17, 2009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Counts Rates</a:t>
            </a:r>
            <a:endParaRPr lang="en-US" dirty="0"/>
          </a:p>
        </p:txBody>
      </p:sp>
      <p:pic>
        <p:nvPicPr>
          <p:cNvPr id="4" name="Picture 65" descr="pic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9600" y="1676400"/>
            <a:ext cx="7757451" cy="3249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14401" y="5181600"/>
            <a:ext cx="716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Dark count rates vary by many orders of magnitude in an approximately exponential fashion as a function of bias voltage and temperature.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Dependence of Dark Count Rate</a:t>
            </a:r>
            <a:endParaRPr lang="en-US" dirty="0"/>
          </a:p>
        </p:txBody>
      </p:sp>
      <p:pic>
        <p:nvPicPr>
          <p:cNvPr id="4" name="Picture 37" descr="pic5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295400" y="1447800"/>
            <a:ext cx="575548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5715000" y="4876800"/>
          <a:ext cx="2743201" cy="453006"/>
        </p:xfrm>
        <a:graphic>
          <a:graphicData uri="http://schemas.openxmlformats.org/presentationml/2006/ole">
            <p:oleObj spid="_x0000_s1026" name="Equation" r:id="rId5" imgW="1384200" imgH="228600" progId="Equation.DSMT4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19200" y="4419600"/>
            <a:ext cx="723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Dark rate is due to free carriers present in the conduction band.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It is proportional to the carrier density: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Temperature  dependence of the dark current rate (at fixed overvoltage) yield the information on the effective band gap width: </a:t>
            </a:r>
            <a:r>
              <a:rPr lang="en-US" dirty="0" err="1" smtClean="0">
                <a:latin typeface="Symbol" pitchFamily="18" charset="2"/>
              </a:rPr>
              <a:t>D</a:t>
            </a:r>
            <a:r>
              <a:rPr lang="en-US" dirty="0" err="1" smtClean="0"/>
              <a:t>E</a:t>
            </a:r>
            <a:r>
              <a:rPr lang="en-US" baseline="-25000" dirty="0" err="1" smtClean="0"/>
              <a:t>g</a:t>
            </a:r>
            <a:r>
              <a:rPr lang="en-US" dirty="0" smtClean="0"/>
              <a:t> = 0.6 </a:t>
            </a:r>
            <a:r>
              <a:rPr lang="en-US" dirty="0" err="1" smtClean="0"/>
              <a:t>eV</a:t>
            </a:r>
            <a:r>
              <a:rPr lang="en-US" dirty="0" smtClean="0"/>
              <a:t>  (d for silicon 1.11 </a:t>
            </a:r>
            <a:r>
              <a:rPr lang="en-US" dirty="0" err="1" smtClean="0"/>
              <a:t>eV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 Talk Measurement</a:t>
            </a:r>
            <a:endParaRPr lang="en-US" dirty="0"/>
          </a:p>
        </p:txBody>
      </p:sp>
      <p:pic>
        <p:nvPicPr>
          <p:cNvPr id="4" name="Picture 60" descr="directrates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5000" r="2438"/>
          <a:stretch>
            <a:fillRect/>
          </a:stretch>
        </p:blipFill>
        <p:spPr bwMode="auto">
          <a:xfrm>
            <a:off x="685800" y="2133600"/>
            <a:ext cx="4515296" cy="2735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410200" y="1447800"/>
            <a:ext cx="3124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Given the dark current rates,  the rate of accidental coincidences of two thermally-induced avalanches is  very low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primary source of pulses with double (</a:t>
            </a:r>
            <a:r>
              <a:rPr lang="en-US" dirty="0" err="1" smtClean="0"/>
              <a:t>tripple</a:t>
            </a:r>
            <a:r>
              <a:rPr lang="en-US" dirty="0" smtClean="0"/>
              <a:t>) height is the optical cross talk from the primary avalanche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ratio of rates of double-to-single avalanche pulses is a direct measurement of cross-talk probability at a given bias voltage and temperature.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Cross-talk Probabilities</a:t>
            </a:r>
            <a:endParaRPr lang="en-US" dirty="0"/>
          </a:p>
        </p:txBody>
      </p:sp>
      <p:pic>
        <p:nvPicPr>
          <p:cNvPr id="4" name="Picture 70" descr="crosstalk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4343399" y="3739367"/>
            <a:ext cx="4491813" cy="2432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8" descr="pic8"/>
          <p:cNvPicPr>
            <a:picLocks noChangeAspect="1" noChangeArrowheads="1"/>
          </p:cNvPicPr>
          <p:nvPr/>
        </p:nvPicPr>
        <p:blipFill>
          <a:blip r:embed="rId4"/>
          <a:srcRect t="5167" r="2632"/>
          <a:stretch>
            <a:fillRect/>
          </a:stretch>
        </p:blipFill>
        <p:spPr bwMode="auto">
          <a:xfrm>
            <a:off x="533400" y="1371601"/>
            <a:ext cx="3810000" cy="226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486400" y="175260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25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devices: cross talk in the range of few percent, at typical operating conditions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44196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devices: cross talk at the level of 10-20% for ~ 1 V overvoltage.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54102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Cross-talk probability does not depend on operating temperature of the device.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Waveform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Acquire the complete waveform (triggered by external laser trigger or by a dark pulse) with ~ 2</a:t>
            </a:r>
            <a:r>
              <a:rPr lang="en-US" sz="2000" dirty="0" smtClean="0">
                <a:latin typeface="Symbol" pitchFamily="18" charset="2"/>
              </a:rPr>
              <a:t>m</a:t>
            </a:r>
            <a:r>
              <a:rPr lang="en-US" sz="2000" dirty="0" smtClean="0"/>
              <a:t>sec pre-trigger gate</a:t>
            </a:r>
          </a:p>
          <a:p>
            <a:r>
              <a:rPr lang="en-US" sz="2000" dirty="0" smtClean="0"/>
              <a:t>Store waveform for off-line analysis</a:t>
            </a:r>
          </a:p>
          <a:p>
            <a:r>
              <a:rPr lang="en-US" sz="2000" dirty="0" smtClean="0"/>
              <a:t>Decompose the waveform in terms of the sequence of the ‘standard pulses: WF = {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pulses</a:t>
            </a:r>
            <a:r>
              <a:rPr lang="en-US" sz="2000" dirty="0" smtClean="0"/>
              <a:t>, A</a:t>
            </a:r>
            <a:r>
              <a:rPr lang="en-US" sz="2000" baseline="-25000" dirty="0" smtClean="0"/>
              <a:t>i</a:t>
            </a:r>
            <a:r>
              <a:rPr lang="en-US" sz="2000" dirty="0" smtClean="0"/>
              <a:t>, </a:t>
            </a:r>
            <a:r>
              <a:rPr lang="en-US" sz="2000" dirty="0" err="1" smtClean="0"/>
              <a:t>t</a:t>
            </a:r>
            <a:r>
              <a:rPr lang="en-US" sz="2000" baseline="-25000" dirty="0" err="1" smtClean="0"/>
              <a:t>i</a:t>
            </a:r>
            <a:r>
              <a:rPr lang="en-US" sz="2000" dirty="0" smtClean="0"/>
              <a:t>}</a:t>
            </a:r>
            <a:endParaRPr lang="en-US" sz="2000" dirty="0"/>
          </a:p>
        </p:txBody>
      </p:sp>
      <p:pic>
        <p:nvPicPr>
          <p:cNvPr id="5" name="Content Placeholder 3" descr="pulse_and_afterpuls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52600" y="3429000"/>
            <a:ext cx="38616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 Voltage Dependence of the Response</a:t>
            </a:r>
            <a:endParaRPr lang="en-US" dirty="0"/>
          </a:p>
        </p:txBody>
      </p:sp>
      <p:pic>
        <p:nvPicPr>
          <p:cNvPr id="4" name="Content Placeholder 3" descr="charge_laser_t20_v69.53.eps"/>
          <p:cNvPicPr>
            <a:picLocks noGrp="1" noChangeAspect="1"/>
          </p:cNvPicPr>
          <p:nvPr>
            <p:ph idx="1"/>
          </p:nvPr>
        </p:nvPicPr>
        <p:blipFill>
          <a:blip r:embed="rId3"/>
          <a:srcRect t="13439" b="13439"/>
          <a:stretch>
            <a:fillRect/>
          </a:stretch>
        </p:blipFill>
        <p:spPr>
          <a:xfrm>
            <a:off x="609600" y="1524000"/>
            <a:ext cx="2306880" cy="2388106"/>
          </a:xfrm>
          <a:solidFill>
            <a:schemeClr val="bg1"/>
          </a:solidFill>
        </p:spPr>
      </p:pic>
      <p:pic>
        <p:nvPicPr>
          <p:cNvPr id="5" name="Picture 4" descr="charge_laser_t20_v70.28.eps"/>
          <p:cNvPicPr>
            <a:picLocks noChangeAspect="1"/>
          </p:cNvPicPr>
          <p:nvPr/>
        </p:nvPicPr>
        <p:blipFill>
          <a:blip r:embed="rId4"/>
          <a:srcRect t="13439" b="13439"/>
          <a:stretch>
            <a:fillRect/>
          </a:stretch>
        </p:blipFill>
        <p:spPr>
          <a:xfrm>
            <a:off x="3048000" y="1524000"/>
            <a:ext cx="2306880" cy="238810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 descr="charge_laser_t20_v70.53.eps"/>
          <p:cNvPicPr>
            <a:picLocks noChangeAspect="1"/>
          </p:cNvPicPr>
          <p:nvPr/>
        </p:nvPicPr>
        <p:blipFill>
          <a:blip r:embed="rId5"/>
          <a:srcRect t="13439" b="13439"/>
          <a:stretch>
            <a:fillRect/>
          </a:stretch>
        </p:blipFill>
        <p:spPr>
          <a:xfrm>
            <a:off x="609600" y="3962400"/>
            <a:ext cx="2306880" cy="238810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 descr="charge_laser_t20_v71.28.eps"/>
          <p:cNvPicPr>
            <a:picLocks noChangeAspect="1"/>
          </p:cNvPicPr>
          <p:nvPr/>
        </p:nvPicPr>
        <p:blipFill>
          <a:blip r:embed="rId6"/>
          <a:srcRect t="13439" b="13439"/>
          <a:stretch>
            <a:fillRect/>
          </a:stretch>
        </p:blipFill>
        <p:spPr>
          <a:xfrm>
            <a:off x="3048000" y="3962400"/>
            <a:ext cx="2306880" cy="238810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Box 7"/>
          <p:cNvSpPr txBox="1"/>
          <p:nvPr/>
        </p:nvSpPr>
        <p:spPr>
          <a:xfrm>
            <a:off x="5715000" y="1600200"/>
            <a:ext cx="2895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Response of the detector at T=20C to the laser light with the bias voltage increasing within the range of 1.75 V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Huge variation of the response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The same laser light intensity!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Need a calibration prescription to yield the same measurement in all cases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772400" cy="1143000"/>
          </a:xfrm>
        </p:spPr>
        <p:txBody>
          <a:bodyPr/>
          <a:lstStyle/>
          <a:p>
            <a:r>
              <a:rPr lang="en-US" sz="3600" dirty="0" smtClean="0"/>
              <a:t>Temperature Dependence of the Response at Fixed Overvoltage</a:t>
            </a:r>
            <a:endParaRPr lang="en-US" sz="3600" dirty="0"/>
          </a:p>
        </p:txBody>
      </p:sp>
      <p:pic>
        <p:nvPicPr>
          <p:cNvPr id="8" name="Content Placeholder 7" descr="charge_laser_t-50_v66.36.eps"/>
          <p:cNvPicPr>
            <a:picLocks noGrp="1" noChangeAspect="1"/>
          </p:cNvPicPr>
          <p:nvPr>
            <p:ph idx="1"/>
          </p:nvPr>
        </p:nvPicPr>
        <p:blipFill>
          <a:blip r:embed="rId3"/>
          <a:srcRect t="13439" b="13439"/>
          <a:stretch>
            <a:fillRect/>
          </a:stretch>
        </p:blipFill>
        <p:spPr>
          <a:xfrm>
            <a:off x="609600" y="1371600"/>
            <a:ext cx="2306880" cy="2388106"/>
          </a:xfrm>
          <a:solidFill>
            <a:schemeClr val="bg1"/>
          </a:solidFill>
        </p:spPr>
      </p:pic>
      <p:pic>
        <p:nvPicPr>
          <p:cNvPr id="9" name="Picture 8" descr="charge_laser_t-20_v68.04.eps"/>
          <p:cNvPicPr>
            <a:picLocks noChangeAspect="1"/>
          </p:cNvPicPr>
          <p:nvPr/>
        </p:nvPicPr>
        <p:blipFill>
          <a:blip r:embed="rId4"/>
          <a:srcRect t="13439" b="13439"/>
          <a:stretch>
            <a:fillRect/>
          </a:stretch>
        </p:blipFill>
        <p:spPr>
          <a:xfrm>
            <a:off x="3124200" y="1371600"/>
            <a:ext cx="2306880" cy="238810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9" descr="charge_laser_t20_v70.28.eps"/>
          <p:cNvPicPr>
            <a:picLocks noChangeAspect="1"/>
          </p:cNvPicPr>
          <p:nvPr/>
        </p:nvPicPr>
        <p:blipFill>
          <a:blip r:embed="rId5"/>
          <a:srcRect t="13439" b="13439"/>
          <a:stretch>
            <a:fillRect/>
          </a:stretch>
        </p:blipFill>
        <p:spPr>
          <a:xfrm>
            <a:off x="609600" y="3733800"/>
            <a:ext cx="2306880" cy="238810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10" descr="charge_laser_t50_v71.97.eps"/>
          <p:cNvPicPr>
            <a:picLocks noChangeAspect="1"/>
          </p:cNvPicPr>
          <p:nvPr/>
        </p:nvPicPr>
        <p:blipFill>
          <a:blip r:embed="rId6"/>
          <a:srcRect t="13439" b="13439"/>
          <a:stretch>
            <a:fillRect/>
          </a:stretch>
        </p:blipFill>
        <p:spPr>
          <a:xfrm>
            <a:off x="3124200" y="3733800"/>
            <a:ext cx="2306880" cy="238810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/>
          <p:cNvSpPr txBox="1"/>
          <p:nvPr/>
        </p:nvSpPr>
        <p:spPr>
          <a:xfrm>
            <a:off x="5791200" y="1600200"/>
            <a:ext cx="2743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Response of the detector at -50C, -20C, 20C and 50C to the laser pulse. Detector biased at the same nominal overvoltage.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Some increase of the response with temperature is observed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Need to verify if the overvoltage values were truly identical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Need self-calibration procedure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Breakdown Voltage Self-Calibration: Method 1</a:t>
            </a:r>
            <a:endParaRPr lang="en-US" dirty="0"/>
          </a:p>
        </p:txBody>
      </p:sp>
      <p:pic>
        <p:nvPicPr>
          <p:cNvPr id="4" name="Content Placeholder 3" descr="charge_laser_t30_v70.59.eps"/>
          <p:cNvPicPr>
            <a:picLocks noGrp="1" noChangeAspect="1"/>
          </p:cNvPicPr>
          <p:nvPr>
            <p:ph idx="1"/>
          </p:nvPr>
        </p:nvPicPr>
        <p:blipFill>
          <a:blip r:embed="rId3"/>
          <a:srcRect t="13439" b="13439"/>
          <a:stretch>
            <a:fillRect/>
          </a:stretch>
        </p:blipFill>
        <p:spPr>
          <a:xfrm>
            <a:off x="457200" y="1447800"/>
            <a:ext cx="2306880" cy="2388106"/>
          </a:xfrm>
          <a:solidFill>
            <a:schemeClr val="bg1"/>
          </a:solidFill>
        </p:spPr>
      </p:pic>
      <p:pic>
        <p:nvPicPr>
          <p:cNvPr id="5" name="Picture 4" descr="fit_single_pe_charge_n_t30_v70.59.eps"/>
          <p:cNvPicPr>
            <a:picLocks noChangeAspect="1"/>
          </p:cNvPicPr>
          <p:nvPr/>
        </p:nvPicPr>
        <p:blipFill>
          <a:blip r:embed="rId4"/>
          <a:srcRect t="13439" b="13439"/>
          <a:stretch>
            <a:fillRect/>
          </a:stretch>
        </p:blipFill>
        <p:spPr>
          <a:xfrm>
            <a:off x="4724400" y="1447800"/>
            <a:ext cx="2306880" cy="238810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 descr="fit_pe_vs_n_t30_v71.59.eps"/>
          <p:cNvPicPr>
            <a:picLocks noChangeAspect="1"/>
          </p:cNvPicPr>
          <p:nvPr/>
        </p:nvPicPr>
        <p:blipFill>
          <a:blip r:embed="rId5"/>
          <a:srcRect t="13439" b="13439"/>
          <a:stretch>
            <a:fillRect/>
          </a:stretch>
        </p:blipFill>
        <p:spPr>
          <a:xfrm>
            <a:off x="457200" y="3886200"/>
            <a:ext cx="2306880" cy="238810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 descr="single_pe_charge_vs_v_t30.eps"/>
          <p:cNvPicPr>
            <a:picLocks noChangeAspect="1"/>
          </p:cNvPicPr>
          <p:nvPr/>
        </p:nvPicPr>
        <p:blipFill>
          <a:blip r:embed="rId6"/>
          <a:srcRect t="13439" b="13439"/>
          <a:stretch>
            <a:fillRect/>
          </a:stretch>
        </p:blipFill>
        <p:spPr>
          <a:xfrm>
            <a:off x="4724400" y="3886200"/>
            <a:ext cx="2306880" cy="2388106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11" name="Straight Arrow Connector 10"/>
          <p:cNvCxnSpPr/>
          <p:nvPr/>
        </p:nvCxnSpPr>
        <p:spPr>
          <a:xfrm>
            <a:off x="2971800" y="3581400"/>
            <a:ext cx="13716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 flipV="1">
            <a:off x="2971800" y="3886200"/>
            <a:ext cx="144780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124200" y="6019800"/>
            <a:ext cx="13716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95600" y="1828800"/>
            <a:ext cx="1295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Acquire responses to low intensity light.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239000" y="1752600"/>
            <a:ext cx="1371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Separate  1,2,3 etc avalanches peaks, fit the response.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819400" y="4267200"/>
            <a:ext cx="1752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Fit 1/2/3/4/5 avalanches responses,  determine ‘</a:t>
            </a:r>
            <a:r>
              <a:rPr lang="en-US" dirty="0" err="1" smtClean="0"/>
              <a:t>pe</a:t>
            </a:r>
            <a:r>
              <a:rPr lang="en-US" dirty="0" smtClean="0"/>
              <a:t>’ at this bias voltage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239000" y="4038600"/>
            <a:ext cx="121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Fit ‘</a:t>
            </a:r>
            <a:r>
              <a:rPr lang="en-US" dirty="0" err="1" smtClean="0"/>
              <a:t>pe</a:t>
            </a:r>
            <a:r>
              <a:rPr lang="en-US" dirty="0" smtClean="0"/>
              <a:t>’ as a function of bias voltage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Breakdown Voltage Self-Calibration: Methods 2 and 3 </a:t>
            </a:r>
            <a:endParaRPr lang="en-US" dirty="0"/>
          </a:p>
        </p:txBody>
      </p:sp>
      <p:pic>
        <p:nvPicPr>
          <p:cNvPr id="4" name="Content Placeholder 3" descr="combined_fit_5_peaks_t30_v70.59.eps"/>
          <p:cNvPicPr>
            <a:picLocks noGrp="1" noChangeAspect="1"/>
          </p:cNvPicPr>
          <p:nvPr>
            <p:ph idx="1"/>
          </p:nvPr>
        </p:nvPicPr>
        <p:blipFill>
          <a:blip r:embed="rId3"/>
          <a:srcRect t="13439" b="13439"/>
          <a:stretch>
            <a:fillRect/>
          </a:stretch>
        </p:blipFill>
        <p:spPr>
          <a:xfrm>
            <a:off x="457200" y="1524000"/>
            <a:ext cx="2306880" cy="2388106"/>
          </a:xfrm>
          <a:solidFill>
            <a:schemeClr val="bg1"/>
          </a:solidFill>
        </p:spPr>
      </p:pic>
      <p:pic>
        <p:nvPicPr>
          <p:cNvPr id="5" name="Picture 4" descr="combined_fit_5_peaks_common_width_t30_v70.59.eps"/>
          <p:cNvPicPr>
            <a:picLocks noChangeAspect="1"/>
          </p:cNvPicPr>
          <p:nvPr/>
        </p:nvPicPr>
        <p:blipFill>
          <a:blip r:embed="rId4"/>
          <a:srcRect t="13439" b="13439"/>
          <a:stretch>
            <a:fillRect/>
          </a:stretch>
        </p:blipFill>
        <p:spPr>
          <a:xfrm>
            <a:off x="457200" y="3962400"/>
            <a:ext cx="2306880" cy="238810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 descr="single_pe_amplitude_fit_cw_vs_v_t30.eps"/>
          <p:cNvPicPr>
            <a:picLocks noChangeAspect="1"/>
          </p:cNvPicPr>
          <p:nvPr/>
        </p:nvPicPr>
        <p:blipFill>
          <a:blip r:embed="rId5"/>
          <a:srcRect t="13439" b="13439"/>
          <a:stretch>
            <a:fillRect/>
          </a:stretch>
        </p:blipFill>
        <p:spPr>
          <a:xfrm>
            <a:off x="4419600" y="3962400"/>
            <a:ext cx="2306880" cy="238810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 descr="single_pe_amplitude_fit_vs_v_t30.eps"/>
          <p:cNvPicPr>
            <a:picLocks noChangeAspect="1"/>
          </p:cNvPicPr>
          <p:nvPr/>
        </p:nvPicPr>
        <p:blipFill>
          <a:blip r:embed="rId6"/>
          <a:srcRect t="13439" b="13439"/>
          <a:stretch>
            <a:fillRect/>
          </a:stretch>
        </p:blipFill>
        <p:spPr>
          <a:xfrm>
            <a:off x="4419600" y="1524000"/>
            <a:ext cx="2306880" cy="238810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Box 7"/>
          <p:cNvSpPr txBox="1"/>
          <p:nvPr/>
        </p:nvSpPr>
        <p:spPr>
          <a:xfrm>
            <a:off x="2819400" y="1524000"/>
            <a:ext cx="1524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Common fit to the amplitude spectrum, allow width to vary: ‘</a:t>
            </a:r>
            <a:r>
              <a:rPr lang="en-US" dirty="0" err="1" smtClean="0"/>
              <a:t>pe</a:t>
            </a:r>
            <a:r>
              <a:rPr lang="en-US" dirty="0" smtClean="0"/>
              <a:t>’ is the peaks spacing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95600" y="4343400"/>
            <a:ext cx="1371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Common fit to the amplitude spectrum, common width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34200" y="2362200"/>
            <a:ext cx="1600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Fit the ‘</a:t>
            </a:r>
            <a:r>
              <a:rPr lang="en-US" dirty="0" err="1" smtClean="0"/>
              <a:t>pe</a:t>
            </a:r>
            <a:r>
              <a:rPr lang="en-US" dirty="0" smtClean="0"/>
              <a:t>’ as a function of the bias voltage. The intercept with x-axis defines the breakdown voltage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Breakdown Voltage Self-Calibration</a:t>
            </a:r>
            <a:endParaRPr lang="en-US" dirty="0"/>
          </a:p>
        </p:txBody>
      </p:sp>
      <p:pic>
        <p:nvPicPr>
          <p:cNvPr id="4" name="Content Placeholder 3" descr="breakdown_vs_t.eps"/>
          <p:cNvPicPr>
            <a:picLocks noGrp="1" noChangeAspect="1"/>
          </p:cNvPicPr>
          <p:nvPr>
            <p:ph idx="1"/>
          </p:nvPr>
        </p:nvPicPr>
        <p:blipFill>
          <a:blip r:embed="rId3"/>
          <a:srcRect t="13439" b="13439"/>
          <a:stretch>
            <a:fillRect/>
          </a:stretch>
        </p:blipFill>
        <p:spPr>
          <a:xfrm>
            <a:off x="685800" y="2056051"/>
            <a:ext cx="3196910" cy="3309462"/>
          </a:xfrm>
          <a:solidFill>
            <a:schemeClr val="bg1"/>
          </a:solidFill>
        </p:spPr>
      </p:pic>
      <p:sp>
        <p:nvSpPr>
          <p:cNvPr id="5" name="TextBox 4"/>
          <p:cNvSpPr txBox="1"/>
          <p:nvPr/>
        </p:nvSpPr>
        <p:spPr>
          <a:xfrm>
            <a:off x="4343400" y="1828800"/>
            <a:ext cx="4038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Several  methods of in-situ calibration investigated.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They all provide consistent estimates of the breakdown voltage in the actual running conditions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They also provide a ‘single </a:t>
            </a:r>
            <a:r>
              <a:rPr lang="en-US" dirty="0" err="1" smtClean="0"/>
              <a:t>pe</a:t>
            </a:r>
            <a:r>
              <a:rPr lang="en-US" dirty="0" smtClean="0"/>
              <a:t>’ calibration. i.e. a value of a signal caused by a single avalanche (NOT a single photon or photoelectron). Significance of this value depends strongly on the details readout system, and in general  is not relevant to the actual calibration of the measurement.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772400" cy="1143000"/>
          </a:xfrm>
        </p:spPr>
        <p:txBody>
          <a:bodyPr/>
          <a:lstStyle/>
          <a:p>
            <a:r>
              <a:rPr lang="en-US" sz="3600" dirty="0" smtClean="0"/>
              <a:t>‘Silicon Photomultipliers’  a.k.a. </a:t>
            </a:r>
            <a:r>
              <a:rPr lang="en-US" sz="3600" dirty="0" err="1" smtClean="0"/>
              <a:t>Pixelized</a:t>
            </a:r>
            <a:r>
              <a:rPr lang="en-US" sz="3600" dirty="0" smtClean="0"/>
              <a:t> Photon Detectors (PPD)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Novel, very attractive photodetectors:</a:t>
            </a:r>
          </a:p>
          <a:p>
            <a:pPr lvl="1"/>
            <a:r>
              <a:rPr lang="en-US" sz="1600" dirty="0" smtClean="0"/>
              <a:t>Compact</a:t>
            </a:r>
          </a:p>
          <a:p>
            <a:pPr lvl="1"/>
            <a:r>
              <a:rPr lang="en-US" sz="1600" dirty="0" smtClean="0"/>
              <a:t>Inexpensive </a:t>
            </a:r>
          </a:p>
          <a:p>
            <a:pPr lvl="1"/>
            <a:r>
              <a:rPr lang="en-US" sz="1600" dirty="0" smtClean="0"/>
              <a:t>Insensitive to magnetic field</a:t>
            </a:r>
          </a:p>
          <a:p>
            <a:pPr lvl="1"/>
            <a:r>
              <a:rPr lang="en-US" sz="1600" dirty="0" smtClean="0"/>
              <a:t>Low operating voltage</a:t>
            </a:r>
          </a:p>
          <a:p>
            <a:r>
              <a:rPr lang="en-US" sz="2000" dirty="0" smtClean="0"/>
              <a:t>But.. They have very little to do with </a:t>
            </a:r>
            <a:r>
              <a:rPr lang="en-US" sz="2000" dirty="0" err="1" smtClean="0"/>
              <a:t>photomultpliers</a:t>
            </a:r>
            <a:r>
              <a:rPr lang="en-US" sz="2000" dirty="0" smtClean="0"/>
              <a:t>. They are, in fact, solid state versions of RPC’s.</a:t>
            </a:r>
          </a:p>
          <a:p>
            <a:r>
              <a:rPr lang="en-US" sz="2000" dirty="0" smtClean="0"/>
              <a:t>There are several variants of these devices with different operational characteristics</a:t>
            </a:r>
          </a:p>
          <a:p>
            <a:r>
              <a:rPr lang="en-US" sz="2000" dirty="0" smtClean="0"/>
              <a:t>There is very limited body of experience with their operation, optimization of the operating point, calibration and monitoring</a:t>
            </a:r>
          </a:p>
          <a:p>
            <a:endParaRPr lang="en-US" sz="20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‘Single </a:t>
            </a:r>
            <a:r>
              <a:rPr lang="en-US" dirty="0" err="1" smtClean="0"/>
              <a:t>pe</a:t>
            </a:r>
            <a:r>
              <a:rPr lang="en-US" dirty="0" smtClean="0"/>
              <a:t>’ as a Function of Temperature </a:t>
            </a:r>
            <a:endParaRPr lang="en-US" dirty="0"/>
          </a:p>
        </p:txBody>
      </p:sp>
      <p:pic>
        <p:nvPicPr>
          <p:cNvPr id="4" name="Content Placeholder 3" descr="single_pe_vs_t.eps"/>
          <p:cNvPicPr>
            <a:picLocks noGrp="1" noChangeAspect="1"/>
          </p:cNvPicPr>
          <p:nvPr>
            <p:ph idx="1"/>
          </p:nvPr>
        </p:nvPicPr>
        <p:blipFill>
          <a:blip r:embed="rId3"/>
          <a:srcRect t="13439" b="13439"/>
          <a:stretch>
            <a:fillRect/>
          </a:stretch>
        </p:blipFill>
        <p:spPr>
          <a:xfrm>
            <a:off x="762000" y="2209800"/>
            <a:ext cx="3196904" cy="3309452"/>
          </a:xfrm>
          <a:solidFill>
            <a:schemeClr val="bg1"/>
          </a:solidFill>
        </p:spPr>
      </p:pic>
      <p:sp>
        <p:nvSpPr>
          <p:cNvPr id="5" name="TextBox 4"/>
          <p:cNvSpPr txBox="1"/>
          <p:nvPr/>
        </p:nvSpPr>
        <p:spPr>
          <a:xfrm>
            <a:off x="4114800" y="1676400"/>
            <a:ext cx="4419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‘Single </a:t>
            </a:r>
            <a:r>
              <a:rPr lang="en-US" dirty="0" err="1" smtClean="0"/>
              <a:t>pe</a:t>
            </a:r>
            <a:r>
              <a:rPr lang="en-US" dirty="0" smtClean="0"/>
              <a:t>’ is often used </a:t>
            </a:r>
            <a:r>
              <a:rPr lang="en-US" dirty="0" err="1" smtClean="0"/>
              <a:t>todefine</a:t>
            </a:r>
            <a:r>
              <a:rPr lang="en-US" dirty="0" smtClean="0"/>
              <a:t> ‘gain’ of the device.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‘single </a:t>
            </a:r>
            <a:r>
              <a:rPr lang="en-US" dirty="0" err="1" smtClean="0"/>
              <a:t>pe</a:t>
            </a:r>
            <a:r>
              <a:rPr lang="en-US" dirty="0" smtClean="0"/>
              <a:t>’ defined for a measurement related to a total charge of a single avalanche signal is nearly independent on the temperature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‘single </a:t>
            </a:r>
            <a:r>
              <a:rPr lang="en-US" dirty="0" err="1" smtClean="0"/>
              <a:t>pe</a:t>
            </a:r>
            <a:r>
              <a:rPr lang="en-US" dirty="0" smtClean="0"/>
              <a:t>’ defined via the amplitude of the signal depends strongly on the temperature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difference between these two measures presumably reflects the variation of the actual shape of the signal, presumably due to the variation of the value of quenching resistance.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</a:t>
            </a:r>
            <a:r>
              <a:rPr lang="en-US" dirty="0" smtClean="0"/>
              <a:t>Pulses </a:t>
            </a:r>
            <a:r>
              <a:rPr lang="en-US" dirty="0" smtClean="0"/>
              <a:t>as a Function of Temperature</a:t>
            </a:r>
            <a:endParaRPr lang="en-US" dirty="0"/>
          </a:p>
        </p:txBody>
      </p:sp>
      <p:pic>
        <p:nvPicPr>
          <p:cNvPr id="6" name="Content Placeholder 5" descr="dark_pulses_t-50_v67.36.eps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9600" y="1524000"/>
            <a:ext cx="2180160" cy="2180160"/>
          </a:xfrm>
          <a:solidFill>
            <a:schemeClr val="bg1"/>
          </a:solidFill>
        </p:spPr>
      </p:pic>
      <p:pic>
        <p:nvPicPr>
          <p:cNvPr id="7" name="Picture 6" descr="dark_pulses_t-20_v69.04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6600" y="1524000"/>
            <a:ext cx="2180160" cy="218016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 descr="dark_pulses_t20_v71.28.ep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" y="3886200"/>
            <a:ext cx="2180160" cy="218016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 descr="dark_pulses_t50_v72.97.eps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6600" y="3886200"/>
            <a:ext cx="2180160" cy="218016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Box 9"/>
          <p:cNvSpPr txBox="1"/>
          <p:nvPr/>
        </p:nvSpPr>
        <p:spPr>
          <a:xfrm>
            <a:off x="5943600" y="1600200"/>
            <a:ext cx="2362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Record traces triggered on  dark pulses (0.3 </a:t>
            </a:r>
            <a:r>
              <a:rPr lang="en-US" dirty="0" err="1" smtClean="0"/>
              <a:t>pe</a:t>
            </a:r>
            <a:r>
              <a:rPr lang="en-US" dirty="0" smtClean="0"/>
              <a:t> level) at different temperatures and bias voltages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Shown here: -50C, -20C, 20C and 50C at 3V overvoltage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Evidence for significant afterpulsing, increasing with temperature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Afterpulses</a:t>
            </a:r>
            <a:r>
              <a:rPr lang="en-US" dirty="0" smtClean="0"/>
              <a:t> within 100 </a:t>
            </a:r>
            <a:r>
              <a:rPr lang="en-US" dirty="0" err="1" smtClean="0"/>
              <a:t>nsec</a:t>
            </a:r>
            <a:r>
              <a:rPr lang="en-US" dirty="0" smtClean="0"/>
              <a:t> gate</a:t>
            </a:r>
            <a:endParaRPr lang="en-US" dirty="0"/>
          </a:p>
        </p:txBody>
      </p:sp>
      <p:pic>
        <p:nvPicPr>
          <p:cNvPr id="4" name="Content Placeholder 3" descr="afterpulses_t50_v72.97.eps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3400" y="1524000"/>
            <a:ext cx="2180160" cy="2180160"/>
          </a:xfrm>
          <a:solidFill>
            <a:schemeClr val="bg1"/>
          </a:solidFill>
        </p:spPr>
      </p:pic>
      <p:pic>
        <p:nvPicPr>
          <p:cNvPr id="5" name="Picture 4" descr="afterpulses_t20_v71.28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0400" y="1524000"/>
            <a:ext cx="2180160" cy="218016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 descr="afterpulses_t-20_v69.04.ep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3962400"/>
            <a:ext cx="2180160" cy="218016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 descr="afterpulses_t-50_v67.36.eps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0400" y="3962400"/>
            <a:ext cx="2180160" cy="218016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/>
          <p:cNvSpPr txBox="1"/>
          <p:nvPr/>
        </p:nvSpPr>
        <p:spPr>
          <a:xfrm>
            <a:off x="5791200" y="1524000"/>
            <a:ext cx="2743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Studies limited by statistics (DAQ rate of the scope)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Data at different bias  voltages summed at fixed temperature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Decay time fit at different temperatures: gives the time constant and the overall rate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Examples shown here: -50C, -20C, 20C, 50C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Afterpulsing Probability as a Function of Voltage and Temperature</a:t>
            </a:r>
            <a:endParaRPr lang="en-US" sz="3200" dirty="0"/>
          </a:p>
        </p:txBody>
      </p:sp>
      <p:pic>
        <p:nvPicPr>
          <p:cNvPr id="4" name="Content Placeholder 3" descr="afterpulse_probability.eps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14400" y="1905000"/>
            <a:ext cx="3428999" cy="3428999"/>
          </a:xfrm>
          <a:solidFill>
            <a:schemeClr val="bg1"/>
          </a:solidFill>
        </p:spPr>
      </p:pic>
      <p:sp>
        <p:nvSpPr>
          <p:cNvPr id="5" name="TextBox 4"/>
          <p:cNvSpPr txBox="1"/>
          <p:nvPr/>
        </p:nvSpPr>
        <p:spPr>
          <a:xfrm>
            <a:off x="4876800" y="1752600"/>
            <a:ext cx="3581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Total rate of </a:t>
            </a:r>
            <a:r>
              <a:rPr lang="en-US" dirty="0" err="1" smtClean="0"/>
              <a:t>afterpulses</a:t>
            </a:r>
            <a:r>
              <a:rPr lang="en-US" dirty="0" smtClean="0"/>
              <a:t> may be converted to a multiplicity of </a:t>
            </a:r>
            <a:r>
              <a:rPr lang="en-US" dirty="0" err="1" smtClean="0"/>
              <a:t>afterpulses</a:t>
            </a:r>
            <a:r>
              <a:rPr lang="en-US" dirty="0" smtClean="0"/>
              <a:t> per a parent avalanche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Measurements and different temperatures and bias voltages (statistically challenged at low temperatures and low bias voltages)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Afterpulsing probability increases very strongly with the bias voltage and with temperature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Afterpulsing time constant</a:t>
            </a:r>
            <a:endParaRPr lang="en-US" dirty="0"/>
          </a:p>
        </p:txBody>
      </p:sp>
      <p:pic>
        <p:nvPicPr>
          <p:cNvPr id="4" name="Content Placeholder 3" descr="afterpulse_decay_time.eps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9600" y="1905000"/>
            <a:ext cx="3733800" cy="3733800"/>
          </a:xfrm>
          <a:solidFill>
            <a:schemeClr val="bg1"/>
          </a:solidFill>
        </p:spPr>
      </p:pic>
      <p:sp>
        <p:nvSpPr>
          <p:cNvPr id="5" name="TextBox 4"/>
          <p:cNvSpPr txBox="1"/>
          <p:nvPr/>
        </p:nvSpPr>
        <p:spPr>
          <a:xfrm>
            <a:off x="4724400" y="1600200"/>
            <a:ext cx="3733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Afterpulsing has a characteristic time constant of 5-8 </a:t>
            </a:r>
            <a:r>
              <a:rPr lang="en-US" dirty="0" err="1" smtClean="0"/>
              <a:t>nsec</a:t>
            </a:r>
            <a:r>
              <a:rPr lang="en-US" dirty="0" smtClean="0"/>
              <a:t> (for Hamamatsu 25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devices)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Temperature dependence needs more studies, but it may indicate an increase of the </a:t>
            </a:r>
            <a:r>
              <a:rPr lang="en-US" dirty="0" err="1" smtClean="0"/>
              <a:t>the</a:t>
            </a:r>
            <a:r>
              <a:rPr lang="en-US" dirty="0" smtClean="0"/>
              <a:t> lifetime at low temperatures, whereas the apparent increase of the time constant at high temperatures may be result of multiple </a:t>
            </a:r>
            <a:r>
              <a:rPr lang="en-US" dirty="0" err="1" smtClean="0"/>
              <a:t>afterpulses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Need </a:t>
            </a:r>
            <a:r>
              <a:rPr lang="en-US" dirty="0" smtClean="0"/>
              <a:t>a lot more data to improve statistical accuracy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1143000"/>
          </a:xfrm>
        </p:spPr>
        <p:txBody>
          <a:bodyPr/>
          <a:lstStyle/>
          <a:p>
            <a:r>
              <a:rPr lang="en-US" dirty="0" smtClean="0"/>
              <a:t>Amplitude of </a:t>
            </a:r>
            <a:r>
              <a:rPr lang="en-US" dirty="0" err="1" smtClean="0"/>
              <a:t>Afterpulses</a:t>
            </a:r>
            <a:endParaRPr lang="en-US" dirty="0"/>
          </a:p>
        </p:txBody>
      </p:sp>
      <p:pic>
        <p:nvPicPr>
          <p:cNvPr id="4" name="Content Placeholder 3" descr="ampl_vs_delay_t20.eps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3400" y="3962400"/>
            <a:ext cx="2180160" cy="2180160"/>
          </a:xfrm>
          <a:solidFill>
            <a:schemeClr val="bg1"/>
          </a:solidFill>
        </p:spPr>
      </p:pic>
      <p:pic>
        <p:nvPicPr>
          <p:cNvPr id="6" name="Picture 5" descr="ampl_vs_delay_t-60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1600200"/>
            <a:ext cx="2180160" cy="218016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 descr="ampl_vs_delay_t-20.ep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4200" y="1600200"/>
            <a:ext cx="2180160" cy="218016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 descr="ampl_vs_delay_t50.eps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4200" y="3962400"/>
            <a:ext cx="2180160" cy="218016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/>
          <p:cNvSpPr txBox="1"/>
          <p:nvPr/>
        </p:nvSpPr>
        <p:spPr>
          <a:xfrm>
            <a:off x="5715000" y="1752600"/>
            <a:ext cx="2743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Amplitude of a pulse is shown as a function of time since the previous pulse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Examples of data shown at different temperatures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Clear evidence of the reduction of the pulse height during the pixel recovery time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Recovery time varies with temperature (as the result of the variation of the value of quenching resistor)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dependence of the </a:t>
            </a:r>
            <a:r>
              <a:rPr lang="en-US" dirty="0" err="1" smtClean="0"/>
              <a:t>Afterpulses</a:t>
            </a:r>
            <a:endParaRPr lang="en-US" dirty="0"/>
          </a:p>
        </p:txBody>
      </p:sp>
      <p:pic>
        <p:nvPicPr>
          <p:cNvPr id="4" name="Content Placeholder 3" descr="afterpulse_amplitude_vs_delay_scatter.eps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43000" y="1828800"/>
            <a:ext cx="2725200" cy="2725200"/>
          </a:xfrm>
          <a:solidFill>
            <a:schemeClr val="bg1"/>
          </a:solidFill>
        </p:spPr>
      </p:pic>
      <p:pic>
        <p:nvPicPr>
          <p:cNvPr id="5" name="Picture 4" descr="afterpulse_amplitude_vs_delay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00" y="1828800"/>
            <a:ext cx="2725200" cy="27252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/>
          <p:cNvSpPr txBox="1"/>
          <p:nvPr/>
        </p:nvSpPr>
        <p:spPr>
          <a:xfrm>
            <a:off x="990600" y="4800600"/>
            <a:ext cx="7162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Examples show the </a:t>
            </a:r>
            <a:r>
              <a:rPr lang="en-US" dirty="0" err="1" smtClean="0"/>
              <a:t>afterpulse</a:t>
            </a:r>
            <a:r>
              <a:rPr lang="en-US" dirty="0" smtClean="0"/>
              <a:t> amplitude as a function of the time since the parent pulse at -60C and 50C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Significant variation of the time constant with temperature is evident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More data and more refined analysis is necessary to investigate the details of temperature and voltage dependence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Data and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Data analysis barely started. More to come, more refined analysis methods may improve the reliability of the results and conclusions.</a:t>
            </a:r>
          </a:p>
          <a:p>
            <a:r>
              <a:rPr lang="en-US" sz="2400" dirty="0" smtClean="0"/>
              <a:t>Many measurements statistically limited due to poor rate capabilities of the present system (</a:t>
            </a:r>
            <a:r>
              <a:rPr lang="en-US" sz="2400" dirty="0" err="1" smtClean="0"/>
              <a:t>scope+offline</a:t>
            </a:r>
            <a:r>
              <a:rPr lang="en-US" sz="2400" dirty="0" smtClean="0"/>
              <a:t> analysis)</a:t>
            </a:r>
          </a:p>
          <a:p>
            <a:r>
              <a:rPr lang="en-US" sz="2400" dirty="0" smtClean="0"/>
              <a:t>Significant improvement possible if the analysis could be performed inside the scope (like 9000 class Agilent scopes)</a:t>
            </a:r>
          </a:p>
          <a:p>
            <a:r>
              <a:rPr lang="en-US" sz="2400" dirty="0" smtClean="0"/>
              <a:t>Once the methodology is established the analysis of various classes of devices can be performed.</a:t>
            </a:r>
            <a:endParaRPr lang="en-US" sz="2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Broadening the Scope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study presented represent only a limited set of the operational parameters of the devices. More complete characterization may include:</a:t>
            </a:r>
          </a:p>
          <a:p>
            <a:pPr lvl="1"/>
            <a:r>
              <a:rPr lang="en-US" sz="2000" dirty="0" smtClean="0"/>
              <a:t>Absolute detection efficiency measurement</a:t>
            </a:r>
          </a:p>
          <a:p>
            <a:pPr lvl="1"/>
            <a:r>
              <a:rPr lang="en-US" sz="2000" dirty="0" smtClean="0"/>
              <a:t>Spectral dependence of the detection efficiency</a:t>
            </a:r>
          </a:p>
          <a:p>
            <a:pPr lvl="1"/>
            <a:r>
              <a:rPr lang="en-US" sz="2000" dirty="0" smtClean="0"/>
              <a:t>Spatial variation inter-pixel and intra-pixel variation of the detection efficiency</a:t>
            </a:r>
          </a:p>
          <a:p>
            <a:pPr lvl="1"/>
            <a:r>
              <a:rPr lang="en-US" sz="2000" dirty="0" smtClean="0"/>
              <a:t>Long term stability of the characteristics</a:t>
            </a:r>
          </a:p>
          <a:p>
            <a:pPr lvl="1"/>
            <a:r>
              <a:rPr lang="en-US" sz="2000" dirty="0" smtClean="0"/>
              <a:t>Radiation hardness studies and the mechanism for the radiation damage/annealing 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Model of the PPD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There are at least two parameters strongly affecting the response of the PPD to a light signal: temperature and bias voltage</a:t>
            </a:r>
          </a:p>
          <a:p>
            <a:r>
              <a:rPr lang="en-US" sz="2000" dirty="0" smtClean="0"/>
              <a:t>The principal effect is the variation of the breakdown voltage with temperature. At the fixed overvoltage the dependence of the response with temperature is greatly reduced</a:t>
            </a:r>
          </a:p>
          <a:p>
            <a:r>
              <a:rPr lang="en-US" sz="2000" dirty="0" smtClean="0"/>
              <a:t>Given an incoming photon:</a:t>
            </a:r>
          </a:p>
          <a:p>
            <a:pPr lvl="1"/>
            <a:r>
              <a:rPr lang="en-US" sz="1600" dirty="0" err="1" smtClean="0"/>
              <a:t>P</a:t>
            </a:r>
            <a:r>
              <a:rPr lang="en-US" sz="1600" baseline="-25000" dirty="0" err="1" smtClean="0"/>
              <a:t>av</a:t>
            </a:r>
            <a:r>
              <a:rPr lang="en-US" sz="1600" dirty="0" smtClean="0"/>
              <a:t>(T,V) = probability that an incoming photon will start an avalanche. Amplitude of the single avalanche signal is well defined, but depends on V and T.</a:t>
            </a:r>
          </a:p>
          <a:p>
            <a:pPr lvl="1"/>
            <a:r>
              <a:rPr lang="en-US" sz="1600" dirty="0" smtClean="0"/>
              <a:t>A random avalanche due to a thermal electron may accompany the photon induced signal at a random time, with probability dependent on temperature and voltage </a:t>
            </a:r>
            <a:r>
              <a:rPr lang="en-US" sz="1600" dirty="0" err="1" smtClean="0"/>
              <a:t>R</a:t>
            </a:r>
            <a:r>
              <a:rPr lang="en-US" sz="1600" baseline="-25000" dirty="0" err="1" smtClean="0"/>
              <a:t>dark</a:t>
            </a:r>
            <a:r>
              <a:rPr lang="en-US" sz="1600" dirty="0" smtClean="0"/>
              <a:t>(T,V)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Model of the PPD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For every produced avalanche (independent of its origin </a:t>
            </a:r>
            <a:r>
              <a:rPr lang="en-US" sz="2000" dirty="0" smtClean="0">
                <a:sym typeface="Wingdings" pitchFamily="2" charset="2"/>
              </a:rPr>
              <a:t> beware of non-</a:t>
            </a:r>
            <a:r>
              <a:rPr lang="en-US" sz="2000" dirty="0" err="1" smtClean="0">
                <a:sym typeface="Wingdings" pitchFamily="2" charset="2"/>
              </a:rPr>
              <a:t>linearities</a:t>
            </a:r>
            <a:r>
              <a:rPr lang="en-US" sz="2000" dirty="0" smtClean="0">
                <a:sym typeface="Wingdings" pitchFamily="2" charset="2"/>
              </a:rPr>
              <a:t>)</a:t>
            </a:r>
            <a:endParaRPr lang="en-US" sz="2000" dirty="0" smtClean="0"/>
          </a:p>
          <a:p>
            <a:pPr lvl="1"/>
            <a:r>
              <a:rPr lang="en-US" sz="1600" dirty="0" smtClean="0"/>
              <a:t>P</a:t>
            </a:r>
            <a:r>
              <a:rPr lang="en-US" sz="1600" baseline="-25000" dirty="0" smtClean="0"/>
              <a:t>ap</a:t>
            </a:r>
            <a:r>
              <a:rPr lang="en-US" sz="1600" dirty="0" smtClean="0"/>
              <a:t>(T,V,t-t</a:t>
            </a:r>
            <a:r>
              <a:rPr lang="en-US" sz="1600" baseline="-25000" dirty="0" smtClean="0"/>
              <a:t>0</a:t>
            </a:r>
            <a:r>
              <a:rPr lang="en-US" sz="1600" dirty="0" smtClean="0"/>
              <a:t>) = probability that an avalanche at time t</a:t>
            </a:r>
            <a:r>
              <a:rPr lang="en-US" sz="1600" baseline="-25000" dirty="0" smtClean="0"/>
              <a:t>0</a:t>
            </a:r>
            <a:r>
              <a:rPr lang="en-US" sz="1600" dirty="0" smtClean="0"/>
              <a:t> will lead to another avalanche at time t. The amplitude of this avalanche is suppressed by a factor </a:t>
            </a:r>
            <a:r>
              <a:rPr lang="en-US" sz="1600" dirty="0" err="1" smtClean="0"/>
              <a:t>F</a:t>
            </a:r>
            <a:r>
              <a:rPr lang="en-US" sz="1600" baseline="-25000" dirty="0" err="1" smtClean="0"/>
              <a:t>sup</a:t>
            </a:r>
            <a:r>
              <a:rPr lang="en-US" sz="1600" dirty="0" smtClean="0"/>
              <a:t>(t-t</a:t>
            </a:r>
            <a:r>
              <a:rPr lang="en-US" sz="1600" baseline="-25000" dirty="0" smtClean="0"/>
              <a:t>0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dirty="0" err="1" smtClean="0"/>
              <a:t>P</a:t>
            </a:r>
            <a:r>
              <a:rPr lang="en-US" sz="1600" baseline="-25000" dirty="0" err="1" smtClean="0"/>
              <a:t>xtalk</a:t>
            </a:r>
            <a:r>
              <a:rPr lang="en-US" sz="1600" dirty="0" smtClean="0"/>
              <a:t>(T,V) = probability that an avalanche in a pixel will induce an avalanche in a neighboring pixel (optical cross-talk). This additional avalanche occurs at ‘the same’ time as the parent avalanche</a:t>
            </a:r>
          </a:p>
          <a:p>
            <a:r>
              <a:rPr lang="en-US" sz="2000" dirty="0" smtClean="0"/>
              <a:t>In an application where the precise measurement of the light intensity is necessary all these factors: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av</a:t>
            </a:r>
            <a:r>
              <a:rPr lang="en-US" sz="2000" dirty="0" smtClean="0"/>
              <a:t>(T,V), </a:t>
            </a:r>
            <a:r>
              <a:rPr lang="en-US" sz="2000" dirty="0" err="1" smtClean="0"/>
              <a:t>R</a:t>
            </a:r>
            <a:r>
              <a:rPr lang="en-US" sz="2000" baseline="-25000" dirty="0" err="1" smtClean="0"/>
              <a:t>dark</a:t>
            </a:r>
            <a:r>
              <a:rPr lang="en-US" sz="2000" dirty="0" smtClean="0"/>
              <a:t>(T,V), P</a:t>
            </a:r>
            <a:r>
              <a:rPr lang="en-US" sz="2000" baseline="-25000" dirty="0" smtClean="0"/>
              <a:t>ap</a:t>
            </a:r>
            <a:r>
              <a:rPr lang="en-US" sz="2000" dirty="0" smtClean="0"/>
              <a:t>(T,V,t-t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), </a:t>
            </a:r>
            <a:r>
              <a:rPr lang="en-US" sz="2000" dirty="0" err="1" smtClean="0"/>
              <a:t>F</a:t>
            </a:r>
            <a:r>
              <a:rPr lang="en-US" sz="2000" baseline="-25000" dirty="0" err="1" smtClean="0"/>
              <a:t>sup</a:t>
            </a:r>
            <a:r>
              <a:rPr lang="en-US" sz="2000" dirty="0" smtClean="0"/>
              <a:t>(t-t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),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xtalk</a:t>
            </a:r>
            <a:r>
              <a:rPr lang="en-US" sz="2000" dirty="0" smtClean="0"/>
              <a:t>(T,V) must be known to model the response of the detector and to interpret the measured signal in terms of the number of photons.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Goals of the R&amp;D project:  develop the methodology to identify and measure the parameters affecting the response as a function of relevant variables.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PPD Testing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Real estate: </a:t>
            </a:r>
            <a:r>
              <a:rPr lang="en-US" sz="2000" dirty="0" err="1" smtClean="0"/>
              <a:t>SiDet</a:t>
            </a:r>
            <a:endParaRPr lang="en-US" sz="2000" dirty="0" smtClean="0"/>
          </a:p>
          <a:p>
            <a:r>
              <a:rPr lang="en-US" sz="2000" dirty="0" smtClean="0"/>
              <a:t>Equipment:</a:t>
            </a:r>
          </a:p>
          <a:p>
            <a:pPr lvl="1"/>
            <a:r>
              <a:rPr lang="en-US" sz="1600" dirty="0" smtClean="0"/>
              <a:t>Temperature chamber (acquired)</a:t>
            </a:r>
          </a:p>
          <a:p>
            <a:pPr lvl="1"/>
            <a:r>
              <a:rPr lang="en-US" sz="1600" dirty="0" smtClean="0"/>
              <a:t>Fast laser 635 nm (acquired)</a:t>
            </a:r>
          </a:p>
          <a:p>
            <a:pPr lvl="1"/>
            <a:r>
              <a:rPr lang="en-US" sz="1600" dirty="0" smtClean="0"/>
              <a:t>4 </a:t>
            </a:r>
            <a:r>
              <a:rPr lang="en-US" sz="1600" dirty="0" err="1" smtClean="0"/>
              <a:t>Keithley</a:t>
            </a:r>
            <a:r>
              <a:rPr lang="en-US" sz="1600" dirty="0" smtClean="0"/>
              <a:t> 2400 source-meters (</a:t>
            </a:r>
            <a:r>
              <a:rPr lang="en-US" sz="1600" dirty="0" err="1" smtClean="0"/>
              <a:t>SiDet</a:t>
            </a:r>
            <a:r>
              <a:rPr lang="en-US" sz="1600" dirty="0" smtClean="0"/>
              <a:t> infrastructure/borrowed)</a:t>
            </a:r>
          </a:p>
          <a:p>
            <a:pPr lvl="1"/>
            <a:r>
              <a:rPr lang="en-US" sz="1600" dirty="0" smtClean="0"/>
              <a:t>Two Tektronix 3054 scopes (borrowed/</a:t>
            </a:r>
            <a:r>
              <a:rPr lang="en-US" sz="1600" dirty="0" err="1" smtClean="0"/>
              <a:t>SiDet</a:t>
            </a:r>
            <a:r>
              <a:rPr lang="en-US" sz="1600" dirty="0" smtClean="0"/>
              <a:t> infrastructure)</a:t>
            </a:r>
          </a:p>
          <a:p>
            <a:pPr lvl="1"/>
            <a:r>
              <a:rPr lang="en-US" sz="1600" dirty="0" smtClean="0"/>
              <a:t>HP53131A counter (borrowed)</a:t>
            </a:r>
          </a:p>
          <a:p>
            <a:pPr lvl="1"/>
            <a:r>
              <a:rPr lang="en-US" sz="1600" dirty="0" smtClean="0"/>
              <a:t>MITEQ amplifiers (500/1000 MHz, 30/60 dB)</a:t>
            </a:r>
          </a:p>
          <a:p>
            <a:pPr lvl="1"/>
            <a:r>
              <a:rPr lang="en-US" sz="1600" dirty="0" smtClean="0"/>
              <a:t>4 PC computers (</a:t>
            </a:r>
            <a:r>
              <a:rPr lang="en-US" sz="1600" dirty="0" err="1" smtClean="0"/>
              <a:t>SiDet</a:t>
            </a:r>
            <a:r>
              <a:rPr lang="en-US" sz="1600" dirty="0" smtClean="0"/>
              <a:t> infrastructure/recovered from surplus)</a:t>
            </a:r>
          </a:p>
          <a:p>
            <a:pPr lvl="1"/>
            <a:r>
              <a:rPr lang="en-US" sz="1600" dirty="0" smtClean="0"/>
              <a:t>Several dark boxes allowing for simultaneous measurements, as allowed by the measuring infrastructure</a:t>
            </a:r>
          </a:p>
          <a:p>
            <a:r>
              <a:rPr lang="en-US" sz="2000" dirty="0" err="1" smtClean="0"/>
              <a:t>Labview</a:t>
            </a:r>
            <a:r>
              <a:rPr lang="en-US" sz="2000" dirty="0" smtClean="0"/>
              <a:t> data acquisition infrastructure allowing for simultaneous, but independent measurement </a:t>
            </a:r>
          </a:p>
          <a:p>
            <a:r>
              <a:rPr lang="en-US" sz="2000" dirty="0" smtClean="0"/>
              <a:t>All results show in the following were obtained with Hamamatsu detectors (mostly 25 </a:t>
            </a:r>
            <a:r>
              <a:rPr lang="en-US" sz="2000" dirty="0" smtClean="0">
                <a:latin typeface="Symbol" pitchFamily="18" charset="2"/>
              </a:rPr>
              <a:t>m</a:t>
            </a:r>
            <a:r>
              <a:rPr lang="en-US" sz="2000" dirty="0" smtClean="0"/>
              <a:t> devices)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Characteristics: I-V Curves</a:t>
            </a:r>
            <a:endParaRPr lang="en-US" dirty="0"/>
          </a:p>
        </p:txBody>
      </p:sp>
      <p:pic>
        <p:nvPicPr>
          <p:cNvPr id="4" name="Picture 36" descr="pic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3400" y="1600200"/>
            <a:ext cx="4114800" cy="2801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876800" y="1752600"/>
            <a:ext cx="320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Provide an important cross check on the understanding of the behavior of he detector.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Their role in determination of the breakdown voltage appears to be limited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4648200"/>
            <a:ext cx="6934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Studies of temperature dependence of the I-V curves and the dark current is limited, in the case of Hamamatsu detectors, by the sensitivity of the </a:t>
            </a:r>
            <a:r>
              <a:rPr lang="en-US" dirty="0" err="1" smtClean="0"/>
              <a:t>Keithley</a:t>
            </a:r>
            <a:r>
              <a:rPr lang="en-US" dirty="0" smtClean="0"/>
              <a:t> source meters (~20 </a:t>
            </a:r>
            <a:r>
              <a:rPr lang="en-US" dirty="0" err="1" smtClean="0"/>
              <a:t>nA</a:t>
            </a:r>
            <a:r>
              <a:rPr lang="en-US" dirty="0" smtClean="0"/>
              <a:t>). </a:t>
            </a:r>
          </a:p>
          <a:p>
            <a:r>
              <a:rPr lang="en-US" dirty="0" smtClean="0"/>
              <a:t>More sensitive  (~</a:t>
            </a:r>
            <a:r>
              <a:rPr lang="en-US" dirty="0" err="1" smtClean="0"/>
              <a:t>pA</a:t>
            </a:r>
            <a:r>
              <a:rPr lang="en-US" dirty="0" smtClean="0"/>
              <a:t> range) source-meters exist, but they are fairly expensive (~$8K)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Rate as a Function of Threshold</a:t>
            </a:r>
            <a:endParaRPr lang="en-US" dirty="0"/>
          </a:p>
        </p:txBody>
      </p:sp>
      <p:pic>
        <p:nvPicPr>
          <p:cNvPr id="4" name="Picture 60" descr="directrates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5000" r="2438"/>
          <a:stretch>
            <a:fillRect/>
          </a:stretch>
        </p:blipFill>
        <p:spPr bwMode="auto">
          <a:xfrm>
            <a:off x="762000" y="2286000"/>
            <a:ext cx="4892597" cy="2964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91200" y="1981200"/>
            <a:ext cx="2667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Rates of pulses as a function the threshold is measured at different bias voltages and temperatures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Staircase patter is a reflection of the pulses  pattern: single, double, </a:t>
            </a:r>
            <a:r>
              <a:rPr lang="en-US" dirty="0" err="1" smtClean="0"/>
              <a:t>tripple</a:t>
            </a:r>
            <a:r>
              <a:rPr lang="en-US" dirty="0" smtClean="0"/>
              <a:t> pulses, no pulses of intermediate height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Rate Studies II</a:t>
            </a:r>
            <a:endParaRPr lang="en-US" dirty="0"/>
          </a:p>
        </p:txBody>
      </p:sp>
      <p:pic>
        <p:nvPicPr>
          <p:cNvPr id="4" name="Picture 34" descr="pic5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5293"/>
          <a:stretch>
            <a:fillRect/>
          </a:stretch>
        </p:blipFill>
        <p:spPr bwMode="auto">
          <a:xfrm>
            <a:off x="838200" y="1752600"/>
            <a:ext cx="2811321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5" descr="pic6"/>
          <p:cNvPicPr>
            <a:picLocks noChangeAspect="1" noChangeArrowheads="1"/>
          </p:cNvPicPr>
          <p:nvPr/>
        </p:nvPicPr>
        <p:blipFill>
          <a:blip r:embed="rId4"/>
          <a:srcRect t="6128"/>
          <a:stretch>
            <a:fillRect/>
          </a:stretch>
        </p:blipFill>
        <p:spPr bwMode="auto">
          <a:xfrm>
            <a:off x="870393" y="4267200"/>
            <a:ext cx="2863407" cy="1815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962400" y="1828800"/>
            <a:ext cx="434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Rates dependence on the threshold allows reconstruction of the  pulse height spectrum. Here: the single avalanche spectra at different bias voltages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14800" y="4343400"/>
            <a:ext cx="3962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Height of the single avalanche pulses, at a given temperature, is proportional to the overvoltage. Linear fit yields the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br</a:t>
            </a:r>
            <a:r>
              <a:rPr lang="en-US" dirty="0" smtClean="0"/>
              <a:t> = breakdown voltage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Breakdown Voltage Variation with Temperature</a:t>
            </a:r>
            <a:endParaRPr lang="en-US" dirty="0"/>
          </a:p>
        </p:txBody>
      </p:sp>
      <p:pic>
        <p:nvPicPr>
          <p:cNvPr id="4" name="Picture 62" descr="bvvst-multi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4510" r="1334"/>
          <a:stretch>
            <a:fillRect/>
          </a:stretch>
        </p:blipFill>
        <p:spPr bwMode="auto">
          <a:xfrm>
            <a:off x="609600" y="2209800"/>
            <a:ext cx="455002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334000" y="2286000"/>
            <a:ext cx="3200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57250">
              <a:buFont typeface="Arial" pitchFamily="34" charset="0"/>
              <a:buChar char="•"/>
            </a:pPr>
            <a:r>
              <a:rPr lang="en-US" dirty="0" smtClean="0"/>
              <a:t> Breakdown voltage varies linearly with the detector temperature in the range -60C to +50C. </a:t>
            </a:r>
          </a:p>
          <a:p>
            <a:pPr defTabSz="857250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dV</a:t>
            </a:r>
            <a:r>
              <a:rPr lang="en-US" baseline="-25000" dirty="0" err="1" smtClean="0"/>
              <a:t>b</a:t>
            </a:r>
            <a:r>
              <a:rPr lang="en-US" dirty="0" smtClean="0"/>
              <a:t>/</a:t>
            </a:r>
            <a:r>
              <a:rPr lang="en-US" dirty="0" err="1" smtClean="0"/>
              <a:t>dT</a:t>
            </a:r>
            <a:r>
              <a:rPr lang="en-US" dirty="0" smtClean="0"/>
              <a:t> = 0.056 V/</a:t>
            </a:r>
            <a:r>
              <a:rPr lang="en-US" dirty="0" err="1" smtClean="0"/>
              <a:t>degC</a:t>
            </a:r>
            <a:r>
              <a:rPr lang="en-US" dirty="0" smtClean="0"/>
              <a:t> for all 25U, 50U and 100U detectors.</a:t>
            </a:r>
          </a:p>
          <a:p>
            <a:pPr defTabSz="857250">
              <a:buFont typeface="Arial" pitchFamily="34" charset="0"/>
              <a:buChar char="•"/>
            </a:pPr>
            <a:r>
              <a:rPr lang="en-US" dirty="0" smtClean="0"/>
              <a:t> Different batches, even of the same type, may have somewhat different values of the breakdown voltage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ertical and Horizontal design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6666"/>
        </a:dk1>
        <a:lt1>
          <a:srgbClr val="FFFFFF"/>
        </a:lt1>
        <a:dk2>
          <a:srgbClr val="5E761C"/>
        </a:dk2>
        <a:lt2>
          <a:srgbClr val="777777"/>
        </a:lt2>
        <a:accent1>
          <a:srgbClr val="D5F470"/>
        </a:accent1>
        <a:accent2>
          <a:srgbClr val="EDCCFB"/>
        </a:accent2>
        <a:accent3>
          <a:srgbClr val="FFFFFF"/>
        </a:accent3>
        <a:accent4>
          <a:srgbClr val="005656"/>
        </a:accent4>
        <a:accent5>
          <a:srgbClr val="E7F8BB"/>
        </a:accent5>
        <a:accent6>
          <a:srgbClr val="D7B9E3"/>
        </a:accent6>
        <a:hlink>
          <a:srgbClr val="FF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5F470"/>
        </a:accent1>
        <a:accent2>
          <a:srgbClr val="EDC9FB"/>
        </a:accent2>
        <a:accent3>
          <a:srgbClr val="FFFFFF"/>
        </a:accent3>
        <a:accent4>
          <a:srgbClr val="000000"/>
        </a:accent4>
        <a:accent5>
          <a:srgbClr val="E7F8BB"/>
        </a:accent5>
        <a:accent6>
          <a:srgbClr val="D7B6E3"/>
        </a:accent6>
        <a:hlink>
          <a:srgbClr val="BFC3F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6600"/>
        </a:dk2>
        <a:lt2>
          <a:srgbClr val="808080"/>
        </a:lt2>
        <a:accent1>
          <a:srgbClr val="FF6237"/>
        </a:accent1>
        <a:accent2>
          <a:srgbClr val="5F7BF1"/>
        </a:accent2>
        <a:accent3>
          <a:srgbClr val="FFFFFF"/>
        </a:accent3>
        <a:accent4>
          <a:srgbClr val="000000"/>
        </a:accent4>
        <a:accent5>
          <a:srgbClr val="FFB7AE"/>
        </a:accent5>
        <a:accent6>
          <a:srgbClr val="556FDA"/>
        </a:accent6>
        <a:hlink>
          <a:srgbClr val="15DF1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663300"/>
        </a:dk2>
        <a:lt2>
          <a:srgbClr val="808080"/>
        </a:lt2>
        <a:accent1>
          <a:srgbClr val="76C082"/>
        </a:accent1>
        <a:accent2>
          <a:srgbClr val="E3B06D"/>
        </a:accent2>
        <a:accent3>
          <a:srgbClr val="FFFFFF"/>
        </a:accent3>
        <a:accent4>
          <a:srgbClr val="000000"/>
        </a:accent4>
        <a:accent5>
          <a:srgbClr val="BDDCC1"/>
        </a:accent5>
        <a:accent6>
          <a:srgbClr val="CE9F62"/>
        </a:accent6>
        <a:hlink>
          <a:srgbClr val="D8EC42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Vertical and Horizontal design template</Template>
  <TotalTime>1052</TotalTime>
  <Words>1883</Words>
  <Application>Microsoft Office PowerPoint</Application>
  <PresentationFormat>On-screen Show (4:3)</PresentationFormat>
  <Paragraphs>167</Paragraphs>
  <Slides>28</Slides>
  <Notes>28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Vertical and Horizontal design template</vt:lpstr>
      <vt:lpstr>Equation</vt:lpstr>
      <vt:lpstr>Characterization of MPPC/SiPM/GMAPD’s</vt:lpstr>
      <vt:lpstr>‘Silicon Photomultipliers’  a.k.a. Pixelized Photon Detectors (PPD)</vt:lpstr>
      <vt:lpstr>Standard Model of the PPD</vt:lpstr>
      <vt:lpstr>Standard Model of the PPD II</vt:lpstr>
      <vt:lpstr>PPD Testing Setup</vt:lpstr>
      <vt:lpstr>Static Characteristics: I-V Curves</vt:lpstr>
      <vt:lpstr>Dark Rate as a Function of Threshold</vt:lpstr>
      <vt:lpstr>Rate Studies II</vt:lpstr>
      <vt:lpstr>Breakdown Voltage Variation with Temperature</vt:lpstr>
      <vt:lpstr>Dark Counts Rates</vt:lpstr>
      <vt:lpstr>Temperature Dependence of Dark Count Rate</vt:lpstr>
      <vt:lpstr>Cross Talk Measurement</vt:lpstr>
      <vt:lpstr>Cross-talk Probabilities</vt:lpstr>
      <vt:lpstr>Waveform Analysis</vt:lpstr>
      <vt:lpstr>Bias Voltage Dependence of the Response</vt:lpstr>
      <vt:lpstr>Temperature Dependence of the Response at Fixed Overvoltage</vt:lpstr>
      <vt:lpstr>Breakdown Voltage Self-Calibration: Method 1</vt:lpstr>
      <vt:lpstr>Breakdown Voltage Self-Calibration: Methods 2 and 3 </vt:lpstr>
      <vt:lpstr>Breakdown Voltage Self-Calibration</vt:lpstr>
      <vt:lpstr>‘Single pe’ as a Function of Temperature </vt:lpstr>
      <vt:lpstr>Dark Pulses as a Function of Temperature</vt:lpstr>
      <vt:lpstr>Afterpulses within 100 nsec gate</vt:lpstr>
      <vt:lpstr>Afterpulsing Probability as a Function of Voltage and Temperature</vt:lpstr>
      <vt:lpstr>Afterpulsing time constant</vt:lpstr>
      <vt:lpstr>Amplitude of Afterpulses</vt:lpstr>
      <vt:lpstr>Temperature dependence of the Afterpulses</vt:lpstr>
      <vt:lpstr>More Data and Analysis</vt:lpstr>
      <vt:lpstr>Broadening the Scope ?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Characterization of MPPC/SiPM/GMAPD’s</dc:title>
  <dc:creator>para</dc:creator>
  <cp:lastModifiedBy>para</cp:lastModifiedBy>
  <cp:revision>10</cp:revision>
  <dcterms:created xsi:type="dcterms:W3CDTF">2009-02-16T18:49:31Z</dcterms:created>
  <dcterms:modified xsi:type="dcterms:W3CDTF">2009-02-17T14:53:01Z</dcterms:modified>
</cp:coreProperties>
</file>