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4"/>
  </p:notesMasterIdLst>
  <p:sldIdLst>
    <p:sldId id="271" r:id="rId2"/>
    <p:sldId id="282" r:id="rId3"/>
    <p:sldId id="274" r:id="rId4"/>
    <p:sldId id="281" r:id="rId5"/>
    <p:sldId id="283" r:id="rId6"/>
    <p:sldId id="272" r:id="rId7"/>
    <p:sldId id="268" r:id="rId8"/>
    <p:sldId id="279" r:id="rId9"/>
    <p:sldId id="280" r:id="rId10"/>
    <p:sldId id="257" r:id="rId11"/>
    <p:sldId id="258" r:id="rId12"/>
    <p:sldId id="259" r:id="rId13"/>
    <p:sldId id="260" r:id="rId14"/>
    <p:sldId id="261" r:id="rId15"/>
    <p:sldId id="262" r:id="rId16"/>
    <p:sldId id="264" r:id="rId17"/>
    <p:sldId id="276" r:id="rId18"/>
    <p:sldId id="277" r:id="rId19"/>
    <p:sldId id="284" r:id="rId20"/>
    <p:sldId id="263" r:id="rId21"/>
    <p:sldId id="278" r:id="rId22"/>
    <p:sldId id="285" r:id="rId2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4ED249-25AC-4B48-A3C6-3818F10D45D9}" type="datetimeFigureOut">
              <a:rPr lang="fr-FR" smtClean="0"/>
              <a:pPr/>
              <a:t>30/03/2009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26EACE-AC37-4A83-A427-6EEDB9A3842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26EACE-AC37-4A83-A427-6EEDB9A3842A}" type="slidenum">
              <a:rPr lang="fr-FR" smtClean="0"/>
              <a:pPr/>
              <a:t>21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30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7EE46-8A8D-4AE7-B587-85AA1D192588}" type="datetime1">
              <a:rPr lang="fr-FR" smtClean="0"/>
              <a:pPr/>
              <a:t>30/03/2009</a:t>
            </a:fld>
            <a:endParaRPr lang="fr-FR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Khaled Belkadhi (LLR-Ecole Polytechnique)</a:t>
            </a:r>
            <a:endParaRPr lang="fr-FR"/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5FF5C-2A02-4C30-979B-08FDC2AEE12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476FD-827D-49F3-A09E-7818CC1B8501}" type="datetime1">
              <a:rPr lang="fr-FR" smtClean="0"/>
              <a:pPr/>
              <a:t>30/03/2009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Khaled Belkadhi (LLR-Ecole Polytechnique)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5FF5C-2A02-4C30-979B-08FDC2AEE12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9C4E7-D90A-424F-9E8B-D955AD2BA919}" type="datetime1">
              <a:rPr lang="fr-FR" smtClean="0"/>
              <a:pPr/>
              <a:t>30/03/2009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Khaled Belkadhi (LLR-Ecole Polytechnique)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5FF5C-2A02-4C30-979B-08FDC2AEE12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D43B6-BDB1-43D7-AD9C-B0A841CA65D0}" type="datetime1">
              <a:rPr lang="fr-FR" smtClean="0"/>
              <a:pPr/>
              <a:t>30/03/2009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Khaled Belkadhi (LLR-Ecole Polytechnique)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5FF5C-2A02-4C30-979B-08FDC2AEE12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D50F4-F754-4BCF-B5BA-285A825CF19A}" type="datetime1">
              <a:rPr lang="fr-FR" smtClean="0"/>
              <a:pPr/>
              <a:t>30/03/2009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Khaled Belkadhi (LLR-Ecole Polytechnique)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5FF5C-2A02-4C30-979B-08FDC2AEE12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AFD3C-7E5C-4499-B3D4-7DBCA7089390}" type="datetime1">
              <a:rPr lang="fr-FR" smtClean="0"/>
              <a:pPr/>
              <a:t>30/03/2009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Khaled Belkadhi (LLR-Ecole Polytechnique)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5FF5C-2A02-4C30-979B-08FDC2AEE12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7459C-335F-494C-8972-183C15DFB8FD}" type="datetime1">
              <a:rPr lang="fr-FR" smtClean="0"/>
              <a:pPr/>
              <a:t>30/03/2009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Khaled Belkadhi (LLR-Ecole Polytechnique)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5FF5C-2A02-4C30-979B-08FDC2AEE12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33058-F63A-4639-AD95-CA885CB3CFED}" type="datetime1">
              <a:rPr lang="fr-FR" smtClean="0"/>
              <a:pPr/>
              <a:t>30/03/2009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Khaled Belkadhi (LLR-Ecole Polytechnique)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5FF5C-2A02-4C30-979B-08FDC2AEE12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03B39-904A-4054-A2E7-D961AA2DEFE0}" type="datetime1">
              <a:rPr lang="fr-FR" smtClean="0"/>
              <a:pPr/>
              <a:t>30/03/2009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Khaled Belkadhi (LLR-Ecole Polytechnique)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5FF5C-2A02-4C30-979B-08FDC2AEE12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14F17-2196-4272-A7BF-F4E16F185CCC}" type="datetime1">
              <a:rPr lang="fr-FR" smtClean="0"/>
              <a:pPr/>
              <a:t>30/03/2009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Khaled Belkadhi (LLR-Ecole Polytechnique)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5FF5C-2A02-4C30-979B-08FDC2AEE12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gner et arrondir un rectangle à un seul coin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angle rect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54EC8-7FD5-4055-A37C-24B35F4E8557}" type="datetime1">
              <a:rPr lang="fr-FR" smtClean="0"/>
              <a:pPr/>
              <a:t>30/03/2009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Khaled Belkadhi (LLR-Ecole Polytechnique)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7A5FF5C-2A02-4C30-979B-08FDC2AEE121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10" name="Forme lib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e lib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e libre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e libre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F3F6276-023C-404B-AFAC-8982D6EDFBCF}" type="datetime1">
              <a:rPr lang="fr-FR" smtClean="0"/>
              <a:pPr/>
              <a:t>30/03/2009</a:t>
            </a:fld>
            <a:endParaRPr lang="fr-FR"/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fr-FR" smtClean="0"/>
              <a:t>Khaled Belkadhi (LLR-Ecole Polytechnique)</a:t>
            </a:r>
            <a:endParaRPr lang="fr-FR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7A5FF5C-2A02-4C30-979B-08FDC2AEE121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2" name="Groupe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e lib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e lib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/>
  <p:hf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du pied de page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Khaled Belkadhi (LLR-Ecole Polytechnique)</a:t>
            </a:r>
            <a:endParaRPr lang="fr-FR"/>
          </a:p>
        </p:txBody>
      </p:sp>
      <p:sp>
        <p:nvSpPr>
          <p:cNvPr id="16" name="Espace réservé du numéro de diapositive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EE01C-9131-433C-95C4-3AECE5BE174A}" type="slidenum">
              <a:rPr lang="fr-FR" smtClean="0"/>
              <a:pPr/>
              <a:t>1</a:t>
            </a:fld>
            <a:endParaRPr lang="fr-FR"/>
          </a:p>
        </p:txBody>
      </p:sp>
      <p:sp>
        <p:nvSpPr>
          <p:cNvPr id="14" name="Titre 1"/>
          <p:cNvSpPr txBox="1">
            <a:spLocks/>
          </p:cNvSpPr>
          <p:nvPr/>
        </p:nvSpPr>
        <p:spPr>
          <a:xfrm>
            <a:off x="500034" y="1857364"/>
            <a:ext cx="7851648" cy="270034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DHCAL Test Beam Results using Full Train Reconstruction</a:t>
            </a:r>
            <a:endParaRPr kumimoji="0" lang="fr-FR" sz="4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8992" y="571480"/>
            <a:ext cx="1928794" cy="91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36624" y="5072074"/>
            <a:ext cx="1464471" cy="1071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786" y="5286388"/>
            <a:ext cx="1857388" cy="842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ZoneTexte 9"/>
          <p:cNvSpPr txBox="1"/>
          <p:nvPr/>
        </p:nvSpPr>
        <p:spPr>
          <a:xfrm>
            <a:off x="2643174" y="4143380"/>
            <a:ext cx="37147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solidFill>
                  <a:schemeClr val="accent1"/>
                </a:solidFill>
              </a:rPr>
              <a:t>Khaled </a:t>
            </a:r>
            <a:r>
              <a:rPr lang="fr-FR" sz="3200" dirty="0" err="1" smtClean="0">
                <a:solidFill>
                  <a:schemeClr val="accent1"/>
                </a:solidFill>
              </a:rPr>
              <a:t>Belkadhi</a:t>
            </a:r>
            <a:endParaRPr lang="fr-FR" sz="32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571472" y="1857364"/>
            <a:ext cx="3475631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fr-FR" sz="3600" dirty="0" smtClean="0"/>
              <a:t>  </a:t>
            </a:r>
            <a:r>
              <a:rPr lang="fr-FR" sz="3600" dirty="0" smtClean="0">
                <a:latin typeface="Symbol" pitchFamily="18" charset="2"/>
              </a:rPr>
              <a:t>D </a:t>
            </a:r>
            <a:r>
              <a:rPr lang="fr-FR" sz="3600" dirty="0" smtClean="0">
                <a:latin typeface="+mj-lt"/>
              </a:rPr>
              <a:t>t   &lt;  300 ns.</a:t>
            </a:r>
          </a:p>
          <a:p>
            <a:pPr>
              <a:buFont typeface="Wingdings" pitchFamily="2" charset="2"/>
              <a:buChar char="q"/>
            </a:pPr>
            <a:endParaRPr lang="fr-FR" sz="3600" dirty="0" smtClean="0">
              <a:latin typeface="+mj-lt"/>
            </a:endParaRPr>
          </a:p>
          <a:p>
            <a:pPr>
              <a:buFont typeface="Wingdings" pitchFamily="2" charset="2"/>
              <a:buChar char="q"/>
            </a:pPr>
            <a:endParaRPr lang="fr-FR" sz="3600" dirty="0" smtClean="0">
              <a:latin typeface="+mj-lt"/>
            </a:endParaRPr>
          </a:p>
          <a:p>
            <a:pPr>
              <a:buFont typeface="Wingdings" pitchFamily="2" charset="2"/>
              <a:buChar char="q"/>
            </a:pPr>
            <a:endParaRPr lang="fr-FR" sz="3600" dirty="0" smtClean="0">
              <a:latin typeface="+mj-lt"/>
            </a:endParaRPr>
          </a:p>
          <a:p>
            <a:pPr>
              <a:buFont typeface="Wingdings" pitchFamily="2" charset="2"/>
              <a:buChar char="q"/>
            </a:pPr>
            <a:endParaRPr lang="fr-FR" sz="3600" dirty="0" smtClean="0">
              <a:latin typeface="+mj-lt"/>
            </a:endParaRPr>
          </a:p>
          <a:p>
            <a:pPr>
              <a:buFont typeface="Wingdings" pitchFamily="2" charset="2"/>
              <a:buChar char="q"/>
            </a:pPr>
            <a:r>
              <a:rPr lang="fr-FR" sz="3600" dirty="0" smtClean="0">
                <a:latin typeface="+mj-lt"/>
              </a:rPr>
              <a:t>  t &gt; -50 ms. </a:t>
            </a:r>
            <a:endParaRPr lang="fr-FR" sz="36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5FF5C-2A02-4C30-979B-08FDC2AEE121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Khaled Belkadhi (LLR-Ecole Polytechnique)</a:t>
            </a:r>
            <a:endParaRPr lang="fr-FR"/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0" y="214290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5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Time </a:t>
            </a:r>
            <a:r>
              <a:rPr kumimoji="0" lang="fr-FR" sz="5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Cuts</a:t>
            </a:r>
            <a:endParaRPr kumimoji="0" lang="fr-FR" sz="50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2" name="Picture 2" descr="F:\noise\map_run_strict15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4" y="3929066"/>
            <a:ext cx="3357586" cy="2334586"/>
          </a:xfrm>
          <a:prstGeom prst="rect">
            <a:avLst/>
          </a:prstGeom>
          <a:noFill/>
        </p:spPr>
      </p:pic>
      <p:sp>
        <p:nvSpPr>
          <p:cNvPr id="13" name="Ellipse 12"/>
          <p:cNvSpPr/>
          <p:nvPr/>
        </p:nvSpPr>
        <p:spPr>
          <a:xfrm>
            <a:off x="6143636" y="5072074"/>
            <a:ext cx="1928826" cy="114300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FF0000"/>
              </a:solidFill>
            </a:endParaRPr>
          </a:p>
        </p:txBody>
      </p:sp>
      <p:cxnSp>
        <p:nvCxnSpPr>
          <p:cNvPr id="14" name="Connecteur droit avec flèche 13"/>
          <p:cNvCxnSpPr/>
          <p:nvPr/>
        </p:nvCxnSpPr>
        <p:spPr>
          <a:xfrm>
            <a:off x="3286116" y="5000636"/>
            <a:ext cx="2928958" cy="42862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2" descr="C:\Documents and Settings\Administrateur\Bureau\time_correlation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1142984"/>
            <a:ext cx="3482511" cy="2371710"/>
          </a:xfrm>
          <a:prstGeom prst="rect">
            <a:avLst/>
          </a:prstGeom>
          <a:noFill/>
        </p:spPr>
      </p:pic>
      <p:cxnSp>
        <p:nvCxnSpPr>
          <p:cNvPr id="16" name="Connecteur droit avec flèche 15"/>
          <p:cNvCxnSpPr/>
          <p:nvPr/>
        </p:nvCxnSpPr>
        <p:spPr>
          <a:xfrm flipV="1">
            <a:off x="4000496" y="1928802"/>
            <a:ext cx="928694" cy="35719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4929190" y="1714488"/>
            <a:ext cx="2643206" cy="142876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357158" y="1000108"/>
            <a:ext cx="616296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2800" dirty="0" smtClean="0"/>
          </a:p>
          <a:p>
            <a:pPr>
              <a:buFont typeface="Wingdings" pitchFamily="2" charset="2"/>
              <a:buChar char="Ø"/>
            </a:pPr>
            <a:r>
              <a:rPr lang="fr-FR" sz="2800" dirty="0" smtClean="0"/>
              <a:t>Select Hits </a:t>
            </a:r>
            <a:r>
              <a:rPr lang="fr-FR" sz="2800" dirty="0" err="1" smtClean="0"/>
              <a:t>with</a:t>
            </a:r>
            <a:r>
              <a:rPr lang="fr-FR" sz="2800" dirty="0" smtClean="0"/>
              <a:t> time </a:t>
            </a:r>
            <a:r>
              <a:rPr lang="fr-FR" sz="2800" dirty="0" err="1" smtClean="0"/>
              <a:t>cuts</a:t>
            </a:r>
            <a:r>
              <a:rPr lang="fr-FR" sz="2800" dirty="0" smtClean="0"/>
              <a:t> to </a:t>
            </a:r>
            <a:r>
              <a:rPr lang="fr-FR" sz="2800" dirty="0" err="1" smtClean="0"/>
              <a:t>separate</a:t>
            </a:r>
            <a:endParaRPr lang="fr-FR" sz="2800" dirty="0" smtClean="0"/>
          </a:p>
          <a:p>
            <a:r>
              <a:rPr lang="fr-FR" sz="2800" dirty="0" smtClean="0"/>
              <a:t> events in the train</a:t>
            </a:r>
            <a:endParaRPr lang="fr-FR" sz="2800" dirty="0"/>
          </a:p>
        </p:txBody>
      </p:sp>
      <p:pic>
        <p:nvPicPr>
          <p:cNvPr id="1026" name="Picture 2" descr="C:\Documents and Settings\Administrateur\Bureau\plots de qualité\analyse_plots\170_7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2428868"/>
            <a:ext cx="7572428" cy="4106191"/>
          </a:xfrm>
          <a:prstGeom prst="rect">
            <a:avLst/>
          </a:prstGeom>
          <a:noFill/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5FF5C-2A02-4C30-979B-08FDC2AEE121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Khaled Belkadhi (LLR-Ecole Polytechnique)</a:t>
            </a:r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325431" y="285728"/>
            <a:ext cx="897072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600" dirty="0" err="1" smtClean="0">
                <a:solidFill>
                  <a:srgbClr val="C00000"/>
                </a:solidFill>
              </a:rPr>
              <a:t>Tracks</a:t>
            </a:r>
            <a:r>
              <a:rPr lang="fr-FR" sz="3600" dirty="0" smtClean="0">
                <a:solidFill>
                  <a:srgbClr val="C00000"/>
                </a:solidFill>
              </a:rPr>
              <a:t> Reconstruction </a:t>
            </a:r>
            <a:r>
              <a:rPr lang="fr-FR" sz="3600" dirty="0" err="1" smtClean="0">
                <a:solidFill>
                  <a:srgbClr val="C00000"/>
                </a:solidFill>
              </a:rPr>
              <a:t>without</a:t>
            </a:r>
            <a:r>
              <a:rPr lang="fr-FR" sz="3600" dirty="0" smtClean="0">
                <a:solidFill>
                  <a:srgbClr val="C00000"/>
                </a:solidFill>
              </a:rPr>
              <a:t> position </a:t>
            </a:r>
            <a:r>
              <a:rPr lang="fr-FR" sz="3600" dirty="0" err="1" smtClean="0">
                <a:solidFill>
                  <a:srgbClr val="C00000"/>
                </a:solidFill>
              </a:rPr>
              <a:t>cuts</a:t>
            </a:r>
            <a:endParaRPr lang="fr-FR" sz="3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571472" y="857232"/>
            <a:ext cx="288681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err="1" smtClean="0"/>
              <a:t>Problem</a:t>
            </a:r>
            <a:r>
              <a:rPr lang="fr-FR" sz="2800" dirty="0" smtClean="0"/>
              <a:t>: </a:t>
            </a:r>
          </a:p>
          <a:p>
            <a:pPr marL="514350" indent="-514350"/>
            <a:r>
              <a:rPr lang="fr-FR" sz="2800" dirty="0" smtClean="0"/>
              <a:t>1- </a:t>
            </a:r>
            <a:r>
              <a:rPr lang="fr-FR" sz="2800" dirty="0" err="1" smtClean="0"/>
              <a:t>Inclined</a:t>
            </a:r>
            <a:r>
              <a:rPr lang="fr-FR" sz="2800" dirty="0" smtClean="0"/>
              <a:t> </a:t>
            </a:r>
            <a:r>
              <a:rPr lang="fr-FR" sz="2800" dirty="0" err="1" smtClean="0"/>
              <a:t>Tracks</a:t>
            </a:r>
            <a:endParaRPr lang="fr-FR" sz="2800" dirty="0"/>
          </a:p>
        </p:txBody>
      </p:sp>
      <p:pic>
        <p:nvPicPr>
          <p:cNvPr id="2050" name="Picture 2" descr="C:\Documents and Settings\Administrateur\Bureau\plots de qualité\analyse_plots\170_50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2000240"/>
            <a:ext cx="6629400" cy="4514850"/>
          </a:xfrm>
          <a:prstGeom prst="rect">
            <a:avLst/>
          </a:prstGeom>
          <a:noFill/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5FF5C-2A02-4C30-979B-08FDC2AEE121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Khaled Belkadhi (LLR-Ecole Polytechnique)</a:t>
            </a:r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325431" y="282339"/>
            <a:ext cx="897072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600" dirty="0" err="1" smtClean="0">
                <a:solidFill>
                  <a:srgbClr val="C00000"/>
                </a:solidFill>
              </a:rPr>
              <a:t>Tracks</a:t>
            </a:r>
            <a:r>
              <a:rPr lang="fr-FR" sz="3600" dirty="0" smtClean="0">
                <a:solidFill>
                  <a:srgbClr val="C00000"/>
                </a:solidFill>
              </a:rPr>
              <a:t> Reconstruction </a:t>
            </a:r>
            <a:r>
              <a:rPr lang="fr-FR" sz="3600" dirty="0" err="1" smtClean="0">
                <a:solidFill>
                  <a:srgbClr val="C00000"/>
                </a:solidFill>
              </a:rPr>
              <a:t>without</a:t>
            </a:r>
            <a:r>
              <a:rPr lang="fr-FR" sz="3600" dirty="0" smtClean="0">
                <a:solidFill>
                  <a:srgbClr val="C00000"/>
                </a:solidFill>
              </a:rPr>
              <a:t> position </a:t>
            </a:r>
            <a:r>
              <a:rPr lang="fr-FR" sz="3600" dirty="0" err="1" smtClean="0">
                <a:solidFill>
                  <a:srgbClr val="C00000"/>
                </a:solidFill>
              </a:rPr>
              <a:t>cuts</a:t>
            </a:r>
            <a:endParaRPr lang="fr-FR" sz="3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857224" y="1142984"/>
            <a:ext cx="23865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smtClean="0"/>
              <a:t>2- Interaction </a:t>
            </a:r>
            <a:endParaRPr lang="fr-FR" sz="2800" dirty="0"/>
          </a:p>
        </p:txBody>
      </p:sp>
      <p:pic>
        <p:nvPicPr>
          <p:cNvPr id="3074" name="Picture 2" descr="C:\Documents and Settings\Administrateur\Bureau\plots de qualité\analyse_plots\170_76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857364"/>
            <a:ext cx="6629400" cy="4514850"/>
          </a:xfrm>
          <a:prstGeom prst="rect">
            <a:avLst/>
          </a:prstGeom>
          <a:noFill/>
        </p:spPr>
      </p:pic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5FF5C-2A02-4C30-979B-08FDC2AEE121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Khaled Belkadhi (LLR-Ecole Polytechnique)</a:t>
            </a:r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173274" y="285728"/>
            <a:ext cx="897072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600" dirty="0" err="1" smtClean="0">
                <a:solidFill>
                  <a:srgbClr val="C00000"/>
                </a:solidFill>
              </a:rPr>
              <a:t>Tracks</a:t>
            </a:r>
            <a:r>
              <a:rPr lang="fr-FR" sz="3600" dirty="0" smtClean="0">
                <a:solidFill>
                  <a:srgbClr val="C00000"/>
                </a:solidFill>
              </a:rPr>
              <a:t> Reconstruction </a:t>
            </a:r>
            <a:r>
              <a:rPr lang="fr-FR" sz="3600" dirty="0" err="1" smtClean="0">
                <a:solidFill>
                  <a:srgbClr val="C00000"/>
                </a:solidFill>
              </a:rPr>
              <a:t>without</a:t>
            </a:r>
            <a:r>
              <a:rPr lang="fr-FR" sz="3600" dirty="0" smtClean="0">
                <a:solidFill>
                  <a:srgbClr val="C00000"/>
                </a:solidFill>
              </a:rPr>
              <a:t> position </a:t>
            </a:r>
            <a:r>
              <a:rPr lang="fr-FR" sz="3600" dirty="0" err="1" smtClean="0">
                <a:solidFill>
                  <a:srgbClr val="C00000"/>
                </a:solidFill>
              </a:rPr>
              <a:t>cuts</a:t>
            </a:r>
            <a:endParaRPr lang="fr-FR" sz="3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571472" y="1595045"/>
            <a:ext cx="7044493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/>
              <a:t>Solution:</a:t>
            </a:r>
          </a:p>
          <a:p>
            <a:endParaRPr lang="fr-FR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fr-FR" sz="2800" dirty="0" err="1" smtClean="0"/>
              <a:t>Take</a:t>
            </a:r>
            <a:r>
              <a:rPr lang="fr-FR" sz="2800" dirty="0" smtClean="0"/>
              <a:t> a first Hit in the first layer.</a:t>
            </a:r>
          </a:p>
          <a:p>
            <a:pPr marL="514350" indent="-514350">
              <a:buFont typeface="+mj-lt"/>
              <a:buAutoNum type="arabicPeriod"/>
            </a:pPr>
            <a:r>
              <a:rPr lang="fr-FR" sz="2800" dirty="0" smtClean="0"/>
              <a:t>Select hits </a:t>
            </a:r>
            <a:r>
              <a:rPr lang="fr-FR" sz="2800" dirty="0" err="1" smtClean="0"/>
              <a:t>with</a:t>
            </a:r>
            <a:r>
              <a:rPr lang="fr-FR" sz="2800" dirty="0" smtClean="0"/>
              <a:t> time </a:t>
            </a:r>
            <a:r>
              <a:rPr lang="fr-FR" sz="2800" dirty="0" err="1" smtClean="0"/>
              <a:t>cuts</a:t>
            </a:r>
            <a:r>
              <a:rPr lang="fr-FR" sz="28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fr-FR" sz="2800" dirty="0" smtClean="0"/>
              <a:t>Select hits  </a:t>
            </a:r>
            <a:r>
              <a:rPr lang="fr-FR" sz="2800" dirty="0" err="1" smtClean="0"/>
              <a:t>with</a:t>
            </a:r>
            <a:r>
              <a:rPr lang="fr-FR" sz="2800" dirty="0" smtClean="0"/>
              <a:t> position </a:t>
            </a:r>
          </a:p>
          <a:p>
            <a:pPr marL="514350" indent="-514350"/>
            <a:r>
              <a:rPr lang="fr-FR" sz="2800" dirty="0" err="1" smtClean="0"/>
              <a:t>cuts</a:t>
            </a:r>
            <a:r>
              <a:rPr lang="fr-FR" sz="2800" dirty="0" smtClean="0"/>
              <a:t> : ± 1 cm (1 pad) in X</a:t>
            </a:r>
          </a:p>
          <a:p>
            <a:pPr marL="514350" indent="-514350"/>
            <a:r>
              <a:rPr lang="fr-FR" sz="2800" dirty="0" smtClean="0"/>
              <a:t> and Y.</a:t>
            </a:r>
          </a:p>
          <a:p>
            <a:pPr marL="514350" indent="-514350"/>
            <a:endParaRPr lang="fr-FR" sz="2800" dirty="0" smtClean="0"/>
          </a:p>
          <a:p>
            <a:pPr marL="514350" indent="-514350"/>
            <a:endParaRPr lang="fr-FR" sz="2800" dirty="0" smtClean="0"/>
          </a:p>
          <a:p>
            <a:pPr marL="514350" indent="-514350"/>
            <a:r>
              <a:rPr lang="fr-FR" sz="2800" dirty="0" smtClean="0">
                <a:sym typeface="Wingdings" pitchFamily="2" charset="2"/>
              </a:rPr>
              <a:t> </a:t>
            </a:r>
            <a:r>
              <a:rPr lang="fr-FR" sz="2800" dirty="0" err="1" smtClean="0">
                <a:sym typeface="Wingdings" pitchFamily="2" charset="2"/>
              </a:rPr>
              <a:t>Remove</a:t>
            </a:r>
            <a:r>
              <a:rPr lang="fr-FR" sz="2800" dirty="0" smtClean="0">
                <a:sym typeface="Wingdings" pitchFamily="2" charset="2"/>
              </a:rPr>
              <a:t> </a:t>
            </a:r>
            <a:r>
              <a:rPr lang="fr-FR" sz="2800" dirty="0" err="1" smtClean="0">
                <a:sym typeface="Wingdings" pitchFamily="2" charset="2"/>
              </a:rPr>
              <a:t>Inclined</a:t>
            </a:r>
            <a:r>
              <a:rPr lang="fr-FR" sz="2800" dirty="0" smtClean="0">
                <a:sym typeface="Wingdings" pitchFamily="2" charset="2"/>
              </a:rPr>
              <a:t> </a:t>
            </a:r>
            <a:r>
              <a:rPr lang="fr-FR" sz="2800" dirty="0" err="1" smtClean="0">
                <a:sym typeface="Wingdings" pitchFamily="2" charset="2"/>
              </a:rPr>
              <a:t>Tracks</a:t>
            </a:r>
            <a:r>
              <a:rPr lang="fr-FR" sz="2800" dirty="0" smtClean="0">
                <a:sym typeface="Wingdings" pitchFamily="2" charset="2"/>
              </a:rPr>
              <a:t> and Interaction Events</a:t>
            </a:r>
          </a:p>
          <a:p>
            <a:pPr marL="514350" indent="-514350"/>
            <a:r>
              <a:rPr lang="fr-FR" sz="2800" dirty="0" smtClean="0"/>
              <a:t> </a:t>
            </a:r>
            <a:endParaRPr lang="fr-FR" sz="2800" dirty="0"/>
          </a:p>
        </p:txBody>
      </p:sp>
      <p:graphicFrame>
        <p:nvGraphicFramePr>
          <p:cNvPr id="3" name="Tableau 2"/>
          <p:cNvGraphicFramePr>
            <a:graphicFrameLocks noGrp="1"/>
          </p:cNvGraphicFramePr>
          <p:nvPr/>
        </p:nvGraphicFramePr>
        <p:xfrm>
          <a:off x="6572264" y="2357430"/>
          <a:ext cx="2428896" cy="29260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03612"/>
                <a:gridCol w="303612"/>
                <a:gridCol w="303612"/>
                <a:gridCol w="303612"/>
                <a:gridCol w="303612"/>
                <a:gridCol w="303612"/>
                <a:gridCol w="303612"/>
                <a:gridCol w="303612"/>
              </a:tblGrid>
              <a:tr h="267533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67533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67533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67533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67533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67533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67533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67533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5FF5C-2A02-4C30-979B-08FDC2AEE121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Khaled Belkadhi (LLR-Ecole Polytechnique)</a:t>
            </a:r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325431" y="285728"/>
            <a:ext cx="829881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600" dirty="0" err="1" smtClean="0">
                <a:solidFill>
                  <a:srgbClr val="C00000"/>
                </a:solidFill>
              </a:rPr>
              <a:t>Tracks</a:t>
            </a:r>
            <a:r>
              <a:rPr lang="fr-FR" sz="3600" dirty="0" smtClean="0">
                <a:solidFill>
                  <a:srgbClr val="C00000"/>
                </a:solidFill>
              </a:rPr>
              <a:t> Reconstruction </a:t>
            </a:r>
            <a:r>
              <a:rPr lang="fr-FR" sz="3600" dirty="0" err="1" smtClean="0">
                <a:solidFill>
                  <a:srgbClr val="C00000"/>
                </a:solidFill>
              </a:rPr>
              <a:t>with</a:t>
            </a:r>
            <a:r>
              <a:rPr lang="fr-FR" sz="3600" dirty="0" smtClean="0">
                <a:solidFill>
                  <a:srgbClr val="C00000"/>
                </a:solidFill>
              </a:rPr>
              <a:t> position </a:t>
            </a:r>
            <a:r>
              <a:rPr lang="fr-FR" sz="3600" dirty="0" err="1" smtClean="0">
                <a:solidFill>
                  <a:srgbClr val="C00000"/>
                </a:solidFill>
              </a:rPr>
              <a:t>cuts</a:t>
            </a:r>
            <a:endParaRPr lang="fr-FR" sz="3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642910" y="928670"/>
            <a:ext cx="450059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err="1" smtClean="0"/>
              <a:t>Result</a:t>
            </a:r>
            <a:r>
              <a:rPr lang="fr-FR" sz="2800" dirty="0" smtClean="0"/>
              <a:t>:</a:t>
            </a:r>
          </a:p>
          <a:p>
            <a:endParaRPr lang="fr-FR" sz="2800" dirty="0"/>
          </a:p>
        </p:txBody>
      </p:sp>
      <p:pic>
        <p:nvPicPr>
          <p:cNvPr id="4098" name="Picture 2" descr="C:\Documents and Settings\Administrateur\Bureau\plots de qualité\analyse_plots\84_04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090967"/>
            <a:ext cx="4143404" cy="3635488"/>
          </a:xfrm>
          <a:prstGeom prst="rect">
            <a:avLst/>
          </a:prstGeom>
          <a:noFill/>
        </p:spPr>
      </p:pic>
      <p:pic>
        <p:nvPicPr>
          <p:cNvPr id="4099" name="Picture 3" descr="C:\Documents and Settings\Administrateur\Bureau\plots de qualité\analyse_plots\84_03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000240"/>
            <a:ext cx="4171956" cy="3714776"/>
          </a:xfrm>
          <a:prstGeom prst="rect">
            <a:avLst/>
          </a:prstGeom>
          <a:noFill/>
        </p:spPr>
      </p:pic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5FF5C-2A02-4C30-979B-08FDC2AEE121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Khaled Belkadhi (LLR-Ecole Polytechnique)</a:t>
            </a:r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325431" y="285728"/>
            <a:ext cx="829881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600" dirty="0" err="1" smtClean="0">
                <a:solidFill>
                  <a:srgbClr val="C00000"/>
                </a:solidFill>
              </a:rPr>
              <a:t>Tracks</a:t>
            </a:r>
            <a:r>
              <a:rPr lang="fr-FR" sz="3600" dirty="0" smtClean="0">
                <a:solidFill>
                  <a:srgbClr val="C00000"/>
                </a:solidFill>
              </a:rPr>
              <a:t> Reconstruction </a:t>
            </a:r>
            <a:r>
              <a:rPr lang="fr-FR" sz="3600" dirty="0" err="1" smtClean="0">
                <a:solidFill>
                  <a:srgbClr val="C00000"/>
                </a:solidFill>
              </a:rPr>
              <a:t>with</a:t>
            </a:r>
            <a:r>
              <a:rPr lang="fr-FR" sz="3600" dirty="0" smtClean="0">
                <a:solidFill>
                  <a:srgbClr val="C00000"/>
                </a:solidFill>
              </a:rPr>
              <a:t> position </a:t>
            </a:r>
            <a:r>
              <a:rPr lang="fr-FR" sz="3600" dirty="0" err="1" smtClean="0">
                <a:solidFill>
                  <a:srgbClr val="C00000"/>
                </a:solidFill>
              </a:rPr>
              <a:t>cuts</a:t>
            </a:r>
            <a:endParaRPr lang="fr-FR" sz="3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5FF5C-2A02-4C30-979B-08FDC2AEE121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Khaled Belkadhi (LLR-Ecole Polytechnique)</a:t>
            </a:r>
            <a:endParaRPr lang="fr-FR"/>
          </a:p>
        </p:txBody>
      </p:sp>
      <p:pic>
        <p:nvPicPr>
          <p:cNvPr id="1026" name="Picture 2" descr="C:\Documents and Settings\Administrateur\Bureau\Plots\fNhits_084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2103702"/>
            <a:ext cx="6057896" cy="4125636"/>
          </a:xfrm>
          <a:prstGeom prst="rect">
            <a:avLst/>
          </a:prstGeom>
          <a:noFill/>
        </p:spPr>
      </p:pic>
      <p:sp>
        <p:nvSpPr>
          <p:cNvPr id="6" name="Titre 1"/>
          <p:cNvSpPr txBox="1">
            <a:spLocks/>
          </p:cNvSpPr>
          <p:nvPr/>
        </p:nvSpPr>
        <p:spPr>
          <a:xfrm>
            <a:off x="152400" y="366690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5000" noProof="0" dirty="0" err="1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Quality</a:t>
            </a:r>
            <a:r>
              <a:rPr lang="fr-FR" sz="5000" noProof="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 Plots</a:t>
            </a:r>
            <a:endParaRPr kumimoji="0" lang="fr-FR" sz="50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1142976" y="1285860"/>
            <a:ext cx="1800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Number</a:t>
            </a:r>
            <a:r>
              <a:rPr lang="fr-FR" dirty="0" smtClean="0"/>
              <a:t> of Hits:</a:t>
            </a:r>
            <a:endParaRPr lang="fr-F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5FF5C-2A02-4C30-979B-08FDC2AEE121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Khaled Belkadhi (LLR-Ecole Polytechnique)</a:t>
            </a:r>
            <a:endParaRPr lang="fr-FR"/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152400" y="366690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5000" noProof="0" dirty="0" err="1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Quality</a:t>
            </a:r>
            <a:r>
              <a:rPr lang="fr-FR" sz="5000" noProof="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 Plots</a:t>
            </a:r>
            <a:endParaRPr kumimoji="0" lang="fr-FR" sz="50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1142976" y="1285860"/>
            <a:ext cx="2673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Number</a:t>
            </a:r>
            <a:r>
              <a:rPr lang="fr-FR" dirty="0" smtClean="0"/>
              <a:t> of  </a:t>
            </a:r>
            <a:r>
              <a:rPr lang="fr-FR" dirty="0" err="1" smtClean="0"/>
              <a:t>Track</a:t>
            </a:r>
            <a:r>
              <a:rPr lang="fr-FR" dirty="0" smtClean="0"/>
              <a:t> </a:t>
            </a:r>
            <a:r>
              <a:rPr lang="fr-FR" dirty="0" err="1" smtClean="0"/>
              <a:t>Layers</a:t>
            </a:r>
            <a:r>
              <a:rPr lang="fr-FR" dirty="0" smtClean="0"/>
              <a:t>:</a:t>
            </a:r>
            <a:endParaRPr lang="fr-FR" dirty="0"/>
          </a:p>
        </p:txBody>
      </p:sp>
      <p:pic>
        <p:nvPicPr>
          <p:cNvPr id="5122" name="Picture 2" descr="C:\Documents and Settings\Administrateur\Bureau\fNlayers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7300" y="1771670"/>
            <a:ext cx="6629400" cy="45148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5FF5C-2A02-4C30-979B-08FDC2AEE121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Khaled Belkadhi (LLR-Ecole Polytechnique)</a:t>
            </a:r>
            <a:endParaRPr lang="fr-FR"/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152400" y="366690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5000" noProof="0" dirty="0" err="1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Quality</a:t>
            </a:r>
            <a:r>
              <a:rPr lang="fr-FR" sz="5000" noProof="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 Plots</a:t>
            </a:r>
            <a:endParaRPr kumimoji="0" lang="fr-FR" sz="50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1142976" y="1285860"/>
            <a:ext cx="12264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Hits Time 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1428728" y="61436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pic>
        <p:nvPicPr>
          <p:cNvPr id="4099" name="Picture 3" descr="C:\Documents and Settings\Administrateur\Bureau\time_084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843108"/>
            <a:ext cx="6629400" cy="45148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28596" y="1262706"/>
            <a:ext cx="38218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smtClean="0">
                <a:latin typeface="Arial" pitchFamily="34" charset="0"/>
                <a:cs typeface="Arial" pitchFamily="34" charset="0"/>
              </a:rPr>
              <a:t>RUN084 </a:t>
            </a:r>
            <a:r>
              <a:rPr lang="fr-FR" sz="2800" dirty="0" err="1" smtClean="0">
                <a:latin typeface="Arial" pitchFamily="34" charset="0"/>
                <a:cs typeface="Arial" pitchFamily="34" charset="0"/>
              </a:rPr>
              <a:t>Beam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 Profile:</a:t>
            </a:r>
            <a:endParaRPr lang="fr-FR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5FF5C-2A02-4C30-979B-08FDC2AEE121}" type="slidenum">
              <a:rPr lang="fr-FR" smtClean="0"/>
              <a:pPr/>
              <a:t>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Khaled Belkadhi (LLR-Ecole Polytechnique)</a:t>
            </a:r>
            <a:endParaRPr lang="fr-FR"/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0" y="214290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5000" dirty="0" err="1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Efficiency</a:t>
            </a:r>
            <a:r>
              <a:rPr lang="fr-FR" sz="500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FR" sz="5000" dirty="0" err="1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Map</a:t>
            </a:r>
            <a:endParaRPr kumimoji="0" lang="fr-FR" sz="50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146" name="Picture 2" descr="C:\Documents and Settings\Administrateur\Bureau\plots\Eff_map_gif\events_run84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000240"/>
            <a:ext cx="8074850" cy="4286280"/>
          </a:xfrm>
          <a:prstGeom prst="rect">
            <a:avLst/>
          </a:prstGeom>
          <a:noFill/>
        </p:spPr>
      </p:pic>
      <p:sp>
        <p:nvSpPr>
          <p:cNvPr id="8" name="ZoneTexte 7"/>
          <p:cNvSpPr txBox="1"/>
          <p:nvPr/>
        </p:nvSpPr>
        <p:spPr>
          <a:xfrm>
            <a:off x="714348" y="2285992"/>
            <a:ext cx="348172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4</a:t>
            </a:r>
          </a:p>
          <a:p>
            <a:endParaRPr lang="fr-FR" sz="2400" dirty="0" smtClean="0"/>
          </a:p>
          <a:p>
            <a:endParaRPr lang="fr-FR" sz="2400" dirty="0" smtClean="0"/>
          </a:p>
          <a:p>
            <a:r>
              <a:rPr lang="fr-FR" sz="2400" dirty="0" smtClean="0"/>
              <a:t>3</a:t>
            </a:r>
          </a:p>
          <a:p>
            <a:endParaRPr lang="fr-FR" sz="2400" dirty="0" smtClean="0"/>
          </a:p>
          <a:p>
            <a:endParaRPr lang="fr-FR" sz="2400" dirty="0" smtClean="0"/>
          </a:p>
          <a:p>
            <a:r>
              <a:rPr lang="fr-FR" sz="2400" dirty="0" smtClean="0"/>
              <a:t>2</a:t>
            </a:r>
          </a:p>
          <a:p>
            <a:endParaRPr lang="fr-FR" sz="2400" dirty="0" smtClean="0"/>
          </a:p>
          <a:p>
            <a:endParaRPr lang="fr-FR" sz="2400" dirty="0" smtClean="0">
              <a:latin typeface="Arial Black" pitchFamily="34" charset="0"/>
            </a:endParaRPr>
          </a:p>
          <a:p>
            <a:r>
              <a:rPr lang="fr-FR" sz="2400" dirty="0" smtClean="0"/>
              <a:t>1</a:t>
            </a:r>
            <a:endParaRPr lang="fr-FR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158" y="2143116"/>
            <a:ext cx="8229600" cy="3929090"/>
          </a:xfrm>
        </p:spPr>
        <p:txBody>
          <a:bodyPr>
            <a:noAutofit/>
          </a:bodyPr>
          <a:lstStyle/>
          <a:p>
            <a:r>
              <a:rPr lang="fr-FR" sz="3200" dirty="0" smtClean="0"/>
              <a:t>The Test </a:t>
            </a:r>
            <a:r>
              <a:rPr lang="fr-FR" sz="3200" dirty="0" err="1" smtClean="0"/>
              <a:t>Beam</a:t>
            </a:r>
            <a:endParaRPr lang="fr-FR" sz="3200" dirty="0" smtClean="0"/>
          </a:p>
          <a:p>
            <a:r>
              <a:rPr lang="fr-FR" sz="3200" dirty="0" err="1" smtClean="0"/>
              <a:t>Efficiency</a:t>
            </a:r>
            <a:r>
              <a:rPr lang="fr-FR" sz="3200" dirty="0" smtClean="0"/>
              <a:t> </a:t>
            </a:r>
            <a:r>
              <a:rPr lang="fr-FR" sz="3200" dirty="0" err="1" smtClean="0"/>
              <a:t>study</a:t>
            </a:r>
            <a:endParaRPr lang="fr-FR" sz="3200" dirty="0" smtClean="0"/>
          </a:p>
          <a:p>
            <a:r>
              <a:rPr lang="fr-FR" sz="3200" dirty="0" smtClean="0"/>
              <a:t>Time </a:t>
            </a:r>
            <a:r>
              <a:rPr lang="fr-FR" sz="3200" dirty="0" err="1" smtClean="0"/>
              <a:t>cuts</a:t>
            </a:r>
            <a:r>
              <a:rPr lang="fr-FR" sz="3200" dirty="0" smtClean="0"/>
              <a:t> for </a:t>
            </a:r>
            <a:r>
              <a:rPr lang="fr-FR" sz="3200" dirty="0" err="1" smtClean="0"/>
              <a:t>tracks</a:t>
            </a:r>
            <a:r>
              <a:rPr lang="fr-FR" sz="3200" dirty="0" smtClean="0"/>
              <a:t> reconstruction</a:t>
            </a:r>
          </a:p>
          <a:p>
            <a:r>
              <a:rPr lang="fr-FR" sz="3200" dirty="0" err="1" smtClean="0"/>
              <a:t>Tracks</a:t>
            </a:r>
            <a:r>
              <a:rPr lang="fr-FR" sz="3200" dirty="0" smtClean="0"/>
              <a:t> reconstruction </a:t>
            </a:r>
            <a:r>
              <a:rPr lang="fr-FR" sz="3200" dirty="0" err="1" smtClean="0"/>
              <a:t>without</a:t>
            </a:r>
            <a:r>
              <a:rPr lang="fr-FR" sz="3200" dirty="0" smtClean="0"/>
              <a:t> position </a:t>
            </a:r>
            <a:r>
              <a:rPr lang="fr-FR" sz="3200" dirty="0" err="1" smtClean="0"/>
              <a:t>cuts</a:t>
            </a:r>
            <a:endParaRPr lang="fr-FR" sz="3200" dirty="0" smtClean="0"/>
          </a:p>
          <a:p>
            <a:r>
              <a:rPr lang="fr-FR" sz="3200" dirty="0" err="1" smtClean="0"/>
              <a:t>Tracks</a:t>
            </a:r>
            <a:r>
              <a:rPr lang="fr-FR" sz="3200" dirty="0" smtClean="0"/>
              <a:t> reconstruction </a:t>
            </a:r>
            <a:r>
              <a:rPr lang="fr-FR" sz="3200" dirty="0" err="1" smtClean="0"/>
              <a:t>with</a:t>
            </a:r>
            <a:r>
              <a:rPr lang="fr-FR" sz="3200" dirty="0" smtClean="0"/>
              <a:t> position </a:t>
            </a:r>
            <a:r>
              <a:rPr lang="fr-FR" sz="3200" dirty="0" err="1" smtClean="0"/>
              <a:t>cuts</a:t>
            </a:r>
            <a:endParaRPr lang="fr-FR" sz="3200" dirty="0" smtClean="0"/>
          </a:p>
          <a:p>
            <a:r>
              <a:rPr lang="fr-FR" sz="3200" dirty="0" err="1" smtClean="0"/>
              <a:t>Efficiency</a:t>
            </a:r>
            <a:r>
              <a:rPr lang="fr-FR" sz="3200" dirty="0" smtClean="0"/>
              <a:t> </a:t>
            </a:r>
            <a:r>
              <a:rPr lang="fr-FR" sz="3200" dirty="0" err="1" smtClean="0"/>
              <a:t>map</a:t>
            </a:r>
            <a:endParaRPr lang="fr-FR" sz="3200" dirty="0" smtClean="0"/>
          </a:p>
          <a:p>
            <a:r>
              <a:rPr lang="fr-FR" sz="3200" dirty="0" smtClean="0"/>
              <a:t>Conclusion</a:t>
            </a:r>
          </a:p>
          <a:p>
            <a:endParaRPr lang="fr-FR" sz="32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Khaled Belkadhi (LLR-Ecole Polytechnique)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5FF5C-2A02-4C30-979B-08FDC2AEE121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28596" y="1262706"/>
            <a:ext cx="40943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smtClean="0">
                <a:latin typeface="Arial" pitchFamily="34" charset="0"/>
                <a:cs typeface="Arial" pitchFamily="34" charset="0"/>
              </a:rPr>
              <a:t>RUN084 </a:t>
            </a:r>
            <a:r>
              <a:rPr lang="fr-FR" sz="2800" dirty="0" err="1" smtClean="0">
                <a:latin typeface="Arial" pitchFamily="34" charset="0"/>
                <a:cs typeface="Arial" pitchFamily="34" charset="0"/>
              </a:rPr>
              <a:t>Efficiency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sz="2800" dirty="0" err="1" smtClean="0">
                <a:latin typeface="Arial" pitchFamily="34" charset="0"/>
                <a:cs typeface="Arial" pitchFamily="34" charset="0"/>
              </a:rPr>
              <a:t>Map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:</a:t>
            </a:r>
            <a:endParaRPr lang="fr-FR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5FF5C-2A02-4C30-979B-08FDC2AEE121}" type="slidenum">
              <a:rPr lang="fr-FR" smtClean="0"/>
              <a:pPr/>
              <a:t>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Khaled Belkadhi (LLR-Ecole Polytechnique)</a:t>
            </a:r>
            <a:endParaRPr lang="fr-FR"/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0" y="214290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5000" dirty="0" err="1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Efficiency</a:t>
            </a:r>
            <a:r>
              <a:rPr lang="fr-FR" sz="500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FR" sz="5000" dirty="0" err="1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Map</a:t>
            </a:r>
            <a:endParaRPr kumimoji="0" lang="fr-FR" sz="50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" name="Picture 4" descr="C:\Documents and Settings\Administrateur\Bureau\plots\Eff_map_gif\efficiencymap_run84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071678"/>
            <a:ext cx="7858180" cy="4214828"/>
          </a:xfrm>
          <a:prstGeom prst="rect">
            <a:avLst/>
          </a:prstGeom>
          <a:noFill/>
        </p:spPr>
      </p:pic>
      <p:sp>
        <p:nvSpPr>
          <p:cNvPr id="11" name="ZoneTexte 10"/>
          <p:cNvSpPr txBox="1"/>
          <p:nvPr/>
        </p:nvSpPr>
        <p:spPr>
          <a:xfrm>
            <a:off x="937680" y="2285992"/>
            <a:ext cx="348172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4</a:t>
            </a:r>
          </a:p>
          <a:p>
            <a:endParaRPr lang="fr-FR" sz="2400" dirty="0" smtClean="0"/>
          </a:p>
          <a:p>
            <a:endParaRPr lang="fr-FR" sz="2400" dirty="0" smtClean="0"/>
          </a:p>
          <a:p>
            <a:r>
              <a:rPr lang="fr-FR" sz="2400" dirty="0" smtClean="0"/>
              <a:t>3</a:t>
            </a:r>
          </a:p>
          <a:p>
            <a:endParaRPr lang="fr-FR" sz="2400" dirty="0" smtClean="0"/>
          </a:p>
          <a:p>
            <a:endParaRPr lang="fr-FR" sz="2400" dirty="0" smtClean="0"/>
          </a:p>
          <a:p>
            <a:r>
              <a:rPr lang="fr-FR" sz="2400" dirty="0" smtClean="0"/>
              <a:t>2</a:t>
            </a:r>
          </a:p>
          <a:p>
            <a:endParaRPr lang="fr-FR" sz="2400" dirty="0" smtClean="0"/>
          </a:p>
          <a:p>
            <a:endParaRPr lang="fr-FR" sz="2400" dirty="0" smtClean="0">
              <a:latin typeface="Arial Black" pitchFamily="34" charset="0"/>
            </a:endParaRPr>
          </a:p>
          <a:p>
            <a:r>
              <a:rPr lang="fr-FR" sz="2400" dirty="0" smtClean="0"/>
              <a:t>1</a:t>
            </a:r>
            <a:endParaRPr lang="fr-FR" sz="2400" dirty="0"/>
          </a:p>
        </p:txBody>
      </p:sp>
      <p:sp>
        <p:nvSpPr>
          <p:cNvPr id="16" name="ZoneTexte 15"/>
          <p:cNvSpPr txBox="1"/>
          <p:nvPr/>
        </p:nvSpPr>
        <p:spPr>
          <a:xfrm>
            <a:off x="8286776" y="2071679"/>
            <a:ext cx="753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100 %</a:t>
            </a:r>
          </a:p>
          <a:p>
            <a:endParaRPr lang="fr-FR" sz="1600" dirty="0" smtClean="0"/>
          </a:p>
          <a:p>
            <a:endParaRPr lang="fr-FR" sz="1600" dirty="0" smtClean="0"/>
          </a:p>
          <a:p>
            <a:r>
              <a:rPr lang="fr-FR" sz="1600" dirty="0" smtClean="0"/>
              <a:t>0 %</a:t>
            </a:r>
            <a:endParaRPr lang="fr-FR" sz="1600" dirty="0"/>
          </a:p>
        </p:txBody>
      </p:sp>
      <p:sp>
        <p:nvSpPr>
          <p:cNvPr id="17" name="ZoneTexte 16"/>
          <p:cNvSpPr txBox="1"/>
          <p:nvPr/>
        </p:nvSpPr>
        <p:spPr>
          <a:xfrm>
            <a:off x="8247424" y="3071810"/>
            <a:ext cx="753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100 %</a:t>
            </a:r>
          </a:p>
          <a:p>
            <a:endParaRPr lang="fr-FR" sz="1600" dirty="0" smtClean="0"/>
          </a:p>
          <a:p>
            <a:endParaRPr lang="fr-FR" sz="1600" dirty="0" smtClean="0"/>
          </a:p>
          <a:p>
            <a:r>
              <a:rPr lang="fr-FR" sz="1600" dirty="0" smtClean="0"/>
              <a:t>0 %</a:t>
            </a:r>
            <a:endParaRPr lang="fr-FR" sz="1600" dirty="0"/>
          </a:p>
        </p:txBody>
      </p:sp>
      <p:sp>
        <p:nvSpPr>
          <p:cNvPr id="18" name="ZoneTexte 17"/>
          <p:cNvSpPr txBox="1"/>
          <p:nvPr/>
        </p:nvSpPr>
        <p:spPr>
          <a:xfrm>
            <a:off x="8215338" y="4209170"/>
            <a:ext cx="753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100 %</a:t>
            </a:r>
          </a:p>
          <a:p>
            <a:endParaRPr lang="fr-FR" sz="1600" dirty="0" smtClean="0"/>
          </a:p>
          <a:p>
            <a:endParaRPr lang="fr-FR" sz="1600" dirty="0" smtClean="0"/>
          </a:p>
          <a:p>
            <a:r>
              <a:rPr lang="fr-FR" sz="1600" dirty="0" smtClean="0"/>
              <a:t>0 %</a:t>
            </a:r>
            <a:endParaRPr lang="fr-FR" sz="1600" dirty="0"/>
          </a:p>
        </p:txBody>
      </p:sp>
      <p:sp>
        <p:nvSpPr>
          <p:cNvPr id="19" name="ZoneTexte 18"/>
          <p:cNvSpPr txBox="1"/>
          <p:nvPr/>
        </p:nvSpPr>
        <p:spPr>
          <a:xfrm>
            <a:off x="8215338" y="5923682"/>
            <a:ext cx="7537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100 %</a:t>
            </a:r>
          </a:p>
          <a:p>
            <a:endParaRPr lang="fr-FR" sz="1600" dirty="0" smtClean="0"/>
          </a:p>
          <a:p>
            <a:endParaRPr lang="fr-FR" sz="1600" dirty="0" smtClean="0"/>
          </a:p>
          <a:p>
            <a:r>
              <a:rPr lang="fr-FR" sz="1600" dirty="0" smtClean="0"/>
              <a:t>0 %</a:t>
            </a:r>
            <a:endParaRPr lang="fr-FR" sz="1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5FF5C-2A02-4C30-979B-08FDC2AEE121}" type="slidenum">
              <a:rPr lang="fr-FR" smtClean="0"/>
              <a:pPr/>
              <a:t>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Khaled Belkadhi (LLR-Ecole Polytechnique)</a:t>
            </a:r>
            <a:endParaRPr lang="fr-FR"/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0" y="214290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5000" dirty="0" err="1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Efficiency</a:t>
            </a:r>
            <a:r>
              <a:rPr lang="fr-FR" sz="500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FR" sz="5000" dirty="0" err="1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Map</a:t>
            </a:r>
            <a:endParaRPr kumimoji="0" lang="fr-FR" sz="50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170" name="Picture 2" descr="C:\Documents and Settings\Administrateur\Bureau\efficiencyZ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7" y="1067723"/>
            <a:ext cx="8601101" cy="529023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Khaled Belkadhi (LLR-Ecole Polytechnique)</a:t>
            </a:r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5FF5C-2A02-4C30-979B-08FDC2AEE121}" type="slidenum">
              <a:rPr lang="fr-FR" smtClean="0"/>
              <a:pPr/>
              <a:t>22</a:t>
            </a:fld>
            <a:endParaRPr lang="fr-FR"/>
          </a:p>
        </p:txBody>
      </p:sp>
      <p:sp>
        <p:nvSpPr>
          <p:cNvPr id="4" name="ZoneTexte 3"/>
          <p:cNvSpPr txBox="1"/>
          <p:nvPr/>
        </p:nvSpPr>
        <p:spPr>
          <a:xfrm>
            <a:off x="2428860" y="500042"/>
            <a:ext cx="35649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5400" dirty="0" smtClean="0"/>
              <a:t>Conclusion</a:t>
            </a:r>
            <a:endParaRPr lang="fr-FR" sz="5400" dirty="0"/>
          </a:p>
        </p:txBody>
      </p:sp>
      <p:sp>
        <p:nvSpPr>
          <p:cNvPr id="5" name="ZoneTexte 4"/>
          <p:cNvSpPr txBox="1"/>
          <p:nvPr/>
        </p:nvSpPr>
        <p:spPr>
          <a:xfrm>
            <a:off x="571472" y="1857364"/>
            <a:ext cx="8047075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fr-FR" sz="2800" dirty="0" smtClean="0"/>
              <a:t> All </a:t>
            </a:r>
            <a:r>
              <a:rPr lang="fr-FR" sz="2800" dirty="0" err="1" smtClean="0"/>
              <a:t>tools</a:t>
            </a:r>
            <a:r>
              <a:rPr lang="fr-FR" sz="2800" dirty="0" smtClean="0"/>
              <a:t> for time </a:t>
            </a:r>
            <a:r>
              <a:rPr lang="fr-FR" sz="2800" dirty="0" err="1" smtClean="0"/>
              <a:t>reconstruct</a:t>
            </a:r>
            <a:r>
              <a:rPr lang="fr-FR" sz="2800" dirty="0" smtClean="0"/>
              <a:t> ion of events</a:t>
            </a:r>
          </a:p>
          <a:p>
            <a:endParaRPr lang="fr-FR" sz="2800" dirty="0" smtClean="0"/>
          </a:p>
          <a:p>
            <a:pPr>
              <a:buFont typeface="Wingdings" pitchFamily="2" charset="2"/>
              <a:buChar char="q"/>
            </a:pPr>
            <a:r>
              <a:rPr lang="fr-FR" sz="2800" dirty="0" smtClean="0"/>
              <a:t>Access to full detector </a:t>
            </a:r>
            <a:r>
              <a:rPr lang="fr-FR" sz="2800" dirty="0" err="1" smtClean="0"/>
              <a:t>history</a:t>
            </a:r>
            <a:endParaRPr lang="fr-FR" sz="2800" dirty="0" smtClean="0"/>
          </a:p>
          <a:p>
            <a:endParaRPr lang="fr-FR" sz="2800" dirty="0" smtClean="0"/>
          </a:p>
          <a:p>
            <a:pPr>
              <a:buFont typeface="Wingdings" pitchFamily="2" charset="2"/>
              <a:buChar char="q"/>
            </a:pPr>
            <a:r>
              <a:rPr lang="fr-FR" sz="2800" dirty="0" err="1" smtClean="0"/>
              <a:t>Study</a:t>
            </a:r>
            <a:r>
              <a:rPr lang="fr-FR" sz="2800" dirty="0" smtClean="0"/>
              <a:t> of </a:t>
            </a:r>
            <a:r>
              <a:rPr lang="fr-FR" sz="2800" dirty="0" err="1" smtClean="0"/>
              <a:t>different</a:t>
            </a:r>
            <a:r>
              <a:rPr lang="fr-FR" sz="2800" dirty="0" smtClean="0"/>
              <a:t> </a:t>
            </a:r>
            <a:r>
              <a:rPr lang="fr-FR" sz="2800" dirty="0" err="1" smtClean="0"/>
              <a:t>parameters</a:t>
            </a:r>
            <a:r>
              <a:rPr lang="fr-FR" sz="2800" dirty="0" smtClean="0"/>
              <a:t> </a:t>
            </a:r>
          </a:p>
          <a:p>
            <a:r>
              <a:rPr lang="fr-FR" sz="2800" dirty="0" smtClean="0"/>
              <a:t>(Gaz, HV, Type of </a:t>
            </a:r>
            <a:r>
              <a:rPr lang="fr-FR" sz="2800" dirty="0" err="1" smtClean="0"/>
              <a:t>particles</a:t>
            </a:r>
            <a:r>
              <a:rPr lang="fr-FR" sz="2800" dirty="0" smtClean="0"/>
              <a:t> ..): Full </a:t>
            </a:r>
            <a:r>
              <a:rPr lang="fr-FR" sz="2800" dirty="0" err="1" smtClean="0"/>
              <a:t>efficiency</a:t>
            </a:r>
            <a:r>
              <a:rPr lang="fr-FR" sz="2800" dirty="0" smtClean="0"/>
              <a:t>  </a:t>
            </a:r>
            <a:r>
              <a:rPr lang="fr-FR" sz="2800" dirty="0" err="1" smtClean="0"/>
              <a:t>study</a:t>
            </a:r>
            <a:endParaRPr lang="fr-FR" sz="2800" dirty="0" smtClean="0"/>
          </a:p>
          <a:p>
            <a:endParaRPr lang="fr-FR" sz="2800" dirty="0" smtClean="0"/>
          </a:p>
          <a:p>
            <a:pPr>
              <a:buFont typeface="Wingdings" pitchFamily="2" charset="2"/>
              <a:buChar char="q"/>
            </a:pPr>
            <a:endParaRPr lang="fr-FR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Khaled Belkadhi (LLR-Ecole Polytechnique)</a:t>
            </a:r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5FF5C-2A02-4C30-979B-08FDC2AEE121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2857488" y="785794"/>
            <a:ext cx="28636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3200" dirty="0" smtClean="0">
                <a:solidFill>
                  <a:srgbClr val="FF0000"/>
                </a:solidFill>
              </a:rPr>
              <a:t>The </a:t>
            </a:r>
            <a:r>
              <a:rPr lang="fr-FR" sz="3200" dirty="0" err="1" smtClean="0">
                <a:solidFill>
                  <a:srgbClr val="FF0000"/>
                </a:solidFill>
              </a:rPr>
              <a:t>TestBeam</a:t>
            </a:r>
            <a:r>
              <a:rPr lang="fr-FR" sz="3200" dirty="0" smtClean="0">
                <a:solidFill>
                  <a:srgbClr val="FF0000"/>
                </a:solidFill>
              </a:rPr>
              <a:t> </a:t>
            </a:r>
            <a:endParaRPr lang="fr-FR" sz="3200" dirty="0">
              <a:solidFill>
                <a:srgbClr val="FF0000"/>
              </a:solidFill>
            </a:endParaRPr>
          </a:p>
        </p:txBody>
      </p:sp>
      <p:pic>
        <p:nvPicPr>
          <p:cNvPr id="8" name="Picture 3" descr="C:\Documents and Settings\Administrateur\Bureau\Nouveau dossier(2)\HPIM369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2500306"/>
            <a:ext cx="3357586" cy="3714776"/>
          </a:xfrm>
          <a:prstGeom prst="rect">
            <a:avLst/>
          </a:prstGeom>
          <a:noFill/>
        </p:spPr>
      </p:pic>
      <p:sp>
        <p:nvSpPr>
          <p:cNvPr id="9" name="Espace réservé du pied de page 6"/>
          <p:cNvSpPr txBox="1">
            <a:spLocks/>
          </p:cNvSpPr>
          <p:nvPr/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hade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Khaled Belkadhi (LLR-Ecole Polytechnique)</a:t>
            </a: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Espace réservé du numéro de diapositive 7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EEE01C-9131-433C-95C4-3AECE5BE174A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hade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85238" y="1428736"/>
            <a:ext cx="905876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>
              <a:buFont typeface="Wingdings" pitchFamily="2" charset="2"/>
              <a:buChar char="Ø"/>
            </a:pPr>
            <a:r>
              <a:rPr lang="fr-FR" sz="2000" dirty="0" err="1" smtClean="0">
                <a:latin typeface="Arial Black" pitchFamily="34" charset="0"/>
              </a:rPr>
              <a:t>TestBeam</a:t>
            </a:r>
            <a:r>
              <a:rPr lang="fr-FR" sz="2000" dirty="0" smtClean="0">
                <a:latin typeface="Arial Black" pitchFamily="34" charset="0"/>
              </a:rPr>
              <a:t> </a:t>
            </a:r>
            <a:r>
              <a:rPr lang="fr-FR" sz="2000" dirty="0" err="1" smtClean="0">
                <a:latin typeface="Arial Black" pitchFamily="34" charset="0"/>
              </a:rPr>
              <a:t>at</a:t>
            </a:r>
            <a:r>
              <a:rPr lang="fr-FR" sz="2000" dirty="0" smtClean="0">
                <a:latin typeface="Arial Black" pitchFamily="34" charset="0"/>
              </a:rPr>
              <a:t> CERN (PS)</a:t>
            </a:r>
          </a:p>
          <a:p>
            <a:pPr lvl="1">
              <a:buFont typeface="Wingdings" pitchFamily="2" charset="2"/>
              <a:buChar char="Ø"/>
            </a:pPr>
            <a:r>
              <a:rPr lang="fr-FR" sz="2000" dirty="0" smtClean="0">
                <a:latin typeface="Arial Black" pitchFamily="34" charset="0"/>
              </a:rPr>
              <a:t>July-August 2008: 4 RPC  32×8 cm2</a:t>
            </a:r>
          </a:p>
          <a:p>
            <a:pPr lvl="1">
              <a:buFont typeface="Wingdings" pitchFamily="2" charset="2"/>
              <a:buChar char="Ø"/>
            </a:pPr>
            <a:r>
              <a:rPr lang="fr-FR" sz="2000" dirty="0" err="1" smtClean="0">
                <a:latin typeface="Arial Black" pitchFamily="34" charset="0"/>
              </a:rPr>
              <a:t>November</a:t>
            </a:r>
            <a:r>
              <a:rPr lang="fr-FR" sz="2000" dirty="0" smtClean="0">
                <a:latin typeface="Arial Black" pitchFamily="34" charset="0"/>
              </a:rPr>
              <a:t> 2008: 5 RPC 32×8 cm2 (</a:t>
            </a:r>
            <a:r>
              <a:rPr lang="fr-FR" sz="2000" dirty="0" err="1" smtClean="0">
                <a:latin typeface="Arial Black" pitchFamily="34" charset="0"/>
              </a:rPr>
              <a:t>with</a:t>
            </a:r>
            <a:r>
              <a:rPr lang="fr-FR" sz="2000" dirty="0" smtClean="0">
                <a:latin typeface="Arial Black" pitchFamily="34" charset="0"/>
              </a:rPr>
              <a:t> one multi-gap RPC)</a:t>
            </a:r>
            <a:endParaRPr lang="fr-FR" sz="2000" dirty="0">
              <a:latin typeface="Arial Black" pitchFamily="34" charset="0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714348" y="2357430"/>
            <a:ext cx="21082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latin typeface="Arial" pitchFamily="34" charset="0"/>
                <a:cs typeface="Arial" pitchFamily="34" charset="0"/>
              </a:rPr>
              <a:t>RPC: 4 </a:t>
            </a:r>
            <a:r>
              <a:rPr lang="fr-FR" dirty="0" err="1" smtClean="0">
                <a:latin typeface="Arial" pitchFamily="34" charset="0"/>
                <a:cs typeface="Arial" pitchFamily="34" charset="0"/>
              </a:rPr>
              <a:t>Asics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fr-FR" dirty="0" err="1" smtClean="0">
                <a:latin typeface="Arial" pitchFamily="34" charset="0"/>
                <a:cs typeface="Arial" pitchFamily="34" charset="0"/>
              </a:rPr>
              <a:t>Asic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: 64 </a:t>
            </a:r>
            <a:r>
              <a:rPr lang="fr-FR" dirty="0" err="1" smtClean="0">
                <a:latin typeface="Arial" pitchFamily="34" charset="0"/>
                <a:cs typeface="Arial" pitchFamily="34" charset="0"/>
              </a:rPr>
              <a:t>Channels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 </a:t>
            </a:r>
            <a:endParaRPr lang="fr-FR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5" name="Tableau 14"/>
          <p:cNvGraphicFramePr>
            <a:graphicFrameLocks noGrp="1"/>
          </p:cNvGraphicFramePr>
          <p:nvPr/>
        </p:nvGraphicFramePr>
        <p:xfrm>
          <a:off x="500034" y="3286124"/>
          <a:ext cx="4714876" cy="6429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8719"/>
                <a:gridCol w="1178719"/>
                <a:gridCol w="1178719"/>
                <a:gridCol w="1178719"/>
              </a:tblGrid>
              <a:tr h="642942">
                <a:tc>
                  <a:txBody>
                    <a:bodyPr/>
                    <a:lstStyle/>
                    <a:p>
                      <a:endParaRPr lang="fr-FR" dirty="0" smtClean="0"/>
                    </a:p>
                    <a:p>
                      <a:r>
                        <a:rPr lang="fr-FR" dirty="0" smtClean="0"/>
                        <a:t>      1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 smtClean="0"/>
                    </a:p>
                    <a:p>
                      <a:r>
                        <a:rPr lang="fr-FR" dirty="0" smtClean="0"/>
                        <a:t>      2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 smtClean="0"/>
                    </a:p>
                    <a:p>
                      <a:r>
                        <a:rPr lang="fr-FR" dirty="0" smtClean="0"/>
                        <a:t>         3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 smtClean="0"/>
                    </a:p>
                    <a:p>
                      <a:r>
                        <a:rPr lang="fr-FR" dirty="0" smtClean="0"/>
                        <a:t>       4</a:t>
                      </a:r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" name="ZoneTexte 16"/>
          <p:cNvSpPr txBox="1"/>
          <p:nvPr/>
        </p:nvSpPr>
        <p:spPr>
          <a:xfrm>
            <a:off x="642910" y="4357694"/>
            <a:ext cx="280878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latin typeface="Arial" pitchFamily="34" charset="0"/>
                <a:cs typeface="Arial" pitchFamily="34" charset="0"/>
              </a:rPr>
              <a:t>2 </a:t>
            </a:r>
            <a:r>
              <a:rPr lang="fr-FR" dirty="0" err="1" smtClean="0">
                <a:latin typeface="Arial" pitchFamily="34" charset="0"/>
                <a:cs typeface="Arial" pitchFamily="34" charset="0"/>
              </a:rPr>
              <a:t>Scintillators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: Trigger </a:t>
            </a:r>
          </a:p>
          <a:p>
            <a:r>
              <a:rPr lang="fr-FR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 Read </a:t>
            </a:r>
            <a:r>
              <a:rPr lang="fr-FR" dirty="0" err="1" smtClean="0">
                <a:latin typeface="Arial" pitchFamily="34" charset="0"/>
                <a:cs typeface="Arial" pitchFamily="34" charset="0"/>
                <a:sym typeface="Wingdings" pitchFamily="2" charset="2"/>
              </a:rPr>
              <a:t>recorded</a:t>
            </a:r>
            <a:r>
              <a:rPr lang="fr-FR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  events</a:t>
            </a:r>
            <a:endParaRPr lang="fr-FR" dirty="0" smtClean="0">
              <a:latin typeface="Arial" pitchFamily="34" charset="0"/>
              <a:cs typeface="Arial" pitchFamily="34" charset="0"/>
            </a:endParaRPr>
          </a:p>
          <a:p>
            <a:endParaRPr lang="fr-FR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Khaled Belkadhi (LLR-Ecole Polytechnique)</a:t>
            </a:r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5FF5C-2A02-4C30-979B-08FDC2AEE121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2857488" y="785794"/>
            <a:ext cx="28636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3200" dirty="0" smtClean="0">
                <a:solidFill>
                  <a:srgbClr val="FF0000"/>
                </a:solidFill>
              </a:rPr>
              <a:t>The </a:t>
            </a:r>
            <a:r>
              <a:rPr lang="fr-FR" sz="3200" dirty="0" err="1" smtClean="0">
                <a:solidFill>
                  <a:srgbClr val="FF0000"/>
                </a:solidFill>
              </a:rPr>
              <a:t>TestBeam</a:t>
            </a:r>
            <a:r>
              <a:rPr lang="fr-FR" sz="3200" dirty="0" smtClean="0">
                <a:solidFill>
                  <a:srgbClr val="FF0000"/>
                </a:solidFill>
              </a:rPr>
              <a:t> </a:t>
            </a:r>
            <a:endParaRPr lang="fr-FR" sz="3200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3000372"/>
            <a:ext cx="5370574" cy="3095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ZoneTexte 6"/>
          <p:cNvSpPr txBox="1"/>
          <p:nvPr/>
        </p:nvSpPr>
        <p:spPr>
          <a:xfrm>
            <a:off x="1714480" y="2428868"/>
            <a:ext cx="41481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Full Train Time Distribution (all events)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5286380" y="6072206"/>
            <a:ext cx="12177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Time (ms)</a:t>
            </a:r>
            <a:endParaRPr lang="fr-F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Khaled Belkadhi (LLR-Ecole Polytechnique)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5FF5C-2A02-4C30-979B-08FDC2AEE121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8" name="Titre 1"/>
          <p:cNvSpPr txBox="1">
            <a:spLocks/>
          </p:cNvSpPr>
          <p:nvPr/>
        </p:nvSpPr>
        <p:spPr>
          <a:xfrm>
            <a:off x="152400" y="366690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5000" dirty="0" err="1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Efficiency</a:t>
            </a:r>
            <a:r>
              <a:rPr lang="fr-FR" sz="500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FR" sz="5000" dirty="0" err="1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Study</a:t>
            </a:r>
            <a:endParaRPr kumimoji="0" lang="fr-FR" sz="50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500034" y="2000240"/>
            <a:ext cx="85387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err="1" smtClean="0">
                <a:latin typeface="+mj-lt"/>
              </a:rPr>
              <a:t>Efficiency</a:t>
            </a:r>
            <a:r>
              <a:rPr lang="fr-FR" sz="2000" dirty="0" smtClean="0">
                <a:latin typeface="+mj-lt"/>
              </a:rPr>
              <a:t> = </a:t>
            </a:r>
            <a:r>
              <a:rPr lang="fr-FR" sz="2000" dirty="0" err="1" smtClean="0">
                <a:latin typeface="+mj-lt"/>
              </a:rPr>
              <a:t>Probability</a:t>
            </a:r>
            <a:r>
              <a:rPr lang="fr-FR" sz="2000" dirty="0" smtClean="0">
                <a:latin typeface="+mj-lt"/>
              </a:rPr>
              <a:t> to </a:t>
            </a:r>
            <a:r>
              <a:rPr lang="fr-FR" sz="2000" dirty="0" err="1" smtClean="0">
                <a:latin typeface="+mj-lt"/>
              </a:rPr>
              <a:t>find</a:t>
            </a:r>
            <a:r>
              <a:rPr lang="fr-FR" sz="2000" dirty="0" smtClean="0">
                <a:latin typeface="+mj-lt"/>
              </a:rPr>
              <a:t>  a </a:t>
            </a:r>
            <a:r>
              <a:rPr lang="fr-FR" sz="2000" dirty="0" err="1" smtClean="0">
                <a:latin typeface="+mj-lt"/>
              </a:rPr>
              <a:t>track</a:t>
            </a:r>
            <a:r>
              <a:rPr lang="fr-FR" sz="2000" dirty="0" smtClean="0">
                <a:latin typeface="+mj-lt"/>
              </a:rPr>
              <a:t> </a:t>
            </a:r>
            <a:r>
              <a:rPr lang="fr-FR" sz="2000" dirty="0" err="1" smtClean="0">
                <a:latin typeface="+mj-lt"/>
              </a:rPr>
              <a:t>reconstructed</a:t>
            </a:r>
            <a:r>
              <a:rPr lang="fr-FR" sz="2000" dirty="0" smtClean="0">
                <a:latin typeface="+mj-lt"/>
              </a:rPr>
              <a:t> on 3 </a:t>
            </a:r>
            <a:r>
              <a:rPr lang="fr-FR" sz="2000" dirty="0" err="1" smtClean="0">
                <a:latin typeface="+mj-lt"/>
              </a:rPr>
              <a:t>layers</a:t>
            </a:r>
            <a:r>
              <a:rPr lang="fr-FR" sz="2000" dirty="0" smtClean="0">
                <a:latin typeface="+mj-lt"/>
              </a:rPr>
              <a:t>  in the 4th layer </a:t>
            </a:r>
            <a:endParaRPr lang="fr-FR" sz="2000" dirty="0">
              <a:latin typeface="+mj-lt"/>
            </a:endParaRPr>
          </a:p>
        </p:txBody>
      </p:sp>
      <p:grpSp>
        <p:nvGrpSpPr>
          <p:cNvPr id="2" name="Groupe 57"/>
          <p:cNvGrpSpPr/>
          <p:nvPr/>
        </p:nvGrpSpPr>
        <p:grpSpPr>
          <a:xfrm>
            <a:off x="1000100" y="2928934"/>
            <a:ext cx="6643734" cy="3071834"/>
            <a:chOff x="2357422" y="3214686"/>
            <a:chExt cx="4071966" cy="3286148"/>
          </a:xfrm>
        </p:grpSpPr>
        <p:grpSp>
          <p:nvGrpSpPr>
            <p:cNvPr id="3" name="Groupe 31"/>
            <p:cNvGrpSpPr/>
            <p:nvPr/>
          </p:nvGrpSpPr>
          <p:grpSpPr>
            <a:xfrm>
              <a:off x="2357422" y="3214686"/>
              <a:ext cx="714380" cy="3286148"/>
              <a:chOff x="1643042" y="3071810"/>
              <a:chExt cx="714380" cy="3286148"/>
            </a:xfrm>
          </p:grpSpPr>
          <p:sp>
            <p:nvSpPr>
              <p:cNvPr id="34" name="Rectangle 33"/>
              <p:cNvSpPr/>
              <p:nvPr/>
            </p:nvSpPr>
            <p:spPr>
              <a:xfrm>
                <a:off x="1643042" y="3071810"/>
                <a:ext cx="714380" cy="328614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35" name="Connecteur droit 34"/>
              <p:cNvCxnSpPr>
                <a:stCxn id="34" idx="1"/>
                <a:endCxn id="34" idx="3"/>
              </p:cNvCxnSpPr>
              <p:nvPr/>
            </p:nvCxnSpPr>
            <p:spPr>
              <a:xfrm rot="10800000" flipH="1">
                <a:off x="1643042" y="4714884"/>
                <a:ext cx="714380" cy="158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necteur droit 35"/>
              <p:cNvCxnSpPr/>
              <p:nvPr/>
            </p:nvCxnSpPr>
            <p:spPr>
              <a:xfrm>
                <a:off x="1643042" y="3857628"/>
                <a:ext cx="714380" cy="158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necteur droit 36"/>
              <p:cNvCxnSpPr/>
              <p:nvPr/>
            </p:nvCxnSpPr>
            <p:spPr>
              <a:xfrm>
                <a:off x="1643042" y="5500702"/>
                <a:ext cx="714380" cy="158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" name="Groupe 32"/>
            <p:cNvGrpSpPr/>
            <p:nvPr/>
          </p:nvGrpSpPr>
          <p:grpSpPr>
            <a:xfrm>
              <a:off x="3500430" y="3214686"/>
              <a:ext cx="714380" cy="3286148"/>
              <a:chOff x="1643042" y="3071810"/>
              <a:chExt cx="714380" cy="3286148"/>
            </a:xfrm>
          </p:grpSpPr>
          <p:sp>
            <p:nvSpPr>
              <p:cNvPr id="30" name="Rectangle 29"/>
              <p:cNvSpPr/>
              <p:nvPr/>
            </p:nvSpPr>
            <p:spPr>
              <a:xfrm>
                <a:off x="1643042" y="3071810"/>
                <a:ext cx="714380" cy="328614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  <p:cxnSp>
            <p:nvCxnSpPr>
              <p:cNvPr id="31" name="Connecteur droit 30"/>
              <p:cNvCxnSpPr>
                <a:stCxn id="30" idx="1"/>
                <a:endCxn id="30" idx="3"/>
              </p:cNvCxnSpPr>
              <p:nvPr/>
            </p:nvCxnSpPr>
            <p:spPr>
              <a:xfrm rot="10800000" flipH="1">
                <a:off x="1643042" y="4714884"/>
                <a:ext cx="714380" cy="158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necteur droit 31"/>
              <p:cNvCxnSpPr/>
              <p:nvPr/>
            </p:nvCxnSpPr>
            <p:spPr>
              <a:xfrm>
                <a:off x="1643042" y="3857628"/>
                <a:ext cx="714380" cy="158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necteur droit 32"/>
              <p:cNvCxnSpPr/>
              <p:nvPr/>
            </p:nvCxnSpPr>
            <p:spPr>
              <a:xfrm>
                <a:off x="1643042" y="5500702"/>
                <a:ext cx="714380" cy="158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" name="Groupe 37"/>
            <p:cNvGrpSpPr/>
            <p:nvPr/>
          </p:nvGrpSpPr>
          <p:grpSpPr>
            <a:xfrm>
              <a:off x="4643438" y="3214686"/>
              <a:ext cx="714380" cy="3286148"/>
              <a:chOff x="1643042" y="3071810"/>
              <a:chExt cx="714380" cy="3286148"/>
            </a:xfrm>
          </p:grpSpPr>
          <p:sp>
            <p:nvSpPr>
              <p:cNvPr id="26" name="Rectangle 25"/>
              <p:cNvSpPr/>
              <p:nvPr/>
            </p:nvSpPr>
            <p:spPr>
              <a:xfrm>
                <a:off x="1643042" y="3071810"/>
                <a:ext cx="714380" cy="328614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27" name="Connecteur droit 26"/>
              <p:cNvCxnSpPr>
                <a:stCxn id="26" idx="1"/>
                <a:endCxn id="26" idx="3"/>
              </p:cNvCxnSpPr>
              <p:nvPr/>
            </p:nvCxnSpPr>
            <p:spPr>
              <a:xfrm rot="10800000" flipH="1">
                <a:off x="1643042" y="4714884"/>
                <a:ext cx="714380" cy="158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/>
              <p:cNvCxnSpPr/>
              <p:nvPr/>
            </p:nvCxnSpPr>
            <p:spPr>
              <a:xfrm>
                <a:off x="1643042" y="3857628"/>
                <a:ext cx="714380" cy="158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/>
              <p:cNvCxnSpPr/>
              <p:nvPr/>
            </p:nvCxnSpPr>
            <p:spPr>
              <a:xfrm>
                <a:off x="1643042" y="5500702"/>
                <a:ext cx="714380" cy="158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Groupe 42"/>
            <p:cNvGrpSpPr/>
            <p:nvPr/>
          </p:nvGrpSpPr>
          <p:grpSpPr>
            <a:xfrm>
              <a:off x="5715008" y="3214686"/>
              <a:ext cx="714380" cy="3286148"/>
              <a:chOff x="1643042" y="3071810"/>
              <a:chExt cx="714380" cy="3286148"/>
            </a:xfrm>
          </p:grpSpPr>
          <p:sp>
            <p:nvSpPr>
              <p:cNvPr id="22" name="Rectangle 21"/>
              <p:cNvSpPr/>
              <p:nvPr/>
            </p:nvSpPr>
            <p:spPr>
              <a:xfrm>
                <a:off x="1643042" y="3071810"/>
                <a:ext cx="714380" cy="328614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23" name="Connecteur droit 22"/>
              <p:cNvCxnSpPr>
                <a:stCxn id="22" idx="1"/>
                <a:endCxn id="22" idx="3"/>
              </p:cNvCxnSpPr>
              <p:nvPr/>
            </p:nvCxnSpPr>
            <p:spPr>
              <a:xfrm rot="10800000" flipH="1">
                <a:off x="1643042" y="4714884"/>
                <a:ext cx="714380" cy="158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/>
              <p:cNvCxnSpPr/>
              <p:nvPr/>
            </p:nvCxnSpPr>
            <p:spPr>
              <a:xfrm>
                <a:off x="1643042" y="3857628"/>
                <a:ext cx="714380" cy="158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/>
              <p:cNvCxnSpPr/>
              <p:nvPr/>
            </p:nvCxnSpPr>
            <p:spPr>
              <a:xfrm>
                <a:off x="1643042" y="5500702"/>
                <a:ext cx="714380" cy="158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" name="Ellipse 17"/>
            <p:cNvSpPr/>
            <p:nvPr/>
          </p:nvSpPr>
          <p:spPr>
            <a:xfrm>
              <a:off x="2857488" y="4214818"/>
              <a:ext cx="71438" cy="71438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F0000"/>
                </a:solidFill>
              </a:endParaRPr>
            </a:p>
          </p:txBody>
        </p:sp>
        <p:sp>
          <p:nvSpPr>
            <p:cNvPr id="19" name="Ellipse 18"/>
            <p:cNvSpPr/>
            <p:nvPr/>
          </p:nvSpPr>
          <p:spPr>
            <a:xfrm>
              <a:off x="5143504" y="4214818"/>
              <a:ext cx="71438" cy="71438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F0000"/>
                </a:solidFill>
              </a:endParaRPr>
            </a:p>
          </p:txBody>
        </p:sp>
        <p:sp>
          <p:nvSpPr>
            <p:cNvPr id="20" name="Ellipse 19"/>
            <p:cNvSpPr/>
            <p:nvPr/>
          </p:nvSpPr>
          <p:spPr>
            <a:xfrm>
              <a:off x="6215074" y="4214818"/>
              <a:ext cx="71438" cy="71438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F0000"/>
                </a:solidFill>
              </a:endParaRPr>
            </a:p>
          </p:txBody>
        </p:sp>
        <p:sp>
          <p:nvSpPr>
            <p:cNvPr id="21" name="ZoneTexte 20"/>
            <p:cNvSpPr txBox="1"/>
            <p:nvPr/>
          </p:nvSpPr>
          <p:spPr>
            <a:xfrm>
              <a:off x="3842492" y="3906507"/>
              <a:ext cx="239527" cy="395099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 ?</a:t>
              </a:r>
              <a:endParaRPr lang="fr-FR" dirty="0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du pied de page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Khaled </a:t>
            </a:r>
            <a:r>
              <a:rPr lang="fr-FR" dirty="0" err="1" smtClean="0"/>
              <a:t>Belkadhi</a:t>
            </a:r>
            <a:r>
              <a:rPr lang="fr-FR" dirty="0" smtClean="0"/>
              <a:t> (LLR-Ecole Polytechnique)</a:t>
            </a:r>
            <a:endParaRPr lang="fr-FR" dirty="0"/>
          </a:p>
        </p:txBody>
      </p:sp>
      <p:sp>
        <p:nvSpPr>
          <p:cNvPr id="16" name="Espace réservé du numéro de diapositive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EE01C-9131-433C-95C4-3AECE5BE174A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2357454" y="938194"/>
            <a:ext cx="53183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>
                <a:solidFill>
                  <a:srgbClr val="FF0000"/>
                </a:solidFill>
              </a:rPr>
              <a:t>Time </a:t>
            </a:r>
            <a:r>
              <a:rPr lang="en-US" sz="2400" dirty="0" smtClean="0">
                <a:solidFill>
                  <a:srgbClr val="FF0000"/>
                </a:solidFill>
              </a:rPr>
              <a:t>Correlation</a:t>
            </a:r>
            <a:r>
              <a:rPr lang="fr-FR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between</a:t>
            </a:r>
            <a:r>
              <a:rPr lang="fr-FR" sz="2400" dirty="0" smtClean="0">
                <a:solidFill>
                  <a:srgbClr val="FF0000"/>
                </a:solidFill>
              </a:rPr>
              <a:t> hits in </a:t>
            </a:r>
            <a:r>
              <a:rPr lang="fr-FR" sz="2400" dirty="0" err="1" smtClean="0">
                <a:solidFill>
                  <a:srgbClr val="FF0000"/>
                </a:solidFill>
              </a:rPr>
              <a:t>Asics</a:t>
            </a:r>
            <a:endParaRPr lang="fr-FR" sz="2400" dirty="0">
              <a:solidFill>
                <a:srgbClr val="FF0000"/>
              </a:solidFill>
            </a:endParaRPr>
          </a:p>
        </p:txBody>
      </p:sp>
      <p:sp>
        <p:nvSpPr>
          <p:cNvPr id="12" name="Espace réservé du numéro de diapositive 37"/>
          <p:cNvSpPr txBox="1">
            <a:spLocks/>
          </p:cNvSpPr>
          <p:nvPr/>
        </p:nvSpPr>
        <p:spPr>
          <a:xfrm>
            <a:off x="7853394" y="65087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EEE01C-9131-433C-95C4-3AECE5BE174A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hade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Titre 1"/>
          <p:cNvSpPr txBox="1">
            <a:spLocks/>
          </p:cNvSpPr>
          <p:nvPr/>
        </p:nvSpPr>
        <p:spPr>
          <a:xfrm>
            <a:off x="285720" y="0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5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Time </a:t>
            </a:r>
            <a:r>
              <a:rPr kumimoji="0" lang="fr-FR" sz="5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Cuts</a:t>
            </a:r>
            <a:endParaRPr kumimoji="0" lang="fr-FR" sz="50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074" name="Picture 2" descr="C:\Documents and Settings\Administrateur\Bureau\time_correlation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857364"/>
            <a:ext cx="6629400" cy="45148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357158" y="714356"/>
            <a:ext cx="40318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RUN 153: </a:t>
            </a:r>
            <a:r>
              <a:rPr lang="fr-FR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cut</a:t>
            </a:r>
            <a:r>
              <a:rPr lang="fr-FR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fr-FR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at</a:t>
            </a:r>
            <a:r>
              <a:rPr lang="fr-FR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-400 ms (</a:t>
            </a:r>
            <a:r>
              <a:rPr lang="fr-FR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spill</a:t>
            </a:r>
            <a:r>
              <a:rPr lang="fr-FR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fr-FR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length</a:t>
            </a:r>
            <a:r>
              <a:rPr lang="fr-FR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)</a:t>
            </a:r>
            <a:endParaRPr lang="fr-FR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2050" name="Picture 2" descr="F:\noise\map_run_large15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214422"/>
            <a:ext cx="7362850" cy="4232783"/>
          </a:xfrm>
          <a:prstGeom prst="rect">
            <a:avLst/>
          </a:prstGeom>
          <a:noFill/>
        </p:spPr>
      </p:pic>
      <p:cxnSp>
        <p:nvCxnSpPr>
          <p:cNvPr id="9" name="Connecteur droit avec flèche 8"/>
          <p:cNvCxnSpPr/>
          <p:nvPr/>
        </p:nvCxnSpPr>
        <p:spPr>
          <a:xfrm rot="5400000">
            <a:off x="1965307" y="1892289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1714480" y="1539705"/>
            <a:ext cx="7143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/>
              <a:t>First </a:t>
            </a:r>
            <a:r>
              <a:rPr lang="fr-FR" sz="1000" dirty="0" err="1" smtClean="0"/>
              <a:t>spill</a:t>
            </a:r>
            <a:endParaRPr lang="fr-FR" sz="1000" dirty="0"/>
          </a:p>
        </p:txBody>
      </p:sp>
      <p:sp>
        <p:nvSpPr>
          <p:cNvPr id="11" name="ZoneTexte 10"/>
          <p:cNvSpPr txBox="1"/>
          <p:nvPr/>
        </p:nvSpPr>
        <p:spPr>
          <a:xfrm>
            <a:off x="2928926" y="1643050"/>
            <a:ext cx="9286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/>
              <a:t>Second </a:t>
            </a:r>
            <a:r>
              <a:rPr lang="fr-FR" sz="1000" dirty="0" err="1" smtClean="0"/>
              <a:t>spill</a:t>
            </a:r>
            <a:endParaRPr lang="fr-FR" sz="1000" dirty="0"/>
          </a:p>
        </p:txBody>
      </p:sp>
      <p:cxnSp>
        <p:nvCxnSpPr>
          <p:cNvPr id="12" name="Connecteur droit avec flèche 11"/>
          <p:cNvCxnSpPr/>
          <p:nvPr/>
        </p:nvCxnSpPr>
        <p:spPr>
          <a:xfrm rot="5400000">
            <a:off x="3322629" y="2035165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Espace réservé du pied de page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Khaled Belkadhi (LLR-Ecole Polytechnique)</a:t>
            </a:r>
            <a:endParaRPr lang="fr-FR"/>
          </a:p>
        </p:txBody>
      </p:sp>
      <p:sp>
        <p:nvSpPr>
          <p:cNvPr id="16" name="Espace réservé du numéro de diapositive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EE01C-9131-433C-95C4-3AECE5BE174A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13" name="Titre 1"/>
          <p:cNvSpPr txBox="1">
            <a:spLocks/>
          </p:cNvSpPr>
          <p:nvPr/>
        </p:nvSpPr>
        <p:spPr>
          <a:xfrm>
            <a:off x="285720" y="0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5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Time </a:t>
            </a:r>
            <a:r>
              <a:rPr kumimoji="0" lang="fr-FR" sz="5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Cuts</a:t>
            </a:r>
            <a:endParaRPr kumimoji="0" lang="fr-FR" sz="50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18" name="Connecteur droit 17"/>
          <p:cNvCxnSpPr/>
          <p:nvPr/>
        </p:nvCxnSpPr>
        <p:spPr>
          <a:xfrm rot="5400000">
            <a:off x="1642248" y="2500306"/>
            <a:ext cx="1143802" cy="79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/>
          <p:cNvCxnSpPr/>
          <p:nvPr/>
        </p:nvCxnSpPr>
        <p:spPr>
          <a:xfrm rot="5400000">
            <a:off x="2785255" y="2500306"/>
            <a:ext cx="1143802" cy="79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avec flèche 21"/>
          <p:cNvCxnSpPr/>
          <p:nvPr/>
        </p:nvCxnSpPr>
        <p:spPr>
          <a:xfrm rot="5400000">
            <a:off x="2428860" y="2928934"/>
            <a:ext cx="714380" cy="42862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avec flèche 22"/>
          <p:cNvCxnSpPr/>
          <p:nvPr/>
        </p:nvCxnSpPr>
        <p:spPr>
          <a:xfrm>
            <a:off x="3500430" y="2714620"/>
            <a:ext cx="1285884" cy="64294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ZoneTexte 24"/>
          <p:cNvSpPr txBox="1"/>
          <p:nvPr/>
        </p:nvSpPr>
        <p:spPr>
          <a:xfrm>
            <a:off x="6143636" y="857232"/>
            <a:ext cx="1182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All Events</a:t>
            </a:r>
            <a:endParaRPr lang="fr-FR" dirty="0"/>
          </a:p>
        </p:txBody>
      </p:sp>
      <p:sp>
        <p:nvSpPr>
          <p:cNvPr id="26" name="ZoneTexte 25"/>
          <p:cNvSpPr txBox="1"/>
          <p:nvPr/>
        </p:nvSpPr>
        <p:spPr>
          <a:xfrm>
            <a:off x="1643042" y="5572140"/>
            <a:ext cx="748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Noise</a:t>
            </a:r>
            <a:endParaRPr lang="fr-FR" dirty="0"/>
          </a:p>
        </p:txBody>
      </p:sp>
      <p:sp>
        <p:nvSpPr>
          <p:cNvPr id="27" name="ZoneTexte 26"/>
          <p:cNvSpPr txBox="1"/>
          <p:nvPr/>
        </p:nvSpPr>
        <p:spPr>
          <a:xfrm>
            <a:off x="5786446" y="5572140"/>
            <a:ext cx="793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Signal</a:t>
            </a:r>
            <a:endParaRPr lang="fr-FR" dirty="0"/>
          </a:p>
        </p:txBody>
      </p:sp>
      <p:sp>
        <p:nvSpPr>
          <p:cNvPr id="28" name="ZoneTexte 27"/>
          <p:cNvSpPr txBox="1"/>
          <p:nvPr/>
        </p:nvSpPr>
        <p:spPr>
          <a:xfrm>
            <a:off x="7858148" y="1726630"/>
            <a:ext cx="882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Layer 3</a:t>
            </a:r>
            <a:endParaRPr lang="fr-FR" dirty="0"/>
          </a:p>
        </p:txBody>
      </p:sp>
      <p:sp>
        <p:nvSpPr>
          <p:cNvPr id="29" name="ZoneTexte 28"/>
          <p:cNvSpPr txBox="1"/>
          <p:nvPr/>
        </p:nvSpPr>
        <p:spPr>
          <a:xfrm>
            <a:off x="7866197" y="1285860"/>
            <a:ext cx="8989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Layer 4</a:t>
            </a:r>
            <a:endParaRPr lang="fr-FR" dirty="0"/>
          </a:p>
        </p:txBody>
      </p:sp>
      <p:sp>
        <p:nvSpPr>
          <p:cNvPr id="30" name="ZoneTexte 29"/>
          <p:cNvSpPr txBox="1"/>
          <p:nvPr/>
        </p:nvSpPr>
        <p:spPr>
          <a:xfrm>
            <a:off x="7858148" y="2214554"/>
            <a:ext cx="8892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Layer 2</a:t>
            </a:r>
            <a:endParaRPr lang="fr-FR" dirty="0"/>
          </a:p>
        </p:txBody>
      </p:sp>
      <p:sp>
        <p:nvSpPr>
          <p:cNvPr id="31" name="ZoneTexte 30"/>
          <p:cNvSpPr txBox="1"/>
          <p:nvPr/>
        </p:nvSpPr>
        <p:spPr>
          <a:xfrm>
            <a:off x="7858148" y="2714620"/>
            <a:ext cx="8492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Layer 1</a:t>
            </a:r>
            <a:endParaRPr lang="fr-F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Khaled Belkadhi (LLR-Ecole Polytechnique)</a:t>
            </a:r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5FF5C-2A02-4C30-979B-08FDC2AEE121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4" name="Picture 2" descr="F:\noise\map_run_strict15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500174"/>
            <a:ext cx="7456204" cy="4834916"/>
          </a:xfrm>
          <a:prstGeom prst="rect">
            <a:avLst/>
          </a:prstGeom>
          <a:noFill/>
        </p:spPr>
      </p:pic>
      <p:sp>
        <p:nvSpPr>
          <p:cNvPr id="5" name="ZoneTexte 4"/>
          <p:cNvSpPr txBox="1"/>
          <p:nvPr/>
        </p:nvSpPr>
        <p:spPr>
          <a:xfrm>
            <a:off x="357158" y="1000108"/>
            <a:ext cx="19402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err="1" smtClean="0"/>
              <a:t>Cut</a:t>
            </a:r>
            <a:r>
              <a:rPr lang="fr-FR" sz="2400" dirty="0" smtClean="0"/>
              <a:t> </a:t>
            </a:r>
            <a:r>
              <a:rPr lang="fr-FR" sz="2400" dirty="0" err="1" smtClean="0"/>
              <a:t>at</a:t>
            </a:r>
            <a:r>
              <a:rPr lang="fr-FR" sz="2400" dirty="0" smtClean="0"/>
              <a:t> -50 ms</a:t>
            </a:r>
            <a:endParaRPr lang="fr-FR" sz="2400" dirty="0"/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285720" y="0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5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Time </a:t>
            </a:r>
            <a:r>
              <a:rPr kumimoji="0" lang="fr-FR" sz="5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Cuts</a:t>
            </a:r>
            <a:endParaRPr kumimoji="0" lang="fr-FR" sz="50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8143900" y="2214554"/>
            <a:ext cx="882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Layer 3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8151949" y="1773784"/>
            <a:ext cx="8989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Layer 4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8143900" y="2702478"/>
            <a:ext cx="8892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Layer 2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8143900" y="3202544"/>
            <a:ext cx="8492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Layer 1</a:t>
            </a:r>
            <a:endParaRPr lang="fr-F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Khaled Belkadhi (LLR-Ecole Polytechnique)</a:t>
            </a:r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5FF5C-2A02-4C30-979B-08FDC2AEE121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4" name="Picture 2" descr="F:\noise\map_run_large15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214555"/>
            <a:ext cx="4429156" cy="3500461"/>
          </a:xfrm>
          <a:prstGeom prst="rect">
            <a:avLst/>
          </a:prstGeom>
          <a:noFill/>
        </p:spPr>
      </p:pic>
      <p:pic>
        <p:nvPicPr>
          <p:cNvPr id="5" name="Picture 2" descr="F:\noise\map_run_strict153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1999" y="2214554"/>
            <a:ext cx="4572001" cy="3500461"/>
          </a:xfrm>
          <a:prstGeom prst="rect">
            <a:avLst/>
          </a:prstGeom>
          <a:noFill/>
        </p:spPr>
      </p:pic>
      <p:sp>
        <p:nvSpPr>
          <p:cNvPr id="8" name="Espace réservé du pied de page 7"/>
          <p:cNvSpPr txBox="1">
            <a:spLocks/>
          </p:cNvSpPr>
          <p:nvPr/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hade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Khaled Belkadhi (LLR-Ecole Polytechnique)</a:t>
            </a: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Espace réservé du numéro de diapositive 8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EEE01C-9131-433C-95C4-3AECE5BE174A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hade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285720" y="0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5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Time </a:t>
            </a:r>
            <a:r>
              <a:rPr kumimoji="0" lang="fr-FR" sz="5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Cuts</a:t>
            </a:r>
            <a:endParaRPr kumimoji="0" lang="fr-FR" sz="50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285852" y="1488032"/>
            <a:ext cx="16466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cut</a:t>
            </a:r>
            <a:r>
              <a:rPr lang="fr-FR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fr-FR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at</a:t>
            </a:r>
            <a:r>
              <a:rPr lang="fr-FR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-400 ms</a:t>
            </a:r>
            <a:endParaRPr lang="fr-FR" dirty="0"/>
          </a:p>
        </p:txBody>
      </p:sp>
      <p:sp>
        <p:nvSpPr>
          <p:cNvPr id="12" name="Rectangle 11"/>
          <p:cNvSpPr/>
          <p:nvPr/>
        </p:nvSpPr>
        <p:spPr>
          <a:xfrm>
            <a:off x="6000760" y="1488032"/>
            <a:ext cx="15183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cut</a:t>
            </a:r>
            <a:r>
              <a:rPr lang="fr-FR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fr-FR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at</a:t>
            </a:r>
            <a:r>
              <a:rPr lang="fr-FR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-50 ms</a:t>
            </a:r>
            <a:endParaRPr lang="fr-F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ébit">
  <a:themeElements>
    <a:clrScheme name="Débit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Débit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1104</TotalTime>
  <Words>545</Words>
  <Application>Microsoft Office PowerPoint</Application>
  <PresentationFormat>Affichage à l'écran (4:3)</PresentationFormat>
  <Paragraphs>187</Paragraphs>
  <Slides>22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22</vt:i4>
      </vt:variant>
    </vt:vector>
  </HeadingPairs>
  <TitlesOfParts>
    <vt:vector size="23" baseType="lpstr">
      <vt:lpstr>Débit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Diapositive 18</vt:lpstr>
      <vt:lpstr>Diapositive 19</vt:lpstr>
      <vt:lpstr>Diapositive 20</vt:lpstr>
      <vt:lpstr>Diapositive 21</vt:lpstr>
      <vt:lpstr>Diapositive 22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LLR</dc:creator>
  <cp:lastModifiedBy>LLR</cp:lastModifiedBy>
  <cp:revision>11</cp:revision>
  <dcterms:created xsi:type="dcterms:W3CDTF">2009-03-26T08:47:47Z</dcterms:created>
  <dcterms:modified xsi:type="dcterms:W3CDTF">2009-03-30T12:45:55Z</dcterms:modified>
</cp:coreProperties>
</file>