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62" r:id="rId3"/>
    <p:sldId id="275" r:id="rId4"/>
    <p:sldId id="265" r:id="rId5"/>
    <p:sldId id="267" r:id="rId6"/>
    <p:sldId id="273" r:id="rId7"/>
    <p:sldId id="276" r:id="rId8"/>
    <p:sldId id="258" r:id="rId9"/>
    <p:sldId id="274" r:id="rId10"/>
    <p:sldId id="259" r:id="rId11"/>
    <p:sldId id="277" r:id="rId12"/>
    <p:sldId id="260" r:id="rId13"/>
    <p:sldId id="271" r:id="rId14"/>
    <p:sldId id="270" r:id="rId15"/>
    <p:sldId id="272" r:id="rId16"/>
    <p:sldId id="268" r:id="rId17"/>
    <p:sldId id="269" r:id="rId18"/>
    <p:sldId id="261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24" Type="http://schemas.openxmlformats.org/officeDocument/2006/relationships/tableStyles" Target="tableStyle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slide" Target="slides/slide18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slide" Target="slides/slide1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F6D10-C166-B24C-879F-281A2432477C}" type="datetimeFigureOut">
              <a:rPr lang="en-US" smtClean="0"/>
              <a:pPr/>
              <a:t>3/30/09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1E65-0AA6-B249-B104-2F92A83AA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F6D10-C166-B24C-879F-281A2432477C}" type="datetimeFigureOut">
              <a:rPr lang="en-US" smtClean="0"/>
              <a:pPr/>
              <a:t>3/30/09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1E65-0AA6-B249-B104-2F92A83AA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F6D10-C166-B24C-879F-281A2432477C}" type="datetimeFigureOut">
              <a:rPr lang="en-US" smtClean="0"/>
              <a:pPr/>
              <a:t>3/30/09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1E65-0AA6-B249-B104-2F92A83AA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F6D10-C166-B24C-879F-281A2432477C}" type="datetimeFigureOut">
              <a:rPr lang="en-US" smtClean="0"/>
              <a:pPr/>
              <a:t>3/30/09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1E65-0AA6-B249-B104-2F92A83AA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F6D10-C166-B24C-879F-281A2432477C}" type="datetimeFigureOut">
              <a:rPr lang="en-US" smtClean="0"/>
              <a:pPr/>
              <a:t>3/30/09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1E65-0AA6-B249-B104-2F92A83AA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F6D10-C166-B24C-879F-281A2432477C}" type="datetimeFigureOut">
              <a:rPr lang="en-US" smtClean="0"/>
              <a:pPr/>
              <a:t>3/30/09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1E65-0AA6-B249-B104-2F92A83AA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F6D10-C166-B24C-879F-281A2432477C}" type="datetimeFigureOut">
              <a:rPr lang="en-US" smtClean="0"/>
              <a:pPr/>
              <a:t>3/30/09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1E65-0AA6-B249-B104-2F92A83AA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F6D10-C166-B24C-879F-281A2432477C}" type="datetimeFigureOut">
              <a:rPr lang="en-US" smtClean="0"/>
              <a:pPr/>
              <a:t>3/30/09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1E65-0AA6-B249-B104-2F92A83AA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F6D10-C166-B24C-879F-281A2432477C}" type="datetimeFigureOut">
              <a:rPr lang="en-US" smtClean="0"/>
              <a:pPr/>
              <a:t>3/30/09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1E65-0AA6-B249-B104-2F92A83AA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F6D10-C166-B24C-879F-281A2432477C}" type="datetimeFigureOut">
              <a:rPr lang="en-US" smtClean="0"/>
              <a:pPr/>
              <a:t>3/30/09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1E65-0AA6-B249-B104-2F92A83AA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F6D10-C166-B24C-879F-281A2432477C}" type="datetimeFigureOut">
              <a:rPr lang="en-US" smtClean="0"/>
              <a:pPr/>
              <a:t>3/30/09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1E65-0AA6-B249-B104-2F92A83AA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F6D10-C166-B24C-879F-281A2432477C}" type="datetimeFigureOut">
              <a:rPr lang="en-US" smtClean="0"/>
              <a:pPr/>
              <a:t>3/30/09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E11E65-0AA6-B249-B104-2F92A83AA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indico.cern.ch/contributionDisplay.py?contribId=382&amp;sessionId=59&amp;confId=35523" TargetMode="External"/><Relationship Id="rId3" Type="http://schemas.openxmlformats.org/officeDocument/2006/relationships/hyperlink" Target="http://gunter.web.cern.ch/gunter/thin_tgt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indico.cern.ch/conferenceDisplay.py?confId=53521" TargetMode="External"/><Relationship Id="rId3" Type="http://schemas.openxmlformats.org/officeDocument/2006/relationships/hyperlink" Target="http://geant4.web.cern.ch/geant4/collaboration/technical_forum/index.shtml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Geant4: What’s new, improved, or under study in </a:t>
            </a:r>
            <a:r>
              <a:rPr lang="en-US" dirty="0" err="1" smtClean="0"/>
              <a:t>hadronics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J. Apostolakis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Expansion of validation</a:t>
            </a:r>
          </a:p>
          <a:p>
            <a:pPr lvl="1"/>
            <a:r>
              <a:rPr lang="en-US" dirty="0" smtClean="0"/>
              <a:t>Status for 5-20 </a:t>
            </a:r>
            <a:r>
              <a:rPr lang="en-US" dirty="0" err="1" smtClean="0"/>
              <a:t>GeV</a:t>
            </a:r>
            <a:r>
              <a:rPr lang="en-US" dirty="0"/>
              <a:t> </a:t>
            </a:r>
            <a:r>
              <a:rPr lang="en-US" dirty="0" smtClean="0">
                <a:hlinkClick r:id="rId2"/>
              </a:rPr>
              <a:t>presented at CHEP 2009</a:t>
            </a:r>
            <a:endParaRPr lang="en-US" dirty="0" smtClean="0"/>
          </a:p>
          <a:p>
            <a:pPr lvl="2"/>
            <a:r>
              <a:rPr lang="en-US" dirty="0" smtClean="0"/>
              <a:t>Additional comparisons being prepared &amp; sought</a:t>
            </a:r>
          </a:p>
          <a:p>
            <a:pPr lvl="1"/>
            <a:r>
              <a:rPr lang="en-US" dirty="0" smtClean="0"/>
              <a:t>Future 25-70+ </a:t>
            </a:r>
            <a:r>
              <a:rPr lang="en-US" dirty="0" err="1" smtClean="0"/>
              <a:t>GeV</a:t>
            </a:r>
            <a:endParaRPr lang="en-US" dirty="0" smtClean="0"/>
          </a:p>
          <a:p>
            <a:r>
              <a:rPr lang="en-US" dirty="0" smtClean="0"/>
              <a:t>Linking of cascade to string </a:t>
            </a:r>
            <a:r>
              <a:rPr lang="en-US" dirty="0" err="1" smtClean="0"/>
              <a:t>model(s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To model </a:t>
            </a:r>
            <a:r>
              <a:rPr lang="en-US" dirty="0" smtClean="0">
                <a:hlinkClick r:id="rId3"/>
              </a:rPr>
              <a:t>re-interaction </a:t>
            </a:r>
            <a:r>
              <a:rPr lang="en-US" dirty="0" smtClean="0"/>
              <a:t>of low-energy products</a:t>
            </a:r>
          </a:p>
          <a:p>
            <a:r>
              <a:rPr lang="en-US" dirty="0" smtClean="0"/>
              <a:t>Study of transitions between models</a:t>
            </a:r>
          </a:p>
          <a:p>
            <a:pPr lvl="1"/>
            <a:r>
              <a:rPr lang="en-US" dirty="0" smtClean="0"/>
              <a:t>Multiplicity, energy moments of products</a:t>
            </a:r>
          </a:p>
          <a:p>
            <a:r>
              <a:rPr lang="en-US" dirty="0" smtClean="0"/>
              <a:t>Trial physics lists</a:t>
            </a:r>
          </a:p>
          <a:p>
            <a:pPr lvl="1"/>
            <a:r>
              <a:rPr lang="en-US" dirty="0" smtClean="0"/>
              <a:t>FTF in place of LEP and QGS</a:t>
            </a:r>
          </a:p>
          <a:p>
            <a:pPr lvl="1"/>
            <a:r>
              <a:rPr lang="en-US" dirty="0" smtClean="0"/>
              <a:t>Others without LEP models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336800" cy="4525963"/>
          </a:xfrm>
        </p:spPr>
        <p:txBody>
          <a:bodyPr/>
          <a:lstStyle/>
          <a:p>
            <a:r>
              <a:rPr lang="en-US" dirty="0" smtClean="0"/>
              <a:t>Effect of re-interaction</a:t>
            </a: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t="15251" r="11000" b="19884"/>
          <a:stretch>
            <a:fillRect/>
          </a:stretch>
        </p:blipFill>
        <p:spPr>
          <a:xfrm>
            <a:off x="2794000" y="533400"/>
            <a:ext cx="6350000" cy="59932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Transitions between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Transitions in existing physics lists</a:t>
            </a:r>
          </a:p>
          <a:p>
            <a:pPr lvl="1"/>
            <a:r>
              <a:rPr lang="en-US" dirty="0" smtClean="0"/>
              <a:t>QGSP_BERT: Between Bertini, LEP and QGS/P</a:t>
            </a:r>
          </a:p>
          <a:p>
            <a:pPr lvl="2"/>
            <a:r>
              <a:rPr lang="en-US" dirty="0" smtClean="0"/>
              <a:t>Bertini E&lt; 9.9; LEP: 9.5&lt;E&lt;25; QGS/</a:t>
            </a:r>
            <a:r>
              <a:rPr lang="en-US" dirty="0" err="1" smtClean="0"/>
              <a:t>Preco</a:t>
            </a:r>
            <a:r>
              <a:rPr lang="en-US" dirty="0" smtClean="0"/>
              <a:t>: E&gt;12.5  </a:t>
            </a:r>
          </a:p>
          <a:p>
            <a:r>
              <a:rPr lang="en-US" dirty="0" smtClean="0"/>
              <a:t>Studying </a:t>
            </a:r>
          </a:p>
          <a:p>
            <a:pPr lvl="1"/>
            <a:r>
              <a:rPr lang="en-US" dirty="0" smtClean="0"/>
              <a:t>Energy in </a:t>
            </a:r>
            <a:r>
              <a:rPr lang="en-US" dirty="0" smtClean="0">
                <a:latin typeface="Symbol" charset="2"/>
                <a:cs typeface="Symbol" charset="2"/>
              </a:rPr>
              <a:t>p</a:t>
            </a:r>
            <a:r>
              <a:rPr lang="en-US" baseline="30000" dirty="0" smtClean="0"/>
              <a:t>0</a:t>
            </a:r>
            <a:r>
              <a:rPr lang="en-US" dirty="0" smtClean="0"/>
              <a:t>, </a:t>
            </a:r>
            <a:r>
              <a:rPr lang="en-US" dirty="0" err="1" smtClean="0">
                <a:latin typeface="Symbol" charset="2"/>
                <a:cs typeface="Symbol" charset="2"/>
              </a:rPr>
              <a:t>p</a:t>
            </a:r>
            <a:r>
              <a:rPr lang="en-US" baseline="30000" dirty="0" err="1" smtClean="0"/>
              <a:t>+</a:t>
            </a:r>
            <a:r>
              <a:rPr lang="en-US" dirty="0" err="1" smtClean="0"/>
              <a:t>/</a:t>
            </a:r>
            <a:r>
              <a:rPr lang="en-US" dirty="0" err="1" smtClean="0">
                <a:latin typeface="Symbol" charset="2"/>
                <a:cs typeface="Symbol" charset="2"/>
              </a:rPr>
              <a:t>p</a:t>
            </a:r>
            <a:r>
              <a:rPr lang="en-US" sz="3600" baseline="30000" dirty="0" smtClean="0"/>
              <a:t>-</a:t>
            </a:r>
            <a:r>
              <a:rPr lang="en-US" dirty="0" smtClean="0"/>
              <a:t>, </a:t>
            </a:r>
            <a:r>
              <a:rPr lang="en-US" dirty="0" err="1" smtClean="0"/>
              <a:t>p</a:t>
            </a:r>
            <a:r>
              <a:rPr lang="en-US" dirty="0"/>
              <a:t>,</a:t>
            </a:r>
            <a:r>
              <a:rPr lang="en-US" dirty="0" smtClean="0"/>
              <a:t> </a:t>
            </a:r>
            <a:r>
              <a:rPr lang="en-US" dirty="0" err="1" smtClean="0"/>
              <a:t>n</a:t>
            </a:r>
            <a:r>
              <a:rPr lang="en-US" dirty="0" smtClean="0"/>
              <a:t>, light ions</a:t>
            </a:r>
          </a:p>
          <a:p>
            <a:pPr lvl="1"/>
            <a:r>
              <a:rPr lang="en-US" dirty="0" smtClean="0"/>
              <a:t>Multiplicities</a:t>
            </a:r>
          </a:p>
          <a:p>
            <a:pPr lvl="1"/>
            <a:r>
              <a:rPr lang="en-US" dirty="0" smtClean="0"/>
              <a:t>Spectra (to do)</a:t>
            </a:r>
          </a:p>
          <a:p>
            <a:r>
              <a:rPr lang="en-US" dirty="0" smtClean="0"/>
              <a:t>Future</a:t>
            </a:r>
          </a:p>
          <a:p>
            <a:pPr lvl="1"/>
            <a:r>
              <a:rPr lang="en-US" dirty="0" smtClean="0"/>
              <a:t>Identifying best criteria for transitioning between models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production physics lists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Old: LHEP, QGSP</a:t>
            </a:r>
          </a:p>
          <a:p>
            <a:pPr lvl="2"/>
            <a:r>
              <a:rPr lang="en-US" dirty="0" smtClean="0"/>
              <a:t>QGSP: </a:t>
            </a:r>
            <a:r>
              <a:rPr lang="en-US" dirty="0" smtClean="0"/>
              <a:t>uses QGS/</a:t>
            </a:r>
            <a:r>
              <a:rPr lang="en-US" dirty="0" err="1" smtClean="0"/>
              <a:t>Preco</a:t>
            </a:r>
            <a:r>
              <a:rPr lang="en-US" dirty="0" smtClean="0"/>
              <a:t> phased in over interval 12-25 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Alternative: QGSC (CHIPS as de-excitation, QGS 8-25) </a:t>
            </a:r>
            <a:endParaRPr lang="en-US" dirty="0" smtClean="0"/>
          </a:p>
          <a:p>
            <a:r>
              <a:rPr lang="en-US" dirty="0" smtClean="0"/>
              <a:t>‘Production’ at LHC: QGSP_BERT</a:t>
            </a:r>
            <a:endParaRPr lang="en-US" dirty="0" smtClean="0"/>
          </a:p>
          <a:p>
            <a:r>
              <a:rPr lang="en-US" dirty="0" smtClean="0"/>
              <a:t>Emerging: Featuring </a:t>
            </a:r>
            <a:r>
              <a:rPr lang="en-US" dirty="0" smtClean="0"/>
              <a:t>FTF in place of LEP and QGS</a:t>
            </a:r>
          </a:p>
          <a:p>
            <a:pPr lvl="1"/>
            <a:r>
              <a:rPr lang="en-US" dirty="0" smtClean="0"/>
              <a:t>FTF_BERT: transition from </a:t>
            </a:r>
            <a:r>
              <a:rPr lang="en-US" dirty="0" err="1" smtClean="0"/>
              <a:t>BERTinit</a:t>
            </a:r>
            <a:r>
              <a:rPr lang="en-US" dirty="0" smtClean="0"/>
              <a:t> to FTF at 4-5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2"/>
            <a:r>
              <a:rPr lang="en-US" dirty="0" smtClean="0"/>
              <a:t>QGS not used at all</a:t>
            </a:r>
            <a:endParaRPr lang="en-US" dirty="0" smtClean="0"/>
          </a:p>
          <a:p>
            <a:r>
              <a:rPr lang="en-US" dirty="0" smtClean="0"/>
              <a:t>New: Linking of cascade to string </a:t>
            </a:r>
            <a:r>
              <a:rPr lang="en-US" dirty="0" err="1" smtClean="0"/>
              <a:t>model(s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To model re-interaction of low-energy products</a:t>
            </a:r>
          </a:p>
          <a:p>
            <a:pPr lvl="2"/>
            <a:r>
              <a:rPr lang="en-US" dirty="0" smtClean="0"/>
              <a:t>Improve target fragmentation</a:t>
            </a:r>
          </a:p>
          <a:p>
            <a:pPr lvl="1"/>
            <a:r>
              <a:rPr lang="en-US" dirty="0" smtClean="0"/>
              <a:t>FTF_BIC and QGS_BIC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Development / Trial physics lists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Others </a:t>
            </a:r>
            <a:r>
              <a:rPr lang="en-US" dirty="0" smtClean="0"/>
              <a:t>without LEP models</a:t>
            </a:r>
          </a:p>
          <a:p>
            <a:pPr lvl="1"/>
            <a:r>
              <a:rPr lang="en-US" dirty="0" smtClean="0"/>
              <a:t>QBBC: Binary for </a:t>
            </a:r>
            <a:r>
              <a:rPr lang="en-US" dirty="0" err="1" smtClean="0"/>
              <a:t>p/n</a:t>
            </a:r>
            <a:r>
              <a:rPr lang="en-US" dirty="0" smtClean="0"/>
              <a:t>, </a:t>
            </a:r>
            <a:r>
              <a:rPr lang="en-US" dirty="0" err="1" smtClean="0"/>
              <a:t>BERTini</a:t>
            </a:r>
            <a:r>
              <a:rPr lang="en-US" dirty="0" smtClean="0"/>
              <a:t> for pions</a:t>
            </a:r>
          </a:p>
          <a:p>
            <a:r>
              <a:rPr lang="en-US" dirty="0" smtClean="0"/>
              <a:t>Trial: temporary developments</a:t>
            </a:r>
          </a:p>
          <a:p>
            <a:pPr lvl="1"/>
            <a:r>
              <a:rPr lang="en-US" dirty="0" err="1" smtClean="0"/>
              <a:t>QGSP_NOLEPx</a:t>
            </a:r>
            <a:endParaRPr lang="en-US" dirty="0" smtClean="0"/>
          </a:p>
          <a:p>
            <a:r>
              <a:rPr lang="en-US" dirty="0" smtClean="0"/>
              <a:t>…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/ BACKUP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ahoma" pitchFamily="-65" charset="0"/>
              </a:rPr>
              <a:t>10 March 2009</a:t>
            </a:r>
          </a:p>
        </p:txBody>
      </p:sp>
      <p:sp>
        <p:nvSpPr>
          <p:cNvPr id="2253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ahoma" pitchFamily="-65" charset="0"/>
              </a:rPr>
              <a:t>G.Cosmo - Geant4 release 9.2 and upcoming patch-01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602A41-D7C5-4144-BFEF-4327479987E3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1173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New Features – physics - 2</a:t>
            </a:r>
          </a:p>
        </p:txBody>
      </p:sp>
      <p:sp>
        <p:nvSpPr>
          <p:cNvPr id="1173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05000"/>
            <a:ext cx="8305800" cy="4343400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" charset="2"/>
              <a:buChar char=""/>
              <a:defRPr/>
            </a:pPr>
            <a:r>
              <a:rPr lang="en-US" smtClean="0"/>
              <a:t>Standard Electromagnetic processes</a:t>
            </a:r>
          </a:p>
          <a:p>
            <a:pPr lvl="1" eaLnBrk="1" hangingPunct="1">
              <a:buFont typeface="Wingdings" charset="2"/>
              <a:buChar char=""/>
              <a:defRPr/>
            </a:pPr>
            <a:r>
              <a:rPr lang="en-US" sz="2000" smtClean="0"/>
              <a:t>Enabled by default Cubic Spline interpolation of </a:t>
            </a:r>
            <a:r>
              <a:rPr lang="en-US" sz="1800" b="1" smtClean="0">
                <a:latin typeface="Courier New" charset="0"/>
                <a:ea typeface="Courier New" charset="0"/>
                <a:cs typeface="Courier New" charset="0"/>
              </a:rPr>
              <a:t>dedx</a:t>
            </a:r>
            <a:r>
              <a:rPr lang="en-US" sz="2000" smtClean="0"/>
              <a:t> and cross section tables</a:t>
            </a:r>
          </a:p>
          <a:p>
            <a:pPr lvl="1" eaLnBrk="1" hangingPunct="1">
              <a:buFont typeface="Wingdings" charset="2"/>
              <a:buChar char=""/>
              <a:defRPr/>
            </a:pPr>
            <a:r>
              <a:rPr lang="en-US" sz="2000" smtClean="0"/>
              <a:t>New multiple-scattering process and model</a:t>
            </a:r>
          </a:p>
          <a:p>
            <a:pPr lvl="2" eaLnBrk="1" hangingPunct="1">
              <a:buFont typeface="Wingdings" charset="2"/>
              <a:buChar char=""/>
              <a:defRPr/>
            </a:pPr>
            <a:r>
              <a:rPr lang="en-US" sz="1400" b="1" smtClean="0">
                <a:latin typeface="Courier New" charset="0"/>
                <a:ea typeface="Courier New" charset="0"/>
                <a:cs typeface="Courier New" charset="0"/>
              </a:rPr>
              <a:t>G4eMultipleScattering</a:t>
            </a:r>
            <a:r>
              <a:rPr lang="en-US" sz="1600" smtClean="0"/>
              <a:t>, specialized for simulation of e+ and e-</a:t>
            </a:r>
          </a:p>
          <a:p>
            <a:pPr lvl="2" eaLnBrk="1" hangingPunct="1">
              <a:buFont typeface="Wingdings" charset="2"/>
              <a:buChar char=""/>
              <a:defRPr/>
            </a:pPr>
            <a:r>
              <a:rPr lang="en-US" sz="1400" b="1" smtClean="0">
                <a:latin typeface="Courier New" charset="0"/>
                <a:ea typeface="Courier New" charset="0"/>
                <a:cs typeface="Courier New" charset="0"/>
              </a:rPr>
              <a:t>G4WentzelVIModel</a:t>
            </a:r>
            <a:r>
              <a:rPr lang="en-US" sz="1600" smtClean="0"/>
              <a:t> for multiple scattering of muons and hadrons</a:t>
            </a:r>
          </a:p>
          <a:p>
            <a:pPr lvl="1" eaLnBrk="1" hangingPunct="1">
              <a:buFont typeface="Wingdings" charset="2"/>
              <a:buChar char=""/>
              <a:defRPr/>
            </a:pPr>
            <a:r>
              <a:rPr lang="en-US" sz="2000" smtClean="0"/>
              <a:t>New Bremsstrahlung model, </a:t>
            </a:r>
            <a:r>
              <a:rPr lang="en-US" sz="1800" b="1" smtClean="0">
                <a:latin typeface="Courier New" charset="0"/>
                <a:ea typeface="Courier New" charset="0"/>
                <a:cs typeface="Courier New" charset="0"/>
              </a:rPr>
              <a:t>G4eBremsstrahlungRelModel</a:t>
            </a:r>
            <a:r>
              <a:rPr lang="en-US" sz="2000" smtClean="0"/>
              <a:t>, including advanced description of LPM effect</a:t>
            </a:r>
          </a:p>
          <a:p>
            <a:pPr lvl="1" eaLnBrk="1" hangingPunct="1">
              <a:buFont typeface="Wingdings" charset="2"/>
              <a:buChar char=""/>
              <a:defRPr/>
            </a:pPr>
            <a:r>
              <a:rPr lang="en-US" sz="2000" smtClean="0"/>
              <a:t>New utility classes</a:t>
            </a:r>
          </a:p>
          <a:p>
            <a:pPr lvl="2" eaLnBrk="1" hangingPunct="1">
              <a:buFont typeface="Wingdings" charset="2"/>
              <a:buChar char=""/>
              <a:defRPr/>
            </a:pPr>
            <a:r>
              <a:rPr lang="en-US" sz="1400" b="1" smtClean="0">
                <a:latin typeface="Courier New" charset="0"/>
                <a:ea typeface="Courier New" charset="0"/>
                <a:cs typeface="Courier New" charset="0"/>
              </a:rPr>
              <a:t>G4EmSaturation</a:t>
            </a:r>
            <a:r>
              <a:rPr lang="en-US" sz="1600" smtClean="0"/>
              <a:t> for sampling of Birks saturation; </a:t>
            </a:r>
            <a:r>
              <a:rPr lang="en-US" sz="1400" b="1" smtClean="0">
                <a:latin typeface="Courier New" charset="0"/>
                <a:ea typeface="Courier New" charset="0"/>
                <a:cs typeface="Courier New" charset="0"/>
              </a:rPr>
              <a:t>G4ElectronIonPair</a:t>
            </a:r>
            <a:r>
              <a:rPr lang="en-US" sz="1600" smtClean="0"/>
              <a:t> based on the ICRU'31 report for sampling electron/ion pairs in sensitive detectors; </a:t>
            </a:r>
            <a:r>
              <a:rPr lang="en-US" sz="1400" b="1" smtClean="0">
                <a:latin typeface="Courier New" charset="0"/>
                <a:ea typeface="Courier New" charset="0"/>
                <a:cs typeface="Courier New" charset="0"/>
              </a:rPr>
              <a:t>G4EmConfigurator</a:t>
            </a:r>
            <a:r>
              <a:rPr lang="en-US" sz="1600" smtClean="0"/>
              <a:t> for configuration of models in physics lists</a:t>
            </a:r>
          </a:p>
          <a:p>
            <a:pPr lvl="1" eaLnBrk="1" hangingPunct="1">
              <a:buFont typeface="Wingdings" charset="2"/>
              <a:buChar char=""/>
              <a:defRPr/>
            </a:pPr>
            <a:r>
              <a:rPr lang="en-US" sz="2000" smtClean="0"/>
              <a:t>Initialization of </a:t>
            </a:r>
            <a:r>
              <a:rPr lang="en-US" sz="1800" b="1" smtClean="0">
                <a:latin typeface="Courier New" charset="0"/>
                <a:ea typeface="Courier New" charset="0"/>
                <a:cs typeface="Courier New" charset="0"/>
              </a:rPr>
              <a:t>SubType</a:t>
            </a:r>
            <a:r>
              <a:rPr lang="en-US" sz="2000" smtClean="0"/>
              <a:t> added for all processes</a:t>
            </a:r>
          </a:p>
          <a:p>
            <a:pPr lvl="2" eaLnBrk="1" hangingPunct="1">
              <a:buFont typeface="Wingdings" charset="2"/>
              <a:buChar char=""/>
              <a:defRPr/>
            </a:pPr>
            <a:endParaRPr lang="en-US" sz="1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ahoma" pitchFamily="-65" charset="0"/>
              </a:rPr>
              <a:t>10 March 2009</a:t>
            </a:r>
          </a:p>
        </p:txBody>
      </p:sp>
      <p:sp>
        <p:nvSpPr>
          <p:cNvPr id="2457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ahoma" pitchFamily="-65" charset="0"/>
              </a:rPr>
              <a:t>G.Cosmo - Geant4 release 9.2 and upcoming patch-01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BC3571-2810-3941-8FC5-CCC4262DCB5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1173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Major fixes – physics - 1</a:t>
            </a:r>
          </a:p>
        </p:txBody>
      </p:sp>
      <p:sp>
        <p:nvSpPr>
          <p:cNvPr id="1173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05000"/>
            <a:ext cx="8382000" cy="4343400"/>
          </a:xfrm>
        </p:spPr>
        <p:txBody>
          <a:bodyPr/>
          <a:lstStyle/>
          <a:p>
            <a:pPr eaLnBrk="1" hangingPunct="1">
              <a:buFont typeface="Wingdings" charset="2"/>
              <a:buChar char=""/>
              <a:defRPr/>
            </a:pPr>
            <a:r>
              <a:rPr lang="en-US" dirty="0" smtClean="0"/>
              <a:t>Electromagnetic processes</a:t>
            </a:r>
          </a:p>
          <a:p>
            <a:pPr lvl="1" eaLnBrk="1" hangingPunct="1">
              <a:buFont typeface="Wingdings" charset="2"/>
              <a:buChar char=""/>
              <a:defRPr/>
            </a:pPr>
            <a:r>
              <a:rPr lang="en-US" sz="2000" dirty="0" smtClean="0"/>
              <a:t>Improved implementation of the </a:t>
            </a:r>
            <a:r>
              <a:rPr lang="en-US" sz="1800" b="1" dirty="0" smtClean="0">
                <a:latin typeface="Courier New"/>
                <a:cs typeface="Courier New"/>
              </a:rPr>
              <a:t>G4LogLogInterpolation</a:t>
            </a:r>
            <a:r>
              <a:rPr lang="en-US" sz="2000" dirty="0" smtClean="0"/>
              <a:t> class</a:t>
            </a:r>
          </a:p>
          <a:p>
            <a:pPr lvl="2" eaLnBrk="1" hangingPunct="1">
              <a:buFont typeface="Wingdings" charset="2"/>
              <a:buChar char=""/>
              <a:defRPr/>
            </a:pPr>
            <a:r>
              <a:rPr lang="en-US" sz="1600" dirty="0" smtClean="0"/>
              <a:t>Providing visible CPU improvement in low-energy physics processes</a:t>
            </a:r>
          </a:p>
          <a:p>
            <a:pPr lvl="1" eaLnBrk="1" hangingPunct="1">
              <a:buFont typeface="Wingdings" charset="2"/>
              <a:buChar char=""/>
              <a:defRPr/>
            </a:pPr>
            <a:r>
              <a:rPr lang="en-US" sz="2000" dirty="0" smtClean="0"/>
              <a:t>More precise multiple scattering model for </a:t>
            </a:r>
            <a:r>
              <a:rPr lang="en-US" sz="2000" dirty="0" err="1" smtClean="0"/>
              <a:t>e</a:t>
            </a:r>
            <a:r>
              <a:rPr lang="en-US" sz="2000" dirty="0" smtClean="0"/>
              <a:t>- and </a:t>
            </a:r>
            <a:r>
              <a:rPr lang="en-US" sz="2000" dirty="0" err="1" smtClean="0"/>
              <a:t>e</a:t>
            </a:r>
            <a:r>
              <a:rPr lang="en-US" sz="2000" dirty="0" smtClean="0"/>
              <a:t>+</a:t>
            </a:r>
          </a:p>
          <a:p>
            <a:pPr lvl="2" eaLnBrk="1" hangingPunct="1">
              <a:buFont typeface="Wingdings" charset="2"/>
              <a:buChar char=""/>
              <a:defRPr/>
            </a:pPr>
            <a:r>
              <a:rPr lang="en-US" sz="1600" dirty="0" smtClean="0"/>
              <a:t>Providing wider shower (about 0.5% measured for the CMS calorimeter)</a:t>
            </a:r>
          </a:p>
          <a:p>
            <a:pPr lvl="2" eaLnBrk="1" hangingPunct="1">
              <a:buFont typeface="Wingdings" charset="2"/>
              <a:buChar char=""/>
              <a:defRPr/>
            </a:pPr>
            <a:r>
              <a:rPr lang="en-US" sz="1600" dirty="0" smtClean="0"/>
              <a:t>Increase of visible energy in sampling calorimeters (due also to </a:t>
            </a:r>
            <a:r>
              <a:rPr lang="en-US" sz="1600" dirty="0" err="1" smtClean="0"/>
              <a:t>Spline</a:t>
            </a:r>
            <a:r>
              <a:rPr lang="en-US" sz="1600" dirty="0" smtClean="0"/>
              <a:t> approx)</a:t>
            </a:r>
          </a:p>
          <a:p>
            <a:pPr lvl="1" eaLnBrk="1" hangingPunct="1">
              <a:buFont typeface="Wingdings" charset="2"/>
              <a:buChar char=""/>
              <a:defRPr/>
            </a:pPr>
            <a:r>
              <a:rPr lang="en-US" sz="2000" dirty="0" smtClean="0"/>
              <a:t>Fixed cases of string comparison when computing transport cross-sections in MSC models, compare masses instead</a:t>
            </a:r>
          </a:p>
          <a:p>
            <a:pPr lvl="1" eaLnBrk="1" hangingPunct="1">
              <a:buFont typeface="Wingdings" charset="2"/>
              <a:buChar char=""/>
              <a:defRPr/>
            </a:pPr>
            <a:r>
              <a:rPr lang="en-US" sz="2000" dirty="0" smtClean="0"/>
              <a:t>Speedup run-time computations in </a:t>
            </a:r>
            <a:r>
              <a:rPr lang="en-US" sz="2000" dirty="0" err="1" smtClean="0"/>
              <a:t>e</a:t>
            </a:r>
            <a:r>
              <a:rPr lang="en-US" sz="2000" dirty="0" smtClean="0"/>
              <a:t>-Coulomb scattering model</a:t>
            </a:r>
          </a:p>
          <a:p>
            <a:pPr lvl="2" eaLnBrk="1" hangingPunct="1">
              <a:buFont typeface="Wingdings" charset="2"/>
              <a:buChar char=""/>
              <a:defRPr/>
            </a:pPr>
            <a:r>
              <a:rPr lang="en-US" sz="1600" dirty="0" smtClean="0"/>
              <a:t>Using pre-computed nuclear form-factors per element</a:t>
            </a:r>
          </a:p>
          <a:p>
            <a:pPr lvl="1" eaLnBrk="1" hangingPunct="1">
              <a:buFont typeface="Wingdings" charset="2"/>
              <a:buChar char=""/>
              <a:defRPr/>
            </a:pPr>
            <a:r>
              <a:rPr lang="en-US" sz="2000" dirty="0" smtClean="0"/>
              <a:t>Added scintillation with </a:t>
            </a:r>
            <a:r>
              <a:rPr lang="en-US" sz="2000" dirty="0" err="1" smtClean="0"/>
              <a:t>Birk's</a:t>
            </a:r>
            <a:r>
              <a:rPr lang="en-US" sz="2000" dirty="0" smtClean="0"/>
              <a:t> law and modified sampling of the Cerenkov photon origins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Improved in 2008: De-excitation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De-excitation reviewed &amp; corrected</a:t>
            </a:r>
          </a:p>
          <a:p>
            <a:pPr lvl="1"/>
            <a:r>
              <a:rPr lang="en-US" dirty="0" smtClean="0"/>
              <a:t>Many components improved </a:t>
            </a:r>
          </a:p>
          <a:p>
            <a:pPr lvl="2"/>
            <a:r>
              <a:rPr lang="en-US" dirty="0" smtClean="0"/>
              <a:t>Pre-compound model (JM Quesada) </a:t>
            </a:r>
          </a:p>
          <a:p>
            <a:pPr lvl="2"/>
            <a:r>
              <a:rPr lang="en-US" dirty="0" smtClean="0"/>
              <a:t>Evaporation (A Howard, JM Q)</a:t>
            </a:r>
          </a:p>
          <a:p>
            <a:pPr lvl="2"/>
            <a:r>
              <a:rPr lang="en-US" dirty="0" smtClean="0"/>
              <a:t>Multi-fragmentation (donated by SMM authors)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Recent improvements in hadronic processes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n Release 9.2 (Dec 2008) and its patch 1</a:t>
            </a:r>
          </a:p>
          <a:p>
            <a:r>
              <a:rPr lang="en-US" dirty="0" smtClean="0"/>
              <a:t>Known issues, challenges</a:t>
            </a:r>
          </a:p>
          <a:p>
            <a:r>
              <a:rPr lang="en-US" dirty="0" smtClean="0"/>
              <a:t>Validation, improvements underway</a:t>
            </a:r>
          </a:p>
          <a:p>
            <a:r>
              <a:rPr lang="en-US" dirty="0" smtClean="0"/>
              <a:t>Physics lists</a:t>
            </a:r>
          </a:p>
          <a:p>
            <a:pPr lvl="1"/>
            <a:r>
              <a:rPr lang="en-US" dirty="0" smtClean="0"/>
              <a:t>Candidates for validation</a:t>
            </a:r>
          </a:p>
          <a:p>
            <a:pPr lvl="1"/>
            <a:r>
              <a:rPr lang="en-US" dirty="0" smtClean="0"/>
              <a:t>In early development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Improvements in 2008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Improvements in hadronic processes in Release 9.2 (Dec 2008) and its patch 1</a:t>
            </a:r>
          </a:p>
          <a:p>
            <a:pPr lvl="1"/>
            <a:r>
              <a:rPr lang="en-US" dirty="0" smtClean="0"/>
              <a:t>Selected from G. Cosmo’s talk at </a:t>
            </a:r>
            <a:r>
              <a:rPr lang="en-US" dirty="0" smtClean="0">
                <a:hlinkClick r:id="rId2"/>
              </a:rPr>
              <a:t>March 9</a:t>
            </a:r>
            <a:r>
              <a:rPr lang="en-US" baseline="30000" dirty="0" smtClean="0">
                <a:hlinkClick r:id="rId2"/>
              </a:rPr>
              <a:t>th</a:t>
            </a:r>
            <a:r>
              <a:rPr lang="en-US" dirty="0" smtClean="0"/>
              <a:t> Geant4 </a:t>
            </a:r>
            <a:r>
              <a:rPr lang="en-US" dirty="0" smtClean="0">
                <a:hlinkClick r:id="rId3"/>
              </a:rPr>
              <a:t>Technical Forum</a:t>
            </a:r>
            <a:r>
              <a:rPr lang="en-US" dirty="0" smtClean="0"/>
              <a:t> meeting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ahoma" pitchFamily="-65" charset="0"/>
              </a:rPr>
              <a:t>10 March 2009</a:t>
            </a:r>
          </a:p>
        </p:txBody>
      </p:sp>
      <p:sp>
        <p:nvSpPr>
          <p:cNvPr id="2355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ahoma" pitchFamily="-65" charset="0"/>
              </a:rPr>
              <a:t>G.Cosmo - Geant4 release 9.2 and upcoming patch-01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603C64-8C6C-F540-97B2-58B25E332DA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1173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Hadronics</a:t>
            </a:r>
            <a:r>
              <a:rPr lang="en-US" dirty="0" smtClean="0"/>
              <a:t>: the Improved and New </a:t>
            </a:r>
          </a:p>
        </p:txBody>
      </p:sp>
      <p:sp>
        <p:nvSpPr>
          <p:cNvPr id="1173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7638"/>
            <a:ext cx="8382000" cy="4830762"/>
          </a:xfrm>
        </p:spPr>
        <p:txBody>
          <a:bodyPr>
            <a:normAutofit fontScale="92500" lnSpcReduction="10000"/>
          </a:bodyPr>
          <a:lstStyle/>
          <a:p>
            <a:pPr>
              <a:buNone/>
              <a:defRPr/>
            </a:pPr>
            <a:r>
              <a:rPr lang="en-US" sz="2400" dirty="0" smtClean="0"/>
              <a:t>Improved: </a:t>
            </a:r>
          </a:p>
          <a:p>
            <a:pPr>
              <a:buFont typeface="Wingdings" charset="2"/>
              <a:buChar char=""/>
              <a:defRPr/>
            </a:pPr>
            <a:r>
              <a:rPr lang="en-US" sz="2400" dirty="0" smtClean="0"/>
              <a:t>Corrections &amp; tuning in </a:t>
            </a:r>
            <a:r>
              <a:rPr lang="en-US" sz="2400" b="1" dirty="0" smtClean="0"/>
              <a:t>pre-compound </a:t>
            </a:r>
            <a:r>
              <a:rPr lang="en-US" sz="2400" dirty="0" smtClean="0"/>
              <a:t>and </a:t>
            </a:r>
            <a:r>
              <a:rPr lang="en-US" sz="2400" b="1" dirty="0" smtClean="0"/>
              <a:t>de-excitation </a:t>
            </a:r>
            <a:r>
              <a:rPr lang="en-US" sz="2400" dirty="0" smtClean="0"/>
              <a:t>code</a:t>
            </a:r>
          </a:p>
          <a:p>
            <a:pPr lvl="1">
              <a:buFont typeface="Wingdings" charset="2"/>
              <a:buChar char=""/>
              <a:defRPr/>
            </a:pPr>
            <a:r>
              <a:rPr lang="en-US" sz="2000" dirty="0" smtClean="0"/>
              <a:t>affecting results for low-energy secondaries in Binary cascade</a:t>
            </a:r>
          </a:p>
          <a:p>
            <a:pPr>
              <a:buFont typeface="Wingdings" charset="2"/>
              <a:buChar char=""/>
              <a:defRPr/>
            </a:pPr>
            <a:r>
              <a:rPr lang="en-US" sz="2400" dirty="0" smtClean="0"/>
              <a:t>Revised string fragmentation and tuned parameters in </a:t>
            </a:r>
            <a:r>
              <a:rPr lang="en-US" sz="2400" b="1" dirty="0" smtClean="0"/>
              <a:t>FTF </a:t>
            </a:r>
            <a:r>
              <a:rPr lang="en-US" sz="2400" dirty="0" smtClean="0"/>
              <a:t>model</a:t>
            </a:r>
          </a:p>
          <a:p>
            <a:pPr lvl="1">
              <a:buFont typeface="Wingdings" charset="2"/>
              <a:buChar char=""/>
              <a:defRPr/>
            </a:pPr>
            <a:r>
              <a:rPr lang="en-US" sz="2000" dirty="0" smtClean="0"/>
              <a:t>For </a:t>
            </a:r>
            <a:r>
              <a:rPr lang="en-US" sz="1800" b="1" dirty="0" err="1" smtClean="0">
                <a:latin typeface="Courier New"/>
                <a:cs typeface="Courier New"/>
              </a:rPr>
              <a:t>Pi+P</a:t>
            </a:r>
            <a:r>
              <a:rPr lang="en-US" sz="2000" dirty="0" smtClean="0"/>
              <a:t> and </a:t>
            </a:r>
            <a:r>
              <a:rPr lang="en-US" sz="1800" b="1" dirty="0" err="1" smtClean="0">
                <a:latin typeface="Courier New"/>
                <a:cs typeface="Courier New"/>
              </a:rPr>
              <a:t>pion</a:t>
            </a:r>
            <a:r>
              <a:rPr lang="en-US" sz="1800" b="1" dirty="0" smtClean="0">
                <a:latin typeface="Courier New"/>
                <a:cs typeface="Courier New"/>
              </a:rPr>
              <a:t>-nucleon</a:t>
            </a:r>
            <a:r>
              <a:rPr lang="en-US" sz="2000" dirty="0" smtClean="0"/>
              <a:t> interactions</a:t>
            </a:r>
          </a:p>
          <a:p>
            <a:pPr lvl="1">
              <a:buFont typeface="Wingdings" charset="2"/>
              <a:buChar char=""/>
              <a:defRPr/>
            </a:pPr>
            <a:r>
              <a:rPr lang="en-US" sz="2000" dirty="0" smtClean="0"/>
              <a:t>Implemented quasi-elastic hadron-nucleus scattering and formation time</a:t>
            </a:r>
            <a:endParaRPr lang="en-US" sz="2400" dirty="0" smtClean="0"/>
          </a:p>
          <a:p>
            <a:pPr>
              <a:buFont typeface="Wingdings" charset="2"/>
              <a:buChar char=""/>
              <a:defRPr/>
            </a:pPr>
            <a:r>
              <a:rPr lang="en-US" sz="2400" dirty="0" smtClean="0"/>
              <a:t>Enabled/added barrier penetration for the Coulomb barrier in </a:t>
            </a:r>
            <a:r>
              <a:rPr lang="en-US" sz="2400" b="1" dirty="0" smtClean="0"/>
              <a:t>Bertini </a:t>
            </a:r>
            <a:r>
              <a:rPr lang="en-US" sz="2400" dirty="0" smtClean="0"/>
              <a:t>cascade</a:t>
            </a:r>
          </a:p>
          <a:p>
            <a:pPr>
              <a:buNone/>
              <a:defRPr/>
            </a:pPr>
            <a:r>
              <a:rPr lang="en-US" sz="2400" dirty="0" smtClean="0"/>
              <a:t>New:</a:t>
            </a:r>
          </a:p>
          <a:p>
            <a:pPr>
              <a:buFont typeface="Wingdings" charset="2"/>
              <a:buChar char=""/>
              <a:defRPr/>
            </a:pPr>
            <a:r>
              <a:rPr lang="en-US" sz="2400" b="1" dirty="0" smtClean="0"/>
              <a:t>INCL</a:t>
            </a:r>
            <a:r>
              <a:rPr lang="en-US" sz="2400" dirty="0" smtClean="0"/>
              <a:t> cascade and </a:t>
            </a:r>
            <a:r>
              <a:rPr lang="en-US" sz="2400" b="1" dirty="0" smtClean="0"/>
              <a:t>ABLA </a:t>
            </a:r>
            <a:r>
              <a:rPr lang="en-US" sz="2400" dirty="0" smtClean="0"/>
              <a:t>evaporation model officially released</a:t>
            </a:r>
          </a:p>
          <a:p>
            <a:pPr lvl="1">
              <a:buFont typeface="Wingdings" charset="2"/>
              <a:buChar char=""/>
              <a:defRPr/>
            </a:pPr>
            <a:r>
              <a:rPr lang="en-US" sz="2000" dirty="0" smtClean="0"/>
              <a:t>Can be used for incident </a:t>
            </a:r>
            <a:r>
              <a:rPr lang="en-US" sz="1800" b="1" dirty="0" err="1" smtClean="0">
                <a:latin typeface="Courier New"/>
                <a:cs typeface="Courier New"/>
              </a:rPr>
              <a:t>p</a:t>
            </a:r>
            <a:r>
              <a:rPr lang="en-US" sz="1800" b="1" dirty="0" smtClean="0">
                <a:latin typeface="Courier New"/>
                <a:cs typeface="Courier New"/>
              </a:rPr>
              <a:t>, </a:t>
            </a:r>
            <a:r>
              <a:rPr lang="en-US" sz="1800" b="1" dirty="0" err="1" smtClean="0">
                <a:latin typeface="Courier New"/>
                <a:cs typeface="Courier New"/>
              </a:rPr>
              <a:t>n</a:t>
            </a:r>
            <a:r>
              <a:rPr lang="en-US" sz="1800" b="1" dirty="0" smtClean="0">
                <a:latin typeface="Courier New"/>
                <a:cs typeface="Courier New"/>
              </a:rPr>
              <a:t>, </a:t>
            </a:r>
            <a:r>
              <a:rPr lang="en-US" sz="1800" b="1" dirty="0" err="1" smtClean="0">
                <a:latin typeface="Courier New"/>
                <a:cs typeface="Courier New"/>
              </a:rPr>
              <a:t>d</a:t>
            </a:r>
            <a:r>
              <a:rPr lang="en-US" sz="1800" b="1" dirty="0" smtClean="0">
                <a:latin typeface="Courier New"/>
                <a:cs typeface="Courier New"/>
              </a:rPr>
              <a:t>, </a:t>
            </a:r>
            <a:r>
              <a:rPr lang="en-US" sz="1800" b="1" dirty="0" err="1" smtClean="0">
                <a:latin typeface="Courier New"/>
                <a:cs typeface="Courier New"/>
              </a:rPr>
              <a:t>t</a:t>
            </a:r>
            <a:r>
              <a:rPr lang="en-US" sz="1800" b="1" dirty="0" smtClean="0">
                <a:latin typeface="Courier New"/>
                <a:cs typeface="Courier New"/>
              </a:rPr>
              <a:t>, 3He, alpha</a:t>
            </a:r>
            <a:r>
              <a:rPr lang="en-US" sz="2000" dirty="0" smtClean="0"/>
              <a:t> and </a:t>
            </a:r>
            <a:r>
              <a:rPr lang="en-US" sz="1800" b="1" dirty="0" err="1" smtClean="0">
                <a:latin typeface="Courier New"/>
                <a:cs typeface="Courier New"/>
              </a:rPr>
              <a:t>pions</a:t>
            </a:r>
            <a:r>
              <a:rPr lang="en-US" sz="2000" dirty="0" smtClean="0"/>
              <a:t> from </a:t>
            </a:r>
            <a:r>
              <a:rPr lang="en-US" sz="1800" b="1" dirty="0" smtClean="0">
                <a:latin typeface="Courier New"/>
                <a:cs typeface="Courier New"/>
              </a:rPr>
              <a:t>200 </a:t>
            </a:r>
            <a:r>
              <a:rPr lang="en-US" sz="1800" b="1" dirty="0" err="1" smtClean="0">
                <a:latin typeface="Courier New"/>
                <a:cs typeface="Courier New"/>
              </a:rPr>
              <a:t>MeV</a:t>
            </a:r>
            <a:r>
              <a:rPr lang="en-US" sz="2000" dirty="0" smtClean="0"/>
              <a:t> up to </a:t>
            </a:r>
            <a:r>
              <a:rPr lang="en-US" sz="1800" b="1" dirty="0" smtClean="0">
                <a:latin typeface="Courier New"/>
                <a:cs typeface="Courier New"/>
              </a:rPr>
              <a:t>3 </a:t>
            </a:r>
            <a:r>
              <a:rPr lang="en-US" sz="1800" b="1" dirty="0" err="1" smtClean="0">
                <a:latin typeface="Courier New"/>
                <a:cs typeface="Courier New"/>
              </a:rPr>
              <a:t>GeV</a:t>
            </a:r>
            <a:r>
              <a:rPr lang="en-US" sz="2000" dirty="0" smtClean="0"/>
              <a:t>, on nuclei ranging from carbon to uranium</a:t>
            </a:r>
          </a:p>
          <a:p>
            <a:pPr>
              <a:buFont typeface="Wingdings" charset="2"/>
              <a:buChar char=""/>
              <a:defRPr/>
            </a:pPr>
            <a:r>
              <a:rPr lang="en-US" sz="2400" i="1" dirty="0" smtClean="0"/>
              <a:t>Beta</a:t>
            </a:r>
            <a:r>
              <a:rPr lang="en-US" sz="2400" dirty="0" smtClean="0"/>
              <a:t> release of </a:t>
            </a:r>
            <a:r>
              <a:rPr lang="en-US" sz="2400" i="1" dirty="0" smtClean="0"/>
              <a:t>new </a:t>
            </a:r>
            <a:r>
              <a:rPr lang="en-US" sz="2400" dirty="0" smtClean="0"/>
              <a:t>quantum molecular dynamics (</a:t>
            </a:r>
            <a:r>
              <a:rPr lang="en-US" sz="2400" b="1" dirty="0" smtClean="0"/>
              <a:t>QMD</a:t>
            </a:r>
            <a:r>
              <a:rPr lang="en-US" sz="2400" dirty="0" smtClean="0"/>
              <a:t>) model</a:t>
            </a:r>
          </a:p>
          <a:p>
            <a:pPr lvl="1">
              <a:buFont typeface="Wingdings" charset="2"/>
              <a:buChar char=""/>
              <a:defRPr/>
            </a:pPr>
            <a:r>
              <a:rPr lang="en-US" sz="2000" dirty="0" smtClean="0"/>
              <a:t>For nucleus-nucleus collisions; valid from </a:t>
            </a:r>
            <a:r>
              <a:rPr lang="en-US" sz="1800" b="1" dirty="0" smtClean="0">
                <a:latin typeface="Courier New"/>
                <a:cs typeface="Courier New"/>
              </a:rPr>
              <a:t>50 MeV</a:t>
            </a:r>
            <a:r>
              <a:rPr lang="en-US" sz="2000" dirty="0" smtClean="0"/>
              <a:t> to </a:t>
            </a:r>
            <a:r>
              <a:rPr lang="en-US" sz="1800" b="1" dirty="0" smtClean="0">
                <a:latin typeface="Courier New"/>
                <a:cs typeface="Courier New"/>
              </a:rPr>
              <a:t>5 </a:t>
            </a:r>
            <a:r>
              <a:rPr lang="en-US" sz="1800" b="1" dirty="0" err="1" smtClean="0">
                <a:latin typeface="Courier New"/>
                <a:cs typeface="Courier New"/>
              </a:rPr>
              <a:t>GeV</a:t>
            </a:r>
            <a:endParaRPr lang="en-US" sz="1800" b="1" dirty="0" smtClean="0">
              <a:latin typeface="Courier New"/>
              <a:cs typeface="Courier Ne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ahoma" pitchFamily="-65" charset="0"/>
              </a:rPr>
              <a:t>10 March 2009</a:t>
            </a:r>
          </a:p>
        </p:txBody>
      </p:sp>
      <p:sp>
        <p:nvSpPr>
          <p:cNvPr id="2560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ahoma" pitchFamily="-65" charset="0"/>
              </a:rPr>
              <a:t>G.Cosmo - Geant4 release 9.2 and upcoming patch-01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55276E-6289-FB4C-8169-D1A22AF92D5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1173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Hadronic processes: major fixes</a:t>
            </a:r>
          </a:p>
        </p:txBody>
      </p:sp>
      <p:sp>
        <p:nvSpPr>
          <p:cNvPr id="1173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05000"/>
            <a:ext cx="8382000" cy="4343400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"/>
              <a:defRPr/>
            </a:pPr>
            <a:r>
              <a:rPr lang="en-US" sz="2400" dirty="0" smtClean="0"/>
              <a:t>Bug fix in the final state multiplicity sampling in </a:t>
            </a:r>
            <a:r>
              <a:rPr lang="en-US" sz="2400" b="1" dirty="0" smtClean="0"/>
              <a:t>Bertini</a:t>
            </a:r>
            <a:r>
              <a:rPr lang="en-US" sz="2400" dirty="0" smtClean="0"/>
              <a:t> cascade</a:t>
            </a:r>
          </a:p>
          <a:p>
            <a:pPr lvl="1">
              <a:buFont typeface="Wingdings" charset="2"/>
              <a:buChar char=""/>
              <a:defRPr/>
            </a:pPr>
            <a:r>
              <a:rPr lang="en-US" sz="2000" dirty="0" smtClean="0"/>
              <a:t>Fixes observed problem of quasi-elastic peak in energy spectra </a:t>
            </a:r>
          </a:p>
          <a:p>
            <a:pPr>
              <a:buFont typeface="Wingdings" charset="2"/>
              <a:buChar char=""/>
              <a:defRPr/>
            </a:pPr>
            <a:r>
              <a:rPr lang="en-US" sz="2400" dirty="0" smtClean="0"/>
              <a:t>Corrections to the </a:t>
            </a:r>
            <a:r>
              <a:rPr lang="en-US" sz="2400" b="1" dirty="0" smtClean="0"/>
              <a:t>multi-fragmentation </a:t>
            </a:r>
            <a:r>
              <a:rPr lang="en-US" sz="2400" dirty="0" smtClean="0"/>
              <a:t>model to ensure it conforms with the original SMM model (from its authors)</a:t>
            </a:r>
          </a:p>
          <a:p>
            <a:pPr>
              <a:buFont typeface="Wingdings" charset="2"/>
              <a:buChar char=""/>
              <a:defRPr/>
            </a:pPr>
            <a:r>
              <a:rPr lang="en-US" sz="2400" dirty="0" smtClean="0"/>
              <a:t>Improved energy and angular distributions for both scattered neutron and recoil targets in the </a:t>
            </a:r>
            <a:r>
              <a:rPr lang="en-US" sz="2400" b="1" dirty="0" err="1" smtClean="0"/>
              <a:t>hp_neutron</a:t>
            </a:r>
            <a:r>
              <a:rPr lang="en-US" sz="2400" dirty="0" smtClean="0"/>
              <a:t> model</a:t>
            </a:r>
          </a:p>
          <a:p>
            <a:pPr>
              <a:buFont typeface="Wingdings" charset="2"/>
              <a:buChar char=""/>
              <a:defRPr/>
            </a:pPr>
            <a:r>
              <a:rPr lang="en-US" sz="2400" dirty="0" smtClean="0"/>
              <a:t>Code review and performance improvements to </a:t>
            </a:r>
            <a:r>
              <a:rPr lang="en-US" sz="2400" b="1" dirty="0" smtClean="0"/>
              <a:t>Bertini </a:t>
            </a:r>
            <a:r>
              <a:rPr lang="en-US" sz="2400" dirty="0" smtClean="0"/>
              <a:t>code</a:t>
            </a:r>
          </a:p>
          <a:p>
            <a:pPr lvl="1">
              <a:buFont typeface="Wingdings" charset="2"/>
              <a:buChar char=""/>
              <a:defRPr/>
            </a:pPr>
            <a:r>
              <a:rPr lang="en-US" sz="2000" dirty="0" smtClean="0"/>
              <a:t>Measured ~25% CPU time boost when using QGSP_BERT for </a:t>
            </a:r>
            <a:r>
              <a:rPr lang="en-US" sz="1800" b="1" dirty="0" smtClean="0">
                <a:latin typeface="Courier New"/>
                <a:cs typeface="Courier New"/>
              </a:rPr>
              <a:t>50 </a:t>
            </a:r>
            <a:r>
              <a:rPr lang="en-US" sz="1800" b="1" dirty="0" err="1" smtClean="0">
                <a:latin typeface="Courier New"/>
                <a:cs typeface="Courier New"/>
              </a:rPr>
              <a:t>GeV</a:t>
            </a:r>
            <a:r>
              <a:rPr lang="en-US" sz="1800" b="1" dirty="0" smtClean="0">
                <a:latin typeface="Courier New"/>
                <a:cs typeface="Courier New"/>
              </a:rPr>
              <a:t> pi-</a:t>
            </a:r>
          </a:p>
          <a:p>
            <a:pPr>
              <a:buFont typeface="Wingdings" charset="2"/>
              <a:buChar char=""/>
              <a:defRPr/>
            </a:pPr>
            <a:r>
              <a:rPr lang="en-US" sz="2400" dirty="0"/>
              <a:t>Technical</a:t>
            </a:r>
          </a:p>
          <a:p>
            <a:pPr lvl="1">
              <a:buFont typeface="Wingdings" charset="2"/>
              <a:buChar char=""/>
              <a:defRPr/>
            </a:pPr>
            <a:r>
              <a:rPr lang="en-US" sz="2000" dirty="0" err="1"/>
              <a:t>Rationalised</a:t>
            </a:r>
            <a:r>
              <a:rPr lang="en-US" sz="2000" dirty="0"/>
              <a:t> usage of the nuclear mass tables</a:t>
            </a:r>
          </a:p>
          <a:p>
            <a:pPr>
              <a:buFont typeface="Wingdings" charset="2"/>
              <a:buChar char=""/>
              <a:defRPr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Latest </a:t>
            </a:r>
            <a:r>
              <a:rPr lang="en-US" dirty="0"/>
              <a:t>Hadronic</a:t>
            </a:r>
            <a:r>
              <a:rPr lang="en-US" dirty="0" smtClean="0"/>
              <a:t> fixes – 9.2.p01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"/>
              <a:defRPr/>
            </a:pPr>
            <a:r>
              <a:rPr lang="en-US" sz="2400" dirty="0" smtClean="0"/>
              <a:t>Corrected light ion emission in pre-compound/de-excitation</a:t>
            </a:r>
          </a:p>
          <a:p>
            <a:pPr lvl="1">
              <a:buFont typeface="Wingdings" charset="2"/>
              <a:buChar char=""/>
              <a:defRPr/>
            </a:pPr>
            <a:r>
              <a:rPr lang="en-US" sz="2000" dirty="0" smtClean="0"/>
              <a:t>Probability of </a:t>
            </a:r>
            <a:r>
              <a:rPr lang="en-US" sz="2000" dirty="0"/>
              <a:t>emission in pre-compound</a:t>
            </a:r>
            <a:endParaRPr lang="en-US" sz="2000" dirty="0" smtClean="0"/>
          </a:p>
          <a:p>
            <a:pPr lvl="1">
              <a:buFont typeface="Wingdings" charset="2"/>
              <a:buChar char=""/>
              <a:defRPr/>
            </a:pPr>
            <a:r>
              <a:rPr lang="en-US" sz="2000" dirty="0"/>
              <a:t>I</a:t>
            </a:r>
            <a:r>
              <a:rPr lang="en-US" sz="2000" dirty="0" smtClean="0"/>
              <a:t>mplementation of the emission probability in </a:t>
            </a:r>
            <a:r>
              <a:rPr lang="en-US" sz="2000" dirty="0" err="1" smtClean="0"/>
              <a:t>de_excitation</a:t>
            </a:r>
            <a:r>
              <a:rPr lang="en-US" sz="2000" dirty="0" smtClean="0"/>
              <a:t> model</a:t>
            </a:r>
          </a:p>
          <a:p>
            <a:pPr lvl="1">
              <a:buFont typeface="Wingdings" charset="2"/>
              <a:buChar char=""/>
              <a:defRPr/>
            </a:pPr>
            <a:r>
              <a:rPr lang="en-US" sz="2000" dirty="0"/>
              <a:t>A</a:t>
            </a:r>
            <a:r>
              <a:rPr lang="en-US" sz="2000" dirty="0" smtClean="0"/>
              <a:t>dded smearing of Coulomb barriers for </a:t>
            </a:r>
            <a:r>
              <a:rPr lang="en-US" sz="1800" b="1" dirty="0" err="1" smtClean="0">
                <a:latin typeface="Courier New"/>
                <a:cs typeface="Courier New"/>
              </a:rPr>
              <a:t>d</a:t>
            </a:r>
            <a:r>
              <a:rPr lang="en-US" sz="1800" b="1" dirty="0" smtClean="0">
                <a:latin typeface="Courier New"/>
                <a:cs typeface="Courier New"/>
              </a:rPr>
              <a:t>, </a:t>
            </a:r>
            <a:r>
              <a:rPr lang="en-US" sz="1800" b="1" dirty="0" err="1" smtClean="0">
                <a:latin typeface="Courier New"/>
                <a:cs typeface="Courier New"/>
              </a:rPr>
              <a:t>t</a:t>
            </a:r>
            <a:r>
              <a:rPr lang="en-US" sz="1800" b="1" dirty="0" smtClean="0">
                <a:latin typeface="Courier New"/>
                <a:cs typeface="Courier New"/>
              </a:rPr>
              <a:t>, he3</a:t>
            </a:r>
            <a:r>
              <a:rPr lang="en-US" sz="2000" dirty="0" smtClean="0"/>
              <a:t> and </a:t>
            </a:r>
            <a:r>
              <a:rPr lang="en-US" sz="1800" b="1" dirty="0" smtClean="0">
                <a:latin typeface="Courier New"/>
                <a:cs typeface="Courier New"/>
              </a:rPr>
              <a:t>alpha</a:t>
            </a:r>
            <a:endParaRPr lang="en-US" sz="2000" dirty="0" smtClean="0"/>
          </a:p>
          <a:p>
            <a:pPr>
              <a:buFont typeface="Wingdings" charset="2"/>
              <a:buChar char=""/>
              <a:defRPr/>
            </a:pPr>
            <a:r>
              <a:rPr lang="en-US" sz="2400" dirty="0" smtClean="0"/>
              <a:t>Tuned absorption coefficient in Bertini cascade</a:t>
            </a:r>
          </a:p>
          <a:p>
            <a:pPr>
              <a:buFont typeface="Wingdings" charset="2"/>
              <a:buChar char=""/>
              <a:defRPr/>
            </a:pPr>
            <a:endParaRPr lang="en-US" sz="2400" dirty="0" smtClean="0"/>
          </a:p>
          <a:p>
            <a:pPr>
              <a:buFont typeface="Wingdings" charset="2"/>
              <a:buChar char=""/>
              <a:defRPr/>
            </a:pPr>
            <a:r>
              <a:rPr lang="en-US" sz="2400" dirty="0" smtClean="0"/>
              <a:t>Technical</a:t>
            </a:r>
          </a:p>
          <a:p>
            <a:pPr lvl="1">
              <a:buFont typeface="Wingdings" charset="2"/>
              <a:buChar char=""/>
              <a:defRPr/>
            </a:pPr>
            <a:r>
              <a:rPr lang="en-US" sz="2000" dirty="0" smtClean="0"/>
              <a:t>Activate proper deletion of processes, models and cross-sections at job closure</a:t>
            </a:r>
          </a:p>
        </p:txBody>
      </p:sp>
      <p:sp>
        <p:nvSpPr>
          <p:cNvPr id="30724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ahoma" pitchFamily="-65" charset="0"/>
              </a:rPr>
              <a:t>10 March 2009</a:t>
            </a:r>
          </a:p>
        </p:txBody>
      </p:sp>
      <p:sp>
        <p:nvSpPr>
          <p:cNvPr id="30725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ahoma" pitchFamily="-65" charset="0"/>
              </a:rPr>
              <a:t>G.Cosmo - Geant4 release 9.2 and upcoming patch-01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B0D06F-26F4-3B46-B245-B4F82CC02EC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Latest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(Personal perspective)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Known issues;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‘Discontinuity’ in energy deposition in transition between Bertini and LEP QGSP_BERT</a:t>
            </a:r>
          </a:p>
          <a:p>
            <a:pPr lvl="1"/>
            <a:r>
              <a:rPr lang="en-US" dirty="0" smtClean="0"/>
              <a:t>Reported by CMS</a:t>
            </a:r>
          </a:p>
          <a:p>
            <a:r>
              <a:rPr lang="en-US" dirty="0" smtClean="0"/>
              <a:t>Deficiencies of LEP model</a:t>
            </a:r>
          </a:p>
          <a:p>
            <a:pPr lvl="1"/>
            <a:r>
              <a:rPr lang="en-US" dirty="0" smtClean="0"/>
              <a:t>Conservation laws</a:t>
            </a:r>
          </a:p>
          <a:p>
            <a:pPr lvl="1"/>
            <a:r>
              <a:rPr lang="en-US" dirty="0" smtClean="0"/>
              <a:t>Spectra</a:t>
            </a:r>
          </a:p>
          <a:p>
            <a:r>
              <a:rPr lang="en-US" dirty="0" smtClean="0"/>
              <a:t>Gap between ‘applicability’ of cascades and string models (general issue for MCs)</a:t>
            </a:r>
          </a:p>
          <a:p>
            <a:pPr lvl="1"/>
            <a:r>
              <a:rPr lang="en-US" dirty="0" smtClean="0"/>
              <a:t>Bertini validated up to ~5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1"/>
            <a:r>
              <a:rPr lang="en-US" dirty="0" smtClean="0"/>
              <a:t>Binary limited to ~2.5 </a:t>
            </a:r>
            <a:r>
              <a:rPr lang="en-US" dirty="0" err="1" smtClean="0"/>
              <a:t>GeV</a:t>
            </a:r>
            <a:r>
              <a:rPr lang="en-US" dirty="0" smtClean="0"/>
              <a:t> (protons), ~1.5 </a:t>
            </a:r>
            <a:r>
              <a:rPr lang="en-US" dirty="0" err="1" smtClean="0"/>
              <a:t>GeV</a:t>
            </a:r>
            <a:r>
              <a:rPr lang="en-US" dirty="0" smtClean="0"/>
              <a:t> (pions)</a:t>
            </a:r>
          </a:p>
          <a:p>
            <a:pPr lvl="1"/>
            <a:r>
              <a:rPr lang="en-US" dirty="0" smtClean="0"/>
              <a:t>QGS validated from 13/15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1"/>
            <a:r>
              <a:rPr lang="en-US" dirty="0" smtClean="0"/>
              <a:t>FTF potential to fill the gap (under validation 3+ 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Background: QGSP_BERT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Elastic </a:t>
            </a:r>
            <a:r>
              <a:rPr lang="en-US" dirty="0" err="1" smtClean="0"/>
              <a:t>n/p</a:t>
            </a:r>
            <a:r>
              <a:rPr lang="en-US" dirty="0" smtClean="0"/>
              <a:t> from M. </a:t>
            </a:r>
            <a:r>
              <a:rPr lang="en-US" dirty="0" err="1" smtClean="0"/>
              <a:t>Kosov</a:t>
            </a:r>
            <a:endParaRPr lang="en-US" dirty="0" smtClean="0"/>
          </a:p>
          <a:p>
            <a:r>
              <a:rPr lang="en-US" dirty="0" smtClean="0"/>
              <a:t>Uses </a:t>
            </a:r>
            <a:r>
              <a:rPr lang="en-US" dirty="0" err="1" smtClean="0"/>
              <a:t>BERTini</a:t>
            </a:r>
            <a:r>
              <a:rPr lang="en-US" dirty="0" smtClean="0"/>
              <a:t> up to about 9.7 </a:t>
            </a:r>
            <a:r>
              <a:rPr lang="en-US" dirty="0" err="1" smtClean="0"/>
              <a:t>GeV</a:t>
            </a:r>
            <a:r>
              <a:rPr lang="en-US" dirty="0" smtClean="0"/>
              <a:t> for </a:t>
            </a:r>
            <a:r>
              <a:rPr lang="en-US" dirty="0" err="1" smtClean="0"/>
              <a:t>p/n/pi</a:t>
            </a:r>
            <a:endParaRPr lang="en-US" dirty="0" smtClean="0"/>
          </a:p>
          <a:p>
            <a:r>
              <a:rPr lang="en-US" dirty="0" smtClean="0"/>
              <a:t>Uses LEP for most interactions 9.7&lt;E&lt;18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1"/>
            <a:r>
              <a:rPr lang="en-US" dirty="0" smtClean="0"/>
              <a:t>And for hyperons</a:t>
            </a:r>
          </a:p>
          <a:p>
            <a:r>
              <a:rPr lang="en-US" dirty="0" smtClean="0"/>
              <a:t>QGS for most interactions E&gt; 18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1"/>
            <a:r>
              <a:rPr lang="en-US" dirty="0" smtClean="0"/>
              <a:t>Links with </a:t>
            </a:r>
            <a:r>
              <a:rPr lang="en-US" dirty="0" err="1" smtClean="0"/>
              <a:t>Precompound</a:t>
            </a:r>
            <a:r>
              <a:rPr lang="en-US" dirty="0" smtClean="0"/>
              <a:t> for de-Excitation</a:t>
            </a:r>
          </a:p>
          <a:p>
            <a:pPr lvl="2"/>
            <a:r>
              <a:rPr lang="en-US" dirty="0" smtClean="0"/>
              <a:t>Underestimates target </a:t>
            </a:r>
            <a:r>
              <a:rPr lang="en-US" dirty="0" err="1" smtClean="0"/>
              <a:t>framentation</a:t>
            </a:r>
            <a:endParaRPr lang="en-US" dirty="0" smtClean="0"/>
          </a:p>
          <a:p>
            <a:r>
              <a:rPr lang="en-US" dirty="0" smtClean="0"/>
              <a:t>Neutron capture from LEP model</a:t>
            </a:r>
          </a:p>
          <a:p>
            <a:pPr lvl="1"/>
            <a:r>
              <a:rPr lang="en-US" dirty="0" smtClean="0"/>
              <a:t>Significant limitations </a:t>
            </a:r>
          </a:p>
          <a:p>
            <a:pPr lvl="2"/>
            <a:r>
              <a:rPr lang="en-US" dirty="0" smtClean="0"/>
              <a:t>alternative HP can be used via QGSP_BERT_HP)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1152</Words>
  <Application>Microsoft Macintosh PowerPoint</Application>
  <PresentationFormat>On-screen Show (4:3)</PresentationFormat>
  <Paragraphs>152</Paragraphs>
  <Slides>18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Geant4: What’s new, improved, or under study in hadronics</vt:lpstr>
      <vt:lpstr>Overview</vt:lpstr>
      <vt:lpstr>Improvements in 2008</vt:lpstr>
      <vt:lpstr>Hadronics: the Improved and New </vt:lpstr>
      <vt:lpstr>Hadronic processes: major fixes</vt:lpstr>
      <vt:lpstr>Latest Hadronic fixes – 9.2.p01</vt:lpstr>
      <vt:lpstr>Latest</vt:lpstr>
      <vt:lpstr>Known issues; challenges</vt:lpstr>
      <vt:lpstr>Background: QGSP_BERT</vt:lpstr>
      <vt:lpstr>Underway</vt:lpstr>
      <vt:lpstr>Slide 11</vt:lpstr>
      <vt:lpstr>Transitions between models</vt:lpstr>
      <vt:lpstr>Potential production physics lists</vt:lpstr>
      <vt:lpstr>Development / Trial physics lists</vt:lpstr>
      <vt:lpstr>OTHER / BACKUP</vt:lpstr>
      <vt:lpstr>New Features – physics - 2</vt:lpstr>
      <vt:lpstr>Major fixes – physics - 1</vt:lpstr>
      <vt:lpstr>Improved in 2008: De-excitation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Apostolakis</dc:creator>
  <cp:lastModifiedBy>John Apostolakis</cp:lastModifiedBy>
  <cp:revision>7</cp:revision>
  <dcterms:created xsi:type="dcterms:W3CDTF">2009-03-30T08:32:21Z</dcterms:created>
  <dcterms:modified xsi:type="dcterms:W3CDTF">2009-03-30T08:53:42Z</dcterms:modified>
</cp:coreProperties>
</file>