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5" r:id="rId1"/>
  </p:sldMasterIdLst>
  <p:notesMasterIdLst>
    <p:notesMasterId r:id="rId25"/>
  </p:notesMasterIdLst>
  <p:sldIdLst>
    <p:sldId id="256" r:id="rId2"/>
    <p:sldId id="336" r:id="rId3"/>
    <p:sldId id="337" r:id="rId4"/>
    <p:sldId id="401" r:id="rId5"/>
    <p:sldId id="391" r:id="rId6"/>
    <p:sldId id="402" r:id="rId7"/>
    <p:sldId id="392" r:id="rId8"/>
    <p:sldId id="285" r:id="rId9"/>
    <p:sldId id="403" r:id="rId10"/>
    <p:sldId id="322" r:id="rId11"/>
    <p:sldId id="323" r:id="rId12"/>
    <p:sldId id="325" r:id="rId13"/>
    <p:sldId id="324" r:id="rId14"/>
    <p:sldId id="327" r:id="rId15"/>
    <p:sldId id="400" r:id="rId16"/>
    <p:sldId id="404" r:id="rId17"/>
    <p:sldId id="393" r:id="rId18"/>
    <p:sldId id="405" r:id="rId19"/>
    <p:sldId id="364" r:id="rId20"/>
    <p:sldId id="406" r:id="rId21"/>
    <p:sldId id="397" r:id="rId22"/>
    <p:sldId id="407" r:id="rId23"/>
    <p:sldId id="320"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CC"/>
    <a:srgbClr val="FF6600"/>
    <a:srgbClr val="FFFF00"/>
    <a:srgbClr val="99FF33"/>
    <a:srgbClr val="00FFFF"/>
    <a:srgbClr val="16822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05" autoAdjust="0"/>
    <p:restoredTop sz="94660"/>
  </p:normalViewPr>
  <p:slideViewPr>
    <p:cSldViewPr>
      <p:cViewPr>
        <p:scale>
          <a:sx n="70" d="100"/>
          <a:sy n="70" d="100"/>
        </p:scale>
        <p:origin x="-582"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06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3D1D52-B428-4F0F-A84E-6F3EC592799B}" type="datetimeFigureOut">
              <a:rPr lang="en-US"/>
              <a:pPr>
                <a:defRPr/>
              </a:pPr>
              <a:t>9/30/2009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23700C8-75C4-4B5F-950E-BACE20AB821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A2819166-68F6-4634-ACBC-3C9E1559E736}"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txBox="1">
            <a:spLocks noGrp="1"/>
          </p:cNvSpPr>
          <p:nvPr>
            <p:ph type="sldNum" sz="quarter" idx="5"/>
          </p:nvPr>
        </p:nvSpPr>
        <p:spPr>
          <a:ln/>
        </p:spPr>
        <p:txBody>
          <a:bodyPr lIns="0" tIns="0" rIns="0" bIns="0" anchor="b"/>
          <a:lstStyle/>
          <a:p>
            <a:pPr lvl="0"/>
            <a:fld id="{EDB0FCC8-5914-45B9-92B0-4E85A90175D7}" type="slidenum">
              <a:rPr/>
              <a:pPr lvl="0"/>
              <a:t>21</a:t>
            </a:fld>
            <a:endParaRPr lang="en-US"/>
          </a:p>
        </p:txBody>
      </p:sp>
      <p:sp>
        <p:nvSpPr>
          <p:cNvPr id="2" name="Freeform 1"/>
          <p:cNvSpPr/>
          <p:nvPr/>
        </p:nvSpPr>
        <p:spPr>
          <a:xfrm>
            <a:off x="1191057" y="878393"/>
            <a:ext cx="4475854" cy="316474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9360">
            <a:solidFill>
              <a:srgbClr val="000000"/>
            </a:solidFill>
            <a:prstDash val="solid"/>
            <a:miter/>
          </a:ln>
        </p:spPr>
        <p:txBody>
          <a:bodyPr vert="horz" wrap="none" lIns="78903" tIns="41030" rIns="78903" bIns="41030" anchor="ctr" anchorCtr="0" compatLnSpc="1"/>
          <a:lstStyle>
            <a:defPPr lvl="0">
              <a:buClr>
                <a:srgbClr val="000000"/>
              </a:buClr>
              <a:buSzPct val="45000"/>
              <a:buFont typeface="StarSymbol" pitchFamily="2"/>
              <a:buNone/>
            </a:defPPr>
            <a:lvl1pPr lvl="0">
              <a:buClr>
                <a:srgbClr val="000000"/>
              </a:buClr>
              <a:buSzPct val="45000"/>
              <a:buFont typeface="StarSymbol" pitchFamily="2"/>
              <a:buChar char="●"/>
            </a:lvl1pPr>
            <a:lvl2pPr lvl="1">
              <a:buClr>
                <a:srgbClr val="000000"/>
              </a:buClr>
              <a:buSzPct val="45000"/>
              <a:buFont typeface="StarSymbol" pitchFamily="2"/>
              <a:buChar char="●"/>
            </a:lvl2pPr>
            <a:lvl3pPr lvl="2">
              <a:buClr>
                <a:srgbClr val="000000"/>
              </a:buClr>
              <a:buSzPct val="45000"/>
              <a:buFont typeface="StarSymbol" pitchFamily="2"/>
              <a:buChar char="●"/>
            </a:lvl3pPr>
            <a:lvl4pPr lvl="3">
              <a:buClr>
                <a:srgbClr val="000000"/>
              </a:buClr>
              <a:buSzPct val="45000"/>
              <a:buFont typeface="StarSymbol" pitchFamily="2"/>
              <a:buChar char="●"/>
            </a:lvl4pPr>
            <a:lvl5pPr lvl="4">
              <a:buClr>
                <a:srgbClr val="000000"/>
              </a:buClr>
              <a:buSzPct val="45000"/>
              <a:buFont typeface="StarSymbol" pitchFamily="2"/>
              <a:buChar char="●"/>
            </a:lvl5pPr>
            <a:lvl6pPr lvl="5">
              <a:buClr>
                <a:srgbClr val="000000"/>
              </a:buClr>
              <a:buSzPct val="45000"/>
              <a:buFont typeface="StarSymbol" pitchFamily="2"/>
              <a:buChar char="●"/>
            </a:lvl6pPr>
            <a:lvl7pPr lvl="6">
              <a:buClr>
                <a:srgbClr val="000000"/>
              </a:buClr>
              <a:buSzPct val="45000"/>
              <a:buFont typeface="StarSymbol" pitchFamily="2"/>
              <a:buChar char="●"/>
            </a:lvl7pPr>
            <a:lvl8pPr lvl="7">
              <a:buClr>
                <a:srgbClr val="000000"/>
              </a:buClr>
              <a:buSzPct val="45000"/>
              <a:buFont typeface="StarSymbol" pitchFamily="2"/>
              <a:buChar char="●"/>
            </a:lvl8pPr>
            <a:lvl9pPr lvl="8">
              <a:buClr>
                <a:srgbClr val="000000"/>
              </a:buClr>
              <a:buSzPct val="45000"/>
              <a:buFont typeface="StarSymbol" pitchFamily="2"/>
              <a:buChar char="●"/>
            </a:lvl9pPr>
          </a:lstStyle>
          <a:p>
            <a:pPr hangingPunct="0">
              <a:lnSpc>
                <a:spcPct val="169000"/>
              </a:lnSpc>
              <a:spcBef>
                <a:spcPts val="0"/>
              </a:spcBef>
              <a:spcAft>
                <a:spcPts val="0"/>
              </a:spcAft>
              <a:buNone/>
              <a:tabLst>
                <a:tab pos="0" algn="l"/>
                <a:tab pos="400827" algn="l"/>
                <a:tab pos="801654" algn="l"/>
                <a:tab pos="1202481" algn="l"/>
                <a:tab pos="1603309" algn="l"/>
                <a:tab pos="2004136" algn="l"/>
                <a:tab pos="2404963" algn="l"/>
                <a:tab pos="2805791" algn="l"/>
                <a:tab pos="3206618" algn="l"/>
                <a:tab pos="3607445" algn="l"/>
                <a:tab pos="4008272" algn="l"/>
                <a:tab pos="4409100" algn="l"/>
                <a:tab pos="4809926" algn="l"/>
                <a:tab pos="5210754" algn="l"/>
                <a:tab pos="5611580" algn="l"/>
                <a:tab pos="6012409" algn="l"/>
                <a:tab pos="6413236" algn="l"/>
                <a:tab pos="6814063" algn="l"/>
                <a:tab pos="7214890" algn="l"/>
                <a:tab pos="7615718" algn="l"/>
                <a:tab pos="8016545" algn="l"/>
              </a:tabLst>
            </a:pPr>
            <a:endParaRPr lang="en-US" sz="2100" dirty="0">
              <a:solidFill>
                <a:srgbClr val="000000"/>
              </a:solidFill>
              <a:latin typeface="Times New Roman" pitchFamily="18"/>
              <a:ea typeface="msmincho" pitchFamily="2"/>
              <a:cs typeface="msmincho" pitchFamily="2"/>
            </a:endParaRPr>
          </a:p>
        </p:txBody>
      </p:sp>
      <p:sp>
        <p:nvSpPr>
          <p:cNvPr id="3" name="Notes Placeholder 2"/>
          <p:cNvSpPr txBox="1">
            <a:spLocks noGrp="1"/>
          </p:cNvSpPr>
          <p:nvPr>
            <p:ph type="body" sz="quarter" idx="1"/>
          </p:nvPr>
        </p:nvSpPr>
        <p:spPr>
          <a:xfrm>
            <a:off x="685830" y="4343322"/>
            <a:ext cx="5486309" cy="276999"/>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598F7F7-EC3D-4804-A9D5-E54379BFFB73}" type="slidenum">
              <a:rPr lang="en-US" smtClean="0"/>
              <a:pPr>
                <a:defRPr/>
              </a:pPr>
              <a:t>23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9A81523-7245-40FE-83D8-7649775C4236}"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9A81523-7245-40FE-83D8-7649775C4236}"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2E5A823-0A5A-42EF-B05A-74C5EC68FFC6}" type="slidenum">
              <a:rPr lang="en-US" smtClean="0"/>
              <a:pPr>
                <a:defRPr/>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2C3017-6FE6-453A-ABC5-7929651655B0}" type="slidenum">
              <a:rPr lang="en-US" smtClean="0"/>
              <a:pPr>
                <a:defRPr/>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E747BE7-C8C8-40EE-AE9D-9C4EBD7D1C7C}" type="slidenum">
              <a:rPr lang="en-US" smtClean="0"/>
              <a:pPr>
                <a:defRPr/>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2F3E26C-A3C6-4377-A868-10EBE5218062}" type="slidenum">
              <a:rPr lang="en-US" smtClean="0"/>
              <a:pPr>
                <a:defRPr/>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58F1961-EDD6-415B-B343-FC4D6E67C5BC}" type="slidenum">
              <a:rPr lang="en-US" smtClean="0"/>
              <a:pPr>
                <a:defRPr/>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732E561-1EDF-4F80-970F-B300B73D83EF}" type="slidenum">
              <a:rPr lang="en-US" smtClean="0"/>
              <a:pPr>
                <a:defRPr/>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Rectangle 5"/>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Rectangle 6"/>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Rectangle 9"/>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Rectangle 10"/>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Rectangle 12"/>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Rectangle 13"/>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n-US" smtClean="0"/>
              <a:t>Click to edit Master title style</a:t>
            </a:r>
            <a:endParaRPr lang="en-US"/>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5" name="Date Placeholder 27"/>
          <p:cNvSpPr>
            <a:spLocks noGrp="1"/>
          </p:cNvSpPr>
          <p:nvPr>
            <p:ph type="dt" sz="half" idx="10"/>
          </p:nvPr>
        </p:nvSpPr>
        <p:spPr/>
        <p:txBody>
          <a:bodyPr/>
          <a:lstStyle>
            <a:lvl1pPr>
              <a:defRPr/>
            </a:lvl1pPr>
            <a:extLst/>
          </a:lstStyle>
          <a:p>
            <a:pPr>
              <a:defRPr/>
            </a:pPr>
            <a:endParaRPr lang="en-US"/>
          </a:p>
        </p:txBody>
      </p:sp>
      <p:sp>
        <p:nvSpPr>
          <p:cNvPr id="16" name="Footer Placeholder 16"/>
          <p:cNvSpPr>
            <a:spLocks noGrp="1"/>
          </p:cNvSpPr>
          <p:nvPr>
            <p:ph type="ftr" sz="quarter" idx="11"/>
          </p:nvPr>
        </p:nvSpPr>
        <p:spPr/>
        <p:txBody>
          <a:bodyPr/>
          <a:lstStyle>
            <a:lvl1pPr>
              <a:defRPr/>
            </a:lvl1pPr>
            <a:extLst/>
          </a:lstStyle>
          <a:p>
            <a:pPr>
              <a:defRPr/>
            </a:pPr>
            <a:endParaRPr lang="en-US"/>
          </a:p>
        </p:txBody>
      </p:sp>
      <p:sp>
        <p:nvSpPr>
          <p:cNvPr id="17" name="Slide Number Placeholder 28"/>
          <p:cNvSpPr>
            <a:spLocks noGrp="1"/>
          </p:cNvSpPr>
          <p:nvPr>
            <p:ph type="sldNum" sz="quarter" idx="12"/>
          </p:nvPr>
        </p:nvSpPr>
        <p:spPr/>
        <p:txBody>
          <a:bodyPr/>
          <a:lstStyle>
            <a:lvl1pPr>
              <a:defRPr/>
            </a:lvl1pPr>
            <a:extLst/>
          </a:lstStyle>
          <a:p>
            <a:pPr>
              <a:defRPr/>
            </a:pPr>
            <a:fld id="{D7C05B12-4E90-45F0-80CA-717929979A4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E1EAF81-1470-4156-B6FA-1EDBCC2F624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05B812C-E907-4016-9F59-DA7FE996A67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68DE965-4175-4A5F-9DED-45B4737E8FA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Freeform 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Freeform 8"/>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Freeform 9"/>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Freeform 10"/>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Freeform 12"/>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Freeform 13"/>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Freeform 14"/>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Freeform 15"/>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Freeform 16"/>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Freeform 17"/>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Rectangle 18"/>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Rectangle 19"/>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Rectangle 20"/>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Rectangle 21"/>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Rectangle 22"/>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Rectangle 23"/>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extLst/>
          </a:lstStyle>
          <a:p>
            <a:pPr>
              <a:defRPr/>
            </a:pPr>
            <a:endParaRPr lang="en-US"/>
          </a:p>
        </p:txBody>
      </p:sp>
      <p:sp>
        <p:nvSpPr>
          <p:cNvPr id="26" name="Footer Placeholder 4"/>
          <p:cNvSpPr>
            <a:spLocks noGrp="1"/>
          </p:cNvSpPr>
          <p:nvPr>
            <p:ph type="ftr" sz="quarter" idx="11"/>
          </p:nvPr>
        </p:nvSpPr>
        <p:spPr/>
        <p:txBody>
          <a:bodyPr/>
          <a:lstStyle>
            <a:lvl1pPr>
              <a:defRPr/>
            </a:lvl1pPr>
            <a:extLst/>
          </a:lstStyle>
          <a:p>
            <a:pPr>
              <a:defRPr/>
            </a:pPr>
            <a:endParaRPr lang="en-US"/>
          </a:p>
        </p:txBody>
      </p:sp>
      <p:sp>
        <p:nvSpPr>
          <p:cNvPr id="27" name="Slide Number Placeholder 5"/>
          <p:cNvSpPr>
            <a:spLocks noGrp="1"/>
          </p:cNvSpPr>
          <p:nvPr>
            <p:ph type="sldNum" sz="quarter" idx="12"/>
          </p:nvPr>
        </p:nvSpPr>
        <p:spPr/>
        <p:txBody>
          <a:bodyPr/>
          <a:lstStyle>
            <a:lvl1pPr>
              <a:defRPr/>
            </a:lvl1pPr>
            <a:extLst/>
          </a:lstStyle>
          <a:p>
            <a:pPr>
              <a:defRPr/>
            </a:pPr>
            <a:fld id="{F722B650-11ED-4571-9BDA-F2D96DD4285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A6CD6C8-D6AA-4460-8767-57D34E1C163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Rectangle 6"/>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Rectangle 8"/>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Rectangle 9"/>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Rectangle 12"/>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Rectangle 13"/>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Rectangle 14"/>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extLst/>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extLst/>
          </a:lstStyle>
          <a:p>
            <a:pPr>
              <a:defRPr/>
            </a:pPr>
            <a:endParaRPr lang="en-US"/>
          </a:p>
        </p:txBody>
      </p:sp>
      <p:sp>
        <p:nvSpPr>
          <p:cNvPr id="18" name="Footer Placeholder 7"/>
          <p:cNvSpPr>
            <a:spLocks noGrp="1"/>
          </p:cNvSpPr>
          <p:nvPr>
            <p:ph type="ftr" sz="quarter" idx="11"/>
          </p:nvPr>
        </p:nvSpPr>
        <p:spPr/>
        <p:txBody>
          <a:bodyPr/>
          <a:lstStyle>
            <a:lvl1pPr>
              <a:defRPr/>
            </a:lvl1pPr>
            <a:extLst/>
          </a:lstStyle>
          <a:p>
            <a:pPr>
              <a:defRPr/>
            </a:pPr>
            <a:endParaRPr lang="en-US"/>
          </a:p>
        </p:txBody>
      </p:sp>
      <p:sp>
        <p:nvSpPr>
          <p:cNvPr id="19" name="Slide Number Placeholder 8"/>
          <p:cNvSpPr>
            <a:spLocks noGrp="1"/>
          </p:cNvSpPr>
          <p:nvPr>
            <p:ph type="sldNum" sz="quarter" idx="12"/>
          </p:nvPr>
        </p:nvSpPr>
        <p:spPr/>
        <p:txBody>
          <a:bodyPr/>
          <a:lstStyle>
            <a:lvl1pPr>
              <a:defRPr/>
            </a:lvl1pPr>
            <a:extLst/>
          </a:lstStyle>
          <a:p>
            <a:pPr>
              <a:defRPr/>
            </a:pPr>
            <a:fld id="{44CBD427-C314-43C7-A2C6-FDF38B5602B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4D00964-FB14-4B6D-9401-FB1C4DD2C80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endParaRPr lang="en-US"/>
          </a:p>
        </p:txBody>
      </p:sp>
      <p:sp>
        <p:nvSpPr>
          <p:cNvPr id="3" name="Footer Placeholder 2"/>
          <p:cNvSpPr>
            <a:spLocks noGrp="1"/>
          </p:cNvSpPr>
          <p:nvPr>
            <p:ph type="ftr" sz="quarter" idx="11"/>
          </p:nvPr>
        </p:nvSpPr>
        <p:spPr/>
        <p:txBody>
          <a:bodyPr/>
          <a:lstStyle>
            <a:lvl1pPr>
              <a:defRPr/>
            </a:lvl1pPr>
            <a:extLst/>
          </a:lstStyle>
          <a:p>
            <a:pPr>
              <a:defRPr/>
            </a:pPr>
            <a:endParaRPr lang="en-US"/>
          </a:p>
        </p:txBody>
      </p:sp>
      <p:sp>
        <p:nvSpPr>
          <p:cNvPr id="4" name="Slide Number Placeholder 3"/>
          <p:cNvSpPr>
            <a:spLocks noGrp="1"/>
          </p:cNvSpPr>
          <p:nvPr>
            <p:ph type="sldNum" sz="quarter" idx="12"/>
          </p:nvPr>
        </p:nvSpPr>
        <p:spPr/>
        <p:txBody>
          <a:bodyPr/>
          <a:lstStyle>
            <a:lvl1pPr>
              <a:defRPr/>
            </a:lvl1pPr>
            <a:extLst/>
          </a:lstStyle>
          <a:p>
            <a:pPr>
              <a:defRPr/>
            </a:pPr>
            <a:fld id="{8357C06C-2373-400C-A903-D66F6B88865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8DA550F-6804-4618-A8A0-BC5578E5E0A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6" name="Straight Connector 5"/>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9"/>
          <p:cNvGrpSpPr>
            <a:grpSpLocks/>
          </p:cNvGrpSpPr>
          <p:nvPr/>
        </p:nvGrpSpPr>
        <p:grpSpPr bwMode="auto">
          <a:xfrm rot="5400000">
            <a:off x="8515351" y="1219200"/>
            <a:ext cx="131762" cy="128587"/>
            <a:chOff x="6668087" y="1297746"/>
            <a:chExt cx="161840" cy="156602"/>
          </a:xfrm>
        </p:grpSpPr>
        <p:cxnSp>
          <p:nvCxnSpPr>
            <p:cNvPr id="8" name="Straight Connector 7"/>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25"/>
          <p:cNvGrpSpPr>
            <a:grpSpLocks/>
          </p:cNvGrpSpPr>
          <p:nvPr/>
        </p:nvGrpSpPr>
        <p:grpSpPr bwMode="auto">
          <a:xfrm rot="5400000">
            <a:off x="8667751" y="1371600"/>
            <a:ext cx="131762" cy="128587"/>
            <a:chOff x="6668087" y="1297746"/>
            <a:chExt cx="161840" cy="156602"/>
          </a:xfrm>
        </p:grpSpPr>
        <p:cxnSp>
          <p:nvCxnSpPr>
            <p:cNvPr id="12" name="Straight Connector 11"/>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29"/>
          <p:cNvGrpSpPr>
            <a:grpSpLocks/>
          </p:cNvGrpSpPr>
          <p:nvPr/>
        </p:nvGrpSpPr>
        <p:grpSpPr bwMode="auto">
          <a:xfrm rot="5400000">
            <a:off x="8320087" y="1474788"/>
            <a:ext cx="131763" cy="128588"/>
            <a:chOff x="6668087" y="1297746"/>
            <a:chExt cx="161840" cy="156602"/>
          </a:xfrm>
        </p:grpSpPr>
        <p:cxnSp>
          <p:nvCxnSpPr>
            <p:cNvPr id="16" name="Straight Connector 15"/>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extLst/>
          </a:lstStyle>
          <a:p>
            <a:pPr>
              <a:defRPr/>
            </a:pPr>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extLst/>
          </a:lstStyle>
          <a:p>
            <a:pPr>
              <a:defRPr/>
            </a:pPr>
            <a:fld id="{EF4B60B0-817C-4AC4-85E5-E0F1880BD64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Rectangle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Rectangle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Rectangle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Rectangle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n-US" smtClean="0"/>
              <a:t>Click to edit Master title style</a:t>
            </a:r>
            <a:endParaRPr lang="en-US"/>
          </a:p>
        </p:txBody>
      </p:sp>
      <p:sp>
        <p:nvSpPr>
          <p:cNvPr id="1036"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BB60F8C1-A8B3-4E2D-A417-D8C5C46EB8A5}"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895" r:id="rId1"/>
    <p:sldLayoutId id="2147483890" r:id="rId2"/>
    <p:sldLayoutId id="2147483896" r:id="rId3"/>
    <p:sldLayoutId id="2147483897" r:id="rId4"/>
    <p:sldLayoutId id="2147483898" r:id="rId5"/>
    <p:sldLayoutId id="2147483891" r:id="rId6"/>
    <p:sldLayoutId id="2147483899" r:id="rId7"/>
    <p:sldLayoutId id="2147483892" r:id="rId8"/>
    <p:sldLayoutId id="2147483900" r:id="rId9"/>
    <p:sldLayoutId id="2147483893" r:id="rId10"/>
    <p:sldLayoutId id="2147483894" r:id="rId11"/>
  </p:sldLayoutIdLst>
  <p:hf hd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mic Sans MS" pitchFamily="66" charset="0"/>
        </a:defRPr>
      </a:lvl2pPr>
      <a:lvl3pPr algn="l" rtl="0" eaLnBrk="0" fontAlgn="base" hangingPunct="0">
        <a:spcBef>
          <a:spcPct val="0"/>
        </a:spcBef>
        <a:spcAft>
          <a:spcPct val="0"/>
        </a:spcAft>
        <a:defRPr sz="4000">
          <a:solidFill>
            <a:srgbClr val="C1EEFF"/>
          </a:solidFill>
          <a:latin typeface="Comic Sans MS" pitchFamily="66" charset="0"/>
        </a:defRPr>
      </a:lvl3pPr>
      <a:lvl4pPr algn="l" rtl="0" eaLnBrk="0" fontAlgn="base" hangingPunct="0">
        <a:spcBef>
          <a:spcPct val="0"/>
        </a:spcBef>
        <a:spcAft>
          <a:spcPct val="0"/>
        </a:spcAft>
        <a:defRPr sz="4000">
          <a:solidFill>
            <a:srgbClr val="C1EEFF"/>
          </a:solidFill>
          <a:latin typeface="Comic Sans MS" pitchFamily="66" charset="0"/>
        </a:defRPr>
      </a:lvl4pPr>
      <a:lvl5pPr algn="l" rtl="0" eaLnBrk="0" fontAlgn="base" hangingPunct="0">
        <a:spcBef>
          <a:spcPct val="0"/>
        </a:spcBef>
        <a:spcAft>
          <a:spcPct val="0"/>
        </a:spcAft>
        <a:defRPr sz="4000">
          <a:solidFill>
            <a:srgbClr val="C1EEFF"/>
          </a:solidFill>
          <a:latin typeface="Comic Sans MS" pitchFamily="66" charset="0"/>
        </a:defRPr>
      </a:lvl5pPr>
      <a:lvl6pPr marL="457200" algn="l" rtl="0" fontAlgn="base">
        <a:spcBef>
          <a:spcPct val="0"/>
        </a:spcBef>
        <a:spcAft>
          <a:spcPct val="0"/>
        </a:spcAft>
        <a:defRPr sz="4000">
          <a:solidFill>
            <a:srgbClr val="C1EEFF"/>
          </a:solidFill>
          <a:latin typeface="Comic Sans MS" pitchFamily="66" charset="0"/>
        </a:defRPr>
      </a:lvl6pPr>
      <a:lvl7pPr marL="914400" algn="l" rtl="0" fontAlgn="base">
        <a:spcBef>
          <a:spcPct val="0"/>
        </a:spcBef>
        <a:spcAft>
          <a:spcPct val="0"/>
        </a:spcAft>
        <a:defRPr sz="4000">
          <a:solidFill>
            <a:srgbClr val="C1EEFF"/>
          </a:solidFill>
          <a:latin typeface="Comic Sans MS" pitchFamily="66" charset="0"/>
        </a:defRPr>
      </a:lvl7pPr>
      <a:lvl8pPr marL="1371600" algn="l" rtl="0" fontAlgn="base">
        <a:spcBef>
          <a:spcPct val="0"/>
        </a:spcBef>
        <a:spcAft>
          <a:spcPct val="0"/>
        </a:spcAft>
        <a:defRPr sz="4000">
          <a:solidFill>
            <a:srgbClr val="C1EEFF"/>
          </a:solidFill>
          <a:latin typeface="Comic Sans MS" pitchFamily="66" charset="0"/>
        </a:defRPr>
      </a:lvl8pPr>
      <a:lvl9pPr marL="1828800" algn="l" rtl="0" fontAlgn="base">
        <a:spcBef>
          <a:spcPct val="0"/>
        </a:spcBef>
        <a:spcAft>
          <a:spcPct val="0"/>
        </a:spcAft>
        <a:defRPr sz="4000">
          <a:solidFill>
            <a:srgbClr val="C1EEFF"/>
          </a:solidFill>
          <a:latin typeface="Comic Sans MS" pitchFamily="66"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838200" y="1981200"/>
            <a:ext cx="7772400" cy="1975104"/>
          </a:xfrm>
        </p:spPr>
        <p:txBody>
          <a:bodyPr>
            <a:normAutofit fontScale="90000"/>
          </a:bodyPr>
          <a:lstStyle/>
          <a:p>
            <a:pPr eaLnBrk="1" fontAlgn="auto" hangingPunct="1">
              <a:spcAft>
                <a:spcPts val="0"/>
              </a:spcAft>
              <a:defRPr/>
            </a:pPr>
            <a:r>
              <a:rPr lang="en-US" dirty="0" smtClean="0">
                <a:solidFill>
                  <a:schemeClr val="tx2">
                    <a:satMod val="200000"/>
                  </a:schemeClr>
                </a:solidFill>
              </a:rPr>
              <a:t>Physics </a:t>
            </a:r>
            <a:r>
              <a:rPr lang="en-US" dirty="0" err="1" smtClean="0">
                <a:solidFill>
                  <a:schemeClr val="tx2">
                    <a:satMod val="200000"/>
                  </a:schemeClr>
                </a:solidFill>
              </a:rPr>
              <a:t>PriNciples</a:t>
            </a:r>
            <a:r>
              <a:rPr lang="en-US" dirty="0" smtClean="0">
                <a:solidFill>
                  <a:schemeClr val="tx2">
                    <a:satMod val="200000"/>
                  </a:schemeClr>
                </a:solidFill>
              </a:rPr>
              <a:t> </a:t>
            </a:r>
            <a:r>
              <a:rPr lang="en-US" dirty="0" smtClean="0">
                <a:solidFill>
                  <a:schemeClr val="tx2">
                    <a:satMod val="200000"/>
                  </a:schemeClr>
                </a:solidFill>
              </a:rPr>
              <a:t>of </a:t>
            </a:r>
            <a:r>
              <a:rPr dirty="0" smtClean="0">
                <a:solidFill>
                  <a:schemeClr val="tx2">
                    <a:satMod val="200000"/>
                  </a:schemeClr>
                </a:solidFill>
              </a:rPr>
              <a:t>High Resolution Jet Calorimetry</a:t>
            </a:r>
            <a:br>
              <a:rPr dirty="0" smtClean="0">
                <a:solidFill>
                  <a:schemeClr val="tx2">
                    <a:satMod val="200000"/>
                  </a:schemeClr>
                </a:solidFill>
              </a:rPr>
            </a:br>
            <a:endParaRPr dirty="0" smtClean="0">
              <a:solidFill>
                <a:srgbClr val="FFFF00"/>
              </a:solidFill>
            </a:endParaRPr>
          </a:p>
        </p:txBody>
      </p:sp>
      <p:sp>
        <p:nvSpPr>
          <p:cNvPr id="8195" name="Subtitle 2"/>
          <p:cNvSpPr>
            <a:spLocks noGrp="1"/>
          </p:cNvSpPr>
          <p:nvPr>
            <p:ph type="subTitle" idx="1"/>
          </p:nvPr>
        </p:nvSpPr>
        <p:spPr>
          <a:xfrm>
            <a:off x="685800" y="0"/>
            <a:ext cx="7772400" cy="1508125"/>
          </a:xfrm>
        </p:spPr>
        <p:txBody>
          <a:bodyPr/>
          <a:lstStyle/>
          <a:p>
            <a:pPr eaLnBrk="1" hangingPunct="1">
              <a:spcBef>
                <a:spcPct val="0"/>
              </a:spcBef>
            </a:pPr>
            <a:r>
              <a:rPr lang="en-US" dirty="0" smtClean="0"/>
              <a:t>Adam Para, Krzysztof Genser, Hans </a:t>
            </a:r>
            <a:r>
              <a:rPr lang="en-US" dirty="0" err="1" smtClean="0"/>
              <a:t>Wenzel,Fermilab</a:t>
            </a:r>
            <a:endParaRPr lang="en-US" dirty="0" smtClean="0"/>
          </a:p>
          <a:p>
            <a:pPr eaLnBrk="1" hangingPunct="1">
              <a:spcBef>
                <a:spcPct val="0"/>
              </a:spcBef>
            </a:pPr>
            <a:r>
              <a:rPr lang="en-US" dirty="0" smtClean="0"/>
              <a:t>ALCPG, Albuquerque</a:t>
            </a:r>
          </a:p>
          <a:p>
            <a:pPr eaLnBrk="1" hangingPunct="1">
              <a:spcBef>
                <a:spcPct val="0"/>
              </a:spcBef>
            </a:pPr>
            <a:r>
              <a:rPr lang="en-US" dirty="0" smtClean="0"/>
              <a:t>September 30, 2009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914400"/>
          </a:xfrm>
        </p:spPr>
        <p:txBody>
          <a:bodyPr/>
          <a:lstStyle/>
          <a:p>
            <a:pPr eaLnBrk="1" hangingPunct="1">
              <a:defRPr/>
            </a:pPr>
            <a:r>
              <a:rPr lang="en-US" sz="3600" dirty="0" smtClean="0"/>
              <a:t>Mechanics of Dual Readout Correction (Example of 100 GeV </a:t>
            </a:r>
            <a:r>
              <a:rPr lang="en-US" sz="3600" dirty="0" err="1" smtClean="0"/>
              <a:t>pion</a:t>
            </a:r>
            <a:r>
              <a:rPr lang="en-US" sz="3600" dirty="0" smtClean="0"/>
              <a:t>)</a:t>
            </a:r>
            <a:endParaRPr lang="en-US" sz="3600" dirty="0"/>
          </a:p>
        </p:txBody>
      </p:sp>
      <p:pic>
        <p:nvPicPr>
          <p:cNvPr id="17411" name="Content Placeholder 7" descr="chercal_correction_study_100GeV_global_c01.png"/>
          <p:cNvPicPr>
            <a:picLocks noGrp="1" noChangeAspect="1"/>
          </p:cNvPicPr>
          <p:nvPr>
            <p:ph idx="1"/>
          </p:nvPr>
        </p:nvPicPr>
        <p:blipFill>
          <a:blip r:embed="rId3" cstate="print"/>
          <a:srcRect/>
          <a:stretch>
            <a:fillRect/>
          </a:stretch>
        </p:blipFill>
        <p:spPr>
          <a:xfrm>
            <a:off x="1524000" y="2286000"/>
            <a:ext cx="3276600" cy="3144838"/>
          </a:xfrm>
        </p:spPr>
      </p:pic>
      <p:sp>
        <p:nvSpPr>
          <p:cNvPr id="17412"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17413"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D0919CD-D1C9-4962-AE39-A88D8200CA86}" type="slidenum">
              <a:rPr lang="en-US" smtClean="0"/>
              <a:pPr/>
              <a:t>10</a:t>
            </a:fld>
            <a:endParaRPr lang="en-US" smtClean="0"/>
          </a:p>
        </p:txBody>
      </p:sp>
      <p:sp>
        <p:nvSpPr>
          <p:cNvPr id="9" name="TextBox 8"/>
          <p:cNvSpPr txBox="1"/>
          <p:nvPr/>
        </p:nvSpPr>
        <p:spPr>
          <a:xfrm>
            <a:off x="609600" y="2209800"/>
            <a:ext cx="738664" cy="3319178"/>
          </a:xfrm>
          <a:prstGeom prst="rect">
            <a:avLst/>
          </a:prstGeom>
          <a:noFill/>
        </p:spPr>
        <p:txBody>
          <a:bodyPr vert="vert270" wrap="none">
            <a:spAutoFit/>
          </a:bodyPr>
          <a:lstStyle/>
          <a:p>
            <a:pPr>
              <a:defRPr/>
            </a:pPr>
            <a:r>
              <a:rPr lang="en-US" dirty="0">
                <a:latin typeface="+mn-lt"/>
              </a:rPr>
              <a:t>S(</a:t>
            </a:r>
            <a:r>
              <a:rPr lang="en-US" dirty="0" err="1">
                <a:latin typeface="+mn-lt"/>
              </a:rPr>
              <a:t>cintillation</a:t>
            </a:r>
            <a:r>
              <a:rPr lang="en-US" dirty="0">
                <a:latin typeface="+mn-lt"/>
              </a:rPr>
              <a:t>)/B(</a:t>
            </a:r>
            <a:r>
              <a:rPr lang="en-US" dirty="0" err="1">
                <a:latin typeface="+mn-lt"/>
              </a:rPr>
              <a:t>eam</a:t>
            </a:r>
            <a:r>
              <a:rPr lang="en-US" dirty="0">
                <a:latin typeface="+mn-lt"/>
              </a:rPr>
              <a:t> Energy)</a:t>
            </a:r>
          </a:p>
          <a:p>
            <a:pPr>
              <a:defRPr/>
            </a:pPr>
            <a:r>
              <a:rPr lang="en-US" dirty="0">
                <a:latin typeface="+mn-lt"/>
              </a:rPr>
              <a:t>= fraction of energy detected</a:t>
            </a:r>
          </a:p>
        </p:txBody>
      </p:sp>
      <p:sp>
        <p:nvSpPr>
          <p:cNvPr id="10" name="TextBox 9"/>
          <p:cNvSpPr txBox="1"/>
          <p:nvPr/>
        </p:nvSpPr>
        <p:spPr>
          <a:xfrm>
            <a:off x="2133600" y="5486400"/>
            <a:ext cx="2743200" cy="369888"/>
          </a:xfrm>
          <a:prstGeom prst="rect">
            <a:avLst/>
          </a:prstGeom>
          <a:noFill/>
        </p:spPr>
        <p:txBody>
          <a:bodyPr>
            <a:spAutoFit/>
          </a:bodyPr>
          <a:lstStyle/>
          <a:p>
            <a:pPr>
              <a:defRPr/>
            </a:pPr>
            <a:r>
              <a:rPr lang="en-US" dirty="0">
                <a:latin typeface="+mn-lt"/>
              </a:rPr>
              <a:t>Cherenkov/Scintillation</a:t>
            </a:r>
          </a:p>
        </p:txBody>
      </p:sp>
      <p:sp>
        <p:nvSpPr>
          <p:cNvPr id="11" name="TextBox 10"/>
          <p:cNvSpPr txBox="1"/>
          <p:nvPr/>
        </p:nvSpPr>
        <p:spPr>
          <a:xfrm>
            <a:off x="5181600" y="1905000"/>
            <a:ext cx="2819400" cy="646113"/>
          </a:xfrm>
          <a:prstGeom prst="rect">
            <a:avLst/>
          </a:prstGeom>
          <a:noFill/>
        </p:spPr>
        <p:txBody>
          <a:bodyPr>
            <a:spAutoFit/>
          </a:bodyPr>
          <a:lstStyle/>
          <a:p>
            <a:pPr>
              <a:defRPr/>
            </a:pPr>
            <a:r>
              <a:rPr lang="en-US" dirty="0" err="1">
                <a:solidFill>
                  <a:srgbClr val="FF0000"/>
                </a:solidFill>
                <a:latin typeface="Symbol" pitchFamily="18" charset="2"/>
              </a:rPr>
              <a:t>p</a:t>
            </a:r>
            <a:r>
              <a:rPr lang="en-US" baseline="30000" dirty="0" err="1">
                <a:solidFill>
                  <a:srgbClr val="FF0000"/>
                </a:solidFill>
                <a:latin typeface="+mn-lt"/>
              </a:rPr>
              <a:t>o</a:t>
            </a:r>
            <a:r>
              <a:rPr lang="en-US" dirty="0">
                <a:solidFill>
                  <a:srgbClr val="FF0000"/>
                </a:solidFill>
                <a:latin typeface="+mn-lt"/>
              </a:rPr>
              <a:t>-rich showers: almost all energy detected </a:t>
            </a:r>
          </a:p>
        </p:txBody>
      </p:sp>
      <p:cxnSp>
        <p:nvCxnSpPr>
          <p:cNvPr id="13" name="Straight Arrow Connector 12"/>
          <p:cNvCxnSpPr/>
          <p:nvPr/>
        </p:nvCxnSpPr>
        <p:spPr>
          <a:xfrm rot="10800000" flipV="1">
            <a:off x="3962400" y="2438400"/>
            <a:ext cx="1295400" cy="6858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57800" y="2743200"/>
            <a:ext cx="2819400" cy="646113"/>
          </a:xfrm>
          <a:prstGeom prst="rect">
            <a:avLst/>
          </a:prstGeom>
          <a:noFill/>
        </p:spPr>
        <p:txBody>
          <a:bodyPr>
            <a:spAutoFit/>
          </a:bodyPr>
          <a:lstStyle/>
          <a:p>
            <a:pPr>
              <a:defRPr/>
            </a:pPr>
            <a:r>
              <a:rPr lang="en-US" dirty="0" err="1">
                <a:solidFill>
                  <a:schemeClr val="accent4"/>
                </a:solidFill>
                <a:latin typeface="Symbol" pitchFamily="18" charset="2"/>
              </a:rPr>
              <a:t>p</a:t>
            </a:r>
            <a:r>
              <a:rPr lang="en-US" baseline="30000" dirty="0" err="1">
                <a:solidFill>
                  <a:schemeClr val="accent4"/>
                </a:solidFill>
                <a:latin typeface="+mn-lt"/>
              </a:rPr>
              <a:t>o</a:t>
            </a:r>
            <a:r>
              <a:rPr lang="en-US" dirty="0">
                <a:solidFill>
                  <a:schemeClr val="accent4"/>
                </a:solidFill>
                <a:latin typeface="+mn-lt"/>
              </a:rPr>
              <a:t>-poor showers: ~85% of the energy detected </a:t>
            </a:r>
          </a:p>
        </p:txBody>
      </p:sp>
      <p:cxnSp>
        <p:nvCxnSpPr>
          <p:cNvPr id="17" name="Straight Arrow Connector 16"/>
          <p:cNvCxnSpPr/>
          <p:nvPr/>
        </p:nvCxnSpPr>
        <p:spPr>
          <a:xfrm rot="10800000" flipV="1">
            <a:off x="3276600" y="3276600"/>
            <a:ext cx="2057400" cy="533400"/>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029200" y="3581400"/>
            <a:ext cx="4038600" cy="2862322"/>
          </a:xfrm>
          <a:prstGeom prst="rect">
            <a:avLst/>
          </a:prstGeom>
          <a:noFill/>
        </p:spPr>
        <p:txBody>
          <a:bodyPr wrap="square">
            <a:spAutoFit/>
          </a:bodyPr>
          <a:lstStyle/>
          <a:p>
            <a:pPr>
              <a:buFont typeface="Arial" pitchFamily="34" charset="0"/>
              <a:buChar char="•"/>
              <a:defRPr/>
            </a:pPr>
            <a:r>
              <a:rPr lang="en-US" dirty="0">
                <a:latin typeface="+mn-lt"/>
              </a:rPr>
              <a:t> Use </a:t>
            </a:r>
            <a:r>
              <a:rPr lang="en-US" dirty="0" smtClean="0">
                <a:latin typeface="+mn-lt"/>
              </a:rPr>
              <a:t>the observed C/S </a:t>
            </a:r>
            <a:r>
              <a:rPr lang="en-US" dirty="0">
                <a:latin typeface="+mn-lt"/>
              </a:rPr>
              <a:t>to correct every shower</a:t>
            </a:r>
          </a:p>
          <a:p>
            <a:pPr>
              <a:buFont typeface="Arial" pitchFamily="34" charset="0"/>
              <a:buChar char="•"/>
              <a:defRPr/>
            </a:pPr>
            <a:r>
              <a:rPr lang="en-US" dirty="0">
                <a:latin typeface="+mn-lt"/>
              </a:rPr>
              <a:t> The resulting resolution limited by the local width of the scatter plot</a:t>
            </a:r>
          </a:p>
          <a:p>
            <a:pPr>
              <a:buFont typeface="Arial" pitchFamily="34" charset="0"/>
              <a:buChar char="•"/>
              <a:defRPr/>
            </a:pPr>
            <a:r>
              <a:rPr lang="en-US" dirty="0">
                <a:latin typeface="+mn-lt"/>
              </a:rPr>
              <a:t> Much better resolution can be achieved by using the C(</a:t>
            </a:r>
            <a:r>
              <a:rPr lang="en-US" dirty="0" err="1">
                <a:latin typeface="+mn-lt"/>
              </a:rPr>
              <a:t>herenkov</a:t>
            </a:r>
            <a:r>
              <a:rPr lang="en-US" dirty="0">
                <a:latin typeface="+mn-lt"/>
              </a:rPr>
              <a:t>) </a:t>
            </a:r>
            <a:r>
              <a:rPr lang="en-US" dirty="0" smtClean="0">
                <a:latin typeface="+mn-lt"/>
              </a:rPr>
              <a:t>light rather than C/S, </a:t>
            </a:r>
            <a:r>
              <a:rPr lang="en-US" dirty="0">
                <a:latin typeface="+mn-lt"/>
              </a:rPr>
              <a:t>but it </a:t>
            </a:r>
            <a:r>
              <a:rPr lang="en-US" dirty="0" smtClean="0">
                <a:latin typeface="+mn-lt"/>
              </a:rPr>
              <a:t>requires </a:t>
            </a:r>
            <a:r>
              <a:rPr lang="en-US" dirty="0">
                <a:latin typeface="+mn-lt"/>
              </a:rPr>
              <a:t>an </a:t>
            </a:r>
            <a:r>
              <a:rPr lang="en-US" i="1" dirty="0">
                <a:latin typeface="+mn-lt"/>
              </a:rPr>
              <a:t>a priori </a:t>
            </a:r>
            <a:r>
              <a:rPr lang="en-US" dirty="0">
                <a:latin typeface="+mn-lt"/>
              </a:rPr>
              <a:t>knowledge of the shower energy</a:t>
            </a:r>
          </a:p>
          <a:p>
            <a:pPr>
              <a:defRPr/>
            </a:pPr>
            <a:r>
              <a:rPr lang="en-US" dirty="0">
                <a:latin typeface="+mn-lt"/>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pPr eaLnBrk="1" hangingPunct="1">
              <a:defRPr/>
            </a:pPr>
            <a:r>
              <a:rPr lang="en-US" sz="3600" dirty="0" smtClean="0"/>
              <a:t>TAHCAL at Work: Single Particle Measurement</a:t>
            </a:r>
            <a:endParaRPr lang="en-US" sz="3600" dirty="0"/>
          </a:p>
        </p:txBody>
      </p:sp>
      <p:pic>
        <p:nvPicPr>
          <p:cNvPr id="18435" name="Content Placeholder 5" descr="chercal_correction_study_100GeV_global_c02.png"/>
          <p:cNvPicPr>
            <a:picLocks noGrp="1" noChangeAspect="1"/>
          </p:cNvPicPr>
          <p:nvPr>
            <p:ph idx="1"/>
          </p:nvPr>
        </p:nvPicPr>
        <p:blipFill>
          <a:blip r:embed="rId3" cstate="print"/>
          <a:srcRect/>
          <a:stretch>
            <a:fillRect/>
          </a:stretch>
        </p:blipFill>
        <p:spPr>
          <a:xfrm>
            <a:off x="685800" y="4267200"/>
            <a:ext cx="2106613" cy="2193925"/>
          </a:xfrm>
        </p:spPr>
      </p:pic>
      <p:sp>
        <p:nvSpPr>
          <p:cNvPr id="18436"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18437"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E014DE5-654F-4C3A-B1F4-084C4EA7CF38}" type="slidenum">
              <a:rPr lang="en-US" smtClean="0"/>
              <a:pPr/>
              <a:t>11</a:t>
            </a:fld>
            <a:endParaRPr lang="en-US" smtClean="0"/>
          </a:p>
        </p:txBody>
      </p:sp>
      <p:pic>
        <p:nvPicPr>
          <p:cNvPr id="18438" name="Picture 6" descr="chercal_correction_study_100GeV_self_c01.png"/>
          <p:cNvPicPr>
            <a:picLocks noChangeAspect="1"/>
          </p:cNvPicPr>
          <p:nvPr/>
        </p:nvPicPr>
        <p:blipFill>
          <a:blip r:embed="rId4" cstate="print"/>
          <a:srcRect/>
          <a:stretch>
            <a:fillRect/>
          </a:stretch>
        </p:blipFill>
        <p:spPr bwMode="auto">
          <a:xfrm>
            <a:off x="2819400" y="4267200"/>
            <a:ext cx="2286000" cy="2193925"/>
          </a:xfrm>
          <a:prstGeom prst="rect">
            <a:avLst/>
          </a:prstGeom>
          <a:noFill/>
          <a:ln w="9525">
            <a:noFill/>
            <a:miter lim="800000"/>
            <a:headEnd/>
            <a:tailEnd/>
          </a:ln>
        </p:spPr>
      </p:pic>
      <p:pic>
        <p:nvPicPr>
          <p:cNvPr id="18439" name="Picture 7" descr="chercal_correction_study_100GeV_self_c03.png"/>
          <p:cNvPicPr>
            <a:picLocks noChangeAspect="1"/>
          </p:cNvPicPr>
          <p:nvPr/>
        </p:nvPicPr>
        <p:blipFill>
          <a:blip r:embed="rId5" cstate="print"/>
          <a:srcRect/>
          <a:stretch>
            <a:fillRect/>
          </a:stretch>
        </p:blipFill>
        <p:spPr bwMode="auto">
          <a:xfrm>
            <a:off x="2819400" y="2057400"/>
            <a:ext cx="2286000" cy="2193925"/>
          </a:xfrm>
          <a:prstGeom prst="rect">
            <a:avLst/>
          </a:prstGeom>
          <a:noFill/>
          <a:ln w="9525">
            <a:noFill/>
            <a:miter lim="800000"/>
            <a:headEnd/>
            <a:tailEnd/>
          </a:ln>
        </p:spPr>
      </p:pic>
      <p:sp>
        <p:nvSpPr>
          <p:cNvPr id="18440" name="Rectangle 9"/>
          <p:cNvSpPr>
            <a:spLocks noChangeArrowheads="1"/>
          </p:cNvSpPr>
          <p:nvPr/>
        </p:nvSpPr>
        <p:spPr bwMode="auto">
          <a:xfrm>
            <a:off x="4572000" y="6248400"/>
            <a:ext cx="415925"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C/S</a:t>
            </a:r>
          </a:p>
        </p:txBody>
      </p:sp>
      <p:sp>
        <p:nvSpPr>
          <p:cNvPr id="18441" name="Rectangle 10"/>
          <p:cNvSpPr>
            <a:spLocks noChangeArrowheads="1"/>
          </p:cNvSpPr>
          <p:nvPr/>
        </p:nvSpPr>
        <p:spPr bwMode="auto">
          <a:xfrm>
            <a:off x="4495800" y="4038600"/>
            <a:ext cx="419100"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S/B</a:t>
            </a:r>
          </a:p>
        </p:txBody>
      </p:sp>
      <p:sp>
        <p:nvSpPr>
          <p:cNvPr id="18442" name="Rectangle 11"/>
          <p:cNvSpPr>
            <a:spLocks noChangeArrowheads="1"/>
          </p:cNvSpPr>
          <p:nvPr/>
        </p:nvSpPr>
        <p:spPr bwMode="auto">
          <a:xfrm rot="-5400000">
            <a:off x="2504282" y="4582318"/>
            <a:ext cx="419100"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S/B</a:t>
            </a:r>
          </a:p>
        </p:txBody>
      </p:sp>
      <p:sp>
        <p:nvSpPr>
          <p:cNvPr id="18443" name="Rectangle 12"/>
          <p:cNvSpPr>
            <a:spLocks noChangeArrowheads="1"/>
          </p:cNvSpPr>
          <p:nvPr/>
        </p:nvSpPr>
        <p:spPr bwMode="auto">
          <a:xfrm rot="-5400000">
            <a:off x="2732882" y="4582318"/>
            <a:ext cx="419100" cy="246063"/>
          </a:xfrm>
          <a:prstGeom prst="rect">
            <a:avLst/>
          </a:prstGeom>
          <a:noFill/>
          <a:ln w="9525">
            <a:noFill/>
            <a:miter lim="800000"/>
            <a:headEnd/>
            <a:tailEnd/>
          </a:ln>
        </p:spPr>
        <p:txBody>
          <a:bodyPr wrap="none">
            <a:spAutoFit/>
          </a:bodyPr>
          <a:lstStyle/>
          <a:p>
            <a:r>
              <a:rPr lang="en-US" sz="1000">
                <a:solidFill>
                  <a:srgbClr val="FEB80A"/>
                </a:solidFill>
                <a:latin typeface="Comic Sans MS" pitchFamily="66" charset="0"/>
              </a:rPr>
              <a:t>S/B</a:t>
            </a:r>
          </a:p>
        </p:txBody>
      </p:sp>
      <p:sp>
        <p:nvSpPr>
          <p:cNvPr id="14" name="TextBox 13"/>
          <p:cNvSpPr txBox="1"/>
          <p:nvPr/>
        </p:nvSpPr>
        <p:spPr>
          <a:xfrm>
            <a:off x="381000" y="1752600"/>
            <a:ext cx="2362200" cy="2308324"/>
          </a:xfrm>
          <a:prstGeom prst="rect">
            <a:avLst/>
          </a:prstGeom>
          <a:noFill/>
        </p:spPr>
        <p:txBody>
          <a:bodyPr wrap="square">
            <a:spAutoFit/>
          </a:bodyPr>
          <a:lstStyle/>
          <a:p>
            <a:pPr>
              <a:buFont typeface="Arial" pitchFamily="34" charset="0"/>
              <a:buChar char="•"/>
              <a:defRPr/>
            </a:pPr>
            <a:r>
              <a:rPr lang="en-US" dirty="0">
                <a:latin typeface="+mn-lt"/>
              </a:rPr>
              <a:t>100 </a:t>
            </a:r>
            <a:r>
              <a:rPr lang="en-US" dirty="0" err="1">
                <a:latin typeface="+mn-lt"/>
              </a:rPr>
              <a:t>GeV</a:t>
            </a:r>
            <a:r>
              <a:rPr lang="en-US" dirty="0">
                <a:latin typeface="+mn-lt"/>
              </a:rPr>
              <a:t> </a:t>
            </a:r>
            <a:r>
              <a:rPr lang="en-US" dirty="0">
                <a:latin typeface="Symbol" pitchFamily="18" charset="2"/>
              </a:rPr>
              <a:t>p</a:t>
            </a:r>
            <a:r>
              <a:rPr lang="en-US" baseline="30000" dirty="0">
                <a:latin typeface="+mn-lt"/>
              </a:rPr>
              <a:t>-</a:t>
            </a:r>
          </a:p>
          <a:p>
            <a:pPr>
              <a:buFont typeface="Arial" pitchFamily="34" charset="0"/>
              <a:buChar char="•"/>
              <a:defRPr/>
            </a:pPr>
            <a:r>
              <a:rPr lang="en-US" dirty="0">
                <a:latin typeface="+mn-lt"/>
              </a:rPr>
              <a:t> Full Geant4 simulation</a:t>
            </a:r>
          </a:p>
          <a:p>
            <a:pPr>
              <a:buFont typeface="Arial" pitchFamily="34" charset="0"/>
              <a:buChar char="•"/>
              <a:defRPr/>
            </a:pPr>
            <a:r>
              <a:rPr lang="en-US" dirty="0">
                <a:solidFill>
                  <a:srgbClr val="FFFF00"/>
                </a:solidFill>
              </a:rPr>
              <a:t> </a:t>
            </a:r>
            <a:r>
              <a:rPr lang="en-US" dirty="0">
                <a:solidFill>
                  <a:srgbClr val="FFFF00"/>
                </a:solidFill>
                <a:latin typeface="+mn-lt"/>
              </a:rPr>
              <a:t>Raw (uncorrected)</a:t>
            </a:r>
          </a:p>
          <a:p>
            <a:pPr>
              <a:buFont typeface="Arial" pitchFamily="34" charset="0"/>
              <a:buChar char="•"/>
              <a:defRPr/>
            </a:pPr>
            <a:r>
              <a:rPr lang="en-US" dirty="0">
                <a:solidFill>
                  <a:srgbClr val="FFFF00"/>
                </a:solidFill>
                <a:latin typeface="+mn-lt"/>
              </a:rPr>
              <a:t> </a:t>
            </a:r>
            <a:r>
              <a:rPr lang="en-US" dirty="0">
                <a:solidFill>
                  <a:srgbClr val="FFFF00"/>
                </a:solidFill>
                <a:latin typeface="Symbol" pitchFamily="18" charset="2"/>
              </a:rPr>
              <a:t>D</a:t>
            </a:r>
            <a:r>
              <a:rPr lang="en-US" dirty="0">
                <a:solidFill>
                  <a:srgbClr val="FFFF00"/>
                </a:solidFill>
                <a:latin typeface="+mn-lt"/>
              </a:rPr>
              <a:t>E/E ~ 3.3%</a:t>
            </a:r>
          </a:p>
          <a:p>
            <a:pPr>
              <a:buFont typeface="Arial" pitchFamily="34" charset="0"/>
              <a:buChar char="•"/>
              <a:defRPr/>
            </a:pPr>
            <a:r>
              <a:rPr lang="en-US" dirty="0">
                <a:solidFill>
                  <a:srgbClr val="FFFF00"/>
                </a:solidFill>
                <a:latin typeface="+mn-lt"/>
              </a:rPr>
              <a:t> but significant non-linearity, E~ 92 </a:t>
            </a:r>
            <a:r>
              <a:rPr lang="en-US" dirty="0" err="1">
                <a:solidFill>
                  <a:srgbClr val="FFFF00"/>
                </a:solidFill>
                <a:latin typeface="+mn-lt"/>
              </a:rPr>
              <a:t>GeV</a:t>
            </a:r>
            <a:endParaRPr lang="en-US" dirty="0">
              <a:solidFill>
                <a:srgbClr val="FFFF00"/>
              </a:solidFill>
              <a:latin typeface="+mn-lt"/>
            </a:endParaRPr>
          </a:p>
        </p:txBody>
      </p:sp>
      <p:sp>
        <p:nvSpPr>
          <p:cNvPr id="15" name="TextBox 14"/>
          <p:cNvSpPr txBox="1"/>
          <p:nvPr/>
        </p:nvSpPr>
        <p:spPr>
          <a:xfrm>
            <a:off x="5562600" y="2057400"/>
            <a:ext cx="3276600" cy="4247317"/>
          </a:xfrm>
          <a:prstGeom prst="rect">
            <a:avLst/>
          </a:prstGeom>
          <a:noFill/>
        </p:spPr>
        <p:txBody>
          <a:bodyPr wrap="square">
            <a:spAutoFit/>
          </a:bodyPr>
          <a:lstStyle/>
          <a:p>
            <a:pPr>
              <a:defRPr/>
            </a:pPr>
            <a:r>
              <a:rPr lang="en-US" dirty="0">
                <a:solidFill>
                  <a:schemeClr val="tx2">
                    <a:lumMod val="75000"/>
                  </a:schemeClr>
                </a:solidFill>
                <a:latin typeface="+mn-lt"/>
              </a:rPr>
              <a:t>After dual readout correction, correction function (C/S) determined at the appropriate energy:</a:t>
            </a:r>
          </a:p>
          <a:p>
            <a:pPr>
              <a:defRPr/>
            </a:pPr>
            <a:endParaRPr lang="en-US" dirty="0">
              <a:solidFill>
                <a:schemeClr val="tx2">
                  <a:lumMod val="75000"/>
                </a:schemeClr>
              </a:solidFill>
              <a:latin typeface="+mn-lt"/>
            </a:endParaRPr>
          </a:p>
          <a:p>
            <a:pPr>
              <a:buFont typeface="Arial" pitchFamily="34" charset="0"/>
              <a:buChar char="•"/>
              <a:defRPr/>
            </a:pPr>
            <a:r>
              <a:rPr lang="en-US" dirty="0">
                <a:solidFill>
                  <a:schemeClr val="tx2">
                    <a:lumMod val="75000"/>
                  </a:schemeClr>
                </a:solidFill>
                <a:latin typeface="+mn-lt"/>
              </a:rPr>
              <a:t> Linear response: S/B=1 for all energies</a:t>
            </a:r>
          </a:p>
          <a:p>
            <a:pPr>
              <a:buFont typeface="Arial" pitchFamily="34" charset="0"/>
              <a:buChar char="•"/>
              <a:defRPr/>
            </a:pPr>
            <a:r>
              <a:rPr lang="en-US" dirty="0">
                <a:solidFill>
                  <a:schemeClr val="tx2">
                    <a:lumMod val="75000"/>
                  </a:schemeClr>
                </a:solidFill>
                <a:latin typeface="+mn-lt"/>
              </a:rPr>
              <a:t> energy resolution </a:t>
            </a:r>
            <a:r>
              <a:rPr lang="en-US" dirty="0" smtClean="0">
                <a:solidFill>
                  <a:schemeClr val="tx2">
                    <a:lumMod val="75000"/>
                  </a:schemeClr>
                </a:solidFill>
                <a:latin typeface="+mn-lt"/>
              </a:rPr>
              <a:t>scales as </a:t>
            </a:r>
            <a:r>
              <a:rPr lang="en-US" dirty="0" smtClean="0">
                <a:solidFill>
                  <a:schemeClr val="tx2">
                    <a:lumMod val="75000"/>
                  </a:schemeClr>
                </a:solidFill>
                <a:latin typeface="Symbol" pitchFamily="18" charset="2"/>
              </a:rPr>
              <a:t>D</a:t>
            </a:r>
            <a:r>
              <a:rPr lang="en-US" dirty="0" smtClean="0">
                <a:solidFill>
                  <a:schemeClr val="tx2">
                    <a:lumMod val="75000"/>
                  </a:schemeClr>
                </a:solidFill>
                <a:latin typeface="+mn-lt"/>
              </a:rPr>
              <a:t>E/</a:t>
            </a:r>
            <a:r>
              <a:rPr lang="en-US" dirty="0" err="1" smtClean="0">
                <a:solidFill>
                  <a:schemeClr val="tx2">
                    <a:lumMod val="75000"/>
                  </a:schemeClr>
                </a:solidFill>
                <a:latin typeface="+mn-lt"/>
              </a:rPr>
              <a:t>E~</a:t>
            </a:r>
            <a:r>
              <a:rPr lang="en-US" dirty="0" err="1" smtClean="0">
                <a:solidFill>
                  <a:schemeClr val="tx2">
                    <a:lumMod val="75000"/>
                  </a:schemeClr>
                </a:solidFill>
                <a:latin typeface="Symbol" pitchFamily="18" charset="2"/>
              </a:rPr>
              <a:t>a</a:t>
            </a:r>
            <a:r>
              <a:rPr lang="en-US" dirty="0">
                <a:solidFill>
                  <a:schemeClr val="tx2">
                    <a:lumMod val="75000"/>
                  </a:schemeClr>
                </a:solidFill>
                <a:latin typeface="+mn-lt"/>
              </a:rPr>
              <a:t>/√E (no constant term)</a:t>
            </a:r>
          </a:p>
          <a:p>
            <a:pPr>
              <a:buFont typeface="Arial" pitchFamily="34" charset="0"/>
              <a:buChar char="•"/>
              <a:defRPr/>
            </a:pPr>
            <a:r>
              <a:rPr lang="en-US" dirty="0">
                <a:solidFill>
                  <a:schemeClr val="tx2">
                    <a:lumMod val="75000"/>
                  </a:schemeClr>
                </a:solidFill>
                <a:latin typeface="+mn-lt"/>
              </a:rPr>
              <a:t> </a:t>
            </a:r>
            <a:r>
              <a:rPr lang="en-US" dirty="0" smtClean="0">
                <a:solidFill>
                  <a:schemeClr val="tx2">
                    <a:lumMod val="75000"/>
                  </a:schemeClr>
                </a:solidFill>
                <a:latin typeface="+mn-lt"/>
              </a:rPr>
              <a:t>stochastic term </a:t>
            </a:r>
            <a:r>
              <a:rPr lang="en-US" dirty="0" smtClean="0">
                <a:solidFill>
                  <a:schemeClr val="tx2">
                    <a:lumMod val="75000"/>
                  </a:schemeClr>
                </a:solidFill>
                <a:latin typeface="Symbol" pitchFamily="18" charset="2"/>
              </a:rPr>
              <a:t>a</a:t>
            </a:r>
            <a:r>
              <a:rPr lang="en-US" dirty="0" smtClean="0">
                <a:solidFill>
                  <a:schemeClr val="tx2">
                    <a:lumMod val="75000"/>
                  </a:schemeClr>
                </a:solidFill>
                <a:latin typeface="+mn-lt"/>
              </a:rPr>
              <a:t>~12-15%</a:t>
            </a:r>
          </a:p>
          <a:p>
            <a:pPr>
              <a:buFont typeface="Arial" pitchFamily="34" charset="0"/>
              <a:buChar char="•"/>
              <a:defRPr/>
            </a:pPr>
            <a:r>
              <a:rPr lang="en-US" dirty="0" smtClean="0">
                <a:solidFill>
                  <a:schemeClr val="tx2">
                    <a:lumMod val="75000"/>
                  </a:schemeClr>
                </a:solidFill>
                <a:latin typeface="+mn-lt"/>
              </a:rPr>
              <a:t> Gaussian response function, no tails. </a:t>
            </a:r>
            <a:endParaRPr lang="en-US" dirty="0">
              <a:solidFill>
                <a:schemeClr val="tx2">
                  <a:lumMod val="75000"/>
                </a:schemeClr>
              </a:solidFill>
              <a:latin typeface="+mn-lt"/>
            </a:endParaRPr>
          </a:p>
          <a:p>
            <a:pPr>
              <a:buFont typeface="Arial" pitchFamily="34" charset="0"/>
              <a:buChar char="•"/>
              <a:defRPr/>
            </a:pPr>
            <a:endParaRPr lang="en-US" dirty="0">
              <a:solidFill>
                <a:schemeClr val="tx2">
                  <a:lumMod val="75000"/>
                </a:schemeClr>
              </a:solidFill>
              <a:latin typeface="+mn-lt"/>
            </a:endParaRPr>
          </a:p>
          <a:p>
            <a:pPr>
              <a:defRPr/>
            </a:pPr>
            <a:endParaRPr lang="en-US" dirty="0">
              <a:solidFill>
                <a:schemeClr val="tx2">
                  <a:lumMod val="75000"/>
                </a:schemeClr>
              </a:solidFill>
              <a:latin typeface="+mn-lt"/>
            </a:endParaRPr>
          </a:p>
        </p:txBody>
      </p:sp>
      <p:cxnSp>
        <p:nvCxnSpPr>
          <p:cNvPr id="17" name="Straight Arrow Connector 16"/>
          <p:cNvCxnSpPr/>
          <p:nvPr/>
        </p:nvCxnSpPr>
        <p:spPr>
          <a:xfrm rot="5400000">
            <a:off x="1638301" y="4381500"/>
            <a:ext cx="533400" cy="3175"/>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pPr eaLnBrk="1" hangingPunct="1">
              <a:defRPr/>
            </a:pPr>
            <a:r>
              <a:rPr lang="en-US" sz="3600" dirty="0" smtClean="0"/>
              <a:t>Dual Readout Correction at Different Energies</a:t>
            </a:r>
            <a:endParaRPr lang="en-US" sz="3600" dirty="0"/>
          </a:p>
        </p:txBody>
      </p:sp>
      <p:pic>
        <p:nvPicPr>
          <p:cNvPr id="20483" name="Content Placeholder 5" descr="chercal_correction_study_all_c01.png"/>
          <p:cNvPicPr>
            <a:picLocks noGrp="1" noChangeAspect="1"/>
          </p:cNvPicPr>
          <p:nvPr>
            <p:ph idx="1"/>
          </p:nvPr>
        </p:nvPicPr>
        <p:blipFill>
          <a:blip r:embed="rId3" cstate="print"/>
          <a:srcRect/>
          <a:stretch>
            <a:fillRect/>
          </a:stretch>
        </p:blipFill>
        <p:spPr>
          <a:xfrm>
            <a:off x="381000" y="1981200"/>
            <a:ext cx="3924300" cy="3765550"/>
          </a:xfrm>
        </p:spPr>
      </p:pic>
      <p:sp>
        <p:nvSpPr>
          <p:cNvPr id="20484"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20485"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7E551938-915F-45B4-B473-D5BFE5744B52}" type="slidenum">
              <a:rPr lang="en-US" smtClean="0"/>
              <a:pPr/>
              <a:t>12</a:t>
            </a:fld>
            <a:endParaRPr lang="en-US" smtClean="0"/>
          </a:p>
        </p:txBody>
      </p:sp>
      <p:sp>
        <p:nvSpPr>
          <p:cNvPr id="20486" name="Rectangle 8"/>
          <p:cNvSpPr>
            <a:spLocks noChangeArrowheads="1"/>
          </p:cNvSpPr>
          <p:nvPr/>
        </p:nvSpPr>
        <p:spPr bwMode="auto">
          <a:xfrm>
            <a:off x="3429000" y="5638800"/>
            <a:ext cx="508000" cy="307975"/>
          </a:xfrm>
          <a:prstGeom prst="rect">
            <a:avLst/>
          </a:prstGeom>
          <a:noFill/>
          <a:ln w="9525">
            <a:noFill/>
            <a:miter lim="800000"/>
            <a:headEnd/>
            <a:tailEnd/>
          </a:ln>
        </p:spPr>
        <p:txBody>
          <a:bodyPr wrap="none">
            <a:spAutoFit/>
          </a:bodyPr>
          <a:lstStyle/>
          <a:p>
            <a:r>
              <a:rPr lang="en-US" sz="1400">
                <a:solidFill>
                  <a:srgbClr val="FEB80A"/>
                </a:solidFill>
                <a:latin typeface="Comic Sans MS" pitchFamily="66" charset="0"/>
              </a:rPr>
              <a:t>C/S</a:t>
            </a:r>
          </a:p>
        </p:txBody>
      </p:sp>
      <p:sp>
        <p:nvSpPr>
          <p:cNvPr id="20487" name="Rectangle 9"/>
          <p:cNvSpPr>
            <a:spLocks noChangeArrowheads="1"/>
          </p:cNvSpPr>
          <p:nvPr/>
        </p:nvSpPr>
        <p:spPr bwMode="auto">
          <a:xfrm rot="-5400000">
            <a:off x="460376" y="2817812"/>
            <a:ext cx="514350" cy="307975"/>
          </a:xfrm>
          <a:prstGeom prst="rect">
            <a:avLst/>
          </a:prstGeom>
          <a:noFill/>
          <a:ln w="9525">
            <a:noFill/>
            <a:miter lim="800000"/>
            <a:headEnd/>
            <a:tailEnd/>
          </a:ln>
        </p:spPr>
        <p:txBody>
          <a:bodyPr wrap="none">
            <a:spAutoFit/>
          </a:bodyPr>
          <a:lstStyle/>
          <a:p>
            <a:r>
              <a:rPr lang="en-US" sz="1400">
                <a:solidFill>
                  <a:srgbClr val="FEB80A"/>
                </a:solidFill>
                <a:latin typeface="Comic Sans MS" pitchFamily="66" charset="0"/>
              </a:rPr>
              <a:t>S/B</a:t>
            </a:r>
            <a:endParaRPr lang="en-US" sz="1400"/>
          </a:p>
        </p:txBody>
      </p:sp>
      <p:sp>
        <p:nvSpPr>
          <p:cNvPr id="11" name="TextBox 10"/>
          <p:cNvSpPr txBox="1"/>
          <p:nvPr/>
        </p:nvSpPr>
        <p:spPr>
          <a:xfrm>
            <a:off x="4495800" y="1066800"/>
            <a:ext cx="4648200" cy="5632311"/>
          </a:xfrm>
          <a:prstGeom prst="rect">
            <a:avLst/>
          </a:prstGeom>
          <a:noFill/>
        </p:spPr>
        <p:txBody>
          <a:bodyPr wrap="square">
            <a:spAutoFit/>
          </a:bodyPr>
          <a:lstStyle/>
          <a:p>
            <a:pPr>
              <a:defRPr/>
            </a:pPr>
            <a:r>
              <a:rPr lang="en-US" dirty="0">
                <a:latin typeface="+mn-lt"/>
              </a:rPr>
              <a:t>Correlation of the fraction of ‘missing energy’ and Cherenkov-to-scintillation ratio for showers of different energies: 10 – 200 </a:t>
            </a:r>
            <a:r>
              <a:rPr lang="en-US" dirty="0" err="1">
                <a:latin typeface="+mn-lt"/>
              </a:rPr>
              <a:t>GeV</a:t>
            </a:r>
            <a:r>
              <a:rPr lang="en-US" dirty="0" smtClean="0">
                <a:latin typeface="+mn-lt"/>
              </a:rPr>
              <a:t>:</a:t>
            </a:r>
          </a:p>
          <a:p>
            <a:pPr>
              <a:defRPr/>
            </a:pPr>
            <a:endParaRPr lang="en-US" dirty="0">
              <a:latin typeface="+mn-lt"/>
            </a:endParaRPr>
          </a:p>
          <a:p>
            <a:pPr>
              <a:buFont typeface="Arial" pitchFamily="34" charset="0"/>
              <a:buChar char="•"/>
              <a:defRPr/>
            </a:pPr>
            <a:r>
              <a:rPr lang="en-US" dirty="0">
                <a:latin typeface="+mn-lt"/>
              </a:rPr>
              <a:t> </a:t>
            </a:r>
            <a:r>
              <a:rPr lang="en-US" dirty="0" smtClean="0">
                <a:latin typeface="+mn-lt"/>
              </a:rPr>
              <a:t>High </a:t>
            </a:r>
            <a:r>
              <a:rPr lang="en-US" dirty="0">
                <a:latin typeface="+mn-lt"/>
              </a:rPr>
              <a:t>energy showers contain more EM energy (range of C/S confined to higher and higher values</a:t>
            </a:r>
            <a:r>
              <a:rPr lang="en-US" dirty="0" smtClean="0">
                <a:latin typeface="+mn-lt"/>
              </a:rPr>
              <a:t>)</a:t>
            </a:r>
          </a:p>
          <a:p>
            <a:pPr>
              <a:buFont typeface="Arial" pitchFamily="34" charset="0"/>
              <a:buChar char="•"/>
              <a:defRPr/>
            </a:pPr>
            <a:endParaRPr lang="en-US" dirty="0" smtClean="0">
              <a:latin typeface="+mn-lt"/>
            </a:endParaRPr>
          </a:p>
          <a:p>
            <a:pPr>
              <a:buFont typeface="Arial" pitchFamily="34" charset="0"/>
              <a:buChar char="•"/>
              <a:defRPr/>
            </a:pPr>
            <a:r>
              <a:rPr lang="en-US" dirty="0" smtClean="0">
                <a:latin typeface="+mn-lt"/>
              </a:rPr>
              <a:t> Width of the correlation shrinks like ~1/√E (hence the </a:t>
            </a:r>
            <a:r>
              <a:rPr lang="en-US" dirty="0" smtClean="0">
                <a:latin typeface="Symbol" pitchFamily="18" charset="2"/>
              </a:rPr>
              <a:t>D</a:t>
            </a:r>
            <a:r>
              <a:rPr lang="en-US" dirty="0" smtClean="0">
                <a:latin typeface="+mn-lt"/>
              </a:rPr>
              <a:t>E/E~</a:t>
            </a:r>
            <a:r>
              <a:rPr lang="en-US" dirty="0"/>
              <a:t> 1/√</a:t>
            </a:r>
            <a:r>
              <a:rPr lang="en-US" dirty="0" smtClean="0"/>
              <a:t>E)</a:t>
            </a:r>
            <a:endParaRPr lang="en-US" dirty="0" smtClean="0">
              <a:latin typeface="+mn-lt"/>
            </a:endParaRPr>
          </a:p>
          <a:p>
            <a:pPr>
              <a:buFont typeface="Arial" pitchFamily="34" charset="0"/>
              <a:buChar char="•"/>
              <a:defRPr/>
            </a:pPr>
            <a:endParaRPr lang="en-US" dirty="0">
              <a:latin typeface="+mn-lt"/>
            </a:endParaRPr>
          </a:p>
          <a:p>
            <a:pPr>
              <a:buFont typeface="Arial" pitchFamily="34" charset="0"/>
              <a:buChar char="•"/>
              <a:defRPr/>
            </a:pPr>
            <a:r>
              <a:rPr lang="en-US" dirty="0">
                <a:latin typeface="+mn-lt"/>
              </a:rPr>
              <a:t> </a:t>
            </a:r>
            <a:r>
              <a:rPr lang="en-US" dirty="0" smtClean="0">
                <a:latin typeface="+mn-lt"/>
              </a:rPr>
              <a:t>Overall </a:t>
            </a:r>
            <a:r>
              <a:rPr lang="en-US" dirty="0">
                <a:latin typeface="+mn-lt"/>
              </a:rPr>
              <a:t>shape quite similar, but significant </a:t>
            </a:r>
            <a:r>
              <a:rPr lang="en-US" dirty="0" smtClean="0">
                <a:latin typeface="+mn-lt"/>
              </a:rPr>
              <a:t>(compared to the width of the correlation) differences </a:t>
            </a:r>
            <a:r>
              <a:rPr lang="en-US" dirty="0">
                <a:latin typeface="+mn-lt"/>
              </a:rPr>
              <a:t>present. They will lead to:</a:t>
            </a:r>
          </a:p>
          <a:p>
            <a:pPr lvl="1">
              <a:buFont typeface="Arial" pitchFamily="34" charset="0"/>
              <a:buChar char="•"/>
              <a:defRPr/>
            </a:pPr>
            <a:r>
              <a:rPr lang="en-US" dirty="0">
                <a:latin typeface="+mn-lt"/>
              </a:rPr>
              <a:t> non-optimal energy resolution</a:t>
            </a:r>
          </a:p>
          <a:p>
            <a:pPr lvl="1">
              <a:buFont typeface="Arial" pitchFamily="34" charset="0"/>
              <a:buChar char="•"/>
              <a:defRPr/>
            </a:pPr>
            <a:r>
              <a:rPr lang="en-US" dirty="0">
                <a:latin typeface="+mn-lt"/>
              </a:rPr>
              <a:t> non-linearity of the response</a:t>
            </a:r>
          </a:p>
          <a:p>
            <a:pPr lvl="1">
              <a:buFont typeface="Arial" pitchFamily="34" charset="0"/>
              <a:buChar char="•"/>
              <a:defRPr/>
            </a:pPr>
            <a:r>
              <a:rPr lang="en-US" dirty="0">
                <a:latin typeface="+mn-lt"/>
              </a:rPr>
              <a:t> </a:t>
            </a:r>
            <a:r>
              <a:rPr lang="en-US" dirty="0" smtClean="0">
                <a:latin typeface="+mn-lt"/>
              </a:rPr>
              <a:t>contribution </a:t>
            </a:r>
            <a:r>
              <a:rPr lang="en-US" dirty="0">
                <a:latin typeface="+mn-lt"/>
              </a:rPr>
              <a:t>to </a:t>
            </a:r>
            <a:r>
              <a:rPr lang="en-US" dirty="0" smtClean="0">
                <a:latin typeface="+mn-lt"/>
              </a:rPr>
              <a:t>the jet </a:t>
            </a:r>
            <a:r>
              <a:rPr lang="en-US" dirty="0">
                <a:latin typeface="+mn-lt"/>
              </a:rPr>
              <a:t>energy resolution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From Single Particles to Jets</a:t>
            </a:r>
            <a:endParaRPr lang="en-US" dirty="0"/>
          </a:p>
        </p:txBody>
      </p:sp>
      <p:sp>
        <p:nvSpPr>
          <p:cNvPr id="19459" name="Content Placeholder 2"/>
          <p:cNvSpPr>
            <a:spLocks noGrp="1"/>
          </p:cNvSpPr>
          <p:nvPr>
            <p:ph idx="1"/>
          </p:nvPr>
        </p:nvSpPr>
        <p:spPr/>
        <p:txBody>
          <a:bodyPr/>
          <a:lstStyle/>
          <a:p>
            <a:pPr eaLnBrk="1" hangingPunct="1"/>
            <a:r>
              <a:rPr lang="en-US" sz="2000" smtClean="0"/>
              <a:t>Single particles provide an over-optimistic estimate of the calorimeter performance. Jets contain many particles of different kinds and various energies. And the jet fragmentation function fluctuates from jet-to-jet.</a:t>
            </a:r>
          </a:p>
          <a:p>
            <a:pPr eaLnBrk="1" hangingPunct="1"/>
            <a:r>
              <a:rPr lang="en-US" sz="2000" smtClean="0"/>
              <a:t>In a segmented calorimeter jet energy measurement can be decomposed into several separated regions with the correction function optimized for the particles in this region</a:t>
            </a:r>
          </a:p>
          <a:p>
            <a:pPr eaLnBrk="1" hangingPunct="1"/>
            <a:r>
              <a:rPr lang="en-US" sz="2000" smtClean="0"/>
              <a:t>The pessimistic limit of the detector performance can be evaluated by applying the average corretion function (derived from the global fit to data at  different beam energies) to the total amount of scintillation and Cherenkov light measured for a jet.</a:t>
            </a:r>
          </a:p>
          <a:p>
            <a:pPr eaLnBrk="1" hangingPunct="1"/>
            <a:endParaRPr lang="en-US" sz="2000" smtClean="0"/>
          </a:p>
        </p:txBody>
      </p:sp>
      <p:sp>
        <p:nvSpPr>
          <p:cNvPr id="19460"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1946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E964532A-635B-4404-BFD3-4533A3D69620}" type="slidenum">
              <a:rPr lang="en-US" smtClean="0"/>
              <a:pPr/>
              <a:t>13</a:t>
            </a:fld>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914400"/>
          </a:xfrm>
        </p:spPr>
        <p:txBody>
          <a:bodyPr/>
          <a:lstStyle/>
          <a:p>
            <a:pPr eaLnBrk="1" hangingPunct="1">
              <a:defRPr/>
            </a:pPr>
            <a:r>
              <a:rPr lang="en-US" sz="3600" dirty="0" smtClean="0"/>
              <a:t>TAHCAL: The Energy Resolution with the Global Correction  (TILC09)</a:t>
            </a:r>
            <a:endParaRPr lang="en-US" sz="3600" dirty="0"/>
          </a:p>
        </p:txBody>
      </p:sp>
      <p:pic>
        <p:nvPicPr>
          <p:cNvPr id="22531" name="Content Placeholder 5" descr="chercal_res_energy_dependence3_study_c10.png"/>
          <p:cNvPicPr>
            <a:picLocks noGrp="1" noChangeAspect="1"/>
          </p:cNvPicPr>
          <p:nvPr>
            <p:ph idx="1"/>
          </p:nvPr>
        </p:nvPicPr>
        <p:blipFill>
          <a:blip r:embed="rId3" cstate="print"/>
          <a:srcRect/>
          <a:stretch>
            <a:fillRect/>
          </a:stretch>
        </p:blipFill>
        <p:spPr>
          <a:xfrm>
            <a:off x="381000" y="1676400"/>
            <a:ext cx="4764088" cy="4572000"/>
          </a:xfrm>
        </p:spPr>
      </p:pic>
      <p:sp>
        <p:nvSpPr>
          <p:cNvPr id="22532"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22533"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0FAE59D-EEC8-44E3-B293-D667AB8CE2F2}" type="slidenum">
              <a:rPr lang="en-US" smtClean="0"/>
              <a:pPr/>
              <a:t>14</a:t>
            </a:fld>
            <a:endParaRPr lang="en-US" smtClean="0"/>
          </a:p>
        </p:txBody>
      </p:sp>
      <p:sp>
        <p:nvSpPr>
          <p:cNvPr id="22534" name="Rectangle 6"/>
          <p:cNvSpPr>
            <a:spLocks noChangeArrowheads="1"/>
          </p:cNvSpPr>
          <p:nvPr/>
        </p:nvSpPr>
        <p:spPr bwMode="auto">
          <a:xfrm>
            <a:off x="3429000" y="3429000"/>
            <a:ext cx="608013" cy="369888"/>
          </a:xfrm>
          <a:prstGeom prst="rect">
            <a:avLst/>
          </a:prstGeom>
          <a:noFill/>
          <a:ln w="9525">
            <a:noFill/>
            <a:miter lim="800000"/>
            <a:headEnd/>
            <a:tailEnd/>
          </a:ln>
        </p:spPr>
        <p:txBody>
          <a:bodyPr wrap="none">
            <a:spAutoFit/>
          </a:bodyPr>
          <a:lstStyle/>
          <a:p>
            <a:r>
              <a:rPr lang="en-US">
                <a:solidFill>
                  <a:schemeClr val="accent2"/>
                </a:solidFill>
              </a:rPr>
              <a:t>Jets</a:t>
            </a:r>
          </a:p>
        </p:txBody>
      </p:sp>
      <p:cxnSp>
        <p:nvCxnSpPr>
          <p:cNvPr id="9" name="Straight Arrow Connector 8"/>
          <p:cNvCxnSpPr>
            <a:stCxn id="22534" idx="2"/>
          </p:cNvCxnSpPr>
          <p:nvPr/>
        </p:nvCxnSpPr>
        <p:spPr>
          <a:xfrm rot="16200000" flipH="1">
            <a:off x="3575051" y="3956050"/>
            <a:ext cx="315912" cy="1587"/>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410200" y="1600200"/>
            <a:ext cx="3581400" cy="5355312"/>
          </a:xfrm>
          <a:prstGeom prst="rect">
            <a:avLst/>
          </a:prstGeom>
          <a:noFill/>
        </p:spPr>
        <p:txBody>
          <a:bodyPr wrap="square">
            <a:spAutoFit/>
          </a:bodyPr>
          <a:lstStyle/>
          <a:p>
            <a:pPr>
              <a:defRPr/>
            </a:pPr>
            <a:r>
              <a:rPr lang="en-US" dirty="0">
                <a:latin typeface="+mn-lt"/>
              </a:rPr>
              <a:t>With very crude reconstruction and non-optimal global correction function: </a:t>
            </a:r>
          </a:p>
          <a:p>
            <a:pPr>
              <a:buFont typeface="Arial" pitchFamily="34" charset="0"/>
              <a:buChar char="•"/>
              <a:defRPr/>
            </a:pPr>
            <a:r>
              <a:rPr lang="en-US" dirty="0">
                <a:latin typeface="+mn-lt"/>
              </a:rPr>
              <a:t> energy resolution shows no constant term and scales </a:t>
            </a:r>
            <a:r>
              <a:rPr lang="en-US" dirty="0">
                <a:latin typeface="Symbol" pitchFamily="18" charset="2"/>
              </a:rPr>
              <a:t>D</a:t>
            </a:r>
            <a:r>
              <a:rPr lang="en-US" dirty="0">
                <a:latin typeface="+mn-lt"/>
              </a:rPr>
              <a:t>E/E~1/</a:t>
            </a:r>
            <a:r>
              <a:rPr lang="en-US" dirty="0"/>
              <a:t> √E</a:t>
            </a:r>
          </a:p>
          <a:p>
            <a:pPr>
              <a:buFont typeface="Arial" pitchFamily="34" charset="0"/>
              <a:buChar char="•"/>
              <a:defRPr/>
            </a:pPr>
            <a:r>
              <a:rPr lang="en-US" dirty="0">
                <a:latin typeface="+mn-lt"/>
              </a:rPr>
              <a:t> stochastic term in the energy resolution is ~15% for single hadrons, 2% for electrons and ~22-23% for </a:t>
            </a:r>
            <a:r>
              <a:rPr lang="en-US" dirty="0" smtClean="0">
                <a:latin typeface="+mn-lt"/>
              </a:rPr>
              <a:t>jets</a:t>
            </a:r>
          </a:p>
          <a:p>
            <a:pPr>
              <a:buFont typeface="Arial" pitchFamily="34" charset="0"/>
              <a:buChar char="•"/>
              <a:defRPr/>
            </a:pPr>
            <a:r>
              <a:rPr lang="en-US" dirty="0" smtClean="0">
                <a:latin typeface="+mn-lt"/>
              </a:rPr>
              <a:t> </a:t>
            </a:r>
            <a:r>
              <a:rPr lang="en-US" dirty="0" err="1" smtClean="0">
                <a:latin typeface="+mn-lt"/>
              </a:rPr>
              <a:t>gaussian</a:t>
            </a:r>
            <a:r>
              <a:rPr lang="en-US" dirty="0" smtClean="0">
                <a:latin typeface="+mn-lt"/>
              </a:rPr>
              <a:t> response function, no long tails</a:t>
            </a:r>
            <a:endParaRPr lang="en-US" dirty="0">
              <a:latin typeface="+mn-lt"/>
            </a:endParaRPr>
          </a:p>
          <a:p>
            <a:pPr>
              <a:buFont typeface="Arial" pitchFamily="34" charset="0"/>
              <a:buChar char="•"/>
              <a:defRPr/>
            </a:pPr>
            <a:r>
              <a:rPr lang="en-US" dirty="0">
                <a:latin typeface="+mn-lt"/>
              </a:rPr>
              <a:t> there are several obvious ways to improve the energy resolution. At least in the simulated calorimeter </a:t>
            </a:r>
            <a:r>
              <a:rPr lang="en-US" dirty="0" smtClean="0">
                <a:latin typeface="+mn-lt"/>
              </a:rPr>
              <a:t>.</a:t>
            </a:r>
          </a:p>
          <a:p>
            <a:pPr>
              <a:buFont typeface="Arial" pitchFamily="34" charset="0"/>
              <a:buChar char="•"/>
              <a:defRPr/>
            </a:pPr>
            <a:r>
              <a:rPr lang="en-US" dirty="0" smtClean="0">
                <a:latin typeface="+mn-lt"/>
              </a:rPr>
              <a:t> Why is jet resolution so poor?</a:t>
            </a:r>
            <a:endParaRPr lang="en-US" dirty="0">
              <a:latin typeface="+mn-lt"/>
            </a:endParaRPr>
          </a:p>
          <a:p>
            <a:pPr>
              <a:defRPr/>
            </a:pPr>
            <a:endParaRPr lang="en-US" dirty="0">
              <a:latin typeface="+mn-lt"/>
            </a:endParaRPr>
          </a:p>
          <a:p>
            <a:pPr>
              <a:buFont typeface="Arial" pitchFamily="34" charset="0"/>
              <a:buChar char="•"/>
              <a:defRPr/>
            </a:pPr>
            <a:endParaRPr lang="en-US"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914400"/>
          </a:xfrm>
        </p:spPr>
        <p:txBody>
          <a:bodyPr/>
          <a:lstStyle/>
          <a:p>
            <a:r>
              <a:rPr lang="en-US" dirty="0" smtClean="0"/>
              <a:t>Impact of Using the Average Correction: Example of 100 GeV </a:t>
            </a:r>
            <a:r>
              <a:rPr lang="en-US" dirty="0" err="1" smtClean="0"/>
              <a:t>pion</a:t>
            </a:r>
            <a:r>
              <a:rPr lang="en-US" dirty="0" smtClean="0"/>
              <a:t> </a:t>
            </a:r>
            <a:endParaRPr lang="en-US" dirty="0"/>
          </a:p>
        </p:txBody>
      </p:sp>
      <p:pic>
        <p:nvPicPr>
          <p:cNvPr id="7" name="Content Placeholder 6" descr="chercal_correction_study_100GeV_global_fit_c03.png"/>
          <p:cNvPicPr>
            <a:picLocks noGrp="1" noChangeAspect="1"/>
          </p:cNvPicPr>
          <p:nvPr>
            <p:ph sz="half" idx="1"/>
          </p:nvPr>
        </p:nvPicPr>
        <p:blipFill>
          <a:blip r:embed="rId2" cstate="print"/>
          <a:stretch>
            <a:fillRect/>
          </a:stretch>
        </p:blipFill>
        <p:spPr>
          <a:xfrm>
            <a:off x="762000" y="2057400"/>
            <a:ext cx="3406140" cy="3268980"/>
          </a:xfrm>
        </p:spPr>
      </p:pic>
      <p:pic>
        <p:nvPicPr>
          <p:cNvPr id="8" name="Content Placeholder 7" descr="chercal_correction_study_100GeV_self_fit_c03.png"/>
          <p:cNvPicPr>
            <a:picLocks noGrp="1" noChangeAspect="1"/>
          </p:cNvPicPr>
          <p:nvPr>
            <p:ph sz="half" idx="2"/>
          </p:nvPr>
        </p:nvPicPr>
        <p:blipFill>
          <a:blip r:embed="rId3" cstate="print"/>
          <a:stretch>
            <a:fillRect/>
          </a:stretch>
        </p:blipFill>
        <p:spPr>
          <a:xfrm>
            <a:off x="4724400" y="2057400"/>
            <a:ext cx="3406140" cy="3268980"/>
          </a:xfrm>
        </p:spPr>
      </p:pic>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A6CD6C8-D6AA-4460-8767-57D34E1C1639}" type="slidenum">
              <a:rPr lang="en-US" smtClean="0"/>
              <a:pPr>
                <a:defRPr/>
              </a:pPr>
              <a:t>15</a:t>
            </a:fld>
            <a:endParaRPr lang="en-US" dirty="0"/>
          </a:p>
        </p:txBody>
      </p:sp>
      <p:sp>
        <p:nvSpPr>
          <p:cNvPr id="9" name="TextBox 8"/>
          <p:cNvSpPr txBox="1"/>
          <p:nvPr/>
        </p:nvSpPr>
        <p:spPr>
          <a:xfrm>
            <a:off x="838201" y="5638800"/>
            <a:ext cx="7848600" cy="923330"/>
          </a:xfrm>
          <a:prstGeom prst="rect">
            <a:avLst/>
          </a:prstGeom>
          <a:noFill/>
        </p:spPr>
        <p:txBody>
          <a:bodyPr wrap="square" rtlCol="0">
            <a:spAutoFit/>
          </a:bodyPr>
          <a:lstStyle/>
          <a:p>
            <a:r>
              <a:rPr lang="en-US" dirty="0" smtClean="0">
                <a:latin typeface="+mn-lt"/>
              </a:rPr>
              <a:t>Use of the average correction degrades (slightly) the resolution: 1.38% instead of 1.22% and shifts the average response by 3.3%. The latter will induce significant degradation of jet energy resolution.</a:t>
            </a:r>
            <a:endParaRPr lang="en-US" dirty="0">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914400"/>
          </a:xfrm>
        </p:spPr>
        <p:txBody>
          <a:bodyPr/>
          <a:lstStyle/>
          <a:p>
            <a:r>
              <a:rPr lang="en-US" dirty="0" smtClean="0"/>
              <a:t>Further Studies of GEANT4 (with QGSP-BERT)</a:t>
            </a:r>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16</a:t>
            </a:fld>
            <a:endParaRPr lang="en-US" dirty="0"/>
          </a:p>
        </p:txBody>
      </p:sp>
      <p:pic>
        <p:nvPicPr>
          <p:cNvPr id="6" name="Content Placeholder 5"/>
          <p:cNvPicPr>
            <a:picLocks noGrp="1" noChangeAspect="1"/>
          </p:cNvPicPr>
          <p:nvPr>
            <p:ph idx="1"/>
          </p:nvPr>
        </p:nvPicPr>
        <p:blipFill>
          <a:blip r:embed="rId2" cstate="print">
            <a:alphaModFix/>
            <a:lum/>
          </a:blip>
          <a:srcRect/>
          <a:stretch>
            <a:fillRect/>
          </a:stretch>
        </p:blipFill>
        <p:spPr>
          <a:xfrm>
            <a:off x="457200" y="1905000"/>
            <a:ext cx="4763832" cy="4572000"/>
          </a:xfrm>
          <a:prstGeom prst="rect">
            <a:avLst/>
          </a:prstGeom>
          <a:noFill/>
          <a:ln>
            <a:noFill/>
          </a:ln>
        </p:spPr>
      </p:pic>
      <p:sp>
        <p:nvSpPr>
          <p:cNvPr id="7" name="TextBox 6"/>
          <p:cNvSpPr txBox="1"/>
          <p:nvPr/>
        </p:nvSpPr>
        <p:spPr>
          <a:xfrm>
            <a:off x="5486400" y="2209800"/>
            <a:ext cx="3505200" cy="3170099"/>
          </a:xfrm>
          <a:prstGeom prst="rect">
            <a:avLst/>
          </a:prstGeom>
          <a:noFill/>
        </p:spPr>
        <p:txBody>
          <a:bodyPr wrap="square" rtlCol="0">
            <a:spAutoFit/>
          </a:bodyPr>
          <a:lstStyle/>
          <a:p>
            <a:pPr>
              <a:buFont typeface="Arial" pitchFamily="34" charset="0"/>
              <a:buChar char="•"/>
            </a:pPr>
            <a:r>
              <a:rPr lang="en-US" sz="2000" dirty="0" smtClean="0">
                <a:latin typeface="+mn-lt"/>
              </a:rPr>
              <a:t> Dramatic degradation of the energy resolution in the energy regime 5-20 GeV. (Critical range for the typical QCD jets).</a:t>
            </a:r>
          </a:p>
          <a:p>
            <a:pPr>
              <a:buFont typeface="Arial" pitchFamily="34" charset="0"/>
              <a:buChar char="•"/>
            </a:pPr>
            <a:r>
              <a:rPr lang="en-US" sz="2000" dirty="0" smtClean="0">
                <a:latin typeface="+mn-lt"/>
              </a:rPr>
              <a:t> This is an artifact of GEANT4 implementation of different models</a:t>
            </a:r>
          </a:p>
          <a:p>
            <a:endParaRPr lang="en-US" sz="2000" dirty="0" smtClean="0">
              <a:latin typeface="+mn-lt"/>
            </a:endParaRPr>
          </a:p>
          <a:p>
            <a:endParaRPr lang="en-US" sz="2000"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GeV’ Problem in GEANT</a:t>
            </a:r>
            <a:endParaRPr lang="en-US" dirty="0"/>
          </a:p>
        </p:txBody>
      </p:sp>
      <p:pic>
        <p:nvPicPr>
          <p:cNvPr id="8" name="Content Placeholder 7" descr="10GeV_Fe.eps"/>
          <p:cNvPicPr>
            <a:picLocks noGrp="1" noChangeAspect="1"/>
          </p:cNvPicPr>
          <p:nvPr>
            <p:ph sz="half" idx="2"/>
          </p:nvPr>
        </p:nvPicPr>
        <p:blipFill>
          <a:blip r:embed="rId2" cstate="print"/>
          <a:srcRect t="10035" b="9318"/>
          <a:stretch>
            <a:fillRect/>
          </a:stretch>
        </p:blipFill>
        <p:spPr>
          <a:xfrm>
            <a:off x="5029200" y="1981200"/>
            <a:ext cx="3196910" cy="3650080"/>
          </a:xfrm>
          <a:solidFill>
            <a:srgbClr val="FFFFCC"/>
          </a:solidFill>
        </p:spPr>
      </p:pic>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A6CD6C8-D6AA-4460-8767-57D34E1C1639}" type="slidenum">
              <a:rPr lang="en-US" smtClean="0"/>
              <a:pPr>
                <a:defRPr/>
              </a:pPr>
              <a:t>17</a:t>
            </a:fld>
            <a:endParaRPr lang="en-US" dirty="0"/>
          </a:p>
        </p:txBody>
      </p:sp>
      <p:sp>
        <p:nvSpPr>
          <p:cNvPr id="9" name="Content Placeholder 8"/>
          <p:cNvSpPr>
            <a:spLocks noGrp="1"/>
          </p:cNvSpPr>
          <p:nvPr>
            <p:ph sz="half" idx="1"/>
          </p:nvPr>
        </p:nvSpPr>
        <p:spPr/>
        <p:txBody>
          <a:bodyPr/>
          <a:lstStyle/>
          <a:p>
            <a:r>
              <a:rPr lang="en-US" sz="2000" dirty="0" smtClean="0"/>
              <a:t>Fraction of the missing energy is modeled using a mixture of different models, with very different nuclear binding energy losses. </a:t>
            </a:r>
          </a:p>
          <a:p>
            <a:r>
              <a:rPr lang="en-US" sz="2000" dirty="0" smtClean="0"/>
              <a:t>The corrected energy resolution would </a:t>
            </a:r>
            <a:r>
              <a:rPr lang="en-US" sz="2000" dirty="0" smtClean="0"/>
              <a:t>be very </a:t>
            </a:r>
            <a:r>
              <a:rPr lang="en-US" sz="2000" dirty="0" smtClean="0"/>
              <a:t>good with either of the models </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GeV Problem, Further studies  </a:t>
            </a:r>
            <a:endParaRPr lang="en-US" dirty="0"/>
          </a:p>
        </p:txBody>
      </p:sp>
      <p:sp>
        <p:nvSpPr>
          <p:cNvPr id="4" name="Content Placeholder 3"/>
          <p:cNvSpPr>
            <a:spLocks noGrp="1"/>
          </p:cNvSpPr>
          <p:nvPr>
            <p:ph sz="half" idx="2"/>
          </p:nvPr>
        </p:nvSpPr>
        <p:spPr>
          <a:xfrm>
            <a:off x="3657600" y="1770501"/>
            <a:ext cx="5036344" cy="4525963"/>
          </a:xfrm>
        </p:spPr>
        <p:txBody>
          <a:bodyPr/>
          <a:lstStyle/>
          <a:p>
            <a:r>
              <a:rPr lang="en-US" sz="2000" dirty="0" smtClean="0"/>
              <a:t>The problem is not present for a hypothetical calorimeter built from ‘heavy hydrogen’</a:t>
            </a:r>
          </a:p>
          <a:p>
            <a:r>
              <a:rPr lang="en-US" sz="2000" dirty="0" smtClean="0"/>
              <a:t>It is NOT a problem of modeling hadron interactions per se, but rather a problem with modeling the nuclear effects</a:t>
            </a:r>
          </a:p>
          <a:p>
            <a:r>
              <a:rPr lang="en-US" sz="2000" dirty="0" smtClean="0"/>
              <a:t>Current estimates of the energy resolution for jets are limited by the implementation of the transition between physics models in GEANT4 and NOT by the knowledge of hadron interactions or nuclear effects</a:t>
            </a:r>
            <a:endParaRPr lang="en-US" sz="2000"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A6CD6C8-D6AA-4460-8767-57D34E1C1639}" type="slidenum">
              <a:rPr lang="en-US" smtClean="0"/>
              <a:pPr>
                <a:defRPr/>
              </a:pPr>
              <a:t>18</a:t>
            </a:fld>
            <a:endParaRPr lang="en-US" dirty="0"/>
          </a:p>
        </p:txBody>
      </p:sp>
      <p:pic>
        <p:nvPicPr>
          <p:cNvPr id="7" name="Content Placeholder 6" descr="10GeV_H.eps"/>
          <p:cNvPicPr>
            <a:picLocks noGrp="1" noChangeAspect="1"/>
          </p:cNvPicPr>
          <p:nvPr>
            <p:ph sz="half" idx="1"/>
          </p:nvPr>
        </p:nvPicPr>
        <p:blipFill>
          <a:blip r:embed="rId2" cstate="print"/>
          <a:srcRect t="10035" b="9318"/>
          <a:stretch>
            <a:fillRect/>
          </a:stretch>
        </p:blipFill>
        <p:spPr>
          <a:xfrm>
            <a:off x="304800" y="1828800"/>
            <a:ext cx="3121485" cy="3563937"/>
          </a:xfrm>
          <a:solidFill>
            <a:srgbClr val="FFFFCC"/>
          </a:solid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Physics Modeling in GEANT</a:t>
            </a:r>
            <a:r>
              <a:rPr lang="en-US" smtClean="0"/>
              <a:t>: Examples</a:t>
            </a:r>
            <a:endParaRPr lang="en-US" dirty="0"/>
          </a:p>
        </p:txBody>
      </p:sp>
      <p:pic>
        <p:nvPicPr>
          <p:cNvPr id="14339" name="Content Placeholder 5" descr="Dual_readout_H_BGO_Fe56.eps"/>
          <p:cNvPicPr>
            <a:picLocks noGrp="1" noChangeAspect="1"/>
          </p:cNvPicPr>
          <p:nvPr>
            <p:ph idx="1"/>
          </p:nvPr>
        </p:nvPicPr>
        <p:blipFill>
          <a:blip r:embed="rId2" cstate="print"/>
          <a:srcRect t="15678" b="14558"/>
          <a:stretch>
            <a:fillRect/>
          </a:stretch>
        </p:blipFill>
        <p:spPr>
          <a:xfrm>
            <a:off x="762000" y="2057400"/>
            <a:ext cx="4037013" cy="3987800"/>
          </a:xfrm>
          <a:solidFill>
            <a:srgbClr val="FFFFCC"/>
          </a:solidFill>
        </p:spPr>
      </p:pic>
      <p:sp>
        <p:nvSpPr>
          <p:cNvPr id="14340"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1434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7D456F0-65D4-4DCA-9705-F928578DCAD5}" type="slidenum">
              <a:rPr lang="en-US" smtClean="0"/>
              <a:pPr/>
              <a:t>19</a:t>
            </a:fld>
            <a:endParaRPr lang="en-US" smtClean="0"/>
          </a:p>
        </p:txBody>
      </p:sp>
      <p:sp>
        <p:nvSpPr>
          <p:cNvPr id="8" name="Rectangle 7"/>
          <p:cNvSpPr/>
          <p:nvPr/>
        </p:nvSpPr>
        <p:spPr>
          <a:xfrm>
            <a:off x="1143000" y="2286000"/>
            <a:ext cx="3200400" cy="228600"/>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TextBox 8"/>
          <p:cNvSpPr txBox="1"/>
          <p:nvPr/>
        </p:nvSpPr>
        <p:spPr>
          <a:xfrm>
            <a:off x="5105400" y="1981200"/>
            <a:ext cx="3733800" cy="2862322"/>
          </a:xfrm>
          <a:prstGeom prst="rect">
            <a:avLst/>
          </a:prstGeom>
          <a:noFill/>
        </p:spPr>
        <p:txBody>
          <a:bodyPr wrap="square">
            <a:spAutoFit/>
          </a:bodyPr>
          <a:lstStyle/>
          <a:p>
            <a:pPr>
              <a:buFont typeface="Arial" pitchFamily="34" charset="0"/>
              <a:buChar char="•"/>
              <a:defRPr/>
            </a:pPr>
            <a:r>
              <a:rPr lang="en-US" dirty="0">
                <a:latin typeface="+mn-lt"/>
              </a:rPr>
              <a:t> </a:t>
            </a:r>
            <a:r>
              <a:rPr lang="en-US" dirty="0" smtClean="0">
                <a:latin typeface="+mn-lt"/>
              </a:rPr>
              <a:t>We tend to focus on deficiencies (obviously), but there is a lot of physics  incorporated into GEANT</a:t>
            </a:r>
          </a:p>
          <a:p>
            <a:pPr>
              <a:buFont typeface="Arial" pitchFamily="34" charset="0"/>
              <a:buChar char="•"/>
              <a:defRPr/>
            </a:pPr>
            <a:r>
              <a:rPr lang="en-US" dirty="0" smtClean="0">
                <a:latin typeface="+mn-lt"/>
              </a:rPr>
              <a:t>Energy </a:t>
            </a:r>
            <a:r>
              <a:rPr lang="en-US" dirty="0">
                <a:latin typeface="+mn-lt"/>
              </a:rPr>
              <a:t>observed in nuclei smaller than in hydrogen (nuclear binding energy losses)</a:t>
            </a:r>
          </a:p>
          <a:p>
            <a:pPr>
              <a:buFont typeface="Arial" pitchFamily="34" charset="0"/>
              <a:buChar char="•"/>
              <a:defRPr/>
            </a:pPr>
            <a:r>
              <a:rPr lang="en-US" dirty="0">
                <a:latin typeface="+mn-lt"/>
              </a:rPr>
              <a:t> Energy in BGO larger than in iron (fission?)</a:t>
            </a:r>
          </a:p>
          <a:p>
            <a:pPr>
              <a:defRPr/>
            </a:pPr>
            <a:r>
              <a:rPr lang="en-US" dirty="0" smtClean="0">
                <a:latin typeface="+mn-lt"/>
              </a:rPr>
              <a:t> </a:t>
            </a:r>
            <a:endParaRPr lang="en-US"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2400" cy="914400"/>
          </a:xfrm>
        </p:spPr>
        <p:txBody>
          <a:bodyPr/>
          <a:lstStyle/>
          <a:p>
            <a:r>
              <a:rPr lang="en-US" dirty="0" smtClean="0"/>
              <a:t>Historical Perspective: Crystal Calorimetry: a Powerful Tool for Particles Spectroscopy</a:t>
            </a:r>
            <a:endParaRPr lang="en-US" dirty="0"/>
          </a:p>
        </p:txBody>
      </p:sp>
      <p:pic>
        <p:nvPicPr>
          <p:cNvPr id="6" name="Content Placeholder 5" descr="crystal_ball.jpg"/>
          <p:cNvPicPr>
            <a:picLocks noGrp="1" noChangeAspect="1"/>
          </p:cNvPicPr>
          <p:nvPr>
            <p:ph idx="1"/>
          </p:nvPr>
        </p:nvPicPr>
        <p:blipFill>
          <a:blip r:embed="rId3" cstate="print"/>
          <a:stretch>
            <a:fillRect/>
          </a:stretch>
        </p:blipFill>
        <p:spPr>
          <a:xfrm>
            <a:off x="533400" y="2590800"/>
            <a:ext cx="4584357" cy="4038600"/>
          </a:xfrm>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F7D3E6D5-FE54-47F0-90C2-8FD31AACAB71}" type="slidenum">
              <a:rPr lang="en-US" smtClean="0"/>
              <a:pPr>
                <a:defRPr/>
              </a:pPr>
              <a:t>2</a:t>
            </a:fld>
            <a:endParaRPr lang="en-US" dirty="0"/>
          </a:p>
        </p:txBody>
      </p:sp>
      <p:sp>
        <p:nvSpPr>
          <p:cNvPr id="7" name="TextBox 6"/>
          <p:cNvSpPr txBox="1"/>
          <p:nvPr/>
        </p:nvSpPr>
        <p:spPr>
          <a:xfrm>
            <a:off x="5105400" y="2056686"/>
            <a:ext cx="3886200" cy="4801314"/>
          </a:xfrm>
          <a:prstGeom prst="rect">
            <a:avLst/>
          </a:prstGeom>
          <a:noFill/>
        </p:spPr>
        <p:txBody>
          <a:bodyPr wrap="square" rtlCol="0">
            <a:spAutoFit/>
          </a:bodyPr>
          <a:lstStyle/>
          <a:p>
            <a:pPr>
              <a:buFont typeface="Arial" pitchFamily="34" charset="0"/>
              <a:buChar char="•"/>
            </a:pPr>
            <a:r>
              <a:rPr lang="en-US" dirty="0" smtClean="0">
                <a:latin typeface="+mn-lt"/>
              </a:rPr>
              <a:t> 35 years ago two narrow states J/</a:t>
            </a:r>
            <a:r>
              <a:rPr lang="el-GR" dirty="0" smtClean="0">
                <a:latin typeface="+mn-lt"/>
              </a:rPr>
              <a:t>Ψ</a:t>
            </a:r>
            <a:r>
              <a:rPr lang="en-US" dirty="0" smtClean="0">
                <a:latin typeface="+mn-lt"/>
              </a:rPr>
              <a:t>(3100) and </a:t>
            </a:r>
            <a:r>
              <a:rPr lang="el-GR" dirty="0" smtClean="0"/>
              <a:t>Ψ</a:t>
            </a:r>
            <a:r>
              <a:rPr lang="en-US" dirty="0" smtClean="0"/>
              <a:t>’(3700) </a:t>
            </a:r>
            <a:r>
              <a:rPr lang="en-US" dirty="0" smtClean="0">
                <a:latin typeface="+mn-lt"/>
              </a:rPr>
              <a:t>discovered. What were they??? </a:t>
            </a:r>
          </a:p>
          <a:p>
            <a:pPr>
              <a:buFont typeface="Arial" pitchFamily="34" charset="0"/>
              <a:buChar char="•"/>
            </a:pPr>
            <a:r>
              <a:rPr lang="en-US" dirty="0" smtClean="0">
                <a:latin typeface="+mn-lt"/>
              </a:rPr>
              <a:t> </a:t>
            </a:r>
            <a:r>
              <a:rPr lang="en-US" dirty="0" err="1" smtClean="0">
                <a:latin typeface="+mn-lt"/>
              </a:rPr>
              <a:t>Radiative</a:t>
            </a:r>
            <a:r>
              <a:rPr lang="en-US" dirty="0" smtClean="0">
                <a:latin typeface="+mn-lt"/>
              </a:rPr>
              <a:t> decays/Photon spectroscopy the key: these are the radial excitation of the  </a:t>
            </a:r>
            <a:r>
              <a:rPr lang="en-US" dirty="0" err="1" smtClean="0">
                <a:latin typeface="+mn-lt"/>
              </a:rPr>
              <a:t>ccbar</a:t>
            </a:r>
            <a:r>
              <a:rPr lang="en-US" dirty="0" smtClean="0">
                <a:latin typeface="+mn-lt"/>
              </a:rPr>
              <a:t>      states</a:t>
            </a:r>
          </a:p>
          <a:p>
            <a:pPr>
              <a:buFont typeface="Arial" pitchFamily="34" charset="0"/>
              <a:buChar char="•"/>
            </a:pPr>
            <a:r>
              <a:rPr lang="en-US" dirty="0" smtClean="0">
                <a:latin typeface="+mn-lt"/>
              </a:rPr>
              <a:t> Excellent energy resolution of </a:t>
            </a:r>
            <a:r>
              <a:rPr lang="en-US" dirty="0" err="1" smtClean="0">
                <a:latin typeface="+mn-lt"/>
              </a:rPr>
              <a:t>NaI</a:t>
            </a:r>
            <a:r>
              <a:rPr lang="en-US" dirty="0" smtClean="0">
                <a:latin typeface="+mn-lt"/>
              </a:rPr>
              <a:t> crystals an enabling technology.</a:t>
            </a:r>
          </a:p>
          <a:p>
            <a:pPr>
              <a:buFont typeface="Arial" pitchFamily="34" charset="0"/>
              <a:buChar char="•"/>
            </a:pPr>
            <a:r>
              <a:rPr lang="en-US" dirty="0" smtClean="0">
                <a:latin typeface="+mn-lt"/>
              </a:rPr>
              <a:t> </a:t>
            </a:r>
            <a:r>
              <a:rPr lang="en-US" u="sng" dirty="0" smtClean="0">
                <a:latin typeface="+mn-lt"/>
              </a:rPr>
              <a:t>Note:</a:t>
            </a:r>
            <a:r>
              <a:rPr lang="en-US" dirty="0" smtClean="0">
                <a:latin typeface="+mn-lt"/>
              </a:rPr>
              <a:t> One particle </a:t>
            </a:r>
            <a:r>
              <a:rPr lang="el-GR" dirty="0" smtClean="0">
                <a:latin typeface="+mn-lt"/>
              </a:rPr>
              <a:t>Ψ</a:t>
            </a:r>
            <a:r>
              <a:rPr lang="en-US" dirty="0" smtClean="0">
                <a:latin typeface="+mn-lt"/>
              </a:rPr>
              <a:t>’(3700) and precisely measured inclusive photon spectrum sufficient to uncover several intermediate states and prove their physics interpretation</a:t>
            </a:r>
          </a:p>
          <a:p>
            <a:endParaRPr lang="en-US" dirty="0">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Challenges of High Resolution Jet Calorimetry</a:t>
            </a:r>
            <a:endParaRPr lang="en-US" dirty="0"/>
          </a:p>
        </p:txBody>
      </p:sp>
      <p:sp>
        <p:nvSpPr>
          <p:cNvPr id="8" name="Content Placeholder 7"/>
          <p:cNvSpPr>
            <a:spLocks noGrp="1"/>
          </p:cNvSpPr>
          <p:nvPr>
            <p:ph idx="1"/>
          </p:nvPr>
        </p:nvSpPr>
        <p:spPr/>
        <p:txBody>
          <a:bodyPr/>
          <a:lstStyle/>
          <a:p>
            <a:r>
              <a:rPr lang="en-US" sz="2000" dirty="0" smtClean="0"/>
              <a:t>Are numerous. Everyone has his/her own list. We need to concatenate/prioritize these lists to address the issues in a logical fashion. Contributions are welcome.. (to the list, and especially to the search for solutions)</a:t>
            </a:r>
          </a:p>
          <a:p>
            <a:r>
              <a:rPr lang="en-US" sz="2000" dirty="0" smtClean="0"/>
              <a:t>Frequently asked question: is there enough light to maintain the excellent energy resolution?</a:t>
            </a:r>
          </a:p>
          <a:p>
            <a:pPr lvl="1"/>
            <a:r>
              <a:rPr lang="en-US" sz="2000" dirty="0" smtClean="0"/>
              <a:t>Scintillation: need much more than 100 photons detected per GeV to maintain 10%/sqrt(E). Scintillating crystals produce hundreds (or thousands, or tens of thousands) photons per </a:t>
            </a:r>
            <a:r>
              <a:rPr lang="en-US" sz="2000" dirty="0" err="1" smtClean="0"/>
              <a:t>MeV</a:t>
            </a:r>
            <a:r>
              <a:rPr lang="en-US" sz="2000" dirty="0" smtClean="0"/>
              <a:t>, but..</a:t>
            </a:r>
          </a:p>
          <a:p>
            <a:pPr lvl="1"/>
            <a:r>
              <a:rPr lang="en-US" sz="2000" dirty="0" smtClean="0"/>
              <a:t>How much Cherenkov light one needs to maintain good dual readout correction? Typical light yield in Cherenkov calorimeters (with very good photodetectors coverage) is ~ 2 photoelectrons/GeV</a:t>
            </a:r>
          </a:p>
          <a:p>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A6CD6C8-D6AA-4460-8767-57D34E1C1639}" type="slidenum">
              <a:rPr lang="en-US" smtClean="0"/>
              <a:pPr>
                <a:defRPr/>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lIns="82945" tIns="41473" rIns="82945" bIns="41473"/>
          <a:lstStyle/>
          <a:p>
            <a:pPr lvl="0"/>
            <a:fld id="{9CAD3A75-1BF3-4833-AADF-56AAFB84AD8A}" type="slidenum">
              <a:rPr/>
              <a:pPr lvl="0"/>
              <a:t>21</a:t>
            </a:fld>
            <a:endParaRPr lang="en-US"/>
          </a:p>
        </p:txBody>
      </p:sp>
      <p:sp>
        <p:nvSpPr>
          <p:cNvPr id="2" name="Title 1"/>
          <p:cNvSpPr txBox="1">
            <a:spLocks noGrp="1"/>
          </p:cNvSpPr>
          <p:nvPr>
            <p:ph type="title" idx="4294967295"/>
          </p:nvPr>
        </p:nvSpPr>
        <p:spPr>
          <a:xfrm>
            <a:off x="630569" y="343894"/>
            <a:ext cx="7809145" cy="1255744"/>
          </a:xfrm>
        </p:spPr>
        <p:txBody>
          <a:bodyPr wrap="square" lIns="82945" tIns="41473" rIns="82945" bIns="41473" anchorCtr="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nSpc>
                <a:spcPct val="119000"/>
              </a:lnSpc>
              <a:buNone/>
            </a:pPr>
            <a:r>
              <a:rPr lang="en-GB" sz="3200" dirty="0"/>
              <a:t>Impact of the </a:t>
            </a:r>
            <a:r>
              <a:rPr lang="en-GB" sz="3200" dirty="0" smtClean="0"/>
              <a:t>Cherenkov Photon </a:t>
            </a:r>
            <a:r>
              <a:rPr lang="en-GB" sz="3200" dirty="0"/>
              <a:t>S</a:t>
            </a:r>
            <a:r>
              <a:rPr lang="en-GB" sz="3200" dirty="0" smtClean="0"/>
              <a:t>tatistics </a:t>
            </a:r>
            <a:r>
              <a:rPr lang="en-GB" sz="3200" dirty="0"/>
              <a:t>on </a:t>
            </a:r>
            <a:r>
              <a:rPr lang="en-GB" sz="3200" dirty="0" smtClean="0"/>
              <a:t>Energy Resolution</a:t>
            </a:r>
            <a:endParaRPr lang="en-GB" sz="3200" dirty="0"/>
          </a:p>
        </p:txBody>
      </p:sp>
      <p:pic>
        <p:nvPicPr>
          <p:cNvPr id="3" name="Picture 2"/>
          <p:cNvPicPr>
            <a:picLocks noChangeAspect="1"/>
          </p:cNvPicPr>
          <p:nvPr/>
        </p:nvPicPr>
        <p:blipFill>
          <a:blip r:embed="rId3" cstate="print">
            <a:alphaModFix/>
            <a:lum/>
          </a:blip>
          <a:srcRect/>
          <a:stretch>
            <a:fillRect/>
          </a:stretch>
        </p:blipFill>
        <p:spPr>
          <a:xfrm>
            <a:off x="381000" y="1752600"/>
            <a:ext cx="2280960" cy="2488580"/>
          </a:xfrm>
          <a:prstGeom prst="rect">
            <a:avLst/>
          </a:prstGeom>
          <a:noFill/>
          <a:ln>
            <a:noFill/>
          </a:ln>
        </p:spPr>
      </p:pic>
      <p:pic>
        <p:nvPicPr>
          <p:cNvPr id="4" name="Picture 3"/>
          <p:cNvPicPr>
            <a:picLocks noChangeAspect="1"/>
          </p:cNvPicPr>
          <p:nvPr/>
        </p:nvPicPr>
        <p:blipFill>
          <a:blip r:embed="rId4" cstate="print">
            <a:alphaModFix/>
            <a:lum/>
          </a:blip>
          <a:srcRect/>
          <a:stretch>
            <a:fillRect/>
          </a:stretch>
        </p:blipFill>
        <p:spPr>
          <a:xfrm>
            <a:off x="381000" y="4369420"/>
            <a:ext cx="2280960" cy="2488580"/>
          </a:xfrm>
          <a:prstGeom prst="rect">
            <a:avLst/>
          </a:prstGeom>
          <a:noFill/>
          <a:ln>
            <a:noFill/>
          </a:ln>
        </p:spPr>
      </p:pic>
      <p:pic>
        <p:nvPicPr>
          <p:cNvPr id="5" name="Picture 4"/>
          <p:cNvPicPr>
            <a:picLocks noChangeAspect="1"/>
          </p:cNvPicPr>
          <p:nvPr/>
        </p:nvPicPr>
        <p:blipFill>
          <a:blip r:embed="rId5" cstate="print">
            <a:alphaModFix/>
            <a:lum/>
          </a:blip>
          <a:srcRect/>
          <a:stretch>
            <a:fillRect/>
          </a:stretch>
        </p:blipFill>
        <p:spPr>
          <a:xfrm>
            <a:off x="2819400" y="1752600"/>
            <a:ext cx="2280960" cy="2488580"/>
          </a:xfrm>
          <a:prstGeom prst="rect">
            <a:avLst/>
          </a:prstGeom>
          <a:noFill/>
          <a:ln>
            <a:noFill/>
          </a:ln>
        </p:spPr>
      </p:pic>
      <p:pic>
        <p:nvPicPr>
          <p:cNvPr id="6" name="Picture 5"/>
          <p:cNvPicPr>
            <a:picLocks noChangeAspect="1"/>
          </p:cNvPicPr>
          <p:nvPr/>
        </p:nvPicPr>
        <p:blipFill>
          <a:blip r:embed="rId6" cstate="print">
            <a:alphaModFix/>
            <a:lum/>
          </a:blip>
          <a:srcRect/>
          <a:stretch>
            <a:fillRect/>
          </a:stretch>
        </p:blipFill>
        <p:spPr>
          <a:xfrm>
            <a:off x="2819400" y="4369420"/>
            <a:ext cx="2280960" cy="2488580"/>
          </a:xfrm>
          <a:prstGeom prst="rect">
            <a:avLst/>
          </a:prstGeom>
          <a:noFill/>
          <a:ln>
            <a:noFill/>
          </a:ln>
        </p:spPr>
      </p:pic>
      <p:sp>
        <p:nvSpPr>
          <p:cNvPr id="9" name="TextBox 8"/>
          <p:cNvSpPr txBox="1"/>
          <p:nvPr/>
        </p:nvSpPr>
        <p:spPr>
          <a:xfrm>
            <a:off x="5334000" y="2133600"/>
            <a:ext cx="3657600" cy="4524315"/>
          </a:xfrm>
          <a:prstGeom prst="rect">
            <a:avLst/>
          </a:prstGeom>
          <a:noFill/>
        </p:spPr>
        <p:txBody>
          <a:bodyPr wrap="square" rtlCol="0">
            <a:spAutoFit/>
          </a:bodyPr>
          <a:lstStyle/>
          <a:p>
            <a:pPr>
              <a:buFont typeface="Arial" pitchFamily="34" charset="0"/>
              <a:buChar char="•"/>
            </a:pPr>
            <a:r>
              <a:rPr lang="en-US" dirty="0" smtClean="0">
                <a:latin typeface="+mn-lt"/>
              </a:rPr>
              <a:t> Full RMS (not </a:t>
            </a:r>
            <a:r>
              <a:rPr lang="en-US" dirty="0" err="1" smtClean="0">
                <a:latin typeface="+mn-lt"/>
              </a:rPr>
              <a:t>gaussian</a:t>
            </a:r>
            <a:r>
              <a:rPr lang="en-US" dirty="0" smtClean="0">
                <a:latin typeface="+mn-lt"/>
              </a:rPr>
              <a:t> fit or other suspect measure</a:t>
            </a:r>
          </a:p>
          <a:p>
            <a:pPr>
              <a:buFont typeface="Arial" pitchFamily="34" charset="0"/>
              <a:buChar char="•"/>
            </a:pPr>
            <a:r>
              <a:rPr lang="en-US" dirty="0" smtClean="0">
                <a:latin typeface="+mn-lt"/>
              </a:rPr>
              <a:t> Left-to-right </a:t>
            </a:r>
            <a:r>
              <a:rPr lang="en-US" smtClean="0">
                <a:latin typeface="+mn-lt"/>
              </a:rPr>
              <a:t>: </a:t>
            </a:r>
            <a:r>
              <a:rPr lang="en-US" smtClean="0">
                <a:latin typeface="+mn-lt"/>
              </a:rPr>
              <a:t>infinite </a:t>
            </a:r>
            <a:r>
              <a:rPr lang="en-US" dirty="0" smtClean="0">
                <a:latin typeface="+mn-lt"/>
              </a:rPr>
              <a:t>statistics,  200, 20 and 2 photons detected per GeV of deposited energy.</a:t>
            </a:r>
          </a:p>
          <a:p>
            <a:pPr>
              <a:buFont typeface="Arial" pitchFamily="34" charset="0"/>
              <a:buChar char="•"/>
            </a:pPr>
            <a:r>
              <a:rPr lang="en-US" dirty="0" smtClean="0">
                <a:latin typeface="+mn-lt"/>
              </a:rPr>
              <a:t> Red: electrons, blue:  hadrons</a:t>
            </a:r>
          </a:p>
          <a:p>
            <a:pPr>
              <a:buFont typeface="Arial" pitchFamily="34" charset="0"/>
              <a:buChar char="•"/>
            </a:pPr>
            <a:r>
              <a:rPr lang="en-US" dirty="0" smtClean="0">
                <a:latin typeface="+mn-lt"/>
              </a:rPr>
              <a:t> No visible degradation  of energy resolution down to 20 </a:t>
            </a:r>
            <a:r>
              <a:rPr lang="en-US" dirty="0" smtClean="0">
                <a:latin typeface="+mn-lt"/>
              </a:rPr>
              <a:t>photons/</a:t>
            </a:r>
            <a:r>
              <a:rPr lang="en-US" dirty="0" smtClean="0">
                <a:latin typeface="+mn-lt"/>
              </a:rPr>
              <a:t>G</a:t>
            </a:r>
            <a:r>
              <a:rPr lang="en-US" dirty="0" smtClean="0">
                <a:latin typeface="+mn-lt"/>
              </a:rPr>
              <a:t>eV</a:t>
            </a:r>
            <a:endParaRPr lang="en-US" dirty="0" smtClean="0">
              <a:latin typeface="+mn-lt"/>
            </a:endParaRPr>
          </a:p>
          <a:p>
            <a:pPr>
              <a:buFont typeface="Arial" pitchFamily="34" charset="0"/>
              <a:buChar char="•"/>
            </a:pPr>
            <a:r>
              <a:rPr lang="en-US" dirty="0" smtClean="0">
                <a:latin typeface="+mn-lt"/>
              </a:rPr>
              <a:t> Degradation at 2 photons/GeV, and in the case of electrons primarily an artifact of the implementation of the correction procedure and can be significantly improved </a:t>
            </a:r>
            <a:endParaRPr lang="en-US" dirty="0">
              <a:latin typeface="+mn-lt"/>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Some Further Studies Presented Here</a:t>
            </a:r>
            <a:endParaRPr lang="en-US" dirty="0"/>
          </a:p>
        </p:txBody>
      </p:sp>
      <p:sp>
        <p:nvSpPr>
          <p:cNvPr id="5" name="Content Placeholder 4"/>
          <p:cNvSpPr>
            <a:spLocks noGrp="1"/>
          </p:cNvSpPr>
          <p:nvPr>
            <p:ph idx="1"/>
          </p:nvPr>
        </p:nvSpPr>
        <p:spPr>
          <a:xfrm>
            <a:off x="914400" y="1784350"/>
            <a:ext cx="5715000" cy="4572000"/>
          </a:xfrm>
        </p:spPr>
        <p:txBody>
          <a:bodyPr/>
          <a:lstStyle/>
          <a:p>
            <a:r>
              <a:rPr lang="en-US" sz="2000" dirty="0" smtClean="0"/>
              <a:t>Detailed comparison of various physics lists in GEANT (Hans Wenzel, simulation session)</a:t>
            </a:r>
          </a:p>
          <a:p>
            <a:r>
              <a:rPr lang="en-US" sz="2000" dirty="0" smtClean="0"/>
              <a:t>Energy resolution in too thin (i.e. practical) calorimeters, importance of the longitudinal sampling (Giovanni Pauletta, Thursday)</a:t>
            </a:r>
          </a:p>
          <a:p>
            <a:r>
              <a:rPr lang="en-US" sz="2000" dirty="0" smtClean="0"/>
              <a:t>PFA approach with crystal calorimeters (Steve Magill, Friday) </a:t>
            </a:r>
          </a:p>
          <a:p>
            <a:r>
              <a:rPr lang="en-US" sz="2000" dirty="0" smtClean="0"/>
              <a:t>Dijet mass reconstruction, WW/ZZ separation (Adam Para, Friday)</a:t>
            </a:r>
            <a:endParaRPr lang="en-US" sz="2000" dirty="0"/>
          </a:p>
        </p:txBody>
      </p:sp>
      <p:sp>
        <p:nvSpPr>
          <p:cNvPr id="2" name="Footer Placeholder 1"/>
          <p:cNvSpPr>
            <a:spLocks noGrp="1"/>
          </p:cNvSpPr>
          <p:nvPr>
            <p:ph type="ftr" sz="quarter" idx="11"/>
          </p:nvPr>
        </p:nvSpPr>
        <p:spPr/>
        <p:txBody>
          <a:bodyPr/>
          <a:lstStyle/>
          <a:p>
            <a:pPr>
              <a:defRPr/>
            </a:pPr>
            <a:endParaRPr lang="en-US"/>
          </a:p>
        </p:txBody>
      </p:sp>
      <p:sp>
        <p:nvSpPr>
          <p:cNvPr id="3" name="Slide Number Placeholder 2"/>
          <p:cNvSpPr>
            <a:spLocks noGrp="1"/>
          </p:cNvSpPr>
          <p:nvPr>
            <p:ph type="sldNum" sz="quarter" idx="12"/>
          </p:nvPr>
        </p:nvSpPr>
        <p:spPr/>
        <p:txBody>
          <a:bodyPr/>
          <a:lstStyle/>
          <a:p>
            <a:pPr>
              <a:defRPr/>
            </a:pPr>
            <a:fld id="{8357C06C-2373-400C-A903-D66F6B888655}" type="slidenum">
              <a:rPr lang="en-US" smtClean="0"/>
              <a:pPr>
                <a:defRPr/>
              </a:pPr>
              <a:t>22</a:t>
            </a:fld>
            <a:endParaRPr lang="en-US" dirty="0"/>
          </a:p>
        </p:txBody>
      </p:sp>
      <p:pic>
        <p:nvPicPr>
          <p:cNvPr id="6" name="Content Placeholder 6" descr="W_Z_120.eps"/>
          <p:cNvPicPr>
            <a:picLocks noChangeAspect="1"/>
          </p:cNvPicPr>
          <p:nvPr/>
        </p:nvPicPr>
        <p:blipFill>
          <a:blip r:embed="rId2" cstate="print"/>
          <a:srcRect t="15679" b="15679"/>
          <a:stretch>
            <a:fillRect/>
          </a:stretch>
        </p:blipFill>
        <p:spPr>
          <a:xfrm>
            <a:off x="6321451" y="3505200"/>
            <a:ext cx="2822549" cy="2743200"/>
          </a:xfrm>
          <a:prstGeom prst="rect">
            <a:avLst/>
          </a:prstGeom>
          <a:solidFill>
            <a:srgbClr val="FFFF99"/>
          </a:solid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pPr eaLnBrk="1" fontAlgn="auto" hangingPunct="1">
              <a:spcAft>
                <a:spcPts val="0"/>
              </a:spcAft>
              <a:defRPr/>
            </a:pPr>
            <a:r>
              <a:rPr lang="en-US" sz="3600" dirty="0" smtClean="0">
                <a:solidFill>
                  <a:schemeClr val="tx2">
                    <a:satMod val="200000"/>
                  </a:schemeClr>
                </a:solidFill>
              </a:rPr>
              <a:t>Summary</a:t>
            </a:r>
            <a:endParaRPr lang="en-US" sz="3600" dirty="0">
              <a:solidFill>
                <a:schemeClr val="tx2">
                  <a:satMod val="200000"/>
                </a:schemeClr>
              </a:solidFill>
            </a:endParaRPr>
          </a:p>
        </p:txBody>
      </p:sp>
      <p:sp>
        <p:nvSpPr>
          <p:cNvPr id="9219" name="Content Placeholder 2"/>
          <p:cNvSpPr>
            <a:spLocks noGrp="1"/>
          </p:cNvSpPr>
          <p:nvPr>
            <p:ph idx="1"/>
          </p:nvPr>
        </p:nvSpPr>
        <p:spPr>
          <a:xfrm>
            <a:off x="533400" y="1143000"/>
            <a:ext cx="8382000" cy="4572000"/>
          </a:xfrm>
        </p:spPr>
        <p:txBody>
          <a:bodyPr/>
          <a:lstStyle/>
          <a:p>
            <a:pPr eaLnBrk="1" hangingPunct="1"/>
            <a:r>
              <a:rPr lang="en-US" sz="2000" dirty="0" smtClean="0"/>
              <a:t>Theoretical and experimental foundations of high resolution </a:t>
            </a:r>
            <a:r>
              <a:rPr lang="en-US" sz="2000" dirty="0" err="1" smtClean="0"/>
              <a:t>hadron</a:t>
            </a:r>
            <a:r>
              <a:rPr lang="en-US" sz="2000" dirty="0" smtClean="0"/>
              <a:t> </a:t>
            </a:r>
            <a:r>
              <a:rPr lang="en-US" sz="2000" dirty="0" err="1" smtClean="0"/>
              <a:t>calorimetry</a:t>
            </a:r>
            <a:r>
              <a:rPr lang="en-US" sz="2000" dirty="0" smtClean="0"/>
              <a:t> established more than 20 years ago </a:t>
            </a:r>
          </a:p>
          <a:p>
            <a:pPr eaLnBrk="1" hangingPunct="1"/>
            <a:r>
              <a:rPr lang="en-US" sz="2000" dirty="0" smtClean="0"/>
              <a:t>Progress with development of dense scintillating materials and compact </a:t>
            </a:r>
            <a:r>
              <a:rPr lang="en-US" sz="2000" dirty="0" err="1" smtClean="0"/>
              <a:t>photodectors</a:t>
            </a:r>
            <a:r>
              <a:rPr lang="en-US" sz="2000" dirty="0" smtClean="0"/>
              <a:t> enables construction of </a:t>
            </a:r>
            <a:r>
              <a:rPr lang="en-US" sz="2000" dirty="0" err="1" smtClean="0"/>
              <a:t>hadron</a:t>
            </a:r>
            <a:r>
              <a:rPr lang="en-US" sz="2000" dirty="0" smtClean="0"/>
              <a:t>/jet calorimeters with energy resolution better than 20%/√E</a:t>
            </a:r>
          </a:p>
          <a:p>
            <a:pPr eaLnBrk="1" hangingPunct="1"/>
            <a:r>
              <a:rPr lang="en-US" sz="2000" dirty="0" smtClean="0"/>
              <a:t>Past and present generations of experiments limited by physics and not the </a:t>
            </a:r>
            <a:r>
              <a:rPr lang="en-US" sz="2000" dirty="0" err="1" smtClean="0"/>
              <a:t>hadron</a:t>
            </a:r>
            <a:r>
              <a:rPr lang="en-US" sz="2000" dirty="0" smtClean="0"/>
              <a:t> calorimeter performance, experiments at the future lepton collider may be the first ones requiring high resolution </a:t>
            </a:r>
            <a:r>
              <a:rPr lang="en-US" sz="2000" dirty="0" err="1" smtClean="0"/>
              <a:t>hadron</a:t>
            </a:r>
            <a:r>
              <a:rPr lang="en-US" sz="2000" dirty="0" smtClean="0"/>
              <a:t> </a:t>
            </a:r>
            <a:r>
              <a:rPr lang="en-US" sz="2000" dirty="0" err="1" smtClean="0"/>
              <a:t>calorimetry</a:t>
            </a:r>
            <a:endParaRPr lang="en-US" sz="2000" dirty="0" smtClean="0"/>
          </a:p>
          <a:p>
            <a:pPr eaLnBrk="1" hangingPunct="1"/>
            <a:r>
              <a:rPr lang="en-US" sz="2000" dirty="0" smtClean="0"/>
              <a:t>Practical construction of very high resolution </a:t>
            </a:r>
            <a:r>
              <a:rPr lang="en-US" sz="2000" dirty="0" err="1" smtClean="0"/>
              <a:t>calorimetry</a:t>
            </a:r>
            <a:r>
              <a:rPr lang="en-US" sz="2000" dirty="0" smtClean="0"/>
              <a:t> is technically possible, but it requires further development of inexpensive scintillating crystals/glasses and economical large area </a:t>
            </a:r>
            <a:r>
              <a:rPr lang="en-US" sz="2000" dirty="0" err="1" smtClean="0"/>
              <a:t>photodetectors</a:t>
            </a:r>
            <a:endParaRPr lang="en-US" sz="2000" dirty="0" smtClean="0"/>
          </a:p>
          <a:p>
            <a:pPr eaLnBrk="1" hangingPunct="1"/>
            <a:r>
              <a:rPr lang="en-US" sz="2000" dirty="0" smtClean="0"/>
              <a:t>In any realistic detector the ultimate energy resolution is likely to be limited by the leakage fluctuations and calibration accuracy. At high energies it is the constant term, what counts!</a:t>
            </a:r>
          </a:p>
          <a:p>
            <a:pPr eaLnBrk="1" hangingPunct="1"/>
            <a:r>
              <a:rPr lang="en-US" sz="2000" dirty="0" smtClean="0"/>
              <a:t> </a:t>
            </a:r>
          </a:p>
        </p:txBody>
      </p:sp>
      <p:sp>
        <p:nvSpPr>
          <p:cNvPr id="9220" name="Footer Placeholder 3"/>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221"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91623AFC-A5D4-409A-A0CD-E5FB21126FE2}" type="slidenum">
              <a:rPr lang="en-US" smtClean="0"/>
              <a:pPr/>
              <a:t>23</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914400"/>
          </a:xfrm>
        </p:spPr>
        <p:txBody>
          <a:bodyPr/>
          <a:lstStyle/>
          <a:p>
            <a:r>
              <a:rPr lang="en-US" dirty="0" smtClean="0"/>
              <a:t>Future of High Energy Physics: a Possible? a Likely? Scenario</a:t>
            </a:r>
            <a:endParaRPr lang="en-US" dirty="0"/>
          </a:p>
        </p:txBody>
      </p:sp>
      <p:sp>
        <p:nvSpPr>
          <p:cNvPr id="3" name="Content Placeholder 2"/>
          <p:cNvSpPr>
            <a:spLocks noGrp="1"/>
          </p:cNvSpPr>
          <p:nvPr>
            <p:ph idx="1"/>
          </p:nvPr>
        </p:nvSpPr>
        <p:spPr>
          <a:xfrm>
            <a:off x="685800" y="1524000"/>
            <a:ext cx="8229600" cy="4572000"/>
          </a:xfrm>
        </p:spPr>
        <p:txBody>
          <a:bodyPr/>
          <a:lstStyle/>
          <a:p>
            <a:r>
              <a:rPr lang="en-US" sz="1800" dirty="0" smtClean="0"/>
              <a:t>The Standard Model is a huge milestone in our quest to understand the Nature</a:t>
            </a:r>
          </a:p>
          <a:p>
            <a:r>
              <a:rPr lang="en-US" sz="1800" dirty="0" smtClean="0"/>
              <a:t>Discovery of the Higgs boson will be the spectacular coronation, but… we are not done, yet..</a:t>
            </a:r>
          </a:p>
          <a:p>
            <a:r>
              <a:rPr lang="en-US" sz="1800" dirty="0" smtClean="0"/>
              <a:t>Several indications of a possible new layer of particles with masses at the hundreds of </a:t>
            </a:r>
            <a:r>
              <a:rPr lang="en-US" sz="1800" dirty="0" err="1" smtClean="0"/>
              <a:t>GeV</a:t>
            </a:r>
            <a:r>
              <a:rPr lang="en-US" sz="1800" dirty="0" smtClean="0"/>
              <a:t>- few </a:t>
            </a:r>
            <a:r>
              <a:rPr lang="en-US" sz="1800" dirty="0" err="1" smtClean="0"/>
              <a:t>TeV</a:t>
            </a:r>
            <a:r>
              <a:rPr lang="en-US" sz="1800" dirty="0" smtClean="0"/>
              <a:t> scale (related to dark matter?): new world to be explored</a:t>
            </a:r>
          </a:p>
          <a:p>
            <a:r>
              <a:rPr lang="en-US" sz="1800" dirty="0" smtClean="0"/>
              <a:t>LHC is the discovery tool: expect many new heavy particles, complicated decay chains… Will  know more in ~5 years.</a:t>
            </a:r>
          </a:p>
          <a:p>
            <a:r>
              <a:rPr lang="en-US" sz="1800" dirty="0" smtClean="0"/>
              <a:t>These new particles will sequentially decay with emission of W/Z bosons and jets</a:t>
            </a:r>
          </a:p>
          <a:p>
            <a:r>
              <a:rPr lang="en-US" sz="1800" dirty="0" smtClean="0"/>
              <a:t>Clean environment of the lepton collider  and a very </a:t>
            </a:r>
            <a:r>
              <a:rPr lang="en-US" sz="1800" u="sng" dirty="0" smtClean="0"/>
              <a:t>high resolution jet calorimetry </a:t>
            </a:r>
            <a:r>
              <a:rPr lang="en-US" sz="1800" dirty="0" smtClean="0"/>
              <a:t>may be the critical tools in the exploration of the new particles. The necessary energy resolution set by the mass splitting and the decay rates. Natural width of W/Z irrelevant (they may be virtual anyway)</a:t>
            </a:r>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F7D3E6D5-FE54-47F0-90C2-8FD31AACAB71}"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r>
              <a:rPr lang="en-US" dirty="0" smtClean="0"/>
              <a:t>The Target Energy Resolution</a:t>
            </a:r>
            <a:endParaRPr lang="en-US" dirty="0"/>
          </a:p>
        </p:txBody>
      </p:sp>
      <p:sp>
        <p:nvSpPr>
          <p:cNvPr id="3" name="Content Placeholder 2"/>
          <p:cNvSpPr>
            <a:spLocks noGrp="1"/>
          </p:cNvSpPr>
          <p:nvPr>
            <p:ph idx="1"/>
          </p:nvPr>
        </p:nvSpPr>
        <p:spPr>
          <a:xfrm>
            <a:off x="609600" y="1066800"/>
            <a:ext cx="8305800" cy="4572000"/>
          </a:xfrm>
        </p:spPr>
        <p:txBody>
          <a:bodyPr/>
          <a:lstStyle/>
          <a:p>
            <a:r>
              <a:rPr lang="en-US" sz="2000" dirty="0" smtClean="0"/>
              <a:t>Will know it once we know the physics (== too late)</a:t>
            </a:r>
          </a:p>
          <a:p>
            <a:r>
              <a:rPr lang="en-US" sz="2000" dirty="0" smtClean="0"/>
              <a:t>We will not get a second chance</a:t>
            </a:r>
          </a:p>
          <a:p>
            <a:r>
              <a:rPr lang="en-US" sz="2000" dirty="0" smtClean="0"/>
              <a:t>Given the magnitude (time, resources, manpower) of the project </a:t>
            </a:r>
            <a:r>
              <a:rPr lang="en-US" sz="2000" dirty="0" smtClean="0">
                <a:sym typeface="Wingdings" pitchFamily="2" charset="2"/>
              </a:rPr>
              <a:t> try the best we can realistically  achieve</a:t>
            </a:r>
          </a:p>
          <a:p>
            <a:r>
              <a:rPr lang="en-US" sz="2000" dirty="0" smtClean="0">
                <a:sym typeface="Wingdings" pitchFamily="2" charset="2"/>
              </a:rPr>
              <a:t>Past (modest) goal: try to achieve 30%/sqrt(E)</a:t>
            </a:r>
          </a:p>
          <a:p>
            <a:r>
              <a:rPr lang="en-US" sz="2000" dirty="0" smtClean="0">
                <a:sym typeface="Wingdings" pitchFamily="2" charset="2"/>
              </a:rPr>
              <a:t>Mark Thomson: beyond any doubt, PFA cannot do that. The resolution  is limited by a ‘constant term’ and it takes heroic efforts to keep the constant term from growing too much.</a:t>
            </a:r>
          </a:p>
          <a:p>
            <a:r>
              <a:rPr lang="en-US" sz="2000" dirty="0" smtClean="0">
                <a:sym typeface="Wingdings" pitchFamily="2" charset="2"/>
              </a:rPr>
              <a:t>In Bangalore I have offered a prize for achieving 30%/sqrt(E) with the PFA. No takers, so far. In recognition of outstanding efforts by Mark Thomson I offer him a consolation prize: a bottle of wine of his choice (with my approval</a:t>
            </a:r>
            <a:r>
              <a:rPr lang="en-US" sz="2000" dirty="0" smtClean="0">
                <a:sym typeface="Wingdings" pitchFamily="2" charset="2"/>
              </a:rPr>
              <a:t>).</a:t>
            </a:r>
            <a:endParaRPr lang="en-US" sz="2000" dirty="0" smtClean="0">
              <a:sym typeface="Wingdings" pitchFamily="2" charset="2"/>
            </a:endParaRPr>
          </a:p>
          <a:p>
            <a:r>
              <a:rPr lang="en-US" sz="2000" dirty="0" smtClean="0">
                <a:sym typeface="Wingdings" pitchFamily="2" charset="2"/>
              </a:rPr>
              <a:t>Let’s not </a:t>
            </a:r>
            <a:r>
              <a:rPr lang="en-US" sz="2000" dirty="0" smtClean="0">
                <a:sym typeface="Wingdings" pitchFamily="2" charset="2"/>
              </a:rPr>
              <a:t> be desperate</a:t>
            </a:r>
            <a:r>
              <a:rPr lang="en-US" sz="2000" dirty="0" smtClean="0">
                <a:sym typeface="Wingdings" pitchFamily="2" charset="2"/>
              </a:rPr>
              <a:t>: we have more time than we ever wanted</a:t>
            </a:r>
          </a:p>
          <a:p>
            <a:r>
              <a:rPr lang="en-US" sz="2000" dirty="0" smtClean="0">
                <a:sym typeface="Wingdings" pitchFamily="2" charset="2"/>
              </a:rPr>
              <a:t>How about 10%/sqrt(E) ??</a:t>
            </a:r>
          </a:p>
          <a:p>
            <a:r>
              <a:rPr lang="en-US" sz="2000" dirty="0" smtClean="0">
                <a:sym typeface="Wingdings" pitchFamily="2" charset="2"/>
              </a:rPr>
              <a:t>Is it possible? What would it take to achieve it?</a:t>
            </a:r>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 Sampling Calorimeter</a:t>
            </a:r>
            <a:endParaRPr lang="en-US" dirty="0"/>
          </a:p>
        </p:txBody>
      </p:sp>
      <p:pic>
        <p:nvPicPr>
          <p:cNvPr id="6" name="Content Placeholder 5" descr="sampling_term.eps"/>
          <p:cNvPicPr>
            <a:picLocks noGrp="1" noChangeAspect="1"/>
          </p:cNvPicPr>
          <p:nvPr>
            <p:ph idx="1"/>
          </p:nvPr>
        </p:nvPicPr>
        <p:blipFill>
          <a:blip r:embed="rId2" cstate="print"/>
          <a:srcRect t="10035" b="9318"/>
          <a:stretch>
            <a:fillRect/>
          </a:stretch>
        </p:blipFill>
        <p:spPr>
          <a:xfrm>
            <a:off x="533400" y="1415395"/>
            <a:ext cx="4343400" cy="4959087"/>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5</a:t>
            </a:fld>
            <a:endParaRPr lang="en-US" dirty="0"/>
          </a:p>
        </p:txBody>
      </p:sp>
      <p:sp>
        <p:nvSpPr>
          <p:cNvPr id="8" name="TextBox 7"/>
          <p:cNvSpPr txBox="1"/>
          <p:nvPr/>
        </p:nvSpPr>
        <p:spPr>
          <a:xfrm>
            <a:off x="5257800" y="1905000"/>
            <a:ext cx="3581400" cy="3693319"/>
          </a:xfrm>
          <a:prstGeom prst="rect">
            <a:avLst/>
          </a:prstGeom>
          <a:noFill/>
        </p:spPr>
        <p:txBody>
          <a:bodyPr wrap="square" rtlCol="0">
            <a:spAutoFit/>
          </a:bodyPr>
          <a:lstStyle/>
          <a:p>
            <a:pPr>
              <a:buFont typeface="Arial" pitchFamily="34" charset="0"/>
              <a:buChar char="•"/>
            </a:pPr>
            <a:r>
              <a:rPr lang="en-US" dirty="0" smtClean="0">
                <a:latin typeface="+mn-lt"/>
              </a:rPr>
              <a:t> even a very large sampling fraction (30-50%) with sampling frequency of 1-2 cm induces a significant stochastic term in energy resolution</a:t>
            </a:r>
          </a:p>
          <a:p>
            <a:pPr>
              <a:buFont typeface="Arial" pitchFamily="34" charset="0"/>
              <a:buChar char="•"/>
            </a:pPr>
            <a:r>
              <a:rPr lang="en-US" dirty="0" smtClean="0">
                <a:latin typeface="+mn-lt"/>
              </a:rPr>
              <a:t> and it is a tip of the iceberg only. “Sampling fraction” is a function of particle type and particle energy. “Neutron problem” is a complete artifact of a sampling calorimeter with scintillator as an active medium, for example. </a:t>
            </a:r>
            <a:endParaRPr lang="en-US" dirty="0">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TAHCAL: Totally Active Hadron Calorimeter</a:t>
            </a:r>
            <a:endParaRPr lang="en-US" dirty="0"/>
          </a:p>
        </p:txBody>
      </p:sp>
      <p:sp>
        <p:nvSpPr>
          <p:cNvPr id="3" name="Content Placeholder 2"/>
          <p:cNvSpPr>
            <a:spLocks noGrp="1"/>
          </p:cNvSpPr>
          <p:nvPr>
            <p:ph idx="1"/>
          </p:nvPr>
        </p:nvSpPr>
        <p:spPr>
          <a:xfrm>
            <a:off x="533400" y="1784350"/>
            <a:ext cx="8458200" cy="4572000"/>
          </a:xfrm>
        </p:spPr>
        <p:txBody>
          <a:bodyPr/>
          <a:lstStyle/>
          <a:p>
            <a:r>
              <a:rPr lang="en-US" sz="1800" dirty="0" smtClean="0"/>
              <a:t>To a first order: total observed energy is equal (up to an overall calibration factor) to the total energy deposited in a calorimeter. This is ensured by the energy conservation and it does not require any simulation studies. In particular, it does not depend on any specific model of hadron interactions.</a:t>
            </a:r>
          </a:p>
          <a:p>
            <a:r>
              <a:rPr lang="en-US" sz="1800" dirty="0" smtClean="0"/>
              <a:t>Two second order corrections. In hadronic showers some of the deposited energy may escape detection or do not produce the detectable signal:</a:t>
            </a:r>
          </a:p>
          <a:p>
            <a:pPr lvl="1"/>
            <a:r>
              <a:rPr lang="en-US" sz="1800" dirty="0" smtClean="0"/>
              <a:t>Every charged </a:t>
            </a:r>
            <a:r>
              <a:rPr lang="en-US" sz="1800" dirty="0" err="1" smtClean="0"/>
              <a:t>pion</a:t>
            </a:r>
            <a:r>
              <a:rPr lang="en-US" sz="1800" dirty="0" smtClean="0"/>
              <a:t> stopped and decayed in the calorimeter induces a loss of 100/140 </a:t>
            </a:r>
            <a:r>
              <a:rPr lang="en-US" sz="1800" dirty="0" err="1" smtClean="0"/>
              <a:t>MeV</a:t>
            </a:r>
            <a:r>
              <a:rPr lang="en-US" sz="1800" dirty="0" smtClean="0"/>
              <a:t> (depending on the integration time)</a:t>
            </a:r>
          </a:p>
          <a:p>
            <a:pPr lvl="1"/>
            <a:r>
              <a:rPr lang="en-US" sz="1800" dirty="0" smtClean="0"/>
              <a:t>Hadron-nucleus interactions may result in nuclear breakup, evaporation of nucleons (neutrons and protons): ~ 8 </a:t>
            </a:r>
            <a:r>
              <a:rPr lang="en-US" sz="1800" dirty="0" err="1" smtClean="0"/>
              <a:t>MeV</a:t>
            </a:r>
            <a:r>
              <a:rPr lang="en-US" sz="1800" dirty="0" smtClean="0"/>
              <a:t> per liberated nucleon</a:t>
            </a:r>
          </a:p>
          <a:p>
            <a:r>
              <a:rPr lang="en-US" sz="1800" dirty="0" smtClean="0"/>
              <a:t>These energy losses fluctuate from event to event. These fluctuations limit the energy resolution. The actual size of this term depends on the modeling of the hadron interactions (pi-zero fraction) </a:t>
            </a:r>
          </a:p>
          <a:p>
            <a:endParaRPr lang="en-US" sz="2000"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 Readout Calorimeter</a:t>
            </a:r>
            <a:endParaRPr lang="en-US" dirty="0"/>
          </a:p>
        </p:txBody>
      </p:sp>
      <p:pic>
        <p:nvPicPr>
          <p:cNvPr id="6" name="Content Placeholder 5" descr="cherenkov_yield.eps"/>
          <p:cNvPicPr>
            <a:picLocks noGrp="1" noChangeAspect="1"/>
          </p:cNvPicPr>
          <p:nvPr>
            <p:ph idx="1"/>
          </p:nvPr>
        </p:nvPicPr>
        <p:blipFill>
          <a:blip r:embed="rId2" cstate="print"/>
          <a:srcRect t="10035" b="9318"/>
          <a:stretch>
            <a:fillRect/>
          </a:stretch>
        </p:blipFill>
        <p:spPr>
          <a:xfrm>
            <a:off x="533400" y="1981200"/>
            <a:ext cx="3229429" cy="3687208"/>
          </a:xfrm>
          <a:solidFill>
            <a:srgbClr val="FFFFCC"/>
          </a:solidFill>
        </p:spPr>
      </p:pic>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7</a:t>
            </a:fld>
            <a:endParaRPr lang="en-US" dirty="0"/>
          </a:p>
        </p:txBody>
      </p:sp>
      <p:sp>
        <p:nvSpPr>
          <p:cNvPr id="7" name="TextBox 6"/>
          <p:cNvSpPr txBox="1"/>
          <p:nvPr/>
        </p:nvSpPr>
        <p:spPr>
          <a:xfrm>
            <a:off x="3810000" y="1524000"/>
            <a:ext cx="5181600" cy="5324535"/>
          </a:xfrm>
          <a:prstGeom prst="rect">
            <a:avLst/>
          </a:prstGeom>
          <a:noFill/>
        </p:spPr>
        <p:txBody>
          <a:bodyPr wrap="square" rtlCol="0">
            <a:spAutoFit/>
          </a:bodyPr>
          <a:lstStyle/>
          <a:p>
            <a:pPr>
              <a:buFont typeface="Arial" pitchFamily="34" charset="0"/>
              <a:buChar char="•"/>
            </a:pPr>
            <a:r>
              <a:rPr lang="en-US" sz="2000" dirty="0" smtClean="0">
                <a:latin typeface="+mn-lt"/>
              </a:rPr>
              <a:t> Detect separately scintillation and Cherenkov light</a:t>
            </a:r>
          </a:p>
          <a:p>
            <a:pPr>
              <a:buFont typeface="Arial" pitchFamily="34" charset="0"/>
              <a:buChar char="•"/>
            </a:pPr>
            <a:r>
              <a:rPr lang="en-US" sz="2000" dirty="0" smtClean="0">
                <a:latin typeface="+mn-lt"/>
              </a:rPr>
              <a:t> Scintillation light is a precise measure of the total energy released in the calorimeter (~total path length of the charged particles in a shower)</a:t>
            </a:r>
          </a:p>
          <a:p>
            <a:pPr>
              <a:buFont typeface="Arial" pitchFamily="34" charset="0"/>
              <a:buChar char="•"/>
            </a:pPr>
            <a:r>
              <a:rPr lang="en-US" sz="2000" dirty="0" smtClean="0">
                <a:latin typeface="+mn-lt"/>
              </a:rPr>
              <a:t> Cherenkov light is a precise measure of a total path length of the relativistic particles (</a:t>
            </a:r>
            <a:r>
              <a:rPr lang="en-US" sz="2000" dirty="0" smtClean="0">
                <a:latin typeface="Symbol" pitchFamily="18" charset="2"/>
              </a:rPr>
              <a:t>b</a:t>
            </a:r>
            <a:r>
              <a:rPr lang="en-US" sz="2000" dirty="0" smtClean="0">
                <a:latin typeface="+mn-lt"/>
              </a:rPr>
              <a:t>&gt;1/n) in the shower</a:t>
            </a:r>
          </a:p>
          <a:p>
            <a:pPr>
              <a:buFont typeface="Arial" pitchFamily="34" charset="0"/>
              <a:buChar char="•"/>
            </a:pPr>
            <a:r>
              <a:rPr lang="en-US" sz="2000" dirty="0" smtClean="0">
                <a:latin typeface="+mn-lt"/>
              </a:rPr>
              <a:t> Calibrate C=S for electron showers (spread of both signals very small) </a:t>
            </a:r>
          </a:p>
          <a:p>
            <a:pPr>
              <a:buFont typeface="Arial" pitchFamily="34" charset="0"/>
              <a:buChar char="•"/>
            </a:pPr>
            <a:r>
              <a:rPr lang="en-US" sz="2000" dirty="0" smtClean="0">
                <a:latin typeface="+mn-lt"/>
              </a:rPr>
              <a:t> Hadron showers with large C/S – large electromagnetic component, small missing energy</a:t>
            </a:r>
          </a:p>
          <a:p>
            <a:pPr>
              <a:buFont typeface="Arial" pitchFamily="34" charset="0"/>
              <a:buChar char="•"/>
            </a:pPr>
            <a:r>
              <a:rPr lang="en-US" sz="2000" dirty="0" smtClean="0">
                <a:latin typeface="+mn-lt"/>
              </a:rPr>
              <a:t> Hadron showers with low C/S – purely charged hadrons, large amount of missing energy  </a:t>
            </a:r>
            <a:endParaRPr lang="en-US" sz="200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1143000"/>
          </a:xfrm>
        </p:spPr>
        <p:txBody>
          <a:bodyPr>
            <a:normAutofit/>
          </a:bodyPr>
          <a:lstStyle/>
          <a:p>
            <a:pPr eaLnBrk="1" fontAlgn="auto" hangingPunct="1">
              <a:spcAft>
                <a:spcPts val="0"/>
              </a:spcAft>
              <a:defRPr/>
            </a:pPr>
            <a:r>
              <a:rPr lang="en-US" dirty="0" smtClean="0">
                <a:solidFill>
                  <a:schemeClr val="accent4">
                    <a:lumMod val="20000"/>
                    <a:lumOff val="80000"/>
                  </a:schemeClr>
                </a:solidFill>
              </a:rPr>
              <a:t>TAHCAL</a:t>
            </a:r>
            <a:r>
              <a:rPr smtClean="0">
                <a:solidFill>
                  <a:schemeClr val="accent4">
                    <a:lumMod val="20000"/>
                    <a:lumOff val="80000"/>
                  </a:schemeClr>
                </a:solidFill>
              </a:rPr>
              <a:t> Simulation and Analysis</a:t>
            </a:r>
          </a:p>
        </p:txBody>
      </p:sp>
      <p:sp>
        <p:nvSpPr>
          <p:cNvPr id="3" name="Content Placeholder 2"/>
          <p:cNvSpPr>
            <a:spLocks noGrp="1"/>
          </p:cNvSpPr>
          <p:nvPr>
            <p:ph idx="1"/>
          </p:nvPr>
        </p:nvSpPr>
        <p:spPr>
          <a:xfrm>
            <a:off x="457200" y="1143000"/>
            <a:ext cx="8686800" cy="5562600"/>
          </a:xfrm>
        </p:spPr>
        <p:txBody>
          <a:bodyPr rtlCol="0">
            <a:normAutofit lnSpcReduction="10000"/>
          </a:bodyPr>
          <a:lstStyle/>
          <a:p>
            <a:pPr marL="411480" eaLnBrk="1" fontAlgn="auto" hangingPunct="1">
              <a:spcAft>
                <a:spcPts val="0"/>
              </a:spcAft>
              <a:buFont typeface="Arial" pitchFamily="34" charset="0"/>
              <a:buChar char="•"/>
              <a:defRPr/>
            </a:pPr>
            <a:r>
              <a:rPr lang="en-US" sz="1800" dirty="0" smtClean="0"/>
              <a:t>Optical calorimeter option in SLIC  (GEANT4) (H. Wenzel, </a:t>
            </a:r>
            <a:r>
              <a:rPr lang="en-US" sz="1800" dirty="0" err="1" smtClean="0"/>
              <a:t>Fermilab</a:t>
            </a:r>
            <a:r>
              <a:rPr lang="en-US" sz="1800" dirty="0" smtClean="0"/>
              <a:t>)</a:t>
            </a:r>
          </a:p>
          <a:p>
            <a:pPr marL="740092" lvl="1" eaLnBrk="1" fontAlgn="auto" hangingPunct="1">
              <a:spcAft>
                <a:spcPts val="0"/>
              </a:spcAft>
              <a:buFont typeface="Arial" pitchFamily="34" charset="0"/>
              <a:buChar char="•"/>
              <a:defRPr/>
            </a:pPr>
            <a:r>
              <a:rPr lang="en-US" sz="1800" dirty="0" smtClean="0"/>
              <a:t>“Test beam” calorimeter: 1 x 1 x 3 m</a:t>
            </a:r>
            <a:r>
              <a:rPr lang="en-US" sz="1800" baseline="30000" dirty="0" smtClean="0"/>
              <a:t>3</a:t>
            </a:r>
            <a:r>
              <a:rPr lang="en-US" sz="1800" dirty="0" smtClean="0"/>
              <a:t> volume subdivided into 1 cm</a:t>
            </a:r>
            <a:r>
              <a:rPr lang="en-US" sz="1800" baseline="30000" dirty="0" smtClean="0"/>
              <a:t>3</a:t>
            </a:r>
            <a:r>
              <a:rPr lang="en-US" sz="1800" dirty="0" smtClean="0"/>
              <a:t> ‘crystals’ </a:t>
            </a:r>
          </a:p>
          <a:p>
            <a:pPr marL="740092" lvl="1" eaLnBrk="1" fontAlgn="auto" hangingPunct="1">
              <a:spcAft>
                <a:spcPts val="0"/>
              </a:spcAft>
              <a:buFont typeface="Arial" pitchFamily="34" charset="0"/>
              <a:buChar char="•"/>
              <a:defRPr/>
            </a:pPr>
            <a:r>
              <a:rPr lang="en-US" sz="1800" dirty="0" err="1" smtClean="0"/>
              <a:t>SiD</a:t>
            </a:r>
            <a:r>
              <a:rPr lang="en-US" sz="1800" dirty="0" smtClean="0"/>
              <a:t> detector, version 1 (‘thin’)</a:t>
            </a:r>
          </a:p>
          <a:p>
            <a:pPr marL="411480" eaLnBrk="1" fontAlgn="auto" hangingPunct="1">
              <a:spcAft>
                <a:spcPts val="0"/>
              </a:spcAft>
              <a:buFont typeface="Arial" pitchFamily="34" charset="0"/>
              <a:buChar char="•"/>
              <a:defRPr/>
            </a:pPr>
            <a:r>
              <a:rPr lang="en-US" sz="1800" dirty="0" smtClean="0"/>
              <a:t>Crystals composed of various materials (elements or isotopes) at fixed density of 8 g/cm</a:t>
            </a:r>
            <a:r>
              <a:rPr lang="en-US" sz="1800" baseline="30000" dirty="0" smtClean="0"/>
              <a:t>3</a:t>
            </a:r>
          </a:p>
          <a:p>
            <a:pPr marL="411480" eaLnBrk="1" fontAlgn="auto" hangingPunct="1">
              <a:spcAft>
                <a:spcPts val="0"/>
              </a:spcAft>
              <a:buFont typeface="Arial" pitchFamily="34" charset="0"/>
              <a:buChar char="•"/>
              <a:defRPr/>
            </a:pPr>
            <a:r>
              <a:rPr lang="en-US" sz="1800" dirty="0" smtClean="0"/>
              <a:t>Optical properties characterized by the refractive index n (relevant for Cherenkov)</a:t>
            </a:r>
          </a:p>
          <a:p>
            <a:pPr marL="411480" eaLnBrk="1" fontAlgn="auto" hangingPunct="1">
              <a:spcAft>
                <a:spcPts val="0"/>
              </a:spcAft>
              <a:buFont typeface="Arial" pitchFamily="34" charset="0"/>
              <a:buChar char="•"/>
              <a:defRPr/>
            </a:pPr>
            <a:r>
              <a:rPr lang="en-US" sz="1800" dirty="0" smtClean="0"/>
              <a:t>All scintillation (==ionization) and Cherenkov light summed up from the entire volume. Total information about an event reduced to two variables : S and C.</a:t>
            </a:r>
          </a:p>
          <a:p>
            <a:pPr marL="411480" eaLnBrk="1" fontAlgn="auto" hangingPunct="1">
              <a:spcAft>
                <a:spcPts val="0"/>
              </a:spcAft>
              <a:buFont typeface="Arial" pitchFamily="34" charset="0"/>
              <a:buChar char="•"/>
              <a:defRPr/>
            </a:pPr>
            <a:r>
              <a:rPr lang="en-US" sz="1800" dirty="0" smtClean="0"/>
              <a:t>Completely automatic reconstruction, no tuning/optimization. No use of the spatial distribution information (yet). </a:t>
            </a:r>
          </a:p>
          <a:p>
            <a:pPr marL="411480" eaLnBrk="1" fontAlgn="auto" hangingPunct="1">
              <a:spcAft>
                <a:spcPts val="0"/>
              </a:spcAft>
              <a:buFont typeface="Arial" pitchFamily="34" charset="0"/>
              <a:buChar char="•"/>
              <a:defRPr/>
            </a:pPr>
            <a:r>
              <a:rPr lang="en-US" sz="1800" dirty="0" smtClean="0"/>
              <a:t>“Test beam” analysis (K. </a:t>
            </a:r>
            <a:r>
              <a:rPr lang="en-US" sz="1800" dirty="0" err="1" smtClean="0"/>
              <a:t>Genser</a:t>
            </a:r>
            <a:r>
              <a:rPr lang="en-US" sz="1800" dirty="0" smtClean="0"/>
              <a:t>/</a:t>
            </a:r>
            <a:r>
              <a:rPr lang="en-US" sz="1800" dirty="0" err="1" smtClean="0"/>
              <a:t>Fermilab</a:t>
            </a:r>
            <a:r>
              <a:rPr lang="en-US" sz="1800" dirty="0" smtClean="0"/>
              <a:t>): physics principles, linearity and resolution</a:t>
            </a:r>
          </a:p>
          <a:p>
            <a:pPr marL="411480" eaLnBrk="1" fontAlgn="auto" hangingPunct="1">
              <a:spcAft>
                <a:spcPts val="0"/>
              </a:spcAft>
              <a:buFont typeface="Arial" pitchFamily="34" charset="0"/>
              <a:buChar char="•"/>
              <a:defRPr/>
            </a:pPr>
            <a:r>
              <a:rPr lang="en-US" sz="1800" dirty="0" smtClean="0"/>
              <a:t>“</a:t>
            </a:r>
            <a:r>
              <a:rPr lang="en-US" sz="1800" dirty="0" err="1" smtClean="0"/>
              <a:t>SiD</a:t>
            </a:r>
            <a:r>
              <a:rPr lang="en-US" sz="1800" dirty="0" smtClean="0"/>
              <a:t>” analysis (A. </a:t>
            </a:r>
            <a:r>
              <a:rPr lang="en-US" sz="1800" dirty="0" err="1" smtClean="0"/>
              <a:t>Driutti</a:t>
            </a:r>
            <a:r>
              <a:rPr lang="en-US" sz="1800" dirty="0" smtClean="0"/>
              <a:t>, G. </a:t>
            </a:r>
            <a:r>
              <a:rPr lang="en-US" sz="1800" dirty="0" err="1" smtClean="0"/>
              <a:t>Pauletta</a:t>
            </a:r>
            <a:r>
              <a:rPr lang="en-US" sz="1800" dirty="0" smtClean="0"/>
              <a:t>/Udine): containment, leakage fluctuations and their mitigation</a:t>
            </a:r>
          </a:p>
          <a:p>
            <a:pPr marL="411480" eaLnBrk="1" fontAlgn="auto" hangingPunct="1">
              <a:spcAft>
                <a:spcPts val="0"/>
              </a:spcAft>
              <a:buFont typeface="Arial" pitchFamily="34" charset="0"/>
              <a:buChar char="•"/>
              <a:defRPr/>
            </a:pPr>
            <a:r>
              <a:rPr lang="en-US" sz="1800" dirty="0" smtClean="0"/>
              <a:t>Very early stages, much room for refinements and improvements.</a:t>
            </a:r>
          </a:p>
        </p:txBody>
      </p:sp>
      <p:sp>
        <p:nvSpPr>
          <p:cNvPr id="15364"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smtClean="0"/>
          </a:p>
        </p:txBody>
      </p:sp>
      <p:sp>
        <p:nvSpPr>
          <p:cNvPr id="15365"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80603AD-240A-4A79-8C73-B0404635765A}" type="slidenum">
              <a:rPr lang="en-US" smtClean="0"/>
              <a:pPr/>
              <a:t>8</a:t>
            </a:fld>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r>
              <a:rPr lang="en-US" dirty="0" smtClean="0"/>
              <a:t>Can You Trust the Simulation ?</a:t>
            </a:r>
            <a:endParaRPr lang="en-US" dirty="0"/>
          </a:p>
        </p:txBody>
      </p:sp>
      <p:sp>
        <p:nvSpPr>
          <p:cNvPr id="3" name="Content Placeholder 2"/>
          <p:cNvSpPr>
            <a:spLocks noGrp="1"/>
          </p:cNvSpPr>
          <p:nvPr>
            <p:ph idx="1"/>
          </p:nvPr>
        </p:nvSpPr>
        <p:spPr>
          <a:xfrm>
            <a:off x="609600" y="1219200"/>
            <a:ext cx="8153400" cy="4572000"/>
          </a:xfrm>
        </p:spPr>
        <p:txBody>
          <a:bodyPr/>
          <a:lstStyle/>
          <a:p>
            <a:r>
              <a:rPr lang="en-US" sz="2000" dirty="0" smtClean="0"/>
              <a:t>Yes, if you know the result a priori.</a:t>
            </a:r>
          </a:p>
          <a:p>
            <a:r>
              <a:rPr lang="en-US" sz="2000" dirty="0" smtClean="0"/>
              <a:t> Homework: work out a crude estimate of the maximal energy lost to nuclear binding energy losses:</a:t>
            </a:r>
          </a:p>
          <a:p>
            <a:pPr lvl="1"/>
            <a:r>
              <a:rPr lang="en-US" sz="2000" dirty="0" smtClean="0"/>
              <a:t>Take 100 GeV charged </a:t>
            </a:r>
            <a:r>
              <a:rPr lang="en-US" sz="2000" dirty="0" err="1" smtClean="0"/>
              <a:t>pion</a:t>
            </a:r>
            <a:r>
              <a:rPr lang="en-US" sz="2000" dirty="0" smtClean="0"/>
              <a:t>. </a:t>
            </a:r>
          </a:p>
          <a:p>
            <a:pPr lvl="1"/>
            <a:r>
              <a:rPr lang="en-US" sz="2000" dirty="0" smtClean="0"/>
              <a:t>With density of 8 g/cc of , </a:t>
            </a:r>
            <a:r>
              <a:rPr lang="en-US" sz="2000" dirty="0" err="1" smtClean="0"/>
              <a:t>dE</a:t>
            </a:r>
            <a:r>
              <a:rPr lang="en-US" sz="2000" dirty="0" smtClean="0"/>
              <a:t>/</a:t>
            </a:r>
            <a:r>
              <a:rPr lang="en-US" sz="2000" dirty="0" err="1" smtClean="0"/>
              <a:t>dx</a:t>
            </a:r>
            <a:r>
              <a:rPr lang="en-US" sz="2000" dirty="0" smtClean="0"/>
              <a:t> ~ 16 </a:t>
            </a:r>
            <a:r>
              <a:rPr lang="en-US" sz="2000" dirty="0" err="1" smtClean="0"/>
              <a:t>MeV</a:t>
            </a:r>
            <a:r>
              <a:rPr lang="en-US" sz="2000" dirty="0" smtClean="0"/>
              <a:t>/cm. </a:t>
            </a:r>
          </a:p>
          <a:p>
            <a:pPr lvl="1"/>
            <a:r>
              <a:rPr lang="en-US" sz="2000" dirty="0" smtClean="0"/>
              <a:t>Total path length in purely charged </a:t>
            </a:r>
            <a:r>
              <a:rPr lang="en-US" sz="2000" dirty="0" err="1" smtClean="0"/>
              <a:t>pion</a:t>
            </a:r>
            <a:r>
              <a:rPr lang="en-US" sz="2000" dirty="0" smtClean="0"/>
              <a:t> shower is 60 m. </a:t>
            </a:r>
          </a:p>
          <a:p>
            <a:pPr lvl="1"/>
            <a:r>
              <a:rPr lang="en-US" sz="2000" dirty="0" smtClean="0"/>
              <a:t>With 20 cm absorption length there will be ~300 hadron-nucleus interactions (mostly at low energies)</a:t>
            </a:r>
          </a:p>
          <a:p>
            <a:pPr lvl="1"/>
            <a:r>
              <a:rPr lang="en-US" sz="2000" dirty="0" smtClean="0"/>
              <a:t>Make a guess of an average number of liberated nucleons and calculate the corresponding ‘missing energy’. Ask your nuclear physicist friend if in doubts.</a:t>
            </a:r>
          </a:p>
          <a:p>
            <a:pPr lvl="1"/>
            <a:r>
              <a:rPr lang="en-US" sz="2000" dirty="0" smtClean="0"/>
              <a:t>Compare with the GEANT simulation</a:t>
            </a:r>
          </a:p>
          <a:p>
            <a:r>
              <a:rPr lang="en-US" sz="2400" dirty="0" smtClean="0"/>
              <a:t>Notice: for a given category of showers the missing energy is a result of a large number of small losses </a:t>
            </a:r>
            <a:r>
              <a:rPr lang="en-US" sz="2400" dirty="0" smtClean="0">
                <a:sym typeface="Wingdings" pitchFamily="2" charset="2"/>
              </a:rPr>
              <a:t> small fluctuations </a:t>
            </a:r>
            <a:endParaRPr lang="en-US" sz="2400"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8DE965-4175-4A5F-9DED-45B4737E8FA5}"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ustom 1">
      <a:majorFont>
        <a:latin typeface="Comic Sans MS"/>
        <a:ea typeface=""/>
        <a:cs typeface=""/>
      </a:majorFont>
      <a:minorFont>
        <a:latin typeface="Comic Sans MS"/>
        <a:ea typeface=""/>
        <a:cs typeface=""/>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10148</TotalTime>
  <Words>2296</Words>
  <Application>Microsoft Office PowerPoint</Application>
  <PresentationFormat>On-screen Show (4:3)</PresentationFormat>
  <Paragraphs>187</Paragraphs>
  <Slides>23</Slides>
  <Notes>11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Metro</vt:lpstr>
      <vt:lpstr>Physics PriNciples of High Resolution Jet Calorimetry </vt:lpstr>
      <vt:lpstr>Historical Perspective: Crystal Calorimetry: a Powerful Tool for Particles Spectroscopy</vt:lpstr>
      <vt:lpstr>Future of High Energy Physics: a Possible? a Likely? Scenario</vt:lpstr>
      <vt:lpstr>The Target Energy Resolution</vt:lpstr>
      <vt:lpstr>Not a Sampling Calorimeter</vt:lpstr>
      <vt:lpstr>TAHCAL: Totally Active Hadron Calorimeter</vt:lpstr>
      <vt:lpstr>Dual Readout Calorimeter</vt:lpstr>
      <vt:lpstr>TAHCAL Simulation and Analysis</vt:lpstr>
      <vt:lpstr>Can You Trust the Simulation ?</vt:lpstr>
      <vt:lpstr>Mechanics of Dual Readout Correction (Example of 100 GeV pion)</vt:lpstr>
      <vt:lpstr>TAHCAL at Work: Single Particle Measurement</vt:lpstr>
      <vt:lpstr>Dual Readout Correction at Different Energies</vt:lpstr>
      <vt:lpstr>From Single Particles to Jets</vt:lpstr>
      <vt:lpstr>TAHCAL: The Energy Resolution with the Global Correction  (TILC09)</vt:lpstr>
      <vt:lpstr>Impact of Using the Average Correction: Example of 100 GeV pion </vt:lpstr>
      <vt:lpstr>Further Studies of GEANT4 (with QGSP-BERT)</vt:lpstr>
      <vt:lpstr>’10 GeV’ Problem in GEANT</vt:lpstr>
      <vt:lpstr>10 GeV Problem, Further studies  </vt:lpstr>
      <vt:lpstr>Physics Modeling in GEANT: Examples</vt:lpstr>
      <vt:lpstr>Challenges of High Resolution Jet Calorimetry</vt:lpstr>
      <vt:lpstr>Impact of the Cherenkov Photon Statistics on Energy Resolution</vt:lpstr>
      <vt:lpstr>Some Further Studies Presented Here</vt:lpstr>
      <vt:lpstr>Summary</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para</dc:creator>
  <cp:lastModifiedBy>para</cp:lastModifiedBy>
  <cp:revision>197</cp:revision>
  <dcterms:created xsi:type="dcterms:W3CDTF">2008-06-23T01:30:04Z</dcterms:created>
  <dcterms:modified xsi:type="dcterms:W3CDTF">2009-09-30T19:37:29Z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TC300011671033</vt:lpwstr>
  </property>
</Properties>
</file>