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5" r:id="rId3"/>
  </p:sldMasterIdLst>
  <p:notesMasterIdLst>
    <p:notesMasterId r:id="rId44"/>
  </p:notesMasterIdLst>
  <p:handoutMasterIdLst>
    <p:handoutMasterId r:id="rId45"/>
  </p:handoutMasterIdLst>
  <p:sldIdLst>
    <p:sldId id="334" r:id="rId4"/>
    <p:sldId id="861" r:id="rId5"/>
    <p:sldId id="825" r:id="rId6"/>
    <p:sldId id="718" r:id="rId7"/>
    <p:sldId id="757" r:id="rId8"/>
    <p:sldId id="758" r:id="rId9"/>
    <p:sldId id="783" r:id="rId10"/>
    <p:sldId id="759" r:id="rId11"/>
    <p:sldId id="760" r:id="rId12"/>
    <p:sldId id="761" r:id="rId13"/>
    <p:sldId id="762" r:id="rId14"/>
    <p:sldId id="763" r:id="rId15"/>
    <p:sldId id="797" r:id="rId16"/>
    <p:sldId id="719" r:id="rId17"/>
    <p:sldId id="748" r:id="rId18"/>
    <p:sldId id="749" r:id="rId19"/>
    <p:sldId id="751" r:id="rId20"/>
    <p:sldId id="799" r:id="rId21"/>
    <p:sldId id="752" r:id="rId22"/>
    <p:sldId id="843" r:id="rId23"/>
    <p:sldId id="844" r:id="rId24"/>
    <p:sldId id="845" r:id="rId25"/>
    <p:sldId id="846" r:id="rId26"/>
    <p:sldId id="847" r:id="rId27"/>
    <p:sldId id="848" r:id="rId28"/>
    <p:sldId id="855" r:id="rId29"/>
    <p:sldId id="858" r:id="rId30"/>
    <p:sldId id="721" r:id="rId31"/>
    <p:sldId id="808" r:id="rId32"/>
    <p:sldId id="811" r:id="rId33"/>
    <p:sldId id="812" r:id="rId34"/>
    <p:sldId id="813" r:id="rId35"/>
    <p:sldId id="814" r:id="rId36"/>
    <p:sldId id="815" r:id="rId37"/>
    <p:sldId id="816" r:id="rId38"/>
    <p:sldId id="860" r:id="rId39"/>
    <p:sldId id="859" r:id="rId40"/>
    <p:sldId id="787" r:id="rId41"/>
    <p:sldId id="786" r:id="rId42"/>
    <p:sldId id="857" r:id="rId43"/>
  </p:sldIdLst>
  <p:sldSz cx="9144000" cy="6858000" type="screen4x3"/>
  <p:notesSz cx="6997700" cy="9271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993366"/>
    <a:srgbClr val="569064"/>
    <a:srgbClr val="CC0000"/>
    <a:srgbClr val="46A064"/>
    <a:srgbClr val="E5B01B"/>
    <a:srgbClr val="660066"/>
    <a:srgbClr val="FFFFCC"/>
    <a:srgbClr val="CCFFFF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69" autoAdjust="0"/>
    <p:restoredTop sz="79198" autoAdjust="0"/>
  </p:normalViewPr>
  <p:slideViewPr>
    <p:cSldViewPr>
      <p:cViewPr>
        <p:scale>
          <a:sx n="75" d="100"/>
          <a:sy n="75" d="100"/>
        </p:scale>
        <p:origin x="-966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4" Type="http://schemas.openxmlformats.org/officeDocument/2006/relationships/image" Target="../media/image7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4" Type="http://schemas.openxmlformats.org/officeDocument/2006/relationships/image" Target="../media/image7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829675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pPr>
              <a:defRPr/>
            </a:pPr>
            <a:fld id="{F773F9CA-AA54-46FE-BF81-BCC542168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9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9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3725"/>
            <a:ext cx="559752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99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9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2338D0-BA1D-4056-9BB5-D78336ACCB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ea typeface="ＭＳ Ｐ明朝" pitchFamily="18" charset="-128"/>
            </a:endParaRPr>
          </a:p>
        </p:txBody>
      </p:sp>
      <p:sp>
        <p:nvSpPr>
          <p:cNvPr id="2765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DA32CF-4599-43E7-AC44-A8DBCD28E294}" type="slidenum">
              <a:rPr lang="en-US" altLang="ja-JP">
                <a:solidFill>
                  <a:prstClr val="white"/>
                </a:solidFill>
              </a:rPr>
              <a:pPr/>
              <a:t>34</a:t>
            </a:fld>
            <a:endParaRPr lang="en-US" altLang="ja-JP">
              <a:solidFill>
                <a:prstClr val="white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304800" y="1066800"/>
            <a:ext cx="8610600" cy="53340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8077200" y="6575425"/>
            <a:ext cx="4079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defRPr/>
            </a:pPr>
            <a:fld id="{0A9CC971-58DE-41FD-98F6-54CE5B19428D}" type="slidenum">
              <a:rPr lang="en-US" sz="1200">
                <a:solidFill>
                  <a:schemeClr val="bg2"/>
                </a:solidFill>
                <a:latin typeface="Textile" charset="0"/>
              </a:rPr>
              <a:pPr algn="l" eaLnBrk="0" hangingPunct="0"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610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6" name="Rectangle 13"/>
          <p:cNvSpPr>
            <a:spLocks noChangeArrowheads="1"/>
          </p:cNvSpPr>
          <p:nvPr userDrawn="1"/>
        </p:nvSpPr>
        <p:spPr bwMode="auto">
          <a:xfrm>
            <a:off x="8229600" y="6477000"/>
            <a:ext cx="4079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defRPr/>
            </a:pPr>
            <a:fld id="{0A9CC971-58DE-41FD-98F6-54CE5B19428D}" type="slidenum">
              <a:rPr lang="en-US" sz="1200">
                <a:solidFill>
                  <a:schemeClr val="bg2"/>
                </a:solidFill>
                <a:latin typeface="Textile" charset="0"/>
              </a:rPr>
              <a:pPr algn="l" eaLnBrk="0" hangingPunct="0"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8077200" y="6575425"/>
            <a:ext cx="4079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defRPr/>
            </a:pPr>
            <a:fld id="{0A9CC971-58DE-41FD-98F6-54CE5B19428D}" type="slidenum">
              <a:rPr lang="en-US" sz="1200">
                <a:solidFill>
                  <a:srgbClr val="808080"/>
                </a:solidFill>
                <a:latin typeface="Textile" charset="0"/>
              </a:rPr>
              <a:pPr algn="l" eaLnBrk="0" hangingPunct="0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slideLayout" Target="../slideLayouts/slideLayout14.xml"/><Relationship Id="rId16" Type="http://schemas.openxmlformats.org/officeDocument/2006/relationships/oleObject" Target="../embeddings/oleObject6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5" Type="http://schemas.openxmlformats.org/officeDocument/2006/relationships/oleObject" Target="../embeddings/oleObject5.bin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3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8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990600"/>
            <a:ext cx="8915400" cy="1908175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9900"/>
                </a:solidFill>
              </a:rPr>
              <a:t>Top and Tau Measurements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10000"/>
            <a:ext cx="7162800" cy="1828800"/>
          </a:xfrm>
        </p:spPr>
        <p:txBody>
          <a:bodyPr/>
          <a:lstStyle/>
          <a:p>
            <a:pPr eaLnBrk="1" hangingPunct="1"/>
            <a:r>
              <a:rPr lang="en-US" dirty="0" smtClean="0"/>
              <a:t>Tim </a:t>
            </a:r>
            <a:r>
              <a:rPr lang="en-US" dirty="0" err="1" smtClean="0"/>
              <a:t>Barklow</a:t>
            </a:r>
            <a:r>
              <a:rPr lang="en-US" smtClean="0"/>
              <a:t> (SLAC)</a:t>
            </a:r>
          </a:p>
          <a:p>
            <a:pPr eaLnBrk="1" hangingPunct="1"/>
            <a:r>
              <a:rPr lang="en-US" smtClean="0"/>
              <a:t>Oct 02,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538" y="447675"/>
            <a:ext cx="8162925" cy="5962650"/>
          </a:xfrm>
          <a:prstGeom prst="rect">
            <a:avLst/>
          </a:prstGeom>
          <a:noFill/>
          <a:ln w="19050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3" y="485775"/>
            <a:ext cx="8258175" cy="5886450"/>
          </a:xfrm>
          <a:prstGeom prst="rect">
            <a:avLst/>
          </a:prstGeom>
          <a:noFill/>
          <a:ln w="19050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395288"/>
            <a:ext cx="7343775" cy="6067425"/>
          </a:xfrm>
          <a:prstGeom prst="rect">
            <a:avLst/>
          </a:prstGeom>
          <a:noFill/>
          <a:ln w="19050" cap="flat" cmpd="sng" algn="ctr">
            <a:noFill/>
            <a:prstDash val="solid"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98196" y="5862935"/>
            <a:ext cx="142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(100 fb</a:t>
            </a:r>
            <a:r>
              <a:rPr lang="en-US" baseline="30000" smtClean="0">
                <a:latin typeface="Arial" pitchFamily="34" charset="0"/>
                <a:cs typeface="Arial" pitchFamily="34" charset="0"/>
              </a:rPr>
              <a:t>-1</a:t>
            </a:r>
            <a:r>
              <a:rPr lang="en-US" smtClean="0">
                <a:latin typeface="Arial" pitchFamily="34" charset="0"/>
                <a:cs typeface="Arial" pitchFamily="34" charset="0"/>
              </a:rPr>
              <a:t>)</a:t>
            </a:r>
            <a:endParaRPr lang="en-US" baseline="3000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6400800"/>
            <a:ext cx="75504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solidFill>
                  <a:srgbClr val="990099"/>
                </a:solidFill>
                <a:latin typeface="Aharoni" pitchFamily="2" charset="-79"/>
                <a:cs typeface="Aharoni" pitchFamily="2" charset="-79"/>
              </a:rPr>
              <a:t>SiD uses both line-shape and template mass fitting techniques</a:t>
            </a:r>
            <a:endParaRPr lang="en-US" sz="2000">
              <a:solidFill>
                <a:srgbClr val="990099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" y="76200"/>
            <a:ext cx="7781234" cy="5943600"/>
          </a:xfrm>
          <a:prstGeom prst="rect">
            <a:avLst/>
          </a:prstGeom>
          <a:noFill/>
          <a:ln w="19050" cap="flat" cmpd="sng" algn="ctr">
            <a:noFill/>
            <a:prstDash val="solid"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50600" y="1369"/>
            <a:ext cx="30332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ILD M</a:t>
            </a:r>
            <a:r>
              <a:rPr lang="en-US" sz="4400" baseline="-2500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440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&amp; </a:t>
            </a:r>
            <a:r>
              <a:rPr lang="en-US" sz="4400" smtClean="0">
                <a:solidFill>
                  <a:schemeClr val="accent6"/>
                </a:solidFill>
                <a:latin typeface="Symbol" pitchFamily="18" charset="2"/>
                <a:cs typeface="Arial" pitchFamily="34" charset="0"/>
              </a:rPr>
              <a:t>s</a:t>
            </a:r>
            <a:r>
              <a:rPr lang="en-US" sz="4400" baseline="-2500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tt</a:t>
            </a:r>
            <a:endParaRPr lang="en-US" sz="4400" baseline="-2500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solidFill>
                  <a:srgbClr val="990099"/>
                </a:solidFill>
              </a:rPr>
              <a:t>Top A</a:t>
            </a:r>
            <a:r>
              <a:rPr lang="en-US" baseline="-25000" smtClean="0">
                <a:solidFill>
                  <a:srgbClr val="990099"/>
                </a:solidFill>
              </a:rPr>
              <a:t>FB </a:t>
            </a:r>
            <a:r>
              <a:rPr lang="en-US" smtClean="0">
                <a:solidFill>
                  <a:srgbClr val="990099"/>
                </a:solidFill>
              </a:rPr>
              <a:t>Measurement</a:t>
            </a:r>
            <a:endParaRPr lang="en-US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00013"/>
            <a:ext cx="8972550" cy="665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 bwMode="auto">
          <a:xfrm>
            <a:off x="152400" y="76200"/>
            <a:ext cx="152400" cy="68580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81000"/>
            <a:ext cx="8991600" cy="6139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 bwMode="auto">
          <a:xfrm>
            <a:off x="228600" y="304800"/>
            <a:ext cx="152400" cy="68580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49237"/>
            <a:ext cx="8686800" cy="650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 bwMode="auto">
          <a:xfrm>
            <a:off x="228600" y="228600"/>
            <a:ext cx="152400" cy="68580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3581400" y="6273800"/>
            <a:ext cx="5029200" cy="7620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52400" y="165100"/>
            <a:ext cx="3733800" cy="15240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8610600" y="5943600"/>
            <a:ext cx="152400" cy="68580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784" y="39469"/>
            <a:ext cx="35958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smtClean="0">
                <a:solidFill>
                  <a:srgbClr val="569064"/>
                </a:solidFill>
                <a:latin typeface="Arial" pitchFamily="34" charset="0"/>
                <a:cs typeface="Arial" pitchFamily="34" charset="0"/>
              </a:rPr>
              <a:t>b quark A</a:t>
            </a:r>
            <a:r>
              <a:rPr lang="en-US" sz="3600" baseline="-25000" smtClean="0">
                <a:solidFill>
                  <a:srgbClr val="569064"/>
                </a:solidFill>
                <a:latin typeface="Arial" pitchFamily="34" charset="0"/>
                <a:cs typeface="Arial" pitchFamily="34" charset="0"/>
              </a:rPr>
              <a:t>fb</a:t>
            </a:r>
            <a:r>
              <a:rPr lang="en-US" sz="3600" smtClean="0">
                <a:solidFill>
                  <a:srgbClr val="569064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3600" smtClean="0">
              <a:solidFill>
                <a:srgbClr val="569064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3600" smtClean="0">
                <a:solidFill>
                  <a:srgbClr val="569064"/>
                </a:solidFill>
                <a:latin typeface="Arial" pitchFamily="34" charset="0"/>
                <a:cs typeface="Arial" pitchFamily="34" charset="0"/>
              </a:rPr>
              <a:t>post LOI update </a:t>
            </a:r>
            <a:endParaRPr lang="en-US" sz="3600" baseline="-25000">
              <a:solidFill>
                <a:srgbClr val="56906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87959"/>
            <a:ext cx="43492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mtClean="0">
                <a:latin typeface="Arial" pitchFamily="34" charset="0"/>
                <a:cs typeface="Arial" pitchFamily="34" charset="0"/>
              </a:rPr>
              <a:t>No cut on combined charged: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000" smtClean="0">
                <a:latin typeface="Arial" pitchFamily="34" charset="0"/>
                <a:cs typeface="Arial" pitchFamily="34" charset="0"/>
              </a:rPr>
              <a:t>Charge</a:t>
            </a:r>
            <a:r>
              <a:rPr lang="en-US" sz="2000" baseline="-25000" smtClean="0">
                <a:latin typeface="Arial" pitchFamily="34" charset="0"/>
                <a:cs typeface="Arial" pitchFamily="34" charset="0"/>
              </a:rPr>
              <a:t>Jet1</a:t>
            </a:r>
            <a:r>
              <a:rPr lang="en-US" sz="2000" smtClean="0">
                <a:latin typeface="Arial" pitchFamily="34" charset="0"/>
                <a:cs typeface="Arial" pitchFamily="34" charset="0"/>
              </a:rPr>
              <a:t> x Charge</a:t>
            </a:r>
            <a:r>
              <a:rPr lang="en-US" sz="2000" baseline="-25000" smtClean="0">
                <a:latin typeface="Arial" pitchFamily="34" charset="0"/>
                <a:cs typeface="Arial" pitchFamily="34" charset="0"/>
              </a:rPr>
              <a:t>Jet2</a:t>
            </a:r>
            <a:r>
              <a:rPr lang="en-US" sz="2000" smtClean="0">
                <a:latin typeface="Arial" pitchFamily="34" charset="0"/>
                <a:cs typeface="Arial" pitchFamily="34" charset="0"/>
              </a:rPr>
              <a:t>&lt;1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276600"/>
            <a:ext cx="3962400" cy="330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" y="2120900"/>
            <a:ext cx="549291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mtClean="0">
                <a:latin typeface="Arial" pitchFamily="34" charset="0"/>
                <a:cs typeface="Arial" pitchFamily="34" charset="0"/>
              </a:rPr>
              <a:t>Efficiency = 22.7%</a:t>
            </a:r>
          </a:p>
          <a:p>
            <a:pPr algn="l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mtClean="0">
                <a:latin typeface="Arial" pitchFamily="34" charset="0"/>
                <a:cs typeface="Arial" pitchFamily="34" charset="0"/>
              </a:rPr>
              <a:t>Purity=58.1%</a:t>
            </a:r>
            <a:endParaRPr lang="en-US" smtClean="0"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mtClean="0">
                <a:latin typeface="Arial" pitchFamily="34" charset="0"/>
                <a:cs typeface="Arial" pitchFamily="34" charset="0"/>
              </a:rPr>
              <a:t>Impurity composition:</a:t>
            </a:r>
          </a:p>
          <a:p>
            <a:pPr lvl="1" algn="l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000" smtClean="0">
                <a:latin typeface="Arial" pitchFamily="34" charset="0"/>
                <a:cs typeface="Arial" pitchFamily="34" charset="0"/>
              </a:rPr>
              <a:t>SM bkgd 45.9%</a:t>
            </a:r>
          </a:p>
          <a:p>
            <a:pPr lvl="1" algn="l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00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2000" smtClean="0">
                <a:latin typeface="Arial" pitchFamily="34" charset="0"/>
                <a:cs typeface="Arial" pitchFamily="34" charset="0"/>
              </a:rPr>
              <a:t>tbar with wrong b-jet charge 45%</a:t>
            </a:r>
          </a:p>
          <a:p>
            <a:pPr lvl="1" algn="l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00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2000" smtClean="0">
                <a:latin typeface="Arial" pitchFamily="34" charset="0"/>
                <a:cs typeface="Arial" pitchFamily="34" charset="0"/>
              </a:rPr>
              <a:t>tbar with wrong b-jet id 9.1%</a:t>
            </a:r>
            <a:endParaRPr lang="en-US" sz="20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5786735"/>
            <a:ext cx="2839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baseline="-25000" smtClean="0">
                <a:latin typeface="Arial" pitchFamily="34" charset="0"/>
                <a:cs typeface="Arial" pitchFamily="34" charset="0"/>
              </a:rPr>
              <a:t>fb</a:t>
            </a:r>
            <a:r>
              <a:rPr lang="en-US" smtClean="0">
                <a:latin typeface="Arial" pitchFamily="34" charset="0"/>
                <a:cs typeface="Arial" pitchFamily="34" charset="0"/>
              </a:rPr>
              <a:t>(b)=0.293</a:t>
            </a:r>
            <a:r>
              <a:rPr lang="en-US" u="sng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mtClean="0">
                <a:latin typeface="Arial" pitchFamily="34" charset="0"/>
                <a:cs typeface="Arial" pitchFamily="34" charset="0"/>
              </a:rPr>
              <a:t>0.008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52400"/>
            <a:ext cx="4057650" cy="2954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8" y="433388"/>
            <a:ext cx="9039225" cy="599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 bwMode="auto">
          <a:xfrm>
            <a:off x="152400" y="304800"/>
            <a:ext cx="152400" cy="68580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068651"/>
            <a:ext cx="4724400" cy="3655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 bwMode="auto">
          <a:xfrm>
            <a:off x="2146300" y="4813300"/>
            <a:ext cx="1676400" cy="22860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5364" y="4707235"/>
            <a:ext cx="1983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0.356</a:t>
            </a:r>
            <a:r>
              <a:rPr lang="en-US" u="sng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mtClean="0">
                <a:latin typeface="Arial" pitchFamily="34" charset="0"/>
                <a:cs typeface="Arial" pitchFamily="34" charset="0"/>
              </a:rPr>
              <a:t>0.008</a:t>
            </a:r>
            <a:r>
              <a:rPr lang="en-US" smtClean="0"/>
              <a:t> 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76200" y="5562600"/>
            <a:ext cx="8229600" cy="68580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91000"/>
            <a:ext cx="9144000" cy="238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4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182050"/>
            <a:ext cx="2285999" cy="3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4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154392"/>
            <a:ext cx="3962400" cy="217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70354" y="575846"/>
            <a:ext cx="8287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Examples of early LHC discoveries from M. Peskin, Rethinking the LHC-ILC Connection:</a:t>
            </a:r>
            <a:endParaRPr lang="en-US" sz="160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070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40665" y="1630474"/>
            <a:ext cx="4450935" cy="1768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070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1635824"/>
            <a:ext cx="4267200" cy="1584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solidFill>
                  <a:srgbClr val="990099"/>
                </a:solidFill>
              </a:rPr>
              <a:t>Tau </a:t>
            </a:r>
            <a:r>
              <a:rPr lang="en-US" smtClean="0">
                <a:solidFill>
                  <a:srgbClr val="990099"/>
                </a:solidFill>
                <a:latin typeface="Symbol" pitchFamily="18" charset="2"/>
              </a:rPr>
              <a:t>s</a:t>
            </a:r>
            <a:r>
              <a:rPr lang="en-US" baseline="-25000" smtClean="0">
                <a:solidFill>
                  <a:srgbClr val="990099"/>
                </a:solidFill>
              </a:rPr>
              <a:t>tot</a:t>
            </a:r>
            <a:r>
              <a:rPr lang="en-US" smtClean="0">
                <a:solidFill>
                  <a:srgbClr val="990099"/>
                </a:solidFill>
              </a:rPr>
              <a:t>, A</a:t>
            </a:r>
            <a:r>
              <a:rPr lang="en-US" baseline="-25000" smtClean="0">
                <a:solidFill>
                  <a:srgbClr val="990099"/>
                </a:solidFill>
              </a:rPr>
              <a:t>FB</a:t>
            </a:r>
            <a:r>
              <a:rPr lang="en-US" smtClean="0">
                <a:solidFill>
                  <a:srgbClr val="990099"/>
                </a:solidFill>
              </a:rPr>
              <a:t> and Decay Mode </a:t>
            </a:r>
            <a:r>
              <a:rPr lang="en-US" smtClean="0">
                <a:solidFill>
                  <a:srgbClr val="990099"/>
                </a:solidFill>
              </a:rPr>
              <a:t>ID</a:t>
            </a:r>
            <a:r>
              <a:rPr lang="en-US" smtClean="0">
                <a:solidFill>
                  <a:srgbClr val="990099"/>
                </a:solidFill>
              </a:rPr>
              <a:t> </a:t>
            </a:r>
            <a:endParaRPr lang="en-US">
              <a:solidFill>
                <a:srgbClr val="990099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Tau selection and background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38200"/>
            <a:ext cx="6781800" cy="2590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Event cuts: 2-6 tracks, </a:t>
            </a:r>
            <a:r>
              <a:rPr lang="en-US" sz="2400" smtClean="0"/>
              <a:t>40&lt;</a:t>
            </a:r>
            <a:r>
              <a:rPr lang="en-US" sz="2400" err="1" smtClean="0"/>
              <a:t>Evis</a:t>
            </a:r>
            <a:r>
              <a:rPr lang="en-US" sz="2400" smtClean="0"/>
              <a:t>&lt;450 </a:t>
            </a:r>
            <a:r>
              <a:rPr lang="en-US" sz="2400" smtClean="0"/>
              <a:t>GeV  </a:t>
            </a:r>
            <a:endParaRPr lang="en-US" sz="2400" smtClean="0">
              <a:sym typeface="Wingdings" pitchFamily="2" charset="2"/>
            </a:endParaRPr>
          </a:p>
          <a:p>
            <a:pPr>
              <a:lnSpc>
                <a:spcPct val="80000"/>
              </a:lnSpc>
            </a:pPr>
            <a:r>
              <a:rPr lang="en-US" sz="2400" smtClean="0"/>
              <a:t>Event cuts: 2-6 tracks</a:t>
            </a:r>
            <a:r>
              <a:rPr lang="en-US" sz="2400" smtClean="0"/>
              <a:t>, </a:t>
            </a:r>
            <a:r>
              <a:rPr lang="en-US" sz="2400" smtClean="0"/>
              <a:t>100&lt;Evis&lt;450 </a:t>
            </a:r>
            <a:r>
              <a:rPr lang="en-US" sz="2400" smtClean="0"/>
              <a:t>GeV  </a:t>
            </a:r>
            <a:endParaRPr lang="en-US" sz="2400" smtClean="0"/>
          </a:p>
          <a:p>
            <a:pPr>
              <a:lnSpc>
                <a:spcPct val="80000"/>
              </a:lnSpc>
            </a:pPr>
            <a:r>
              <a:rPr lang="en-US" sz="2400" smtClean="0"/>
              <a:t>Tau jet clustering, 2 jets, each cosθ &lt; .95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Opening angle &gt; 178 degrees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Eliminate events with both mu or both e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Selects </a:t>
            </a:r>
            <a:r>
              <a:rPr lang="en-US" sz="2400" smtClean="0"/>
              <a:t>17.4% </a:t>
            </a:r>
            <a:r>
              <a:rPr lang="en-US" sz="2400" smtClean="0"/>
              <a:t>of all tau pairs, </a:t>
            </a:r>
            <a:r>
              <a:rPr lang="en-US" sz="2400" smtClean="0"/>
              <a:t>72% </a:t>
            </a:r>
            <a:r>
              <a:rPr lang="en-US" sz="2400" smtClean="0"/>
              <a:t>of minE &gt; 240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Background from other SM 2.4%</a:t>
            </a:r>
          </a:p>
          <a:p>
            <a:pPr>
              <a:lnSpc>
                <a:spcPct val="80000"/>
              </a:lnSpc>
            </a:pPr>
            <a:endParaRPr lang="en-US" sz="2400" smtClean="0"/>
          </a:p>
        </p:txBody>
      </p:sp>
      <p:pic>
        <p:nvPicPr>
          <p:cNvPr id="7172" name="Picture 5" descr="mintauE"/>
          <p:cNvPicPr>
            <a:picLocks noChangeAspect="1" noChangeArrowheads="1"/>
          </p:cNvPicPr>
          <p:nvPr/>
        </p:nvPicPr>
        <p:blipFill>
          <a:blip r:embed="rId3" cstate="print"/>
          <a:srcRect r="53011" b="46129"/>
          <a:stretch>
            <a:fillRect/>
          </a:stretch>
        </p:blipFill>
        <p:spPr bwMode="auto">
          <a:xfrm>
            <a:off x="457200" y="3414713"/>
            <a:ext cx="3886200" cy="336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4678363" y="3465513"/>
            <a:ext cx="3551237" cy="3240087"/>
            <a:chOff x="2947" y="2183"/>
            <a:chExt cx="2237" cy="2041"/>
          </a:xfrm>
        </p:grpSpPr>
        <p:pic>
          <p:nvPicPr>
            <p:cNvPr id="7174" name="Picture 6" descr="taupairmass"/>
            <p:cNvPicPr>
              <a:picLocks noChangeAspect="1" noChangeArrowheads="1"/>
            </p:cNvPicPr>
            <p:nvPr/>
          </p:nvPicPr>
          <p:blipFill>
            <a:blip r:embed="rId4" cstate="print"/>
            <a:srcRect r="58031" b="48709"/>
            <a:stretch>
              <a:fillRect/>
            </a:stretch>
          </p:blipFill>
          <p:spPr bwMode="auto">
            <a:xfrm>
              <a:off x="2947" y="2183"/>
              <a:ext cx="2237" cy="2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5" name="Rectangle 8"/>
            <p:cNvSpPr>
              <a:spLocks noChangeArrowheads="1"/>
            </p:cNvSpPr>
            <p:nvPr/>
          </p:nvSpPr>
          <p:spPr bwMode="auto">
            <a:xfrm>
              <a:off x="3024" y="2448"/>
              <a:ext cx="576" cy="144"/>
            </a:xfrm>
            <a:prstGeom prst="rect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9" name="Straight Connector 8"/>
          <p:cNvCxnSpPr/>
          <p:nvPr/>
        </p:nvCxnSpPr>
        <p:spPr bwMode="auto">
          <a:xfrm>
            <a:off x="381000" y="1003300"/>
            <a:ext cx="54864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51553" name="Object 2"/>
          <p:cNvGraphicFramePr>
            <a:graphicFrameLocks noChangeAspect="1"/>
          </p:cNvGraphicFramePr>
          <p:nvPr/>
        </p:nvGraphicFramePr>
        <p:xfrm>
          <a:off x="6172200" y="908050"/>
          <a:ext cx="2803525" cy="1463675"/>
        </p:xfrm>
        <a:graphic>
          <a:graphicData uri="http://schemas.openxmlformats.org/presentationml/2006/ole">
            <p:oleObj spid="_x0000_s191490" name="Equation" r:id="rId5" imgW="2209680" imgH="11556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Tau pair cross section and A</a:t>
            </a:r>
            <a:r>
              <a:rPr lang="en-US" baseline="-25000" smtClean="0"/>
              <a:t>FB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90563" y="1066800"/>
          <a:ext cx="8301037" cy="5151438"/>
        </p:xfrm>
        <a:graphic>
          <a:graphicData uri="http://schemas.openxmlformats.org/presentationml/2006/ole">
            <p:oleObj spid="_x0000_s192514" name="Equation" r:id="rId3" imgW="4089240" imgH="2539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390" y="2133600"/>
            <a:ext cx="8752610" cy="297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52400" y="990600"/>
          <a:ext cx="8833011" cy="552463"/>
        </p:xfrm>
        <a:graphic>
          <a:graphicData uri="http://schemas.openxmlformats.org/presentationml/2006/ole">
            <p:oleObj spid="_x0000_s193538" name="Equation" r:id="rId4" imgW="3238200" imgH="2030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80eRrhomassres"/>
          <p:cNvPicPr>
            <a:picLocks noChangeAspect="1" noChangeArrowheads="1"/>
          </p:cNvPicPr>
          <p:nvPr/>
        </p:nvPicPr>
        <p:blipFill>
          <a:blip r:embed="rId2" cstate="print"/>
          <a:srcRect r="65056" b="56873"/>
          <a:stretch>
            <a:fillRect/>
          </a:stretch>
        </p:blipFill>
        <p:spPr bwMode="auto">
          <a:xfrm>
            <a:off x="228600" y="762000"/>
            <a:ext cx="4114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80eLrhomassres"/>
          <p:cNvPicPr>
            <a:picLocks noChangeAspect="1" noChangeArrowheads="1"/>
          </p:cNvPicPr>
          <p:nvPr/>
        </p:nvPicPr>
        <p:blipFill>
          <a:blip r:embed="rId3" cstate="print"/>
          <a:srcRect r="64053" b="52750"/>
          <a:stretch>
            <a:fillRect/>
          </a:stretch>
        </p:blipFill>
        <p:spPr bwMode="auto">
          <a:xfrm>
            <a:off x="4724400" y="762000"/>
            <a:ext cx="425291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80eRrhoenergyres"/>
          <p:cNvPicPr>
            <a:picLocks noChangeAspect="1" noChangeArrowheads="1"/>
          </p:cNvPicPr>
          <p:nvPr/>
        </p:nvPicPr>
        <p:blipFill>
          <a:blip r:embed="rId4" cstate="print"/>
          <a:srcRect r="65056" b="56873"/>
          <a:stretch>
            <a:fillRect/>
          </a:stretch>
        </p:blipFill>
        <p:spPr bwMode="auto">
          <a:xfrm>
            <a:off x="152400" y="3733800"/>
            <a:ext cx="41910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80eLrhoenergyres"/>
          <p:cNvPicPr>
            <a:picLocks noChangeAspect="1" noChangeArrowheads="1"/>
          </p:cNvPicPr>
          <p:nvPr/>
        </p:nvPicPr>
        <p:blipFill>
          <a:blip r:embed="rId5" cstate="print"/>
          <a:srcRect r="64053" b="59622"/>
          <a:stretch>
            <a:fillRect/>
          </a:stretch>
        </p:blipFill>
        <p:spPr bwMode="auto">
          <a:xfrm>
            <a:off x="4724400" y="3733800"/>
            <a:ext cx="4252913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352800" y="1524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>
                <a:latin typeface="Arial" charset="0"/>
                <a:cs typeface="Arial" charset="0"/>
              </a:rPr>
              <a:t>Rho reconstruction</a:t>
            </a:r>
            <a:endParaRPr lang="el-GR" sz="180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80eRrhoctst"/>
          <p:cNvPicPr>
            <a:picLocks noChangeAspect="1" noChangeArrowheads="1"/>
          </p:cNvPicPr>
          <p:nvPr/>
        </p:nvPicPr>
        <p:blipFill>
          <a:blip r:embed="rId2" cstate="print"/>
          <a:srcRect r="58031" b="55162"/>
          <a:stretch>
            <a:fillRect/>
          </a:stretch>
        </p:blipFill>
        <p:spPr bwMode="auto">
          <a:xfrm>
            <a:off x="457200" y="685800"/>
            <a:ext cx="4038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80eLrhoctst"/>
          <p:cNvPicPr>
            <a:picLocks noChangeAspect="1" noChangeArrowheads="1"/>
          </p:cNvPicPr>
          <p:nvPr/>
        </p:nvPicPr>
        <p:blipFill>
          <a:blip r:embed="rId3" cstate="print"/>
          <a:srcRect r="63049" b="51291"/>
          <a:stretch>
            <a:fillRect/>
          </a:stretch>
        </p:blipFill>
        <p:spPr bwMode="auto">
          <a:xfrm>
            <a:off x="4800600" y="685800"/>
            <a:ext cx="3886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80eRrhoctstres"/>
          <p:cNvPicPr>
            <a:picLocks noChangeAspect="1" noChangeArrowheads="1"/>
          </p:cNvPicPr>
          <p:nvPr/>
        </p:nvPicPr>
        <p:blipFill>
          <a:blip r:embed="rId4" cstate="print"/>
          <a:srcRect r="58031" b="53871"/>
          <a:stretch>
            <a:fillRect/>
          </a:stretch>
        </p:blipFill>
        <p:spPr bwMode="auto">
          <a:xfrm>
            <a:off x="457200" y="3733800"/>
            <a:ext cx="35814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80eLrhoctstres"/>
          <p:cNvPicPr>
            <a:picLocks noChangeAspect="1" noChangeArrowheads="1"/>
          </p:cNvPicPr>
          <p:nvPr/>
        </p:nvPicPr>
        <p:blipFill>
          <a:blip r:embed="rId5" cstate="print"/>
          <a:srcRect r="64053" b="57986"/>
          <a:stretch>
            <a:fillRect/>
          </a:stretch>
        </p:blipFill>
        <p:spPr bwMode="auto">
          <a:xfrm>
            <a:off x="5410200" y="3733800"/>
            <a:ext cx="3262313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905000" y="2286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l-GR" sz="1800">
                <a:latin typeface="Arial" charset="0"/>
                <a:cs typeface="Arial" charset="0"/>
              </a:rPr>
              <a:t>Θ</a:t>
            </a:r>
            <a:r>
              <a:rPr lang="en-US" sz="1800">
                <a:latin typeface="Arial" charset="0"/>
                <a:cs typeface="Arial" charset="0"/>
              </a:rPr>
              <a:t>* = angle between rho and tau in tau rest frame</a:t>
            </a:r>
            <a:endParaRPr lang="el-GR" sz="180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0306" name="Picture 2" descr="80eRrhocb"/>
          <p:cNvPicPr>
            <a:picLocks noChangeAspect="1" noChangeArrowheads="1"/>
          </p:cNvPicPr>
          <p:nvPr/>
        </p:nvPicPr>
        <p:blipFill>
          <a:blip r:embed="rId2" cstate="print"/>
          <a:srcRect r="60037" b="55324"/>
          <a:stretch>
            <a:fillRect/>
          </a:stretch>
        </p:blipFill>
        <p:spPr bwMode="auto">
          <a:xfrm>
            <a:off x="228600" y="685800"/>
            <a:ext cx="4267200" cy="3048000"/>
          </a:xfrm>
          <a:prstGeom prst="rect">
            <a:avLst/>
          </a:prstGeom>
          <a:noFill/>
        </p:spPr>
      </p:pic>
      <p:pic>
        <p:nvPicPr>
          <p:cNvPr id="610307" name="Picture 3" descr="80eLrhocb"/>
          <p:cNvPicPr>
            <a:picLocks noChangeAspect="1" noChangeArrowheads="1"/>
          </p:cNvPicPr>
          <p:nvPr/>
        </p:nvPicPr>
        <p:blipFill>
          <a:blip r:embed="rId3" cstate="print"/>
          <a:srcRect r="62045" b="60649"/>
          <a:stretch>
            <a:fillRect/>
          </a:stretch>
        </p:blipFill>
        <p:spPr bwMode="auto">
          <a:xfrm>
            <a:off x="4800600" y="685800"/>
            <a:ext cx="4176713" cy="3048000"/>
          </a:xfrm>
          <a:prstGeom prst="rect">
            <a:avLst/>
          </a:prstGeom>
          <a:noFill/>
        </p:spPr>
      </p:pic>
      <p:pic>
        <p:nvPicPr>
          <p:cNvPr id="610308" name="Picture 4" descr="80eLRrhocbres"/>
          <p:cNvPicPr>
            <a:picLocks noChangeAspect="1" noChangeArrowheads="1"/>
          </p:cNvPicPr>
          <p:nvPr/>
        </p:nvPicPr>
        <p:blipFill>
          <a:blip r:embed="rId4" cstate="print"/>
          <a:srcRect r="60037" b="55324"/>
          <a:stretch>
            <a:fillRect/>
          </a:stretch>
        </p:blipFill>
        <p:spPr bwMode="auto">
          <a:xfrm>
            <a:off x="228600" y="3886200"/>
            <a:ext cx="3581400" cy="2786063"/>
          </a:xfrm>
          <a:prstGeom prst="rect">
            <a:avLst/>
          </a:prstGeom>
          <a:noFill/>
        </p:spPr>
      </p:pic>
      <p:pic>
        <p:nvPicPr>
          <p:cNvPr id="610309" name="Picture 5" descr="80eLrhocbres"/>
          <p:cNvPicPr>
            <a:picLocks noChangeAspect="1" noChangeArrowheads="1"/>
          </p:cNvPicPr>
          <p:nvPr/>
        </p:nvPicPr>
        <p:blipFill>
          <a:blip r:embed="rId5" cstate="print"/>
          <a:srcRect r="62045" b="57986"/>
          <a:stretch>
            <a:fillRect/>
          </a:stretch>
        </p:blipFill>
        <p:spPr bwMode="auto">
          <a:xfrm>
            <a:off x="5334000" y="3886200"/>
            <a:ext cx="3567113" cy="2786063"/>
          </a:xfrm>
          <a:prstGeom prst="rect">
            <a:avLst/>
          </a:prstGeom>
          <a:noFill/>
        </p:spPr>
      </p:pic>
      <p:sp>
        <p:nvSpPr>
          <p:cNvPr id="610310" name="Text Box 6"/>
          <p:cNvSpPr txBox="1">
            <a:spLocks noChangeArrowheads="1"/>
          </p:cNvSpPr>
          <p:nvPr/>
        </p:nvSpPr>
        <p:spPr bwMode="auto">
          <a:xfrm>
            <a:off x="1905000" y="2286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l-GR" sz="1800">
                <a:latin typeface="Arial" charset="0"/>
                <a:cs typeface="Arial" charset="0"/>
              </a:rPr>
              <a:t>β</a:t>
            </a:r>
            <a:r>
              <a:rPr lang="en-US" sz="1800">
                <a:latin typeface="Arial" charset="0"/>
                <a:cs typeface="Arial" charset="0"/>
              </a:rPr>
              <a:t> = angle between pi+- in rho rest frame</a:t>
            </a:r>
            <a:endParaRPr lang="el-GR" sz="180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352675"/>
            <a:ext cx="8578850" cy="2524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327150" y="1219200"/>
          <a:ext cx="7151688" cy="619125"/>
        </p:xfrm>
        <a:graphic>
          <a:graphicData uri="http://schemas.openxmlformats.org/presentationml/2006/ole">
            <p:oleObj spid="_x0000_s197635" name="Equation" r:id="rId4" imgW="2336760" imgH="2030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solidFill>
                  <a:srgbClr val="990099"/>
                </a:solidFill>
              </a:rPr>
              <a:t>Tau Polarization Measurement</a:t>
            </a:r>
            <a:endParaRPr lang="en-US">
              <a:solidFill>
                <a:srgbClr val="990099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>
          <a:xfrm>
            <a:off x="304800" y="1423987"/>
            <a:ext cx="8610600" cy="5357813"/>
          </a:xfrm>
        </p:spPr>
        <p:txBody>
          <a:bodyPr/>
          <a:lstStyle/>
          <a:p>
            <a:r>
              <a:rPr lang="ja-JP" altLang="en-US" sz="2800" smtClean="0">
                <a:solidFill>
                  <a:srgbClr val="FFFFFF"/>
                </a:solidFill>
              </a:rPr>
              <a:t> </a:t>
            </a:r>
            <a:endParaRPr lang="en-US" altLang="ja-JP" sz="2800" smtClean="0">
              <a:solidFill>
                <a:srgbClr val="FFFFFF"/>
              </a:solidFill>
            </a:endParaRPr>
          </a:p>
          <a:p>
            <a:pPr lvl="1"/>
            <a:r>
              <a:rPr lang="en-US" altLang="ja-JP" sz="2400" smtClean="0">
                <a:solidFill>
                  <a:srgbClr val="FFFFFF"/>
                </a:solidFill>
              </a:rPr>
              <a:t>Separated by </a:t>
            </a:r>
            <a:r>
              <a:rPr lang="en-US" altLang="ja-JP" sz="2400" smtClean="0">
                <a:solidFill>
                  <a:srgbClr val="FFFF00"/>
                </a:solidFill>
              </a:rPr>
              <a:t>lepton-ID</a:t>
            </a:r>
            <a:r>
              <a:rPr lang="en-US" altLang="ja-JP" sz="2400" smtClean="0">
                <a:solidFill>
                  <a:srgbClr val="FFFFFF"/>
                </a:solidFill>
              </a:rPr>
              <a:t> (high eff.)</a:t>
            </a:r>
            <a:endParaRPr lang="ja-JP" altLang="en-US" sz="2400" smtClean="0">
              <a:solidFill>
                <a:srgbClr val="FFFFFF"/>
              </a:solidFill>
            </a:endParaRPr>
          </a:p>
          <a:p>
            <a:pPr lvl="1"/>
            <a:r>
              <a:rPr lang="en-US" altLang="ja-JP" sz="2400" smtClean="0">
                <a:solidFill>
                  <a:srgbClr val="FFFFFF"/>
                </a:solidFill>
              </a:rPr>
              <a:t>Polarization information is lost by two missing neutrinos</a:t>
            </a:r>
            <a:endParaRPr lang="ja-JP" altLang="en-US" sz="2400" smtClean="0">
              <a:solidFill>
                <a:srgbClr val="FFFFFF"/>
              </a:solidFill>
            </a:endParaRPr>
          </a:p>
          <a:p>
            <a:r>
              <a:rPr lang="ja-JP" altLang="en-US" sz="2800" smtClean="0">
                <a:solidFill>
                  <a:srgbClr val="FFFFFF"/>
                </a:solidFill>
              </a:rPr>
              <a:t> </a:t>
            </a:r>
          </a:p>
          <a:p>
            <a:pPr lvl="1"/>
            <a:r>
              <a:rPr lang="en-US" altLang="ja-JP" sz="2400" smtClean="0">
                <a:solidFill>
                  <a:srgbClr val="FFFF00"/>
                </a:solidFill>
              </a:rPr>
              <a:t>1 </a:t>
            </a:r>
            <a:r>
              <a:rPr lang="en-US" altLang="ja-JP" sz="2400" smtClean="0">
                <a:solidFill>
                  <a:srgbClr val="FFFF00"/>
                </a:solidFill>
              </a:rPr>
              <a:t>charged </a:t>
            </a:r>
            <a:r>
              <a:rPr lang="en-US" altLang="ja-JP" sz="2400" smtClean="0">
                <a:solidFill>
                  <a:srgbClr val="FFFF00"/>
                </a:solidFill>
                <a:latin typeface="Symbol" pitchFamily="18" charset="2"/>
              </a:rPr>
              <a:t>p</a:t>
            </a:r>
            <a:r>
              <a:rPr lang="en-US" altLang="ja-JP" sz="2400" smtClean="0">
                <a:solidFill>
                  <a:srgbClr val="FFFFFF"/>
                </a:solidFill>
              </a:rPr>
              <a:t>,</a:t>
            </a:r>
            <a:r>
              <a:rPr lang="ja-JP" altLang="en-US" sz="2400" smtClean="0">
                <a:solidFill>
                  <a:srgbClr val="FFFFFF"/>
                </a:solidFill>
              </a:rPr>
              <a:t> </a:t>
            </a:r>
            <a:r>
              <a:rPr lang="en-US" altLang="ja-JP" sz="2400" smtClean="0">
                <a:solidFill>
                  <a:srgbClr val="FFFFFF"/>
                </a:solidFill>
              </a:rPr>
              <a:t>moderate BR, good for pol. derivation</a:t>
            </a:r>
          </a:p>
          <a:p>
            <a:r>
              <a:rPr lang="en-US" altLang="ja-JP" sz="2800" smtClean="0">
                <a:solidFill>
                  <a:srgbClr val="FFFFFF"/>
                </a:solidFill>
              </a:rPr>
              <a:t> </a:t>
            </a:r>
          </a:p>
          <a:p>
            <a:pPr lvl="1"/>
            <a:r>
              <a:rPr lang="en-US" altLang="ja-JP" sz="2400" smtClean="0">
                <a:solidFill>
                  <a:srgbClr val="FFFF00"/>
                </a:solidFill>
              </a:rPr>
              <a:t>1 </a:t>
            </a:r>
            <a:r>
              <a:rPr lang="en-US" altLang="ja-JP" sz="2400" smtClean="0">
                <a:solidFill>
                  <a:srgbClr val="FFFF00"/>
                </a:solidFill>
              </a:rPr>
              <a:t>charged </a:t>
            </a:r>
            <a:r>
              <a:rPr lang="en-US" altLang="ja-JP" sz="2400" smtClean="0">
                <a:solidFill>
                  <a:srgbClr val="FFFF00"/>
                </a:solidFill>
                <a:latin typeface="Symbol" pitchFamily="18" charset="2"/>
              </a:rPr>
              <a:t>p</a:t>
            </a:r>
            <a:r>
              <a:rPr lang="en-US" altLang="ja-JP" sz="2400" smtClean="0">
                <a:solidFill>
                  <a:srgbClr val="FFFF00"/>
                </a:solidFill>
              </a:rPr>
              <a:t>+2</a:t>
            </a:r>
            <a:r>
              <a:rPr lang="ja-JP" altLang="en-US" sz="2400" smtClean="0">
                <a:solidFill>
                  <a:srgbClr val="FFFF00"/>
                </a:solidFill>
              </a:rPr>
              <a:t> </a:t>
            </a:r>
            <a:r>
              <a:rPr lang="en-US" altLang="ja-JP" sz="2400" smtClean="0">
                <a:solidFill>
                  <a:srgbClr val="FFFF00"/>
                </a:solidFill>
                <a:latin typeface="Symbol" pitchFamily="18" charset="2"/>
              </a:rPr>
              <a:t>g</a:t>
            </a:r>
            <a:r>
              <a:rPr lang="en-US" altLang="ja-JP" sz="2400" smtClean="0">
                <a:solidFill>
                  <a:srgbClr val="FFFFFF"/>
                </a:solidFill>
              </a:rPr>
              <a:t> </a:t>
            </a:r>
            <a:r>
              <a:rPr lang="en-US" altLang="ja-JP" sz="2400" smtClean="0">
                <a:solidFill>
                  <a:srgbClr val="FFFFFF"/>
                </a:solidFill>
              </a:rPr>
              <a:t>photon separation (</a:t>
            </a:r>
            <a:r>
              <a:rPr lang="en-US" altLang="ja-JP" sz="2400" smtClean="0">
                <a:solidFill>
                  <a:srgbClr val="FFFFFF"/>
                </a:solidFill>
              </a:rPr>
              <a:t>detector</a:t>
            </a:r>
            <a:r>
              <a:rPr lang="en-US" altLang="ja-JP" sz="2400" smtClean="0">
                <a:solidFill>
                  <a:srgbClr val="FFFFFF"/>
                </a:solidFill>
              </a:rPr>
              <a:t>)</a:t>
            </a:r>
            <a:endParaRPr lang="ja-JP" altLang="en-US" sz="2400" smtClean="0">
              <a:solidFill>
                <a:srgbClr val="FFFFFF"/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altLang="ja-JP" smtClean="0"/>
              <a:t>Decay modes in A</a:t>
            </a:r>
            <a:r>
              <a:rPr lang="en-US" altLang="ja-JP" baseline="-25000" smtClean="0"/>
              <a:t>pol</a:t>
            </a:r>
            <a:r>
              <a:rPr lang="en-US" altLang="ja-JP" smtClean="0"/>
              <a:t> analysis</a:t>
            </a:r>
            <a:endParaRPr lang="ja-JP" altLang="en-US" smtClean="0"/>
          </a:p>
        </p:txBody>
      </p:sp>
      <p:sp>
        <p:nvSpPr>
          <p:cNvPr id="9220" name="テキスト ボックス 9"/>
          <p:cNvSpPr txBox="1">
            <a:spLocks noChangeArrowheads="1"/>
          </p:cNvSpPr>
          <p:nvPr/>
        </p:nvSpPr>
        <p:spPr bwMode="auto">
          <a:xfrm>
            <a:off x="357188" y="909935"/>
            <a:ext cx="2443298" cy="46166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en-US" altLang="ja-JP" smtClean="0">
                <a:solidFill>
                  <a:srgbClr val="FFFFFF"/>
                </a:solidFill>
                <a:latin typeface="Arial Unicode MS" pitchFamily="50" charset="-128"/>
              </a:rPr>
              <a:t> </a:t>
            </a:r>
            <a:r>
              <a:rPr kumimoji="1" lang="en-US" altLang="ja-JP" smtClean="0">
                <a:solidFill>
                  <a:srgbClr val="FFFFFF"/>
                </a:solidFill>
                <a:latin typeface="Arial Unicode MS" pitchFamily="50" charset="-128"/>
              </a:rPr>
              <a:t>4 decay modes:</a:t>
            </a:r>
            <a:endParaRPr kumimoji="1" lang="ja-JP" altLang="en-US" smtClean="0">
              <a:solidFill>
                <a:srgbClr val="FFFFFF"/>
              </a:solidFill>
              <a:latin typeface="Arial Unicode MS" pitchFamily="50" charset="-128"/>
            </a:endParaRPr>
          </a:p>
        </p:txBody>
      </p:sp>
      <p:pic>
        <p:nvPicPr>
          <p:cNvPr id="922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524000"/>
            <a:ext cx="66198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2895600"/>
            <a:ext cx="17240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2900362"/>
            <a:ext cx="100012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5" y="3810000"/>
            <a:ext cx="43243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7" name="テキスト ボックス 16"/>
          <p:cNvSpPr txBox="1">
            <a:spLocks noChangeArrowheads="1"/>
          </p:cNvSpPr>
          <p:nvPr/>
        </p:nvSpPr>
        <p:spPr bwMode="auto">
          <a:xfrm>
            <a:off x="5032375" y="3790950"/>
            <a:ext cx="4111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en-US" altLang="ja-JP" sz="2000" smtClean="0">
                <a:solidFill>
                  <a:srgbClr val="FFFFFF"/>
                </a:solidFill>
                <a:latin typeface="Symbol" pitchFamily="18" charset="2"/>
              </a:rPr>
              <a:t>r</a:t>
            </a:r>
            <a:r>
              <a:rPr kumimoji="1" lang="en-US" altLang="ja-JP" sz="2000" smtClean="0">
                <a:solidFill>
                  <a:srgbClr val="FFFFFF"/>
                </a:solidFill>
                <a:latin typeface="Arial Unicode MS" pitchFamily="50" charset="-128"/>
              </a:rPr>
              <a:t> (770 MeV mass, 150 MeV width)</a:t>
            </a:r>
            <a:endParaRPr kumimoji="1" lang="ja-JP" altLang="en-US" sz="2000" smtClean="0">
              <a:solidFill>
                <a:srgbClr val="FFFFFF"/>
              </a:solidFill>
              <a:latin typeface="Arial Unicode MS" pitchFamily="50" charset="-128"/>
            </a:endParaRPr>
          </a:p>
        </p:txBody>
      </p:sp>
      <p:sp>
        <p:nvSpPr>
          <p:cNvPr id="9229" name="テキスト ボックス 10"/>
          <p:cNvSpPr txBox="1">
            <a:spLocks noChangeArrowheads="1"/>
          </p:cNvSpPr>
          <p:nvPr/>
        </p:nvSpPr>
        <p:spPr bwMode="auto">
          <a:xfrm>
            <a:off x="928688" y="5929313"/>
            <a:ext cx="6715125" cy="461962"/>
          </a:xfrm>
          <a:prstGeom prst="rect">
            <a:avLst/>
          </a:prstGeom>
          <a:solidFill>
            <a:srgbClr val="FF191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ja-JP" smtClean="0">
                <a:solidFill>
                  <a:srgbClr val="FFFFFF"/>
                </a:solidFill>
                <a:latin typeface="Arial Unicode MS" pitchFamily="50" charset="-128"/>
              </a:rPr>
              <a:t>Minimize stat. error by combining decay</a:t>
            </a:r>
            <a:r>
              <a:rPr kumimoji="1" lang="ja-JP" altLang="en-US" smtClean="0">
                <a:solidFill>
                  <a:srgbClr val="FFFFFF"/>
                </a:solidFill>
                <a:latin typeface="Arial Unicode MS" pitchFamily="50" charset="-128"/>
              </a:rPr>
              <a:t> </a:t>
            </a:r>
            <a:r>
              <a:rPr kumimoji="1" lang="en-US" altLang="ja-JP" smtClean="0">
                <a:solidFill>
                  <a:srgbClr val="FFFFFF"/>
                </a:solidFill>
                <a:latin typeface="Arial Unicode MS" pitchFamily="50" charset="-128"/>
              </a:rPr>
              <a:t>modes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86847" y="2392740"/>
            <a:ext cx="559159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en-US" smtClean="0">
                <a:latin typeface="Aharoni" pitchFamily="2" charset="-79"/>
                <a:cs typeface="Aharoni" pitchFamily="2" charset="-79"/>
              </a:rPr>
              <a:t>Top Mass and </a:t>
            </a:r>
            <a:r>
              <a:rPr lang="en-US" b="1" smtClean="0">
                <a:latin typeface="Symbol" pitchFamily="18" charset="2"/>
                <a:cs typeface="Aharoni" pitchFamily="2" charset="-79"/>
              </a:rPr>
              <a:t>s</a:t>
            </a:r>
            <a:r>
              <a:rPr lang="en-US" baseline="-25000" smtClean="0">
                <a:latin typeface="Aharoni" pitchFamily="2" charset="-79"/>
                <a:cs typeface="Aharoni" pitchFamily="2" charset="-79"/>
              </a:rPr>
              <a:t>tot</a:t>
            </a:r>
            <a:r>
              <a:rPr lang="en-US" smtClean="0">
                <a:latin typeface="Aharoni" pitchFamily="2" charset="-79"/>
                <a:cs typeface="Aharoni" pitchFamily="2" charset="-79"/>
              </a:rPr>
              <a:t>: ILD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en-US" smtClean="0">
                <a:latin typeface="Aharoni" pitchFamily="2" charset="-79"/>
                <a:cs typeface="Aharoni" pitchFamily="2" charset="-79"/>
              </a:rPr>
              <a:t>Top A</a:t>
            </a:r>
            <a:r>
              <a:rPr lang="en-US" baseline="-25000" smtClean="0">
                <a:latin typeface="Aharoni" pitchFamily="2" charset="-79"/>
                <a:cs typeface="Aharoni" pitchFamily="2" charset="-79"/>
              </a:rPr>
              <a:t>FB</a:t>
            </a:r>
            <a:r>
              <a:rPr lang="en-US" smtClean="0">
                <a:latin typeface="Aharoni" pitchFamily="2" charset="-79"/>
                <a:cs typeface="Aharoni" pitchFamily="2" charset="-79"/>
              </a:rPr>
              <a:t>:</a:t>
            </a:r>
            <a:r>
              <a:rPr lang="en-US" smtClean="0">
                <a:latin typeface="Aharoni" pitchFamily="2" charset="-79"/>
                <a:cs typeface="Aharoni" pitchFamily="2" charset="-79"/>
              </a:rPr>
              <a:t> SiD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en-US" smtClean="0">
                <a:latin typeface="Aharoni" pitchFamily="2" charset="-79"/>
                <a:cs typeface="Aharoni" pitchFamily="2" charset="-79"/>
              </a:rPr>
              <a:t>Tau </a:t>
            </a:r>
            <a:r>
              <a:rPr lang="en-US" b="1" smtClean="0">
                <a:latin typeface="Symbol" pitchFamily="18" charset="2"/>
                <a:cs typeface="Aharoni" pitchFamily="2" charset="-79"/>
              </a:rPr>
              <a:t>s</a:t>
            </a:r>
            <a:r>
              <a:rPr lang="en-US" baseline="-25000" smtClean="0">
                <a:latin typeface="Aharoni" pitchFamily="2" charset="-79"/>
                <a:cs typeface="Aharoni" pitchFamily="2" charset="-79"/>
              </a:rPr>
              <a:t>tot</a:t>
            </a:r>
            <a:r>
              <a:rPr lang="en-US" smtClean="0">
                <a:latin typeface="Aharoni" pitchFamily="2" charset="-79"/>
                <a:cs typeface="Aharoni" pitchFamily="2" charset="-79"/>
              </a:rPr>
              <a:t>, A</a:t>
            </a:r>
            <a:r>
              <a:rPr lang="en-US" baseline="-25000" smtClean="0">
                <a:latin typeface="Aharoni" pitchFamily="2" charset="-79"/>
                <a:cs typeface="Aharoni" pitchFamily="2" charset="-79"/>
              </a:rPr>
              <a:t>FB</a:t>
            </a:r>
            <a:r>
              <a:rPr lang="en-US" smtClean="0">
                <a:latin typeface="Aharoni" pitchFamily="2" charset="-79"/>
                <a:cs typeface="Aharoni" pitchFamily="2" charset="-79"/>
              </a:rPr>
              <a:t> and Decay Mode ID: SiD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en-US" smtClean="0">
                <a:latin typeface="Aharoni" pitchFamily="2" charset="-79"/>
                <a:cs typeface="Aharoni" pitchFamily="2" charset="-79"/>
              </a:rPr>
              <a:t>Tau Polarization: ILD</a:t>
            </a:r>
            <a:endParaRPr lang="en-US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6825" y="457200"/>
            <a:ext cx="85170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The top and tau analyses of ILD and SiD are very similar.</a:t>
            </a:r>
          </a:p>
          <a:p>
            <a:pPr algn="just"/>
            <a:r>
              <a:rPr lang="en-US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For each topic I will discuss the analysis of just one detector  </a:t>
            </a:r>
          </a:p>
          <a:p>
            <a:pPr algn="just"/>
            <a:r>
              <a:rPr lang="en-US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concept in detail while noting differences.  At the end of the </a:t>
            </a:r>
          </a:p>
          <a:p>
            <a:pPr algn="just"/>
            <a:r>
              <a:rPr lang="en-US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talk I will present the results from all concepts.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コンテンツ プレースホルダ 1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4267200"/>
          </a:xfrm>
        </p:spPr>
        <p:txBody>
          <a:bodyPr/>
          <a:lstStyle/>
          <a:p>
            <a:r>
              <a:rPr lang="en-US" altLang="ja-JP" sz="2800" smtClean="0"/>
              <a:t>Polarization</a:t>
            </a:r>
            <a:r>
              <a:rPr lang="ja-JP" altLang="en-US" sz="2800" smtClean="0"/>
              <a:t> </a:t>
            </a:r>
            <a:r>
              <a:rPr lang="en-US" altLang="ja-JP" sz="2800" smtClean="0"/>
              <a:t>calculation varies by decay modes.</a:t>
            </a:r>
          </a:p>
          <a:p>
            <a:pPr lvl="1"/>
            <a:r>
              <a:rPr lang="en-US" altLang="ja-JP" sz="2400" smtClean="0"/>
              <a:t>Energies and angles of/between daughters</a:t>
            </a:r>
            <a:endParaRPr lang="ja-JP" altLang="en-US" sz="2400" smtClean="0"/>
          </a:p>
          <a:p>
            <a:pPr lvl="1"/>
            <a:r>
              <a:rPr lang="en-US" altLang="ja-JP" sz="2400" smtClean="0"/>
              <a:t>Better if single criterion can be used in all decay modes.</a:t>
            </a:r>
            <a:endParaRPr lang="ja-JP" altLang="en-US" sz="2400" smtClean="0"/>
          </a:p>
          <a:p>
            <a:pPr>
              <a:buFontTx/>
              <a:buNone/>
            </a:pPr>
            <a:r>
              <a:rPr lang="ja-JP" altLang="en-US" smtClean="0"/>
              <a:t>→ </a:t>
            </a:r>
            <a:r>
              <a:rPr lang="en-US" altLang="ja-JP" smtClean="0">
                <a:solidFill>
                  <a:srgbClr val="FFFF00"/>
                </a:solidFill>
              </a:rPr>
              <a:t>optimal </a:t>
            </a:r>
            <a:r>
              <a:rPr lang="en-US" altLang="ja-JP" smtClean="0">
                <a:solidFill>
                  <a:srgbClr val="FFFF00"/>
                </a:solidFill>
              </a:rPr>
              <a:t>observable </a:t>
            </a:r>
            <a:r>
              <a:rPr lang="en-US" altLang="ja-JP" smtClean="0">
                <a:solidFill>
                  <a:srgbClr val="FFFF00"/>
                </a:solidFill>
                <a:latin typeface="Symbol" pitchFamily="18" charset="2"/>
              </a:rPr>
              <a:t>w</a:t>
            </a:r>
            <a:endParaRPr lang="ja-JP" altLang="en-US" sz="2400" smtClean="0"/>
          </a:p>
          <a:p>
            <a:pPr lvl="1"/>
            <a:r>
              <a:rPr lang="en-US" altLang="ja-JP" sz="2400" smtClean="0"/>
              <a:t>  expression of</a:t>
            </a:r>
            <a:r>
              <a:rPr lang="ja-JP" altLang="en-US" sz="2400" smtClean="0"/>
              <a:t>　</a:t>
            </a:r>
            <a:r>
              <a:rPr lang="en-US" altLang="ja-JP" sz="2400" smtClean="0">
                <a:latin typeface="Symbol" pitchFamily="18" charset="2"/>
              </a:rPr>
              <a:t>w</a:t>
            </a:r>
            <a:r>
              <a:rPr lang="ja-JP" altLang="en-US" sz="2400" smtClean="0"/>
              <a:t> </a:t>
            </a:r>
            <a:r>
              <a:rPr lang="en-US" altLang="ja-JP" sz="2400" smtClean="0"/>
              <a:t>differs by decay modes, but </a:t>
            </a:r>
            <a:r>
              <a:rPr lang="en-US" altLang="ja-JP" sz="2400" smtClean="0">
                <a:latin typeface="Symbol" pitchFamily="18" charset="2"/>
              </a:rPr>
              <a:t>w</a:t>
            </a:r>
            <a:r>
              <a:rPr lang="en-US" altLang="ja-JP" sz="2400" smtClean="0"/>
              <a:t> can</a:t>
            </a:r>
            <a:br>
              <a:rPr lang="en-US" altLang="ja-JP" sz="2400" smtClean="0"/>
            </a:br>
            <a:r>
              <a:rPr lang="en-US" altLang="ja-JP" sz="2400" smtClean="0"/>
              <a:t>be summed up through all decay modes.</a:t>
            </a:r>
            <a:r>
              <a:rPr lang="ja-JP" altLang="en-US" sz="2400" smtClean="0"/>
              <a:t/>
            </a:r>
            <a:br>
              <a:rPr lang="ja-JP" altLang="en-US" sz="2400" smtClean="0"/>
            </a:br>
            <a:r>
              <a:rPr lang="en-US" altLang="ja-JP" sz="2400" smtClean="0"/>
              <a:t>(multi-dimensional fit in each decay mode is not needed)</a:t>
            </a:r>
          </a:p>
          <a:p>
            <a:pPr lvl="1"/>
            <a:r>
              <a:rPr lang="en-US" altLang="ja-JP" sz="2400" smtClean="0"/>
              <a:t>Developed in LEP.</a:t>
            </a:r>
            <a:endParaRPr lang="en-US" altLang="ja-JP" smtClean="0"/>
          </a:p>
          <a:p>
            <a:pPr>
              <a:buFontTx/>
              <a:buNone/>
            </a:pPr>
            <a:endParaRPr lang="ja-JP" altLang="en-US" smtClean="0">
              <a:solidFill>
                <a:srgbClr val="FFFF00"/>
              </a:solidFill>
              <a:latin typeface="Symbol" pitchFamily="18" charset="2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altLang="ja-JP" smtClean="0"/>
              <a:t>Optimal observable</a:t>
            </a: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altLang="ja-JP" smtClean="0"/>
              <a:t>Optimal observable</a:t>
            </a:r>
            <a:endParaRPr lang="ja-JP" altLang="en-US" smtClean="0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928688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600200"/>
            <a:ext cx="2438400" cy="785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テキスト ボックス 5"/>
          <p:cNvSpPr txBox="1">
            <a:spLocks noChangeArrowheads="1"/>
          </p:cNvSpPr>
          <p:nvPr/>
        </p:nvSpPr>
        <p:spPr bwMode="auto">
          <a:xfrm>
            <a:off x="439538" y="2438400"/>
            <a:ext cx="35990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en-US" altLang="ja-JP" sz="2000" smtClean="0">
                <a:solidFill>
                  <a:srgbClr val="FFFFFF"/>
                </a:solidFill>
                <a:latin typeface="Arial Unicode MS" pitchFamily="50" charset="-128"/>
              </a:rPr>
              <a:t>(x: lepton energy / tau energy)</a:t>
            </a:r>
            <a:endParaRPr kumimoji="1" lang="ja-JP" altLang="en-US" sz="2000" smtClean="0">
              <a:solidFill>
                <a:srgbClr val="FFFFFF"/>
              </a:solidFill>
              <a:latin typeface="Arial Unicode MS" pitchFamily="50" charset="-128"/>
            </a:endParaRPr>
          </a:p>
        </p:txBody>
      </p:sp>
      <p:pic>
        <p:nvPicPr>
          <p:cNvPr id="1331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" y="2928938"/>
            <a:ext cx="2286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4438" y="3500438"/>
            <a:ext cx="17716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63" y="4071938"/>
            <a:ext cx="23050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572000"/>
            <a:ext cx="4786313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2" name="テキスト ボックス 10"/>
          <p:cNvSpPr txBox="1">
            <a:spLocks noChangeArrowheads="1"/>
          </p:cNvSpPr>
          <p:nvPr/>
        </p:nvSpPr>
        <p:spPr bwMode="auto">
          <a:xfrm>
            <a:off x="2786063" y="4071938"/>
            <a:ext cx="5664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en-US" altLang="ja-JP" smtClean="0">
                <a:solidFill>
                  <a:srgbClr val="FFFFFF"/>
                </a:solidFill>
                <a:latin typeface="Arial Unicode MS" pitchFamily="50" charset="-128"/>
              </a:rPr>
              <a:t>(2 energies and 3</a:t>
            </a:r>
            <a:r>
              <a:rPr kumimoji="1" lang="ja-JP" altLang="en-US" smtClean="0">
                <a:solidFill>
                  <a:srgbClr val="FFFFFF"/>
                </a:solidFill>
                <a:latin typeface="Arial Unicode MS" pitchFamily="50" charset="-128"/>
              </a:rPr>
              <a:t> </a:t>
            </a:r>
            <a:r>
              <a:rPr kumimoji="1" lang="en-US" altLang="ja-JP" smtClean="0">
                <a:solidFill>
                  <a:srgbClr val="FFFFFF"/>
                </a:solidFill>
                <a:latin typeface="Arial Unicode MS" pitchFamily="50" charset="-128"/>
              </a:rPr>
              <a:t>angles, 5</a:t>
            </a:r>
            <a:r>
              <a:rPr kumimoji="1" lang="ja-JP" altLang="en-US" smtClean="0">
                <a:solidFill>
                  <a:srgbClr val="FFFFFF"/>
                </a:solidFill>
                <a:latin typeface="Arial Unicode MS" pitchFamily="50" charset="-128"/>
              </a:rPr>
              <a:t> </a:t>
            </a:r>
            <a:r>
              <a:rPr kumimoji="1" lang="en-US" altLang="ja-JP" smtClean="0">
                <a:solidFill>
                  <a:srgbClr val="FFFFFF"/>
                </a:solidFill>
                <a:latin typeface="Arial Unicode MS" pitchFamily="50" charset="-128"/>
              </a:rPr>
              <a:t>parameters)</a:t>
            </a:r>
            <a:endParaRPr kumimoji="1" lang="ja-JP" altLang="en-US" smtClean="0">
              <a:solidFill>
                <a:srgbClr val="FFFFFF"/>
              </a:solidFill>
              <a:latin typeface="Arial Unicode MS" pitchFamily="50" charset="-128"/>
            </a:endParaRPr>
          </a:p>
        </p:txBody>
      </p:sp>
      <p:sp>
        <p:nvSpPr>
          <p:cNvPr id="13323" name="テキスト ボックス 12"/>
          <p:cNvSpPr txBox="1">
            <a:spLocks noChangeArrowheads="1"/>
          </p:cNvSpPr>
          <p:nvPr/>
        </p:nvSpPr>
        <p:spPr bwMode="auto">
          <a:xfrm>
            <a:off x="500063" y="6072188"/>
            <a:ext cx="33425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en-US" altLang="ja-JP" smtClean="0">
                <a:solidFill>
                  <a:srgbClr val="FFFFFF"/>
                </a:solidFill>
                <a:latin typeface="Arial Unicode MS" pitchFamily="50" charset="-128"/>
              </a:rPr>
              <a:t>(4. a</a:t>
            </a:r>
            <a:r>
              <a:rPr kumimoji="1" lang="en-US" altLang="ja-JP" baseline="-25000" smtClean="0">
                <a:solidFill>
                  <a:srgbClr val="FFFFFF"/>
                </a:solidFill>
                <a:latin typeface="Arial Unicode MS" pitchFamily="50" charset="-128"/>
              </a:rPr>
              <a:t>1</a:t>
            </a:r>
            <a:r>
              <a:rPr kumimoji="1" lang="ja-JP" altLang="en-US" smtClean="0">
                <a:solidFill>
                  <a:srgbClr val="FFFFFF"/>
                </a:solidFill>
                <a:latin typeface="Arial Unicode MS" pitchFamily="50" charset="-128"/>
              </a:rPr>
              <a:t> </a:t>
            </a:r>
            <a:r>
              <a:rPr kumimoji="1" lang="en-US" altLang="ja-JP" smtClean="0">
                <a:solidFill>
                  <a:srgbClr val="FFFFFF"/>
                </a:solidFill>
                <a:latin typeface="Arial Unicode MS" pitchFamily="50" charset="-128"/>
              </a:rPr>
              <a:t>: </a:t>
            </a:r>
            <a:r>
              <a:rPr kumimoji="1" lang="en-US" altLang="ja-JP" smtClean="0">
                <a:solidFill>
                  <a:srgbClr val="FFFFFF"/>
                </a:solidFill>
                <a:latin typeface="Arial Unicode MS" pitchFamily="50" charset="-128"/>
              </a:rPr>
              <a:t>almost ready…)</a:t>
            </a:r>
            <a:endParaRPr kumimoji="1" lang="ja-JP" altLang="en-US" smtClean="0">
              <a:solidFill>
                <a:srgbClr val="FFFFFF"/>
              </a:solidFill>
              <a:latin typeface="Arial Unicode MS" pitchFamily="50" charset="-128"/>
            </a:endParaRPr>
          </a:p>
        </p:txBody>
      </p:sp>
      <p:pic>
        <p:nvPicPr>
          <p:cNvPr id="13324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57750" y="785813"/>
            <a:ext cx="17843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5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86563" y="857250"/>
            <a:ext cx="1681162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29188" y="2428875"/>
            <a:ext cx="1724025" cy="17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7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86563" y="2357438"/>
            <a:ext cx="179705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8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857750" y="4572000"/>
            <a:ext cx="1814513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9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786563" y="4572000"/>
            <a:ext cx="1995487" cy="19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 bwMode="auto">
          <a:xfrm>
            <a:off x="2895600" y="1600200"/>
            <a:ext cx="1295400" cy="685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graphicFrame>
        <p:nvGraphicFramePr>
          <p:cNvPr id="201730" name="Object 2"/>
          <p:cNvGraphicFramePr>
            <a:graphicFrameLocks noChangeAspect="1"/>
          </p:cNvGraphicFramePr>
          <p:nvPr/>
        </p:nvGraphicFramePr>
        <p:xfrm>
          <a:off x="3030538" y="1582739"/>
          <a:ext cx="1084262" cy="673400"/>
        </p:xfrm>
        <a:graphic>
          <a:graphicData uri="http://schemas.openxmlformats.org/presentationml/2006/ole">
            <p:oleObj spid="_x0000_s201730" name="Equation" r:id="rId15" imgW="698400" imgH="431640" progId="Equation.DSMT4">
              <p:embed/>
            </p:oleObj>
          </a:graphicData>
        </a:graphic>
      </p:graphicFrame>
      <p:graphicFrame>
        <p:nvGraphicFramePr>
          <p:cNvPr id="201731" name="Object 2"/>
          <p:cNvGraphicFramePr>
            <a:graphicFrameLocks noChangeAspect="1"/>
          </p:cNvGraphicFramePr>
          <p:nvPr/>
        </p:nvGraphicFramePr>
        <p:xfrm>
          <a:off x="0" y="1600200"/>
          <a:ext cx="512763" cy="277813"/>
        </p:xfrm>
        <a:graphic>
          <a:graphicData uri="http://schemas.openxmlformats.org/presentationml/2006/ole">
            <p:oleObj spid="_x0000_s201731" name="Equation" r:id="rId16" imgW="33012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コンテンツ プレースホルダ 1"/>
          <p:cNvSpPr>
            <a:spLocks noGrp="1"/>
          </p:cNvSpPr>
          <p:nvPr>
            <p:ph idx="1"/>
          </p:nvPr>
        </p:nvSpPr>
        <p:spPr>
          <a:xfrm>
            <a:off x="304800" y="762000"/>
            <a:ext cx="8610600" cy="5334000"/>
          </a:xfrm>
        </p:spPr>
        <p:txBody>
          <a:bodyPr/>
          <a:lstStyle/>
          <a:p>
            <a:r>
              <a:rPr lang="en-US" altLang="ja-JP" sz="2400" smtClean="0"/>
              <a:t>Apply </a:t>
            </a:r>
            <a:r>
              <a:rPr lang="en-US" altLang="ja-JP" sz="2400" smtClean="0">
                <a:latin typeface="Symbol" pitchFamily="18" charset="2"/>
              </a:rPr>
              <a:t>w</a:t>
            </a:r>
            <a:r>
              <a:rPr lang="en-US" altLang="ja-JP" sz="2400" smtClean="0"/>
              <a:t> formula on sample of</a:t>
            </a:r>
            <a:br>
              <a:rPr lang="en-US" altLang="ja-JP" sz="2400" smtClean="0"/>
            </a:br>
            <a:r>
              <a:rPr lang="en-US" altLang="ja-JP" sz="2400" smtClean="0"/>
              <a:t>initial polarization P(e</a:t>
            </a:r>
            <a:r>
              <a:rPr lang="en-US" altLang="ja-JP" sz="2400" baseline="30000" smtClean="0"/>
              <a:t>+</a:t>
            </a:r>
            <a:r>
              <a:rPr lang="en-US" altLang="ja-JP" sz="2400" smtClean="0"/>
              <a:t>, e</a:t>
            </a:r>
            <a:r>
              <a:rPr lang="en-US" altLang="ja-JP" sz="2400" baseline="30000" smtClean="0"/>
              <a:t>-</a:t>
            </a:r>
            <a:r>
              <a:rPr lang="en-US" altLang="ja-JP" sz="2400" smtClean="0"/>
              <a:t>) = (30%, </a:t>
            </a:r>
            <a:r>
              <a:rPr lang="en-US" altLang="ja-JP" sz="2400" smtClean="0"/>
              <a:t>80</a:t>
            </a:r>
            <a:r>
              <a:rPr lang="en-US" altLang="ja-JP" sz="2400" smtClean="0"/>
              <a:t>%)</a:t>
            </a:r>
            <a:endParaRPr lang="en-US" altLang="ja-JP" sz="240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altLang="ja-JP" smtClean="0"/>
              <a:t>Optimal observable distribution</a:t>
            </a:r>
            <a:endParaRPr lang="ja-JP" altLang="en-US" smtClean="0"/>
          </a:p>
        </p:txBody>
      </p:sp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82773"/>
            <a:ext cx="6400800" cy="4565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コンテンツ プレースホルダ 1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1933575"/>
          </a:xfrm>
        </p:spPr>
        <p:txBody>
          <a:bodyPr/>
          <a:lstStyle/>
          <a:p>
            <a:r>
              <a:rPr lang="en-US" altLang="ja-JP" sz="2800" smtClean="0"/>
              <a:t>Summed up 4</a:t>
            </a:r>
            <a:r>
              <a:rPr lang="ja-JP" altLang="en-US" sz="2800" smtClean="0"/>
              <a:t> </a:t>
            </a:r>
            <a:r>
              <a:rPr lang="en-US" altLang="ja-JP" sz="2800" smtClean="0">
                <a:latin typeface="Symbol" pitchFamily="18" charset="2"/>
              </a:rPr>
              <a:t>w</a:t>
            </a:r>
            <a:r>
              <a:rPr lang="ja-JP" altLang="en-US" sz="2800" smtClean="0"/>
              <a:t> </a:t>
            </a:r>
            <a:r>
              <a:rPr lang="en-US" altLang="ja-JP" sz="2800" smtClean="0"/>
              <a:t>distributions</a:t>
            </a:r>
          </a:p>
          <a:p>
            <a:pPr lvl="1"/>
            <a:r>
              <a:rPr lang="en-US" altLang="ja-JP" sz="2400" smtClean="0"/>
              <a:t>Process background</a:t>
            </a:r>
            <a:r>
              <a:rPr lang="ja-JP" altLang="en-US" sz="2400" smtClean="0"/>
              <a:t> </a:t>
            </a:r>
            <a:r>
              <a:rPr lang="en-US" altLang="ja-JP" sz="2400" smtClean="0"/>
              <a:t>is excluded (short statistics)</a:t>
            </a:r>
            <a:endParaRPr lang="ja-JP" altLang="en-US" sz="2400" smtClean="0"/>
          </a:p>
          <a:p>
            <a:r>
              <a:rPr lang="en-US" altLang="ja-JP" sz="2800" smtClean="0"/>
              <a:t>Obtain P(</a:t>
            </a:r>
            <a:r>
              <a:rPr lang="en-US" altLang="ja-JP" sz="2800" smtClean="0">
                <a:latin typeface="Symbol" pitchFamily="18" charset="2"/>
              </a:rPr>
              <a:t>t</a:t>
            </a:r>
            <a:r>
              <a:rPr lang="en-US" altLang="ja-JP" sz="2800" smtClean="0"/>
              <a:t>)</a:t>
            </a:r>
            <a:endParaRPr lang="ja-JP" altLang="en-US" sz="2800" smtClean="0"/>
          </a:p>
          <a:p>
            <a:r>
              <a:rPr lang="en-US" altLang="ja-JP" sz="2800" smtClean="0"/>
              <a:t>Obtain P(</a:t>
            </a:r>
            <a:r>
              <a:rPr lang="en-US" altLang="ja-JP" sz="2800" smtClean="0">
                <a:latin typeface="Symbol" pitchFamily="18" charset="2"/>
              </a:rPr>
              <a:t>t</a:t>
            </a:r>
            <a:r>
              <a:rPr lang="en-US" altLang="ja-JP" sz="2800" smtClean="0"/>
              <a:t>) stat. error with 500 fb</a:t>
            </a:r>
            <a:r>
              <a:rPr lang="en-US" altLang="ja-JP" sz="2800" baseline="30000" smtClean="0"/>
              <a:t>-1</a:t>
            </a:r>
            <a:endParaRPr lang="ja-JP" altLang="en-US" sz="280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altLang="ja-JP" smtClean="0"/>
              <a:t>Polarization of tau</a:t>
            </a:r>
            <a:endParaRPr lang="ja-JP" alt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71813"/>
            <a:ext cx="3143250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88" y="3071813"/>
            <a:ext cx="5929312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テキスト ボックス 5"/>
          <p:cNvSpPr txBox="1">
            <a:spLocks noChangeArrowheads="1"/>
          </p:cNvSpPr>
          <p:nvPr/>
        </p:nvSpPr>
        <p:spPr bwMode="auto">
          <a:xfrm>
            <a:off x="928688" y="5475288"/>
            <a:ext cx="5283200" cy="95408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en-US" altLang="ja-JP" sz="2800" smtClean="0">
                <a:solidFill>
                  <a:srgbClr val="FFFFFF"/>
                </a:solidFill>
                <a:latin typeface="Arial Unicode MS" pitchFamily="50" charset="-128"/>
              </a:rPr>
              <a:t>P(</a:t>
            </a:r>
            <a:r>
              <a:rPr kumimoji="1" lang="en-US" altLang="ja-JP" sz="2800" smtClean="0">
                <a:solidFill>
                  <a:srgbClr val="FFFFFF"/>
                </a:solidFill>
                <a:latin typeface="Symbol" pitchFamily="18" charset="2"/>
              </a:rPr>
              <a:t>t</a:t>
            </a:r>
            <a:r>
              <a:rPr kumimoji="1" lang="en-US" altLang="ja-JP" sz="2800" smtClean="0">
                <a:solidFill>
                  <a:srgbClr val="FFFFFF"/>
                </a:solidFill>
                <a:latin typeface="Arial Unicode MS" pitchFamily="50" charset="-128"/>
              </a:rPr>
              <a:t>) = -63.82 ± 0.66% (e</a:t>
            </a:r>
            <a:r>
              <a:rPr kumimoji="1" lang="en-US" altLang="ja-JP" sz="2800" baseline="30000" smtClean="0">
                <a:solidFill>
                  <a:srgbClr val="FFFFFF"/>
                </a:solidFill>
                <a:latin typeface="Arial Unicode MS" pitchFamily="50" charset="-128"/>
              </a:rPr>
              <a:t>-</a:t>
            </a:r>
            <a:r>
              <a:rPr kumimoji="1" lang="en-US" altLang="ja-JP" sz="2800" baseline="-25000" smtClean="0">
                <a:solidFill>
                  <a:srgbClr val="FFFFFF"/>
                </a:solidFill>
                <a:latin typeface="Arial Unicode MS" pitchFamily="50" charset="-128"/>
              </a:rPr>
              <a:t>L</a:t>
            </a:r>
            <a:r>
              <a:rPr kumimoji="1" lang="en-US" altLang="ja-JP" sz="2800" smtClean="0">
                <a:solidFill>
                  <a:srgbClr val="FFFFFF"/>
                </a:solidFill>
                <a:latin typeface="Arial Unicode MS" pitchFamily="50" charset="-128"/>
              </a:rPr>
              <a:t>e</a:t>
            </a:r>
            <a:r>
              <a:rPr kumimoji="1" lang="en-US" altLang="ja-JP" sz="2800" baseline="30000" smtClean="0">
                <a:solidFill>
                  <a:srgbClr val="FFFFFF"/>
                </a:solidFill>
                <a:latin typeface="Arial Unicode MS" pitchFamily="50" charset="-128"/>
              </a:rPr>
              <a:t>+</a:t>
            </a:r>
            <a:r>
              <a:rPr kumimoji="1" lang="en-US" altLang="ja-JP" sz="2800" baseline="-25000" smtClean="0">
                <a:solidFill>
                  <a:srgbClr val="FFFFFF"/>
                </a:solidFill>
                <a:latin typeface="Arial Unicode MS" pitchFamily="50" charset="-128"/>
              </a:rPr>
              <a:t>R</a:t>
            </a:r>
            <a:r>
              <a:rPr kumimoji="1" lang="en-US" altLang="ja-JP" sz="2800" smtClean="0">
                <a:solidFill>
                  <a:srgbClr val="FFFFFF"/>
                </a:solidFill>
                <a:latin typeface="Arial Unicode MS" pitchFamily="50" charset="-128"/>
              </a:rPr>
              <a:t>)</a:t>
            </a:r>
          </a:p>
          <a:p>
            <a:pPr algn="l"/>
            <a:r>
              <a:rPr kumimoji="1" lang="en-US" altLang="ja-JP" sz="2800" smtClean="0">
                <a:solidFill>
                  <a:srgbClr val="FFFFFF"/>
                </a:solidFill>
                <a:latin typeface="Arial Unicode MS" pitchFamily="50" charset="-128"/>
              </a:rPr>
              <a:t>P(</a:t>
            </a:r>
            <a:r>
              <a:rPr kumimoji="1" lang="en-US" altLang="ja-JP" sz="2800" smtClean="0">
                <a:solidFill>
                  <a:srgbClr val="FFFFFF"/>
                </a:solidFill>
                <a:latin typeface="Symbol" pitchFamily="18" charset="2"/>
              </a:rPr>
              <a:t>t</a:t>
            </a:r>
            <a:r>
              <a:rPr kumimoji="1" lang="en-US" altLang="ja-JP" sz="2800" smtClean="0">
                <a:solidFill>
                  <a:srgbClr val="FFFFFF"/>
                </a:solidFill>
                <a:latin typeface="Arial Unicode MS" pitchFamily="50" charset="-128"/>
              </a:rPr>
              <a:t>) = +50.83 ± 0.79% (e</a:t>
            </a:r>
            <a:r>
              <a:rPr kumimoji="1" lang="en-US" altLang="ja-JP" sz="2800" baseline="30000" smtClean="0">
                <a:solidFill>
                  <a:srgbClr val="FFFFFF"/>
                </a:solidFill>
                <a:latin typeface="Arial Unicode MS" pitchFamily="50" charset="-128"/>
              </a:rPr>
              <a:t>-</a:t>
            </a:r>
            <a:r>
              <a:rPr kumimoji="1" lang="en-US" altLang="ja-JP" sz="2800" baseline="-25000" smtClean="0">
                <a:solidFill>
                  <a:srgbClr val="FFFFFF"/>
                </a:solidFill>
                <a:latin typeface="Arial Unicode MS" pitchFamily="50" charset="-128"/>
              </a:rPr>
              <a:t>L</a:t>
            </a:r>
            <a:r>
              <a:rPr kumimoji="1" lang="en-US" altLang="ja-JP" sz="2800" smtClean="0">
                <a:solidFill>
                  <a:srgbClr val="FFFFFF"/>
                </a:solidFill>
                <a:latin typeface="Arial Unicode MS" pitchFamily="50" charset="-128"/>
              </a:rPr>
              <a:t>e</a:t>
            </a:r>
            <a:r>
              <a:rPr kumimoji="1" lang="en-US" altLang="ja-JP" sz="2800" baseline="30000" smtClean="0">
                <a:solidFill>
                  <a:srgbClr val="FFFFFF"/>
                </a:solidFill>
                <a:latin typeface="Arial Unicode MS" pitchFamily="50" charset="-128"/>
              </a:rPr>
              <a:t>+</a:t>
            </a:r>
            <a:r>
              <a:rPr kumimoji="1" lang="en-US" altLang="ja-JP" sz="2800" baseline="-25000" smtClean="0">
                <a:solidFill>
                  <a:srgbClr val="FFFFFF"/>
                </a:solidFill>
                <a:latin typeface="Arial Unicode MS" pitchFamily="50" charset="-128"/>
              </a:rPr>
              <a:t>R</a:t>
            </a:r>
            <a:r>
              <a:rPr kumimoji="1" lang="en-US" altLang="ja-JP" sz="2800" smtClean="0">
                <a:solidFill>
                  <a:srgbClr val="FFFFFF"/>
                </a:solidFill>
                <a:latin typeface="Arial Unicode MS" pitchFamily="50" charset="-128"/>
              </a:rPr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コンテンツ プレースホルダ 1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4114800"/>
          </a:xfrm>
        </p:spPr>
        <p:txBody>
          <a:bodyPr/>
          <a:lstStyle/>
          <a:p>
            <a:r>
              <a:rPr lang="en-US" altLang="ja-JP" smtClean="0"/>
              <a:t>should help with polarization measurement</a:t>
            </a:r>
          </a:p>
          <a:p>
            <a:pPr lvl="1"/>
            <a:r>
              <a:rPr lang="en-US" altLang="ja-JP" smtClean="0">
                <a:solidFill>
                  <a:srgbClr val="FFFF00"/>
                </a:solidFill>
              </a:rPr>
              <a:t>3</a:t>
            </a:r>
            <a:r>
              <a:rPr lang="en-US" altLang="ja-JP" smtClean="0"/>
              <a:t> degrees of freedom of tau four-vector</a:t>
            </a:r>
          </a:p>
          <a:p>
            <a:pPr lvl="1"/>
            <a:r>
              <a:rPr lang="en-US" altLang="ja-JP" smtClean="0">
                <a:solidFill>
                  <a:srgbClr val="FFFF00"/>
                </a:solidFill>
              </a:rPr>
              <a:t>3</a:t>
            </a:r>
            <a:r>
              <a:rPr lang="en-US" altLang="ja-JP" smtClean="0"/>
              <a:t> constraints:</a:t>
            </a:r>
          </a:p>
          <a:p>
            <a:pPr marL="1371600" lvl="2" indent="-457200">
              <a:buFont typeface="Arial Unicode MS" pitchFamily="50" charset="-128"/>
              <a:buAutoNum type="arabicPeriod"/>
            </a:pPr>
            <a:r>
              <a:rPr lang="en-US" altLang="ja-JP" smtClean="0"/>
              <a:t> </a:t>
            </a:r>
          </a:p>
          <a:p>
            <a:pPr marL="1371600" lvl="2" indent="-457200">
              <a:buFont typeface="Arial Unicode MS" pitchFamily="50" charset="-128"/>
              <a:buAutoNum type="arabicPeriod"/>
            </a:pPr>
            <a:r>
              <a:rPr lang="en-US" altLang="ja-JP" smtClean="0"/>
              <a:t>tau/hadron angle from two-body decay kinematics</a:t>
            </a:r>
          </a:p>
          <a:p>
            <a:pPr marL="1371600" lvl="2" indent="-457200">
              <a:buFont typeface="Arial Unicode MS" pitchFamily="50" charset="-128"/>
              <a:buAutoNum type="arabicPeriod"/>
            </a:pPr>
            <a:r>
              <a:rPr lang="en-US" altLang="ja-JP" smtClean="0"/>
              <a:t>tau track must meet the hadron track at a point (1-prong) or the vertex (3-prong)</a:t>
            </a:r>
          </a:p>
          <a:p>
            <a:pPr lvl="1"/>
            <a:r>
              <a:rPr lang="en-US" altLang="ja-JP" smtClean="0"/>
              <a:t>can be solved for tau direction </a:t>
            </a:r>
            <a:r>
              <a:rPr lang="en-US" altLang="ja-JP" smtClean="0">
                <a:solidFill>
                  <a:srgbClr val="FFFF00"/>
                </a:solidFill>
              </a:rPr>
              <a:t>analytically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altLang="ja-JP" smtClean="0"/>
              <a:t>Tau flight direction</a:t>
            </a:r>
            <a:endParaRPr lang="ja-JP" altLang="en-US" smtClean="0"/>
          </a:p>
        </p:txBody>
      </p:sp>
      <p:pic>
        <p:nvPicPr>
          <p:cNvPr id="16388" name="図 5" descr="latex-image-1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667000"/>
            <a:ext cx="2057400" cy="469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6389" name="テキスト ボックス 22"/>
          <p:cNvSpPr txBox="1">
            <a:spLocks noChangeArrowheads="1"/>
          </p:cNvSpPr>
          <p:nvPr/>
        </p:nvSpPr>
        <p:spPr bwMode="auto">
          <a:xfrm>
            <a:off x="304800" y="5105400"/>
            <a:ext cx="3886200" cy="1138238"/>
          </a:xfrm>
          <a:prstGeom prst="rect">
            <a:avLst/>
          </a:prstGeom>
          <a:noFill/>
          <a:ln w="44450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kumimoji="1" lang="en-US" altLang="ja-JP" sz="2000" smtClean="0">
                <a:solidFill>
                  <a:srgbClr val="FFFFFF"/>
                </a:solidFill>
                <a:latin typeface="Arial Unicode MS" pitchFamily="50" charset="-128"/>
              </a:rPr>
              <a:t>a sneak preview of this concept will be shown for 1-prong events</a:t>
            </a:r>
            <a:endParaRPr kumimoji="1" lang="en-US" altLang="ja-JP" sz="1600" smtClean="0">
              <a:solidFill>
                <a:srgbClr val="FFFFFF"/>
              </a:solidFill>
              <a:latin typeface="Arial Unicode MS" pitchFamily="50" charset="-128"/>
            </a:endParaRPr>
          </a:p>
          <a:p>
            <a:pPr algn="l"/>
            <a:r>
              <a:rPr kumimoji="1" lang="en-US" altLang="ja-JP" sz="1400" smtClean="0">
                <a:solidFill>
                  <a:srgbClr val="FFFFFF"/>
                </a:solidFill>
                <a:latin typeface="Arial Unicode MS" pitchFamily="50" charset="-128"/>
              </a:rPr>
              <a:t>using first-order approximation for tracks (using line segment instead of helix)</a:t>
            </a:r>
            <a:endParaRPr kumimoji="1" lang="ja-JP" altLang="en-US" sz="1400" smtClean="0">
              <a:solidFill>
                <a:srgbClr val="FFFFFF"/>
              </a:solidFill>
              <a:latin typeface="Arial Unicode MS" pitchFamily="50" charset="-128"/>
            </a:endParaRPr>
          </a:p>
        </p:txBody>
      </p:sp>
      <p:grpSp>
        <p:nvGrpSpPr>
          <p:cNvPr id="2" name="図形グループ 25"/>
          <p:cNvGrpSpPr>
            <a:grpSpLocks/>
          </p:cNvGrpSpPr>
          <p:nvPr/>
        </p:nvGrpSpPr>
        <p:grpSpPr bwMode="auto">
          <a:xfrm>
            <a:off x="4265613" y="4572000"/>
            <a:ext cx="4725987" cy="2590800"/>
            <a:chOff x="3884677" y="4572000"/>
            <a:chExt cx="4725923" cy="2590800"/>
          </a:xfrm>
        </p:grpSpPr>
        <p:cxnSp>
          <p:nvCxnSpPr>
            <p:cNvPr id="16391" name="直線コネクタ 7"/>
            <p:cNvCxnSpPr>
              <a:cxnSpLocks noChangeShapeType="1"/>
            </p:cNvCxnSpPr>
            <p:nvPr/>
          </p:nvCxnSpPr>
          <p:spPr bwMode="auto">
            <a:xfrm flipV="1">
              <a:off x="4265684" y="5943788"/>
              <a:ext cx="1219222" cy="76216"/>
            </a:xfrm>
            <a:prstGeom prst="line">
              <a:avLst/>
            </a:prstGeom>
            <a:noFill/>
            <a:ln w="63500">
              <a:solidFill>
                <a:srgbClr val="FF1919"/>
              </a:solidFill>
              <a:round/>
              <a:headEnd/>
              <a:tailEnd/>
            </a:ln>
          </p:spPr>
        </p:cxnSp>
        <p:sp>
          <p:nvSpPr>
            <p:cNvPr id="16392" name="円/楕円 9"/>
            <p:cNvSpPr>
              <a:spLocks noChangeArrowheads="1"/>
            </p:cNvSpPr>
            <p:nvPr/>
          </p:nvSpPr>
          <p:spPr bwMode="auto">
            <a:xfrm>
              <a:off x="3884677" y="5791356"/>
              <a:ext cx="533410" cy="53350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r>
                <a:rPr kumimoji="1" lang="en-US" altLang="ja-JP" sz="1600" smtClean="0">
                  <a:solidFill>
                    <a:srgbClr val="FFFFFF"/>
                  </a:solidFill>
                  <a:latin typeface="Arial Unicode MS" pitchFamily="50" charset="-128"/>
                </a:rPr>
                <a:t>IP</a:t>
              </a:r>
              <a:endParaRPr kumimoji="1" lang="ja-JP" altLang="en-US" sz="1600" smtClean="0">
                <a:solidFill>
                  <a:srgbClr val="FFFFFF"/>
                </a:solidFill>
                <a:latin typeface="Arial Unicode MS" pitchFamily="50" charset="-128"/>
              </a:endParaRPr>
            </a:p>
          </p:txBody>
        </p:sp>
        <p:cxnSp>
          <p:nvCxnSpPr>
            <p:cNvPr id="16393" name="直線矢印コネクタ 13"/>
            <p:cNvCxnSpPr>
              <a:cxnSpLocks noChangeShapeType="1"/>
            </p:cNvCxnSpPr>
            <p:nvPr/>
          </p:nvCxnSpPr>
          <p:spPr bwMode="auto">
            <a:xfrm flipV="1">
              <a:off x="5484906" y="5029200"/>
              <a:ext cx="1904971" cy="914589"/>
            </a:xfrm>
            <a:prstGeom prst="straightConnector1">
              <a:avLst/>
            </a:prstGeom>
            <a:noFill/>
            <a:ln w="63500">
              <a:solidFill>
                <a:srgbClr val="00FFFF"/>
              </a:solidFill>
              <a:round/>
              <a:headEnd/>
              <a:tailEnd type="arrow" w="med" len="med"/>
            </a:ln>
          </p:spPr>
        </p:cxnSp>
        <p:cxnSp>
          <p:nvCxnSpPr>
            <p:cNvPr id="16394" name="直線矢印コネクタ 15"/>
            <p:cNvCxnSpPr>
              <a:cxnSpLocks noChangeShapeType="1"/>
            </p:cNvCxnSpPr>
            <p:nvPr/>
          </p:nvCxnSpPr>
          <p:spPr bwMode="auto">
            <a:xfrm>
              <a:off x="5484906" y="5943788"/>
              <a:ext cx="1828833" cy="304863"/>
            </a:xfrm>
            <a:prstGeom prst="straightConnector1">
              <a:avLst/>
            </a:prstGeom>
            <a:noFill/>
            <a:ln w="63500">
              <a:solidFill>
                <a:srgbClr val="FF00FF"/>
              </a:solidFill>
              <a:round/>
              <a:headEnd/>
              <a:tailEnd type="arrow" w="med" len="med"/>
            </a:ln>
          </p:spPr>
        </p:cxnSp>
        <p:sp>
          <p:nvSpPr>
            <p:cNvPr id="16395" name="テキスト ボックス 16"/>
            <p:cNvSpPr txBox="1">
              <a:spLocks noChangeArrowheads="1"/>
            </p:cNvSpPr>
            <p:nvPr/>
          </p:nvSpPr>
          <p:spPr bwMode="auto">
            <a:xfrm>
              <a:off x="7391368" y="4800600"/>
              <a:ext cx="1143032" cy="461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kumimoji="1" lang="en-US" altLang="ja-JP" smtClean="0">
                  <a:solidFill>
                    <a:srgbClr val="00FFFF"/>
                  </a:solidFill>
                  <a:latin typeface="Arial Unicode MS" pitchFamily="50" charset="-128"/>
                </a:rPr>
                <a:t>hadron</a:t>
              </a:r>
              <a:endParaRPr kumimoji="1" lang="ja-JP" altLang="en-US" smtClean="0">
                <a:solidFill>
                  <a:srgbClr val="00FFFF"/>
                </a:solidFill>
                <a:latin typeface="Arial Unicode MS" pitchFamily="50" charset="-128"/>
              </a:endParaRPr>
            </a:p>
          </p:txBody>
        </p:sp>
        <p:sp>
          <p:nvSpPr>
            <p:cNvPr id="33807" name="テキスト ボックス 17"/>
            <p:cNvSpPr txBox="1">
              <a:spLocks noChangeArrowheads="1"/>
            </p:cNvSpPr>
            <p:nvPr/>
          </p:nvSpPr>
          <p:spPr bwMode="auto">
            <a:xfrm>
              <a:off x="7313677" y="6020003"/>
              <a:ext cx="1296923" cy="461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kumimoji="1" lang="en-US" altLang="ja-JP" dirty="0">
                  <a:ln>
                    <a:solidFill>
                      <a:srgbClr val="FF00FF"/>
                    </a:solidFill>
                  </a:ln>
                  <a:solidFill>
                    <a:srgbClr val="FFFFFF"/>
                  </a:solidFill>
                  <a:latin typeface="Arial Unicode MS" charset="0"/>
                  <a:cs typeface="ＭＳ Ｐゴシック" charset="-128"/>
                </a:rPr>
                <a:t>neutrino</a:t>
              </a:r>
              <a:endParaRPr kumimoji="1" lang="ja-JP" altLang="en-US" dirty="0">
                <a:ln>
                  <a:solidFill>
                    <a:srgbClr val="FF00FF"/>
                  </a:solidFill>
                </a:ln>
                <a:solidFill>
                  <a:srgbClr val="FFFFFF"/>
                </a:solidFill>
                <a:latin typeface="Arial Unicode MS" charset="0"/>
                <a:cs typeface="ＭＳ Ｐゴシック" charset="-128"/>
              </a:endParaRPr>
            </a:p>
          </p:txBody>
        </p:sp>
        <p:sp>
          <p:nvSpPr>
            <p:cNvPr id="16397" name="テキスト ボックス 18"/>
            <p:cNvSpPr txBox="1">
              <a:spLocks noChangeArrowheads="1"/>
            </p:cNvSpPr>
            <p:nvPr/>
          </p:nvSpPr>
          <p:spPr bwMode="auto">
            <a:xfrm>
              <a:off x="4494288" y="5410278"/>
              <a:ext cx="612528" cy="461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kumimoji="1" lang="en-US" altLang="ja-JP" smtClean="0">
                  <a:solidFill>
                    <a:srgbClr val="FF0000"/>
                  </a:solidFill>
                  <a:latin typeface="Arial Unicode MS" pitchFamily="50" charset="-128"/>
                </a:rPr>
                <a:t>tau</a:t>
              </a:r>
              <a:endParaRPr kumimoji="1" lang="ja-JP" altLang="en-US" smtClean="0">
                <a:solidFill>
                  <a:srgbClr val="FF0000"/>
                </a:solidFill>
                <a:latin typeface="Arial Unicode MS" pitchFamily="50" charset="-128"/>
              </a:endParaRPr>
            </a:p>
          </p:txBody>
        </p:sp>
        <p:cxnSp>
          <p:nvCxnSpPr>
            <p:cNvPr id="16398" name="直線コネクタ 7"/>
            <p:cNvCxnSpPr>
              <a:cxnSpLocks noChangeShapeType="1"/>
            </p:cNvCxnSpPr>
            <p:nvPr/>
          </p:nvCxnSpPr>
          <p:spPr bwMode="auto">
            <a:xfrm flipV="1">
              <a:off x="5484877" y="5829278"/>
              <a:ext cx="1828800" cy="114322"/>
            </a:xfrm>
            <a:prstGeom prst="line">
              <a:avLst/>
            </a:prstGeom>
            <a:noFill/>
            <a:ln w="63500">
              <a:solidFill>
                <a:srgbClr val="FF1919"/>
              </a:solidFill>
              <a:prstDash val="sysDash"/>
              <a:round/>
              <a:headEnd/>
              <a:tailEnd/>
            </a:ln>
          </p:spPr>
        </p:cxnSp>
        <p:sp>
          <p:nvSpPr>
            <p:cNvPr id="21" name="星 5 20"/>
            <p:cNvSpPr/>
            <p:nvPr/>
          </p:nvSpPr>
          <p:spPr bwMode="auto">
            <a:xfrm>
              <a:off x="5257845" y="5643563"/>
              <a:ext cx="457194" cy="457200"/>
            </a:xfrm>
            <a:prstGeom prst="star5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kumimoji="1" lang="ja-JP" altLang="en-US">
                <a:solidFill>
                  <a:srgbClr val="FFFFFF"/>
                </a:solidFill>
                <a:latin typeface="Arial Unicode MS" pitchFamily="50" charset="-128"/>
                <a:cs typeface="ＭＳ Ｐゴシック" charset="-128"/>
              </a:endParaRPr>
            </a:p>
          </p:txBody>
        </p:sp>
        <p:sp>
          <p:nvSpPr>
            <p:cNvPr id="16400" name="テキスト ボックス 18"/>
            <p:cNvSpPr txBox="1">
              <a:spLocks noChangeArrowheads="1"/>
            </p:cNvSpPr>
            <p:nvPr/>
          </p:nvSpPr>
          <p:spPr bwMode="auto">
            <a:xfrm>
              <a:off x="6246877" y="5410200"/>
              <a:ext cx="44134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kumimoji="1" lang="en-US" altLang="ja-JP" smtClean="0">
                  <a:solidFill>
                    <a:srgbClr val="FFFFFF"/>
                  </a:solidFill>
                  <a:latin typeface="Arial Unicode MS" pitchFamily="50" charset="-128"/>
                </a:rPr>
                <a:t> θ</a:t>
              </a:r>
              <a:endParaRPr kumimoji="1" lang="ja-JP" altLang="en-US" smtClean="0">
                <a:solidFill>
                  <a:srgbClr val="FFFFFF"/>
                </a:solidFill>
                <a:latin typeface="Arial Unicode MS" pitchFamily="50" charset="-128"/>
              </a:endParaRPr>
            </a:p>
          </p:txBody>
        </p:sp>
        <p:sp>
          <p:nvSpPr>
            <p:cNvPr id="23" name="円弧 22"/>
            <p:cNvSpPr/>
            <p:nvPr/>
          </p:nvSpPr>
          <p:spPr bwMode="auto">
            <a:xfrm>
              <a:off x="4189473" y="4572000"/>
              <a:ext cx="2590765" cy="2590800"/>
            </a:xfrm>
            <a:prstGeom prst="arc">
              <a:avLst>
                <a:gd name="adj1" fmla="val 20241181"/>
                <a:gd name="adj2" fmla="val 0"/>
              </a:avLst>
            </a:prstGeom>
            <a:noFill/>
            <a:ln w="476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kumimoji="1" lang="ja-JP" altLang="en-US">
                <a:solidFill>
                  <a:srgbClr val="FFFFFF"/>
                </a:solidFill>
                <a:latin typeface="Arial Unicode MS" pitchFamily="50" charset="-128"/>
                <a:cs typeface="ＭＳ Ｐゴシック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altLang="ja-JP" smtClean="0"/>
              <a:t>Tau flight direction (1-prong events)</a:t>
            </a:r>
            <a:endParaRPr lang="ja-JP" altLang="en-US" smtClean="0"/>
          </a:p>
        </p:txBody>
      </p:sp>
      <p:grpSp>
        <p:nvGrpSpPr>
          <p:cNvPr id="2" name="図形グループ 28"/>
          <p:cNvGrpSpPr>
            <a:grpSpLocks/>
          </p:cNvGrpSpPr>
          <p:nvPr/>
        </p:nvGrpSpPr>
        <p:grpSpPr bwMode="auto">
          <a:xfrm>
            <a:off x="2514600" y="762000"/>
            <a:ext cx="6629400" cy="4800600"/>
            <a:chOff x="2186486" y="1447800"/>
            <a:chExt cx="6704734" cy="4953000"/>
          </a:xfrm>
        </p:grpSpPr>
        <p:pic>
          <p:nvPicPr>
            <p:cNvPr id="17420" name="図 9" descr="tau-res-z.png"/>
            <p:cNvPicPr>
              <a:picLocks noChangeAspect="1"/>
            </p:cNvPicPr>
            <p:nvPr/>
          </p:nvPicPr>
          <p:blipFill>
            <a:blip r:embed="rId2" cstate="print"/>
            <a:srcRect l="2586" t="10168" r="9483" b="2119"/>
            <a:stretch>
              <a:fillRect/>
            </a:stretch>
          </p:blipFill>
          <p:spPr bwMode="auto">
            <a:xfrm>
              <a:off x="2186486" y="1905000"/>
              <a:ext cx="6645964" cy="4495800"/>
            </a:xfrm>
            <a:prstGeom prst="rect">
              <a:avLst/>
            </a:prstGeom>
            <a:solidFill>
              <a:schemeClr val="bg1"/>
            </a:solidFill>
            <a:ln w="53975">
              <a:solidFill>
                <a:srgbClr val="0000FF"/>
              </a:solidFill>
              <a:round/>
              <a:headEnd/>
              <a:tailEnd/>
            </a:ln>
          </p:spPr>
        </p:pic>
        <p:sp>
          <p:nvSpPr>
            <p:cNvPr id="17421" name="テキスト ボックス 11"/>
            <p:cNvSpPr txBox="1">
              <a:spLocks noChangeArrowheads="1"/>
            </p:cNvSpPr>
            <p:nvPr/>
          </p:nvSpPr>
          <p:spPr bwMode="auto">
            <a:xfrm>
              <a:off x="4190200" y="1447800"/>
              <a:ext cx="4701020" cy="476321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kumimoji="1" lang="en-US" altLang="ja-JP" smtClean="0">
                  <a:solidFill>
                    <a:srgbClr val="FFFFFF"/>
                  </a:solidFill>
                  <a:latin typeface="Arial Unicode MS" pitchFamily="50" charset="-128"/>
                </a:rPr>
                <a:t>tau direction residual (reco – mc)</a:t>
              </a:r>
              <a:endParaRPr kumimoji="1" lang="ja-JP" altLang="en-US" smtClean="0">
                <a:solidFill>
                  <a:srgbClr val="FFFFFF"/>
                </a:solidFill>
                <a:latin typeface="Arial Unicode MS" pitchFamily="50" charset="-128"/>
              </a:endParaRPr>
            </a:p>
          </p:txBody>
        </p:sp>
        <p:sp>
          <p:nvSpPr>
            <p:cNvPr id="17422" name="テキスト ボックス 10"/>
            <p:cNvSpPr txBox="1">
              <a:spLocks noChangeArrowheads="1"/>
            </p:cNvSpPr>
            <p:nvPr/>
          </p:nvSpPr>
          <p:spPr bwMode="auto">
            <a:xfrm>
              <a:off x="5824417" y="2057400"/>
              <a:ext cx="1467469" cy="666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kumimoji="1" lang="en-US" altLang="ja-JP" smtClean="0">
                  <a:solidFill>
                    <a:srgbClr val="FF0000"/>
                  </a:solidFill>
                  <a:latin typeface="Arial Unicode MS" pitchFamily="50" charset="-128"/>
                </a:rPr>
                <a:t>tau</a:t>
              </a:r>
            </a:p>
            <a:p>
              <a:r>
                <a:rPr kumimoji="1" lang="en-US" altLang="ja-JP" sz="1200" smtClean="0">
                  <a:solidFill>
                    <a:srgbClr val="FF0000"/>
                  </a:solidFill>
                  <a:latin typeface="Arial Unicode MS" pitchFamily="50" charset="-128"/>
                </a:rPr>
                <a:t>(tau reco – tau mc)</a:t>
              </a:r>
              <a:endParaRPr kumimoji="1" lang="ja-JP" altLang="en-US" sz="1200" smtClean="0">
                <a:solidFill>
                  <a:srgbClr val="FF0000"/>
                </a:solidFill>
                <a:latin typeface="Arial Unicode MS" pitchFamily="50" charset="-128"/>
              </a:endParaRPr>
            </a:p>
          </p:txBody>
        </p:sp>
        <p:sp>
          <p:nvSpPr>
            <p:cNvPr id="17423" name="テキスト ボックス 11"/>
            <p:cNvSpPr txBox="1">
              <a:spLocks noChangeArrowheads="1"/>
            </p:cNvSpPr>
            <p:nvPr/>
          </p:nvSpPr>
          <p:spPr bwMode="auto">
            <a:xfrm>
              <a:off x="5925450" y="4356705"/>
              <a:ext cx="1732716" cy="666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kumimoji="1" lang="en-US" altLang="ja-JP" smtClean="0">
                  <a:solidFill>
                    <a:srgbClr val="000000"/>
                  </a:solidFill>
                  <a:latin typeface="Arial Unicode MS" pitchFamily="50" charset="-128"/>
                </a:rPr>
                <a:t>hadron</a:t>
              </a:r>
            </a:p>
            <a:p>
              <a:r>
                <a:rPr kumimoji="1" lang="en-US" altLang="ja-JP" sz="1200" smtClean="0">
                  <a:solidFill>
                    <a:srgbClr val="000000"/>
                  </a:solidFill>
                  <a:latin typeface="Arial Unicode MS" pitchFamily="50" charset="-128"/>
                </a:rPr>
                <a:t>(hadron reco – tau mc)</a:t>
              </a:r>
              <a:endParaRPr kumimoji="1" lang="ja-JP" altLang="en-US" sz="1200" smtClean="0">
                <a:solidFill>
                  <a:srgbClr val="000000"/>
                </a:solidFill>
                <a:latin typeface="Arial Unicode MS" pitchFamily="50" charset="-128"/>
              </a:endParaRPr>
            </a:p>
          </p:txBody>
        </p:sp>
        <p:cxnSp>
          <p:nvCxnSpPr>
            <p:cNvPr id="17424" name="直線コネクタ 24"/>
            <p:cNvCxnSpPr>
              <a:cxnSpLocks noChangeShapeType="1"/>
            </p:cNvCxnSpPr>
            <p:nvPr/>
          </p:nvCxnSpPr>
          <p:spPr bwMode="auto">
            <a:xfrm>
              <a:off x="8128354" y="2705705"/>
              <a:ext cx="608734" cy="1638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4" name="図形グループ 31"/>
          <p:cNvGrpSpPr>
            <a:grpSpLocks/>
          </p:cNvGrpSpPr>
          <p:nvPr/>
        </p:nvGrpSpPr>
        <p:grpSpPr bwMode="auto">
          <a:xfrm>
            <a:off x="0" y="762000"/>
            <a:ext cx="4038600" cy="4124325"/>
            <a:chOff x="0" y="838200"/>
            <a:chExt cx="4038600" cy="4123730"/>
          </a:xfrm>
        </p:grpSpPr>
        <p:pic>
          <p:nvPicPr>
            <p:cNvPr id="17417" name="図 7" descr="tau-z.png"/>
            <p:cNvPicPr>
              <a:picLocks noChangeAspect="1"/>
            </p:cNvPicPr>
            <p:nvPr/>
          </p:nvPicPr>
          <p:blipFill>
            <a:blip r:embed="rId3" cstate="print"/>
            <a:srcRect l="2443" t="8289" r="8765" b="1457"/>
            <a:stretch>
              <a:fillRect/>
            </a:stretch>
          </p:blipFill>
          <p:spPr bwMode="auto">
            <a:xfrm>
              <a:off x="76200" y="1307237"/>
              <a:ext cx="3962400" cy="2731363"/>
            </a:xfrm>
            <a:prstGeom prst="rect">
              <a:avLst/>
            </a:prstGeom>
            <a:noFill/>
            <a:ln w="50800">
              <a:solidFill>
                <a:srgbClr val="008000"/>
              </a:solidFill>
              <a:round/>
              <a:headEnd/>
              <a:tailEnd/>
            </a:ln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76200" y="4038138"/>
              <a:ext cx="2133600" cy="92379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508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pPr algn="l">
                <a:buFontTx/>
                <a:buChar char="-"/>
                <a:defRPr/>
              </a:pPr>
              <a:r>
                <a:rPr kumimoji="1" lang="en-US" altLang="ja-JP" sz="1800" dirty="0">
                  <a:solidFill>
                    <a:srgbClr val="000000"/>
                  </a:solidFill>
                  <a:latin typeface="Arial Unicode MS" charset="0"/>
                  <a:cs typeface="ＭＳ Ｐゴシック" charset="-128"/>
                </a:rPr>
                <a:t>hadron dir (</a:t>
              </a:r>
              <a:r>
                <a:rPr kumimoji="1" lang="en-US" altLang="ja-JP" sz="1800" dirty="0" err="1">
                  <a:solidFill>
                    <a:srgbClr val="000000"/>
                  </a:solidFill>
                  <a:latin typeface="Arial Unicode MS" charset="0"/>
                  <a:cs typeface="ＭＳ Ｐゴシック" charset="-128"/>
                </a:rPr>
                <a:t>reco</a:t>
              </a:r>
              <a:r>
                <a:rPr kumimoji="1" lang="en-US" altLang="ja-JP" sz="1800" dirty="0">
                  <a:solidFill>
                    <a:srgbClr val="000000"/>
                  </a:solidFill>
                  <a:latin typeface="Arial Unicode MS" charset="0"/>
                  <a:cs typeface="ＭＳ Ｐゴシック" charset="-128"/>
                </a:rPr>
                <a:t>)</a:t>
              </a:r>
            </a:p>
            <a:p>
              <a:pPr algn="l">
                <a:buFontTx/>
                <a:buChar char="-"/>
                <a:defRPr/>
              </a:pPr>
              <a:r>
                <a:rPr kumimoji="1" lang="en-US" altLang="ja-JP" sz="1800" dirty="0">
                  <a:solidFill>
                    <a:srgbClr val="FF0000"/>
                  </a:solidFill>
                  <a:latin typeface="Arial Unicode MS" charset="0"/>
                  <a:cs typeface="ＭＳ Ｐゴシック" charset="-128"/>
                </a:rPr>
                <a:t>tau dir (</a:t>
              </a:r>
              <a:r>
                <a:rPr kumimoji="1" lang="en-US" altLang="ja-JP" sz="1800" dirty="0" err="1">
                  <a:solidFill>
                    <a:srgbClr val="FF0000"/>
                  </a:solidFill>
                  <a:latin typeface="Arial Unicode MS" charset="0"/>
                  <a:cs typeface="ＭＳ Ｐゴシック" charset="-128"/>
                </a:rPr>
                <a:t>reco</a:t>
              </a:r>
              <a:r>
                <a:rPr kumimoji="1" lang="en-US" altLang="ja-JP" sz="1800" dirty="0">
                  <a:solidFill>
                    <a:srgbClr val="FF0000"/>
                  </a:solidFill>
                  <a:latin typeface="Arial Unicode MS" charset="0"/>
                  <a:cs typeface="ＭＳ Ｐゴシック" charset="-128"/>
                </a:rPr>
                <a:t>)</a:t>
              </a:r>
            </a:p>
            <a:p>
              <a:pPr algn="l">
                <a:buFontTx/>
                <a:buChar char="-"/>
                <a:defRPr/>
              </a:pPr>
              <a:r>
                <a:rPr kumimoji="1" lang="en-US" altLang="ja-JP" sz="1800" dirty="0">
                  <a:solidFill>
                    <a:srgbClr val="FFFF00"/>
                  </a:solidFill>
                  <a:latin typeface="Arial Unicode MS" charset="0"/>
                  <a:cs typeface="ＭＳ Ｐゴシック" charset="-128"/>
                </a:rPr>
                <a:t>tau dir (mc)</a:t>
              </a:r>
            </a:p>
          </p:txBody>
        </p:sp>
        <p:sp>
          <p:nvSpPr>
            <p:cNvPr id="17419" name="テキスト ボックス 27"/>
            <p:cNvSpPr txBox="1">
              <a:spLocks noChangeArrowheads="1"/>
            </p:cNvSpPr>
            <p:nvPr/>
          </p:nvSpPr>
          <p:spPr bwMode="auto">
            <a:xfrm>
              <a:off x="0" y="838200"/>
              <a:ext cx="3554879" cy="461665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kumimoji="1" lang="en-US" altLang="ja-JP" smtClean="0">
                  <a:solidFill>
                    <a:srgbClr val="FFFFFF"/>
                  </a:solidFill>
                  <a:latin typeface="Arial Unicode MS" pitchFamily="50" charset="-128"/>
                </a:rPr>
                <a:t>tau direction in lab frame</a:t>
              </a:r>
              <a:endParaRPr kumimoji="1" lang="ja-JP" altLang="en-US" smtClean="0">
                <a:solidFill>
                  <a:srgbClr val="FFFFFF"/>
                </a:solidFill>
                <a:latin typeface="Arial Unicode MS" pitchFamily="50" charset="-128"/>
              </a:endParaRPr>
            </a:p>
          </p:txBody>
        </p:sp>
      </p:grpSp>
      <p:sp>
        <p:nvSpPr>
          <p:cNvPr id="17413" name="テキスト ボックス 32"/>
          <p:cNvSpPr txBox="1">
            <a:spLocks noChangeArrowheads="1"/>
          </p:cNvSpPr>
          <p:nvPr/>
        </p:nvSpPr>
        <p:spPr bwMode="auto">
          <a:xfrm>
            <a:off x="381000" y="5638800"/>
            <a:ext cx="8458200" cy="830263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kumimoji="1" lang="en-US" altLang="ja-JP" smtClean="0">
                <a:solidFill>
                  <a:srgbClr val="FFFFFF"/>
                </a:solidFill>
                <a:latin typeface="Arial Unicode MS" pitchFamily="50" charset="-128"/>
              </a:rPr>
              <a:t>tau direction successfully reconstructed (3-prong work next)</a:t>
            </a:r>
          </a:p>
          <a:p>
            <a:pPr algn="l"/>
            <a:r>
              <a:rPr kumimoji="1" lang="en-US" altLang="ja-JP" smtClean="0">
                <a:solidFill>
                  <a:srgbClr val="FFFFFF"/>
                </a:solidFill>
                <a:latin typeface="Arial Unicode MS" pitchFamily="50" charset="-128"/>
              </a:rPr>
              <a:t>better than assuming tau dir = hadron dir </a:t>
            </a:r>
            <a:r>
              <a:rPr kumimoji="1" lang="en-US" altLang="ja-JP" sz="2000" smtClean="0">
                <a:solidFill>
                  <a:srgbClr val="FFFFFF"/>
                </a:solidFill>
                <a:latin typeface="Arial Unicode MS" pitchFamily="50" charset="-128"/>
              </a:rPr>
              <a:t>(rms: 0.0059 &gt; 0.0050)</a:t>
            </a:r>
            <a:endParaRPr kumimoji="1" lang="ja-JP" altLang="en-US" sz="2000" smtClean="0">
              <a:solidFill>
                <a:srgbClr val="FFFFFF"/>
              </a:solidFill>
              <a:latin typeface="Arial Unicode MS" pitchFamily="50" charset="-128"/>
            </a:endParaRPr>
          </a:p>
        </p:txBody>
      </p:sp>
      <p:cxnSp>
        <p:nvCxnSpPr>
          <p:cNvPr id="17414" name="直線矢印コネクタ 36"/>
          <p:cNvCxnSpPr>
            <a:cxnSpLocks noChangeShapeType="1"/>
          </p:cNvCxnSpPr>
          <p:nvPr/>
        </p:nvCxnSpPr>
        <p:spPr bwMode="auto">
          <a:xfrm>
            <a:off x="6248400" y="2133600"/>
            <a:ext cx="1066800" cy="1588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7415" name="直線矢印コネクタ 38"/>
          <p:cNvCxnSpPr>
            <a:cxnSpLocks noChangeShapeType="1"/>
          </p:cNvCxnSpPr>
          <p:nvPr/>
        </p:nvCxnSpPr>
        <p:spPr bwMode="auto">
          <a:xfrm>
            <a:off x="6248400" y="3505200"/>
            <a:ext cx="1066800" cy="1588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7416" name="テキスト ボックス 40"/>
          <p:cNvSpPr txBox="1">
            <a:spLocks noChangeArrowheads="1"/>
          </p:cNvSpPr>
          <p:nvPr/>
        </p:nvSpPr>
        <p:spPr bwMode="auto">
          <a:xfrm>
            <a:off x="3276600" y="4419600"/>
            <a:ext cx="2408238" cy="33813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en-US" altLang="ja-JP" sz="1600" smtClean="0">
                <a:solidFill>
                  <a:srgbClr val="000000"/>
                </a:solidFill>
                <a:latin typeface="Arial Unicode MS" pitchFamily="50" charset="-128"/>
              </a:rPr>
              <a:t>x,y residuals look similar</a:t>
            </a:r>
            <a:endParaRPr kumimoji="1" lang="ja-JP" altLang="en-US" sz="1600" smtClean="0">
              <a:solidFill>
                <a:srgbClr val="000000"/>
              </a:solidFill>
              <a:latin typeface="Arial Unicode MS" pitchFamily="50" charset="-128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1601450"/>
            <a:ext cx="700223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smtClean="0">
                <a:solidFill>
                  <a:srgbClr val="990099"/>
                </a:solidFill>
              </a:rPr>
              <a:t>Summary of Results from the </a:t>
            </a:r>
          </a:p>
          <a:p>
            <a:r>
              <a:rPr lang="en-US" sz="4400" smtClean="0">
                <a:solidFill>
                  <a:srgbClr val="990099"/>
                </a:solidFill>
              </a:rPr>
              <a:t>Detector Concept Groups</a:t>
            </a:r>
            <a:endParaRPr lang="en-US" sz="4400">
              <a:solidFill>
                <a:srgbClr val="990099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138" name="Object 2"/>
          <p:cNvGraphicFramePr>
            <a:graphicFrameLocks noChangeAspect="1"/>
          </p:cNvGraphicFramePr>
          <p:nvPr/>
        </p:nvGraphicFramePr>
        <p:xfrm>
          <a:off x="1423670" y="2743200"/>
          <a:ext cx="6348730" cy="2312132"/>
        </p:xfrm>
        <a:graphic>
          <a:graphicData uri="http://schemas.openxmlformats.org/presentationml/2006/ole">
            <p:oleObj spid="_x0000_s199682" name="Equation" r:id="rId3" imgW="2577960" imgH="939600" progId="Equation.DSMT4">
              <p:embed/>
            </p:oleObj>
          </a:graphicData>
        </a:graphic>
      </p:graphicFrame>
      <p:graphicFrame>
        <p:nvGraphicFramePr>
          <p:cNvPr id="91139" name="Object 2"/>
          <p:cNvGraphicFramePr>
            <a:graphicFrameLocks noChangeAspect="1"/>
          </p:cNvGraphicFramePr>
          <p:nvPr/>
        </p:nvGraphicFramePr>
        <p:xfrm>
          <a:off x="1293813" y="793750"/>
          <a:ext cx="6581775" cy="1127125"/>
        </p:xfrm>
        <a:graphic>
          <a:graphicData uri="http://schemas.openxmlformats.org/presentationml/2006/ole">
            <p:oleObj spid="_x0000_s199683" name="Equation" r:id="rId4" imgW="2666880" imgH="457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138" name="Object 2"/>
          <p:cNvGraphicFramePr>
            <a:graphicFrameLocks noChangeAspect="1"/>
          </p:cNvGraphicFramePr>
          <p:nvPr/>
        </p:nvGraphicFramePr>
        <p:xfrm>
          <a:off x="1185863" y="2828925"/>
          <a:ext cx="6804025" cy="3343275"/>
        </p:xfrm>
        <a:graphic>
          <a:graphicData uri="http://schemas.openxmlformats.org/presentationml/2006/ole">
            <p:oleObj spid="_x0000_s95234" name="Equation" r:id="rId3" imgW="3352680" imgH="1650960" progId="Equation.DSMT4">
              <p:embed/>
            </p:oleObj>
          </a:graphicData>
        </a:graphic>
      </p:graphicFrame>
      <p:graphicFrame>
        <p:nvGraphicFramePr>
          <p:cNvPr id="91139" name="Object 2"/>
          <p:cNvGraphicFramePr>
            <a:graphicFrameLocks noChangeAspect="1"/>
          </p:cNvGraphicFramePr>
          <p:nvPr/>
        </p:nvGraphicFramePr>
        <p:xfrm>
          <a:off x="2232025" y="795338"/>
          <a:ext cx="4700588" cy="1125537"/>
        </p:xfrm>
        <a:graphic>
          <a:graphicData uri="http://schemas.openxmlformats.org/presentationml/2006/ole">
            <p:oleObj spid="_x0000_s95235" name="Equation" r:id="rId4" imgW="1904760" imgH="457200" progId="Equation.DSMT4">
              <p:embed/>
            </p:oleObj>
          </a:graphicData>
        </a:graphic>
      </p:graphicFrame>
      <p:graphicFrame>
        <p:nvGraphicFramePr>
          <p:cNvPr id="94215" name="Object 7"/>
          <p:cNvGraphicFramePr>
            <a:graphicFrameLocks noChangeAspect="1"/>
          </p:cNvGraphicFramePr>
          <p:nvPr/>
        </p:nvGraphicFramePr>
        <p:xfrm>
          <a:off x="4114800" y="2319337"/>
          <a:ext cx="725487" cy="411163"/>
        </p:xfrm>
        <a:graphic>
          <a:graphicData uri="http://schemas.openxmlformats.org/presentationml/2006/ole">
            <p:oleObj spid="_x0000_s95237" name="Equation" r:id="rId5" imgW="291960" imgH="164880" progId="Equation.DSMT4">
              <p:embed/>
            </p:oleObj>
          </a:graphicData>
        </a:graphic>
      </p:graphicFrame>
      <p:graphicFrame>
        <p:nvGraphicFramePr>
          <p:cNvPr id="94216" name="Object 8"/>
          <p:cNvGraphicFramePr>
            <a:graphicFrameLocks noChangeAspect="1"/>
          </p:cNvGraphicFramePr>
          <p:nvPr/>
        </p:nvGraphicFramePr>
        <p:xfrm>
          <a:off x="6621462" y="2300287"/>
          <a:ext cx="693738" cy="442913"/>
        </p:xfrm>
        <a:graphic>
          <a:graphicData uri="http://schemas.openxmlformats.org/presentationml/2006/ole">
            <p:oleObj spid="_x0000_s95238" name="Equation" r:id="rId6" imgW="279360" imgH="1774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138" name="Object 2"/>
          <p:cNvGraphicFramePr>
            <a:graphicFrameLocks noChangeAspect="1"/>
          </p:cNvGraphicFramePr>
          <p:nvPr/>
        </p:nvGraphicFramePr>
        <p:xfrm>
          <a:off x="223838" y="2819400"/>
          <a:ext cx="8913812" cy="1517650"/>
        </p:xfrm>
        <a:graphic>
          <a:graphicData uri="http://schemas.openxmlformats.org/presentationml/2006/ole">
            <p:oleObj spid="_x0000_s93186" name="Equation" r:id="rId3" imgW="4394160" imgH="749160" progId="Equation.DSMT4">
              <p:embed/>
            </p:oleObj>
          </a:graphicData>
        </a:graphic>
      </p:graphicFrame>
      <p:graphicFrame>
        <p:nvGraphicFramePr>
          <p:cNvPr id="91139" name="Object 2"/>
          <p:cNvGraphicFramePr>
            <a:graphicFrameLocks noChangeAspect="1"/>
          </p:cNvGraphicFramePr>
          <p:nvPr/>
        </p:nvGraphicFramePr>
        <p:xfrm>
          <a:off x="1574800" y="763588"/>
          <a:ext cx="6018213" cy="1189037"/>
        </p:xfrm>
        <a:graphic>
          <a:graphicData uri="http://schemas.openxmlformats.org/presentationml/2006/ole">
            <p:oleObj spid="_x0000_s93187" name="Equation" r:id="rId4" imgW="2438280" imgH="482400" progId="Equation.DSMT4">
              <p:embed/>
            </p:oleObj>
          </a:graphicData>
        </a:graphic>
      </p:graphicFrame>
      <p:graphicFrame>
        <p:nvGraphicFramePr>
          <p:cNvPr id="93189" name="Object 2"/>
          <p:cNvGraphicFramePr>
            <a:graphicFrameLocks noChangeAspect="1"/>
          </p:cNvGraphicFramePr>
          <p:nvPr/>
        </p:nvGraphicFramePr>
        <p:xfrm>
          <a:off x="3429000" y="2504303"/>
          <a:ext cx="2590800" cy="315097"/>
        </p:xfrm>
        <a:graphic>
          <a:graphicData uri="http://schemas.openxmlformats.org/presentationml/2006/ole">
            <p:oleObj spid="_x0000_s93189" name="Equation" r:id="rId5" imgW="1879560" imgH="228600" progId="Equation.DSMT4">
              <p:embed/>
            </p:oleObj>
          </a:graphicData>
        </a:graphic>
      </p:graphicFrame>
      <p:graphicFrame>
        <p:nvGraphicFramePr>
          <p:cNvPr id="93190" name="Object 2"/>
          <p:cNvGraphicFramePr>
            <a:graphicFrameLocks noChangeAspect="1"/>
          </p:cNvGraphicFramePr>
          <p:nvPr/>
        </p:nvGraphicFramePr>
        <p:xfrm>
          <a:off x="6324600" y="2514600"/>
          <a:ext cx="2590800" cy="314325"/>
        </p:xfrm>
        <a:graphic>
          <a:graphicData uri="http://schemas.openxmlformats.org/presentationml/2006/ole">
            <p:oleObj spid="_x0000_s93190" name="Equation" r:id="rId6" imgW="1879560" imgH="2286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077200" cy="1470025"/>
          </a:xfrm>
        </p:spPr>
        <p:txBody>
          <a:bodyPr/>
          <a:lstStyle/>
          <a:p>
            <a:r>
              <a:rPr lang="en-US" smtClean="0">
                <a:solidFill>
                  <a:srgbClr val="990099"/>
                </a:solidFill>
              </a:rPr>
              <a:t>Top Mass &amp; </a:t>
            </a:r>
            <a:r>
              <a:rPr lang="en-US" smtClean="0">
                <a:solidFill>
                  <a:srgbClr val="990099"/>
                </a:solidFill>
                <a:latin typeface="Symbol" pitchFamily="18" charset="2"/>
              </a:rPr>
              <a:t>s</a:t>
            </a:r>
            <a:r>
              <a:rPr lang="en-US" smtClean="0">
                <a:solidFill>
                  <a:srgbClr val="990099"/>
                </a:solidFill>
              </a:rPr>
              <a:t> Measurement</a:t>
            </a:r>
            <a:endParaRPr lang="en-US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0" y="304800"/>
            <a:ext cx="29770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smtClean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Conclusion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1371600"/>
            <a:ext cx="80010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smtClean="0">
                <a:latin typeface="Arial" pitchFamily="34" charset="0"/>
                <a:cs typeface="Arial" pitchFamily="34" charset="0"/>
              </a:rPr>
              <a:t>ILD (</a:t>
            </a:r>
            <a:r>
              <a:rPr lang="en-US" sz="1800" smtClean="0">
                <a:latin typeface="Arial" pitchFamily="34" charset="0"/>
                <a:cs typeface="Arial" pitchFamily="34" charset="0"/>
              </a:rPr>
              <a:t>SiD) have demonstrated that </a:t>
            </a:r>
            <a:r>
              <a:rPr lang="en-US" sz="1800" smtClean="0">
                <a:latin typeface="Arial" pitchFamily="34" charset="0"/>
                <a:cs typeface="Arial" pitchFamily="34" charset="0"/>
              </a:rPr>
              <a:t>they </a:t>
            </a:r>
            <a:r>
              <a:rPr lang="en-US" sz="1800" smtClean="0">
                <a:latin typeface="Arial" pitchFamily="34" charset="0"/>
                <a:cs typeface="Arial" pitchFamily="34" charset="0"/>
              </a:rPr>
              <a:t>can </a:t>
            </a:r>
            <a:r>
              <a:rPr lang="en-US" sz="1800" smtClean="0">
                <a:latin typeface="Arial" pitchFamily="34" charset="0"/>
                <a:cs typeface="Arial" pitchFamily="34" charset="0"/>
              </a:rPr>
              <a:t>measure the mass of the top quark in the fully hadronic channel at Ecm=500 GeV with 40 (45) MeV statistical precision.  They have also shown that the </a:t>
            </a:r>
            <a:r>
              <a:rPr lang="en-US" sz="1800" smtClean="0">
                <a:latin typeface="Arial" pitchFamily="34" charset="0"/>
                <a:cs typeface="Arial" pitchFamily="34" charset="0"/>
              </a:rPr>
              <a:t>vector and axial-vector </a:t>
            </a:r>
            <a:r>
              <a:rPr lang="en-US" sz="1800" smtClean="0">
                <a:latin typeface="Arial" pitchFamily="34" charset="0"/>
                <a:cs typeface="Arial" pitchFamily="34" charset="0"/>
              </a:rPr>
              <a:t>couplings </a:t>
            </a:r>
            <a:r>
              <a:rPr lang="en-US" sz="1800" smtClean="0">
                <a:latin typeface="Arial" pitchFamily="34" charset="0"/>
                <a:cs typeface="Arial" pitchFamily="34" charset="0"/>
              </a:rPr>
              <a:t>of the top quark can be measured through the forward-backward asymmetry in the challenging fully hadronic mode with a precision of 0.008</a:t>
            </a:r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5000" y="3048000"/>
            <a:ext cx="8001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smtClean="0">
                <a:latin typeface="Arial" pitchFamily="34" charset="0"/>
                <a:cs typeface="Arial" pitchFamily="34" charset="0"/>
              </a:rPr>
              <a:t>ILD </a:t>
            </a:r>
            <a:r>
              <a:rPr lang="en-US" sz="180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sz="1800" smtClean="0">
                <a:latin typeface="Arial" pitchFamily="34" charset="0"/>
                <a:cs typeface="Arial" pitchFamily="34" charset="0"/>
              </a:rPr>
              <a:t>SiD can identify the decay modes of 250 GeV tau leptons with purities and efficiencies in the 90% range.  They both measure the tau polarization with an accuracy of 0.7%.</a:t>
            </a:r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9200" y="4953000"/>
            <a:ext cx="7162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smtClean="0">
                <a:latin typeface="Arial" pitchFamily="34" charset="0"/>
                <a:cs typeface="Arial" pitchFamily="34" charset="0"/>
              </a:rPr>
              <a:t>Future studies of top quark coupling measurements would involve top polarization studies with optimal observables. </a:t>
            </a:r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9199" y="5722203"/>
            <a:ext cx="71628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smtClean="0">
                <a:latin typeface="Arial" pitchFamily="34" charset="0"/>
                <a:cs typeface="Arial" pitchFamily="34" charset="0"/>
              </a:rPr>
              <a:t>Future studies of tau coupling measurements are already underway in ILD with the addition of the a</a:t>
            </a:r>
            <a:r>
              <a:rPr lang="en-US" sz="1600" baseline="-2500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600" smtClean="0">
                <a:latin typeface="Arial" pitchFamily="34" charset="0"/>
                <a:cs typeface="Arial" pitchFamily="34" charset="0"/>
              </a:rPr>
              <a:t> decay mode and the incorporation of vertex detector information to further constrain the tau direction.</a:t>
            </a:r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5000" y="4230469"/>
            <a:ext cx="8001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smtClean="0">
                <a:latin typeface="Arial" pitchFamily="34" charset="0"/>
                <a:cs typeface="Arial" pitchFamily="34" charset="0"/>
              </a:rPr>
              <a:t>ILD and SiD are well positioned to take the next steps in studies of top and tau couplings:</a:t>
            </a:r>
            <a:endParaRPr lang="en-US" sz="18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863" y="414338"/>
            <a:ext cx="7534275" cy="6029325"/>
          </a:xfrm>
          <a:prstGeom prst="rect">
            <a:avLst/>
          </a:prstGeom>
          <a:noFill/>
          <a:ln w="19050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90525"/>
            <a:ext cx="7924800" cy="6076950"/>
          </a:xfrm>
          <a:prstGeom prst="rect">
            <a:avLst/>
          </a:prstGeom>
          <a:noFill/>
          <a:ln w="19050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613" y="461963"/>
            <a:ext cx="7724775" cy="5934075"/>
          </a:xfrm>
          <a:prstGeom prst="rect">
            <a:avLst/>
          </a:prstGeom>
          <a:noFill/>
          <a:ln w="19050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" y="428625"/>
            <a:ext cx="7486650" cy="6000750"/>
          </a:xfrm>
          <a:prstGeom prst="rect">
            <a:avLst/>
          </a:prstGeom>
          <a:noFill/>
          <a:ln w="19050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825" y="438150"/>
            <a:ext cx="8134350" cy="5981700"/>
          </a:xfrm>
          <a:prstGeom prst="rect">
            <a:avLst/>
          </a:prstGeom>
          <a:noFill/>
          <a:ln w="19050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00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00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Arial Unicode MS"/>
        <a:ea typeface="ＭＳ Ｐゴシック"/>
        <a:cs typeface=""/>
      </a:majorFont>
      <a:minorFont>
        <a:latin typeface="Arial Unicode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00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00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19141</TotalTime>
  <Words>803</Words>
  <Application>Microsoft Office PowerPoint</Application>
  <PresentationFormat>On-screen Show (4:3)</PresentationFormat>
  <Paragraphs>111</Paragraphs>
  <Slides>40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Default Design</vt:lpstr>
      <vt:lpstr>標準デザイン</vt:lpstr>
      <vt:lpstr>1_Default Design</vt:lpstr>
      <vt:lpstr>Equation</vt:lpstr>
      <vt:lpstr>MathType 6.0 Equation</vt:lpstr>
      <vt:lpstr>Top and Tau Measurements</vt:lpstr>
      <vt:lpstr>Slide 2</vt:lpstr>
      <vt:lpstr>Slide 3</vt:lpstr>
      <vt:lpstr>Top Mass &amp; s Measurement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Top AFB Measurement</vt:lpstr>
      <vt:lpstr>Slide 15</vt:lpstr>
      <vt:lpstr>Slide 16</vt:lpstr>
      <vt:lpstr>Slide 17</vt:lpstr>
      <vt:lpstr>Slide 18</vt:lpstr>
      <vt:lpstr>Slide 19</vt:lpstr>
      <vt:lpstr>Tau stot, AFB and Decay Mode ID </vt:lpstr>
      <vt:lpstr>Tau selection and background</vt:lpstr>
      <vt:lpstr>Tau pair cross section and AFB</vt:lpstr>
      <vt:lpstr>Slide 23</vt:lpstr>
      <vt:lpstr>Slide 24</vt:lpstr>
      <vt:lpstr>Slide 25</vt:lpstr>
      <vt:lpstr>Slide 26</vt:lpstr>
      <vt:lpstr>Slide 27</vt:lpstr>
      <vt:lpstr>Tau Polarization Measurement</vt:lpstr>
      <vt:lpstr>Decay modes in Apol analysis</vt:lpstr>
      <vt:lpstr>Optimal observable</vt:lpstr>
      <vt:lpstr>Optimal observable</vt:lpstr>
      <vt:lpstr>Optimal observable distribution</vt:lpstr>
      <vt:lpstr>Polarization of tau</vt:lpstr>
      <vt:lpstr>Tau flight direction</vt:lpstr>
      <vt:lpstr>Tau flight direction (1-prong events)</vt:lpstr>
      <vt:lpstr>Slide 36</vt:lpstr>
      <vt:lpstr>Slide 37</vt:lpstr>
      <vt:lpstr>Slide 38</vt:lpstr>
      <vt:lpstr>Slide 39</vt:lpstr>
      <vt:lpstr>Slide 40</vt:lpstr>
    </vt:vector>
  </TitlesOfParts>
  <Company>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SLAC</dc:creator>
  <cp:lastModifiedBy>Timothy Barklow</cp:lastModifiedBy>
  <cp:revision>662</cp:revision>
  <dcterms:created xsi:type="dcterms:W3CDTF">2003-02-05T00:06:42Z</dcterms:created>
  <dcterms:modified xsi:type="dcterms:W3CDTF">2009-10-02T16:27:08Z</dcterms:modified>
</cp:coreProperties>
</file>