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57" r:id="rId3"/>
    <p:sldId id="258" r:id="rId4"/>
    <p:sldId id="259" r:id="rId5"/>
    <p:sldId id="260" r:id="rId6"/>
    <p:sldId id="263" r:id="rId7"/>
    <p:sldId id="264" r:id="rId8"/>
    <p:sldId id="265" r:id="rId9"/>
    <p:sldId id="266" r:id="rId10"/>
    <p:sldId id="267" r:id="rId11"/>
    <p:sldId id="268" r:id="rId12"/>
    <p:sldId id="269" r:id="rId13"/>
    <p:sldId id="270" r:id="rId14"/>
    <p:sldId id="271" r:id="rId15"/>
    <p:sldId id="272" r:id="rId16"/>
    <p:sldId id="273" r:id="rId17"/>
    <p:sldId id="2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7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EFE6E3-239D-4180-92B7-C15D280BD7BD}" type="datetimeFigureOut">
              <a:rPr lang="en-US" smtClean="0"/>
              <a:pPr/>
              <a:t>9/30/2009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049B68-77F9-48F9-99D3-09E0713051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Footer Placeholder 4"/>
          <p:cNvSpPr>
            <a:spLocks noGrp="1"/>
          </p:cNvSpPr>
          <p:nvPr>
            <p:ph type="ftr" sz="quarter" idx="11"/>
          </p:nvPr>
        </p:nvSpPr>
        <p:spPr/>
        <p:txBody>
          <a:bodyPr/>
          <a:lstStyle/>
          <a:p>
            <a:r>
              <a:rPr lang="en-US" smtClean="0"/>
              <a:t>FNAL / S1 Global / ALCPG09</a:t>
            </a:r>
            <a:endParaRPr lang="en-US"/>
          </a:p>
        </p:txBody>
      </p:sp>
      <p:sp>
        <p:nvSpPr>
          <p:cNvPr id="6" name="Slide Number Placeholder 5"/>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Footer Placeholder 4"/>
          <p:cNvSpPr>
            <a:spLocks noGrp="1"/>
          </p:cNvSpPr>
          <p:nvPr>
            <p:ph type="ftr" sz="quarter" idx="11"/>
          </p:nvPr>
        </p:nvSpPr>
        <p:spPr/>
        <p:txBody>
          <a:bodyPr/>
          <a:lstStyle/>
          <a:p>
            <a:r>
              <a:rPr lang="en-US" smtClean="0"/>
              <a:t>FNAL / S1 Global / ALCPG09</a:t>
            </a:r>
            <a:endParaRPr lang="en-US"/>
          </a:p>
        </p:txBody>
      </p:sp>
      <p:sp>
        <p:nvSpPr>
          <p:cNvPr id="6" name="Slide Number Placeholder 5"/>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Footer Placeholder 4"/>
          <p:cNvSpPr>
            <a:spLocks noGrp="1"/>
          </p:cNvSpPr>
          <p:nvPr>
            <p:ph type="ftr" sz="quarter" idx="11"/>
          </p:nvPr>
        </p:nvSpPr>
        <p:spPr/>
        <p:txBody>
          <a:bodyPr/>
          <a:lstStyle/>
          <a:p>
            <a:r>
              <a:rPr lang="en-US" smtClean="0"/>
              <a:t>FNAL / S1 Global / ALCPG09</a:t>
            </a:r>
            <a:endParaRPr lang="en-US"/>
          </a:p>
        </p:txBody>
      </p:sp>
      <p:sp>
        <p:nvSpPr>
          <p:cNvPr id="6" name="Slide Number Placeholder 5"/>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Footer Placeholder 4"/>
          <p:cNvSpPr>
            <a:spLocks noGrp="1"/>
          </p:cNvSpPr>
          <p:nvPr>
            <p:ph type="ftr" sz="quarter" idx="11"/>
          </p:nvPr>
        </p:nvSpPr>
        <p:spPr/>
        <p:txBody>
          <a:bodyPr/>
          <a:lstStyle/>
          <a:p>
            <a:r>
              <a:rPr lang="en-US" smtClean="0"/>
              <a:t>FNAL / S1 Global / ALCPG09</a:t>
            </a:r>
            <a:endParaRPr lang="en-US"/>
          </a:p>
        </p:txBody>
      </p:sp>
      <p:sp>
        <p:nvSpPr>
          <p:cNvPr id="6" name="Slide Number Placeholder 5"/>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Footer Placeholder 4"/>
          <p:cNvSpPr>
            <a:spLocks noGrp="1"/>
          </p:cNvSpPr>
          <p:nvPr>
            <p:ph type="ftr" sz="quarter" idx="11"/>
          </p:nvPr>
        </p:nvSpPr>
        <p:spPr/>
        <p:txBody>
          <a:bodyPr/>
          <a:lstStyle/>
          <a:p>
            <a:r>
              <a:rPr lang="en-US" smtClean="0"/>
              <a:t>FNAL / S1 Global / ALCPG09</a:t>
            </a:r>
            <a:endParaRPr lang="en-US"/>
          </a:p>
        </p:txBody>
      </p:sp>
      <p:sp>
        <p:nvSpPr>
          <p:cNvPr id="6" name="Slide Number Placeholder 5"/>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9/30/2009</a:t>
            </a:r>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sp>
        <p:nvSpPr>
          <p:cNvPr id="7" name="Slide Number Placeholder 6"/>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9/30/2009</a:t>
            </a:r>
            <a:endParaRPr lang="en-US"/>
          </a:p>
        </p:txBody>
      </p:sp>
      <p:sp>
        <p:nvSpPr>
          <p:cNvPr id="8" name="Footer Placeholder 7"/>
          <p:cNvSpPr>
            <a:spLocks noGrp="1"/>
          </p:cNvSpPr>
          <p:nvPr>
            <p:ph type="ftr" sz="quarter" idx="11"/>
          </p:nvPr>
        </p:nvSpPr>
        <p:spPr/>
        <p:txBody>
          <a:bodyPr/>
          <a:lstStyle/>
          <a:p>
            <a:r>
              <a:rPr lang="en-US" smtClean="0"/>
              <a:t>FNAL / S1 Global / ALCPG09</a:t>
            </a:r>
            <a:endParaRPr lang="en-US"/>
          </a:p>
        </p:txBody>
      </p:sp>
      <p:sp>
        <p:nvSpPr>
          <p:cNvPr id="9" name="Slide Number Placeholder 8"/>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9/30/2009</a:t>
            </a:r>
            <a:endParaRPr lang="en-US"/>
          </a:p>
        </p:txBody>
      </p:sp>
      <p:sp>
        <p:nvSpPr>
          <p:cNvPr id="4" name="Footer Placeholder 3"/>
          <p:cNvSpPr>
            <a:spLocks noGrp="1"/>
          </p:cNvSpPr>
          <p:nvPr>
            <p:ph type="ftr" sz="quarter" idx="11"/>
          </p:nvPr>
        </p:nvSpPr>
        <p:spPr/>
        <p:txBody>
          <a:bodyPr/>
          <a:lstStyle/>
          <a:p>
            <a:r>
              <a:rPr lang="en-US" smtClean="0"/>
              <a:t>FNAL / S1 Global / ALCPG09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9/30/2009</a:t>
            </a:r>
            <a:endParaRPr lang="en-US"/>
          </a:p>
        </p:txBody>
      </p:sp>
      <p:sp>
        <p:nvSpPr>
          <p:cNvPr id="3" name="Footer Placeholder 2"/>
          <p:cNvSpPr>
            <a:spLocks noGrp="1"/>
          </p:cNvSpPr>
          <p:nvPr>
            <p:ph type="ftr" sz="quarter" idx="11"/>
          </p:nvPr>
        </p:nvSpPr>
        <p:spPr/>
        <p:txBody>
          <a:bodyPr/>
          <a:lstStyle/>
          <a:p>
            <a:r>
              <a:rPr lang="en-US" smtClean="0"/>
              <a:t>FNAL / S1 Global / ALCPG09</a:t>
            </a:r>
            <a:endParaRPr lang="en-US"/>
          </a:p>
        </p:txBody>
      </p:sp>
      <p:sp>
        <p:nvSpPr>
          <p:cNvPr id="4" name="Slide Number Placeholder 3"/>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9/30/2009</a:t>
            </a:r>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sp>
        <p:nvSpPr>
          <p:cNvPr id="7" name="Slide Number Placeholder 6"/>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9/30/2009</a:t>
            </a:r>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sp>
        <p:nvSpPr>
          <p:cNvPr id="7" name="Slide Number Placeholder 6"/>
          <p:cNvSpPr>
            <a:spLocks noGrp="1"/>
          </p:cNvSpPr>
          <p:nvPr>
            <p:ph type="sldNum" sz="quarter" idx="12"/>
          </p:nvPr>
        </p:nvSpPr>
        <p:spPr/>
        <p:txBody>
          <a:bodyPr/>
          <a:lstStyle/>
          <a:p>
            <a:fld id="{4978C10E-D2A9-4C77-81AD-ECD574B895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9/30/2009</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FNAL / S1 Global / ALCPG09</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78C10E-D2A9-4C77-81AD-ECD574B895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FNAL Cavities for S1 Global</a:t>
            </a:r>
            <a:endParaRPr lang="en-US" dirty="0"/>
          </a:p>
        </p:txBody>
      </p:sp>
      <p:sp>
        <p:nvSpPr>
          <p:cNvPr id="3" name="Subtitle 2"/>
          <p:cNvSpPr>
            <a:spLocks noGrp="1"/>
          </p:cNvSpPr>
          <p:nvPr>
            <p:ph type="subTitle" idx="1"/>
          </p:nvPr>
        </p:nvSpPr>
        <p:spPr/>
        <p:txBody>
          <a:bodyPr/>
          <a:lstStyle/>
          <a:p>
            <a:r>
              <a:rPr lang="en-US" dirty="0" smtClean="0"/>
              <a:t>Jim </a:t>
            </a:r>
            <a:r>
              <a:rPr lang="en-US" dirty="0" err="1" smtClean="0"/>
              <a:t>Kerby</a:t>
            </a:r>
            <a:endParaRPr lang="en-US" dirty="0" smtClean="0"/>
          </a:p>
          <a:p>
            <a:r>
              <a:rPr lang="en-US" dirty="0" smtClean="0"/>
              <a:t>ALCPG 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57200" y="274638"/>
            <a:ext cx="8153400" cy="868362"/>
          </a:xfrm>
        </p:spPr>
        <p:txBody>
          <a:bodyPr>
            <a:normAutofit fontScale="90000"/>
          </a:bodyPr>
          <a:lstStyle/>
          <a:p>
            <a:r>
              <a:rPr lang="en-US" dirty="0" smtClean="0">
                <a:solidFill>
                  <a:srgbClr val="0000CC"/>
                </a:solidFill>
              </a:rPr>
              <a:t>Cavity Shipment (thanks to T. </a:t>
            </a:r>
            <a:r>
              <a:rPr lang="en-US" dirty="0" err="1" smtClean="0">
                <a:solidFill>
                  <a:srgbClr val="0000CC"/>
                </a:solidFill>
              </a:rPr>
              <a:t>Arkan</a:t>
            </a:r>
            <a:r>
              <a:rPr lang="en-US" dirty="0" smtClean="0">
                <a:solidFill>
                  <a:srgbClr val="0000CC"/>
                </a:solidFill>
              </a:rPr>
              <a:t>)</a:t>
            </a:r>
            <a:endParaRPr lang="en-US" dirty="0">
              <a:solidFill>
                <a:srgbClr val="0000CC"/>
              </a:solidFill>
            </a:endParaRPr>
          </a:p>
        </p:txBody>
      </p:sp>
      <p:sp>
        <p:nvSpPr>
          <p:cNvPr id="2053" name="Rectangle 5"/>
          <p:cNvSpPr>
            <a:spLocks noGrp="1" noChangeArrowheads="1"/>
          </p:cNvSpPr>
          <p:nvPr>
            <p:ph type="body" idx="1"/>
          </p:nvPr>
        </p:nvSpPr>
        <p:spPr>
          <a:xfrm>
            <a:off x="457200" y="1066800"/>
            <a:ext cx="8305800" cy="2209800"/>
          </a:xfrm>
        </p:spPr>
        <p:txBody>
          <a:bodyPr/>
          <a:lstStyle/>
          <a:p>
            <a:pPr>
              <a:lnSpc>
                <a:spcPct val="80000"/>
              </a:lnSpc>
            </a:pPr>
            <a:r>
              <a:rPr lang="en-US" sz="1800" dirty="0" smtClean="0"/>
              <a:t>The </a:t>
            </a:r>
            <a:r>
              <a:rPr lang="en-US" sz="1800" dirty="0"/>
              <a:t>cavities will be shipped to KEK with the </a:t>
            </a:r>
            <a:r>
              <a:rPr lang="en-US" sz="1800" dirty="0" smtClean="0"/>
              <a:t>configuration as below:</a:t>
            </a:r>
            <a:endParaRPr lang="en-US" sz="1800" dirty="0"/>
          </a:p>
          <a:p>
            <a:pPr lvl="1">
              <a:lnSpc>
                <a:spcPct val="80000"/>
              </a:lnSpc>
            </a:pPr>
            <a:r>
              <a:rPr lang="en-US" sz="1600" dirty="0" smtClean="0"/>
              <a:t>Outfitted with helium </a:t>
            </a:r>
            <a:r>
              <a:rPr lang="en-US" sz="1600" dirty="0"/>
              <a:t>tank, </a:t>
            </a:r>
            <a:r>
              <a:rPr lang="en-US" sz="1600" dirty="0" smtClean="0"/>
              <a:t>w/ the </a:t>
            </a:r>
            <a:r>
              <a:rPr lang="en-US" sz="1600" dirty="0"/>
              <a:t>bellows in the middle of the </a:t>
            </a:r>
            <a:r>
              <a:rPr lang="en-US" sz="1600" dirty="0" smtClean="0"/>
              <a:t>tank </a:t>
            </a:r>
            <a:r>
              <a:rPr lang="en-US" sz="1600" dirty="0"/>
              <a:t>supported with 4 spanner rods. </a:t>
            </a:r>
            <a:r>
              <a:rPr lang="en-US" sz="1600" dirty="0" smtClean="0"/>
              <a:t>(These </a:t>
            </a:r>
            <a:r>
              <a:rPr lang="en-US" sz="1600" dirty="0"/>
              <a:t>rods should </a:t>
            </a:r>
            <a:r>
              <a:rPr lang="en-US" sz="1600" dirty="0" smtClean="0"/>
              <a:t>not be </a:t>
            </a:r>
            <a:r>
              <a:rPr lang="en-US" sz="1600" dirty="0"/>
              <a:t>removed until the blade tuner assembly </a:t>
            </a:r>
            <a:r>
              <a:rPr lang="en-US" sz="1600" dirty="0" smtClean="0"/>
              <a:t>task).</a:t>
            </a:r>
            <a:endParaRPr lang="en-US" sz="1600" dirty="0"/>
          </a:p>
          <a:p>
            <a:pPr lvl="1">
              <a:lnSpc>
                <a:spcPct val="80000"/>
              </a:lnSpc>
            </a:pPr>
            <a:r>
              <a:rPr lang="en-US" sz="1600" dirty="0" smtClean="0"/>
              <a:t>All </a:t>
            </a:r>
            <a:r>
              <a:rPr lang="en-US" sz="1600" dirty="0"/>
              <a:t>flanges are blanked-off with peripheral components, cavity ready to be assembled into the string. Cavity will be under vacuum during transportation.</a:t>
            </a:r>
          </a:p>
          <a:p>
            <a:pPr lvl="1">
              <a:lnSpc>
                <a:spcPct val="80000"/>
              </a:lnSpc>
            </a:pPr>
            <a:r>
              <a:rPr lang="en-US" sz="1600" dirty="0"/>
              <a:t>2-phase pipe </a:t>
            </a:r>
            <a:r>
              <a:rPr lang="en-US" sz="1600" dirty="0" smtClean="0"/>
              <a:t>welded </a:t>
            </a:r>
            <a:r>
              <a:rPr lang="en-US" sz="1600" dirty="0"/>
              <a:t>to the helium tank, cold end of the coupler is supported with an arm support fixture through the 2-phase pipe. </a:t>
            </a:r>
            <a:r>
              <a:rPr lang="en-US" sz="1600" dirty="0" smtClean="0"/>
              <a:t>(Do </a:t>
            </a:r>
            <a:r>
              <a:rPr lang="en-US" sz="1600" dirty="0"/>
              <a:t>not remove this support until string is ready to be assembled to the GRHP</a:t>
            </a:r>
            <a:r>
              <a:rPr lang="en-US" sz="1600" dirty="0" smtClean="0"/>
              <a:t>.)</a:t>
            </a:r>
            <a:endParaRPr lang="en-US" sz="1600" dirty="0"/>
          </a:p>
          <a:p>
            <a:pPr lvl="1">
              <a:lnSpc>
                <a:spcPct val="80000"/>
              </a:lnSpc>
            </a:pPr>
            <a:r>
              <a:rPr lang="en-US" sz="1600" dirty="0"/>
              <a:t>Blade tuner and magnetic shielding </a:t>
            </a:r>
            <a:r>
              <a:rPr lang="en-US" sz="1600" dirty="0" smtClean="0"/>
              <a:t>pieces (will be </a:t>
            </a:r>
            <a:r>
              <a:rPr lang="en-US" sz="1600" dirty="0"/>
              <a:t>assembled at </a:t>
            </a:r>
            <a:r>
              <a:rPr lang="en-US" sz="1600" dirty="0" smtClean="0"/>
              <a:t>KEK.)</a:t>
            </a:r>
            <a:endParaRPr lang="en-US" sz="1600" dirty="0"/>
          </a:p>
        </p:txBody>
      </p:sp>
      <p:pic>
        <p:nvPicPr>
          <p:cNvPr id="6" name="Picture 3"/>
          <p:cNvPicPr>
            <a:picLocks noChangeAspect="1" noChangeArrowheads="1"/>
          </p:cNvPicPr>
          <p:nvPr/>
        </p:nvPicPr>
        <p:blipFill>
          <a:blip r:embed="rId2"/>
          <a:srcRect/>
          <a:stretch>
            <a:fillRect/>
          </a:stretch>
        </p:blipFill>
        <p:spPr bwMode="auto">
          <a:xfrm>
            <a:off x="228600" y="3276600"/>
            <a:ext cx="8686800" cy="3109913"/>
          </a:xfrm>
          <a:prstGeom prst="rect">
            <a:avLst/>
          </a:prstGeom>
          <a:noFill/>
          <a:ln w="9525">
            <a:noFill/>
            <a:miter lim="800000"/>
            <a:headEnd/>
            <a:tailEnd/>
          </a:ln>
          <a:effectLst/>
        </p:spPr>
      </p:pic>
      <p:sp>
        <p:nvSpPr>
          <p:cNvPr id="7" name="Text Box 7"/>
          <p:cNvSpPr txBox="1">
            <a:spLocks noChangeArrowheads="1"/>
          </p:cNvSpPr>
          <p:nvPr/>
        </p:nvSpPr>
        <p:spPr bwMode="auto">
          <a:xfrm>
            <a:off x="1066800" y="6324600"/>
            <a:ext cx="7239000" cy="366713"/>
          </a:xfrm>
          <a:prstGeom prst="rect">
            <a:avLst/>
          </a:prstGeom>
          <a:noFill/>
          <a:ln w="9525">
            <a:noFill/>
            <a:miter lim="800000"/>
            <a:headEnd/>
            <a:tailEnd/>
          </a:ln>
          <a:effectLst/>
        </p:spPr>
        <p:txBody>
          <a:bodyPr>
            <a:spAutoFit/>
          </a:bodyPr>
          <a:lstStyle/>
          <a:p>
            <a:pPr>
              <a:spcBef>
                <a:spcPct val="50000"/>
              </a:spcBef>
            </a:pPr>
            <a:r>
              <a:rPr lang="en-US">
                <a:solidFill>
                  <a:srgbClr val="A50021"/>
                </a:solidFill>
              </a:rPr>
              <a:t>Cavities will be shipped with these fixtures to KEK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solidFill>
                  <a:srgbClr val="0000CC"/>
                </a:solidFill>
              </a:rPr>
              <a:t>Power Couplers-I</a:t>
            </a:r>
          </a:p>
        </p:txBody>
      </p:sp>
      <p:pic>
        <p:nvPicPr>
          <p:cNvPr id="6148" name="Picture 4"/>
          <p:cNvPicPr>
            <a:picLocks noGrp="1" noChangeAspect="1" noChangeArrowheads="1"/>
          </p:cNvPicPr>
          <p:nvPr>
            <p:ph type="body" idx="1"/>
          </p:nvPr>
        </p:nvPicPr>
        <p:blipFill>
          <a:blip r:embed="rId2"/>
          <a:srcRect/>
          <a:stretch>
            <a:fillRect/>
          </a:stretch>
        </p:blipFill>
        <p:spPr>
          <a:xfrm>
            <a:off x="1524000" y="1219200"/>
            <a:ext cx="6245225" cy="4525963"/>
          </a:xfrm>
          <a:noFill/>
          <a:ln/>
        </p:spPr>
      </p:pic>
      <p:sp>
        <p:nvSpPr>
          <p:cNvPr id="6149" name="Text Box 5"/>
          <p:cNvSpPr txBox="1">
            <a:spLocks noChangeArrowheads="1"/>
          </p:cNvSpPr>
          <p:nvPr/>
        </p:nvSpPr>
        <p:spPr bwMode="auto">
          <a:xfrm>
            <a:off x="1524000" y="5943600"/>
            <a:ext cx="6858000" cy="641350"/>
          </a:xfrm>
          <a:prstGeom prst="rect">
            <a:avLst/>
          </a:prstGeom>
          <a:noFill/>
          <a:ln w="9525">
            <a:noFill/>
            <a:miter lim="800000"/>
            <a:headEnd/>
            <a:tailEnd/>
          </a:ln>
          <a:effectLst/>
        </p:spPr>
        <p:txBody>
          <a:bodyPr>
            <a:spAutoFit/>
          </a:bodyPr>
          <a:lstStyle/>
          <a:p>
            <a:pPr>
              <a:spcBef>
                <a:spcPct val="50000"/>
              </a:spcBef>
            </a:pPr>
            <a:r>
              <a:rPr lang="en-US">
                <a:solidFill>
                  <a:srgbClr val="A50021"/>
                </a:solidFill>
              </a:rPr>
              <a:t>Power Couplers are high power cleaned, assembled and high power processed at SLAC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solidFill>
                  <a:srgbClr val="0000CC"/>
                </a:solidFill>
              </a:rPr>
              <a:t>Power Couplers-II</a:t>
            </a:r>
          </a:p>
        </p:txBody>
      </p:sp>
      <p:pic>
        <p:nvPicPr>
          <p:cNvPr id="8196" name="Picture 4"/>
          <p:cNvPicPr>
            <a:picLocks noGrp="1" noChangeAspect="1" noChangeArrowheads="1"/>
          </p:cNvPicPr>
          <p:nvPr>
            <p:ph type="body" idx="1"/>
          </p:nvPr>
        </p:nvPicPr>
        <p:blipFill>
          <a:blip r:embed="rId2"/>
          <a:srcRect/>
          <a:stretch>
            <a:fillRect/>
          </a:stretch>
        </p:blipFill>
        <p:spPr>
          <a:xfrm>
            <a:off x="533400" y="1371600"/>
            <a:ext cx="7794625" cy="3725863"/>
          </a:xfrm>
          <a:noFill/>
          <a:ln/>
        </p:spPr>
      </p:pic>
      <p:sp>
        <p:nvSpPr>
          <p:cNvPr id="8198" name="Text Box 6"/>
          <p:cNvSpPr txBox="1">
            <a:spLocks noChangeArrowheads="1"/>
          </p:cNvSpPr>
          <p:nvPr/>
        </p:nvSpPr>
        <p:spPr bwMode="auto">
          <a:xfrm>
            <a:off x="1981200" y="5486400"/>
            <a:ext cx="4953000" cy="641350"/>
          </a:xfrm>
          <a:prstGeom prst="rect">
            <a:avLst/>
          </a:prstGeom>
          <a:noFill/>
          <a:ln w="9525">
            <a:noFill/>
            <a:miter lim="800000"/>
            <a:headEnd/>
            <a:tailEnd/>
          </a:ln>
          <a:effectLst/>
        </p:spPr>
        <p:txBody>
          <a:bodyPr>
            <a:spAutoFit/>
          </a:bodyPr>
          <a:lstStyle/>
          <a:p>
            <a:pPr>
              <a:spcBef>
                <a:spcPct val="50000"/>
              </a:spcBef>
            </a:pPr>
            <a:r>
              <a:rPr lang="en-US">
                <a:solidFill>
                  <a:srgbClr val="A50021"/>
                </a:solidFill>
              </a:rPr>
              <a:t>Cold End of the couplers will be assembled to the cavities that we will send for S1 Global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152400"/>
            <a:ext cx="8229600" cy="1143000"/>
          </a:xfrm>
        </p:spPr>
        <p:txBody>
          <a:bodyPr/>
          <a:lstStyle/>
          <a:p>
            <a:r>
              <a:rPr lang="en-US">
                <a:solidFill>
                  <a:srgbClr val="0000CC"/>
                </a:solidFill>
              </a:rPr>
              <a:t>Power Couplers-III</a:t>
            </a:r>
          </a:p>
        </p:txBody>
      </p:sp>
      <p:pic>
        <p:nvPicPr>
          <p:cNvPr id="9220" name="Picture 4"/>
          <p:cNvPicPr>
            <a:picLocks noGrp="1" noChangeAspect="1" noChangeArrowheads="1"/>
          </p:cNvPicPr>
          <p:nvPr>
            <p:ph type="body" idx="1"/>
          </p:nvPr>
        </p:nvPicPr>
        <p:blipFill>
          <a:blip r:embed="rId2"/>
          <a:srcRect/>
          <a:stretch>
            <a:fillRect/>
          </a:stretch>
        </p:blipFill>
        <p:spPr>
          <a:xfrm>
            <a:off x="838200" y="1143000"/>
            <a:ext cx="7170738" cy="3222625"/>
          </a:xfrm>
          <a:noFill/>
          <a:ln/>
        </p:spPr>
      </p:pic>
      <p:pic>
        <p:nvPicPr>
          <p:cNvPr id="9221" name="Picture 5"/>
          <p:cNvPicPr>
            <a:picLocks noChangeAspect="1" noChangeArrowheads="1"/>
          </p:cNvPicPr>
          <p:nvPr/>
        </p:nvPicPr>
        <p:blipFill>
          <a:blip r:embed="rId3"/>
          <a:srcRect/>
          <a:stretch>
            <a:fillRect/>
          </a:stretch>
        </p:blipFill>
        <p:spPr bwMode="auto">
          <a:xfrm>
            <a:off x="685800" y="4419600"/>
            <a:ext cx="7937500" cy="230346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Grp="1" noChangeAspect="1" noChangeArrowheads="1"/>
          </p:cNvPicPr>
          <p:nvPr>
            <p:ph type="body" idx="1"/>
          </p:nvPr>
        </p:nvPicPr>
        <p:blipFill>
          <a:blip r:embed="rId2"/>
          <a:srcRect/>
          <a:stretch>
            <a:fillRect/>
          </a:stretch>
        </p:blipFill>
        <p:spPr>
          <a:xfrm>
            <a:off x="990600" y="1600200"/>
            <a:ext cx="7038975" cy="4525963"/>
          </a:xfrm>
          <a:noFill/>
          <a:ln/>
        </p:spPr>
      </p:pic>
      <p:sp>
        <p:nvSpPr>
          <p:cNvPr id="10246" name="Rectangle 6"/>
          <p:cNvSpPr>
            <a:spLocks noGrp="1" noChangeArrowheads="1"/>
          </p:cNvSpPr>
          <p:nvPr>
            <p:ph type="title"/>
          </p:nvPr>
        </p:nvSpPr>
        <p:spPr/>
        <p:txBody>
          <a:bodyPr/>
          <a:lstStyle/>
          <a:p>
            <a:r>
              <a:rPr lang="en-US">
                <a:solidFill>
                  <a:srgbClr val="0000CC"/>
                </a:solidFill>
              </a:rPr>
              <a:t>Power Couplers-IV</a:t>
            </a:r>
          </a:p>
        </p:txBody>
      </p:sp>
      <p:sp>
        <p:nvSpPr>
          <p:cNvPr id="10248" name="Text Box 8"/>
          <p:cNvSpPr txBox="1">
            <a:spLocks noChangeArrowheads="1"/>
          </p:cNvSpPr>
          <p:nvPr/>
        </p:nvSpPr>
        <p:spPr bwMode="auto">
          <a:xfrm>
            <a:off x="5638800" y="1219200"/>
            <a:ext cx="2514600" cy="1190625"/>
          </a:xfrm>
          <a:prstGeom prst="rect">
            <a:avLst/>
          </a:prstGeom>
          <a:noFill/>
          <a:ln w="9525">
            <a:noFill/>
            <a:miter lim="800000"/>
            <a:headEnd/>
            <a:tailEnd/>
          </a:ln>
          <a:effectLst/>
        </p:spPr>
        <p:txBody>
          <a:bodyPr>
            <a:spAutoFit/>
          </a:bodyPr>
          <a:lstStyle/>
          <a:p>
            <a:pPr>
              <a:spcBef>
                <a:spcPct val="50000"/>
              </a:spcBef>
            </a:pPr>
            <a:r>
              <a:rPr lang="en-US">
                <a:solidFill>
                  <a:srgbClr val="A50021"/>
                </a:solidFill>
              </a:rPr>
              <a:t>Cold Parts will be installed at FNAL, we will not send Case A to KEK</a:t>
            </a:r>
          </a:p>
        </p:txBody>
      </p:sp>
      <p:sp>
        <p:nvSpPr>
          <p:cNvPr id="10249" name="Line 9"/>
          <p:cNvSpPr>
            <a:spLocks noChangeShapeType="1"/>
          </p:cNvSpPr>
          <p:nvPr/>
        </p:nvSpPr>
        <p:spPr bwMode="auto">
          <a:xfrm flipV="1">
            <a:off x="4495800" y="1371600"/>
            <a:ext cx="1219200" cy="685800"/>
          </a:xfrm>
          <a:prstGeom prst="line">
            <a:avLst/>
          </a:prstGeom>
          <a:noFill/>
          <a:ln w="9525">
            <a:solidFill>
              <a:schemeClr val="tx1"/>
            </a:solidFill>
            <a:round/>
            <a:headEnd/>
            <a:tailEnd type="triangle" w="med" len="med"/>
          </a:ln>
          <a:effectLst/>
        </p:spPr>
        <p:txBody>
          <a:bodyPr/>
          <a:lstStyle/>
          <a:p>
            <a:endParaRPr lang="en-US"/>
          </a:p>
        </p:txBody>
      </p:sp>
      <p:sp>
        <p:nvSpPr>
          <p:cNvPr id="10250" name="Text Box 10"/>
          <p:cNvSpPr txBox="1">
            <a:spLocks noChangeArrowheads="1"/>
          </p:cNvSpPr>
          <p:nvPr/>
        </p:nvSpPr>
        <p:spPr bwMode="auto">
          <a:xfrm>
            <a:off x="1447800" y="6096000"/>
            <a:ext cx="7086600" cy="641350"/>
          </a:xfrm>
          <a:prstGeom prst="rect">
            <a:avLst/>
          </a:prstGeom>
          <a:noFill/>
          <a:ln w="9525">
            <a:noFill/>
            <a:miter lim="800000"/>
            <a:headEnd/>
            <a:tailEnd/>
          </a:ln>
          <a:effectLst/>
        </p:spPr>
        <p:txBody>
          <a:bodyPr>
            <a:spAutoFit/>
          </a:bodyPr>
          <a:lstStyle/>
          <a:p>
            <a:pPr>
              <a:spcBef>
                <a:spcPct val="50000"/>
              </a:spcBef>
            </a:pPr>
            <a:r>
              <a:rPr lang="en-US" dirty="0">
                <a:solidFill>
                  <a:srgbClr val="A50021"/>
                </a:solidFill>
              </a:rPr>
              <a:t>Case B, C and D will be sent to KEK as they are shipped from SLAC to FNAL. FNAL will not send any assembly fixtures to KEK.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solidFill>
                  <a:srgbClr val="0000CC"/>
                </a:solidFill>
              </a:rPr>
              <a:t>Cold Mass Assembly </a:t>
            </a:r>
            <a:r>
              <a:rPr lang="en-US" dirty="0" smtClean="0">
                <a:solidFill>
                  <a:srgbClr val="0000CC"/>
                </a:solidFill>
              </a:rPr>
              <a:t>Procedures</a:t>
            </a:r>
            <a:endParaRPr lang="en-US" dirty="0">
              <a:solidFill>
                <a:srgbClr val="0000CC"/>
              </a:solidFill>
            </a:endParaRPr>
          </a:p>
        </p:txBody>
      </p:sp>
      <p:sp>
        <p:nvSpPr>
          <p:cNvPr id="13315" name="Rectangle 3"/>
          <p:cNvSpPr>
            <a:spLocks noGrp="1" noChangeArrowheads="1"/>
          </p:cNvSpPr>
          <p:nvPr>
            <p:ph type="body" idx="1"/>
          </p:nvPr>
        </p:nvSpPr>
        <p:spPr>
          <a:xfrm>
            <a:off x="457200" y="1600200"/>
            <a:ext cx="8382000" cy="4724400"/>
          </a:xfrm>
        </p:spPr>
        <p:txBody>
          <a:bodyPr/>
          <a:lstStyle/>
          <a:p>
            <a:pPr>
              <a:lnSpc>
                <a:spcPct val="90000"/>
              </a:lnSpc>
            </a:pPr>
            <a:r>
              <a:rPr lang="en-US" dirty="0" smtClean="0"/>
              <a:t>Procedures </a:t>
            </a:r>
            <a:r>
              <a:rPr lang="en-US" dirty="0"/>
              <a:t>will be provided for:</a:t>
            </a:r>
          </a:p>
          <a:p>
            <a:pPr lvl="1">
              <a:lnSpc>
                <a:spcPct val="90000"/>
              </a:lnSpc>
            </a:pPr>
            <a:r>
              <a:rPr lang="en-US" dirty="0"/>
              <a:t>Ti 2-phase pipe &amp; Ti bellows welding</a:t>
            </a:r>
          </a:p>
          <a:p>
            <a:pPr lvl="1">
              <a:lnSpc>
                <a:spcPct val="90000"/>
              </a:lnSpc>
            </a:pPr>
            <a:r>
              <a:rPr lang="en-US" dirty="0"/>
              <a:t>Blade Tuner &amp; motor assembly</a:t>
            </a:r>
          </a:p>
          <a:p>
            <a:pPr lvl="1">
              <a:lnSpc>
                <a:spcPct val="90000"/>
              </a:lnSpc>
            </a:pPr>
            <a:r>
              <a:rPr lang="en-US" dirty="0"/>
              <a:t>Magnetic shielding assembly</a:t>
            </a:r>
          </a:p>
          <a:p>
            <a:pPr lvl="1">
              <a:lnSpc>
                <a:spcPct val="90000"/>
              </a:lnSpc>
            </a:pPr>
            <a:r>
              <a:rPr lang="en-US" dirty="0"/>
              <a:t>Needle bearings assembly</a:t>
            </a:r>
          </a:p>
          <a:p>
            <a:pPr lvl="1">
              <a:lnSpc>
                <a:spcPct val="90000"/>
              </a:lnSpc>
            </a:pPr>
            <a:r>
              <a:rPr lang="en-US" dirty="0"/>
              <a:t>Cavity Final Alignment</a:t>
            </a:r>
          </a:p>
          <a:p>
            <a:pPr lvl="1">
              <a:lnSpc>
                <a:spcPct val="90000"/>
              </a:lnSpc>
            </a:pPr>
            <a:r>
              <a:rPr lang="en-US" dirty="0"/>
              <a:t>Instrumentation Flanges (A, B) wiring diagrams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r>
              <a:rPr lang="en-US" dirty="0">
                <a:solidFill>
                  <a:srgbClr val="0000CC"/>
                </a:solidFill>
              </a:rPr>
              <a:t>Instrumentation </a:t>
            </a:r>
            <a:r>
              <a:rPr lang="en-US" dirty="0" smtClean="0">
                <a:solidFill>
                  <a:srgbClr val="0000CC"/>
                </a:solidFill>
              </a:rPr>
              <a:t>Flanges / Additional Parts</a:t>
            </a:r>
            <a:endParaRPr lang="en-US" dirty="0">
              <a:solidFill>
                <a:srgbClr val="0000CC"/>
              </a:solidFill>
            </a:endParaRPr>
          </a:p>
        </p:txBody>
      </p:sp>
      <p:sp>
        <p:nvSpPr>
          <p:cNvPr id="19459" name="Rectangle 3"/>
          <p:cNvSpPr>
            <a:spLocks noGrp="1" noChangeArrowheads="1"/>
          </p:cNvSpPr>
          <p:nvPr>
            <p:ph type="body" idx="1"/>
          </p:nvPr>
        </p:nvSpPr>
        <p:spPr/>
        <p:txBody>
          <a:bodyPr>
            <a:normAutofit fontScale="85000" lnSpcReduction="10000"/>
          </a:bodyPr>
          <a:lstStyle/>
          <a:p>
            <a:r>
              <a:rPr lang="en-US" sz="2800" dirty="0"/>
              <a:t>FNAL will provide 2 sets of T-configuration flanges with Flange A and B.</a:t>
            </a:r>
          </a:p>
          <a:p>
            <a:r>
              <a:rPr lang="en-US" sz="2800" dirty="0"/>
              <a:t>Wiring diagrams will be provided along with all the coax cables and instrumentation wires. FNAL will provide components such that cavity instrumentation and RF connectors can be attached to the vacuum side of the Flange A and B. </a:t>
            </a:r>
            <a:endParaRPr lang="en-US" sz="2800" dirty="0" smtClean="0"/>
          </a:p>
          <a:p>
            <a:r>
              <a:rPr lang="en-US" sz="2800" dirty="0" smtClean="0"/>
              <a:t>Bellows and transitions (piping and magnetic shielding) have been identified in </a:t>
            </a:r>
            <a:r>
              <a:rPr lang="en-US" sz="2800" dirty="0" err="1" smtClean="0"/>
              <a:t>Norihito’s</a:t>
            </a:r>
            <a:r>
              <a:rPr lang="en-US" sz="2800" dirty="0" smtClean="0"/>
              <a:t> list</a:t>
            </a:r>
          </a:p>
          <a:p>
            <a:r>
              <a:rPr lang="en-US" sz="2800" dirty="0" smtClean="0"/>
              <a:t>The bracket on the coupler external to the vacuum vessel (discussed 10/11 Sept) will be sent.</a:t>
            </a:r>
          </a:p>
          <a:p>
            <a:r>
              <a:rPr lang="en-US" sz="2800" dirty="0" smtClean="0"/>
              <a:t>The transition to the Gate Valve region still must be clarified</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Subtitle 2"/>
          <p:cNvSpPr>
            <a:spLocks noGrp="1"/>
          </p:cNvSpPr>
          <p:nvPr>
            <p:ph idx="1"/>
          </p:nvPr>
        </p:nvSpPr>
        <p:spPr/>
        <p:txBody>
          <a:bodyPr>
            <a:normAutofit fontScale="92500" lnSpcReduction="20000"/>
          </a:bodyPr>
          <a:lstStyle/>
          <a:p>
            <a:r>
              <a:rPr lang="en-US" dirty="0" smtClean="0"/>
              <a:t>FNAL is working to supply two cavities and associated parts to S1 Global by December</a:t>
            </a:r>
          </a:p>
          <a:p>
            <a:r>
              <a:rPr lang="en-US" dirty="0" smtClean="0"/>
              <a:t>FNAL is willing to participate in assembly processes to the extent practical and as local needs allow</a:t>
            </a:r>
          </a:p>
          <a:p>
            <a:r>
              <a:rPr lang="en-US" dirty="0" smtClean="0"/>
              <a:t>Instrumentation List is in preparation for ‘CM2’ like cavities.  Upon completion this should be reviewed for S1.</a:t>
            </a:r>
          </a:p>
          <a:p>
            <a:r>
              <a:rPr lang="en-US" dirty="0" smtClean="0"/>
              <a:t>FNAL Tooling is under review to accommodate design changes in the dressed cavities.  Changes / lessons learned will be communicated to KEK</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FNAL Deliverables</a:t>
            </a:r>
            <a:endParaRPr lang="en-US" dirty="0"/>
          </a:p>
        </p:txBody>
      </p:sp>
      <p:sp>
        <p:nvSpPr>
          <p:cNvPr id="3" name="Subtitle 2"/>
          <p:cNvSpPr>
            <a:spLocks noGrp="1"/>
          </p:cNvSpPr>
          <p:nvPr>
            <p:ph idx="1"/>
          </p:nvPr>
        </p:nvSpPr>
        <p:spPr>
          <a:xfrm>
            <a:off x="457200" y="1295400"/>
            <a:ext cx="8229600" cy="1219200"/>
          </a:xfrm>
        </p:spPr>
        <p:txBody>
          <a:bodyPr/>
          <a:lstStyle/>
          <a:p>
            <a:r>
              <a:rPr lang="en-US" dirty="0" smtClean="0"/>
              <a:t>Discussed in meetings 15/16 July and 10/11 Sept, and </a:t>
            </a:r>
            <a:r>
              <a:rPr lang="en-US" dirty="0" err="1" smtClean="0"/>
              <a:t>Webex</a:t>
            </a:r>
            <a:r>
              <a:rPr lang="en-US" dirty="0" smtClean="0"/>
              <a:t> and emails</a:t>
            </a:r>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2</a:t>
            </a:fld>
            <a:endParaRPr lang="en-US"/>
          </a:p>
        </p:txBody>
      </p:sp>
      <p:sp>
        <p:nvSpPr>
          <p:cNvPr id="6" name="Footer Placeholder 5"/>
          <p:cNvSpPr>
            <a:spLocks noGrp="1"/>
          </p:cNvSpPr>
          <p:nvPr>
            <p:ph type="ftr" sz="quarter" idx="11"/>
          </p:nvPr>
        </p:nvSpPr>
        <p:spPr/>
        <p:txBody>
          <a:bodyPr/>
          <a:lstStyle/>
          <a:p>
            <a:r>
              <a:rPr lang="en-US" dirty="0" smtClean="0"/>
              <a:t>FNAL / S1 Global / ALCPG09</a:t>
            </a:r>
            <a:endParaRPr lang="en-US" dirty="0"/>
          </a:p>
        </p:txBody>
      </p:sp>
      <p:pic>
        <p:nvPicPr>
          <p:cNvPr id="1027" name="Picture 3"/>
          <p:cNvPicPr>
            <a:picLocks noChangeAspect="1" noChangeArrowheads="1"/>
          </p:cNvPicPr>
          <p:nvPr/>
        </p:nvPicPr>
        <p:blipFill>
          <a:blip r:embed="rId2"/>
          <a:srcRect l="6920" t="19330" r="3919" b="13259"/>
          <a:stretch>
            <a:fillRect/>
          </a:stretch>
        </p:blipFill>
        <p:spPr bwMode="auto">
          <a:xfrm>
            <a:off x="2286000" y="2362200"/>
            <a:ext cx="5334000" cy="3985846"/>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FNAL Cavities for S1 Global</a:t>
            </a:r>
            <a:endParaRPr lang="en-US" dirty="0"/>
          </a:p>
        </p:txBody>
      </p:sp>
      <p:sp>
        <p:nvSpPr>
          <p:cNvPr id="3" name="Subtitle 2"/>
          <p:cNvSpPr>
            <a:spLocks noGrp="1"/>
          </p:cNvSpPr>
          <p:nvPr>
            <p:ph idx="1"/>
          </p:nvPr>
        </p:nvSpPr>
        <p:spPr/>
        <p:txBody>
          <a:bodyPr/>
          <a:lstStyle/>
          <a:p>
            <a:r>
              <a:rPr lang="en-US" dirty="0" smtClean="0"/>
              <a:t>Major components well understood</a:t>
            </a:r>
          </a:p>
          <a:p>
            <a:r>
              <a:rPr lang="en-US" dirty="0" smtClean="0"/>
              <a:t>Working to complete cavity testing and assembly</a:t>
            </a:r>
          </a:p>
          <a:p>
            <a:r>
              <a:rPr lang="en-US" dirty="0" smtClean="0"/>
              <a:t>Working to identify ‘incremental’ pieces that can be supplied most efficient manner </a:t>
            </a:r>
          </a:p>
          <a:p>
            <a:r>
              <a:rPr lang="en-US" dirty="0" smtClean="0"/>
              <a:t>Assisting where possible to understand tooling requirements</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3</a:t>
            </a:fld>
            <a:endParaRPr lang="en-US" dirty="0"/>
          </a:p>
        </p:txBody>
      </p:sp>
      <p:sp>
        <p:nvSpPr>
          <p:cNvPr id="6" name="Footer Placeholder 5"/>
          <p:cNvSpPr>
            <a:spLocks noGrp="1"/>
          </p:cNvSpPr>
          <p:nvPr>
            <p:ph type="ftr" sz="quarter" idx="11"/>
          </p:nvPr>
        </p:nvSpPr>
        <p:spPr/>
        <p:txBody>
          <a:bodyPr/>
          <a:lstStyle/>
          <a:p>
            <a:r>
              <a:rPr lang="en-US" dirty="0" smtClean="0"/>
              <a:t>FNAL / S1 Global / ALCPG09</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Cavity Processing</a:t>
            </a:r>
            <a:endParaRPr lang="en-US" dirty="0"/>
          </a:p>
        </p:txBody>
      </p:sp>
      <p:sp>
        <p:nvSpPr>
          <p:cNvPr id="3" name="Subtitle 2"/>
          <p:cNvSpPr>
            <a:spLocks noGrp="1"/>
          </p:cNvSpPr>
          <p:nvPr>
            <p:ph idx="1"/>
          </p:nvPr>
        </p:nvSpPr>
        <p:spPr/>
        <p:txBody>
          <a:bodyPr/>
          <a:lstStyle/>
          <a:p>
            <a:r>
              <a:rPr lang="en-US" dirty="0" smtClean="0"/>
              <a:t>As discussed elsewhere is has been a difficult few months </a:t>
            </a:r>
          </a:p>
          <a:p>
            <a:pPr lvl="1"/>
            <a:r>
              <a:rPr lang="en-US" dirty="0" smtClean="0"/>
              <a:t>processing cavities</a:t>
            </a:r>
          </a:p>
          <a:p>
            <a:pPr lvl="1"/>
            <a:r>
              <a:rPr lang="en-US" dirty="0"/>
              <a:t>d</a:t>
            </a:r>
            <a:r>
              <a:rPr lang="en-US" dirty="0" smtClean="0"/>
              <a:t>ressing cavities</a:t>
            </a:r>
          </a:p>
          <a:p>
            <a:pPr lvl="1"/>
            <a:r>
              <a:rPr lang="en-US" dirty="0"/>
              <a:t>t</a:t>
            </a:r>
            <a:r>
              <a:rPr lang="en-US" dirty="0" smtClean="0"/>
              <a:t>esting due to civil construction at the test facility</a:t>
            </a:r>
          </a:p>
          <a:p>
            <a:r>
              <a:rPr lang="en-US" dirty="0" smtClean="0"/>
              <a:t>A working plan has been developed, agreed to by the Americas team and is in use</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4</a:t>
            </a:fld>
            <a:endParaRPr lang="en-US" dirty="0"/>
          </a:p>
        </p:txBody>
      </p:sp>
      <p:sp>
        <p:nvSpPr>
          <p:cNvPr id="6" name="Footer Placeholder 5"/>
          <p:cNvSpPr>
            <a:spLocks noGrp="1"/>
          </p:cNvSpPr>
          <p:nvPr>
            <p:ph type="ftr" sz="quarter" idx="11"/>
          </p:nvPr>
        </p:nvSpPr>
        <p:spPr/>
        <p:txBody>
          <a:bodyPr/>
          <a:lstStyle/>
          <a:p>
            <a:r>
              <a:rPr lang="en-US" smtClean="0"/>
              <a:t>FNAL / S1 Global / ALCPG09</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dirty="0" smtClean="0"/>
              <a:t>Cavity Plan </a:t>
            </a:r>
            <a:r>
              <a:rPr lang="en-US" dirty="0" smtClean="0"/>
              <a:t/>
            </a:r>
            <a:br>
              <a:rPr lang="en-US" dirty="0" smtClean="0"/>
            </a:br>
            <a:r>
              <a:rPr lang="en-US" sz="3100" dirty="0" smtClean="0"/>
              <a:t>(slides from C. Ginsburg after discussion among cavity group / subset of M. Champion talk tomorrow)</a:t>
            </a:r>
            <a:endParaRPr lang="en-US" sz="3100"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5</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pic>
        <p:nvPicPr>
          <p:cNvPr id="2050" name="Picture 2"/>
          <p:cNvPicPr>
            <a:picLocks noGrp="1" noChangeAspect="1" noChangeArrowheads="1"/>
          </p:cNvPicPr>
          <p:nvPr>
            <p:ph idx="1"/>
          </p:nvPr>
        </p:nvPicPr>
        <p:blipFill>
          <a:blip r:embed="rId2"/>
          <a:srcRect l="20726" t="26938" r="5228" b="19186"/>
          <a:stretch>
            <a:fillRect/>
          </a:stretch>
        </p:blipFill>
        <p:spPr bwMode="auto">
          <a:xfrm>
            <a:off x="1600200" y="1828800"/>
            <a:ext cx="6400800" cy="476338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Cavity </a:t>
            </a:r>
            <a:r>
              <a:rPr lang="en-US" dirty="0" smtClean="0"/>
              <a:t>Plan</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pic>
        <p:nvPicPr>
          <p:cNvPr id="3074" name="Picture 2"/>
          <p:cNvPicPr>
            <a:picLocks noChangeAspect="1" noChangeArrowheads="1"/>
          </p:cNvPicPr>
          <p:nvPr/>
        </p:nvPicPr>
        <p:blipFill>
          <a:blip r:embed="rId2"/>
          <a:srcRect l="18241" t="27176" r="5320" b="17622"/>
          <a:stretch>
            <a:fillRect/>
          </a:stretch>
        </p:blipFill>
        <p:spPr bwMode="auto">
          <a:xfrm>
            <a:off x="1143000" y="1447800"/>
            <a:ext cx="6705600" cy="49530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Cavity </a:t>
            </a:r>
            <a:r>
              <a:rPr lang="en-US" dirty="0" smtClean="0"/>
              <a:t>Plan</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7</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pic>
        <p:nvPicPr>
          <p:cNvPr id="4098" name="Picture 2"/>
          <p:cNvPicPr>
            <a:picLocks noChangeAspect="1" noChangeArrowheads="1"/>
          </p:cNvPicPr>
          <p:nvPr/>
        </p:nvPicPr>
        <p:blipFill>
          <a:blip r:embed="rId2"/>
          <a:srcRect l="18730" t="26327" r="4832" b="17622"/>
          <a:stretch>
            <a:fillRect/>
          </a:stretch>
        </p:blipFill>
        <p:spPr bwMode="auto">
          <a:xfrm>
            <a:off x="1143000" y="1447800"/>
            <a:ext cx="6705600" cy="50292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Cavity </a:t>
            </a:r>
            <a:r>
              <a:rPr lang="en-US" dirty="0" smtClean="0"/>
              <a:t>Plan</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8</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pic>
        <p:nvPicPr>
          <p:cNvPr id="5122" name="Picture 2"/>
          <p:cNvPicPr>
            <a:picLocks noChangeAspect="1" noChangeArrowheads="1"/>
          </p:cNvPicPr>
          <p:nvPr/>
        </p:nvPicPr>
        <p:blipFill>
          <a:blip r:embed="rId2"/>
          <a:srcRect l="19978" t="26327" r="5700" b="17622"/>
          <a:stretch>
            <a:fillRect/>
          </a:stretch>
        </p:blipFill>
        <p:spPr bwMode="auto">
          <a:xfrm>
            <a:off x="1600200" y="1447800"/>
            <a:ext cx="6519862" cy="50292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Cavity </a:t>
            </a:r>
            <a:r>
              <a:rPr lang="en-US" dirty="0" smtClean="0"/>
              <a:t>Plan</a:t>
            </a:r>
            <a:endParaRPr lang="en-US" dirty="0"/>
          </a:p>
        </p:txBody>
      </p:sp>
      <p:sp>
        <p:nvSpPr>
          <p:cNvPr id="4" name="Date Placeholder 3"/>
          <p:cNvSpPr>
            <a:spLocks noGrp="1"/>
          </p:cNvSpPr>
          <p:nvPr>
            <p:ph type="dt" sz="half" idx="10"/>
          </p:nvPr>
        </p:nvSpPr>
        <p:spPr/>
        <p:txBody>
          <a:bodyPr/>
          <a:lstStyle/>
          <a:p>
            <a:r>
              <a:rPr lang="en-US" smtClean="0"/>
              <a:t>9/30/2009</a:t>
            </a:r>
            <a:endParaRPr lang="en-US"/>
          </a:p>
        </p:txBody>
      </p:sp>
      <p:sp>
        <p:nvSpPr>
          <p:cNvPr id="5" name="Slide Number Placeholder 4"/>
          <p:cNvSpPr>
            <a:spLocks noGrp="1"/>
          </p:cNvSpPr>
          <p:nvPr>
            <p:ph type="sldNum" sz="quarter" idx="12"/>
          </p:nvPr>
        </p:nvSpPr>
        <p:spPr/>
        <p:txBody>
          <a:bodyPr/>
          <a:lstStyle/>
          <a:p>
            <a:fld id="{4978C10E-D2A9-4C77-81AD-ECD574B89542}"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FNAL / S1 Global / ALCPG09</a:t>
            </a:r>
            <a:endParaRPr lang="en-US"/>
          </a:p>
        </p:txBody>
      </p:sp>
      <p:pic>
        <p:nvPicPr>
          <p:cNvPr id="6146" name="Picture 2"/>
          <p:cNvPicPr>
            <a:picLocks noChangeAspect="1" noChangeArrowheads="1"/>
          </p:cNvPicPr>
          <p:nvPr/>
        </p:nvPicPr>
        <p:blipFill>
          <a:blip r:embed="rId2"/>
          <a:srcRect l="18730" t="26327" r="5700" b="18471"/>
          <a:stretch>
            <a:fillRect/>
          </a:stretch>
        </p:blipFill>
        <p:spPr bwMode="auto">
          <a:xfrm>
            <a:off x="1295400" y="1447800"/>
            <a:ext cx="6629400" cy="49530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638</Words>
  <Application>Microsoft Office PowerPoint</Application>
  <PresentationFormat>On-screen Show (4:3)</PresentationFormat>
  <Paragraphs>82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FNAL Cavities for S1 Global</vt:lpstr>
      <vt:lpstr>FNAL Deliverables</vt:lpstr>
      <vt:lpstr>FNAL Cavities for S1 Global</vt:lpstr>
      <vt:lpstr>Cavity Processing</vt:lpstr>
      <vt:lpstr>Cavity Plan  (slides from C. Ginsburg after discussion among cavity group / subset of M. Champion talk tomorrow)</vt:lpstr>
      <vt:lpstr>Cavity Plan</vt:lpstr>
      <vt:lpstr>Cavity Plan</vt:lpstr>
      <vt:lpstr>Cavity Plan</vt:lpstr>
      <vt:lpstr>Cavity Plan</vt:lpstr>
      <vt:lpstr>Cavity Shipment (thanks to T. Arkan)</vt:lpstr>
      <vt:lpstr>Power Couplers-I</vt:lpstr>
      <vt:lpstr>Power Couplers-II</vt:lpstr>
      <vt:lpstr>Power Couplers-III</vt:lpstr>
      <vt:lpstr>Power Couplers-IV</vt:lpstr>
      <vt:lpstr>Cold Mass Assembly Procedures</vt:lpstr>
      <vt:lpstr>Instrumentation Flanges / Additional Parts</vt:lpstr>
      <vt:lpstr>Summary</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FNAL Cavities for S1 Global</dc:title>
  <dc:creator>k</dc:creator>
  <cp:lastModifiedBy>k</cp:lastModifiedBy>
  <cp:revision>8</cp:revision>
  <dcterms:created xsi:type="dcterms:W3CDTF">2009-09-30T03:13:21Z</dcterms:created>
  <dcterms:modified xsi:type="dcterms:W3CDTF">2009-09-30T15:19:32Z</dcterms:modified>
</cp:coreProperties>
</file>