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5"/>
  </p:notesMasterIdLst>
  <p:sldIdLst>
    <p:sldId id="256" r:id="rId2"/>
    <p:sldId id="287" r:id="rId3"/>
    <p:sldId id="258" r:id="rId4"/>
    <p:sldId id="288" r:id="rId5"/>
    <p:sldId id="298" r:id="rId6"/>
    <p:sldId id="290" r:id="rId7"/>
    <p:sldId id="291" r:id="rId8"/>
    <p:sldId id="297" r:id="rId9"/>
    <p:sldId id="275" r:id="rId10"/>
    <p:sldId id="293" r:id="rId11"/>
    <p:sldId id="295" r:id="rId12"/>
    <p:sldId id="260" r:id="rId13"/>
    <p:sldId id="264" r:id="rId14"/>
    <p:sldId id="262" r:id="rId15"/>
    <p:sldId id="284" r:id="rId16"/>
    <p:sldId id="289" r:id="rId17"/>
    <p:sldId id="266" r:id="rId18"/>
    <p:sldId id="267" r:id="rId19"/>
    <p:sldId id="268" r:id="rId20"/>
    <p:sldId id="269" r:id="rId21"/>
    <p:sldId id="282" r:id="rId22"/>
    <p:sldId id="283" r:id="rId23"/>
    <p:sldId id="294"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FFC000"/>
    <a:srgbClr val="A50021"/>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98" autoAdjust="0"/>
  </p:normalViewPr>
  <p:slideViewPr>
    <p:cSldViewPr>
      <p:cViewPr varScale="1">
        <p:scale>
          <a:sx n="103" d="100"/>
          <a:sy n="103" d="100"/>
        </p:scale>
        <p:origin x="-204" y="-138"/>
      </p:cViewPr>
      <p:guideLst>
        <p:guide orient="horz" pos="2160"/>
        <p:guide pos="2880"/>
      </p:guideLst>
    </p:cSldViewPr>
  </p:slideViewPr>
  <p:outlineViewPr>
    <p:cViewPr>
      <p:scale>
        <a:sx n="33" d="100"/>
        <a:sy n="33" d="100"/>
      </p:scale>
      <p:origin x="0" y="53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2AEDC86B-F88E-4FB1-83D6-E1E2CCC9EDD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eaLnBrk="1" hangingPunct="1"/>
            <a:endParaRPr lang="en-US" smtClean="0"/>
          </a:p>
        </p:txBody>
      </p:sp>
      <p:sp>
        <p:nvSpPr>
          <p:cNvPr id="37892" name="Slide Number Placeholder 3"/>
          <p:cNvSpPr>
            <a:spLocks noGrp="1"/>
          </p:cNvSpPr>
          <p:nvPr>
            <p:ph type="sldNum" sz="quarter" idx="5"/>
          </p:nvPr>
        </p:nvSpPr>
        <p:spPr>
          <a:noFill/>
        </p:spPr>
        <p:txBody>
          <a:bodyPr/>
          <a:lstStyle/>
          <a:p>
            <a:fld id="{29339825-D46E-4E20-9C8A-39C93B504725}"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pPr eaLnBrk="1" hangingPunct="1"/>
            <a:endParaRPr lang="en-US" smtClean="0"/>
          </a:p>
        </p:txBody>
      </p:sp>
      <p:sp>
        <p:nvSpPr>
          <p:cNvPr id="46084" name="Slide Number Placeholder 3"/>
          <p:cNvSpPr>
            <a:spLocks noGrp="1"/>
          </p:cNvSpPr>
          <p:nvPr>
            <p:ph type="sldNum" sz="quarter" idx="5"/>
          </p:nvPr>
        </p:nvSpPr>
        <p:spPr>
          <a:noFill/>
        </p:spPr>
        <p:txBody>
          <a:bodyPr/>
          <a:lstStyle/>
          <a:p>
            <a:fld id="{19A9ADA3-C948-44C8-8B8A-69D288F10F66}" type="slidenum">
              <a:rPr lang="en-US" smtClean="0"/>
              <a:pPr/>
              <a:t>13</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pPr eaLnBrk="1" hangingPunct="1"/>
            <a:endParaRPr lang="en-US" smtClean="0"/>
          </a:p>
        </p:txBody>
      </p:sp>
      <p:sp>
        <p:nvSpPr>
          <p:cNvPr id="48132" name="Slide Number Placeholder 3"/>
          <p:cNvSpPr>
            <a:spLocks noGrp="1"/>
          </p:cNvSpPr>
          <p:nvPr>
            <p:ph type="sldNum" sz="quarter" idx="5"/>
          </p:nvPr>
        </p:nvSpPr>
        <p:spPr>
          <a:noFill/>
        </p:spPr>
        <p:txBody>
          <a:bodyPr/>
          <a:lstStyle/>
          <a:p>
            <a:fld id="{9D836A10-F9B6-4F2A-9271-11E9AED16EB4}" type="slidenum">
              <a:rPr lang="en-US" smtClean="0"/>
              <a:pPr/>
              <a:t>14</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spcBef>
                <a:spcPct val="0"/>
              </a:spcBef>
            </a:pPr>
            <a:endParaRPr lang="en-US" smtClean="0"/>
          </a:p>
        </p:txBody>
      </p:sp>
      <p:sp>
        <p:nvSpPr>
          <p:cNvPr id="49156" name="Slide Number Placeholder 3"/>
          <p:cNvSpPr>
            <a:spLocks noGrp="1"/>
          </p:cNvSpPr>
          <p:nvPr>
            <p:ph type="sldNum" sz="quarter" idx="5"/>
          </p:nvPr>
        </p:nvSpPr>
        <p:spPr>
          <a:noFill/>
        </p:spPr>
        <p:txBody>
          <a:bodyPr/>
          <a:lstStyle/>
          <a:p>
            <a:fld id="{5E874372-1634-4B92-88A5-40801CD9743C}" type="slidenum">
              <a:rPr lang="en-US" smtClean="0"/>
              <a:pPr/>
              <a:t>15</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pPr eaLnBrk="1" hangingPunct="1"/>
            <a:endParaRPr lang="en-US" smtClean="0"/>
          </a:p>
        </p:txBody>
      </p:sp>
      <p:sp>
        <p:nvSpPr>
          <p:cNvPr id="50180" name="Slide Number Placeholder 3"/>
          <p:cNvSpPr>
            <a:spLocks noGrp="1"/>
          </p:cNvSpPr>
          <p:nvPr>
            <p:ph type="sldNum" sz="quarter" idx="5"/>
          </p:nvPr>
        </p:nvSpPr>
        <p:spPr>
          <a:noFill/>
        </p:spPr>
        <p:txBody>
          <a:bodyPr/>
          <a:lstStyle/>
          <a:p>
            <a:fld id="{B95912F7-F04E-4512-BB31-489E2673ECED}" type="slidenum">
              <a:rPr lang="en-US" smtClean="0"/>
              <a:pPr/>
              <a:t>17</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pPr eaLnBrk="1" hangingPunct="1"/>
            <a:endParaRPr lang="en-US" smtClean="0"/>
          </a:p>
        </p:txBody>
      </p:sp>
      <p:sp>
        <p:nvSpPr>
          <p:cNvPr id="51204" name="Slide Number Placeholder 3"/>
          <p:cNvSpPr>
            <a:spLocks noGrp="1"/>
          </p:cNvSpPr>
          <p:nvPr>
            <p:ph type="sldNum" sz="quarter" idx="5"/>
          </p:nvPr>
        </p:nvSpPr>
        <p:spPr>
          <a:noFill/>
        </p:spPr>
        <p:txBody>
          <a:bodyPr/>
          <a:lstStyle/>
          <a:p>
            <a:fld id="{4DE57EB7-6A21-4B6C-8BE8-AEF44B600245}" type="slidenum">
              <a:rPr lang="en-US" smtClean="0"/>
              <a:pPr/>
              <a:t>18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pPr eaLnBrk="1" hangingPunct="1"/>
            <a:endParaRPr lang="en-US" smtClean="0"/>
          </a:p>
        </p:txBody>
      </p:sp>
      <p:sp>
        <p:nvSpPr>
          <p:cNvPr id="52228" name="Slide Number Placeholder 3"/>
          <p:cNvSpPr>
            <a:spLocks noGrp="1"/>
          </p:cNvSpPr>
          <p:nvPr>
            <p:ph type="sldNum" sz="quarter" idx="5"/>
          </p:nvPr>
        </p:nvSpPr>
        <p:spPr>
          <a:noFill/>
        </p:spPr>
        <p:txBody>
          <a:bodyPr/>
          <a:lstStyle/>
          <a:p>
            <a:fld id="{8F5D61DE-8A96-4A60-8DE7-D9AE889D413F}" type="slidenum">
              <a:rPr lang="en-US" smtClean="0"/>
              <a:pPr/>
              <a:t>19</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F1D3C00-D078-47B3-A60C-D2F7061BE879}" type="slidenum">
              <a:rPr lang="en-US" smtClean="0"/>
              <a:pPr/>
              <a:t>20</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pPr eaLnBrk="1" hangingPunct="1"/>
            <a:endParaRPr lang="en-US" smtClean="0"/>
          </a:p>
        </p:txBody>
      </p:sp>
      <p:sp>
        <p:nvSpPr>
          <p:cNvPr id="54276" name="Slide Number Placeholder 3"/>
          <p:cNvSpPr>
            <a:spLocks noGrp="1"/>
          </p:cNvSpPr>
          <p:nvPr>
            <p:ph type="sldNum" sz="quarter" idx="5"/>
          </p:nvPr>
        </p:nvSpPr>
        <p:spPr>
          <a:noFill/>
        </p:spPr>
        <p:txBody>
          <a:bodyPr/>
          <a:lstStyle/>
          <a:p>
            <a:fld id="{341C6EC2-C2BA-488C-B800-2DF7B0A20FEA}" type="slidenum">
              <a:rPr lang="en-US" smtClean="0"/>
              <a:pPr/>
              <a:t>21</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49D67DF6-25F3-4497-AB8D-683F41E8E064}" type="slidenum">
              <a:rPr lang="en-US" smtClean="0"/>
              <a:pPr/>
              <a:t>22</a:t>
            </a:fld>
            <a:endParaRPr lang="en-US" smtClean="0"/>
          </a:p>
        </p:txBody>
      </p:sp>
      <p:sp>
        <p:nvSpPr>
          <p:cNvPr id="5529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5A57FA1-342B-4311-AADF-F1DF1994544F}" type="slidenum">
              <a:rPr lang="en-US" sz="1200"/>
              <a:pPr algn="r"/>
              <a:t>22</a:t>
            </a:fld>
            <a:endParaRPr lang="en-US" sz="1200"/>
          </a:p>
        </p:txBody>
      </p:sp>
      <p:sp>
        <p:nvSpPr>
          <p:cNvPr id="55300" name="Rectangle 2"/>
          <p:cNvSpPr>
            <a:spLocks noGrp="1" noRot="1" noChangeAspect="1" noChangeArrowheads="1" noTextEdit="1"/>
          </p:cNvSpPr>
          <p:nvPr>
            <p:ph type="sldImg"/>
          </p:nvPr>
        </p:nvSpPr>
        <p:spPr>
          <a:ln/>
        </p:spPr>
      </p:sp>
      <p:sp>
        <p:nvSpPr>
          <p:cNvPr id="55301" name="Rectangle 3"/>
          <p:cNvSpPr>
            <a:spLocks noGrp="1" noChangeArrowheads="1"/>
          </p:cNvSpPr>
          <p:nvPr>
            <p:ph type="body" idx="1"/>
          </p:nvPr>
        </p:nvSpPr>
        <p:spPr>
          <a:noFill/>
          <a:ln/>
        </p:spPr>
        <p:txBody>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pPr eaLnBrk="1" hangingPunct="1"/>
            <a:endParaRPr lang="en-US" smtClean="0"/>
          </a:p>
        </p:txBody>
      </p:sp>
      <p:sp>
        <p:nvSpPr>
          <p:cNvPr id="38916" name="Slide Number Placeholder 3"/>
          <p:cNvSpPr>
            <a:spLocks noGrp="1"/>
          </p:cNvSpPr>
          <p:nvPr>
            <p:ph type="sldNum" sz="quarter" idx="5"/>
          </p:nvPr>
        </p:nvSpPr>
        <p:spPr>
          <a:noFill/>
        </p:spPr>
        <p:txBody>
          <a:bodyPr/>
          <a:lstStyle/>
          <a:p>
            <a:fld id="{78EB587C-9196-4EF6-860C-7F9879849960}"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eaLnBrk="1" hangingPunct="1"/>
            <a:endParaRPr lang="en-US" smtClean="0"/>
          </a:p>
        </p:txBody>
      </p:sp>
      <p:sp>
        <p:nvSpPr>
          <p:cNvPr id="39940" name="Slide Number Placeholder 3"/>
          <p:cNvSpPr>
            <a:spLocks noGrp="1"/>
          </p:cNvSpPr>
          <p:nvPr>
            <p:ph type="sldNum" sz="quarter" idx="5"/>
          </p:nvPr>
        </p:nvSpPr>
        <p:spPr>
          <a:noFill/>
        </p:spPr>
        <p:txBody>
          <a:bodyPr/>
          <a:lstStyle/>
          <a:p>
            <a:fld id="{BCA27D37-DE22-41B1-A74D-5235C066F34B}"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pPr eaLnBrk="1" hangingPunct="1"/>
            <a:endParaRPr lang="en-US" smtClean="0"/>
          </a:p>
        </p:txBody>
      </p:sp>
      <p:sp>
        <p:nvSpPr>
          <p:cNvPr id="40964" name="Slide Number Placeholder 3"/>
          <p:cNvSpPr>
            <a:spLocks noGrp="1"/>
          </p:cNvSpPr>
          <p:nvPr>
            <p:ph type="sldNum" sz="quarter" idx="5"/>
          </p:nvPr>
        </p:nvSpPr>
        <p:spPr>
          <a:noFill/>
        </p:spPr>
        <p:txBody>
          <a:bodyPr/>
          <a:lstStyle/>
          <a:p>
            <a:fld id="{AE0A2A45-BBCA-444E-93DA-156DF72B00F8}"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7094B8-7B19-480F-897D-F25142ADB7BC}" type="slidenum">
              <a:rPr lang="en-US"/>
              <a:pPr/>
              <a:t>5</a:t>
            </a:fld>
            <a:endParaRPr lang="en-US"/>
          </a:p>
        </p:txBody>
      </p:sp>
      <p:sp>
        <p:nvSpPr>
          <p:cNvPr id="11266" name="Rectangle 2"/>
          <p:cNvSpPr>
            <a:spLocks noRo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31"/>
          <p:cNvSpPr>
            <a:spLocks noGrp="1" noChangeArrowheads="1"/>
          </p:cNvSpPr>
          <p:nvPr>
            <p:ph type="sldNum" sz="quarter" idx="5"/>
          </p:nvPr>
        </p:nvSpPr>
        <p:spPr>
          <a:noFill/>
        </p:spPr>
        <p:txBody>
          <a:bodyPr/>
          <a:lstStyle/>
          <a:p>
            <a:fld id="{577C7D58-6B88-466A-8CAB-DA6B66135059}" type="slidenum">
              <a:rPr lang="en-US" smtClean="0"/>
              <a:pPr/>
              <a:t>8</a:t>
            </a:fld>
            <a:endParaRPr lang="en-US" smtClean="0"/>
          </a:p>
        </p:txBody>
      </p:sp>
      <p:sp>
        <p:nvSpPr>
          <p:cNvPr id="8195" name="Rectangle 1026"/>
          <p:cNvSpPr>
            <a:spLocks noGrp="1" noRot="1" noChangeAspect="1" noChangeArrowheads="1" noTextEdit="1"/>
          </p:cNvSpPr>
          <p:nvPr>
            <p:ph type="sldImg"/>
          </p:nvPr>
        </p:nvSpPr>
        <p:spPr>
          <a:ln/>
        </p:spPr>
      </p:sp>
      <p:sp>
        <p:nvSpPr>
          <p:cNvPr id="8196" name="Rectangle 1027"/>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pPr eaLnBrk="1" hangingPunct="1"/>
            <a:endParaRPr lang="en-US" smtClean="0"/>
          </a:p>
        </p:txBody>
      </p:sp>
      <p:sp>
        <p:nvSpPr>
          <p:cNvPr id="43012" name="Slide Number Placeholder 3"/>
          <p:cNvSpPr>
            <a:spLocks noGrp="1"/>
          </p:cNvSpPr>
          <p:nvPr>
            <p:ph type="sldNum" sz="quarter" idx="5"/>
          </p:nvPr>
        </p:nvSpPr>
        <p:spPr>
          <a:noFill/>
        </p:spPr>
        <p:txBody>
          <a:bodyPr/>
          <a:lstStyle/>
          <a:p>
            <a:fld id="{529BC961-9BF5-4A86-BBA6-CFF9FF45A7B6}" type="slidenum">
              <a:rPr lang="en-US" smtClean="0"/>
              <a:pPr/>
              <a:t>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pPr eaLnBrk="1" hangingPunct="1"/>
            <a:endParaRPr lang="en-US" smtClean="0"/>
          </a:p>
        </p:txBody>
      </p:sp>
      <p:sp>
        <p:nvSpPr>
          <p:cNvPr id="44036" name="Slide Number Placeholder 3"/>
          <p:cNvSpPr>
            <a:spLocks noGrp="1"/>
          </p:cNvSpPr>
          <p:nvPr>
            <p:ph type="sldNum" sz="quarter" idx="5"/>
          </p:nvPr>
        </p:nvSpPr>
        <p:spPr>
          <a:noFill/>
        </p:spPr>
        <p:txBody>
          <a:bodyPr/>
          <a:lstStyle/>
          <a:p>
            <a:fld id="{6C75B9DE-1AAF-439F-9B3F-1D8D4F8510F5}" type="slidenum">
              <a:rPr lang="en-US" smtClean="0"/>
              <a:pPr/>
              <a:t>10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eaLnBrk="1" hangingPunct="1"/>
            <a:endParaRPr lang="en-US" smtClean="0"/>
          </a:p>
        </p:txBody>
      </p:sp>
      <p:sp>
        <p:nvSpPr>
          <p:cNvPr id="45060" name="Slide Number Placeholder 3"/>
          <p:cNvSpPr>
            <a:spLocks noGrp="1"/>
          </p:cNvSpPr>
          <p:nvPr>
            <p:ph type="sldNum" sz="quarter" idx="5"/>
          </p:nvPr>
        </p:nvSpPr>
        <p:spPr>
          <a:noFill/>
        </p:spPr>
        <p:txBody>
          <a:bodyPr/>
          <a:lstStyle/>
          <a:p>
            <a:fld id="{4994C473-428D-4DFB-A204-4D0841EC9E54}" type="slidenum">
              <a:rPr lang="en-US" smtClean="0"/>
              <a:pPr/>
              <a:t>12</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29" name="Title 28"/>
          <p:cNvSpPr>
            <a:spLocks noGrp="1"/>
          </p:cNvSpPr>
          <p:nvPr>
            <p:ph type="ctrTitle"/>
          </p:nvPr>
        </p:nvSpPr>
        <p:spPr>
          <a:xfrm>
            <a:off x="381000" y="762000"/>
            <a:ext cx="8458200" cy="1222375"/>
          </a:xfrm>
          <a:ln cmpd="sng">
            <a:solidFill>
              <a:schemeClr val="tx1"/>
            </a:solidFill>
          </a:ln>
          <a:effectLst/>
          <a:scene3d>
            <a:camera prst="orthographicFront"/>
            <a:lightRig rig="flat" dir="t"/>
          </a:scene3d>
          <a:sp3d extrusionH="76200" contourW="12700" prstMaterial="flat">
            <a:extrusionClr>
              <a:schemeClr val="bg1"/>
            </a:extrusionClr>
            <a:contourClr>
              <a:schemeClr val="bg1"/>
            </a:contourClr>
          </a:sp3d>
        </p:spPr>
        <p:txBody>
          <a:bodyPr anchor="t"/>
          <a:lstStyle>
            <a:lvl1pPr>
              <a:defRPr b="1" cap="none" spc="0">
                <a:ln w="12700">
                  <a:solidFill>
                    <a:schemeClr val="tx2">
                      <a:satMod val="155000"/>
                    </a:schemeClr>
                  </a:solidFill>
                  <a:prstDash val="solid"/>
                </a:ln>
                <a:solidFill>
                  <a:srgbClr val="00B050"/>
                </a:solidFill>
                <a:effectLst>
                  <a:outerShdw blurRad="41275" dist="20320" dir="1800000" algn="tl" rotWithShape="0">
                    <a:srgbClr val="000000">
                      <a:alpha val="40000"/>
                    </a:srgbClr>
                  </a:outerShdw>
                </a:effectLst>
                <a:latin typeface="+mj-lt"/>
              </a:defRPr>
            </a:lvl1pPr>
          </a:lstStyle>
          <a:p>
            <a:r>
              <a:rPr lang="en-US" dirty="0" smtClean="0"/>
              <a:t>Click to edit Master title style</a:t>
            </a:r>
            <a:endParaRPr lang="en-US" dirty="0"/>
          </a:p>
        </p:txBody>
      </p:sp>
      <p:sp>
        <p:nvSpPr>
          <p:cNvPr id="9" name="Subtitle 8"/>
          <p:cNvSpPr>
            <a:spLocks noGrp="1"/>
          </p:cNvSpPr>
          <p:nvPr>
            <p:ph type="subTitle" idx="1"/>
          </p:nvPr>
        </p:nvSpPr>
        <p:spPr>
          <a:xfrm>
            <a:off x="381000" y="21336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5" name="Date Placeholder 15"/>
          <p:cNvSpPr>
            <a:spLocks noGrp="1"/>
          </p:cNvSpPr>
          <p:nvPr>
            <p:ph type="dt" sz="half" idx="10"/>
          </p:nvPr>
        </p:nvSpPr>
        <p:spPr>
          <a:xfrm>
            <a:off x="4191000" y="6477000"/>
            <a:ext cx="2514600" cy="288925"/>
          </a:xfrm>
        </p:spPr>
        <p:txBody>
          <a:bodyPr/>
          <a:lstStyle>
            <a:lvl1pPr>
              <a:defRPr/>
            </a:lvl1pPr>
          </a:lstStyle>
          <a:p>
            <a:pPr>
              <a:defRPr/>
            </a:pPr>
            <a:endParaRPr lang="en-US"/>
          </a:p>
        </p:txBody>
      </p:sp>
      <p:sp>
        <p:nvSpPr>
          <p:cNvPr id="6" name="Footer Placeholder 1"/>
          <p:cNvSpPr>
            <a:spLocks noGrp="1"/>
          </p:cNvSpPr>
          <p:nvPr>
            <p:ph type="ftr" sz="quarter" idx="11"/>
          </p:nvPr>
        </p:nvSpPr>
        <p:spPr>
          <a:xfrm>
            <a:off x="228600" y="6477000"/>
            <a:ext cx="3352800" cy="288925"/>
          </a:xfrm>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A63A47B6-3757-4B6D-803E-4292C890659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B0D138BE-40CA-404F-A027-DA371AA0810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99C1C9-9313-4B68-89C4-AB30D8A5E5A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fld id="{C0A7F20D-D86C-4758-81AB-DB2AF0C998F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DDF7A908-693C-4164-83DF-55EF06F7842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5" name="Rectangle 4"/>
          <p:cNvSpPr/>
          <p:nvPr userDrawn="1"/>
        </p:nvSpPr>
        <p:spPr>
          <a:xfrm>
            <a:off x="7543800" y="0"/>
            <a:ext cx="1600200" cy="58477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200" b="1" dirty="0">
                <a:ln w="11430"/>
                <a:solidFill>
                  <a:srgbClr val="00B0F0"/>
                </a:solidFill>
                <a:effectLst>
                  <a:outerShdw blurRad="50800" dist="39000" dir="5460000" algn="tl">
                    <a:srgbClr val="000000">
                      <a:alpha val="38000"/>
                    </a:srgbClr>
                  </a:outerShdw>
                </a:effectLst>
              </a:rPr>
              <a:t>RRCAT</a:t>
            </a:r>
          </a:p>
        </p:txBody>
      </p:sp>
      <p:pic>
        <p:nvPicPr>
          <p:cNvPr id="7" name="Picture 2" descr="logorrcat"/>
          <p:cNvPicPr>
            <a:picLocks noChangeAspect="1" noChangeArrowheads="1"/>
          </p:cNvPicPr>
          <p:nvPr userDrawn="1"/>
        </p:nvPicPr>
        <p:blipFill>
          <a:blip r:embed="rId2"/>
          <a:srcRect/>
          <a:stretch>
            <a:fillRect/>
          </a:stretch>
        </p:blipFill>
        <p:spPr bwMode="auto">
          <a:xfrm>
            <a:off x="0" y="0"/>
            <a:ext cx="914400" cy="625475"/>
          </a:xfrm>
          <a:prstGeom prst="rect">
            <a:avLst/>
          </a:prstGeom>
          <a:noFill/>
          <a:ln w="9525">
            <a:noFill/>
            <a:miter lim="800000"/>
            <a:headEnd/>
            <a:tailEnd/>
          </a:ln>
        </p:spPr>
      </p:pic>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9" name="Date Placeholder 18"/>
          <p:cNvSpPr>
            <a:spLocks noGrp="1"/>
          </p:cNvSpPr>
          <p:nvPr>
            <p:ph type="dt" sz="half" idx="10"/>
          </p:nvPr>
        </p:nvSpPr>
        <p:spPr/>
        <p:txBody>
          <a:bodyPr/>
          <a:lstStyle>
            <a:lvl1pPr>
              <a:defRPr/>
            </a:lvl1pPr>
          </a:lstStyle>
          <a:p>
            <a:pPr>
              <a:defRPr/>
            </a:pPr>
            <a:endParaRPr lang="en-US"/>
          </a:p>
        </p:txBody>
      </p:sp>
      <p:sp>
        <p:nvSpPr>
          <p:cNvPr id="10" name="Footer Placeholder 10"/>
          <p:cNvSpPr>
            <a:spLocks noGrp="1"/>
          </p:cNvSpPr>
          <p:nvPr>
            <p:ph type="ftr" sz="quarter" idx="11"/>
          </p:nvPr>
        </p:nvSpPr>
        <p:spPr/>
        <p:txBody>
          <a:bodyPr/>
          <a:lstStyle>
            <a:lvl1pPr>
              <a:defRPr/>
            </a:lvl1pPr>
          </a:lstStyle>
          <a:p>
            <a:pPr>
              <a:defRPr/>
            </a:pPr>
            <a:endParaRPr lang="en-US"/>
          </a:p>
        </p:txBody>
      </p:sp>
      <p:sp>
        <p:nvSpPr>
          <p:cNvPr id="11" name="Slide Number Placeholder 15"/>
          <p:cNvSpPr>
            <a:spLocks noGrp="1"/>
          </p:cNvSpPr>
          <p:nvPr>
            <p:ph type="sldNum" sz="quarter" idx="12"/>
          </p:nvPr>
        </p:nvSpPr>
        <p:spPr/>
        <p:txBody>
          <a:bodyPr/>
          <a:lstStyle>
            <a:lvl1pPr>
              <a:defRPr/>
            </a:lvl1pPr>
          </a:lstStyle>
          <a:p>
            <a:pPr>
              <a:defRPr/>
            </a:pPr>
            <a:fld id="{971C31CC-F908-4162-9611-25D84B1F8E4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8ED509CC-F4B3-40AE-A61D-E6EE15B319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8" name="Rectangle 7"/>
          <p:cNvSpPr/>
          <p:nvPr userDrawn="1"/>
        </p:nvSpPr>
        <p:spPr>
          <a:xfrm>
            <a:off x="7543800" y="0"/>
            <a:ext cx="1600200" cy="58477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200" b="1" dirty="0">
                <a:ln w="11430"/>
                <a:solidFill>
                  <a:srgbClr val="00B0F0"/>
                </a:solidFill>
                <a:effectLst>
                  <a:outerShdw blurRad="50800" dist="39000" dir="5460000" algn="tl">
                    <a:srgbClr val="000000">
                      <a:alpha val="38000"/>
                    </a:srgbClr>
                  </a:outerShdw>
                </a:effectLst>
              </a:rPr>
              <a:t>RRCAT</a:t>
            </a:r>
          </a:p>
        </p:txBody>
      </p:sp>
      <p:pic>
        <p:nvPicPr>
          <p:cNvPr id="9" name="Picture 2" descr="logorrcat"/>
          <p:cNvPicPr>
            <a:picLocks noChangeAspect="1" noChangeArrowheads="1"/>
          </p:cNvPicPr>
          <p:nvPr userDrawn="1"/>
        </p:nvPicPr>
        <p:blipFill>
          <a:blip r:embed="rId2"/>
          <a:srcRect/>
          <a:stretch>
            <a:fillRect/>
          </a:stretch>
        </p:blipFill>
        <p:spPr bwMode="auto">
          <a:xfrm>
            <a:off x="0" y="0"/>
            <a:ext cx="914400" cy="625475"/>
          </a:xfrm>
          <a:prstGeom prst="rect">
            <a:avLst/>
          </a:prstGeom>
          <a:noFill/>
          <a:ln w="9525">
            <a:noFill/>
            <a:miter lim="800000"/>
            <a:headEnd/>
            <a:tailEnd/>
          </a:ln>
        </p:spPr>
      </p:pic>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9"/>
          <p:cNvSpPr>
            <a:spLocks noGrp="1"/>
          </p:cNvSpPr>
          <p:nvPr>
            <p:ph type="dt" sz="half" idx="10"/>
          </p:nvPr>
        </p:nvSpPr>
        <p:spPr/>
        <p:txBody>
          <a:bodyPr/>
          <a:lstStyle>
            <a:lvl1pPr>
              <a:defRPr/>
            </a:lvl1pPr>
          </a:lstStyle>
          <a:p>
            <a:pPr>
              <a:defRPr/>
            </a:pPr>
            <a:endParaRPr lang="en-US"/>
          </a:p>
        </p:txBody>
      </p:sp>
      <p:sp>
        <p:nvSpPr>
          <p:cNvPr id="11" name="Footer Placeholder 5"/>
          <p:cNvSpPr>
            <a:spLocks noGrp="1"/>
          </p:cNvSpPr>
          <p:nvPr>
            <p:ph type="ftr" sz="quarter" idx="11"/>
          </p:nvPr>
        </p:nvSpPr>
        <p:spPr/>
        <p:txBody>
          <a:bodyPr/>
          <a:lstStyle>
            <a:lvl1pPr>
              <a:defRPr/>
            </a:lvl1pPr>
          </a:lstStyle>
          <a:p>
            <a:pPr>
              <a:defRPr/>
            </a:pPr>
            <a:endParaRPr lang="en-US"/>
          </a:p>
        </p:txBody>
      </p:sp>
      <p:sp>
        <p:nvSpPr>
          <p:cNvPr id="12" name="Slide Number Placeholder 6"/>
          <p:cNvSpPr>
            <a:spLocks noGrp="1"/>
          </p:cNvSpPr>
          <p:nvPr>
            <p:ph type="sldNum" sz="quarter" idx="12"/>
          </p:nvPr>
        </p:nvSpPr>
        <p:spPr>
          <a:xfrm>
            <a:off x="8229600" y="6477000"/>
            <a:ext cx="762000" cy="247650"/>
          </a:xfrm>
        </p:spPr>
        <p:txBody>
          <a:bodyPr/>
          <a:lstStyle>
            <a:lvl1pPr>
              <a:defRPr/>
            </a:lvl1pPr>
          </a:lstStyle>
          <a:p>
            <a:pPr>
              <a:defRPr/>
            </a:pPr>
            <a:fld id="{E588993C-9F7B-45B9-BCA1-411EDE38E26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lvl1pPr>
              <a:defRPr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r>
              <a:rPr lang="en-US" dirty="0" smtClean="0"/>
              <a:t>Click to edit Master title style</a:t>
            </a:r>
            <a:endParaRPr lang="en-US" dirty="0"/>
          </a:p>
        </p:txBody>
      </p:sp>
      <p:sp>
        <p:nvSpPr>
          <p:cNvPr id="3" name="Date Placeholder 10"/>
          <p:cNvSpPr>
            <a:spLocks noGrp="1"/>
          </p:cNvSpPr>
          <p:nvPr>
            <p:ph type="dt" sz="half" idx="10"/>
          </p:nvPr>
        </p:nvSpPr>
        <p:spPr/>
        <p:txBody>
          <a:bodyPr/>
          <a:lstStyle>
            <a:lvl1pPr>
              <a:defRPr/>
            </a:lvl1pPr>
          </a:lstStyle>
          <a:p>
            <a:pPr>
              <a:defRPr/>
            </a:pPr>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EBD32150-4F60-4A1E-B35C-5F87BE1F58C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userDrawn="1"/>
        </p:nvSpPr>
        <p:spPr>
          <a:xfrm>
            <a:off x="7543800" y="0"/>
            <a:ext cx="1600200" cy="58477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200" b="1" dirty="0">
                <a:ln w="11430"/>
                <a:solidFill>
                  <a:srgbClr val="00B0F0"/>
                </a:solidFill>
                <a:effectLst>
                  <a:outerShdw blurRad="50800" dist="39000" dir="5460000" algn="tl">
                    <a:srgbClr val="000000">
                      <a:alpha val="38000"/>
                    </a:srgbClr>
                  </a:outerShdw>
                </a:effectLst>
              </a:rPr>
              <a:t>RRCAT</a:t>
            </a:r>
          </a:p>
        </p:txBody>
      </p:sp>
      <p:pic>
        <p:nvPicPr>
          <p:cNvPr id="3" name="Picture 14" descr="logorrcat"/>
          <p:cNvPicPr>
            <a:picLocks noChangeAspect="1" noChangeArrowheads="1"/>
          </p:cNvPicPr>
          <p:nvPr userDrawn="1"/>
        </p:nvPicPr>
        <p:blipFill>
          <a:blip r:embed="rId2"/>
          <a:srcRect/>
          <a:stretch>
            <a:fillRect/>
          </a:stretch>
        </p:blipFill>
        <p:spPr bwMode="auto">
          <a:xfrm>
            <a:off x="0" y="0"/>
            <a:ext cx="914400" cy="625475"/>
          </a:xfrm>
          <a:prstGeom prst="rect">
            <a:avLst/>
          </a:prstGeom>
          <a:noFill/>
          <a:ln w="9525">
            <a:noFill/>
            <a:miter lim="800000"/>
            <a:headEnd/>
            <a:tailEnd/>
          </a:ln>
        </p:spPr>
      </p:pic>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23"/>
          <p:cNvSpPr>
            <a:spLocks noGrp="1"/>
          </p:cNvSpPr>
          <p:nvPr>
            <p:ph type="ftr" sz="quarter" idx="11"/>
          </p:nvPr>
        </p:nvSpPr>
        <p:spPr/>
        <p:txBody>
          <a:bodyPr/>
          <a:lstStyle>
            <a:lvl1pPr>
              <a:defRPr/>
            </a:lvl1pPr>
          </a:lstStyle>
          <a:p>
            <a:pPr>
              <a:defRPr/>
            </a:pPr>
            <a:endParaRPr lang="en-US"/>
          </a:p>
        </p:txBody>
      </p:sp>
      <p:sp>
        <p:nvSpPr>
          <p:cNvPr id="6" name="Slide Number Placeholder 6"/>
          <p:cNvSpPr>
            <a:spLocks noGrp="1"/>
          </p:cNvSpPr>
          <p:nvPr>
            <p:ph type="sldNum" sz="quarter" idx="12"/>
          </p:nvPr>
        </p:nvSpPr>
        <p:spPr/>
        <p:txBody>
          <a:bodyPr/>
          <a:lstStyle>
            <a:lvl1pPr>
              <a:defRPr/>
            </a:lvl1pPr>
          </a:lstStyle>
          <a:p>
            <a:pPr>
              <a:defRPr/>
            </a:pPr>
            <a:fld id="{8D678CD3-65D7-4010-8D76-44822572C47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6" name="Rectangle 5"/>
          <p:cNvSpPr/>
          <p:nvPr userDrawn="1"/>
        </p:nvSpPr>
        <p:spPr>
          <a:xfrm>
            <a:off x="7543800" y="0"/>
            <a:ext cx="1600200" cy="58477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200" b="1" dirty="0">
                <a:ln w="11430"/>
                <a:solidFill>
                  <a:srgbClr val="00B0F0"/>
                </a:solidFill>
                <a:effectLst>
                  <a:outerShdw blurRad="50800" dist="39000" dir="5460000" algn="tl">
                    <a:srgbClr val="000000">
                      <a:alpha val="38000"/>
                    </a:srgbClr>
                  </a:outerShdw>
                </a:effectLst>
              </a:rPr>
              <a:t>RRCAT</a:t>
            </a:r>
          </a:p>
        </p:txBody>
      </p:sp>
      <p:pic>
        <p:nvPicPr>
          <p:cNvPr id="7" name="Picture 2" descr="logorrcat"/>
          <p:cNvPicPr>
            <a:picLocks noChangeAspect="1" noChangeArrowheads="1"/>
          </p:cNvPicPr>
          <p:nvPr userDrawn="1"/>
        </p:nvPicPr>
        <p:blipFill>
          <a:blip r:embed="rId2"/>
          <a:srcRect/>
          <a:stretch>
            <a:fillRect/>
          </a:stretch>
        </p:blipFill>
        <p:spPr bwMode="auto">
          <a:xfrm>
            <a:off x="0" y="0"/>
            <a:ext cx="914400" cy="625475"/>
          </a:xfrm>
          <a:prstGeom prst="rect">
            <a:avLst/>
          </a:prstGeom>
          <a:noFill/>
          <a:ln w="9525">
            <a:noFill/>
            <a:miter lim="800000"/>
            <a:headEnd/>
            <a:tailEnd/>
          </a:ln>
        </p:spPr>
      </p:pic>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24"/>
          <p:cNvSpPr>
            <a:spLocks noGrp="1"/>
          </p:cNvSpPr>
          <p:nvPr>
            <p:ph type="dt" sz="half" idx="10"/>
          </p:nvPr>
        </p:nvSpPr>
        <p:spPr/>
        <p:txBody>
          <a:bodyPr/>
          <a:lstStyle>
            <a:lvl1pPr>
              <a:defRPr/>
            </a:lvl1pPr>
          </a:lstStyle>
          <a:p>
            <a:pPr>
              <a:defRPr/>
            </a:pPr>
            <a:endParaRPr lang="en-US"/>
          </a:p>
        </p:txBody>
      </p:sp>
      <p:sp>
        <p:nvSpPr>
          <p:cNvPr id="9" name="Footer Placeholder 28"/>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61018C90-EF1D-47D5-9E61-4F42DC72787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userDrawn="1"/>
        </p:nvSpPr>
        <p:spPr>
          <a:xfrm>
            <a:off x="7543800" y="0"/>
            <a:ext cx="1600200" cy="58477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200" b="1" dirty="0">
                <a:ln w="11430"/>
                <a:solidFill>
                  <a:srgbClr val="00B0F0"/>
                </a:solidFill>
                <a:effectLst>
                  <a:outerShdw blurRad="50800" dist="39000" dir="5460000" algn="tl">
                    <a:srgbClr val="000000">
                      <a:alpha val="38000"/>
                    </a:srgbClr>
                  </a:outerShdw>
                </a:effectLst>
              </a:rPr>
              <a:t>RRCAT</a:t>
            </a:r>
          </a:p>
        </p:txBody>
      </p:sp>
      <p:pic>
        <p:nvPicPr>
          <p:cNvPr id="6" name="Picture 2" descr="logorrcat"/>
          <p:cNvPicPr>
            <a:picLocks noChangeAspect="1" noChangeArrowheads="1"/>
          </p:cNvPicPr>
          <p:nvPr userDrawn="1"/>
        </p:nvPicPr>
        <p:blipFill>
          <a:blip r:embed="rId2"/>
          <a:srcRect/>
          <a:stretch>
            <a:fillRect/>
          </a:stretch>
        </p:blipFill>
        <p:spPr bwMode="auto">
          <a:xfrm>
            <a:off x="0" y="0"/>
            <a:ext cx="914400" cy="625475"/>
          </a:xfrm>
          <a:prstGeom prst="rect">
            <a:avLst/>
          </a:prstGeom>
          <a:noFill/>
          <a:ln w="9525">
            <a:noFill/>
            <a:miter lim="800000"/>
            <a:headEnd/>
            <a:tailEnd/>
          </a:ln>
        </p:spPr>
      </p:pic>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30"/>
          <p:cNvSpPr>
            <a:spLocks noGrp="1"/>
          </p:cNvSpPr>
          <p:nvPr>
            <p:ph type="sldNum" sz="quarter" idx="12"/>
          </p:nvPr>
        </p:nvSpPr>
        <p:spPr/>
        <p:txBody>
          <a:bodyPr/>
          <a:lstStyle>
            <a:lvl1pPr>
              <a:defRPr/>
            </a:lvl1pPr>
          </a:lstStyle>
          <a:p>
            <a:pPr>
              <a:defRPr/>
            </a:pPr>
            <a:fld id="{72637491-0C33-4AF9-921B-A68EFA79A0A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3077"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3733800" y="6400800"/>
            <a:ext cx="2514600" cy="288925"/>
          </a:xfrm>
          <a:prstGeom prst="rect">
            <a:avLst/>
          </a:prstGeom>
        </p:spPr>
        <p:txBody>
          <a:bodyPr vert="horz"/>
          <a:lstStyle>
            <a:lvl1pPr algn="l" eaLnBrk="1" latinLnBrk="0" hangingPunct="1">
              <a:defRPr kumimoji="0" sz="1200">
                <a:solidFill>
                  <a:schemeClr val="accent1">
                    <a:shade val="75000"/>
                  </a:schemeClr>
                </a:solidFill>
                <a:latin typeface="Arial" charset="0"/>
                <a:cs typeface="Arial" charset="0"/>
              </a:defRPr>
            </a:lvl1pPr>
          </a:lstStyle>
          <a:p>
            <a:pPr>
              <a:defRPr/>
            </a:pPr>
            <a:endParaRPr lang="en-US"/>
          </a:p>
        </p:txBody>
      </p:sp>
      <p:sp>
        <p:nvSpPr>
          <p:cNvPr id="28" name="Footer Placeholder 27"/>
          <p:cNvSpPr>
            <a:spLocks noGrp="1"/>
          </p:cNvSpPr>
          <p:nvPr>
            <p:ph type="ftr" sz="quarter" idx="3"/>
          </p:nvPr>
        </p:nvSpPr>
        <p:spPr>
          <a:xfrm>
            <a:off x="152400" y="6400800"/>
            <a:ext cx="3352800" cy="28892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a:defRPr/>
            </a:pPr>
            <a:fld id="{C2F5DD44-3813-4955-836A-68C877E2B29C}" type="slidenum">
              <a:rPr lang="en-US"/>
              <a:pPr>
                <a:defRPr/>
              </a:pPr>
              <a:t>‹#›</a:t>
            </a:fld>
            <a:endParaRPr lang="en-US"/>
          </a:p>
        </p:txBody>
      </p:sp>
      <p:sp>
        <p:nvSpPr>
          <p:cNvPr id="10" name="Title Placeholder 9"/>
          <p:cNvSpPr>
            <a:spLocks noGrp="1"/>
          </p:cNvSpPr>
          <p:nvPr>
            <p:ph type="title"/>
          </p:nvPr>
        </p:nvSpPr>
        <p:spPr>
          <a:xfrm>
            <a:off x="838200" y="533400"/>
            <a:ext cx="81534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p>
        </p:txBody>
      </p:sp>
      <p:sp>
        <p:nvSpPr>
          <p:cNvPr id="13" name="Rectangle 12"/>
          <p:cNvSpPr/>
          <p:nvPr userDrawn="1"/>
        </p:nvSpPr>
        <p:spPr>
          <a:xfrm>
            <a:off x="7543800" y="0"/>
            <a:ext cx="1600200" cy="584775"/>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3200" b="1" dirty="0">
                <a:ln w="11430"/>
                <a:solidFill>
                  <a:srgbClr val="00B0F0"/>
                </a:solidFill>
                <a:effectLst>
                  <a:outerShdw blurRad="50800" dist="39000" dir="5460000" algn="tl">
                    <a:srgbClr val="000000">
                      <a:alpha val="38000"/>
                    </a:srgbClr>
                  </a:outerShdw>
                </a:effectLst>
              </a:rPr>
              <a:t>RRCAT</a:t>
            </a:r>
          </a:p>
        </p:txBody>
      </p:sp>
      <p:pic>
        <p:nvPicPr>
          <p:cNvPr id="3089" name="Picture 2" descr="logorrcat"/>
          <p:cNvPicPr>
            <a:picLocks noChangeAspect="1" noChangeArrowheads="1"/>
          </p:cNvPicPr>
          <p:nvPr userDrawn="1"/>
        </p:nvPicPr>
        <p:blipFill>
          <a:blip r:embed="rId14"/>
          <a:srcRect/>
          <a:stretch>
            <a:fillRect/>
          </a:stretch>
        </p:blipFill>
        <p:spPr bwMode="auto">
          <a:xfrm>
            <a:off x="0" y="0"/>
            <a:ext cx="914400" cy="6254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07" r:id="rId4"/>
    <p:sldLayoutId id="2147483713" r:id="rId5"/>
    <p:sldLayoutId id="2147483708" r:id="rId6"/>
    <p:sldLayoutId id="2147483714" r:id="rId7"/>
    <p:sldLayoutId id="2147483715" r:id="rId8"/>
    <p:sldLayoutId id="2147483716" r:id="rId9"/>
    <p:sldLayoutId id="2147483709" r:id="rId10"/>
    <p:sldLayoutId id="2147483717" r:id="rId11"/>
    <p:sldLayoutId id="2147483718" r:id="rId12"/>
  </p:sldLayoutIdLst>
  <p:txStyles>
    <p:titleStyle>
      <a:lvl1pPr algn="l" rtl="0" eaLnBrk="0" fontAlgn="base" hangingPunct="0">
        <a:spcBef>
          <a:spcPct val="0"/>
        </a:spcBef>
        <a:spcAft>
          <a:spcPct val="0"/>
        </a:spcAft>
        <a:defRPr sz="3600" b="1" kern="120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mj-lt"/>
          <a:ea typeface="+mj-ea"/>
          <a:cs typeface="+mj-cs"/>
        </a:defRPr>
      </a:lvl1pPr>
      <a:lvl2pPr algn="l" rtl="0" eaLnBrk="0" fontAlgn="base" hangingPunct="0">
        <a:spcBef>
          <a:spcPct val="0"/>
        </a:spcBef>
        <a:spcAft>
          <a:spcPct val="0"/>
        </a:spcAft>
        <a:defRPr sz="3600" b="1">
          <a:solidFill>
            <a:srgbClr val="0070C0"/>
          </a:solidFill>
          <a:latin typeface="Lucida Sans Unicode" pitchFamily="34" charset="0"/>
        </a:defRPr>
      </a:lvl2pPr>
      <a:lvl3pPr algn="l" rtl="0" eaLnBrk="0" fontAlgn="base" hangingPunct="0">
        <a:spcBef>
          <a:spcPct val="0"/>
        </a:spcBef>
        <a:spcAft>
          <a:spcPct val="0"/>
        </a:spcAft>
        <a:defRPr sz="3600" b="1">
          <a:solidFill>
            <a:srgbClr val="0070C0"/>
          </a:solidFill>
          <a:latin typeface="Lucida Sans Unicode" pitchFamily="34" charset="0"/>
        </a:defRPr>
      </a:lvl3pPr>
      <a:lvl4pPr algn="l" rtl="0" eaLnBrk="0" fontAlgn="base" hangingPunct="0">
        <a:spcBef>
          <a:spcPct val="0"/>
        </a:spcBef>
        <a:spcAft>
          <a:spcPct val="0"/>
        </a:spcAft>
        <a:defRPr sz="3600" b="1">
          <a:solidFill>
            <a:srgbClr val="0070C0"/>
          </a:solidFill>
          <a:latin typeface="Lucida Sans Unicode" pitchFamily="34" charset="0"/>
        </a:defRPr>
      </a:lvl4pPr>
      <a:lvl5pPr algn="l" rtl="0" eaLnBrk="0" fontAlgn="base" hangingPunct="0">
        <a:spcBef>
          <a:spcPct val="0"/>
        </a:spcBef>
        <a:spcAft>
          <a:spcPct val="0"/>
        </a:spcAft>
        <a:defRPr sz="3600" b="1">
          <a:solidFill>
            <a:srgbClr val="0070C0"/>
          </a:solidFill>
          <a:latin typeface="Lucida Sans Unicode" pitchFamily="34" charset="0"/>
        </a:defRPr>
      </a:lvl5pPr>
      <a:lvl6pPr marL="457200" algn="l" rtl="0" fontAlgn="base">
        <a:spcBef>
          <a:spcPct val="0"/>
        </a:spcBef>
        <a:spcAft>
          <a:spcPct val="0"/>
        </a:spcAft>
        <a:defRPr sz="3600" b="1">
          <a:solidFill>
            <a:srgbClr val="0070C0"/>
          </a:solidFill>
          <a:latin typeface="Lucida Sans Unicode" pitchFamily="34" charset="0"/>
        </a:defRPr>
      </a:lvl6pPr>
      <a:lvl7pPr marL="914400" algn="l" rtl="0" fontAlgn="base">
        <a:spcBef>
          <a:spcPct val="0"/>
        </a:spcBef>
        <a:spcAft>
          <a:spcPct val="0"/>
        </a:spcAft>
        <a:defRPr sz="3600" b="1">
          <a:solidFill>
            <a:srgbClr val="0070C0"/>
          </a:solidFill>
          <a:latin typeface="Lucida Sans Unicode" pitchFamily="34" charset="0"/>
        </a:defRPr>
      </a:lvl7pPr>
      <a:lvl8pPr marL="1371600" algn="l" rtl="0" fontAlgn="base">
        <a:spcBef>
          <a:spcPct val="0"/>
        </a:spcBef>
        <a:spcAft>
          <a:spcPct val="0"/>
        </a:spcAft>
        <a:defRPr sz="3600" b="1">
          <a:solidFill>
            <a:srgbClr val="0070C0"/>
          </a:solidFill>
          <a:latin typeface="Lucida Sans Unicode" pitchFamily="34" charset="0"/>
        </a:defRPr>
      </a:lvl8pPr>
      <a:lvl9pPr marL="1828800" algn="l" rtl="0" fontAlgn="base">
        <a:spcBef>
          <a:spcPct val="0"/>
        </a:spcBef>
        <a:spcAft>
          <a:spcPct val="0"/>
        </a:spcAft>
        <a:defRPr sz="3600" b="1">
          <a:solidFill>
            <a:srgbClr val="0070C0"/>
          </a:solidFill>
          <a:latin typeface="Lucida Sans Unicode"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w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2.wmf"/><Relationship Id="rId5" Type="http://schemas.openxmlformats.org/officeDocument/2006/relationships/image" Target="../media/image21.png"/><Relationship Id="rId4" Type="http://schemas.openxmlformats.org/officeDocument/2006/relationships/image" Target="../media/image20.wmf"/></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1143000"/>
            <a:ext cx="8229600" cy="1905000"/>
          </a:xfrm>
          <a:ln>
            <a:noFill/>
          </a:ln>
          <a:effectLst>
            <a:innerShdw blurRad="63500" dist="50800" dir="13500000">
              <a:prstClr val="black">
                <a:alpha val="50000"/>
              </a:prstClr>
            </a:innerShdw>
          </a:effectLst>
        </p:spPr>
        <p:txBody>
          <a:bodyPr>
            <a:normAutofit fontScale="90000"/>
          </a:bodyPr>
          <a:lstStyle/>
          <a:p>
            <a:pPr eaLnBrk="1" fontAlgn="auto" hangingPunct="1">
              <a:spcAft>
                <a:spcPts val="0"/>
              </a:spcAft>
              <a:defRPr/>
            </a:pPr>
            <a:r>
              <a:rPr lang="en-US" sz="4000" dirty="0" smtClean="0">
                <a:solidFill>
                  <a:srgbClr val="33CC33"/>
                </a:solidFill>
              </a:rPr>
              <a:t>Superconducting Cavity </a:t>
            </a:r>
            <a:br>
              <a:rPr lang="en-US" sz="4000" dirty="0" smtClean="0">
                <a:solidFill>
                  <a:srgbClr val="33CC33"/>
                </a:solidFill>
              </a:rPr>
            </a:br>
            <a:r>
              <a:rPr lang="en-US" sz="4000" dirty="0" smtClean="0">
                <a:solidFill>
                  <a:srgbClr val="33CC33"/>
                </a:solidFill>
              </a:rPr>
              <a:t>&amp; Infrastructure Development at </a:t>
            </a:r>
            <a:r>
              <a:rPr lang="en-US" sz="4000" dirty="0">
                <a:solidFill>
                  <a:srgbClr val="33CC33"/>
                </a:solidFill>
              </a:rPr>
              <a:t>RRCAT</a:t>
            </a:r>
          </a:p>
        </p:txBody>
      </p:sp>
      <p:sp>
        <p:nvSpPr>
          <p:cNvPr id="2051" name="Rectangle 3"/>
          <p:cNvSpPr>
            <a:spLocks noGrp="1" noChangeArrowheads="1"/>
          </p:cNvSpPr>
          <p:nvPr>
            <p:ph type="subTitle" idx="1"/>
          </p:nvPr>
        </p:nvSpPr>
        <p:spPr>
          <a:xfrm>
            <a:off x="228600" y="3886200"/>
            <a:ext cx="8763000" cy="1752600"/>
          </a:xfrm>
        </p:spPr>
        <p:txBody>
          <a:bodyPr>
            <a:normAutofit/>
          </a:bodyPr>
          <a:lstStyle/>
          <a:p>
            <a:pPr eaLnBrk="1" fontAlgn="auto" hangingPunct="1">
              <a:spcAft>
                <a:spcPts val="0"/>
              </a:spcAft>
              <a:buFont typeface="Wingdings 2"/>
              <a:buNone/>
              <a:defRPr/>
            </a:pPr>
            <a:r>
              <a:rPr lang="en-US" sz="2800" b="1" dirty="0" err="1">
                <a:solidFill>
                  <a:srgbClr val="0070C0"/>
                </a:solidFill>
              </a:rPr>
              <a:t>Satish</a:t>
            </a:r>
            <a:r>
              <a:rPr lang="en-US" sz="2800" b="1" dirty="0">
                <a:solidFill>
                  <a:srgbClr val="0070C0"/>
                </a:solidFill>
              </a:rPr>
              <a:t> </a:t>
            </a:r>
            <a:r>
              <a:rPr lang="en-US" sz="2800" b="1" dirty="0" smtClean="0">
                <a:solidFill>
                  <a:srgbClr val="0070C0"/>
                </a:solidFill>
              </a:rPr>
              <a:t>Chandra Joshi</a:t>
            </a:r>
            <a:endParaRPr lang="en-US" sz="2800" b="1" dirty="0">
              <a:solidFill>
                <a:srgbClr val="0070C0"/>
              </a:solidFill>
            </a:endParaRPr>
          </a:p>
          <a:p>
            <a:pPr eaLnBrk="1" fontAlgn="auto" hangingPunct="1">
              <a:spcAft>
                <a:spcPts val="0"/>
              </a:spcAft>
              <a:buFont typeface="Wingdings 2"/>
              <a:buNone/>
              <a:defRPr/>
            </a:pPr>
            <a:r>
              <a:rPr lang="en-US" sz="2800" dirty="0"/>
              <a:t>Raja </a:t>
            </a:r>
            <a:r>
              <a:rPr lang="en-US" sz="2800" dirty="0" err="1"/>
              <a:t>Ramanna</a:t>
            </a:r>
            <a:r>
              <a:rPr lang="en-US" sz="2800" dirty="0"/>
              <a:t> Centre for Advanced Technology, </a:t>
            </a:r>
            <a:r>
              <a:rPr lang="en-US" sz="2800" dirty="0">
                <a:solidFill>
                  <a:srgbClr val="00B050"/>
                </a:solidFill>
              </a:rPr>
              <a:t>Indore, India</a:t>
            </a:r>
          </a:p>
        </p:txBody>
      </p:sp>
      <p:sp>
        <p:nvSpPr>
          <p:cNvPr id="4" name="TextBox 3"/>
          <p:cNvSpPr txBox="1"/>
          <p:nvPr/>
        </p:nvSpPr>
        <p:spPr>
          <a:xfrm>
            <a:off x="762000" y="5867400"/>
            <a:ext cx="6400800" cy="369332"/>
          </a:xfrm>
          <a:prstGeom prst="rect">
            <a:avLst/>
          </a:prstGeom>
          <a:noFill/>
        </p:spPr>
        <p:txBody>
          <a:bodyPr wrap="square" rtlCol="0">
            <a:spAutoFit/>
          </a:bodyPr>
          <a:lstStyle/>
          <a:p>
            <a:r>
              <a:rPr lang="en-US" dirty="0" smtClean="0"/>
              <a:t>Presentation in Web Meeting with </a:t>
            </a:r>
            <a:r>
              <a:rPr lang="en-US" dirty="0" err="1" smtClean="0"/>
              <a:t>Fermilab</a:t>
            </a:r>
            <a:r>
              <a:rPr lang="en-US" dirty="0" smtClean="0"/>
              <a:t> April </a:t>
            </a:r>
            <a:r>
              <a:rPr lang="en-US" dirty="0" smtClean="0"/>
              <a:t>20, 2009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762000" y="609600"/>
            <a:ext cx="8153400" cy="457200"/>
          </a:xfrm>
        </p:spPr>
        <p:txBody>
          <a:bodyPr>
            <a:noAutofit/>
          </a:bodyPr>
          <a:lstStyle/>
          <a:p>
            <a:pPr eaLnBrk="1" fontAlgn="auto" hangingPunct="1">
              <a:spcAft>
                <a:spcPts val="0"/>
              </a:spcAft>
              <a:defRPr/>
            </a:pPr>
            <a:r>
              <a:rPr lang="en-US" sz="2000" dirty="0" smtClean="0">
                <a:effectLst/>
              </a:rPr>
              <a:t>Assembled 9 Cell Cavity (Al) on Bead </a:t>
            </a:r>
            <a:r>
              <a:rPr lang="en-US" sz="2000" dirty="0">
                <a:effectLst/>
              </a:rPr>
              <a:t>Pull Measurement </a:t>
            </a:r>
            <a:r>
              <a:rPr lang="en-US" sz="2000" dirty="0" smtClean="0">
                <a:effectLst/>
              </a:rPr>
              <a:t>Setup</a:t>
            </a:r>
            <a:endParaRPr lang="en-US" sz="2000" dirty="0">
              <a:effectLst/>
            </a:endParaRPr>
          </a:p>
        </p:txBody>
      </p:sp>
      <p:pic>
        <p:nvPicPr>
          <p:cNvPr id="22531" name="Picture 3" descr="9-cavity-al 01.jpg"/>
          <p:cNvPicPr>
            <a:picLocks noChangeAspect="1"/>
          </p:cNvPicPr>
          <p:nvPr/>
        </p:nvPicPr>
        <p:blipFill>
          <a:blip r:embed="rId3"/>
          <a:srcRect/>
          <a:stretch>
            <a:fillRect/>
          </a:stretch>
        </p:blipFill>
        <p:spPr bwMode="auto">
          <a:xfrm>
            <a:off x="914400" y="1219200"/>
            <a:ext cx="7162800" cy="5372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hangingPunct="1">
              <a:defRPr/>
            </a:pPr>
            <a:r>
              <a:rPr lang="en-US" sz="2800" dirty="0" smtClean="0"/>
              <a:t>Frequency &amp; Bead Pull Measurement of 9 Cell Assembled Al Cavity </a:t>
            </a:r>
            <a:endParaRPr lang="en-US" sz="2800" dirty="0"/>
          </a:p>
        </p:txBody>
      </p:sp>
      <p:pic>
        <p:nvPicPr>
          <p:cNvPr id="23555" name="Picture 2"/>
          <p:cNvPicPr>
            <a:picLocks noChangeAspect="1" noChangeArrowheads="1"/>
          </p:cNvPicPr>
          <p:nvPr/>
        </p:nvPicPr>
        <p:blipFill>
          <a:blip r:embed="rId2"/>
          <a:srcRect/>
          <a:stretch>
            <a:fillRect/>
          </a:stretch>
        </p:blipFill>
        <p:spPr bwMode="auto">
          <a:xfrm>
            <a:off x="4572000" y="2590800"/>
            <a:ext cx="4400550" cy="3524250"/>
          </a:xfrm>
          <a:prstGeom prst="rect">
            <a:avLst/>
          </a:prstGeom>
          <a:noFill/>
          <a:ln w="9525">
            <a:noFill/>
            <a:miter lim="800000"/>
            <a:headEnd/>
            <a:tailEnd/>
          </a:ln>
        </p:spPr>
      </p:pic>
      <p:pic>
        <p:nvPicPr>
          <p:cNvPr id="23556" name="Picture 4" descr="9peaksaj.jpg"/>
          <p:cNvPicPr>
            <a:picLocks noChangeAspect="1"/>
          </p:cNvPicPr>
          <p:nvPr/>
        </p:nvPicPr>
        <p:blipFill>
          <a:blip r:embed="rId3"/>
          <a:srcRect/>
          <a:stretch>
            <a:fillRect/>
          </a:stretch>
        </p:blipFill>
        <p:spPr bwMode="auto">
          <a:xfrm>
            <a:off x="228600" y="2514600"/>
            <a:ext cx="4094163" cy="3609975"/>
          </a:xfrm>
          <a:prstGeom prst="rect">
            <a:avLst/>
          </a:prstGeom>
          <a:noFill/>
          <a:ln w="9525">
            <a:noFill/>
            <a:miter lim="800000"/>
            <a:headEnd/>
            <a:tailEnd/>
          </a:ln>
        </p:spPr>
      </p:pic>
      <p:sp>
        <p:nvSpPr>
          <p:cNvPr id="23557" name="TextBox 5"/>
          <p:cNvSpPr txBox="1">
            <a:spLocks noChangeArrowheads="1"/>
          </p:cNvSpPr>
          <p:nvPr/>
        </p:nvSpPr>
        <p:spPr bwMode="auto">
          <a:xfrm>
            <a:off x="304800" y="2133600"/>
            <a:ext cx="3657600" cy="369888"/>
          </a:xfrm>
          <a:prstGeom prst="rect">
            <a:avLst/>
          </a:prstGeom>
          <a:noFill/>
          <a:ln w="9525">
            <a:noFill/>
            <a:miter lim="800000"/>
            <a:headEnd/>
            <a:tailEnd/>
          </a:ln>
        </p:spPr>
        <p:txBody>
          <a:bodyPr>
            <a:spAutoFit/>
          </a:bodyPr>
          <a:lstStyle/>
          <a:p>
            <a:r>
              <a:rPr lang="en-US">
                <a:solidFill>
                  <a:srgbClr val="00B0F0"/>
                </a:solidFill>
              </a:rPr>
              <a:t>Frequency Measurement </a:t>
            </a:r>
          </a:p>
        </p:txBody>
      </p:sp>
      <p:sp>
        <p:nvSpPr>
          <p:cNvPr id="23558" name="TextBox 6"/>
          <p:cNvSpPr txBox="1">
            <a:spLocks noChangeArrowheads="1"/>
          </p:cNvSpPr>
          <p:nvPr/>
        </p:nvSpPr>
        <p:spPr bwMode="auto">
          <a:xfrm>
            <a:off x="4953000" y="1905000"/>
            <a:ext cx="3657600" cy="646113"/>
          </a:xfrm>
          <a:prstGeom prst="rect">
            <a:avLst/>
          </a:prstGeom>
          <a:noFill/>
          <a:ln w="9525">
            <a:noFill/>
            <a:miter lim="800000"/>
            <a:headEnd/>
            <a:tailEnd/>
          </a:ln>
        </p:spPr>
        <p:txBody>
          <a:bodyPr>
            <a:spAutoFit/>
          </a:bodyPr>
          <a:lstStyle/>
          <a:p>
            <a:r>
              <a:rPr lang="en-US">
                <a:solidFill>
                  <a:srgbClr val="00B0F0"/>
                </a:solidFill>
              </a:rPr>
              <a:t>Bead Pull Measurement </a:t>
            </a:r>
          </a:p>
          <a:p>
            <a:r>
              <a:rPr lang="en-US">
                <a:solidFill>
                  <a:srgbClr val="00B0F0"/>
                </a:solidFill>
              </a:rPr>
              <a:t>(screen shot)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990600" y="304800"/>
            <a:ext cx="5867400" cy="523875"/>
          </a:xfrm>
          <a:prstGeom prst="rect">
            <a:avLst/>
          </a:prstGeom>
          <a:noFill/>
          <a:ln w="9525">
            <a:noFill/>
            <a:miter lim="800000"/>
            <a:headEnd/>
            <a:tailEnd/>
          </a:ln>
        </p:spPr>
        <p:txBody>
          <a:bodyPr>
            <a:spAutoFit/>
          </a:bodyPr>
          <a:lstStyle/>
          <a:p>
            <a:pPr>
              <a:spcBef>
                <a:spcPct val="50000"/>
              </a:spcBef>
            </a:pPr>
            <a:r>
              <a:rPr lang="en-AU" sz="2800" b="1">
                <a:solidFill>
                  <a:srgbClr val="00B050"/>
                </a:solidFill>
              </a:rPr>
              <a:t>New Facilities Planned </a:t>
            </a:r>
            <a:r>
              <a:rPr lang="en-US" sz="2800" b="1">
                <a:solidFill>
                  <a:srgbClr val="00B050"/>
                </a:solidFill>
              </a:rPr>
              <a:t>at</a:t>
            </a:r>
            <a:r>
              <a:rPr lang="en-AU" sz="2800" b="1">
                <a:solidFill>
                  <a:srgbClr val="00B050"/>
                </a:solidFill>
              </a:rPr>
              <a:t>  RRCAT</a:t>
            </a:r>
          </a:p>
        </p:txBody>
      </p:sp>
      <p:sp>
        <p:nvSpPr>
          <p:cNvPr id="24579" name="Text Box 3"/>
          <p:cNvSpPr txBox="1">
            <a:spLocks noChangeArrowheads="1"/>
          </p:cNvSpPr>
          <p:nvPr/>
        </p:nvSpPr>
        <p:spPr bwMode="auto">
          <a:xfrm>
            <a:off x="228600" y="1143000"/>
            <a:ext cx="8642350" cy="6094413"/>
          </a:xfrm>
          <a:prstGeom prst="rect">
            <a:avLst/>
          </a:prstGeom>
          <a:noFill/>
          <a:ln w="9525">
            <a:noFill/>
            <a:miter lim="800000"/>
            <a:headEnd/>
            <a:tailEnd/>
          </a:ln>
        </p:spPr>
        <p:txBody>
          <a:bodyPr>
            <a:spAutoFit/>
          </a:bodyPr>
          <a:lstStyle/>
          <a:p>
            <a:r>
              <a:rPr lang="en-US" sz="2000">
                <a:solidFill>
                  <a:srgbClr val="0033CC"/>
                </a:solidFill>
              </a:rPr>
              <a:t>Setting up of SCRF cavity fabrication </a:t>
            </a:r>
            <a:r>
              <a:rPr lang="en-US" sz="2000">
                <a:solidFill>
                  <a:srgbClr val="002060"/>
                </a:solidFill>
              </a:rPr>
              <a:t>(120 Ton</a:t>
            </a:r>
            <a:r>
              <a:rPr lang="en-US" sz="2000" b="1">
                <a:solidFill>
                  <a:srgbClr val="002060"/>
                </a:solidFill>
              </a:rPr>
              <a:t> </a:t>
            </a:r>
            <a:r>
              <a:rPr lang="en-AU" sz="2000">
                <a:solidFill>
                  <a:srgbClr val="002060"/>
                </a:solidFill>
              </a:rPr>
              <a:t>Hydraulic Press, </a:t>
            </a:r>
            <a:r>
              <a:rPr lang="en-US" sz="2000">
                <a:solidFill>
                  <a:srgbClr val="002060"/>
                </a:solidFill>
              </a:rPr>
              <a:t>Facility for Nb machining</a:t>
            </a:r>
            <a:r>
              <a:rPr lang="en-US" sz="2000" b="1">
                <a:solidFill>
                  <a:srgbClr val="002060"/>
                </a:solidFill>
              </a:rPr>
              <a:t>,</a:t>
            </a:r>
            <a:r>
              <a:rPr lang="en-AU" sz="2000">
                <a:solidFill>
                  <a:srgbClr val="002060"/>
                </a:solidFill>
              </a:rPr>
              <a:t> EBW Machine etc.</a:t>
            </a:r>
            <a:r>
              <a:rPr lang="en-AU" sz="2000" b="1">
                <a:solidFill>
                  <a:srgbClr val="002060"/>
                </a:solidFill>
              </a:rPr>
              <a:t>)</a:t>
            </a:r>
            <a:r>
              <a:rPr lang="en-US" sz="2000">
                <a:solidFill>
                  <a:srgbClr val="002060"/>
                </a:solidFill>
              </a:rPr>
              <a:t>, </a:t>
            </a:r>
          </a:p>
          <a:p>
            <a:endParaRPr lang="en-US" sz="2000">
              <a:solidFill>
                <a:srgbClr val="0033CC"/>
              </a:solidFill>
            </a:endParaRPr>
          </a:p>
          <a:p>
            <a:r>
              <a:rPr lang="en-US" sz="2000">
                <a:solidFill>
                  <a:srgbClr val="0033CC"/>
                </a:solidFill>
              </a:rPr>
              <a:t>Chemical &amp; thermal processing facilities </a:t>
            </a:r>
            <a:r>
              <a:rPr lang="en-US" sz="2000">
                <a:solidFill>
                  <a:srgbClr val="002060"/>
                </a:solidFill>
              </a:rPr>
              <a:t>(</a:t>
            </a:r>
            <a:r>
              <a:rPr lang="en-AU" sz="2000">
                <a:solidFill>
                  <a:srgbClr val="002060"/>
                </a:solidFill>
              </a:rPr>
              <a:t>EP/BCP/CBP, HPR &amp; Annealing Furnaces etc.),</a:t>
            </a:r>
            <a:r>
              <a:rPr lang="en-AU" sz="2000" b="1">
                <a:solidFill>
                  <a:srgbClr val="002060"/>
                </a:solidFill>
              </a:rPr>
              <a:t> </a:t>
            </a:r>
          </a:p>
          <a:p>
            <a:endParaRPr lang="en-AU" sz="2000" b="1"/>
          </a:p>
          <a:p>
            <a:r>
              <a:rPr lang="en-US" sz="2000">
                <a:solidFill>
                  <a:srgbClr val="0033CC"/>
                </a:solidFill>
              </a:rPr>
              <a:t>Assembly &amp; testing set up.</a:t>
            </a:r>
            <a:r>
              <a:rPr lang="en-AU" sz="2000" b="1"/>
              <a:t> </a:t>
            </a:r>
            <a:r>
              <a:rPr lang="en-AU" sz="2000">
                <a:solidFill>
                  <a:srgbClr val="002060"/>
                </a:solidFill>
              </a:rPr>
              <a:t>(Clean-room, Test cryostats, RF sources etc.) </a:t>
            </a:r>
          </a:p>
          <a:p>
            <a:endParaRPr lang="en-AU" sz="2000"/>
          </a:p>
          <a:p>
            <a:r>
              <a:rPr lang="en-US" sz="2000">
                <a:solidFill>
                  <a:srgbClr val="0033CC"/>
                </a:solidFill>
              </a:rPr>
              <a:t>Cryogenic infrastructure, </a:t>
            </a:r>
            <a:r>
              <a:rPr lang="en-US" sz="2000">
                <a:solidFill>
                  <a:srgbClr val="002060"/>
                </a:solidFill>
              </a:rPr>
              <a:t>(Bigger </a:t>
            </a:r>
            <a:r>
              <a:rPr lang="en-AU" sz="2000">
                <a:solidFill>
                  <a:srgbClr val="002060"/>
                </a:solidFill>
              </a:rPr>
              <a:t>Liquid He Plant, Liquid N2 Plant and Accessories for Larger Cryogen &amp; Gas Handling Systems etc.)</a:t>
            </a:r>
          </a:p>
          <a:p>
            <a:endParaRPr lang="en-US" sz="2000">
              <a:solidFill>
                <a:srgbClr val="FF0000"/>
              </a:solidFill>
            </a:endParaRPr>
          </a:p>
          <a:p>
            <a:r>
              <a:rPr lang="en-US" sz="2000">
                <a:solidFill>
                  <a:srgbClr val="0033CC"/>
                </a:solidFill>
              </a:rPr>
              <a:t>Experimental facilities for superconducting materials research. Add to presently available (</a:t>
            </a:r>
            <a:r>
              <a:rPr lang="en-AU" sz="2000">
                <a:solidFill>
                  <a:srgbClr val="0000FF"/>
                </a:solidFill>
              </a:rPr>
              <a:t>magnetic,</a:t>
            </a:r>
            <a:r>
              <a:rPr lang="en-US" sz="2000">
                <a:solidFill>
                  <a:srgbClr val="0033CC"/>
                </a:solidFill>
              </a:rPr>
              <a:t> e</a:t>
            </a:r>
            <a:r>
              <a:rPr lang="en-AU" sz="2000">
                <a:solidFill>
                  <a:srgbClr val="0000FF"/>
                </a:solidFill>
              </a:rPr>
              <a:t>lectrical &amp; thermal conductivity measurements) </a:t>
            </a:r>
          </a:p>
          <a:p>
            <a:endParaRPr lang="en-AU" sz="2000">
              <a:solidFill>
                <a:srgbClr val="0000FF"/>
              </a:solidFill>
            </a:endParaRPr>
          </a:p>
          <a:p>
            <a:r>
              <a:rPr lang="en-AU" sz="2000">
                <a:solidFill>
                  <a:srgbClr val="0000FF"/>
                </a:solidFill>
              </a:rPr>
              <a:t>Facility to support cavity design, fabrication &amp; processing </a:t>
            </a:r>
            <a:r>
              <a:rPr lang="en-AU" sz="2000">
                <a:solidFill>
                  <a:srgbClr val="002060"/>
                </a:solidFill>
              </a:rPr>
              <a:t>(UTM, CMM, SIMS, Eddy Current Scanner etc.)</a:t>
            </a:r>
          </a:p>
          <a:p>
            <a:endParaRPr lang="en-US" sz="2000">
              <a:solidFill>
                <a:srgbClr val="FF0000"/>
              </a:solidFill>
            </a:endParaRPr>
          </a:p>
          <a:p>
            <a:pPr>
              <a:spcBef>
                <a:spcPct val="50000"/>
              </a:spcBef>
            </a:pPr>
            <a:endParaRPr lang="en-AU" sz="20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66800" y="228600"/>
            <a:ext cx="6553200" cy="762000"/>
          </a:xfrm>
        </p:spPr>
        <p:txBody>
          <a:bodyPr>
            <a:noAutofit/>
          </a:bodyPr>
          <a:lstStyle/>
          <a:p>
            <a:pPr eaLnBrk="1" fontAlgn="auto" hangingPunct="1">
              <a:spcAft>
                <a:spcPts val="0"/>
              </a:spcAft>
              <a:defRPr/>
            </a:pPr>
            <a:r>
              <a:rPr lang="en-AU" altLang="ja-JP" sz="2800" dirty="0">
                <a:solidFill>
                  <a:srgbClr val="00B050"/>
                </a:solidFill>
                <a:effectLst/>
              </a:rPr>
              <a:t>Building Plan for SCRF </a:t>
            </a:r>
            <a:r>
              <a:rPr lang="en-AU" altLang="ja-JP" sz="2800" dirty="0" smtClean="0">
                <a:solidFill>
                  <a:srgbClr val="00B050"/>
                </a:solidFill>
                <a:effectLst/>
              </a:rPr>
              <a:t>Cavity R&amp;D</a:t>
            </a:r>
            <a:endParaRPr lang="en-US" sz="2800" dirty="0">
              <a:solidFill>
                <a:srgbClr val="00B050"/>
              </a:solidFill>
              <a:effectLst/>
              <a:ea typeface="ＭＳ Ｐゴシック" pitchFamily="50" charset="-128"/>
            </a:endParaRPr>
          </a:p>
        </p:txBody>
      </p:sp>
      <p:graphicFrame>
        <p:nvGraphicFramePr>
          <p:cNvPr id="1026" name="Object 5"/>
          <p:cNvGraphicFramePr>
            <a:graphicFrameLocks noChangeAspect="1"/>
          </p:cNvGraphicFramePr>
          <p:nvPr>
            <p:ph sz="half" idx="1"/>
          </p:nvPr>
        </p:nvGraphicFramePr>
        <p:xfrm>
          <a:off x="0" y="838200"/>
          <a:ext cx="9023350" cy="6019800"/>
        </p:xfrm>
        <a:graphic>
          <a:graphicData uri="http://schemas.openxmlformats.org/presentationml/2006/ole">
            <p:oleObj spid="_x0000_s1026" name="VoloViewContainer" r:id="rId4" imgW="9306000" imgH="5353200" progId="">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1143000" y="274638"/>
            <a:ext cx="6324600" cy="868362"/>
          </a:xfrm>
        </p:spPr>
        <p:txBody>
          <a:bodyPr/>
          <a:lstStyle/>
          <a:p>
            <a:pPr eaLnBrk="1" fontAlgn="auto" hangingPunct="1">
              <a:spcAft>
                <a:spcPts val="0"/>
              </a:spcAft>
              <a:defRPr/>
            </a:pPr>
            <a:r>
              <a:rPr lang="en-US" dirty="0" smtClean="0">
                <a:solidFill>
                  <a:schemeClr val="hlink"/>
                </a:solidFill>
              </a:rPr>
              <a:t>Proposed Clean Rooms</a:t>
            </a:r>
            <a:endParaRPr lang="en-US" dirty="0">
              <a:solidFill>
                <a:schemeClr val="hlink"/>
              </a:solidFill>
            </a:endParaRPr>
          </a:p>
        </p:txBody>
      </p:sp>
      <p:sp>
        <p:nvSpPr>
          <p:cNvPr id="11267" name="Content Placeholder 2"/>
          <p:cNvSpPr>
            <a:spLocks noGrp="1"/>
          </p:cNvSpPr>
          <p:nvPr>
            <p:ph idx="4294967295"/>
          </p:nvPr>
        </p:nvSpPr>
        <p:spPr>
          <a:xfrm>
            <a:off x="0" y="1143000"/>
            <a:ext cx="8229600" cy="5410200"/>
          </a:xfrm>
        </p:spPr>
        <p:txBody>
          <a:bodyPr>
            <a:normAutofit fontScale="92500"/>
          </a:bodyPr>
          <a:lstStyle/>
          <a:p>
            <a:pPr eaLnBrk="1" fontAlgn="auto" hangingPunct="1">
              <a:spcAft>
                <a:spcPts val="0"/>
              </a:spcAft>
              <a:buFont typeface="Wingdings 2"/>
              <a:buChar char=""/>
              <a:defRPr/>
            </a:pPr>
            <a:r>
              <a:rPr lang="en-US" sz="2400" dirty="0"/>
              <a:t>A set of 4 clean rooms are planed as a part of Superconducting cavity processing and assembly facility.</a:t>
            </a:r>
          </a:p>
          <a:p>
            <a:pPr eaLnBrk="1" fontAlgn="auto" hangingPunct="1">
              <a:spcAft>
                <a:spcPts val="0"/>
              </a:spcAft>
              <a:buFont typeface="Wingdings 2"/>
              <a:buChar char=""/>
              <a:defRPr/>
            </a:pPr>
            <a:r>
              <a:rPr lang="en-US" sz="2400" dirty="0"/>
              <a:t>Clean rooms will be as per FS-209E/ISO standard</a:t>
            </a:r>
          </a:p>
          <a:p>
            <a:pPr lvl="1" eaLnBrk="1" fontAlgn="auto" hangingPunct="1">
              <a:spcAft>
                <a:spcPts val="0"/>
              </a:spcAft>
              <a:buFont typeface="Wingdings 2"/>
              <a:buChar char=""/>
              <a:defRPr/>
            </a:pPr>
            <a:r>
              <a:rPr lang="en-US" sz="2000" dirty="0"/>
              <a:t>Class 10000 General assembly area, </a:t>
            </a:r>
          </a:p>
          <a:p>
            <a:pPr lvl="1" eaLnBrk="1" fontAlgn="auto" hangingPunct="1">
              <a:spcAft>
                <a:spcPts val="0"/>
              </a:spcAft>
              <a:buFont typeface="Wingdings 2"/>
              <a:buChar char=""/>
              <a:defRPr/>
            </a:pPr>
            <a:r>
              <a:rPr lang="en-US" sz="2000" dirty="0"/>
              <a:t>Class 1000 Ante Clean room and </a:t>
            </a:r>
          </a:p>
          <a:p>
            <a:pPr lvl="1" eaLnBrk="1" fontAlgn="auto" hangingPunct="1">
              <a:spcAft>
                <a:spcPts val="0"/>
              </a:spcAft>
              <a:buFont typeface="Wingdings 2"/>
              <a:buChar char=""/>
              <a:defRPr/>
            </a:pPr>
            <a:r>
              <a:rPr lang="en-US" sz="2000" dirty="0"/>
              <a:t>Assembly clean room divided in Class 100 and Class 10. </a:t>
            </a:r>
          </a:p>
          <a:p>
            <a:pPr lvl="1" eaLnBrk="1" fontAlgn="auto" hangingPunct="1">
              <a:spcAft>
                <a:spcPts val="0"/>
              </a:spcAft>
              <a:buFontTx/>
              <a:buNone/>
              <a:defRPr/>
            </a:pPr>
            <a:r>
              <a:rPr lang="en-US" sz="2000" dirty="0"/>
              <a:t>The division between class 100 and class 10 area will be with </a:t>
            </a:r>
            <a:r>
              <a:rPr lang="en-US" sz="2000" dirty="0" err="1"/>
              <a:t>plexiglas</a:t>
            </a:r>
            <a:r>
              <a:rPr lang="en-US" sz="2000" dirty="0"/>
              <a:t> panel divider from ceiling, as short as possible to permit easy access between the adjoining areas of class 100 and class 10.</a:t>
            </a:r>
          </a:p>
          <a:p>
            <a:pPr eaLnBrk="1" fontAlgn="auto" hangingPunct="1">
              <a:spcAft>
                <a:spcPts val="0"/>
              </a:spcAft>
              <a:buFont typeface="Wingdings 2"/>
              <a:buChar char=""/>
              <a:defRPr/>
            </a:pPr>
            <a:r>
              <a:rPr lang="en-US" sz="2400" dirty="0"/>
              <a:t>The sizes indicated for the clean rooms are tentative.</a:t>
            </a:r>
          </a:p>
          <a:p>
            <a:pPr eaLnBrk="1" fontAlgn="auto" hangingPunct="1">
              <a:spcAft>
                <a:spcPts val="0"/>
              </a:spcAft>
              <a:buFont typeface="Wingdings 2"/>
              <a:buChar char=""/>
              <a:defRPr/>
            </a:pPr>
            <a:r>
              <a:rPr lang="en-US" sz="2400" dirty="0"/>
              <a:t>Federal Standard FS-209E/ ISO classification system or equivalent will be used for the clean room class specifications.</a:t>
            </a:r>
          </a:p>
          <a:p>
            <a:pPr eaLnBrk="1" fontAlgn="auto" hangingPunct="1">
              <a:spcAft>
                <a:spcPts val="0"/>
              </a:spcAft>
              <a:buFont typeface="Wingdings 2"/>
              <a:buChar char=""/>
              <a:defRPr/>
            </a:pPr>
            <a:endParaRPr lang="en-US" sz="3600" dirty="0"/>
          </a:p>
          <a:p>
            <a:pPr eaLnBrk="1" fontAlgn="auto" hangingPunct="1">
              <a:spcAft>
                <a:spcPts val="0"/>
              </a:spcAft>
              <a:buFont typeface="Wingdings 2"/>
              <a:buChar char=""/>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3"/>
          <p:cNvGrpSpPr>
            <a:grpSpLocks/>
          </p:cNvGrpSpPr>
          <p:nvPr/>
        </p:nvGrpSpPr>
        <p:grpSpPr bwMode="auto">
          <a:xfrm>
            <a:off x="0" y="1916113"/>
            <a:ext cx="9144000" cy="2986087"/>
            <a:chOff x="0" y="1162"/>
            <a:chExt cx="5760" cy="1881"/>
          </a:xfrm>
        </p:grpSpPr>
        <p:pic>
          <p:nvPicPr>
            <p:cNvPr id="27690" name="Picture 24"/>
            <p:cNvPicPr>
              <a:picLocks noChangeAspect="1" noChangeArrowheads="1"/>
            </p:cNvPicPr>
            <p:nvPr/>
          </p:nvPicPr>
          <p:blipFill>
            <a:blip r:embed="rId3"/>
            <a:srcRect l="3865" t="31769" r="2930" b="27646"/>
            <a:stretch>
              <a:fillRect/>
            </a:stretch>
          </p:blipFill>
          <p:spPr bwMode="auto">
            <a:xfrm>
              <a:off x="0" y="1162"/>
              <a:ext cx="5760" cy="1881"/>
            </a:xfrm>
            <a:prstGeom prst="rect">
              <a:avLst/>
            </a:prstGeom>
            <a:noFill/>
            <a:ln w="9525">
              <a:noFill/>
              <a:miter lim="800000"/>
              <a:headEnd/>
              <a:tailEnd/>
            </a:ln>
          </p:spPr>
        </p:pic>
        <p:grpSp>
          <p:nvGrpSpPr>
            <p:cNvPr id="27691" name="Group 25"/>
            <p:cNvGrpSpPr>
              <a:grpSpLocks/>
            </p:cNvGrpSpPr>
            <p:nvPr/>
          </p:nvGrpSpPr>
          <p:grpSpPr bwMode="auto">
            <a:xfrm>
              <a:off x="567" y="1389"/>
              <a:ext cx="5171" cy="1515"/>
              <a:chOff x="567" y="1389"/>
              <a:chExt cx="5171" cy="1515"/>
            </a:xfrm>
          </p:grpSpPr>
          <p:sp>
            <p:nvSpPr>
              <p:cNvPr id="27692" name="Text Box 26"/>
              <p:cNvSpPr txBox="1">
                <a:spLocks noChangeArrowheads="1"/>
              </p:cNvSpPr>
              <p:nvPr/>
            </p:nvSpPr>
            <p:spPr bwMode="auto">
              <a:xfrm>
                <a:off x="567" y="1706"/>
                <a:ext cx="544" cy="250"/>
              </a:xfrm>
              <a:prstGeom prst="rect">
                <a:avLst/>
              </a:prstGeom>
              <a:noFill/>
              <a:ln w="9525">
                <a:noFill/>
                <a:miter lim="800000"/>
                <a:headEnd/>
                <a:tailEnd/>
              </a:ln>
            </p:spPr>
            <p:txBody>
              <a:bodyPr>
                <a:spAutoFit/>
              </a:bodyPr>
              <a:lstStyle/>
              <a:p>
                <a:pPr algn="ctr">
                  <a:spcBef>
                    <a:spcPct val="50000"/>
                  </a:spcBef>
                </a:pPr>
                <a:r>
                  <a:rPr lang="en-US" sz="1000" b="1">
                    <a:solidFill>
                      <a:srgbClr val="FF3300"/>
                    </a:solidFill>
                  </a:rPr>
                  <a:t>E.B. WELDING</a:t>
                </a:r>
              </a:p>
            </p:txBody>
          </p:sp>
          <p:sp>
            <p:nvSpPr>
              <p:cNvPr id="27693" name="Text Box 27"/>
              <p:cNvSpPr txBox="1">
                <a:spLocks noChangeArrowheads="1"/>
              </p:cNvSpPr>
              <p:nvPr/>
            </p:nvSpPr>
            <p:spPr bwMode="auto">
              <a:xfrm>
                <a:off x="5103" y="1389"/>
                <a:ext cx="499" cy="298"/>
              </a:xfrm>
              <a:prstGeom prst="rect">
                <a:avLst/>
              </a:prstGeom>
              <a:solidFill>
                <a:schemeClr val="bg1"/>
              </a:solidFill>
              <a:ln w="9525">
                <a:noFill/>
                <a:miter lim="800000"/>
                <a:headEnd/>
                <a:tailEnd/>
              </a:ln>
            </p:spPr>
            <p:txBody>
              <a:bodyPr>
                <a:spAutoFit/>
              </a:bodyPr>
              <a:lstStyle/>
              <a:p>
                <a:pPr algn="ctr">
                  <a:spcBef>
                    <a:spcPct val="50000"/>
                  </a:spcBef>
                </a:pPr>
                <a:r>
                  <a:rPr lang="en-US" sz="1000" b="1"/>
                  <a:t>RF LAB</a:t>
                </a:r>
              </a:p>
              <a:p>
                <a:pPr algn="ctr">
                  <a:spcBef>
                    <a:spcPct val="50000"/>
                  </a:spcBef>
                </a:pPr>
                <a:endParaRPr lang="en-US" sz="1000" b="1"/>
              </a:p>
            </p:txBody>
          </p:sp>
          <p:sp>
            <p:nvSpPr>
              <p:cNvPr id="27694" name="Text Box 28"/>
              <p:cNvSpPr txBox="1">
                <a:spLocks noChangeArrowheads="1"/>
              </p:cNvSpPr>
              <p:nvPr/>
            </p:nvSpPr>
            <p:spPr bwMode="auto">
              <a:xfrm>
                <a:off x="1565" y="1888"/>
                <a:ext cx="635" cy="355"/>
              </a:xfrm>
              <a:prstGeom prst="rect">
                <a:avLst/>
              </a:prstGeom>
              <a:noFill/>
              <a:ln w="9525">
                <a:solidFill>
                  <a:schemeClr val="bg1"/>
                </a:solidFill>
                <a:miter lim="800000"/>
                <a:headEnd/>
                <a:tailEnd/>
              </a:ln>
            </p:spPr>
            <p:txBody>
              <a:bodyPr>
                <a:spAutoFit/>
              </a:bodyPr>
              <a:lstStyle/>
              <a:p>
                <a:pPr>
                  <a:spcBef>
                    <a:spcPct val="50000"/>
                  </a:spcBef>
                </a:pPr>
                <a:r>
                  <a:rPr lang="en-US" sz="1000" b="1">
                    <a:solidFill>
                      <a:srgbClr val="FF3300"/>
                    </a:solidFill>
                  </a:rPr>
                  <a:t>EP       BCP</a:t>
                </a:r>
              </a:p>
              <a:p>
                <a:pPr>
                  <a:spcBef>
                    <a:spcPct val="50000"/>
                  </a:spcBef>
                </a:pPr>
                <a:endParaRPr lang="en-US" sz="400" b="1">
                  <a:solidFill>
                    <a:srgbClr val="FF3300"/>
                  </a:solidFill>
                </a:endParaRPr>
              </a:p>
              <a:p>
                <a:pPr>
                  <a:spcBef>
                    <a:spcPct val="50000"/>
                  </a:spcBef>
                </a:pPr>
                <a:r>
                  <a:rPr lang="en-US" sz="1000" b="1">
                    <a:solidFill>
                      <a:srgbClr val="FF3300"/>
                    </a:solidFill>
                  </a:rPr>
                  <a:t>EP       CBP</a:t>
                </a:r>
              </a:p>
            </p:txBody>
          </p:sp>
          <p:sp>
            <p:nvSpPr>
              <p:cNvPr id="27695" name="Text Box 29"/>
              <p:cNvSpPr txBox="1">
                <a:spLocks noChangeArrowheads="1"/>
              </p:cNvSpPr>
              <p:nvPr/>
            </p:nvSpPr>
            <p:spPr bwMode="auto">
              <a:xfrm>
                <a:off x="1156" y="1616"/>
                <a:ext cx="212" cy="816"/>
              </a:xfrm>
              <a:prstGeom prst="rect">
                <a:avLst/>
              </a:prstGeom>
              <a:noFill/>
              <a:ln w="9525">
                <a:noFill/>
                <a:miter lim="800000"/>
                <a:headEnd/>
                <a:tailEnd/>
              </a:ln>
            </p:spPr>
            <p:txBody>
              <a:bodyPr vert="eaVert">
                <a:spAutoFit/>
              </a:bodyPr>
              <a:lstStyle/>
              <a:p>
                <a:pPr algn="ctr">
                  <a:spcBef>
                    <a:spcPct val="50000"/>
                  </a:spcBef>
                </a:pPr>
                <a:r>
                  <a:rPr lang="en-US" sz="1000" b="1">
                    <a:solidFill>
                      <a:srgbClr val="FF3300"/>
                    </a:solidFill>
                  </a:rPr>
                  <a:t>CHEM. LAB</a:t>
                </a:r>
              </a:p>
            </p:txBody>
          </p:sp>
          <p:sp>
            <p:nvSpPr>
              <p:cNvPr id="27696" name="Text Box 30"/>
              <p:cNvSpPr txBox="1">
                <a:spLocks noChangeArrowheads="1"/>
              </p:cNvSpPr>
              <p:nvPr/>
            </p:nvSpPr>
            <p:spPr bwMode="auto">
              <a:xfrm>
                <a:off x="3696" y="2024"/>
                <a:ext cx="544" cy="154"/>
              </a:xfrm>
              <a:prstGeom prst="rect">
                <a:avLst/>
              </a:prstGeom>
              <a:noFill/>
              <a:ln w="9525">
                <a:noFill/>
                <a:miter lim="800000"/>
                <a:headEnd/>
                <a:tailEnd/>
              </a:ln>
            </p:spPr>
            <p:txBody>
              <a:bodyPr>
                <a:spAutoFit/>
              </a:bodyPr>
              <a:lstStyle/>
              <a:p>
                <a:pPr algn="ctr">
                  <a:spcBef>
                    <a:spcPct val="50000"/>
                  </a:spcBef>
                </a:pPr>
                <a:r>
                  <a:rPr lang="en-US" sz="1000" b="1"/>
                  <a:t>CLASS 10</a:t>
                </a:r>
              </a:p>
            </p:txBody>
          </p:sp>
          <p:sp>
            <p:nvSpPr>
              <p:cNvPr id="27697" name="Text Box 31"/>
              <p:cNvSpPr txBox="1">
                <a:spLocks noChangeArrowheads="1"/>
              </p:cNvSpPr>
              <p:nvPr/>
            </p:nvSpPr>
            <p:spPr bwMode="auto">
              <a:xfrm>
                <a:off x="3690" y="2520"/>
                <a:ext cx="544" cy="154"/>
              </a:xfrm>
              <a:prstGeom prst="rect">
                <a:avLst/>
              </a:prstGeom>
              <a:noFill/>
              <a:ln w="9525">
                <a:noFill/>
                <a:miter lim="800000"/>
                <a:headEnd/>
                <a:tailEnd/>
              </a:ln>
            </p:spPr>
            <p:txBody>
              <a:bodyPr>
                <a:spAutoFit/>
              </a:bodyPr>
              <a:lstStyle/>
              <a:p>
                <a:pPr algn="ctr">
                  <a:spcBef>
                    <a:spcPct val="50000"/>
                  </a:spcBef>
                </a:pPr>
                <a:r>
                  <a:rPr lang="en-US" sz="1000" b="1">
                    <a:solidFill>
                      <a:srgbClr val="663300"/>
                    </a:solidFill>
                  </a:rPr>
                  <a:t>CLASS 100</a:t>
                </a:r>
              </a:p>
            </p:txBody>
          </p:sp>
          <p:sp>
            <p:nvSpPr>
              <p:cNvPr id="27698" name="Text Box 32"/>
              <p:cNvSpPr txBox="1">
                <a:spLocks noChangeArrowheads="1"/>
              </p:cNvSpPr>
              <p:nvPr/>
            </p:nvSpPr>
            <p:spPr bwMode="auto">
              <a:xfrm>
                <a:off x="2430" y="1980"/>
                <a:ext cx="681" cy="154"/>
              </a:xfrm>
              <a:prstGeom prst="rect">
                <a:avLst/>
              </a:prstGeom>
              <a:noFill/>
              <a:ln w="9525">
                <a:noFill/>
                <a:miter lim="800000"/>
                <a:headEnd/>
                <a:tailEnd/>
              </a:ln>
            </p:spPr>
            <p:txBody>
              <a:bodyPr>
                <a:spAutoFit/>
              </a:bodyPr>
              <a:lstStyle/>
              <a:p>
                <a:pPr algn="ctr">
                  <a:spcBef>
                    <a:spcPct val="50000"/>
                  </a:spcBef>
                </a:pPr>
                <a:r>
                  <a:rPr lang="en-US" sz="1000" b="1"/>
                  <a:t>CLASS 1000</a:t>
                </a:r>
              </a:p>
            </p:txBody>
          </p:sp>
          <p:sp>
            <p:nvSpPr>
              <p:cNvPr id="27699" name="Text Box 33"/>
              <p:cNvSpPr txBox="1">
                <a:spLocks noChangeArrowheads="1"/>
              </p:cNvSpPr>
              <p:nvPr/>
            </p:nvSpPr>
            <p:spPr bwMode="auto">
              <a:xfrm>
                <a:off x="4513" y="2160"/>
                <a:ext cx="681" cy="154"/>
              </a:xfrm>
              <a:prstGeom prst="rect">
                <a:avLst/>
              </a:prstGeom>
              <a:noFill/>
              <a:ln w="9525">
                <a:noFill/>
                <a:miter lim="800000"/>
                <a:headEnd/>
                <a:tailEnd/>
              </a:ln>
            </p:spPr>
            <p:txBody>
              <a:bodyPr>
                <a:spAutoFit/>
              </a:bodyPr>
              <a:lstStyle/>
              <a:p>
                <a:pPr algn="ctr">
                  <a:spcBef>
                    <a:spcPct val="50000"/>
                  </a:spcBef>
                </a:pPr>
                <a:r>
                  <a:rPr lang="en-US" sz="1000" b="1"/>
                  <a:t>CLASS 10000</a:t>
                </a:r>
              </a:p>
            </p:txBody>
          </p:sp>
          <p:sp>
            <p:nvSpPr>
              <p:cNvPr id="27700" name="Text Box 34"/>
              <p:cNvSpPr txBox="1">
                <a:spLocks noChangeArrowheads="1"/>
              </p:cNvSpPr>
              <p:nvPr/>
            </p:nvSpPr>
            <p:spPr bwMode="auto">
              <a:xfrm>
                <a:off x="2744" y="2432"/>
                <a:ext cx="681" cy="154"/>
              </a:xfrm>
              <a:prstGeom prst="rect">
                <a:avLst/>
              </a:prstGeom>
              <a:noFill/>
              <a:ln w="9525">
                <a:noFill/>
                <a:miter lim="800000"/>
                <a:headEnd/>
                <a:tailEnd/>
              </a:ln>
            </p:spPr>
            <p:txBody>
              <a:bodyPr>
                <a:spAutoFit/>
              </a:bodyPr>
              <a:lstStyle/>
              <a:p>
                <a:pPr algn="ctr">
                  <a:spcBef>
                    <a:spcPct val="50000"/>
                  </a:spcBef>
                </a:pPr>
                <a:r>
                  <a:rPr lang="en-US" sz="1000" b="1"/>
                  <a:t>STRING ASSY</a:t>
                </a:r>
              </a:p>
            </p:txBody>
          </p:sp>
          <p:sp>
            <p:nvSpPr>
              <p:cNvPr id="27701" name="Text Box 35"/>
              <p:cNvSpPr txBox="1">
                <a:spLocks noChangeArrowheads="1"/>
              </p:cNvSpPr>
              <p:nvPr/>
            </p:nvSpPr>
            <p:spPr bwMode="auto">
              <a:xfrm>
                <a:off x="1655" y="2523"/>
                <a:ext cx="499" cy="154"/>
              </a:xfrm>
              <a:prstGeom prst="rect">
                <a:avLst/>
              </a:prstGeom>
              <a:noFill/>
              <a:ln w="9525">
                <a:noFill/>
                <a:miter lim="800000"/>
                <a:headEnd/>
                <a:tailEnd/>
              </a:ln>
            </p:spPr>
            <p:txBody>
              <a:bodyPr>
                <a:spAutoFit/>
              </a:bodyPr>
              <a:lstStyle/>
              <a:p>
                <a:pPr algn="ctr">
                  <a:spcBef>
                    <a:spcPct val="50000"/>
                  </a:spcBef>
                </a:pPr>
                <a:r>
                  <a:rPr lang="en-US" sz="1000" b="1"/>
                  <a:t>RAIL</a:t>
                </a:r>
              </a:p>
            </p:txBody>
          </p:sp>
          <p:sp>
            <p:nvSpPr>
              <p:cNvPr id="27702" name="Text Box 36"/>
              <p:cNvSpPr txBox="1">
                <a:spLocks noChangeArrowheads="1"/>
              </p:cNvSpPr>
              <p:nvPr/>
            </p:nvSpPr>
            <p:spPr bwMode="auto">
              <a:xfrm>
                <a:off x="2064" y="2704"/>
                <a:ext cx="454" cy="154"/>
              </a:xfrm>
              <a:prstGeom prst="rect">
                <a:avLst/>
              </a:prstGeom>
              <a:noFill/>
              <a:ln w="9525">
                <a:noFill/>
                <a:miter lim="800000"/>
                <a:headEnd/>
                <a:tailEnd/>
              </a:ln>
            </p:spPr>
            <p:txBody>
              <a:bodyPr>
                <a:spAutoFit/>
              </a:bodyPr>
              <a:lstStyle/>
              <a:p>
                <a:pPr algn="ctr">
                  <a:spcBef>
                    <a:spcPct val="50000"/>
                  </a:spcBef>
                </a:pPr>
                <a:r>
                  <a:rPr lang="en-US" sz="1000" b="1"/>
                  <a:t>HPR</a:t>
                </a:r>
              </a:p>
            </p:txBody>
          </p:sp>
          <p:sp>
            <p:nvSpPr>
              <p:cNvPr id="27703" name="Text Box 37"/>
              <p:cNvSpPr txBox="1">
                <a:spLocks noChangeArrowheads="1"/>
              </p:cNvSpPr>
              <p:nvPr/>
            </p:nvSpPr>
            <p:spPr bwMode="auto">
              <a:xfrm>
                <a:off x="3470" y="2750"/>
                <a:ext cx="681" cy="154"/>
              </a:xfrm>
              <a:prstGeom prst="rect">
                <a:avLst/>
              </a:prstGeom>
              <a:noFill/>
              <a:ln w="9525">
                <a:noFill/>
                <a:miter lim="800000"/>
                <a:headEnd/>
                <a:tailEnd/>
              </a:ln>
            </p:spPr>
            <p:txBody>
              <a:bodyPr>
                <a:spAutoFit/>
              </a:bodyPr>
              <a:lstStyle/>
              <a:p>
                <a:pPr algn="ctr">
                  <a:spcBef>
                    <a:spcPct val="50000"/>
                  </a:spcBef>
                </a:pPr>
                <a:r>
                  <a:rPr lang="en-US" sz="1000" b="1"/>
                  <a:t>UHV PUMP</a:t>
                </a:r>
              </a:p>
            </p:txBody>
          </p:sp>
          <p:sp>
            <p:nvSpPr>
              <p:cNvPr id="27704" name="Text Box 38"/>
              <p:cNvSpPr txBox="1">
                <a:spLocks noChangeArrowheads="1"/>
              </p:cNvSpPr>
              <p:nvPr/>
            </p:nvSpPr>
            <p:spPr bwMode="auto">
              <a:xfrm>
                <a:off x="4604" y="1480"/>
                <a:ext cx="499" cy="154"/>
              </a:xfrm>
              <a:prstGeom prst="rect">
                <a:avLst/>
              </a:prstGeom>
              <a:noFill/>
              <a:ln w="9525">
                <a:noFill/>
                <a:miter lim="800000"/>
                <a:headEnd/>
                <a:tailEnd/>
              </a:ln>
            </p:spPr>
            <p:txBody>
              <a:bodyPr>
                <a:spAutoFit/>
              </a:bodyPr>
              <a:lstStyle/>
              <a:p>
                <a:pPr algn="ctr">
                  <a:spcBef>
                    <a:spcPct val="50000"/>
                  </a:spcBef>
                </a:pPr>
                <a:r>
                  <a:rPr lang="en-US" sz="1000" b="1"/>
                  <a:t>OVENS</a:t>
                </a:r>
              </a:p>
            </p:txBody>
          </p:sp>
          <p:sp>
            <p:nvSpPr>
              <p:cNvPr id="27705" name="Text Box 39"/>
              <p:cNvSpPr txBox="1">
                <a:spLocks noChangeArrowheads="1"/>
              </p:cNvSpPr>
              <p:nvPr/>
            </p:nvSpPr>
            <p:spPr bwMode="auto">
              <a:xfrm>
                <a:off x="5375" y="1842"/>
                <a:ext cx="363" cy="212"/>
              </a:xfrm>
              <a:prstGeom prst="rect">
                <a:avLst/>
              </a:prstGeom>
              <a:noFill/>
              <a:ln w="9525">
                <a:noFill/>
                <a:miter lim="800000"/>
                <a:headEnd/>
                <a:tailEnd/>
              </a:ln>
            </p:spPr>
            <p:txBody>
              <a:bodyPr>
                <a:spAutoFit/>
              </a:bodyPr>
              <a:lstStyle/>
              <a:p>
                <a:pPr algn="ctr">
                  <a:spcBef>
                    <a:spcPct val="50000"/>
                  </a:spcBef>
                </a:pPr>
                <a:r>
                  <a:rPr lang="en-US" sz="800" b="1"/>
                  <a:t> PURE GASES</a:t>
                </a:r>
              </a:p>
            </p:txBody>
          </p:sp>
          <p:sp>
            <p:nvSpPr>
              <p:cNvPr id="27706" name="Text Box 40"/>
              <p:cNvSpPr txBox="1">
                <a:spLocks noChangeArrowheads="1"/>
              </p:cNvSpPr>
              <p:nvPr/>
            </p:nvSpPr>
            <p:spPr bwMode="auto">
              <a:xfrm>
                <a:off x="4241" y="1661"/>
                <a:ext cx="499" cy="251"/>
              </a:xfrm>
              <a:prstGeom prst="rect">
                <a:avLst/>
              </a:prstGeom>
              <a:noFill/>
              <a:ln w="9525">
                <a:noFill/>
                <a:miter lim="800000"/>
                <a:headEnd/>
                <a:tailEnd/>
              </a:ln>
            </p:spPr>
            <p:txBody>
              <a:bodyPr>
                <a:spAutoFit/>
              </a:bodyPr>
              <a:lstStyle/>
              <a:p>
                <a:pPr algn="ctr">
                  <a:spcBef>
                    <a:spcPct val="50000"/>
                  </a:spcBef>
                </a:pPr>
                <a:r>
                  <a:rPr lang="en-US" sz="800" b="1"/>
                  <a:t>PASS </a:t>
                </a:r>
              </a:p>
              <a:p>
                <a:pPr algn="ctr">
                  <a:spcBef>
                    <a:spcPct val="50000"/>
                  </a:spcBef>
                </a:pPr>
                <a:r>
                  <a:rPr lang="en-US" sz="800" b="1"/>
                  <a:t>THRU</a:t>
                </a:r>
              </a:p>
            </p:txBody>
          </p:sp>
        </p:grpSp>
      </p:grpSp>
      <p:sp>
        <p:nvSpPr>
          <p:cNvPr id="8209" name="Text Box 17"/>
          <p:cNvSpPr txBox="1">
            <a:spLocks noChangeArrowheads="1"/>
          </p:cNvSpPr>
          <p:nvPr/>
        </p:nvSpPr>
        <p:spPr bwMode="auto">
          <a:xfrm>
            <a:off x="3132138" y="836613"/>
            <a:ext cx="2952750" cy="1465262"/>
          </a:xfrm>
          <a:prstGeom prst="rect">
            <a:avLst/>
          </a:prstGeom>
          <a:noFill/>
          <a:ln w="9525">
            <a:noFill/>
            <a:miter lim="800000"/>
            <a:headEnd/>
            <a:tailEnd/>
          </a:ln>
        </p:spPr>
        <p:txBody>
          <a:bodyPr>
            <a:spAutoFit/>
          </a:bodyPr>
          <a:lstStyle/>
          <a:p>
            <a:pPr algn="ctr"/>
            <a:r>
              <a:rPr lang="en-US" b="1">
                <a:solidFill>
                  <a:srgbClr val="333300"/>
                </a:solidFill>
              </a:rPr>
              <a:t>TO HOT WATER ULTRASONIC CLEANING</a:t>
            </a:r>
          </a:p>
          <a:p>
            <a:pPr algn="ctr"/>
            <a:endParaRPr lang="en-US" b="1">
              <a:solidFill>
                <a:srgbClr val="333300"/>
              </a:solidFill>
            </a:endParaRPr>
          </a:p>
          <a:p>
            <a:pPr algn="ctr"/>
            <a:r>
              <a:rPr lang="en-US" b="1">
                <a:solidFill>
                  <a:srgbClr val="333300"/>
                </a:solidFill>
              </a:rPr>
              <a:t>(CLASS 1000)</a:t>
            </a:r>
          </a:p>
          <a:p>
            <a:pPr algn="ctr"/>
            <a:endParaRPr lang="en-US" b="1">
              <a:solidFill>
                <a:srgbClr val="333300"/>
              </a:solidFill>
            </a:endParaRPr>
          </a:p>
        </p:txBody>
      </p:sp>
      <p:sp>
        <p:nvSpPr>
          <p:cNvPr id="8211" name="Text Box 19"/>
          <p:cNvSpPr txBox="1">
            <a:spLocks noChangeArrowheads="1"/>
          </p:cNvSpPr>
          <p:nvPr/>
        </p:nvSpPr>
        <p:spPr bwMode="auto">
          <a:xfrm>
            <a:off x="3132138" y="620713"/>
            <a:ext cx="2952750" cy="1465262"/>
          </a:xfrm>
          <a:prstGeom prst="rect">
            <a:avLst/>
          </a:prstGeom>
          <a:noFill/>
          <a:ln w="9525">
            <a:noFill/>
            <a:miter lim="800000"/>
            <a:headEnd/>
            <a:tailEnd/>
          </a:ln>
        </p:spPr>
        <p:txBody>
          <a:bodyPr>
            <a:spAutoFit/>
          </a:bodyPr>
          <a:lstStyle/>
          <a:p>
            <a:pPr algn="ctr"/>
            <a:r>
              <a:rPr lang="en-US" b="1">
                <a:solidFill>
                  <a:srgbClr val="333300"/>
                </a:solidFill>
              </a:rPr>
              <a:t>TO DRYING, VACUUM TESTING &amp; VACUUM SEALING</a:t>
            </a:r>
          </a:p>
          <a:p>
            <a:pPr algn="ctr"/>
            <a:r>
              <a:rPr lang="en-US" b="1">
                <a:solidFill>
                  <a:srgbClr val="333300"/>
                </a:solidFill>
              </a:rPr>
              <a:t>(CLASS 10)</a:t>
            </a:r>
          </a:p>
          <a:p>
            <a:pPr algn="ctr"/>
            <a:endParaRPr lang="en-US" b="1">
              <a:solidFill>
                <a:srgbClr val="333300"/>
              </a:solidFill>
            </a:endParaRPr>
          </a:p>
        </p:txBody>
      </p:sp>
      <p:sp>
        <p:nvSpPr>
          <p:cNvPr id="8213" name="Text Box 21"/>
          <p:cNvSpPr txBox="1">
            <a:spLocks noChangeArrowheads="1"/>
          </p:cNvSpPr>
          <p:nvPr/>
        </p:nvSpPr>
        <p:spPr bwMode="auto">
          <a:xfrm>
            <a:off x="1476375" y="908050"/>
            <a:ext cx="6553200" cy="396875"/>
          </a:xfrm>
          <a:prstGeom prst="rect">
            <a:avLst/>
          </a:prstGeom>
          <a:noFill/>
          <a:ln w="9525">
            <a:noFill/>
            <a:miter lim="800000"/>
            <a:headEnd/>
            <a:tailEnd/>
          </a:ln>
        </p:spPr>
        <p:txBody>
          <a:bodyPr>
            <a:spAutoFit/>
          </a:bodyPr>
          <a:lstStyle/>
          <a:p>
            <a:pPr algn="ctr">
              <a:spcBef>
                <a:spcPct val="50000"/>
              </a:spcBef>
            </a:pPr>
            <a:r>
              <a:rPr lang="en-US" sz="2000" b="1">
                <a:solidFill>
                  <a:srgbClr val="FF3300"/>
                </a:solidFill>
              </a:rPr>
              <a:t>CAVITY MOVEMENT IN BUILDING</a:t>
            </a:r>
          </a:p>
        </p:txBody>
      </p:sp>
      <p:pic>
        <p:nvPicPr>
          <p:cNvPr id="8195" name="Picture 3"/>
          <p:cNvPicPr>
            <a:picLocks noChangeAspect="1" noChangeArrowheads="1"/>
          </p:cNvPicPr>
          <p:nvPr/>
        </p:nvPicPr>
        <p:blipFill>
          <a:blip r:embed="rId4"/>
          <a:srcRect l="21532" r="24162" b="627"/>
          <a:stretch>
            <a:fillRect/>
          </a:stretch>
        </p:blipFill>
        <p:spPr bwMode="auto">
          <a:xfrm>
            <a:off x="2555875" y="3213100"/>
            <a:ext cx="360363" cy="431800"/>
          </a:xfrm>
          <a:prstGeom prst="rect">
            <a:avLst/>
          </a:prstGeom>
          <a:noFill/>
          <a:ln w="9525">
            <a:noFill/>
            <a:miter lim="800000"/>
            <a:headEnd/>
            <a:tailEnd/>
          </a:ln>
        </p:spPr>
      </p:pic>
      <p:pic>
        <p:nvPicPr>
          <p:cNvPr id="8196" name="Picture 4"/>
          <p:cNvPicPr>
            <a:picLocks noChangeAspect="1" noChangeArrowheads="1"/>
          </p:cNvPicPr>
          <p:nvPr/>
        </p:nvPicPr>
        <p:blipFill>
          <a:blip r:embed="rId5"/>
          <a:srcRect l="34872"/>
          <a:stretch>
            <a:fillRect/>
          </a:stretch>
        </p:blipFill>
        <p:spPr bwMode="auto">
          <a:xfrm>
            <a:off x="2987675" y="3213100"/>
            <a:ext cx="403225" cy="431800"/>
          </a:xfrm>
          <a:prstGeom prst="rect">
            <a:avLst/>
          </a:prstGeom>
          <a:noFill/>
          <a:ln w="9525">
            <a:noFill/>
            <a:miter lim="800000"/>
            <a:headEnd/>
            <a:tailEnd/>
          </a:ln>
        </p:spPr>
      </p:pic>
      <p:pic>
        <p:nvPicPr>
          <p:cNvPr id="8197" name="Picture 5"/>
          <p:cNvPicPr>
            <a:picLocks noChangeAspect="1" noChangeArrowheads="1"/>
          </p:cNvPicPr>
          <p:nvPr/>
        </p:nvPicPr>
        <p:blipFill>
          <a:blip r:embed="rId6"/>
          <a:srcRect l="9474" r="14105" b="-6764"/>
          <a:stretch>
            <a:fillRect/>
          </a:stretch>
        </p:blipFill>
        <p:spPr bwMode="auto">
          <a:xfrm>
            <a:off x="971550" y="2781300"/>
            <a:ext cx="576263" cy="576263"/>
          </a:xfrm>
          <a:prstGeom prst="rect">
            <a:avLst/>
          </a:prstGeom>
          <a:noFill/>
          <a:ln w="9525">
            <a:noFill/>
            <a:miter lim="800000"/>
            <a:headEnd/>
            <a:tailEnd/>
          </a:ln>
        </p:spPr>
      </p:pic>
      <p:sp>
        <p:nvSpPr>
          <p:cNvPr id="8198" name="Text Box 6"/>
          <p:cNvSpPr txBox="1">
            <a:spLocks noChangeArrowheads="1"/>
          </p:cNvSpPr>
          <p:nvPr/>
        </p:nvSpPr>
        <p:spPr bwMode="auto">
          <a:xfrm>
            <a:off x="2700338" y="836613"/>
            <a:ext cx="3527425" cy="915987"/>
          </a:xfrm>
          <a:prstGeom prst="rect">
            <a:avLst/>
          </a:prstGeom>
          <a:noFill/>
          <a:ln w="9525">
            <a:noFill/>
            <a:miter lim="800000"/>
            <a:headEnd/>
            <a:tailEnd/>
          </a:ln>
        </p:spPr>
        <p:txBody>
          <a:bodyPr>
            <a:spAutoFit/>
          </a:bodyPr>
          <a:lstStyle/>
          <a:p>
            <a:pPr algn="ctr">
              <a:spcBef>
                <a:spcPct val="50000"/>
              </a:spcBef>
            </a:pPr>
            <a:r>
              <a:rPr lang="en-US" b="1">
                <a:solidFill>
                  <a:srgbClr val="333300"/>
                </a:solidFill>
              </a:rPr>
              <a:t>CHEMICAL ETCHING OF HALF CELLS, BEAM PIPE &amp; FLANGES</a:t>
            </a:r>
          </a:p>
        </p:txBody>
      </p:sp>
      <p:sp>
        <p:nvSpPr>
          <p:cNvPr id="8199" name="Text Box 7"/>
          <p:cNvSpPr txBox="1">
            <a:spLocks noChangeArrowheads="1"/>
          </p:cNvSpPr>
          <p:nvPr/>
        </p:nvSpPr>
        <p:spPr bwMode="auto">
          <a:xfrm>
            <a:off x="2484438" y="4941888"/>
            <a:ext cx="2374900" cy="517525"/>
          </a:xfrm>
          <a:prstGeom prst="rect">
            <a:avLst/>
          </a:prstGeom>
          <a:noFill/>
          <a:ln w="9525">
            <a:noFill/>
            <a:miter lim="800000"/>
            <a:headEnd/>
            <a:tailEnd/>
          </a:ln>
        </p:spPr>
        <p:txBody>
          <a:bodyPr>
            <a:spAutoFit/>
          </a:bodyPr>
          <a:lstStyle/>
          <a:p>
            <a:pPr algn="ctr">
              <a:spcBef>
                <a:spcPct val="50000"/>
              </a:spcBef>
            </a:pPr>
            <a:r>
              <a:rPr lang="en-US" sz="1400" b="1">
                <a:solidFill>
                  <a:srgbClr val="FF3300"/>
                </a:solidFill>
              </a:rPr>
              <a:t>CAVITY PROCESSING AREA</a:t>
            </a:r>
          </a:p>
        </p:txBody>
      </p:sp>
      <p:sp>
        <p:nvSpPr>
          <p:cNvPr id="8200" name="Line 8"/>
          <p:cNvSpPr>
            <a:spLocks noChangeShapeType="1"/>
          </p:cNvSpPr>
          <p:nvPr/>
        </p:nvSpPr>
        <p:spPr bwMode="auto">
          <a:xfrm flipH="1" flipV="1">
            <a:off x="3203575" y="3644900"/>
            <a:ext cx="360363" cy="1296988"/>
          </a:xfrm>
          <a:prstGeom prst="line">
            <a:avLst/>
          </a:prstGeom>
          <a:noFill/>
          <a:ln w="28575">
            <a:solidFill>
              <a:srgbClr val="FF3300"/>
            </a:solidFill>
            <a:round/>
            <a:headEnd/>
            <a:tailEnd type="triangle" w="med" len="med"/>
          </a:ln>
        </p:spPr>
        <p:txBody>
          <a:bodyPr/>
          <a:lstStyle/>
          <a:p>
            <a:endParaRPr lang="en-US"/>
          </a:p>
        </p:txBody>
      </p:sp>
      <p:sp>
        <p:nvSpPr>
          <p:cNvPr id="8201" name="Text Box 9"/>
          <p:cNvSpPr txBox="1">
            <a:spLocks noChangeArrowheads="1"/>
          </p:cNvSpPr>
          <p:nvPr/>
        </p:nvSpPr>
        <p:spPr bwMode="auto">
          <a:xfrm>
            <a:off x="1258888" y="4724400"/>
            <a:ext cx="2374900" cy="304800"/>
          </a:xfrm>
          <a:prstGeom prst="rect">
            <a:avLst/>
          </a:prstGeom>
          <a:noFill/>
          <a:ln w="9525">
            <a:noFill/>
            <a:miter lim="800000"/>
            <a:headEnd/>
            <a:tailEnd/>
          </a:ln>
        </p:spPr>
        <p:txBody>
          <a:bodyPr>
            <a:spAutoFit/>
          </a:bodyPr>
          <a:lstStyle/>
          <a:p>
            <a:pPr algn="ctr">
              <a:spcBef>
                <a:spcPct val="50000"/>
              </a:spcBef>
            </a:pPr>
            <a:r>
              <a:rPr lang="en-US" sz="1400" b="1">
                <a:solidFill>
                  <a:srgbClr val="FF3300"/>
                </a:solidFill>
              </a:rPr>
              <a:t>EBW WELDING STATION</a:t>
            </a:r>
          </a:p>
        </p:txBody>
      </p:sp>
      <p:sp>
        <p:nvSpPr>
          <p:cNvPr id="8202" name="Text Box 10"/>
          <p:cNvSpPr txBox="1">
            <a:spLocks noChangeArrowheads="1"/>
          </p:cNvSpPr>
          <p:nvPr/>
        </p:nvSpPr>
        <p:spPr bwMode="auto">
          <a:xfrm>
            <a:off x="3276600" y="1125538"/>
            <a:ext cx="2376488" cy="641350"/>
          </a:xfrm>
          <a:prstGeom prst="rect">
            <a:avLst/>
          </a:prstGeom>
          <a:noFill/>
          <a:ln w="9525">
            <a:noFill/>
            <a:miter lim="800000"/>
            <a:headEnd/>
            <a:tailEnd/>
          </a:ln>
        </p:spPr>
        <p:txBody>
          <a:bodyPr>
            <a:spAutoFit/>
          </a:bodyPr>
          <a:lstStyle/>
          <a:p>
            <a:pPr algn="ctr">
              <a:spcBef>
                <a:spcPct val="50000"/>
              </a:spcBef>
            </a:pPr>
            <a:r>
              <a:rPr lang="en-US" b="1">
                <a:solidFill>
                  <a:srgbClr val="333300"/>
                </a:solidFill>
              </a:rPr>
              <a:t>EBW TO FORM DUMB-BELLS</a:t>
            </a:r>
          </a:p>
        </p:txBody>
      </p:sp>
      <p:sp>
        <p:nvSpPr>
          <p:cNvPr id="8203" name="Text Box 11"/>
          <p:cNvSpPr txBox="1">
            <a:spLocks noChangeArrowheads="1"/>
          </p:cNvSpPr>
          <p:nvPr/>
        </p:nvSpPr>
        <p:spPr bwMode="auto">
          <a:xfrm>
            <a:off x="6516688" y="3860800"/>
            <a:ext cx="1944687" cy="836613"/>
          </a:xfrm>
          <a:prstGeom prst="rect">
            <a:avLst/>
          </a:prstGeom>
          <a:noFill/>
          <a:ln w="9525">
            <a:noFill/>
            <a:miter lim="800000"/>
            <a:headEnd/>
            <a:tailEnd/>
          </a:ln>
        </p:spPr>
        <p:txBody>
          <a:bodyPr>
            <a:spAutoFit/>
          </a:bodyPr>
          <a:lstStyle/>
          <a:p>
            <a:pPr algn="ctr">
              <a:spcBef>
                <a:spcPct val="50000"/>
              </a:spcBef>
            </a:pPr>
            <a:r>
              <a:rPr lang="en-US" sz="1400" b="1">
                <a:solidFill>
                  <a:srgbClr val="FF3300"/>
                </a:solidFill>
              </a:rPr>
              <a:t>RF MEASUREMENT LAB</a:t>
            </a:r>
          </a:p>
          <a:p>
            <a:pPr algn="ctr">
              <a:spcBef>
                <a:spcPct val="50000"/>
              </a:spcBef>
            </a:pPr>
            <a:r>
              <a:rPr lang="en-US" sz="1400" b="1">
                <a:solidFill>
                  <a:srgbClr val="FF3300"/>
                </a:solidFill>
              </a:rPr>
              <a:t>(CLASS  1000)</a:t>
            </a:r>
          </a:p>
        </p:txBody>
      </p:sp>
      <p:sp>
        <p:nvSpPr>
          <p:cNvPr id="8204" name="Text Box 12"/>
          <p:cNvSpPr txBox="1">
            <a:spLocks noChangeArrowheads="1"/>
          </p:cNvSpPr>
          <p:nvPr/>
        </p:nvSpPr>
        <p:spPr bwMode="auto">
          <a:xfrm>
            <a:off x="3348038" y="1125538"/>
            <a:ext cx="2376487" cy="641350"/>
          </a:xfrm>
          <a:prstGeom prst="rect">
            <a:avLst/>
          </a:prstGeom>
          <a:noFill/>
          <a:ln w="9525">
            <a:noFill/>
            <a:miter lim="800000"/>
            <a:headEnd/>
            <a:tailEnd/>
          </a:ln>
        </p:spPr>
        <p:txBody>
          <a:bodyPr>
            <a:spAutoFit/>
          </a:bodyPr>
          <a:lstStyle/>
          <a:p>
            <a:pPr algn="ctr">
              <a:spcBef>
                <a:spcPct val="50000"/>
              </a:spcBef>
            </a:pPr>
            <a:r>
              <a:rPr lang="en-US" b="1">
                <a:solidFill>
                  <a:srgbClr val="333300"/>
                </a:solidFill>
              </a:rPr>
              <a:t>RF FREQUENCY MEASUREMENT</a:t>
            </a:r>
          </a:p>
        </p:txBody>
      </p:sp>
      <p:sp>
        <p:nvSpPr>
          <p:cNvPr id="8205" name="Text Box 13"/>
          <p:cNvSpPr txBox="1">
            <a:spLocks noChangeArrowheads="1"/>
          </p:cNvSpPr>
          <p:nvPr/>
        </p:nvSpPr>
        <p:spPr bwMode="auto">
          <a:xfrm>
            <a:off x="3348038" y="765175"/>
            <a:ext cx="2952750" cy="1190625"/>
          </a:xfrm>
          <a:prstGeom prst="rect">
            <a:avLst/>
          </a:prstGeom>
          <a:noFill/>
          <a:ln w="9525">
            <a:noFill/>
            <a:miter lim="800000"/>
            <a:headEnd/>
            <a:tailEnd/>
          </a:ln>
        </p:spPr>
        <p:txBody>
          <a:bodyPr>
            <a:spAutoFit/>
          </a:bodyPr>
          <a:lstStyle/>
          <a:p>
            <a:pPr algn="ctr"/>
            <a:r>
              <a:rPr lang="en-US" b="1">
                <a:solidFill>
                  <a:srgbClr val="333300"/>
                </a:solidFill>
              </a:rPr>
              <a:t>EBW OF DUMB-BELLS TO FORM </a:t>
            </a:r>
          </a:p>
          <a:p>
            <a:pPr algn="ctr"/>
            <a:r>
              <a:rPr lang="en-US" b="1">
                <a:solidFill>
                  <a:schemeClr val="hlink"/>
                </a:solidFill>
              </a:rPr>
              <a:t>SINGLE CELL/ MULTICELL</a:t>
            </a:r>
          </a:p>
        </p:txBody>
      </p:sp>
      <p:pic>
        <p:nvPicPr>
          <p:cNvPr id="8206" name="Picture 14"/>
          <p:cNvPicPr>
            <a:picLocks noChangeAspect="1" noChangeArrowheads="1"/>
          </p:cNvPicPr>
          <p:nvPr/>
        </p:nvPicPr>
        <p:blipFill>
          <a:blip r:embed="rId7"/>
          <a:srcRect/>
          <a:stretch>
            <a:fillRect/>
          </a:stretch>
        </p:blipFill>
        <p:spPr bwMode="auto">
          <a:xfrm>
            <a:off x="827088" y="2781300"/>
            <a:ext cx="863600" cy="273050"/>
          </a:xfrm>
          <a:prstGeom prst="rect">
            <a:avLst/>
          </a:prstGeom>
          <a:noFill/>
          <a:ln w="9525">
            <a:noFill/>
            <a:miter lim="800000"/>
            <a:headEnd/>
            <a:tailEnd/>
          </a:ln>
        </p:spPr>
      </p:pic>
      <p:sp>
        <p:nvSpPr>
          <p:cNvPr id="8207" name="Text Box 15"/>
          <p:cNvSpPr txBox="1">
            <a:spLocks noChangeArrowheads="1"/>
          </p:cNvSpPr>
          <p:nvPr/>
        </p:nvSpPr>
        <p:spPr bwMode="auto">
          <a:xfrm>
            <a:off x="2987675" y="908050"/>
            <a:ext cx="2952750" cy="1190625"/>
          </a:xfrm>
          <a:prstGeom prst="rect">
            <a:avLst/>
          </a:prstGeom>
          <a:noFill/>
          <a:ln w="9525">
            <a:noFill/>
            <a:miter lim="800000"/>
            <a:headEnd/>
            <a:tailEnd/>
          </a:ln>
        </p:spPr>
        <p:txBody>
          <a:bodyPr>
            <a:spAutoFit/>
          </a:bodyPr>
          <a:lstStyle/>
          <a:p>
            <a:pPr algn="ctr"/>
            <a:r>
              <a:rPr lang="en-US" b="1">
                <a:solidFill>
                  <a:srgbClr val="333300"/>
                </a:solidFill>
              </a:rPr>
              <a:t>BEAD PULL MEASUREMENT &amp; TUNING FOR FIELD FLATNESS</a:t>
            </a:r>
            <a:endParaRPr lang="en-US" b="1">
              <a:solidFill>
                <a:schemeClr val="hlink"/>
              </a:solidFill>
            </a:endParaRPr>
          </a:p>
        </p:txBody>
      </p:sp>
      <p:sp>
        <p:nvSpPr>
          <p:cNvPr id="8208" name="Text Box 16"/>
          <p:cNvSpPr txBox="1">
            <a:spLocks noChangeArrowheads="1"/>
          </p:cNvSpPr>
          <p:nvPr/>
        </p:nvSpPr>
        <p:spPr bwMode="auto">
          <a:xfrm>
            <a:off x="3132138" y="765175"/>
            <a:ext cx="2952750" cy="1190625"/>
          </a:xfrm>
          <a:prstGeom prst="rect">
            <a:avLst/>
          </a:prstGeom>
          <a:noFill/>
          <a:ln w="9525">
            <a:noFill/>
            <a:miter lim="800000"/>
            <a:headEnd/>
            <a:tailEnd/>
          </a:ln>
        </p:spPr>
        <p:txBody>
          <a:bodyPr>
            <a:spAutoFit/>
          </a:bodyPr>
          <a:lstStyle/>
          <a:p>
            <a:pPr algn="ctr"/>
            <a:r>
              <a:rPr lang="en-US" b="1">
                <a:solidFill>
                  <a:srgbClr val="333300"/>
                </a:solidFill>
              </a:rPr>
              <a:t>TO CAVITY CHEMICAL PROCESSING :</a:t>
            </a:r>
          </a:p>
          <a:p>
            <a:pPr algn="ctr"/>
            <a:r>
              <a:rPr lang="en-US" b="1">
                <a:solidFill>
                  <a:schemeClr val="hlink"/>
                </a:solidFill>
              </a:rPr>
              <a:t>CBP→ EP → BCP → WATER RINSING</a:t>
            </a:r>
            <a:r>
              <a:rPr lang="en-US" b="1">
                <a:solidFill>
                  <a:srgbClr val="333300"/>
                </a:solidFill>
              </a:rPr>
              <a:t> </a:t>
            </a:r>
          </a:p>
        </p:txBody>
      </p:sp>
      <p:sp>
        <p:nvSpPr>
          <p:cNvPr id="8210" name="Text Box 18"/>
          <p:cNvSpPr txBox="1">
            <a:spLocks noChangeArrowheads="1"/>
          </p:cNvSpPr>
          <p:nvPr/>
        </p:nvSpPr>
        <p:spPr bwMode="auto">
          <a:xfrm>
            <a:off x="3203575" y="836613"/>
            <a:ext cx="2952750" cy="1190625"/>
          </a:xfrm>
          <a:prstGeom prst="rect">
            <a:avLst/>
          </a:prstGeom>
          <a:noFill/>
          <a:ln w="9525">
            <a:noFill/>
            <a:miter lim="800000"/>
            <a:headEnd/>
            <a:tailEnd/>
          </a:ln>
        </p:spPr>
        <p:txBody>
          <a:bodyPr>
            <a:spAutoFit/>
          </a:bodyPr>
          <a:lstStyle/>
          <a:p>
            <a:pPr algn="ctr"/>
            <a:r>
              <a:rPr lang="en-US" b="1">
                <a:solidFill>
                  <a:srgbClr val="333300"/>
                </a:solidFill>
              </a:rPr>
              <a:t>TO HIGH PRESSURE RINSING</a:t>
            </a:r>
          </a:p>
          <a:p>
            <a:pPr algn="ctr"/>
            <a:r>
              <a:rPr lang="en-US" b="1">
                <a:solidFill>
                  <a:srgbClr val="333300"/>
                </a:solidFill>
              </a:rPr>
              <a:t>(CLASS 100)</a:t>
            </a:r>
          </a:p>
          <a:p>
            <a:pPr algn="ctr"/>
            <a:endParaRPr lang="en-US" b="1">
              <a:solidFill>
                <a:srgbClr val="333300"/>
              </a:solidFill>
            </a:endParaRPr>
          </a:p>
        </p:txBody>
      </p:sp>
      <p:sp>
        <p:nvSpPr>
          <p:cNvPr id="8212" name="Text Box 20"/>
          <p:cNvSpPr txBox="1">
            <a:spLocks noChangeArrowheads="1"/>
          </p:cNvSpPr>
          <p:nvPr/>
        </p:nvSpPr>
        <p:spPr bwMode="auto">
          <a:xfrm>
            <a:off x="3059113" y="981075"/>
            <a:ext cx="2952750" cy="641350"/>
          </a:xfrm>
          <a:prstGeom prst="rect">
            <a:avLst/>
          </a:prstGeom>
          <a:noFill/>
          <a:ln w="9525">
            <a:noFill/>
            <a:miter lim="800000"/>
            <a:headEnd/>
            <a:tailEnd/>
          </a:ln>
        </p:spPr>
        <p:txBody>
          <a:bodyPr>
            <a:spAutoFit/>
          </a:bodyPr>
          <a:lstStyle/>
          <a:p>
            <a:pPr algn="ctr"/>
            <a:r>
              <a:rPr lang="en-US" b="1">
                <a:solidFill>
                  <a:srgbClr val="333300"/>
                </a:solidFill>
              </a:rPr>
              <a:t>TO VTS FOR CAVITY TESTING</a:t>
            </a:r>
          </a:p>
        </p:txBody>
      </p:sp>
      <p:sp>
        <p:nvSpPr>
          <p:cNvPr id="27670" name="Text Box 22"/>
          <p:cNvSpPr txBox="1">
            <a:spLocks noChangeArrowheads="1"/>
          </p:cNvSpPr>
          <p:nvPr/>
        </p:nvSpPr>
        <p:spPr bwMode="auto">
          <a:xfrm>
            <a:off x="1258888" y="115888"/>
            <a:ext cx="7058025" cy="457200"/>
          </a:xfrm>
          <a:prstGeom prst="rect">
            <a:avLst/>
          </a:prstGeom>
          <a:noFill/>
          <a:ln w="9525">
            <a:noFill/>
            <a:miter lim="800000"/>
            <a:headEnd/>
            <a:tailEnd/>
          </a:ln>
        </p:spPr>
        <p:txBody>
          <a:bodyPr>
            <a:spAutoFit/>
          </a:bodyPr>
          <a:lstStyle/>
          <a:p>
            <a:pPr algn="ctr">
              <a:spcBef>
                <a:spcPct val="50000"/>
              </a:spcBef>
            </a:pPr>
            <a:r>
              <a:rPr lang="en-US" sz="2400" b="1" u="sng">
                <a:solidFill>
                  <a:schemeClr val="hlink"/>
                </a:solidFill>
              </a:rPr>
              <a:t>CLEAN ROOM FACILITY</a:t>
            </a:r>
          </a:p>
        </p:txBody>
      </p:sp>
      <p:graphicFrame>
        <p:nvGraphicFramePr>
          <p:cNvPr id="40" name="Group 29"/>
          <p:cNvGraphicFramePr>
            <a:graphicFrameLocks/>
          </p:cNvGraphicFramePr>
          <p:nvPr/>
        </p:nvGraphicFramePr>
        <p:xfrm>
          <a:off x="6858000" y="4953000"/>
          <a:ext cx="2159000" cy="1737360"/>
        </p:xfrm>
        <a:graphic>
          <a:graphicData uri="http://schemas.openxmlformats.org/drawingml/2006/table">
            <a:tbl>
              <a:tblPr/>
              <a:tblGrid>
                <a:gridCol w="827088"/>
                <a:gridCol w="1331912"/>
              </a:tblGrid>
              <a:tr h="219075">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1" i="0" u="none" strike="noStrike" cap="none" normalizeH="0" baseline="0" dirty="0" smtClean="0">
                          <a:ln>
                            <a:noFill/>
                          </a:ln>
                          <a:solidFill>
                            <a:schemeClr val="accent2"/>
                          </a:solidFill>
                          <a:effectLst/>
                          <a:latin typeface="Arial" charset="0"/>
                        </a:rPr>
                        <a:t>Proposed Clean Room Facility</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203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smtClean="0">
                          <a:ln>
                            <a:noFill/>
                          </a:ln>
                          <a:solidFill>
                            <a:schemeClr val="tx1"/>
                          </a:solidFill>
                          <a:effectLst/>
                          <a:latin typeface="Arial" charset="0"/>
                        </a:rPr>
                        <a:t>Class-10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smtClean="0">
                          <a:ln>
                            <a:noFill/>
                          </a:ln>
                          <a:solidFill>
                            <a:schemeClr val="tx1"/>
                          </a:solidFill>
                          <a:effectLst/>
                          <a:latin typeface="Arial" charset="0"/>
                        </a:rPr>
                        <a:t>80 sq 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smtClean="0">
                          <a:ln>
                            <a:noFill/>
                          </a:ln>
                          <a:solidFill>
                            <a:schemeClr val="tx1"/>
                          </a:solidFill>
                          <a:effectLst/>
                          <a:latin typeface="Arial" charset="0"/>
                        </a:rPr>
                        <a:t>Class-100</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1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smtClean="0">
                          <a:ln>
                            <a:noFill/>
                          </a:ln>
                          <a:solidFill>
                            <a:schemeClr val="tx1"/>
                          </a:solidFill>
                          <a:effectLst/>
                          <a:latin typeface="Arial" charset="0"/>
                        </a:rPr>
                        <a:t>120 sq 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7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dirty="0" smtClean="0">
                          <a:ln>
                            <a:noFill/>
                          </a:ln>
                          <a:solidFill>
                            <a:schemeClr val="tx1"/>
                          </a:solidFill>
                          <a:effectLst/>
                          <a:latin typeface="Arial" charset="0"/>
                        </a:rPr>
                        <a:t>Class-1000</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10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smtClean="0">
                          <a:ln>
                            <a:noFill/>
                          </a:ln>
                          <a:solidFill>
                            <a:schemeClr val="tx1"/>
                          </a:solidFill>
                          <a:effectLst/>
                          <a:latin typeface="Arial" charset="0"/>
                        </a:rPr>
                        <a:t>130 sq 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smtClean="0">
                          <a:ln>
                            <a:noFill/>
                          </a:ln>
                          <a:solidFill>
                            <a:schemeClr val="tx1"/>
                          </a:solidFill>
                          <a:effectLst/>
                          <a:latin typeface="Arial" charset="0"/>
                        </a:rPr>
                        <a:t>Class-10,000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1000" b="0" i="0" u="none" strike="noStrike" cap="none" normalizeH="0" baseline="0" dirty="0" smtClean="0">
                          <a:ln>
                            <a:noFill/>
                          </a:ln>
                          <a:solidFill>
                            <a:schemeClr val="tx1"/>
                          </a:solidFill>
                          <a:effectLst/>
                          <a:latin typeface="Arial" charset="0"/>
                        </a:rPr>
                        <a:t>230 sq 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213"/>
                                        </p:tgtEl>
                                        <p:attrNameLst>
                                          <p:attrName>style.visibility</p:attrName>
                                        </p:attrNameLst>
                                      </p:cBhvr>
                                      <p:to>
                                        <p:strVal val="visible"/>
                                      </p:to>
                                    </p:set>
                                    <p:animEffect transition="in" filter="box(in)">
                                      <p:cBhvr>
                                        <p:cTn id="7" dur="500"/>
                                        <p:tgtEl>
                                          <p:spTgt spid="821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grpId="1" nodeType="clickEffect">
                                  <p:stCondLst>
                                    <p:cond delay="0"/>
                                  </p:stCondLst>
                                  <p:childTnLst>
                                    <p:animEffect transition="out" filter="checkerboard(across)">
                                      <p:cBhvr>
                                        <p:cTn id="11" dur="500"/>
                                        <p:tgtEl>
                                          <p:spTgt spid="8213"/>
                                        </p:tgtEl>
                                      </p:cBhvr>
                                    </p:animEffect>
                                    <p:set>
                                      <p:cBhvr>
                                        <p:cTn id="12" dur="1" fill="hold">
                                          <p:stCondLst>
                                            <p:cond delay="499"/>
                                          </p:stCondLst>
                                        </p:cTn>
                                        <p:tgtEl>
                                          <p:spTgt spid="8213"/>
                                        </p:tgtEl>
                                        <p:attrNameLst>
                                          <p:attrName>style.visibility</p:attrName>
                                        </p:attrNameLst>
                                      </p:cBhvr>
                                      <p:to>
                                        <p:strVal val="hidden"/>
                                      </p:to>
                                    </p:set>
                                  </p:childTnLst>
                                </p:cTn>
                              </p:par>
                              <p:par>
                                <p:cTn id="13" presetID="2" presetClass="entr" presetSubtype="4" fill="hold" grpId="0" nodeType="withEffect">
                                  <p:stCondLst>
                                    <p:cond delay="0"/>
                                  </p:stCondLst>
                                  <p:childTnLst>
                                    <p:set>
                                      <p:cBhvr>
                                        <p:cTn id="14" dur="1" fill="hold">
                                          <p:stCondLst>
                                            <p:cond delay="0"/>
                                          </p:stCondLst>
                                        </p:cTn>
                                        <p:tgtEl>
                                          <p:spTgt spid="8200"/>
                                        </p:tgtEl>
                                        <p:attrNameLst>
                                          <p:attrName>style.visibility</p:attrName>
                                        </p:attrNameLst>
                                      </p:cBhvr>
                                      <p:to>
                                        <p:strVal val="visible"/>
                                      </p:to>
                                    </p:set>
                                    <p:anim calcmode="lin" valueType="num">
                                      <p:cBhvr additive="base">
                                        <p:cTn id="15" dur="500" fill="hold"/>
                                        <p:tgtEl>
                                          <p:spTgt spid="8200"/>
                                        </p:tgtEl>
                                        <p:attrNameLst>
                                          <p:attrName>ppt_x</p:attrName>
                                        </p:attrNameLst>
                                      </p:cBhvr>
                                      <p:tavLst>
                                        <p:tav tm="0">
                                          <p:val>
                                            <p:strVal val="#ppt_x"/>
                                          </p:val>
                                        </p:tav>
                                        <p:tav tm="100000">
                                          <p:val>
                                            <p:strVal val="#ppt_x"/>
                                          </p:val>
                                        </p:tav>
                                      </p:tavLst>
                                    </p:anim>
                                    <p:anim calcmode="lin" valueType="num">
                                      <p:cBhvr additive="base">
                                        <p:cTn id="16" dur="500" fill="hold"/>
                                        <p:tgtEl>
                                          <p:spTgt spid="8200"/>
                                        </p:tgtEl>
                                        <p:attrNameLst>
                                          <p:attrName>ppt_y</p:attrName>
                                        </p:attrNameLst>
                                      </p:cBhvr>
                                      <p:tavLst>
                                        <p:tav tm="0">
                                          <p:val>
                                            <p:strVal val="1+#ppt_h/2"/>
                                          </p:val>
                                        </p:tav>
                                        <p:tav tm="100000">
                                          <p:val>
                                            <p:strVal val="#ppt_y"/>
                                          </p:val>
                                        </p:tav>
                                      </p:tavLst>
                                    </p:anim>
                                  </p:childTnLst>
                                </p:cTn>
                              </p:par>
                              <p:par>
                                <p:cTn id="17" presetID="4" presetClass="entr" presetSubtype="16" fill="hold" grpId="0" nodeType="withEffect">
                                  <p:stCondLst>
                                    <p:cond delay="0"/>
                                  </p:stCondLst>
                                  <p:childTnLst>
                                    <p:set>
                                      <p:cBhvr>
                                        <p:cTn id="18" dur="1" fill="hold">
                                          <p:stCondLst>
                                            <p:cond delay="0"/>
                                          </p:stCondLst>
                                        </p:cTn>
                                        <p:tgtEl>
                                          <p:spTgt spid="8199"/>
                                        </p:tgtEl>
                                        <p:attrNameLst>
                                          <p:attrName>style.visibility</p:attrName>
                                        </p:attrNameLst>
                                      </p:cBhvr>
                                      <p:to>
                                        <p:strVal val="visible"/>
                                      </p:to>
                                    </p:set>
                                    <p:animEffect transition="in" filter="box(in)">
                                      <p:cBhvr>
                                        <p:cTn id="19" dur="500"/>
                                        <p:tgtEl>
                                          <p:spTgt spid="8199"/>
                                        </p:tgtEl>
                                      </p:cBhvr>
                                    </p:animEffect>
                                  </p:childTnLst>
                                </p:cTn>
                              </p:par>
                            </p:childTnLst>
                          </p:cTn>
                        </p:par>
                        <p:par>
                          <p:cTn id="20" fill="hold">
                            <p:stCondLst>
                              <p:cond delay="500"/>
                            </p:stCondLst>
                            <p:childTnLst>
                              <p:par>
                                <p:cTn id="21" presetID="5" presetClass="entr" presetSubtype="10" fill="hold" grpId="0" nodeType="afterEffect">
                                  <p:stCondLst>
                                    <p:cond delay="0"/>
                                  </p:stCondLst>
                                  <p:childTnLst>
                                    <p:set>
                                      <p:cBhvr>
                                        <p:cTn id="22" dur="1" fill="hold">
                                          <p:stCondLst>
                                            <p:cond delay="0"/>
                                          </p:stCondLst>
                                        </p:cTn>
                                        <p:tgtEl>
                                          <p:spTgt spid="8198"/>
                                        </p:tgtEl>
                                        <p:attrNameLst>
                                          <p:attrName>style.visibility</p:attrName>
                                        </p:attrNameLst>
                                      </p:cBhvr>
                                      <p:to>
                                        <p:strVal val="visible"/>
                                      </p:to>
                                    </p:set>
                                    <p:animEffect transition="in" filter="checkerboard(across)">
                                      <p:cBhvr>
                                        <p:cTn id="23" dur="500"/>
                                        <p:tgtEl>
                                          <p:spTgt spid="8198"/>
                                        </p:tgtEl>
                                      </p:cBhvr>
                                    </p:animEffect>
                                  </p:childTnLst>
                                </p:cTn>
                              </p:par>
                            </p:childTnLst>
                          </p:cTn>
                        </p:par>
                        <p:par>
                          <p:cTn id="24" fill="hold">
                            <p:stCondLst>
                              <p:cond delay="1000"/>
                            </p:stCondLst>
                            <p:childTnLst>
                              <p:par>
                                <p:cTn id="25" presetID="4" presetClass="entr" presetSubtype="16" fill="hold" nodeType="afterEffect">
                                  <p:stCondLst>
                                    <p:cond delay="0"/>
                                  </p:stCondLst>
                                  <p:childTnLst>
                                    <p:set>
                                      <p:cBhvr>
                                        <p:cTn id="26" dur="1" fill="hold">
                                          <p:stCondLst>
                                            <p:cond delay="0"/>
                                          </p:stCondLst>
                                        </p:cTn>
                                        <p:tgtEl>
                                          <p:spTgt spid="8195"/>
                                        </p:tgtEl>
                                        <p:attrNameLst>
                                          <p:attrName>style.visibility</p:attrName>
                                        </p:attrNameLst>
                                      </p:cBhvr>
                                      <p:to>
                                        <p:strVal val="visible"/>
                                      </p:to>
                                    </p:set>
                                    <p:animEffect transition="in" filter="box(in)">
                                      <p:cBhvr>
                                        <p:cTn id="27" dur="500"/>
                                        <p:tgtEl>
                                          <p:spTgt spid="8195"/>
                                        </p:tgtEl>
                                      </p:cBhvr>
                                    </p:animEffect>
                                  </p:childTnLst>
                                </p:cTn>
                              </p:par>
                              <p:par>
                                <p:cTn id="28" presetID="4" presetClass="entr" presetSubtype="16" fill="hold" nodeType="withEffect">
                                  <p:stCondLst>
                                    <p:cond delay="0"/>
                                  </p:stCondLst>
                                  <p:childTnLst>
                                    <p:set>
                                      <p:cBhvr>
                                        <p:cTn id="29" dur="1" fill="hold">
                                          <p:stCondLst>
                                            <p:cond delay="0"/>
                                          </p:stCondLst>
                                        </p:cTn>
                                        <p:tgtEl>
                                          <p:spTgt spid="8196"/>
                                        </p:tgtEl>
                                        <p:attrNameLst>
                                          <p:attrName>style.visibility</p:attrName>
                                        </p:attrNameLst>
                                      </p:cBhvr>
                                      <p:to>
                                        <p:strVal val="visible"/>
                                      </p:to>
                                    </p:set>
                                    <p:animEffect transition="in" filter="box(in)">
                                      <p:cBhvr>
                                        <p:cTn id="30" dur="500"/>
                                        <p:tgtEl>
                                          <p:spTgt spid="8196"/>
                                        </p:tgtEl>
                                      </p:cBhvr>
                                    </p:animEffect>
                                  </p:childTnLst>
                                </p:cTn>
                              </p:par>
                            </p:childTnLst>
                          </p:cTn>
                        </p:par>
                      </p:childTnLst>
                    </p:cTn>
                  </p:par>
                  <p:par>
                    <p:cTn id="31" fill="hold">
                      <p:stCondLst>
                        <p:cond delay="indefinite"/>
                      </p:stCondLst>
                      <p:childTnLst>
                        <p:par>
                          <p:cTn id="32" fill="hold">
                            <p:stCondLst>
                              <p:cond delay="0"/>
                            </p:stCondLst>
                            <p:childTnLst>
                              <p:par>
                                <p:cTn id="33" presetID="4" presetClass="exit" presetSubtype="16" fill="hold" grpId="1" nodeType="clickEffect">
                                  <p:stCondLst>
                                    <p:cond delay="0"/>
                                  </p:stCondLst>
                                  <p:childTnLst>
                                    <p:animEffect transition="out" filter="box(in)">
                                      <p:cBhvr>
                                        <p:cTn id="34" dur="500"/>
                                        <p:tgtEl>
                                          <p:spTgt spid="8198"/>
                                        </p:tgtEl>
                                      </p:cBhvr>
                                    </p:animEffect>
                                    <p:set>
                                      <p:cBhvr>
                                        <p:cTn id="35" dur="1" fill="hold">
                                          <p:stCondLst>
                                            <p:cond delay="499"/>
                                          </p:stCondLst>
                                        </p:cTn>
                                        <p:tgtEl>
                                          <p:spTgt spid="8198"/>
                                        </p:tgtEl>
                                        <p:attrNameLst>
                                          <p:attrName>style.visibility</p:attrName>
                                        </p:attrNameLst>
                                      </p:cBhvr>
                                      <p:to>
                                        <p:strVal val="hidden"/>
                                      </p:to>
                                    </p:set>
                                  </p:childTnLst>
                                </p:cTn>
                              </p:par>
                            </p:childTnLst>
                          </p:cTn>
                        </p:par>
                        <p:par>
                          <p:cTn id="36" fill="hold">
                            <p:stCondLst>
                              <p:cond delay="500"/>
                            </p:stCondLst>
                            <p:childTnLst>
                              <p:par>
                                <p:cTn id="37" presetID="3" presetClass="exit" presetSubtype="10" fill="hold" grpId="1" nodeType="afterEffect">
                                  <p:stCondLst>
                                    <p:cond delay="0"/>
                                  </p:stCondLst>
                                  <p:childTnLst>
                                    <p:animEffect transition="out" filter="blinds(horizontal)">
                                      <p:cBhvr>
                                        <p:cTn id="38" dur="500"/>
                                        <p:tgtEl>
                                          <p:spTgt spid="8199"/>
                                        </p:tgtEl>
                                      </p:cBhvr>
                                    </p:animEffect>
                                    <p:set>
                                      <p:cBhvr>
                                        <p:cTn id="39" dur="1" fill="hold">
                                          <p:stCondLst>
                                            <p:cond delay="499"/>
                                          </p:stCondLst>
                                        </p:cTn>
                                        <p:tgtEl>
                                          <p:spTgt spid="8199"/>
                                        </p:tgtEl>
                                        <p:attrNameLst>
                                          <p:attrName>style.visibility</p:attrName>
                                        </p:attrNameLst>
                                      </p:cBhvr>
                                      <p:to>
                                        <p:strVal val="hidden"/>
                                      </p:to>
                                    </p:set>
                                  </p:childTnLst>
                                </p:cTn>
                              </p:par>
                              <p:par>
                                <p:cTn id="40" presetID="0" presetClass="path" presetSubtype="0" accel="50000" decel="50000" fill="hold" grpId="1" nodeType="withEffect">
                                  <p:stCondLst>
                                    <p:cond delay="0"/>
                                  </p:stCondLst>
                                  <p:childTnLst>
                                    <p:animMotion origin="layout" path="M 4.72222E-6 4.07407E-6 L -0.20851 -0.08403 " pathEditMode="relative" rAng="0" ptsTypes="AA">
                                      <p:cBhvr>
                                        <p:cTn id="41" dur="2000" fill="hold"/>
                                        <p:tgtEl>
                                          <p:spTgt spid="8200"/>
                                        </p:tgtEl>
                                        <p:attrNameLst>
                                          <p:attrName>ppt_x</p:attrName>
                                          <p:attrName>ppt_y</p:attrName>
                                        </p:attrNameLst>
                                      </p:cBhvr>
                                      <p:rCtr x="-104" y="-42"/>
                                    </p:animMotion>
                                  </p:childTnLst>
                                </p:cTn>
                              </p:par>
                              <p:par>
                                <p:cTn id="42" presetID="3" presetClass="entr" presetSubtype="10" fill="hold" grpId="0" nodeType="withEffect">
                                  <p:stCondLst>
                                    <p:cond delay="0"/>
                                  </p:stCondLst>
                                  <p:childTnLst>
                                    <p:set>
                                      <p:cBhvr>
                                        <p:cTn id="43" dur="1" fill="hold">
                                          <p:stCondLst>
                                            <p:cond delay="0"/>
                                          </p:stCondLst>
                                        </p:cTn>
                                        <p:tgtEl>
                                          <p:spTgt spid="8201"/>
                                        </p:tgtEl>
                                        <p:attrNameLst>
                                          <p:attrName>style.visibility</p:attrName>
                                        </p:attrNameLst>
                                      </p:cBhvr>
                                      <p:to>
                                        <p:strVal val="visible"/>
                                      </p:to>
                                    </p:set>
                                    <p:animEffect transition="in" filter="blinds(horizontal)">
                                      <p:cBhvr>
                                        <p:cTn id="44" dur="500"/>
                                        <p:tgtEl>
                                          <p:spTgt spid="8201"/>
                                        </p:tgtEl>
                                      </p:cBhvr>
                                    </p:animEffect>
                                  </p:childTnLst>
                                </p:cTn>
                              </p:par>
                              <p:par>
                                <p:cTn id="45" presetID="0" presetClass="path" presetSubtype="0" accel="50000" decel="50000" fill="hold" nodeType="withEffect">
                                  <p:stCondLst>
                                    <p:cond delay="0"/>
                                  </p:stCondLst>
                                  <p:childTnLst>
                                    <p:animMotion origin="layout" path="M -1.94444E-6 0.0 L -0.18507 -0.05255 " pathEditMode="relative" rAng="0" ptsTypes="AA">
                                      <p:cBhvr>
                                        <p:cTn id="46" dur="2000" fill="hold"/>
                                        <p:tgtEl>
                                          <p:spTgt spid="8195"/>
                                        </p:tgtEl>
                                        <p:attrNameLst>
                                          <p:attrName>ppt_x</p:attrName>
                                          <p:attrName>ppt_y</p:attrName>
                                        </p:attrNameLst>
                                      </p:cBhvr>
                                      <p:rCtr x="-93" y="-26"/>
                                    </p:animMotion>
                                  </p:childTnLst>
                                </p:cTn>
                              </p:par>
                              <p:par>
                                <p:cTn id="47" presetID="0" presetClass="path" presetSubtype="0" accel="50000" decel="50000" fill="hold" nodeType="withEffect">
                                  <p:stCondLst>
                                    <p:cond delay="0"/>
                                  </p:stCondLst>
                                  <p:childTnLst>
                                    <p:animMotion origin="layout" path="M -4.72222E-6 0.0 L -0.19531 -0.05255 " pathEditMode="relative" rAng="0" ptsTypes="AA">
                                      <p:cBhvr>
                                        <p:cTn id="48" dur="2000" fill="hold"/>
                                        <p:tgtEl>
                                          <p:spTgt spid="8196"/>
                                        </p:tgtEl>
                                        <p:attrNameLst>
                                          <p:attrName>ppt_x</p:attrName>
                                          <p:attrName>ppt_y</p:attrName>
                                        </p:attrNameLst>
                                      </p:cBhvr>
                                      <p:rCtr x="-98" y="-26"/>
                                    </p:animMotion>
                                  </p:childTnLst>
                                </p:cTn>
                              </p:par>
                            </p:childTnLst>
                          </p:cTn>
                        </p:par>
                        <p:par>
                          <p:cTn id="49" fill="hold">
                            <p:stCondLst>
                              <p:cond delay="2500"/>
                            </p:stCondLst>
                            <p:childTnLst>
                              <p:par>
                                <p:cTn id="50" presetID="3" presetClass="exit" presetSubtype="10" fill="hold" nodeType="afterEffect">
                                  <p:stCondLst>
                                    <p:cond delay="0"/>
                                  </p:stCondLst>
                                  <p:childTnLst>
                                    <p:animEffect transition="out" filter="blinds(horizontal)">
                                      <p:cBhvr>
                                        <p:cTn id="51" dur="500"/>
                                        <p:tgtEl>
                                          <p:spTgt spid="8195"/>
                                        </p:tgtEl>
                                      </p:cBhvr>
                                    </p:animEffect>
                                    <p:set>
                                      <p:cBhvr>
                                        <p:cTn id="52" dur="1" fill="hold">
                                          <p:stCondLst>
                                            <p:cond delay="499"/>
                                          </p:stCondLst>
                                        </p:cTn>
                                        <p:tgtEl>
                                          <p:spTgt spid="8195"/>
                                        </p:tgtEl>
                                        <p:attrNameLst>
                                          <p:attrName>style.visibility</p:attrName>
                                        </p:attrNameLst>
                                      </p:cBhvr>
                                      <p:to>
                                        <p:strVal val="hidden"/>
                                      </p:to>
                                    </p:set>
                                  </p:childTnLst>
                                </p:cTn>
                              </p:par>
                              <p:par>
                                <p:cTn id="53" presetID="3" presetClass="exit" presetSubtype="10" fill="hold" nodeType="withEffect">
                                  <p:stCondLst>
                                    <p:cond delay="0"/>
                                  </p:stCondLst>
                                  <p:childTnLst>
                                    <p:animEffect transition="out" filter="blinds(horizontal)">
                                      <p:cBhvr>
                                        <p:cTn id="54" dur="500"/>
                                        <p:tgtEl>
                                          <p:spTgt spid="8196"/>
                                        </p:tgtEl>
                                      </p:cBhvr>
                                    </p:animEffect>
                                    <p:set>
                                      <p:cBhvr>
                                        <p:cTn id="55" dur="1" fill="hold">
                                          <p:stCondLst>
                                            <p:cond delay="499"/>
                                          </p:stCondLst>
                                        </p:cTn>
                                        <p:tgtEl>
                                          <p:spTgt spid="8196"/>
                                        </p:tgtEl>
                                        <p:attrNameLst>
                                          <p:attrName>style.visibility</p:attrName>
                                        </p:attrNameLst>
                                      </p:cBhvr>
                                      <p:to>
                                        <p:strVal val="hidden"/>
                                      </p:to>
                                    </p:set>
                                  </p:childTnLst>
                                </p:cTn>
                              </p:par>
                            </p:childTnLst>
                          </p:cTn>
                        </p:par>
                        <p:par>
                          <p:cTn id="56" fill="hold">
                            <p:stCondLst>
                              <p:cond delay="3000"/>
                            </p:stCondLst>
                            <p:childTnLst>
                              <p:par>
                                <p:cTn id="57" presetID="3" presetClass="entr" presetSubtype="10" fill="hold" nodeType="afterEffect">
                                  <p:stCondLst>
                                    <p:cond delay="0"/>
                                  </p:stCondLst>
                                  <p:childTnLst>
                                    <p:set>
                                      <p:cBhvr>
                                        <p:cTn id="58" dur="1" fill="hold">
                                          <p:stCondLst>
                                            <p:cond delay="0"/>
                                          </p:stCondLst>
                                        </p:cTn>
                                        <p:tgtEl>
                                          <p:spTgt spid="8197"/>
                                        </p:tgtEl>
                                        <p:attrNameLst>
                                          <p:attrName>style.visibility</p:attrName>
                                        </p:attrNameLst>
                                      </p:cBhvr>
                                      <p:to>
                                        <p:strVal val="visible"/>
                                      </p:to>
                                    </p:set>
                                    <p:animEffect transition="in" filter="blinds(horizontal)">
                                      <p:cBhvr>
                                        <p:cTn id="59" dur="500"/>
                                        <p:tgtEl>
                                          <p:spTgt spid="8197"/>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8202"/>
                                        </p:tgtEl>
                                        <p:attrNameLst>
                                          <p:attrName>style.visibility</p:attrName>
                                        </p:attrNameLst>
                                      </p:cBhvr>
                                      <p:to>
                                        <p:strVal val="visible"/>
                                      </p:to>
                                    </p:set>
                                    <p:animEffect transition="in" filter="checkerboard(across)">
                                      <p:cBhvr>
                                        <p:cTn id="62" dur="500"/>
                                        <p:tgtEl>
                                          <p:spTgt spid="8202"/>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xit" presetSubtype="10" fill="hold" grpId="1" nodeType="clickEffect">
                                  <p:stCondLst>
                                    <p:cond delay="0"/>
                                  </p:stCondLst>
                                  <p:childTnLst>
                                    <p:animEffect transition="out" filter="blinds(horizontal)">
                                      <p:cBhvr>
                                        <p:cTn id="66" dur="500"/>
                                        <p:tgtEl>
                                          <p:spTgt spid="8201"/>
                                        </p:tgtEl>
                                      </p:cBhvr>
                                    </p:animEffect>
                                    <p:set>
                                      <p:cBhvr>
                                        <p:cTn id="67" dur="1" fill="hold">
                                          <p:stCondLst>
                                            <p:cond delay="499"/>
                                          </p:stCondLst>
                                        </p:cTn>
                                        <p:tgtEl>
                                          <p:spTgt spid="8201"/>
                                        </p:tgtEl>
                                        <p:attrNameLst>
                                          <p:attrName>style.visibility</p:attrName>
                                        </p:attrNameLst>
                                      </p:cBhvr>
                                      <p:to>
                                        <p:strVal val="hidden"/>
                                      </p:to>
                                    </p:set>
                                  </p:childTnLst>
                                </p:cTn>
                              </p:par>
                              <p:par>
                                <p:cTn id="68" presetID="3" presetClass="exit" presetSubtype="10" fill="hold" grpId="1" nodeType="withEffect">
                                  <p:stCondLst>
                                    <p:cond delay="0"/>
                                  </p:stCondLst>
                                  <p:childTnLst>
                                    <p:animEffect transition="out" filter="blinds(horizontal)">
                                      <p:cBhvr>
                                        <p:cTn id="69" dur="500"/>
                                        <p:tgtEl>
                                          <p:spTgt spid="8202"/>
                                        </p:tgtEl>
                                      </p:cBhvr>
                                    </p:animEffect>
                                    <p:set>
                                      <p:cBhvr>
                                        <p:cTn id="70" dur="1" fill="hold">
                                          <p:stCondLst>
                                            <p:cond delay="499"/>
                                          </p:stCondLst>
                                        </p:cTn>
                                        <p:tgtEl>
                                          <p:spTgt spid="8202"/>
                                        </p:tgtEl>
                                        <p:attrNameLst>
                                          <p:attrName>style.visibility</p:attrName>
                                        </p:attrNameLst>
                                      </p:cBhvr>
                                      <p:to>
                                        <p:strVal val="hidden"/>
                                      </p:to>
                                    </p:set>
                                  </p:childTnLst>
                                </p:cTn>
                              </p:par>
                              <p:par>
                                <p:cTn id="71" presetID="0" presetClass="path" presetSubtype="0" accel="50000" decel="50000" fill="hold" grpId="2" nodeType="withEffect">
                                  <p:stCondLst>
                                    <p:cond delay="0"/>
                                  </p:stCondLst>
                                  <p:childTnLst>
                                    <p:animMotion origin="layout" path="M -0.11806 -0.0419 L 0.51597 -0.15741 " pathEditMode="relative" rAng="0" ptsTypes="AA">
                                      <p:cBhvr>
                                        <p:cTn id="72" dur="2000" fill="hold"/>
                                        <p:tgtEl>
                                          <p:spTgt spid="8200"/>
                                        </p:tgtEl>
                                        <p:attrNameLst>
                                          <p:attrName>ppt_x</p:attrName>
                                          <p:attrName>ppt_y</p:attrName>
                                        </p:attrNameLst>
                                      </p:cBhvr>
                                      <p:rCtr x="317" y="-58"/>
                                    </p:animMotion>
                                  </p:childTnLst>
                                </p:cTn>
                              </p:par>
                              <p:par>
                                <p:cTn id="73" presetID="8" presetClass="emph" presetSubtype="0" fill="hold" grpId="3" nodeType="withEffect">
                                  <p:stCondLst>
                                    <p:cond delay="0"/>
                                  </p:stCondLst>
                                  <p:childTnLst>
                                    <p:animRot by="2700000">
                                      <p:cBhvr>
                                        <p:cTn id="74" dur="2000" fill="hold"/>
                                        <p:tgtEl>
                                          <p:spTgt spid="8200"/>
                                        </p:tgtEl>
                                        <p:attrNameLst>
                                          <p:attrName>r</p:attrName>
                                        </p:attrNameLst>
                                      </p:cBhvr>
                                    </p:animRot>
                                  </p:childTnLst>
                                </p:cTn>
                              </p:par>
                              <p:par>
                                <p:cTn id="75" presetID="3" presetClass="entr" presetSubtype="10" fill="hold" nodeType="withEffect">
                                  <p:stCondLst>
                                    <p:cond delay="0"/>
                                  </p:stCondLst>
                                  <p:childTnLst>
                                    <p:set>
                                      <p:cBhvr>
                                        <p:cTn id="76" dur="1" fill="hold">
                                          <p:stCondLst>
                                            <p:cond delay="0"/>
                                          </p:stCondLst>
                                        </p:cTn>
                                        <p:tgtEl>
                                          <p:spTgt spid="8203"/>
                                        </p:tgtEl>
                                        <p:attrNameLst>
                                          <p:attrName>style.visibility</p:attrName>
                                        </p:attrNameLst>
                                      </p:cBhvr>
                                      <p:to>
                                        <p:strVal val="visible"/>
                                      </p:to>
                                    </p:set>
                                    <p:animEffect transition="in" filter="blinds(horizontal)">
                                      <p:cBhvr>
                                        <p:cTn id="77" dur="500"/>
                                        <p:tgtEl>
                                          <p:spTgt spid="8203"/>
                                        </p:tgtEl>
                                      </p:cBhvr>
                                    </p:animEffect>
                                  </p:childTnLst>
                                </p:cTn>
                              </p:par>
                              <p:par>
                                <p:cTn id="78" presetID="5" presetClass="entr" presetSubtype="10" fill="hold" nodeType="withEffect">
                                  <p:stCondLst>
                                    <p:cond delay="0"/>
                                  </p:stCondLst>
                                  <p:childTnLst>
                                    <p:set>
                                      <p:cBhvr>
                                        <p:cTn id="79" dur="1" fill="hold">
                                          <p:stCondLst>
                                            <p:cond delay="0"/>
                                          </p:stCondLst>
                                        </p:cTn>
                                        <p:tgtEl>
                                          <p:spTgt spid="8204"/>
                                        </p:tgtEl>
                                        <p:attrNameLst>
                                          <p:attrName>style.visibility</p:attrName>
                                        </p:attrNameLst>
                                      </p:cBhvr>
                                      <p:to>
                                        <p:strVal val="visible"/>
                                      </p:to>
                                    </p:set>
                                    <p:animEffect transition="in" filter="checkerboard(across)">
                                      <p:cBhvr>
                                        <p:cTn id="80" dur="500"/>
                                        <p:tgtEl>
                                          <p:spTgt spid="8204"/>
                                        </p:tgtEl>
                                      </p:cBhvr>
                                    </p:animEffect>
                                  </p:childTnLst>
                                </p:cTn>
                              </p:par>
                            </p:childTnLst>
                          </p:cTn>
                        </p:par>
                        <p:par>
                          <p:cTn id="81" fill="hold">
                            <p:stCondLst>
                              <p:cond delay="2000"/>
                            </p:stCondLst>
                            <p:childTnLst>
                              <p:par>
                                <p:cTn id="82" presetID="0" presetClass="path" presetSubtype="0" accel="50000" decel="50000" fill="hold" nodeType="afterEffect">
                                  <p:stCondLst>
                                    <p:cond delay="0"/>
                                  </p:stCondLst>
                                  <p:childTnLst>
                                    <p:animMotion origin="layout" path="M 4.72222E-6 5.55556E-6 L 4.72222E-6 -0.12221 L 0.24722 -0.12221 L 0.24722 -0.06481 L 0.64167 -0.06481 L 0.64167 0.02038 L 0.75833 0.02038 L 0.75833 -0.08333 L 0.78889 -0.08333 " pathEditMode="relative" ptsTypes="AAAAAAAAA">
                                      <p:cBhvr>
                                        <p:cTn id="83" dur="3000" fill="hold"/>
                                        <p:tgtEl>
                                          <p:spTgt spid="8197"/>
                                        </p:tgtEl>
                                        <p:attrNameLst>
                                          <p:attrName>ppt_x</p:attrName>
                                          <p:attrName>ppt_y</p:attrName>
                                        </p:attrNameLst>
                                      </p:cBhvr>
                                    </p:animMotion>
                                  </p:childTnLst>
                                </p:cTn>
                              </p:par>
                            </p:childTnLst>
                          </p:cTn>
                        </p:par>
                      </p:childTnLst>
                    </p:cTn>
                  </p:par>
                  <p:par>
                    <p:cTn id="84" fill="hold">
                      <p:stCondLst>
                        <p:cond delay="indefinite"/>
                      </p:stCondLst>
                      <p:childTnLst>
                        <p:par>
                          <p:cTn id="85" fill="hold">
                            <p:stCondLst>
                              <p:cond delay="0"/>
                            </p:stCondLst>
                            <p:childTnLst>
                              <p:par>
                                <p:cTn id="86" presetID="3" presetClass="exit" presetSubtype="10" fill="hold" grpId="4" nodeType="clickEffect">
                                  <p:stCondLst>
                                    <p:cond delay="0"/>
                                  </p:stCondLst>
                                  <p:childTnLst>
                                    <p:animEffect transition="out" filter="blinds(horizontal)">
                                      <p:cBhvr>
                                        <p:cTn id="87" dur="500"/>
                                        <p:tgtEl>
                                          <p:spTgt spid="8200"/>
                                        </p:tgtEl>
                                      </p:cBhvr>
                                    </p:animEffect>
                                    <p:set>
                                      <p:cBhvr>
                                        <p:cTn id="88" dur="1" fill="hold">
                                          <p:stCondLst>
                                            <p:cond delay="499"/>
                                          </p:stCondLst>
                                        </p:cTn>
                                        <p:tgtEl>
                                          <p:spTgt spid="8200"/>
                                        </p:tgtEl>
                                        <p:attrNameLst>
                                          <p:attrName>style.visibility</p:attrName>
                                        </p:attrNameLst>
                                      </p:cBhvr>
                                      <p:to>
                                        <p:strVal val="hidden"/>
                                      </p:to>
                                    </p:set>
                                  </p:childTnLst>
                                </p:cTn>
                              </p:par>
                              <p:par>
                                <p:cTn id="89" presetID="4" presetClass="exit" presetSubtype="16" fill="hold" grpId="0" nodeType="withEffect">
                                  <p:stCondLst>
                                    <p:cond delay="0"/>
                                  </p:stCondLst>
                                  <p:childTnLst>
                                    <p:animEffect transition="out" filter="box(in)">
                                      <p:cBhvr>
                                        <p:cTn id="90" dur="500"/>
                                        <p:tgtEl>
                                          <p:spTgt spid="8203"/>
                                        </p:tgtEl>
                                      </p:cBhvr>
                                    </p:animEffect>
                                    <p:set>
                                      <p:cBhvr>
                                        <p:cTn id="91" dur="1" fill="hold">
                                          <p:stCondLst>
                                            <p:cond delay="499"/>
                                          </p:stCondLst>
                                        </p:cTn>
                                        <p:tgtEl>
                                          <p:spTgt spid="8203"/>
                                        </p:tgtEl>
                                        <p:attrNameLst>
                                          <p:attrName>style.visibility</p:attrName>
                                        </p:attrNameLst>
                                      </p:cBhvr>
                                      <p:to>
                                        <p:strVal val="hidden"/>
                                      </p:to>
                                    </p:set>
                                  </p:childTnLst>
                                </p:cTn>
                              </p:par>
                              <p:par>
                                <p:cTn id="92" presetID="4" presetClass="exit" presetSubtype="16" fill="hold" grpId="0" nodeType="withEffect">
                                  <p:stCondLst>
                                    <p:cond delay="0"/>
                                  </p:stCondLst>
                                  <p:childTnLst>
                                    <p:animEffect transition="out" filter="box(in)">
                                      <p:cBhvr>
                                        <p:cTn id="93" dur="500"/>
                                        <p:tgtEl>
                                          <p:spTgt spid="8204"/>
                                        </p:tgtEl>
                                      </p:cBhvr>
                                    </p:animEffect>
                                    <p:set>
                                      <p:cBhvr>
                                        <p:cTn id="94" dur="1" fill="hold">
                                          <p:stCondLst>
                                            <p:cond delay="499"/>
                                          </p:stCondLst>
                                        </p:cTn>
                                        <p:tgtEl>
                                          <p:spTgt spid="8204"/>
                                        </p:tgtEl>
                                        <p:attrNameLst>
                                          <p:attrName>style.visibility</p:attrName>
                                        </p:attrNameLst>
                                      </p:cBhvr>
                                      <p:to>
                                        <p:strVal val="hidden"/>
                                      </p:to>
                                    </p:set>
                                  </p:childTnLst>
                                </p:cTn>
                              </p:par>
                            </p:childTnLst>
                          </p:cTn>
                        </p:par>
                        <p:par>
                          <p:cTn id="95" fill="hold">
                            <p:stCondLst>
                              <p:cond delay="500"/>
                            </p:stCondLst>
                            <p:childTnLst>
                              <p:par>
                                <p:cTn id="96" presetID="0" presetClass="path" presetSubtype="0" accel="50000" decel="50000" fill="hold" nodeType="afterEffect">
                                  <p:stCondLst>
                                    <p:cond delay="0"/>
                                  </p:stCondLst>
                                  <p:childTnLst>
                                    <p:animMotion origin="layout" path="M 0.78889 -0.08333 L 0.75712 -0.08333 L 0.75712 0.02223 L 0.64046 0.02223 L 0.64046 -0.06111 L 0.24601 -0.06111 L 0.24601 -0.12037 L -0.00121 -0.12037 L -0.00121 -0.02222 " pathEditMode="relative" ptsTypes="AAAAAAAAA">
                                      <p:cBhvr>
                                        <p:cTn id="97" dur="3000" fill="hold"/>
                                        <p:tgtEl>
                                          <p:spTgt spid="8197"/>
                                        </p:tgtEl>
                                        <p:attrNameLst>
                                          <p:attrName>ppt_x</p:attrName>
                                          <p:attrName>ppt_y</p:attrName>
                                        </p:attrNameLst>
                                      </p:cBhvr>
                                    </p:animMotion>
                                  </p:childTnLst>
                                </p:cTn>
                              </p:par>
                            </p:childTnLst>
                          </p:cTn>
                        </p:par>
                        <p:par>
                          <p:cTn id="98" fill="hold">
                            <p:stCondLst>
                              <p:cond delay="3500"/>
                            </p:stCondLst>
                            <p:childTnLst>
                              <p:par>
                                <p:cTn id="99" presetID="5" presetClass="exit" presetSubtype="10" fill="hold" nodeType="afterEffect">
                                  <p:stCondLst>
                                    <p:cond delay="0"/>
                                  </p:stCondLst>
                                  <p:childTnLst>
                                    <p:animEffect transition="out" filter="checkerboard(across)">
                                      <p:cBhvr>
                                        <p:cTn id="100" dur="500"/>
                                        <p:tgtEl>
                                          <p:spTgt spid="8197"/>
                                        </p:tgtEl>
                                      </p:cBhvr>
                                    </p:animEffect>
                                    <p:set>
                                      <p:cBhvr>
                                        <p:cTn id="101" dur="1" fill="hold">
                                          <p:stCondLst>
                                            <p:cond delay="499"/>
                                          </p:stCondLst>
                                        </p:cTn>
                                        <p:tgtEl>
                                          <p:spTgt spid="8197"/>
                                        </p:tgtEl>
                                        <p:attrNameLst>
                                          <p:attrName>style.visibility</p:attrName>
                                        </p:attrNameLst>
                                      </p:cBhvr>
                                      <p:to>
                                        <p:strVal val="hidden"/>
                                      </p:to>
                                    </p:set>
                                  </p:childTnLst>
                                </p:cTn>
                              </p:par>
                            </p:childTnLst>
                          </p:cTn>
                        </p:par>
                        <p:par>
                          <p:cTn id="102" fill="hold">
                            <p:stCondLst>
                              <p:cond delay="4000"/>
                            </p:stCondLst>
                            <p:childTnLst>
                              <p:par>
                                <p:cTn id="103" presetID="5" presetClass="entr" presetSubtype="10" fill="hold" nodeType="afterEffect">
                                  <p:stCondLst>
                                    <p:cond delay="0"/>
                                  </p:stCondLst>
                                  <p:childTnLst>
                                    <p:set>
                                      <p:cBhvr>
                                        <p:cTn id="104" dur="1" fill="hold">
                                          <p:stCondLst>
                                            <p:cond delay="0"/>
                                          </p:stCondLst>
                                        </p:cTn>
                                        <p:tgtEl>
                                          <p:spTgt spid="8206"/>
                                        </p:tgtEl>
                                        <p:attrNameLst>
                                          <p:attrName>style.visibility</p:attrName>
                                        </p:attrNameLst>
                                      </p:cBhvr>
                                      <p:to>
                                        <p:strVal val="visible"/>
                                      </p:to>
                                    </p:set>
                                    <p:animEffect transition="in" filter="checkerboard(across)">
                                      <p:cBhvr>
                                        <p:cTn id="105" dur="500"/>
                                        <p:tgtEl>
                                          <p:spTgt spid="8206"/>
                                        </p:tgtEl>
                                      </p:cBhvr>
                                    </p:animEffect>
                                  </p:childTnLst>
                                </p:cTn>
                              </p:par>
                              <p:par>
                                <p:cTn id="106" presetID="5" presetClass="entr" presetSubtype="10" fill="hold" grpId="0" nodeType="withEffect">
                                  <p:stCondLst>
                                    <p:cond delay="0"/>
                                  </p:stCondLst>
                                  <p:childTnLst>
                                    <p:set>
                                      <p:cBhvr>
                                        <p:cTn id="107" dur="1" fill="hold">
                                          <p:stCondLst>
                                            <p:cond delay="0"/>
                                          </p:stCondLst>
                                        </p:cTn>
                                        <p:tgtEl>
                                          <p:spTgt spid="8205"/>
                                        </p:tgtEl>
                                        <p:attrNameLst>
                                          <p:attrName>style.visibility</p:attrName>
                                        </p:attrNameLst>
                                      </p:cBhvr>
                                      <p:to>
                                        <p:strVal val="visible"/>
                                      </p:to>
                                    </p:set>
                                    <p:animEffect transition="in" filter="checkerboard(across)">
                                      <p:cBhvr>
                                        <p:cTn id="108" dur="500"/>
                                        <p:tgtEl>
                                          <p:spTgt spid="8205"/>
                                        </p:tgtEl>
                                      </p:cBhvr>
                                    </p:animEffect>
                                  </p:childTnLst>
                                </p:cTn>
                              </p:par>
                            </p:childTnLst>
                          </p:cTn>
                        </p:par>
                      </p:childTnLst>
                    </p:cTn>
                  </p:par>
                  <p:par>
                    <p:cTn id="109" fill="hold">
                      <p:stCondLst>
                        <p:cond delay="indefinite"/>
                      </p:stCondLst>
                      <p:childTnLst>
                        <p:par>
                          <p:cTn id="110" fill="hold">
                            <p:stCondLst>
                              <p:cond delay="0"/>
                            </p:stCondLst>
                            <p:childTnLst>
                              <p:par>
                                <p:cTn id="111" presetID="4" presetClass="exit" presetSubtype="16" fill="hold" grpId="1" nodeType="clickEffect">
                                  <p:stCondLst>
                                    <p:cond delay="0"/>
                                  </p:stCondLst>
                                  <p:childTnLst>
                                    <p:animEffect transition="out" filter="box(in)">
                                      <p:cBhvr>
                                        <p:cTn id="112" dur="500"/>
                                        <p:tgtEl>
                                          <p:spTgt spid="8205"/>
                                        </p:tgtEl>
                                      </p:cBhvr>
                                    </p:animEffect>
                                    <p:set>
                                      <p:cBhvr>
                                        <p:cTn id="113" dur="1" fill="hold">
                                          <p:stCondLst>
                                            <p:cond delay="499"/>
                                          </p:stCondLst>
                                        </p:cTn>
                                        <p:tgtEl>
                                          <p:spTgt spid="8205"/>
                                        </p:tgtEl>
                                        <p:attrNameLst>
                                          <p:attrName>style.visibility</p:attrName>
                                        </p:attrNameLst>
                                      </p:cBhvr>
                                      <p:to>
                                        <p:strVal val="hidden"/>
                                      </p:to>
                                    </p:set>
                                  </p:childTnLst>
                                </p:cTn>
                              </p:par>
                              <p:par>
                                <p:cTn id="114" presetID="5" presetClass="entr" presetSubtype="10" fill="hold" grpId="0" nodeType="withEffect">
                                  <p:stCondLst>
                                    <p:cond delay="0"/>
                                  </p:stCondLst>
                                  <p:childTnLst>
                                    <p:set>
                                      <p:cBhvr>
                                        <p:cTn id="115" dur="1" fill="hold">
                                          <p:stCondLst>
                                            <p:cond delay="0"/>
                                          </p:stCondLst>
                                        </p:cTn>
                                        <p:tgtEl>
                                          <p:spTgt spid="8207"/>
                                        </p:tgtEl>
                                        <p:attrNameLst>
                                          <p:attrName>style.visibility</p:attrName>
                                        </p:attrNameLst>
                                      </p:cBhvr>
                                      <p:to>
                                        <p:strVal val="visible"/>
                                      </p:to>
                                    </p:set>
                                    <p:animEffect transition="in" filter="checkerboard(across)">
                                      <p:cBhvr>
                                        <p:cTn id="116" dur="500"/>
                                        <p:tgtEl>
                                          <p:spTgt spid="8207"/>
                                        </p:tgtEl>
                                      </p:cBhvr>
                                    </p:animEffect>
                                  </p:childTnLst>
                                </p:cTn>
                              </p:par>
                            </p:childTnLst>
                          </p:cTn>
                        </p:par>
                        <p:par>
                          <p:cTn id="117" fill="hold">
                            <p:stCondLst>
                              <p:cond delay="500"/>
                            </p:stCondLst>
                            <p:childTnLst>
                              <p:par>
                                <p:cTn id="118" presetID="0" presetClass="path" presetSubtype="0" accel="50000" decel="50000" fill="hold" nodeType="afterEffect">
                                  <p:stCondLst>
                                    <p:cond delay="0"/>
                                  </p:stCondLst>
                                  <p:childTnLst>
                                    <p:animMotion origin="layout" path="M 2.5E-6 5.18519E-6 L 2.5E-6 -0.09999 L 0.24722 -0.09999 L 0.24722 -0.04073 L 0.64306 -0.04073 L 0.64306 0.0389 L 0.76111 0.0389 L 0.76111 -0.06481 L 0.78333 -0.06481 " pathEditMode="relative" rAng="0" ptsTypes="AAAAAAAAA">
                                      <p:cBhvr>
                                        <p:cTn id="119" dur="3000" fill="hold"/>
                                        <p:tgtEl>
                                          <p:spTgt spid="8206"/>
                                        </p:tgtEl>
                                        <p:attrNameLst>
                                          <p:attrName>ppt_x</p:attrName>
                                          <p:attrName>ppt_y</p:attrName>
                                        </p:attrNameLst>
                                      </p:cBhvr>
                                      <p:rCtr x="0" y="0"/>
                                    </p:animMotion>
                                  </p:childTnLst>
                                </p:cTn>
                              </p:par>
                            </p:childTnLst>
                          </p:cTn>
                        </p:par>
                      </p:childTnLst>
                    </p:cTn>
                  </p:par>
                  <p:par>
                    <p:cTn id="120" fill="hold">
                      <p:stCondLst>
                        <p:cond delay="indefinite"/>
                      </p:stCondLst>
                      <p:childTnLst>
                        <p:par>
                          <p:cTn id="121" fill="hold">
                            <p:stCondLst>
                              <p:cond delay="0"/>
                            </p:stCondLst>
                            <p:childTnLst>
                              <p:par>
                                <p:cTn id="122" presetID="4" presetClass="exit" presetSubtype="16" fill="hold" grpId="1" nodeType="clickEffect">
                                  <p:stCondLst>
                                    <p:cond delay="0"/>
                                  </p:stCondLst>
                                  <p:childTnLst>
                                    <p:animEffect transition="out" filter="box(in)">
                                      <p:cBhvr>
                                        <p:cTn id="123" dur="500"/>
                                        <p:tgtEl>
                                          <p:spTgt spid="8207"/>
                                        </p:tgtEl>
                                      </p:cBhvr>
                                    </p:animEffect>
                                    <p:set>
                                      <p:cBhvr>
                                        <p:cTn id="124" dur="1" fill="hold">
                                          <p:stCondLst>
                                            <p:cond delay="499"/>
                                          </p:stCondLst>
                                        </p:cTn>
                                        <p:tgtEl>
                                          <p:spTgt spid="8207"/>
                                        </p:tgtEl>
                                        <p:attrNameLst>
                                          <p:attrName>style.visibility</p:attrName>
                                        </p:attrNameLst>
                                      </p:cBhvr>
                                      <p:to>
                                        <p:strVal val="hidden"/>
                                      </p:to>
                                    </p:set>
                                  </p:childTnLst>
                                </p:cTn>
                              </p:par>
                              <p:par>
                                <p:cTn id="125" presetID="5" presetClass="entr" presetSubtype="10" fill="hold" grpId="0" nodeType="withEffect">
                                  <p:stCondLst>
                                    <p:cond delay="0"/>
                                  </p:stCondLst>
                                  <p:childTnLst>
                                    <p:set>
                                      <p:cBhvr>
                                        <p:cTn id="126" dur="1" fill="hold">
                                          <p:stCondLst>
                                            <p:cond delay="0"/>
                                          </p:stCondLst>
                                        </p:cTn>
                                        <p:tgtEl>
                                          <p:spTgt spid="8208"/>
                                        </p:tgtEl>
                                        <p:attrNameLst>
                                          <p:attrName>style.visibility</p:attrName>
                                        </p:attrNameLst>
                                      </p:cBhvr>
                                      <p:to>
                                        <p:strVal val="visible"/>
                                      </p:to>
                                    </p:set>
                                    <p:animEffect transition="in" filter="checkerboard(across)">
                                      <p:cBhvr>
                                        <p:cTn id="127" dur="500"/>
                                        <p:tgtEl>
                                          <p:spTgt spid="8208"/>
                                        </p:tgtEl>
                                      </p:cBhvr>
                                    </p:animEffect>
                                  </p:childTnLst>
                                </p:cTn>
                              </p:par>
                            </p:childTnLst>
                          </p:cTn>
                        </p:par>
                        <p:par>
                          <p:cTn id="128" fill="hold">
                            <p:stCondLst>
                              <p:cond delay="500"/>
                            </p:stCondLst>
                            <p:childTnLst>
                              <p:par>
                                <p:cTn id="129" presetID="0" presetClass="path" presetSubtype="0" accel="50000" decel="50000" fill="hold" nodeType="afterEffect">
                                  <p:stCondLst>
                                    <p:cond delay="0"/>
                                  </p:stCondLst>
                                  <p:childTnLst>
                                    <p:animMotion origin="layout" path="M 0.78889 -0.06134 L 0.76493 -0.06134 L 0.76493 0.04422 L 0.64861 0.04422 L 0.64861 -0.03541 L 0.2224 -0.03541 C 0.21927 0.00787 0.22952 0.00348 0.2099 0.00348 L 0.19948 0.00718 L 0.18907 0.00348 L 0.18907 0.06829 " pathEditMode="relative" rAng="0" ptsTypes="AAAAAfAAAA">
                                      <p:cBhvr>
                                        <p:cTn id="130" dur="3000" fill="hold"/>
                                        <p:tgtEl>
                                          <p:spTgt spid="8206"/>
                                        </p:tgtEl>
                                        <p:attrNameLst>
                                          <p:attrName>ppt_x</p:attrName>
                                          <p:attrName>ppt_y</p:attrName>
                                        </p:attrNameLst>
                                      </p:cBhvr>
                                      <p:rCtr x="-300" y="65"/>
                                    </p:animMotion>
                                  </p:childTnLst>
                                </p:cTn>
                              </p:par>
                            </p:childTnLst>
                          </p:cTn>
                        </p:par>
                      </p:childTnLst>
                    </p:cTn>
                  </p:par>
                  <p:par>
                    <p:cTn id="131" fill="hold">
                      <p:stCondLst>
                        <p:cond delay="indefinite"/>
                      </p:stCondLst>
                      <p:childTnLst>
                        <p:par>
                          <p:cTn id="132" fill="hold">
                            <p:stCondLst>
                              <p:cond delay="0"/>
                            </p:stCondLst>
                            <p:childTnLst>
                              <p:par>
                                <p:cTn id="133" presetID="5" presetClass="exit" presetSubtype="10" fill="hold" grpId="1" nodeType="clickEffect">
                                  <p:stCondLst>
                                    <p:cond delay="0"/>
                                  </p:stCondLst>
                                  <p:childTnLst>
                                    <p:animEffect transition="out" filter="checkerboard(across)">
                                      <p:cBhvr>
                                        <p:cTn id="134" dur="500"/>
                                        <p:tgtEl>
                                          <p:spTgt spid="8208"/>
                                        </p:tgtEl>
                                      </p:cBhvr>
                                    </p:animEffect>
                                    <p:set>
                                      <p:cBhvr>
                                        <p:cTn id="135" dur="1" fill="hold">
                                          <p:stCondLst>
                                            <p:cond delay="499"/>
                                          </p:stCondLst>
                                        </p:cTn>
                                        <p:tgtEl>
                                          <p:spTgt spid="8208"/>
                                        </p:tgtEl>
                                        <p:attrNameLst>
                                          <p:attrName>style.visibility</p:attrName>
                                        </p:attrNameLst>
                                      </p:cBhvr>
                                      <p:to>
                                        <p:strVal val="hidden"/>
                                      </p:to>
                                    </p:set>
                                  </p:childTnLst>
                                </p:cTn>
                              </p:par>
                              <p:par>
                                <p:cTn id="136" presetID="5" presetClass="entr" presetSubtype="10" fill="hold" grpId="0" nodeType="withEffect">
                                  <p:stCondLst>
                                    <p:cond delay="0"/>
                                  </p:stCondLst>
                                  <p:childTnLst>
                                    <p:set>
                                      <p:cBhvr>
                                        <p:cTn id="137" dur="1" fill="hold">
                                          <p:stCondLst>
                                            <p:cond delay="0"/>
                                          </p:stCondLst>
                                        </p:cTn>
                                        <p:tgtEl>
                                          <p:spTgt spid="8209"/>
                                        </p:tgtEl>
                                        <p:attrNameLst>
                                          <p:attrName>style.visibility</p:attrName>
                                        </p:attrNameLst>
                                      </p:cBhvr>
                                      <p:to>
                                        <p:strVal val="visible"/>
                                      </p:to>
                                    </p:set>
                                    <p:animEffect transition="in" filter="checkerboard(across)">
                                      <p:cBhvr>
                                        <p:cTn id="138" dur="500"/>
                                        <p:tgtEl>
                                          <p:spTgt spid="8209"/>
                                        </p:tgtEl>
                                      </p:cBhvr>
                                    </p:animEffect>
                                  </p:childTnLst>
                                </p:cTn>
                              </p:par>
                            </p:childTnLst>
                          </p:cTn>
                        </p:par>
                        <p:par>
                          <p:cTn id="139" fill="hold">
                            <p:stCondLst>
                              <p:cond delay="500"/>
                            </p:stCondLst>
                            <p:childTnLst>
                              <p:par>
                                <p:cTn id="140" presetID="0" presetClass="path" presetSubtype="0" accel="50000" decel="50000" fill="hold" nodeType="afterEffect">
                                  <p:stCondLst>
                                    <p:cond delay="0"/>
                                  </p:stCondLst>
                                  <p:childTnLst>
                                    <p:animMotion origin="layout" path="M 0.18907 0.06829 L 0.18907 0.00255 L 0.26355 0.00255 L 0.26355 0.10047 L 0.34584 0.10047 L 0.34584 0.01111 L 0.43316 0.01111 " pathEditMode="relative" rAng="0" ptsTypes="AAAAAAA">
                                      <p:cBhvr>
                                        <p:cTn id="141" dur="3000" fill="hold"/>
                                        <p:tgtEl>
                                          <p:spTgt spid="8206"/>
                                        </p:tgtEl>
                                        <p:attrNameLst>
                                          <p:attrName>ppt_x</p:attrName>
                                          <p:attrName>ppt_y</p:attrName>
                                        </p:attrNameLst>
                                      </p:cBhvr>
                                      <p:rCtr x="122" y="-17"/>
                                    </p:animMotion>
                                  </p:childTnLst>
                                </p:cTn>
                              </p:par>
                            </p:childTnLst>
                          </p:cTn>
                        </p:par>
                      </p:childTnLst>
                    </p:cTn>
                  </p:par>
                  <p:par>
                    <p:cTn id="142" fill="hold">
                      <p:stCondLst>
                        <p:cond delay="indefinite"/>
                      </p:stCondLst>
                      <p:childTnLst>
                        <p:par>
                          <p:cTn id="143" fill="hold">
                            <p:stCondLst>
                              <p:cond delay="0"/>
                            </p:stCondLst>
                            <p:childTnLst>
                              <p:par>
                                <p:cTn id="144" presetID="3" presetClass="exit" presetSubtype="10" fill="hold" grpId="1" nodeType="clickEffect">
                                  <p:stCondLst>
                                    <p:cond delay="0"/>
                                  </p:stCondLst>
                                  <p:childTnLst>
                                    <p:animEffect transition="out" filter="blinds(horizontal)">
                                      <p:cBhvr>
                                        <p:cTn id="145" dur="500"/>
                                        <p:tgtEl>
                                          <p:spTgt spid="8209"/>
                                        </p:tgtEl>
                                      </p:cBhvr>
                                    </p:animEffect>
                                    <p:set>
                                      <p:cBhvr>
                                        <p:cTn id="146" dur="1" fill="hold">
                                          <p:stCondLst>
                                            <p:cond delay="499"/>
                                          </p:stCondLst>
                                        </p:cTn>
                                        <p:tgtEl>
                                          <p:spTgt spid="8209"/>
                                        </p:tgtEl>
                                        <p:attrNameLst>
                                          <p:attrName>style.visibility</p:attrName>
                                        </p:attrNameLst>
                                      </p:cBhvr>
                                      <p:to>
                                        <p:strVal val="hidden"/>
                                      </p:to>
                                    </p:set>
                                  </p:childTnLst>
                                </p:cTn>
                              </p:par>
                              <p:par>
                                <p:cTn id="147" presetID="5" presetClass="entr" presetSubtype="10" fill="hold" grpId="0" nodeType="withEffect">
                                  <p:stCondLst>
                                    <p:cond delay="0"/>
                                  </p:stCondLst>
                                  <p:childTnLst>
                                    <p:set>
                                      <p:cBhvr>
                                        <p:cTn id="148" dur="1" fill="hold">
                                          <p:stCondLst>
                                            <p:cond delay="0"/>
                                          </p:stCondLst>
                                        </p:cTn>
                                        <p:tgtEl>
                                          <p:spTgt spid="8210"/>
                                        </p:tgtEl>
                                        <p:attrNameLst>
                                          <p:attrName>style.visibility</p:attrName>
                                        </p:attrNameLst>
                                      </p:cBhvr>
                                      <p:to>
                                        <p:strVal val="visible"/>
                                      </p:to>
                                    </p:set>
                                    <p:animEffect transition="in" filter="checkerboard(across)">
                                      <p:cBhvr>
                                        <p:cTn id="149" dur="500"/>
                                        <p:tgtEl>
                                          <p:spTgt spid="8210"/>
                                        </p:tgtEl>
                                      </p:cBhvr>
                                    </p:animEffect>
                                  </p:childTnLst>
                                </p:cTn>
                              </p:par>
                            </p:childTnLst>
                          </p:cTn>
                        </p:par>
                        <p:par>
                          <p:cTn id="150" fill="hold">
                            <p:stCondLst>
                              <p:cond delay="500"/>
                            </p:stCondLst>
                            <p:childTnLst>
                              <p:par>
                                <p:cTn id="151" presetID="0" presetClass="path" presetSubtype="0" accel="50000" decel="50000" fill="hold" nodeType="afterEffect">
                                  <p:stCondLst>
                                    <p:cond delay="0"/>
                                  </p:stCondLst>
                                  <p:childTnLst>
                                    <p:animMotion origin="layout" path="M 0.43317 0.01111 L 0.43334 0.09861 " pathEditMode="relative" ptsTypes="AA">
                                      <p:cBhvr>
                                        <p:cTn id="152" dur="3000" fill="hold"/>
                                        <p:tgtEl>
                                          <p:spTgt spid="8206"/>
                                        </p:tgtEl>
                                        <p:attrNameLst>
                                          <p:attrName>ppt_x</p:attrName>
                                          <p:attrName>ppt_y</p:attrName>
                                        </p:attrNameLst>
                                      </p:cBhvr>
                                    </p:animMotion>
                                  </p:childTnLst>
                                </p:cTn>
                              </p:par>
                            </p:childTnLst>
                          </p:cTn>
                        </p:par>
                      </p:childTnLst>
                    </p:cTn>
                  </p:par>
                  <p:par>
                    <p:cTn id="153" fill="hold">
                      <p:stCondLst>
                        <p:cond delay="indefinite"/>
                      </p:stCondLst>
                      <p:childTnLst>
                        <p:par>
                          <p:cTn id="154" fill="hold">
                            <p:stCondLst>
                              <p:cond delay="0"/>
                            </p:stCondLst>
                            <p:childTnLst>
                              <p:par>
                                <p:cTn id="155" presetID="3" presetClass="exit" presetSubtype="10" fill="hold" grpId="1" nodeType="clickEffect">
                                  <p:stCondLst>
                                    <p:cond delay="0"/>
                                  </p:stCondLst>
                                  <p:childTnLst>
                                    <p:animEffect transition="out" filter="blinds(horizontal)">
                                      <p:cBhvr>
                                        <p:cTn id="156" dur="500"/>
                                        <p:tgtEl>
                                          <p:spTgt spid="8210"/>
                                        </p:tgtEl>
                                      </p:cBhvr>
                                    </p:animEffect>
                                    <p:set>
                                      <p:cBhvr>
                                        <p:cTn id="157" dur="1" fill="hold">
                                          <p:stCondLst>
                                            <p:cond delay="499"/>
                                          </p:stCondLst>
                                        </p:cTn>
                                        <p:tgtEl>
                                          <p:spTgt spid="8210"/>
                                        </p:tgtEl>
                                        <p:attrNameLst>
                                          <p:attrName>style.visibility</p:attrName>
                                        </p:attrNameLst>
                                      </p:cBhvr>
                                      <p:to>
                                        <p:strVal val="hidden"/>
                                      </p:to>
                                    </p:set>
                                  </p:childTnLst>
                                </p:cTn>
                              </p:par>
                              <p:par>
                                <p:cTn id="158" presetID="5" presetClass="entr" presetSubtype="10" fill="hold" grpId="0" nodeType="withEffect">
                                  <p:stCondLst>
                                    <p:cond delay="0"/>
                                  </p:stCondLst>
                                  <p:childTnLst>
                                    <p:set>
                                      <p:cBhvr>
                                        <p:cTn id="159" dur="1" fill="hold">
                                          <p:stCondLst>
                                            <p:cond delay="0"/>
                                          </p:stCondLst>
                                        </p:cTn>
                                        <p:tgtEl>
                                          <p:spTgt spid="8211"/>
                                        </p:tgtEl>
                                        <p:attrNameLst>
                                          <p:attrName>style.visibility</p:attrName>
                                        </p:attrNameLst>
                                      </p:cBhvr>
                                      <p:to>
                                        <p:strVal val="visible"/>
                                      </p:to>
                                    </p:set>
                                    <p:animEffect transition="in" filter="checkerboard(across)">
                                      <p:cBhvr>
                                        <p:cTn id="160" dur="500"/>
                                        <p:tgtEl>
                                          <p:spTgt spid="8211"/>
                                        </p:tgtEl>
                                      </p:cBhvr>
                                    </p:animEffect>
                                  </p:childTnLst>
                                </p:cTn>
                              </p:par>
                            </p:childTnLst>
                          </p:cTn>
                        </p:par>
                        <p:par>
                          <p:cTn id="161" fill="hold">
                            <p:stCondLst>
                              <p:cond delay="500"/>
                            </p:stCondLst>
                            <p:childTnLst>
                              <p:par>
                                <p:cTn id="162" presetID="0" presetClass="path" presetSubtype="0" accel="50000" decel="50000" fill="hold" nodeType="afterEffect">
                                  <p:stCondLst>
                                    <p:cond delay="0"/>
                                  </p:stCondLst>
                                  <p:childTnLst>
                                    <p:animMotion origin="layout" path="M 0.43333 0.09861 L 0.53646 0.09861 L 0.53646 0.06528 " pathEditMode="relative" ptsTypes="AAA">
                                      <p:cBhvr>
                                        <p:cTn id="163" dur="3000" fill="hold"/>
                                        <p:tgtEl>
                                          <p:spTgt spid="8206"/>
                                        </p:tgtEl>
                                        <p:attrNameLst>
                                          <p:attrName>ppt_x</p:attrName>
                                          <p:attrName>ppt_y</p:attrName>
                                        </p:attrNameLst>
                                      </p:cBhvr>
                                    </p:animMotion>
                                  </p:childTnLst>
                                </p:cTn>
                              </p:par>
                            </p:childTnLst>
                          </p:cTn>
                        </p:par>
                      </p:childTnLst>
                    </p:cTn>
                  </p:par>
                  <p:par>
                    <p:cTn id="164" fill="hold">
                      <p:stCondLst>
                        <p:cond delay="indefinite"/>
                      </p:stCondLst>
                      <p:childTnLst>
                        <p:par>
                          <p:cTn id="165" fill="hold">
                            <p:stCondLst>
                              <p:cond delay="0"/>
                            </p:stCondLst>
                            <p:childTnLst>
                              <p:par>
                                <p:cTn id="166" presetID="3" presetClass="exit" presetSubtype="10" fill="hold" grpId="1" nodeType="clickEffect">
                                  <p:stCondLst>
                                    <p:cond delay="0"/>
                                  </p:stCondLst>
                                  <p:childTnLst>
                                    <p:animEffect transition="out" filter="blinds(horizontal)">
                                      <p:cBhvr>
                                        <p:cTn id="167" dur="500"/>
                                        <p:tgtEl>
                                          <p:spTgt spid="8211"/>
                                        </p:tgtEl>
                                      </p:cBhvr>
                                    </p:animEffect>
                                    <p:set>
                                      <p:cBhvr>
                                        <p:cTn id="168" dur="1" fill="hold">
                                          <p:stCondLst>
                                            <p:cond delay="499"/>
                                          </p:stCondLst>
                                        </p:cTn>
                                        <p:tgtEl>
                                          <p:spTgt spid="8211"/>
                                        </p:tgtEl>
                                        <p:attrNameLst>
                                          <p:attrName>style.visibility</p:attrName>
                                        </p:attrNameLst>
                                      </p:cBhvr>
                                      <p:to>
                                        <p:strVal val="hidden"/>
                                      </p:to>
                                    </p:set>
                                  </p:childTnLst>
                                </p:cTn>
                              </p:par>
                              <p:par>
                                <p:cTn id="169" presetID="5" presetClass="entr" presetSubtype="10" fill="hold" grpId="0" nodeType="withEffect">
                                  <p:stCondLst>
                                    <p:cond delay="0"/>
                                  </p:stCondLst>
                                  <p:childTnLst>
                                    <p:set>
                                      <p:cBhvr>
                                        <p:cTn id="170" dur="1" fill="hold">
                                          <p:stCondLst>
                                            <p:cond delay="0"/>
                                          </p:stCondLst>
                                        </p:cTn>
                                        <p:tgtEl>
                                          <p:spTgt spid="8212"/>
                                        </p:tgtEl>
                                        <p:attrNameLst>
                                          <p:attrName>style.visibility</p:attrName>
                                        </p:attrNameLst>
                                      </p:cBhvr>
                                      <p:to>
                                        <p:strVal val="visible"/>
                                      </p:to>
                                    </p:set>
                                    <p:animEffect transition="in" filter="checkerboard(across)">
                                      <p:cBhvr>
                                        <p:cTn id="171" dur="500"/>
                                        <p:tgtEl>
                                          <p:spTgt spid="8212"/>
                                        </p:tgtEl>
                                      </p:cBhvr>
                                    </p:animEffect>
                                  </p:childTnLst>
                                </p:cTn>
                              </p:par>
                            </p:childTnLst>
                          </p:cTn>
                        </p:par>
                        <p:par>
                          <p:cTn id="172" fill="hold">
                            <p:stCondLst>
                              <p:cond delay="500"/>
                            </p:stCondLst>
                            <p:childTnLst>
                              <p:par>
                                <p:cTn id="173" presetID="0" presetClass="path" presetSubtype="0" accel="50000" decel="50000" fill="hold" nodeType="afterEffect">
                                  <p:stCondLst>
                                    <p:cond delay="0"/>
                                  </p:stCondLst>
                                  <p:childTnLst>
                                    <p:animMotion origin="layout" path="M 0.53646 0.06528 L 0.53646 -0.00162 L 0.65608 -0.00162 L 0.65608 -0.04398 L 0.25052 -0.04398 L 0.25052 -0.08865 L -0.08976 -0.08865 L -0.08976 -0.37731 " pathEditMode="relative" ptsTypes="AAAAAAAA">
                                      <p:cBhvr>
                                        <p:cTn id="174" dur="3000" fill="hold"/>
                                        <p:tgtEl>
                                          <p:spTgt spid="8206"/>
                                        </p:tgtEl>
                                        <p:attrNameLst>
                                          <p:attrName>ppt_x</p:attrName>
                                          <p:attrName>ppt_y</p:attrName>
                                        </p:attrNameLst>
                                      </p:cBhvr>
                                    </p:animMotion>
                                  </p:childTnLst>
                                </p:cTn>
                              </p:par>
                            </p:childTnLst>
                          </p:cTn>
                        </p:par>
                        <p:par>
                          <p:cTn id="175" fill="hold">
                            <p:stCondLst>
                              <p:cond delay="3500"/>
                            </p:stCondLst>
                            <p:childTnLst>
                              <p:par>
                                <p:cTn id="176" presetID="3" presetClass="exit" presetSubtype="10" fill="hold" nodeType="afterEffect">
                                  <p:stCondLst>
                                    <p:cond delay="0"/>
                                  </p:stCondLst>
                                  <p:childTnLst>
                                    <p:animEffect transition="out" filter="blinds(horizontal)">
                                      <p:cBhvr>
                                        <p:cTn id="177" dur="500"/>
                                        <p:tgtEl>
                                          <p:spTgt spid="8206"/>
                                        </p:tgtEl>
                                      </p:cBhvr>
                                    </p:animEffect>
                                    <p:set>
                                      <p:cBhvr>
                                        <p:cTn id="178" dur="1" fill="hold">
                                          <p:stCondLst>
                                            <p:cond delay="499"/>
                                          </p:stCondLst>
                                        </p:cTn>
                                        <p:tgtEl>
                                          <p:spTgt spid="8206"/>
                                        </p:tgtEl>
                                        <p:attrNameLst>
                                          <p:attrName>style.visibility</p:attrName>
                                        </p:attrNameLst>
                                      </p:cBhvr>
                                      <p:to>
                                        <p:strVal val="hidden"/>
                                      </p:to>
                                    </p:set>
                                  </p:childTnLst>
                                </p:cTn>
                              </p:par>
                            </p:childTnLst>
                          </p:cTn>
                        </p:par>
                        <p:par>
                          <p:cTn id="179" fill="hold">
                            <p:stCondLst>
                              <p:cond delay="4000"/>
                            </p:stCondLst>
                            <p:childTnLst>
                              <p:par>
                                <p:cTn id="180" presetID="3" presetClass="exit" presetSubtype="10" fill="hold" grpId="1" nodeType="afterEffect">
                                  <p:stCondLst>
                                    <p:cond delay="0"/>
                                  </p:stCondLst>
                                  <p:childTnLst>
                                    <p:animEffect transition="out" filter="blinds(horizontal)">
                                      <p:cBhvr>
                                        <p:cTn id="181" dur="500"/>
                                        <p:tgtEl>
                                          <p:spTgt spid="8212"/>
                                        </p:tgtEl>
                                      </p:cBhvr>
                                    </p:animEffect>
                                    <p:set>
                                      <p:cBhvr>
                                        <p:cTn id="182" dur="1" fill="hold">
                                          <p:stCondLst>
                                            <p:cond delay="499"/>
                                          </p:stCondLst>
                                        </p:cTn>
                                        <p:tgtEl>
                                          <p:spTgt spid="82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9" grpId="0"/>
      <p:bldP spid="8209" grpId="1"/>
      <p:bldP spid="8211" grpId="0"/>
      <p:bldP spid="8211" grpId="1"/>
      <p:bldP spid="8213" grpId="0"/>
      <p:bldP spid="8213" grpId="1"/>
      <p:bldP spid="8198" grpId="0"/>
      <p:bldP spid="8198" grpId="1"/>
      <p:bldP spid="8199" grpId="0"/>
      <p:bldP spid="8199" grpId="1"/>
      <p:bldP spid="8200" grpId="0" animBg="1"/>
      <p:bldP spid="8200" grpId="1" animBg="1"/>
      <p:bldP spid="8200" grpId="2" animBg="1"/>
      <p:bldP spid="8200" grpId="3" animBg="1"/>
      <p:bldP spid="8200" grpId="4" animBg="1"/>
      <p:bldP spid="8201" grpId="0"/>
      <p:bldP spid="8201" grpId="1"/>
      <p:bldP spid="8202" grpId="0"/>
      <p:bldP spid="8202" grpId="1"/>
      <p:bldP spid="8203" grpId="0"/>
      <p:bldP spid="8204" grpId="0"/>
      <p:bldP spid="8205" grpId="0"/>
      <p:bldP spid="8205" grpId="1"/>
      <p:bldP spid="8207" grpId="0"/>
      <p:bldP spid="8207" grpId="1"/>
      <p:bldP spid="8208" grpId="0"/>
      <p:bldP spid="8208" grpId="1"/>
      <p:bldP spid="8210" grpId="0"/>
      <p:bldP spid="8210" grpId="1"/>
      <p:bldP spid="8212" grpId="0"/>
      <p:bldP spid="821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  Clean Room Area </a:t>
            </a:r>
            <a:endParaRPr lang="en-US" dirty="0"/>
          </a:p>
        </p:txBody>
      </p:sp>
      <p:pic>
        <p:nvPicPr>
          <p:cNvPr id="28675" name="Picture 2" descr="cean-room-lvcds-01.jpg"/>
          <p:cNvPicPr>
            <a:picLocks noChangeAspect="1"/>
          </p:cNvPicPr>
          <p:nvPr/>
        </p:nvPicPr>
        <p:blipFill>
          <a:blip r:embed="rId2"/>
          <a:srcRect/>
          <a:stretch>
            <a:fillRect/>
          </a:stretch>
        </p:blipFill>
        <p:spPr bwMode="auto">
          <a:xfrm>
            <a:off x="152400" y="1676400"/>
            <a:ext cx="4978400" cy="3733800"/>
          </a:xfrm>
          <a:prstGeom prst="rect">
            <a:avLst/>
          </a:prstGeom>
          <a:noFill/>
          <a:ln w="9525">
            <a:noFill/>
            <a:miter lim="800000"/>
            <a:headEnd/>
            <a:tailEnd/>
          </a:ln>
        </p:spPr>
      </p:pic>
      <p:sp>
        <p:nvSpPr>
          <p:cNvPr id="28676" name="TextBox 3"/>
          <p:cNvSpPr txBox="1">
            <a:spLocks noChangeArrowheads="1"/>
          </p:cNvSpPr>
          <p:nvPr/>
        </p:nvSpPr>
        <p:spPr bwMode="auto">
          <a:xfrm>
            <a:off x="5562600" y="2667000"/>
            <a:ext cx="3124200" cy="1754188"/>
          </a:xfrm>
          <a:prstGeom prst="rect">
            <a:avLst/>
          </a:prstGeom>
          <a:noFill/>
          <a:ln w="9525">
            <a:noFill/>
            <a:miter lim="800000"/>
            <a:headEnd/>
            <a:tailEnd/>
          </a:ln>
        </p:spPr>
        <p:txBody>
          <a:bodyPr>
            <a:spAutoFit/>
          </a:bodyPr>
          <a:lstStyle/>
          <a:p>
            <a:r>
              <a:rPr lang="en-US"/>
              <a:t>Modular Clean Area </a:t>
            </a:r>
          </a:p>
          <a:p>
            <a:r>
              <a:rPr lang="en-US"/>
              <a:t>Size = 6 m x 4 m</a:t>
            </a:r>
          </a:p>
          <a:p>
            <a:r>
              <a:rPr lang="en-US"/>
              <a:t>HEPA &amp; ULPA FFU = 12</a:t>
            </a:r>
          </a:p>
          <a:p>
            <a:r>
              <a:rPr lang="en-US"/>
              <a:t>Assembly and measurement Area</a:t>
            </a:r>
          </a:p>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4"/>
          <p:cNvSpPr txBox="1">
            <a:spLocks noGrp="1"/>
          </p:cNvSpPr>
          <p:nvPr/>
        </p:nvSpPr>
        <p:spPr bwMode="auto">
          <a:xfrm>
            <a:off x="685800" y="6172200"/>
            <a:ext cx="1905000" cy="457200"/>
          </a:xfrm>
          <a:prstGeom prst="rect">
            <a:avLst/>
          </a:prstGeom>
          <a:noFill/>
          <a:ln w="9525">
            <a:noFill/>
            <a:miter lim="800000"/>
            <a:headEnd/>
            <a:tailEnd/>
          </a:ln>
        </p:spPr>
        <p:txBody>
          <a:bodyPr lIns="92075" tIns="46038" rIns="92075" bIns="46038" anchor="ctr"/>
          <a:lstStyle/>
          <a:p>
            <a:endParaRPr lang="en-US" sz="1400">
              <a:latin typeface="Times New Roman" pitchFamily="18" charset="0"/>
            </a:endParaRPr>
          </a:p>
        </p:txBody>
      </p:sp>
      <p:sp>
        <p:nvSpPr>
          <p:cNvPr id="29699" name="Slide Number Placeholder 6"/>
          <p:cNvSpPr txBox="1">
            <a:spLocks noGrp="1"/>
          </p:cNvSpPr>
          <p:nvPr/>
        </p:nvSpPr>
        <p:spPr bwMode="auto">
          <a:xfrm>
            <a:off x="6553200" y="6172200"/>
            <a:ext cx="1905000" cy="457200"/>
          </a:xfrm>
          <a:prstGeom prst="rect">
            <a:avLst/>
          </a:prstGeom>
          <a:noFill/>
          <a:ln w="9525">
            <a:noFill/>
            <a:miter lim="800000"/>
            <a:headEnd/>
            <a:tailEnd/>
          </a:ln>
        </p:spPr>
        <p:txBody>
          <a:bodyPr wrap="none" lIns="92075" tIns="46038" rIns="92075" bIns="46038" anchor="ctr"/>
          <a:lstStyle/>
          <a:p>
            <a:pPr algn="r"/>
            <a:fld id="{FCE88269-EE80-4B2F-AF84-DC3859D5CD00}" type="slidenum">
              <a:rPr lang="en-US" sz="1400">
                <a:latin typeface="Times New Roman" pitchFamily="18" charset="0"/>
              </a:rPr>
              <a:pPr algn="r"/>
              <a:t>17</a:t>
            </a:fld>
            <a:endParaRPr lang="en-US" sz="1400">
              <a:latin typeface="Times New Roman" pitchFamily="18" charset="0"/>
            </a:endParaRPr>
          </a:p>
        </p:txBody>
      </p:sp>
      <p:sp>
        <p:nvSpPr>
          <p:cNvPr id="22530" name="Rectangle 2"/>
          <p:cNvSpPr>
            <a:spLocks noGrp="1" noChangeArrowheads="1"/>
          </p:cNvSpPr>
          <p:nvPr>
            <p:ph type="title" idx="4294967295"/>
          </p:nvPr>
        </p:nvSpPr>
        <p:spPr>
          <a:xfrm>
            <a:off x="914400" y="274638"/>
            <a:ext cx="7086600" cy="868362"/>
          </a:xfrm>
        </p:spPr>
        <p:txBody>
          <a:bodyPr lIns="92075" tIns="46038" rIns="92075" bIns="46038"/>
          <a:lstStyle/>
          <a:p>
            <a:pPr eaLnBrk="1" fontAlgn="auto" hangingPunct="1">
              <a:spcAft>
                <a:spcPts val="0"/>
              </a:spcAft>
              <a:defRPr/>
            </a:pPr>
            <a:r>
              <a:rPr lang="en-US" sz="4000" dirty="0" smtClean="0">
                <a:effectLst>
                  <a:outerShdw blurRad="38100" dist="38100" dir="2700000" algn="tl">
                    <a:srgbClr val="FFFFFF"/>
                  </a:outerShdw>
                </a:effectLst>
              </a:rPr>
              <a:t>120 T - HYDRAULIC PRESS</a:t>
            </a:r>
            <a:endParaRPr lang="en-US" sz="4000" dirty="0">
              <a:effectLst>
                <a:outerShdw blurRad="38100" dist="38100" dir="2700000" algn="tl">
                  <a:srgbClr val="FFFFFF"/>
                </a:outerShdw>
              </a:effectLst>
            </a:endParaRPr>
          </a:p>
        </p:txBody>
      </p:sp>
      <p:sp>
        <p:nvSpPr>
          <p:cNvPr id="29701" name="Rectangle 3"/>
          <p:cNvSpPr>
            <a:spLocks noGrp="1" noChangeArrowheads="1"/>
          </p:cNvSpPr>
          <p:nvPr>
            <p:ph type="body" sz="half" idx="4294967295"/>
          </p:nvPr>
        </p:nvSpPr>
        <p:spPr>
          <a:xfrm>
            <a:off x="152400" y="990600"/>
            <a:ext cx="4276725" cy="3124200"/>
          </a:xfrm>
        </p:spPr>
        <p:txBody>
          <a:bodyPr lIns="92075" tIns="46038" rIns="92075" bIns="46038"/>
          <a:lstStyle/>
          <a:p>
            <a:pPr eaLnBrk="1" hangingPunct="1">
              <a:buFontTx/>
              <a:buNone/>
            </a:pPr>
            <a:r>
              <a:rPr lang="en-US" sz="1800" u="sng" smtClean="0"/>
              <a:t>CAPACITY </a:t>
            </a:r>
          </a:p>
          <a:p>
            <a:pPr eaLnBrk="1" hangingPunct="1">
              <a:buFontTx/>
              <a:buNone/>
            </a:pPr>
            <a:r>
              <a:rPr lang="en-US" sz="1600" smtClean="0"/>
              <a:t>MAIN RAM : 120 TONS</a:t>
            </a:r>
          </a:p>
          <a:p>
            <a:pPr eaLnBrk="1" hangingPunct="1">
              <a:buFontTx/>
              <a:buNone/>
            </a:pPr>
            <a:r>
              <a:rPr lang="en-US" sz="1600" smtClean="0"/>
              <a:t>MAIN RAM STROKE  :  400 MM</a:t>
            </a:r>
          </a:p>
          <a:p>
            <a:pPr eaLnBrk="1" hangingPunct="1">
              <a:buFontTx/>
              <a:buNone/>
            </a:pPr>
            <a:r>
              <a:rPr lang="en-US" sz="1600" smtClean="0"/>
              <a:t>DIE CUSHIONING: 40 TONS</a:t>
            </a:r>
          </a:p>
          <a:p>
            <a:pPr eaLnBrk="1" hangingPunct="1">
              <a:buFontTx/>
              <a:buNone/>
            </a:pPr>
            <a:r>
              <a:rPr lang="en-US" sz="1600" smtClean="0"/>
              <a:t>DIE CUSHINING STROKE: 200 MM</a:t>
            </a:r>
          </a:p>
          <a:p>
            <a:pPr eaLnBrk="1" hangingPunct="1">
              <a:buFontTx/>
              <a:buNone/>
            </a:pPr>
            <a:r>
              <a:rPr lang="en-US" sz="1600" smtClean="0"/>
              <a:t>CLAMPING : 20 TONS</a:t>
            </a:r>
          </a:p>
          <a:p>
            <a:pPr eaLnBrk="1" hangingPunct="1">
              <a:buFontTx/>
              <a:buNone/>
            </a:pPr>
            <a:r>
              <a:rPr lang="en-US" sz="1600" smtClean="0"/>
              <a:t>DAYLIGHT : 600 MM </a:t>
            </a:r>
          </a:p>
          <a:p>
            <a:pPr eaLnBrk="1" hangingPunct="1">
              <a:buFontTx/>
              <a:buNone/>
            </a:pPr>
            <a:r>
              <a:rPr lang="en-US" sz="1600" smtClean="0"/>
              <a:t>BOLSTER PLATE SIZE : 900MM X 900 MM</a:t>
            </a:r>
          </a:p>
          <a:p>
            <a:pPr eaLnBrk="1" hangingPunct="1">
              <a:buFontTx/>
              <a:buNone/>
            </a:pPr>
            <a:r>
              <a:rPr lang="en-US" sz="1800" u="sng" smtClean="0"/>
              <a:t>Machine Installed:</a:t>
            </a:r>
            <a:endParaRPr lang="en-US" sz="1600" smtClean="0"/>
          </a:p>
          <a:p>
            <a:pPr eaLnBrk="1" hangingPunct="1">
              <a:buFontTx/>
              <a:buNone/>
            </a:pPr>
            <a:r>
              <a:rPr lang="en-US" sz="1600" smtClean="0"/>
              <a:t>March 2009</a:t>
            </a:r>
            <a:endParaRPr lang="en-US" sz="1800" u="sng" smtClean="0"/>
          </a:p>
          <a:p>
            <a:pPr eaLnBrk="1" hangingPunct="1">
              <a:buFontTx/>
              <a:buNone/>
            </a:pPr>
            <a:endParaRPr lang="en-US" sz="1800" smtClean="0"/>
          </a:p>
        </p:txBody>
      </p:sp>
      <p:pic>
        <p:nvPicPr>
          <p:cNvPr id="29702" name="Picture 6" descr="120 T-Press-01.jpg"/>
          <p:cNvPicPr>
            <a:picLocks noChangeAspect="1"/>
          </p:cNvPicPr>
          <p:nvPr/>
        </p:nvPicPr>
        <p:blipFill>
          <a:blip r:embed="rId3"/>
          <a:srcRect/>
          <a:stretch>
            <a:fillRect/>
          </a:stretch>
        </p:blipFill>
        <p:spPr bwMode="auto">
          <a:xfrm>
            <a:off x="4648200" y="1371600"/>
            <a:ext cx="3905250" cy="5207000"/>
          </a:xfrm>
          <a:prstGeom prst="rect">
            <a:avLst/>
          </a:prstGeom>
          <a:noFill/>
          <a:ln w="9525">
            <a:noFill/>
            <a:miter lim="800000"/>
            <a:headEnd/>
            <a:tailEnd/>
          </a:ln>
        </p:spPr>
      </p:pic>
      <p:pic>
        <p:nvPicPr>
          <p:cNvPr id="29703" name="Picture 6" descr="press-cavity-02.jpg"/>
          <p:cNvPicPr>
            <a:picLocks noChangeAspect="1"/>
          </p:cNvPicPr>
          <p:nvPr/>
        </p:nvPicPr>
        <p:blipFill>
          <a:blip r:embed="rId4"/>
          <a:srcRect l="24875" t="28612" r="14999" b="14056"/>
          <a:stretch>
            <a:fillRect/>
          </a:stretch>
        </p:blipFill>
        <p:spPr bwMode="auto">
          <a:xfrm>
            <a:off x="381000" y="4191000"/>
            <a:ext cx="3090863" cy="2209800"/>
          </a:xfrm>
          <a:prstGeom prst="rect">
            <a:avLst/>
          </a:prstGeom>
          <a:noFill/>
          <a:ln w="9525">
            <a:noFill/>
            <a:miter lim="800000"/>
            <a:headEnd/>
            <a:tailEnd/>
          </a:ln>
        </p:spPr>
      </p:pic>
      <p:sp>
        <p:nvSpPr>
          <p:cNvPr id="29704" name="TextBox 7"/>
          <p:cNvSpPr txBox="1">
            <a:spLocks noChangeArrowheads="1"/>
          </p:cNvSpPr>
          <p:nvPr/>
        </p:nvSpPr>
        <p:spPr bwMode="auto">
          <a:xfrm>
            <a:off x="457200" y="6400800"/>
            <a:ext cx="2743200" cy="369888"/>
          </a:xfrm>
          <a:prstGeom prst="rect">
            <a:avLst/>
          </a:prstGeom>
          <a:noFill/>
          <a:ln w="9525">
            <a:noFill/>
            <a:miter lim="800000"/>
            <a:headEnd/>
            <a:tailEnd/>
          </a:ln>
        </p:spPr>
        <p:txBody>
          <a:bodyPr>
            <a:spAutoFit/>
          </a:bodyPr>
          <a:lstStyle/>
          <a:p>
            <a:r>
              <a:rPr lang="en-US">
                <a:solidFill>
                  <a:srgbClr val="FF0000"/>
                </a:solidFill>
              </a:rPr>
              <a:t>Forming of Al Half Cells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66800" y="274638"/>
            <a:ext cx="6172200" cy="777875"/>
          </a:xfrm>
        </p:spPr>
        <p:txBody>
          <a:bodyPr/>
          <a:lstStyle/>
          <a:p>
            <a:pPr eaLnBrk="1" fontAlgn="auto" hangingPunct="1">
              <a:spcAft>
                <a:spcPts val="0"/>
              </a:spcAft>
              <a:defRPr/>
            </a:pPr>
            <a:r>
              <a:rPr lang="en-AU" dirty="0">
                <a:solidFill>
                  <a:srgbClr val="FF3300"/>
                </a:solidFill>
              </a:rPr>
              <a:t>Proposed EBW </a:t>
            </a:r>
            <a:r>
              <a:rPr lang="en-AU" dirty="0" smtClean="0">
                <a:solidFill>
                  <a:srgbClr val="FF3300"/>
                </a:solidFill>
              </a:rPr>
              <a:t>Machine</a:t>
            </a:r>
            <a:endParaRPr lang="en-AU" dirty="0">
              <a:solidFill>
                <a:srgbClr val="FF3300"/>
              </a:solidFill>
            </a:endParaRPr>
          </a:p>
        </p:txBody>
      </p:sp>
      <p:sp>
        <p:nvSpPr>
          <p:cNvPr id="30723" name="Rectangle 3"/>
          <p:cNvSpPr>
            <a:spLocks noGrp="1" noChangeArrowheads="1"/>
          </p:cNvSpPr>
          <p:nvPr>
            <p:ph idx="1"/>
          </p:nvPr>
        </p:nvSpPr>
        <p:spPr/>
        <p:txBody>
          <a:bodyPr/>
          <a:lstStyle/>
          <a:p>
            <a:pPr eaLnBrk="1" hangingPunct="1">
              <a:lnSpc>
                <a:spcPct val="80000"/>
              </a:lnSpc>
              <a:buFontTx/>
              <a:buNone/>
            </a:pPr>
            <a:r>
              <a:rPr lang="en-US" sz="2400" smtClean="0"/>
              <a:t>	Major Specifications</a:t>
            </a:r>
          </a:p>
          <a:p>
            <a:pPr eaLnBrk="1" hangingPunct="1">
              <a:lnSpc>
                <a:spcPct val="80000"/>
              </a:lnSpc>
            </a:pPr>
            <a:r>
              <a:rPr lang="en-US" sz="2400" smtClean="0"/>
              <a:t>Electron Gun– 15 kW – 70 kV, </a:t>
            </a:r>
          </a:p>
          <a:p>
            <a:pPr eaLnBrk="1" hangingPunct="1">
              <a:lnSpc>
                <a:spcPct val="80000"/>
              </a:lnSpc>
            </a:pPr>
            <a:r>
              <a:rPr lang="en-US" sz="2400" smtClean="0"/>
              <a:t>Welding chamber Suitable for a job size: 1300 mm (L) x 1000 mm (W) x 1000 mm (H) with two suitable pumps for vacuum ~1x10</a:t>
            </a:r>
            <a:r>
              <a:rPr lang="en-US" sz="2400" baseline="30000" smtClean="0"/>
              <a:t>-7</a:t>
            </a:r>
            <a:r>
              <a:rPr lang="en-US" sz="2400" smtClean="0"/>
              <a:t> mbar and run out platform.</a:t>
            </a:r>
          </a:p>
          <a:p>
            <a:pPr eaLnBrk="1" hangingPunct="1">
              <a:lnSpc>
                <a:spcPct val="80000"/>
              </a:lnSpc>
            </a:pPr>
            <a:r>
              <a:rPr lang="en-US" sz="2400" smtClean="0"/>
              <a:t>Y axis, by the Electron Gun, 200 mm travel, CNC controlled.</a:t>
            </a:r>
          </a:p>
          <a:p>
            <a:pPr eaLnBrk="1" hangingPunct="1">
              <a:lnSpc>
                <a:spcPct val="80000"/>
              </a:lnSpc>
            </a:pPr>
            <a:r>
              <a:rPr lang="en-US" sz="2400" smtClean="0"/>
              <a:t>X axis, by the worktable, 1300 mm travel, CNC controlled.</a:t>
            </a:r>
          </a:p>
          <a:p>
            <a:pPr eaLnBrk="1" hangingPunct="1">
              <a:lnSpc>
                <a:spcPct val="80000"/>
              </a:lnSpc>
            </a:pPr>
            <a:r>
              <a:rPr lang="en-US" sz="2400" smtClean="0"/>
              <a:t>CNC Rotary Manipulator with tail stock</a:t>
            </a:r>
          </a:p>
          <a:p>
            <a:pPr eaLnBrk="1" hangingPunct="1">
              <a:lnSpc>
                <a:spcPct val="80000"/>
              </a:lnSpc>
            </a:pPr>
            <a:r>
              <a:rPr lang="en-US" sz="2400" smtClean="0"/>
              <a:t>Motorized Tilting system, 0° to 90°</a:t>
            </a:r>
          </a:p>
          <a:p>
            <a:pPr eaLnBrk="1" hangingPunct="1">
              <a:lnSpc>
                <a:spcPct val="80000"/>
              </a:lnSpc>
            </a:pPr>
            <a:r>
              <a:rPr lang="en-US" sz="2400" smtClean="0"/>
              <a:t>General Control System with CNC</a:t>
            </a:r>
            <a:endParaRPr lang="en-AU"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19200" y="274638"/>
            <a:ext cx="5029200" cy="633412"/>
          </a:xfrm>
        </p:spPr>
        <p:txBody>
          <a:bodyPr/>
          <a:lstStyle/>
          <a:p>
            <a:pPr eaLnBrk="1" fontAlgn="auto" hangingPunct="1">
              <a:spcAft>
                <a:spcPts val="0"/>
              </a:spcAft>
              <a:defRPr/>
            </a:pPr>
            <a:r>
              <a:rPr lang="en-US" sz="3200" dirty="0" smtClean="0"/>
              <a:t>Plan for EP Setup</a:t>
            </a:r>
            <a:endParaRPr lang="en-US" sz="4000" dirty="0"/>
          </a:p>
        </p:txBody>
      </p:sp>
      <p:sp>
        <p:nvSpPr>
          <p:cNvPr id="2052" name="Text Box 4"/>
          <p:cNvSpPr txBox="1">
            <a:spLocks noChangeArrowheads="1"/>
          </p:cNvSpPr>
          <p:nvPr/>
        </p:nvSpPr>
        <p:spPr bwMode="auto">
          <a:xfrm>
            <a:off x="152400" y="2133600"/>
            <a:ext cx="3429000" cy="3108543"/>
          </a:xfrm>
          <a:prstGeom prst="rect">
            <a:avLst/>
          </a:prstGeom>
          <a:noFill/>
          <a:ln w="9525">
            <a:noFill/>
            <a:miter lim="800000"/>
            <a:headEnd/>
            <a:tailEnd/>
          </a:ln>
        </p:spPr>
        <p:txBody>
          <a:bodyPr wrap="square">
            <a:spAutoFit/>
          </a:bodyPr>
          <a:lstStyle/>
          <a:p>
            <a:pPr>
              <a:spcBef>
                <a:spcPct val="50000"/>
              </a:spcBef>
              <a:buFontTx/>
              <a:buChar char="•"/>
            </a:pPr>
            <a:r>
              <a:rPr lang="en-US" sz="1400" dirty="0">
                <a:solidFill>
                  <a:srgbClr val="0066FF"/>
                </a:solidFill>
              </a:rPr>
              <a:t>Electro polishing Bench (Single cell / Multi cell)</a:t>
            </a:r>
          </a:p>
          <a:p>
            <a:pPr>
              <a:spcBef>
                <a:spcPct val="50000"/>
              </a:spcBef>
              <a:buFontTx/>
              <a:buChar char="•"/>
            </a:pPr>
            <a:r>
              <a:rPr lang="en-US" sz="1400" dirty="0">
                <a:solidFill>
                  <a:srgbClr val="0066FF"/>
                </a:solidFill>
              </a:rPr>
              <a:t>Acid Storage, refrigerator and handling system</a:t>
            </a:r>
          </a:p>
          <a:p>
            <a:pPr>
              <a:spcBef>
                <a:spcPct val="50000"/>
              </a:spcBef>
              <a:buFontTx/>
              <a:buChar char="•"/>
            </a:pPr>
            <a:r>
              <a:rPr lang="en-US" sz="1400" dirty="0">
                <a:solidFill>
                  <a:srgbClr val="0066FF"/>
                </a:solidFill>
              </a:rPr>
              <a:t>Heat Exchanger for EP solution</a:t>
            </a:r>
          </a:p>
          <a:p>
            <a:pPr>
              <a:spcBef>
                <a:spcPct val="50000"/>
              </a:spcBef>
              <a:buFontTx/>
              <a:buChar char="•"/>
            </a:pPr>
            <a:r>
              <a:rPr lang="en-US" sz="1400" dirty="0">
                <a:solidFill>
                  <a:srgbClr val="0066FF"/>
                </a:solidFill>
              </a:rPr>
              <a:t>Scrubber Unit (Acid fumes from EP)</a:t>
            </a:r>
          </a:p>
          <a:p>
            <a:pPr>
              <a:spcBef>
                <a:spcPct val="50000"/>
              </a:spcBef>
              <a:buFontTx/>
              <a:buChar char="•"/>
            </a:pPr>
            <a:r>
              <a:rPr lang="en-US" sz="1400" dirty="0">
                <a:solidFill>
                  <a:srgbClr val="0066FF"/>
                </a:solidFill>
              </a:rPr>
              <a:t>Chemistry Lab support for EP,BCP</a:t>
            </a:r>
          </a:p>
          <a:p>
            <a:pPr>
              <a:spcBef>
                <a:spcPct val="50000"/>
              </a:spcBef>
              <a:buFontTx/>
              <a:buChar char="•"/>
            </a:pPr>
            <a:r>
              <a:rPr lang="en-US" sz="1400" dirty="0">
                <a:solidFill>
                  <a:srgbClr val="0066FF"/>
                </a:solidFill>
              </a:rPr>
              <a:t>Used Acid and affluent Collection &amp; neutralization</a:t>
            </a:r>
          </a:p>
          <a:p>
            <a:pPr>
              <a:spcBef>
                <a:spcPct val="50000"/>
              </a:spcBef>
              <a:buFontTx/>
              <a:buChar char="•"/>
            </a:pPr>
            <a:r>
              <a:rPr lang="en-US" sz="1400" dirty="0">
                <a:solidFill>
                  <a:srgbClr val="0066FF"/>
                </a:solidFill>
              </a:rPr>
              <a:t>PLC Control Power supply ( 0-25 V, 1000 A)</a:t>
            </a:r>
            <a:endParaRPr lang="en-US" sz="1400" dirty="0"/>
          </a:p>
        </p:txBody>
      </p:sp>
      <p:graphicFrame>
        <p:nvGraphicFramePr>
          <p:cNvPr id="2051" name="Object 3"/>
          <p:cNvGraphicFramePr>
            <a:graphicFrameLocks noChangeAspect="1"/>
          </p:cNvGraphicFramePr>
          <p:nvPr/>
        </p:nvGraphicFramePr>
        <p:xfrm>
          <a:off x="3276600" y="1295400"/>
          <a:ext cx="5723073" cy="4114333"/>
        </p:xfrm>
        <a:graphic>
          <a:graphicData uri="http://schemas.openxmlformats.org/presentationml/2006/ole">
            <p:oleObj spid="_x0000_s2051" name="VoloViewContainer" r:id="rId4" imgW="9191520" imgH="5524560" progId="">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   </a:t>
            </a:r>
            <a:r>
              <a:rPr lang="en-US" dirty="0" smtClean="0">
                <a:solidFill>
                  <a:srgbClr val="0070C0"/>
                </a:solidFill>
              </a:rPr>
              <a:t>Outline</a:t>
            </a:r>
            <a:endParaRPr lang="en-US" dirty="0">
              <a:solidFill>
                <a:srgbClr val="0070C0"/>
              </a:solidFill>
            </a:endParaRPr>
          </a:p>
        </p:txBody>
      </p:sp>
      <p:sp>
        <p:nvSpPr>
          <p:cNvPr id="14339" name="TextBox 3"/>
          <p:cNvSpPr txBox="1">
            <a:spLocks noChangeArrowheads="1"/>
          </p:cNvSpPr>
          <p:nvPr/>
        </p:nvSpPr>
        <p:spPr bwMode="auto">
          <a:xfrm>
            <a:off x="228600" y="1447800"/>
            <a:ext cx="8458200" cy="4524375"/>
          </a:xfrm>
          <a:prstGeom prst="rect">
            <a:avLst/>
          </a:prstGeom>
          <a:noFill/>
          <a:ln w="9525">
            <a:noFill/>
            <a:miter lim="800000"/>
            <a:headEnd/>
            <a:tailEnd/>
          </a:ln>
        </p:spPr>
        <p:txBody>
          <a:bodyPr>
            <a:spAutoFit/>
          </a:bodyPr>
          <a:lstStyle/>
          <a:p>
            <a:pPr>
              <a:lnSpc>
                <a:spcPct val="150000"/>
              </a:lnSpc>
              <a:buFont typeface="Wingdings" pitchFamily="2" charset="2"/>
              <a:buChar char="Ø"/>
            </a:pPr>
            <a:r>
              <a:rPr lang="en-US"/>
              <a:t> </a:t>
            </a:r>
            <a:r>
              <a:rPr lang="en-US" sz="2800"/>
              <a:t>Motivation for SCRF cavity R&amp;D Activities</a:t>
            </a:r>
          </a:p>
          <a:p>
            <a:pPr>
              <a:lnSpc>
                <a:spcPct val="150000"/>
              </a:lnSpc>
              <a:buFont typeface="Wingdings" pitchFamily="2" charset="2"/>
              <a:buChar char="Ø"/>
            </a:pPr>
            <a:r>
              <a:rPr lang="en-US" sz="2800"/>
              <a:t> Major Objective under the Plan Project</a:t>
            </a:r>
          </a:p>
          <a:p>
            <a:pPr>
              <a:lnSpc>
                <a:spcPct val="150000"/>
              </a:lnSpc>
              <a:buFont typeface="Wingdings" pitchFamily="2" charset="2"/>
              <a:buChar char="Ø"/>
            </a:pPr>
            <a:r>
              <a:rPr lang="en-US" sz="2800"/>
              <a:t>Cavity development </a:t>
            </a:r>
          </a:p>
          <a:p>
            <a:pPr>
              <a:lnSpc>
                <a:spcPct val="150000"/>
              </a:lnSpc>
              <a:buFont typeface="Wingdings" pitchFamily="2" charset="2"/>
              <a:buChar char="Ø"/>
            </a:pPr>
            <a:r>
              <a:rPr lang="en-US" sz="2800"/>
              <a:t>Infrastructure Facilities planed</a:t>
            </a:r>
          </a:p>
          <a:p>
            <a:pPr>
              <a:lnSpc>
                <a:spcPct val="150000"/>
              </a:lnSpc>
              <a:buFont typeface="Wingdings" pitchFamily="2" charset="2"/>
              <a:buChar char="Ø"/>
            </a:pPr>
            <a:r>
              <a:rPr lang="en-US" sz="2800"/>
              <a:t>Collaborative Activities under MOU between Indian Institutions &amp; Fermi lab</a:t>
            </a:r>
          </a:p>
          <a:p>
            <a:pPr>
              <a:buFont typeface="Wingdings" pitchFamily="2" charset="2"/>
              <a:buChar char="Ø"/>
            </a:pPr>
            <a:endParaRPr lang="en-US"/>
          </a:p>
          <a:p>
            <a:pPr>
              <a:buFont typeface="Wingdings" pitchFamily="2" charset="2"/>
              <a:buChar char="Ø"/>
            </a:pP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1066800" y="457200"/>
            <a:ext cx="7315200" cy="685800"/>
          </a:xfrm>
        </p:spPr>
        <p:txBody>
          <a:bodyPr/>
          <a:lstStyle/>
          <a:p>
            <a:pPr eaLnBrk="1" fontAlgn="auto" hangingPunct="1">
              <a:spcAft>
                <a:spcPts val="0"/>
              </a:spcAft>
              <a:defRPr/>
            </a:pPr>
            <a:r>
              <a:rPr lang="en-US" dirty="0"/>
              <a:t>High Pressure Rinsing </a:t>
            </a:r>
            <a:r>
              <a:rPr lang="en-US" dirty="0" smtClean="0"/>
              <a:t>Stand</a:t>
            </a:r>
            <a:endParaRPr lang="en-US" dirty="0"/>
          </a:p>
        </p:txBody>
      </p:sp>
      <p:pic>
        <p:nvPicPr>
          <p:cNvPr id="31747" name="Picture 3" descr="HPR_3D"/>
          <p:cNvPicPr>
            <a:picLocks noChangeAspect="1" noChangeArrowheads="1"/>
          </p:cNvPicPr>
          <p:nvPr/>
        </p:nvPicPr>
        <p:blipFill>
          <a:blip r:embed="rId3"/>
          <a:srcRect l="28645" r="31944"/>
          <a:stretch>
            <a:fillRect/>
          </a:stretch>
        </p:blipFill>
        <p:spPr bwMode="auto">
          <a:xfrm>
            <a:off x="5638800" y="1371600"/>
            <a:ext cx="2528888" cy="4495800"/>
          </a:xfrm>
          <a:prstGeom prst="rect">
            <a:avLst/>
          </a:prstGeom>
          <a:noFill/>
          <a:ln w="9525">
            <a:noFill/>
            <a:miter lim="800000"/>
            <a:headEnd/>
            <a:tailEnd/>
          </a:ln>
        </p:spPr>
      </p:pic>
      <p:sp>
        <p:nvSpPr>
          <p:cNvPr id="31748" name="Text Box 4"/>
          <p:cNvSpPr txBox="1">
            <a:spLocks noChangeArrowheads="1"/>
          </p:cNvSpPr>
          <p:nvPr/>
        </p:nvSpPr>
        <p:spPr bwMode="auto">
          <a:xfrm>
            <a:off x="228600" y="1447800"/>
            <a:ext cx="5181600" cy="3846513"/>
          </a:xfrm>
          <a:prstGeom prst="rect">
            <a:avLst/>
          </a:prstGeom>
          <a:noFill/>
          <a:ln w="9525">
            <a:noFill/>
            <a:miter lim="800000"/>
            <a:headEnd/>
            <a:tailEnd/>
          </a:ln>
        </p:spPr>
        <p:txBody>
          <a:bodyPr>
            <a:spAutoFit/>
          </a:bodyPr>
          <a:lstStyle/>
          <a:p>
            <a:pPr marL="171450" indent="-171450">
              <a:spcBef>
                <a:spcPct val="50000"/>
              </a:spcBef>
            </a:pPr>
            <a:r>
              <a:rPr lang="en-US" sz="2800" u="sng">
                <a:solidFill>
                  <a:schemeClr val="hlink"/>
                </a:solidFill>
              </a:rPr>
              <a:t>Features:</a:t>
            </a:r>
          </a:p>
          <a:p>
            <a:pPr marL="171450" indent="-171450">
              <a:buFontTx/>
              <a:buChar char="•"/>
            </a:pPr>
            <a:r>
              <a:rPr lang="en-US" sz="2400">
                <a:solidFill>
                  <a:srgbClr val="0066FF"/>
                </a:solidFill>
              </a:rPr>
              <a:t>Cavity Rotational speed: </a:t>
            </a:r>
          </a:p>
          <a:p>
            <a:pPr marL="171450" indent="-171450"/>
            <a:r>
              <a:rPr lang="en-US" sz="2400">
                <a:solidFill>
                  <a:srgbClr val="0066FF"/>
                </a:solidFill>
              </a:rPr>
              <a:t>	10-100 RPM</a:t>
            </a:r>
          </a:p>
          <a:p>
            <a:pPr marL="171450" indent="-171450">
              <a:buFontTx/>
              <a:buChar char="•"/>
            </a:pPr>
            <a:r>
              <a:rPr lang="en-US" sz="2400">
                <a:solidFill>
                  <a:srgbClr val="0066FF"/>
                </a:solidFill>
              </a:rPr>
              <a:t>Vertical Stroke: 1300 mm</a:t>
            </a:r>
          </a:p>
          <a:p>
            <a:pPr marL="171450" indent="-171450">
              <a:buFontTx/>
              <a:buChar char="•"/>
            </a:pPr>
            <a:r>
              <a:rPr lang="en-US" sz="2400">
                <a:solidFill>
                  <a:srgbClr val="0066FF"/>
                </a:solidFill>
              </a:rPr>
              <a:t>Vertical movement   speed: 300 mm/min</a:t>
            </a:r>
          </a:p>
          <a:p>
            <a:pPr marL="171450" indent="-171450">
              <a:buFontTx/>
              <a:buChar char="•"/>
            </a:pPr>
            <a:r>
              <a:rPr lang="en-US" sz="2400">
                <a:solidFill>
                  <a:srgbClr val="0066FF"/>
                </a:solidFill>
              </a:rPr>
              <a:t>Ultra-pure water jet    pressure: 80 – 100 bar</a:t>
            </a:r>
          </a:p>
          <a:p>
            <a:pPr marL="171450" indent="-171450">
              <a:buFontTx/>
              <a:buChar char="•"/>
            </a:pPr>
            <a:r>
              <a:rPr lang="en-US" sz="2400">
                <a:solidFill>
                  <a:srgbClr val="0066FF"/>
                </a:solidFill>
              </a:rPr>
              <a:t>Structure made of SS304 </a:t>
            </a:r>
          </a:p>
          <a:p>
            <a:pPr marL="171450" indent="-171450">
              <a:buFontTx/>
              <a:buChar char="•"/>
            </a:pPr>
            <a:r>
              <a:rPr lang="en-US" sz="2400">
                <a:solidFill>
                  <a:srgbClr val="0066FF"/>
                </a:solidFill>
              </a:rPr>
              <a:t>Installed in Class 100 clean room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1143000" y="381000"/>
            <a:ext cx="7239000" cy="1036638"/>
          </a:xfrm>
        </p:spPr>
        <p:txBody>
          <a:bodyPr>
            <a:normAutofit fontScale="90000"/>
          </a:bodyPr>
          <a:lstStyle/>
          <a:p>
            <a:pPr eaLnBrk="1" fontAlgn="auto" hangingPunct="1">
              <a:spcAft>
                <a:spcPts val="0"/>
              </a:spcAft>
              <a:defRPr/>
            </a:pPr>
            <a:r>
              <a:rPr lang="en-US" sz="4000" dirty="0" smtClean="0">
                <a:solidFill>
                  <a:srgbClr val="33CC33"/>
                </a:solidFill>
              </a:rPr>
              <a:t>Plans </a:t>
            </a:r>
            <a:r>
              <a:rPr lang="en-US" sz="4000" dirty="0">
                <a:solidFill>
                  <a:srgbClr val="33CC33"/>
                </a:solidFill>
              </a:rPr>
              <a:t>for Enhancement of Cryogenics </a:t>
            </a:r>
            <a:r>
              <a:rPr lang="en-US" sz="4000" dirty="0" smtClean="0">
                <a:solidFill>
                  <a:srgbClr val="33CC33"/>
                </a:solidFill>
              </a:rPr>
              <a:t>Infrastructure</a:t>
            </a:r>
            <a:endParaRPr lang="en-US" sz="4000" dirty="0">
              <a:solidFill>
                <a:srgbClr val="33CC33"/>
              </a:solidFill>
            </a:endParaRPr>
          </a:p>
        </p:txBody>
      </p:sp>
      <p:sp>
        <p:nvSpPr>
          <p:cNvPr id="32771" name="Rectangle 3"/>
          <p:cNvSpPr>
            <a:spLocks noGrp="1" noChangeArrowheads="1"/>
          </p:cNvSpPr>
          <p:nvPr>
            <p:ph type="body" idx="4294967295"/>
          </p:nvPr>
        </p:nvSpPr>
        <p:spPr>
          <a:xfrm>
            <a:off x="0" y="1752600"/>
            <a:ext cx="8229600" cy="4800600"/>
          </a:xfrm>
        </p:spPr>
        <p:txBody>
          <a:bodyPr/>
          <a:lstStyle/>
          <a:p>
            <a:pPr eaLnBrk="1" hangingPunct="1">
              <a:lnSpc>
                <a:spcPct val="90000"/>
              </a:lnSpc>
            </a:pPr>
            <a:r>
              <a:rPr lang="en-US" sz="2400" dirty="0" smtClean="0">
                <a:solidFill>
                  <a:srgbClr val="0000FF"/>
                </a:solidFill>
              </a:rPr>
              <a:t>Development of infrastructure required for </a:t>
            </a:r>
            <a:endParaRPr lang="en-US" sz="2400" dirty="0" smtClean="0">
              <a:solidFill>
                <a:srgbClr val="0000FF"/>
              </a:solidFill>
            </a:endParaRPr>
          </a:p>
          <a:p>
            <a:pPr lvl="1" eaLnBrk="1" hangingPunct="1">
              <a:lnSpc>
                <a:spcPct val="90000"/>
              </a:lnSpc>
            </a:pPr>
            <a:r>
              <a:rPr lang="en-US" sz="2000" dirty="0" smtClean="0">
                <a:solidFill>
                  <a:srgbClr val="0000FF"/>
                </a:solidFill>
              </a:rPr>
              <a:t>Saturated </a:t>
            </a:r>
            <a:r>
              <a:rPr lang="en-US" sz="2000" dirty="0" smtClean="0">
                <a:solidFill>
                  <a:srgbClr val="0000FF"/>
                </a:solidFill>
              </a:rPr>
              <a:t>bath type vertical Test Cryostats: 2 K</a:t>
            </a:r>
            <a:br>
              <a:rPr lang="en-US" sz="2000" dirty="0" smtClean="0">
                <a:solidFill>
                  <a:srgbClr val="0000FF"/>
                </a:solidFill>
              </a:rPr>
            </a:br>
            <a:r>
              <a:rPr lang="en-US" sz="2000" dirty="0" smtClean="0">
                <a:solidFill>
                  <a:srgbClr val="0000FF"/>
                </a:solidFill>
              </a:rPr>
              <a:t>(For Sensor calibrations, RRR measurements etc.) </a:t>
            </a:r>
            <a:endParaRPr lang="en-US" sz="2000" dirty="0" smtClean="0">
              <a:solidFill>
                <a:srgbClr val="0000FF"/>
              </a:solidFill>
            </a:endParaRPr>
          </a:p>
          <a:p>
            <a:pPr lvl="1" eaLnBrk="1" hangingPunct="1">
              <a:lnSpc>
                <a:spcPct val="90000"/>
              </a:lnSpc>
            </a:pPr>
            <a:r>
              <a:rPr lang="en-US" sz="2000" dirty="0" smtClean="0">
                <a:solidFill>
                  <a:srgbClr val="0000FF"/>
                </a:solidFill>
              </a:rPr>
              <a:t>Vertical </a:t>
            </a:r>
            <a:r>
              <a:rPr lang="en-US" sz="2000" dirty="0" smtClean="0">
                <a:solidFill>
                  <a:srgbClr val="0000FF"/>
                </a:solidFill>
              </a:rPr>
              <a:t>Cryostat </a:t>
            </a:r>
            <a:r>
              <a:rPr lang="en-US" sz="2000" dirty="0" smtClean="0">
                <a:solidFill>
                  <a:srgbClr val="0000FF"/>
                </a:solidFill>
              </a:rPr>
              <a:t>for testing SCRF Cavities: 2 K</a:t>
            </a:r>
            <a:endParaRPr lang="en-US" sz="2000" dirty="0" smtClean="0">
              <a:solidFill>
                <a:srgbClr val="0000FF"/>
              </a:solidFill>
            </a:endParaRPr>
          </a:p>
          <a:p>
            <a:pPr eaLnBrk="1" hangingPunct="1">
              <a:lnSpc>
                <a:spcPct val="90000"/>
              </a:lnSpc>
            </a:pPr>
            <a:r>
              <a:rPr lang="en-US" sz="2400" dirty="0" smtClean="0">
                <a:solidFill>
                  <a:srgbClr val="0000FF"/>
                </a:solidFill>
              </a:rPr>
              <a:t>Development </a:t>
            </a:r>
            <a:r>
              <a:rPr lang="en-US" sz="2400" dirty="0" smtClean="0">
                <a:solidFill>
                  <a:srgbClr val="0000FF"/>
                </a:solidFill>
              </a:rPr>
              <a:t>of Horizontal Test stand  for </a:t>
            </a:r>
            <a:r>
              <a:rPr lang="en-US" sz="2400" dirty="0" smtClean="0">
                <a:solidFill>
                  <a:srgbClr val="0000FF"/>
                </a:solidFill>
              </a:rPr>
              <a:t>high power testing of SCRF </a:t>
            </a:r>
            <a:r>
              <a:rPr lang="en-US" sz="2400" dirty="0" smtClean="0">
                <a:solidFill>
                  <a:srgbClr val="0000FF"/>
                </a:solidFill>
              </a:rPr>
              <a:t>Cavities at 2K.</a:t>
            </a:r>
          </a:p>
          <a:p>
            <a:pPr eaLnBrk="1" hangingPunct="1">
              <a:lnSpc>
                <a:spcPct val="90000"/>
              </a:lnSpc>
            </a:pPr>
            <a:r>
              <a:rPr lang="en-US" sz="2400" dirty="0" smtClean="0">
                <a:solidFill>
                  <a:srgbClr val="0000FF"/>
                </a:solidFill>
              </a:rPr>
              <a:t>Development of </a:t>
            </a:r>
            <a:r>
              <a:rPr lang="en-US" sz="2400" dirty="0" err="1" smtClean="0">
                <a:solidFill>
                  <a:srgbClr val="0000FF"/>
                </a:solidFill>
              </a:rPr>
              <a:t>Cryomodules</a:t>
            </a:r>
            <a:r>
              <a:rPr lang="en-US" sz="2400" dirty="0" smtClean="0">
                <a:solidFill>
                  <a:srgbClr val="0000FF"/>
                </a:solidFill>
              </a:rPr>
              <a:t> </a:t>
            </a:r>
          </a:p>
          <a:p>
            <a:pPr eaLnBrk="1" hangingPunct="1">
              <a:lnSpc>
                <a:spcPct val="90000"/>
              </a:lnSpc>
              <a:buFontTx/>
              <a:buNone/>
            </a:pPr>
            <a:r>
              <a:rPr lang="en-US" sz="2400" dirty="0" smtClean="0"/>
              <a:t>    Augmentation </a:t>
            </a:r>
            <a:r>
              <a:rPr lang="en-US" sz="2400" dirty="0" smtClean="0"/>
              <a:t>of present facility of liquid Helium and Liquid Nitrogen production to </a:t>
            </a:r>
            <a:endParaRPr lang="en-US" sz="2400" dirty="0" smtClean="0"/>
          </a:p>
          <a:p>
            <a:pPr eaLnBrk="1" hangingPunct="1">
              <a:lnSpc>
                <a:spcPct val="90000"/>
              </a:lnSpc>
              <a:buFontTx/>
              <a:buNone/>
            </a:pPr>
            <a:r>
              <a:rPr lang="en-US" sz="2400" dirty="0" smtClean="0"/>
              <a:t>	</a:t>
            </a:r>
            <a:r>
              <a:rPr lang="en-US" sz="2400" dirty="0" smtClean="0"/>
              <a:t>	</a:t>
            </a:r>
            <a:r>
              <a:rPr lang="en-US" sz="2000" dirty="0" smtClean="0"/>
              <a:t>Approx</a:t>
            </a:r>
            <a:r>
              <a:rPr lang="en-US" sz="2000" dirty="0" smtClean="0"/>
              <a:t>. 200 lit/hr </a:t>
            </a:r>
            <a:r>
              <a:rPr lang="en-US" sz="2000" dirty="0" err="1" smtClean="0"/>
              <a:t>LHe</a:t>
            </a:r>
            <a:r>
              <a:rPr lang="en-US" sz="2000" dirty="0" smtClean="0"/>
              <a:t> </a:t>
            </a:r>
            <a:r>
              <a:rPr lang="en-US" sz="2000" dirty="0" smtClean="0"/>
              <a:t>with </a:t>
            </a:r>
            <a:r>
              <a:rPr lang="en-US" sz="2000" dirty="0" smtClean="0"/>
              <a:t>10,000 L </a:t>
            </a:r>
            <a:r>
              <a:rPr lang="en-US" sz="2000" dirty="0" smtClean="0"/>
              <a:t>storage </a:t>
            </a:r>
            <a:r>
              <a:rPr lang="en-US" sz="2000" dirty="0" smtClean="0"/>
              <a:t>capacity</a:t>
            </a:r>
          </a:p>
          <a:p>
            <a:pPr eaLnBrk="1" hangingPunct="1">
              <a:lnSpc>
                <a:spcPct val="90000"/>
              </a:lnSpc>
              <a:buFontTx/>
              <a:buNone/>
            </a:pPr>
            <a:r>
              <a:rPr lang="en-US" sz="2000" dirty="0" smtClean="0"/>
              <a:t>	</a:t>
            </a:r>
            <a:r>
              <a:rPr lang="en-US" sz="2000" dirty="0" smtClean="0"/>
              <a:t>	</a:t>
            </a:r>
            <a:r>
              <a:rPr lang="en-US" sz="2000" dirty="0" smtClean="0"/>
              <a:t>Approx</a:t>
            </a:r>
            <a:r>
              <a:rPr lang="en-US" sz="2000" dirty="0" smtClean="0"/>
              <a:t>. 400 lit/hr of Liquid Nitrogen.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2"/>
          <p:cNvSpPr>
            <a:spLocks noGrp="1" noChangeArrowheads="1"/>
          </p:cNvSpPr>
          <p:nvPr>
            <p:ph type="title" idx="4294967295"/>
          </p:nvPr>
        </p:nvSpPr>
        <p:spPr>
          <a:xfrm>
            <a:off x="990600" y="228600"/>
            <a:ext cx="7162800" cy="609601"/>
          </a:xfrm>
        </p:spPr>
        <p:txBody>
          <a:bodyPr>
            <a:normAutofit fontScale="90000"/>
          </a:bodyPr>
          <a:lstStyle/>
          <a:p>
            <a:pPr eaLnBrk="1" fontAlgn="auto" hangingPunct="1">
              <a:spcAft>
                <a:spcPts val="0"/>
              </a:spcAft>
              <a:defRPr/>
            </a:pPr>
            <a:r>
              <a:rPr lang="en-US" dirty="0"/>
              <a:t/>
            </a:r>
            <a:br>
              <a:rPr lang="en-US" dirty="0"/>
            </a:br>
            <a:r>
              <a:rPr lang="en-US" sz="2400" dirty="0"/>
              <a:t/>
            </a:r>
            <a:br>
              <a:rPr lang="en-US" sz="2400" dirty="0"/>
            </a:br>
            <a:endParaRPr lang="en-US" sz="2400" dirty="0"/>
          </a:p>
        </p:txBody>
      </p:sp>
      <p:sp>
        <p:nvSpPr>
          <p:cNvPr id="33795" name="Rectangle 19"/>
          <p:cNvSpPr>
            <a:spLocks noGrp="1" noChangeArrowheads="1"/>
          </p:cNvSpPr>
          <p:nvPr>
            <p:ph type="body" idx="4294967295"/>
          </p:nvPr>
        </p:nvSpPr>
        <p:spPr>
          <a:xfrm>
            <a:off x="2828925" y="990600"/>
            <a:ext cx="6315075" cy="4876800"/>
          </a:xfrm>
        </p:spPr>
        <p:txBody>
          <a:bodyPr/>
          <a:lstStyle/>
          <a:p>
            <a:pPr eaLnBrk="1" hangingPunct="1">
              <a:lnSpc>
                <a:spcPct val="80000"/>
              </a:lnSpc>
              <a:buClr>
                <a:srgbClr val="0066FF"/>
              </a:buClr>
              <a:buFontTx/>
              <a:buNone/>
            </a:pPr>
            <a:endParaRPr lang="en-US" sz="1600" dirty="0" smtClean="0"/>
          </a:p>
          <a:p>
            <a:pPr eaLnBrk="1" hangingPunct="1">
              <a:lnSpc>
                <a:spcPct val="80000"/>
              </a:lnSpc>
              <a:buClr>
                <a:srgbClr val="0066FF"/>
              </a:buClr>
              <a:buFont typeface="Wingdings" pitchFamily="2" charset="2"/>
              <a:buChar char="q"/>
            </a:pPr>
            <a:r>
              <a:rPr lang="en-US" sz="1800" dirty="0" smtClean="0"/>
              <a:t>Single &amp; 9-cell Tesla-style cavities (2 – 6 cavities)</a:t>
            </a:r>
          </a:p>
          <a:p>
            <a:pPr eaLnBrk="1" hangingPunct="1">
              <a:lnSpc>
                <a:spcPct val="80000"/>
              </a:lnSpc>
              <a:buClr>
                <a:srgbClr val="0066FF"/>
              </a:buClr>
              <a:buFont typeface="Wingdings" pitchFamily="2" charset="2"/>
              <a:buChar char="q"/>
            </a:pPr>
            <a:r>
              <a:rPr lang="en-US" sz="1800" dirty="0" smtClean="0"/>
              <a:t>Single Spoke Resonator cavity 325 MHz</a:t>
            </a:r>
          </a:p>
          <a:p>
            <a:pPr eaLnBrk="1" hangingPunct="1">
              <a:lnSpc>
                <a:spcPct val="80000"/>
              </a:lnSpc>
              <a:buClr>
                <a:srgbClr val="0066FF"/>
              </a:buClr>
              <a:buFont typeface="Wingdings" pitchFamily="2" charset="2"/>
              <a:buChar char="q"/>
            </a:pPr>
            <a:r>
              <a:rPr lang="en-US" sz="1800" dirty="0" smtClean="0"/>
              <a:t>Triple Spoke Resonator Cavity 325 MHz</a:t>
            </a:r>
          </a:p>
          <a:p>
            <a:pPr lvl="1" eaLnBrk="1" hangingPunct="1">
              <a:lnSpc>
                <a:spcPct val="80000"/>
              </a:lnSpc>
              <a:buClr>
                <a:srgbClr val="9933FF"/>
              </a:buClr>
              <a:buFont typeface="Wingdings" pitchFamily="2" charset="2"/>
              <a:buChar char="¦"/>
            </a:pPr>
            <a:r>
              <a:rPr lang="en-US" sz="1600" dirty="0" smtClean="0"/>
              <a:t>Measure Q vs. T (T</a:t>
            </a:r>
            <a:r>
              <a:rPr lang="en-US" sz="1600" baseline="-25000" dirty="0" smtClean="0"/>
              <a:t>min</a:t>
            </a:r>
            <a:r>
              <a:rPr lang="en-US" sz="1600" dirty="0" smtClean="0"/>
              <a:t>~1.5 K) </a:t>
            </a:r>
          </a:p>
          <a:p>
            <a:pPr lvl="1" eaLnBrk="1" hangingPunct="1">
              <a:lnSpc>
                <a:spcPct val="80000"/>
              </a:lnSpc>
              <a:buClr>
                <a:srgbClr val="9933FF"/>
              </a:buClr>
              <a:buFont typeface="Wingdings" pitchFamily="2" charset="2"/>
              <a:buChar char="¦"/>
            </a:pPr>
            <a:r>
              <a:rPr lang="en-US" sz="1600" dirty="0" smtClean="0"/>
              <a:t>Measure Q vs. </a:t>
            </a:r>
            <a:r>
              <a:rPr lang="en-US" sz="1600" dirty="0" err="1" smtClean="0"/>
              <a:t>E</a:t>
            </a:r>
            <a:r>
              <a:rPr lang="en-US" sz="1600" baseline="-25000" dirty="0" err="1" smtClean="0"/>
              <a:t>acc</a:t>
            </a:r>
            <a:r>
              <a:rPr lang="en-US" sz="1600" dirty="0" smtClean="0"/>
              <a:t> at 2 K</a:t>
            </a:r>
          </a:p>
          <a:p>
            <a:pPr eaLnBrk="1" hangingPunct="1">
              <a:lnSpc>
                <a:spcPct val="80000"/>
              </a:lnSpc>
              <a:buClr>
                <a:srgbClr val="0066FF"/>
              </a:buClr>
              <a:buFont typeface="Wingdings" pitchFamily="2" charset="2"/>
              <a:buChar char="q"/>
            </a:pPr>
            <a:r>
              <a:rPr lang="en-US" sz="1800" dirty="0" smtClean="0"/>
              <a:t>cryogenic </a:t>
            </a:r>
            <a:r>
              <a:rPr lang="en-US" sz="1800" dirty="0" smtClean="0"/>
              <a:t>capacity ~250 W at 2 K</a:t>
            </a:r>
          </a:p>
          <a:p>
            <a:pPr eaLnBrk="1" hangingPunct="1">
              <a:lnSpc>
                <a:spcPct val="80000"/>
              </a:lnSpc>
              <a:buClr>
                <a:srgbClr val="0066FF"/>
              </a:buClr>
              <a:buFont typeface="Wingdings" pitchFamily="2" charset="2"/>
              <a:buChar char="q"/>
            </a:pPr>
            <a:r>
              <a:rPr lang="en-US" sz="1800" dirty="0" smtClean="0"/>
              <a:t>Magnetically shielded cryostat</a:t>
            </a:r>
          </a:p>
          <a:p>
            <a:pPr lvl="1" eaLnBrk="1" hangingPunct="1">
              <a:lnSpc>
                <a:spcPct val="80000"/>
              </a:lnSpc>
              <a:buClr>
                <a:srgbClr val="9933FF"/>
              </a:buClr>
              <a:buFont typeface="Wingdings" pitchFamily="2" charset="2"/>
              <a:buChar char="¦"/>
            </a:pPr>
            <a:r>
              <a:rPr lang="en-US" sz="1600" dirty="0" smtClean="0"/>
              <a:t>External </a:t>
            </a:r>
            <a:r>
              <a:rPr lang="en-US" sz="1600" dirty="0" smtClean="0"/>
              <a:t>(room-temperature) </a:t>
            </a:r>
            <a:r>
              <a:rPr lang="en-US" sz="1600" dirty="0" err="1" smtClean="0"/>
              <a:t>Amumetal</a:t>
            </a:r>
            <a:r>
              <a:rPr lang="en-US" sz="1600" dirty="0" smtClean="0"/>
              <a:t>® (80% Ni alloy) and internal </a:t>
            </a:r>
            <a:r>
              <a:rPr lang="en-US" sz="1600" dirty="0" err="1" smtClean="0"/>
              <a:t>Cryoperm</a:t>
            </a:r>
            <a:r>
              <a:rPr lang="en-US" sz="1600" dirty="0" smtClean="0"/>
              <a:t> 10® magnetic shield, designed to attenuate field to &lt;0.01 G at cavity</a:t>
            </a:r>
          </a:p>
          <a:p>
            <a:pPr eaLnBrk="1" hangingPunct="1">
              <a:lnSpc>
                <a:spcPct val="80000"/>
              </a:lnSpc>
              <a:buClr>
                <a:srgbClr val="0066FF"/>
              </a:buClr>
              <a:buFont typeface="Wingdings" pitchFamily="2" charset="2"/>
              <a:buChar char="q"/>
            </a:pPr>
            <a:r>
              <a:rPr lang="en-US" sz="1800" dirty="0" smtClean="0"/>
              <a:t>Radiation shielding to maintain “Controlled Area” status </a:t>
            </a:r>
          </a:p>
          <a:p>
            <a:pPr lvl="1" eaLnBrk="1" hangingPunct="1">
              <a:lnSpc>
                <a:spcPct val="80000"/>
              </a:lnSpc>
              <a:buClr>
                <a:srgbClr val="0066FF"/>
              </a:buClr>
              <a:buFont typeface="Wingdings" pitchFamily="2" charset="2"/>
              <a:buChar char="q"/>
            </a:pPr>
            <a:r>
              <a:rPr lang="en-US" sz="1600" dirty="0" smtClean="0"/>
              <a:t>&lt; 5 </a:t>
            </a:r>
            <a:r>
              <a:rPr lang="en-US" sz="1600" dirty="0" err="1" smtClean="0"/>
              <a:t>mrem</a:t>
            </a:r>
            <a:r>
              <a:rPr lang="en-US" sz="1600" dirty="0" smtClean="0"/>
              <a:t> in an hour immediately outside the shielding</a:t>
            </a:r>
          </a:p>
        </p:txBody>
      </p:sp>
      <p:pic>
        <p:nvPicPr>
          <p:cNvPr id="33796" name="Picture 6"/>
          <p:cNvPicPr>
            <a:picLocks noChangeAspect="1" noChangeArrowheads="1"/>
          </p:cNvPicPr>
          <p:nvPr/>
        </p:nvPicPr>
        <p:blipFill>
          <a:blip r:embed="rId3">
            <a:lum bright="-4000" contrast="8000"/>
          </a:blip>
          <a:srcRect/>
          <a:stretch>
            <a:fillRect/>
          </a:stretch>
        </p:blipFill>
        <p:spPr bwMode="auto">
          <a:xfrm>
            <a:off x="40784" y="1371600"/>
            <a:ext cx="2744676" cy="4752975"/>
          </a:xfrm>
          <a:prstGeom prst="rect">
            <a:avLst/>
          </a:prstGeom>
          <a:noFill/>
          <a:ln w="19050">
            <a:solidFill>
              <a:srgbClr val="008000"/>
            </a:solidFill>
            <a:miter lim="800000"/>
            <a:headEnd/>
            <a:tailEnd/>
          </a:ln>
        </p:spPr>
      </p:pic>
      <p:sp>
        <p:nvSpPr>
          <p:cNvPr id="33797" name="Text Box 7"/>
          <p:cNvSpPr txBox="1">
            <a:spLocks noChangeArrowheads="1"/>
          </p:cNvSpPr>
          <p:nvPr/>
        </p:nvSpPr>
        <p:spPr bwMode="auto">
          <a:xfrm>
            <a:off x="152400" y="4419600"/>
            <a:ext cx="685800" cy="442913"/>
          </a:xfrm>
          <a:prstGeom prst="rect">
            <a:avLst/>
          </a:prstGeom>
          <a:solidFill>
            <a:srgbClr val="FFFFFF"/>
          </a:solidFill>
          <a:ln w="9525">
            <a:noFill/>
            <a:miter lim="800000"/>
            <a:headEnd/>
            <a:tailEnd/>
          </a:ln>
        </p:spPr>
        <p:txBody>
          <a:bodyPr/>
          <a:lstStyle/>
          <a:p>
            <a:r>
              <a:rPr lang="en-US" sz="900" b="1">
                <a:latin typeface="Times New Roman" pitchFamily="18" charset="0"/>
                <a:cs typeface="Times New Roman" pitchFamily="18" charset="0"/>
              </a:rPr>
              <a:t>radiation shielding</a:t>
            </a:r>
            <a:endParaRPr lang="en-US">
              <a:latin typeface="Calibri" pitchFamily="34" charset="0"/>
              <a:cs typeface="Times New Roman" pitchFamily="18" charset="0"/>
            </a:endParaRPr>
          </a:p>
        </p:txBody>
      </p:sp>
      <p:sp>
        <p:nvSpPr>
          <p:cNvPr id="33799" name="Text Box 11"/>
          <p:cNvSpPr txBox="1">
            <a:spLocks noChangeArrowheads="1"/>
          </p:cNvSpPr>
          <p:nvPr/>
        </p:nvSpPr>
        <p:spPr bwMode="auto">
          <a:xfrm>
            <a:off x="1981200" y="5105400"/>
            <a:ext cx="571500" cy="457200"/>
          </a:xfrm>
          <a:prstGeom prst="rect">
            <a:avLst/>
          </a:prstGeom>
          <a:solidFill>
            <a:srgbClr val="FFFFFF"/>
          </a:solidFill>
          <a:ln w="9525">
            <a:noFill/>
            <a:miter lim="800000"/>
            <a:headEnd/>
            <a:tailEnd/>
          </a:ln>
        </p:spPr>
        <p:txBody>
          <a:bodyPr/>
          <a:lstStyle/>
          <a:p>
            <a:r>
              <a:rPr lang="en-US" sz="900" b="1" dirty="0">
                <a:latin typeface="Times New Roman" pitchFamily="18" charset="0"/>
                <a:cs typeface="Times New Roman" pitchFamily="18" charset="0"/>
              </a:rPr>
              <a:t>helium vessel 32”</a:t>
            </a:r>
            <a:endParaRPr lang="en-US" dirty="0">
              <a:latin typeface="Calibri" pitchFamily="34" charset="0"/>
              <a:cs typeface="Times New Roman" pitchFamily="18" charset="0"/>
            </a:endParaRPr>
          </a:p>
        </p:txBody>
      </p:sp>
      <p:sp>
        <p:nvSpPr>
          <p:cNvPr id="33800" name="Line 12"/>
          <p:cNvSpPr>
            <a:spLocks noChangeShapeType="1"/>
          </p:cNvSpPr>
          <p:nvPr/>
        </p:nvSpPr>
        <p:spPr bwMode="auto">
          <a:xfrm flipH="1" flipV="1">
            <a:off x="1600200" y="4876800"/>
            <a:ext cx="381000" cy="228600"/>
          </a:xfrm>
          <a:prstGeom prst="line">
            <a:avLst/>
          </a:prstGeom>
          <a:noFill/>
          <a:ln w="9525">
            <a:solidFill>
              <a:schemeClr val="tx1"/>
            </a:solidFill>
            <a:round/>
            <a:headEnd/>
            <a:tailEnd type="triangle" w="med" len="med"/>
          </a:ln>
        </p:spPr>
        <p:txBody>
          <a:bodyPr/>
          <a:lstStyle/>
          <a:p>
            <a:endParaRPr lang="en-US"/>
          </a:p>
        </p:txBody>
      </p:sp>
      <p:sp>
        <p:nvSpPr>
          <p:cNvPr id="33801" name="Text Box 13"/>
          <p:cNvSpPr txBox="1">
            <a:spLocks noChangeArrowheads="1"/>
          </p:cNvSpPr>
          <p:nvPr/>
        </p:nvSpPr>
        <p:spPr bwMode="auto">
          <a:xfrm>
            <a:off x="2057400" y="4114800"/>
            <a:ext cx="533400" cy="615950"/>
          </a:xfrm>
          <a:prstGeom prst="rect">
            <a:avLst/>
          </a:prstGeom>
          <a:solidFill>
            <a:srgbClr val="FFFFFF"/>
          </a:solidFill>
          <a:ln w="9525">
            <a:noFill/>
            <a:miter lim="800000"/>
            <a:headEnd/>
            <a:tailEnd/>
          </a:ln>
        </p:spPr>
        <p:txBody>
          <a:bodyPr lIns="0" tIns="0" rIns="0" bIns="0"/>
          <a:lstStyle/>
          <a:p>
            <a:r>
              <a:rPr lang="en-US" sz="900" b="1" dirty="0">
                <a:latin typeface="Times New Roman" pitchFamily="18" charset="0"/>
                <a:cs typeface="Times New Roman" pitchFamily="18" charset="0"/>
              </a:rPr>
              <a:t>vacuum vessel </a:t>
            </a:r>
            <a:r>
              <a:rPr lang="en-US" sz="900" b="1" dirty="0">
                <a:latin typeface="Symbol" pitchFamily="18" charset="2"/>
                <a:cs typeface="Times New Roman" pitchFamily="18" charset="0"/>
              </a:rPr>
              <a:t>f</a:t>
            </a:r>
            <a:r>
              <a:rPr lang="en-US" sz="900" b="1" dirty="0">
                <a:latin typeface="Times New Roman" pitchFamily="18" charset="0"/>
                <a:cs typeface="Times New Roman" pitchFamily="18" charset="0"/>
              </a:rPr>
              <a:t>=54”</a:t>
            </a:r>
            <a:endParaRPr lang="en-US" dirty="0">
              <a:latin typeface="Calibri" pitchFamily="34" charset="0"/>
              <a:cs typeface="Times New Roman" pitchFamily="18" charset="0"/>
            </a:endParaRPr>
          </a:p>
        </p:txBody>
      </p:sp>
      <p:sp>
        <p:nvSpPr>
          <p:cNvPr id="33802" name="Line 14"/>
          <p:cNvSpPr>
            <a:spLocks noChangeShapeType="1"/>
          </p:cNvSpPr>
          <p:nvPr/>
        </p:nvSpPr>
        <p:spPr bwMode="auto">
          <a:xfrm flipH="1" flipV="1">
            <a:off x="1828800" y="4038600"/>
            <a:ext cx="228600" cy="76200"/>
          </a:xfrm>
          <a:prstGeom prst="line">
            <a:avLst/>
          </a:prstGeom>
          <a:noFill/>
          <a:ln w="9525">
            <a:solidFill>
              <a:srgbClr val="000000"/>
            </a:solidFill>
            <a:round/>
            <a:headEnd/>
            <a:tailEnd type="triangle" w="med" len="med"/>
          </a:ln>
        </p:spPr>
        <p:txBody>
          <a:bodyPr/>
          <a:lstStyle/>
          <a:p>
            <a:endParaRPr lang="en-US"/>
          </a:p>
        </p:txBody>
      </p:sp>
      <p:sp>
        <p:nvSpPr>
          <p:cNvPr id="33803" name="Line 15"/>
          <p:cNvSpPr>
            <a:spLocks noChangeShapeType="1"/>
          </p:cNvSpPr>
          <p:nvPr/>
        </p:nvSpPr>
        <p:spPr bwMode="auto">
          <a:xfrm flipV="1">
            <a:off x="685800" y="3581400"/>
            <a:ext cx="609600" cy="1066800"/>
          </a:xfrm>
          <a:prstGeom prst="line">
            <a:avLst/>
          </a:prstGeom>
          <a:noFill/>
          <a:ln w="9525">
            <a:solidFill>
              <a:srgbClr val="000000"/>
            </a:solidFill>
            <a:round/>
            <a:headEnd/>
            <a:tailEnd type="triangle" w="med" len="med"/>
          </a:ln>
        </p:spPr>
        <p:txBody>
          <a:bodyPr/>
          <a:lstStyle/>
          <a:p>
            <a:endParaRPr lang="en-US"/>
          </a:p>
        </p:txBody>
      </p:sp>
      <p:sp>
        <p:nvSpPr>
          <p:cNvPr id="33804" name="Text Box 16"/>
          <p:cNvSpPr txBox="1">
            <a:spLocks noChangeArrowheads="1"/>
          </p:cNvSpPr>
          <p:nvPr/>
        </p:nvSpPr>
        <p:spPr bwMode="auto">
          <a:xfrm>
            <a:off x="304800" y="5105400"/>
            <a:ext cx="568325" cy="317500"/>
          </a:xfrm>
          <a:prstGeom prst="rect">
            <a:avLst/>
          </a:prstGeom>
          <a:solidFill>
            <a:srgbClr val="FFFFFF"/>
          </a:solidFill>
          <a:ln w="9525">
            <a:noFill/>
            <a:miter lim="800000"/>
            <a:headEnd/>
            <a:tailEnd/>
          </a:ln>
        </p:spPr>
        <p:txBody>
          <a:bodyPr/>
          <a:lstStyle/>
          <a:p>
            <a:r>
              <a:rPr lang="en-US" sz="900" b="1">
                <a:latin typeface="Times New Roman" pitchFamily="18" charset="0"/>
                <a:cs typeface="Times New Roman" pitchFamily="18" charset="0"/>
              </a:rPr>
              <a:t>cavity</a:t>
            </a:r>
            <a:endParaRPr lang="en-US">
              <a:latin typeface="Calibri" pitchFamily="34" charset="0"/>
              <a:cs typeface="Times New Roman" pitchFamily="18" charset="0"/>
            </a:endParaRPr>
          </a:p>
        </p:txBody>
      </p:sp>
      <p:sp>
        <p:nvSpPr>
          <p:cNvPr id="33805" name="Line 17"/>
          <p:cNvSpPr>
            <a:spLocks noChangeShapeType="1"/>
          </p:cNvSpPr>
          <p:nvPr/>
        </p:nvSpPr>
        <p:spPr bwMode="auto">
          <a:xfrm flipV="1">
            <a:off x="762000" y="4572000"/>
            <a:ext cx="533400" cy="685800"/>
          </a:xfrm>
          <a:prstGeom prst="line">
            <a:avLst/>
          </a:prstGeom>
          <a:noFill/>
          <a:ln w="9525">
            <a:solidFill>
              <a:srgbClr val="000000"/>
            </a:solidFill>
            <a:round/>
            <a:headEnd/>
            <a:tailEnd type="triangle" w="med" len="med"/>
          </a:ln>
        </p:spPr>
        <p:txBody>
          <a:bodyPr/>
          <a:lstStyle/>
          <a:p>
            <a:endParaRPr lang="en-US"/>
          </a:p>
        </p:txBody>
      </p:sp>
      <p:sp>
        <p:nvSpPr>
          <p:cNvPr id="33807" name="Rectangle 18"/>
          <p:cNvSpPr>
            <a:spLocks noChangeArrowheads="1"/>
          </p:cNvSpPr>
          <p:nvPr/>
        </p:nvSpPr>
        <p:spPr bwMode="auto">
          <a:xfrm>
            <a:off x="762000" y="152400"/>
            <a:ext cx="7010400" cy="954088"/>
          </a:xfrm>
          <a:prstGeom prst="rect">
            <a:avLst/>
          </a:prstGeom>
          <a:noFill/>
          <a:ln w="9525">
            <a:noFill/>
            <a:miter lim="800000"/>
            <a:headEnd/>
            <a:tailEnd/>
          </a:ln>
        </p:spPr>
        <p:txBody>
          <a:bodyPr>
            <a:spAutoFit/>
          </a:bodyPr>
          <a:lstStyle/>
          <a:p>
            <a:pPr algn="ctr"/>
            <a:r>
              <a:rPr lang="en-US" sz="2800" b="1">
                <a:solidFill>
                  <a:srgbClr val="00B050"/>
                </a:solidFill>
              </a:rPr>
              <a:t>Development of VTS-2 in collaboration with  FNAL</a:t>
            </a:r>
            <a:endParaRPr lang="en-US" sz="2000" b="1">
              <a:solidFill>
                <a:srgbClr val="00B05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rgbClr val="00B050"/>
                </a:solidFill>
              </a:rPr>
              <a:t>VTS-2 Development</a:t>
            </a:r>
            <a:endParaRPr lang="en-US" dirty="0">
              <a:solidFill>
                <a:srgbClr val="00B050"/>
              </a:solidFill>
            </a:endParaRPr>
          </a:p>
        </p:txBody>
      </p:sp>
      <p:sp>
        <p:nvSpPr>
          <p:cNvPr id="34819" name="TextBox 2"/>
          <p:cNvSpPr txBox="1">
            <a:spLocks noChangeArrowheads="1"/>
          </p:cNvSpPr>
          <p:nvPr/>
        </p:nvSpPr>
        <p:spPr bwMode="auto">
          <a:xfrm>
            <a:off x="228600" y="1295400"/>
            <a:ext cx="5410200" cy="2585323"/>
          </a:xfrm>
          <a:prstGeom prst="rect">
            <a:avLst/>
          </a:prstGeom>
          <a:noFill/>
          <a:ln w="9525">
            <a:noFill/>
            <a:miter lim="800000"/>
            <a:headEnd/>
            <a:tailEnd/>
          </a:ln>
        </p:spPr>
        <p:txBody>
          <a:bodyPr wrap="square">
            <a:spAutoFit/>
          </a:bodyPr>
          <a:lstStyle/>
          <a:p>
            <a:pPr>
              <a:buFont typeface="Wingdings" pitchFamily="2" charset="2"/>
              <a:buChar char="v"/>
            </a:pPr>
            <a:r>
              <a:rPr lang="en-US" dirty="0"/>
              <a:t> Design study of 32” bore VTS-2</a:t>
            </a:r>
          </a:p>
          <a:p>
            <a:pPr lvl="1">
              <a:buFont typeface="Wingdings" pitchFamily="2" charset="2"/>
              <a:buChar char="Ø"/>
            </a:pPr>
            <a:r>
              <a:rPr lang="en-US" dirty="0"/>
              <a:t> Engineering design of </a:t>
            </a:r>
          </a:p>
          <a:p>
            <a:pPr lvl="2">
              <a:buFont typeface="Wingdings" pitchFamily="2" charset="2"/>
              <a:buChar char="Ø"/>
            </a:pPr>
            <a:r>
              <a:rPr lang="en-US" dirty="0" err="1"/>
              <a:t>LHe</a:t>
            </a:r>
            <a:r>
              <a:rPr lang="en-US" dirty="0"/>
              <a:t>, Vessel, 80 K shield, Top Flange, </a:t>
            </a:r>
          </a:p>
          <a:p>
            <a:pPr lvl="2">
              <a:buFont typeface="Wingdings" pitchFamily="2" charset="2"/>
              <a:buChar char="Ø"/>
            </a:pPr>
            <a:r>
              <a:rPr lang="en-US" dirty="0"/>
              <a:t>internal &amp; external magnetic shield </a:t>
            </a:r>
          </a:p>
          <a:p>
            <a:pPr lvl="2">
              <a:buFont typeface="Wingdings" pitchFamily="2" charset="2"/>
              <a:buChar char="Ø"/>
            </a:pPr>
            <a:r>
              <a:rPr lang="en-US" dirty="0"/>
              <a:t>Vacuum Vessel (54” OD</a:t>
            </a:r>
            <a:r>
              <a:rPr lang="en-US" dirty="0" smtClean="0"/>
              <a:t>)</a:t>
            </a:r>
          </a:p>
          <a:p>
            <a:pPr lvl="2">
              <a:buFont typeface="Wingdings" pitchFamily="2" charset="2"/>
              <a:buChar char="Ø"/>
            </a:pPr>
            <a:r>
              <a:rPr lang="en-US" dirty="0" smtClean="0"/>
              <a:t>JT Heat Exchanger</a:t>
            </a:r>
            <a:endParaRPr lang="en-US" dirty="0"/>
          </a:p>
          <a:p>
            <a:pPr>
              <a:buFont typeface="Wingdings" pitchFamily="2" charset="2"/>
              <a:buChar char="v"/>
            </a:pPr>
            <a:r>
              <a:rPr lang="en-US" dirty="0" smtClean="0"/>
              <a:t>Design </a:t>
            </a:r>
            <a:r>
              <a:rPr lang="en-US" dirty="0"/>
              <a:t>&amp; Fabrication </a:t>
            </a:r>
            <a:r>
              <a:rPr lang="en-US" dirty="0" smtClean="0"/>
              <a:t>of </a:t>
            </a:r>
            <a:r>
              <a:rPr lang="en-US" dirty="0"/>
              <a:t>VTS-2 at Indian </a:t>
            </a:r>
            <a:r>
              <a:rPr lang="en-US" dirty="0" smtClean="0"/>
              <a:t>Industry</a:t>
            </a:r>
            <a:endParaRPr lang="en-US" dirty="0"/>
          </a:p>
          <a:p>
            <a:pPr>
              <a:buFont typeface="Wingdings" pitchFamily="2" charset="2"/>
              <a:buChar char="v"/>
            </a:pPr>
            <a:r>
              <a:rPr lang="en-US" dirty="0"/>
              <a:t> Evaluation of VTS-2 at RRCAT </a:t>
            </a:r>
          </a:p>
          <a:p>
            <a:endParaRPr lang="en-US" dirty="0"/>
          </a:p>
        </p:txBody>
      </p:sp>
      <p:pic>
        <p:nvPicPr>
          <p:cNvPr id="4" name="Picture 3" descr="Helium Vessel Model-001.JPG"/>
          <p:cNvPicPr>
            <a:picLocks noChangeAspect="1"/>
          </p:cNvPicPr>
          <p:nvPr/>
        </p:nvPicPr>
        <p:blipFill>
          <a:blip r:embed="rId2"/>
          <a:stretch>
            <a:fillRect/>
          </a:stretch>
        </p:blipFill>
        <p:spPr>
          <a:xfrm>
            <a:off x="381000" y="4267200"/>
            <a:ext cx="3935765" cy="2057399"/>
          </a:xfrm>
          <a:prstGeom prst="rect">
            <a:avLst/>
          </a:prstGeom>
        </p:spPr>
      </p:pic>
      <p:pic>
        <p:nvPicPr>
          <p:cNvPr id="5" name="Picture 4" descr="Helium Vessel Model-003.JPG"/>
          <p:cNvPicPr>
            <a:picLocks noChangeAspect="1"/>
          </p:cNvPicPr>
          <p:nvPr/>
        </p:nvPicPr>
        <p:blipFill>
          <a:blip r:embed="rId3"/>
          <a:stretch>
            <a:fillRect/>
          </a:stretch>
        </p:blipFill>
        <p:spPr>
          <a:xfrm>
            <a:off x="5470312" y="1981200"/>
            <a:ext cx="3673688" cy="2133600"/>
          </a:xfrm>
          <a:prstGeom prst="rect">
            <a:avLst/>
          </a:prstGeom>
        </p:spPr>
      </p:pic>
      <p:sp>
        <p:nvSpPr>
          <p:cNvPr id="6" name="TextBox 5"/>
          <p:cNvSpPr txBox="1"/>
          <p:nvPr/>
        </p:nvSpPr>
        <p:spPr>
          <a:xfrm>
            <a:off x="685800" y="3886200"/>
            <a:ext cx="3276600" cy="381000"/>
          </a:xfrm>
          <a:prstGeom prst="rect">
            <a:avLst/>
          </a:prstGeom>
          <a:noFill/>
        </p:spPr>
        <p:txBody>
          <a:bodyPr wrap="square" rtlCol="0">
            <a:spAutoFit/>
          </a:bodyPr>
          <a:lstStyle/>
          <a:p>
            <a:r>
              <a:rPr lang="en-US" dirty="0" smtClean="0">
                <a:solidFill>
                  <a:srgbClr val="00B050"/>
                </a:solidFill>
              </a:rPr>
              <a:t>Assembly of VTS-2</a:t>
            </a:r>
            <a:endParaRPr lang="en-US" dirty="0">
              <a:solidFill>
                <a:srgbClr val="00B050"/>
              </a:solidFill>
            </a:endParaRPr>
          </a:p>
        </p:txBody>
      </p:sp>
      <p:sp>
        <p:nvSpPr>
          <p:cNvPr id="7" name="TextBox 6"/>
          <p:cNvSpPr txBox="1"/>
          <p:nvPr/>
        </p:nvSpPr>
        <p:spPr>
          <a:xfrm>
            <a:off x="5638800" y="1524000"/>
            <a:ext cx="3276600" cy="381000"/>
          </a:xfrm>
          <a:prstGeom prst="rect">
            <a:avLst/>
          </a:prstGeom>
          <a:noFill/>
        </p:spPr>
        <p:txBody>
          <a:bodyPr wrap="square" rtlCol="0">
            <a:spAutoFit/>
          </a:bodyPr>
          <a:lstStyle/>
          <a:p>
            <a:r>
              <a:rPr lang="en-US" dirty="0" err="1" smtClean="0">
                <a:solidFill>
                  <a:srgbClr val="00B050"/>
                </a:solidFill>
              </a:rPr>
              <a:t>LHe</a:t>
            </a:r>
            <a:r>
              <a:rPr lang="en-US" dirty="0" smtClean="0">
                <a:solidFill>
                  <a:srgbClr val="00B050"/>
                </a:solidFill>
              </a:rPr>
              <a:t> Vessel of VTS-2</a:t>
            </a:r>
            <a:endParaRPr lang="en-US" dirty="0">
              <a:solidFill>
                <a:srgbClr val="00B050"/>
              </a:solidFill>
            </a:endParaRPr>
          </a:p>
        </p:txBody>
      </p:sp>
      <p:sp>
        <p:nvSpPr>
          <p:cNvPr id="8" name="WordArt 2"/>
          <p:cNvSpPr>
            <a:spLocks noChangeArrowheads="1" noChangeShapeType="1" noTextEdit="1"/>
          </p:cNvSpPr>
          <p:nvPr/>
        </p:nvSpPr>
        <p:spPr bwMode="auto">
          <a:xfrm>
            <a:off x="6553200" y="5715000"/>
            <a:ext cx="2268538" cy="762000"/>
          </a:xfrm>
          <a:prstGeom prst="rect">
            <a:avLst/>
          </a:prstGeom>
        </p:spPr>
        <p:txBody>
          <a:bodyPr wrap="none" fromWordArt="1">
            <a:prstTxWarp prst="textPlain">
              <a:avLst>
                <a:gd name="adj" fmla="val 50000"/>
              </a:avLst>
            </a:prstTxWarp>
          </a:bodyPr>
          <a:lstStyle/>
          <a:p>
            <a:pPr algn="ctr"/>
            <a:r>
              <a:rPr lang="en-US" sz="3600" kern="10" dirty="0">
                <a:ln w="12700">
                  <a:solidFill>
                    <a:srgbClr val="3333CC"/>
                  </a:solidFill>
                  <a:round/>
                  <a:headEnd/>
                  <a:tailEnd/>
                </a:ln>
                <a:solidFill>
                  <a:srgbClr val="0070C0"/>
                </a:solidFill>
                <a:effectLst>
                  <a:outerShdw dist="45791" dir="2021404" algn="ctr" rotWithShape="0">
                    <a:srgbClr val="9999FF"/>
                  </a:outerShdw>
                </a:effectLst>
                <a:latin typeface="Arial Black"/>
              </a:rPr>
              <a:t>Thank You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28600" y="1143000"/>
            <a:ext cx="8713788" cy="5329238"/>
          </a:xfrm>
          <a:prstGeom prst="rect">
            <a:avLst/>
          </a:prstGeom>
          <a:noFill/>
          <a:ln w="9525">
            <a:noFill/>
            <a:miter lim="800000"/>
            <a:headEnd/>
            <a:tailEnd/>
          </a:ln>
        </p:spPr>
        <p:txBody>
          <a:bodyPr>
            <a:spAutoFit/>
          </a:bodyPr>
          <a:lstStyle/>
          <a:p>
            <a:pPr marL="457200" indent="-457200">
              <a:lnSpc>
                <a:spcPct val="80000"/>
              </a:lnSpc>
              <a:spcBef>
                <a:spcPct val="50000"/>
              </a:spcBef>
              <a:buFontTx/>
              <a:buAutoNum type="arabicPeriod"/>
            </a:pPr>
            <a:r>
              <a:rPr lang="en-US" sz="2800" b="1">
                <a:latin typeface="Times New Roman" pitchFamily="18" charset="0"/>
              </a:rPr>
              <a:t>Development of SCRF</a:t>
            </a:r>
            <a:r>
              <a:rPr lang="en-US" sz="2800">
                <a:latin typeface="Times New Roman" pitchFamily="18" charset="0"/>
              </a:rPr>
              <a:t> </a:t>
            </a:r>
            <a:r>
              <a:rPr lang="en-US" sz="2800" b="1">
                <a:latin typeface="Times New Roman" pitchFamily="18" charset="0"/>
              </a:rPr>
              <a:t>Science and Technology, </a:t>
            </a:r>
            <a:r>
              <a:rPr lang="en-US" sz="2800">
                <a:latin typeface="Times New Roman" pitchFamily="18" charset="0"/>
              </a:rPr>
              <a:t>including setting up</a:t>
            </a:r>
            <a:r>
              <a:rPr lang="en-US" sz="2800" b="1">
                <a:latin typeface="Times New Roman" pitchFamily="18" charset="0"/>
              </a:rPr>
              <a:t> of infrastructure facilities for SCRF Cavity for High Energy &amp; High Power Accelerator Applications</a:t>
            </a:r>
          </a:p>
          <a:p>
            <a:pPr marL="457200" indent="-457200">
              <a:spcBef>
                <a:spcPct val="50000"/>
              </a:spcBef>
              <a:buFontTx/>
              <a:buAutoNum type="arabicPeriod"/>
            </a:pPr>
            <a:r>
              <a:rPr lang="en-US" sz="2800" b="1">
                <a:latin typeface="Times New Roman" pitchFamily="18" charset="0"/>
              </a:rPr>
              <a:t>Indian participation in</a:t>
            </a:r>
            <a:r>
              <a:rPr lang="en-US" sz="2800">
                <a:latin typeface="Times New Roman" pitchFamily="18" charset="0"/>
              </a:rPr>
              <a:t> </a:t>
            </a:r>
            <a:r>
              <a:rPr lang="en-US" sz="2800" b="1">
                <a:latin typeface="Times New Roman" pitchFamily="18" charset="0"/>
              </a:rPr>
              <a:t>ILC/XFEL/Proton Driver</a:t>
            </a:r>
            <a:endParaRPr lang="en-US" sz="2800">
              <a:latin typeface="Times New Roman" pitchFamily="18" charset="0"/>
            </a:endParaRPr>
          </a:p>
          <a:p>
            <a:pPr marL="457200" indent="-457200">
              <a:lnSpc>
                <a:spcPct val="80000"/>
              </a:lnSpc>
              <a:spcBef>
                <a:spcPct val="50000"/>
              </a:spcBef>
              <a:buFontTx/>
              <a:buAutoNum type="arabicPeriod"/>
            </a:pPr>
            <a:r>
              <a:rPr lang="en-US" sz="2800" b="1">
                <a:latin typeface="Times New Roman" pitchFamily="18" charset="0"/>
              </a:rPr>
              <a:t>Superconducting Materials R &amp; D</a:t>
            </a:r>
            <a:r>
              <a:rPr lang="en-US" sz="2800">
                <a:latin typeface="Times New Roman" pitchFamily="18" charset="0"/>
              </a:rPr>
              <a:t> for SCRF cavity related research. </a:t>
            </a:r>
          </a:p>
          <a:p>
            <a:pPr marL="457200" indent="-457200">
              <a:lnSpc>
                <a:spcPct val="80000"/>
              </a:lnSpc>
              <a:spcBef>
                <a:spcPct val="50000"/>
              </a:spcBef>
              <a:buFontTx/>
              <a:buAutoNum type="arabicPeriod"/>
            </a:pPr>
            <a:r>
              <a:rPr lang="en-US" sz="2800" b="1">
                <a:latin typeface="Times New Roman" pitchFamily="18" charset="0"/>
              </a:rPr>
              <a:t>Application of SCRF </a:t>
            </a:r>
            <a:r>
              <a:rPr lang="en-US" sz="2800">
                <a:latin typeface="Times New Roman" pitchFamily="18" charset="0"/>
              </a:rPr>
              <a:t>in development of an infrared source, High Power Proton Accelerator for Spallation Neutron Source etc.</a:t>
            </a:r>
            <a:endParaRPr lang="en-AU" sz="2800">
              <a:latin typeface="Times New Roman" pitchFamily="18" charset="0"/>
            </a:endParaRPr>
          </a:p>
          <a:p>
            <a:pPr marL="457200" indent="-457200">
              <a:lnSpc>
                <a:spcPct val="80000"/>
              </a:lnSpc>
              <a:spcBef>
                <a:spcPct val="50000"/>
              </a:spcBef>
              <a:buFontTx/>
              <a:buAutoNum type="arabicPeriod"/>
            </a:pPr>
            <a:endParaRPr lang="en-US" sz="2400">
              <a:latin typeface="Times New Roman" pitchFamily="18" charset="0"/>
            </a:endParaRPr>
          </a:p>
          <a:p>
            <a:pPr marL="457200" indent="-457200">
              <a:spcBef>
                <a:spcPct val="50000"/>
              </a:spcBef>
              <a:buFontTx/>
              <a:buAutoNum type="arabicPeriod"/>
            </a:pPr>
            <a:endParaRPr lang="en-US" sz="900">
              <a:solidFill>
                <a:schemeClr val="accent2"/>
              </a:solidFill>
              <a:latin typeface="Times New Roman" pitchFamily="18" charset="0"/>
            </a:endParaRPr>
          </a:p>
          <a:p>
            <a:pPr marL="457200" indent="-457200"/>
            <a:endParaRPr lang="en-US" sz="2400">
              <a:solidFill>
                <a:srgbClr val="FF0000"/>
              </a:solidFill>
              <a:latin typeface="Times New Roman" pitchFamily="18" charset="0"/>
            </a:endParaRPr>
          </a:p>
        </p:txBody>
      </p:sp>
      <p:sp>
        <p:nvSpPr>
          <p:cNvPr id="5123" name="Rectangle 3"/>
          <p:cNvSpPr>
            <a:spLocks noGrp="1" noChangeArrowheads="1"/>
          </p:cNvSpPr>
          <p:nvPr>
            <p:ph type="subTitle" idx="1"/>
          </p:nvPr>
        </p:nvSpPr>
        <p:spPr>
          <a:xfrm>
            <a:off x="1066800" y="188913"/>
            <a:ext cx="6553200" cy="877887"/>
          </a:xfrm>
        </p:spPr>
        <p:txBody>
          <a:bodyPr>
            <a:normAutofit/>
          </a:bodyPr>
          <a:lstStyle/>
          <a:p>
            <a:pPr eaLnBrk="1" fontAlgn="auto" hangingPunct="1">
              <a:lnSpc>
                <a:spcPct val="90000"/>
              </a:lnSpc>
              <a:spcAft>
                <a:spcPts val="0"/>
              </a:spcAft>
              <a:buFont typeface="Wingdings 2"/>
              <a:buNone/>
              <a:defRPr/>
            </a:pPr>
            <a:r>
              <a:rPr lang="en-US" b="1" dirty="0">
                <a:solidFill>
                  <a:schemeClr val="hlink"/>
                </a:solidFill>
              </a:rPr>
              <a:t>Motivation</a:t>
            </a:r>
            <a:r>
              <a:rPr lang="en-US" b="1" dirty="0"/>
              <a:t>: </a:t>
            </a:r>
            <a:r>
              <a:rPr lang="en-US" b="1" dirty="0">
                <a:solidFill>
                  <a:srgbClr val="0033CC"/>
                </a:solidFill>
              </a:rPr>
              <a:t>Link to </a:t>
            </a:r>
            <a:r>
              <a:rPr lang="en-US" b="1" dirty="0" smtClean="0">
                <a:solidFill>
                  <a:srgbClr val="0033CC"/>
                </a:solidFill>
              </a:rPr>
              <a:t>Major </a:t>
            </a:r>
            <a:r>
              <a:rPr lang="en-US" b="1" dirty="0">
                <a:solidFill>
                  <a:srgbClr val="0033CC"/>
                </a:solidFill>
              </a:rPr>
              <a:t>Programs </a:t>
            </a:r>
          </a:p>
          <a:p>
            <a:pPr eaLnBrk="1" fontAlgn="auto" hangingPunct="1">
              <a:lnSpc>
                <a:spcPct val="90000"/>
              </a:lnSpc>
              <a:spcAft>
                <a:spcPts val="0"/>
              </a:spcAft>
              <a:buFont typeface="Wingdings 2"/>
              <a:buNone/>
              <a:defRPr/>
            </a:pPr>
            <a:r>
              <a:rPr lang="en-US" b="1" dirty="0" smtClean="0">
                <a:solidFill>
                  <a:srgbClr val="0033CC"/>
                </a:solidFill>
              </a:rPr>
              <a:t>                   (</a:t>
            </a:r>
            <a:r>
              <a:rPr lang="en-US" b="1" dirty="0">
                <a:solidFill>
                  <a:srgbClr val="0033CC"/>
                </a:solidFill>
              </a:rPr>
              <a:t>Domestic and International)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8153400" cy="838200"/>
          </a:xfrm>
        </p:spPr>
        <p:txBody>
          <a:bodyPr/>
          <a:lstStyle/>
          <a:p>
            <a:pPr eaLnBrk="1" fontAlgn="auto" hangingPunct="1">
              <a:spcAft>
                <a:spcPts val="0"/>
              </a:spcAft>
              <a:defRPr/>
            </a:pPr>
            <a:r>
              <a:rPr lang="en-US" dirty="0" smtClean="0"/>
              <a:t>Project Objective</a:t>
            </a:r>
            <a:endParaRPr lang="en-US" dirty="0"/>
          </a:p>
        </p:txBody>
      </p:sp>
      <p:sp>
        <p:nvSpPr>
          <p:cNvPr id="3" name="Content Placeholder 2"/>
          <p:cNvSpPr>
            <a:spLocks noGrp="1"/>
          </p:cNvSpPr>
          <p:nvPr>
            <p:ph idx="1"/>
          </p:nvPr>
        </p:nvSpPr>
        <p:spPr>
          <a:xfrm>
            <a:off x="152400" y="1143000"/>
            <a:ext cx="8839200" cy="5486400"/>
          </a:xfrm>
        </p:spPr>
        <p:txBody>
          <a:bodyPr>
            <a:normAutofit fontScale="92500"/>
          </a:bodyPr>
          <a:lstStyle/>
          <a:p>
            <a:pPr eaLnBrk="1" fontAlgn="auto" hangingPunct="1">
              <a:spcAft>
                <a:spcPts val="0"/>
              </a:spcAft>
              <a:buFont typeface="Wingdings" pitchFamily="2" charset="2"/>
              <a:buChar char="ü"/>
              <a:defRPr/>
            </a:pPr>
            <a:r>
              <a:rPr lang="en-US" dirty="0" smtClean="0"/>
              <a:t>Technology development and setting up of an infrastructure for the SCRF cavity fabrication, chemical processing, cleaning, assembly and testing at required accelerating gradient for accelerator applications like SNS, XFEL, ILC etc. </a:t>
            </a:r>
          </a:p>
          <a:p>
            <a:pPr eaLnBrk="1" fontAlgn="auto" hangingPunct="1">
              <a:spcAft>
                <a:spcPts val="0"/>
              </a:spcAft>
              <a:buFont typeface="Wingdings" pitchFamily="2" charset="2"/>
              <a:buChar char="ü"/>
              <a:defRPr/>
            </a:pPr>
            <a:r>
              <a:rPr lang="en-US" dirty="0" smtClean="0"/>
              <a:t>Establish Cryogenic Infrastructure to operate large systems</a:t>
            </a:r>
          </a:p>
          <a:p>
            <a:pPr eaLnBrk="1" fontAlgn="auto" hangingPunct="1">
              <a:spcAft>
                <a:spcPts val="0"/>
              </a:spcAft>
              <a:buFont typeface="Wingdings" pitchFamily="2" charset="2"/>
              <a:buChar char="ü"/>
              <a:defRPr/>
            </a:pPr>
            <a:r>
              <a:rPr lang="en-US" dirty="0" smtClean="0"/>
              <a:t>Experimental research in bulk and thin film superconducting materials for SCRF cavities of high gradient and quality factor.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457200" y="228600"/>
            <a:ext cx="7696200" cy="1128713"/>
          </a:xfrm>
          <a:prstGeom prst="rect">
            <a:avLst/>
          </a:prstGeom>
          <a:noFill/>
          <a:ln w="9525">
            <a:noFill/>
            <a:miter lim="800000"/>
            <a:headEnd/>
            <a:tailEnd/>
          </a:ln>
          <a:effectLst/>
        </p:spPr>
        <p:txBody>
          <a:bodyPr wrap="square">
            <a:spAutoFit/>
          </a:bodyPr>
          <a:lstStyle/>
          <a:p>
            <a:pPr algn="ctr"/>
            <a:r>
              <a:rPr lang="en-US" sz="3200" dirty="0">
                <a:solidFill>
                  <a:srgbClr val="00B050"/>
                </a:solidFill>
              </a:rPr>
              <a:t>Development of 1.3 GHz TTF Cavity</a:t>
            </a:r>
            <a:r>
              <a:rPr lang="en-US" sz="3200" b="1" dirty="0">
                <a:solidFill>
                  <a:srgbClr val="00B050"/>
                </a:solidFill>
              </a:rPr>
              <a:t> </a:t>
            </a:r>
          </a:p>
          <a:p>
            <a:pPr algn="ctr"/>
            <a:r>
              <a:rPr lang="en-US" sz="3200" dirty="0">
                <a:solidFill>
                  <a:srgbClr val="00B050"/>
                </a:solidFill>
              </a:rPr>
              <a:t>Forming and Machining Tooling</a:t>
            </a:r>
            <a:r>
              <a:rPr lang="en-US" sz="3600" dirty="0">
                <a:solidFill>
                  <a:srgbClr val="00B050"/>
                </a:solidFill>
              </a:rPr>
              <a:t> </a:t>
            </a:r>
          </a:p>
        </p:txBody>
      </p:sp>
      <p:sp>
        <p:nvSpPr>
          <p:cNvPr id="4103" name="Text Box 7"/>
          <p:cNvSpPr txBox="1">
            <a:spLocks noChangeArrowheads="1"/>
          </p:cNvSpPr>
          <p:nvPr/>
        </p:nvSpPr>
        <p:spPr bwMode="auto">
          <a:xfrm>
            <a:off x="457200" y="1676400"/>
            <a:ext cx="2895600" cy="4486275"/>
          </a:xfrm>
          <a:prstGeom prst="rect">
            <a:avLst/>
          </a:prstGeom>
          <a:noFill/>
          <a:ln w="9525" algn="ctr">
            <a:noFill/>
            <a:miter lim="800000"/>
            <a:headEnd/>
            <a:tailEnd/>
          </a:ln>
          <a:effectLst/>
        </p:spPr>
        <p:txBody>
          <a:bodyPr>
            <a:spAutoFit/>
          </a:bodyPr>
          <a:lstStyle/>
          <a:p>
            <a:pPr algn="just">
              <a:buFontTx/>
              <a:buChar char="•"/>
            </a:pPr>
            <a:r>
              <a:rPr lang="en-US" b="1">
                <a:solidFill>
                  <a:srgbClr val="D60093"/>
                </a:solidFill>
              </a:rPr>
              <a:t>  Manufactured and qualified one complete set of forming and machining tooling (Mid half cell, Long end half cell, Short end half cell) for TTF cavity.</a:t>
            </a:r>
          </a:p>
          <a:p>
            <a:pPr algn="just"/>
            <a:endParaRPr lang="en-US" b="1">
              <a:solidFill>
                <a:srgbClr val="D60093"/>
              </a:solidFill>
            </a:endParaRPr>
          </a:p>
          <a:p>
            <a:pPr algn="just">
              <a:buFontTx/>
              <a:buChar char="•"/>
            </a:pPr>
            <a:r>
              <a:rPr lang="en-US" b="1">
                <a:solidFill>
                  <a:srgbClr val="D60093"/>
                </a:solidFill>
              </a:rPr>
              <a:t> One complete set of forming tooling transported to Fermilab.</a:t>
            </a:r>
          </a:p>
          <a:p>
            <a:pPr algn="just">
              <a:buFontTx/>
              <a:buChar char="•"/>
            </a:pPr>
            <a:endParaRPr lang="en-US" b="1">
              <a:solidFill>
                <a:srgbClr val="D60093"/>
              </a:solidFill>
            </a:endParaRPr>
          </a:p>
          <a:p>
            <a:pPr algn="just">
              <a:buFontTx/>
              <a:buChar char="•"/>
            </a:pPr>
            <a:r>
              <a:rPr lang="en-US" b="1">
                <a:solidFill>
                  <a:srgbClr val="D60093"/>
                </a:solidFill>
              </a:rPr>
              <a:t> Developed Niobium grade RRR 300 half cells for 1.3 GHz SC Cavity.  </a:t>
            </a:r>
          </a:p>
          <a:p>
            <a:pPr algn="just"/>
            <a:endParaRPr lang="en-US" b="1">
              <a:solidFill>
                <a:srgbClr val="D60093"/>
              </a:solidFill>
            </a:endParaRPr>
          </a:p>
        </p:txBody>
      </p:sp>
      <p:pic>
        <p:nvPicPr>
          <p:cNvPr id="4105" name="Picture 9" descr="DSC01211"/>
          <p:cNvPicPr>
            <a:picLocks noChangeAspect="1" noChangeArrowheads="1"/>
          </p:cNvPicPr>
          <p:nvPr/>
        </p:nvPicPr>
        <p:blipFill>
          <a:blip r:embed="rId3"/>
          <a:srcRect/>
          <a:stretch>
            <a:fillRect/>
          </a:stretch>
        </p:blipFill>
        <p:spPr bwMode="auto">
          <a:xfrm>
            <a:off x="3565525" y="4191000"/>
            <a:ext cx="2438400" cy="1828800"/>
          </a:xfrm>
          <a:prstGeom prst="rect">
            <a:avLst/>
          </a:prstGeom>
          <a:noFill/>
          <a:ln w="9525" algn="ctr">
            <a:noFill/>
            <a:miter lim="800000"/>
            <a:headEnd/>
            <a:tailEnd/>
          </a:ln>
          <a:effectLst/>
        </p:spPr>
      </p:pic>
      <p:pic>
        <p:nvPicPr>
          <p:cNvPr id="4108" name="Picture 12" descr="DSC01201_comp"/>
          <p:cNvPicPr>
            <a:picLocks noChangeAspect="1" noChangeArrowheads="1"/>
          </p:cNvPicPr>
          <p:nvPr/>
        </p:nvPicPr>
        <p:blipFill>
          <a:blip r:embed="rId4"/>
          <a:srcRect/>
          <a:stretch>
            <a:fillRect/>
          </a:stretch>
        </p:blipFill>
        <p:spPr bwMode="auto">
          <a:xfrm>
            <a:off x="3505200" y="1587500"/>
            <a:ext cx="2590800" cy="1943100"/>
          </a:xfrm>
          <a:prstGeom prst="rect">
            <a:avLst/>
          </a:prstGeom>
          <a:noFill/>
        </p:spPr>
      </p:pic>
      <p:pic>
        <p:nvPicPr>
          <p:cNvPr id="4111" name="Picture 15" descr="DSC01850"/>
          <p:cNvPicPr>
            <a:picLocks noChangeAspect="1" noChangeArrowheads="1"/>
          </p:cNvPicPr>
          <p:nvPr/>
        </p:nvPicPr>
        <p:blipFill>
          <a:blip r:embed="rId5"/>
          <a:srcRect/>
          <a:stretch>
            <a:fillRect/>
          </a:stretch>
        </p:blipFill>
        <p:spPr bwMode="auto">
          <a:xfrm>
            <a:off x="6400800" y="1587500"/>
            <a:ext cx="2590800" cy="1939925"/>
          </a:xfrm>
          <a:prstGeom prst="rect">
            <a:avLst/>
          </a:prstGeom>
          <a:noFill/>
          <a:ln w="9525">
            <a:noFill/>
            <a:miter lim="800000"/>
            <a:headEnd/>
            <a:tailEnd/>
          </a:ln>
        </p:spPr>
      </p:pic>
      <p:sp>
        <p:nvSpPr>
          <p:cNvPr id="4112" name="Text Box 16"/>
          <p:cNvSpPr txBox="1">
            <a:spLocks noChangeArrowheads="1"/>
          </p:cNvSpPr>
          <p:nvPr/>
        </p:nvSpPr>
        <p:spPr bwMode="auto">
          <a:xfrm>
            <a:off x="3886200" y="3657600"/>
            <a:ext cx="2057400" cy="366713"/>
          </a:xfrm>
          <a:prstGeom prst="rect">
            <a:avLst/>
          </a:prstGeom>
          <a:noFill/>
          <a:ln w="9525">
            <a:noFill/>
            <a:miter lim="800000"/>
            <a:headEnd/>
            <a:tailEnd/>
          </a:ln>
          <a:effectLst/>
        </p:spPr>
        <p:txBody>
          <a:bodyPr>
            <a:spAutoFit/>
          </a:bodyPr>
          <a:lstStyle/>
          <a:p>
            <a:pPr>
              <a:spcBef>
                <a:spcPct val="50000"/>
              </a:spcBef>
            </a:pPr>
            <a:r>
              <a:rPr lang="en-US"/>
              <a:t>Forming tooling</a:t>
            </a:r>
          </a:p>
        </p:txBody>
      </p:sp>
      <p:sp>
        <p:nvSpPr>
          <p:cNvPr id="4114" name="Text Box 18"/>
          <p:cNvSpPr txBox="1">
            <a:spLocks noChangeArrowheads="1"/>
          </p:cNvSpPr>
          <p:nvPr/>
        </p:nvSpPr>
        <p:spPr bwMode="auto">
          <a:xfrm>
            <a:off x="6553200" y="6034088"/>
            <a:ext cx="2057400" cy="366712"/>
          </a:xfrm>
          <a:prstGeom prst="rect">
            <a:avLst/>
          </a:prstGeom>
          <a:noFill/>
          <a:ln w="9525">
            <a:noFill/>
            <a:miter lim="800000"/>
            <a:headEnd/>
            <a:tailEnd/>
          </a:ln>
          <a:effectLst/>
        </p:spPr>
        <p:txBody>
          <a:bodyPr>
            <a:spAutoFit/>
          </a:bodyPr>
          <a:lstStyle/>
          <a:p>
            <a:pPr>
              <a:spcBef>
                <a:spcPct val="50000"/>
              </a:spcBef>
            </a:pPr>
            <a:r>
              <a:rPr lang="en-US"/>
              <a:t>Formed half cell</a:t>
            </a:r>
          </a:p>
        </p:txBody>
      </p:sp>
      <p:sp>
        <p:nvSpPr>
          <p:cNvPr id="4115" name="Text Box 19"/>
          <p:cNvSpPr txBox="1">
            <a:spLocks noChangeArrowheads="1"/>
          </p:cNvSpPr>
          <p:nvPr/>
        </p:nvSpPr>
        <p:spPr bwMode="auto">
          <a:xfrm>
            <a:off x="6400800" y="3657600"/>
            <a:ext cx="2286000" cy="366713"/>
          </a:xfrm>
          <a:prstGeom prst="rect">
            <a:avLst/>
          </a:prstGeom>
          <a:noFill/>
          <a:ln w="9525">
            <a:noFill/>
            <a:miter lim="800000"/>
            <a:headEnd/>
            <a:tailEnd/>
          </a:ln>
          <a:effectLst/>
        </p:spPr>
        <p:txBody>
          <a:bodyPr>
            <a:spAutoFit/>
          </a:bodyPr>
          <a:lstStyle/>
          <a:p>
            <a:pPr>
              <a:spcBef>
                <a:spcPct val="50000"/>
              </a:spcBef>
            </a:pPr>
            <a:r>
              <a:rPr lang="en-US"/>
              <a:t>Half cell machining</a:t>
            </a:r>
          </a:p>
        </p:txBody>
      </p:sp>
      <p:sp>
        <p:nvSpPr>
          <p:cNvPr id="4116" name="Text Box 20"/>
          <p:cNvSpPr txBox="1">
            <a:spLocks noChangeArrowheads="1"/>
          </p:cNvSpPr>
          <p:nvPr/>
        </p:nvSpPr>
        <p:spPr bwMode="auto">
          <a:xfrm>
            <a:off x="3810000" y="6046788"/>
            <a:ext cx="2057400" cy="366712"/>
          </a:xfrm>
          <a:prstGeom prst="rect">
            <a:avLst/>
          </a:prstGeom>
          <a:noFill/>
          <a:ln w="9525">
            <a:noFill/>
            <a:miter lim="800000"/>
            <a:headEnd/>
            <a:tailEnd/>
          </a:ln>
          <a:effectLst/>
        </p:spPr>
        <p:txBody>
          <a:bodyPr>
            <a:spAutoFit/>
          </a:bodyPr>
          <a:lstStyle/>
          <a:p>
            <a:pPr>
              <a:spcBef>
                <a:spcPct val="50000"/>
              </a:spcBef>
            </a:pPr>
            <a:r>
              <a:rPr lang="en-US"/>
              <a:t>CMM inspection</a:t>
            </a:r>
          </a:p>
        </p:txBody>
      </p:sp>
      <p:pic>
        <p:nvPicPr>
          <p:cNvPr id="4210" name="Picture 114" descr="DSC02243"/>
          <p:cNvPicPr>
            <a:picLocks noChangeAspect="1" noChangeArrowheads="1"/>
          </p:cNvPicPr>
          <p:nvPr/>
        </p:nvPicPr>
        <p:blipFill>
          <a:blip r:embed="rId6"/>
          <a:srcRect/>
          <a:stretch>
            <a:fillRect/>
          </a:stretch>
        </p:blipFill>
        <p:spPr bwMode="auto">
          <a:xfrm>
            <a:off x="6232525" y="4203700"/>
            <a:ext cx="2682875" cy="1697038"/>
          </a:xfrm>
          <a:prstGeom prst="rect">
            <a:avLst/>
          </a:prstGeom>
          <a:noFill/>
        </p:spPr>
      </p:pic>
      <p:sp>
        <p:nvSpPr>
          <p:cNvPr id="4212" name="Text Box 116"/>
          <p:cNvSpPr txBox="1">
            <a:spLocks noChangeArrowheads="1"/>
          </p:cNvSpPr>
          <p:nvPr/>
        </p:nvSpPr>
        <p:spPr bwMode="auto">
          <a:xfrm>
            <a:off x="593725" y="6183313"/>
            <a:ext cx="1228725" cy="304800"/>
          </a:xfrm>
          <a:prstGeom prst="rect">
            <a:avLst/>
          </a:prstGeom>
          <a:noFill/>
          <a:ln w="9525">
            <a:noFill/>
            <a:miter lim="800000"/>
            <a:headEnd/>
            <a:tailEnd/>
          </a:ln>
          <a:effectLst/>
        </p:spPr>
        <p:txBody>
          <a:bodyPr wrap="none">
            <a:spAutoFit/>
          </a:bodyPr>
          <a:lstStyle/>
          <a:p>
            <a:r>
              <a:rPr lang="en-US" sz="1400"/>
              <a:t>20 April 2009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90600" y="228600"/>
            <a:ext cx="7010400" cy="685800"/>
          </a:xfrm>
        </p:spPr>
        <p:txBody>
          <a:bodyPr/>
          <a:lstStyle/>
          <a:p>
            <a:pPr eaLnBrk="1" fontAlgn="auto" hangingPunct="1">
              <a:lnSpc>
                <a:spcPct val="50000"/>
              </a:lnSpc>
              <a:spcAft>
                <a:spcPts val="0"/>
              </a:spcAft>
              <a:defRPr/>
            </a:pPr>
            <a:r>
              <a:rPr lang="en-US"/>
              <a:t>First EB welding trial</a:t>
            </a:r>
            <a:r>
              <a:rPr lang="en-US" sz="4000"/>
              <a:t/>
            </a:r>
            <a:br>
              <a:rPr lang="en-US" sz="4000"/>
            </a:br>
            <a:r>
              <a:rPr lang="en-US" sz="4000"/>
              <a:t> </a:t>
            </a:r>
            <a:r>
              <a:rPr lang="en-US" sz="2000"/>
              <a:t>1.3 GHz Single cell Aluminum Prototype</a:t>
            </a:r>
          </a:p>
        </p:txBody>
      </p:sp>
      <p:grpSp>
        <p:nvGrpSpPr>
          <p:cNvPr id="19459" name="Group 9"/>
          <p:cNvGrpSpPr>
            <a:grpSpLocks/>
          </p:cNvGrpSpPr>
          <p:nvPr/>
        </p:nvGrpSpPr>
        <p:grpSpPr bwMode="auto">
          <a:xfrm>
            <a:off x="528638" y="990600"/>
            <a:ext cx="3849687" cy="4648200"/>
            <a:chOff x="333" y="720"/>
            <a:chExt cx="2425" cy="2928"/>
          </a:xfrm>
        </p:grpSpPr>
        <p:pic>
          <p:nvPicPr>
            <p:cNvPr id="19465" name="Picture 3" descr="IMAGE_083"/>
            <p:cNvPicPr>
              <a:picLocks noChangeAspect="1" noChangeArrowheads="1"/>
            </p:cNvPicPr>
            <p:nvPr/>
          </p:nvPicPr>
          <p:blipFill>
            <a:blip r:embed="rId2">
              <a:lum bright="12000"/>
            </a:blip>
            <a:srcRect/>
            <a:stretch>
              <a:fillRect/>
            </a:stretch>
          </p:blipFill>
          <p:spPr bwMode="auto">
            <a:xfrm>
              <a:off x="333" y="720"/>
              <a:ext cx="2425" cy="2880"/>
            </a:xfrm>
            <a:prstGeom prst="rect">
              <a:avLst/>
            </a:prstGeom>
            <a:noFill/>
            <a:ln w="9525">
              <a:noFill/>
              <a:miter lim="800000"/>
              <a:headEnd/>
              <a:tailEnd/>
            </a:ln>
          </p:spPr>
        </p:pic>
        <p:sp>
          <p:nvSpPr>
            <p:cNvPr id="19466" name="Text Box 5"/>
            <p:cNvSpPr txBox="1">
              <a:spLocks noChangeArrowheads="1"/>
            </p:cNvSpPr>
            <p:nvPr/>
          </p:nvSpPr>
          <p:spPr bwMode="auto">
            <a:xfrm>
              <a:off x="336" y="3360"/>
              <a:ext cx="1248" cy="288"/>
            </a:xfrm>
            <a:prstGeom prst="rect">
              <a:avLst/>
            </a:prstGeom>
            <a:noFill/>
            <a:ln w="9525">
              <a:noFill/>
              <a:miter lim="800000"/>
              <a:headEnd/>
              <a:tailEnd/>
            </a:ln>
          </p:spPr>
          <p:txBody>
            <a:bodyPr>
              <a:spAutoFit/>
            </a:bodyPr>
            <a:lstStyle/>
            <a:p>
              <a:pPr eaLnBrk="0" hangingPunct="0">
                <a:spcBef>
                  <a:spcPct val="50000"/>
                </a:spcBef>
              </a:pPr>
              <a:r>
                <a:rPr lang="en-US" sz="2400">
                  <a:solidFill>
                    <a:schemeClr val="bg1"/>
                  </a:solidFill>
                </a:rPr>
                <a:t>As received</a:t>
              </a:r>
            </a:p>
          </p:txBody>
        </p:sp>
      </p:grpSp>
      <p:grpSp>
        <p:nvGrpSpPr>
          <p:cNvPr id="19460" name="Group 10"/>
          <p:cNvGrpSpPr>
            <a:grpSpLocks/>
          </p:cNvGrpSpPr>
          <p:nvPr/>
        </p:nvGrpSpPr>
        <p:grpSpPr bwMode="auto">
          <a:xfrm>
            <a:off x="4343400" y="990600"/>
            <a:ext cx="4800600" cy="3276600"/>
            <a:chOff x="2736" y="1056"/>
            <a:chExt cx="3024" cy="2064"/>
          </a:xfrm>
        </p:grpSpPr>
        <p:pic>
          <p:nvPicPr>
            <p:cNvPr id="19463" name="Picture 4" descr="DSCN1905"/>
            <p:cNvPicPr>
              <a:picLocks noChangeAspect="1" noChangeArrowheads="1"/>
            </p:cNvPicPr>
            <p:nvPr/>
          </p:nvPicPr>
          <p:blipFill>
            <a:blip r:embed="rId3">
              <a:lum bright="12000" contrast="12000"/>
            </a:blip>
            <a:srcRect/>
            <a:stretch>
              <a:fillRect/>
            </a:stretch>
          </p:blipFill>
          <p:spPr bwMode="auto">
            <a:xfrm>
              <a:off x="2736" y="1056"/>
              <a:ext cx="3024" cy="2020"/>
            </a:xfrm>
            <a:prstGeom prst="rect">
              <a:avLst/>
            </a:prstGeom>
            <a:noFill/>
            <a:ln w="9525">
              <a:noFill/>
              <a:miter lim="800000"/>
              <a:headEnd/>
              <a:tailEnd/>
            </a:ln>
          </p:spPr>
        </p:pic>
        <p:sp>
          <p:nvSpPr>
            <p:cNvPr id="19464" name="Text Box 6"/>
            <p:cNvSpPr txBox="1">
              <a:spLocks noChangeArrowheads="1"/>
            </p:cNvSpPr>
            <p:nvPr/>
          </p:nvSpPr>
          <p:spPr bwMode="auto">
            <a:xfrm>
              <a:off x="4416" y="2832"/>
              <a:ext cx="1248" cy="288"/>
            </a:xfrm>
            <a:prstGeom prst="rect">
              <a:avLst/>
            </a:prstGeom>
            <a:noFill/>
            <a:ln w="9525">
              <a:noFill/>
              <a:miter lim="800000"/>
              <a:headEnd/>
              <a:tailEnd/>
            </a:ln>
          </p:spPr>
          <p:txBody>
            <a:bodyPr>
              <a:spAutoFit/>
            </a:bodyPr>
            <a:lstStyle/>
            <a:p>
              <a:pPr eaLnBrk="0" hangingPunct="0">
                <a:spcBef>
                  <a:spcPct val="50000"/>
                </a:spcBef>
              </a:pPr>
              <a:r>
                <a:rPr lang="en-US" sz="2400">
                  <a:solidFill>
                    <a:schemeClr val="bg1"/>
                  </a:solidFill>
                </a:rPr>
                <a:t>Cleaned</a:t>
              </a:r>
            </a:p>
          </p:txBody>
        </p:sp>
      </p:grpSp>
      <p:sp>
        <p:nvSpPr>
          <p:cNvPr id="19461" name="Text Box 7"/>
          <p:cNvSpPr txBox="1">
            <a:spLocks noChangeArrowheads="1"/>
          </p:cNvSpPr>
          <p:nvPr/>
        </p:nvSpPr>
        <p:spPr bwMode="auto">
          <a:xfrm>
            <a:off x="228600" y="5638800"/>
            <a:ext cx="8915400" cy="581025"/>
          </a:xfrm>
          <a:prstGeom prst="rect">
            <a:avLst/>
          </a:prstGeom>
          <a:noFill/>
          <a:ln w="9525">
            <a:noFill/>
            <a:miter lim="800000"/>
            <a:headEnd/>
            <a:tailEnd/>
          </a:ln>
        </p:spPr>
        <p:txBody>
          <a:bodyPr>
            <a:spAutoFit/>
          </a:bodyPr>
          <a:lstStyle/>
          <a:p>
            <a:pPr algn="ctr">
              <a:lnSpc>
                <a:spcPct val="55000"/>
              </a:lnSpc>
              <a:spcBef>
                <a:spcPct val="50000"/>
              </a:spcBef>
            </a:pPr>
            <a:r>
              <a:rPr lang="en-US" sz="2000" b="1"/>
              <a:t>Made in collaboration of – </a:t>
            </a:r>
          </a:p>
          <a:p>
            <a:pPr algn="ctr">
              <a:lnSpc>
                <a:spcPct val="55000"/>
              </a:lnSpc>
              <a:spcBef>
                <a:spcPct val="50000"/>
              </a:spcBef>
            </a:pPr>
            <a:r>
              <a:rPr lang="en-US" sz="2000" b="1"/>
              <a:t>RRCAT, Indore – Indian Industry , LTE, Coimbtour</a:t>
            </a:r>
          </a:p>
        </p:txBody>
      </p:sp>
      <p:sp>
        <p:nvSpPr>
          <p:cNvPr id="19462" name="Rectangle 8"/>
          <p:cNvSpPr>
            <a:spLocks noChangeArrowheads="1"/>
          </p:cNvSpPr>
          <p:nvPr/>
        </p:nvSpPr>
        <p:spPr bwMode="auto">
          <a:xfrm>
            <a:off x="533400" y="6172200"/>
            <a:ext cx="8058150" cy="641350"/>
          </a:xfrm>
          <a:prstGeom prst="rect">
            <a:avLst/>
          </a:prstGeom>
          <a:noFill/>
          <a:ln w="9525">
            <a:noFill/>
            <a:miter lim="800000"/>
            <a:headEnd/>
            <a:tailEnd/>
          </a:ln>
        </p:spPr>
        <p:txBody>
          <a:bodyPr anchor="ctr">
            <a:spAutoFit/>
          </a:bodyPr>
          <a:lstStyle/>
          <a:p>
            <a:r>
              <a:rPr lang="en-US"/>
              <a:t>EBW Machine : 	06 kW, 60 kV; Chamber size 0.5 m x 0.45 m x 0.45 m </a:t>
            </a:r>
          </a:p>
          <a:p>
            <a:r>
              <a:rPr lang="en-US"/>
              <a:t>		M/s Techmeta, France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descr="HalfCell 008"/>
          <p:cNvPicPr>
            <a:picLocks noGrp="1" noChangeAspect="1" noChangeArrowheads="1"/>
          </p:cNvPicPr>
          <p:nvPr>
            <p:ph sz="half" idx="1"/>
          </p:nvPr>
        </p:nvPicPr>
        <p:blipFill>
          <a:blip r:embed="rId2">
            <a:lum bright="18000"/>
          </a:blip>
          <a:srcRect/>
          <a:stretch>
            <a:fillRect/>
          </a:stretch>
        </p:blipFill>
        <p:spPr>
          <a:xfrm>
            <a:off x="779463" y="1219200"/>
            <a:ext cx="3429000" cy="4572000"/>
          </a:xfrm>
          <a:noFill/>
        </p:spPr>
      </p:pic>
      <p:pic>
        <p:nvPicPr>
          <p:cNvPr id="20483" name="Picture 7" descr="HalfCell 013"/>
          <p:cNvPicPr>
            <a:picLocks noGrp="1" noChangeAspect="1" noChangeArrowheads="1"/>
          </p:cNvPicPr>
          <p:nvPr>
            <p:ph sz="quarter" idx="2"/>
          </p:nvPr>
        </p:nvPicPr>
        <p:blipFill>
          <a:blip r:embed="rId3">
            <a:lum bright="12000"/>
          </a:blip>
          <a:srcRect/>
          <a:stretch>
            <a:fillRect/>
          </a:stretch>
        </p:blipFill>
        <p:spPr>
          <a:xfrm>
            <a:off x="5732463" y="1219200"/>
            <a:ext cx="3371850" cy="4495800"/>
          </a:xfrm>
          <a:noFill/>
        </p:spPr>
      </p:pic>
      <p:sp>
        <p:nvSpPr>
          <p:cNvPr id="2063" name="Rectangle 15"/>
          <p:cNvSpPr>
            <a:spLocks noGrp="1" noChangeArrowheads="1"/>
          </p:cNvSpPr>
          <p:nvPr>
            <p:ph type="title"/>
          </p:nvPr>
        </p:nvSpPr>
        <p:spPr>
          <a:xfrm>
            <a:off x="381000" y="228600"/>
            <a:ext cx="8229600" cy="1219200"/>
          </a:xfrm>
        </p:spPr>
        <p:txBody>
          <a:bodyPr/>
          <a:lstStyle/>
          <a:p>
            <a:pPr eaLnBrk="1" fontAlgn="auto" hangingPunct="1">
              <a:lnSpc>
                <a:spcPct val="50000"/>
              </a:lnSpc>
              <a:spcAft>
                <a:spcPts val="0"/>
              </a:spcAft>
              <a:defRPr/>
            </a:pPr>
            <a:r>
              <a:rPr lang="en-US" sz="5400"/>
              <a:t> </a:t>
            </a:r>
            <a:endParaRPr lang="en-US" sz="3200"/>
          </a:p>
        </p:txBody>
      </p:sp>
      <p:sp>
        <p:nvSpPr>
          <p:cNvPr id="20485" name="Rectangle 16"/>
          <p:cNvSpPr>
            <a:spLocks noChangeArrowheads="1"/>
          </p:cNvSpPr>
          <p:nvPr/>
        </p:nvSpPr>
        <p:spPr bwMode="auto">
          <a:xfrm>
            <a:off x="990600" y="76200"/>
            <a:ext cx="6477000" cy="954088"/>
          </a:xfrm>
          <a:prstGeom prst="rect">
            <a:avLst/>
          </a:prstGeom>
          <a:noFill/>
          <a:ln w="9525">
            <a:noFill/>
            <a:miter lim="800000"/>
            <a:headEnd/>
            <a:tailEnd/>
          </a:ln>
        </p:spPr>
        <p:txBody>
          <a:bodyPr>
            <a:spAutoFit/>
          </a:bodyPr>
          <a:lstStyle/>
          <a:p>
            <a:r>
              <a:rPr lang="en-US" sz="2800">
                <a:solidFill>
                  <a:schemeClr val="tx2"/>
                </a:solidFill>
              </a:rPr>
              <a:t>Half Cell with Beam Pipe of 1.3 GHz Single cell Cavity in Niobium</a:t>
            </a:r>
          </a:p>
        </p:txBody>
      </p:sp>
      <p:sp>
        <p:nvSpPr>
          <p:cNvPr id="20486" name="Text Box 17"/>
          <p:cNvSpPr txBox="1">
            <a:spLocks noChangeArrowheads="1"/>
          </p:cNvSpPr>
          <p:nvPr/>
        </p:nvSpPr>
        <p:spPr bwMode="auto">
          <a:xfrm>
            <a:off x="1143000" y="5791200"/>
            <a:ext cx="7391400" cy="396875"/>
          </a:xfrm>
          <a:prstGeom prst="rect">
            <a:avLst/>
          </a:prstGeom>
          <a:noFill/>
          <a:ln w="9525">
            <a:noFill/>
            <a:miter lim="800000"/>
            <a:headEnd/>
            <a:tailEnd/>
          </a:ln>
        </p:spPr>
        <p:txBody>
          <a:bodyPr>
            <a:spAutoFit/>
          </a:bodyPr>
          <a:lstStyle/>
          <a:p>
            <a:pPr>
              <a:spcBef>
                <a:spcPct val="50000"/>
              </a:spcBef>
            </a:pPr>
            <a:r>
              <a:rPr lang="en-US" sz="2000" b="1"/>
              <a:t>Made in collaboration – RRCAT, Indore – IUAC, New Delhi</a:t>
            </a:r>
          </a:p>
        </p:txBody>
      </p:sp>
      <p:sp>
        <p:nvSpPr>
          <p:cNvPr id="20487" name="Rectangle 18"/>
          <p:cNvSpPr>
            <a:spLocks noChangeArrowheads="1"/>
          </p:cNvSpPr>
          <p:nvPr/>
        </p:nvSpPr>
        <p:spPr bwMode="auto">
          <a:xfrm>
            <a:off x="609600" y="6216650"/>
            <a:ext cx="7677150" cy="641350"/>
          </a:xfrm>
          <a:prstGeom prst="rect">
            <a:avLst/>
          </a:prstGeom>
          <a:noFill/>
          <a:ln w="9525">
            <a:noFill/>
            <a:miter lim="800000"/>
            <a:headEnd/>
            <a:tailEnd/>
          </a:ln>
        </p:spPr>
        <p:txBody>
          <a:bodyPr anchor="ctr">
            <a:spAutoFit/>
          </a:bodyPr>
          <a:lstStyle/>
          <a:p>
            <a:r>
              <a:rPr lang="en-US"/>
              <a:t>EBW Machine : 	15kW, 60 kV; Chamber size 2.5 m x 1.0 m x 1.0 m </a:t>
            </a:r>
          </a:p>
          <a:p>
            <a:r>
              <a:rPr lang="en-US"/>
              <a:t>		M/s Techmeta, France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28600"/>
            <a:ext cx="7848600" cy="533400"/>
          </a:xfrm>
        </p:spPr>
        <p:txBody>
          <a:bodyPr>
            <a:normAutofit fontScale="90000"/>
          </a:bodyPr>
          <a:lstStyle/>
          <a:p>
            <a:pPr algn="l"/>
            <a:r>
              <a:rPr lang="en-US" sz="2800" dirty="0" smtClean="0">
                <a:solidFill>
                  <a:srgbClr val="00B050"/>
                </a:solidFill>
                <a:latin typeface="Times New Roman" charset="0"/>
              </a:rPr>
              <a:t>End Group- Design for Manufacturing</a:t>
            </a:r>
            <a:r>
              <a:rPr lang="en-US" sz="4000" dirty="0" smtClean="0">
                <a:solidFill>
                  <a:srgbClr val="00B050"/>
                </a:solidFill>
                <a:latin typeface="Times New Roman" charset="0"/>
              </a:rPr>
              <a:t> </a:t>
            </a:r>
          </a:p>
        </p:txBody>
      </p:sp>
      <p:sp>
        <p:nvSpPr>
          <p:cNvPr id="6147" name="Rectangle 3"/>
          <p:cNvSpPr>
            <a:spLocks noGrp="1" noChangeArrowheads="1"/>
          </p:cNvSpPr>
          <p:nvPr>
            <p:ph type="body" idx="1"/>
          </p:nvPr>
        </p:nvSpPr>
        <p:spPr>
          <a:xfrm>
            <a:off x="304800" y="838200"/>
            <a:ext cx="5257800" cy="5410200"/>
          </a:xfrm>
        </p:spPr>
        <p:txBody>
          <a:bodyPr/>
          <a:lstStyle/>
          <a:p>
            <a:pPr>
              <a:lnSpc>
                <a:spcPct val="80000"/>
              </a:lnSpc>
              <a:buFont typeface="Wingdings" pitchFamily="2" charset="2"/>
              <a:buNone/>
            </a:pPr>
            <a:endParaRPr lang="en-US" sz="2000" smtClean="0">
              <a:solidFill>
                <a:srgbClr val="FF3300"/>
              </a:solidFill>
              <a:latin typeface="Times New Roman" charset="0"/>
            </a:endParaRPr>
          </a:p>
          <a:p>
            <a:pPr>
              <a:lnSpc>
                <a:spcPct val="80000"/>
              </a:lnSpc>
              <a:buFont typeface="Wingdings" pitchFamily="2" charset="2"/>
              <a:buNone/>
            </a:pPr>
            <a:r>
              <a:rPr lang="en-US" sz="2000" smtClean="0">
                <a:solidFill>
                  <a:srgbClr val="FF3300"/>
                </a:solidFill>
                <a:latin typeface="Times New Roman" charset="0"/>
              </a:rPr>
              <a:t>Objectives:</a:t>
            </a:r>
          </a:p>
          <a:p>
            <a:pPr>
              <a:lnSpc>
                <a:spcPct val="80000"/>
              </a:lnSpc>
            </a:pPr>
            <a:r>
              <a:rPr lang="en-US" sz="1800" smtClean="0">
                <a:latin typeface="Times New Roman" charset="0"/>
              </a:rPr>
              <a:t>Easy manufacturing</a:t>
            </a:r>
          </a:p>
          <a:p>
            <a:pPr>
              <a:lnSpc>
                <a:spcPct val="80000"/>
              </a:lnSpc>
            </a:pPr>
            <a:r>
              <a:rPr lang="en-US" sz="1800" smtClean="0">
                <a:latin typeface="Times New Roman" charset="0"/>
              </a:rPr>
              <a:t>Economy</a:t>
            </a:r>
          </a:p>
          <a:p>
            <a:pPr>
              <a:lnSpc>
                <a:spcPct val="80000"/>
              </a:lnSpc>
            </a:pPr>
            <a:r>
              <a:rPr lang="en-US" sz="1800" smtClean="0">
                <a:latin typeface="Times New Roman" charset="0"/>
              </a:rPr>
              <a:t>Concurrently address the issue of reference  alignment</a:t>
            </a:r>
          </a:p>
          <a:p>
            <a:pPr>
              <a:lnSpc>
                <a:spcPct val="80000"/>
              </a:lnSpc>
              <a:buFont typeface="Wingdings" pitchFamily="2" charset="2"/>
              <a:buNone/>
            </a:pPr>
            <a:r>
              <a:rPr lang="en-US" sz="1800" smtClean="0">
                <a:latin typeface="Times New Roman" charset="0"/>
              </a:rPr>
              <a:t>       (HOM coupler head or extended bracket.) </a:t>
            </a:r>
          </a:p>
          <a:p>
            <a:pPr>
              <a:lnSpc>
                <a:spcPct val="80000"/>
              </a:lnSpc>
              <a:buFont typeface="Wingdings" pitchFamily="2" charset="2"/>
              <a:buNone/>
            </a:pPr>
            <a:r>
              <a:rPr lang="en-US" sz="2000" smtClean="0">
                <a:solidFill>
                  <a:srgbClr val="FF3300"/>
                </a:solidFill>
                <a:latin typeface="Times New Roman" charset="0"/>
              </a:rPr>
              <a:t>Approach</a:t>
            </a:r>
          </a:p>
          <a:p>
            <a:pPr>
              <a:lnSpc>
                <a:spcPct val="80000"/>
              </a:lnSpc>
            </a:pPr>
            <a:r>
              <a:rPr lang="en-US" sz="1800" smtClean="0">
                <a:latin typeface="Times New Roman" charset="0"/>
              </a:rPr>
              <a:t>Machining of entire end group from a single cylindrical block. </a:t>
            </a:r>
          </a:p>
          <a:p>
            <a:pPr>
              <a:lnSpc>
                <a:spcPct val="80000"/>
              </a:lnSpc>
            </a:pPr>
            <a:r>
              <a:rPr lang="en-US" sz="1800" smtClean="0">
                <a:latin typeface="Times New Roman" charset="0"/>
              </a:rPr>
              <a:t>Extensive prototyping and testing planned.</a:t>
            </a:r>
          </a:p>
          <a:p>
            <a:pPr>
              <a:lnSpc>
                <a:spcPct val="80000"/>
              </a:lnSpc>
            </a:pPr>
            <a:r>
              <a:rPr lang="en-US" sz="1800" smtClean="0">
                <a:latin typeface="Times New Roman" charset="0"/>
              </a:rPr>
              <a:t>A solid cylinder will be removed from inside by EDM wire cut process.</a:t>
            </a:r>
          </a:p>
          <a:p>
            <a:pPr>
              <a:lnSpc>
                <a:spcPct val="80000"/>
              </a:lnSpc>
            </a:pPr>
            <a:r>
              <a:rPr lang="en-US" sz="1800" smtClean="0">
                <a:latin typeface="Times New Roman" charset="0"/>
              </a:rPr>
              <a:t>This solid part will be used to make other components like form teil housing. </a:t>
            </a:r>
          </a:p>
          <a:p>
            <a:pPr>
              <a:lnSpc>
                <a:spcPct val="80000"/>
              </a:lnSpc>
              <a:buFont typeface="Wingdings" pitchFamily="2" charset="2"/>
              <a:buNone/>
            </a:pPr>
            <a:r>
              <a:rPr lang="en-US" sz="2000" smtClean="0">
                <a:solidFill>
                  <a:srgbClr val="FF3300"/>
                </a:solidFill>
                <a:latin typeface="Times New Roman" charset="0"/>
              </a:rPr>
              <a:t>Status</a:t>
            </a:r>
          </a:p>
          <a:p>
            <a:pPr>
              <a:lnSpc>
                <a:spcPct val="80000"/>
              </a:lnSpc>
            </a:pPr>
            <a:r>
              <a:rPr lang="en-US" sz="1800" smtClean="0">
                <a:latin typeface="Times New Roman" charset="0"/>
              </a:rPr>
              <a:t>Prototypes in Copper and Low RRR niobium block completed.</a:t>
            </a:r>
          </a:p>
          <a:p>
            <a:pPr>
              <a:lnSpc>
                <a:spcPct val="80000"/>
              </a:lnSpc>
              <a:buFontTx/>
              <a:buNone/>
            </a:pPr>
            <a:endParaRPr lang="en-US" sz="1800" smtClean="0">
              <a:latin typeface="Times New Roman" charset="0"/>
            </a:endParaRPr>
          </a:p>
        </p:txBody>
      </p:sp>
      <p:pic>
        <p:nvPicPr>
          <p:cNvPr id="6148" name="Picture 5"/>
          <p:cNvPicPr>
            <a:picLocks noChangeAspect="1" noChangeArrowheads="1"/>
          </p:cNvPicPr>
          <p:nvPr/>
        </p:nvPicPr>
        <p:blipFill>
          <a:blip r:embed="rId3"/>
          <a:srcRect l="10001" t="16667" r="52000" b="28667"/>
          <a:stretch>
            <a:fillRect/>
          </a:stretch>
        </p:blipFill>
        <p:spPr bwMode="auto">
          <a:xfrm>
            <a:off x="6324600" y="1295400"/>
            <a:ext cx="2119313" cy="2286000"/>
          </a:xfrm>
          <a:prstGeom prst="rect">
            <a:avLst/>
          </a:prstGeom>
          <a:noFill/>
          <a:ln w="9525">
            <a:noFill/>
            <a:miter lim="800000"/>
            <a:headEnd/>
            <a:tailEnd/>
          </a:ln>
        </p:spPr>
      </p:pic>
      <p:sp>
        <p:nvSpPr>
          <p:cNvPr id="6149" name="TextBox 4"/>
          <p:cNvSpPr txBox="1">
            <a:spLocks noChangeArrowheads="1"/>
          </p:cNvSpPr>
          <p:nvPr/>
        </p:nvSpPr>
        <p:spPr bwMode="auto">
          <a:xfrm>
            <a:off x="6400800" y="990600"/>
            <a:ext cx="2057400" cy="338138"/>
          </a:xfrm>
          <a:prstGeom prst="rect">
            <a:avLst/>
          </a:prstGeom>
          <a:noFill/>
          <a:ln w="9525">
            <a:noFill/>
            <a:miter lim="800000"/>
            <a:headEnd/>
            <a:tailEnd/>
          </a:ln>
        </p:spPr>
        <p:txBody>
          <a:bodyPr>
            <a:spAutoFit/>
          </a:bodyPr>
          <a:lstStyle/>
          <a:p>
            <a:r>
              <a:rPr lang="en-US" sz="1600" dirty="0"/>
              <a:t>Prototype in Copper</a:t>
            </a:r>
            <a:endParaRPr lang="en-US" dirty="0"/>
          </a:p>
        </p:txBody>
      </p:sp>
      <p:pic>
        <p:nvPicPr>
          <p:cNvPr id="6150" name="Picture 5" descr="endgrp 001.jpg"/>
          <p:cNvPicPr>
            <a:picLocks noChangeAspect="1"/>
          </p:cNvPicPr>
          <p:nvPr/>
        </p:nvPicPr>
        <p:blipFill>
          <a:blip r:embed="rId4"/>
          <a:srcRect l="14113" t="6451" r="24193" b="20969"/>
          <a:stretch>
            <a:fillRect/>
          </a:stretch>
        </p:blipFill>
        <p:spPr bwMode="auto">
          <a:xfrm>
            <a:off x="5867400" y="3962400"/>
            <a:ext cx="3124200" cy="2755900"/>
          </a:xfrm>
          <a:prstGeom prst="rect">
            <a:avLst/>
          </a:prstGeom>
          <a:noFill/>
          <a:ln w="9525">
            <a:noFill/>
            <a:miter lim="800000"/>
            <a:headEnd/>
            <a:tailEnd/>
          </a:ln>
        </p:spPr>
      </p:pic>
      <p:sp>
        <p:nvSpPr>
          <p:cNvPr id="6151" name="TextBox 4"/>
          <p:cNvSpPr txBox="1">
            <a:spLocks noChangeArrowheads="1"/>
          </p:cNvSpPr>
          <p:nvPr/>
        </p:nvSpPr>
        <p:spPr bwMode="auto">
          <a:xfrm>
            <a:off x="6248400" y="3657600"/>
            <a:ext cx="2514600" cy="338138"/>
          </a:xfrm>
          <a:prstGeom prst="rect">
            <a:avLst/>
          </a:prstGeom>
          <a:noFill/>
          <a:ln w="9525">
            <a:noFill/>
            <a:miter lim="800000"/>
            <a:headEnd/>
            <a:tailEnd/>
          </a:ln>
        </p:spPr>
        <p:txBody>
          <a:bodyPr>
            <a:spAutoFit/>
          </a:bodyPr>
          <a:lstStyle/>
          <a:p>
            <a:r>
              <a:rPr lang="en-US" sz="1600"/>
              <a:t>Prototype in Low RRR Nb</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838200" y="533400"/>
            <a:ext cx="8153400" cy="457200"/>
          </a:xfrm>
        </p:spPr>
        <p:txBody>
          <a:bodyPr>
            <a:noAutofit/>
          </a:bodyPr>
          <a:lstStyle/>
          <a:p>
            <a:pPr eaLnBrk="1" fontAlgn="auto" hangingPunct="1">
              <a:spcAft>
                <a:spcPts val="0"/>
              </a:spcAft>
              <a:defRPr/>
            </a:pPr>
            <a:r>
              <a:rPr lang="en-US" sz="2400" dirty="0">
                <a:effectLst/>
              </a:rPr>
              <a:t>Bead Pull Measurement Setup with Single Cell Cavity</a:t>
            </a:r>
          </a:p>
        </p:txBody>
      </p:sp>
      <p:pic>
        <p:nvPicPr>
          <p:cNvPr id="21507" name="Picture 6" descr="single-cell-cavity-al 04.jpg"/>
          <p:cNvPicPr>
            <a:picLocks noChangeAspect="1"/>
          </p:cNvPicPr>
          <p:nvPr/>
        </p:nvPicPr>
        <p:blipFill>
          <a:blip r:embed="rId3"/>
          <a:srcRect l="2831" t="22643"/>
          <a:stretch>
            <a:fillRect/>
          </a:stretch>
        </p:blipFill>
        <p:spPr bwMode="auto">
          <a:xfrm>
            <a:off x="457200" y="1371600"/>
            <a:ext cx="7529513"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481</TotalTime>
  <Words>1227</Words>
  <Application>Microsoft PowerPoint</Application>
  <PresentationFormat>On-screen Show (4:3)</PresentationFormat>
  <Paragraphs>239</Paragraphs>
  <Slides>23</Slides>
  <Notes>18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Trek</vt:lpstr>
      <vt:lpstr>VoloViewContainer</vt:lpstr>
      <vt:lpstr>Superconducting Cavity  &amp; Infrastructure Development at RRCAT</vt:lpstr>
      <vt:lpstr>   Outline</vt:lpstr>
      <vt:lpstr>Slide 3</vt:lpstr>
      <vt:lpstr>Project Objective</vt:lpstr>
      <vt:lpstr>Slide 5</vt:lpstr>
      <vt:lpstr>First EB welding trial  1.3 GHz Single cell Aluminum Prototype</vt:lpstr>
      <vt:lpstr> </vt:lpstr>
      <vt:lpstr>End Group- Design for Manufacturing </vt:lpstr>
      <vt:lpstr>Bead Pull Measurement Setup with Single Cell Cavity</vt:lpstr>
      <vt:lpstr>Assembled 9 Cell Cavity (Al) on Bead Pull Measurement Setup</vt:lpstr>
      <vt:lpstr>Frequency &amp; Bead Pull Measurement of 9 Cell Assembled Al Cavity </vt:lpstr>
      <vt:lpstr>Slide 12</vt:lpstr>
      <vt:lpstr>Building Plan for SCRF Cavity R&amp;D</vt:lpstr>
      <vt:lpstr>Proposed Clean Rooms</vt:lpstr>
      <vt:lpstr>Slide 15</vt:lpstr>
      <vt:lpstr>  Clean Room Area </vt:lpstr>
      <vt:lpstr>120 T - HYDRAULIC PRESS</vt:lpstr>
      <vt:lpstr>Proposed EBW Machine</vt:lpstr>
      <vt:lpstr>Plan for EP Setup</vt:lpstr>
      <vt:lpstr>High Pressure Rinsing Stand</vt:lpstr>
      <vt:lpstr>Plans for Enhancement of Cryogenics Infrastructure</vt:lpstr>
      <vt:lpstr>  </vt:lpstr>
      <vt:lpstr>VTS-2 Development</vt:lpstr>
    </vt:vector>
  </TitlesOfParts>
  <Company>cat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of Superconducting Cavities &amp; Associated Technologies at RRCAT</dc:title>
  <dc:creator>scjoshi</dc:creator>
  <cp:lastModifiedBy>scjoshi</cp:lastModifiedBy>
  <cp:revision>61</cp:revision>
  <dcterms:created xsi:type="dcterms:W3CDTF">2008-10-17T12:39:29Z</dcterms:created>
  <dcterms:modified xsi:type="dcterms:W3CDTF">2009-04-20T12:01:19Z</dcterms:modified>
</cp:coreProperties>
</file>