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55" r:id="rId1"/>
  </p:sldMasterIdLst>
  <p:notesMasterIdLst>
    <p:notesMasterId r:id="rId19"/>
  </p:notesMasterIdLst>
  <p:sldIdLst>
    <p:sldId id="331" r:id="rId2"/>
    <p:sldId id="329" r:id="rId3"/>
    <p:sldId id="325" r:id="rId4"/>
    <p:sldId id="323" r:id="rId5"/>
    <p:sldId id="324" r:id="rId6"/>
    <p:sldId id="320" r:id="rId7"/>
    <p:sldId id="332" r:id="rId8"/>
    <p:sldId id="338" r:id="rId9"/>
    <p:sldId id="335" r:id="rId10"/>
    <p:sldId id="322" r:id="rId11"/>
    <p:sldId id="337" r:id="rId12"/>
    <p:sldId id="339" r:id="rId13"/>
    <p:sldId id="340" r:id="rId14"/>
    <p:sldId id="341" r:id="rId15"/>
    <p:sldId id="342" r:id="rId16"/>
    <p:sldId id="343" r:id="rId17"/>
    <p:sldId id="344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6600"/>
    <a:srgbClr val="FFFF99"/>
    <a:srgbClr val="FFFF00"/>
    <a:srgbClr val="99FF33"/>
    <a:srgbClr val="00FFFF"/>
    <a:srgbClr val="16822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558" autoAdjust="0"/>
    <p:restoredTop sz="94660" autoAdjust="0"/>
  </p:normalViewPr>
  <p:slideViewPr>
    <p:cSldViewPr>
      <p:cViewPr>
        <p:scale>
          <a:sx n="120" d="100"/>
          <a:sy n="120" d="100"/>
        </p:scale>
        <p:origin x="330" y="-27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A3D1D52-B428-4F0F-A84E-6F3EC592799B}" type="datetimeFigureOut">
              <a:rPr lang="en-US"/>
              <a:pPr>
                <a:defRPr/>
              </a:pPr>
              <a:t>5/19/2009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23700C8-75C4-4B5F-950E-BACE20AB821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5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6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7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7C05B12-4E90-45F0-80CA-717929979A4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1EAF81-1470-4156-B6FA-1EDBCC2F624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5B812C-E907-4016-9F59-DA7FE996A6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8DE965-4175-4A5F-9DED-45B4737E8FA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4829175" y="1073150"/>
            <a:ext cx="4321175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Freeform 4"/>
          <p:cNvSpPr>
            <a:spLocks/>
          </p:cNvSpPr>
          <p:nvPr/>
        </p:nvSpPr>
        <p:spPr bwMode="auto">
          <a:xfrm>
            <a:off x="374650" y="0"/>
            <a:ext cx="5513388" cy="661511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 rot="5236414">
            <a:off x="4461669" y="1483519"/>
            <a:ext cx="4114800" cy="118903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366713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366713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363538" y="401638"/>
            <a:ext cx="8504237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0" name="Rectangle 19"/>
          <p:cNvSpPr/>
          <p:nvPr/>
        </p:nvSpPr>
        <p:spPr>
          <a:xfrm flipH="1">
            <a:off x="371475" y="681038"/>
            <a:ext cx="2698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411163" y="681038"/>
            <a:ext cx="2698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447675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3" name="Rectangle 22"/>
          <p:cNvSpPr/>
          <p:nvPr/>
        </p:nvSpPr>
        <p:spPr>
          <a:xfrm flipH="1">
            <a:off x="476250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500063" y="681038"/>
            <a:ext cx="36512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bIns="0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722B650-11ED-4571-9BDA-F2D96DD4285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A6CD6C8-D6AA-4460-8767-57D34E1C163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01638"/>
            <a:ext cx="8867775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7313" y="681038"/>
            <a:ext cx="460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7625" y="681038"/>
            <a:ext cx="26988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8575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0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 flipH="1">
            <a:off x="149225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 flipH="1">
            <a:off x="188913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 flipH="1">
            <a:off x="227013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5" name="Rectangle 14"/>
          <p:cNvSpPr/>
          <p:nvPr/>
        </p:nvSpPr>
        <p:spPr>
          <a:xfrm flipH="1">
            <a:off x="255588" y="681038"/>
            <a:ext cx="79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79400" y="681038"/>
            <a:ext cx="36513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/>
          <a:lstStyle>
            <a:lvl1pPr>
              <a:defRPr sz="400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4CBD427-C314-43C7-A2C6-FDF38B5602B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D00964-FB14-4B6D-9401-FB1C4DD2C80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357C06C-2373-400C-A903-D66F6B88865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DA550F-6804-4618-A8A0-BC5578E5E0A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68300" y="0"/>
            <a:ext cx="8777288" cy="1878013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363538" y="1884363"/>
            <a:ext cx="8782050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Group 19"/>
          <p:cNvGrpSpPr>
            <a:grpSpLocks/>
          </p:cNvGrpSpPr>
          <p:nvPr/>
        </p:nvGrpSpPr>
        <p:grpSpPr bwMode="auto">
          <a:xfrm rot="5400000">
            <a:off x="8515351" y="1219200"/>
            <a:ext cx="131762" cy="128587"/>
            <a:chOff x="6668087" y="1297746"/>
            <a:chExt cx="161840" cy="156602"/>
          </a:xfrm>
        </p:grpSpPr>
        <p:cxnSp>
          <p:nvCxnSpPr>
            <p:cNvPr id="8" name="Straight Connector 7"/>
            <p:cNvCxnSpPr/>
            <p:nvPr/>
          </p:nvCxnSpPr>
          <p:spPr>
            <a:xfrm rot="16200000">
              <a:off x="6663593" y="1298375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 flipH="1">
              <a:off x="6744513" y="1297400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25"/>
          <p:cNvGrpSpPr>
            <a:grpSpLocks/>
          </p:cNvGrpSpPr>
          <p:nvPr/>
        </p:nvGrpSpPr>
        <p:grpSpPr bwMode="auto">
          <a:xfrm rot="5400000">
            <a:off x="8667751" y="1371600"/>
            <a:ext cx="131762" cy="128587"/>
            <a:chOff x="6668087" y="1297746"/>
            <a:chExt cx="161840" cy="156602"/>
          </a:xfrm>
        </p:grpSpPr>
        <p:cxnSp>
          <p:nvCxnSpPr>
            <p:cNvPr id="12" name="Straight Connector 11"/>
            <p:cNvCxnSpPr/>
            <p:nvPr/>
          </p:nvCxnSpPr>
          <p:spPr>
            <a:xfrm rot="16200000">
              <a:off x="6663593" y="1298375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5400000" flipH="1">
              <a:off x="6744513" y="1297400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29"/>
          <p:cNvGrpSpPr>
            <a:grpSpLocks/>
          </p:cNvGrpSpPr>
          <p:nvPr/>
        </p:nvGrpSpPr>
        <p:grpSpPr bwMode="auto">
          <a:xfrm rot="5400000">
            <a:off x="8320087" y="1474788"/>
            <a:ext cx="131763" cy="128588"/>
            <a:chOff x="6668087" y="1297746"/>
            <a:chExt cx="161840" cy="156602"/>
          </a:xfrm>
        </p:grpSpPr>
        <p:cxnSp>
          <p:nvCxnSpPr>
            <p:cNvPr id="16" name="Straight Connector 15"/>
            <p:cNvCxnSpPr/>
            <p:nvPr/>
          </p:nvCxnSpPr>
          <p:spPr>
            <a:xfrm rot="16200000">
              <a:off x="6663592" y="1298373"/>
              <a:ext cx="88934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V="1">
              <a:off x="6685198" y="1391513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5400000" flipH="1">
              <a:off x="6744512" y="1297398"/>
              <a:ext cx="88934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563"/>
            <a:ext cx="2133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563"/>
            <a:ext cx="5562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563"/>
            <a:ext cx="4572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F4B60B0-817C-4AC4-85E5-E0F1880BD64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763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6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914400" y="178435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BB60F8C1-A8B3-4E2D-A417-D8C5C46EB8A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95" r:id="rId1"/>
    <p:sldLayoutId id="2147483890" r:id="rId2"/>
    <p:sldLayoutId id="2147483896" r:id="rId3"/>
    <p:sldLayoutId id="2147483897" r:id="rId4"/>
    <p:sldLayoutId id="2147483898" r:id="rId5"/>
    <p:sldLayoutId id="2147483891" r:id="rId6"/>
    <p:sldLayoutId id="2147483899" r:id="rId7"/>
    <p:sldLayoutId id="2147483892" r:id="rId8"/>
    <p:sldLayoutId id="2147483900" r:id="rId9"/>
    <p:sldLayoutId id="2147483893" r:id="rId10"/>
    <p:sldLayoutId id="2147483894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 spc="-100">
          <a:solidFill>
            <a:srgbClr val="C1EEF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mic Sans MS" pitchFamily="66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mic Sans MS" pitchFamily="66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mic Sans MS" pitchFamily="66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mic Sans MS" pitchFamily="66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mic Sans MS" pitchFamily="6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mic Sans MS" pitchFamily="6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mic Sans MS" pitchFamily="6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mic Sans MS" pitchFamily="66" charset="0"/>
        </a:defRPr>
      </a:lvl9pPr>
      <a:extLst/>
    </p:titleStyle>
    <p:bodyStyle>
      <a:lvl1pPr marL="411163" indent="-342900" algn="l" rtl="0" eaLnBrk="0" fontAlgn="base" hangingPunct="0">
        <a:spcBef>
          <a:spcPts val="700"/>
        </a:spcBef>
        <a:spcAft>
          <a:spcPct val="0"/>
        </a:spcAft>
        <a:buClr>
          <a:schemeClr val="tx2"/>
        </a:buClr>
        <a:buSzPct val="95000"/>
        <a:buFont typeface="Wingdings" pitchFamily="2" charset="2"/>
        <a:buChar char="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39775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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0475" indent="-22860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Font typeface="Wingdings 3" pitchFamily="18" charset="2"/>
        <a:buChar char="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138" indent="-20955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Commissioning of the Crystal evaluation setup</a:t>
            </a:r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838200" y="1371600"/>
            <a:ext cx="7772400" cy="1508760"/>
          </a:xfrm>
        </p:spPr>
        <p:txBody>
          <a:bodyPr/>
          <a:lstStyle/>
          <a:p>
            <a:r>
              <a:rPr lang="en-US" dirty="0" smtClean="0"/>
              <a:t>Adam Para,</a:t>
            </a:r>
          </a:p>
          <a:p>
            <a:r>
              <a:rPr lang="en-US" dirty="0" err="1" smtClean="0"/>
              <a:t>Fermilab</a:t>
            </a:r>
            <a:r>
              <a:rPr lang="en-US" dirty="0" smtClean="0"/>
              <a:t>, May 19, 2009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</a:t>
            </a:r>
            <a:r>
              <a:rPr lang="en-US" dirty="0" err="1" smtClean="0"/>
              <a:t>P</a:t>
            </a:r>
            <a:r>
              <a:rPr lang="en-US" dirty="0" err="1" smtClean="0"/>
              <a:t>atologies</a:t>
            </a:r>
            <a:r>
              <a:rPr lang="en-US" dirty="0" smtClean="0"/>
              <a:t>/ Things to Improve</a:t>
            </a:r>
            <a:endParaRPr lang="en-US" dirty="0"/>
          </a:p>
        </p:txBody>
      </p:sp>
      <p:pic>
        <p:nvPicPr>
          <p:cNvPr id="6" name="Content Placeholder 5" descr="saturation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38200" y="2133600"/>
            <a:ext cx="4267200" cy="1879648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pic>
        <p:nvPicPr>
          <p:cNvPr id="7" name="Content Placeholder 5" descr="breakdow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762000" y="4419600"/>
            <a:ext cx="4267200" cy="194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5715000" y="2286000"/>
            <a:ext cx="2667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Saturation of the PMT (scintillation)?</a:t>
            </a:r>
          </a:p>
          <a:p>
            <a:r>
              <a:rPr lang="en-US" dirty="0" smtClean="0"/>
              <a:t>Need bigger attenuator?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715000" y="4572000"/>
            <a:ext cx="2514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Occasional breakdowns. Related to the large size of the input signals? 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 00001: Summary (Averages)</a:t>
            </a:r>
            <a:endParaRPr lang="en-US" dirty="0"/>
          </a:p>
        </p:txBody>
      </p:sp>
      <p:pic>
        <p:nvPicPr>
          <p:cNvPr id="6" name="Content Placeholder 5" descr="run_1_sum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43000" y="1752600"/>
            <a:ext cx="6019800" cy="2556275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62000" y="4648200"/>
            <a:ext cx="7391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Scintillation decay time consistent with the BGO (PMT)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 smtClean="0"/>
              <a:t>Clear signal of the scintillation observed with the MPPC (1 mm</a:t>
            </a:r>
            <a:r>
              <a:rPr lang="en-US" baseline="30000" dirty="0" smtClean="0"/>
              <a:t>2</a:t>
            </a:r>
            <a:r>
              <a:rPr lang="en-US" dirty="0" smtClean="0"/>
              <a:t>!)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 smtClean="0"/>
              <a:t>No visible signal in MPPC Cherenkov, yet.. Some evidence for ..  ??? Some kind of coupling/cross talk to other channels??</a:t>
            </a:r>
          </a:p>
          <a:p>
            <a:r>
              <a:rPr lang="en-US" dirty="0" smtClean="0"/>
              <a:t> 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 0002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Digitize and record:</a:t>
            </a:r>
          </a:p>
          <a:p>
            <a:pPr lvl="1"/>
            <a:r>
              <a:rPr lang="en-US" dirty="0" smtClean="0"/>
              <a:t>Crystal PMT (Cherenkov)</a:t>
            </a:r>
          </a:p>
          <a:p>
            <a:pPr lvl="1"/>
            <a:r>
              <a:rPr lang="en-US" dirty="0" smtClean="0"/>
              <a:t>Crystal PMT </a:t>
            </a:r>
            <a:r>
              <a:rPr lang="en-US" dirty="0" smtClean="0"/>
              <a:t>(</a:t>
            </a:r>
            <a:r>
              <a:rPr lang="en-US" dirty="0" smtClean="0"/>
              <a:t>scintillation)</a:t>
            </a:r>
          </a:p>
          <a:p>
            <a:pPr lvl="1"/>
            <a:r>
              <a:rPr lang="en-US" dirty="0" smtClean="0"/>
              <a:t>Crystal MPPC (scintillation) 50 micron pixel, center</a:t>
            </a:r>
          </a:p>
          <a:p>
            <a:pPr lvl="1"/>
            <a:r>
              <a:rPr lang="en-US" dirty="0" smtClean="0"/>
              <a:t>Crystal MPPC (Cherenkov) 50 micron pixel, center</a:t>
            </a:r>
          </a:p>
          <a:p>
            <a:r>
              <a:rPr lang="en-US" dirty="0" smtClean="0"/>
              <a:t>No quantitative analysis, yet, but rather exploratory look at the setup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of Waveform</a:t>
            </a:r>
            <a:endParaRPr lang="en-US" dirty="0"/>
          </a:p>
        </p:txBody>
      </p:sp>
      <p:pic>
        <p:nvPicPr>
          <p:cNvPr id="6" name="Content Placeholder 5" descr="No_Cher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14400" y="2289327"/>
            <a:ext cx="4800600" cy="2200087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90600" y="4800600"/>
            <a:ext cx="5715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Scintillation clearly visible (both PMT and MPPC)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 smtClean="0"/>
              <a:t>‘Cherenkov’ PMT signal visible, but probably detecting some short </a:t>
            </a:r>
            <a:r>
              <a:rPr lang="en-US" dirty="0" err="1" smtClean="0"/>
              <a:t>wavelegth</a:t>
            </a:r>
            <a:r>
              <a:rPr lang="en-US" dirty="0" smtClean="0"/>
              <a:t> component of scintillation (timing!)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 smtClean="0"/>
              <a:t>Cherenkov PMT at 90 degrees to the </a:t>
            </a:r>
            <a:r>
              <a:rPr lang="en-US" dirty="0" err="1" smtClean="0"/>
              <a:t>muon</a:t>
            </a:r>
            <a:r>
              <a:rPr lang="en-US" dirty="0" smtClean="0"/>
              <a:t> track. How much signal can one expects??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04800"/>
            <a:ext cx="7772400" cy="914400"/>
          </a:xfrm>
        </p:spPr>
        <p:txBody>
          <a:bodyPr/>
          <a:lstStyle/>
          <a:p>
            <a:r>
              <a:rPr lang="en-US" dirty="0" smtClean="0"/>
              <a:t>Cherenkov Signals are There!</a:t>
            </a:r>
            <a:endParaRPr lang="en-US" dirty="0"/>
          </a:p>
        </p:txBody>
      </p:sp>
      <p:pic>
        <p:nvPicPr>
          <p:cNvPr id="6" name="Content Placeholder 5" descr="Cher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1447800"/>
            <a:ext cx="4030980" cy="182118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pic>
        <p:nvPicPr>
          <p:cNvPr id="7" name="Picture 6" descr="Cher_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600" y="3276600"/>
            <a:ext cx="4061460" cy="1817370"/>
          </a:xfrm>
          <a:prstGeom prst="rect">
            <a:avLst/>
          </a:prstGeom>
        </p:spPr>
      </p:pic>
      <p:pic>
        <p:nvPicPr>
          <p:cNvPr id="8" name="Picture 7" descr="Cher_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9600" y="4994910"/>
            <a:ext cx="4023360" cy="186309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410200" y="2057400"/>
            <a:ext cx="31242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Even at 90 degrees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 smtClean="0"/>
              <a:t>Cherenkov light trapped inside the crystal making it to the detector?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 smtClean="0"/>
              <a:t>or </a:t>
            </a:r>
            <a:r>
              <a:rPr lang="en-US" dirty="0" err="1" smtClean="0"/>
              <a:t>muons</a:t>
            </a:r>
            <a:r>
              <a:rPr lang="en-US" dirty="0" smtClean="0"/>
              <a:t> traversing the crystal near the PMT and the Cherenkov cone intersecting the face of the crystal?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Need to start comparing with the single crystal simulation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 smtClean="0"/>
              <a:t>and need the </a:t>
            </a:r>
            <a:r>
              <a:rPr lang="en-US" dirty="0" err="1" smtClean="0"/>
              <a:t>muon</a:t>
            </a:r>
            <a:r>
              <a:rPr lang="en-US" dirty="0" smtClean="0"/>
              <a:t> track information</a:t>
            </a:r>
            <a:endParaRPr lang="en-US" dirty="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Occasionall</a:t>
            </a:r>
            <a:r>
              <a:rPr lang="en-US" dirty="0" smtClean="0"/>
              <a:t> Huge Cherenkov Signal</a:t>
            </a:r>
            <a:endParaRPr lang="en-US" dirty="0"/>
          </a:p>
        </p:txBody>
      </p:sp>
      <p:pic>
        <p:nvPicPr>
          <p:cNvPr id="6" name="Content Placeholder 5" descr="large_Che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14400" y="2323743"/>
            <a:ext cx="7772400" cy="3493213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 00002 </a:t>
            </a:r>
            <a:r>
              <a:rPr lang="en-US" dirty="0" err="1" smtClean="0"/>
              <a:t>Symmary</a:t>
            </a:r>
            <a:r>
              <a:rPr lang="en-US" dirty="0" smtClean="0"/>
              <a:t> (averages)</a:t>
            </a:r>
            <a:endParaRPr lang="en-US" dirty="0"/>
          </a:p>
        </p:txBody>
      </p:sp>
      <p:pic>
        <p:nvPicPr>
          <p:cNvPr id="6" name="Content Placeholder 5" descr="run_2_sum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62000" y="1828800"/>
            <a:ext cx="6781800" cy="2885464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09600" y="4953000"/>
            <a:ext cx="7772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Scintillation (PMT and MPPC) signals consistent with Run 00001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 smtClean="0"/>
              <a:t>Clear evidence for Cherenkov signal (at 90 degrees to the </a:t>
            </a:r>
            <a:r>
              <a:rPr lang="en-US" dirty="0" err="1" smtClean="0"/>
              <a:t>muon</a:t>
            </a:r>
            <a:r>
              <a:rPr lang="en-US" dirty="0" smtClean="0"/>
              <a:t> track!)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 smtClean="0"/>
              <a:t>What is the signal from the Cherenkov PMT at later times? Long tail of trapped Cherenkov? Short wavelength </a:t>
            </a:r>
            <a:r>
              <a:rPr lang="en-US" dirty="0" err="1" smtClean="0"/>
              <a:t>scintilation</a:t>
            </a:r>
            <a:r>
              <a:rPr lang="en-US" dirty="0" smtClean="0"/>
              <a:t>?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More detectors (correlations between them, spatial distribution of the signal)</a:t>
            </a:r>
          </a:p>
          <a:p>
            <a:r>
              <a:rPr lang="en-US" dirty="0" smtClean="0"/>
              <a:t>Larger </a:t>
            </a:r>
            <a:r>
              <a:rPr lang="en-US" dirty="0" err="1" smtClean="0"/>
              <a:t>SiPM</a:t>
            </a:r>
            <a:r>
              <a:rPr lang="en-US" dirty="0" smtClean="0"/>
              <a:t>/MPPC’s (Hamamatsu, IRST)</a:t>
            </a:r>
          </a:p>
          <a:p>
            <a:r>
              <a:rPr lang="en-US" dirty="0" smtClean="0"/>
              <a:t>Tracking </a:t>
            </a:r>
            <a:r>
              <a:rPr lang="en-US" dirty="0" err="1" smtClean="0"/>
              <a:t>hodoscope</a:t>
            </a:r>
            <a:endParaRPr lang="en-US" dirty="0" smtClean="0"/>
          </a:p>
          <a:p>
            <a:r>
              <a:rPr lang="en-US" dirty="0" smtClean="0"/>
              <a:t>Calibration and quantitative analysis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Crystal</a:t>
            </a:r>
            <a:endParaRPr lang="en-US" dirty="0"/>
          </a:p>
        </p:txBody>
      </p:sp>
      <p:pic>
        <p:nvPicPr>
          <p:cNvPr id="6" name="Content Placeholder 5" descr="Picture 01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1828800"/>
            <a:ext cx="4318000" cy="32385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334000" y="1524000"/>
            <a:ext cx="32766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 5 x 5 x 5 cm BGO crystal (SIC Shanghai)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All six sides equipped with filters: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dirty="0" smtClean="0"/>
              <a:t>‘UV’ (UG11, low pass filter, 370 nm)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dirty="0" smtClean="0"/>
              <a:t>‘Vis’ high pass filter, 400 nm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err="1" smtClean="0"/>
              <a:t>Photodetector</a:t>
            </a:r>
            <a:r>
              <a:rPr lang="en-US" dirty="0" smtClean="0"/>
              <a:t> mounting fixtures: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dirty="0" smtClean="0"/>
              <a:t>Phototube centered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dirty="0" smtClean="0"/>
              <a:t>Hamamatsu MPPC, 9 positions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dirty="0" err="1" smtClean="0"/>
              <a:t>SensL</a:t>
            </a:r>
            <a:r>
              <a:rPr lang="en-US" dirty="0" smtClean="0"/>
              <a:t> array</a:t>
            </a:r>
          </a:p>
          <a:p>
            <a:pPr marL="342900" indent="-342900"/>
            <a:endParaRPr lang="en-US" dirty="0" smtClean="0"/>
          </a:p>
          <a:p>
            <a:pPr marL="342900" indent="-342900">
              <a:buAutoNum type="arabicPlain" startAt="5"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SensL</a:t>
            </a:r>
            <a:r>
              <a:rPr lang="en-US" dirty="0" smtClean="0"/>
              <a:t> Array of </a:t>
            </a:r>
            <a:r>
              <a:rPr lang="en-US" dirty="0" err="1" smtClean="0"/>
              <a:t>SiPM’s</a:t>
            </a:r>
            <a:endParaRPr lang="en-US" dirty="0"/>
          </a:p>
        </p:txBody>
      </p:sp>
      <p:pic>
        <p:nvPicPr>
          <p:cNvPr id="6" name="Content Placeholder 5" descr="Picture 00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66801" y="1447800"/>
            <a:ext cx="5181600" cy="38862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143000" y="5638800"/>
            <a:ext cx="6781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</a:t>
            </a:r>
            <a:r>
              <a:rPr lang="en-US" dirty="0" err="1" smtClean="0"/>
              <a:t>SensL</a:t>
            </a:r>
            <a:r>
              <a:rPr lang="en-US" dirty="0" smtClean="0"/>
              <a:t> array was placed under the crystal. It should detect the Cherenkov light produce by the cosmic </a:t>
            </a:r>
            <a:r>
              <a:rPr lang="en-US" dirty="0" err="1" smtClean="0"/>
              <a:t>muon</a:t>
            </a:r>
            <a:r>
              <a:rPr lang="en-US" dirty="0" smtClean="0"/>
              <a:t>. This detecting system is not fully </a:t>
            </a:r>
            <a:r>
              <a:rPr lang="en-US" dirty="0" err="1" smtClean="0"/>
              <a:t>comissioned</a:t>
            </a:r>
            <a:r>
              <a:rPr lang="en-US" dirty="0" smtClean="0"/>
              <a:t> yet, and we have no useful information. Stay tuned..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Setup</a:t>
            </a:r>
            <a:endParaRPr lang="en-US" dirty="0"/>
          </a:p>
        </p:txBody>
      </p:sp>
      <p:pic>
        <p:nvPicPr>
          <p:cNvPr id="6" name="Content Placeholder 5" descr="Picture 00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14400" y="1524000"/>
            <a:ext cx="5080000" cy="38100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248400" y="1600200"/>
            <a:ext cx="19050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Black box with signal/HV feed-</a:t>
            </a:r>
            <a:r>
              <a:rPr lang="en-US" dirty="0" err="1" smtClean="0"/>
              <a:t>throughs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 smtClean="0"/>
              <a:t>two 5 x 5 cm trigger counters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 smtClean="0"/>
              <a:t>read out with the </a:t>
            </a:r>
            <a:r>
              <a:rPr lang="en-US" dirty="0" err="1" smtClean="0"/>
              <a:t>waveshifting</a:t>
            </a:r>
            <a:r>
              <a:rPr lang="en-US" dirty="0" smtClean="0"/>
              <a:t> fibers (shown)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 smtClean="0"/>
              <a:t>later replaced by </a:t>
            </a:r>
            <a:r>
              <a:rPr lang="en-US" dirty="0" err="1" smtClean="0"/>
              <a:t>scintillators</a:t>
            </a:r>
            <a:r>
              <a:rPr lang="en-US" dirty="0" smtClean="0"/>
              <a:t> with waveguides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990600" y="5562600"/>
            <a:ext cx="6705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Comment on triggering: </a:t>
            </a:r>
            <a:r>
              <a:rPr lang="en-US" dirty="0" err="1" smtClean="0"/>
              <a:t>waveshifter</a:t>
            </a:r>
            <a:r>
              <a:rPr lang="en-US" dirty="0" smtClean="0"/>
              <a:t> fiber readout reduces the light yield and spreads the photons in time, leading to low amplitude of triggering signals. </a:t>
            </a:r>
            <a:r>
              <a:rPr lang="en-US" dirty="0" err="1" smtClean="0"/>
              <a:t>Coiccidental</a:t>
            </a:r>
            <a:r>
              <a:rPr lang="en-US" dirty="0" smtClean="0"/>
              <a:t> PMT </a:t>
            </a:r>
            <a:r>
              <a:rPr lang="en-US" dirty="0" smtClean="0"/>
              <a:t>p</a:t>
            </a:r>
            <a:r>
              <a:rPr lang="en-US" dirty="0" smtClean="0"/>
              <a:t>ulses dominate the trigger rate. 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Setup</a:t>
            </a:r>
            <a:endParaRPr lang="en-US" dirty="0"/>
          </a:p>
        </p:txBody>
      </p:sp>
      <p:pic>
        <p:nvPicPr>
          <p:cNvPr id="6" name="Content Placeholder 5" descr="Picture 00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09800" y="1524000"/>
            <a:ext cx="3429000" cy="45720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019800" y="3733800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Trigger counter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943600" y="1066800"/>
            <a:ext cx="17406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Trigger counter</a:t>
            </a:r>
          </a:p>
          <a:p>
            <a:r>
              <a:rPr lang="en-US" dirty="0" smtClean="0"/>
              <a:t>PMTs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019800" y="2438400"/>
            <a:ext cx="15141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Crystal PMT </a:t>
            </a:r>
          </a:p>
          <a:p>
            <a:r>
              <a:rPr lang="en-US" dirty="0" smtClean="0"/>
              <a:t>(</a:t>
            </a:r>
            <a:r>
              <a:rPr lang="en-US" dirty="0" err="1" smtClean="0"/>
              <a:t>scint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019800" y="4876800"/>
            <a:ext cx="14542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Crystal PMT</a:t>
            </a:r>
          </a:p>
          <a:p>
            <a:r>
              <a:rPr lang="en-US" dirty="0" smtClean="0"/>
              <a:t>(Cher)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3400" y="4267200"/>
            <a:ext cx="8942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SensL</a:t>
            </a:r>
            <a:r>
              <a:rPr lang="en-US" dirty="0" smtClean="0"/>
              <a:t> </a:t>
            </a:r>
          </a:p>
          <a:p>
            <a:r>
              <a:rPr lang="en-US" dirty="0" smtClean="0"/>
              <a:t>array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57200" y="2971800"/>
            <a:ext cx="9156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MPPC </a:t>
            </a:r>
          </a:p>
          <a:p>
            <a:r>
              <a:rPr lang="en-US" dirty="0" smtClean="0"/>
              <a:t>(</a:t>
            </a:r>
            <a:r>
              <a:rPr lang="en-US" dirty="0" err="1" smtClean="0"/>
              <a:t>scint</a:t>
            </a:r>
            <a:r>
              <a:rPr lang="en-US" dirty="0" smtClean="0"/>
              <a:t>)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1219200" y="3352800"/>
            <a:ext cx="2667000" cy="685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1" idx="3"/>
          </p:cNvCxnSpPr>
          <p:nvPr/>
        </p:nvCxnSpPr>
        <p:spPr>
          <a:xfrm flipV="1">
            <a:off x="1427619" y="4419600"/>
            <a:ext cx="2458581" cy="1707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rot="10800000" flipV="1">
            <a:off x="4648200" y="1371600"/>
            <a:ext cx="1447800" cy="1066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rot="10800000" flipV="1">
            <a:off x="4114800" y="2743200"/>
            <a:ext cx="18288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rot="10800000">
            <a:off x="4419600" y="3962400"/>
            <a:ext cx="1524000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rot="10800000">
            <a:off x="4419600" y="4800600"/>
            <a:ext cx="15240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Readout/data acquisition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Readout with the Paul </a:t>
            </a:r>
            <a:r>
              <a:rPr lang="en-US" sz="2000" dirty="0" err="1" smtClean="0"/>
              <a:t>Rubinov’s</a:t>
            </a:r>
            <a:r>
              <a:rPr lang="en-US" sz="2000" dirty="0" smtClean="0"/>
              <a:t> 4-channel </a:t>
            </a:r>
            <a:r>
              <a:rPr lang="en-US" sz="2000" dirty="0" err="1" smtClean="0"/>
              <a:t>SiPM</a:t>
            </a:r>
            <a:r>
              <a:rPr lang="en-US" sz="2000" dirty="0" smtClean="0"/>
              <a:t> ‘data acquisition card’. It </a:t>
            </a:r>
            <a:r>
              <a:rPr lang="en-US" sz="2000" dirty="0" smtClean="0"/>
              <a:t>is a multichannel high speed digitizer. </a:t>
            </a:r>
            <a:r>
              <a:rPr lang="en-US" sz="2000" dirty="0" smtClean="0"/>
              <a:t>It provides the detector bias and samples the output signal with 141 MHz rate (at the moment, 250 MHz possible)</a:t>
            </a:r>
          </a:p>
          <a:p>
            <a:r>
              <a:rPr lang="en-US" sz="2000" dirty="0" smtClean="0"/>
              <a:t>Two channels modified to remove the bias voltage and used to digitize and acquire the signals from the PMT’s</a:t>
            </a:r>
          </a:p>
          <a:p>
            <a:r>
              <a:rPr lang="en-US" sz="2000" dirty="0" smtClean="0"/>
              <a:t>Card used in the ‘external trigger mode’</a:t>
            </a:r>
          </a:p>
          <a:p>
            <a:r>
              <a:rPr lang="en-US" sz="2000" dirty="0" smtClean="0"/>
              <a:t>USB interface to the PC</a:t>
            </a:r>
          </a:p>
          <a:p>
            <a:r>
              <a:rPr lang="en-US" sz="2000" dirty="0" smtClean="0"/>
              <a:t>C# data acquisition program written by Paul</a:t>
            </a:r>
          </a:p>
          <a:p>
            <a:r>
              <a:rPr lang="en-US" sz="2000" dirty="0" smtClean="0"/>
              <a:t>Scope used to monitor the  signals from the trigger counters and to produce the trigger signal for the card </a:t>
            </a:r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 0001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Digitize and record:</a:t>
            </a:r>
          </a:p>
          <a:p>
            <a:pPr lvl="1"/>
            <a:r>
              <a:rPr lang="en-US" dirty="0" smtClean="0"/>
              <a:t>One of the trigger counters</a:t>
            </a:r>
          </a:p>
          <a:p>
            <a:pPr lvl="1"/>
            <a:r>
              <a:rPr lang="en-US" dirty="0" smtClean="0"/>
              <a:t>Crystal PMT </a:t>
            </a:r>
            <a:r>
              <a:rPr lang="en-US" dirty="0" smtClean="0"/>
              <a:t>(</a:t>
            </a:r>
            <a:r>
              <a:rPr lang="en-US" dirty="0" smtClean="0"/>
              <a:t>scintillation)</a:t>
            </a:r>
          </a:p>
          <a:p>
            <a:pPr lvl="1"/>
            <a:r>
              <a:rPr lang="en-US" dirty="0" smtClean="0"/>
              <a:t>Crystal MPPC (scintillation) 50 micron pixel, center</a:t>
            </a:r>
          </a:p>
          <a:p>
            <a:pPr lvl="1"/>
            <a:r>
              <a:rPr lang="en-US" dirty="0" smtClean="0"/>
              <a:t>Crystal MPPC (Cherenkov) 50 micron pixel, center</a:t>
            </a:r>
          </a:p>
          <a:p>
            <a:r>
              <a:rPr lang="en-US" dirty="0" smtClean="0"/>
              <a:t>No quantitative analysis, yet, but rather exploratory look at the setup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waveforms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6" name="Content Placeholder 5" descr="fluct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14400" y="1676400"/>
            <a:ext cx="5181600" cy="2350866"/>
          </a:xfrm>
        </p:spPr>
      </p:pic>
      <p:sp>
        <p:nvSpPr>
          <p:cNvPr id="9" name="TextBox 8"/>
          <p:cNvSpPr txBox="1"/>
          <p:nvPr/>
        </p:nvSpPr>
        <p:spPr>
          <a:xfrm>
            <a:off x="914400" y="4343400"/>
            <a:ext cx="63246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It works !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 smtClean="0"/>
              <a:t>Scintillation (PMT) well in time with the trigger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 smtClean="0"/>
              <a:t>MPPC dark pulses rate consistent with the specs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 smtClean="0"/>
              <a:t>but they will provide a challenge in the measuring the light output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 smtClean="0"/>
              <a:t>Scintillation process not ‘smooth’, but rather clumpy (time-wise)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Fluctuations in Scintillation (Zoomed)</a:t>
            </a:r>
            <a:endParaRPr lang="en-US" dirty="0"/>
          </a:p>
        </p:txBody>
      </p:sp>
      <p:pic>
        <p:nvPicPr>
          <p:cNvPr id="6" name="Content Placeholder 5" descr="fluct_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2133600"/>
            <a:ext cx="6934200" cy="3164469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Custom 1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10478</TotalTime>
  <Words>772</Words>
  <Application>Microsoft Office PowerPoint</Application>
  <PresentationFormat>On-screen Show (4:3)</PresentationFormat>
  <Paragraphs>106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Metro</vt:lpstr>
      <vt:lpstr>Commissioning of the Crystal evaluation setup</vt:lpstr>
      <vt:lpstr>The Crystal</vt:lpstr>
      <vt:lpstr>The SensL Array of SiPM’s</vt:lpstr>
      <vt:lpstr>Test Setup</vt:lpstr>
      <vt:lpstr>The Setup</vt:lpstr>
      <vt:lpstr>Readout/data acquisition </vt:lpstr>
      <vt:lpstr>Run 0001</vt:lpstr>
      <vt:lpstr>Examples of waveforms </vt:lpstr>
      <vt:lpstr>Fluctuations in Scintillation (Zoomed)</vt:lpstr>
      <vt:lpstr>Some Patologies/ Things to Improve</vt:lpstr>
      <vt:lpstr>Run 00001: Summary (Averages)</vt:lpstr>
      <vt:lpstr>Run 0002</vt:lpstr>
      <vt:lpstr>Example of Waveform</vt:lpstr>
      <vt:lpstr>Cherenkov Signals are There!</vt:lpstr>
      <vt:lpstr>Occasionall Huge Cherenkov Signal</vt:lpstr>
      <vt:lpstr>Run 00002 Symmary (averages)</vt:lpstr>
      <vt:lpstr>Next steps</vt:lpstr>
    </vt:vector>
  </TitlesOfParts>
  <Company>Fermilab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para</dc:creator>
  <cp:lastModifiedBy>para</cp:lastModifiedBy>
  <cp:revision>243</cp:revision>
  <dcterms:created xsi:type="dcterms:W3CDTF">2008-06-23T01:30:04Z</dcterms:created>
  <dcterms:modified xsi:type="dcterms:W3CDTF">2009-05-19T14:47:45Z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TC300011671033</vt:lpwstr>
  </property>
</Properties>
</file>