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7"/>
  </p:notesMasterIdLst>
  <p:handoutMasterIdLst>
    <p:handoutMasterId r:id="rId8"/>
  </p:handoutMasterIdLst>
  <p:sldIdLst>
    <p:sldId id="526" r:id="rId3"/>
    <p:sldId id="535" r:id="rId4"/>
    <p:sldId id="536" r:id="rId5"/>
    <p:sldId id="530" r:id="rId6"/>
  </p:sldIdLst>
  <p:sldSz cx="9144000" cy="6858000" type="screen4x3"/>
  <p:notesSz cx="6997700" cy="9283700"/>
  <p:defaultTextStyle>
    <a:defPPr>
      <a:defRPr lang="en-US"/>
    </a:defPPr>
    <a:lvl1pPr algn="l" rtl="0" eaLnBrk="0" fontAlgn="ctr" hangingPunct="0">
      <a:spcBef>
        <a:spcPct val="0"/>
      </a:spcBef>
      <a:spcAft>
        <a:spcPct val="0"/>
      </a:spcAft>
      <a:defRPr sz="2400" b="1" 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Arial Unicode MS" pitchFamily="34" charset="-128"/>
        <a:cs typeface="Arial Unicode MS" pitchFamily="34" charset="-128"/>
      </a:defRPr>
    </a:lvl1pPr>
    <a:lvl2pPr marL="457200" algn="l" rtl="0" eaLnBrk="0" fontAlgn="ctr" hangingPunct="0">
      <a:spcBef>
        <a:spcPct val="0"/>
      </a:spcBef>
      <a:spcAft>
        <a:spcPct val="0"/>
      </a:spcAft>
      <a:defRPr sz="2400" b="1" 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Arial Unicode MS" pitchFamily="34" charset="-128"/>
        <a:cs typeface="Arial Unicode MS" pitchFamily="34" charset="-128"/>
      </a:defRPr>
    </a:lvl2pPr>
    <a:lvl3pPr marL="914400" algn="l" rtl="0" eaLnBrk="0" fontAlgn="ctr" hangingPunct="0">
      <a:spcBef>
        <a:spcPct val="0"/>
      </a:spcBef>
      <a:spcAft>
        <a:spcPct val="0"/>
      </a:spcAft>
      <a:defRPr sz="2400" b="1" 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Arial Unicode MS" pitchFamily="34" charset="-128"/>
        <a:cs typeface="Arial Unicode MS" pitchFamily="34" charset="-128"/>
      </a:defRPr>
    </a:lvl3pPr>
    <a:lvl4pPr marL="1371600" algn="l" rtl="0" eaLnBrk="0" fontAlgn="ctr" hangingPunct="0">
      <a:spcBef>
        <a:spcPct val="0"/>
      </a:spcBef>
      <a:spcAft>
        <a:spcPct val="0"/>
      </a:spcAft>
      <a:defRPr sz="2400" b="1" 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Arial Unicode MS" pitchFamily="34" charset="-128"/>
        <a:cs typeface="Arial Unicode MS" pitchFamily="34" charset="-128"/>
      </a:defRPr>
    </a:lvl4pPr>
    <a:lvl5pPr marL="1828800" algn="l" rtl="0" eaLnBrk="0" fontAlgn="ctr" hangingPunct="0">
      <a:spcBef>
        <a:spcPct val="0"/>
      </a:spcBef>
      <a:spcAft>
        <a:spcPct val="0"/>
      </a:spcAft>
      <a:defRPr sz="2400" b="1" 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2400" b="1" 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2400" b="1" 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2400" b="1" 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2400" b="1" 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FF5050"/>
    <a:srgbClr val="FF3300"/>
    <a:srgbClr val="6600CC"/>
    <a:srgbClr val="A9C3B1"/>
    <a:srgbClr val="F6CFA8"/>
    <a:srgbClr val="0000FF"/>
    <a:srgbClr val="92C2EE"/>
    <a:srgbClr val="92A7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vertBarState="maximized">
    <p:restoredLeft sz="13739" autoAdjust="0"/>
    <p:restoredTop sz="94521" autoAdjust="0"/>
  </p:normalViewPr>
  <p:slideViewPr>
    <p:cSldViewPr snapToGrid="0">
      <p:cViewPr>
        <p:scale>
          <a:sx n="100" d="100"/>
          <a:sy n="100" d="100"/>
        </p:scale>
        <p:origin x="-204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-2718" y="-90"/>
      </p:cViewPr>
      <p:guideLst>
        <p:guide orient="horz" pos="2924"/>
        <p:guide pos="22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69" tIns="43184" rIns="86369" bIns="43184" numCol="1" anchor="t" anchorCtr="0" compatLnSpc="1">
            <a:prstTxWarp prst="textNoShape">
              <a:avLst/>
            </a:prstTxWarp>
          </a:bodyPr>
          <a:lstStyle>
            <a:lvl1pPr defTabSz="863600" fontAlgn="base">
              <a:defRPr sz="1200" b="0" i="0">
                <a:effectLst/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513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69" tIns="43184" rIns="86369" bIns="43184" numCol="1" anchor="t" anchorCtr="0" compatLnSpc="1">
            <a:prstTxWarp prst="textNoShape">
              <a:avLst/>
            </a:prstTxWarp>
          </a:bodyPr>
          <a:lstStyle>
            <a:lvl1pPr algn="r" defTabSz="863600" fontAlgn="base">
              <a:defRPr sz="1200" b="0" i="0">
                <a:effectLst/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513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69" tIns="43184" rIns="86369" bIns="43184" numCol="1" anchor="b" anchorCtr="0" compatLnSpc="1">
            <a:prstTxWarp prst="textNoShape">
              <a:avLst/>
            </a:prstTxWarp>
          </a:bodyPr>
          <a:lstStyle>
            <a:lvl1pPr defTabSz="863600" fontAlgn="base">
              <a:defRPr sz="1200" b="0" i="0">
                <a:effectLst/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513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69" tIns="43184" rIns="86369" bIns="43184" numCol="1" anchor="b" anchorCtr="0" compatLnSpc="1">
            <a:prstTxWarp prst="textNoShape">
              <a:avLst/>
            </a:prstTxWarp>
          </a:bodyPr>
          <a:lstStyle>
            <a:lvl1pPr algn="r" defTabSz="863600" fontAlgn="base">
              <a:defRPr sz="1200" b="0" i="0">
                <a:effectLst/>
                <a:latin typeface="Arial" charset="0"/>
              </a:defRPr>
            </a:lvl1pPr>
          </a:lstStyle>
          <a:p>
            <a:fld id="{CFCBA997-B705-48DC-8B6E-D636BF8BBF7E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01" tIns="45651" rIns="91301" bIns="45651" numCol="1" anchor="t" anchorCtr="0" compatLnSpc="1">
            <a:prstTxWarp prst="textNoShape">
              <a:avLst/>
            </a:prstTxWarp>
          </a:bodyPr>
          <a:lstStyle>
            <a:lvl1pPr defTabSz="912813" fontAlgn="base">
              <a:defRPr sz="1300" b="0" i="0">
                <a:effectLst/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01" tIns="45651" rIns="91301" bIns="45651" numCol="1" anchor="t" anchorCtr="0" compatLnSpc="1">
            <a:prstTxWarp prst="textNoShape">
              <a:avLst/>
            </a:prstTxWarp>
          </a:bodyPr>
          <a:lstStyle>
            <a:lvl1pPr algn="r" defTabSz="912813" fontAlgn="base">
              <a:defRPr sz="1300" b="0" i="0">
                <a:effectLst/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0075"/>
            <a:ext cx="559752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01" tIns="45651" rIns="91301" bIns="456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01" tIns="45651" rIns="91301" bIns="45651" numCol="1" anchor="b" anchorCtr="0" compatLnSpc="1">
            <a:prstTxWarp prst="textNoShape">
              <a:avLst/>
            </a:prstTxWarp>
          </a:bodyPr>
          <a:lstStyle>
            <a:lvl1pPr defTabSz="912813" fontAlgn="base">
              <a:defRPr sz="1300" b="0" i="0">
                <a:effectLst/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01" tIns="45651" rIns="91301" bIns="45651" numCol="1" anchor="b" anchorCtr="0" compatLnSpc="1">
            <a:prstTxWarp prst="textNoShape">
              <a:avLst/>
            </a:prstTxWarp>
          </a:bodyPr>
          <a:lstStyle>
            <a:lvl1pPr algn="r" defTabSz="912813" fontAlgn="base">
              <a:defRPr sz="1300" b="0" i="0">
                <a:effectLst/>
                <a:latin typeface="Arial" charset="0"/>
              </a:defRPr>
            </a:lvl1pPr>
          </a:lstStyle>
          <a:p>
            <a:fld id="{1B8D90D5-5F7A-4555-A917-E13779C76BCC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D99A46-14EA-45EC-B73F-4EBC1B8D5E37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33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E870E2-192F-433E-A654-2B462B5EC094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34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E870E2-192F-433E-A654-2B462B5EC094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134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E870E2-192F-433E-A654-2B462B5EC094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134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F0D6FF0-602B-4412-AA28-DF3AA1CF98C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5029197-1563-4200-BAF2-D27FC769456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44195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441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04C91E5-D94F-4696-A71D-0E26B1B4B5F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8AF1D2-C008-43A4-B480-942D06A244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20 June 06       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Main Linac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3AF911-D9E0-466A-B637-79B65FE33CC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20 June 06       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Main Linac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3E6D34-DA09-4E20-9BF2-5FF2D2F77C9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20 June 06       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Main Linac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F7684E-BD3F-4791-BF29-EAD595CC180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20 June 06       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Main Linac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120BEA-5D3C-487D-91B5-61BF09C8930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20 June 06       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Main Linac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A14E02-A16E-4110-B8FD-B9C65A3F087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20 June 06      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Main Linac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AE2887-9F85-42EF-B3A8-1FFCD2B9FC2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20 June 06       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Main Linac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09768-979D-482B-923D-7092A0DBF0A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B4D76D9-1616-45B0-9A67-3BF8136889A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20 June 06       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Main Linac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56B12-466C-4E31-8E8F-E180BAF231E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20 June 06       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Main Linac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DF0729-7D0C-4A44-8EDA-7E8583849A5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20 June 06       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Main Linac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221E68-15EB-4212-A76E-C6F893A830C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20 June 06       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Main Linac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729406-3C86-4D0E-83E5-440661DAAC8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BC2F419-66EA-4249-9681-17B4F70A94B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925513"/>
            <a:ext cx="3813175" cy="4791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9625" y="925513"/>
            <a:ext cx="3814763" cy="4791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9CCFEA6-BA4E-4C33-8BA8-D91254C0B41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B174B84-767F-4CC7-9D92-4756EB55C1C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AF2E793-CED0-4144-B574-ACD1FE43A5C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4A5CF83-7460-490A-A46A-E3B89BC9457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0FDF759-FEFE-40A4-A87D-A147804B80C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C11407D-B6E1-407C-88DC-05BBE438691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4050" y="925513"/>
            <a:ext cx="7780338" cy="479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29625" y="6465888"/>
            <a:ext cx="60325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000" i="0">
                <a:solidFill>
                  <a:schemeClr val="hlink"/>
                </a:solidFill>
                <a:effectLst/>
              </a:defRPr>
            </a:lvl1pPr>
          </a:lstStyle>
          <a:p>
            <a:fld id="{B88AF1D2-C008-43A4-B480-942D06A24470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0" y="838200"/>
            <a:ext cx="91440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350838" y="6302375"/>
            <a:ext cx="8534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8610600" y="1066800"/>
            <a:ext cx="304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000" b="0" i="0" dirty="0">
              <a:effectLst/>
              <a:latin typeface="Arial" charset="0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1295400" y="533400"/>
            <a:ext cx="27955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Global Design Effort  - CFS</a:t>
            </a:r>
          </a:p>
        </p:txBody>
      </p:sp>
      <p:sp>
        <p:nvSpPr>
          <p:cNvPr id="1045" name="Text Box 21"/>
          <p:cNvSpPr txBox="1">
            <a:spLocks noChangeArrowheads="1"/>
          </p:cNvSpPr>
          <p:nvPr userDrawn="1"/>
        </p:nvSpPr>
        <p:spPr bwMode="auto">
          <a:xfrm>
            <a:off x="93663" y="6478588"/>
            <a:ext cx="69442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04-29-09</a:t>
            </a:r>
            <a:endParaRPr lang="en-US" sz="1000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3373438" y="6278563"/>
            <a:ext cx="2438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ILC Global Systems Meeting</a:t>
            </a:r>
            <a:r>
              <a:rPr lang="en-US" sz="3200" b="0" i="0" dirty="0">
                <a:effectLst/>
                <a:latin typeface="Arial" charset="0"/>
              </a:rPr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2" r:id="rId1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b="1" i="1">
          <a:solidFill>
            <a:srgbClr val="6600CC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 i="1">
          <a:solidFill>
            <a:srgbClr val="339966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 i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400" b="0" i="0">
                <a:effectLst/>
                <a:latin typeface="+mn-lt"/>
              </a:defRPr>
            </a:lvl1pPr>
          </a:lstStyle>
          <a:p>
            <a:r>
              <a:rPr lang="en-US" dirty="0"/>
              <a:t>20 June 06        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2000">
                <a:solidFill>
                  <a:schemeClr val="accent2"/>
                </a:solidFill>
                <a:effectLst/>
                <a:latin typeface="Comic Sans MS" pitchFamily="66" charset="0"/>
              </a:defRPr>
            </a:lvl1pPr>
          </a:lstStyle>
          <a:p>
            <a:r>
              <a:rPr lang="en-US" dirty="0"/>
              <a:t>Main Linac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 b="0" i="0">
                <a:effectLst/>
                <a:latin typeface="+mn-lt"/>
              </a:defRPr>
            </a:lvl1pPr>
          </a:lstStyle>
          <a:p>
            <a:fld id="{E8CBFCAB-A1F8-4397-8181-23C2F31736AD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>
            <a:off x="0" y="838200"/>
            <a:ext cx="91440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08" name="Line 8"/>
          <p:cNvSpPr>
            <a:spLocks noChangeShapeType="1"/>
          </p:cNvSpPr>
          <p:nvPr/>
        </p:nvSpPr>
        <p:spPr bwMode="auto">
          <a:xfrm>
            <a:off x="0" y="64008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8686800" y="990600"/>
            <a:ext cx="304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000" b="0" i="0" dirty="0">
              <a:effectLst/>
              <a:latin typeface="Arial" charset="0"/>
            </a:endParaRP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8686800" y="1066800"/>
            <a:ext cx="304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000" b="0" i="0" dirty="0">
              <a:effectLst/>
              <a:latin typeface="Arial" charset="0"/>
            </a:endParaRP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8610600" y="1066800"/>
            <a:ext cx="38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000" b="0" i="0" dirty="0">
              <a:effectLst/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rgbClr val="6600C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339966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800A65-1AD1-4BE4-B015-70521AE09135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334275" name="Text Box 3"/>
          <p:cNvSpPr txBox="1">
            <a:spLocks noChangeArrowheads="1"/>
          </p:cNvSpPr>
          <p:nvPr/>
        </p:nvSpPr>
        <p:spPr bwMode="auto">
          <a:xfrm>
            <a:off x="604838" y="1284288"/>
            <a:ext cx="7939087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000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ILC GLOBAL SYSTEMS MEETING</a:t>
            </a:r>
          </a:p>
          <a:p>
            <a:pPr algn="ctr"/>
            <a:endParaRPr lang="en-US" sz="3200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r>
              <a:rPr lang="en-US" sz="320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CONVENTIONAL FACILITIES</a:t>
            </a:r>
          </a:p>
          <a:p>
            <a:pPr algn="ctr"/>
            <a:r>
              <a:rPr lang="en-US" sz="320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AND SITING GROUP</a:t>
            </a:r>
          </a:p>
          <a:p>
            <a:pPr algn="ctr"/>
            <a:endParaRPr lang="en-US" sz="3200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r>
              <a:rPr lang="en-US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ILC CLIC Collaboration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endParaRPr lang="en-US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V. Kuchler, J. Osborne, A. Enomoto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A68D0-0795-4183-AC0F-A552E79A49E5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34451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54050" y="925513"/>
            <a:ext cx="7780338" cy="4791075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1344515" name="Text Box 3"/>
          <p:cNvSpPr txBox="1">
            <a:spLocks noChangeArrowheads="1"/>
          </p:cNvSpPr>
          <p:nvPr/>
        </p:nvSpPr>
        <p:spPr bwMode="auto">
          <a:xfrm>
            <a:off x="166688" y="969963"/>
            <a:ext cx="878681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CFS Aspects of Collaboration</a:t>
            </a:r>
            <a:endParaRPr lang="en-US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sz="800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The ILC Project is, by Definition, and International Collaboration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Technical Differences Between High Energy Physics Projects 	May Offer Only Limited Opportunity for Productive 	Collaboration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The CFS Effort has a Much Broader Opportunity for Common 	Design Issues and Collaboration</a:t>
            </a:r>
          </a:p>
          <a:p>
            <a:pPr lvl="2">
              <a:buFont typeface="Wingdings" pitchFamily="2" charset="2"/>
              <a:buChar char="§"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Underground Construction</a:t>
            </a:r>
          </a:p>
          <a:p>
            <a:pPr lvl="2">
              <a:buFont typeface="Wingdings" pitchFamily="2" charset="2"/>
              <a:buChar char="§"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Life Safety and Egress</a:t>
            </a:r>
          </a:p>
          <a:p>
            <a:pPr lvl="2">
              <a:buFont typeface="Wingdings" pitchFamily="2" charset="2"/>
              <a:buChar char="§"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HVAC and Smoke control</a:t>
            </a:r>
          </a:p>
          <a:p>
            <a:pPr lvl="2">
              <a:buFont typeface="Wingdings" pitchFamily="2" charset="2"/>
              <a:buChar char="§"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Electrical Distribution</a:t>
            </a:r>
          </a:p>
          <a:p>
            <a:pPr lvl="2">
              <a:buFont typeface="Wingdings" pitchFamily="2" charset="2"/>
              <a:buChar char="§"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Process Water and Cooling</a:t>
            </a:r>
          </a:p>
          <a:p>
            <a:pPr lvl="2">
              <a:buFont typeface="Wingdings" pitchFamily="2" charset="2"/>
              <a:buChar char="§"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3D Design and Modeling</a:t>
            </a:r>
          </a:p>
          <a:p>
            <a:pPr lvl="2">
              <a:buFont typeface="Wingdings" pitchFamily="2" charset="2"/>
              <a:buChar char="§"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Radiation Shielding</a:t>
            </a:r>
          </a:p>
          <a:p>
            <a:pPr lvl="2">
              <a:buFont typeface="Wingdings" pitchFamily="2" charset="2"/>
              <a:buChar char="§"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The Process of Geologic Investigation and Analysis</a:t>
            </a:r>
          </a:p>
          <a:p>
            <a:pPr lvl="2">
              <a:buFont typeface="Wingdings" pitchFamily="2" charset="2"/>
              <a:buChar char="§"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nderground Constructability Studies and Construction Methods</a:t>
            </a: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2">
              <a:buFont typeface="Wingdings" pitchFamily="2" charset="2"/>
              <a:buChar char="§"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Cost Estimating</a:t>
            </a:r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A68D0-0795-4183-AC0F-A552E79A49E5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134451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54050" y="925513"/>
            <a:ext cx="7780338" cy="4791075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1344515" name="Text Box 3"/>
          <p:cNvSpPr txBox="1">
            <a:spLocks noChangeArrowheads="1"/>
          </p:cNvSpPr>
          <p:nvPr/>
        </p:nvSpPr>
        <p:spPr bwMode="auto">
          <a:xfrm>
            <a:off x="166688" y="969963"/>
            <a:ext cx="8786812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CFS Aspects of Collaboration cont.</a:t>
            </a:r>
            <a:endParaRPr lang="en-US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sz="800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Collaboration, from the CFS Point of View, </a:t>
            </a:r>
            <a:r>
              <a:rPr lang="en-US" sz="2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Makes Solid 	Engineering Sense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It is Not a Convenient Opportunity, it is an Essential Part of 	Responsible </a:t>
            </a:r>
            <a:r>
              <a:rPr lang="en-US" sz="2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n-US" sz="2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roject Design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Why to we Hire Consultants</a:t>
            </a:r>
          </a:p>
          <a:p>
            <a:pPr lvl="2">
              <a:buFont typeface="Wingdings" pitchFamily="2" charset="2"/>
              <a:buChar char="§"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 Take Advantage of Their Past Experience on Similar Design and	 Construction Efforts</a:t>
            </a:r>
          </a:p>
          <a:p>
            <a:pPr lvl="2">
              <a:buFont typeface="Wingdings" pitchFamily="2" charset="2"/>
              <a:buChar char="§"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Support Cost Estimation Efforts and Add Credibility to the Overall 	Design Effort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Consultants are Just Another Form of Collaboration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It is not Cost Effective for CFS to Continually Reinvent the Wheel 	for Scientific Design Projects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Collaboration Simply is Another Example of Due Diligence and 	Professional Responsibility in the CFS Design Process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A68D0-0795-4183-AC0F-A552E79A49E5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1344515" name="Text Box 3"/>
          <p:cNvSpPr txBox="1">
            <a:spLocks noChangeArrowheads="1"/>
          </p:cNvSpPr>
          <p:nvPr/>
        </p:nvSpPr>
        <p:spPr bwMode="auto">
          <a:xfrm>
            <a:off x="1443037" y="1531938"/>
            <a:ext cx="6176963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Specific Goals for ILC/CLIC</a:t>
            </a:r>
            <a:endParaRPr lang="en-US" sz="2800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sz="800" u="sng" dirty="0" smtClean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This Year</a:t>
            </a:r>
          </a:p>
          <a:p>
            <a:pPr lvl="2">
              <a:buFont typeface="Wingdings" pitchFamily="2" charset="2"/>
              <a:buChar char="§"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Interaction 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egion Design</a:t>
            </a:r>
          </a:p>
          <a:p>
            <a:pPr lvl="2">
              <a:buFont typeface="Wingdings" pitchFamily="2" charset="2"/>
              <a:buChar char="§"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Life Safety Studies</a:t>
            </a:r>
          </a:p>
          <a:p>
            <a:pPr lvl="2">
              <a:buFont typeface="Wingdings" pitchFamily="2" charset="2"/>
              <a:buChar char="§"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Transportation Studies</a:t>
            </a:r>
          </a:p>
          <a:p>
            <a:pPr lvl="2">
              <a:buFont typeface="Wingdings" pitchFamily="2" charset="2"/>
              <a:buChar char="§"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3D Capability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Next Year</a:t>
            </a:r>
          </a:p>
          <a:p>
            <a:pPr lvl="2">
              <a:buFont typeface="Wingdings" pitchFamily="2" charset="2"/>
              <a:buChar char="§"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Radiation Studies</a:t>
            </a:r>
          </a:p>
          <a:p>
            <a:pPr lvl="2">
              <a:buFont typeface="Wingdings" pitchFamily="2" charset="2"/>
              <a:buChar char="§"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Process Water and HVAC Comparisons</a:t>
            </a:r>
          </a:p>
          <a:p>
            <a:pPr lvl="2">
              <a:buFont typeface="Wingdings" pitchFamily="2" charset="2"/>
              <a:buChar char="§"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Underground Constructability Methods</a:t>
            </a:r>
          </a:p>
          <a:p>
            <a:pPr lvl="2">
              <a:buFont typeface="Wingdings" pitchFamily="2" charset="2"/>
              <a:buChar char="§"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Electrical Distribution</a:t>
            </a:r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Helvetica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1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1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1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1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11558</TotalTime>
  <Words>113</Words>
  <Application>Microsoft PowerPoint</Application>
  <PresentationFormat>On-screen Show (4:3)</PresentationFormat>
  <Paragraphs>53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Blank Presentation</vt:lpstr>
      <vt:lpstr>1_Blank Presentation</vt:lpstr>
      <vt:lpstr>Slide 1</vt:lpstr>
      <vt:lpstr>Slide 2</vt:lpstr>
      <vt:lpstr>Slide 3</vt:lpstr>
      <vt:lpstr>Slide 4</vt:lpstr>
    </vt:vector>
  </TitlesOfParts>
  <Company>Cornell LEPP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 Dugan</dc:creator>
  <cp:lastModifiedBy>kuchler</cp:lastModifiedBy>
  <cp:revision>228</cp:revision>
  <dcterms:created xsi:type="dcterms:W3CDTF">2005-11-21T04:08:26Z</dcterms:created>
  <dcterms:modified xsi:type="dcterms:W3CDTF">2009-04-28T15:59:07Z</dcterms:modified>
</cp:coreProperties>
</file>