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5" r:id="rId1"/>
  </p:sldMasterIdLst>
  <p:notesMasterIdLst>
    <p:notesMasterId r:id="rId18"/>
  </p:notesMasterIdLst>
  <p:sldIdLst>
    <p:sldId id="331" r:id="rId2"/>
    <p:sldId id="345" r:id="rId3"/>
    <p:sldId id="329" r:id="rId4"/>
    <p:sldId id="343" r:id="rId5"/>
    <p:sldId id="325" r:id="rId6"/>
    <p:sldId id="339" r:id="rId7"/>
    <p:sldId id="346" r:id="rId8"/>
    <p:sldId id="347" r:id="rId9"/>
    <p:sldId id="348" r:id="rId10"/>
    <p:sldId id="349" r:id="rId11"/>
    <p:sldId id="350" r:id="rId12"/>
    <p:sldId id="351" r:id="rId13"/>
    <p:sldId id="352" r:id="rId14"/>
    <p:sldId id="353" r:id="rId15"/>
    <p:sldId id="354" r:id="rId16"/>
    <p:sldId id="355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6600"/>
    <a:srgbClr val="FFFF99"/>
    <a:srgbClr val="FFFF00"/>
    <a:srgbClr val="99FF33"/>
    <a:srgbClr val="00FFFF"/>
    <a:srgbClr val="16822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58" autoAdjust="0"/>
    <p:restoredTop sz="94660" autoAdjust="0"/>
  </p:normalViewPr>
  <p:slideViewPr>
    <p:cSldViewPr>
      <p:cViewPr>
        <p:scale>
          <a:sx n="120" d="100"/>
          <a:sy n="120" d="100"/>
        </p:scale>
        <p:origin x="-78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A3D1D52-B428-4F0F-A84E-6F3EC592799B}" type="datetimeFigureOut">
              <a:rPr lang="en-US"/>
              <a:pPr>
                <a:defRPr/>
              </a:pPr>
              <a:t>5/25/2009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3700C8-75C4-4B5F-950E-BACE20AB82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C05B12-4E90-45F0-80CA-717929979A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EAF81-1470-4156-B6FA-1EDBCC2F62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B812C-E907-4016-9F59-DA7FE996A6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DE965-4175-4A5F-9DED-45B4737E8F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722B650-11ED-4571-9BDA-F2D96DD428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6CD6C8-D6AA-4460-8767-57D34E1C16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CBD427-C314-43C7-A2C6-FDF38B5602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00964-FB14-4B6D-9401-FB1C4DD2C8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57C06C-2373-400C-A903-D66F6B8886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A550F-6804-4618-A8A0-BC5578E5E0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7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1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5"/>
            <p:cNvCxnSpPr/>
            <p:nvPr/>
          </p:nvCxnSpPr>
          <p:spPr>
            <a:xfrm rot="16200000">
              <a:off x="6663592" y="1298373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>
              <a:off x="6744512" y="1297398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4B60B0-817C-4AC4-85E5-E0F1880BD6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BB60F8C1-A8B3-4E2D-A417-D8C5C46EB8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95" r:id="rId1"/>
    <p:sldLayoutId id="2147483890" r:id="rId2"/>
    <p:sldLayoutId id="2147483896" r:id="rId3"/>
    <p:sldLayoutId id="2147483897" r:id="rId4"/>
    <p:sldLayoutId id="2147483898" r:id="rId5"/>
    <p:sldLayoutId id="2147483891" r:id="rId6"/>
    <p:sldLayoutId id="2147483899" r:id="rId7"/>
    <p:sldLayoutId id="2147483892" r:id="rId8"/>
    <p:sldLayoutId id="2147483900" r:id="rId9"/>
    <p:sldLayoutId id="2147483893" r:id="rId10"/>
    <p:sldLayoutId id="2147483894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Commissioning of the Crystal evaluation </a:t>
            </a:r>
            <a:r>
              <a:rPr lang="en-US" dirty="0" smtClean="0"/>
              <a:t>setup part II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838200" y="1371600"/>
            <a:ext cx="7772400" cy="1508760"/>
          </a:xfrm>
        </p:spPr>
        <p:txBody>
          <a:bodyPr/>
          <a:lstStyle/>
          <a:p>
            <a:r>
              <a:rPr lang="en-US" dirty="0" smtClean="0"/>
              <a:t>Adam Para,</a:t>
            </a:r>
          </a:p>
          <a:p>
            <a:r>
              <a:rPr lang="en-US" dirty="0" err="1" smtClean="0"/>
              <a:t>Fermilab</a:t>
            </a:r>
            <a:r>
              <a:rPr lang="en-US" dirty="0" smtClean="0"/>
              <a:t>, May </a:t>
            </a:r>
            <a:r>
              <a:rPr lang="en-US" dirty="0" smtClean="0"/>
              <a:t>26</a:t>
            </a:r>
            <a:r>
              <a:rPr lang="en-US" dirty="0" smtClean="0"/>
              <a:t>, </a:t>
            </a:r>
            <a:r>
              <a:rPr lang="en-US" dirty="0" smtClean="0"/>
              <a:t>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Attempt at Statistical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057400"/>
            <a:ext cx="7772400" cy="4298950"/>
          </a:xfrm>
        </p:spPr>
        <p:txBody>
          <a:bodyPr/>
          <a:lstStyle/>
          <a:p>
            <a:r>
              <a:rPr lang="en-US" dirty="0" smtClean="0"/>
              <a:t>Pedestal (for PMT, Hamamatsu </a:t>
            </a:r>
            <a:r>
              <a:rPr lang="en-US" dirty="0" err="1" smtClean="0"/>
              <a:t>SiPM</a:t>
            </a:r>
            <a:r>
              <a:rPr lang="en-US" dirty="0" smtClean="0"/>
              <a:t>) == 1.2*integral from bin 1 to bin 250</a:t>
            </a:r>
          </a:p>
          <a:p>
            <a:r>
              <a:rPr lang="en-US" dirty="0" smtClean="0"/>
              <a:t>Pedestal (for </a:t>
            </a:r>
            <a:r>
              <a:rPr lang="en-US" dirty="0" err="1" smtClean="0"/>
              <a:t>SensL</a:t>
            </a:r>
            <a:r>
              <a:rPr lang="en-US" dirty="0" smtClean="0"/>
              <a:t>) == average value for bins 1-250</a:t>
            </a:r>
          </a:p>
          <a:p>
            <a:r>
              <a:rPr lang="en-US" dirty="0" smtClean="0"/>
              <a:t>Signal == </a:t>
            </a:r>
            <a:r>
              <a:rPr lang="en-US" dirty="0" smtClean="0"/>
              <a:t>integral, after the corresponding pedestal subtraction) </a:t>
            </a:r>
            <a:r>
              <a:rPr lang="en-US" dirty="0" smtClean="0"/>
              <a:t>from bin 250 to 550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763"/>
            <a:ext cx="8229600" cy="914400"/>
          </a:xfrm>
        </p:spPr>
        <p:txBody>
          <a:bodyPr/>
          <a:lstStyle/>
          <a:p>
            <a:r>
              <a:rPr lang="en-US" dirty="0" smtClean="0"/>
              <a:t>PMT Signals (Visible, Scintillation)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8" name="Content Placeholder 7" descr="run3_pmt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6799" b="15679"/>
          <a:stretch>
            <a:fillRect/>
          </a:stretch>
        </p:blipFill>
        <p:spPr>
          <a:xfrm>
            <a:off x="990600" y="2286000"/>
            <a:ext cx="3229429" cy="3087111"/>
          </a:xfrm>
          <a:solidFill>
            <a:schemeClr val="tx1">
              <a:lumMod val="95000"/>
            </a:schemeClr>
          </a:solidFill>
        </p:spPr>
      </p:pic>
      <p:sp>
        <p:nvSpPr>
          <p:cNvPr id="9" name="TextBox 8"/>
          <p:cNvSpPr txBox="1"/>
          <p:nvPr/>
        </p:nvSpPr>
        <p:spPr>
          <a:xfrm>
            <a:off x="4648200" y="2209800"/>
            <a:ext cx="3124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Quiet tube, very narrow pedestal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Healthy scintillation signal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Relatively large fraction of ‘no scintillation’ events: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random coincidences of trigger phototubes?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misaligned trigger counters? (</a:t>
            </a:r>
            <a:r>
              <a:rPr lang="en-US" dirty="0" err="1" smtClean="0">
                <a:latin typeface="+mn-lt"/>
              </a:rPr>
              <a:t>muon</a:t>
            </a:r>
            <a:r>
              <a:rPr lang="en-US" dirty="0" smtClean="0">
                <a:latin typeface="+mn-lt"/>
              </a:rPr>
              <a:t> missing the crystal?)</a:t>
            </a:r>
          </a:p>
          <a:p>
            <a:pPr>
              <a:buFont typeface="Arial" pitchFamily="34" charset="0"/>
              <a:buChar char="•"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SensL</a:t>
            </a:r>
            <a:r>
              <a:rPr lang="en-US" dirty="0" smtClean="0"/>
              <a:t> (Scintillation, Visible)</a:t>
            </a:r>
            <a:endParaRPr lang="en-US" dirty="0"/>
          </a:p>
        </p:txBody>
      </p:sp>
      <p:pic>
        <p:nvPicPr>
          <p:cNvPr id="6" name="Content Placeholder 5" descr="run3_sensl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6799" b="15679"/>
          <a:stretch>
            <a:fillRect/>
          </a:stretch>
        </p:blipFill>
        <p:spPr>
          <a:xfrm>
            <a:off x="838200" y="2438400"/>
            <a:ext cx="3229429" cy="3087108"/>
          </a:xfrm>
          <a:solidFill>
            <a:schemeClr val="tx1">
              <a:lumMod val="95000"/>
            </a:schemeClr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3276600"/>
            <a:ext cx="3657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Quite  noisy detector/electronics (reminder: 16 pixels, 9 mm</a:t>
            </a:r>
            <a:r>
              <a:rPr lang="en-US" baseline="30000" dirty="0" smtClean="0">
                <a:latin typeface="+mn-lt"/>
              </a:rPr>
              <a:t>2</a:t>
            </a:r>
            <a:r>
              <a:rPr lang="en-US" dirty="0" smtClean="0">
                <a:latin typeface="+mn-lt"/>
              </a:rPr>
              <a:t> each)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but the scintillation signal clearly visible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PMT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SensL</a:t>
            </a:r>
            <a:r>
              <a:rPr lang="en-US" dirty="0" smtClean="0"/>
              <a:t>: Correlation?</a:t>
            </a:r>
            <a:endParaRPr lang="en-US" dirty="0"/>
          </a:p>
        </p:txBody>
      </p:sp>
      <p:pic>
        <p:nvPicPr>
          <p:cNvPr id="6" name="Content Placeholder 5" descr="sensl_vs_pmt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6799" b="15679"/>
          <a:stretch>
            <a:fillRect/>
          </a:stretch>
        </p:blipFill>
        <p:spPr>
          <a:xfrm>
            <a:off x="762000" y="2286000"/>
            <a:ext cx="3229429" cy="3087108"/>
          </a:xfrm>
          <a:solidFill>
            <a:schemeClr val="tx1">
              <a:lumMod val="95000"/>
            </a:schemeClr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48200" y="2133600"/>
            <a:ext cx="3505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Good correlation between two different measurements of the scintillation light (PMT at the side of the crystal, </a:t>
            </a:r>
            <a:r>
              <a:rPr lang="en-US" dirty="0" err="1" smtClean="0">
                <a:latin typeface="+mn-lt"/>
              </a:rPr>
              <a:t>SensL</a:t>
            </a:r>
            <a:r>
              <a:rPr lang="en-US" dirty="0" smtClean="0">
                <a:latin typeface="+mn-lt"/>
              </a:rPr>
              <a:t> at the bottom of the crystal)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good linearity (or similar saturation in both channels)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‘no signal’ events coincident in both </a:t>
            </a:r>
            <a:r>
              <a:rPr lang="en-US" dirty="0" err="1" smtClean="0">
                <a:latin typeface="+mn-lt"/>
              </a:rPr>
              <a:t>photodetectors</a:t>
            </a:r>
            <a:r>
              <a:rPr lang="en-US" dirty="0" smtClean="0">
                <a:latin typeface="+mn-lt"/>
              </a:rPr>
              <a:t> =&gt; very likely that the trigger purity is the principal reason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SiPM</a:t>
            </a:r>
            <a:r>
              <a:rPr lang="en-US" dirty="0" smtClean="0"/>
              <a:t>: Scintillation</a:t>
            </a:r>
            <a:endParaRPr lang="en-US" dirty="0"/>
          </a:p>
        </p:txBody>
      </p:sp>
      <p:pic>
        <p:nvPicPr>
          <p:cNvPr id="6" name="Content Placeholder 5" descr="run3_scint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6799" b="15679"/>
          <a:stretch>
            <a:fillRect/>
          </a:stretch>
        </p:blipFill>
        <p:spPr>
          <a:xfrm>
            <a:off x="990600" y="2362200"/>
            <a:ext cx="3229429" cy="3087108"/>
          </a:xfrm>
          <a:solidFill>
            <a:schemeClr val="tx1">
              <a:lumMod val="95000"/>
            </a:schemeClr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00600" y="1828800"/>
            <a:ext cx="3200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‘signal’ larger than pedestal, large signals with higher frequency in the ‘signal’ gate </a:t>
            </a:r>
            <a:r>
              <a:rPr lang="en-US" dirty="0" smtClean="0">
                <a:latin typeface="+mn-lt"/>
                <a:sym typeface="Wingdings" pitchFamily="2" charset="2"/>
              </a:rPr>
              <a:t> an evidence that the scintillation is detected.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  <a:sym typeface="Wingdings" pitchFamily="2" charset="2"/>
              </a:rPr>
              <a:t> </a:t>
            </a:r>
            <a:r>
              <a:rPr lang="en-US" dirty="0" smtClean="0">
                <a:latin typeface="+mn-lt"/>
                <a:sym typeface="Wingdings" pitchFamily="2" charset="2"/>
              </a:rPr>
              <a:t>but the resolution would be very poor, if signal integrated over a very long gate (~1.5 </a:t>
            </a:r>
            <a:r>
              <a:rPr lang="en-US" dirty="0" err="1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dirty="0" err="1" smtClean="0">
                <a:latin typeface="+mn-lt"/>
                <a:sym typeface="Wingdings" pitchFamily="2" charset="2"/>
              </a:rPr>
              <a:t>sec</a:t>
            </a:r>
            <a:r>
              <a:rPr lang="en-US" dirty="0" smtClean="0">
                <a:latin typeface="+mn-lt"/>
                <a:sym typeface="Wingdings" pitchFamily="2" charset="2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  <a:sym typeface="Wingdings" pitchFamily="2" charset="2"/>
              </a:rPr>
              <a:t> </a:t>
            </a:r>
            <a:r>
              <a:rPr lang="en-US" dirty="0" smtClean="0">
                <a:latin typeface="+mn-lt"/>
                <a:sym typeface="Wingdings" pitchFamily="2" charset="2"/>
              </a:rPr>
              <a:t>probably need a smarter analysis: peak finding, peak counting or integration of peaks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  <a:sym typeface="Wingdings" pitchFamily="2" charset="2"/>
              </a:rPr>
              <a:t> </a:t>
            </a:r>
            <a:r>
              <a:rPr lang="en-US" dirty="0" smtClean="0">
                <a:latin typeface="+mn-lt"/>
                <a:sym typeface="Wingdings" pitchFamily="2" charset="2"/>
              </a:rPr>
              <a:t>some contribution (?) from the baseline shifts due to ground plane coupling?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SiPM</a:t>
            </a:r>
            <a:r>
              <a:rPr lang="en-US" dirty="0" smtClean="0"/>
              <a:t>, Cherenkov?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8" name="Content Placeholder 7" descr="run3_cher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6799" b="15679"/>
          <a:stretch>
            <a:fillRect/>
          </a:stretch>
        </p:blipFill>
        <p:spPr>
          <a:xfrm>
            <a:off x="609600" y="2286000"/>
            <a:ext cx="3229429" cy="3087108"/>
          </a:xfrm>
          <a:solidFill>
            <a:schemeClr val="tx1">
              <a:lumMod val="95000"/>
            </a:schemeClr>
          </a:solidFill>
        </p:spPr>
      </p:pic>
      <p:sp>
        <p:nvSpPr>
          <p:cNvPr id="9" name="TextBox 8"/>
          <p:cNvSpPr txBox="1"/>
          <p:nvPr/>
        </p:nvSpPr>
        <p:spPr>
          <a:xfrm>
            <a:off x="4267200" y="3048000"/>
            <a:ext cx="373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Pedestal broader than signal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Signal dominated by the baseline shifts (from the inspection of the waveforms)</a:t>
            </a:r>
            <a:endParaRPr lang="en-US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Eliminate coupling to the large PMT signals</a:t>
            </a:r>
          </a:p>
          <a:p>
            <a:r>
              <a:rPr lang="en-US" dirty="0" smtClean="0"/>
              <a:t>Try larger area </a:t>
            </a:r>
            <a:r>
              <a:rPr lang="en-US" dirty="0" err="1" smtClean="0"/>
              <a:t>SiPM’s</a:t>
            </a:r>
            <a:r>
              <a:rPr lang="en-US" dirty="0" smtClean="0"/>
              <a:t> (larger thermal noise too)</a:t>
            </a:r>
          </a:p>
          <a:p>
            <a:r>
              <a:rPr lang="en-US" dirty="0" smtClean="0"/>
              <a:t>Try light concentrators (larger signal, the same thermal noise?)</a:t>
            </a:r>
          </a:p>
          <a:p>
            <a:r>
              <a:rPr lang="en-US" dirty="0" smtClean="0"/>
              <a:t>Try more </a:t>
            </a:r>
            <a:r>
              <a:rPr lang="en-US" dirty="0" err="1" smtClean="0"/>
              <a:t>photodetectors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 Version 2</a:t>
            </a:r>
            <a:endParaRPr lang="en-US" dirty="0"/>
          </a:p>
        </p:txBody>
      </p:sp>
      <p:pic>
        <p:nvPicPr>
          <p:cNvPr id="6" name="Content Placeholder 5" descr="Picture 0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905000"/>
            <a:ext cx="5037667" cy="377825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1828800"/>
            <a:ext cx="2895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modified trigger counters: </a:t>
            </a:r>
            <a:r>
              <a:rPr lang="en-US" dirty="0" err="1" smtClean="0">
                <a:latin typeface="+mn-lt"/>
              </a:rPr>
              <a:t>scintillator</a:t>
            </a:r>
            <a:r>
              <a:rPr lang="en-US" dirty="0" smtClean="0">
                <a:latin typeface="+mn-lt"/>
              </a:rPr>
              <a:t>  + waveguide replacing the </a:t>
            </a:r>
            <a:r>
              <a:rPr lang="en-US" dirty="0" err="1" smtClean="0">
                <a:latin typeface="+mn-lt"/>
              </a:rPr>
              <a:t>waveshifter</a:t>
            </a:r>
            <a:r>
              <a:rPr lang="en-US" dirty="0" smtClean="0">
                <a:latin typeface="+mn-lt"/>
              </a:rPr>
              <a:t>-based trigger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because of space limitations the PMT’s and the </a:t>
            </a:r>
            <a:r>
              <a:rPr lang="en-US" dirty="0" err="1" smtClean="0">
                <a:latin typeface="+mn-lt"/>
              </a:rPr>
              <a:t>SiPM’s</a:t>
            </a:r>
            <a:r>
              <a:rPr lang="en-US" dirty="0" smtClean="0">
                <a:latin typeface="+mn-lt"/>
              </a:rPr>
              <a:t> viewing the crystal mounted on the </a:t>
            </a:r>
            <a:r>
              <a:rPr lang="en-US" dirty="0" err="1" smtClean="0">
                <a:latin typeface="+mn-lt"/>
              </a:rPr>
              <a:t>neighbouring</a:t>
            </a:r>
            <a:r>
              <a:rPr lang="en-US" dirty="0" smtClean="0">
                <a:latin typeface="+mn-lt"/>
              </a:rPr>
              <a:t> sides of the crystal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as before, one side with PMT’s/</a:t>
            </a:r>
            <a:r>
              <a:rPr lang="en-US" dirty="0" err="1" smtClean="0">
                <a:latin typeface="+mn-lt"/>
              </a:rPr>
              <a:t>SiPM’s</a:t>
            </a:r>
            <a:r>
              <a:rPr lang="en-US" dirty="0" smtClean="0">
                <a:latin typeface="+mn-lt"/>
              </a:rPr>
              <a:t> is equipped with the UV filer, the other one with the ‘visible’ filter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Crystal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4000" y="1524000"/>
            <a:ext cx="3276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 5 x 5 x 5 cm BGO crystal (SIC Shanghai)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All six sides equipped with filters: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‘UV’ (UG11, low pass filter, 370 nm)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‘Vis’ high pass filter, 400 nm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err="1" smtClean="0"/>
              <a:t>Photodetector</a:t>
            </a:r>
            <a:r>
              <a:rPr lang="en-US" dirty="0" smtClean="0"/>
              <a:t> mounting fixtures: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Phototube centered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Hamamatsu MPPC, 9 positions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err="1" smtClean="0"/>
              <a:t>SensL</a:t>
            </a:r>
            <a:r>
              <a:rPr lang="en-US" dirty="0" smtClean="0"/>
              <a:t> array</a:t>
            </a:r>
          </a:p>
          <a:p>
            <a:pPr marL="342900" indent="-342900"/>
            <a:endParaRPr lang="en-US" dirty="0" smtClean="0"/>
          </a:p>
          <a:p>
            <a:pPr marL="342900" indent="-342900">
              <a:buAutoNum type="arabicPlain" startAt="5"/>
            </a:pPr>
            <a:endParaRPr lang="en-US" dirty="0"/>
          </a:p>
        </p:txBody>
      </p:sp>
      <p:pic>
        <p:nvPicPr>
          <p:cNvPr id="9" name="Content Placeholder 8" descr="Picture 0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2209800"/>
            <a:ext cx="4572000" cy="3429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 1: Run </a:t>
            </a:r>
            <a:r>
              <a:rPr lang="en-US" dirty="0" smtClean="0"/>
              <a:t>00002 </a:t>
            </a:r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6" name="Content Placeholder 5" descr="run_2_sum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371600"/>
            <a:ext cx="6781800" cy="288546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4419600"/>
            <a:ext cx="7772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What </a:t>
            </a:r>
            <a:r>
              <a:rPr lang="en-US" dirty="0" smtClean="0"/>
              <a:t>is the signal from the Cherenkov PMT at later times? Long tail of trapped Cherenkov</a:t>
            </a:r>
            <a:r>
              <a:rPr lang="en-US" dirty="0" smtClean="0"/>
              <a:t>??? </a:t>
            </a:r>
            <a:r>
              <a:rPr lang="en-US" dirty="0" smtClean="0"/>
              <a:t>Short wavelength </a:t>
            </a:r>
            <a:r>
              <a:rPr lang="en-US" dirty="0" err="1" smtClean="0"/>
              <a:t>scintilation</a:t>
            </a:r>
            <a:r>
              <a:rPr lang="en-US" dirty="0" smtClean="0"/>
              <a:t>?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Answer: it is a reflection of a large PMT signal. All cables from the </a:t>
            </a:r>
            <a:r>
              <a:rPr lang="en-US" dirty="0" err="1" smtClean="0"/>
              <a:t>photodetectors</a:t>
            </a:r>
            <a:r>
              <a:rPr lang="en-US" dirty="0" smtClean="0"/>
              <a:t> are coupled to the same ground at the interior of the black box.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This is not a reflection of a higher frequency of avalanches, but rather a baseline shift. It is clearly visible even when the </a:t>
            </a:r>
            <a:r>
              <a:rPr lang="en-US" dirty="0" err="1" smtClean="0"/>
              <a:t>SiPM</a:t>
            </a:r>
            <a:r>
              <a:rPr lang="en-US" dirty="0" smtClean="0"/>
              <a:t> is operated below the breakdown voltage 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914400"/>
          </a:xfrm>
        </p:spPr>
        <p:txBody>
          <a:bodyPr/>
          <a:lstStyle/>
          <a:p>
            <a:r>
              <a:rPr lang="en-US" dirty="0" smtClean="0"/>
              <a:t>Reminder 2: The </a:t>
            </a:r>
            <a:r>
              <a:rPr lang="en-US" dirty="0" err="1" smtClean="0"/>
              <a:t>SensL</a:t>
            </a:r>
            <a:r>
              <a:rPr lang="en-US" dirty="0" smtClean="0"/>
              <a:t> Array of </a:t>
            </a:r>
            <a:r>
              <a:rPr lang="en-US" dirty="0" err="1" smtClean="0"/>
              <a:t>SiPM’s</a:t>
            </a:r>
            <a:endParaRPr lang="en-US" dirty="0"/>
          </a:p>
        </p:txBody>
      </p:sp>
      <p:pic>
        <p:nvPicPr>
          <p:cNvPr id="6" name="Content Placeholder 5" descr="Picture 0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0400" y="1066800"/>
            <a:ext cx="3505200" cy="26289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3810000"/>
            <a:ext cx="8077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The </a:t>
            </a:r>
            <a:r>
              <a:rPr lang="en-US" dirty="0" err="1" smtClean="0">
                <a:latin typeface="+mn-lt"/>
              </a:rPr>
              <a:t>SensL</a:t>
            </a:r>
            <a:r>
              <a:rPr lang="en-US" dirty="0" smtClean="0">
                <a:latin typeface="+mn-lt"/>
              </a:rPr>
              <a:t> 4x4 array was placed under the crystal. It should detect the Cherenkov light produce by the cosmic </a:t>
            </a:r>
            <a:r>
              <a:rPr lang="en-US" dirty="0" err="1" smtClean="0">
                <a:latin typeface="+mn-lt"/>
              </a:rPr>
              <a:t>muon</a:t>
            </a:r>
            <a:r>
              <a:rPr lang="en-US" dirty="0" smtClean="0">
                <a:latin typeface="+mn-lt"/>
              </a:rPr>
              <a:t>. This detecting system is not fully </a:t>
            </a:r>
            <a:r>
              <a:rPr lang="en-US" dirty="0" err="1" smtClean="0">
                <a:latin typeface="+mn-lt"/>
              </a:rPr>
              <a:t>comissioned</a:t>
            </a:r>
            <a:r>
              <a:rPr lang="en-US" dirty="0" smtClean="0">
                <a:latin typeface="+mn-lt"/>
              </a:rPr>
              <a:t> yet, and we have no useful information. Stay tuned.. 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This array was placed behind the UV filter. Change of the filter to the ‘visible’ one produces clearly visible signals. The interesting questions: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the amount of Cherenkov light is so low, that even the large area detector cannot detect it? Or..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The </a:t>
            </a:r>
            <a:r>
              <a:rPr lang="en-US" dirty="0" err="1" smtClean="0">
                <a:latin typeface="+mn-lt"/>
              </a:rPr>
              <a:t>SensL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photodetectors</a:t>
            </a:r>
            <a:r>
              <a:rPr lang="en-US" dirty="0" smtClean="0">
                <a:latin typeface="+mn-lt"/>
              </a:rPr>
              <a:t> have poor or no </a:t>
            </a:r>
            <a:r>
              <a:rPr lang="en-US" dirty="0" err="1" smtClean="0">
                <a:latin typeface="+mn-lt"/>
              </a:rPr>
              <a:t>sonsitivity</a:t>
            </a:r>
            <a:r>
              <a:rPr lang="en-US" dirty="0" smtClean="0">
                <a:latin typeface="+mn-lt"/>
              </a:rPr>
              <a:t> to the short wavelength light</a:t>
            </a:r>
          </a:p>
          <a:p>
            <a:pPr>
              <a:buFont typeface="Arial" pitchFamily="34" charset="0"/>
              <a:buChar char="•"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</a:t>
            </a:r>
            <a:r>
              <a:rPr lang="en-US" dirty="0" smtClean="0"/>
              <a:t>0003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Digitize and record:</a:t>
            </a:r>
          </a:p>
          <a:p>
            <a:pPr lvl="1"/>
            <a:r>
              <a:rPr lang="en-US" dirty="0" err="1" smtClean="0"/>
              <a:t>SensL</a:t>
            </a:r>
            <a:r>
              <a:rPr lang="en-US" dirty="0" smtClean="0"/>
              <a:t> array (6dB attenuation)</a:t>
            </a:r>
            <a:endParaRPr lang="en-US" dirty="0" smtClean="0"/>
          </a:p>
          <a:p>
            <a:pPr lvl="1"/>
            <a:r>
              <a:rPr lang="en-US" dirty="0" smtClean="0"/>
              <a:t>Crystal PMT (scintillation</a:t>
            </a:r>
            <a:r>
              <a:rPr lang="en-US" dirty="0" smtClean="0"/>
              <a:t>) (12 dB attenuation)</a:t>
            </a:r>
            <a:endParaRPr lang="en-US" dirty="0" smtClean="0"/>
          </a:p>
          <a:p>
            <a:pPr lvl="1"/>
            <a:r>
              <a:rPr lang="en-US" dirty="0" smtClean="0"/>
              <a:t>Crystal MPPC (scintillation) 50 micron pixel, center</a:t>
            </a:r>
          </a:p>
          <a:p>
            <a:pPr lvl="1"/>
            <a:r>
              <a:rPr lang="en-US" dirty="0" smtClean="0"/>
              <a:t>Crystal MPPC (Cherenkov) 50 micron pixel, center</a:t>
            </a:r>
          </a:p>
          <a:p>
            <a:r>
              <a:rPr lang="en-US" dirty="0" smtClean="0"/>
              <a:t>No quantitative analysis, yet, but rather exploratory look at the setup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763"/>
            <a:ext cx="8229600" cy="914400"/>
          </a:xfrm>
        </p:spPr>
        <p:txBody>
          <a:bodyPr/>
          <a:lstStyle/>
          <a:p>
            <a:r>
              <a:rPr lang="en-US" dirty="0" smtClean="0"/>
              <a:t>Run 3: Example of Traces (6 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sec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6" name="Content Placeholder 5" descr="run3_trac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371600"/>
            <a:ext cx="7772400" cy="2892866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4495800"/>
            <a:ext cx="7924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White: PMT, visible. Quiet PMT, large scintillation signal. Undershoot from the amplifier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Red: </a:t>
            </a:r>
            <a:r>
              <a:rPr lang="en-US" dirty="0" err="1" smtClean="0">
                <a:latin typeface="+mn-lt"/>
              </a:rPr>
              <a:t>SensL</a:t>
            </a:r>
            <a:r>
              <a:rPr lang="en-US" dirty="0" smtClean="0">
                <a:latin typeface="+mn-lt"/>
              </a:rPr>
              <a:t>, visible. Clear scintillation signal. Relatively noisy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Green: </a:t>
            </a:r>
            <a:r>
              <a:rPr lang="en-US" dirty="0" err="1" smtClean="0">
                <a:latin typeface="+mn-lt"/>
              </a:rPr>
              <a:t>SiPM</a:t>
            </a:r>
            <a:r>
              <a:rPr lang="en-US" dirty="0" smtClean="0">
                <a:latin typeface="+mn-lt"/>
              </a:rPr>
              <a:t>, visible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Blue: </a:t>
            </a:r>
            <a:r>
              <a:rPr lang="en-US" dirty="0" err="1" smtClean="0">
                <a:latin typeface="+mn-lt"/>
              </a:rPr>
              <a:t>SiPM</a:t>
            </a:r>
            <a:r>
              <a:rPr lang="en-US" dirty="0" smtClean="0">
                <a:latin typeface="+mn-lt"/>
              </a:rPr>
              <a:t>, UV filter. Visible distortion of the baseline due to coupling via the ground plane. (Why not the other </a:t>
            </a:r>
            <a:r>
              <a:rPr lang="en-US" dirty="0" err="1" smtClean="0">
                <a:latin typeface="+mn-lt"/>
              </a:rPr>
              <a:t>SiPM</a:t>
            </a:r>
            <a:r>
              <a:rPr lang="en-US" dirty="0" smtClean="0">
                <a:latin typeface="+mn-lt"/>
              </a:rPr>
              <a:t>??)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12763"/>
            <a:ext cx="8077200" cy="914400"/>
          </a:xfrm>
        </p:spPr>
        <p:txBody>
          <a:bodyPr/>
          <a:lstStyle/>
          <a:p>
            <a:r>
              <a:rPr lang="en-US" dirty="0" smtClean="0"/>
              <a:t>Run 3: Cherenkov Signals in </a:t>
            </a:r>
            <a:r>
              <a:rPr lang="en-US" dirty="0" err="1" smtClean="0"/>
              <a:t>SiPM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6" name="Content Placeholder 5" descr="run3_cherenko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524000"/>
            <a:ext cx="4221480" cy="154686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7" name="Picture 6" descr="run3_cherenkov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124200"/>
            <a:ext cx="4202430" cy="1546860"/>
          </a:xfrm>
          <a:prstGeom prst="rect">
            <a:avLst/>
          </a:prstGeom>
        </p:spPr>
      </p:pic>
      <p:pic>
        <p:nvPicPr>
          <p:cNvPr id="8" name="Picture 7" descr="run3_cherenkov_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4724400"/>
            <a:ext cx="4179570" cy="15316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81600" y="1676400"/>
            <a:ext cx="3124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Examples of prompt signals produced by the </a:t>
            </a:r>
            <a:r>
              <a:rPr lang="en-US" dirty="0" err="1" smtClean="0">
                <a:latin typeface="+mn-lt"/>
              </a:rPr>
              <a:t>SiPM</a:t>
            </a:r>
            <a:r>
              <a:rPr lang="en-US" dirty="0" smtClean="0">
                <a:latin typeface="+mn-lt"/>
              </a:rPr>
              <a:t> viewing the crystal through the UV filter.</a:t>
            </a:r>
          </a:p>
          <a:p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But they can be just random coincidences</a:t>
            </a:r>
          </a:p>
          <a:p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Need more quantitative measurement.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3: Summary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8" name="Content Placeholder 7" descr="run_3_su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447800"/>
            <a:ext cx="7772400" cy="3344620"/>
          </a:xfrm>
        </p:spPr>
      </p:pic>
      <p:sp>
        <p:nvSpPr>
          <p:cNvPr id="9" name="TextBox 8"/>
          <p:cNvSpPr txBox="1"/>
          <p:nvPr/>
        </p:nvSpPr>
        <p:spPr>
          <a:xfrm>
            <a:off x="914400" y="4953000"/>
            <a:ext cx="739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White: PMT/visible scintillation. As expected</a:t>
            </a:r>
          </a:p>
          <a:p>
            <a:r>
              <a:rPr lang="en-US" dirty="0" smtClean="0">
                <a:latin typeface="+mn-lt"/>
              </a:rPr>
              <a:t>Red: </a:t>
            </a:r>
            <a:r>
              <a:rPr lang="en-US" dirty="0" err="1" smtClean="0">
                <a:latin typeface="+mn-lt"/>
              </a:rPr>
              <a:t>SensL</a:t>
            </a:r>
            <a:r>
              <a:rPr lang="en-US" dirty="0" smtClean="0">
                <a:latin typeface="+mn-lt"/>
              </a:rPr>
              <a:t>/visible scintillation. Much slower signal. Presumably effect of </a:t>
            </a:r>
            <a:r>
              <a:rPr lang="en-US" dirty="0" err="1" smtClean="0">
                <a:latin typeface="+mn-lt"/>
              </a:rPr>
              <a:t>afterpulsing</a:t>
            </a:r>
            <a:r>
              <a:rPr lang="en-US" dirty="0" smtClean="0">
                <a:latin typeface="+mn-lt"/>
              </a:rPr>
              <a:t>?</a:t>
            </a:r>
          </a:p>
          <a:p>
            <a:r>
              <a:rPr lang="en-US" dirty="0" smtClean="0">
                <a:latin typeface="+mn-lt"/>
              </a:rPr>
              <a:t>Green: </a:t>
            </a:r>
            <a:r>
              <a:rPr lang="en-US" dirty="0" err="1" smtClean="0">
                <a:latin typeface="+mn-lt"/>
              </a:rPr>
              <a:t>SiPM</a:t>
            </a:r>
            <a:r>
              <a:rPr lang="en-US" dirty="0" smtClean="0">
                <a:latin typeface="+mn-lt"/>
              </a:rPr>
              <a:t>/</a:t>
            </a:r>
            <a:r>
              <a:rPr lang="en-US" dirty="0" err="1" smtClean="0">
                <a:latin typeface="+mn-lt"/>
              </a:rPr>
              <a:t>scintilation</a:t>
            </a:r>
            <a:r>
              <a:rPr lang="en-US" dirty="0" smtClean="0">
                <a:latin typeface="+mn-lt"/>
              </a:rPr>
              <a:t>. OK</a:t>
            </a:r>
          </a:p>
          <a:p>
            <a:r>
              <a:rPr lang="en-US" dirty="0" smtClean="0">
                <a:latin typeface="+mn-lt"/>
              </a:rPr>
              <a:t>Blue: </a:t>
            </a:r>
            <a:r>
              <a:rPr lang="en-US" dirty="0" err="1" smtClean="0">
                <a:latin typeface="+mn-lt"/>
              </a:rPr>
              <a:t>SiPM</a:t>
            </a:r>
            <a:r>
              <a:rPr lang="en-US" dirty="0" smtClean="0">
                <a:latin typeface="+mn-lt"/>
              </a:rPr>
              <a:t>/Cherenkov. No signal visible (on average) Large baseline shifts.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11063</TotalTime>
  <Words>898</Words>
  <Application>Microsoft Office PowerPoint</Application>
  <PresentationFormat>On-screen Show (4:3)</PresentationFormat>
  <Paragraphs>97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Metro</vt:lpstr>
      <vt:lpstr>Commissioning of the Crystal evaluation setup part II</vt:lpstr>
      <vt:lpstr>Setup Version 2</vt:lpstr>
      <vt:lpstr>The Crystal</vt:lpstr>
      <vt:lpstr>Reminder 1: Run 00002 Summary</vt:lpstr>
      <vt:lpstr>Reminder 2: The SensL Array of SiPM’s</vt:lpstr>
      <vt:lpstr>Run 0003</vt:lpstr>
      <vt:lpstr>Run 3: Example of Traces (6 msec)</vt:lpstr>
      <vt:lpstr>Run 3: Cherenkov Signals in SiPM?</vt:lpstr>
      <vt:lpstr>Run 3: Summary</vt:lpstr>
      <vt:lpstr>First Attempt at Statistical Analysis</vt:lpstr>
      <vt:lpstr>PMT Signals (Visible, Scintillation) </vt:lpstr>
      <vt:lpstr>SensL (Scintillation, Visible)</vt:lpstr>
      <vt:lpstr>PMT vs SensL: Correlation?</vt:lpstr>
      <vt:lpstr>SiPM: Scintillation</vt:lpstr>
      <vt:lpstr>SiPM, Cherenkov?</vt:lpstr>
      <vt:lpstr>Next steps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para</dc:creator>
  <cp:lastModifiedBy>para</cp:lastModifiedBy>
  <cp:revision>260</cp:revision>
  <dcterms:created xsi:type="dcterms:W3CDTF">2008-06-23T01:30:04Z</dcterms:created>
  <dcterms:modified xsi:type="dcterms:W3CDTF">2009-05-26T03:46:54Z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TC300011671033</vt:lpwstr>
  </property>
</Properties>
</file>