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1"/>
  </p:notesMasterIdLst>
  <p:sldIdLst>
    <p:sldId id="308" r:id="rId2"/>
    <p:sldId id="311" r:id="rId3"/>
    <p:sldId id="317" r:id="rId4"/>
    <p:sldId id="318" r:id="rId5"/>
    <p:sldId id="319" r:id="rId6"/>
    <p:sldId id="320" r:id="rId7"/>
    <p:sldId id="321" r:id="rId8"/>
    <p:sldId id="322" r:id="rId9"/>
    <p:sldId id="32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8" autoAdjust="0"/>
    <p:restoredTop sz="94660" autoAdjust="0"/>
  </p:normalViewPr>
  <p:slideViewPr>
    <p:cSldViewPr>
      <p:cViewPr>
        <p:scale>
          <a:sx n="110" d="100"/>
          <a:sy n="110" d="100"/>
        </p:scale>
        <p:origin x="-138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5/26/2009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62000" y="1905000"/>
            <a:ext cx="7772400" cy="1975104"/>
          </a:xfrm>
        </p:spPr>
        <p:txBody>
          <a:bodyPr/>
          <a:lstStyle/>
          <a:p>
            <a:r>
              <a:rPr lang="en-US" dirty="0" err="1" smtClean="0"/>
              <a:t>Hadron</a:t>
            </a:r>
            <a:r>
              <a:rPr lang="en-US" dirty="0" smtClean="0"/>
              <a:t> Showers in </a:t>
            </a:r>
            <a:r>
              <a:rPr lang="en-US" dirty="0" err="1" smtClean="0"/>
              <a:t>TOTAl</a:t>
            </a:r>
            <a:r>
              <a:rPr lang="en-US" dirty="0" smtClean="0"/>
              <a:t> Absorption Calorimeter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(progress Report)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09600" y="304800"/>
            <a:ext cx="3124200" cy="1219200"/>
          </a:xfrm>
        </p:spPr>
        <p:txBody>
          <a:bodyPr/>
          <a:lstStyle/>
          <a:p>
            <a:r>
              <a:rPr lang="en-US" dirty="0" smtClean="0"/>
              <a:t>Adam Para, </a:t>
            </a:r>
            <a:r>
              <a:rPr lang="en-US" dirty="0" err="1" smtClean="0"/>
              <a:t>Fermilab</a:t>
            </a:r>
            <a:endParaRPr lang="en-US" dirty="0" smtClean="0"/>
          </a:p>
          <a:p>
            <a:r>
              <a:rPr lang="en-US" dirty="0" smtClean="0"/>
              <a:t>May </a:t>
            </a:r>
            <a:r>
              <a:rPr lang="en-US" dirty="0" smtClean="0"/>
              <a:t>26</a:t>
            </a:r>
            <a:r>
              <a:rPr lang="en-US" dirty="0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CD6C8-D6AA-4460-8767-57D34E1C163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r>
              <a:rPr lang="en-US" sz="3600" dirty="0" err="1" smtClean="0"/>
              <a:t>Hadron</a:t>
            </a:r>
            <a:r>
              <a:rPr lang="en-US" sz="3600" dirty="0" smtClean="0"/>
              <a:t> Showers in a Hydrogen Calorimeter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Material properties:</a:t>
            </a:r>
          </a:p>
          <a:p>
            <a:pPr lvl="1"/>
            <a:r>
              <a:rPr lang="en-US" sz="1600" dirty="0" smtClean="0"/>
              <a:t>Radiation length = 63.04 g/cm2 or 7.88 cm </a:t>
            </a:r>
          </a:p>
          <a:p>
            <a:pPr lvl="1"/>
            <a:r>
              <a:rPr lang="en-US" sz="1600" dirty="0" err="1" smtClean="0"/>
              <a:t>Hadronic</a:t>
            </a:r>
            <a:r>
              <a:rPr lang="en-US" sz="1600" dirty="0" smtClean="0"/>
              <a:t> interaction length = 50.8 g/cm2 or 6.35 cm</a:t>
            </a:r>
          </a:p>
          <a:p>
            <a:pPr lvl="1"/>
            <a:r>
              <a:rPr lang="en-US" sz="1600" dirty="0" err="1" smtClean="0"/>
              <a:t>dE</a:t>
            </a:r>
            <a:r>
              <a:rPr lang="en-US" sz="1600" dirty="0" smtClean="0"/>
              <a:t>/</a:t>
            </a:r>
            <a:r>
              <a:rPr lang="en-US" sz="1600" dirty="0" err="1" smtClean="0"/>
              <a:t>dx</a:t>
            </a:r>
            <a:r>
              <a:rPr lang="en-US" sz="1600" dirty="0" smtClean="0"/>
              <a:t> (@10 </a:t>
            </a:r>
            <a:r>
              <a:rPr lang="en-US" sz="1600" dirty="0" err="1" smtClean="0"/>
              <a:t>GeV</a:t>
            </a:r>
            <a:r>
              <a:rPr lang="en-US" sz="1600" dirty="0" smtClean="0"/>
              <a:t>) = 32 </a:t>
            </a:r>
            <a:r>
              <a:rPr lang="en-US" sz="1600" dirty="0" err="1" smtClean="0"/>
              <a:t>MeV</a:t>
            </a:r>
            <a:r>
              <a:rPr lang="en-US" sz="1600" dirty="0" smtClean="0"/>
              <a:t>/cm</a:t>
            </a:r>
          </a:p>
          <a:p>
            <a:r>
              <a:rPr lang="en-US" sz="2000" dirty="0" smtClean="0"/>
              <a:t>Incoming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loses energy by ionization up to the interaction point. It creates a fluctuating number of new hadrons.</a:t>
            </a:r>
          </a:p>
          <a:p>
            <a:r>
              <a:rPr lang="en-US" sz="2000" dirty="0" smtClean="0"/>
              <a:t>Pi-zeros develop electromagnetic showers</a:t>
            </a:r>
          </a:p>
          <a:p>
            <a:r>
              <a:rPr lang="en-US" sz="2000" dirty="0" smtClean="0"/>
              <a:t>Other hadrons ionize(if charged), interact producing more hadrons</a:t>
            </a:r>
          </a:p>
          <a:p>
            <a:r>
              <a:rPr lang="en-US" sz="2000" dirty="0" smtClean="0"/>
              <a:t>Until all hadrons loose energy by ionization and come to rest</a:t>
            </a:r>
          </a:p>
          <a:p>
            <a:r>
              <a:rPr lang="en-US" sz="2000" dirty="0" smtClean="0"/>
              <a:t>And then they decay into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and neutrinos</a:t>
            </a:r>
          </a:p>
          <a:p>
            <a:r>
              <a:rPr lang="en-US" sz="2000" dirty="0" smtClean="0"/>
              <a:t>Neutrinos leave the detector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Pions</a:t>
            </a:r>
            <a:r>
              <a:rPr lang="en-US" dirty="0" smtClean="0"/>
              <a:t>, 50 and 100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7" name="Content Placeholder 6" descr="pion_dep_H_E_50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16799" b="14559"/>
          <a:stretch>
            <a:fillRect/>
          </a:stretch>
        </p:blipFill>
        <p:spPr>
          <a:xfrm>
            <a:off x="1066800" y="1905000"/>
            <a:ext cx="3196910" cy="3106710"/>
          </a:xfrm>
          <a:solidFill>
            <a:srgbClr val="FFFFCC"/>
          </a:solidFill>
        </p:spPr>
      </p:pic>
      <p:pic>
        <p:nvPicPr>
          <p:cNvPr id="8" name="Content Placeholder 7" descr="pion_dep_H_E_100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16799" b="14559"/>
          <a:stretch>
            <a:fillRect/>
          </a:stretch>
        </p:blipFill>
        <p:spPr>
          <a:xfrm>
            <a:off x="4724400" y="1905000"/>
            <a:ext cx="3196910" cy="3106710"/>
          </a:xfrm>
          <a:solidFill>
            <a:srgbClr val="FFFFCC"/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CD6C8-D6AA-4460-8767-57D34E1C163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4102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At high energies the produced </a:t>
            </a:r>
            <a:r>
              <a:rPr lang="en-US" dirty="0" err="1" smtClean="0">
                <a:latin typeface="+mn-lt"/>
              </a:rPr>
              <a:t>pions</a:t>
            </a:r>
            <a:r>
              <a:rPr lang="en-US" dirty="0" smtClean="0">
                <a:latin typeface="+mn-lt"/>
              </a:rPr>
              <a:t> dominate the energy deposition, the relative difference between the response becomes very small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!00 </a:t>
            </a:r>
            <a:r>
              <a:rPr lang="en-US" dirty="0" err="1" smtClean="0"/>
              <a:t>GeV</a:t>
            </a:r>
            <a:r>
              <a:rPr lang="en-US" dirty="0" smtClean="0"/>
              <a:t> Showers in 250 cm Deep Calorimeter </a:t>
            </a:r>
            <a:endParaRPr lang="en-US" dirty="0"/>
          </a:p>
        </p:txBody>
      </p:sp>
      <p:pic>
        <p:nvPicPr>
          <p:cNvPr id="9" name="Content Placeholder 8" descr="obs_energy_H_d_8.0_E_100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914400" y="22098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CD6C8-D6AA-4460-8767-57D34E1C163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" name="Picture 9" descr="obs_energy_H_d_4.0_E_100.eps"/>
          <p:cNvPicPr>
            <a:picLocks noChangeAspect="1"/>
          </p:cNvPicPr>
          <p:nvPr/>
        </p:nvPicPr>
        <p:blipFill>
          <a:blip r:embed="rId3" cstate="print"/>
          <a:srcRect t="16799" b="15679"/>
          <a:stretch>
            <a:fillRect/>
          </a:stretch>
        </p:blipFill>
        <p:spPr>
          <a:xfrm>
            <a:off x="4648200" y="2209800"/>
            <a:ext cx="3229632" cy="30873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12" name="TextBox 11"/>
          <p:cNvSpPr txBox="1"/>
          <p:nvPr/>
        </p:nvSpPr>
        <p:spPr>
          <a:xfrm>
            <a:off x="1143000" y="5486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r</a:t>
            </a:r>
            <a:r>
              <a:rPr lang="en-US" dirty="0" smtClean="0">
                <a:latin typeface="+mn-lt"/>
              </a:rPr>
              <a:t> = 8 g/cc, DE/E = 1.07%</a:t>
            </a:r>
            <a:endParaRPr lang="en-US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5486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r"/>
            </a:pPr>
            <a:r>
              <a:rPr lang="en-US" dirty="0" smtClean="0">
                <a:latin typeface="+mn-lt"/>
              </a:rPr>
              <a:t>= 8 g/cc, DE/E = 1.51%,</a:t>
            </a:r>
          </a:p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visible tails of leakage</a:t>
            </a:r>
            <a:endParaRPr lang="en-US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6096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Excellent energy resolution even with ‘observed scintillation energy’ only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 </a:t>
            </a:r>
            <a:r>
              <a:rPr lang="en-US" dirty="0" err="1" smtClean="0"/>
              <a:t>GeV</a:t>
            </a:r>
            <a:r>
              <a:rPr lang="en-US" dirty="0" smtClean="0"/>
              <a:t> Showers: Scintillation-Cherenkov Correlation</a:t>
            </a:r>
            <a:endParaRPr lang="en-US" dirty="0"/>
          </a:p>
        </p:txBody>
      </p:sp>
      <p:pic>
        <p:nvPicPr>
          <p:cNvPr id="6" name="Content Placeholder 5" descr="scint_vs_cher_H_d_8.0_E_100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1066800" y="2133600"/>
            <a:ext cx="3886200" cy="3714935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52400" y="2819400"/>
            <a:ext cx="2024913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Observed energy</a:t>
            </a: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2286000"/>
            <a:ext cx="32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Reminder: this is hydrogen calorimeter. No nuclear binding energy loss, no neutrons, nothing..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Correlation between the Cherenkov and scintillation still exists. It reflects the fact that the primary origin of the ‘missing energy’ are decays of charged </a:t>
            </a:r>
            <a:r>
              <a:rPr lang="en-US" dirty="0" err="1" smtClean="0">
                <a:latin typeface="+mn-lt"/>
              </a:rPr>
              <a:t>pions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and before the decay </a:t>
            </a:r>
            <a:r>
              <a:rPr lang="en-US" dirty="0" err="1" smtClean="0">
                <a:latin typeface="+mn-lt"/>
              </a:rPr>
              <a:t>pions</a:t>
            </a:r>
            <a:r>
              <a:rPr lang="en-US" dirty="0" smtClean="0">
                <a:latin typeface="+mn-lt"/>
              </a:rPr>
              <a:t> slow down and produce less Cherenkov light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Readout Correction</a:t>
            </a:r>
            <a:endParaRPr lang="en-US" dirty="0"/>
          </a:p>
        </p:txBody>
      </p:sp>
      <p:pic>
        <p:nvPicPr>
          <p:cNvPr id="6" name="Content Placeholder 5" descr="corr_energy_H_d_8.0_E_100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990600" y="24384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95800" y="2362200"/>
            <a:ext cx="419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Exploiting the C-S correlation one can perform the usual dual readout correction. </a:t>
            </a:r>
          </a:p>
          <a:p>
            <a:r>
              <a:rPr lang="en-US" dirty="0" smtClean="0">
                <a:latin typeface="+mn-lt"/>
              </a:rPr>
              <a:t>As the result the average corrected energy is 99.99 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 It was 97.54 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, uncorrected) and the resolution is 0.47% (RMS) or 0.37% (</a:t>
            </a:r>
            <a:r>
              <a:rPr lang="en-US" dirty="0" err="1" smtClean="0">
                <a:latin typeface="+mn-lt"/>
              </a:rPr>
              <a:t>gaussian</a:t>
            </a:r>
            <a:r>
              <a:rPr lang="en-US" dirty="0" smtClean="0">
                <a:latin typeface="+mn-lt"/>
              </a:rPr>
              <a:t> fit).</a:t>
            </a:r>
          </a:p>
          <a:p>
            <a:r>
              <a:rPr lang="en-US" dirty="0" smtClean="0">
                <a:latin typeface="+mn-lt"/>
              </a:rPr>
              <a:t>This is for a total absorption calorimeter.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Fluctuations ?</a:t>
            </a:r>
            <a:endParaRPr lang="en-US" dirty="0"/>
          </a:p>
        </p:txBody>
      </p:sp>
      <p:pic>
        <p:nvPicPr>
          <p:cNvPr id="6" name="Content Placeholder 5" descr="sampling_H_d_8.0_E_100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4800600" y="19050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676400"/>
            <a:ext cx="350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Calorimeter is constructed from 1 cc ‘crystals’. Sum up the energy deposition in every n-</a:t>
            </a:r>
            <a:r>
              <a:rPr lang="en-US" dirty="0" err="1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plane and multiply by n, call it E</a:t>
            </a:r>
            <a:r>
              <a:rPr lang="en-US" baseline="-25000" dirty="0" smtClean="0">
                <a:latin typeface="+mn-lt"/>
              </a:rPr>
              <a:t>n</a:t>
            </a:r>
            <a:r>
              <a:rPr lang="en-US" dirty="0" smtClean="0">
                <a:latin typeface="+mn-lt"/>
              </a:rPr>
              <a:t>. </a:t>
            </a:r>
          </a:p>
          <a:p>
            <a:r>
              <a:rPr lang="en-US" dirty="0" smtClean="0">
                <a:latin typeface="+mn-lt"/>
              </a:rPr>
              <a:t>To remove any contributions from the fluctuations of the deposited energy itself use</a:t>
            </a:r>
          </a:p>
          <a:p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>
                <a:latin typeface="+mn-lt"/>
              </a:rPr>
              <a:t>E</a:t>
            </a:r>
            <a:r>
              <a:rPr lang="en-US" baseline="-25000" dirty="0" err="1" smtClean="0">
                <a:latin typeface="+mn-lt"/>
              </a:rPr>
              <a:t>sampling</a:t>
            </a:r>
            <a:r>
              <a:rPr lang="en-US" dirty="0" smtClean="0">
                <a:latin typeface="+mn-lt"/>
              </a:rPr>
              <a:t> = </a:t>
            </a:r>
            <a:r>
              <a:rPr lang="en-US" dirty="0" err="1" smtClean="0">
                <a:latin typeface="+mn-lt"/>
              </a:rPr>
              <a:t>E</a:t>
            </a:r>
            <a:r>
              <a:rPr lang="en-US" baseline="-25000" dirty="0" err="1" smtClean="0">
                <a:latin typeface="+mn-lt"/>
              </a:rPr>
              <a:t>obs</a:t>
            </a:r>
            <a:r>
              <a:rPr lang="en-US" baseline="-25000" dirty="0" smtClean="0">
                <a:latin typeface="+mn-lt"/>
              </a:rPr>
              <a:t> tot </a:t>
            </a:r>
            <a:r>
              <a:rPr lang="en-US" dirty="0" smtClean="0">
                <a:latin typeface="+mn-lt"/>
              </a:rPr>
              <a:t>– E</a:t>
            </a:r>
            <a:r>
              <a:rPr lang="en-US" baseline="-25000" dirty="0" smtClean="0">
                <a:latin typeface="+mn-lt"/>
              </a:rPr>
              <a:t>n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This procedure corresponds to the sampling fractions of 0.5, 0.33, 0.25 and 0.2 for n = 2,3,4,5.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Sampling degrades the energy resolution visibly.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Frequency</a:t>
            </a:r>
            <a:endParaRPr lang="en-US" dirty="0"/>
          </a:p>
        </p:txBody>
      </p:sp>
      <p:pic>
        <p:nvPicPr>
          <p:cNvPr id="6" name="Content Placeholder 5" descr="sampling_H_d_4.0_E_100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914400" y="14478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 descr="sampling_H_d_16.0_E_100.eps"/>
          <p:cNvPicPr>
            <a:picLocks noChangeAspect="1"/>
          </p:cNvPicPr>
          <p:nvPr/>
        </p:nvPicPr>
        <p:blipFill>
          <a:blip r:embed="rId3" cstate="print"/>
          <a:srcRect t="16799" b="15679"/>
          <a:stretch>
            <a:fillRect/>
          </a:stretch>
        </p:blipFill>
        <p:spPr>
          <a:xfrm>
            <a:off x="4648200" y="1447800"/>
            <a:ext cx="3229632" cy="30873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762000" y="4826675"/>
            <a:ext cx="777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Sampling fraction (i.e. fraction of the energy deposited in the active material is only a part of the story. Sampling frequency (i.e. frequency of the active material in terms of the interaction length is another aspect.</a:t>
            </a:r>
          </a:p>
          <a:p>
            <a:r>
              <a:rPr lang="en-US" dirty="0" smtClean="0">
                <a:latin typeface="+mn-lt"/>
              </a:rPr>
              <a:t>Here: the contribution of the sampling fluctuations at the same sampling fractions but in a calorimeters with the density of 4 and 16 g/cc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 of Sampling to Energy Resolution, E = 100 </a:t>
            </a:r>
            <a:r>
              <a:rPr lang="en-US" dirty="0" err="1" smtClean="0"/>
              <a:t>GeV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2895600"/>
          <a:ext cx="777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554480"/>
                <a:gridCol w="1554480"/>
                <a:gridCol w="1554480"/>
                <a:gridCol w="155448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g/cc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8g/cc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16g/cc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47244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Sampling ‘frequency’ = 1 cm. It corresponds to: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0.08</a:t>
            </a:r>
            <a:r>
              <a:rPr lang="en-US" dirty="0" smtClean="0">
                <a:latin typeface="Symbol" pitchFamily="18" charset="2"/>
              </a:rPr>
              <a:t>l </a:t>
            </a:r>
            <a:r>
              <a:rPr lang="en-US" dirty="0" smtClean="0">
                <a:latin typeface="+mn-lt"/>
              </a:rPr>
              <a:t>at 4 g/cc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0.16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>
                <a:latin typeface="+mn-lt"/>
              </a:rPr>
              <a:t> at 8 g/cc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0.32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>
                <a:latin typeface="+mn-lt"/>
              </a:rPr>
              <a:t> at 16 g/cc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9891</TotalTime>
  <Words>514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Hadron Showers in TOTAl Absorption Calorimeter (progress Report)</vt:lpstr>
      <vt:lpstr>Hadron Showers in a Hydrogen Calorimeter</vt:lpstr>
      <vt:lpstr>Pions, 50 and 100 GeV</vt:lpstr>
      <vt:lpstr>!00 GeV Showers in 250 cm Deep Calorimeter </vt:lpstr>
      <vt:lpstr>100 GeV Showers: Scintillation-Cherenkov Correlation</vt:lpstr>
      <vt:lpstr>Dual Readout Correction</vt:lpstr>
      <vt:lpstr>Sampling Fluctuations ?</vt:lpstr>
      <vt:lpstr>Sampling Frequency</vt:lpstr>
      <vt:lpstr>Contribution of Sampling to Energy Resolution, E = 100 GeV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184</cp:revision>
  <dcterms:created xsi:type="dcterms:W3CDTF">2008-06-23T01:30:04Z</dcterms:created>
  <dcterms:modified xsi:type="dcterms:W3CDTF">2009-05-26T13:54:02Z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