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9" r:id="rId2"/>
    <p:sldId id="265" r:id="rId3"/>
    <p:sldId id="261" r:id="rId4"/>
    <p:sldId id="262" r:id="rId5"/>
    <p:sldId id="263" r:id="rId6"/>
    <p:sldId id="258" r:id="rId7"/>
    <p:sldId id="256" r:id="rId8"/>
    <p:sldId id="257" r:id="rId9"/>
    <p:sldId id="260" r:id="rId10"/>
    <p:sldId id="264" r:id="rId1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B370A2"/>
    <a:srgbClr val="DCBA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104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CF1E7-ED12-4C41-A9D5-ECEA841F976D}" type="datetimeFigureOut">
              <a:rPr lang="ja-JP" altLang="en-US" smtClean="0"/>
              <a:pPr/>
              <a:t>09.8.12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17C1B-2E0F-154F-B81D-DB15B781E91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>
            <a:noAutofit/>
          </a:bodyPr>
          <a:lstStyle/>
          <a:p>
            <a:r>
              <a:rPr lang="en-US" altLang="ja-JP" sz="4800" dirty="0" smtClean="0"/>
              <a:t>Installation status of the </a:t>
            </a:r>
            <a:br>
              <a:rPr lang="en-US" altLang="ja-JP" sz="4800" dirty="0" smtClean="0"/>
            </a:br>
            <a:r>
              <a:rPr lang="en-US" altLang="ja-JP" sz="4800" dirty="0" smtClean="0"/>
              <a:t>HLS system</a:t>
            </a:r>
            <a:endParaRPr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18686" y="4319182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Aug. 12, 2009</a:t>
            </a:r>
          </a:p>
          <a:p>
            <a:r>
              <a:rPr lang="en-US" altLang="ja-JP" sz="2400" dirty="0" smtClean="0"/>
              <a:t>G. </a:t>
            </a:r>
            <a:r>
              <a:rPr lang="en-US" altLang="ja-JP" sz="2400" dirty="0" err="1" smtClean="0"/>
              <a:t>Gassner</a:t>
            </a:r>
            <a:r>
              <a:rPr lang="en-US" altLang="ja-JP" sz="2400" dirty="0" smtClean="0"/>
              <a:t>, M. </a:t>
            </a:r>
            <a:r>
              <a:rPr lang="en-US" altLang="ja-JP" sz="2400" dirty="0" err="1" smtClean="0"/>
              <a:t>Masuzawa</a:t>
            </a:r>
            <a:r>
              <a:rPr lang="en-US" altLang="ja-JP" sz="2400" dirty="0" smtClean="0"/>
              <a:t>, R. </a:t>
            </a:r>
            <a:r>
              <a:rPr lang="en-US" altLang="ja-JP" sz="2400" dirty="0" err="1" smtClean="0"/>
              <a:t>Ruland</a:t>
            </a:r>
            <a:r>
              <a:rPr lang="en-US" altLang="ja-JP" sz="2400" smtClean="0"/>
              <a:t>, M</a:t>
            </a:r>
            <a:r>
              <a:rPr lang="en-US" altLang="ja-JP" sz="2400" dirty="0" smtClean="0"/>
              <a:t>. Satoh and</a:t>
            </a:r>
          </a:p>
          <a:p>
            <a:r>
              <a:rPr lang="en-US" altLang="ja-JP" sz="2400" dirty="0" smtClean="0"/>
              <a:t> R. </a:t>
            </a:r>
            <a:r>
              <a:rPr lang="en-US" altLang="ja-JP" sz="2400" dirty="0" err="1" smtClean="0"/>
              <a:t>Sugahara</a:t>
            </a:r>
            <a:endParaRPr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Future plan</a:t>
            </a:r>
            <a:endParaRPr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64564" y="1627266"/>
            <a:ext cx="8686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/>
              <a:buChar char="•"/>
            </a:pPr>
            <a:r>
              <a:rPr lang="en-US" altLang="ja-JP" sz="3200" dirty="0" smtClean="0"/>
              <a:t>Collect more data </a:t>
            </a:r>
          </a:p>
          <a:p>
            <a:pPr lvl="2"/>
            <a:r>
              <a:rPr lang="en-US" altLang="ja-JP" sz="3200" dirty="0" smtClean="0"/>
              <a:t>Will report them periodically.</a:t>
            </a:r>
          </a:p>
          <a:p>
            <a:pPr lvl="1">
              <a:buFont typeface="Arial"/>
              <a:buChar char="•"/>
            </a:pPr>
            <a:r>
              <a:rPr lang="en-US" altLang="ja-JP" sz="3200" dirty="0" smtClean="0"/>
              <a:t>Integrate the HLS system with the ATF2 EPICS database so that we can use the mover position data.</a:t>
            </a:r>
          </a:p>
          <a:p>
            <a:pPr lvl="1"/>
            <a:endParaRPr lang="en-US" altLang="ja-JP" sz="3200" dirty="0" smtClean="0"/>
          </a:p>
          <a:p>
            <a:pPr lvl="1">
              <a:buFont typeface="Arial"/>
              <a:buChar char="•"/>
            </a:pPr>
            <a:r>
              <a:rPr lang="en-US" altLang="ja-JP" sz="3200" dirty="0" smtClean="0"/>
              <a:t>More sensors?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09170" y="975935"/>
            <a:ext cx="893483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 smtClean="0"/>
              <a:t>SLAC agreed to give us 5 sensors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Mid July </a:t>
            </a:r>
            <a:r>
              <a:rPr lang="en-US" altLang="ja-JP" sz="2800" dirty="0" smtClean="0"/>
              <a:t>			  		 Preparation </a:t>
            </a:r>
          </a:p>
          <a:p>
            <a:r>
              <a:rPr lang="en-US" altLang="ja-JP" sz="2800" dirty="0" smtClean="0"/>
              <a:t>				 		(pipes, pipe supports, etc.)</a:t>
            </a:r>
          </a:p>
          <a:p>
            <a:r>
              <a:rPr lang="en-US" altLang="ja-JP" sz="2800" dirty="0" smtClean="0"/>
              <a:t>Aug. 3~Aug.7	 	 HLS sensor installation with Georg</a:t>
            </a:r>
            <a:r>
              <a:rPr lang="en-US" altLang="ja-JP" sz="2800" dirty="0" smtClean="0"/>
              <a:t>.</a:t>
            </a:r>
          </a:p>
          <a:p>
            <a:r>
              <a:rPr lang="en-US" altLang="ja-JP" sz="2800" dirty="0" smtClean="0"/>
              <a:t>			No major problem, a small modification needed.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Aug.6~Aug.10	   	 Test run</a:t>
            </a:r>
          </a:p>
          <a:p>
            <a:r>
              <a:rPr lang="en-US" altLang="ja-JP" sz="2800" dirty="0" smtClean="0"/>
              <a:t>Aug.10~Aug.11		 Modification of the vessel, </a:t>
            </a:r>
          </a:p>
          <a:p>
            <a:r>
              <a:rPr lang="en-US" altLang="ja-JP" sz="2800" dirty="0" smtClean="0"/>
              <a:t>						 re-wiring of the cables</a:t>
            </a:r>
          </a:p>
          <a:p>
            <a:r>
              <a:rPr lang="en-US" altLang="ja-JP" sz="2800" dirty="0" smtClean="0"/>
              <a:t>Aug.11 ~				 Long run</a:t>
            </a:r>
          </a:p>
          <a:p>
            <a:r>
              <a:rPr lang="en-US" altLang="ja-JP" sz="2800" dirty="0" smtClean="0"/>
              <a:t>						 </a:t>
            </a:r>
            <a:r>
              <a:rPr lang="en-US" altLang="ja-JP" sz="2400" dirty="0" smtClean="0"/>
              <a:t>(with a few day interruption due to the 					</a:t>
            </a:r>
            <a:r>
              <a:rPr lang="en-US" altLang="ja-JP" sz="2400" dirty="0" smtClean="0"/>
              <a:t>	</a:t>
            </a:r>
            <a:r>
              <a:rPr lang="en-US" altLang="ja-JP" sz="2400" dirty="0" smtClean="0"/>
              <a:t>"lab-wide planned power </a:t>
            </a:r>
            <a:r>
              <a:rPr lang="en-US" altLang="ja-JP" sz="2400" dirty="0" smtClean="0"/>
              <a:t>outage” </a:t>
            </a:r>
            <a:r>
              <a:rPr lang="en-US" altLang="ja-JP" sz="2400" dirty="0" smtClean="0"/>
              <a:t>next </a:t>
            </a:r>
            <a:r>
              <a:rPr lang="en-US" altLang="ja-JP" sz="2400" dirty="0" smtClean="0"/>
              <a:t>week. </a:t>
            </a:r>
            <a:endParaRPr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Small modification</a:t>
            </a:r>
            <a:endParaRPr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3000"/>
            <a:ext cx="8539504" cy="341783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504" y="4199818"/>
            <a:ext cx="3302279" cy="2453364"/>
          </a:xfrm>
          <a:prstGeom prst="rect">
            <a:avLst/>
          </a:prstGeom>
        </p:spPr>
      </p:pic>
      <p:cxnSp>
        <p:nvCxnSpPr>
          <p:cNvPr id="17" name="直線矢印コネクタ 16"/>
          <p:cNvCxnSpPr/>
          <p:nvPr/>
        </p:nvCxnSpPr>
        <p:spPr>
          <a:xfrm rot="5400000" flipH="1" flipV="1">
            <a:off x="1139132" y="6153665"/>
            <a:ext cx="986542" cy="12491"/>
          </a:xfrm>
          <a:prstGeom prst="straightConnector1">
            <a:avLst/>
          </a:prstGeom>
          <a:ln w="5715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右矢印 18"/>
          <p:cNvSpPr/>
          <p:nvPr/>
        </p:nvSpPr>
        <p:spPr>
          <a:xfrm>
            <a:off x="3919101" y="5420858"/>
            <a:ext cx="1078777" cy="24578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0544" y="4704540"/>
            <a:ext cx="2579800" cy="1784128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925965" y="6304002"/>
            <a:ext cx="6760835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Cut the second (extra) outlet and sealed it yesterday.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Small problem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527" y="3359845"/>
            <a:ext cx="4323642" cy="325237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86" y="1143000"/>
            <a:ext cx="4192209" cy="447011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788423" y="2528848"/>
            <a:ext cx="41507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One vessel ( out of 5 ) has some </a:t>
            </a:r>
          </a:p>
          <a:p>
            <a:r>
              <a:rPr kumimoji="1" lang="en-US" altLang="ja-JP" sz="2400" dirty="0" smtClean="0"/>
              <a:t>brown </a:t>
            </a:r>
            <a:r>
              <a:rPr lang="en-US" altLang="ja-JP" sz="2400" dirty="0" smtClean="0"/>
              <a:t>deposition</a:t>
            </a:r>
            <a:r>
              <a:rPr kumimoji="1" lang="en-US" altLang="ja-JP" sz="2400" dirty="0" smtClean="0"/>
              <a:t>. </a:t>
            </a:r>
            <a:r>
              <a:rPr lang="en-US" altLang="ja-JP" sz="2400" dirty="0" smtClean="0"/>
              <a:t>Corrosion??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" y="5613113"/>
            <a:ext cx="3544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No problem with 4 vessels.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Data acquisition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094" y="1417638"/>
            <a:ext cx="6554240" cy="486238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16881" y="6280018"/>
            <a:ext cx="8727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HLS PC in the “FF power supply room” outside of the ATF2 beam line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0350" y="-457200"/>
            <a:ext cx="9664700" cy="77724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761793" y="0"/>
            <a:ext cx="94467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QD2AFF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02361" y="258682"/>
            <a:ext cx="94467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QD4AFF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12189" y="628808"/>
            <a:ext cx="77516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QF7FF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99769" y="1095623"/>
            <a:ext cx="98345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QM11FF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09978" y="2618624"/>
            <a:ext cx="89215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QF16FF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>
            <a:stCxn id="5" idx="2"/>
          </p:cNvCxnSpPr>
          <p:nvPr/>
        </p:nvCxnSpPr>
        <p:spPr>
          <a:xfrm rot="16200000" flipH="1">
            <a:off x="2131878" y="471585"/>
            <a:ext cx="206822" cy="231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6" idx="1"/>
          </p:cNvCxnSpPr>
          <p:nvPr/>
        </p:nvCxnSpPr>
        <p:spPr>
          <a:xfrm rot="10800000" flipV="1">
            <a:off x="2535953" y="443348"/>
            <a:ext cx="566409" cy="184666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354051" y="4498134"/>
            <a:ext cx="3475080" cy="193899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5 HLS capacitive sensors</a:t>
            </a:r>
          </a:p>
          <a:p>
            <a:r>
              <a:rPr lang="en-US" altLang="ja-JP" sz="2400" dirty="0" smtClean="0">
                <a:solidFill>
                  <a:srgbClr val="FFFF00"/>
                </a:solidFill>
              </a:rPr>
              <a:t>(made by BINP) from SLAC</a:t>
            </a:r>
          </a:p>
          <a:p>
            <a:endParaRPr kumimoji="1" lang="en-US" altLang="ja-JP" sz="2400" dirty="0" smtClean="0">
              <a:solidFill>
                <a:srgbClr val="FFFF00"/>
              </a:solidFill>
            </a:endParaRPr>
          </a:p>
          <a:p>
            <a:r>
              <a:rPr lang="en-US" altLang="ja-JP" sz="2400" dirty="0" smtClean="0">
                <a:solidFill>
                  <a:srgbClr val="FFFF00"/>
                </a:solidFill>
              </a:rPr>
              <a:t>Each sensor 6~9 </a:t>
            </a:r>
            <a:r>
              <a:rPr lang="en-US" altLang="ja-JP" sz="2400" dirty="0" err="1" smtClean="0">
                <a:solidFill>
                  <a:srgbClr val="FFFF00"/>
                </a:solidFill>
              </a:rPr>
              <a:t>m</a:t>
            </a:r>
            <a:r>
              <a:rPr lang="en-US" altLang="ja-JP" sz="2400" dirty="0" smtClean="0">
                <a:solidFill>
                  <a:srgbClr val="FFFF00"/>
                </a:solidFill>
              </a:rPr>
              <a:t> apart</a:t>
            </a:r>
          </a:p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Covering ~ 35 </a:t>
            </a:r>
            <a:r>
              <a:rPr kumimoji="1" lang="en-US" altLang="ja-JP" sz="2400" dirty="0" err="1" smtClean="0">
                <a:solidFill>
                  <a:srgbClr val="FFFF00"/>
                </a:solidFill>
              </a:rPr>
              <a:t>m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 span</a:t>
            </a:r>
          </a:p>
        </p:txBody>
      </p:sp>
      <p:cxnSp>
        <p:nvCxnSpPr>
          <p:cNvPr id="24" name="直線矢印コネクタ 23"/>
          <p:cNvCxnSpPr/>
          <p:nvPr/>
        </p:nvCxnSpPr>
        <p:spPr>
          <a:xfrm rot="10800000" flipV="1">
            <a:off x="2927961" y="716400"/>
            <a:ext cx="1484228" cy="147237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rot="10800000">
            <a:off x="3280729" y="1095624"/>
            <a:ext cx="1519041" cy="209543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rot="10800000" flipV="1">
            <a:off x="6502662" y="2987955"/>
            <a:ext cx="1107317" cy="1009849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relati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" y="324181"/>
            <a:ext cx="7626350" cy="5715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869683" y="803068"/>
            <a:ext cx="2391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with respect to QD16FF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302579" y="4632185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B370A2"/>
                </a:solidFill>
              </a:rPr>
              <a:t>QD16FF</a:t>
            </a:r>
            <a:endParaRPr lang="ja-JP" altLang="en-US" dirty="0">
              <a:solidFill>
                <a:srgbClr val="B370A2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63464" y="5669849"/>
            <a:ext cx="664977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Aug.6 (Thurs)         Aug.7 (Fri)                 Aug.8 (Sat)              Aug.9 (Sun)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551" y="101945"/>
            <a:ext cx="941005" cy="1070455"/>
          </a:xfrm>
          <a:prstGeom prst="rect">
            <a:avLst/>
          </a:prstGeom>
        </p:spPr>
      </p:pic>
      <p:cxnSp>
        <p:nvCxnSpPr>
          <p:cNvPr id="11" name="直線矢印コネクタ 10"/>
          <p:cNvCxnSpPr/>
          <p:nvPr/>
        </p:nvCxnSpPr>
        <p:spPr>
          <a:xfrm rot="16200000" flipH="1">
            <a:off x="2022646" y="1220311"/>
            <a:ext cx="257689" cy="1618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0401" y="1878366"/>
            <a:ext cx="3649717" cy="2282541"/>
          </a:xfrm>
          <a:prstGeom prst="rect">
            <a:avLst/>
          </a:prstGeom>
        </p:spPr>
      </p:pic>
      <p:cxnSp>
        <p:nvCxnSpPr>
          <p:cNvPr id="14" name="直線コネクタ 13"/>
          <p:cNvCxnSpPr/>
          <p:nvPr/>
        </p:nvCxnSpPr>
        <p:spPr>
          <a:xfrm rot="5400000">
            <a:off x="5908156" y="3218870"/>
            <a:ext cx="1282567" cy="1588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6710400" y="3218871"/>
            <a:ext cx="1282567" cy="1588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>
            <a:off x="7512644" y="3218872"/>
            <a:ext cx="1282567" cy="1588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4158769" y="1878366"/>
            <a:ext cx="291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3080827" y="1430090"/>
            <a:ext cx="1587449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3444995" y="1509034"/>
            <a:ext cx="100540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24 hours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080827" y="6352922"/>
            <a:ext cx="2674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Tidal motion </a:t>
            </a:r>
            <a:r>
              <a:rPr lang="en-US" altLang="ja-JP" sz="2400" dirty="0" smtClean="0"/>
              <a:t>+ pitch</a:t>
            </a:r>
            <a:endParaRPr kumimoji="1" lang="ja-JP" altLang="en-US" sz="2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003966" y="803068"/>
            <a:ext cx="710355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QD2AFF</a:t>
            </a:r>
          </a:p>
          <a:p>
            <a:r>
              <a:rPr lang="en-US" altLang="ja-JP" sz="1200" dirty="0" smtClean="0"/>
              <a:t>QD4AFF</a:t>
            </a:r>
            <a:endParaRPr kumimoji="1" lang="en-US" altLang="ja-JP" sz="1200" dirty="0" smtClean="0"/>
          </a:p>
          <a:p>
            <a:r>
              <a:rPr kumimoji="1" lang="en-US" altLang="ja-JP" sz="1200" dirty="0" smtClean="0"/>
              <a:t>QF7FF</a:t>
            </a:r>
          </a:p>
          <a:p>
            <a:r>
              <a:rPr lang="en-US" altLang="ja-JP" sz="1200" dirty="0" smtClean="0"/>
              <a:t>QM11FF</a:t>
            </a:r>
          </a:p>
          <a:p>
            <a:r>
              <a:rPr kumimoji="1" lang="en-US" altLang="ja-JP" sz="1200" dirty="0" smtClean="0"/>
              <a:t>QF16FF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5"/>
            <a:ext cx="9144000" cy="685229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542859" y="1822156"/>
            <a:ext cx="533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Aug. 9 (Sun) 20:25</a:t>
            </a:r>
          </a:p>
          <a:p>
            <a:r>
              <a:rPr lang="en-US" altLang="ja-JP" dirty="0" smtClean="0"/>
              <a:t>3 on the Japanese seven‐stage seismic scale at Tsukuba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208" y="2692639"/>
            <a:ext cx="4929792" cy="400956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881420" y="4562201"/>
            <a:ext cx="1935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Data acquisition</a:t>
            </a:r>
          </a:p>
          <a:p>
            <a:r>
              <a:rPr lang="en-US" altLang="ja-JP" dirty="0" smtClean="0"/>
              <a:t>at every 2 seconds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Summary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8777" y="1838943"/>
            <a:ext cx="8802410" cy="415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kumimoji="1" lang="en-US" altLang="ja-JP" sz="2400" dirty="0" smtClean="0"/>
              <a:t>HLS installation went well.   </a:t>
            </a:r>
          </a:p>
          <a:p>
            <a:pPr>
              <a:buFont typeface="Arial"/>
              <a:buChar char="•"/>
            </a:pPr>
            <a:r>
              <a:rPr kumimoji="1" lang="en-US" altLang="ja-JP" sz="2400" dirty="0" smtClean="0"/>
              <a:t>Many thanks to Georg </a:t>
            </a:r>
            <a:r>
              <a:rPr kumimoji="1" lang="en-US" altLang="ja-JP" sz="2400" dirty="0" err="1" smtClean="0"/>
              <a:t>Gassner</a:t>
            </a:r>
            <a:r>
              <a:rPr lang="en-US" altLang="ja-JP" sz="2400" dirty="0" smtClean="0"/>
              <a:t> and the SLAC alignment group.</a:t>
            </a:r>
          </a:p>
          <a:p>
            <a:pPr>
              <a:buFont typeface="Arial"/>
              <a:buChar char="•"/>
            </a:pPr>
            <a:endParaRPr kumimoji="1" lang="en-US" altLang="ja-JP" sz="2400" dirty="0" smtClean="0"/>
          </a:p>
          <a:p>
            <a:pPr>
              <a:buFont typeface="Arial"/>
              <a:buChar char="•"/>
            </a:pPr>
            <a:r>
              <a:rPr kumimoji="1" lang="en-US" altLang="ja-JP" sz="2400" dirty="0" smtClean="0"/>
              <a:t>Small problems</a:t>
            </a:r>
          </a:p>
          <a:p>
            <a:pPr lvl="1">
              <a:buFont typeface="Arial"/>
              <a:buChar char="•"/>
            </a:pPr>
            <a:r>
              <a:rPr lang="en-US" altLang="ja-JP" sz="2400" dirty="0" smtClean="0"/>
              <a:t>A modification needed to three </a:t>
            </a:r>
            <a:r>
              <a:rPr lang="en-US" altLang="ja-JP" sz="2400" dirty="0" smtClean="0"/>
              <a:t>vessels, </a:t>
            </a:r>
            <a:r>
              <a:rPr lang="en-US" altLang="ja-JP" sz="2400" dirty="0" smtClean="0"/>
              <a:t>from two outlets to one.</a:t>
            </a:r>
          </a:p>
          <a:p>
            <a:pPr lvl="2">
              <a:buFont typeface="Arial"/>
              <a:buChar char="•"/>
            </a:pPr>
            <a:r>
              <a:rPr lang="en-US" altLang="ja-JP" sz="2400" dirty="0" smtClean="0"/>
              <a:t>Cut the second outlet and sealed it.</a:t>
            </a:r>
          </a:p>
          <a:p>
            <a:pPr lvl="1">
              <a:buFont typeface="Arial"/>
              <a:buChar char="•"/>
            </a:pPr>
            <a:r>
              <a:rPr lang="en-US" altLang="ja-JP" sz="2400" dirty="0" smtClean="0"/>
              <a:t>One vessel got corroded ? ( Chemical analysis is underway) . </a:t>
            </a:r>
          </a:p>
          <a:p>
            <a:pPr lvl="2">
              <a:buFont typeface="Arial"/>
              <a:buChar char="•"/>
            </a:pPr>
            <a:r>
              <a:rPr lang="en-US" altLang="ja-JP" sz="2400" dirty="0" smtClean="0"/>
              <a:t>We cleaned the surface and painted with epoxy.</a:t>
            </a:r>
          </a:p>
          <a:p>
            <a:pPr>
              <a:buFont typeface="Arial"/>
              <a:buChar char="•"/>
            </a:pPr>
            <a:endParaRPr kumimoji="1" lang="en-US" altLang="ja-JP" sz="2400" dirty="0" smtClean="0"/>
          </a:p>
          <a:p>
            <a:pPr>
              <a:buFont typeface="Arial"/>
              <a:buChar char="•"/>
            </a:pPr>
            <a:r>
              <a:rPr lang="en-US" altLang="ja-JP" sz="2400" dirty="0" smtClean="0"/>
              <a:t>Data are collected using a PC in the “FF power supply room” </a:t>
            </a:r>
          </a:p>
          <a:p>
            <a:r>
              <a:rPr lang="en-US" altLang="ja-JP" sz="2400" dirty="0" smtClean="0"/>
              <a:t>outside of the beam line.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442</Words>
  <Application>Microsoft Macintosh PowerPoint</Application>
  <PresentationFormat>画面に合わせる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Installation status of the  HLS system</vt:lpstr>
      <vt:lpstr>スライド 2</vt:lpstr>
      <vt:lpstr>Small modification</vt:lpstr>
      <vt:lpstr>Small problem</vt:lpstr>
      <vt:lpstr>Data acquisition</vt:lpstr>
      <vt:lpstr>スライド 6</vt:lpstr>
      <vt:lpstr>スライド 7</vt:lpstr>
      <vt:lpstr>スライド 8</vt:lpstr>
      <vt:lpstr>Summary</vt:lpstr>
      <vt:lpstr>Future plan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美佳 増澤</dc:creator>
  <cp:lastModifiedBy>美佳 増澤</cp:lastModifiedBy>
  <cp:revision>23</cp:revision>
  <dcterms:created xsi:type="dcterms:W3CDTF">2009-08-12T04:45:31Z</dcterms:created>
  <dcterms:modified xsi:type="dcterms:W3CDTF">2009-08-12T04:57:51Z</dcterms:modified>
</cp:coreProperties>
</file>