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5" r:id="rId5"/>
    <p:sldId id="269" r:id="rId6"/>
    <p:sldId id="268" r:id="rId7"/>
    <p:sldId id="259" r:id="rId8"/>
    <p:sldId id="261" r:id="rId9"/>
    <p:sldId id="263" r:id="rId10"/>
    <p:sldId id="264" r:id="rId11"/>
    <p:sldId id="267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8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rgbClr val="00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219200"/>
            <a:ext cx="42291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2291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3810000" y="6381750"/>
            <a:ext cx="609600" cy="476250"/>
          </a:xfrm>
        </p:spPr>
        <p:txBody>
          <a:bodyPr/>
          <a:lstStyle>
            <a:lvl1pPr>
              <a:defRPr/>
            </a:lvl1pPr>
          </a:lstStyle>
          <a:p>
            <a:fld id="{1E8DD36D-8A18-428F-A053-675ACCA033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87C2B-323D-40CA-9A74-33FA9D275DA5}" type="datetimeFigureOut">
              <a:rPr lang="en-US" smtClean="0"/>
              <a:pPr/>
              <a:t>8/25/2009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19605-9AF9-4DAC-ACAC-2A58B5B621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b="1" i="0" kern="1200" baseline="0">
          <a:solidFill>
            <a:srgbClr val="8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 baseline="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 baseline="0">
          <a:solidFill>
            <a:srgbClr val="00006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 baseline="0">
          <a:solidFill>
            <a:srgbClr val="00006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rgbClr val="00006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rgbClr val="0000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2457451"/>
          </a:xfrm>
        </p:spPr>
        <p:txBody>
          <a:bodyPr>
            <a:noAutofit/>
          </a:bodyPr>
          <a:lstStyle/>
          <a:p>
            <a:r>
              <a:rPr lang="en-US" sz="4000" dirty="0" smtClean="0">
                <a:cs typeface="Times New Roman" pitchFamily="18" charset="0"/>
              </a:rPr>
              <a:t>LCLS Digital BPM Processor</a:t>
            </a:r>
            <a:br>
              <a:rPr lang="en-US" sz="4000" dirty="0" smtClean="0">
                <a:cs typeface="Times New Roman" pitchFamily="18" charset="0"/>
              </a:rPr>
            </a:br>
            <a:r>
              <a:rPr lang="en-US" sz="4000" dirty="0" smtClean="0">
                <a:cs typeface="Times New Roman" pitchFamily="18" charset="0"/>
              </a:rPr>
              <a:t>for</a:t>
            </a:r>
            <a:br>
              <a:rPr lang="en-US" sz="4000" dirty="0" smtClean="0">
                <a:cs typeface="Times New Roman" pitchFamily="18" charset="0"/>
              </a:rPr>
            </a:br>
            <a:r>
              <a:rPr lang="en-US" sz="4000" dirty="0" smtClean="0">
                <a:cs typeface="Times New Roman" pitchFamily="18" charset="0"/>
              </a:rPr>
              <a:t>ATF2 Extraction Line BPMs</a:t>
            </a:r>
            <a:endParaRPr lang="en-US" sz="4000" dirty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Steve Smith</a:t>
            </a:r>
          </a:p>
          <a:p>
            <a:r>
              <a:rPr lang="en-US" dirty="0" smtClean="0"/>
              <a:t>26 August 2009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6229350"/>
            <a:ext cx="800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235963"/>
            <a:ext cx="2971800" cy="46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SLAC_Logo_hir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41768" y="5824285"/>
            <a:ext cx="2249432" cy="80511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Diagnostic Displays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Figure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3625825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Figure6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4450" y="1066800"/>
            <a:ext cx="2952750" cy="505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PM Block Diagram v5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219200"/>
            <a:ext cx="6858000" cy="20002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</a:t>
            </a:r>
            <a:r>
              <a:rPr lang="en-US" dirty="0" smtClean="0"/>
              <a:t>for ATF2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8229600" cy="6172200"/>
          </a:xfrm>
        </p:spPr>
        <p:txBody>
          <a:bodyPr>
            <a:normAutofit/>
          </a:bodyPr>
          <a:lstStyle/>
          <a:p>
            <a:r>
              <a:rPr lang="en-US" dirty="0" smtClean="0"/>
              <a:t>Build processor chassis containing Analog Frontend, without ADC board</a:t>
            </a:r>
          </a:p>
          <a:p>
            <a:r>
              <a:rPr lang="en-US" dirty="0" smtClean="0"/>
              <a:t>Included:</a:t>
            </a:r>
          </a:p>
          <a:p>
            <a:pPr lvl="1"/>
            <a:r>
              <a:rPr lang="en-US" dirty="0" smtClean="0"/>
              <a:t>Analog Frontend</a:t>
            </a:r>
          </a:p>
          <a:p>
            <a:pPr lvl="1"/>
            <a:r>
              <a:rPr lang="en-US" dirty="0" smtClean="0"/>
              <a:t>Clock</a:t>
            </a:r>
          </a:p>
          <a:p>
            <a:r>
              <a:rPr lang="en-US" dirty="0" smtClean="0"/>
              <a:t>Functions:</a:t>
            </a:r>
          </a:p>
          <a:p>
            <a:pPr lvl="1"/>
            <a:r>
              <a:rPr lang="en-US" dirty="0" smtClean="0"/>
              <a:t>All analog processing </a:t>
            </a:r>
          </a:p>
          <a:p>
            <a:pPr lvl="1"/>
            <a:r>
              <a:rPr lang="en-US" dirty="0" smtClean="0"/>
              <a:t>Including calibration</a:t>
            </a:r>
          </a:p>
          <a:p>
            <a:r>
              <a:rPr lang="en-US" dirty="0" smtClean="0"/>
              <a:t>KEK to provide </a:t>
            </a:r>
          </a:p>
          <a:p>
            <a:pPr lvl="1"/>
            <a:r>
              <a:rPr lang="en-US" dirty="0" smtClean="0"/>
              <a:t>ADC</a:t>
            </a:r>
          </a:p>
          <a:p>
            <a:pPr lvl="1"/>
            <a:r>
              <a:rPr lang="en-US" dirty="0" smtClean="0"/>
              <a:t>digital processing</a:t>
            </a:r>
          </a:p>
          <a:p>
            <a:pPr lvl="1"/>
            <a:r>
              <a:rPr lang="en-US" dirty="0" smtClean="0"/>
              <a:t>Control interface (SPI) </a:t>
            </a:r>
            <a:endParaRPr lang="en-US" dirty="0" smtClean="0"/>
          </a:p>
          <a:p>
            <a:pPr lvl="2"/>
            <a:r>
              <a:rPr lang="en-US" dirty="0" smtClean="0"/>
              <a:t>3- wire, </a:t>
            </a:r>
            <a:r>
              <a:rPr lang="en-US" dirty="0" smtClean="0"/>
              <a:t>TTL </a:t>
            </a:r>
            <a:r>
              <a:rPr lang="en-US" dirty="0" smtClean="0"/>
              <a:t>levels</a:t>
            </a:r>
          </a:p>
          <a:p>
            <a:pPr lvl="2"/>
            <a:r>
              <a:rPr lang="en-US" dirty="0" smtClean="0"/>
              <a:t>Set attenuators</a:t>
            </a:r>
          </a:p>
          <a:p>
            <a:pPr lvl="2"/>
            <a:r>
              <a:rPr lang="en-US" dirty="0" smtClean="0"/>
              <a:t>Set up calibration</a:t>
            </a:r>
          </a:p>
          <a:p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5832088" y="1349298"/>
            <a:ext cx="292846" cy="2888165"/>
          </a:xfrm>
          <a:custGeom>
            <a:avLst/>
            <a:gdLst>
              <a:gd name="connsiteX0" fmla="*/ 189571 w 292846"/>
              <a:gd name="connsiteY0" fmla="*/ 0 h 2888165"/>
              <a:gd name="connsiteX1" fmla="*/ 100361 w 292846"/>
              <a:gd name="connsiteY1" fmla="*/ 22302 h 2888165"/>
              <a:gd name="connsiteX2" fmla="*/ 66907 w 292846"/>
              <a:gd name="connsiteY2" fmla="*/ 33453 h 2888165"/>
              <a:gd name="connsiteX3" fmla="*/ 0 w 292846"/>
              <a:gd name="connsiteY3" fmla="*/ 78058 h 2888165"/>
              <a:gd name="connsiteX4" fmla="*/ 11151 w 292846"/>
              <a:gd name="connsiteY4" fmla="*/ 144965 h 2888165"/>
              <a:gd name="connsiteX5" fmla="*/ 89210 w 292846"/>
              <a:gd name="connsiteY5" fmla="*/ 189570 h 2888165"/>
              <a:gd name="connsiteX6" fmla="*/ 133814 w 292846"/>
              <a:gd name="connsiteY6" fmla="*/ 256478 h 2888165"/>
              <a:gd name="connsiteX7" fmla="*/ 55756 w 292846"/>
              <a:gd name="connsiteY7" fmla="*/ 323385 h 2888165"/>
              <a:gd name="connsiteX8" fmla="*/ 33453 w 292846"/>
              <a:gd name="connsiteY8" fmla="*/ 367990 h 2888165"/>
              <a:gd name="connsiteX9" fmla="*/ 44605 w 292846"/>
              <a:gd name="connsiteY9" fmla="*/ 468351 h 2888165"/>
              <a:gd name="connsiteX10" fmla="*/ 78058 w 292846"/>
              <a:gd name="connsiteY10" fmla="*/ 501804 h 2888165"/>
              <a:gd name="connsiteX11" fmla="*/ 122663 w 292846"/>
              <a:gd name="connsiteY11" fmla="*/ 579863 h 2888165"/>
              <a:gd name="connsiteX12" fmla="*/ 111512 w 292846"/>
              <a:gd name="connsiteY12" fmla="*/ 669073 h 2888165"/>
              <a:gd name="connsiteX13" fmla="*/ 66907 w 292846"/>
              <a:gd name="connsiteY13" fmla="*/ 724829 h 2888165"/>
              <a:gd name="connsiteX14" fmla="*/ 44605 w 292846"/>
              <a:gd name="connsiteY14" fmla="*/ 825190 h 2888165"/>
              <a:gd name="connsiteX15" fmla="*/ 66907 w 292846"/>
              <a:gd name="connsiteY15" fmla="*/ 1003609 h 2888165"/>
              <a:gd name="connsiteX16" fmla="*/ 122663 w 292846"/>
              <a:gd name="connsiteY16" fmla="*/ 1081668 h 2888165"/>
              <a:gd name="connsiteX17" fmla="*/ 144966 w 292846"/>
              <a:gd name="connsiteY17" fmla="*/ 1103970 h 2888165"/>
              <a:gd name="connsiteX18" fmla="*/ 156117 w 292846"/>
              <a:gd name="connsiteY18" fmla="*/ 1215482 h 2888165"/>
              <a:gd name="connsiteX19" fmla="*/ 133814 w 292846"/>
              <a:gd name="connsiteY19" fmla="*/ 1371600 h 2888165"/>
              <a:gd name="connsiteX20" fmla="*/ 122663 w 292846"/>
              <a:gd name="connsiteY20" fmla="*/ 1405053 h 2888165"/>
              <a:gd name="connsiteX21" fmla="*/ 89210 w 292846"/>
              <a:gd name="connsiteY21" fmla="*/ 1616926 h 2888165"/>
              <a:gd name="connsiteX22" fmla="*/ 66907 w 292846"/>
              <a:gd name="connsiteY22" fmla="*/ 1639229 h 2888165"/>
              <a:gd name="connsiteX23" fmla="*/ 78058 w 292846"/>
              <a:gd name="connsiteY23" fmla="*/ 1795346 h 2888165"/>
              <a:gd name="connsiteX24" fmla="*/ 111512 w 292846"/>
              <a:gd name="connsiteY24" fmla="*/ 1817648 h 2888165"/>
              <a:gd name="connsiteX25" fmla="*/ 178419 w 292846"/>
              <a:gd name="connsiteY25" fmla="*/ 1884556 h 2888165"/>
              <a:gd name="connsiteX26" fmla="*/ 189571 w 292846"/>
              <a:gd name="connsiteY26" fmla="*/ 1918009 h 2888165"/>
              <a:gd name="connsiteX27" fmla="*/ 211873 w 292846"/>
              <a:gd name="connsiteY27" fmla="*/ 1940312 h 2888165"/>
              <a:gd name="connsiteX28" fmla="*/ 200722 w 292846"/>
              <a:gd name="connsiteY28" fmla="*/ 1996068 h 2888165"/>
              <a:gd name="connsiteX29" fmla="*/ 189571 w 292846"/>
              <a:gd name="connsiteY29" fmla="*/ 2029522 h 2888165"/>
              <a:gd name="connsiteX30" fmla="*/ 178419 w 292846"/>
              <a:gd name="connsiteY30" fmla="*/ 2085278 h 2888165"/>
              <a:gd name="connsiteX31" fmla="*/ 211873 w 292846"/>
              <a:gd name="connsiteY31" fmla="*/ 2252546 h 2888165"/>
              <a:gd name="connsiteX32" fmla="*/ 234175 w 292846"/>
              <a:gd name="connsiteY32" fmla="*/ 2286000 h 2888165"/>
              <a:gd name="connsiteX33" fmla="*/ 245327 w 292846"/>
              <a:gd name="connsiteY33" fmla="*/ 2319453 h 2888165"/>
              <a:gd name="connsiteX34" fmla="*/ 256478 w 292846"/>
              <a:gd name="connsiteY34" fmla="*/ 2531326 h 2888165"/>
              <a:gd name="connsiteX35" fmla="*/ 267629 w 292846"/>
              <a:gd name="connsiteY35" fmla="*/ 2575931 h 2888165"/>
              <a:gd name="connsiteX36" fmla="*/ 289932 w 292846"/>
              <a:gd name="connsiteY36" fmla="*/ 2609385 h 2888165"/>
              <a:gd name="connsiteX37" fmla="*/ 267629 w 292846"/>
              <a:gd name="connsiteY37" fmla="*/ 2732048 h 2888165"/>
              <a:gd name="connsiteX38" fmla="*/ 256478 w 292846"/>
              <a:gd name="connsiteY38" fmla="*/ 2765502 h 2888165"/>
              <a:gd name="connsiteX39" fmla="*/ 211873 w 292846"/>
              <a:gd name="connsiteY39" fmla="*/ 2776653 h 2888165"/>
              <a:gd name="connsiteX40" fmla="*/ 189571 w 292846"/>
              <a:gd name="connsiteY40" fmla="*/ 2888165 h 2888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92846" h="2888165">
                <a:moveTo>
                  <a:pt x="189571" y="0"/>
                </a:moveTo>
                <a:cubicBezTo>
                  <a:pt x="159834" y="7434"/>
                  <a:pt x="129933" y="14237"/>
                  <a:pt x="100361" y="22302"/>
                </a:cubicBezTo>
                <a:cubicBezTo>
                  <a:pt x="89021" y="25395"/>
                  <a:pt x="77182" y="27745"/>
                  <a:pt x="66907" y="33453"/>
                </a:cubicBezTo>
                <a:cubicBezTo>
                  <a:pt x="43476" y="46470"/>
                  <a:pt x="0" y="78058"/>
                  <a:pt x="0" y="78058"/>
                </a:cubicBezTo>
                <a:cubicBezTo>
                  <a:pt x="3717" y="100360"/>
                  <a:pt x="1040" y="124742"/>
                  <a:pt x="11151" y="144965"/>
                </a:cubicBezTo>
                <a:cubicBezTo>
                  <a:pt x="16406" y="155474"/>
                  <a:pt x="84749" y="187340"/>
                  <a:pt x="89210" y="189570"/>
                </a:cubicBezTo>
                <a:cubicBezTo>
                  <a:pt x="104078" y="211873"/>
                  <a:pt x="156116" y="241610"/>
                  <a:pt x="133814" y="256478"/>
                </a:cubicBezTo>
                <a:cubicBezTo>
                  <a:pt x="82865" y="290444"/>
                  <a:pt x="109838" y="269303"/>
                  <a:pt x="55756" y="323385"/>
                </a:cubicBezTo>
                <a:cubicBezTo>
                  <a:pt x="44001" y="335140"/>
                  <a:pt x="40887" y="353122"/>
                  <a:pt x="33453" y="367990"/>
                </a:cubicBezTo>
                <a:cubicBezTo>
                  <a:pt x="37170" y="401444"/>
                  <a:pt x="33961" y="436419"/>
                  <a:pt x="44605" y="468351"/>
                </a:cubicBezTo>
                <a:cubicBezTo>
                  <a:pt x="49592" y="483312"/>
                  <a:pt x="67962" y="489689"/>
                  <a:pt x="78058" y="501804"/>
                </a:cubicBezTo>
                <a:cubicBezTo>
                  <a:pt x="97762" y="525449"/>
                  <a:pt x="109028" y="552593"/>
                  <a:pt x="122663" y="579863"/>
                </a:cubicBezTo>
                <a:cubicBezTo>
                  <a:pt x="118946" y="609600"/>
                  <a:pt x="119397" y="640161"/>
                  <a:pt x="111512" y="669073"/>
                </a:cubicBezTo>
                <a:cubicBezTo>
                  <a:pt x="106237" y="688415"/>
                  <a:pt x="80754" y="710982"/>
                  <a:pt x="66907" y="724829"/>
                </a:cubicBezTo>
                <a:cubicBezTo>
                  <a:pt x="62606" y="742032"/>
                  <a:pt x="44605" y="811033"/>
                  <a:pt x="44605" y="825190"/>
                </a:cubicBezTo>
                <a:cubicBezTo>
                  <a:pt x="44605" y="898658"/>
                  <a:pt x="49154" y="941474"/>
                  <a:pt x="66907" y="1003609"/>
                </a:cubicBezTo>
                <a:cubicBezTo>
                  <a:pt x="81147" y="1053451"/>
                  <a:pt x="76115" y="1035120"/>
                  <a:pt x="122663" y="1081668"/>
                </a:cubicBezTo>
                <a:lnTo>
                  <a:pt x="144966" y="1103970"/>
                </a:lnTo>
                <a:cubicBezTo>
                  <a:pt x="148683" y="1141141"/>
                  <a:pt x="156117" y="1178126"/>
                  <a:pt x="156117" y="1215482"/>
                </a:cubicBezTo>
                <a:cubicBezTo>
                  <a:pt x="156117" y="1273254"/>
                  <a:pt x="148826" y="1319059"/>
                  <a:pt x="133814" y="1371600"/>
                </a:cubicBezTo>
                <a:cubicBezTo>
                  <a:pt x="130585" y="1382902"/>
                  <a:pt x="126380" y="1393902"/>
                  <a:pt x="122663" y="1405053"/>
                </a:cubicBezTo>
                <a:cubicBezTo>
                  <a:pt x="114848" y="1530099"/>
                  <a:pt x="143628" y="1548904"/>
                  <a:pt x="89210" y="1616926"/>
                </a:cubicBezTo>
                <a:cubicBezTo>
                  <a:pt x="82642" y="1625136"/>
                  <a:pt x="74341" y="1631795"/>
                  <a:pt x="66907" y="1639229"/>
                </a:cubicBezTo>
                <a:cubicBezTo>
                  <a:pt x="70624" y="1691268"/>
                  <a:pt x="65404" y="1744732"/>
                  <a:pt x="78058" y="1795346"/>
                </a:cubicBezTo>
                <a:cubicBezTo>
                  <a:pt x="81309" y="1808348"/>
                  <a:pt x="101495" y="1808744"/>
                  <a:pt x="111512" y="1817648"/>
                </a:cubicBezTo>
                <a:cubicBezTo>
                  <a:pt x="135086" y="1838602"/>
                  <a:pt x="178419" y="1884556"/>
                  <a:pt x="178419" y="1884556"/>
                </a:cubicBezTo>
                <a:cubicBezTo>
                  <a:pt x="182136" y="1895707"/>
                  <a:pt x="183523" y="1907930"/>
                  <a:pt x="189571" y="1918009"/>
                </a:cubicBezTo>
                <a:cubicBezTo>
                  <a:pt x="194980" y="1927024"/>
                  <a:pt x="210386" y="1929904"/>
                  <a:pt x="211873" y="1940312"/>
                </a:cubicBezTo>
                <a:cubicBezTo>
                  <a:pt x="214553" y="1959075"/>
                  <a:pt x="205319" y="1977680"/>
                  <a:pt x="200722" y="1996068"/>
                </a:cubicBezTo>
                <a:cubicBezTo>
                  <a:pt x="197871" y="2007472"/>
                  <a:pt x="192422" y="2018118"/>
                  <a:pt x="189571" y="2029522"/>
                </a:cubicBezTo>
                <a:cubicBezTo>
                  <a:pt x="184974" y="2047910"/>
                  <a:pt x="182136" y="2066693"/>
                  <a:pt x="178419" y="2085278"/>
                </a:cubicBezTo>
                <a:cubicBezTo>
                  <a:pt x="186779" y="2152150"/>
                  <a:pt x="186891" y="2190089"/>
                  <a:pt x="211873" y="2252546"/>
                </a:cubicBezTo>
                <a:cubicBezTo>
                  <a:pt x="216850" y="2264990"/>
                  <a:pt x="228181" y="2274013"/>
                  <a:pt x="234175" y="2286000"/>
                </a:cubicBezTo>
                <a:cubicBezTo>
                  <a:pt x="239432" y="2296513"/>
                  <a:pt x="241610" y="2308302"/>
                  <a:pt x="245327" y="2319453"/>
                </a:cubicBezTo>
                <a:cubicBezTo>
                  <a:pt x="249044" y="2390077"/>
                  <a:pt x="250351" y="2460870"/>
                  <a:pt x="256478" y="2531326"/>
                </a:cubicBezTo>
                <a:cubicBezTo>
                  <a:pt x="257806" y="2546594"/>
                  <a:pt x="261592" y="2561844"/>
                  <a:pt x="267629" y="2575931"/>
                </a:cubicBezTo>
                <a:cubicBezTo>
                  <a:pt x="272908" y="2588250"/>
                  <a:pt x="282498" y="2598234"/>
                  <a:pt x="289932" y="2609385"/>
                </a:cubicBezTo>
                <a:cubicBezTo>
                  <a:pt x="264358" y="2686104"/>
                  <a:pt x="292846" y="2593355"/>
                  <a:pt x="267629" y="2732048"/>
                </a:cubicBezTo>
                <a:cubicBezTo>
                  <a:pt x="265526" y="2743613"/>
                  <a:pt x="265657" y="2758159"/>
                  <a:pt x="256478" y="2765502"/>
                </a:cubicBezTo>
                <a:cubicBezTo>
                  <a:pt x="244510" y="2775076"/>
                  <a:pt x="226741" y="2772936"/>
                  <a:pt x="211873" y="2776653"/>
                </a:cubicBezTo>
                <a:cubicBezTo>
                  <a:pt x="168545" y="2819983"/>
                  <a:pt x="189571" y="2788443"/>
                  <a:pt x="189571" y="2888165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34290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SLAC               KEK</a:t>
            </a:r>
            <a:r>
              <a:rPr lang="en-US" dirty="0" smtClean="0">
                <a:sym typeface="Wingdings" pitchFamily="2" charset="2"/>
              </a:rPr>
              <a:t>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ATF2 </a:t>
            </a:r>
            <a:r>
              <a:rPr lang="en-US" dirty="0" err="1" smtClean="0"/>
              <a:t>Multibunch</a:t>
            </a:r>
            <a:r>
              <a:rPr lang="en-US" dirty="0" smtClean="0"/>
              <a:t>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BPM averages over train in </a:t>
            </a:r>
            <a:r>
              <a:rPr lang="en-US" dirty="0" err="1" smtClean="0"/>
              <a:t>multibunch</a:t>
            </a:r>
            <a:r>
              <a:rPr lang="en-US" dirty="0" smtClean="0"/>
              <a:t> mode</a:t>
            </a:r>
          </a:p>
          <a:p>
            <a:r>
              <a:rPr lang="en-US" dirty="0" smtClean="0"/>
              <a:t>Resolution is approximately the same as single bunch for the same charge </a:t>
            </a:r>
            <a:r>
              <a:rPr lang="en-US" smtClean="0"/>
              <a:t>per bunch</a:t>
            </a:r>
            <a:endParaRPr lang="en-US" dirty="0" smtClean="0"/>
          </a:p>
          <a:p>
            <a:r>
              <a:rPr lang="en-US" dirty="0" smtClean="0"/>
              <a:t>Unless bunch spacing is near a </a:t>
            </a:r>
            <a:r>
              <a:rPr lang="en-US" dirty="0" err="1" smtClean="0"/>
              <a:t>subharmonic</a:t>
            </a:r>
            <a:r>
              <a:rPr lang="en-US" dirty="0" smtClean="0"/>
              <a:t> of BPM processing frequency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3559451" y="4724400"/>
            <a:ext cx="5508349" cy="2083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</a:rPr>
              <a:t>ATF2 Extraction Line BPMs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12 Stripline BPMs in ATF2 extraction line</a:t>
            </a:r>
          </a:p>
          <a:p>
            <a:pPr lvl="1"/>
            <a:r>
              <a:rPr lang="en-US" dirty="0" smtClean="0"/>
              <a:t>3 types:</a:t>
            </a:r>
          </a:p>
          <a:p>
            <a:pPr marL="1257300" lvl="2" indent="-457200">
              <a:buFont typeface="+mj-lt"/>
              <a:buAutoNum type="alphaLcParenR"/>
            </a:pPr>
            <a:r>
              <a:rPr lang="en-US" dirty="0" smtClean="0"/>
              <a:t>3 each with L=  40 mm, d=27mm</a:t>
            </a:r>
          </a:p>
          <a:p>
            <a:pPr marL="1257300" lvl="2" indent="-457200">
              <a:buFont typeface="+mj-lt"/>
              <a:buAutoNum type="alphaLcParenR"/>
            </a:pPr>
            <a:r>
              <a:rPr lang="en-US" dirty="0" smtClean="0"/>
              <a:t>5 each with L=  40 mm, d=37mm</a:t>
            </a:r>
          </a:p>
          <a:p>
            <a:pPr marL="1257300" lvl="2" indent="-457200">
              <a:buFont typeface="+mj-lt"/>
              <a:buAutoNum type="alphaLcParenR"/>
            </a:pPr>
            <a:r>
              <a:rPr lang="en-US" dirty="0" smtClean="0"/>
              <a:t>4 each with L= 120 mm, d=27mm</a:t>
            </a:r>
          </a:p>
          <a:p>
            <a:pPr marL="457200" indent="-457200"/>
            <a:r>
              <a:rPr lang="en-US" dirty="0" smtClean="0"/>
              <a:t>Angular coverage 70 degree/ strip</a:t>
            </a:r>
          </a:p>
          <a:p>
            <a:pPr marL="457200" indent="-457200"/>
            <a:r>
              <a:rPr lang="en-US" dirty="0" smtClean="0"/>
              <a:t>Charge range 1-10 x 10</a:t>
            </a:r>
            <a:r>
              <a:rPr lang="en-US" baseline="30000" dirty="0" smtClean="0"/>
              <a:t>9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/ bunch</a:t>
            </a:r>
          </a:p>
          <a:p>
            <a:pPr marL="457200" indent="-457200"/>
            <a:r>
              <a:rPr lang="en-US" dirty="0" smtClean="0"/>
              <a:t>Single bunch or 3 – 20 bunches at 357 MHz separation</a:t>
            </a:r>
          </a:p>
          <a:p>
            <a:pPr marL="457200" indent="-457200"/>
            <a:r>
              <a:rPr lang="en-US" dirty="0" smtClean="0"/>
              <a:t>Requirements:</a:t>
            </a:r>
          </a:p>
          <a:p>
            <a:pPr marL="857250" lvl="1" indent="-457200"/>
            <a:r>
              <a:rPr lang="en-US" dirty="0" smtClean="0"/>
              <a:t>Several-micron resolution</a:t>
            </a:r>
          </a:p>
          <a:p>
            <a:pPr marL="857250" lvl="1" indent="-457200"/>
            <a:r>
              <a:rPr lang="en-US" dirty="0" smtClean="0"/>
              <a:t>Good stability over</a:t>
            </a:r>
          </a:p>
          <a:p>
            <a:pPr marL="857250" lvl="1" indent="-457200">
              <a:buNone/>
            </a:pPr>
            <a:r>
              <a:rPr lang="en-US" dirty="0" smtClean="0"/>
              <a:t>	 bunch charge</a:t>
            </a:r>
          </a:p>
          <a:p>
            <a:pPr marL="457200" indent="-457200"/>
            <a:endParaRPr lang="en-US" dirty="0" smtClean="0"/>
          </a:p>
          <a:p>
            <a:pPr marL="1257300" lvl="2" indent="-457200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LCLS Stripline BPMs</a:t>
            </a:r>
            <a:endParaRPr lang="en-US" sz="2800" b="1" dirty="0" smtClean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~ 200 BPMs</a:t>
            </a:r>
          </a:p>
          <a:p>
            <a:r>
              <a:rPr lang="en-US" dirty="0" smtClean="0"/>
              <a:t>Most common type has L=  100 mm, d=24mm</a:t>
            </a:r>
          </a:p>
          <a:p>
            <a:pPr marL="457200" indent="-457200"/>
            <a:r>
              <a:rPr lang="en-US" dirty="0" smtClean="0"/>
              <a:t>Angular coverage 26 degree/ strip</a:t>
            </a:r>
          </a:p>
          <a:p>
            <a:pPr marL="457200" indent="-457200"/>
            <a:r>
              <a:rPr lang="en-US" dirty="0" smtClean="0"/>
              <a:t>Charge range 1.2 - 16 x 10</a:t>
            </a:r>
            <a:r>
              <a:rPr lang="en-US" baseline="30000" dirty="0" smtClean="0"/>
              <a:t>9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/ bunch</a:t>
            </a:r>
          </a:p>
          <a:p>
            <a:pPr marL="457200" indent="-457200"/>
            <a:r>
              <a:rPr lang="en-US" dirty="0" smtClean="0"/>
              <a:t>Single bunch</a:t>
            </a:r>
          </a:p>
          <a:p>
            <a:pPr marL="457200" indent="-457200"/>
            <a:r>
              <a:rPr lang="en-US" dirty="0" smtClean="0"/>
              <a:t>Requirements:</a:t>
            </a:r>
          </a:p>
          <a:p>
            <a:pPr marL="857250" lvl="1" indent="-457200"/>
            <a:r>
              <a:rPr lang="en-US" dirty="0" smtClean="0"/>
              <a:t>&lt; 5 micron resolution at 200 </a:t>
            </a:r>
            <a:r>
              <a:rPr lang="en-US" dirty="0" err="1" smtClean="0"/>
              <a:t>pC</a:t>
            </a:r>
            <a:endParaRPr lang="en-US" dirty="0" smtClean="0"/>
          </a:p>
          <a:p>
            <a:pPr marL="857250" lvl="1" indent="-457200"/>
            <a:r>
              <a:rPr lang="en-US" dirty="0" smtClean="0"/>
              <a:t>Good stability over bunch charge</a:t>
            </a:r>
          </a:p>
          <a:p>
            <a:pPr marL="457200" indent="-457200"/>
            <a:r>
              <a:rPr lang="en-US" dirty="0" smtClean="0"/>
              <a:t>Similar signal, similar requirements</a:t>
            </a:r>
          </a:p>
          <a:p>
            <a:pPr marL="457200" indent="-457200"/>
            <a:endParaRPr lang="en-US" dirty="0" smtClean="0"/>
          </a:p>
          <a:p>
            <a:pPr marL="1257300" lvl="2" indent="-457200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 Resolution by Comparison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798638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ATF2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4040188" cy="3687763"/>
          </a:xfrm>
        </p:spPr>
        <p:txBody>
          <a:bodyPr>
            <a:normAutofit/>
          </a:bodyPr>
          <a:lstStyle/>
          <a:p>
            <a:r>
              <a:rPr lang="en-US" dirty="0" smtClean="0"/>
              <a:t>Length ≥ 40 mm</a:t>
            </a:r>
          </a:p>
          <a:p>
            <a:r>
              <a:rPr lang="en-US" dirty="0" smtClean="0"/>
              <a:t>Angular coverage 70 deg</a:t>
            </a:r>
          </a:p>
          <a:p>
            <a:r>
              <a:rPr lang="en-US" dirty="0" smtClean="0"/>
              <a:t>Diameter 27 - 37 mm</a:t>
            </a:r>
          </a:p>
          <a:p>
            <a:r>
              <a:rPr lang="en-US" dirty="0" smtClean="0"/>
              <a:t>Greater coverage, less length </a:t>
            </a:r>
            <a:r>
              <a:rPr lang="en-US" dirty="0" smtClean="0">
                <a:sym typeface="Wingdings" pitchFamily="2" charset="2"/>
              </a:rPr>
              <a:t> comparable resolution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Larger diameter BPMs will have slightly worse resolution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572000" y="1828800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LCLS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2408237"/>
            <a:ext cx="4041775" cy="3840163"/>
          </a:xfrm>
        </p:spPr>
        <p:txBody>
          <a:bodyPr/>
          <a:lstStyle/>
          <a:p>
            <a:r>
              <a:rPr lang="en-US" dirty="0" smtClean="0"/>
              <a:t>Length = 100 mm </a:t>
            </a:r>
          </a:p>
          <a:p>
            <a:r>
              <a:rPr lang="en-US" dirty="0" smtClean="0"/>
              <a:t>Angular coverage 26 deg</a:t>
            </a:r>
          </a:p>
          <a:p>
            <a:r>
              <a:rPr lang="en-US" dirty="0" smtClean="0"/>
              <a:t>Diameter 24 mm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6096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Resolution: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Proportional to diameter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Inversely to length, coverage: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1506" name="Equation" r:id="rId3" imgW="114120" imgH="21564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462033" y="838200"/>
          <a:ext cx="1929367" cy="863600"/>
        </p:xfrm>
        <a:graphic>
          <a:graphicData uri="http://schemas.openxmlformats.org/presentationml/2006/ole">
            <p:oleObj spid="_x0000_s21507" name="Document" r:id="rId4" imgW="1401401" imgH="75083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C55CC-33BE-4866-B566-80A6856CC991}" type="slidenum">
              <a:rPr lang="en-US"/>
              <a:pPr/>
              <a:t>5</a:t>
            </a:fld>
            <a:endParaRPr lang="en-US"/>
          </a:p>
        </p:txBody>
      </p:sp>
      <p:pic>
        <p:nvPicPr>
          <p:cNvPr id="52232" name="Picture 8" descr="BPM Block Diagram v5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00075"/>
            <a:ext cx="8686800" cy="2533650"/>
          </a:xfrm>
          <a:prstGeom prst="rect">
            <a:avLst/>
          </a:prstGeom>
          <a:noFill/>
        </p:spPr>
      </p:pic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LCLS Stripline Beam </a:t>
            </a:r>
            <a:r>
              <a:rPr lang="en-US" dirty="0"/>
              <a:t>Position </a:t>
            </a:r>
            <a:r>
              <a:rPr lang="en-US" dirty="0" smtClean="0"/>
              <a:t>Monitors</a:t>
            </a:r>
            <a:endParaRPr lang="en-US" dirty="0"/>
          </a:p>
        </p:txBody>
      </p:sp>
      <p:graphicFrame>
        <p:nvGraphicFramePr>
          <p:cNvPr id="5222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28600" y="3500438"/>
          <a:ext cx="8686800" cy="2671762"/>
        </p:xfrm>
        <a:graphic>
          <a:graphicData uri="http://schemas.openxmlformats.org/presentationml/2006/ole">
            <p:oleObj spid="_x0000_s37890" name="Visio" r:id="rId4" imgW="4775040" imgH="1467720" progId="Visio.Drawing.11">
              <p:embed/>
            </p:oleObj>
          </a:graphicData>
        </a:graphic>
      </p:graphicFrame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4281939" y="3392168"/>
            <a:ext cx="1890261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solidFill>
                  <a:schemeClr val="accent2"/>
                </a:solidFill>
              </a:rPr>
              <a:t>Analog </a:t>
            </a:r>
            <a:r>
              <a:rPr lang="en-US" dirty="0" smtClean="0">
                <a:solidFill>
                  <a:schemeClr val="accent2"/>
                </a:solidFill>
              </a:rPr>
              <a:t>Frontend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6324600"/>
            <a:ext cx="594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Signal is ~8 MHz band centered at 140 MHz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928"/>
          <p:cNvGrpSpPr>
            <a:grpSpLocks/>
          </p:cNvGrpSpPr>
          <p:nvPr/>
        </p:nvGrpSpPr>
        <p:grpSpPr bwMode="auto">
          <a:xfrm>
            <a:off x="4191000" y="2286000"/>
            <a:ext cx="5029200" cy="4495801"/>
            <a:chOff x="14577" y="3283"/>
            <a:chExt cx="2516" cy="2320"/>
          </a:xfrm>
        </p:grpSpPr>
        <p:sp>
          <p:nvSpPr>
            <p:cNvPr id="16" name="Text Box 856"/>
            <p:cNvSpPr txBox="1">
              <a:spLocks noChangeArrowheads="1"/>
            </p:cNvSpPr>
            <p:nvPr/>
          </p:nvSpPr>
          <p:spPr bwMode="auto">
            <a:xfrm>
              <a:off x="14980" y="5182"/>
              <a:ext cx="2001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4075113">
                <a:spcBef>
                  <a:spcPct val="50000"/>
                </a:spcBef>
              </a:pPr>
              <a:r>
                <a:rPr lang="en-GB" sz="1600" i="1" dirty="0"/>
                <a:t>BPM raw digitized waveforms. Sampling frequency 120 MHz.</a:t>
              </a:r>
              <a:endParaRPr lang="en-US" sz="1600" i="1" dirty="0"/>
            </a:p>
          </p:txBody>
        </p:sp>
        <p:grpSp>
          <p:nvGrpSpPr>
            <p:cNvPr id="17" name="Group 899"/>
            <p:cNvGrpSpPr>
              <a:grpSpLocks/>
            </p:cNvGrpSpPr>
            <p:nvPr/>
          </p:nvGrpSpPr>
          <p:grpSpPr bwMode="auto">
            <a:xfrm>
              <a:off x="14577" y="3283"/>
              <a:ext cx="2516" cy="1887"/>
              <a:chOff x="15144" y="3283"/>
              <a:chExt cx="2516" cy="1887"/>
            </a:xfrm>
          </p:grpSpPr>
          <p:pic>
            <p:nvPicPr>
              <p:cNvPr id="18" name="Picture 855" descr="BLueGreen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144" y="3283"/>
                <a:ext cx="2516" cy="1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Rectangle 898"/>
              <p:cNvSpPr>
                <a:spLocks noChangeArrowheads="1"/>
              </p:cNvSpPr>
              <p:nvPr/>
            </p:nvSpPr>
            <p:spPr bwMode="auto">
              <a:xfrm>
                <a:off x="15824" y="3283"/>
                <a:ext cx="1180" cy="11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77200" cy="609600"/>
          </a:xfrm>
        </p:spPr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4572000" cy="5943600"/>
          </a:xfrm>
        </p:spPr>
        <p:txBody>
          <a:bodyPr>
            <a:normAutofit/>
          </a:bodyPr>
          <a:lstStyle/>
          <a:p>
            <a:r>
              <a:rPr lang="en-US" dirty="0" smtClean="0"/>
              <a:t>IOC (VME processor) calculates position and beam charge from ADC waveforms </a:t>
            </a:r>
          </a:p>
          <a:p>
            <a:r>
              <a:rPr lang="en-US" dirty="0" smtClean="0"/>
              <a:t>Position:</a:t>
            </a:r>
          </a:p>
          <a:p>
            <a:pPr lvl="1"/>
            <a:r>
              <a:rPr lang="en-US" dirty="0" smtClean="0"/>
              <a:t>Estimate amplitude from each strip</a:t>
            </a:r>
          </a:p>
          <a:p>
            <a:pPr lvl="2"/>
            <a:r>
              <a:rPr lang="en-US" dirty="0" smtClean="0"/>
              <a:t>V</a:t>
            </a:r>
            <a:r>
              <a:rPr lang="en-US" baseline="-25000" dirty="0" smtClean="0"/>
              <a:t>i </a:t>
            </a:r>
            <a:r>
              <a:rPr lang="en-US" dirty="0" smtClean="0"/>
              <a:t>= </a:t>
            </a:r>
            <a:r>
              <a:rPr lang="en-US" dirty="0" err="1" smtClean="0"/>
              <a:t>rms</a:t>
            </a:r>
            <a:r>
              <a:rPr lang="en-US" dirty="0" smtClean="0"/>
              <a:t>(</a:t>
            </a:r>
            <a:r>
              <a:rPr lang="en-US" dirty="0" err="1" smtClean="0"/>
              <a:t>ADC</a:t>
            </a:r>
            <a:r>
              <a:rPr lang="en-US" baseline="-25000" dirty="0" err="1" smtClean="0"/>
              <a:t>i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Correct for calibrated gain ratio</a:t>
            </a:r>
          </a:p>
          <a:p>
            <a:pPr lvl="2"/>
            <a:r>
              <a:rPr lang="en-US" dirty="0" smtClean="0"/>
              <a:t>X = R/2 </a:t>
            </a:r>
            <a:r>
              <a:rPr lang="en-US" dirty="0" smtClean="0">
                <a:sym typeface="Symbol"/>
              </a:rPr>
              <a:t>/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BPM Calibration v4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87" y="2209800"/>
            <a:ext cx="9006013" cy="4572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4953000" cy="609600"/>
          </a:xfrm>
        </p:spPr>
        <p:txBody>
          <a:bodyPr/>
          <a:lstStyle/>
          <a:p>
            <a:r>
              <a:rPr lang="en-US" dirty="0" smtClean="0"/>
              <a:t>Online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sym typeface="Symbol"/>
              </a:rPr>
              <a:t>Launch </a:t>
            </a:r>
            <a:r>
              <a:rPr lang="en-US" sz="2200" dirty="0" smtClean="0">
                <a:sym typeface="Symbol"/>
              </a:rPr>
              <a:t>tone burst into one strip</a:t>
            </a:r>
          </a:p>
          <a:p>
            <a:r>
              <a:rPr lang="en-US" sz="2200" dirty="0" smtClean="0">
                <a:sym typeface="Symbol"/>
              </a:rPr>
              <a:t>Receive on adjacent strips</a:t>
            </a:r>
          </a:p>
          <a:p>
            <a:r>
              <a:rPr lang="en-US" sz="2200" dirty="0" smtClean="0">
                <a:sym typeface="Symbol"/>
              </a:rPr>
              <a:t>Estimate amplitudes as above</a:t>
            </a:r>
          </a:p>
          <a:p>
            <a:r>
              <a:rPr lang="en-US" sz="2200" dirty="0" smtClean="0">
                <a:sym typeface="Symbol"/>
              </a:rPr>
              <a:t>Calculate </a:t>
            </a:r>
            <a:r>
              <a:rPr lang="en-US" sz="2200" dirty="0" smtClean="0">
                <a:sym typeface="Symbol"/>
              </a:rPr>
              <a:t>gain ratio</a:t>
            </a:r>
            <a:endParaRPr lang="en-US" sz="2200" dirty="0" smtClean="0">
              <a:sym typeface="Symbol"/>
            </a:endParaRPr>
          </a:p>
          <a:p>
            <a:r>
              <a:rPr lang="en-US" sz="2200" dirty="0" smtClean="0">
                <a:sym typeface="Symbol"/>
              </a:rPr>
              <a:t>Correct raw beam amplitudes</a:t>
            </a:r>
            <a:endParaRPr lang="en-US" sz="2200" dirty="0" smtClean="0"/>
          </a:p>
          <a:p>
            <a:r>
              <a:rPr lang="en-US" sz="2200" dirty="0" smtClean="0"/>
              <a:t>Repeat between pulses</a:t>
            </a:r>
            <a:endParaRPr lang="en-US" sz="22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929"/>
          <p:cNvGrpSpPr>
            <a:grpSpLocks/>
          </p:cNvGrpSpPr>
          <p:nvPr/>
        </p:nvGrpSpPr>
        <p:grpSpPr bwMode="auto">
          <a:xfrm>
            <a:off x="5181371" y="76202"/>
            <a:ext cx="3962283" cy="2037033"/>
            <a:chOff x="17999" y="3270"/>
            <a:chExt cx="3049" cy="2252"/>
          </a:xfrm>
        </p:grpSpPr>
        <p:pic>
          <p:nvPicPr>
            <p:cNvPr id="7" name="Picture 853" descr="RedCa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351" y="3270"/>
              <a:ext cx="2580" cy="1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54"/>
            <p:cNvSpPr txBox="1">
              <a:spLocks noChangeArrowheads="1"/>
            </p:cNvSpPr>
            <p:nvPr/>
          </p:nvSpPr>
          <p:spPr bwMode="auto">
            <a:xfrm>
              <a:off x="17999" y="5182"/>
              <a:ext cx="3049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4075113">
                <a:spcBef>
                  <a:spcPct val="50000"/>
                </a:spcBef>
              </a:pPr>
              <a:r>
                <a:rPr lang="en-GB" sz="1400" i="1" dirty="0"/>
                <a:t>Calibrator tone burst detected </a:t>
              </a:r>
              <a:r>
                <a:rPr lang="en-GB" sz="1400" i="1" dirty="0" smtClean="0"/>
                <a:t>on adjacent strips</a:t>
              </a:r>
              <a:endParaRPr lang="en-US" sz="1400" i="1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 at 200 </a:t>
            </a:r>
            <a:r>
              <a:rPr lang="en-US" dirty="0" err="1" smtClean="0"/>
              <a:t>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7409" name="Group 1"/>
          <p:cNvGrpSpPr>
            <a:grpSpLocks noChangeAspect="1"/>
          </p:cNvGrpSpPr>
          <p:nvPr/>
        </p:nvGrpSpPr>
        <p:grpSpPr bwMode="auto">
          <a:xfrm>
            <a:off x="533400" y="609600"/>
            <a:ext cx="8312987" cy="6172200"/>
            <a:chOff x="3110" y="4938"/>
            <a:chExt cx="5574" cy="4141"/>
          </a:xfrm>
        </p:grpSpPr>
        <p:pic>
          <p:nvPicPr>
            <p:cNvPr id="17417" name="Picture 9" descr="BPM27701XY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40" y="4938"/>
              <a:ext cx="2673" cy="2003"/>
            </a:xfrm>
            <a:prstGeom prst="rect">
              <a:avLst/>
            </a:prstGeom>
            <a:noFill/>
          </p:spPr>
        </p:pic>
        <p:pic>
          <p:nvPicPr>
            <p:cNvPr id="17416" name="Picture 8" descr="NewBPMmeasXVsPred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39" y="7064"/>
              <a:ext cx="2682" cy="2011"/>
            </a:xfrm>
            <a:prstGeom prst="rect">
              <a:avLst/>
            </a:prstGeom>
            <a:noFill/>
          </p:spPr>
        </p:pic>
        <p:pic>
          <p:nvPicPr>
            <p:cNvPr id="17415" name="Picture 7" descr="newBPMmeasYvsPred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02" y="4938"/>
              <a:ext cx="2682" cy="2010"/>
            </a:xfrm>
            <a:prstGeom prst="rect">
              <a:avLst/>
            </a:prstGeom>
            <a:noFill/>
          </p:spPr>
        </p:pic>
        <p:pic>
          <p:nvPicPr>
            <p:cNvPr id="17414" name="Picture 6" descr="BPM27701XY-BeamJitter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98" y="7067"/>
              <a:ext cx="2682" cy="2012"/>
            </a:xfrm>
            <a:prstGeom prst="rect">
              <a:avLst/>
            </a:prstGeom>
            <a:noFill/>
          </p:spPr>
        </p:pic>
        <p:sp>
          <p:nvSpPr>
            <p:cNvPr id="17413" name="Text Box 5"/>
            <p:cNvSpPr txBox="1">
              <a:spLocks noChangeAspect="1" noChangeArrowheads="1"/>
            </p:cNvSpPr>
            <p:nvPr/>
          </p:nvSpPr>
          <p:spPr bwMode="auto">
            <a:xfrm>
              <a:off x="5852" y="4996"/>
              <a:ext cx="304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0" rIns="9144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b.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12" name="Text Box 4"/>
            <p:cNvSpPr txBox="1">
              <a:spLocks noChangeAspect="1" noChangeArrowheads="1"/>
            </p:cNvSpPr>
            <p:nvPr/>
          </p:nvSpPr>
          <p:spPr bwMode="auto">
            <a:xfrm>
              <a:off x="3110" y="4999"/>
              <a:ext cx="304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0" rIns="9144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a.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11" name="Text Box 3"/>
            <p:cNvSpPr txBox="1">
              <a:spLocks noChangeAspect="1" noChangeArrowheads="1"/>
            </p:cNvSpPr>
            <p:nvPr/>
          </p:nvSpPr>
          <p:spPr bwMode="auto">
            <a:xfrm>
              <a:off x="3112" y="7118"/>
              <a:ext cx="305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0" rIns="9144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c.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10" name="Text Box 2"/>
            <p:cNvSpPr txBox="1">
              <a:spLocks noChangeAspect="1" noChangeArrowheads="1"/>
            </p:cNvSpPr>
            <p:nvPr/>
          </p:nvSpPr>
          <p:spPr bwMode="auto">
            <a:xfrm>
              <a:off x="5852" y="7122"/>
              <a:ext cx="306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0" rIns="9144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d.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BPMRack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685801"/>
            <a:ext cx="6434040" cy="6082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eves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Steves</Template>
  <TotalTime>319</TotalTime>
  <Words>389</Words>
  <Application>Microsoft Office PowerPoint</Application>
  <PresentationFormat>On-screen Show (4:3)</PresentationFormat>
  <Paragraphs>87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Steves</vt:lpstr>
      <vt:lpstr>Equation</vt:lpstr>
      <vt:lpstr>Document</vt:lpstr>
      <vt:lpstr>Microsoft Visio Drawing</vt:lpstr>
      <vt:lpstr>LCLS Digital BPM Processor for ATF2 Extraction Line BPMs</vt:lpstr>
      <vt:lpstr>ATF2 Extraction Line BPMs</vt:lpstr>
      <vt:lpstr>LCLS Stripline BPMs</vt:lpstr>
      <vt:lpstr>Estimate Resolution by Comparison</vt:lpstr>
      <vt:lpstr>LCLS Stripline Beam Position Monitors</vt:lpstr>
      <vt:lpstr>Algorithm</vt:lpstr>
      <vt:lpstr>Online Calibration</vt:lpstr>
      <vt:lpstr>Resolution at 200 pC</vt:lpstr>
      <vt:lpstr>Installation</vt:lpstr>
      <vt:lpstr>Online Diagnostic Displays</vt:lpstr>
      <vt:lpstr>Configuration for ATF2</vt:lpstr>
      <vt:lpstr>ATF2 Multibunch Operation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LCLS Digital BPM Processor for ATF2 Extraction Line BPMs</dc:title>
  <dc:creator>ssmith</dc:creator>
  <cp:lastModifiedBy>ssmith</cp:lastModifiedBy>
  <cp:revision>35</cp:revision>
  <dcterms:created xsi:type="dcterms:W3CDTF">2009-08-25T17:20:36Z</dcterms:created>
  <dcterms:modified xsi:type="dcterms:W3CDTF">2009-08-26T00:31:47Z</dcterms:modified>
</cp:coreProperties>
</file>