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6" r:id="rId9"/>
    <p:sldId id="268" r:id="rId10"/>
    <p:sldId id="263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93301"/>
    <a:srgbClr val="FF0066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AFD00-5832-4CE5-8227-FE0C7F2647AD}" type="datetimeFigureOut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B8B0E-3875-43CB-87A7-B5997C523D8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17E5-423D-40BC-8EBF-E691627A9280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3663-2F25-4B27-B829-A5DD46884867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1AD7-1BD6-4CA8-878B-7CDFC16E627D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D31E-75ED-43E7-B0D7-47FBD0836C33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ADD16-92EB-4DC2-B6AA-DB369924F67D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B766-3341-49E9-A3CC-FDC9796C9376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16523-01A1-4491-8232-928600F9C574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ACBB7-4280-41DB-B747-8259EDA049F2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8E363-BE44-48DE-BB49-031A5A4478D0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36D35-7296-427A-9845-76B281633E02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1815-E64B-4313-B409-B9A91CA728C7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41403-F875-4A8C-956F-A03696587D0F}" type="datetime1">
              <a:rPr kumimoji="1" lang="ja-JP" altLang="en-US" smtClean="0"/>
              <a:pPr/>
              <a:t>2009/10/7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9C9B1-61CA-46C2-B7B7-53E7B38877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Gamma Detector</a:t>
            </a:r>
            <a:br>
              <a:rPr lang="en-US" altLang="ja-JP" dirty="0" smtClean="0"/>
            </a:br>
            <a:r>
              <a:rPr lang="en-US" altLang="ja-JP" dirty="0" smtClean="0"/>
              <a:t>of Plastic Scintillator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Oct. 2, 2009</a:t>
            </a:r>
          </a:p>
          <a:p>
            <a:r>
              <a:rPr lang="en-US" altLang="ja-JP" dirty="0" smtClean="0"/>
              <a:t>IP-BSM Group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Scintillator </a:t>
            </a:r>
            <a:r>
              <a:rPr lang="en-US" altLang="ja-JP" dirty="0" smtClean="0"/>
              <a:t>Box</a:t>
            </a:r>
            <a:endParaRPr kumimoji="1" lang="ja-JP" altLang="en-US" dirty="0"/>
          </a:p>
        </p:txBody>
      </p:sp>
      <p:pic>
        <p:nvPicPr>
          <p:cNvPr id="5" name="コンテンツ プレースホルダ 4" descr="P92401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14810" y="3571876"/>
            <a:ext cx="1963679" cy="4001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0.5mm SUS plate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86314" y="4702742"/>
            <a:ext cx="1766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Aluminum frame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</a:t>
            </a:r>
            <a:r>
              <a:rPr kumimoji="1" lang="en-US" altLang="ja-JP" dirty="0" smtClean="0"/>
              <a:t>cintillator Boxes</a:t>
            </a:r>
            <a:br>
              <a:rPr kumimoji="1" lang="en-US" altLang="ja-JP" dirty="0" smtClean="0"/>
            </a:br>
            <a:r>
              <a:rPr kumimoji="1" lang="en-US" altLang="ja-JP" dirty="0" smtClean="0"/>
              <a:t>are Independent of each other</a:t>
            </a:r>
            <a:endParaRPr kumimoji="1" lang="ja-JP" altLang="en-US" dirty="0"/>
          </a:p>
        </p:txBody>
      </p:sp>
      <p:pic>
        <p:nvPicPr>
          <p:cNvPr id="5" name="コンテンツ プレースホルダ 4" descr="P92401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29058" y="2362794"/>
            <a:ext cx="29085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PMT above the beam-line</a:t>
            </a:r>
          </a:p>
          <a:p>
            <a:r>
              <a:rPr kumimoji="1" lang="en-US" altLang="ja-JP" sz="2000" dirty="0" smtClean="0">
                <a:solidFill>
                  <a:schemeClr val="bg1"/>
                </a:solidFill>
              </a:rPr>
              <a:t>to avoid radiation damage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90087" y="4221312"/>
            <a:ext cx="1289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bg1"/>
                </a:solidFill>
              </a:rPr>
              <a:t>LED for</a:t>
            </a:r>
          </a:p>
          <a:p>
            <a:r>
              <a:rPr lang="en-US" altLang="ja-JP" sz="2000" dirty="0" smtClean="0">
                <a:solidFill>
                  <a:schemeClr val="bg1"/>
                </a:solidFill>
              </a:rPr>
              <a:t>calibration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rot="10800000">
            <a:off x="2105892" y="4904510"/>
            <a:ext cx="394407" cy="9612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4357686" y="5429264"/>
            <a:ext cx="2000264" cy="2857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rot="5400000" flipH="1" flipV="1">
            <a:off x="3849175" y="4540185"/>
            <a:ext cx="1702391" cy="38056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4739155" y="4357694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100mm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53469" y="521495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100mm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Connecting Jig</a:t>
            </a:r>
            <a:br>
              <a:rPr lang="en-US" altLang="ja-JP" dirty="0" smtClean="0"/>
            </a:br>
            <a:r>
              <a:rPr lang="en-US" altLang="ja-JP" dirty="0" smtClean="0"/>
              <a:t>for connecting </a:t>
            </a:r>
            <a:r>
              <a:rPr kumimoji="1" lang="en-US" altLang="ja-JP" dirty="0" smtClean="0"/>
              <a:t>PMT and WLSF</a:t>
            </a:r>
            <a:endParaRPr kumimoji="1" lang="ja-JP" altLang="en-US" dirty="0"/>
          </a:p>
        </p:txBody>
      </p:sp>
      <p:pic>
        <p:nvPicPr>
          <p:cNvPr id="5" name="コンテンツ プレースホルダ 4" descr="P92401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Scintillator</a:t>
            </a:r>
            <a:endParaRPr kumimoji="1" lang="ja-JP" altLang="en-US" dirty="0"/>
          </a:p>
        </p:txBody>
      </p:sp>
      <p:pic>
        <p:nvPicPr>
          <p:cNvPr id="5" name="コンテンツ プレースホルダ 4" descr="P92401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85918" y="6072206"/>
            <a:ext cx="5517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wrap: </a:t>
            </a:r>
            <a:r>
              <a:rPr lang="en-US" altLang="ja-JP" sz="2000" dirty="0" err="1" smtClean="0"/>
              <a:t>Goretex</a:t>
            </a:r>
            <a:endParaRPr lang="en-US" altLang="ja-JP" sz="2000" dirty="0" smtClean="0"/>
          </a:p>
          <a:p>
            <a:r>
              <a:rPr lang="en-US" altLang="ja-JP" sz="2000" dirty="0" smtClean="0"/>
              <a:t>Fiber: Y11 x 18 (green),  calibration fiber x 1 (white)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Shower Development in SUS</a:t>
            </a:r>
            <a:endParaRPr kumimoji="1" lang="ja-JP" alt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Signal photon</a:t>
            </a:r>
            <a:endParaRPr kumimoji="1" lang="ja-JP" altLang="en-US" dirty="0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en-US" altLang="ja-JP" dirty="0" smtClean="0"/>
              <a:t>BG photon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793485"/>
            <a:ext cx="4041775" cy="271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94018"/>
            <a:ext cx="4040188" cy="271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直線コネクタ 12"/>
          <p:cNvCxnSpPr/>
          <p:nvPr/>
        </p:nvCxnSpPr>
        <p:spPr>
          <a:xfrm rot="5400000" flipH="1" flipV="1">
            <a:off x="31390" y="4154247"/>
            <a:ext cx="2166169" cy="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rot="5400000" flipH="1" flipV="1">
            <a:off x="961507" y="4154246"/>
            <a:ext cx="2166169" cy="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rot="5400000" flipH="1" flipV="1">
            <a:off x="2836050" y="4154247"/>
            <a:ext cx="2166169" cy="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rot="5400000" flipH="1" flipV="1">
            <a:off x="4218505" y="4154247"/>
            <a:ext cx="2166169" cy="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5400000" flipH="1" flipV="1">
            <a:off x="5153782" y="4154247"/>
            <a:ext cx="2166169" cy="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rot="5400000" flipH="1" flipV="1">
            <a:off x="7027028" y="4154247"/>
            <a:ext cx="2166169" cy="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rot="5400000" flipH="1" flipV="1">
            <a:off x="-207985" y="4154247"/>
            <a:ext cx="2166169" cy="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rot="5400000" flipH="1" flipV="1">
            <a:off x="-198411" y="4154247"/>
            <a:ext cx="2166169" cy="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rot="5400000" flipH="1" flipV="1">
            <a:off x="3979665" y="4154247"/>
            <a:ext cx="2166169" cy="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5400000" flipH="1" flipV="1">
            <a:off x="3988333" y="4154247"/>
            <a:ext cx="2166169" cy="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2214546" y="5857892"/>
            <a:ext cx="4636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SUS converter 1-1-5-20-40mm thick</a:t>
            </a:r>
            <a:endParaRPr kumimoji="1" lang="ja-JP" altLang="en-US" sz="2400" dirty="0"/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2071670" y="4929198"/>
            <a:ext cx="178595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1142976" y="4929198"/>
            <a:ext cx="85725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>
            <a:off x="928662" y="4927610"/>
            <a:ext cx="142876" cy="1588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2571736" y="485776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40mm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212837" y="485776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</a:t>
            </a:r>
            <a:r>
              <a:rPr kumimoji="1" lang="en-US" altLang="ja-JP" dirty="0" smtClean="0"/>
              <a:t>0mm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071538" y="528638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5</a:t>
            </a:r>
            <a:r>
              <a:rPr kumimoji="1" lang="en-US" altLang="ja-JP" dirty="0" smtClean="0"/>
              <a:t>mm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901228" y="5572140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</a:t>
            </a:r>
            <a:r>
              <a:rPr kumimoji="1" lang="en-US" altLang="ja-JP" dirty="0" smtClean="0"/>
              <a:t>mm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14348" y="5857892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</a:t>
            </a:r>
            <a:r>
              <a:rPr kumimoji="1" lang="en-US" altLang="ja-JP" dirty="0" smtClean="0"/>
              <a:t>mm</a:t>
            </a:r>
            <a:endParaRPr kumimoji="1" lang="ja-JP" altLang="en-US" dirty="0"/>
          </a:p>
        </p:txBody>
      </p:sp>
      <p:cxnSp>
        <p:nvCxnSpPr>
          <p:cNvPr id="42" name="直線コネクタ 41"/>
          <p:cNvCxnSpPr/>
          <p:nvPr/>
        </p:nvCxnSpPr>
        <p:spPr>
          <a:xfrm rot="16200000" flipV="1">
            <a:off x="928662" y="5072074"/>
            <a:ext cx="357190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rot="16200000" flipV="1">
            <a:off x="678629" y="5250669"/>
            <a:ext cx="571504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rot="16200000" flipV="1">
            <a:off x="500034" y="5429264"/>
            <a:ext cx="785818" cy="71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Shower Development of Monochrome Gamma (normalized to 1)</a:t>
            </a:r>
            <a:endParaRPr kumimoji="1" lang="ja-JP" alt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2009/8/10</a:t>
            </a:r>
            <a:endParaRPr kumimoji="1" lang="ja-JP" altLang="en-US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9235-51E9-4442-8218-A55FA07D5CFF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980" y="1600200"/>
            <a:ext cx="674003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Schematic </a:t>
            </a:r>
            <a:r>
              <a:rPr lang="en-US" altLang="ja-JP" dirty="0" smtClean="0"/>
              <a:t>Drawing </a:t>
            </a:r>
            <a:r>
              <a:rPr lang="en-US" altLang="ja-JP" dirty="0" smtClean="0"/>
              <a:t>of</a:t>
            </a:r>
            <a:br>
              <a:rPr lang="en-US" altLang="ja-JP" dirty="0" smtClean="0"/>
            </a:br>
            <a:r>
              <a:rPr lang="en-US" altLang="ja-JP" dirty="0" smtClean="0"/>
              <a:t>new Gamma Detector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09311" y="1571612"/>
            <a:ext cx="69382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sandwich type calorimeter</a:t>
            </a:r>
          </a:p>
          <a:p>
            <a:r>
              <a:rPr lang="en-US" altLang="ja-JP" sz="2400" dirty="0" smtClean="0"/>
              <a:t>SUS and plastic scintillation plate</a:t>
            </a:r>
          </a:p>
          <a:p>
            <a:r>
              <a:rPr lang="en-US" altLang="ja-JP" sz="2400" dirty="0" smtClean="0"/>
              <a:t>wavelength-shifting fiber (WLSF) for light transmission</a:t>
            </a:r>
          </a:p>
        </p:txBody>
      </p:sp>
      <p:grpSp>
        <p:nvGrpSpPr>
          <p:cNvPr id="40" name="グループ化 39"/>
          <p:cNvGrpSpPr/>
          <p:nvPr/>
        </p:nvGrpSpPr>
        <p:grpSpPr>
          <a:xfrm>
            <a:off x="1137287" y="3000372"/>
            <a:ext cx="7006613" cy="3314700"/>
            <a:chOff x="1137287" y="3000372"/>
            <a:chExt cx="7006613" cy="3314700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65981" y="3000372"/>
              <a:ext cx="5057775" cy="3314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2" name="直線矢印コネクタ 41"/>
            <p:cNvCxnSpPr/>
            <p:nvPr/>
          </p:nvCxnSpPr>
          <p:spPr>
            <a:xfrm rot="10800000">
              <a:off x="6566576" y="5214950"/>
              <a:ext cx="857256" cy="214314"/>
            </a:xfrm>
            <a:prstGeom prst="straightConnector1">
              <a:avLst/>
            </a:prstGeom>
            <a:ln w="57150">
              <a:solidFill>
                <a:srgbClr val="FF99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/>
            <p:cNvSpPr txBox="1"/>
            <p:nvPr/>
          </p:nvSpPr>
          <p:spPr>
            <a:xfrm>
              <a:off x="7423831" y="5286388"/>
              <a:ext cx="720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FF9900"/>
                  </a:solidFill>
                </a:rPr>
                <a:t>B</a:t>
              </a:r>
              <a:r>
                <a:rPr kumimoji="1" lang="en-US" altLang="ja-JP" dirty="0" smtClean="0">
                  <a:solidFill>
                    <a:srgbClr val="FF9900"/>
                  </a:solidFill>
                </a:rPr>
                <a:t>eam</a:t>
              </a:r>
              <a:endParaRPr kumimoji="1" lang="ja-JP" altLang="en-US" dirty="0">
                <a:solidFill>
                  <a:srgbClr val="FF9900"/>
                </a:solidFill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5852195" y="5643578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SUS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2739197" y="3071810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PMT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1137287" y="5488560"/>
              <a:ext cx="1818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accent1"/>
                  </a:solidFill>
                </a:rPr>
                <a:t>plastic scintillator</a:t>
              </a:r>
              <a:endParaRPr kumimoji="1" lang="ja-JP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3566179" y="4202676"/>
              <a:ext cx="699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WLSF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6" name="直線コネクタ 55"/>
          <p:cNvCxnSpPr/>
          <p:nvPr/>
        </p:nvCxnSpPr>
        <p:spPr>
          <a:xfrm rot="5400000" flipH="1" flipV="1">
            <a:off x="2214546" y="5429264"/>
            <a:ext cx="21431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Comparison with</a:t>
            </a:r>
            <a:br>
              <a:rPr lang="en-US" altLang="ja-JP" dirty="0" smtClean="0"/>
            </a:br>
            <a:r>
              <a:rPr lang="en-US" altLang="ja-JP" dirty="0" smtClean="0"/>
              <a:t>the </a:t>
            </a:r>
            <a:r>
              <a:rPr lang="en-US" altLang="ja-JP" dirty="0" err="1" smtClean="0"/>
              <a:t>CsI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Tl</a:t>
            </a:r>
            <a:r>
              <a:rPr lang="en-US" altLang="ja-JP" dirty="0" smtClean="0"/>
              <a:t>) Gamma Detector</a:t>
            </a:r>
            <a:endParaRPr kumimoji="1" lang="ja-JP" alt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smtClean="0"/>
              <a:t>same</a:t>
            </a:r>
            <a:endParaRPr kumimoji="1" lang="ja-JP" altLang="en-US" sz="2800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2800" dirty="0" smtClean="0"/>
              <a:t>multi-layer scintillator</a:t>
            </a:r>
            <a:endParaRPr kumimoji="1" lang="en-US" altLang="ja-JP" sz="2800" dirty="0" smtClean="0"/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dirty="0" smtClean="0"/>
              <a:t>BG separation by the difference between signal and BG in shower development</a:t>
            </a:r>
          </a:p>
        </p:txBody>
      </p:sp>
      <p:sp>
        <p:nvSpPr>
          <p:cNvPr id="7" name="テキスト プレースホルダ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smtClean="0"/>
              <a:t>different</a:t>
            </a:r>
            <a:endParaRPr kumimoji="1" lang="ja-JP" altLang="en-US" sz="2800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/>
              <a:t>scintillator constituent: plastic</a:t>
            </a:r>
            <a:endParaRPr kumimoji="1" lang="en-US" altLang="ja-JP" sz="2800" dirty="0" smtClean="0"/>
          </a:p>
          <a:p>
            <a:pPr marL="857250" lvl="1" indent="-457200"/>
            <a:r>
              <a:rPr lang="en-US" altLang="ja-JP" sz="2400" dirty="0" smtClean="0"/>
              <a:t>faster response time</a:t>
            </a:r>
          </a:p>
          <a:p>
            <a:pPr marL="857250" lvl="1" indent="-457200"/>
            <a:r>
              <a:rPr lang="en-US" altLang="ja-JP" sz="2400" dirty="0" smtClean="0"/>
              <a:t>non-deliquescent </a:t>
            </a:r>
          </a:p>
          <a:p>
            <a:pPr marL="857250" lvl="1" indent="-457200"/>
            <a:r>
              <a:rPr lang="en-US" altLang="ja-JP" sz="2400" dirty="0" smtClean="0"/>
              <a:t>lower energy resolution</a:t>
            </a:r>
            <a:endParaRPr kumimoji="1" lang="en-US" altLang="ja-JP" sz="2400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en-US" altLang="ja-JP" sz="2800" dirty="0" smtClean="0"/>
              <a:t>sampling calorimeter</a:t>
            </a:r>
            <a:endParaRPr kumimoji="1" lang="ja-JP" altLang="en-US" sz="2800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</a:t>
            </a:r>
            <a:r>
              <a:rPr kumimoji="1" lang="en-US" altLang="ja-JP" dirty="0" smtClean="0"/>
              <a:t>cintillator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graphicFrame>
        <p:nvGraphicFramePr>
          <p:cNvPr id="10" name="コンテンツ プレースホルダ 9"/>
          <p:cNvGraphicFramePr>
            <a:graphicFrameLocks noGrp="1"/>
          </p:cNvGraphicFramePr>
          <p:nvPr>
            <p:ph idx="1"/>
          </p:nvPr>
        </p:nvGraphicFramePr>
        <p:xfrm>
          <a:off x="528638" y="1785926"/>
          <a:ext cx="5186370" cy="42976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728790"/>
                <a:gridCol w="1728790"/>
                <a:gridCol w="1728790"/>
              </a:tblGrid>
              <a:tr h="476946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plastic</a:t>
                      </a:r>
                      <a:r>
                        <a:rPr kumimoji="1" lang="en-US" altLang="ja-JP" baseline="0" dirty="0" smtClean="0"/>
                        <a:t> scintillator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CsI</a:t>
                      </a:r>
                      <a:r>
                        <a:rPr kumimoji="1" lang="en-US" altLang="ja-JP" dirty="0" smtClean="0"/>
                        <a:t>(</a:t>
                      </a:r>
                      <a:r>
                        <a:rPr kumimoji="1" lang="en-US" altLang="ja-JP" dirty="0" err="1" smtClean="0"/>
                        <a:t>Tl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Light</a:t>
                      </a:r>
                      <a:r>
                        <a:rPr kumimoji="1" lang="en-US" altLang="ja-JP" baseline="0" dirty="0" smtClean="0"/>
                        <a:t> Output</a:t>
                      </a:r>
                      <a:r>
                        <a:rPr kumimoji="1" lang="ja-JP" altLang="en-US" dirty="0" smtClean="0"/>
                        <a:t> 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[photon/MeV]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1.1 x 10</a:t>
                      </a:r>
                      <a:r>
                        <a:rPr kumimoji="1" lang="en-US" altLang="ja-JP" baseline="30000" dirty="0" smtClean="0"/>
                        <a:t>4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6.5 x 10</a:t>
                      </a:r>
                      <a:r>
                        <a:rPr kumimoji="1" lang="en-US" altLang="ja-JP" baseline="30000" dirty="0" smtClean="0"/>
                        <a:t>4</a:t>
                      </a:r>
                      <a:endParaRPr kumimoji="1" lang="ja-JP" altLang="en-US" baseline="30000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Rise</a:t>
                      </a:r>
                      <a:r>
                        <a:rPr kumimoji="1" lang="en-US" altLang="ja-JP" baseline="0" dirty="0" smtClean="0"/>
                        <a:t> Time</a:t>
                      </a:r>
                    </a:p>
                    <a:p>
                      <a:r>
                        <a:rPr kumimoji="1" lang="en-US" altLang="ja-JP" dirty="0" smtClean="0"/>
                        <a:t>[ns]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9.5 (66%),</a:t>
                      </a:r>
                    </a:p>
                    <a:p>
                      <a:pPr algn="r"/>
                      <a:r>
                        <a:rPr kumimoji="1" lang="en-US" altLang="ja-JP" dirty="0" smtClean="0"/>
                        <a:t>41 (34%)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Decay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Time</a:t>
                      </a:r>
                    </a:p>
                    <a:p>
                      <a:r>
                        <a:rPr kumimoji="1" lang="en-US" altLang="ja-JP" dirty="0" smtClean="0"/>
                        <a:t>[ns]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2.1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1100</a:t>
                      </a: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Wave</a:t>
                      </a:r>
                      <a:r>
                        <a:rPr kumimoji="1" lang="en-US" altLang="ja-JP" baseline="0" dirty="0" smtClean="0"/>
                        <a:t>length of Max. Emission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[nm]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580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30" y="2143116"/>
            <a:ext cx="29908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6357950" y="5643578"/>
            <a:ext cx="21547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emission spectrum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WLSF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Kuraray Y11</a:t>
            </a:r>
          </a:p>
          <a:p>
            <a:r>
              <a:rPr lang="en-US" altLang="ja-JP" dirty="0" smtClean="0"/>
              <a:t>0.5mm-suquare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071810"/>
            <a:ext cx="3845719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357430"/>
            <a:ext cx="329565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テキスト ボックス 7"/>
          <p:cNvSpPr txBox="1"/>
          <p:nvPr/>
        </p:nvSpPr>
        <p:spPr>
          <a:xfrm>
            <a:off x="921081" y="5917188"/>
            <a:ext cx="3793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absorption and emission spectrum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19199" y="5929330"/>
            <a:ext cx="2553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PMT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spectral response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3113" y="1785938"/>
            <a:ext cx="50577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Geometry of the Calorimeter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9C9B1-61CA-46C2-B7B7-53E7B388778C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571604" y="5181913"/>
            <a:ext cx="4718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number of layer: 5</a:t>
            </a:r>
          </a:p>
          <a:p>
            <a:r>
              <a:rPr kumimoji="1" lang="en-US" altLang="ja-JP" sz="2400" dirty="0" smtClean="0"/>
              <a:t>SUS converter: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1-1-5-20-40mm thick</a:t>
            </a:r>
          </a:p>
          <a:p>
            <a:r>
              <a:rPr lang="en-US" altLang="ja-JP" sz="2400" dirty="0" smtClean="0"/>
              <a:t>scintillator: 30mm thick (all layer)</a:t>
            </a:r>
            <a:endParaRPr kumimoji="1" lang="ja-JP" altLang="en-US" sz="24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142976" y="300037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100mm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071670" y="157161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100mm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12903" y="414338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30mm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715008" y="442913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SUS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423831" y="400050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9900"/>
                </a:solidFill>
              </a:rPr>
              <a:t>B</a:t>
            </a:r>
            <a:r>
              <a:rPr kumimoji="1" lang="en-US" altLang="ja-JP" dirty="0" smtClean="0">
                <a:solidFill>
                  <a:srgbClr val="FF9900"/>
                </a:solidFill>
              </a:rPr>
              <a:t>eam</a:t>
            </a:r>
            <a:endParaRPr kumimoji="1" lang="ja-JP" altLang="en-US" dirty="0">
              <a:solidFill>
                <a:srgbClr val="FF9900"/>
              </a:solidFill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rot="10800000">
            <a:off x="6566576" y="3929066"/>
            <a:ext cx="857256" cy="214314"/>
          </a:xfrm>
          <a:prstGeom prst="straightConnector1">
            <a:avLst/>
          </a:prstGeom>
          <a:ln w="57150">
            <a:solidFill>
              <a:srgbClr val="FF99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3000364" y="4746470"/>
            <a:ext cx="1818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plastic scintillator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 rot="5400000" flipH="1" flipV="1">
            <a:off x="4187756" y="4681326"/>
            <a:ext cx="136372" cy="606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Geant4</a:t>
            </a:r>
            <a:r>
              <a:rPr lang="ja-JP" altLang="en-US" dirty="0" smtClean="0"/>
              <a:t> </a:t>
            </a:r>
            <a:r>
              <a:rPr lang="en-US" altLang="ja-JP" dirty="0" smtClean="0"/>
              <a:t>Simulation:</a:t>
            </a:r>
            <a:br>
              <a:rPr lang="en-US" altLang="ja-JP" dirty="0" smtClean="0"/>
            </a:br>
            <a:r>
              <a:rPr lang="en-US" altLang="ja-JP" dirty="0" smtClean="0"/>
              <a:t>Shower Development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2009/8/10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9235-51E9-4442-8218-A55FA07D5C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pic>
        <p:nvPicPr>
          <p:cNvPr id="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3367" y="1600200"/>
            <a:ext cx="67372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Comparison with the </a:t>
            </a:r>
            <a:r>
              <a:rPr lang="en-US" altLang="ja-JP" dirty="0" err="1" smtClean="0"/>
              <a:t>CsI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Tl</a:t>
            </a:r>
            <a:r>
              <a:rPr lang="en-US" altLang="ja-JP" dirty="0" smtClean="0"/>
              <a:t>) Gamma Detector in BG Separation</a:t>
            </a:r>
            <a:endParaRPr kumimoji="1" lang="ja-JP" altLang="en-US" dirty="0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457200" y="2314080"/>
            <a:ext cx="4040188" cy="639762"/>
          </a:xfrm>
        </p:spPr>
        <p:txBody>
          <a:bodyPr/>
          <a:lstStyle/>
          <a:p>
            <a:pPr algn="ctr"/>
            <a:r>
              <a:rPr lang="en-US" altLang="ja-JP" dirty="0" smtClean="0"/>
              <a:t>new detector</a:t>
            </a:r>
            <a:endParaRPr kumimoji="1" lang="ja-JP" altLang="en-US" dirty="0"/>
          </a:p>
        </p:txBody>
      </p:sp>
      <p:sp>
        <p:nvSpPr>
          <p:cNvPr id="10" name="テキスト プレースホルダ 9"/>
          <p:cNvSpPr>
            <a:spLocks noGrp="1"/>
          </p:cNvSpPr>
          <p:nvPr>
            <p:ph type="body" sz="quarter" idx="3"/>
          </p:nvPr>
        </p:nvSpPr>
        <p:spPr>
          <a:xfrm>
            <a:off x="4645025" y="2314080"/>
            <a:ext cx="4041775" cy="639762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the </a:t>
            </a:r>
            <a:r>
              <a:rPr kumimoji="1" lang="en-US" altLang="ja-JP" dirty="0" err="1" smtClean="0"/>
              <a:t>CsI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Tl</a:t>
            </a:r>
            <a:r>
              <a:rPr kumimoji="1" lang="en-US" altLang="ja-JP" dirty="0" smtClean="0"/>
              <a:t>) gamma detector</a:t>
            </a:r>
            <a:endParaRPr kumimoji="1"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2009/8/10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9235-51E9-4442-8218-A55FA07D5C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86656"/>
            <a:ext cx="4263751" cy="286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テキスト ボックス 10"/>
          <p:cNvSpPr txBox="1"/>
          <p:nvPr/>
        </p:nvSpPr>
        <p:spPr>
          <a:xfrm>
            <a:off x="3045832" y="1571612"/>
            <a:ext cx="34356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Signal:  500 photon</a:t>
            </a:r>
          </a:p>
          <a:p>
            <a:r>
              <a:rPr kumimoji="1" lang="en-US" altLang="ja-JP" sz="2400" dirty="0" smtClean="0"/>
              <a:t>with Shot by Shot method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4" y="3286123"/>
            <a:ext cx="4263751" cy="286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Incident Energy vs</a:t>
            </a:r>
            <a:r>
              <a:rPr kumimoji="1" lang="en-US" altLang="ja-JP" sz="3600" dirty="0" smtClean="0"/>
              <a:t>. </a:t>
            </a:r>
            <a:r>
              <a:rPr kumimoji="1" lang="en-US" altLang="ja-JP" sz="3600" dirty="0" smtClean="0"/>
              <a:t>Deposit </a:t>
            </a:r>
            <a:r>
              <a:rPr lang="en-US" altLang="ja-JP" sz="3600" dirty="0" smtClean="0"/>
              <a:t>Energy Fraction</a:t>
            </a:r>
            <a:endParaRPr kumimoji="1" lang="ja-JP" altLang="en-US" sz="36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2009/8/10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9235-51E9-4442-8218-A55FA07D5C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980" y="1600200"/>
            <a:ext cx="674003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テキスト ボックス 6"/>
          <p:cNvSpPr txBox="1"/>
          <p:nvPr/>
        </p:nvSpPr>
        <p:spPr>
          <a:xfrm>
            <a:off x="1877727" y="6072206"/>
            <a:ext cx="5224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*</a:t>
            </a:r>
            <a:r>
              <a:rPr lang="en-US" altLang="ja-JP" sz="2000" dirty="0" smtClean="0"/>
              <a:t>fraction </a:t>
            </a:r>
            <a:r>
              <a:rPr kumimoji="1" lang="en-US" altLang="ja-JP" sz="2000" dirty="0" smtClean="0"/>
              <a:t>of </a:t>
            </a:r>
            <a:r>
              <a:rPr kumimoji="1" lang="en-US" altLang="ja-JP" sz="2000" dirty="0" smtClean="0"/>
              <a:t>the </a:t>
            </a:r>
            <a:r>
              <a:rPr kumimoji="1" lang="en-US" altLang="ja-JP" sz="2000" dirty="0" err="1" smtClean="0"/>
              <a:t>CsI</a:t>
            </a:r>
            <a:r>
              <a:rPr kumimoji="1" lang="en-US" altLang="ja-JP" sz="2000" dirty="0" smtClean="0"/>
              <a:t>(</a:t>
            </a:r>
            <a:r>
              <a:rPr kumimoji="1" lang="en-US" altLang="ja-JP" sz="2000" dirty="0" err="1" smtClean="0"/>
              <a:t>Tl</a:t>
            </a:r>
            <a:r>
              <a:rPr kumimoji="1" lang="en-US" altLang="ja-JP" sz="2000" dirty="0" smtClean="0"/>
              <a:t>) gamma detector  is “Flat”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</TotalTime>
  <Words>291</Words>
  <Application>Microsoft Office PowerPoint</Application>
  <PresentationFormat>画面に合わせる (4:3)</PresentationFormat>
  <Paragraphs>109</Paragraphs>
  <Slides>15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テーマ</vt:lpstr>
      <vt:lpstr>Gamma Detector of Plastic Scintillator</vt:lpstr>
      <vt:lpstr>Schematic Drawing of new Gamma Detector</vt:lpstr>
      <vt:lpstr>Comparison with the CsI(Tl) Gamma Detector</vt:lpstr>
      <vt:lpstr>Scintillator</vt:lpstr>
      <vt:lpstr>WLSF</vt:lpstr>
      <vt:lpstr>Geometry of the Calorimeter</vt:lpstr>
      <vt:lpstr>Geant4 Simulation: Shower Development</vt:lpstr>
      <vt:lpstr>Comparison with the CsI(Tl) Gamma Detector in BG Separation</vt:lpstr>
      <vt:lpstr>Incident Energy vs. Deposit Energy Fraction</vt:lpstr>
      <vt:lpstr>Scintillator Box</vt:lpstr>
      <vt:lpstr>Scintillator Boxes are Independent of each other</vt:lpstr>
      <vt:lpstr>Connecting Jig for connecting PMT and WLSF</vt:lpstr>
      <vt:lpstr>Scintillator</vt:lpstr>
      <vt:lpstr>Shower Development in SUS</vt:lpstr>
      <vt:lpstr>Shower Development of Monochrome Gamma (normalized to 1)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新型ガンマ線検出器</dc:title>
  <dc:creator>yamaguchi</dc:creator>
  <cp:lastModifiedBy>yamaguchi</cp:lastModifiedBy>
  <cp:revision>19</cp:revision>
  <dcterms:created xsi:type="dcterms:W3CDTF">2009-09-28T04:27:33Z</dcterms:created>
  <dcterms:modified xsi:type="dcterms:W3CDTF">2009-10-07T14:45:38Z</dcterms:modified>
</cp:coreProperties>
</file>