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59" r:id="rId6"/>
    <p:sldId id="260" r:id="rId7"/>
    <p:sldId id="263" r:id="rId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14/10/2009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14/10/2009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14/10/2009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14/10/2009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14/10/2009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14/10/2009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14/10/2009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14/10/2009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14/10/2009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14/10/2009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14/10/2009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pPr/>
              <a:t>14/10/2009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Update on </a:t>
            </a:r>
            <a:r>
              <a:rPr lang="en-US" dirty="0" err="1" smtClean="0"/>
              <a:t>shintake</a:t>
            </a:r>
            <a:r>
              <a:rPr lang="en-US" dirty="0" smtClean="0"/>
              <a:t> background simulation</a:t>
            </a:r>
            <a:endParaRPr lang="en-US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err="1" smtClean="0"/>
              <a:t>Hayg</a:t>
            </a:r>
            <a:r>
              <a:rPr lang="en-US" dirty="0" smtClean="0"/>
              <a:t> </a:t>
            </a:r>
            <a:r>
              <a:rPr lang="en-US" dirty="0" err="1" smtClean="0"/>
              <a:t>Guler</a:t>
            </a:r>
            <a:endParaRPr lang="en-US" dirty="0" smtClean="0"/>
          </a:p>
          <a:p>
            <a:r>
              <a:rPr lang="en-US" dirty="0" smtClean="0"/>
              <a:t>Marc </a:t>
            </a:r>
            <a:r>
              <a:rPr lang="en-US" dirty="0" err="1" smtClean="0"/>
              <a:t>Verderi</a:t>
            </a:r>
            <a:endParaRPr lang="en-US" dirty="0" smtClean="0"/>
          </a:p>
          <a:p>
            <a:r>
              <a:rPr lang="en-US" dirty="0" smtClean="0"/>
              <a:t>14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 err="1" smtClean="0"/>
              <a:t>october</a:t>
            </a:r>
            <a:r>
              <a:rPr lang="en-US" dirty="0" smtClean="0"/>
              <a:t>, 2009</a:t>
            </a:r>
            <a:endParaRPr lang="en-US" dirty="0" smtClean="0"/>
          </a:p>
          <a:p>
            <a:r>
              <a:rPr lang="en-US" dirty="0" smtClean="0"/>
              <a:t>LLR – </a:t>
            </a:r>
            <a:r>
              <a:rPr lang="en-US" dirty="0" err="1" smtClean="0"/>
              <a:t>Ecole</a:t>
            </a:r>
            <a:r>
              <a:rPr lang="en-US" dirty="0" smtClean="0"/>
              <a:t> </a:t>
            </a:r>
            <a:r>
              <a:rPr lang="en-US" dirty="0" err="1" smtClean="0"/>
              <a:t>polytechnique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Shintake</a:t>
            </a:r>
            <a:r>
              <a:rPr lang="en-US" dirty="0" smtClean="0"/>
              <a:t> detector model</a:t>
            </a:r>
            <a:endParaRPr lang="en-US" dirty="0"/>
          </a:p>
        </p:txBody>
      </p:sp>
      <p:pic>
        <p:nvPicPr>
          <p:cNvPr id="4" name="Espace réservé du contenu 3" descr="shintake.pn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1787606"/>
            <a:ext cx="4038600" cy="4151151"/>
          </a:xfrm>
        </p:spPr>
      </p:pic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Geometry:</a:t>
            </a:r>
          </a:p>
          <a:p>
            <a:pPr lvl="1"/>
            <a:r>
              <a:rPr lang="en-US" dirty="0" smtClean="0"/>
              <a:t>4 </a:t>
            </a:r>
            <a:r>
              <a:rPr lang="en-US" dirty="0" err="1" smtClean="0"/>
              <a:t>CsI</a:t>
            </a:r>
            <a:r>
              <a:rPr lang="en-US" dirty="0" smtClean="0"/>
              <a:t> layers, 10 mm thick</a:t>
            </a:r>
          </a:p>
          <a:p>
            <a:pPr lvl="2"/>
            <a:r>
              <a:rPr lang="en-US" dirty="0" smtClean="0"/>
              <a:t>50 mm high</a:t>
            </a:r>
          </a:p>
          <a:p>
            <a:pPr lvl="2"/>
            <a:r>
              <a:rPr lang="en-US" dirty="0" smtClean="0"/>
              <a:t>100 mm wide</a:t>
            </a:r>
          </a:p>
          <a:p>
            <a:pPr lvl="1"/>
            <a:r>
              <a:rPr lang="en-US" dirty="0" smtClean="0"/>
              <a:t>3 </a:t>
            </a:r>
            <a:r>
              <a:rPr lang="en-US" dirty="0" err="1" smtClean="0"/>
              <a:t>CsI</a:t>
            </a:r>
            <a:r>
              <a:rPr lang="en-US" dirty="0" smtClean="0"/>
              <a:t> blocks, 30 cm long</a:t>
            </a:r>
          </a:p>
          <a:p>
            <a:pPr lvl="2"/>
            <a:r>
              <a:rPr lang="en-US" dirty="0" smtClean="0"/>
              <a:t>Correct ?</a:t>
            </a:r>
          </a:p>
          <a:p>
            <a:pPr lvl="1"/>
            <a:r>
              <a:rPr lang="en-US" dirty="0" smtClean="0"/>
              <a:t>In the following 4 front layers are labeled 1 to 4, the 3 </a:t>
            </a:r>
            <a:r>
              <a:rPr lang="en-US" dirty="0" err="1" smtClean="0"/>
              <a:t>CsI</a:t>
            </a:r>
            <a:r>
              <a:rPr lang="en-US" dirty="0" smtClean="0"/>
              <a:t> blocks are grouped all together to form “layer #5”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Check of simulated </a:t>
            </a:r>
            <a:r>
              <a:rPr lang="en-US" dirty="0" err="1" smtClean="0"/>
              <a:t>Shintake</a:t>
            </a:r>
            <a:r>
              <a:rPr lang="en-US" dirty="0" smtClean="0"/>
              <a:t> detector response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158" y="1600200"/>
            <a:ext cx="3257544" cy="4525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Shoot:</a:t>
            </a:r>
          </a:p>
          <a:p>
            <a:pPr lvl="1"/>
            <a:r>
              <a:rPr lang="en-US" sz="2400" dirty="0" smtClean="0"/>
              <a:t>Monochromatic 30 </a:t>
            </a:r>
            <a:r>
              <a:rPr lang="en-US" sz="2400" dirty="0" err="1" smtClean="0"/>
              <a:t>MeV</a:t>
            </a:r>
            <a:r>
              <a:rPr lang="en-US" sz="2400" dirty="0" smtClean="0"/>
              <a:t> photons</a:t>
            </a:r>
          </a:p>
          <a:p>
            <a:pPr lvl="2"/>
            <a:r>
              <a:rPr lang="en-US" sz="2000" dirty="0" smtClean="0"/>
              <a:t>To mimic the “signal” photons</a:t>
            </a:r>
          </a:p>
          <a:p>
            <a:pPr lvl="1"/>
            <a:r>
              <a:rPr lang="en-US" sz="2400" dirty="0" smtClean="0"/>
              <a:t>Exponentially decaying spectrum</a:t>
            </a:r>
          </a:p>
          <a:p>
            <a:pPr lvl="2"/>
            <a:r>
              <a:rPr lang="en-US" sz="2000" dirty="0" smtClean="0"/>
              <a:t>To mimic </a:t>
            </a:r>
            <a:r>
              <a:rPr lang="en-US" sz="2000" dirty="0" err="1" smtClean="0"/>
              <a:t>Brem</a:t>
            </a:r>
            <a:r>
              <a:rPr lang="en-US" sz="2000" dirty="0" smtClean="0"/>
              <a:t> photons</a:t>
            </a:r>
          </a:p>
          <a:p>
            <a:r>
              <a:rPr lang="en-US" sz="2600" dirty="0" smtClean="0"/>
              <a:t>Plot related energy deposit profiles</a:t>
            </a:r>
          </a:p>
          <a:p>
            <a:pPr lvl="2">
              <a:buNone/>
            </a:pPr>
            <a:endParaRPr lang="en-US" sz="20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09859" y="1500174"/>
            <a:ext cx="5662735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dump model</a:t>
            </a:r>
            <a:endParaRPr lang="en-US" dirty="0"/>
          </a:p>
        </p:txBody>
      </p:sp>
      <p:pic>
        <p:nvPicPr>
          <p:cNvPr id="4" name="Espace réservé du contenu 3" descr="beamDumpZoo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628" y="1785926"/>
            <a:ext cx="3857623" cy="3965130"/>
          </a:xfrm>
        </p:spPr>
      </p:pic>
      <p:pic>
        <p:nvPicPr>
          <p:cNvPr id="5" name="Image 4" descr="beamDump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432" y="1643050"/>
            <a:ext cx="4378568" cy="4500594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5500694" y="5845750"/>
            <a:ext cx="307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Detail of central/copper part</a:t>
            </a:r>
            <a:endParaRPr lang="en-US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Beam dump + </a:t>
            </a:r>
            <a:r>
              <a:rPr lang="en-US" dirty="0" err="1" smtClean="0"/>
              <a:t>Shintake</a:t>
            </a:r>
            <a:r>
              <a:rPr lang="en-US" dirty="0" smtClean="0"/>
              <a:t> detector</a:t>
            </a:r>
            <a:br>
              <a:rPr lang="en-US" dirty="0" smtClean="0"/>
            </a:br>
            <a:r>
              <a:rPr lang="en-US" sz="3600" dirty="0" smtClean="0"/>
              <a:t>(view from top)</a:t>
            </a:r>
            <a:endParaRPr lang="en-US" dirty="0"/>
          </a:p>
        </p:txBody>
      </p:sp>
      <p:pic>
        <p:nvPicPr>
          <p:cNvPr id="4" name="Espace réservé du contenu 3" descr="shin-dump.pn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1780778"/>
            <a:ext cx="4038600" cy="4164806"/>
          </a:xfrm>
        </p:spPr>
      </p:pic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Place (roughly) the </a:t>
            </a:r>
            <a:r>
              <a:rPr lang="en-US" dirty="0" err="1" smtClean="0"/>
              <a:t>Shintake</a:t>
            </a:r>
            <a:r>
              <a:rPr lang="en-US" dirty="0" smtClean="0"/>
              <a:t> detector with respect to the beam dump</a:t>
            </a:r>
          </a:p>
          <a:p>
            <a:pPr lvl="1"/>
            <a:r>
              <a:rPr lang="en-US" dirty="0" smtClean="0"/>
              <a:t>No shielding nor collimators placed here, but doable (models exist).</a:t>
            </a:r>
          </a:p>
          <a:p>
            <a:r>
              <a:rPr lang="en-US" dirty="0" smtClean="0"/>
              <a:t>Note that only a macro file is used to place these beam dump and </a:t>
            </a:r>
            <a:r>
              <a:rPr lang="en-US" dirty="0" err="1" smtClean="0"/>
              <a:t>Shintake</a:t>
            </a:r>
            <a:r>
              <a:rPr lang="en-US" dirty="0" smtClean="0"/>
              <a:t> detector models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Same with 50 1.3 </a:t>
            </a:r>
            <a:r>
              <a:rPr lang="en-US" dirty="0" err="1" smtClean="0"/>
              <a:t>GeV</a:t>
            </a:r>
            <a:r>
              <a:rPr lang="en-US" dirty="0" smtClean="0"/>
              <a:t> e</a:t>
            </a:r>
            <a:r>
              <a:rPr lang="en-US" baseline="30000" dirty="0" smtClean="0">
                <a:latin typeface="Symbol" pitchFamily="18" charset="2"/>
              </a:rPr>
              <a:t>-</a:t>
            </a:r>
            <a:r>
              <a:rPr lang="en-US" dirty="0" smtClean="0"/>
              <a:t> in dump</a:t>
            </a:r>
            <a:endParaRPr lang="en-US" dirty="0"/>
          </a:p>
        </p:txBody>
      </p:sp>
      <p:pic>
        <p:nvPicPr>
          <p:cNvPr id="4" name="Espace réservé du contenu 3" descr="shin-dump-50e-.pn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1787606"/>
            <a:ext cx="4038600" cy="4151151"/>
          </a:xfrm>
        </p:spPr>
      </p:pic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281518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Left picture is obtained by shooting 50 electrons in dump.</a:t>
            </a:r>
          </a:p>
          <a:p>
            <a:pPr lvl="1"/>
            <a:r>
              <a:rPr lang="en-US" dirty="0" smtClean="0"/>
              <a:t>Leading background are</a:t>
            </a:r>
          </a:p>
          <a:p>
            <a:pPr lvl="2"/>
            <a:r>
              <a:rPr lang="en-US" dirty="0" smtClean="0"/>
              <a:t>photons, back shined from dump (not in </a:t>
            </a:r>
            <a:r>
              <a:rPr lang="en-US" dirty="0" err="1" smtClean="0"/>
              <a:t>Shintake</a:t>
            </a:r>
            <a:r>
              <a:rPr lang="en-US" dirty="0" smtClean="0"/>
              <a:t> detector direction)</a:t>
            </a:r>
          </a:p>
          <a:p>
            <a:pPr lvl="2"/>
            <a:r>
              <a:rPr lang="en-US" dirty="0" smtClean="0"/>
              <a:t>Neutrons (“</a:t>
            </a:r>
            <a:r>
              <a:rPr lang="en-US" dirty="0" err="1" smtClean="0"/>
              <a:t>brownian</a:t>
            </a:r>
            <a:r>
              <a:rPr lang="en-US" dirty="0" smtClean="0"/>
              <a:t>” aspect tracks)</a:t>
            </a:r>
          </a:p>
          <a:p>
            <a:r>
              <a:rPr lang="en-US" dirty="0" smtClean="0"/>
              <a:t>Difficulty:</a:t>
            </a:r>
          </a:p>
          <a:p>
            <a:pPr lvl="1"/>
            <a:r>
              <a:rPr lang="en-US" dirty="0" smtClean="0"/>
              <a:t>Processing 10K electrons lead to only one deposit in the </a:t>
            </a:r>
            <a:r>
              <a:rPr lang="en-US" dirty="0" err="1" smtClean="0"/>
              <a:t>Shintake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</a:t>
            </a:r>
            <a:endParaRPr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Simulate the end line with BDSIM</a:t>
            </a:r>
          </a:p>
          <a:p>
            <a:r>
              <a:rPr lang="en-US" dirty="0" smtClean="0"/>
              <a:t>Merge our “standalone” simulation with BDSIM</a:t>
            </a:r>
          </a:p>
          <a:p>
            <a:r>
              <a:rPr lang="en-US" dirty="0" smtClean="0"/>
              <a:t>Consider to bias the simulation</a:t>
            </a:r>
          </a:p>
          <a:p>
            <a:pPr lvl="1"/>
            <a:r>
              <a:rPr lang="en-US" dirty="0" smtClean="0"/>
              <a:t>Low statistics in simulation is expected for background from dump</a:t>
            </a:r>
          </a:p>
          <a:p>
            <a:pPr lvl="2"/>
            <a:r>
              <a:rPr lang="en-US" dirty="0" smtClean="0"/>
              <a:t>But will be likely the same with the BDSIM for EM background</a:t>
            </a:r>
          </a:p>
          <a:p>
            <a:pPr lvl="1"/>
            <a:r>
              <a:rPr lang="en-US" dirty="0" smtClean="0"/>
              <a:t>Options (not mutually excluding)</a:t>
            </a:r>
          </a:p>
          <a:p>
            <a:pPr lvl="2"/>
            <a:r>
              <a:rPr lang="en-US" dirty="0" smtClean="0"/>
              <a:t>Geometry biasing in dump</a:t>
            </a:r>
          </a:p>
          <a:p>
            <a:pPr lvl="2"/>
            <a:r>
              <a:rPr lang="en-US" dirty="0" smtClean="0"/>
              <a:t>Physics biasing elsewhere</a:t>
            </a:r>
          </a:p>
          <a:p>
            <a:pPr lvl="3"/>
            <a:r>
              <a:rPr lang="en-US" dirty="0" smtClean="0"/>
              <a:t>we started to investigate how we could bias the Geant4 </a:t>
            </a:r>
            <a:r>
              <a:rPr lang="en-US" dirty="0" err="1" smtClean="0"/>
              <a:t>brem</a:t>
            </a:r>
            <a:r>
              <a:rPr lang="en-US" dirty="0" smtClean="0"/>
              <a:t> process to enhance production towards detector direction(s).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286</Words>
  <Application>Microsoft Office PowerPoint</Application>
  <PresentationFormat>Affichage à l'écran (4:3)</PresentationFormat>
  <Paragraphs>43</Paragraphs>
  <Slides>7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8" baseType="lpstr">
      <vt:lpstr>Thème Office</vt:lpstr>
      <vt:lpstr>Update on shintake background simulation</vt:lpstr>
      <vt:lpstr>Shintake detector model</vt:lpstr>
      <vt:lpstr>Check of simulated Shintake detector response</vt:lpstr>
      <vt:lpstr>Beam dump model</vt:lpstr>
      <vt:lpstr>Beam dump + Shintake detector (view from top)</vt:lpstr>
      <vt:lpstr>Same with 50 1.3 GeV e- in dump</vt:lpstr>
      <vt:lpstr>Next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Update on shintake background simulation</dc:title>
  <cp:lastModifiedBy>Marc</cp:lastModifiedBy>
  <cp:revision>11</cp:revision>
  <dcterms:modified xsi:type="dcterms:W3CDTF">2009-10-13T23:57:17Z</dcterms:modified>
</cp:coreProperties>
</file>