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DFF07-AA12-446F-9B87-6D8ECBBF9342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7424A-4CED-46F9-A90C-60B9555E0A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7424A-4CED-46F9-A90C-60B9555E0A5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7424A-4CED-46F9-A90C-60B9555E0A5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7424A-4CED-46F9-A90C-60B9555E0A5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7424A-4CED-46F9-A90C-60B9555E0A5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7424A-4CED-46F9-A90C-60B9555E0A5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982AB15-3C8B-4301-B2AF-FA7A0CDF17E9}" type="datetimeFigureOut">
              <a:rPr lang="en-US" smtClean="0"/>
              <a:t>7/6/2009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5DEF5DE-756C-4343-A2ED-36F191BFA97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ocdb.fnal.gov/ILC/sid/chercal/para/results/fine_QGSP_BERT_BGO_d7.13_n2.15_pi-_50.0_0_B5.0.slcio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cdb.fnal.gov/ILC/sid/chercal/para/resul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Simulation of Crystal Calorimeters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Adam Para, </a:t>
            </a:r>
            <a:r>
              <a:rPr lang="en-US" dirty="0" smtClean="0"/>
              <a:t> </a:t>
            </a:r>
            <a:r>
              <a:rPr lang="en-US" dirty="0" err="1" smtClean="0"/>
              <a:t>Nayeli</a:t>
            </a:r>
            <a:r>
              <a:rPr lang="en-US" dirty="0" smtClean="0"/>
              <a:t> </a:t>
            </a:r>
            <a:r>
              <a:rPr lang="en-US" dirty="0" err="1" smtClean="0"/>
              <a:t>Azucena</a:t>
            </a:r>
            <a:r>
              <a:rPr lang="en-US" dirty="0" smtClean="0"/>
              <a:t> </a:t>
            </a:r>
            <a:r>
              <a:rPr lang="en-US" dirty="0" err="1" smtClean="0"/>
              <a:t>Rodríguez</a:t>
            </a:r>
            <a:r>
              <a:rPr lang="en-US" dirty="0" smtClean="0"/>
              <a:t> </a:t>
            </a:r>
            <a:r>
              <a:rPr lang="en-US" dirty="0" err="1" smtClean="0"/>
              <a:t>Briones</a:t>
            </a:r>
            <a:endParaRPr lang="en-US" dirty="0" smtClean="0"/>
          </a:p>
          <a:p>
            <a:r>
              <a:rPr lang="en-US" dirty="0" smtClean="0"/>
              <a:t>July 7, 2009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Crystal Calorimeter Version of </a:t>
            </a:r>
            <a:r>
              <a:rPr lang="en-US" dirty="0" err="1" smtClean="0"/>
              <a:t>SiD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Use SiD02 detector geometry</a:t>
            </a:r>
          </a:p>
          <a:p>
            <a:r>
              <a:rPr lang="en-US" sz="2400" dirty="0" smtClean="0"/>
              <a:t>Replace the EM and HAD calorimeters by the crystals</a:t>
            </a:r>
          </a:p>
          <a:p>
            <a:r>
              <a:rPr lang="en-US" sz="2400" dirty="0" smtClean="0"/>
              <a:t>Two version of the crystal calorimeters (to examine the importance of the calorimeter segmentation)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3657600"/>
            <a:ext cx="304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Fine</a:t>
            </a:r>
          </a:p>
          <a:p>
            <a:endParaRPr lang="en-US" dirty="0"/>
          </a:p>
          <a:p>
            <a:r>
              <a:rPr lang="en-US" dirty="0" smtClean="0"/>
              <a:t>EM section: 6 layers of crystals, 3 cm thick, 3 cm x 3 cm transverse segmentation</a:t>
            </a:r>
          </a:p>
          <a:p>
            <a:r>
              <a:rPr lang="en-US" dirty="0" smtClean="0"/>
              <a:t>HAD section: 22 layers of crystals, 5 cm thick,  5 cm x 5 cm  transverse segmentation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3657600"/>
            <a:ext cx="3048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Coarse</a:t>
            </a:r>
          </a:p>
          <a:p>
            <a:endParaRPr lang="en-US" dirty="0"/>
          </a:p>
          <a:p>
            <a:r>
              <a:rPr lang="en-US" dirty="0" smtClean="0"/>
              <a:t>EM section: 3 layers of crystals, 6 cm thick, 6 cm x 3 cm transverse segmentation</a:t>
            </a:r>
          </a:p>
          <a:p>
            <a:r>
              <a:rPr lang="en-US" dirty="0" smtClean="0"/>
              <a:t>HAD section: 11 layers of crystals, 10 cm thick,  10 cm x 10 cm  transverse segmentation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Mechanics of the Geometrical Description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Start with the parameterized detector description in fine.xml file</a:t>
            </a:r>
          </a:p>
          <a:p>
            <a:r>
              <a:rPr lang="en-US" sz="2400" dirty="0" smtClean="0"/>
              <a:t>Create </a:t>
            </a:r>
            <a:r>
              <a:rPr lang="en-US" sz="2400" dirty="0" err="1" smtClean="0"/>
              <a:t>fine.lcdd</a:t>
            </a:r>
            <a:r>
              <a:rPr lang="en-US" sz="2400" dirty="0" smtClean="0"/>
              <a:t> and </a:t>
            </a:r>
            <a:r>
              <a:rPr lang="en-US" sz="2400" dirty="0" err="1" smtClean="0"/>
              <a:t>fine.heprep</a:t>
            </a:r>
            <a:r>
              <a:rPr lang="en-US" sz="2400" dirty="0" smtClean="0"/>
              <a:t> files</a:t>
            </a:r>
          </a:p>
          <a:p>
            <a:r>
              <a:rPr lang="en-US" sz="2400" dirty="0" smtClean="0"/>
              <a:t>Automated edit of the </a:t>
            </a:r>
            <a:r>
              <a:rPr lang="en-US" sz="2400" dirty="0" err="1" smtClean="0"/>
              <a:t>fine.lcdd</a:t>
            </a:r>
            <a:r>
              <a:rPr lang="en-US" sz="2400" dirty="0" smtClean="0"/>
              <a:t> file to create a detector </a:t>
            </a:r>
            <a:r>
              <a:rPr lang="en-US" sz="2400" dirty="0" err="1" smtClean="0"/>
              <a:t>template.lcdd</a:t>
            </a:r>
            <a:r>
              <a:rPr lang="en-US" sz="2400" dirty="0" smtClean="0"/>
              <a:t> file:</a:t>
            </a:r>
          </a:p>
          <a:p>
            <a:pPr lvl="1"/>
            <a:r>
              <a:rPr lang="en-US" sz="2000" dirty="0" smtClean="0"/>
              <a:t>Replace calorimeter by optical calorimeter (for all </a:t>
            </a:r>
            <a:r>
              <a:rPr lang="en-US" sz="2000" dirty="0" err="1" smtClean="0"/>
              <a:t>detecotrs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Insert optical properties parameterized by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refind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dirty="0" smtClean="0"/>
              <a:t>Change the calorimeter material to crystal</a:t>
            </a:r>
          </a:p>
          <a:p>
            <a:pPr lvl="1"/>
            <a:r>
              <a:rPr lang="en-US" sz="2000" dirty="0" smtClean="0"/>
              <a:t>Add material crystal, parameterized by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Element</a:t>
            </a:r>
            <a:r>
              <a:rPr lang="en-US" sz="2000" dirty="0" smtClean="0"/>
              <a:t> and 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Density</a:t>
            </a:r>
          </a:p>
          <a:p>
            <a:pPr lvl="1"/>
            <a:r>
              <a:rPr lang="en-US" sz="2000" dirty="0" err="1" smtClean="0"/>
              <a:t>Parametize</a:t>
            </a:r>
            <a:r>
              <a:rPr lang="en-US" sz="2000" dirty="0" smtClean="0"/>
              <a:t> the B field value by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BValue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dirty="0" smtClean="0"/>
              <a:t>Values of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refind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Element, Density </a:t>
            </a:r>
            <a:r>
              <a:rPr lang="en-US" sz="2000" i="1" dirty="0" smtClean="0">
                <a:cs typeface="Times New Roman" pitchFamily="18" charset="0"/>
              </a:rPr>
              <a:t>and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BValue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/>
              <a:t>defined by the job submission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Created Data Sets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Fine version of the detector, for now. Coarse will come</a:t>
            </a:r>
          </a:p>
          <a:p>
            <a:r>
              <a:rPr lang="en-US" sz="2400" dirty="0" smtClean="0"/>
              <a:t>Electrons, 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dirty="0" smtClean="0"/>
              <a:t>- and </a:t>
            </a:r>
            <a:r>
              <a:rPr lang="en-US" sz="2400" dirty="0" err="1" smtClean="0"/>
              <a:t>muons</a:t>
            </a:r>
            <a:r>
              <a:rPr lang="en-US" sz="2400" dirty="0" smtClean="0"/>
              <a:t> at 1,2,5,10,20,50 and 100 </a:t>
            </a:r>
            <a:r>
              <a:rPr lang="en-US" sz="2400" dirty="0" err="1" smtClean="0"/>
              <a:t>GeV</a:t>
            </a:r>
            <a:r>
              <a:rPr lang="en-US" sz="2400" dirty="0" smtClean="0"/>
              <a:t>, emitted at 90 degrees</a:t>
            </a:r>
          </a:p>
          <a:p>
            <a:r>
              <a:rPr lang="en-US" sz="2400" dirty="0" smtClean="0"/>
              <a:t>‘jets_(1.0-7.0)’,  where:</a:t>
            </a:r>
          </a:p>
          <a:p>
            <a:pPr lvl="1"/>
            <a:r>
              <a:rPr lang="en-US" sz="2000" dirty="0" smtClean="0"/>
              <a:t>jets_1.0 -&gt; W_Theta90_0_100GeV</a:t>
            </a:r>
          </a:p>
          <a:p>
            <a:pPr lvl="1"/>
            <a:r>
              <a:rPr lang="en-US" sz="2000" dirty="0" smtClean="0"/>
              <a:t>jets_2.0 -&gt; W_Theta90_100_200GeV</a:t>
            </a:r>
          </a:p>
          <a:p>
            <a:pPr lvl="1"/>
            <a:r>
              <a:rPr lang="en-US" sz="2000" dirty="0" smtClean="0"/>
              <a:t>jets_3.0 -&gt; Z0_Theta90_0_100GeV</a:t>
            </a:r>
          </a:p>
          <a:p>
            <a:pPr lvl="1"/>
            <a:r>
              <a:rPr lang="en-US" sz="2000" dirty="0" smtClean="0"/>
              <a:t>jets_4.0 -&gt; Z0_Theta90_10-250GeV</a:t>
            </a:r>
          </a:p>
          <a:p>
            <a:pPr lvl="1"/>
            <a:r>
              <a:rPr lang="en-US" sz="2000" dirty="0" smtClean="0"/>
              <a:t>jets_5.0 -&gt; Z0_Theta90_50GeV</a:t>
            </a:r>
          </a:p>
          <a:p>
            <a:pPr lvl="1"/>
            <a:r>
              <a:rPr lang="en-US" sz="2000" dirty="0" smtClean="0"/>
              <a:t>jets_6.0 </a:t>
            </a:r>
            <a:r>
              <a:rPr lang="en-US" sz="2000" dirty="0" smtClean="0"/>
              <a:t>-&gt; </a:t>
            </a:r>
            <a:r>
              <a:rPr lang="en-US" sz="2000" dirty="0" smtClean="0"/>
              <a:t>Z0_Theta90_100GeV</a:t>
            </a:r>
          </a:p>
          <a:p>
            <a:pPr lvl="1"/>
            <a:r>
              <a:rPr lang="en-US" sz="2000" dirty="0" smtClean="0"/>
              <a:t>jets_7.0 </a:t>
            </a:r>
            <a:r>
              <a:rPr lang="en-US" sz="2000" dirty="0" smtClean="0"/>
              <a:t>-&gt; Z0_Theta90_200GeV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Data location: /</a:t>
            </a:r>
            <a:r>
              <a:rPr lang="en-US" sz="2400" dirty="0" err="1" smtClean="0"/>
              <a:t>ilc</a:t>
            </a:r>
            <a:r>
              <a:rPr lang="en-US" sz="2400" dirty="0" smtClean="0"/>
              <a:t>/</a:t>
            </a:r>
            <a:r>
              <a:rPr lang="en-US" sz="2400" dirty="0" err="1" smtClean="0"/>
              <a:t>sid</a:t>
            </a:r>
            <a:r>
              <a:rPr lang="en-US" sz="2400" dirty="0" smtClean="0"/>
              <a:t>/</a:t>
            </a:r>
            <a:r>
              <a:rPr lang="en-US" sz="2400" dirty="0" err="1" smtClean="0"/>
              <a:t>chercal</a:t>
            </a:r>
            <a:r>
              <a:rPr lang="en-US" sz="2400" dirty="0" smtClean="0"/>
              <a:t>/</a:t>
            </a:r>
            <a:r>
              <a:rPr lang="en-US" sz="2400" dirty="0" err="1" smtClean="0"/>
              <a:t>para</a:t>
            </a:r>
            <a:r>
              <a:rPr lang="en-US" sz="2400" smtClean="0"/>
              <a:t>/results/.  </a:t>
            </a:r>
            <a:r>
              <a:rPr lang="en-US" sz="2400" dirty="0" smtClean="0"/>
              <a:t>Files like: </a:t>
            </a:r>
            <a:r>
              <a:rPr lang="en-US" sz="2000" dirty="0" smtClean="0">
                <a:hlinkClick r:id="rId3"/>
              </a:rPr>
              <a:t>fine_QGSP_BERT_BGO_d7.13_n2.15_pi-_50.0_0_B5.0.slcio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r>
              <a:rPr lang="en-US" sz="2400" dirty="0" smtClean="0"/>
              <a:t>Data also </a:t>
            </a:r>
            <a:r>
              <a:rPr lang="en-US" sz="2400" dirty="0" err="1" smtClean="0"/>
              <a:t>accesble</a:t>
            </a:r>
            <a:r>
              <a:rPr lang="en-US" sz="2400" dirty="0" smtClean="0"/>
              <a:t> via WEB interface at </a:t>
            </a:r>
            <a:r>
              <a:rPr lang="en-US" sz="2400" dirty="0" smtClean="0">
                <a:hlinkClick r:id="rId4"/>
              </a:rPr>
              <a:t>http</a:t>
            </a:r>
            <a:r>
              <a:rPr lang="en-US" sz="2400" dirty="0" smtClean="0">
                <a:hlinkClick r:id="rId4"/>
              </a:rPr>
              <a:t>://docdb.fnal.gov/ILC/sid/chercal/para/results</a:t>
            </a:r>
            <a:r>
              <a:rPr lang="en-US" sz="2400" dirty="0" smtClean="0">
                <a:hlinkClick r:id="rId4"/>
              </a:rPr>
              <a:t>/</a:t>
            </a:r>
            <a:endParaRPr lang="en-US" sz="2400" dirty="0" smtClean="0"/>
          </a:p>
          <a:p>
            <a:r>
              <a:rPr lang="en-US" sz="2400" dirty="0" smtClean="0"/>
              <a:t>Very fine print: jets data files not accessible via WEB (too large data files)</a:t>
            </a:r>
          </a:p>
          <a:p>
            <a:r>
              <a:rPr lang="en-US" sz="2400" dirty="0" smtClean="0"/>
              <a:t>Data files analyze-able with JAS3 after aliasing to ccal01, version from Steve Magill</a:t>
            </a:r>
          </a:p>
          <a:p>
            <a:r>
              <a:rPr lang="en-US" sz="2400" dirty="0" smtClean="0"/>
              <a:t>Beware: single W/Z files created with </a:t>
            </a:r>
            <a:r>
              <a:rPr lang="en-US" sz="2400" dirty="0" err="1" smtClean="0"/>
              <a:t>Pythia</a:t>
            </a:r>
            <a:r>
              <a:rPr lang="en-US" sz="2400" dirty="0" smtClean="0"/>
              <a:t> </a:t>
            </a:r>
            <a:r>
              <a:rPr lang="en-US" sz="2400" dirty="0" smtClean="0"/>
              <a:t>with variable boson mass. W/Z momentum varies from event-to-event (jets 1-4) and the W/Z mass varies too. In fact the mass spectrum has a remarkable tail toward low masses.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</TotalTime>
  <Words>372</Words>
  <Application>Microsoft Office PowerPoint</Application>
  <PresentationFormat>On-screen Show (4:3)</PresentationFormat>
  <Paragraphs>47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Simulation of Crystal Calorimeters</vt:lpstr>
      <vt:lpstr>Crystal Calorimeter Version of SiD</vt:lpstr>
      <vt:lpstr>Mechanics of the Geometrical Description </vt:lpstr>
      <vt:lpstr>Created Data Sets </vt:lpstr>
      <vt:lpstr>Fine Print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of Crystal Calorimeters</dc:title>
  <dc:creator>para</dc:creator>
  <cp:lastModifiedBy>para</cp:lastModifiedBy>
  <cp:revision>6</cp:revision>
  <dcterms:created xsi:type="dcterms:W3CDTF">2009-07-07T02:47:15Z</dcterms:created>
  <dcterms:modified xsi:type="dcterms:W3CDTF">2009-07-07T03:45:42Z</dcterms:modified>
</cp:coreProperties>
</file>