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sldIdLst>
    <p:sldId id="257" r:id="rId2"/>
    <p:sldId id="398" r:id="rId3"/>
    <p:sldId id="371" r:id="rId4"/>
    <p:sldId id="317" r:id="rId5"/>
    <p:sldId id="369" r:id="rId6"/>
    <p:sldId id="370" r:id="rId7"/>
    <p:sldId id="393" r:id="rId8"/>
    <p:sldId id="324" r:id="rId9"/>
    <p:sldId id="399" r:id="rId10"/>
    <p:sldId id="372" r:id="rId11"/>
    <p:sldId id="374" r:id="rId12"/>
    <p:sldId id="379" r:id="rId13"/>
    <p:sldId id="377" r:id="rId14"/>
    <p:sldId id="380" r:id="rId15"/>
    <p:sldId id="381" r:id="rId16"/>
    <p:sldId id="391" r:id="rId17"/>
    <p:sldId id="382" r:id="rId18"/>
    <p:sldId id="383" r:id="rId19"/>
    <p:sldId id="385" r:id="rId20"/>
    <p:sldId id="384" r:id="rId21"/>
    <p:sldId id="388" r:id="rId22"/>
    <p:sldId id="390" r:id="rId23"/>
    <p:sldId id="397" r:id="rId24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72F927"/>
    <a:srgbClr val="008000"/>
    <a:srgbClr val="FF5050"/>
    <a:srgbClr val="5F5F5F"/>
    <a:srgbClr val="FF3300"/>
    <a:srgbClr val="4D4D4D"/>
    <a:srgbClr val="FFFF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1" autoAdjust="0"/>
    <p:restoredTop sz="94687" autoAdjust="0"/>
  </p:normalViewPr>
  <p:slideViewPr>
    <p:cSldViewPr snapToGrid="0">
      <p:cViewPr>
        <p:scale>
          <a:sx n="66" d="100"/>
          <a:sy n="66" d="100"/>
        </p:scale>
        <p:origin x="-216" y="-72"/>
      </p:cViewPr>
      <p:guideLst>
        <p:guide orient="horz" pos="21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222"/>
    </p:cViewPr>
  </p:sorterViewPr>
  <p:gridSpacing cx="368685763" cy="3686857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860" cy="511649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0784" y="0"/>
            <a:ext cx="3076860" cy="511649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>
              <a:defRPr sz="1200"/>
            </a:lvl1pPr>
          </a:lstStyle>
          <a:p>
            <a:fld id="{7CE35016-5AE1-4CCB-8E5E-9A04A4D6C49D}" type="datetimeFigureOut">
              <a:rPr kumimoji="1" lang="ja-JP" altLang="en-US" smtClean="0"/>
              <a:pPr/>
              <a:t>2009/11/3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6512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50" tIns="47325" rIns="94650" bIns="4732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10428" y="4861482"/>
            <a:ext cx="5678445" cy="4604841"/>
          </a:xfrm>
          <a:prstGeom prst="rect">
            <a:avLst/>
          </a:prstGeom>
        </p:spPr>
        <p:txBody>
          <a:bodyPr vert="horz" lIns="94650" tIns="47325" rIns="94650" bIns="4732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330"/>
            <a:ext cx="3076860" cy="511648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0784" y="9721330"/>
            <a:ext cx="3076860" cy="511648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>
              <a:defRPr sz="1200"/>
            </a:lvl1pPr>
          </a:lstStyle>
          <a:p>
            <a:fld id="{903BAFFF-4785-4558-8A9A-254311826B5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BAFFF-4785-4558-8A9A-254311826B5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BAFFF-4785-4558-8A9A-254311826B5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BAFFF-4785-4558-8A9A-254311826B5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BAFFF-4785-4558-8A9A-254311826B5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BAFFF-4785-4558-8A9A-254311826B5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BAFFF-4785-4558-8A9A-254311826B5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BAFFF-4785-4558-8A9A-254311826B5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BAFFF-4785-4558-8A9A-254311826B58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charset="-128"/>
                </a:endParaRPr>
              </a:p>
            </p:txBody>
          </p:sp>
        </p:grpSp>
      </p:grpSp>
      <p:sp>
        <p:nvSpPr>
          <p:cNvPr id="629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629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6F07E53-52F7-450F-82F6-195143484605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CF02D-84F2-4A5C-B26C-85D5FA63C924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BA841-D1DB-4A2C-94D5-4A24464681F5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D1E68-874B-47E4-A1CF-51CC2FE9868A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3520B-1FD2-421D-AB9D-E0392CA4CCCD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57F68-FC87-455B-82E2-129E7D17467C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C84E8-0903-4513-BC16-FA83838EC527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4946E-008F-4A6C-B152-DE8DD2AD9F5D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5D2CF-54C1-4699-9514-EFBC363A3092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F6A15-DA5A-4B14-B5EE-D39DEF05EF16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2EE17-E93E-4D9E-93FD-69C2E9972946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Freeform 4"/>
          <p:cNvSpPr>
            <a:spLocks/>
          </p:cNvSpPr>
          <p:nvPr/>
        </p:nvSpPr>
        <p:spPr bwMode="hidden">
          <a:xfrm>
            <a:off x="2220913" y="1771650"/>
            <a:ext cx="4468813" cy="3349625"/>
          </a:xfrm>
          <a:custGeom>
            <a:avLst/>
            <a:gdLst/>
            <a:ahLst/>
            <a:cxnLst>
              <a:cxn ang="0">
                <a:pos x="950" y="85"/>
              </a:cxn>
              <a:cxn ang="0">
                <a:pos x="628" y="438"/>
              </a:cxn>
              <a:cxn ang="0">
                <a:pos x="66" y="471"/>
              </a:cxn>
              <a:cxn ang="0">
                <a:pos x="0" y="627"/>
              </a:cxn>
              <a:cxn ang="0">
                <a:pos x="372" y="1026"/>
              </a:cxn>
              <a:cxn ang="0">
                <a:pos x="611" y="902"/>
              </a:cxn>
              <a:cxn ang="0">
                <a:pos x="992" y="1085"/>
              </a:cxn>
              <a:cxn ang="0">
                <a:pos x="1116" y="1339"/>
              </a:cxn>
              <a:cxn ang="0">
                <a:pos x="1083" y="1450"/>
              </a:cxn>
              <a:cxn ang="0">
                <a:pos x="1124" y="1659"/>
              </a:cxn>
              <a:cxn ang="0">
                <a:pos x="1149" y="1999"/>
              </a:cxn>
              <a:cxn ang="0">
                <a:pos x="1463" y="2110"/>
              </a:cxn>
              <a:cxn ang="0">
                <a:pos x="1686" y="2025"/>
              </a:cxn>
              <a:cxn ang="0">
                <a:pos x="1603" y="1777"/>
              </a:cxn>
              <a:cxn ang="0">
                <a:pos x="1991" y="1555"/>
              </a:cxn>
              <a:cxn ang="0">
                <a:pos x="2281" y="1542"/>
              </a:cxn>
              <a:cxn ang="0">
                <a:pos x="2446" y="1359"/>
              </a:cxn>
              <a:cxn ang="0">
                <a:pos x="2361" y="1001"/>
              </a:cxn>
              <a:cxn ang="0">
                <a:pos x="2606" y="893"/>
              </a:cxn>
              <a:cxn ang="0">
                <a:pos x="2815" y="454"/>
              </a:cxn>
              <a:cxn ang="0">
                <a:pos x="2518" y="0"/>
              </a:cxn>
            </a:cxnLst>
            <a:rect l="0" t="0" r="r" b="b"/>
            <a:pathLst>
              <a:path w="2815" h="2110">
                <a:moveTo>
                  <a:pt x="950" y="85"/>
                </a:moveTo>
                <a:lnTo>
                  <a:pt x="628" y="438"/>
                </a:lnTo>
                <a:lnTo>
                  <a:pt x="66" y="471"/>
                </a:lnTo>
                <a:lnTo>
                  <a:pt x="0" y="627"/>
                </a:lnTo>
                <a:lnTo>
                  <a:pt x="372" y="1026"/>
                </a:lnTo>
                <a:lnTo>
                  <a:pt x="611" y="902"/>
                </a:lnTo>
                <a:lnTo>
                  <a:pt x="992" y="1085"/>
                </a:lnTo>
                <a:lnTo>
                  <a:pt x="1116" y="1339"/>
                </a:lnTo>
                <a:lnTo>
                  <a:pt x="1083" y="1450"/>
                </a:lnTo>
                <a:lnTo>
                  <a:pt x="1124" y="1659"/>
                </a:lnTo>
                <a:lnTo>
                  <a:pt x="1149" y="1999"/>
                </a:lnTo>
                <a:lnTo>
                  <a:pt x="1463" y="2110"/>
                </a:lnTo>
                <a:lnTo>
                  <a:pt x="1686" y="2025"/>
                </a:lnTo>
                <a:lnTo>
                  <a:pt x="1603" y="1777"/>
                </a:lnTo>
                <a:lnTo>
                  <a:pt x="1991" y="1555"/>
                </a:lnTo>
                <a:lnTo>
                  <a:pt x="2281" y="1542"/>
                </a:lnTo>
                <a:lnTo>
                  <a:pt x="2446" y="1359"/>
                </a:lnTo>
                <a:lnTo>
                  <a:pt x="2361" y="1001"/>
                </a:lnTo>
                <a:lnTo>
                  <a:pt x="2606" y="893"/>
                </a:lnTo>
                <a:lnTo>
                  <a:pt x="2815" y="454"/>
                </a:lnTo>
                <a:lnTo>
                  <a:pt x="2518" y="0"/>
                </a:lnTo>
              </a:path>
            </a:pathLst>
          </a:custGeom>
          <a:noFill/>
          <a:ln w="1524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25" name="Freeform 5"/>
          <p:cNvSpPr>
            <a:spLocks/>
          </p:cNvSpPr>
          <p:nvPr/>
        </p:nvSpPr>
        <p:spPr bwMode="hidden">
          <a:xfrm>
            <a:off x="1066800" y="1771650"/>
            <a:ext cx="6296025" cy="3756025"/>
          </a:xfrm>
          <a:custGeom>
            <a:avLst/>
            <a:gdLst/>
            <a:ahLst/>
            <a:cxnLst>
              <a:cxn ang="0">
                <a:pos x="1423" y="65"/>
              </a:cxn>
              <a:cxn ang="0">
                <a:pos x="1148" y="262"/>
              </a:cxn>
              <a:cxn ang="0">
                <a:pos x="934" y="216"/>
              </a:cxn>
              <a:cxn ang="0">
                <a:pos x="529" y="314"/>
              </a:cxn>
              <a:cxn ang="0">
                <a:pos x="174" y="327"/>
              </a:cxn>
              <a:cxn ang="0">
                <a:pos x="0" y="628"/>
              </a:cxn>
              <a:cxn ang="0">
                <a:pos x="91" y="726"/>
              </a:cxn>
              <a:cxn ang="0">
                <a:pos x="231" y="654"/>
              </a:cxn>
              <a:cxn ang="0">
                <a:pos x="430" y="687"/>
              </a:cxn>
              <a:cxn ang="0">
                <a:pos x="504" y="850"/>
              </a:cxn>
              <a:cxn ang="0">
                <a:pos x="347" y="1020"/>
              </a:cxn>
              <a:cxn ang="0">
                <a:pos x="529" y="1144"/>
              </a:cxn>
              <a:cxn ang="0">
                <a:pos x="727" y="1105"/>
              </a:cxn>
              <a:cxn ang="0">
                <a:pos x="901" y="1216"/>
              </a:cxn>
              <a:cxn ang="0">
                <a:pos x="1256" y="1229"/>
              </a:cxn>
              <a:cxn ang="0">
                <a:pos x="1611" y="1425"/>
              </a:cxn>
              <a:cxn ang="0">
                <a:pos x="1694" y="1673"/>
              </a:cxn>
              <a:cxn ang="0">
                <a:pos x="1619" y="2118"/>
              </a:cxn>
              <a:cxn ang="0">
                <a:pos x="1694" y="2268"/>
              </a:cxn>
              <a:cxn ang="0">
                <a:pos x="2132" y="2242"/>
              </a:cxn>
              <a:cxn ang="0">
                <a:pos x="2289" y="2366"/>
              </a:cxn>
              <a:cxn ang="0">
                <a:pos x="2594" y="2046"/>
              </a:cxn>
              <a:cxn ang="0">
                <a:pos x="2537" y="1817"/>
              </a:cxn>
              <a:cxn ang="0">
                <a:pos x="2818" y="1673"/>
              </a:cxn>
              <a:cxn ang="0">
                <a:pos x="3016" y="1719"/>
              </a:cxn>
              <a:cxn ang="0">
                <a:pos x="3280" y="1615"/>
              </a:cxn>
              <a:cxn ang="0">
                <a:pos x="3405" y="1174"/>
              </a:cxn>
              <a:cxn ang="0">
                <a:pos x="3643" y="922"/>
              </a:cxn>
              <a:cxn ang="0">
                <a:pos x="3966" y="896"/>
              </a:cxn>
              <a:cxn ang="0">
                <a:pos x="3908" y="733"/>
              </a:cxn>
              <a:cxn ang="0">
                <a:pos x="3669" y="563"/>
              </a:cxn>
              <a:cxn ang="0">
                <a:pos x="3817" y="210"/>
              </a:cxn>
              <a:cxn ang="0">
                <a:pos x="3590" y="0"/>
              </a:cxn>
            </a:cxnLst>
            <a:rect l="0" t="0" r="r" b="b"/>
            <a:pathLst>
              <a:path w="3966" h="2366">
                <a:moveTo>
                  <a:pt x="1423" y="65"/>
                </a:moveTo>
                <a:lnTo>
                  <a:pt x="1148" y="262"/>
                </a:lnTo>
                <a:lnTo>
                  <a:pt x="934" y="216"/>
                </a:lnTo>
                <a:lnTo>
                  <a:pt x="529" y="314"/>
                </a:lnTo>
                <a:lnTo>
                  <a:pt x="174" y="327"/>
                </a:lnTo>
                <a:lnTo>
                  <a:pt x="0" y="628"/>
                </a:lnTo>
                <a:lnTo>
                  <a:pt x="91" y="726"/>
                </a:lnTo>
                <a:lnTo>
                  <a:pt x="231" y="654"/>
                </a:lnTo>
                <a:lnTo>
                  <a:pt x="430" y="687"/>
                </a:lnTo>
                <a:lnTo>
                  <a:pt x="504" y="850"/>
                </a:lnTo>
                <a:lnTo>
                  <a:pt x="347" y="1020"/>
                </a:lnTo>
                <a:lnTo>
                  <a:pt x="529" y="1144"/>
                </a:lnTo>
                <a:lnTo>
                  <a:pt x="727" y="1105"/>
                </a:lnTo>
                <a:lnTo>
                  <a:pt x="901" y="1216"/>
                </a:lnTo>
                <a:lnTo>
                  <a:pt x="1256" y="1229"/>
                </a:lnTo>
                <a:lnTo>
                  <a:pt x="1611" y="1425"/>
                </a:lnTo>
                <a:lnTo>
                  <a:pt x="1694" y="1673"/>
                </a:lnTo>
                <a:lnTo>
                  <a:pt x="1619" y="2118"/>
                </a:lnTo>
                <a:lnTo>
                  <a:pt x="1694" y="2268"/>
                </a:lnTo>
                <a:lnTo>
                  <a:pt x="2132" y="2242"/>
                </a:lnTo>
                <a:lnTo>
                  <a:pt x="2289" y="2366"/>
                </a:lnTo>
                <a:lnTo>
                  <a:pt x="2594" y="2046"/>
                </a:lnTo>
                <a:lnTo>
                  <a:pt x="2537" y="1817"/>
                </a:lnTo>
                <a:lnTo>
                  <a:pt x="2818" y="1673"/>
                </a:lnTo>
                <a:lnTo>
                  <a:pt x="3016" y="1719"/>
                </a:lnTo>
                <a:lnTo>
                  <a:pt x="3280" y="1615"/>
                </a:lnTo>
                <a:lnTo>
                  <a:pt x="3405" y="1174"/>
                </a:lnTo>
                <a:lnTo>
                  <a:pt x="3643" y="922"/>
                </a:lnTo>
                <a:lnTo>
                  <a:pt x="3966" y="896"/>
                </a:lnTo>
                <a:lnTo>
                  <a:pt x="3908" y="733"/>
                </a:lnTo>
                <a:lnTo>
                  <a:pt x="3669" y="563"/>
                </a:lnTo>
                <a:lnTo>
                  <a:pt x="3817" y="210"/>
                </a:lnTo>
                <a:lnTo>
                  <a:pt x="3590" y="0"/>
                </a:lnTo>
              </a:path>
            </a:pathLst>
          </a:custGeom>
          <a:noFill/>
          <a:ln w="1651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26" name="Freeform 6"/>
          <p:cNvSpPr>
            <a:spLocks/>
          </p:cNvSpPr>
          <p:nvPr/>
        </p:nvSpPr>
        <p:spPr bwMode="hidden">
          <a:xfrm>
            <a:off x="31750" y="1697038"/>
            <a:ext cx="9099550" cy="4932363"/>
          </a:xfrm>
          <a:custGeom>
            <a:avLst/>
            <a:gdLst/>
            <a:ahLst/>
            <a:cxnLst>
              <a:cxn ang="0">
                <a:pos x="81" y="0"/>
              </a:cxn>
              <a:cxn ang="0">
                <a:pos x="133" y="328"/>
              </a:cxn>
              <a:cxn ang="0">
                <a:pos x="0" y="666"/>
              </a:cxn>
              <a:cxn ang="0">
                <a:pos x="83" y="1221"/>
              </a:cxn>
              <a:cxn ang="0">
                <a:pos x="413" y="1515"/>
              </a:cxn>
              <a:cxn ang="0">
                <a:pos x="881" y="1700"/>
              </a:cxn>
              <a:cxn ang="0">
                <a:pos x="1440" y="1651"/>
              </a:cxn>
              <a:cxn ang="0">
                <a:pos x="1755" y="1940"/>
              </a:cxn>
              <a:cxn ang="0">
                <a:pos x="1653" y="2126"/>
              </a:cxn>
              <a:cxn ang="0">
                <a:pos x="1136" y="2142"/>
              </a:cxn>
              <a:cxn ang="0">
                <a:pos x="911" y="2021"/>
              </a:cxn>
              <a:cxn ang="0">
                <a:pos x="739" y="2142"/>
              </a:cxn>
              <a:cxn ang="0">
                <a:pos x="954" y="2524"/>
              </a:cxn>
              <a:cxn ang="0">
                <a:pos x="973" y="2905"/>
              </a:cxn>
              <a:cxn ang="0">
                <a:pos x="1511" y="3107"/>
              </a:cxn>
              <a:cxn ang="0">
                <a:pos x="1644" y="2922"/>
              </a:cxn>
              <a:cxn ang="0">
                <a:pos x="2077" y="2797"/>
              </a:cxn>
              <a:cxn ang="0">
                <a:pos x="2610" y="2962"/>
              </a:cxn>
              <a:cxn ang="0">
                <a:pos x="3222" y="2812"/>
              </a:cxn>
              <a:cxn ang="0">
                <a:pos x="3443" y="2922"/>
              </a:cxn>
              <a:cxn ang="0">
                <a:pos x="3861" y="2648"/>
              </a:cxn>
              <a:cxn ang="0">
                <a:pos x="4125" y="2311"/>
              </a:cxn>
              <a:cxn ang="0">
                <a:pos x="4369" y="2318"/>
              </a:cxn>
              <a:cxn ang="0">
                <a:pos x="4554" y="2445"/>
              </a:cxn>
              <a:cxn ang="0">
                <a:pos x="5015" y="2142"/>
              </a:cxn>
              <a:cxn ang="0">
                <a:pos x="5404" y="2185"/>
              </a:cxn>
              <a:cxn ang="0">
                <a:pos x="5732" y="2069"/>
              </a:cxn>
            </a:cxnLst>
            <a:rect l="0" t="0" r="r" b="b"/>
            <a:pathLst>
              <a:path w="5732" h="3107">
                <a:moveTo>
                  <a:pt x="81" y="0"/>
                </a:moveTo>
                <a:lnTo>
                  <a:pt x="133" y="328"/>
                </a:lnTo>
                <a:lnTo>
                  <a:pt x="0" y="666"/>
                </a:lnTo>
                <a:lnTo>
                  <a:pt x="83" y="1221"/>
                </a:lnTo>
                <a:lnTo>
                  <a:pt x="413" y="1515"/>
                </a:lnTo>
                <a:lnTo>
                  <a:pt x="881" y="1700"/>
                </a:lnTo>
                <a:lnTo>
                  <a:pt x="1440" y="1651"/>
                </a:lnTo>
                <a:lnTo>
                  <a:pt x="1755" y="1940"/>
                </a:lnTo>
                <a:lnTo>
                  <a:pt x="1653" y="2126"/>
                </a:lnTo>
                <a:lnTo>
                  <a:pt x="1136" y="2142"/>
                </a:lnTo>
                <a:lnTo>
                  <a:pt x="911" y="2021"/>
                </a:lnTo>
                <a:lnTo>
                  <a:pt x="739" y="2142"/>
                </a:lnTo>
                <a:lnTo>
                  <a:pt x="954" y="2524"/>
                </a:lnTo>
                <a:lnTo>
                  <a:pt x="973" y="2905"/>
                </a:lnTo>
                <a:lnTo>
                  <a:pt x="1511" y="3107"/>
                </a:lnTo>
                <a:lnTo>
                  <a:pt x="1644" y="2922"/>
                </a:lnTo>
                <a:lnTo>
                  <a:pt x="2077" y="2797"/>
                </a:lnTo>
                <a:lnTo>
                  <a:pt x="2610" y="2962"/>
                </a:lnTo>
                <a:lnTo>
                  <a:pt x="3222" y="2812"/>
                </a:lnTo>
                <a:lnTo>
                  <a:pt x="3443" y="2922"/>
                </a:lnTo>
                <a:lnTo>
                  <a:pt x="3861" y="2648"/>
                </a:lnTo>
                <a:lnTo>
                  <a:pt x="4125" y="2311"/>
                </a:lnTo>
                <a:lnTo>
                  <a:pt x="4369" y="2318"/>
                </a:lnTo>
                <a:lnTo>
                  <a:pt x="4554" y="2445"/>
                </a:lnTo>
                <a:lnTo>
                  <a:pt x="5015" y="2142"/>
                </a:lnTo>
                <a:lnTo>
                  <a:pt x="5404" y="2185"/>
                </a:lnTo>
                <a:lnTo>
                  <a:pt x="5732" y="2069"/>
                </a:lnTo>
              </a:path>
            </a:pathLst>
          </a:custGeom>
          <a:noFill/>
          <a:ln w="1651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27" name="Freeform 7"/>
          <p:cNvSpPr>
            <a:spLocks/>
          </p:cNvSpPr>
          <p:nvPr/>
        </p:nvSpPr>
        <p:spPr bwMode="hidden">
          <a:xfrm>
            <a:off x="384175" y="1817688"/>
            <a:ext cx="8750300" cy="4381500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0" y="336"/>
              </a:cxn>
              <a:cxn ang="0">
                <a:pos x="82" y="821"/>
              </a:cxn>
              <a:cxn ang="0">
                <a:pos x="243" y="873"/>
              </a:cxn>
              <a:cxn ang="0">
                <a:pos x="473" y="1087"/>
              </a:cxn>
              <a:cxn ang="0">
                <a:pos x="557" y="1441"/>
              </a:cxn>
              <a:cxn ang="0">
                <a:pos x="839" y="1499"/>
              </a:cxn>
              <a:cxn ang="0">
                <a:pos x="1258" y="1349"/>
              </a:cxn>
              <a:cxn ang="0">
                <a:pos x="1307" y="1493"/>
              </a:cxn>
              <a:cxn ang="0">
                <a:pos x="1621" y="1513"/>
              </a:cxn>
              <a:cxn ang="0">
                <a:pos x="1862" y="1865"/>
              </a:cxn>
              <a:cxn ang="0">
                <a:pos x="1668" y="2166"/>
              </a:cxn>
              <a:cxn ang="0">
                <a:pos x="1308" y="2217"/>
              </a:cxn>
              <a:cxn ang="0">
                <a:pos x="992" y="2172"/>
              </a:cxn>
              <a:cxn ang="0">
                <a:pos x="903" y="2244"/>
              </a:cxn>
              <a:cxn ang="0">
                <a:pos x="1008" y="2415"/>
              </a:cxn>
              <a:cxn ang="0">
                <a:pos x="992" y="2538"/>
              </a:cxn>
              <a:cxn ang="0">
                <a:pos x="1137" y="2760"/>
              </a:cxn>
              <a:cxn ang="0">
                <a:pos x="1661" y="2623"/>
              </a:cxn>
              <a:cxn ang="0">
                <a:pos x="1725" y="2492"/>
              </a:cxn>
              <a:cxn ang="0">
                <a:pos x="1895" y="2551"/>
              </a:cxn>
              <a:cxn ang="0">
                <a:pos x="2338" y="2448"/>
              </a:cxn>
              <a:cxn ang="0">
                <a:pos x="2443" y="2714"/>
              </a:cxn>
              <a:cxn ang="0">
                <a:pos x="2870" y="2541"/>
              </a:cxn>
              <a:cxn ang="0">
                <a:pos x="3264" y="2591"/>
              </a:cxn>
              <a:cxn ang="0">
                <a:pos x="3522" y="2427"/>
              </a:cxn>
              <a:cxn ang="0">
                <a:pos x="3594" y="2081"/>
              </a:cxn>
              <a:cxn ang="0">
                <a:pos x="4013" y="2087"/>
              </a:cxn>
              <a:cxn ang="0">
                <a:pos x="4070" y="1924"/>
              </a:cxn>
              <a:cxn ang="0">
                <a:pos x="4239" y="1931"/>
              </a:cxn>
              <a:cxn ang="0">
                <a:pos x="4465" y="2094"/>
              </a:cxn>
              <a:cxn ang="0">
                <a:pos x="4836" y="1814"/>
              </a:cxn>
              <a:cxn ang="0">
                <a:pos x="5225" y="1785"/>
              </a:cxn>
              <a:cxn ang="0">
                <a:pos x="5367" y="1571"/>
              </a:cxn>
              <a:cxn ang="0">
                <a:pos x="5512" y="1585"/>
              </a:cxn>
            </a:cxnLst>
            <a:rect l="0" t="0" r="r" b="b"/>
            <a:pathLst>
              <a:path w="5512" h="2760">
                <a:moveTo>
                  <a:pt x="240" y="0"/>
                </a:moveTo>
                <a:lnTo>
                  <a:pt x="0" y="336"/>
                </a:lnTo>
                <a:lnTo>
                  <a:pt x="82" y="821"/>
                </a:lnTo>
                <a:lnTo>
                  <a:pt x="243" y="873"/>
                </a:lnTo>
                <a:lnTo>
                  <a:pt x="473" y="1087"/>
                </a:lnTo>
                <a:lnTo>
                  <a:pt x="557" y="1441"/>
                </a:lnTo>
                <a:lnTo>
                  <a:pt x="839" y="1499"/>
                </a:lnTo>
                <a:lnTo>
                  <a:pt x="1258" y="1349"/>
                </a:lnTo>
                <a:lnTo>
                  <a:pt x="1307" y="1493"/>
                </a:lnTo>
                <a:lnTo>
                  <a:pt x="1621" y="1513"/>
                </a:lnTo>
                <a:lnTo>
                  <a:pt x="1862" y="1865"/>
                </a:lnTo>
                <a:lnTo>
                  <a:pt x="1668" y="2166"/>
                </a:lnTo>
                <a:lnTo>
                  <a:pt x="1308" y="2217"/>
                </a:lnTo>
                <a:lnTo>
                  <a:pt x="992" y="2172"/>
                </a:lnTo>
                <a:lnTo>
                  <a:pt x="903" y="2244"/>
                </a:lnTo>
                <a:lnTo>
                  <a:pt x="1008" y="2415"/>
                </a:lnTo>
                <a:lnTo>
                  <a:pt x="992" y="2538"/>
                </a:lnTo>
                <a:lnTo>
                  <a:pt x="1137" y="2760"/>
                </a:lnTo>
                <a:lnTo>
                  <a:pt x="1661" y="2623"/>
                </a:lnTo>
                <a:lnTo>
                  <a:pt x="1725" y="2492"/>
                </a:lnTo>
                <a:lnTo>
                  <a:pt x="1895" y="2551"/>
                </a:lnTo>
                <a:lnTo>
                  <a:pt x="2338" y="2448"/>
                </a:lnTo>
                <a:lnTo>
                  <a:pt x="2443" y="2714"/>
                </a:lnTo>
                <a:lnTo>
                  <a:pt x="2870" y="2541"/>
                </a:lnTo>
                <a:lnTo>
                  <a:pt x="3264" y="2591"/>
                </a:lnTo>
                <a:lnTo>
                  <a:pt x="3522" y="2427"/>
                </a:lnTo>
                <a:lnTo>
                  <a:pt x="3594" y="2081"/>
                </a:lnTo>
                <a:lnTo>
                  <a:pt x="4013" y="2087"/>
                </a:lnTo>
                <a:lnTo>
                  <a:pt x="4070" y="1924"/>
                </a:lnTo>
                <a:lnTo>
                  <a:pt x="4239" y="1931"/>
                </a:lnTo>
                <a:lnTo>
                  <a:pt x="4465" y="2094"/>
                </a:lnTo>
                <a:lnTo>
                  <a:pt x="4836" y="1814"/>
                </a:lnTo>
                <a:lnTo>
                  <a:pt x="5225" y="1785"/>
                </a:lnTo>
                <a:lnTo>
                  <a:pt x="5367" y="1571"/>
                </a:lnTo>
                <a:lnTo>
                  <a:pt x="5512" y="1585"/>
                </a:lnTo>
              </a:path>
            </a:pathLst>
          </a:custGeom>
          <a:noFill/>
          <a:ln w="1524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2" name="Freeform 8"/>
          <p:cNvSpPr>
            <a:spLocks/>
          </p:cNvSpPr>
          <p:nvPr/>
        </p:nvSpPr>
        <p:spPr bwMode="hidden">
          <a:xfrm>
            <a:off x="7683500" y="1562100"/>
            <a:ext cx="1254125" cy="1887538"/>
          </a:xfrm>
          <a:custGeom>
            <a:avLst/>
            <a:gdLst/>
            <a:ahLst/>
            <a:cxnLst>
              <a:cxn ang="0">
                <a:pos x="139" y="0"/>
              </a:cxn>
              <a:cxn ang="0">
                <a:pos x="210" y="233"/>
              </a:cxn>
              <a:cxn ang="0">
                <a:pos x="159" y="643"/>
              </a:cxn>
              <a:cxn ang="0">
                <a:pos x="454" y="771"/>
              </a:cxn>
              <a:cxn ang="0">
                <a:pos x="605" y="1046"/>
              </a:cxn>
              <a:cxn ang="0">
                <a:pos x="790" y="1189"/>
              </a:cxn>
              <a:cxn ang="0">
                <a:pos x="540" y="1111"/>
              </a:cxn>
              <a:cxn ang="0">
                <a:pos x="363" y="883"/>
              </a:cxn>
              <a:cxn ang="0">
                <a:pos x="139" y="852"/>
              </a:cxn>
              <a:cxn ang="0">
                <a:pos x="0" y="499"/>
              </a:cxn>
              <a:cxn ang="0">
                <a:pos x="48" y="209"/>
              </a:cxn>
            </a:cxnLst>
            <a:rect l="0" t="0" r="r" b="b"/>
            <a:pathLst>
              <a:path w="790" h="1189">
                <a:moveTo>
                  <a:pt x="139" y="0"/>
                </a:moveTo>
                <a:lnTo>
                  <a:pt x="210" y="233"/>
                </a:lnTo>
                <a:lnTo>
                  <a:pt x="159" y="643"/>
                </a:lnTo>
                <a:lnTo>
                  <a:pt x="454" y="771"/>
                </a:lnTo>
                <a:lnTo>
                  <a:pt x="605" y="1046"/>
                </a:lnTo>
                <a:lnTo>
                  <a:pt x="790" y="1189"/>
                </a:lnTo>
                <a:lnTo>
                  <a:pt x="540" y="1111"/>
                </a:lnTo>
                <a:lnTo>
                  <a:pt x="363" y="883"/>
                </a:lnTo>
                <a:lnTo>
                  <a:pt x="139" y="852"/>
                </a:lnTo>
                <a:lnTo>
                  <a:pt x="0" y="499"/>
                </a:lnTo>
                <a:lnTo>
                  <a:pt x="48" y="209"/>
                </a:lnTo>
              </a:path>
            </a:pathLst>
          </a:custGeom>
          <a:noFill/>
          <a:ln w="1524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3" name="Freeform 9"/>
          <p:cNvSpPr>
            <a:spLocks/>
          </p:cNvSpPr>
          <p:nvPr/>
        </p:nvSpPr>
        <p:spPr bwMode="hidden">
          <a:xfrm>
            <a:off x="8212138" y="1422400"/>
            <a:ext cx="919163" cy="17732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8" y="328"/>
              </a:cxn>
              <a:cxn ang="0">
                <a:pos x="9" y="659"/>
              </a:cxn>
              <a:cxn ang="0">
                <a:pos x="40" y="763"/>
              </a:cxn>
              <a:cxn ang="0">
                <a:pos x="234" y="739"/>
              </a:cxn>
              <a:cxn ang="0">
                <a:pos x="344" y="1055"/>
              </a:cxn>
              <a:cxn ang="0">
                <a:pos x="579" y="1117"/>
              </a:cxn>
            </a:cxnLst>
            <a:rect l="0" t="0" r="r" b="b"/>
            <a:pathLst>
              <a:path w="579" h="1117">
                <a:moveTo>
                  <a:pt x="0" y="0"/>
                </a:moveTo>
                <a:lnTo>
                  <a:pt x="128" y="328"/>
                </a:lnTo>
                <a:lnTo>
                  <a:pt x="9" y="659"/>
                </a:lnTo>
                <a:lnTo>
                  <a:pt x="40" y="763"/>
                </a:lnTo>
                <a:lnTo>
                  <a:pt x="234" y="739"/>
                </a:lnTo>
                <a:lnTo>
                  <a:pt x="344" y="1055"/>
                </a:lnTo>
                <a:lnTo>
                  <a:pt x="579" y="1117"/>
                </a:lnTo>
              </a:path>
            </a:pathLst>
          </a:custGeom>
          <a:noFill/>
          <a:ln w="1651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30" name="Freeform 10"/>
          <p:cNvSpPr>
            <a:spLocks/>
          </p:cNvSpPr>
          <p:nvPr/>
        </p:nvSpPr>
        <p:spPr bwMode="hidden">
          <a:xfrm>
            <a:off x="5224463" y="1536700"/>
            <a:ext cx="3922713" cy="3803650"/>
          </a:xfrm>
          <a:custGeom>
            <a:avLst/>
            <a:gdLst/>
            <a:ahLst/>
            <a:cxnLst>
              <a:cxn ang="0">
                <a:pos x="1118" y="0"/>
              </a:cxn>
              <a:cxn ang="0">
                <a:pos x="1179" y="225"/>
              </a:cxn>
              <a:cxn ang="0">
                <a:pos x="1393" y="339"/>
              </a:cxn>
              <a:cxn ang="0">
                <a:pos x="1404" y="548"/>
              </a:cxn>
              <a:cxn ang="0">
                <a:pos x="1342" y="732"/>
              </a:cxn>
              <a:cxn ang="0">
                <a:pos x="1434" y="925"/>
              </a:cxn>
              <a:cxn ang="0">
                <a:pos x="1455" y="1109"/>
              </a:cxn>
              <a:cxn ang="0">
                <a:pos x="1311" y="1142"/>
              </a:cxn>
              <a:cxn ang="0">
                <a:pos x="926" y="1384"/>
              </a:cxn>
              <a:cxn ang="0">
                <a:pos x="975" y="1456"/>
              </a:cxn>
              <a:cxn ang="0">
                <a:pos x="956" y="1624"/>
              </a:cxn>
              <a:cxn ang="0">
                <a:pos x="782" y="1817"/>
              </a:cxn>
              <a:cxn ang="0">
                <a:pos x="539" y="1978"/>
              </a:cxn>
              <a:cxn ang="0">
                <a:pos x="152" y="2026"/>
              </a:cxn>
              <a:cxn ang="0">
                <a:pos x="19" y="2251"/>
              </a:cxn>
              <a:cxn ang="0">
                <a:pos x="0" y="2396"/>
              </a:cxn>
              <a:cxn ang="0">
                <a:pos x="213" y="2179"/>
              </a:cxn>
              <a:cxn ang="0">
                <a:pos x="629" y="2090"/>
              </a:cxn>
              <a:cxn ang="0">
                <a:pos x="894" y="1906"/>
              </a:cxn>
              <a:cxn ang="0">
                <a:pos x="1230" y="1986"/>
              </a:cxn>
              <a:cxn ang="0">
                <a:pos x="1668" y="1906"/>
              </a:cxn>
              <a:cxn ang="0">
                <a:pos x="1983" y="1745"/>
              </a:cxn>
              <a:cxn ang="0">
                <a:pos x="2014" y="1600"/>
              </a:cxn>
              <a:cxn ang="0">
                <a:pos x="2237" y="1496"/>
              </a:cxn>
              <a:cxn ang="0">
                <a:pos x="2359" y="1552"/>
              </a:cxn>
              <a:cxn ang="0">
                <a:pos x="2471" y="1479"/>
              </a:cxn>
            </a:cxnLst>
            <a:rect l="0" t="0" r="r" b="b"/>
            <a:pathLst>
              <a:path w="2471" h="2396">
                <a:moveTo>
                  <a:pt x="1118" y="0"/>
                </a:moveTo>
                <a:lnTo>
                  <a:pt x="1179" y="225"/>
                </a:lnTo>
                <a:lnTo>
                  <a:pt x="1393" y="339"/>
                </a:lnTo>
                <a:lnTo>
                  <a:pt x="1404" y="548"/>
                </a:lnTo>
                <a:lnTo>
                  <a:pt x="1342" y="732"/>
                </a:lnTo>
                <a:lnTo>
                  <a:pt x="1434" y="925"/>
                </a:lnTo>
                <a:lnTo>
                  <a:pt x="1455" y="1109"/>
                </a:lnTo>
                <a:lnTo>
                  <a:pt x="1311" y="1142"/>
                </a:lnTo>
                <a:lnTo>
                  <a:pt x="926" y="1384"/>
                </a:lnTo>
                <a:lnTo>
                  <a:pt x="975" y="1456"/>
                </a:lnTo>
                <a:lnTo>
                  <a:pt x="956" y="1624"/>
                </a:lnTo>
                <a:lnTo>
                  <a:pt x="782" y="1817"/>
                </a:lnTo>
                <a:lnTo>
                  <a:pt x="539" y="1978"/>
                </a:lnTo>
                <a:lnTo>
                  <a:pt x="152" y="2026"/>
                </a:lnTo>
                <a:lnTo>
                  <a:pt x="19" y="2251"/>
                </a:lnTo>
                <a:lnTo>
                  <a:pt x="0" y="2396"/>
                </a:lnTo>
                <a:lnTo>
                  <a:pt x="213" y="2179"/>
                </a:lnTo>
                <a:lnTo>
                  <a:pt x="629" y="2090"/>
                </a:lnTo>
                <a:lnTo>
                  <a:pt x="894" y="1906"/>
                </a:lnTo>
                <a:lnTo>
                  <a:pt x="1230" y="1986"/>
                </a:lnTo>
                <a:lnTo>
                  <a:pt x="1668" y="1906"/>
                </a:lnTo>
                <a:lnTo>
                  <a:pt x="1983" y="1745"/>
                </a:lnTo>
                <a:lnTo>
                  <a:pt x="2014" y="1600"/>
                </a:lnTo>
                <a:lnTo>
                  <a:pt x="2237" y="1496"/>
                </a:lnTo>
                <a:lnTo>
                  <a:pt x="2359" y="1552"/>
                </a:lnTo>
                <a:lnTo>
                  <a:pt x="2471" y="1479"/>
                </a:lnTo>
              </a:path>
            </a:pathLst>
          </a:custGeom>
          <a:noFill/>
          <a:ln w="1651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31" name="Freeform 11"/>
          <p:cNvSpPr>
            <a:spLocks/>
          </p:cNvSpPr>
          <p:nvPr/>
        </p:nvSpPr>
        <p:spPr bwMode="hidden">
          <a:xfrm>
            <a:off x="3756025" y="1693863"/>
            <a:ext cx="2220913" cy="2141538"/>
          </a:xfrm>
          <a:custGeom>
            <a:avLst/>
            <a:gdLst/>
            <a:ahLst/>
            <a:cxnLst>
              <a:cxn ang="0">
                <a:pos x="620" y="155"/>
              </a:cxn>
              <a:cxn ang="0">
                <a:pos x="421" y="155"/>
              </a:cxn>
              <a:cxn ang="0">
                <a:pos x="205" y="507"/>
              </a:cxn>
              <a:cxn ang="0">
                <a:pos x="0" y="673"/>
              </a:cxn>
              <a:cxn ang="0">
                <a:pos x="487" y="783"/>
              </a:cxn>
              <a:cxn ang="0">
                <a:pos x="425" y="1009"/>
              </a:cxn>
              <a:cxn ang="0">
                <a:pos x="617" y="1086"/>
              </a:cxn>
              <a:cxn ang="0">
                <a:pos x="498" y="1349"/>
              </a:cxn>
              <a:cxn ang="0">
                <a:pos x="961" y="1035"/>
              </a:cxn>
              <a:cxn ang="0">
                <a:pos x="926" y="776"/>
              </a:cxn>
              <a:cxn ang="0">
                <a:pos x="1181" y="749"/>
              </a:cxn>
              <a:cxn ang="0">
                <a:pos x="1399" y="601"/>
              </a:cxn>
              <a:cxn ang="0">
                <a:pos x="1315" y="416"/>
              </a:cxn>
              <a:cxn ang="0">
                <a:pos x="1341" y="196"/>
              </a:cxn>
              <a:cxn ang="0">
                <a:pos x="1171" y="164"/>
              </a:cxn>
              <a:cxn ang="0">
                <a:pos x="928" y="0"/>
              </a:cxn>
              <a:cxn ang="0">
                <a:pos x="620" y="155"/>
              </a:cxn>
            </a:cxnLst>
            <a:rect l="0" t="0" r="r" b="b"/>
            <a:pathLst>
              <a:path w="1399" h="1349">
                <a:moveTo>
                  <a:pt x="620" y="155"/>
                </a:moveTo>
                <a:lnTo>
                  <a:pt x="421" y="155"/>
                </a:lnTo>
                <a:lnTo>
                  <a:pt x="205" y="507"/>
                </a:lnTo>
                <a:lnTo>
                  <a:pt x="0" y="673"/>
                </a:lnTo>
                <a:lnTo>
                  <a:pt x="487" y="783"/>
                </a:lnTo>
                <a:lnTo>
                  <a:pt x="425" y="1009"/>
                </a:lnTo>
                <a:lnTo>
                  <a:pt x="617" y="1086"/>
                </a:lnTo>
                <a:lnTo>
                  <a:pt x="498" y="1349"/>
                </a:lnTo>
                <a:lnTo>
                  <a:pt x="961" y="1035"/>
                </a:lnTo>
                <a:lnTo>
                  <a:pt x="926" y="776"/>
                </a:lnTo>
                <a:lnTo>
                  <a:pt x="1181" y="749"/>
                </a:lnTo>
                <a:lnTo>
                  <a:pt x="1399" y="601"/>
                </a:lnTo>
                <a:lnTo>
                  <a:pt x="1315" y="416"/>
                </a:lnTo>
                <a:lnTo>
                  <a:pt x="1341" y="196"/>
                </a:lnTo>
                <a:lnTo>
                  <a:pt x="1171" y="164"/>
                </a:lnTo>
                <a:lnTo>
                  <a:pt x="928" y="0"/>
                </a:lnTo>
                <a:lnTo>
                  <a:pt x="620" y="155"/>
                </a:lnTo>
                <a:close/>
              </a:path>
            </a:pathLst>
          </a:custGeom>
          <a:noFill/>
          <a:ln w="1778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32" name="Freeform 12"/>
          <p:cNvSpPr>
            <a:spLocks/>
          </p:cNvSpPr>
          <p:nvPr/>
        </p:nvSpPr>
        <p:spPr bwMode="hidden">
          <a:xfrm>
            <a:off x="6786563" y="3224213"/>
            <a:ext cx="1993900" cy="1285875"/>
          </a:xfrm>
          <a:custGeom>
            <a:avLst/>
            <a:gdLst/>
            <a:ahLst/>
            <a:cxnLst>
              <a:cxn ang="0">
                <a:pos x="719" y="183"/>
              </a:cxn>
              <a:cxn ang="0">
                <a:pos x="760" y="33"/>
              </a:cxn>
              <a:cxn ang="0">
                <a:pos x="884" y="0"/>
              </a:cxn>
              <a:cxn ang="0">
                <a:pos x="983" y="78"/>
              </a:cxn>
              <a:cxn ang="0">
                <a:pos x="1082" y="248"/>
              </a:cxn>
              <a:cxn ang="0">
                <a:pos x="1256" y="229"/>
              </a:cxn>
              <a:cxn ang="0">
                <a:pos x="1248" y="359"/>
              </a:cxn>
              <a:cxn ang="0">
                <a:pos x="1016" y="431"/>
              </a:cxn>
              <a:cxn ang="0">
                <a:pos x="879" y="417"/>
              </a:cxn>
              <a:cxn ang="0">
                <a:pos x="719" y="481"/>
              </a:cxn>
              <a:cxn ang="0">
                <a:pos x="591" y="633"/>
              </a:cxn>
              <a:cxn ang="0">
                <a:pos x="423" y="537"/>
              </a:cxn>
              <a:cxn ang="0">
                <a:pos x="256" y="810"/>
              </a:cxn>
              <a:cxn ang="0">
                <a:pos x="66" y="764"/>
              </a:cxn>
              <a:cxn ang="0">
                <a:pos x="0" y="601"/>
              </a:cxn>
              <a:cxn ang="0">
                <a:pos x="157" y="483"/>
              </a:cxn>
              <a:cxn ang="0">
                <a:pos x="248" y="281"/>
              </a:cxn>
              <a:cxn ang="0">
                <a:pos x="438" y="150"/>
              </a:cxn>
              <a:cxn ang="0">
                <a:pos x="719" y="189"/>
              </a:cxn>
            </a:cxnLst>
            <a:rect l="0" t="0" r="r" b="b"/>
            <a:pathLst>
              <a:path w="1256" h="810">
                <a:moveTo>
                  <a:pt x="719" y="183"/>
                </a:moveTo>
                <a:lnTo>
                  <a:pt x="760" y="33"/>
                </a:lnTo>
                <a:lnTo>
                  <a:pt x="884" y="0"/>
                </a:lnTo>
                <a:lnTo>
                  <a:pt x="983" y="78"/>
                </a:lnTo>
                <a:lnTo>
                  <a:pt x="1082" y="248"/>
                </a:lnTo>
                <a:lnTo>
                  <a:pt x="1256" y="229"/>
                </a:lnTo>
                <a:lnTo>
                  <a:pt x="1248" y="359"/>
                </a:lnTo>
                <a:lnTo>
                  <a:pt x="1016" y="431"/>
                </a:lnTo>
                <a:lnTo>
                  <a:pt x="879" y="417"/>
                </a:lnTo>
                <a:lnTo>
                  <a:pt x="719" y="481"/>
                </a:lnTo>
                <a:lnTo>
                  <a:pt x="591" y="633"/>
                </a:lnTo>
                <a:lnTo>
                  <a:pt x="423" y="537"/>
                </a:lnTo>
                <a:lnTo>
                  <a:pt x="256" y="810"/>
                </a:lnTo>
                <a:lnTo>
                  <a:pt x="66" y="764"/>
                </a:lnTo>
                <a:lnTo>
                  <a:pt x="0" y="601"/>
                </a:lnTo>
                <a:lnTo>
                  <a:pt x="157" y="483"/>
                </a:lnTo>
                <a:lnTo>
                  <a:pt x="248" y="281"/>
                </a:lnTo>
                <a:lnTo>
                  <a:pt x="438" y="150"/>
                </a:lnTo>
                <a:lnTo>
                  <a:pt x="719" y="189"/>
                </a:lnTo>
              </a:path>
            </a:pathLst>
          </a:custGeom>
          <a:noFill/>
          <a:ln w="1778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33" name="Freeform 13"/>
          <p:cNvSpPr>
            <a:spLocks/>
          </p:cNvSpPr>
          <p:nvPr/>
        </p:nvSpPr>
        <p:spPr bwMode="hidden">
          <a:xfrm>
            <a:off x="4625975" y="5518150"/>
            <a:ext cx="4521200" cy="1250950"/>
          </a:xfrm>
          <a:custGeom>
            <a:avLst/>
            <a:gdLst/>
            <a:ahLst/>
            <a:cxnLst>
              <a:cxn ang="0">
                <a:pos x="2838" y="16"/>
              </a:cxn>
              <a:cxn ang="0">
                <a:pos x="2493" y="0"/>
              </a:cxn>
              <a:cxn ang="0">
                <a:pos x="2278" y="81"/>
              </a:cxn>
              <a:cxn ang="0">
                <a:pos x="1936" y="44"/>
              </a:cxn>
              <a:cxn ang="0">
                <a:pos x="1739" y="354"/>
              </a:cxn>
              <a:cxn ang="0">
                <a:pos x="1600" y="212"/>
              </a:cxn>
              <a:cxn ang="0">
                <a:pos x="1352" y="308"/>
              </a:cxn>
              <a:cxn ang="0">
                <a:pos x="1445" y="515"/>
              </a:cxn>
              <a:cxn ang="0">
                <a:pos x="1072" y="412"/>
              </a:cxn>
              <a:cxn ang="0">
                <a:pos x="888" y="540"/>
              </a:cxn>
              <a:cxn ang="0">
                <a:pos x="0" y="660"/>
              </a:cxn>
              <a:cxn ang="0">
                <a:pos x="288" y="788"/>
              </a:cxn>
              <a:cxn ang="0">
                <a:pos x="1040" y="676"/>
              </a:cxn>
              <a:cxn ang="0">
                <a:pos x="1272" y="748"/>
              </a:cxn>
              <a:cxn ang="0">
                <a:pos x="2096" y="691"/>
              </a:cxn>
              <a:cxn ang="0">
                <a:pos x="2320" y="748"/>
              </a:cxn>
              <a:cxn ang="0">
                <a:pos x="2456" y="596"/>
              </a:cxn>
              <a:cxn ang="0">
                <a:pos x="2712" y="716"/>
              </a:cxn>
              <a:cxn ang="0">
                <a:pos x="2716" y="339"/>
              </a:cxn>
              <a:cxn ang="0">
                <a:pos x="2848" y="258"/>
              </a:cxn>
            </a:cxnLst>
            <a:rect l="0" t="0" r="r" b="b"/>
            <a:pathLst>
              <a:path w="2848" h="788">
                <a:moveTo>
                  <a:pt x="2838" y="16"/>
                </a:moveTo>
                <a:lnTo>
                  <a:pt x="2493" y="0"/>
                </a:lnTo>
                <a:lnTo>
                  <a:pt x="2278" y="81"/>
                </a:lnTo>
                <a:lnTo>
                  <a:pt x="1936" y="44"/>
                </a:lnTo>
                <a:lnTo>
                  <a:pt x="1739" y="354"/>
                </a:lnTo>
                <a:lnTo>
                  <a:pt x="1600" y="212"/>
                </a:lnTo>
                <a:lnTo>
                  <a:pt x="1352" y="308"/>
                </a:lnTo>
                <a:lnTo>
                  <a:pt x="1445" y="515"/>
                </a:lnTo>
                <a:lnTo>
                  <a:pt x="1072" y="412"/>
                </a:lnTo>
                <a:lnTo>
                  <a:pt x="888" y="540"/>
                </a:lnTo>
                <a:lnTo>
                  <a:pt x="0" y="660"/>
                </a:lnTo>
                <a:lnTo>
                  <a:pt x="288" y="788"/>
                </a:lnTo>
                <a:lnTo>
                  <a:pt x="1040" y="676"/>
                </a:lnTo>
                <a:lnTo>
                  <a:pt x="1272" y="748"/>
                </a:lnTo>
                <a:lnTo>
                  <a:pt x="2096" y="691"/>
                </a:lnTo>
                <a:lnTo>
                  <a:pt x="2320" y="748"/>
                </a:lnTo>
                <a:lnTo>
                  <a:pt x="2456" y="596"/>
                </a:lnTo>
                <a:lnTo>
                  <a:pt x="2712" y="716"/>
                </a:lnTo>
                <a:lnTo>
                  <a:pt x="2716" y="339"/>
                </a:lnTo>
                <a:lnTo>
                  <a:pt x="2848" y="258"/>
                </a:lnTo>
              </a:path>
            </a:pathLst>
          </a:custGeom>
          <a:noFill/>
          <a:ln w="1778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34" name="Freeform 14"/>
          <p:cNvSpPr>
            <a:spLocks/>
          </p:cNvSpPr>
          <p:nvPr/>
        </p:nvSpPr>
        <p:spPr bwMode="hidden">
          <a:xfrm>
            <a:off x="8640763" y="1463675"/>
            <a:ext cx="506413" cy="1355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6" y="313"/>
              </a:cxn>
              <a:cxn ang="0">
                <a:pos x="106" y="634"/>
              </a:cxn>
              <a:cxn ang="0">
                <a:pos x="268" y="854"/>
              </a:cxn>
              <a:cxn ang="0">
                <a:pos x="278" y="577"/>
              </a:cxn>
              <a:cxn ang="0">
                <a:pos x="238" y="400"/>
              </a:cxn>
              <a:cxn ang="0">
                <a:pos x="319" y="240"/>
              </a:cxn>
            </a:cxnLst>
            <a:rect l="0" t="0" r="r" b="b"/>
            <a:pathLst>
              <a:path w="319" h="854">
                <a:moveTo>
                  <a:pt x="0" y="0"/>
                </a:moveTo>
                <a:lnTo>
                  <a:pt x="106" y="313"/>
                </a:lnTo>
                <a:lnTo>
                  <a:pt x="106" y="634"/>
                </a:lnTo>
                <a:lnTo>
                  <a:pt x="268" y="854"/>
                </a:lnTo>
                <a:lnTo>
                  <a:pt x="278" y="577"/>
                </a:lnTo>
                <a:lnTo>
                  <a:pt x="238" y="400"/>
                </a:lnTo>
                <a:lnTo>
                  <a:pt x="319" y="240"/>
                </a:lnTo>
              </a:path>
            </a:pathLst>
          </a:custGeom>
          <a:noFill/>
          <a:ln w="1778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35" name="Freeform 15"/>
          <p:cNvSpPr>
            <a:spLocks/>
          </p:cNvSpPr>
          <p:nvPr/>
        </p:nvSpPr>
        <p:spPr bwMode="hidden">
          <a:xfrm>
            <a:off x="7864475" y="5664200"/>
            <a:ext cx="1025525" cy="622300"/>
          </a:xfrm>
          <a:custGeom>
            <a:avLst/>
            <a:gdLst/>
            <a:ahLst/>
            <a:cxnLst>
              <a:cxn ang="0">
                <a:pos x="504" y="0"/>
              </a:cxn>
              <a:cxn ang="0">
                <a:pos x="320" y="61"/>
              </a:cxn>
              <a:cxn ang="0">
                <a:pos x="238" y="109"/>
              </a:cxn>
              <a:cxn ang="0">
                <a:pos x="144" y="216"/>
              </a:cxn>
              <a:cxn ang="0">
                <a:pos x="0" y="392"/>
              </a:cxn>
              <a:cxn ang="0">
                <a:pos x="360" y="263"/>
              </a:cxn>
              <a:cxn ang="0">
                <a:pos x="432" y="182"/>
              </a:cxn>
              <a:cxn ang="0">
                <a:pos x="646" y="142"/>
              </a:cxn>
              <a:cxn ang="0">
                <a:pos x="504" y="0"/>
              </a:cxn>
            </a:cxnLst>
            <a:rect l="0" t="0" r="r" b="b"/>
            <a:pathLst>
              <a:path w="646" h="392">
                <a:moveTo>
                  <a:pt x="504" y="0"/>
                </a:moveTo>
                <a:lnTo>
                  <a:pt x="320" y="61"/>
                </a:lnTo>
                <a:lnTo>
                  <a:pt x="238" y="109"/>
                </a:lnTo>
                <a:lnTo>
                  <a:pt x="144" y="216"/>
                </a:lnTo>
                <a:lnTo>
                  <a:pt x="0" y="392"/>
                </a:lnTo>
                <a:lnTo>
                  <a:pt x="360" y="263"/>
                </a:lnTo>
                <a:lnTo>
                  <a:pt x="432" y="182"/>
                </a:lnTo>
                <a:lnTo>
                  <a:pt x="646" y="142"/>
                </a:lnTo>
                <a:lnTo>
                  <a:pt x="504" y="0"/>
                </a:lnTo>
                <a:close/>
              </a:path>
            </a:pathLst>
          </a:custGeom>
          <a:noFill/>
          <a:ln w="1778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36" name="Freeform 16"/>
          <p:cNvSpPr>
            <a:spLocks/>
          </p:cNvSpPr>
          <p:nvPr/>
        </p:nvSpPr>
        <p:spPr bwMode="hidden">
          <a:xfrm>
            <a:off x="79375" y="3810000"/>
            <a:ext cx="4343400" cy="304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" y="336"/>
              </a:cxn>
              <a:cxn ang="0">
                <a:pos x="384" y="384"/>
              </a:cxn>
              <a:cxn ang="0">
                <a:pos x="576" y="720"/>
              </a:cxn>
              <a:cxn ang="0">
                <a:pos x="528" y="960"/>
              </a:cxn>
              <a:cxn ang="0">
                <a:pos x="672" y="1104"/>
              </a:cxn>
              <a:cxn ang="0">
                <a:pos x="576" y="1392"/>
              </a:cxn>
              <a:cxn ang="0">
                <a:pos x="624" y="1632"/>
              </a:cxn>
              <a:cxn ang="0">
                <a:pos x="1488" y="1872"/>
              </a:cxn>
              <a:cxn ang="0">
                <a:pos x="1680" y="1728"/>
              </a:cxn>
              <a:cxn ang="0">
                <a:pos x="2208" y="1728"/>
              </a:cxn>
              <a:cxn ang="0">
                <a:pos x="2304" y="1632"/>
              </a:cxn>
              <a:cxn ang="0">
                <a:pos x="2736" y="1872"/>
              </a:cxn>
              <a:cxn ang="0">
                <a:pos x="2640" y="1920"/>
              </a:cxn>
              <a:cxn ang="0">
                <a:pos x="2304" y="1824"/>
              </a:cxn>
              <a:cxn ang="0">
                <a:pos x="2160" y="1872"/>
              </a:cxn>
              <a:cxn ang="0">
                <a:pos x="1632" y="1920"/>
              </a:cxn>
              <a:cxn ang="0">
                <a:pos x="1440" y="1920"/>
              </a:cxn>
              <a:cxn ang="0">
                <a:pos x="480" y="1824"/>
              </a:cxn>
              <a:cxn ang="0">
                <a:pos x="192" y="1872"/>
              </a:cxn>
              <a:cxn ang="0">
                <a:pos x="96" y="1680"/>
              </a:cxn>
              <a:cxn ang="0">
                <a:pos x="288" y="1440"/>
              </a:cxn>
              <a:cxn ang="0">
                <a:pos x="336" y="1104"/>
              </a:cxn>
              <a:cxn ang="0">
                <a:pos x="144" y="864"/>
              </a:cxn>
              <a:cxn ang="0">
                <a:pos x="240" y="624"/>
              </a:cxn>
              <a:cxn ang="0">
                <a:pos x="48" y="528"/>
              </a:cxn>
              <a:cxn ang="0">
                <a:pos x="0" y="0"/>
              </a:cxn>
            </a:cxnLst>
            <a:rect l="0" t="0" r="r" b="b"/>
            <a:pathLst>
              <a:path w="2736" h="1920">
                <a:moveTo>
                  <a:pt x="0" y="0"/>
                </a:moveTo>
                <a:lnTo>
                  <a:pt x="96" y="336"/>
                </a:lnTo>
                <a:lnTo>
                  <a:pt x="384" y="384"/>
                </a:lnTo>
                <a:lnTo>
                  <a:pt x="576" y="720"/>
                </a:lnTo>
                <a:lnTo>
                  <a:pt x="528" y="960"/>
                </a:lnTo>
                <a:lnTo>
                  <a:pt x="672" y="1104"/>
                </a:lnTo>
                <a:lnTo>
                  <a:pt x="576" y="1392"/>
                </a:lnTo>
                <a:lnTo>
                  <a:pt x="624" y="1632"/>
                </a:lnTo>
                <a:lnTo>
                  <a:pt x="1488" y="1872"/>
                </a:lnTo>
                <a:lnTo>
                  <a:pt x="1680" y="1728"/>
                </a:lnTo>
                <a:lnTo>
                  <a:pt x="2208" y="1728"/>
                </a:lnTo>
                <a:lnTo>
                  <a:pt x="2304" y="1632"/>
                </a:lnTo>
                <a:lnTo>
                  <a:pt x="2736" y="1872"/>
                </a:lnTo>
                <a:lnTo>
                  <a:pt x="2640" y="1920"/>
                </a:lnTo>
                <a:lnTo>
                  <a:pt x="2304" y="1824"/>
                </a:lnTo>
                <a:lnTo>
                  <a:pt x="2160" y="1872"/>
                </a:lnTo>
                <a:lnTo>
                  <a:pt x="1632" y="1920"/>
                </a:lnTo>
                <a:lnTo>
                  <a:pt x="1440" y="1920"/>
                </a:lnTo>
                <a:lnTo>
                  <a:pt x="480" y="1824"/>
                </a:lnTo>
                <a:lnTo>
                  <a:pt x="192" y="1872"/>
                </a:lnTo>
                <a:lnTo>
                  <a:pt x="96" y="1680"/>
                </a:lnTo>
                <a:lnTo>
                  <a:pt x="288" y="1440"/>
                </a:lnTo>
                <a:lnTo>
                  <a:pt x="336" y="1104"/>
                </a:lnTo>
                <a:lnTo>
                  <a:pt x="144" y="864"/>
                </a:lnTo>
                <a:lnTo>
                  <a:pt x="240" y="624"/>
                </a:lnTo>
                <a:lnTo>
                  <a:pt x="48" y="528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ltGray">
          <a:xfrm rot="6798887">
            <a:off x="100013" y="6162675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ltGray">
          <a:xfrm rot="6798887">
            <a:off x="52388" y="6159500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ltGray">
          <a:xfrm rot="6798887">
            <a:off x="11113" y="6149975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ltGray">
          <a:xfrm rot="5999912">
            <a:off x="331788" y="6165850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ltGray">
          <a:xfrm rot="5999912">
            <a:off x="290513" y="6172200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ltGray">
          <a:xfrm rot="6250138">
            <a:off x="242888" y="6172200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ltGray">
          <a:xfrm rot="6238076">
            <a:off x="195263" y="6169025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ltGray">
          <a:xfrm rot="5380717">
            <a:off x="576263" y="6140450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ltGray">
          <a:xfrm rot="5380717">
            <a:off x="528638" y="6146800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ltGray">
          <a:xfrm rot="5583200">
            <a:off x="481013" y="6153150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ltGray">
          <a:xfrm rot="5737625">
            <a:off x="430213" y="6162675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ltGray">
          <a:xfrm rot="4715477">
            <a:off x="820738" y="607695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ltGray">
          <a:xfrm rot="4924949">
            <a:off x="771525" y="608647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ltGray">
          <a:xfrm rot="4924949">
            <a:off x="723900" y="610870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ltGray">
          <a:xfrm rot="5041352">
            <a:off x="677863" y="611187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ltGray">
          <a:xfrm rot="3816889">
            <a:off x="1054100" y="597217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ltGray">
          <a:xfrm rot="3816889">
            <a:off x="1006475" y="600075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ltGray">
          <a:xfrm rot="4104184">
            <a:off x="962025" y="601662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6" name="Rectangle 36"/>
          <p:cNvSpPr>
            <a:spLocks noChangeArrowheads="1"/>
          </p:cNvSpPr>
          <p:nvPr/>
        </p:nvSpPr>
        <p:spPr bwMode="ltGray">
          <a:xfrm rot="4325343">
            <a:off x="912813" y="603885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7" name="Rectangle 37"/>
          <p:cNvSpPr>
            <a:spLocks noChangeArrowheads="1"/>
          </p:cNvSpPr>
          <p:nvPr/>
        </p:nvSpPr>
        <p:spPr bwMode="ltGray">
          <a:xfrm rot="3368036">
            <a:off x="1270000" y="584517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ltGray">
          <a:xfrm rot="3368036">
            <a:off x="1225550" y="587057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59" name="Rectangle 39"/>
          <p:cNvSpPr>
            <a:spLocks noChangeArrowheads="1"/>
          </p:cNvSpPr>
          <p:nvPr/>
        </p:nvSpPr>
        <p:spPr bwMode="ltGray">
          <a:xfrm rot="3368036">
            <a:off x="1184275" y="589915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ltGray">
          <a:xfrm rot="3816889">
            <a:off x="1138238" y="592772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1" name="Rectangle 41"/>
          <p:cNvSpPr>
            <a:spLocks noChangeArrowheads="1"/>
          </p:cNvSpPr>
          <p:nvPr/>
        </p:nvSpPr>
        <p:spPr bwMode="ltGray">
          <a:xfrm rot="2302266">
            <a:off x="1465263" y="5694363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2" name="Rectangle 42"/>
          <p:cNvSpPr>
            <a:spLocks noChangeArrowheads="1"/>
          </p:cNvSpPr>
          <p:nvPr/>
        </p:nvSpPr>
        <p:spPr bwMode="ltGray">
          <a:xfrm rot="2302266">
            <a:off x="1427163" y="5724526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ltGray">
          <a:xfrm rot="2707562">
            <a:off x="1390650" y="5756275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ltGray">
          <a:xfrm rot="2707562">
            <a:off x="1349375" y="578485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ltGray">
          <a:xfrm rot="1525830">
            <a:off x="1630363" y="5513388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6" name="Rectangle 46"/>
          <p:cNvSpPr>
            <a:spLocks noChangeArrowheads="1"/>
          </p:cNvSpPr>
          <p:nvPr/>
        </p:nvSpPr>
        <p:spPr bwMode="ltGray">
          <a:xfrm rot="1525830">
            <a:off x="1601788" y="5551488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7" name="Rectangle 47"/>
          <p:cNvSpPr>
            <a:spLocks noChangeArrowheads="1"/>
          </p:cNvSpPr>
          <p:nvPr/>
        </p:nvSpPr>
        <p:spPr bwMode="ltGray">
          <a:xfrm rot="1788117">
            <a:off x="1571625" y="5586413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8" name="Rectangle 48"/>
          <p:cNvSpPr>
            <a:spLocks noChangeArrowheads="1"/>
          </p:cNvSpPr>
          <p:nvPr/>
        </p:nvSpPr>
        <p:spPr bwMode="ltGray">
          <a:xfrm rot="1788117">
            <a:off x="1538288" y="5626101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69" name="Rectangle 49"/>
          <p:cNvSpPr>
            <a:spLocks noChangeArrowheads="1"/>
          </p:cNvSpPr>
          <p:nvPr/>
        </p:nvSpPr>
        <p:spPr bwMode="ltGray">
          <a:xfrm rot="841630">
            <a:off x="1766888" y="5326063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0" name="Rectangle 50"/>
          <p:cNvSpPr>
            <a:spLocks noChangeArrowheads="1"/>
          </p:cNvSpPr>
          <p:nvPr/>
        </p:nvSpPr>
        <p:spPr bwMode="ltGray">
          <a:xfrm rot="841630">
            <a:off x="1746250" y="5362576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1" name="Rectangle 51"/>
          <p:cNvSpPr>
            <a:spLocks noChangeArrowheads="1"/>
          </p:cNvSpPr>
          <p:nvPr/>
        </p:nvSpPr>
        <p:spPr bwMode="ltGray">
          <a:xfrm rot="1308689">
            <a:off x="1724025" y="5403851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ltGray">
          <a:xfrm rot="1308689">
            <a:off x="1689100" y="5437188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3" name="Rectangle 53"/>
          <p:cNvSpPr>
            <a:spLocks noChangeArrowheads="1"/>
          </p:cNvSpPr>
          <p:nvPr/>
        </p:nvSpPr>
        <p:spPr bwMode="ltGray">
          <a:xfrm rot="469913">
            <a:off x="1860550" y="5119688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4" name="Rectangle 54"/>
          <p:cNvSpPr>
            <a:spLocks noChangeArrowheads="1"/>
          </p:cNvSpPr>
          <p:nvPr/>
        </p:nvSpPr>
        <p:spPr bwMode="ltGray">
          <a:xfrm rot="559869">
            <a:off x="1844675" y="5159376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5" name="Rectangle 55"/>
          <p:cNvSpPr>
            <a:spLocks noChangeArrowheads="1"/>
          </p:cNvSpPr>
          <p:nvPr/>
        </p:nvSpPr>
        <p:spPr bwMode="ltGray">
          <a:xfrm rot="734079">
            <a:off x="1831975" y="5200651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6" name="Rectangle 56"/>
          <p:cNvSpPr>
            <a:spLocks noChangeArrowheads="1"/>
          </p:cNvSpPr>
          <p:nvPr/>
        </p:nvSpPr>
        <p:spPr bwMode="ltGray">
          <a:xfrm rot="734079">
            <a:off x="1811338" y="5245101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7" name="Rectangle 57"/>
          <p:cNvSpPr>
            <a:spLocks noChangeArrowheads="1"/>
          </p:cNvSpPr>
          <p:nvPr/>
        </p:nvSpPr>
        <p:spPr bwMode="ltGray">
          <a:xfrm rot="21306095">
            <a:off x="1922463" y="4914901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8" name="Rectangle 58"/>
          <p:cNvSpPr>
            <a:spLocks noChangeArrowheads="1"/>
          </p:cNvSpPr>
          <p:nvPr/>
        </p:nvSpPr>
        <p:spPr bwMode="ltGray">
          <a:xfrm rot="21599992">
            <a:off x="1906588" y="4956176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79" name="Rectangle 59"/>
          <p:cNvSpPr>
            <a:spLocks noChangeArrowheads="1"/>
          </p:cNvSpPr>
          <p:nvPr/>
        </p:nvSpPr>
        <p:spPr bwMode="ltGray">
          <a:xfrm rot="21599992">
            <a:off x="1905000" y="4995863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0" name="Rectangle 60"/>
          <p:cNvSpPr>
            <a:spLocks noChangeArrowheads="1"/>
          </p:cNvSpPr>
          <p:nvPr/>
        </p:nvSpPr>
        <p:spPr bwMode="ltGray">
          <a:xfrm rot="214188">
            <a:off x="1887538" y="5037138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1" name="Rectangle 61"/>
          <p:cNvSpPr>
            <a:spLocks noChangeArrowheads="1"/>
          </p:cNvSpPr>
          <p:nvPr/>
        </p:nvSpPr>
        <p:spPr bwMode="ltGray">
          <a:xfrm rot="20917612">
            <a:off x="1935163" y="4706938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2" name="Rectangle 62"/>
          <p:cNvSpPr>
            <a:spLocks noChangeArrowheads="1"/>
          </p:cNvSpPr>
          <p:nvPr/>
        </p:nvSpPr>
        <p:spPr bwMode="ltGray">
          <a:xfrm rot="21119600">
            <a:off x="1936750" y="4748213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3" name="Rectangle 63"/>
          <p:cNvSpPr>
            <a:spLocks noChangeArrowheads="1"/>
          </p:cNvSpPr>
          <p:nvPr/>
        </p:nvSpPr>
        <p:spPr bwMode="ltGray">
          <a:xfrm rot="21119600">
            <a:off x="1936750" y="4786313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4" name="Rectangle 64"/>
          <p:cNvSpPr>
            <a:spLocks noChangeArrowheads="1"/>
          </p:cNvSpPr>
          <p:nvPr/>
        </p:nvSpPr>
        <p:spPr bwMode="ltGray">
          <a:xfrm rot="21329454">
            <a:off x="1935163" y="4827588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5" name="Rectangle 65"/>
          <p:cNvSpPr>
            <a:spLocks noChangeArrowheads="1"/>
          </p:cNvSpPr>
          <p:nvPr/>
        </p:nvSpPr>
        <p:spPr bwMode="ltGray">
          <a:xfrm rot="20467714">
            <a:off x="1916113" y="4513263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6" name="Rectangle 66"/>
          <p:cNvSpPr>
            <a:spLocks noChangeArrowheads="1"/>
          </p:cNvSpPr>
          <p:nvPr/>
        </p:nvSpPr>
        <p:spPr bwMode="ltGray">
          <a:xfrm rot="20630728">
            <a:off x="1925638" y="4546601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7" name="Rectangle 67"/>
          <p:cNvSpPr>
            <a:spLocks noChangeArrowheads="1"/>
          </p:cNvSpPr>
          <p:nvPr/>
        </p:nvSpPr>
        <p:spPr bwMode="ltGray">
          <a:xfrm rot="20630728">
            <a:off x="1930400" y="4584701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8" name="Rectangle 68"/>
          <p:cNvSpPr>
            <a:spLocks noChangeArrowheads="1"/>
          </p:cNvSpPr>
          <p:nvPr/>
        </p:nvSpPr>
        <p:spPr bwMode="ltGray">
          <a:xfrm rot="20793741">
            <a:off x="1935163" y="4627563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89" name="Rectangle 69"/>
          <p:cNvSpPr>
            <a:spLocks noChangeArrowheads="1"/>
          </p:cNvSpPr>
          <p:nvPr/>
        </p:nvSpPr>
        <p:spPr bwMode="ltGray">
          <a:xfrm rot="20056059">
            <a:off x="1849438" y="4329113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0" name="Rectangle 70"/>
          <p:cNvSpPr>
            <a:spLocks noChangeArrowheads="1"/>
          </p:cNvSpPr>
          <p:nvPr/>
        </p:nvSpPr>
        <p:spPr bwMode="ltGray">
          <a:xfrm rot="20258047">
            <a:off x="1866900" y="4368801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1" name="Rectangle 71"/>
          <p:cNvSpPr>
            <a:spLocks noChangeArrowheads="1"/>
          </p:cNvSpPr>
          <p:nvPr/>
        </p:nvSpPr>
        <p:spPr bwMode="ltGray">
          <a:xfrm rot="20258047">
            <a:off x="1879600" y="4405313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2" name="Rectangle 72"/>
          <p:cNvSpPr>
            <a:spLocks noChangeArrowheads="1"/>
          </p:cNvSpPr>
          <p:nvPr/>
        </p:nvSpPr>
        <p:spPr bwMode="ltGray">
          <a:xfrm rot="20258047">
            <a:off x="1895475" y="4437063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3" name="Rectangle 73"/>
          <p:cNvSpPr>
            <a:spLocks noChangeArrowheads="1"/>
          </p:cNvSpPr>
          <p:nvPr/>
        </p:nvSpPr>
        <p:spPr bwMode="ltGray">
          <a:xfrm rot="19671254">
            <a:off x="1747838" y="4171951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4" name="Rectangle 74"/>
          <p:cNvSpPr>
            <a:spLocks noChangeArrowheads="1"/>
          </p:cNvSpPr>
          <p:nvPr/>
        </p:nvSpPr>
        <p:spPr bwMode="ltGray">
          <a:xfrm rot="19755825">
            <a:off x="1768475" y="4198938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5" name="Rectangle 75"/>
          <p:cNvSpPr>
            <a:spLocks noChangeArrowheads="1"/>
          </p:cNvSpPr>
          <p:nvPr/>
        </p:nvSpPr>
        <p:spPr bwMode="ltGray">
          <a:xfrm rot="19847617">
            <a:off x="1792288" y="4233863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6" name="Rectangle 76"/>
          <p:cNvSpPr>
            <a:spLocks noChangeArrowheads="1"/>
          </p:cNvSpPr>
          <p:nvPr/>
        </p:nvSpPr>
        <p:spPr bwMode="ltGray">
          <a:xfrm rot="19847617">
            <a:off x="1812925" y="4260851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7" name="Rectangle 77"/>
          <p:cNvSpPr>
            <a:spLocks noChangeArrowheads="1"/>
          </p:cNvSpPr>
          <p:nvPr/>
        </p:nvSpPr>
        <p:spPr bwMode="ltGray">
          <a:xfrm rot="19133264">
            <a:off x="1609725" y="4029076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8" name="Rectangle 78"/>
          <p:cNvSpPr>
            <a:spLocks noChangeArrowheads="1"/>
          </p:cNvSpPr>
          <p:nvPr/>
        </p:nvSpPr>
        <p:spPr bwMode="ltGray">
          <a:xfrm rot="19133264">
            <a:off x="1643063" y="4059238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199" name="Rectangle 79"/>
          <p:cNvSpPr>
            <a:spLocks noChangeArrowheads="1"/>
          </p:cNvSpPr>
          <p:nvPr/>
        </p:nvSpPr>
        <p:spPr bwMode="ltGray">
          <a:xfrm rot="19133264">
            <a:off x="1666875" y="4086226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0" name="Rectangle 80"/>
          <p:cNvSpPr>
            <a:spLocks noChangeArrowheads="1"/>
          </p:cNvSpPr>
          <p:nvPr/>
        </p:nvSpPr>
        <p:spPr bwMode="ltGray">
          <a:xfrm rot="19257134">
            <a:off x="1695450" y="4111626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1" name="Freeform 81"/>
          <p:cNvSpPr>
            <a:spLocks/>
          </p:cNvSpPr>
          <p:nvPr/>
        </p:nvSpPr>
        <p:spPr bwMode="ltGray">
          <a:xfrm>
            <a:off x="771525" y="4068763"/>
            <a:ext cx="285750" cy="239713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28" y="147"/>
              </a:cxn>
              <a:cxn ang="0">
                <a:pos x="64" y="46"/>
              </a:cxn>
              <a:cxn ang="0">
                <a:pos x="94" y="151"/>
              </a:cxn>
              <a:cxn ang="0">
                <a:pos x="129" y="151"/>
              </a:cxn>
              <a:cxn ang="0">
                <a:pos x="180" y="9"/>
              </a:cxn>
              <a:cxn ang="0">
                <a:pos x="148" y="10"/>
              </a:cxn>
              <a:cxn ang="0">
                <a:pos x="112" y="112"/>
              </a:cxn>
              <a:cxn ang="0">
                <a:pos x="79" y="0"/>
              </a:cxn>
              <a:cxn ang="0">
                <a:pos x="48" y="0"/>
              </a:cxn>
              <a:cxn ang="0">
                <a:pos x="0" y="144"/>
              </a:cxn>
            </a:cxnLst>
            <a:rect l="0" t="0" r="r" b="b"/>
            <a:pathLst>
              <a:path w="180" h="151">
                <a:moveTo>
                  <a:pt x="0" y="144"/>
                </a:moveTo>
                <a:lnTo>
                  <a:pt x="28" y="147"/>
                </a:lnTo>
                <a:lnTo>
                  <a:pt x="64" y="46"/>
                </a:lnTo>
                <a:lnTo>
                  <a:pt x="94" y="151"/>
                </a:lnTo>
                <a:lnTo>
                  <a:pt x="129" y="151"/>
                </a:lnTo>
                <a:lnTo>
                  <a:pt x="180" y="9"/>
                </a:lnTo>
                <a:lnTo>
                  <a:pt x="148" y="10"/>
                </a:lnTo>
                <a:lnTo>
                  <a:pt x="112" y="112"/>
                </a:lnTo>
                <a:lnTo>
                  <a:pt x="79" y="0"/>
                </a:lnTo>
                <a:lnTo>
                  <a:pt x="48" y="0"/>
                </a:lnTo>
                <a:lnTo>
                  <a:pt x="0" y="14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2" name="Rectangle 82"/>
          <p:cNvSpPr>
            <a:spLocks noChangeArrowheads="1"/>
          </p:cNvSpPr>
          <p:nvPr/>
        </p:nvSpPr>
        <p:spPr bwMode="ltGray">
          <a:xfrm rot="6575641">
            <a:off x="-344487" y="4981575"/>
            <a:ext cx="194627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3" name="Rectangle 83"/>
          <p:cNvSpPr>
            <a:spLocks noChangeArrowheads="1"/>
          </p:cNvSpPr>
          <p:nvPr/>
        </p:nvSpPr>
        <p:spPr bwMode="ltGray">
          <a:xfrm rot="238799">
            <a:off x="6350" y="4994276"/>
            <a:ext cx="16367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4" name="Rectangle 84"/>
          <p:cNvSpPr>
            <a:spLocks noChangeArrowheads="1"/>
          </p:cNvSpPr>
          <p:nvPr/>
        </p:nvSpPr>
        <p:spPr bwMode="ltGray">
          <a:xfrm rot="18642972">
            <a:off x="1439863" y="3924300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5" name="Rectangle 85"/>
          <p:cNvSpPr>
            <a:spLocks noChangeArrowheads="1"/>
          </p:cNvSpPr>
          <p:nvPr/>
        </p:nvSpPr>
        <p:spPr bwMode="ltGray">
          <a:xfrm rot="18642972">
            <a:off x="1476375" y="3946525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6" name="Rectangle 86"/>
          <p:cNvSpPr>
            <a:spLocks noChangeArrowheads="1"/>
          </p:cNvSpPr>
          <p:nvPr/>
        </p:nvSpPr>
        <p:spPr bwMode="ltGray">
          <a:xfrm rot="18642972">
            <a:off x="1514475" y="3963988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7" name="Rectangle 87"/>
          <p:cNvSpPr>
            <a:spLocks noChangeArrowheads="1"/>
          </p:cNvSpPr>
          <p:nvPr/>
        </p:nvSpPr>
        <p:spPr bwMode="ltGray">
          <a:xfrm rot="18938967">
            <a:off x="1546225" y="3983038"/>
            <a:ext cx="1365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8" name="Rectangle 88"/>
          <p:cNvSpPr>
            <a:spLocks noChangeArrowheads="1"/>
          </p:cNvSpPr>
          <p:nvPr/>
        </p:nvSpPr>
        <p:spPr bwMode="ltGray">
          <a:xfrm rot="17961497">
            <a:off x="1250950" y="3851275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09" name="Rectangle 89"/>
          <p:cNvSpPr>
            <a:spLocks noChangeArrowheads="1"/>
          </p:cNvSpPr>
          <p:nvPr/>
        </p:nvSpPr>
        <p:spPr bwMode="ltGray">
          <a:xfrm rot="17961497">
            <a:off x="1293813" y="3863975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0" name="Rectangle 90"/>
          <p:cNvSpPr>
            <a:spLocks noChangeArrowheads="1"/>
          </p:cNvSpPr>
          <p:nvPr/>
        </p:nvSpPr>
        <p:spPr bwMode="ltGray">
          <a:xfrm rot="18085367">
            <a:off x="1328738" y="3873500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1" name="Rectangle 91"/>
          <p:cNvSpPr>
            <a:spLocks noChangeArrowheads="1"/>
          </p:cNvSpPr>
          <p:nvPr/>
        </p:nvSpPr>
        <p:spPr bwMode="ltGray">
          <a:xfrm rot="18379201">
            <a:off x="1368425" y="3892550"/>
            <a:ext cx="128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2" name="Rectangle 92"/>
          <p:cNvSpPr>
            <a:spLocks noChangeArrowheads="1"/>
          </p:cNvSpPr>
          <p:nvPr/>
        </p:nvSpPr>
        <p:spPr bwMode="ltGray">
          <a:xfrm rot="17261750">
            <a:off x="1030288" y="3803650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3" name="Rectangle 93"/>
          <p:cNvSpPr>
            <a:spLocks noChangeArrowheads="1"/>
          </p:cNvSpPr>
          <p:nvPr/>
        </p:nvSpPr>
        <p:spPr bwMode="ltGray">
          <a:xfrm rot="17349641">
            <a:off x="1074738" y="3813175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4" name="Rectangle 94"/>
          <p:cNvSpPr>
            <a:spLocks noChangeArrowheads="1"/>
          </p:cNvSpPr>
          <p:nvPr/>
        </p:nvSpPr>
        <p:spPr bwMode="ltGray">
          <a:xfrm rot="17349641">
            <a:off x="1123950" y="3819525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5" name="Rectangle 95"/>
          <p:cNvSpPr>
            <a:spLocks noChangeArrowheads="1"/>
          </p:cNvSpPr>
          <p:nvPr/>
        </p:nvSpPr>
        <p:spPr bwMode="ltGray">
          <a:xfrm rot="17610754">
            <a:off x="1171575" y="3825875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6" name="Rectangle 96"/>
          <p:cNvSpPr>
            <a:spLocks noChangeArrowheads="1"/>
          </p:cNvSpPr>
          <p:nvPr/>
        </p:nvSpPr>
        <p:spPr bwMode="ltGray">
          <a:xfrm rot="16737785">
            <a:off x="798513" y="3800475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7" name="Rectangle 97"/>
          <p:cNvSpPr>
            <a:spLocks noChangeArrowheads="1"/>
          </p:cNvSpPr>
          <p:nvPr/>
        </p:nvSpPr>
        <p:spPr bwMode="ltGray">
          <a:xfrm rot="16926630">
            <a:off x="847725" y="3797300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8" name="Rectangle 98"/>
          <p:cNvSpPr>
            <a:spLocks noChangeArrowheads="1"/>
          </p:cNvSpPr>
          <p:nvPr/>
        </p:nvSpPr>
        <p:spPr bwMode="ltGray">
          <a:xfrm rot="16953279">
            <a:off x="893763" y="3794125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19" name="Rectangle 99"/>
          <p:cNvSpPr>
            <a:spLocks noChangeArrowheads="1"/>
          </p:cNvSpPr>
          <p:nvPr/>
        </p:nvSpPr>
        <p:spPr bwMode="ltGray">
          <a:xfrm rot="17019377">
            <a:off x="944563" y="3794125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0" name="Rectangle 100"/>
          <p:cNvSpPr>
            <a:spLocks noChangeArrowheads="1"/>
          </p:cNvSpPr>
          <p:nvPr/>
        </p:nvSpPr>
        <p:spPr bwMode="ltGray">
          <a:xfrm rot="16404871">
            <a:off x="563563" y="3832225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1" name="Rectangle 101"/>
          <p:cNvSpPr>
            <a:spLocks noChangeArrowheads="1"/>
          </p:cNvSpPr>
          <p:nvPr/>
        </p:nvSpPr>
        <p:spPr bwMode="ltGray">
          <a:xfrm rot="16239516">
            <a:off x="611188" y="3822700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2" name="Rectangle 102"/>
          <p:cNvSpPr>
            <a:spLocks noChangeArrowheads="1"/>
          </p:cNvSpPr>
          <p:nvPr/>
        </p:nvSpPr>
        <p:spPr bwMode="ltGray">
          <a:xfrm rot="16311061">
            <a:off x="665163" y="3816350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3" name="Rectangle 103"/>
          <p:cNvSpPr>
            <a:spLocks noChangeArrowheads="1"/>
          </p:cNvSpPr>
          <p:nvPr/>
        </p:nvSpPr>
        <p:spPr bwMode="ltGray">
          <a:xfrm rot="16435146">
            <a:off x="712788" y="3810000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4" name="Rectangle 104"/>
          <p:cNvSpPr>
            <a:spLocks noChangeArrowheads="1"/>
          </p:cNvSpPr>
          <p:nvPr/>
        </p:nvSpPr>
        <p:spPr bwMode="ltGray">
          <a:xfrm rot="15467837">
            <a:off x="327025" y="390207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5" name="Rectangle 105"/>
          <p:cNvSpPr>
            <a:spLocks noChangeArrowheads="1"/>
          </p:cNvSpPr>
          <p:nvPr/>
        </p:nvSpPr>
        <p:spPr bwMode="ltGray">
          <a:xfrm rot="15379567">
            <a:off x="376238" y="388620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6" name="Rectangle 106"/>
          <p:cNvSpPr>
            <a:spLocks noChangeArrowheads="1"/>
          </p:cNvSpPr>
          <p:nvPr/>
        </p:nvSpPr>
        <p:spPr bwMode="ltGray">
          <a:xfrm rot="15489057">
            <a:off x="422275" y="387032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7" name="Rectangle 107"/>
          <p:cNvSpPr>
            <a:spLocks noChangeArrowheads="1"/>
          </p:cNvSpPr>
          <p:nvPr/>
        </p:nvSpPr>
        <p:spPr bwMode="ltGray">
          <a:xfrm rot="15680430">
            <a:off x="465138" y="3851275"/>
            <a:ext cx="1095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8" name="Rectangle 108"/>
          <p:cNvSpPr>
            <a:spLocks noChangeArrowheads="1"/>
          </p:cNvSpPr>
          <p:nvPr/>
        </p:nvSpPr>
        <p:spPr bwMode="ltGray">
          <a:xfrm rot="14223709">
            <a:off x="9525" y="404495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29" name="Rectangle 109"/>
          <p:cNvSpPr>
            <a:spLocks noChangeArrowheads="1"/>
          </p:cNvSpPr>
          <p:nvPr/>
        </p:nvSpPr>
        <p:spPr bwMode="ltGray">
          <a:xfrm rot="14431653">
            <a:off x="103188" y="399415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0" name="Rectangle 110"/>
          <p:cNvSpPr>
            <a:spLocks noChangeArrowheads="1"/>
          </p:cNvSpPr>
          <p:nvPr/>
        </p:nvSpPr>
        <p:spPr bwMode="ltGray">
          <a:xfrm rot="14797584">
            <a:off x="146050" y="397192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1" name="Rectangle 111"/>
          <p:cNvSpPr>
            <a:spLocks noChangeArrowheads="1"/>
          </p:cNvSpPr>
          <p:nvPr/>
        </p:nvSpPr>
        <p:spPr bwMode="ltGray">
          <a:xfrm rot="14797584">
            <a:off x="188913" y="3956050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2" name="Rectangle 112"/>
          <p:cNvSpPr>
            <a:spLocks noChangeArrowheads="1"/>
          </p:cNvSpPr>
          <p:nvPr/>
        </p:nvSpPr>
        <p:spPr bwMode="ltGray">
          <a:xfrm rot="15142296">
            <a:off x="238125" y="3933825"/>
            <a:ext cx="1000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3" name="Rectangle 113"/>
          <p:cNvSpPr>
            <a:spLocks noChangeArrowheads="1"/>
          </p:cNvSpPr>
          <p:nvPr/>
        </p:nvSpPr>
        <p:spPr bwMode="ltGray">
          <a:xfrm rot="19723229">
            <a:off x="0" y="5338763"/>
            <a:ext cx="119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4" name="Rectangle 114"/>
          <p:cNvSpPr>
            <a:spLocks noChangeArrowheads="1"/>
          </p:cNvSpPr>
          <p:nvPr/>
        </p:nvSpPr>
        <p:spPr bwMode="ltGray">
          <a:xfrm rot="3283992">
            <a:off x="811213" y="5521325"/>
            <a:ext cx="38417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5" name="Rectangle 115"/>
          <p:cNvSpPr>
            <a:spLocks noChangeArrowheads="1"/>
          </p:cNvSpPr>
          <p:nvPr/>
        </p:nvSpPr>
        <p:spPr bwMode="ltGray">
          <a:xfrm rot="3283992">
            <a:off x="55563" y="4441825"/>
            <a:ext cx="38417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6" name="Rectangle 116"/>
          <p:cNvSpPr>
            <a:spLocks noChangeArrowheads="1"/>
          </p:cNvSpPr>
          <p:nvPr/>
        </p:nvSpPr>
        <p:spPr bwMode="ltGray">
          <a:xfrm rot="19723229">
            <a:off x="1111250" y="4525963"/>
            <a:ext cx="5032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7" name="Rectangle 117"/>
          <p:cNvSpPr>
            <a:spLocks noChangeArrowheads="1"/>
          </p:cNvSpPr>
          <p:nvPr/>
        </p:nvSpPr>
        <p:spPr bwMode="ltGray">
          <a:xfrm rot="5908516">
            <a:off x="317500" y="6215063"/>
            <a:ext cx="21907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8" name="Rectangle 118"/>
          <p:cNvSpPr>
            <a:spLocks noChangeArrowheads="1"/>
          </p:cNvSpPr>
          <p:nvPr/>
        </p:nvSpPr>
        <p:spPr bwMode="ltGray">
          <a:xfrm rot="6683973">
            <a:off x="71438" y="6215063"/>
            <a:ext cx="228600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39" name="Rectangle 119"/>
          <p:cNvSpPr>
            <a:spLocks noChangeArrowheads="1"/>
          </p:cNvSpPr>
          <p:nvPr/>
        </p:nvSpPr>
        <p:spPr bwMode="ltGray">
          <a:xfrm rot="5245609">
            <a:off x="573088" y="6180138"/>
            <a:ext cx="209550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0" name="Rectangle 120"/>
          <p:cNvSpPr>
            <a:spLocks noChangeArrowheads="1"/>
          </p:cNvSpPr>
          <p:nvPr/>
        </p:nvSpPr>
        <p:spPr bwMode="ltGray">
          <a:xfrm rot="4500520">
            <a:off x="828675" y="6107113"/>
            <a:ext cx="209550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1" name="Rectangle 121"/>
          <p:cNvSpPr>
            <a:spLocks noChangeArrowheads="1"/>
          </p:cNvSpPr>
          <p:nvPr/>
        </p:nvSpPr>
        <p:spPr bwMode="ltGray">
          <a:xfrm rot="3805227">
            <a:off x="1063625" y="5997575"/>
            <a:ext cx="209550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2" name="Rectangle 122"/>
          <p:cNvSpPr>
            <a:spLocks noChangeArrowheads="1"/>
          </p:cNvSpPr>
          <p:nvPr/>
        </p:nvSpPr>
        <p:spPr bwMode="ltGray">
          <a:xfrm rot="3060138">
            <a:off x="1290638" y="5854700"/>
            <a:ext cx="209550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3" name="Rectangle 123"/>
          <p:cNvSpPr>
            <a:spLocks noChangeArrowheads="1"/>
          </p:cNvSpPr>
          <p:nvPr/>
        </p:nvSpPr>
        <p:spPr bwMode="ltGray">
          <a:xfrm rot="2090281">
            <a:off x="1489075" y="5686426"/>
            <a:ext cx="209550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4" name="Rectangle 124"/>
          <p:cNvSpPr>
            <a:spLocks noChangeArrowheads="1"/>
          </p:cNvSpPr>
          <p:nvPr/>
        </p:nvSpPr>
        <p:spPr bwMode="ltGray">
          <a:xfrm rot="14431653">
            <a:off x="-28575" y="3978275"/>
            <a:ext cx="209550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5" name="Rectangle 125"/>
          <p:cNvSpPr>
            <a:spLocks noChangeArrowheads="1"/>
          </p:cNvSpPr>
          <p:nvPr/>
        </p:nvSpPr>
        <p:spPr bwMode="ltGray">
          <a:xfrm rot="15193499">
            <a:off x="215900" y="3862388"/>
            <a:ext cx="209550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6" name="Rectangle 126"/>
          <p:cNvSpPr>
            <a:spLocks noChangeArrowheads="1"/>
          </p:cNvSpPr>
          <p:nvPr/>
        </p:nvSpPr>
        <p:spPr bwMode="ltGray">
          <a:xfrm rot="16629380">
            <a:off x="709613" y="3752850"/>
            <a:ext cx="21907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7" name="Rectangle 127"/>
          <p:cNvSpPr>
            <a:spLocks noChangeArrowheads="1"/>
          </p:cNvSpPr>
          <p:nvPr/>
        </p:nvSpPr>
        <p:spPr bwMode="ltGray">
          <a:xfrm rot="17301498">
            <a:off x="947738" y="3746500"/>
            <a:ext cx="2381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8" name="Rectangle 128"/>
          <p:cNvSpPr>
            <a:spLocks noChangeArrowheads="1"/>
          </p:cNvSpPr>
          <p:nvPr/>
        </p:nvSpPr>
        <p:spPr bwMode="ltGray">
          <a:xfrm rot="17923695">
            <a:off x="1173163" y="3787775"/>
            <a:ext cx="24606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49" name="Rectangle 129"/>
          <p:cNvSpPr>
            <a:spLocks noChangeArrowheads="1"/>
          </p:cNvSpPr>
          <p:nvPr/>
        </p:nvSpPr>
        <p:spPr bwMode="ltGray">
          <a:xfrm rot="18411384">
            <a:off x="1379538" y="3857625"/>
            <a:ext cx="2651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0" name="Rectangle 130"/>
          <p:cNvSpPr>
            <a:spLocks noChangeArrowheads="1"/>
          </p:cNvSpPr>
          <p:nvPr/>
        </p:nvSpPr>
        <p:spPr bwMode="ltGray">
          <a:xfrm rot="18989754">
            <a:off x="1562100" y="3963988"/>
            <a:ext cx="2651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1" name="Rectangle 131"/>
          <p:cNvSpPr>
            <a:spLocks noChangeArrowheads="1"/>
          </p:cNvSpPr>
          <p:nvPr/>
        </p:nvSpPr>
        <p:spPr bwMode="ltGray">
          <a:xfrm rot="19409992">
            <a:off x="1706563" y="4103688"/>
            <a:ext cx="27463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2" name="Rectangle 132"/>
          <p:cNvSpPr>
            <a:spLocks noChangeArrowheads="1"/>
          </p:cNvSpPr>
          <p:nvPr/>
        </p:nvSpPr>
        <p:spPr bwMode="ltGray">
          <a:xfrm rot="19871442">
            <a:off x="1820863" y="4267201"/>
            <a:ext cx="2651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3" name="Rectangle 133"/>
          <p:cNvSpPr>
            <a:spLocks noChangeArrowheads="1"/>
          </p:cNvSpPr>
          <p:nvPr/>
        </p:nvSpPr>
        <p:spPr bwMode="ltGray">
          <a:xfrm rot="20427882">
            <a:off x="1901825" y="4452938"/>
            <a:ext cx="2651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4" name="Rectangle 134"/>
          <p:cNvSpPr>
            <a:spLocks noChangeArrowheads="1"/>
          </p:cNvSpPr>
          <p:nvPr/>
        </p:nvSpPr>
        <p:spPr bwMode="ltGray">
          <a:xfrm rot="20846155">
            <a:off x="1933575" y="4651376"/>
            <a:ext cx="2651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5" name="Rectangle 135"/>
          <p:cNvSpPr>
            <a:spLocks noChangeArrowheads="1"/>
          </p:cNvSpPr>
          <p:nvPr/>
        </p:nvSpPr>
        <p:spPr bwMode="ltGray">
          <a:xfrm rot="21312177">
            <a:off x="1925638" y="4867276"/>
            <a:ext cx="265113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6" name="Rectangle 136"/>
          <p:cNvSpPr>
            <a:spLocks noChangeArrowheads="1"/>
          </p:cNvSpPr>
          <p:nvPr/>
        </p:nvSpPr>
        <p:spPr bwMode="ltGray">
          <a:xfrm rot="696741">
            <a:off x="1787525" y="5297488"/>
            <a:ext cx="23812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7" name="Rectangle 137"/>
          <p:cNvSpPr>
            <a:spLocks noChangeArrowheads="1"/>
          </p:cNvSpPr>
          <p:nvPr/>
        </p:nvSpPr>
        <p:spPr bwMode="ltGray">
          <a:xfrm rot="1529990">
            <a:off x="1652588" y="5500688"/>
            <a:ext cx="222250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8" name="Freeform 138"/>
          <p:cNvSpPr>
            <a:spLocks/>
          </p:cNvSpPr>
          <p:nvPr/>
        </p:nvSpPr>
        <p:spPr bwMode="ltGray">
          <a:xfrm>
            <a:off x="1349375" y="4978401"/>
            <a:ext cx="323850" cy="190500"/>
          </a:xfrm>
          <a:custGeom>
            <a:avLst/>
            <a:gdLst/>
            <a:ahLst/>
            <a:cxnLst>
              <a:cxn ang="0">
                <a:pos x="168" y="120"/>
              </a:cxn>
              <a:cxn ang="0">
                <a:pos x="204" y="12"/>
              </a:cxn>
              <a:cxn ang="0">
                <a:pos x="42" y="0"/>
              </a:cxn>
              <a:cxn ang="0">
                <a:pos x="0" y="108"/>
              </a:cxn>
              <a:cxn ang="0">
                <a:pos x="30" y="114"/>
              </a:cxn>
              <a:cxn ang="0">
                <a:pos x="60" y="30"/>
              </a:cxn>
              <a:cxn ang="0">
                <a:pos x="102" y="36"/>
              </a:cxn>
              <a:cxn ang="0">
                <a:pos x="78" y="108"/>
              </a:cxn>
              <a:cxn ang="0">
                <a:pos x="102" y="108"/>
              </a:cxn>
              <a:cxn ang="0">
                <a:pos x="132" y="36"/>
              </a:cxn>
              <a:cxn ang="0">
                <a:pos x="162" y="36"/>
              </a:cxn>
              <a:cxn ang="0">
                <a:pos x="138" y="114"/>
              </a:cxn>
              <a:cxn ang="0">
                <a:pos x="168" y="120"/>
              </a:cxn>
            </a:cxnLst>
            <a:rect l="0" t="0" r="r" b="b"/>
            <a:pathLst>
              <a:path w="204" h="120">
                <a:moveTo>
                  <a:pt x="168" y="120"/>
                </a:moveTo>
                <a:lnTo>
                  <a:pt x="204" y="12"/>
                </a:lnTo>
                <a:lnTo>
                  <a:pt x="42" y="0"/>
                </a:lnTo>
                <a:lnTo>
                  <a:pt x="0" y="108"/>
                </a:lnTo>
                <a:lnTo>
                  <a:pt x="30" y="114"/>
                </a:lnTo>
                <a:lnTo>
                  <a:pt x="60" y="30"/>
                </a:lnTo>
                <a:lnTo>
                  <a:pt x="102" y="36"/>
                </a:lnTo>
                <a:lnTo>
                  <a:pt x="78" y="108"/>
                </a:lnTo>
                <a:lnTo>
                  <a:pt x="102" y="108"/>
                </a:lnTo>
                <a:lnTo>
                  <a:pt x="132" y="36"/>
                </a:lnTo>
                <a:lnTo>
                  <a:pt x="162" y="36"/>
                </a:lnTo>
                <a:lnTo>
                  <a:pt x="138" y="114"/>
                </a:lnTo>
                <a:lnTo>
                  <a:pt x="168" y="12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59" name="Freeform 139"/>
          <p:cNvSpPr>
            <a:spLocks/>
          </p:cNvSpPr>
          <p:nvPr/>
        </p:nvSpPr>
        <p:spPr bwMode="ltGray">
          <a:xfrm>
            <a:off x="30163" y="4321176"/>
            <a:ext cx="142875" cy="123825"/>
          </a:xfrm>
          <a:custGeom>
            <a:avLst/>
            <a:gdLst/>
            <a:ahLst/>
            <a:cxnLst>
              <a:cxn ang="0">
                <a:pos x="66" y="36"/>
              </a:cxn>
              <a:cxn ang="0">
                <a:pos x="66" y="36"/>
              </a:cxn>
              <a:cxn ang="0">
                <a:pos x="18" y="24"/>
              </a:cxn>
              <a:cxn ang="0">
                <a:pos x="0" y="30"/>
              </a:cxn>
              <a:cxn ang="0">
                <a:pos x="36" y="78"/>
              </a:cxn>
              <a:cxn ang="0">
                <a:pos x="48" y="72"/>
              </a:cxn>
              <a:cxn ang="0">
                <a:pos x="24" y="36"/>
              </a:cxn>
              <a:cxn ang="0">
                <a:pos x="24" y="36"/>
              </a:cxn>
              <a:cxn ang="0">
                <a:pos x="72" y="54"/>
              </a:cxn>
              <a:cxn ang="0">
                <a:pos x="90" y="42"/>
              </a:cxn>
              <a:cxn ang="0">
                <a:pos x="54" y="0"/>
              </a:cxn>
              <a:cxn ang="0">
                <a:pos x="42" y="6"/>
              </a:cxn>
              <a:cxn ang="0">
                <a:pos x="66" y="36"/>
              </a:cxn>
            </a:cxnLst>
            <a:rect l="0" t="0" r="r" b="b"/>
            <a:pathLst>
              <a:path w="90" h="78">
                <a:moveTo>
                  <a:pt x="66" y="36"/>
                </a:moveTo>
                <a:lnTo>
                  <a:pt x="66" y="36"/>
                </a:lnTo>
                <a:lnTo>
                  <a:pt x="18" y="24"/>
                </a:lnTo>
                <a:lnTo>
                  <a:pt x="0" y="30"/>
                </a:lnTo>
                <a:lnTo>
                  <a:pt x="36" y="78"/>
                </a:lnTo>
                <a:lnTo>
                  <a:pt x="48" y="72"/>
                </a:lnTo>
                <a:lnTo>
                  <a:pt x="24" y="36"/>
                </a:lnTo>
                <a:lnTo>
                  <a:pt x="24" y="36"/>
                </a:lnTo>
                <a:lnTo>
                  <a:pt x="72" y="54"/>
                </a:lnTo>
                <a:lnTo>
                  <a:pt x="90" y="42"/>
                </a:lnTo>
                <a:lnTo>
                  <a:pt x="54" y="0"/>
                </a:lnTo>
                <a:lnTo>
                  <a:pt x="42" y="6"/>
                </a:lnTo>
                <a:lnTo>
                  <a:pt x="66" y="36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0" name="Freeform 140"/>
          <p:cNvSpPr>
            <a:spLocks/>
          </p:cNvSpPr>
          <p:nvPr/>
        </p:nvSpPr>
        <p:spPr bwMode="ltGray">
          <a:xfrm>
            <a:off x="153988" y="4208463"/>
            <a:ext cx="160338" cy="141288"/>
          </a:xfrm>
          <a:custGeom>
            <a:avLst/>
            <a:gdLst/>
            <a:ahLst/>
            <a:cxnLst>
              <a:cxn ang="0">
                <a:pos x="54" y="89"/>
              </a:cxn>
              <a:cxn ang="0">
                <a:pos x="65" y="83"/>
              </a:cxn>
              <a:cxn ang="0">
                <a:pos x="48" y="35"/>
              </a:cxn>
              <a:cxn ang="0">
                <a:pos x="89" y="65"/>
              </a:cxn>
              <a:cxn ang="0">
                <a:pos x="101" y="59"/>
              </a:cxn>
              <a:cxn ang="0">
                <a:pos x="83" y="0"/>
              </a:cxn>
              <a:cxn ang="0">
                <a:pos x="71" y="12"/>
              </a:cxn>
              <a:cxn ang="0">
                <a:pos x="83" y="41"/>
              </a:cxn>
              <a:cxn ang="0">
                <a:pos x="48" y="23"/>
              </a:cxn>
              <a:cxn ang="0">
                <a:pos x="36" y="29"/>
              </a:cxn>
              <a:cxn ang="0">
                <a:pos x="45" y="68"/>
              </a:cxn>
              <a:cxn ang="0">
                <a:pos x="18" y="41"/>
              </a:cxn>
              <a:cxn ang="0">
                <a:pos x="0" y="53"/>
              </a:cxn>
              <a:cxn ang="0">
                <a:pos x="54" y="89"/>
              </a:cxn>
            </a:cxnLst>
            <a:rect l="0" t="0" r="r" b="b"/>
            <a:pathLst>
              <a:path w="101" h="89">
                <a:moveTo>
                  <a:pt x="54" y="89"/>
                </a:moveTo>
                <a:lnTo>
                  <a:pt x="65" y="83"/>
                </a:lnTo>
                <a:lnTo>
                  <a:pt x="48" y="35"/>
                </a:lnTo>
                <a:lnTo>
                  <a:pt x="89" y="65"/>
                </a:lnTo>
                <a:lnTo>
                  <a:pt x="101" y="59"/>
                </a:lnTo>
                <a:lnTo>
                  <a:pt x="83" y="0"/>
                </a:lnTo>
                <a:lnTo>
                  <a:pt x="71" y="12"/>
                </a:lnTo>
                <a:lnTo>
                  <a:pt x="83" y="41"/>
                </a:lnTo>
                <a:lnTo>
                  <a:pt x="48" y="23"/>
                </a:lnTo>
                <a:lnTo>
                  <a:pt x="36" y="29"/>
                </a:lnTo>
                <a:lnTo>
                  <a:pt x="45" y="68"/>
                </a:lnTo>
                <a:lnTo>
                  <a:pt x="18" y="41"/>
                </a:lnTo>
                <a:lnTo>
                  <a:pt x="0" y="53"/>
                </a:lnTo>
                <a:lnTo>
                  <a:pt x="54" y="89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1" name="Freeform 141"/>
          <p:cNvSpPr>
            <a:spLocks/>
          </p:cNvSpPr>
          <p:nvPr/>
        </p:nvSpPr>
        <p:spPr bwMode="ltGray">
          <a:xfrm>
            <a:off x="1074738" y="5559426"/>
            <a:ext cx="131763" cy="123825"/>
          </a:xfrm>
          <a:custGeom>
            <a:avLst/>
            <a:gdLst/>
            <a:ahLst/>
            <a:cxnLst>
              <a:cxn ang="0">
                <a:pos x="36" y="78"/>
              </a:cxn>
              <a:cxn ang="0">
                <a:pos x="83" y="48"/>
              </a:cxn>
              <a:cxn ang="0">
                <a:pos x="54" y="0"/>
              </a:cxn>
              <a:cxn ang="0">
                <a:pos x="0" y="30"/>
              </a:cxn>
              <a:cxn ang="0">
                <a:pos x="6" y="36"/>
              </a:cxn>
              <a:cxn ang="0">
                <a:pos x="42" y="18"/>
              </a:cxn>
              <a:cxn ang="0">
                <a:pos x="54" y="30"/>
              </a:cxn>
              <a:cxn ang="0">
                <a:pos x="24" y="48"/>
              </a:cxn>
              <a:cxn ang="0">
                <a:pos x="30" y="54"/>
              </a:cxn>
              <a:cxn ang="0">
                <a:pos x="60" y="36"/>
              </a:cxn>
              <a:cxn ang="0">
                <a:pos x="66" y="48"/>
              </a:cxn>
              <a:cxn ang="0">
                <a:pos x="30" y="66"/>
              </a:cxn>
              <a:cxn ang="0">
                <a:pos x="36" y="78"/>
              </a:cxn>
            </a:cxnLst>
            <a:rect l="0" t="0" r="r" b="b"/>
            <a:pathLst>
              <a:path w="83" h="78">
                <a:moveTo>
                  <a:pt x="36" y="78"/>
                </a:moveTo>
                <a:lnTo>
                  <a:pt x="83" y="48"/>
                </a:lnTo>
                <a:lnTo>
                  <a:pt x="54" y="0"/>
                </a:lnTo>
                <a:lnTo>
                  <a:pt x="0" y="30"/>
                </a:lnTo>
                <a:lnTo>
                  <a:pt x="6" y="36"/>
                </a:lnTo>
                <a:lnTo>
                  <a:pt x="42" y="18"/>
                </a:lnTo>
                <a:lnTo>
                  <a:pt x="54" y="30"/>
                </a:lnTo>
                <a:lnTo>
                  <a:pt x="24" y="48"/>
                </a:lnTo>
                <a:lnTo>
                  <a:pt x="30" y="54"/>
                </a:lnTo>
                <a:lnTo>
                  <a:pt x="60" y="36"/>
                </a:lnTo>
                <a:lnTo>
                  <a:pt x="66" y="48"/>
                </a:lnTo>
                <a:lnTo>
                  <a:pt x="30" y="66"/>
                </a:lnTo>
                <a:lnTo>
                  <a:pt x="36" y="78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2" name="Freeform 142"/>
          <p:cNvSpPr>
            <a:spLocks/>
          </p:cNvSpPr>
          <p:nvPr/>
        </p:nvSpPr>
        <p:spPr bwMode="ltGray">
          <a:xfrm>
            <a:off x="1492250" y="4416426"/>
            <a:ext cx="142875" cy="114300"/>
          </a:xfrm>
          <a:custGeom>
            <a:avLst/>
            <a:gdLst/>
            <a:ahLst/>
            <a:cxnLst>
              <a:cxn ang="0">
                <a:pos x="90" y="30"/>
              </a:cxn>
              <a:cxn ang="0">
                <a:pos x="66" y="0"/>
              </a:cxn>
              <a:cxn ang="0">
                <a:pos x="0" y="36"/>
              </a:cxn>
              <a:cxn ang="0">
                <a:pos x="24" y="72"/>
              </a:cxn>
              <a:cxn ang="0">
                <a:pos x="36" y="66"/>
              </a:cxn>
              <a:cxn ang="0">
                <a:pos x="18" y="42"/>
              </a:cxn>
              <a:cxn ang="0">
                <a:pos x="36" y="30"/>
              </a:cxn>
              <a:cxn ang="0">
                <a:pos x="54" y="54"/>
              </a:cxn>
              <a:cxn ang="0">
                <a:pos x="60" y="48"/>
              </a:cxn>
              <a:cxn ang="0">
                <a:pos x="48" y="24"/>
              </a:cxn>
              <a:cxn ang="0">
                <a:pos x="60" y="12"/>
              </a:cxn>
              <a:cxn ang="0">
                <a:pos x="78" y="42"/>
              </a:cxn>
              <a:cxn ang="0">
                <a:pos x="90" y="30"/>
              </a:cxn>
            </a:cxnLst>
            <a:rect l="0" t="0" r="r" b="b"/>
            <a:pathLst>
              <a:path w="90" h="72">
                <a:moveTo>
                  <a:pt x="90" y="30"/>
                </a:moveTo>
                <a:lnTo>
                  <a:pt x="66" y="0"/>
                </a:lnTo>
                <a:lnTo>
                  <a:pt x="0" y="36"/>
                </a:lnTo>
                <a:lnTo>
                  <a:pt x="24" y="72"/>
                </a:lnTo>
                <a:lnTo>
                  <a:pt x="36" y="66"/>
                </a:lnTo>
                <a:lnTo>
                  <a:pt x="18" y="42"/>
                </a:lnTo>
                <a:lnTo>
                  <a:pt x="36" y="30"/>
                </a:lnTo>
                <a:lnTo>
                  <a:pt x="54" y="54"/>
                </a:lnTo>
                <a:lnTo>
                  <a:pt x="60" y="48"/>
                </a:lnTo>
                <a:lnTo>
                  <a:pt x="48" y="24"/>
                </a:lnTo>
                <a:lnTo>
                  <a:pt x="60" y="12"/>
                </a:lnTo>
                <a:lnTo>
                  <a:pt x="78" y="42"/>
                </a:lnTo>
                <a:lnTo>
                  <a:pt x="90" y="3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3" name="Freeform 143"/>
          <p:cNvSpPr>
            <a:spLocks/>
          </p:cNvSpPr>
          <p:nvPr/>
        </p:nvSpPr>
        <p:spPr bwMode="ltGray">
          <a:xfrm>
            <a:off x="1425575" y="4311651"/>
            <a:ext cx="142875" cy="133350"/>
          </a:xfrm>
          <a:custGeom>
            <a:avLst/>
            <a:gdLst/>
            <a:ahLst/>
            <a:cxnLst>
              <a:cxn ang="0">
                <a:pos x="42" y="60"/>
              </a:cxn>
              <a:cxn ang="0">
                <a:pos x="42" y="60"/>
              </a:cxn>
              <a:cxn ang="0">
                <a:pos x="72" y="12"/>
              </a:cxn>
              <a:cxn ang="0">
                <a:pos x="66" y="0"/>
              </a:cxn>
              <a:cxn ang="0">
                <a:pos x="0" y="42"/>
              </a:cxn>
              <a:cxn ang="0">
                <a:pos x="6" y="54"/>
              </a:cxn>
              <a:cxn ang="0">
                <a:pos x="54" y="24"/>
              </a:cxn>
              <a:cxn ang="0">
                <a:pos x="54" y="24"/>
              </a:cxn>
              <a:cxn ang="0">
                <a:pos x="18" y="72"/>
              </a:cxn>
              <a:cxn ang="0">
                <a:pos x="24" y="84"/>
              </a:cxn>
              <a:cxn ang="0">
                <a:pos x="90" y="42"/>
              </a:cxn>
              <a:cxn ang="0">
                <a:pos x="84" y="30"/>
              </a:cxn>
              <a:cxn ang="0">
                <a:pos x="42" y="60"/>
              </a:cxn>
            </a:cxnLst>
            <a:rect l="0" t="0" r="r" b="b"/>
            <a:pathLst>
              <a:path w="90" h="84">
                <a:moveTo>
                  <a:pt x="42" y="60"/>
                </a:moveTo>
                <a:lnTo>
                  <a:pt x="42" y="60"/>
                </a:lnTo>
                <a:lnTo>
                  <a:pt x="72" y="12"/>
                </a:lnTo>
                <a:lnTo>
                  <a:pt x="66" y="0"/>
                </a:lnTo>
                <a:lnTo>
                  <a:pt x="0" y="42"/>
                </a:lnTo>
                <a:lnTo>
                  <a:pt x="6" y="54"/>
                </a:lnTo>
                <a:lnTo>
                  <a:pt x="54" y="24"/>
                </a:lnTo>
                <a:lnTo>
                  <a:pt x="54" y="24"/>
                </a:lnTo>
                <a:lnTo>
                  <a:pt x="18" y="72"/>
                </a:lnTo>
                <a:lnTo>
                  <a:pt x="24" y="84"/>
                </a:lnTo>
                <a:lnTo>
                  <a:pt x="90" y="42"/>
                </a:lnTo>
                <a:lnTo>
                  <a:pt x="84" y="30"/>
                </a:lnTo>
                <a:lnTo>
                  <a:pt x="42" y="6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4" name="Freeform 144"/>
          <p:cNvSpPr>
            <a:spLocks/>
          </p:cNvSpPr>
          <p:nvPr/>
        </p:nvSpPr>
        <p:spPr bwMode="ltGray">
          <a:xfrm>
            <a:off x="11113" y="6091238"/>
            <a:ext cx="9525" cy="190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0"/>
              </a:cxn>
              <a:cxn ang="0">
                <a:pos x="0" y="0"/>
              </a:cxn>
              <a:cxn ang="0">
                <a:pos x="0" y="0"/>
              </a:cxn>
              <a:cxn ang="0">
                <a:pos x="0" y="12"/>
              </a:cxn>
              <a:cxn ang="0">
                <a:pos x="6" y="0"/>
              </a:cxn>
              <a:cxn ang="0">
                <a:pos x="6" y="0"/>
              </a:cxn>
            </a:cxnLst>
            <a:rect l="0" t="0" r="r" b="b"/>
            <a:pathLst>
              <a:path w="6" h="12">
                <a:moveTo>
                  <a:pt x="6" y="0"/>
                </a:moveTo>
                <a:lnTo>
                  <a:pt x="6" y="0"/>
                </a:lnTo>
                <a:lnTo>
                  <a:pt x="0" y="0"/>
                </a:lnTo>
                <a:lnTo>
                  <a:pt x="0" y="0"/>
                </a:lnTo>
                <a:lnTo>
                  <a:pt x="0" y="12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5" name="Freeform 145"/>
          <p:cNvSpPr>
            <a:spLocks/>
          </p:cNvSpPr>
          <p:nvPr/>
        </p:nvSpPr>
        <p:spPr bwMode="ltGray">
          <a:xfrm>
            <a:off x="11113" y="4056063"/>
            <a:ext cx="47625" cy="76200"/>
          </a:xfrm>
          <a:custGeom>
            <a:avLst/>
            <a:gdLst/>
            <a:ahLst/>
            <a:cxnLst>
              <a:cxn ang="0">
                <a:pos x="18" y="48"/>
              </a:cxn>
              <a:cxn ang="0">
                <a:pos x="18" y="48"/>
              </a:cxn>
              <a:cxn ang="0">
                <a:pos x="30" y="42"/>
              </a:cxn>
              <a:cxn ang="0">
                <a:pos x="0" y="0"/>
              </a:cxn>
              <a:cxn ang="0">
                <a:pos x="0" y="24"/>
              </a:cxn>
              <a:cxn ang="0">
                <a:pos x="18" y="48"/>
              </a:cxn>
              <a:cxn ang="0">
                <a:pos x="18" y="48"/>
              </a:cxn>
            </a:cxnLst>
            <a:rect l="0" t="0" r="r" b="b"/>
            <a:pathLst>
              <a:path w="30" h="48">
                <a:moveTo>
                  <a:pt x="18" y="48"/>
                </a:moveTo>
                <a:lnTo>
                  <a:pt x="18" y="48"/>
                </a:lnTo>
                <a:lnTo>
                  <a:pt x="30" y="42"/>
                </a:lnTo>
                <a:lnTo>
                  <a:pt x="0" y="0"/>
                </a:lnTo>
                <a:lnTo>
                  <a:pt x="0" y="24"/>
                </a:lnTo>
                <a:lnTo>
                  <a:pt x="18" y="48"/>
                </a:lnTo>
                <a:lnTo>
                  <a:pt x="18" y="48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6" name="Freeform 146"/>
          <p:cNvSpPr>
            <a:spLocks/>
          </p:cNvSpPr>
          <p:nvPr/>
        </p:nvSpPr>
        <p:spPr bwMode="ltGray">
          <a:xfrm>
            <a:off x="11113" y="6100763"/>
            <a:ext cx="57150" cy="104775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24" y="0"/>
              </a:cxn>
              <a:cxn ang="0">
                <a:pos x="24" y="0"/>
              </a:cxn>
              <a:cxn ang="0">
                <a:pos x="0" y="36"/>
              </a:cxn>
              <a:cxn ang="0">
                <a:pos x="0" y="66"/>
              </a:cxn>
              <a:cxn ang="0">
                <a:pos x="36" y="0"/>
              </a:cxn>
              <a:cxn ang="0">
                <a:pos x="36" y="0"/>
              </a:cxn>
            </a:cxnLst>
            <a:rect l="0" t="0" r="r" b="b"/>
            <a:pathLst>
              <a:path w="36" h="66">
                <a:moveTo>
                  <a:pt x="36" y="0"/>
                </a:moveTo>
                <a:lnTo>
                  <a:pt x="24" y="0"/>
                </a:lnTo>
                <a:lnTo>
                  <a:pt x="24" y="0"/>
                </a:lnTo>
                <a:lnTo>
                  <a:pt x="0" y="36"/>
                </a:lnTo>
                <a:lnTo>
                  <a:pt x="0" y="66"/>
                </a:lnTo>
                <a:lnTo>
                  <a:pt x="36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7" name="Rectangle 147"/>
          <p:cNvSpPr>
            <a:spLocks noChangeArrowheads="1"/>
          </p:cNvSpPr>
          <p:nvPr/>
        </p:nvSpPr>
        <p:spPr bwMode="ltGray">
          <a:xfrm rot="244926">
            <a:off x="1868488" y="5081588"/>
            <a:ext cx="255588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8" name="Rectangle 148"/>
          <p:cNvSpPr>
            <a:spLocks noChangeArrowheads="1"/>
          </p:cNvSpPr>
          <p:nvPr/>
        </p:nvSpPr>
        <p:spPr bwMode="ltGray">
          <a:xfrm rot="16001412">
            <a:off x="460375" y="3787775"/>
            <a:ext cx="219075" cy="1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69" name="Freeform 149"/>
          <p:cNvSpPr>
            <a:spLocks/>
          </p:cNvSpPr>
          <p:nvPr/>
        </p:nvSpPr>
        <p:spPr bwMode="ltGray">
          <a:xfrm>
            <a:off x="220663" y="5672138"/>
            <a:ext cx="228600" cy="244475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59" y="154"/>
              </a:cxn>
              <a:cxn ang="0">
                <a:pos x="117" y="120"/>
              </a:cxn>
              <a:cxn ang="0">
                <a:pos x="62" y="55"/>
              </a:cxn>
              <a:cxn ang="0">
                <a:pos x="104" y="34"/>
              </a:cxn>
              <a:cxn ang="0">
                <a:pos x="117" y="53"/>
              </a:cxn>
              <a:cxn ang="0">
                <a:pos x="141" y="47"/>
              </a:cxn>
              <a:cxn ang="0">
                <a:pos x="97" y="2"/>
              </a:cxn>
              <a:cxn ang="0">
                <a:pos x="36" y="33"/>
              </a:cxn>
              <a:cxn ang="0">
                <a:pos x="90" y="107"/>
              </a:cxn>
              <a:cxn ang="0">
                <a:pos x="28" y="101"/>
              </a:cxn>
              <a:cxn ang="0">
                <a:pos x="0" y="102"/>
              </a:cxn>
            </a:cxnLst>
            <a:rect l="0" t="0" r="r" b="b"/>
            <a:pathLst>
              <a:path w="144" h="154">
                <a:moveTo>
                  <a:pt x="0" y="102"/>
                </a:moveTo>
                <a:cubicBezTo>
                  <a:pt x="6" y="140"/>
                  <a:pt x="25" y="154"/>
                  <a:pt x="59" y="154"/>
                </a:cubicBezTo>
                <a:cubicBezTo>
                  <a:pt x="111" y="152"/>
                  <a:pt x="106" y="130"/>
                  <a:pt x="117" y="120"/>
                </a:cubicBezTo>
                <a:cubicBezTo>
                  <a:pt x="119" y="61"/>
                  <a:pt x="84" y="84"/>
                  <a:pt x="62" y="55"/>
                </a:cubicBezTo>
                <a:cubicBezTo>
                  <a:pt x="59" y="42"/>
                  <a:pt x="78" y="11"/>
                  <a:pt x="104" y="34"/>
                </a:cubicBezTo>
                <a:cubicBezTo>
                  <a:pt x="108" y="41"/>
                  <a:pt x="111" y="51"/>
                  <a:pt x="117" y="53"/>
                </a:cubicBezTo>
                <a:cubicBezTo>
                  <a:pt x="123" y="55"/>
                  <a:pt x="144" y="55"/>
                  <a:pt x="141" y="47"/>
                </a:cubicBezTo>
                <a:cubicBezTo>
                  <a:pt x="138" y="39"/>
                  <a:pt x="126" y="5"/>
                  <a:pt x="97" y="2"/>
                </a:cubicBezTo>
                <a:cubicBezTo>
                  <a:pt x="77" y="0"/>
                  <a:pt x="48" y="0"/>
                  <a:pt x="36" y="33"/>
                </a:cubicBezTo>
                <a:cubicBezTo>
                  <a:pt x="15" y="89"/>
                  <a:pt x="83" y="79"/>
                  <a:pt x="90" y="107"/>
                </a:cubicBezTo>
                <a:cubicBezTo>
                  <a:pt x="96" y="130"/>
                  <a:pt x="34" y="147"/>
                  <a:pt x="28" y="101"/>
                </a:cubicBezTo>
                <a:cubicBezTo>
                  <a:pt x="12" y="104"/>
                  <a:pt x="15" y="98"/>
                  <a:pt x="0" y="102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70" name="Freeform 150"/>
          <p:cNvSpPr>
            <a:spLocks/>
          </p:cNvSpPr>
          <p:nvPr/>
        </p:nvSpPr>
        <p:spPr bwMode="ltGray">
          <a:xfrm rot="18742963">
            <a:off x="982663" y="5635625"/>
            <a:ext cx="107950" cy="109538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59" y="154"/>
              </a:cxn>
              <a:cxn ang="0">
                <a:pos x="117" y="120"/>
              </a:cxn>
              <a:cxn ang="0">
                <a:pos x="62" y="55"/>
              </a:cxn>
              <a:cxn ang="0">
                <a:pos x="104" y="34"/>
              </a:cxn>
              <a:cxn ang="0">
                <a:pos x="117" y="53"/>
              </a:cxn>
              <a:cxn ang="0">
                <a:pos x="141" y="47"/>
              </a:cxn>
              <a:cxn ang="0">
                <a:pos x="97" y="2"/>
              </a:cxn>
              <a:cxn ang="0">
                <a:pos x="36" y="33"/>
              </a:cxn>
              <a:cxn ang="0">
                <a:pos x="90" y="107"/>
              </a:cxn>
              <a:cxn ang="0">
                <a:pos x="28" y="101"/>
              </a:cxn>
              <a:cxn ang="0">
                <a:pos x="0" y="102"/>
              </a:cxn>
            </a:cxnLst>
            <a:rect l="0" t="0" r="r" b="b"/>
            <a:pathLst>
              <a:path w="144" h="154">
                <a:moveTo>
                  <a:pt x="0" y="102"/>
                </a:moveTo>
                <a:cubicBezTo>
                  <a:pt x="6" y="140"/>
                  <a:pt x="25" y="154"/>
                  <a:pt x="59" y="154"/>
                </a:cubicBezTo>
                <a:cubicBezTo>
                  <a:pt x="111" y="152"/>
                  <a:pt x="106" y="130"/>
                  <a:pt x="117" y="120"/>
                </a:cubicBezTo>
                <a:cubicBezTo>
                  <a:pt x="113" y="47"/>
                  <a:pt x="84" y="84"/>
                  <a:pt x="62" y="55"/>
                </a:cubicBezTo>
                <a:cubicBezTo>
                  <a:pt x="59" y="42"/>
                  <a:pt x="78" y="11"/>
                  <a:pt x="104" y="34"/>
                </a:cubicBezTo>
                <a:cubicBezTo>
                  <a:pt x="108" y="41"/>
                  <a:pt x="111" y="51"/>
                  <a:pt x="117" y="53"/>
                </a:cubicBezTo>
                <a:cubicBezTo>
                  <a:pt x="123" y="55"/>
                  <a:pt x="144" y="55"/>
                  <a:pt x="141" y="47"/>
                </a:cubicBezTo>
                <a:cubicBezTo>
                  <a:pt x="138" y="39"/>
                  <a:pt x="126" y="5"/>
                  <a:pt x="97" y="2"/>
                </a:cubicBezTo>
                <a:cubicBezTo>
                  <a:pt x="77" y="0"/>
                  <a:pt x="48" y="0"/>
                  <a:pt x="36" y="33"/>
                </a:cubicBezTo>
                <a:cubicBezTo>
                  <a:pt x="15" y="89"/>
                  <a:pt x="83" y="79"/>
                  <a:pt x="90" y="107"/>
                </a:cubicBezTo>
                <a:cubicBezTo>
                  <a:pt x="96" y="130"/>
                  <a:pt x="34" y="147"/>
                  <a:pt x="28" y="101"/>
                </a:cubicBezTo>
                <a:cubicBezTo>
                  <a:pt x="12" y="104"/>
                  <a:pt x="15" y="98"/>
                  <a:pt x="0" y="102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71" name="Freeform 151"/>
          <p:cNvSpPr>
            <a:spLocks/>
          </p:cNvSpPr>
          <p:nvPr/>
        </p:nvSpPr>
        <p:spPr bwMode="ltGray">
          <a:xfrm>
            <a:off x="373063" y="3973513"/>
            <a:ext cx="552450" cy="2019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7" y="582"/>
              </a:cxn>
              <a:cxn ang="0">
                <a:pos x="348" y="1272"/>
              </a:cxn>
              <a:cxn ang="0">
                <a:pos x="54" y="676"/>
              </a:cxn>
              <a:cxn ang="0">
                <a:pos x="0" y="0"/>
              </a:cxn>
            </a:cxnLst>
            <a:rect l="0" t="0" r="r" b="b"/>
            <a:pathLst>
              <a:path w="348" h="1272">
                <a:moveTo>
                  <a:pt x="0" y="0"/>
                </a:moveTo>
                <a:lnTo>
                  <a:pt x="287" y="582"/>
                </a:lnTo>
                <a:lnTo>
                  <a:pt x="348" y="1272"/>
                </a:lnTo>
                <a:lnTo>
                  <a:pt x="54" y="67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96863"/>
                  <a:invGamma/>
                </a:schemeClr>
              </a:gs>
            </a:gsLst>
            <a:lin ang="189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72" name="Oval 152"/>
          <p:cNvSpPr>
            <a:spLocks noChangeArrowheads="1"/>
          </p:cNvSpPr>
          <p:nvPr/>
        </p:nvSpPr>
        <p:spPr bwMode="ltGray">
          <a:xfrm rot="19915651">
            <a:off x="469900" y="4837113"/>
            <a:ext cx="350838" cy="276225"/>
          </a:xfrm>
          <a:prstGeom prst="ellipse">
            <a:avLst/>
          </a:prstGeom>
          <a:gradFill rotWithShape="0">
            <a:gsLst>
              <a:gs pos="0">
                <a:schemeClr val="bg2">
                  <a:gamma/>
                  <a:shade val="9098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90980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charset="-128"/>
            </a:endParaRPr>
          </a:p>
        </p:txBody>
      </p:sp>
      <p:sp>
        <p:nvSpPr>
          <p:cNvPr id="527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27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27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9E81246F-DBF0-44F7-BC23-52097454AADF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  <p:sp>
        <p:nvSpPr>
          <p:cNvPr id="527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-jlc.kek.jp/subg/cdc/lib/DOC/TPCSchool/200801/Fujii_Keisuke/TPCfundamentals-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直線コネクタ 4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39511" y="1219199"/>
            <a:ext cx="8158163" cy="986973"/>
          </a:xfrm>
        </p:spPr>
        <p:txBody>
          <a:bodyPr/>
          <a:lstStyle/>
          <a:p>
            <a:pPr eaLnBrk="1" hangingPunct="1"/>
            <a:r>
              <a:rPr lang="en-US" altLang="ja-JP" sz="2800" b="1" u="sng" dirty="0" smtClean="0">
                <a:effectLst/>
              </a:rPr>
              <a:t>Beam Test and Detector R&amp;D</a:t>
            </a:r>
            <a:br>
              <a:rPr lang="en-US" altLang="ja-JP" sz="2800" b="1" u="sng" dirty="0" smtClean="0">
                <a:effectLst/>
              </a:rPr>
            </a:br>
            <a:r>
              <a:rPr lang="en-US" altLang="ja-JP" sz="2400" b="1" dirty="0" smtClean="0"/>
              <a:t> </a:t>
            </a:r>
            <a:endParaRPr lang="en-US" altLang="ja-JP" sz="2400" b="1" dirty="0" smtClean="0">
              <a:effectLst/>
            </a:endParaRPr>
          </a:p>
        </p:txBody>
      </p:sp>
      <p:cxnSp>
        <p:nvCxnSpPr>
          <p:cNvPr id="6" name="直線コネクタ 5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3046187" y="3429000"/>
            <a:ext cx="2852738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 dirty="0" smtClean="0"/>
              <a:t>LCWT 09 </a:t>
            </a:r>
            <a:endParaRPr lang="en-US" altLang="ja-JP" sz="2000" b="1" dirty="0"/>
          </a:p>
          <a:p>
            <a:r>
              <a:rPr lang="en-US" altLang="ja-JP" sz="2000" b="1" dirty="0" smtClean="0"/>
              <a:t>November 2, </a:t>
            </a:r>
            <a:r>
              <a:rPr lang="en-US" altLang="ja-JP" sz="2000" b="1" dirty="0"/>
              <a:t>2009</a:t>
            </a:r>
          </a:p>
          <a:p>
            <a:endParaRPr lang="en-US" altLang="ja-JP" sz="2000" b="1" dirty="0"/>
          </a:p>
          <a:p>
            <a:r>
              <a:rPr lang="en-US" altLang="ja-JP" sz="1600" b="1" dirty="0"/>
              <a:t>Takeshi MATSUDA</a:t>
            </a:r>
          </a:p>
          <a:p>
            <a:r>
              <a:rPr lang="en-US" altLang="ja-JP" sz="1600" b="1" dirty="0" smtClean="0"/>
              <a:t>DESY/FLC &amp; KEK/IPNS</a:t>
            </a:r>
            <a:endParaRPr lang="en-US" altLang="ja-JP" sz="1600" b="1" dirty="0"/>
          </a:p>
        </p:txBody>
      </p:sp>
      <p:cxnSp>
        <p:nvCxnSpPr>
          <p:cNvPr id="7" name="直線コネクタ 6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直線コネクタ 7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 bwMode="auto">
          <a:xfrm>
            <a:off x="199345" y="275772"/>
            <a:ext cx="854075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Position Resolution: GEM</a:t>
            </a:r>
            <a:r>
              <a:rPr kumimoji="1" lang="en-US" altLang="ja-JP" sz="2000" b="1" i="0" u="sng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TPC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Analytic formula of position resolution</a:t>
            </a:r>
            <a:r>
              <a:rPr kumimoji="1" lang="en-US" altLang="ja-JP" sz="2000" b="1" i="0" u="sng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1" lang="ja-JP" altLang="en-US" sz="2000" b="1" i="0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テキスト ボックス 7"/>
          <p:cNvSpPr txBox="1">
            <a:spLocks noChangeArrowheads="1"/>
          </p:cNvSpPr>
          <p:nvPr/>
        </p:nvSpPr>
        <p:spPr bwMode="auto">
          <a:xfrm>
            <a:off x="1865086" y="5403410"/>
            <a:ext cx="5130800" cy="1077218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600" b="1" u="sng" dirty="0" smtClean="0"/>
              <a:t>GEM</a:t>
            </a:r>
          </a:p>
          <a:p>
            <a:pPr algn="l"/>
            <a:r>
              <a:rPr lang="en-US" altLang="ja-JP" sz="1600" dirty="0" smtClean="0"/>
              <a:t>RMS</a:t>
            </a:r>
            <a:r>
              <a:rPr lang="ja-JP" altLang="en-US" sz="1600" dirty="0"/>
              <a:t>　</a:t>
            </a:r>
            <a:r>
              <a:rPr lang="en-US" altLang="ja-JP" sz="1600" dirty="0"/>
              <a:t>(avalanche) on pads= </a:t>
            </a:r>
            <a:r>
              <a:rPr lang="en-US" altLang="ja-JP" sz="1600" dirty="0" smtClean="0"/>
              <a:t>350μm (Adjustable)</a:t>
            </a:r>
            <a:endParaRPr lang="en-US" altLang="ja-JP" sz="1600" dirty="0"/>
          </a:p>
          <a:p>
            <a:pPr algn="l"/>
            <a:r>
              <a:rPr lang="en-US" altLang="ja-JP" sz="1600" dirty="0"/>
              <a:t>Neff around </a:t>
            </a:r>
            <a:r>
              <a:rPr lang="en-US" altLang="ja-JP" sz="1600" dirty="0" smtClean="0"/>
              <a:t>20</a:t>
            </a:r>
            <a:r>
              <a:rPr lang="ja-JP" altLang="en-US" sz="1600" dirty="0" smtClean="0"/>
              <a:t>　</a:t>
            </a:r>
            <a:r>
              <a:rPr lang="en-US" altLang="ja-JP" sz="1600" dirty="0" smtClean="0"/>
              <a:t>for 1mm x 6mm pads</a:t>
            </a:r>
          </a:p>
          <a:p>
            <a:pPr algn="l"/>
            <a:r>
              <a:rPr lang="en-US" altLang="ja-JP" sz="1600" dirty="0" smtClean="0"/>
              <a:t>If Neff &lt; 20  </a:t>
            </a:r>
            <a:r>
              <a:rPr lang="en-US" altLang="ja-JP" sz="1600" dirty="0" smtClean="0">
                <a:sym typeface="Wingdings" pitchFamily="2" charset="2"/>
              </a:rPr>
              <a:t> No GEM TPC fro ILC!</a:t>
            </a:r>
            <a:endParaRPr lang="ja-JP" altLang="en-US" sz="1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9541" y="1407885"/>
            <a:ext cx="6923315" cy="3643085"/>
          </a:xfrm>
          <a:prstGeom prst="rect">
            <a:avLst/>
          </a:prstGeom>
          <a:noFill/>
          <a:ln w="38100" cmpd="sng" algn="ctr">
            <a:solidFill>
              <a:srgbClr val="00B050"/>
            </a:solidFill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直線コネクタ 4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1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447468-AC38-47DA-9B0E-1A1F06C21DE0}" type="slidenum">
              <a:rPr lang="en-US" altLang="ja-JP" smtClean="0">
                <a:ea typeface="ＭＳ Ｐゴシック" pitchFamily="50" charset="-128"/>
              </a:rPr>
              <a:pPr/>
              <a:t>11</a:t>
            </a:fld>
            <a:endParaRPr lang="en-US" altLang="ja-JP" smtClean="0">
              <a:ea typeface="ＭＳ Ｐゴシック" pitchFamily="50" charset="-128"/>
            </a:endParaRPr>
          </a:p>
        </p:txBody>
      </p:sp>
      <p:cxnSp>
        <p:nvCxnSpPr>
          <p:cNvPr id="6" name="直線コネクタ 5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748393" y="1304698"/>
            <a:ext cx="7920038" cy="486287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altLang="ja-JP" sz="1600" b="1" u="sng" dirty="0">
                <a:ea typeface="ＭＳ Ｐゴシック" charset="-128"/>
              </a:rPr>
              <a:t>Analog TPC</a:t>
            </a:r>
            <a:r>
              <a:rPr lang="en-US" altLang="ja-JP" sz="1600" b="1" dirty="0" smtClean="0">
                <a:ea typeface="ＭＳ Ｐゴシック" charset="-128"/>
              </a:rPr>
              <a:t>:  Immediate options if the current ILC schedule</a:t>
            </a:r>
            <a:endParaRPr lang="en-US" altLang="ja-JP" sz="1600" b="1" dirty="0">
              <a:ea typeface="ＭＳ Ｐゴシック" charset="-128"/>
            </a:endParaRPr>
          </a:p>
          <a:p>
            <a:pPr algn="l">
              <a:defRPr/>
            </a:pPr>
            <a:endParaRPr lang="en-US" altLang="ja-JP" b="1" dirty="0"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2000" b="1" dirty="0">
                <a:solidFill>
                  <a:srgbClr val="FFFF00"/>
                </a:solidFill>
                <a:ea typeface="ＭＳ Ｐゴシック" charset="-128"/>
              </a:rPr>
              <a:t>   </a:t>
            </a:r>
            <a:r>
              <a:rPr lang="en-US" altLang="ja-JP" sz="1600" b="1" dirty="0">
                <a:latin typeface="+mj-lt"/>
                <a:ea typeface="ＭＳ Ｐゴシック" charset="-128"/>
              </a:rPr>
              <a:t>(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1) 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Multi layer GEM + Narrow 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(1mm wide) pad 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readout: </a:t>
            </a:r>
            <a:r>
              <a:rPr lang="en-US" altLang="ja-JP" sz="1600" b="1" dirty="0">
                <a:solidFill>
                  <a:schemeClr val="tx2">
                    <a:lumMod val="90000"/>
                  </a:schemeClr>
                </a:solidFill>
                <a:latin typeface="+mj-lt"/>
                <a:ea typeface="ＭＳ Ｐゴシック" charset="-128"/>
              </a:rPr>
              <a:t>  </a:t>
            </a:r>
          </a:p>
          <a:p>
            <a:pPr algn="l">
              <a:defRPr/>
            </a:pPr>
            <a:r>
              <a:rPr lang="en-US" altLang="ja-JP" sz="1600" b="1" dirty="0">
                <a:latin typeface="+mj-lt"/>
                <a:ea typeface="ＭＳ Ｐゴシック" charset="-128"/>
              </a:rPr>
              <a:t>	Defocusing by multilayer GEM</a:t>
            </a:r>
            <a:r>
              <a:rPr lang="ja-JP" altLang="en-US" sz="1600" b="1" dirty="0">
                <a:latin typeface="+mj-lt"/>
                <a:ea typeface="ＭＳ Ｐゴシック" charset="-128"/>
              </a:rPr>
              <a:t>　</a:t>
            </a:r>
            <a:endParaRPr lang="en-US" altLang="ja-JP" sz="1600" b="1" dirty="0">
              <a:latin typeface="+mj-lt"/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1600" b="1" dirty="0">
                <a:latin typeface="+mj-lt"/>
                <a:ea typeface="ＭＳ Ｐゴシック" charset="-128"/>
              </a:rPr>
              <a:t>	Narrow  (1mm) pads  </a:t>
            </a:r>
            <a:r>
              <a:rPr lang="en-US" altLang="ja-JP" sz="1600" b="1" dirty="0">
                <a:latin typeface="+mj-lt"/>
                <a:ea typeface="ＭＳ Ｐゴシック" charset="-128"/>
                <a:sym typeface="Wingdings" pitchFamily="2" charset="2"/>
              </a:rPr>
              <a:t>  Larger readout channels</a:t>
            </a:r>
          </a:p>
          <a:p>
            <a:pPr algn="l">
              <a:defRPr/>
            </a:pPr>
            <a:r>
              <a:rPr lang="en-US" altLang="ja-JP" sz="1600" b="1" dirty="0">
                <a:latin typeface="+mj-lt"/>
                <a:ea typeface="ＭＳ Ｐゴシック" charset="-128"/>
                <a:sym typeface="Wingdings" pitchFamily="2" charset="2"/>
              </a:rPr>
              <a:t>	Effective No. of electrons (Neff): </a:t>
            </a:r>
            <a:endParaRPr lang="en-US" altLang="ja-JP" sz="1600" b="1" dirty="0">
              <a:latin typeface="+mj-lt"/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1600" b="1" dirty="0">
                <a:latin typeface="+mj-lt"/>
                <a:ea typeface="ＭＳ Ｐゴシック" charset="-128"/>
              </a:rPr>
              <a:t>   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 (2) </a:t>
            </a:r>
            <a:r>
              <a:rPr lang="en-US" altLang="ja-JP" sz="1600" b="1" dirty="0" err="1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MicroMEGAS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 + Resistive 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anode pad (2-3mm wide)</a:t>
            </a:r>
            <a:endParaRPr lang="en-US" altLang="ja-JP" sz="1600" b="1" dirty="0">
              <a:solidFill>
                <a:schemeClr val="tx2">
                  <a:lumMod val="75000"/>
                </a:schemeClr>
              </a:solidFill>
              <a:latin typeface="+mj-lt"/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1600" b="1" dirty="0">
                <a:latin typeface="+mj-lt"/>
                <a:ea typeface="ＭＳ Ｐゴシック" charset="-128"/>
              </a:rPr>
              <a:t>	Widening signal by resistive 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anode </a:t>
            </a:r>
            <a:endParaRPr lang="en-US" altLang="ja-JP" sz="1600" b="1" dirty="0">
              <a:latin typeface="+mj-lt"/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1600" dirty="0">
                <a:latin typeface="+mj-lt"/>
                <a:ea typeface="ＭＳ Ｐゴシック" charset="-128"/>
              </a:rPr>
              <a:t>	</a:t>
            </a:r>
            <a:r>
              <a:rPr lang="en-US" altLang="ja-JP" sz="1600" b="1" dirty="0">
                <a:latin typeface="+mj-lt"/>
                <a:ea typeface="ＭＳ Ｐゴシック" charset="-128"/>
              </a:rPr>
              <a:t>Wider pads </a:t>
            </a:r>
            <a:r>
              <a:rPr lang="en-US" altLang="ja-JP" sz="1600" b="1" dirty="0">
                <a:latin typeface="+mj-lt"/>
                <a:ea typeface="ＭＳ Ｐゴシック" charset="-128"/>
                <a:sym typeface="Wingdings" pitchFamily="2" charset="2"/>
              </a:rPr>
              <a:t>  Less </a:t>
            </a:r>
            <a:r>
              <a:rPr lang="en-US" altLang="ja-JP" sz="1600" b="1" dirty="0" smtClean="0">
                <a:latin typeface="+mj-lt"/>
                <a:ea typeface="ＭＳ Ｐゴシック" charset="-128"/>
                <a:sym typeface="Wingdings" pitchFamily="2" charset="2"/>
              </a:rPr>
              <a:t>readout channels</a:t>
            </a:r>
          </a:p>
          <a:p>
            <a:pPr algn="l">
              <a:defRPr/>
            </a:pPr>
            <a:r>
              <a:rPr lang="en-US" altLang="ja-JP" sz="1600" b="1" dirty="0" smtClean="0">
                <a:latin typeface="+mj-lt"/>
                <a:ea typeface="ＭＳ Ｐゴシック" charset="-128"/>
                <a:sym typeface="Wingdings" pitchFamily="2" charset="2"/>
              </a:rPr>
              <a:t>	Neff:</a:t>
            </a:r>
            <a:endParaRPr lang="en-US" altLang="ja-JP" sz="1600" b="1" dirty="0">
              <a:latin typeface="+mn-lt"/>
              <a:ea typeface="ＭＳ Ｐゴシック" charset="-128"/>
            </a:endParaRPr>
          </a:p>
          <a:p>
            <a:pPr algn="l">
              <a:defRPr/>
            </a:pPr>
            <a:endParaRPr lang="en-US" altLang="ja-JP" sz="1600" b="1" dirty="0">
              <a:latin typeface="+mj-lt"/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1600" b="1" u="sng" dirty="0">
                <a:latin typeface="+mj-lt"/>
                <a:ea typeface="ＭＳ Ｐゴシック" charset="-128"/>
              </a:rPr>
              <a:t>Digital TPC</a:t>
            </a:r>
            <a:r>
              <a:rPr lang="en-US" altLang="ja-JP" sz="1600" b="1" dirty="0">
                <a:latin typeface="+mj-lt"/>
                <a:ea typeface="ＭＳ Ｐゴシック" charset="-128"/>
              </a:rPr>
              <a:t>:</a:t>
            </a:r>
            <a:r>
              <a:rPr lang="en-US" altLang="ja-JP" sz="1600" b="1" dirty="0">
                <a:solidFill>
                  <a:srgbClr val="FFFF00"/>
                </a:solidFill>
                <a:latin typeface="+mj-lt"/>
                <a:ea typeface="ＭＳ Ｐゴシック" charset="-128"/>
              </a:rPr>
              <a:t>  </a:t>
            </a:r>
          </a:p>
          <a:p>
            <a:pPr algn="l">
              <a:defRPr/>
            </a:pPr>
            <a:endParaRPr lang="en-US" altLang="ja-JP" sz="1600" b="1" dirty="0">
              <a:solidFill>
                <a:srgbClr val="FFFF00"/>
              </a:solidFill>
              <a:latin typeface="+mj-lt"/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1600" b="1" dirty="0">
                <a:solidFill>
                  <a:srgbClr val="FFFF00"/>
                </a:solidFill>
                <a:latin typeface="+mj-lt"/>
                <a:ea typeface="ＭＳ Ｐゴシック" charset="-128"/>
              </a:rPr>
              <a:t>  </a:t>
            </a:r>
            <a:r>
              <a:rPr lang="en-US" altLang="ja-JP" sz="1600" b="1" dirty="0" smtClean="0">
                <a:solidFill>
                  <a:srgbClr val="FFFF00"/>
                </a:solidFill>
                <a:latin typeface="+mj-lt"/>
                <a:ea typeface="ＭＳ Ｐゴシック" charset="-128"/>
              </a:rPr>
              <a:t>  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(3</a:t>
            </a:r>
            <a:r>
              <a:rPr lang="en-US" altLang="ja-JP" sz="1600" b="1" dirty="0" smtClean="0">
                <a:solidFill>
                  <a:schemeClr val="tx2">
                    <a:lumMod val="90000"/>
                  </a:schemeClr>
                </a:solidFill>
                <a:latin typeface="+mj-lt"/>
                <a:ea typeface="ＭＳ Ｐゴシック" charset="-128"/>
              </a:rPr>
              <a:t>) 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Ingrid-</a:t>
            </a:r>
            <a:r>
              <a:rPr lang="en-US" altLang="ja-JP" sz="1600" b="1" dirty="0" err="1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MicroMEGAS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 + </a:t>
            </a:r>
            <a:r>
              <a:rPr lang="en-US" altLang="ja-JP" sz="1600" b="1" dirty="0" err="1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Timepix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-128"/>
              </a:rPr>
              <a:t>:   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Digital TPC</a:t>
            </a:r>
            <a:endParaRPr lang="en-US" altLang="ja-JP" sz="1600" b="1" dirty="0">
              <a:latin typeface="+mj-lt"/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1600" b="1" dirty="0">
                <a:latin typeface="+mj-lt"/>
                <a:ea typeface="ＭＳ Ｐゴシック" charset="-128"/>
              </a:rPr>
              <a:t>   	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Digital </a:t>
            </a:r>
            <a:r>
              <a:rPr lang="en-US" altLang="ja-JP" sz="1600" b="1" dirty="0" smtClean="0">
                <a:latin typeface="+mj-lt"/>
                <a:ea typeface="ＭＳ Ｐゴシック" charset="-128"/>
                <a:sym typeface="Wingdings" pitchFamily="2" charset="2"/>
              </a:rPr>
              <a:t> 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Free </a:t>
            </a:r>
            <a:r>
              <a:rPr lang="en-US" altLang="ja-JP" sz="1600" b="1" dirty="0">
                <a:latin typeface="+mj-lt"/>
                <a:ea typeface="ＭＳ Ｐゴシック" charset="-128"/>
              </a:rPr>
              <a:t>from the gas gain fluctuation</a:t>
            </a:r>
          </a:p>
          <a:p>
            <a:pPr algn="l">
              <a:defRPr/>
            </a:pPr>
            <a:r>
              <a:rPr lang="en-US" altLang="ja-JP" sz="1600" b="1" dirty="0">
                <a:latin typeface="+mj-lt"/>
                <a:ea typeface="ＭＳ Ｐゴシック" charset="-128"/>
              </a:rPr>
              <a:t>  	       </a:t>
            </a:r>
            <a:r>
              <a:rPr lang="en-US" altLang="ja-JP" sz="1600" b="1" dirty="0" smtClean="0">
                <a:latin typeface="+mj-lt"/>
                <a:ea typeface="ＭＳ Ｐゴシック" charset="-128"/>
                <a:sym typeface="Wingdings" pitchFamily="2" charset="2"/>
              </a:rPr>
              <a:t> 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        More </a:t>
            </a:r>
            <a:r>
              <a:rPr lang="en-US" altLang="ja-JP" sz="1600" b="1" dirty="0">
                <a:latin typeface="+mj-lt"/>
                <a:ea typeface="ＭＳ Ｐゴシック" charset="-128"/>
              </a:rPr>
              <a:t>information from primary electrons and </a:t>
            </a:r>
          </a:p>
          <a:p>
            <a:pPr algn="l">
              <a:defRPr/>
            </a:pPr>
            <a:r>
              <a:rPr lang="en-US" altLang="ja-JP" sz="1600" b="1" dirty="0">
                <a:latin typeface="+mj-lt"/>
                <a:ea typeface="ＭＳ Ｐゴシック" charset="-128"/>
              </a:rPr>
              <a:t>                          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     Thus</a:t>
            </a:r>
            <a:r>
              <a:rPr lang="en-US" altLang="ja-JP" sz="1600" b="1" dirty="0" smtClean="0">
                <a:ea typeface="ＭＳ Ｐゴシック" charset="-128"/>
              </a:rPr>
              <a:t> better position resolution (to be demonstrated)</a:t>
            </a:r>
            <a:endParaRPr lang="en-US" altLang="ja-JP" sz="1600" b="1" dirty="0">
              <a:latin typeface="+mj-lt"/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1600" b="1" dirty="0">
                <a:solidFill>
                  <a:srgbClr val="FFFF00"/>
                </a:solidFill>
                <a:latin typeface="+mj-lt"/>
                <a:ea typeface="ＭＳ Ｐゴシック" charset="-128"/>
              </a:rPr>
              <a:t>  </a:t>
            </a:r>
            <a:r>
              <a:rPr lang="en-US" altLang="ja-JP" sz="1600" b="1" dirty="0" smtClean="0">
                <a:solidFill>
                  <a:srgbClr val="FFFF00"/>
                </a:solidFill>
                <a:latin typeface="+mj-lt"/>
                <a:ea typeface="ＭＳ Ｐゴシック" charset="-128"/>
              </a:rPr>
              <a:t> 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 (4) Multilayer </a:t>
            </a:r>
            <a:r>
              <a:rPr lang="en-US" altLang="ja-JP" sz="1600" b="1" dirty="0">
                <a:latin typeface="+mj-lt"/>
                <a:ea typeface="ＭＳ Ｐゴシック" charset="-128"/>
              </a:rPr>
              <a:t>GEM + </a:t>
            </a:r>
            <a:r>
              <a:rPr lang="en-US" altLang="ja-JP" sz="1600" b="1" dirty="0" err="1">
                <a:latin typeface="+mj-lt"/>
                <a:ea typeface="ＭＳ Ｐゴシック" charset="-128"/>
              </a:rPr>
              <a:t>Timepix</a:t>
            </a:r>
            <a:r>
              <a:rPr lang="en-US" altLang="ja-JP" sz="1600" b="1" dirty="0" smtClean="0">
                <a:latin typeface="+mj-lt"/>
                <a:ea typeface="ＭＳ Ｐゴシック" charset="-128"/>
              </a:rPr>
              <a:t>:   More an analog TPC?</a:t>
            </a:r>
            <a:endParaRPr lang="en-US" altLang="ja-JP" sz="1600" b="1" dirty="0">
              <a:latin typeface="+mj-lt"/>
              <a:ea typeface="ＭＳ Ｐゴシック" charset="-128"/>
            </a:endParaRPr>
          </a:p>
          <a:p>
            <a:pPr algn="l">
              <a:defRPr/>
            </a:pPr>
            <a:r>
              <a:rPr lang="en-US" altLang="ja-JP" sz="1600" b="1" dirty="0">
                <a:solidFill>
                  <a:srgbClr val="FFFF00"/>
                </a:solidFill>
                <a:latin typeface="+mj-lt"/>
                <a:ea typeface="ＭＳ Ｐゴシック" charset="-128"/>
              </a:rPr>
              <a:t>	</a:t>
            </a:r>
            <a:r>
              <a:rPr lang="en-US" altLang="ja-JP" sz="1600" b="1" dirty="0">
                <a:latin typeface="+mj-lt"/>
                <a:ea typeface="ＭＳ Ｐゴシック" charset="-128"/>
              </a:rPr>
              <a:t>Need to improve the efficiency for primary electrons</a:t>
            </a:r>
            <a:endParaRPr lang="en-US" altLang="ja-JP" sz="1600" b="1" dirty="0">
              <a:solidFill>
                <a:srgbClr val="FFFF00"/>
              </a:solidFill>
              <a:latin typeface="+mj-lt"/>
              <a:ea typeface="ＭＳ Ｐゴシック" charset="-128"/>
            </a:endParaRPr>
          </a:p>
        </p:txBody>
      </p:sp>
      <p:cxnSp>
        <p:nvCxnSpPr>
          <p:cNvPr id="7" name="直線コネクタ 6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1571934" y="333829"/>
            <a:ext cx="581280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000" b="1" u="sng" dirty="0" smtClean="0">
                <a:ea typeface="ＭＳ Ｐゴシック" charset="-128"/>
              </a:rPr>
              <a:t>Options of MPGD for ILC TPC</a:t>
            </a:r>
            <a:endParaRPr lang="en-US" altLang="ja-JP" sz="2000" b="1" u="sng" dirty="0">
              <a:ea typeface="ＭＳ Ｐゴシック" charset="-128"/>
            </a:endParaRPr>
          </a:p>
          <a:p>
            <a:pPr>
              <a:defRPr/>
            </a:pPr>
            <a:r>
              <a:rPr lang="en-US" altLang="ja-JP" sz="1600" b="1" dirty="0">
                <a:ea typeface="ＭＳ Ｐゴシック" charset="-128"/>
              </a:rPr>
              <a:t>Based on the 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studies with </a:t>
            </a:r>
            <a:r>
              <a:rPr lang="en-US" altLang="ja-JP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small 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MPGD TPC Prototypes</a:t>
            </a:r>
            <a:endParaRPr lang="en-US" altLang="ja-JP" sz="1600" b="1" dirty="0">
              <a:ea typeface="ＭＳ Ｐゴシック" charset="-128"/>
            </a:endParaRPr>
          </a:p>
        </p:txBody>
      </p:sp>
      <p:cxnSp>
        <p:nvCxnSpPr>
          <p:cNvPr id="8" name="直線コネクタ 7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直線コネクタ 4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787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400" b="1" u="sng" dirty="0" smtClean="0"/>
              <a:t>TPC Large Prototype Beam Test</a:t>
            </a:r>
            <a:endParaRPr lang="ja-JP" altLang="en-US" sz="2400" b="1" dirty="0" smtClean="0"/>
          </a:p>
        </p:txBody>
      </p:sp>
      <p:cxnSp>
        <p:nvCxnSpPr>
          <p:cNvPr id="6" name="直線コネクタ 5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9488" y="1295400"/>
            <a:ext cx="6748462" cy="4498975"/>
          </a:xfrm>
          <a:noFill/>
        </p:spPr>
      </p:pic>
      <p:cxnSp>
        <p:nvCxnSpPr>
          <p:cNvPr id="7" name="直線コネクタ 6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直線コネクタ 7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02216" y="390979"/>
            <a:ext cx="6192837" cy="936625"/>
          </a:xfrm>
        </p:spPr>
        <p:txBody>
          <a:bodyPr/>
          <a:lstStyle/>
          <a:p>
            <a:r>
              <a:rPr lang="en-US" altLang="ja-JP" sz="2000" b="1" dirty="0" smtClean="0">
                <a:solidFill>
                  <a:schemeClr val="tx1"/>
                </a:solidFill>
              </a:rPr>
              <a:t>TPC Large Prototype Beam Test at DESY </a:t>
            </a:r>
            <a:r>
              <a:rPr lang="en-US" altLang="ja-JP" sz="2000" b="1" u="sng" dirty="0" smtClean="0">
                <a:solidFill>
                  <a:schemeClr val="tx1"/>
                </a:solidFill>
              </a:rPr>
              <a:t>: </a:t>
            </a:r>
            <a:endParaRPr lang="en-US" altLang="ja-JP" sz="2000" b="1" dirty="0">
              <a:solidFill>
                <a:schemeClr val="tx1"/>
              </a:solidFill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964520" y="1441450"/>
            <a:ext cx="7127875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763">
              <a:tabLst>
                <a:tab pos="449263" algn="l"/>
              </a:tabLst>
            </a:pPr>
            <a:r>
              <a:rPr lang="en-US" altLang="ja-JP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Goals</a:t>
            </a:r>
          </a:p>
          <a:p>
            <a:pPr indent="4763">
              <a:tabLst>
                <a:tab pos="449263" algn="l"/>
              </a:tabLst>
            </a:pPr>
            <a:endParaRPr lang="en-US" altLang="ja-JP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60375" lvl="1" indent="-276225" algn="just">
              <a:buFont typeface="Wingdings" pitchFamily="2" charset="2"/>
              <a:buChar char="l"/>
              <a:tabLst>
                <a:tab pos="449263" algn="l"/>
              </a:tabLst>
            </a:pP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Study,  in practice, design and fabrication</a:t>
            </a:r>
            <a:r>
              <a:rPr lang="en-US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of</a:t>
            </a:r>
            <a:r>
              <a:rPr lang="en-US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all components of MPGD TPC in larger scale; </a:t>
            </a:r>
            <a:r>
              <a:rPr lang="en-US" altLang="ja-JP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 f</a:t>
            </a:r>
            <a:r>
              <a:rPr lang="en-US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ield</a:t>
            </a:r>
            <a:r>
              <a:rPr lang="en-US" altLang="ja-JP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cage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altLang="ja-JP" sz="1600" dirty="0"/>
              <a:t> </a:t>
            </a:r>
            <a:r>
              <a:rPr lang="en-US" altLang="ja-JP" sz="1600" b="1" dirty="0" smtClean="0"/>
              <a:t>an</a:t>
            </a:r>
            <a:r>
              <a:rPr lang="en-US" altLang="ja-JP" sz="1600" dirty="0" smtClean="0"/>
              <a:t> </a:t>
            </a:r>
            <a:r>
              <a:rPr lang="en-US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endplate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altLang="ja-JP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detector modules, front-end 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electronics and field mapping of non uniform magnetic field</a:t>
            </a:r>
            <a:r>
              <a:rPr lang="en-US" altLang="ja-JP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marL="460375" lvl="1" indent="-276225" algn="just">
              <a:buFont typeface="Wingdings" pitchFamily="2" charset="2"/>
              <a:buChar char="l"/>
              <a:tabLst>
                <a:tab pos="449263" algn="l"/>
              </a:tabLst>
            </a:pPr>
            <a:endParaRPr lang="en-US" altLang="ja-JP" sz="1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60375" lvl="1" indent="-276225" algn="just">
              <a:buFont typeface="Wingdings" pitchFamily="2" charset="2"/>
              <a:buChar char="l"/>
              <a:tabLst>
                <a:tab pos="449263" algn="l"/>
              </a:tabLst>
            </a:pP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Demonstrate 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full-volume trucking in non-uniform  magnetic field,  trying to provide a proof for the momentum resolution at LC 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TPC:  R&amp;D goal (1-a)</a:t>
            </a:r>
          </a:p>
          <a:p>
            <a:pPr marL="460375" lvl="1" indent="-276225" algn="just">
              <a:buFont typeface="Wingdings" pitchFamily="2" charset="2"/>
              <a:buChar char="l"/>
              <a:tabLst>
                <a:tab pos="449263" algn="l"/>
              </a:tabLst>
            </a:pPr>
            <a:endParaRPr lang="en-US" altLang="ja-JP" sz="16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60375" lvl="1" indent="-276225" algn="just">
              <a:buFont typeface="Wingdings" pitchFamily="2" charset="2"/>
              <a:buChar char="l"/>
              <a:tabLst>
                <a:tab pos="449263" algn="l"/>
              </a:tabLst>
            </a:pPr>
            <a:r>
              <a:rPr lang="en-US" altLang="ja-JP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Demonstrate </a:t>
            </a:r>
            <a:r>
              <a:rPr lang="en-US" altLang="ja-JP" sz="1600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dE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en-US" altLang="ja-JP" sz="1600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dX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capability of MPGD TPC. </a:t>
            </a:r>
          </a:p>
          <a:p>
            <a:pPr marL="460375" lvl="1" indent="-276225" algn="just">
              <a:buFont typeface="Wingdings" pitchFamily="2" charset="2"/>
              <a:buChar char="l"/>
              <a:tabLst>
                <a:tab pos="449263" algn="l"/>
              </a:tabLst>
            </a:pP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Study effects of detector boundaries. </a:t>
            </a:r>
            <a:endParaRPr lang="en-US" altLang="ja-JP" sz="1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60375" lvl="1" indent="-276225" algn="just">
              <a:tabLst>
                <a:tab pos="449263" algn="l"/>
              </a:tabLst>
            </a:pPr>
            <a:endParaRPr lang="en-US" altLang="ja-JP" sz="1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60375" lvl="1" indent="-276225" algn="just">
              <a:buFont typeface="Wingdings" pitchFamily="2" charset="2"/>
              <a:buChar char="l"/>
              <a:tabLst>
                <a:tab pos="449263" algn="l"/>
              </a:tabLst>
            </a:pP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Develop methods and software </a:t>
            </a:r>
            <a:r>
              <a:rPr lang="en-US" altLang="ja-JP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for (tracking,) alignment</a:t>
            </a:r>
            <a:r>
              <a:rPr lang="en-US" altLang="ja-JP" sz="1600" dirty="0"/>
              <a:t>, </a:t>
            </a: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calibration, and corrections.</a:t>
            </a:r>
          </a:p>
          <a:p>
            <a:pPr marL="460375" lvl="1" indent="-276225" algn="l">
              <a:buFont typeface="Wingdings" pitchFamily="2" charset="2"/>
              <a:buNone/>
              <a:tabLst>
                <a:tab pos="449263" algn="l"/>
              </a:tabLst>
            </a:pPr>
            <a:endParaRPr lang="en-US" altLang="ja-JP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indent="4763" algn="r">
              <a:tabLst>
                <a:tab pos="449263" algn="l"/>
              </a:tabLst>
            </a:pPr>
            <a:r>
              <a:rPr lang="en-US" altLang="ja-JP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(Beijing tracker review, Jan 2007)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線コネクタ 25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直線コネクタ 12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1C1F80-6740-4D8C-88D8-4544920CE58E}" type="slidenum">
              <a:rPr lang="en-US" altLang="ja-JP" smtClean="0">
                <a:ea typeface="ＭＳ Ｐゴシック" pitchFamily="50" charset="-128"/>
              </a:rPr>
              <a:pPr/>
              <a:t>14</a:t>
            </a:fld>
            <a:endParaRPr lang="en-US" altLang="ja-JP" smtClean="0">
              <a:ea typeface="ＭＳ Ｐゴシック" pitchFamily="50" charset="-128"/>
            </a:endParaRPr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1" name="Text Box 9"/>
          <p:cNvSpPr txBox="1">
            <a:spLocks noChangeArrowheads="1"/>
          </p:cNvSpPr>
          <p:nvPr/>
        </p:nvSpPr>
        <p:spPr bwMode="auto">
          <a:xfrm>
            <a:off x="533397" y="1417873"/>
            <a:ext cx="8131631" cy="366254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ja-JP" b="1" dirty="0" smtClean="0">
                <a:sym typeface="Wingdings" pitchFamily="2" charset="2"/>
              </a:rPr>
              <a:t> </a:t>
            </a:r>
            <a:r>
              <a:rPr lang="en-US" altLang="ja-JP" b="1" u="sng" dirty="0" smtClean="0">
                <a:sym typeface="Wingdings" pitchFamily="2" charset="2"/>
              </a:rPr>
              <a:t>Two steps</a:t>
            </a:r>
            <a:r>
              <a:rPr lang="en-US" altLang="ja-JP" b="1" dirty="0" smtClean="0">
                <a:sym typeface="Wingdings" pitchFamily="2" charset="2"/>
              </a:rPr>
              <a:t>:</a:t>
            </a:r>
          </a:p>
          <a:p>
            <a:pPr algn="l"/>
            <a:endParaRPr lang="en-US" altLang="en-US" sz="1600" b="1" dirty="0" smtClean="0">
              <a:sym typeface="Wingdings" pitchFamily="2" charset="2"/>
            </a:endParaRPr>
          </a:p>
          <a:p>
            <a:pPr algn="l">
              <a:buFont typeface="Wingdings" pitchFamily="2" charset="2"/>
              <a:buNone/>
            </a:pPr>
            <a:r>
              <a:rPr lang="en-US" altLang="en-US" b="1" dirty="0" smtClean="0"/>
              <a:t>(1)  </a:t>
            </a:r>
            <a:r>
              <a:rPr lang="en-US" altLang="en-US" b="1" u="sng" dirty="0" err="1" smtClean="0"/>
              <a:t>σ</a:t>
            </a:r>
            <a:r>
              <a:rPr lang="en-US" altLang="en-US" b="1" u="sng" baseline="-25000" dirty="0" err="1" smtClean="0"/>
              <a:t>rφ</a:t>
            </a:r>
            <a:r>
              <a:rPr lang="en-US" altLang="en-US" b="1" dirty="0" smtClean="0"/>
              <a:t>:  </a:t>
            </a:r>
            <a:r>
              <a:rPr lang="en-US" altLang="en-US" b="1" dirty="0" smtClean="0">
                <a:solidFill>
                  <a:schemeClr val="tx2">
                    <a:lumMod val="75000"/>
                  </a:schemeClr>
                </a:solidFill>
              </a:rPr>
              <a:t>OK  </a:t>
            </a:r>
            <a:r>
              <a:rPr lang="en-US" altLang="en-US" b="1" dirty="0" smtClean="0"/>
              <a:t>also at LP1 :   Present status</a:t>
            </a:r>
          </a:p>
          <a:p>
            <a:pPr marL="400050" indent="-400050" algn="l">
              <a:buFont typeface="Wingdings" pitchFamily="2" charset="2"/>
              <a:buAutoNum type="romanLcParenBoth"/>
            </a:pPr>
            <a:endParaRPr lang="en-US" altLang="ja-JP" sz="1600" b="1" dirty="0" smtClean="0"/>
          </a:p>
          <a:p>
            <a:pPr algn="l">
              <a:buFont typeface="Wingdings" pitchFamily="2" charset="2"/>
              <a:buNone/>
            </a:pPr>
            <a:r>
              <a:rPr lang="en-US" altLang="ja-JP" sz="1600" b="1" dirty="0" smtClean="0">
                <a:sym typeface="Wingdings" pitchFamily="2" charset="2"/>
              </a:rPr>
              <a:t>	  MPGD TPC  </a:t>
            </a:r>
            <a:endParaRPr lang="en-US" altLang="ja-JP" sz="1600" b="1" u="sng" dirty="0" smtClean="0"/>
          </a:p>
          <a:p>
            <a:pPr algn="l">
              <a:buFont typeface="Wingdings" pitchFamily="2" charset="2"/>
              <a:buNone/>
            </a:pPr>
            <a:r>
              <a:rPr lang="en-US" altLang="ja-JP" sz="1600" b="1" dirty="0" smtClean="0">
                <a:sym typeface="Wingdings" pitchFamily="2" charset="2"/>
              </a:rPr>
              <a:t>	</a:t>
            </a:r>
            <a:r>
              <a:rPr lang="en-US" altLang="ja-JP" b="1" dirty="0" smtClean="0">
                <a:solidFill>
                  <a:srgbClr val="FFC000"/>
                </a:solidFill>
                <a:sym typeface="Wingdings" pitchFamily="2" charset="2"/>
              </a:rPr>
              <a:t>   </a:t>
            </a:r>
            <a:r>
              <a:rPr lang="en-US" altLang="ja-JP" sz="1600" b="1" dirty="0" smtClean="0">
                <a:latin typeface="+mn-lt"/>
                <a:sym typeface="Wingdings" pitchFamily="2" charset="2"/>
              </a:rPr>
              <a:t>Gas of low diffusion (high </a:t>
            </a:r>
            <a:r>
              <a:rPr lang="en-US" altLang="ja-JP" sz="1600" b="1" dirty="0" err="1" smtClean="0">
                <a:latin typeface="+mn-lt"/>
                <a:sym typeface="Wingdings" pitchFamily="2" charset="2"/>
              </a:rPr>
              <a:t>ωτ</a:t>
            </a:r>
            <a:r>
              <a:rPr lang="ja-JP" altLang="en-US" sz="1600" b="1" dirty="0" smtClean="0">
                <a:latin typeface="+mn-lt"/>
                <a:sym typeface="Wingdings" pitchFamily="2" charset="2"/>
              </a:rPr>
              <a:t>）：　</a:t>
            </a:r>
            <a:r>
              <a:rPr lang="en-US" altLang="ja-JP" sz="1600" b="1" dirty="0" smtClean="0">
                <a:latin typeface="+mn-lt"/>
                <a:sym typeface="Wingdings" pitchFamily="2" charset="2"/>
              </a:rPr>
              <a:t>Ar:CF4:Isobutene</a:t>
            </a:r>
            <a:r>
              <a:rPr lang="ja-JP" altLang="en-US" sz="1600" b="1" dirty="0" smtClean="0">
                <a:latin typeface="+mn-lt"/>
                <a:sym typeface="Wingdings" pitchFamily="2" charset="2"/>
              </a:rPr>
              <a:t>　（</a:t>
            </a:r>
            <a:r>
              <a:rPr lang="en-US" altLang="ja-JP" sz="1600" b="1" dirty="0" smtClean="0">
                <a:latin typeface="+mn-lt"/>
                <a:sym typeface="Wingdings" pitchFamily="2" charset="2"/>
              </a:rPr>
              <a:t>T2K gas)</a:t>
            </a:r>
          </a:p>
          <a:p>
            <a:pPr algn="l">
              <a:buFont typeface="Wingdings" pitchFamily="2" charset="2"/>
              <a:buNone/>
            </a:pPr>
            <a:endParaRPr lang="en-US" altLang="ja-JP" sz="1600" b="1" dirty="0"/>
          </a:p>
          <a:p>
            <a:pPr algn="l">
              <a:buFont typeface="Wingdings" pitchFamily="2" charset="2"/>
              <a:buNone/>
            </a:pPr>
            <a:r>
              <a:rPr lang="en-US" altLang="ja-JP" b="1" dirty="0" smtClean="0">
                <a:sym typeface="Wingdings" pitchFamily="2" charset="2"/>
              </a:rPr>
              <a:t>(2)  </a:t>
            </a:r>
            <a:r>
              <a:rPr lang="en-US" altLang="ja-JP" b="1" u="sng" dirty="0" smtClean="0">
                <a:sym typeface="Wingdings" pitchFamily="2" charset="2"/>
              </a:rPr>
              <a:t>Momentum resolution: </a:t>
            </a:r>
            <a:r>
              <a:rPr lang="en-US" altLang="ja-JP" b="1" dirty="0" smtClean="0">
                <a:solidFill>
                  <a:srgbClr val="FFFF00"/>
                </a:solidFill>
              </a:rPr>
              <a:t>  More difficult</a:t>
            </a:r>
          </a:p>
          <a:p>
            <a:pPr algn="l">
              <a:buFont typeface="Wingdings" pitchFamily="2" charset="2"/>
              <a:buNone/>
            </a:pPr>
            <a:endParaRPr lang="en-US" altLang="ja-JP" sz="1600" b="1" dirty="0" smtClean="0">
              <a:solidFill>
                <a:srgbClr val="FFFF00"/>
              </a:solidFill>
            </a:endParaRPr>
          </a:p>
          <a:p>
            <a:pPr algn="l">
              <a:buFont typeface="Wingdings" pitchFamily="2" charset="2"/>
              <a:buNone/>
            </a:pPr>
            <a:r>
              <a:rPr lang="en-US" altLang="ja-JP" sz="1600" b="1" dirty="0" smtClean="0">
                <a:solidFill>
                  <a:srgbClr val="FFFF00"/>
                </a:solidFill>
                <a:latin typeface="+mj-lt"/>
                <a:sym typeface="Wingdings" pitchFamily="2" charset="2"/>
              </a:rPr>
              <a:t>	</a:t>
            </a:r>
            <a:r>
              <a:rPr lang="en-US" altLang="ja-JP" sz="1600" b="1" dirty="0" smtClean="0">
                <a:latin typeface="+mj-lt"/>
                <a:sym typeface="Wingdings" pitchFamily="2" charset="2"/>
              </a:rPr>
              <a:t>   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 pitchFamily="2" charset="2"/>
              </a:rPr>
              <a:t>Non uniformity of PCMAG magnetic field (in purpose  ILC)</a:t>
            </a:r>
          </a:p>
          <a:p>
            <a:pPr algn="l">
              <a:buFont typeface="Wingdings" pitchFamily="2" charset="2"/>
              <a:buNone/>
            </a:pPr>
            <a:r>
              <a:rPr lang="en-US" altLang="ja-JP" sz="1600" b="1" dirty="0" smtClean="0">
                <a:latin typeface="+mj-lt"/>
                <a:sym typeface="Wingdings" pitchFamily="2" charset="2"/>
              </a:rPr>
              <a:t>	   Distortion of other sources: Field cage, endplate</a:t>
            </a:r>
          </a:p>
          <a:p>
            <a:pPr algn="l">
              <a:buFont typeface="Wingdings" pitchFamily="2" charset="2"/>
              <a:buNone/>
            </a:pPr>
            <a:r>
              <a:rPr lang="en-US" altLang="ja-JP" sz="1600" b="1" dirty="0" smtClean="0">
                <a:latin typeface="+mj-lt"/>
                <a:sym typeface="Wingdings" pitchFamily="2" charset="2"/>
              </a:rPr>
              <a:t>	</a:t>
            </a:r>
            <a:r>
              <a:rPr lang="en-US" altLang="ja-JP" sz="1600" b="1" dirty="0" smtClean="0">
                <a:sym typeface="Wingdings" pitchFamily="2" charset="2"/>
              </a:rPr>
              <a:t>   Distortion due  to ion feedback (Ion disks)</a:t>
            </a:r>
            <a:endParaRPr lang="en-US" altLang="ja-JP" sz="1600" b="1" dirty="0" smtClean="0">
              <a:latin typeface="+mj-lt"/>
              <a:sym typeface="Wingdings" pitchFamily="2" charset="2"/>
            </a:endParaRPr>
          </a:p>
          <a:p>
            <a:pPr algn="l">
              <a:buFont typeface="Wingdings" pitchFamily="2" charset="2"/>
              <a:buNone/>
            </a:pPr>
            <a:r>
              <a:rPr lang="en-US" altLang="ja-JP" sz="1600" b="1" dirty="0" smtClean="0">
                <a:latin typeface="+mj-lt"/>
                <a:sym typeface="Wingdings" pitchFamily="2" charset="2"/>
              </a:rPr>
              <a:t> </a:t>
            </a:r>
          </a:p>
          <a:p>
            <a:pPr algn="l">
              <a:buFont typeface="Wingdings" pitchFamily="2" charset="2"/>
              <a:buNone/>
            </a:pPr>
            <a:r>
              <a:rPr lang="en-US" altLang="ja-JP" sz="1600" dirty="0" smtClean="0">
                <a:latin typeface="+mj-lt"/>
                <a:sym typeface="Wingdings" pitchFamily="2" charset="2"/>
              </a:rPr>
              <a:t>	   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 pitchFamily="2" charset="2"/>
              </a:rPr>
              <a:t> </a:t>
            </a:r>
            <a:r>
              <a:rPr lang="en-US" altLang="ja-JP" sz="1600" b="1" dirty="0" smtClean="0">
                <a:solidFill>
                  <a:srgbClr val="72F927"/>
                </a:solidFill>
                <a:latin typeface="+mj-lt"/>
                <a:sym typeface="Wingdings" pitchFamily="2" charset="2"/>
              </a:rPr>
              <a:t>Tracking Software for the non uniform magnetic field (Urgent!)</a:t>
            </a:r>
          </a:p>
        </p:txBody>
      </p:sp>
      <p:cxnSp>
        <p:nvCxnSpPr>
          <p:cNvPr id="15" name="直線コネクタ 14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92163" y="363538"/>
            <a:ext cx="747077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 u="sng" dirty="0" smtClean="0"/>
              <a:t>Measurement of Momentum Resolution</a:t>
            </a:r>
          </a:p>
          <a:p>
            <a:r>
              <a:rPr lang="en-US" altLang="ja-JP" b="1" dirty="0" smtClean="0"/>
              <a:t>LP </a:t>
            </a:r>
            <a:endParaRPr lang="en-US" altLang="ja-JP" b="1" dirty="0"/>
          </a:p>
        </p:txBody>
      </p:sp>
      <p:cxnSp>
        <p:nvCxnSpPr>
          <p:cNvPr id="16" name="直線コネクタ 15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線コネクタ 16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611188" y="1358900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ja-JP"/>
              <a:t> </a:t>
            </a:r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線コネクタ 20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直線コネクタ 21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線コネクタ 22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直線コネクタ 23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直線コネクタ 24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テキスト ボックス 18"/>
          <p:cNvSpPr txBox="1"/>
          <p:nvPr/>
        </p:nvSpPr>
        <p:spPr>
          <a:xfrm>
            <a:off x="685403" y="5515429"/>
            <a:ext cx="7638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u="sng" dirty="0" smtClean="0">
                <a:solidFill>
                  <a:schemeClr val="tx2">
                    <a:lumMod val="75000"/>
                  </a:schemeClr>
                </a:solidFill>
              </a:rPr>
              <a:t>But also, eventually comparison/selection of technologies</a:t>
            </a:r>
            <a:endParaRPr kumimoji="1" lang="ja-JP" altLang="en-US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918029"/>
          </a:xfrm>
        </p:spPr>
        <p:txBody>
          <a:bodyPr/>
          <a:lstStyle/>
          <a:p>
            <a:r>
              <a:rPr lang="en-US" altLang="ja-JP" sz="2000" b="1" u="sng" dirty="0" smtClean="0">
                <a:solidFill>
                  <a:schemeClr val="tx1"/>
                </a:solidFill>
              </a:rPr>
              <a:t>TPC Large Prototype Beam Test (LP2) from 2011</a:t>
            </a:r>
            <a:br>
              <a:rPr lang="en-US" altLang="ja-JP" sz="2000" b="1" u="sng" dirty="0" smtClean="0">
                <a:solidFill>
                  <a:schemeClr val="tx1"/>
                </a:solidFill>
              </a:rPr>
            </a:br>
            <a:r>
              <a:rPr lang="en-US" altLang="ja-JP" sz="1800" b="1" dirty="0" smtClean="0">
                <a:solidFill>
                  <a:schemeClr val="tx1"/>
                </a:solidFill>
              </a:rPr>
              <a:t>Current Plan </a:t>
            </a:r>
            <a:endParaRPr kumimoji="1" lang="ja-JP" altLang="en-US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82199" y="1687290"/>
            <a:ext cx="7361916" cy="3871682"/>
          </a:xfrm>
          <a:ln w="25400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altLang="ja-JP" sz="1800" b="1" dirty="0" smtClean="0"/>
              <a:t> 2010 	Continue LP1 test at DESY </a:t>
            </a:r>
          </a:p>
          <a:p>
            <a:pPr>
              <a:buNone/>
            </a:pPr>
            <a:endParaRPr lang="en-US" altLang="ja-JP" sz="1600" b="1" dirty="0" smtClean="0"/>
          </a:p>
          <a:p>
            <a:pPr>
              <a:buNone/>
            </a:pPr>
            <a:r>
              <a:rPr lang="en-US" altLang="ja-JP" sz="1800" b="1" dirty="0" smtClean="0"/>
              <a:t> 2011  	 LP2: Move to a </a:t>
            </a:r>
            <a:r>
              <a:rPr lang="en-US" altLang="ja-JP" sz="1800" b="1" dirty="0" smtClean="0">
                <a:solidFill>
                  <a:schemeClr val="tx2">
                    <a:lumMod val="75000"/>
                  </a:schemeClr>
                </a:solidFill>
              </a:rPr>
              <a:t>high momentum </a:t>
            </a:r>
            <a:r>
              <a:rPr lang="en-US" altLang="ja-JP" sz="1800" b="1" dirty="0" err="1" smtClean="0">
                <a:solidFill>
                  <a:schemeClr val="tx2">
                    <a:lumMod val="75000"/>
                  </a:schemeClr>
                </a:solidFill>
              </a:rPr>
              <a:t>hadron</a:t>
            </a:r>
            <a:r>
              <a:rPr lang="en-US" altLang="ja-JP" sz="1800" b="1" dirty="0" smtClean="0">
                <a:solidFill>
                  <a:schemeClr val="tx2">
                    <a:lumMod val="75000"/>
                  </a:schemeClr>
                </a:solidFill>
              </a:rPr>
              <a:t> beam</a:t>
            </a:r>
            <a:r>
              <a:rPr lang="en-US" altLang="ja-JP" sz="1800" b="1" dirty="0" smtClean="0"/>
              <a:t>:</a:t>
            </a:r>
          </a:p>
          <a:p>
            <a:pPr>
              <a:buNone/>
            </a:pPr>
            <a:endParaRPr lang="en-US" altLang="ja-JP" sz="1800" b="1" dirty="0" smtClean="0"/>
          </a:p>
          <a:p>
            <a:pPr>
              <a:buNone/>
            </a:pPr>
            <a:r>
              <a:rPr lang="en-US" altLang="ja-JP" sz="1600" b="1" dirty="0" smtClean="0"/>
              <a:t>	    	</a:t>
            </a:r>
            <a:r>
              <a:rPr lang="en-US" altLang="ja-JP" sz="1600" b="1" dirty="0" smtClean="0">
                <a:sym typeface="Wingdings" pitchFamily="2" charset="2"/>
              </a:rPr>
              <a:t>   </a:t>
            </a:r>
            <a:r>
              <a:rPr lang="en-US" altLang="ja-JP" sz="1600" b="1" dirty="0" smtClean="0"/>
              <a:t>Limitation using electron beam to measure momentum.</a:t>
            </a:r>
          </a:p>
          <a:p>
            <a:pPr>
              <a:buNone/>
            </a:pPr>
            <a:endParaRPr lang="en-US" altLang="ja-JP" sz="1600" b="1" dirty="0" smtClean="0"/>
          </a:p>
          <a:p>
            <a:pPr>
              <a:buNone/>
            </a:pPr>
            <a:r>
              <a:rPr lang="en-US" altLang="ja-JP" sz="1600" b="1" dirty="0" smtClean="0"/>
              <a:t>               </a:t>
            </a:r>
            <a:r>
              <a:rPr lang="en-US" altLang="ja-JP" sz="1600" b="1" dirty="0" smtClean="0">
                <a:sym typeface="Wingdings" pitchFamily="2" charset="2"/>
              </a:rPr>
              <a:t>	 </a:t>
            </a:r>
            <a:r>
              <a:rPr lang="en-US" altLang="ja-JP" sz="1600" b="1" dirty="0" smtClean="0"/>
              <a:t>Options of magnet</a:t>
            </a:r>
          </a:p>
          <a:p>
            <a:pPr>
              <a:buNone/>
            </a:pPr>
            <a:r>
              <a:rPr lang="en-US" altLang="ja-JP" sz="1600" b="1" dirty="0" smtClean="0"/>
              <a:t>			Move the current PCMAG</a:t>
            </a:r>
          </a:p>
          <a:p>
            <a:pPr>
              <a:buNone/>
            </a:pPr>
            <a:r>
              <a:rPr lang="en-US" altLang="ja-JP" sz="1600" b="1" dirty="0" smtClean="0"/>
              <a:t>			Find  a proper high filed magnet accommodates  </a:t>
            </a:r>
          </a:p>
          <a:p>
            <a:pPr>
              <a:buNone/>
            </a:pPr>
            <a:r>
              <a:rPr lang="en-US" altLang="ja-JP" sz="1600" b="1" dirty="0" smtClean="0"/>
              <a:t>				current 	LP1 TPC (Solenoid preferable).</a:t>
            </a:r>
          </a:p>
          <a:p>
            <a:pPr>
              <a:buNone/>
            </a:pPr>
            <a:r>
              <a:rPr lang="en-US" altLang="ja-JP" sz="1600" b="1" dirty="0" smtClean="0"/>
              <a:t>		</a:t>
            </a:r>
            <a:r>
              <a:rPr lang="en-US" altLang="ja-JP" sz="1600" b="1" dirty="0" smtClean="0">
                <a:sym typeface="Wingdings" pitchFamily="2" charset="2"/>
              </a:rPr>
              <a:t> </a:t>
            </a:r>
            <a:r>
              <a:rPr lang="en-US" altLang="ja-JP" sz="1600" b="1" dirty="0" smtClean="0"/>
              <a:t>Build also a new field cage with a laser  track calibration</a:t>
            </a:r>
          </a:p>
          <a:p>
            <a:pPr>
              <a:buNone/>
            </a:pPr>
            <a:r>
              <a:rPr lang="en-US" altLang="ja-JP" sz="1600" b="1" dirty="0" smtClean="0">
                <a:sym typeface="Wingdings" pitchFamily="2" charset="2"/>
              </a:rPr>
              <a:t>		 </a:t>
            </a:r>
            <a:r>
              <a:rPr lang="en-US" altLang="ja-JP" sz="1600" b="1" dirty="0" smtClean="0"/>
              <a:t>With TPC “Advanced Endplate” (need resources!)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CD1E68-874B-47E4-A1CF-51CC2FE9868A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62883" y="1248231"/>
            <a:ext cx="7768318" cy="4165598"/>
          </a:xfrm>
          <a:ln w="25400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kumimoji="1" lang="en-US" altLang="ja-JP" sz="1800" b="1" u="sng" dirty="0" smtClean="0"/>
              <a:t>Momentum measurement : </a:t>
            </a:r>
          </a:p>
          <a:p>
            <a:pPr>
              <a:buNone/>
            </a:pPr>
            <a:r>
              <a:rPr lang="en-US" altLang="ja-JP" sz="1800" b="1" dirty="0" smtClean="0"/>
              <a:t>	</a:t>
            </a:r>
            <a:r>
              <a:rPr lang="en-US" altLang="ja-JP" sz="1400" b="1" dirty="0" smtClean="0"/>
              <a:t>A standard h</a:t>
            </a:r>
            <a:r>
              <a:rPr kumimoji="1" lang="en-US" altLang="ja-JP" sz="1400" b="1" dirty="0" smtClean="0"/>
              <a:t>igh momentum </a:t>
            </a:r>
            <a:r>
              <a:rPr kumimoji="1" lang="en-US" altLang="ja-JP" sz="1400" b="1" dirty="0" err="1" smtClean="0"/>
              <a:t>hadron</a:t>
            </a:r>
            <a:r>
              <a:rPr kumimoji="1" lang="en-US" altLang="ja-JP" sz="1400" b="1" dirty="0" smtClean="0"/>
              <a:t> beam line:  where?</a:t>
            </a:r>
          </a:p>
          <a:p>
            <a:pPr>
              <a:buNone/>
            </a:pPr>
            <a:r>
              <a:rPr lang="en-US" altLang="ja-JP" sz="1400" b="1" dirty="0" smtClean="0"/>
              <a:t>	Liquid He supply &amp; He gas recovery for PCMAG </a:t>
            </a:r>
            <a:r>
              <a:rPr lang="en-US" altLang="ja-JP" sz="1400" b="1" dirty="0" smtClean="0">
                <a:sym typeface="Wingdings" pitchFamily="2" charset="2"/>
              </a:rPr>
              <a:t>	  Modify PCMAG with </a:t>
            </a:r>
            <a:r>
              <a:rPr lang="en-US" altLang="ja-JP" sz="1400" b="1" dirty="0" err="1" smtClean="0">
                <a:sym typeface="Wingdings" pitchFamily="2" charset="2"/>
              </a:rPr>
              <a:t>cryo</a:t>
            </a:r>
            <a:r>
              <a:rPr lang="en-US" altLang="ja-JP" sz="1400" b="1" dirty="0" smtClean="0">
                <a:sym typeface="Wingdings" pitchFamily="2" charset="2"/>
              </a:rPr>
              <a:t>-coolers</a:t>
            </a:r>
          </a:p>
          <a:p>
            <a:pPr>
              <a:buNone/>
            </a:pPr>
            <a:endParaRPr lang="en-US" altLang="ja-JP" sz="1400" b="1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ja-JP" sz="1800" b="1" u="sng" dirty="0" smtClean="0">
                <a:sym typeface="Wingdings" pitchFamily="2" charset="2"/>
              </a:rPr>
              <a:t>Double track separation </a:t>
            </a:r>
            <a:r>
              <a:rPr lang="en-US" altLang="ja-JP" sz="1800" b="1" dirty="0" smtClean="0">
                <a:sym typeface="Wingdings" pitchFamily="2" charset="2"/>
              </a:rPr>
              <a:t>(Jet environment)</a:t>
            </a:r>
          </a:p>
          <a:p>
            <a:pPr>
              <a:buNone/>
            </a:pPr>
            <a:r>
              <a:rPr lang="en-US" altLang="ja-JP" sz="1600" b="1" dirty="0" smtClean="0">
                <a:sym typeface="Wingdings" pitchFamily="2" charset="2"/>
              </a:rPr>
              <a:t>	</a:t>
            </a:r>
            <a:r>
              <a:rPr lang="en-US" altLang="ja-JP" sz="1400" b="1" dirty="0" smtClean="0">
                <a:sym typeface="Wingdings" pitchFamily="2" charset="2"/>
              </a:rPr>
              <a:t>In principle we may simulate the situation from single track parameters.</a:t>
            </a:r>
          </a:p>
          <a:p>
            <a:pPr>
              <a:buNone/>
            </a:pPr>
            <a:r>
              <a:rPr lang="en-US" altLang="ja-JP" sz="1400" b="1" dirty="0" smtClean="0">
                <a:sym typeface="Wingdings" pitchFamily="2" charset="2"/>
              </a:rPr>
              <a:t>	Base line shift (proper tune of readout electronics and MPGD system)</a:t>
            </a:r>
          </a:p>
          <a:p>
            <a:pPr>
              <a:buNone/>
            </a:pPr>
            <a:r>
              <a:rPr lang="en-US" altLang="ja-JP" sz="1400" b="1" dirty="0" smtClean="0">
                <a:sym typeface="Wingdings" pitchFamily="2" charset="2"/>
              </a:rPr>
              <a:t>	Ion issue -&gt; simulation  in the </a:t>
            </a:r>
            <a:r>
              <a:rPr lang="en-US" altLang="ja-JP" sz="1400" b="1" dirty="0" err="1" smtClean="0">
                <a:sym typeface="Wingdings" pitchFamily="2" charset="2"/>
              </a:rPr>
              <a:t>fisrt</a:t>
            </a:r>
            <a:endParaRPr lang="en-US" altLang="ja-JP" sz="1400" b="1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ja-JP" sz="1600" b="1" dirty="0" smtClean="0">
                <a:sym typeface="Wingdings" pitchFamily="2" charset="2"/>
              </a:rPr>
              <a:t>	</a:t>
            </a:r>
          </a:p>
          <a:p>
            <a:pPr>
              <a:buNone/>
            </a:pPr>
            <a:r>
              <a:rPr lang="en-US" altLang="ja-JP" sz="1800" b="1" u="sng" dirty="0" smtClean="0">
                <a:sym typeface="Wingdings" pitchFamily="2" charset="2"/>
              </a:rPr>
              <a:t>Bunch structure</a:t>
            </a:r>
          </a:p>
          <a:p>
            <a:pPr>
              <a:buNone/>
            </a:pPr>
            <a:r>
              <a:rPr lang="en-US" altLang="ja-JP" sz="1800" b="1" dirty="0" smtClean="0">
                <a:sym typeface="Wingdings" pitchFamily="2" charset="2"/>
              </a:rPr>
              <a:t>	</a:t>
            </a:r>
            <a:r>
              <a:rPr lang="en-US" altLang="ja-JP" sz="1400" b="1" dirty="0" smtClean="0">
                <a:sym typeface="Wingdings" pitchFamily="2" charset="2"/>
              </a:rPr>
              <a:t>Back grounds and Ion disks   by a laser sauce</a:t>
            </a:r>
          </a:p>
          <a:p>
            <a:pPr>
              <a:buNone/>
            </a:pPr>
            <a:r>
              <a:rPr lang="en-US" altLang="ja-JP" sz="1400" b="1" dirty="0" smtClean="0">
                <a:sym typeface="Wingdings" pitchFamily="2" charset="2"/>
              </a:rPr>
              <a:t>	Power pulsing  and cooling (“Advanced endplate”)</a:t>
            </a:r>
          </a:p>
          <a:p>
            <a:pPr>
              <a:buNone/>
            </a:pPr>
            <a:r>
              <a:rPr lang="en-US" altLang="ja-JP" sz="1400" b="1" dirty="0" smtClean="0">
                <a:sym typeface="Wingdings" pitchFamily="2" charset="2"/>
              </a:rPr>
              <a:t>		  Pad plane with readout electronics may be tested in lab.</a:t>
            </a:r>
            <a:endParaRPr kumimoji="1" lang="ja-JP" altLang="en-US" sz="1400" b="1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 bwMode="auto">
          <a:xfrm>
            <a:off x="229053" y="301171"/>
            <a:ext cx="8540750" cy="91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TPC Large Prototype Beam Test (LP2) </a:t>
            </a:r>
            <a:endParaRPr lang="en-US" altLang="ja-JP" sz="2000" b="1" u="sng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Some issues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4604" y="5733145"/>
            <a:ext cx="6307339" cy="58477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Actually many things can be done in lab. Or by simulation</a:t>
            </a:r>
          </a:p>
          <a:p>
            <a:r>
              <a:rPr lang="en-US" altLang="ja-JP" sz="1600" b="1" dirty="0" smtClean="0"/>
              <a:t>based on the basic parameters checked also by beam tests.</a:t>
            </a:r>
            <a:endParaRPr kumimoji="1" lang="ja-JP" altLang="en-US" sz="16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671286"/>
          </a:xfrm>
        </p:spPr>
        <p:txBody>
          <a:bodyPr/>
          <a:lstStyle/>
          <a:p>
            <a:r>
              <a:rPr lang="en-US" altLang="ja-JP" sz="2400" b="1" u="sng" dirty="0" smtClean="0">
                <a:solidFill>
                  <a:schemeClr val="tx1"/>
                </a:solidFill>
              </a:rPr>
              <a:t>Calorimeter R&amp;D</a:t>
            </a:r>
            <a:br>
              <a:rPr lang="en-US" altLang="ja-JP" sz="2400" b="1" u="sng" dirty="0" smtClean="0">
                <a:solidFill>
                  <a:schemeClr val="tx1"/>
                </a:solidFill>
              </a:rPr>
            </a:br>
            <a:r>
              <a:rPr lang="en-US" altLang="ja-JP" sz="2000" b="1" u="sng" dirty="0" smtClean="0">
                <a:solidFill>
                  <a:schemeClr val="tx1"/>
                </a:solidFill>
              </a:rPr>
              <a:t>More technology options</a:t>
            </a:r>
            <a:endParaRPr kumimoji="1" lang="ja-JP" altLang="en-US" sz="2000" b="1" u="sng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48343" y="3283858"/>
            <a:ext cx="5210628" cy="3305628"/>
          </a:xfrm>
        </p:spPr>
        <p:txBody>
          <a:bodyPr/>
          <a:lstStyle/>
          <a:p>
            <a:pPr>
              <a:buNone/>
            </a:pPr>
            <a:r>
              <a:rPr lang="en-US" altLang="ja-JP" sz="1800" b="1" u="sng" dirty="0" smtClean="0"/>
              <a:t>Many detector options</a:t>
            </a:r>
            <a:r>
              <a:rPr lang="en-US" altLang="ja-JP" sz="1800" b="1" dirty="0" smtClean="0"/>
              <a:t>:   </a:t>
            </a:r>
            <a:r>
              <a:rPr lang="en-US" altLang="ja-JP" sz="1800" b="1" dirty="0" smtClean="0">
                <a:sym typeface="Wingdings" pitchFamily="2" charset="2"/>
              </a:rPr>
              <a:t> CALICE</a:t>
            </a:r>
            <a:endParaRPr lang="en-US" altLang="ja-JP" sz="1800" b="1" dirty="0" smtClean="0"/>
          </a:p>
          <a:p>
            <a:pPr>
              <a:buNone/>
            </a:pPr>
            <a:r>
              <a:rPr lang="en-US" altLang="ja-JP" sz="1200" b="1" dirty="0" smtClean="0"/>
              <a:t>	PFA calorimeter: EM calorimeter</a:t>
            </a:r>
          </a:p>
          <a:p>
            <a:pPr>
              <a:buNone/>
            </a:pPr>
            <a:r>
              <a:rPr lang="en-US" altLang="ja-JP" sz="1200" b="1" dirty="0" smtClean="0"/>
              <a:t>	• CALICE Si-W ECAL</a:t>
            </a:r>
          </a:p>
          <a:p>
            <a:pPr>
              <a:buNone/>
            </a:pPr>
            <a:r>
              <a:rPr lang="en-US" altLang="ja-JP" sz="1200" b="1" dirty="0" smtClean="0"/>
              <a:t>	• </a:t>
            </a:r>
            <a:r>
              <a:rPr lang="en-US" altLang="ja-JP" sz="1200" b="1" dirty="0" err="1" smtClean="0"/>
              <a:t>SiD</a:t>
            </a:r>
            <a:r>
              <a:rPr lang="en-US" altLang="ja-JP" sz="1200" b="1" dirty="0" smtClean="0"/>
              <a:t> Si-W ECAL</a:t>
            </a:r>
          </a:p>
          <a:p>
            <a:pPr>
              <a:buNone/>
            </a:pPr>
            <a:r>
              <a:rPr lang="en-US" altLang="ja-JP" sz="1200" b="1" dirty="0" smtClean="0"/>
              <a:t>	• CALICE </a:t>
            </a:r>
            <a:r>
              <a:rPr lang="en-US" altLang="ja-JP" sz="1200" b="1" dirty="0" err="1" smtClean="0"/>
              <a:t>Scintillator</a:t>
            </a:r>
            <a:r>
              <a:rPr lang="en-US" altLang="ja-JP" sz="1200" b="1" dirty="0" smtClean="0"/>
              <a:t>-W ECAL</a:t>
            </a:r>
          </a:p>
          <a:p>
            <a:pPr>
              <a:buNone/>
            </a:pPr>
            <a:r>
              <a:rPr lang="en-US" altLang="ja-JP" sz="1200" b="1" dirty="0" smtClean="0"/>
              <a:t>	• CALICE MAPS Digital ECAL</a:t>
            </a:r>
          </a:p>
          <a:p>
            <a:pPr>
              <a:buNone/>
            </a:pPr>
            <a:r>
              <a:rPr lang="en-US" altLang="ja-JP" sz="1200" b="1" dirty="0" smtClean="0"/>
              <a:t>  	PFA Calorimeter: HCAL</a:t>
            </a:r>
          </a:p>
          <a:p>
            <a:pPr>
              <a:buNone/>
            </a:pPr>
            <a:r>
              <a:rPr lang="en-US" altLang="ja-JP" sz="1200" b="1" dirty="0" smtClean="0"/>
              <a:t>	• CALICE </a:t>
            </a:r>
            <a:r>
              <a:rPr lang="en-US" altLang="ja-JP" sz="1200" b="1" dirty="0" err="1" smtClean="0"/>
              <a:t>Scintillator</a:t>
            </a:r>
            <a:r>
              <a:rPr lang="en-US" altLang="ja-JP" sz="1200" b="1" dirty="0" smtClean="0"/>
              <a:t> Analog HCAL (AHCAL)</a:t>
            </a:r>
          </a:p>
          <a:p>
            <a:pPr>
              <a:buNone/>
            </a:pPr>
            <a:r>
              <a:rPr lang="en-US" altLang="ja-JP" sz="1200" b="1" dirty="0" smtClean="0"/>
              <a:t>	• CALICE RPC Digital HCAL (DHCAL)</a:t>
            </a:r>
          </a:p>
          <a:p>
            <a:pPr>
              <a:buNone/>
            </a:pPr>
            <a:r>
              <a:rPr lang="en-US" altLang="ja-JP" sz="1200" b="1" dirty="0" smtClean="0"/>
              <a:t>	• CALICE </a:t>
            </a:r>
            <a:r>
              <a:rPr lang="en-US" altLang="ja-JP" sz="1200" b="1" dirty="0" err="1" smtClean="0"/>
              <a:t>MicroMegas</a:t>
            </a:r>
            <a:r>
              <a:rPr lang="en-US" altLang="ja-JP" sz="1200" b="1" dirty="0" smtClean="0"/>
              <a:t> DHCAL</a:t>
            </a:r>
          </a:p>
          <a:p>
            <a:pPr>
              <a:buNone/>
            </a:pPr>
            <a:r>
              <a:rPr lang="en-US" altLang="ja-JP" sz="1200" b="1" dirty="0" smtClean="0"/>
              <a:t>	• CALICE GEM DHCAL</a:t>
            </a:r>
          </a:p>
          <a:p>
            <a:pPr>
              <a:buNone/>
            </a:pPr>
            <a:r>
              <a:rPr lang="en-US" altLang="ja-JP" sz="1200" b="1" dirty="0" smtClean="0"/>
              <a:t>	• CALICE RPC Semi-Digital HCAL (</a:t>
            </a:r>
            <a:r>
              <a:rPr lang="en-US" altLang="ja-JP" sz="1200" b="1" dirty="0" err="1" smtClean="0"/>
              <a:t>sDHCAL</a:t>
            </a:r>
            <a:r>
              <a:rPr lang="en-US" altLang="ja-JP" sz="1200" b="1" dirty="0" smtClean="0"/>
              <a:t>)</a:t>
            </a:r>
          </a:p>
          <a:p>
            <a:pPr>
              <a:buNone/>
            </a:pPr>
            <a:r>
              <a:rPr kumimoji="1" lang="en-US" altLang="ja-JP" sz="1200" b="1" dirty="0" smtClean="0"/>
              <a:t>	Dream calorimeters</a:t>
            </a:r>
            <a:endParaRPr kumimoji="1" lang="ja-JP" altLang="en-US" sz="12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377371" y="2061029"/>
            <a:ext cx="798285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ja-JP" b="1" u="sng" dirty="0" smtClean="0"/>
              <a:t>Goals of beam Test</a:t>
            </a:r>
            <a:r>
              <a:rPr lang="en-US" altLang="ja-JP" b="1" dirty="0" smtClean="0"/>
              <a:t>:</a:t>
            </a:r>
          </a:p>
          <a:p>
            <a:pPr algn="l"/>
            <a:r>
              <a:rPr lang="en-US" altLang="ja-JP" sz="1600" b="1" dirty="0" smtClean="0"/>
              <a:t>	Establish technology: basic performance of calorimeter</a:t>
            </a:r>
          </a:p>
          <a:p>
            <a:pPr algn="l"/>
            <a:r>
              <a:rPr lang="en-US" altLang="ja-JP" sz="1600" b="1" dirty="0" smtClean="0"/>
              <a:t>	Tune the reconstruction algorithms</a:t>
            </a:r>
          </a:p>
          <a:p>
            <a:pPr algn="l"/>
            <a:r>
              <a:rPr lang="en-US" altLang="ja-JP" sz="1600" b="1" dirty="0" smtClean="0"/>
              <a:t>	Validate/tune Monte Carlo models</a:t>
            </a:r>
            <a:endParaRPr lang="ja-JP" altLang="en-US" sz="16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8056" y="3265716"/>
            <a:ext cx="3428548" cy="304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正方形/長方形 5"/>
          <p:cNvSpPr/>
          <p:nvPr/>
        </p:nvSpPr>
        <p:spPr>
          <a:xfrm>
            <a:off x="319312" y="1158466"/>
            <a:ext cx="85344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ja-JP" b="1" u="sng" dirty="0" smtClean="0"/>
              <a:t>Goals of R&amp;D</a:t>
            </a:r>
            <a:r>
              <a:rPr lang="en-US" altLang="ja-JP" b="1" dirty="0" smtClean="0"/>
              <a:t>:</a:t>
            </a:r>
          </a:p>
          <a:p>
            <a:pPr algn="l"/>
            <a:r>
              <a:rPr lang="en-US" altLang="ja-JP" sz="1600" b="1" dirty="0" smtClean="0"/>
              <a:t>	Demonstrate feasibility of (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</a:rPr>
              <a:t>Particle Flow Approach) </a:t>
            </a:r>
            <a:r>
              <a:rPr lang="en-US" altLang="ja-JP" sz="1600" b="1" dirty="0" smtClean="0"/>
              <a:t>calorimeter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ja-JP" sz="1600" b="1" dirty="0" smtClean="0"/>
              <a:t>for ILC</a:t>
            </a:r>
          </a:p>
          <a:p>
            <a:pPr algn="l"/>
            <a:r>
              <a:rPr lang="en-US" altLang="ja-JP" sz="1600" b="1" dirty="0" smtClean="0"/>
              <a:t>	Well defined already?  </a:t>
            </a:r>
            <a:r>
              <a:rPr lang="en-US" altLang="ja-JP" sz="1600" b="1" dirty="0" smtClean="0">
                <a:solidFill>
                  <a:schemeClr val="tx2">
                    <a:lumMod val="50000"/>
                  </a:schemeClr>
                </a:solidFill>
              </a:rPr>
              <a:t>Do we need a proof for PFA? </a:t>
            </a:r>
            <a:endParaRPr lang="ja-JP" alt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543" y="1480457"/>
            <a:ext cx="8200571" cy="476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5907314" y="957942"/>
            <a:ext cx="2460172" cy="304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/>
              <a:t>(Lei Xia/ANL HEP</a:t>
            </a:r>
            <a:endParaRPr lang="ja-JP" altLang="en-US" sz="1400" b="1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671286"/>
          </a:xfrm>
        </p:spPr>
        <p:txBody>
          <a:bodyPr/>
          <a:lstStyle/>
          <a:p>
            <a:r>
              <a:rPr lang="en-US" altLang="ja-JP" sz="2400" b="1" u="sng" dirty="0" smtClean="0">
                <a:solidFill>
                  <a:schemeClr val="tx1"/>
                </a:solidFill>
              </a:rPr>
              <a:t>Calorimeter R&amp;D</a:t>
            </a:r>
            <a:br>
              <a:rPr lang="en-US" altLang="ja-JP" sz="2400" b="1" u="sng" dirty="0" smtClean="0">
                <a:solidFill>
                  <a:schemeClr val="tx1"/>
                </a:solidFill>
              </a:rPr>
            </a:br>
            <a:r>
              <a:rPr lang="en-US" altLang="ja-JP" sz="2000" b="1" u="sng" dirty="0" smtClean="0">
                <a:solidFill>
                  <a:schemeClr val="tx1"/>
                </a:solidFill>
              </a:rPr>
              <a:t>More technology options</a:t>
            </a:r>
            <a:endParaRPr kumimoji="1" lang="ja-JP" altLang="en-US" sz="2000" b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625" y="246742"/>
            <a:ext cx="8540750" cy="711201"/>
          </a:xfrm>
        </p:spPr>
        <p:txBody>
          <a:bodyPr/>
          <a:lstStyle/>
          <a:p>
            <a:r>
              <a:rPr kumimoji="1" lang="en-US" altLang="ja-JP" sz="2400" b="1" u="sng" dirty="0" smtClean="0"/>
              <a:t>Calorimeter: Large Module Test</a:t>
            </a:r>
            <a:endParaRPr kumimoji="1" lang="ja-JP" altLang="en-US" sz="2400" b="1" u="sng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258" y="1059543"/>
            <a:ext cx="5430419" cy="380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343" y="5133067"/>
            <a:ext cx="4944382" cy="149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5698047" y="5704115"/>
            <a:ext cx="243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basically,  o</a:t>
            </a:r>
            <a:r>
              <a:rPr kumimoji="1" lang="en-US" altLang="ja-JP" b="1" dirty="0" smtClean="0"/>
              <a:t>r   else?</a:t>
            </a:r>
            <a:endParaRPr kumimoji="1" lang="ja-JP" alt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5168" y="1349829"/>
            <a:ext cx="8540750" cy="718457"/>
          </a:xfrm>
        </p:spPr>
        <p:txBody>
          <a:bodyPr/>
          <a:lstStyle/>
          <a:p>
            <a:r>
              <a:rPr kumimoji="1" lang="en-US" altLang="ja-JP" sz="2400" b="1" u="sng" dirty="0" smtClean="0"/>
              <a:t>Apologies</a:t>
            </a:r>
            <a:endParaRPr kumimoji="1" lang="ja-JP" altLang="en-US" sz="2400" b="1" u="sng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914" y="2921000"/>
            <a:ext cx="7561943" cy="881742"/>
          </a:xfrm>
        </p:spPr>
        <p:txBody>
          <a:bodyPr/>
          <a:lstStyle/>
          <a:p>
            <a:pPr algn="just">
              <a:buNone/>
            </a:pPr>
            <a:r>
              <a:rPr lang="en-US" altLang="ja-JP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supposed not to discuss R&amp;D’s themselves.  But since I</a:t>
            </a:r>
          </a:p>
          <a:p>
            <a:pPr algn="just">
              <a:buNone/>
            </a:pPr>
            <a:r>
              <a:rPr lang="en-US" altLang="ja-JP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still do not know what I should talk. So I started with TPC R&amp;D!</a:t>
            </a:r>
          </a:p>
          <a:p>
            <a:pPr algn="just">
              <a:buNone/>
            </a:pPr>
            <a:endParaRPr kumimoji="1" lang="en-US" altLang="ja-JP" sz="1800" b="1" dirty="0" smtClean="0"/>
          </a:p>
          <a:p>
            <a:pPr>
              <a:buNone/>
            </a:pPr>
            <a:endParaRPr kumimoji="1" lang="ja-JP" altLang="en-US" sz="1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5371" y="228600"/>
            <a:ext cx="7518400" cy="1048658"/>
          </a:xfrm>
        </p:spPr>
        <p:txBody>
          <a:bodyPr/>
          <a:lstStyle/>
          <a:p>
            <a:r>
              <a:rPr lang="en-US" altLang="ja-JP" sz="2400" b="1" u="sng" dirty="0" smtClean="0"/>
              <a:t>PFA Calorimeter:  How Do We Test It?</a:t>
            </a:r>
            <a:r>
              <a:rPr lang="en-US" altLang="ja-JP" sz="2400" b="1" dirty="0" smtClean="0"/>
              <a:t/>
            </a:r>
            <a:br>
              <a:rPr lang="en-US" altLang="ja-JP" sz="2400" b="1" dirty="0" smtClean="0"/>
            </a:br>
            <a:r>
              <a:rPr lang="en-US" altLang="ja-JP" sz="2000" b="1" dirty="0" smtClean="0"/>
              <a:t>Combined detector become very large.</a:t>
            </a:r>
            <a:endParaRPr kumimoji="1" lang="ja-JP" altLang="en-US" sz="20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629" y="1277258"/>
            <a:ext cx="8011885" cy="468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円/楕円 4"/>
          <p:cNvSpPr/>
          <p:nvPr/>
        </p:nvSpPr>
        <p:spPr bwMode="auto">
          <a:xfrm>
            <a:off x="3236684" y="4934857"/>
            <a:ext cx="4586515" cy="928914"/>
          </a:xfrm>
          <a:prstGeom prst="ellipse">
            <a:avLst/>
          </a:prstGeom>
          <a:noFill/>
          <a:ln w="3810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ＭＳ Ｐゴシック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90253" y="6154057"/>
            <a:ext cx="4286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     </a:t>
            </a:r>
            <a:r>
              <a:rPr kumimoji="1" lang="en-US" altLang="ja-JP" sz="2000" b="1" u="sng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The i</a:t>
            </a:r>
            <a:r>
              <a:rPr kumimoji="1" lang="en-US" altLang="ja-JP" sz="2000" b="1" u="sng" dirty="0" smtClean="0">
                <a:solidFill>
                  <a:schemeClr val="tx2">
                    <a:lumMod val="75000"/>
                  </a:schemeClr>
                </a:solidFill>
              </a:rPr>
              <a:t>ssue of Combined test</a:t>
            </a:r>
            <a:endParaRPr kumimoji="1" lang="ja-JP" altLang="en-US" sz="2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861428" y="1430048"/>
            <a:ext cx="17203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Dieter </a:t>
            </a:r>
            <a:r>
              <a:rPr lang="en-US" altLang="ja-JP" sz="1600" b="1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Schla</a:t>
            </a:r>
            <a:r>
              <a:rPr lang="ja-JP" altLang="en-US" sz="1600" b="1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ｔ</a:t>
            </a:r>
            <a:r>
              <a:rPr lang="en-US" altLang="ja-JP" sz="1600" b="1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er</a:t>
            </a:r>
            <a:endParaRPr lang="ja-JP" altLang="en-US" sz="16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u="sng" dirty="0" smtClean="0"/>
              <a:t>Vertex R&amp;D:  Beam Test</a:t>
            </a:r>
            <a:endParaRPr kumimoji="1" lang="ja-JP" altLang="en-US" sz="2400" b="1" u="sng" dirty="0"/>
          </a:p>
        </p:txBody>
      </p:sp>
      <p:sp>
        <p:nvSpPr>
          <p:cNvPr id="4" name="正方形/長方形 3"/>
          <p:cNvSpPr/>
          <p:nvPr/>
        </p:nvSpPr>
        <p:spPr>
          <a:xfrm>
            <a:off x="812799" y="1704593"/>
            <a:ext cx="7358743" cy="3970318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ja-JP" b="1" dirty="0" smtClean="0"/>
              <a:t>Characterization using infra-red laser and gamma-sources in laboratory  yields very valuable information. </a:t>
            </a:r>
          </a:p>
          <a:p>
            <a:pPr algn="just"/>
            <a:endParaRPr lang="en-US" altLang="ja-JP" b="1" dirty="0" smtClean="0"/>
          </a:p>
          <a:p>
            <a:r>
              <a:rPr lang="en-US" altLang="ja-JP" b="1" dirty="0" smtClean="0"/>
              <a:t>But</a:t>
            </a:r>
          </a:p>
          <a:p>
            <a:pPr algn="just"/>
            <a:endParaRPr lang="en-US" altLang="ja-JP" b="1" dirty="0" smtClean="0"/>
          </a:p>
          <a:p>
            <a:pPr algn="just"/>
            <a:r>
              <a:rPr lang="en-US" altLang="ja-JP" b="1" dirty="0" smtClean="0"/>
              <a:t>TB is useful for measurement of response to MIPs, spatial resolution, time structure, two-track resolution, Lorentz angle, ...  </a:t>
            </a:r>
          </a:p>
          <a:p>
            <a:pPr algn="just"/>
            <a:endParaRPr lang="en-US" altLang="ja-JP" b="1" dirty="0" smtClean="0"/>
          </a:p>
          <a:p>
            <a:pPr algn="just"/>
            <a:endParaRPr lang="en-US" altLang="ja-JP" b="1" dirty="0" smtClean="0"/>
          </a:p>
          <a:p>
            <a:pPr algn="just"/>
            <a:r>
              <a:rPr lang="en-US" altLang="ja-JP" b="1" dirty="0" smtClean="0">
                <a:solidFill>
                  <a:schemeClr val="tx2">
                    <a:lumMod val="75000"/>
                  </a:schemeClr>
                </a:solidFill>
              </a:rPr>
              <a:t>Also: don't forget psychology, collaboration building, etc.</a:t>
            </a:r>
            <a:endParaRPr lang="ja-JP" alt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endParaRPr lang="en-US" altLang="ja-JP" b="1" dirty="0" smtClean="0"/>
          </a:p>
          <a:p>
            <a:pPr algn="l"/>
            <a:endParaRPr lang="en-US" altLang="ja-JP" b="1" dirty="0" smtClean="0"/>
          </a:p>
          <a:p>
            <a:pPr algn="l"/>
            <a:endParaRPr lang="ja-JP" altLang="en-US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6214197" y="1139763"/>
            <a:ext cx="2608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/>
              <a:t>Marcel </a:t>
            </a:r>
            <a:r>
              <a:rPr lang="en-US" altLang="ja-JP" sz="1400" b="1" dirty="0" err="1" smtClean="0"/>
              <a:t>Vos</a:t>
            </a:r>
            <a:r>
              <a:rPr lang="en-US" altLang="ja-JP" sz="1400" b="1" dirty="0" smtClean="0"/>
              <a:t>, Carlos Marinas</a:t>
            </a:r>
            <a:endParaRPr lang="ja-JP" altLang="en-US" sz="1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625" y="319314"/>
            <a:ext cx="8540750" cy="508000"/>
          </a:xfrm>
        </p:spPr>
        <p:txBody>
          <a:bodyPr/>
          <a:lstStyle/>
          <a:p>
            <a:r>
              <a:rPr lang="en-US" altLang="ja-JP" sz="2400" b="1" u="sng" dirty="0" smtClean="0">
                <a:solidFill>
                  <a:schemeClr val="tx1"/>
                </a:solidFill>
              </a:rPr>
              <a:t>Vertex/Si tracker R&amp;D: Beam Test</a:t>
            </a:r>
            <a:endParaRPr kumimoji="1" lang="ja-JP" altLang="en-US" sz="2400" b="1" u="sng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259569" y="1367971"/>
            <a:ext cx="6621690" cy="3799115"/>
          </a:xfrm>
          <a:ln w="25400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altLang="ja-JP" sz="1800" b="1" u="sng" dirty="0" smtClean="0"/>
              <a:t>Test beam</a:t>
            </a:r>
            <a:r>
              <a:rPr lang="en-US" altLang="ja-JP" sz="1800" b="1" dirty="0" smtClean="0"/>
              <a:t>:</a:t>
            </a:r>
          </a:p>
          <a:p>
            <a:pPr>
              <a:buNone/>
            </a:pPr>
            <a:r>
              <a:rPr lang="en-US" altLang="ja-JP" sz="1400" b="1" dirty="0" smtClean="0"/>
              <a:t>	S</a:t>
            </a:r>
            <a:r>
              <a:rPr lang="en-US" altLang="ja-JP" sz="1600" b="1" dirty="0" smtClean="0"/>
              <a:t>imple test beam EUDET telescope in high energy beams ?</a:t>
            </a:r>
          </a:p>
          <a:p>
            <a:pPr>
              <a:buNone/>
            </a:pPr>
            <a:r>
              <a:rPr lang="en-US" altLang="ja-JP" sz="1800" b="1" u="sng" dirty="0" smtClean="0"/>
              <a:t>Bunch structure</a:t>
            </a:r>
            <a:endParaRPr lang="en-US" altLang="ja-JP" sz="1800" b="1" dirty="0" smtClean="0"/>
          </a:p>
          <a:p>
            <a:pPr>
              <a:buNone/>
            </a:pPr>
            <a:r>
              <a:rPr lang="en-US" altLang="ja-JP" sz="1600" b="1" dirty="0" smtClean="0"/>
              <a:t>	 Needed to test pulsed power/readout scenarios. 	</a:t>
            </a:r>
          </a:p>
          <a:p>
            <a:pPr>
              <a:buNone/>
            </a:pPr>
            <a:r>
              <a:rPr lang="en-US" altLang="ja-JP" sz="1600" b="1" dirty="0" smtClean="0"/>
              <a:t>	Can we find a (cheap) workaround?</a:t>
            </a:r>
          </a:p>
          <a:p>
            <a:pPr>
              <a:buNone/>
            </a:pPr>
            <a:r>
              <a:rPr lang="en-US" altLang="ja-JP" sz="1800" b="1" u="sng" dirty="0" smtClean="0"/>
              <a:t>Magnet</a:t>
            </a:r>
            <a:r>
              <a:rPr lang="en-US" altLang="ja-JP" sz="1800" b="1" dirty="0" smtClean="0"/>
              <a:t> : </a:t>
            </a:r>
          </a:p>
          <a:p>
            <a:pPr>
              <a:buNone/>
            </a:pPr>
            <a:r>
              <a:rPr lang="en-US" altLang="ja-JP" sz="1800" b="1" u="sng" dirty="0" smtClean="0"/>
              <a:t>“Jet environment”</a:t>
            </a:r>
          </a:p>
          <a:p>
            <a:pPr>
              <a:buNone/>
            </a:pPr>
            <a:r>
              <a:rPr lang="en-US" altLang="ja-JP" sz="1800" b="1" u="sng" dirty="0" smtClean="0"/>
              <a:t>Combined test</a:t>
            </a:r>
          </a:p>
          <a:p>
            <a:pPr>
              <a:buNone/>
            </a:pPr>
            <a:r>
              <a:rPr lang="en-US" altLang="ja-JP" sz="1600" b="1" dirty="0" smtClean="0"/>
              <a:t>	Silicon-TPC (DESY, EUDET MEMO 2007-28)  </a:t>
            </a:r>
          </a:p>
          <a:p>
            <a:pPr>
              <a:buNone/>
            </a:pPr>
            <a:r>
              <a:rPr lang="en-US" altLang="ja-JP" sz="1600" b="1" dirty="0" smtClean="0"/>
              <a:t>	Silicon-alignment system</a:t>
            </a:r>
            <a:endParaRPr lang="en-US" altLang="ja-JP" sz="1600" b="1" i="1" dirty="0" smtClean="0"/>
          </a:p>
          <a:p>
            <a:pPr>
              <a:buNone/>
            </a:pPr>
            <a:r>
              <a:rPr lang="en-US" altLang="ja-JP" sz="1600" b="1" dirty="0" smtClean="0"/>
              <a:t>	Full VTX-tracker slice (in magnetic field)</a:t>
            </a:r>
          </a:p>
          <a:p>
            <a:pPr>
              <a:buNone/>
            </a:pPr>
            <a:r>
              <a:rPr lang="en-US" altLang="ja-JP" sz="1600" b="1" dirty="0" smtClean="0"/>
              <a:t> 	VTX-Tracker-Calorimeter (Particle Flow TB)</a:t>
            </a:r>
            <a:endParaRPr kumimoji="1" lang="ja-JP" altLang="en-US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4915" y="5390788"/>
            <a:ext cx="5167313" cy="122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6199682" y="922049"/>
            <a:ext cx="26084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/>
              <a:t>Marcel </a:t>
            </a:r>
            <a:r>
              <a:rPr lang="en-US" altLang="ja-JP" sz="1400" b="1" dirty="0" err="1" smtClean="0"/>
              <a:t>Vos</a:t>
            </a:r>
            <a:r>
              <a:rPr lang="en-US" altLang="ja-JP" sz="1400" b="1" dirty="0" smtClean="0"/>
              <a:t>, Carlos Marinas</a:t>
            </a:r>
            <a:endParaRPr lang="ja-JP" altLang="en-US" sz="1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625" y="333829"/>
            <a:ext cx="8540750" cy="725714"/>
          </a:xfrm>
        </p:spPr>
        <p:txBody>
          <a:bodyPr/>
          <a:lstStyle/>
          <a:p>
            <a:r>
              <a:rPr kumimoji="1" lang="en-US" altLang="ja-JP" sz="2000" b="1" u="sng" dirty="0" smtClean="0"/>
              <a:t>Duplicated Conclusion:   Issues to be answered</a:t>
            </a:r>
            <a:endParaRPr kumimoji="1" lang="ja-JP" altLang="en-US" sz="2000" b="1" u="sng" dirty="0"/>
          </a:p>
        </p:txBody>
      </p:sp>
      <p:sp>
        <p:nvSpPr>
          <p:cNvPr id="4" name="コンテンツ プレースホルダ 2"/>
          <p:cNvSpPr>
            <a:spLocks noGrp="1"/>
          </p:cNvSpPr>
          <p:nvPr>
            <p:ph idx="1"/>
          </p:nvPr>
        </p:nvSpPr>
        <p:spPr>
          <a:xfrm>
            <a:off x="359682" y="1542144"/>
            <a:ext cx="8540750" cy="4379686"/>
          </a:xfrm>
          <a:ln w="38100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altLang="ja-JP" sz="1800" b="1" u="sng" dirty="0" smtClean="0"/>
              <a:t>Test beam</a:t>
            </a:r>
            <a:r>
              <a:rPr lang="en-US" altLang="ja-JP" sz="1800" b="1" dirty="0" smtClean="0"/>
              <a:t>:     Where?   How long?  Do we get support? </a:t>
            </a:r>
          </a:p>
          <a:p>
            <a:pPr>
              <a:buNone/>
            </a:pPr>
            <a:endParaRPr lang="en-US" altLang="ja-JP" sz="1800" b="1" u="sng" dirty="0" smtClean="0"/>
          </a:p>
          <a:p>
            <a:pPr>
              <a:buNone/>
            </a:pPr>
            <a:r>
              <a:rPr lang="en-US" altLang="ja-JP" sz="1800" b="1" u="sng" dirty="0" smtClean="0"/>
              <a:t>Bunch structure: </a:t>
            </a:r>
            <a:r>
              <a:rPr lang="en-US" altLang="ja-JP" sz="1800" b="1" dirty="0" smtClean="0"/>
              <a:t>    (a) Do we really  need it? , (b) If so how and where? </a:t>
            </a:r>
          </a:p>
          <a:p>
            <a:pPr>
              <a:buNone/>
            </a:pPr>
            <a:r>
              <a:rPr lang="en-US" altLang="ja-JP" sz="1600" b="1" dirty="0" smtClean="0"/>
              <a:t>	 </a:t>
            </a:r>
          </a:p>
          <a:p>
            <a:pPr>
              <a:buNone/>
            </a:pPr>
            <a:r>
              <a:rPr lang="en-US" altLang="ja-JP" sz="1800" b="1" u="sng" dirty="0" smtClean="0"/>
              <a:t>New Magnet</a:t>
            </a:r>
            <a:r>
              <a:rPr lang="en-US" altLang="ja-JP" sz="1800" b="1" dirty="0" smtClean="0"/>
              <a:t> :   (a) Field?  (b) Dipole or solenoid?  (c) Which?</a:t>
            </a:r>
          </a:p>
          <a:p>
            <a:pPr>
              <a:buNone/>
            </a:pPr>
            <a:endParaRPr lang="en-US" altLang="ja-JP" sz="1800" b="1" dirty="0" smtClean="0"/>
          </a:p>
          <a:p>
            <a:pPr>
              <a:buNone/>
            </a:pPr>
            <a:r>
              <a:rPr lang="en-US" altLang="ja-JP" sz="1800" b="1" u="sng" dirty="0" smtClean="0"/>
              <a:t>“Jet environment” </a:t>
            </a:r>
            <a:r>
              <a:rPr lang="en-US" altLang="ja-JP" sz="1800" b="1" dirty="0" smtClean="0"/>
              <a:t>   (a) Do we really need it? </a:t>
            </a:r>
          </a:p>
          <a:p>
            <a:pPr>
              <a:buNone/>
            </a:pPr>
            <a:endParaRPr lang="en-US" altLang="ja-JP" sz="1800" b="1" dirty="0" smtClean="0"/>
          </a:p>
          <a:p>
            <a:pPr>
              <a:buNone/>
            </a:pPr>
            <a:r>
              <a:rPr lang="en-US" altLang="ja-JP" sz="1800" b="1" u="sng" dirty="0" smtClean="0"/>
              <a:t>Combined test</a:t>
            </a:r>
            <a:r>
              <a:rPr lang="en-US" altLang="ja-JP" sz="1800" b="1" dirty="0" smtClean="0"/>
              <a:t>      (a) Can we afford it?  (b) what do we study? (c) How?</a:t>
            </a:r>
          </a:p>
          <a:p>
            <a:pPr>
              <a:buNone/>
            </a:pPr>
            <a:r>
              <a:rPr lang="en-US" altLang="ja-JP" sz="1600" b="1" dirty="0" smtClean="0"/>
              <a:t>	Silicon-TPC (DESY, EUDET MEMO 2007-28)  </a:t>
            </a:r>
          </a:p>
          <a:p>
            <a:pPr>
              <a:buNone/>
            </a:pPr>
            <a:r>
              <a:rPr lang="en-US" altLang="ja-JP" sz="1600" b="1" dirty="0" smtClean="0"/>
              <a:t>	Silicon-alignment system</a:t>
            </a:r>
            <a:endParaRPr lang="en-US" altLang="ja-JP" sz="1600" b="1" i="1" dirty="0" smtClean="0"/>
          </a:p>
          <a:p>
            <a:pPr>
              <a:buNone/>
            </a:pPr>
            <a:r>
              <a:rPr lang="en-US" altLang="ja-JP" sz="1600" b="1" dirty="0" smtClean="0"/>
              <a:t>	Full VTX-tracker slice (in magnetic field)</a:t>
            </a:r>
          </a:p>
          <a:p>
            <a:pPr>
              <a:buNone/>
            </a:pPr>
            <a:r>
              <a:rPr lang="en-US" altLang="ja-JP" sz="1600" b="1" dirty="0" smtClean="0"/>
              <a:t> 	VTX-Tracker-Calorimeter (Particle Flow TB) :  Issue </a:t>
            </a:r>
            <a:r>
              <a:rPr lang="en-US" altLang="ja-JP" sz="1600" b="1" smtClean="0"/>
              <a:t>of resource</a:t>
            </a:r>
            <a:endParaRPr kumimoji="1" lang="ja-JP" altLang="en-US" sz="1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625" y="261256"/>
            <a:ext cx="8540750" cy="856343"/>
          </a:xfrm>
        </p:spPr>
        <p:txBody>
          <a:bodyPr/>
          <a:lstStyle/>
          <a:p>
            <a:r>
              <a:rPr kumimoji="1" lang="en-US" altLang="ja-JP" sz="2400" b="1" u="sng" dirty="0" smtClean="0">
                <a:latin typeface="+mn-lt"/>
              </a:rPr>
              <a:t>Detector R&amp;D: Beam Test</a:t>
            </a:r>
            <a:endParaRPr kumimoji="1" lang="ja-JP" altLang="en-US" sz="2400" b="1" u="sng" dirty="0">
              <a:latin typeface="+mn-lt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46769" y="1524001"/>
            <a:ext cx="8189231" cy="3976913"/>
          </a:xfrm>
          <a:ln w="25400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kumimoji="1" lang="en-US" altLang="ja-JP" sz="2000" b="1" u="sng" dirty="0" smtClean="0"/>
              <a:t>Goal of R&amp;D:</a:t>
            </a:r>
            <a:r>
              <a:rPr lang="ja-JP" altLang="en-US" sz="2000" b="1" dirty="0" smtClean="0"/>
              <a:t>　</a:t>
            </a:r>
            <a:endParaRPr lang="en-US" altLang="ja-JP" sz="2000" b="1" dirty="0" smtClean="0"/>
          </a:p>
          <a:p>
            <a:pPr>
              <a:buNone/>
            </a:pPr>
            <a:r>
              <a:rPr lang="en-US" altLang="ja-JP" sz="2000" b="1" dirty="0" smtClean="0"/>
              <a:t>	</a:t>
            </a:r>
            <a:r>
              <a:rPr lang="en-US" altLang="ja-JP" sz="1800" b="1" dirty="0" smtClean="0"/>
              <a:t>The detector with specifications given by Physics  at ILC.</a:t>
            </a:r>
          </a:p>
          <a:p>
            <a:pPr>
              <a:buNone/>
            </a:pPr>
            <a:r>
              <a:rPr lang="en-US" altLang="ja-JP" sz="1800" b="1" dirty="0" smtClean="0"/>
              <a:t>	Criteria well defined at each step of R&amp;D.</a:t>
            </a:r>
            <a:endParaRPr kumimoji="1" lang="en-US" altLang="ja-JP" sz="1800" b="1" dirty="0" smtClean="0"/>
          </a:p>
          <a:p>
            <a:pPr>
              <a:buNone/>
            </a:pPr>
            <a:endParaRPr lang="en-US" altLang="ja-JP" sz="2000" b="1" u="sng" dirty="0" smtClean="0"/>
          </a:p>
          <a:p>
            <a:pPr>
              <a:buNone/>
            </a:pPr>
            <a:r>
              <a:rPr kumimoji="1" lang="en-US" altLang="ja-JP" sz="2000" b="1" u="sng" dirty="0" smtClean="0"/>
              <a:t>Need &amp; goal of beam test</a:t>
            </a:r>
            <a:r>
              <a:rPr kumimoji="1" lang="en-US" altLang="ja-JP" sz="2000" b="1" dirty="0" smtClean="0"/>
              <a:t>:</a:t>
            </a:r>
          </a:p>
          <a:p>
            <a:pPr>
              <a:buNone/>
            </a:pPr>
            <a:r>
              <a:rPr lang="en-US" altLang="ja-JP" sz="2000" b="1" dirty="0" smtClean="0"/>
              <a:t>	</a:t>
            </a:r>
            <a:r>
              <a:rPr lang="en-US" altLang="ja-JP" sz="1600" b="1" u="sng" dirty="0" smtClean="0">
                <a:solidFill>
                  <a:srgbClr val="92D050"/>
                </a:solidFill>
              </a:rPr>
              <a:t>Test/Demonstrate</a:t>
            </a:r>
            <a:r>
              <a:rPr lang="en-US" altLang="ja-JP" sz="1600" b="1" dirty="0" smtClean="0"/>
              <a:t>	new technology, new structure, new software.</a:t>
            </a:r>
          </a:p>
          <a:p>
            <a:pPr>
              <a:buNone/>
            </a:pPr>
            <a:r>
              <a:rPr kumimoji="1" lang="en-US" altLang="ja-JP" sz="1600" b="1" dirty="0" smtClean="0"/>
              <a:t>	</a:t>
            </a:r>
            <a:r>
              <a:rPr lang="en-US" altLang="ja-JP" sz="1600" b="1" u="sng" dirty="0" smtClean="0">
                <a:solidFill>
                  <a:srgbClr val="92D050"/>
                </a:solidFill>
              </a:rPr>
              <a:t>Confirm/validate</a:t>
            </a:r>
            <a:r>
              <a:rPr lang="en-US" altLang="ja-JP" sz="1600" b="1" dirty="0" smtClean="0">
                <a:solidFill>
                  <a:srgbClr val="92D050"/>
                </a:solidFill>
              </a:rPr>
              <a:t> </a:t>
            </a:r>
            <a:r>
              <a:rPr lang="en-US" altLang="ja-JP" sz="1600" b="1" dirty="0" smtClean="0"/>
              <a:t>   	speculation, simulation, theory</a:t>
            </a:r>
          </a:p>
          <a:p>
            <a:pPr>
              <a:buNone/>
            </a:pPr>
            <a:r>
              <a:rPr lang="en-US" altLang="ja-JP" sz="1600" b="1" dirty="0" smtClean="0">
                <a:solidFill>
                  <a:srgbClr val="92D050"/>
                </a:solidFill>
              </a:rPr>
              <a:t>	</a:t>
            </a:r>
            <a:r>
              <a:rPr lang="en-US" altLang="ja-JP" sz="1600" b="1" u="sng" dirty="0" smtClean="0">
                <a:solidFill>
                  <a:srgbClr val="92D050"/>
                </a:solidFill>
              </a:rPr>
              <a:t>Compare/select</a:t>
            </a:r>
            <a:r>
              <a:rPr lang="en-US" altLang="ja-JP" sz="1600" b="1" dirty="0" smtClean="0"/>
              <a:t> 	technologies, designs, software's.</a:t>
            </a:r>
          </a:p>
          <a:p>
            <a:pPr>
              <a:buNone/>
            </a:pPr>
            <a:endParaRPr lang="en-US" altLang="ja-JP" sz="1600" b="1" dirty="0" smtClean="0"/>
          </a:p>
          <a:p>
            <a:pPr>
              <a:buNone/>
            </a:pPr>
            <a:r>
              <a:rPr lang="en-US" altLang="ja-JP" sz="1600" b="1" dirty="0" smtClean="0"/>
              <a:t>	</a:t>
            </a:r>
            <a:r>
              <a:rPr lang="en-US" altLang="ja-JP" sz="1600" b="1" u="sng" dirty="0" smtClean="0"/>
              <a:t>Performance test</a:t>
            </a:r>
            <a:r>
              <a:rPr lang="en-US" altLang="ja-JP" sz="1600" b="1" dirty="0" smtClean="0"/>
              <a:t>     	 large scale prototype, combined test </a:t>
            </a:r>
          </a:p>
          <a:p>
            <a:pPr>
              <a:buNone/>
            </a:pPr>
            <a:r>
              <a:rPr kumimoji="1" lang="en-US" altLang="ja-JP" sz="1600" b="1" dirty="0" smtClean="0"/>
              <a:t>	</a:t>
            </a:r>
            <a:r>
              <a:rPr lang="en-US" altLang="ja-JP" sz="1600" b="1" u="sng" dirty="0" smtClean="0"/>
              <a:t>C</a:t>
            </a:r>
            <a:r>
              <a:rPr kumimoji="1" lang="en-US" altLang="ja-JP" sz="1600" b="1" u="sng" dirty="0" smtClean="0"/>
              <a:t>alibration</a:t>
            </a:r>
            <a:endParaRPr lang="en-US" altLang="ja-JP" sz="1600" b="1" u="sng" dirty="0" smtClean="0"/>
          </a:p>
          <a:p>
            <a:pPr>
              <a:buNone/>
            </a:pPr>
            <a:endParaRPr kumimoji="1" lang="en-US" altLang="ja-JP" sz="1600" b="1" u="sng" dirty="0" smtClean="0"/>
          </a:p>
          <a:p>
            <a:pPr>
              <a:buNone/>
            </a:pPr>
            <a:endParaRPr lang="en-US" altLang="ja-JP" sz="1800" b="1" u="sng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20472" y="5950856"/>
            <a:ext cx="4107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Starting from a simple case:</a:t>
            </a:r>
            <a:r>
              <a:rPr kumimoji="1" lang="ja-JP" altLang="en-US" b="1" dirty="0" smtClean="0"/>
              <a:t>　</a:t>
            </a:r>
            <a:r>
              <a:rPr kumimoji="1" lang="en-US" altLang="ja-JP" b="1" dirty="0" smtClean="0"/>
              <a:t>TPC </a:t>
            </a:r>
            <a:endParaRPr kumimoji="1" lang="ja-JP" alt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線コネクタ 25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直線コネクタ 12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1C1F80-6740-4D8C-88D8-4544920CE58E}" type="slidenum">
              <a:rPr lang="en-US" altLang="ja-JP" smtClean="0">
                <a:ea typeface="ＭＳ Ｐゴシック" pitchFamily="50" charset="-128"/>
              </a:rPr>
              <a:pPr/>
              <a:t>4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1" name="Text Box 9"/>
          <p:cNvSpPr txBox="1">
            <a:spLocks noChangeArrowheads="1"/>
          </p:cNvSpPr>
          <p:nvPr/>
        </p:nvSpPr>
        <p:spPr bwMode="auto">
          <a:xfrm>
            <a:off x="446314" y="971097"/>
            <a:ext cx="8281988" cy="258532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ja-JP" altLang="en-US" sz="1600" b="1" dirty="0">
                <a:latin typeface="+mn-lt"/>
              </a:rPr>
              <a:t>　</a:t>
            </a:r>
            <a:r>
              <a:rPr lang="en-US" altLang="ja-JP" sz="1600" b="1" dirty="0">
                <a:latin typeface="+mn-lt"/>
              </a:rPr>
              <a:t>High M</a:t>
            </a:r>
            <a:r>
              <a:rPr lang="en-US" altLang="en-US" sz="1600" b="1" dirty="0">
                <a:latin typeface="+mn-lt"/>
              </a:rPr>
              <a:t>omentum resolution</a:t>
            </a:r>
            <a:r>
              <a:rPr lang="en-US" altLang="ja-JP" sz="1600" b="1" dirty="0">
                <a:latin typeface="+mn-lt"/>
              </a:rPr>
              <a:t>:  </a:t>
            </a:r>
            <a:r>
              <a:rPr lang="en-US" altLang="ja-JP" sz="1600" b="1" dirty="0" smtClean="0">
                <a:latin typeface="+mn-lt"/>
              </a:rPr>
              <a:t>  (a)  </a:t>
            </a:r>
            <a:r>
              <a:rPr lang="en-US" altLang="ja-JP" sz="1600" b="1" dirty="0">
                <a:solidFill>
                  <a:srgbClr val="FFFF00"/>
                </a:solidFill>
                <a:latin typeface="+mn-lt"/>
              </a:rPr>
              <a:t>δ(1/pt)   ≦  5 x 10-5</a:t>
            </a:r>
            <a:endParaRPr lang="en-US" altLang="ja-JP" sz="1600" b="1" baseline="30000" dirty="0">
              <a:solidFill>
                <a:srgbClr val="FFFF00"/>
              </a:solidFill>
              <a:latin typeface="+mn-lt"/>
            </a:endParaRPr>
          </a:p>
          <a:p>
            <a:pPr marL="342900" indent="-342900" algn="l"/>
            <a:r>
              <a:rPr lang="en-US" altLang="ja-JP" sz="1600" b="1" dirty="0" smtClean="0">
                <a:latin typeface="+mn-lt"/>
                <a:sym typeface="Wingdings" pitchFamily="2" charset="2"/>
              </a:rPr>
              <a:t>	       </a:t>
            </a:r>
            <a:r>
              <a:rPr lang="en-US" altLang="ja-JP" sz="1600" b="1" dirty="0">
                <a:latin typeface="+mn-lt"/>
                <a:sym typeface="Wingdings" pitchFamily="2" charset="2"/>
              </a:rPr>
              <a:t></a:t>
            </a:r>
            <a:r>
              <a:rPr lang="en-US" altLang="ja-JP" sz="1600" b="1" dirty="0">
                <a:latin typeface="+mn-lt"/>
              </a:rPr>
              <a:t> </a:t>
            </a:r>
            <a:r>
              <a:rPr lang="en-US" altLang="ja-JP" sz="1600" b="1" dirty="0" smtClean="0">
                <a:latin typeface="+mn-lt"/>
              </a:rPr>
              <a:t>(b) </a:t>
            </a:r>
            <a:r>
              <a:rPr lang="ja-JP" altLang="en-US" sz="1600" b="1" dirty="0" smtClean="0">
                <a:solidFill>
                  <a:srgbClr val="FFCC00"/>
                </a:solidFill>
                <a:latin typeface="+mn-lt"/>
              </a:rPr>
              <a:t> </a:t>
            </a:r>
            <a:r>
              <a:rPr lang="ja-JP" altLang="en-US" sz="16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≧</a:t>
            </a:r>
            <a:r>
              <a:rPr lang="en-US" altLang="ja-JP" sz="1600" b="1" dirty="0" smtClean="0">
                <a:solidFill>
                  <a:srgbClr val="FFFF00"/>
                </a:solidFill>
                <a:latin typeface="+mn-lt"/>
              </a:rPr>
              <a:t>200 </a:t>
            </a:r>
            <a:r>
              <a:rPr lang="en-US" altLang="en-US" sz="1600" b="1" dirty="0">
                <a:solidFill>
                  <a:srgbClr val="FFFF00"/>
                </a:solidFill>
                <a:latin typeface="+mn-lt"/>
              </a:rPr>
              <a:t>position measurements </a:t>
            </a:r>
            <a:r>
              <a:rPr lang="en-US" altLang="ja-JP" sz="1600" b="1" dirty="0">
                <a:latin typeface="+mn-lt"/>
              </a:rPr>
              <a:t>along each track </a:t>
            </a:r>
            <a:r>
              <a:rPr lang="en-US" altLang="en-US" sz="1600" b="1" dirty="0">
                <a:latin typeface="+mn-lt"/>
              </a:rPr>
              <a:t>with </a:t>
            </a:r>
            <a:endParaRPr lang="en-US" altLang="ja-JP" sz="1600" b="1" dirty="0">
              <a:latin typeface="+mn-lt"/>
            </a:endParaRPr>
          </a:p>
          <a:p>
            <a:pPr marL="342900" indent="-342900" algn="l"/>
            <a:r>
              <a:rPr lang="en-US" altLang="ja-JP" sz="1600" b="1" dirty="0" smtClean="0">
                <a:solidFill>
                  <a:srgbClr val="FFCC00"/>
                </a:solidFill>
                <a:latin typeface="+mn-lt"/>
              </a:rPr>
              <a:t>	</a:t>
            </a:r>
            <a:r>
              <a:rPr lang="en-US" altLang="ja-JP" sz="1600" b="1" dirty="0">
                <a:solidFill>
                  <a:srgbClr val="FFCC00"/>
                </a:solidFill>
                <a:latin typeface="+mn-lt"/>
              </a:rPr>
              <a:t>	 </a:t>
            </a:r>
            <a:r>
              <a:rPr lang="en-US" altLang="ja-JP" sz="1600" b="1" dirty="0" smtClean="0">
                <a:solidFill>
                  <a:srgbClr val="FFCC00"/>
                </a:solidFill>
                <a:latin typeface="+mn-lt"/>
              </a:rPr>
              <a:t>	</a:t>
            </a:r>
            <a:r>
              <a:rPr lang="en-US" altLang="ja-JP" sz="1600" b="1" dirty="0" smtClean="0">
                <a:latin typeface="+mn-lt"/>
              </a:rPr>
              <a:t>the </a:t>
            </a:r>
            <a:r>
              <a:rPr lang="en-US" altLang="ja-JP" sz="1600" b="1" dirty="0">
                <a:latin typeface="+mn-lt"/>
              </a:rPr>
              <a:t>point resolution of</a:t>
            </a:r>
            <a:r>
              <a:rPr lang="ja-JP" altLang="en-US" sz="1600" b="1" dirty="0">
                <a:latin typeface="+mn-lt"/>
              </a:rPr>
              <a:t>　</a:t>
            </a:r>
            <a:r>
              <a:rPr lang="en-US" altLang="ja-JP" sz="1600" b="1" dirty="0" smtClean="0">
                <a:latin typeface="+mn-lt"/>
              </a:rPr>
              <a:t>(c) </a:t>
            </a:r>
            <a:r>
              <a:rPr lang="en-US" altLang="en-US" sz="1600" b="1" dirty="0" err="1" smtClean="0">
                <a:solidFill>
                  <a:srgbClr val="FFFF00"/>
                </a:solidFill>
                <a:latin typeface="+mn-lt"/>
              </a:rPr>
              <a:t>σ</a:t>
            </a:r>
            <a:r>
              <a:rPr lang="en-US" altLang="en-US" sz="1600" b="1" baseline="-25000" dirty="0" err="1" smtClean="0">
                <a:solidFill>
                  <a:srgbClr val="FFFF00"/>
                </a:solidFill>
                <a:latin typeface="+mn-lt"/>
              </a:rPr>
              <a:t>rφ</a:t>
            </a:r>
            <a:r>
              <a:rPr lang="en-US" altLang="en-US" sz="1600" b="1" baseline="-25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altLang="ja-JP" sz="1600" b="1" dirty="0" smtClean="0">
                <a:solidFill>
                  <a:srgbClr val="FFFF00"/>
                </a:solidFill>
                <a:latin typeface="+mn-lt"/>
              </a:rPr>
              <a:t>~</a:t>
            </a:r>
            <a:r>
              <a:rPr lang="en-US" altLang="en-US" sz="16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altLang="ja-JP" sz="1600" b="1" dirty="0">
                <a:solidFill>
                  <a:srgbClr val="FFFF00"/>
                </a:solidFill>
                <a:latin typeface="+mn-lt"/>
              </a:rPr>
              <a:t>&lt; </a:t>
            </a:r>
            <a:r>
              <a:rPr lang="en-US" altLang="en-US" sz="1600" b="1" dirty="0">
                <a:solidFill>
                  <a:srgbClr val="FFFF00"/>
                </a:solidFill>
                <a:latin typeface="+mn-lt"/>
              </a:rPr>
              <a:t>100μm</a:t>
            </a:r>
            <a:r>
              <a:rPr lang="en-US" altLang="ja-JP" sz="1600" b="1" dirty="0">
                <a:solidFill>
                  <a:srgbClr val="FFFF00"/>
                </a:solidFill>
                <a:latin typeface="+mn-lt"/>
              </a:rPr>
              <a:t> at 3-4T</a:t>
            </a:r>
            <a:r>
              <a:rPr lang="en-US" altLang="ja-JP" sz="1600" b="1" dirty="0">
                <a:latin typeface="+mn-lt"/>
              </a:rPr>
              <a:t>   </a:t>
            </a:r>
            <a:endParaRPr lang="en-US" altLang="ja-JP" sz="1600" b="1" dirty="0" smtClean="0">
              <a:latin typeface="+mn-lt"/>
            </a:endParaRPr>
          </a:p>
          <a:p>
            <a:pPr marL="342900" indent="-342900" algn="l"/>
            <a:endParaRPr lang="en-US" altLang="ja-JP" sz="1600" b="1" dirty="0" smtClean="0">
              <a:latin typeface="+mn-lt"/>
            </a:endParaRPr>
          </a:p>
          <a:p>
            <a:pPr marL="342900" indent="-342900" algn="l"/>
            <a:r>
              <a:rPr lang="en-US" altLang="ja-JP" sz="1600" b="1" dirty="0" smtClean="0">
                <a:latin typeface="+mn-lt"/>
              </a:rPr>
              <a:t>			 		</a:t>
            </a:r>
            <a:r>
              <a:rPr lang="en-US" altLang="ja-JP" sz="1600" b="1" dirty="0" smtClean="0">
                <a:latin typeface="+mn-lt"/>
                <a:sym typeface="Wingdings" pitchFamily="2" charset="2"/>
              </a:rPr>
              <a:t> </a:t>
            </a:r>
            <a:r>
              <a:rPr lang="en-US" altLang="ja-JP" b="1" u="sng" dirty="0" smtClean="0">
                <a:solidFill>
                  <a:srgbClr val="92D050"/>
                </a:solidFill>
                <a:latin typeface="+mn-lt"/>
                <a:sym typeface="Wingdings" pitchFamily="2" charset="2"/>
              </a:rPr>
              <a:t>from Wire TPC to MPGD  </a:t>
            </a:r>
            <a:r>
              <a:rPr lang="en-US" altLang="ja-JP" b="1" u="sng" dirty="0" smtClean="0">
                <a:solidFill>
                  <a:srgbClr val="92D050"/>
                </a:solidFill>
                <a:latin typeface="+mn-lt"/>
              </a:rPr>
              <a:t>TPC</a:t>
            </a:r>
            <a:endParaRPr lang="en-US" altLang="ja-JP" b="1" u="sng" dirty="0">
              <a:solidFill>
                <a:srgbClr val="92D050"/>
              </a:solidFill>
              <a:latin typeface="+mn-lt"/>
            </a:endParaRPr>
          </a:p>
          <a:p>
            <a:pPr marL="342900" indent="-342900" algn="l">
              <a:buFont typeface="+mj-lt"/>
              <a:buAutoNum type="arabicPeriod"/>
            </a:pPr>
            <a:endParaRPr lang="en-US" altLang="ja-JP" sz="1600" b="1" dirty="0">
              <a:solidFill>
                <a:srgbClr val="FFCC00"/>
              </a:solidFill>
              <a:latin typeface="+mn-lt"/>
            </a:endParaRPr>
          </a:p>
          <a:p>
            <a:pPr marL="342900" indent="-342900" algn="l">
              <a:buFont typeface="+mj-lt"/>
              <a:buAutoNum type="arabicPeriod" startAt="2"/>
            </a:pPr>
            <a:r>
              <a:rPr lang="en-US" altLang="ja-JP" sz="1600" b="1" dirty="0" smtClean="0">
                <a:latin typeface="+mn-lt"/>
              </a:rPr>
              <a:t>   </a:t>
            </a:r>
            <a:r>
              <a:rPr lang="en-US" altLang="ja-JP" sz="1600" b="1" dirty="0">
                <a:latin typeface="+mn-lt"/>
              </a:rPr>
              <a:t>High tracking efficiency down to low </a:t>
            </a:r>
            <a:r>
              <a:rPr lang="en-US" altLang="ja-JP" sz="1600" b="1" dirty="0" smtClean="0">
                <a:latin typeface="+mn-lt"/>
              </a:rPr>
              <a:t>momentum </a:t>
            </a:r>
          </a:p>
          <a:p>
            <a:pPr marL="342900" indent="-342900" algn="l"/>
            <a:r>
              <a:rPr lang="en-US" altLang="ja-JP" sz="1600" b="1" dirty="0" smtClean="0">
                <a:latin typeface="+mn-lt"/>
              </a:rPr>
              <a:t>			in a high backgrounds at ILC for jet energy measurement.</a:t>
            </a:r>
            <a:endParaRPr lang="en-US" altLang="ja-JP" sz="1600" b="1" dirty="0">
              <a:latin typeface="+mn-lt"/>
            </a:endParaRPr>
          </a:p>
          <a:p>
            <a:pPr marL="342900" indent="-342900" algn="l">
              <a:buFont typeface="+mj-lt"/>
              <a:buAutoNum type="arabicPeriod" startAt="3"/>
            </a:pPr>
            <a:r>
              <a:rPr lang="en-US" altLang="ja-JP" sz="1600" b="1" dirty="0">
                <a:latin typeface="+mn-lt"/>
              </a:rPr>
              <a:t>   Minimum material of </a:t>
            </a:r>
            <a:r>
              <a:rPr lang="en-US" altLang="ja-JP" sz="1600" b="1" dirty="0" smtClean="0">
                <a:latin typeface="+mn-lt"/>
              </a:rPr>
              <a:t>trucker, in particular, for PFA (challenging</a:t>
            </a:r>
            <a:r>
              <a:rPr lang="en-US" altLang="ja-JP" sz="1600" b="1" dirty="0">
                <a:latin typeface="+mn-lt"/>
              </a:rPr>
              <a:t>!)</a:t>
            </a:r>
          </a:p>
          <a:p>
            <a:pPr marL="342900" indent="-342900" algn="l">
              <a:buFont typeface="+mj-lt"/>
              <a:buAutoNum type="arabicPeriod" startAt="3"/>
            </a:pPr>
            <a:r>
              <a:rPr lang="en-US" altLang="ja-JP" sz="1600" b="1" dirty="0">
                <a:latin typeface="+mn-lt"/>
              </a:rPr>
              <a:t>   </a:t>
            </a:r>
            <a:r>
              <a:rPr lang="en-US" altLang="ja-JP" sz="1600" b="1" dirty="0" err="1" smtClean="0">
                <a:latin typeface="+mn-lt"/>
              </a:rPr>
              <a:t>dE</a:t>
            </a:r>
            <a:r>
              <a:rPr lang="en-US" altLang="ja-JP" sz="1600" b="1" dirty="0" smtClean="0">
                <a:latin typeface="+mn-lt"/>
              </a:rPr>
              <a:t>/</a:t>
            </a:r>
            <a:r>
              <a:rPr lang="en-US" altLang="ja-JP" sz="1600" b="1" dirty="0" err="1" smtClean="0">
                <a:latin typeface="+mn-lt"/>
              </a:rPr>
              <a:t>dX</a:t>
            </a:r>
            <a:endParaRPr lang="en-US" altLang="ja-JP" sz="1600" b="1" dirty="0">
              <a:latin typeface="+mn-lt"/>
            </a:endParaRPr>
          </a:p>
        </p:txBody>
      </p:sp>
      <p:cxnSp>
        <p:nvCxnSpPr>
          <p:cNvPr id="15" name="直線コネクタ 14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88964" y="290966"/>
            <a:ext cx="74707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 u="sng" dirty="0" smtClean="0"/>
              <a:t>TPC R&amp;D:  Simple Case</a:t>
            </a:r>
            <a:endParaRPr lang="en-US" altLang="ja-JP" sz="2400" b="1" u="sng" dirty="0"/>
          </a:p>
        </p:txBody>
      </p:sp>
      <p:cxnSp>
        <p:nvCxnSpPr>
          <p:cNvPr id="16" name="直線コネクタ 15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4932363" y="6122988"/>
            <a:ext cx="35925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 u="sng"/>
              <a:t>Tracking efficiency w pair background</a:t>
            </a:r>
          </a:p>
          <a:p>
            <a:r>
              <a:rPr lang="en-US" altLang="ja-JP" sz="1400" b="1"/>
              <a:t>(S.  Aplin &amp; F. Gaede)</a:t>
            </a:r>
          </a:p>
        </p:txBody>
      </p:sp>
      <p:cxnSp>
        <p:nvCxnSpPr>
          <p:cNvPr id="17" name="直線コネクタ 16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611188" y="1358900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ja-JP"/>
              <a:t> </a:t>
            </a:r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5" name="Text Box 11"/>
          <p:cNvSpPr txBox="1">
            <a:spLocks noChangeArrowheads="1"/>
          </p:cNvSpPr>
          <p:nvPr/>
        </p:nvSpPr>
        <p:spPr bwMode="auto">
          <a:xfrm>
            <a:off x="1063625" y="6165850"/>
            <a:ext cx="30495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b="1" u="sng"/>
              <a:t>ttbar overlayed with 100BX of pair backgrounds</a:t>
            </a:r>
          </a:p>
        </p:txBody>
      </p:sp>
      <p:cxnSp>
        <p:nvCxnSpPr>
          <p:cNvPr id="20" name="直線コネクタ 19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図 18" descr="ppiB2.tmp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68900" y="3884612"/>
            <a:ext cx="2970213" cy="2171700"/>
          </a:xfrm>
          <a:prstGeom prst="rect">
            <a:avLst/>
          </a:prstGeom>
          <a:effectLst/>
        </p:spPr>
      </p:pic>
      <p:cxnSp>
        <p:nvCxnSpPr>
          <p:cNvPr id="21" name="直線コネクタ 20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177" name="Picture 14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 l="2994" t="4729"/>
          <a:stretch>
            <a:fillRect/>
          </a:stretch>
        </p:blipFill>
        <p:spPr bwMode="auto">
          <a:xfrm>
            <a:off x="1066800" y="3881438"/>
            <a:ext cx="2970213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直線コネクタ 21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8" name="Text Box 15"/>
          <p:cNvSpPr txBox="1">
            <a:spLocks noChangeArrowheads="1"/>
          </p:cNvSpPr>
          <p:nvPr/>
        </p:nvSpPr>
        <p:spPr bwMode="auto">
          <a:xfrm>
            <a:off x="6743700" y="5057775"/>
            <a:ext cx="1228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>
                <a:solidFill>
                  <a:srgbClr val="FF7C80"/>
                </a:solidFill>
              </a:rPr>
              <a:t>Preliminary</a:t>
            </a:r>
          </a:p>
        </p:txBody>
      </p:sp>
      <p:cxnSp>
        <p:nvCxnSpPr>
          <p:cNvPr id="23" name="直線コネクタ 22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9" name="Text Box 16"/>
          <p:cNvSpPr txBox="1">
            <a:spLocks noChangeArrowheads="1"/>
          </p:cNvSpPr>
          <p:nvPr/>
        </p:nvSpPr>
        <p:spPr bwMode="auto">
          <a:xfrm>
            <a:off x="4292600" y="4872038"/>
            <a:ext cx="539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 -&gt;</a:t>
            </a:r>
          </a:p>
        </p:txBody>
      </p:sp>
      <p:cxnSp>
        <p:nvCxnSpPr>
          <p:cNvPr id="24" name="直線コネクタ 23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80" name="Text Box 13"/>
          <p:cNvSpPr txBox="1">
            <a:spLocks noChangeArrowheads="1"/>
          </p:cNvSpPr>
          <p:nvPr/>
        </p:nvSpPr>
        <p:spPr bwMode="auto">
          <a:xfrm>
            <a:off x="7019925" y="4446588"/>
            <a:ext cx="820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>
                <a:solidFill>
                  <a:srgbClr val="4D4D4D"/>
                </a:solidFill>
              </a:rPr>
              <a:t>&gt; 99%</a:t>
            </a:r>
          </a:p>
        </p:txBody>
      </p:sp>
      <p:cxnSp>
        <p:nvCxnSpPr>
          <p:cNvPr id="25" name="直線コネクタ 24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84931" y="188686"/>
            <a:ext cx="6985000" cy="66765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en-US" altLang="ja-JP" sz="2400" b="1" u="sng" dirty="0" smtClean="0">
                <a:solidFill>
                  <a:schemeClr val="tx1"/>
                </a:solidFill>
              </a:rPr>
              <a:t>Demonstration Phase</a:t>
            </a:r>
            <a:endParaRPr lang="en-US" altLang="ja-JP" sz="20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37029" y="1057729"/>
            <a:ext cx="7951788" cy="510909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31813" indent="-531813" algn="l"/>
            <a:r>
              <a:rPr lang="en-US" altLang="ja-JP" sz="2000" b="1" u="sng" dirty="0" smtClean="0"/>
              <a:t>From wire TPC to MPGD TPC:</a:t>
            </a:r>
          </a:p>
          <a:p>
            <a:pPr marL="531813" indent="-531813" algn="l"/>
            <a:endParaRPr lang="en-US" altLang="ja-JP" sz="2000" b="1" dirty="0" smtClean="0"/>
          </a:p>
          <a:p>
            <a:pPr marL="531813" indent="-531813" algn="l">
              <a:buFont typeface="+mj-lt"/>
              <a:buAutoNum type="arabicPeriod"/>
            </a:pPr>
            <a:r>
              <a:rPr lang="en-US" altLang="ja-JP" sz="1600" b="1" u="sng" dirty="0" smtClean="0"/>
              <a:t>Comparison of wire TPC and MPGD TPC</a:t>
            </a:r>
            <a:r>
              <a:rPr lang="en-US" altLang="ja-JP" sz="1600" b="1" dirty="0" smtClean="0"/>
              <a:t>:  This stage we knew that the wire TPC has poor resolution due to </a:t>
            </a:r>
            <a:r>
              <a:rPr lang="en-US" altLang="ja-JP" sz="1600" b="1" dirty="0" err="1" smtClean="0"/>
              <a:t>ExB</a:t>
            </a:r>
            <a:r>
              <a:rPr lang="en-US" altLang="ja-JP" sz="1600" b="1" dirty="0" smtClean="0"/>
              <a:t> in high B </a:t>
            </a:r>
            <a:r>
              <a:rPr lang="en-US" altLang="ja-JP" sz="1600" b="1" dirty="0" smtClean="0">
                <a:sym typeface="Wingdings" pitchFamily="2" charset="2"/>
              </a:rPr>
              <a:t> but comic ray test in 1,5T magnetic field and beam tests in 1T were dispensable.</a:t>
            </a:r>
          </a:p>
          <a:p>
            <a:pPr marL="531813" indent="-531813" algn="l">
              <a:buFont typeface="+mj-lt"/>
              <a:buAutoNum type="arabicPeriod"/>
            </a:pPr>
            <a:endParaRPr lang="en-US" altLang="ja-JP" sz="1600" b="1" dirty="0" smtClean="0">
              <a:sym typeface="Wingdings" pitchFamily="2" charset="2"/>
            </a:endParaRPr>
          </a:p>
          <a:p>
            <a:pPr marL="531813" indent="-531813" algn="l">
              <a:buFont typeface="+mj-lt"/>
              <a:buAutoNum type="arabicPeriod"/>
            </a:pPr>
            <a:r>
              <a:rPr lang="en-US" altLang="ja-JP" sz="1600" b="1" u="sng" dirty="0" smtClean="0"/>
              <a:t>Beam tests and the cosmic ray tests  with many small TPCs prototypes </a:t>
            </a:r>
            <a:r>
              <a:rPr lang="en-US" altLang="ja-JP" sz="1600" b="1" dirty="0" smtClean="0"/>
              <a:t>to study stable operation and point resolution of MPGD TPC:  learned a lot about the basic structure of MOGD TPC </a:t>
            </a:r>
            <a:r>
              <a:rPr lang="en-US" altLang="ja-JP" sz="1600" b="1" dirty="0" smtClean="0">
                <a:sym typeface="Wingdings" pitchFamily="2" charset="2"/>
              </a:rPr>
              <a:t> GEM: signal spread in the induction gap, </a:t>
            </a:r>
            <a:r>
              <a:rPr lang="en-US" altLang="ja-JP" sz="1600" b="1" dirty="0" err="1" smtClean="0">
                <a:sym typeface="Wingdings" pitchFamily="2" charset="2"/>
              </a:rPr>
              <a:t>Micromegas</a:t>
            </a:r>
            <a:r>
              <a:rPr lang="en-US" altLang="ja-JP" sz="1600" b="1" dirty="0" smtClean="0">
                <a:sym typeface="Wingdings" pitchFamily="2" charset="2"/>
              </a:rPr>
              <a:t>: bulk structure, resistive anode readout etc.</a:t>
            </a:r>
          </a:p>
          <a:p>
            <a:pPr marL="531813" indent="-531813" algn="l">
              <a:buFont typeface="+mj-lt"/>
              <a:buAutoNum type="arabicPeriod"/>
            </a:pPr>
            <a:endParaRPr lang="en-US" altLang="ja-JP" sz="1600" b="1" dirty="0" smtClean="0">
              <a:sym typeface="Wingdings" pitchFamily="2" charset="2"/>
            </a:endParaRPr>
          </a:p>
          <a:p>
            <a:pPr marL="531813" indent="-531813" algn="l">
              <a:buFont typeface="+mj-lt"/>
              <a:buAutoNum type="arabicPeriod"/>
            </a:pPr>
            <a:r>
              <a:rPr lang="en-US" altLang="ja-JP" sz="1600" b="1" dirty="0" smtClean="0">
                <a:solidFill>
                  <a:srgbClr val="92D050"/>
                </a:solidFill>
              </a:rPr>
              <a:t>A full analytic formula of the point resolution of MPGD TPC </a:t>
            </a:r>
            <a:r>
              <a:rPr lang="ja-JP" altLang="en-US" sz="1600" b="1" dirty="0" smtClean="0"/>
              <a:t>“</a:t>
            </a:r>
            <a:r>
              <a:rPr lang="en-US" altLang="ja-JP" sz="1600" b="1" dirty="0" smtClean="0"/>
              <a:t>born from a beam test</a:t>
            </a:r>
            <a:r>
              <a:rPr lang="ja-JP" altLang="en-US" sz="1600" b="1" dirty="0" smtClean="0"/>
              <a:t>” </a:t>
            </a:r>
            <a:r>
              <a:rPr lang="en-US" altLang="ja-JP" sz="1600" b="1" dirty="0" smtClean="0"/>
              <a:t>giving </a:t>
            </a:r>
            <a:r>
              <a:rPr lang="en-US" altLang="ja-JP" sz="1600" b="1" u="sng" dirty="0" smtClean="0"/>
              <a:t>a </a:t>
            </a:r>
            <a:r>
              <a:rPr lang="en-US" altLang="ja-JP" sz="1600" b="1" u="sng" dirty="0" err="1" smtClean="0"/>
              <a:t>guidline</a:t>
            </a:r>
            <a:r>
              <a:rPr lang="en-US" altLang="ja-JP" sz="1600" b="1" u="sng" dirty="0" smtClean="0"/>
              <a:t> for the point resolution of ILC TPC. </a:t>
            </a:r>
            <a:endParaRPr lang="en-US" altLang="ja-JP" sz="1600" b="1" dirty="0"/>
          </a:p>
          <a:p>
            <a:pPr marL="531813" indent="-531813" algn="l"/>
            <a:endParaRPr lang="en-US" altLang="ja-JP" b="1" dirty="0" smtClean="0"/>
          </a:p>
          <a:p>
            <a:pPr marL="531813" indent="-531813" algn="l"/>
            <a:r>
              <a:rPr lang="en-US" altLang="ja-JP" sz="2000" b="1" u="sng" dirty="0" smtClean="0"/>
              <a:t>Some other issues (still remain even today!)</a:t>
            </a:r>
          </a:p>
          <a:p>
            <a:pPr marL="531813" indent="-531813" algn="l"/>
            <a:endParaRPr lang="en-US" altLang="ja-JP" sz="2000" b="1" u="sng" dirty="0"/>
          </a:p>
          <a:p>
            <a:pPr marL="531813" indent="-531813" algn="l">
              <a:buFont typeface="+mj-lt"/>
              <a:buAutoNum type="arabicPeriod" startAt="4"/>
            </a:pPr>
            <a:r>
              <a:rPr lang="en-US" altLang="ja-JP" b="1" dirty="0"/>
              <a:t>Search for the best gas for LC </a:t>
            </a:r>
            <a:r>
              <a:rPr lang="en-US" altLang="ja-JP" b="1" dirty="0" smtClean="0"/>
              <a:t>TPC  </a:t>
            </a:r>
            <a:endParaRPr lang="en-US" altLang="ja-JP" b="1" dirty="0"/>
          </a:p>
          <a:p>
            <a:pPr marL="531813" indent="-531813" algn="l">
              <a:buFont typeface="+mj-lt"/>
              <a:buAutoNum type="arabicPeriod" startAt="4"/>
            </a:pPr>
            <a:r>
              <a:rPr lang="en-US" altLang="ja-JP" b="1" dirty="0"/>
              <a:t>Ion feedback and </a:t>
            </a:r>
            <a:r>
              <a:rPr lang="en-US" altLang="ja-JP" b="1" dirty="0" smtClean="0"/>
              <a:t>gating- a simulation and (beam) tests.</a:t>
            </a:r>
            <a:endParaRPr lang="en-US" altLang="ja-JP" b="1" dirty="0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50825" y="26987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ja-JP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60350"/>
            <a:ext cx="8540750" cy="799193"/>
          </a:xfrm>
        </p:spPr>
        <p:txBody>
          <a:bodyPr/>
          <a:lstStyle/>
          <a:p>
            <a:r>
              <a:rPr lang="en-US" altLang="ja-JP" sz="2000" b="1" u="sng" dirty="0"/>
              <a:t>Experiences for Stable Operation of MPGD TPC in Various Small Prototypes in LC TPC Collaboration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 cstate="print"/>
          <a:srcRect l="974"/>
          <a:stretch>
            <a:fillRect/>
          </a:stretch>
        </p:blipFill>
        <p:spPr bwMode="auto">
          <a:xfrm>
            <a:off x="433768" y="1175656"/>
            <a:ext cx="8187718" cy="521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606293" y="6491288"/>
            <a:ext cx="59314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b="1" dirty="0"/>
              <a:t>There are more </a:t>
            </a:r>
            <a:r>
              <a:rPr lang="en-US" altLang="ja-JP" b="1" dirty="0" smtClean="0"/>
              <a:t>,,  and d they are still in operation</a:t>
            </a:r>
            <a:endParaRPr lang="en-US" altLang="ja-JP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22" name="AutoShape 3"/>
          <p:cNvSpPr>
            <a:spLocks noChangeAspect="1" noChangeArrowheads="1" noTextEdit="1"/>
          </p:cNvSpPr>
          <p:nvPr/>
        </p:nvSpPr>
        <p:spPr bwMode="auto">
          <a:xfrm>
            <a:off x="261938" y="0"/>
            <a:ext cx="5287544" cy="649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cxnSp>
        <p:nvCxnSpPr>
          <p:cNvPr id="8" name="直線コネクタ 7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1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FF5ABD-C918-4769-9464-24162E4A5C15}" type="slidenum">
              <a:rPr lang="en-US" altLang="ja-JP" smtClean="0">
                <a:ea typeface="ＭＳ Ｐゴシック" pitchFamily="50" charset="-128"/>
              </a:rPr>
              <a:pPr/>
              <a:t>7</a:t>
            </a:fld>
            <a:endParaRPr lang="en-US" altLang="ja-JP" smtClean="0">
              <a:ea typeface="ＭＳ Ｐゴシック" pitchFamily="50" charset="-128"/>
            </a:endParaRPr>
          </a:p>
        </p:txBody>
      </p:sp>
      <p:cxnSp>
        <p:nvCxnSpPr>
          <p:cNvPr id="9" name="直線コネクタ 8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19" name="Rectangle 7"/>
          <p:cNvSpPr>
            <a:spLocks noChangeArrowheads="1"/>
          </p:cNvSpPr>
          <p:nvPr/>
        </p:nvSpPr>
        <p:spPr bwMode="auto">
          <a:xfrm>
            <a:off x="250825" y="6583363"/>
            <a:ext cx="88931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ja-JP" sz="1200" b="1">
                <a:solidFill>
                  <a:srgbClr val="FFCC00"/>
                </a:solidFill>
                <a:hlinkClick r:id="rId3"/>
              </a:rPr>
              <a:t>http://www-jlc.kek.jp/subg/cdc/lib/DOC/TPCSchool/200801/Fujii_Keisuke/TPCfundamentals-1.pdf</a:t>
            </a:r>
            <a:r>
              <a:rPr lang="ja-JP" altLang="en-US" sz="1200" b="1">
                <a:solidFill>
                  <a:srgbClr val="FFCC00"/>
                </a:solidFill>
              </a:rPr>
              <a:t>　</a:t>
            </a:r>
            <a:r>
              <a:rPr lang="en-US" altLang="ja-JP" sz="1200" b="1">
                <a:solidFill>
                  <a:schemeClr val="hlink"/>
                </a:solidFill>
              </a:rPr>
              <a:t>(42MB)</a:t>
            </a:r>
          </a:p>
        </p:txBody>
      </p:sp>
      <p:cxnSp>
        <p:nvCxnSpPr>
          <p:cNvPr id="10" name="直線コネクタ 9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22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938" y="196029"/>
            <a:ext cx="5413375" cy="631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直線コネクタ 10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21" name="テキスト ボックス 15"/>
          <p:cNvSpPr txBox="1">
            <a:spLocks noChangeArrowheads="1"/>
          </p:cNvSpPr>
          <p:nvPr/>
        </p:nvSpPr>
        <p:spPr bwMode="auto">
          <a:xfrm>
            <a:off x="5907088" y="465138"/>
            <a:ext cx="2916237" cy="57546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ja-JP" sz="1600" b="1" u="sng"/>
              <a:t>The fundamental process is known!</a:t>
            </a:r>
          </a:p>
          <a:p>
            <a:pPr algn="l"/>
            <a:endParaRPr lang="en-US" altLang="ja-JP" sz="1600" b="1" u="sng"/>
          </a:p>
          <a:p>
            <a:pPr algn="l"/>
            <a:r>
              <a:rPr lang="en-US" altLang="ja-JP" sz="1600" b="1" u="sng"/>
              <a:t>TPC Gas: </a:t>
            </a:r>
            <a:r>
              <a:rPr lang="en-US" altLang="ja-JP" sz="1600" b="1"/>
              <a:t>Gas physics</a:t>
            </a:r>
          </a:p>
          <a:p>
            <a:pPr algn="l"/>
            <a:r>
              <a:rPr lang="en-US" altLang="ja-JP" sz="1600"/>
              <a:t>   No. of primary electrons</a:t>
            </a:r>
          </a:p>
          <a:p>
            <a:pPr algn="l"/>
            <a:r>
              <a:rPr lang="en-US" altLang="ja-JP" sz="1600"/>
              <a:t>   Fluctuation of ionization </a:t>
            </a:r>
          </a:p>
          <a:p>
            <a:pPr algn="l"/>
            <a:r>
              <a:rPr lang="en-US" altLang="ja-JP" sz="1600"/>
              <a:t>   Attachment</a:t>
            </a:r>
          </a:p>
          <a:p>
            <a:pPr algn="l"/>
            <a:r>
              <a:rPr lang="en-US" altLang="ja-JP" sz="1600"/>
              <a:t>   Diffusion</a:t>
            </a:r>
          </a:p>
          <a:p>
            <a:pPr algn="l"/>
            <a:r>
              <a:rPr lang="en-US" altLang="ja-JP" sz="1600"/>
              <a:t>   Drift velocity </a:t>
            </a:r>
          </a:p>
          <a:p>
            <a:pPr algn="l"/>
            <a:r>
              <a:rPr lang="en-US" altLang="ja-JP" sz="1600"/>
              <a:t>   (Aging)</a:t>
            </a:r>
          </a:p>
          <a:p>
            <a:pPr algn="l"/>
            <a:r>
              <a:rPr lang="en-US" altLang="ja-JP" sz="1600" b="1" u="sng"/>
              <a:t>Drift</a:t>
            </a:r>
            <a:r>
              <a:rPr lang="en-US" altLang="ja-JP" sz="1600" b="1"/>
              <a:t>:  Filed cage/Magnet</a:t>
            </a:r>
          </a:p>
          <a:p>
            <a:pPr algn="l"/>
            <a:r>
              <a:rPr lang="en-US" altLang="ja-JP" sz="1600" b="1"/>
              <a:t>    </a:t>
            </a:r>
            <a:r>
              <a:rPr lang="en-US" altLang="ja-JP" sz="1600"/>
              <a:t>E &amp; B field</a:t>
            </a:r>
          </a:p>
          <a:p>
            <a:pPr algn="l"/>
            <a:r>
              <a:rPr lang="en-US" altLang="ja-JP" sz="1600" b="1"/>
              <a:t>    </a:t>
            </a:r>
            <a:r>
              <a:rPr lang="en-US" altLang="ja-JP" sz="1600"/>
              <a:t>Distortions (ExB)</a:t>
            </a:r>
          </a:p>
          <a:p>
            <a:pPr algn="l"/>
            <a:r>
              <a:rPr lang="en-US" altLang="ja-JP" sz="1600" b="1" u="sng"/>
              <a:t>Gas amplification</a:t>
            </a:r>
            <a:r>
              <a:rPr lang="en-US" altLang="ja-JP" sz="1600" b="1"/>
              <a:t>: MPGD</a:t>
            </a:r>
          </a:p>
          <a:p>
            <a:pPr algn="l"/>
            <a:r>
              <a:rPr lang="en-US" altLang="ja-JP" sz="1600"/>
              <a:t>    MicroMEGAS or GEM</a:t>
            </a:r>
          </a:p>
          <a:p>
            <a:pPr algn="l"/>
            <a:r>
              <a:rPr lang="en-US" altLang="ja-JP" sz="1600"/>
              <a:t>    Gain fluctuation</a:t>
            </a:r>
          </a:p>
          <a:p>
            <a:pPr algn="l"/>
            <a:r>
              <a:rPr lang="en-US" altLang="ja-JP" sz="1600"/>
              <a:t>    Ion backflow</a:t>
            </a:r>
          </a:p>
          <a:p>
            <a:pPr algn="l"/>
            <a:r>
              <a:rPr lang="en-US" altLang="ja-JP" sz="1600" b="1" u="sng"/>
              <a:t>Position measurement</a:t>
            </a:r>
            <a:r>
              <a:rPr lang="en-US" altLang="ja-JP" sz="1600" b="1"/>
              <a:t>:</a:t>
            </a:r>
          </a:p>
          <a:p>
            <a:pPr algn="l"/>
            <a:r>
              <a:rPr lang="en-US" altLang="ja-JP" sz="1600"/>
              <a:t>    Conductive pad</a:t>
            </a:r>
          </a:p>
          <a:p>
            <a:pPr algn="l"/>
            <a:r>
              <a:rPr lang="en-US" altLang="ja-JP" sz="1600"/>
              <a:t>    Resistive anode pads</a:t>
            </a:r>
          </a:p>
          <a:p>
            <a:pPr algn="l"/>
            <a:r>
              <a:rPr lang="en-US" altLang="ja-JP" sz="1600"/>
              <a:t>    Pixels</a:t>
            </a:r>
          </a:p>
          <a:p>
            <a:pPr algn="l"/>
            <a:r>
              <a:rPr lang="en-US" altLang="ja-JP" sz="1600" b="1" u="sng"/>
              <a:t>Low noise electronics</a:t>
            </a:r>
            <a:r>
              <a:rPr lang="en-US" altLang="ja-JP" sz="1600" b="1"/>
              <a:t>:</a:t>
            </a:r>
          </a:p>
          <a:p>
            <a:pPr algn="l"/>
            <a:r>
              <a:rPr lang="en-US" altLang="ja-JP" sz="1600" b="1"/>
              <a:t>    </a:t>
            </a:r>
            <a:r>
              <a:rPr lang="en-US" altLang="ja-JP" sz="1600"/>
              <a:t>Analog/digital</a:t>
            </a:r>
          </a:p>
        </p:txBody>
      </p:sp>
      <p:cxnSp>
        <p:nvCxnSpPr>
          <p:cNvPr id="12" name="直線コネクタ 11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直線コネクタ 5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42" name="Picture 6"/>
          <p:cNvPicPr>
            <a:picLocks noChangeAspect="1" noChangeArrowheads="1"/>
          </p:cNvPicPr>
          <p:nvPr/>
        </p:nvPicPr>
        <p:blipFill>
          <a:blip r:embed="rId3" cstate="print"/>
          <a:srcRect t="14828"/>
          <a:stretch>
            <a:fillRect/>
          </a:stretch>
        </p:blipFill>
        <p:spPr bwMode="auto">
          <a:xfrm>
            <a:off x="487363" y="790575"/>
            <a:ext cx="7818437" cy="4478338"/>
          </a:xfrm>
          <a:prstGeom prst="rect">
            <a:avLst/>
          </a:prstGeom>
          <a:noFill/>
          <a:ln w="254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cxnSp>
        <p:nvCxnSpPr>
          <p:cNvPr id="7" name="直線コネクタ 6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43" name="Rectangle 7"/>
          <p:cNvSpPr>
            <a:spLocks noRot="1" noChangeArrowheads="1"/>
          </p:cNvSpPr>
          <p:nvPr/>
        </p:nvSpPr>
        <p:spPr bwMode="auto">
          <a:xfrm>
            <a:off x="609600" y="0"/>
            <a:ext cx="76342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ja-JP" sz="2000" b="1" u="sng"/>
              <a:t>Spatial Resolution of MPGD TPC:</a:t>
            </a:r>
          </a:p>
          <a:p>
            <a:r>
              <a:rPr lang="en-US" altLang="ja-JP" b="1"/>
              <a:t>Full Analytic Calculation</a:t>
            </a:r>
            <a:endParaRPr lang="en-US" altLang="ja-JP" sz="2000" b="1" u="sng"/>
          </a:p>
        </p:txBody>
      </p:sp>
      <p:cxnSp>
        <p:nvCxnSpPr>
          <p:cNvPr id="8" name="直線コネクタ 7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3743325" y="6229350"/>
            <a:ext cx="54006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線コネクタ 8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直線コネクタ 9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円/楕円 11"/>
          <p:cNvSpPr/>
          <p:nvPr/>
        </p:nvSpPr>
        <p:spPr bwMode="auto">
          <a:xfrm>
            <a:off x="6008914" y="3410857"/>
            <a:ext cx="754743" cy="696686"/>
          </a:xfrm>
          <a:prstGeom prst="ellipse">
            <a:avLst/>
          </a:prstGeom>
          <a:noFill/>
          <a:ln w="254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ＭＳ Ｐゴシック" charset="-128"/>
            </a:endParaRPr>
          </a:p>
        </p:txBody>
      </p:sp>
      <p:sp>
        <p:nvSpPr>
          <p:cNvPr id="13" name="テキスト ボックス 4"/>
          <p:cNvSpPr txBox="1">
            <a:spLocks noChangeArrowheads="1"/>
          </p:cNvSpPr>
          <p:nvPr/>
        </p:nvSpPr>
        <p:spPr bwMode="auto">
          <a:xfrm>
            <a:off x="479653" y="5384347"/>
            <a:ext cx="7851547" cy="584200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/>
              <a:t> </a:t>
            </a:r>
            <a:r>
              <a:rPr lang="en-US" altLang="ja-JP" sz="1600" i="1" dirty="0"/>
              <a:t>K  </a:t>
            </a:r>
            <a:r>
              <a:rPr lang="en-US" altLang="ja-JP" sz="1600" dirty="0"/>
              <a:t>may be dependent of the amplification scheme. If  </a:t>
            </a:r>
            <a:r>
              <a:rPr lang="en-US" altLang="ja-JP" sz="1600" i="1" dirty="0"/>
              <a:t>K  </a:t>
            </a:r>
            <a:r>
              <a:rPr lang="en-US" altLang="ja-JP" sz="1600" dirty="0"/>
              <a:t>is small,  then Neff can be close to 35.  in the case of GEM, Neff seems to be 20-25.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線コネクタ 20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線コネクタ 10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9713" y="4577897"/>
            <a:ext cx="4659312" cy="2076450"/>
          </a:xfrm>
          <a:prstGeom prst="rect">
            <a:avLst/>
          </a:prstGeom>
          <a:noFill/>
          <a:ln w="38100" cmpd="sng" algn="ctr">
            <a:solidFill>
              <a:srgbClr val="FFFF59"/>
            </a:solidFill>
            <a:prstDash val="solid"/>
            <a:miter lim="800000"/>
            <a:headEnd/>
            <a:tailEnd/>
          </a:ln>
        </p:spPr>
      </p:pic>
      <p:cxnSp>
        <p:nvCxnSpPr>
          <p:cNvPr id="12" name="直線コネクタ 11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5459" y="0"/>
            <a:ext cx="8540750" cy="6556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000" b="1" u="sng" dirty="0" smtClean="0"/>
              <a:t>Position resolution: </a:t>
            </a:r>
            <a:r>
              <a:rPr lang="en-US" altLang="ja-JP" sz="2000" b="1" u="sng" dirty="0" err="1" smtClean="0"/>
              <a:t>MaicroMEGAS</a:t>
            </a:r>
            <a:r>
              <a:rPr lang="en-US" altLang="ja-JP" sz="2000" b="1" u="sng" smtClean="0"/>
              <a:t> </a:t>
            </a:r>
            <a:endParaRPr lang="ja-JP" altLang="en-US" sz="2000" b="1" u="sng" dirty="0" smtClean="0"/>
          </a:p>
        </p:txBody>
      </p:sp>
      <p:cxnSp>
        <p:nvCxnSpPr>
          <p:cNvPr id="13" name="直線コネクタ 12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29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17942" y="1248229"/>
            <a:ext cx="4383087" cy="3235553"/>
          </a:xfrm>
          <a:noFill/>
          <a:ln w="38100" cmpd="sng" algn="ctr">
            <a:solidFill>
              <a:srgbClr val="E5E500"/>
            </a:solidFill>
            <a:prstDash val="solid"/>
          </a:ln>
        </p:spPr>
      </p:pic>
      <p:cxnSp>
        <p:nvCxnSpPr>
          <p:cNvPr id="14" name="直線コネクタ 13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直線コネクタ 14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294" name="テキスト ボックス 6"/>
          <p:cNvSpPr txBox="1">
            <a:spLocks noChangeArrowheads="1"/>
          </p:cNvSpPr>
          <p:nvPr/>
        </p:nvSpPr>
        <p:spPr bwMode="auto">
          <a:xfrm>
            <a:off x="4934857" y="1929947"/>
            <a:ext cx="3875314" cy="1077218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ja-JP" sz="1600" b="1" dirty="0" err="1"/>
              <a:t>MicroMEGAS</a:t>
            </a:r>
            <a:r>
              <a:rPr lang="en-US" altLang="ja-JP" sz="1600" b="1" dirty="0"/>
              <a:t> :</a:t>
            </a:r>
          </a:p>
          <a:p>
            <a:pPr algn="l"/>
            <a:r>
              <a:rPr lang="en-US" altLang="ja-JP" sz="1600" dirty="0"/>
              <a:t>RMS</a:t>
            </a:r>
            <a:r>
              <a:rPr lang="ja-JP" altLang="en-US" sz="1600" dirty="0"/>
              <a:t>　</a:t>
            </a:r>
            <a:r>
              <a:rPr lang="en-US" altLang="ja-JP" sz="1600" dirty="0"/>
              <a:t>(avalanche) on pads = 15μm</a:t>
            </a:r>
          </a:p>
          <a:p>
            <a:pPr algn="l"/>
            <a:r>
              <a:rPr lang="en-US" altLang="ja-JP" sz="1600" dirty="0" smtClean="0"/>
              <a:t>               -</a:t>
            </a:r>
            <a:r>
              <a:rPr lang="en-US" altLang="ja-JP" sz="1600" dirty="0" smtClean="0">
                <a:sym typeface="Wingdings" pitchFamily="2" charset="2"/>
              </a:rPr>
              <a:t> </a:t>
            </a:r>
            <a:r>
              <a:rPr lang="en-US" altLang="ja-JP" sz="1600" dirty="0" smtClean="0"/>
              <a:t>need </a:t>
            </a:r>
            <a:r>
              <a:rPr lang="en-US" altLang="ja-JP" sz="1600" dirty="0"/>
              <a:t>resistive </a:t>
            </a:r>
            <a:r>
              <a:rPr lang="en-US" altLang="ja-JP" sz="1600" dirty="0" smtClean="0"/>
              <a:t>anode</a:t>
            </a:r>
          </a:p>
          <a:p>
            <a:pPr algn="l"/>
            <a:r>
              <a:rPr lang="en-US" altLang="ja-JP" sz="1600" dirty="0" smtClean="0"/>
              <a:t>Not sufficient resolution for normal pads </a:t>
            </a:r>
            <a:endParaRPr lang="en-US" altLang="ja-JP" sz="1600" dirty="0"/>
          </a:p>
        </p:txBody>
      </p:sp>
      <p:cxnSp>
        <p:nvCxnSpPr>
          <p:cNvPr id="16" name="直線コネクタ 15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線コネクタ 16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296" name="テキスト ボックス 9"/>
          <p:cNvSpPr txBox="1">
            <a:spLocks noChangeArrowheads="1"/>
          </p:cNvSpPr>
          <p:nvPr/>
        </p:nvSpPr>
        <p:spPr bwMode="auto">
          <a:xfrm>
            <a:off x="740682" y="5109256"/>
            <a:ext cx="2312988" cy="133985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ja-JP" sz="1600" b="1" dirty="0" err="1"/>
              <a:t>MicroMEGAS</a:t>
            </a:r>
            <a:r>
              <a:rPr lang="ja-JP" altLang="en-US" sz="1600" b="1" dirty="0"/>
              <a:t>　</a:t>
            </a:r>
            <a:r>
              <a:rPr lang="en-US" altLang="ja-JP" sz="1600" b="1" dirty="0" smtClean="0"/>
              <a:t>with</a:t>
            </a:r>
            <a:endParaRPr lang="en-US" altLang="ja-JP" sz="1600" b="1" dirty="0"/>
          </a:p>
          <a:p>
            <a:pPr algn="l"/>
            <a:r>
              <a:rPr lang="en-US" altLang="ja-JP" sz="1600" b="1" dirty="0"/>
              <a:t>       resistive anode:</a:t>
            </a:r>
          </a:p>
          <a:p>
            <a:pPr algn="l"/>
            <a:r>
              <a:rPr lang="en-US" altLang="ja-JP" sz="1600" dirty="0"/>
              <a:t>Pads of 2mm x 6mm</a:t>
            </a:r>
          </a:p>
          <a:p>
            <a:pPr algn="l"/>
            <a:r>
              <a:rPr lang="en-US" altLang="ja-JP" sz="1600" dirty="0"/>
              <a:t>B=5T</a:t>
            </a:r>
          </a:p>
          <a:p>
            <a:pPr algn="l"/>
            <a:r>
              <a:rPr lang="en-US" altLang="ja-JP" sz="1600" dirty="0"/>
              <a:t>Neff = </a:t>
            </a:r>
            <a:r>
              <a:rPr lang="en-US" altLang="ja-JP" sz="1600" dirty="0" smtClean="0"/>
              <a:t>around 24-25</a:t>
            </a:r>
            <a:endParaRPr lang="ja-JP" altLang="en-US" dirty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297" name="下矢印 10"/>
          <p:cNvSpPr>
            <a:spLocks noChangeArrowheads="1"/>
          </p:cNvSpPr>
          <p:nvPr/>
        </p:nvSpPr>
        <p:spPr bwMode="auto">
          <a:xfrm>
            <a:off x="1654175" y="4614863"/>
            <a:ext cx="307975" cy="349250"/>
          </a:xfrm>
          <a:prstGeom prst="downArrow">
            <a:avLst>
              <a:gd name="adj1" fmla="val 50000"/>
              <a:gd name="adj2" fmla="val 4996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cxnSp>
        <p:nvCxnSpPr>
          <p:cNvPr id="19" name="直線コネクタ 18"/>
          <p:cNvCxnSpPr/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E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298" name="右矢印 11"/>
          <p:cNvSpPr>
            <a:spLocks noChangeArrowheads="1"/>
          </p:cNvSpPr>
          <p:nvPr/>
        </p:nvSpPr>
        <p:spPr bwMode="auto">
          <a:xfrm>
            <a:off x="3295196" y="5530397"/>
            <a:ext cx="396875" cy="304800"/>
          </a:xfrm>
          <a:prstGeom prst="rightArrow">
            <a:avLst>
              <a:gd name="adj1" fmla="val 50000"/>
              <a:gd name="adj2" fmla="val 5001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cxnSp>
        <p:nvCxnSpPr>
          <p:cNvPr id="20" name="直線コネクタ 19"/>
          <p:cNvCxnSpPr/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D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ＭＳ Ｐゴシック" charset="-128"/>
          </a:defRPr>
        </a:defPPr>
      </a:lstStyle>
    </a:lnDef>
  </a:objectDefaults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5173</TotalTime>
  <Words>838</Words>
  <Application>Microsoft Office PowerPoint</Application>
  <PresentationFormat>画面に合わせる (4:3)</PresentationFormat>
  <Paragraphs>260</Paragraphs>
  <Slides>23</Slides>
  <Notes>8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4" baseType="lpstr">
      <vt:lpstr>Compass</vt:lpstr>
      <vt:lpstr>Beam Test and Detector R&amp;D  </vt:lpstr>
      <vt:lpstr>Apologies</vt:lpstr>
      <vt:lpstr>Detector R&amp;D: Beam Test</vt:lpstr>
      <vt:lpstr>スライド 4</vt:lpstr>
      <vt:lpstr>Demonstration Phase</vt:lpstr>
      <vt:lpstr>Experiences for Stable Operation of MPGD TPC in Various Small Prototypes in LC TPC Collaboration</vt:lpstr>
      <vt:lpstr>スライド 7</vt:lpstr>
      <vt:lpstr>スライド 8</vt:lpstr>
      <vt:lpstr>Position resolution: MaicroMEGAS </vt:lpstr>
      <vt:lpstr>スライド 10</vt:lpstr>
      <vt:lpstr>スライド 11</vt:lpstr>
      <vt:lpstr>TPC Large Prototype Beam Test</vt:lpstr>
      <vt:lpstr>TPC Large Prototype Beam Test at DESY : </vt:lpstr>
      <vt:lpstr>スライド 14</vt:lpstr>
      <vt:lpstr>TPC Large Prototype Beam Test (LP2) from 2011 Current Plan </vt:lpstr>
      <vt:lpstr>スライド 16</vt:lpstr>
      <vt:lpstr>Calorimeter R&amp;D More technology options</vt:lpstr>
      <vt:lpstr>Calorimeter R&amp;D More technology options</vt:lpstr>
      <vt:lpstr>Calorimeter: Large Module Test</vt:lpstr>
      <vt:lpstr>PFA Calorimeter:  How Do We Test It? Combined detector become very large.</vt:lpstr>
      <vt:lpstr>Vertex R&amp;D:  Beam Test</vt:lpstr>
      <vt:lpstr>Vertex/Si tracker R&amp;D: Beam Test</vt:lpstr>
      <vt:lpstr>Duplicated Conclusion:   Issues to be answered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Activities of  LC TPC Collaboration (Report to DESY PRC)</dc:title>
  <dc:creator>TAKESI</dc:creator>
  <cp:lastModifiedBy>None</cp:lastModifiedBy>
  <cp:revision>317</cp:revision>
  <cp:lastPrinted>2009-09-23T10:01:58Z</cp:lastPrinted>
  <dcterms:created xsi:type="dcterms:W3CDTF">2008-03-29T07:23:15Z</dcterms:created>
  <dcterms:modified xsi:type="dcterms:W3CDTF">2009-11-03T09:10:10Z</dcterms:modified>
</cp:coreProperties>
</file>